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32"/>
  </p:notesMasterIdLst>
  <p:sldIdLst>
    <p:sldId id="308" r:id="rId5"/>
    <p:sldId id="833" r:id="rId6"/>
    <p:sldId id="1065" r:id="rId7"/>
    <p:sldId id="1115" r:id="rId8"/>
    <p:sldId id="1069" r:id="rId9"/>
    <p:sldId id="1120" r:id="rId10"/>
    <p:sldId id="1070" r:id="rId11"/>
    <p:sldId id="1071" r:id="rId12"/>
    <p:sldId id="1072" r:id="rId13"/>
    <p:sldId id="1075" r:id="rId14"/>
    <p:sldId id="1076" r:id="rId15"/>
    <p:sldId id="1121" r:id="rId16"/>
    <p:sldId id="1122" r:id="rId17"/>
    <p:sldId id="1084" r:id="rId18"/>
    <p:sldId id="1118" r:id="rId19"/>
    <p:sldId id="1086" r:id="rId20"/>
    <p:sldId id="1119" r:id="rId21"/>
    <p:sldId id="1123" r:id="rId22"/>
    <p:sldId id="1089" r:id="rId23"/>
    <p:sldId id="1124" r:id="rId24"/>
    <p:sldId id="1095" r:id="rId25"/>
    <p:sldId id="1100" r:id="rId26"/>
    <p:sldId id="1101" r:id="rId27"/>
    <p:sldId id="1103" r:id="rId28"/>
    <p:sldId id="1125" r:id="rId29"/>
    <p:sldId id="842" r:id="rId30"/>
    <p:sldId id="11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40C314-4977-70F3-11D4-A75728774D19}" name="Gwendolyn Reyna" initials="GR" userId="S::Gwendolyn.Reyna@heart.org::0492242f-5314-4750-ad50-640a4fe02908" providerId="AD"/>
  <p188:author id="{3FB5405D-D8B2-49EA-6909-6B4E62B5F8A9}" name="Ashley Hall" initials="AH" userId="S::Ashley.Hall@heart.org::2a66d3b0-1297-473c-987b-4bc851ac6b50" providerId="AD"/>
  <p188:author id="{C4CA078F-55EC-C5E7-2BC0-53F9624F6A50}" name="Barbara Entl" initials="BE" userId="S::Barbara.Entl@heart.org::1814d406-4c1c-49cd-97f1-13594963c3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74B"/>
    <a:srgbClr val="FF7F7F"/>
    <a:srgbClr val="FFDA68"/>
    <a:srgbClr val="79C78D"/>
    <a:srgbClr val="343433"/>
    <a:srgbClr val="FF00FF"/>
    <a:srgbClr val="AF1C08"/>
    <a:srgbClr val="CF242A"/>
    <a:srgbClr val="065D93"/>
    <a:srgbClr val="AC19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7A54FB-7626-4F7F-B46C-1621019FEE23}" v="7" dt="2025-12-15T21:12:33.8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85" autoAdjust="0"/>
    <p:restoredTop sz="93008" autoAdjust="0"/>
  </p:normalViewPr>
  <p:slideViewPr>
    <p:cSldViewPr snapToGrid="0">
      <p:cViewPr varScale="1">
        <p:scale>
          <a:sx n="103" d="100"/>
          <a:sy n="103" d="100"/>
        </p:scale>
        <p:origin x="1242" y="10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dolyn Reyna" userId="0492242f-5314-4750-ad50-640a4fe02908" providerId="ADAL" clId="{0F2F325E-815E-4EFB-8D05-199871636F60}"/>
    <pc:docChg chg="custSel modSld">
      <pc:chgData name="Gwendolyn Reyna" userId="0492242f-5314-4750-ad50-640a4fe02908" providerId="ADAL" clId="{0F2F325E-815E-4EFB-8D05-199871636F60}" dt="2025-12-15T21:15:44.152" v="98" actId="20577"/>
      <pc:docMkLst>
        <pc:docMk/>
      </pc:docMkLst>
      <pc:sldChg chg="modSp mod">
        <pc:chgData name="Gwendolyn Reyna" userId="0492242f-5314-4750-ad50-640a4fe02908" providerId="ADAL" clId="{0F2F325E-815E-4EFB-8D05-199871636F60}" dt="2025-12-15T21:15:44.152" v="98" actId="20577"/>
        <pc:sldMkLst>
          <pc:docMk/>
          <pc:sldMk cId="675889619" sldId="842"/>
        </pc:sldMkLst>
        <pc:spChg chg="mod">
          <ac:chgData name="Gwendolyn Reyna" userId="0492242f-5314-4750-ad50-640a4fe02908" providerId="ADAL" clId="{0F2F325E-815E-4EFB-8D05-199871636F60}" dt="2025-12-15T21:15:44.152" v="98" actId="20577"/>
          <ac:spMkLst>
            <pc:docMk/>
            <pc:sldMk cId="675889619" sldId="842"/>
            <ac:spMk id="9" creationId="{8EDF807D-F0E6-DF23-E1F1-77343594D6F0}"/>
          </ac:spMkLst>
        </pc:spChg>
      </pc:sldChg>
      <pc:sldChg chg="modSp mod modCm">
        <pc:chgData name="Gwendolyn Reyna" userId="0492242f-5314-4750-ad50-640a4fe02908" providerId="ADAL" clId="{0F2F325E-815E-4EFB-8D05-199871636F60}" dt="2025-12-15T16:26:48.353" v="41" actId="313"/>
        <pc:sldMkLst>
          <pc:docMk/>
          <pc:sldMk cId="2169319316" sldId="1070"/>
        </pc:sldMkLst>
        <pc:graphicFrameChg chg="modGraphic">
          <ac:chgData name="Gwendolyn Reyna" userId="0492242f-5314-4750-ad50-640a4fe02908" providerId="ADAL" clId="{0F2F325E-815E-4EFB-8D05-199871636F60}" dt="2025-12-15T16:26:48.353" v="41" actId="313"/>
          <ac:graphicFrameMkLst>
            <pc:docMk/>
            <pc:sldMk cId="2169319316" sldId="1070"/>
            <ac:graphicFrameMk id="7" creationId="{BE73D033-A3B5-D003-E8BD-88E1005A4843}"/>
          </ac:graphicFrameMkLst>
        </pc:graphicFrameChg>
        <pc:extLst>
          <p:ext xmlns:p="http://schemas.openxmlformats.org/presentationml/2006/main" uri="{D6D511B9-2390-475A-947B-AFAB55BFBCF1}">
            <pc226:cmChg xmlns:pc226="http://schemas.microsoft.com/office/powerpoint/2022/06/main/command" chg="mod">
              <pc226:chgData name="Gwendolyn Reyna" userId="0492242f-5314-4750-ad50-640a4fe02908" providerId="ADAL" clId="{0F2F325E-815E-4EFB-8D05-199871636F60}" dt="2025-12-15T16:26:48.353" v="41" actId="313"/>
              <pc2:cmMkLst xmlns:pc2="http://schemas.microsoft.com/office/powerpoint/2019/9/main/command">
                <pc:docMk/>
                <pc:sldMk cId="2169319316" sldId="1070"/>
                <pc2:cmMk id="{6895D3F6-01E9-4044-A823-23354415977A}"/>
              </pc2:cmMkLst>
            </pc226:cmChg>
          </p:ext>
        </pc:extLst>
      </pc:sldChg>
      <pc:sldChg chg="modSp mod modCm">
        <pc:chgData name="Gwendolyn Reyna" userId="0492242f-5314-4750-ad50-640a4fe02908" providerId="ADAL" clId="{0F2F325E-815E-4EFB-8D05-199871636F60}" dt="2025-12-15T16:31:56.723" v="65" actId="20577"/>
        <pc:sldMkLst>
          <pc:docMk/>
          <pc:sldMk cId="1745739604" sldId="1072"/>
        </pc:sldMkLst>
        <pc:graphicFrameChg chg="modGraphic">
          <ac:chgData name="Gwendolyn Reyna" userId="0492242f-5314-4750-ad50-640a4fe02908" providerId="ADAL" clId="{0F2F325E-815E-4EFB-8D05-199871636F60}" dt="2025-12-15T16:31:56.723" v="65" actId="20577"/>
          <ac:graphicFrameMkLst>
            <pc:docMk/>
            <pc:sldMk cId="1745739604" sldId="1072"/>
            <ac:graphicFrameMk id="7" creationId="{C9892014-2F4E-41FD-A01E-9C57364AEFBF}"/>
          </ac:graphicFrameMkLst>
        </pc:graphicFrameChg>
        <pc:extLst>
          <p:ext xmlns:p="http://schemas.openxmlformats.org/presentationml/2006/main" uri="{D6D511B9-2390-475A-947B-AFAB55BFBCF1}">
            <pc226:cmChg xmlns:pc226="http://schemas.microsoft.com/office/powerpoint/2022/06/main/command" chg="mod">
              <pc226:chgData name="Gwendolyn Reyna" userId="0492242f-5314-4750-ad50-640a4fe02908" providerId="ADAL" clId="{0F2F325E-815E-4EFB-8D05-199871636F60}" dt="2025-12-15T16:29:45.682" v="58" actId="20577"/>
              <pc2:cmMkLst xmlns:pc2="http://schemas.microsoft.com/office/powerpoint/2019/9/main/command">
                <pc:docMk/>
                <pc:sldMk cId="1745739604" sldId="1072"/>
                <pc2:cmMk id="{40E7104C-56F5-384B-9673-64969DD96E5A}"/>
              </pc2:cmMkLst>
            </pc226:cmChg>
            <pc226:cmChg xmlns:pc226="http://schemas.microsoft.com/office/powerpoint/2022/06/main/command" chg="mod">
              <pc226:chgData name="Gwendolyn Reyna" userId="0492242f-5314-4750-ad50-640a4fe02908" providerId="ADAL" clId="{0F2F325E-815E-4EFB-8D05-199871636F60}" dt="2025-12-15T16:31:56.723" v="65" actId="20577"/>
              <pc2:cmMkLst xmlns:pc2="http://schemas.microsoft.com/office/powerpoint/2019/9/main/command">
                <pc:docMk/>
                <pc:sldMk cId="1745739604" sldId="1072"/>
                <pc2:cmMk id="{E709C555-090A-4543-9042-F1F2738F2B4C}"/>
              </pc2:cmMkLst>
            </pc226:cmChg>
          </p:ext>
        </pc:extLst>
      </pc:sldChg>
      <pc:sldChg chg="modSp mod">
        <pc:chgData name="Gwendolyn Reyna" userId="0492242f-5314-4750-ad50-640a4fe02908" providerId="ADAL" clId="{0F2F325E-815E-4EFB-8D05-199871636F60}" dt="2025-12-15T21:14:37.990" v="80" actId="208"/>
        <pc:sldMkLst>
          <pc:docMk/>
          <pc:sldMk cId="1812845676" sldId="1076"/>
        </pc:sldMkLst>
        <pc:picChg chg="mod">
          <ac:chgData name="Gwendolyn Reyna" userId="0492242f-5314-4750-ad50-640a4fe02908" providerId="ADAL" clId="{0F2F325E-815E-4EFB-8D05-199871636F60}" dt="2025-12-15T21:14:37.990" v="80" actId="208"/>
          <ac:picMkLst>
            <pc:docMk/>
            <pc:sldMk cId="1812845676" sldId="1076"/>
            <ac:picMk id="8" creationId="{41CCCB83-4659-2F4A-A740-97DA6497BCE1}"/>
          </ac:picMkLst>
        </pc:picChg>
      </pc:sldChg>
      <pc:sldChg chg="modSp mod">
        <pc:chgData name="Gwendolyn Reyna" userId="0492242f-5314-4750-ad50-640a4fe02908" providerId="ADAL" clId="{0F2F325E-815E-4EFB-8D05-199871636F60}" dt="2025-12-15T21:14:45.286" v="81" actId="208"/>
        <pc:sldMkLst>
          <pc:docMk/>
          <pc:sldMk cId="2229792252" sldId="1120"/>
        </pc:sldMkLst>
        <pc:picChg chg="mod">
          <ac:chgData name="Gwendolyn Reyna" userId="0492242f-5314-4750-ad50-640a4fe02908" providerId="ADAL" clId="{0F2F325E-815E-4EFB-8D05-199871636F60}" dt="2025-12-15T21:14:45.286" v="81" actId="208"/>
          <ac:picMkLst>
            <pc:docMk/>
            <pc:sldMk cId="2229792252" sldId="1120"/>
            <ac:picMk id="10" creationId="{DCE565A8-6B02-A9ED-35B9-2E172BED194C}"/>
          </ac:picMkLst>
        </pc:picChg>
      </pc:sldChg>
      <pc:sldChg chg="modSp mod">
        <pc:chgData name="Gwendolyn Reyna" userId="0492242f-5314-4750-ad50-640a4fe02908" providerId="ADAL" clId="{0F2F325E-815E-4EFB-8D05-199871636F60}" dt="2025-12-15T21:14:32.432" v="78" actId="208"/>
        <pc:sldMkLst>
          <pc:docMk/>
          <pc:sldMk cId="2012649637" sldId="1121"/>
        </pc:sldMkLst>
        <pc:picChg chg="mod">
          <ac:chgData name="Gwendolyn Reyna" userId="0492242f-5314-4750-ad50-640a4fe02908" providerId="ADAL" clId="{0F2F325E-815E-4EFB-8D05-199871636F60}" dt="2025-12-15T21:14:32.432" v="78" actId="208"/>
          <ac:picMkLst>
            <pc:docMk/>
            <pc:sldMk cId="2012649637" sldId="1121"/>
            <ac:picMk id="3" creationId="{F5C02065-C2BA-735B-97EA-39ECA6EC4DCD}"/>
          </ac:picMkLst>
        </pc:picChg>
      </pc:sldChg>
      <pc:sldChg chg="modSp mod">
        <pc:chgData name="Gwendolyn Reyna" userId="0492242f-5314-4750-ad50-640a4fe02908" providerId="ADAL" clId="{0F2F325E-815E-4EFB-8D05-199871636F60}" dt="2025-12-15T21:14:25.220" v="77" actId="208"/>
        <pc:sldMkLst>
          <pc:docMk/>
          <pc:sldMk cId="2995387511" sldId="1122"/>
        </pc:sldMkLst>
        <pc:picChg chg="mod">
          <ac:chgData name="Gwendolyn Reyna" userId="0492242f-5314-4750-ad50-640a4fe02908" providerId="ADAL" clId="{0F2F325E-815E-4EFB-8D05-199871636F60}" dt="2025-12-15T21:14:25.220" v="77" actId="208"/>
          <ac:picMkLst>
            <pc:docMk/>
            <pc:sldMk cId="2995387511" sldId="1122"/>
            <ac:picMk id="3" creationId="{221874C4-53F4-7742-2B2E-633C84BCB3A0}"/>
          </ac:picMkLst>
        </pc:picChg>
      </pc:sldChg>
      <pc:sldChg chg="modSp mod">
        <pc:chgData name="Gwendolyn Reyna" userId="0492242f-5314-4750-ad50-640a4fe02908" providerId="ADAL" clId="{0F2F325E-815E-4EFB-8D05-199871636F60}" dt="2025-12-15T21:14:14.516" v="76" actId="208"/>
        <pc:sldMkLst>
          <pc:docMk/>
          <pc:sldMk cId="271866030" sldId="1123"/>
        </pc:sldMkLst>
        <pc:picChg chg="mod">
          <ac:chgData name="Gwendolyn Reyna" userId="0492242f-5314-4750-ad50-640a4fe02908" providerId="ADAL" clId="{0F2F325E-815E-4EFB-8D05-199871636F60}" dt="2025-12-15T21:14:14.516" v="76" actId="208"/>
          <ac:picMkLst>
            <pc:docMk/>
            <pc:sldMk cId="271866030" sldId="1123"/>
            <ac:picMk id="3" creationId="{B803C36C-B54D-1FCB-38DA-D28A30978520}"/>
          </ac:picMkLst>
        </pc:picChg>
      </pc:sldChg>
      <pc:sldChg chg="modSp mod">
        <pc:chgData name="Gwendolyn Reyna" userId="0492242f-5314-4750-ad50-640a4fe02908" providerId="ADAL" clId="{0F2F325E-815E-4EFB-8D05-199871636F60}" dt="2025-12-15T21:13:56.673" v="75" actId="208"/>
        <pc:sldMkLst>
          <pc:docMk/>
          <pc:sldMk cId="652566497" sldId="1124"/>
        </pc:sldMkLst>
        <pc:picChg chg="mod">
          <ac:chgData name="Gwendolyn Reyna" userId="0492242f-5314-4750-ad50-640a4fe02908" providerId="ADAL" clId="{0F2F325E-815E-4EFB-8D05-199871636F60}" dt="2025-12-15T21:13:56.673" v="75" actId="208"/>
          <ac:picMkLst>
            <pc:docMk/>
            <pc:sldMk cId="652566497" sldId="1124"/>
            <ac:picMk id="3" creationId="{7DF9F526-D485-9D08-F47B-5A610D5C88E1}"/>
          </ac:picMkLst>
        </pc:picChg>
      </pc:sldChg>
      <pc:sldChg chg="modSp mod">
        <pc:chgData name="Gwendolyn Reyna" userId="0492242f-5314-4750-ad50-640a4fe02908" providerId="ADAL" clId="{0F2F325E-815E-4EFB-8D05-199871636F60}" dt="2025-12-15T21:13:45.764" v="74" actId="208"/>
        <pc:sldMkLst>
          <pc:docMk/>
          <pc:sldMk cId="140210915" sldId="1125"/>
        </pc:sldMkLst>
        <pc:picChg chg="mod">
          <ac:chgData name="Gwendolyn Reyna" userId="0492242f-5314-4750-ad50-640a4fe02908" providerId="ADAL" clId="{0F2F325E-815E-4EFB-8D05-199871636F60}" dt="2025-12-15T21:13:45.764" v="74" actId="208"/>
          <ac:picMkLst>
            <pc:docMk/>
            <pc:sldMk cId="140210915" sldId="1125"/>
            <ac:picMk id="3" creationId="{522E7283-CCC8-2410-749E-9C87CB956FB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B0F47-72A7-40CD-97BC-FA664BD8B4EC}"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31FF5-ADD1-489E-9034-3EA822349562}" type="slidenum">
              <a:rPr lang="en-US" smtClean="0"/>
              <a:t>‹#›</a:t>
            </a:fld>
            <a:endParaRPr lang="en-US"/>
          </a:p>
        </p:txBody>
      </p:sp>
    </p:spTree>
    <p:extLst>
      <p:ext uri="{BB962C8B-B14F-4D97-AF65-F5344CB8AC3E}">
        <p14:creationId xmlns:p14="http://schemas.microsoft.com/office/powerpoint/2010/main" val="18819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FAFC5-3A27-43A2-9905-E94D9A42FA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04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a:rPr>
              <a:t>4.3.1 Ebstein Anomaly </a:t>
            </a:r>
          </a:p>
          <a:p>
            <a:pPr algn="l"/>
            <a:endParaRPr lang="en-US" b="0" i="0" dirty="0">
              <a:solidFill>
                <a:srgbClr val="000000"/>
              </a:solidFill>
              <a:effectLst/>
              <a:latin typeface="Times"/>
            </a:endParaRPr>
          </a:p>
          <a:p>
            <a:pPr algn="l"/>
            <a:r>
              <a:rPr lang="en-US" b="0" i="0" dirty="0">
                <a:solidFill>
                  <a:srgbClr val="000000"/>
                </a:solidFill>
                <a:effectLst/>
                <a:latin typeface="Times"/>
              </a:rPr>
              <a:t>SCIENCE: Verified</a:t>
            </a:r>
          </a:p>
        </p:txBody>
      </p:sp>
      <p:sp>
        <p:nvSpPr>
          <p:cNvPr id="4" name="Slide Number Placeholder 3"/>
          <p:cNvSpPr>
            <a:spLocks noGrp="1"/>
          </p:cNvSpPr>
          <p:nvPr>
            <p:ph type="sldNum" sz="quarter" idx="5"/>
          </p:nvPr>
        </p:nvSpPr>
        <p:spPr/>
        <p:txBody>
          <a:bodyPr/>
          <a:lstStyle/>
          <a:p>
            <a:fld id="{F3631FF5-ADD1-489E-9034-3EA822349562}" type="slidenum">
              <a:rPr lang="en-US" smtClean="0"/>
              <a:t>16</a:t>
            </a:fld>
            <a:endParaRPr lang="en-US"/>
          </a:p>
        </p:txBody>
      </p:sp>
    </p:spTree>
    <p:extLst>
      <p:ext uri="{BB962C8B-B14F-4D97-AF65-F5344CB8AC3E}">
        <p14:creationId xmlns:p14="http://schemas.microsoft.com/office/powerpoint/2010/main" val="2741971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a:rPr>
              <a:t>https://</a:t>
            </a:r>
            <a:r>
              <a:rPr lang="en-US" b="0" i="0" dirty="0" err="1">
                <a:solidFill>
                  <a:srgbClr val="000000"/>
                </a:solidFill>
                <a:effectLst/>
                <a:latin typeface="Times"/>
              </a:rPr>
              <a:t>www.gettyimages.com</a:t>
            </a:r>
            <a:r>
              <a:rPr lang="en-US" b="0" i="0" dirty="0">
                <a:solidFill>
                  <a:srgbClr val="000000"/>
                </a:solidFill>
                <a:effectLst/>
                <a:latin typeface="Times"/>
              </a:rPr>
              <a:t>/detail/photo/tricuspid-valve-replacement-royalty-free-image/542334817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a:rPr>
              <a:t>SCIENCE: verified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a:endParaRPr>
          </a:p>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17</a:t>
            </a:fld>
            <a:endParaRPr lang="en-US"/>
          </a:p>
        </p:txBody>
      </p:sp>
    </p:spTree>
    <p:extLst>
      <p:ext uri="{BB962C8B-B14F-4D97-AF65-F5344CB8AC3E}">
        <p14:creationId xmlns:p14="http://schemas.microsoft.com/office/powerpoint/2010/main" val="3603518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verified</a:t>
            </a:r>
          </a:p>
        </p:txBody>
      </p:sp>
      <p:sp>
        <p:nvSpPr>
          <p:cNvPr id="4" name="Slide Number Placeholder 3"/>
          <p:cNvSpPr>
            <a:spLocks noGrp="1"/>
          </p:cNvSpPr>
          <p:nvPr>
            <p:ph type="sldNum" sz="quarter" idx="5"/>
          </p:nvPr>
        </p:nvSpPr>
        <p:spPr/>
        <p:txBody>
          <a:bodyPr/>
          <a:lstStyle/>
          <a:p>
            <a:fld id="{F3631FF5-ADD1-489E-9034-3EA822349562}" type="slidenum">
              <a:rPr lang="en-US" smtClean="0"/>
              <a:t>19</a:t>
            </a:fld>
            <a:endParaRPr lang="en-US"/>
          </a:p>
        </p:txBody>
      </p:sp>
    </p:spTree>
    <p:extLst>
      <p:ext uri="{BB962C8B-B14F-4D97-AF65-F5344CB8AC3E}">
        <p14:creationId xmlns:p14="http://schemas.microsoft.com/office/powerpoint/2010/main" val="1452995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4.4.2 Management of CCTGA</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SCIENCE: verified, section 4.4.1.3., pp 83-84</a:t>
            </a:r>
            <a:endParaRPr lang="en-US" dirty="0"/>
          </a:p>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21</a:t>
            </a:fld>
            <a:endParaRPr lang="en-US"/>
          </a:p>
        </p:txBody>
      </p:sp>
    </p:spTree>
    <p:extLst>
      <p:ext uri="{BB962C8B-B14F-4D97-AF65-F5344CB8AC3E}">
        <p14:creationId xmlns:p14="http://schemas.microsoft.com/office/powerpoint/2010/main" val="354685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verified</a:t>
            </a:r>
          </a:p>
        </p:txBody>
      </p:sp>
      <p:sp>
        <p:nvSpPr>
          <p:cNvPr id="4" name="Slide Number Placeholder 3"/>
          <p:cNvSpPr>
            <a:spLocks noGrp="1"/>
          </p:cNvSpPr>
          <p:nvPr>
            <p:ph type="sldNum" sz="quarter" idx="5"/>
          </p:nvPr>
        </p:nvSpPr>
        <p:spPr/>
        <p:txBody>
          <a:bodyPr/>
          <a:lstStyle/>
          <a:p>
            <a:fld id="{F3631FF5-ADD1-489E-9034-3EA822349562}" type="slidenum">
              <a:rPr lang="en-US" smtClean="0"/>
              <a:t>23</a:t>
            </a:fld>
            <a:endParaRPr lang="en-US"/>
          </a:p>
        </p:txBody>
      </p:sp>
    </p:spTree>
    <p:extLst>
      <p:ext uri="{BB962C8B-B14F-4D97-AF65-F5344CB8AC3E}">
        <p14:creationId xmlns:p14="http://schemas.microsoft.com/office/powerpoint/2010/main" val="2986578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verified</a:t>
            </a:r>
          </a:p>
        </p:txBody>
      </p:sp>
      <p:sp>
        <p:nvSpPr>
          <p:cNvPr id="4" name="Slide Number Placeholder 3"/>
          <p:cNvSpPr>
            <a:spLocks noGrp="1"/>
          </p:cNvSpPr>
          <p:nvPr>
            <p:ph type="sldNum" sz="quarter" idx="5"/>
          </p:nvPr>
        </p:nvSpPr>
        <p:spPr/>
        <p:txBody>
          <a:bodyPr/>
          <a:lstStyle/>
          <a:p>
            <a:fld id="{F3631FF5-ADD1-489E-9034-3EA822349562}" type="slidenum">
              <a:rPr lang="en-US" smtClean="0"/>
              <a:t>24</a:t>
            </a:fld>
            <a:endParaRPr lang="en-US"/>
          </a:p>
        </p:txBody>
      </p:sp>
    </p:spTree>
    <p:extLst>
      <p:ext uri="{BB962C8B-B14F-4D97-AF65-F5344CB8AC3E}">
        <p14:creationId xmlns:p14="http://schemas.microsoft.com/office/powerpoint/2010/main" val="4085648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26</a:t>
            </a:fld>
            <a:endParaRPr lang="en-US"/>
          </a:p>
        </p:txBody>
      </p:sp>
    </p:spTree>
    <p:extLst>
      <p:ext uri="{BB962C8B-B14F-4D97-AF65-F5344CB8AC3E}">
        <p14:creationId xmlns:p14="http://schemas.microsoft.com/office/powerpoint/2010/main" val="1103179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27</a:t>
            </a:fld>
            <a:endParaRPr lang="en-US"/>
          </a:p>
        </p:txBody>
      </p:sp>
    </p:spTree>
    <p:extLst>
      <p:ext uri="{BB962C8B-B14F-4D97-AF65-F5344CB8AC3E}">
        <p14:creationId xmlns:p14="http://schemas.microsoft.com/office/powerpoint/2010/main" val="159803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verified</a:t>
            </a:r>
          </a:p>
        </p:txBody>
      </p:sp>
      <p:sp>
        <p:nvSpPr>
          <p:cNvPr id="4" name="Slide Number Placeholder 3"/>
          <p:cNvSpPr>
            <a:spLocks noGrp="1"/>
          </p:cNvSpPr>
          <p:nvPr>
            <p:ph type="sldNum" sz="quarter" idx="5"/>
          </p:nvPr>
        </p:nvSpPr>
        <p:spPr/>
        <p:txBody>
          <a:bodyPr/>
          <a:lstStyle/>
          <a:p>
            <a:fld id="{F3631FF5-ADD1-489E-9034-3EA822349562}" type="slidenum">
              <a:rPr lang="en-US" smtClean="0"/>
              <a:t>3</a:t>
            </a:fld>
            <a:endParaRPr lang="en-US"/>
          </a:p>
        </p:txBody>
      </p:sp>
    </p:spTree>
    <p:extLst>
      <p:ext uri="{BB962C8B-B14F-4D97-AF65-F5344CB8AC3E}">
        <p14:creationId xmlns:p14="http://schemas.microsoft.com/office/powerpoint/2010/main" val="149475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Science: verified</a:t>
            </a:r>
          </a:p>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4</a:t>
            </a:fld>
            <a:endParaRPr lang="en-US"/>
          </a:p>
        </p:txBody>
      </p:sp>
    </p:spTree>
    <p:extLst>
      <p:ext uri="{BB962C8B-B14F-4D97-AF65-F5344CB8AC3E}">
        <p14:creationId xmlns:p14="http://schemas.microsoft.com/office/powerpoint/2010/main" val="1345331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Science: verified</a:t>
            </a:r>
          </a:p>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5</a:t>
            </a:fld>
            <a:endParaRPr lang="en-US"/>
          </a:p>
        </p:txBody>
      </p:sp>
    </p:spTree>
    <p:extLst>
      <p:ext uri="{BB962C8B-B14F-4D97-AF65-F5344CB8AC3E}">
        <p14:creationId xmlns:p14="http://schemas.microsoft.com/office/powerpoint/2010/main" val="3743243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Science: verified</a:t>
            </a:r>
          </a:p>
        </p:txBody>
      </p:sp>
      <p:sp>
        <p:nvSpPr>
          <p:cNvPr id="4" name="Slide Number Placeholder 3"/>
          <p:cNvSpPr>
            <a:spLocks noGrp="1"/>
          </p:cNvSpPr>
          <p:nvPr>
            <p:ph type="sldNum" sz="quarter" idx="5"/>
          </p:nvPr>
        </p:nvSpPr>
        <p:spPr/>
        <p:txBody>
          <a:bodyPr/>
          <a:lstStyle/>
          <a:p>
            <a:fld id="{F3631FF5-ADD1-489E-9034-3EA822349562}" type="slidenum">
              <a:rPr lang="en-US" smtClean="0"/>
              <a:t>6</a:t>
            </a:fld>
            <a:endParaRPr lang="en-US"/>
          </a:p>
        </p:txBody>
      </p:sp>
    </p:spTree>
    <p:extLst>
      <p:ext uri="{BB962C8B-B14F-4D97-AF65-F5344CB8AC3E}">
        <p14:creationId xmlns:p14="http://schemas.microsoft.com/office/powerpoint/2010/main" val="3556839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Science: verified</a:t>
            </a:r>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8</a:t>
            </a:fld>
            <a:endParaRPr lang="en-US"/>
          </a:p>
        </p:txBody>
      </p:sp>
    </p:spTree>
    <p:extLst>
      <p:ext uri="{BB962C8B-B14F-4D97-AF65-F5344CB8AC3E}">
        <p14:creationId xmlns:p14="http://schemas.microsoft.com/office/powerpoint/2010/main" val="336755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verified</a:t>
            </a:r>
          </a:p>
        </p:txBody>
      </p:sp>
      <p:sp>
        <p:nvSpPr>
          <p:cNvPr id="4" name="Slide Number Placeholder 3"/>
          <p:cNvSpPr>
            <a:spLocks noGrp="1"/>
          </p:cNvSpPr>
          <p:nvPr>
            <p:ph type="sldNum" sz="quarter" idx="5"/>
          </p:nvPr>
        </p:nvSpPr>
        <p:spPr/>
        <p:txBody>
          <a:bodyPr/>
          <a:lstStyle/>
          <a:p>
            <a:fld id="{F3631FF5-ADD1-489E-9034-3EA822349562}" type="slidenum">
              <a:rPr lang="en-US" smtClean="0"/>
              <a:t>10</a:t>
            </a:fld>
            <a:endParaRPr lang="en-US"/>
          </a:p>
        </p:txBody>
      </p:sp>
    </p:spTree>
    <p:extLst>
      <p:ext uri="{BB962C8B-B14F-4D97-AF65-F5344CB8AC3E}">
        <p14:creationId xmlns:p14="http://schemas.microsoft.com/office/powerpoint/2010/main" val="2579387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a:rPr>
              <a:t>4.2.4 Congenital Diseases of the Aortic Valve </a:t>
            </a:r>
          </a:p>
          <a:p>
            <a:pPr algn="l"/>
            <a:endParaRPr lang="en-US" b="0" i="0" dirty="0">
              <a:solidFill>
                <a:srgbClr val="000000"/>
              </a:solidFill>
              <a:effectLst/>
              <a:latin typeface="Times"/>
            </a:endParaRPr>
          </a:p>
          <a:p>
            <a:pPr algn="l"/>
            <a:r>
              <a:rPr lang="en-US" b="0" i="0" dirty="0">
                <a:solidFill>
                  <a:srgbClr val="000000"/>
                </a:solidFill>
                <a:effectLst/>
                <a:latin typeface="Times"/>
              </a:rPr>
              <a:t>Science: Thank you, verified</a:t>
            </a:r>
          </a:p>
        </p:txBody>
      </p:sp>
      <p:sp>
        <p:nvSpPr>
          <p:cNvPr id="4" name="Slide Number Placeholder 3"/>
          <p:cNvSpPr>
            <a:spLocks noGrp="1"/>
          </p:cNvSpPr>
          <p:nvPr>
            <p:ph type="sldNum" sz="quarter" idx="5"/>
          </p:nvPr>
        </p:nvSpPr>
        <p:spPr/>
        <p:txBody>
          <a:bodyPr/>
          <a:lstStyle/>
          <a:p>
            <a:fld id="{F3631FF5-ADD1-489E-9034-3EA822349562}" type="slidenum">
              <a:rPr lang="en-US" smtClean="0"/>
              <a:t>14</a:t>
            </a:fld>
            <a:endParaRPr lang="en-US"/>
          </a:p>
        </p:txBody>
      </p:sp>
    </p:spTree>
    <p:extLst>
      <p:ext uri="{BB962C8B-B14F-4D97-AF65-F5344CB8AC3E}">
        <p14:creationId xmlns:p14="http://schemas.microsoft.com/office/powerpoint/2010/main" val="4239303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Science: verified</a:t>
            </a:r>
          </a:p>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15</a:t>
            </a:fld>
            <a:endParaRPr lang="en-US"/>
          </a:p>
        </p:txBody>
      </p:sp>
    </p:spTree>
    <p:extLst>
      <p:ext uri="{BB962C8B-B14F-4D97-AF65-F5344CB8AC3E}">
        <p14:creationId xmlns:p14="http://schemas.microsoft.com/office/powerpoint/2010/main" val="3601301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E54C2-D791-9B45-AD53-484F26DBFD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350" y="143"/>
            <a:ext cx="12179300" cy="6857713"/>
          </a:xfrm>
          <a:prstGeom prst="rect">
            <a:avLst/>
          </a:prstGeom>
        </p:spPr>
      </p:pic>
      <p:sp>
        <p:nvSpPr>
          <p:cNvPr id="2" name="Title 1">
            <a:extLst>
              <a:ext uri="{FF2B5EF4-FFF2-40B4-BE49-F238E27FC236}">
                <a16:creationId xmlns:a16="http://schemas.microsoft.com/office/drawing/2014/main" id="{3FD23563-8619-944E-B06D-E9C75F669EE1}"/>
              </a:ext>
            </a:extLst>
          </p:cNvPr>
          <p:cNvSpPr>
            <a:spLocks noGrp="1"/>
          </p:cNvSpPr>
          <p:nvPr>
            <p:ph type="ctrTitle" hasCustomPrompt="1"/>
          </p:nvPr>
        </p:nvSpPr>
        <p:spPr>
          <a:xfrm>
            <a:off x="2209800" y="1967947"/>
            <a:ext cx="9144000" cy="1909763"/>
          </a:xfrm>
        </p:spPr>
        <p:txBody>
          <a:bodyPr anchor="b"/>
          <a:lstStyle>
            <a:lvl1pPr algn="ctr">
              <a:defRPr sz="5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72455242-CE50-B746-8A9D-3F32FAEFCC59}"/>
              </a:ext>
            </a:extLst>
          </p:cNvPr>
          <p:cNvSpPr>
            <a:spLocks noGrp="1"/>
          </p:cNvSpPr>
          <p:nvPr>
            <p:ph type="subTitle" idx="1"/>
          </p:nvPr>
        </p:nvSpPr>
        <p:spPr>
          <a:xfrm>
            <a:off x="2209800" y="4168569"/>
            <a:ext cx="9144000" cy="602214"/>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596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31B4AF-4EF8-F445-5A0B-14E5FD92CF77}"/>
              </a:ext>
            </a:extLst>
          </p:cNvPr>
          <p:cNvSpPr/>
          <p:nvPr userDrawn="1"/>
        </p:nvSpPr>
        <p:spPr>
          <a:xfrm>
            <a:off x="0" y="0"/>
            <a:ext cx="316831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6F6A19-9DF2-9A4A-8D20-804B137EB2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6253" y="143"/>
            <a:ext cx="12097418" cy="6857713"/>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a:xfrm>
            <a:off x="838200" y="1357745"/>
            <a:ext cx="10515600" cy="383535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11353800"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
        <p:nvSpPr>
          <p:cNvPr id="9" name="Text Placeholder 8">
            <a:extLst>
              <a:ext uri="{FF2B5EF4-FFF2-40B4-BE49-F238E27FC236}">
                <a16:creationId xmlns:a16="http://schemas.microsoft.com/office/drawing/2014/main" id="{1B1E6CC9-2A32-4314-BD62-AB78B2787B81}"/>
              </a:ext>
            </a:extLst>
          </p:cNvPr>
          <p:cNvSpPr>
            <a:spLocks noGrp="1"/>
          </p:cNvSpPr>
          <p:nvPr>
            <p:ph type="body" sz="quarter" idx="13"/>
          </p:nvPr>
        </p:nvSpPr>
        <p:spPr>
          <a:xfrm>
            <a:off x="1722552" y="5873961"/>
            <a:ext cx="8746897" cy="421493"/>
          </a:xfrm>
        </p:spPr>
        <p:txBody>
          <a:bodyPr lIns="0" anchor="b">
            <a:noAutofit/>
          </a:bodyPr>
          <a:lstStyle>
            <a:lvl1pPr marL="0" indent="0" algn="ctr">
              <a:buNone/>
              <a:defRPr sz="1200">
                <a:latin typeface="Lub Dub Condensed" panose="020B0506030403020204" pitchFamily="34" charset="0"/>
              </a:defRPr>
            </a:lvl1pPr>
          </a:lstStyle>
          <a:p>
            <a:pPr lvl="0"/>
            <a:r>
              <a:rPr lang="en-US" dirty="0"/>
              <a:t>Click to edit Master text styles</a:t>
            </a:r>
          </a:p>
        </p:txBody>
      </p:sp>
      <p:sp>
        <p:nvSpPr>
          <p:cNvPr id="8" name="TextBox 7">
            <a:extLst>
              <a:ext uri="{FF2B5EF4-FFF2-40B4-BE49-F238E27FC236}">
                <a16:creationId xmlns:a16="http://schemas.microsoft.com/office/drawing/2014/main" id="{50AFDC5C-51A7-9108-F632-7665C1EA3989}"/>
              </a:ext>
            </a:extLst>
          </p:cNvPr>
          <p:cNvSpPr txBox="1"/>
          <p:nvPr userDrawn="1"/>
        </p:nvSpPr>
        <p:spPr>
          <a:xfrm>
            <a:off x="2155398" y="6355866"/>
            <a:ext cx="7881204" cy="230832"/>
          </a:xfrm>
          <a:prstGeom prst="rect">
            <a:avLst/>
          </a:prstGeom>
          <a:noFill/>
        </p:spPr>
        <p:txBody>
          <a:bodyPr wrap="square">
            <a:spAutoFit/>
          </a:bodyPr>
          <a:lstStyle/>
          <a:p>
            <a:pPr algn="ct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Gurvitz, M., et al. (2025). 2025 </a:t>
            </a:r>
            <a:r>
              <a:rPr lang="en-US" sz="900" kern="0" dirty="0">
                <a:solidFill>
                  <a:schemeClr val="tx1">
                    <a:lumMod val="50000"/>
                    <a:lumOff val="50000"/>
                  </a:schemeClr>
                </a:solidFill>
                <a:latin typeface="Lub Dub Condensed" panose="020B0506030403020204" pitchFamily="34" charset="0"/>
                <a:ea typeface="Aptos" panose="020B0004020202020204" pitchFamily="34" charset="0"/>
                <a:cs typeface="Arial" panose="020B0604020202020204" pitchFamily="34" charset="0"/>
              </a:rPr>
              <a:t>AHA/ACC/HRS/ISACHD/SCAI Guideline for the Management of Adults With Congenital Heart Disease</a:t>
            </a:r>
            <a:r>
              <a:rPr lang="fr-FR"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a:t>
            </a:r>
            <a:r>
              <a:rPr lang="en-US" sz="900" i="1"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Circulation</a:t>
            </a:r>
            <a:r>
              <a:rPr lang="en-US" sz="900" dirty="0">
                <a:solidFill>
                  <a:schemeClr val="tx1">
                    <a:lumMod val="50000"/>
                    <a:lumOff val="50000"/>
                  </a:schemeClr>
                </a:solidFill>
                <a:latin typeface="Lub Dub Condensed" panose="020B0506030403020204" pitchFamily="34" charset="0"/>
                <a:cs typeface="Arial" panose="020B0604020202020204" pitchFamily="34" charset="0"/>
              </a:rPr>
              <a:t>.</a:t>
            </a:r>
            <a:endParaRPr lang="en-US" sz="900" i="1" dirty="0">
              <a:solidFill>
                <a:schemeClr val="tx1">
                  <a:lumMod val="50000"/>
                  <a:lumOff val="50000"/>
                </a:schemeClr>
              </a:solidFill>
              <a:latin typeface="Lub Dub Condensed" panose="020B0506030403020204" pitchFamily="34" charset="0"/>
              <a:cs typeface="Arial" panose="020B0604020202020204" pitchFamily="34" charset="0"/>
            </a:endParaRPr>
          </a:p>
        </p:txBody>
      </p:sp>
    </p:spTree>
    <p:extLst>
      <p:ext uri="{BB962C8B-B14F-4D97-AF65-F5344CB8AC3E}">
        <p14:creationId xmlns:p14="http://schemas.microsoft.com/office/powerpoint/2010/main" val="3681482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Tree>
    <p:extLst>
      <p:ext uri="{BB962C8B-B14F-4D97-AF65-F5344CB8AC3E}">
        <p14:creationId xmlns:p14="http://schemas.microsoft.com/office/powerpoint/2010/main" val="2343303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E54C2-D791-9B45-AD53-484F26DBFD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350" y="143"/>
            <a:ext cx="12179300" cy="6857713"/>
          </a:xfrm>
          <a:prstGeom prst="rect">
            <a:avLst/>
          </a:prstGeom>
        </p:spPr>
      </p:pic>
      <p:sp>
        <p:nvSpPr>
          <p:cNvPr id="7" name="Content Placeholder 6">
            <a:extLst>
              <a:ext uri="{FF2B5EF4-FFF2-40B4-BE49-F238E27FC236}">
                <a16:creationId xmlns:a16="http://schemas.microsoft.com/office/drawing/2014/main" id="{64DB145B-31C3-2493-DA50-4DAF146DF22F}"/>
              </a:ext>
            </a:extLst>
          </p:cNvPr>
          <p:cNvSpPr>
            <a:spLocks noGrp="1"/>
          </p:cNvSpPr>
          <p:nvPr>
            <p:ph sz="quarter" idx="10"/>
          </p:nvPr>
        </p:nvSpPr>
        <p:spPr>
          <a:xfrm>
            <a:off x="2266950" y="1266825"/>
            <a:ext cx="9467850" cy="4962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572DBD08-D7E9-36F6-4213-2B2C34A7A4AB}"/>
              </a:ext>
            </a:extLst>
          </p:cNvPr>
          <p:cNvSpPr>
            <a:spLocks noGrp="1"/>
          </p:cNvSpPr>
          <p:nvPr>
            <p:ph type="title"/>
          </p:nvPr>
        </p:nvSpPr>
        <p:spPr>
          <a:xfrm>
            <a:off x="2257424" y="365125"/>
            <a:ext cx="9515476" cy="660111"/>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73794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bg1"/>
                </a:solidFill>
                <a:latin typeface="Lub Dub Medium" panose="020B0603030403020204" pitchFamily="34" charset="0"/>
              </a:defRPr>
            </a:lvl1pPr>
          </a:lstStyle>
          <a:p>
            <a:fld id="{FDAF4333-7328-E84F-9F6D-15A5075E3AB3}" type="slidenum">
              <a:rPr lang="en-US" smtClean="0"/>
              <a:pPr/>
              <a:t>‹#›</a:t>
            </a:fld>
            <a:endParaRPr lang="en-US" dirty="0"/>
          </a:p>
        </p:txBody>
      </p:sp>
    </p:spTree>
    <p:extLst>
      <p:ext uri="{BB962C8B-B14F-4D97-AF65-F5344CB8AC3E}">
        <p14:creationId xmlns:p14="http://schemas.microsoft.com/office/powerpoint/2010/main" val="29704306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5D4A77D-62E2-7543-9429-601A081E230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Placeholder 1">
            <a:extLst>
              <a:ext uri="{FF2B5EF4-FFF2-40B4-BE49-F238E27FC236}">
                <a16:creationId xmlns:a16="http://schemas.microsoft.com/office/drawing/2014/main" id="{6BC06D0D-9CF8-BF47-84F1-14601FF4F794}"/>
              </a:ext>
            </a:extLst>
          </p:cNvPr>
          <p:cNvSpPr>
            <a:spLocks noGrp="1"/>
          </p:cNvSpPr>
          <p:nvPr>
            <p:ph type="title"/>
          </p:nvPr>
        </p:nvSpPr>
        <p:spPr>
          <a:xfrm>
            <a:off x="838200" y="365125"/>
            <a:ext cx="10515600" cy="660111"/>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096185F-E230-DF47-BD73-C48F14F35785}"/>
              </a:ext>
            </a:extLst>
          </p:cNvPr>
          <p:cNvSpPr>
            <a:spLocks noGrp="1"/>
          </p:cNvSpPr>
          <p:nvPr>
            <p:ph type="body" idx="1"/>
          </p:nvPr>
        </p:nvSpPr>
        <p:spPr>
          <a:xfrm>
            <a:off x="838200" y="1357745"/>
            <a:ext cx="10515600" cy="43356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278490"/>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8" r:id="rId3"/>
    <p:sldLayoutId id="2147483680" r:id="rId4"/>
    <p:sldLayoutId id="2147483679" r:id="rId5"/>
  </p:sldLayoutIdLst>
  <p:hf hdr="0" ftr="0" dt="0"/>
  <p:txStyles>
    <p:titleStyle>
      <a:lvl1pPr algn="l" defTabSz="914400" rtl="0" eaLnBrk="1" latinLnBrk="0" hangingPunct="1">
        <a:lnSpc>
          <a:spcPct val="90000"/>
        </a:lnSpc>
        <a:spcBef>
          <a:spcPct val="0"/>
        </a:spcBef>
        <a:buNone/>
        <a:defRPr sz="3600" kern="1200">
          <a:solidFill>
            <a:schemeClr val="tx1"/>
          </a:solidFill>
          <a:latin typeface="Lub Dub Bold" panose="020B08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pn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rofessional.heart.org/en/guidelines-and-statements/guideline-essentials-aha-clinical-slide-serie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heart.org/en/about-us/statements-and-policies/copyright-request-form"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American Heart Association">
            <a:extLst>
              <a:ext uri="{FF2B5EF4-FFF2-40B4-BE49-F238E27FC236}">
                <a16:creationId xmlns:a16="http://schemas.microsoft.com/office/drawing/2014/main" id="{96162FBB-ECD7-4996-B4F0-6244AFA17C13}"/>
              </a:ext>
            </a:extLst>
          </p:cNvPr>
          <p:cNvSpPr/>
          <p:nvPr/>
        </p:nvSpPr>
        <p:spPr>
          <a:xfrm>
            <a:off x="160256" y="5825765"/>
            <a:ext cx="1470581" cy="895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8E7538-99E0-814A-996C-0848A5205CE0}"/>
              </a:ext>
            </a:extLst>
          </p:cNvPr>
          <p:cNvSpPr>
            <a:spLocks noGrp="1"/>
          </p:cNvSpPr>
          <p:nvPr>
            <p:ph type="ctrTitle"/>
          </p:nvPr>
        </p:nvSpPr>
        <p:spPr>
          <a:xfrm>
            <a:off x="1839191" y="1610500"/>
            <a:ext cx="9860973" cy="1135471"/>
          </a:xfrm>
        </p:spPr>
        <p:txBody>
          <a:bodyPr/>
          <a:lstStyle/>
          <a:p>
            <a:r>
              <a:rPr lang="en-US" sz="7200" dirty="0"/>
              <a:t>Guideline Essentials: </a:t>
            </a:r>
            <a:br>
              <a:rPr lang="en-US" sz="7200" dirty="0"/>
            </a:br>
            <a:r>
              <a:rPr lang="en-US" sz="4400" dirty="0">
                <a:latin typeface="Lub Dub Medium" panose="020B0603030403020204" pitchFamily="34" charset="0"/>
              </a:rPr>
              <a:t>AHA Clinical Slide Series</a:t>
            </a:r>
            <a:endParaRPr lang="en-US" sz="7200" dirty="0">
              <a:latin typeface="Lub Dub Medium" panose="020B0603030403020204" pitchFamily="34" charset="0"/>
            </a:endParaRPr>
          </a:p>
        </p:txBody>
      </p:sp>
      <p:sp>
        <p:nvSpPr>
          <p:cNvPr id="3" name="Subtitle 2">
            <a:extLst>
              <a:ext uri="{FF2B5EF4-FFF2-40B4-BE49-F238E27FC236}">
                <a16:creationId xmlns:a16="http://schemas.microsoft.com/office/drawing/2014/main" id="{CDEA19E2-C884-5343-8547-E4ACA2FCDE39}"/>
              </a:ext>
            </a:extLst>
          </p:cNvPr>
          <p:cNvSpPr>
            <a:spLocks noGrp="1"/>
          </p:cNvSpPr>
          <p:nvPr>
            <p:ph type="subTitle" idx="1"/>
          </p:nvPr>
        </p:nvSpPr>
        <p:spPr>
          <a:xfrm>
            <a:off x="2409825" y="2999972"/>
            <a:ext cx="8743950" cy="2713182"/>
          </a:xfrm>
        </p:spPr>
        <p:txBody>
          <a:bodyPr>
            <a:normAutofit/>
          </a:bodyPr>
          <a:lstStyle/>
          <a:p>
            <a:pPr>
              <a:lnSpc>
                <a:spcPct val="110000"/>
              </a:lnSpc>
              <a:spcBef>
                <a:spcPts val="0"/>
              </a:spcBef>
            </a:pPr>
            <a:r>
              <a:rPr lang="en-US" dirty="0">
                <a:latin typeface="Lub Dub Light" panose="020B0303030403020204" pitchFamily="34" charset="0"/>
              </a:rPr>
              <a:t>ADAPTED FROM:</a:t>
            </a:r>
            <a:br>
              <a:rPr lang="en-US" dirty="0">
                <a:latin typeface="Lub Dub Light" panose="020B0303030403020204" pitchFamily="34" charset="0"/>
              </a:rPr>
            </a:br>
            <a:r>
              <a:rPr lang="en-US" sz="1050" dirty="0">
                <a:latin typeface="Lub Dub Light" panose="020B0303030403020204" pitchFamily="34" charset="0"/>
              </a:rPr>
              <a:t> </a:t>
            </a:r>
            <a:br>
              <a:rPr lang="en-US" sz="1600" dirty="0"/>
            </a:br>
            <a:r>
              <a:rPr lang="en-US" sz="3200" dirty="0"/>
              <a:t>2025 AHA/ACC/HRS/ISACHD/SCAI</a:t>
            </a:r>
          </a:p>
          <a:p>
            <a:pPr>
              <a:lnSpc>
                <a:spcPct val="110000"/>
              </a:lnSpc>
              <a:spcBef>
                <a:spcPts val="0"/>
              </a:spcBef>
            </a:pPr>
            <a:r>
              <a:rPr lang="en-US" sz="3200" dirty="0"/>
              <a:t>Guideline for the Management of Adults with Congenital Heart Disease</a:t>
            </a:r>
          </a:p>
          <a:p>
            <a:pPr>
              <a:lnSpc>
                <a:spcPct val="110000"/>
              </a:lnSpc>
              <a:spcBef>
                <a:spcPts val="0"/>
              </a:spcBef>
            </a:pPr>
            <a:endParaRPr lang="en-US" sz="3200" dirty="0">
              <a:latin typeface="Lub Dub Bold" panose="020B0803030403020204" pitchFamily="34" charset="0"/>
            </a:endParaRPr>
          </a:p>
        </p:txBody>
      </p:sp>
      <p:pic>
        <p:nvPicPr>
          <p:cNvPr id="5" name="Picture 4">
            <a:extLst>
              <a:ext uri="{FF2B5EF4-FFF2-40B4-BE49-F238E27FC236}">
                <a16:creationId xmlns:a16="http://schemas.microsoft.com/office/drawing/2014/main" id="{BCE0510E-CC10-B755-58E8-36956DDA7B92}"/>
              </a:ext>
              <a:ext uri="{C183D7F6-B498-43B3-948B-1728B52AA6E4}">
                <adec:decorative xmlns:adec="http://schemas.microsoft.com/office/drawing/2017/decorative" val="1"/>
              </a:ext>
            </a:extLst>
          </p:cNvPr>
          <p:cNvPicPr>
            <a:picLocks noChangeAspect="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10956175" y="5610069"/>
            <a:ext cx="972588" cy="972588"/>
          </a:xfrm>
          <a:prstGeom prst="rect">
            <a:avLst/>
          </a:prstGeom>
        </p:spPr>
      </p:pic>
      <p:sp>
        <p:nvSpPr>
          <p:cNvPr id="7" name="TextBox 6">
            <a:extLst>
              <a:ext uri="{FF2B5EF4-FFF2-40B4-BE49-F238E27FC236}">
                <a16:creationId xmlns:a16="http://schemas.microsoft.com/office/drawing/2014/main" id="{727705E6-91FD-4DED-0C4F-60F6A6632761}"/>
              </a:ext>
              <a:ext uri="{C183D7F6-B498-43B3-948B-1728B52AA6E4}">
                <adec:decorative xmlns:adec="http://schemas.microsoft.com/office/drawing/2017/decorative" val="1"/>
              </a:ext>
            </a:extLst>
          </p:cNvPr>
          <p:cNvSpPr txBox="1"/>
          <p:nvPr/>
        </p:nvSpPr>
        <p:spPr>
          <a:xfrm>
            <a:off x="10712333" y="6496921"/>
            <a:ext cx="1407622" cy="215444"/>
          </a:xfrm>
          <a:prstGeom prst="rect">
            <a:avLst/>
          </a:prstGeom>
          <a:noFill/>
        </p:spPr>
        <p:txBody>
          <a:bodyPr wrap="square">
            <a:spAutoFit/>
          </a:bodyPr>
          <a:lstStyle/>
          <a:p>
            <a:pPr algn="ctr"/>
            <a:r>
              <a:rPr lang="en-US" sz="800" b="1" dirty="0">
                <a:solidFill>
                  <a:srgbClr val="D4D4D4"/>
                </a:solidFill>
                <a:latin typeface="Lub Dub Condensed" panose="020B0506030403020204" pitchFamily="34" charset="0"/>
              </a:rPr>
              <a:t>AHA Clinical Update PPTX</a:t>
            </a:r>
          </a:p>
        </p:txBody>
      </p:sp>
    </p:spTree>
    <p:extLst>
      <p:ext uri="{BB962C8B-B14F-4D97-AF65-F5344CB8AC3E}">
        <p14:creationId xmlns:p14="http://schemas.microsoft.com/office/powerpoint/2010/main" val="1171176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9E0F8-50AB-6AD6-D647-9F2851230FC1}"/>
              </a:ext>
            </a:extLst>
          </p:cNvPr>
          <p:cNvSpPr>
            <a:spLocks noGrp="1"/>
          </p:cNvSpPr>
          <p:nvPr>
            <p:ph type="title"/>
          </p:nvPr>
        </p:nvSpPr>
        <p:spPr/>
        <p:txBody>
          <a:bodyPr/>
          <a:lstStyle/>
          <a:p>
            <a:r>
              <a:rPr lang="en-US" dirty="0"/>
              <a:t>ASD: </a:t>
            </a:r>
            <a:r>
              <a:rPr lang="en-US" dirty="0">
                <a:latin typeface="Lub Dub Medium" panose="020B0603030403020204" pitchFamily="34" charset="0"/>
              </a:rPr>
              <a:t>Diagnostic Recommendations</a:t>
            </a:r>
          </a:p>
        </p:txBody>
      </p:sp>
      <p:graphicFrame>
        <p:nvGraphicFramePr>
          <p:cNvPr id="6" name="Content Placeholder 5">
            <a:extLst>
              <a:ext uri="{FF2B5EF4-FFF2-40B4-BE49-F238E27FC236}">
                <a16:creationId xmlns:a16="http://schemas.microsoft.com/office/drawing/2014/main" id="{60FC0C6C-4DEA-1520-FBA7-EA85EE2B1FF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571133087"/>
              </p:ext>
            </p:extLst>
          </p:nvPr>
        </p:nvGraphicFramePr>
        <p:xfrm>
          <a:off x="3055402" y="2001939"/>
          <a:ext cx="6913545" cy="3213371"/>
        </p:xfrm>
        <a:graphic>
          <a:graphicData uri="http://schemas.openxmlformats.org/drawingml/2006/table">
            <a:tbl>
              <a:tblPr firstRow="1" bandRow="1">
                <a:tableStyleId>{5C22544A-7EE6-4342-B048-85BDC9FD1C3A}</a:tableStyleId>
              </a:tblPr>
              <a:tblGrid>
                <a:gridCol w="827215">
                  <a:extLst>
                    <a:ext uri="{9D8B030D-6E8A-4147-A177-3AD203B41FA5}">
                      <a16:colId xmlns:a16="http://schemas.microsoft.com/office/drawing/2014/main" val="2649235253"/>
                    </a:ext>
                  </a:extLst>
                </a:gridCol>
                <a:gridCol w="6086330">
                  <a:extLst>
                    <a:ext uri="{9D8B030D-6E8A-4147-A177-3AD203B41FA5}">
                      <a16:colId xmlns:a16="http://schemas.microsoft.com/office/drawing/2014/main" val="3265590656"/>
                    </a:ext>
                  </a:extLst>
                </a:gridCol>
              </a:tblGrid>
              <a:tr h="37886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lvl="0" indent="0" algn="l" defTabSz="914400" rtl="0" eaLnBrk="1" latinLnBrk="0" hangingPunct="1">
                        <a:buNone/>
                        <a:defRPr sz="1100">
                          <a:latin typeface="Arial"/>
                        </a:defRPr>
                      </a:pP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Unrepaired ASD: Use CMR</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TEE</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or </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CT to define size, rims, and pulmonary venous connections.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44410433"/>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lvl="0" indent="0" algn="l" defTabSz="914400" rtl="0" eaLnBrk="1" latinLnBrk="0" hangingPunct="1">
                        <a:buNone/>
                        <a:defRPr sz="1100">
                          <a:latin typeface="Arial"/>
                        </a:defRPr>
                      </a:pP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Unrepaired ASD + PAH: Assess/manage with pulmonary hypertension specialists.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584265"/>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lvl="0" indent="0" algn="l" defTabSz="914400" rtl="0" eaLnBrk="1" latinLnBrk="0" hangingPunct="1">
                        <a:buNone/>
                        <a:defRPr sz="1100">
                          <a:latin typeface="Arial"/>
                        </a:defRPr>
                      </a:pP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All unrepaired ASD: Assess for PAH to guide therapy and repair suitability.</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47798102"/>
                  </a:ext>
                </a:extLst>
              </a:tr>
              <a:tr h="697487">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an unrepaired ASD, balloon test occlusion before closure may be reasonable to assess hemodynamic changes.</a:t>
                      </a:r>
                      <a:r>
                        <a:rPr lang="en-US" sz="1100" b="0" i="0" u="none" strike="noStrike" kern="1200" baseline="0" dirty="0">
                          <a:solidFill>
                            <a:schemeClr val="dk1"/>
                          </a:solidFill>
                          <a:latin typeface="+mn-lt"/>
                          <a:ea typeface="+mn-ea"/>
                          <a:cs typeface="+mn-cs"/>
                        </a:rPr>
                        <a:t>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81684354"/>
                  </a:ext>
                </a:extLst>
              </a:tr>
            </a:tbl>
          </a:graphicData>
        </a:graphic>
      </p:graphicFrame>
      <p:sp>
        <p:nvSpPr>
          <p:cNvPr id="5" name="Text Placeholder 4">
            <a:extLst>
              <a:ext uri="{FF2B5EF4-FFF2-40B4-BE49-F238E27FC236}">
                <a16:creationId xmlns:a16="http://schemas.microsoft.com/office/drawing/2014/main" id="{3EBB78B9-6EB9-90F7-60F2-F5C0D6A596F6}"/>
              </a:ext>
            </a:extLst>
          </p:cNvPr>
          <p:cNvSpPr>
            <a:spLocks noGrp="1"/>
          </p:cNvSpPr>
          <p:nvPr>
            <p:ph type="body" sz="quarter" idx="13"/>
          </p:nvPr>
        </p:nvSpPr>
        <p:spPr>
          <a:xfrm>
            <a:off x="2601753" y="5873961"/>
            <a:ext cx="6988494" cy="421493"/>
          </a:xfrm>
        </p:spPr>
        <p:txBody>
          <a:bodyPr/>
          <a:lstStyle/>
          <a:p>
            <a:r>
              <a:rPr lang="en-US" b="1" dirty="0"/>
              <a:t>Abbreviations: </a:t>
            </a:r>
            <a:r>
              <a:rPr lang="en-US" dirty="0"/>
              <a:t>ASD indicates atrial septal defect; CMR, cardiac magnetic resonance; CT, computed tomography; PAH, pulmonary artery hypertension; and TEE, transesophageal echocardiography.</a:t>
            </a:r>
          </a:p>
        </p:txBody>
      </p:sp>
      <p:sp>
        <p:nvSpPr>
          <p:cNvPr id="4" name="Slide Number Placeholder 3">
            <a:extLst>
              <a:ext uri="{FF2B5EF4-FFF2-40B4-BE49-F238E27FC236}">
                <a16:creationId xmlns:a16="http://schemas.microsoft.com/office/drawing/2014/main" id="{3DE1B77C-4ABD-4D90-E186-80794AFA41C6}"/>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10</a:t>
            </a:fld>
            <a:endParaRPr lang="en-US" sz="900" dirty="0"/>
          </a:p>
        </p:txBody>
      </p:sp>
      <p:pic>
        <p:nvPicPr>
          <p:cNvPr id="19" name="Graphic 18" descr="Doctor female with solid fill">
            <a:extLst>
              <a:ext uri="{FF2B5EF4-FFF2-40B4-BE49-F238E27FC236}">
                <a16:creationId xmlns:a16="http://schemas.microsoft.com/office/drawing/2014/main" id="{B889F8E8-F614-B085-102A-654D64186F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558" y="1795432"/>
            <a:ext cx="1114196" cy="1114196"/>
          </a:xfrm>
          <a:prstGeom prst="rect">
            <a:avLst/>
          </a:prstGeom>
        </p:spPr>
      </p:pic>
      <p:pic>
        <p:nvPicPr>
          <p:cNvPr id="21" name="Graphic 20" descr="Heart organ outline">
            <a:extLst>
              <a:ext uri="{FF2B5EF4-FFF2-40B4-BE49-F238E27FC236}">
                <a16:creationId xmlns:a16="http://schemas.microsoft.com/office/drawing/2014/main" id="{8EA038F0-B5F5-EB62-DBF3-CC90FAC473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4001" y="3159169"/>
            <a:ext cx="1041310" cy="1041310"/>
          </a:xfrm>
          <a:prstGeom prst="rect">
            <a:avLst/>
          </a:prstGeom>
        </p:spPr>
      </p:pic>
      <p:pic>
        <p:nvPicPr>
          <p:cNvPr id="23" name="Graphic 22" descr="Doctor male with solid fill">
            <a:extLst>
              <a:ext uri="{FF2B5EF4-FFF2-40B4-BE49-F238E27FC236}">
                <a16:creationId xmlns:a16="http://schemas.microsoft.com/office/drawing/2014/main" id="{E0F0F61E-52FF-5B33-54F4-0C028FB0BB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0443" y="4297451"/>
            <a:ext cx="1041310" cy="1041310"/>
          </a:xfrm>
          <a:prstGeom prst="rect">
            <a:avLst/>
          </a:prstGeom>
        </p:spPr>
      </p:pic>
    </p:spTree>
    <p:extLst>
      <p:ext uri="{BB962C8B-B14F-4D97-AF65-F5344CB8AC3E}">
        <p14:creationId xmlns:p14="http://schemas.microsoft.com/office/powerpoint/2010/main" val="1878987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A flow chart describing the therapeutic flow for atrial septal defects, including recommendations on when to close the ASD.">
            <a:extLst>
              <a:ext uri="{FF2B5EF4-FFF2-40B4-BE49-F238E27FC236}">
                <a16:creationId xmlns:a16="http://schemas.microsoft.com/office/drawing/2014/main" id="{C15C1AA9-9D47-D321-BCB1-8AAA4066B10D}"/>
              </a:ext>
            </a:extLst>
          </p:cNvPr>
          <p:cNvSpPr/>
          <p:nvPr/>
        </p:nvSpPr>
        <p:spPr>
          <a:xfrm>
            <a:off x="434898" y="1131002"/>
            <a:ext cx="11363091" cy="447434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0FF88AC1-9971-D020-85BC-6AE9E2C4F596}"/>
              </a:ext>
            </a:extLst>
          </p:cNvPr>
          <p:cNvSpPr>
            <a:spLocks noGrp="1"/>
          </p:cNvSpPr>
          <p:nvPr>
            <p:ph type="body" sz="quarter" idx="13"/>
          </p:nvPr>
        </p:nvSpPr>
        <p:spPr>
          <a:xfrm>
            <a:off x="8330888" y="5161091"/>
            <a:ext cx="3467101" cy="1131813"/>
          </a:xfrm>
        </p:spPr>
        <p:txBody>
          <a:bodyPr/>
          <a:lstStyle/>
          <a:p>
            <a:r>
              <a:rPr lang="en-US" b="1" dirty="0"/>
              <a:t>Abbreviations: </a:t>
            </a:r>
            <a:r>
              <a:rPr lang="en-US" dirty="0"/>
              <a:t>ACHD indicates adult congenital heart disease; ASD, atrial septal defect; PAH, pulmonary arterial hypertension; PH, pulmonary hypertension; PVR, pulmonary vascular resistance; </a:t>
            </a:r>
            <a:r>
              <a:rPr lang="en-US" dirty="0" err="1"/>
              <a:t>Qp:Qs</a:t>
            </a:r>
            <a:r>
              <a:rPr lang="en-US" dirty="0"/>
              <a:t>, pulmonary-to-systemic blood flow ratio; RV, right ventricle; and WU, Wood units.</a:t>
            </a:r>
          </a:p>
        </p:txBody>
      </p:sp>
      <p:sp>
        <p:nvSpPr>
          <p:cNvPr id="4" name="Slide Number Placeholder 3">
            <a:extLst>
              <a:ext uri="{FF2B5EF4-FFF2-40B4-BE49-F238E27FC236}">
                <a16:creationId xmlns:a16="http://schemas.microsoft.com/office/drawing/2014/main" id="{3D1D9396-336B-F10B-338A-0A25FF8913D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11</a:t>
            </a:fld>
            <a:endParaRPr lang="en-US" sz="900" dirty="0"/>
          </a:p>
        </p:txBody>
      </p:sp>
      <p:pic>
        <p:nvPicPr>
          <p:cNvPr id="8" name="Picture 7">
            <a:extLst>
              <a:ext uri="{FF2B5EF4-FFF2-40B4-BE49-F238E27FC236}">
                <a16:creationId xmlns:a16="http://schemas.microsoft.com/office/drawing/2014/main" id="{41CCCB83-4659-2F4A-A740-97DA6497B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479" y="62918"/>
            <a:ext cx="6923409" cy="6292948"/>
          </a:xfrm>
          <a:prstGeom prst="rect">
            <a:avLst/>
          </a:prstGeom>
          <a:ln>
            <a:solidFill>
              <a:schemeClr val="tx1"/>
            </a:solidFill>
          </a:ln>
          <a:scene3d>
            <a:camera prst="orthographicFront"/>
            <a:lightRig rig="threePt" dir="t"/>
          </a:scene3d>
          <a:sp3d>
            <a:bevelT prst="relaxedInset"/>
          </a:sp3d>
        </p:spPr>
      </p:pic>
    </p:spTree>
    <p:extLst>
      <p:ext uri="{BB962C8B-B14F-4D97-AF65-F5344CB8AC3E}">
        <p14:creationId xmlns:p14="http://schemas.microsoft.com/office/powerpoint/2010/main" val="1812845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CA616-A419-0FFB-01A1-C7BE0BB017C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CA3D9BD-BD5A-2848-4E30-863F9B4AF9AC}"/>
              </a:ext>
            </a:extLst>
          </p:cNvPr>
          <p:cNvSpPr>
            <a:spLocks noGrp="1"/>
          </p:cNvSpPr>
          <p:nvPr>
            <p:ph type="body" sz="quarter" idx="13"/>
          </p:nvPr>
        </p:nvSpPr>
        <p:spPr>
          <a:xfrm>
            <a:off x="8330888" y="5456583"/>
            <a:ext cx="3467101" cy="836321"/>
          </a:xfrm>
        </p:spPr>
        <p:txBody>
          <a:bodyPr/>
          <a:lstStyle/>
          <a:p>
            <a:r>
              <a:rPr lang="en-US" b="1" dirty="0"/>
              <a:t>Abbreviations: </a:t>
            </a:r>
            <a:r>
              <a:rPr lang="en-US" dirty="0"/>
              <a:t>AR indicates aortic regurgitation; LV, left ventricular; PVR, pulmonary vascular resistance; </a:t>
            </a:r>
            <a:r>
              <a:rPr lang="en-US" dirty="0" err="1"/>
              <a:t>Qp:Qs</a:t>
            </a:r>
            <a:r>
              <a:rPr lang="en-US" dirty="0"/>
              <a:t>, pulmonary-to-systemic blood flow ratio; VSD, ventricular septal defect; and WU, Wood units.</a:t>
            </a:r>
          </a:p>
        </p:txBody>
      </p:sp>
      <p:sp>
        <p:nvSpPr>
          <p:cNvPr id="4" name="Slide Number Placeholder 3">
            <a:extLst>
              <a:ext uri="{FF2B5EF4-FFF2-40B4-BE49-F238E27FC236}">
                <a16:creationId xmlns:a16="http://schemas.microsoft.com/office/drawing/2014/main" id="{F3363F9F-A8E5-13F2-C83C-8D835A4D888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12</a:t>
            </a:fld>
            <a:endParaRPr lang="en-US" sz="900" dirty="0"/>
          </a:p>
        </p:txBody>
      </p:sp>
      <p:pic>
        <p:nvPicPr>
          <p:cNvPr id="3" name="Picture 2">
            <a:extLst>
              <a:ext uri="{FF2B5EF4-FFF2-40B4-BE49-F238E27FC236}">
                <a16:creationId xmlns:a16="http://schemas.microsoft.com/office/drawing/2014/main" id="{F5C02065-C2BA-735B-97EA-39ECA6EC4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79513"/>
            <a:ext cx="6723822" cy="6276353"/>
          </a:xfrm>
          <a:prstGeom prst="rect">
            <a:avLst/>
          </a:prstGeom>
          <a:ln>
            <a:solidFill>
              <a:schemeClr val="tx1"/>
            </a:solidFill>
          </a:ln>
          <a:scene3d>
            <a:camera prst="orthographicFront"/>
            <a:lightRig rig="threePt" dir="t"/>
          </a:scene3d>
          <a:sp3d>
            <a:bevelT prst="relaxedInset"/>
          </a:sp3d>
        </p:spPr>
      </p:pic>
    </p:spTree>
    <p:extLst>
      <p:ext uri="{BB962C8B-B14F-4D97-AF65-F5344CB8AC3E}">
        <p14:creationId xmlns:p14="http://schemas.microsoft.com/office/powerpoint/2010/main" val="2012649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720B3-5436-6E3F-6DF4-2E86B85BB506}"/>
            </a:ext>
          </a:extLst>
        </p:cNvPr>
        <p:cNvGrpSpPr/>
        <p:nvPr/>
      </p:nvGrpSpPr>
      <p:grpSpPr>
        <a:xfrm>
          <a:off x="0" y="0"/>
          <a:ext cx="0" cy="0"/>
          <a:chOff x="0" y="0"/>
          <a:chExt cx="0" cy="0"/>
        </a:xfrm>
      </p:grpSpPr>
      <p:sp>
        <p:nvSpPr>
          <p:cNvPr id="6" name="Rectangle 5" descr="A flow chart describing the therapeutic flow for atrial septal defects, including recommendations on when to close the ASD.">
            <a:extLst>
              <a:ext uri="{FF2B5EF4-FFF2-40B4-BE49-F238E27FC236}">
                <a16:creationId xmlns:a16="http://schemas.microsoft.com/office/drawing/2014/main" id="{A4565BBB-65A4-5E03-1932-8E0D9B380857}"/>
              </a:ext>
            </a:extLst>
          </p:cNvPr>
          <p:cNvSpPr/>
          <p:nvPr/>
        </p:nvSpPr>
        <p:spPr>
          <a:xfrm>
            <a:off x="434898" y="1131002"/>
            <a:ext cx="11363091" cy="447434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757ED98-E81F-4464-C6D5-C42C5D0E8F60}"/>
              </a:ext>
            </a:extLst>
          </p:cNvPr>
          <p:cNvSpPr>
            <a:spLocks noGrp="1"/>
          </p:cNvSpPr>
          <p:nvPr>
            <p:ph type="body" sz="quarter" idx="13"/>
          </p:nvPr>
        </p:nvSpPr>
        <p:spPr>
          <a:xfrm>
            <a:off x="8617226" y="5409130"/>
            <a:ext cx="3467101" cy="635736"/>
          </a:xfrm>
        </p:spPr>
        <p:txBody>
          <a:bodyPr/>
          <a:lstStyle/>
          <a:p>
            <a:r>
              <a:rPr lang="en-US" b="1" dirty="0"/>
              <a:t>Abbreviations: </a:t>
            </a:r>
            <a:r>
              <a:rPr lang="en-US" dirty="0"/>
              <a:t>PAH indicates pulmonary arterial hypertension; PDA, patent ductus arteriosus; PVR, pulmonary vascular resistance; and WU, Wood units.</a:t>
            </a:r>
          </a:p>
        </p:txBody>
      </p:sp>
      <p:sp>
        <p:nvSpPr>
          <p:cNvPr id="4" name="Slide Number Placeholder 3">
            <a:extLst>
              <a:ext uri="{FF2B5EF4-FFF2-40B4-BE49-F238E27FC236}">
                <a16:creationId xmlns:a16="http://schemas.microsoft.com/office/drawing/2014/main" id="{AE1D0DB4-B535-8C02-9264-BF920CACD4D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13</a:t>
            </a:fld>
            <a:endParaRPr lang="en-US" sz="900" dirty="0"/>
          </a:p>
        </p:txBody>
      </p:sp>
      <p:pic>
        <p:nvPicPr>
          <p:cNvPr id="3" name="Picture 2" descr="A diagram of a flowchart">
            <a:extLst>
              <a:ext uri="{FF2B5EF4-FFF2-40B4-BE49-F238E27FC236}">
                <a16:creationId xmlns:a16="http://schemas.microsoft.com/office/drawing/2014/main" id="{221874C4-53F4-7742-2B2E-633C84BCB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653" y="69574"/>
            <a:ext cx="7209573" cy="6223330"/>
          </a:xfrm>
          <a:prstGeom prst="rect">
            <a:avLst/>
          </a:prstGeom>
          <a:ln>
            <a:solidFill>
              <a:schemeClr val="tx1"/>
            </a:solidFill>
          </a:ln>
          <a:scene3d>
            <a:camera prst="orthographicFront"/>
            <a:lightRig rig="threePt" dir="t"/>
          </a:scene3d>
          <a:sp3d>
            <a:bevelT prst="relaxedInset"/>
          </a:sp3d>
        </p:spPr>
      </p:pic>
    </p:spTree>
    <p:extLst>
      <p:ext uri="{BB962C8B-B14F-4D97-AF65-F5344CB8AC3E}">
        <p14:creationId xmlns:p14="http://schemas.microsoft.com/office/powerpoint/2010/main" val="2995387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917B1-9B30-C656-4046-441DAFCD0523}"/>
              </a:ext>
            </a:extLst>
          </p:cNvPr>
          <p:cNvSpPr>
            <a:spLocks noGrp="1"/>
          </p:cNvSpPr>
          <p:nvPr>
            <p:ph type="title"/>
          </p:nvPr>
        </p:nvSpPr>
        <p:spPr/>
        <p:txBody>
          <a:bodyPr/>
          <a:lstStyle/>
          <a:p>
            <a:r>
              <a:rPr lang="en-US" dirty="0"/>
              <a:t>Congenital Diseases of the Aortic Valve</a:t>
            </a:r>
          </a:p>
        </p:txBody>
      </p:sp>
      <p:sp>
        <p:nvSpPr>
          <p:cNvPr id="3" name="Content Placeholder 2">
            <a:extLst>
              <a:ext uri="{FF2B5EF4-FFF2-40B4-BE49-F238E27FC236}">
                <a16:creationId xmlns:a16="http://schemas.microsoft.com/office/drawing/2014/main" id="{8CBBDB17-55E5-FC28-9B5C-EDA4B1C0803D}"/>
              </a:ext>
            </a:extLst>
          </p:cNvPr>
          <p:cNvSpPr>
            <a:spLocks noGrp="1"/>
          </p:cNvSpPr>
          <p:nvPr>
            <p:ph idx="1"/>
          </p:nvPr>
        </p:nvSpPr>
        <p:spPr>
          <a:xfrm>
            <a:off x="745670" y="1104221"/>
            <a:ext cx="10515600" cy="3599457"/>
          </a:xfrm>
        </p:spPr>
        <p:txBody>
          <a:bodyPr/>
          <a:lstStyle/>
          <a:p>
            <a:pPr marL="0" indent="0">
              <a:buNone/>
            </a:pPr>
            <a:r>
              <a:rPr lang="en-US" dirty="0">
                <a:latin typeface="Lub Dub Bold" panose="020B0803030403020204" pitchFamily="34" charset="0"/>
              </a:rPr>
              <a:t>BAV</a:t>
            </a:r>
            <a:r>
              <a:rPr lang="en-US" sz="1600" dirty="0">
                <a:latin typeface="Lub Dub Bold" panose="020B0803030403020204" pitchFamily="34" charset="0"/>
              </a:rPr>
              <a:t>: </a:t>
            </a:r>
            <a:r>
              <a:rPr lang="en-US" sz="1600" dirty="0">
                <a:latin typeface="Lub Dub Condensed" panose="020B0506030403020204" pitchFamily="34" charset="0"/>
              </a:rPr>
              <a:t>The Most Common Congenital Cardiac Abnormality</a:t>
            </a:r>
          </a:p>
          <a:p>
            <a:pPr marL="685800" indent="-342900">
              <a:buClr>
                <a:srgbClr val="CF242A"/>
              </a:buClr>
            </a:pPr>
            <a:r>
              <a:rPr lang="en-US" sz="1600" dirty="0"/>
              <a:t>4.6/1000 live births</a:t>
            </a:r>
          </a:p>
          <a:p>
            <a:pPr marL="685800" indent="-342900">
              <a:buClr>
                <a:srgbClr val="CF242A"/>
              </a:buClr>
            </a:pPr>
            <a:r>
              <a:rPr lang="en-US" sz="1600" dirty="0"/>
              <a:t>2-3x more common in males</a:t>
            </a:r>
          </a:p>
          <a:p>
            <a:pPr marL="342900" indent="0">
              <a:buClr>
                <a:srgbClr val="CF242A"/>
              </a:buClr>
              <a:buNone/>
            </a:pPr>
            <a:r>
              <a:rPr lang="en-US" sz="1600" dirty="0"/>
              <a:t>Diagnostic Recommendations</a:t>
            </a:r>
          </a:p>
          <a:p>
            <a:pPr marL="342900" indent="0">
              <a:buClr>
                <a:srgbClr val="CF242A"/>
              </a:buClr>
              <a:buNone/>
            </a:pPr>
            <a:r>
              <a:rPr lang="en-US" sz="2000" dirty="0"/>
              <a:t>	</a:t>
            </a:r>
            <a:r>
              <a:rPr lang="en-US" dirty="0"/>
              <a:t> </a:t>
            </a:r>
            <a:r>
              <a:rPr lang="en-US" sz="1400" dirty="0">
                <a:latin typeface="Lub Dub Condensed" panose="020B0506030403020204" pitchFamily="34" charset="0"/>
              </a:rPr>
              <a:t>Adults with a BAV should be screened for the presence of COA and aortic aneurysm to obtain early diagnosis and determine a management plan.</a:t>
            </a:r>
            <a:r>
              <a:rPr lang="en-US" dirty="0"/>
              <a:t>	</a:t>
            </a:r>
          </a:p>
          <a:p>
            <a:pPr marL="342900" indent="0">
              <a:buClr>
                <a:srgbClr val="CF242A"/>
              </a:buClr>
              <a:buNone/>
            </a:pPr>
            <a:r>
              <a:rPr lang="en-US" sz="1400" dirty="0">
                <a:latin typeface="Lub Dub Condensed" panose="020B0506030403020204" pitchFamily="34" charset="0"/>
              </a:rPr>
              <a:t>	Adults with a BAV who have an aortic diameter &gt;4 cm at the level of the sinuses or the ascending aorta, or who have risk factors for aortic dissection, should undergo lifelong surveillance for progression of thoracic aortic disease.</a:t>
            </a:r>
            <a:r>
              <a:rPr lang="en-US" dirty="0"/>
              <a:t>	</a:t>
            </a:r>
          </a:p>
          <a:p>
            <a:pPr marL="342900" indent="0">
              <a:buClr>
                <a:srgbClr val="CF242A"/>
              </a:buClr>
              <a:buNone/>
            </a:pPr>
            <a:r>
              <a:rPr lang="en-US" sz="1400" dirty="0"/>
              <a:t>	</a:t>
            </a:r>
            <a:r>
              <a:rPr lang="en-US" dirty="0"/>
              <a:t> </a:t>
            </a:r>
            <a:r>
              <a:rPr lang="en-US" sz="1400" dirty="0">
                <a:latin typeface="Lub Dub Condensed" panose="020B0506030403020204" pitchFamily="34" charset="0"/>
              </a:rPr>
              <a:t>In first-degree relatives of adults with a BAV, 1-time echocardiographic screening for the presence of a congenitally abnormal aortic valve or aortic aneurysm is reasonable. </a:t>
            </a:r>
            <a:r>
              <a:rPr lang="en-US" dirty="0"/>
              <a:t>	</a:t>
            </a:r>
          </a:p>
          <a:p>
            <a:pPr marL="342900" indent="0">
              <a:buClr>
                <a:srgbClr val="CF242A"/>
              </a:buClr>
              <a:buNone/>
            </a:pPr>
            <a:r>
              <a:rPr lang="en-US" sz="1600" dirty="0"/>
              <a:t>Therapeutic Recommendations</a:t>
            </a:r>
          </a:p>
          <a:p>
            <a:pPr marL="342900" indent="0">
              <a:buClr>
                <a:srgbClr val="CF242A"/>
              </a:buClr>
              <a:buNone/>
            </a:pPr>
            <a:r>
              <a:rPr lang="en-US" sz="2000" dirty="0"/>
              <a:t>	</a:t>
            </a:r>
          </a:p>
        </p:txBody>
      </p:sp>
      <p:grpSp>
        <p:nvGrpSpPr>
          <p:cNvPr id="6" name="Group 5">
            <a:extLst>
              <a:ext uri="{FF2B5EF4-FFF2-40B4-BE49-F238E27FC236}">
                <a16:creationId xmlns:a16="http://schemas.microsoft.com/office/drawing/2014/main" id="{938438CA-E3AF-9761-EBDB-3E091F9DE3E5}"/>
              </a:ext>
              <a:ext uri="{C183D7F6-B498-43B3-948B-1728B52AA6E4}">
                <adec:decorative xmlns:adec="http://schemas.microsoft.com/office/drawing/2017/decorative" val="1"/>
              </a:ext>
            </a:extLst>
          </p:cNvPr>
          <p:cNvGrpSpPr/>
          <p:nvPr/>
        </p:nvGrpSpPr>
        <p:grpSpPr>
          <a:xfrm>
            <a:off x="1387228" y="4843900"/>
            <a:ext cx="9603357" cy="1138209"/>
            <a:chOff x="1585689" y="4565272"/>
            <a:chExt cx="9603357" cy="1138209"/>
          </a:xfrm>
        </p:grpSpPr>
        <p:sp>
          <p:nvSpPr>
            <p:cNvPr id="16" name="Rectangle 15">
              <a:extLst>
                <a:ext uri="{FF2B5EF4-FFF2-40B4-BE49-F238E27FC236}">
                  <a16:creationId xmlns:a16="http://schemas.microsoft.com/office/drawing/2014/main" id="{23381B6B-F8C8-84C3-94AD-C3C2140D5216}"/>
                </a:ext>
              </a:extLst>
            </p:cNvPr>
            <p:cNvSpPr/>
            <p:nvPr/>
          </p:nvSpPr>
          <p:spPr>
            <a:xfrm>
              <a:off x="6900530" y="4565272"/>
              <a:ext cx="4288516" cy="1138209"/>
            </a:xfrm>
            <a:prstGeom prst="rect">
              <a:avLst/>
            </a:prstGeom>
            <a:solidFill>
              <a:srgbClr val="FAA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FF792C-E47B-BF9D-A3DF-9ED17064B0F0}"/>
                </a:ext>
              </a:extLst>
            </p:cNvPr>
            <p:cNvSpPr/>
            <p:nvPr/>
          </p:nvSpPr>
          <p:spPr>
            <a:xfrm>
              <a:off x="1585689" y="4903262"/>
              <a:ext cx="4708772" cy="800219"/>
            </a:xfrm>
            <a:prstGeom prst="rect">
              <a:avLst/>
            </a:prstGeom>
            <a:solidFill>
              <a:srgbClr val="79C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83B4B87F-4C3D-0E3E-A94A-7776BDC0C723}"/>
              </a:ext>
            </a:extLst>
          </p:cNvPr>
          <p:cNvSpPr txBox="1"/>
          <p:nvPr/>
        </p:nvSpPr>
        <p:spPr>
          <a:xfrm>
            <a:off x="1376379" y="5142938"/>
            <a:ext cx="5022656" cy="800219"/>
          </a:xfrm>
          <a:prstGeom prst="rect">
            <a:avLst/>
          </a:prstGeom>
          <a:noFill/>
        </p:spPr>
        <p:txBody>
          <a:bodyPr wrap="square" rtlCol="0">
            <a:spAutoFit/>
          </a:bodyPr>
          <a:lstStyle/>
          <a:p>
            <a:r>
              <a:rPr lang="en-US" sz="1400" dirty="0">
                <a:latin typeface="Lub Dub Condensed" panose="020B0506030403020204" pitchFamily="34" charset="0"/>
              </a:rPr>
              <a:t>In those who meet indication for valve replacement, surgical and transcatheter options should be reviewed by expert teams with shared decision-making to determine a plan. </a:t>
            </a:r>
            <a:r>
              <a:rPr lang="en-US" b="1" dirty="0"/>
              <a:t>Class 1</a:t>
            </a:r>
          </a:p>
        </p:txBody>
      </p:sp>
      <p:sp>
        <p:nvSpPr>
          <p:cNvPr id="18" name="TextBox 17">
            <a:extLst>
              <a:ext uri="{FF2B5EF4-FFF2-40B4-BE49-F238E27FC236}">
                <a16:creationId xmlns:a16="http://schemas.microsoft.com/office/drawing/2014/main" id="{1C238AC1-5475-7941-F6AB-2246EA516FD5}"/>
              </a:ext>
            </a:extLst>
          </p:cNvPr>
          <p:cNvSpPr txBox="1"/>
          <p:nvPr/>
        </p:nvSpPr>
        <p:spPr>
          <a:xfrm>
            <a:off x="6878777" y="4843900"/>
            <a:ext cx="4111808" cy="1338828"/>
          </a:xfrm>
          <a:prstGeom prst="rect">
            <a:avLst/>
          </a:prstGeom>
          <a:noFill/>
        </p:spPr>
        <p:txBody>
          <a:bodyPr wrap="square" rtlCol="0">
            <a:spAutoFit/>
          </a:bodyPr>
          <a:lstStyle/>
          <a:p>
            <a:pPr>
              <a:lnSpc>
                <a:spcPct val="90000"/>
              </a:lnSpc>
              <a:buClr>
                <a:srgbClr val="000000"/>
              </a:buClr>
            </a:pPr>
            <a:r>
              <a:rPr lang="en-US" sz="1400" dirty="0">
                <a:latin typeface="Lub Dub Condensed" panose="020B0506030403020204" pitchFamily="34" charset="0"/>
              </a:rPr>
              <a:t>In young adults with aortic valve stenosis, a noncalcified valve with mild aortic regurgitation, and an indication for intervention, balloon valvuloplasty may be reasonable to delay the need for aortic valve surgery. </a:t>
            </a:r>
            <a:r>
              <a:rPr lang="en-US" b="1" dirty="0"/>
              <a:t>Class 2b</a:t>
            </a:r>
          </a:p>
          <a:p>
            <a:pPr>
              <a:lnSpc>
                <a:spcPct val="90000"/>
              </a:lnSpc>
              <a:buClr>
                <a:srgbClr val="000000"/>
              </a:buClr>
            </a:pPr>
            <a:r>
              <a:rPr lang="en-US" sz="1600" kern="0" dirty="0">
                <a:solidFill>
                  <a:schemeClr val="bg1"/>
                </a:solidFill>
                <a:latin typeface="Lub Dub Medium" panose="020B0603030403020204" pitchFamily="34" charset="0"/>
                <a:cs typeface="Arial" panose="020B0604020202020204" pitchFamily="34" charset="0"/>
                <a:sym typeface="Arial"/>
              </a:rPr>
              <a:t> </a:t>
            </a:r>
          </a:p>
        </p:txBody>
      </p:sp>
      <p:sp>
        <p:nvSpPr>
          <p:cNvPr id="5" name="Text Placeholder 4">
            <a:extLst>
              <a:ext uri="{FF2B5EF4-FFF2-40B4-BE49-F238E27FC236}">
                <a16:creationId xmlns:a16="http://schemas.microsoft.com/office/drawing/2014/main" id="{32864FD7-612D-4321-1BD0-0B11E61D6E90}"/>
              </a:ext>
            </a:extLst>
          </p:cNvPr>
          <p:cNvSpPr>
            <a:spLocks noGrp="1"/>
          </p:cNvSpPr>
          <p:nvPr>
            <p:ph type="body" sz="quarter" idx="13"/>
          </p:nvPr>
        </p:nvSpPr>
        <p:spPr/>
        <p:txBody>
          <a:bodyPr/>
          <a:lstStyle/>
          <a:p>
            <a:r>
              <a:rPr lang="en-US" b="1" dirty="0"/>
              <a:t>Abbreviations: </a:t>
            </a:r>
            <a:r>
              <a:rPr lang="en-US" dirty="0"/>
              <a:t>BAV indicates bicuspid aortic valve; COA, coarctation of the aorta; and TAVR, transcatheter aortic valve replacement</a:t>
            </a:r>
          </a:p>
        </p:txBody>
      </p:sp>
      <p:sp>
        <p:nvSpPr>
          <p:cNvPr id="4" name="Slide Number Placeholder 3">
            <a:extLst>
              <a:ext uri="{FF2B5EF4-FFF2-40B4-BE49-F238E27FC236}">
                <a16:creationId xmlns:a16="http://schemas.microsoft.com/office/drawing/2014/main" id="{F3B91FDD-4637-817B-6C79-A9088B1C526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14</a:t>
            </a:fld>
            <a:endParaRPr lang="en-US" sz="900" dirty="0"/>
          </a:p>
        </p:txBody>
      </p:sp>
      <p:sp>
        <p:nvSpPr>
          <p:cNvPr id="11" name="TextBox 10">
            <a:extLst>
              <a:ext uri="{FF2B5EF4-FFF2-40B4-BE49-F238E27FC236}">
                <a16:creationId xmlns:a16="http://schemas.microsoft.com/office/drawing/2014/main" id="{69D2B79B-7DE3-5BA7-9582-4F1C9A6A209D}"/>
              </a:ext>
            </a:extLst>
          </p:cNvPr>
          <p:cNvSpPr txBox="1"/>
          <p:nvPr/>
        </p:nvSpPr>
        <p:spPr>
          <a:xfrm>
            <a:off x="894753" y="3339023"/>
            <a:ext cx="821059" cy="369332"/>
          </a:xfrm>
          <a:prstGeom prst="rect">
            <a:avLst/>
          </a:prstGeom>
          <a:solidFill>
            <a:srgbClr val="79C78D"/>
          </a:solidFill>
        </p:spPr>
        <p:txBody>
          <a:bodyPr wrap="none" rtlCol="0">
            <a:spAutoFit/>
          </a:bodyPr>
          <a:lstStyle/>
          <a:p>
            <a:r>
              <a:rPr lang="en-US" b="1" dirty="0"/>
              <a:t>Class 1</a:t>
            </a:r>
          </a:p>
        </p:txBody>
      </p:sp>
      <p:sp>
        <p:nvSpPr>
          <p:cNvPr id="12" name="TextBox 11">
            <a:extLst>
              <a:ext uri="{FF2B5EF4-FFF2-40B4-BE49-F238E27FC236}">
                <a16:creationId xmlns:a16="http://schemas.microsoft.com/office/drawing/2014/main" id="{9162248A-7D20-4B92-C2E2-030E3CD09660}"/>
              </a:ext>
            </a:extLst>
          </p:cNvPr>
          <p:cNvSpPr txBox="1"/>
          <p:nvPr/>
        </p:nvSpPr>
        <p:spPr>
          <a:xfrm>
            <a:off x="924455" y="2661418"/>
            <a:ext cx="821059" cy="369332"/>
          </a:xfrm>
          <a:prstGeom prst="rect">
            <a:avLst/>
          </a:prstGeom>
          <a:solidFill>
            <a:srgbClr val="79C78D"/>
          </a:solidFill>
        </p:spPr>
        <p:txBody>
          <a:bodyPr wrap="none" rtlCol="0">
            <a:spAutoFit/>
          </a:bodyPr>
          <a:lstStyle/>
          <a:p>
            <a:r>
              <a:rPr lang="en-US" b="1" dirty="0"/>
              <a:t>Class 1</a:t>
            </a:r>
          </a:p>
        </p:txBody>
      </p:sp>
      <p:sp>
        <p:nvSpPr>
          <p:cNvPr id="13" name="TextBox 12">
            <a:extLst>
              <a:ext uri="{FF2B5EF4-FFF2-40B4-BE49-F238E27FC236}">
                <a16:creationId xmlns:a16="http://schemas.microsoft.com/office/drawing/2014/main" id="{9769C21B-8C79-A05C-F0D7-C9B385B52E1D}"/>
              </a:ext>
            </a:extLst>
          </p:cNvPr>
          <p:cNvSpPr txBox="1"/>
          <p:nvPr/>
        </p:nvSpPr>
        <p:spPr>
          <a:xfrm>
            <a:off x="825504" y="4081854"/>
            <a:ext cx="959556" cy="369332"/>
          </a:xfrm>
          <a:prstGeom prst="rect">
            <a:avLst/>
          </a:prstGeom>
          <a:solidFill>
            <a:srgbClr val="FFDA68"/>
          </a:solidFill>
        </p:spPr>
        <p:txBody>
          <a:bodyPr wrap="square" rtlCol="0">
            <a:spAutoFit/>
          </a:bodyPr>
          <a:lstStyle/>
          <a:p>
            <a:r>
              <a:rPr lang="en-US" b="1" dirty="0"/>
              <a:t>Class 2a</a:t>
            </a:r>
          </a:p>
        </p:txBody>
      </p:sp>
    </p:spTree>
    <p:extLst>
      <p:ext uri="{BB962C8B-B14F-4D97-AF65-F5344CB8AC3E}">
        <p14:creationId xmlns:p14="http://schemas.microsoft.com/office/powerpoint/2010/main" val="2685651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25961-A4E0-9992-64F4-0098DD0855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D0705-F764-D35B-2754-25C000634C3C}"/>
              </a:ext>
            </a:extLst>
          </p:cNvPr>
          <p:cNvSpPr>
            <a:spLocks noGrp="1"/>
          </p:cNvSpPr>
          <p:nvPr>
            <p:ph type="title"/>
          </p:nvPr>
        </p:nvSpPr>
        <p:spPr/>
        <p:txBody>
          <a:bodyPr/>
          <a:lstStyle/>
          <a:p>
            <a:r>
              <a:rPr lang="en-US" dirty="0"/>
              <a:t>Coarctation of the Aorta</a:t>
            </a:r>
          </a:p>
        </p:txBody>
      </p:sp>
      <p:graphicFrame>
        <p:nvGraphicFramePr>
          <p:cNvPr id="7" name="Content Placeholder 5">
            <a:extLst>
              <a:ext uri="{FF2B5EF4-FFF2-40B4-BE49-F238E27FC236}">
                <a16:creationId xmlns:a16="http://schemas.microsoft.com/office/drawing/2014/main" id="{263A020E-F9EB-8C36-6357-E8A6AE5BAB3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027048565"/>
              </p:ext>
            </p:extLst>
          </p:nvPr>
        </p:nvGraphicFramePr>
        <p:xfrm>
          <a:off x="660073" y="1349840"/>
          <a:ext cx="5035628" cy="4230644"/>
        </p:xfrm>
        <a:graphic>
          <a:graphicData uri="http://schemas.openxmlformats.org/drawingml/2006/table">
            <a:tbl>
              <a:tblPr firstRow="1" bandRow="1">
                <a:tableStyleId>{5C22544A-7EE6-4342-B048-85BDC9FD1C3A}</a:tableStyleId>
              </a:tblPr>
              <a:tblGrid>
                <a:gridCol w="602520">
                  <a:extLst>
                    <a:ext uri="{9D8B030D-6E8A-4147-A177-3AD203B41FA5}">
                      <a16:colId xmlns:a16="http://schemas.microsoft.com/office/drawing/2014/main" val="2649235253"/>
                    </a:ext>
                  </a:extLst>
                </a:gridCol>
                <a:gridCol w="4433108">
                  <a:extLst>
                    <a:ext uri="{9D8B030D-6E8A-4147-A177-3AD203B41FA5}">
                      <a16:colId xmlns:a16="http://schemas.microsoft.com/office/drawing/2014/main" val="3265590656"/>
                    </a:ext>
                  </a:extLst>
                </a:gridCol>
              </a:tblGrid>
              <a:tr h="37886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Diagnostic 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unrepaired COA, cross-sectional imaging is recommended to determine COA severity and delineate anatomy of the thoracic aorta</a:t>
                      </a:r>
                      <a:r>
                        <a:rPr lang="en-US" sz="1100" b="0" i="0" u="none" strike="noStrike" kern="1200" baseline="0" dirty="0">
                          <a:solidFill>
                            <a:schemeClr val="dk1"/>
                          </a:solidFill>
                          <a:latin typeface="+mn-lt"/>
                          <a:ea typeface="+mn-ea"/>
                          <a:cs typeface="+mn-cs"/>
                        </a:rPr>
                        <a:t>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44410433"/>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those with a repaired COA, periodic cross-sectional imaging is recommended to screen for recurrent COA, aortic root/ascending aorta aneurysms, and vascular complications related to COA repair.</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584265"/>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COA, blood pressure measurement at rest in the upper and lower extremities is recommended as part of routine clinical assessment.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47798102"/>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COA, ambulatory blood pressure measurement is reasonable to diagnose hypertension and monitor response to antihypertensive therapy.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81684354"/>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COA, exercise testing is reasonable to screen for exercise-induced hypertension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48311424"/>
                  </a:ext>
                </a:extLst>
              </a:tr>
            </a:tbl>
          </a:graphicData>
        </a:graphic>
      </p:graphicFrame>
      <p:graphicFrame>
        <p:nvGraphicFramePr>
          <p:cNvPr id="10" name="Content Placeholder 5">
            <a:extLst>
              <a:ext uri="{FF2B5EF4-FFF2-40B4-BE49-F238E27FC236}">
                <a16:creationId xmlns:a16="http://schemas.microsoft.com/office/drawing/2014/main" id="{8456073B-D5A9-D981-8837-2EAF356F3A1C}"/>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973597395"/>
              </p:ext>
            </p:extLst>
          </p:nvPr>
        </p:nvGraphicFramePr>
        <p:xfrm>
          <a:off x="6096000" y="1762584"/>
          <a:ext cx="5035628" cy="3405155"/>
        </p:xfrm>
        <a:graphic>
          <a:graphicData uri="http://schemas.openxmlformats.org/drawingml/2006/table">
            <a:tbl>
              <a:tblPr firstRow="1" bandRow="1">
                <a:tableStyleId>{5C22544A-7EE6-4342-B048-85BDC9FD1C3A}</a:tableStyleId>
              </a:tblPr>
              <a:tblGrid>
                <a:gridCol w="748550">
                  <a:extLst>
                    <a:ext uri="{9D8B030D-6E8A-4147-A177-3AD203B41FA5}">
                      <a16:colId xmlns:a16="http://schemas.microsoft.com/office/drawing/2014/main" val="2649235253"/>
                    </a:ext>
                  </a:extLst>
                </a:gridCol>
                <a:gridCol w="4287078">
                  <a:extLst>
                    <a:ext uri="{9D8B030D-6E8A-4147-A177-3AD203B41FA5}">
                      <a16:colId xmlns:a16="http://schemas.microsoft.com/office/drawing/2014/main" val="3265590656"/>
                    </a:ext>
                  </a:extLst>
                </a:gridCol>
              </a:tblGrid>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tx1"/>
                          </a:solidFill>
                          <a:latin typeface="Lub Dub Condensed" panose="020B0506030403020204" pitchFamily="34" charset="0"/>
                          <a:ea typeface="+mn-ea"/>
                          <a:cs typeface="+mn-cs"/>
                        </a:rPr>
                        <a:t>In adults with COA who present with exertional symptoms, evaluation for coronary artery disease is reasonable to guide management.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44410433"/>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mn-lt"/>
                          <a:ea typeface="+mn-ea"/>
                          <a:cs typeface="+mn-cs"/>
                        </a:rPr>
                        <a:t>In adults with COA, screening for intracranial aneurysms by brain MR or CT angiography may be considered to guide management.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584265"/>
                  </a:ext>
                </a:extLst>
              </a:tr>
              <a:tr h="479075">
                <a:tc>
                  <a:txBody>
                    <a:bodyPr/>
                    <a:lstStyle/>
                    <a:p>
                      <a:pPr marL="0" indent="0" algn="ctr">
                        <a:lnSpc>
                          <a:spcPct val="100000"/>
                        </a:lnSpc>
                        <a:spcBef>
                          <a:spcPts val="295"/>
                        </a:spcBef>
                      </a:pPr>
                      <a:r>
                        <a:rPr lang="en-US" sz="1600" b="1" dirty="0">
                          <a:ln>
                            <a:noFill/>
                          </a:ln>
                          <a:solidFill>
                            <a:schemeClr val="bg1"/>
                          </a:solidFill>
                          <a:latin typeface="Lub Dub Bold" panose="020B0803030403020204" pitchFamily="34" charset="0"/>
                          <a:cs typeface="Arial" panose="020B0604020202020204" pitchFamily="34" charset="0"/>
                        </a:rPr>
                        <a:t>COR</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114300" lvl="0" indent="0" algn="l" defTabSz="914400" rtl="0" eaLnBrk="1" latinLnBrk="0" hangingPunct="1">
                        <a:buNone/>
                        <a:defRPr sz="1100">
                          <a:latin typeface="Arial"/>
                        </a:defRPr>
                      </a:pPr>
                      <a:r>
                        <a:rPr lang="en-US" sz="1600" b="1" i="0" u="none" strike="noStrike" kern="1200" baseline="0" dirty="0">
                          <a:solidFill>
                            <a:schemeClr val="bg1"/>
                          </a:solidFill>
                          <a:latin typeface="Lub Dub Condensed" panose="020B0506030403020204" pitchFamily="34" charset="0"/>
                          <a:ea typeface="+mn-ea"/>
                          <a:cs typeface="Arial" panose="020B0604020202020204" pitchFamily="34" charset="0"/>
                        </a:rPr>
                        <a:t>Therapeutic RECOMMENDATIONS</a:t>
                      </a:r>
                      <a:endParaRPr sz="1600" b="1" i="0" u="none" strike="noStrike" kern="1200" baseline="0" dirty="0">
                        <a:solidFill>
                          <a:schemeClr val="bg1"/>
                        </a:solidFill>
                        <a:latin typeface="Lub Dub Condensed" panose="020B0506030403020204" pitchFamily="34" charset="0"/>
                        <a:ea typeface="+mn-ea"/>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90789337"/>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native or repaired COA, surgical or transcatheter stent therapy is recommended for anatomically and hemodynamically significant COA.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47798102"/>
                  </a:ext>
                </a:extLst>
              </a:tr>
              <a:tr h="439352">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native or repaired COA and hypertension without hemodynamically significant COA, GDMT for hypertension is recommended.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81684354"/>
                  </a:ext>
                </a:extLst>
              </a:tr>
            </a:tbl>
          </a:graphicData>
        </a:graphic>
      </p:graphicFrame>
      <p:sp>
        <p:nvSpPr>
          <p:cNvPr id="5" name="Text Placeholder 4">
            <a:extLst>
              <a:ext uri="{FF2B5EF4-FFF2-40B4-BE49-F238E27FC236}">
                <a16:creationId xmlns:a16="http://schemas.microsoft.com/office/drawing/2014/main" id="{2F946953-E35B-AB58-BD40-F049D0EB03DA}"/>
              </a:ext>
            </a:extLst>
          </p:cNvPr>
          <p:cNvSpPr>
            <a:spLocks noGrp="1"/>
          </p:cNvSpPr>
          <p:nvPr>
            <p:ph type="body" sz="quarter" idx="13"/>
          </p:nvPr>
        </p:nvSpPr>
        <p:spPr/>
        <p:txBody>
          <a:bodyPr/>
          <a:lstStyle/>
          <a:p>
            <a:r>
              <a:rPr lang="en-US" b="1" dirty="0"/>
              <a:t>Abbreviations: </a:t>
            </a:r>
            <a:r>
              <a:rPr lang="en-US" dirty="0"/>
              <a:t>ACHD indicates adult congenital heart disease; CHD, congenital heart disease; and MFM, maternal fetal medicine.</a:t>
            </a:r>
          </a:p>
        </p:txBody>
      </p:sp>
      <p:sp>
        <p:nvSpPr>
          <p:cNvPr id="4" name="Slide Number Placeholder 3">
            <a:extLst>
              <a:ext uri="{FF2B5EF4-FFF2-40B4-BE49-F238E27FC236}">
                <a16:creationId xmlns:a16="http://schemas.microsoft.com/office/drawing/2014/main" id="{B4281420-671F-595F-A41A-3A76732741F2}"/>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15</a:t>
            </a:fld>
            <a:endParaRPr lang="en-US" sz="900" dirty="0"/>
          </a:p>
        </p:txBody>
      </p:sp>
    </p:spTree>
    <p:extLst>
      <p:ext uri="{BB962C8B-B14F-4D97-AF65-F5344CB8AC3E}">
        <p14:creationId xmlns:p14="http://schemas.microsoft.com/office/powerpoint/2010/main" val="8256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5E22B-40CF-541D-2935-8C35CC354807}"/>
              </a:ext>
            </a:extLst>
          </p:cNvPr>
          <p:cNvSpPr>
            <a:spLocks noGrp="1"/>
          </p:cNvSpPr>
          <p:nvPr>
            <p:ph type="title"/>
          </p:nvPr>
        </p:nvSpPr>
        <p:spPr/>
        <p:txBody>
          <a:bodyPr/>
          <a:lstStyle/>
          <a:p>
            <a:r>
              <a:rPr lang="en-US" dirty="0"/>
              <a:t>Ebstein Anomaly Diagnostic Recommendations</a:t>
            </a:r>
          </a:p>
        </p:txBody>
      </p:sp>
      <p:grpSp>
        <p:nvGrpSpPr>
          <p:cNvPr id="3" name="Group 2">
            <a:extLst>
              <a:ext uri="{FF2B5EF4-FFF2-40B4-BE49-F238E27FC236}">
                <a16:creationId xmlns:a16="http://schemas.microsoft.com/office/drawing/2014/main" id="{BD97148F-338F-4C39-8C5E-D941AFD420BC}"/>
              </a:ext>
              <a:ext uri="{C183D7F6-B498-43B3-948B-1728B52AA6E4}">
                <adec:decorative xmlns:adec="http://schemas.microsoft.com/office/drawing/2017/decorative" val="1"/>
              </a:ext>
            </a:extLst>
          </p:cNvPr>
          <p:cNvGrpSpPr/>
          <p:nvPr/>
        </p:nvGrpSpPr>
        <p:grpSpPr>
          <a:xfrm>
            <a:off x="504422" y="874064"/>
            <a:ext cx="5698235" cy="5421390"/>
            <a:chOff x="478216" y="862335"/>
            <a:chExt cx="5698235" cy="5421390"/>
          </a:xfrm>
        </p:grpSpPr>
        <p:grpSp>
          <p:nvGrpSpPr>
            <p:cNvPr id="83" name="Group 82">
              <a:extLst>
                <a:ext uri="{FF2B5EF4-FFF2-40B4-BE49-F238E27FC236}">
                  <a16:creationId xmlns:a16="http://schemas.microsoft.com/office/drawing/2014/main" id="{FC68A501-0667-EC94-2292-6288A38B7899}"/>
                </a:ext>
              </a:extLst>
            </p:cNvPr>
            <p:cNvGrpSpPr/>
            <p:nvPr/>
          </p:nvGrpSpPr>
          <p:grpSpPr>
            <a:xfrm>
              <a:off x="478216" y="862335"/>
              <a:ext cx="5698235" cy="5421390"/>
              <a:chOff x="3350575" y="689005"/>
              <a:chExt cx="5665331" cy="5390085"/>
            </a:xfrm>
          </p:grpSpPr>
          <p:grpSp>
            <p:nvGrpSpPr>
              <p:cNvPr id="45" name="Group 44">
                <a:extLst>
                  <a:ext uri="{FF2B5EF4-FFF2-40B4-BE49-F238E27FC236}">
                    <a16:creationId xmlns:a16="http://schemas.microsoft.com/office/drawing/2014/main" id="{7C6BE85F-C09D-002B-FA3D-3BDF4EBA3BD0}"/>
                  </a:ext>
                </a:extLst>
              </p:cNvPr>
              <p:cNvGrpSpPr/>
              <p:nvPr/>
            </p:nvGrpSpPr>
            <p:grpSpPr>
              <a:xfrm>
                <a:off x="6079474" y="2231531"/>
                <a:ext cx="33050" cy="451266"/>
                <a:chOff x="4047474" y="1511864"/>
                <a:chExt cx="33050" cy="451266"/>
              </a:xfrm>
            </p:grpSpPr>
            <p:sp>
              <p:nvSpPr>
                <p:cNvPr id="79" name="Straight Connector 5">
                  <a:extLst>
                    <a:ext uri="{FF2B5EF4-FFF2-40B4-BE49-F238E27FC236}">
                      <a16:creationId xmlns:a16="http://schemas.microsoft.com/office/drawing/2014/main" id="{D494EA60-2079-A48C-DA2E-C94632529ABA}"/>
                    </a:ext>
                  </a:extLst>
                </p:cNvPr>
                <p:cNvSpPr/>
                <p:nvPr/>
              </p:nvSpPr>
              <p:spPr>
                <a:xfrm rot="16200000">
                  <a:off x="3838366" y="1720972"/>
                  <a:ext cx="451266" cy="33050"/>
                </a:xfrm>
                <a:custGeom>
                  <a:avLst/>
                  <a:gdLst/>
                  <a:ahLst/>
                  <a:cxnLst/>
                  <a:rect l="0" t="0" r="0" b="0"/>
                  <a:pathLst>
                    <a:path>
                      <a:moveTo>
                        <a:pt x="0" y="16525"/>
                      </a:moveTo>
                      <a:lnTo>
                        <a:pt x="451266" y="16525"/>
                      </a:lnTo>
                    </a:path>
                  </a:pathLst>
                </a:custGeom>
                <a:noFill/>
                <a:ln w="19050">
                  <a:solidFill>
                    <a:schemeClr val="tx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0" name="Straight Connector 6">
                  <a:extLst>
                    <a:ext uri="{FF2B5EF4-FFF2-40B4-BE49-F238E27FC236}">
                      <a16:creationId xmlns:a16="http://schemas.microsoft.com/office/drawing/2014/main" id="{A657955F-3E40-135B-945B-E75DCFEDDAD8}"/>
                    </a:ext>
                  </a:extLst>
                </p:cNvPr>
                <p:cNvSpPr txBox="1"/>
                <p:nvPr/>
              </p:nvSpPr>
              <p:spPr>
                <a:xfrm rot="16200000">
                  <a:off x="4052718" y="1726216"/>
                  <a:ext cx="22563" cy="225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sp>
            <p:nvSpPr>
              <p:cNvPr id="77" name="Oval 76">
                <a:extLst>
                  <a:ext uri="{FF2B5EF4-FFF2-40B4-BE49-F238E27FC236}">
                    <a16:creationId xmlns:a16="http://schemas.microsoft.com/office/drawing/2014/main" id="{2494B340-562E-7B17-B4FB-2207B97E19BC}"/>
                  </a:ext>
                </a:extLst>
              </p:cNvPr>
              <p:cNvSpPr/>
              <p:nvPr/>
            </p:nvSpPr>
            <p:spPr>
              <a:xfrm>
                <a:off x="5162793" y="689005"/>
                <a:ext cx="1774841" cy="1774841"/>
              </a:xfrm>
              <a:prstGeom prst="ellipse">
                <a:avLst/>
              </a:prstGeom>
              <a:solidFill>
                <a:srgbClr val="79C7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47" name="Group 46">
                <a:extLst>
                  <a:ext uri="{FF2B5EF4-FFF2-40B4-BE49-F238E27FC236}">
                    <a16:creationId xmlns:a16="http://schemas.microsoft.com/office/drawing/2014/main" id="{A5C9F0CE-87A5-CBF3-FF9B-D445817D72A3}"/>
                  </a:ext>
                </a:extLst>
              </p:cNvPr>
              <p:cNvGrpSpPr/>
              <p:nvPr/>
            </p:nvGrpSpPr>
            <p:grpSpPr>
              <a:xfrm>
                <a:off x="6857692" y="2931800"/>
                <a:ext cx="325921" cy="489203"/>
                <a:chOff x="4825692" y="2212133"/>
                <a:chExt cx="325921" cy="489203"/>
              </a:xfrm>
            </p:grpSpPr>
            <p:sp>
              <p:nvSpPr>
                <p:cNvPr id="75" name="Straight Connector 9">
                  <a:extLst>
                    <a:ext uri="{FF2B5EF4-FFF2-40B4-BE49-F238E27FC236}">
                      <a16:creationId xmlns:a16="http://schemas.microsoft.com/office/drawing/2014/main" id="{802429F0-4011-158C-4A36-A8A2CA787E2B}"/>
                    </a:ext>
                  </a:extLst>
                </p:cNvPr>
                <p:cNvSpPr/>
                <p:nvPr/>
              </p:nvSpPr>
              <p:spPr>
                <a:xfrm flipV="1">
                  <a:off x="4825692" y="2552359"/>
                  <a:ext cx="325921" cy="148977"/>
                </a:xfrm>
                <a:custGeom>
                  <a:avLst/>
                  <a:gdLst/>
                  <a:ahLst/>
                  <a:cxnLst/>
                  <a:rect l="0" t="0" r="0" b="0"/>
                  <a:pathLst>
                    <a:path>
                      <a:moveTo>
                        <a:pt x="0" y="16525"/>
                      </a:moveTo>
                      <a:lnTo>
                        <a:pt x="451266" y="16525"/>
                      </a:lnTo>
                    </a:path>
                  </a:pathLst>
                </a:custGeom>
                <a:noFill/>
                <a:ln w="19050">
                  <a:solidFill>
                    <a:schemeClr val="tx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6" name="Straight Connector 10">
                  <a:extLst>
                    <a:ext uri="{FF2B5EF4-FFF2-40B4-BE49-F238E27FC236}">
                      <a16:creationId xmlns:a16="http://schemas.microsoft.com/office/drawing/2014/main" id="{7AB8DA55-03F9-6DF7-BDCF-1B0BFEA95297}"/>
                    </a:ext>
                  </a:extLst>
                </p:cNvPr>
                <p:cNvSpPr txBox="1"/>
                <p:nvPr/>
              </p:nvSpPr>
              <p:spPr>
                <a:xfrm rot="19800000">
                  <a:off x="4894352" y="2212133"/>
                  <a:ext cx="22563" cy="225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sp>
            <p:nvSpPr>
              <p:cNvPr id="73" name="Oval 72">
                <a:extLst>
                  <a:ext uri="{FF2B5EF4-FFF2-40B4-BE49-F238E27FC236}">
                    <a16:creationId xmlns:a16="http://schemas.microsoft.com/office/drawing/2014/main" id="{C3E3BC3A-15D9-3BD9-5CE8-FA4A5BA13FE8}"/>
                  </a:ext>
                </a:extLst>
              </p:cNvPr>
              <p:cNvSpPr/>
              <p:nvPr/>
            </p:nvSpPr>
            <p:spPr>
              <a:xfrm>
                <a:off x="7241065" y="2548731"/>
                <a:ext cx="1774841" cy="1774841"/>
              </a:xfrm>
              <a:prstGeom prst="ellipse">
                <a:avLst/>
              </a:prstGeom>
              <a:solidFill>
                <a:srgbClr val="FFDA6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49" name="Group 48">
                <a:extLst>
                  <a:ext uri="{FF2B5EF4-FFF2-40B4-BE49-F238E27FC236}">
                    <a16:creationId xmlns:a16="http://schemas.microsoft.com/office/drawing/2014/main" id="{475B5E24-1591-D47C-93EB-B4DBE2F10F0F}"/>
                  </a:ext>
                </a:extLst>
              </p:cNvPr>
              <p:cNvGrpSpPr/>
              <p:nvPr/>
            </p:nvGrpSpPr>
            <p:grpSpPr>
              <a:xfrm>
                <a:off x="6170755" y="3903636"/>
                <a:ext cx="778160" cy="590493"/>
                <a:chOff x="4138755" y="3183969"/>
                <a:chExt cx="778160" cy="590493"/>
              </a:xfrm>
            </p:grpSpPr>
            <p:sp>
              <p:nvSpPr>
                <p:cNvPr id="71" name="Straight Connector 13">
                  <a:extLst>
                    <a:ext uri="{FF2B5EF4-FFF2-40B4-BE49-F238E27FC236}">
                      <a16:creationId xmlns:a16="http://schemas.microsoft.com/office/drawing/2014/main" id="{89B0EFFD-A9D5-897F-96E9-D17EBBC3C878}"/>
                    </a:ext>
                  </a:extLst>
                </p:cNvPr>
                <p:cNvSpPr/>
                <p:nvPr/>
              </p:nvSpPr>
              <p:spPr>
                <a:xfrm rot="5400000">
                  <a:off x="3929647" y="3532304"/>
                  <a:ext cx="451266" cy="33050"/>
                </a:xfrm>
                <a:custGeom>
                  <a:avLst/>
                  <a:gdLst/>
                  <a:ahLst/>
                  <a:cxnLst/>
                  <a:rect l="0" t="0" r="0" b="0"/>
                  <a:pathLst>
                    <a:path>
                      <a:moveTo>
                        <a:pt x="0" y="16525"/>
                      </a:moveTo>
                      <a:lnTo>
                        <a:pt x="451266" y="16525"/>
                      </a:lnTo>
                    </a:path>
                  </a:pathLst>
                </a:custGeom>
                <a:noFill/>
                <a:ln w="19050">
                  <a:solidFill>
                    <a:schemeClr val="tx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2" name="Straight Connector 14">
                  <a:extLst>
                    <a:ext uri="{FF2B5EF4-FFF2-40B4-BE49-F238E27FC236}">
                      <a16:creationId xmlns:a16="http://schemas.microsoft.com/office/drawing/2014/main" id="{40D2F0FA-B733-CC16-8361-B1807C55CB41}"/>
                    </a:ext>
                  </a:extLst>
                </p:cNvPr>
                <p:cNvSpPr txBox="1"/>
                <p:nvPr/>
              </p:nvSpPr>
              <p:spPr>
                <a:xfrm rot="1800000">
                  <a:off x="4894352" y="3183969"/>
                  <a:ext cx="22563" cy="225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sp>
            <p:nvSpPr>
              <p:cNvPr id="69" name="Oval 68">
                <a:extLst>
                  <a:ext uri="{FF2B5EF4-FFF2-40B4-BE49-F238E27FC236}">
                    <a16:creationId xmlns:a16="http://schemas.microsoft.com/office/drawing/2014/main" id="{66154783-3E44-BEB4-60A0-39D68908F285}"/>
                  </a:ext>
                </a:extLst>
              </p:cNvPr>
              <p:cNvSpPr/>
              <p:nvPr/>
            </p:nvSpPr>
            <p:spPr>
              <a:xfrm>
                <a:off x="5253838" y="4304249"/>
                <a:ext cx="1774841" cy="1774841"/>
              </a:xfrm>
              <a:prstGeom prst="ellipse">
                <a:avLst/>
              </a:prstGeom>
              <a:solidFill>
                <a:srgbClr val="FFDA6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53" name="Group 52">
                <a:extLst>
                  <a:ext uri="{FF2B5EF4-FFF2-40B4-BE49-F238E27FC236}">
                    <a16:creationId xmlns:a16="http://schemas.microsoft.com/office/drawing/2014/main" id="{CEAC0EF7-B1D0-A87C-CFF6-FE2946706DEB}"/>
                  </a:ext>
                </a:extLst>
              </p:cNvPr>
              <p:cNvGrpSpPr/>
              <p:nvPr/>
            </p:nvGrpSpPr>
            <p:grpSpPr>
              <a:xfrm>
                <a:off x="4917390" y="3370971"/>
                <a:ext cx="451266" cy="555228"/>
                <a:chOff x="2885390" y="2651304"/>
                <a:chExt cx="451266" cy="555228"/>
              </a:xfrm>
            </p:grpSpPr>
            <p:sp>
              <p:nvSpPr>
                <p:cNvPr id="63" name="Straight Connector 21">
                  <a:extLst>
                    <a:ext uri="{FF2B5EF4-FFF2-40B4-BE49-F238E27FC236}">
                      <a16:creationId xmlns:a16="http://schemas.microsoft.com/office/drawing/2014/main" id="{0A448989-322D-FA3F-BDE2-2A466FCE37CF}"/>
                    </a:ext>
                  </a:extLst>
                </p:cNvPr>
                <p:cNvSpPr/>
                <p:nvPr/>
              </p:nvSpPr>
              <p:spPr>
                <a:xfrm rot="10800000" flipV="1">
                  <a:off x="2885390" y="2651304"/>
                  <a:ext cx="451266" cy="331393"/>
                </a:xfrm>
                <a:custGeom>
                  <a:avLst/>
                  <a:gdLst/>
                  <a:ahLst/>
                  <a:cxnLst/>
                  <a:rect l="0" t="0" r="0" b="0"/>
                  <a:pathLst>
                    <a:path>
                      <a:moveTo>
                        <a:pt x="0" y="16525"/>
                      </a:moveTo>
                      <a:lnTo>
                        <a:pt x="451266" y="16525"/>
                      </a:lnTo>
                    </a:path>
                  </a:pathLst>
                </a:custGeom>
                <a:noFill/>
                <a:ln w="19050">
                  <a:solidFill>
                    <a:schemeClr val="tx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4" name="Straight Connector 22">
                  <a:extLst>
                    <a:ext uri="{FF2B5EF4-FFF2-40B4-BE49-F238E27FC236}">
                      <a16:creationId xmlns:a16="http://schemas.microsoft.com/office/drawing/2014/main" id="{E5DA0F8B-C6F0-9418-6E07-E447F256EB56}"/>
                    </a:ext>
                  </a:extLst>
                </p:cNvPr>
                <p:cNvSpPr txBox="1"/>
                <p:nvPr/>
              </p:nvSpPr>
              <p:spPr>
                <a:xfrm rot="19800000">
                  <a:off x="3211083" y="3183969"/>
                  <a:ext cx="22563" cy="225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sp>
            <p:nvSpPr>
              <p:cNvPr id="61" name="Oval 60">
                <a:extLst>
                  <a:ext uri="{FF2B5EF4-FFF2-40B4-BE49-F238E27FC236}">
                    <a16:creationId xmlns:a16="http://schemas.microsoft.com/office/drawing/2014/main" id="{7A94B48D-7AE7-69D8-91B8-B068EA26D6BD}"/>
                  </a:ext>
                </a:extLst>
              </p:cNvPr>
              <p:cNvSpPr/>
              <p:nvPr/>
            </p:nvSpPr>
            <p:spPr>
              <a:xfrm>
                <a:off x="3350575" y="2540510"/>
                <a:ext cx="1774841" cy="1774841"/>
              </a:xfrm>
              <a:prstGeom prst="ellipse">
                <a:avLst/>
              </a:prstGeom>
              <a:solidFill>
                <a:srgbClr val="FFDA6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0" name="Straight Connector 26">
                <a:extLst>
                  <a:ext uri="{FF2B5EF4-FFF2-40B4-BE49-F238E27FC236}">
                    <a16:creationId xmlns:a16="http://schemas.microsoft.com/office/drawing/2014/main" id="{B010BA33-1B2A-83D8-2353-45CD53B7D6AB}"/>
                  </a:ext>
                </a:extLst>
              </p:cNvPr>
              <p:cNvSpPr txBox="1"/>
              <p:nvPr/>
            </p:nvSpPr>
            <p:spPr>
              <a:xfrm rot="1800000">
                <a:off x="5243083" y="2931799"/>
                <a:ext cx="22563" cy="225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sp>
          <p:nvSpPr>
            <p:cNvPr id="99" name="Oval 98">
              <a:extLst>
                <a:ext uri="{FF2B5EF4-FFF2-40B4-BE49-F238E27FC236}">
                  <a16:creationId xmlns:a16="http://schemas.microsoft.com/office/drawing/2014/main" id="{ADA53259-D490-B80F-A7BE-F111B0C0518A}"/>
                </a:ext>
              </a:extLst>
            </p:cNvPr>
            <p:cNvSpPr/>
            <p:nvPr/>
          </p:nvSpPr>
          <p:spPr>
            <a:xfrm>
              <a:off x="2450005" y="2783711"/>
              <a:ext cx="1602431" cy="1602431"/>
            </a:xfrm>
            <a:prstGeom prst="ellipse">
              <a:avLst/>
            </a:prstGeom>
            <a:solidFill>
              <a:srgbClr val="065D9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sp>
        <p:nvSpPr>
          <p:cNvPr id="16" name="TextBox 15">
            <a:extLst>
              <a:ext uri="{FF2B5EF4-FFF2-40B4-BE49-F238E27FC236}">
                <a16:creationId xmlns:a16="http://schemas.microsoft.com/office/drawing/2014/main" id="{E22D3A2D-6C4D-F52A-8C7D-84154189DBEA}"/>
              </a:ext>
            </a:extLst>
          </p:cNvPr>
          <p:cNvSpPr txBox="1"/>
          <p:nvPr/>
        </p:nvSpPr>
        <p:spPr>
          <a:xfrm>
            <a:off x="2526174" y="3249157"/>
            <a:ext cx="1455517" cy="646331"/>
          </a:xfrm>
          <a:prstGeom prst="rect">
            <a:avLst/>
          </a:prstGeom>
          <a:noFill/>
        </p:spPr>
        <p:txBody>
          <a:bodyPr wrap="square">
            <a:spAutoFit/>
          </a:bodyPr>
          <a:lstStyle/>
          <a:p>
            <a:pPr lvl="0" algn="ctr"/>
            <a:r>
              <a:rPr lang="en-US" b="1" dirty="0">
                <a:solidFill>
                  <a:schemeClr val="bg1"/>
                </a:solidFill>
                <a:latin typeface="Lub Dub Bold" panose="020B0803030403020204" pitchFamily="34" charset="0"/>
                <a:cs typeface="Arial" panose="020B0604020202020204" pitchFamily="34" charset="0"/>
              </a:rPr>
              <a:t>Ebstein Anomaly</a:t>
            </a:r>
          </a:p>
        </p:txBody>
      </p:sp>
      <p:sp>
        <p:nvSpPr>
          <p:cNvPr id="10" name="TextBox 9">
            <a:extLst>
              <a:ext uri="{FF2B5EF4-FFF2-40B4-BE49-F238E27FC236}">
                <a16:creationId xmlns:a16="http://schemas.microsoft.com/office/drawing/2014/main" id="{2C7DD07E-1168-F618-7CC0-4C6CD0BFE47A}"/>
              </a:ext>
            </a:extLst>
          </p:cNvPr>
          <p:cNvSpPr txBox="1"/>
          <p:nvPr/>
        </p:nvSpPr>
        <p:spPr>
          <a:xfrm>
            <a:off x="2395532" y="1058368"/>
            <a:ext cx="1716800" cy="1446550"/>
          </a:xfrm>
          <a:prstGeom prst="rect">
            <a:avLst/>
          </a:prstGeom>
          <a:noFill/>
        </p:spPr>
        <p:txBody>
          <a:bodyPr wrap="square">
            <a:spAutoFit/>
          </a:bodyPr>
          <a:lstStyle/>
          <a:p>
            <a:pPr algn="ctr"/>
            <a:r>
              <a:rPr lang="en-US" sz="1400" b="1" dirty="0">
                <a:latin typeface="Lub Dub Condensed" panose="020B0506030403020204" pitchFamily="34" charset="0"/>
              </a:rPr>
              <a:t>Electrophysiological study </a:t>
            </a:r>
            <a:r>
              <a:rPr lang="en-US" sz="1200" dirty="0">
                <a:latin typeface="Lub Dub Condensed" panose="020B0506030403020204" pitchFamily="34" charset="0"/>
              </a:rPr>
              <a:t>is recommended with symptomatic arrhythmia or asymptomatic ventricular preexcitation</a:t>
            </a:r>
            <a:r>
              <a:rPr lang="en-US" sz="1200" b="1" dirty="0">
                <a:latin typeface="Lub Dub Condensed" panose="020B0506030403020204" pitchFamily="34" charset="0"/>
              </a:rPr>
              <a:t>.(1)</a:t>
            </a:r>
          </a:p>
        </p:txBody>
      </p:sp>
      <p:sp>
        <p:nvSpPr>
          <p:cNvPr id="11" name="TextBox 10">
            <a:extLst>
              <a:ext uri="{FF2B5EF4-FFF2-40B4-BE49-F238E27FC236}">
                <a16:creationId xmlns:a16="http://schemas.microsoft.com/office/drawing/2014/main" id="{7C8337ED-D7A8-60D8-8A84-16EA29B3B522}"/>
              </a:ext>
            </a:extLst>
          </p:cNvPr>
          <p:cNvSpPr txBox="1"/>
          <p:nvPr/>
        </p:nvSpPr>
        <p:spPr>
          <a:xfrm>
            <a:off x="4609612" y="3054461"/>
            <a:ext cx="1455517" cy="1446550"/>
          </a:xfrm>
          <a:prstGeom prst="rect">
            <a:avLst/>
          </a:prstGeom>
          <a:noFill/>
        </p:spPr>
        <p:txBody>
          <a:bodyPr wrap="square">
            <a:spAutoFit/>
          </a:bodyPr>
          <a:lstStyle/>
          <a:p>
            <a:pPr algn="ctr"/>
            <a:r>
              <a:rPr lang="en-US" sz="1400" b="1" dirty="0">
                <a:latin typeface="Lub Dub Condensed" panose="020B0506030403020204" pitchFamily="34" charset="0"/>
              </a:rPr>
              <a:t>CMR imaging </a:t>
            </a:r>
            <a:r>
              <a:rPr lang="en-US" sz="1200" dirty="0">
                <a:latin typeface="Lub Dub Condensed" panose="020B0506030403020204" pitchFamily="34" charset="0"/>
              </a:rPr>
              <a:t>can be useful to determine anatomy, RV dimensions, and systolic function.    </a:t>
            </a:r>
            <a:r>
              <a:rPr lang="en-US" sz="1200" b="1" dirty="0">
                <a:latin typeface="Lub Dub Condensed" panose="020B0506030403020204" pitchFamily="34" charset="0"/>
              </a:rPr>
              <a:t>(2a) </a:t>
            </a:r>
            <a:r>
              <a:rPr lang="en-US" sz="1200" dirty="0"/>
              <a:t>	</a:t>
            </a:r>
          </a:p>
          <a:p>
            <a:pPr lvl="0" algn="ctr"/>
            <a:endParaRPr lang="en-US" sz="1400" dirty="0">
              <a:latin typeface="Lub Dub Condensed" panose="020B0506030403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6D6C32C-E118-A211-3BF1-C0D6FDE20D78}"/>
              </a:ext>
            </a:extLst>
          </p:cNvPr>
          <p:cNvSpPr txBox="1"/>
          <p:nvPr/>
        </p:nvSpPr>
        <p:spPr>
          <a:xfrm>
            <a:off x="2485995" y="4807300"/>
            <a:ext cx="1754147" cy="1569660"/>
          </a:xfrm>
          <a:prstGeom prst="rect">
            <a:avLst/>
          </a:prstGeom>
          <a:noFill/>
        </p:spPr>
        <p:txBody>
          <a:bodyPr wrap="square">
            <a:spAutoFit/>
          </a:bodyPr>
          <a:lstStyle/>
          <a:p>
            <a:pPr algn="ctr"/>
            <a:r>
              <a:rPr lang="en-US" sz="1400" b="1" dirty="0">
                <a:latin typeface="Lub Dub Condensed" panose="020B0506030403020204" pitchFamily="34" charset="0"/>
              </a:rPr>
              <a:t>Electrophysiological study</a:t>
            </a:r>
            <a:r>
              <a:rPr lang="en-US" sz="1400" dirty="0">
                <a:latin typeface="Lub Dub Condensed" panose="020B0506030403020204" pitchFamily="34" charset="0"/>
              </a:rPr>
              <a:t> </a:t>
            </a:r>
            <a:r>
              <a:rPr lang="en-US" sz="1200" dirty="0">
                <a:latin typeface="Lub Dub Condensed" panose="020B0506030403020204" pitchFamily="34" charset="0"/>
              </a:rPr>
              <a:t>(and catheter ablation, if needed) can be useful before tricuspid valve surgery. </a:t>
            </a:r>
            <a:r>
              <a:rPr lang="en-US" sz="1200" b="1" dirty="0">
                <a:latin typeface="Lub Dub Condensed" panose="020B0506030403020204" pitchFamily="34" charset="0"/>
              </a:rPr>
              <a:t>(2a)</a:t>
            </a:r>
            <a:r>
              <a:rPr lang="en-US" dirty="0"/>
              <a:t>	</a:t>
            </a:r>
          </a:p>
          <a:p>
            <a:pPr lvl="0" algn="ctr"/>
            <a:endParaRPr lang="en-US" sz="1400" dirty="0">
              <a:latin typeface="Lub Dub Condensed" panose="020B0506030403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8AA2733-E02A-75EC-50D7-3DEBA45C5C24}"/>
              </a:ext>
            </a:extLst>
          </p:cNvPr>
          <p:cNvSpPr txBox="1"/>
          <p:nvPr/>
        </p:nvSpPr>
        <p:spPr>
          <a:xfrm>
            <a:off x="631779" y="3100732"/>
            <a:ext cx="1541362" cy="892552"/>
          </a:xfrm>
          <a:prstGeom prst="rect">
            <a:avLst/>
          </a:prstGeom>
          <a:noFill/>
        </p:spPr>
        <p:txBody>
          <a:bodyPr wrap="square">
            <a:spAutoFit/>
          </a:bodyPr>
          <a:lstStyle/>
          <a:p>
            <a:pPr algn="ctr"/>
            <a:r>
              <a:rPr lang="en-US" sz="1200" dirty="0">
                <a:latin typeface="Lub Dub Condensed" panose="020B0506030403020204" pitchFamily="34" charset="0"/>
              </a:rPr>
              <a:t>If </a:t>
            </a:r>
            <a:r>
              <a:rPr lang="en-US" sz="1400" b="1" dirty="0">
                <a:latin typeface="Lub Dub Condensed" panose="020B0506030403020204" pitchFamily="34" charset="0"/>
              </a:rPr>
              <a:t>TTE</a:t>
            </a:r>
            <a:r>
              <a:rPr lang="en-US" sz="1200" dirty="0">
                <a:latin typeface="Lub Dub Condensed" panose="020B0506030403020204" pitchFamily="34" charset="0"/>
              </a:rPr>
              <a:t> is inadequate to guide surgical planning, </a:t>
            </a:r>
            <a:r>
              <a:rPr lang="en-US" sz="1400" b="1" dirty="0">
                <a:latin typeface="Lub Dub Condensed" panose="020B0506030403020204" pitchFamily="34" charset="0"/>
              </a:rPr>
              <a:t>TEE</a:t>
            </a:r>
            <a:r>
              <a:rPr lang="en-US" sz="1200" dirty="0">
                <a:latin typeface="Lub Dub Condensed" panose="020B0506030403020204" pitchFamily="34" charset="0"/>
              </a:rPr>
              <a:t> can be beneficial. </a:t>
            </a:r>
            <a:r>
              <a:rPr lang="en-US" sz="1200" b="1" dirty="0">
                <a:latin typeface="Lub Dub Condensed" panose="020B0506030403020204" pitchFamily="34" charset="0"/>
              </a:rPr>
              <a:t>(2a)</a:t>
            </a:r>
          </a:p>
        </p:txBody>
      </p:sp>
      <p:pic>
        <p:nvPicPr>
          <p:cNvPr id="8" name="Picture 6">
            <a:extLst>
              <a:ext uri="{FF2B5EF4-FFF2-40B4-BE49-F238E27FC236}">
                <a16:creationId xmlns:a16="http://schemas.microsoft.com/office/drawing/2014/main" id="{6B44CE0F-2636-8782-EA03-82605C31C5C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716703" y="1370517"/>
            <a:ext cx="3185506" cy="14157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700C4A1-A441-4D1C-4C6B-E7725CA00E88}"/>
              </a:ext>
              <a:ext uri="{C183D7F6-B498-43B3-948B-1728B52AA6E4}">
                <adec:decorative xmlns:adec="http://schemas.microsoft.com/office/drawing/2017/decorative" val="1"/>
              </a:ext>
            </a:extLst>
          </p:cNvPr>
          <p:cNvSpPr txBox="1"/>
          <p:nvPr/>
        </p:nvSpPr>
        <p:spPr>
          <a:xfrm>
            <a:off x="6737166" y="2925991"/>
            <a:ext cx="3144580" cy="646331"/>
          </a:xfrm>
          <a:prstGeom prst="rect">
            <a:avLst/>
          </a:prstGeom>
          <a:noFill/>
        </p:spPr>
        <p:txBody>
          <a:bodyPr wrap="square">
            <a:spAutoFit/>
          </a:bodyPr>
          <a:lstStyle/>
          <a:p>
            <a:pPr lvl="0" algn="ctr"/>
            <a:r>
              <a:rPr lang="en-US" sz="1800" dirty="0">
                <a:latin typeface="Lub Dub Bold" panose="020B0803030403020204" pitchFamily="34" charset="0"/>
                <a:cs typeface="Arial" panose="020B0604020202020204" pitchFamily="34" charset="0"/>
              </a:rPr>
              <a:t>Supraventricular </a:t>
            </a:r>
          </a:p>
          <a:p>
            <a:pPr lvl="0" algn="ctr"/>
            <a:r>
              <a:rPr lang="en-US" sz="1800" dirty="0">
                <a:latin typeface="Lub Dub Bold" panose="020B0803030403020204" pitchFamily="34" charset="0"/>
                <a:cs typeface="Arial" panose="020B0604020202020204" pitchFamily="34" charset="0"/>
              </a:rPr>
              <a:t>Tachycardia</a:t>
            </a:r>
          </a:p>
        </p:txBody>
      </p:sp>
      <p:sp>
        <p:nvSpPr>
          <p:cNvPr id="5" name="Text Placeholder 4">
            <a:extLst>
              <a:ext uri="{FF2B5EF4-FFF2-40B4-BE49-F238E27FC236}">
                <a16:creationId xmlns:a16="http://schemas.microsoft.com/office/drawing/2014/main" id="{F4F72099-B136-6EFC-053D-D515A413BE93}"/>
              </a:ext>
            </a:extLst>
          </p:cNvPr>
          <p:cNvSpPr>
            <a:spLocks noGrp="1"/>
          </p:cNvSpPr>
          <p:nvPr>
            <p:ph type="body" sz="quarter" idx="13"/>
          </p:nvPr>
        </p:nvSpPr>
        <p:spPr>
          <a:xfrm>
            <a:off x="4132162" y="5873961"/>
            <a:ext cx="7425307" cy="421493"/>
          </a:xfrm>
        </p:spPr>
        <p:txBody>
          <a:bodyPr/>
          <a:lstStyle/>
          <a:p>
            <a:pPr algn="l"/>
            <a:r>
              <a:rPr lang="en-US" b="1" dirty="0"/>
              <a:t>Abbreviations: </a:t>
            </a:r>
            <a:r>
              <a:rPr lang="en-US" dirty="0"/>
              <a:t>ASD indicates atrial septal defect; </a:t>
            </a:r>
            <a:r>
              <a:rPr lang="en-US" dirty="0" err="1"/>
              <a:t>cMRI</a:t>
            </a:r>
            <a:r>
              <a:rPr lang="en-US" dirty="0"/>
              <a:t>, cardiac magnetic resonance imaging; </a:t>
            </a:r>
            <a:br>
              <a:rPr lang="en-US" dirty="0"/>
            </a:br>
            <a:r>
              <a:rPr lang="en-US" dirty="0"/>
              <a:t>CPET, cardiopulmonary exercise test; RV, right ventricle; SCD, sudden cardiac death; and VSD, ventricular septal defect.</a:t>
            </a:r>
          </a:p>
        </p:txBody>
      </p:sp>
      <p:sp>
        <p:nvSpPr>
          <p:cNvPr id="4" name="Slide Number Placeholder 3">
            <a:extLst>
              <a:ext uri="{FF2B5EF4-FFF2-40B4-BE49-F238E27FC236}">
                <a16:creationId xmlns:a16="http://schemas.microsoft.com/office/drawing/2014/main" id="{60D7815F-E097-A35A-B1CF-3B3A0D31BDED}"/>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16</a:t>
            </a:fld>
            <a:endParaRPr lang="en-US" sz="900" dirty="0"/>
          </a:p>
        </p:txBody>
      </p:sp>
      <p:sp>
        <p:nvSpPr>
          <p:cNvPr id="6" name="TextBox 5">
            <a:extLst>
              <a:ext uri="{FF2B5EF4-FFF2-40B4-BE49-F238E27FC236}">
                <a16:creationId xmlns:a16="http://schemas.microsoft.com/office/drawing/2014/main" id="{846E9245-6E78-E91D-4B9C-12BCA0EAE334}"/>
              </a:ext>
              <a:ext uri="{C183D7F6-B498-43B3-948B-1728B52AA6E4}">
                <adec:decorative xmlns:adec="http://schemas.microsoft.com/office/drawing/2017/decorative" val="1"/>
              </a:ext>
            </a:extLst>
          </p:cNvPr>
          <p:cNvSpPr txBox="1"/>
          <p:nvPr/>
        </p:nvSpPr>
        <p:spPr>
          <a:xfrm>
            <a:off x="6340186" y="4127580"/>
            <a:ext cx="4799840" cy="1569660"/>
          </a:xfrm>
          <a:prstGeom prst="rect">
            <a:avLst/>
          </a:prstGeom>
          <a:solidFill>
            <a:srgbClr val="FAA74B"/>
          </a:solidFill>
        </p:spPr>
        <p:txBody>
          <a:bodyPr wrap="square">
            <a:spAutoFit/>
          </a:bodyPr>
          <a:lstStyle/>
          <a:p>
            <a:pPr algn="ctr"/>
            <a:r>
              <a:rPr lang="en-US" sz="1600" dirty="0">
                <a:latin typeface="Lub Dub Condensed" panose="020B0506030403020204" pitchFamily="34" charset="0"/>
              </a:rPr>
              <a:t>In adults with Ebstein anomaly and severe RV dysfunction in whom there is concern that the RV will not support the entire stroke volume, preoperative diagnostic cardiac catheterization may be considered to assess candidacy for a bidirectional superior </a:t>
            </a:r>
            <a:r>
              <a:rPr lang="en-US" sz="1600" dirty="0" err="1">
                <a:latin typeface="Lub Dub Condensed" panose="020B0506030403020204" pitchFamily="34" charset="0"/>
              </a:rPr>
              <a:t>cavopulmonary</a:t>
            </a:r>
            <a:r>
              <a:rPr lang="en-US" sz="1600" dirty="0">
                <a:latin typeface="Lub Dub Condensed" panose="020B0506030403020204" pitchFamily="34" charset="0"/>
              </a:rPr>
              <a:t> (Glenn) anastomosis. </a:t>
            </a:r>
            <a:r>
              <a:rPr lang="en-US" sz="1600" b="1" dirty="0">
                <a:latin typeface="Lub Dub Condensed" panose="020B0506030403020204" pitchFamily="34" charset="0"/>
              </a:rPr>
              <a:t>(2b)</a:t>
            </a:r>
            <a:endParaRPr lang="en-US" sz="1600" dirty="0">
              <a:latin typeface="Lub Dub Condensed" panose="020B0506030403020204" pitchFamily="34" charset="0"/>
              <a:cs typeface="Arial" panose="020B0604020202020204" pitchFamily="34" charset="0"/>
            </a:endParaRPr>
          </a:p>
        </p:txBody>
      </p:sp>
    </p:spTree>
    <p:extLst>
      <p:ext uri="{BB962C8B-B14F-4D97-AF65-F5344CB8AC3E}">
        <p14:creationId xmlns:p14="http://schemas.microsoft.com/office/powerpoint/2010/main" val="1801032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1CCA5-4EB7-6F80-F6DA-876E9214BB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27BAE3-F1B3-C0C8-45C5-632BFA910FBB}"/>
              </a:ext>
            </a:extLst>
          </p:cNvPr>
          <p:cNvSpPr>
            <a:spLocks noGrp="1"/>
          </p:cNvSpPr>
          <p:nvPr>
            <p:ph type="title"/>
          </p:nvPr>
        </p:nvSpPr>
        <p:spPr/>
        <p:txBody>
          <a:bodyPr/>
          <a:lstStyle/>
          <a:p>
            <a:r>
              <a:rPr lang="en-US" dirty="0"/>
              <a:t>Ebstein Anomaly Therapeutic Recommendations</a:t>
            </a:r>
          </a:p>
        </p:txBody>
      </p:sp>
      <p:graphicFrame>
        <p:nvGraphicFramePr>
          <p:cNvPr id="7" name="Content Placeholder 5">
            <a:extLst>
              <a:ext uri="{FF2B5EF4-FFF2-40B4-BE49-F238E27FC236}">
                <a16:creationId xmlns:a16="http://schemas.microsoft.com/office/drawing/2014/main" id="{7C11175D-5F85-9249-28E4-F2E34930CD9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55105668"/>
              </p:ext>
            </p:extLst>
          </p:nvPr>
        </p:nvGraphicFramePr>
        <p:xfrm>
          <a:off x="3561836" y="1242391"/>
          <a:ext cx="7693466" cy="4167880"/>
        </p:xfrm>
        <a:graphic>
          <a:graphicData uri="http://schemas.openxmlformats.org/drawingml/2006/table">
            <a:tbl>
              <a:tblPr firstRow="1" bandRow="1">
                <a:tableStyleId>{5C22544A-7EE6-4342-B048-85BDC9FD1C3A}</a:tableStyleId>
              </a:tblPr>
              <a:tblGrid>
                <a:gridCol w="920535">
                  <a:extLst>
                    <a:ext uri="{9D8B030D-6E8A-4147-A177-3AD203B41FA5}">
                      <a16:colId xmlns:a16="http://schemas.microsoft.com/office/drawing/2014/main" val="2649235253"/>
                    </a:ext>
                  </a:extLst>
                </a:gridCol>
                <a:gridCol w="6772931">
                  <a:extLst>
                    <a:ext uri="{9D8B030D-6E8A-4147-A177-3AD203B41FA5}">
                      <a16:colId xmlns:a16="http://schemas.microsoft.com/office/drawing/2014/main" val="3265590656"/>
                    </a:ext>
                  </a:extLst>
                </a:gridCol>
              </a:tblGrid>
              <a:tr h="21140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Ebstein anomaly and at least moderate tricuspid regurgitation in the presence of heart failure, worsening exercise capacity, or progressive RV systolic dysfunction, surgical intervention is recommended.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44410433"/>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Ebstein anomaly and high-risk accessory pathway conduction or multiple accessory pathways, catheter ablation is recommended.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584265"/>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Asymptomatic Ebstein anomaly and at least moderate tricuspid regurgitation in the presence of progressive RV enlargement, systemic desaturation from a right-to-left atrial shunt, recurrent arrhythmias, and/or paradoxical embolism, surgical intervention can be beneficial.</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47798102"/>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Ebstein anomaly and severe RV dysfunction in whom there is concern that the RV will not tolerate supporting the entire stroke volume, a bidirectional superior </a:t>
                      </a:r>
                      <a:r>
                        <a:rPr lang="en-US" sz="1400" b="0" i="0" u="none" strike="noStrike" kern="1200" baseline="0" dirty="0" err="1">
                          <a:solidFill>
                            <a:schemeClr val="dk1"/>
                          </a:solidFill>
                          <a:latin typeface="Lub Dub Condensed" panose="020B0506030403020204" pitchFamily="34" charset="0"/>
                          <a:ea typeface="+mn-ea"/>
                          <a:cs typeface="+mn-cs"/>
                        </a:rPr>
                        <a:t>cavopulmonary</a:t>
                      </a:r>
                      <a:r>
                        <a:rPr lang="en-US" sz="1400" b="0" i="0" u="none" strike="noStrike" kern="1200" baseline="0" dirty="0">
                          <a:solidFill>
                            <a:schemeClr val="dk1"/>
                          </a:solidFill>
                          <a:latin typeface="Lub Dub Condensed" panose="020B0506030403020204" pitchFamily="34" charset="0"/>
                          <a:ea typeface="+mn-ea"/>
                          <a:cs typeface="+mn-cs"/>
                        </a:rPr>
                        <a:t> (Glenn) anastomosis at the time of tricuspid valve surgery may be considered.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81684354"/>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Ebstein anomaly with an ASD/ patent foramen </a:t>
                      </a:r>
                      <a:r>
                        <a:rPr lang="en-US" sz="1400" b="0" i="0" u="none" strike="noStrike" kern="1200" baseline="0" dirty="0" err="1">
                          <a:solidFill>
                            <a:schemeClr val="dk1"/>
                          </a:solidFill>
                          <a:latin typeface="Lub Dub Condensed" panose="020B0506030403020204" pitchFamily="34" charset="0"/>
                          <a:ea typeface="+mn-ea"/>
                          <a:cs typeface="+mn-cs"/>
                        </a:rPr>
                        <a:t>ovale</a:t>
                      </a:r>
                      <a:r>
                        <a:rPr lang="en-US" sz="1400" b="0" i="0" u="none" strike="noStrike" kern="1200" baseline="0" dirty="0">
                          <a:solidFill>
                            <a:schemeClr val="dk1"/>
                          </a:solidFill>
                          <a:latin typeface="Lub Dub Condensed" panose="020B0506030403020204" pitchFamily="34" charset="0"/>
                          <a:ea typeface="+mn-ea"/>
                          <a:cs typeface="+mn-cs"/>
                        </a:rPr>
                        <a:t>, and cyanosis or paradoxical embolism, isolated closure may be considered after hemodynamic assessment.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48311424"/>
                  </a:ext>
                </a:extLst>
              </a:tr>
            </a:tbl>
          </a:graphicData>
        </a:graphic>
      </p:graphicFrame>
      <p:sp>
        <p:nvSpPr>
          <p:cNvPr id="5" name="Text Placeholder 4">
            <a:extLst>
              <a:ext uri="{FF2B5EF4-FFF2-40B4-BE49-F238E27FC236}">
                <a16:creationId xmlns:a16="http://schemas.microsoft.com/office/drawing/2014/main" id="{912D707F-D558-18FB-D74C-EAA220B8E09C}"/>
              </a:ext>
            </a:extLst>
          </p:cNvPr>
          <p:cNvSpPr>
            <a:spLocks noGrp="1"/>
          </p:cNvSpPr>
          <p:nvPr>
            <p:ph type="body" sz="quarter" idx="13"/>
          </p:nvPr>
        </p:nvSpPr>
        <p:spPr/>
        <p:txBody>
          <a:bodyPr/>
          <a:lstStyle/>
          <a:p>
            <a:r>
              <a:rPr lang="en-US" b="1" dirty="0"/>
              <a:t>Abbreviations: </a:t>
            </a:r>
            <a:r>
              <a:rPr lang="en-US" dirty="0"/>
              <a:t>ACHD indicates adult congenital heart disease; CHD, congenital heart disease; and MFM, maternal fetal medicine.</a:t>
            </a:r>
          </a:p>
        </p:txBody>
      </p:sp>
      <p:sp>
        <p:nvSpPr>
          <p:cNvPr id="4" name="Slide Number Placeholder 3">
            <a:extLst>
              <a:ext uri="{FF2B5EF4-FFF2-40B4-BE49-F238E27FC236}">
                <a16:creationId xmlns:a16="http://schemas.microsoft.com/office/drawing/2014/main" id="{EEC96000-3C45-149C-4435-01D5038D323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17</a:t>
            </a:fld>
            <a:endParaRPr lang="en-US" sz="900" dirty="0"/>
          </a:p>
        </p:txBody>
      </p:sp>
      <p:sp>
        <p:nvSpPr>
          <p:cNvPr id="3" name="TextBox 2">
            <a:extLst>
              <a:ext uri="{FF2B5EF4-FFF2-40B4-BE49-F238E27FC236}">
                <a16:creationId xmlns:a16="http://schemas.microsoft.com/office/drawing/2014/main" id="{0992A62C-86B5-1EF2-389D-91E61D4B75BB}"/>
              </a:ext>
            </a:extLst>
          </p:cNvPr>
          <p:cNvSpPr txBox="1"/>
          <p:nvPr/>
        </p:nvSpPr>
        <p:spPr>
          <a:xfrm>
            <a:off x="15616" y="4055844"/>
            <a:ext cx="3546220" cy="830997"/>
          </a:xfrm>
          <a:prstGeom prst="rect">
            <a:avLst/>
          </a:prstGeom>
          <a:noFill/>
        </p:spPr>
        <p:txBody>
          <a:bodyPr wrap="square">
            <a:spAutoFit/>
          </a:bodyPr>
          <a:lstStyle/>
          <a:p>
            <a:pPr lvl="0" algn="ctr"/>
            <a:r>
              <a:rPr lang="en-US" sz="1600" dirty="0">
                <a:latin typeface="Lub Dub Bold" panose="020B0803030403020204" pitchFamily="34" charset="0"/>
                <a:cs typeface="Arial" panose="020B0604020202020204" pitchFamily="34" charset="0"/>
              </a:rPr>
              <a:t>Tricuspid Valve Replacement </a:t>
            </a:r>
          </a:p>
          <a:p>
            <a:pPr lvl="0" algn="ctr"/>
            <a:r>
              <a:rPr lang="en-US" sz="1600" dirty="0">
                <a:latin typeface="Lub Dub Bold" panose="020B0803030403020204" pitchFamily="34" charset="0"/>
                <a:cs typeface="Arial" panose="020B0604020202020204" pitchFamily="34" charset="0"/>
              </a:rPr>
              <a:t>in a Patient with Ebstein Anomaly</a:t>
            </a:r>
          </a:p>
        </p:txBody>
      </p:sp>
      <p:pic>
        <p:nvPicPr>
          <p:cNvPr id="6" name="Picture 2">
            <a:extLst>
              <a:ext uri="{FF2B5EF4-FFF2-40B4-BE49-F238E27FC236}">
                <a16:creationId xmlns:a16="http://schemas.microsoft.com/office/drawing/2014/main" id="{5E6EF96D-CF59-998D-802D-EBD8D2553A76}"/>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35" b="2427"/>
          <a:stretch>
            <a:fillRect/>
          </a:stretch>
        </p:blipFill>
        <p:spPr bwMode="auto">
          <a:xfrm>
            <a:off x="184730" y="2429773"/>
            <a:ext cx="3192377" cy="14699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076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BB99-3155-C4FE-1E67-83E76F54787F}"/>
            </a:ext>
          </a:extLst>
        </p:cNvPr>
        <p:cNvGrpSpPr/>
        <p:nvPr/>
      </p:nvGrpSpPr>
      <p:grpSpPr>
        <a:xfrm>
          <a:off x="0" y="0"/>
          <a:ext cx="0" cy="0"/>
          <a:chOff x="0" y="0"/>
          <a:chExt cx="0" cy="0"/>
        </a:xfrm>
      </p:grpSpPr>
      <p:sp>
        <p:nvSpPr>
          <p:cNvPr id="6" name="Rectangle 5" descr="A flow chart describing the therapeutic flow for atrial septal defects, including recommendations on when to close the ASD.">
            <a:extLst>
              <a:ext uri="{FF2B5EF4-FFF2-40B4-BE49-F238E27FC236}">
                <a16:creationId xmlns:a16="http://schemas.microsoft.com/office/drawing/2014/main" id="{8B55E63E-2512-0E54-1688-061CF7423417}"/>
              </a:ext>
            </a:extLst>
          </p:cNvPr>
          <p:cNvSpPr/>
          <p:nvPr/>
        </p:nvSpPr>
        <p:spPr>
          <a:xfrm>
            <a:off x="434898" y="1131002"/>
            <a:ext cx="11363091" cy="447434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0C077CE7-C384-ADA1-849F-02AD76AFA5EE}"/>
              </a:ext>
            </a:extLst>
          </p:cNvPr>
          <p:cNvSpPr>
            <a:spLocks noGrp="1"/>
          </p:cNvSpPr>
          <p:nvPr>
            <p:ph type="body" sz="quarter" idx="13"/>
          </p:nvPr>
        </p:nvSpPr>
        <p:spPr>
          <a:xfrm>
            <a:off x="9144000" y="5446643"/>
            <a:ext cx="2653989" cy="846261"/>
          </a:xfrm>
        </p:spPr>
        <p:txBody>
          <a:bodyPr/>
          <a:lstStyle/>
          <a:p>
            <a:r>
              <a:rPr lang="en-US" b="1" dirty="0"/>
              <a:t>Abbreviations: </a:t>
            </a:r>
            <a:r>
              <a:rPr lang="en-US" dirty="0"/>
              <a:t>PR indicates pulmonary regurgitation; PS, pulmonary stenosis; RV, right ventricular; and TR, tricuspid regurgitation. </a:t>
            </a:r>
          </a:p>
        </p:txBody>
      </p:sp>
      <p:sp>
        <p:nvSpPr>
          <p:cNvPr id="4" name="Slide Number Placeholder 3">
            <a:extLst>
              <a:ext uri="{FF2B5EF4-FFF2-40B4-BE49-F238E27FC236}">
                <a16:creationId xmlns:a16="http://schemas.microsoft.com/office/drawing/2014/main" id="{9CE8557C-5B93-7BB1-87B2-99601EF4897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18</a:t>
            </a:fld>
            <a:endParaRPr lang="en-US" sz="900" dirty="0"/>
          </a:p>
        </p:txBody>
      </p:sp>
      <p:pic>
        <p:nvPicPr>
          <p:cNvPr id="3" name="Picture 2">
            <a:extLst>
              <a:ext uri="{FF2B5EF4-FFF2-40B4-BE49-F238E27FC236}">
                <a16:creationId xmlns:a16="http://schemas.microsoft.com/office/drawing/2014/main" id="{B803C36C-B54D-1FCB-38DA-D28A30978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16888"/>
            <a:ext cx="7772400" cy="6238978"/>
          </a:xfrm>
          <a:prstGeom prst="rect">
            <a:avLst/>
          </a:prstGeom>
          <a:ln>
            <a:solidFill>
              <a:schemeClr val="tx1"/>
            </a:solidFill>
          </a:ln>
          <a:scene3d>
            <a:camera prst="orthographicFront"/>
            <a:lightRig rig="threePt" dir="t"/>
          </a:scene3d>
          <a:sp3d>
            <a:bevelT prst="relaxedInset"/>
          </a:sp3d>
        </p:spPr>
      </p:pic>
    </p:spTree>
    <p:extLst>
      <p:ext uri="{BB962C8B-B14F-4D97-AF65-F5344CB8AC3E}">
        <p14:creationId xmlns:p14="http://schemas.microsoft.com/office/powerpoint/2010/main" val="271866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3C7C-CF42-FF57-9BBA-0013504DCDB5}"/>
              </a:ext>
            </a:extLst>
          </p:cNvPr>
          <p:cNvSpPr>
            <a:spLocks noGrp="1"/>
          </p:cNvSpPr>
          <p:nvPr>
            <p:ph type="title"/>
          </p:nvPr>
        </p:nvSpPr>
        <p:spPr/>
        <p:txBody>
          <a:bodyPr/>
          <a:lstStyle/>
          <a:p>
            <a:r>
              <a:rPr lang="en-US" dirty="0"/>
              <a:t>Isolated Branch Pulmonary Artery Stenosis</a:t>
            </a:r>
          </a:p>
        </p:txBody>
      </p:sp>
      <p:sp>
        <p:nvSpPr>
          <p:cNvPr id="16" name="TextBox 15">
            <a:extLst>
              <a:ext uri="{FF2B5EF4-FFF2-40B4-BE49-F238E27FC236}">
                <a16:creationId xmlns:a16="http://schemas.microsoft.com/office/drawing/2014/main" id="{14013851-8698-4038-B6F2-1C4C06B3BA40}"/>
              </a:ext>
              <a:ext uri="{C183D7F6-B498-43B3-948B-1728B52AA6E4}">
                <adec:decorative xmlns:adec="http://schemas.microsoft.com/office/drawing/2017/decorative" val="1"/>
              </a:ext>
            </a:extLst>
          </p:cNvPr>
          <p:cNvSpPr txBox="1"/>
          <p:nvPr/>
        </p:nvSpPr>
        <p:spPr>
          <a:xfrm>
            <a:off x="1019501" y="1207871"/>
            <a:ext cx="4409568" cy="464795"/>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800" dirty="0"/>
              <a:t>Diagnostic</a:t>
            </a:r>
          </a:p>
        </p:txBody>
      </p:sp>
      <p:sp>
        <p:nvSpPr>
          <p:cNvPr id="17" name="TextBox 16">
            <a:extLst>
              <a:ext uri="{FF2B5EF4-FFF2-40B4-BE49-F238E27FC236}">
                <a16:creationId xmlns:a16="http://schemas.microsoft.com/office/drawing/2014/main" id="{3981894F-2435-4E8E-19F1-2E49789339CE}"/>
              </a:ext>
              <a:ext uri="{C183D7F6-B498-43B3-948B-1728B52AA6E4}">
                <adec:decorative xmlns:adec="http://schemas.microsoft.com/office/drawing/2017/decorative" val="1"/>
              </a:ext>
            </a:extLst>
          </p:cNvPr>
          <p:cNvSpPr txBox="1"/>
          <p:nvPr/>
        </p:nvSpPr>
        <p:spPr>
          <a:xfrm>
            <a:off x="1014539" y="2093693"/>
            <a:ext cx="4390838" cy="811552"/>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800" dirty="0"/>
              <a:t>Peripheral or branch PA stenosis</a:t>
            </a:r>
          </a:p>
        </p:txBody>
      </p:sp>
      <p:sp>
        <p:nvSpPr>
          <p:cNvPr id="19" name="TextBox 18">
            <a:extLst>
              <a:ext uri="{FF2B5EF4-FFF2-40B4-BE49-F238E27FC236}">
                <a16:creationId xmlns:a16="http://schemas.microsoft.com/office/drawing/2014/main" id="{1F6CE236-5CFD-6C2C-11CE-61D240ED17F1}"/>
              </a:ext>
              <a:ext uri="{C183D7F6-B498-43B3-948B-1728B52AA6E4}">
                <adec:decorative xmlns:adec="http://schemas.microsoft.com/office/drawing/2017/decorative" val="1"/>
              </a:ext>
            </a:extLst>
          </p:cNvPr>
          <p:cNvSpPr txBox="1"/>
          <p:nvPr/>
        </p:nvSpPr>
        <p:spPr>
          <a:xfrm>
            <a:off x="1014539" y="3335482"/>
            <a:ext cx="4389120" cy="1174173"/>
          </a:xfrm>
          <a:prstGeom prst="rect">
            <a:avLst/>
          </a:prstGeom>
          <a:solidFill>
            <a:srgbClr val="79C78D"/>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w="0"/>
                <a:solidFill>
                  <a:prstClr val="black"/>
                </a:solidFill>
                <a:effectLst/>
                <a:uLnTx/>
                <a:uFillTx/>
                <a:latin typeface="Lub Dub Condensed" panose="020B0506030403020204" pitchFamily="34" charset="0"/>
              </a:defRPr>
            </a:lvl1pPr>
          </a:lstStyle>
          <a:p>
            <a:r>
              <a:rPr lang="en-US" dirty="0"/>
              <a:t>Echo and cardiac CT or CMR for cross-sectional imaging is recommended. (1)</a:t>
            </a:r>
          </a:p>
        </p:txBody>
      </p:sp>
      <p:cxnSp>
        <p:nvCxnSpPr>
          <p:cNvPr id="24" name="Elbow Connector 82">
            <a:extLst>
              <a:ext uri="{FF2B5EF4-FFF2-40B4-BE49-F238E27FC236}">
                <a16:creationId xmlns:a16="http://schemas.microsoft.com/office/drawing/2014/main" id="{4E35009E-35E6-E1A3-3B55-B7CE5A502AF0}"/>
              </a:ext>
              <a:ext uri="{C183D7F6-B498-43B3-948B-1728B52AA6E4}">
                <adec:decorative xmlns:adec="http://schemas.microsoft.com/office/drawing/2017/decorative" val="1"/>
              </a:ext>
            </a:extLst>
          </p:cNvPr>
          <p:cNvCxnSpPr>
            <a:cxnSpLocks/>
            <a:stCxn id="17" idx="2"/>
            <a:endCxn id="19" idx="0"/>
          </p:cNvCxnSpPr>
          <p:nvPr/>
        </p:nvCxnSpPr>
        <p:spPr>
          <a:xfrm flipH="1">
            <a:off x="3209099" y="2905245"/>
            <a:ext cx="859" cy="43023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3F76E23-5F8F-DBDD-A6F7-AA5E88540AB9}"/>
              </a:ext>
              <a:ext uri="{C183D7F6-B498-43B3-948B-1728B52AA6E4}">
                <adec:decorative xmlns:adec="http://schemas.microsoft.com/office/drawing/2017/decorative" val="1"/>
              </a:ext>
            </a:extLst>
          </p:cNvPr>
          <p:cNvSpPr txBox="1"/>
          <p:nvPr/>
        </p:nvSpPr>
        <p:spPr>
          <a:xfrm>
            <a:off x="6431973" y="1209800"/>
            <a:ext cx="4751643" cy="464795"/>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800" dirty="0"/>
              <a:t>Therapeutic</a:t>
            </a:r>
          </a:p>
        </p:txBody>
      </p:sp>
      <p:sp>
        <p:nvSpPr>
          <p:cNvPr id="27" name="TextBox 26">
            <a:extLst>
              <a:ext uri="{FF2B5EF4-FFF2-40B4-BE49-F238E27FC236}">
                <a16:creationId xmlns:a16="http://schemas.microsoft.com/office/drawing/2014/main" id="{56E73201-1A41-BC2C-44B6-70D1EF413C18}"/>
              </a:ext>
              <a:ext uri="{C183D7F6-B498-43B3-948B-1728B52AA6E4}">
                <adec:decorative xmlns:adec="http://schemas.microsoft.com/office/drawing/2017/decorative" val="1"/>
              </a:ext>
            </a:extLst>
          </p:cNvPr>
          <p:cNvSpPr txBox="1"/>
          <p:nvPr/>
        </p:nvSpPr>
        <p:spPr>
          <a:xfrm>
            <a:off x="6411191" y="3667990"/>
            <a:ext cx="2473036" cy="748145"/>
          </a:xfrm>
          <a:prstGeom prst="rect">
            <a:avLst/>
          </a:prstGeom>
          <a:solidFill>
            <a:schemeClr val="bg1">
              <a:lumMod val="8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ln w="0"/>
                <a:solidFill>
                  <a:prstClr val="black"/>
                </a:solidFill>
              </a:rPr>
              <a:t>RV &gt; </a:t>
            </a:r>
            <a:r>
              <a:rPr lang="en-US" dirty="0">
                <a:ln w="0"/>
                <a:solidFill>
                  <a:prstClr val="black"/>
                </a:solidFill>
                <a:latin typeface="Arial" panose="020B0604020202020204" pitchFamily="34" charset="0"/>
                <a:cs typeface="Arial" panose="020B0604020202020204" pitchFamily="34" charset="0"/>
              </a:rPr>
              <a:t>½</a:t>
            </a:r>
            <a:r>
              <a:rPr lang="en-US" dirty="0">
                <a:ln w="0"/>
                <a:solidFill>
                  <a:prstClr val="black"/>
                </a:solidFill>
              </a:rPr>
              <a:t>  systemic pressure, RV dysfunction, ≥ moderate TR, or worsening exercise capacity</a:t>
            </a:r>
          </a:p>
        </p:txBody>
      </p:sp>
      <p:sp>
        <p:nvSpPr>
          <p:cNvPr id="28" name="TextBox 27">
            <a:extLst>
              <a:ext uri="{FF2B5EF4-FFF2-40B4-BE49-F238E27FC236}">
                <a16:creationId xmlns:a16="http://schemas.microsoft.com/office/drawing/2014/main" id="{476DDBAA-0AC1-3087-3C97-32F4CEF96ACC}"/>
              </a:ext>
              <a:ext uri="{C183D7F6-B498-43B3-948B-1728B52AA6E4}">
                <adec:decorative xmlns:adec="http://schemas.microsoft.com/office/drawing/2017/decorative" val="1"/>
              </a:ext>
            </a:extLst>
          </p:cNvPr>
          <p:cNvSpPr txBox="1"/>
          <p:nvPr/>
        </p:nvSpPr>
        <p:spPr>
          <a:xfrm>
            <a:off x="6431973" y="4718761"/>
            <a:ext cx="2473036" cy="507445"/>
          </a:xfrm>
          <a:prstGeom prst="rect">
            <a:avLst/>
          </a:prstGeom>
          <a:solidFill>
            <a:srgbClr val="FFDA68"/>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ln w="0"/>
                <a:solidFill>
                  <a:prstClr val="black"/>
                </a:solidFill>
              </a:rPr>
              <a:t>Balloon Angioplasty </a:t>
            </a:r>
            <a:br>
              <a:rPr lang="en-US" dirty="0">
                <a:ln w="0"/>
                <a:solidFill>
                  <a:prstClr val="black"/>
                </a:solidFill>
              </a:rPr>
            </a:br>
            <a:r>
              <a:rPr lang="en-US" dirty="0">
                <a:ln w="0"/>
                <a:solidFill>
                  <a:prstClr val="black"/>
                </a:solidFill>
              </a:rPr>
              <a:t>and/or stent (2a)</a:t>
            </a:r>
          </a:p>
        </p:txBody>
      </p:sp>
      <p:sp>
        <p:nvSpPr>
          <p:cNvPr id="30" name="TextBox 29">
            <a:extLst>
              <a:ext uri="{FF2B5EF4-FFF2-40B4-BE49-F238E27FC236}">
                <a16:creationId xmlns:a16="http://schemas.microsoft.com/office/drawing/2014/main" id="{ED9303C3-4FD5-65CE-F174-C0849DCBD83A}"/>
              </a:ext>
              <a:ext uri="{C183D7F6-B498-43B3-948B-1728B52AA6E4}">
                <adec:decorative xmlns:adec="http://schemas.microsoft.com/office/drawing/2017/decorative" val="1"/>
              </a:ext>
            </a:extLst>
          </p:cNvPr>
          <p:cNvSpPr txBox="1"/>
          <p:nvPr/>
        </p:nvSpPr>
        <p:spPr>
          <a:xfrm>
            <a:off x="9201243" y="3667990"/>
            <a:ext cx="1939391" cy="1050771"/>
          </a:xfrm>
          <a:prstGeom prst="rect">
            <a:avLst/>
          </a:prstGeom>
          <a:solidFill>
            <a:srgbClr val="79C78D"/>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ln w="0"/>
                <a:solidFill>
                  <a:prstClr val="black"/>
                </a:solidFill>
              </a:rPr>
              <a:t>Balloon Angioplasty and/or stent implantation is recommended. (1)</a:t>
            </a:r>
          </a:p>
        </p:txBody>
      </p:sp>
      <p:cxnSp>
        <p:nvCxnSpPr>
          <p:cNvPr id="31" name="Elbow Connector 82">
            <a:extLst>
              <a:ext uri="{FF2B5EF4-FFF2-40B4-BE49-F238E27FC236}">
                <a16:creationId xmlns:a16="http://schemas.microsoft.com/office/drawing/2014/main" id="{90017756-064C-EB75-A0C7-DEC9D8844C72}"/>
              </a:ext>
              <a:ext uri="{C183D7F6-B498-43B3-948B-1728B52AA6E4}">
                <adec:decorative xmlns:adec="http://schemas.microsoft.com/office/drawing/2017/decorative" val="1"/>
              </a:ext>
            </a:extLst>
          </p:cNvPr>
          <p:cNvCxnSpPr>
            <a:cxnSpLocks/>
            <a:stCxn id="27" idx="2"/>
            <a:endCxn id="28" idx="0"/>
          </p:cNvCxnSpPr>
          <p:nvPr/>
        </p:nvCxnSpPr>
        <p:spPr>
          <a:xfrm>
            <a:off x="7647709" y="4416135"/>
            <a:ext cx="20782" cy="30262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1C66983-12A7-510C-FB43-02AC4B1A4EEE}"/>
              </a:ext>
              <a:ext uri="{C183D7F6-B498-43B3-948B-1728B52AA6E4}">
                <adec:decorative xmlns:adec="http://schemas.microsoft.com/office/drawing/2017/decorative" val="1"/>
              </a:ext>
            </a:extLst>
          </p:cNvPr>
          <p:cNvSpPr txBox="1"/>
          <p:nvPr/>
        </p:nvSpPr>
        <p:spPr>
          <a:xfrm>
            <a:off x="6407407" y="2084046"/>
            <a:ext cx="2477320" cy="1230653"/>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800" dirty="0"/>
              <a:t>Asymptomatic isolated peripheral pulmonary artery stenosis*</a:t>
            </a:r>
          </a:p>
        </p:txBody>
      </p:sp>
      <p:cxnSp>
        <p:nvCxnSpPr>
          <p:cNvPr id="34" name="Elbow Connector 82">
            <a:extLst>
              <a:ext uri="{FF2B5EF4-FFF2-40B4-BE49-F238E27FC236}">
                <a16:creationId xmlns:a16="http://schemas.microsoft.com/office/drawing/2014/main" id="{64BFD5D8-7537-4D73-AED8-F6DCEFA89652}"/>
              </a:ext>
              <a:ext uri="{C183D7F6-B498-43B3-948B-1728B52AA6E4}">
                <adec:decorative xmlns:adec="http://schemas.microsoft.com/office/drawing/2017/decorative" val="1"/>
              </a:ext>
            </a:extLst>
          </p:cNvPr>
          <p:cNvCxnSpPr>
            <a:cxnSpLocks/>
            <a:stCxn id="33" idx="2"/>
            <a:endCxn id="27" idx="0"/>
          </p:cNvCxnSpPr>
          <p:nvPr/>
        </p:nvCxnSpPr>
        <p:spPr>
          <a:xfrm>
            <a:off x="7646067" y="3314699"/>
            <a:ext cx="1642" cy="35329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0ABC932-7663-EE99-BF73-B590868DAFB6}"/>
              </a:ext>
              <a:ext uri="{C183D7F6-B498-43B3-948B-1728B52AA6E4}">
                <adec:decorative xmlns:adec="http://schemas.microsoft.com/office/drawing/2017/decorative" val="1"/>
              </a:ext>
            </a:extLst>
          </p:cNvPr>
          <p:cNvSpPr txBox="1"/>
          <p:nvPr/>
        </p:nvSpPr>
        <p:spPr>
          <a:xfrm>
            <a:off x="9195955" y="2085975"/>
            <a:ext cx="1942750" cy="1239115"/>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800" dirty="0"/>
              <a:t>Symptomatic peripheral or branch pulmonary artery stenosis</a:t>
            </a:r>
          </a:p>
        </p:txBody>
      </p:sp>
      <p:cxnSp>
        <p:nvCxnSpPr>
          <p:cNvPr id="36" name="Elbow Connector 82">
            <a:extLst>
              <a:ext uri="{FF2B5EF4-FFF2-40B4-BE49-F238E27FC236}">
                <a16:creationId xmlns:a16="http://schemas.microsoft.com/office/drawing/2014/main" id="{088C60E1-33FA-9866-6011-FD4A3D537811}"/>
              </a:ext>
              <a:ext uri="{C183D7F6-B498-43B3-948B-1728B52AA6E4}">
                <adec:decorative xmlns:adec="http://schemas.microsoft.com/office/drawing/2017/decorative" val="1"/>
              </a:ext>
            </a:extLst>
          </p:cNvPr>
          <p:cNvCxnSpPr>
            <a:cxnSpLocks/>
            <a:stCxn id="35" idx="2"/>
            <a:endCxn id="30" idx="0"/>
          </p:cNvCxnSpPr>
          <p:nvPr/>
        </p:nvCxnSpPr>
        <p:spPr>
          <a:xfrm>
            <a:off x="10167330" y="3325090"/>
            <a:ext cx="3609" cy="3429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Rectangle 5" descr="A flow chart that describes the diagnostic recommendations for the management isolated branch pulmonary artery stenosis.">
            <a:extLst>
              <a:ext uri="{FF2B5EF4-FFF2-40B4-BE49-F238E27FC236}">
                <a16:creationId xmlns:a16="http://schemas.microsoft.com/office/drawing/2014/main" id="{954AF533-DC3D-B76E-2115-EA1EC12E1D85}"/>
              </a:ext>
            </a:extLst>
          </p:cNvPr>
          <p:cNvSpPr/>
          <p:nvPr/>
        </p:nvSpPr>
        <p:spPr>
          <a:xfrm>
            <a:off x="988739" y="1201628"/>
            <a:ext cx="4542266" cy="371606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A flow chart that describes the therapeutic recommendations for the management isolated branch pulmonary artery stenosis.">
            <a:extLst>
              <a:ext uri="{FF2B5EF4-FFF2-40B4-BE49-F238E27FC236}">
                <a16:creationId xmlns:a16="http://schemas.microsoft.com/office/drawing/2014/main" id="{318A5351-D9A3-7D61-DB89-799BC70037C1}"/>
              </a:ext>
            </a:extLst>
          </p:cNvPr>
          <p:cNvSpPr/>
          <p:nvPr/>
        </p:nvSpPr>
        <p:spPr>
          <a:xfrm>
            <a:off x="6307871" y="1201628"/>
            <a:ext cx="5066373" cy="4024578"/>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6D2DAB5-22F6-E536-BEC1-832510C96EFD}"/>
              </a:ext>
            </a:extLst>
          </p:cNvPr>
          <p:cNvSpPr>
            <a:spLocks noGrp="1"/>
          </p:cNvSpPr>
          <p:nvPr>
            <p:ph type="body" sz="quarter" idx="13"/>
          </p:nvPr>
        </p:nvSpPr>
        <p:spPr/>
        <p:txBody>
          <a:bodyPr/>
          <a:lstStyle/>
          <a:p>
            <a:r>
              <a:rPr lang="en-US" b="1" dirty="0"/>
              <a:t>Abbreviations: </a:t>
            </a:r>
            <a:r>
              <a:rPr lang="en-US" dirty="0"/>
              <a:t>CT indicates computerized tomograph; CMR, cardiac magnetic resonance; RV, right ventricle; TR, tricuspid regurgitation</a:t>
            </a:r>
          </a:p>
          <a:p>
            <a:r>
              <a:rPr lang="en-US" dirty="0"/>
              <a:t>* Angiographic narrowing and/or reduction &gt;10% in expected perfusion to the affected lung</a:t>
            </a:r>
          </a:p>
        </p:txBody>
      </p:sp>
      <p:sp>
        <p:nvSpPr>
          <p:cNvPr id="4" name="Slide Number Placeholder 3">
            <a:extLst>
              <a:ext uri="{FF2B5EF4-FFF2-40B4-BE49-F238E27FC236}">
                <a16:creationId xmlns:a16="http://schemas.microsoft.com/office/drawing/2014/main" id="{DA52E695-37C9-6BDF-4DF1-5AC59637300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19</a:t>
            </a:fld>
            <a:endParaRPr lang="en-US" sz="900" dirty="0"/>
          </a:p>
        </p:txBody>
      </p:sp>
      <p:cxnSp>
        <p:nvCxnSpPr>
          <p:cNvPr id="8" name="Straight Connector 7">
            <a:extLst>
              <a:ext uri="{FF2B5EF4-FFF2-40B4-BE49-F238E27FC236}">
                <a16:creationId xmlns:a16="http://schemas.microsoft.com/office/drawing/2014/main" id="{8B89717F-CB42-4165-C142-AA8876D3ACB8}"/>
              </a:ext>
              <a:ext uri="{C183D7F6-B498-43B3-948B-1728B52AA6E4}">
                <adec:decorative xmlns:adec="http://schemas.microsoft.com/office/drawing/2017/decorative" val="1"/>
              </a:ext>
            </a:extLst>
          </p:cNvPr>
          <p:cNvCxnSpPr>
            <a:cxnSpLocks/>
          </p:cNvCxnSpPr>
          <p:nvPr/>
        </p:nvCxnSpPr>
        <p:spPr>
          <a:xfrm>
            <a:off x="5928731" y="1245690"/>
            <a:ext cx="0" cy="43520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310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CF75E1-C053-2C2D-8B8F-7966F94E3196}"/>
              </a:ext>
              <a:ext uri="{C183D7F6-B498-43B3-948B-1728B52AA6E4}">
                <adec:decorative xmlns:adec="http://schemas.microsoft.com/office/drawing/2017/decorative" val="1"/>
              </a:ext>
            </a:extLst>
          </p:cNvPr>
          <p:cNvSpPr/>
          <p:nvPr/>
        </p:nvSpPr>
        <p:spPr>
          <a:xfrm>
            <a:off x="3102796" y="6328881"/>
            <a:ext cx="6051478"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939E85-4E7A-9CBB-49ED-31D3862398FD}"/>
              </a:ext>
            </a:extLst>
          </p:cNvPr>
          <p:cNvSpPr>
            <a:spLocks noGrp="1"/>
          </p:cNvSpPr>
          <p:nvPr>
            <p:ph type="title"/>
          </p:nvPr>
        </p:nvSpPr>
        <p:spPr>
          <a:xfrm>
            <a:off x="838200" y="365126"/>
            <a:ext cx="2831926" cy="3795908"/>
          </a:xfrm>
        </p:spPr>
        <p:txBody>
          <a:bodyPr/>
          <a:lstStyle/>
          <a:p>
            <a:pPr rtl="0" eaLnBrk="1" latinLnBrk="0" hangingPunct="1"/>
            <a:r>
              <a:rPr lang="en-US" sz="2400" dirty="0">
                <a:solidFill>
                  <a:srgbClr val="AC1B1F"/>
                </a:solidFill>
              </a:rPr>
              <a:t>Table 1. </a:t>
            </a:r>
            <a:br>
              <a:rPr lang="en-US" sz="2400" kern="1200" dirty="0">
                <a:solidFill>
                  <a:srgbClr val="AC1B1F"/>
                </a:solidFill>
                <a:effectLst/>
                <a:latin typeface="Calibri" panose="020F0502020204030204" pitchFamily="34" charset="0"/>
                <a:ea typeface="+mn-ea"/>
                <a:cs typeface="+mn-cs"/>
              </a:rPr>
            </a:br>
            <a:r>
              <a:rPr lang="en-US" sz="2400" dirty="0"/>
              <a:t>Applying Class of Recommendation and Level of Evidence to Clinical Strategies, Interventions, Treatments, or Diagnostic Testing in Patient Care</a:t>
            </a:r>
            <a:br>
              <a:rPr lang="en-US" sz="2400" dirty="0"/>
            </a:br>
            <a:endParaRPr lang="en-US" dirty="0"/>
          </a:p>
        </p:txBody>
      </p:sp>
      <p:graphicFrame>
        <p:nvGraphicFramePr>
          <p:cNvPr id="4" name="Table 9">
            <a:extLst>
              <a:ext uri="{FF2B5EF4-FFF2-40B4-BE49-F238E27FC236}">
                <a16:creationId xmlns:a16="http://schemas.microsoft.com/office/drawing/2014/main" id="{DFA07AE3-2588-546E-4D8F-67EC04D917A2}"/>
              </a:ext>
            </a:extLst>
          </p:cNvPr>
          <p:cNvGraphicFramePr>
            <a:graphicFrameLocks noGrp="1"/>
          </p:cNvGraphicFramePr>
          <p:nvPr>
            <p:extLst>
              <p:ext uri="{D42A27DB-BD31-4B8C-83A1-F6EECF244321}">
                <p14:modId xmlns:p14="http://schemas.microsoft.com/office/powerpoint/2010/main" val="3062045559"/>
              </p:ext>
            </p:extLst>
          </p:nvPr>
        </p:nvGraphicFramePr>
        <p:xfrm>
          <a:off x="3894637" y="365123"/>
          <a:ext cx="3940461" cy="5760720"/>
        </p:xfrm>
        <a:graphic>
          <a:graphicData uri="http://schemas.openxmlformats.org/drawingml/2006/table">
            <a:tbl>
              <a:tblPr firstRow="1" bandRow="1">
                <a:tableStyleId>{5C22544A-7EE6-4342-B048-85BDC9FD1C3A}</a:tableStyleId>
              </a:tblPr>
              <a:tblGrid>
                <a:gridCol w="3940461">
                  <a:extLst>
                    <a:ext uri="{9D8B030D-6E8A-4147-A177-3AD203B41FA5}">
                      <a16:colId xmlns:a16="http://schemas.microsoft.com/office/drawing/2014/main" val="1003014637"/>
                    </a:ext>
                  </a:extLst>
                </a:gridCol>
              </a:tblGrid>
              <a:tr h="198818">
                <a:tc>
                  <a:txBody>
                    <a:bodyPr/>
                    <a:lstStyle/>
                    <a:p>
                      <a:r>
                        <a:rPr lang="en-US" sz="1000" dirty="0">
                          <a:solidFill>
                            <a:sysClr val="windowText" lastClr="000000"/>
                          </a:solidFill>
                          <a:latin typeface="Lub Dub Condensed" panose="020B0506030403020204" pitchFamily="34" charset="0"/>
                        </a:rPr>
                        <a:t>CLASS (STRENGTH) OF RECOMMENDATION</a:t>
                      </a:r>
                    </a:p>
                  </a:txBody>
                  <a:tcPr>
                    <a:solidFill>
                      <a:srgbClr val="D2D3D5"/>
                    </a:solidFill>
                  </a:tcPr>
                </a:tc>
                <a:extLst>
                  <a:ext uri="{0D108BD9-81ED-4DB2-BD59-A6C34878D82A}">
                    <a16:rowId xmlns:a16="http://schemas.microsoft.com/office/drawing/2014/main" val="242032595"/>
                  </a:ext>
                </a:extLst>
              </a:tr>
              <a:tr h="138900">
                <a:tc>
                  <a:txBody>
                    <a:bodyPr/>
                    <a:lstStyle/>
                    <a:p>
                      <a:r>
                        <a:rPr lang="en-US" sz="1000" b="1" dirty="0">
                          <a:latin typeface="Lub Dub Condensed" panose="020B0506030403020204" pitchFamily="34" charset="0"/>
                        </a:rPr>
                        <a:t>CLASS 1 (STRONG)                                                                              Benefit &gt;&gt;&gt; Risk</a:t>
                      </a:r>
                    </a:p>
                  </a:txBody>
                  <a:tcPr>
                    <a:lnB w="12700" cap="flat" cmpd="sng" algn="ctr">
                      <a:noFill/>
                      <a:prstDash val="solid"/>
                      <a:round/>
                      <a:headEnd type="none" w="med" len="med"/>
                      <a:tailEnd type="none" w="med" len="med"/>
                    </a:lnB>
                    <a:solidFill>
                      <a:srgbClr val="79C78D"/>
                    </a:solidFill>
                  </a:tcPr>
                </a:tc>
                <a:extLst>
                  <a:ext uri="{0D108BD9-81ED-4DB2-BD59-A6C34878D82A}">
                    <a16:rowId xmlns:a16="http://schemas.microsoft.com/office/drawing/2014/main" val="3318596577"/>
                  </a:ext>
                </a:extLst>
              </a:tr>
              <a:tr h="220606">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recommended</a:t>
                      </a:r>
                    </a:p>
                    <a:p>
                      <a:pPr marL="174625" indent="-114300">
                        <a:buFont typeface="Arial" panose="020B0604020202020204" pitchFamily="34" charset="0"/>
                        <a:buChar char="•"/>
                      </a:pPr>
                      <a:r>
                        <a:rPr lang="en-US" sz="900" dirty="0">
                          <a:latin typeface="Lub Dub Condensed" panose="020B0506030403020204" pitchFamily="34" charset="0"/>
                        </a:rPr>
                        <a:t>Is indicated/useful/effective/beneficial</a:t>
                      </a:r>
                    </a:p>
                    <a:p>
                      <a:pPr marL="174625" indent="-114300">
                        <a:buFont typeface="Arial" panose="020B0604020202020204" pitchFamily="34" charset="0"/>
                        <a:buChar char="•"/>
                      </a:pPr>
                      <a:r>
                        <a:rPr lang="en-US" sz="900" dirty="0">
                          <a:latin typeface="Lub Dub Condensed" panose="020B0506030403020204" pitchFamily="34" charset="0"/>
                        </a:rPr>
                        <a:t>Should be performed/administered/other</a:t>
                      </a:r>
                    </a:p>
                    <a:p>
                      <a:pPr marL="174625" indent="-114300">
                        <a:buFont typeface="Arial" panose="020B0604020202020204" pitchFamily="34" charset="0"/>
                        <a:buChar char="•"/>
                      </a:pPr>
                      <a:r>
                        <a:rPr lang="en-US" sz="900" dirty="0">
                          <a:latin typeface="Lub Dub Condensed" panose="020B0506030403020204" pitchFamily="34" charset="0"/>
                        </a:rPr>
                        <a:t>Comparative-Effectiveness Phrases†:</a:t>
                      </a:r>
                    </a:p>
                    <a:p>
                      <a:pPr marL="342900" indent="-171450">
                        <a:buFont typeface="Lub Dub Condensed" panose="020B0506030403020204" pitchFamily="34" charset="0"/>
                        <a:buChar char="−"/>
                      </a:pPr>
                      <a:r>
                        <a:rPr lang="en-US" sz="900" dirty="0">
                          <a:latin typeface="Lub Dub Condensed" panose="020B0506030403020204" pitchFamily="34" charset="0"/>
                        </a:rPr>
                        <a:t>Treatment/strategy A is recommended/indicated in preference to treatment B</a:t>
                      </a:r>
                    </a:p>
                    <a:p>
                      <a:pPr marL="342900" indent="-171450">
                        <a:buFont typeface="Lub Dub Condensed" panose="020B0506030403020204" pitchFamily="34" charset="0"/>
                        <a:buChar char="−"/>
                      </a:pPr>
                      <a:r>
                        <a:rPr lang="en-US" sz="900" dirty="0">
                          <a:latin typeface="Lub Dub Condensed" panose="020B0506030403020204" pitchFamily="34" charset="0"/>
                        </a:rPr>
                        <a:t>Treatment A should be chosen over treatment B</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9C78D"/>
                    </a:solidFill>
                  </a:tcPr>
                </a:tc>
                <a:extLst>
                  <a:ext uri="{0D108BD9-81ED-4DB2-BD59-A6C34878D82A}">
                    <a16:rowId xmlns:a16="http://schemas.microsoft.com/office/drawing/2014/main" val="1208742902"/>
                  </a:ext>
                </a:extLst>
              </a:tr>
              <a:tr h="138900">
                <a:tc>
                  <a:txBody>
                    <a:bodyPr/>
                    <a:lstStyle/>
                    <a:p>
                      <a:pPr marL="0" algn="l" defTabSz="914400" rtl="0" eaLnBrk="1" latinLnBrk="0" hangingPunct="1">
                        <a:tabLst>
                          <a:tab pos="2857500" algn="r"/>
                        </a:tabLst>
                      </a:pPr>
                      <a:r>
                        <a:rPr lang="en-US" sz="1000" b="1" kern="1200" dirty="0">
                          <a:solidFill>
                            <a:schemeClr val="dk1"/>
                          </a:solidFill>
                          <a:latin typeface="Lub Dub Condensed" panose="020B0506030403020204" pitchFamily="34" charset="0"/>
                          <a:ea typeface="+mn-ea"/>
                          <a:cs typeface="+mn-cs"/>
                        </a:rPr>
                        <a:t>CLASS 2a (MODERATE)                                                                        </a:t>
                      </a:r>
                      <a:r>
                        <a:rPr lang="en-US" sz="1000" b="1" dirty="0">
                          <a:latin typeface="Lub Dub Condensed" panose="020B0506030403020204" pitchFamily="34" charset="0"/>
                        </a:rPr>
                        <a:t>Benefit &gt;&gt; Risk</a:t>
                      </a:r>
                      <a:endParaRPr lang="en-US" sz="1000" b="1" kern="1200" dirty="0">
                        <a:solidFill>
                          <a:schemeClr val="dk1"/>
                        </a:solidFill>
                        <a:latin typeface="Lub Dub Condensed" panose="020B0506030403020204" pitchFamily="34" charset="0"/>
                        <a:ea typeface="+mn-ea"/>
                        <a:cs typeface="+mn-cs"/>
                      </a:endParaRP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DA68"/>
                    </a:solidFill>
                  </a:tcPr>
                </a:tc>
                <a:extLst>
                  <a:ext uri="{0D108BD9-81ED-4DB2-BD59-A6C34878D82A}">
                    <a16:rowId xmlns:a16="http://schemas.microsoft.com/office/drawing/2014/main" val="3747493110"/>
                  </a:ext>
                </a:extLst>
              </a:tr>
              <a:tr h="198818">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reasonable</a:t>
                      </a:r>
                    </a:p>
                    <a:p>
                      <a:pPr marL="174625" indent="-114300">
                        <a:buFont typeface="Arial" panose="020B0604020202020204" pitchFamily="34" charset="0"/>
                        <a:buChar char="•"/>
                      </a:pPr>
                      <a:r>
                        <a:rPr lang="en-US" sz="900" dirty="0">
                          <a:latin typeface="Lub Dub Condensed" panose="020B0506030403020204" pitchFamily="34" charset="0"/>
                        </a:rPr>
                        <a:t>Can be useful/effective/beneficial</a:t>
                      </a:r>
                    </a:p>
                    <a:p>
                      <a:pPr marL="174625" indent="-114300">
                        <a:buFont typeface="Arial" panose="020B0604020202020204" pitchFamily="34" charset="0"/>
                        <a:buChar char="•"/>
                      </a:pPr>
                      <a:r>
                        <a:rPr lang="en-US" sz="900" dirty="0">
                          <a:latin typeface="Lub Dub Condensed" panose="020B0506030403020204" pitchFamily="34" charset="0"/>
                        </a:rPr>
                        <a:t>Comparative-Effectiveness Phrases†:</a:t>
                      </a:r>
                    </a:p>
                    <a:p>
                      <a:pPr marL="342900" indent="-171450">
                        <a:buFont typeface="Lub Dub Condensed" panose="020B0506030403020204" pitchFamily="34" charset="0"/>
                        <a:buChar char="−"/>
                      </a:pPr>
                      <a:r>
                        <a:rPr lang="en-US" sz="900" dirty="0">
                          <a:latin typeface="Lub Dub Condensed" panose="020B0506030403020204" pitchFamily="34" charset="0"/>
                        </a:rPr>
                        <a:t>Treatment/strategy A is probably recommended/indicated in preference to treatment B</a:t>
                      </a:r>
                    </a:p>
                    <a:p>
                      <a:pPr marL="342900" indent="-171450">
                        <a:buFont typeface="Lub Dub Condensed" panose="020B0506030403020204" pitchFamily="34" charset="0"/>
                        <a:buChar char="−"/>
                      </a:pPr>
                      <a:r>
                        <a:rPr lang="en-US" sz="900" dirty="0">
                          <a:latin typeface="Lub Dub Condensed" panose="020B0506030403020204" pitchFamily="34" charset="0"/>
                        </a:rPr>
                        <a:t>It is reasonable to choose treatment A over treatment B</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A68"/>
                    </a:solidFill>
                  </a:tcPr>
                </a:tc>
                <a:extLst>
                  <a:ext uri="{0D108BD9-81ED-4DB2-BD59-A6C34878D82A}">
                    <a16:rowId xmlns:a16="http://schemas.microsoft.com/office/drawing/2014/main" val="473413684"/>
                  </a:ext>
                </a:extLst>
              </a:tr>
              <a:tr h="184678">
                <a:tc>
                  <a:txBody>
                    <a:bodyPr/>
                    <a:lstStyle/>
                    <a:p>
                      <a:pPr marL="0" algn="l" defTabSz="914400" rtl="0" eaLnBrk="1" latinLnBrk="0" hangingPunct="1"/>
                      <a:r>
                        <a:rPr lang="en-US" sz="1000" b="1" kern="1200" dirty="0">
                          <a:solidFill>
                            <a:schemeClr val="dk1"/>
                          </a:solidFill>
                          <a:latin typeface="Lub Dub Condensed" panose="020B0506030403020204" pitchFamily="34" charset="0"/>
                          <a:ea typeface="+mn-ea"/>
                          <a:cs typeface="+mn-cs"/>
                        </a:rPr>
                        <a:t>CLASS 2b (Weak)                                                                                     </a:t>
                      </a:r>
                      <a:r>
                        <a:rPr lang="en-US" sz="1000" b="1" dirty="0">
                          <a:latin typeface="Lub Dub Condensed" panose="020B0506030403020204" pitchFamily="34" charset="0"/>
                        </a:rPr>
                        <a:t>Benefit ≥ Risk</a:t>
                      </a:r>
                      <a:endParaRPr lang="en-US" sz="1000" b="1" kern="1200" dirty="0">
                        <a:solidFill>
                          <a:schemeClr val="dk1"/>
                        </a:solidFill>
                        <a:latin typeface="Lub Dub Condensed" panose="020B0506030403020204" pitchFamily="34" charset="0"/>
                        <a:ea typeface="+mn-ea"/>
                        <a:cs typeface="+mn-cs"/>
                      </a:endParaRP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AA74B"/>
                    </a:solidFill>
                  </a:tcPr>
                </a:tc>
                <a:extLst>
                  <a:ext uri="{0D108BD9-81ED-4DB2-BD59-A6C34878D82A}">
                    <a16:rowId xmlns:a16="http://schemas.microsoft.com/office/drawing/2014/main" val="757579678"/>
                  </a:ext>
                </a:extLst>
              </a:tr>
              <a:tr h="220606">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May/might be reasonable</a:t>
                      </a:r>
                    </a:p>
                    <a:p>
                      <a:pPr marL="174625" indent="-114300">
                        <a:buFont typeface="Arial" panose="020B0604020202020204" pitchFamily="34" charset="0"/>
                        <a:buChar char="•"/>
                      </a:pPr>
                      <a:r>
                        <a:rPr lang="en-US" sz="900" dirty="0">
                          <a:latin typeface="Lub Dub Condensed" panose="020B0506030403020204" pitchFamily="34" charset="0"/>
                        </a:rPr>
                        <a:t>May/might be considered</a:t>
                      </a:r>
                    </a:p>
                    <a:p>
                      <a:pPr marL="174625" indent="-114300">
                        <a:buFont typeface="Arial" panose="020B0604020202020204" pitchFamily="34" charset="0"/>
                        <a:buChar char="•"/>
                      </a:pPr>
                      <a:r>
                        <a:rPr lang="en-US" sz="900" dirty="0">
                          <a:latin typeface="Lub Dub Condensed" panose="020B0506030403020204" pitchFamily="34" charset="0"/>
                        </a:rPr>
                        <a:t>Usefulness/effectiveness is unknown/unclear/uncertain or not well-established</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A74B"/>
                    </a:solidFill>
                  </a:tcPr>
                </a:tc>
                <a:extLst>
                  <a:ext uri="{0D108BD9-81ED-4DB2-BD59-A6C34878D82A}">
                    <a16:rowId xmlns:a16="http://schemas.microsoft.com/office/drawing/2014/main" val="3998212600"/>
                  </a:ext>
                </a:extLst>
              </a:tr>
              <a:tr h="198818">
                <a:tc>
                  <a:txBody>
                    <a:bodyPr/>
                    <a:lstStyle/>
                    <a:p>
                      <a:r>
                        <a:rPr lang="en-US" sz="1000" b="1" kern="1200" dirty="0">
                          <a:solidFill>
                            <a:schemeClr val="dk1"/>
                          </a:solidFill>
                          <a:latin typeface="Lub Dub Condensed" panose="020B0506030403020204" pitchFamily="34" charset="0"/>
                          <a:ea typeface="+mn-ea"/>
                          <a:cs typeface="+mn-cs"/>
                        </a:rPr>
                        <a:t>CLASS 3: No Benefit (MODERATE)                                                     Benefit = Risk</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7F7F"/>
                    </a:solidFill>
                  </a:tcPr>
                </a:tc>
                <a:extLst>
                  <a:ext uri="{0D108BD9-81ED-4DB2-BD59-A6C34878D82A}">
                    <a16:rowId xmlns:a16="http://schemas.microsoft.com/office/drawing/2014/main" val="2602536859"/>
                  </a:ext>
                </a:extLst>
              </a:tr>
              <a:tr h="277800">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not recommended</a:t>
                      </a:r>
                    </a:p>
                    <a:p>
                      <a:pPr marL="174625" indent="-114300">
                        <a:buFont typeface="Arial" panose="020B0604020202020204" pitchFamily="34" charset="0"/>
                        <a:buChar char="•"/>
                      </a:pPr>
                      <a:r>
                        <a:rPr lang="en-US" sz="900" dirty="0">
                          <a:latin typeface="Lub Dub Condensed" panose="020B0506030403020204" pitchFamily="34" charset="0"/>
                        </a:rPr>
                        <a:t>Is not indicated/useful/effective/beneficial</a:t>
                      </a:r>
                    </a:p>
                    <a:p>
                      <a:pPr marL="174625" indent="-114300">
                        <a:buFont typeface="Arial" panose="020B0604020202020204" pitchFamily="34" charset="0"/>
                        <a:buChar char="•"/>
                      </a:pPr>
                      <a:r>
                        <a:rPr lang="en-US" sz="900" dirty="0">
                          <a:latin typeface="Lub Dub Condensed" panose="020B0506030403020204" pitchFamily="34" charset="0"/>
                        </a:rPr>
                        <a:t>Should not be performed/administered/other</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7F7F"/>
                    </a:solidFill>
                  </a:tcPr>
                </a:tc>
                <a:extLst>
                  <a:ext uri="{0D108BD9-81ED-4DB2-BD59-A6C34878D82A}">
                    <a16:rowId xmlns:a16="http://schemas.microsoft.com/office/drawing/2014/main" val="2650303985"/>
                  </a:ext>
                </a:extLst>
              </a:tr>
              <a:tr h="198818">
                <a:tc>
                  <a:txBody>
                    <a:bodyPr/>
                    <a:lstStyle/>
                    <a:p>
                      <a:r>
                        <a:rPr lang="en-US" sz="1000" b="1" kern="1200" dirty="0">
                          <a:solidFill>
                            <a:schemeClr val="bg1"/>
                          </a:solidFill>
                          <a:latin typeface="Lub Dub Condensed" panose="020B0506030403020204" pitchFamily="34" charset="0"/>
                          <a:ea typeface="+mn-ea"/>
                          <a:cs typeface="+mn-cs"/>
                        </a:rPr>
                        <a:t>CLASS 3: Harm (STRONG)                                                                     Risk &gt; Benefit</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AF1C08"/>
                    </a:solidFill>
                  </a:tcPr>
                </a:tc>
                <a:extLst>
                  <a:ext uri="{0D108BD9-81ED-4DB2-BD59-A6C34878D82A}">
                    <a16:rowId xmlns:a16="http://schemas.microsoft.com/office/drawing/2014/main" val="3322866847"/>
                  </a:ext>
                </a:extLst>
              </a:tr>
              <a:tr h="198818">
                <a:tc>
                  <a:txBody>
                    <a:bodyPr/>
                    <a:lstStyle/>
                    <a:p>
                      <a:pPr marL="0" indent="0">
                        <a:buFont typeface="Arial" panose="020B0604020202020204" pitchFamily="34" charset="0"/>
                        <a:buNone/>
                      </a:pPr>
                      <a:r>
                        <a:rPr lang="en-US" sz="900" b="1" dirty="0">
                          <a:solidFill>
                            <a:schemeClr val="bg1"/>
                          </a:solidFill>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Potentially harmful</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Causes harm</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Associated with excess morbidity/mortality</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Should not be performed/administered/other</a:t>
                      </a:r>
                    </a:p>
                  </a:txBody>
                  <a:tcPr>
                    <a:lnT w="12700" cap="flat" cmpd="sng" algn="ctr">
                      <a:noFill/>
                      <a:prstDash val="solid"/>
                      <a:round/>
                      <a:headEnd type="none" w="med" len="med"/>
                      <a:tailEnd type="none" w="med" len="med"/>
                    </a:lnT>
                    <a:solidFill>
                      <a:srgbClr val="AF1C08"/>
                    </a:solidFill>
                  </a:tcPr>
                </a:tc>
                <a:extLst>
                  <a:ext uri="{0D108BD9-81ED-4DB2-BD59-A6C34878D82A}">
                    <a16:rowId xmlns:a16="http://schemas.microsoft.com/office/drawing/2014/main" val="1232743771"/>
                  </a:ext>
                </a:extLst>
              </a:tr>
            </a:tbl>
          </a:graphicData>
        </a:graphic>
      </p:graphicFrame>
      <p:graphicFrame>
        <p:nvGraphicFramePr>
          <p:cNvPr id="5" name="Table 9">
            <a:extLst>
              <a:ext uri="{FF2B5EF4-FFF2-40B4-BE49-F238E27FC236}">
                <a16:creationId xmlns:a16="http://schemas.microsoft.com/office/drawing/2014/main" id="{B00C9340-2C0C-D20A-CE09-E7E48E9050B7}"/>
              </a:ext>
            </a:extLst>
          </p:cNvPr>
          <p:cNvGraphicFramePr>
            <a:graphicFrameLocks noGrp="1"/>
          </p:cNvGraphicFramePr>
          <p:nvPr>
            <p:extLst>
              <p:ext uri="{D42A27DB-BD31-4B8C-83A1-F6EECF244321}">
                <p14:modId xmlns:p14="http://schemas.microsoft.com/office/powerpoint/2010/main" val="3740420363"/>
              </p:ext>
            </p:extLst>
          </p:nvPr>
        </p:nvGraphicFramePr>
        <p:xfrm>
          <a:off x="7951937" y="365123"/>
          <a:ext cx="3401864" cy="3840480"/>
        </p:xfrm>
        <a:graphic>
          <a:graphicData uri="http://schemas.openxmlformats.org/drawingml/2006/table">
            <a:tbl>
              <a:tblPr firstRow="1" bandRow="1">
                <a:tableStyleId>{5C22544A-7EE6-4342-B048-85BDC9FD1C3A}</a:tableStyleId>
              </a:tblPr>
              <a:tblGrid>
                <a:gridCol w="3401864">
                  <a:extLst>
                    <a:ext uri="{9D8B030D-6E8A-4147-A177-3AD203B41FA5}">
                      <a16:colId xmlns:a16="http://schemas.microsoft.com/office/drawing/2014/main" val="1003014637"/>
                    </a:ext>
                  </a:extLst>
                </a:gridCol>
              </a:tblGrid>
              <a:tr h="227160">
                <a:tc>
                  <a:txBody>
                    <a:bodyPr/>
                    <a:lstStyle/>
                    <a:p>
                      <a:r>
                        <a:rPr lang="en-US" sz="1000" dirty="0">
                          <a:solidFill>
                            <a:sysClr val="windowText" lastClr="000000"/>
                          </a:solidFill>
                          <a:latin typeface="Lub Dub Condensed" panose="020B0506030403020204" pitchFamily="34" charset="0"/>
                        </a:rPr>
                        <a:t>LEVEL (QUALITY) OF EVIDENCE‡</a:t>
                      </a:r>
                    </a:p>
                  </a:txBody>
                  <a:tcPr>
                    <a:solidFill>
                      <a:srgbClr val="D2D3D5"/>
                    </a:solidFill>
                  </a:tcPr>
                </a:tc>
                <a:extLst>
                  <a:ext uri="{0D108BD9-81ED-4DB2-BD59-A6C34878D82A}">
                    <a16:rowId xmlns:a16="http://schemas.microsoft.com/office/drawing/2014/main" val="242032595"/>
                  </a:ext>
                </a:extLst>
              </a:tr>
              <a:tr h="227160">
                <a:tc>
                  <a:txBody>
                    <a:bodyPr/>
                    <a:lstStyle/>
                    <a:p>
                      <a:r>
                        <a:rPr lang="en-US" sz="1000" b="1" dirty="0">
                          <a:solidFill>
                            <a:schemeClr val="bg1"/>
                          </a:solidFill>
                          <a:latin typeface="Lub Dub Condensed" panose="020B0506030403020204" pitchFamily="34" charset="0"/>
                        </a:rPr>
                        <a:t>LEVEL A</a:t>
                      </a:r>
                    </a:p>
                  </a:txBody>
                  <a:tcPr>
                    <a:lnB w="12700" cap="flat" cmpd="sng" algn="ctr">
                      <a:noFill/>
                      <a:prstDash val="solid"/>
                      <a:round/>
                      <a:headEnd type="none" w="med" len="med"/>
                      <a:tailEnd type="none" w="med" len="med"/>
                    </a:lnB>
                    <a:solidFill>
                      <a:srgbClr val="065D93"/>
                    </a:solidFill>
                  </a:tcPr>
                </a:tc>
                <a:extLst>
                  <a:ext uri="{0D108BD9-81ED-4DB2-BD59-A6C34878D82A}">
                    <a16:rowId xmlns:a16="http://schemas.microsoft.com/office/drawing/2014/main" val="3318596577"/>
                  </a:ext>
                </a:extLst>
              </a:tr>
              <a:tr h="438094">
                <a:tc>
                  <a:txBody>
                    <a:bodyPr/>
                    <a:lstStyle/>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High-quality evidence‡ from more than 1 RCT</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Meta-analyses of high-quality RCTs</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One or more RCTs corroborated by high-quality registry studies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65D93"/>
                    </a:solidFill>
                  </a:tcPr>
                </a:tc>
                <a:extLst>
                  <a:ext uri="{0D108BD9-81ED-4DB2-BD59-A6C34878D82A}">
                    <a16:rowId xmlns:a16="http://schemas.microsoft.com/office/drawing/2014/main" val="1208742902"/>
                  </a:ext>
                </a:extLst>
              </a:tr>
              <a:tr h="227160">
                <a:tc>
                  <a:txBody>
                    <a:bodyPr/>
                    <a:lstStyle/>
                    <a:p>
                      <a:pPr marL="0" algn="l" defTabSz="914400" rtl="0" eaLnBrk="1" latinLnBrk="0" hangingPunct="1">
                        <a:tabLst>
                          <a:tab pos="2857500" algn="r"/>
                        </a:tabLst>
                      </a:pPr>
                      <a:r>
                        <a:rPr lang="en-US" sz="1000" b="1" kern="1200" dirty="0">
                          <a:solidFill>
                            <a:schemeClr val="dk1"/>
                          </a:solidFill>
                          <a:latin typeface="Lub Dub Condensed" panose="020B0506030403020204" pitchFamily="34" charset="0"/>
                          <a:ea typeface="+mn-ea"/>
                          <a:cs typeface="+mn-cs"/>
                        </a:rPr>
                        <a:t>LEVEL B-R                                                                            (Randomized)</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659BC2"/>
                    </a:solidFill>
                  </a:tcPr>
                </a:tc>
                <a:extLst>
                  <a:ext uri="{0D108BD9-81ED-4DB2-BD59-A6C34878D82A}">
                    <a16:rowId xmlns:a16="http://schemas.microsoft.com/office/drawing/2014/main" val="3747493110"/>
                  </a:ext>
                </a:extLst>
              </a:tr>
              <a:tr h="32451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Moderate-quality evidence</a:t>
                      </a:r>
                      <a:r>
                        <a:rPr lang="en-US" sz="900" dirty="0">
                          <a:latin typeface="Lub Dub Condensed" panose="020B0506030403020204" pitchFamily="34" charset="0"/>
                        </a:rPr>
                        <a:t>‡</a:t>
                      </a:r>
                      <a:r>
                        <a:rPr lang="en-US" sz="900" kern="1200" dirty="0">
                          <a:solidFill>
                            <a:schemeClr val="dk1"/>
                          </a:solidFill>
                          <a:latin typeface="Lub Dub Condensed" panose="020B0506030403020204" pitchFamily="34" charset="0"/>
                          <a:ea typeface="+mn-ea"/>
                          <a:cs typeface="+mn-cs"/>
                        </a:rPr>
                        <a:t> from 1 or more RCTs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moderate-quality RCTs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59BC2"/>
                    </a:solidFill>
                  </a:tcPr>
                </a:tc>
                <a:extLst>
                  <a:ext uri="{0D108BD9-81ED-4DB2-BD59-A6C34878D82A}">
                    <a16:rowId xmlns:a16="http://schemas.microsoft.com/office/drawing/2014/main" val="473413684"/>
                  </a:ext>
                </a:extLst>
              </a:tr>
              <a:tr h="227160">
                <a:tc>
                  <a:txBody>
                    <a:bodyPr/>
                    <a:lstStyle/>
                    <a:p>
                      <a:pPr marL="0" algn="l" defTabSz="914400" rtl="0" eaLnBrk="1" latinLnBrk="0" hangingPunct="1"/>
                      <a:r>
                        <a:rPr lang="en-US" sz="1000" b="1" kern="1200" dirty="0">
                          <a:solidFill>
                            <a:schemeClr val="dk1"/>
                          </a:solidFill>
                          <a:latin typeface="Lub Dub Condensed" panose="020B0506030403020204" pitchFamily="34" charset="0"/>
                          <a:ea typeface="+mn-ea"/>
                          <a:cs typeface="+mn-cs"/>
                        </a:rPr>
                        <a:t>LEVEL B-NR                                                                   (Nonrandomized)</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659BC2"/>
                    </a:solidFill>
                  </a:tcPr>
                </a:tc>
                <a:extLst>
                  <a:ext uri="{0D108BD9-81ED-4DB2-BD59-A6C34878D82A}">
                    <a16:rowId xmlns:a16="http://schemas.microsoft.com/office/drawing/2014/main" val="757579678"/>
                  </a:ext>
                </a:extLst>
              </a:tr>
              <a:tr h="43809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Moderate-quality evidence</a:t>
                      </a:r>
                      <a:r>
                        <a:rPr lang="en-US" sz="900" dirty="0">
                          <a:latin typeface="Lub Dub Condensed" panose="020B0506030403020204" pitchFamily="34" charset="0"/>
                        </a:rPr>
                        <a:t>‡</a:t>
                      </a:r>
                      <a:r>
                        <a:rPr lang="en-US" sz="900" kern="1200" dirty="0">
                          <a:solidFill>
                            <a:schemeClr val="dk1"/>
                          </a:solidFill>
                          <a:latin typeface="Lub Dub Condensed" panose="020B0506030403020204" pitchFamily="34" charset="0"/>
                          <a:ea typeface="+mn-ea"/>
                          <a:cs typeface="+mn-cs"/>
                        </a:rPr>
                        <a:t> from 1 or more well-designed, well-executed nonrandomized studies, observational studies, or registry studies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such studies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59BC2"/>
                    </a:solidFill>
                  </a:tcPr>
                </a:tc>
                <a:extLst>
                  <a:ext uri="{0D108BD9-81ED-4DB2-BD59-A6C34878D82A}">
                    <a16:rowId xmlns:a16="http://schemas.microsoft.com/office/drawing/2014/main" val="3998212600"/>
                  </a:ext>
                </a:extLst>
              </a:tr>
              <a:tr h="227160">
                <a:tc>
                  <a:txBody>
                    <a:bodyPr/>
                    <a:lstStyle/>
                    <a:p>
                      <a:r>
                        <a:rPr lang="en-US" sz="1000" b="1" kern="1200" dirty="0">
                          <a:solidFill>
                            <a:schemeClr val="dk1"/>
                          </a:solidFill>
                          <a:latin typeface="Lub Dub Condensed" panose="020B0506030403020204" pitchFamily="34" charset="0"/>
                          <a:ea typeface="+mn-ea"/>
                          <a:cs typeface="+mn-cs"/>
                        </a:rPr>
                        <a:t>LEVEL C-LD                                                                          (Limited Data)</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C4D9F0"/>
                    </a:solidFill>
                  </a:tcPr>
                </a:tc>
                <a:extLst>
                  <a:ext uri="{0D108BD9-81ED-4DB2-BD59-A6C34878D82A}">
                    <a16:rowId xmlns:a16="http://schemas.microsoft.com/office/drawing/2014/main" val="2602536859"/>
                  </a:ext>
                </a:extLst>
              </a:tr>
              <a:tr h="55167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Randomized or nonrandomized observational or registry studies with limitations of design or execution</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such studies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Physiological or mechanistic studies in human subjects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4D9F0"/>
                    </a:solidFill>
                  </a:tcPr>
                </a:tc>
                <a:extLst>
                  <a:ext uri="{0D108BD9-81ED-4DB2-BD59-A6C34878D82A}">
                    <a16:rowId xmlns:a16="http://schemas.microsoft.com/office/drawing/2014/main" val="2650303985"/>
                  </a:ext>
                </a:extLst>
              </a:tr>
              <a:tr h="0">
                <a:tc>
                  <a:txBody>
                    <a:bodyPr/>
                    <a:lstStyle/>
                    <a:p>
                      <a:r>
                        <a:rPr lang="en-US" sz="1000" b="1" kern="1200" dirty="0">
                          <a:solidFill>
                            <a:schemeClr val="dk1"/>
                          </a:solidFill>
                          <a:latin typeface="Lub Dub Condensed" panose="020B0506030403020204" pitchFamily="34" charset="0"/>
                          <a:ea typeface="+mn-ea"/>
                          <a:cs typeface="+mn-cs"/>
                        </a:rPr>
                        <a:t>LEVEL C-EO                                                                      (Expert Opinion)</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C4D9F0"/>
                    </a:solidFill>
                  </a:tcPr>
                </a:tc>
                <a:extLst>
                  <a:ext uri="{0D108BD9-81ED-4DB2-BD59-A6C34878D82A}">
                    <a16:rowId xmlns:a16="http://schemas.microsoft.com/office/drawing/2014/main" val="3322866847"/>
                  </a:ext>
                </a:extLst>
              </a:tr>
              <a:tr h="211677">
                <a:tc>
                  <a:txBody>
                    <a:bodyPr/>
                    <a:lstStyle/>
                    <a:p>
                      <a:pPr marL="171450" indent="-111125">
                        <a:buFont typeface="Arial" panose="020B0604020202020204" pitchFamily="34" charset="0"/>
                        <a:buChar char="•"/>
                      </a:pPr>
                      <a:r>
                        <a:rPr lang="en-US" sz="900" dirty="0">
                          <a:latin typeface="Lub Dub Condensed" panose="020B0506030403020204" pitchFamily="34" charset="0"/>
                        </a:rPr>
                        <a:t>Consensus of expert opinion based on clinical experience. </a:t>
                      </a:r>
                    </a:p>
                  </a:txBody>
                  <a:tcPr>
                    <a:lnT w="12700" cap="flat" cmpd="sng" algn="ctr">
                      <a:noFill/>
                      <a:prstDash val="solid"/>
                      <a:round/>
                      <a:headEnd type="none" w="med" len="med"/>
                      <a:tailEnd type="none" w="med" len="med"/>
                    </a:lnT>
                    <a:solidFill>
                      <a:srgbClr val="C4D9F0"/>
                    </a:solidFill>
                  </a:tcPr>
                </a:tc>
                <a:extLst>
                  <a:ext uri="{0D108BD9-81ED-4DB2-BD59-A6C34878D82A}">
                    <a16:rowId xmlns:a16="http://schemas.microsoft.com/office/drawing/2014/main" val="1232743771"/>
                  </a:ext>
                </a:extLst>
              </a:tr>
            </a:tbl>
          </a:graphicData>
        </a:graphic>
      </p:graphicFrame>
      <p:sp>
        <p:nvSpPr>
          <p:cNvPr id="6" name="Text Placeholder 3">
            <a:extLst>
              <a:ext uri="{FF2B5EF4-FFF2-40B4-BE49-F238E27FC236}">
                <a16:creationId xmlns:a16="http://schemas.microsoft.com/office/drawing/2014/main" id="{421B4108-6B1F-8F40-AE71-94DFE09B9BA0}"/>
              </a:ext>
            </a:extLst>
          </p:cNvPr>
          <p:cNvSpPr txBox="1">
            <a:spLocks/>
          </p:cNvSpPr>
          <p:nvPr/>
        </p:nvSpPr>
        <p:spPr>
          <a:xfrm>
            <a:off x="7951937" y="4249267"/>
            <a:ext cx="3401864" cy="12264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000000"/>
              </a:buClr>
              <a:buNone/>
              <a:defRPr/>
            </a:pPr>
            <a:r>
              <a:rPr lang="en-US" sz="700" dirty="0">
                <a:sym typeface="Arial"/>
              </a:rPr>
              <a:t>COR and LOE are determined independently (any COR may be paired with any LOE). </a:t>
            </a:r>
          </a:p>
          <a:p>
            <a:pPr marL="0" indent="0">
              <a:spcBef>
                <a:spcPts val="600"/>
              </a:spcBef>
              <a:buClr>
                <a:srgbClr val="000000"/>
              </a:buClr>
              <a:buNone/>
              <a:defRPr/>
            </a:pPr>
            <a:r>
              <a:rPr lang="en-US" sz="700" dirty="0">
                <a:sym typeface="Arial"/>
              </a:rPr>
              <a:t>A recommendation with LOE C does not imply that the recommendation is weak. Many important clinical questions addressed in guidelines do not lend themselves to clinical trials. Although RCTs are unavailable, there may be a very clear clinical consensus that a particular test or therapy is useful or effective.  </a:t>
            </a:r>
          </a:p>
          <a:p>
            <a:pPr marL="233363" indent="-117475">
              <a:spcBef>
                <a:spcPts val="600"/>
              </a:spcBef>
              <a:buClr>
                <a:srgbClr val="000000"/>
              </a:buClr>
              <a:buNone/>
              <a:tabLst>
                <a:tab pos="233363" algn="l"/>
              </a:tabLst>
              <a:defRPr/>
            </a:pPr>
            <a:r>
              <a:rPr lang="en-US" sz="700" dirty="0">
                <a:sym typeface="Arial"/>
              </a:rPr>
              <a:t>*	The outcome or result of the intervention should be specified (an improved clinical outcome or increased diagnostic accuracy or incremental prognostic information). </a:t>
            </a:r>
          </a:p>
          <a:p>
            <a:pPr marL="233363" indent="-117475">
              <a:spcBef>
                <a:spcPts val="600"/>
              </a:spcBef>
              <a:buClr>
                <a:srgbClr val="000000"/>
              </a:buClr>
              <a:buNone/>
              <a:tabLst>
                <a:tab pos="233363" algn="l"/>
              </a:tabLst>
              <a:defRPr/>
            </a:pPr>
            <a:r>
              <a:rPr lang="en-US" sz="700" dirty="0">
                <a:sym typeface="Arial"/>
              </a:rPr>
              <a:t> </a:t>
            </a:r>
            <a:r>
              <a:rPr lang="en-US" sz="700" b="1" dirty="0">
                <a:sym typeface="Arial"/>
              </a:rPr>
              <a:t>†	</a:t>
            </a:r>
            <a:r>
              <a:rPr lang="en-US" sz="700" dirty="0">
                <a:sym typeface="Arial"/>
              </a:rPr>
              <a:t>For comparative-effectiveness recommendation (COR 1 and 2a; LOE A and B only), studies that support the use of comparator verbs should involve direct comparisons of the treatments or strategies being evaluated. </a:t>
            </a:r>
          </a:p>
          <a:p>
            <a:pPr marL="233363" indent="-117475">
              <a:spcBef>
                <a:spcPts val="600"/>
              </a:spcBef>
              <a:buClr>
                <a:srgbClr val="000000"/>
              </a:buClr>
              <a:buNone/>
              <a:tabLst>
                <a:tab pos="233363" algn="l"/>
              </a:tabLst>
              <a:defRPr/>
            </a:pPr>
            <a:r>
              <a:rPr lang="en-US" sz="700" b="1" dirty="0">
                <a:sym typeface="Arial"/>
              </a:rPr>
              <a:t>‡	</a:t>
            </a:r>
            <a:r>
              <a:rPr lang="en-US" sz="700" dirty="0">
                <a:sym typeface="Arial"/>
              </a:rPr>
              <a:t>The method of assessing quality is evolving, including the application of standardized, widely-used, and preferably validated evidence grading tools; and for systematic reviews, the incorporation of an Evidence Review Committee.  </a:t>
            </a:r>
          </a:p>
          <a:p>
            <a:pPr marL="0" indent="0">
              <a:spcBef>
                <a:spcPts val="600"/>
              </a:spcBef>
              <a:buClr>
                <a:srgbClr val="000000"/>
              </a:buClr>
              <a:buNone/>
              <a:defRPr/>
            </a:pPr>
            <a:r>
              <a:rPr lang="en-US" sz="700" dirty="0">
                <a:sym typeface="Arial"/>
              </a:rPr>
              <a:t>COR indicates Class of Recommendation; EO, expert opinion; LD, limited data; LOE, Level of Evidence; NR, nonrandomized; R, randomized; and RCT, randomized controlled trial. </a:t>
            </a:r>
          </a:p>
        </p:txBody>
      </p:sp>
      <p:sp>
        <p:nvSpPr>
          <p:cNvPr id="8" name="TextBox 7">
            <a:extLst>
              <a:ext uri="{FF2B5EF4-FFF2-40B4-BE49-F238E27FC236}">
                <a16:creationId xmlns:a16="http://schemas.microsoft.com/office/drawing/2014/main" id="{471FDBAC-0935-5CBB-7201-2DC4883DA6AE}"/>
              </a:ext>
            </a:extLst>
          </p:cNvPr>
          <p:cNvSpPr txBox="1"/>
          <p:nvPr/>
        </p:nvSpPr>
        <p:spPr>
          <a:xfrm>
            <a:off x="2155398" y="6355866"/>
            <a:ext cx="7881204" cy="230832"/>
          </a:xfrm>
          <a:prstGeom prst="rect">
            <a:avLst/>
          </a:prstGeom>
          <a:noFill/>
        </p:spPr>
        <p:txBody>
          <a:bodyPr wrap="square">
            <a:spAutoFit/>
          </a:bodyPr>
          <a:lstStyle/>
          <a:p>
            <a:pPr algn="ct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Gurvitz, M., et al. (2025). 2025 </a:t>
            </a:r>
            <a:r>
              <a:rPr lang="en-US" sz="900" kern="0" dirty="0">
                <a:solidFill>
                  <a:schemeClr val="tx1">
                    <a:lumMod val="50000"/>
                    <a:lumOff val="50000"/>
                  </a:schemeClr>
                </a:solidFill>
                <a:latin typeface="Lub Dub Condensed" panose="020B0506030403020204" pitchFamily="34" charset="0"/>
                <a:ea typeface="Aptos" panose="020B0004020202020204" pitchFamily="34" charset="0"/>
                <a:cs typeface="Arial" panose="020B0604020202020204" pitchFamily="34" charset="0"/>
              </a:rPr>
              <a:t>AHA/ACC/HRS/ISACHD/SCAI Guideline for the Management of Adults With Congenital Heart Disease</a:t>
            </a:r>
            <a:r>
              <a:rPr lang="fr-FR"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a:t>
            </a:r>
            <a:r>
              <a:rPr lang="en-US" sz="900" i="1"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Circulation</a:t>
            </a:r>
            <a:r>
              <a:rPr lang="en-US" sz="900" dirty="0">
                <a:solidFill>
                  <a:schemeClr val="tx1">
                    <a:lumMod val="50000"/>
                    <a:lumOff val="50000"/>
                  </a:schemeClr>
                </a:solidFill>
                <a:latin typeface="Lub Dub Condensed" panose="020B0506030403020204" pitchFamily="34" charset="0"/>
                <a:cs typeface="Arial" panose="020B0604020202020204" pitchFamily="34" charset="0"/>
              </a:rPr>
              <a:t>.</a:t>
            </a:r>
            <a:endParaRPr lang="en-US" sz="900" i="1" dirty="0">
              <a:solidFill>
                <a:schemeClr val="tx1">
                  <a:lumMod val="50000"/>
                  <a:lumOff val="50000"/>
                </a:schemeClr>
              </a:solidFill>
              <a:latin typeface="Lub Dub Condensed" panose="020B0506030403020204" pitchFamily="34" charset="0"/>
              <a:cs typeface="Arial" panose="020B0604020202020204" pitchFamily="34" charset="0"/>
            </a:endParaRPr>
          </a:p>
        </p:txBody>
      </p:sp>
    </p:spTree>
    <p:extLst>
      <p:ext uri="{BB962C8B-B14F-4D97-AF65-F5344CB8AC3E}">
        <p14:creationId xmlns:p14="http://schemas.microsoft.com/office/powerpoint/2010/main" val="2423014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32739-C40E-9140-06F6-48D254F4E1EA}"/>
            </a:ext>
          </a:extLst>
        </p:cNvPr>
        <p:cNvGrpSpPr/>
        <p:nvPr/>
      </p:nvGrpSpPr>
      <p:grpSpPr>
        <a:xfrm>
          <a:off x="0" y="0"/>
          <a:ext cx="0" cy="0"/>
          <a:chOff x="0" y="0"/>
          <a:chExt cx="0" cy="0"/>
        </a:xfrm>
      </p:grpSpPr>
      <p:sp>
        <p:nvSpPr>
          <p:cNvPr id="6" name="Rectangle 5" descr="A flow chart describing the therapeutic flow for atrial septal defects, including recommendations on when to close the ASD.">
            <a:extLst>
              <a:ext uri="{FF2B5EF4-FFF2-40B4-BE49-F238E27FC236}">
                <a16:creationId xmlns:a16="http://schemas.microsoft.com/office/drawing/2014/main" id="{CC23ABD9-6CB7-953E-9AED-32A93F765991}"/>
              </a:ext>
            </a:extLst>
          </p:cNvPr>
          <p:cNvSpPr/>
          <p:nvPr/>
        </p:nvSpPr>
        <p:spPr>
          <a:xfrm>
            <a:off x="434898" y="1131002"/>
            <a:ext cx="11363091" cy="447434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AB73C512-4FE2-35F3-01E1-81E7B06703BE}"/>
              </a:ext>
            </a:extLst>
          </p:cNvPr>
          <p:cNvSpPr>
            <a:spLocks noGrp="1"/>
          </p:cNvSpPr>
          <p:nvPr>
            <p:ph type="body" sz="quarter" idx="13"/>
          </p:nvPr>
        </p:nvSpPr>
        <p:spPr>
          <a:xfrm>
            <a:off x="9491870" y="3429000"/>
            <a:ext cx="2306119" cy="2863905"/>
          </a:xfrm>
        </p:spPr>
        <p:txBody>
          <a:bodyPr/>
          <a:lstStyle/>
          <a:p>
            <a:r>
              <a:rPr lang="en-US" b="1" dirty="0"/>
              <a:t>Abbreviations: </a:t>
            </a:r>
            <a:r>
              <a:rPr lang="en-US" dirty="0"/>
              <a:t>CMR indicates cardiovascular magnetic resonance; </a:t>
            </a:r>
            <a:r>
              <a:rPr lang="en-US" dirty="0" err="1"/>
              <a:t>ESVi</a:t>
            </a:r>
            <a:r>
              <a:rPr lang="en-US" dirty="0"/>
              <a:t>, end-systolic volume index; LVEDV, left ventricular end-diastolic volume; LVEF, left ventricular ejection fraction; PR, pulmonary regurgitation; RF, regurgitant fraction; RV, right ventricular; RVEDV, right ventricular end-diastolic volume; RVEF, right ventricular ejection fraction; RVOTO, right ventricular outflow tract obstruction; RVSP, right ventricular systolic pressure; TOF, tetralogy of Fallot; and TR, tricuspid regurgitation. </a:t>
            </a:r>
          </a:p>
        </p:txBody>
      </p:sp>
      <p:sp>
        <p:nvSpPr>
          <p:cNvPr id="4" name="Slide Number Placeholder 3">
            <a:extLst>
              <a:ext uri="{FF2B5EF4-FFF2-40B4-BE49-F238E27FC236}">
                <a16:creationId xmlns:a16="http://schemas.microsoft.com/office/drawing/2014/main" id="{E24B8537-F232-ABDD-4DEA-F5210414FF75}"/>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20</a:t>
            </a:fld>
            <a:endParaRPr lang="en-US" sz="900" dirty="0"/>
          </a:p>
        </p:txBody>
      </p:sp>
      <p:pic>
        <p:nvPicPr>
          <p:cNvPr id="3" name="Picture 2" descr="A diagram of a flowchart">
            <a:extLst>
              <a:ext uri="{FF2B5EF4-FFF2-40B4-BE49-F238E27FC236}">
                <a16:creationId xmlns:a16="http://schemas.microsoft.com/office/drawing/2014/main" id="{7DF9F526-D485-9D08-F47B-5A610D5C8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096" y="170361"/>
            <a:ext cx="7772400" cy="6185505"/>
          </a:xfrm>
          <a:prstGeom prst="rect">
            <a:avLst/>
          </a:prstGeom>
          <a:ln>
            <a:solidFill>
              <a:schemeClr val="tx1"/>
            </a:solidFill>
          </a:ln>
          <a:scene3d>
            <a:camera prst="orthographicFront"/>
            <a:lightRig rig="threePt" dir="t"/>
          </a:scene3d>
          <a:sp3d>
            <a:bevelT prst="relaxedInset"/>
          </a:sp3d>
        </p:spPr>
      </p:pic>
    </p:spTree>
    <p:extLst>
      <p:ext uri="{BB962C8B-B14F-4D97-AF65-F5344CB8AC3E}">
        <p14:creationId xmlns:p14="http://schemas.microsoft.com/office/powerpoint/2010/main" val="652566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409F3-438F-D16E-059D-5DDF3DC7CA25}"/>
              </a:ext>
            </a:extLst>
          </p:cNvPr>
          <p:cNvSpPr>
            <a:spLocks noGrp="1"/>
          </p:cNvSpPr>
          <p:nvPr>
            <p:ph type="title"/>
          </p:nvPr>
        </p:nvSpPr>
        <p:spPr>
          <a:xfrm>
            <a:off x="838200" y="365125"/>
            <a:ext cx="9230591" cy="660111"/>
          </a:xfrm>
        </p:spPr>
        <p:txBody>
          <a:bodyPr/>
          <a:lstStyle/>
          <a:p>
            <a:r>
              <a:rPr lang="en-US" dirty="0"/>
              <a:t>Dextro-Transposition of the Great Arteries and Rastelli Operation </a:t>
            </a:r>
          </a:p>
        </p:txBody>
      </p:sp>
      <p:graphicFrame>
        <p:nvGraphicFramePr>
          <p:cNvPr id="6" name="Content Placeholder 5">
            <a:extLst>
              <a:ext uri="{FF2B5EF4-FFF2-40B4-BE49-F238E27FC236}">
                <a16:creationId xmlns:a16="http://schemas.microsoft.com/office/drawing/2014/main" id="{0A2EA42D-717A-D7EC-4572-0FE35CB343FF}"/>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864883656"/>
              </p:ext>
            </p:extLst>
          </p:nvPr>
        </p:nvGraphicFramePr>
        <p:xfrm>
          <a:off x="836718" y="1305878"/>
          <a:ext cx="4286000" cy="1750464"/>
        </p:xfrm>
        <a:graphic>
          <a:graphicData uri="http://schemas.openxmlformats.org/drawingml/2006/table">
            <a:tbl>
              <a:tblPr firstRow="1" bandRow="1">
                <a:tableStyleId>{5C22544A-7EE6-4342-B048-85BDC9FD1C3A}</a:tableStyleId>
              </a:tblPr>
              <a:tblGrid>
                <a:gridCol w="602520">
                  <a:extLst>
                    <a:ext uri="{9D8B030D-6E8A-4147-A177-3AD203B41FA5}">
                      <a16:colId xmlns:a16="http://schemas.microsoft.com/office/drawing/2014/main" val="2649235253"/>
                    </a:ext>
                  </a:extLst>
                </a:gridCol>
                <a:gridCol w="3683480">
                  <a:extLst>
                    <a:ext uri="{9D8B030D-6E8A-4147-A177-3AD203B41FA5}">
                      <a16:colId xmlns:a16="http://schemas.microsoft.com/office/drawing/2014/main" val="3265590656"/>
                    </a:ext>
                  </a:extLst>
                </a:gridCol>
              </a:tblGrid>
              <a:tr h="37886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064172">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d-TGA and Rastelli repair, imaging is recommended to ensure timely identification of complications, including stenosis and/or regurgitation of the right ventricle –to pulmonary artery conduit, residual VSDs, LVOT obstruction, and RV dysfunction.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47798102"/>
                  </a:ext>
                </a:extLst>
              </a:tr>
            </a:tbl>
          </a:graphicData>
        </a:graphic>
      </p:graphicFrame>
      <p:sp>
        <p:nvSpPr>
          <p:cNvPr id="8" name="TextBox 7">
            <a:extLst>
              <a:ext uri="{FF2B5EF4-FFF2-40B4-BE49-F238E27FC236}">
                <a16:creationId xmlns:a16="http://schemas.microsoft.com/office/drawing/2014/main" id="{6949D227-1C64-756E-1500-C3BDAE5BAC7C}"/>
              </a:ext>
            </a:extLst>
          </p:cNvPr>
          <p:cNvSpPr txBox="1"/>
          <p:nvPr/>
        </p:nvSpPr>
        <p:spPr>
          <a:xfrm>
            <a:off x="838200" y="3591792"/>
            <a:ext cx="5257800" cy="984885"/>
          </a:xfrm>
          <a:prstGeom prst="rect">
            <a:avLst/>
          </a:prstGeom>
          <a:noFill/>
        </p:spPr>
        <p:txBody>
          <a:bodyPr wrap="square" rtlCol="0">
            <a:spAutoFit/>
          </a:bodyPr>
          <a:lstStyle/>
          <a:p>
            <a:pPr eaLnBrk="0" fontAlgn="base" hangingPunct="0">
              <a:spcBef>
                <a:spcPct val="0"/>
              </a:spcBef>
              <a:spcAft>
                <a:spcPct val="0"/>
              </a:spcAft>
            </a:pPr>
            <a:r>
              <a:rPr lang="en-US" altLang="en-US" sz="1600" b="1" dirty="0">
                <a:latin typeface="Lub Dub Condensed" panose="020B0506030403020204" pitchFamily="34" charset="0"/>
                <a:ea typeface="Yu Gothic" panose="020B0400000000000000" pitchFamily="34" charset="-128"/>
                <a:cs typeface="Arial" panose="020B0604020202020204" pitchFamily="34" charset="0"/>
              </a:rPr>
              <a:t>Long-term risks increased for:</a:t>
            </a:r>
          </a:p>
          <a:p>
            <a:pPr marL="342900" indent="-228600" eaLnBrk="0" fontAlgn="base" hangingPunct="0">
              <a:spcBef>
                <a:spcPct val="0"/>
              </a:spcBef>
              <a:spcAft>
                <a:spcPct val="0"/>
              </a:spcAft>
              <a:buClr>
                <a:srgbClr val="CF242A"/>
              </a:buClr>
              <a:buFont typeface="Arial" panose="020B0604020202020204" pitchFamily="34" charset="0"/>
              <a:buChar char="•"/>
            </a:pPr>
            <a:r>
              <a:rPr lang="en-US" altLang="en-US" sz="1400" dirty="0">
                <a:latin typeface="Lub Dub Condensed" panose="020B0506030403020204" pitchFamily="34" charset="0"/>
                <a:ea typeface="Yu Gothic" panose="020B0400000000000000" pitchFamily="34" charset="-128"/>
                <a:cs typeface="Arial" panose="020B0604020202020204" pitchFamily="34" charset="0"/>
              </a:rPr>
              <a:t>Arrhythmia (38% within a median 24 years)</a:t>
            </a:r>
          </a:p>
          <a:p>
            <a:pPr marL="342900" indent="-228600" eaLnBrk="0" fontAlgn="base" hangingPunct="0">
              <a:spcBef>
                <a:spcPct val="0"/>
              </a:spcBef>
              <a:spcAft>
                <a:spcPct val="0"/>
              </a:spcAft>
              <a:buClr>
                <a:srgbClr val="CF242A"/>
              </a:buClr>
              <a:buFont typeface="Arial" panose="020B0604020202020204" pitchFamily="34" charset="0"/>
              <a:buChar char="•"/>
            </a:pPr>
            <a:r>
              <a:rPr lang="en-US" altLang="en-US" sz="1400" dirty="0">
                <a:latin typeface="Lub Dub Condensed" panose="020B0506030403020204" pitchFamily="34" charset="0"/>
                <a:ea typeface="Yu Gothic" panose="020B0400000000000000" pitchFamily="34" charset="-128"/>
                <a:cs typeface="Arial" panose="020B0604020202020204" pitchFamily="34" charset="0"/>
              </a:rPr>
              <a:t>Heart failure (RV systolic and diastolic dysfunction)</a:t>
            </a:r>
          </a:p>
          <a:p>
            <a:pPr marL="342900" indent="-228600" eaLnBrk="0" fontAlgn="base" hangingPunct="0">
              <a:spcBef>
                <a:spcPct val="0"/>
              </a:spcBef>
              <a:spcAft>
                <a:spcPct val="0"/>
              </a:spcAft>
              <a:buClr>
                <a:srgbClr val="CF242A"/>
              </a:buClr>
              <a:buFont typeface="Arial" panose="020B0604020202020204" pitchFamily="34" charset="0"/>
              <a:buChar char="•"/>
            </a:pPr>
            <a:r>
              <a:rPr lang="en-US" altLang="en-US" sz="1400" dirty="0">
                <a:latin typeface="Lub Dub Condensed" panose="020B0506030403020204" pitchFamily="34" charset="0"/>
                <a:ea typeface="Yu Gothic" panose="020B0400000000000000" pitchFamily="34" charset="-128"/>
                <a:cs typeface="Arial" panose="020B0604020202020204" pitchFamily="34" charset="0"/>
              </a:rPr>
              <a:t>Infective endocarditis </a:t>
            </a:r>
          </a:p>
        </p:txBody>
      </p:sp>
      <p:sp>
        <p:nvSpPr>
          <p:cNvPr id="9" name="TextBox 8">
            <a:extLst>
              <a:ext uri="{FF2B5EF4-FFF2-40B4-BE49-F238E27FC236}">
                <a16:creationId xmlns:a16="http://schemas.microsoft.com/office/drawing/2014/main" id="{052AC11E-AE25-35E5-C541-FE210488C5F1}"/>
              </a:ext>
            </a:extLst>
          </p:cNvPr>
          <p:cNvSpPr txBox="1"/>
          <p:nvPr/>
        </p:nvSpPr>
        <p:spPr>
          <a:xfrm>
            <a:off x="6934199" y="1183580"/>
            <a:ext cx="4204855" cy="2031325"/>
          </a:xfrm>
          <a:prstGeom prst="rect">
            <a:avLst/>
          </a:prstGeom>
          <a:noFill/>
        </p:spPr>
        <p:txBody>
          <a:bodyPr wrap="square" rtlCol="0">
            <a:spAutoFit/>
          </a:bodyPr>
          <a:lstStyle/>
          <a:p>
            <a:pPr eaLnBrk="0" fontAlgn="base" hangingPunct="0">
              <a:spcBef>
                <a:spcPct val="0"/>
              </a:spcBef>
              <a:spcAft>
                <a:spcPct val="0"/>
              </a:spcAft>
            </a:pPr>
            <a:r>
              <a:rPr lang="en-US" altLang="en-US" dirty="0">
                <a:latin typeface="Lub Dub Bold" panose="020B0803030403020204" pitchFamily="34" charset="0"/>
                <a:ea typeface="Yu Gothic" panose="020B0400000000000000" pitchFamily="34" charset="-128"/>
                <a:cs typeface="Arial" panose="020B0604020202020204" pitchFamily="34" charset="0"/>
              </a:rPr>
              <a:t>CMR</a:t>
            </a:r>
          </a:p>
          <a:p>
            <a:pPr marL="342900" indent="-228600" eaLnBrk="0" fontAlgn="base" hangingPunct="0">
              <a:spcBef>
                <a:spcPct val="0"/>
              </a:spcBef>
              <a:spcAft>
                <a:spcPts val="600"/>
              </a:spcAft>
              <a:buClr>
                <a:srgbClr val="CF242A"/>
              </a:buClr>
              <a:buFont typeface="Arial" panose="020B0604020202020204" pitchFamily="34" charset="0"/>
              <a:buChar char="•"/>
            </a:pPr>
            <a:r>
              <a:rPr lang="en-US" altLang="en-US" sz="1400" dirty="0">
                <a:latin typeface="Lub Dub Medium" panose="020B0603030403020204" pitchFamily="34" charset="0"/>
                <a:ea typeface="Yu Gothic" panose="020B0400000000000000" pitchFamily="34" charset="-128"/>
                <a:cs typeface="Arial" panose="020B0604020202020204" pitchFamily="34" charset="0"/>
              </a:rPr>
              <a:t>Provide valuable information on the RVOT and LVOT</a:t>
            </a:r>
          </a:p>
          <a:p>
            <a:pPr marL="342900" indent="-228600" eaLnBrk="0" fontAlgn="base" hangingPunct="0">
              <a:spcBef>
                <a:spcPct val="0"/>
              </a:spcBef>
              <a:spcAft>
                <a:spcPts val="600"/>
              </a:spcAft>
              <a:buClr>
                <a:srgbClr val="CF242A"/>
              </a:buClr>
              <a:buFont typeface="Arial" panose="020B0604020202020204" pitchFamily="34" charset="0"/>
              <a:buChar char="•"/>
            </a:pPr>
            <a:r>
              <a:rPr lang="en-US" altLang="en-US" sz="1400" dirty="0">
                <a:latin typeface="Lub Dub Medium" panose="020B0603030403020204" pitchFamily="34" charset="0"/>
                <a:ea typeface="Yu Gothic" panose="020B0400000000000000" pitchFamily="34" charset="-128"/>
                <a:cs typeface="Arial" panose="020B0604020202020204" pitchFamily="34" charset="0"/>
              </a:rPr>
              <a:t>Use limited by conduit calcification</a:t>
            </a:r>
          </a:p>
          <a:p>
            <a:pPr marL="342900" indent="-228600" eaLnBrk="0" fontAlgn="base" hangingPunct="0">
              <a:spcBef>
                <a:spcPct val="0"/>
              </a:spcBef>
              <a:spcAft>
                <a:spcPts val="600"/>
              </a:spcAft>
              <a:buClr>
                <a:srgbClr val="CF242A"/>
              </a:buClr>
              <a:buFont typeface="Arial" panose="020B0604020202020204" pitchFamily="34" charset="0"/>
              <a:buChar char="•"/>
            </a:pPr>
            <a:r>
              <a:rPr lang="en-US" altLang="en-US" sz="1400" dirty="0">
                <a:latin typeface="Lub Dub Medium" panose="020B0603030403020204" pitchFamily="34" charset="0"/>
                <a:ea typeface="Yu Gothic" panose="020B0400000000000000" pitchFamily="34" charset="-128"/>
                <a:cs typeface="Arial" panose="020B0604020202020204" pitchFamily="34" charset="0"/>
              </a:rPr>
              <a:t>Should be repeated every 3 to 5 years in asymptomatic patients with no significant stenosis or regurgitation of the conduit, and otherwise every 1 to 3 years. </a:t>
            </a:r>
          </a:p>
        </p:txBody>
      </p:sp>
      <p:sp>
        <p:nvSpPr>
          <p:cNvPr id="12" name="TextBox 11">
            <a:extLst>
              <a:ext uri="{FF2B5EF4-FFF2-40B4-BE49-F238E27FC236}">
                <a16:creationId xmlns:a16="http://schemas.microsoft.com/office/drawing/2014/main" id="{7588F35E-342D-B895-023A-576ED23477D4}"/>
              </a:ext>
            </a:extLst>
          </p:cNvPr>
          <p:cNvSpPr txBox="1"/>
          <p:nvPr/>
        </p:nvSpPr>
        <p:spPr>
          <a:xfrm>
            <a:off x="6930735" y="3476508"/>
            <a:ext cx="4204855" cy="2031325"/>
          </a:xfrm>
          <a:prstGeom prst="rect">
            <a:avLst/>
          </a:prstGeom>
          <a:noFill/>
        </p:spPr>
        <p:txBody>
          <a:bodyPr wrap="square" rtlCol="0">
            <a:spAutoFit/>
          </a:bodyPr>
          <a:lstStyle/>
          <a:p>
            <a:pPr eaLnBrk="0" fontAlgn="base" hangingPunct="0">
              <a:spcBef>
                <a:spcPct val="0"/>
              </a:spcBef>
              <a:spcAft>
                <a:spcPct val="0"/>
              </a:spcAft>
            </a:pPr>
            <a:r>
              <a:rPr lang="en-US" altLang="en-US">
                <a:latin typeface="Lub Dub Bold" panose="020B0803030403020204" pitchFamily="34" charset="0"/>
                <a:ea typeface="Yu Gothic" panose="020B0400000000000000" pitchFamily="34" charset="-128"/>
                <a:cs typeface="Arial" panose="020B0604020202020204" pitchFamily="34" charset="0"/>
              </a:rPr>
              <a:t>Cardiac CT angiography </a:t>
            </a:r>
          </a:p>
          <a:p>
            <a:pPr marL="342900" indent="-228600" eaLnBrk="0" fontAlgn="base" hangingPunct="0">
              <a:spcBef>
                <a:spcPct val="0"/>
              </a:spcBef>
              <a:spcAft>
                <a:spcPts val="600"/>
              </a:spcAft>
              <a:buClr>
                <a:srgbClr val="CF242A"/>
              </a:buClr>
              <a:buFont typeface="Arial" panose="020B0604020202020204" pitchFamily="34" charset="0"/>
              <a:buChar char="•"/>
            </a:pPr>
            <a:r>
              <a:rPr lang="en-US" altLang="en-US" sz="1400">
                <a:latin typeface="Lub Dub Medium" panose="020B0603030403020204" pitchFamily="34" charset="0"/>
                <a:ea typeface="Yu Gothic" panose="020B0400000000000000" pitchFamily="34" charset="-128"/>
                <a:cs typeface="Arial" panose="020B0604020202020204" pitchFamily="34" charset="0"/>
              </a:rPr>
              <a:t>Provides anatomic information on the conduit</a:t>
            </a:r>
          </a:p>
          <a:p>
            <a:pPr marL="342900" indent="-228600" eaLnBrk="0" fontAlgn="base" hangingPunct="0">
              <a:spcBef>
                <a:spcPct val="0"/>
              </a:spcBef>
              <a:spcAft>
                <a:spcPts val="600"/>
              </a:spcAft>
              <a:buClr>
                <a:srgbClr val="CF242A"/>
              </a:buClr>
              <a:buFont typeface="Arial" panose="020B0604020202020204" pitchFamily="34" charset="0"/>
              <a:buChar char="•"/>
            </a:pPr>
            <a:r>
              <a:rPr lang="en-US" altLang="en-US" sz="1400">
                <a:latin typeface="Lub Dub Medium" panose="020B0603030403020204" pitchFamily="34" charset="0"/>
                <a:ea typeface="Yu Gothic" panose="020B0400000000000000" pitchFamily="34" charset="-128"/>
                <a:cs typeface="Arial" panose="020B0604020202020204" pitchFamily="34" charset="0"/>
              </a:rPr>
              <a:t>Detailed position of the coronary arteries</a:t>
            </a:r>
          </a:p>
          <a:p>
            <a:pPr marL="342900" indent="-228600" eaLnBrk="0" fontAlgn="base" hangingPunct="0">
              <a:spcBef>
                <a:spcPct val="0"/>
              </a:spcBef>
              <a:spcAft>
                <a:spcPts val="600"/>
              </a:spcAft>
              <a:buClr>
                <a:srgbClr val="CF242A"/>
              </a:buClr>
              <a:buFont typeface="Arial" panose="020B0604020202020204" pitchFamily="34" charset="0"/>
              <a:buChar char="•"/>
            </a:pPr>
            <a:r>
              <a:rPr lang="en-US" altLang="en-US" sz="1400">
                <a:latin typeface="Lub Dub Medium" panose="020B0603030403020204" pitchFamily="34" charset="0"/>
                <a:ea typeface="Yu Gothic" panose="020B0400000000000000" pitchFamily="34" charset="-128"/>
                <a:cs typeface="Arial" panose="020B0604020202020204" pitchFamily="34" charset="0"/>
              </a:rPr>
              <a:t>Should be performed when planning intervention or when echocardiography and CMR have not provided adequate anatomic information </a:t>
            </a:r>
            <a:endParaRPr lang="en-US" altLang="en-US" sz="1400" dirty="0">
              <a:latin typeface="Lub Dub Medium" panose="020B0603030403020204" pitchFamily="34" charset="0"/>
              <a:ea typeface="Yu Gothic" panose="020B0400000000000000" pitchFamily="34" charset="-128"/>
              <a:cs typeface="Arial" panose="020B0604020202020204" pitchFamily="34" charset="0"/>
            </a:endParaRPr>
          </a:p>
        </p:txBody>
      </p:sp>
      <p:sp>
        <p:nvSpPr>
          <p:cNvPr id="11" name="Oval 10">
            <a:extLst>
              <a:ext uri="{FF2B5EF4-FFF2-40B4-BE49-F238E27FC236}">
                <a16:creationId xmlns:a16="http://schemas.microsoft.com/office/drawing/2014/main" id="{DED6EF4A-5B93-F320-4F24-3904A5E7D775}"/>
              </a:ext>
              <a:ext uri="{C183D7F6-B498-43B3-948B-1728B52AA6E4}">
                <adec:decorative xmlns:adec="http://schemas.microsoft.com/office/drawing/2017/decorative" val="1"/>
              </a:ext>
            </a:extLst>
          </p:cNvPr>
          <p:cNvSpPr/>
          <p:nvPr/>
        </p:nvSpPr>
        <p:spPr>
          <a:xfrm>
            <a:off x="5870864" y="1298864"/>
            <a:ext cx="1039091" cy="1039091"/>
          </a:xfrm>
          <a:prstGeom prst="ellipse">
            <a:avLst/>
          </a:prstGeom>
          <a:solidFill>
            <a:srgbClr val="065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E9D9D7F-3975-391B-889F-3EC3DBFCBEBC}"/>
              </a:ext>
              <a:ext uri="{C183D7F6-B498-43B3-948B-1728B52AA6E4}">
                <adec:decorative xmlns:adec="http://schemas.microsoft.com/office/drawing/2017/decorative" val="1"/>
              </a:ext>
            </a:extLst>
          </p:cNvPr>
          <p:cNvSpPr/>
          <p:nvPr/>
        </p:nvSpPr>
        <p:spPr>
          <a:xfrm>
            <a:off x="5867400" y="3591792"/>
            <a:ext cx="1039091" cy="1039091"/>
          </a:xfrm>
          <a:prstGeom prst="ellipse">
            <a:avLst/>
          </a:prstGeom>
          <a:solidFill>
            <a:srgbClr val="065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0DB6FC8C-C562-1C90-A8BA-53A663DA813B}"/>
              </a:ext>
            </a:extLst>
          </p:cNvPr>
          <p:cNvSpPr>
            <a:spLocks noGrp="1"/>
          </p:cNvSpPr>
          <p:nvPr>
            <p:ph type="body" sz="quarter" idx="13"/>
          </p:nvPr>
        </p:nvSpPr>
        <p:spPr/>
        <p:txBody>
          <a:bodyPr/>
          <a:lstStyle/>
          <a:p>
            <a:r>
              <a:rPr lang="en-US" b="1" dirty="0"/>
              <a:t>Abbreviations: </a:t>
            </a:r>
            <a:r>
              <a:rPr lang="en-US" dirty="0"/>
              <a:t>CMR indicates cardiac magnetic resonance; CT, computed tomography; LVOT, left ventricular outflow tract; RV, right ventricle; RVOT, right ventricular outflow tract; TR, tricuspid regurgitation; and VSD, ventricular septal defect.</a:t>
            </a:r>
          </a:p>
        </p:txBody>
      </p:sp>
      <p:sp>
        <p:nvSpPr>
          <p:cNvPr id="4" name="Slide Number Placeholder 3">
            <a:extLst>
              <a:ext uri="{FF2B5EF4-FFF2-40B4-BE49-F238E27FC236}">
                <a16:creationId xmlns:a16="http://schemas.microsoft.com/office/drawing/2014/main" id="{53837A5D-9092-BF14-9903-21DFBD55C532}"/>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21</a:t>
            </a:fld>
            <a:endParaRPr lang="en-US" sz="900" dirty="0"/>
          </a:p>
        </p:txBody>
      </p:sp>
      <p:pic>
        <p:nvPicPr>
          <p:cNvPr id="22" name="Graphic 21">
            <a:extLst>
              <a:ext uri="{FF2B5EF4-FFF2-40B4-BE49-F238E27FC236}">
                <a16:creationId xmlns:a16="http://schemas.microsoft.com/office/drawing/2014/main" id="{F2C381C8-811E-F37F-8B21-15E13A5C3D8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4811" y="3757961"/>
            <a:ext cx="648328" cy="713678"/>
          </a:xfrm>
          <a:prstGeom prst="rect">
            <a:avLst/>
          </a:prstGeom>
        </p:spPr>
      </p:pic>
      <p:pic>
        <p:nvPicPr>
          <p:cNvPr id="24" name="Graphic 23">
            <a:extLst>
              <a:ext uri="{FF2B5EF4-FFF2-40B4-BE49-F238E27FC236}">
                <a16:creationId xmlns:a16="http://schemas.microsoft.com/office/drawing/2014/main" id="{66CD1D92-AAF5-D2CD-3B06-030A5712941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1096" y="1382749"/>
            <a:ext cx="839719" cy="847494"/>
          </a:xfrm>
          <a:prstGeom prst="rect">
            <a:avLst/>
          </a:prstGeom>
        </p:spPr>
      </p:pic>
    </p:spTree>
    <p:extLst>
      <p:ext uri="{BB962C8B-B14F-4D97-AF65-F5344CB8AC3E}">
        <p14:creationId xmlns:p14="http://schemas.microsoft.com/office/powerpoint/2010/main" val="2320076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67E27-C1BA-B4DC-7739-2DDD54ED38C5}"/>
              </a:ext>
            </a:extLst>
          </p:cNvPr>
          <p:cNvSpPr>
            <a:spLocks noGrp="1"/>
          </p:cNvSpPr>
          <p:nvPr>
            <p:ph type="title"/>
          </p:nvPr>
        </p:nvSpPr>
        <p:spPr>
          <a:xfrm>
            <a:off x="838200" y="365125"/>
            <a:ext cx="10515600" cy="797753"/>
          </a:xfrm>
        </p:spPr>
        <p:txBody>
          <a:bodyPr/>
          <a:lstStyle/>
          <a:p>
            <a:r>
              <a:rPr lang="en-US" dirty="0"/>
              <a:t>Fontan Palliation of Single-Ventricle Physiology</a:t>
            </a:r>
            <a:br>
              <a:rPr lang="en-US" dirty="0"/>
            </a:br>
            <a:r>
              <a:rPr lang="en-US" dirty="0"/>
              <a:t>Diagnostic Recommendations</a:t>
            </a:r>
          </a:p>
        </p:txBody>
      </p:sp>
      <p:sp>
        <p:nvSpPr>
          <p:cNvPr id="5" name="Text Placeholder 4">
            <a:extLst>
              <a:ext uri="{FF2B5EF4-FFF2-40B4-BE49-F238E27FC236}">
                <a16:creationId xmlns:a16="http://schemas.microsoft.com/office/drawing/2014/main" id="{29037B5D-52D0-F1BE-20BF-9A7925EE4939}"/>
              </a:ext>
            </a:extLst>
          </p:cNvPr>
          <p:cNvSpPr>
            <a:spLocks noGrp="1"/>
          </p:cNvSpPr>
          <p:nvPr>
            <p:ph type="body" sz="quarter" idx="13"/>
          </p:nvPr>
        </p:nvSpPr>
        <p:spPr/>
        <p:txBody>
          <a:bodyPr/>
          <a:lstStyle/>
          <a:p>
            <a:r>
              <a:rPr lang="en-US" b="1" dirty="0"/>
              <a:t>Abbreviations: </a:t>
            </a:r>
            <a:r>
              <a:rPr lang="en-US" dirty="0"/>
              <a:t>CT indicates computed tomography.</a:t>
            </a:r>
          </a:p>
        </p:txBody>
      </p:sp>
      <p:sp>
        <p:nvSpPr>
          <p:cNvPr id="4" name="Slide Number Placeholder 3">
            <a:extLst>
              <a:ext uri="{FF2B5EF4-FFF2-40B4-BE49-F238E27FC236}">
                <a16:creationId xmlns:a16="http://schemas.microsoft.com/office/drawing/2014/main" id="{851B64E2-F0B1-0B08-9B07-BB5858192EC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22</a:t>
            </a:fld>
            <a:endParaRPr lang="en-US" sz="900" dirty="0"/>
          </a:p>
        </p:txBody>
      </p:sp>
      <p:graphicFrame>
        <p:nvGraphicFramePr>
          <p:cNvPr id="3" name="Content Placeholder 5">
            <a:extLst>
              <a:ext uri="{FF2B5EF4-FFF2-40B4-BE49-F238E27FC236}">
                <a16:creationId xmlns:a16="http://schemas.microsoft.com/office/drawing/2014/main" id="{29B8BB3D-A2A4-5CFD-B298-071ACC3A6B4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982166320"/>
              </p:ext>
            </p:extLst>
          </p:nvPr>
        </p:nvGraphicFramePr>
        <p:xfrm>
          <a:off x="920448" y="1684238"/>
          <a:ext cx="5035628" cy="3925844"/>
        </p:xfrm>
        <a:graphic>
          <a:graphicData uri="http://schemas.openxmlformats.org/drawingml/2006/table">
            <a:tbl>
              <a:tblPr firstRow="1" bandRow="1">
                <a:tableStyleId>{5C22544A-7EE6-4342-B048-85BDC9FD1C3A}</a:tableStyleId>
              </a:tblPr>
              <a:tblGrid>
                <a:gridCol w="602520">
                  <a:extLst>
                    <a:ext uri="{9D8B030D-6E8A-4147-A177-3AD203B41FA5}">
                      <a16:colId xmlns:a16="http://schemas.microsoft.com/office/drawing/2014/main" val="2649235253"/>
                    </a:ext>
                  </a:extLst>
                </a:gridCol>
                <a:gridCol w="4433108">
                  <a:extLst>
                    <a:ext uri="{9D8B030D-6E8A-4147-A177-3AD203B41FA5}">
                      <a16:colId xmlns:a16="http://schemas.microsoft.com/office/drawing/2014/main" val="3265590656"/>
                    </a:ext>
                  </a:extLst>
                </a:gridCol>
              </a:tblGrid>
              <a:tr h="37886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Fontan circulation and evidence of progressive Fontan circulatory failure, formal evaluation by a heart failure/transplant cardiologist with experience in heart transplantation in the adult Fontan population is recommended.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44410433"/>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Fontan circulation, imaging and laboratory evaluation of the liver should be performed at least annually.</a:t>
                      </a:r>
                      <a:r>
                        <a:rPr lang="en-US" sz="1100" b="0" i="0" u="none" strike="noStrike" kern="1200" baseline="0" dirty="0">
                          <a:solidFill>
                            <a:schemeClr val="dk1"/>
                          </a:solidFill>
                          <a:latin typeface="+mn-lt"/>
                          <a:ea typeface="+mn-ea"/>
                          <a:cs typeface="+mn-cs"/>
                        </a:rPr>
                        <a:t>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584265"/>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being considered for Fontan palliation or Fontan conversion, cardiac catheterization should be performed.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47798102"/>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Fontan circulation and new-onset or worsening atrial tachyarrhythmias, evaluation with imaging and follow-up cardiac catheterization as indicated is recommended.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81684354"/>
                  </a:ext>
                </a:extLst>
              </a:tr>
            </a:tbl>
          </a:graphicData>
        </a:graphic>
      </p:graphicFrame>
      <p:graphicFrame>
        <p:nvGraphicFramePr>
          <p:cNvPr id="6" name="Content Placeholder 5">
            <a:extLst>
              <a:ext uri="{FF2B5EF4-FFF2-40B4-BE49-F238E27FC236}">
                <a16:creationId xmlns:a16="http://schemas.microsoft.com/office/drawing/2014/main" id="{61FD0E5E-8753-9C5F-E299-8F6A19F9F2A2}"/>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191797822"/>
              </p:ext>
            </p:extLst>
          </p:nvPr>
        </p:nvGraphicFramePr>
        <p:xfrm>
          <a:off x="6235925" y="1420358"/>
          <a:ext cx="5035628" cy="4508062"/>
        </p:xfrm>
        <a:graphic>
          <a:graphicData uri="http://schemas.openxmlformats.org/drawingml/2006/table">
            <a:tbl>
              <a:tblPr firstRow="1" bandRow="1">
                <a:tableStyleId>{5C22544A-7EE6-4342-B048-85BDC9FD1C3A}</a:tableStyleId>
              </a:tblPr>
              <a:tblGrid>
                <a:gridCol w="602520">
                  <a:extLst>
                    <a:ext uri="{9D8B030D-6E8A-4147-A177-3AD203B41FA5}">
                      <a16:colId xmlns:a16="http://schemas.microsoft.com/office/drawing/2014/main" val="2649235253"/>
                    </a:ext>
                  </a:extLst>
                </a:gridCol>
                <a:gridCol w="4433108">
                  <a:extLst>
                    <a:ext uri="{9D8B030D-6E8A-4147-A177-3AD203B41FA5}">
                      <a16:colId xmlns:a16="http://schemas.microsoft.com/office/drawing/2014/main" val="3265590656"/>
                    </a:ext>
                  </a:extLst>
                </a:gridCol>
              </a:tblGrid>
              <a:tr h="43915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13890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Fontan circulation and new or progressive symptoms, hypoxemia, declining functional status, or evidence of progressive or new-onset noncardiac organ dysfunction, hemodynamic evaluation with cardiac catheterization is recommended.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44410433"/>
                  </a:ext>
                </a:extLst>
              </a:tr>
              <a:tr h="929102">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Fontan circulation and newly progressive or severe hypoxemia or hypotension, evaluation with advanced cardiac imaging (MR, CT, transesophageal echocardiography) is recommended.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584265"/>
                  </a:ext>
                </a:extLst>
              </a:tr>
              <a:tr h="113890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Fontan circulation undergoing CT angiography to rule out thrombus or emboli in the Fontan or pulmonary vasculature, imaging should be performed using protocols to avoid false-negative or false-positive results. </a:t>
                      </a:r>
                      <a:r>
                        <a:rPr lang="en-US" sz="1100" b="0" i="0" u="none" strike="noStrike" kern="1200" baseline="0" dirty="0">
                          <a:solidFill>
                            <a:schemeClr val="dk1"/>
                          </a:solidFill>
                          <a:latin typeface="+mn-lt"/>
                          <a:ea typeface="+mn-ea"/>
                          <a:cs typeface="+mn-cs"/>
                        </a:rPr>
                        <a:t>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47798102"/>
                  </a:ext>
                </a:extLst>
              </a:tr>
              <a:tr h="807551">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Fontan circulation, annual laboratory evaluation is recommended.</a:t>
                      </a:r>
                      <a:r>
                        <a:rPr lang="en-US" sz="1100" b="0" i="0" u="none" strike="noStrike" kern="1200" baseline="0" dirty="0">
                          <a:solidFill>
                            <a:schemeClr val="dk1"/>
                          </a:solidFill>
                          <a:latin typeface="+mn-lt"/>
                          <a:ea typeface="+mn-ea"/>
                          <a:cs typeface="+mn-cs"/>
                        </a:rPr>
                        <a:t>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81684354"/>
                  </a:ext>
                </a:extLst>
              </a:tr>
            </a:tbl>
          </a:graphicData>
        </a:graphic>
      </p:graphicFrame>
    </p:spTree>
    <p:extLst>
      <p:ext uri="{BB962C8B-B14F-4D97-AF65-F5344CB8AC3E}">
        <p14:creationId xmlns:p14="http://schemas.microsoft.com/office/powerpoint/2010/main" val="3148076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DEBC-03F3-4C86-AFC3-425270E65249}"/>
              </a:ext>
            </a:extLst>
          </p:cNvPr>
          <p:cNvSpPr>
            <a:spLocks noGrp="1"/>
          </p:cNvSpPr>
          <p:nvPr>
            <p:ph type="title"/>
          </p:nvPr>
        </p:nvSpPr>
        <p:spPr>
          <a:xfrm>
            <a:off x="838200" y="198783"/>
            <a:ext cx="10515600" cy="826453"/>
          </a:xfrm>
        </p:spPr>
        <p:txBody>
          <a:bodyPr/>
          <a:lstStyle/>
          <a:p>
            <a:r>
              <a:rPr lang="en-US" dirty="0"/>
              <a:t>Fontan Palliation of Single-Ventricle Physiology</a:t>
            </a:r>
            <a:br>
              <a:rPr lang="en-US" dirty="0"/>
            </a:br>
            <a:r>
              <a:rPr lang="en-US" dirty="0"/>
              <a:t>Therapeutic Recommendations</a:t>
            </a:r>
          </a:p>
        </p:txBody>
      </p:sp>
      <p:sp>
        <p:nvSpPr>
          <p:cNvPr id="5" name="Text Placeholder 4">
            <a:extLst>
              <a:ext uri="{FF2B5EF4-FFF2-40B4-BE49-F238E27FC236}">
                <a16:creationId xmlns:a16="http://schemas.microsoft.com/office/drawing/2014/main" id="{966C9CAF-DE96-D24B-D54A-FE24028F052C}"/>
              </a:ext>
            </a:extLst>
          </p:cNvPr>
          <p:cNvSpPr>
            <a:spLocks noGrp="1"/>
          </p:cNvSpPr>
          <p:nvPr>
            <p:ph type="body" sz="quarter" idx="13"/>
          </p:nvPr>
        </p:nvSpPr>
        <p:spPr/>
        <p:txBody>
          <a:bodyPr/>
          <a:lstStyle/>
          <a:p>
            <a:r>
              <a:rPr lang="en-US" b="1" dirty="0"/>
              <a:t>Abbreviations: </a:t>
            </a:r>
            <a:r>
              <a:rPr lang="en-US" dirty="0"/>
              <a:t>ACHD indicates adult congenital heart disease; And AV atrioventricular. </a:t>
            </a:r>
          </a:p>
        </p:txBody>
      </p:sp>
      <p:sp>
        <p:nvSpPr>
          <p:cNvPr id="4" name="Slide Number Placeholder 3">
            <a:extLst>
              <a:ext uri="{FF2B5EF4-FFF2-40B4-BE49-F238E27FC236}">
                <a16:creationId xmlns:a16="http://schemas.microsoft.com/office/drawing/2014/main" id="{FAF4F893-2BFF-E627-1721-E5BDA044A0F5}"/>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23</a:t>
            </a:fld>
            <a:endParaRPr lang="en-US" sz="900" dirty="0"/>
          </a:p>
        </p:txBody>
      </p:sp>
      <p:graphicFrame>
        <p:nvGraphicFramePr>
          <p:cNvPr id="7" name="Content Placeholder 5">
            <a:extLst>
              <a:ext uri="{FF2B5EF4-FFF2-40B4-BE49-F238E27FC236}">
                <a16:creationId xmlns:a16="http://schemas.microsoft.com/office/drawing/2014/main" id="{53E43F9C-352D-30B3-CAD9-D17C0D7DC6B0}"/>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740967341"/>
              </p:ext>
            </p:extLst>
          </p:nvPr>
        </p:nvGraphicFramePr>
        <p:xfrm>
          <a:off x="927651" y="1366382"/>
          <a:ext cx="9756913" cy="3940564"/>
        </p:xfrm>
        <a:graphic>
          <a:graphicData uri="http://schemas.openxmlformats.org/drawingml/2006/table">
            <a:tbl>
              <a:tblPr firstRow="1" bandRow="1">
                <a:tableStyleId>{5C22544A-7EE6-4342-B048-85BDC9FD1C3A}</a:tableStyleId>
              </a:tblPr>
              <a:tblGrid>
                <a:gridCol w="1167428">
                  <a:extLst>
                    <a:ext uri="{9D8B030D-6E8A-4147-A177-3AD203B41FA5}">
                      <a16:colId xmlns:a16="http://schemas.microsoft.com/office/drawing/2014/main" val="2649235253"/>
                    </a:ext>
                  </a:extLst>
                </a:gridCol>
                <a:gridCol w="8589485">
                  <a:extLst>
                    <a:ext uri="{9D8B030D-6E8A-4147-A177-3AD203B41FA5}">
                      <a16:colId xmlns:a16="http://schemas.microsoft.com/office/drawing/2014/main" val="3265590656"/>
                    </a:ext>
                  </a:extLst>
                </a:gridCol>
              </a:tblGrid>
              <a:tr h="37886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Fontan circulation and a known or suspected thrombus, </a:t>
                      </a:r>
                      <a:r>
                        <a:rPr lang="en-US" sz="1400" b="0" i="0" u="none" strike="noStrike" kern="1200" baseline="0" dirty="0" err="1">
                          <a:solidFill>
                            <a:schemeClr val="dk1"/>
                          </a:solidFill>
                          <a:latin typeface="Lub Dub Condensed" panose="020B0506030403020204" pitchFamily="34" charset="0"/>
                          <a:ea typeface="+mn-ea"/>
                          <a:cs typeface="+mn-cs"/>
                        </a:rPr>
                        <a:t>atriopulmonary</a:t>
                      </a:r>
                      <a:r>
                        <a:rPr lang="en-US" sz="1400" b="0" i="0" u="none" strike="noStrike" kern="1200" baseline="0" dirty="0">
                          <a:solidFill>
                            <a:schemeClr val="dk1"/>
                          </a:solidFill>
                          <a:latin typeface="Lub Dub Condensed" panose="020B0506030403020204" pitchFamily="34" charset="0"/>
                          <a:ea typeface="+mn-ea"/>
                          <a:cs typeface="+mn-cs"/>
                        </a:rPr>
                        <a:t> Fontan, a history of thromboembolism, or a history of sustained atrial flutter or fibrillation, anticoagulation is recommended.</a:t>
                      </a:r>
                      <a:endParaRPr lang="en-US" sz="1100" b="0" i="0" u="none" strike="noStrike" kern="1200" baseline="0" dirty="0">
                        <a:solidFill>
                          <a:schemeClr val="dk1"/>
                        </a:solidFill>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44410433"/>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Fontan circulation and the absence of high-risk features or bleeding contraindications, treatment with either aspirin or anticoagulation is recommended.</a:t>
                      </a:r>
                      <a:endParaRPr lang="en-US" sz="1100" b="0" i="0" u="none" strike="noStrike" kern="1200" baseline="0" dirty="0">
                        <a:solidFill>
                          <a:schemeClr val="dk1"/>
                        </a:solidFill>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584265"/>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Fontan circulation and sinus node dysfunction requiring pacemaker placement, atrial-based pacing with programming to minimize ventricular pacing is recommended.</a:t>
                      </a:r>
                      <a:endParaRPr lang="en-US" sz="1100" b="0" i="0" u="none" strike="noStrike" kern="1200" baseline="0" dirty="0">
                        <a:solidFill>
                          <a:schemeClr val="dk1"/>
                        </a:solidFill>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47798102"/>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Fontan circulation with new-onset atrial flutter or atrial fibrillation, timely cardioversion (pharmacological or electrical) is recommended.</a:t>
                      </a:r>
                      <a:endParaRPr lang="en-US" sz="1100" b="0" i="0" u="none" strike="noStrike" kern="1200" baseline="0" dirty="0">
                        <a:solidFill>
                          <a:schemeClr val="dk1"/>
                        </a:solidFill>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81684354"/>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Adults with Fontan circulation referred for cardiac transplantation should undergo </a:t>
                      </a:r>
                      <a:r>
                        <a:rPr lang="en-US" sz="1400" b="0" i="0" u="none" strike="noStrike" kern="1200" baseline="0" dirty="0" err="1">
                          <a:solidFill>
                            <a:schemeClr val="dk1"/>
                          </a:solidFill>
                          <a:latin typeface="Lub Dub Condensed" panose="020B0506030403020204" pitchFamily="34" charset="0"/>
                          <a:ea typeface="+mn-ea"/>
                          <a:cs typeface="+mn-cs"/>
                        </a:rPr>
                        <a:t>pretransplantation</a:t>
                      </a:r>
                      <a:r>
                        <a:rPr lang="en-US" sz="1400" b="0" i="0" u="none" strike="noStrike" kern="1200" baseline="0" dirty="0">
                          <a:solidFill>
                            <a:schemeClr val="dk1"/>
                          </a:solidFill>
                          <a:latin typeface="Lub Dub Condensed" panose="020B0506030403020204" pitchFamily="34" charset="0"/>
                          <a:ea typeface="+mn-ea"/>
                          <a:cs typeface="+mn-cs"/>
                        </a:rPr>
                        <a:t> review by a committee with broad multidisciplinary representation.</a:t>
                      </a:r>
                      <a:endParaRPr lang="en-US" sz="1100" b="0" i="0" u="none" strike="noStrike" kern="1200" baseline="0" dirty="0">
                        <a:solidFill>
                          <a:schemeClr val="dk1"/>
                        </a:solidFill>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48311424"/>
                  </a:ext>
                </a:extLst>
              </a:tr>
            </a:tbl>
          </a:graphicData>
        </a:graphic>
      </p:graphicFrame>
    </p:spTree>
    <p:extLst>
      <p:ext uri="{BB962C8B-B14F-4D97-AF65-F5344CB8AC3E}">
        <p14:creationId xmlns:p14="http://schemas.microsoft.com/office/powerpoint/2010/main" val="2117176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36F3536-7503-93B3-563F-35153806F7FF}"/>
              </a:ext>
              <a:ext uri="{C183D7F6-B498-43B3-948B-1728B52AA6E4}">
                <adec:decorative xmlns:adec="http://schemas.microsoft.com/office/drawing/2017/decorative" val="1"/>
              </a:ext>
            </a:extLst>
          </p:cNvPr>
          <p:cNvSpPr txBox="1"/>
          <p:nvPr/>
        </p:nvSpPr>
        <p:spPr>
          <a:xfrm>
            <a:off x="1330454" y="3424793"/>
            <a:ext cx="4632530" cy="888829"/>
          </a:xfrm>
          <a:prstGeom prst="rect">
            <a:avLst/>
          </a:prstGeom>
          <a:solidFill>
            <a:srgbClr val="FFDA68"/>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w="0"/>
                <a:solidFill>
                  <a:prstClr val="black"/>
                </a:solidFill>
                <a:effectLst/>
                <a:uLnTx/>
                <a:uFillTx/>
                <a:latin typeface="Lub Dub Condensed" panose="020B0506030403020204" pitchFamily="34" charset="0"/>
              </a:defRPr>
            </a:lvl1pPr>
          </a:lstStyle>
          <a:p>
            <a:endParaRPr lang="en-US" sz="1600" dirty="0"/>
          </a:p>
        </p:txBody>
      </p:sp>
      <p:sp>
        <p:nvSpPr>
          <p:cNvPr id="13" name="TextBox 12">
            <a:extLst>
              <a:ext uri="{FF2B5EF4-FFF2-40B4-BE49-F238E27FC236}">
                <a16:creationId xmlns:a16="http://schemas.microsoft.com/office/drawing/2014/main" id="{70C66DF6-BF7A-9E07-C0FA-74853BDD2E2F}"/>
              </a:ext>
              <a:ext uri="{C183D7F6-B498-43B3-948B-1728B52AA6E4}">
                <adec:decorative xmlns:adec="http://schemas.microsoft.com/office/drawing/2017/decorative" val="1"/>
              </a:ext>
            </a:extLst>
          </p:cNvPr>
          <p:cNvSpPr txBox="1"/>
          <p:nvPr/>
        </p:nvSpPr>
        <p:spPr>
          <a:xfrm>
            <a:off x="1365258" y="4356631"/>
            <a:ext cx="4597726" cy="900041"/>
          </a:xfrm>
          <a:prstGeom prst="rect">
            <a:avLst/>
          </a:prstGeom>
          <a:solidFill>
            <a:schemeClr val="accent2"/>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w="0"/>
                <a:solidFill>
                  <a:prstClr val="black"/>
                </a:solidFill>
                <a:effectLst/>
                <a:uLnTx/>
                <a:uFillTx/>
                <a:latin typeface="Lub Dub Condensed" panose="020B0506030403020204" pitchFamily="34" charset="0"/>
              </a:defRPr>
            </a:lvl1pPr>
          </a:lstStyle>
          <a:p>
            <a:endParaRPr lang="en-US" sz="1600" dirty="0"/>
          </a:p>
        </p:txBody>
      </p:sp>
      <p:sp>
        <p:nvSpPr>
          <p:cNvPr id="11" name="TextBox 10">
            <a:extLst>
              <a:ext uri="{FF2B5EF4-FFF2-40B4-BE49-F238E27FC236}">
                <a16:creationId xmlns:a16="http://schemas.microsoft.com/office/drawing/2014/main" id="{C3028AA8-A317-50BD-BF5C-40EAC1620546}"/>
              </a:ext>
              <a:ext uri="{C183D7F6-B498-43B3-948B-1728B52AA6E4}">
                <adec:decorative xmlns:adec="http://schemas.microsoft.com/office/drawing/2017/decorative" val="1"/>
              </a:ext>
            </a:extLst>
          </p:cNvPr>
          <p:cNvSpPr txBox="1"/>
          <p:nvPr/>
        </p:nvSpPr>
        <p:spPr>
          <a:xfrm>
            <a:off x="1330455" y="2472776"/>
            <a:ext cx="4632530" cy="911949"/>
          </a:xfrm>
          <a:prstGeom prst="rect">
            <a:avLst/>
          </a:prstGeom>
          <a:solidFill>
            <a:srgbClr val="79C78D"/>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w="0"/>
                <a:solidFill>
                  <a:prstClr val="black"/>
                </a:solidFill>
                <a:effectLst/>
                <a:uLnTx/>
                <a:uFillTx/>
                <a:latin typeface="Lub Dub Condensed" panose="020B0506030403020204" pitchFamily="34" charset="0"/>
              </a:defRPr>
            </a:lvl1pPr>
          </a:lstStyle>
          <a:p>
            <a:endParaRPr lang="en-US" sz="1600" dirty="0"/>
          </a:p>
        </p:txBody>
      </p:sp>
      <p:sp>
        <p:nvSpPr>
          <p:cNvPr id="2" name="Title 1">
            <a:extLst>
              <a:ext uri="{FF2B5EF4-FFF2-40B4-BE49-F238E27FC236}">
                <a16:creationId xmlns:a16="http://schemas.microsoft.com/office/drawing/2014/main" id="{A6653D20-7CE5-54B5-EE22-A07C90F7BC0C}"/>
              </a:ext>
            </a:extLst>
          </p:cNvPr>
          <p:cNvSpPr>
            <a:spLocks noGrp="1"/>
          </p:cNvSpPr>
          <p:nvPr>
            <p:ph type="title"/>
          </p:nvPr>
        </p:nvSpPr>
        <p:spPr/>
        <p:txBody>
          <a:bodyPr/>
          <a:lstStyle/>
          <a:p>
            <a:r>
              <a:rPr lang="en-US" sz="3100" dirty="0"/>
              <a:t>Eisenmenger syndrome in adults</a:t>
            </a:r>
          </a:p>
        </p:txBody>
      </p:sp>
      <p:sp>
        <p:nvSpPr>
          <p:cNvPr id="8" name="TextBox 7">
            <a:extLst>
              <a:ext uri="{FF2B5EF4-FFF2-40B4-BE49-F238E27FC236}">
                <a16:creationId xmlns:a16="http://schemas.microsoft.com/office/drawing/2014/main" id="{A69BCD06-A8BB-174D-C52F-444A92800B58}"/>
              </a:ext>
              <a:ext uri="{C183D7F6-B498-43B3-948B-1728B52AA6E4}">
                <adec:decorative xmlns:adec="http://schemas.microsoft.com/office/drawing/2017/decorative" val="1"/>
              </a:ext>
            </a:extLst>
          </p:cNvPr>
          <p:cNvSpPr txBox="1"/>
          <p:nvPr/>
        </p:nvSpPr>
        <p:spPr>
          <a:xfrm>
            <a:off x="1344048" y="1414255"/>
            <a:ext cx="4597727" cy="1014817"/>
          </a:xfrm>
          <a:prstGeom prst="rect">
            <a:avLst/>
          </a:prstGeom>
          <a:solidFill>
            <a:srgbClr val="79C78D"/>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w="0"/>
                <a:solidFill>
                  <a:prstClr val="black"/>
                </a:solidFill>
                <a:effectLst/>
                <a:uLnTx/>
                <a:uFillTx/>
                <a:latin typeface="Lub Dub Condensed" panose="020B0506030403020204" pitchFamily="34" charset="0"/>
              </a:defRPr>
            </a:lvl1pPr>
          </a:lstStyle>
          <a:p>
            <a:endParaRPr lang="en-US" sz="1600" dirty="0"/>
          </a:p>
        </p:txBody>
      </p:sp>
      <p:sp>
        <p:nvSpPr>
          <p:cNvPr id="10" name="TextBox 9">
            <a:extLst>
              <a:ext uri="{FF2B5EF4-FFF2-40B4-BE49-F238E27FC236}">
                <a16:creationId xmlns:a16="http://schemas.microsoft.com/office/drawing/2014/main" id="{64F3E6D2-5A7B-36C5-C823-2C39C01965FE}"/>
              </a:ext>
              <a:ext uri="{C183D7F6-B498-43B3-948B-1728B52AA6E4}">
                <adec:decorative xmlns:adec="http://schemas.microsoft.com/office/drawing/2017/decorative" val="0"/>
              </a:ext>
            </a:extLst>
          </p:cNvPr>
          <p:cNvSpPr txBox="1"/>
          <p:nvPr/>
        </p:nvSpPr>
        <p:spPr>
          <a:xfrm>
            <a:off x="1474627" y="1099608"/>
            <a:ext cx="4597727" cy="4488018"/>
          </a:xfrm>
          <a:prstGeom prst="rect">
            <a:avLst/>
          </a:prstGeom>
          <a:no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w="0"/>
                <a:solidFill>
                  <a:prstClr val="black"/>
                </a:solidFill>
                <a:effectLst/>
                <a:uLnTx/>
                <a:uFillTx/>
                <a:latin typeface="Lub Dub Condensed" panose="020B0506030403020204" pitchFamily="34" charset="0"/>
              </a:defRPr>
            </a:lvl1pPr>
          </a:lstStyle>
          <a:p>
            <a:pPr algn="l"/>
            <a:r>
              <a:rPr lang="en-US" b="0" dirty="0"/>
              <a:t>In adults with Eisenmenger syndrome and an LV ejection fraction &gt;40% who are symptomatic or have reduced exercise capacity, initial monotherapy with PAH-directed therapy∗ is recommended. </a:t>
            </a:r>
            <a:r>
              <a:rPr lang="en-US" sz="1600" dirty="0"/>
              <a:t>(1)</a:t>
            </a:r>
          </a:p>
          <a:p>
            <a:pPr algn="l"/>
            <a:endParaRPr lang="en-US" sz="1600" dirty="0"/>
          </a:p>
          <a:p>
            <a:pPr algn="l"/>
            <a:r>
              <a:rPr lang="en-US" b="0" dirty="0"/>
              <a:t>In adults with Eisenmenger syndrome who present with atrial arrhythmias, prompt restoration and maintenance of sinus rhythm is recommended. </a:t>
            </a:r>
            <a:r>
              <a:rPr lang="en-US" sz="1600" dirty="0"/>
              <a:t>(1)</a:t>
            </a:r>
          </a:p>
          <a:p>
            <a:pPr algn="l"/>
            <a:endParaRPr lang="en-US" sz="1600" dirty="0"/>
          </a:p>
          <a:p>
            <a:pPr algn="l"/>
            <a:r>
              <a:rPr lang="en-US" b="0" dirty="0"/>
              <a:t>In adults with Eisenmenger syndrome, a regular exercise program in combination with directed PAH therapy can be effective in improving exercise capacity. </a:t>
            </a:r>
            <a:r>
              <a:rPr lang="en-US" sz="1600" dirty="0"/>
              <a:t>(2a)</a:t>
            </a:r>
          </a:p>
          <a:p>
            <a:pPr algn="l"/>
            <a:endParaRPr lang="en-US" sz="1600" dirty="0"/>
          </a:p>
          <a:p>
            <a:pPr algn="l"/>
            <a:r>
              <a:rPr lang="en-US" b="0" dirty="0"/>
              <a:t>In adults with Eisenmenger syndrome, anticoagulation therapy may be considered for patients with high-risk features. </a:t>
            </a:r>
            <a:r>
              <a:rPr lang="en-US" sz="1600" dirty="0"/>
              <a:t>(2b)</a:t>
            </a:r>
          </a:p>
        </p:txBody>
      </p:sp>
      <p:sp>
        <p:nvSpPr>
          <p:cNvPr id="14" name="TextBox 13">
            <a:extLst>
              <a:ext uri="{FF2B5EF4-FFF2-40B4-BE49-F238E27FC236}">
                <a16:creationId xmlns:a16="http://schemas.microsoft.com/office/drawing/2014/main" id="{93776F10-565D-68A8-87A4-520EF4AA39CB}"/>
              </a:ext>
              <a:ext uri="{C183D7F6-B498-43B3-948B-1728B52AA6E4}">
                <adec:decorative xmlns:adec="http://schemas.microsoft.com/office/drawing/2017/decorative" val="1"/>
              </a:ext>
            </a:extLst>
          </p:cNvPr>
          <p:cNvSpPr txBox="1"/>
          <p:nvPr/>
        </p:nvSpPr>
        <p:spPr>
          <a:xfrm>
            <a:off x="6526685" y="3692236"/>
            <a:ext cx="5209771" cy="640773"/>
          </a:xfrm>
          <a:prstGeom prst="rect">
            <a:avLst/>
          </a:prstGeom>
          <a:solidFill>
            <a:srgbClr val="AF1C08"/>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w="0"/>
                <a:solidFill>
                  <a:prstClr val="black"/>
                </a:solidFill>
                <a:effectLst/>
                <a:uLnTx/>
                <a:uFillTx/>
                <a:latin typeface="Lub Dub Condensed" panose="020B0506030403020204" pitchFamily="34" charset="0"/>
              </a:defRPr>
            </a:lvl1pPr>
          </a:lstStyle>
          <a:p>
            <a:endParaRPr lang="en-US" sz="1600" dirty="0"/>
          </a:p>
        </p:txBody>
      </p:sp>
      <p:sp>
        <p:nvSpPr>
          <p:cNvPr id="16" name="TextBox 15">
            <a:extLst>
              <a:ext uri="{FF2B5EF4-FFF2-40B4-BE49-F238E27FC236}">
                <a16:creationId xmlns:a16="http://schemas.microsoft.com/office/drawing/2014/main" id="{0817BAB6-9C56-07A5-7D11-3A7FEB5780D3}"/>
              </a:ext>
              <a:ext uri="{C183D7F6-B498-43B3-948B-1728B52AA6E4}">
                <adec:decorative xmlns:adec="http://schemas.microsoft.com/office/drawing/2017/decorative" val="1"/>
              </a:ext>
            </a:extLst>
          </p:cNvPr>
          <p:cNvSpPr txBox="1"/>
          <p:nvPr/>
        </p:nvSpPr>
        <p:spPr>
          <a:xfrm>
            <a:off x="6519757" y="2843644"/>
            <a:ext cx="5216699" cy="640773"/>
          </a:xfrm>
          <a:prstGeom prst="rect">
            <a:avLst/>
          </a:prstGeom>
          <a:solidFill>
            <a:srgbClr val="AF1C08"/>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w="0"/>
                <a:solidFill>
                  <a:prstClr val="black"/>
                </a:solidFill>
                <a:effectLst/>
                <a:uLnTx/>
                <a:uFillTx/>
                <a:latin typeface="Lub Dub Condensed" panose="020B0506030403020204" pitchFamily="34" charset="0"/>
              </a:defRPr>
            </a:lvl1pPr>
          </a:lstStyle>
          <a:p>
            <a:endParaRPr lang="en-US" sz="1600" dirty="0"/>
          </a:p>
        </p:txBody>
      </p:sp>
      <p:sp>
        <p:nvSpPr>
          <p:cNvPr id="18" name="TextBox 17">
            <a:extLst>
              <a:ext uri="{FF2B5EF4-FFF2-40B4-BE49-F238E27FC236}">
                <a16:creationId xmlns:a16="http://schemas.microsoft.com/office/drawing/2014/main" id="{3FEC527E-BFD5-B2E3-04F7-830031D822DA}"/>
              </a:ext>
              <a:ext uri="{C183D7F6-B498-43B3-948B-1728B52AA6E4}">
                <adec:decorative xmlns:adec="http://schemas.microsoft.com/office/drawing/2017/decorative" val="1"/>
              </a:ext>
            </a:extLst>
          </p:cNvPr>
          <p:cNvSpPr txBox="1"/>
          <p:nvPr/>
        </p:nvSpPr>
        <p:spPr>
          <a:xfrm>
            <a:off x="6523221" y="2033155"/>
            <a:ext cx="5213235" cy="592280"/>
          </a:xfrm>
          <a:prstGeom prst="rect">
            <a:avLst/>
          </a:prstGeom>
          <a:solidFill>
            <a:srgbClr val="AF1C08"/>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w="0"/>
                <a:solidFill>
                  <a:prstClr val="black"/>
                </a:solidFill>
                <a:effectLst/>
                <a:uLnTx/>
                <a:uFillTx/>
                <a:latin typeface="Lub Dub Condensed" panose="020B0506030403020204" pitchFamily="34" charset="0"/>
              </a:defRPr>
            </a:lvl1pPr>
          </a:lstStyle>
          <a:p>
            <a:endParaRPr lang="en-US" sz="1600" dirty="0"/>
          </a:p>
        </p:txBody>
      </p:sp>
      <p:sp>
        <p:nvSpPr>
          <p:cNvPr id="20" name="TextBox 19">
            <a:extLst>
              <a:ext uri="{FF2B5EF4-FFF2-40B4-BE49-F238E27FC236}">
                <a16:creationId xmlns:a16="http://schemas.microsoft.com/office/drawing/2014/main" id="{4F000561-6258-BC86-8810-C34FDA9BCF67}"/>
              </a:ext>
              <a:ext uri="{C183D7F6-B498-43B3-948B-1728B52AA6E4}">
                <adec:decorative xmlns:adec="http://schemas.microsoft.com/office/drawing/2017/decorative" val="0"/>
              </a:ext>
            </a:extLst>
          </p:cNvPr>
          <p:cNvSpPr txBox="1"/>
          <p:nvPr/>
        </p:nvSpPr>
        <p:spPr>
          <a:xfrm>
            <a:off x="6915614" y="2164745"/>
            <a:ext cx="5006168" cy="2125181"/>
          </a:xfrm>
          <a:prstGeom prst="rect">
            <a:avLst/>
          </a:prstGeom>
          <a:noFill/>
          <a:ln w="12700">
            <a:noFill/>
          </a:ln>
        </p:spPr>
        <p:txBody>
          <a:bodyPr wrap="square" rtlCol="0" anchor="t">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w="0"/>
                <a:solidFill>
                  <a:prstClr val="black"/>
                </a:solidFill>
                <a:effectLst/>
                <a:uLnTx/>
                <a:uFillTx/>
                <a:latin typeface="Lub Dub Condensed" panose="020B0506030403020204" pitchFamily="34" charset="0"/>
              </a:defRPr>
            </a:lvl1pPr>
          </a:lstStyle>
          <a:p>
            <a:pPr algn="l"/>
            <a:r>
              <a:rPr lang="en-US" sz="1600" dirty="0">
                <a:solidFill>
                  <a:schemeClr val="bg1"/>
                </a:solidFill>
              </a:rPr>
              <a:t>Advised against pregnancy (3: Harm)</a:t>
            </a:r>
          </a:p>
          <a:p>
            <a:pPr algn="l"/>
            <a:endParaRPr lang="en-US" sz="1600" dirty="0">
              <a:solidFill>
                <a:schemeClr val="bg1"/>
              </a:solidFill>
            </a:endParaRPr>
          </a:p>
          <a:p>
            <a:pPr algn="l"/>
            <a:endParaRPr lang="en-US" sz="1600" dirty="0">
              <a:solidFill>
                <a:schemeClr val="bg1"/>
              </a:solidFill>
            </a:endParaRPr>
          </a:p>
          <a:p>
            <a:pPr algn="l"/>
            <a:r>
              <a:rPr lang="en-US" sz="1600" dirty="0">
                <a:solidFill>
                  <a:schemeClr val="bg1"/>
                </a:solidFill>
              </a:rPr>
              <a:t>Closure of any intracardiac </a:t>
            </a:r>
            <a:br>
              <a:rPr lang="en-US" sz="1600" dirty="0">
                <a:solidFill>
                  <a:schemeClr val="bg1"/>
                </a:solidFill>
              </a:rPr>
            </a:br>
            <a:r>
              <a:rPr lang="en-US" sz="1600" dirty="0">
                <a:solidFill>
                  <a:schemeClr val="bg1"/>
                </a:solidFill>
              </a:rPr>
              <a:t>or vascular shunts should not be performed (3: Harm)</a:t>
            </a:r>
          </a:p>
          <a:p>
            <a:pPr algn="l"/>
            <a:endParaRPr lang="en-US" sz="1600" dirty="0">
              <a:solidFill>
                <a:schemeClr val="bg1"/>
              </a:solidFill>
            </a:endParaRPr>
          </a:p>
          <a:p>
            <a:pPr algn="l"/>
            <a:endParaRPr lang="en-US" sz="1600" dirty="0">
              <a:solidFill>
                <a:schemeClr val="bg1"/>
              </a:solidFill>
            </a:endParaRPr>
          </a:p>
          <a:p>
            <a:pPr algn="l"/>
            <a:r>
              <a:rPr lang="en-US" sz="1600" dirty="0">
                <a:solidFill>
                  <a:schemeClr val="bg1"/>
                </a:solidFill>
              </a:rPr>
              <a:t>Endocardial leads may be potentially harmful (3: HARM)</a:t>
            </a:r>
          </a:p>
        </p:txBody>
      </p:sp>
      <p:sp>
        <p:nvSpPr>
          <p:cNvPr id="22" name="TextBox 21">
            <a:extLst>
              <a:ext uri="{FF2B5EF4-FFF2-40B4-BE49-F238E27FC236}">
                <a16:creationId xmlns:a16="http://schemas.microsoft.com/office/drawing/2014/main" id="{818FBBDE-535A-1391-1E09-800E7FE7865A}"/>
              </a:ext>
            </a:extLst>
          </p:cNvPr>
          <p:cNvSpPr txBox="1"/>
          <p:nvPr/>
        </p:nvSpPr>
        <p:spPr>
          <a:xfrm>
            <a:off x="3219017" y="5661999"/>
            <a:ext cx="5753966" cy="276999"/>
          </a:xfrm>
          <a:prstGeom prst="rect">
            <a:avLst/>
          </a:prstGeom>
          <a:noFill/>
        </p:spPr>
        <p:txBody>
          <a:bodyPr wrap="square">
            <a:spAutoFit/>
          </a:bodyPr>
          <a:lstStyle/>
          <a:p>
            <a:pPr algn="ctr"/>
            <a:r>
              <a:rPr lang="en-US" sz="1200" dirty="0">
                <a:latin typeface="Lub Dub Condensed" panose="020B0506030403020204" pitchFamily="34" charset="0"/>
              </a:rPr>
              <a:t>*atrial arrhythmia, new or enlarging pulmonary arterial thrombus, or prior thrombotic event</a:t>
            </a:r>
          </a:p>
        </p:txBody>
      </p:sp>
      <p:pic>
        <p:nvPicPr>
          <p:cNvPr id="23" name="Picture 22">
            <a:extLst>
              <a:ext uri="{FF2B5EF4-FFF2-40B4-BE49-F238E27FC236}">
                <a16:creationId xmlns:a16="http://schemas.microsoft.com/office/drawing/2014/main" id="{C632DC61-50AF-1939-EC0F-7A27035E9A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5529" y="1356106"/>
            <a:ext cx="1022519" cy="1023492"/>
          </a:xfrm>
          <a:prstGeom prst="rect">
            <a:avLst/>
          </a:prstGeom>
        </p:spPr>
      </p:pic>
      <p:pic>
        <p:nvPicPr>
          <p:cNvPr id="24" name="Picture 23">
            <a:extLst>
              <a:ext uri="{FF2B5EF4-FFF2-40B4-BE49-F238E27FC236}">
                <a16:creationId xmlns:a16="http://schemas.microsoft.com/office/drawing/2014/main" id="{628CA639-32EB-71ED-A34C-91FCD00FF69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0788" y="3366644"/>
            <a:ext cx="976672" cy="946978"/>
          </a:xfrm>
          <a:prstGeom prst="rect">
            <a:avLst/>
          </a:prstGeom>
        </p:spPr>
      </p:pic>
      <p:pic>
        <p:nvPicPr>
          <p:cNvPr id="26" name="Picture 25">
            <a:extLst>
              <a:ext uri="{FF2B5EF4-FFF2-40B4-BE49-F238E27FC236}">
                <a16:creationId xmlns:a16="http://schemas.microsoft.com/office/drawing/2014/main" id="{1DCC6090-1CD1-C974-C70D-C357C41224D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0788" y="2432708"/>
            <a:ext cx="1022519" cy="933936"/>
          </a:xfrm>
          <a:prstGeom prst="rect">
            <a:avLst/>
          </a:prstGeom>
        </p:spPr>
      </p:pic>
      <p:sp>
        <p:nvSpPr>
          <p:cNvPr id="6" name="Oval 5">
            <a:extLst>
              <a:ext uri="{FF2B5EF4-FFF2-40B4-BE49-F238E27FC236}">
                <a16:creationId xmlns:a16="http://schemas.microsoft.com/office/drawing/2014/main" id="{B141002E-2F37-A38F-888E-9EE48778EDFD}"/>
              </a:ext>
              <a:ext uri="{C183D7F6-B498-43B3-948B-1728B52AA6E4}">
                <adec:decorative xmlns:adec="http://schemas.microsoft.com/office/drawing/2017/decorative" val="1"/>
              </a:ext>
            </a:extLst>
          </p:cNvPr>
          <p:cNvSpPr/>
          <p:nvPr/>
        </p:nvSpPr>
        <p:spPr>
          <a:xfrm>
            <a:off x="559410" y="4386913"/>
            <a:ext cx="881336" cy="869759"/>
          </a:xfrm>
          <a:prstGeom prst="ellipse">
            <a:avLst/>
          </a:prstGeom>
          <a:solidFill>
            <a:srgbClr val="343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A0E648DD-7431-D80D-BEC2-D17DC62D7DB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3530" y="4498134"/>
            <a:ext cx="617034" cy="617034"/>
          </a:xfrm>
          <a:prstGeom prst="rect">
            <a:avLst/>
          </a:prstGeom>
        </p:spPr>
      </p:pic>
      <p:sp>
        <p:nvSpPr>
          <p:cNvPr id="31" name="Oval 30">
            <a:extLst>
              <a:ext uri="{FF2B5EF4-FFF2-40B4-BE49-F238E27FC236}">
                <a16:creationId xmlns:a16="http://schemas.microsoft.com/office/drawing/2014/main" id="{A14FA43C-E0B0-D29A-6AA4-02AC87DC487B}"/>
              </a:ext>
              <a:ext uri="{C183D7F6-B498-43B3-948B-1728B52AA6E4}">
                <adec:decorative xmlns:adec="http://schemas.microsoft.com/office/drawing/2017/decorative" val="1"/>
              </a:ext>
            </a:extLst>
          </p:cNvPr>
          <p:cNvSpPr/>
          <p:nvPr/>
        </p:nvSpPr>
        <p:spPr>
          <a:xfrm>
            <a:off x="6281854" y="1964640"/>
            <a:ext cx="696055" cy="704441"/>
          </a:xfrm>
          <a:prstGeom prst="ellipse">
            <a:avLst/>
          </a:prstGeom>
          <a:solidFill>
            <a:srgbClr val="343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39F2BA7-B6FC-F18E-7E04-1ADE49419121}"/>
              </a:ext>
              <a:ext uri="{C183D7F6-B498-43B3-948B-1728B52AA6E4}">
                <adec:decorative xmlns:adec="http://schemas.microsoft.com/office/drawing/2017/decorative" val="1"/>
              </a:ext>
            </a:extLst>
          </p:cNvPr>
          <p:cNvSpPr/>
          <p:nvPr/>
        </p:nvSpPr>
        <p:spPr>
          <a:xfrm>
            <a:off x="6281854" y="2797264"/>
            <a:ext cx="696055" cy="704441"/>
          </a:xfrm>
          <a:prstGeom prst="ellipse">
            <a:avLst/>
          </a:prstGeom>
          <a:solidFill>
            <a:srgbClr val="343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A0E2DF2-7661-306D-451B-DBD4FBC07244}"/>
              </a:ext>
              <a:ext uri="{C183D7F6-B498-43B3-948B-1728B52AA6E4}">
                <adec:decorative xmlns:adec="http://schemas.microsoft.com/office/drawing/2017/decorative" val="1"/>
              </a:ext>
            </a:extLst>
          </p:cNvPr>
          <p:cNvSpPr/>
          <p:nvPr/>
        </p:nvSpPr>
        <p:spPr>
          <a:xfrm>
            <a:off x="6281854" y="3652190"/>
            <a:ext cx="696055" cy="704441"/>
          </a:xfrm>
          <a:prstGeom prst="ellipse">
            <a:avLst/>
          </a:prstGeom>
          <a:solidFill>
            <a:srgbClr val="343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Graphic 41">
            <a:extLst>
              <a:ext uri="{FF2B5EF4-FFF2-40B4-BE49-F238E27FC236}">
                <a16:creationId xmlns:a16="http://schemas.microsoft.com/office/drawing/2014/main" id="{22685913-469F-33AB-92C7-390E356156A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35751" y="3668752"/>
            <a:ext cx="579863" cy="579863"/>
          </a:xfrm>
          <a:prstGeom prst="rect">
            <a:avLst/>
          </a:prstGeom>
        </p:spPr>
      </p:pic>
      <p:pic>
        <p:nvPicPr>
          <p:cNvPr id="44" name="Graphic 43">
            <a:extLst>
              <a:ext uri="{FF2B5EF4-FFF2-40B4-BE49-F238E27FC236}">
                <a16:creationId xmlns:a16="http://schemas.microsoft.com/office/drawing/2014/main" id="{C8675A59-968A-552C-779B-8A500A48B46C}"/>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88500" y="2034750"/>
            <a:ext cx="288988" cy="585787"/>
          </a:xfrm>
          <a:prstGeom prst="rect">
            <a:avLst/>
          </a:prstGeom>
        </p:spPr>
      </p:pic>
      <p:pic>
        <p:nvPicPr>
          <p:cNvPr id="46" name="Graphic 45">
            <a:extLst>
              <a:ext uri="{FF2B5EF4-FFF2-40B4-BE49-F238E27FC236}">
                <a16:creationId xmlns:a16="http://schemas.microsoft.com/office/drawing/2014/main" id="{66107BF7-0FB8-FD8D-BD8B-CAEC4358391A}"/>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33340" y="2846717"/>
            <a:ext cx="431621" cy="549336"/>
          </a:xfrm>
          <a:prstGeom prst="rect">
            <a:avLst/>
          </a:prstGeom>
        </p:spPr>
      </p:pic>
      <p:sp>
        <p:nvSpPr>
          <p:cNvPr id="50" name="Oval 49">
            <a:extLst>
              <a:ext uri="{FF2B5EF4-FFF2-40B4-BE49-F238E27FC236}">
                <a16:creationId xmlns:a16="http://schemas.microsoft.com/office/drawing/2014/main" id="{90A43649-F9AF-19B6-953E-744D55B31362}"/>
              </a:ext>
              <a:ext uri="{C183D7F6-B498-43B3-948B-1728B52AA6E4}">
                <adec:decorative xmlns:adec="http://schemas.microsoft.com/office/drawing/2017/decorative" val="1"/>
              </a:ext>
            </a:extLst>
          </p:cNvPr>
          <p:cNvSpPr/>
          <p:nvPr/>
        </p:nvSpPr>
        <p:spPr>
          <a:xfrm>
            <a:off x="6538823" y="3191774"/>
            <a:ext cx="250166" cy="250165"/>
          </a:xfrm>
          <a:prstGeom prst="ellipse">
            <a:avLst/>
          </a:prstGeom>
          <a:solidFill>
            <a:srgbClr val="343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a:extLst>
              <a:ext uri="{FF2B5EF4-FFF2-40B4-BE49-F238E27FC236}">
                <a16:creationId xmlns:a16="http://schemas.microsoft.com/office/drawing/2014/main" id="{D6ED4B39-55CE-DC45-0F02-9A34D29D01E3}"/>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66257" y="3047238"/>
            <a:ext cx="390721" cy="360196"/>
          </a:xfrm>
          <a:prstGeom prst="rect">
            <a:avLst/>
          </a:prstGeom>
        </p:spPr>
      </p:pic>
      <p:sp>
        <p:nvSpPr>
          <p:cNvPr id="5" name="Text Placeholder 4">
            <a:extLst>
              <a:ext uri="{FF2B5EF4-FFF2-40B4-BE49-F238E27FC236}">
                <a16:creationId xmlns:a16="http://schemas.microsoft.com/office/drawing/2014/main" id="{E008EAEE-B26C-F954-F977-1D63DA1CCD59}"/>
              </a:ext>
            </a:extLst>
          </p:cNvPr>
          <p:cNvSpPr>
            <a:spLocks noGrp="1"/>
          </p:cNvSpPr>
          <p:nvPr>
            <p:ph type="body" sz="quarter" idx="13"/>
          </p:nvPr>
        </p:nvSpPr>
        <p:spPr/>
        <p:txBody>
          <a:bodyPr/>
          <a:lstStyle/>
          <a:p>
            <a:r>
              <a:rPr lang="en-US" b="1" dirty="0"/>
              <a:t>Abbreviations: </a:t>
            </a:r>
            <a:r>
              <a:rPr lang="en-US" dirty="0"/>
              <a:t>PAH indicates pulmonary arterial hypertension. </a:t>
            </a:r>
          </a:p>
        </p:txBody>
      </p:sp>
      <p:sp>
        <p:nvSpPr>
          <p:cNvPr id="4" name="Slide Number Placeholder 3">
            <a:extLst>
              <a:ext uri="{FF2B5EF4-FFF2-40B4-BE49-F238E27FC236}">
                <a16:creationId xmlns:a16="http://schemas.microsoft.com/office/drawing/2014/main" id="{37C4C458-F432-4DE5-99F4-2783D213E9C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24</a:t>
            </a:fld>
            <a:endParaRPr lang="en-US" sz="900" dirty="0"/>
          </a:p>
        </p:txBody>
      </p:sp>
    </p:spTree>
    <p:extLst>
      <p:ext uri="{BB962C8B-B14F-4D97-AF65-F5344CB8AC3E}">
        <p14:creationId xmlns:p14="http://schemas.microsoft.com/office/powerpoint/2010/main" val="2975481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EE387-C5B5-F994-08A9-8CFC62DC695F}"/>
            </a:ext>
          </a:extLst>
        </p:cNvPr>
        <p:cNvGrpSpPr/>
        <p:nvPr/>
      </p:nvGrpSpPr>
      <p:grpSpPr>
        <a:xfrm>
          <a:off x="0" y="0"/>
          <a:ext cx="0" cy="0"/>
          <a:chOff x="0" y="0"/>
          <a:chExt cx="0" cy="0"/>
        </a:xfrm>
      </p:grpSpPr>
      <p:sp>
        <p:nvSpPr>
          <p:cNvPr id="6" name="Rectangle 5" descr="A flow chart describing the therapeutic flow for atrial septal defects, including recommendations on when to close the ASD.">
            <a:extLst>
              <a:ext uri="{FF2B5EF4-FFF2-40B4-BE49-F238E27FC236}">
                <a16:creationId xmlns:a16="http://schemas.microsoft.com/office/drawing/2014/main" id="{7F9B4158-58E1-B0F6-8E18-95A560744EC4}"/>
              </a:ext>
            </a:extLst>
          </p:cNvPr>
          <p:cNvSpPr/>
          <p:nvPr/>
        </p:nvSpPr>
        <p:spPr>
          <a:xfrm>
            <a:off x="434898" y="1131002"/>
            <a:ext cx="11363091" cy="447434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0BD1A1A-9B5C-358A-CC88-188B7BAE78A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25</a:t>
            </a:fld>
            <a:endParaRPr lang="en-US" sz="900" dirty="0"/>
          </a:p>
        </p:txBody>
      </p:sp>
      <p:pic>
        <p:nvPicPr>
          <p:cNvPr id="3" name="Picture 2" descr="A diagram of a coronary artery">
            <a:extLst>
              <a:ext uri="{FF2B5EF4-FFF2-40B4-BE49-F238E27FC236}">
                <a16:creationId xmlns:a16="http://schemas.microsoft.com/office/drawing/2014/main" id="{522E7283-CCC8-2410-749E-9C87CB956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017" y="114300"/>
            <a:ext cx="8242852" cy="6241566"/>
          </a:xfrm>
          <a:prstGeom prst="rect">
            <a:avLst/>
          </a:prstGeom>
          <a:ln>
            <a:solidFill>
              <a:schemeClr val="tx1"/>
            </a:solidFill>
          </a:ln>
          <a:scene3d>
            <a:camera prst="orthographicFront"/>
            <a:lightRig rig="threePt" dir="t"/>
          </a:scene3d>
          <a:sp3d>
            <a:bevelT prst="relaxedInset"/>
          </a:sp3d>
        </p:spPr>
      </p:pic>
    </p:spTree>
    <p:extLst>
      <p:ext uri="{BB962C8B-B14F-4D97-AF65-F5344CB8AC3E}">
        <p14:creationId xmlns:p14="http://schemas.microsoft.com/office/powerpoint/2010/main" val="140210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48E2F6-410F-3C90-3FB7-7F719D017F9D}"/>
              </a:ext>
            </a:extLst>
          </p:cNvPr>
          <p:cNvSpPr>
            <a:spLocks noGrp="1"/>
          </p:cNvSpPr>
          <p:nvPr>
            <p:ph type="title"/>
          </p:nvPr>
        </p:nvSpPr>
        <p:spPr/>
        <p:txBody>
          <a:bodyPr/>
          <a:lstStyle/>
          <a:p>
            <a:r>
              <a:rPr lang="en-US" dirty="0"/>
              <a:t>Acknowledgments</a:t>
            </a:r>
          </a:p>
        </p:txBody>
      </p:sp>
      <p:sp>
        <p:nvSpPr>
          <p:cNvPr id="6" name="Content Placeholder 5">
            <a:extLst>
              <a:ext uri="{FF2B5EF4-FFF2-40B4-BE49-F238E27FC236}">
                <a16:creationId xmlns:a16="http://schemas.microsoft.com/office/drawing/2014/main" id="{98371956-81F8-49E7-CCD2-C49A7A8DB4BB}"/>
              </a:ext>
            </a:extLst>
          </p:cNvPr>
          <p:cNvSpPr>
            <a:spLocks noGrp="1"/>
          </p:cNvSpPr>
          <p:nvPr>
            <p:ph idx="1"/>
          </p:nvPr>
        </p:nvSpPr>
        <p:spPr>
          <a:xfrm>
            <a:off x="765772" y="1086193"/>
            <a:ext cx="9908263" cy="3835357"/>
          </a:xfrm>
        </p:spPr>
        <p:txBody>
          <a:bodyPr>
            <a:normAutofit/>
          </a:bodyPr>
          <a:lstStyle/>
          <a:p>
            <a:pPr marL="0" indent="0">
              <a:lnSpc>
                <a:spcPct val="107000"/>
              </a:lnSpc>
              <a:spcAft>
                <a:spcPts val="800"/>
              </a:spcAft>
              <a:buNone/>
            </a:pPr>
            <a:r>
              <a:rPr lang="en-US" sz="2000" dirty="0"/>
              <a:t>Many thanks to our Guideline Ambassadors who were guided by Dr. Elliott Antman in developing this translational learning product in support of the </a:t>
            </a:r>
            <a:br>
              <a:rPr lang="en-US" sz="2000" dirty="0"/>
            </a:br>
            <a:r>
              <a:rPr lang="en-US" sz="2000" b="1" dirty="0">
                <a:latin typeface="Lub Dub Condensed" panose="020B0506030403020204" pitchFamily="34" charset="0"/>
              </a:rPr>
              <a:t>2025 </a:t>
            </a:r>
            <a:r>
              <a:rPr lang="en-US" sz="2000" b="1" kern="0" dirty="0">
                <a:latin typeface="Lub Dub Condensed" panose="020B0506030403020204" pitchFamily="34" charset="0"/>
                <a:ea typeface="Aptos" panose="020B0004020202020204" pitchFamily="34" charset="0"/>
                <a:cs typeface="Calibri" panose="020F0502020204030204" pitchFamily="34" charset="0"/>
              </a:rPr>
              <a:t>AHA/ACC/HRS/ISACHD/SCAI Guideline for the Management of Adults With Congenital Heart Disease.</a:t>
            </a:r>
            <a:endParaRPr lang="en-US" sz="2000" dirty="0">
              <a:latin typeface="Lub Dub Condensed" panose="020B0506030403020204" pitchFamily="34" charset="0"/>
              <a:ea typeface="Calibri" panose="020F0502020204030204" pitchFamily="34" charset="0"/>
            </a:endParaRPr>
          </a:p>
          <a:p>
            <a:pPr marL="0" indent="0">
              <a:lnSpc>
                <a:spcPct val="100000"/>
              </a:lnSpc>
              <a:buNone/>
            </a:pPr>
            <a:endParaRPr lang="en-US" sz="2000" dirty="0"/>
          </a:p>
        </p:txBody>
      </p:sp>
      <p:sp>
        <p:nvSpPr>
          <p:cNvPr id="9" name="Text Placeholder 4">
            <a:extLst>
              <a:ext uri="{FF2B5EF4-FFF2-40B4-BE49-F238E27FC236}">
                <a16:creationId xmlns:a16="http://schemas.microsoft.com/office/drawing/2014/main" id="{8EDF807D-F0E6-DF23-E1F1-77343594D6F0}"/>
              </a:ext>
              <a:ext uri="{C183D7F6-B498-43B3-948B-1728B52AA6E4}">
                <adec:decorative xmlns:adec="http://schemas.microsoft.com/office/drawing/2017/decorative" val="0"/>
              </a:ext>
            </a:extLst>
          </p:cNvPr>
          <p:cNvSpPr txBox="1">
            <a:spLocks/>
          </p:cNvSpPr>
          <p:nvPr/>
        </p:nvSpPr>
        <p:spPr>
          <a:xfrm>
            <a:off x="838200" y="4218260"/>
            <a:ext cx="10633364" cy="1452341"/>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The American Heart Association requests this electronic slide deck be cited as follows: </a:t>
            </a:r>
          </a:p>
          <a:p>
            <a:pPr marL="0" indent="0">
              <a:lnSpc>
                <a:spcPct val="100000"/>
              </a:lnSpc>
              <a:spcBef>
                <a:spcPts val="0"/>
              </a:spcBef>
              <a:buNone/>
              <a:defRPr/>
            </a:pPr>
            <a:r>
              <a:rPr lang="en-US" sz="1800" dirty="0">
                <a:solidFill>
                  <a:prstClr val="black"/>
                </a:solidFill>
                <a:latin typeface="Lub Dub Condensed" panose="020B0506030403020204" pitchFamily="34" charset="0"/>
              </a:rPr>
              <a:t>Ahmed, I., Al-</a:t>
            </a:r>
            <a:r>
              <a:rPr lang="en-US" sz="1800" dirty="0" err="1">
                <a:solidFill>
                  <a:prstClr val="black"/>
                </a:solidFill>
                <a:latin typeface="Lub Dub Condensed" panose="020B0506030403020204" pitchFamily="34" charset="0"/>
              </a:rPr>
              <a:t>Yafeai</a:t>
            </a:r>
            <a:r>
              <a:rPr lang="en-US" sz="1800" dirty="0">
                <a:solidFill>
                  <a:prstClr val="black"/>
                </a:solidFill>
                <a:latin typeface="Lub Dub Condensed" panose="020B0506030403020204" pitchFamily="34" charset="0"/>
              </a:rPr>
              <a:t>, Z., Angueira, A., East, L., Hamid, A., Sang, C., Sherrod, C., Yan, C., Reyna, G.</a:t>
            </a:r>
            <a:r>
              <a:rPr lang="en-US" sz="1800">
                <a:solidFill>
                  <a:prstClr val="black"/>
                </a:solidFill>
                <a:latin typeface="Lub Dub Condensed" panose="020B0506030403020204" pitchFamily="34" charset="0"/>
              </a:rPr>
              <a:t>G., </a:t>
            </a:r>
            <a:r>
              <a:rPr lang="en-US" sz="1800" dirty="0">
                <a:solidFill>
                  <a:prstClr val="black"/>
                </a:solidFill>
                <a:latin typeface="Lub Dub Condensed" panose="020B0506030403020204" pitchFamily="34" charset="0"/>
              </a:rPr>
              <a:t>&amp; Antman, E. M. (2025).  AHA Guideline Essentials; Adapted from: [PowerPoint slides]. Retrieved from the </a:t>
            </a:r>
            <a:r>
              <a:rPr lang="en-US" sz="1800" dirty="0">
                <a:latin typeface="Lub Dub Condensed" panose="020B0506030403020204" pitchFamily="34" charset="0"/>
                <a:ea typeface="Aptos" panose="020B0004020202020204" pitchFamily="34" charset="0"/>
              </a:rPr>
              <a:t>2025 AHA/ACC/HRS/ISACHD/SCAI Guideline for the Management of Adults With Congenital Heart Disease.</a:t>
            </a:r>
            <a:endParaRPr lang="en-US" sz="1800" dirty="0">
              <a:latin typeface="Calibri" panose="020F0502020204030204" pitchFamily="34" charset="0"/>
              <a:ea typeface="Aptos" panose="020B0004020202020204" pitchFamily="34" charset="0"/>
            </a:endParaRPr>
          </a:p>
          <a:p>
            <a:pPr marL="0" indent="0">
              <a:lnSpc>
                <a:spcPct val="100000"/>
              </a:lnSpc>
              <a:spcBef>
                <a:spcPts val="0"/>
              </a:spcBef>
              <a:buNone/>
              <a:defRPr/>
            </a:pPr>
            <a:r>
              <a:rPr lang="en-US" sz="1800" dirty="0">
                <a:latin typeface="Lub Dub Condensed" panose="020B0506030403020204" pitchFamily="34" charset="0"/>
                <a:hlinkClick r:id="rId3"/>
              </a:rPr>
              <a:t>Guideline Essentials: AHA Clinical Slide Series - Professional Heart Daily | American Heart Association</a:t>
            </a:r>
            <a:endParaRPr lang="en-US" sz="1800" dirty="0">
              <a:solidFill>
                <a:prstClr val="black"/>
              </a:solidFill>
              <a:latin typeface="Lub Dub Condensed" panose="020B0506030403020204" pitchFamily="34" charset="0"/>
            </a:endParaRPr>
          </a:p>
        </p:txBody>
      </p:sp>
      <p:sp>
        <p:nvSpPr>
          <p:cNvPr id="2" name="Slide Number Placeholder 1">
            <a:extLst>
              <a:ext uri="{FF2B5EF4-FFF2-40B4-BE49-F238E27FC236}">
                <a16:creationId xmlns:a16="http://schemas.microsoft.com/office/drawing/2014/main" id="{0F8604CC-9C8B-DBCA-EE33-DA994C5514CA}"/>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26</a:t>
            </a:fld>
            <a:endParaRPr lang="en-US" sz="900" dirty="0"/>
          </a:p>
        </p:txBody>
      </p:sp>
      <p:sp>
        <p:nvSpPr>
          <p:cNvPr id="4" name="TextBox 3">
            <a:extLst>
              <a:ext uri="{FF2B5EF4-FFF2-40B4-BE49-F238E27FC236}">
                <a16:creationId xmlns:a16="http://schemas.microsoft.com/office/drawing/2014/main" id="{78AA9C9C-26BA-9AF5-3032-4610B825FA09}"/>
              </a:ext>
            </a:extLst>
          </p:cNvPr>
          <p:cNvSpPr txBox="1"/>
          <p:nvPr/>
        </p:nvSpPr>
        <p:spPr>
          <a:xfrm>
            <a:off x="5483914" y="2740932"/>
            <a:ext cx="3491121" cy="132343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Arsalan Hamid, MBBS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Charlie ‘Joe’ Sang, MD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Charles Sherrod, MD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Crystal Yan, MD</a:t>
            </a:r>
            <a:endParaRPr lang="en-US" sz="2000" dirty="0"/>
          </a:p>
        </p:txBody>
      </p:sp>
      <p:sp>
        <p:nvSpPr>
          <p:cNvPr id="13" name="TextBox 12">
            <a:extLst>
              <a:ext uri="{FF2B5EF4-FFF2-40B4-BE49-F238E27FC236}">
                <a16:creationId xmlns:a16="http://schemas.microsoft.com/office/drawing/2014/main" id="{0EBFCB16-67F3-15B2-8664-0B26A6C14A05}"/>
              </a:ext>
            </a:extLst>
          </p:cNvPr>
          <p:cNvSpPr txBox="1"/>
          <p:nvPr/>
        </p:nvSpPr>
        <p:spPr>
          <a:xfrm>
            <a:off x="838200" y="2740932"/>
            <a:ext cx="3746538" cy="1600438"/>
          </a:xfrm>
          <a:prstGeom prst="rect">
            <a:avLst/>
          </a:prstGeom>
          <a:noFill/>
        </p:spPr>
        <p:txBody>
          <a:bodyPr wrap="none" rtlCol="0">
            <a:spAutoFit/>
          </a:bodyPr>
          <a:lstStyle/>
          <a:p>
            <a:pPr lvl="0">
              <a:defRPr/>
            </a:pPr>
            <a:r>
              <a:rPr lang="en-US" sz="2000" dirty="0">
                <a:solidFill>
                  <a:prstClr val="black"/>
                </a:solidFill>
                <a:latin typeface="Lub Dub Bold" panose="020B0803030403020204" pitchFamily="34" charset="0"/>
              </a:rPr>
              <a:t>Ibrahim Ahmed, MD</a:t>
            </a:r>
          </a:p>
          <a:p>
            <a:pPr lvl="0">
              <a:defRPr/>
            </a:pPr>
            <a:r>
              <a:rPr lang="en-US" sz="2000" dirty="0">
                <a:solidFill>
                  <a:prstClr val="black"/>
                </a:solidFill>
                <a:latin typeface="Lub Dub Bold" panose="020B0803030403020204" pitchFamily="34" charset="0"/>
              </a:rPr>
              <a:t>Zaki Al-</a:t>
            </a:r>
            <a:r>
              <a:rPr lang="en-US" sz="2000" dirty="0" err="1">
                <a:solidFill>
                  <a:prstClr val="black"/>
                </a:solidFill>
                <a:latin typeface="Lub Dub Bold" panose="020B0803030403020204" pitchFamily="34" charset="0"/>
              </a:rPr>
              <a:t>Yafeai</a:t>
            </a:r>
            <a:r>
              <a:rPr lang="en-US" sz="2000" dirty="0">
                <a:solidFill>
                  <a:prstClr val="black"/>
                </a:solidFill>
                <a:latin typeface="Lub Dub Bold" panose="020B0803030403020204" pitchFamily="34" charset="0"/>
              </a:rPr>
              <a:t>, MD</a:t>
            </a:r>
          </a:p>
          <a:p>
            <a:pPr lvl="0">
              <a:defRPr/>
            </a:pPr>
            <a:r>
              <a:rPr lang="en-US" sz="2000" dirty="0">
                <a:solidFill>
                  <a:prstClr val="black"/>
                </a:solidFill>
                <a:latin typeface="Lub Dub Bold" panose="020B0803030403020204" pitchFamily="34" charset="0"/>
              </a:rPr>
              <a:t>Anthony Angueira, MD PhD  </a:t>
            </a:r>
          </a:p>
          <a:p>
            <a:pPr lvl="0">
              <a:defRPr/>
            </a:pPr>
            <a:r>
              <a:rPr lang="en-US" sz="2000" dirty="0">
                <a:solidFill>
                  <a:prstClr val="black"/>
                </a:solidFill>
                <a:latin typeface="Lub Dub Bold" panose="020B0803030403020204" pitchFamily="34" charset="0"/>
              </a:rPr>
              <a:t>Lauren East, MD</a:t>
            </a:r>
          </a:p>
          <a:p>
            <a:endParaRPr lang="en-US" dirty="0"/>
          </a:p>
        </p:txBody>
      </p:sp>
    </p:spTree>
    <p:extLst>
      <p:ext uri="{BB962C8B-B14F-4D97-AF65-F5344CB8AC3E}">
        <p14:creationId xmlns:p14="http://schemas.microsoft.com/office/powerpoint/2010/main" val="675889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A8FBE0-A8E5-16C3-83C6-6318506D31C1}"/>
              </a:ext>
            </a:extLst>
          </p:cNvPr>
          <p:cNvSpPr>
            <a:spLocks noGrp="1"/>
          </p:cNvSpPr>
          <p:nvPr>
            <p:ph type="title"/>
          </p:nvPr>
        </p:nvSpPr>
        <p:spPr>
          <a:xfrm>
            <a:off x="2257424" y="915844"/>
            <a:ext cx="9515476" cy="660111"/>
          </a:xfrm>
        </p:spPr>
        <p:txBody>
          <a:bodyPr/>
          <a:lstStyle/>
          <a:p>
            <a:r>
              <a:rPr lang="en-US" dirty="0"/>
              <a:t>Copyright and Permissions Notice</a:t>
            </a:r>
          </a:p>
        </p:txBody>
      </p:sp>
      <p:sp>
        <p:nvSpPr>
          <p:cNvPr id="9" name="Content Placeholder 8">
            <a:extLst>
              <a:ext uri="{FF2B5EF4-FFF2-40B4-BE49-F238E27FC236}">
                <a16:creationId xmlns:a16="http://schemas.microsoft.com/office/drawing/2014/main" id="{F1C975B6-6B58-6983-BE67-0FAA6EA1B377}"/>
              </a:ext>
            </a:extLst>
          </p:cNvPr>
          <p:cNvSpPr>
            <a:spLocks noGrp="1"/>
          </p:cNvSpPr>
          <p:nvPr>
            <p:ph sz="quarter" idx="10"/>
          </p:nvPr>
        </p:nvSpPr>
        <p:spPr>
          <a:xfrm>
            <a:off x="2266950" y="1817544"/>
            <a:ext cx="9467850" cy="4962525"/>
          </a:xfrm>
        </p:spPr>
        <p:txBody>
          <a:bodyPr wrap="square">
            <a:noAutofit/>
          </a:bodyPr>
          <a:lstStyle/>
          <a:p>
            <a:pPr marL="0" indent="0" algn="ctr">
              <a:spcBef>
                <a:spcPts val="1800"/>
              </a:spcBef>
              <a:buNone/>
            </a:pPr>
            <a:r>
              <a:rPr lang="en-US" sz="2000" dirty="0"/>
              <a:t>© Copyright 2025. American Heart Association. All rights reserved.</a:t>
            </a:r>
          </a:p>
          <a:p>
            <a:pPr marL="0" indent="0" algn="ctr">
              <a:spcBef>
                <a:spcPts val="1800"/>
              </a:spcBef>
              <a:buNone/>
            </a:pPr>
            <a:r>
              <a:rPr lang="en-US" sz="1800" dirty="0"/>
              <a:t>This material is the copyrighted property of the American Heart Association and is provided for reference purposes only. It may not be copied, reproduced, stored in a retrieval system, transmitted, altered in any way or used as a derivative work, or distributed in any form or by any means—electronic, mechanical, photocopying, recording, or otherwise—without prior written permission from the publisher.</a:t>
            </a:r>
          </a:p>
          <a:p>
            <a:pPr marL="0" indent="0" algn="ctr">
              <a:spcBef>
                <a:spcPts val="1800"/>
              </a:spcBef>
              <a:buNone/>
            </a:pPr>
            <a:r>
              <a:rPr lang="en-US" sz="2000" i="1" dirty="0"/>
              <a:t>This content may be used for limited educational and personal use. </a:t>
            </a:r>
            <a:br>
              <a:rPr lang="en-US" sz="2000" i="1" dirty="0"/>
            </a:br>
            <a:r>
              <a:rPr lang="en-US" sz="2000" i="1" dirty="0"/>
              <a:t>Further distribution or dissemination requires a licensing agreement. Unauthorized use or distribution in any media is strictly prohibited.</a:t>
            </a:r>
          </a:p>
          <a:p>
            <a:pPr marL="0" indent="0" algn="ctr">
              <a:spcBef>
                <a:spcPts val="1800"/>
              </a:spcBef>
              <a:buNone/>
            </a:pPr>
            <a:r>
              <a:rPr lang="en-US" sz="2000" dirty="0"/>
              <a:t>For permissions inquiries and licensing fee information, </a:t>
            </a:r>
            <a:br>
              <a:rPr lang="en-US" sz="2000" dirty="0"/>
            </a:br>
            <a:r>
              <a:rPr lang="en-US" sz="2000" dirty="0"/>
              <a:t>please see the information/Request Form at this link:</a:t>
            </a:r>
          </a:p>
          <a:p>
            <a:pPr marL="0" indent="0" algn="ctr">
              <a:spcBef>
                <a:spcPts val="1800"/>
              </a:spcBef>
              <a:buNone/>
            </a:pPr>
            <a:r>
              <a:rPr lang="en-US" sz="1600" dirty="0">
                <a:hlinkClick r:id="rId3">
                  <a:extLst>
                    <a:ext uri="{A12FA001-AC4F-418D-AE19-62706E023703}">
                      <ahyp:hlinkClr xmlns:ahyp="http://schemas.microsoft.com/office/drawing/2018/hyperlinkcolor" val="tx"/>
                    </a:ext>
                  </a:extLst>
                </a:hlinkClick>
              </a:rPr>
              <a:t>https://www.heart.org/en/about-us/statements-and-policies/copyright-request-form</a:t>
            </a:r>
            <a:endParaRPr lang="en-US" sz="1600" dirty="0"/>
          </a:p>
        </p:txBody>
      </p:sp>
      <p:sp>
        <p:nvSpPr>
          <p:cNvPr id="4" name="Slide Number Placeholder 3">
            <a:extLst>
              <a:ext uri="{FF2B5EF4-FFF2-40B4-BE49-F238E27FC236}">
                <a16:creationId xmlns:a16="http://schemas.microsoft.com/office/drawing/2014/main" id="{EE468E64-646B-2249-AA29-5519FD4A5F8C}"/>
              </a:ext>
              <a:ext uri="{C183D7F6-B498-43B3-948B-1728B52AA6E4}">
                <adec:decorative xmlns:adec="http://schemas.microsoft.com/office/drawing/2017/decorative" val="1"/>
              </a:ext>
            </a:extLst>
          </p:cNvPr>
          <p:cNvSpPr>
            <a:spLocks noGrp="1"/>
          </p:cNvSpPr>
          <p:nvPr>
            <p:ph type="sldNum" sz="quarter" idx="4294967295"/>
          </p:nvPr>
        </p:nvSpPr>
        <p:spPr>
          <a:xfrm>
            <a:off x="11809413" y="6356350"/>
            <a:ext cx="382587" cy="233363"/>
          </a:xfrm>
          <a:prstGeom prst="rect">
            <a:avLst/>
          </a:prstGeom>
        </p:spPr>
        <p:txBody>
          <a:bodyPr/>
          <a:lstStyle/>
          <a:p>
            <a:fld id="{FDAF4333-7328-E84F-9F6D-15A5075E3AB3}" type="slidenum">
              <a:rPr lang="en-US" smtClean="0"/>
              <a:pPr/>
              <a:t>27</a:t>
            </a:fld>
            <a:endParaRPr lang="en-US" sz="900" dirty="0"/>
          </a:p>
        </p:txBody>
      </p:sp>
    </p:spTree>
    <p:extLst>
      <p:ext uri="{BB962C8B-B14F-4D97-AF65-F5344CB8AC3E}">
        <p14:creationId xmlns:p14="http://schemas.microsoft.com/office/powerpoint/2010/main" val="333789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899EF-05EB-C560-C94B-8DFEF2B137A9}"/>
              </a:ext>
            </a:extLst>
          </p:cNvPr>
          <p:cNvSpPr>
            <a:spLocks noGrp="1"/>
          </p:cNvSpPr>
          <p:nvPr>
            <p:ph type="title"/>
          </p:nvPr>
        </p:nvSpPr>
        <p:spPr/>
        <p:txBody>
          <a:bodyPr/>
          <a:lstStyle/>
          <a:p>
            <a:r>
              <a:rPr lang="en-US" dirty="0"/>
              <a:t>Care Access and Delivery in the ACHD Population</a:t>
            </a:r>
          </a:p>
        </p:txBody>
      </p:sp>
      <p:sp>
        <p:nvSpPr>
          <p:cNvPr id="6" name="TextBox 5">
            <a:extLst>
              <a:ext uri="{FF2B5EF4-FFF2-40B4-BE49-F238E27FC236}">
                <a16:creationId xmlns:a16="http://schemas.microsoft.com/office/drawing/2014/main" id="{C8E57099-F308-CBE6-008F-B14754169EEF}"/>
              </a:ext>
              <a:ext uri="{C183D7F6-B498-43B3-948B-1728B52AA6E4}">
                <adec:decorative xmlns:adec="http://schemas.microsoft.com/office/drawing/2017/decorative" val="1"/>
              </a:ext>
            </a:extLst>
          </p:cNvPr>
          <p:cNvSpPr txBox="1"/>
          <p:nvPr/>
        </p:nvSpPr>
        <p:spPr>
          <a:xfrm>
            <a:off x="3300637" y="1261129"/>
            <a:ext cx="4963620" cy="756514"/>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7" name="TextBox 6">
            <a:extLst>
              <a:ext uri="{FF2B5EF4-FFF2-40B4-BE49-F238E27FC236}">
                <a16:creationId xmlns:a16="http://schemas.microsoft.com/office/drawing/2014/main" id="{90B016A4-14B5-6701-53D0-E8A5921CCB3E}"/>
              </a:ext>
              <a:ext uri="{C183D7F6-B498-43B3-948B-1728B52AA6E4}">
                <adec:decorative xmlns:adec="http://schemas.microsoft.com/office/drawing/2017/decorative" val="0"/>
              </a:ext>
            </a:extLst>
          </p:cNvPr>
          <p:cNvSpPr txBox="1"/>
          <p:nvPr/>
        </p:nvSpPr>
        <p:spPr>
          <a:xfrm>
            <a:off x="4133230" y="1439133"/>
            <a:ext cx="3374940" cy="400505"/>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Care Access and Delivery in the ACHD Population</a:t>
            </a:r>
          </a:p>
        </p:txBody>
      </p:sp>
      <p:graphicFrame>
        <p:nvGraphicFramePr>
          <p:cNvPr id="8" name="Content Placeholder 5">
            <a:extLst>
              <a:ext uri="{FF2B5EF4-FFF2-40B4-BE49-F238E27FC236}">
                <a16:creationId xmlns:a16="http://schemas.microsoft.com/office/drawing/2014/main" id="{21F518FF-9294-9BB5-DD3A-FD953FDC5BB0}"/>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856111709"/>
              </p:ext>
            </p:extLst>
          </p:nvPr>
        </p:nvGraphicFramePr>
        <p:xfrm>
          <a:off x="833582" y="2111707"/>
          <a:ext cx="4987118" cy="1845820"/>
        </p:xfrm>
        <a:graphic>
          <a:graphicData uri="http://schemas.openxmlformats.org/drawingml/2006/table">
            <a:tbl>
              <a:tblPr firstRow="1" bandRow="1">
                <a:tableStyleId>{5C22544A-7EE6-4342-B048-85BDC9FD1C3A}</a:tableStyleId>
              </a:tblPr>
              <a:tblGrid>
                <a:gridCol w="662129">
                  <a:extLst>
                    <a:ext uri="{9D8B030D-6E8A-4147-A177-3AD203B41FA5}">
                      <a16:colId xmlns:a16="http://schemas.microsoft.com/office/drawing/2014/main" val="2649235253"/>
                    </a:ext>
                  </a:extLst>
                </a:gridCol>
                <a:gridCol w="4324989">
                  <a:extLst>
                    <a:ext uri="{9D8B030D-6E8A-4147-A177-3AD203B41FA5}">
                      <a16:colId xmlns:a16="http://schemas.microsoft.com/office/drawing/2014/main" val="3265590656"/>
                    </a:ext>
                  </a:extLst>
                </a:gridCol>
              </a:tblGrid>
              <a:tr h="3760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46982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ACHD programs and clinicians who care for adults with congenital heart disease should follow policies and procedures that reduce barriers, reduce attrition, and improve access to lifelong ACHD care.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graphicFrame>
        <p:nvGraphicFramePr>
          <p:cNvPr id="11" name="Content Placeholder 5">
            <a:extLst>
              <a:ext uri="{FF2B5EF4-FFF2-40B4-BE49-F238E27FC236}">
                <a16:creationId xmlns:a16="http://schemas.microsoft.com/office/drawing/2014/main" id="{65DB30C4-0438-85F4-FD1D-078D1C523DFC}"/>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42701717"/>
              </p:ext>
            </p:extLst>
          </p:nvPr>
        </p:nvGraphicFramePr>
        <p:xfrm>
          <a:off x="6288809" y="2111707"/>
          <a:ext cx="4987118" cy="3042183"/>
        </p:xfrm>
        <a:graphic>
          <a:graphicData uri="http://schemas.openxmlformats.org/drawingml/2006/table">
            <a:tbl>
              <a:tblPr firstRow="1" bandRow="1">
                <a:tableStyleId>{5C22544A-7EE6-4342-B048-85BDC9FD1C3A}</a:tableStyleId>
              </a:tblPr>
              <a:tblGrid>
                <a:gridCol w="662129">
                  <a:extLst>
                    <a:ext uri="{9D8B030D-6E8A-4147-A177-3AD203B41FA5}">
                      <a16:colId xmlns:a16="http://schemas.microsoft.com/office/drawing/2014/main" val="2649235253"/>
                    </a:ext>
                  </a:extLst>
                </a:gridCol>
                <a:gridCol w="4324989">
                  <a:extLst>
                    <a:ext uri="{9D8B030D-6E8A-4147-A177-3AD203B41FA5}">
                      <a16:colId xmlns:a16="http://schemas.microsoft.com/office/drawing/2014/main" val="3265590656"/>
                    </a:ext>
                  </a:extLst>
                </a:gridCol>
              </a:tblGrid>
              <a:tr h="3760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469819">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All patients with congenital heart disease should receive structured, patient-centered transition education that is age-, sex-, gender-, and developmentally appropriate to improve knowledge and reduce loss to care.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196364">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Congenital heart disease programs and clinicians should have transfer-of-care policies and procedures to ensure effective handoffs of patients from a pediatric to an ACHD cardiologist.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4713662"/>
                  </a:ext>
                </a:extLst>
              </a:tr>
            </a:tbl>
          </a:graphicData>
        </a:graphic>
      </p:graphicFrame>
      <p:sp>
        <p:nvSpPr>
          <p:cNvPr id="5" name="Text Placeholder 4">
            <a:extLst>
              <a:ext uri="{FF2B5EF4-FFF2-40B4-BE49-F238E27FC236}">
                <a16:creationId xmlns:a16="http://schemas.microsoft.com/office/drawing/2014/main" id="{D4D01D38-90EC-D39B-D586-37C63785B0B1}"/>
              </a:ext>
            </a:extLst>
          </p:cNvPr>
          <p:cNvSpPr>
            <a:spLocks noGrp="1"/>
          </p:cNvSpPr>
          <p:nvPr>
            <p:ph type="body" sz="quarter" idx="13"/>
          </p:nvPr>
        </p:nvSpPr>
        <p:spPr/>
        <p:txBody>
          <a:bodyPr/>
          <a:lstStyle/>
          <a:p>
            <a:r>
              <a:rPr lang="en-US" b="1" dirty="0"/>
              <a:t>Abbreviations: </a:t>
            </a:r>
            <a:r>
              <a:rPr lang="en-US" dirty="0"/>
              <a:t>ACHD indicates adult congenital heart disease. </a:t>
            </a:r>
          </a:p>
        </p:txBody>
      </p:sp>
      <p:sp>
        <p:nvSpPr>
          <p:cNvPr id="4" name="Slide Number Placeholder 3">
            <a:extLst>
              <a:ext uri="{FF2B5EF4-FFF2-40B4-BE49-F238E27FC236}">
                <a16:creationId xmlns:a16="http://schemas.microsoft.com/office/drawing/2014/main" id="{28A3C9D1-1008-0478-4229-0F6D181D125B}"/>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a:t>
            </a:fld>
            <a:endParaRPr lang="en-US" sz="900" dirty="0"/>
          </a:p>
        </p:txBody>
      </p:sp>
    </p:spTree>
    <p:extLst>
      <p:ext uri="{BB962C8B-B14F-4D97-AF65-F5344CB8AC3E}">
        <p14:creationId xmlns:p14="http://schemas.microsoft.com/office/powerpoint/2010/main" val="3202593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B4DDB-A912-F0C9-7966-CB44DEBB25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39711C-CC05-1F4C-5C5E-1C8036827A07}"/>
              </a:ext>
            </a:extLst>
          </p:cNvPr>
          <p:cNvSpPr>
            <a:spLocks noGrp="1"/>
          </p:cNvSpPr>
          <p:nvPr>
            <p:ph type="title"/>
          </p:nvPr>
        </p:nvSpPr>
        <p:spPr/>
        <p:txBody>
          <a:bodyPr/>
          <a:lstStyle/>
          <a:p>
            <a:r>
              <a:rPr lang="en-US" dirty="0"/>
              <a:t>The ACHD Program and Cardiologists </a:t>
            </a:r>
          </a:p>
        </p:txBody>
      </p:sp>
      <p:graphicFrame>
        <p:nvGraphicFramePr>
          <p:cNvPr id="9" name="Content Placeholder 5">
            <a:extLst>
              <a:ext uri="{FF2B5EF4-FFF2-40B4-BE49-F238E27FC236}">
                <a16:creationId xmlns:a16="http://schemas.microsoft.com/office/drawing/2014/main" id="{570683EF-ED94-70A1-E975-1DF561966C91}"/>
              </a:ext>
              <a:ext uri="{C183D7F6-B498-43B3-948B-1728B52AA6E4}">
                <adec:decorative xmlns:adec="http://schemas.microsoft.com/office/drawing/2017/decorative" val="0"/>
              </a:ext>
            </a:extLst>
          </p:cNvPr>
          <p:cNvGraphicFramePr>
            <a:graphicFrameLocks/>
          </p:cNvGraphicFramePr>
          <p:nvPr/>
        </p:nvGraphicFramePr>
        <p:xfrm>
          <a:off x="854364" y="1363562"/>
          <a:ext cx="3582555" cy="4193066"/>
        </p:xfrm>
        <a:graphic>
          <a:graphicData uri="http://schemas.openxmlformats.org/drawingml/2006/table">
            <a:tbl>
              <a:tblPr firstRow="1" bandRow="1">
                <a:tableStyleId>{5C22544A-7EE6-4342-B048-85BDC9FD1C3A}</a:tableStyleId>
              </a:tblPr>
              <a:tblGrid>
                <a:gridCol w="662129">
                  <a:extLst>
                    <a:ext uri="{9D8B030D-6E8A-4147-A177-3AD203B41FA5}">
                      <a16:colId xmlns:a16="http://schemas.microsoft.com/office/drawing/2014/main" val="2649235253"/>
                    </a:ext>
                  </a:extLst>
                </a:gridCol>
                <a:gridCol w="2920426">
                  <a:extLst>
                    <a:ext uri="{9D8B030D-6E8A-4147-A177-3AD203B41FA5}">
                      <a16:colId xmlns:a16="http://schemas.microsoft.com/office/drawing/2014/main" val="3265590656"/>
                    </a:ext>
                  </a:extLst>
                </a:gridCol>
              </a:tblGrid>
              <a:tr h="34581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2343326">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Patients in ACHD anatomic–physiological classes IB–D, IIA–D, and IIIA–D should be evaluated and managed by or in collaboration with an ACHD cardiologist and, when indicated and accessible, an ACHD program to improve outcomes.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503925">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Patients in ACHD anatomic–physiological class IA should have at least one evaluation by an ACHD cardiologist to develop a plan of care.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4713662"/>
                  </a:ext>
                </a:extLst>
              </a:tr>
            </a:tbl>
          </a:graphicData>
        </a:graphic>
      </p:graphicFrame>
      <p:sp>
        <p:nvSpPr>
          <p:cNvPr id="3" name="Content Placeholder 2">
            <a:extLst>
              <a:ext uri="{FF2B5EF4-FFF2-40B4-BE49-F238E27FC236}">
                <a16:creationId xmlns:a16="http://schemas.microsoft.com/office/drawing/2014/main" id="{8CC233D4-DB29-7EA2-A7FF-435F96CB8957}"/>
              </a:ext>
            </a:extLst>
          </p:cNvPr>
          <p:cNvSpPr>
            <a:spLocks noGrp="1"/>
          </p:cNvSpPr>
          <p:nvPr>
            <p:ph idx="1"/>
          </p:nvPr>
        </p:nvSpPr>
        <p:spPr>
          <a:xfrm>
            <a:off x="4727864" y="1357745"/>
            <a:ext cx="6047509" cy="4554682"/>
          </a:xfrm>
        </p:spPr>
        <p:txBody>
          <a:bodyPr/>
          <a:lstStyle/>
          <a:p>
            <a:pPr marL="0" indent="0">
              <a:buNone/>
            </a:pPr>
            <a:r>
              <a:rPr lang="en-US" sz="2000" dirty="0">
                <a:latin typeface="Lub Dub Bold" panose="020B0803030403020204" pitchFamily="34" charset="0"/>
              </a:rPr>
              <a:t>ACHD Program Components:</a:t>
            </a:r>
          </a:p>
        </p:txBody>
      </p:sp>
      <p:sp>
        <p:nvSpPr>
          <p:cNvPr id="6" name="Content Placeholder 2">
            <a:extLst>
              <a:ext uri="{FF2B5EF4-FFF2-40B4-BE49-F238E27FC236}">
                <a16:creationId xmlns:a16="http://schemas.microsoft.com/office/drawing/2014/main" id="{AD0AC0A5-FCFB-516F-BDB6-C9421420B706}"/>
              </a:ext>
            </a:extLst>
          </p:cNvPr>
          <p:cNvSpPr txBox="1">
            <a:spLocks/>
          </p:cNvSpPr>
          <p:nvPr/>
        </p:nvSpPr>
        <p:spPr>
          <a:xfrm>
            <a:off x="4724401" y="1811480"/>
            <a:ext cx="6851072" cy="3290455"/>
          </a:xfrm>
          <a:prstGeom prst="rect">
            <a:avLst/>
          </a:prstGeom>
        </p:spPr>
        <p:txBody>
          <a:bodyPr vert="horz" lIns="91440" tIns="45720" rIns="91440" bIns="45720" numCol="2" spcCol="1828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r>
              <a:rPr lang="en-US" sz="1600" dirty="0"/>
              <a:t>ACHD board-eligible/-certified cardiologists </a:t>
            </a:r>
          </a:p>
          <a:p>
            <a:pPr fontAlgn="t"/>
            <a:r>
              <a:rPr lang="en-US" sz="1600" dirty="0"/>
              <a:t>Congenital cardiac surgeons </a:t>
            </a:r>
          </a:p>
          <a:p>
            <a:pPr fontAlgn="t"/>
            <a:r>
              <a:rPr lang="en-US" sz="1600" dirty="0"/>
              <a:t>Advanced practice providers </a:t>
            </a:r>
          </a:p>
          <a:p>
            <a:pPr fontAlgn="t"/>
            <a:r>
              <a:rPr lang="en-US" sz="1600" dirty="0"/>
              <a:t>Registered nurses </a:t>
            </a:r>
          </a:p>
          <a:p>
            <a:pPr fontAlgn="t"/>
            <a:r>
              <a:rPr lang="en-US" sz="1600" dirty="0"/>
              <a:t>Advanced imagers: echocardiography/CT/CMR*</a:t>
            </a:r>
          </a:p>
          <a:p>
            <a:pPr fontAlgn="t"/>
            <a:r>
              <a:rPr lang="en-US" sz="1600" dirty="0"/>
              <a:t>Cardiac intensivist*</a:t>
            </a:r>
          </a:p>
          <a:p>
            <a:pPr fontAlgn="t"/>
            <a:r>
              <a:rPr lang="en-US" sz="1600" dirty="0"/>
              <a:t>Advanced heart failure and transplant cardiologist* </a:t>
            </a:r>
          </a:p>
          <a:p>
            <a:pPr fontAlgn="t"/>
            <a:r>
              <a:rPr lang="en-US" sz="1600" dirty="0"/>
              <a:t>Cardiac catheterization interventionalist*</a:t>
            </a:r>
          </a:p>
          <a:p>
            <a:pPr fontAlgn="t"/>
            <a:r>
              <a:rPr lang="en-US" sz="1600" dirty="0"/>
              <a:t>Electrophysiologist*</a:t>
            </a:r>
          </a:p>
          <a:p>
            <a:pPr fontAlgn="t"/>
            <a:r>
              <a:rPr lang="en-US" sz="1600" dirty="0"/>
              <a:t>Cardiac anesthesiologist*</a:t>
            </a:r>
          </a:p>
          <a:p>
            <a:pPr fontAlgn="t"/>
            <a:r>
              <a:rPr lang="en-US" sz="1600" dirty="0"/>
              <a:t>Multidisciplinary specialists</a:t>
            </a:r>
          </a:p>
          <a:p>
            <a:pPr marL="457200" lvl="1" fontAlgn="t">
              <a:buFont typeface="Courier New" panose="02070309020205020404" pitchFamily="49" charset="0"/>
              <a:buChar char="o"/>
            </a:pPr>
            <a:r>
              <a:rPr lang="en-US" sz="1200" dirty="0"/>
              <a:t>Maternal fetal medicine </a:t>
            </a:r>
          </a:p>
          <a:p>
            <a:pPr marL="457200" lvl="1" fontAlgn="t">
              <a:buFont typeface="Courier New" panose="02070309020205020404" pitchFamily="49" charset="0"/>
              <a:buChar char="o"/>
            </a:pPr>
            <a:r>
              <a:rPr lang="en-US" sz="1200" dirty="0"/>
              <a:t>Hepatology </a:t>
            </a:r>
          </a:p>
          <a:p>
            <a:pPr marL="457200" lvl="1" fontAlgn="t">
              <a:buFont typeface="Courier New" panose="02070309020205020404" pitchFamily="49" charset="0"/>
              <a:buChar char="o"/>
            </a:pPr>
            <a:r>
              <a:rPr lang="en-US" sz="1200" dirty="0"/>
              <a:t>Pulmonary hypertension </a:t>
            </a:r>
          </a:p>
          <a:p>
            <a:pPr marL="457200" lvl="1" fontAlgn="t">
              <a:buFont typeface="Courier New" panose="02070309020205020404" pitchFamily="49" charset="0"/>
              <a:buChar char="o"/>
            </a:pPr>
            <a:r>
              <a:rPr lang="en-US" sz="1200" dirty="0"/>
              <a:t>Cardiovascular genetics</a:t>
            </a:r>
          </a:p>
          <a:p>
            <a:pPr marL="457200" lvl="1" fontAlgn="t">
              <a:buFont typeface="Courier New" panose="02070309020205020404" pitchFamily="49" charset="0"/>
              <a:buChar char="o"/>
            </a:pPr>
            <a:r>
              <a:rPr lang="en-US" sz="1200" dirty="0"/>
              <a:t>Palliative medicine </a:t>
            </a:r>
          </a:p>
          <a:p>
            <a:pPr marL="457200" lvl="1" fontAlgn="t">
              <a:buFont typeface="Courier New" panose="02070309020205020404" pitchFamily="49" charset="0"/>
              <a:buChar char="o"/>
            </a:pPr>
            <a:r>
              <a:rPr lang="en-US" sz="1200" dirty="0"/>
              <a:t>Social work</a:t>
            </a:r>
          </a:p>
          <a:p>
            <a:pPr marL="457200" lvl="1" fontAlgn="t">
              <a:buFont typeface="Courier New" panose="02070309020205020404" pitchFamily="49" charset="0"/>
              <a:buChar char="o"/>
            </a:pPr>
            <a:r>
              <a:rPr lang="en-US" sz="1200" dirty="0"/>
              <a:t>Psychology </a:t>
            </a:r>
          </a:p>
        </p:txBody>
      </p:sp>
      <p:sp>
        <p:nvSpPr>
          <p:cNvPr id="11" name="TextBox 10">
            <a:extLst>
              <a:ext uri="{FF2B5EF4-FFF2-40B4-BE49-F238E27FC236}">
                <a16:creationId xmlns:a16="http://schemas.microsoft.com/office/drawing/2014/main" id="{86D0A382-FEF9-8BF5-E712-8A700732F5F4}"/>
              </a:ext>
            </a:extLst>
          </p:cNvPr>
          <p:cNvSpPr txBox="1"/>
          <p:nvPr/>
        </p:nvSpPr>
        <p:spPr>
          <a:xfrm>
            <a:off x="4810992" y="5197474"/>
            <a:ext cx="4364181" cy="430887"/>
          </a:xfrm>
          <a:prstGeom prst="rect">
            <a:avLst/>
          </a:prstGeom>
          <a:noFill/>
        </p:spPr>
        <p:txBody>
          <a:bodyPr wrap="square">
            <a:spAutoFit/>
          </a:bodyPr>
          <a:lstStyle/>
          <a:p>
            <a:r>
              <a:rPr lang="en-US" sz="1100" dirty="0">
                <a:solidFill>
                  <a:srgbClr val="000000"/>
                </a:solidFill>
                <a:latin typeface="Lub Dub Condensed" panose="020B0506030403020204" pitchFamily="34" charset="0"/>
                <a:ea typeface="+mn-lt"/>
                <a:cs typeface="+mn-lt"/>
              </a:rPr>
              <a:t>*Personnel and service lines supervised, performed, and interpreted by clinicians with expertise and/or training in congenital heart disease.</a:t>
            </a:r>
            <a:endParaRPr lang="en-US" sz="1100" dirty="0">
              <a:solidFill>
                <a:srgbClr val="000000"/>
              </a:solidFill>
              <a:latin typeface="Lub Dub Condensed" panose="020B0506030403020204" pitchFamily="34" charset="0"/>
            </a:endParaRPr>
          </a:p>
        </p:txBody>
      </p:sp>
      <p:sp>
        <p:nvSpPr>
          <p:cNvPr id="5" name="Text Placeholder 4">
            <a:extLst>
              <a:ext uri="{FF2B5EF4-FFF2-40B4-BE49-F238E27FC236}">
                <a16:creationId xmlns:a16="http://schemas.microsoft.com/office/drawing/2014/main" id="{61DBCBDD-C955-79E0-4D4E-FF3723A56E0E}"/>
              </a:ext>
            </a:extLst>
          </p:cNvPr>
          <p:cNvSpPr>
            <a:spLocks noGrp="1"/>
          </p:cNvSpPr>
          <p:nvPr>
            <p:ph type="body" sz="quarter" idx="13"/>
          </p:nvPr>
        </p:nvSpPr>
        <p:spPr/>
        <p:txBody>
          <a:bodyPr/>
          <a:lstStyle/>
          <a:p>
            <a:r>
              <a:rPr lang="en-US" b="1" dirty="0"/>
              <a:t>Abbreviations: </a:t>
            </a:r>
            <a:r>
              <a:rPr lang="en-US" dirty="0"/>
              <a:t>ACHD indicates adult congenital heart disease; CMR, cardiovascular magnetic resonance; and CT, computed tomography. </a:t>
            </a:r>
          </a:p>
        </p:txBody>
      </p:sp>
      <p:sp>
        <p:nvSpPr>
          <p:cNvPr id="4" name="Slide Number Placeholder 3">
            <a:extLst>
              <a:ext uri="{FF2B5EF4-FFF2-40B4-BE49-F238E27FC236}">
                <a16:creationId xmlns:a16="http://schemas.microsoft.com/office/drawing/2014/main" id="{FA20E4CF-56CD-EE6F-BED6-424966966276}"/>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a:t>
            </a:fld>
            <a:endParaRPr lang="en-US" sz="900" dirty="0"/>
          </a:p>
        </p:txBody>
      </p:sp>
    </p:spTree>
    <p:extLst>
      <p:ext uri="{BB962C8B-B14F-4D97-AF65-F5344CB8AC3E}">
        <p14:creationId xmlns:p14="http://schemas.microsoft.com/office/powerpoint/2010/main" val="370580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A0ACC-0DC2-D5D2-9B0A-19B52A5E97E4}"/>
              </a:ext>
            </a:extLst>
          </p:cNvPr>
          <p:cNvSpPr>
            <a:spLocks noGrp="1"/>
          </p:cNvSpPr>
          <p:nvPr>
            <p:ph type="title"/>
          </p:nvPr>
        </p:nvSpPr>
        <p:spPr/>
        <p:txBody>
          <a:bodyPr/>
          <a:lstStyle/>
          <a:p>
            <a:r>
              <a:rPr lang="en-US" dirty="0"/>
              <a:t>Mental Health and Neurocognitive Assessment</a:t>
            </a:r>
          </a:p>
        </p:txBody>
      </p:sp>
      <p:pic>
        <p:nvPicPr>
          <p:cNvPr id="12" name="Picture 11">
            <a:extLst>
              <a:ext uri="{FF2B5EF4-FFF2-40B4-BE49-F238E27FC236}">
                <a16:creationId xmlns:a16="http://schemas.microsoft.com/office/drawing/2014/main" id="{0D094CDE-E3C1-0424-E58C-17B46EC59A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5933" t="12175" r="25058" b="1406"/>
          <a:stretch>
            <a:fillRect/>
          </a:stretch>
        </p:blipFill>
        <p:spPr>
          <a:xfrm>
            <a:off x="0" y="1366222"/>
            <a:ext cx="4645572" cy="3878440"/>
          </a:xfrm>
          <a:prstGeom prst="rect">
            <a:avLst/>
          </a:prstGeom>
          <a:noFill/>
          <a:effectLst>
            <a:outerShdw blurRad="63500" sx="102000" sy="102000" algn="ctr" rotWithShape="0">
              <a:prstClr val="black">
                <a:alpha val="40000"/>
              </a:prstClr>
            </a:outerShdw>
          </a:effectLst>
        </p:spPr>
      </p:pic>
      <p:graphicFrame>
        <p:nvGraphicFramePr>
          <p:cNvPr id="7" name="Content Placeholder 5">
            <a:extLst>
              <a:ext uri="{FF2B5EF4-FFF2-40B4-BE49-F238E27FC236}">
                <a16:creationId xmlns:a16="http://schemas.microsoft.com/office/drawing/2014/main" id="{990EA1BA-EC36-9074-9874-CCC2AECB756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76750382"/>
              </p:ext>
            </p:extLst>
          </p:nvPr>
        </p:nvGraphicFramePr>
        <p:xfrm>
          <a:off x="5168245" y="1447897"/>
          <a:ext cx="5979122" cy="3726777"/>
        </p:xfrm>
        <a:graphic>
          <a:graphicData uri="http://schemas.openxmlformats.org/drawingml/2006/table">
            <a:tbl>
              <a:tblPr firstRow="1" bandRow="1">
                <a:tableStyleId>{5C22544A-7EE6-4342-B048-85BDC9FD1C3A}</a:tableStyleId>
              </a:tblPr>
              <a:tblGrid>
                <a:gridCol w="602520">
                  <a:extLst>
                    <a:ext uri="{9D8B030D-6E8A-4147-A177-3AD203B41FA5}">
                      <a16:colId xmlns:a16="http://schemas.microsoft.com/office/drawing/2014/main" val="2649235253"/>
                    </a:ext>
                  </a:extLst>
                </a:gridCol>
                <a:gridCol w="5376602">
                  <a:extLst>
                    <a:ext uri="{9D8B030D-6E8A-4147-A177-3AD203B41FA5}">
                      <a16:colId xmlns:a16="http://schemas.microsoft.com/office/drawing/2014/main" val="3265590656"/>
                    </a:ext>
                  </a:extLst>
                </a:gridCol>
              </a:tblGrid>
              <a:tr h="37886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646277">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9063"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Adults with congenital heart disease should be assessed for mental health conditions, including depression, anxiety, and post-traumatic stress disorder, to identify those who may benefit from mental health services.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813224">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lvl="0" indent="0">
                        <a:buNone/>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For adults with congenital heart disease who have mental health concerns, referral to a mental health clinician can be beneficial to improve psychological symptoms and quality of life.</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44410433"/>
                  </a:ext>
                </a:extLst>
              </a:tr>
              <a:tr h="80010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lvl="0" indent="0">
                        <a:buNone/>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For adults with congenital heart disease, neuropsychological testing may be considered to guide therapies that enhance academic, behavioral, psychosocial, and adaptive functioning.</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584265"/>
                  </a:ext>
                </a:extLst>
              </a:tr>
              <a:tr h="789709">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lvl="0" indent="0">
                        <a:buNone/>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For adults with congenital heart disease, evaluation for cognitive decline and frailty may be considered to identify patients who can benefit from additional support.</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47798102"/>
                  </a:ext>
                </a:extLst>
              </a:tr>
            </a:tbl>
          </a:graphicData>
        </a:graphic>
      </p:graphicFrame>
      <p:sp>
        <p:nvSpPr>
          <p:cNvPr id="4" name="Slide Number Placeholder 3">
            <a:extLst>
              <a:ext uri="{FF2B5EF4-FFF2-40B4-BE49-F238E27FC236}">
                <a16:creationId xmlns:a16="http://schemas.microsoft.com/office/drawing/2014/main" id="{CAEDAC97-0089-6BCD-FF1B-714BDE911ADA}"/>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5</a:t>
            </a:fld>
            <a:endParaRPr lang="en-US" sz="900" dirty="0"/>
          </a:p>
        </p:txBody>
      </p:sp>
    </p:spTree>
    <p:extLst>
      <p:ext uri="{BB962C8B-B14F-4D97-AF65-F5344CB8AC3E}">
        <p14:creationId xmlns:p14="http://schemas.microsoft.com/office/powerpoint/2010/main" val="4208357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20AB5-F8D4-FC24-0836-A3AD02B2AD77}"/>
            </a:ext>
          </a:extLst>
        </p:cNvPr>
        <p:cNvGrpSpPr/>
        <p:nvPr/>
      </p:nvGrpSpPr>
      <p:grpSpPr>
        <a:xfrm>
          <a:off x="0" y="0"/>
          <a:ext cx="0" cy="0"/>
          <a:chOff x="0" y="0"/>
          <a:chExt cx="0" cy="0"/>
        </a:xfrm>
      </p:grpSpPr>
      <p:sp>
        <p:nvSpPr>
          <p:cNvPr id="6" name="Rectangle 5" descr="A flow chart describing the therapeutic flow for atrial septal defects, including recommendations on when to close the ASD.">
            <a:extLst>
              <a:ext uri="{FF2B5EF4-FFF2-40B4-BE49-F238E27FC236}">
                <a16:creationId xmlns:a16="http://schemas.microsoft.com/office/drawing/2014/main" id="{EB8AC2F8-5A26-23C3-C730-C46B153A5CB4}"/>
              </a:ext>
            </a:extLst>
          </p:cNvPr>
          <p:cNvSpPr/>
          <p:nvPr/>
        </p:nvSpPr>
        <p:spPr>
          <a:xfrm>
            <a:off x="434898" y="1131002"/>
            <a:ext cx="11363091" cy="447434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018FD587-FB9D-B07A-BD16-2B12D7AC20A9}"/>
              </a:ext>
            </a:extLst>
          </p:cNvPr>
          <p:cNvSpPr>
            <a:spLocks noGrp="1"/>
          </p:cNvSpPr>
          <p:nvPr>
            <p:ph type="body" sz="quarter" idx="13"/>
          </p:nvPr>
        </p:nvSpPr>
        <p:spPr>
          <a:xfrm>
            <a:off x="8622194" y="5726998"/>
            <a:ext cx="3284884" cy="445906"/>
          </a:xfrm>
        </p:spPr>
        <p:txBody>
          <a:bodyPr/>
          <a:lstStyle/>
          <a:p>
            <a:r>
              <a:rPr lang="en-US" b="1" dirty="0"/>
              <a:t>Abbreviations: </a:t>
            </a:r>
            <a:r>
              <a:rPr lang="en-US" dirty="0"/>
              <a:t>ACHD indicates adults with congenital heart disease; and HCT, hematocrit.</a:t>
            </a:r>
          </a:p>
        </p:txBody>
      </p:sp>
      <p:sp>
        <p:nvSpPr>
          <p:cNvPr id="4" name="Slide Number Placeholder 3">
            <a:extLst>
              <a:ext uri="{FF2B5EF4-FFF2-40B4-BE49-F238E27FC236}">
                <a16:creationId xmlns:a16="http://schemas.microsoft.com/office/drawing/2014/main" id="{4DF4A8E1-7447-29DB-576B-80F1B88C0F51}"/>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6</a:t>
            </a:fld>
            <a:endParaRPr lang="en-US" sz="900" dirty="0"/>
          </a:p>
        </p:txBody>
      </p:sp>
      <p:pic>
        <p:nvPicPr>
          <p:cNvPr id="10" name="Picture 9" descr="A diagram of a flowchart&#10;&#10;AI-generated content may be incorrect.">
            <a:extLst>
              <a:ext uri="{FF2B5EF4-FFF2-40B4-BE49-F238E27FC236}">
                <a16:creationId xmlns:a16="http://schemas.microsoft.com/office/drawing/2014/main" id="{DCE565A8-6B02-A9ED-35B9-2E172BED1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151" y="89452"/>
            <a:ext cx="6742043" cy="6266414"/>
          </a:xfrm>
          <a:prstGeom prst="rect">
            <a:avLst/>
          </a:prstGeom>
          <a:ln>
            <a:solidFill>
              <a:schemeClr val="tx1"/>
            </a:solidFill>
          </a:ln>
          <a:scene3d>
            <a:camera prst="orthographicFront"/>
            <a:lightRig rig="threePt" dir="t"/>
          </a:scene3d>
          <a:sp3d>
            <a:bevelT prst="relaxedInset"/>
          </a:sp3d>
        </p:spPr>
      </p:pic>
    </p:spTree>
    <p:extLst>
      <p:ext uri="{BB962C8B-B14F-4D97-AF65-F5344CB8AC3E}">
        <p14:creationId xmlns:p14="http://schemas.microsoft.com/office/powerpoint/2010/main" val="2229792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439A-B1A3-97D3-8C6A-3C598879F8D8}"/>
              </a:ext>
            </a:extLst>
          </p:cNvPr>
          <p:cNvSpPr>
            <a:spLocks noGrp="1"/>
          </p:cNvSpPr>
          <p:nvPr>
            <p:ph type="title"/>
          </p:nvPr>
        </p:nvSpPr>
        <p:spPr/>
        <p:txBody>
          <a:bodyPr/>
          <a:lstStyle/>
          <a:p>
            <a:r>
              <a:rPr lang="en-US" dirty="0"/>
              <a:t>Heart Failure &amp; Transplantation</a:t>
            </a:r>
          </a:p>
        </p:txBody>
      </p:sp>
      <p:pic>
        <p:nvPicPr>
          <p:cNvPr id="6" name="Picture 5">
            <a:extLst>
              <a:ext uri="{FF2B5EF4-FFF2-40B4-BE49-F238E27FC236}">
                <a16:creationId xmlns:a16="http://schemas.microsoft.com/office/drawing/2014/main" id="{F50A9600-3CCC-4F89-137E-68FCDE29C23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17807" r="9218" b="8589"/>
          <a:stretch>
            <a:fillRect/>
          </a:stretch>
        </p:blipFill>
        <p:spPr>
          <a:xfrm>
            <a:off x="0" y="1366222"/>
            <a:ext cx="4645572" cy="3878440"/>
          </a:xfrm>
          <a:prstGeom prst="rect">
            <a:avLst/>
          </a:prstGeom>
          <a:noFill/>
          <a:effectLst>
            <a:outerShdw blurRad="63500" sx="102000" sy="102000" algn="ctr" rotWithShape="0">
              <a:prstClr val="black">
                <a:alpha val="40000"/>
              </a:prstClr>
            </a:outerShdw>
          </a:effectLst>
        </p:spPr>
      </p:pic>
      <p:graphicFrame>
        <p:nvGraphicFramePr>
          <p:cNvPr id="7" name="Content Placeholder 5">
            <a:extLst>
              <a:ext uri="{FF2B5EF4-FFF2-40B4-BE49-F238E27FC236}">
                <a16:creationId xmlns:a16="http://schemas.microsoft.com/office/drawing/2014/main" id="{BE73D033-A3B5-D003-E8BD-88E1005A4843}"/>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267989686"/>
              </p:ext>
            </p:extLst>
          </p:nvPr>
        </p:nvGraphicFramePr>
        <p:xfrm>
          <a:off x="5148367" y="2049043"/>
          <a:ext cx="5979122" cy="2206370"/>
        </p:xfrm>
        <a:graphic>
          <a:graphicData uri="http://schemas.openxmlformats.org/drawingml/2006/table">
            <a:tbl>
              <a:tblPr firstRow="1" bandRow="1">
                <a:tableStyleId>{5C22544A-7EE6-4342-B048-85BDC9FD1C3A}</a:tableStyleId>
              </a:tblPr>
              <a:tblGrid>
                <a:gridCol w="602520">
                  <a:extLst>
                    <a:ext uri="{9D8B030D-6E8A-4147-A177-3AD203B41FA5}">
                      <a16:colId xmlns:a16="http://schemas.microsoft.com/office/drawing/2014/main" val="2649235253"/>
                    </a:ext>
                  </a:extLst>
                </a:gridCol>
                <a:gridCol w="5376602">
                  <a:extLst>
                    <a:ext uri="{9D8B030D-6E8A-4147-A177-3AD203B41FA5}">
                      <a16:colId xmlns:a16="http://schemas.microsoft.com/office/drawing/2014/main" val="3265590656"/>
                    </a:ext>
                  </a:extLst>
                </a:gridCol>
              </a:tblGrid>
              <a:tr h="37886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93713">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lvl="0" indent="0">
                        <a:buNone/>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CRT is reasonable in ACHD pts with HF, systemic LV dysfunction, biventricular circulation, and standard CRT criteria</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44410433"/>
                  </a:ext>
                </a:extLst>
              </a:tr>
              <a:tr h="593713">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lvl="0" indent="0">
                        <a:buNone/>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GDMT is reasonable for ACHD pts with HF and systemic LV systolic dysfunction with biventricular circulation</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584265"/>
                  </a:ext>
                </a:extLst>
              </a:tr>
              <a:tr h="593713">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lvl="0" indent="0">
                        <a:buNone/>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Primary prevention ICD is reasonable in ACHD pts with HF and systemic LV dysfunction and biventricular circulation meeting standard ICD criteria</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47798102"/>
                  </a:ext>
                </a:extLst>
              </a:tr>
            </a:tbl>
          </a:graphicData>
        </a:graphic>
      </p:graphicFrame>
      <p:sp>
        <p:nvSpPr>
          <p:cNvPr id="5" name="Text Placeholder 4">
            <a:extLst>
              <a:ext uri="{FF2B5EF4-FFF2-40B4-BE49-F238E27FC236}">
                <a16:creationId xmlns:a16="http://schemas.microsoft.com/office/drawing/2014/main" id="{BE335AF2-9D7F-D85A-7E59-D3F5807210F7}"/>
              </a:ext>
            </a:extLst>
          </p:cNvPr>
          <p:cNvSpPr>
            <a:spLocks noGrp="1"/>
          </p:cNvSpPr>
          <p:nvPr>
            <p:ph type="body" sz="quarter" idx="13"/>
          </p:nvPr>
        </p:nvSpPr>
        <p:spPr>
          <a:xfrm>
            <a:off x="1540801" y="5873961"/>
            <a:ext cx="9110399" cy="421493"/>
          </a:xfrm>
        </p:spPr>
        <p:txBody>
          <a:bodyPr/>
          <a:lstStyle/>
          <a:p>
            <a:r>
              <a:rPr lang="en-US" b="1" dirty="0"/>
              <a:t>Abbreviations: </a:t>
            </a:r>
            <a:r>
              <a:rPr lang="en-US" dirty="0"/>
              <a:t>ACHD indicates adult congenital heart disease; CRT, cardiac resynchronization therapy; GDMT,  guideline-directed medical therapy; HF, heart failure; ICD, implantable cardioverter-defibrillator; LV = left ventricle; MCS, mechanical circulatory support; and QoL, quality of life.</a:t>
            </a:r>
          </a:p>
        </p:txBody>
      </p:sp>
      <p:sp>
        <p:nvSpPr>
          <p:cNvPr id="4" name="Slide Number Placeholder 3">
            <a:extLst>
              <a:ext uri="{FF2B5EF4-FFF2-40B4-BE49-F238E27FC236}">
                <a16:creationId xmlns:a16="http://schemas.microsoft.com/office/drawing/2014/main" id="{2C5A0D82-6518-AA0B-1507-827B7B06E0CA}"/>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7</a:t>
            </a:fld>
            <a:endParaRPr lang="en-US" sz="900" dirty="0"/>
          </a:p>
        </p:txBody>
      </p:sp>
    </p:spTree>
    <p:extLst>
      <p:ext uri="{BB962C8B-B14F-4D97-AF65-F5344CB8AC3E}">
        <p14:creationId xmlns:p14="http://schemas.microsoft.com/office/powerpoint/2010/main" val="2169319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295F9-2E46-75F1-6A7D-3244DBE8E9BD}"/>
              </a:ext>
            </a:extLst>
          </p:cNvPr>
          <p:cNvSpPr>
            <a:spLocks noGrp="1"/>
          </p:cNvSpPr>
          <p:nvPr>
            <p:ph type="title"/>
          </p:nvPr>
        </p:nvSpPr>
        <p:spPr/>
        <p:txBody>
          <a:bodyPr/>
          <a:lstStyle/>
          <a:p>
            <a:r>
              <a:rPr lang="en-US" dirty="0"/>
              <a:t>Genetic Screening &amp; Testing</a:t>
            </a:r>
          </a:p>
        </p:txBody>
      </p:sp>
      <p:pic>
        <p:nvPicPr>
          <p:cNvPr id="6" name="Picture 5">
            <a:extLst>
              <a:ext uri="{FF2B5EF4-FFF2-40B4-BE49-F238E27FC236}">
                <a16:creationId xmlns:a16="http://schemas.microsoft.com/office/drawing/2014/main" id="{B534D224-705D-E098-FFDD-ACEA5097DCA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0084" r="10084"/>
          <a:stretch/>
        </p:blipFill>
        <p:spPr>
          <a:xfrm>
            <a:off x="0" y="1366222"/>
            <a:ext cx="4645572" cy="3878440"/>
          </a:xfrm>
          <a:prstGeom prst="rect">
            <a:avLst/>
          </a:prstGeom>
          <a:noFill/>
          <a:effectLst>
            <a:outerShdw blurRad="63500" sx="102000" sy="102000" algn="ctr" rotWithShape="0">
              <a:prstClr val="black">
                <a:alpha val="40000"/>
              </a:prstClr>
            </a:outerShdw>
          </a:effectLst>
        </p:spPr>
      </p:pic>
      <p:graphicFrame>
        <p:nvGraphicFramePr>
          <p:cNvPr id="7" name="Content Placeholder 5">
            <a:extLst>
              <a:ext uri="{FF2B5EF4-FFF2-40B4-BE49-F238E27FC236}">
                <a16:creationId xmlns:a16="http://schemas.microsoft.com/office/drawing/2014/main" id="{486333C1-0A23-570E-ECE6-0B7CCB0EADA3}"/>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352830071"/>
              </p:ext>
            </p:extLst>
          </p:nvPr>
        </p:nvGraphicFramePr>
        <p:xfrm>
          <a:off x="5168245" y="2059886"/>
          <a:ext cx="5979122" cy="2191428"/>
        </p:xfrm>
        <a:graphic>
          <a:graphicData uri="http://schemas.openxmlformats.org/drawingml/2006/table">
            <a:tbl>
              <a:tblPr firstRow="1" bandRow="1">
                <a:tableStyleId>{5C22544A-7EE6-4342-B048-85BDC9FD1C3A}</a:tableStyleId>
              </a:tblPr>
              <a:tblGrid>
                <a:gridCol w="602520">
                  <a:extLst>
                    <a:ext uri="{9D8B030D-6E8A-4147-A177-3AD203B41FA5}">
                      <a16:colId xmlns:a16="http://schemas.microsoft.com/office/drawing/2014/main" val="2649235253"/>
                    </a:ext>
                  </a:extLst>
                </a:gridCol>
                <a:gridCol w="5376602">
                  <a:extLst>
                    <a:ext uri="{9D8B030D-6E8A-4147-A177-3AD203B41FA5}">
                      <a16:colId xmlns:a16="http://schemas.microsoft.com/office/drawing/2014/main" val="3265590656"/>
                    </a:ext>
                  </a:extLst>
                </a:gridCol>
              </a:tblGrid>
              <a:tr h="37886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906282">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lvl="0" indent="0">
                        <a:buNone/>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Adults with </a:t>
                      </a:r>
                      <a:r>
                        <a:rPr lang="en-US" sz="1400" b="0" i="0" u="none" strike="noStrike" kern="1200" baseline="0" dirty="0" err="1">
                          <a:solidFill>
                            <a:schemeClr val="dk1"/>
                          </a:solidFill>
                          <a:latin typeface="Lub Dub Condensed" panose="020B0506030403020204" pitchFamily="34" charset="0"/>
                          <a:ea typeface="+mn-ea"/>
                          <a:cs typeface="Arial" panose="020B0604020202020204" pitchFamily="34" charset="0"/>
                        </a:rPr>
                        <a:t>conotruncal</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defects: screening for 22q11.2 deletion is reasonable to assess transmission risk and associated comorbidities.</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44410433"/>
                  </a:ext>
                </a:extLst>
              </a:tr>
              <a:tr h="906282">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lvl="0" indent="0">
                        <a:buNone/>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Adults with CHD + </a:t>
                      </a:r>
                      <a:r>
                        <a:rPr lang="en-US" sz="1400" b="0" i="0" u="none" strike="noStrike" kern="1200" baseline="0" dirty="0" err="1">
                          <a:solidFill>
                            <a:schemeClr val="dk1"/>
                          </a:solidFill>
                          <a:latin typeface="Lub Dub Condensed" panose="020B0506030403020204" pitchFamily="34" charset="0"/>
                          <a:ea typeface="+mn-ea"/>
                          <a:cs typeface="Arial" panose="020B0604020202020204" pitchFamily="34" charset="0"/>
                        </a:rPr>
                        <a:t>FHx</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of CHD or syndromic features: referral for genetic evaluation is reasonable to guide management.</a:t>
                      </a: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584265"/>
                  </a:ext>
                </a:extLst>
              </a:tr>
            </a:tbl>
          </a:graphicData>
        </a:graphic>
      </p:graphicFrame>
      <p:sp>
        <p:nvSpPr>
          <p:cNvPr id="5" name="Text Placeholder 4">
            <a:extLst>
              <a:ext uri="{FF2B5EF4-FFF2-40B4-BE49-F238E27FC236}">
                <a16:creationId xmlns:a16="http://schemas.microsoft.com/office/drawing/2014/main" id="{805083A2-D2CD-33BB-C092-61578310E42B}"/>
              </a:ext>
            </a:extLst>
          </p:cNvPr>
          <p:cNvSpPr>
            <a:spLocks noGrp="1"/>
          </p:cNvSpPr>
          <p:nvPr>
            <p:ph type="body" sz="quarter" idx="13"/>
          </p:nvPr>
        </p:nvSpPr>
        <p:spPr/>
        <p:txBody>
          <a:bodyPr/>
          <a:lstStyle/>
          <a:p>
            <a:r>
              <a:rPr lang="en-US" b="1" dirty="0"/>
              <a:t>Abbreviations: </a:t>
            </a:r>
            <a:r>
              <a:rPr lang="en-US" dirty="0"/>
              <a:t>CHD indicates congenital heart disease; and </a:t>
            </a:r>
            <a:r>
              <a:rPr lang="en-US" dirty="0" err="1"/>
              <a:t>FHx</a:t>
            </a:r>
            <a:r>
              <a:rPr lang="en-US" dirty="0"/>
              <a:t>, family history.</a:t>
            </a:r>
          </a:p>
        </p:txBody>
      </p:sp>
      <p:sp>
        <p:nvSpPr>
          <p:cNvPr id="4" name="Slide Number Placeholder 3">
            <a:extLst>
              <a:ext uri="{FF2B5EF4-FFF2-40B4-BE49-F238E27FC236}">
                <a16:creationId xmlns:a16="http://schemas.microsoft.com/office/drawing/2014/main" id="{22AFA15C-B249-5A21-1122-1922129980A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8</a:t>
            </a:fld>
            <a:endParaRPr lang="en-US" sz="900" dirty="0"/>
          </a:p>
        </p:txBody>
      </p:sp>
    </p:spTree>
    <p:extLst>
      <p:ext uri="{BB962C8B-B14F-4D97-AF65-F5344CB8AC3E}">
        <p14:creationId xmlns:p14="http://schemas.microsoft.com/office/powerpoint/2010/main" val="3755993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758D-DE8B-BA97-4207-AF661B91D464}"/>
              </a:ext>
            </a:extLst>
          </p:cNvPr>
          <p:cNvSpPr>
            <a:spLocks noGrp="1"/>
          </p:cNvSpPr>
          <p:nvPr>
            <p:ph type="title"/>
          </p:nvPr>
        </p:nvSpPr>
        <p:spPr/>
        <p:txBody>
          <a:bodyPr/>
          <a:lstStyle/>
          <a:p>
            <a:r>
              <a:rPr lang="en-US" dirty="0"/>
              <a:t>Reproductive Health, Pregnancy, &amp; Contraception</a:t>
            </a:r>
          </a:p>
        </p:txBody>
      </p:sp>
      <p:graphicFrame>
        <p:nvGraphicFramePr>
          <p:cNvPr id="7" name="Content Placeholder 5">
            <a:extLst>
              <a:ext uri="{FF2B5EF4-FFF2-40B4-BE49-F238E27FC236}">
                <a16:creationId xmlns:a16="http://schemas.microsoft.com/office/drawing/2014/main" id="{C9892014-2F4E-41FD-A01E-9C57364AEFBF}"/>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18174719"/>
              </p:ext>
            </p:extLst>
          </p:nvPr>
        </p:nvGraphicFramePr>
        <p:xfrm>
          <a:off x="660073" y="1349840"/>
          <a:ext cx="5035628" cy="4036464"/>
        </p:xfrm>
        <a:graphic>
          <a:graphicData uri="http://schemas.openxmlformats.org/drawingml/2006/table">
            <a:tbl>
              <a:tblPr firstRow="1" bandRow="1">
                <a:tableStyleId>{5C22544A-7EE6-4342-B048-85BDC9FD1C3A}</a:tableStyleId>
              </a:tblPr>
              <a:tblGrid>
                <a:gridCol w="602520">
                  <a:extLst>
                    <a:ext uri="{9D8B030D-6E8A-4147-A177-3AD203B41FA5}">
                      <a16:colId xmlns:a16="http://schemas.microsoft.com/office/drawing/2014/main" val="2649235253"/>
                    </a:ext>
                  </a:extLst>
                </a:gridCol>
                <a:gridCol w="4433108">
                  <a:extLst>
                    <a:ext uri="{9D8B030D-6E8A-4147-A177-3AD203B41FA5}">
                      <a16:colId xmlns:a16="http://schemas.microsoft.com/office/drawing/2014/main" val="3265590656"/>
                    </a:ext>
                  </a:extLst>
                </a:gridCol>
              </a:tblGrid>
              <a:tr h="37886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lvl="0" indent="0" algn="l" defTabSz="914400" rtl="0" eaLnBrk="1" latinLnBrk="0" hangingPunct="1">
                        <a:buNone/>
                        <a:defRPr sz="1100">
                          <a:latin typeface="Arial"/>
                        </a:defRPr>
                      </a:pP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Counsel on contraceptive options to inform pregnancy-related shared decision-making in adults with CHD of childbearing age.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44410433"/>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lvl="0" indent="0" algn="l" defTabSz="914400" rtl="0" eaLnBrk="1" latinLnBrk="0" hangingPunct="1">
                        <a:buNone/>
                        <a:defRPr sz="1100">
                          <a:latin typeface="Arial"/>
                        </a:defRPr>
                      </a:pP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Provide preconception counseling </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collaboration </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with an ACHD cardiologist about maternal cardiac, obstetric,</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and</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 fetal</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risk</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 and long-term risk</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to the pregnant person</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584265"/>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lvl="0" indent="0" algn="l" defTabSz="914400" rtl="0" eaLnBrk="1" latinLnBrk="0" hangingPunct="1">
                        <a:buNone/>
                        <a:defRPr sz="1100">
                          <a:latin typeface="Arial"/>
                        </a:defRPr>
                      </a:pP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If either parent has ACHD, perform screening fetal echocardiography to detect CHD and optimize delivery planning.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47798102"/>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lvl="0" indent="0" algn="l" defTabSz="914400" rtl="0" eaLnBrk="1" latinLnBrk="0" hangingPunct="1">
                        <a:buNone/>
                        <a:defRPr sz="1100">
                          <a:latin typeface="Arial"/>
                        </a:defRPr>
                      </a:pP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For pregnant pts with AP classes IB–D, IIA–D, IIIA–D, document an individualized delivery plan (monitoring, anesthesia, mode).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81684354"/>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lvl="0" indent="0" algn="l" defTabSz="914400" rtl="0" eaLnBrk="1" latinLnBrk="0" hangingPunct="1">
                        <a:buNone/>
                        <a:defRPr sz="1100">
                          <a:latin typeface="Arial"/>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pregnant pts </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with </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AP classes</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a:t>
                      </a:r>
                      <a:r>
                        <a:rPr lang="fi-FI" sz="1400" b="0" i="0" u="none" strike="noStrike" kern="1200" baseline="0" dirty="0">
                          <a:solidFill>
                            <a:schemeClr val="dk1"/>
                          </a:solidFill>
                          <a:latin typeface="Lub Dub Condensed" panose="020B0506030403020204" pitchFamily="34" charset="0"/>
                          <a:ea typeface="+mn-ea"/>
                          <a:cs typeface="Arial" panose="020B0604020202020204" pitchFamily="34" charset="0"/>
                        </a:rPr>
                        <a:t>IB–D, IIA–D, IIIA–D</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 manage by/with a cardio‑obstetrics team with ACHD &amp; MFM expertise.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48311424"/>
                  </a:ext>
                </a:extLst>
              </a:tr>
            </a:tbl>
          </a:graphicData>
        </a:graphic>
      </p:graphicFrame>
      <p:graphicFrame>
        <p:nvGraphicFramePr>
          <p:cNvPr id="10" name="Content Placeholder 5">
            <a:extLst>
              <a:ext uri="{FF2B5EF4-FFF2-40B4-BE49-F238E27FC236}">
                <a16:creationId xmlns:a16="http://schemas.microsoft.com/office/drawing/2014/main" id="{8D76D978-B86A-9982-3D3D-767C8817A914}"/>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979887936"/>
              </p:ext>
            </p:extLst>
          </p:nvPr>
        </p:nvGraphicFramePr>
        <p:xfrm>
          <a:off x="6318172" y="1025236"/>
          <a:ext cx="5035628" cy="4871969"/>
        </p:xfrm>
        <a:graphic>
          <a:graphicData uri="http://schemas.openxmlformats.org/drawingml/2006/table">
            <a:tbl>
              <a:tblPr firstRow="1" bandRow="1">
                <a:tableStyleId>{5C22544A-7EE6-4342-B048-85BDC9FD1C3A}</a:tableStyleId>
              </a:tblPr>
              <a:tblGrid>
                <a:gridCol w="748550">
                  <a:extLst>
                    <a:ext uri="{9D8B030D-6E8A-4147-A177-3AD203B41FA5}">
                      <a16:colId xmlns:a16="http://schemas.microsoft.com/office/drawing/2014/main" val="2649235253"/>
                    </a:ext>
                  </a:extLst>
                </a:gridCol>
                <a:gridCol w="4287078">
                  <a:extLst>
                    <a:ext uri="{9D8B030D-6E8A-4147-A177-3AD203B41FA5}">
                      <a16:colId xmlns:a16="http://schemas.microsoft.com/office/drawing/2014/main" val="3265590656"/>
                    </a:ext>
                  </a:extLst>
                </a:gridCol>
              </a:tblGrid>
              <a:tr h="4828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lvl="0" indent="0" algn="l" defTabSz="914400" rtl="0" eaLnBrk="1" latinLnBrk="0" hangingPunct="1">
                        <a:buNone/>
                        <a:defRPr sz="1100">
                          <a:latin typeface="Arial"/>
                        </a:defRPr>
                      </a:pP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In high maternal‑risk </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patients</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 counsel to avoid pregnancy and provide guidance on effective contraception.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44410433"/>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For pregnant pts </a:t>
                      </a:r>
                      <a:r>
                        <a:rPr lang="en-US" sz="1400" b="0" i="0" u="none" strike="noStrike" kern="1200" baseline="0" dirty="0">
                          <a:solidFill>
                            <a:schemeClr val="dk1"/>
                          </a:solidFill>
                          <a:latin typeface="Lub Dub Condensed" panose="020B0506030403020204" pitchFamily="34" charset="0"/>
                          <a:ea typeface="+mn-ea"/>
                          <a:cs typeface="+mn-cs"/>
                        </a:rPr>
                        <a:t>with ACHD who have high risk for morbidity and mortality, the option of terminating pregnancy should be discussed to reduce that risk</a:t>
                      </a:r>
                      <a:r>
                        <a:rPr lang="en-US" sz="1100" b="0" i="0" u="none" strike="noStrike" kern="1200" baseline="0" dirty="0">
                          <a:solidFill>
                            <a:schemeClr val="dk1"/>
                          </a:solidFill>
                          <a:latin typeface="+mn-lt"/>
                          <a:ea typeface="+mn-ea"/>
                          <a:cs typeface="+mn-cs"/>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9584265"/>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lvl="0" indent="0" algn="l" defTabSz="914400" rtl="0" eaLnBrk="1" latinLnBrk="0" hangingPunct="1">
                        <a:buNone/>
                        <a:defRPr sz="1100">
                          <a:latin typeface="Arial"/>
                        </a:defRPr>
                      </a:pP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Refer</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ral</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 </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of </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ACHD pts of childbearing age to a genetic counselor for preconception planning </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is reasonable </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to understand offspring CHD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47798102"/>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lvl="0" indent="0" algn="l" defTabSz="914400" rtl="0" eaLnBrk="1" latinLnBrk="0" hangingPunct="1">
                        <a:buNone/>
                        <a:defRPr sz="1100">
                          <a:latin typeface="Arial"/>
                        </a:defRPr>
                      </a:pP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When considering assisted reproductive technology, includ</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ing</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 an ACHD cardiologist </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can be beneficial </a:t>
                      </a: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to discuss risks/options.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81684354"/>
                  </a:ext>
                </a:extLst>
              </a:tr>
              <a:tr h="71234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3: </a:t>
                      </a:r>
                      <a:r>
                        <a:rPr lang="en-US" sz="1600" b="1" dirty="0">
                          <a:ln>
                            <a:noFill/>
                          </a:ln>
                          <a:solidFill>
                            <a:schemeClr val="tx1"/>
                          </a:solidFill>
                          <a:latin typeface="Lub Dub Condensed" panose="020B0506030403020204" pitchFamily="34" charset="0"/>
                          <a:cs typeface="Arial" panose="020B0604020202020204" pitchFamily="34" charset="0"/>
                        </a:rPr>
                        <a:t>No Benefit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lvl="0" indent="0" algn="l" defTabSz="914400" rtl="0" eaLnBrk="1" latinLnBrk="0" hangingPunct="1">
                        <a:buNone/>
                        <a:defRPr sz="1100">
                          <a:latin typeface="Arial"/>
                        </a:defRPr>
                      </a:pPr>
                      <a:r>
                        <a:rPr sz="1400" b="0" i="0" u="none" strike="noStrike" kern="1200" baseline="0" dirty="0">
                          <a:solidFill>
                            <a:schemeClr val="dk1"/>
                          </a:solidFill>
                          <a:latin typeface="Lub Dub Condensed" panose="020B0506030403020204" pitchFamily="34" charset="0"/>
                          <a:ea typeface="+mn-ea"/>
                          <a:cs typeface="Arial" panose="020B0604020202020204" pitchFamily="34" charset="0"/>
                        </a:rPr>
                        <a:t>Routine cesarean delivery has no benefit and may cause harm without obstetric indication or high‑risk cardiac condition.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48311424"/>
                  </a:ext>
                </a:extLst>
              </a:tr>
              <a:tr h="712340">
                <a:tc>
                  <a:txBody>
                    <a:bodyPr/>
                    <a:lstStyle/>
                    <a:p>
                      <a:pPr marL="0" indent="0" algn="ctr">
                        <a:lnSpc>
                          <a:spcPct val="100000"/>
                        </a:lnSpc>
                        <a:spcBef>
                          <a:spcPts val="295"/>
                        </a:spcBef>
                      </a:pPr>
                      <a:r>
                        <a:rPr lang="en-US" sz="1600" b="1" dirty="0">
                          <a:ln>
                            <a:noFill/>
                          </a:ln>
                          <a:solidFill>
                            <a:schemeClr val="bg1"/>
                          </a:solidFill>
                          <a:latin typeface="Lub Dub Condensed" panose="020B0506030403020204" pitchFamily="34" charset="0"/>
                          <a:cs typeface="Arial" panose="020B0604020202020204" pitchFamily="34" charset="0"/>
                        </a:rPr>
                        <a:t>3: Harm</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F1C0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patients with ACHD who are at high risk for thromboembolic events, contraceptive agents that contain estrogen are potentially harmful</a:t>
                      </a:r>
                      <a:r>
                        <a:rPr lang="en-US" sz="1100" b="0" i="0" u="none" strike="noStrike" kern="1200" baseline="0" dirty="0">
                          <a:solidFill>
                            <a:schemeClr val="dk1"/>
                          </a:solidFill>
                          <a:latin typeface="+mn-lt"/>
                          <a:ea typeface="+mn-ea"/>
                          <a:cs typeface="+mn-cs"/>
                        </a:rPr>
                        <a:t>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9716280"/>
                  </a:ext>
                </a:extLst>
              </a:tr>
            </a:tbl>
          </a:graphicData>
        </a:graphic>
      </p:graphicFrame>
      <p:sp>
        <p:nvSpPr>
          <p:cNvPr id="5" name="Text Placeholder 4">
            <a:extLst>
              <a:ext uri="{FF2B5EF4-FFF2-40B4-BE49-F238E27FC236}">
                <a16:creationId xmlns:a16="http://schemas.microsoft.com/office/drawing/2014/main" id="{AC690EF0-1281-A4DE-24F2-7370AAEC7FCF}"/>
              </a:ext>
            </a:extLst>
          </p:cNvPr>
          <p:cNvSpPr>
            <a:spLocks noGrp="1"/>
          </p:cNvSpPr>
          <p:nvPr>
            <p:ph type="body" sz="quarter" idx="13"/>
          </p:nvPr>
        </p:nvSpPr>
        <p:spPr/>
        <p:txBody>
          <a:bodyPr/>
          <a:lstStyle/>
          <a:p>
            <a:r>
              <a:rPr lang="en-US" b="1" dirty="0"/>
              <a:t>Abbreviations: </a:t>
            </a:r>
            <a:r>
              <a:rPr lang="en-US" dirty="0"/>
              <a:t>ACHD indicates adult congenital heart disease; CHD, congenital heart disease; and MFM, maternal fetal medicine.</a:t>
            </a:r>
          </a:p>
        </p:txBody>
      </p:sp>
      <p:sp>
        <p:nvSpPr>
          <p:cNvPr id="4" name="Slide Number Placeholder 3">
            <a:extLst>
              <a:ext uri="{FF2B5EF4-FFF2-40B4-BE49-F238E27FC236}">
                <a16:creationId xmlns:a16="http://schemas.microsoft.com/office/drawing/2014/main" id="{E4932F6D-5DEA-4755-F0A4-107644A6742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9</a:t>
            </a:fld>
            <a:endParaRPr lang="en-US" sz="900" dirty="0"/>
          </a:p>
        </p:txBody>
      </p:sp>
    </p:spTree>
    <p:extLst>
      <p:ext uri="{BB962C8B-B14F-4D97-AF65-F5344CB8AC3E}">
        <p14:creationId xmlns:p14="http://schemas.microsoft.com/office/powerpoint/2010/main" val="174573960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0E433B9E103C4492A93F37BAB6E962" ma:contentTypeVersion="7" ma:contentTypeDescription="Create a new document." ma:contentTypeScope="" ma:versionID="bfb9c436a5ceb9e7c3aa8c095b435c28">
  <xsd:schema xmlns:xsd="http://www.w3.org/2001/XMLSchema" xmlns:xs="http://www.w3.org/2001/XMLSchema" xmlns:p="http://schemas.microsoft.com/office/2006/metadata/properties" xmlns:ns3="292e6601-2771-43db-a7cc-8f168ee05178" targetNamespace="http://schemas.microsoft.com/office/2006/metadata/properties" ma:root="true" ma:fieldsID="bd37d2f694029b663802a6450382577b" ns3:_="">
    <xsd:import namespace="292e6601-2771-43db-a7cc-8f168ee0517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e6601-2771-43db-a7cc-8f168ee05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0A0DAB-25DB-4D86-A0F2-CD6D97CD76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e6601-2771-43db-a7cc-8f168ee05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55DA03-3874-4E63-AD72-36EA0429E26E}">
  <ds:schemaRefs>
    <ds:schemaRef ds:uri="http://purl.org/dc/dcmitype/"/>
    <ds:schemaRef ds:uri="292e6601-2771-43db-a7cc-8f168ee05178"/>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8791034C-CD83-40A7-8A0E-85EF59FF40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95040</TotalTime>
  <Words>4101</Words>
  <Application>Microsoft Office PowerPoint</Application>
  <PresentationFormat>Widescreen</PresentationFormat>
  <Paragraphs>410</Paragraphs>
  <Slides>27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Courier New</vt:lpstr>
      <vt:lpstr>Lub Dub Bold</vt:lpstr>
      <vt:lpstr>Lub Dub Condensed</vt:lpstr>
      <vt:lpstr>Lub Dub Light</vt:lpstr>
      <vt:lpstr>Lub Dub Medium</vt:lpstr>
      <vt:lpstr>Times</vt:lpstr>
      <vt:lpstr>2_Office Theme</vt:lpstr>
      <vt:lpstr>Guideline Essentials:  AHA Clinical Slide Series</vt:lpstr>
      <vt:lpstr>Table 1.  Applying Class of Recommendation and Level of Evidence to Clinical Strategies, Interventions, Treatments, or Diagnostic Testing in Patient Care </vt:lpstr>
      <vt:lpstr>Care Access and Delivery in the ACHD Population</vt:lpstr>
      <vt:lpstr>The ACHD Program and Cardiologists </vt:lpstr>
      <vt:lpstr>Mental Health and Neurocognitive Assessment</vt:lpstr>
      <vt:lpstr>PowerPoint Presentation</vt:lpstr>
      <vt:lpstr>Heart Failure &amp; Transplantation</vt:lpstr>
      <vt:lpstr>Genetic Screening &amp; Testing</vt:lpstr>
      <vt:lpstr>Reproductive Health, Pregnancy, &amp; Contraception</vt:lpstr>
      <vt:lpstr>ASD: Diagnostic Recommendations</vt:lpstr>
      <vt:lpstr>PowerPoint Presentation</vt:lpstr>
      <vt:lpstr>PowerPoint Presentation</vt:lpstr>
      <vt:lpstr>PowerPoint Presentation</vt:lpstr>
      <vt:lpstr>Congenital Diseases of the Aortic Valve</vt:lpstr>
      <vt:lpstr>Coarctation of the Aorta</vt:lpstr>
      <vt:lpstr>Ebstein Anomaly Diagnostic Recommendations</vt:lpstr>
      <vt:lpstr>Ebstein Anomaly Therapeutic Recommendations</vt:lpstr>
      <vt:lpstr>PowerPoint Presentation</vt:lpstr>
      <vt:lpstr>Isolated Branch Pulmonary Artery Stenosis</vt:lpstr>
      <vt:lpstr>PowerPoint Presentation</vt:lpstr>
      <vt:lpstr>Dextro-Transposition of the Great Arteries and Rastelli Operation </vt:lpstr>
      <vt:lpstr>Fontan Palliation of Single-Ventricle Physiology Diagnostic Recommendations</vt:lpstr>
      <vt:lpstr>Fontan Palliation of Single-Ventricle Physiology Therapeutic Recommendations</vt:lpstr>
      <vt:lpstr>Eisenmenger syndrome in adults</vt:lpstr>
      <vt:lpstr>PowerPoint Presentation</vt:lpstr>
      <vt:lpstr>Acknowledgments</vt:lpstr>
      <vt:lpstr>Copyright and Permissions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ADAPTED FROM: 2024 AHA/ACC/ACS/ASNC/HRS/SCA/SCCT/SCMR/SVM Guideline for Perioperative cardiovascular Management for Noncardiac Surgery</dc:title>
  <dc:creator>AmericanHeartAssociation6@heart.onmicrosoft.com</dc:creator>
  <cp:lastModifiedBy>Gwendolyn Reyna</cp:lastModifiedBy>
  <cp:revision>79</cp:revision>
  <dcterms:created xsi:type="dcterms:W3CDTF">2023-03-14T11:56:10Z</dcterms:created>
  <dcterms:modified xsi:type="dcterms:W3CDTF">2025-12-15T21:15:48Z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0x0101006B0E433B9E103C4492A93F37BAB6E962</vt:lpwstr>
  </property>
</Properties>
</file>