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308" r:id="rId2"/>
    <p:sldId id="790" r:id="rId3"/>
    <p:sldId id="804" r:id="rId4"/>
    <p:sldId id="805" r:id="rId5"/>
    <p:sldId id="806" r:id="rId6"/>
    <p:sldId id="808" r:id="rId7"/>
    <p:sldId id="809" r:id="rId8"/>
    <p:sldId id="810" r:id="rId9"/>
    <p:sldId id="811" r:id="rId10"/>
    <p:sldId id="812" r:id="rId11"/>
    <p:sldId id="814" r:id="rId12"/>
    <p:sldId id="815" r:id="rId13"/>
    <p:sldId id="816" r:id="rId14"/>
    <p:sldId id="817" r:id="rId15"/>
    <p:sldId id="818" r:id="rId16"/>
    <p:sldId id="819" r:id="rId17"/>
    <p:sldId id="820" r:id="rId18"/>
    <p:sldId id="821" r:id="rId19"/>
    <p:sldId id="832" r:id="rId20"/>
    <p:sldId id="833" r:id="rId21"/>
    <p:sldId id="834" r:id="rId22"/>
    <p:sldId id="835" r:id="rId23"/>
    <p:sldId id="836" r:id="rId24"/>
    <p:sldId id="837" r:id="rId25"/>
    <p:sldId id="838" r:id="rId26"/>
    <p:sldId id="839" r:id="rId27"/>
    <p:sldId id="840" r:id="rId28"/>
    <p:sldId id="831" r:id="rId29"/>
    <p:sldId id="830" r:id="rId30"/>
    <p:sldId id="829" r:id="rId31"/>
    <p:sldId id="828" r:id="rId32"/>
    <p:sldId id="827" r:id="rId33"/>
    <p:sldId id="826" r:id="rId34"/>
    <p:sldId id="825" r:id="rId35"/>
    <p:sldId id="824" r:id="rId36"/>
    <p:sldId id="823" r:id="rId37"/>
    <p:sldId id="822" r:id="rId38"/>
    <p:sldId id="8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F4A44D-4788-F42E-3E12-3514A17C6EB8}" name="Isselbacher, Eric M.,MD" initials="IEM" userId="S::eisselbacher@mgh.harvard.edu::59d37393-3ef4-4e73-b129-87650027a257" providerId="AD"/>
  <p188:author id="{4A1ADB4E-2F0F-2053-7F6A-2878B0B00F58}" name="Alex Ravi Dalal" initials="ARD" userId="S::adalal11@stanford.edu::89be0915-12b1-406b-a4ab-576f978c8d79" providerId="AD"/>
  <p188:author id="{D6FCC99C-F9FF-0EF6-C396-DF470FCB4A74}" name="Judy Bezanson" initials="JB" userId="S::Judy.Bezanson@heart.org::a9a0b41a-9471-4322-8d94-ab5dd5ccad72" providerId="AD"/>
  <p188:author id="{A4D033D9-8FA3-994F-214E-802CB56CC6B2}" name="Eric Isselbacher" initials="EI" userId="10af70892106063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823"/>
    <a:srgbClr val="CF2429"/>
    <a:srgbClr val="B9CAE9"/>
    <a:srgbClr val="7C9CD6"/>
    <a:srgbClr val="FE86E7"/>
    <a:srgbClr val="82D472"/>
    <a:srgbClr val="F0DB0E"/>
    <a:srgbClr val="F99B1D"/>
    <a:srgbClr val="2F5597"/>
    <a:srgbClr val="567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F555D-3D02-4F98-8637-228F7D5618CA}" v="119" dt="2022-10-25T14:44:5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50" d="100"/>
          <a:sy n="50" d="100"/>
        </p:scale>
        <p:origin x="32" y="200"/>
      </p:cViewPr>
      <p:guideLst>
        <p:guide orient="horz" pos="2160"/>
        <p:guide pos="3840"/>
      </p:guideLst>
    </p:cSldViewPr>
  </p:slideViewPr>
  <p:outlineViewPr>
    <p:cViewPr>
      <p:scale>
        <a:sx n="33" d="100"/>
        <a:sy n="33" d="100"/>
      </p:scale>
      <p:origin x="0" y="-30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AF291-E156-2C4E-8654-B0EA206A5F21}"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331F0-2242-364D-B053-C5318DE0901E}" type="slidenum">
              <a:rPr lang="en-US" smtClean="0"/>
              <a:t>‹#›</a:t>
            </a:fld>
            <a:endParaRPr lang="en-US"/>
          </a:p>
        </p:txBody>
      </p:sp>
    </p:spTree>
    <p:extLst>
      <p:ext uri="{BB962C8B-B14F-4D97-AF65-F5344CB8AC3E}">
        <p14:creationId xmlns:p14="http://schemas.microsoft.com/office/powerpoint/2010/main" val="406202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B851-44DB-FA49-AA07-A381D6755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8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4331F0-2242-364D-B053-C5318DE0901E}" type="slidenum">
              <a:rPr lang="en-US" smtClean="0"/>
              <a:t>5</a:t>
            </a:fld>
            <a:endParaRPr lang="en-US"/>
          </a:p>
        </p:txBody>
      </p:sp>
    </p:spTree>
    <p:extLst>
      <p:ext uri="{BB962C8B-B14F-4D97-AF65-F5344CB8AC3E}">
        <p14:creationId xmlns:p14="http://schemas.microsoft.com/office/powerpoint/2010/main" val="694966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0528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33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Kleindorfer, D. O., et al. (2021).  2021 AHA/ASA Guideline for the Prevention of Stroke in Patients With Stroke and Transient Ischemic Attack.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Stroke.</a:t>
            </a:r>
          </a:p>
        </p:txBody>
      </p:sp>
    </p:spTree>
    <p:extLst>
      <p:ext uri="{BB962C8B-B14F-4D97-AF65-F5344CB8AC3E}">
        <p14:creationId xmlns:p14="http://schemas.microsoft.com/office/powerpoint/2010/main" val="62421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74740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2249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450462"/>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4" name="TextBox 3">
            <a:extLst>
              <a:ext uri="{FF2B5EF4-FFF2-40B4-BE49-F238E27FC236}">
                <a16:creationId xmlns:a16="http://schemas.microsoft.com/office/drawing/2014/main" id="{E5B733C6-5FA2-744F-87E2-C3AE32A2B8B2}"/>
              </a:ext>
            </a:extLst>
          </p:cNvPr>
          <p:cNvSpPr txBox="1"/>
          <p:nvPr userDrawn="1"/>
        </p:nvSpPr>
        <p:spPr>
          <a:xfrm>
            <a:off x="1658038" y="6451142"/>
            <a:ext cx="8875924" cy="230832"/>
          </a:xfrm>
          <a:prstGeom prst="rect">
            <a:avLst/>
          </a:prstGeom>
          <a:noFill/>
        </p:spPr>
        <p:txBody>
          <a:bodyPr wrap="square" rtlCol="0">
            <a:spAutoFit/>
          </a:bodyPr>
          <a:lstStyle/>
          <a:p>
            <a:pPr marR="0" lvl="0" indent="0" algn="ctr" fontAlgn="auto">
              <a:lnSpc>
                <a:spcPct val="100000"/>
              </a:lnSpc>
              <a:spcBef>
                <a:spcPts val="0"/>
              </a:spcBef>
              <a:spcAft>
                <a:spcPts val="0"/>
              </a:spcAft>
              <a:buClr>
                <a:srgbClr val="000000"/>
              </a:buClr>
              <a:buSzTx/>
              <a:buFontTx/>
              <a:buNone/>
              <a:tabLst/>
              <a:defRPr/>
            </a:pPr>
            <a:r>
              <a:rPr lang="en-US" sz="900" kern="0" dirty="0">
                <a:solidFill>
                  <a:schemeClr val="tx1">
                    <a:lumMod val="50000"/>
                    <a:lumOff val="50000"/>
                  </a:schemeClr>
                </a:solidFill>
                <a:latin typeface="Lub Dub Condensed" panose="020B0506030403020204" pitchFamily="34" charset="0"/>
                <a:cs typeface="Arial"/>
              </a:rPr>
              <a:t>Isselbacher, E. M., et al. 2022 ACC/AHA Guideline for the Diagnosis and Management of Aortic Disease</a:t>
            </a:r>
            <a:r>
              <a:rPr lang="fr-FR" sz="900" kern="0" dirty="0">
                <a:solidFill>
                  <a:schemeClr val="tx1">
                    <a:lumMod val="50000"/>
                    <a:lumOff val="50000"/>
                  </a:schemeClr>
                </a:solidFill>
                <a:latin typeface="Lub Dub Condensed" panose="020B0506030403020204" pitchFamily="34" charset="0"/>
                <a:cs typeface="Arial"/>
              </a:rPr>
              <a:t>.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1648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68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svg"/><Relationship Id="rId7" Type="http://schemas.openxmlformats.org/officeDocument/2006/relationships/image" Target="../media/image4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30.svg"/><Relationship Id="rId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4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1509312" y="3280301"/>
            <a:ext cx="10880992" cy="2713182"/>
          </a:xfrm>
        </p:spPr>
        <p:txBody>
          <a:bodyPr>
            <a:normAutofit/>
          </a:bodyPr>
          <a:lstStyle/>
          <a:p>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600" dirty="0">
                <a:latin typeface="Lub Dub Bold" panose="020B0803030403020204" pitchFamily="34" charset="0"/>
              </a:rPr>
              <a:t>2022 ACC/AHA Guideline </a:t>
            </a:r>
            <a:br>
              <a:rPr lang="en-US" sz="3600" dirty="0">
                <a:latin typeface="Lub Dub Bold" panose="020B0803030403020204" pitchFamily="34" charset="0"/>
              </a:rPr>
            </a:br>
            <a:r>
              <a:rPr lang="en-US" sz="3600" dirty="0">
                <a:latin typeface="Lub Dub Bold" panose="020B0803030403020204" pitchFamily="34" charset="0"/>
              </a:rPr>
              <a:t>for the Diagnosis and </a:t>
            </a:r>
            <a:br>
              <a:rPr lang="en-US" sz="3600" dirty="0">
                <a:latin typeface="Lub Dub Bold" panose="020B0803030403020204" pitchFamily="34" charset="0"/>
              </a:rPr>
            </a:br>
            <a:r>
              <a:rPr lang="en-US" sz="3600" dirty="0">
                <a:latin typeface="Lub Dub Bold" panose="020B0803030403020204" pitchFamily="34" charset="0"/>
              </a:rPr>
              <a:t>Management of Aortic Disease</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112F-3EC6-7934-3C63-A9C23CA10323}"/>
              </a:ext>
            </a:extLst>
          </p:cNvPr>
          <p:cNvSpPr>
            <a:spLocks noGrp="1"/>
          </p:cNvSpPr>
          <p:nvPr>
            <p:ph type="title"/>
          </p:nvPr>
        </p:nvSpPr>
        <p:spPr>
          <a:xfrm>
            <a:off x="838200" y="365125"/>
            <a:ext cx="9135359" cy="1295980"/>
          </a:xfrm>
        </p:spPr>
        <p:txBody>
          <a:bodyPr/>
          <a:lstStyle/>
          <a:p>
            <a:r>
              <a:rPr lang="en-US" dirty="0"/>
              <a:t>Frequency of Surveillance Imaging of Abdominal Aortic Aneurysms Based on Current Aortic Diameter </a:t>
            </a:r>
          </a:p>
        </p:txBody>
      </p:sp>
      <p:sp>
        <p:nvSpPr>
          <p:cNvPr id="67" name="Rectangle 66" descr="Recommendations for Surveillance of Abdominal Aortic Dilation and Aneurysm (AAA):&#10;1. In patients with an AAA of 3.0 cm to 3.9 cm, surveillance ultrasound is recommended every 3 years to&#10;assess for interval change (Class 1).&#10;2.  In men with an AAA of 4.0 cm to 4.9 cm and in women with an AAA of 4.0 cm to 4.4 cm, surveillance ultrasound is recommended annually to assess for interval change (Class 1) .&#10;3.  In men with an AAA of greater than or equal to 5.0 cm and women with an AAA of greater than or equal to 4.5 cm, surveillance ultrasound is recommended every 6 months to assess for interval change (Class 1) .">
            <a:extLst>
              <a:ext uri="{FF2B5EF4-FFF2-40B4-BE49-F238E27FC236}">
                <a16:creationId xmlns:a16="http://schemas.microsoft.com/office/drawing/2014/main" id="{10D89360-F536-22BA-2D8B-8573C810FBB9}"/>
              </a:ext>
            </a:extLst>
          </p:cNvPr>
          <p:cNvSpPr/>
          <p:nvPr/>
        </p:nvSpPr>
        <p:spPr>
          <a:xfrm>
            <a:off x="1319753" y="1731312"/>
            <a:ext cx="9521071" cy="383174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05B5B3-7E22-D079-FBDE-0A49A19212F8}"/>
              </a:ext>
              <a:ext uri="{C183D7F6-B498-43B3-948B-1728B52AA6E4}">
                <adec:decorative xmlns:adec="http://schemas.microsoft.com/office/drawing/2017/decorative" val="1"/>
              </a:ext>
            </a:extLst>
          </p:cNvPr>
          <p:cNvSpPr txBox="1"/>
          <p:nvPr/>
        </p:nvSpPr>
        <p:spPr>
          <a:xfrm>
            <a:off x="4148617" y="2284534"/>
            <a:ext cx="3894766"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Abdominal Aortic Aneurysm</a:t>
            </a:r>
          </a:p>
        </p:txBody>
      </p:sp>
      <p:sp>
        <p:nvSpPr>
          <p:cNvPr id="35" name="TextBox 34">
            <a:extLst>
              <a:ext uri="{FF2B5EF4-FFF2-40B4-BE49-F238E27FC236}">
                <a16:creationId xmlns:a16="http://schemas.microsoft.com/office/drawing/2014/main" id="{48DEFA62-D2F2-8C14-5781-2E619264B50D}"/>
              </a:ext>
              <a:ext uri="{C183D7F6-B498-43B3-948B-1728B52AA6E4}">
                <adec:decorative xmlns:adec="http://schemas.microsoft.com/office/drawing/2017/decorative" val="1"/>
              </a:ext>
            </a:extLst>
          </p:cNvPr>
          <p:cNvSpPr txBox="1"/>
          <p:nvPr/>
        </p:nvSpPr>
        <p:spPr>
          <a:xfrm>
            <a:off x="1875765" y="3529079"/>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Lub Dub Condensed" panose="020B0506030403020204" pitchFamily="34" charset="0"/>
              </a:rPr>
              <a:t>3.0 – 3.9 cm</a:t>
            </a:r>
          </a:p>
        </p:txBody>
      </p:sp>
      <p:sp>
        <p:nvSpPr>
          <p:cNvPr id="36" name="TextBox 35">
            <a:extLst>
              <a:ext uri="{FF2B5EF4-FFF2-40B4-BE49-F238E27FC236}">
                <a16:creationId xmlns:a16="http://schemas.microsoft.com/office/drawing/2014/main" id="{D3FC1900-FA15-37A6-D7DA-A944C7D41D16}"/>
              </a:ext>
              <a:ext uri="{C183D7F6-B498-43B3-948B-1728B52AA6E4}">
                <adec:decorative xmlns:adec="http://schemas.microsoft.com/office/drawing/2017/decorative" val="1"/>
              </a:ext>
            </a:extLst>
          </p:cNvPr>
          <p:cNvSpPr txBox="1"/>
          <p:nvPr/>
        </p:nvSpPr>
        <p:spPr>
          <a:xfrm>
            <a:off x="7954673" y="3578239"/>
            <a:ext cx="2361562" cy="649224"/>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u="sng" dirty="0"/>
              <a:t>&gt;</a:t>
            </a:r>
            <a:r>
              <a:rPr lang="en-US" dirty="0"/>
              <a:t> 5.0 cm in men</a:t>
            </a:r>
          </a:p>
          <a:p>
            <a:r>
              <a:rPr lang="en-US" u="sng" dirty="0"/>
              <a:t>&gt;</a:t>
            </a:r>
            <a:r>
              <a:rPr lang="en-US" dirty="0"/>
              <a:t> 4.5 cm in women</a:t>
            </a:r>
          </a:p>
        </p:txBody>
      </p:sp>
      <p:sp>
        <p:nvSpPr>
          <p:cNvPr id="37" name="TextBox 36">
            <a:extLst>
              <a:ext uri="{FF2B5EF4-FFF2-40B4-BE49-F238E27FC236}">
                <a16:creationId xmlns:a16="http://schemas.microsoft.com/office/drawing/2014/main" id="{B7AC98D5-878B-B643-FC66-4DBAA0874856}"/>
              </a:ext>
              <a:ext uri="{C183D7F6-B498-43B3-948B-1728B52AA6E4}">
                <adec:decorative xmlns:adec="http://schemas.microsoft.com/office/drawing/2017/decorative" val="1"/>
              </a:ext>
            </a:extLst>
          </p:cNvPr>
          <p:cNvSpPr txBox="1"/>
          <p:nvPr/>
        </p:nvSpPr>
        <p:spPr>
          <a:xfrm>
            <a:off x="4915219" y="3519809"/>
            <a:ext cx="2361562" cy="646331"/>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4.0 – 4.9 cm in men</a:t>
            </a:r>
          </a:p>
          <a:p>
            <a:r>
              <a:rPr lang="en-US" dirty="0"/>
              <a:t>4.0 – 4.4 cm in women</a:t>
            </a:r>
          </a:p>
        </p:txBody>
      </p:sp>
      <p:sp>
        <p:nvSpPr>
          <p:cNvPr id="38" name="Rounded Rectangle 28">
            <a:extLst>
              <a:ext uri="{FF2B5EF4-FFF2-40B4-BE49-F238E27FC236}">
                <a16:creationId xmlns:a16="http://schemas.microsoft.com/office/drawing/2014/main" id="{146B1AE4-F4DC-43ED-A05E-547FA3415B10}"/>
              </a:ext>
              <a:ext uri="{C183D7F6-B498-43B3-948B-1728B52AA6E4}">
                <adec:decorative xmlns:adec="http://schemas.microsoft.com/office/drawing/2017/decorative" val="1"/>
              </a:ext>
            </a:extLst>
          </p:cNvPr>
          <p:cNvSpPr/>
          <p:nvPr/>
        </p:nvSpPr>
        <p:spPr>
          <a:xfrm>
            <a:off x="1875765" y="4629161"/>
            <a:ext cx="2361562" cy="534646"/>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chemeClr val="tx1"/>
                </a:solidFill>
                <a:uLnTx/>
                <a:uFillTx/>
                <a:latin typeface="Lub Dub Condensed" panose="020B0506030403020204" pitchFamily="34" charset="0"/>
              </a:rPr>
              <a:t>Imaging every 3y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chemeClr val="tx1"/>
                </a:solidFill>
                <a:uLnTx/>
                <a:uFillTx/>
                <a:latin typeface="Lub Dub Condensed" panose="020B0506030403020204" pitchFamily="34" charset="0"/>
              </a:rPr>
              <a:t>(Class 1)</a:t>
            </a:r>
          </a:p>
        </p:txBody>
      </p:sp>
      <p:sp>
        <p:nvSpPr>
          <p:cNvPr id="39" name="Rounded Rectangle 29">
            <a:extLst>
              <a:ext uri="{FF2B5EF4-FFF2-40B4-BE49-F238E27FC236}">
                <a16:creationId xmlns:a16="http://schemas.microsoft.com/office/drawing/2014/main" id="{8BB1F8FA-5DA8-EDFA-D1B4-8D1C524CE188}"/>
              </a:ext>
              <a:ext uri="{C183D7F6-B498-43B3-948B-1728B52AA6E4}">
                <adec:decorative xmlns:adec="http://schemas.microsoft.com/office/drawing/2017/decorative" val="1"/>
              </a:ext>
            </a:extLst>
          </p:cNvPr>
          <p:cNvSpPr/>
          <p:nvPr/>
        </p:nvSpPr>
        <p:spPr>
          <a:xfrm>
            <a:off x="4915219" y="4629161"/>
            <a:ext cx="2361562" cy="534646"/>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latin typeface="Lub Dub Condensed" panose="020B0506030403020204" pitchFamily="34" charset="0"/>
              </a:rPr>
              <a:t>Imaging every 12 </a:t>
            </a:r>
            <a:r>
              <a:rPr lang="en-US" sz="1600" b="1" dirty="0" err="1">
                <a:ln w="0"/>
                <a:solidFill>
                  <a:schemeClr val="tx1"/>
                </a:solidFill>
                <a:latin typeface="Lub Dub Condensed" panose="020B0506030403020204" pitchFamily="34" charset="0"/>
              </a:rPr>
              <a:t>mo</a:t>
            </a:r>
            <a:r>
              <a:rPr lang="en-US" sz="1600" b="1" dirty="0">
                <a:ln w="0"/>
                <a:solidFill>
                  <a:schemeClr val="tx1"/>
                </a:solidFill>
                <a:latin typeface="Lub Dub Condensed" panose="020B0506030403020204" pitchFamily="34" charset="0"/>
              </a:rPr>
              <a:t> </a:t>
            </a:r>
          </a:p>
          <a:p>
            <a:pPr algn="ctr"/>
            <a:r>
              <a:rPr lang="en-US" sz="1600" b="1" dirty="0">
                <a:ln w="0"/>
                <a:solidFill>
                  <a:schemeClr val="tx1"/>
                </a:solidFill>
                <a:latin typeface="Lub Dub Condensed" panose="020B0506030403020204" pitchFamily="34" charset="0"/>
              </a:rPr>
              <a:t>(Class 1)</a:t>
            </a:r>
          </a:p>
        </p:txBody>
      </p:sp>
      <p:sp>
        <p:nvSpPr>
          <p:cNvPr id="40" name="Rounded Rectangle 30">
            <a:extLst>
              <a:ext uri="{FF2B5EF4-FFF2-40B4-BE49-F238E27FC236}">
                <a16:creationId xmlns:a16="http://schemas.microsoft.com/office/drawing/2014/main" id="{33467937-1AA0-D69D-3340-E81DDCA9CB76}"/>
              </a:ext>
              <a:ext uri="{C183D7F6-B498-43B3-948B-1728B52AA6E4}">
                <adec:decorative xmlns:adec="http://schemas.microsoft.com/office/drawing/2017/decorative" val="1"/>
              </a:ext>
            </a:extLst>
          </p:cNvPr>
          <p:cNvSpPr/>
          <p:nvPr/>
        </p:nvSpPr>
        <p:spPr>
          <a:xfrm>
            <a:off x="7954673" y="4629161"/>
            <a:ext cx="2361562" cy="534646"/>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latin typeface="Lub Dub Condensed" panose="020B0506030403020204" pitchFamily="34" charset="0"/>
              </a:rPr>
              <a:t>Imaging every 6 </a:t>
            </a:r>
            <a:r>
              <a:rPr lang="en-US" sz="1600" b="1" dirty="0" err="1">
                <a:ln w="0"/>
                <a:solidFill>
                  <a:schemeClr val="tx1"/>
                </a:solidFill>
                <a:latin typeface="Lub Dub Condensed" panose="020B0506030403020204" pitchFamily="34" charset="0"/>
              </a:rPr>
              <a:t>mo</a:t>
            </a:r>
            <a:endParaRPr lang="en-US" sz="1600" b="1" dirty="0">
              <a:ln w="0"/>
              <a:solidFill>
                <a:schemeClr val="tx1"/>
              </a:solidFill>
              <a:latin typeface="Lub Dub Condensed" panose="020B0506030403020204" pitchFamily="34" charset="0"/>
            </a:endParaRPr>
          </a:p>
          <a:p>
            <a:pPr algn="ctr"/>
            <a:r>
              <a:rPr lang="en-US" sz="1600" b="1" dirty="0">
                <a:ln w="0"/>
                <a:solidFill>
                  <a:schemeClr val="tx1"/>
                </a:solidFill>
                <a:latin typeface="Lub Dub Condensed" panose="020B0506030403020204" pitchFamily="34" charset="0"/>
              </a:rPr>
              <a:t>(Class 1)</a:t>
            </a:r>
          </a:p>
        </p:txBody>
      </p:sp>
      <p:cxnSp>
        <p:nvCxnSpPr>
          <p:cNvPr id="41" name="Straight Arrow Connector 40">
            <a:extLst>
              <a:ext uri="{FF2B5EF4-FFF2-40B4-BE49-F238E27FC236}">
                <a16:creationId xmlns:a16="http://schemas.microsoft.com/office/drawing/2014/main" id="{BA0D226F-E2A2-303B-09C1-90ED70591257}"/>
              </a:ext>
              <a:ext uri="{C183D7F6-B498-43B3-948B-1728B52AA6E4}">
                <adec:decorative xmlns:adec="http://schemas.microsoft.com/office/drawing/2017/decorative" val="1"/>
              </a:ext>
            </a:extLst>
          </p:cNvPr>
          <p:cNvCxnSpPr>
            <a:cxnSpLocks/>
            <a:stCxn id="34" idx="2"/>
            <a:endCxn id="37" idx="0"/>
          </p:cNvCxnSpPr>
          <p:nvPr/>
        </p:nvCxnSpPr>
        <p:spPr>
          <a:xfrm>
            <a:off x="6096000" y="3007359"/>
            <a:ext cx="0" cy="512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7">
            <a:extLst>
              <a:ext uri="{FF2B5EF4-FFF2-40B4-BE49-F238E27FC236}">
                <a16:creationId xmlns:a16="http://schemas.microsoft.com/office/drawing/2014/main" id="{9E153BCE-DB29-548A-19E0-4EF14FB565D1}"/>
              </a:ext>
              <a:ext uri="{C183D7F6-B498-43B3-948B-1728B52AA6E4}">
                <adec:decorative xmlns:adec="http://schemas.microsoft.com/office/drawing/2017/decorative" val="1"/>
              </a:ext>
            </a:extLst>
          </p:cNvPr>
          <p:cNvCxnSpPr>
            <a:cxnSpLocks/>
            <a:stCxn id="34" idx="2"/>
            <a:endCxn id="35" idx="0"/>
          </p:cNvCxnSpPr>
          <p:nvPr/>
        </p:nvCxnSpPr>
        <p:spPr>
          <a:xfrm rot="5400000">
            <a:off x="4315413" y="1748492"/>
            <a:ext cx="521720" cy="3039454"/>
          </a:xfrm>
          <a:prstGeom prst="bentConnector3">
            <a:avLst>
              <a:gd name="adj1" fmla="val 4630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758368-37D7-46CA-2B46-20924B438AA6}"/>
              </a:ext>
              <a:ext uri="{C183D7F6-B498-43B3-948B-1728B52AA6E4}">
                <adec:decorative xmlns:adec="http://schemas.microsoft.com/office/drawing/2017/decorative" val="1"/>
              </a:ext>
            </a:extLst>
          </p:cNvPr>
          <p:cNvCxnSpPr>
            <a:stCxn id="37" idx="2"/>
          </p:cNvCxnSpPr>
          <p:nvPr/>
        </p:nvCxnSpPr>
        <p:spPr>
          <a:xfrm>
            <a:off x="6096000" y="4166140"/>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ABC9316-5053-D2FC-4913-92483F065092}"/>
              </a:ext>
              <a:ext uri="{C183D7F6-B498-43B3-948B-1728B52AA6E4}">
                <adec:decorative xmlns:adec="http://schemas.microsoft.com/office/drawing/2017/decorative" val="1"/>
              </a:ext>
            </a:extLst>
          </p:cNvPr>
          <p:cNvCxnSpPr>
            <a:stCxn id="35" idx="2"/>
          </p:cNvCxnSpPr>
          <p:nvPr/>
        </p:nvCxnSpPr>
        <p:spPr>
          <a:xfrm>
            <a:off x="3056546" y="4155701"/>
            <a:ext cx="0" cy="473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6F3373C-25ED-6228-83B4-6A526DB4BB88}"/>
              </a:ext>
              <a:ext uri="{C183D7F6-B498-43B3-948B-1728B52AA6E4}">
                <adec:decorative xmlns:adec="http://schemas.microsoft.com/office/drawing/2017/decorative" val="1"/>
              </a:ext>
            </a:extLst>
          </p:cNvPr>
          <p:cNvCxnSpPr>
            <a:cxnSpLocks/>
            <a:stCxn id="36" idx="2"/>
          </p:cNvCxnSpPr>
          <p:nvPr/>
        </p:nvCxnSpPr>
        <p:spPr>
          <a:xfrm>
            <a:off x="9135454" y="4227463"/>
            <a:ext cx="0" cy="40189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47">
            <a:extLst>
              <a:ext uri="{FF2B5EF4-FFF2-40B4-BE49-F238E27FC236}">
                <a16:creationId xmlns:a16="http://schemas.microsoft.com/office/drawing/2014/main" id="{16865A21-FDA6-A518-F17E-38BDF4DBD3CB}"/>
              </a:ext>
              <a:ext uri="{C183D7F6-B498-43B3-948B-1728B52AA6E4}">
                <adec:decorative xmlns:adec="http://schemas.microsoft.com/office/drawing/2017/decorative" val="1"/>
              </a:ext>
            </a:extLst>
          </p:cNvPr>
          <p:cNvCxnSpPr>
            <a:cxnSpLocks/>
            <a:stCxn id="34" idx="2"/>
            <a:endCxn id="36" idx="0"/>
          </p:cNvCxnSpPr>
          <p:nvPr/>
        </p:nvCxnSpPr>
        <p:spPr>
          <a:xfrm rot="16200000" flipH="1">
            <a:off x="7330287" y="1773072"/>
            <a:ext cx="570880" cy="3039454"/>
          </a:xfrm>
          <a:prstGeom prst="bentConnector3">
            <a:avLst>
              <a:gd name="adj1" fmla="val 4311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88C67DCC-4BAB-81DB-E231-3F19AAE97DA0}"/>
              </a:ext>
            </a:extLst>
          </p:cNvPr>
          <p:cNvSpPr txBox="1">
            <a:spLocks/>
          </p:cNvSpPr>
          <p:nvPr/>
        </p:nvSpPr>
        <p:spPr>
          <a:xfrm>
            <a:off x="2613135" y="6233811"/>
            <a:ext cx="6965731"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cm indicates centimeter; </a:t>
            </a:r>
            <a:r>
              <a:rPr lang="en-US" sz="1050" dirty="0" err="1"/>
              <a:t>mo</a:t>
            </a:r>
            <a:r>
              <a:rPr lang="en-US" sz="1050" dirty="0"/>
              <a:t>, month; and y, year.</a:t>
            </a:r>
          </a:p>
        </p:txBody>
      </p:sp>
      <p:sp>
        <p:nvSpPr>
          <p:cNvPr id="4" name="Slide Number Placeholder 3">
            <a:extLst>
              <a:ext uri="{FF2B5EF4-FFF2-40B4-BE49-F238E27FC236}">
                <a16:creationId xmlns:a16="http://schemas.microsoft.com/office/drawing/2014/main" id="{1D199C64-CBD7-5BAA-A926-3AC0F027E09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05861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up)">
                                      <p:cBhvr>
                                        <p:cTn id="24" dur="500"/>
                                        <p:tgtEl>
                                          <p:spTgt spid="4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up)">
                                      <p:cBhvr>
                                        <p:cTn id="49" dur="500"/>
                                        <p:tgtEl>
                                          <p:spTgt spid="45"/>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a:extLst>
              <a:ext uri="{FF2B5EF4-FFF2-40B4-BE49-F238E27FC236}">
                <a16:creationId xmlns:a16="http://schemas.microsoft.com/office/drawing/2014/main" id="{3E383D4E-1A45-4756-089A-A171E0E2E70C}"/>
              </a:ext>
              <a:ext uri="{C183D7F6-B498-43B3-948B-1728B52AA6E4}">
                <adec:decorative xmlns:adec="http://schemas.microsoft.com/office/drawing/2017/decorative" val="1"/>
              </a:ext>
            </a:extLst>
          </p:cNvPr>
          <p:cNvCxnSpPr>
            <a:cxnSpLocks/>
          </p:cNvCxnSpPr>
          <p:nvPr/>
        </p:nvCxnSpPr>
        <p:spPr>
          <a:xfrm flipH="1" flipV="1">
            <a:off x="2548458" y="3618316"/>
            <a:ext cx="21078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6526A7A-CA33-F325-784A-AF1C7A049CD7}"/>
              </a:ext>
              <a:ext uri="{C183D7F6-B498-43B3-948B-1728B52AA6E4}">
                <adec:decorative xmlns:adec="http://schemas.microsoft.com/office/drawing/2017/decorative" val="1"/>
              </a:ext>
            </a:extLst>
          </p:cNvPr>
          <p:cNvCxnSpPr>
            <a:cxnSpLocks/>
          </p:cNvCxnSpPr>
          <p:nvPr/>
        </p:nvCxnSpPr>
        <p:spPr>
          <a:xfrm>
            <a:off x="10440267" y="3421108"/>
            <a:ext cx="0" cy="3542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74FC3-F6EE-F84B-1404-961715AE82AF}"/>
              </a:ext>
            </a:extLst>
          </p:cNvPr>
          <p:cNvSpPr>
            <a:spLocks noGrp="1"/>
          </p:cNvSpPr>
          <p:nvPr>
            <p:ph type="title"/>
          </p:nvPr>
        </p:nvSpPr>
        <p:spPr>
          <a:xfrm>
            <a:off x="455544" y="336135"/>
            <a:ext cx="10515600" cy="660111"/>
          </a:xfrm>
        </p:spPr>
        <p:txBody>
          <a:bodyPr/>
          <a:lstStyle/>
          <a:p>
            <a:r>
              <a:rPr lang="en-US" dirty="0"/>
              <a:t>Recommendations for Surgery for Sporadic Aneurysms of the Aortic Root and Ascending Aorta </a:t>
            </a:r>
          </a:p>
        </p:txBody>
      </p:sp>
      <p:sp>
        <p:nvSpPr>
          <p:cNvPr id="134" name="Rectangle 133" descr="Decision Algorithm for Aneurysms of the aortic root or ascending aorta: &#10;&#10;-In patients with aneurysms of the aortic root and ascending aorta who have symptoms attributable to the aneurysm, surgery is indicated Class1).&#10;&#10;-In asymptomatic patients with aneurysms of the aortic root or ascending aorta who have a maximum diameter of greater than or equal to 5.5 cm, surgery is indicated. (Class 1).&#10;&#10;-In patients with an aneurysm of the aortic root or ascending aorta of &lt;5.5 cm, whose growth rate confirmed by tomographic imaging is greater than or equal to 0.3 cm/year in 2 consecutive years, or greater than or equal to 0.5 cm in 1 year, surgery is indicated (Class 1).&#10;&#10;- In asymptomatic patients with aneurysms of the aortic root or ascending aorta who have a maximum diameter of greater than or equal to 5.0 cm, surgery is reasonable when performed by experienced surgeons in a Multidisciplinary Aortic Team (Class 2a).&#10;&#10;-In patients with a height greater than 1 standard deviation above or below the mean who have an asymptomatic aneurysm of the aortic root or ascending aorta and a maximal cross-sectional aortic area/height ratio of greater than or equal to 10 cm2/m, surgery is reasonable when performed by experienced surgeons in a Multidisciplinary Aortic Team (Class 2a).&#10;&#10;-In patients undergoing repair or replacement of a tricuspid aortic valve who have a concomitant aneurysm of the ascending aorta with a maximum diameter of greater than or equal to 5.0 cm, ascending aortic replacement is reasonable (Class 2a).&#10;&#10;- In patients undergoing cardiac surgery for indications other than aortic valve repair or replacement who&#10;have a concomitant aneurysm of ascending aorta with a maximum diameter of greater than or equal to 5.0 cm, ascending aortic replacement may be reasonable (Class 2b).&#10;&#10;- In asymptomatic patients with aneurysms of the aortic root or ascending aorta who have either an aortic size index&#10;of greater than or equal to 3.08 cm/m2 or aortic height index of greater than or equal to 3.21 cm/m, surgery may be reasonable when performed by experienced surgeons in a Multidisciplinary Aortic Team (Class 2b).">
            <a:extLst>
              <a:ext uri="{FF2B5EF4-FFF2-40B4-BE49-F238E27FC236}">
                <a16:creationId xmlns:a16="http://schemas.microsoft.com/office/drawing/2014/main" id="{488D1B5A-8832-9C20-1047-A6C7C950C3F4}"/>
              </a:ext>
            </a:extLst>
          </p:cNvPr>
          <p:cNvSpPr/>
          <p:nvPr/>
        </p:nvSpPr>
        <p:spPr>
          <a:xfrm>
            <a:off x="455544" y="1111338"/>
            <a:ext cx="10898256" cy="507193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39851817-A2CB-C48D-0EEB-697CCB5D490C}"/>
              </a:ext>
              <a:ext uri="{C183D7F6-B498-43B3-948B-1728B52AA6E4}">
                <adec:decorative xmlns:adec="http://schemas.microsoft.com/office/drawing/2017/decorative" val="1"/>
              </a:ext>
            </a:extLst>
          </p:cNvPr>
          <p:cNvSpPr txBox="1"/>
          <p:nvPr/>
        </p:nvSpPr>
        <p:spPr>
          <a:xfrm>
            <a:off x="723758" y="1884995"/>
            <a:ext cx="2361562" cy="399454"/>
          </a:xfrm>
          <a:prstGeom prst="rect">
            <a:avLst/>
          </a:prstGeom>
          <a:solidFill>
            <a:schemeClr val="tx1">
              <a:lumMod val="65000"/>
              <a:lumOff val="35000"/>
            </a:schemeClr>
          </a:solidFill>
          <a:ln w="12700">
            <a:solidFill>
              <a:schemeClr val="tx1"/>
            </a:solidFill>
          </a:ln>
        </p:spPr>
        <p:txBody>
          <a:bodyPr wrap="square" rtlCol="0" anchor="ctr">
            <a:noAutofit/>
          </a:bodyPr>
          <a:lstStyle/>
          <a:p>
            <a:pPr lvl="0" algn="ctr">
              <a:defRPr/>
            </a:pPr>
            <a:r>
              <a:rPr lang="en-US" b="1" dirty="0">
                <a:solidFill>
                  <a:schemeClr val="bg1"/>
                </a:solidFill>
                <a:latin typeface="Lub Dub Condensed" panose="020B0506030403020204" pitchFamily="34" charset="0"/>
              </a:rPr>
              <a:t>Symptomatic</a:t>
            </a:r>
            <a:endParaRPr kumimoji="0" lang="en-US"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sp>
        <p:nvSpPr>
          <p:cNvPr id="10" name="TextBox 9">
            <a:extLst>
              <a:ext uri="{FF2B5EF4-FFF2-40B4-BE49-F238E27FC236}">
                <a16:creationId xmlns:a16="http://schemas.microsoft.com/office/drawing/2014/main" id="{93931B20-8C0D-FC08-AAE3-41549B328A8A}"/>
              </a:ext>
              <a:ext uri="{C183D7F6-B498-43B3-948B-1728B52AA6E4}">
                <adec:decorative xmlns:adec="http://schemas.microsoft.com/office/drawing/2017/decorative" val="1"/>
              </a:ext>
            </a:extLst>
          </p:cNvPr>
          <p:cNvSpPr txBox="1"/>
          <p:nvPr/>
        </p:nvSpPr>
        <p:spPr>
          <a:xfrm>
            <a:off x="6894125" y="1890387"/>
            <a:ext cx="2361562" cy="394062"/>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Asymptomatic</a:t>
            </a:r>
          </a:p>
        </p:txBody>
      </p:sp>
      <p:sp>
        <p:nvSpPr>
          <p:cNvPr id="11" name="Rounded Rectangle 28">
            <a:extLst>
              <a:ext uri="{FF2B5EF4-FFF2-40B4-BE49-F238E27FC236}">
                <a16:creationId xmlns:a16="http://schemas.microsoft.com/office/drawing/2014/main" id="{3A2C936E-59A7-EBD6-ECFA-5ADD029E413C}"/>
              </a:ext>
              <a:ext uri="{C183D7F6-B498-43B3-948B-1728B52AA6E4}">
                <adec:decorative xmlns:adec="http://schemas.microsoft.com/office/drawing/2017/decorative" val="1"/>
              </a:ext>
            </a:extLst>
          </p:cNvPr>
          <p:cNvSpPr/>
          <p:nvPr/>
        </p:nvSpPr>
        <p:spPr>
          <a:xfrm>
            <a:off x="1206722" y="2749837"/>
            <a:ext cx="1330532" cy="1056474"/>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Proceed to surgical repair (Class 1)</a:t>
            </a:r>
          </a:p>
        </p:txBody>
      </p:sp>
      <p:cxnSp>
        <p:nvCxnSpPr>
          <p:cNvPr id="15" name="Elbow Connector 47">
            <a:extLst>
              <a:ext uri="{FF2B5EF4-FFF2-40B4-BE49-F238E27FC236}">
                <a16:creationId xmlns:a16="http://schemas.microsoft.com/office/drawing/2014/main" id="{14C3C977-565C-E120-D59A-979CCD51DE67}"/>
              </a:ext>
              <a:ext uri="{C183D7F6-B498-43B3-948B-1728B52AA6E4}">
                <adec:decorative xmlns:adec="http://schemas.microsoft.com/office/drawing/2017/decorative" val="1"/>
              </a:ext>
            </a:extLst>
          </p:cNvPr>
          <p:cNvCxnSpPr>
            <a:cxnSpLocks/>
            <a:stCxn id="26" idx="2"/>
            <a:endCxn id="8" idx="3"/>
          </p:cNvCxnSpPr>
          <p:nvPr/>
        </p:nvCxnSpPr>
        <p:spPr>
          <a:xfrm rot="5400000">
            <a:off x="4205409" y="576786"/>
            <a:ext cx="387848" cy="262802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CFEBF36-CA60-C4DC-C29D-EA4F431F0707}"/>
              </a:ext>
              <a:ext uri="{C183D7F6-B498-43B3-948B-1728B52AA6E4}">
                <adec:decorative xmlns:adec="http://schemas.microsoft.com/office/drawing/2017/decorative" val="1"/>
              </a:ext>
            </a:extLst>
          </p:cNvPr>
          <p:cNvCxnSpPr>
            <a:cxnSpLocks/>
          </p:cNvCxnSpPr>
          <p:nvPr/>
        </p:nvCxnSpPr>
        <p:spPr>
          <a:xfrm>
            <a:off x="7138593" y="3173051"/>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0A6811-A4DC-91A4-271A-1C0C66DCA898}"/>
              </a:ext>
              <a:ext uri="{C183D7F6-B498-43B3-948B-1728B52AA6E4}">
                <adec:decorative xmlns:adec="http://schemas.microsoft.com/office/drawing/2017/decorative" val="1"/>
              </a:ext>
            </a:extLst>
          </p:cNvPr>
          <p:cNvCxnSpPr>
            <a:cxnSpLocks/>
            <a:stCxn id="8" idx="2"/>
          </p:cNvCxnSpPr>
          <p:nvPr/>
        </p:nvCxnSpPr>
        <p:spPr>
          <a:xfrm>
            <a:off x="1904539" y="2284449"/>
            <a:ext cx="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254FC1-96D4-C2BF-55B6-255E7A35D05D}"/>
              </a:ext>
              <a:ext uri="{C183D7F6-B498-43B3-948B-1728B52AA6E4}">
                <adec:decorative xmlns:adec="http://schemas.microsoft.com/office/drawing/2017/decorative" val="1"/>
              </a:ext>
            </a:extLst>
          </p:cNvPr>
          <p:cNvCxnSpPr>
            <a:cxnSpLocks/>
          </p:cNvCxnSpPr>
          <p:nvPr/>
        </p:nvCxnSpPr>
        <p:spPr>
          <a:xfrm>
            <a:off x="5466066" y="2998114"/>
            <a:ext cx="0" cy="2799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47">
            <a:extLst>
              <a:ext uri="{FF2B5EF4-FFF2-40B4-BE49-F238E27FC236}">
                <a16:creationId xmlns:a16="http://schemas.microsoft.com/office/drawing/2014/main" id="{730741FC-F6DA-D4BF-BDB4-C327CD693CC6}"/>
              </a:ext>
              <a:ext uri="{C183D7F6-B498-43B3-948B-1728B52AA6E4}">
                <adec:decorative xmlns:adec="http://schemas.microsoft.com/office/drawing/2017/decorative" val="1"/>
              </a:ext>
            </a:extLst>
          </p:cNvPr>
          <p:cNvCxnSpPr>
            <a:cxnSpLocks/>
            <a:stCxn id="26" idx="2"/>
            <a:endCxn id="10" idx="1"/>
          </p:cNvCxnSpPr>
          <p:nvPr/>
        </p:nvCxnSpPr>
        <p:spPr>
          <a:xfrm rot="16200000" flipH="1">
            <a:off x="6108463" y="1301756"/>
            <a:ext cx="390544" cy="118078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938E785-6D3D-A0C2-037A-83A19C327BAB}"/>
              </a:ext>
              <a:ext uri="{C183D7F6-B498-43B3-948B-1728B52AA6E4}">
                <adec:decorative xmlns:adec="http://schemas.microsoft.com/office/drawing/2017/decorative" val="1"/>
              </a:ext>
            </a:extLst>
          </p:cNvPr>
          <p:cNvSpPr txBox="1"/>
          <p:nvPr/>
        </p:nvSpPr>
        <p:spPr>
          <a:xfrm>
            <a:off x="2571751" y="1324719"/>
            <a:ext cx="6283187" cy="37215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Aneurysms of the aortic root or ascending aorta</a:t>
            </a:r>
          </a:p>
        </p:txBody>
      </p:sp>
      <p:sp>
        <p:nvSpPr>
          <p:cNvPr id="44" name="TextBox 43">
            <a:extLst>
              <a:ext uri="{FF2B5EF4-FFF2-40B4-BE49-F238E27FC236}">
                <a16:creationId xmlns:a16="http://schemas.microsoft.com/office/drawing/2014/main" id="{33099A18-5A88-729C-181D-8055C899053C}"/>
              </a:ext>
              <a:ext uri="{C183D7F6-B498-43B3-948B-1728B52AA6E4}">
                <adec:decorative xmlns:adec="http://schemas.microsoft.com/office/drawing/2017/decorative" val="1"/>
              </a:ext>
            </a:extLst>
          </p:cNvPr>
          <p:cNvSpPr txBox="1"/>
          <p:nvPr/>
        </p:nvSpPr>
        <p:spPr>
          <a:xfrm>
            <a:off x="3419447" y="2584688"/>
            <a:ext cx="924890" cy="413838"/>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sym typeface="Arial"/>
              </a:rPr>
              <a:t>Diameter </a:t>
            </a:r>
            <a:r>
              <a:rPr lang="en-US" dirty="0">
                <a:solidFill>
                  <a:schemeClr val="tx1"/>
                </a:solidFill>
              </a:rPr>
              <a:t>≥</a:t>
            </a:r>
            <a:r>
              <a:rPr lang="en-US" dirty="0">
                <a:solidFill>
                  <a:schemeClr val="tx1"/>
                </a:solidFill>
                <a:sym typeface="Arial"/>
              </a:rPr>
              <a:t>5.5 cm</a:t>
            </a:r>
          </a:p>
        </p:txBody>
      </p:sp>
      <p:sp>
        <p:nvSpPr>
          <p:cNvPr id="45" name="TextBox 44">
            <a:extLst>
              <a:ext uri="{FF2B5EF4-FFF2-40B4-BE49-F238E27FC236}">
                <a16:creationId xmlns:a16="http://schemas.microsoft.com/office/drawing/2014/main" id="{B372EE9F-645A-F550-CDC9-9E17AF1B1D3E}"/>
              </a:ext>
              <a:ext uri="{C183D7F6-B498-43B3-948B-1728B52AA6E4}">
                <adec:decorative xmlns:adec="http://schemas.microsoft.com/office/drawing/2017/decorative" val="1"/>
              </a:ext>
            </a:extLst>
          </p:cNvPr>
          <p:cNvSpPr txBox="1"/>
          <p:nvPr/>
        </p:nvSpPr>
        <p:spPr>
          <a:xfrm>
            <a:off x="5003621" y="2582923"/>
            <a:ext cx="924890" cy="420995"/>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sym typeface="Arial"/>
              </a:rPr>
              <a:t>Diameter &lt;5.5 cm</a:t>
            </a:r>
          </a:p>
        </p:txBody>
      </p:sp>
      <p:sp>
        <p:nvSpPr>
          <p:cNvPr id="46" name="TextBox 45">
            <a:extLst>
              <a:ext uri="{FF2B5EF4-FFF2-40B4-BE49-F238E27FC236}">
                <a16:creationId xmlns:a16="http://schemas.microsoft.com/office/drawing/2014/main" id="{C4BAE653-6347-E51A-6D24-08030BED722A}"/>
              </a:ext>
              <a:ext uri="{C183D7F6-B498-43B3-948B-1728B52AA6E4}">
                <adec:decorative xmlns:adec="http://schemas.microsoft.com/office/drawing/2017/decorative" val="1"/>
              </a:ext>
            </a:extLst>
          </p:cNvPr>
          <p:cNvSpPr txBox="1"/>
          <p:nvPr/>
        </p:nvSpPr>
        <p:spPr>
          <a:xfrm>
            <a:off x="6580293" y="2581577"/>
            <a:ext cx="1127018" cy="64922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Maximum diameter of ≥5.0 cm</a:t>
            </a:r>
          </a:p>
        </p:txBody>
      </p:sp>
      <p:sp>
        <p:nvSpPr>
          <p:cNvPr id="47" name="TextBox 46">
            <a:extLst>
              <a:ext uri="{FF2B5EF4-FFF2-40B4-BE49-F238E27FC236}">
                <a16:creationId xmlns:a16="http://schemas.microsoft.com/office/drawing/2014/main" id="{29382426-FFCD-E988-E47D-9D3B38ADFE3A}"/>
              </a:ext>
              <a:ext uri="{C183D7F6-B498-43B3-948B-1728B52AA6E4}">
                <adec:decorative xmlns:adec="http://schemas.microsoft.com/office/drawing/2017/decorative" val="1"/>
              </a:ext>
            </a:extLst>
          </p:cNvPr>
          <p:cNvSpPr txBox="1"/>
          <p:nvPr/>
        </p:nvSpPr>
        <p:spPr>
          <a:xfrm>
            <a:off x="8020788" y="2576712"/>
            <a:ext cx="1568018" cy="1384995"/>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solidFill>
                  <a:schemeClr val="lt1"/>
                </a:solidFill>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Pt. height &gt;1 SD above or below the mean and max. cross-sectional aortic area/height ratio of ≥10 cm2/m</a:t>
            </a:r>
          </a:p>
        </p:txBody>
      </p:sp>
      <p:sp>
        <p:nvSpPr>
          <p:cNvPr id="48" name="TextBox 47">
            <a:extLst>
              <a:ext uri="{FF2B5EF4-FFF2-40B4-BE49-F238E27FC236}">
                <a16:creationId xmlns:a16="http://schemas.microsoft.com/office/drawing/2014/main" id="{3B342960-A48D-0D4E-6BAD-878E74C96DF9}"/>
              </a:ext>
              <a:ext uri="{C183D7F6-B498-43B3-948B-1728B52AA6E4}">
                <adec:decorative xmlns:adec="http://schemas.microsoft.com/office/drawing/2017/decorative" val="1"/>
              </a:ext>
            </a:extLst>
          </p:cNvPr>
          <p:cNvSpPr txBox="1"/>
          <p:nvPr/>
        </p:nvSpPr>
        <p:spPr>
          <a:xfrm>
            <a:off x="9664748" y="2581577"/>
            <a:ext cx="1551038" cy="97176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solidFill>
                  <a:schemeClr val="lt1"/>
                </a:solidFill>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Aortic size index of ≥3.08 cm/m2 or aortic height index of ≥3.21 cm/m</a:t>
            </a:r>
          </a:p>
        </p:txBody>
      </p:sp>
      <p:cxnSp>
        <p:nvCxnSpPr>
          <p:cNvPr id="49" name="Elbow Connector 47">
            <a:extLst>
              <a:ext uri="{FF2B5EF4-FFF2-40B4-BE49-F238E27FC236}">
                <a16:creationId xmlns:a16="http://schemas.microsoft.com/office/drawing/2014/main" id="{6443164B-0BC4-AFF5-C30F-D36323EB78F0}"/>
              </a:ext>
              <a:ext uri="{C183D7F6-B498-43B3-948B-1728B52AA6E4}">
                <adec:decorative xmlns:adec="http://schemas.microsoft.com/office/drawing/2017/decorative" val="1"/>
              </a:ext>
            </a:extLst>
          </p:cNvPr>
          <p:cNvCxnSpPr>
            <a:cxnSpLocks/>
            <a:stCxn id="10" idx="2"/>
            <a:endCxn id="44" idx="0"/>
          </p:cNvCxnSpPr>
          <p:nvPr/>
        </p:nvCxnSpPr>
        <p:spPr>
          <a:xfrm rot="5400000">
            <a:off x="5828280" y="338061"/>
            <a:ext cx="300239" cy="4193014"/>
          </a:xfrm>
          <a:prstGeom prst="bentConnector3">
            <a:avLst>
              <a:gd name="adj1" fmla="val 3717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47">
            <a:extLst>
              <a:ext uri="{FF2B5EF4-FFF2-40B4-BE49-F238E27FC236}">
                <a16:creationId xmlns:a16="http://schemas.microsoft.com/office/drawing/2014/main" id="{DCA0509B-FE26-598C-8AE1-1C277EC9C472}"/>
              </a:ext>
              <a:ext uri="{C183D7F6-B498-43B3-948B-1728B52AA6E4}">
                <adec:decorative xmlns:adec="http://schemas.microsoft.com/office/drawing/2017/decorative" val="1"/>
              </a:ext>
            </a:extLst>
          </p:cNvPr>
          <p:cNvCxnSpPr>
            <a:cxnSpLocks/>
            <a:stCxn id="10" idx="2"/>
            <a:endCxn id="45" idx="0"/>
          </p:cNvCxnSpPr>
          <p:nvPr/>
        </p:nvCxnSpPr>
        <p:spPr>
          <a:xfrm rot="5400000">
            <a:off x="6621249" y="1129266"/>
            <a:ext cx="298474" cy="2608840"/>
          </a:xfrm>
          <a:prstGeom prst="bentConnector3">
            <a:avLst>
              <a:gd name="adj1" fmla="val 371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381D5ED0-8054-C39F-9882-4C85232266DA}"/>
              </a:ext>
              <a:ext uri="{C183D7F6-B498-43B3-948B-1728B52AA6E4}">
                <adec:decorative xmlns:adec="http://schemas.microsoft.com/office/drawing/2017/decorative" val="1"/>
              </a:ext>
            </a:extLst>
          </p:cNvPr>
          <p:cNvCxnSpPr>
            <a:cxnSpLocks/>
            <a:stCxn id="10" idx="2"/>
            <a:endCxn id="46" idx="0"/>
          </p:cNvCxnSpPr>
          <p:nvPr/>
        </p:nvCxnSpPr>
        <p:spPr>
          <a:xfrm rot="5400000">
            <a:off x="7460790" y="1967461"/>
            <a:ext cx="297128" cy="931104"/>
          </a:xfrm>
          <a:prstGeom prst="bentConnector3">
            <a:avLst>
              <a:gd name="adj1" fmla="val 3704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Elbow Connector 47">
            <a:extLst>
              <a:ext uri="{FF2B5EF4-FFF2-40B4-BE49-F238E27FC236}">
                <a16:creationId xmlns:a16="http://schemas.microsoft.com/office/drawing/2014/main" id="{5E2EE2D4-797D-5134-0F59-9541F5AF8CE5}"/>
              </a:ext>
              <a:ext uri="{C183D7F6-B498-43B3-948B-1728B52AA6E4}">
                <adec:decorative xmlns:adec="http://schemas.microsoft.com/office/drawing/2017/decorative" val="1"/>
              </a:ext>
            </a:extLst>
          </p:cNvPr>
          <p:cNvCxnSpPr>
            <a:cxnSpLocks/>
            <a:stCxn id="10" idx="2"/>
            <a:endCxn id="47" idx="0"/>
          </p:cNvCxnSpPr>
          <p:nvPr/>
        </p:nvCxnSpPr>
        <p:spPr>
          <a:xfrm rot="16200000" flipH="1">
            <a:off x="8293720" y="2065634"/>
            <a:ext cx="292263" cy="729891"/>
          </a:xfrm>
          <a:prstGeom prst="bentConnector3">
            <a:avLst>
              <a:gd name="adj1" fmla="val 4012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Elbow Connector 47">
            <a:extLst>
              <a:ext uri="{FF2B5EF4-FFF2-40B4-BE49-F238E27FC236}">
                <a16:creationId xmlns:a16="http://schemas.microsoft.com/office/drawing/2014/main" id="{4C9BF796-308B-ADC8-2706-DC7BAB5A3950}"/>
              </a:ext>
              <a:ext uri="{C183D7F6-B498-43B3-948B-1728B52AA6E4}">
                <adec:decorative xmlns:adec="http://schemas.microsoft.com/office/drawing/2017/decorative" val="1"/>
              </a:ext>
            </a:extLst>
          </p:cNvPr>
          <p:cNvCxnSpPr>
            <a:cxnSpLocks/>
            <a:stCxn id="10" idx="2"/>
            <a:endCxn id="48" idx="0"/>
          </p:cNvCxnSpPr>
          <p:nvPr/>
        </p:nvCxnSpPr>
        <p:spPr>
          <a:xfrm rot="16200000" flipH="1">
            <a:off x="9109022" y="1250332"/>
            <a:ext cx="297128" cy="2365361"/>
          </a:xfrm>
          <a:prstGeom prst="bentConnector3">
            <a:avLst>
              <a:gd name="adj1" fmla="val 3704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51DBD23-822C-E366-AF50-0EABA0F63048}"/>
              </a:ext>
              <a:ext uri="{C183D7F6-B498-43B3-948B-1728B52AA6E4}">
                <adec:decorative xmlns:adec="http://schemas.microsoft.com/office/drawing/2017/decorative" val="1"/>
              </a:ext>
            </a:extLst>
          </p:cNvPr>
          <p:cNvSpPr txBox="1"/>
          <p:nvPr/>
        </p:nvSpPr>
        <p:spPr>
          <a:xfrm>
            <a:off x="4612128" y="3271944"/>
            <a:ext cx="1602327" cy="92791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sym typeface="Arial"/>
              </a:rPr>
              <a:t>Confirmed rapid growth rate (</a:t>
            </a:r>
            <a:r>
              <a:rPr lang="en-US" dirty="0">
                <a:solidFill>
                  <a:schemeClr val="tx1"/>
                </a:solidFill>
              </a:rPr>
              <a:t>≥0.3 cm/y over 2y OR ≥0.5 cm in 1y)</a:t>
            </a:r>
            <a:endParaRPr lang="en-US" dirty="0">
              <a:solidFill>
                <a:schemeClr val="tx1"/>
              </a:solidFill>
              <a:sym typeface="Arial"/>
            </a:endParaRPr>
          </a:p>
        </p:txBody>
      </p:sp>
      <p:sp>
        <p:nvSpPr>
          <p:cNvPr id="82" name="TextBox 81">
            <a:extLst>
              <a:ext uri="{FF2B5EF4-FFF2-40B4-BE49-F238E27FC236}">
                <a16:creationId xmlns:a16="http://schemas.microsoft.com/office/drawing/2014/main" id="{5E3AAFFB-54F0-2399-FC90-F20582B667CB}"/>
              </a:ext>
              <a:ext uri="{C183D7F6-B498-43B3-948B-1728B52AA6E4}">
                <adec:decorative xmlns:adec="http://schemas.microsoft.com/office/drawing/2017/decorative" val="1"/>
              </a:ext>
            </a:extLst>
          </p:cNvPr>
          <p:cNvSpPr txBox="1"/>
          <p:nvPr/>
        </p:nvSpPr>
        <p:spPr>
          <a:xfrm>
            <a:off x="6462654" y="3436356"/>
            <a:ext cx="1395761" cy="1078413"/>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Surgery is reasonable by experienced surgeons in a MAT (Class 2a)</a:t>
            </a:r>
          </a:p>
        </p:txBody>
      </p:sp>
      <p:cxnSp>
        <p:nvCxnSpPr>
          <p:cNvPr id="83" name="Elbow Connector 47">
            <a:extLst>
              <a:ext uri="{FF2B5EF4-FFF2-40B4-BE49-F238E27FC236}">
                <a16:creationId xmlns:a16="http://schemas.microsoft.com/office/drawing/2014/main" id="{2F192858-9E44-6DEA-03A1-D28424039107}"/>
              </a:ext>
              <a:ext uri="{C183D7F6-B498-43B3-948B-1728B52AA6E4}">
                <adec:decorative xmlns:adec="http://schemas.microsoft.com/office/drawing/2017/decorative" val="1"/>
              </a:ext>
            </a:extLst>
          </p:cNvPr>
          <p:cNvCxnSpPr>
            <a:cxnSpLocks/>
            <a:stCxn id="44" idx="2"/>
          </p:cNvCxnSpPr>
          <p:nvPr/>
        </p:nvCxnSpPr>
        <p:spPr>
          <a:xfrm rot="5400000">
            <a:off x="2905698" y="2641286"/>
            <a:ext cx="618955" cy="1333435"/>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1987A38E-2D5C-F443-1B19-D014734A8D18}"/>
              </a:ext>
              <a:ext uri="{C183D7F6-B498-43B3-948B-1728B52AA6E4}">
                <adec:decorative xmlns:adec="http://schemas.microsoft.com/office/drawing/2017/decorative" val="1"/>
              </a:ext>
            </a:extLst>
          </p:cNvPr>
          <p:cNvSpPr txBox="1"/>
          <p:nvPr/>
        </p:nvSpPr>
        <p:spPr>
          <a:xfrm>
            <a:off x="9664748" y="3775356"/>
            <a:ext cx="1551038" cy="1369924"/>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Surgery may be reasonable when performed by experienced surgeons in a MAT (Class 2b)</a:t>
            </a:r>
          </a:p>
        </p:txBody>
      </p:sp>
      <p:cxnSp>
        <p:nvCxnSpPr>
          <p:cNvPr id="119" name="Elbow Connector 47">
            <a:extLst>
              <a:ext uri="{FF2B5EF4-FFF2-40B4-BE49-F238E27FC236}">
                <a16:creationId xmlns:a16="http://schemas.microsoft.com/office/drawing/2014/main" id="{09601CBA-B9C8-7054-7266-D38239ED233C}"/>
              </a:ext>
              <a:ext uri="{C183D7F6-B498-43B3-948B-1728B52AA6E4}">
                <adec:decorative xmlns:adec="http://schemas.microsoft.com/office/drawing/2017/decorative" val="1"/>
              </a:ext>
            </a:extLst>
          </p:cNvPr>
          <p:cNvCxnSpPr>
            <a:cxnSpLocks/>
            <a:stCxn id="47" idx="2"/>
          </p:cNvCxnSpPr>
          <p:nvPr/>
        </p:nvCxnSpPr>
        <p:spPr>
          <a:xfrm rot="5400000">
            <a:off x="8156458" y="3663664"/>
            <a:ext cx="350297" cy="94638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C36D9CF-CAE6-003A-238E-A25652F02E57}"/>
              </a:ext>
              <a:ext uri="{C183D7F6-B498-43B3-948B-1728B52AA6E4}">
                <adec:decorative xmlns:adec="http://schemas.microsoft.com/office/drawing/2017/decorative" val="1"/>
              </a:ext>
            </a:extLst>
          </p:cNvPr>
          <p:cNvSpPr txBox="1"/>
          <p:nvPr/>
        </p:nvSpPr>
        <p:spPr>
          <a:xfrm>
            <a:off x="1336571" y="4610167"/>
            <a:ext cx="4089824" cy="64665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Pt. undergoing repair or replacement of tricuspid AV with a concomitant aneurysm of the ascending aorta with max. diameter of ≥4.5 cm</a:t>
            </a:r>
          </a:p>
        </p:txBody>
      </p:sp>
      <p:sp>
        <p:nvSpPr>
          <p:cNvPr id="127" name="TextBox 126">
            <a:extLst>
              <a:ext uri="{FF2B5EF4-FFF2-40B4-BE49-F238E27FC236}">
                <a16:creationId xmlns:a16="http://schemas.microsoft.com/office/drawing/2014/main" id="{D3E2725F-7234-4E22-D2D2-D66FA3AAC6A4}"/>
              </a:ext>
              <a:ext uri="{C183D7F6-B498-43B3-948B-1728B52AA6E4}">
                <adec:decorative xmlns:adec="http://schemas.microsoft.com/office/drawing/2017/decorative" val="1"/>
              </a:ext>
            </a:extLst>
          </p:cNvPr>
          <p:cNvSpPr txBox="1"/>
          <p:nvPr/>
        </p:nvSpPr>
        <p:spPr>
          <a:xfrm>
            <a:off x="5759283" y="4683489"/>
            <a:ext cx="3352447" cy="523220"/>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Ascending aortic replacement is reasonable by experienced surgeons in MAT (Class 2a)</a:t>
            </a:r>
          </a:p>
        </p:txBody>
      </p:sp>
      <p:sp>
        <p:nvSpPr>
          <p:cNvPr id="128" name="TextBox 127">
            <a:extLst>
              <a:ext uri="{FF2B5EF4-FFF2-40B4-BE49-F238E27FC236}">
                <a16:creationId xmlns:a16="http://schemas.microsoft.com/office/drawing/2014/main" id="{76B31085-033E-9B4A-22CF-714E3BE2DC46}"/>
              </a:ext>
              <a:ext uri="{C183D7F6-B498-43B3-948B-1728B52AA6E4}">
                <adec:decorative xmlns:adec="http://schemas.microsoft.com/office/drawing/2017/decorative" val="1"/>
              </a:ext>
            </a:extLst>
          </p:cNvPr>
          <p:cNvSpPr txBox="1"/>
          <p:nvPr/>
        </p:nvSpPr>
        <p:spPr>
          <a:xfrm>
            <a:off x="1336570" y="5365354"/>
            <a:ext cx="4107973" cy="64665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w="0"/>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Pt. undergoing cardiac surgery for other than AV repair or replacement with aneurysm of the aortic root or ascending aorta and max. diameter of ≥5.0 cm</a:t>
            </a:r>
          </a:p>
        </p:txBody>
      </p:sp>
      <p:sp>
        <p:nvSpPr>
          <p:cNvPr id="129" name="TextBox 128">
            <a:extLst>
              <a:ext uri="{FF2B5EF4-FFF2-40B4-BE49-F238E27FC236}">
                <a16:creationId xmlns:a16="http://schemas.microsoft.com/office/drawing/2014/main" id="{DB2266DE-CE0B-C416-1FE0-FC9886003258}"/>
              </a:ext>
              <a:ext uri="{C183D7F6-B498-43B3-948B-1728B52AA6E4}">
                <adec:decorative xmlns:adec="http://schemas.microsoft.com/office/drawing/2017/decorative" val="1"/>
              </a:ext>
            </a:extLst>
          </p:cNvPr>
          <p:cNvSpPr txBox="1"/>
          <p:nvPr/>
        </p:nvSpPr>
        <p:spPr>
          <a:xfrm>
            <a:off x="5777126" y="5436556"/>
            <a:ext cx="3353553" cy="451457"/>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4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Ascending aortic replacement may be reasonable (Class 2b)</a:t>
            </a:r>
          </a:p>
        </p:txBody>
      </p:sp>
      <p:cxnSp>
        <p:nvCxnSpPr>
          <p:cNvPr id="131" name="Straight Arrow Connector 130">
            <a:extLst>
              <a:ext uri="{FF2B5EF4-FFF2-40B4-BE49-F238E27FC236}">
                <a16:creationId xmlns:a16="http://schemas.microsoft.com/office/drawing/2014/main" id="{FB9805F2-76C5-1709-970F-4FBE90EB8BFA}"/>
              </a:ext>
              <a:ext uri="{C183D7F6-B498-43B3-948B-1728B52AA6E4}">
                <adec:decorative xmlns:adec="http://schemas.microsoft.com/office/drawing/2017/decorative" val="1"/>
              </a:ext>
            </a:extLst>
          </p:cNvPr>
          <p:cNvCxnSpPr>
            <a:cxnSpLocks/>
          </p:cNvCxnSpPr>
          <p:nvPr/>
        </p:nvCxnSpPr>
        <p:spPr>
          <a:xfrm>
            <a:off x="5444543" y="5688682"/>
            <a:ext cx="332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E546674C-AEC1-16FA-8C25-A2AFD0905F18}"/>
              </a:ext>
              <a:ext uri="{C183D7F6-B498-43B3-948B-1728B52AA6E4}">
                <adec:decorative xmlns:adec="http://schemas.microsoft.com/office/drawing/2017/decorative" val="1"/>
              </a:ext>
            </a:extLst>
          </p:cNvPr>
          <p:cNvCxnSpPr>
            <a:cxnSpLocks/>
          </p:cNvCxnSpPr>
          <p:nvPr/>
        </p:nvCxnSpPr>
        <p:spPr>
          <a:xfrm>
            <a:off x="5426395" y="4974810"/>
            <a:ext cx="3325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D769934D-0C4E-8949-7FD5-42B0E03D865E}"/>
              </a:ext>
            </a:extLst>
          </p:cNvPr>
          <p:cNvSpPr txBox="1">
            <a:spLocks/>
          </p:cNvSpPr>
          <p:nvPr/>
        </p:nvSpPr>
        <p:spPr>
          <a:xfrm>
            <a:off x="2230479" y="6076842"/>
            <a:ext cx="6965731" cy="36175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AV indicates aortic valve; cm, centimeter; CT, computed tomography; y, year; MAT, multidisciplinary aortic team; max, maximal; </a:t>
            </a:r>
            <a:r>
              <a:rPr lang="en-US" sz="1050" dirty="0" err="1"/>
              <a:t>pt</a:t>
            </a:r>
            <a:r>
              <a:rPr lang="en-US" sz="1050" dirty="0"/>
              <a:t>, patient; SD, standard deviation; and y, year. </a:t>
            </a:r>
          </a:p>
        </p:txBody>
      </p:sp>
      <p:sp>
        <p:nvSpPr>
          <p:cNvPr id="4" name="Slide Number Placeholder 3">
            <a:extLst>
              <a:ext uri="{FF2B5EF4-FFF2-40B4-BE49-F238E27FC236}">
                <a16:creationId xmlns:a16="http://schemas.microsoft.com/office/drawing/2014/main" id="{019822DF-85F5-7272-9573-D0BC191C68F3}"/>
              </a:ext>
              <a:ext uri="{C183D7F6-B498-43B3-948B-1728B52AA6E4}">
                <adec:decorative xmlns:adec="http://schemas.microsoft.com/office/drawing/2017/decorative" val="1"/>
              </a:ext>
            </a:extLst>
          </p:cNvPr>
          <p:cNvSpPr>
            <a:spLocks noGrp="1"/>
          </p:cNvSpPr>
          <p:nvPr>
            <p:ph type="sldNum" sz="quarter" idx="12"/>
          </p:nvPr>
        </p:nvSpPr>
        <p:spPr>
          <a:xfrm>
            <a:off x="10971144" y="6421472"/>
            <a:ext cx="382656" cy="233776"/>
          </a:xfrm>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7362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right)">
                                      <p:cBhvr>
                                        <p:cTn id="32" dur="500"/>
                                        <p:tgtEl>
                                          <p:spTgt spid="4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right)">
                                      <p:cBhvr>
                                        <p:cTn id="40" dur="500"/>
                                        <p:tgtEl>
                                          <p:spTgt spid="8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right)">
                                      <p:cBhvr>
                                        <p:cTn id="45" dur="500"/>
                                        <p:tgtEl>
                                          <p:spTgt spid="6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ipe(right)">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right)">
                                      <p:cBhvr>
                                        <p:cTn id="66" dur="500"/>
                                        <p:tgtEl>
                                          <p:spTgt spid="65"/>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50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par>
                          <p:cTn id="88" fill="hold">
                            <p:stCondLst>
                              <p:cond delay="1000"/>
                            </p:stCondLst>
                            <p:childTnLst>
                              <p:par>
                                <p:cTn id="89" presetID="22" presetClass="entr" presetSubtype="2" fill="hold" nodeType="after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wipe(right)">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wipe(left)">
                                      <p:cBhvr>
                                        <p:cTn id="96" dur="500"/>
                                        <p:tgtEl>
                                          <p:spTgt spid="75"/>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wipe(up)">
                                      <p:cBhvr>
                                        <p:cTn id="104" dur="500"/>
                                        <p:tgtEl>
                                          <p:spTgt spid="99"/>
                                        </p:tgtEl>
                                      </p:cBhvr>
                                    </p:animEffect>
                                  </p:childTnLst>
                                </p:cTn>
                              </p:par>
                            </p:childTnLst>
                          </p:cTn>
                        </p:par>
                        <p:par>
                          <p:cTn id="105" fill="hold">
                            <p:stCondLst>
                              <p:cond delay="1500"/>
                            </p:stCondLst>
                            <p:childTnLst>
                              <p:par>
                                <p:cTn id="106" presetID="10" presetClass="entr" presetSubtype="0" fill="hold" grpId="0" nodeType="afterEffect">
                                  <p:stCondLst>
                                    <p:cond delay="0"/>
                                  </p:stCondLst>
                                  <p:childTnLst>
                                    <p:set>
                                      <p:cBhvr>
                                        <p:cTn id="107" dur="1" fill="hold">
                                          <p:stCondLst>
                                            <p:cond delay="0"/>
                                          </p:stCondLst>
                                        </p:cTn>
                                        <p:tgtEl>
                                          <p:spTgt spid="98"/>
                                        </p:tgtEl>
                                        <p:attrNameLst>
                                          <p:attrName>style.visibility</p:attrName>
                                        </p:attrNameLst>
                                      </p:cBhvr>
                                      <p:to>
                                        <p:strVal val="visible"/>
                                      </p:to>
                                    </p:set>
                                    <p:animEffect transition="in" filter="fade">
                                      <p:cBhvr>
                                        <p:cTn id="108" dur="500"/>
                                        <p:tgtEl>
                                          <p:spTgt spid="9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26"/>
                                        </p:tgtEl>
                                        <p:attrNameLst>
                                          <p:attrName>style.visibility</p:attrName>
                                        </p:attrNameLst>
                                      </p:cBhvr>
                                      <p:to>
                                        <p:strVal val="visible"/>
                                      </p:to>
                                    </p:set>
                                    <p:animEffect transition="in" filter="fade">
                                      <p:cBhvr>
                                        <p:cTn id="113" dur="500"/>
                                        <p:tgtEl>
                                          <p:spTgt spid="126"/>
                                        </p:tgtEl>
                                      </p:cBhvr>
                                    </p:animEffect>
                                  </p:childTnLst>
                                </p:cTn>
                              </p:par>
                            </p:childTnLst>
                          </p:cTn>
                        </p:par>
                        <p:par>
                          <p:cTn id="114" fill="hold">
                            <p:stCondLst>
                              <p:cond delay="500"/>
                            </p:stCondLst>
                            <p:childTnLst>
                              <p:par>
                                <p:cTn id="115" presetID="22" presetClass="entr" presetSubtype="8" fill="hold" nodeType="after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wipe(left)">
                                      <p:cBhvr>
                                        <p:cTn id="117" dur="500"/>
                                        <p:tgtEl>
                                          <p:spTgt spid="133"/>
                                        </p:tgtEl>
                                      </p:cBhvr>
                                    </p:animEffect>
                                  </p:childTnLst>
                                </p:cTn>
                              </p:par>
                            </p:childTnLst>
                          </p:cTn>
                        </p:par>
                        <p:par>
                          <p:cTn id="118" fill="hold">
                            <p:stCondLst>
                              <p:cond delay="1000"/>
                            </p:stCondLst>
                            <p:childTnLst>
                              <p:par>
                                <p:cTn id="119" presetID="10" presetClass="entr" presetSubtype="0"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fade">
                                      <p:cBhvr>
                                        <p:cTn id="121" dur="500"/>
                                        <p:tgtEl>
                                          <p:spTgt spid="12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28"/>
                                        </p:tgtEl>
                                        <p:attrNameLst>
                                          <p:attrName>style.visibility</p:attrName>
                                        </p:attrNameLst>
                                      </p:cBhvr>
                                      <p:to>
                                        <p:strVal val="visible"/>
                                      </p:to>
                                    </p:set>
                                    <p:animEffect transition="in" filter="fade">
                                      <p:cBhvr>
                                        <p:cTn id="126" dur="500"/>
                                        <p:tgtEl>
                                          <p:spTgt spid="128"/>
                                        </p:tgtEl>
                                      </p:cBhvr>
                                    </p:animEffect>
                                  </p:childTnLst>
                                </p:cTn>
                              </p:par>
                            </p:childTnLst>
                          </p:cTn>
                        </p:par>
                        <p:par>
                          <p:cTn id="127" fill="hold">
                            <p:stCondLst>
                              <p:cond delay="500"/>
                            </p:stCondLst>
                            <p:childTnLst>
                              <p:par>
                                <p:cTn id="128" presetID="22" presetClass="entr" presetSubtype="8" fill="hold" nodeType="afterEffect">
                                  <p:stCondLst>
                                    <p:cond delay="0"/>
                                  </p:stCondLst>
                                  <p:childTnLst>
                                    <p:set>
                                      <p:cBhvr>
                                        <p:cTn id="129" dur="1" fill="hold">
                                          <p:stCondLst>
                                            <p:cond delay="0"/>
                                          </p:stCondLst>
                                        </p:cTn>
                                        <p:tgtEl>
                                          <p:spTgt spid="131"/>
                                        </p:tgtEl>
                                        <p:attrNameLst>
                                          <p:attrName>style.visibility</p:attrName>
                                        </p:attrNameLst>
                                      </p:cBhvr>
                                      <p:to>
                                        <p:strVal val="visible"/>
                                      </p:to>
                                    </p:set>
                                    <p:animEffect transition="in" filter="wipe(left)">
                                      <p:cBhvr>
                                        <p:cTn id="130" dur="500"/>
                                        <p:tgtEl>
                                          <p:spTgt spid="131"/>
                                        </p:tgtEl>
                                      </p:cBhvr>
                                    </p:animEffect>
                                  </p:childTnLst>
                                </p:cTn>
                              </p:par>
                            </p:childTnLst>
                          </p:cTn>
                        </p:par>
                        <p:par>
                          <p:cTn id="131" fill="hold">
                            <p:stCondLst>
                              <p:cond delay="1000"/>
                            </p:stCondLst>
                            <p:childTnLst>
                              <p:par>
                                <p:cTn id="132" presetID="10" presetClass="entr" presetSubtype="0" fill="hold" grpId="0" nodeType="afterEffect">
                                  <p:stCondLst>
                                    <p:cond delay="0"/>
                                  </p:stCondLst>
                                  <p:childTnLst>
                                    <p:set>
                                      <p:cBhvr>
                                        <p:cTn id="133" dur="1" fill="hold">
                                          <p:stCondLst>
                                            <p:cond delay="0"/>
                                          </p:stCondLst>
                                        </p:cTn>
                                        <p:tgtEl>
                                          <p:spTgt spid="129"/>
                                        </p:tgtEl>
                                        <p:attrNameLst>
                                          <p:attrName>style.visibility</p:attrName>
                                        </p:attrNameLst>
                                      </p:cBhvr>
                                      <p:to>
                                        <p:strVal val="visible"/>
                                      </p:to>
                                    </p:set>
                                    <p:animEffect transition="in" filter="fade">
                                      <p:cBhvr>
                                        <p:cTn id="13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44" grpId="0" animBg="1"/>
      <p:bldP spid="45" grpId="0" animBg="1"/>
      <p:bldP spid="46" grpId="0" animBg="1"/>
      <p:bldP spid="47" grpId="0" animBg="1"/>
      <p:bldP spid="48" grpId="0" animBg="1"/>
      <p:bldP spid="81" grpId="0" animBg="1"/>
      <p:bldP spid="82" grpId="0" animBg="1"/>
      <p:bldP spid="98" grpId="0" animBg="1"/>
      <p:bldP spid="126" grpId="0" animBg="1"/>
      <p:bldP spid="127" grpId="0" animBg="1"/>
      <p:bldP spid="128" grpId="0" animBg="1"/>
      <p:bldP spid="1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3E3F-B486-67E1-D93A-58FBDFF1BEAB}"/>
              </a:ext>
            </a:extLst>
          </p:cNvPr>
          <p:cNvSpPr>
            <a:spLocks noGrp="1"/>
          </p:cNvSpPr>
          <p:nvPr>
            <p:ph type="title"/>
          </p:nvPr>
        </p:nvSpPr>
        <p:spPr>
          <a:xfrm>
            <a:off x="838200" y="365125"/>
            <a:ext cx="9855467" cy="1299773"/>
          </a:xfrm>
        </p:spPr>
        <p:txBody>
          <a:bodyPr/>
          <a:lstStyle/>
          <a:p>
            <a:r>
              <a:rPr lang="en-US" dirty="0"/>
              <a:t>Surgical Approach in Sporadic Aneurysms of the Aortic Root and AAA for Patients Meeting Surgery Criteria</a:t>
            </a:r>
          </a:p>
        </p:txBody>
      </p:sp>
      <p:graphicFrame>
        <p:nvGraphicFramePr>
          <p:cNvPr id="7" name="Content Placeholder 5">
            <a:extLst>
              <a:ext uri="{FF2B5EF4-FFF2-40B4-BE49-F238E27FC236}">
                <a16:creationId xmlns:a16="http://schemas.microsoft.com/office/drawing/2014/main" id="{002FE41F-A599-D22B-22A2-06A0DEBDC6A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25687953"/>
              </p:ext>
            </p:extLst>
          </p:nvPr>
        </p:nvGraphicFramePr>
        <p:xfrm>
          <a:off x="838200" y="1887869"/>
          <a:ext cx="6101615" cy="3771787"/>
        </p:xfrm>
        <a:graphic>
          <a:graphicData uri="http://schemas.openxmlformats.org/drawingml/2006/table">
            <a:tbl>
              <a:tblPr firstRow="1" bandRow="1">
                <a:tableStyleId>{5C22544A-7EE6-4342-B048-85BDC9FD1C3A}</a:tableStyleId>
              </a:tblPr>
              <a:tblGrid>
                <a:gridCol w="613167">
                  <a:extLst>
                    <a:ext uri="{9D8B030D-6E8A-4147-A177-3AD203B41FA5}">
                      <a16:colId xmlns:a16="http://schemas.microsoft.com/office/drawing/2014/main" val="2649235253"/>
                    </a:ext>
                  </a:extLst>
                </a:gridCol>
                <a:gridCol w="5488448">
                  <a:extLst>
                    <a:ext uri="{9D8B030D-6E8A-4147-A177-3AD203B41FA5}">
                      <a16:colId xmlns:a16="http://schemas.microsoft.com/office/drawing/2014/main" val="3287117557"/>
                    </a:ext>
                  </a:extLst>
                </a:gridCol>
              </a:tblGrid>
              <a:tr h="3856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0996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231775" marR="64769" indent="-169863">
                        <a:lnSpc>
                          <a:spcPct val="100000"/>
                        </a:lnSpc>
                        <a:spcBef>
                          <a:spcPts val="0"/>
                        </a:spcBef>
                        <a:spcAft>
                          <a:spcPts val="600"/>
                        </a:spcAft>
                        <a:buFont typeface="+mj-lt"/>
                        <a:buNone/>
                      </a:pPr>
                      <a:r>
                        <a:rPr lang="en-US" sz="1200" b="0" dirty="0">
                          <a:latin typeface="Lub Dub Medium" panose="020B0603030403020204" pitchFamily="34" charset="0"/>
                          <a:cs typeface="Arial" panose="020B0604020202020204" pitchFamily="34" charset="0"/>
                        </a:rPr>
                        <a:t>1.</a:t>
                      </a:r>
                      <a:r>
                        <a:rPr lang="en-US" sz="800" b="0" dirty="0">
                          <a:latin typeface="Lub Dub Medium" panose="020B0603030403020204" pitchFamily="34" charset="0"/>
                          <a:cs typeface="Arial" panose="020B0604020202020204" pitchFamily="34" charset="0"/>
                        </a:rPr>
                        <a:t>  </a:t>
                      </a:r>
                      <a:r>
                        <a:rPr lang="en-US" sz="1200" b="0" dirty="0">
                          <a:latin typeface="Lub Dub Medium" panose="020B0603030403020204" pitchFamily="34" charset="0"/>
                          <a:cs typeface="Arial" panose="020B0604020202020204" pitchFamily="34" charset="0"/>
                        </a:rPr>
                        <a:t>In patients with an aneurysm isolated to the ascending aorta who meet criteria for surgery, aneurysm resection and replacement with an interposition graft </a:t>
                      </a:r>
                      <a:r>
                        <a:rPr lang="en-US" sz="1200" b="0" dirty="0">
                          <a:latin typeface="Lub Dub Bold" panose="020B0803030403020204" pitchFamily="34" charset="0"/>
                          <a:cs typeface="Arial" panose="020B0604020202020204" pitchFamily="34" charset="0"/>
                        </a:rPr>
                        <a:t>should be performed</a:t>
                      </a:r>
                      <a:r>
                        <a:rPr lang="en-US" sz="1200" b="0" dirty="0">
                          <a:latin typeface="Lub Dub Medium" panose="020B0603030403020204" pitchFamily="34" charset="0"/>
                          <a:cs typeface="Arial" panose="020B0604020202020204" pitchFamily="34" charset="0"/>
                        </a:rPr>
                        <a:t>.</a:t>
                      </a:r>
                      <a:endParaRPr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0996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231775" marR="64769" indent="-169863">
                        <a:lnSpc>
                          <a:spcPct val="100000"/>
                        </a:lnSpc>
                        <a:spcBef>
                          <a:spcPts val="0"/>
                        </a:spcBef>
                        <a:spcAft>
                          <a:spcPts val="600"/>
                        </a:spcAft>
                        <a:buFont typeface="+mj-lt"/>
                        <a:buNone/>
                      </a:pPr>
                      <a:r>
                        <a:rPr lang="en-US" sz="1200" dirty="0">
                          <a:latin typeface="Lub Dub Medium" panose="020B0603030403020204" pitchFamily="34" charset="0"/>
                          <a:cs typeface="Arial" panose="020B0604020202020204" pitchFamily="34" charset="0"/>
                        </a:rPr>
                        <a:t>2. In patients undergoing aortic valve repair or replacement with a concomitant ascending aortic aneurysm, a separate aortic valve intervention and ascending aortic graft </a:t>
                      </a:r>
                      <a:r>
                        <a:rPr lang="en-US" sz="1200" b="0" kern="1200" dirty="0">
                          <a:solidFill>
                            <a:schemeClr val="dk1"/>
                          </a:solidFill>
                          <a:latin typeface="Lub Dub Bold" panose="020B0803030403020204" pitchFamily="34" charset="0"/>
                          <a:ea typeface="+mn-ea"/>
                          <a:cs typeface="Arial" panose="020B0604020202020204" pitchFamily="34" charset="0"/>
                        </a:rPr>
                        <a:t>is recommended</a:t>
                      </a:r>
                      <a:r>
                        <a:rPr lang="en-US" sz="1200" b="0" dirty="0">
                          <a:latin typeface="Lub Dub Medium" panose="020B0603030403020204" pitchFamily="34" charset="0"/>
                          <a:cs typeface="Arial" panose="020B0604020202020204" pitchFamily="34" charset="0"/>
                        </a:rPr>
                        <a:t>.</a:t>
                      </a:r>
                      <a:endParaRPr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80996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231775" marR="64769" indent="-169863">
                        <a:lnSpc>
                          <a:spcPct val="100000"/>
                        </a:lnSpc>
                        <a:spcBef>
                          <a:spcPts val="0"/>
                        </a:spcBef>
                        <a:spcAft>
                          <a:spcPts val="600"/>
                        </a:spcAft>
                        <a:buFont typeface="+mj-lt"/>
                        <a:buNone/>
                      </a:pPr>
                      <a:r>
                        <a:rPr lang="en-US" sz="1200" dirty="0">
                          <a:latin typeface="Lub Dub Medium" panose="020B0603030403020204" pitchFamily="34" charset="0"/>
                          <a:cs typeface="Arial" panose="020B0604020202020204" pitchFamily="34" charset="0"/>
                        </a:rPr>
                        <a:t>3. In patients undergoing aortic root replacement with an aortic valve that is not suitable for sparing or repair, a mechanical or biological valved conduit aortic root replacement </a:t>
                      </a:r>
                      <a:r>
                        <a:rPr lang="en-US" sz="1200" b="0" kern="1200" dirty="0">
                          <a:solidFill>
                            <a:schemeClr val="dk1"/>
                          </a:solidFill>
                          <a:latin typeface="Lub Dub Bold" panose="020B0803030403020204" pitchFamily="34" charset="0"/>
                          <a:ea typeface="+mn-ea"/>
                          <a:cs typeface="Arial" panose="020B0604020202020204" pitchFamily="34" charset="0"/>
                        </a:rPr>
                        <a:t>is indicated</a:t>
                      </a:r>
                      <a:r>
                        <a:rPr lang="en-US" sz="1200" dirty="0">
                          <a:latin typeface="Lub Dub Medium" panose="020B0603030403020204" pitchFamily="34" charset="0"/>
                          <a:cs typeface="Arial" panose="020B0604020202020204" pitchFamily="34" charset="0"/>
                        </a:rPr>
                        <a:t>.</a:t>
                      </a:r>
                      <a:endParaRPr sz="120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95620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288925" marR="36195" indent="-177800" algn="l" defTabSz="914400" rtl="0" eaLnBrk="1" latinLnBrk="0" hangingPunct="1">
                        <a:lnSpc>
                          <a:spcPct val="100000"/>
                        </a:lnSpc>
                        <a:spcBef>
                          <a:spcPts val="0"/>
                        </a:spcBef>
                        <a:spcAft>
                          <a:spcPts val="0"/>
                        </a:spcAft>
                        <a:buFont typeface="+mj-lt"/>
                        <a:buNone/>
                      </a:pPr>
                      <a:r>
                        <a:rPr lang="en-US" sz="1200" kern="1200" dirty="0">
                          <a:solidFill>
                            <a:srgbClr val="231F20"/>
                          </a:solidFill>
                          <a:latin typeface="Lub Dub Medium" panose="020B0603030403020204" pitchFamily="34" charset="0"/>
                          <a:ea typeface="+mn-ea"/>
                          <a:cs typeface="Arial" panose="020B0604020202020204" pitchFamily="34" charset="0"/>
                        </a:rPr>
                        <a:t>4. In patients undergoing aortic root replacement, valve-sparing aortic root replacement is reasonable if the aortic valve </a:t>
                      </a:r>
                      <a:r>
                        <a:rPr lang="en-US" sz="1200" b="0" kern="1200" dirty="0">
                          <a:solidFill>
                            <a:schemeClr val="dk1"/>
                          </a:solidFill>
                          <a:latin typeface="Lub Dub Bold" panose="020B0803030403020204" pitchFamily="34" charset="0"/>
                          <a:ea typeface="+mn-ea"/>
                          <a:cs typeface="Arial" panose="020B0604020202020204" pitchFamily="34" charset="0"/>
                        </a:rPr>
                        <a:t>is suitable </a:t>
                      </a:r>
                      <a:r>
                        <a:rPr lang="en-US" sz="1200" kern="1200" dirty="0">
                          <a:solidFill>
                            <a:srgbClr val="231F20"/>
                          </a:solidFill>
                          <a:latin typeface="Lub Dub Medium" panose="020B0603030403020204" pitchFamily="34" charset="0"/>
                          <a:ea typeface="+mn-ea"/>
                          <a:cs typeface="Arial" panose="020B0604020202020204" pitchFamily="34" charset="0"/>
                        </a:rPr>
                        <a:t>for sparing or repair and when performed by experienced surgeons in a Multidisciplinary Aortic Team.</a:t>
                      </a:r>
                    </a:p>
                  </a:txBody>
                  <a:tcPr marL="0" marR="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9" name="TextBox 8">
            <a:extLst>
              <a:ext uri="{FF2B5EF4-FFF2-40B4-BE49-F238E27FC236}">
                <a16:creationId xmlns:a16="http://schemas.microsoft.com/office/drawing/2014/main" id="{A933B49B-D9C9-D3DD-1337-CBE543026DB5}"/>
              </a:ext>
            </a:extLst>
          </p:cNvPr>
          <p:cNvSpPr txBox="1"/>
          <p:nvPr/>
        </p:nvSpPr>
        <p:spPr>
          <a:xfrm>
            <a:off x="7167236" y="2245477"/>
            <a:ext cx="3899234" cy="3077766"/>
          </a:xfrm>
          <a:prstGeom prst="rect">
            <a:avLst/>
          </a:prstGeom>
          <a:noFill/>
        </p:spPr>
        <p:txBody>
          <a:bodyPr wrap="square">
            <a:spAutoFit/>
          </a:bodyPr>
          <a:lstStyle/>
          <a:p>
            <a:r>
              <a:rPr lang="en-US" b="1" dirty="0">
                <a:latin typeface="Lub Dub Bold" panose="020B0803030403020204" pitchFamily="34" charset="0"/>
                <a:cs typeface="Arial" panose="020B0604020202020204" pitchFamily="34" charset="0"/>
              </a:rPr>
              <a:t>Key Take-Away</a:t>
            </a:r>
          </a:p>
          <a:p>
            <a:r>
              <a:rPr lang="en-US" sz="1600" dirty="0">
                <a:latin typeface="Lub Dub Medium" panose="020B0603030403020204" pitchFamily="34" charset="0"/>
                <a:cs typeface="Arial" panose="020B0604020202020204" pitchFamily="34" charset="0"/>
              </a:rPr>
              <a:t>The goal of prophylactic repair of aneurysms of the aortic root and ascending aorta is to prevent life threatening complications from acute aortic events such as </a:t>
            </a:r>
            <a:r>
              <a:rPr lang="en-US" sz="1600" dirty="0" err="1">
                <a:latin typeface="Lub Dub Medium" panose="020B0603030403020204" pitchFamily="34" charset="0"/>
                <a:cs typeface="Arial" panose="020B0604020202020204" pitchFamily="34" charset="0"/>
              </a:rPr>
              <a:t>AoD</a:t>
            </a:r>
            <a:r>
              <a:rPr lang="en-US" sz="1600" dirty="0">
                <a:latin typeface="Lub Dub Medium" panose="020B0603030403020204" pitchFamily="34" charset="0"/>
                <a:cs typeface="Arial" panose="020B0604020202020204" pitchFamily="34" charset="0"/>
              </a:rPr>
              <a:t>, aortic rupture, or sudden death. This goal is best achieved when the risk of future adverse aortic events is greater than the expected surgical  mortality (considering both the surgeon’s and institutional experience).</a:t>
            </a:r>
          </a:p>
        </p:txBody>
      </p:sp>
      <p:sp>
        <p:nvSpPr>
          <p:cNvPr id="6" name="Text Placeholder 4">
            <a:extLst>
              <a:ext uri="{FF2B5EF4-FFF2-40B4-BE49-F238E27FC236}">
                <a16:creationId xmlns:a16="http://schemas.microsoft.com/office/drawing/2014/main" id="{BC2A0005-6A31-072B-4D79-9BAEAB46277A}"/>
              </a:ext>
            </a:extLst>
          </p:cNvPr>
          <p:cNvSpPr txBox="1">
            <a:spLocks/>
          </p:cNvSpPr>
          <p:nvPr/>
        </p:nvSpPr>
        <p:spPr>
          <a:xfrm>
            <a:off x="2613135" y="6233811"/>
            <a:ext cx="6965731"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err="1"/>
              <a:t>AoD</a:t>
            </a:r>
            <a:r>
              <a:rPr lang="en-US" sz="1050" dirty="0"/>
              <a:t> indicates aortic dissection; and MAT, Multidisciplinary Aortic Team.</a:t>
            </a:r>
          </a:p>
        </p:txBody>
      </p:sp>
      <p:sp>
        <p:nvSpPr>
          <p:cNvPr id="4" name="Slide Number Placeholder 3">
            <a:extLst>
              <a:ext uri="{FF2B5EF4-FFF2-40B4-BE49-F238E27FC236}">
                <a16:creationId xmlns:a16="http://schemas.microsoft.com/office/drawing/2014/main" id="{D07F99CA-84BC-40CC-32BF-1476EC68B473}"/>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103422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2B13-89FB-D879-1054-6B54B1B90D9B}"/>
              </a:ext>
            </a:extLst>
          </p:cNvPr>
          <p:cNvSpPr>
            <a:spLocks noGrp="1"/>
          </p:cNvSpPr>
          <p:nvPr>
            <p:ph type="title"/>
          </p:nvPr>
        </p:nvSpPr>
        <p:spPr>
          <a:xfrm>
            <a:off x="1054615" y="365125"/>
            <a:ext cx="9780960" cy="660111"/>
          </a:xfrm>
        </p:spPr>
        <p:txBody>
          <a:bodyPr/>
          <a:lstStyle/>
          <a:p>
            <a:r>
              <a:rPr lang="en-US" dirty="0"/>
              <a:t>Recommendations for Aortic Arch Aneurysms </a:t>
            </a:r>
          </a:p>
        </p:txBody>
      </p:sp>
      <p:sp>
        <p:nvSpPr>
          <p:cNvPr id="99" name="Rectangle 98" descr="Recommendations for Aortic Arch Aneurysms are as follows:&#10;&#10;1. In patients with an aortic arch aneurysm who have symptoms attributable to the aneurysm and are at low or intermediate operative risk, open surgical replacement is recommended (Class 1).&#10;&#10;2. In patients with an isolated aortic arch aneurysm who are asymptomatic and have a low operative risk, open surgical replacement at an arch diameter of greater than or equal to 5.5 cm is reasonable (Class 2a).&#10;&#10;3. In patients with an aortic arch aneurysm who are asymptomatic but meet criteria for intervention, but have a high risk from open surgical repair, a hybrid or endovascular approach may be reasonable (Class 2b).">
            <a:extLst>
              <a:ext uri="{FF2B5EF4-FFF2-40B4-BE49-F238E27FC236}">
                <a16:creationId xmlns:a16="http://schemas.microsoft.com/office/drawing/2014/main" id="{B0AC0E8D-F643-0FFB-FE1D-6655CDEA6F5B}"/>
              </a:ext>
            </a:extLst>
          </p:cNvPr>
          <p:cNvSpPr/>
          <p:nvPr/>
        </p:nvSpPr>
        <p:spPr>
          <a:xfrm>
            <a:off x="144966" y="1159987"/>
            <a:ext cx="5718752" cy="464404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descr="Considerations for Surgical Approach are as follows:&#10;&#10;1. In patients undergoing open surgical repair of an ascending aortic aneurysm, if the aneurysmal disease extends into the proximal aortic arch, it is reasonable to extend the repair with a hemiarch&#10;replacement (Class 2a).&#10;&#10;2. In patients undergoing open surgical repair of an aortic arch aneurysm, if the aneurysmal disease extends into the proximal descending thoracic aorta, an elephant trunk procedure may be considered (Class 2b).">
            <a:extLst>
              <a:ext uri="{FF2B5EF4-FFF2-40B4-BE49-F238E27FC236}">
                <a16:creationId xmlns:a16="http://schemas.microsoft.com/office/drawing/2014/main" id="{6EA12543-E4C5-BFB7-D126-376407C0C7C2}"/>
              </a:ext>
            </a:extLst>
          </p:cNvPr>
          <p:cNvSpPr/>
          <p:nvPr/>
        </p:nvSpPr>
        <p:spPr>
          <a:xfrm>
            <a:off x="6502349" y="1146277"/>
            <a:ext cx="4937765" cy="479261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08A9CD-D393-BB44-F8C9-E348E70F8230}"/>
              </a:ext>
              <a:ext uri="{C183D7F6-B498-43B3-948B-1728B52AA6E4}">
                <adec:decorative xmlns:adec="http://schemas.microsoft.com/office/drawing/2017/decorative" val="1"/>
              </a:ext>
            </a:extLst>
          </p:cNvPr>
          <p:cNvSpPr txBox="1"/>
          <p:nvPr/>
        </p:nvSpPr>
        <p:spPr>
          <a:xfrm>
            <a:off x="1085812" y="1437511"/>
            <a:ext cx="3622670"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Aortic arch aneurysm</a:t>
            </a:r>
          </a:p>
        </p:txBody>
      </p:sp>
      <p:sp>
        <p:nvSpPr>
          <p:cNvPr id="22" name="TextBox 21">
            <a:extLst>
              <a:ext uri="{FF2B5EF4-FFF2-40B4-BE49-F238E27FC236}">
                <a16:creationId xmlns:a16="http://schemas.microsoft.com/office/drawing/2014/main" id="{5509B86B-B1A2-0A40-ED7C-BFD8996EEC5A}"/>
              </a:ext>
              <a:ext uri="{C183D7F6-B498-43B3-948B-1728B52AA6E4}">
                <adec:decorative xmlns:adec="http://schemas.microsoft.com/office/drawing/2017/decorative" val="1"/>
              </a:ext>
            </a:extLst>
          </p:cNvPr>
          <p:cNvSpPr txBox="1"/>
          <p:nvPr/>
        </p:nvSpPr>
        <p:spPr>
          <a:xfrm>
            <a:off x="482063" y="2682056"/>
            <a:ext cx="1612847" cy="380096"/>
          </a:xfrm>
          <a:prstGeom prst="rect">
            <a:avLst/>
          </a:prstGeom>
          <a:solidFill>
            <a:schemeClr val="tx1">
              <a:lumMod val="65000"/>
              <a:lumOff val="35000"/>
            </a:schemeClr>
          </a:solidFill>
          <a:ln w="12700">
            <a:solidFill>
              <a:schemeClr val="tx1"/>
            </a:solidFill>
          </a:ln>
        </p:spPr>
        <p:txBody>
          <a:bodyPr wrap="square" rtlCol="0" anchor="ctr">
            <a:noAutofit/>
          </a:bodyPr>
          <a:lstStyle/>
          <a:p>
            <a:pPr lvl="0" algn="ctr">
              <a:defRPr/>
            </a:pPr>
            <a:r>
              <a:rPr lang="en-US" b="1" dirty="0">
                <a:solidFill>
                  <a:schemeClr val="bg1"/>
                </a:solidFill>
                <a:latin typeface="Lub Dub Condensed" panose="020B0506030403020204" pitchFamily="34" charset="0"/>
              </a:rPr>
              <a:t>Symptomatic</a:t>
            </a:r>
            <a:endParaRPr kumimoji="0" lang="en-US"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sp>
        <p:nvSpPr>
          <p:cNvPr id="23" name="TextBox 22">
            <a:extLst>
              <a:ext uri="{FF2B5EF4-FFF2-40B4-BE49-F238E27FC236}">
                <a16:creationId xmlns:a16="http://schemas.microsoft.com/office/drawing/2014/main" id="{91B2E76E-0375-BDD8-2481-7B282F733C94}"/>
              </a:ext>
              <a:ext uri="{C183D7F6-B498-43B3-948B-1728B52AA6E4}">
                <adec:decorative xmlns:adec="http://schemas.microsoft.com/office/drawing/2017/decorative" val="1"/>
              </a:ext>
            </a:extLst>
          </p:cNvPr>
          <p:cNvSpPr txBox="1"/>
          <p:nvPr/>
        </p:nvSpPr>
        <p:spPr>
          <a:xfrm>
            <a:off x="3357438" y="2682056"/>
            <a:ext cx="1880244" cy="393806"/>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Asymptomatic</a:t>
            </a:r>
          </a:p>
        </p:txBody>
      </p:sp>
      <p:sp>
        <p:nvSpPr>
          <p:cNvPr id="25" name="Rounded Rectangle 28">
            <a:extLst>
              <a:ext uri="{FF2B5EF4-FFF2-40B4-BE49-F238E27FC236}">
                <a16:creationId xmlns:a16="http://schemas.microsoft.com/office/drawing/2014/main" id="{087DD605-7AAB-0B9E-1B02-3640385CFCFB}"/>
              </a:ext>
              <a:ext uri="{C183D7F6-B498-43B3-948B-1728B52AA6E4}">
                <adec:decorative xmlns:adec="http://schemas.microsoft.com/office/drawing/2017/decorative" val="1"/>
              </a:ext>
            </a:extLst>
          </p:cNvPr>
          <p:cNvSpPr/>
          <p:nvPr/>
        </p:nvSpPr>
        <p:spPr>
          <a:xfrm>
            <a:off x="482063" y="3419871"/>
            <a:ext cx="1631906" cy="628021"/>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Low or intermediate operative risk</a:t>
            </a:r>
          </a:p>
        </p:txBody>
      </p:sp>
      <p:sp>
        <p:nvSpPr>
          <p:cNvPr id="27" name="Rounded Rectangle 30">
            <a:extLst>
              <a:ext uri="{FF2B5EF4-FFF2-40B4-BE49-F238E27FC236}">
                <a16:creationId xmlns:a16="http://schemas.microsoft.com/office/drawing/2014/main" id="{BF1D442D-D132-EBD9-CDEA-55BC3E3751C3}"/>
              </a:ext>
              <a:ext uri="{C183D7F6-B498-43B3-948B-1728B52AA6E4}">
                <adec:decorative xmlns:adec="http://schemas.microsoft.com/office/drawing/2017/decorative" val="1"/>
              </a:ext>
            </a:extLst>
          </p:cNvPr>
          <p:cNvSpPr/>
          <p:nvPr/>
        </p:nvSpPr>
        <p:spPr>
          <a:xfrm>
            <a:off x="2834561" y="3419872"/>
            <a:ext cx="1155801" cy="6280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Low </a:t>
            </a:r>
            <a:br>
              <a:rPr lang="en-US" sz="1400" b="1" dirty="0">
                <a:ln w="0"/>
                <a:solidFill>
                  <a:schemeClr val="tx1"/>
                </a:solidFill>
                <a:latin typeface="Lub Dub Condensed" panose="020B0506030403020204" pitchFamily="34" charset="0"/>
              </a:rPr>
            </a:br>
            <a:r>
              <a:rPr lang="en-US" sz="1400" b="1" dirty="0">
                <a:ln w="0"/>
                <a:solidFill>
                  <a:schemeClr val="tx1"/>
                </a:solidFill>
                <a:latin typeface="Lub Dub Condensed" panose="020B0506030403020204" pitchFamily="34" charset="0"/>
              </a:rPr>
              <a:t>operative risk</a:t>
            </a:r>
          </a:p>
        </p:txBody>
      </p:sp>
      <p:cxnSp>
        <p:nvCxnSpPr>
          <p:cNvPr id="29" name="Elbow Connector 47">
            <a:extLst>
              <a:ext uri="{FF2B5EF4-FFF2-40B4-BE49-F238E27FC236}">
                <a16:creationId xmlns:a16="http://schemas.microsoft.com/office/drawing/2014/main" id="{D45FC0D2-A00A-64A1-E08A-62FAD302F916}"/>
              </a:ext>
              <a:ext uri="{C183D7F6-B498-43B3-948B-1728B52AA6E4}">
                <adec:decorative xmlns:adec="http://schemas.microsoft.com/office/drawing/2017/decorative" val="1"/>
              </a:ext>
            </a:extLst>
          </p:cNvPr>
          <p:cNvCxnSpPr>
            <a:cxnSpLocks/>
            <a:stCxn id="21" idx="2"/>
            <a:endCxn id="22" idx="0"/>
          </p:cNvCxnSpPr>
          <p:nvPr/>
        </p:nvCxnSpPr>
        <p:spPr>
          <a:xfrm rot="5400000">
            <a:off x="1831957" y="1616866"/>
            <a:ext cx="521720" cy="16086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95BFF86-836D-3CB9-510F-99E0512DE44E}"/>
              </a:ext>
              <a:ext uri="{C183D7F6-B498-43B3-948B-1728B52AA6E4}">
                <adec:decorative xmlns:adec="http://schemas.microsoft.com/office/drawing/2017/decorative" val="1"/>
              </a:ext>
            </a:extLst>
          </p:cNvPr>
          <p:cNvCxnSpPr>
            <a:cxnSpLocks/>
            <a:stCxn id="22" idx="2"/>
            <a:endCxn id="25" idx="0"/>
          </p:cNvCxnSpPr>
          <p:nvPr/>
        </p:nvCxnSpPr>
        <p:spPr>
          <a:xfrm>
            <a:off x="1288487" y="3062152"/>
            <a:ext cx="9529" cy="3577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47">
            <a:extLst>
              <a:ext uri="{FF2B5EF4-FFF2-40B4-BE49-F238E27FC236}">
                <a16:creationId xmlns:a16="http://schemas.microsoft.com/office/drawing/2014/main" id="{9344C4F8-8207-1337-70FD-72646549F957}"/>
              </a:ext>
              <a:ext uri="{C183D7F6-B498-43B3-948B-1728B52AA6E4}">
                <adec:decorative xmlns:adec="http://schemas.microsoft.com/office/drawing/2017/decorative" val="1"/>
              </a:ext>
            </a:extLst>
          </p:cNvPr>
          <p:cNvCxnSpPr>
            <a:cxnSpLocks/>
            <a:stCxn id="21" idx="2"/>
            <a:endCxn id="23" idx="0"/>
          </p:cNvCxnSpPr>
          <p:nvPr/>
        </p:nvCxnSpPr>
        <p:spPr>
          <a:xfrm rot="16200000" flipH="1">
            <a:off x="3336493" y="1720989"/>
            <a:ext cx="521720" cy="14004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ounded Rectangle 30">
            <a:extLst>
              <a:ext uri="{FF2B5EF4-FFF2-40B4-BE49-F238E27FC236}">
                <a16:creationId xmlns:a16="http://schemas.microsoft.com/office/drawing/2014/main" id="{2685AA42-85CF-A39E-7FC5-0C0C91E5A97C}"/>
              </a:ext>
              <a:ext uri="{C183D7F6-B498-43B3-948B-1728B52AA6E4}">
                <adec:decorative xmlns:adec="http://schemas.microsoft.com/office/drawing/2017/decorative" val="1"/>
              </a:ext>
            </a:extLst>
          </p:cNvPr>
          <p:cNvSpPr/>
          <p:nvPr/>
        </p:nvSpPr>
        <p:spPr>
          <a:xfrm>
            <a:off x="482063" y="4298527"/>
            <a:ext cx="1612847" cy="1121961"/>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Open surgical replacement is recommended</a:t>
            </a:r>
          </a:p>
          <a:p>
            <a:pPr algn="ctr"/>
            <a:r>
              <a:rPr lang="en-US" sz="1400" b="1" dirty="0">
                <a:ln w="0"/>
                <a:solidFill>
                  <a:schemeClr val="tx1"/>
                </a:solidFill>
                <a:latin typeface="Lub Dub Condensed" panose="020B0506030403020204" pitchFamily="34" charset="0"/>
              </a:rPr>
              <a:t>(Class 1)</a:t>
            </a:r>
          </a:p>
        </p:txBody>
      </p:sp>
      <p:cxnSp>
        <p:nvCxnSpPr>
          <p:cNvPr id="52" name="Straight Arrow Connector 51">
            <a:extLst>
              <a:ext uri="{FF2B5EF4-FFF2-40B4-BE49-F238E27FC236}">
                <a16:creationId xmlns:a16="http://schemas.microsoft.com/office/drawing/2014/main" id="{E6C2C0F2-0646-FA00-4A04-B8E7DAC08ACD}"/>
              </a:ext>
              <a:ext uri="{C183D7F6-B498-43B3-948B-1728B52AA6E4}">
                <adec:decorative xmlns:adec="http://schemas.microsoft.com/office/drawing/2017/decorative" val="1"/>
              </a:ext>
            </a:extLst>
          </p:cNvPr>
          <p:cNvCxnSpPr>
            <a:cxnSpLocks/>
            <a:stCxn id="25" idx="2"/>
            <a:endCxn id="51" idx="0"/>
          </p:cNvCxnSpPr>
          <p:nvPr/>
        </p:nvCxnSpPr>
        <p:spPr>
          <a:xfrm flipH="1">
            <a:off x="1288487" y="4047892"/>
            <a:ext cx="9529" cy="2506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ounded Rectangle 30">
            <a:extLst>
              <a:ext uri="{FF2B5EF4-FFF2-40B4-BE49-F238E27FC236}">
                <a16:creationId xmlns:a16="http://schemas.microsoft.com/office/drawing/2014/main" id="{AE42D0CE-F49C-8390-1520-B5A5AA82CD90}"/>
              </a:ext>
              <a:ext uri="{C183D7F6-B498-43B3-948B-1728B52AA6E4}">
                <adec:decorative xmlns:adec="http://schemas.microsoft.com/office/drawing/2017/decorative" val="1"/>
              </a:ext>
            </a:extLst>
          </p:cNvPr>
          <p:cNvSpPr/>
          <p:nvPr/>
        </p:nvSpPr>
        <p:spPr>
          <a:xfrm>
            <a:off x="4458520" y="3419872"/>
            <a:ext cx="1119255" cy="53464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High</a:t>
            </a:r>
          </a:p>
          <a:p>
            <a:pPr algn="ctr"/>
            <a:r>
              <a:rPr lang="en-US" sz="1400" b="1" dirty="0">
                <a:ln w="0"/>
                <a:solidFill>
                  <a:schemeClr val="tx1"/>
                </a:solidFill>
                <a:latin typeface="Lub Dub Condensed" panose="020B0506030403020204" pitchFamily="34" charset="0"/>
              </a:rPr>
              <a:t> surgical risk</a:t>
            </a:r>
          </a:p>
        </p:txBody>
      </p:sp>
      <p:sp>
        <p:nvSpPr>
          <p:cNvPr id="56" name="TextBox 55">
            <a:extLst>
              <a:ext uri="{FF2B5EF4-FFF2-40B4-BE49-F238E27FC236}">
                <a16:creationId xmlns:a16="http://schemas.microsoft.com/office/drawing/2014/main" id="{3DF4DCCC-2986-3F9F-FAA8-F6653A805638}"/>
              </a:ext>
              <a:ext uri="{C183D7F6-B498-43B3-948B-1728B52AA6E4}">
                <adec:decorative xmlns:adec="http://schemas.microsoft.com/office/drawing/2017/decorative" val="1"/>
              </a:ext>
            </a:extLst>
          </p:cNvPr>
          <p:cNvSpPr txBox="1"/>
          <p:nvPr/>
        </p:nvSpPr>
        <p:spPr>
          <a:xfrm>
            <a:off x="2751785" y="4252018"/>
            <a:ext cx="1327197" cy="1445995"/>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Open surgical replacement at an arch diameter of </a:t>
            </a:r>
            <a:r>
              <a:rPr lang="en-US" sz="1400" u="sng" dirty="0">
                <a:solidFill>
                  <a:schemeClr val="tx1"/>
                </a:solidFill>
              </a:rPr>
              <a:t>&gt;</a:t>
            </a:r>
            <a:r>
              <a:rPr lang="en-US" sz="1400" dirty="0">
                <a:solidFill>
                  <a:schemeClr val="tx1"/>
                </a:solidFill>
              </a:rPr>
              <a:t>5.5 cm is reasonable</a:t>
            </a:r>
          </a:p>
          <a:p>
            <a:r>
              <a:rPr lang="en-US" sz="1400" dirty="0">
                <a:solidFill>
                  <a:schemeClr val="tx1"/>
                </a:solidFill>
              </a:rPr>
              <a:t>(Class 2a)</a:t>
            </a:r>
          </a:p>
        </p:txBody>
      </p:sp>
      <p:sp>
        <p:nvSpPr>
          <p:cNvPr id="57" name="TextBox 56">
            <a:extLst>
              <a:ext uri="{FF2B5EF4-FFF2-40B4-BE49-F238E27FC236}">
                <a16:creationId xmlns:a16="http://schemas.microsoft.com/office/drawing/2014/main" id="{7A1726AB-AF0E-B1CE-8999-4670F8C193BC}"/>
              </a:ext>
              <a:ext uri="{C183D7F6-B498-43B3-948B-1728B52AA6E4}">
                <adec:decorative xmlns:adec="http://schemas.microsoft.com/office/drawing/2017/decorative" val="1"/>
              </a:ext>
            </a:extLst>
          </p:cNvPr>
          <p:cNvSpPr txBox="1"/>
          <p:nvPr/>
        </p:nvSpPr>
        <p:spPr>
          <a:xfrm>
            <a:off x="4428000" y="4258627"/>
            <a:ext cx="1185251" cy="1369924"/>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Hybrid or endovascular approach may be reasonable (Class 2b)</a:t>
            </a:r>
          </a:p>
        </p:txBody>
      </p:sp>
      <p:cxnSp>
        <p:nvCxnSpPr>
          <p:cNvPr id="64" name="Elbow Connector 47">
            <a:extLst>
              <a:ext uri="{FF2B5EF4-FFF2-40B4-BE49-F238E27FC236}">
                <a16:creationId xmlns:a16="http://schemas.microsoft.com/office/drawing/2014/main" id="{FFBF62FE-6AFD-588C-8BB9-F7A8A5D01735}"/>
              </a:ext>
              <a:ext uri="{C183D7F6-B498-43B3-948B-1728B52AA6E4}">
                <adec:decorative xmlns:adec="http://schemas.microsoft.com/office/drawing/2017/decorative" val="1"/>
              </a:ext>
            </a:extLst>
          </p:cNvPr>
          <p:cNvCxnSpPr>
            <a:cxnSpLocks/>
            <a:stCxn id="23" idx="2"/>
            <a:endCxn id="27" idx="0"/>
          </p:cNvCxnSpPr>
          <p:nvPr/>
        </p:nvCxnSpPr>
        <p:spPr>
          <a:xfrm rot="5400000">
            <a:off x="3683006" y="2805318"/>
            <a:ext cx="344010" cy="88509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47">
            <a:extLst>
              <a:ext uri="{FF2B5EF4-FFF2-40B4-BE49-F238E27FC236}">
                <a16:creationId xmlns:a16="http://schemas.microsoft.com/office/drawing/2014/main" id="{2252B0B9-1EC2-ED25-C276-57BB5D1A97A0}"/>
              </a:ext>
              <a:ext uri="{C183D7F6-B498-43B3-948B-1728B52AA6E4}">
                <adec:decorative xmlns:adec="http://schemas.microsoft.com/office/drawing/2017/decorative" val="1"/>
              </a:ext>
            </a:extLst>
          </p:cNvPr>
          <p:cNvCxnSpPr>
            <a:cxnSpLocks/>
            <a:stCxn id="23" idx="2"/>
            <a:endCxn id="55" idx="0"/>
          </p:cNvCxnSpPr>
          <p:nvPr/>
        </p:nvCxnSpPr>
        <p:spPr>
          <a:xfrm rot="16200000" flipH="1">
            <a:off x="4485849" y="2887573"/>
            <a:ext cx="344010" cy="7205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68B8591-A2D1-C6EF-F8A4-5E369B34A136}"/>
              </a:ext>
              <a:ext uri="{C183D7F6-B498-43B3-948B-1728B52AA6E4}">
                <adec:decorative xmlns:adec="http://schemas.microsoft.com/office/drawing/2017/decorative" val="1"/>
              </a:ext>
            </a:extLst>
          </p:cNvPr>
          <p:cNvCxnSpPr>
            <a:cxnSpLocks/>
          </p:cNvCxnSpPr>
          <p:nvPr/>
        </p:nvCxnSpPr>
        <p:spPr>
          <a:xfrm>
            <a:off x="3425101" y="4001027"/>
            <a:ext cx="0" cy="2546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DB34B65-0D02-9040-5994-8D8CB5F7B77A}"/>
              </a:ext>
              <a:ext uri="{C183D7F6-B498-43B3-948B-1728B52AA6E4}">
                <adec:decorative xmlns:adec="http://schemas.microsoft.com/office/drawing/2017/decorative" val="1"/>
              </a:ext>
            </a:extLst>
          </p:cNvPr>
          <p:cNvCxnSpPr>
            <a:cxnSpLocks/>
          </p:cNvCxnSpPr>
          <p:nvPr/>
        </p:nvCxnSpPr>
        <p:spPr>
          <a:xfrm>
            <a:off x="4976115" y="3958168"/>
            <a:ext cx="0" cy="2975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7B45B56-4333-5759-284F-234D0BFFCDEB}"/>
              </a:ext>
              <a:ext uri="{C183D7F6-B498-43B3-948B-1728B52AA6E4}">
                <adec:decorative xmlns:adec="http://schemas.microsoft.com/office/drawing/2017/decorative" val="1"/>
              </a:ext>
            </a:extLst>
          </p:cNvPr>
          <p:cNvSpPr txBox="1"/>
          <p:nvPr/>
        </p:nvSpPr>
        <p:spPr>
          <a:xfrm>
            <a:off x="6780529" y="1159987"/>
            <a:ext cx="4437700" cy="6785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Considerations for Surgical Approach</a:t>
            </a:r>
          </a:p>
        </p:txBody>
      </p:sp>
      <p:sp>
        <p:nvSpPr>
          <p:cNvPr id="78" name="TextBox 77">
            <a:extLst>
              <a:ext uri="{FF2B5EF4-FFF2-40B4-BE49-F238E27FC236}">
                <a16:creationId xmlns:a16="http://schemas.microsoft.com/office/drawing/2014/main" id="{AE5DC79E-2D39-F1E4-91F7-42C3ADA934FE}"/>
              </a:ext>
              <a:ext uri="{C183D7F6-B498-43B3-948B-1728B52AA6E4}">
                <adec:decorative xmlns:adec="http://schemas.microsoft.com/office/drawing/2017/decorative" val="1"/>
              </a:ext>
            </a:extLst>
          </p:cNvPr>
          <p:cNvSpPr txBox="1"/>
          <p:nvPr/>
        </p:nvSpPr>
        <p:spPr>
          <a:xfrm>
            <a:off x="6780529" y="1828747"/>
            <a:ext cx="4439705" cy="72282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 In patients undergoing </a:t>
            </a:r>
            <a:br>
              <a:rPr lang="en-US" dirty="0"/>
            </a:br>
            <a:r>
              <a:rPr lang="en-US" dirty="0"/>
              <a:t>open surgical repair for …..</a:t>
            </a:r>
          </a:p>
        </p:txBody>
      </p:sp>
      <p:sp>
        <p:nvSpPr>
          <p:cNvPr id="85" name="Rounded Rectangle 30">
            <a:extLst>
              <a:ext uri="{FF2B5EF4-FFF2-40B4-BE49-F238E27FC236}">
                <a16:creationId xmlns:a16="http://schemas.microsoft.com/office/drawing/2014/main" id="{2A39461B-79F8-5DD9-8AA2-173F15BCB6B1}"/>
              </a:ext>
              <a:ext uri="{C183D7F6-B498-43B3-948B-1728B52AA6E4}">
                <adec:decorative xmlns:adec="http://schemas.microsoft.com/office/drawing/2017/decorative" val="1"/>
              </a:ext>
            </a:extLst>
          </p:cNvPr>
          <p:cNvSpPr/>
          <p:nvPr/>
        </p:nvSpPr>
        <p:spPr>
          <a:xfrm>
            <a:off x="7223016" y="2885333"/>
            <a:ext cx="1548809" cy="53464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an ascending aortic aneurysm</a:t>
            </a:r>
          </a:p>
        </p:txBody>
      </p:sp>
      <p:sp>
        <p:nvSpPr>
          <p:cNvPr id="86" name="Rounded Rectangle 30">
            <a:extLst>
              <a:ext uri="{FF2B5EF4-FFF2-40B4-BE49-F238E27FC236}">
                <a16:creationId xmlns:a16="http://schemas.microsoft.com/office/drawing/2014/main" id="{0C5B2215-079F-A272-85BE-51161CCC337D}"/>
              </a:ext>
              <a:ext uri="{C183D7F6-B498-43B3-948B-1728B52AA6E4}">
                <adec:decorative xmlns:adec="http://schemas.microsoft.com/office/drawing/2017/decorative" val="1"/>
              </a:ext>
            </a:extLst>
          </p:cNvPr>
          <p:cNvSpPr/>
          <p:nvPr/>
        </p:nvSpPr>
        <p:spPr>
          <a:xfrm>
            <a:off x="9079021" y="2885333"/>
            <a:ext cx="1548809" cy="53464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an aortic arch aneurysm</a:t>
            </a:r>
          </a:p>
        </p:txBody>
      </p:sp>
      <p:sp>
        <p:nvSpPr>
          <p:cNvPr id="87" name="TextBox 86">
            <a:extLst>
              <a:ext uri="{FF2B5EF4-FFF2-40B4-BE49-F238E27FC236}">
                <a16:creationId xmlns:a16="http://schemas.microsoft.com/office/drawing/2014/main" id="{D98379F7-6B1B-6253-4709-236FBDAB7BD4}"/>
              </a:ext>
              <a:ext uri="{C183D7F6-B498-43B3-948B-1728B52AA6E4}">
                <adec:decorative xmlns:adec="http://schemas.microsoft.com/office/drawing/2017/decorative" val="1"/>
              </a:ext>
            </a:extLst>
          </p:cNvPr>
          <p:cNvSpPr txBox="1"/>
          <p:nvPr/>
        </p:nvSpPr>
        <p:spPr>
          <a:xfrm>
            <a:off x="7223016" y="3724088"/>
            <a:ext cx="1548807" cy="2079946"/>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if the aneurysmal disease extends into the proximal aortic arch, it is reasonable to extend the repair with a hemiarch</a:t>
            </a:r>
          </a:p>
          <a:p>
            <a:r>
              <a:rPr lang="en-US" sz="1400" dirty="0">
                <a:solidFill>
                  <a:schemeClr val="tx1"/>
                </a:solidFill>
              </a:rPr>
              <a:t>replacement </a:t>
            </a:r>
            <a:br>
              <a:rPr lang="en-US" sz="1400" dirty="0">
                <a:solidFill>
                  <a:schemeClr val="tx1"/>
                </a:solidFill>
              </a:rPr>
            </a:br>
            <a:r>
              <a:rPr lang="en-US" sz="1400" dirty="0">
                <a:solidFill>
                  <a:schemeClr val="tx1"/>
                </a:solidFill>
              </a:rPr>
              <a:t>(Class 2a)</a:t>
            </a:r>
          </a:p>
        </p:txBody>
      </p:sp>
      <p:sp>
        <p:nvSpPr>
          <p:cNvPr id="88" name="TextBox 87">
            <a:extLst>
              <a:ext uri="{FF2B5EF4-FFF2-40B4-BE49-F238E27FC236}">
                <a16:creationId xmlns:a16="http://schemas.microsoft.com/office/drawing/2014/main" id="{99E6F12A-9F9D-14A6-B13A-35DAFC70D4D6}"/>
              </a:ext>
              <a:ext uri="{C183D7F6-B498-43B3-948B-1728B52AA6E4}">
                <adec:decorative xmlns:adec="http://schemas.microsoft.com/office/drawing/2017/decorative" val="1"/>
              </a:ext>
            </a:extLst>
          </p:cNvPr>
          <p:cNvSpPr txBox="1"/>
          <p:nvPr/>
        </p:nvSpPr>
        <p:spPr>
          <a:xfrm>
            <a:off x="9079021" y="3724088"/>
            <a:ext cx="1548808" cy="2079946"/>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if the aneurysmal disease extends into the proximal descending thoracic aorta, an elephant trunk procedure may be considered</a:t>
            </a:r>
          </a:p>
          <a:p>
            <a:r>
              <a:rPr lang="en-US" sz="1400" dirty="0">
                <a:solidFill>
                  <a:schemeClr val="tx1"/>
                </a:solidFill>
              </a:rPr>
              <a:t>(Class 2b)</a:t>
            </a:r>
          </a:p>
        </p:txBody>
      </p:sp>
      <p:cxnSp>
        <p:nvCxnSpPr>
          <p:cNvPr id="89" name="Elbow Connector 47">
            <a:extLst>
              <a:ext uri="{FF2B5EF4-FFF2-40B4-BE49-F238E27FC236}">
                <a16:creationId xmlns:a16="http://schemas.microsoft.com/office/drawing/2014/main" id="{86326DAD-F543-35CA-8F9D-106F934BF5A8}"/>
              </a:ext>
              <a:ext uri="{C183D7F6-B498-43B3-948B-1728B52AA6E4}">
                <adec:decorative xmlns:adec="http://schemas.microsoft.com/office/drawing/2017/decorative" val="1"/>
              </a:ext>
            </a:extLst>
          </p:cNvPr>
          <p:cNvCxnSpPr>
            <a:cxnSpLocks/>
            <a:stCxn id="78" idx="2"/>
            <a:endCxn id="85" idx="0"/>
          </p:cNvCxnSpPr>
          <p:nvPr/>
        </p:nvCxnSpPr>
        <p:spPr>
          <a:xfrm rot="5400000">
            <a:off x="8332022" y="2216972"/>
            <a:ext cx="333761" cy="10029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Elbow Connector 47">
            <a:extLst>
              <a:ext uri="{FF2B5EF4-FFF2-40B4-BE49-F238E27FC236}">
                <a16:creationId xmlns:a16="http://schemas.microsoft.com/office/drawing/2014/main" id="{49E48D7E-3AAF-B419-6DB2-F2F43B2DB2EC}"/>
              </a:ext>
              <a:ext uri="{C183D7F6-B498-43B3-948B-1728B52AA6E4}">
                <adec:decorative xmlns:adec="http://schemas.microsoft.com/office/drawing/2017/decorative" val="1"/>
              </a:ext>
            </a:extLst>
          </p:cNvPr>
          <p:cNvCxnSpPr>
            <a:cxnSpLocks/>
            <a:stCxn id="78" idx="2"/>
            <a:endCxn id="86" idx="0"/>
          </p:cNvCxnSpPr>
          <p:nvPr/>
        </p:nvCxnSpPr>
        <p:spPr>
          <a:xfrm rot="16200000" flipH="1">
            <a:off x="9260024" y="2291930"/>
            <a:ext cx="333761" cy="8530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10BB1BFF-A54C-5B4B-B5BE-F2DEADBBFD35}"/>
              </a:ext>
              <a:ext uri="{C183D7F6-B498-43B3-948B-1728B52AA6E4}">
                <adec:decorative xmlns:adec="http://schemas.microsoft.com/office/drawing/2017/decorative" val="1"/>
              </a:ext>
            </a:extLst>
          </p:cNvPr>
          <p:cNvCxnSpPr>
            <a:cxnSpLocks/>
          </p:cNvCxnSpPr>
          <p:nvPr/>
        </p:nvCxnSpPr>
        <p:spPr>
          <a:xfrm>
            <a:off x="7935091" y="3419979"/>
            <a:ext cx="0" cy="2975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8628638-B51B-0986-90D4-A10F69024D89}"/>
              </a:ext>
              <a:ext uri="{C183D7F6-B498-43B3-948B-1728B52AA6E4}">
                <adec:decorative xmlns:adec="http://schemas.microsoft.com/office/drawing/2017/decorative" val="1"/>
              </a:ext>
            </a:extLst>
          </p:cNvPr>
          <p:cNvCxnSpPr>
            <a:cxnSpLocks/>
          </p:cNvCxnSpPr>
          <p:nvPr/>
        </p:nvCxnSpPr>
        <p:spPr>
          <a:xfrm>
            <a:off x="9790563" y="3423629"/>
            <a:ext cx="0" cy="2975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C9CE1EFE-385B-4A5A-5B4B-3FE71BBAA00E}"/>
              </a:ext>
            </a:extLst>
          </p:cNvPr>
          <p:cNvSpPr txBox="1">
            <a:spLocks/>
          </p:cNvSpPr>
          <p:nvPr/>
        </p:nvSpPr>
        <p:spPr>
          <a:xfrm>
            <a:off x="2581550" y="6233811"/>
            <a:ext cx="6479091"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cm indicates centimeter; and DTA, descending thoracic aneurysm.</a:t>
            </a:r>
          </a:p>
        </p:txBody>
      </p:sp>
      <p:sp>
        <p:nvSpPr>
          <p:cNvPr id="4" name="Slide Number Placeholder 3">
            <a:extLst>
              <a:ext uri="{FF2B5EF4-FFF2-40B4-BE49-F238E27FC236}">
                <a16:creationId xmlns:a16="http://schemas.microsoft.com/office/drawing/2014/main" id="{3C3D6FC1-707B-1D7C-6F3B-EE9B510CBF34}"/>
              </a:ext>
              <a:ext uri="{C183D7F6-B498-43B3-948B-1728B52AA6E4}">
                <adec:decorative xmlns:adec="http://schemas.microsoft.com/office/drawing/2017/decorative" val="1"/>
              </a:ext>
            </a:extLst>
          </p:cNvPr>
          <p:cNvSpPr>
            <a:spLocks noGrp="1"/>
          </p:cNvSpPr>
          <p:nvPr>
            <p:ph type="sldNum" sz="quarter" idx="12"/>
          </p:nvPr>
        </p:nvSpPr>
        <p:spPr>
          <a:xfrm>
            <a:off x="10862307" y="6450462"/>
            <a:ext cx="355923" cy="233776"/>
          </a:xfrm>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9356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500"/>
                                        <p:tgtEl>
                                          <p:spTgt spid="6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up)">
                                      <p:cBhvr>
                                        <p:cTn id="48" dur="500"/>
                                        <p:tgtEl>
                                          <p:spTgt spid="72"/>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wipe(up)">
                                      <p:cBhvr>
                                        <p:cTn id="65" dur="500"/>
                                        <p:tgtEl>
                                          <p:spTgt spid="75"/>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childTnLst>
                          </p:cTn>
                        </p:par>
                        <p:par>
                          <p:cTn id="79" fill="hold">
                            <p:stCondLst>
                              <p:cond delay="1000"/>
                            </p:stCondLst>
                            <p:childTnLst>
                              <p:par>
                                <p:cTn id="80" presetID="22" presetClass="entr" presetSubtype="2" fill="hold"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right)">
                                      <p:cBhvr>
                                        <p:cTn id="82" dur="500"/>
                                        <p:tgtEl>
                                          <p:spTgt spid="89"/>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childTnLst>
                                </p:cTn>
                              </p:par>
                            </p:childTnLst>
                          </p:cTn>
                        </p:par>
                        <p:par>
                          <p:cTn id="87" fill="hold">
                            <p:stCondLst>
                              <p:cond delay="2000"/>
                            </p:stCondLst>
                            <p:childTnLst>
                              <p:par>
                                <p:cTn id="88" presetID="22" presetClass="entr" presetSubtype="1"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up)">
                                      <p:cBhvr>
                                        <p:cTn id="90" dur="500"/>
                                        <p:tgtEl>
                                          <p:spTgt spid="91"/>
                                        </p:tgtEl>
                                      </p:cBhvr>
                                    </p:animEffec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500"/>
                                        <p:tgtEl>
                                          <p:spTgt spid="8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wipe(left)">
                                      <p:cBhvr>
                                        <p:cTn id="99" dur="500"/>
                                        <p:tgtEl>
                                          <p:spTgt spid="90"/>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wipe(up)">
                                      <p:cBhvr>
                                        <p:cTn id="107" dur="500"/>
                                        <p:tgtEl>
                                          <p:spTgt spid="92"/>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7" grpId="0" animBg="1"/>
      <p:bldP spid="51" grpId="0" animBg="1"/>
      <p:bldP spid="55" grpId="0" animBg="1"/>
      <p:bldP spid="56" grpId="0" animBg="1"/>
      <p:bldP spid="57" grpId="0" animBg="1"/>
      <p:bldP spid="77" grpId="0" animBg="1"/>
      <p:bldP spid="78"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060E-FC59-0C2A-8D4A-6A709A569A7E}"/>
              </a:ext>
            </a:extLst>
          </p:cNvPr>
          <p:cNvSpPr>
            <a:spLocks noGrp="1"/>
          </p:cNvSpPr>
          <p:nvPr>
            <p:ph type="title"/>
          </p:nvPr>
        </p:nvSpPr>
        <p:spPr>
          <a:xfrm>
            <a:off x="455544" y="363183"/>
            <a:ext cx="9730339" cy="660111"/>
          </a:xfrm>
        </p:spPr>
        <p:txBody>
          <a:bodyPr/>
          <a:lstStyle/>
          <a:p>
            <a:r>
              <a:rPr lang="en-US" dirty="0"/>
              <a:t>Guidance for Repair of Intact Descending Thoracic Aortic Aneurysms</a:t>
            </a:r>
          </a:p>
        </p:txBody>
      </p:sp>
      <p:sp>
        <p:nvSpPr>
          <p:cNvPr id="7" name="TextBox 6">
            <a:extLst>
              <a:ext uri="{FF2B5EF4-FFF2-40B4-BE49-F238E27FC236}">
                <a16:creationId xmlns:a16="http://schemas.microsoft.com/office/drawing/2014/main" id="{C2FF8CCB-DCC6-10EB-6289-19041C3B6982}"/>
              </a:ext>
            </a:extLst>
          </p:cNvPr>
          <p:cNvSpPr txBox="1"/>
          <p:nvPr/>
        </p:nvSpPr>
        <p:spPr>
          <a:xfrm>
            <a:off x="2595842" y="1520981"/>
            <a:ext cx="6103375" cy="445087"/>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ym typeface="Arial"/>
              </a:rPr>
              <a:t>Descending thoracic aortic aneurysm repair thresholds</a:t>
            </a:r>
          </a:p>
        </p:txBody>
      </p:sp>
      <p:sp>
        <p:nvSpPr>
          <p:cNvPr id="17" name="Rectangle 16">
            <a:extLst>
              <a:ext uri="{FF2B5EF4-FFF2-40B4-BE49-F238E27FC236}">
                <a16:creationId xmlns:a16="http://schemas.microsoft.com/office/drawing/2014/main" id="{70EF9E86-2FAB-58C3-B015-66D4AC2976F2}"/>
              </a:ext>
            </a:extLst>
          </p:cNvPr>
          <p:cNvSpPr/>
          <p:nvPr/>
        </p:nvSpPr>
        <p:spPr>
          <a:xfrm>
            <a:off x="2595842" y="2265736"/>
            <a:ext cx="1934441" cy="461665"/>
          </a:xfrm>
          <a:prstGeom prst="rect">
            <a:avLst/>
          </a:prstGeom>
          <a:solidFill>
            <a:srgbClr val="567FCA"/>
          </a:solidFill>
          <a:ln w="19050">
            <a:solidFill>
              <a:srgbClr val="567FCA"/>
            </a:solid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sym typeface="Arial"/>
              </a:rPr>
              <a:t>&lt;5.5cm</a:t>
            </a:r>
          </a:p>
        </p:txBody>
      </p:sp>
      <p:sp>
        <p:nvSpPr>
          <p:cNvPr id="18" name="Rectangle 17">
            <a:extLst>
              <a:ext uri="{FF2B5EF4-FFF2-40B4-BE49-F238E27FC236}">
                <a16:creationId xmlns:a16="http://schemas.microsoft.com/office/drawing/2014/main" id="{E6B3D840-04D9-28E0-0C6C-0F82E904220E}"/>
              </a:ext>
            </a:extLst>
          </p:cNvPr>
          <p:cNvSpPr/>
          <p:nvPr/>
        </p:nvSpPr>
        <p:spPr>
          <a:xfrm>
            <a:off x="2595842" y="2727401"/>
            <a:ext cx="1934441" cy="2615155"/>
          </a:xfrm>
          <a:prstGeom prst="rect">
            <a:avLst/>
          </a:prstGeom>
          <a:solidFill>
            <a:schemeClr val="bg1">
              <a:lumMod val="95000"/>
            </a:schemeClr>
          </a:solidFill>
          <a:ln w="19050">
            <a:solidFill>
              <a:srgbClr val="567F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latin typeface="Lub Dub Condensed" panose="020B0506030403020204" pitchFamily="34" charset="0"/>
                <a:sym typeface="Arial"/>
              </a:rPr>
              <a:t>Patients with </a:t>
            </a:r>
            <a:r>
              <a:rPr lang="en-US" b="1" i="1" dirty="0">
                <a:ln w="0"/>
                <a:solidFill>
                  <a:schemeClr val="tx1"/>
                </a:solidFill>
                <a:latin typeface="Lub Dub Condensed" panose="020B0506030403020204" pitchFamily="34" charset="0"/>
                <a:sym typeface="Arial"/>
              </a:rPr>
              <a:t>average</a:t>
            </a:r>
            <a:br>
              <a:rPr lang="en-US" b="1" i="1" dirty="0">
                <a:ln w="0"/>
                <a:solidFill>
                  <a:schemeClr val="tx1"/>
                </a:solidFill>
                <a:latin typeface="Lub Dub Condensed" panose="020B0506030403020204" pitchFamily="34" charset="0"/>
                <a:sym typeface="Arial"/>
              </a:rPr>
            </a:br>
            <a:r>
              <a:rPr lang="en-US" b="1" dirty="0">
                <a:ln w="0"/>
                <a:solidFill>
                  <a:schemeClr val="tx1"/>
                </a:solidFill>
                <a:latin typeface="Lub Dub Condensed" panose="020B0506030403020204" pitchFamily="34" charset="0"/>
                <a:sym typeface="Arial"/>
              </a:rPr>
              <a:t> operative risk and </a:t>
            </a:r>
            <a:r>
              <a:rPr lang="en-US" b="1" i="1" dirty="0">
                <a:ln w="0"/>
                <a:solidFill>
                  <a:schemeClr val="tx1"/>
                </a:solidFill>
                <a:latin typeface="Lub Dub Condensed" panose="020B0506030403020204" pitchFamily="34" charset="0"/>
                <a:sym typeface="Arial"/>
              </a:rPr>
              <a:t>elevated</a:t>
            </a:r>
            <a:r>
              <a:rPr lang="en-US" b="1" dirty="0">
                <a:ln w="0"/>
                <a:solidFill>
                  <a:schemeClr val="tx1"/>
                </a:solidFill>
                <a:latin typeface="Lub Dub Condensed" panose="020B0506030403020204" pitchFamily="34" charset="0"/>
                <a:sym typeface="Arial"/>
              </a:rPr>
              <a:t> risk of rupture</a:t>
            </a:r>
          </a:p>
        </p:txBody>
      </p:sp>
      <p:sp>
        <p:nvSpPr>
          <p:cNvPr id="21" name="Rectangle 20">
            <a:extLst>
              <a:ext uri="{FF2B5EF4-FFF2-40B4-BE49-F238E27FC236}">
                <a16:creationId xmlns:a16="http://schemas.microsoft.com/office/drawing/2014/main" id="{8CFC6B60-B5E1-F3A7-0983-4F6518D2F3C5}"/>
              </a:ext>
            </a:extLst>
          </p:cNvPr>
          <p:cNvSpPr/>
          <p:nvPr/>
        </p:nvSpPr>
        <p:spPr>
          <a:xfrm>
            <a:off x="135353" y="1762773"/>
            <a:ext cx="1934441" cy="402470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latin typeface="Lub Dub Condensed" panose="020B0506030403020204" pitchFamily="34" charset="0"/>
                <a:sym typeface="Arial"/>
              </a:rPr>
              <a:t>Risk factors for increased aneurysm rupture</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Growth ≥0.5cm/y</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Symptomatic </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Marfan or </a:t>
            </a:r>
            <a:r>
              <a:rPr lang="en-US" sz="1600" dirty="0" err="1">
                <a:ln w="0"/>
                <a:solidFill>
                  <a:schemeClr val="tx1"/>
                </a:solidFill>
                <a:latin typeface="Lub Dub Condensed" panose="020B0506030403020204" pitchFamily="34" charset="0"/>
                <a:sym typeface="Arial"/>
              </a:rPr>
              <a:t>Loeys</a:t>
            </a:r>
            <a:r>
              <a:rPr lang="en-US" sz="1600" dirty="0">
                <a:ln w="0"/>
                <a:solidFill>
                  <a:schemeClr val="tx1"/>
                </a:solidFill>
                <a:latin typeface="Lub Dub Condensed" panose="020B0506030403020204" pitchFamily="34" charset="0"/>
                <a:sym typeface="Arial"/>
              </a:rPr>
              <a:t>-Dietz syndrome</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HTAD</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Saccular aneurysm</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Female sex</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Mycotic aneurysm</a:t>
            </a:r>
            <a:endParaRPr lang="en-US" dirty="0">
              <a:ln w="0"/>
              <a:solidFill>
                <a:schemeClr val="tx1"/>
              </a:solidFill>
              <a:latin typeface="Lub Dub Condensed" panose="020B0506030403020204" pitchFamily="34" charset="0"/>
              <a:sym typeface="Arial"/>
            </a:endParaRPr>
          </a:p>
        </p:txBody>
      </p:sp>
      <p:sp>
        <p:nvSpPr>
          <p:cNvPr id="15" name="Rectangle 14">
            <a:extLst>
              <a:ext uri="{FF2B5EF4-FFF2-40B4-BE49-F238E27FC236}">
                <a16:creationId xmlns:a16="http://schemas.microsoft.com/office/drawing/2014/main" id="{0138AF18-615C-EDA8-7750-BF2A31BC00C7}"/>
              </a:ext>
            </a:extLst>
          </p:cNvPr>
          <p:cNvSpPr/>
          <p:nvPr/>
        </p:nvSpPr>
        <p:spPr>
          <a:xfrm>
            <a:off x="4680309" y="2265736"/>
            <a:ext cx="1934441" cy="461665"/>
          </a:xfrm>
          <a:prstGeom prst="rect">
            <a:avLst/>
          </a:prstGeom>
          <a:solidFill>
            <a:srgbClr val="2F5597"/>
          </a:solidFill>
          <a:ln w="19050">
            <a:solidFill>
              <a:srgbClr val="2F5597"/>
            </a:solidFill>
          </a:ln>
        </p:spPr>
        <p:txBody>
          <a:bodyPr spcFirstLastPara="0" lIns="0" tIns="0" rIns="0" bIns="0" anchor="ctr"/>
          <a:lstStyle/>
          <a:p>
            <a:pPr algn="ctr" hangingPunct="0">
              <a:lnSpc>
                <a:spcPct val="90000"/>
              </a:lnSpc>
            </a:pPr>
            <a:r>
              <a:rPr lang="en-US" sz="2000" b="1" u="sng" dirty="0">
                <a:solidFill>
                  <a:schemeClr val="bg1"/>
                </a:solidFill>
                <a:latin typeface="Lub Dub Bold" panose="020B0803030403020204" pitchFamily="34" charset="0"/>
                <a:cs typeface="Lato"/>
                <a:sym typeface="Arial"/>
              </a:rPr>
              <a:t>&gt;</a:t>
            </a:r>
            <a:r>
              <a:rPr lang="en-US" sz="2000" b="1" dirty="0">
                <a:solidFill>
                  <a:schemeClr val="bg1"/>
                </a:solidFill>
                <a:latin typeface="Lub Dub Bold" panose="020B0803030403020204" pitchFamily="34" charset="0"/>
                <a:cs typeface="Lato"/>
                <a:sym typeface="Arial"/>
              </a:rPr>
              <a:t>5.5cm</a:t>
            </a:r>
          </a:p>
        </p:txBody>
      </p:sp>
      <p:sp>
        <p:nvSpPr>
          <p:cNvPr id="16" name="Rectangle 15">
            <a:extLst>
              <a:ext uri="{FF2B5EF4-FFF2-40B4-BE49-F238E27FC236}">
                <a16:creationId xmlns:a16="http://schemas.microsoft.com/office/drawing/2014/main" id="{BD20FDFB-C264-D6F3-E5A5-79CCC92AFC2F}"/>
              </a:ext>
            </a:extLst>
          </p:cNvPr>
          <p:cNvSpPr/>
          <p:nvPr/>
        </p:nvSpPr>
        <p:spPr>
          <a:xfrm>
            <a:off x="4680309" y="2727401"/>
            <a:ext cx="1934441" cy="2615155"/>
          </a:xfrm>
          <a:prstGeom prst="rect">
            <a:avLst/>
          </a:prstGeom>
          <a:solidFill>
            <a:schemeClr val="bg1">
              <a:lumMod val="95000"/>
            </a:schemeClr>
          </a:solidFill>
          <a:ln w="190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latin typeface="Lub Dub Condensed" panose="020B0506030403020204" pitchFamily="34" charset="0"/>
                <a:sym typeface="Arial"/>
              </a:rPr>
              <a:t>Patients with </a:t>
            </a:r>
            <a:r>
              <a:rPr lang="en-US" b="1" i="1" dirty="0">
                <a:ln w="0"/>
                <a:solidFill>
                  <a:schemeClr val="tx1"/>
                </a:solidFill>
                <a:latin typeface="Lub Dub Condensed" panose="020B0506030403020204" pitchFamily="34" charset="0"/>
                <a:sym typeface="Arial"/>
              </a:rPr>
              <a:t>average</a:t>
            </a:r>
            <a:r>
              <a:rPr lang="en-US" b="1" dirty="0">
                <a:ln w="0"/>
                <a:solidFill>
                  <a:schemeClr val="tx1"/>
                </a:solidFill>
                <a:latin typeface="Lub Dub Condensed" panose="020B0506030403020204" pitchFamily="34" charset="0"/>
                <a:sym typeface="Arial"/>
              </a:rPr>
              <a:t> </a:t>
            </a:r>
            <a:br>
              <a:rPr lang="en-US" b="1" dirty="0">
                <a:ln w="0"/>
                <a:solidFill>
                  <a:schemeClr val="tx1"/>
                </a:solidFill>
                <a:latin typeface="Lub Dub Condensed" panose="020B0506030403020204" pitchFamily="34" charset="0"/>
                <a:sym typeface="Arial"/>
              </a:rPr>
            </a:br>
            <a:r>
              <a:rPr lang="en-US" b="1" dirty="0">
                <a:ln w="0"/>
                <a:solidFill>
                  <a:schemeClr val="tx1"/>
                </a:solidFill>
                <a:latin typeface="Lub Dub Condensed" panose="020B0506030403020204" pitchFamily="34" charset="0"/>
                <a:sym typeface="Arial"/>
              </a:rPr>
              <a:t>operative risk and </a:t>
            </a:r>
            <a:r>
              <a:rPr lang="en-US" b="1" i="1" dirty="0">
                <a:ln w="0"/>
                <a:solidFill>
                  <a:schemeClr val="tx1"/>
                </a:solidFill>
                <a:latin typeface="Lub Dub Condensed" panose="020B0506030403020204" pitchFamily="34" charset="0"/>
                <a:sym typeface="Arial"/>
              </a:rPr>
              <a:t>average</a:t>
            </a:r>
            <a:r>
              <a:rPr lang="en-US" b="1" dirty="0">
                <a:ln w="0"/>
                <a:solidFill>
                  <a:schemeClr val="tx1"/>
                </a:solidFill>
                <a:latin typeface="Lub Dub Condensed" panose="020B0506030403020204" pitchFamily="34" charset="0"/>
                <a:sym typeface="Arial"/>
              </a:rPr>
              <a:t> risk of rupture</a:t>
            </a:r>
          </a:p>
        </p:txBody>
      </p:sp>
      <p:sp>
        <p:nvSpPr>
          <p:cNvPr id="11" name="Rectangle 10">
            <a:extLst>
              <a:ext uri="{FF2B5EF4-FFF2-40B4-BE49-F238E27FC236}">
                <a16:creationId xmlns:a16="http://schemas.microsoft.com/office/drawing/2014/main" id="{1179D024-FEED-BEAB-6370-40171DA589EB}"/>
              </a:ext>
            </a:extLst>
          </p:cNvPr>
          <p:cNvSpPr/>
          <p:nvPr/>
        </p:nvSpPr>
        <p:spPr>
          <a:xfrm>
            <a:off x="6764776" y="2265736"/>
            <a:ext cx="1934441" cy="461665"/>
          </a:xfrm>
          <a:prstGeom prst="rect">
            <a:avLst/>
          </a:prstGeom>
          <a:solidFill>
            <a:srgbClr val="1B3055"/>
          </a:solidFill>
          <a:ln w="19050">
            <a:solidFill>
              <a:srgbClr val="1B3055"/>
            </a:solid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sym typeface="Arial"/>
              </a:rPr>
              <a:t>&gt;&gt;5.5cm</a:t>
            </a:r>
          </a:p>
        </p:txBody>
      </p:sp>
      <p:sp>
        <p:nvSpPr>
          <p:cNvPr id="13" name="Rectangle 12">
            <a:extLst>
              <a:ext uri="{FF2B5EF4-FFF2-40B4-BE49-F238E27FC236}">
                <a16:creationId xmlns:a16="http://schemas.microsoft.com/office/drawing/2014/main" id="{A8DD2C1E-D4C7-71DC-E1FB-33B9E3600DA1}"/>
              </a:ext>
            </a:extLst>
          </p:cNvPr>
          <p:cNvSpPr/>
          <p:nvPr/>
        </p:nvSpPr>
        <p:spPr>
          <a:xfrm>
            <a:off x="6764776" y="2727401"/>
            <a:ext cx="1934441" cy="2615155"/>
          </a:xfrm>
          <a:prstGeom prst="rect">
            <a:avLst/>
          </a:prstGeom>
          <a:solidFill>
            <a:schemeClr val="bg1">
              <a:lumMod val="95000"/>
            </a:schemeClr>
          </a:solidFill>
          <a:ln w="19050">
            <a:solidFill>
              <a:srgbClr val="1B3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latin typeface="Lub Dub Condensed" panose="020B0506030403020204" pitchFamily="34" charset="0"/>
                <a:sym typeface="Arial"/>
              </a:rPr>
              <a:t>Patients with </a:t>
            </a:r>
            <a:r>
              <a:rPr lang="en-US" b="1" i="1" dirty="0">
                <a:ln w="0"/>
                <a:solidFill>
                  <a:schemeClr val="tx1"/>
                </a:solidFill>
                <a:latin typeface="Lub Dub Condensed" panose="020B0506030403020204" pitchFamily="34" charset="0"/>
                <a:sym typeface="Arial"/>
              </a:rPr>
              <a:t>elevated</a:t>
            </a:r>
            <a:r>
              <a:rPr lang="en-US" b="1" dirty="0">
                <a:ln w="0"/>
                <a:solidFill>
                  <a:schemeClr val="tx1"/>
                </a:solidFill>
                <a:latin typeface="Lub Dub Condensed" panose="020B0506030403020204" pitchFamily="34" charset="0"/>
                <a:sym typeface="Arial"/>
              </a:rPr>
              <a:t> operative risk and </a:t>
            </a:r>
            <a:r>
              <a:rPr lang="en-US" b="1" i="1" dirty="0">
                <a:ln w="0"/>
                <a:solidFill>
                  <a:schemeClr val="tx1"/>
                </a:solidFill>
                <a:latin typeface="Lub Dub Condensed" panose="020B0506030403020204" pitchFamily="34" charset="0"/>
                <a:sym typeface="Arial"/>
              </a:rPr>
              <a:t>average</a:t>
            </a:r>
            <a:r>
              <a:rPr lang="en-US" b="1" dirty="0">
                <a:ln w="0"/>
                <a:solidFill>
                  <a:schemeClr val="tx1"/>
                </a:solidFill>
                <a:latin typeface="Lub Dub Condensed" panose="020B0506030403020204" pitchFamily="34" charset="0"/>
                <a:sym typeface="Arial"/>
              </a:rPr>
              <a:t> risk of rupture</a:t>
            </a:r>
          </a:p>
        </p:txBody>
      </p:sp>
      <p:sp>
        <p:nvSpPr>
          <p:cNvPr id="22" name="Rectangle 21">
            <a:extLst>
              <a:ext uri="{FF2B5EF4-FFF2-40B4-BE49-F238E27FC236}">
                <a16:creationId xmlns:a16="http://schemas.microsoft.com/office/drawing/2014/main" id="{F53B9855-CEC4-FE60-2B5A-9B000C78CC87}"/>
              </a:ext>
            </a:extLst>
          </p:cNvPr>
          <p:cNvSpPr/>
          <p:nvPr/>
        </p:nvSpPr>
        <p:spPr>
          <a:xfrm>
            <a:off x="9225920" y="1743524"/>
            <a:ext cx="2055127" cy="383602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b="1" dirty="0">
                <a:ln w="0"/>
                <a:solidFill>
                  <a:schemeClr val="tx1"/>
                </a:solidFill>
                <a:latin typeface="Lub Dub Condensed" panose="020B0506030403020204" pitchFamily="34" charset="0"/>
                <a:sym typeface="Arial"/>
              </a:rPr>
              <a:t>Risk factors for increased operative morbidity</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Advanced age, particularly ≥75 y</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CKD3 or greater</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COPD and FEV1 </a:t>
            </a:r>
            <a:r>
              <a:rPr lang="en-US" sz="1600" u="sng" dirty="0">
                <a:ln w="0"/>
                <a:solidFill>
                  <a:schemeClr val="tx1"/>
                </a:solidFill>
                <a:latin typeface="Lub Dub Condensed" panose="020B0506030403020204" pitchFamily="34" charset="0"/>
                <a:sym typeface="Arial"/>
              </a:rPr>
              <a:t>&lt;</a:t>
            </a:r>
            <a:r>
              <a:rPr lang="en-US" sz="1600" dirty="0">
                <a:ln w="0"/>
                <a:solidFill>
                  <a:schemeClr val="tx1"/>
                </a:solidFill>
                <a:latin typeface="Lub Dub Condensed" panose="020B0506030403020204" pitchFamily="34" charset="0"/>
                <a:sym typeface="Arial"/>
              </a:rPr>
              <a:t>50% predicted</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Prior stroke</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Functional dependence</a:t>
            </a:r>
          </a:p>
          <a:p>
            <a:pPr marL="285750" indent="-169863">
              <a:spcBef>
                <a:spcPts val="600"/>
              </a:spcBef>
              <a:buFont typeface="Arial" panose="020B0604020202020204" pitchFamily="34" charset="0"/>
              <a:buChar char="•"/>
            </a:pPr>
            <a:r>
              <a:rPr lang="en-US" sz="1600" dirty="0">
                <a:ln w="0"/>
                <a:solidFill>
                  <a:schemeClr val="tx1"/>
                </a:solidFill>
                <a:latin typeface="Lub Dub Condensed" panose="020B0506030403020204" pitchFamily="34" charset="0"/>
                <a:sym typeface="Arial"/>
              </a:rPr>
              <a:t>Unfavorable anatomy for TEVAR </a:t>
            </a:r>
            <a:endParaRPr lang="en-US" dirty="0">
              <a:ln w="0"/>
              <a:solidFill>
                <a:schemeClr val="tx1"/>
              </a:solidFill>
              <a:latin typeface="Lub Dub Condensed" panose="020B0506030403020204" pitchFamily="34" charset="0"/>
              <a:sym typeface="Arial"/>
            </a:endParaRPr>
          </a:p>
        </p:txBody>
      </p:sp>
      <p:cxnSp>
        <p:nvCxnSpPr>
          <p:cNvPr id="23" name="Straight Arrow Connector 22">
            <a:extLst>
              <a:ext uri="{FF2B5EF4-FFF2-40B4-BE49-F238E27FC236}">
                <a16:creationId xmlns:a16="http://schemas.microsoft.com/office/drawing/2014/main" id="{B2F25D02-CC96-69B4-66A7-9522828942C3}"/>
              </a:ext>
              <a:ext uri="{C183D7F6-B498-43B3-948B-1728B52AA6E4}">
                <adec:decorative xmlns:adec="http://schemas.microsoft.com/office/drawing/2017/decorative" val="1"/>
              </a:ext>
            </a:extLst>
          </p:cNvPr>
          <p:cNvCxnSpPr>
            <a:cxnSpLocks/>
          </p:cNvCxnSpPr>
          <p:nvPr/>
        </p:nvCxnSpPr>
        <p:spPr>
          <a:xfrm flipH="1">
            <a:off x="2069794" y="3678844"/>
            <a:ext cx="5260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FB3BCF7-31EA-6FD1-0B9E-E0F7BEE4077E}"/>
              </a:ext>
              <a:ext uri="{C183D7F6-B498-43B3-948B-1728B52AA6E4}">
                <adec:decorative xmlns:adec="http://schemas.microsoft.com/office/drawing/2017/decorative" val="1"/>
              </a:ext>
            </a:extLst>
          </p:cNvPr>
          <p:cNvCxnSpPr>
            <a:cxnSpLocks/>
          </p:cNvCxnSpPr>
          <p:nvPr/>
        </p:nvCxnSpPr>
        <p:spPr>
          <a:xfrm>
            <a:off x="8699217" y="3690801"/>
            <a:ext cx="52670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5883F4B9-957D-6D6B-D258-DC5FA6D2DE2A}"/>
              </a:ext>
            </a:extLst>
          </p:cNvPr>
          <p:cNvSpPr txBox="1">
            <a:spLocks/>
          </p:cNvSpPr>
          <p:nvPr/>
        </p:nvSpPr>
        <p:spPr>
          <a:xfrm>
            <a:off x="1828686" y="6103890"/>
            <a:ext cx="7769317" cy="36175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cm indicates centimeter; CKD, chronic kidney disease; COPD, chronic obstructive pulmonary disease; CT, computed tomography; FEV, forced expiratory volume; HTAD, heritable thoracic aortic disease; TEVAR, thoracic endovascular aortic repair; and y, year.</a:t>
            </a:r>
          </a:p>
        </p:txBody>
      </p:sp>
      <p:sp>
        <p:nvSpPr>
          <p:cNvPr id="4" name="Slide Number Placeholder 3">
            <a:extLst>
              <a:ext uri="{FF2B5EF4-FFF2-40B4-BE49-F238E27FC236}">
                <a16:creationId xmlns:a16="http://schemas.microsoft.com/office/drawing/2014/main" id="{1EFFB6D6-CFBB-A2C9-1F30-621DA969A435}"/>
              </a:ext>
              <a:ext uri="{C183D7F6-B498-43B3-948B-1728B52AA6E4}">
                <adec:decorative xmlns:adec="http://schemas.microsoft.com/office/drawing/2017/decorative" val="1"/>
              </a:ext>
            </a:extLst>
          </p:cNvPr>
          <p:cNvSpPr>
            <a:spLocks noGrp="1"/>
          </p:cNvSpPr>
          <p:nvPr>
            <p:ph type="sldNum" sz="quarter" idx="12"/>
          </p:nvPr>
        </p:nvSpPr>
        <p:spPr>
          <a:xfrm>
            <a:off x="10971144" y="6448520"/>
            <a:ext cx="382656" cy="233776"/>
          </a:xfrm>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19360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0D7B-5284-6FA5-8210-E36EB6A6D03F}"/>
              </a:ext>
            </a:extLst>
          </p:cNvPr>
          <p:cNvSpPr>
            <a:spLocks noGrp="1"/>
          </p:cNvSpPr>
          <p:nvPr>
            <p:ph type="title"/>
          </p:nvPr>
        </p:nvSpPr>
        <p:spPr>
          <a:xfrm>
            <a:off x="487326" y="498124"/>
            <a:ext cx="10409273" cy="660111"/>
          </a:xfrm>
        </p:spPr>
        <p:txBody>
          <a:bodyPr/>
          <a:lstStyle/>
          <a:p>
            <a:r>
              <a:rPr lang="en-US" dirty="0"/>
              <a:t>Guidance for Repair of Thoracoabdominal </a:t>
            </a:r>
            <a:br>
              <a:rPr lang="en-US" dirty="0"/>
            </a:br>
            <a:r>
              <a:rPr lang="en-US" dirty="0"/>
              <a:t>Aortic Aneurysms </a:t>
            </a:r>
          </a:p>
        </p:txBody>
      </p:sp>
      <p:sp>
        <p:nvSpPr>
          <p:cNvPr id="122" name="Rectangle 121" descr="Recommendations for Open Versus Endovascular Repair of Ruptured Thoracoabdominal &#10;Aortic Aneurysms (TAAA) Requiring Intervention are as follows:&#10;&#10;1.  1. In patients with ruptured TAAA requiring intervention, open repair is recommended (Class 1).&#10;&#10;2. In patients with ruptured TAAA requiring intervention, provided that the patient is hemodynamically stable, endovascular repair may be reasonable in centers with endovascular expertise and access to appropriate endovascular stent grafts (Class 2b).&#10;&#10;&#10;Recommendations for Size Thresholds for Open Surgical Repair of Thoracoabdominal &#10;Aortic Aneurysms (TAAA) are as follows:&#10;&#10;1. In patients with intact degenerative TAAA, repair is recommended when the diameter is greater than or equal to 6.0 cm (Class 1).&#10;&#10;2. In patients with intact degenerative TAAA, repair is reasonable when the diameter is greater than or equal to 5.5 cm and the repair is performed by experienced surgeons in a Multidisciplinary Aortic Team (Class 2a).&#10;&#10;3. In patients with intact degenerative TAAA who have features associated with an increased risk of rupture, repair is reasonable when the diameter is less than 5.5 cm (Class 2a).&#10;&#10;Recommendations for Open Versus Endovascular Repair of Thoracoabdominal &#10;Aortic Aneurysms (TAAA) are as follows:&#10;&#10;1. In patients with Marfan syndrome, Loeys-Dietz syndrome, or vascular Ehlers-Danlos syndrome and intact&#10;TAAA requiring intervention, open repair is recommended over endovascular repair (Class 1).&#10;&#10;2. In patients with intact degenerative TAAA and suitable anatomy, endovascular repair with fenestrated&#10;stent grafts, branched stent grafts, or both may be considered in centers with endovascular expertise and&#10;access to appropriate endovascular stent grafts (Class 2b).">
            <a:extLst>
              <a:ext uri="{FF2B5EF4-FFF2-40B4-BE49-F238E27FC236}">
                <a16:creationId xmlns:a16="http://schemas.microsoft.com/office/drawing/2014/main" id="{79665FBA-58C9-0C62-5272-80402C1A0749}"/>
              </a:ext>
            </a:extLst>
          </p:cNvPr>
          <p:cNvSpPr/>
          <p:nvPr/>
        </p:nvSpPr>
        <p:spPr>
          <a:xfrm>
            <a:off x="0" y="1158235"/>
            <a:ext cx="11535868" cy="384514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B78317-0ADA-5A0F-FBEC-F086984640EE}"/>
              </a:ext>
              <a:ext uri="{C183D7F6-B498-43B3-948B-1728B52AA6E4}">
                <adec:decorative xmlns:adec="http://schemas.microsoft.com/office/drawing/2017/decorative" val="1"/>
              </a:ext>
            </a:extLst>
          </p:cNvPr>
          <p:cNvSpPr txBox="1"/>
          <p:nvPr/>
        </p:nvSpPr>
        <p:spPr>
          <a:xfrm>
            <a:off x="239226" y="2131540"/>
            <a:ext cx="3173953" cy="279253"/>
          </a:xfrm>
          <a:prstGeom prst="rect">
            <a:avLst/>
          </a:prstGeom>
          <a:solidFill>
            <a:schemeClr val="tx1">
              <a:lumMod val="65000"/>
              <a:lumOff val="35000"/>
            </a:schemeClr>
          </a:solidFill>
          <a:ln w="12700">
            <a:solidFill>
              <a:schemeClr val="tx1"/>
            </a:solidFill>
          </a:ln>
        </p:spPr>
        <p:txBody>
          <a:bodyPr wrap="square" rtlCol="0" anchor="ctr">
            <a:noAutofit/>
          </a:bodyPr>
          <a:lstStyle/>
          <a:p>
            <a:pPr lvl="0" algn="ctr">
              <a:defRPr/>
            </a:pPr>
            <a:r>
              <a:rPr lang="en-US" sz="1600" b="1" dirty="0">
                <a:solidFill>
                  <a:schemeClr val="bg1"/>
                </a:solidFill>
                <a:latin typeface="Lub Dub Condensed" panose="020B0506030403020204" pitchFamily="34" charset="0"/>
              </a:rPr>
              <a:t>Ruptured requiring intervention</a:t>
            </a:r>
          </a:p>
        </p:txBody>
      </p:sp>
      <p:sp>
        <p:nvSpPr>
          <p:cNvPr id="9" name="TextBox 8">
            <a:extLst>
              <a:ext uri="{FF2B5EF4-FFF2-40B4-BE49-F238E27FC236}">
                <a16:creationId xmlns:a16="http://schemas.microsoft.com/office/drawing/2014/main" id="{EE74BC44-B645-7918-10A6-F79CD3E4E382}"/>
              </a:ext>
              <a:ext uri="{C183D7F6-B498-43B3-948B-1728B52AA6E4}">
                <adec:decorative xmlns:adec="http://schemas.microsoft.com/office/drawing/2017/decorative" val="1"/>
              </a:ext>
            </a:extLst>
          </p:cNvPr>
          <p:cNvSpPr txBox="1"/>
          <p:nvPr/>
        </p:nvSpPr>
        <p:spPr>
          <a:xfrm>
            <a:off x="6653070" y="2132456"/>
            <a:ext cx="3173953" cy="289325"/>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Intact requiring intervention</a:t>
            </a:r>
          </a:p>
        </p:txBody>
      </p:sp>
      <p:sp>
        <p:nvSpPr>
          <p:cNvPr id="11" name="Rounded Rectangle 28">
            <a:extLst>
              <a:ext uri="{FF2B5EF4-FFF2-40B4-BE49-F238E27FC236}">
                <a16:creationId xmlns:a16="http://schemas.microsoft.com/office/drawing/2014/main" id="{B7E48BDB-FFF8-1E2B-8464-003F91902274}"/>
              </a:ext>
              <a:ext uri="{C183D7F6-B498-43B3-948B-1728B52AA6E4}">
                <adec:decorative xmlns:adec="http://schemas.microsoft.com/office/drawing/2017/decorative" val="1"/>
              </a:ext>
            </a:extLst>
          </p:cNvPr>
          <p:cNvSpPr/>
          <p:nvPr/>
        </p:nvSpPr>
        <p:spPr>
          <a:xfrm>
            <a:off x="76396" y="3493305"/>
            <a:ext cx="1377087" cy="641414"/>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ln w="0"/>
                <a:solidFill>
                  <a:schemeClr val="tx1"/>
                </a:solidFill>
                <a:latin typeface="Lub Dub Condensed" panose="020B0506030403020204" pitchFamily="34" charset="0"/>
              </a:rPr>
              <a:t>Open repair is recommended (Class 1)</a:t>
            </a:r>
          </a:p>
        </p:txBody>
      </p:sp>
      <p:cxnSp>
        <p:nvCxnSpPr>
          <p:cNvPr id="15" name="Elbow Connector 47">
            <a:extLst>
              <a:ext uri="{FF2B5EF4-FFF2-40B4-BE49-F238E27FC236}">
                <a16:creationId xmlns:a16="http://schemas.microsoft.com/office/drawing/2014/main" id="{4D34D834-3AE1-13B8-A332-DF5E3A6DCD23}"/>
              </a:ext>
              <a:ext uri="{C183D7F6-B498-43B3-948B-1728B52AA6E4}">
                <adec:decorative xmlns:adec="http://schemas.microsoft.com/office/drawing/2017/decorative" val="1"/>
              </a:ext>
            </a:extLst>
          </p:cNvPr>
          <p:cNvCxnSpPr>
            <a:cxnSpLocks/>
            <a:stCxn id="26" idx="2"/>
            <a:endCxn id="8" idx="0"/>
          </p:cNvCxnSpPr>
          <p:nvPr/>
        </p:nvCxnSpPr>
        <p:spPr>
          <a:xfrm rot="5400000">
            <a:off x="3569834" y="37361"/>
            <a:ext cx="350548" cy="38378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47">
            <a:extLst>
              <a:ext uri="{FF2B5EF4-FFF2-40B4-BE49-F238E27FC236}">
                <a16:creationId xmlns:a16="http://schemas.microsoft.com/office/drawing/2014/main" id="{EFAAFC70-DE79-3ECD-F017-8BAA281FA9BE}"/>
              </a:ext>
              <a:ext uri="{C183D7F6-B498-43B3-948B-1728B52AA6E4}">
                <adec:decorative xmlns:adec="http://schemas.microsoft.com/office/drawing/2017/decorative" val="1"/>
              </a:ext>
            </a:extLst>
          </p:cNvPr>
          <p:cNvCxnSpPr>
            <a:cxnSpLocks/>
            <a:stCxn id="26" idx="2"/>
            <a:endCxn id="9" idx="0"/>
          </p:cNvCxnSpPr>
          <p:nvPr/>
        </p:nvCxnSpPr>
        <p:spPr>
          <a:xfrm rot="16200000" flipH="1">
            <a:off x="6776298" y="668707"/>
            <a:ext cx="351464" cy="257603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295AB9A-F37A-6EF0-5033-D78701875256}"/>
              </a:ext>
              <a:ext uri="{C183D7F6-B498-43B3-948B-1728B52AA6E4}">
                <adec:decorative xmlns:adec="http://schemas.microsoft.com/office/drawing/2017/decorative" val="1"/>
              </a:ext>
            </a:extLst>
          </p:cNvPr>
          <p:cNvSpPr txBox="1"/>
          <p:nvPr/>
        </p:nvSpPr>
        <p:spPr>
          <a:xfrm>
            <a:off x="3195806" y="1342724"/>
            <a:ext cx="4936413" cy="4382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Thoracoabdominal aortic aneurysm</a:t>
            </a:r>
          </a:p>
        </p:txBody>
      </p:sp>
      <p:cxnSp>
        <p:nvCxnSpPr>
          <p:cNvPr id="45" name="Straight Arrow Connector 44">
            <a:extLst>
              <a:ext uri="{FF2B5EF4-FFF2-40B4-BE49-F238E27FC236}">
                <a16:creationId xmlns:a16="http://schemas.microsoft.com/office/drawing/2014/main" id="{B6141F1D-D013-282E-82E1-12BF76EC0A38}"/>
              </a:ext>
              <a:ext uri="{C183D7F6-B498-43B3-948B-1728B52AA6E4}">
                <adec:decorative xmlns:adec="http://schemas.microsoft.com/office/drawing/2017/decorative" val="1"/>
              </a:ext>
            </a:extLst>
          </p:cNvPr>
          <p:cNvCxnSpPr>
            <a:cxnSpLocks/>
          </p:cNvCxnSpPr>
          <p:nvPr/>
        </p:nvCxnSpPr>
        <p:spPr>
          <a:xfrm>
            <a:off x="2509612" y="241446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ed Rectangle 28">
            <a:extLst>
              <a:ext uri="{FF2B5EF4-FFF2-40B4-BE49-F238E27FC236}">
                <a16:creationId xmlns:a16="http://schemas.microsoft.com/office/drawing/2014/main" id="{882B0891-EC0E-5686-4B4D-3820FC1EB578}"/>
              </a:ext>
              <a:ext uri="{C183D7F6-B498-43B3-948B-1728B52AA6E4}">
                <adec:decorative xmlns:adec="http://schemas.microsoft.com/office/drawing/2017/decorative" val="1"/>
              </a:ext>
            </a:extLst>
          </p:cNvPr>
          <p:cNvSpPr/>
          <p:nvPr/>
        </p:nvSpPr>
        <p:spPr>
          <a:xfrm>
            <a:off x="1617680" y="2679162"/>
            <a:ext cx="1813045" cy="53464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Hemodynamically stable</a:t>
            </a:r>
          </a:p>
        </p:txBody>
      </p:sp>
      <p:sp>
        <p:nvSpPr>
          <p:cNvPr id="54" name="TextBox 53">
            <a:extLst>
              <a:ext uri="{FF2B5EF4-FFF2-40B4-BE49-F238E27FC236}">
                <a16:creationId xmlns:a16="http://schemas.microsoft.com/office/drawing/2014/main" id="{06FEFFCA-AF57-F64A-B387-3BE5A1C4CF2B}"/>
              </a:ext>
              <a:ext uri="{C183D7F6-B498-43B3-948B-1728B52AA6E4}">
                <adec:decorative xmlns:adec="http://schemas.microsoft.com/office/drawing/2017/decorative" val="1"/>
              </a:ext>
            </a:extLst>
          </p:cNvPr>
          <p:cNvSpPr txBox="1"/>
          <p:nvPr/>
        </p:nvSpPr>
        <p:spPr>
          <a:xfrm>
            <a:off x="6556485" y="2754789"/>
            <a:ext cx="1450426" cy="1722321"/>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u="sng" dirty="0">
                <a:solidFill>
                  <a:schemeClr val="tx1"/>
                </a:solidFill>
              </a:rPr>
              <a:t>Features associated with an increased risk of rupture</a:t>
            </a:r>
            <a:r>
              <a:rPr lang="en-US" sz="1200" dirty="0">
                <a:solidFill>
                  <a:schemeClr val="tx1"/>
                </a:solidFill>
              </a:rPr>
              <a:t>,* repair is reasonable when the diameter is &lt;5.5 cm</a:t>
            </a:r>
          </a:p>
          <a:p>
            <a:r>
              <a:rPr lang="en-US" sz="1200" dirty="0">
                <a:solidFill>
                  <a:schemeClr val="tx1"/>
                </a:solidFill>
              </a:rPr>
              <a:t> (Class 2a)</a:t>
            </a:r>
          </a:p>
        </p:txBody>
      </p:sp>
      <p:sp>
        <p:nvSpPr>
          <p:cNvPr id="55" name="TextBox 54">
            <a:extLst>
              <a:ext uri="{FF2B5EF4-FFF2-40B4-BE49-F238E27FC236}">
                <a16:creationId xmlns:a16="http://schemas.microsoft.com/office/drawing/2014/main" id="{DBFEAD5E-298D-1DC2-A9CE-3244B505F545}"/>
              </a:ext>
              <a:ext uri="{C183D7F6-B498-43B3-948B-1728B52AA6E4}">
                <adec:decorative xmlns:adec="http://schemas.microsoft.com/office/drawing/2017/decorative" val="1"/>
              </a:ext>
            </a:extLst>
          </p:cNvPr>
          <p:cNvSpPr txBox="1"/>
          <p:nvPr/>
        </p:nvSpPr>
        <p:spPr>
          <a:xfrm>
            <a:off x="1624324" y="3493307"/>
            <a:ext cx="1779271" cy="1310214"/>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Endovascular repair may be reasonable in centers with endovascular expertise and access to appropriate endovascular stent grafts (Class 2b)</a:t>
            </a:r>
          </a:p>
        </p:txBody>
      </p:sp>
      <p:sp>
        <p:nvSpPr>
          <p:cNvPr id="64" name="Rounded Rectangle 28">
            <a:extLst>
              <a:ext uri="{FF2B5EF4-FFF2-40B4-BE49-F238E27FC236}">
                <a16:creationId xmlns:a16="http://schemas.microsoft.com/office/drawing/2014/main" id="{FF2FC4B9-9035-72F8-1B97-26A7A837BDD5}"/>
              </a:ext>
              <a:ext uri="{C183D7F6-B498-43B3-948B-1728B52AA6E4}">
                <adec:decorative xmlns:adec="http://schemas.microsoft.com/office/drawing/2017/decorative" val="1"/>
              </a:ext>
            </a:extLst>
          </p:cNvPr>
          <p:cNvSpPr/>
          <p:nvPr/>
        </p:nvSpPr>
        <p:spPr>
          <a:xfrm>
            <a:off x="3790487" y="2764794"/>
            <a:ext cx="1179211" cy="1712315"/>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ln w="0"/>
                <a:solidFill>
                  <a:schemeClr val="tx1"/>
                </a:solidFill>
                <a:latin typeface="Lub Dub Condensed" panose="020B0506030403020204" pitchFamily="34" charset="0"/>
              </a:rPr>
              <a:t>Repair is recommended  when the diameter is </a:t>
            </a:r>
            <a:br>
              <a:rPr lang="en-US" sz="1200" b="1" dirty="0">
                <a:ln w="0"/>
                <a:solidFill>
                  <a:schemeClr val="tx1"/>
                </a:solidFill>
                <a:latin typeface="Lub Dub Condensed" panose="020B0506030403020204" pitchFamily="34" charset="0"/>
              </a:rPr>
            </a:br>
            <a:r>
              <a:rPr lang="en-US" sz="1200" b="1" u="sng" dirty="0">
                <a:ln w="0"/>
                <a:solidFill>
                  <a:schemeClr val="tx1"/>
                </a:solidFill>
                <a:latin typeface="Lub Dub Condensed" panose="020B0506030403020204" pitchFamily="34" charset="0"/>
              </a:rPr>
              <a:t>&gt;</a:t>
            </a:r>
            <a:r>
              <a:rPr lang="en-US" sz="1200" b="1" dirty="0">
                <a:ln w="0"/>
                <a:solidFill>
                  <a:schemeClr val="tx1"/>
                </a:solidFill>
                <a:latin typeface="Lub Dub Condensed" panose="020B0506030403020204" pitchFamily="34" charset="0"/>
              </a:rPr>
              <a:t> 6.0 cm</a:t>
            </a:r>
          </a:p>
          <a:p>
            <a:pPr lvl="0" algn="ctr">
              <a:defRPr/>
            </a:pPr>
            <a:r>
              <a:rPr lang="en-US" sz="1200" b="1" dirty="0">
                <a:ln w="0"/>
                <a:solidFill>
                  <a:schemeClr val="tx1"/>
                </a:solidFill>
                <a:latin typeface="Lub Dub Condensed" panose="020B0506030403020204" pitchFamily="34" charset="0"/>
              </a:rPr>
              <a:t> (Class 1)</a:t>
            </a:r>
          </a:p>
        </p:txBody>
      </p:sp>
      <p:sp>
        <p:nvSpPr>
          <p:cNvPr id="65" name="TextBox 64">
            <a:extLst>
              <a:ext uri="{FF2B5EF4-FFF2-40B4-BE49-F238E27FC236}">
                <a16:creationId xmlns:a16="http://schemas.microsoft.com/office/drawing/2014/main" id="{958E585F-0337-F00E-3651-20004B4EA8C4}"/>
              </a:ext>
              <a:ext uri="{C183D7F6-B498-43B3-948B-1728B52AA6E4}">
                <adec:decorative xmlns:adec="http://schemas.microsoft.com/office/drawing/2017/decorative" val="1"/>
              </a:ext>
            </a:extLst>
          </p:cNvPr>
          <p:cNvSpPr txBox="1"/>
          <p:nvPr/>
        </p:nvSpPr>
        <p:spPr>
          <a:xfrm>
            <a:off x="5096311" y="2764795"/>
            <a:ext cx="1332357" cy="1712315"/>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Repair is reasonable when the diameter is   </a:t>
            </a:r>
            <a:r>
              <a:rPr lang="en-US" sz="1200" u="sng" dirty="0">
                <a:solidFill>
                  <a:schemeClr val="tx1"/>
                </a:solidFill>
              </a:rPr>
              <a:t>&gt;</a:t>
            </a:r>
            <a:r>
              <a:rPr lang="en-US" sz="1200" dirty="0">
                <a:solidFill>
                  <a:schemeClr val="tx1"/>
                </a:solidFill>
              </a:rPr>
              <a:t>5.5 cm and the repair is performed by experienced surgeons in a MAT (Class 2a)</a:t>
            </a:r>
          </a:p>
        </p:txBody>
      </p:sp>
      <p:sp>
        <p:nvSpPr>
          <p:cNvPr id="66" name="TextBox 65">
            <a:extLst>
              <a:ext uri="{FF2B5EF4-FFF2-40B4-BE49-F238E27FC236}">
                <a16:creationId xmlns:a16="http://schemas.microsoft.com/office/drawing/2014/main" id="{EDAC474A-F2BA-EF52-6931-D923087D53A9}"/>
              </a:ext>
              <a:ext uri="{C183D7F6-B498-43B3-948B-1728B52AA6E4}">
                <adec:decorative xmlns:adec="http://schemas.microsoft.com/office/drawing/2017/decorative" val="1"/>
              </a:ext>
            </a:extLst>
          </p:cNvPr>
          <p:cNvSpPr txBox="1"/>
          <p:nvPr/>
        </p:nvSpPr>
        <p:spPr>
          <a:xfrm>
            <a:off x="9844302" y="2754297"/>
            <a:ext cx="1602054" cy="2249085"/>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6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And suitable anatomy, endovascular repair with fenestrated stent grafts, branched stent grafts, or both may be considered in centers with endovascular expertise and access to appropriate endovascular stent grafts (Class 2b)</a:t>
            </a:r>
          </a:p>
        </p:txBody>
      </p:sp>
      <p:sp>
        <p:nvSpPr>
          <p:cNvPr id="67" name="Rounded Rectangle 28">
            <a:extLst>
              <a:ext uri="{FF2B5EF4-FFF2-40B4-BE49-F238E27FC236}">
                <a16:creationId xmlns:a16="http://schemas.microsoft.com/office/drawing/2014/main" id="{48821C6A-F255-5636-0513-FF55F2237C2C}"/>
              </a:ext>
              <a:ext uri="{C183D7F6-B498-43B3-948B-1728B52AA6E4}">
                <adec:decorative xmlns:adec="http://schemas.microsoft.com/office/drawing/2017/decorative" val="1"/>
              </a:ext>
            </a:extLst>
          </p:cNvPr>
          <p:cNvSpPr/>
          <p:nvPr/>
        </p:nvSpPr>
        <p:spPr>
          <a:xfrm>
            <a:off x="8136031" y="2764795"/>
            <a:ext cx="1577990" cy="1712315"/>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ln w="0"/>
                <a:solidFill>
                  <a:schemeClr val="tx1"/>
                </a:solidFill>
                <a:latin typeface="Lub Dub Condensed" panose="020B0506030403020204" pitchFamily="34" charset="0"/>
              </a:rPr>
              <a:t>In patients with Marfan syndrome, </a:t>
            </a:r>
            <a:r>
              <a:rPr lang="en-US" sz="1200" b="1" dirty="0" err="1">
                <a:ln w="0"/>
                <a:solidFill>
                  <a:schemeClr val="tx1"/>
                </a:solidFill>
                <a:latin typeface="Lub Dub Condensed" panose="020B0506030403020204" pitchFamily="34" charset="0"/>
              </a:rPr>
              <a:t>Loeys</a:t>
            </a:r>
            <a:r>
              <a:rPr lang="en-US" sz="1200" b="1" dirty="0">
                <a:ln w="0"/>
                <a:solidFill>
                  <a:schemeClr val="tx1"/>
                </a:solidFill>
                <a:latin typeface="Lub Dub Condensed" panose="020B0506030403020204" pitchFamily="34" charset="0"/>
              </a:rPr>
              <a:t>-Dietz syndrome, or vascular Ehlers-Danlos syndrome open repair is recommended over endovascular repair (Class 1)</a:t>
            </a:r>
          </a:p>
        </p:txBody>
      </p:sp>
      <p:cxnSp>
        <p:nvCxnSpPr>
          <p:cNvPr id="70" name="Straight Arrow Connector 69">
            <a:extLst>
              <a:ext uri="{FF2B5EF4-FFF2-40B4-BE49-F238E27FC236}">
                <a16:creationId xmlns:a16="http://schemas.microsoft.com/office/drawing/2014/main" id="{7BA0F2BC-55CF-B301-263E-51A2AC93AF27}"/>
              </a:ext>
              <a:ext uri="{C183D7F6-B498-43B3-948B-1728B52AA6E4}">
                <adec:decorative xmlns:adec="http://schemas.microsoft.com/office/drawing/2017/decorative" val="1"/>
              </a:ext>
            </a:extLst>
          </p:cNvPr>
          <p:cNvCxnSpPr>
            <a:cxnSpLocks/>
          </p:cNvCxnSpPr>
          <p:nvPr/>
        </p:nvCxnSpPr>
        <p:spPr>
          <a:xfrm>
            <a:off x="2509612" y="321380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247546B-DA0A-6D70-2C5A-9CB80F76A1E5}"/>
              </a:ext>
              <a:ext uri="{C183D7F6-B498-43B3-948B-1728B52AA6E4}">
                <adec:decorative xmlns:adec="http://schemas.microsoft.com/office/drawing/2017/decorative" val="1"/>
              </a:ext>
            </a:extLst>
          </p:cNvPr>
          <p:cNvCxnSpPr>
            <a:cxnSpLocks/>
          </p:cNvCxnSpPr>
          <p:nvPr/>
        </p:nvCxnSpPr>
        <p:spPr>
          <a:xfrm>
            <a:off x="745644" y="2402106"/>
            <a:ext cx="0" cy="10956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Elbow Connector 47">
            <a:extLst>
              <a:ext uri="{FF2B5EF4-FFF2-40B4-BE49-F238E27FC236}">
                <a16:creationId xmlns:a16="http://schemas.microsoft.com/office/drawing/2014/main" id="{A0A079CA-BBDD-3772-B61F-98867EDAEBC5}"/>
              </a:ext>
              <a:ext uri="{C183D7F6-B498-43B3-948B-1728B52AA6E4}">
                <adec:decorative xmlns:adec="http://schemas.microsoft.com/office/drawing/2017/decorative" val="1"/>
              </a:ext>
            </a:extLst>
          </p:cNvPr>
          <p:cNvCxnSpPr>
            <a:cxnSpLocks/>
            <a:stCxn id="9" idx="2"/>
            <a:endCxn id="64" idx="0"/>
          </p:cNvCxnSpPr>
          <p:nvPr/>
        </p:nvCxnSpPr>
        <p:spPr>
          <a:xfrm rot="5400000">
            <a:off x="6138564" y="663310"/>
            <a:ext cx="343013" cy="38599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47">
            <a:extLst>
              <a:ext uri="{FF2B5EF4-FFF2-40B4-BE49-F238E27FC236}">
                <a16:creationId xmlns:a16="http://schemas.microsoft.com/office/drawing/2014/main" id="{C8787CFB-C0EE-16E5-F697-3AD4B458A8C2}"/>
              </a:ext>
              <a:ext uri="{C183D7F6-B498-43B3-948B-1728B52AA6E4}">
                <adec:decorative xmlns:adec="http://schemas.microsoft.com/office/drawing/2017/decorative" val="1"/>
              </a:ext>
            </a:extLst>
          </p:cNvPr>
          <p:cNvCxnSpPr>
            <a:cxnSpLocks/>
            <a:stCxn id="9" idx="2"/>
            <a:endCxn id="66" idx="0"/>
          </p:cNvCxnSpPr>
          <p:nvPr/>
        </p:nvCxnSpPr>
        <p:spPr>
          <a:xfrm rot="16200000" flipH="1">
            <a:off x="9276430" y="1385398"/>
            <a:ext cx="332516" cy="24052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47">
            <a:extLst>
              <a:ext uri="{FF2B5EF4-FFF2-40B4-BE49-F238E27FC236}">
                <a16:creationId xmlns:a16="http://schemas.microsoft.com/office/drawing/2014/main" id="{AE27AA4D-A449-E739-49C6-DC6B0842C00F}"/>
              </a:ext>
              <a:ext uri="{C183D7F6-B498-43B3-948B-1728B52AA6E4}">
                <adec:decorative xmlns:adec="http://schemas.microsoft.com/office/drawing/2017/decorative" val="1"/>
              </a:ext>
            </a:extLst>
          </p:cNvPr>
          <p:cNvCxnSpPr>
            <a:cxnSpLocks/>
            <a:stCxn id="9" idx="2"/>
            <a:endCxn id="65" idx="0"/>
          </p:cNvCxnSpPr>
          <p:nvPr/>
        </p:nvCxnSpPr>
        <p:spPr>
          <a:xfrm rot="5400000">
            <a:off x="6829762" y="1354510"/>
            <a:ext cx="343014" cy="247755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Elbow Connector 47">
            <a:extLst>
              <a:ext uri="{FF2B5EF4-FFF2-40B4-BE49-F238E27FC236}">
                <a16:creationId xmlns:a16="http://schemas.microsoft.com/office/drawing/2014/main" id="{7D9D6B69-CA0B-F8B7-4122-AF867E789D84}"/>
              </a:ext>
              <a:ext uri="{C183D7F6-B498-43B3-948B-1728B52AA6E4}">
                <adec:decorative xmlns:adec="http://schemas.microsoft.com/office/drawing/2017/decorative" val="1"/>
              </a:ext>
            </a:extLst>
          </p:cNvPr>
          <p:cNvCxnSpPr>
            <a:cxnSpLocks/>
            <a:stCxn id="9" idx="2"/>
            <a:endCxn id="67" idx="0"/>
          </p:cNvCxnSpPr>
          <p:nvPr/>
        </p:nvCxnSpPr>
        <p:spPr>
          <a:xfrm rot="16200000" flipH="1">
            <a:off x="8411029" y="2250798"/>
            <a:ext cx="343014" cy="68497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Elbow Connector 47">
            <a:extLst>
              <a:ext uri="{FF2B5EF4-FFF2-40B4-BE49-F238E27FC236}">
                <a16:creationId xmlns:a16="http://schemas.microsoft.com/office/drawing/2014/main" id="{D6D26D43-709A-BC52-8D3D-FE8E2BE3ABA1}"/>
              </a:ext>
              <a:ext uri="{C183D7F6-B498-43B3-948B-1728B52AA6E4}">
                <adec:decorative xmlns:adec="http://schemas.microsoft.com/office/drawing/2017/decorative" val="1"/>
              </a:ext>
            </a:extLst>
          </p:cNvPr>
          <p:cNvCxnSpPr>
            <a:cxnSpLocks/>
            <a:stCxn id="9" idx="2"/>
            <a:endCxn id="54" idx="0"/>
          </p:cNvCxnSpPr>
          <p:nvPr/>
        </p:nvCxnSpPr>
        <p:spPr>
          <a:xfrm rot="5400000">
            <a:off x="7594369" y="2109111"/>
            <a:ext cx="333008" cy="95834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235CCE9D-F6AA-319D-A1CD-9678F1685A2A}"/>
              </a:ext>
            </a:extLst>
          </p:cNvPr>
          <p:cNvSpPr/>
          <p:nvPr/>
        </p:nvSpPr>
        <p:spPr>
          <a:xfrm>
            <a:off x="2910065" y="4933994"/>
            <a:ext cx="5513792" cy="131021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n w="0"/>
                <a:solidFill>
                  <a:schemeClr val="tx1"/>
                </a:solidFill>
                <a:latin typeface="Lub Dub Condensed" panose="020B0506030403020204" pitchFamily="34" charset="0"/>
                <a:sym typeface="Arial"/>
              </a:rPr>
              <a:t>*Features Associated With Increased Risk of TAAA Rupture</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Rapid growth (confirmed increase in diameter of </a:t>
            </a:r>
            <a:r>
              <a:rPr lang="en-US" sz="1200" u="sng" dirty="0">
                <a:ln w="0"/>
                <a:solidFill>
                  <a:schemeClr val="tx1"/>
                </a:solidFill>
                <a:latin typeface="Lub Dub Condensed" panose="020B0506030403020204" pitchFamily="34" charset="0"/>
                <a:sym typeface="Arial"/>
              </a:rPr>
              <a:t>&gt;</a:t>
            </a:r>
            <a:r>
              <a:rPr lang="en-US" sz="1200" dirty="0">
                <a:ln w="0"/>
                <a:solidFill>
                  <a:schemeClr val="tx1"/>
                </a:solidFill>
                <a:latin typeface="Lub Dub Condensed" panose="020B0506030403020204" pitchFamily="34" charset="0"/>
                <a:sym typeface="Arial"/>
              </a:rPr>
              <a:t>0.5 cm/y) </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Symptomatic aneurysm </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Significant change in aneurysm appearance </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Saccular aneurysm or presence of penetrating atherosclerotic ulcers</a:t>
            </a:r>
          </a:p>
        </p:txBody>
      </p:sp>
      <p:sp>
        <p:nvSpPr>
          <p:cNvPr id="6" name="Text Placeholder 4">
            <a:extLst>
              <a:ext uri="{FF2B5EF4-FFF2-40B4-BE49-F238E27FC236}">
                <a16:creationId xmlns:a16="http://schemas.microsoft.com/office/drawing/2014/main" id="{3A36FA53-B029-95E6-E606-CB771252C9D7}"/>
              </a:ext>
            </a:extLst>
          </p:cNvPr>
          <p:cNvSpPr txBox="1">
            <a:spLocks/>
          </p:cNvSpPr>
          <p:nvPr/>
        </p:nvSpPr>
        <p:spPr>
          <a:xfrm>
            <a:off x="1552552" y="6281344"/>
            <a:ext cx="8291750"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cm indicates centimeter; CT, computed tomography; PAU, penetrating aortic ulcer; TAAA, thoracoabdominal aortic aneurysm; and y, year.</a:t>
            </a:r>
          </a:p>
        </p:txBody>
      </p:sp>
      <p:sp>
        <p:nvSpPr>
          <p:cNvPr id="4" name="Slide Number Placeholder 3">
            <a:extLst>
              <a:ext uri="{FF2B5EF4-FFF2-40B4-BE49-F238E27FC236}">
                <a16:creationId xmlns:a16="http://schemas.microsoft.com/office/drawing/2014/main" id="{3AFCCD53-1170-2556-AE38-E21E6FACAC2C}"/>
              </a:ext>
              <a:ext uri="{C183D7F6-B498-43B3-948B-1728B52AA6E4}">
                <adec:decorative xmlns:adec="http://schemas.microsoft.com/office/drawing/2017/decorative" val="1"/>
              </a:ext>
            </a:extLst>
          </p:cNvPr>
          <p:cNvSpPr>
            <a:spLocks noGrp="1"/>
          </p:cNvSpPr>
          <p:nvPr>
            <p:ph type="sldNum" sz="quarter" idx="12"/>
          </p:nvPr>
        </p:nvSpPr>
        <p:spPr>
          <a:xfrm>
            <a:off x="10900468" y="6583461"/>
            <a:ext cx="378787" cy="233776"/>
          </a:xfrm>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7223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500"/>
                                        <p:tgtEl>
                                          <p:spTgt spid="7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right)">
                                      <p:cBhvr>
                                        <p:cTn id="48" dur="500"/>
                                        <p:tgtEl>
                                          <p:spTgt spid="76"/>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right)">
                                      <p:cBhvr>
                                        <p:cTn id="56" dur="500"/>
                                        <p:tgtEl>
                                          <p:spTgt spid="81"/>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par>
                          <p:cTn id="61" fill="hold">
                            <p:stCondLst>
                              <p:cond delay="3000"/>
                            </p:stCondLst>
                            <p:childTnLst>
                              <p:par>
                                <p:cTn id="62" presetID="22" presetClass="entr" presetSubtype="2"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right)">
                                      <p:cBhvr>
                                        <p:cTn id="64" dur="500"/>
                                        <p:tgtEl>
                                          <p:spTgt spid="97"/>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left)">
                                      <p:cBhvr>
                                        <p:cTn id="72" dur="500"/>
                                        <p:tgtEl>
                                          <p:spTgt spid="82"/>
                                        </p:tgtEl>
                                      </p:cBhvr>
                                    </p:animEffect>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par>
                          <p:cTn id="77" fill="hold">
                            <p:stCondLst>
                              <p:cond delay="5000"/>
                            </p:stCondLst>
                            <p:childTnLst>
                              <p:par>
                                <p:cTn id="78" presetID="22" presetClass="entr" presetSubtype="8" fill="hold"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left)">
                                      <p:cBhvr>
                                        <p:cTn id="80" dur="500"/>
                                        <p:tgtEl>
                                          <p:spTgt spid="77"/>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par>
                          <p:cTn id="85" fill="hold">
                            <p:stCondLst>
                              <p:cond delay="6000"/>
                            </p:stCondLst>
                            <p:childTnLst>
                              <p:par>
                                <p:cTn id="86" presetID="10" presetClass="entr" presetSubtype="0" fill="hold" grpId="0" nodeType="after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fade">
                                      <p:cBhvr>
                                        <p:cTn id="8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53" grpId="0" animBg="1"/>
      <p:bldP spid="54" grpId="0" animBg="1"/>
      <p:bldP spid="55" grpId="0" animBg="1"/>
      <p:bldP spid="64" grpId="0" animBg="1"/>
      <p:bldP spid="65" grpId="0" animBg="1"/>
      <p:bldP spid="66" grpId="0" animBg="1"/>
      <p:bldP spid="67"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FEC3-F7EA-8451-C3C5-4A84D842E3C5}"/>
              </a:ext>
            </a:extLst>
          </p:cNvPr>
          <p:cNvSpPr>
            <a:spLocks noGrp="1"/>
          </p:cNvSpPr>
          <p:nvPr>
            <p:ph type="title"/>
          </p:nvPr>
        </p:nvSpPr>
        <p:spPr>
          <a:xfrm>
            <a:off x="629730" y="461732"/>
            <a:ext cx="6226743" cy="770656"/>
          </a:xfrm>
        </p:spPr>
        <p:txBody>
          <a:bodyPr/>
          <a:lstStyle/>
          <a:p>
            <a:r>
              <a:rPr lang="en-US" dirty="0"/>
              <a:t>Guidance for Repair of Abdominal Aortic Aneurysms</a:t>
            </a:r>
          </a:p>
        </p:txBody>
      </p:sp>
      <p:cxnSp>
        <p:nvCxnSpPr>
          <p:cNvPr id="6" name="Elbow Connector 47">
            <a:extLst>
              <a:ext uri="{FF2B5EF4-FFF2-40B4-BE49-F238E27FC236}">
                <a16:creationId xmlns:a16="http://schemas.microsoft.com/office/drawing/2014/main" id="{2F6850EB-03BC-8084-87EE-CA106B261757}"/>
              </a:ext>
              <a:ext uri="{C183D7F6-B498-43B3-948B-1728B52AA6E4}">
                <adec:decorative xmlns:adec="http://schemas.microsoft.com/office/drawing/2017/decorative" val="1"/>
              </a:ext>
            </a:extLst>
          </p:cNvPr>
          <p:cNvCxnSpPr>
            <a:cxnSpLocks/>
            <a:stCxn id="8" idx="2"/>
            <a:endCxn id="12" idx="0"/>
          </p:cNvCxnSpPr>
          <p:nvPr/>
        </p:nvCxnSpPr>
        <p:spPr>
          <a:xfrm rot="5400000">
            <a:off x="4217123" y="869831"/>
            <a:ext cx="357372" cy="29834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Elbow Connector 47">
            <a:extLst>
              <a:ext uri="{FF2B5EF4-FFF2-40B4-BE49-F238E27FC236}">
                <a16:creationId xmlns:a16="http://schemas.microsoft.com/office/drawing/2014/main" id="{DE26FBC2-267F-5CF3-14F9-AE3D47A95143}"/>
              </a:ext>
              <a:ext uri="{C183D7F6-B498-43B3-948B-1728B52AA6E4}">
                <adec:decorative xmlns:adec="http://schemas.microsoft.com/office/drawing/2017/decorative" val="1"/>
              </a:ext>
            </a:extLst>
          </p:cNvPr>
          <p:cNvCxnSpPr>
            <a:cxnSpLocks/>
            <a:stCxn id="8" idx="2"/>
            <a:endCxn id="13" idx="0"/>
          </p:cNvCxnSpPr>
          <p:nvPr/>
        </p:nvCxnSpPr>
        <p:spPr>
          <a:xfrm rot="16200000" flipH="1">
            <a:off x="7257425" y="812973"/>
            <a:ext cx="358288" cy="309807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51EA73-BDDA-33CF-4901-5E4DC2926869}"/>
              </a:ext>
              <a:ext uri="{C183D7F6-B498-43B3-948B-1728B52AA6E4}">
                <adec:decorative xmlns:adec="http://schemas.microsoft.com/office/drawing/2017/decorative" val="1"/>
              </a:ext>
            </a:extLst>
          </p:cNvPr>
          <p:cNvSpPr txBox="1"/>
          <p:nvPr/>
        </p:nvSpPr>
        <p:spPr>
          <a:xfrm>
            <a:off x="3394112" y="1744599"/>
            <a:ext cx="4986837" cy="43826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Abdominal aortic aneurysm</a:t>
            </a:r>
          </a:p>
        </p:txBody>
      </p:sp>
      <p:sp>
        <p:nvSpPr>
          <p:cNvPr id="12" name="TextBox 11">
            <a:extLst>
              <a:ext uri="{FF2B5EF4-FFF2-40B4-BE49-F238E27FC236}">
                <a16:creationId xmlns:a16="http://schemas.microsoft.com/office/drawing/2014/main" id="{9509D254-CEE0-1CE8-A806-B2670290157A}"/>
              </a:ext>
              <a:ext uri="{C183D7F6-B498-43B3-948B-1728B52AA6E4}">
                <adec:decorative xmlns:adec="http://schemas.microsoft.com/office/drawing/2017/decorative" val="1"/>
              </a:ext>
            </a:extLst>
          </p:cNvPr>
          <p:cNvSpPr txBox="1"/>
          <p:nvPr/>
        </p:nvSpPr>
        <p:spPr>
          <a:xfrm>
            <a:off x="1299315" y="2540239"/>
            <a:ext cx="3209544" cy="279253"/>
          </a:xfrm>
          <a:prstGeom prst="rect">
            <a:avLst/>
          </a:prstGeom>
          <a:solidFill>
            <a:schemeClr val="tx1">
              <a:lumMod val="65000"/>
              <a:lumOff val="35000"/>
            </a:schemeClr>
          </a:solidFill>
          <a:ln w="12700">
            <a:solidFill>
              <a:schemeClr val="tx1"/>
            </a:solidFill>
          </a:ln>
        </p:spPr>
        <p:txBody>
          <a:bodyPr wrap="square" rtlCol="0" anchor="ctr">
            <a:noAutofit/>
          </a:bodyPr>
          <a:lstStyle/>
          <a:p>
            <a:pPr lvl="0" algn="ctr">
              <a:defRPr/>
            </a:pPr>
            <a:r>
              <a:rPr lang="en-US" sz="1600" b="1" dirty="0">
                <a:solidFill>
                  <a:schemeClr val="bg1"/>
                </a:solidFill>
                <a:latin typeface="Lub Dub Condensed" panose="020B0506030403020204" pitchFamily="34" charset="0"/>
              </a:rPr>
              <a:t>Ruptured</a:t>
            </a:r>
          </a:p>
        </p:txBody>
      </p:sp>
      <p:sp>
        <p:nvSpPr>
          <p:cNvPr id="13" name="TextBox 12">
            <a:extLst>
              <a:ext uri="{FF2B5EF4-FFF2-40B4-BE49-F238E27FC236}">
                <a16:creationId xmlns:a16="http://schemas.microsoft.com/office/drawing/2014/main" id="{CC75251F-9453-DCDC-A37E-DED07EDCD600}"/>
              </a:ext>
              <a:ext uri="{C183D7F6-B498-43B3-948B-1728B52AA6E4}">
                <adec:decorative xmlns:adec="http://schemas.microsoft.com/office/drawing/2017/decorative" val="1"/>
              </a:ext>
            </a:extLst>
          </p:cNvPr>
          <p:cNvSpPr txBox="1"/>
          <p:nvPr/>
        </p:nvSpPr>
        <p:spPr>
          <a:xfrm>
            <a:off x="7382420" y="2541155"/>
            <a:ext cx="3206374" cy="289325"/>
          </a:xfrm>
          <a:prstGeom prst="rect">
            <a:avLst/>
          </a:prstGeom>
          <a:solidFill>
            <a:schemeClr val="tx1">
              <a:lumMod val="65000"/>
              <a:lumOff val="35000"/>
            </a:schemeClr>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Unruptured</a:t>
            </a:r>
          </a:p>
        </p:txBody>
      </p:sp>
      <p:sp>
        <p:nvSpPr>
          <p:cNvPr id="14" name="TextBox 13">
            <a:extLst>
              <a:ext uri="{FF2B5EF4-FFF2-40B4-BE49-F238E27FC236}">
                <a16:creationId xmlns:a16="http://schemas.microsoft.com/office/drawing/2014/main" id="{0B947302-EFF8-D115-7ED9-6EC6AC8E2372}"/>
              </a:ext>
              <a:ext uri="{C183D7F6-B498-43B3-948B-1728B52AA6E4}">
                <adec:decorative xmlns:adec="http://schemas.microsoft.com/office/drawing/2017/decorative" val="1"/>
              </a:ext>
            </a:extLst>
          </p:cNvPr>
          <p:cNvSpPr txBox="1"/>
          <p:nvPr/>
        </p:nvSpPr>
        <p:spPr>
          <a:xfrm>
            <a:off x="38604" y="3174408"/>
            <a:ext cx="1395480" cy="1938992"/>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 the hemodynamic stable pt., CT imaging is recommended to evaluate whether the AAA is amenable to endovascular repair (Class 1)</a:t>
            </a:r>
          </a:p>
        </p:txBody>
      </p:sp>
      <p:sp>
        <p:nvSpPr>
          <p:cNvPr id="15" name="TextBox 14">
            <a:extLst>
              <a:ext uri="{FF2B5EF4-FFF2-40B4-BE49-F238E27FC236}">
                <a16:creationId xmlns:a16="http://schemas.microsoft.com/office/drawing/2014/main" id="{ECFD57F8-0151-0BB5-FF15-980D95F490B8}"/>
              </a:ext>
              <a:ext uri="{C183D7F6-B498-43B3-948B-1728B52AA6E4}">
                <adec:decorative xmlns:adec="http://schemas.microsoft.com/office/drawing/2017/decorative" val="1"/>
              </a:ext>
            </a:extLst>
          </p:cNvPr>
          <p:cNvSpPr txBox="1"/>
          <p:nvPr/>
        </p:nvSpPr>
        <p:spPr>
          <a:xfrm>
            <a:off x="1530467" y="3174408"/>
            <a:ext cx="1335120" cy="1938992"/>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 the pt. with suitable anatomy, endovascular repair is recommended over open repair to reduce the risk of morbidity and mortality</a:t>
            </a:r>
          </a:p>
          <a:p>
            <a:r>
              <a:rPr lang="en-US" dirty="0">
                <a:solidFill>
                  <a:schemeClr val="tx1"/>
                </a:solidFill>
              </a:rPr>
              <a:t>(Class 1)</a:t>
            </a:r>
          </a:p>
        </p:txBody>
      </p:sp>
      <p:sp>
        <p:nvSpPr>
          <p:cNvPr id="16" name="TextBox 15">
            <a:extLst>
              <a:ext uri="{FF2B5EF4-FFF2-40B4-BE49-F238E27FC236}">
                <a16:creationId xmlns:a16="http://schemas.microsoft.com/office/drawing/2014/main" id="{04DB2F09-BC1C-7845-768C-D757C22DB1E6}"/>
              </a:ext>
              <a:ext uri="{C183D7F6-B498-43B3-948B-1728B52AA6E4}">
                <adec:decorative xmlns:adec="http://schemas.microsoft.com/office/drawing/2017/decorative" val="1"/>
              </a:ext>
            </a:extLst>
          </p:cNvPr>
          <p:cNvSpPr txBox="1"/>
          <p:nvPr/>
        </p:nvSpPr>
        <p:spPr>
          <a:xfrm>
            <a:off x="2961970" y="3174408"/>
            <a:ext cx="1194670" cy="1938992"/>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Local anesthesia is preferred to general anesthesia to reduce risk of perioperative mortality </a:t>
            </a:r>
            <a:br>
              <a:rPr lang="en-US" dirty="0">
                <a:solidFill>
                  <a:schemeClr val="tx1"/>
                </a:solidFill>
              </a:rPr>
            </a:br>
            <a:r>
              <a:rPr lang="en-US" dirty="0">
                <a:solidFill>
                  <a:schemeClr val="tx1"/>
                </a:solidFill>
              </a:rPr>
              <a:t>(Class 2a)</a:t>
            </a:r>
          </a:p>
        </p:txBody>
      </p:sp>
      <p:sp>
        <p:nvSpPr>
          <p:cNvPr id="17" name="TextBox 16">
            <a:extLst>
              <a:ext uri="{FF2B5EF4-FFF2-40B4-BE49-F238E27FC236}">
                <a16:creationId xmlns:a16="http://schemas.microsoft.com/office/drawing/2014/main" id="{F800C121-E94A-7DB6-D82D-258E055A6841}"/>
              </a:ext>
              <a:ext uri="{C183D7F6-B498-43B3-948B-1728B52AA6E4}">
                <adec:decorative xmlns:adec="http://schemas.microsoft.com/office/drawing/2017/decorative" val="1"/>
              </a:ext>
            </a:extLst>
          </p:cNvPr>
          <p:cNvSpPr txBox="1"/>
          <p:nvPr/>
        </p:nvSpPr>
        <p:spPr>
          <a:xfrm>
            <a:off x="4253023" y="3174408"/>
            <a:ext cx="1194671" cy="1938992"/>
          </a:xfrm>
          <a:prstGeom prst="rect">
            <a:avLst/>
          </a:prstGeom>
          <a:solidFill>
            <a:srgbClr val="F0DB0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Permissive hypotension can be beneficial to decrease the rate of bleeding (Class 2a)</a:t>
            </a:r>
          </a:p>
        </p:txBody>
      </p:sp>
      <p:sp>
        <p:nvSpPr>
          <p:cNvPr id="18" name="TextBox 17">
            <a:extLst>
              <a:ext uri="{FF2B5EF4-FFF2-40B4-BE49-F238E27FC236}">
                <a16:creationId xmlns:a16="http://schemas.microsoft.com/office/drawing/2014/main" id="{65841C36-E0FB-F940-4D59-F613D8897F1D}"/>
              </a:ext>
              <a:ext uri="{C183D7F6-B498-43B3-948B-1728B52AA6E4}">
                <adec:decorative xmlns:adec="http://schemas.microsoft.com/office/drawing/2017/decorative" val="1"/>
              </a:ext>
            </a:extLst>
          </p:cNvPr>
          <p:cNvSpPr txBox="1"/>
          <p:nvPr/>
        </p:nvSpPr>
        <p:spPr>
          <a:xfrm>
            <a:off x="6137274" y="3174408"/>
            <a:ext cx="1395480" cy="1619559"/>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Repair is recommended in those with a maximal aneurysm diameter of </a:t>
            </a:r>
            <a:r>
              <a:rPr lang="en-US" u="sng" dirty="0">
                <a:solidFill>
                  <a:schemeClr val="tx1"/>
                </a:solidFill>
              </a:rPr>
              <a:t>&gt;</a:t>
            </a:r>
            <a:r>
              <a:rPr lang="en-US" dirty="0">
                <a:solidFill>
                  <a:schemeClr val="tx1"/>
                </a:solidFill>
              </a:rPr>
              <a:t>5.5 cm in men or </a:t>
            </a:r>
            <a:r>
              <a:rPr lang="en-US" u="sng" dirty="0">
                <a:solidFill>
                  <a:schemeClr val="tx1"/>
                </a:solidFill>
              </a:rPr>
              <a:t>&gt;</a:t>
            </a:r>
            <a:r>
              <a:rPr lang="en-US" dirty="0">
                <a:solidFill>
                  <a:schemeClr val="tx1"/>
                </a:solidFill>
              </a:rPr>
              <a:t>5.0 cm in women (Class 1)</a:t>
            </a:r>
          </a:p>
        </p:txBody>
      </p:sp>
      <p:sp>
        <p:nvSpPr>
          <p:cNvPr id="19" name="TextBox 18">
            <a:extLst>
              <a:ext uri="{FF2B5EF4-FFF2-40B4-BE49-F238E27FC236}">
                <a16:creationId xmlns:a16="http://schemas.microsoft.com/office/drawing/2014/main" id="{F4B871E9-B72B-BB31-6825-1B912BB66B36}"/>
              </a:ext>
              <a:ext uri="{C183D7F6-B498-43B3-948B-1728B52AA6E4}">
                <adec:decorative xmlns:adec="http://schemas.microsoft.com/office/drawing/2017/decorative" val="1"/>
              </a:ext>
            </a:extLst>
          </p:cNvPr>
          <p:cNvSpPr txBox="1"/>
          <p:nvPr/>
        </p:nvSpPr>
        <p:spPr>
          <a:xfrm>
            <a:off x="9060640" y="3174408"/>
            <a:ext cx="1194670" cy="1630911"/>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And saccular AAA, intervention to reduce the risk of rupture may be reasonable (Class 2b)</a:t>
            </a:r>
          </a:p>
        </p:txBody>
      </p:sp>
      <p:sp>
        <p:nvSpPr>
          <p:cNvPr id="20" name="TextBox 19">
            <a:extLst>
              <a:ext uri="{FF2B5EF4-FFF2-40B4-BE49-F238E27FC236}">
                <a16:creationId xmlns:a16="http://schemas.microsoft.com/office/drawing/2014/main" id="{8FD25734-EB3B-F0ED-6DE6-5635A97F2509}"/>
              </a:ext>
              <a:ext uri="{C183D7F6-B498-43B3-948B-1728B52AA6E4}">
                <adec:decorative xmlns:adec="http://schemas.microsoft.com/office/drawing/2017/decorative" val="1"/>
              </a:ext>
            </a:extLst>
          </p:cNvPr>
          <p:cNvSpPr txBox="1"/>
          <p:nvPr/>
        </p:nvSpPr>
        <p:spPr>
          <a:xfrm>
            <a:off x="7651501" y="3174408"/>
            <a:ext cx="1312756" cy="1619558"/>
          </a:xfrm>
          <a:prstGeom prst="rect">
            <a:avLst/>
          </a:prstGeom>
          <a:solidFill>
            <a:srgbClr val="82D47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Symptoms that are  attributable to the aneurysm, repair is recommended to reduce the risk of rupture (Class 1)</a:t>
            </a:r>
          </a:p>
        </p:txBody>
      </p:sp>
      <p:sp>
        <p:nvSpPr>
          <p:cNvPr id="21" name="TextBox 20">
            <a:extLst>
              <a:ext uri="{FF2B5EF4-FFF2-40B4-BE49-F238E27FC236}">
                <a16:creationId xmlns:a16="http://schemas.microsoft.com/office/drawing/2014/main" id="{D9D5F829-2E17-0438-8817-F74CF097228E}"/>
              </a:ext>
              <a:ext uri="{C183D7F6-B498-43B3-948B-1728B52AA6E4}">
                <adec:decorative xmlns:adec="http://schemas.microsoft.com/office/drawing/2017/decorative" val="1"/>
              </a:ext>
            </a:extLst>
          </p:cNvPr>
          <p:cNvSpPr txBox="1"/>
          <p:nvPr/>
        </p:nvSpPr>
        <p:spPr>
          <a:xfrm>
            <a:off x="10351693" y="3174408"/>
            <a:ext cx="1176293" cy="1626353"/>
          </a:xfrm>
          <a:prstGeom prst="rect">
            <a:avLst/>
          </a:prstGeom>
          <a:solidFill>
            <a:srgbClr val="F99B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200" b="1">
                <a:ln w="0"/>
                <a:solidFill>
                  <a:schemeClr val="lt1"/>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And aneurysm growth of </a:t>
            </a:r>
            <a:r>
              <a:rPr lang="en-US" u="sng" dirty="0">
                <a:solidFill>
                  <a:schemeClr val="tx1"/>
                </a:solidFill>
              </a:rPr>
              <a:t>&gt;</a:t>
            </a:r>
            <a:r>
              <a:rPr lang="en-US" dirty="0">
                <a:solidFill>
                  <a:schemeClr val="tx1"/>
                </a:solidFill>
              </a:rPr>
              <a:t>0.5 cm in 6 months, repair to reduce the risk of rupture may be reasonable </a:t>
            </a:r>
          </a:p>
          <a:p>
            <a:r>
              <a:rPr lang="en-US" dirty="0">
                <a:solidFill>
                  <a:schemeClr val="tx1"/>
                </a:solidFill>
              </a:rPr>
              <a:t>(Class 2b)</a:t>
            </a:r>
          </a:p>
        </p:txBody>
      </p:sp>
      <p:cxnSp>
        <p:nvCxnSpPr>
          <p:cNvPr id="32" name="Elbow Connector 47">
            <a:extLst>
              <a:ext uri="{FF2B5EF4-FFF2-40B4-BE49-F238E27FC236}">
                <a16:creationId xmlns:a16="http://schemas.microsoft.com/office/drawing/2014/main" id="{4E72094B-24FD-118B-BC42-A6E6A15CCD43}"/>
              </a:ext>
              <a:ext uri="{C183D7F6-B498-43B3-948B-1728B52AA6E4}">
                <adec:decorative xmlns:adec="http://schemas.microsoft.com/office/drawing/2017/decorative" val="1"/>
              </a:ext>
            </a:extLst>
          </p:cNvPr>
          <p:cNvCxnSpPr>
            <a:cxnSpLocks/>
            <a:stCxn id="12" idx="2"/>
            <a:endCxn id="14" idx="0"/>
          </p:cNvCxnSpPr>
          <p:nvPr/>
        </p:nvCxnSpPr>
        <p:spPr>
          <a:xfrm rot="5400000">
            <a:off x="1642758" y="1913079"/>
            <a:ext cx="354916" cy="21677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47">
            <a:extLst>
              <a:ext uri="{FF2B5EF4-FFF2-40B4-BE49-F238E27FC236}">
                <a16:creationId xmlns:a16="http://schemas.microsoft.com/office/drawing/2014/main" id="{EBC0F71A-B607-F094-3CB5-A80125F41B8B}"/>
              </a:ext>
              <a:ext uri="{C183D7F6-B498-43B3-948B-1728B52AA6E4}">
                <adec:decorative xmlns:adec="http://schemas.microsoft.com/office/drawing/2017/decorative" val="1"/>
              </a:ext>
            </a:extLst>
          </p:cNvPr>
          <p:cNvCxnSpPr>
            <a:cxnSpLocks/>
            <a:stCxn id="12" idx="2"/>
            <a:endCxn id="15" idx="0"/>
          </p:cNvCxnSpPr>
          <p:nvPr/>
        </p:nvCxnSpPr>
        <p:spPr>
          <a:xfrm rot="5400000">
            <a:off x="2373599" y="2643920"/>
            <a:ext cx="354916" cy="7060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47">
            <a:extLst>
              <a:ext uri="{FF2B5EF4-FFF2-40B4-BE49-F238E27FC236}">
                <a16:creationId xmlns:a16="http://schemas.microsoft.com/office/drawing/2014/main" id="{5AD44AED-171C-C02A-BC67-48287D8F227D}"/>
              </a:ext>
              <a:ext uri="{C183D7F6-B498-43B3-948B-1728B52AA6E4}">
                <adec:decorative xmlns:adec="http://schemas.microsoft.com/office/drawing/2017/decorative" val="1"/>
              </a:ext>
            </a:extLst>
          </p:cNvPr>
          <p:cNvCxnSpPr>
            <a:cxnSpLocks/>
            <a:stCxn id="12" idx="2"/>
            <a:endCxn id="16" idx="0"/>
          </p:cNvCxnSpPr>
          <p:nvPr/>
        </p:nvCxnSpPr>
        <p:spPr>
          <a:xfrm rot="16200000" flipH="1">
            <a:off x="3054238" y="2669341"/>
            <a:ext cx="354916" cy="65521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7">
            <a:extLst>
              <a:ext uri="{FF2B5EF4-FFF2-40B4-BE49-F238E27FC236}">
                <a16:creationId xmlns:a16="http://schemas.microsoft.com/office/drawing/2014/main" id="{23625F32-6FF3-979B-AAC1-E95901F23E7E}"/>
              </a:ext>
              <a:ext uri="{C183D7F6-B498-43B3-948B-1728B52AA6E4}">
                <adec:decorative xmlns:adec="http://schemas.microsoft.com/office/drawing/2017/decorative" val="1"/>
              </a:ext>
            </a:extLst>
          </p:cNvPr>
          <p:cNvCxnSpPr>
            <a:cxnSpLocks/>
            <a:stCxn id="12" idx="2"/>
            <a:endCxn id="17" idx="0"/>
          </p:cNvCxnSpPr>
          <p:nvPr/>
        </p:nvCxnSpPr>
        <p:spPr>
          <a:xfrm rot="16200000" flipH="1">
            <a:off x="3699765" y="2023814"/>
            <a:ext cx="354916" cy="194627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47">
            <a:extLst>
              <a:ext uri="{FF2B5EF4-FFF2-40B4-BE49-F238E27FC236}">
                <a16:creationId xmlns:a16="http://schemas.microsoft.com/office/drawing/2014/main" id="{5384AF91-C041-645C-9FD6-CD6D18F476C7}"/>
              </a:ext>
              <a:ext uri="{C183D7F6-B498-43B3-948B-1728B52AA6E4}">
                <adec:decorative xmlns:adec="http://schemas.microsoft.com/office/drawing/2017/decorative" val="1"/>
              </a:ext>
            </a:extLst>
          </p:cNvPr>
          <p:cNvCxnSpPr>
            <a:cxnSpLocks/>
            <a:stCxn id="13" idx="2"/>
            <a:endCxn id="18" idx="0"/>
          </p:cNvCxnSpPr>
          <p:nvPr/>
        </p:nvCxnSpPr>
        <p:spPr>
          <a:xfrm rot="5400000">
            <a:off x="7738347" y="1927148"/>
            <a:ext cx="343928" cy="21505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47">
            <a:extLst>
              <a:ext uri="{FF2B5EF4-FFF2-40B4-BE49-F238E27FC236}">
                <a16:creationId xmlns:a16="http://schemas.microsoft.com/office/drawing/2014/main" id="{59D565A6-63CC-AB1F-F334-C102C0607991}"/>
              </a:ext>
              <a:ext uri="{C183D7F6-B498-43B3-948B-1728B52AA6E4}">
                <adec:decorative xmlns:adec="http://schemas.microsoft.com/office/drawing/2017/decorative" val="1"/>
              </a:ext>
            </a:extLst>
          </p:cNvPr>
          <p:cNvCxnSpPr>
            <a:cxnSpLocks/>
            <a:stCxn id="13" idx="2"/>
            <a:endCxn id="20" idx="0"/>
          </p:cNvCxnSpPr>
          <p:nvPr/>
        </p:nvCxnSpPr>
        <p:spPr>
          <a:xfrm rot="5400000">
            <a:off x="8474779" y="2663580"/>
            <a:ext cx="343928" cy="6777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47">
            <a:extLst>
              <a:ext uri="{FF2B5EF4-FFF2-40B4-BE49-F238E27FC236}">
                <a16:creationId xmlns:a16="http://schemas.microsoft.com/office/drawing/2014/main" id="{3BF75D13-508B-08AB-E900-4ADA6D97760F}"/>
              </a:ext>
              <a:ext uri="{C183D7F6-B498-43B3-948B-1728B52AA6E4}">
                <adec:decorative xmlns:adec="http://schemas.microsoft.com/office/drawing/2017/decorative" val="1"/>
              </a:ext>
            </a:extLst>
          </p:cNvPr>
          <p:cNvCxnSpPr>
            <a:cxnSpLocks/>
            <a:stCxn id="13" idx="2"/>
            <a:endCxn id="19" idx="0"/>
          </p:cNvCxnSpPr>
          <p:nvPr/>
        </p:nvCxnSpPr>
        <p:spPr>
          <a:xfrm rot="16200000" flipH="1">
            <a:off x="9149827" y="2666260"/>
            <a:ext cx="343928" cy="67236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47">
            <a:extLst>
              <a:ext uri="{FF2B5EF4-FFF2-40B4-BE49-F238E27FC236}">
                <a16:creationId xmlns:a16="http://schemas.microsoft.com/office/drawing/2014/main" id="{40D6F865-8A2B-2947-4A2A-2385357FCBFC}"/>
              </a:ext>
              <a:ext uri="{C183D7F6-B498-43B3-948B-1728B52AA6E4}">
                <adec:decorative xmlns:adec="http://schemas.microsoft.com/office/drawing/2017/decorative" val="1"/>
              </a:ext>
            </a:extLst>
          </p:cNvPr>
          <p:cNvCxnSpPr>
            <a:cxnSpLocks/>
            <a:stCxn id="13" idx="2"/>
            <a:endCxn id="21" idx="0"/>
          </p:cNvCxnSpPr>
          <p:nvPr/>
        </p:nvCxnSpPr>
        <p:spPr>
          <a:xfrm rot="16200000" flipH="1">
            <a:off x="9790759" y="2025327"/>
            <a:ext cx="343928" cy="19542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59FCB608-4672-BD2A-78BE-04AFF26C8A7A}"/>
              </a:ext>
            </a:extLst>
          </p:cNvPr>
          <p:cNvSpPr txBox="1">
            <a:spLocks/>
          </p:cNvSpPr>
          <p:nvPr/>
        </p:nvSpPr>
        <p:spPr>
          <a:xfrm>
            <a:off x="1699307" y="6162492"/>
            <a:ext cx="8376447"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AAA indicates abdominal aortic aneurysm; cm, centimeter; CT, computed tomography; and pt., patient.</a:t>
            </a:r>
          </a:p>
        </p:txBody>
      </p:sp>
      <p:sp>
        <p:nvSpPr>
          <p:cNvPr id="4" name="Slide Number Placeholder 3">
            <a:extLst>
              <a:ext uri="{FF2B5EF4-FFF2-40B4-BE49-F238E27FC236}">
                <a16:creationId xmlns:a16="http://schemas.microsoft.com/office/drawing/2014/main" id="{982EB376-7A48-04DE-7BF1-969B3A7197A2}"/>
              </a:ext>
              <a:ext uri="{C183D7F6-B498-43B3-948B-1728B52AA6E4}">
                <adec:decorative xmlns:adec="http://schemas.microsoft.com/office/drawing/2017/decorative" val="1"/>
              </a:ext>
            </a:extLst>
          </p:cNvPr>
          <p:cNvSpPr>
            <a:spLocks noGrp="1"/>
          </p:cNvSpPr>
          <p:nvPr>
            <p:ph type="sldNum" sz="quarter" idx="12"/>
          </p:nvPr>
        </p:nvSpPr>
        <p:spPr>
          <a:xfrm>
            <a:off x="11145330" y="6547069"/>
            <a:ext cx="382656" cy="233776"/>
          </a:xfrm>
        </p:spPr>
        <p:txBody>
          <a:bodyPr/>
          <a:lstStyle/>
          <a:p>
            <a:fld id="{FDAF4333-7328-E84F-9F6D-15A5075E3AB3}" type="slidenum">
              <a:rPr lang="en-US" smtClean="0"/>
              <a:pPr/>
              <a:t>16</a:t>
            </a:fld>
            <a:endParaRPr lang="en-US" sz="900" dirty="0"/>
          </a:p>
        </p:txBody>
      </p:sp>
      <p:sp>
        <p:nvSpPr>
          <p:cNvPr id="56" name="Rectangle 55" descr="Recommendations for Repair of Ruptured Abdominal Aortic Aneurysms (AAA) are as follows:&#10;&#10;1. In patients presenting with ruptured AAA who are hemodynamically stable, computed tomography imaging is recommended&#10;to evaluate whether the AAA is amenable to endovascular repair (Class 1).&#10;&#10;2. In patients presenting with ruptured AAA who have suitable anatomy, endovascular repair is recommended over open repair to reduce the risk of morbidity and mortality (Class 1).&#10;&#10;3. In patients undergoing endovascular repair for ruptured AAA, local anesthesia is preferred to general&#10;anesthesia to reduce risk of perioperative mortality (Class 2a).&#10;&#10;4.   In patients with ruptured AAA, permissive hypotension can be beneficial to decrease the rate of bleeding (Class 2a).&#10;&#10;Recommendations for the Threshold for Abdominal Aortic Aneurysm (AAA) repair are as follows:&#10;&#10;1. In patients with unruptured AAA, repair is recommended in those with a maximal aneurysm diameter of greater than or equal to 5.5 cm in men or greater than or equal to 5.0 cm in women (Class 1).&#10;&#10;2. In patients with unruptured AAA who have symptoms that are attributable to the aneurysm, repair is&#10;recommended to reduce the risk of rupture (Class 1).&#10;&#10;3. In patients with unruptured saccular AAA, intervention to reduce the risk of rupture may be reasonable (Class 2b).&#10;&#10;4. In patients with unruptured AAA and aneurysm growth of greater than or equal to 0.5 cm in 6 months, repair to reduce the risk of rupture may be reasonable (Class 2b).&#10;&#10;&#10;&#10;">
            <a:extLst>
              <a:ext uri="{FF2B5EF4-FFF2-40B4-BE49-F238E27FC236}">
                <a16:creationId xmlns:a16="http://schemas.microsoft.com/office/drawing/2014/main" id="{48DDD288-DB01-B9BE-2636-D96204F7285B}"/>
              </a:ext>
            </a:extLst>
          </p:cNvPr>
          <p:cNvSpPr/>
          <p:nvPr/>
        </p:nvSpPr>
        <p:spPr>
          <a:xfrm>
            <a:off x="-67068" y="1744599"/>
            <a:ext cx="11803524" cy="336880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2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right)">
                                      <p:cBhvr>
                                        <p:cTn id="56" dur="500"/>
                                        <p:tgtEl>
                                          <p:spTgt spid="44"/>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4000"/>
                            </p:stCondLst>
                            <p:childTnLst>
                              <p:par>
                                <p:cTn id="62" presetID="22" presetClass="entr" presetSubtype="2"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right)">
                                      <p:cBhvr>
                                        <p:cTn id="64" dur="500"/>
                                        <p:tgtEl>
                                          <p:spTgt spid="45"/>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F06F-F02D-CEFB-A5C5-F435B8EEDAB5}"/>
              </a:ext>
            </a:extLst>
          </p:cNvPr>
          <p:cNvSpPr>
            <a:spLocks noGrp="1"/>
          </p:cNvSpPr>
          <p:nvPr>
            <p:ph type="title"/>
          </p:nvPr>
        </p:nvSpPr>
        <p:spPr/>
        <p:txBody>
          <a:bodyPr/>
          <a:lstStyle/>
          <a:p>
            <a:r>
              <a:rPr lang="en-US" b="1" dirty="0"/>
              <a:t>Surveillance Protocols Following Aneurysm Repair</a:t>
            </a:r>
          </a:p>
        </p:txBody>
      </p:sp>
      <p:graphicFrame>
        <p:nvGraphicFramePr>
          <p:cNvPr id="8" name="Table 7">
            <a:extLst>
              <a:ext uri="{FF2B5EF4-FFF2-40B4-BE49-F238E27FC236}">
                <a16:creationId xmlns:a16="http://schemas.microsoft.com/office/drawing/2014/main" id="{00686101-7066-5FF2-1814-F38B3E2AA912}"/>
              </a:ext>
            </a:extLst>
          </p:cNvPr>
          <p:cNvGraphicFramePr>
            <a:graphicFrameLocks noGrp="1"/>
          </p:cNvGraphicFramePr>
          <p:nvPr>
            <p:extLst>
              <p:ext uri="{D42A27DB-BD31-4B8C-83A1-F6EECF244321}">
                <p14:modId xmlns:p14="http://schemas.microsoft.com/office/powerpoint/2010/main" val="237215110"/>
              </p:ext>
            </p:extLst>
          </p:nvPr>
        </p:nvGraphicFramePr>
        <p:xfrm>
          <a:off x="490888" y="2176611"/>
          <a:ext cx="8161527" cy="2672731"/>
        </p:xfrm>
        <a:graphic>
          <a:graphicData uri="http://schemas.openxmlformats.org/drawingml/2006/table">
            <a:tbl>
              <a:tblPr firstRow="1" bandRow="1">
                <a:tableStyleId>{69012ECD-51FC-41F1-AA8D-1B2483CD663E}</a:tableStyleId>
              </a:tblPr>
              <a:tblGrid>
                <a:gridCol w="1569866">
                  <a:extLst>
                    <a:ext uri="{9D8B030D-6E8A-4147-A177-3AD203B41FA5}">
                      <a16:colId xmlns:a16="http://schemas.microsoft.com/office/drawing/2014/main" val="3872833497"/>
                    </a:ext>
                  </a:extLst>
                </a:gridCol>
                <a:gridCol w="1631248">
                  <a:extLst>
                    <a:ext uri="{9D8B030D-6E8A-4147-A177-3AD203B41FA5}">
                      <a16:colId xmlns:a16="http://schemas.microsoft.com/office/drawing/2014/main" val="2170562679"/>
                    </a:ext>
                  </a:extLst>
                </a:gridCol>
                <a:gridCol w="1015700">
                  <a:extLst>
                    <a:ext uri="{9D8B030D-6E8A-4147-A177-3AD203B41FA5}">
                      <a16:colId xmlns:a16="http://schemas.microsoft.com/office/drawing/2014/main" val="1643907134"/>
                    </a:ext>
                  </a:extLst>
                </a:gridCol>
                <a:gridCol w="1294881">
                  <a:extLst>
                    <a:ext uri="{9D8B030D-6E8A-4147-A177-3AD203B41FA5}">
                      <a16:colId xmlns:a16="http://schemas.microsoft.com/office/drawing/2014/main" val="3551016223"/>
                    </a:ext>
                  </a:extLst>
                </a:gridCol>
                <a:gridCol w="1155290">
                  <a:extLst>
                    <a:ext uri="{9D8B030D-6E8A-4147-A177-3AD203B41FA5}">
                      <a16:colId xmlns:a16="http://schemas.microsoft.com/office/drawing/2014/main" val="3844647985"/>
                    </a:ext>
                  </a:extLst>
                </a:gridCol>
                <a:gridCol w="1494542">
                  <a:extLst>
                    <a:ext uri="{9D8B030D-6E8A-4147-A177-3AD203B41FA5}">
                      <a16:colId xmlns:a16="http://schemas.microsoft.com/office/drawing/2014/main" val="4289216585"/>
                    </a:ext>
                  </a:extLst>
                </a:gridCol>
              </a:tblGrid>
              <a:tr h="364719">
                <a:tc>
                  <a:txBody>
                    <a:bodyPr/>
                    <a:lstStyle/>
                    <a:p>
                      <a:pPr algn="ctr"/>
                      <a:endParaRPr lang="en-US" sz="1600" b="0" dirty="0">
                        <a:solidFill>
                          <a:schemeClr val="tx1"/>
                        </a:solidFill>
                        <a:latin typeface="Lub Dub Bold" panose="020B0803030403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000" b="1" dirty="0">
                          <a:solidFill>
                            <a:schemeClr val="bg1"/>
                          </a:solidFill>
                          <a:latin typeface="Lub Dub Bold" panose="020B0803030403020204" pitchFamily="34" charset="0"/>
                        </a:rPr>
                        <a:t>Thoracic aorta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algn="ctr"/>
                      <a:endParaRPr lang="en-US" sz="2000" b="1" dirty="0">
                        <a:solidFill>
                          <a:schemeClr val="bg1"/>
                        </a:solidFill>
                        <a:latin typeface="Lub Dub Bold" panose="020B08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gridSpan="3">
                  <a:txBody>
                    <a:bodyPr/>
                    <a:lstStyle/>
                    <a:p>
                      <a:pPr algn="ctr"/>
                      <a:r>
                        <a:rPr lang="en-US" sz="2000" b="1" dirty="0">
                          <a:solidFill>
                            <a:schemeClr val="bg1"/>
                          </a:solidFill>
                          <a:latin typeface="Lub Dub Bold" panose="020B0803030403020204" pitchFamily="34" charset="0"/>
                        </a:rPr>
                        <a:t>Abdominal aorta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algn="ctr"/>
                      <a:endParaRPr lang="en-US" sz="2000" b="1" dirty="0">
                        <a:solidFill>
                          <a:schemeClr val="bg1"/>
                        </a:solidFill>
                        <a:latin typeface="Lub Dub Bold" panose="020B08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algn="ctr"/>
                      <a:endParaRPr lang="en-US" sz="2000" b="1" dirty="0">
                        <a:solidFill>
                          <a:schemeClr val="bg1"/>
                        </a:solidFill>
                        <a:latin typeface="Lub Dub Bold" panose="020B08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extLst>
                  <a:ext uri="{0D108BD9-81ED-4DB2-BD59-A6C34878D82A}">
                    <a16:rowId xmlns:a16="http://schemas.microsoft.com/office/drawing/2014/main" val="3259282528"/>
                  </a:ext>
                </a:extLst>
              </a:tr>
              <a:tr h="364719">
                <a:tc>
                  <a:txBody>
                    <a:bodyPr/>
                    <a:lstStyle/>
                    <a:p>
                      <a:pPr algn="ctr"/>
                      <a:endParaRPr lang="en-US" sz="1600" b="0" dirty="0">
                        <a:solidFill>
                          <a:schemeClr val="tx1"/>
                        </a:solidFill>
                        <a:latin typeface="Lub Dub Bold" panose="020B0803030403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Lub Dub Bold" panose="020B0803030403020204" pitchFamily="34" charset="0"/>
                          <a:cs typeface="Arial" panose="020B0604020202020204" pitchFamily="34" charset="0"/>
                        </a:rPr>
                        <a:t>Open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AE9"/>
                    </a:solidFill>
                  </a:tcPr>
                </a:tc>
                <a:tc>
                  <a:txBody>
                    <a:bodyPr/>
                    <a:lstStyle/>
                    <a:p>
                      <a:pPr algn="ctr"/>
                      <a:r>
                        <a:rPr lang="en-US" sz="1400" b="0" dirty="0">
                          <a:solidFill>
                            <a:schemeClr val="tx1"/>
                          </a:solidFill>
                          <a:latin typeface="Lub Dub Bold" panose="020B0803030403020204" pitchFamily="34" charset="0"/>
                          <a:cs typeface="Arial" panose="020B0604020202020204" pitchFamily="34" charset="0"/>
                        </a:rPr>
                        <a:t>TEVAR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AE9"/>
                    </a:solidFill>
                  </a:tcPr>
                </a:tc>
                <a:tc>
                  <a:txBody>
                    <a:bodyPr/>
                    <a:lstStyle/>
                    <a:p>
                      <a:pPr algn="ctr"/>
                      <a:r>
                        <a:rPr lang="en-US" sz="1400" b="0" dirty="0">
                          <a:solidFill>
                            <a:schemeClr val="tx1"/>
                          </a:solidFill>
                          <a:latin typeface="Lub Dub Bold" panose="020B0803030403020204" pitchFamily="34" charset="0"/>
                          <a:cs typeface="Arial" panose="020B0604020202020204" pitchFamily="34" charset="0"/>
                        </a:rPr>
                        <a:t>Open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AE9"/>
                    </a:solidFill>
                  </a:tcPr>
                </a:tc>
                <a:tc>
                  <a:txBody>
                    <a:bodyPr/>
                    <a:lstStyle/>
                    <a:p>
                      <a:pPr algn="ctr"/>
                      <a:r>
                        <a:rPr lang="en-US" sz="1400" b="0" dirty="0">
                          <a:solidFill>
                            <a:schemeClr val="tx1"/>
                          </a:solidFill>
                          <a:latin typeface="Lub Dub Bold" panose="020B0803030403020204" pitchFamily="34" charset="0"/>
                          <a:cs typeface="Arial" panose="020B0604020202020204" pitchFamily="34" charset="0"/>
                        </a:rPr>
                        <a:t>EVAR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AE9"/>
                    </a:solidFill>
                  </a:tcPr>
                </a:tc>
                <a:tc>
                  <a:txBody>
                    <a:bodyPr/>
                    <a:lstStyle/>
                    <a:p>
                      <a:pPr algn="ctr"/>
                      <a:r>
                        <a:rPr lang="en-US" sz="1400" b="0" dirty="0">
                          <a:solidFill>
                            <a:schemeClr val="tx1"/>
                          </a:solidFill>
                          <a:latin typeface="Lub Dub Bold" panose="020B0803030403020204" pitchFamily="34" charset="0"/>
                          <a:cs typeface="Arial" panose="020B0604020202020204" pitchFamily="34" charset="0"/>
                        </a:rPr>
                        <a:t>Complex EVAR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AE9"/>
                    </a:solidFill>
                  </a:tcPr>
                </a:tc>
                <a:extLst>
                  <a:ext uri="{0D108BD9-81ED-4DB2-BD59-A6C34878D82A}">
                    <a16:rowId xmlns:a16="http://schemas.microsoft.com/office/drawing/2014/main" val="2715172144"/>
                  </a:ext>
                </a:extLst>
              </a:tr>
              <a:tr h="509692">
                <a:tc>
                  <a:txBody>
                    <a:bodyPr/>
                    <a:lstStyle/>
                    <a:p>
                      <a:pPr algn="r"/>
                      <a:r>
                        <a:rPr lang="en-US" dirty="0">
                          <a:latin typeface="Lub Dub Bold" panose="020B0803030403020204" pitchFamily="34" charset="0"/>
                          <a:cs typeface="Arial" panose="020B0604020202020204" pitchFamily="34" charset="0"/>
                        </a:rPr>
                        <a:t>1 month</a:t>
                      </a:r>
                      <a:endParaRPr lang="en-US" i="1" dirty="0">
                        <a:latin typeface="Lub Dub Bold" panose="020B08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Lub Dub Medium" panose="020B0603030403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0830752"/>
                  </a:ext>
                </a:extLst>
              </a:tr>
              <a:tr h="509692">
                <a:tc>
                  <a:txBody>
                    <a:bodyPr/>
                    <a:lstStyle/>
                    <a:p>
                      <a:pPr algn="r"/>
                      <a:r>
                        <a:rPr lang="en-US" dirty="0">
                          <a:latin typeface="Lub Dub Bold" panose="020B0803030403020204" pitchFamily="34" charset="0"/>
                          <a:cs typeface="Arial" panose="020B0604020202020204" pitchFamily="34" charset="0"/>
                        </a:rPr>
                        <a:t>12 months </a:t>
                      </a:r>
                      <a:endParaRPr lang="en-US" i="1" dirty="0">
                        <a:latin typeface="Lub Dub Bold" panose="020B08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Duplex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68539"/>
                  </a:ext>
                </a:extLst>
              </a:tr>
              <a:tr h="509692">
                <a:tc>
                  <a:txBody>
                    <a:bodyPr/>
                    <a:lstStyle/>
                    <a:p>
                      <a:pPr algn="r"/>
                      <a:r>
                        <a:rPr lang="en-US" dirty="0">
                          <a:latin typeface="Lub Dub Bold" panose="020B0803030403020204" pitchFamily="34" charset="0"/>
                          <a:cs typeface="Arial" panose="020B0604020202020204" pitchFamily="34" charset="0"/>
                        </a:rPr>
                        <a:t>Annually</a:t>
                      </a:r>
                      <a:endParaRPr lang="en-US" i="1" dirty="0">
                        <a:latin typeface="Lub Dub Bold" panose="020B08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Lub Dub Medium" panose="020B0603030403020204" pitchFamily="34" charset="0"/>
                          <a:cs typeface="Arial" panose="020B0604020202020204" pitchFamily="34" charset="0"/>
                        </a:rPr>
                        <a:t>CT/MRI every 5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CT/MRI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CT/MRI every 5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Duplex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cs typeface="Arial" panose="020B0604020202020204" pitchFamily="34" charset="0"/>
                        </a:rPr>
                        <a:t>CT/MRI vs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372230"/>
                  </a:ext>
                </a:extLst>
              </a:tr>
            </a:tbl>
          </a:graphicData>
        </a:graphic>
      </p:graphicFrame>
      <p:sp>
        <p:nvSpPr>
          <p:cNvPr id="10" name="Rectangle 9">
            <a:extLst>
              <a:ext uri="{FF2B5EF4-FFF2-40B4-BE49-F238E27FC236}">
                <a16:creationId xmlns:a16="http://schemas.microsoft.com/office/drawing/2014/main" id="{F2B9FB79-499D-ADAA-24DD-272E235398A1}"/>
              </a:ext>
            </a:extLst>
          </p:cNvPr>
          <p:cNvSpPr/>
          <p:nvPr/>
        </p:nvSpPr>
        <p:spPr>
          <a:xfrm>
            <a:off x="8892436" y="2401483"/>
            <a:ext cx="2388374" cy="22229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n w="0"/>
                <a:solidFill>
                  <a:schemeClr val="tx1"/>
                </a:solidFill>
                <a:latin typeface="Lub Dub Condensed" panose="020B0506030403020204" pitchFamily="34" charset="0"/>
                <a:sym typeface="Arial"/>
              </a:rPr>
              <a:t>*Duplex US findings that should prompt additional axial imaging</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Aneurysm sac enlargement</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Any </a:t>
            </a:r>
            <a:r>
              <a:rPr lang="en-US" sz="1200" dirty="0" err="1">
                <a:ln w="0"/>
                <a:solidFill>
                  <a:schemeClr val="tx1"/>
                </a:solidFill>
                <a:latin typeface="Lub Dub Condensed" panose="020B0506030403020204" pitchFamily="34" charset="0"/>
                <a:sym typeface="Arial"/>
              </a:rPr>
              <a:t>endoleak</a:t>
            </a:r>
            <a:endParaRPr lang="en-US" sz="1200" dirty="0">
              <a:ln w="0"/>
              <a:solidFill>
                <a:schemeClr val="tx1"/>
              </a:solidFill>
              <a:latin typeface="Lub Dub Condensed" panose="020B0506030403020204" pitchFamily="34" charset="0"/>
              <a:sym typeface="Arial"/>
            </a:endParaRP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Stent graft fracture</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Stent graft migration</a:t>
            </a:r>
          </a:p>
          <a:p>
            <a:pPr marL="461963" indent="-169863">
              <a:spcBef>
                <a:spcPts val="600"/>
              </a:spcBef>
              <a:buFont typeface="Arial" panose="020B0604020202020204" pitchFamily="34" charset="0"/>
              <a:buChar char="•"/>
            </a:pPr>
            <a:r>
              <a:rPr lang="en-US" sz="1200" dirty="0">
                <a:ln w="0"/>
                <a:solidFill>
                  <a:schemeClr val="tx1"/>
                </a:solidFill>
                <a:latin typeface="Lub Dub Condensed" panose="020B0506030403020204" pitchFamily="34" charset="0"/>
                <a:sym typeface="Arial"/>
              </a:rPr>
              <a:t>Stent graft separation</a:t>
            </a:r>
          </a:p>
        </p:txBody>
      </p:sp>
      <p:sp>
        <p:nvSpPr>
          <p:cNvPr id="6" name="Text Placeholder 4">
            <a:extLst>
              <a:ext uri="{FF2B5EF4-FFF2-40B4-BE49-F238E27FC236}">
                <a16:creationId xmlns:a16="http://schemas.microsoft.com/office/drawing/2014/main" id="{42EACE4A-AEE0-73E5-BB25-BEA6BEBCBA16}"/>
              </a:ext>
            </a:extLst>
          </p:cNvPr>
          <p:cNvSpPr txBox="1">
            <a:spLocks/>
          </p:cNvSpPr>
          <p:nvPr/>
        </p:nvSpPr>
        <p:spPr>
          <a:xfrm>
            <a:off x="2211342" y="6105832"/>
            <a:ext cx="7769317" cy="36175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 indicates computed tomographic; EVAR, endovascular aortic repair; MRI, magnetic resonance imaging; </a:t>
            </a:r>
            <a:br>
              <a:rPr lang="en-US" sz="1050" dirty="0"/>
            </a:br>
            <a:r>
              <a:rPr lang="en-US" sz="1050" dirty="0"/>
              <a:t>TEVAR, thoracic endovascular aortic repair; and US, ultrasound.</a:t>
            </a:r>
          </a:p>
        </p:txBody>
      </p:sp>
      <p:sp>
        <p:nvSpPr>
          <p:cNvPr id="4" name="Slide Number Placeholder 3">
            <a:extLst>
              <a:ext uri="{FF2B5EF4-FFF2-40B4-BE49-F238E27FC236}">
                <a16:creationId xmlns:a16="http://schemas.microsoft.com/office/drawing/2014/main" id="{6F423A07-8F0A-9A39-F3FB-018C7F35609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138143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Elbow Connector 79">
            <a:extLst>
              <a:ext uri="{FF2B5EF4-FFF2-40B4-BE49-F238E27FC236}">
                <a16:creationId xmlns:a16="http://schemas.microsoft.com/office/drawing/2014/main" id="{B44F29FE-EE71-FCE5-42E9-2E827D661A25}"/>
              </a:ext>
              <a:ext uri="{C183D7F6-B498-43B3-948B-1728B52AA6E4}">
                <adec:decorative xmlns:adec="http://schemas.microsoft.com/office/drawing/2017/decorative" val="1"/>
              </a:ext>
            </a:extLst>
          </p:cNvPr>
          <p:cNvCxnSpPr>
            <a:cxnSpLocks/>
            <a:stCxn id="38" idx="1"/>
            <a:endCxn id="54" idx="3"/>
          </p:cNvCxnSpPr>
          <p:nvPr/>
        </p:nvCxnSpPr>
        <p:spPr>
          <a:xfrm rot="10800000" flipV="1">
            <a:off x="1453414" y="3190545"/>
            <a:ext cx="1784765" cy="9901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0DA685-8C29-25D7-438A-402E898E0E94}"/>
              </a:ext>
            </a:extLst>
          </p:cNvPr>
          <p:cNvSpPr>
            <a:spLocks noGrp="1"/>
          </p:cNvSpPr>
          <p:nvPr>
            <p:ph type="title"/>
          </p:nvPr>
        </p:nvSpPr>
        <p:spPr/>
        <p:txBody>
          <a:bodyPr/>
          <a:lstStyle/>
          <a:p>
            <a:r>
              <a:rPr lang="en-US" dirty="0"/>
              <a:t>Acute Aortic Dissection: </a:t>
            </a:r>
            <a:br>
              <a:rPr lang="en-US" dirty="0"/>
            </a:br>
            <a:r>
              <a:rPr lang="en-US" dirty="0" err="1"/>
              <a:t>Malperfusion</a:t>
            </a:r>
            <a:r>
              <a:rPr lang="en-US" dirty="0"/>
              <a:t> Treatment Options</a:t>
            </a:r>
          </a:p>
        </p:txBody>
      </p:sp>
      <p:sp>
        <p:nvSpPr>
          <p:cNvPr id="127" name="Rectangle 126" descr="Acute Aortic Dissection: Malperfusion Treatment Options.&#10;&#10;The primary goals of open surgical or endovascular stent graft repair for acute aortic dissection are to prevent (or treat) aortic rupture, prevent retrograde extension of the dissection into the aortic root, prevent antegrade propagation of the dissection into distal yet undissected segments, and alleviate malperfusion syndromes. Acute&#10;aortic dissection management strategies are therefore&#10;“complication specific,” guided by the patient’s signs and&#10;symptoms, the presence or absence of complications, and&#10;the specific features and constraints of the patient’s aortic and branch vessel anatomy.">
            <a:extLst>
              <a:ext uri="{FF2B5EF4-FFF2-40B4-BE49-F238E27FC236}">
                <a16:creationId xmlns:a16="http://schemas.microsoft.com/office/drawing/2014/main" id="{81F94610-C6B3-BD64-B983-C7507E1C1CF5}"/>
              </a:ext>
            </a:extLst>
          </p:cNvPr>
          <p:cNvSpPr/>
          <p:nvPr/>
        </p:nvSpPr>
        <p:spPr>
          <a:xfrm>
            <a:off x="150829" y="1176914"/>
            <a:ext cx="11623741" cy="484681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EE0826-6D3E-B24D-3CCC-1564D68D4436}"/>
              </a:ext>
              <a:ext uri="{C183D7F6-B498-43B3-948B-1728B52AA6E4}">
                <adec:decorative xmlns:adec="http://schemas.microsoft.com/office/drawing/2017/decorative" val="1"/>
              </a:ext>
            </a:extLst>
          </p:cNvPr>
          <p:cNvSpPr txBox="1"/>
          <p:nvPr/>
        </p:nvSpPr>
        <p:spPr>
          <a:xfrm>
            <a:off x="4148617" y="1391596"/>
            <a:ext cx="3894766" cy="34682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Acute Aortic Dissection</a:t>
            </a:r>
          </a:p>
        </p:txBody>
      </p:sp>
      <p:sp>
        <p:nvSpPr>
          <p:cNvPr id="9" name="TextBox 8">
            <a:extLst>
              <a:ext uri="{FF2B5EF4-FFF2-40B4-BE49-F238E27FC236}">
                <a16:creationId xmlns:a16="http://schemas.microsoft.com/office/drawing/2014/main" id="{21C56FD5-DAAB-1D11-54E3-02E4AAD62A52}"/>
              </a:ext>
              <a:ext uri="{C183D7F6-B498-43B3-948B-1728B52AA6E4}">
                <adec:decorative xmlns:adec="http://schemas.microsoft.com/office/drawing/2017/decorative" val="1"/>
              </a:ext>
            </a:extLst>
          </p:cNvPr>
          <p:cNvSpPr txBox="1"/>
          <p:nvPr/>
        </p:nvSpPr>
        <p:spPr>
          <a:xfrm>
            <a:off x="1875765" y="2260137"/>
            <a:ext cx="2361562" cy="298507"/>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Type A </a:t>
            </a:r>
            <a:r>
              <a:rPr kumimoji="0" lang="en-US" sz="1400" b="1" i="0" u="none" strike="noStrike" kern="1200" cap="none" spc="0" normalizeH="0" baseline="0" noProof="0" dirty="0" err="1">
                <a:ln>
                  <a:noFill/>
                </a:ln>
                <a:solidFill>
                  <a:schemeClr val="bg1"/>
                </a:solidFill>
                <a:effectLst/>
                <a:uLnTx/>
                <a:uFillTx/>
                <a:latin typeface="Lub Dub Condensed" panose="020B0506030403020204" pitchFamily="34" charset="0"/>
              </a:rPr>
              <a:t>AoD</a:t>
            </a:r>
            <a:endPar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sp>
        <p:nvSpPr>
          <p:cNvPr id="10" name="TextBox 9">
            <a:extLst>
              <a:ext uri="{FF2B5EF4-FFF2-40B4-BE49-F238E27FC236}">
                <a16:creationId xmlns:a16="http://schemas.microsoft.com/office/drawing/2014/main" id="{7A244ACC-247C-03A3-80F4-A7C69F9DC714}"/>
              </a:ext>
              <a:ext uri="{C183D7F6-B498-43B3-948B-1728B52AA6E4}">
                <adec:decorative xmlns:adec="http://schemas.microsoft.com/office/drawing/2017/decorative" val="1"/>
              </a:ext>
            </a:extLst>
          </p:cNvPr>
          <p:cNvSpPr txBox="1"/>
          <p:nvPr/>
        </p:nvSpPr>
        <p:spPr>
          <a:xfrm>
            <a:off x="7954673" y="2250867"/>
            <a:ext cx="2361562" cy="307777"/>
          </a:xfrm>
          <a:prstGeom prst="rect">
            <a:avLst/>
          </a:prstGeom>
          <a:solidFill>
            <a:schemeClr val="tx1">
              <a:lumMod val="65000"/>
              <a:lumOff val="35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Type B </a:t>
            </a:r>
            <a:r>
              <a:rPr kumimoji="0" lang="en-US" sz="1400" b="1" i="0" u="none" strike="noStrike" kern="1200" cap="none" spc="0" normalizeH="0" baseline="0" noProof="0" dirty="0" err="1">
                <a:ln>
                  <a:noFill/>
                </a:ln>
                <a:solidFill>
                  <a:schemeClr val="bg1"/>
                </a:solidFill>
                <a:effectLst/>
                <a:uLnTx/>
                <a:uFillTx/>
                <a:latin typeface="Lub Dub Condensed" panose="020B0506030403020204" pitchFamily="34" charset="0"/>
              </a:rPr>
              <a:t>AoD</a:t>
            </a:r>
            <a:endPar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cxnSp>
        <p:nvCxnSpPr>
          <p:cNvPr id="16" name="Elbow Connector 47">
            <a:extLst>
              <a:ext uri="{FF2B5EF4-FFF2-40B4-BE49-F238E27FC236}">
                <a16:creationId xmlns:a16="http://schemas.microsoft.com/office/drawing/2014/main" id="{37EC512C-3AB7-A927-156F-BB6DD1F54BE3}"/>
              </a:ext>
              <a:ext uri="{C183D7F6-B498-43B3-948B-1728B52AA6E4}">
                <adec:decorative xmlns:adec="http://schemas.microsoft.com/office/drawing/2017/decorative" val="1"/>
              </a:ext>
            </a:extLst>
          </p:cNvPr>
          <p:cNvCxnSpPr>
            <a:cxnSpLocks/>
            <a:stCxn id="8" idx="2"/>
            <a:endCxn id="9" idx="0"/>
          </p:cNvCxnSpPr>
          <p:nvPr/>
        </p:nvCxnSpPr>
        <p:spPr>
          <a:xfrm rot="5400000">
            <a:off x="4315413" y="479550"/>
            <a:ext cx="52172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4BA58B-1FDA-3F54-72F8-5A9F2F70CF0A}"/>
              </a:ext>
              <a:ext uri="{C183D7F6-B498-43B3-948B-1728B52AA6E4}">
                <adec:decorative xmlns:adec="http://schemas.microsoft.com/office/drawing/2017/decorative" val="1"/>
              </a:ext>
            </a:extLst>
          </p:cNvPr>
          <p:cNvCxnSpPr>
            <a:cxnSpLocks/>
          </p:cNvCxnSpPr>
          <p:nvPr/>
        </p:nvCxnSpPr>
        <p:spPr>
          <a:xfrm>
            <a:off x="967101" y="349503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79">
            <a:extLst>
              <a:ext uri="{FF2B5EF4-FFF2-40B4-BE49-F238E27FC236}">
                <a16:creationId xmlns:a16="http://schemas.microsoft.com/office/drawing/2014/main" id="{D39986F4-52F2-B5A9-3512-4B8082392BF2}"/>
              </a:ext>
              <a:ext uri="{C183D7F6-B498-43B3-948B-1728B52AA6E4}">
                <adec:decorative xmlns:adec="http://schemas.microsoft.com/office/drawing/2017/decorative" val="1"/>
              </a:ext>
            </a:extLst>
          </p:cNvPr>
          <p:cNvCxnSpPr>
            <a:cxnSpLocks/>
            <a:stCxn id="9" idx="2"/>
            <a:endCxn id="41" idx="0"/>
          </p:cNvCxnSpPr>
          <p:nvPr/>
        </p:nvCxnSpPr>
        <p:spPr>
          <a:xfrm rot="5400000">
            <a:off x="1847848" y="1677898"/>
            <a:ext cx="327952" cy="2089445"/>
          </a:xfrm>
          <a:prstGeom prst="bentConnector3">
            <a:avLst>
              <a:gd name="adj1" fmla="val 41196"/>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2">
            <a:extLst>
              <a:ext uri="{FF2B5EF4-FFF2-40B4-BE49-F238E27FC236}">
                <a16:creationId xmlns:a16="http://schemas.microsoft.com/office/drawing/2014/main" id="{9DB3AB68-AC36-0E9B-BFC5-2982E70C896E}"/>
              </a:ext>
              <a:ext uri="{C183D7F6-B498-43B3-948B-1728B52AA6E4}">
                <adec:decorative xmlns:adec="http://schemas.microsoft.com/office/drawing/2017/decorative" val="1"/>
              </a:ext>
            </a:extLst>
          </p:cNvPr>
          <p:cNvCxnSpPr>
            <a:cxnSpLocks/>
            <a:stCxn id="9" idx="2"/>
            <a:endCxn id="38" idx="0"/>
          </p:cNvCxnSpPr>
          <p:nvPr/>
        </p:nvCxnSpPr>
        <p:spPr>
          <a:xfrm rot="16200000" flipH="1">
            <a:off x="3277924" y="2337265"/>
            <a:ext cx="327410" cy="770167"/>
          </a:xfrm>
          <a:prstGeom prst="bentConnector3">
            <a:avLst>
              <a:gd name="adj1" fmla="val 4118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47">
            <a:extLst>
              <a:ext uri="{FF2B5EF4-FFF2-40B4-BE49-F238E27FC236}">
                <a16:creationId xmlns:a16="http://schemas.microsoft.com/office/drawing/2014/main" id="{7B1E53FD-A11C-5442-C6E1-8D806A5A30E6}"/>
              </a:ext>
              <a:ext uri="{C183D7F6-B498-43B3-948B-1728B52AA6E4}">
                <adec:decorative xmlns:adec="http://schemas.microsoft.com/office/drawing/2017/decorative" val="1"/>
              </a:ext>
            </a:extLst>
          </p:cNvPr>
          <p:cNvCxnSpPr>
            <a:cxnSpLocks/>
            <a:stCxn id="8" idx="2"/>
            <a:endCxn id="10" idx="0"/>
          </p:cNvCxnSpPr>
          <p:nvPr/>
        </p:nvCxnSpPr>
        <p:spPr>
          <a:xfrm rot="16200000" flipH="1">
            <a:off x="7359502" y="474915"/>
            <a:ext cx="51245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C41ED06-74F8-D68E-3E71-3689E2614E36}"/>
              </a:ext>
              <a:ext uri="{C183D7F6-B498-43B3-948B-1728B52AA6E4}">
                <adec:decorative xmlns:adec="http://schemas.microsoft.com/office/drawing/2017/decorative" val="1"/>
              </a:ext>
            </a:extLst>
          </p:cNvPr>
          <p:cNvSpPr/>
          <p:nvPr/>
        </p:nvSpPr>
        <p:spPr>
          <a:xfrm>
            <a:off x="3238178" y="2886054"/>
            <a:ext cx="1177069"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Mesenteric or Renal </a:t>
            </a:r>
            <a:r>
              <a:rPr lang="en-US" sz="1400" b="1" dirty="0" err="1">
                <a:ln w="0"/>
                <a:solidFill>
                  <a:schemeClr val="tx1"/>
                </a:solidFill>
                <a:latin typeface="Lub Dub Condensed" panose="020B0506030403020204" pitchFamily="34" charset="0"/>
              </a:rPr>
              <a:t>Malperfusion</a:t>
            </a:r>
            <a:endParaRPr lang="en-US" sz="1400" b="1" dirty="0">
              <a:ln w="0"/>
              <a:solidFill>
                <a:schemeClr val="tx1"/>
              </a:solidFill>
              <a:latin typeface="Lub Dub Condensed" panose="020B0506030403020204" pitchFamily="34" charset="0"/>
            </a:endParaRPr>
          </a:p>
        </p:txBody>
      </p:sp>
      <p:sp>
        <p:nvSpPr>
          <p:cNvPr id="39" name="Rectangle 38">
            <a:extLst>
              <a:ext uri="{FF2B5EF4-FFF2-40B4-BE49-F238E27FC236}">
                <a16:creationId xmlns:a16="http://schemas.microsoft.com/office/drawing/2014/main" id="{B1E11361-3334-08BC-1B37-C0B73248686E}"/>
              </a:ext>
              <a:ext uri="{C183D7F6-B498-43B3-948B-1728B52AA6E4}">
                <adec:decorative xmlns:adec="http://schemas.microsoft.com/office/drawing/2017/decorative" val="1"/>
              </a:ext>
            </a:extLst>
          </p:cNvPr>
          <p:cNvSpPr/>
          <p:nvPr/>
        </p:nvSpPr>
        <p:spPr>
          <a:xfrm>
            <a:off x="4684153" y="2886054"/>
            <a:ext cx="1356152"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Lower Extremity Ischemia</a:t>
            </a:r>
          </a:p>
        </p:txBody>
      </p:sp>
      <p:sp>
        <p:nvSpPr>
          <p:cNvPr id="41" name="Rectangle 40">
            <a:extLst>
              <a:ext uri="{FF2B5EF4-FFF2-40B4-BE49-F238E27FC236}">
                <a16:creationId xmlns:a16="http://schemas.microsoft.com/office/drawing/2014/main" id="{2B9CDC65-2FE3-F6D1-3352-9A033C4B6D08}"/>
              </a:ext>
              <a:ext uri="{C183D7F6-B498-43B3-948B-1728B52AA6E4}">
                <adec:decorative xmlns:adec="http://schemas.microsoft.com/office/drawing/2017/decorative" val="1"/>
              </a:ext>
            </a:extLst>
          </p:cNvPr>
          <p:cNvSpPr/>
          <p:nvPr/>
        </p:nvSpPr>
        <p:spPr>
          <a:xfrm>
            <a:off x="413409" y="2886596"/>
            <a:ext cx="1107383"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Rupture Tamponade</a:t>
            </a:r>
          </a:p>
        </p:txBody>
      </p:sp>
      <p:sp>
        <p:nvSpPr>
          <p:cNvPr id="44" name="Rectangle 43">
            <a:extLst>
              <a:ext uri="{FF2B5EF4-FFF2-40B4-BE49-F238E27FC236}">
                <a16:creationId xmlns:a16="http://schemas.microsoft.com/office/drawing/2014/main" id="{50877C01-4903-076F-B2A3-6126CA39CAE6}"/>
              </a:ext>
              <a:ext uri="{C183D7F6-B498-43B3-948B-1728B52AA6E4}">
                <adec:decorative xmlns:adec="http://schemas.microsoft.com/office/drawing/2017/decorative" val="1"/>
              </a:ext>
            </a:extLst>
          </p:cNvPr>
          <p:cNvSpPr/>
          <p:nvPr/>
        </p:nvSpPr>
        <p:spPr>
          <a:xfrm>
            <a:off x="1789697" y="2886054"/>
            <a:ext cx="1179576"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Stroke</a:t>
            </a:r>
          </a:p>
        </p:txBody>
      </p:sp>
      <p:sp>
        <p:nvSpPr>
          <p:cNvPr id="46" name="Rectangle 45">
            <a:extLst>
              <a:ext uri="{FF2B5EF4-FFF2-40B4-BE49-F238E27FC236}">
                <a16:creationId xmlns:a16="http://schemas.microsoft.com/office/drawing/2014/main" id="{254FF5DA-441B-A8E9-F43B-131042648BBB}"/>
              </a:ext>
              <a:ext uri="{C183D7F6-B498-43B3-948B-1728B52AA6E4}">
                <adec:decorative xmlns:adec="http://schemas.microsoft.com/office/drawing/2017/decorative" val="1"/>
              </a:ext>
            </a:extLst>
          </p:cNvPr>
          <p:cNvSpPr/>
          <p:nvPr/>
        </p:nvSpPr>
        <p:spPr>
          <a:xfrm>
            <a:off x="8566850" y="2887491"/>
            <a:ext cx="1177069"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Mesenteric or Renal </a:t>
            </a:r>
            <a:r>
              <a:rPr lang="en-US" sz="1400" b="1" dirty="0" err="1">
                <a:ln w="0"/>
                <a:solidFill>
                  <a:schemeClr val="tx1"/>
                </a:solidFill>
                <a:latin typeface="Lub Dub Condensed" panose="020B0506030403020204" pitchFamily="34" charset="0"/>
              </a:rPr>
              <a:t>Malperfusion</a:t>
            </a:r>
            <a:endParaRPr lang="en-US" sz="1400" b="1" dirty="0">
              <a:ln w="0"/>
              <a:solidFill>
                <a:schemeClr val="tx1"/>
              </a:solidFill>
              <a:latin typeface="Lub Dub Condensed" panose="020B0506030403020204" pitchFamily="34" charset="0"/>
            </a:endParaRPr>
          </a:p>
        </p:txBody>
      </p:sp>
      <p:sp>
        <p:nvSpPr>
          <p:cNvPr id="47" name="Rectangle 46">
            <a:extLst>
              <a:ext uri="{FF2B5EF4-FFF2-40B4-BE49-F238E27FC236}">
                <a16:creationId xmlns:a16="http://schemas.microsoft.com/office/drawing/2014/main" id="{2167DABF-E457-2759-6393-224FC23096EF}"/>
              </a:ext>
              <a:ext uri="{C183D7F6-B498-43B3-948B-1728B52AA6E4}">
                <adec:decorative xmlns:adec="http://schemas.microsoft.com/office/drawing/2017/decorative" val="1"/>
              </a:ext>
            </a:extLst>
          </p:cNvPr>
          <p:cNvSpPr/>
          <p:nvPr/>
        </p:nvSpPr>
        <p:spPr>
          <a:xfrm>
            <a:off x="10012824" y="2887491"/>
            <a:ext cx="1177070"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Lower Extremity Ischemia</a:t>
            </a:r>
          </a:p>
        </p:txBody>
      </p:sp>
      <p:sp>
        <p:nvSpPr>
          <p:cNvPr id="48" name="Rectangle 47">
            <a:extLst>
              <a:ext uri="{FF2B5EF4-FFF2-40B4-BE49-F238E27FC236}">
                <a16:creationId xmlns:a16="http://schemas.microsoft.com/office/drawing/2014/main" id="{731B67F4-6F8E-8D0A-6E40-55EDA428AF49}"/>
              </a:ext>
              <a:ext uri="{C183D7F6-B498-43B3-948B-1728B52AA6E4}">
                <adec:decorative xmlns:adec="http://schemas.microsoft.com/office/drawing/2017/decorative" val="1"/>
              </a:ext>
            </a:extLst>
          </p:cNvPr>
          <p:cNvSpPr/>
          <p:nvPr/>
        </p:nvSpPr>
        <p:spPr>
          <a:xfrm>
            <a:off x="7168247" y="2888033"/>
            <a:ext cx="1107383" cy="6089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ln w="0"/>
                <a:solidFill>
                  <a:schemeClr val="tx1"/>
                </a:solidFill>
                <a:latin typeface="Lub Dub Condensed" panose="020B0506030403020204" pitchFamily="34" charset="0"/>
              </a:rPr>
              <a:t>Rupture Tamponade</a:t>
            </a:r>
          </a:p>
        </p:txBody>
      </p:sp>
      <p:sp>
        <p:nvSpPr>
          <p:cNvPr id="49" name="Rectangle 48">
            <a:extLst>
              <a:ext uri="{FF2B5EF4-FFF2-40B4-BE49-F238E27FC236}">
                <a16:creationId xmlns:a16="http://schemas.microsoft.com/office/drawing/2014/main" id="{D32BAE25-B44C-8463-C5D3-3AD1F9F43886}"/>
              </a:ext>
              <a:ext uri="{C183D7F6-B498-43B3-948B-1728B52AA6E4}">
                <adec:decorative xmlns:adec="http://schemas.microsoft.com/office/drawing/2017/decorative" val="1"/>
              </a:ext>
            </a:extLst>
          </p:cNvPr>
          <p:cNvSpPr/>
          <p:nvPr/>
        </p:nvSpPr>
        <p:spPr>
          <a:xfrm>
            <a:off x="4684153" y="3793545"/>
            <a:ext cx="1356152" cy="69636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Ascending Aortic Arch Surgery +/- antegrade TEVAR</a:t>
            </a:r>
          </a:p>
        </p:txBody>
      </p:sp>
      <p:sp>
        <p:nvSpPr>
          <p:cNvPr id="50" name="Rectangle 49">
            <a:extLst>
              <a:ext uri="{FF2B5EF4-FFF2-40B4-BE49-F238E27FC236}">
                <a16:creationId xmlns:a16="http://schemas.microsoft.com/office/drawing/2014/main" id="{AA10305A-E71D-D15E-977A-A57A26E22D92}"/>
              </a:ext>
              <a:ext uri="{C183D7F6-B498-43B3-948B-1728B52AA6E4}">
                <adec:decorative xmlns:adec="http://schemas.microsoft.com/office/drawing/2017/decorative" val="1"/>
              </a:ext>
            </a:extLst>
          </p:cNvPr>
          <p:cNvSpPr/>
          <p:nvPr/>
        </p:nvSpPr>
        <p:spPr>
          <a:xfrm>
            <a:off x="8566850" y="3787422"/>
            <a:ext cx="1177069" cy="5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Endovascular fenestration</a:t>
            </a:r>
          </a:p>
        </p:txBody>
      </p:sp>
      <p:sp>
        <p:nvSpPr>
          <p:cNvPr id="51" name="Rectangle 50">
            <a:extLst>
              <a:ext uri="{FF2B5EF4-FFF2-40B4-BE49-F238E27FC236}">
                <a16:creationId xmlns:a16="http://schemas.microsoft.com/office/drawing/2014/main" id="{D7ECE501-A895-C267-9666-8E97D839F7CB}"/>
              </a:ext>
              <a:ext uri="{C183D7F6-B498-43B3-948B-1728B52AA6E4}">
                <adec:decorative xmlns:adec="http://schemas.microsoft.com/office/drawing/2017/decorative" val="1"/>
              </a:ext>
            </a:extLst>
          </p:cNvPr>
          <p:cNvSpPr/>
          <p:nvPr/>
        </p:nvSpPr>
        <p:spPr>
          <a:xfrm>
            <a:off x="4684153" y="5496204"/>
            <a:ext cx="1356152" cy="39641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Target Vessel Stenting</a:t>
            </a:r>
          </a:p>
        </p:txBody>
      </p:sp>
      <p:sp>
        <p:nvSpPr>
          <p:cNvPr id="52" name="Rectangle 51">
            <a:extLst>
              <a:ext uri="{FF2B5EF4-FFF2-40B4-BE49-F238E27FC236}">
                <a16:creationId xmlns:a16="http://schemas.microsoft.com/office/drawing/2014/main" id="{D423B12B-B01A-4E66-DB5C-FCA3248693A6}"/>
              </a:ext>
              <a:ext uri="{C183D7F6-B498-43B3-948B-1728B52AA6E4}">
                <adec:decorative xmlns:adec="http://schemas.microsoft.com/office/drawing/2017/decorative" val="1"/>
              </a:ext>
            </a:extLst>
          </p:cNvPr>
          <p:cNvSpPr/>
          <p:nvPr/>
        </p:nvSpPr>
        <p:spPr>
          <a:xfrm>
            <a:off x="4684153" y="4776446"/>
            <a:ext cx="1356152" cy="45765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Ischemia persists</a:t>
            </a:r>
          </a:p>
        </p:txBody>
      </p:sp>
      <p:sp>
        <p:nvSpPr>
          <p:cNvPr id="53" name="Rectangle 52">
            <a:extLst>
              <a:ext uri="{FF2B5EF4-FFF2-40B4-BE49-F238E27FC236}">
                <a16:creationId xmlns:a16="http://schemas.microsoft.com/office/drawing/2014/main" id="{51D01AF3-F418-6035-C3DA-522B26995B68}"/>
              </a:ext>
              <a:ext uri="{C183D7F6-B498-43B3-948B-1728B52AA6E4}">
                <adec:decorative xmlns:adec="http://schemas.microsoft.com/office/drawing/2017/decorative" val="1"/>
              </a:ext>
            </a:extLst>
          </p:cNvPr>
          <p:cNvSpPr/>
          <p:nvPr/>
        </p:nvSpPr>
        <p:spPr>
          <a:xfrm>
            <a:off x="7168247" y="3796488"/>
            <a:ext cx="1107383" cy="5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TEVAR +/- </a:t>
            </a:r>
            <a:br>
              <a:rPr lang="en-US" sz="1200" b="1" dirty="0">
                <a:ln w="0"/>
                <a:solidFill>
                  <a:schemeClr val="tx1"/>
                </a:solidFill>
                <a:latin typeface="Lub Dub Condensed" panose="020B0506030403020204" pitchFamily="34" charset="0"/>
              </a:rPr>
            </a:br>
            <a:r>
              <a:rPr lang="en-US" sz="1200" b="1" dirty="0">
                <a:ln w="0"/>
                <a:solidFill>
                  <a:schemeClr val="tx1"/>
                </a:solidFill>
                <a:latin typeface="Lub Dub Condensed" panose="020B0506030403020204" pitchFamily="34" charset="0"/>
              </a:rPr>
              <a:t>false lumen embolization</a:t>
            </a:r>
          </a:p>
        </p:txBody>
      </p:sp>
      <p:sp>
        <p:nvSpPr>
          <p:cNvPr id="54" name="Rectangle 53">
            <a:extLst>
              <a:ext uri="{FF2B5EF4-FFF2-40B4-BE49-F238E27FC236}">
                <a16:creationId xmlns:a16="http://schemas.microsoft.com/office/drawing/2014/main" id="{A82AF59C-6117-603F-ED42-C3D1A34A7E54}"/>
              </a:ext>
              <a:ext uri="{C183D7F6-B498-43B3-948B-1728B52AA6E4}">
                <adec:decorative xmlns:adec="http://schemas.microsoft.com/office/drawing/2017/decorative" val="1"/>
              </a:ext>
            </a:extLst>
          </p:cNvPr>
          <p:cNvSpPr/>
          <p:nvPr/>
        </p:nvSpPr>
        <p:spPr>
          <a:xfrm>
            <a:off x="417424" y="3787422"/>
            <a:ext cx="1035989" cy="78659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Immediate Ascending Aortic/Arch Surgery</a:t>
            </a:r>
          </a:p>
        </p:txBody>
      </p:sp>
      <p:sp>
        <p:nvSpPr>
          <p:cNvPr id="55" name="Rectangle 54">
            <a:extLst>
              <a:ext uri="{FF2B5EF4-FFF2-40B4-BE49-F238E27FC236}">
                <a16:creationId xmlns:a16="http://schemas.microsoft.com/office/drawing/2014/main" id="{E621945B-2585-2DAE-6F1D-BFAA33A33BCB}"/>
              </a:ext>
              <a:ext uri="{C183D7F6-B498-43B3-948B-1728B52AA6E4}">
                <adec:decorative xmlns:adec="http://schemas.microsoft.com/office/drawing/2017/decorative" val="1"/>
              </a:ext>
            </a:extLst>
          </p:cNvPr>
          <p:cNvSpPr/>
          <p:nvPr/>
        </p:nvSpPr>
        <p:spPr>
          <a:xfrm>
            <a:off x="3238178" y="3793545"/>
            <a:ext cx="1177069" cy="5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Endovascular Fenestration</a:t>
            </a:r>
          </a:p>
        </p:txBody>
      </p:sp>
      <p:sp>
        <p:nvSpPr>
          <p:cNvPr id="56" name="Rectangle 55">
            <a:extLst>
              <a:ext uri="{FF2B5EF4-FFF2-40B4-BE49-F238E27FC236}">
                <a16:creationId xmlns:a16="http://schemas.microsoft.com/office/drawing/2014/main" id="{54C9DBF7-9369-E105-3265-B877114C6CA2}"/>
              </a:ext>
              <a:ext uri="{C183D7F6-B498-43B3-948B-1728B52AA6E4}">
                <adec:decorative xmlns:adec="http://schemas.microsoft.com/office/drawing/2017/decorative" val="1"/>
              </a:ext>
            </a:extLst>
          </p:cNvPr>
          <p:cNvSpPr/>
          <p:nvPr/>
        </p:nvSpPr>
        <p:spPr>
          <a:xfrm>
            <a:off x="10012823" y="3796488"/>
            <a:ext cx="1177071" cy="5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TEVAR</a:t>
            </a:r>
          </a:p>
        </p:txBody>
      </p:sp>
      <p:sp>
        <p:nvSpPr>
          <p:cNvPr id="57" name="Rectangle 56">
            <a:extLst>
              <a:ext uri="{FF2B5EF4-FFF2-40B4-BE49-F238E27FC236}">
                <a16:creationId xmlns:a16="http://schemas.microsoft.com/office/drawing/2014/main" id="{B05E9575-2EE9-78E0-31FA-FDEDF4548173}"/>
              </a:ext>
              <a:ext uri="{C183D7F6-B498-43B3-948B-1728B52AA6E4}">
                <adec:decorative xmlns:adec="http://schemas.microsoft.com/office/drawing/2017/decorative" val="1"/>
              </a:ext>
            </a:extLst>
          </p:cNvPr>
          <p:cNvSpPr/>
          <p:nvPr/>
        </p:nvSpPr>
        <p:spPr>
          <a:xfrm>
            <a:off x="3238178" y="4598286"/>
            <a:ext cx="1177069" cy="63041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Ascending Aortic/Arch Surgery</a:t>
            </a:r>
          </a:p>
        </p:txBody>
      </p:sp>
      <p:sp>
        <p:nvSpPr>
          <p:cNvPr id="58" name="Rectangle 57">
            <a:extLst>
              <a:ext uri="{FF2B5EF4-FFF2-40B4-BE49-F238E27FC236}">
                <a16:creationId xmlns:a16="http://schemas.microsoft.com/office/drawing/2014/main" id="{820DA699-D724-7859-6668-55DF2516D9D8}"/>
              </a:ext>
              <a:ext uri="{C183D7F6-B498-43B3-948B-1728B52AA6E4}">
                <adec:decorative xmlns:adec="http://schemas.microsoft.com/office/drawing/2017/decorative" val="1"/>
              </a:ext>
            </a:extLst>
          </p:cNvPr>
          <p:cNvSpPr/>
          <p:nvPr/>
        </p:nvSpPr>
        <p:spPr>
          <a:xfrm>
            <a:off x="9964700" y="5284672"/>
            <a:ext cx="1177069" cy="39641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Extra-anatomic Bypass</a:t>
            </a:r>
          </a:p>
        </p:txBody>
      </p:sp>
      <p:cxnSp>
        <p:nvCxnSpPr>
          <p:cNvPr id="63" name="Elbow Connector 79">
            <a:extLst>
              <a:ext uri="{FF2B5EF4-FFF2-40B4-BE49-F238E27FC236}">
                <a16:creationId xmlns:a16="http://schemas.microsoft.com/office/drawing/2014/main" id="{85A453D6-F865-4351-81C4-9D7E54054B1E}"/>
              </a:ext>
              <a:ext uri="{C183D7F6-B498-43B3-948B-1728B52AA6E4}">
                <adec:decorative xmlns:adec="http://schemas.microsoft.com/office/drawing/2017/decorative" val="1"/>
              </a:ext>
            </a:extLst>
          </p:cNvPr>
          <p:cNvCxnSpPr>
            <a:cxnSpLocks/>
            <a:stCxn id="9" idx="2"/>
            <a:endCxn id="44" idx="0"/>
          </p:cNvCxnSpPr>
          <p:nvPr/>
        </p:nvCxnSpPr>
        <p:spPr>
          <a:xfrm rot="5400000">
            <a:off x="2554311" y="2383819"/>
            <a:ext cx="327410" cy="677061"/>
          </a:xfrm>
          <a:prstGeom prst="bentConnector3">
            <a:avLst>
              <a:gd name="adj1" fmla="val 4118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79">
            <a:extLst>
              <a:ext uri="{FF2B5EF4-FFF2-40B4-BE49-F238E27FC236}">
                <a16:creationId xmlns:a16="http://schemas.microsoft.com/office/drawing/2014/main" id="{0856A894-A065-5BB1-CF89-D000A6C3AF66}"/>
              </a:ext>
              <a:ext uri="{C183D7F6-B498-43B3-948B-1728B52AA6E4}">
                <adec:decorative xmlns:adec="http://schemas.microsoft.com/office/drawing/2017/decorative" val="1"/>
              </a:ext>
            </a:extLst>
          </p:cNvPr>
          <p:cNvCxnSpPr>
            <a:cxnSpLocks/>
            <a:stCxn id="44" idx="2"/>
            <a:endCxn id="54" idx="3"/>
          </p:cNvCxnSpPr>
          <p:nvPr/>
        </p:nvCxnSpPr>
        <p:spPr>
          <a:xfrm rot="5400000">
            <a:off x="1573610" y="3374841"/>
            <a:ext cx="685679" cy="92607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22C4D36-10D4-2B85-A3F0-FB0CB8D33561}"/>
              </a:ext>
              <a:ext uri="{C183D7F6-B498-43B3-948B-1728B52AA6E4}">
                <adec:decorative xmlns:adec="http://schemas.microsoft.com/office/drawing/2017/decorative" val="1"/>
              </a:ext>
            </a:extLst>
          </p:cNvPr>
          <p:cNvCxnSpPr>
            <a:cxnSpLocks/>
          </p:cNvCxnSpPr>
          <p:nvPr/>
        </p:nvCxnSpPr>
        <p:spPr>
          <a:xfrm>
            <a:off x="3826713" y="349503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8086B90-D034-BF01-3DED-F5679C2AFC69}"/>
              </a:ext>
              <a:ext uri="{C183D7F6-B498-43B3-948B-1728B52AA6E4}">
                <adec:decorative xmlns:adec="http://schemas.microsoft.com/office/drawing/2017/decorative" val="1"/>
              </a:ext>
            </a:extLst>
          </p:cNvPr>
          <p:cNvCxnSpPr>
            <a:cxnSpLocks/>
          </p:cNvCxnSpPr>
          <p:nvPr/>
        </p:nvCxnSpPr>
        <p:spPr>
          <a:xfrm>
            <a:off x="3826712" y="4299692"/>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C562952-4BC5-DC4E-F2AB-884724F97C01}"/>
              </a:ext>
              <a:ext uri="{C183D7F6-B498-43B3-948B-1728B52AA6E4}">
                <adec:decorative xmlns:adec="http://schemas.microsoft.com/office/drawing/2017/decorative" val="1"/>
              </a:ext>
            </a:extLst>
          </p:cNvPr>
          <p:cNvCxnSpPr>
            <a:cxnSpLocks/>
          </p:cNvCxnSpPr>
          <p:nvPr/>
        </p:nvCxnSpPr>
        <p:spPr>
          <a:xfrm>
            <a:off x="5360892" y="349701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79">
            <a:extLst>
              <a:ext uri="{FF2B5EF4-FFF2-40B4-BE49-F238E27FC236}">
                <a16:creationId xmlns:a16="http://schemas.microsoft.com/office/drawing/2014/main" id="{740DEE84-E0E0-CB07-A69E-A91E21CCC599}"/>
              </a:ext>
              <a:ext uri="{C183D7F6-B498-43B3-948B-1728B52AA6E4}">
                <adec:decorative xmlns:adec="http://schemas.microsoft.com/office/drawing/2017/decorative" val="1"/>
              </a:ext>
            </a:extLst>
          </p:cNvPr>
          <p:cNvCxnSpPr>
            <a:cxnSpLocks/>
            <a:stCxn id="38" idx="3"/>
            <a:endCxn id="49" idx="1"/>
          </p:cNvCxnSpPr>
          <p:nvPr/>
        </p:nvCxnSpPr>
        <p:spPr>
          <a:xfrm>
            <a:off x="4415247" y="3190546"/>
            <a:ext cx="268906" cy="951181"/>
          </a:xfrm>
          <a:prstGeom prst="bentConnector3">
            <a:avLst>
              <a:gd name="adj1" fmla="val 3210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Elbow Connector 82">
            <a:extLst>
              <a:ext uri="{FF2B5EF4-FFF2-40B4-BE49-F238E27FC236}">
                <a16:creationId xmlns:a16="http://schemas.microsoft.com/office/drawing/2014/main" id="{C670C26F-2D97-A00B-3EB7-51F01A0B4E7B}"/>
              </a:ext>
              <a:ext uri="{C183D7F6-B498-43B3-948B-1728B52AA6E4}">
                <adec:decorative xmlns:adec="http://schemas.microsoft.com/office/drawing/2017/decorative" val="1"/>
              </a:ext>
            </a:extLst>
          </p:cNvPr>
          <p:cNvCxnSpPr>
            <a:cxnSpLocks/>
            <a:stCxn id="9" idx="2"/>
            <a:endCxn id="39" idx="0"/>
          </p:cNvCxnSpPr>
          <p:nvPr/>
        </p:nvCxnSpPr>
        <p:spPr>
          <a:xfrm rot="16200000" flipH="1">
            <a:off x="4045682" y="1569507"/>
            <a:ext cx="327410" cy="2305683"/>
          </a:xfrm>
          <a:prstGeom prst="bentConnector3">
            <a:avLst>
              <a:gd name="adj1" fmla="val 4118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5BFB618-B815-B6CC-A6BF-8F58202D800B}"/>
              </a:ext>
              <a:ext uri="{C183D7F6-B498-43B3-948B-1728B52AA6E4}">
                <adec:decorative xmlns:adec="http://schemas.microsoft.com/office/drawing/2017/decorative" val="1"/>
              </a:ext>
            </a:extLst>
          </p:cNvPr>
          <p:cNvCxnSpPr>
            <a:cxnSpLocks/>
          </p:cNvCxnSpPr>
          <p:nvPr/>
        </p:nvCxnSpPr>
        <p:spPr>
          <a:xfrm>
            <a:off x="5362229" y="4484225"/>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7889C3F-920F-B8DD-1D8F-FC2C0A0B09F7}"/>
              </a:ext>
              <a:ext uri="{C183D7F6-B498-43B3-948B-1728B52AA6E4}">
                <adec:decorative xmlns:adec="http://schemas.microsoft.com/office/drawing/2017/decorative" val="1"/>
              </a:ext>
            </a:extLst>
          </p:cNvPr>
          <p:cNvCxnSpPr>
            <a:cxnSpLocks/>
          </p:cNvCxnSpPr>
          <p:nvPr/>
        </p:nvCxnSpPr>
        <p:spPr>
          <a:xfrm>
            <a:off x="5360245" y="5221884"/>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Elbow Connector 47">
            <a:extLst>
              <a:ext uri="{FF2B5EF4-FFF2-40B4-BE49-F238E27FC236}">
                <a16:creationId xmlns:a16="http://schemas.microsoft.com/office/drawing/2014/main" id="{9CA0D4D3-4D51-10EB-2DEE-2B134A55F023}"/>
              </a:ext>
              <a:ext uri="{C183D7F6-B498-43B3-948B-1728B52AA6E4}">
                <adec:decorative xmlns:adec="http://schemas.microsoft.com/office/drawing/2017/decorative" val="1"/>
              </a:ext>
            </a:extLst>
          </p:cNvPr>
          <p:cNvCxnSpPr>
            <a:cxnSpLocks/>
          </p:cNvCxnSpPr>
          <p:nvPr/>
        </p:nvCxnSpPr>
        <p:spPr>
          <a:xfrm rot="16200000" flipH="1">
            <a:off x="7707167" y="3165599"/>
            <a:ext cx="182880" cy="429768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Elbow Connector 79">
            <a:extLst>
              <a:ext uri="{FF2B5EF4-FFF2-40B4-BE49-F238E27FC236}">
                <a16:creationId xmlns:a16="http://schemas.microsoft.com/office/drawing/2014/main" id="{A482928D-149A-4630-C16A-67989838FBD1}"/>
              </a:ext>
              <a:ext uri="{C183D7F6-B498-43B3-948B-1728B52AA6E4}">
                <adec:decorative xmlns:adec="http://schemas.microsoft.com/office/drawing/2017/decorative" val="1"/>
              </a:ext>
            </a:extLst>
          </p:cNvPr>
          <p:cNvCxnSpPr>
            <a:cxnSpLocks/>
            <a:stCxn id="10" idx="2"/>
            <a:endCxn id="48" idx="0"/>
          </p:cNvCxnSpPr>
          <p:nvPr/>
        </p:nvCxnSpPr>
        <p:spPr>
          <a:xfrm rot="5400000">
            <a:off x="8264003" y="2016581"/>
            <a:ext cx="329389" cy="1413515"/>
          </a:xfrm>
          <a:prstGeom prst="bentConnector3">
            <a:avLst>
              <a:gd name="adj1" fmla="val 4123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04CDFB2-23F9-8A47-D6C3-6A553F293B03}"/>
              </a:ext>
              <a:ext uri="{C183D7F6-B498-43B3-948B-1728B52AA6E4}">
                <adec:decorative xmlns:adec="http://schemas.microsoft.com/office/drawing/2017/decorative" val="1"/>
              </a:ext>
            </a:extLst>
          </p:cNvPr>
          <p:cNvCxnSpPr>
            <a:cxnSpLocks/>
          </p:cNvCxnSpPr>
          <p:nvPr/>
        </p:nvCxnSpPr>
        <p:spPr>
          <a:xfrm>
            <a:off x="9135455" y="2558644"/>
            <a:ext cx="0" cy="32004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Elbow Connector 79">
            <a:extLst>
              <a:ext uri="{FF2B5EF4-FFF2-40B4-BE49-F238E27FC236}">
                <a16:creationId xmlns:a16="http://schemas.microsoft.com/office/drawing/2014/main" id="{69B7E29D-74C1-58FF-1409-23D8F69B75EA}"/>
              </a:ext>
              <a:ext uri="{C183D7F6-B498-43B3-948B-1728B52AA6E4}">
                <adec:decorative xmlns:adec="http://schemas.microsoft.com/office/drawing/2017/decorative" val="1"/>
              </a:ext>
            </a:extLst>
          </p:cNvPr>
          <p:cNvCxnSpPr>
            <a:cxnSpLocks/>
            <a:stCxn id="10" idx="2"/>
            <a:endCxn id="47" idx="0"/>
          </p:cNvCxnSpPr>
          <p:nvPr/>
        </p:nvCxnSpPr>
        <p:spPr>
          <a:xfrm rot="16200000" flipH="1">
            <a:off x="9703983" y="1990114"/>
            <a:ext cx="328847" cy="1465905"/>
          </a:xfrm>
          <a:prstGeom prst="bentConnector3">
            <a:avLst>
              <a:gd name="adj1" fmla="val 4121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B1055C0-0DBB-4C7F-18C6-18AD5F139EBA}"/>
              </a:ext>
              <a:ext uri="{C183D7F6-B498-43B3-948B-1728B52AA6E4}">
                <adec:decorative xmlns:adec="http://schemas.microsoft.com/office/drawing/2017/decorative" val="1"/>
              </a:ext>
            </a:extLst>
          </p:cNvPr>
          <p:cNvCxnSpPr>
            <a:cxnSpLocks/>
          </p:cNvCxnSpPr>
          <p:nvPr/>
        </p:nvCxnSpPr>
        <p:spPr>
          <a:xfrm>
            <a:off x="7721940" y="3495038"/>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A98BB8D-E94E-C9C3-6521-32B44AA75C98}"/>
              </a:ext>
              <a:ext uri="{C183D7F6-B498-43B3-948B-1728B52AA6E4}">
                <adec:decorative xmlns:adec="http://schemas.microsoft.com/office/drawing/2017/decorative" val="1"/>
              </a:ext>
            </a:extLst>
          </p:cNvPr>
          <p:cNvCxnSpPr>
            <a:cxnSpLocks/>
          </p:cNvCxnSpPr>
          <p:nvPr/>
        </p:nvCxnSpPr>
        <p:spPr>
          <a:xfrm>
            <a:off x="9155384" y="3497017"/>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Elbow Connector 79">
            <a:extLst>
              <a:ext uri="{FF2B5EF4-FFF2-40B4-BE49-F238E27FC236}">
                <a16:creationId xmlns:a16="http://schemas.microsoft.com/office/drawing/2014/main" id="{E9DE9E8F-3183-1F46-F428-DDB9218A404A}"/>
              </a:ext>
              <a:ext uri="{C183D7F6-B498-43B3-948B-1728B52AA6E4}">
                <adec:decorative xmlns:adec="http://schemas.microsoft.com/office/drawing/2017/decorative" val="1"/>
              </a:ext>
            </a:extLst>
          </p:cNvPr>
          <p:cNvCxnSpPr>
            <a:cxnSpLocks/>
            <a:stCxn id="46" idx="3"/>
            <a:endCxn id="56" idx="1"/>
          </p:cNvCxnSpPr>
          <p:nvPr/>
        </p:nvCxnSpPr>
        <p:spPr>
          <a:xfrm>
            <a:off x="9743919" y="3191983"/>
            <a:ext cx="268904" cy="860640"/>
          </a:xfrm>
          <a:prstGeom prst="bentConnector3">
            <a:avLst>
              <a:gd name="adj1" fmla="val 3210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E9694A1-05CA-839B-40F7-C59487FE539C}"/>
              </a:ext>
              <a:ext uri="{C183D7F6-B498-43B3-948B-1728B52AA6E4}">
                <adec:decorative xmlns:adec="http://schemas.microsoft.com/office/drawing/2017/decorative" val="1"/>
              </a:ext>
            </a:extLst>
          </p:cNvPr>
          <p:cNvCxnSpPr>
            <a:cxnSpLocks/>
          </p:cNvCxnSpPr>
          <p:nvPr/>
        </p:nvCxnSpPr>
        <p:spPr>
          <a:xfrm>
            <a:off x="10601358" y="3485143"/>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Elbow Connector 79">
            <a:extLst>
              <a:ext uri="{FF2B5EF4-FFF2-40B4-BE49-F238E27FC236}">
                <a16:creationId xmlns:a16="http://schemas.microsoft.com/office/drawing/2014/main" id="{EFE5E344-F992-7F67-6274-A0788E56777B}"/>
              </a:ext>
              <a:ext uri="{C183D7F6-B498-43B3-948B-1728B52AA6E4}">
                <adec:decorative xmlns:adec="http://schemas.microsoft.com/office/drawing/2017/decorative" val="1"/>
              </a:ext>
            </a:extLst>
          </p:cNvPr>
          <p:cNvCxnSpPr>
            <a:cxnSpLocks/>
            <a:stCxn id="47" idx="3"/>
            <a:endCxn id="58" idx="3"/>
          </p:cNvCxnSpPr>
          <p:nvPr/>
        </p:nvCxnSpPr>
        <p:spPr>
          <a:xfrm flipH="1">
            <a:off x="11141769" y="3191983"/>
            <a:ext cx="48125" cy="2290896"/>
          </a:xfrm>
          <a:prstGeom prst="bentConnector3">
            <a:avLst>
              <a:gd name="adj1" fmla="val -47501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Elbow Connector 79">
            <a:extLst>
              <a:ext uri="{FF2B5EF4-FFF2-40B4-BE49-F238E27FC236}">
                <a16:creationId xmlns:a16="http://schemas.microsoft.com/office/drawing/2014/main" id="{FEEBBFB4-1AAD-A7B6-24FC-826BF1FB37B7}"/>
              </a:ext>
              <a:ext uri="{C183D7F6-B498-43B3-948B-1728B52AA6E4}">
                <adec:decorative xmlns:adec="http://schemas.microsoft.com/office/drawing/2017/decorative" val="1"/>
              </a:ext>
            </a:extLst>
          </p:cNvPr>
          <p:cNvCxnSpPr>
            <a:cxnSpLocks/>
            <a:stCxn id="50" idx="2"/>
            <a:endCxn id="52" idx="3"/>
          </p:cNvCxnSpPr>
          <p:nvPr/>
        </p:nvCxnSpPr>
        <p:spPr>
          <a:xfrm rot="5400000">
            <a:off x="7245053" y="3094944"/>
            <a:ext cx="705584" cy="311508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Elbow Connector 79">
            <a:extLst>
              <a:ext uri="{FF2B5EF4-FFF2-40B4-BE49-F238E27FC236}">
                <a16:creationId xmlns:a16="http://schemas.microsoft.com/office/drawing/2014/main" id="{66974177-A7AA-E0DF-02FB-9AF57F8607A5}"/>
              </a:ext>
              <a:ext uri="{C183D7F6-B498-43B3-948B-1728B52AA6E4}">
                <adec:decorative xmlns:adec="http://schemas.microsoft.com/office/drawing/2017/decorative" val="1"/>
              </a:ext>
            </a:extLst>
          </p:cNvPr>
          <p:cNvCxnSpPr>
            <a:cxnSpLocks/>
            <a:stCxn id="56" idx="2"/>
            <a:endCxn id="52" idx="3"/>
          </p:cNvCxnSpPr>
          <p:nvPr/>
        </p:nvCxnSpPr>
        <p:spPr>
          <a:xfrm rot="5400000">
            <a:off x="7972573" y="2376490"/>
            <a:ext cx="696518" cy="456105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DEDA86EE-3A06-1E1E-0F4E-A08B38758C85}"/>
              </a:ext>
            </a:extLst>
          </p:cNvPr>
          <p:cNvSpPr txBox="1">
            <a:spLocks/>
          </p:cNvSpPr>
          <p:nvPr/>
        </p:nvSpPr>
        <p:spPr>
          <a:xfrm>
            <a:off x="1907777" y="6233811"/>
            <a:ext cx="8376447"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err="1"/>
              <a:t>AoD</a:t>
            </a:r>
            <a:r>
              <a:rPr lang="en-US" sz="1050" dirty="0"/>
              <a:t> indicates aortic dissection; and TEVAR, thoracic endovascular aortic repair.</a:t>
            </a:r>
          </a:p>
        </p:txBody>
      </p:sp>
      <p:sp>
        <p:nvSpPr>
          <p:cNvPr id="4" name="Slide Number Placeholder 3">
            <a:extLst>
              <a:ext uri="{FF2B5EF4-FFF2-40B4-BE49-F238E27FC236}">
                <a16:creationId xmlns:a16="http://schemas.microsoft.com/office/drawing/2014/main" id="{7CE1B688-C192-FE32-11D2-1CDF06A5A3C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9017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right)">
                                      <p:cBhvr>
                                        <p:cTn id="32" dur="500"/>
                                        <p:tgtEl>
                                          <p:spTgt spid="6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right)">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up)">
                                      <p:cBhvr>
                                        <p:cTn id="57" dur="500"/>
                                        <p:tgtEl>
                                          <p:spTgt spid="77"/>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par>
                          <p:cTn id="62" fill="hold">
                            <p:stCondLst>
                              <p:cond delay="2500"/>
                            </p:stCondLst>
                            <p:childTnLst>
                              <p:par>
                                <p:cTn id="63" presetID="22"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up)">
                                      <p:cBhvr>
                                        <p:cTn id="65" dur="500"/>
                                        <p:tgtEl>
                                          <p:spTgt spid="78"/>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par>
                          <p:cTn id="70" fill="hold">
                            <p:stCondLst>
                              <p:cond delay="3500"/>
                            </p:stCondLst>
                            <p:childTnLst>
                              <p:par>
                                <p:cTn id="71" presetID="22" presetClass="entr" presetSubtype="1" fill="hold"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wipe(up)">
                                      <p:cBhvr>
                                        <p:cTn id="73" dur="500"/>
                                        <p:tgtEl>
                                          <p:spTgt spid="81"/>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wipe(up)">
                                      <p:cBhvr>
                                        <p:cTn id="90" dur="500"/>
                                        <p:tgtEl>
                                          <p:spTgt spid="79"/>
                                        </p:tgtEl>
                                      </p:cBhvr>
                                    </p:animEffect>
                                  </p:childTnLst>
                                </p:cTn>
                              </p:par>
                            </p:childTnLst>
                          </p:cTn>
                        </p:par>
                        <p:par>
                          <p:cTn id="91" fill="hold">
                            <p:stCondLst>
                              <p:cond delay="1500"/>
                            </p:stCondLst>
                            <p:childTnLst>
                              <p:par>
                                <p:cTn id="92" presetID="22" presetClass="entr" presetSubtype="1" fill="hold"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500"/>
                                        <p:tgtEl>
                                          <p:spTgt spid="93"/>
                                        </p:tgtEl>
                                      </p:cBhvr>
                                    </p:animEffect>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par>
                          <p:cTn id="99" fill="hold">
                            <p:stCondLst>
                              <p:cond delay="2500"/>
                            </p:stCondLst>
                            <p:childTnLst>
                              <p:par>
                                <p:cTn id="100" presetID="22" presetClass="entr" presetSubtype="1" fill="hold" nodeType="after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3500"/>
                            </p:stCondLst>
                            <p:childTnLst>
                              <p:par>
                                <p:cTn id="108" presetID="22" presetClass="entr" presetSubtype="8" fill="hold" nodeType="after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left)">
                                      <p:cBhvr>
                                        <p:cTn id="110" dur="500"/>
                                        <p:tgtEl>
                                          <p:spTgt spid="95"/>
                                        </p:tgtEl>
                                      </p:cBhvr>
                                    </p:animEffect>
                                  </p:childTnLst>
                                </p:cTn>
                              </p:par>
                            </p:childTnLst>
                          </p:cTn>
                        </p:par>
                        <p:par>
                          <p:cTn id="111" fill="hold">
                            <p:stCondLst>
                              <p:cond delay="4000"/>
                            </p:stCondLst>
                            <p:childTnLst>
                              <p:par>
                                <p:cTn id="112" presetID="10" presetClass="entr" presetSubtype="0"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500"/>
                                        <p:tgtEl>
                                          <p:spTgt spid="10"/>
                                        </p:tgtEl>
                                      </p:cBhvr>
                                    </p:animEffect>
                                  </p:childTnLst>
                                </p:cTn>
                              </p:par>
                            </p:childTnLst>
                          </p:cTn>
                        </p:par>
                        <p:par>
                          <p:cTn id="124" fill="hold">
                            <p:stCondLst>
                              <p:cond delay="1000"/>
                            </p:stCondLst>
                            <p:childTnLst>
                              <p:par>
                                <p:cTn id="125" presetID="22" presetClass="entr" presetSubtype="2" fill="hold" nodeType="after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wipe(right)">
                                      <p:cBhvr>
                                        <p:cTn id="127" dur="500"/>
                                        <p:tgtEl>
                                          <p:spTgt spid="100"/>
                                        </p:tgtEl>
                                      </p:cBhvr>
                                    </p:animEffect>
                                  </p:childTnLst>
                                </p:cTn>
                              </p:par>
                            </p:childTnLst>
                          </p:cTn>
                        </p:par>
                        <p:par>
                          <p:cTn id="128" fill="hold">
                            <p:stCondLst>
                              <p:cond delay="1500"/>
                            </p:stCondLst>
                            <p:childTnLst>
                              <p:par>
                                <p:cTn id="129" presetID="10" presetClass="entr" presetSubtype="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childTnLst>
                          </p:cTn>
                        </p:par>
                        <p:par>
                          <p:cTn id="132" fill="hold">
                            <p:stCondLst>
                              <p:cond delay="2000"/>
                            </p:stCondLst>
                            <p:childTnLst>
                              <p:par>
                                <p:cTn id="133" presetID="22" presetClass="entr" presetSubtype="1" fill="hold" nodeType="afterEffect">
                                  <p:stCondLst>
                                    <p:cond delay="0"/>
                                  </p:stCondLst>
                                  <p:childTnLst>
                                    <p:set>
                                      <p:cBhvr>
                                        <p:cTn id="134" dur="1" fill="hold">
                                          <p:stCondLst>
                                            <p:cond delay="0"/>
                                          </p:stCondLst>
                                        </p:cTn>
                                        <p:tgtEl>
                                          <p:spTgt spid="110"/>
                                        </p:tgtEl>
                                        <p:attrNameLst>
                                          <p:attrName>style.visibility</p:attrName>
                                        </p:attrNameLst>
                                      </p:cBhvr>
                                      <p:to>
                                        <p:strVal val="visible"/>
                                      </p:to>
                                    </p:set>
                                    <p:animEffect transition="in" filter="wipe(up)">
                                      <p:cBhvr>
                                        <p:cTn id="135" dur="500"/>
                                        <p:tgtEl>
                                          <p:spTgt spid="110"/>
                                        </p:tgtEl>
                                      </p:cBhvr>
                                    </p:animEffect>
                                  </p:childTnLst>
                                </p:cTn>
                              </p:par>
                            </p:childTnLst>
                          </p:cTn>
                        </p:par>
                        <p:par>
                          <p:cTn id="136" fill="hold">
                            <p:stCondLst>
                              <p:cond delay="2500"/>
                            </p:stCondLst>
                            <p:childTnLst>
                              <p:par>
                                <p:cTn id="137" presetID="10" presetClass="entr" presetSubtype="0" fill="hold" grpId="0" nodeType="after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500"/>
                                        <p:tgtEl>
                                          <p:spTgt spid="5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104"/>
                                        </p:tgtEl>
                                        <p:attrNameLst>
                                          <p:attrName>style.visibility</p:attrName>
                                        </p:attrNameLst>
                                      </p:cBhvr>
                                      <p:to>
                                        <p:strVal val="visible"/>
                                      </p:to>
                                    </p:set>
                                    <p:animEffect transition="in" filter="wipe(up)">
                                      <p:cBhvr>
                                        <p:cTn id="144" dur="500"/>
                                        <p:tgtEl>
                                          <p:spTgt spid="104"/>
                                        </p:tgtEl>
                                      </p:cBhvr>
                                    </p:animEffect>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500"/>
                                        <p:tgtEl>
                                          <p:spTgt spid="46"/>
                                        </p:tgtEl>
                                      </p:cBhvr>
                                    </p:animEffect>
                                  </p:childTnLst>
                                </p:cTn>
                              </p:par>
                            </p:childTnLst>
                          </p:cTn>
                        </p:par>
                        <p:par>
                          <p:cTn id="149" fill="hold">
                            <p:stCondLst>
                              <p:cond delay="1000"/>
                            </p:stCondLst>
                            <p:childTnLst>
                              <p:par>
                                <p:cTn id="150" presetID="22" presetClass="entr" presetSubtype="1" fill="hold" nodeType="afterEffect">
                                  <p:stCondLst>
                                    <p:cond delay="0"/>
                                  </p:stCondLst>
                                  <p:childTnLst>
                                    <p:set>
                                      <p:cBhvr>
                                        <p:cTn id="151" dur="1" fill="hold">
                                          <p:stCondLst>
                                            <p:cond delay="0"/>
                                          </p:stCondLst>
                                        </p:cTn>
                                        <p:tgtEl>
                                          <p:spTgt spid="111"/>
                                        </p:tgtEl>
                                        <p:attrNameLst>
                                          <p:attrName>style.visibility</p:attrName>
                                        </p:attrNameLst>
                                      </p:cBhvr>
                                      <p:to>
                                        <p:strVal val="visible"/>
                                      </p:to>
                                    </p:set>
                                    <p:animEffect transition="in" filter="wipe(up)">
                                      <p:cBhvr>
                                        <p:cTn id="152" dur="500"/>
                                        <p:tgtEl>
                                          <p:spTgt spid="111"/>
                                        </p:tgtEl>
                                      </p:cBhvr>
                                    </p:animEffect>
                                  </p:childTnLst>
                                </p:cTn>
                              </p:par>
                            </p:childTnLst>
                          </p:cTn>
                        </p:par>
                        <p:par>
                          <p:cTn id="153" fill="hold">
                            <p:stCondLst>
                              <p:cond delay="1500"/>
                            </p:stCondLst>
                            <p:childTnLst>
                              <p:par>
                                <p:cTn id="154" presetID="10" presetClass="entr" presetSubtype="0" fill="hold" grpId="0" nodeType="after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par>
                          <p:cTn id="157" fill="hold">
                            <p:stCondLst>
                              <p:cond delay="2000"/>
                            </p:stCondLst>
                            <p:childTnLst>
                              <p:par>
                                <p:cTn id="158" presetID="22" presetClass="entr" presetSubtype="2" fill="hold" nodeType="afterEffect">
                                  <p:stCondLst>
                                    <p:cond delay="0"/>
                                  </p:stCondLst>
                                  <p:childTnLst>
                                    <p:set>
                                      <p:cBhvr>
                                        <p:cTn id="159" dur="1" fill="hold">
                                          <p:stCondLst>
                                            <p:cond delay="0"/>
                                          </p:stCondLst>
                                        </p:cTn>
                                        <p:tgtEl>
                                          <p:spTgt spid="121"/>
                                        </p:tgtEl>
                                        <p:attrNameLst>
                                          <p:attrName>style.visibility</p:attrName>
                                        </p:attrNameLst>
                                      </p:cBhvr>
                                      <p:to>
                                        <p:strVal val="visible"/>
                                      </p:to>
                                    </p:set>
                                    <p:animEffect transition="in" filter="wipe(right)">
                                      <p:cBhvr>
                                        <p:cTn id="160" dur="500"/>
                                        <p:tgtEl>
                                          <p:spTgt spid="121"/>
                                        </p:tgtEl>
                                      </p:cBhvr>
                                    </p:animEffect>
                                  </p:childTnLst>
                                </p:cTn>
                              </p:par>
                            </p:childTnLst>
                          </p:cTn>
                        </p:par>
                        <p:par>
                          <p:cTn id="161" fill="hold">
                            <p:stCondLst>
                              <p:cond delay="2500"/>
                            </p:stCondLst>
                            <p:childTnLst>
                              <p:par>
                                <p:cTn id="162" presetID="22" presetClass="entr" presetSubtype="1" fill="hold" nodeType="afterEffect">
                                  <p:stCondLst>
                                    <p:cond delay="0"/>
                                  </p:stCondLst>
                                  <p:childTnLst>
                                    <p:set>
                                      <p:cBhvr>
                                        <p:cTn id="163" dur="1" fill="hold">
                                          <p:stCondLst>
                                            <p:cond delay="0"/>
                                          </p:stCondLst>
                                        </p:cTn>
                                        <p:tgtEl>
                                          <p:spTgt spid="112"/>
                                        </p:tgtEl>
                                        <p:attrNameLst>
                                          <p:attrName>style.visibility</p:attrName>
                                        </p:attrNameLst>
                                      </p:cBhvr>
                                      <p:to>
                                        <p:strVal val="visible"/>
                                      </p:to>
                                    </p:set>
                                    <p:animEffect transition="in" filter="wipe(up)">
                                      <p:cBhvr>
                                        <p:cTn id="164" dur="500"/>
                                        <p:tgtEl>
                                          <p:spTgt spid="112"/>
                                        </p:tgtEl>
                                      </p:cBhvr>
                                    </p:animEffect>
                                  </p:childTnLst>
                                </p:cTn>
                              </p:par>
                            </p:childTnLst>
                          </p:cTn>
                        </p:par>
                        <p:par>
                          <p:cTn id="165" fill="hold">
                            <p:stCondLst>
                              <p:cond delay="3000"/>
                            </p:stCondLst>
                            <p:childTnLst>
                              <p:par>
                                <p:cTn id="166" presetID="10" presetClass="entr" presetSubtype="0" fill="hold" grpId="0" nodeType="after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fade">
                                      <p:cBhvr>
                                        <p:cTn id="168" dur="500"/>
                                        <p:tgtEl>
                                          <p:spTgt spid="56"/>
                                        </p:tgtEl>
                                      </p:cBhvr>
                                    </p:animEffect>
                                  </p:childTnLst>
                                </p:cTn>
                              </p:par>
                            </p:childTnLst>
                          </p:cTn>
                        </p:par>
                        <p:par>
                          <p:cTn id="169" fill="hold">
                            <p:stCondLst>
                              <p:cond delay="3500"/>
                            </p:stCondLst>
                            <p:childTnLst>
                              <p:par>
                                <p:cTn id="170" presetID="22" presetClass="entr" presetSubtype="2" fill="hold" nodeType="afterEffect">
                                  <p:stCondLst>
                                    <p:cond delay="0"/>
                                  </p:stCondLst>
                                  <p:childTnLst>
                                    <p:set>
                                      <p:cBhvr>
                                        <p:cTn id="171" dur="1" fill="hold">
                                          <p:stCondLst>
                                            <p:cond delay="0"/>
                                          </p:stCondLst>
                                        </p:cTn>
                                        <p:tgtEl>
                                          <p:spTgt spid="124"/>
                                        </p:tgtEl>
                                        <p:attrNameLst>
                                          <p:attrName>style.visibility</p:attrName>
                                        </p:attrNameLst>
                                      </p:cBhvr>
                                      <p:to>
                                        <p:strVal val="visible"/>
                                      </p:to>
                                    </p:set>
                                    <p:animEffect transition="in" filter="wipe(right)">
                                      <p:cBhvr>
                                        <p:cTn id="172" dur="500"/>
                                        <p:tgtEl>
                                          <p:spTgt spid="124"/>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106"/>
                                        </p:tgtEl>
                                        <p:attrNameLst>
                                          <p:attrName>style.visibility</p:attrName>
                                        </p:attrNameLst>
                                      </p:cBhvr>
                                      <p:to>
                                        <p:strVal val="visible"/>
                                      </p:to>
                                    </p:set>
                                    <p:animEffect transition="in" filter="wipe(left)">
                                      <p:cBhvr>
                                        <p:cTn id="177" dur="500"/>
                                        <p:tgtEl>
                                          <p:spTgt spid="106"/>
                                        </p:tgtEl>
                                      </p:cBhvr>
                                    </p:animEffect>
                                  </p:childTnLst>
                                </p:cTn>
                              </p:par>
                            </p:childTnLst>
                          </p:cTn>
                        </p:par>
                        <p:par>
                          <p:cTn id="178" fill="hold">
                            <p:stCondLst>
                              <p:cond delay="500"/>
                            </p:stCondLst>
                            <p:childTnLst>
                              <p:par>
                                <p:cTn id="179" presetID="10" presetClass="entr" presetSubtype="0" fill="hold" grpId="0" nodeType="after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500"/>
                                        <p:tgtEl>
                                          <p:spTgt spid="47"/>
                                        </p:tgtEl>
                                      </p:cBhvr>
                                    </p:animEffect>
                                  </p:childTnLst>
                                </p:cTn>
                              </p:par>
                            </p:childTnLst>
                          </p:cTn>
                        </p:par>
                        <p:par>
                          <p:cTn id="182" fill="hold">
                            <p:stCondLst>
                              <p:cond delay="1000"/>
                            </p:stCondLst>
                            <p:childTnLst>
                              <p:par>
                                <p:cTn id="183" presetID="22" presetClass="entr" presetSubtype="1" fill="hold" nodeType="afterEffect">
                                  <p:stCondLst>
                                    <p:cond delay="0"/>
                                  </p:stCondLst>
                                  <p:childTnLst>
                                    <p:set>
                                      <p:cBhvr>
                                        <p:cTn id="184" dur="1" fill="hold">
                                          <p:stCondLst>
                                            <p:cond delay="0"/>
                                          </p:stCondLst>
                                        </p:cTn>
                                        <p:tgtEl>
                                          <p:spTgt spid="117"/>
                                        </p:tgtEl>
                                        <p:attrNameLst>
                                          <p:attrName>style.visibility</p:attrName>
                                        </p:attrNameLst>
                                      </p:cBhvr>
                                      <p:to>
                                        <p:strVal val="visible"/>
                                      </p:to>
                                    </p:set>
                                    <p:animEffect transition="in" filter="wipe(up)">
                                      <p:cBhvr>
                                        <p:cTn id="185" dur="500"/>
                                        <p:tgtEl>
                                          <p:spTgt spid="117"/>
                                        </p:tgtEl>
                                      </p:cBhvr>
                                    </p:animEffect>
                                  </p:childTnLst>
                                </p:cTn>
                              </p:par>
                            </p:childTnLst>
                          </p:cTn>
                        </p:par>
                        <p:par>
                          <p:cTn id="186" fill="hold">
                            <p:stCondLst>
                              <p:cond delay="1500"/>
                            </p:stCondLst>
                            <p:childTnLst>
                              <p:par>
                                <p:cTn id="187" presetID="22" presetClass="entr" presetSubtype="1" fill="hold" nodeType="afterEffect">
                                  <p:stCondLst>
                                    <p:cond delay="0"/>
                                  </p:stCondLst>
                                  <p:childTnLst>
                                    <p:set>
                                      <p:cBhvr>
                                        <p:cTn id="188" dur="1" fill="hold">
                                          <p:stCondLst>
                                            <p:cond delay="0"/>
                                          </p:stCondLst>
                                        </p:cTn>
                                        <p:tgtEl>
                                          <p:spTgt spid="118"/>
                                        </p:tgtEl>
                                        <p:attrNameLst>
                                          <p:attrName>style.visibility</p:attrName>
                                        </p:attrNameLst>
                                      </p:cBhvr>
                                      <p:to>
                                        <p:strVal val="visible"/>
                                      </p:to>
                                    </p:set>
                                    <p:animEffect transition="in" filter="wipe(up)">
                                      <p:cBhvr>
                                        <p:cTn id="18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8" grpId="0" animBg="1"/>
      <p:bldP spid="39" grpId="0" animBg="1"/>
      <p:bldP spid="41"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8F71-0532-E488-01AD-DD7F015EEAA5}"/>
              </a:ext>
            </a:extLst>
          </p:cNvPr>
          <p:cNvSpPr>
            <a:spLocks noGrp="1"/>
          </p:cNvSpPr>
          <p:nvPr>
            <p:ph type="title"/>
          </p:nvPr>
        </p:nvSpPr>
        <p:spPr>
          <a:xfrm>
            <a:off x="583762" y="365125"/>
            <a:ext cx="10009472" cy="660111"/>
          </a:xfrm>
        </p:spPr>
        <p:txBody>
          <a:bodyPr/>
          <a:lstStyle/>
          <a:p>
            <a:r>
              <a:rPr lang="en-US" dirty="0"/>
              <a:t>Recommendations for Surgical Repair Strategies in Acute Type A Aortic Dissection</a:t>
            </a:r>
          </a:p>
        </p:txBody>
      </p:sp>
      <p:sp>
        <p:nvSpPr>
          <p:cNvPr id="96" name="Rectangle 95" descr="Recommendations for Surgical Repair Strategies in Acute Type A Aortic Dissection are as follows:&#10;&#10;1. In patients with acute type A aortic dissection and a partially dissected aortic root but no significant aortic valve leaflet pathology, aortic valve resuspension is recommended over valve replacement (Class 1).&#10;&#10;2. In patients with acute type A aortic dissection who have extensive destruction of the aortic root, a root aneurysm, or a known genetic aortic disorder, aortic root replacement is recommended with a mechanical or biological valved conduit (Class 1). &#10;&#10;-In selected patients who are stable, valve-sparing root repair may be reasonable, when performed by experienced surgeons in a Multidisciplinary Aortic Team (Class 2b).&#10;&#10;3. In patients with acute type A aortic dissection undergoing aortic repair, an open distal anastomosis is recommended to improve survival and increase false-lumen thrombosis rates (Class 1).&#10;&#10;4. In patients with acute type A aortic dissection without an intimal tear in the arch or a significant arch aneurysm, hemiarch repair is recommended over more extensive arch replacement (Class 1).&#10;&#10;5. In patients with acute type A aortic dissection and a dissection flap extending through the arch into the&#10;descending thoracic aorta, an extended aortic repair with antegrade stenting of the proximal descending thoracic aorta may be considered to treat malperfusion and reduce late distal aortic complications (Class 2b).">
            <a:extLst>
              <a:ext uri="{FF2B5EF4-FFF2-40B4-BE49-F238E27FC236}">
                <a16:creationId xmlns:a16="http://schemas.microsoft.com/office/drawing/2014/main" id="{082AE40B-0D79-A751-673D-127FE97157B2}"/>
              </a:ext>
            </a:extLst>
          </p:cNvPr>
          <p:cNvSpPr/>
          <p:nvPr/>
        </p:nvSpPr>
        <p:spPr>
          <a:xfrm>
            <a:off x="-131891" y="1249828"/>
            <a:ext cx="11868347" cy="475504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1D37CB-DE37-63BA-E0F1-6A215BB62FC5}"/>
              </a:ext>
              <a:ext uri="{C183D7F6-B498-43B3-948B-1728B52AA6E4}">
                <adec:decorative xmlns:adec="http://schemas.microsoft.com/office/drawing/2017/decorative" val="1"/>
              </a:ext>
            </a:extLst>
          </p:cNvPr>
          <p:cNvSpPr txBox="1"/>
          <p:nvPr/>
        </p:nvSpPr>
        <p:spPr>
          <a:xfrm>
            <a:off x="3894179" y="1344594"/>
            <a:ext cx="3894766" cy="4371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Acute Type A Dissection</a:t>
            </a:r>
          </a:p>
        </p:txBody>
      </p:sp>
      <p:sp>
        <p:nvSpPr>
          <p:cNvPr id="9" name="TextBox 8">
            <a:extLst>
              <a:ext uri="{FF2B5EF4-FFF2-40B4-BE49-F238E27FC236}">
                <a16:creationId xmlns:a16="http://schemas.microsoft.com/office/drawing/2014/main" id="{A18B4013-ABBA-1556-02C9-E7DB4CD82C76}"/>
              </a:ext>
              <a:ext uri="{C183D7F6-B498-43B3-948B-1728B52AA6E4}">
                <adec:decorative xmlns:adec="http://schemas.microsoft.com/office/drawing/2017/decorative" val="1"/>
              </a:ext>
            </a:extLst>
          </p:cNvPr>
          <p:cNvSpPr txBox="1"/>
          <p:nvPr/>
        </p:nvSpPr>
        <p:spPr>
          <a:xfrm>
            <a:off x="92899" y="2294218"/>
            <a:ext cx="2118582" cy="943974"/>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Partially dissected root  but no significant aortic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valve leaflet pathology</a:t>
            </a:r>
          </a:p>
        </p:txBody>
      </p:sp>
      <p:sp>
        <p:nvSpPr>
          <p:cNvPr id="11" name="TextBox 10">
            <a:extLst>
              <a:ext uri="{FF2B5EF4-FFF2-40B4-BE49-F238E27FC236}">
                <a16:creationId xmlns:a16="http://schemas.microsoft.com/office/drawing/2014/main" id="{A1F82171-FBDF-7B97-6201-BA954D728040}"/>
              </a:ext>
              <a:ext uri="{C183D7F6-B498-43B3-948B-1728B52AA6E4}">
                <adec:decorative xmlns:adec="http://schemas.microsoft.com/office/drawing/2017/decorative" val="1"/>
              </a:ext>
            </a:extLst>
          </p:cNvPr>
          <p:cNvSpPr txBox="1"/>
          <p:nvPr/>
        </p:nvSpPr>
        <p:spPr>
          <a:xfrm>
            <a:off x="7123866" y="2294218"/>
            <a:ext cx="2123527" cy="950286"/>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Without an intimal tear in the arch or a significant arch aneurysm</a:t>
            </a:r>
          </a:p>
        </p:txBody>
      </p:sp>
      <p:cxnSp>
        <p:nvCxnSpPr>
          <p:cNvPr id="16" name="Elbow Connector 47">
            <a:extLst>
              <a:ext uri="{FF2B5EF4-FFF2-40B4-BE49-F238E27FC236}">
                <a16:creationId xmlns:a16="http://schemas.microsoft.com/office/drawing/2014/main" id="{04B8325A-5193-1E54-74FF-CF6D75CF9AB2}"/>
              </a:ext>
              <a:ext uri="{C183D7F6-B498-43B3-948B-1728B52AA6E4}">
                <adec:decorative xmlns:adec="http://schemas.microsoft.com/office/drawing/2017/decorative" val="1"/>
              </a:ext>
            </a:extLst>
          </p:cNvPr>
          <p:cNvCxnSpPr>
            <a:cxnSpLocks/>
            <a:stCxn id="8" idx="2"/>
            <a:endCxn id="9" idx="0"/>
          </p:cNvCxnSpPr>
          <p:nvPr/>
        </p:nvCxnSpPr>
        <p:spPr>
          <a:xfrm rot="5400000">
            <a:off x="3240651" y="-306694"/>
            <a:ext cx="512451" cy="468937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47">
            <a:extLst>
              <a:ext uri="{FF2B5EF4-FFF2-40B4-BE49-F238E27FC236}">
                <a16:creationId xmlns:a16="http://schemas.microsoft.com/office/drawing/2014/main" id="{52BCBA42-2EC6-B9A2-FF79-D141DCC2F9B5}"/>
              </a:ext>
              <a:ext uri="{C183D7F6-B498-43B3-948B-1728B52AA6E4}">
                <adec:decorative xmlns:adec="http://schemas.microsoft.com/office/drawing/2017/decorative" val="1"/>
              </a:ext>
            </a:extLst>
          </p:cNvPr>
          <p:cNvCxnSpPr>
            <a:cxnSpLocks/>
            <a:stCxn id="8" idx="2"/>
            <a:endCxn id="11" idx="0"/>
          </p:cNvCxnSpPr>
          <p:nvPr/>
        </p:nvCxnSpPr>
        <p:spPr>
          <a:xfrm rot="16200000" flipH="1">
            <a:off x="6757371" y="865958"/>
            <a:ext cx="512451" cy="234406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A6D0CF7-EC10-05AA-CDA7-78790A53C4BD}"/>
              </a:ext>
              <a:ext uri="{C183D7F6-B498-43B3-948B-1728B52AA6E4}">
                <adec:decorative xmlns:adec="http://schemas.microsoft.com/office/drawing/2017/decorative" val="1"/>
              </a:ext>
            </a:extLst>
          </p:cNvPr>
          <p:cNvSpPr txBox="1"/>
          <p:nvPr/>
        </p:nvSpPr>
        <p:spPr>
          <a:xfrm>
            <a:off x="2433258" y="2294216"/>
            <a:ext cx="2123527" cy="951749"/>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Extensive destruction of the aortic root, a root aneurysm, or a known genetic aortic disorder</a:t>
            </a:r>
          </a:p>
        </p:txBody>
      </p:sp>
      <p:sp>
        <p:nvSpPr>
          <p:cNvPr id="37" name="TextBox 36">
            <a:extLst>
              <a:ext uri="{FF2B5EF4-FFF2-40B4-BE49-F238E27FC236}">
                <a16:creationId xmlns:a16="http://schemas.microsoft.com/office/drawing/2014/main" id="{E0547ECA-5251-2115-E9D2-52ADB1DF293E}"/>
              </a:ext>
              <a:ext uri="{C183D7F6-B498-43B3-948B-1728B52AA6E4}">
                <adec:decorative xmlns:adec="http://schemas.microsoft.com/office/drawing/2017/decorative" val="1"/>
              </a:ext>
            </a:extLst>
          </p:cNvPr>
          <p:cNvSpPr txBox="1"/>
          <p:nvPr/>
        </p:nvSpPr>
        <p:spPr>
          <a:xfrm>
            <a:off x="4778562" y="2294216"/>
            <a:ext cx="2123527" cy="950288"/>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In selected patients who are stable</a:t>
            </a:r>
          </a:p>
        </p:txBody>
      </p:sp>
      <p:cxnSp>
        <p:nvCxnSpPr>
          <p:cNvPr id="42" name="Straight Arrow Connector 41">
            <a:extLst>
              <a:ext uri="{FF2B5EF4-FFF2-40B4-BE49-F238E27FC236}">
                <a16:creationId xmlns:a16="http://schemas.microsoft.com/office/drawing/2014/main" id="{90219B92-3579-DCFD-E9BA-A34AF0E663B8}"/>
              </a:ext>
              <a:ext uri="{C183D7F6-B498-43B3-948B-1728B52AA6E4}">
                <adec:decorative xmlns:adec="http://schemas.microsoft.com/office/drawing/2017/decorative" val="1"/>
              </a:ext>
            </a:extLst>
          </p:cNvPr>
          <p:cNvCxnSpPr/>
          <p:nvPr/>
        </p:nvCxnSpPr>
        <p:spPr>
          <a:xfrm>
            <a:off x="5841563" y="1836708"/>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0360CD-5A38-2245-F604-9A64D2B36BB5}"/>
              </a:ext>
              <a:ext uri="{C183D7F6-B498-43B3-948B-1728B52AA6E4}">
                <adec:decorative xmlns:adec="http://schemas.microsoft.com/office/drawing/2017/decorative" val="1"/>
              </a:ext>
            </a:extLst>
          </p:cNvPr>
          <p:cNvCxnSpPr>
            <a:cxnSpLocks/>
            <a:stCxn id="9" idx="2"/>
            <a:endCxn id="58" idx="0"/>
          </p:cNvCxnSpPr>
          <p:nvPr/>
        </p:nvCxnSpPr>
        <p:spPr>
          <a:xfrm flipH="1">
            <a:off x="1152189" y="3238192"/>
            <a:ext cx="1" cy="490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7094879-EFF1-C3FC-0FA4-89179AAC6063}"/>
              </a:ext>
              <a:ext uri="{C183D7F6-B498-43B3-948B-1728B52AA6E4}">
                <adec:decorative xmlns:adec="http://schemas.microsoft.com/office/drawing/2017/decorative" val="1"/>
              </a:ext>
            </a:extLst>
          </p:cNvPr>
          <p:cNvSpPr txBox="1"/>
          <p:nvPr/>
        </p:nvSpPr>
        <p:spPr>
          <a:xfrm>
            <a:off x="9469171" y="2299730"/>
            <a:ext cx="1927376" cy="950286"/>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Dissection flap extending through  arch into  descending thoracic aorta</a:t>
            </a:r>
          </a:p>
        </p:txBody>
      </p:sp>
      <p:cxnSp>
        <p:nvCxnSpPr>
          <p:cNvPr id="51" name="Elbow Connector 47">
            <a:extLst>
              <a:ext uri="{FF2B5EF4-FFF2-40B4-BE49-F238E27FC236}">
                <a16:creationId xmlns:a16="http://schemas.microsoft.com/office/drawing/2014/main" id="{871B28F6-EE0C-5FB1-F791-4E9D512831CB}"/>
              </a:ext>
              <a:ext uri="{C183D7F6-B498-43B3-948B-1728B52AA6E4}">
                <adec:decorative xmlns:adec="http://schemas.microsoft.com/office/drawing/2017/decorative" val="1"/>
              </a:ext>
            </a:extLst>
          </p:cNvPr>
          <p:cNvCxnSpPr>
            <a:cxnSpLocks/>
            <a:stCxn id="8" idx="2"/>
            <a:endCxn id="36" idx="0"/>
          </p:cNvCxnSpPr>
          <p:nvPr/>
        </p:nvCxnSpPr>
        <p:spPr>
          <a:xfrm rot="5400000">
            <a:off x="4412068" y="864721"/>
            <a:ext cx="512449" cy="23465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E23E66E4-EE57-8D1D-0EB1-5856DF3DCBEC}"/>
              </a:ext>
              <a:ext uri="{C183D7F6-B498-43B3-948B-1728B52AA6E4}">
                <adec:decorative xmlns:adec="http://schemas.microsoft.com/office/drawing/2017/decorative" val="1"/>
              </a:ext>
            </a:extLst>
          </p:cNvPr>
          <p:cNvCxnSpPr>
            <a:cxnSpLocks/>
            <a:stCxn id="8" idx="2"/>
            <a:endCxn id="47" idx="0"/>
          </p:cNvCxnSpPr>
          <p:nvPr/>
        </p:nvCxnSpPr>
        <p:spPr>
          <a:xfrm rot="16200000" flipH="1">
            <a:off x="7878229" y="-254901"/>
            <a:ext cx="517963" cy="45912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BF42126-BF4A-27B6-3491-BBD8074B495A}"/>
              </a:ext>
              <a:ext uri="{C183D7F6-B498-43B3-948B-1728B52AA6E4}">
                <adec:decorative xmlns:adec="http://schemas.microsoft.com/office/drawing/2017/decorative" val="1"/>
              </a:ext>
            </a:extLst>
          </p:cNvPr>
          <p:cNvSpPr/>
          <p:nvPr/>
        </p:nvSpPr>
        <p:spPr>
          <a:xfrm>
            <a:off x="92899" y="3728338"/>
            <a:ext cx="2118579" cy="14157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Aortic valve resuspension is recommended over valve replacement</a:t>
            </a:r>
          </a:p>
          <a:p>
            <a:pPr algn="ctr"/>
            <a:r>
              <a:rPr lang="en-US" sz="1200" b="1" dirty="0">
                <a:solidFill>
                  <a:prstClr val="black"/>
                </a:solidFill>
                <a:latin typeface="Lub Dub Condensed" panose="020B0506030403020204" pitchFamily="34" charset="0"/>
              </a:rPr>
              <a:t>(Class 1)</a:t>
            </a:r>
          </a:p>
        </p:txBody>
      </p:sp>
      <p:sp>
        <p:nvSpPr>
          <p:cNvPr id="59" name="Rectangle 58">
            <a:extLst>
              <a:ext uri="{FF2B5EF4-FFF2-40B4-BE49-F238E27FC236}">
                <a16:creationId xmlns:a16="http://schemas.microsoft.com/office/drawing/2014/main" id="{FEB2BBD1-55A7-58A4-68B1-E7336E46F657}"/>
              </a:ext>
              <a:ext uri="{C183D7F6-B498-43B3-948B-1728B52AA6E4}">
                <adec:decorative xmlns:adec="http://schemas.microsoft.com/office/drawing/2017/decorative" val="1"/>
              </a:ext>
            </a:extLst>
          </p:cNvPr>
          <p:cNvSpPr/>
          <p:nvPr/>
        </p:nvSpPr>
        <p:spPr>
          <a:xfrm>
            <a:off x="4773615" y="3720662"/>
            <a:ext cx="2128473" cy="142174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Valve-sparing root repair may be reasonable, when performed by experienced surgeons in a MAT </a:t>
            </a:r>
            <a:br>
              <a:rPr lang="en-US" sz="1200" b="1" dirty="0">
                <a:solidFill>
                  <a:prstClr val="black"/>
                </a:solidFill>
                <a:latin typeface="Lub Dub Condensed" panose="020B0506030403020204" pitchFamily="34" charset="0"/>
              </a:rPr>
            </a:br>
            <a:r>
              <a:rPr lang="en-US" sz="1200" b="1" dirty="0">
                <a:solidFill>
                  <a:prstClr val="black"/>
                </a:solidFill>
                <a:latin typeface="Lub Dub Condensed" panose="020B0506030403020204" pitchFamily="34" charset="0"/>
              </a:rPr>
              <a:t>(Class 2b)</a:t>
            </a:r>
          </a:p>
        </p:txBody>
      </p:sp>
      <p:sp>
        <p:nvSpPr>
          <p:cNvPr id="60" name="Rectangle 59">
            <a:extLst>
              <a:ext uri="{FF2B5EF4-FFF2-40B4-BE49-F238E27FC236}">
                <a16:creationId xmlns:a16="http://schemas.microsoft.com/office/drawing/2014/main" id="{5E9BB13D-3032-CAA0-8528-1C7D9027F22D}"/>
              </a:ext>
              <a:ext uri="{C183D7F6-B498-43B3-948B-1728B52AA6E4}">
                <adec:decorative xmlns:adec="http://schemas.microsoft.com/office/drawing/2017/decorative" val="1"/>
              </a:ext>
            </a:extLst>
          </p:cNvPr>
          <p:cNvSpPr/>
          <p:nvPr/>
        </p:nvSpPr>
        <p:spPr>
          <a:xfrm>
            <a:off x="7123866" y="3722357"/>
            <a:ext cx="2123527" cy="14157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Hemiarch repair is recommended over more extensive arch replacement (Class 1)</a:t>
            </a:r>
          </a:p>
        </p:txBody>
      </p:sp>
      <p:sp>
        <p:nvSpPr>
          <p:cNvPr id="61" name="TextBox 60">
            <a:extLst>
              <a:ext uri="{FF2B5EF4-FFF2-40B4-BE49-F238E27FC236}">
                <a16:creationId xmlns:a16="http://schemas.microsoft.com/office/drawing/2014/main" id="{EA445926-5E66-840B-0256-CADA393954A7}"/>
              </a:ext>
              <a:ext uri="{C183D7F6-B498-43B3-948B-1728B52AA6E4}">
                <adec:decorative xmlns:adec="http://schemas.microsoft.com/office/drawing/2017/decorative" val="1"/>
              </a:ext>
            </a:extLst>
          </p:cNvPr>
          <p:cNvSpPr txBox="1"/>
          <p:nvPr/>
        </p:nvSpPr>
        <p:spPr>
          <a:xfrm>
            <a:off x="2433258" y="3720939"/>
            <a:ext cx="2118577" cy="142183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Aortic root replacement is recommended with a mechanical or biological valved conduit </a:t>
            </a:r>
            <a:br>
              <a:rPr lang="en-US" sz="1200" dirty="0"/>
            </a:br>
            <a:r>
              <a:rPr lang="en-US" sz="1200" dirty="0"/>
              <a:t>(Class 1)</a:t>
            </a:r>
          </a:p>
        </p:txBody>
      </p:sp>
      <p:sp>
        <p:nvSpPr>
          <p:cNvPr id="62" name="Rectangle 61">
            <a:extLst>
              <a:ext uri="{FF2B5EF4-FFF2-40B4-BE49-F238E27FC236}">
                <a16:creationId xmlns:a16="http://schemas.microsoft.com/office/drawing/2014/main" id="{15E461C9-29DA-9407-91E3-296967E68B07}"/>
              </a:ext>
              <a:ext uri="{C183D7F6-B498-43B3-948B-1728B52AA6E4}">
                <adec:decorative xmlns:adec="http://schemas.microsoft.com/office/drawing/2017/decorative" val="1"/>
              </a:ext>
            </a:extLst>
          </p:cNvPr>
          <p:cNvSpPr/>
          <p:nvPr/>
        </p:nvSpPr>
        <p:spPr>
          <a:xfrm>
            <a:off x="9469169" y="3722357"/>
            <a:ext cx="2121055" cy="141578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An extended aortic repair with antegrade stenting of the proximal descending thoracic aorta may be considered to treat </a:t>
            </a:r>
            <a:r>
              <a:rPr lang="en-US" sz="1200" b="1" dirty="0" err="1">
                <a:solidFill>
                  <a:prstClr val="black"/>
                </a:solidFill>
                <a:latin typeface="Lub Dub Condensed" panose="020B0506030403020204" pitchFamily="34" charset="0"/>
              </a:rPr>
              <a:t>malperfusion</a:t>
            </a:r>
            <a:r>
              <a:rPr lang="en-US" sz="1200" b="1" dirty="0">
                <a:solidFill>
                  <a:prstClr val="black"/>
                </a:solidFill>
                <a:latin typeface="Lub Dub Condensed" panose="020B0506030403020204" pitchFamily="34" charset="0"/>
              </a:rPr>
              <a:t> and reduce late distal aortic complications</a:t>
            </a:r>
          </a:p>
          <a:p>
            <a:pPr algn="ctr"/>
            <a:r>
              <a:rPr lang="en-US" sz="1200" b="1" dirty="0">
                <a:solidFill>
                  <a:prstClr val="black"/>
                </a:solidFill>
                <a:latin typeface="Lub Dub Condensed" panose="020B0506030403020204" pitchFamily="34" charset="0"/>
              </a:rPr>
              <a:t>(Class 2b)</a:t>
            </a:r>
          </a:p>
        </p:txBody>
      </p:sp>
      <p:sp>
        <p:nvSpPr>
          <p:cNvPr id="63" name="TextBox 62">
            <a:extLst>
              <a:ext uri="{FF2B5EF4-FFF2-40B4-BE49-F238E27FC236}">
                <a16:creationId xmlns:a16="http://schemas.microsoft.com/office/drawing/2014/main" id="{75F8C425-AD4E-344B-F4A0-12CB0999968E}"/>
              </a:ext>
              <a:ext uri="{C183D7F6-B498-43B3-948B-1728B52AA6E4}">
                <adec:decorative xmlns:adec="http://schemas.microsoft.com/office/drawing/2017/decorative" val="1"/>
              </a:ext>
            </a:extLst>
          </p:cNvPr>
          <p:cNvSpPr txBox="1"/>
          <p:nvPr/>
        </p:nvSpPr>
        <p:spPr>
          <a:xfrm>
            <a:off x="1152190" y="5368712"/>
            <a:ext cx="9377507" cy="42569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In patients with acute type A aortic dissection undergoing aortic repair, an open distal anastomosis </a:t>
            </a:r>
            <a:br>
              <a:rPr lang="en-US" sz="1200" dirty="0"/>
            </a:br>
            <a:r>
              <a:rPr lang="en-US" sz="1200" dirty="0"/>
              <a:t>is recommended to improve survival and increase false-lumen thrombosis rates.  (Class 1) </a:t>
            </a:r>
          </a:p>
        </p:txBody>
      </p:sp>
      <p:cxnSp>
        <p:nvCxnSpPr>
          <p:cNvPr id="83" name="Straight Arrow Connector 82">
            <a:extLst>
              <a:ext uri="{FF2B5EF4-FFF2-40B4-BE49-F238E27FC236}">
                <a16:creationId xmlns:a16="http://schemas.microsoft.com/office/drawing/2014/main" id="{471C764B-109B-C16A-61B9-40A549F03306}"/>
              </a:ext>
              <a:ext uri="{C183D7F6-B498-43B3-948B-1728B52AA6E4}">
                <adec:decorative xmlns:adec="http://schemas.microsoft.com/office/drawing/2017/decorative" val="1"/>
              </a:ext>
            </a:extLst>
          </p:cNvPr>
          <p:cNvCxnSpPr>
            <a:cxnSpLocks/>
            <a:stCxn id="36" idx="2"/>
            <a:endCxn id="61" idx="0"/>
          </p:cNvCxnSpPr>
          <p:nvPr/>
        </p:nvCxnSpPr>
        <p:spPr>
          <a:xfrm flipH="1">
            <a:off x="3492547" y="3245965"/>
            <a:ext cx="2475" cy="4749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1F37EE6-6352-6EC8-6A21-CF1E5F572EC4}"/>
              </a:ext>
              <a:ext uri="{C183D7F6-B498-43B3-948B-1728B52AA6E4}">
                <adec:decorative xmlns:adec="http://schemas.microsoft.com/office/drawing/2017/decorative" val="1"/>
              </a:ext>
            </a:extLst>
          </p:cNvPr>
          <p:cNvCxnSpPr>
            <a:cxnSpLocks/>
            <a:stCxn id="37" idx="2"/>
            <a:endCxn id="59" idx="0"/>
          </p:cNvCxnSpPr>
          <p:nvPr/>
        </p:nvCxnSpPr>
        <p:spPr>
          <a:xfrm flipH="1">
            <a:off x="5837852" y="3244504"/>
            <a:ext cx="2474" cy="4761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4CFB1EB-9DE3-BC05-C5E2-F6F89A279A7B}"/>
              </a:ext>
              <a:ext uri="{C183D7F6-B498-43B3-948B-1728B52AA6E4}">
                <adec:decorative xmlns:adec="http://schemas.microsoft.com/office/drawing/2017/decorative" val="1"/>
              </a:ext>
            </a:extLst>
          </p:cNvPr>
          <p:cNvCxnSpPr>
            <a:cxnSpLocks/>
            <a:stCxn id="11" idx="2"/>
            <a:endCxn id="60" idx="0"/>
          </p:cNvCxnSpPr>
          <p:nvPr/>
        </p:nvCxnSpPr>
        <p:spPr>
          <a:xfrm>
            <a:off x="8185630" y="3244504"/>
            <a:ext cx="0" cy="4778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70FAB43-F4B9-4275-483C-69223C550FDA}"/>
              </a:ext>
              <a:ext uri="{C183D7F6-B498-43B3-948B-1728B52AA6E4}">
                <adec:decorative xmlns:adec="http://schemas.microsoft.com/office/drawing/2017/decorative" val="1"/>
              </a:ext>
            </a:extLst>
          </p:cNvPr>
          <p:cNvCxnSpPr>
            <a:cxnSpLocks/>
          </p:cNvCxnSpPr>
          <p:nvPr/>
        </p:nvCxnSpPr>
        <p:spPr>
          <a:xfrm>
            <a:off x="10432859" y="3238192"/>
            <a:ext cx="0" cy="490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0EAE3A3F-FD3A-022A-CD1B-64E9BD57DA56}"/>
              </a:ext>
            </a:extLst>
          </p:cNvPr>
          <p:cNvSpPr txBox="1">
            <a:spLocks/>
          </p:cNvSpPr>
          <p:nvPr/>
        </p:nvSpPr>
        <p:spPr>
          <a:xfrm>
            <a:off x="1653339" y="6233811"/>
            <a:ext cx="8376447"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MAT indicates Multidisciplinary Aortic Team.</a:t>
            </a:r>
          </a:p>
        </p:txBody>
      </p:sp>
      <p:sp>
        <p:nvSpPr>
          <p:cNvPr id="4" name="Slide Number Placeholder 3">
            <a:extLst>
              <a:ext uri="{FF2B5EF4-FFF2-40B4-BE49-F238E27FC236}">
                <a16:creationId xmlns:a16="http://schemas.microsoft.com/office/drawing/2014/main" id="{50DF1003-5E7D-75B8-2394-527E9EEAE8A8}"/>
              </a:ext>
              <a:ext uri="{C183D7F6-B498-43B3-948B-1728B52AA6E4}">
                <adec:decorative xmlns:adec="http://schemas.microsoft.com/office/drawing/2017/decorative" val="1"/>
              </a:ext>
            </a:extLst>
          </p:cNvPr>
          <p:cNvSpPr>
            <a:spLocks noGrp="1"/>
          </p:cNvSpPr>
          <p:nvPr>
            <p:ph type="sldNum" sz="quarter" idx="12"/>
          </p:nvPr>
        </p:nvSpPr>
        <p:spPr>
          <a:xfrm>
            <a:off x="11099362" y="6450462"/>
            <a:ext cx="382656" cy="233776"/>
          </a:xfrm>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42948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up)">
                                      <p:cBhvr>
                                        <p:cTn id="49" dur="500"/>
                                        <p:tgtEl>
                                          <p:spTgt spid="86"/>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up)">
                                      <p:cBhvr>
                                        <p:cTn id="66" dur="500"/>
                                        <p:tgtEl>
                                          <p:spTgt spid="89"/>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wipe(up)">
                                      <p:cBhvr>
                                        <p:cTn id="83" dur="500"/>
                                        <p:tgtEl>
                                          <p:spTgt spid="92"/>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6" grpId="0" animBg="1"/>
      <p:bldP spid="37" grpId="0" animBg="1"/>
      <p:bldP spid="47" grpId="0" animBg="1"/>
      <p:bldP spid="58" grpId="0" animBg="1"/>
      <p:bldP spid="59" grpId="0" animBg="1"/>
      <p:bldP spid="60" grpId="0" animBg="1"/>
      <p:bldP spid="61" grpId="0" animBg="1"/>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6FF1874-56FC-4A25-B31D-4D7AA111F9E5}"/>
              </a:ext>
            </a:extLst>
          </p:cNvPr>
          <p:cNvSpPr txBox="1">
            <a:spLocks noGrp="1"/>
          </p:cNvSpPr>
          <p:nvPr>
            <p:ph type="title" idx="4294967295"/>
          </p:nvPr>
        </p:nvSpPr>
        <p:spPr>
          <a:xfrm>
            <a:off x="257888" y="1327838"/>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prstClr val="black"/>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prstClr val="black"/>
              </a:solidFill>
              <a:effectLst/>
              <a:uLnTx/>
              <a:uFillTx/>
              <a:latin typeface="Lub Dub Condensed" panose="020B0506030403020204" pitchFamily="34" charset="0"/>
              <a:ea typeface="+mj-ea"/>
              <a:cs typeface="+mj-cs"/>
            </a:endParaRPr>
          </a:p>
        </p:txBody>
      </p:sp>
      <p:graphicFrame>
        <p:nvGraphicFramePr>
          <p:cNvPr id="39" name="Table 9">
            <a:extLst>
              <a:ext uri="{FF2B5EF4-FFF2-40B4-BE49-F238E27FC236}">
                <a16:creationId xmlns:a16="http://schemas.microsoft.com/office/drawing/2014/main" id="{27CD3E59-D3A5-4D4A-8A0F-B83E899341DB}"/>
              </a:ext>
            </a:extLst>
          </p:cNvPr>
          <p:cNvGraphicFramePr>
            <a:graphicFrameLocks noGrp="1"/>
          </p:cNvGraphicFramePr>
          <p:nvPr>
            <p:extLst>
              <p:ext uri="{D42A27DB-BD31-4B8C-83A1-F6EECF244321}">
                <p14:modId xmlns:p14="http://schemas.microsoft.com/office/powerpoint/2010/main" val="2277978255"/>
              </p:ext>
            </p:extLst>
          </p:nvPr>
        </p:nvGraphicFramePr>
        <p:xfrm>
          <a:off x="3257551" y="253513"/>
          <a:ext cx="4034623" cy="6102353"/>
        </p:xfrm>
        <a:graphic>
          <a:graphicData uri="http://schemas.openxmlformats.org/drawingml/2006/table">
            <a:tbl>
              <a:tblPr firstRow="1" bandRow="1">
                <a:tableStyleId>{5C22544A-7EE6-4342-B048-85BDC9FD1C3A}</a:tableStyleId>
              </a:tblPr>
              <a:tblGrid>
                <a:gridCol w="4034623">
                  <a:extLst>
                    <a:ext uri="{9D8B030D-6E8A-4147-A177-3AD203B41FA5}">
                      <a16:colId xmlns:a16="http://schemas.microsoft.com/office/drawing/2014/main" val="1003014637"/>
                    </a:ext>
                  </a:extLst>
                </a:gridCol>
              </a:tblGrid>
              <a:tr h="258301">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258301">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1259215">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258301">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113921">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258301">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258301">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678039">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258301">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823333">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41" name="Table 9">
            <a:extLst>
              <a:ext uri="{FF2B5EF4-FFF2-40B4-BE49-F238E27FC236}">
                <a16:creationId xmlns:a16="http://schemas.microsoft.com/office/drawing/2014/main" id="{6A6275A2-FAAC-4B1C-AFB9-6D071F90807A}"/>
              </a:ext>
            </a:extLst>
          </p:cNvPr>
          <p:cNvGraphicFramePr>
            <a:graphicFrameLocks noGrp="1"/>
          </p:cNvGraphicFramePr>
          <p:nvPr>
            <p:extLst>
              <p:ext uri="{D42A27DB-BD31-4B8C-83A1-F6EECF244321}">
                <p14:modId xmlns:p14="http://schemas.microsoft.com/office/powerpoint/2010/main" val="1077539412"/>
              </p:ext>
            </p:extLst>
          </p:nvPr>
        </p:nvGraphicFramePr>
        <p:xfrm>
          <a:off x="7292174" y="253513"/>
          <a:ext cx="3747302" cy="4093695"/>
        </p:xfrm>
        <a:graphic>
          <a:graphicData uri="http://schemas.openxmlformats.org/drawingml/2006/table">
            <a:tbl>
              <a:tblPr firstRow="1" bandRow="1">
                <a:tableStyleId>{5C22544A-7EE6-4342-B048-85BDC9FD1C3A}</a:tableStyleId>
              </a:tblPr>
              <a:tblGrid>
                <a:gridCol w="3747302">
                  <a:extLst>
                    <a:ext uri="{9D8B030D-6E8A-4147-A177-3AD203B41FA5}">
                      <a16:colId xmlns:a16="http://schemas.microsoft.com/office/drawing/2014/main" val="1003014637"/>
                    </a:ext>
                  </a:extLst>
                </a:gridCol>
              </a:tblGrid>
              <a:tr h="259917">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59917">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536079">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59917">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89875">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59917">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59917">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682283">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59917">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43673">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43" name="Text Placeholder 3">
            <a:extLst>
              <a:ext uri="{FF2B5EF4-FFF2-40B4-BE49-F238E27FC236}">
                <a16:creationId xmlns:a16="http://schemas.microsoft.com/office/drawing/2014/main" id="{25AFB48E-B577-480C-B0D3-CF8855EE100E}"/>
              </a:ext>
            </a:extLst>
          </p:cNvPr>
          <p:cNvSpPr>
            <a:spLocks noGrp="1"/>
          </p:cNvSpPr>
          <p:nvPr>
            <p:ph type="body" sz="quarter" idx="13"/>
          </p:nvPr>
        </p:nvSpPr>
        <p:spPr>
          <a:xfrm>
            <a:off x="7353434" y="4322870"/>
            <a:ext cx="3973363" cy="2105481"/>
          </a:xfrm>
        </p:spPr>
        <p:txBody>
          <a:bodyPr/>
          <a:lstStyle/>
          <a:p>
            <a:pPr marL="0" lvl="0" indent="0">
              <a:spcBef>
                <a:spcPts val="600"/>
              </a:spcBef>
              <a:buClr>
                <a:srgbClr val="000000"/>
              </a:buClr>
              <a:defRPr/>
            </a:pPr>
            <a:r>
              <a:rPr lang="en-US" sz="800" dirty="0">
                <a:sym typeface="Arial"/>
              </a:rPr>
              <a:t>COR and LOE are determined independently (any COR may be paired with any LOE). </a:t>
            </a:r>
          </a:p>
          <a:p>
            <a:pPr marL="0" lvl="0" indent="0">
              <a:spcBef>
                <a:spcPts val="600"/>
              </a:spcBef>
              <a:buClr>
                <a:srgbClr val="000000"/>
              </a:buClr>
              <a:defRPr/>
            </a:pPr>
            <a:r>
              <a:rPr lang="en-US" sz="8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8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800" dirty="0">
                <a:sym typeface="Arial"/>
              </a:rPr>
              <a:t> </a:t>
            </a:r>
            <a:r>
              <a:rPr lang="en-US" sz="800" b="1" dirty="0">
                <a:sym typeface="Arial"/>
              </a:rPr>
              <a:t>†</a:t>
            </a:r>
            <a:r>
              <a:rPr lang="en-US" sz="8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800" b="1" dirty="0">
                <a:sym typeface="Arial"/>
              </a:rPr>
              <a:t>‡</a:t>
            </a:r>
            <a:r>
              <a:rPr lang="en-US" sz="8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800" dirty="0">
                <a:sym typeface="Arial"/>
              </a:rPr>
              <a:t>COR indicates Class of Recommendation; EO, expert opinion; LD, limited data; LOE, Level of Evidence; NR, nonrandomized; R, randomized; and RCT, randomized controlled trial. </a:t>
            </a:r>
          </a:p>
        </p:txBody>
      </p:sp>
      <p:sp>
        <p:nvSpPr>
          <p:cNvPr id="11" name="Slide Number Placeholder 3">
            <a:extLst>
              <a:ext uri="{FF2B5EF4-FFF2-40B4-BE49-F238E27FC236}">
                <a16:creationId xmlns:a16="http://schemas.microsoft.com/office/drawing/2014/main" id="{949272A1-3936-43A2-B66D-77FEDA5A9F31}"/>
              </a:ext>
              <a:ext uri="{C183D7F6-B498-43B3-948B-1728B52AA6E4}">
                <adec:decorative xmlns:adec="http://schemas.microsoft.com/office/drawing/2017/decorative" val="1"/>
              </a:ext>
            </a:extLst>
          </p:cNvPr>
          <p:cNvSpPr>
            <a:spLocks noGrp="1"/>
          </p:cNvSpPr>
          <p:nvPr>
            <p:ph type="sldNum" sz="quarter" idx="12"/>
          </p:nvPr>
        </p:nvSpPr>
        <p:spPr>
          <a:xfrm>
            <a:off x="11353800" y="6442579"/>
            <a:ext cx="382656" cy="2337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C8CC3F-E9AE-4594-BF08-84EF3F0B916F}"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19991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4F9-E621-9CCC-085C-691ED0F0E99F}"/>
              </a:ext>
            </a:extLst>
          </p:cNvPr>
          <p:cNvSpPr>
            <a:spLocks noGrp="1"/>
          </p:cNvSpPr>
          <p:nvPr>
            <p:ph type="title"/>
          </p:nvPr>
        </p:nvSpPr>
        <p:spPr/>
        <p:txBody>
          <a:bodyPr/>
          <a:lstStyle/>
          <a:p>
            <a:r>
              <a:rPr lang="en-US" dirty="0"/>
              <a:t>Recommendations for the </a:t>
            </a:r>
            <a:br>
              <a:rPr lang="en-US" dirty="0"/>
            </a:br>
            <a:r>
              <a:rPr lang="en-US" dirty="0"/>
              <a:t>Management of Acute Type B Aortic Dissection</a:t>
            </a:r>
          </a:p>
        </p:txBody>
      </p:sp>
      <p:sp>
        <p:nvSpPr>
          <p:cNvPr id="76" name="Rectangle 75" descr="Recommendations for the &#10;Management of Acute Type B Aortic Dissection are as follows:&#10;&#10;1. In patients with uncomplicated acute type B aortic dissection who have high-risk anatomic features,&#10; endovascular management may be considered (Class 2b).&#10;&#10;2. In all patients with uncomplicated acute type B aortic dissection, medical therapy is recommended as the&#10;initial management strategy (Class 1).&#10;&#10;2. In patients with acute type B aortic dissection and rupture or other complications, intervention is recommended (Class 1).&#10;&#10;-In patients with rupture, in the presence of suitable anatomy, endovascular stent grafting, rather than open surgical repair, is recommended (Class 1).&#10;&#10;-In patients with other complications, in the presence of suitable anatomy, the use of endovascular approaches, rather than open surgical repair, is reasonable (Class 2a).&#10;&#10;">
            <a:extLst>
              <a:ext uri="{FF2B5EF4-FFF2-40B4-BE49-F238E27FC236}">
                <a16:creationId xmlns:a16="http://schemas.microsoft.com/office/drawing/2014/main" id="{46590DA4-3DF2-B5A4-C7DD-45E82D20E96A}"/>
              </a:ext>
            </a:extLst>
          </p:cNvPr>
          <p:cNvSpPr/>
          <p:nvPr/>
        </p:nvSpPr>
        <p:spPr>
          <a:xfrm>
            <a:off x="1084081" y="1253766"/>
            <a:ext cx="10067827" cy="494907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CC5710B-2C2C-3B31-9CA9-B3562AD8ECD2}"/>
              </a:ext>
              <a:ext uri="{C183D7F6-B498-43B3-948B-1728B52AA6E4}">
                <adec:decorative xmlns:adec="http://schemas.microsoft.com/office/drawing/2017/decorative" val="1"/>
              </a:ext>
            </a:extLst>
          </p:cNvPr>
          <p:cNvSpPr txBox="1"/>
          <p:nvPr/>
        </p:nvSpPr>
        <p:spPr>
          <a:xfrm>
            <a:off x="4148617" y="1466453"/>
            <a:ext cx="3894766" cy="46604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Acute Type B Dissection</a:t>
            </a:r>
          </a:p>
        </p:txBody>
      </p:sp>
      <p:sp>
        <p:nvSpPr>
          <p:cNvPr id="8" name="TextBox 7">
            <a:extLst>
              <a:ext uri="{FF2B5EF4-FFF2-40B4-BE49-F238E27FC236}">
                <a16:creationId xmlns:a16="http://schemas.microsoft.com/office/drawing/2014/main" id="{6B6FB7FA-5832-86F2-8D2E-0A0144961BB6}"/>
              </a:ext>
              <a:ext uri="{C183D7F6-B498-43B3-948B-1728B52AA6E4}">
                <adec:decorative xmlns:adec="http://schemas.microsoft.com/office/drawing/2017/decorative" val="1"/>
              </a:ext>
            </a:extLst>
          </p:cNvPr>
          <p:cNvSpPr txBox="1"/>
          <p:nvPr/>
        </p:nvSpPr>
        <p:spPr>
          <a:xfrm>
            <a:off x="2553656" y="2454215"/>
            <a:ext cx="2361562" cy="439260"/>
          </a:xfrm>
          <a:prstGeom prst="rect">
            <a:avLst/>
          </a:prstGeom>
          <a:solidFill>
            <a:schemeClr val="tx1">
              <a:lumMod val="65000"/>
              <a:lumOff val="35000"/>
            </a:schemeClr>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Lub Dub Condensed" panose="020B0506030403020204" pitchFamily="34" charset="0"/>
              </a:rPr>
              <a:t>Uncomplicated</a:t>
            </a:r>
          </a:p>
        </p:txBody>
      </p:sp>
      <p:sp>
        <p:nvSpPr>
          <p:cNvPr id="9" name="TextBox 8">
            <a:extLst>
              <a:ext uri="{FF2B5EF4-FFF2-40B4-BE49-F238E27FC236}">
                <a16:creationId xmlns:a16="http://schemas.microsoft.com/office/drawing/2014/main" id="{2F67BC7C-6E9E-4049-5078-B8B65C5C019D}"/>
              </a:ext>
              <a:ext uri="{C183D7F6-B498-43B3-948B-1728B52AA6E4}">
                <adec:decorative xmlns:adec="http://schemas.microsoft.com/office/drawing/2017/decorative" val="1"/>
              </a:ext>
            </a:extLst>
          </p:cNvPr>
          <p:cNvSpPr txBox="1"/>
          <p:nvPr/>
        </p:nvSpPr>
        <p:spPr>
          <a:xfrm>
            <a:off x="7276781" y="2454215"/>
            <a:ext cx="2361562" cy="439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Complicated</a:t>
            </a:r>
          </a:p>
        </p:txBody>
      </p:sp>
      <p:sp>
        <p:nvSpPr>
          <p:cNvPr id="11" name="Rounded Rectangle 28">
            <a:extLst>
              <a:ext uri="{FF2B5EF4-FFF2-40B4-BE49-F238E27FC236}">
                <a16:creationId xmlns:a16="http://schemas.microsoft.com/office/drawing/2014/main" id="{F3461721-E32C-02B3-DEBC-1B1091CA1D8E}"/>
              </a:ext>
              <a:ext uri="{C183D7F6-B498-43B3-948B-1728B52AA6E4}">
                <adec:decorative xmlns:adec="http://schemas.microsoft.com/office/drawing/2017/decorative" val="1"/>
              </a:ext>
            </a:extLst>
          </p:cNvPr>
          <p:cNvSpPr/>
          <p:nvPr/>
        </p:nvSpPr>
        <p:spPr>
          <a:xfrm>
            <a:off x="1827793" y="3295383"/>
            <a:ext cx="1550829" cy="73389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High-risk anatomic features</a:t>
            </a:r>
          </a:p>
        </p:txBody>
      </p:sp>
      <p:sp>
        <p:nvSpPr>
          <p:cNvPr id="12" name="Rounded Rectangle 29">
            <a:extLst>
              <a:ext uri="{FF2B5EF4-FFF2-40B4-BE49-F238E27FC236}">
                <a16:creationId xmlns:a16="http://schemas.microsoft.com/office/drawing/2014/main" id="{18F40854-76D5-46C5-432D-6EEAEB7C74F6}"/>
              </a:ext>
              <a:ext uri="{C183D7F6-B498-43B3-948B-1728B52AA6E4}">
                <adec:decorative xmlns:adec="http://schemas.microsoft.com/office/drawing/2017/decorative" val="1"/>
              </a:ext>
            </a:extLst>
          </p:cNvPr>
          <p:cNvSpPr/>
          <p:nvPr/>
        </p:nvSpPr>
        <p:spPr>
          <a:xfrm>
            <a:off x="6175204" y="4380229"/>
            <a:ext cx="2282357" cy="3803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Other complications</a:t>
            </a:r>
          </a:p>
        </p:txBody>
      </p:sp>
      <p:sp>
        <p:nvSpPr>
          <p:cNvPr id="13" name="Rounded Rectangle 30">
            <a:extLst>
              <a:ext uri="{FF2B5EF4-FFF2-40B4-BE49-F238E27FC236}">
                <a16:creationId xmlns:a16="http://schemas.microsoft.com/office/drawing/2014/main" id="{DE2E7759-AE4D-050F-CE1A-78D3053CB882}"/>
              </a:ext>
              <a:ext uri="{C183D7F6-B498-43B3-948B-1728B52AA6E4}">
                <adec:decorative xmlns:adec="http://schemas.microsoft.com/office/drawing/2017/decorative" val="1"/>
              </a:ext>
            </a:extLst>
          </p:cNvPr>
          <p:cNvSpPr/>
          <p:nvPr/>
        </p:nvSpPr>
        <p:spPr>
          <a:xfrm>
            <a:off x="8632565" y="4380229"/>
            <a:ext cx="2290663" cy="3803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Rupture</a:t>
            </a:r>
          </a:p>
        </p:txBody>
      </p:sp>
      <p:cxnSp>
        <p:nvCxnSpPr>
          <p:cNvPr id="15" name="Elbow Connector 47">
            <a:extLst>
              <a:ext uri="{FF2B5EF4-FFF2-40B4-BE49-F238E27FC236}">
                <a16:creationId xmlns:a16="http://schemas.microsoft.com/office/drawing/2014/main" id="{3DB4DA95-FF92-94E7-6E78-3BCCE6032181}"/>
              </a:ext>
              <a:ext uri="{C183D7F6-B498-43B3-948B-1728B52AA6E4}">
                <adec:decorative xmlns:adec="http://schemas.microsoft.com/office/drawing/2017/decorative" val="1"/>
              </a:ext>
            </a:extLst>
          </p:cNvPr>
          <p:cNvCxnSpPr>
            <a:cxnSpLocks/>
            <a:stCxn id="7" idx="2"/>
            <a:endCxn id="8" idx="0"/>
          </p:cNvCxnSpPr>
          <p:nvPr/>
        </p:nvCxnSpPr>
        <p:spPr>
          <a:xfrm rot="5400000">
            <a:off x="4654359" y="1012574"/>
            <a:ext cx="521720" cy="23615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9A32BC-B17A-AABB-8D5C-3B76FF10D64B}"/>
              </a:ext>
              <a:ext uri="{C183D7F6-B498-43B3-948B-1728B52AA6E4}">
                <adec:decorative xmlns:adec="http://schemas.microsoft.com/office/drawing/2017/decorative" val="1"/>
              </a:ext>
            </a:extLst>
          </p:cNvPr>
          <p:cNvCxnSpPr>
            <a:cxnSpLocks/>
            <a:stCxn id="9" idx="2"/>
            <a:endCxn id="21" idx="0"/>
          </p:cNvCxnSpPr>
          <p:nvPr/>
        </p:nvCxnSpPr>
        <p:spPr>
          <a:xfrm>
            <a:off x="8457562" y="2893475"/>
            <a:ext cx="4" cy="4058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 Same Side Corner Rectangle 59">
            <a:extLst>
              <a:ext uri="{FF2B5EF4-FFF2-40B4-BE49-F238E27FC236}">
                <a16:creationId xmlns:a16="http://schemas.microsoft.com/office/drawing/2014/main" id="{5A062F28-1CBD-50EA-C281-4A1EC4BD1B37}"/>
              </a:ext>
              <a:ext uri="{C183D7F6-B498-43B3-948B-1728B52AA6E4}">
                <adec:decorative xmlns:adec="http://schemas.microsoft.com/office/drawing/2017/decorative" val="1"/>
              </a:ext>
            </a:extLst>
          </p:cNvPr>
          <p:cNvSpPr/>
          <p:nvPr/>
        </p:nvSpPr>
        <p:spPr>
          <a:xfrm>
            <a:off x="1827793" y="4458281"/>
            <a:ext cx="1550829" cy="98302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Endovascular management may be considered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(Class 2b)</a:t>
            </a:r>
          </a:p>
        </p:txBody>
      </p:sp>
      <p:sp>
        <p:nvSpPr>
          <p:cNvPr id="20" name="Round Same Side Corner Rectangle 60">
            <a:extLst>
              <a:ext uri="{FF2B5EF4-FFF2-40B4-BE49-F238E27FC236}">
                <a16:creationId xmlns:a16="http://schemas.microsoft.com/office/drawing/2014/main" id="{6C3758C3-DE03-6E41-F5DE-E4792A90D95B}"/>
              </a:ext>
              <a:ext uri="{C183D7F6-B498-43B3-948B-1728B52AA6E4}">
                <adec:decorative xmlns:adec="http://schemas.microsoft.com/office/drawing/2017/decorative" val="1"/>
              </a:ext>
            </a:extLst>
          </p:cNvPr>
          <p:cNvSpPr/>
          <p:nvPr/>
        </p:nvSpPr>
        <p:spPr>
          <a:xfrm>
            <a:off x="3769754" y="3295383"/>
            <a:ext cx="2326246" cy="73389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Medical therapy as initial management (Class 1)</a:t>
            </a:r>
          </a:p>
        </p:txBody>
      </p:sp>
      <p:sp>
        <p:nvSpPr>
          <p:cNvPr id="21" name="Round Same Side Corner Rectangle 62">
            <a:extLst>
              <a:ext uri="{FF2B5EF4-FFF2-40B4-BE49-F238E27FC236}">
                <a16:creationId xmlns:a16="http://schemas.microsoft.com/office/drawing/2014/main" id="{B635CA90-32F1-5B8E-6FF1-8AABAEC86E4E}"/>
              </a:ext>
              <a:ext uri="{C183D7F6-B498-43B3-948B-1728B52AA6E4}">
                <adec:decorative xmlns:adec="http://schemas.microsoft.com/office/drawing/2017/decorative" val="1"/>
              </a:ext>
            </a:extLst>
          </p:cNvPr>
          <p:cNvSpPr/>
          <p:nvPr/>
        </p:nvSpPr>
        <p:spPr>
          <a:xfrm>
            <a:off x="7091384" y="3299346"/>
            <a:ext cx="2732363" cy="72930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Lub Dub Condensed" panose="020B0506030403020204" pitchFamily="34" charset="0"/>
              </a:rPr>
              <a:t>If rupture or other complications, intervention recommended </a:t>
            </a:r>
          </a:p>
          <a:p>
            <a:pPr algn="ctr"/>
            <a:r>
              <a:rPr lang="en-US" sz="1400" b="1" dirty="0">
                <a:solidFill>
                  <a:prstClr val="black"/>
                </a:solidFill>
                <a:latin typeface="Lub Dub Condensed" panose="020B0506030403020204" pitchFamily="34" charset="0"/>
              </a:rPr>
              <a:t>(Class 1)</a:t>
            </a:r>
          </a:p>
        </p:txBody>
      </p:sp>
      <p:cxnSp>
        <p:nvCxnSpPr>
          <p:cNvPr id="24" name="Elbow Connector 75">
            <a:extLst>
              <a:ext uri="{FF2B5EF4-FFF2-40B4-BE49-F238E27FC236}">
                <a16:creationId xmlns:a16="http://schemas.microsoft.com/office/drawing/2014/main" id="{9DD60EFE-1760-543D-BE72-10A17B95503D}"/>
              </a:ext>
              <a:ext uri="{C183D7F6-B498-43B3-948B-1728B52AA6E4}">
                <adec:decorative xmlns:adec="http://schemas.microsoft.com/office/drawing/2017/decorative" val="1"/>
              </a:ext>
            </a:extLst>
          </p:cNvPr>
          <p:cNvCxnSpPr>
            <a:cxnSpLocks/>
            <a:stCxn id="21" idx="2"/>
            <a:endCxn id="12" idx="0"/>
          </p:cNvCxnSpPr>
          <p:nvPr/>
        </p:nvCxnSpPr>
        <p:spPr>
          <a:xfrm rot="5400000">
            <a:off x="7711184" y="3633846"/>
            <a:ext cx="351583" cy="11411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78">
            <a:extLst>
              <a:ext uri="{FF2B5EF4-FFF2-40B4-BE49-F238E27FC236}">
                <a16:creationId xmlns:a16="http://schemas.microsoft.com/office/drawing/2014/main" id="{AA6E8383-66E5-AF7D-08B4-345A4FBFBD9B}"/>
              </a:ext>
              <a:ext uri="{C183D7F6-B498-43B3-948B-1728B52AA6E4}">
                <adec:decorative xmlns:adec="http://schemas.microsoft.com/office/drawing/2017/decorative" val="1"/>
              </a:ext>
            </a:extLst>
          </p:cNvPr>
          <p:cNvCxnSpPr>
            <a:cxnSpLocks/>
            <a:stCxn id="21" idx="2"/>
            <a:endCxn id="13" idx="0"/>
          </p:cNvCxnSpPr>
          <p:nvPr/>
        </p:nvCxnSpPr>
        <p:spPr>
          <a:xfrm rot="16200000" flipH="1">
            <a:off x="8941940" y="3544271"/>
            <a:ext cx="351583" cy="132033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79">
            <a:extLst>
              <a:ext uri="{FF2B5EF4-FFF2-40B4-BE49-F238E27FC236}">
                <a16:creationId xmlns:a16="http://schemas.microsoft.com/office/drawing/2014/main" id="{7D14837A-4360-712D-93D2-A36A28B10D27}"/>
              </a:ext>
              <a:ext uri="{C183D7F6-B498-43B3-948B-1728B52AA6E4}">
                <adec:decorative xmlns:adec="http://schemas.microsoft.com/office/drawing/2017/decorative" val="1"/>
              </a:ext>
            </a:extLst>
          </p:cNvPr>
          <p:cNvCxnSpPr>
            <a:cxnSpLocks/>
            <a:stCxn id="8" idx="2"/>
            <a:endCxn id="11" idx="0"/>
          </p:cNvCxnSpPr>
          <p:nvPr/>
        </p:nvCxnSpPr>
        <p:spPr>
          <a:xfrm rot="5400000">
            <a:off x="2967869" y="2528815"/>
            <a:ext cx="401908" cy="11312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FC414020-5DA8-C168-F30C-7C6220A13287}"/>
              </a:ext>
              <a:ext uri="{C183D7F6-B498-43B3-948B-1728B52AA6E4}">
                <adec:decorative xmlns:adec="http://schemas.microsoft.com/office/drawing/2017/decorative" val="1"/>
              </a:ext>
            </a:extLst>
          </p:cNvPr>
          <p:cNvCxnSpPr>
            <a:cxnSpLocks/>
            <a:stCxn id="8" idx="2"/>
            <a:endCxn id="20" idx="0"/>
          </p:cNvCxnSpPr>
          <p:nvPr/>
        </p:nvCxnSpPr>
        <p:spPr>
          <a:xfrm rot="16200000" flipH="1">
            <a:off x="4132703" y="2495209"/>
            <a:ext cx="401908" cy="1198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47">
            <a:extLst>
              <a:ext uri="{FF2B5EF4-FFF2-40B4-BE49-F238E27FC236}">
                <a16:creationId xmlns:a16="http://schemas.microsoft.com/office/drawing/2014/main" id="{DD30B658-C172-0096-0490-6EBB0D43A2E9}"/>
              </a:ext>
              <a:ext uri="{C183D7F6-B498-43B3-948B-1728B52AA6E4}">
                <adec:decorative xmlns:adec="http://schemas.microsoft.com/office/drawing/2017/decorative" val="1"/>
              </a:ext>
            </a:extLst>
          </p:cNvPr>
          <p:cNvCxnSpPr>
            <a:cxnSpLocks/>
            <a:stCxn id="7" idx="2"/>
            <a:endCxn id="9" idx="0"/>
          </p:cNvCxnSpPr>
          <p:nvPr/>
        </p:nvCxnSpPr>
        <p:spPr>
          <a:xfrm rot="16200000" flipH="1">
            <a:off x="7015921" y="1012574"/>
            <a:ext cx="521720" cy="23615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D85E4F9-060E-E042-A7B3-A21129B98A03}"/>
              </a:ext>
              <a:ext uri="{C183D7F6-B498-43B3-948B-1728B52AA6E4}">
                <adec:decorative xmlns:adec="http://schemas.microsoft.com/office/drawing/2017/decorative" val="1"/>
              </a:ext>
            </a:extLst>
          </p:cNvPr>
          <p:cNvSpPr/>
          <p:nvPr/>
        </p:nvSpPr>
        <p:spPr>
          <a:xfrm>
            <a:off x="6175204" y="5052588"/>
            <a:ext cx="2290663" cy="1253653"/>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b="1" dirty="0">
                <a:solidFill>
                  <a:prstClr val="black"/>
                </a:solidFill>
                <a:latin typeface="Lub Dub Condensed" panose="020B0506030403020204" pitchFamily="34" charset="0"/>
              </a:rPr>
              <a:t>In the presence of suitable anatomy, the use of endovascular approaches, rather than open surgical repair, is reasonable      (Class 2a)</a:t>
            </a:r>
          </a:p>
        </p:txBody>
      </p:sp>
      <p:cxnSp>
        <p:nvCxnSpPr>
          <p:cNvPr id="47" name="Straight Arrow Connector 46">
            <a:extLst>
              <a:ext uri="{FF2B5EF4-FFF2-40B4-BE49-F238E27FC236}">
                <a16:creationId xmlns:a16="http://schemas.microsoft.com/office/drawing/2014/main" id="{45C6FE15-20B3-EB8E-54CF-30F46F366322}"/>
              </a:ext>
              <a:ext uri="{C183D7F6-B498-43B3-948B-1728B52AA6E4}">
                <adec:decorative xmlns:adec="http://schemas.microsoft.com/office/drawing/2017/decorative" val="1"/>
              </a:ext>
            </a:extLst>
          </p:cNvPr>
          <p:cNvCxnSpPr>
            <a:cxnSpLocks/>
            <a:stCxn id="11" idx="2"/>
            <a:endCxn id="19" idx="0"/>
          </p:cNvCxnSpPr>
          <p:nvPr/>
        </p:nvCxnSpPr>
        <p:spPr>
          <a:xfrm>
            <a:off x="2603208" y="4029280"/>
            <a:ext cx="0" cy="4290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EC54280-538E-7488-4B5A-1733D4BED666}"/>
              </a:ext>
              <a:ext uri="{C183D7F6-B498-43B3-948B-1728B52AA6E4}">
                <adec:decorative xmlns:adec="http://schemas.microsoft.com/office/drawing/2017/decorative" val="1"/>
              </a:ext>
            </a:extLst>
          </p:cNvPr>
          <p:cNvSpPr txBox="1"/>
          <p:nvPr/>
        </p:nvSpPr>
        <p:spPr>
          <a:xfrm>
            <a:off x="8632565" y="5045296"/>
            <a:ext cx="2290663" cy="138607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 the presence of suitable anatomy, endovascular stent grafting, rather than open surgical repair, is recommended</a:t>
            </a:r>
          </a:p>
          <a:p>
            <a:r>
              <a:rPr lang="en-US" dirty="0"/>
              <a:t>(Class 1) </a:t>
            </a:r>
          </a:p>
        </p:txBody>
      </p:sp>
      <p:cxnSp>
        <p:nvCxnSpPr>
          <p:cNvPr id="70" name="Straight Arrow Connector 69">
            <a:extLst>
              <a:ext uri="{FF2B5EF4-FFF2-40B4-BE49-F238E27FC236}">
                <a16:creationId xmlns:a16="http://schemas.microsoft.com/office/drawing/2014/main" id="{777B76BB-2483-69D7-D47D-693B1391F917}"/>
              </a:ext>
              <a:ext uri="{C183D7F6-B498-43B3-948B-1728B52AA6E4}">
                <adec:decorative xmlns:adec="http://schemas.microsoft.com/office/drawing/2017/decorative" val="1"/>
              </a:ext>
            </a:extLst>
          </p:cNvPr>
          <p:cNvCxnSpPr>
            <a:cxnSpLocks/>
            <a:stCxn id="12" idx="2"/>
            <a:endCxn id="31" idx="0"/>
          </p:cNvCxnSpPr>
          <p:nvPr/>
        </p:nvCxnSpPr>
        <p:spPr>
          <a:xfrm>
            <a:off x="7316383" y="4760559"/>
            <a:ext cx="4153" cy="2920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860D087-AAA4-C5D6-4ADB-322E6E9E6027}"/>
              </a:ext>
              <a:ext uri="{C183D7F6-B498-43B3-948B-1728B52AA6E4}">
                <adec:decorative xmlns:adec="http://schemas.microsoft.com/office/drawing/2017/decorative" val="1"/>
              </a:ext>
            </a:extLst>
          </p:cNvPr>
          <p:cNvCxnSpPr>
            <a:cxnSpLocks/>
            <a:stCxn id="13" idx="2"/>
            <a:endCxn id="65" idx="0"/>
          </p:cNvCxnSpPr>
          <p:nvPr/>
        </p:nvCxnSpPr>
        <p:spPr>
          <a:xfrm>
            <a:off x="9777897" y="4760559"/>
            <a:ext cx="0" cy="2847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E9FE38D-3A1E-422C-80A9-AD124FD870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41916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2000"/>
                            </p:stCondLst>
                            <p:childTnLst>
                              <p:par>
                                <p:cTn id="55" presetID="22" presetClass="entr" presetSubtype="2"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3000"/>
                            </p:stCondLst>
                            <p:childTnLst>
                              <p:par>
                                <p:cTn id="63" presetID="22" presetClass="entr" presetSubtype="1"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up)">
                                      <p:cBhvr>
                                        <p:cTn id="65" dur="500"/>
                                        <p:tgtEl>
                                          <p:spTgt spid="70"/>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500"/>
                                        <p:tgtEl>
                                          <p:spTgt spid="73"/>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9" grpId="0" animBg="1"/>
      <p:bldP spid="20" grpId="0" animBg="1"/>
      <p:bldP spid="21" grpId="0" animBg="1"/>
      <p:bldP spid="31"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AE2A-9DE2-8A1B-D471-177EC46A6C34}"/>
              </a:ext>
            </a:extLst>
          </p:cNvPr>
          <p:cNvSpPr>
            <a:spLocks noGrp="1"/>
          </p:cNvSpPr>
          <p:nvPr>
            <p:ph type="title"/>
          </p:nvPr>
        </p:nvSpPr>
        <p:spPr/>
        <p:txBody>
          <a:bodyPr/>
          <a:lstStyle/>
          <a:p>
            <a:r>
              <a:rPr lang="en-US" dirty="0"/>
              <a:t>Recommendations for Management of Intramural Hematoma</a:t>
            </a:r>
          </a:p>
        </p:txBody>
      </p:sp>
      <p:sp>
        <p:nvSpPr>
          <p:cNvPr id="165" name="Rectangle 164" descr="Recommendations for &#10;Management of Intramural Hematoma (IMH) are as follows:&#10;&#10;1. In patients with complicated  acute type A or type B aortic IMH, urgent repair is recommended (Class 1).&#10;&#10;2. In patients with uncomplicated acute type A IMH, prompt open surgical repair is recommended (Class 1). &#10;- In selected patients with uncomplicated acute type A IMH who are at increased operative risk and do not&#10;have high-risk imaging features, an initial or expectant approach of medical management may be considered (Class 2b).&#10;&#10;3. In patients with uncomplicated acute type B IMH, medical therapy as the initial management strategy is&#10;recommended (Class 1).&#10;&#10;4. In patients with type B IMH who require repair of the distal aortic arch or descending thoracic aorta (zones 2-5) and have favorable anatomy, endovascular repair is reasonable when performed by surgeons with endovascular expertise (Class 2a).&#10;&#10;5. In patients with type B IMH who require repair of the distal aortic arch or descending thoracic aorta (zones 2-5) and have unfavorable anatomy for endovascular repair, open surgical repair is reasonable (Class 2a). &#10;&#10;6. In patients with uncomplicated type B IMH and high-risk imaging features, intervention may be reasonable (Class 2b).">
            <a:extLst>
              <a:ext uri="{FF2B5EF4-FFF2-40B4-BE49-F238E27FC236}">
                <a16:creationId xmlns:a16="http://schemas.microsoft.com/office/drawing/2014/main" id="{58000BA7-E29B-E3D5-857A-2BD06178FE58}"/>
              </a:ext>
            </a:extLst>
          </p:cNvPr>
          <p:cNvSpPr/>
          <p:nvPr/>
        </p:nvSpPr>
        <p:spPr>
          <a:xfrm>
            <a:off x="131975" y="1184331"/>
            <a:ext cx="11858919" cy="531161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66751D-770B-5A5A-ADF9-CF692671E193}"/>
              </a:ext>
              <a:ext uri="{C183D7F6-B498-43B3-948B-1728B52AA6E4}">
                <adec:decorative xmlns:adec="http://schemas.microsoft.com/office/drawing/2017/decorative" val="1"/>
              </a:ext>
            </a:extLst>
          </p:cNvPr>
          <p:cNvSpPr txBox="1"/>
          <p:nvPr/>
        </p:nvSpPr>
        <p:spPr>
          <a:xfrm>
            <a:off x="1123909" y="1466453"/>
            <a:ext cx="3894766" cy="46604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Intramural hematoma</a:t>
            </a:r>
          </a:p>
        </p:txBody>
      </p:sp>
      <p:sp>
        <p:nvSpPr>
          <p:cNvPr id="8" name="TextBox 7">
            <a:extLst>
              <a:ext uri="{FF2B5EF4-FFF2-40B4-BE49-F238E27FC236}">
                <a16:creationId xmlns:a16="http://schemas.microsoft.com/office/drawing/2014/main" id="{E489DBC9-A578-B834-C461-C5A0A1ACFD29}"/>
              </a:ext>
              <a:ext uri="{C183D7F6-B498-43B3-948B-1728B52AA6E4}">
                <adec:decorative xmlns:adec="http://schemas.microsoft.com/office/drawing/2017/decorative" val="1"/>
              </a:ext>
            </a:extLst>
          </p:cNvPr>
          <p:cNvSpPr txBox="1"/>
          <p:nvPr/>
        </p:nvSpPr>
        <p:spPr>
          <a:xfrm>
            <a:off x="430052" y="2280145"/>
            <a:ext cx="1387715" cy="439260"/>
          </a:xfrm>
          <a:prstGeom prst="rect">
            <a:avLst/>
          </a:prstGeom>
          <a:solidFill>
            <a:schemeClr val="tx1">
              <a:lumMod val="65000"/>
              <a:lumOff val="35000"/>
            </a:schemeClr>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Lub Dub Condensed" panose="020B0506030403020204" pitchFamily="34" charset="0"/>
              </a:rPr>
              <a:t>Complicated</a:t>
            </a:r>
          </a:p>
        </p:txBody>
      </p:sp>
      <p:sp>
        <p:nvSpPr>
          <p:cNvPr id="9" name="TextBox 8">
            <a:extLst>
              <a:ext uri="{FF2B5EF4-FFF2-40B4-BE49-F238E27FC236}">
                <a16:creationId xmlns:a16="http://schemas.microsoft.com/office/drawing/2014/main" id="{31B8129E-BFFA-E79D-06A5-01E56C4819C2}"/>
              </a:ext>
              <a:ext uri="{C183D7F6-B498-43B3-948B-1728B52AA6E4}">
                <adec:decorative xmlns:adec="http://schemas.microsoft.com/office/drawing/2017/decorative" val="1"/>
              </a:ext>
            </a:extLst>
          </p:cNvPr>
          <p:cNvSpPr txBox="1"/>
          <p:nvPr/>
        </p:nvSpPr>
        <p:spPr>
          <a:xfrm>
            <a:off x="4205381" y="2275141"/>
            <a:ext cx="1626587" cy="43926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Uncomplicated</a:t>
            </a:r>
          </a:p>
        </p:txBody>
      </p:sp>
      <p:sp>
        <p:nvSpPr>
          <p:cNvPr id="10" name="Rounded Rectangle 28">
            <a:extLst>
              <a:ext uri="{FF2B5EF4-FFF2-40B4-BE49-F238E27FC236}">
                <a16:creationId xmlns:a16="http://schemas.microsoft.com/office/drawing/2014/main" id="{34945D4F-A28A-2888-7456-B6212CF7F54C}"/>
              </a:ext>
              <a:ext uri="{C183D7F6-B498-43B3-948B-1728B52AA6E4}">
                <adec:decorative xmlns:adec="http://schemas.microsoft.com/office/drawing/2017/decorative" val="1"/>
              </a:ext>
            </a:extLst>
          </p:cNvPr>
          <p:cNvSpPr/>
          <p:nvPr/>
        </p:nvSpPr>
        <p:spPr>
          <a:xfrm>
            <a:off x="430052" y="3062051"/>
            <a:ext cx="1387715" cy="579941"/>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Acute type A </a:t>
            </a:r>
          </a:p>
          <a:p>
            <a:pPr algn="ctr"/>
            <a:r>
              <a:rPr lang="en-US" sz="1400" b="1" dirty="0">
                <a:ln w="0"/>
                <a:solidFill>
                  <a:schemeClr val="tx1"/>
                </a:solidFill>
                <a:latin typeface="Lub Dub Condensed" panose="020B0506030403020204" pitchFamily="34" charset="0"/>
              </a:rPr>
              <a:t>or type B</a:t>
            </a:r>
          </a:p>
        </p:txBody>
      </p:sp>
      <p:sp>
        <p:nvSpPr>
          <p:cNvPr id="11" name="Rounded Rectangle 29">
            <a:extLst>
              <a:ext uri="{FF2B5EF4-FFF2-40B4-BE49-F238E27FC236}">
                <a16:creationId xmlns:a16="http://schemas.microsoft.com/office/drawing/2014/main" id="{8CFA5D80-B150-39C8-45D0-0769AC5FEAEC}"/>
              </a:ext>
              <a:ext uri="{C183D7F6-B498-43B3-948B-1728B52AA6E4}">
                <adec:decorative xmlns:adec="http://schemas.microsoft.com/office/drawing/2017/decorative" val="1"/>
              </a:ext>
            </a:extLst>
          </p:cNvPr>
          <p:cNvSpPr/>
          <p:nvPr/>
        </p:nvSpPr>
        <p:spPr>
          <a:xfrm>
            <a:off x="2915823" y="3062052"/>
            <a:ext cx="1371587" cy="33282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Type A</a:t>
            </a:r>
          </a:p>
        </p:txBody>
      </p:sp>
      <p:sp>
        <p:nvSpPr>
          <p:cNvPr id="12" name="Rounded Rectangle 30">
            <a:extLst>
              <a:ext uri="{FF2B5EF4-FFF2-40B4-BE49-F238E27FC236}">
                <a16:creationId xmlns:a16="http://schemas.microsoft.com/office/drawing/2014/main" id="{FDE6E414-17A4-BAE7-3D25-2B26EB0D31F6}"/>
              </a:ext>
              <a:ext uri="{C183D7F6-B498-43B3-948B-1728B52AA6E4}">
                <adec:decorative xmlns:adec="http://schemas.microsoft.com/office/drawing/2017/decorative" val="1"/>
              </a:ext>
            </a:extLst>
          </p:cNvPr>
          <p:cNvSpPr/>
          <p:nvPr/>
        </p:nvSpPr>
        <p:spPr>
          <a:xfrm>
            <a:off x="5552801" y="3062052"/>
            <a:ext cx="1376579" cy="33282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Type B</a:t>
            </a:r>
          </a:p>
        </p:txBody>
      </p:sp>
      <p:cxnSp>
        <p:nvCxnSpPr>
          <p:cNvPr id="13" name="Elbow Connector 47">
            <a:extLst>
              <a:ext uri="{FF2B5EF4-FFF2-40B4-BE49-F238E27FC236}">
                <a16:creationId xmlns:a16="http://schemas.microsoft.com/office/drawing/2014/main" id="{11B62D84-6100-2658-E352-A7F2FBE23889}"/>
              </a:ext>
              <a:ext uri="{C183D7F6-B498-43B3-948B-1728B52AA6E4}">
                <adec:decorative xmlns:adec="http://schemas.microsoft.com/office/drawing/2017/decorative" val="1"/>
              </a:ext>
            </a:extLst>
          </p:cNvPr>
          <p:cNvCxnSpPr>
            <a:cxnSpLocks/>
            <a:stCxn id="7" idx="2"/>
            <a:endCxn id="8" idx="0"/>
          </p:cNvCxnSpPr>
          <p:nvPr/>
        </p:nvCxnSpPr>
        <p:spPr>
          <a:xfrm rot="5400000">
            <a:off x="1923776" y="1132629"/>
            <a:ext cx="347650" cy="19473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 Same Side Corner Rectangle 59">
            <a:extLst>
              <a:ext uri="{FF2B5EF4-FFF2-40B4-BE49-F238E27FC236}">
                <a16:creationId xmlns:a16="http://schemas.microsoft.com/office/drawing/2014/main" id="{7A6A46CC-069E-3186-A432-417AA0E08E23}"/>
              </a:ext>
              <a:ext uri="{C183D7F6-B498-43B3-948B-1728B52AA6E4}">
                <adec:decorative xmlns:adec="http://schemas.microsoft.com/office/drawing/2017/decorative" val="1"/>
              </a:ext>
            </a:extLst>
          </p:cNvPr>
          <p:cNvSpPr/>
          <p:nvPr/>
        </p:nvSpPr>
        <p:spPr>
          <a:xfrm>
            <a:off x="430052" y="3984638"/>
            <a:ext cx="1387715" cy="7507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Urgent repair is</a:t>
            </a:r>
          </a:p>
          <a:p>
            <a:pPr algn="ctr"/>
            <a:r>
              <a:rPr lang="en-US" sz="1200" b="1" dirty="0">
                <a:solidFill>
                  <a:prstClr val="black"/>
                </a:solidFill>
                <a:latin typeface="Lub Dub Condensed" panose="020B0506030403020204" pitchFamily="34" charset="0"/>
              </a:rPr>
              <a:t>recommended</a:t>
            </a:r>
          </a:p>
          <a:p>
            <a:pPr algn="ctr"/>
            <a:r>
              <a:rPr lang="en-US" sz="1200" b="1" dirty="0">
                <a:solidFill>
                  <a:prstClr val="black"/>
                </a:solidFill>
                <a:latin typeface="Lub Dub Condensed" panose="020B0506030403020204" pitchFamily="34" charset="0"/>
              </a:rPr>
              <a:t>(Class 1)</a:t>
            </a:r>
          </a:p>
        </p:txBody>
      </p:sp>
      <p:cxnSp>
        <p:nvCxnSpPr>
          <p:cNvPr id="18" name="Elbow Connector 75">
            <a:extLst>
              <a:ext uri="{FF2B5EF4-FFF2-40B4-BE49-F238E27FC236}">
                <a16:creationId xmlns:a16="http://schemas.microsoft.com/office/drawing/2014/main" id="{A2F3CDA9-6EAF-BDE9-917E-BA14226812AE}"/>
              </a:ext>
              <a:ext uri="{C183D7F6-B498-43B3-948B-1728B52AA6E4}">
                <adec:decorative xmlns:adec="http://schemas.microsoft.com/office/drawing/2017/decorative" val="1"/>
              </a:ext>
            </a:extLst>
          </p:cNvPr>
          <p:cNvCxnSpPr>
            <a:cxnSpLocks/>
            <a:stCxn id="9" idx="2"/>
            <a:endCxn id="11" idx="0"/>
          </p:cNvCxnSpPr>
          <p:nvPr/>
        </p:nvCxnSpPr>
        <p:spPr>
          <a:xfrm rot="5400000">
            <a:off x="4136321" y="2179697"/>
            <a:ext cx="347651" cy="14170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78">
            <a:extLst>
              <a:ext uri="{FF2B5EF4-FFF2-40B4-BE49-F238E27FC236}">
                <a16:creationId xmlns:a16="http://schemas.microsoft.com/office/drawing/2014/main" id="{51A06740-3809-F428-7C94-84431BE578F1}"/>
              </a:ext>
              <a:ext uri="{C183D7F6-B498-43B3-948B-1728B52AA6E4}">
                <adec:decorative xmlns:adec="http://schemas.microsoft.com/office/drawing/2017/decorative" val="1"/>
              </a:ext>
            </a:extLst>
          </p:cNvPr>
          <p:cNvCxnSpPr>
            <a:cxnSpLocks/>
            <a:stCxn id="9" idx="2"/>
            <a:endCxn id="12" idx="0"/>
          </p:cNvCxnSpPr>
          <p:nvPr/>
        </p:nvCxnSpPr>
        <p:spPr>
          <a:xfrm rot="16200000" flipH="1">
            <a:off x="5456058" y="2277018"/>
            <a:ext cx="347651" cy="12224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47">
            <a:extLst>
              <a:ext uri="{FF2B5EF4-FFF2-40B4-BE49-F238E27FC236}">
                <a16:creationId xmlns:a16="http://schemas.microsoft.com/office/drawing/2014/main" id="{4912AA14-3817-130D-057A-EBFFED57BFCC}"/>
              </a:ext>
              <a:ext uri="{C183D7F6-B498-43B3-948B-1728B52AA6E4}">
                <adec:decorative xmlns:adec="http://schemas.microsoft.com/office/drawing/2017/decorative" val="1"/>
              </a:ext>
            </a:extLst>
          </p:cNvPr>
          <p:cNvCxnSpPr>
            <a:cxnSpLocks/>
            <a:stCxn id="7" idx="2"/>
            <a:endCxn id="9" idx="0"/>
          </p:cNvCxnSpPr>
          <p:nvPr/>
        </p:nvCxnSpPr>
        <p:spPr>
          <a:xfrm rot="16200000" flipH="1">
            <a:off x="3873660" y="1130126"/>
            <a:ext cx="342646" cy="19473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AE281AA-1B75-BF7D-C078-F9DEC82C0877}"/>
              </a:ext>
              <a:ext uri="{C183D7F6-B498-43B3-948B-1728B52AA6E4}">
                <adec:decorative xmlns:adec="http://schemas.microsoft.com/office/drawing/2017/decorative" val="1"/>
              </a:ext>
            </a:extLst>
          </p:cNvPr>
          <p:cNvSpPr/>
          <p:nvPr/>
        </p:nvSpPr>
        <p:spPr>
          <a:xfrm>
            <a:off x="3620577" y="3984638"/>
            <a:ext cx="1552798" cy="173451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Selected patients who are at increased operative risk and do not have high-risk imaging features, initial or expectant medical management </a:t>
            </a:r>
          </a:p>
          <a:p>
            <a:pPr algn="ctr"/>
            <a:r>
              <a:rPr lang="en-US" sz="1200" b="1" dirty="0">
                <a:solidFill>
                  <a:prstClr val="black"/>
                </a:solidFill>
                <a:latin typeface="Lub Dub Condensed" panose="020B0506030403020204" pitchFamily="34" charset="0"/>
              </a:rPr>
              <a:t>may be considered</a:t>
            </a:r>
          </a:p>
          <a:p>
            <a:pPr algn="ctr"/>
            <a:r>
              <a:rPr lang="en-US" sz="1200" b="1" dirty="0">
                <a:solidFill>
                  <a:prstClr val="black"/>
                </a:solidFill>
                <a:latin typeface="Lub Dub Condensed" panose="020B0506030403020204" pitchFamily="34" charset="0"/>
              </a:rPr>
              <a:t>(Class 2b)</a:t>
            </a:r>
          </a:p>
        </p:txBody>
      </p:sp>
      <p:sp>
        <p:nvSpPr>
          <p:cNvPr id="65" name="Rectangle 64">
            <a:extLst>
              <a:ext uri="{FF2B5EF4-FFF2-40B4-BE49-F238E27FC236}">
                <a16:creationId xmlns:a16="http://schemas.microsoft.com/office/drawing/2014/main" id="{80F02668-B316-840B-AE0D-11D4B50EE541}"/>
              </a:ext>
              <a:ext uri="{C183D7F6-B498-43B3-948B-1728B52AA6E4}">
                <adec:decorative xmlns:adec="http://schemas.microsoft.com/office/drawing/2017/decorative" val="1"/>
              </a:ext>
            </a:extLst>
          </p:cNvPr>
          <p:cNvSpPr/>
          <p:nvPr/>
        </p:nvSpPr>
        <p:spPr>
          <a:xfrm>
            <a:off x="2250046" y="3984638"/>
            <a:ext cx="1182395" cy="7507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Prompt open repair</a:t>
            </a:r>
          </a:p>
          <a:p>
            <a:pPr algn="ctr"/>
            <a:r>
              <a:rPr lang="en-US" sz="1200" b="1" dirty="0">
                <a:solidFill>
                  <a:prstClr val="black"/>
                </a:solidFill>
                <a:latin typeface="Lub Dub Condensed" panose="020B0506030403020204" pitchFamily="34" charset="0"/>
              </a:rPr>
              <a:t>recommended</a:t>
            </a:r>
          </a:p>
          <a:p>
            <a:pPr algn="ctr"/>
            <a:r>
              <a:rPr lang="en-US" sz="1200" b="1" dirty="0">
                <a:solidFill>
                  <a:prstClr val="black"/>
                </a:solidFill>
                <a:latin typeface="Lub Dub Condensed" panose="020B0506030403020204" pitchFamily="34" charset="0"/>
              </a:rPr>
              <a:t>(Class 1)</a:t>
            </a:r>
          </a:p>
        </p:txBody>
      </p:sp>
      <p:sp>
        <p:nvSpPr>
          <p:cNvPr id="66" name="Rectangle 65">
            <a:extLst>
              <a:ext uri="{FF2B5EF4-FFF2-40B4-BE49-F238E27FC236}">
                <a16:creationId xmlns:a16="http://schemas.microsoft.com/office/drawing/2014/main" id="{547C3DEF-07A4-3567-53EB-2725FB0598F6}"/>
              </a:ext>
              <a:ext uri="{C183D7F6-B498-43B3-948B-1728B52AA6E4}">
                <adec:decorative xmlns:adec="http://schemas.microsoft.com/office/drawing/2017/decorative" val="1"/>
              </a:ext>
            </a:extLst>
          </p:cNvPr>
          <p:cNvSpPr/>
          <p:nvPr/>
        </p:nvSpPr>
        <p:spPr>
          <a:xfrm>
            <a:off x="7308512" y="3992600"/>
            <a:ext cx="2541069" cy="51227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Patients who require repair of the distal arch or descending aorta</a:t>
            </a:r>
          </a:p>
        </p:txBody>
      </p:sp>
      <p:sp>
        <p:nvSpPr>
          <p:cNvPr id="67" name="Rectangle 66">
            <a:extLst>
              <a:ext uri="{FF2B5EF4-FFF2-40B4-BE49-F238E27FC236}">
                <a16:creationId xmlns:a16="http://schemas.microsoft.com/office/drawing/2014/main" id="{1E46C189-11D8-037E-94E1-B285562A07CB}"/>
              </a:ext>
              <a:ext uri="{C183D7F6-B498-43B3-948B-1728B52AA6E4}">
                <adec:decorative xmlns:adec="http://schemas.microsoft.com/office/drawing/2017/decorative" val="1"/>
              </a:ext>
            </a:extLst>
          </p:cNvPr>
          <p:cNvSpPr/>
          <p:nvPr/>
        </p:nvSpPr>
        <p:spPr>
          <a:xfrm>
            <a:off x="7308512" y="4863200"/>
            <a:ext cx="1088642" cy="38444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Favorable </a:t>
            </a:r>
          </a:p>
          <a:p>
            <a:pPr algn="ctr"/>
            <a:r>
              <a:rPr lang="en-US" sz="1200" b="1" dirty="0">
                <a:ln w="0"/>
                <a:solidFill>
                  <a:schemeClr val="tx1"/>
                </a:solidFill>
                <a:latin typeface="Lub Dub Condensed" panose="020B0506030403020204" pitchFamily="34" charset="0"/>
              </a:rPr>
              <a:t>anatomy</a:t>
            </a:r>
          </a:p>
        </p:txBody>
      </p:sp>
      <p:sp>
        <p:nvSpPr>
          <p:cNvPr id="68" name="Rectangle 67">
            <a:extLst>
              <a:ext uri="{FF2B5EF4-FFF2-40B4-BE49-F238E27FC236}">
                <a16:creationId xmlns:a16="http://schemas.microsoft.com/office/drawing/2014/main" id="{5EFEE34D-1377-D253-7766-520777E39E76}"/>
              </a:ext>
              <a:ext uri="{C183D7F6-B498-43B3-948B-1728B52AA6E4}">
                <adec:decorative xmlns:adec="http://schemas.microsoft.com/office/drawing/2017/decorative" val="1"/>
              </a:ext>
            </a:extLst>
          </p:cNvPr>
          <p:cNvSpPr/>
          <p:nvPr/>
        </p:nvSpPr>
        <p:spPr>
          <a:xfrm>
            <a:off x="5552801" y="3995111"/>
            <a:ext cx="1376579" cy="12758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Medical therapy </a:t>
            </a:r>
          </a:p>
          <a:p>
            <a:pPr algn="ctr"/>
            <a:r>
              <a:rPr lang="en-US" sz="1200" b="1" dirty="0">
                <a:solidFill>
                  <a:prstClr val="black"/>
                </a:solidFill>
                <a:latin typeface="Lub Dub Condensed" panose="020B0506030403020204" pitchFamily="34" charset="0"/>
              </a:rPr>
              <a:t>as the initial</a:t>
            </a:r>
          </a:p>
          <a:p>
            <a:pPr algn="ctr"/>
            <a:r>
              <a:rPr lang="en-US" sz="1200" b="1" dirty="0">
                <a:solidFill>
                  <a:prstClr val="black"/>
                </a:solidFill>
                <a:latin typeface="Lub Dub Condensed" panose="020B0506030403020204" pitchFamily="34" charset="0"/>
              </a:rPr>
              <a:t>management strategy </a:t>
            </a:r>
          </a:p>
          <a:p>
            <a:pPr algn="ctr"/>
            <a:r>
              <a:rPr lang="en-US" sz="1200" b="1" dirty="0">
                <a:solidFill>
                  <a:prstClr val="black"/>
                </a:solidFill>
                <a:latin typeface="Lub Dub Condensed" panose="020B0506030403020204" pitchFamily="34" charset="0"/>
              </a:rPr>
              <a:t>recommended (Class 1)</a:t>
            </a:r>
          </a:p>
        </p:txBody>
      </p:sp>
      <p:sp>
        <p:nvSpPr>
          <p:cNvPr id="69" name="Rectangle 68">
            <a:extLst>
              <a:ext uri="{FF2B5EF4-FFF2-40B4-BE49-F238E27FC236}">
                <a16:creationId xmlns:a16="http://schemas.microsoft.com/office/drawing/2014/main" id="{57BAE104-8E4E-3C9C-6D78-90E6A10CA4DC}"/>
              </a:ext>
              <a:ext uri="{C183D7F6-B498-43B3-948B-1728B52AA6E4}">
                <adec:decorative xmlns:adec="http://schemas.microsoft.com/office/drawing/2017/decorative" val="1"/>
              </a:ext>
            </a:extLst>
          </p:cNvPr>
          <p:cNvSpPr/>
          <p:nvPr/>
        </p:nvSpPr>
        <p:spPr>
          <a:xfrm>
            <a:off x="10228713" y="3984638"/>
            <a:ext cx="1209638" cy="169252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If high risk imaging</a:t>
            </a:r>
          </a:p>
          <a:p>
            <a:pPr algn="ctr"/>
            <a:r>
              <a:rPr lang="en-US" sz="1200" b="1" dirty="0">
                <a:solidFill>
                  <a:prstClr val="black"/>
                </a:solidFill>
                <a:latin typeface="Lub Dub Condensed" panose="020B0506030403020204" pitchFamily="34" charset="0"/>
              </a:rPr>
              <a:t>features,* intervention</a:t>
            </a:r>
          </a:p>
          <a:p>
            <a:pPr algn="ctr"/>
            <a:r>
              <a:rPr lang="en-US" sz="1200" b="1" dirty="0">
                <a:solidFill>
                  <a:prstClr val="black"/>
                </a:solidFill>
                <a:latin typeface="Lub Dub Condensed" panose="020B0506030403020204" pitchFamily="34" charset="0"/>
              </a:rPr>
              <a:t>may be reasonable</a:t>
            </a:r>
          </a:p>
          <a:p>
            <a:pPr algn="ctr"/>
            <a:r>
              <a:rPr lang="en-US" sz="1200" b="1" dirty="0">
                <a:solidFill>
                  <a:prstClr val="black"/>
                </a:solidFill>
                <a:latin typeface="Lub Dub Condensed" panose="020B0506030403020204" pitchFamily="34" charset="0"/>
              </a:rPr>
              <a:t>(Class 2b)</a:t>
            </a:r>
          </a:p>
        </p:txBody>
      </p:sp>
      <p:sp>
        <p:nvSpPr>
          <p:cNvPr id="70" name="Rectangle 69">
            <a:extLst>
              <a:ext uri="{FF2B5EF4-FFF2-40B4-BE49-F238E27FC236}">
                <a16:creationId xmlns:a16="http://schemas.microsoft.com/office/drawing/2014/main" id="{6FD54319-DC2E-B76A-3DC1-50B3A37DAAD4}"/>
              </a:ext>
              <a:ext uri="{C183D7F6-B498-43B3-948B-1728B52AA6E4}">
                <adec:decorative xmlns:adec="http://schemas.microsoft.com/office/drawing/2017/decorative" val="1"/>
              </a:ext>
            </a:extLst>
          </p:cNvPr>
          <p:cNvSpPr/>
          <p:nvPr/>
        </p:nvSpPr>
        <p:spPr>
          <a:xfrm>
            <a:off x="8760939" y="4863200"/>
            <a:ext cx="1088642" cy="38444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Unfavorable</a:t>
            </a:r>
          </a:p>
          <a:p>
            <a:pPr algn="ctr"/>
            <a:r>
              <a:rPr lang="en-US" sz="1200" b="1" dirty="0">
                <a:ln w="0"/>
                <a:solidFill>
                  <a:schemeClr val="tx1"/>
                </a:solidFill>
                <a:latin typeface="Lub Dub Condensed" panose="020B0506030403020204" pitchFamily="34" charset="0"/>
              </a:rPr>
              <a:t>anatomy</a:t>
            </a:r>
          </a:p>
        </p:txBody>
      </p:sp>
      <p:sp>
        <p:nvSpPr>
          <p:cNvPr id="71" name="Rectangle 70">
            <a:extLst>
              <a:ext uri="{FF2B5EF4-FFF2-40B4-BE49-F238E27FC236}">
                <a16:creationId xmlns:a16="http://schemas.microsoft.com/office/drawing/2014/main" id="{C241E111-35B2-27DD-05A3-4F11792D2B34}"/>
              </a:ext>
              <a:ext uri="{C183D7F6-B498-43B3-948B-1728B52AA6E4}">
                <adec:decorative xmlns:adec="http://schemas.microsoft.com/office/drawing/2017/decorative" val="1"/>
              </a:ext>
            </a:extLst>
          </p:cNvPr>
          <p:cNvSpPr/>
          <p:nvPr/>
        </p:nvSpPr>
        <p:spPr>
          <a:xfrm>
            <a:off x="8760939" y="5525312"/>
            <a:ext cx="1088642" cy="663428"/>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Open surgery</a:t>
            </a:r>
          </a:p>
          <a:p>
            <a:pPr algn="ctr"/>
            <a:r>
              <a:rPr lang="en-US" sz="1200" b="1" dirty="0">
                <a:solidFill>
                  <a:prstClr val="black"/>
                </a:solidFill>
                <a:latin typeface="Lub Dub Condensed" panose="020B0506030403020204" pitchFamily="34" charset="0"/>
              </a:rPr>
              <a:t>reasonable</a:t>
            </a:r>
          </a:p>
          <a:p>
            <a:pPr algn="ctr"/>
            <a:r>
              <a:rPr lang="en-US" sz="1200" b="1" dirty="0">
                <a:solidFill>
                  <a:prstClr val="black"/>
                </a:solidFill>
                <a:latin typeface="Lub Dub Condensed" panose="020B0506030403020204" pitchFamily="34" charset="0"/>
              </a:rPr>
              <a:t>(Class 2a)</a:t>
            </a:r>
          </a:p>
        </p:txBody>
      </p:sp>
      <p:sp>
        <p:nvSpPr>
          <p:cNvPr id="72" name="Rectangle 71">
            <a:extLst>
              <a:ext uri="{FF2B5EF4-FFF2-40B4-BE49-F238E27FC236}">
                <a16:creationId xmlns:a16="http://schemas.microsoft.com/office/drawing/2014/main" id="{3853A05C-29B9-30BF-90CA-4895FEB35DE2}"/>
              </a:ext>
              <a:ext uri="{C183D7F6-B498-43B3-948B-1728B52AA6E4}">
                <adec:decorative xmlns:adec="http://schemas.microsoft.com/office/drawing/2017/decorative" val="1"/>
              </a:ext>
            </a:extLst>
          </p:cNvPr>
          <p:cNvSpPr/>
          <p:nvPr/>
        </p:nvSpPr>
        <p:spPr>
          <a:xfrm>
            <a:off x="7308512" y="5525311"/>
            <a:ext cx="1073294" cy="708499"/>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Endovascular repair is</a:t>
            </a:r>
          </a:p>
          <a:p>
            <a:pPr algn="ctr"/>
            <a:r>
              <a:rPr lang="en-US" sz="1200" b="1" dirty="0">
                <a:solidFill>
                  <a:prstClr val="black"/>
                </a:solidFill>
                <a:latin typeface="Lub Dub Condensed" panose="020B0506030403020204" pitchFamily="34" charset="0"/>
              </a:rPr>
              <a:t>reasonable</a:t>
            </a:r>
          </a:p>
          <a:p>
            <a:pPr algn="ctr"/>
            <a:r>
              <a:rPr lang="en-US" sz="1200" b="1" dirty="0">
                <a:solidFill>
                  <a:prstClr val="black"/>
                </a:solidFill>
                <a:latin typeface="Lub Dub Condensed" panose="020B0506030403020204" pitchFamily="34" charset="0"/>
              </a:rPr>
              <a:t>(Class 2a)</a:t>
            </a:r>
          </a:p>
        </p:txBody>
      </p:sp>
      <p:cxnSp>
        <p:nvCxnSpPr>
          <p:cNvPr id="103" name="Straight Arrow Connector 102">
            <a:extLst>
              <a:ext uri="{FF2B5EF4-FFF2-40B4-BE49-F238E27FC236}">
                <a16:creationId xmlns:a16="http://schemas.microsoft.com/office/drawing/2014/main" id="{60CF34E0-27C8-B94E-460C-0D160800EC94}"/>
              </a:ext>
              <a:ext uri="{C183D7F6-B498-43B3-948B-1728B52AA6E4}">
                <adec:decorative xmlns:adec="http://schemas.microsoft.com/office/drawing/2017/decorative" val="1"/>
              </a:ext>
            </a:extLst>
          </p:cNvPr>
          <p:cNvCxnSpPr>
            <a:cxnSpLocks/>
            <a:stCxn id="8" idx="2"/>
            <a:endCxn id="10" idx="0"/>
          </p:cNvCxnSpPr>
          <p:nvPr/>
        </p:nvCxnSpPr>
        <p:spPr>
          <a:xfrm>
            <a:off x="1123910" y="2719405"/>
            <a:ext cx="0" cy="3426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74537B4-229C-3C2C-4828-8BA585205323}"/>
              </a:ext>
              <a:ext uri="{C183D7F6-B498-43B3-948B-1728B52AA6E4}">
                <adec:decorative xmlns:adec="http://schemas.microsoft.com/office/drawing/2017/decorative" val="1"/>
              </a:ext>
            </a:extLst>
          </p:cNvPr>
          <p:cNvCxnSpPr>
            <a:cxnSpLocks/>
            <a:stCxn id="10" idx="2"/>
            <a:endCxn id="15" idx="0"/>
          </p:cNvCxnSpPr>
          <p:nvPr/>
        </p:nvCxnSpPr>
        <p:spPr>
          <a:xfrm>
            <a:off x="1123910" y="3641992"/>
            <a:ext cx="0" cy="3426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52A6E9F-DE7A-D55E-27BE-316A66DBCBFD}"/>
              </a:ext>
              <a:ext uri="{C183D7F6-B498-43B3-948B-1728B52AA6E4}">
                <adec:decorative xmlns:adec="http://schemas.microsoft.com/office/drawing/2017/decorative" val="1"/>
              </a:ext>
            </a:extLst>
          </p:cNvPr>
          <p:cNvCxnSpPr>
            <a:cxnSpLocks/>
            <a:stCxn id="12" idx="2"/>
            <a:endCxn id="68" idx="0"/>
          </p:cNvCxnSpPr>
          <p:nvPr/>
        </p:nvCxnSpPr>
        <p:spPr>
          <a:xfrm>
            <a:off x="6241091" y="3394874"/>
            <a:ext cx="0" cy="6002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Elbow Connector 75">
            <a:extLst>
              <a:ext uri="{FF2B5EF4-FFF2-40B4-BE49-F238E27FC236}">
                <a16:creationId xmlns:a16="http://schemas.microsoft.com/office/drawing/2014/main" id="{129F8447-9F45-8CB0-7FC2-754306E5D3FC}"/>
              </a:ext>
              <a:ext uri="{C183D7F6-B498-43B3-948B-1728B52AA6E4}">
                <adec:decorative xmlns:adec="http://schemas.microsoft.com/office/drawing/2017/decorative" val="1"/>
              </a:ext>
            </a:extLst>
          </p:cNvPr>
          <p:cNvCxnSpPr>
            <a:cxnSpLocks/>
            <a:stCxn id="11" idx="2"/>
            <a:endCxn id="65" idx="0"/>
          </p:cNvCxnSpPr>
          <p:nvPr/>
        </p:nvCxnSpPr>
        <p:spPr>
          <a:xfrm rot="5400000">
            <a:off x="2926549" y="3309570"/>
            <a:ext cx="589764" cy="7603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Elbow Connector 75">
            <a:extLst>
              <a:ext uri="{FF2B5EF4-FFF2-40B4-BE49-F238E27FC236}">
                <a16:creationId xmlns:a16="http://schemas.microsoft.com/office/drawing/2014/main" id="{2BB4B0C4-2B11-94F7-6889-1C45DF89E0D3}"/>
              </a:ext>
              <a:ext uri="{C183D7F6-B498-43B3-948B-1728B52AA6E4}">
                <adec:decorative xmlns:adec="http://schemas.microsoft.com/office/drawing/2017/decorative" val="1"/>
              </a:ext>
            </a:extLst>
          </p:cNvPr>
          <p:cNvCxnSpPr>
            <a:cxnSpLocks/>
            <a:stCxn id="11" idx="2"/>
            <a:endCxn id="64" idx="0"/>
          </p:cNvCxnSpPr>
          <p:nvPr/>
        </p:nvCxnSpPr>
        <p:spPr>
          <a:xfrm rot="16200000" flipH="1">
            <a:off x="3704414" y="3292076"/>
            <a:ext cx="589764" cy="79535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80A2A53-48FC-B8CA-B09A-A2715225D3D4}"/>
              </a:ext>
              <a:ext uri="{C183D7F6-B498-43B3-948B-1728B52AA6E4}">
                <adec:decorative xmlns:adec="http://schemas.microsoft.com/office/drawing/2017/decorative" val="1"/>
              </a:ext>
            </a:extLst>
          </p:cNvPr>
          <p:cNvCxnSpPr>
            <a:cxnSpLocks/>
          </p:cNvCxnSpPr>
          <p:nvPr/>
        </p:nvCxnSpPr>
        <p:spPr>
          <a:xfrm rot="16200000">
            <a:off x="7123969" y="4085342"/>
            <a:ext cx="0" cy="3891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Elbow Connector 75">
            <a:extLst>
              <a:ext uri="{FF2B5EF4-FFF2-40B4-BE49-F238E27FC236}">
                <a16:creationId xmlns:a16="http://schemas.microsoft.com/office/drawing/2014/main" id="{11ED3D17-095B-9C20-673E-F7E8033B5F38}"/>
              </a:ext>
              <a:ext uri="{C183D7F6-B498-43B3-948B-1728B52AA6E4}">
                <adec:decorative xmlns:adec="http://schemas.microsoft.com/office/drawing/2017/decorative" val="1"/>
              </a:ext>
            </a:extLst>
          </p:cNvPr>
          <p:cNvCxnSpPr>
            <a:cxnSpLocks/>
            <a:stCxn id="66" idx="2"/>
            <a:endCxn id="67" idx="0"/>
          </p:cNvCxnSpPr>
          <p:nvPr/>
        </p:nvCxnSpPr>
        <p:spPr>
          <a:xfrm rot="5400000">
            <a:off x="8036775" y="4320928"/>
            <a:ext cx="358330" cy="72621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Elbow Connector 75">
            <a:extLst>
              <a:ext uri="{FF2B5EF4-FFF2-40B4-BE49-F238E27FC236}">
                <a16:creationId xmlns:a16="http://schemas.microsoft.com/office/drawing/2014/main" id="{84D43307-479B-D25C-88DF-521CC296067B}"/>
              </a:ext>
              <a:ext uri="{C183D7F6-B498-43B3-948B-1728B52AA6E4}">
                <adec:decorative xmlns:adec="http://schemas.microsoft.com/office/drawing/2017/decorative" val="1"/>
              </a:ext>
            </a:extLst>
          </p:cNvPr>
          <p:cNvCxnSpPr>
            <a:cxnSpLocks/>
            <a:stCxn id="66" idx="2"/>
            <a:endCxn id="70" idx="0"/>
          </p:cNvCxnSpPr>
          <p:nvPr/>
        </p:nvCxnSpPr>
        <p:spPr>
          <a:xfrm rot="16200000" flipH="1">
            <a:off x="8762988" y="4320928"/>
            <a:ext cx="358330" cy="7262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0ACC8D1-028B-3D28-0BE6-C856A53519B9}"/>
              </a:ext>
              <a:ext uri="{C183D7F6-B498-43B3-948B-1728B52AA6E4}">
                <adec:decorative xmlns:adec="http://schemas.microsoft.com/office/drawing/2017/decorative" val="1"/>
              </a:ext>
            </a:extLst>
          </p:cNvPr>
          <p:cNvCxnSpPr>
            <a:cxnSpLocks/>
            <a:stCxn id="67" idx="2"/>
            <a:endCxn id="72" idx="0"/>
          </p:cNvCxnSpPr>
          <p:nvPr/>
        </p:nvCxnSpPr>
        <p:spPr>
          <a:xfrm flipH="1">
            <a:off x="7845159" y="5247643"/>
            <a:ext cx="7674" cy="2776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707721BF-FC94-87F7-BCB6-0FED5B840B59}"/>
              </a:ext>
              <a:ext uri="{C183D7F6-B498-43B3-948B-1728B52AA6E4}">
                <adec:decorative xmlns:adec="http://schemas.microsoft.com/office/drawing/2017/decorative" val="1"/>
              </a:ext>
            </a:extLst>
          </p:cNvPr>
          <p:cNvCxnSpPr>
            <a:cxnSpLocks/>
            <a:stCxn id="70" idx="2"/>
            <a:endCxn id="71" idx="0"/>
          </p:cNvCxnSpPr>
          <p:nvPr/>
        </p:nvCxnSpPr>
        <p:spPr>
          <a:xfrm>
            <a:off x="9305260" y="5247643"/>
            <a:ext cx="0" cy="2776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66A1215-A7E8-4915-BFB7-9F2D4CCD7764}"/>
              </a:ext>
              <a:ext uri="{C183D7F6-B498-43B3-948B-1728B52AA6E4}">
                <adec:decorative xmlns:adec="http://schemas.microsoft.com/office/drawing/2017/decorative" val="1"/>
              </a:ext>
            </a:extLst>
          </p:cNvPr>
          <p:cNvCxnSpPr>
            <a:cxnSpLocks/>
            <a:stCxn id="66" idx="3"/>
          </p:cNvCxnSpPr>
          <p:nvPr/>
        </p:nvCxnSpPr>
        <p:spPr>
          <a:xfrm>
            <a:off x="9849581" y="4248735"/>
            <a:ext cx="37913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2F9C49B3-2ECC-0314-CC83-F2733A53BE03}"/>
              </a:ext>
              <a:ext uri="{C183D7F6-B498-43B3-948B-1728B52AA6E4}">
                <adec:decorative xmlns:adec="http://schemas.microsoft.com/office/drawing/2017/decorative" val="1"/>
              </a:ext>
            </a:extLst>
          </p:cNvPr>
          <p:cNvSpPr txBox="1"/>
          <p:nvPr/>
        </p:nvSpPr>
        <p:spPr>
          <a:xfrm>
            <a:off x="6929380" y="906662"/>
            <a:ext cx="4384903" cy="29886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algn="l"/>
            <a:r>
              <a:rPr lang="en-US" sz="1200" dirty="0">
                <a:solidFill>
                  <a:schemeClr val="tx1"/>
                </a:solidFill>
              </a:rPr>
              <a:t>*High-Risk Imaging Features of IMH</a:t>
            </a:r>
          </a:p>
        </p:txBody>
      </p:sp>
      <p:graphicFrame>
        <p:nvGraphicFramePr>
          <p:cNvPr id="159" name="Table 158">
            <a:extLst>
              <a:ext uri="{FF2B5EF4-FFF2-40B4-BE49-F238E27FC236}">
                <a16:creationId xmlns:a16="http://schemas.microsoft.com/office/drawing/2014/main" id="{7F33D8F9-1C3C-3B4A-7528-AF2C1F0E366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5717576"/>
              </p:ext>
            </p:extLst>
          </p:nvPr>
        </p:nvGraphicFramePr>
        <p:xfrm>
          <a:off x="6648471" y="1184331"/>
          <a:ext cx="4384904" cy="1598366"/>
        </p:xfrm>
        <a:graphic>
          <a:graphicData uri="http://schemas.openxmlformats.org/drawingml/2006/table">
            <a:tbl>
              <a:tblPr firstRow="1" firstCol="1" bandRow="1">
                <a:tableStyleId>{0505E3EF-67EA-436B-97B2-0124C06EBD24}</a:tableStyleId>
              </a:tblPr>
              <a:tblGrid>
                <a:gridCol w="1410698">
                  <a:extLst>
                    <a:ext uri="{9D8B030D-6E8A-4147-A177-3AD203B41FA5}">
                      <a16:colId xmlns:a16="http://schemas.microsoft.com/office/drawing/2014/main" val="1308210840"/>
                    </a:ext>
                  </a:extLst>
                </a:gridCol>
                <a:gridCol w="741145">
                  <a:extLst>
                    <a:ext uri="{9D8B030D-6E8A-4147-A177-3AD203B41FA5}">
                      <a16:colId xmlns:a16="http://schemas.microsoft.com/office/drawing/2014/main" val="1680737676"/>
                    </a:ext>
                  </a:extLst>
                </a:gridCol>
                <a:gridCol w="1299411">
                  <a:extLst>
                    <a:ext uri="{9D8B030D-6E8A-4147-A177-3AD203B41FA5}">
                      <a16:colId xmlns:a16="http://schemas.microsoft.com/office/drawing/2014/main" val="1481087679"/>
                    </a:ext>
                  </a:extLst>
                </a:gridCol>
                <a:gridCol w="933650">
                  <a:extLst>
                    <a:ext uri="{9D8B030D-6E8A-4147-A177-3AD203B41FA5}">
                      <a16:colId xmlns:a16="http://schemas.microsoft.com/office/drawing/2014/main" val="1894813232"/>
                    </a:ext>
                  </a:extLst>
                </a:gridCol>
              </a:tblGrid>
              <a:tr h="235069">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 </a:t>
                      </a:r>
                      <a:endParaRPr lang="en-US" sz="1100"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90000"/>
                        </a:lnSpc>
                        <a:spcBef>
                          <a:spcPts val="0"/>
                        </a:spcBef>
                        <a:spcAft>
                          <a:spcPts val="0"/>
                        </a:spcAft>
                      </a:pPr>
                      <a:r>
                        <a:rPr lang="en-US" sz="900" dirty="0">
                          <a:solidFill>
                            <a:schemeClr val="bg1"/>
                          </a:solidFill>
                          <a:effectLst/>
                          <a:latin typeface="Lub Dub Condensed" panose="020B0506030403020204" pitchFamily="34" charset="0"/>
                        </a:rPr>
                        <a:t>Type A IMH</a:t>
                      </a:r>
                      <a:endParaRPr lang="en-US" sz="120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algn="ctr">
                        <a:lnSpc>
                          <a:spcPct val="90000"/>
                        </a:lnSpc>
                        <a:spcBef>
                          <a:spcPts val="0"/>
                        </a:spcBef>
                        <a:spcAft>
                          <a:spcPts val="0"/>
                        </a:spcAft>
                      </a:pPr>
                      <a:r>
                        <a:rPr lang="en-US" sz="900" dirty="0">
                          <a:solidFill>
                            <a:schemeClr val="bg1"/>
                          </a:solidFill>
                          <a:effectLst/>
                          <a:latin typeface="Lub Dub Condensed" panose="020B0506030403020204" pitchFamily="34" charset="0"/>
                        </a:rPr>
                        <a:t>Type B IMH</a:t>
                      </a:r>
                      <a:endParaRPr lang="en-US" sz="120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p>
                      <a:pPr marL="0" marR="0" algn="ctr">
                        <a:lnSpc>
                          <a:spcPct val="90000"/>
                        </a:lnSpc>
                        <a:spcBef>
                          <a:spcPts val="0"/>
                        </a:spcBef>
                        <a:spcAft>
                          <a:spcPts val="0"/>
                        </a:spcAft>
                      </a:pPr>
                      <a:r>
                        <a:rPr lang="en-US" sz="900" dirty="0">
                          <a:solidFill>
                            <a:schemeClr val="bg1"/>
                          </a:solidFill>
                          <a:effectLst/>
                          <a:latin typeface="Lub Dub Condensed" panose="020B0506030403020204" pitchFamily="34" charset="0"/>
                        </a:rPr>
                        <a:t>Both Type A </a:t>
                      </a:r>
                      <a:br>
                        <a:rPr lang="en-US" sz="900" dirty="0">
                          <a:solidFill>
                            <a:schemeClr val="bg1"/>
                          </a:solidFill>
                          <a:effectLst/>
                          <a:latin typeface="Lub Dub Condensed" panose="020B0506030403020204" pitchFamily="34" charset="0"/>
                        </a:rPr>
                      </a:br>
                      <a:r>
                        <a:rPr lang="en-US" sz="900" dirty="0">
                          <a:solidFill>
                            <a:schemeClr val="bg1"/>
                          </a:solidFill>
                          <a:effectLst/>
                          <a:latin typeface="Lub Dub Condensed" panose="020B0506030403020204" pitchFamily="34" charset="0"/>
                        </a:rPr>
                        <a:t>and Type B IMH</a:t>
                      </a:r>
                      <a:endParaRPr lang="en-US" sz="120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2755686287"/>
                  </a:ext>
                </a:extLst>
              </a:tr>
              <a:tr h="234947">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Max. aortic diameter       </a:t>
                      </a:r>
                      <a:endParaRPr lang="en-US" sz="1100"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&gt;45–50 mm</a:t>
                      </a:r>
                      <a:endParaRPr lang="en-US" sz="11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&gt;47–50 mm</a:t>
                      </a:r>
                      <a:endParaRPr lang="en-US" sz="8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Increasing</a:t>
                      </a:r>
                      <a:endParaRPr lang="en-US" sz="8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9290741"/>
                  </a:ext>
                </a:extLst>
              </a:tr>
              <a:tr h="192506">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Hematoma thickness</a:t>
                      </a:r>
                      <a:endParaRPr lang="en-US" sz="1100"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90000"/>
                        </a:lnSpc>
                        <a:spcBef>
                          <a:spcPts val="0"/>
                        </a:spcBef>
                        <a:spcAft>
                          <a:spcPts val="0"/>
                        </a:spcAft>
                      </a:pPr>
                      <a:r>
                        <a:rPr lang="en-US" sz="800" b="1" u="sng" dirty="0">
                          <a:solidFill>
                            <a:schemeClr val="tx1"/>
                          </a:solidFill>
                          <a:effectLst/>
                          <a:latin typeface="Lub Dub Condensed" panose="020B0506030403020204" pitchFamily="34" charset="0"/>
                        </a:rPr>
                        <a:t>&gt;</a:t>
                      </a:r>
                      <a:r>
                        <a:rPr lang="en-US" sz="800" b="1" dirty="0">
                          <a:solidFill>
                            <a:schemeClr val="tx1"/>
                          </a:solidFill>
                          <a:effectLst/>
                          <a:latin typeface="Lub Dub Condensed" panose="020B0506030403020204" pitchFamily="34" charset="0"/>
                        </a:rPr>
                        <a:t>10 mm</a:t>
                      </a:r>
                      <a:endParaRPr lang="en-US" sz="11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u="sng">
                          <a:solidFill>
                            <a:schemeClr val="tx1"/>
                          </a:solidFill>
                          <a:effectLst/>
                          <a:latin typeface="Lub Dub Condensed" panose="020B0506030403020204" pitchFamily="34" charset="0"/>
                        </a:rPr>
                        <a:t>&gt;</a:t>
                      </a:r>
                      <a:r>
                        <a:rPr lang="en-US" sz="800" b="1">
                          <a:solidFill>
                            <a:schemeClr val="tx1"/>
                          </a:solidFill>
                          <a:effectLst/>
                          <a:latin typeface="Lub Dub Condensed" panose="020B0506030403020204" pitchFamily="34" charset="0"/>
                        </a:rPr>
                        <a:t>13 mm</a:t>
                      </a:r>
                      <a:endParaRPr lang="en-US" sz="800" b="1">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Increasing</a:t>
                      </a:r>
                      <a:endParaRPr lang="en-US" sz="8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409081"/>
                  </a:ext>
                </a:extLst>
              </a:tr>
              <a:tr h="336884">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Focal intimal disruption with ulcer-like projection involving: </a:t>
                      </a:r>
                      <a:endParaRPr lang="en-US" sz="1100"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ascending aorta or arch</a:t>
                      </a:r>
                      <a:endParaRPr lang="en-US" sz="11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descending thoracic aorta if it develops in acute phase</a:t>
                      </a:r>
                      <a:endParaRPr lang="en-US" sz="8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solidFill>
                            <a:schemeClr val="tx1"/>
                          </a:solidFill>
                          <a:effectLst/>
                          <a:latin typeface="Lub Dub Condensed" panose="020B0506030403020204" pitchFamily="34" charset="0"/>
                        </a:rPr>
                        <a:t> </a:t>
                      </a:r>
                      <a:endParaRPr lang="en-US" sz="800" b="1"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479826"/>
                  </a:ext>
                </a:extLst>
              </a:tr>
              <a:tr h="288758">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Pericardial effusion</a:t>
                      </a:r>
                      <a:endParaRPr lang="en-US" sz="1100"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90000"/>
                        </a:lnSpc>
                        <a:spcBef>
                          <a:spcPts val="0"/>
                        </a:spcBef>
                        <a:spcAft>
                          <a:spcPts val="0"/>
                        </a:spcAft>
                      </a:pPr>
                      <a:r>
                        <a:rPr lang="en-US" sz="800" b="1" dirty="0">
                          <a:effectLst/>
                          <a:latin typeface="Lub Dub Condensed" panose="020B0506030403020204" pitchFamily="34" charset="0"/>
                        </a:rPr>
                        <a:t>On admission</a:t>
                      </a:r>
                      <a:endParaRPr lang="en-US" sz="1100" b="1" dirty="0">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effectLst/>
                          <a:latin typeface="Lub Dub Condensed" panose="020B0506030403020204" pitchFamily="34" charset="0"/>
                        </a:rPr>
                        <a:t>Increasing or recurrent pleural effusion</a:t>
                      </a:r>
                      <a:endParaRPr lang="en-US" sz="800" b="1" dirty="0">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b="1" dirty="0">
                          <a:effectLst/>
                          <a:latin typeface="Lub Dub Condensed" panose="020B0506030403020204" pitchFamily="34" charset="0"/>
                        </a:rPr>
                        <a:t> </a:t>
                      </a:r>
                      <a:endParaRPr lang="en-US" sz="800" b="1" dirty="0">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618572"/>
                  </a:ext>
                </a:extLst>
              </a:tr>
              <a:tr h="298383">
                <a:tc>
                  <a:txBody>
                    <a:bodyPr/>
                    <a:lstStyle/>
                    <a:p>
                      <a:pPr marL="0" marR="0">
                        <a:lnSpc>
                          <a:spcPct val="90000"/>
                        </a:lnSpc>
                        <a:spcBef>
                          <a:spcPts val="0"/>
                        </a:spcBef>
                        <a:spcAft>
                          <a:spcPts val="0"/>
                        </a:spcAft>
                      </a:pPr>
                      <a:r>
                        <a:rPr lang="en-US" sz="800" dirty="0">
                          <a:solidFill>
                            <a:schemeClr val="tx1"/>
                          </a:solidFill>
                          <a:effectLst/>
                          <a:latin typeface="Lub Dub Condensed" panose="020B0506030403020204" pitchFamily="34" charset="0"/>
                        </a:rPr>
                        <a:t>Progression to aortic dissection</a:t>
                      </a:r>
                      <a:endParaRPr lang="en-US" sz="1100" dirty="0">
                        <a:solidFill>
                          <a:schemeClr val="tx1"/>
                        </a:solidFill>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90000"/>
                        </a:lnSpc>
                        <a:spcBef>
                          <a:spcPts val="0"/>
                        </a:spcBef>
                        <a:spcAft>
                          <a:spcPts val="0"/>
                        </a:spcAft>
                      </a:pPr>
                      <a:r>
                        <a:rPr lang="en-US" sz="800" dirty="0">
                          <a:effectLst/>
                          <a:latin typeface="Lub Dub Condensed" panose="020B0506030403020204" pitchFamily="34" charset="0"/>
                        </a:rPr>
                        <a:t> </a:t>
                      </a:r>
                      <a:endParaRPr lang="en-US" sz="1100" dirty="0">
                        <a:effectLst/>
                        <a:latin typeface="Lub Dub Condensed" panose="020B0506030403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90000"/>
                        </a:lnSpc>
                        <a:spcBef>
                          <a:spcPts val="0"/>
                        </a:spcBef>
                        <a:spcAft>
                          <a:spcPts val="0"/>
                        </a:spcAft>
                      </a:pPr>
                      <a:r>
                        <a:rPr lang="en-US" sz="800" dirty="0">
                          <a:effectLst/>
                          <a:latin typeface="Lub Dub Condensed" panose="020B0506030403020204" pitchFamily="34" charset="0"/>
                        </a:rPr>
                        <a:t> </a:t>
                      </a:r>
                      <a:endParaRPr lang="en-US" sz="1100" dirty="0">
                        <a:effectLst/>
                        <a:latin typeface="Lub Dub Condensed" panose="020B0506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90000"/>
                        </a:lnSpc>
                        <a:spcBef>
                          <a:spcPts val="0"/>
                        </a:spcBef>
                        <a:spcAft>
                          <a:spcPts val="0"/>
                        </a:spcAft>
                      </a:pPr>
                      <a:r>
                        <a:rPr lang="en-US" sz="2000" dirty="0">
                          <a:effectLst/>
                          <a:latin typeface="Lub Dub Condensed" panose="020B0506030403020204" pitchFamily="34" charset="0"/>
                        </a:rPr>
                        <a:t>‎‎   </a:t>
                      </a:r>
                      <a:r>
                        <a:rPr lang="en-US" sz="2000" dirty="0">
                          <a:effectLst/>
                          <a:latin typeface="Lub Dub Condensed" panose="020B0506030403020204" pitchFamily="34" charset="0"/>
                          <a:sym typeface="Wingdings" panose="05000000000000000000" pitchFamily="2" charset="2"/>
                        </a:rPr>
                        <a:t></a:t>
                      </a:r>
                      <a:r>
                        <a:rPr lang="en-US" sz="2000" dirty="0">
                          <a:effectLst/>
                          <a:latin typeface="Lub Dub Condensed" panose="020B0506030403020204" pitchFamily="34" charset="0"/>
                        </a:rPr>
                        <a:t> </a:t>
                      </a:r>
                      <a:endParaRPr lang="en-US" sz="3600" dirty="0">
                        <a:effectLst/>
                        <a:latin typeface="Lub Dub Condensed" panose="020B0506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151321"/>
                  </a:ext>
                </a:extLst>
              </a:tr>
            </a:tbl>
          </a:graphicData>
        </a:graphic>
      </p:graphicFrame>
      <p:sp>
        <p:nvSpPr>
          <p:cNvPr id="6" name="Text Placeholder 4">
            <a:extLst>
              <a:ext uri="{FF2B5EF4-FFF2-40B4-BE49-F238E27FC236}">
                <a16:creationId xmlns:a16="http://schemas.microsoft.com/office/drawing/2014/main" id="{70FFC43E-B777-ED3B-9601-191EFF25FFF2}"/>
              </a:ext>
            </a:extLst>
          </p:cNvPr>
          <p:cNvSpPr txBox="1">
            <a:spLocks/>
          </p:cNvSpPr>
          <p:nvPr/>
        </p:nvSpPr>
        <p:spPr>
          <a:xfrm>
            <a:off x="1907777" y="6233811"/>
            <a:ext cx="8376447"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IMH indicates intramural hematoma. </a:t>
            </a:r>
          </a:p>
        </p:txBody>
      </p:sp>
      <p:sp>
        <p:nvSpPr>
          <p:cNvPr id="4" name="Slide Number Placeholder 3">
            <a:extLst>
              <a:ext uri="{FF2B5EF4-FFF2-40B4-BE49-F238E27FC236}">
                <a16:creationId xmlns:a16="http://schemas.microsoft.com/office/drawing/2014/main" id="{645D5F56-E44D-4429-F787-87652942D6A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415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up)">
                                      <p:cBhvr>
                                        <p:cTn id="15" dur="500"/>
                                        <p:tgtEl>
                                          <p:spTgt spid="10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up)">
                                      <p:cBhvr>
                                        <p:cTn id="23" dur="500"/>
                                        <p:tgtEl>
                                          <p:spTgt spid="10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wipe(right)">
                                      <p:cBhvr>
                                        <p:cTn id="48" dur="500"/>
                                        <p:tgtEl>
                                          <p:spTgt spid="110"/>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left)">
                                      <p:cBhvr>
                                        <p:cTn id="56" dur="500"/>
                                        <p:tgtEl>
                                          <p:spTgt spid="115"/>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par>
                          <p:cTn id="70" fill="hold">
                            <p:stCondLst>
                              <p:cond delay="1000"/>
                            </p:stCondLst>
                            <p:childTnLst>
                              <p:par>
                                <p:cTn id="71" presetID="22" presetClass="entr" presetSubtype="1" fill="hold" nodeType="after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up)">
                                      <p:cBhvr>
                                        <p:cTn id="73" dur="500"/>
                                        <p:tgtEl>
                                          <p:spTgt spid="109"/>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left)">
                                      <p:cBhvr>
                                        <p:cTn id="81" dur="500"/>
                                        <p:tgtEl>
                                          <p:spTgt spid="122"/>
                                        </p:tgtEl>
                                      </p:cBhvr>
                                    </p:animEffec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childTnLst>
                          </p:cTn>
                        </p:par>
                        <p:par>
                          <p:cTn id="86" fill="hold">
                            <p:stCondLst>
                              <p:cond delay="3000"/>
                            </p:stCondLst>
                            <p:childTnLst>
                              <p:par>
                                <p:cTn id="87" presetID="22" presetClass="entr" presetSubtype="2" fill="hold" nodeType="after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wipe(right)">
                                      <p:cBhvr>
                                        <p:cTn id="89" dur="500"/>
                                        <p:tgtEl>
                                          <p:spTgt spid="125"/>
                                        </p:tgtEl>
                                      </p:cBhvr>
                                    </p:animEffect>
                                  </p:childTnLst>
                                </p:cTn>
                              </p:par>
                            </p:childTnLst>
                          </p:cTn>
                        </p:par>
                        <p:par>
                          <p:cTn id="90" fill="hold">
                            <p:stCondLst>
                              <p:cond delay="3500"/>
                            </p:stCondLst>
                            <p:childTnLst>
                              <p:par>
                                <p:cTn id="91" presetID="10" presetClass="entr" presetSubtype="0"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childTnLst>
                          </p:cTn>
                        </p:par>
                        <p:par>
                          <p:cTn id="94" fill="hold">
                            <p:stCondLst>
                              <p:cond delay="4000"/>
                            </p:stCondLst>
                            <p:childTnLst>
                              <p:par>
                                <p:cTn id="95" presetID="22" presetClass="entr" presetSubtype="1" fill="hold"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wipe(up)">
                                      <p:cBhvr>
                                        <p:cTn id="97" dur="500"/>
                                        <p:tgtEl>
                                          <p:spTgt spid="149"/>
                                        </p:tgtEl>
                                      </p:cBhvr>
                                    </p:animEffect>
                                  </p:childTnLst>
                                </p:cTn>
                              </p:par>
                            </p:childTnLst>
                          </p:cTn>
                        </p:par>
                        <p:par>
                          <p:cTn id="98" fill="hold">
                            <p:stCondLst>
                              <p:cond delay="4500"/>
                            </p:stCondLst>
                            <p:childTnLst>
                              <p:par>
                                <p:cTn id="99" presetID="10" presetClass="entr" presetSubtype="0"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childTnLst>
                          </p:cTn>
                        </p:par>
                        <p:par>
                          <p:cTn id="102" fill="hold">
                            <p:stCondLst>
                              <p:cond delay="5000"/>
                            </p:stCondLst>
                            <p:childTnLst>
                              <p:par>
                                <p:cTn id="103" presetID="22" presetClass="entr" presetSubtype="8" fill="hold" nodeType="after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wipe(left)">
                                      <p:cBhvr>
                                        <p:cTn id="105" dur="500"/>
                                        <p:tgtEl>
                                          <p:spTgt spid="126"/>
                                        </p:tgtEl>
                                      </p:cBhvr>
                                    </p:animEffec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par>
                          <p:cTn id="110" fill="hold">
                            <p:stCondLst>
                              <p:cond delay="6000"/>
                            </p:stCondLst>
                            <p:childTnLst>
                              <p:par>
                                <p:cTn id="111" presetID="22" presetClass="entr" presetSubtype="1" fill="hold" nodeType="afterEffect">
                                  <p:stCondLst>
                                    <p:cond delay="0"/>
                                  </p:stCondLst>
                                  <p:childTnLst>
                                    <p:set>
                                      <p:cBhvr>
                                        <p:cTn id="112" dur="1" fill="hold">
                                          <p:stCondLst>
                                            <p:cond delay="0"/>
                                          </p:stCondLst>
                                        </p:cTn>
                                        <p:tgtEl>
                                          <p:spTgt spid="152"/>
                                        </p:tgtEl>
                                        <p:attrNameLst>
                                          <p:attrName>style.visibility</p:attrName>
                                        </p:attrNameLst>
                                      </p:cBhvr>
                                      <p:to>
                                        <p:strVal val="visible"/>
                                      </p:to>
                                    </p:set>
                                    <p:animEffect transition="in" filter="wipe(up)">
                                      <p:cBhvr>
                                        <p:cTn id="113" dur="500"/>
                                        <p:tgtEl>
                                          <p:spTgt spid="152"/>
                                        </p:tgtEl>
                                      </p:cBhvr>
                                    </p:animEffect>
                                  </p:childTnLst>
                                </p:cTn>
                              </p:par>
                            </p:childTnLst>
                          </p:cTn>
                        </p:par>
                        <p:par>
                          <p:cTn id="114" fill="hold">
                            <p:stCondLst>
                              <p:cond delay="6500"/>
                            </p:stCondLst>
                            <p:childTnLst>
                              <p:par>
                                <p:cTn id="115" presetID="10" presetClass="entr" presetSubtype="0" fill="hold" grpId="0" nodeType="after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500"/>
                                        <p:tgtEl>
                                          <p:spTgt spid="71"/>
                                        </p:tgtEl>
                                      </p:cBhvr>
                                    </p:animEffect>
                                  </p:childTnLst>
                                </p:cTn>
                              </p:par>
                            </p:childTnLst>
                          </p:cTn>
                        </p:par>
                        <p:par>
                          <p:cTn id="118" fill="hold">
                            <p:stCondLst>
                              <p:cond delay="7000"/>
                            </p:stCondLst>
                            <p:childTnLst>
                              <p:par>
                                <p:cTn id="119" presetID="22" presetClass="entr" presetSubtype="8" fill="hold" nodeType="afterEffect">
                                  <p:stCondLst>
                                    <p:cond delay="0"/>
                                  </p:stCondLst>
                                  <p:childTnLst>
                                    <p:set>
                                      <p:cBhvr>
                                        <p:cTn id="120" dur="1" fill="hold">
                                          <p:stCondLst>
                                            <p:cond delay="0"/>
                                          </p:stCondLst>
                                        </p:cTn>
                                        <p:tgtEl>
                                          <p:spTgt spid="155"/>
                                        </p:tgtEl>
                                        <p:attrNameLst>
                                          <p:attrName>style.visibility</p:attrName>
                                        </p:attrNameLst>
                                      </p:cBhvr>
                                      <p:to>
                                        <p:strVal val="visible"/>
                                      </p:to>
                                    </p:set>
                                    <p:animEffect transition="in" filter="wipe(left)">
                                      <p:cBhvr>
                                        <p:cTn id="121" dur="500"/>
                                        <p:tgtEl>
                                          <p:spTgt spid="155"/>
                                        </p:tgtEl>
                                      </p:cBhvr>
                                    </p:animEffect>
                                  </p:childTnLst>
                                </p:cTn>
                              </p:par>
                            </p:childTnLst>
                          </p:cTn>
                        </p:par>
                        <p:par>
                          <p:cTn id="122" fill="hold">
                            <p:stCondLst>
                              <p:cond delay="7500"/>
                            </p:stCondLst>
                            <p:childTnLst>
                              <p:par>
                                <p:cTn id="123" presetID="10" presetClass="entr" presetSubtype="0"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childTnLst>
                          </p:cTn>
                        </p:par>
                        <p:par>
                          <p:cTn id="126" fill="hold">
                            <p:stCondLst>
                              <p:cond delay="8000"/>
                            </p:stCondLst>
                            <p:childTnLst>
                              <p:par>
                                <p:cTn id="127" presetID="10" presetClass="entr" presetSubtype="0" fill="hold" grpId="0" nodeType="afterEffect">
                                  <p:stCondLst>
                                    <p:cond delay="0"/>
                                  </p:stCondLst>
                                  <p:childTnLst>
                                    <p:set>
                                      <p:cBhvr>
                                        <p:cTn id="128" dur="1" fill="hold">
                                          <p:stCondLst>
                                            <p:cond delay="0"/>
                                          </p:stCondLst>
                                        </p:cTn>
                                        <p:tgtEl>
                                          <p:spTgt spid="158"/>
                                        </p:tgtEl>
                                        <p:attrNameLst>
                                          <p:attrName>style.visibility</p:attrName>
                                        </p:attrNameLst>
                                      </p:cBhvr>
                                      <p:to>
                                        <p:strVal val="visible"/>
                                      </p:to>
                                    </p:set>
                                    <p:animEffect transition="in" filter="fade">
                                      <p:cBhvr>
                                        <p:cTn id="129" dur="500"/>
                                        <p:tgtEl>
                                          <p:spTgt spid="158"/>
                                        </p:tgtEl>
                                      </p:cBhvr>
                                    </p:animEffect>
                                  </p:childTnLst>
                                </p:cTn>
                              </p:par>
                              <p:par>
                                <p:cTn id="130" presetID="10" presetClass="entr" presetSubtype="0" fill="hold" nodeType="withEffect">
                                  <p:stCondLst>
                                    <p:cond delay="0"/>
                                  </p:stCondLst>
                                  <p:childTnLst>
                                    <p:set>
                                      <p:cBhvr>
                                        <p:cTn id="131" dur="1" fill="hold">
                                          <p:stCondLst>
                                            <p:cond delay="0"/>
                                          </p:stCondLst>
                                        </p:cTn>
                                        <p:tgtEl>
                                          <p:spTgt spid="159"/>
                                        </p:tgtEl>
                                        <p:attrNameLst>
                                          <p:attrName>style.visibility</p:attrName>
                                        </p:attrNameLst>
                                      </p:cBhvr>
                                      <p:to>
                                        <p:strVal val="visible"/>
                                      </p:to>
                                    </p:set>
                                    <p:animEffect transition="in" filter="fade">
                                      <p:cBhvr>
                                        <p:cTn id="13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64" grpId="0" animBg="1"/>
      <p:bldP spid="65" grpId="0" animBg="1"/>
      <p:bldP spid="66" grpId="0" animBg="1"/>
      <p:bldP spid="67" grpId="0" animBg="1"/>
      <p:bldP spid="68" grpId="0" animBg="1"/>
      <p:bldP spid="69" grpId="0" animBg="1"/>
      <p:bldP spid="70" grpId="0" animBg="1"/>
      <p:bldP spid="71" grpId="0" animBg="1"/>
      <p:bldP spid="72" grpId="0" animBg="1"/>
      <p:bldP spid="1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A11E-45F1-57D7-5092-D77A6BE63431}"/>
              </a:ext>
            </a:extLst>
          </p:cNvPr>
          <p:cNvSpPr>
            <a:spLocks noGrp="1"/>
          </p:cNvSpPr>
          <p:nvPr>
            <p:ph type="title"/>
          </p:nvPr>
        </p:nvSpPr>
        <p:spPr/>
        <p:txBody>
          <a:bodyPr/>
          <a:lstStyle/>
          <a:p>
            <a:r>
              <a:rPr lang="en-US" dirty="0"/>
              <a:t>Recommendations for Penetrating Atherosclerotic Ulcer and Type of Repair</a:t>
            </a:r>
          </a:p>
        </p:txBody>
      </p:sp>
      <p:sp>
        <p:nvSpPr>
          <p:cNvPr id="178" name="Rectangle 177" descr="Recommendations for Penetrating Atherosclerotic Ulcer (PAU) With Intramural Hematoma (IMH), Rupture, or Both are as follows:&#10;&#10;1. In patients with PAU of the aorta with rupture, urgent repair is recommended (Class 1).&#10;2. In patients with PAU of the ascending aorta with associated IMH, urgent repair is recommended (Class 1). &#10;&#10;3. In patients with PAU of the aortic arch or descending thoracic aorta with associated IMH, urgent repair is&#10;reasonable (Class 2a). &#10;&#10;4. In patients with PAU of the abdominal aorta with associated IMH, urgent repair may be considered (Class 2b).&#10;&#10;Recommendations for Isolated Penetrating Atherosclerotic Ulcer (PAU) are as follows:&#10;&#10;1. In patients with isolated PAU who are symptomatic and have persistent pain that is clinically correlated with the radiologic findings, repair is recommended (Class 1).&#10;&#10;2. In patients with isolated PAU who are asymptomatic but have high-risk imaging features, elective repair may be considered (Class 2b).&#10;&#10;Recommendations for Penetrating Atherosclerotic Ulcer (PAU) Open Surgical Repair Versus Endovascular Repair are as follows:&#10;&#10;1. In patients who require repair of a PAU in the ascending aorta or proximal aortic arch (zones 0-1), open surgical repair is recommended (Class 1).&#10;&#10;2. In patients who require repair of a PAU in the distal aortic arch (zones 2-3), descending thoracic aorta, or abdominal aorta, either open surgical repair or endovascular repair is reasonable, based on anatomy&#10;and medical comorbidities (Class 2b).&#10;&#10;&#10;">
            <a:extLst>
              <a:ext uri="{FF2B5EF4-FFF2-40B4-BE49-F238E27FC236}">
                <a16:creationId xmlns:a16="http://schemas.microsoft.com/office/drawing/2014/main" id="{38B45381-FF2E-29C7-E8BE-67A4CB6D7B36}"/>
              </a:ext>
            </a:extLst>
          </p:cNvPr>
          <p:cNvSpPr/>
          <p:nvPr/>
        </p:nvSpPr>
        <p:spPr>
          <a:xfrm>
            <a:off x="0" y="1063937"/>
            <a:ext cx="11999682" cy="473012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C24420-710A-75BB-DF73-96F6D9141A7A}"/>
              </a:ext>
              <a:ext uri="{C183D7F6-B498-43B3-948B-1728B52AA6E4}">
                <adec:decorative xmlns:adec="http://schemas.microsoft.com/office/drawing/2017/decorative" val="1"/>
              </a:ext>
            </a:extLst>
          </p:cNvPr>
          <p:cNvSpPr txBox="1"/>
          <p:nvPr/>
        </p:nvSpPr>
        <p:spPr>
          <a:xfrm>
            <a:off x="3733062" y="1322753"/>
            <a:ext cx="4725876" cy="33895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Penetrating atherosclerotic ulcer</a:t>
            </a:r>
          </a:p>
        </p:txBody>
      </p:sp>
      <p:cxnSp>
        <p:nvCxnSpPr>
          <p:cNvPr id="37" name="Elbow Connector 47">
            <a:extLst>
              <a:ext uri="{FF2B5EF4-FFF2-40B4-BE49-F238E27FC236}">
                <a16:creationId xmlns:a16="http://schemas.microsoft.com/office/drawing/2014/main" id="{917B3DDC-720E-6C23-850D-5D438AC34302}"/>
              </a:ext>
              <a:ext uri="{C183D7F6-B498-43B3-948B-1728B52AA6E4}">
                <adec:decorative xmlns:adec="http://schemas.microsoft.com/office/drawing/2017/decorative" val="1"/>
              </a:ext>
            </a:extLst>
          </p:cNvPr>
          <p:cNvCxnSpPr>
            <a:cxnSpLocks/>
            <a:stCxn id="7" idx="2"/>
            <a:endCxn id="54" idx="0"/>
          </p:cNvCxnSpPr>
          <p:nvPr/>
        </p:nvCxnSpPr>
        <p:spPr>
          <a:xfrm rot="5400000">
            <a:off x="3432205" y="-665352"/>
            <a:ext cx="336733" cy="49908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47">
            <a:extLst>
              <a:ext uri="{FF2B5EF4-FFF2-40B4-BE49-F238E27FC236}">
                <a16:creationId xmlns:a16="http://schemas.microsoft.com/office/drawing/2014/main" id="{D97B3D52-2D34-14BA-3289-06606D00D204}"/>
              </a:ext>
              <a:ext uri="{C183D7F6-B498-43B3-948B-1728B52AA6E4}">
                <adec:decorative xmlns:adec="http://schemas.microsoft.com/office/drawing/2017/decorative" val="1"/>
              </a:ext>
            </a:extLst>
          </p:cNvPr>
          <p:cNvCxnSpPr>
            <a:cxnSpLocks/>
            <a:stCxn id="55" idx="2"/>
            <a:endCxn id="59" idx="0"/>
          </p:cNvCxnSpPr>
          <p:nvPr/>
        </p:nvCxnSpPr>
        <p:spPr>
          <a:xfrm rot="5400000">
            <a:off x="2914560" y="2047234"/>
            <a:ext cx="384472" cy="74082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A961DD-3FA4-0C0B-B87C-8C4C359556D3}"/>
              </a:ext>
              <a:ext uri="{C183D7F6-B498-43B3-948B-1728B52AA6E4}">
                <adec:decorative xmlns:adec="http://schemas.microsoft.com/office/drawing/2017/decorative" val="1"/>
              </a:ext>
            </a:extLst>
          </p:cNvPr>
          <p:cNvCxnSpPr>
            <a:cxnSpLocks/>
            <a:stCxn id="54" idx="2"/>
            <a:endCxn id="62" idx="0"/>
          </p:cNvCxnSpPr>
          <p:nvPr/>
        </p:nvCxnSpPr>
        <p:spPr>
          <a:xfrm>
            <a:off x="1105142" y="2225409"/>
            <a:ext cx="0" cy="3844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1ADB326-AEA9-C7B0-EBE4-C426F1618A8B}"/>
              </a:ext>
              <a:ext uri="{C183D7F6-B498-43B3-948B-1728B52AA6E4}">
                <adec:decorative xmlns:adec="http://schemas.microsoft.com/office/drawing/2017/decorative" val="1"/>
              </a:ext>
            </a:extLst>
          </p:cNvPr>
          <p:cNvSpPr txBox="1"/>
          <p:nvPr/>
        </p:nvSpPr>
        <p:spPr>
          <a:xfrm>
            <a:off x="495387" y="1998444"/>
            <a:ext cx="1219509" cy="226965"/>
          </a:xfrm>
          <a:prstGeom prst="rect">
            <a:avLst/>
          </a:prstGeom>
          <a:solidFill>
            <a:schemeClr val="tx1">
              <a:lumMod val="65000"/>
              <a:lumOff val="35000"/>
            </a:schemeClr>
          </a:solidFill>
          <a:ln w="12700">
            <a:noFill/>
          </a:ln>
        </p:spPr>
        <p:txBody>
          <a:bodyPr wrap="square" rtlCol="0" anchor="ctr">
            <a:noAutofit/>
          </a:bodyPr>
          <a:lstStyle/>
          <a:p>
            <a:pPr lvl="0" algn="ctr">
              <a:defRPr/>
            </a:pPr>
            <a:r>
              <a:rPr lang="en-US" sz="1600" b="1" dirty="0">
                <a:solidFill>
                  <a:schemeClr val="bg1"/>
                </a:solidFill>
                <a:latin typeface="Lub Dub Condensed" panose="020B0506030403020204" pitchFamily="34" charset="0"/>
              </a:rPr>
              <a:t>W/Rupture</a:t>
            </a:r>
          </a:p>
        </p:txBody>
      </p:sp>
      <p:sp>
        <p:nvSpPr>
          <p:cNvPr id="55" name="TextBox 54">
            <a:extLst>
              <a:ext uri="{FF2B5EF4-FFF2-40B4-BE49-F238E27FC236}">
                <a16:creationId xmlns:a16="http://schemas.microsoft.com/office/drawing/2014/main" id="{4BD62280-774F-C0DE-EC4B-AC7745B09EBB}"/>
              </a:ext>
              <a:ext uri="{C183D7F6-B498-43B3-948B-1728B52AA6E4}">
                <adec:decorative xmlns:adec="http://schemas.microsoft.com/office/drawing/2017/decorative" val="1"/>
              </a:ext>
            </a:extLst>
          </p:cNvPr>
          <p:cNvSpPr txBox="1"/>
          <p:nvPr/>
        </p:nvSpPr>
        <p:spPr>
          <a:xfrm>
            <a:off x="2291844" y="1998444"/>
            <a:ext cx="2370726" cy="22696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Isolated</a:t>
            </a:r>
          </a:p>
        </p:txBody>
      </p:sp>
      <p:sp>
        <p:nvSpPr>
          <p:cNvPr id="56" name="TextBox 55">
            <a:extLst>
              <a:ext uri="{FF2B5EF4-FFF2-40B4-BE49-F238E27FC236}">
                <a16:creationId xmlns:a16="http://schemas.microsoft.com/office/drawing/2014/main" id="{53A0E25B-EA38-360C-CFDD-3D7045B73D0F}"/>
              </a:ext>
              <a:ext uri="{C183D7F6-B498-43B3-948B-1728B52AA6E4}">
                <adec:decorative xmlns:adec="http://schemas.microsoft.com/office/drawing/2017/decorative" val="1"/>
              </a:ext>
            </a:extLst>
          </p:cNvPr>
          <p:cNvSpPr txBox="1"/>
          <p:nvPr/>
        </p:nvSpPr>
        <p:spPr>
          <a:xfrm>
            <a:off x="7243784" y="1996560"/>
            <a:ext cx="1563168" cy="22696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W/IMH</a:t>
            </a:r>
          </a:p>
        </p:txBody>
      </p:sp>
      <p:sp>
        <p:nvSpPr>
          <p:cNvPr id="57" name="Rectangle 56">
            <a:extLst>
              <a:ext uri="{FF2B5EF4-FFF2-40B4-BE49-F238E27FC236}">
                <a16:creationId xmlns:a16="http://schemas.microsoft.com/office/drawing/2014/main" id="{D931CAE5-822F-2E8F-1972-19D21D48047C}"/>
              </a:ext>
              <a:ext uri="{C183D7F6-B498-43B3-948B-1728B52AA6E4}">
                <adec:decorative xmlns:adec="http://schemas.microsoft.com/office/drawing/2017/decorative" val="1"/>
              </a:ext>
            </a:extLst>
          </p:cNvPr>
          <p:cNvSpPr/>
          <p:nvPr/>
        </p:nvSpPr>
        <p:spPr>
          <a:xfrm>
            <a:off x="5444182" y="2609894"/>
            <a:ext cx="1401888" cy="30064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Ascending Aorta</a:t>
            </a:r>
          </a:p>
        </p:txBody>
      </p:sp>
      <p:sp>
        <p:nvSpPr>
          <p:cNvPr id="58" name="Rectangle 57">
            <a:extLst>
              <a:ext uri="{FF2B5EF4-FFF2-40B4-BE49-F238E27FC236}">
                <a16:creationId xmlns:a16="http://schemas.microsoft.com/office/drawing/2014/main" id="{6C1F29AC-F452-D478-005C-4C254A643F72}"/>
              </a:ext>
              <a:ext uri="{C183D7F6-B498-43B3-948B-1728B52AA6E4}">
                <adec:decorative xmlns:adec="http://schemas.microsoft.com/office/drawing/2017/decorative" val="1"/>
              </a:ext>
            </a:extLst>
          </p:cNvPr>
          <p:cNvSpPr/>
          <p:nvPr/>
        </p:nvSpPr>
        <p:spPr>
          <a:xfrm>
            <a:off x="3603218" y="2609881"/>
            <a:ext cx="1314990" cy="30064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Asymptomatic</a:t>
            </a:r>
          </a:p>
        </p:txBody>
      </p:sp>
      <p:sp>
        <p:nvSpPr>
          <p:cNvPr id="59" name="Rectangle 58">
            <a:extLst>
              <a:ext uri="{FF2B5EF4-FFF2-40B4-BE49-F238E27FC236}">
                <a16:creationId xmlns:a16="http://schemas.microsoft.com/office/drawing/2014/main" id="{CAF8D931-3F36-71DA-E057-481D3A4CFBD5}"/>
              </a:ext>
              <a:ext uri="{C183D7F6-B498-43B3-948B-1728B52AA6E4}">
                <adec:decorative xmlns:adec="http://schemas.microsoft.com/office/drawing/2017/decorative" val="1"/>
              </a:ext>
            </a:extLst>
          </p:cNvPr>
          <p:cNvSpPr/>
          <p:nvPr/>
        </p:nvSpPr>
        <p:spPr>
          <a:xfrm>
            <a:off x="2078890" y="2609881"/>
            <a:ext cx="1314989" cy="30022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Symptomatic</a:t>
            </a:r>
          </a:p>
        </p:txBody>
      </p:sp>
      <p:sp>
        <p:nvSpPr>
          <p:cNvPr id="60" name="Rectangle 59">
            <a:extLst>
              <a:ext uri="{FF2B5EF4-FFF2-40B4-BE49-F238E27FC236}">
                <a16:creationId xmlns:a16="http://schemas.microsoft.com/office/drawing/2014/main" id="{89F78F53-7B1D-7FB7-302C-88E12717C1C2}"/>
              </a:ext>
              <a:ext uri="{C183D7F6-B498-43B3-948B-1728B52AA6E4}">
                <adec:decorative xmlns:adec="http://schemas.microsoft.com/office/drawing/2017/decorative" val="1"/>
              </a:ext>
            </a:extLst>
          </p:cNvPr>
          <p:cNvSpPr/>
          <p:nvPr/>
        </p:nvSpPr>
        <p:spPr>
          <a:xfrm>
            <a:off x="7108514" y="2611586"/>
            <a:ext cx="2713115" cy="29851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Aortic Arch/descending Aorta</a:t>
            </a:r>
          </a:p>
        </p:txBody>
      </p:sp>
      <p:sp>
        <p:nvSpPr>
          <p:cNvPr id="61" name="Rectangle 60">
            <a:extLst>
              <a:ext uri="{FF2B5EF4-FFF2-40B4-BE49-F238E27FC236}">
                <a16:creationId xmlns:a16="http://schemas.microsoft.com/office/drawing/2014/main" id="{9EEA76CF-722C-7FD3-6141-4C329A846F72}"/>
              </a:ext>
              <a:ext uri="{C183D7F6-B498-43B3-948B-1728B52AA6E4}">
                <adec:decorative xmlns:adec="http://schemas.microsoft.com/office/drawing/2017/decorative" val="1"/>
              </a:ext>
            </a:extLst>
          </p:cNvPr>
          <p:cNvSpPr/>
          <p:nvPr/>
        </p:nvSpPr>
        <p:spPr>
          <a:xfrm>
            <a:off x="10068213" y="2613066"/>
            <a:ext cx="1285588" cy="4468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latin typeface="Lub Dub Condensed" panose="020B0506030403020204" pitchFamily="34" charset="0"/>
              </a:rPr>
              <a:t>Abdominal Aorta</a:t>
            </a:r>
          </a:p>
        </p:txBody>
      </p:sp>
      <p:sp>
        <p:nvSpPr>
          <p:cNvPr id="62" name="Rectangle 61">
            <a:extLst>
              <a:ext uri="{FF2B5EF4-FFF2-40B4-BE49-F238E27FC236}">
                <a16:creationId xmlns:a16="http://schemas.microsoft.com/office/drawing/2014/main" id="{CFE3BC8A-CD08-9E76-698D-1F8AA22B586C}"/>
              </a:ext>
              <a:ext uri="{C183D7F6-B498-43B3-948B-1728B52AA6E4}">
                <adec:decorative xmlns:adec="http://schemas.microsoft.com/office/drawing/2017/decorative" val="1"/>
              </a:ext>
            </a:extLst>
          </p:cNvPr>
          <p:cNvSpPr/>
          <p:nvPr/>
        </p:nvSpPr>
        <p:spPr>
          <a:xfrm>
            <a:off x="495387" y="2609894"/>
            <a:ext cx="1219509" cy="73389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Urgent repair recommended</a:t>
            </a:r>
          </a:p>
          <a:p>
            <a:pPr algn="ctr"/>
            <a:r>
              <a:rPr lang="en-US" sz="1200" b="1" dirty="0">
                <a:solidFill>
                  <a:prstClr val="black"/>
                </a:solidFill>
                <a:latin typeface="Lub Dub Condensed" panose="020B0506030403020204" pitchFamily="34" charset="0"/>
              </a:rPr>
              <a:t>(Class 1)</a:t>
            </a:r>
          </a:p>
        </p:txBody>
      </p:sp>
      <p:sp>
        <p:nvSpPr>
          <p:cNvPr id="64" name="Rectangle 63">
            <a:extLst>
              <a:ext uri="{FF2B5EF4-FFF2-40B4-BE49-F238E27FC236}">
                <a16:creationId xmlns:a16="http://schemas.microsoft.com/office/drawing/2014/main" id="{3F669FA1-374A-DCC7-3F85-B683716748AF}"/>
              </a:ext>
              <a:ext uri="{C183D7F6-B498-43B3-948B-1728B52AA6E4}">
                <adec:decorative xmlns:adec="http://schemas.microsoft.com/office/drawing/2017/decorative" val="1"/>
              </a:ext>
            </a:extLst>
          </p:cNvPr>
          <p:cNvSpPr/>
          <p:nvPr/>
        </p:nvSpPr>
        <p:spPr>
          <a:xfrm>
            <a:off x="2078890" y="3102077"/>
            <a:ext cx="1292445" cy="130599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Repair recommended if pain clinically correlated  with radiological findings</a:t>
            </a:r>
          </a:p>
          <a:p>
            <a:pPr algn="ctr"/>
            <a:r>
              <a:rPr lang="en-US" sz="1200" b="1" dirty="0">
                <a:solidFill>
                  <a:prstClr val="black"/>
                </a:solidFill>
                <a:latin typeface="Lub Dub Condensed" panose="020B0506030403020204" pitchFamily="34" charset="0"/>
              </a:rPr>
              <a:t>(Class 1)</a:t>
            </a:r>
          </a:p>
        </p:txBody>
      </p:sp>
      <p:sp>
        <p:nvSpPr>
          <p:cNvPr id="65" name="Rectangle 64">
            <a:extLst>
              <a:ext uri="{FF2B5EF4-FFF2-40B4-BE49-F238E27FC236}">
                <a16:creationId xmlns:a16="http://schemas.microsoft.com/office/drawing/2014/main" id="{571DA426-4E75-13C1-6397-7E39A188E2FA}"/>
              </a:ext>
              <a:ext uri="{C183D7F6-B498-43B3-948B-1728B52AA6E4}">
                <adec:decorative xmlns:adec="http://schemas.microsoft.com/office/drawing/2017/decorative" val="1"/>
              </a:ext>
            </a:extLst>
          </p:cNvPr>
          <p:cNvSpPr/>
          <p:nvPr/>
        </p:nvSpPr>
        <p:spPr>
          <a:xfrm>
            <a:off x="3608626" y="3102077"/>
            <a:ext cx="1309915" cy="117206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Urgent elective repair may be considered</a:t>
            </a:r>
            <a:br>
              <a:rPr lang="en-US" sz="1200" b="1" dirty="0">
                <a:solidFill>
                  <a:prstClr val="black"/>
                </a:solidFill>
                <a:latin typeface="Lub Dub Condensed" panose="020B0506030403020204" pitchFamily="34" charset="0"/>
              </a:rPr>
            </a:br>
            <a:r>
              <a:rPr lang="en-US" sz="1200" b="1" dirty="0">
                <a:solidFill>
                  <a:prstClr val="black"/>
                </a:solidFill>
                <a:latin typeface="Lub Dub Condensed" panose="020B0506030403020204" pitchFamily="34" charset="0"/>
              </a:rPr>
              <a:t>if </a:t>
            </a:r>
            <a:r>
              <a:rPr lang="en-US" sz="1200" b="1" u="sng" dirty="0">
                <a:solidFill>
                  <a:prstClr val="black"/>
                </a:solidFill>
                <a:latin typeface="Lub Dub Condensed" panose="020B0506030403020204" pitchFamily="34" charset="0"/>
              </a:rPr>
              <a:t>high risk imaging features* </a:t>
            </a:r>
            <a:br>
              <a:rPr lang="en-US" sz="1200" b="1" u="sng" dirty="0">
                <a:solidFill>
                  <a:prstClr val="black"/>
                </a:solidFill>
                <a:latin typeface="Lub Dub Condensed" panose="020B0506030403020204" pitchFamily="34" charset="0"/>
              </a:rPr>
            </a:br>
            <a:r>
              <a:rPr lang="en-US" sz="1200" b="1" dirty="0">
                <a:solidFill>
                  <a:prstClr val="black"/>
                </a:solidFill>
                <a:latin typeface="Lub Dub Condensed" panose="020B0506030403020204" pitchFamily="34" charset="0"/>
              </a:rPr>
              <a:t>(Class 2b)</a:t>
            </a:r>
          </a:p>
        </p:txBody>
      </p:sp>
      <p:sp>
        <p:nvSpPr>
          <p:cNvPr id="66" name="Rectangle 65">
            <a:extLst>
              <a:ext uri="{FF2B5EF4-FFF2-40B4-BE49-F238E27FC236}">
                <a16:creationId xmlns:a16="http://schemas.microsoft.com/office/drawing/2014/main" id="{EB520199-6D3A-3251-9D2C-946CE1AE7682}"/>
              </a:ext>
              <a:ext uri="{C183D7F6-B498-43B3-948B-1728B52AA6E4}">
                <adec:decorative xmlns:adec="http://schemas.microsoft.com/office/drawing/2017/decorative" val="1"/>
              </a:ext>
            </a:extLst>
          </p:cNvPr>
          <p:cNvSpPr/>
          <p:nvPr/>
        </p:nvSpPr>
        <p:spPr>
          <a:xfrm>
            <a:off x="5428319" y="3102077"/>
            <a:ext cx="1433613" cy="8012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Urgent repair recommended </a:t>
            </a:r>
          </a:p>
          <a:p>
            <a:pPr algn="ctr"/>
            <a:r>
              <a:rPr lang="en-US" sz="1200" b="1" dirty="0">
                <a:solidFill>
                  <a:prstClr val="black"/>
                </a:solidFill>
                <a:latin typeface="Lub Dub Condensed" panose="020B0506030403020204" pitchFamily="34" charset="0"/>
              </a:rPr>
              <a:t>(Class 1)</a:t>
            </a:r>
          </a:p>
        </p:txBody>
      </p:sp>
      <p:sp>
        <p:nvSpPr>
          <p:cNvPr id="67" name="Rectangle 66">
            <a:extLst>
              <a:ext uri="{FF2B5EF4-FFF2-40B4-BE49-F238E27FC236}">
                <a16:creationId xmlns:a16="http://schemas.microsoft.com/office/drawing/2014/main" id="{37389360-CAF7-0879-9E2B-1684A9F9D96E}"/>
              </a:ext>
              <a:ext uri="{C183D7F6-B498-43B3-948B-1728B52AA6E4}">
                <adec:decorative xmlns:adec="http://schemas.microsoft.com/office/drawing/2017/decorative" val="1"/>
              </a:ext>
            </a:extLst>
          </p:cNvPr>
          <p:cNvSpPr/>
          <p:nvPr/>
        </p:nvSpPr>
        <p:spPr>
          <a:xfrm>
            <a:off x="5957090" y="4645326"/>
            <a:ext cx="1702954" cy="66957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Open surgical repair recommended </a:t>
            </a:r>
          </a:p>
          <a:p>
            <a:pPr algn="ctr"/>
            <a:r>
              <a:rPr lang="en-US" sz="1200" b="1" dirty="0">
                <a:solidFill>
                  <a:prstClr val="black"/>
                </a:solidFill>
                <a:latin typeface="Lub Dub Condensed" panose="020B0506030403020204" pitchFamily="34" charset="0"/>
              </a:rPr>
              <a:t>(Class 1)</a:t>
            </a:r>
          </a:p>
        </p:txBody>
      </p:sp>
      <p:sp>
        <p:nvSpPr>
          <p:cNvPr id="69" name="Rectangle 68">
            <a:extLst>
              <a:ext uri="{FF2B5EF4-FFF2-40B4-BE49-F238E27FC236}">
                <a16:creationId xmlns:a16="http://schemas.microsoft.com/office/drawing/2014/main" id="{1D763A8E-FB89-B16D-DABF-990DC851786E}"/>
              </a:ext>
              <a:ext uri="{C183D7F6-B498-43B3-948B-1728B52AA6E4}">
                <adec:decorative xmlns:adec="http://schemas.microsoft.com/office/drawing/2017/decorative" val="1"/>
              </a:ext>
            </a:extLst>
          </p:cNvPr>
          <p:cNvSpPr/>
          <p:nvPr/>
        </p:nvSpPr>
        <p:spPr>
          <a:xfrm>
            <a:off x="8388016" y="3770705"/>
            <a:ext cx="1433613" cy="4737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Distal arch or descending aorta</a:t>
            </a:r>
          </a:p>
        </p:txBody>
      </p:sp>
      <p:sp>
        <p:nvSpPr>
          <p:cNvPr id="70" name="Rectangle 69">
            <a:extLst>
              <a:ext uri="{FF2B5EF4-FFF2-40B4-BE49-F238E27FC236}">
                <a16:creationId xmlns:a16="http://schemas.microsoft.com/office/drawing/2014/main" id="{350990E6-EA0F-89FB-CAB7-0D7FCA20189B}"/>
              </a:ext>
              <a:ext uri="{C183D7F6-B498-43B3-948B-1728B52AA6E4}">
                <adec:decorative xmlns:adec="http://schemas.microsoft.com/office/drawing/2017/decorative" val="1"/>
              </a:ext>
            </a:extLst>
          </p:cNvPr>
          <p:cNvSpPr/>
          <p:nvPr/>
        </p:nvSpPr>
        <p:spPr>
          <a:xfrm>
            <a:off x="7108514" y="3102078"/>
            <a:ext cx="2713115" cy="329390"/>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Urgent repair reasonable (Class 2a)</a:t>
            </a:r>
          </a:p>
        </p:txBody>
      </p:sp>
      <p:sp>
        <p:nvSpPr>
          <p:cNvPr id="71" name="Rectangle 70">
            <a:extLst>
              <a:ext uri="{FF2B5EF4-FFF2-40B4-BE49-F238E27FC236}">
                <a16:creationId xmlns:a16="http://schemas.microsoft.com/office/drawing/2014/main" id="{6FFF3D27-D1AA-E4C8-E348-575554B7E717}"/>
              </a:ext>
              <a:ext uri="{C183D7F6-B498-43B3-948B-1728B52AA6E4}">
                <adec:decorative xmlns:adec="http://schemas.microsoft.com/office/drawing/2017/decorative" val="1"/>
              </a:ext>
            </a:extLst>
          </p:cNvPr>
          <p:cNvSpPr/>
          <p:nvPr/>
        </p:nvSpPr>
        <p:spPr>
          <a:xfrm>
            <a:off x="7116580" y="3770705"/>
            <a:ext cx="1086928" cy="4737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latin typeface="Lub Dub Condensed" panose="020B0506030403020204" pitchFamily="34" charset="0"/>
              </a:rPr>
              <a:t>Proximal arch</a:t>
            </a:r>
          </a:p>
        </p:txBody>
      </p:sp>
      <p:sp>
        <p:nvSpPr>
          <p:cNvPr id="73" name="Rectangle 72">
            <a:extLst>
              <a:ext uri="{FF2B5EF4-FFF2-40B4-BE49-F238E27FC236}">
                <a16:creationId xmlns:a16="http://schemas.microsoft.com/office/drawing/2014/main" id="{1C81E21E-1047-FC95-0485-A2683A156458}"/>
              </a:ext>
              <a:ext uri="{C183D7F6-B498-43B3-948B-1728B52AA6E4}">
                <adec:decorative xmlns:adec="http://schemas.microsoft.com/office/drawing/2017/decorative" val="1"/>
              </a:ext>
            </a:extLst>
          </p:cNvPr>
          <p:cNvSpPr/>
          <p:nvPr/>
        </p:nvSpPr>
        <p:spPr>
          <a:xfrm>
            <a:off x="9950088" y="3308498"/>
            <a:ext cx="1521838" cy="44683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Urgent repair may be considered (Class 2b)</a:t>
            </a:r>
          </a:p>
        </p:txBody>
      </p:sp>
      <p:sp>
        <p:nvSpPr>
          <p:cNvPr id="74" name="Rectangle 73">
            <a:extLst>
              <a:ext uri="{FF2B5EF4-FFF2-40B4-BE49-F238E27FC236}">
                <a16:creationId xmlns:a16="http://schemas.microsoft.com/office/drawing/2014/main" id="{BCD22777-9A97-AC9C-66CA-37A4B2816642}"/>
              </a:ext>
              <a:ext uri="{C183D7F6-B498-43B3-948B-1728B52AA6E4}">
                <adec:decorative xmlns:adec="http://schemas.microsoft.com/office/drawing/2017/decorative" val="1"/>
              </a:ext>
            </a:extLst>
          </p:cNvPr>
          <p:cNvSpPr/>
          <p:nvPr/>
        </p:nvSpPr>
        <p:spPr>
          <a:xfrm>
            <a:off x="8970317" y="4583696"/>
            <a:ext cx="2234298" cy="1075511"/>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Either open surgical repair or endovascular repair is reasonable, based on anatomy and </a:t>
            </a:r>
            <a:r>
              <a:rPr lang="en-US" sz="1200" b="1" u="sng" dirty="0">
                <a:solidFill>
                  <a:prstClr val="black"/>
                </a:solidFill>
                <a:latin typeface="Lub Dub Condensed" panose="020B0506030403020204" pitchFamily="34" charset="0"/>
              </a:rPr>
              <a:t>medical comorbidities</a:t>
            </a:r>
            <a:r>
              <a:rPr lang="en-US" sz="1200" b="1" dirty="0">
                <a:solidFill>
                  <a:prstClr val="black"/>
                </a:solidFill>
                <a:latin typeface="Lub Dub Condensed" panose="020B0506030403020204" pitchFamily="34" charset="0"/>
              </a:rPr>
              <a:t>**</a:t>
            </a:r>
          </a:p>
          <a:p>
            <a:pPr algn="ctr"/>
            <a:r>
              <a:rPr lang="en-US" sz="1200" b="1" dirty="0">
                <a:solidFill>
                  <a:prstClr val="black"/>
                </a:solidFill>
                <a:latin typeface="Lub Dub Condensed" panose="020B0506030403020204" pitchFamily="34" charset="0"/>
              </a:rPr>
              <a:t>(Class 2a)</a:t>
            </a:r>
          </a:p>
        </p:txBody>
      </p:sp>
      <p:cxnSp>
        <p:nvCxnSpPr>
          <p:cNvPr id="79" name="Elbow Connector 47">
            <a:extLst>
              <a:ext uri="{FF2B5EF4-FFF2-40B4-BE49-F238E27FC236}">
                <a16:creationId xmlns:a16="http://schemas.microsoft.com/office/drawing/2014/main" id="{38705E70-FD50-7D0A-718C-DA2D4A7171B4}"/>
              </a:ext>
              <a:ext uri="{C183D7F6-B498-43B3-948B-1728B52AA6E4}">
                <adec:decorative xmlns:adec="http://schemas.microsoft.com/office/drawing/2017/decorative" val="1"/>
              </a:ext>
            </a:extLst>
          </p:cNvPr>
          <p:cNvCxnSpPr>
            <a:cxnSpLocks/>
            <a:stCxn id="7" idx="2"/>
            <a:endCxn id="55" idx="0"/>
          </p:cNvCxnSpPr>
          <p:nvPr/>
        </p:nvCxnSpPr>
        <p:spPr>
          <a:xfrm rot="5400000">
            <a:off x="4618238" y="520681"/>
            <a:ext cx="336733" cy="26187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Elbow Connector 47">
            <a:extLst>
              <a:ext uri="{FF2B5EF4-FFF2-40B4-BE49-F238E27FC236}">
                <a16:creationId xmlns:a16="http://schemas.microsoft.com/office/drawing/2014/main" id="{7914794A-B7DE-AE70-456B-5DBA262D29EE}"/>
              </a:ext>
              <a:ext uri="{C183D7F6-B498-43B3-948B-1728B52AA6E4}">
                <adec:decorative xmlns:adec="http://schemas.microsoft.com/office/drawing/2017/decorative" val="1"/>
              </a:ext>
            </a:extLst>
          </p:cNvPr>
          <p:cNvCxnSpPr>
            <a:cxnSpLocks/>
            <a:stCxn id="7" idx="2"/>
            <a:endCxn id="56" idx="0"/>
          </p:cNvCxnSpPr>
          <p:nvPr/>
        </p:nvCxnSpPr>
        <p:spPr>
          <a:xfrm rot="16200000" flipH="1">
            <a:off x="6893260" y="864451"/>
            <a:ext cx="334849" cy="192936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Elbow Connector 47">
            <a:extLst>
              <a:ext uri="{FF2B5EF4-FFF2-40B4-BE49-F238E27FC236}">
                <a16:creationId xmlns:a16="http://schemas.microsoft.com/office/drawing/2014/main" id="{954F4915-B349-5F44-64F7-1B1DD046B8D0}"/>
              </a:ext>
              <a:ext uri="{C183D7F6-B498-43B3-948B-1728B52AA6E4}">
                <adec:decorative xmlns:adec="http://schemas.microsoft.com/office/drawing/2017/decorative" val="1"/>
              </a:ext>
            </a:extLst>
          </p:cNvPr>
          <p:cNvCxnSpPr>
            <a:cxnSpLocks/>
            <a:stCxn id="55" idx="2"/>
            <a:endCxn id="58" idx="0"/>
          </p:cNvCxnSpPr>
          <p:nvPr/>
        </p:nvCxnSpPr>
        <p:spPr>
          <a:xfrm rot="16200000" flipH="1">
            <a:off x="3676724" y="2025892"/>
            <a:ext cx="384472" cy="7835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26D2905-C897-84EE-B470-E08BE997F9D1}"/>
              </a:ext>
              <a:ext uri="{C183D7F6-B498-43B3-948B-1728B52AA6E4}">
                <adec:decorative xmlns:adec="http://schemas.microsoft.com/office/drawing/2017/decorative" val="1"/>
              </a:ext>
            </a:extLst>
          </p:cNvPr>
          <p:cNvCxnSpPr>
            <a:cxnSpLocks/>
            <a:stCxn id="59" idx="2"/>
            <a:endCxn id="64" idx="0"/>
          </p:cNvCxnSpPr>
          <p:nvPr/>
        </p:nvCxnSpPr>
        <p:spPr>
          <a:xfrm flipH="1">
            <a:off x="2725113" y="2910105"/>
            <a:ext cx="11272" cy="19197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51888CF-F6B0-27FB-213B-0842BC90B94C}"/>
              </a:ext>
              <a:ext uri="{C183D7F6-B498-43B3-948B-1728B52AA6E4}">
                <adec:decorative xmlns:adec="http://schemas.microsoft.com/office/drawing/2017/decorative" val="1"/>
              </a:ext>
            </a:extLst>
          </p:cNvPr>
          <p:cNvCxnSpPr>
            <a:cxnSpLocks/>
            <a:stCxn id="58" idx="2"/>
            <a:endCxn id="65" idx="0"/>
          </p:cNvCxnSpPr>
          <p:nvPr/>
        </p:nvCxnSpPr>
        <p:spPr>
          <a:xfrm>
            <a:off x="4260713" y="2910526"/>
            <a:ext cx="2871" cy="1915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47">
            <a:extLst>
              <a:ext uri="{FF2B5EF4-FFF2-40B4-BE49-F238E27FC236}">
                <a16:creationId xmlns:a16="http://schemas.microsoft.com/office/drawing/2014/main" id="{8833A486-DCF8-CD15-A566-DEF34A20F053}"/>
              </a:ext>
              <a:ext uri="{C183D7F6-B498-43B3-948B-1728B52AA6E4}">
                <adec:decorative xmlns:adec="http://schemas.microsoft.com/office/drawing/2017/decorative" val="1"/>
              </a:ext>
            </a:extLst>
          </p:cNvPr>
          <p:cNvCxnSpPr>
            <a:cxnSpLocks/>
            <a:stCxn id="56" idx="2"/>
            <a:endCxn id="57" idx="0"/>
          </p:cNvCxnSpPr>
          <p:nvPr/>
        </p:nvCxnSpPr>
        <p:spPr>
          <a:xfrm rot="5400000">
            <a:off x="6892063" y="1476588"/>
            <a:ext cx="386369" cy="18802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Elbow Connector 47">
            <a:extLst>
              <a:ext uri="{FF2B5EF4-FFF2-40B4-BE49-F238E27FC236}">
                <a16:creationId xmlns:a16="http://schemas.microsoft.com/office/drawing/2014/main" id="{5D2CFDE1-62AA-EB22-0C3A-CB6E1C5BAC76}"/>
              </a:ext>
              <a:ext uri="{C183D7F6-B498-43B3-948B-1728B52AA6E4}">
                <adec:decorative xmlns:adec="http://schemas.microsoft.com/office/drawing/2017/decorative" val="1"/>
              </a:ext>
            </a:extLst>
          </p:cNvPr>
          <p:cNvCxnSpPr>
            <a:cxnSpLocks/>
            <a:stCxn id="56" idx="2"/>
            <a:endCxn id="60" idx="0"/>
          </p:cNvCxnSpPr>
          <p:nvPr/>
        </p:nvCxnSpPr>
        <p:spPr>
          <a:xfrm rot="16200000" flipH="1">
            <a:off x="8051190" y="2197703"/>
            <a:ext cx="388061" cy="4397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Elbow Connector 47">
            <a:extLst>
              <a:ext uri="{FF2B5EF4-FFF2-40B4-BE49-F238E27FC236}">
                <a16:creationId xmlns:a16="http://schemas.microsoft.com/office/drawing/2014/main" id="{635BD6B5-EBC7-6FF1-CC5F-41CF8D5ED797}"/>
              </a:ext>
              <a:ext uri="{C183D7F6-B498-43B3-948B-1728B52AA6E4}">
                <adec:decorative xmlns:adec="http://schemas.microsoft.com/office/drawing/2017/decorative" val="1"/>
              </a:ext>
            </a:extLst>
          </p:cNvPr>
          <p:cNvCxnSpPr>
            <a:cxnSpLocks/>
            <a:stCxn id="56" idx="2"/>
            <a:endCxn id="61" idx="0"/>
          </p:cNvCxnSpPr>
          <p:nvPr/>
        </p:nvCxnSpPr>
        <p:spPr>
          <a:xfrm rot="16200000" flipH="1">
            <a:off x="9173417" y="1075475"/>
            <a:ext cx="389541" cy="268563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Elbow Connector 47">
            <a:extLst>
              <a:ext uri="{FF2B5EF4-FFF2-40B4-BE49-F238E27FC236}">
                <a16:creationId xmlns:a16="http://schemas.microsoft.com/office/drawing/2014/main" id="{76E5732B-8221-C01B-6DCF-8F3C964C60D5}"/>
              </a:ext>
              <a:ext uri="{C183D7F6-B498-43B3-948B-1728B52AA6E4}">
                <adec:decorative xmlns:adec="http://schemas.microsoft.com/office/drawing/2017/decorative" val="1"/>
              </a:ext>
            </a:extLst>
          </p:cNvPr>
          <p:cNvCxnSpPr>
            <a:cxnSpLocks/>
            <a:stCxn id="70" idx="2"/>
            <a:endCxn id="69" idx="0"/>
          </p:cNvCxnSpPr>
          <p:nvPr/>
        </p:nvCxnSpPr>
        <p:spPr>
          <a:xfrm rot="16200000" flipH="1">
            <a:off x="8615329" y="3281210"/>
            <a:ext cx="339237" cy="63975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Elbow Connector 47">
            <a:extLst>
              <a:ext uri="{FF2B5EF4-FFF2-40B4-BE49-F238E27FC236}">
                <a16:creationId xmlns:a16="http://schemas.microsoft.com/office/drawing/2014/main" id="{86C8A087-5DE1-886D-4468-FB875F0CAE2C}"/>
              </a:ext>
              <a:ext uri="{C183D7F6-B498-43B3-948B-1728B52AA6E4}">
                <adec:decorative xmlns:adec="http://schemas.microsoft.com/office/drawing/2017/decorative" val="1"/>
              </a:ext>
            </a:extLst>
          </p:cNvPr>
          <p:cNvCxnSpPr>
            <a:cxnSpLocks/>
            <a:stCxn id="70" idx="2"/>
            <a:endCxn id="71" idx="0"/>
          </p:cNvCxnSpPr>
          <p:nvPr/>
        </p:nvCxnSpPr>
        <p:spPr>
          <a:xfrm rot="5400000">
            <a:off x="7892940" y="3198572"/>
            <a:ext cx="339237" cy="8050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9904199-F72B-0EFF-A042-C54404ED89E9}"/>
              </a:ext>
              <a:ext uri="{C183D7F6-B498-43B3-948B-1728B52AA6E4}">
                <adec:decorative xmlns:adec="http://schemas.microsoft.com/office/drawing/2017/decorative" val="1"/>
              </a:ext>
            </a:extLst>
          </p:cNvPr>
          <p:cNvCxnSpPr>
            <a:cxnSpLocks/>
            <a:stCxn id="57" idx="2"/>
            <a:endCxn id="66" idx="0"/>
          </p:cNvCxnSpPr>
          <p:nvPr/>
        </p:nvCxnSpPr>
        <p:spPr>
          <a:xfrm>
            <a:off x="6145126" y="2910539"/>
            <a:ext cx="0" cy="1915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80D88D8-50A5-DBF3-9543-FBDDC46BBABB}"/>
              </a:ext>
              <a:ext uri="{C183D7F6-B498-43B3-948B-1728B52AA6E4}">
                <adec:decorative xmlns:adec="http://schemas.microsoft.com/office/drawing/2017/decorative" val="1"/>
              </a:ext>
            </a:extLst>
          </p:cNvPr>
          <p:cNvCxnSpPr>
            <a:cxnSpLocks/>
            <a:stCxn id="66" idx="2"/>
            <a:endCxn id="67" idx="0"/>
          </p:cNvCxnSpPr>
          <p:nvPr/>
        </p:nvCxnSpPr>
        <p:spPr>
          <a:xfrm rot="16200000" flipH="1">
            <a:off x="6105861" y="3942620"/>
            <a:ext cx="741970" cy="663441"/>
          </a:xfrm>
          <a:prstGeom prst="bentConnector3">
            <a:avLst>
              <a:gd name="adj1" fmla="val 7205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9939B5DD-E6FB-D83C-FC82-71C39FB80232}"/>
              </a:ext>
              <a:ext uri="{C183D7F6-B498-43B3-948B-1728B52AA6E4}">
                <adec:decorative xmlns:adec="http://schemas.microsoft.com/office/drawing/2017/decorative" val="1"/>
              </a:ext>
            </a:extLst>
          </p:cNvPr>
          <p:cNvCxnSpPr>
            <a:cxnSpLocks/>
            <a:stCxn id="60" idx="2"/>
            <a:endCxn id="70" idx="0"/>
          </p:cNvCxnSpPr>
          <p:nvPr/>
        </p:nvCxnSpPr>
        <p:spPr>
          <a:xfrm>
            <a:off x="8465072" y="2910105"/>
            <a:ext cx="0" cy="1919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3EE33A9-CF24-83D0-4A9E-54D87AD2B094}"/>
              </a:ext>
              <a:ext uri="{C183D7F6-B498-43B3-948B-1728B52AA6E4}">
                <adec:decorative xmlns:adec="http://schemas.microsoft.com/office/drawing/2017/decorative" val="1"/>
              </a:ext>
            </a:extLst>
          </p:cNvPr>
          <p:cNvCxnSpPr>
            <a:cxnSpLocks/>
          </p:cNvCxnSpPr>
          <p:nvPr/>
        </p:nvCxnSpPr>
        <p:spPr>
          <a:xfrm rot="5400000">
            <a:off x="9974925" y="3847990"/>
            <a:ext cx="828368" cy="623541"/>
          </a:xfrm>
          <a:prstGeom prst="bentConnector3">
            <a:avLst>
              <a:gd name="adj1" fmla="val 7961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EDB8472-D300-0BCC-D12B-8934D6601F7E}"/>
              </a:ext>
              <a:ext uri="{C183D7F6-B498-43B3-948B-1728B52AA6E4}">
                <adec:decorative xmlns:adec="http://schemas.microsoft.com/office/drawing/2017/decorative" val="1"/>
              </a:ext>
            </a:extLst>
          </p:cNvPr>
          <p:cNvCxnSpPr>
            <a:cxnSpLocks/>
            <a:stCxn id="61" idx="2"/>
            <a:endCxn id="73" idx="0"/>
          </p:cNvCxnSpPr>
          <p:nvPr/>
        </p:nvCxnSpPr>
        <p:spPr>
          <a:xfrm>
            <a:off x="10711007" y="3059896"/>
            <a:ext cx="0" cy="2486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FD2C7386-6C63-BFA9-96C8-12C5F21B947B}"/>
              </a:ext>
            </a:extLst>
          </p:cNvPr>
          <p:cNvSpPr/>
          <p:nvPr/>
        </p:nvSpPr>
        <p:spPr>
          <a:xfrm>
            <a:off x="192318" y="4488068"/>
            <a:ext cx="2841737" cy="130599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n w="0"/>
                <a:solidFill>
                  <a:schemeClr val="tx1"/>
                </a:solidFill>
                <a:latin typeface="Lub Dub Condensed" panose="020B0506030403020204" pitchFamily="34" charset="0"/>
                <a:sym typeface="Arial"/>
              </a:rPr>
              <a:t>*High-Risk Imaging Features of PAUs</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Maximum PAU diameter </a:t>
            </a:r>
            <a:r>
              <a:rPr lang="en-US" sz="1050" u="sng" dirty="0">
                <a:ln w="0"/>
                <a:solidFill>
                  <a:schemeClr val="tx1"/>
                </a:solidFill>
                <a:latin typeface="Lub Dub Condensed" panose="020B0506030403020204" pitchFamily="34" charset="0"/>
                <a:sym typeface="Arial"/>
              </a:rPr>
              <a:t>&gt;</a:t>
            </a:r>
            <a:r>
              <a:rPr lang="en-US" sz="1050" dirty="0">
                <a:ln w="0"/>
                <a:solidFill>
                  <a:schemeClr val="tx1"/>
                </a:solidFill>
                <a:latin typeface="Lub Dub Condensed" panose="020B0506030403020204" pitchFamily="34" charset="0"/>
                <a:sym typeface="Arial"/>
              </a:rPr>
              <a:t>13–20 mm</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Maximum PAU depth </a:t>
            </a:r>
            <a:r>
              <a:rPr lang="en-US" sz="1050" u="sng" dirty="0">
                <a:ln w="0"/>
                <a:solidFill>
                  <a:schemeClr val="tx1"/>
                </a:solidFill>
                <a:latin typeface="Lub Dub Condensed" panose="020B0506030403020204" pitchFamily="34" charset="0"/>
                <a:sym typeface="Arial"/>
              </a:rPr>
              <a:t>&gt;</a:t>
            </a:r>
            <a:r>
              <a:rPr lang="en-US" sz="1050" dirty="0">
                <a:ln w="0"/>
                <a:solidFill>
                  <a:schemeClr val="tx1"/>
                </a:solidFill>
                <a:latin typeface="Lub Dub Condensed" panose="020B0506030403020204" pitchFamily="34" charset="0"/>
                <a:sym typeface="Arial"/>
              </a:rPr>
              <a:t>10 mm</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Significant growth of PAU diameter or depth</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PAU associated with a saccular aneurysm</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PAU with an increasing pleural effusion</a:t>
            </a:r>
          </a:p>
        </p:txBody>
      </p:sp>
      <p:sp>
        <p:nvSpPr>
          <p:cNvPr id="144" name="Rectangle 143">
            <a:extLst>
              <a:ext uri="{FF2B5EF4-FFF2-40B4-BE49-F238E27FC236}">
                <a16:creationId xmlns:a16="http://schemas.microsoft.com/office/drawing/2014/main" id="{81099082-11CE-0EC3-5E10-3A0D7EA5EB1D}"/>
              </a:ext>
            </a:extLst>
          </p:cNvPr>
          <p:cNvSpPr/>
          <p:nvPr/>
        </p:nvSpPr>
        <p:spPr>
          <a:xfrm>
            <a:off x="3367794" y="4488069"/>
            <a:ext cx="2116999" cy="130599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n w="0"/>
                <a:solidFill>
                  <a:schemeClr val="tx1"/>
                </a:solidFill>
                <a:latin typeface="Lub Dub Condensed" panose="020B0506030403020204" pitchFamily="34" charset="0"/>
                <a:sym typeface="Arial"/>
              </a:rPr>
              <a:t>**Medical Comorbidities</a:t>
            </a:r>
            <a:r>
              <a:rPr lang="en-US" sz="1050" dirty="0">
                <a:ln w="0"/>
                <a:solidFill>
                  <a:schemeClr val="tx1"/>
                </a:solidFill>
                <a:latin typeface="Lub Dub Condensed" panose="020B0506030403020204" pitchFamily="34" charset="0"/>
                <a:sym typeface="Arial"/>
              </a:rPr>
              <a:t> </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Extensive and diffuse ASCVD in aorta and coronary arteries</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HTN</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Tobacco use</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COPD</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Renal insufficiency</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Connective tissue disorder</a:t>
            </a:r>
          </a:p>
        </p:txBody>
      </p:sp>
      <p:cxnSp>
        <p:nvCxnSpPr>
          <p:cNvPr id="148" name="Elbow Connector 47">
            <a:extLst>
              <a:ext uri="{FF2B5EF4-FFF2-40B4-BE49-F238E27FC236}">
                <a16:creationId xmlns:a16="http://schemas.microsoft.com/office/drawing/2014/main" id="{802791E9-86F9-1729-9964-B1FD27D9DB1F}"/>
              </a:ext>
              <a:ext uri="{C183D7F6-B498-43B3-948B-1728B52AA6E4}">
                <adec:decorative xmlns:adec="http://schemas.microsoft.com/office/drawing/2017/decorative" val="1"/>
              </a:ext>
            </a:extLst>
          </p:cNvPr>
          <p:cNvCxnSpPr>
            <a:cxnSpLocks/>
            <a:stCxn id="71" idx="2"/>
            <a:endCxn id="67" idx="0"/>
          </p:cNvCxnSpPr>
          <p:nvPr/>
        </p:nvCxnSpPr>
        <p:spPr>
          <a:xfrm rot="5400000">
            <a:off x="7033873" y="4019155"/>
            <a:ext cx="400866" cy="851477"/>
          </a:xfrm>
          <a:prstGeom prst="bentConnector3">
            <a:avLst>
              <a:gd name="adj1" fmla="val 4999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Elbow Connector 47">
            <a:extLst>
              <a:ext uri="{FF2B5EF4-FFF2-40B4-BE49-F238E27FC236}">
                <a16:creationId xmlns:a16="http://schemas.microsoft.com/office/drawing/2014/main" id="{98B4EC27-F0FC-E940-CDF8-D52F4DE0F71F}"/>
              </a:ext>
              <a:ext uri="{C183D7F6-B498-43B3-948B-1728B52AA6E4}">
                <adec:decorative xmlns:adec="http://schemas.microsoft.com/office/drawing/2017/decorative" val="1"/>
              </a:ext>
            </a:extLst>
          </p:cNvPr>
          <p:cNvCxnSpPr>
            <a:cxnSpLocks/>
            <a:stCxn id="69" idx="2"/>
            <a:endCxn id="74" idx="0"/>
          </p:cNvCxnSpPr>
          <p:nvPr/>
        </p:nvCxnSpPr>
        <p:spPr>
          <a:xfrm rot="16200000" flipH="1">
            <a:off x="9426526" y="3922756"/>
            <a:ext cx="339236" cy="9826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EF82239B-5659-8BA2-746B-C4087F25514C}"/>
              </a:ext>
            </a:extLst>
          </p:cNvPr>
          <p:cNvSpPr txBox="1">
            <a:spLocks/>
          </p:cNvSpPr>
          <p:nvPr/>
        </p:nvSpPr>
        <p:spPr>
          <a:xfrm>
            <a:off x="1907777" y="6038534"/>
            <a:ext cx="8376447" cy="343013"/>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ASCVD indicates atherosclerotic cardiovascular disease; COPD, chronic obstructive pulmonary disease; </a:t>
            </a:r>
            <a:br>
              <a:rPr lang="en-US" sz="1050" dirty="0"/>
            </a:br>
            <a:r>
              <a:rPr lang="en-US" sz="1050" dirty="0"/>
              <a:t>HTN, hypertension; IMH, intramural hematoma; mm, millimeter; and PAU, penetrating atherosclerotic ulcer.</a:t>
            </a:r>
          </a:p>
        </p:txBody>
      </p:sp>
      <p:sp>
        <p:nvSpPr>
          <p:cNvPr id="4" name="Slide Number Placeholder 3">
            <a:extLst>
              <a:ext uri="{FF2B5EF4-FFF2-40B4-BE49-F238E27FC236}">
                <a16:creationId xmlns:a16="http://schemas.microsoft.com/office/drawing/2014/main" id="{FF65875F-7E5D-3E44-C318-8EF48744E62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9499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up)">
                                      <p:cBhvr>
                                        <p:cTn id="24" dur="500"/>
                                        <p:tgtEl>
                                          <p:spTgt spid="7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wipe(up)">
                                      <p:cBhvr>
                                        <p:cTn id="40" dur="500"/>
                                        <p:tgtEl>
                                          <p:spTgt spid="93"/>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500"/>
                                        <p:tgtEl>
                                          <p:spTgt spid="90"/>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par>
                          <p:cTn id="53" fill="hold">
                            <p:stCondLst>
                              <p:cond delay="4000"/>
                            </p:stCondLst>
                            <p:childTnLst>
                              <p:par>
                                <p:cTn id="54" presetID="22" presetClass="entr" presetSubtype="1"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up)">
                                      <p:cBhvr>
                                        <p:cTn id="56" dur="500"/>
                                        <p:tgtEl>
                                          <p:spTgt spid="96"/>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left)">
                                      <p:cBhvr>
                                        <p:cTn id="65" dur="500"/>
                                        <p:tgtEl>
                                          <p:spTgt spid="8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1000"/>
                            </p:stCondLst>
                            <p:childTnLst>
                              <p:par>
                                <p:cTn id="71" presetID="22" presetClass="entr" presetSubtype="2" fill="hold" nodeType="after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wipe(right)">
                                      <p:cBhvr>
                                        <p:cTn id="73" dur="500"/>
                                        <p:tgtEl>
                                          <p:spTgt spid="99"/>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par>
                          <p:cTn id="78" fill="hold">
                            <p:stCondLst>
                              <p:cond delay="2000"/>
                            </p:stCondLst>
                            <p:childTnLst>
                              <p:par>
                                <p:cTn id="79" presetID="22" presetClass="entr" presetSubtype="1" fill="hold" nodeType="after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wipe(up)">
                                      <p:cBhvr>
                                        <p:cTn id="81" dur="500"/>
                                        <p:tgtEl>
                                          <p:spTgt spid="115"/>
                                        </p:tgtEl>
                                      </p:cBhvr>
                                    </p:animEffec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childTnLst>
                          </p:cTn>
                        </p:par>
                        <p:par>
                          <p:cTn id="86" fill="hold">
                            <p:stCondLst>
                              <p:cond delay="3000"/>
                            </p:stCondLst>
                            <p:childTnLst>
                              <p:par>
                                <p:cTn id="87" presetID="22" presetClass="entr" presetSubtype="1" fill="hold" nodeType="after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wipe(up)">
                                      <p:cBhvr>
                                        <p:cTn id="89" dur="500"/>
                                        <p:tgtEl>
                                          <p:spTgt spid="119"/>
                                        </p:tgtEl>
                                      </p:cBhvr>
                                    </p:animEffect>
                                  </p:childTnLst>
                                </p:cTn>
                              </p:par>
                            </p:childTnLst>
                          </p:cTn>
                        </p:par>
                        <p:par>
                          <p:cTn id="90" fill="hold">
                            <p:stCondLst>
                              <p:cond delay="3500"/>
                            </p:stCondLst>
                            <p:childTnLst>
                              <p:par>
                                <p:cTn id="91" presetID="10" presetClass="entr" presetSubtype="0"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left)">
                                      <p:cBhvr>
                                        <p:cTn id="98" dur="500"/>
                                        <p:tgtEl>
                                          <p:spTgt spid="102"/>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par>
                          <p:cTn id="103" fill="hold">
                            <p:stCondLst>
                              <p:cond delay="1000"/>
                            </p:stCondLst>
                            <p:childTnLst>
                              <p:par>
                                <p:cTn id="104" presetID="22" presetClass="entr" presetSubtype="1" fill="hold" nodeType="afterEffect">
                                  <p:stCondLst>
                                    <p:cond delay="0"/>
                                  </p:stCondLst>
                                  <p:childTnLst>
                                    <p:set>
                                      <p:cBhvr>
                                        <p:cTn id="105" dur="1" fill="hold">
                                          <p:stCondLst>
                                            <p:cond delay="0"/>
                                          </p:stCondLst>
                                        </p:cTn>
                                        <p:tgtEl>
                                          <p:spTgt spid="123"/>
                                        </p:tgtEl>
                                        <p:attrNameLst>
                                          <p:attrName>style.visibility</p:attrName>
                                        </p:attrNameLst>
                                      </p:cBhvr>
                                      <p:to>
                                        <p:strVal val="visible"/>
                                      </p:to>
                                    </p:set>
                                    <p:animEffect transition="in" filter="wipe(up)">
                                      <p:cBhvr>
                                        <p:cTn id="106" dur="500"/>
                                        <p:tgtEl>
                                          <p:spTgt spid="123"/>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500"/>
                                        <p:tgtEl>
                                          <p:spTgt spid="70"/>
                                        </p:tgtEl>
                                      </p:cBhvr>
                                    </p:animEffect>
                                  </p:childTnLst>
                                </p:cTn>
                              </p:par>
                            </p:childTnLst>
                          </p:cTn>
                        </p:par>
                        <p:par>
                          <p:cTn id="111" fill="hold">
                            <p:stCondLst>
                              <p:cond delay="2000"/>
                            </p:stCondLst>
                            <p:childTnLst>
                              <p:par>
                                <p:cTn id="112" presetID="22" presetClass="entr" presetSubtype="2" fill="hold" nodeType="afterEffect">
                                  <p:stCondLst>
                                    <p:cond delay="0"/>
                                  </p:stCondLst>
                                  <p:childTnLst>
                                    <p:set>
                                      <p:cBhvr>
                                        <p:cTn id="113" dur="1" fill="hold">
                                          <p:stCondLst>
                                            <p:cond delay="0"/>
                                          </p:stCondLst>
                                        </p:cTn>
                                        <p:tgtEl>
                                          <p:spTgt spid="112"/>
                                        </p:tgtEl>
                                        <p:attrNameLst>
                                          <p:attrName>style.visibility</p:attrName>
                                        </p:attrNameLst>
                                      </p:cBhvr>
                                      <p:to>
                                        <p:strVal val="visible"/>
                                      </p:to>
                                    </p:set>
                                    <p:animEffect transition="in" filter="wipe(right)">
                                      <p:cBhvr>
                                        <p:cTn id="114" dur="500"/>
                                        <p:tgtEl>
                                          <p:spTgt spid="112"/>
                                        </p:tgtEl>
                                      </p:cBhvr>
                                    </p:animEffect>
                                  </p:childTnLst>
                                </p:cTn>
                              </p:par>
                            </p:childTnLst>
                          </p:cTn>
                        </p:par>
                        <p:par>
                          <p:cTn id="115" fill="hold">
                            <p:stCondLst>
                              <p:cond delay="2500"/>
                            </p:stCondLst>
                            <p:childTnLst>
                              <p:par>
                                <p:cTn id="116" presetID="10" presetClass="entr" presetSubtype="0"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par>
                          <p:cTn id="119" fill="hold">
                            <p:stCondLst>
                              <p:cond delay="3000"/>
                            </p:stCondLst>
                            <p:childTnLst>
                              <p:par>
                                <p:cTn id="120" presetID="22" presetClass="entr" presetSubtype="2" fill="hold" nodeType="afterEffect">
                                  <p:stCondLst>
                                    <p:cond delay="0"/>
                                  </p:stCondLst>
                                  <p:childTnLst>
                                    <p:set>
                                      <p:cBhvr>
                                        <p:cTn id="121" dur="1" fill="hold">
                                          <p:stCondLst>
                                            <p:cond delay="0"/>
                                          </p:stCondLst>
                                        </p:cTn>
                                        <p:tgtEl>
                                          <p:spTgt spid="148"/>
                                        </p:tgtEl>
                                        <p:attrNameLst>
                                          <p:attrName>style.visibility</p:attrName>
                                        </p:attrNameLst>
                                      </p:cBhvr>
                                      <p:to>
                                        <p:strVal val="visible"/>
                                      </p:to>
                                    </p:set>
                                    <p:animEffect transition="in" filter="wipe(right)">
                                      <p:cBhvr>
                                        <p:cTn id="122" dur="500"/>
                                        <p:tgtEl>
                                          <p:spTgt spid="148"/>
                                        </p:tgtEl>
                                      </p:cBhvr>
                                    </p:animEffect>
                                  </p:childTnLst>
                                </p:cTn>
                              </p:par>
                            </p:childTnLst>
                          </p:cTn>
                        </p:par>
                        <p:par>
                          <p:cTn id="123" fill="hold">
                            <p:stCondLst>
                              <p:cond delay="3500"/>
                            </p:stCondLst>
                            <p:childTnLst>
                              <p:par>
                                <p:cTn id="124" presetID="22" presetClass="entr" presetSubtype="8" fill="hold" nodeType="after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wipe(left)">
                                      <p:cBhvr>
                                        <p:cTn id="126" dur="500"/>
                                        <p:tgtEl>
                                          <p:spTgt spid="109"/>
                                        </p:tgtEl>
                                      </p:cBhvr>
                                    </p:animEffect>
                                  </p:childTnLst>
                                </p:cTn>
                              </p:par>
                            </p:childTnLst>
                          </p:cTn>
                        </p:par>
                        <p:par>
                          <p:cTn id="127" fill="hold">
                            <p:stCondLst>
                              <p:cond delay="4000"/>
                            </p:stCondLst>
                            <p:childTnLst>
                              <p:par>
                                <p:cTn id="128" presetID="10" presetClass="entr" presetSubtype="0" fill="hold" grpId="0" nodeType="after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childTnLst>
                          </p:cTn>
                        </p:par>
                        <p:par>
                          <p:cTn id="131" fill="hold">
                            <p:stCondLst>
                              <p:cond delay="4500"/>
                            </p:stCondLst>
                            <p:childTnLst>
                              <p:par>
                                <p:cTn id="132" presetID="22" presetClass="entr" presetSubtype="8" fill="hold" nodeType="afterEffect">
                                  <p:stCondLst>
                                    <p:cond delay="0"/>
                                  </p:stCondLst>
                                  <p:childTnLst>
                                    <p:set>
                                      <p:cBhvr>
                                        <p:cTn id="133" dur="1" fill="hold">
                                          <p:stCondLst>
                                            <p:cond delay="0"/>
                                          </p:stCondLst>
                                        </p:cTn>
                                        <p:tgtEl>
                                          <p:spTgt spid="151"/>
                                        </p:tgtEl>
                                        <p:attrNameLst>
                                          <p:attrName>style.visibility</p:attrName>
                                        </p:attrNameLst>
                                      </p:cBhvr>
                                      <p:to>
                                        <p:strVal val="visible"/>
                                      </p:to>
                                    </p:set>
                                    <p:animEffect transition="in" filter="wipe(left)">
                                      <p:cBhvr>
                                        <p:cTn id="134" dur="500"/>
                                        <p:tgtEl>
                                          <p:spTgt spid="151"/>
                                        </p:tgtEl>
                                      </p:cBhvr>
                                    </p:animEffect>
                                  </p:childTnLst>
                                </p:cTn>
                              </p:par>
                            </p:childTnLst>
                          </p:cTn>
                        </p:par>
                        <p:par>
                          <p:cTn id="135" fill="hold">
                            <p:stCondLst>
                              <p:cond delay="5000"/>
                            </p:stCondLst>
                            <p:childTnLst>
                              <p:par>
                                <p:cTn id="136" presetID="10" presetClass="entr" presetSubtype="0" fill="hold" grpId="0" nodeType="after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fade">
                                      <p:cBhvr>
                                        <p:cTn id="138" dur="500"/>
                                        <p:tgtEl>
                                          <p:spTgt spid="7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left)">
                                      <p:cBhvr>
                                        <p:cTn id="143" dur="500"/>
                                        <p:tgtEl>
                                          <p:spTgt spid="105"/>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fade">
                                      <p:cBhvr>
                                        <p:cTn id="147" dur="500"/>
                                        <p:tgtEl>
                                          <p:spTgt spid="61"/>
                                        </p:tgtEl>
                                      </p:cBhvr>
                                    </p:animEffect>
                                  </p:childTnLst>
                                </p:cTn>
                              </p:par>
                            </p:childTnLst>
                          </p:cTn>
                        </p:par>
                        <p:par>
                          <p:cTn id="148" fill="hold">
                            <p:stCondLst>
                              <p:cond delay="1000"/>
                            </p:stCondLst>
                            <p:childTnLst>
                              <p:par>
                                <p:cTn id="149" presetID="22" presetClass="entr" presetSubtype="1" fill="hold" nodeType="afterEffect">
                                  <p:stCondLst>
                                    <p:cond delay="0"/>
                                  </p:stCondLst>
                                  <p:childTnLst>
                                    <p:set>
                                      <p:cBhvr>
                                        <p:cTn id="150" dur="1" fill="hold">
                                          <p:stCondLst>
                                            <p:cond delay="0"/>
                                          </p:stCondLst>
                                        </p:cTn>
                                        <p:tgtEl>
                                          <p:spTgt spid="135"/>
                                        </p:tgtEl>
                                        <p:attrNameLst>
                                          <p:attrName>style.visibility</p:attrName>
                                        </p:attrNameLst>
                                      </p:cBhvr>
                                      <p:to>
                                        <p:strVal val="visible"/>
                                      </p:to>
                                    </p:set>
                                    <p:animEffect transition="in" filter="wipe(up)">
                                      <p:cBhvr>
                                        <p:cTn id="151" dur="500"/>
                                        <p:tgtEl>
                                          <p:spTgt spid="135"/>
                                        </p:tgtEl>
                                      </p:cBhvr>
                                    </p:animEffect>
                                  </p:childTnLst>
                                </p:cTn>
                              </p:par>
                            </p:childTnLst>
                          </p:cTn>
                        </p:par>
                        <p:par>
                          <p:cTn id="152" fill="hold">
                            <p:stCondLst>
                              <p:cond delay="1500"/>
                            </p:stCondLst>
                            <p:childTnLst>
                              <p:par>
                                <p:cTn id="153" presetID="10" presetClass="entr" presetSubtype="0" fill="hold" grpId="0" nodeType="after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childTnLst>
                          </p:cTn>
                        </p:par>
                        <p:par>
                          <p:cTn id="156" fill="hold">
                            <p:stCondLst>
                              <p:cond delay="2000"/>
                            </p:stCondLst>
                            <p:childTnLst>
                              <p:par>
                                <p:cTn id="157" presetID="22" presetClass="entr" presetSubtype="1" fill="hold" nodeType="afterEffect">
                                  <p:stCondLst>
                                    <p:cond delay="0"/>
                                  </p:stCondLst>
                                  <p:childTnLst>
                                    <p:set>
                                      <p:cBhvr>
                                        <p:cTn id="158" dur="1" fill="hold">
                                          <p:stCondLst>
                                            <p:cond delay="0"/>
                                          </p:stCondLst>
                                        </p:cTn>
                                        <p:tgtEl>
                                          <p:spTgt spid="132"/>
                                        </p:tgtEl>
                                        <p:attrNameLst>
                                          <p:attrName>style.visibility</p:attrName>
                                        </p:attrNameLst>
                                      </p:cBhvr>
                                      <p:to>
                                        <p:strVal val="visible"/>
                                      </p:to>
                                    </p:set>
                                    <p:animEffect transition="in" filter="wipe(up)">
                                      <p:cBhvr>
                                        <p:cTn id="159" dur="500"/>
                                        <p:tgtEl>
                                          <p:spTgt spid="132"/>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143"/>
                                        </p:tgtEl>
                                        <p:attrNameLst>
                                          <p:attrName>style.visibility</p:attrName>
                                        </p:attrNameLst>
                                      </p:cBhvr>
                                      <p:to>
                                        <p:strVal val="visible"/>
                                      </p:to>
                                    </p:set>
                                    <p:animEffect transition="in" filter="fade">
                                      <p:cBhvr>
                                        <p:cTn id="163" dur="500"/>
                                        <p:tgtEl>
                                          <p:spTgt spid="14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44"/>
                                        </p:tgtEl>
                                        <p:attrNameLst>
                                          <p:attrName>style.visibility</p:attrName>
                                        </p:attrNameLst>
                                      </p:cBhvr>
                                      <p:to>
                                        <p:strVal val="visible"/>
                                      </p:to>
                                    </p:set>
                                    <p:animEffect transition="in" filter="fade">
                                      <p:cBhvr>
                                        <p:cTn id="166"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9" grpId="0" animBg="1"/>
      <p:bldP spid="70" grpId="0" animBg="1"/>
      <p:bldP spid="71" grpId="0" animBg="1"/>
      <p:bldP spid="73" grpId="0" animBg="1"/>
      <p:bldP spid="74" grpId="0" animBg="1"/>
      <p:bldP spid="143" grpId="0" animBg="1"/>
      <p:bldP spid="1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FD8E-E7CA-BA59-F2A4-4EA9B5CA617A}"/>
              </a:ext>
            </a:extLst>
          </p:cNvPr>
          <p:cNvSpPr>
            <a:spLocks noGrp="1"/>
          </p:cNvSpPr>
          <p:nvPr>
            <p:ph type="title"/>
          </p:nvPr>
        </p:nvSpPr>
        <p:spPr/>
        <p:txBody>
          <a:bodyPr/>
          <a:lstStyle/>
          <a:p>
            <a:r>
              <a:rPr lang="en-US" dirty="0"/>
              <a:t>Approach to the Initial Management of </a:t>
            </a:r>
            <a:br>
              <a:rPr lang="en-US" dirty="0"/>
            </a:br>
            <a:r>
              <a:rPr lang="en-US" dirty="0"/>
              <a:t>Blunt Traumatic Thoracic Aortic Injury</a:t>
            </a:r>
          </a:p>
        </p:txBody>
      </p:sp>
      <p:graphicFrame>
        <p:nvGraphicFramePr>
          <p:cNvPr id="6" name="Content Placeholder 5">
            <a:extLst>
              <a:ext uri="{FF2B5EF4-FFF2-40B4-BE49-F238E27FC236}">
                <a16:creationId xmlns:a16="http://schemas.microsoft.com/office/drawing/2014/main" id="{F9CD1BE2-CE8F-31A8-0B2E-4333D16A5ED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46368949"/>
              </p:ext>
            </p:extLst>
          </p:nvPr>
        </p:nvGraphicFramePr>
        <p:xfrm>
          <a:off x="1017730" y="1196883"/>
          <a:ext cx="10156541" cy="1036320"/>
        </p:xfrm>
        <a:graphic>
          <a:graphicData uri="http://schemas.openxmlformats.org/drawingml/2006/table">
            <a:tbl>
              <a:tblPr firstRow="1" bandRow="1">
                <a:tableStyleId>{5C22544A-7EE6-4342-B048-85BDC9FD1C3A}</a:tableStyleId>
              </a:tblPr>
              <a:tblGrid>
                <a:gridCol w="723083">
                  <a:extLst>
                    <a:ext uri="{9D8B030D-6E8A-4147-A177-3AD203B41FA5}">
                      <a16:colId xmlns:a16="http://schemas.microsoft.com/office/drawing/2014/main" val="2649235253"/>
                    </a:ext>
                  </a:extLst>
                </a:gridCol>
                <a:gridCol w="9433458">
                  <a:extLst>
                    <a:ext uri="{9D8B030D-6E8A-4147-A177-3AD203B41FA5}">
                      <a16:colId xmlns:a16="http://schemas.microsoft.com/office/drawing/2014/main" val="3287117557"/>
                    </a:ext>
                  </a:extLst>
                </a:gridCol>
              </a:tblGrid>
              <a:tr h="1963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kern="1200" dirty="0">
                          <a:solidFill>
                            <a:schemeClr val="dk1"/>
                          </a:solidFill>
                          <a:effectLst/>
                          <a:latin typeface="Lub Dub Condensed" panose="020B0506030403020204" pitchFamily="34" charset="0"/>
                          <a:ea typeface="+mn-ea"/>
                          <a:cs typeface="+mn-cs"/>
                        </a:rPr>
                        <a:t>Management and treatment at a trauma center with the facilities to treat aortic pathology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235679">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kern="1200" dirty="0">
                          <a:solidFill>
                            <a:schemeClr val="dk1"/>
                          </a:solidFill>
                          <a:effectLst/>
                          <a:latin typeface="Lub Dub Condensed" panose="020B0506030403020204" pitchFamily="34" charset="0"/>
                          <a:ea typeface="+mn-ea"/>
                          <a:cs typeface="+mn-cs"/>
                        </a:rPr>
                        <a:t>Anti-impulse therapy to reduce the risk of injury extension and rupture should be implemented, except in patients with hypotension or hypovolemic shock.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95832281"/>
                  </a:ext>
                </a:extLst>
              </a:tr>
            </a:tbl>
          </a:graphicData>
        </a:graphic>
      </p:graphicFrame>
      <p:pic>
        <p:nvPicPr>
          <p:cNvPr id="11" name="Picture 10" descr="Illustration of a Grade 1 Intimal Tear">
            <a:extLst>
              <a:ext uri="{FF2B5EF4-FFF2-40B4-BE49-F238E27FC236}">
                <a16:creationId xmlns:a16="http://schemas.microsoft.com/office/drawing/2014/main" id="{29AEE220-C7BF-FE02-B7C6-A77FB5D847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77232"/>
          <a:stretch/>
        </p:blipFill>
        <p:spPr>
          <a:xfrm>
            <a:off x="1044284" y="2245379"/>
            <a:ext cx="1624694" cy="1917298"/>
          </a:xfrm>
          <a:prstGeom prst="rect">
            <a:avLst/>
          </a:prstGeom>
        </p:spPr>
      </p:pic>
      <p:sp>
        <p:nvSpPr>
          <p:cNvPr id="10" name="TextBox 9">
            <a:extLst>
              <a:ext uri="{FF2B5EF4-FFF2-40B4-BE49-F238E27FC236}">
                <a16:creationId xmlns:a16="http://schemas.microsoft.com/office/drawing/2014/main" id="{1B6C5835-3007-B10A-7BBF-C97D9A0AC0F0}"/>
              </a:ext>
            </a:extLst>
          </p:cNvPr>
          <p:cNvSpPr txBox="1"/>
          <p:nvPr/>
        </p:nvSpPr>
        <p:spPr>
          <a:xfrm>
            <a:off x="292309" y="4187385"/>
            <a:ext cx="2886807" cy="313932"/>
          </a:xfrm>
          <a:prstGeom prst="rect">
            <a:avLst/>
          </a:prstGeom>
          <a:solidFill>
            <a:srgbClr val="2F5597"/>
          </a:solid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Medical management</a:t>
            </a:r>
          </a:p>
        </p:txBody>
      </p:sp>
      <p:graphicFrame>
        <p:nvGraphicFramePr>
          <p:cNvPr id="17" name="Content Placeholder 5">
            <a:extLst>
              <a:ext uri="{FF2B5EF4-FFF2-40B4-BE49-F238E27FC236}">
                <a16:creationId xmlns:a16="http://schemas.microsoft.com/office/drawing/2014/main" id="{E0CC3726-9FC3-555E-7656-13C4DAC7EBA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79977892"/>
              </p:ext>
            </p:extLst>
          </p:nvPr>
        </p:nvGraphicFramePr>
        <p:xfrm>
          <a:off x="273059" y="4535395"/>
          <a:ext cx="2906057" cy="762000"/>
        </p:xfrm>
        <a:graphic>
          <a:graphicData uri="http://schemas.openxmlformats.org/drawingml/2006/table">
            <a:tbl>
              <a:tblPr firstRow="1" bandRow="1">
                <a:tableStyleId>{5C22544A-7EE6-4342-B048-85BDC9FD1C3A}</a:tableStyleId>
              </a:tblPr>
              <a:tblGrid>
                <a:gridCol w="682918">
                  <a:extLst>
                    <a:ext uri="{9D8B030D-6E8A-4147-A177-3AD203B41FA5}">
                      <a16:colId xmlns:a16="http://schemas.microsoft.com/office/drawing/2014/main" val="2649235253"/>
                    </a:ext>
                  </a:extLst>
                </a:gridCol>
                <a:gridCol w="2223139">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kern="1200" dirty="0">
                          <a:solidFill>
                            <a:schemeClr val="dk1"/>
                          </a:solidFill>
                          <a:effectLst/>
                          <a:latin typeface="Lub Dub Condensed" panose="020B0506030403020204" pitchFamily="34" charset="0"/>
                          <a:ea typeface="+mn-ea"/>
                          <a:cs typeface="+mn-cs"/>
                        </a:rPr>
                        <a:t>Nonoperative management and f/u imaging are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pic>
        <p:nvPicPr>
          <p:cNvPr id="18" name="Picture 17" descr="Illustration of a Grade 2 Intramural hematoma">
            <a:extLst>
              <a:ext uri="{FF2B5EF4-FFF2-40B4-BE49-F238E27FC236}">
                <a16:creationId xmlns:a16="http://schemas.microsoft.com/office/drawing/2014/main" id="{E91DF13F-E091-4204-E979-4B866B3905A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536" r="52696"/>
          <a:stretch/>
        </p:blipFill>
        <p:spPr>
          <a:xfrm>
            <a:off x="4029829" y="2245379"/>
            <a:ext cx="1624694" cy="1917298"/>
          </a:xfrm>
          <a:prstGeom prst="rect">
            <a:avLst/>
          </a:prstGeom>
        </p:spPr>
      </p:pic>
      <p:graphicFrame>
        <p:nvGraphicFramePr>
          <p:cNvPr id="25" name="Content Placeholder 5">
            <a:extLst>
              <a:ext uri="{FF2B5EF4-FFF2-40B4-BE49-F238E27FC236}">
                <a16:creationId xmlns:a16="http://schemas.microsoft.com/office/drawing/2014/main" id="{35A9DE39-D5C3-AF02-07F6-8092691751A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65203679"/>
              </p:ext>
            </p:extLst>
          </p:nvPr>
        </p:nvGraphicFramePr>
        <p:xfrm>
          <a:off x="3357091" y="4169953"/>
          <a:ext cx="3089234" cy="1584960"/>
        </p:xfrm>
        <a:graphic>
          <a:graphicData uri="http://schemas.openxmlformats.org/drawingml/2006/table">
            <a:tbl>
              <a:tblPr firstRow="1" bandRow="1">
                <a:tableStyleId>{5C22544A-7EE6-4342-B048-85BDC9FD1C3A}</a:tableStyleId>
              </a:tblPr>
              <a:tblGrid>
                <a:gridCol w="682918">
                  <a:extLst>
                    <a:ext uri="{9D8B030D-6E8A-4147-A177-3AD203B41FA5}">
                      <a16:colId xmlns:a16="http://schemas.microsoft.com/office/drawing/2014/main" val="2649235253"/>
                    </a:ext>
                  </a:extLst>
                </a:gridCol>
                <a:gridCol w="2406316">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7150" indent="0"/>
                      <a:r>
                        <a:rPr lang="en-US" sz="1200" b="0" kern="1200" dirty="0">
                          <a:solidFill>
                            <a:schemeClr val="dk1"/>
                          </a:solidFill>
                          <a:effectLst/>
                          <a:latin typeface="Lub Dub Condensed" panose="020B0506030403020204" pitchFamily="34" charset="0"/>
                          <a:ea typeface="+mn-ea"/>
                          <a:cs typeface="+mn-cs"/>
                        </a:rPr>
                        <a:t>With </a:t>
                      </a:r>
                      <a:r>
                        <a:rPr lang="en-US" sz="1200" b="1" u="sng" kern="1200" dirty="0">
                          <a:solidFill>
                            <a:schemeClr val="dk1"/>
                          </a:solidFill>
                          <a:effectLst/>
                          <a:latin typeface="Lub Dub Condensed" panose="020B0506030403020204" pitchFamily="34" charset="0"/>
                          <a:ea typeface="+mn-ea"/>
                          <a:cs typeface="+mn-cs"/>
                        </a:rPr>
                        <a:t>high-risk imaging features* </a:t>
                      </a:r>
                      <a:r>
                        <a:rPr lang="en-US" sz="1200" b="0" kern="1200" dirty="0">
                          <a:solidFill>
                            <a:schemeClr val="dk1"/>
                          </a:solidFill>
                          <a:effectLst/>
                          <a:latin typeface="Lub Dub Condensed" panose="020B0506030403020204" pitchFamily="34" charset="0"/>
                          <a:ea typeface="+mn-ea"/>
                          <a:cs typeface="+mn-cs"/>
                        </a:rPr>
                        <a:t>aortic intervention is reasonable.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7150" indent="0"/>
                      <a:r>
                        <a:rPr lang="en-US" sz="1200" b="1" kern="1200" dirty="0">
                          <a:solidFill>
                            <a:schemeClr val="dk1"/>
                          </a:solidFill>
                          <a:effectLst/>
                          <a:latin typeface="Lub Dub Condensed" panose="020B0506030403020204" pitchFamily="34" charset="0"/>
                          <a:ea typeface="+mn-ea"/>
                          <a:cs typeface="+mn-cs"/>
                        </a:rPr>
                        <a:t>Without high-risk imaging features, </a:t>
                      </a:r>
                      <a:r>
                        <a:rPr lang="en-US" sz="1200" b="0" kern="1200" dirty="0">
                          <a:solidFill>
                            <a:schemeClr val="dk1"/>
                          </a:solidFill>
                          <a:effectLst/>
                          <a:latin typeface="Lub Dub Condensed" panose="020B0506030403020204" pitchFamily="34" charset="0"/>
                          <a:ea typeface="+mn-ea"/>
                          <a:cs typeface="+mn-cs"/>
                        </a:rPr>
                        <a:t>nonoperative management and follow-up surveillance imaging may be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1756082"/>
                  </a:ext>
                </a:extLst>
              </a:tr>
            </a:tbl>
          </a:graphicData>
        </a:graphic>
      </p:graphicFrame>
      <p:pic>
        <p:nvPicPr>
          <p:cNvPr id="19" name="Picture 18" descr="Illustrations of a Grade 3 Aortic psudoaneurysm and a Grade 4 free rupture">
            <a:extLst>
              <a:ext uri="{FF2B5EF4-FFF2-40B4-BE49-F238E27FC236}">
                <a16:creationId xmlns:a16="http://schemas.microsoft.com/office/drawing/2014/main" id="{86ABFCB9-367E-60DB-52BC-8F816E5175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7759"/>
          <a:stretch/>
        </p:blipFill>
        <p:spPr>
          <a:xfrm>
            <a:off x="6369637" y="2245379"/>
            <a:ext cx="3727811" cy="1917298"/>
          </a:xfrm>
          <a:prstGeom prst="rect">
            <a:avLst/>
          </a:prstGeom>
        </p:spPr>
      </p:pic>
      <p:sp>
        <p:nvSpPr>
          <p:cNvPr id="26" name="TextBox 25">
            <a:extLst>
              <a:ext uri="{FF2B5EF4-FFF2-40B4-BE49-F238E27FC236}">
                <a16:creationId xmlns:a16="http://schemas.microsoft.com/office/drawing/2014/main" id="{122DA81A-FB80-9DD9-3D1B-A43FBB4E3217}"/>
              </a:ext>
            </a:extLst>
          </p:cNvPr>
          <p:cNvSpPr txBox="1"/>
          <p:nvPr/>
        </p:nvSpPr>
        <p:spPr>
          <a:xfrm>
            <a:off x="6688272" y="4187385"/>
            <a:ext cx="2923613" cy="313932"/>
          </a:xfrm>
          <a:prstGeom prst="rect">
            <a:avLst/>
          </a:prstGeom>
          <a:solidFill>
            <a:srgbClr val="2F5597"/>
          </a:solid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Operative repair</a:t>
            </a:r>
          </a:p>
        </p:txBody>
      </p:sp>
      <p:graphicFrame>
        <p:nvGraphicFramePr>
          <p:cNvPr id="27" name="Content Placeholder 5">
            <a:extLst>
              <a:ext uri="{FF2B5EF4-FFF2-40B4-BE49-F238E27FC236}">
                <a16:creationId xmlns:a16="http://schemas.microsoft.com/office/drawing/2014/main" id="{F356A74C-9783-3CA8-90A8-21180AAED15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15232742"/>
              </p:ext>
            </p:extLst>
          </p:nvPr>
        </p:nvGraphicFramePr>
        <p:xfrm>
          <a:off x="6669022" y="4535395"/>
          <a:ext cx="2923613" cy="944880"/>
        </p:xfrm>
        <a:graphic>
          <a:graphicData uri="http://schemas.openxmlformats.org/drawingml/2006/table">
            <a:tbl>
              <a:tblPr firstRow="1" bandRow="1">
                <a:tableStyleId>{5C22544A-7EE6-4342-B048-85BDC9FD1C3A}</a:tableStyleId>
              </a:tblPr>
              <a:tblGrid>
                <a:gridCol w="632800">
                  <a:extLst>
                    <a:ext uri="{9D8B030D-6E8A-4147-A177-3AD203B41FA5}">
                      <a16:colId xmlns:a16="http://schemas.microsoft.com/office/drawing/2014/main" val="2649235253"/>
                    </a:ext>
                  </a:extLst>
                </a:gridCol>
                <a:gridCol w="2290813">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kern="1200" dirty="0">
                          <a:solidFill>
                            <a:schemeClr val="dk1"/>
                          </a:solidFill>
                          <a:effectLst/>
                          <a:latin typeface="Lub Dub Condensed" panose="020B0506030403020204" pitchFamily="34" charset="0"/>
                          <a:ea typeface="+mn-ea"/>
                          <a:cs typeface="+mn-cs"/>
                        </a:rPr>
                        <a:t>With </a:t>
                      </a:r>
                      <a:r>
                        <a:rPr lang="en-US" sz="1200" b="0" kern="1200" dirty="0" err="1">
                          <a:solidFill>
                            <a:schemeClr val="dk1"/>
                          </a:solidFill>
                          <a:effectLst/>
                          <a:latin typeface="Lub Dub Condensed" panose="020B0506030403020204" pitchFamily="34" charset="0"/>
                          <a:ea typeface="+mn-ea"/>
                          <a:cs typeface="+mn-cs"/>
                        </a:rPr>
                        <a:t>nonprohibitive</a:t>
                      </a:r>
                      <a:r>
                        <a:rPr lang="en-US" sz="1200" b="0" kern="1200" dirty="0">
                          <a:solidFill>
                            <a:schemeClr val="dk1"/>
                          </a:solidFill>
                          <a:effectLst/>
                          <a:latin typeface="Lub Dub Condensed" panose="020B0506030403020204" pitchFamily="34" charset="0"/>
                          <a:ea typeface="+mn-ea"/>
                          <a:cs typeface="+mn-cs"/>
                        </a:rPr>
                        <a:t> comorbidities or injuries, aortic intervention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12" name="Rectangle 11">
            <a:extLst>
              <a:ext uri="{FF2B5EF4-FFF2-40B4-BE49-F238E27FC236}">
                <a16:creationId xmlns:a16="http://schemas.microsoft.com/office/drawing/2014/main" id="{B56B4377-F3D5-46DA-2301-FE164488841F}"/>
              </a:ext>
            </a:extLst>
          </p:cNvPr>
          <p:cNvSpPr/>
          <p:nvPr/>
        </p:nvSpPr>
        <p:spPr>
          <a:xfrm>
            <a:off x="9650241" y="4344351"/>
            <a:ext cx="2086215" cy="244326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n w="0"/>
                <a:solidFill>
                  <a:schemeClr val="tx1"/>
                </a:solidFill>
                <a:latin typeface="Lub Dub Condensed" panose="020B0506030403020204" pitchFamily="34" charset="0"/>
                <a:sym typeface="Arial"/>
              </a:rPr>
              <a:t>*High-Risk Imaging Features of BTTAI</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Posterior mediastinal hematoma &gt;10 mm</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Lesion to normal aortic diameter ratio &gt;1.4 </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Mediastinal hematoma causing mass effect</a:t>
            </a:r>
          </a:p>
          <a:p>
            <a:pPr marL="288925" indent="-169863">
              <a:buFont typeface="Arial" panose="020B0604020202020204" pitchFamily="34" charset="0"/>
              <a:buChar char="•"/>
            </a:pPr>
            <a:r>
              <a:rPr lang="en-US" sz="1050" dirty="0" err="1">
                <a:ln w="0"/>
                <a:solidFill>
                  <a:schemeClr val="tx1"/>
                </a:solidFill>
                <a:latin typeface="Lub Dub Condensed" panose="020B0506030403020204" pitchFamily="34" charset="0"/>
                <a:sym typeface="Arial"/>
              </a:rPr>
              <a:t>Pseudocoarctation</a:t>
            </a:r>
            <a:r>
              <a:rPr lang="en-US" sz="1050" dirty="0">
                <a:ln w="0"/>
                <a:solidFill>
                  <a:schemeClr val="tx1"/>
                </a:solidFill>
                <a:latin typeface="Lub Dub Condensed" panose="020B0506030403020204" pitchFamily="34" charset="0"/>
                <a:sym typeface="Arial"/>
              </a:rPr>
              <a:t> of the aorta</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Large left hemothorax</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Ascending aortic, aortic arch, or great vessel involvement</a:t>
            </a:r>
          </a:p>
          <a:p>
            <a:pPr marL="288925" indent="-169863">
              <a:buFont typeface="Arial" panose="020B0604020202020204" pitchFamily="34" charset="0"/>
              <a:buChar char="•"/>
            </a:pPr>
            <a:r>
              <a:rPr lang="en-US" sz="1050" dirty="0">
                <a:ln w="0"/>
                <a:solidFill>
                  <a:schemeClr val="tx1"/>
                </a:solidFill>
                <a:latin typeface="Lub Dub Condensed" panose="020B0506030403020204" pitchFamily="34" charset="0"/>
                <a:sym typeface="Arial"/>
              </a:rPr>
              <a:t>Aortic arch hematoma</a:t>
            </a:r>
          </a:p>
        </p:txBody>
      </p:sp>
      <p:sp>
        <p:nvSpPr>
          <p:cNvPr id="8" name="Text Placeholder 4">
            <a:extLst>
              <a:ext uri="{FF2B5EF4-FFF2-40B4-BE49-F238E27FC236}">
                <a16:creationId xmlns:a16="http://schemas.microsoft.com/office/drawing/2014/main" id="{D1D6C29F-7F28-1FAD-BC94-E13CC6B5F2F3}"/>
              </a:ext>
            </a:extLst>
          </p:cNvPr>
          <p:cNvSpPr txBox="1">
            <a:spLocks/>
          </p:cNvSpPr>
          <p:nvPr/>
        </p:nvSpPr>
        <p:spPr>
          <a:xfrm>
            <a:off x="1907777" y="6189044"/>
            <a:ext cx="8376447" cy="192503"/>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BTTAI indicates blunt traumatic thoracic aortic injury f/u, follow-up; and mm, millimeter. </a:t>
            </a:r>
          </a:p>
        </p:txBody>
      </p:sp>
      <p:sp>
        <p:nvSpPr>
          <p:cNvPr id="4" name="Slide Number Placeholder 3">
            <a:extLst>
              <a:ext uri="{FF2B5EF4-FFF2-40B4-BE49-F238E27FC236}">
                <a16:creationId xmlns:a16="http://schemas.microsoft.com/office/drawing/2014/main" id="{BAAEC63F-2C12-4645-0C58-828E5284D68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346839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D16E-A2A4-F842-F36C-D2D86C078C15}"/>
              </a:ext>
            </a:extLst>
          </p:cNvPr>
          <p:cNvSpPr>
            <a:spLocks noGrp="1"/>
          </p:cNvSpPr>
          <p:nvPr>
            <p:ph type="title"/>
          </p:nvPr>
        </p:nvSpPr>
        <p:spPr/>
        <p:txBody>
          <a:bodyPr/>
          <a:lstStyle/>
          <a:p>
            <a:r>
              <a:rPr lang="en-US" dirty="0"/>
              <a:t>Approach to the Initial Management of </a:t>
            </a:r>
            <a:br>
              <a:rPr lang="en-US" dirty="0"/>
            </a:br>
            <a:r>
              <a:rPr lang="en-US" dirty="0"/>
              <a:t>Blunt Traumatic Abdominal Aortic Injury</a:t>
            </a:r>
          </a:p>
        </p:txBody>
      </p:sp>
      <p:sp>
        <p:nvSpPr>
          <p:cNvPr id="29" name="Rectangle 28">
            <a:extLst>
              <a:ext uri="{FF2B5EF4-FFF2-40B4-BE49-F238E27FC236}">
                <a16:creationId xmlns:a16="http://schemas.microsoft.com/office/drawing/2014/main" id="{C5891A91-8E0C-DB8A-50FC-FC2839C65240}"/>
              </a:ext>
              <a:ext uri="{C183D7F6-B498-43B3-948B-1728B52AA6E4}">
                <adec:decorative xmlns:adec="http://schemas.microsoft.com/office/drawing/2017/decorative" val="0"/>
              </a:ext>
            </a:extLst>
          </p:cNvPr>
          <p:cNvSpPr/>
          <p:nvPr/>
        </p:nvSpPr>
        <p:spPr>
          <a:xfrm>
            <a:off x="2331248" y="1284735"/>
            <a:ext cx="7529504" cy="497833"/>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600" b="1" dirty="0">
                <a:solidFill>
                  <a:prstClr val="black"/>
                </a:solidFill>
                <a:latin typeface="Lub Dub Condensed" panose="020B0506030403020204" pitchFamily="34" charset="0"/>
              </a:rPr>
              <a:t>Treatment with either endovascular or open repair is reasonable and depends on degree of injury, aortic anatomy, and the patient’s overall clinical status (Class 2a)</a:t>
            </a:r>
          </a:p>
        </p:txBody>
      </p:sp>
      <p:sp>
        <p:nvSpPr>
          <p:cNvPr id="70" name="Rectangle 69" descr="Approach to the Initial Management of Blunt Abdominal Aortic Injury (BAAI):&#10;&#10;1. In patients with grade 1 to 2 BAAI without malperfusion, anti-impulse therapy, if clinically&#10;tolerated, and repeat imaging within 24 to 48 hours of the initial scan is recommended to reduce risk of injury progression (Class 1).&#10;&#10;2. In patients with grade 4 BAAI, repair should be performed to address life-threatening aortic injury (Class 1).&#10;&#10;3. In patients with grade 2 BAAI, and associated malperfusion, it is reasonable to consider repair (Class 2a).&#10;&#10;4. In patients with grade 3 BAAI,  it may be reasonable to consider repair to reduce risk of progression to life-threatening injury (Class 2b).&#10;&#10;">
            <a:extLst>
              <a:ext uri="{FF2B5EF4-FFF2-40B4-BE49-F238E27FC236}">
                <a16:creationId xmlns:a16="http://schemas.microsoft.com/office/drawing/2014/main" id="{9B41F1F7-D529-37F0-C716-60F5CE8E23C3}"/>
              </a:ext>
            </a:extLst>
          </p:cNvPr>
          <p:cNvSpPr/>
          <p:nvPr/>
        </p:nvSpPr>
        <p:spPr>
          <a:xfrm>
            <a:off x="646872" y="1959066"/>
            <a:ext cx="6291256" cy="327881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Container">
            <a:extLst>
              <a:ext uri="{FF2B5EF4-FFF2-40B4-BE49-F238E27FC236}">
                <a16:creationId xmlns:a16="http://schemas.microsoft.com/office/drawing/2014/main" id="{208D337E-1571-8E4E-F458-4ED68B9C482F}"/>
              </a:ext>
              <a:ext uri="{C183D7F6-B498-43B3-948B-1728B52AA6E4}">
                <adec:decorative xmlns:adec="http://schemas.microsoft.com/office/drawing/2017/decorative" val="1"/>
              </a:ext>
            </a:extLst>
          </p:cNvPr>
          <p:cNvSpPr/>
          <p:nvPr/>
        </p:nvSpPr>
        <p:spPr>
          <a:xfrm>
            <a:off x="838200" y="2042066"/>
            <a:ext cx="1862018" cy="767953"/>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Grade 1</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Condensed" panose="020B0506030403020204" pitchFamily="34" charset="0"/>
                <a:cs typeface="Lato"/>
              </a:rPr>
              <a:t>Intimal tear, defect, or thrombus </a:t>
            </a:r>
            <a:r>
              <a:rPr lang="en-US" sz="1600" b="1" u="sng" dirty="0">
                <a:solidFill>
                  <a:schemeClr val="bg1"/>
                </a:solidFill>
                <a:latin typeface="Lub Dub Bold" panose="020B0803030403020204" pitchFamily="34" charset="0"/>
                <a:cs typeface="Lato"/>
              </a:rPr>
              <a:t>&lt;</a:t>
            </a:r>
            <a:r>
              <a:rPr lang="en-US" sz="1600" b="1" dirty="0">
                <a:solidFill>
                  <a:schemeClr val="bg1"/>
                </a:solidFill>
                <a:latin typeface="Lub Dub Condensed" panose="020B0506030403020204" pitchFamily="34" charset="0"/>
                <a:cs typeface="Lato"/>
              </a:rPr>
              <a:t> 10mm</a:t>
            </a:r>
            <a:endParaRPr sz="1600" b="1" dirty="0">
              <a:solidFill>
                <a:schemeClr val="bg1"/>
              </a:solidFill>
              <a:latin typeface="Lub Dub Condensed" panose="020B0506030403020204" pitchFamily="34" charset="0"/>
              <a:cs typeface="Lato"/>
            </a:endParaRPr>
          </a:p>
        </p:txBody>
      </p:sp>
      <p:cxnSp>
        <p:nvCxnSpPr>
          <p:cNvPr id="12" name="Straight Arrow Connector 11">
            <a:extLst>
              <a:ext uri="{FF2B5EF4-FFF2-40B4-BE49-F238E27FC236}">
                <a16:creationId xmlns:a16="http://schemas.microsoft.com/office/drawing/2014/main" id="{C3A64670-9EA3-7274-0F84-326B58158741}"/>
              </a:ext>
              <a:ext uri="{C183D7F6-B498-43B3-948B-1728B52AA6E4}">
                <adec:decorative xmlns:adec="http://schemas.microsoft.com/office/drawing/2017/decorative" val="1"/>
              </a:ext>
            </a:extLst>
          </p:cNvPr>
          <p:cNvCxnSpPr>
            <a:cxnSpLocks/>
          </p:cNvCxnSpPr>
          <p:nvPr/>
        </p:nvCxnSpPr>
        <p:spPr>
          <a:xfrm flipV="1">
            <a:off x="2700218" y="2752831"/>
            <a:ext cx="643959" cy="640080"/>
          </a:xfrm>
          <a:prstGeom prst="bentConnector3">
            <a:avLst>
              <a:gd name="adj1" fmla="val 4850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794B83-9DCA-3C37-C26C-49BC1EAB40AB}"/>
              </a:ext>
              <a:ext uri="{C183D7F6-B498-43B3-948B-1728B52AA6E4}">
                <adec:decorative xmlns:adec="http://schemas.microsoft.com/office/drawing/2017/decorative" val="1"/>
              </a:ext>
            </a:extLst>
          </p:cNvPr>
          <p:cNvCxnSpPr>
            <a:cxnSpLocks/>
            <a:endCxn id="15" idx="1"/>
          </p:cNvCxnSpPr>
          <p:nvPr/>
        </p:nvCxnSpPr>
        <p:spPr>
          <a:xfrm flipV="1">
            <a:off x="2689724" y="4252238"/>
            <a:ext cx="64395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Container copy 2">
            <a:extLst>
              <a:ext uri="{FF2B5EF4-FFF2-40B4-BE49-F238E27FC236}">
                <a16:creationId xmlns:a16="http://schemas.microsoft.com/office/drawing/2014/main" id="{11489DCA-74BB-E44B-9C8C-4184D894ACBC}"/>
              </a:ext>
              <a:ext uri="{C183D7F6-B498-43B3-948B-1728B52AA6E4}">
                <adec:decorative xmlns:adec="http://schemas.microsoft.com/office/drawing/2017/decorative" val="1"/>
              </a:ext>
            </a:extLst>
          </p:cNvPr>
          <p:cNvSpPr/>
          <p:nvPr/>
        </p:nvSpPr>
        <p:spPr>
          <a:xfrm>
            <a:off x="3333683" y="3934256"/>
            <a:ext cx="3441634" cy="63596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Lub Dub Condensed" panose="020B0506030403020204" pitchFamily="34" charset="0"/>
              </a:rPr>
              <a:t>it may be reasonable to consider repair to reduce risk of progression to life-threatening injury (Class 2b)</a:t>
            </a:r>
          </a:p>
        </p:txBody>
      </p:sp>
      <p:cxnSp>
        <p:nvCxnSpPr>
          <p:cNvPr id="17" name="Straight Arrow Connector 16">
            <a:extLst>
              <a:ext uri="{FF2B5EF4-FFF2-40B4-BE49-F238E27FC236}">
                <a16:creationId xmlns:a16="http://schemas.microsoft.com/office/drawing/2014/main" id="{5133A9A6-6B20-02B4-0E7D-3A2D5D940C5F}"/>
              </a:ext>
              <a:ext uri="{C183D7F6-B498-43B3-948B-1728B52AA6E4}">
                <adec:decorative xmlns:adec="http://schemas.microsoft.com/office/drawing/2017/decorative" val="1"/>
              </a:ext>
            </a:extLst>
          </p:cNvPr>
          <p:cNvCxnSpPr>
            <a:cxnSpLocks/>
          </p:cNvCxnSpPr>
          <p:nvPr/>
        </p:nvCxnSpPr>
        <p:spPr>
          <a:xfrm>
            <a:off x="2651850" y="4964115"/>
            <a:ext cx="67795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9228BF-D9A1-AF1C-8F16-663E61CB1A24}"/>
              </a:ext>
              <a:ext uri="{C183D7F6-B498-43B3-948B-1728B52AA6E4}">
                <adec:decorative xmlns:adec="http://schemas.microsoft.com/office/drawing/2017/decorative" val="1"/>
              </a:ext>
            </a:extLst>
          </p:cNvPr>
          <p:cNvCxnSpPr>
            <a:cxnSpLocks/>
            <a:stCxn id="32" idx="3"/>
            <a:endCxn id="23" idx="1"/>
          </p:cNvCxnSpPr>
          <p:nvPr/>
        </p:nvCxnSpPr>
        <p:spPr>
          <a:xfrm>
            <a:off x="2700218" y="3397548"/>
            <a:ext cx="633463" cy="1238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016E492C-0509-5D57-47E7-F5CD1D06D067}"/>
              </a:ext>
              <a:ext uri="{C183D7F6-B498-43B3-948B-1728B52AA6E4}">
                <adec:decorative xmlns:adec="http://schemas.microsoft.com/office/drawing/2017/decorative" val="1"/>
              </a:ext>
            </a:extLst>
          </p:cNvPr>
          <p:cNvSpPr txBox="1">
            <a:spLocks/>
          </p:cNvSpPr>
          <p:nvPr/>
        </p:nvSpPr>
        <p:spPr>
          <a:xfrm>
            <a:off x="7295858" y="5443757"/>
            <a:ext cx="4249270" cy="43953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Aortic Injury Zones.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Some Zone 1 and 3 injuries are typically amenable to  endovascular approaches, while </a:t>
            </a:r>
            <a:r>
              <a:rPr lang="en-US" sz="1200" dirty="0">
                <a:solidFill>
                  <a:prstClr val="black"/>
                </a:solidFill>
                <a:latin typeface="Lub Dub Condensed" panose="020B0506030403020204" pitchFamily="34" charset="0"/>
                <a:cs typeface="Arial" panose="020B0604020202020204" pitchFamily="34" charset="0"/>
              </a:rPr>
              <a:t>Z</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one 2 injuries are not. </a:t>
            </a:r>
          </a:p>
        </p:txBody>
      </p:sp>
      <p:sp>
        <p:nvSpPr>
          <p:cNvPr id="23" name="TextBox 22">
            <a:extLst>
              <a:ext uri="{FF2B5EF4-FFF2-40B4-BE49-F238E27FC236}">
                <a16:creationId xmlns:a16="http://schemas.microsoft.com/office/drawing/2014/main" id="{EF45647C-D548-F064-F1A1-9D078C751385}"/>
              </a:ext>
              <a:ext uri="{C183D7F6-B498-43B3-948B-1728B52AA6E4}">
                <adec:decorative xmlns:adec="http://schemas.microsoft.com/office/drawing/2017/decorative" val="1"/>
              </a:ext>
            </a:extLst>
          </p:cNvPr>
          <p:cNvSpPr txBox="1"/>
          <p:nvPr/>
        </p:nvSpPr>
        <p:spPr>
          <a:xfrm>
            <a:off x="3333681" y="3309376"/>
            <a:ext cx="3453379" cy="42411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if associated with </a:t>
            </a:r>
            <a:r>
              <a:rPr lang="en-US" dirty="0" err="1"/>
              <a:t>malperfusion</a:t>
            </a:r>
            <a:r>
              <a:rPr lang="en-US" dirty="0"/>
              <a:t>, it is reasonable to consider repair (Class 2a)</a:t>
            </a:r>
          </a:p>
        </p:txBody>
      </p:sp>
      <p:sp>
        <p:nvSpPr>
          <p:cNvPr id="25" name="TextBox 24">
            <a:extLst>
              <a:ext uri="{FF2B5EF4-FFF2-40B4-BE49-F238E27FC236}">
                <a16:creationId xmlns:a16="http://schemas.microsoft.com/office/drawing/2014/main" id="{3F5260F5-BFFE-37EB-07D4-CEACB79B61B4}"/>
              </a:ext>
              <a:ext uri="{C183D7F6-B498-43B3-948B-1728B52AA6E4}">
                <adec:decorative xmlns:adec="http://schemas.microsoft.com/office/drawing/2017/decorative" val="1"/>
              </a:ext>
            </a:extLst>
          </p:cNvPr>
          <p:cNvSpPr txBox="1"/>
          <p:nvPr/>
        </p:nvSpPr>
        <p:spPr>
          <a:xfrm>
            <a:off x="3329805" y="4695344"/>
            <a:ext cx="3441634" cy="5232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Repair should be performed to address </a:t>
            </a:r>
            <a:br>
              <a:rPr lang="en-US" dirty="0"/>
            </a:br>
            <a:r>
              <a:rPr lang="en-US" dirty="0"/>
              <a:t>life-threatening aortic injury (Class 1)</a:t>
            </a:r>
          </a:p>
        </p:txBody>
      </p:sp>
      <p:sp>
        <p:nvSpPr>
          <p:cNvPr id="10" name="TextBox 9">
            <a:extLst>
              <a:ext uri="{FF2B5EF4-FFF2-40B4-BE49-F238E27FC236}">
                <a16:creationId xmlns:a16="http://schemas.microsoft.com/office/drawing/2014/main" id="{2630B891-FE91-A636-4222-B21E5742DE8B}"/>
              </a:ext>
            </a:extLst>
          </p:cNvPr>
          <p:cNvSpPr txBox="1"/>
          <p:nvPr/>
        </p:nvSpPr>
        <p:spPr>
          <a:xfrm>
            <a:off x="832464" y="5400059"/>
            <a:ext cx="5953348" cy="523220"/>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usefulness of routine application of REBOA for hemorrhage control is unclear and in some cases may cause harm. (Class 3:Harm)</a:t>
            </a:r>
          </a:p>
        </p:txBody>
      </p:sp>
      <p:pic>
        <p:nvPicPr>
          <p:cNvPr id="19" name="Picture 18" descr="Illustration of Aortic Injury Zones. Some Zone 1 and 3 injuries are typically amenable to  endovascular approaches, while Zone 2 injuries are not. &#10;">
            <a:extLst>
              <a:ext uri="{FF2B5EF4-FFF2-40B4-BE49-F238E27FC236}">
                <a16:creationId xmlns:a16="http://schemas.microsoft.com/office/drawing/2014/main" id="{E0222BCF-2D47-FB85-3431-842B4CAC5B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0000" t="7978" r="1298"/>
          <a:stretch/>
        </p:blipFill>
        <p:spPr>
          <a:xfrm>
            <a:off x="7127899" y="2097134"/>
            <a:ext cx="4138955" cy="3414785"/>
          </a:xfrm>
          <a:prstGeom prst="rect">
            <a:avLst/>
          </a:prstGeom>
        </p:spPr>
      </p:pic>
      <p:cxnSp>
        <p:nvCxnSpPr>
          <p:cNvPr id="31" name="Straight Arrow Connector 30">
            <a:extLst>
              <a:ext uri="{FF2B5EF4-FFF2-40B4-BE49-F238E27FC236}">
                <a16:creationId xmlns:a16="http://schemas.microsoft.com/office/drawing/2014/main" id="{A00F325F-0AB9-647B-2623-05AD6DBDB619}"/>
              </a:ext>
              <a:ext uri="{C183D7F6-B498-43B3-948B-1728B52AA6E4}">
                <adec:decorative xmlns:adec="http://schemas.microsoft.com/office/drawing/2017/decorative" val="1"/>
              </a:ext>
            </a:extLst>
          </p:cNvPr>
          <p:cNvCxnSpPr>
            <a:cxnSpLocks/>
            <a:stCxn id="8" idx="3"/>
          </p:cNvCxnSpPr>
          <p:nvPr/>
        </p:nvCxnSpPr>
        <p:spPr>
          <a:xfrm>
            <a:off x="2700218" y="2426043"/>
            <a:ext cx="633464" cy="9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Container">
            <a:extLst>
              <a:ext uri="{FF2B5EF4-FFF2-40B4-BE49-F238E27FC236}">
                <a16:creationId xmlns:a16="http://schemas.microsoft.com/office/drawing/2014/main" id="{44994789-6958-43B0-10CE-3299794E93E3}"/>
              </a:ext>
              <a:ext uri="{C183D7F6-B498-43B3-948B-1728B52AA6E4}">
                <adec:decorative xmlns:adec="http://schemas.microsoft.com/office/drawing/2017/decorative" val="1"/>
              </a:ext>
            </a:extLst>
          </p:cNvPr>
          <p:cNvSpPr/>
          <p:nvPr/>
        </p:nvSpPr>
        <p:spPr>
          <a:xfrm>
            <a:off x="838200" y="2990569"/>
            <a:ext cx="1862018" cy="81395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Grade 2</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Condensed" panose="020B0506030403020204" pitchFamily="34" charset="0"/>
                <a:cs typeface="Lato"/>
              </a:rPr>
              <a:t>Intimal tear, defect, or thrombus </a:t>
            </a: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t>
            </a:r>
            <a:r>
              <a:rPr lang="en-US" sz="1600" b="1" dirty="0">
                <a:solidFill>
                  <a:schemeClr val="bg1"/>
                </a:solidFill>
                <a:latin typeface="Lub Dub Condensed" panose="020B0506030403020204" pitchFamily="34" charset="0"/>
                <a:cs typeface="Lato"/>
              </a:rPr>
              <a:t>10mm</a:t>
            </a:r>
            <a:endParaRPr sz="1600" b="1" dirty="0">
              <a:solidFill>
                <a:schemeClr val="bg1"/>
              </a:solidFill>
              <a:latin typeface="Lub Dub Condensed" panose="020B0506030403020204" pitchFamily="34" charset="0"/>
              <a:cs typeface="Lato"/>
            </a:endParaRPr>
          </a:p>
        </p:txBody>
      </p:sp>
      <p:sp>
        <p:nvSpPr>
          <p:cNvPr id="33" name="Rectangle Container">
            <a:extLst>
              <a:ext uri="{FF2B5EF4-FFF2-40B4-BE49-F238E27FC236}">
                <a16:creationId xmlns:a16="http://schemas.microsoft.com/office/drawing/2014/main" id="{FC41A0E9-5FA6-CCB6-F9C6-629A2E72B86B}"/>
              </a:ext>
              <a:ext uri="{C183D7F6-B498-43B3-948B-1728B52AA6E4}">
                <adec:decorative xmlns:adec="http://schemas.microsoft.com/office/drawing/2017/decorative" val="1"/>
              </a:ext>
            </a:extLst>
          </p:cNvPr>
          <p:cNvSpPr/>
          <p:nvPr/>
        </p:nvSpPr>
        <p:spPr>
          <a:xfrm>
            <a:off x="838200" y="3950660"/>
            <a:ext cx="1862018" cy="57992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Grade 3</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Condensed" panose="020B0506030403020204" pitchFamily="34" charset="0"/>
                <a:cs typeface="Lato"/>
              </a:rPr>
              <a:t>Pseudoaneurysm</a:t>
            </a:r>
            <a:endParaRPr sz="1600" b="1" dirty="0">
              <a:solidFill>
                <a:schemeClr val="bg1"/>
              </a:solidFill>
              <a:latin typeface="Lub Dub Condensed" panose="020B0506030403020204" pitchFamily="34" charset="0"/>
              <a:cs typeface="Lato"/>
            </a:endParaRPr>
          </a:p>
        </p:txBody>
      </p:sp>
      <p:sp>
        <p:nvSpPr>
          <p:cNvPr id="34" name="Rectangle Container">
            <a:extLst>
              <a:ext uri="{FF2B5EF4-FFF2-40B4-BE49-F238E27FC236}">
                <a16:creationId xmlns:a16="http://schemas.microsoft.com/office/drawing/2014/main" id="{D78C2898-DDC0-AE0E-3D87-04BEE7FE1339}"/>
              </a:ext>
              <a:ext uri="{C183D7F6-B498-43B3-948B-1728B52AA6E4}">
                <adec:decorative xmlns:adec="http://schemas.microsoft.com/office/drawing/2017/decorative" val="1"/>
              </a:ext>
            </a:extLst>
          </p:cNvPr>
          <p:cNvSpPr/>
          <p:nvPr/>
        </p:nvSpPr>
        <p:spPr>
          <a:xfrm>
            <a:off x="836643" y="4657947"/>
            <a:ext cx="1862018" cy="579928"/>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Grade 3</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Condensed" panose="020B0506030403020204" pitchFamily="34" charset="0"/>
                <a:cs typeface="Lato"/>
              </a:rPr>
              <a:t>Aortic rupture</a:t>
            </a:r>
            <a:endParaRPr sz="1600" b="1" dirty="0">
              <a:solidFill>
                <a:schemeClr val="bg1"/>
              </a:solidFill>
              <a:latin typeface="Lub Dub Condensed" panose="020B0506030403020204" pitchFamily="34" charset="0"/>
              <a:cs typeface="Lato"/>
            </a:endParaRPr>
          </a:p>
        </p:txBody>
      </p:sp>
      <p:sp>
        <p:nvSpPr>
          <p:cNvPr id="62" name="Rectangle Container copy 2">
            <a:extLst>
              <a:ext uri="{FF2B5EF4-FFF2-40B4-BE49-F238E27FC236}">
                <a16:creationId xmlns:a16="http://schemas.microsoft.com/office/drawing/2014/main" id="{F24C38F6-D54A-79EF-A35F-2E31364A1E9B}"/>
              </a:ext>
              <a:ext uri="{C183D7F6-B498-43B3-948B-1728B52AA6E4}">
                <adec:decorative xmlns:adec="http://schemas.microsoft.com/office/drawing/2017/decorative" val="1"/>
              </a:ext>
            </a:extLst>
          </p:cNvPr>
          <p:cNvSpPr/>
          <p:nvPr/>
        </p:nvSpPr>
        <p:spPr>
          <a:xfrm>
            <a:off x="3344178" y="2169001"/>
            <a:ext cx="3441634" cy="76611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Lub Dub Condensed" panose="020B0506030403020204" pitchFamily="34" charset="0"/>
              </a:rPr>
              <a:t>Anti-impulse therapy if tolerated and repeat imaging in 24-48 hours (Class 1)</a:t>
            </a:r>
          </a:p>
        </p:txBody>
      </p:sp>
      <p:sp>
        <p:nvSpPr>
          <p:cNvPr id="6" name="Text Placeholder 4">
            <a:extLst>
              <a:ext uri="{FF2B5EF4-FFF2-40B4-BE49-F238E27FC236}">
                <a16:creationId xmlns:a16="http://schemas.microsoft.com/office/drawing/2014/main" id="{7C38A876-A65C-F109-946D-9C730AFCBBAF}"/>
              </a:ext>
            </a:extLst>
          </p:cNvPr>
          <p:cNvSpPr txBox="1">
            <a:spLocks/>
          </p:cNvSpPr>
          <p:nvPr/>
        </p:nvSpPr>
        <p:spPr>
          <a:xfrm>
            <a:off x="1907777" y="6189044"/>
            <a:ext cx="8376447" cy="192503"/>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REBOA indicates resuscitative endovascular balloon occlusion of the aorta.</a:t>
            </a:r>
          </a:p>
        </p:txBody>
      </p:sp>
      <p:sp>
        <p:nvSpPr>
          <p:cNvPr id="4" name="Slide Number Placeholder 3">
            <a:extLst>
              <a:ext uri="{FF2B5EF4-FFF2-40B4-BE49-F238E27FC236}">
                <a16:creationId xmlns:a16="http://schemas.microsoft.com/office/drawing/2014/main" id="{6EB2E38D-486B-F391-0883-4B86EAA256F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353141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2D51-0ADC-4646-FF95-6E9638A0A9D2}"/>
              </a:ext>
            </a:extLst>
          </p:cNvPr>
          <p:cNvSpPr>
            <a:spLocks noGrp="1"/>
          </p:cNvSpPr>
          <p:nvPr>
            <p:ph type="title"/>
          </p:nvPr>
        </p:nvSpPr>
        <p:spPr>
          <a:xfrm>
            <a:off x="838200" y="365125"/>
            <a:ext cx="8989194" cy="660111"/>
          </a:xfrm>
        </p:spPr>
        <p:txBody>
          <a:bodyPr/>
          <a:lstStyle/>
          <a:p>
            <a:r>
              <a:rPr lang="en-US" dirty="0"/>
              <a:t>Long Term Surveillance and Management following Acute Aortic Syndrome</a:t>
            </a:r>
          </a:p>
        </p:txBody>
      </p:sp>
      <p:sp>
        <p:nvSpPr>
          <p:cNvPr id="7" name="Rectangle Container">
            <a:extLst>
              <a:ext uri="{FF2B5EF4-FFF2-40B4-BE49-F238E27FC236}">
                <a16:creationId xmlns:a16="http://schemas.microsoft.com/office/drawing/2014/main" id="{1D29250F-F32C-32D7-3C7A-769E085EB1EA}"/>
              </a:ext>
              <a:ext uri="{C183D7F6-B498-43B3-948B-1728B52AA6E4}">
                <adec:decorative xmlns:adec="http://schemas.microsoft.com/office/drawing/2017/decorative" val="1"/>
              </a:ext>
            </a:extLst>
          </p:cNvPr>
          <p:cNvSpPr/>
          <p:nvPr/>
        </p:nvSpPr>
        <p:spPr>
          <a:xfrm>
            <a:off x="1516447" y="1339915"/>
            <a:ext cx="3076782"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Aortic Dissection or </a:t>
            </a:r>
            <a:br>
              <a:rPr lang="en-US" sz="2000" b="1" dirty="0">
                <a:solidFill>
                  <a:schemeClr val="bg1"/>
                </a:solidFill>
                <a:latin typeface="Lub Dub Bold" panose="020B0803030403020204" pitchFamily="34" charset="0"/>
                <a:cs typeface="Lato"/>
              </a:rPr>
            </a:br>
            <a:r>
              <a:rPr lang="en-US" sz="2000" b="1" dirty="0">
                <a:solidFill>
                  <a:schemeClr val="bg1"/>
                </a:solidFill>
                <a:latin typeface="Lub Dub Bold" panose="020B0803030403020204" pitchFamily="34" charset="0"/>
                <a:cs typeface="Lato"/>
              </a:rPr>
              <a:t>Intramural Hematoma</a:t>
            </a:r>
          </a:p>
        </p:txBody>
      </p:sp>
      <p:sp>
        <p:nvSpPr>
          <p:cNvPr id="8" name="Rectangle Container">
            <a:extLst>
              <a:ext uri="{FF2B5EF4-FFF2-40B4-BE49-F238E27FC236}">
                <a16:creationId xmlns:a16="http://schemas.microsoft.com/office/drawing/2014/main" id="{7E53FA0A-DD9F-E02C-B035-6CB858F0A570}"/>
              </a:ext>
              <a:ext uri="{C183D7F6-B498-43B3-948B-1728B52AA6E4}">
                <adec:decorative xmlns:adec="http://schemas.microsoft.com/office/drawing/2017/decorative" val="1"/>
              </a:ext>
            </a:extLst>
          </p:cNvPr>
          <p:cNvSpPr/>
          <p:nvPr/>
        </p:nvSpPr>
        <p:spPr>
          <a:xfrm>
            <a:off x="821771" y="2439412"/>
            <a:ext cx="1918626" cy="521139"/>
          </a:xfrm>
          <a:prstGeom prst="rect">
            <a:avLst/>
          </a:prstGeom>
          <a:solidFill>
            <a:schemeClr val="tx1">
              <a:lumMod val="65000"/>
              <a:lumOff val="35000"/>
            </a:schemeClr>
          </a:solidFill>
          <a:ln w="12700">
            <a:noFill/>
          </a:ln>
        </p:spPr>
        <p:txBody>
          <a:bodyPr wrap="square" rtlCol="0" anchor="ctr">
            <a:noAutofit/>
          </a:bodyPr>
          <a:lstStyle/>
          <a:p>
            <a:pPr algn="ctr"/>
            <a:r>
              <a:rPr lang="en-US" sz="1600" b="1" dirty="0">
                <a:solidFill>
                  <a:schemeClr val="bg1"/>
                </a:solidFill>
                <a:latin typeface="Lub Dub Condensed" panose="020B0506030403020204" pitchFamily="34" charset="0"/>
              </a:rPr>
              <a:t>Open or Endovascular Repair</a:t>
            </a:r>
          </a:p>
        </p:txBody>
      </p:sp>
      <p:sp>
        <p:nvSpPr>
          <p:cNvPr id="9" name="Rectangle Container">
            <a:extLst>
              <a:ext uri="{FF2B5EF4-FFF2-40B4-BE49-F238E27FC236}">
                <a16:creationId xmlns:a16="http://schemas.microsoft.com/office/drawing/2014/main" id="{603B1670-68A2-BAFF-37D3-D9F3FDC7D681}"/>
              </a:ext>
              <a:ext uri="{C183D7F6-B498-43B3-948B-1728B52AA6E4}">
                <adec:decorative xmlns:adec="http://schemas.microsoft.com/office/drawing/2017/decorative" val="1"/>
              </a:ext>
            </a:extLst>
          </p:cNvPr>
          <p:cNvSpPr/>
          <p:nvPr/>
        </p:nvSpPr>
        <p:spPr>
          <a:xfrm>
            <a:off x="3317775" y="2439412"/>
            <a:ext cx="2015022" cy="285701"/>
          </a:xfrm>
          <a:prstGeom prst="rect">
            <a:avLst/>
          </a:prstGeom>
          <a:solidFill>
            <a:schemeClr val="tx1">
              <a:lumMod val="65000"/>
              <a:lumOff val="35000"/>
            </a:schemeClr>
          </a:solidFill>
          <a:ln w="12700">
            <a:noFill/>
          </a:ln>
        </p:spPr>
        <p:txBody>
          <a:bodyPr wrap="square" rtlCol="0" anchor="ctr">
            <a:noAutofit/>
          </a:bodyPr>
          <a:lstStyle/>
          <a:p>
            <a:pPr algn="ctr"/>
            <a:r>
              <a:rPr lang="en-US" sz="1600" b="1" dirty="0">
                <a:solidFill>
                  <a:schemeClr val="bg1"/>
                </a:solidFill>
                <a:latin typeface="Lub Dub Condensed" panose="020B0506030403020204" pitchFamily="34" charset="0"/>
              </a:rPr>
              <a:t>Medical Therapy</a:t>
            </a:r>
          </a:p>
        </p:txBody>
      </p:sp>
      <p:sp>
        <p:nvSpPr>
          <p:cNvPr id="10" name="TextBox 9">
            <a:extLst>
              <a:ext uri="{FF2B5EF4-FFF2-40B4-BE49-F238E27FC236}">
                <a16:creationId xmlns:a16="http://schemas.microsoft.com/office/drawing/2014/main" id="{DBFCFB4B-5DAB-B656-7E0A-FCF202C46742}"/>
              </a:ext>
              <a:ext uri="{C183D7F6-B498-43B3-948B-1728B52AA6E4}">
                <adec:decorative xmlns:adec="http://schemas.microsoft.com/office/drawing/2017/decorative" val="1"/>
              </a:ext>
            </a:extLst>
          </p:cNvPr>
          <p:cNvSpPr txBox="1"/>
          <p:nvPr/>
        </p:nvSpPr>
        <p:spPr>
          <a:xfrm>
            <a:off x="821770" y="3587440"/>
            <a:ext cx="1918626" cy="186315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Surveillance imaging at appropriate intervals for repair; if residual aortic disease remains unrepaired then CT or MRI at 1 month, 6 months, 12 months, and if stable then annually thereafter</a:t>
            </a:r>
          </a:p>
          <a:p>
            <a:r>
              <a:rPr lang="en-US" sz="1200" dirty="0"/>
              <a:t>(Class 1)</a:t>
            </a:r>
          </a:p>
        </p:txBody>
      </p:sp>
      <p:sp>
        <p:nvSpPr>
          <p:cNvPr id="11" name="TextBox 10">
            <a:extLst>
              <a:ext uri="{FF2B5EF4-FFF2-40B4-BE49-F238E27FC236}">
                <a16:creationId xmlns:a16="http://schemas.microsoft.com/office/drawing/2014/main" id="{93BA4ABA-D2BC-E7E9-ABDA-84790BDDC0C7}"/>
              </a:ext>
              <a:ext uri="{C183D7F6-B498-43B3-948B-1728B52AA6E4}">
                <adec:decorative xmlns:adec="http://schemas.microsoft.com/office/drawing/2017/decorative" val="1"/>
              </a:ext>
            </a:extLst>
          </p:cNvPr>
          <p:cNvSpPr txBox="1"/>
          <p:nvPr/>
        </p:nvSpPr>
        <p:spPr>
          <a:xfrm>
            <a:off x="3317775" y="4179833"/>
            <a:ext cx="2015022" cy="175956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Whether initially treated medically or with intervention, who have chronic residual TAD and an aneurysm with a total aortic diameter of </a:t>
            </a:r>
            <a:r>
              <a:rPr lang="en-US" sz="1200" u="sng" dirty="0">
                <a:latin typeface="Lub Dub Bold" panose="020B0803030403020204" pitchFamily="34" charset="0"/>
              </a:rPr>
              <a:t>&gt;</a:t>
            </a:r>
            <a:r>
              <a:rPr lang="en-US" sz="1200" dirty="0"/>
              <a:t>5.5 cm, elective thoracic aortic repair is recommended</a:t>
            </a:r>
          </a:p>
          <a:p>
            <a:r>
              <a:rPr lang="en-US" sz="1200" dirty="0"/>
              <a:t> (Class 1)</a:t>
            </a:r>
          </a:p>
        </p:txBody>
      </p:sp>
      <p:sp>
        <p:nvSpPr>
          <p:cNvPr id="12" name="TextBox 11">
            <a:extLst>
              <a:ext uri="{FF2B5EF4-FFF2-40B4-BE49-F238E27FC236}">
                <a16:creationId xmlns:a16="http://schemas.microsoft.com/office/drawing/2014/main" id="{3EE080C5-585D-C34A-2D3E-715ABF9DE942}"/>
              </a:ext>
              <a:ext uri="{C183D7F6-B498-43B3-948B-1728B52AA6E4}">
                <adec:decorative xmlns:adec="http://schemas.microsoft.com/office/drawing/2017/decorative" val="1"/>
              </a:ext>
            </a:extLst>
          </p:cNvPr>
          <p:cNvSpPr txBox="1"/>
          <p:nvPr/>
        </p:nvSpPr>
        <p:spPr>
          <a:xfrm>
            <a:off x="3317775" y="2975419"/>
            <a:ext cx="2015022" cy="95410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a:t>CT or MRI at 1 month, 6 months, 12 months, and if stable then annually thereafter (Class 1)</a:t>
            </a:r>
            <a:endParaRPr lang="en-US" sz="1200" dirty="0"/>
          </a:p>
        </p:txBody>
      </p:sp>
      <p:cxnSp>
        <p:nvCxnSpPr>
          <p:cNvPr id="13" name="Elbow Connector 47">
            <a:extLst>
              <a:ext uri="{FF2B5EF4-FFF2-40B4-BE49-F238E27FC236}">
                <a16:creationId xmlns:a16="http://schemas.microsoft.com/office/drawing/2014/main" id="{0E5AC8D3-D1D6-49B2-D30C-DE87C730FFE5}"/>
              </a:ext>
              <a:ext uri="{C183D7F6-B498-43B3-948B-1728B52AA6E4}">
                <adec:decorative xmlns:adec="http://schemas.microsoft.com/office/drawing/2017/decorative" val="1"/>
              </a:ext>
            </a:extLst>
          </p:cNvPr>
          <p:cNvCxnSpPr>
            <a:cxnSpLocks/>
            <a:stCxn id="7" idx="2"/>
            <a:endCxn id="8" idx="0"/>
          </p:cNvCxnSpPr>
          <p:nvPr/>
        </p:nvCxnSpPr>
        <p:spPr>
          <a:xfrm rot="5400000">
            <a:off x="2198268" y="1582841"/>
            <a:ext cx="439387" cy="1273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EB6C49-657E-18D0-626D-13509D709694}"/>
              </a:ext>
              <a:ext uri="{C183D7F6-B498-43B3-948B-1728B52AA6E4}">
                <adec:decorative xmlns:adec="http://schemas.microsoft.com/office/drawing/2017/decorative" val="1"/>
              </a:ext>
            </a:extLst>
          </p:cNvPr>
          <p:cNvCxnSpPr>
            <a:cxnSpLocks/>
            <a:stCxn id="9" idx="2"/>
            <a:endCxn id="12" idx="0"/>
          </p:cNvCxnSpPr>
          <p:nvPr/>
        </p:nvCxnSpPr>
        <p:spPr>
          <a:xfrm>
            <a:off x="4325286" y="2725113"/>
            <a:ext cx="0" cy="2503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47">
            <a:extLst>
              <a:ext uri="{FF2B5EF4-FFF2-40B4-BE49-F238E27FC236}">
                <a16:creationId xmlns:a16="http://schemas.microsoft.com/office/drawing/2014/main" id="{CA44ECBE-1C4E-6945-7694-A7D306F402B8}"/>
              </a:ext>
              <a:ext uri="{C183D7F6-B498-43B3-948B-1728B52AA6E4}">
                <adec:decorative xmlns:adec="http://schemas.microsoft.com/office/drawing/2017/decorative" val="1"/>
              </a:ext>
            </a:extLst>
          </p:cNvPr>
          <p:cNvCxnSpPr>
            <a:cxnSpLocks/>
            <a:stCxn id="7" idx="2"/>
            <a:endCxn id="9" idx="0"/>
          </p:cNvCxnSpPr>
          <p:nvPr/>
        </p:nvCxnSpPr>
        <p:spPr>
          <a:xfrm rot="16200000" flipH="1">
            <a:off x="3470369" y="1584494"/>
            <a:ext cx="439387" cy="12704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852823-9A35-E03A-134C-F17664CAB151}"/>
              </a:ext>
              <a:ext uri="{C183D7F6-B498-43B3-948B-1728B52AA6E4}">
                <adec:decorative xmlns:adec="http://schemas.microsoft.com/office/drawing/2017/decorative" val="1"/>
              </a:ext>
            </a:extLst>
          </p:cNvPr>
          <p:cNvCxnSpPr>
            <a:cxnSpLocks/>
            <a:stCxn id="12" idx="2"/>
            <a:endCxn id="11" idx="0"/>
          </p:cNvCxnSpPr>
          <p:nvPr/>
        </p:nvCxnSpPr>
        <p:spPr>
          <a:xfrm>
            <a:off x="4325286" y="3929526"/>
            <a:ext cx="0" cy="2503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FAEDB7-BF32-93D2-378F-409619C184F3}"/>
              </a:ext>
              <a:ext uri="{C183D7F6-B498-43B3-948B-1728B52AA6E4}">
                <adec:decorative xmlns:adec="http://schemas.microsoft.com/office/drawing/2017/decorative" val="1"/>
              </a:ext>
            </a:extLst>
          </p:cNvPr>
          <p:cNvCxnSpPr>
            <a:cxnSpLocks/>
            <a:stCxn id="8" idx="2"/>
            <a:endCxn id="10" idx="0"/>
          </p:cNvCxnSpPr>
          <p:nvPr/>
        </p:nvCxnSpPr>
        <p:spPr>
          <a:xfrm flipH="1">
            <a:off x="1781083" y="2960551"/>
            <a:ext cx="1" cy="6268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920698-44E4-6B17-A022-BCEB43A1A424}"/>
              </a:ext>
              <a:ext uri="{C183D7F6-B498-43B3-948B-1728B52AA6E4}">
                <adec:decorative xmlns:adec="http://schemas.microsoft.com/office/drawing/2017/decorative" val="1"/>
              </a:ext>
            </a:extLst>
          </p:cNvPr>
          <p:cNvCxnSpPr>
            <a:cxnSpLocks/>
            <a:stCxn id="10" idx="3"/>
          </p:cNvCxnSpPr>
          <p:nvPr/>
        </p:nvCxnSpPr>
        <p:spPr>
          <a:xfrm>
            <a:off x="2740396" y="4519018"/>
            <a:ext cx="57737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Container">
            <a:extLst>
              <a:ext uri="{FF2B5EF4-FFF2-40B4-BE49-F238E27FC236}">
                <a16:creationId xmlns:a16="http://schemas.microsoft.com/office/drawing/2014/main" id="{D04DF9CA-94A4-454D-93A1-298C0FE87DA8}"/>
              </a:ext>
              <a:ext uri="{C183D7F6-B498-43B3-948B-1728B52AA6E4}">
                <adec:decorative xmlns:adec="http://schemas.microsoft.com/office/drawing/2017/decorative" val="1"/>
              </a:ext>
            </a:extLst>
          </p:cNvPr>
          <p:cNvSpPr/>
          <p:nvPr/>
        </p:nvSpPr>
        <p:spPr>
          <a:xfrm>
            <a:off x="7137431" y="1339914"/>
            <a:ext cx="3076782" cy="6601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2000" b="1" dirty="0">
                <a:solidFill>
                  <a:schemeClr val="bg1"/>
                </a:solidFill>
                <a:latin typeface="Lub Dub Bold" panose="020B0803030403020204" pitchFamily="34" charset="0"/>
                <a:cs typeface="Lato"/>
              </a:rPr>
              <a:t>Penetrating Aortic Ulcer (PAU)*</a:t>
            </a:r>
          </a:p>
        </p:txBody>
      </p:sp>
      <p:sp>
        <p:nvSpPr>
          <p:cNvPr id="48" name="Rectangle Container">
            <a:extLst>
              <a:ext uri="{FF2B5EF4-FFF2-40B4-BE49-F238E27FC236}">
                <a16:creationId xmlns:a16="http://schemas.microsoft.com/office/drawing/2014/main" id="{F02E65C9-1863-3BED-8F81-536546126E9C}"/>
              </a:ext>
              <a:ext uri="{C183D7F6-B498-43B3-948B-1728B52AA6E4}">
                <adec:decorative xmlns:adec="http://schemas.microsoft.com/office/drawing/2017/decorative" val="1"/>
              </a:ext>
            </a:extLst>
          </p:cNvPr>
          <p:cNvSpPr/>
          <p:nvPr/>
        </p:nvSpPr>
        <p:spPr>
          <a:xfrm>
            <a:off x="6442755" y="2439411"/>
            <a:ext cx="1918626" cy="285701"/>
          </a:xfrm>
          <a:prstGeom prst="rect">
            <a:avLst/>
          </a:prstGeom>
          <a:solidFill>
            <a:schemeClr val="tx1">
              <a:lumMod val="65000"/>
              <a:lumOff val="35000"/>
            </a:schemeClr>
          </a:solidFill>
          <a:ln w="12700">
            <a:noFill/>
          </a:ln>
        </p:spPr>
        <p:txBody>
          <a:bodyPr wrap="square" rtlCol="0" anchor="ctr">
            <a:noAutofit/>
          </a:bodyPr>
          <a:lstStyle/>
          <a:p>
            <a:pPr algn="ctr"/>
            <a:r>
              <a:rPr lang="en-US" sz="1600" dirty="0">
                <a:solidFill>
                  <a:prstClr val="white"/>
                </a:solidFill>
                <a:latin typeface="Lub Dub Bold" panose="020B0803030403020204" pitchFamily="34" charset="0"/>
                <a:cs typeface="Lato"/>
              </a:rPr>
              <a:t>Repair</a:t>
            </a:r>
            <a:endParaRPr lang="en-US" sz="1600" b="1" dirty="0">
              <a:solidFill>
                <a:schemeClr val="bg1"/>
              </a:solidFill>
              <a:latin typeface="Lub Dub Condensed" panose="020B0506030403020204" pitchFamily="34" charset="0"/>
            </a:endParaRPr>
          </a:p>
        </p:txBody>
      </p:sp>
      <p:sp>
        <p:nvSpPr>
          <p:cNvPr id="49" name="Rectangle Container">
            <a:extLst>
              <a:ext uri="{FF2B5EF4-FFF2-40B4-BE49-F238E27FC236}">
                <a16:creationId xmlns:a16="http://schemas.microsoft.com/office/drawing/2014/main" id="{844986A2-87C3-885C-A364-15F314E27C8F}"/>
              </a:ext>
              <a:ext uri="{C183D7F6-B498-43B3-948B-1728B52AA6E4}">
                <adec:decorative xmlns:adec="http://schemas.microsoft.com/office/drawing/2017/decorative" val="1"/>
              </a:ext>
            </a:extLst>
          </p:cNvPr>
          <p:cNvSpPr/>
          <p:nvPr/>
        </p:nvSpPr>
        <p:spPr>
          <a:xfrm>
            <a:off x="8938759" y="2439411"/>
            <a:ext cx="2015022" cy="285701"/>
          </a:xfrm>
          <a:prstGeom prst="rect">
            <a:avLst/>
          </a:prstGeom>
          <a:solidFill>
            <a:schemeClr val="tx1">
              <a:lumMod val="65000"/>
              <a:lumOff val="35000"/>
            </a:schemeClr>
          </a:solidFill>
          <a:ln w="12700">
            <a:noFill/>
          </a:ln>
        </p:spPr>
        <p:txBody>
          <a:bodyPr wrap="square" rtlCol="0" anchor="ctr">
            <a:noAutofit/>
          </a:bodyPr>
          <a:lstStyle/>
          <a:p>
            <a:pPr algn="ctr"/>
            <a:r>
              <a:rPr lang="en-US" sz="1600" b="1" dirty="0">
                <a:solidFill>
                  <a:schemeClr val="bg1"/>
                </a:solidFill>
                <a:latin typeface="Lub Dub Condensed" panose="020B0506030403020204" pitchFamily="34" charset="0"/>
              </a:rPr>
              <a:t>Medical Therapy</a:t>
            </a:r>
          </a:p>
        </p:txBody>
      </p:sp>
      <p:sp>
        <p:nvSpPr>
          <p:cNvPr id="50" name="TextBox 49">
            <a:extLst>
              <a:ext uri="{FF2B5EF4-FFF2-40B4-BE49-F238E27FC236}">
                <a16:creationId xmlns:a16="http://schemas.microsoft.com/office/drawing/2014/main" id="{3434C11F-FFA3-2863-094D-6F6B4D76FA77}"/>
              </a:ext>
              <a:ext uri="{C183D7F6-B498-43B3-948B-1728B52AA6E4}">
                <adec:decorative xmlns:adec="http://schemas.microsoft.com/office/drawing/2017/decorative" val="1"/>
              </a:ext>
            </a:extLst>
          </p:cNvPr>
          <p:cNvSpPr txBox="1"/>
          <p:nvPr/>
        </p:nvSpPr>
        <p:spPr>
          <a:xfrm>
            <a:off x="6442754" y="2975419"/>
            <a:ext cx="1918626" cy="116386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Surveillance imaging at appropriate intervals for repair is reasonable</a:t>
            </a:r>
          </a:p>
          <a:p>
            <a:r>
              <a:rPr lang="en-US" sz="1200" dirty="0"/>
              <a:t>(Class 2a)</a:t>
            </a:r>
          </a:p>
        </p:txBody>
      </p:sp>
      <p:sp>
        <p:nvSpPr>
          <p:cNvPr id="52" name="TextBox 51">
            <a:extLst>
              <a:ext uri="{FF2B5EF4-FFF2-40B4-BE49-F238E27FC236}">
                <a16:creationId xmlns:a16="http://schemas.microsoft.com/office/drawing/2014/main" id="{75AFD758-FF0B-7A33-DA45-F52B6522A9E2}"/>
              </a:ext>
              <a:ext uri="{C183D7F6-B498-43B3-948B-1728B52AA6E4}">
                <adec:decorative xmlns:adec="http://schemas.microsoft.com/office/drawing/2017/decorative" val="1"/>
              </a:ext>
            </a:extLst>
          </p:cNvPr>
          <p:cNvSpPr txBox="1"/>
          <p:nvPr/>
        </p:nvSpPr>
        <p:spPr>
          <a:xfrm>
            <a:off x="8938759" y="2975418"/>
            <a:ext cx="2015022" cy="116386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prstClr val="black"/>
                </a:solidFill>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CT is reasonable at 1 month and if stable, every 6 months for 2 years then at appropriate intervals thereafter</a:t>
            </a:r>
          </a:p>
          <a:p>
            <a:r>
              <a:rPr lang="en-US" sz="1200" dirty="0"/>
              <a:t>(Class 2a)</a:t>
            </a:r>
          </a:p>
        </p:txBody>
      </p:sp>
      <p:cxnSp>
        <p:nvCxnSpPr>
          <p:cNvPr id="53" name="Elbow Connector 47">
            <a:extLst>
              <a:ext uri="{FF2B5EF4-FFF2-40B4-BE49-F238E27FC236}">
                <a16:creationId xmlns:a16="http://schemas.microsoft.com/office/drawing/2014/main" id="{D3D9B648-1938-DCA4-D675-0B2B2F83100F}"/>
              </a:ext>
              <a:ext uri="{C183D7F6-B498-43B3-948B-1728B52AA6E4}">
                <adec:decorative xmlns:adec="http://schemas.microsoft.com/office/drawing/2017/decorative" val="1"/>
              </a:ext>
            </a:extLst>
          </p:cNvPr>
          <p:cNvCxnSpPr>
            <a:cxnSpLocks/>
            <a:stCxn id="47" idx="2"/>
            <a:endCxn id="48" idx="0"/>
          </p:cNvCxnSpPr>
          <p:nvPr/>
        </p:nvCxnSpPr>
        <p:spPr>
          <a:xfrm rot="5400000">
            <a:off x="7819252" y="1582840"/>
            <a:ext cx="439387" cy="1273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0B3C1C5-DA5D-89DF-0E39-6755EF92D4F2}"/>
              </a:ext>
              <a:ext uri="{C183D7F6-B498-43B3-948B-1728B52AA6E4}">
                <adec:decorative xmlns:adec="http://schemas.microsoft.com/office/drawing/2017/decorative" val="1"/>
              </a:ext>
            </a:extLst>
          </p:cNvPr>
          <p:cNvCxnSpPr>
            <a:cxnSpLocks/>
            <a:stCxn id="49" idx="2"/>
            <a:endCxn id="52" idx="0"/>
          </p:cNvCxnSpPr>
          <p:nvPr/>
        </p:nvCxnSpPr>
        <p:spPr>
          <a:xfrm>
            <a:off x="9946270" y="2725112"/>
            <a:ext cx="0" cy="2503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F5DC3B3C-E78A-64CB-E846-CF4660834A37}"/>
              </a:ext>
              <a:ext uri="{C183D7F6-B498-43B3-948B-1728B52AA6E4}">
                <adec:decorative xmlns:adec="http://schemas.microsoft.com/office/drawing/2017/decorative" val="1"/>
              </a:ext>
            </a:extLst>
          </p:cNvPr>
          <p:cNvCxnSpPr>
            <a:cxnSpLocks/>
            <a:stCxn id="47" idx="2"/>
            <a:endCxn id="49" idx="0"/>
          </p:cNvCxnSpPr>
          <p:nvPr/>
        </p:nvCxnSpPr>
        <p:spPr>
          <a:xfrm rot="16200000" flipH="1">
            <a:off x="9091353" y="1584493"/>
            <a:ext cx="439387" cy="12704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EAA29D5-F4D5-DE04-CF24-22FC3488B603}"/>
              </a:ext>
              <a:ext uri="{C183D7F6-B498-43B3-948B-1728B52AA6E4}">
                <adec:decorative xmlns:adec="http://schemas.microsoft.com/office/drawing/2017/decorative" val="1"/>
              </a:ext>
            </a:extLst>
          </p:cNvPr>
          <p:cNvCxnSpPr>
            <a:cxnSpLocks/>
            <a:stCxn id="48" idx="2"/>
            <a:endCxn id="50" idx="0"/>
          </p:cNvCxnSpPr>
          <p:nvPr/>
        </p:nvCxnSpPr>
        <p:spPr>
          <a:xfrm flipH="1">
            <a:off x="7402067" y="2725112"/>
            <a:ext cx="1" cy="2503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descr="Recommendations for Long-Term Surveillance Imaging After Aortic Dissection and Intramural Hematoma (IMH) are as follows:&#10;&#10;1. In patients who have had an acute aortic dissection and IMH treated with either open or endovascular aortic repair and have residual aortic disease, surveillance imaging with a CT (or MRI) is recommended&#10;after 1 month, 6 months, and 12 months and then, if stable, annually thereafter (Class 1).&#10;&#10;2. In patients who have had an acute aortic dissection and IMH that was managed with medical therapy alone, surveillance imaging with a CT (or MRI) is recommended after 1 month, 6 months, and 12 months and then, if stable, annually thereafter (Class 1).&#10;&#10;3. In patients with a previous acute aortic dissection and IMH, whether initially treated medically or with intervention, who have chronic residual TAD and an aneurysm with a total aortic diameter of greater than or equal to 5.5 cm, elective thoracic aortic repair is recommended (Class 1).&#10;&#10;&#10;">
            <a:extLst>
              <a:ext uri="{FF2B5EF4-FFF2-40B4-BE49-F238E27FC236}">
                <a16:creationId xmlns:a16="http://schemas.microsoft.com/office/drawing/2014/main" id="{EE719012-2F0B-B97E-2C61-D1E74CD25454}"/>
              </a:ext>
            </a:extLst>
          </p:cNvPr>
          <p:cNvSpPr/>
          <p:nvPr/>
        </p:nvSpPr>
        <p:spPr>
          <a:xfrm>
            <a:off x="646872" y="1157596"/>
            <a:ext cx="4953866" cy="490632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descr="Recommendations for Long-Term Management and Surveillance for Penetrating Aortic Ulcers (PAUs) are as follows:&#10;&#10;1. In patients with a PAU who have undergone aortic repair, surveillance imaging at intervals appropriate for the repair approach and location is reasonable (Class 2a). &#10;&#10;2. In patients with a PAU that is being managed medically, surveillance imaging with a CT is reasonable at 1 month after the diagnosis and, if stable, every 6 months for 2 years, and then at appropriate intervals thereafter (depending on patient age and PAU characteristics) (Class 2a).&#10;&#10;">
            <a:extLst>
              <a:ext uri="{FF2B5EF4-FFF2-40B4-BE49-F238E27FC236}">
                <a16:creationId xmlns:a16="http://schemas.microsoft.com/office/drawing/2014/main" id="{8FFDF4CC-3D63-E4ED-CA17-F6D306D361B4}"/>
              </a:ext>
            </a:extLst>
          </p:cNvPr>
          <p:cNvSpPr/>
          <p:nvPr/>
        </p:nvSpPr>
        <p:spPr>
          <a:xfrm>
            <a:off x="6178116" y="1115704"/>
            <a:ext cx="5105769" cy="327881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89DC97B-3619-A829-D081-E386C1A05704}"/>
              </a:ext>
            </a:extLst>
          </p:cNvPr>
          <p:cNvSpPr/>
          <p:nvPr/>
        </p:nvSpPr>
        <p:spPr>
          <a:xfrm>
            <a:off x="8620698" y="5317501"/>
            <a:ext cx="2841425" cy="6140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r>
              <a:rPr lang="en-US" sz="1100" b="1" dirty="0">
                <a:ln w="0"/>
                <a:solidFill>
                  <a:schemeClr val="tx1"/>
                </a:solidFill>
                <a:latin typeface="Lub Dub Condensed" panose="020B0506030403020204" pitchFamily="34" charset="0"/>
                <a:sym typeface="Arial"/>
              </a:rPr>
              <a:t>*	46% of PAUs progress to dissection or intramural hematoma after mean 12 months</a:t>
            </a:r>
            <a:endParaRPr lang="en-US" sz="1050" dirty="0">
              <a:ln w="0"/>
              <a:solidFill>
                <a:schemeClr val="tx1"/>
              </a:solidFill>
              <a:latin typeface="Lub Dub Condensed" panose="020B0506030403020204" pitchFamily="34" charset="0"/>
              <a:sym typeface="Arial"/>
            </a:endParaRPr>
          </a:p>
        </p:txBody>
      </p:sp>
      <p:sp>
        <p:nvSpPr>
          <p:cNvPr id="6" name="Text Placeholder 4">
            <a:extLst>
              <a:ext uri="{FF2B5EF4-FFF2-40B4-BE49-F238E27FC236}">
                <a16:creationId xmlns:a16="http://schemas.microsoft.com/office/drawing/2014/main" id="{87DEF00B-93D7-EC14-CAE4-F8C3727DAB7E}"/>
              </a:ext>
            </a:extLst>
          </p:cNvPr>
          <p:cNvSpPr txBox="1">
            <a:spLocks/>
          </p:cNvSpPr>
          <p:nvPr/>
        </p:nvSpPr>
        <p:spPr>
          <a:xfrm>
            <a:off x="1907777" y="6063916"/>
            <a:ext cx="8376447" cy="31763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cm indicates centimeter; CT, computed tomography; MRI, magnetic resonance imaging;  </a:t>
            </a:r>
            <a:br>
              <a:rPr lang="en-US" sz="1050" dirty="0"/>
            </a:br>
            <a:r>
              <a:rPr lang="en-US" sz="1050" dirty="0"/>
              <a:t>PAU, penetrating atherosclerotic ulcer; and TAD, thoracic aortic disease.</a:t>
            </a:r>
          </a:p>
        </p:txBody>
      </p:sp>
      <p:sp>
        <p:nvSpPr>
          <p:cNvPr id="4" name="Slide Number Placeholder 3">
            <a:extLst>
              <a:ext uri="{FF2B5EF4-FFF2-40B4-BE49-F238E27FC236}">
                <a16:creationId xmlns:a16="http://schemas.microsoft.com/office/drawing/2014/main" id="{672316E9-EAD8-4477-332E-9C9B60C902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28685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right)">
                                      <p:cBhvr>
                                        <p:cTn id="57" dur="500"/>
                                        <p:tgtEl>
                                          <p:spTgt spid="53"/>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up)">
                                      <p:cBhvr>
                                        <p:cTn id="65" dur="500"/>
                                        <p:tgtEl>
                                          <p:spTgt spid="57"/>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up)">
                                      <p:cBhvr>
                                        <p:cTn id="82" dur="500"/>
                                        <p:tgtEl>
                                          <p:spTgt spid="54"/>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47" grpId="0" animBg="1"/>
      <p:bldP spid="48" grpId="0" animBg="1"/>
      <p:bldP spid="49" grpId="0" animBg="1"/>
      <p:bldP spid="50" grpId="0" animBg="1"/>
      <p:bldP spid="52"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1A24-DB7B-FCF8-01CE-45A46B1DE977}"/>
              </a:ext>
            </a:extLst>
          </p:cNvPr>
          <p:cNvSpPr>
            <a:spLocks noGrp="1"/>
          </p:cNvSpPr>
          <p:nvPr>
            <p:ph type="title"/>
          </p:nvPr>
        </p:nvSpPr>
        <p:spPr>
          <a:xfrm>
            <a:off x="838200" y="365125"/>
            <a:ext cx="9768840" cy="660111"/>
          </a:xfrm>
        </p:spPr>
        <p:txBody>
          <a:bodyPr/>
          <a:lstStyle/>
          <a:p>
            <a:r>
              <a:rPr lang="en-US" dirty="0"/>
              <a:t>Counseling and Management of Aortic Disease in Pregnancy and Postpartum</a:t>
            </a:r>
          </a:p>
        </p:txBody>
      </p:sp>
      <p:sp>
        <p:nvSpPr>
          <p:cNvPr id="8" name="TextBox 7">
            <a:extLst>
              <a:ext uri="{FF2B5EF4-FFF2-40B4-BE49-F238E27FC236}">
                <a16:creationId xmlns:a16="http://schemas.microsoft.com/office/drawing/2014/main" id="{99A720D0-61EF-10EB-BBDB-D125C4891F42}"/>
              </a:ext>
            </a:extLst>
          </p:cNvPr>
          <p:cNvSpPr txBox="1"/>
          <p:nvPr/>
        </p:nvSpPr>
        <p:spPr>
          <a:xfrm>
            <a:off x="606972" y="1456228"/>
            <a:ext cx="3160987" cy="640080"/>
          </a:xfrm>
          <a:prstGeom prst="rect">
            <a:avLst/>
          </a:prstGeom>
          <a:solidFill>
            <a:srgbClr val="2F5597"/>
          </a:solidFill>
        </p:spPr>
        <p:txBody>
          <a:bodyPr wrap="square" rtlCol="0" anchor="ctr">
            <a:spAutoFit/>
          </a:bodyPr>
          <a:lstStyle/>
          <a:p>
            <a:pPr algn="ctr">
              <a:buClr>
                <a:srgbClr val="000000"/>
              </a:buClr>
            </a:pPr>
            <a:r>
              <a:rPr lang="en-US" sz="1600" b="1" kern="0" dirty="0" err="1">
                <a:solidFill>
                  <a:schemeClr val="bg1"/>
                </a:solidFill>
                <a:latin typeface="Lub Dub Bold" panose="020B0803030403020204" pitchFamily="34" charset="0"/>
                <a:cs typeface="Arial" panose="020B0604020202020204" pitchFamily="34" charset="0"/>
                <a:sym typeface="Arial"/>
              </a:rPr>
              <a:t>Prepregnancy</a:t>
            </a:r>
            <a:endParaRPr lang="en-US" sz="1600" b="1" kern="0" dirty="0">
              <a:solidFill>
                <a:schemeClr val="bg1"/>
              </a:solidFill>
              <a:latin typeface="Lub Dub Bold" panose="020B0803030403020204" pitchFamily="34" charset="0"/>
              <a:cs typeface="Arial" panose="020B0604020202020204" pitchFamily="34" charset="0"/>
              <a:sym typeface="Arial"/>
            </a:endParaRPr>
          </a:p>
        </p:txBody>
      </p:sp>
      <p:graphicFrame>
        <p:nvGraphicFramePr>
          <p:cNvPr id="7" name="Content Placeholder 5">
            <a:extLst>
              <a:ext uri="{FF2B5EF4-FFF2-40B4-BE49-F238E27FC236}">
                <a16:creationId xmlns:a16="http://schemas.microsoft.com/office/drawing/2014/main" id="{ECACE69F-4539-D873-73EE-F3345DA28A2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4244999"/>
              </p:ext>
            </p:extLst>
          </p:nvPr>
        </p:nvGraphicFramePr>
        <p:xfrm>
          <a:off x="608570" y="2254344"/>
          <a:ext cx="3135657" cy="2956560"/>
        </p:xfrm>
        <a:graphic>
          <a:graphicData uri="http://schemas.openxmlformats.org/drawingml/2006/table">
            <a:tbl>
              <a:tblPr firstRow="1" bandRow="1">
                <a:tableStyleId>{5C22544A-7EE6-4342-B048-85BDC9FD1C3A}</a:tableStyleId>
              </a:tblPr>
              <a:tblGrid>
                <a:gridCol w="596186">
                  <a:extLst>
                    <a:ext uri="{9D8B030D-6E8A-4147-A177-3AD203B41FA5}">
                      <a16:colId xmlns:a16="http://schemas.microsoft.com/office/drawing/2014/main" val="2649235253"/>
                    </a:ext>
                  </a:extLst>
                </a:gridCol>
                <a:gridCol w="2539471">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1" u="sng" kern="1200" dirty="0">
                          <a:solidFill>
                            <a:schemeClr val="dk1"/>
                          </a:solidFill>
                          <a:effectLst/>
                          <a:latin typeface="Lub Dub Condensed" panose="020B0506030403020204" pitchFamily="34" charset="0"/>
                          <a:ea typeface="+mn-ea"/>
                          <a:cs typeface="+mn-cs"/>
                        </a:rPr>
                        <a:t>MFS, LDS, </a:t>
                      </a:r>
                      <a:r>
                        <a:rPr lang="en-US" sz="1200" b="1" u="sng" kern="1200" dirty="0" err="1">
                          <a:solidFill>
                            <a:schemeClr val="dk1"/>
                          </a:solidFill>
                          <a:effectLst/>
                          <a:latin typeface="Lub Dub Condensed" panose="020B0506030403020204" pitchFamily="34" charset="0"/>
                          <a:ea typeface="+mn-ea"/>
                          <a:cs typeface="+mn-cs"/>
                        </a:rPr>
                        <a:t>vEDS</a:t>
                      </a:r>
                      <a:r>
                        <a:rPr lang="en-US" sz="1200" b="1" u="sng" kern="1200" dirty="0">
                          <a:solidFill>
                            <a:schemeClr val="dk1"/>
                          </a:solidFill>
                          <a:effectLst/>
                          <a:latin typeface="Lub Dub Condensed" panose="020B0506030403020204" pitchFamily="34" charset="0"/>
                          <a:ea typeface="+mn-ea"/>
                          <a:cs typeface="+mn-cs"/>
                        </a:rPr>
                        <a:t>, and </a:t>
                      </a:r>
                      <a:r>
                        <a:rPr lang="en-US" sz="1200" b="1" u="sng" kern="1200" dirty="0" err="1">
                          <a:solidFill>
                            <a:schemeClr val="dk1"/>
                          </a:solidFill>
                          <a:effectLst/>
                          <a:latin typeface="Lub Dub Condensed" panose="020B0506030403020204" pitchFamily="34" charset="0"/>
                          <a:ea typeface="+mn-ea"/>
                          <a:cs typeface="+mn-cs"/>
                        </a:rPr>
                        <a:t>nonsyndromic</a:t>
                      </a:r>
                      <a:r>
                        <a:rPr lang="en-US" sz="1200" b="1" u="sng" kern="1200" dirty="0">
                          <a:solidFill>
                            <a:schemeClr val="dk1"/>
                          </a:solidFill>
                          <a:effectLst/>
                          <a:latin typeface="Lub Dub Condensed" panose="020B0506030403020204" pitchFamily="34" charset="0"/>
                          <a:ea typeface="+mn-ea"/>
                          <a:cs typeface="+mn-cs"/>
                        </a:rPr>
                        <a:t> HTAD</a:t>
                      </a:r>
                    </a:p>
                    <a:p>
                      <a:pPr marL="57150" indent="0"/>
                      <a:r>
                        <a:rPr lang="en-US" sz="1200" b="0" kern="1200" dirty="0">
                          <a:solidFill>
                            <a:schemeClr val="dk1"/>
                          </a:solidFill>
                          <a:effectLst/>
                          <a:latin typeface="Lub Dub Condensed" panose="020B0506030403020204" pitchFamily="34" charset="0"/>
                          <a:ea typeface="+mn-ea"/>
                          <a:cs typeface="+mn-cs"/>
                        </a:rPr>
                        <a:t>Genetic counseling before pregnancy: Heritable nature of aortic condition </a:t>
                      </a:r>
                      <a:br>
                        <a:rPr lang="en-US" sz="1200" b="0" kern="1200" dirty="0">
                          <a:solidFill>
                            <a:schemeClr val="dk1"/>
                          </a:solidFill>
                          <a:effectLst/>
                          <a:latin typeface="Lub Dub Condensed" panose="020B0506030403020204" pitchFamily="34" charset="0"/>
                          <a:ea typeface="+mn-ea"/>
                          <a:cs typeface="+mn-cs"/>
                        </a:rPr>
                      </a:br>
                      <a:r>
                        <a:rPr lang="en-US" sz="1200" b="0" kern="1200" dirty="0">
                          <a:solidFill>
                            <a:schemeClr val="dk1"/>
                          </a:solidFill>
                          <a:effectLst/>
                          <a:latin typeface="Lub Dub Condensed" panose="020B0506030403020204" pitchFamily="34" charset="0"/>
                          <a:ea typeface="+mn-ea"/>
                          <a:cs typeface="+mn-cs"/>
                        </a:rPr>
                        <a:t>(Class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1" u="sng" kern="1200" dirty="0">
                          <a:solidFill>
                            <a:schemeClr val="dk1"/>
                          </a:solidFill>
                          <a:effectLst/>
                          <a:latin typeface="Lub Dub Condensed" panose="020B0506030403020204" pitchFamily="34" charset="0"/>
                          <a:ea typeface="+mn-ea"/>
                          <a:cs typeface="+mn-cs"/>
                        </a:rPr>
                        <a:t>MFS, LDS, </a:t>
                      </a:r>
                      <a:r>
                        <a:rPr lang="en-US" sz="1200" b="1" u="sng" kern="1200" dirty="0" err="1">
                          <a:solidFill>
                            <a:schemeClr val="dk1"/>
                          </a:solidFill>
                          <a:effectLst/>
                          <a:latin typeface="Lub Dub Condensed" panose="020B0506030403020204" pitchFamily="34" charset="0"/>
                          <a:ea typeface="+mn-ea"/>
                          <a:cs typeface="+mn-cs"/>
                        </a:rPr>
                        <a:t>vEDS</a:t>
                      </a:r>
                      <a:r>
                        <a:rPr lang="en-US" sz="1200" b="1" u="sng" kern="1200" dirty="0">
                          <a:solidFill>
                            <a:schemeClr val="dk1"/>
                          </a:solidFill>
                          <a:effectLst/>
                          <a:latin typeface="Lub Dub Condensed" panose="020B0506030403020204" pitchFamily="34" charset="0"/>
                          <a:ea typeface="+mn-ea"/>
                          <a:cs typeface="+mn-cs"/>
                        </a:rPr>
                        <a:t>, </a:t>
                      </a:r>
                      <a:r>
                        <a:rPr lang="en-US" sz="1200" b="1" u="sng" kern="1200" dirty="0" err="1">
                          <a:solidFill>
                            <a:schemeClr val="dk1"/>
                          </a:solidFill>
                          <a:effectLst/>
                          <a:latin typeface="Lub Dub Condensed" panose="020B0506030403020204" pitchFamily="34" charset="0"/>
                          <a:ea typeface="+mn-ea"/>
                          <a:cs typeface="+mn-cs"/>
                        </a:rPr>
                        <a:t>nonsyndromic</a:t>
                      </a:r>
                      <a:r>
                        <a:rPr lang="en-US" sz="1200" b="1" u="sng" kern="1200" dirty="0">
                          <a:solidFill>
                            <a:schemeClr val="dk1"/>
                          </a:solidFill>
                          <a:effectLst/>
                          <a:latin typeface="Lub Dub Condensed" panose="020B0506030403020204" pitchFamily="34" charset="0"/>
                          <a:ea typeface="+mn-ea"/>
                          <a:cs typeface="+mn-cs"/>
                        </a:rPr>
                        <a:t> HTAD, TS and BAV with aortic dilation</a:t>
                      </a:r>
                    </a:p>
                    <a:p>
                      <a:pPr marL="57150" indent="0"/>
                      <a:r>
                        <a:rPr lang="en-US" sz="1200" b="0" kern="1200" dirty="0">
                          <a:solidFill>
                            <a:schemeClr val="dk1"/>
                          </a:solidFill>
                          <a:effectLst/>
                          <a:latin typeface="Lub Dub Condensed" panose="020B0506030403020204" pitchFamily="34" charset="0"/>
                          <a:ea typeface="+mn-ea"/>
                          <a:cs typeface="+mn-cs"/>
                        </a:rPr>
                        <a:t>Aortic imaging: TTE and or MRI or CT </a:t>
                      </a:r>
                    </a:p>
                    <a:p>
                      <a:pPr marL="57150" indent="0"/>
                      <a:r>
                        <a:rPr lang="en-US" sz="1200" b="0" kern="1200" dirty="0">
                          <a:solidFill>
                            <a:schemeClr val="dk1"/>
                          </a:solidFill>
                          <a:effectLst/>
                          <a:latin typeface="Lub Dub Condensed" panose="020B0506030403020204" pitchFamily="34" charset="0"/>
                          <a:ea typeface="+mn-ea"/>
                          <a:cs typeface="+mn-cs"/>
                        </a:rPr>
                        <a:t>(Class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6859600"/>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1" u="sng" kern="1200" dirty="0">
                          <a:solidFill>
                            <a:schemeClr val="dk1"/>
                          </a:solidFill>
                          <a:effectLst/>
                          <a:latin typeface="Lub Dub Condensed" panose="020B0506030403020204" pitchFamily="34" charset="0"/>
                          <a:ea typeface="+mn-ea"/>
                          <a:cs typeface="+mn-cs"/>
                        </a:rPr>
                        <a:t>MFS, LDS, </a:t>
                      </a:r>
                      <a:r>
                        <a:rPr lang="en-US" sz="1200" b="1" u="sng" kern="1200" dirty="0" err="1">
                          <a:solidFill>
                            <a:schemeClr val="dk1"/>
                          </a:solidFill>
                          <a:effectLst/>
                          <a:latin typeface="Lub Dub Condensed" panose="020B0506030403020204" pitchFamily="34" charset="0"/>
                          <a:ea typeface="+mn-ea"/>
                          <a:cs typeface="+mn-cs"/>
                        </a:rPr>
                        <a:t>vEDS</a:t>
                      </a:r>
                      <a:r>
                        <a:rPr lang="en-US" sz="1200" b="1" u="sng" kern="1200" dirty="0">
                          <a:solidFill>
                            <a:schemeClr val="dk1"/>
                          </a:solidFill>
                          <a:effectLst/>
                          <a:latin typeface="Lub Dub Condensed" panose="020B0506030403020204" pitchFamily="34" charset="0"/>
                          <a:ea typeface="+mn-ea"/>
                          <a:cs typeface="+mn-cs"/>
                        </a:rPr>
                        <a:t>, </a:t>
                      </a:r>
                      <a:r>
                        <a:rPr lang="en-US" sz="1200" b="1" u="sng" kern="1200" dirty="0" err="1">
                          <a:solidFill>
                            <a:schemeClr val="dk1"/>
                          </a:solidFill>
                          <a:effectLst/>
                          <a:latin typeface="Lub Dub Condensed" panose="020B0506030403020204" pitchFamily="34" charset="0"/>
                          <a:ea typeface="+mn-ea"/>
                          <a:cs typeface="+mn-cs"/>
                        </a:rPr>
                        <a:t>nonsyndromic</a:t>
                      </a:r>
                      <a:r>
                        <a:rPr lang="en-US" sz="1200" b="1" u="sng" kern="1200" dirty="0">
                          <a:solidFill>
                            <a:schemeClr val="dk1"/>
                          </a:solidFill>
                          <a:effectLst/>
                          <a:latin typeface="Lub Dub Condensed" panose="020B0506030403020204" pitchFamily="34" charset="0"/>
                          <a:ea typeface="+mn-ea"/>
                          <a:cs typeface="+mn-cs"/>
                        </a:rPr>
                        <a:t> HTAD, TS and BAV with aortic dilation</a:t>
                      </a:r>
                    </a:p>
                    <a:p>
                      <a:pPr marL="57150" indent="0"/>
                      <a:r>
                        <a:rPr lang="en-US" sz="1200" b="0" kern="1200" dirty="0">
                          <a:solidFill>
                            <a:schemeClr val="dk1"/>
                          </a:solidFill>
                          <a:effectLst/>
                          <a:latin typeface="Lub Dub Condensed" panose="020B0506030403020204" pitchFamily="34" charset="0"/>
                          <a:ea typeface="+mn-ea"/>
                          <a:cs typeface="+mn-cs"/>
                        </a:rPr>
                        <a:t>Counseling before pregnancy:</a:t>
                      </a:r>
                    </a:p>
                    <a:p>
                      <a:pPr marL="57150" indent="0"/>
                      <a:r>
                        <a:rPr lang="en-US" sz="1200" b="0" kern="1200" dirty="0">
                          <a:solidFill>
                            <a:schemeClr val="dk1"/>
                          </a:solidFill>
                          <a:effectLst/>
                          <a:latin typeface="Lub Dub Condensed" panose="020B0506030403020204" pitchFamily="34" charset="0"/>
                          <a:ea typeface="+mn-ea"/>
                          <a:cs typeface="+mn-cs"/>
                        </a:rPr>
                        <a:t>Risk of </a:t>
                      </a:r>
                      <a:r>
                        <a:rPr lang="en-US" sz="1200" b="0" kern="1200" dirty="0" err="1">
                          <a:solidFill>
                            <a:schemeClr val="dk1"/>
                          </a:solidFill>
                          <a:effectLst/>
                          <a:latin typeface="Lub Dub Condensed" panose="020B0506030403020204" pitchFamily="34" charset="0"/>
                          <a:ea typeface="+mn-ea"/>
                          <a:cs typeface="+mn-cs"/>
                        </a:rPr>
                        <a:t>AoD</a:t>
                      </a:r>
                      <a:r>
                        <a:rPr lang="en-US" sz="1200" b="0" kern="1200" dirty="0">
                          <a:solidFill>
                            <a:schemeClr val="dk1"/>
                          </a:solidFill>
                          <a:effectLst/>
                          <a:latin typeface="Lub Dub Condensed" panose="020B0506030403020204" pitchFamily="34" charset="0"/>
                          <a:ea typeface="+mn-ea"/>
                          <a:cs typeface="+mn-cs"/>
                        </a:rPr>
                        <a:t>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597680"/>
                  </a:ext>
                </a:extLst>
              </a:tr>
            </a:tbl>
          </a:graphicData>
        </a:graphic>
      </p:graphicFrame>
      <p:sp>
        <p:nvSpPr>
          <p:cNvPr id="9" name="TextBox 8">
            <a:extLst>
              <a:ext uri="{FF2B5EF4-FFF2-40B4-BE49-F238E27FC236}">
                <a16:creationId xmlns:a16="http://schemas.microsoft.com/office/drawing/2014/main" id="{33013A3A-7B1D-4B8A-E6A1-769FC1BDBB06}"/>
              </a:ext>
            </a:extLst>
          </p:cNvPr>
          <p:cNvSpPr txBox="1"/>
          <p:nvPr/>
        </p:nvSpPr>
        <p:spPr>
          <a:xfrm>
            <a:off x="4148959" y="1456228"/>
            <a:ext cx="3160986" cy="64008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During Pregnancy</a:t>
            </a:r>
          </a:p>
        </p:txBody>
      </p:sp>
      <p:graphicFrame>
        <p:nvGraphicFramePr>
          <p:cNvPr id="30" name="Content Placeholder 5">
            <a:extLst>
              <a:ext uri="{FF2B5EF4-FFF2-40B4-BE49-F238E27FC236}">
                <a16:creationId xmlns:a16="http://schemas.microsoft.com/office/drawing/2014/main" id="{C0513499-5F4E-8FAA-A983-37396863C98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41517058"/>
              </p:ext>
            </p:extLst>
          </p:nvPr>
        </p:nvGraphicFramePr>
        <p:xfrm>
          <a:off x="4148959" y="2254344"/>
          <a:ext cx="3135657" cy="3322320"/>
        </p:xfrm>
        <a:graphic>
          <a:graphicData uri="http://schemas.openxmlformats.org/drawingml/2006/table">
            <a:tbl>
              <a:tblPr firstRow="1" bandRow="1">
                <a:tableStyleId>{5C22544A-7EE6-4342-B048-85BDC9FD1C3A}</a:tableStyleId>
              </a:tblPr>
              <a:tblGrid>
                <a:gridCol w="596186">
                  <a:extLst>
                    <a:ext uri="{9D8B030D-6E8A-4147-A177-3AD203B41FA5}">
                      <a16:colId xmlns:a16="http://schemas.microsoft.com/office/drawing/2014/main" val="2649235253"/>
                    </a:ext>
                  </a:extLst>
                </a:gridCol>
                <a:gridCol w="2539471">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7150" indent="0"/>
                      <a:r>
                        <a:rPr lang="en-US" sz="1200" b="1" u="sng" kern="1200" dirty="0">
                          <a:solidFill>
                            <a:schemeClr val="dk1"/>
                          </a:solidFill>
                          <a:effectLst/>
                          <a:latin typeface="Lub Dub Condensed" panose="020B0506030403020204" pitchFamily="34" charset="0"/>
                          <a:ea typeface="+mn-ea"/>
                          <a:cs typeface="+mn-cs"/>
                        </a:rPr>
                        <a:t>Multidisciplinary team management</a:t>
                      </a:r>
                    </a:p>
                    <a:p>
                      <a:pPr marL="57150" indent="0"/>
                      <a:r>
                        <a:rPr lang="en-US" sz="1200" b="0" u="none" kern="1200" dirty="0">
                          <a:solidFill>
                            <a:schemeClr val="dk1"/>
                          </a:solidFill>
                          <a:effectLst/>
                          <a:latin typeface="Lub Dub Condensed" panose="020B0506030403020204" pitchFamily="34" charset="0"/>
                          <a:ea typeface="+mn-ea"/>
                          <a:cs typeface="+mn-cs"/>
                        </a:rPr>
                        <a:t>Maternal fetal medicine</a:t>
                      </a:r>
                    </a:p>
                    <a:p>
                      <a:pPr marL="57150" indent="0"/>
                      <a:r>
                        <a:rPr lang="en-US" sz="1200" b="0" u="none" kern="1200" dirty="0">
                          <a:solidFill>
                            <a:schemeClr val="dk1"/>
                          </a:solidFill>
                          <a:effectLst/>
                          <a:latin typeface="Lub Dub Condensed" panose="020B0506030403020204" pitchFamily="34" charset="0"/>
                          <a:ea typeface="+mn-ea"/>
                          <a:cs typeface="+mn-cs"/>
                        </a:rPr>
                        <a:t>Cardiology </a:t>
                      </a:r>
                    </a:p>
                    <a:p>
                      <a:pPr marL="57150" indent="0"/>
                      <a:r>
                        <a:rPr lang="en-US" sz="1200" b="0" u="none" kern="1200" dirty="0">
                          <a:solidFill>
                            <a:schemeClr val="dk1"/>
                          </a:solidFill>
                          <a:effectLst/>
                          <a:latin typeface="Lub Dub Condensed" panose="020B0506030403020204" pitchFamily="34" charset="0"/>
                          <a:ea typeface="+mn-ea"/>
                          <a:cs typeface="+mn-cs"/>
                        </a:rPr>
                        <a:t>Cardiac Surgery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23977">
                <a:tc>
                  <a:txBody>
                    <a:bodyPr/>
                    <a:lstStyle/>
                    <a:p>
                      <a:pPr marL="0" indent="0" algn="ctr">
                        <a:lnSpc>
                          <a:spcPct val="100000"/>
                        </a:lnSpc>
                        <a:spcBef>
                          <a:spcPts val="295"/>
                        </a:spcBef>
                      </a:pPr>
                      <a:r>
                        <a:rPr lang="en-US" sz="1800">
                          <a:ln>
                            <a:noFill/>
                          </a:ln>
                          <a:solidFill>
                            <a:schemeClr val="tx1"/>
                          </a:solidFill>
                          <a:latin typeface="Lub Dub Bold" panose="020B0803030403020204" pitchFamily="34" charset="0"/>
                          <a:cs typeface="Calibri"/>
                        </a:rPr>
                        <a:t>1</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Guideline treatment of hypertension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6859600"/>
                  </a:ext>
                </a:extLst>
              </a:tr>
              <a:tr h="323977">
                <a:tc>
                  <a:txBody>
                    <a:bodyPr/>
                    <a:lstStyle/>
                    <a:p>
                      <a:pPr marL="0" indent="0" algn="ctr">
                        <a:lnSpc>
                          <a:spcPct val="100000"/>
                        </a:lnSpc>
                        <a:spcBef>
                          <a:spcPts val="295"/>
                        </a:spcBef>
                      </a:pPr>
                      <a:r>
                        <a:rPr lang="en-US" sz="1800">
                          <a:ln>
                            <a:noFill/>
                          </a:ln>
                          <a:solidFill>
                            <a:schemeClr val="tx1"/>
                          </a:solidFill>
                          <a:latin typeface="Lub Dub Bold" panose="020B0803030403020204" pitchFamily="34" charset="0"/>
                          <a:cs typeface="Calibri"/>
                        </a:rPr>
                        <a:t>1</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Beta-blocker therapy during pregnancy and postpartum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597680"/>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TTE aortic root and ascending aorta  surveillance each trimester and postpartum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9495573"/>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Non-contrast MRI surveillance of aortic arch, descending or abdominal aorta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35879269"/>
                  </a:ext>
                </a:extLst>
              </a:tr>
            </a:tbl>
          </a:graphicData>
        </a:graphic>
      </p:graphicFrame>
      <p:sp>
        <p:nvSpPr>
          <p:cNvPr id="10" name="TextBox 9">
            <a:extLst>
              <a:ext uri="{FF2B5EF4-FFF2-40B4-BE49-F238E27FC236}">
                <a16:creationId xmlns:a16="http://schemas.microsoft.com/office/drawing/2014/main" id="{219A2B7F-5563-48E3-2007-BC4E76D695D0}"/>
              </a:ext>
            </a:extLst>
          </p:cNvPr>
          <p:cNvSpPr txBox="1"/>
          <p:nvPr/>
        </p:nvSpPr>
        <p:spPr>
          <a:xfrm>
            <a:off x="7690944" y="1456228"/>
            <a:ext cx="3160986" cy="64008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Delivery</a:t>
            </a:r>
          </a:p>
        </p:txBody>
      </p:sp>
      <p:graphicFrame>
        <p:nvGraphicFramePr>
          <p:cNvPr id="31" name="Content Placeholder 5">
            <a:extLst>
              <a:ext uri="{FF2B5EF4-FFF2-40B4-BE49-F238E27FC236}">
                <a16:creationId xmlns:a16="http://schemas.microsoft.com/office/drawing/2014/main" id="{ECCBB6D9-A2E6-D26C-090F-58213BEAE68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59092345"/>
              </p:ext>
            </p:extLst>
          </p:nvPr>
        </p:nvGraphicFramePr>
        <p:xfrm>
          <a:off x="7716275" y="2254344"/>
          <a:ext cx="3135657" cy="3139440"/>
        </p:xfrm>
        <a:graphic>
          <a:graphicData uri="http://schemas.openxmlformats.org/drawingml/2006/table">
            <a:tbl>
              <a:tblPr firstRow="1" bandRow="1">
                <a:tableStyleId>{5C22544A-7EE6-4342-B048-85BDC9FD1C3A}</a:tableStyleId>
              </a:tblPr>
              <a:tblGrid>
                <a:gridCol w="596186">
                  <a:extLst>
                    <a:ext uri="{9D8B030D-6E8A-4147-A177-3AD203B41FA5}">
                      <a16:colId xmlns:a16="http://schemas.microsoft.com/office/drawing/2014/main" val="2649235253"/>
                    </a:ext>
                  </a:extLst>
                </a:gridCol>
                <a:gridCol w="2539471">
                  <a:extLst>
                    <a:ext uri="{9D8B030D-6E8A-4147-A177-3AD203B41FA5}">
                      <a16:colId xmlns:a16="http://schemas.microsoft.com/office/drawing/2014/main" val="3287117557"/>
                    </a:ext>
                  </a:extLst>
                </a:gridCol>
              </a:tblGrid>
              <a:tr h="2170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3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Cesarean delivery if history of chronic </a:t>
                      </a:r>
                      <a:r>
                        <a:rPr lang="en-US" sz="1200" b="0" u="none" kern="1200" dirty="0" err="1">
                          <a:solidFill>
                            <a:schemeClr val="dk1"/>
                          </a:solidFill>
                          <a:effectLst/>
                          <a:latin typeface="Lub Dub Condensed" panose="020B0506030403020204" pitchFamily="34" charset="0"/>
                          <a:ea typeface="+mn-ea"/>
                          <a:cs typeface="+mn-cs"/>
                        </a:rPr>
                        <a:t>AoD</a:t>
                      </a:r>
                      <a:r>
                        <a:rPr lang="en-US" sz="1200" b="0" u="none" kern="1200" dirty="0">
                          <a:solidFill>
                            <a:schemeClr val="dk1"/>
                          </a:solidFill>
                          <a:effectLst/>
                          <a:latin typeface="Lub Dub Condensed" panose="020B0506030403020204" pitchFamily="34" charset="0"/>
                          <a:ea typeface="+mn-ea"/>
                          <a:cs typeface="+mn-cs"/>
                        </a:rPr>
                        <a:t>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23977">
                <a:tc>
                  <a:txBody>
                    <a:bodyPr/>
                    <a:lstStyle/>
                    <a:p>
                      <a:pPr marL="0" indent="0" algn="ctr">
                        <a:lnSpc>
                          <a:spcPct val="100000"/>
                        </a:lnSpc>
                        <a:spcBef>
                          <a:spcPts val="295"/>
                        </a:spcBef>
                      </a:pPr>
                      <a:r>
                        <a:rPr lang="en-US" sz="1800">
                          <a:ln>
                            <a:noFill/>
                          </a:ln>
                          <a:solidFill>
                            <a:schemeClr val="tx1"/>
                          </a:solidFill>
                          <a:latin typeface="Lub Dub Bold" panose="020B0803030403020204" pitchFamily="34" charset="0"/>
                          <a:cs typeface="Calibri"/>
                        </a:rPr>
                        <a:t>1</a:t>
                      </a:r>
                      <a:endParaRPr lang="en-US" sz="1800" dirty="0">
                        <a:ln>
                          <a:noFill/>
                        </a:ln>
                        <a:solidFill>
                          <a:schemeClr val="tx1"/>
                        </a:solidFill>
                        <a:latin typeface="Lub Dub Bold" panose="020B0803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Vaginal delivery if aortic diameter &lt;4.0 cm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26859600"/>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Cesarean delivery if aortic diameter </a:t>
                      </a:r>
                      <a:r>
                        <a:rPr lang="en-US" sz="1200" b="0" u="sng" kern="1200" dirty="0">
                          <a:solidFill>
                            <a:schemeClr val="dk1"/>
                          </a:solidFill>
                          <a:effectLst/>
                          <a:latin typeface="Lub Dub Bold" panose="020B0803030403020204" pitchFamily="34" charset="0"/>
                          <a:ea typeface="+mn-ea"/>
                          <a:cs typeface="+mn-cs"/>
                        </a:rPr>
                        <a:t>&gt;</a:t>
                      </a:r>
                      <a:r>
                        <a:rPr lang="en-US" sz="1200" b="0" u="none" kern="1200" dirty="0">
                          <a:solidFill>
                            <a:schemeClr val="dk1"/>
                          </a:solidFill>
                          <a:effectLst/>
                          <a:latin typeface="Lub Dub Condensed" panose="020B0506030403020204" pitchFamily="34" charset="0"/>
                          <a:ea typeface="+mn-ea"/>
                          <a:cs typeface="+mn-cs"/>
                        </a:rPr>
                        <a:t>4.5 cm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6597680"/>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Vaginal delivery with regional anesthesia, expedited second stage and assisted delivery if aortic diameter 4.0-4.5 cm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9495573"/>
                  </a:ext>
                </a:extLst>
              </a:tr>
              <a:tr h="323977">
                <a:tc>
                  <a:txBody>
                    <a:body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7150" indent="0"/>
                      <a:r>
                        <a:rPr lang="en-US" sz="1200" b="0" u="none" kern="1200" dirty="0">
                          <a:solidFill>
                            <a:schemeClr val="dk1"/>
                          </a:solidFill>
                          <a:effectLst/>
                          <a:latin typeface="Lub Dub Condensed" panose="020B0506030403020204" pitchFamily="34" charset="0"/>
                          <a:ea typeface="+mn-ea"/>
                          <a:cs typeface="+mn-cs"/>
                        </a:rPr>
                        <a:t>Cesarean delivery for syndromic or </a:t>
                      </a:r>
                      <a:r>
                        <a:rPr lang="en-US" sz="1200" b="0" u="none" kern="1200" dirty="0" err="1">
                          <a:solidFill>
                            <a:schemeClr val="dk1"/>
                          </a:solidFill>
                          <a:effectLst/>
                          <a:latin typeface="Lub Dub Condensed" panose="020B0506030403020204" pitchFamily="34" charset="0"/>
                          <a:ea typeface="+mn-ea"/>
                          <a:cs typeface="+mn-cs"/>
                        </a:rPr>
                        <a:t>nonsyndromic</a:t>
                      </a:r>
                      <a:r>
                        <a:rPr lang="en-US" sz="1200" b="0" u="none" kern="1200" dirty="0">
                          <a:solidFill>
                            <a:schemeClr val="dk1"/>
                          </a:solidFill>
                          <a:effectLst/>
                          <a:latin typeface="Lub Dub Condensed" panose="020B0506030403020204" pitchFamily="34" charset="0"/>
                          <a:ea typeface="+mn-ea"/>
                          <a:cs typeface="+mn-cs"/>
                        </a:rPr>
                        <a:t> HTAD with aortic diameter 4.0-4.5 cm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35879269"/>
                  </a:ext>
                </a:extLst>
              </a:tr>
            </a:tbl>
          </a:graphicData>
        </a:graphic>
      </p:graphicFrame>
      <p:cxnSp>
        <p:nvCxnSpPr>
          <p:cNvPr id="11" name="Straight Connector 10">
            <a:extLst>
              <a:ext uri="{FF2B5EF4-FFF2-40B4-BE49-F238E27FC236}">
                <a16:creationId xmlns:a16="http://schemas.microsoft.com/office/drawing/2014/main" id="{45DB9FA5-A18E-11F0-3D00-1573D52E3CDE}"/>
              </a:ext>
              <a:ext uri="{C183D7F6-B498-43B3-948B-1728B52AA6E4}">
                <adec:decorative xmlns:adec="http://schemas.microsoft.com/office/drawing/2017/decorative" val="1"/>
              </a:ext>
            </a:extLst>
          </p:cNvPr>
          <p:cNvCxnSpPr>
            <a:cxnSpLocks/>
          </p:cNvCxnSpPr>
          <p:nvPr/>
        </p:nvCxnSpPr>
        <p:spPr>
          <a:xfrm>
            <a:off x="3958459" y="1544854"/>
            <a:ext cx="0" cy="4114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DDE6EF-2906-643B-CC93-838478D61D94}"/>
              </a:ext>
              <a:ext uri="{C183D7F6-B498-43B3-948B-1728B52AA6E4}">
                <adec:decorative xmlns:adec="http://schemas.microsoft.com/office/drawing/2017/decorative" val="1"/>
              </a:ext>
            </a:extLst>
          </p:cNvPr>
          <p:cNvCxnSpPr>
            <a:cxnSpLocks/>
          </p:cNvCxnSpPr>
          <p:nvPr/>
        </p:nvCxnSpPr>
        <p:spPr>
          <a:xfrm>
            <a:off x="7500445" y="1544854"/>
            <a:ext cx="0" cy="4114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29DDD6EE-92B2-1313-BE38-DB0B0147AF8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140" y="1508759"/>
            <a:ext cx="379396" cy="616519"/>
          </a:xfrm>
          <a:prstGeom prst="rect">
            <a:avLst/>
          </a:prstGeom>
        </p:spPr>
      </p:pic>
      <p:pic>
        <p:nvPicPr>
          <p:cNvPr id="35" name="Graphic 34">
            <a:extLst>
              <a:ext uri="{FF2B5EF4-FFF2-40B4-BE49-F238E27FC236}">
                <a16:creationId xmlns:a16="http://schemas.microsoft.com/office/drawing/2014/main" id="{05998728-9E86-53C2-D74D-B2CC0B8B991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310172" y="1496978"/>
            <a:ext cx="315772" cy="640080"/>
          </a:xfrm>
          <a:prstGeom prst="rect">
            <a:avLst/>
          </a:prstGeom>
        </p:spPr>
      </p:pic>
      <p:pic>
        <p:nvPicPr>
          <p:cNvPr id="37" name="Graphic 36">
            <a:extLst>
              <a:ext uri="{FF2B5EF4-FFF2-40B4-BE49-F238E27FC236}">
                <a16:creationId xmlns:a16="http://schemas.microsoft.com/office/drawing/2014/main" id="{108143F7-9341-D9BC-8B1A-AF9A4A97262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81445" y="1515381"/>
            <a:ext cx="590550" cy="590550"/>
          </a:xfrm>
          <a:prstGeom prst="rect">
            <a:avLst/>
          </a:prstGeom>
        </p:spPr>
      </p:pic>
      <p:sp>
        <p:nvSpPr>
          <p:cNvPr id="16" name="Text Placeholder 4">
            <a:extLst>
              <a:ext uri="{FF2B5EF4-FFF2-40B4-BE49-F238E27FC236}">
                <a16:creationId xmlns:a16="http://schemas.microsoft.com/office/drawing/2014/main" id="{133D7564-610C-1DDA-2296-190AEB517CE8}"/>
              </a:ext>
            </a:extLst>
          </p:cNvPr>
          <p:cNvSpPr txBox="1">
            <a:spLocks/>
          </p:cNvSpPr>
          <p:nvPr/>
        </p:nvSpPr>
        <p:spPr>
          <a:xfrm>
            <a:off x="2497140" y="5900286"/>
            <a:ext cx="7197720" cy="48126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err="1"/>
              <a:t>AoD</a:t>
            </a:r>
            <a:r>
              <a:rPr lang="en-US" sz="1050" dirty="0"/>
              <a:t> indicates aortic dissection; BAV, bicuspid aortic valve; cm, centimeter; CT, computed tomography; </a:t>
            </a:r>
            <a:br>
              <a:rPr lang="en-US" sz="1050" dirty="0"/>
            </a:br>
            <a:r>
              <a:rPr lang="en-US" sz="1050" dirty="0"/>
              <a:t>HTAD, heritable thoracic aortic diseases; LDS, </a:t>
            </a:r>
            <a:r>
              <a:rPr lang="en-US" sz="1050" dirty="0" err="1"/>
              <a:t>Loeys</a:t>
            </a:r>
            <a:r>
              <a:rPr lang="en-US" sz="1050" dirty="0"/>
              <a:t>-Dietz Syndrome; MFS, Marfan Syndrome; MRI, magnetic resonance imaging; TTE, transthoracic echocardiography; TS, Turner Syndrome; and </a:t>
            </a:r>
            <a:r>
              <a:rPr lang="en-US" sz="1050" dirty="0" err="1"/>
              <a:t>vEDS</a:t>
            </a:r>
            <a:r>
              <a:rPr lang="en-US" sz="1050" dirty="0"/>
              <a:t>, Vascular Ehlers-Danlos Syndrome.</a:t>
            </a:r>
          </a:p>
        </p:txBody>
      </p:sp>
      <p:sp>
        <p:nvSpPr>
          <p:cNvPr id="4" name="Slide Number Placeholder 3">
            <a:extLst>
              <a:ext uri="{FF2B5EF4-FFF2-40B4-BE49-F238E27FC236}">
                <a16:creationId xmlns:a16="http://schemas.microsoft.com/office/drawing/2014/main" id="{CB915675-65B0-1054-D687-10000E2D4B5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54547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DB2A-EC6E-73BD-B395-3808CE859EC3}"/>
              </a:ext>
            </a:extLst>
          </p:cNvPr>
          <p:cNvSpPr>
            <a:spLocks noGrp="1"/>
          </p:cNvSpPr>
          <p:nvPr>
            <p:ph type="title"/>
          </p:nvPr>
        </p:nvSpPr>
        <p:spPr/>
        <p:txBody>
          <a:bodyPr/>
          <a:lstStyle/>
          <a:p>
            <a:r>
              <a:rPr lang="en-US" dirty="0"/>
              <a:t>Diagnosis and Management of </a:t>
            </a:r>
            <a:br>
              <a:rPr lang="en-US" dirty="0"/>
            </a:br>
            <a:r>
              <a:rPr lang="en-US" dirty="0"/>
              <a:t>Inflammatory Aortitis</a:t>
            </a:r>
          </a:p>
        </p:txBody>
      </p:sp>
      <p:cxnSp>
        <p:nvCxnSpPr>
          <p:cNvPr id="8" name="Straight Connector 7">
            <a:extLst>
              <a:ext uri="{FF2B5EF4-FFF2-40B4-BE49-F238E27FC236}">
                <a16:creationId xmlns:a16="http://schemas.microsoft.com/office/drawing/2014/main" id="{0E96C58A-97F9-5320-F17A-4AF5CC830CDE}"/>
              </a:ext>
              <a:ext uri="{C183D7F6-B498-43B3-948B-1728B52AA6E4}">
                <adec:decorative xmlns:adec="http://schemas.microsoft.com/office/drawing/2017/decorative" val="1"/>
              </a:ext>
            </a:extLst>
          </p:cNvPr>
          <p:cNvCxnSpPr>
            <a:cxnSpLocks/>
          </p:cNvCxnSpPr>
          <p:nvPr/>
        </p:nvCxnSpPr>
        <p:spPr>
          <a:xfrm>
            <a:off x="5915595" y="1375577"/>
            <a:ext cx="0" cy="43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381B56-7AA3-C77D-604A-A872992DEF28}"/>
              </a:ext>
            </a:extLst>
          </p:cNvPr>
          <p:cNvSpPr txBox="1"/>
          <p:nvPr/>
        </p:nvSpPr>
        <p:spPr>
          <a:xfrm>
            <a:off x="1040109" y="1182064"/>
            <a:ext cx="4252687" cy="54864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Diagnostic Criteria</a:t>
            </a:r>
          </a:p>
        </p:txBody>
      </p:sp>
      <p:sp>
        <p:nvSpPr>
          <p:cNvPr id="12" name="Rectangle 11">
            <a:extLst>
              <a:ext uri="{FF2B5EF4-FFF2-40B4-BE49-F238E27FC236}">
                <a16:creationId xmlns:a16="http://schemas.microsoft.com/office/drawing/2014/main" id="{9A6A1DF9-4993-83EE-CCCA-97C01900ED5E}"/>
              </a:ext>
            </a:extLst>
          </p:cNvPr>
          <p:cNvSpPr/>
          <p:nvPr/>
        </p:nvSpPr>
        <p:spPr>
          <a:xfrm>
            <a:off x="1040109" y="1823335"/>
            <a:ext cx="2086215" cy="12879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n w="0"/>
                <a:solidFill>
                  <a:schemeClr val="tx1"/>
                </a:solidFill>
                <a:latin typeface="Lub Dub Condensed" panose="020B0506030403020204" pitchFamily="34" charset="0"/>
                <a:sym typeface="Arial"/>
              </a:rPr>
              <a:t>TAK (≥3) criteria present</a:t>
            </a:r>
          </a:p>
          <a:p>
            <a:pPr algn="ctr"/>
            <a:r>
              <a:rPr lang="en-US" sz="1050" dirty="0">
                <a:ln w="0"/>
                <a:solidFill>
                  <a:schemeClr val="tx1"/>
                </a:solidFill>
                <a:latin typeface="Lub Dub Condensed" panose="020B0506030403020204" pitchFamily="34" charset="0"/>
                <a:sym typeface="Arial"/>
              </a:rPr>
              <a:t>Age &lt;40Y</a:t>
            </a:r>
          </a:p>
          <a:p>
            <a:pPr algn="ctr"/>
            <a:r>
              <a:rPr lang="en-US" sz="1050" dirty="0">
                <a:ln w="0"/>
                <a:solidFill>
                  <a:schemeClr val="tx1"/>
                </a:solidFill>
                <a:latin typeface="Lub Dub Condensed" panose="020B0506030403020204" pitchFamily="34" charset="0"/>
                <a:sym typeface="Arial"/>
              </a:rPr>
              <a:t>Claudication</a:t>
            </a:r>
          </a:p>
          <a:p>
            <a:pPr algn="ctr"/>
            <a:r>
              <a:rPr lang="en-US" sz="1050" dirty="0">
                <a:ln w="0"/>
                <a:solidFill>
                  <a:schemeClr val="tx1"/>
                </a:solidFill>
                <a:latin typeface="Lub Dub Condensed" panose="020B0506030403020204" pitchFamily="34" charset="0"/>
                <a:sym typeface="Arial"/>
              </a:rPr>
              <a:t>↓Brachial Pulse</a:t>
            </a:r>
          </a:p>
          <a:p>
            <a:pPr algn="ctr"/>
            <a:r>
              <a:rPr lang="en-US" sz="1050" dirty="0">
                <a:ln w="0"/>
                <a:solidFill>
                  <a:schemeClr val="tx1"/>
                </a:solidFill>
                <a:latin typeface="Lub Dub Condensed" panose="020B0506030403020204" pitchFamily="34" charset="0"/>
                <a:sym typeface="Arial"/>
              </a:rPr>
              <a:t>SCA/aortic bruit</a:t>
            </a:r>
          </a:p>
          <a:p>
            <a:pPr algn="ctr"/>
            <a:r>
              <a:rPr lang="en-US" sz="1050" dirty="0">
                <a:ln w="0"/>
                <a:solidFill>
                  <a:schemeClr val="tx1"/>
                </a:solidFill>
                <a:latin typeface="Lub Dub Condensed" panose="020B0506030403020204" pitchFamily="34" charset="0"/>
                <a:sym typeface="Arial"/>
              </a:rPr>
              <a:t>SBP variation ≥10mmHg in arms</a:t>
            </a:r>
          </a:p>
          <a:p>
            <a:pPr algn="ctr"/>
            <a:r>
              <a:rPr lang="en-US" sz="1050" dirty="0">
                <a:ln w="0"/>
                <a:solidFill>
                  <a:schemeClr val="tx1"/>
                </a:solidFill>
                <a:latin typeface="Lub Dub Condensed" panose="020B0506030403020204" pitchFamily="34" charset="0"/>
                <a:sym typeface="Arial"/>
              </a:rPr>
              <a:t>Aortic or aortic branch stenosis</a:t>
            </a:r>
          </a:p>
        </p:txBody>
      </p:sp>
      <p:sp>
        <p:nvSpPr>
          <p:cNvPr id="13" name="Rectangle 12">
            <a:extLst>
              <a:ext uri="{FF2B5EF4-FFF2-40B4-BE49-F238E27FC236}">
                <a16:creationId xmlns:a16="http://schemas.microsoft.com/office/drawing/2014/main" id="{5DE8802B-5112-2E27-4C07-4DE5CBA411CD}"/>
              </a:ext>
            </a:extLst>
          </p:cNvPr>
          <p:cNvSpPr/>
          <p:nvPr/>
        </p:nvSpPr>
        <p:spPr>
          <a:xfrm>
            <a:off x="3206581" y="1822625"/>
            <a:ext cx="2086215" cy="12879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n w="0"/>
                <a:solidFill>
                  <a:schemeClr val="tx1"/>
                </a:solidFill>
                <a:latin typeface="Lub Dub Condensed" panose="020B0506030403020204" pitchFamily="34" charset="0"/>
                <a:sym typeface="Arial"/>
              </a:rPr>
              <a:t>GCA (≥3) criteria present</a:t>
            </a:r>
          </a:p>
          <a:p>
            <a:pPr algn="ctr"/>
            <a:r>
              <a:rPr lang="en-US" sz="1050" dirty="0">
                <a:ln w="0"/>
                <a:solidFill>
                  <a:schemeClr val="tx1"/>
                </a:solidFill>
                <a:latin typeface="Lub Dub Condensed" panose="020B0506030403020204" pitchFamily="34" charset="0"/>
                <a:sym typeface="Arial"/>
              </a:rPr>
              <a:t>Age &gt;50y</a:t>
            </a:r>
          </a:p>
          <a:p>
            <a:pPr algn="ctr"/>
            <a:r>
              <a:rPr lang="en-US" sz="1050" dirty="0">
                <a:ln w="0"/>
                <a:solidFill>
                  <a:schemeClr val="tx1"/>
                </a:solidFill>
                <a:latin typeface="Lub Dub Condensed" panose="020B0506030403020204" pitchFamily="34" charset="0"/>
                <a:sym typeface="Arial"/>
              </a:rPr>
              <a:t>New localize headache</a:t>
            </a:r>
          </a:p>
          <a:p>
            <a:pPr algn="ctr"/>
            <a:r>
              <a:rPr lang="en-US" sz="1050" dirty="0">
                <a:ln w="0"/>
                <a:solidFill>
                  <a:schemeClr val="tx1"/>
                </a:solidFill>
                <a:latin typeface="Lub Dub Condensed" panose="020B0506030403020204" pitchFamily="34" charset="0"/>
                <a:sym typeface="Arial"/>
              </a:rPr>
              <a:t>Temporal artery tenderness </a:t>
            </a:r>
            <a:br>
              <a:rPr lang="en-US" sz="1050" dirty="0">
                <a:ln w="0"/>
                <a:solidFill>
                  <a:schemeClr val="tx1"/>
                </a:solidFill>
                <a:latin typeface="Lub Dub Condensed" panose="020B0506030403020204" pitchFamily="34" charset="0"/>
                <a:sym typeface="Arial"/>
              </a:rPr>
            </a:br>
            <a:r>
              <a:rPr lang="en-US" sz="1050" dirty="0">
                <a:ln w="0"/>
                <a:solidFill>
                  <a:schemeClr val="tx1"/>
                </a:solidFill>
                <a:latin typeface="Lub Dub Condensed" panose="020B0506030403020204" pitchFamily="34" charset="0"/>
                <a:sym typeface="Arial"/>
              </a:rPr>
              <a:t>or ↓ pulse</a:t>
            </a:r>
          </a:p>
          <a:p>
            <a:pPr algn="ctr"/>
            <a:r>
              <a:rPr lang="en-US" sz="1050" dirty="0">
                <a:ln w="0"/>
                <a:solidFill>
                  <a:schemeClr val="tx1"/>
                </a:solidFill>
                <a:latin typeface="Lub Dub Condensed" panose="020B0506030403020204" pitchFamily="34" charset="0"/>
                <a:sym typeface="Arial"/>
              </a:rPr>
              <a:t>ESR &gt;50mm/h</a:t>
            </a:r>
          </a:p>
          <a:p>
            <a:pPr algn="ctr"/>
            <a:r>
              <a:rPr lang="en-US" sz="1050" dirty="0">
                <a:ln w="0"/>
                <a:solidFill>
                  <a:schemeClr val="tx1"/>
                </a:solidFill>
                <a:latin typeface="Lub Dub Condensed" panose="020B0506030403020204" pitchFamily="34" charset="0"/>
                <a:sym typeface="Arial"/>
              </a:rPr>
              <a:t>(+) Necrotizing vasculitis </a:t>
            </a:r>
            <a:br>
              <a:rPr lang="en-US" sz="1050" dirty="0">
                <a:ln w="0"/>
                <a:solidFill>
                  <a:schemeClr val="tx1"/>
                </a:solidFill>
                <a:latin typeface="Lub Dub Condensed" panose="020B0506030403020204" pitchFamily="34" charset="0"/>
                <a:sym typeface="Arial"/>
              </a:rPr>
            </a:br>
            <a:r>
              <a:rPr lang="en-US" sz="1050" dirty="0">
                <a:ln w="0"/>
                <a:solidFill>
                  <a:schemeClr val="tx1"/>
                </a:solidFill>
                <a:latin typeface="Lub Dub Condensed" panose="020B0506030403020204" pitchFamily="34" charset="0"/>
                <a:sym typeface="Arial"/>
              </a:rPr>
              <a:t>on arterial bx</a:t>
            </a:r>
          </a:p>
        </p:txBody>
      </p:sp>
      <p:sp>
        <p:nvSpPr>
          <p:cNvPr id="11" name="TextBox 10">
            <a:extLst>
              <a:ext uri="{FF2B5EF4-FFF2-40B4-BE49-F238E27FC236}">
                <a16:creationId xmlns:a16="http://schemas.microsoft.com/office/drawing/2014/main" id="{312D8D3C-5C51-12F4-BA0F-5888D6827864}"/>
              </a:ext>
            </a:extLst>
          </p:cNvPr>
          <p:cNvSpPr txBox="1"/>
          <p:nvPr/>
        </p:nvSpPr>
        <p:spPr>
          <a:xfrm>
            <a:off x="7450424" y="1182064"/>
            <a:ext cx="3160986" cy="54864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Systemic Therapy</a:t>
            </a:r>
          </a:p>
        </p:txBody>
      </p:sp>
      <p:sp>
        <p:nvSpPr>
          <p:cNvPr id="53" name="Rectangle 52" descr="In patients with active GCA or Takayasu arteritis, initial medical therapy should include high-dose glucocorticoid (Class 1).&#10;&#10;In patients with GCA who have evidence of active aortitis, tocilizumab is recommended as adjunctive therapy to glucocorticoids, with methotrexate as an alternative (Class 1). &#10;&#10;In all patients with Takayasu arteritis, nonbiological disease-modifying anti-rheumatic drugs (DMARD) should be given in combination with glucocorticoids (Class 1).">
            <a:extLst>
              <a:ext uri="{FF2B5EF4-FFF2-40B4-BE49-F238E27FC236}">
                <a16:creationId xmlns:a16="http://schemas.microsoft.com/office/drawing/2014/main" id="{10854410-E850-D641-4298-BD96D2F02F24}"/>
              </a:ext>
            </a:extLst>
          </p:cNvPr>
          <p:cNvSpPr/>
          <p:nvPr/>
        </p:nvSpPr>
        <p:spPr>
          <a:xfrm>
            <a:off x="6326431" y="1760832"/>
            <a:ext cx="5637771" cy="225985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Container">
            <a:extLst>
              <a:ext uri="{FF2B5EF4-FFF2-40B4-BE49-F238E27FC236}">
                <a16:creationId xmlns:a16="http://schemas.microsoft.com/office/drawing/2014/main" id="{40A0DD65-A616-F013-80CC-28E58A1F21A2}"/>
              </a:ext>
              <a:ext uri="{C183D7F6-B498-43B3-948B-1728B52AA6E4}">
                <adec:decorative xmlns:adec="http://schemas.microsoft.com/office/drawing/2017/decorative" val="1"/>
              </a:ext>
            </a:extLst>
          </p:cNvPr>
          <p:cNvSpPr/>
          <p:nvPr/>
        </p:nvSpPr>
        <p:spPr>
          <a:xfrm>
            <a:off x="6328663" y="2748706"/>
            <a:ext cx="2353696" cy="123899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GCA + active aortitis:</a:t>
            </a:r>
          </a:p>
          <a:p>
            <a:pPr algn="ctr"/>
            <a:r>
              <a:rPr lang="en-US" sz="1200" b="1" dirty="0">
                <a:solidFill>
                  <a:prstClr val="black"/>
                </a:solidFill>
                <a:latin typeface="Lub Dub Condensed" panose="020B0506030403020204" pitchFamily="34" charset="0"/>
              </a:rPr>
              <a:t>Tocilizumab is recommended as adjunctive therapy to glucocorticoids, with methotrexate as an alternative (Class 1)</a:t>
            </a:r>
          </a:p>
        </p:txBody>
      </p:sp>
      <p:sp>
        <p:nvSpPr>
          <p:cNvPr id="16" name="Rectangle Container">
            <a:extLst>
              <a:ext uri="{FF2B5EF4-FFF2-40B4-BE49-F238E27FC236}">
                <a16:creationId xmlns:a16="http://schemas.microsoft.com/office/drawing/2014/main" id="{0EDF2802-F42F-FC8B-3F7F-5B31C342CB4B}"/>
              </a:ext>
              <a:ext uri="{C183D7F6-B498-43B3-948B-1728B52AA6E4}">
                <adec:decorative xmlns:adec="http://schemas.microsoft.com/office/drawing/2017/decorative" val="1"/>
              </a:ext>
            </a:extLst>
          </p:cNvPr>
          <p:cNvSpPr/>
          <p:nvPr/>
        </p:nvSpPr>
        <p:spPr>
          <a:xfrm>
            <a:off x="9032128" y="2739007"/>
            <a:ext cx="2409021" cy="152848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TAK: non-biological disease-modifying anti-rheumatic drugs (e.g., methotrexate, hydroxychloroquine, azathioprine,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sulfamethoxazole, and leflunomide</a:t>
            </a:r>
            <a:r>
              <a:rPr lang="en-US" sz="1200" b="1" dirty="0">
                <a:solidFill>
                  <a:prstClr val="black"/>
                </a:solidFill>
                <a:latin typeface="Lub Dub Condensed" panose="020B0506030403020204" pitchFamily="34" charset="0"/>
              </a:rPr>
              <a:t>) should be given in combination with glucocorticoids   </a:t>
            </a:r>
          </a:p>
          <a:p>
            <a:pPr algn="ctr"/>
            <a:r>
              <a:rPr lang="en-US" sz="1200" b="1" dirty="0">
                <a:solidFill>
                  <a:prstClr val="black"/>
                </a:solidFill>
                <a:latin typeface="Lub Dub Condensed" panose="020B0506030403020204" pitchFamily="34" charset="0"/>
              </a:rPr>
              <a:t>(Class 1)</a:t>
            </a:r>
          </a:p>
        </p:txBody>
      </p:sp>
      <p:cxnSp>
        <p:nvCxnSpPr>
          <p:cNvPr id="17" name="Elbow Connector 47">
            <a:extLst>
              <a:ext uri="{FF2B5EF4-FFF2-40B4-BE49-F238E27FC236}">
                <a16:creationId xmlns:a16="http://schemas.microsoft.com/office/drawing/2014/main" id="{30D8FEC2-BCAF-3F3C-0DAC-9DADA0A2BBD4}"/>
              </a:ext>
              <a:ext uri="{C183D7F6-B498-43B3-948B-1728B52AA6E4}">
                <adec:decorative xmlns:adec="http://schemas.microsoft.com/office/drawing/2017/decorative" val="1"/>
              </a:ext>
            </a:extLst>
          </p:cNvPr>
          <p:cNvCxnSpPr>
            <a:cxnSpLocks/>
          </p:cNvCxnSpPr>
          <p:nvPr/>
        </p:nvCxnSpPr>
        <p:spPr>
          <a:xfrm rot="5400000">
            <a:off x="8042028" y="1779878"/>
            <a:ext cx="439386" cy="1538391"/>
          </a:xfrm>
          <a:prstGeom prst="bentConnector3">
            <a:avLst>
              <a:gd name="adj1" fmla="val 5761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47">
            <a:extLst>
              <a:ext uri="{FF2B5EF4-FFF2-40B4-BE49-F238E27FC236}">
                <a16:creationId xmlns:a16="http://schemas.microsoft.com/office/drawing/2014/main" id="{53DF2B9C-3B34-D95F-B064-AF89E0921C10}"/>
              </a:ext>
              <a:ext uri="{C183D7F6-B498-43B3-948B-1728B52AA6E4}">
                <adec:decorative xmlns:adec="http://schemas.microsoft.com/office/drawing/2017/decorative" val="1"/>
              </a:ext>
            </a:extLst>
          </p:cNvPr>
          <p:cNvCxnSpPr>
            <a:cxnSpLocks/>
            <a:stCxn id="14" idx="2"/>
            <a:endCxn id="16" idx="0"/>
          </p:cNvCxnSpPr>
          <p:nvPr/>
        </p:nvCxnSpPr>
        <p:spPr>
          <a:xfrm rot="16200000" flipH="1">
            <a:off x="9488004" y="1990372"/>
            <a:ext cx="292758" cy="12045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7FE1F84-ADC2-9E41-A30E-AD285FA643E0}"/>
              </a:ext>
            </a:extLst>
          </p:cNvPr>
          <p:cNvSpPr txBox="1"/>
          <p:nvPr/>
        </p:nvSpPr>
        <p:spPr>
          <a:xfrm>
            <a:off x="1093119" y="3488559"/>
            <a:ext cx="4226924" cy="54864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Imaging / Monitoring</a:t>
            </a:r>
          </a:p>
        </p:txBody>
      </p:sp>
      <p:sp>
        <p:nvSpPr>
          <p:cNvPr id="40" name="Rectangle Container">
            <a:extLst>
              <a:ext uri="{FF2B5EF4-FFF2-40B4-BE49-F238E27FC236}">
                <a16:creationId xmlns:a16="http://schemas.microsoft.com/office/drawing/2014/main" id="{407EA0D2-8BA3-698D-F33E-0E85145B06B5}"/>
              </a:ext>
              <a:ext uri="{C183D7F6-B498-43B3-948B-1728B52AA6E4}">
                <adec:decorative xmlns:adec="http://schemas.microsoft.com/office/drawing/2017/decorative" val="1"/>
              </a:ext>
            </a:extLst>
          </p:cNvPr>
          <p:cNvSpPr/>
          <p:nvPr/>
        </p:nvSpPr>
        <p:spPr>
          <a:xfrm>
            <a:off x="1141655" y="4090439"/>
            <a:ext cx="4114325" cy="47603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prstClr val="black"/>
              </a:solidFill>
              <a:latin typeface="Lub Dub Condensed" panose="020B0506030403020204" pitchFamily="34" charset="0"/>
            </a:endParaRPr>
          </a:p>
        </p:txBody>
      </p:sp>
      <p:sp>
        <p:nvSpPr>
          <p:cNvPr id="39" name="Rectangle Container">
            <a:extLst>
              <a:ext uri="{FF2B5EF4-FFF2-40B4-BE49-F238E27FC236}">
                <a16:creationId xmlns:a16="http://schemas.microsoft.com/office/drawing/2014/main" id="{495B8F65-6109-6A31-DA6B-BD4B8192250A}"/>
              </a:ext>
              <a:ext uri="{C183D7F6-B498-43B3-948B-1728B52AA6E4}">
                <adec:decorative xmlns:adec="http://schemas.microsoft.com/office/drawing/2017/decorative" val="1"/>
              </a:ext>
            </a:extLst>
          </p:cNvPr>
          <p:cNvSpPr/>
          <p:nvPr/>
        </p:nvSpPr>
        <p:spPr>
          <a:xfrm>
            <a:off x="1136430" y="4664859"/>
            <a:ext cx="4114325" cy="476034"/>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prstClr val="black"/>
              </a:solidFill>
              <a:latin typeface="Lub Dub Condensed" panose="020B0506030403020204" pitchFamily="34" charset="0"/>
            </a:endParaRPr>
          </a:p>
        </p:txBody>
      </p:sp>
      <p:sp>
        <p:nvSpPr>
          <p:cNvPr id="37" name="Rectangle Container">
            <a:extLst>
              <a:ext uri="{FF2B5EF4-FFF2-40B4-BE49-F238E27FC236}">
                <a16:creationId xmlns:a16="http://schemas.microsoft.com/office/drawing/2014/main" id="{447086FA-0F0E-7743-8870-C5545FA07090}"/>
              </a:ext>
              <a:ext uri="{C183D7F6-B498-43B3-948B-1728B52AA6E4}">
                <adec:decorative xmlns:adec="http://schemas.microsoft.com/office/drawing/2017/decorative" val="1"/>
              </a:ext>
            </a:extLst>
          </p:cNvPr>
          <p:cNvSpPr/>
          <p:nvPr/>
        </p:nvSpPr>
        <p:spPr>
          <a:xfrm>
            <a:off x="1136430" y="5218515"/>
            <a:ext cx="4114325" cy="476034"/>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prstClr val="black"/>
              </a:solidFill>
              <a:latin typeface="Lub Dub Condensed" panose="020B0506030403020204" pitchFamily="34" charset="0"/>
            </a:endParaRPr>
          </a:p>
        </p:txBody>
      </p:sp>
      <p:sp>
        <p:nvSpPr>
          <p:cNvPr id="54" name="Rectangle Container">
            <a:extLst>
              <a:ext uri="{FF2B5EF4-FFF2-40B4-BE49-F238E27FC236}">
                <a16:creationId xmlns:a16="http://schemas.microsoft.com/office/drawing/2014/main" id="{3117A4F4-F54C-F233-DFB3-CDB8C7392CB3}"/>
              </a:ext>
              <a:ext uri="{C183D7F6-B498-43B3-948B-1728B52AA6E4}">
                <adec:decorative xmlns:adec="http://schemas.microsoft.com/office/drawing/2017/decorative" val="0"/>
              </a:ext>
            </a:extLst>
          </p:cNvPr>
          <p:cNvSpPr/>
          <p:nvPr/>
        </p:nvSpPr>
        <p:spPr>
          <a:xfrm>
            <a:off x="1149418" y="4099544"/>
            <a:ext cx="4114325" cy="47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TAK or GCA Patients: Initial MRI or CT +/- PET </a:t>
            </a:r>
            <a:br>
              <a:rPr lang="en-US" sz="1200" b="1" dirty="0">
                <a:solidFill>
                  <a:prstClr val="black"/>
                </a:solidFill>
                <a:latin typeface="Lub Dub Condensed" panose="020B0506030403020204" pitchFamily="34" charset="0"/>
              </a:rPr>
            </a:br>
            <a:r>
              <a:rPr lang="en-US" sz="1200" b="1" i="1" dirty="0">
                <a:solidFill>
                  <a:prstClr val="black"/>
                </a:solidFill>
                <a:latin typeface="Lub Dub Condensed" panose="020B0506030403020204" pitchFamily="34" charset="0"/>
              </a:rPr>
              <a:t>entire</a:t>
            </a:r>
            <a:r>
              <a:rPr lang="en-US" sz="1200" b="1" dirty="0">
                <a:solidFill>
                  <a:prstClr val="black"/>
                </a:solidFill>
                <a:latin typeface="Lub Dub Condensed" panose="020B0506030403020204" pitchFamily="34" charset="0"/>
              </a:rPr>
              <a:t> aorta and branches ( Class 1)</a:t>
            </a:r>
          </a:p>
        </p:txBody>
      </p:sp>
      <p:sp>
        <p:nvSpPr>
          <p:cNvPr id="55" name="Rectangle Container">
            <a:extLst>
              <a:ext uri="{FF2B5EF4-FFF2-40B4-BE49-F238E27FC236}">
                <a16:creationId xmlns:a16="http://schemas.microsoft.com/office/drawing/2014/main" id="{227C447B-6BF2-A967-F2E1-0DBE1C0FE283}"/>
              </a:ext>
              <a:ext uri="{C183D7F6-B498-43B3-948B-1728B52AA6E4}">
                <adec:decorative xmlns:adec="http://schemas.microsoft.com/office/drawing/2017/decorative" val="0"/>
              </a:ext>
            </a:extLst>
          </p:cNvPr>
          <p:cNvSpPr/>
          <p:nvPr/>
        </p:nvSpPr>
        <p:spPr>
          <a:xfrm>
            <a:off x="1144193" y="4673964"/>
            <a:ext cx="4114325" cy="47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Monitor treatment efficacy with periodic serum inflammatory markers (CRP/ESR) and repeat imaging (Class 1)</a:t>
            </a:r>
          </a:p>
        </p:txBody>
      </p:sp>
      <p:sp>
        <p:nvSpPr>
          <p:cNvPr id="56" name="Rectangle Container">
            <a:extLst>
              <a:ext uri="{FF2B5EF4-FFF2-40B4-BE49-F238E27FC236}">
                <a16:creationId xmlns:a16="http://schemas.microsoft.com/office/drawing/2014/main" id="{89BF28A5-A1AF-159D-3E37-1773B26A8B03}"/>
              </a:ext>
              <a:ext uri="{C183D7F6-B498-43B3-948B-1728B52AA6E4}">
                <adec:decorative xmlns:adec="http://schemas.microsoft.com/office/drawing/2017/decorative" val="0"/>
              </a:ext>
            </a:extLst>
          </p:cNvPr>
          <p:cNvSpPr/>
          <p:nvPr/>
        </p:nvSpPr>
        <p:spPr>
          <a:xfrm>
            <a:off x="1144193" y="5227620"/>
            <a:ext cx="4114325" cy="47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Annual surveillance imaging for GCA/TAK patients </a:t>
            </a:r>
            <a:br>
              <a:rPr lang="en-US" sz="1200" b="1" dirty="0">
                <a:solidFill>
                  <a:prstClr val="black"/>
                </a:solidFill>
                <a:latin typeface="Lub Dub Condensed" panose="020B0506030403020204" pitchFamily="34" charset="0"/>
              </a:rPr>
            </a:br>
            <a:r>
              <a:rPr lang="en-US" sz="1200" b="1" dirty="0">
                <a:solidFill>
                  <a:prstClr val="black"/>
                </a:solidFill>
                <a:latin typeface="Lub Dub Condensed" panose="020B0506030403020204" pitchFamily="34" charset="0"/>
              </a:rPr>
              <a:t>in remission (MRI/CT/PET) (Class 2a)</a:t>
            </a:r>
          </a:p>
        </p:txBody>
      </p:sp>
      <p:sp>
        <p:nvSpPr>
          <p:cNvPr id="30" name="TextBox 29">
            <a:extLst>
              <a:ext uri="{FF2B5EF4-FFF2-40B4-BE49-F238E27FC236}">
                <a16:creationId xmlns:a16="http://schemas.microsoft.com/office/drawing/2014/main" id="{E678FE1C-B488-A168-E61A-96CBE8D2211D}"/>
              </a:ext>
            </a:extLst>
          </p:cNvPr>
          <p:cNvSpPr txBox="1"/>
          <p:nvPr/>
        </p:nvSpPr>
        <p:spPr>
          <a:xfrm>
            <a:off x="7036538" y="4321431"/>
            <a:ext cx="4226924" cy="548640"/>
          </a:xfrm>
          <a:prstGeom prst="rect">
            <a:avLst/>
          </a:prstGeom>
          <a:solidFill>
            <a:srgbClr val="2F5597"/>
          </a:solidFill>
        </p:spPr>
        <p:txBody>
          <a:bodyPr wrap="square" rtlCol="0" anchor="ctr">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Surgery</a:t>
            </a:r>
          </a:p>
        </p:txBody>
      </p:sp>
      <p:sp>
        <p:nvSpPr>
          <p:cNvPr id="31" name="Rectangle Container">
            <a:extLst>
              <a:ext uri="{FF2B5EF4-FFF2-40B4-BE49-F238E27FC236}">
                <a16:creationId xmlns:a16="http://schemas.microsoft.com/office/drawing/2014/main" id="{5EC03780-C076-ECDF-F13A-D0F3180BE810}"/>
              </a:ext>
              <a:ext uri="{C183D7F6-B498-43B3-948B-1728B52AA6E4}">
                <adec:decorative xmlns:adec="http://schemas.microsoft.com/office/drawing/2017/decorative" val="1"/>
              </a:ext>
            </a:extLst>
          </p:cNvPr>
          <p:cNvSpPr/>
          <p:nvPr/>
        </p:nvSpPr>
        <p:spPr>
          <a:xfrm>
            <a:off x="7079849" y="4914901"/>
            <a:ext cx="4114325" cy="66011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prstClr val="black"/>
              </a:solidFill>
              <a:latin typeface="Lub Dub Condensed" panose="020B0506030403020204" pitchFamily="34" charset="0"/>
            </a:endParaRPr>
          </a:p>
        </p:txBody>
      </p:sp>
      <p:sp>
        <p:nvSpPr>
          <p:cNvPr id="57" name="Rectangle Container">
            <a:extLst>
              <a:ext uri="{FF2B5EF4-FFF2-40B4-BE49-F238E27FC236}">
                <a16:creationId xmlns:a16="http://schemas.microsoft.com/office/drawing/2014/main" id="{55A08BB8-F15C-4442-E82C-0D532EA9E114}"/>
              </a:ext>
              <a:ext uri="{C183D7F6-B498-43B3-948B-1728B52AA6E4}">
                <adec:decorative xmlns:adec="http://schemas.microsoft.com/office/drawing/2017/decorative" val="0"/>
              </a:ext>
            </a:extLst>
          </p:cNvPr>
          <p:cNvSpPr/>
          <p:nvPr/>
        </p:nvSpPr>
        <p:spPr>
          <a:xfrm>
            <a:off x="7087612" y="4924006"/>
            <a:ext cx="4114325" cy="66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Elective (open or endovascular) surgical intervention to treat aortic and/or branch vessel complications is reasonable for GCA/TAK patients in remission (Class 2a)</a:t>
            </a:r>
          </a:p>
        </p:txBody>
      </p:sp>
      <p:cxnSp>
        <p:nvCxnSpPr>
          <p:cNvPr id="33" name="Straight Connector 32">
            <a:extLst>
              <a:ext uri="{FF2B5EF4-FFF2-40B4-BE49-F238E27FC236}">
                <a16:creationId xmlns:a16="http://schemas.microsoft.com/office/drawing/2014/main" id="{C88FFE13-71A2-282A-F9F2-461950A09D86}"/>
              </a:ext>
              <a:ext uri="{C183D7F6-B498-43B3-948B-1728B52AA6E4}">
                <adec:decorative xmlns:adec="http://schemas.microsoft.com/office/drawing/2017/decorative" val="1"/>
              </a:ext>
            </a:extLst>
          </p:cNvPr>
          <p:cNvCxnSpPr>
            <a:cxnSpLocks/>
          </p:cNvCxnSpPr>
          <p:nvPr/>
        </p:nvCxnSpPr>
        <p:spPr>
          <a:xfrm flipH="1">
            <a:off x="6104812" y="4209127"/>
            <a:ext cx="58593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712748-75CC-A176-073D-22317FCF8881}"/>
              </a:ext>
              <a:ext uri="{C183D7F6-B498-43B3-948B-1728B52AA6E4}">
                <adec:decorative xmlns:adec="http://schemas.microsoft.com/office/drawing/2017/decorative" val="1"/>
              </a:ext>
            </a:extLst>
          </p:cNvPr>
          <p:cNvCxnSpPr>
            <a:cxnSpLocks/>
          </p:cNvCxnSpPr>
          <p:nvPr/>
        </p:nvCxnSpPr>
        <p:spPr>
          <a:xfrm flipH="1">
            <a:off x="646261" y="3303872"/>
            <a:ext cx="5120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6" name="Graphic 45">
            <a:extLst>
              <a:ext uri="{FF2B5EF4-FFF2-40B4-BE49-F238E27FC236}">
                <a16:creationId xmlns:a16="http://schemas.microsoft.com/office/drawing/2014/main" id="{21BDC77F-2008-1100-1DDE-2786E6AEF9C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3550" y="1183922"/>
            <a:ext cx="616530" cy="616530"/>
          </a:xfrm>
          <a:prstGeom prst="rect">
            <a:avLst/>
          </a:prstGeom>
        </p:spPr>
      </p:pic>
      <p:pic>
        <p:nvPicPr>
          <p:cNvPr id="48" name="Graphic 47">
            <a:extLst>
              <a:ext uri="{FF2B5EF4-FFF2-40B4-BE49-F238E27FC236}">
                <a16:creationId xmlns:a16="http://schemas.microsoft.com/office/drawing/2014/main" id="{DAB46AD7-35D9-7EEC-DAD0-F36DBDD01A7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5536" y="1184952"/>
            <a:ext cx="616531" cy="616531"/>
          </a:xfrm>
          <a:prstGeom prst="rect">
            <a:avLst/>
          </a:prstGeom>
        </p:spPr>
      </p:pic>
      <p:pic>
        <p:nvPicPr>
          <p:cNvPr id="50" name="Graphic 49">
            <a:extLst>
              <a:ext uri="{FF2B5EF4-FFF2-40B4-BE49-F238E27FC236}">
                <a16:creationId xmlns:a16="http://schemas.microsoft.com/office/drawing/2014/main" id="{67DD9BA3-3C32-92BC-B24C-1AB405E9C14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4542" y="4360391"/>
            <a:ext cx="571688" cy="527025"/>
          </a:xfrm>
          <a:prstGeom prst="rect">
            <a:avLst/>
          </a:prstGeom>
        </p:spPr>
      </p:pic>
      <p:pic>
        <p:nvPicPr>
          <p:cNvPr id="52" name="Graphic 51">
            <a:extLst>
              <a:ext uri="{FF2B5EF4-FFF2-40B4-BE49-F238E27FC236}">
                <a16:creationId xmlns:a16="http://schemas.microsoft.com/office/drawing/2014/main" id="{D2834EF6-BF9C-C465-A568-4E219E6E9D8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0553" y="3517201"/>
            <a:ext cx="435858" cy="503491"/>
          </a:xfrm>
          <a:prstGeom prst="rect">
            <a:avLst/>
          </a:prstGeom>
        </p:spPr>
      </p:pic>
      <p:sp>
        <p:nvSpPr>
          <p:cNvPr id="9" name="Text Placeholder 4">
            <a:extLst>
              <a:ext uri="{FF2B5EF4-FFF2-40B4-BE49-F238E27FC236}">
                <a16:creationId xmlns:a16="http://schemas.microsoft.com/office/drawing/2014/main" id="{81955E22-FE41-FB91-D7C7-66569B337E04}"/>
              </a:ext>
            </a:extLst>
          </p:cNvPr>
          <p:cNvSpPr txBox="1">
            <a:spLocks/>
          </p:cNvSpPr>
          <p:nvPr/>
        </p:nvSpPr>
        <p:spPr>
          <a:xfrm>
            <a:off x="2497140" y="6042993"/>
            <a:ext cx="7349504" cy="338554"/>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 indicates computed tomography; ESR, erythrocyte sedimentation rate; GCA, giant cell arteritis; h, hour; mg, milligram; MRI, magnetic resonance imaging; PET, positron emission tomography; SCA, subclavian artery; TAK, Takayasu arteritis and y, year.</a:t>
            </a:r>
          </a:p>
        </p:txBody>
      </p:sp>
      <p:sp>
        <p:nvSpPr>
          <p:cNvPr id="4" name="Slide Number Placeholder 3">
            <a:extLst>
              <a:ext uri="{FF2B5EF4-FFF2-40B4-BE49-F238E27FC236}">
                <a16:creationId xmlns:a16="http://schemas.microsoft.com/office/drawing/2014/main" id="{8F1D0B80-76EC-BA73-968C-B3E7DFF1653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14" name="Rectangle Container">
            <a:extLst>
              <a:ext uri="{FF2B5EF4-FFF2-40B4-BE49-F238E27FC236}">
                <a16:creationId xmlns:a16="http://schemas.microsoft.com/office/drawing/2014/main" id="{F4A30CE5-9C73-CD58-DF8F-92F414A6B27F}"/>
              </a:ext>
              <a:ext uri="{C183D7F6-B498-43B3-948B-1728B52AA6E4}">
                <adec:decorative xmlns:adec="http://schemas.microsoft.com/office/drawing/2017/decorative" val="1"/>
              </a:ext>
            </a:extLst>
          </p:cNvPr>
          <p:cNvSpPr/>
          <p:nvPr/>
        </p:nvSpPr>
        <p:spPr>
          <a:xfrm>
            <a:off x="7493736" y="1786139"/>
            <a:ext cx="3076782" cy="66011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Lub Dub Condensed" panose="020B0506030403020204" pitchFamily="34" charset="0"/>
              </a:rPr>
              <a:t>Initial therapy for active GCA/TAK:</a:t>
            </a:r>
          </a:p>
          <a:p>
            <a:pPr algn="ctr"/>
            <a:r>
              <a:rPr lang="en-US" sz="1200" b="1" dirty="0">
                <a:solidFill>
                  <a:prstClr val="black"/>
                </a:solidFill>
                <a:latin typeface="Lub Dub Condensed" panose="020B0506030403020204" pitchFamily="34" charset="0"/>
              </a:rPr>
              <a:t>High-dose glucocorticoid  (Class 1)</a:t>
            </a:r>
          </a:p>
          <a:p>
            <a:pPr algn="ctr"/>
            <a:r>
              <a:rPr lang="en-US" sz="1200" b="1" dirty="0">
                <a:solidFill>
                  <a:prstClr val="black"/>
                </a:solidFill>
                <a:latin typeface="Lub Dub Condensed" panose="020B0506030403020204" pitchFamily="34" charset="0"/>
              </a:rPr>
              <a:t>(prednisone 40-60mg/day or equivalent)</a:t>
            </a:r>
          </a:p>
        </p:txBody>
      </p:sp>
    </p:spTree>
    <p:extLst>
      <p:ext uri="{BB962C8B-B14F-4D97-AF65-F5344CB8AC3E}">
        <p14:creationId xmlns:p14="http://schemas.microsoft.com/office/powerpoint/2010/main" val="4147574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25DACC1-456C-E0F1-D107-D320369A92F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0" y="1346887"/>
            <a:ext cx="4552749" cy="4496586"/>
          </a:xfrm>
          <a:prstGeom prst="rect">
            <a:avLst/>
          </a:prstGeom>
        </p:spPr>
      </p:pic>
      <p:sp>
        <p:nvSpPr>
          <p:cNvPr id="2" name="Title 1">
            <a:extLst>
              <a:ext uri="{FF2B5EF4-FFF2-40B4-BE49-F238E27FC236}">
                <a16:creationId xmlns:a16="http://schemas.microsoft.com/office/drawing/2014/main" id="{BEF0006F-D230-C198-4800-1773D56E833F}"/>
              </a:ext>
            </a:extLst>
          </p:cNvPr>
          <p:cNvSpPr>
            <a:spLocks noGrp="1"/>
          </p:cNvSpPr>
          <p:nvPr>
            <p:ph type="title"/>
          </p:nvPr>
        </p:nvSpPr>
        <p:spPr/>
        <p:txBody>
          <a:bodyPr/>
          <a:lstStyle/>
          <a:p>
            <a:r>
              <a:rPr lang="en-US" dirty="0"/>
              <a:t>Diagnosis and Management of Infection of the Native Aorta</a:t>
            </a:r>
          </a:p>
        </p:txBody>
      </p:sp>
      <p:graphicFrame>
        <p:nvGraphicFramePr>
          <p:cNvPr id="6" name="Content Placeholder 5">
            <a:extLst>
              <a:ext uri="{FF2B5EF4-FFF2-40B4-BE49-F238E27FC236}">
                <a16:creationId xmlns:a16="http://schemas.microsoft.com/office/drawing/2014/main" id="{9F5964F5-E6A8-79A6-B708-C1609F04026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8286452"/>
              </p:ext>
            </p:extLst>
          </p:nvPr>
        </p:nvGraphicFramePr>
        <p:xfrm>
          <a:off x="4071324" y="2166721"/>
          <a:ext cx="7139866" cy="3536681"/>
        </p:xfrm>
        <a:graphic>
          <a:graphicData uri="http://schemas.openxmlformats.org/drawingml/2006/table">
            <a:tbl>
              <a:tblPr firstRow="1" bandRow="1">
                <a:tableStyleId>{5C22544A-7EE6-4342-B048-85BDC9FD1C3A}</a:tableStyleId>
              </a:tblPr>
              <a:tblGrid>
                <a:gridCol w="723698">
                  <a:extLst>
                    <a:ext uri="{9D8B030D-6E8A-4147-A177-3AD203B41FA5}">
                      <a16:colId xmlns:a16="http://schemas.microsoft.com/office/drawing/2014/main" val="2649235253"/>
                    </a:ext>
                  </a:extLst>
                </a:gridCol>
                <a:gridCol w="6416168">
                  <a:extLst>
                    <a:ext uri="{9D8B030D-6E8A-4147-A177-3AD203B41FA5}">
                      <a16:colId xmlns:a16="http://schemas.microsoft.com/office/drawing/2014/main" val="3287117557"/>
                    </a:ext>
                  </a:extLst>
                </a:gridCol>
              </a:tblGrid>
              <a:tr h="4649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79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400" b="0" kern="1200" dirty="0">
                          <a:solidFill>
                            <a:schemeClr val="dk1"/>
                          </a:solidFill>
                          <a:effectLst/>
                          <a:latin typeface="Lub Dub Medium" panose="020B0603030403020204" pitchFamily="34" charset="0"/>
                          <a:ea typeface="+mn-ea"/>
                          <a:cs typeface="+mn-cs"/>
                        </a:rPr>
                        <a:t>Thoracic or abdominal aneurysm/dissection associated with infectious aortitis: Open surgical repair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1227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 select patients, treatment with endovascular repair may be considered.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1447332"/>
                  </a:ext>
                </a:extLst>
              </a:tr>
              <a:tr h="77566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Infectious aortitis complicated by rupture, either open or endovascular repair is reasonable, based on the patient’s status at presentation and institutional expertise.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1004780">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Intravenous antimicrobial therapy of at least 6 weeks’ duration may be considered, with lifelong suppressive therapy in select cases not amenable to interventional repair or who have recurrent infection </a:t>
                      </a:r>
                      <a:br>
                        <a:rPr lang="en-US" sz="1400" b="0" kern="1200" dirty="0">
                          <a:solidFill>
                            <a:schemeClr val="dk1"/>
                          </a:solidFill>
                          <a:effectLst/>
                          <a:latin typeface="Lub Dub Medium" panose="020B0603030403020204" pitchFamily="34" charset="0"/>
                          <a:ea typeface="+mn-ea"/>
                          <a:cs typeface="+mn-cs"/>
                        </a:rPr>
                      </a:br>
                      <a:r>
                        <a:rPr lang="en-US" sz="1400" b="0" kern="1200" dirty="0">
                          <a:solidFill>
                            <a:schemeClr val="dk1"/>
                          </a:solidFill>
                          <a:effectLst/>
                          <a:latin typeface="Lub Dub Medium" panose="020B0603030403020204" pitchFamily="34" charset="0"/>
                          <a:ea typeface="+mn-ea"/>
                          <a:cs typeface="+mn-cs"/>
                        </a:rPr>
                        <a:t>(Class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7" name="TextBox 6">
            <a:extLst>
              <a:ext uri="{FF2B5EF4-FFF2-40B4-BE49-F238E27FC236}">
                <a16:creationId xmlns:a16="http://schemas.microsoft.com/office/drawing/2014/main" id="{180B68EF-4497-35A4-B042-0074261C387F}"/>
              </a:ext>
            </a:extLst>
          </p:cNvPr>
          <p:cNvSpPr txBox="1"/>
          <p:nvPr/>
        </p:nvSpPr>
        <p:spPr>
          <a:xfrm>
            <a:off x="4071324" y="1441876"/>
            <a:ext cx="7135857" cy="584775"/>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Individualized approach for each patient </a:t>
            </a:r>
            <a:br>
              <a:rPr lang="en-US" sz="1600" b="1" kern="0" dirty="0">
                <a:solidFill>
                  <a:schemeClr val="bg1"/>
                </a:solidFill>
                <a:latin typeface="Lub Dub Bold" panose="020B0803030403020204" pitchFamily="34" charset="0"/>
                <a:cs typeface="Arial" panose="020B0604020202020204" pitchFamily="34" charset="0"/>
                <a:sym typeface="Arial"/>
              </a:rPr>
            </a:br>
            <a:r>
              <a:rPr lang="en-US" sz="1600" b="1" kern="0" dirty="0">
                <a:solidFill>
                  <a:schemeClr val="bg1"/>
                </a:solidFill>
                <a:latin typeface="Lub Dub Bold" panose="020B0803030403020204" pitchFamily="34" charset="0"/>
                <a:cs typeface="Arial" panose="020B0604020202020204" pitchFamily="34" charset="0"/>
                <a:sym typeface="Arial"/>
              </a:rPr>
              <a:t>based on location, clinical status, surgical risk</a:t>
            </a:r>
          </a:p>
        </p:txBody>
      </p:sp>
      <p:sp>
        <p:nvSpPr>
          <p:cNvPr id="4" name="Slide Number Placeholder 3">
            <a:extLst>
              <a:ext uri="{FF2B5EF4-FFF2-40B4-BE49-F238E27FC236}">
                <a16:creationId xmlns:a16="http://schemas.microsoft.com/office/drawing/2014/main" id="{C9064E50-1E6F-F259-15CC-658595F2B6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144442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a:extLst>
              <a:ext uri="{FF2B5EF4-FFF2-40B4-BE49-F238E27FC236}">
                <a16:creationId xmlns:a16="http://schemas.microsoft.com/office/drawing/2014/main" id="{3B1094EF-B25B-61CA-908E-EEDE5B98BE25}"/>
              </a:ext>
              <a:ext uri="{C183D7F6-B498-43B3-948B-1728B52AA6E4}">
                <adec:decorative xmlns:adec="http://schemas.microsoft.com/office/drawing/2017/decorative" val="1"/>
              </a:ext>
            </a:extLst>
          </p:cNvPr>
          <p:cNvCxnSpPr>
            <a:cxnSpLocks/>
          </p:cNvCxnSpPr>
          <p:nvPr/>
        </p:nvCxnSpPr>
        <p:spPr>
          <a:xfrm>
            <a:off x="9094062" y="3117900"/>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9D7E5AE-637C-B18D-EAAD-C6B2930A1FEC}"/>
              </a:ext>
              <a:ext uri="{C183D7F6-B498-43B3-948B-1728B52AA6E4}">
                <adec:decorative xmlns:adec="http://schemas.microsoft.com/office/drawing/2017/decorative" val="1"/>
              </a:ext>
            </a:extLst>
          </p:cNvPr>
          <p:cNvCxnSpPr>
            <a:cxnSpLocks/>
          </p:cNvCxnSpPr>
          <p:nvPr/>
        </p:nvCxnSpPr>
        <p:spPr>
          <a:xfrm>
            <a:off x="6096001" y="2117662"/>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ound Same Side Corner Rectangle 60">
            <a:extLst>
              <a:ext uri="{FF2B5EF4-FFF2-40B4-BE49-F238E27FC236}">
                <a16:creationId xmlns:a16="http://schemas.microsoft.com/office/drawing/2014/main" id="{89C0E6E0-274F-F935-65F1-A7BA46037BC6}"/>
              </a:ext>
              <a:ext uri="{C183D7F6-B498-43B3-948B-1728B52AA6E4}">
                <adec:decorative xmlns:adec="http://schemas.microsoft.com/office/drawing/2017/decorative" val="1"/>
              </a:ext>
            </a:extLst>
          </p:cNvPr>
          <p:cNvSpPr/>
          <p:nvPr/>
        </p:nvSpPr>
        <p:spPr>
          <a:xfrm>
            <a:off x="7491937" y="3478584"/>
            <a:ext cx="3156790" cy="8452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Following operative treatment, ID consultation and at least 6 weeks of targeted intravenous antimicrobial+/- prolonged oral suppressive therapy is recommended (Class 1)</a:t>
            </a:r>
          </a:p>
        </p:txBody>
      </p:sp>
      <p:sp>
        <p:nvSpPr>
          <p:cNvPr id="2" name="Title 1">
            <a:extLst>
              <a:ext uri="{FF2B5EF4-FFF2-40B4-BE49-F238E27FC236}">
                <a16:creationId xmlns:a16="http://schemas.microsoft.com/office/drawing/2014/main" id="{D7A2AF6A-2DF0-BE63-7DA3-4F8034181F6E}"/>
              </a:ext>
            </a:extLst>
          </p:cNvPr>
          <p:cNvSpPr>
            <a:spLocks noGrp="1"/>
          </p:cNvSpPr>
          <p:nvPr>
            <p:ph type="title"/>
          </p:nvPr>
        </p:nvSpPr>
        <p:spPr/>
        <p:txBody>
          <a:bodyPr/>
          <a:lstStyle/>
          <a:p>
            <a:r>
              <a:rPr lang="en-US" dirty="0"/>
              <a:t>Diagnosis and Management of </a:t>
            </a:r>
            <a:br>
              <a:rPr lang="en-US" dirty="0"/>
            </a:br>
            <a:r>
              <a:rPr lang="en-US" dirty="0"/>
              <a:t>Prosthetic Aortic Graft Infection</a:t>
            </a:r>
          </a:p>
        </p:txBody>
      </p:sp>
      <p:sp>
        <p:nvSpPr>
          <p:cNvPr id="78" name="Rectangle 77" descr="Recommendations for Diagnosis and Management of Prosthetic Aortic Graft Infection are as follows:&#10;&#10;Diagnosis&#10;1. In patients with a prosthetic aortic graft, who have signs and symptoms or culture evidence of unexplained infection or have unexplained gastrointestinal bleeding, cross-sectional imaging is reasonable to evaluate for an underlying aortic graft infection (Class 2a). &#10;&#10;Treatment&#10;&#10;2. In patients with an infected prosthetic aortic graft who are hemodynamically stable and have appropriate anatomy, it is reasonable to perform open surgery with either in situ reconstruction or extra-anatomic bypass (Class 2a).  &#10;&#10;3. In patients with an infected prosthetic aortic graft who are hemodynamically unstable, it is reasonable to perform open surgery with either explant or in situ reconstruction (Class 2a).&#10;&#10;4. In patients with an infected prosthetic aortic graft, endovascular therapy is reasonable, either as bridge&#10;therapy in those with hemodynamic instability or as long-term therapy in those who are unsuitable candidates for open surgery (Class 2a).&#10;&#10;Late Management&#10;5. In patients who have undergone treatment of an acute prosthetic aortic graft infection, targeted intravenous antimicrobial therapy of at least 6 weeks’ duration, with prolonged suppressive oral therapy in select cases, plus a consultation and follow-up with an infectious disease specialist, is recommended (Class 1). &#10;&#10;6. In patients with an infected prosthetic aortic graft and either an extensive perigraft abscess or an infection caused by methicillin-resistant S. aureus, Pseudomonas aeruginosa, or a multidrug-resistant microorganism, or who have undergone in situ reconstruction, lifelong suppressive oral antimicrobial&#10;therapy may be considered after the initial course of therapy (Class 2b).">
            <a:extLst>
              <a:ext uri="{FF2B5EF4-FFF2-40B4-BE49-F238E27FC236}">
                <a16:creationId xmlns:a16="http://schemas.microsoft.com/office/drawing/2014/main" id="{5C6514AF-BD53-F37D-1547-E947D7CEA57C}"/>
              </a:ext>
            </a:extLst>
          </p:cNvPr>
          <p:cNvSpPr/>
          <p:nvPr/>
        </p:nvSpPr>
        <p:spPr>
          <a:xfrm>
            <a:off x="555717" y="1268879"/>
            <a:ext cx="10294535" cy="450566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FFD640E-777E-1DBD-4D53-EB102E4F6B5A}"/>
              </a:ext>
              <a:ext uri="{C183D7F6-B498-43B3-948B-1728B52AA6E4}">
                <adec:decorative xmlns:adec="http://schemas.microsoft.com/office/drawing/2017/decorative" val="1"/>
              </a:ext>
            </a:extLst>
          </p:cNvPr>
          <p:cNvSpPr txBox="1"/>
          <p:nvPr/>
        </p:nvSpPr>
        <p:spPr>
          <a:xfrm>
            <a:off x="3901505" y="1273017"/>
            <a:ext cx="4388991" cy="44095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Suspected aortic graft infection</a:t>
            </a:r>
          </a:p>
        </p:txBody>
      </p:sp>
      <p:sp>
        <p:nvSpPr>
          <p:cNvPr id="40" name="Rectangle 39">
            <a:extLst>
              <a:ext uri="{FF2B5EF4-FFF2-40B4-BE49-F238E27FC236}">
                <a16:creationId xmlns:a16="http://schemas.microsoft.com/office/drawing/2014/main" id="{401DDF7A-DA3E-DBD7-1347-F7E783102B9B}"/>
              </a:ext>
              <a:ext uri="{C183D7F6-B498-43B3-948B-1728B52AA6E4}">
                <adec:decorative xmlns:adec="http://schemas.microsoft.com/office/drawing/2017/decorative" val="1"/>
              </a:ext>
            </a:extLst>
          </p:cNvPr>
          <p:cNvSpPr/>
          <p:nvPr/>
        </p:nvSpPr>
        <p:spPr>
          <a:xfrm>
            <a:off x="3901505" y="1718113"/>
            <a:ext cx="4388991" cy="535429"/>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b="1" dirty="0">
                <a:solidFill>
                  <a:prstClr val="black"/>
                </a:solidFill>
                <a:latin typeface="Lub Dub Condensed" panose="020B0506030403020204" pitchFamily="34" charset="0"/>
              </a:rPr>
              <a:t>Imaging (preferably with CTA) is reasonable to evaluate suspected prosthetic aortic graft infection (Class 2a)</a:t>
            </a:r>
          </a:p>
        </p:txBody>
      </p:sp>
      <p:sp>
        <p:nvSpPr>
          <p:cNvPr id="41" name="TextBox 40">
            <a:extLst>
              <a:ext uri="{FF2B5EF4-FFF2-40B4-BE49-F238E27FC236}">
                <a16:creationId xmlns:a16="http://schemas.microsoft.com/office/drawing/2014/main" id="{B58F3E6F-7E51-4E9C-68F4-345BE156E43E}"/>
              </a:ext>
              <a:ext uri="{C183D7F6-B498-43B3-948B-1728B52AA6E4}">
                <adec:decorative xmlns:adec="http://schemas.microsoft.com/office/drawing/2017/decorative" val="1"/>
              </a:ext>
            </a:extLst>
          </p:cNvPr>
          <p:cNvSpPr txBox="1"/>
          <p:nvPr/>
        </p:nvSpPr>
        <p:spPr>
          <a:xfrm>
            <a:off x="3901504" y="2474204"/>
            <a:ext cx="4388991" cy="258933"/>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Confirmed aortic graft infection</a:t>
            </a:r>
          </a:p>
        </p:txBody>
      </p:sp>
      <p:sp>
        <p:nvSpPr>
          <p:cNvPr id="42" name="Rounded Rectangle 28">
            <a:extLst>
              <a:ext uri="{FF2B5EF4-FFF2-40B4-BE49-F238E27FC236}">
                <a16:creationId xmlns:a16="http://schemas.microsoft.com/office/drawing/2014/main" id="{E425769E-563E-6976-0FC8-4C71337B7022}"/>
              </a:ext>
              <a:ext uri="{C183D7F6-B498-43B3-948B-1728B52AA6E4}">
                <adec:decorative xmlns:adec="http://schemas.microsoft.com/office/drawing/2017/decorative" val="1"/>
              </a:ext>
            </a:extLst>
          </p:cNvPr>
          <p:cNvSpPr/>
          <p:nvPr/>
        </p:nvSpPr>
        <p:spPr>
          <a:xfrm>
            <a:off x="1979493" y="2942737"/>
            <a:ext cx="3154680" cy="2773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Initial Treatment</a:t>
            </a:r>
          </a:p>
        </p:txBody>
      </p:sp>
      <p:sp>
        <p:nvSpPr>
          <p:cNvPr id="43" name="Rounded Rectangle 29">
            <a:extLst>
              <a:ext uri="{FF2B5EF4-FFF2-40B4-BE49-F238E27FC236}">
                <a16:creationId xmlns:a16="http://schemas.microsoft.com/office/drawing/2014/main" id="{BE931727-C66E-6918-EA9F-00C449E37DDD}"/>
              </a:ext>
              <a:ext uri="{C183D7F6-B498-43B3-948B-1728B52AA6E4}">
                <adec:decorative xmlns:adec="http://schemas.microsoft.com/office/drawing/2017/decorative" val="1"/>
              </a:ext>
            </a:extLst>
          </p:cNvPr>
          <p:cNvSpPr/>
          <p:nvPr/>
        </p:nvSpPr>
        <p:spPr>
          <a:xfrm>
            <a:off x="7492171" y="2942737"/>
            <a:ext cx="3156322" cy="277384"/>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Late Management</a:t>
            </a:r>
          </a:p>
        </p:txBody>
      </p:sp>
      <p:sp>
        <p:nvSpPr>
          <p:cNvPr id="47" name="Rounded Rectangle 28">
            <a:extLst>
              <a:ext uri="{FF2B5EF4-FFF2-40B4-BE49-F238E27FC236}">
                <a16:creationId xmlns:a16="http://schemas.microsoft.com/office/drawing/2014/main" id="{966E190B-E642-3A4E-2402-00689F619E22}"/>
              </a:ext>
              <a:ext uri="{C183D7F6-B498-43B3-948B-1728B52AA6E4}">
                <adec:decorative xmlns:adec="http://schemas.microsoft.com/office/drawing/2017/decorative" val="1"/>
              </a:ext>
            </a:extLst>
          </p:cNvPr>
          <p:cNvSpPr/>
          <p:nvPr/>
        </p:nvSpPr>
        <p:spPr>
          <a:xfrm>
            <a:off x="555716" y="3589856"/>
            <a:ext cx="1844001" cy="47845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Hemodynamically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Stable</a:t>
            </a:r>
          </a:p>
        </p:txBody>
      </p:sp>
      <p:sp>
        <p:nvSpPr>
          <p:cNvPr id="48" name="Rounded Rectangle 28">
            <a:extLst>
              <a:ext uri="{FF2B5EF4-FFF2-40B4-BE49-F238E27FC236}">
                <a16:creationId xmlns:a16="http://schemas.microsoft.com/office/drawing/2014/main" id="{AE00D230-E51A-EFA8-6273-E912921AAAA6}"/>
              </a:ext>
              <a:ext uri="{C183D7F6-B498-43B3-948B-1728B52AA6E4}">
                <adec:decorative xmlns:adec="http://schemas.microsoft.com/office/drawing/2017/decorative" val="1"/>
              </a:ext>
            </a:extLst>
          </p:cNvPr>
          <p:cNvSpPr/>
          <p:nvPr/>
        </p:nvSpPr>
        <p:spPr>
          <a:xfrm>
            <a:off x="2631710" y="3589260"/>
            <a:ext cx="1844001" cy="47845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Hemodynamically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Unstable</a:t>
            </a:r>
          </a:p>
        </p:txBody>
      </p:sp>
      <p:sp>
        <p:nvSpPr>
          <p:cNvPr id="49" name="Rounded Rectangle 28">
            <a:extLst>
              <a:ext uri="{FF2B5EF4-FFF2-40B4-BE49-F238E27FC236}">
                <a16:creationId xmlns:a16="http://schemas.microsoft.com/office/drawing/2014/main" id="{53D62F20-F6CB-391E-14B2-88C1F4E64F21}"/>
              </a:ext>
              <a:ext uri="{C183D7F6-B498-43B3-948B-1728B52AA6E4}">
                <adec:decorative xmlns:adec="http://schemas.microsoft.com/office/drawing/2017/decorative" val="1"/>
              </a:ext>
            </a:extLst>
          </p:cNvPr>
          <p:cNvSpPr/>
          <p:nvPr/>
        </p:nvSpPr>
        <p:spPr>
          <a:xfrm>
            <a:off x="4703931" y="3588664"/>
            <a:ext cx="1844001" cy="47845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Unsuitable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open surgery</a:t>
            </a:r>
          </a:p>
        </p:txBody>
      </p:sp>
      <p:sp>
        <p:nvSpPr>
          <p:cNvPr id="50" name="Rectangle 49">
            <a:extLst>
              <a:ext uri="{FF2B5EF4-FFF2-40B4-BE49-F238E27FC236}">
                <a16:creationId xmlns:a16="http://schemas.microsoft.com/office/drawing/2014/main" id="{8FFC1C5D-7166-9841-CDCA-C42B8AC9375D}"/>
              </a:ext>
              <a:ext uri="{C183D7F6-B498-43B3-948B-1728B52AA6E4}">
                <adec:decorative xmlns:adec="http://schemas.microsoft.com/office/drawing/2017/decorative" val="1"/>
              </a:ext>
            </a:extLst>
          </p:cNvPr>
          <p:cNvSpPr/>
          <p:nvPr/>
        </p:nvSpPr>
        <p:spPr>
          <a:xfrm>
            <a:off x="555716" y="4338573"/>
            <a:ext cx="1844000" cy="1180257"/>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Reasonable to perform open surgery* with either in situ reconstruction or extra-anatomic bypass (Class 2a)</a:t>
            </a:r>
          </a:p>
        </p:txBody>
      </p:sp>
      <p:sp>
        <p:nvSpPr>
          <p:cNvPr id="51" name="Rectangle 50">
            <a:extLst>
              <a:ext uri="{FF2B5EF4-FFF2-40B4-BE49-F238E27FC236}">
                <a16:creationId xmlns:a16="http://schemas.microsoft.com/office/drawing/2014/main" id="{845D6B98-B4FB-030B-36AC-10AC7BEB96F8}"/>
              </a:ext>
              <a:ext uri="{C183D7F6-B498-43B3-948B-1728B52AA6E4}">
                <adec:decorative xmlns:adec="http://schemas.microsoft.com/office/drawing/2017/decorative" val="1"/>
              </a:ext>
            </a:extLst>
          </p:cNvPr>
          <p:cNvSpPr/>
          <p:nvPr/>
        </p:nvSpPr>
        <p:spPr>
          <a:xfrm>
            <a:off x="2627935" y="4338573"/>
            <a:ext cx="1844000" cy="1180257"/>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Reasonable to perform emergent open surgery* with either explant or native repair and in situ reconstruction (Class 2a)</a:t>
            </a:r>
          </a:p>
        </p:txBody>
      </p:sp>
      <p:sp>
        <p:nvSpPr>
          <p:cNvPr id="52" name="Rectangle 51">
            <a:extLst>
              <a:ext uri="{FF2B5EF4-FFF2-40B4-BE49-F238E27FC236}">
                <a16:creationId xmlns:a16="http://schemas.microsoft.com/office/drawing/2014/main" id="{C1E8C38F-2C19-F042-CBD6-CE81F449CAC2}"/>
              </a:ext>
              <a:ext uri="{C183D7F6-B498-43B3-948B-1728B52AA6E4}">
                <adec:decorative xmlns:adec="http://schemas.microsoft.com/office/drawing/2017/decorative" val="1"/>
              </a:ext>
            </a:extLst>
          </p:cNvPr>
          <p:cNvSpPr/>
          <p:nvPr/>
        </p:nvSpPr>
        <p:spPr>
          <a:xfrm>
            <a:off x="4703931" y="4344737"/>
            <a:ext cx="1844000" cy="1180257"/>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200" b="1" dirty="0">
                <a:solidFill>
                  <a:prstClr val="black"/>
                </a:solidFill>
                <a:latin typeface="Lub Dub Condensed" panose="020B0506030403020204" pitchFamily="34" charset="0"/>
              </a:rPr>
              <a:t>Endovascular therapy is reasonable as bridge for hemodynamic instability or as long-term therapy for unsuitable surgical candidates (Class 2a)</a:t>
            </a:r>
          </a:p>
        </p:txBody>
      </p:sp>
      <p:sp>
        <p:nvSpPr>
          <p:cNvPr id="53" name="Round Same Side Corner Rectangle 59">
            <a:extLst>
              <a:ext uri="{FF2B5EF4-FFF2-40B4-BE49-F238E27FC236}">
                <a16:creationId xmlns:a16="http://schemas.microsoft.com/office/drawing/2014/main" id="{8522831C-DA91-8C93-CBEC-2983DA2782FA}"/>
              </a:ext>
              <a:ext uri="{C183D7F6-B498-43B3-948B-1728B52AA6E4}">
                <adec:decorative xmlns:adec="http://schemas.microsoft.com/office/drawing/2017/decorative" val="1"/>
              </a:ext>
            </a:extLst>
          </p:cNvPr>
          <p:cNvSpPr/>
          <p:nvPr/>
        </p:nvSpPr>
        <p:spPr>
          <a:xfrm>
            <a:off x="7491937" y="4424330"/>
            <a:ext cx="3156790" cy="87100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Lifelong suppressive antimicrobials may be considered for cases with extensive abscess, MRSA, </a:t>
            </a:r>
            <a:r>
              <a:rPr kumimoji="0" lang="en-US" sz="1200" b="1" i="1" u="none" strike="noStrike" kern="1200" cap="none" spc="0" normalizeH="0" baseline="0" noProof="0" dirty="0">
                <a:ln>
                  <a:noFill/>
                </a:ln>
                <a:solidFill>
                  <a:prstClr val="black"/>
                </a:solidFill>
                <a:effectLst/>
                <a:uLnTx/>
                <a:uFillTx/>
                <a:latin typeface="Lub Dub Condensed" panose="020B0506030403020204" pitchFamily="34" charset="0"/>
              </a:rPr>
              <a:t>Pseudomonas aeruginosa</a:t>
            </a: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rPr>
              <a:t>, MDROs, or in situ reconstruction (Class 2b)</a:t>
            </a:r>
          </a:p>
        </p:txBody>
      </p:sp>
      <p:cxnSp>
        <p:nvCxnSpPr>
          <p:cNvPr id="59" name="Elbow Connector 47">
            <a:extLst>
              <a:ext uri="{FF2B5EF4-FFF2-40B4-BE49-F238E27FC236}">
                <a16:creationId xmlns:a16="http://schemas.microsoft.com/office/drawing/2014/main" id="{7AC9EB07-D486-925D-8E43-9222261EE58C}"/>
              </a:ext>
              <a:ext uri="{C183D7F6-B498-43B3-948B-1728B52AA6E4}">
                <adec:decorative xmlns:adec="http://schemas.microsoft.com/office/drawing/2017/decorative" val="1"/>
              </a:ext>
            </a:extLst>
          </p:cNvPr>
          <p:cNvCxnSpPr>
            <a:cxnSpLocks/>
            <a:stCxn id="42" idx="2"/>
            <a:endCxn id="47" idx="0"/>
          </p:cNvCxnSpPr>
          <p:nvPr/>
        </p:nvCxnSpPr>
        <p:spPr>
          <a:xfrm rot="5400000">
            <a:off x="2332408" y="2365430"/>
            <a:ext cx="369735" cy="20791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09AA9B32-BF58-ADFA-5EBA-4D6EAD607DCD}"/>
              </a:ext>
              <a:ext uri="{C183D7F6-B498-43B3-948B-1728B52AA6E4}">
                <adec:decorative xmlns:adec="http://schemas.microsoft.com/office/drawing/2017/decorative" val="1"/>
              </a:ext>
            </a:extLst>
          </p:cNvPr>
          <p:cNvCxnSpPr>
            <a:cxnSpLocks/>
            <a:stCxn id="42" idx="2"/>
            <a:endCxn id="49" idx="0"/>
          </p:cNvCxnSpPr>
          <p:nvPr/>
        </p:nvCxnSpPr>
        <p:spPr>
          <a:xfrm rot="16200000" flipH="1">
            <a:off x="4407111" y="2369842"/>
            <a:ext cx="368543" cy="206909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1520DBB-5D53-2321-C3E2-0A8ED82DA102}"/>
              </a:ext>
              <a:ext uri="{C183D7F6-B498-43B3-948B-1728B52AA6E4}">
                <adec:decorative xmlns:adec="http://schemas.microsoft.com/office/drawing/2017/decorative" val="1"/>
              </a:ext>
            </a:extLst>
          </p:cNvPr>
          <p:cNvCxnSpPr>
            <a:cxnSpLocks/>
          </p:cNvCxnSpPr>
          <p:nvPr/>
        </p:nvCxnSpPr>
        <p:spPr>
          <a:xfrm>
            <a:off x="3556834" y="3222904"/>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9FD55FA-DFE5-64F1-0D61-39E379F64553}"/>
              </a:ext>
              <a:ext uri="{C183D7F6-B498-43B3-948B-1728B52AA6E4}">
                <adec:decorative xmlns:adec="http://schemas.microsoft.com/office/drawing/2017/decorative" val="1"/>
              </a:ext>
            </a:extLst>
          </p:cNvPr>
          <p:cNvCxnSpPr>
            <a:cxnSpLocks/>
          </p:cNvCxnSpPr>
          <p:nvPr/>
        </p:nvCxnSpPr>
        <p:spPr>
          <a:xfrm>
            <a:off x="1477717" y="405857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1A94FC5-E0F4-F1FE-5968-B39B7E55E78D}"/>
              </a:ext>
              <a:ext uri="{C183D7F6-B498-43B3-948B-1728B52AA6E4}">
                <adec:decorative xmlns:adec="http://schemas.microsoft.com/office/drawing/2017/decorative" val="1"/>
              </a:ext>
            </a:extLst>
          </p:cNvPr>
          <p:cNvCxnSpPr>
            <a:cxnSpLocks/>
          </p:cNvCxnSpPr>
          <p:nvPr/>
        </p:nvCxnSpPr>
        <p:spPr>
          <a:xfrm>
            <a:off x="3541031" y="407381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D22917-31E9-7BD1-413F-6238420A3A1A}"/>
              </a:ext>
              <a:ext uri="{C183D7F6-B498-43B3-948B-1728B52AA6E4}">
                <adec:decorative xmlns:adec="http://schemas.microsoft.com/office/drawing/2017/decorative" val="1"/>
              </a:ext>
            </a:extLst>
          </p:cNvPr>
          <p:cNvCxnSpPr>
            <a:cxnSpLocks/>
          </p:cNvCxnSpPr>
          <p:nvPr/>
        </p:nvCxnSpPr>
        <p:spPr>
          <a:xfrm>
            <a:off x="5639005" y="407381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47">
            <a:extLst>
              <a:ext uri="{FF2B5EF4-FFF2-40B4-BE49-F238E27FC236}">
                <a16:creationId xmlns:a16="http://schemas.microsoft.com/office/drawing/2014/main" id="{A95D2D96-8CA7-00C1-FC4B-A6E910A7D01D}"/>
              </a:ext>
              <a:ext uri="{C183D7F6-B498-43B3-948B-1728B52AA6E4}">
                <adec:decorative xmlns:adec="http://schemas.microsoft.com/office/drawing/2017/decorative" val="1"/>
              </a:ext>
            </a:extLst>
          </p:cNvPr>
          <p:cNvCxnSpPr>
            <a:cxnSpLocks/>
            <a:stCxn id="41" idx="2"/>
            <a:endCxn id="42" idx="3"/>
          </p:cNvCxnSpPr>
          <p:nvPr/>
        </p:nvCxnSpPr>
        <p:spPr>
          <a:xfrm rot="5400000">
            <a:off x="5440941" y="2426370"/>
            <a:ext cx="348292" cy="96182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Elbow Connector 47">
            <a:extLst>
              <a:ext uri="{FF2B5EF4-FFF2-40B4-BE49-F238E27FC236}">
                <a16:creationId xmlns:a16="http://schemas.microsoft.com/office/drawing/2014/main" id="{467F0314-A5FA-3CFA-11AF-059FCC8CAAF4}"/>
              </a:ext>
              <a:ext uri="{C183D7F6-B498-43B3-948B-1728B52AA6E4}">
                <adec:decorative xmlns:adec="http://schemas.microsoft.com/office/drawing/2017/decorative" val="1"/>
              </a:ext>
            </a:extLst>
          </p:cNvPr>
          <p:cNvCxnSpPr>
            <a:cxnSpLocks/>
            <a:stCxn id="41" idx="2"/>
            <a:endCxn id="43" idx="1"/>
          </p:cNvCxnSpPr>
          <p:nvPr/>
        </p:nvCxnSpPr>
        <p:spPr>
          <a:xfrm rot="16200000" flipH="1">
            <a:off x="6619939" y="2209197"/>
            <a:ext cx="348292" cy="139617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8D2502B-2FDB-F29A-9332-51F0F775EA43}"/>
              </a:ext>
            </a:extLst>
          </p:cNvPr>
          <p:cNvSpPr txBox="1"/>
          <p:nvPr/>
        </p:nvSpPr>
        <p:spPr>
          <a:xfrm>
            <a:off x="3047198" y="5774541"/>
            <a:ext cx="609760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Lub Dub Condensed" panose="020B0506030403020204" pitchFamily="34" charset="0"/>
              </a:rPr>
              <a:t>*No clear superiority of cryopreserved allografts, rifampin- or silver-impregnated grafts</a:t>
            </a:r>
          </a:p>
        </p:txBody>
      </p:sp>
      <p:sp>
        <p:nvSpPr>
          <p:cNvPr id="6" name="Text Placeholder 4">
            <a:extLst>
              <a:ext uri="{FF2B5EF4-FFF2-40B4-BE49-F238E27FC236}">
                <a16:creationId xmlns:a16="http://schemas.microsoft.com/office/drawing/2014/main" id="{9B0FEA4A-3464-A176-B4B3-7B372DD8F286}"/>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CTA indicates computed tomography angiography; ID, infectious diseases; </a:t>
            </a:r>
            <a:br>
              <a:rPr lang="en-US" sz="1050" dirty="0"/>
            </a:br>
            <a:r>
              <a:rPr lang="en-US" sz="1050" dirty="0"/>
              <a:t>MRSA, methicillin-resistant </a:t>
            </a:r>
            <a:r>
              <a:rPr lang="en-US" sz="1050" i="1" dirty="0"/>
              <a:t>Staphylococcus aureus</a:t>
            </a:r>
            <a:r>
              <a:rPr lang="en-US" sz="1050" dirty="0"/>
              <a:t>; and MDROs, multidrug-resistant organisms.</a:t>
            </a:r>
          </a:p>
        </p:txBody>
      </p:sp>
      <p:sp>
        <p:nvSpPr>
          <p:cNvPr id="4" name="Slide Number Placeholder 3">
            <a:extLst>
              <a:ext uri="{FF2B5EF4-FFF2-40B4-BE49-F238E27FC236}">
                <a16:creationId xmlns:a16="http://schemas.microsoft.com/office/drawing/2014/main" id="{EC2042B4-2207-4701-A2B8-5A2276897D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39576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right)">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right)">
                                      <p:cBhvr>
                                        <p:cTn id="27" dur="500"/>
                                        <p:tgtEl>
                                          <p:spTgt spid="5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up)">
                                      <p:cBhvr>
                                        <p:cTn id="44" dur="500"/>
                                        <p:tgtEl>
                                          <p:spTgt spid="68"/>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up)">
                                      <p:cBhvr>
                                        <p:cTn id="52" dur="500"/>
                                        <p:tgtEl>
                                          <p:spTgt spid="7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500"/>
                                        <p:tgtEl>
                                          <p:spTgt spid="6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up)">
                                      <p:cBhvr>
                                        <p:cTn id="69" dur="500"/>
                                        <p:tgtEl>
                                          <p:spTgt spid="71"/>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left)">
                                      <p:cBhvr>
                                        <p:cTn id="78" dur="500"/>
                                        <p:tgtEl>
                                          <p:spTgt spid="75"/>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2000"/>
                            </p:stCondLst>
                            <p:childTnLst>
                              <p:par>
                                <p:cTn id="84" presetID="22" presetClass="entr" presetSubtype="1"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up)">
                                      <p:cBhvr>
                                        <p:cTn id="86" dur="500"/>
                                        <p:tgtEl>
                                          <p:spTgt spid="57"/>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0" grpId="0" animBg="1"/>
      <p:bldP spid="41" grpId="0" animBg="1"/>
      <p:bldP spid="42" grpId="0" animBg="1"/>
      <p:bldP spid="43" grpId="0" animBg="1"/>
      <p:bldP spid="47" grpId="0" animBg="1"/>
      <p:bldP spid="48" grpId="0" animBg="1"/>
      <p:bldP spid="49" grpId="0" animBg="1"/>
      <p:bldP spid="50" grpId="0" animBg="1"/>
      <p:bldP spid="51" grpId="0" animBg="1"/>
      <p:bldP spid="52"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ECB2-8C7B-DC79-EC28-10996B363580}"/>
              </a:ext>
            </a:extLst>
          </p:cNvPr>
          <p:cNvSpPr>
            <a:spLocks noGrp="1"/>
          </p:cNvSpPr>
          <p:nvPr>
            <p:ph type="title"/>
          </p:nvPr>
        </p:nvSpPr>
        <p:spPr/>
        <p:txBody>
          <a:bodyPr/>
          <a:lstStyle/>
          <a:p>
            <a:r>
              <a:rPr lang="en-US" dirty="0"/>
              <a:t>Aortic Anatomy</a:t>
            </a:r>
          </a:p>
        </p:txBody>
      </p:sp>
      <p:sp>
        <p:nvSpPr>
          <p:cNvPr id="9" name="TextBox 8">
            <a:extLst>
              <a:ext uri="{FF2B5EF4-FFF2-40B4-BE49-F238E27FC236}">
                <a16:creationId xmlns:a16="http://schemas.microsoft.com/office/drawing/2014/main" id="{455C94E3-00A8-04D9-2308-8D2E8DAF9075}"/>
              </a:ext>
            </a:extLst>
          </p:cNvPr>
          <p:cNvSpPr txBox="1"/>
          <p:nvPr/>
        </p:nvSpPr>
        <p:spPr>
          <a:xfrm>
            <a:off x="606972" y="1294939"/>
            <a:ext cx="3160987"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Layers of the Aortic Wall</a:t>
            </a:r>
          </a:p>
        </p:txBody>
      </p:sp>
      <p:pic>
        <p:nvPicPr>
          <p:cNvPr id="12" name="Picture 11" descr="The aortic wall is composed of 3 layers : a thin inner intima, a thicker central media, and a thin outer adventitia. The intima consists of a layer of endothelial&#10;cells within a matrix of connective tissue. The media consists of smooth muscle cells, elastic fibers, collagen&#10;proteins, and polysaccharides sandwiched in &gt;50 layers known as elastic lamellae. The media provides strength and distensibility to the aorta, features that are critical to circulatory function. The adventitia is composed of connective tissue, fibroblasts, nerves, and the vasa vasorum, which perfuse the outer aortic wall and a substantial&#10;portion of the media.">
            <a:extLst>
              <a:ext uri="{FF2B5EF4-FFF2-40B4-BE49-F238E27FC236}">
                <a16:creationId xmlns:a16="http://schemas.microsoft.com/office/drawing/2014/main" id="{4B569B0B-D654-43F2-23FD-D4E15ACF6E43}"/>
              </a:ext>
            </a:extLst>
          </p:cNvPr>
          <p:cNvPicPr>
            <a:picLocks noChangeAspect="1"/>
          </p:cNvPicPr>
          <p:nvPr/>
        </p:nvPicPr>
        <p:blipFill>
          <a:blip r:embed="rId2"/>
          <a:stretch>
            <a:fillRect/>
          </a:stretch>
        </p:blipFill>
        <p:spPr>
          <a:xfrm>
            <a:off x="416474" y="1992823"/>
            <a:ext cx="3392669" cy="2776609"/>
          </a:xfrm>
          <a:prstGeom prst="rect">
            <a:avLst/>
          </a:prstGeom>
        </p:spPr>
      </p:pic>
      <p:sp>
        <p:nvSpPr>
          <p:cNvPr id="10" name="TextBox 9">
            <a:extLst>
              <a:ext uri="{FF2B5EF4-FFF2-40B4-BE49-F238E27FC236}">
                <a16:creationId xmlns:a16="http://schemas.microsoft.com/office/drawing/2014/main" id="{8B373988-663D-D8E3-21DA-55908DBB4ACF}"/>
              </a:ext>
            </a:extLst>
          </p:cNvPr>
          <p:cNvSpPr txBox="1"/>
          <p:nvPr/>
        </p:nvSpPr>
        <p:spPr>
          <a:xfrm>
            <a:off x="4148959" y="1294939"/>
            <a:ext cx="3160986"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Zones of the Aorta</a:t>
            </a:r>
          </a:p>
        </p:txBody>
      </p:sp>
      <p:pic>
        <p:nvPicPr>
          <p:cNvPr id="16" name="Picture 15" descr="In addition to the standard anatomic descriptors of the aortic anatomy, there is a more technical classification of&#10;aortic anatomy that is used to plan, guide, and report aortic interventions, especially endovascular stent grafting. Because the clinical success of thoracic aortic endovascular procedures is influenced by the proximal sealing zone, in this system the thoracic and abdominal aorta are divided into 11 landing zones.  &#10;Zone 0 (involves the ascending to distal end of the origin of the innominate artery); Zone 1 (involves the origin of the left common carotid; between the innominate and the left carotid); Zone 2 (involves the origin of the left subclavian; between the left carotid and&#10;the left subclavian); Zone 3 (involves the proximal descending thoracic aorta down to the T4 vertebral body; the first 2 cm distal to the left subclavian); Zone 4 (the end of zone 3 to the mid-descending aorta – T6); Zone 5 (the mid-descending aorta to the celiac); Zone 6 (involves the origin of the celiac; the celiac to the superior mesenteric); Zone 7 (involves the origin of the superior mesenteric artery; the superior mesenteric to the renals); Zone 8&#10;(involves the origin of the renal arteries; the renal to the infrarenal abdominal aorta); Zone 9 (the infrarenal abdominal aorta to the level of aortic bifurcation ); Zone 10 (the common iliac); Zone 11&#10;(involves the origin of the external iliac arteries).&#10;">
            <a:extLst>
              <a:ext uri="{FF2B5EF4-FFF2-40B4-BE49-F238E27FC236}">
                <a16:creationId xmlns:a16="http://schemas.microsoft.com/office/drawing/2014/main" id="{17502E22-8FF6-DF16-62EA-1CB9AC7250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5631" y="1733919"/>
            <a:ext cx="1487642" cy="3627314"/>
          </a:xfrm>
          <a:prstGeom prst="rect">
            <a:avLst/>
          </a:prstGeom>
        </p:spPr>
      </p:pic>
      <p:sp>
        <p:nvSpPr>
          <p:cNvPr id="11" name="TextBox 10">
            <a:extLst>
              <a:ext uri="{FF2B5EF4-FFF2-40B4-BE49-F238E27FC236}">
                <a16:creationId xmlns:a16="http://schemas.microsoft.com/office/drawing/2014/main" id="{21E4ED85-01AD-A129-BD3E-AC1092F8B6DA}"/>
              </a:ext>
            </a:extLst>
          </p:cNvPr>
          <p:cNvSpPr txBox="1"/>
          <p:nvPr/>
        </p:nvSpPr>
        <p:spPr>
          <a:xfrm>
            <a:off x="7690944" y="1294939"/>
            <a:ext cx="3160986"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Aortic Aneurysm</a:t>
            </a:r>
          </a:p>
        </p:txBody>
      </p:sp>
      <p:cxnSp>
        <p:nvCxnSpPr>
          <p:cNvPr id="14" name="Straight Connector 13">
            <a:extLst>
              <a:ext uri="{FF2B5EF4-FFF2-40B4-BE49-F238E27FC236}">
                <a16:creationId xmlns:a16="http://schemas.microsoft.com/office/drawing/2014/main" id="{8DB03699-6B18-13B1-2C29-94168AE1B92C}"/>
              </a:ext>
              <a:ext uri="{C183D7F6-B498-43B3-948B-1728B52AA6E4}">
                <adec:decorative xmlns:adec="http://schemas.microsoft.com/office/drawing/2017/decorative" val="1"/>
              </a:ext>
            </a:extLst>
          </p:cNvPr>
          <p:cNvCxnSpPr>
            <a:cxnSpLocks/>
          </p:cNvCxnSpPr>
          <p:nvPr/>
        </p:nvCxnSpPr>
        <p:spPr>
          <a:xfrm>
            <a:off x="3958459" y="1375577"/>
            <a:ext cx="0" cy="4114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AB875C-6641-2AE9-D0BC-EA4CF4D8421E}"/>
              </a:ext>
              <a:ext uri="{C183D7F6-B498-43B3-948B-1728B52AA6E4}">
                <adec:decorative xmlns:adec="http://schemas.microsoft.com/office/drawing/2017/decorative" val="1"/>
              </a:ext>
            </a:extLst>
          </p:cNvPr>
          <p:cNvCxnSpPr>
            <a:cxnSpLocks/>
          </p:cNvCxnSpPr>
          <p:nvPr/>
        </p:nvCxnSpPr>
        <p:spPr>
          <a:xfrm>
            <a:off x="7500445" y="1375577"/>
            <a:ext cx="0" cy="4114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D5499C2-6233-B925-6546-EE161CA2DFA6}"/>
              </a:ext>
            </a:extLst>
          </p:cNvPr>
          <p:cNvSpPr txBox="1"/>
          <p:nvPr/>
        </p:nvSpPr>
        <p:spPr>
          <a:xfrm>
            <a:off x="7690945" y="1771992"/>
            <a:ext cx="3160986" cy="1323439"/>
          </a:xfrm>
          <a:prstGeom prst="rect">
            <a:avLst/>
          </a:prstGeom>
          <a:noFill/>
        </p:spPr>
        <p:txBody>
          <a:bodyPr wrap="square" rtlCol="0">
            <a:spAutoFit/>
          </a:bodyPr>
          <a:lstStyle/>
          <a:p>
            <a:r>
              <a:rPr lang="en-US" sz="1600" dirty="0">
                <a:latin typeface="Lub Dub Medium" panose="020B0603030403020204" pitchFamily="34" charset="0"/>
                <a:cs typeface="Arial" panose="020B0604020202020204" pitchFamily="34" charset="0"/>
              </a:rPr>
              <a:t>The standard definition of 1.5x expected diameter is </a:t>
            </a:r>
            <a:r>
              <a:rPr lang="en-US" sz="1600" b="1" dirty="0">
                <a:latin typeface="Lub Dub Bold" panose="020B0803030403020204" pitchFamily="34" charset="0"/>
                <a:cs typeface="Arial" panose="020B0604020202020204" pitchFamily="34" charset="0"/>
              </a:rPr>
              <a:t>not applicable to the root and ascending aorta</a:t>
            </a:r>
            <a:r>
              <a:rPr lang="en-US" sz="1600" dirty="0">
                <a:latin typeface="Lub Dub Medium" panose="020B0603030403020204" pitchFamily="34" charset="0"/>
                <a:cs typeface="Arial" panose="020B0604020202020204" pitchFamily="34" charset="0"/>
              </a:rPr>
              <a:t>, use </a:t>
            </a:r>
            <a:r>
              <a:rPr lang="en-US" sz="1600" u="sng" dirty="0">
                <a:latin typeface="Lub Dub Medium" panose="020B0603030403020204" pitchFamily="34" charset="0"/>
                <a:cs typeface="Arial" panose="020B0604020202020204" pitchFamily="34" charset="0"/>
              </a:rPr>
              <a:t>&gt;</a:t>
            </a:r>
            <a:r>
              <a:rPr lang="en-US" sz="1600" dirty="0">
                <a:latin typeface="Lub Dub Medium" panose="020B0603030403020204" pitchFamily="34" charset="0"/>
                <a:cs typeface="Arial" panose="020B0604020202020204" pitchFamily="34" charset="0"/>
              </a:rPr>
              <a:t> 4.5 cm for these segments</a:t>
            </a:r>
          </a:p>
        </p:txBody>
      </p:sp>
      <p:sp>
        <p:nvSpPr>
          <p:cNvPr id="18" name="TextBox 17">
            <a:extLst>
              <a:ext uri="{FF2B5EF4-FFF2-40B4-BE49-F238E27FC236}">
                <a16:creationId xmlns:a16="http://schemas.microsoft.com/office/drawing/2014/main" id="{BF0DE6E1-55D4-0C51-D493-E6F53FEC9B95}"/>
              </a:ext>
            </a:extLst>
          </p:cNvPr>
          <p:cNvSpPr txBox="1"/>
          <p:nvPr/>
        </p:nvSpPr>
        <p:spPr>
          <a:xfrm>
            <a:off x="7673107" y="3401660"/>
            <a:ext cx="3652889" cy="2123658"/>
          </a:xfrm>
          <a:prstGeom prst="rect">
            <a:avLst/>
          </a:prstGeom>
          <a:noFill/>
        </p:spPr>
        <p:txBody>
          <a:bodyPr wrap="square" rtlCol="0">
            <a:spAutoFit/>
          </a:bodyPr>
          <a:lstStyle/>
          <a:p>
            <a:r>
              <a:rPr lang="en-US" sz="1600" b="1" i="1" dirty="0">
                <a:solidFill>
                  <a:srgbClr val="CF2429"/>
                </a:solidFill>
                <a:latin typeface="Lub Dub Bold" panose="020B0803030403020204" pitchFamily="34" charset="0"/>
                <a:cs typeface="Arial" panose="020B0604020202020204" pitchFamily="34" charset="0"/>
              </a:rPr>
              <a:t>For patients with height or BSA outside of 1-2 SD of the mean, use:</a:t>
            </a:r>
          </a:p>
          <a:p>
            <a:pPr marL="457200" indent="-228600">
              <a:spcBef>
                <a:spcPts val="1200"/>
              </a:spcBef>
              <a:buFont typeface="Arial" panose="020B0604020202020204" pitchFamily="34" charset="0"/>
              <a:buChar char="•"/>
            </a:pPr>
            <a:r>
              <a:rPr lang="en-US" sz="1400" dirty="0">
                <a:latin typeface="Lub Dub Medium" panose="020B0603030403020204" pitchFamily="34" charset="0"/>
                <a:cs typeface="Arial" panose="020B0604020202020204" pitchFamily="34" charset="0"/>
              </a:rPr>
              <a:t>Aortic size index [aortic diameter (cm) / BSA (m</a:t>
            </a:r>
            <a:r>
              <a:rPr lang="en-US" sz="1400" baseline="30000" dirty="0">
                <a:latin typeface="Lub Dub Medium" panose="020B0603030403020204" pitchFamily="34" charset="0"/>
                <a:cs typeface="Arial" panose="020B0604020202020204" pitchFamily="34" charset="0"/>
              </a:rPr>
              <a:t>2</a:t>
            </a:r>
            <a:r>
              <a:rPr lang="en-US" sz="1400" dirty="0">
                <a:latin typeface="Lub Dub Medium" panose="020B0603030403020204" pitchFamily="34" charset="0"/>
                <a:cs typeface="Arial" panose="020B0604020202020204" pitchFamily="34" charset="0"/>
              </a:rPr>
              <a:t>)]</a:t>
            </a:r>
          </a:p>
          <a:p>
            <a:pPr marL="457200" indent="-228600">
              <a:spcBef>
                <a:spcPts val="1200"/>
              </a:spcBef>
              <a:buFont typeface="Arial" panose="020B0604020202020204" pitchFamily="34" charset="0"/>
              <a:buChar char="•"/>
            </a:pPr>
            <a:r>
              <a:rPr lang="en-US" sz="1400" dirty="0">
                <a:latin typeface="Lub Dub Medium" panose="020B0603030403020204" pitchFamily="34" charset="0"/>
                <a:cs typeface="Arial" panose="020B0604020202020204" pitchFamily="34" charset="0"/>
              </a:rPr>
              <a:t>Aortic height index [aortic diameter (cm)/ patient height (m)]</a:t>
            </a:r>
          </a:p>
          <a:p>
            <a:pPr marL="457200" indent="-228600">
              <a:spcBef>
                <a:spcPts val="1200"/>
              </a:spcBef>
              <a:buFont typeface="Arial" panose="020B0604020202020204" pitchFamily="34" charset="0"/>
              <a:buChar char="•"/>
            </a:pPr>
            <a:r>
              <a:rPr lang="en-US" sz="1400" dirty="0">
                <a:latin typeface="Lub Dub Medium" panose="020B0603030403020204" pitchFamily="34" charset="0"/>
                <a:cs typeface="Arial" panose="020B0604020202020204" pitchFamily="34" charset="0"/>
              </a:rPr>
              <a:t>Cross sectional area to height </a:t>
            </a:r>
          </a:p>
        </p:txBody>
      </p:sp>
      <p:sp>
        <p:nvSpPr>
          <p:cNvPr id="5" name="Text Placeholder 4">
            <a:extLst>
              <a:ext uri="{FF2B5EF4-FFF2-40B4-BE49-F238E27FC236}">
                <a16:creationId xmlns:a16="http://schemas.microsoft.com/office/drawing/2014/main" id="{5F22470A-6E67-5788-0FFE-61BB5F95B96D}"/>
              </a:ext>
            </a:extLst>
          </p:cNvPr>
          <p:cNvSpPr>
            <a:spLocks noGrp="1"/>
          </p:cNvSpPr>
          <p:nvPr>
            <p:ph type="body" sz="quarter" idx="13"/>
          </p:nvPr>
        </p:nvSpPr>
        <p:spPr>
          <a:xfrm>
            <a:off x="838200" y="6101052"/>
            <a:ext cx="10515600" cy="271939"/>
          </a:xfrm>
        </p:spPr>
        <p:txBody>
          <a:bodyPr/>
          <a:lstStyle/>
          <a:p>
            <a:pPr algn="ctr"/>
            <a:r>
              <a:rPr lang="en-US" sz="1050" b="1" dirty="0"/>
              <a:t>Abbreviations: </a:t>
            </a:r>
            <a:r>
              <a:rPr lang="en-US" sz="1050" dirty="0"/>
              <a:t>BSA indicates body surface area; cm, centimeter; m, meter; and SD, standard deviation.</a:t>
            </a:r>
          </a:p>
        </p:txBody>
      </p:sp>
      <p:sp>
        <p:nvSpPr>
          <p:cNvPr id="4" name="Slide Number Placeholder 3">
            <a:extLst>
              <a:ext uri="{FF2B5EF4-FFF2-40B4-BE49-F238E27FC236}">
                <a16:creationId xmlns:a16="http://schemas.microsoft.com/office/drawing/2014/main" id="{EE2D6056-5A54-5361-B569-D981B1CFAC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454492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006F-D230-C198-4800-1773D56E833F}"/>
              </a:ext>
            </a:extLst>
          </p:cNvPr>
          <p:cNvSpPr>
            <a:spLocks noGrp="1"/>
          </p:cNvSpPr>
          <p:nvPr>
            <p:ph type="title"/>
          </p:nvPr>
        </p:nvSpPr>
        <p:spPr/>
        <p:txBody>
          <a:bodyPr/>
          <a:lstStyle/>
          <a:p>
            <a:r>
              <a:rPr lang="en-US" dirty="0"/>
              <a:t>Aortic Atherosclerotic Disease</a:t>
            </a:r>
          </a:p>
        </p:txBody>
      </p:sp>
      <p:sp>
        <p:nvSpPr>
          <p:cNvPr id="9" name="TextBox 8">
            <a:extLst>
              <a:ext uri="{FF2B5EF4-FFF2-40B4-BE49-F238E27FC236}">
                <a16:creationId xmlns:a16="http://schemas.microsoft.com/office/drawing/2014/main" id="{80E1FEA9-693B-35EB-631B-BEE5C47EC33B}"/>
              </a:ext>
            </a:extLst>
          </p:cNvPr>
          <p:cNvSpPr txBox="1"/>
          <p:nvPr/>
        </p:nvSpPr>
        <p:spPr>
          <a:xfrm>
            <a:off x="1627471" y="1172586"/>
            <a:ext cx="8199923"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rPr>
              <a:t>Associated with coronary artery disease, peripheral arterial disease and all-cause mortality.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rPr>
              <a:t>Associated with embolic complications such as stroke</a:t>
            </a:r>
          </a:p>
        </p:txBody>
      </p:sp>
      <p:sp>
        <p:nvSpPr>
          <p:cNvPr id="7" name="TextBox 6">
            <a:extLst>
              <a:ext uri="{FF2B5EF4-FFF2-40B4-BE49-F238E27FC236}">
                <a16:creationId xmlns:a16="http://schemas.microsoft.com/office/drawing/2014/main" id="{180B68EF-4497-35A4-B042-0074261C387F}"/>
              </a:ext>
            </a:extLst>
          </p:cNvPr>
          <p:cNvSpPr txBox="1"/>
          <p:nvPr/>
        </p:nvSpPr>
        <p:spPr>
          <a:xfrm>
            <a:off x="1676874" y="2478619"/>
            <a:ext cx="8554779"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Medical Management of Aortic Atheroma</a:t>
            </a:r>
          </a:p>
        </p:txBody>
      </p:sp>
      <p:graphicFrame>
        <p:nvGraphicFramePr>
          <p:cNvPr id="6" name="Content Placeholder 5">
            <a:extLst>
              <a:ext uri="{FF2B5EF4-FFF2-40B4-BE49-F238E27FC236}">
                <a16:creationId xmlns:a16="http://schemas.microsoft.com/office/drawing/2014/main" id="{9F5964F5-E6A8-79A6-B708-C1609F04026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5969321"/>
              </p:ext>
            </p:extLst>
          </p:nvPr>
        </p:nvGraphicFramePr>
        <p:xfrm>
          <a:off x="1676876" y="2946286"/>
          <a:ext cx="8545153" cy="2843512"/>
        </p:xfrm>
        <a:graphic>
          <a:graphicData uri="http://schemas.openxmlformats.org/drawingml/2006/table">
            <a:tbl>
              <a:tblPr firstRow="1" bandRow="1">
                <a:tableStyleId>{5C22544A-7EE6-4342-B048-85BDC9FD1C3A}</a:tableStyleId>
              </a:tblPr>
              <a:tblGrid>
                <a:gridCol w="723698">
                  <a:extLst>
                    <a:ext uri="{9D8B030D-6E8A-4147-A177-3AD203B41FA5}">
                      <a16:colId xmlns:a16="http://schemas.microsoft.com/office/drawing/2014/main" val="2649235253"/>
                    </a:ext>
                  </a:extLst>
                </a:gridCol>
                <a:gridCol w="7821455">
                  <a:extLst>
                    <a:ext uri="{9D8B030D-6E8A-4147-A177-3AD203B41FA5}">
                      <a16:colId xmlns:a16="http://schemas.microsoft.com/office/drawing/2014/main" val="3287117557"/>
                    </a:ext>
                  </a:extLst>
                </a:gridCol>
              </a:tblGrid>
              <a:tr h="4649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311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400" b="0" kern="1200" dirty="0">
                          <a:solidFill>
                            <a:schemeClr val="dk1"/>
                          </a:solidFill>
                          <a:effectLst/>
                          <a:latin typeface="Lub Dub Medium" panose="020B0603030403020204" pitchFamily="34" charset="0"/>
                          <a:ea typeface="+mn-ea"/>
                          <a:cs typeface="+mn-cs"/>
                        </a:rPr>
                        <a:t>In patients with atherosclerosis affecting the aorta and coronary arteries and/or peripheral arteries, it is recommended to prescribe antiplatelet and/or anticoagulant therapy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7566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 patients with aortic atherosclerosis and coronary artery disease and/or PAD, it is reasonable to prescribe a moderate- or high-intensity statin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749773">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 patients with aortic atheroma of &gt;4 mm thickness, statin therapy may be reasonable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10" name="Text Placeholder 4">
            <a:extLst>
              <a:ext uri="{FF2B5EF4-FFF2-40B4-BE49-F238E27FC236}">
                <a16:creationId xmlns:a16="http://schemas.microsoft.com/office/drawing/2014/main" id="{756932B0-4B4F-12A8-586A-A1937FA5B764}"/>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mm indicates millimeter; and PAD, peripheral arterial disease.</a:t>
            </a:r>
          </a:p>
        </p:txBody>
      </p:sp>
      <p:sp>
        <p:nvSpPr>
          <p:cNvPr id="4" name="Slide Number Placeholder 3">
            <a:extLst>
              <a:ext uri="{FF2B5EF4-FFF2-40B4-BE49-F238E27FC236}">
                <a16:creationId xmlns:a16="http://schemas.microsoft.com/office/drawing/2014/main" id="{C9064E50-1E6F-F259-15CC-658595F2B68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08445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C9301CB7-B707-AADB-909D-1B3F97EE51FC}"/>
              </a:ext>
              <a:ext uri="{C183D7F6-B498-43B3-948B-1728B52AA6E4}">
                <adec:decorative xmlns:adec="http://schemas.microsoft.com/office/drawing/2017/decorative" val="1"/>
              </a:ext>
            </a:extLst>
          </p:cNvPr>
          <p:cNvCxnSpPr>
            <a:cxnSpLocks/>
          </p:cNvCxnSpPr>
          <p:nvPr/>
        </p:nvCxnSpPr>
        <p:spPr>
          <a:xfrm>
            <a:off x="3372051" y="1438287"/>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587E22-78AE-641A-E002-E5BF6C8336DB}"/>
              </a:ext>
            </a:extLst>
          </p:cNvPr>
          <p:cNvSpPr>
            <a:spLocks noGrp="1"/>
          </p:cNvSpPr>
          <p:nvPr>
            <p:ph type="title"/>
          </p:nvPr>
        </p:nvSpPr>
        <p:spPr/>
        <p:txBody>
          <a:bodyPr/>
          <a:lstStyle/>
          <a:p>
            <a:r>
              <a:rPr lang="en-US" dirty="0"/>
              <a:t>Aortic Thrombus and Occlusion</a:t>
            </a:r>
          </a:p>
        </p:txBody>
      </p:sp>
      <p:sp>
        <p:nvSpPr>
          <p:cNvPr id="8" name="Rounded Rectangle 29">
            <a:extLst>
              <a:ext uri="{FF2B5EF4-FFF2-40B4-BE49-F238E27FC236}">
                <a16:creationId xmlns:a16="http://schemas.microsoft.com/office/drawing/2014/main" id="{8753A966-C3F4-4EDD-F897-6E19865FD0BB}"/>
              </a:ext>
              <a:ext uri="{C183D7F6-B498-43B3-948B-1728B52AA6E4}">
                <adec:decorative xmlns:adec="http://schemas.microsoft.com/office/drawing/2017/decorative" val="1"/>
              </a:ext>
            </a:extLst>
          </p:cNvPr>
          <p:cNvSpPr/>
          <p:nvPr/>
        </p:nvSpPr>
        <p:spPr>
          <a:xfrm>
            <a:off x="1424667" y="1901308"/>
            <a:ext cx="3894759" cy="44966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chemeClr val="bg1"/>
                </a:solidFill>
                <a:uLnTx/>
                <a:uFillTx/>
                <a:latin typeface="Lub Dub Condensed" panose="020B0506030403020204" pitchFamily="34" charset="0"/>
              </a:rPr>
              <a:t>Most asymptomatic but may embolize</a:t>
            </a:r>
          </a:p>
        </p:txBody>
      </p:sp>
      <p:cxnSp>
        <p:nvCxnSpPr>
          <p:cNvPr id="10" name="Elbow Connector 47">
            <a:extLst>
              <a:ext uri="{FF2B5EF4-FFF2-40B4-BE49-F238E27FC236}">
                <a16:creationId xmlns:a16="http://schemas.microsoft.com/office/drawing/2014/main" id="{2225457B-FC26-C3F0-38F1-7664DD1A3289}"/>
              </a:ext>
              <a:ext uri="{C183D7F6-B498-43B3-948B-1728B52AA6E4}">
                <adec:decorative xmlns:adec="http://schemas.microsoft.com/office/drawing/2017/decorative" val="1"/>
              </a:ext>
            </a:extLst>
          </p:cNvPr>
          <p:cNvCxnSpPr>
            <a:cxnSpLocks/>
            <a:stCxn id="8" idx="2"/>
            <a:endCxn id="12" idx="0"/>
          </p:cNvCxnSpPr>
          <p:nvPr/>
        </p:nvCxnSpPr>
        <p:spPr>
          <a:xfrm rot="5400000">
            <a:off x="2528071" y="1904250"/>
            <a:ext cx="397258" cy="12906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 Same Side Corner Rectangle 60">
            <a:extLst>
              <a:ext uri="{FF2B5EF4-FFF2-40B4-BE49-F238E27FC236}">
                <a16:creationId xmlns:a16="http://schemas.microsoft.com/office/drawing/2014/main" id="{B9BFBEEA-5336-1A44-C212-0EEE2BE4DA2A}"/>
              </a:ext>
              <a:ext uri="{C183D7F6-B498-43B3-948B-1728B52AA6E4}">
                <adec:decorative xmlns:adec="http://schemas.microsoft.com/office/drawing/2017/decorative" val="1"/>
              </a:ext>
            </a:extLst>
          </p:cNvPr>
          <p:cNvSpPr/>
          <p:nvPr/>
        </p:nvSpPr>
        <p:spPr>
          <a:xfrm>
            <a:off x="948949" y="2748226"/>
            <a:ext cx="2264808" cy="18366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Primary:</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Normal or minimally atherosclerotic aorta</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May be idiopathic or associated with hypercoagulability </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Often pedunculated and extend into lumen</a:t>
            </a:r>
            <a:endParaRPr kumimoji="0" lang="en-US" sz="1400" i="0" u="none" strike="noStrike" kern="1200" cap="none" spc="0" normalizeH="0" baseline="0" noProof="0" dirty="0">
              <a:ln>
                <a:noFill/>
              </a:ln>
              <a:solidFill>
                <a:prstClr val="black"/>
              </a:solidFill>
              <a:effectLst/>
              <a:uLnTx/>
              <a:uFillTx/>
              <a:latin typeface="Lub Dub Condensed" panose="020B0506030403020204" pitchFamily="34" charset="0"/>
            </a:endParaRPr>
          </a:p>
        </p:txBody>
      </p:sp>
      <p:sp>
        <p:nvSpPr>
          <p:cNvPr id="13" name="Round Same Side Corner Rectangle 62">
            <a:extLst>
              <a:ext uri="{FF2B5EF4-FFF2-40B4-BE49-F238E27FC236}">
                <a16:creationId xmlns:a16="http://schemas.microsoft.com/office/drawing/2014/main" id="{C4BDDCFB-3419-ADA8-3D27-C07748D0E3C0}"/>
              </a:ext>
              <a:ext uri="{C183D7F6-B498-43B3-948B-1728B52AA6E4}">
                <adec:decorative xmlns:adec="http://schemas.microsoft.com/office/drawing/2017/decorative" val="1"/>
              </a:ext>
            </a:extLst>
          </p:cNvPr>
          <p:cNvSpPr/>
          <p:nvPr/>
        </p:nvSpPr>
        <p:spPr>
          <a:xfrm>
            <a:off x="3577727" y="2743300"/>
            <a:ext cx="2264808" cy="18366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Secondary:</a:t>
            </a:r>
          </a:p>
          <a:p>
            <a:pPr marL="285750" indent="-169863">
              <a:spcBef>
                <a:spcPts val="600"/>
              </a:spcBef>
              <a:buFont typeface="Arial" panose="020B0604020202020204" pitchFamily="34" charset="0"/>
              <a:buChar char="•"/>
              <a:defRPr/>
            </a:pPr>
            <a:r>
              <a:rPr lang="en-US" sz="1200" dirty="0">
                <a:solidFill>
                  <a:prstClr val="black"/>
                </a:solidFill>
                <a:latin typeface="Lub Dub Condensed" panose="020B0506030403020204" pitchFamily="34" charset="0"/>
              </a:rPr>
              <a:t>Associated with aortic pathology (aneurysm, atheroma, aortitis)</a:t>
            </a:r>
          </a:p>
          <a:p>
            <a:pPr marL="285750" indent="-169863">
              <a:spcBef>
                <a:spcPts val="600"/>
              </a:spcBef>
              <a:buFont typeface="Arial" panose="020B0604020202020204" pitchFamily="34" charset="0"/>
              <a:buChar char="•"/>
              <a:defRPr/>
            </a:pPr>
            <a:r>
              <a:rPr lang="en-US" sz="1200" dirty="0">
                <a:solidFill>
                  <a:prstClr val="black"/>
                </a:solidFill>
                <a:latin typeface="Lub Dub Condensed" panose="020B0506030403020204" pitchFamily="34" charset="0"/>
              </a:rPr>
              <a:t>Often in descending thoracic and abdominal aorta</a:t>
            </a:r>
          </a:p>
        </p:txBody>
      </p:sp>
      <p:cxnSp>
        <p:nvCxnSpPr>
          <p:cNvPr id="14" name="Elbow Connector 47">
            <a:extLst>
              <a:ext uri="{FF2B5EF4-FFF2-40B4-BE49-F238E27FC236}">
                <a16:creationId xmlns:a16="http://schemas.microsoft.com/office/drawing/2014/main" id="{A8D7234C-8813-8B5A-8958-0B726920EAA5}"/>
              </a:ext>
              <a:ext uri="{C183D7F6-B498-43B3-948B-1728B52AA6E4}">
                <adec:decorative xmlns:adec="http://schemas.microsoft.com/office/drawing/2017/decorative" val="1"/>
              </a:ext>
            </a:extLst>
          </p:cNvPr>
          <p:cNvCxnSpPr>
            <a:cxnSpLocks/>
            <a:stCxn id="8" idx="2"/>
            <a:endCxn id="13" idx="0"/>
          </p:cNvCxnSpPr>
          <p:nvPr/>
        </p:nvCxnSpPr>
        <p:spPr>
          <a:xfrm rot="16200000" flipH="1">
            <a:off x="3844923" y="1878092"/>
            <a:ext cx="392332" cy="13380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FF67F0-9358-3A1B-08CB-41811CDF4EDD}"/>
              </a:ext>
              <a:ext uri="{C183D7F6-B498-43B3-948B-1728B52AA6E4}">
                <adec:decorative xmlns:adec="http://schemas.microsoft.com/office/drawing/2017/decorative" val="1"/>
              </a:ext>
            </a:extLst>
          </p:cNvPr>
          <p:cNvSpPr txBox="1"/>
          <p:nvPr/>
        </p:nvSpPr>
        <p:spPr>
          <a:xfrm>
            <a:off x="1424668" y="1215657"/>
            <a:ext cx="3894766" cy="44966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Aortic Mural Thrombus</a:t>
            </a:r>
          </a:p>
        </p:txBody>
      </p:sp>
      <p:pic>
        <p:nvPicPr>
          <p:cNvPr id="39" name="Picture 38">
            <a:extLst>
              <a:ext uri="{FF2B5EF4-FFF2-40B4-BE49-F238E27FC236}">
                <a16:creationId xmlns:a16="http://schemas.microsoft.com/office/drawing/2014/main" id="{6F981E73-08B8-BDDC-56F0-5D3985ECE04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9764" y="4828594"/>
            <a:ext cx="690311" cy="690311"/>
          </a:xfrm>
          <a:prstGeom prst="rect">
            <a:avLst/>
          </a:prstGeom>
        </p:spPr>
      </p:pic>
      <p:sp>
        <p:nvSpPr>
          <p:cNvPr id="46" name="Rectangle 45" descr="Aortic Thrombus&#10;Aortic mural thrombus is typically associated with underlying aortic pathology, such as aneurysm, aortitis,&#10;atherosclerosis, dissection, and aortic graft material. Because such thrombi arise in the setting of underlying&#10;aortic pathology, the thrombi can be considered “secondary,” and they most often appear in the descending thoracic and abdominal aorta.  In contrast, “primary” thrombus occurs in a normal or minimally atherosclerotic aorta and, rather than being mural, are often pedunculated and protrude into the aortic lumen. Most often, primary aortic thrombi are idiopathic, but some have been associated with hypercoagulable states (eg, malignancy, heparin-induced thrombocytopenia, and the antiphospholipid syndrome).&#10;Aortic thrombus is most often asymptomatic but may&#10;present with limb ischemia, visceral ischemia, or stroke&#10;from embolization. The diagnosis is often typically&#10;confirmed by either computed tomography angiography or, transesophageal echocardiography. Asymptomatic patients with secondary mural thrombus are usually managed conservatively, but patients with primary aortic&#10;thrombus or those presenting with embolic events are&#10;often managed with anticoagulation, endovascular intervention, or open surgical therapy; such treatments are&#10;informed by the patient’s history and the location, size,&#10;and mobility of the thrombus. Long-term anticoagulation is most often considered in patients with thrombus in the ascending aorta and aortic arch, because of the increased risk of stroke from potential embolization should aortic thrombus recur.">
            <a:extLst>
              <a:ext uri="{FF2B5EF4-FFF2-40B4-BE49-F238E27FC236}">
                <a16:creationId xmlns:a16="http://schemas.microsoft.com/office/drawing/2014/main" id="{7CC7193C-86C8-E72F-40F6-3C76BEEFD5E0}"/>
              </a:ext>
            </a:extLst>
          </p:cNvPr>
          <p:cNvSpPr/>
          <p:nvPr/>
        </p:nvSpPr>
        <p:spPr>
          <a:xfrm>
            <a:off x="693318" y="1061627"/>
            <a:ext cx="5330410" cy="361308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en-US" dirty="0"/>
          </a:p>
        </p:txBody>
      </p:sp>
      <p:sp>
        <p:nvSpPr>
          <p:cNvPr id="40" name="TextBox 39">
            <a:extLst>
              <a:ext uri="{FF2B5EF4-FFF2-40B4-BE49-F238E27FC236}">
                <a16:creationId xmlns:a16="http://schemas.microsoft.com/office/drawing/2014/main" id="{78B347AD-29F8-F673-C903-EEED7709FD01}"/>
              </a:ext>
            </a:extLst>
          </p:cNvPr>
          <p:cNvSpPr txBox="1"/>
          <p:nvPr/>
        </p:nvSpPr>
        <p:spPr>
          <a:xfrm>
            <a:off x="1733751" y="4674706"/>
            <a:ext cx="50350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t>Diagnosis</a:t>
            </a: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rPr>
              <a:t>: </a:t>
            </a: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CTA or TEE</a:t>
            </a:r>
          </a:p>
        </p:txBody>
      </p:sp>
      <p:sp>
        <p:nvSpPr>
          <p:cNvPr id="41" name="TextBox 40">
            <a:extLst>
              <a:ext uri="{FF2B5EF4-FFF2-40B4-BE49-F238E27FC236}">
                <a16:creationId xmlns:a16="http://schemas.microsoft.com/office/drawing/2014/main" id="{1D55C592-2D6F-FBC1-BA9A-3AF146F2FEC7}"/>
              </a:ext>
            </a:extLst>
          </p:cNvPr>
          <p:cNvSpPr txBox="1"/>
          <p:nvPr/>
        </p:nvSpPr>
        <p:spPr>
          <a:xfrm>
            <a:off x="1733751" y="5050381"/>
            <a:ext cx="50350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t>Treatment</a:t>
            </a: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rPr>
              <a:t>: </a:t>
            </a: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Primary thrombus or embolic events managed with anticoagulation, endovascular intervention, and/or open surgery</a:t>
            </a:r>
          </a:p>
        </p:txBody>
      </p:sp>
      <p:sp>
        <p:nvSpPr>
          <p:cNvPr id="47" name="Rectangle 46" descr="Aortic Occlusion&#10;Aortic occlusion, which occurs most often secondary to&#10;extensive atherosclerotic disease, can present along a&#10;spectrum of acute and chronic clinical courses. Computed tomography angiography is&#10;most useful in identifying the occlusion, determining its&#10;cause, and defining the extent of associated aortic and&#10;branch arterial disease. Aortic occlusion typically occurs&#10;below the renal arteries but rarely can arise above this&#10;level, leading to renal and possibly visceral malperfusion.&#10;">
            <a:extLst>
              <a:ext uri="{FF2B5EF4-FFF2-40B4-BE49-F238E27FC236}">
                <a16:creationId xmlns:a16="http://schemas.microsoft.com/office/drawing/2014/main" id="{AD0D075E-7A88-1199-6019-3E5A7F07EE45}"/>
              </a:ext>
            </a:extLst>
          </p:cNvPr>
          <p:cNvSpPr/>
          <p:nvPr/>
        </p:nvSpPr>
        <p:spPr>
          <a:xfrm>
            <a:off x="6451830" y="1058853"/>
            <a:ext cx="4445556" cy="25054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CAC5A182-9982-C014-872C-22F3B098CBE7}"/>
              </a:ext>
              <a:ext uri="{C183D7F6-B498-43B3-948B-1728B52AA6E4}">
                <adec:decorative xmlns:adec="http://schemas.microsoft.com/office/drawing/2017/decorative" val="1"/>
              </a:ext>
            </a:extLst>
          </p:cNvPr>
          <p:cNvCxnSpPr>
            <a:cxnSpLocks/>
          </p:cNvCxnSpPr>
          <p:nvPr/>
        </p:nvCxnSpPr>
        <p:spPr>
          <a:xfrm>
            <a:off x="8716148" y="1436829"/>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ound Same Side Corner Rectangle 60">
            <a:extLst>
              <a:ext uri="{FF2B5EF4-FFF2-40B4-BE49-F238E27FC236}">
                <a16:creationId xmlns:a16="http://schemas.microsoft.com/office/drawing/2014/main" id="{E278A565-5AC1-7D34-950E-A5CBAE495141}"/>
              </a:ext>
              <a:ext uri="{C183D7F6-B498-43B3-948B-1728B52AA6E4}">
                <adec:decorative xmlns:adec="http://schemas.microsoft.com/office/drawing/2017/decorative" val="1"/>
              </a:ext>
            </a:extLst>
          </p:cNvPr>
          <p:cNvSpPr/>
          <p:nvPr/>
        </p:nvSpPr>
        <p:spPr>
          <a:xfrm>
            <a:off x="6768764" y="1901346"/>
            <a:ext cx="3894759" cy="1496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Secondary to extensive atherosclerosis</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Typically, below renal arteries</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Clinical spectrum from acute to chronic occlusion</a:t>
            </a:r>
          </a:p>
          <a:p>
            <a:pPr marL="285750" marR="0" lvl="0" indent="-169863"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Lub Dub Condensed" panose="020B0506030403020204" pitchFamily="34" charset="0"/>
              </a:rPr>
              <a:t>May be asymptomatic if extensive collaterals, commonly presents with claudication symptoms</a:t>
            </a:r>
          </a:p>
        </p:txBody>
      </p:sp>
      <p:sp>
        <p:nvSpPr>
          <p:cNvPr id="44" name="TextBox 43">
            <a:extLst>
              <a:ext uri="{FF2B5EF4-FFF2-40B4-BE49-F238E27FC236}">
                <a16:creationId xmlns:a16="http://schemas.microsoft.com/office/drawing/2014/main" id="{E6CC8AEF-31AF-6674-B534-F1046270D982}"/>
              </a:ext>
              <a:ext uri="{C183D7F6-B498-43B3-948B-1728B52AA6E4}">
                <adec:decorative xmlns:adec="http://schemas.microsoft.com/office/drawing/2017/decorative" val="1"/>
              </a:ext>
            </a:extLst>
          </p:cNvPr>
          <p:cNvSpPr txBox="1"/>
          <p:nvPr/>
        </p:nvSpPr>
        <p:spPr>
          <a:xfrm>
            <a:off x="6768765" y="1214199"/>
            <a:ext cx="3894766" cy="44966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Aortic Occlusion</a:t>
            </a:r>
          </a:p>
        </p:txBody>
      </p:sp>
      <p:sp>
        <p:nvSpPr>
          <p:cNvPr id="45" name="TextBox 44">
            <a:extLst>
              <a:ext uri="{FF2B5EF4-FFF2-40B4-BE49-F238E27FC236}">
                <a16:creationId xmlns:a16="http://schemas.microsoft.com/office/drawing/2014/main" id="{7452FCB4-84CF-7D1A-6D34-A3CEB5A9AE10}"/>
              </a:ext>
            </a:extLst>
          </p:cNvPr>
          <p:cNvSpPr txBox="1"/>
          <p:nvPr/>
        </p:nvSpPr>
        <p:spPr>
          <a:xfrm>
            <a:off x="6768764" y="3564310"/>
            <a:ext cx="4218323" cy="203132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t>Treatment</a:t>
            </a: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rPr>
              <a:t>: </a:t>
            </a: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Embolectomy for acute embolus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t>                              </a:t>
            </a:r>
            <a:b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b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t>		  OR</a:t>
            </a:r>
            <a:b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rPr>
            </a:b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Bold" panose="020B0803030403020204" pitchFamily="34" charset="0"/>
              </a:rPr>
              <a:t>Revascularization options: </a:t>
            </a: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endovascular, open aortic, extra-anatomic bypass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Lub Dub Medium" panose="020B0603030403020204" pitchFamily="34" charset="0"/>
              </a:rPr>
              <a:t>No RCT evidence for any specific revascularization strategy</a:t>
            </a:r>
          </a:p>
        </p:txBody>
      </p:sp>
      <p:sp>
        <p:nvSpPr>
          <p:cNvPr id="6" name="Text Placeholder 4">
            <a:extLst>
              <a:ext uri="{FF2B5EF4-FFF2-40B4-BE49-F238E27FC236}">
                <a16:creationId xmlns:a16="http://schemas.microsoft.com/office/drawing/2014/main" id="{F9756B00-DB79-D38D-A88F-347CA3270353}"/>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CTA indicates computed tomography angiography; RCT, randomized controlled trial; and TEE, transesophageal echocardiography. </a:t>
            </a:r>
          </a:p>
        </p:txBody>
      </p:sp>
      <p:sp>
        <p:nvSpPr>
          <p:cNvPr id="4" name="Slide Number Placeholder 3">
            <a:extLst>
              <a:ext uri="{FF2B5EF4-FFF2-40B4-BE49-F238E27FC236}">
                <a16:creationId xmlns:a16="http://schemas.microsoft.com/office/drawing/2014/main" id="{8931A0CB-7F01-FE20-3672-0E6BB9E482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2748438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9B2B-FDA2-F2C8-091C-FA9280783D4D}"/>
              </a:ext>
            </a:extLst>
          </p:cNvPr>
          <p:cNvSpPr>
            <a:spLocks noGrp="1"/>
          </p:cNvSpPr>
          <p:nvPr>
            <p:ph type="title"/>
          </p:nvPr>
        </p:nvSpPr>
        <p:spPr/>
        <p:txBody>
          <a:bodyPr/>
          <a:lstStyle/>
          <a:p>
            <a:r>
              <a:rPr lang="en-US" dirty="0"/>
              <a:t>Shared-Decision Making</a:t>
            </a:r>
          </a:p>
        </p:txBody>
      </p:sp>
      <p:sp>
        <p:nvSpPr>
          <p:cNvPr id="23" name="TextBox 22">
            <a:extLst>
              <a:ext uri="{FF2B5EF4-FFF2-40B4-BE49-F238E27FC236}">
                <a16:creationId xmlns:a16="http://schemas.microsoft.com/office/drawing/2014/main" id="{712AB06E-A93E-0C9D-493A-14AB54BFD017}"/>
              </a:ext>
            </a:extLst>
          </p:cNvPr>
          <p:cNvSpPr txBox="1"/>
          <p:nvPr/>
        </p:nvSpPr>
        <p:spPr>
          <a:xfrm>
            <a:off x="3260823" y="1362685"/>
            <a:ext cx="6097604" cy="341632"/>
          </a:xfrm>
          <a:prstGeom prst="rect">
            <a:avLst/>
          </a:prstGeom>
          <a:noFill/>
        </p:spPr>
        <p:txBody>
          <a:bodyPr wrap="square">
            <a:sp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t>Determining appropriate threshold for intervention</a:t>
            </a:r>
          </a:p>
        </p:txBody>
      </p:sp>
      <p:sp>
        <p:nvSpPr>
          <p:cNvPr id="24" name="Oval 23">
            <a:extLst>
              <a:ext uri="{FF2B5EF4-FFF2-40B4-BE49-F238E27FC236}">
                <a16:creationId xmlns:a16="http://schemas.microsoft.com/office/drawing/2014/main" id="{0B9C3B52-622C-C420-6F9B-8B5C8DF8EAB0}"/>
              </a:ext>
              <a:ext uri="{C183D7F6-B498-43B3-948B-1728B52AA6E4}">
                <adec:decorative xmlns:adec="http://schemas.microsoft.com/office/drawing/2017/decorative" val="1"/>
              </a:ext>
            </a:extLst>
          </p:cNvPr>
          <p:cNvSpPr/>
          <p:nvPr/>
        </p:nvSpPr>
        <p:spPr>
          <a:xfrm>
            <a:off x="2367271" y="1120768"/>
            <a:ext cx="825465" cy="825465"/>
          </a:xfrm>
          <a:prstGeom prst="ellipse">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a:solidFill>
                <a:schemeClr val="bg1"/>
              </a:solidFill>
              <a:latin typeface="Lub Dub Bold" panose="020B0803030403020204" pitchFamily="34" charset="0"/>
              <a:cs typeface="Lato"/>
            </a:endParaRPr>
          </a:p>
        </p:txBody>
      </p:sp>
      <p:sp>
        <p:nvSpPr>
          <p:cNvPr id="25" name="TextBox 24">
            <a:extLst>
              <a:ext uri="{FF2B5EF4-FFF2-40B4-BE49-F238E27FC236}">
                <a16:creationId xmlns:a16="http://schemas.microsoft.com/office/drawing/2014/main" id="{CA5DADA3-071E-BF3D-E776-F3F08E555EAB}"/>
              </a:ext>
            </a:extLst>
          </p:cNvPr>
          <p:cNvSpPr txBox="1"/>
          <p:nvPr/>
        </p:nvSpPr>
        <p:spPr>
          <a:xfrm>
            <a:off x="3260823" y="2350689"/>
            <a:ext cx="6097604" cy="341632"/>
          </a:xfrm>
          <a:prstGeom prst="rect">
            <a:avLst/>
          </a:prstGeom>
          <a:noFill/>
        </p:spPr>
        <p:txBody>
          <a:bodyPr wrap="square">
            <a:sp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t>Deciding on the type of surgical repair</a:t>
            </a:r>
          </a:p>
        </p:txBody>
      </p:sp>
      <p:sp>
        <p:nvSpPr>
          <p:cNvPr id="26" name="Oval 25">
            <a:extLst>
              <a:ext uri="{FF2B5EF4-FFF2-40B4-BE49-F238E27FC236}">
                <a16:creationId xmlns:a16="http://schemas.microsoft.com/office/drawing/2014/main" id="{5202A089-ECB2-3E59-58A9-D2531D3CFA40}"/>
              </a:ext>
              <a:ext uri="{C183D7F6-B498-43B3-948B-1728B52AA6E4}">
                <adec:decorative xmlns:adec="http://schemas.microsoft.com/office/drawing/2017/decorative" val="1"/>
              </a:ext>
            </a:extLst>
          </p:cNvPr>
          <p:cNvSpPr/>
          <p:nvPr/>
        </p:nvSpPr>
        <p:spPr>
          <a:xfrm>
            <a:off x="2367271" y="2108772"/>
            <a:ext cx="825465" cy="825465"/>
          </a:xfrm>
          <a:prstGeom prst="ellipse">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a:solidFill>
                <a:schemeClr val="bg1"/>
              </a:solidFill>
              <a:latin typeface="Lub Dub Bold" panose="020B0803030403020204" pitchFamily="34" charset="0"/>
              <a:cs typeface="Lato"/>
            </a:endParaRPr>
          </a:p>
        </p:txBody>
      </p:sp>
      <p:sp>
        <p:nvSpPr>
          <p:cNvPr id="27" name="TextBox 26">
            <a:extLst>
              <a:ext uri="{FF2B5EF4-FFF2-40B4-BE49-F238E27FC236}">
                <a16:creationId xmlns:a16="http://schemas.microsoft.com/office/drawing/2014/main" id="{476454D7-39BE-8B4E-7E6F-966D6730CE27}"/>
              </a:ext>
            </a:extLst>
          </p:cNvPr>
          <p:cNvSpPr txBox="1"/>
          <p:nvPr/>
        </p:nvSpPr>
        <p:spPr>
          <a:xfrm>
            <a:off x="3260823" y="3324599"/>
            <a:ext cx="6097604" cy="341632"/>
          </a:xfrm>
          <a:prstGeom prst="rect">
            <a:avLst/>
          </a:prstGeom>
          <a:noFill/>
        </p:spPr>
        <p:txBody>
          <a:bodyPr wrap="square">
            <a:sp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t>Surgical vs endovascular approach</a:t>
            </a:r>
          </a:p>
        </p:txBody>
      </p:sp>
      <p:sp>
        <p:nvSpPr>
          <p:cNvPr id="28" name="Oval 27">
            <a:extLst>
              <a:ext uri="{FF2B5EF4-FFF2-40B4-BE49-F238E27FC236}">
                <a16:creationId xmlns:a16="http://schemas.microsoft.com/office/drawing/2014/main" id="{89C4F70E-6430-53A4-81C2-53CD7C83D975}"/>
              </a:ext>
              <a:ext uri="{C183D7F6-B498-43B3-948B-1728B52AA6E4}">
                <adec:decorative xmlns:adec="http://schemas.microsoft.com/office/drawing/2017/decorative" val="1"/>
              </a:ext>
            </a:extLst>
          </p:cNvPr>
          <p:cNvSpPr/>
          <p:nvPr/>
        </p:nvSpPr>
        <p:spPr>
          <a:xfrm>
            <a:off x="2367271" y="3082682"/>
            <a:ext cx="825465" cy="825465"/>
          </a:xfrm>
          <a:prstGeom prst="ellipse">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a:solidFill>
                <a:schemeClr val="bg1"/>
              </a:solidFill>
              <a:latin typeface="Lub Dub Bold" panose="020B0803030403020204" pitchFamily="34" charset="0"/>
              <a:cs typeface="Lato"/>
            </a:endParaRPr>
          </a:p>
        </p:txBody>
      </p:sp>
      <p:sp>
        <p:nvSpPr>
          <p:cNvPr id="29" name="TextBox 28">
            <a:extLst>
              <a:ext uri="{FF2B5EF4-FFF2-40B4-BE49-F238E27FC236}">
                <a16:creationId xmlns:a16="http://schemas.microsoft.com/office/drawing/2014/main" id="{9F668A2B-9C5E-BCCF-9183-3CE7240B7316}"/>
              </a:ext>
            </a:extLst>
          </p:cNvPr>
          <p:cNvSpPr txBox="1"/>
          <p:nvPr/>
        </p:nvSpPr>
        <p:spPr>
          <a:xfrm>
            <a:off x="3260823" y="4298509"/>
            <a:ext cx="6097604" cy="341632"/>
          </a:xfrm>
          <a:prstGeom prst="rect">
            <a:avLst/>
          </a:prstGeom>
          <a:noFill/>
        </p:spPr>
        <p:txBody>
          <a:bodyPr wrap="square">
            <a:sp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t>Medical management and surveillance</a:t>
            </a:r>
          </a:p>
        </p:txBody>
      </p:sp>
      <p:sp>
        <p:nvSpPr>
          <p:cNvPr id="30" name="Oval 29">
            <a:extLst>
              <a:ext uri="{FF2B5EF4-FFF2-40B4-BE49-F238E27FC236}">
                <a16:creationId xmlns:a16="http://schemas.microsoft.com/office/drawing/2014/main" id="{974E24A3-3AEA-E308-D73B-EF83F270CB70}"/>
              </a:ext>
              <a:ext uri="{C183D7F6-B498-43B3-948B-1728B52AA6E4}">
                <adec:decorative xmlns:adec="http://schemas.microsoft.com/office/drawing/2017/decorative" val="1"/>
              </a:ext>
            </a:extLst>
          </p:cNvPr>
          <p:cNvSpPr/>
          <p:nvPr/>
        </p:nvSpPr>
        <p:spPr>
          <a:xfrm>
            <a:off x="2367271" y="4056592"/>
            <a:ext cx="825465" cy="825465"/>
          </a:xfrm>
          <a:prstGeom prst="ellipse">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a:solidFill>
                <a:schemeClr val="bg1"/>
              </a:solidFill>
              <a:latin typeface="Lub Dub Bold" panose="020B0803030403020204" pitchFamily="34" charset="0"/>
              <a:cs typeface="Lato"/>
            </a:endParaRPr>
          </a:p>
        </p:txBody>
      </p:sp>
      <p:sp>
        <p:nvSpPr>
          <p:cNvPr id="31" name="TextBox 30">
            <a:extLst>
              <a:ext uri="{FF2B5EF4-FFF2-40B4-BE49-F238E27FC236}">
                <a16:creationId xmlns:a16="http://schemas.microsoft.com/office/drawing/2014/main" id="{E25ABF9F-5571-792C-3824-1709E52EF266}"/>
              </a:ext>
            </a:extLst>
          </p:cNvPr>
          <p:cNvSpPr txBox="1"/>
          <p:nvPr/>
        </p:nvSpPr>
        <p:spPr>
          <a:xfrm>
            <a:off x="3260823" y="5156111"/>
            <a:ext cx="6097604" cy="563231"/>
          </a:xfrm>
          <a:prstGeom prst="rect">
            <a:avLst/>
          </a:prstGeom>
          <a:noFill/>
        </p:spPr>
        <p:txBody>
          <a:bodyPr wrap="square">
            <a:sp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t>Pregnancy </a:t>
            </a:r>
            <a:br>
              <a:rPr kumimoji="0" lang="en-US" sz="1800" i="0" u="none" strike="noStrike" kern="1200" cap="none" spc="0" normalizeH="0" baseline="0" noProof="0" dirty="0">
                <a:ln>
                  <a:noFill/>
                </a:ln>
                <a:solidFill>
                  <a:schemeClr val="tx1"/>
                </a:solidFill>
                <a:effectLst/>
                <a:uLnTx/>
                <a:uFillTx/>
                <a:latin typeface="Lub Dub Medium" panose="020B0603030403020204" pitchFamily="34" charset="0"/>
              </a:rPr>
            </a:br>
            <a:r>
              <a:rPr kumimoji="0" lang="en-US" sz="1600" i="0" u="none" strike="noStrike" kern="1200" cap="none" spc="0" normalizeH="0" baseline="0" noProof="0" dirty="0">
                <a:ln>
                  <a:noFill/>
                </a:ln>
                <a:solidFill>
                  <a:schemeClr val="tx1"/>
                </a:solidFill>
                <a:effectLst/>
                <a:uLnTx/>
                <a:uFillTx/>
                <a:latin typeface="Lub Dub Medium" panose="020B0603030403020204" pitchFamily="34" charset="0"/>
              </a:rPr>
              <a:t>(e.g. mode of delivery, threshold for prophylactic surgery)</a:t>
            </a:r>
            <a:endParaRPr kumimoji="0" lang="en-US" sz="1800" i="0" u="none" strike="noStrike" kern="1200" cap="none" spc="0" normalizeH="0" baseline="0" noProof="0" dirty="0">
              <a:ln>
                <a:noFill/>
              </a:ln>
              <a:solidFill>
                <a:schemeClr val="tx1"/>
              </a:solidFill>
              <a:effectLst/>
              <a:uLnTx/>
              <a:uFillTx/>
              <a:latin typeface="Lub Dub Medium" panose="020B0603030403020204" pitchFamily="34" charset="0"/>
            </a:endParaRPr>
          </a:p>
        </p:txBody>
      </p:sp>
      <p:sp>
        <p:nvSpPr>
          <p:cNvPr id="32" name="Oval 31">
            <a:extLst>
              <a:ext uri="{FF2B5EF4-FFF2-40B4-BE49-F238E27FC236}">
                <a16:creationId xmlns:a16="http://schemas.microsoft.com/office/drawing/2014/main" id="{6DCEF2C1-0C52-BF5E-5BC8-9EB30E8183E1}"/>
              </a:ext>
              <a:ext uri="{C183D7F6-B498-43B3-948B-1728B52AA6E4}">
                <adec:decorative xmlns:adec="http://schemas.microsoft.com/office/drawing/2017/decorative" val="1"/>
              </a:ext>
            </a:extLst>
          </p:cNvPr>
          <p:cNvSpPr/>
          <p:nvPr/>
        </p:nvSpPr>
        <p:spPr>
          <a:xfrm>
            <a:off x="2367271" y="5030502"/>
            <a:ext cx="825465" cy="825465"/>
          </a:xfrm>
          <a:prstGeom prst="ellipse">
            <a:avLst/>
          </a:prstGeom>
          <a:solidFill>
            <a:schemeClr val="accent1">
              <a:lumMod val="75000"/>
            </a:schemeClr>
          </a:solidFill>
          <a:ln w="25400">
            <a:noFill/>
          </a:ln>
        </p:spPr>
        <p:txBody>
          <a:bodyPr spcFirstLastPara="0" lIns="0" tIns="0" rIns="0" bIns="0" anchor="ctr"/>
          <a:lstStyle/>
          <a:p>
            <a:pPr algn="ctr" hangingPunct="0">
              <a:lnSpc>
                <a:spcPct val="90000"/>
              </a:lnSpc>
            </a:pPr>
            <a:endParaRPr lang="en-US" sz="2000" b="1">
              <a:solidFill>
                <a:schemeClr val="bg1"/>
              </a:solidFill>
              <a:latin typeface="Lub Dub Bold" panose="020B0803030403020204" pitchFamily="34" charset="0"/>
              <a:cs typeface="Lato"/>
            </a:endParaRPr>
          </a:p>
        </p:txBody>
      </p:sp>
      <p:pic>
        <p:nvPicPr>
          <p:cNvPr id="36" name="Graphic 35">
            <a:extLst>
              <a:ext uri="{FF2B5EF4-FFF2-40B4-BE49-F238E27FC236}">
                <a16:creationId xmlns:a16="http://schemas.microsoft.com/office/drawing/2014/main" id="{1B3A081E-B44E-2E3F-268E-23C2F53372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3790" y="5080538"/>
            <a:ext cx="352425" cy="714375"/>
          </a:xfrm>
          <a:prstGeom prst="rect">
            <a:avLst/>
          </a:prstGeom>
        </p:spPr>
      </p:pic>
      <p:pic>
        <p:nvPicPr>
          <p:cNvPr id="37" name="Graphic 36">
            <a:extLst>
              <a:ext uri="{FF2B5EF4-FFF2-40B4-BE49-F238E27FC236}">
                <a16:creationId xmlns:a16="http://schemas.microsoft.com/office/drawing/2014/main" id="{EC13DE31-6E19-8EED-E031-2142FDC217D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4158" y="3206653"/>
            <a:ext cx="571688" cy="527025"/>
          </a:xfrm>
          <a:prstGeom prst="rect">
            <a:avLst/>
          </a:prstGeom>
        </p:spPr>
      </p:pic>
      <p:pic>
        <p:nvPicPr>
          <p:cNvPr id="39" name="Graphic 38">
            <a:extLst>
              <a:ext uri="{FF2B5EF4-FFF2-40B4-BE49-F238E27FC236}">
                <a16:creationId xmlns:a16="http://schemas.microsoft.com/office/drawing/2014/main" id="{A9148B86-E745-FC58-B1C4-698CBE9A138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5910" y="4140711"/>
            <a:ext cx="695325" cy="657225"/>
          </a:xfrm>
          <a:prstGeom prst="rect">
            <a:avLst/>
          </a:prstGeom>
        </p:spPr>
      </p:pic>
      <p:pic>
        <p:nvPicPr>
          <p:cNvPr id="41" name="Graphic 40">
            <a:extLst>
              <a:ext uri="{FF2B5EF4-FFF2-40B4-BE49-F238E27FC236}">
                <a16:creationId xmlns:a16="http://schemas.microsoft.com/office/drawing/2014/main" id="{345816DC-81E8-0E3C-6647-E9C1DA6414D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30713" y="1209560"/>
            <a:ext cx="698578" cy="698578"/>
          </a:xfrm>
          <a:prstGeom prst="rect">
            <a:avLst/>
          </a:prstGeom>
        </p:spPr>
      </p:pic>
      <p:pic>
        <p:nvPicPr>
          <p:cNvPr id="43" name="Graphic 42">
            <a:extLst>
              <a:ext uri="{FF2B5EF4-FFF2-40B4-BE49-F238E27FC236}">
                <a16:creationId xmlns:a16="http://schemas.microsoft.com/office/drawing/2014/main" id="{C6CD0332-359E-B930-3DBB-027CF41685D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45307" y="2179614"/>
            <a:ext cx="693609" cy="693609"/>
          </a:xfrm>
          <a:prstGeom prst="rect">
            <a:avLst/>
          </a:prstGeom>
        </p:spPr>
      </p:pic>
      <p:sp>
        <p:nvSpPr>
          <p:cNvPr id="4" name="Slide Number Placeholder 3">
            <a:extLst>
              <a:ext uri="{FF2B5EF4-FFF2-40B4-BE49-F238E27FC236}">
                <a16:creationId xmlns:a16="http://schemas.microsoft.com/office/drawing/2014/main" id="{779F602C-6D22-7208-6F28-B6998EA3B46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2576005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D18C3A76-AB00-AD55-CDBE-DC1769B05375}"/>
              </a:ext>
              <a:ext uri="{C183D7F6-B498-43B3-948B-1728B52AA6E4}">
                <adec:decorative xmlns:adec="http://schemas.microsoft.com/office/drawing/2017/decorative" val="1"/>
              </a:ext>
            </a:extLst>
          </p:cNvPr>
          <p:cNvCxnSpPr>
            <a:cxnSpLocks/>
          </p:cNvCxnSpPr>
          <p:nvPr/>
        </p:nvCxnSpPr>
        <p:spPr>
          <a:xfrm>
            <a:off x="8839200" y="1788280"/>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2DA7027-C616-DF7D-A374-0BC3DA755216}"/>
              </a:ext>
            </a:extLst>
          </p:cNvPr>
          <p:cNvSpPr>
            <a:spLocks noGrp="1"/>
          </p:cNvSpPr>
          <p:nvPr>
            <p:ph type="title"/>
          </p:nvPr>
        </p:nvSpPr>
        <p:spPr/>
        <p:txBody>
          <a:bodyPr/>
          <a:lstStyle/>
          <a:p>
            <a:r>
              <a:rPr lang="en-US" dirty="0"/>
              <a:t>Coarctation of the Aorta: Recommendations for Diagnosis and Management</a:t>
            </a:r>
          </a:p>
        </p:txBody>
      </p:sp>
      <p:graphicFrame>
        <p:nvGraphicFramePr>
          <p:cNvPr id="7" name="Content Placeholder 5">
            <a:extLst>
              <a:ext uri="{FF2B5EF4-FFF2-40B4-BE49-F238E27FC236}">
                <a16:creationId xmlns:a16="http://schemas.microsoft.com/office/drawing/2014/main" id="{D85BEB1D-DBD8-5BA4-C885-7EEE4827743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34695333"/>
              </p:ext>
            </p:extLst>
          </p:nvPr>
        </p:nvGraphicFramePr>
        <p:xfrm>
          <a:off x="509010" y="1396525"/>
          <a:ext cx="5208395" cy="4333238"/>
        </p:xfrm>
        <a:graphic>
          <a:graphicData uri="http://schemas.openxmlformats.org/drawingml/2006/table">
            <a:tbl>
              <a:tblPr firstRow="1" bandRow="1">
                <a:tableStyleId>{5C22544A-7EE6-4342-B048-85BDC9FD1C3A}</a:tableStyleId>
              </a:tblPr>
              <a:tblGrid>
                <a:gridCol w="722807">
                  <a:extLst>
                    <a:ext uri="{9D8B030D-6E8A-4147-A177-3AD203B41FA5}">
                      <a16:colId xmlns:a16="http://schemas.microsoft.com/office/drawing/2014/main" val="2649235253"/>
                    </a:ext>
                  </a:extLst>
                </a:gridCol>
                <a:gridCol w="4485588">
                  <a:extLst>
                    <a:ext uri="{9D8B030D-6E8A-4147-A177-3AD203B41FA5}">
                      <a16:colId xmlns:a16="http://schemas.microsoft.com/office/drawing/2014/main" val="3287117557"/>
                    </a:ext>
                  </a:extLst>
                </a:gridCol>
              </a:tblGrid>
              <a:tr h="4649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40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400" b="0" kern="1200" dirty="0">
                          <a:solidFill>
                            <a:schemeClr val="dk1"/>
                          </a:solidFill>
                          <a:effectLst/>
                          <a:latin typeface="Lub Dub Medium" panose="020B0603030403020204" pitchFamily="34" charset="0"/>
                          <a:ea typeface="+mn-ea"/>
                          <a:cs typeface="+mn-cs"/>
                        </a:rPr>
                        <a:t>In patients with CoA, including those who have undergone surgical or endovascular intervention, an MRI or CT is recommended for initial, surveillance, and follow-up aortic imaging </a:t>
                      </a:r>
                      <a:endParaRPr lang="en-US" sz="1400" b="0" dirty="0">
                        <a:latin typeface="Lub Dub Medium" panose="020B0603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29797">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BP should be measured in both arms and one of the lower extremities</a:t>
                      </a:r>
                      <a:endParaRPr lang="en-US" sz="1400" b="0" dirty="0">
                        <a:latin typeface="Lub Dub Medium" panose="020B0603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925556">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7150" indent="0"/>
                      <a:r>
                        <a:rPr lang="en-US" sz="1400" b="0" kern="1200" dirty="0">
                          <a:solidFill>
                            <a:schemeClr val="dk1"/>
                          </a:solidFill>
                          <a:effectLst/>
                          <a:latin typeface="Lub Dub Medium" panose="020B0603030403020204" pitchFamily="34" charset="0"/>
                          <a:ea typeface="+mn-ea"/>
                          <a:cs typeface="+mn-cs"/>
                        </a:rPr>
                        <a:t>In patients with significant native or recurrent CoA and HTN, endovascular stenting or open surgical repair of the coarctation is recommended </a:t>
                      </a:r>
                      <a:endParaRPr lang="en-US" sz="1400" b="0" dirty="0">
                        <a:latin typeface="Lub Dub Medium" panose="020B0603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61827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Guideline-directed medical therapy is recommended for the treatment of HTN </a:t>
                      </a:r>
                      <a:endParaRPr lang="en-US" sz="1400" b="0" dirty="0">
                        <a:latin typeface="Lub Dub Medium" panose="020B0603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749773">
                <a:tc>
                  <a:txBody>
                    <a:bodyPr/>
                    <a:lstStyle/>
                    <a:p>
                      <a:pPr marL="0" indent="0" algn="ctr">
                        <a:lnSpc>
                          <a:spcPct val="100000"/>
                        </a:lnSpc>
                        <a:spcBef>
                          <a:spcPts val="295"/>
                        </a:spcBef>
                      </a:pPr>
                      <a:r>
                        <a:rPr lang="en-US" sz="20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mn-cs"/>
                        </a:rPr>
                        <a:t>In adult patients, screening for intracranial aneurysms by MRI or CT may be reasonable </a:t>
                      </a:r>
                      <a:endParaRPr lang="en-US" sz="1400" b="0" dirty="0">
                        <a:latin typeface="Lub Dub Medium" panose="020B0603030403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bl>
          </a:graphicData>
        </a:graphic>
      </p:graphicFrame>
      <p:sp>
        <p:nvSpPr>
          <p:cNvPr id="9" name="TextBox 8">
            <a:extLst>
              <a:ext uri="{FF2B5EF4-FFF2-40B4-BE49-F238E27FC236}">
                <a16:creationId xmlns:a16="http://schemas.microsoft.com/office/drawing/2014/main" id="{25636141-35E9-401B-E998-310CCC7BC661}"/>
              </a:ext>
              <a:ext uri="{C183D7F6-B498-43B3-948B-1728B52AA6E4}">
                <adec:decorative xmlns:adec="http://schemas.microsoft.com/office/drawing/2017/decorative" val="1"/>
              </a:ext>
            </a:extLst>
          </p:cNvPr>
          <p:cNvSpPr txBox="1"/>
          <p:nvPr/>
        </p:nvSpPr>
        <p:spPr>
          <a:xfrm>
            <a:off x="6891817" y="1215656"/>
            <a:ext cx="3894766"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Criteria for Significant</a:t>
            </a:r>
          </a:p>
          <a:p>
            <a:r>
              <a:rPr lang="en-US" dirty="0"/>
              <a:t>Coarctation</a:t>
            </a:r>
          </a:p>
        </p:txBody>
      </p:sp>
      <p:sp>
        <p:nvSpPr>
          <p:cNvPr id="14" name="Rounded Rectangle 29">
            <a:extLst>
              <a:ext uri="{FF2B5EF4-FFF2-40B4-BE49-F238E27FC236}">
                <a16:creationId xmlns:a16="http://schemas.microsoft.com/office/drawing/2014/main" id="{F7A7B6C5-D620-8063-4A0A-48D61DE60C03}"/>
              </a:ext>
              <a:ext uri="{C183D7F6-B498-43B3-948B-1728B52AA6E4}">
                <adec:decorative xmlns:adec="http://schemas.microsoft.com/office/drawing/2017/decorative" val="1"/>
              </a:ext>
            </a:extLst>
          </p:cNvPr>
          <p:cNvSpPr/>
          <p:nvPr/>
        </p:nvSpPr>
        <p:spPr>
          <a:xfrm>
            <a:off x="6891816" y="2211082"/>
            <a:ext cx="3894759" cy="83050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latin typeface="Lub Dub Condensed" panose="020B0506030403020204" pitchFamily="34" charset="0"/>
              </a:rPr>
              <a:t>Upper extremity hypertension (at rest, on ambulatory BP monitor or with pathologic BP response to exercise) or LVH</a:t>
            </a:r>
          </a:p>
        </p:txBody>
      </p:sp>
      <p:cxnSp>
        <p:nvCxnSpPr>
          <p:cNvPr id="16" name="Straight Arrow Connector 15">
            <a:extLst>
              <a:ext uri="{FF2B5EF4-FFF2-40B4-BE49-F238E27FC236}">
                <a16:creationId xmlns:a16="http://schemas.microsoft.com/office/drawing/2014/main" id="{DAD47E28-A3A1-757A-C307-24B5B80E5C22}"/>
              </a:ext>
              <a:ext uri="{C183D7F6-B498-43B3-948B-1728B52AA6E4}">
                <adec:decorative xmlns:adec="http://schemas.microsoft.com/office/drawing/2017/decorative" val="1"/>
              </a:ext>
            </a:extLst>
          </p:cNvPr>
          <p:cNvCxnSpPr>
            <a:cxnSpLocks/>
          </p:cNvCxnSpPr>
          <p:nvPr/>
        </p:nvCxnSpPr>
        <p:spPr>
          <a:xfrm>
            <a:off x="8839200" y="3361155"/>
            <a:ext cx="0" cy="6400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47">
            <a:extLst>
              <a:ext uri="{FF2B5EF4-FFF2-40B4-BE49-F238E27FC236}">
                <a16:creationId xmlns:a16="http://schemas.microsoft.com/office/drawing/2014/main" id="{E4D07A05-4503-6F41-18A8-8D73E2E2FC7E}"/>
              </a:ext>
              <a:ext uri="{C183D7F6-B498-43B3-948B-1728B52AA6E4}">
                <adec:decorative xmlns:adec="http://schemas.microsoft.com/office/drawing/2017/decorative" val="1"/>
              </a:ext>
            </a:extLst>
          </p:cNvPr>
          <p:cNvCxnSpPr>
            <a:cxnSpLocks/>
            <a:stCxn id="14" idx="2"/>
            <a:endCxn id="22" idx="0"/>
          </p:cNvCxnSpPr>
          <p:nvPr/>
        </p:nvCxnSpPr>
        <p:spPr>
          <a:xfrm rot="5400000">
            <a:off x="7357099" y="2539637"/>
            <a:ext cx="980152" cy="19840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ound Same Side Corner Rectangle 60">
            <a:extLst>
              <a:ext uri="{FF2B5EF4-FFF2-40B4-BE49-F238E27FC236}">
                <a16:creationId xmlns:a16="http://schemas.microsoft.com/office/drawing/2014/main" id="{60C1B978-B1B6-54CA-8E80-5C875263B091}"/>
              </a:ext>
              <a:ext uri="{C183D7F6-B498-43B3-948B-1728B52AA6E4}">
                <adec:decorative xmlns:adec="http://schemas.microsoft.com/office/drawing/2017/decorative" val="1"/>
              </a:ext>
            </a:extLst>
          </p:cNvPr>
          <p:cNvSpPr/>
          <p:nvPr/>
        </p:nvSpPr>
        <p:spPr>
          <a:xfrm>
            <a:off x="5925211" y="4021734"/>
            <a:ext cx="1859884" cy="1432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Non-invasive BP difference &gt;20 mmHg between upper and lower extremities</a:t>
            </a:r>
          </a:p>
        </p:txBody>
      </p:sp>
      <p:sp>
        <p:nvSpPr>
          <p:cNvPr id="23" name="Round Same Side Corner Rectangle 62">
            <a:extLst>
              <a:ext uri="{FF2B5EF4-FFF2-40B4-BE49-F238E27FC236}">
                <a16:creationId xmlns:a16="http://schemas.microsoft.com/office/drawing/2014/main" id="{6E804969-8028-7E30-5140-AF3CE7DE2E3F}"/>
              </a:ext>
              <a:ext uri="{C183D7F6-B498-43B3-948B-1728B52AA6E4}">
                <adec:decorative xmlns:adec="http://schemas.microsoft.com/office/drawing/2017/decorative" val="1"/>
              </a:ext>
            </a:extLst>
          </p:cNvPr>
          <p:cNvSpPr/>
          <p:nvPr/>
        </p:nvSpPr>
        <p:spPr>
          <a:xfrm>
            <a:off x="9876572" y="4021735"/>
            <a:ext cx="1859884" cy="1448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Mean gradient &gt;20 mmHg by echocardiography (or &gt;10 mmHg if decreased LV systolic function or significant collaterals)</a:t>
            </a:r>
          </a:p>
        </p:txBody>
      </p:sp>
      <p:cxnSp>
        <p:nvCxnSpPr>
          <p:cNvPr id="32" name="Elbow Connector 47">
            <a:extLst>
              <a:ext uri="{FF2B5EF4-FFF2-40B4-BE49-F238E27FC236}">
                <a16:creationId xmlns:a16="http://schemas.microsoft.com/office/drawing/2014/main" id="{4F72E8DE-79E8-A391-21AD-F78AEA861A97}"/>
              </a:ext>
              <a:ext uri="{C183D7F6-B498-43B3-948B-1728B52AA6E4}">
                <adec:decorative xmlns:adec="http://schemas.microsoft.com/office/drawing/2017/decorative" val="1"/>
              </a:ext>
            </a:extLst>
          </p:cNvPr>
          <p:cNvCxnSpPr>
            <a:cxnSpLocks/>
            <a:stCxn id="14" idx="2"/>
            <a:endCxn id="23" idx="0"/>
          </p:cNvCxnSpPr>
          <p:nvPr/>
        </p:nvCxnSpPr>
        <p:spPr>
          <a:xfrm rot="16200000" flipH="1">
            <a:off x="9332779" y="2547999"/>
            <a:ext cx="980153" cy="196731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4B798EF-EEF3-54ED-4F83-86E0F009FC89}"/>
              </a:ext>
              <a:ext uri="{C183D7F6-B498-43B3-948B-1728B52AA6E4}">
                <adec:decorative xmlns:adec="http://schemas.microsoft.com/office/drawing/2017/decorative" val="1"/>
              </a:ext>
            </a:extLst>
          </p:cNvPr>
          <p:cNvSpPr/>
          <p:nvPr/>
        </p:nvSpPr>
        <p:spPr>
          <a:xfrm>
            <a:off x="7909258" y="4037876"/>
            <a:ext cx="1859884" cy="1432673"/>
          </a:xfrm>
          <a:prstGeom prst="rect">
            <a:avLst/>
          </a:prstGeom>
          <a:solidFill>
            <a:schemeClr val="bg1">
              <a:lumMod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b="1" dirty="0">
                <a:solidFill>
                  <a:prstClr val="black"/>
                </a:solidFill>
                <a:latin typeface="Lub Dub Condensed" panose="020B0506030403020204" pitchFamily="34" charset="0"/>
              </a:rPr>
              <a:t>Peak-to-peak gradient &gt;20 mmHg by catheterization (or &gt;10 mmHg if decreased LV systolic function or significant collaterals)</a:t>
            </a:r>
          </a:p>
        </p:txBody>
      </p:sp>
      <p:sp>
        <p:nvSpPr>
          <p:cNvPr id="35" name="TextBox 34">
            <a:extLst>
              <a:ext uri="{FF2B5EF4-FFF2-40B4-BE49-F238E27FC236}">
                <a16:creationId xmlns:a16="http://schemas.microsoft.com/office/drawing/2014/main" id="{50814724-7074-86C4-3332-6CE23C553BD7}"/>
              </a:ext>
              <a:ext uri="{C183D7F6-B498-43B3-948B-1728B52AA6E4}">
                <adec:decorative xmlns:adec="http://schemas.microsoft.com/office/drawing/2017/decorative" val="1"/>
              </a:ext>
            </a:extLst>
          </p:cNvPr>
          <p:cNvSpPr txBox="1"/>
          <p:nvPr/>
        </p:nvSpPr>
        <p:spPr>
          <a:xfrm>
            <a:off x="7822432" y="3124327"/>
            <a:ext cx="2004457"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latin typeface="Lub Dub Condensed" panose="020B0506030403020204" pitchFamily="34" charset="0"/>
              </a:rPr>
              <a:t>✚ any 1 of the following:</a:t>
            </a:r>
          </a:p>
        </p:txBody>
      </p:sp>
      <p:sp>
        <p:nvSpPr>
          <p:cNvPr id="51" name="Rectangle 50" descr="Criteria for Significant&#10;Coarctation of the Aorta&#10;&#10;-Upper extremity hypertension (at rest, on ambulatory blood pressure (BP) monitor or with pathologic BP response to exercise) or left ventricular hypertrophy. &#10;&#10;Plus any 1 of the following:&#10;&#10;-Non-invasive BP difference greater than 20 mmHg between upper and lower extremities&#10;&#10;-Peak-to-peak gradient greater than 20 mmHg by catheterization (or greater than10 mmHg if decreased LV systolic function or significant collaterals)&#10;&#10;-Mean gradient greater than 20 mmHg by echocardiography (or greater than 10 mmHg if decreased LV systolic function or significant collaterals)&#10;&#10;&#10;&#10;">
            <a:extLst>
              <a:ext uri="{FF2B5EF4-FFF2-40B4-BE49-F238E27FC236}">
                <a16:creationId xmlns:a16="http://schemas.microsoft.com/office/drawing/2014/main" id="{274E64CB-B6AC-0A54-AD8E-D2E3550D95F0}"/>
              </a:ext>
            </a:extLst>
          </p:cNvPr>
          <p:cNvSpPr/>
          <p:nvPr/>
        </p:nvSpPr>
        <p:spPr>
          <a:xfrm>
            <a:off x="5932389" y="1061274"/>
            <a:ext cx="6039651" cy="450996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6E77D017-8A09-A57B-C096-071C50C2BDCE}"/>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BP indicates blood pressure; CoA, coarctation of the aorta; CT, computed tomography; </a:t>
            </a:r>
            <a:br>
              <a:rPr lang="en-US" sz="1050" dirty="0"/>
            </a:br>
            <a:r>
              <a:rPr lang="en-US" sz="1050" dirty="0"/>
              <a:t>HTN, hypertension; LVH, left ventricular hypertrophy; and MRI, magnetic resonance imaging.</a:t>
            </a:r>
          </a:p>
        </p:txBody>
      </p:sp>
      <p:sp>
        <p:nvSpPr>
          <p:cNvPr id="4" name="Slide Number Placeholder 3">
            <a:extLst>
              <a:ext uri="{FF2B5EF4-FFF2-40B4-BE49-F238E27FC236}">
                <a16:creationId xmlns:a16="http://schemas.microsoft.com/office/drawing/2014/main" id="{320717C8-9D42-D5D1-FA89-435E1EED7844}"/>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313762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4190-F89E-6AE2-8769-6F36D0158DCC}"/>
              </a:ext>
            </a:extLst>
          </p:cNvPr>
          <p:cNvSpPr>
            <a:spLocks noGrp="1"/>
          </p:cNvSpPr>
          <p:nvPr>
            <p:ph type="title"/>
          </p:nvPr>
        </p:nvSpPr>
        <p:spPr/>
        <p:txBody>
          <a:bodyPr/>
          <a:lstStyle/>
          <a:p>
            <a:r>
              <a:rPr lang="en-US" dirty="0"/>
              <a:t>Physical Activity and Quality of Life</a:t>
            </a:r>
          </a:p>
        </p:txBody>
      </p:sp>
      <p:graphicFrame>
        <p:nvGraphicFramePr>
          <p:cNvPr id="7" name="Content Placeholder 5">
            <a:extLst>
              <a:ext uri="{FF2B5EF4-FFF2-40B4-BE49-F238E27FC236}">
                <a16:creationId xmlns:a16="http://schemas.microsoft.com/office/drawing/2014/main" id="{1AF8ECFA-752A-926A-8D20-3573A13C49C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28228900"/>
              </p:ext>
            </p:extLst>
          </p:nvPr>
        </p:nvGraphicFramePr>
        <p:xfrm>
          <a:off x="517401" y="1179371"/>
          <a:ext cx="6229908" cy="4499258"/>
        </p:xfrm>
        <a:graphic>
          <a:graphicData uri="http://schemas.openxmlformats.org/drawingml/2006/table">
            <a:tbl>
              <a:tblPr firstRow="1" bandRow="1">
                <a:tableStyleId>{5C22544A-7EE6-4342-B048-85BDC9FD1C3A}</a:tableStyleId>
              </a:tblPr>
              <a:tblGrid>
                <a:gridCol w="613167">
                  <a:extLst>
                    <a:ext uri="{9D8B030D-6E8A-4147-A177-3AD203B41FA5}">
                      <a16:colId xmlns:a16="http://schemas.microsoft.com/office/drawing/2014/main" val="2649235253"/>
                    </a:ext>
                  </a:extLst>
                </a:gridCol>
                <a:gridCol w="5616741">
                  <a:extLst>
                    <a:ext uri="{9D8B030D-6E8A-4147-A177-3AD203B41FA5}">
                      <a16:colId xmlns:a16="http://schemas.microsoft.com/office/drawing/2014/main" val="3287117557"/>
                    </a:ext>
                  </a:extLst>
                </a:gridCol>
              </a:tblGrid>
              <a:tr h="4772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829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5563"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Lub Dub Medium" panose="020B0603030403020204" pitchFamily="34" charset="0"/>
                          <a:ea typeface="+mn-ea"/>
                          <a:cs typeface="Arial" panose="020B0604020202020204" pitchFamily="34" charset="0"/>
                        </a:rPr>
                        <a:t>For patients with significant aortic disease, education and guidance should be provided about avoiding intense isometric exercises, burst exertion/activities, and collision sports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8922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Arial" panose="020B0604020202020204" pitchFamily="34" charset="0"/>
                        </a:rPr>
                        <a:t>For patients who have undergone surgery for aortic aneurysm or dissection, postoperative cardiac rehabilitation is recommended (Class 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114770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Arial" panose="020B0604020202020204" pitchFamily="34" charset="0"/>
                        </a:rPr>
                        <a:t>In patients with thoracic or abdominal aortic aneurysms whose BP is adequately controlled, it is reasonable to encourage 30 to 60 minutes of mild-to-moderate intensity aerobic activity at least 3 to 4 days per week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r h="1002176">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kern="1200" dirty="0">
                          <a:solidFill>
                            <a:schemeClr val="dk1"/>
                          </a:solidFill>
                          <a:effectLst/>
                          <a:latin typeface="Lub Dub Medium" panose="020B0603030403020204" pitchFamily="34" charset="0"/>
                          <a:ea typeface="+mn-ea"/>
                          <a:cs typeface="Arial" panose="020B0604020202020204" pitchFamily="34" charset="0"/>
                        </a:rPr>
                        <a:t>For patients with clinically significant aortic disease, it is reasonable to screen for anxiety, depression, and post-traumatic stress disorder and, when indicated, provide resources for support (Class 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37245866"/>
                  </a:ext>
                </a:extLst>
              </a:tr>
            </a:tbl>
          </a:graphicData>
        </a:graphic>
      </p:graphicFrame>
      <p:sp>
        <p:nvSpPr>
          <p:cNvPr id="6" name="Text Placeholder 4">
            <a:extLst>
              <a:ext uri="{FF2B5EF4-FFF2-40B4-BE49-F238E27FC236}">
                <a16:creationId xmlns:a16="http://schemas.microsoft.com/office/drawing/2014/main" id="{B89A8103-2BC0-6547-08D3-C45F18247C9A}"/>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AAA indicates abdominal aortic aneurysms; and BP, blood pressure.</a:t>
            </a:r>
          </a:p>
        </p:txBody>
      </p:sp>
      <p:pic>
        <p:nvPicPr>
          <p:cNvPr id="14" name="Picture 13">
            <a:extLst>
              <a:ext uri="{FF2B5EF4-FFF2-40B4-BE49-F238E27FC236}">
                <a16:creationId xmlns:a16="http://schemas.microsoft.com/office/drawing/2014/main" id="{E4C07BC7-7580-185E-02D1-A20AC96268D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585" b="-2720"/>
          <a:stretch/>
        </p:blipFill>
        <p:spPr>
          <a:xfrm>
            <a:off x="6766559" y="978797"/>
            <a:ext cx="3056923" cy="3056923"/>
          </a:xfrm>
          <a:prstGeom prst="ellipse">
            <a:avLst/>
          </a:prstGeom>
        </p:spPr>
      </p:pic>
      <p:sp>
        <p:nvSpPr>
          <p:cNvPr id="10" name="&quot;Not Allowed&quot; Symbol 9">
            <a:extLst>
              <a:ext uri="{FF2B5EF4-FFF2-40B4-BE49-F238E27FC236}">
                <a16:creationId xmlns:a16="http://schemas.microsoft.com/office/drawing/2014/main" id="{2254C868-9972-527D-252A-6AD81CE636E0}"/>
              </a:ext>
              <a:ext uri="{C183D7F6-B498-43B3-948B-1728B52AA6E4}">
                <adec:decorative xmlns:adec="http://schemas.microsoft.com/office/drawing/2017/decorative" val="1"/>
              </a:ext>
            </a:extLst>
          </p:cNvPr>
          <p:cNvSpPr/>
          <p:nvPr/>
        </p:nvSpPr>
        <p:spPr>
          <a:xfrm>
            <a:off x="6747310" y="971845"/>
            <a:ext cx="3114674" cy="3063875"/>
          </a:xfrm>
          <a:prstGeom prst="noSmoking">
            <a:avLst>
              <a:gd name="adj" fmla="val 27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9F2C09B-D3E6-52D3-8655-2BA0524C0EC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58375" y="3164584"/>
            <a:ext cx="3056923" cy="3056923"/>
          </a:xfrm>
          <a:prstGeom prst="ellipse">
            <a:avLst/>
          </a:prstGeom>
        </p:spPr>
      </p:pic>
      <p:sp>
        <p:nvSpPr>
          <p:cNvPr id="16" name="Circle: Hollow 15">
            <a:extLst>
              <a:ext uri="{FF2B5EF4-FFF2-40B4-BE49-F238E27FC236}">
                <a16:creationId xmlns:a16="http://schemas.microsoft.com/office/drawing/2014/main" id="{08A17597-CB18-1941-F5FC-C30EB8D80D21}"/>
              </a:ext>
              <a:ext uri="{C183D7F6-B498-43B3-948B-1728B52AA6E4}">
                <adec:decorative xmlns:adec="http://schemas.microsoft.com/office/drawing/2017/decorative" val="1"/>
              </a:ext>
            </a:extLst>
          </p:cNvPr>
          <p:cNvSpPr/>
          <p:nvPr/>
        </p:nvSpPr>
        <p:spPr>
          <a:xfrm>
            <a:off x="8239126" y="3157632"/>
            <a:ext cx="3114674" cy="3063875"/>
          </a:xfrm>
          <a:prstGeom prst="donut">
            <a:avLst>
              <a:gd name="adj" fmla="val 3298"/>
            </a:avLst>
          </a:prstGeom>
          <a:solidFill>
            <a:srgbClr val="82D472"/>
          </a:solidFill>
          <a:ln>
            <a:solidFill>
              <a:srgbClr val="82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A6E3EE2-982F-9800-C600-3D100819E7DD}"/>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4018132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4C50A74-239C-C69E-82A8-592BEDF3DBD5}"/>
              </a:ext>
              <a:ext uri="{C183D7F6-B498-43B3-948B-1728B52AA6E4}">
                <adec:decorative xmlns:adec="http://schemas.microsoft.com/office/drawing/2017/decorative" val="1"/>
              </a:ext>
            </a:extLst>
          </p:cNvPr>
          <p:cNvSpPr/>
          <p:nvPr/>
        </p:nvSpPr>
        <p:spPr>
          <a:xfrm>
            <a:off x="2720494" y="3847061"/>
            <a:ext cx="6493863" cy="17568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15BAF-8DA7-3D47-9799-305560699121}"/>
              </a:ext>
            </a:extLst>
          </p:cNvPr>
          <p:cNvSpPr>
            <a:spLocks noGrp="1"/>
          </p:cNvSpPr>
          <p:nvPr>
            <p:ph type="title"/>
          </p:nvPr>
        </p:nvSpPr>
        <p:spPr>
          <a:xfrm>
            <a:off x="838200" y="365125"/>
            <a:ext cx="7730765" cy="660111"/>
          </a:xfrm>
        </p:spPr>
        <p:txBody>
          <a:bodyPr/>
          <a:lstStyle/>
          <a:p>
            <a:r>
              <a:rPr lang="en-US" dirty="0"/>
              <a:t>Cost and Value Considerations for Aortic Aneurysm Repair</a:t>
            </a:r>
          </a:p>
        </p:txBody>
      </p:sp>
      <p:sp>
        <p:nvSpPr>
          <p:cNvPr id="7" name="TextBox 6">
            <a:extLst>
              <a:ext uri="{FF2B5EF4-FFF2-40B4-BE49-F238E27FC236}">
                <a16:creationId xmlns:a16="http://schemas.microsoft.com/office/drawing/2014/main" id="{BB59775E-D3F9-2B2F-B583-768A59E1238A}"/>
              </a:ext>
            </a:extLst>
          </p:cNvPr>
          <p:cNvSpPr txBox="1"/>
          <p:nvPr/>
        </p:nvSpPr>
        <p:spPr>
          <a:xfrm>
            <a:off x="2379801" y="1403990"/>
            <a:ext cx="7210018" cy="738664"/>
          </a:xfrm>
          <a:prstGeom prst="rect">
            <a:avLst/>
          </a:prstGeom>
          <a:solidFill>
            <a:srgbClr val="2F5597"/>
          </a:solidFill>
        </p:spPr>
        <p:txBody>
          <a:bodyPr wrap="square" rtlCol="0">
            <a:spAutoFit/>
          </a:bodyPr>
          <a:lstStyle/>
          <a:p>
            <a:pPr algn="ctr">
              <a:buClr>
                <a:srgbClr val="000000"/>
              </a:buClr>
            </a:pPr>
            <a:r>
              <a:rPr lang="en-US" sz="2400" b="1" kern="0" dirty="0">
                <a:solidFill>
                  <a:schemeClr val="bg1"/>
                </a:solidFill>
                <a:latin typeface="Lub Dub Bold" panose="020B0803030403020204" pitchFamily="34" charset="0"/>
                <a:cs typeface="Arial" panose="020B0604020202020204" pitchFamily="34" charset="0"/>
                <a:sym typeface="Arial"/>
              </a:rPr>
              <a:t>Aortic Aneurysm</a:t>
            </a:r>
            <a:br>
              <a:rPr lang="en-US" b="1" kern="0" dirty="0">
                <a:solidFill>
                  <a:schemeClr val="bg1"/>
                </a:solidFill>
                <a:latin typeface="Lub Dub Bold" panose="020B0803030403020204" pitchFamily="34" charset="0"/>
                <a:cs typeface="Arial" panose="020B0604020202020204" pitchFamily="34" charset="0"/>
                <a:sym typeface="Arial"/>
              </a:rPr>
            </a:br>
            <a:r>
              <a:rPr lang="en-US" kern="0" dirty="0">
                <a:solidFill>
                  <a:schemeClr val="bg1"/>
                </a:solidFill>
                <a:latin typeface="Lub Dub Medium" panose="020B0603030403020204" pitchFamily="34" charset="0"/>
                <a:cs typeface="Arial" panose="020B0604020202020204" pitchFamily="34" charset="0"/>
                <a:sym typeface="Arial"/>
              </a:rPr>
              <a:t>Open vs. Endovascular Repair Cost-Effectiveness</a:t>
            </a:r>
          </a:p>
        </p:txBody>
      </p:sp>
      <p:sp>
        <p:nvSpPr>
          <p:cNvPr id="9" name="TextBox 8">
            <a:extLst>
              <a:ext uri="{FF2B5EF4-FFF2-40B4-BE49-F238E27FC236}">
                <a16:creationId xmlns:a16="http://schemas.microsoft.com/office/drawing/2014/main" id="{98789450-1137-B504-A24B-24461FE9C9A3}"/>
              </a:ext>
            </a:extLst>
          </p:cNvPr>
          <p:cNvSpPr txBox="1"/>
          <p:nvPr/>
        </p:nvSpPr>
        <p:spPr>
          <a:xfrm>
            <a:off x="2295002" y="2241038"/>
            <a:ext cx="7444818" cy="338554"/>
          </a:xfrm>
          <a:prstGeom prst="rect">
            <a:avLst/>
          </a:prstGeom>
          <a:noFill/>
        </p:spPr>
        <p:txBody>
          <a:bodyPr wrap="square">
            <a:spAutoFit/>
          </a:bodyPr>
          <a:lstStyle/>
          <a:p>
            <a:pPr lvl="0" algn="ctr">
              <a:defRPr/>
            </a:pPr>
            <a:r>
              <a:rPr lang="en-US" sz="1600" i="1" dirty="0">
                <a:solidFill>
                  <a:prstClr val="black"/>
                </a:solidFill>
                <a:latin typeface="Lub Dub Medium" panose="020B0603030403020204" pitchFamily="34" charset="0"/>
              </a:rPr>
              <a:t>Endovascular repair associated with … compared to open repair:</a:t>
            </a:r>
          </a:p>
        </p:txBody>
      </p:sp>
      <p:sp>
        <p:nvSpPr>
          <p:cNvPr id="15" name="TextBox 14">
            <a:extLst>
              <a:ext uri="{FF2B5EF4-FFF2-40B4-BE49-F238E27FC236}">
                <a16:creationId xmlns:a16="http://schemas.microsoft.com/office/drawing/2014/main" id="{AF2C39A9-6E11-8234-74F5-5FE6447C8E46}"/>
              </a:ext>
            </a:extLst>
          </p:cNvPr>
          <p:cNvSpPr txBox="1"/>
          <p:nvPr/>
        </p:nvSpPr>
        <p:spPr>
          <a:xfrm>
            <a:off x="2720494" y="2677976"/>
            <a:ext cx="3160985" cy="1015663"/>
          </a:xfrm>
          <a:prstGeom prst="rect">
            <a:avLst/>
          </a:prstGeom>
          <a:solidFill>
            <a:schemeClr val="bg1">
              <a:lumMod val="85000"/>
            </a:schemeClr>
          </a:solidFill>
        </p:spPr>
        <p:txBody>
          <a:bodyPr wrap="square" rtlCol="0">
            <a:spAutoFit/>
          </a:bodyPr>
          <a:lstStyle/>
          <a:p>
            <a:pPr lvl="0" algn="ctr">
              <a:defRPr/>
            </a:pPr>
            <a:r>
              <a:rPr lang="en-US" dirty="0">
                <a:solidFill>
                  <a:schemeClr val="accent6">
                    <a:lumMod val="50000"/>
                  </a:schemeClr>
                </a:solidFill>
                <a:latin typeface="Lub Dub Bold" panose="020B0803030403020204" pitchFamily="34" charset="0"/>
              </a:rPr>
              <a:t>BENEFITS</a:t>
            </a:r>
          </a:p>
          <a:p>
            <a:pPr algn="ctr">
              <a:defRPr/>
            </a:pPr>
            <a:r>
              <a:rPr lang="en-US" sz="1400" dirty="0">
                <a:latin typeface="Lub Dub Medium" panose="020B0603030403020204" pitchFamily="34" charset="0"/>
              </a:rPr>
              <a:t>Lower initial costs for endovascular repair with </a:t>
            </a:r>
            <a:br>
              <a:rPr lang="en-US" sz="1400" dirty="0">
                <a:latin typeface="Lub Dub Medium" panose="020B0603030403020204" pitchFamily="34" charset="0"/>
              </a:rPr>
            </a:br>
            <a:r>
              <a:rPr lang="en-US" sz="1400" dirty="0">
                <a:latin typeface="Lub Dub Medium" panose="020B0603030403020204" pitchFamily="34" charset="0"/>
              </a:rPr>
              <a:t>shorter hospital stay </a:t>
            </a:r>
          </a:p>
        </p:txBody>
      </p:sp>
      <p:sp>
        <p:nvSpPr>
          <p:cNvPr id="19" name="TextBox 18">
            <a:extLst>
              <a:ext uri="{FF2B5EF4-FFF2-40B4-BE49-F238E27FC236}">
                <a16:creationId xmlns:a16="http://schemas.microsoft.com/office/drawing/2014/main" id="{7930AC59-FFF5-308F-5795-04D7776ADCE4}"/>
              </a:ext>
            </a:extLst>
          </p:cNvPr>
          <p:cNvSpPr txBox="1"/>
          <p:nvPr/>
        </p:nvSpPr>
        <p:spPr>
          <a:xfrm>
            <a:off x="6053372" y="2677976"/>
            <a:ext cx="3160985" cy="1015663"/>
          </a:xfrm>
          <a:prstGeom prst="rect">
            <a:avLst/>
          </a:prstGeom>
          <a:solidFill>
            <a:schemeClr val="bg1">
              <a:lumMod val="85000"/>
            </a:schemeClr>
          </a:solidFill>
        </p:spPr>
        <p:txBody>
          <a:bodyPr wrap="square" rtlCol="0">
            <a:spAutoFit/>
          </a:bodyPr>
          <a:lstStyle/>
          <a:p>
            <a:pPr lvl="0" algn="ctr">
              <a:defRPr/>
            </a:pPr>
            <a:r>
              <a:rPr lang="en-US" dirty="0">
                <a:solidFill>
                  <a:srgbClr val="C00000"/>
                </a:solidFill>
                <a:latin typeface="Lub Dub Bold" panose="020B0803030403020204" pitchFamily="34" charset="0"/>
              </a:rPr>
              <a:t>DRAWBACKS</a:t>
            </a:r>
          </a:p>
          <a:p>
            <a:pPr algn="ctr">
              <a:defRPr/>
            </a:pPr>
            <a:r>
              <a:rPr lang="en-US" sz="1400" i="1" dirty="0">
                <a:latin typeface="Lub Dub Medium" panose="020B0603030403020204" pitchFamily="34" charset="0"/>
              </a:rPr>
              <a:t>Higher long-term costs due to ongoing surveillance and reinterventions</a:t>
            </a:r>
          </a:p>
        </p:txBody>
      </p:sp>
      <p:sp>
        <p:nvSpPr>
          <p:cNvPr id="10" name="TextBox 9">
            <a:extLst>
              <a:ext uri="{FF2B5EF4-FFF2-40B4-BE49-F238E27FC236}">
                <a16:creationId xmlns:a16="http://schemas.microsoft.com/office/drawing/2014/main" id="{20B26632-42DC-D9F9-2F41-5D256C86F116}"/>
              </a:ext>
            </a:extLst>
          </p:cNvPr>
          <p:cNvSpPr txBox="1"/>
          <p:nvPr/>
        </p:nvSpPr>
        <p:spPr>
          <a:xfrm>
            <a:off x="3192798" y="3961300"/>
            <a:ext cx="5721147" cy="400110"/>
          </a:xfrm>
          <a:prstGeom prst="rect">
            <a:avLst/>
          </a:prstGeom>
          <a:noFill/>
        </p:spPr>
        <p:txBody>
          <a:bodyPr wrap="square" rtlCol="0">
            <a:spAutoFit/>
          </a:bodyPr>
          <a:lstStyle/>
          <a:p>
            <a:pPr algn="ctr">
              <a:buClr>
                <a:srgbClr val="000000"/>
              </a:buClr>
            </a:pPr>
            <a:r>
              <a:rPr lang="en-US" sz="2000" kern="0" dirty="0">
                <a:solidFill>
                  <a:srgbClr val="2F5597"/>
                </a:solidFill>
                <a:latin typeface="Lub Dub Bold" panose="020B0803030403020204" pitchFamily="34" charset="0"/>
                <a:cs typeface="Arial"/>
                <a:sym typeface="Arial"/>
              </a:rPr>
              <a:t>Areas for Improvement in Cost-Effectiveness</a:t>
            </a:r>
          </a:p>
        </p:txBody>
      </p:sp>
      <p:sp>
        <p:nvSpPr>
          <p:cNvPr id="12" name="TextBox 11">
            <a:extLst>
              <a:ext uri="{FF2B5EF4-FFF2-40B4-BE49-F238E27FC236}">
                <a16:creationId xmlns:a16="http://schemas.microsoft.com/office/drawing/2014/main" id="{28D8E05E-AA6B-25DC-A44B-281ED4627531}"/>
              </a:ext>
              <a:ext uri="{C183D7F6-B498-43B3-948B-1728B52AA6E4}">
                <adec:decorative xmlns:adec="http://schemas.microsoft.com/office/drawing/2017/decorative" val="0"/>
              </a:ext>
            </a:extLst>
          </p:cNvPr>
          <p:cNvSpPr txBox="1"/>
          <p:nvPr/>
        </p:nvSpPr>
        <p:spPr>
          <a:xfrm>
            <a:off x="4476384" y="4361410"/>
            <a:ext cx="4562574" cy="10772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i="1" dirty="0">
                <a:latin typeface="Lub Dub Medium" panose="020B0603030403020204" pitchFamily="34" charset="0"/>
              </a:rPr>
              <a:t>Minimize duplication of diagnostic imaging by using common protocols, imaging platforms, and reduction in redundant clinician visits through coordinated care </a:t>
            </a:r>
          </a:p>
        </p:txBody>
      </p:sp>
      <p:pic>
        <p:nvPicPr>
          <p:cNvPr id="13" name="Picture 12">
            <a:extLst>
              <a:ext uri="{FF2B5EF4-FFF2-40B4-BE49-F238E27FC236}">
                <a16:creationId xmlns:a16="http://schemas.microsoft.com/office/drawing/2014/main" id="{385A5D98-A13D-6870-556E-D44E5C26624B}"/>
              </a:ext>
              <a:ext uri="{C183D7F6-B498-43B3-948B-1728B52AA6E4}">
                <adec:decorative xmlns:adec="http://schemas.microsoft.com/office/drawing/2017/decorative" val="1"/>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76319" y="4543196"/>
            <a:ext cx="1024667" cy="875819"/>
          </a:xfrm>
          <a:prstGeom prst="rect">
            <a:avLst/>
          </a:prstGeom>
        </p:spPr>
      </p:pic>
      <p:sp>
        <p:nvSpPr>
          <p:cNvPr id="6" name="Text Placeholder 4">
            <a:extLst>
              <a:ext uri="{FF2B5EF4-FFF2-40B4-BE49-F238E27FC236}">
                <a16:creationId xmlns:a16="http://schemas.microsoft.com/office/drawing/2014/main" id="{20F1F3A4-7251-E570-86AD-B9176102CC45}"/>
              </a:ext>
            </a:extLst>
          </p:cNvPr>
          <p:cNvSpPr txBox="1">
            <a:spLocks/>
          </p:cNvSpPr>
          <p:nvPr/>
        </p:nvSpPr>
        <p:spPr>
          <a:xfrm>
            <a:off x="838200" y="6101052"/>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err="1"/>
              <a:t>AoD</a:t>
            </a:r>
            <a:r>
              <a:rPr lang="en-US" sz="1050" dirty="0"/>
              <a:t> indicates aortic dissection. </a:t>
            </a:r>
          </a:p>
        </p:txBody>
      </p:sp>
      <p:sp>
        <p:nvSpPr>
          <p:cNvPr id="4" name="Slide Number Placeholder 3">
            <a:extLst>
              <a:ext uri="{FF2B5EF4-FFF2-40B4-BE49-F238E27FC236}">
                <a16:creationId xmlns:a16="http://schemas.microsoft.com/office/drawing/2014/main" id="{83731E15-EF06-376F-1802-106C75BB123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004846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ECB2-8C7B-DC79-EC28-10996B363580}"/>
              </a:ext>
            </a:extLst>
          </p:cNvPr>
          <p:cNvSpPr>
            <a:spLocks noGrp="1"/>
          </p:cNvSpPr>
          <p:nvPr>
            <p:ph type="title"/>
          </p:nvPr>
        </p:nvSpPr>
        <p:spPr/>
        <p:txBody>
          <a:bodyPr/>
          <a:lstStyle/>
          <a:p>
            <a:r>
              <a:rPr lang="en-US" dirty="0"/>
              <a:t>Evidence Gaps and Future Directions </a:t>
            </a:r>
          </a:p>
        </p:txBody>
      </p:sp>
      <p:sp>
        <p:nvSpPr>
          <p:cNvPr id="24" name="TextBox 23">
            <a:extLst>
              <a:ext uri="{FF2B5EF4-FFF2-40B4-BE49-F238E27FC236}">
                <a16:creationId xmlns:a16="http://schemas.microsoft.com/office/drawing/2014/main" id="{1CBF4261-CA20-1FE8-8278-33BF1A8C437C}"/>
              </a:ext>
            </a:extLst>
          </p:cNvPr>
          <p:cNvSpPr txBox="1"/>
          <p:nvPr/>
        </p:nvSpPr>
        <p:spPr>
          <a:xfrm>
            <a:off x="980745" y="1560846"/>
            <a:ext cx="3160987" cy="548640"/>
          </a:xfrm>
          <a:prstGeom prst="rect">
            <a:avLst/>
          </a:prstGeom>
          <a:solidFill>
            <a:srgbClr val="2F5597"/>
          </a:solidFill>
        </p:spPr>
        <p:txBody>
          <a:bodyPr wrap="square" rtlCol="0" anchor="ctr" anchorCtr="0">
            <a:noAutofit/>
          </a:bodyPr>
          <a:lstStyle/>
          <a:p>
            <a:pPr marL="687388">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Biomarker Studies</a:t>
            </a:r>
          </a:p>
        </p:txBody>
      </p:sp>
      <p:sp>
        <p:nvSpPr>
          <p:cNvPr id="23" name="Rectangle 22">
            <a:extLst>
              <a:ext uri="{FF2B5EF4-FFF2-40B4-BE49-F238E27FC236}">
                <a16:creationId xmlns:a16="http://schemas.microsoft.com/office/drawing/2014/main" id="{7E83ECB5-1B89-E9E8-DEDE-CA616A9214C4}"/>
              </a:ext>
            </a:extLst>
          </p:cNvPr>
          <p:cNvSpPr/>
          <p:nvPr/>
        </p:nvSpPr>
        <p:spPr>
          <a:xfrm>
            <a:off x="980745" y="2103454"/>
            <a:ext cx="3160986" cy="3054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Biomarker expression has not been clearly associated with relevant clinical aortic events.</a:t>
            </a:r>
          </a:p>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Biomarkers can help identify new treatment options for patients with aortic disease.</a:t>
            </a:r>
          </a:p>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Image based cardiac and aortic markers with machine learning might provide a wealth of information for guiding the optimal care.</a:t>
            </a:r>
          </a:p>
        </p:txBody>
      </p:sp>
      <p:sp>
        <p:nvSpPr>
          <p:cNvPr id="27" name="TextBox 26">
            <a:extLst>
              <a:ext uri="{FF2B5EF4-FFF2-40B4-BE49-F238E27FC236}">
                <a16:creationId xmlns:a16="http://schemas.microsoft.com/office/drawing/2014/main" id="{1A7093F5-9A0C-0A15-874A-E32DB85044C8}"/>
              </a:ext>
            </a:extLst>
          </p:cNvPr>
          <p:cNvSpPr txBox="1"/>
          <p:nvPr/>
        </p:nvSpPr>
        <p:spPr>
          <a:xfrm>
            <a:off x="4515506" y="1554814"/>
            <a:ext cx="3160987" cy="548640"/>
          </a:xfrm>
          <a:prstGeom prst="rect">
            <a:avLst/>
          </a:prstGeom>
          <a:solidFill>
            <a:srgbClr val="2F5597"/>
          </a:solidFill>
        </p:spPr>
        <p:txBody>
          <a:bodyPr wrap="square" rtlCol="0" anchor="ctr" anchorCtr="0">
            <a:noAutofit/>
          </a:bodyPr>
          <a:lstStyle/>
          <a:p>
            <a:pPr marL="687388">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Genetic and </a:t>
            </a:r>
            <a:br>
              <a:rPr lang="en-US" sz="1600" b="1" kern="0" dirty="0">
                <a:solidFill>
                  <a:schemeClr val="bg1"/>
                </a:solidFill>
                <a:latin typeface="Lub Dub Bold" panose="020B0803030403020204" pitchFamily="34" charset="0"/>
                <a:cs typeface="Arial" panose="020B0604020202020204" pitchFamily="34" charset="0"/>
                <a:sym typeface="Arial"/>
              </a:rPr>
            </a:br>
            <a:r>
              <a:rPr lang="en-US" sz="1600" b="1" kern="0" dirty="0">
                <a:solidFill>
                  <a:schemeClr val="bg1"/>
                </a:solidFill>
                <a:latin typeface="Lub Dub Bold" panose="020B0803030403020204" pitchFamily="34" charset="0"/>
                <a:cs typeface="Arial" panose="020B0604020202020204" pitchFamily="34" charset="0"/>
                <a:sym typeface="Arial"/>
              </a:rPr>
              <a:t>Nongenetic Factors </a:t>
            </a:r>
          </a:p>
        </p:txBody>
      </p:sp>
      <p:sp>
        <p:nvSpPr>
          <p:cNvPr id="26" name="Rectangle 25">
            <a:extLst>
              <a:ext uri="{FF2B5EF4-FFF2-40B4-BE49-F238E27FC236}">
                <a16:creationId xmlns:a16="http://schemas.microsoft.com/office/drawing/2014/main" id="{852AC7B6-AAAD-6FD3-561E-0EF931A0C7A2}"/>
              </a:ext>
            </a:extLst>
          </p:cNvPr>
          <p:cNvSpPr/>
          <p:nvPr/>
        </p:nvSpPr>
        <p:spPr>
          <a:xfrm>
            <a:off x="4515506" y="2094366"/>
            <a:ext cx="3160986" cy="3058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Genetic testing can identify pathogenic mutations in specific genes that increase a patient’s risk of aneurysm and/or dissection aiding in optimal timing of aortic repair.</a:t>
            </a:r>
          </a:p>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Environmental factors and lifestyle habits may contribute to aortic aneurysm formation.</a:t>
            </a:r>
          </a:p>
        </p:txBody>
      </p:sp>
      <p:sp>
        <p:nvSpPr>
          <p:cNvPr id="31" name="TextBox 30">
            <a:extLst>
              <a:ext uri="{FF2B5EF4-FFF2-40B4-BE49-F238E27FC236}">
                <a16:creationId xmlns:a16="http://schemas.microsoft.com/office/drawing/2014/main" id="{A2E55C30-41CD-DA37-7142-3BB96112B417}"/>
              </a:ext>
            </a:extLst>
          </p:cNvPr>
          <p:cNvSpPr txBox="1"/>
          <p:nvPr/>
        </p:nvSpPr>
        <p:spPr>
          <a:xfrm>
            <a:off x="8050266" y="1560846"/>
            <a:ext cx="3160987" cy="548640"/>
          </a:xfrm>
          <a:prstGeom prst="rect">
            <a:avLst/>
          </a:prstGeom>
          <a:solidFill>
            <a:srgbClr val="2F5597"/>
          </a:solidFill>
        </p:spPr>
        <p:txBody>
          <a:bodyPr wrap="square" rtlCol="0" anchor="ctr" anchorCtr="0">
            <a:noAutofit/>
          </a:bodyPr>
          <a:lstStyle/>
          <a:p>
            <a:pPr marL="687388">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Genetic and </a:t>
            </a:r>
            <a:br>
              <a:rPr lang="en-US" sz="1600" b="1" kern="0" dirty="0">
                <a:solidFill>
                  <a:schemeClr val="bg1"/>
                </a:solidFill>
                <a:latin typeface="Lub Dub Bold" panose="020B0803030403020204" pitchFamily="34" charset="0"/>
                <a:cs typeface="Arial" panose="020B0604020202020204" pitchFamily="34" charset="0"/>
                <a:sym typeface="Arial"/>
              </a:rPr>
            </a:br>
            <a:r>
              <a:rPr lang="en-US" sz="1600" b="1" kern="0" dirty="0">
                <a:solidFill>
                  <a:schemeClr val="bg1"/>
                </a:solidFill>
                <a:latin typeface="Lub Dub Bold" panose="020B0803030403020204" pitchFamily="34" charset="0"/>
                <a:cs typeface="Arial" panose="020B0604020202020204" pitchFamily="34" charset="0"/>
                <a:sym typeface="Arial"/>
              </a:rPr>
              <a:t>Nongenetic Factors </a:t>
            </a:r>
          </a:p>
        </p:txBody>
      </p:sp>
      <p:sp>
        <p:nvSpPr>
          <p:cNvPr id="30" name="Rectangle 29">
            <a:extLst>
              <a:ext uri="{FF2B5EF4-FFF2-40B4-BE49-F238E27FC236}">
                <a16:creationId xmlns:a16="http://schemas.microsoft.com/office/drawing/2014/main" id="{E9F02319-4CE3-6C95-ED72-4C95B103214D}"/>
              </a:ext>
            </a:extLst>
          </p:cNvPr>
          <p:cNvSpPr/>
          <p:nvPr/>
        </p:nvSpPr>
        <p:spPr>
          <a:xfrm>
            <a:off x="8050266" y="2100398"/>
            <a:ext cx="3160986" cy="30580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Aortic diameter alone is an insufficient predictor of </a:t>
            </a:r>
            <a:r>
              <a:rPr kumimoji="0" lang="en-US" sz="1400" b="0" i="0" u="none" strike="noStrike" kern="1200" cap="none" spc="0" normalizeH="0" baseline="0" noProof="0" dirty="0" err="1">
                <a:ln>
                  <a:noFill/>
                </a:ln>
                <a:solidFill>
                  <a:prstClr val="black"/>
                </a:solidFill>
                <a:effectLst/>
                <a:uLnTx/>
                <a:uFillTx/>
                <a:latin typeface="Lub Dub Medium" panose="020B0603030403020204" pitchFamily="34" charset="0"/>
              </a:rPr>
              <a:t>AoD</a:t>
            </a: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 risk. </a:t>
            </a:r>
          </a:p>
          <a:p>
            <a:pPr marL="28575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Medium" panose="020B0603030403020204" pitchFamily="34" charset="0"/>
              </a:rPr>
              <a:t>Understanding the distribution of biomechanical wall stress and hemodynamic flow disturbances may improve risk stratification and patient outcomes.</a:t>
            </a:r>
          </a:p>
        </p:txBody>
      </p:sp>
      <p:pic>
        <p:nvPicPr>
          <p:cNvPr id="33" name="Graphic 32">
            <a:extLst>
              <a:ext uri="{FF2B5EF4-FFF2-40B4-BE49-F238E27FC236}">
                <a16:creationId xmlns:a16="http://schemas.microsoft.com/office/drawing/2014/main" id="{40D7C5CF-255F-0B77-7AA8-CE593F21A9E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4073" y="1560846"/>
            <a:ext cx="542608" cy="542608"/>
          </a:xfrm>
          <a:prstGeom prst="rect">
            <a:avLst/>
          </a:prstGeom>
        </p:spPr>
      </p:pic>
      <p:pic>
        <p:nvPicPr>
          <p:cNvPr id="35" name="Graphic 34">
            <a:extLst>
              <a:ext uri="{FF2B5EF4-FFF2-40B4-BE49-F238E27FC236}">
                <a16:creationId xmlns:a16="http://schemas.microsoft.com/office/drawing/2014/main" id="{EA6FBAD0-4172-BEEC-13A2-789B1B48BA2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3060" y="1635360"/>
            <a:ext cx="390525" cy="390525"/>
          </a:xfrm>
          <a:prstGeom prst="rect">
            <a:avLst/>
          </a:prstGeom>
        </p:spPr>
      </p:pic>
      <p:pic>
        <p:nvPicPr>
          <p:cNvPr id="37" name="Graphic 36">
            <a:extLst>
              <a:ext uri="{FF2B5EF4-FFF2-40B4-BE49-F238E27FC236}">
                <a16:creationId xmlns:a16="http://schemas.microsoft.com/office/drawing/2014/main" id="{5A5BD625-6824-DCFB-0942-D3E38DD7CF7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711" y="1672374"/>
            <a:ext cx="561007" cy="353511"/>
          </a:xfrm>
          <a:prstGeom prst="rect">
            <a:avLst/>
          </a:prstGeom>
        </p:spPr>
      </p:pic>
      <p:sp>
        <p:nvSpPr>
          <p:cNvPr id="5" name="Text Placeholder 4">
            <a:extLst>
              <a:ext uri="{FF2B5EF4-FFF2-40B4-BE49-F238E27FC236}">
                <a16:creationId xmlns:a16="http://schemas.microsoft.com/office/drawing/2014/main" id="{5F22470A-6E67-5788-0FFE-61BB5F95B96D}"/>
              </a:ext>
            </a:extLst>
          </p:cNvPr>
          <p:cNvSpPr>
            <a:spLocks noGrp="1"/>
          </p:cNvSpPr>
          <p:nvPr>
            <p:ph type="body" sz="quarter" idx="13"/>
          </p:nvPr>
        </p:nvSpPr>
        <p:spPr>
          <a:xfrm>
            <a:off x="838200" y="6033156"/>
            <a:ext cx="10515600" cy="339836"/>
          </a:xfrm>
        </p:spPr>
        <p:txBody>
          <a:bodyPr/>
          <a:lstStyle/>
          <a:p>
            <a:pPr algn="ctr"/>
            <a:r>
              <a:rPr lang="en-US" sz="1050" b="1" dirty="0"/>
              <a:t>Abbreviations: </a:t>
            </a:r>
            <a:r>
              <a:rPr lang="en-US" sz="1050" dirty="0"/>
              <a:t>AAA indicates abdominal aortic aneurysm; EVAR, endovascular aneurysm repair; </a:t>
            </a:r>
            <a:br>
              <a:rPr lang="en-US" sz="1050" dirty="0"/>
            </a:br>
            <a:r>
              <a:rPr lang="en-US" sz="1050" dirty="0"/>
              <a:t>TEVAR, thoracic endovascular aneurysm repair; and TAA, thoracic aortic aneurysm.</a:t>
            </a:r>
          </a:p>
        </p:txBody>
      </p:sp>
      <p:sp>
        <p:nvSpPr>
          <p:cNvPr id="4" name="Slide Number Placeholder 3">
            <a:extLst>
              <a:ext uri="{FF2B5EF4-FFF2-40B4-BE49-F238E27FC236}">
                <a16:creationId xmlns:a16="http://schemas.microsoft.com/office/drawing/2014/main" id="{EE2D6056-5A54-5361-B569-D981B1CFAC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3066632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CCF4E-896F-EE2C-1C91-2CC3E6DF6402}"/>
              </a:ext>
            </a:extLst>
          </p:cNvPr>
          <p:cNvSpPr>
            <a:spLocks noGrp="1"/>
          </p:cNvSpPr>
          <p:nvPr>
            <p:ph type="title"/>
          </p:nvPr>
        </p:nvSpPr>
        <p:spPr/>
        <p:txBody>
          <a:bodyPr/>
          <a:lstStyle/>
          <a:p>
            <a:r>
              <a:rPr lang="en-US" dirty="0"/>
              <a:t>Evidence Gaps and Future Directions </a:t>
            </a:r>
          </a:p>
        </p:txBody>
      </p:sp>
      <p:graphicFrame>
        <p:nvGraphicFramePr>
          <p:cNvPr id="11" name="Table 11">
            <a:extLst>
              <a:ext uri="{FF2B5EF4-FFF2-40B4-BE49-F238E27FC236}">
                <a16:creationId xmlns:a16="http://schemas.microsoft.com/office/drawing/2014/main" id="{BD84AD78-329B-CA61-B056-5840D0FAB4DF}"/>
              </a:ext>
            </a:extLst>
          </p:cNvPr>
          <p:cNvGraphicFramePr>
            <a:graphicFrameLocks noGrp="1"/>
          </p:cNvGraphicFramePr>
          <p:nvPr>
            <p:extLst>
              <p:ext uri="{D42A27DB-BD31-4B8C-83A1-F6EECF244321}">
                <p14:modId xmlns:p14="http://schemas.microsoft.com/office/powerpoint/2010/main" val="829627206"/>
              </p:ext>
            </p:extLst>
          </p:nvPr>
        </p:nvGraphicFramePr>
        <p:xfrm>
          <a:off x="1733617" y="1326058"/>
          <a:ext cx="8584665" cy="4391350"/>
        </p:xfrm>
        <a:graphic>
          <a:graphicData uri="http://schemas.openxmlformats.org/drawingml/2006/table">
            <a:tbl>
              <a:tblPr firstRow="1" bandRow="1">
                <a:tableStyleId>{5940675A-B579-460E-94D1-54222C63F5DA}</a:tableStyleId>
              </a:tblPr>
              <a:tblGrid>
                <a:gridCol w="980707">
                  <a:extLst>
                    <a:ext uri="{9D8B030D-6E8A-4147-A177-3AD203B41FA5}">
                      <a16:colId xmlns:a16="http://schemas.microsoft.com/office/drawing/2014/main" val="1575991833"/>
                    </a:ext>
                  </a:extLst>
                </a:gridCol>
                <a:gridCol w="7603958">
                  <a:extLst>
                    <a:ext uri="{9D8B030D-6E8A-4147-A177-3AD203B41FA5}">
                      <a16:colId xmlns:a16="http://schemas.microsoft.com/office/drawing/2014/main" val="2182446792"/>
                    </a:ext>
                  </a:extLst>
                </a:gridCol>
              </a:tblGrid>
              <a:tr h="878270">
                <a:tc>
                  <a:txBody>
                    <a:bodyPr/>
                    <a:lstStyle/>
                    <a:p>
                      <a:endParaRPr lang="en-US" dirty="0"/>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Male versus female patients have different rates of aortic aneurysm growth and dissection risk</a:t>
                      </a:r>
                    </a:p>
                  </a:txBody>
                  <a:tcPr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6132211"/>
                  </a:ext>
                </a:extLst>
              </a:tr>
              <a:tr h="878270">
                <a:tc>
                  <a:txBody>
                    <a:bodyPr/>
                    <a:lstStyle/>
                    <a:p>
                      <a:endParaRPr lang="en-US" dirty="0"/>
                    </a:p>
                  </a:txBody>
                  <a:tcP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Need improved baseline HRQOL assessment in patients with aortic disease</a:t>
                      </a:r>
                    </a:p>
                  </a:txBody>
                  <a:tcPr anchor="ct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7914065"/>
                  </a:ext>
                </a:extLst>
              </a:tr>
              <a:tr h="878270">
                <a:tc>
                  <a:txBody>
                    <a:bodyPr/>
                    <a:lstStyle/>
                    <a:p>
                      <a:endParaRPr lang="en-US" dirty="0"/>
                    </a:p>
                  </a:txBody>
                  <a:tcP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Improved stent-graft design to improve flexibility and durability, higher resolution imaging technology, and advances in simulation training</a:t>
                      </a:r>
                    </a:p>
                  </a:txBody>
                  <a:tcPr anchor="ct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1965018"/>
                  </a:ext>
                </a:extLst>
              </a:tr>
              <a:tr h="878270">
                <a:tc>
                  <a:txBody>
                    <a:bodyPr/>
                    <a:lstStyle/>
                    <a:p>
                      <a:endParaRPr lang="en-US"/>
                    </a:p>
                  </a:txBody>
                  <a:tcP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Unmet need for patient-centric rehabilitation protocols and individualized exercise programs</a:t>
                      </a:r>
                    </a:p>
                  </a:txBody>
                  <a:tcPr anchor="ctr">
                    <a:lnL w="12700" cmpd="sng">
                      <a:noFill/>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8676828"/>
                  </a:ext>
                </a:extLst>
              </a:tr>
              <a:tr h="878270">
                <a:tc>
                  <a:txBody>
                    <a:bodyPr/>
                    <a:lstStyle/>
                    <a:p>
                      <a:endParaRPr lang="en-US" dirty="0"/>
                    </a:p>
                  </a:txBody>
                  <a:tcP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F5597"/>
                    </a:solidFill>
                  </a:tcPr>
                </a:tc>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Sociodemographic disparities pose challenges to patients and providers who seek and offer cardiovascular and aortic care. </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75215941"/>
                  </a:ext>
                </a:extLst>
              </a:tr>
            </a:tbl>
          </a:graphicData>
        </a:graphic>
      </p:graphicFrame>
      <p:pic>
        <p:nvPicPr>
          <p:cNvPr id="20" name="Graphic 19">
            <a:extLst>
              <a:ext uri="{FF2B5EF4-FFF2-40B4-BE49-F238E27FC236}">
                <a16:creationId xmlns:a16="http://schemas.microsoft.com/office/drawing/2014/main" id="{59C7F241-0646-E25A-F9A2-A1D185F5D8D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3718" y="2317417"/>
            <a:ext cx="644710" cy="644710"/>
          </a:xfrm>
          <a:prstGeom prst="rect">
            <a:avLst/>
          </a:prstGeom>
        </p:spPr>
      </p:pic>
      <p:pic>
        <p:nvPicPr>
          <p:cNvPr id="22" name="Graphic 21">
            <a:extLst>
              <a:ext uri="{FF2B5EF4-FFF2-40B4-BE49-F238E27FC236}">
                <a16:creationId xmlns:a16="http://schemas.microsoft.com/office/drawing/2014/main" id="{2BA2D841-C833-79B5-B5AA-3750C5F29AE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3718" y="4088296"/>
            <a:ext cx="644710" cy="644710"/>
          </a:xfrm>
          <a:prstGeom prst="rect">
            <a:avLst/>
          </a:prstGeom>
        </p:spPr>
      </p:pic>
      <p:pic>
        <p:nvPicPr>
          <p:cNvPr id="24" name="Graphic 23">
            <a:extLst>
              <a:ext uri="{FF2B5EF4-FFF2-40B4-BE49-F238E27FC236}">
                <a16:creationId xmlns:a16="http://schemas.microsoft.com/office/drawing/2014/main" id="{0A93FC86-CC77-C8BE-276B-E9D17C83700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9314" y="1610044"/>
            <a:ext cx="521121" cy="521121"/>
          </a:xfrm>
          <a:prstGeom prst="rect">
            <a:avLst/>
          </a:prstGeom>
        </p:spPr>
      </p:pic>
      <p:pic>
        <p:nvPicPr>
          <p:cNvPr id="26" name="Graphic 25">
            <a:extLst>
              <a:ext uri="{FF2B5EF4-FFF2-40B4-BE49-F238E27FC236}">
                <a16:creationId xmlns:a16="http://schemas.microsoft.com/office/drawing/2014/main" id="{5C138B46-A878-D6D9-56DA-BD9FAB1DCC1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9415" y="1370990"/>
            <a:ext cx="521121" cy="521121"/>
          </a:xfrm>
          <a:prstGeom prst="rect">
            <a:avLst/>
          </a:prstGeom>
        </p:spPr>
      </p:pic>
      <p:pic>
        <p:nvPicPr>
          <p:cNvPr id="28" name="Graphic 27">
            <a:extLst>
              <a:ext uri="{FF2B5EF4-FFF2-40B4-BE49-F238E27FC236}">
                <a16:creationId xmlns:a16="http://schemas.microsoft.com/office/drawing/2014/main" id="{809CA77A-8601-A00A-C8FF-37E8FB08BA9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827557" y="3104608"/>
            <a:ext cx="831852" cy="831852"/>
          </a:xfrm>
          <a:prstGeom prst="rect">
            <a:avLst/>
          </a:prstGeom>
        </p:spPr>
      </p:pic>
      <p:pic>
        <p:nvPicPr>
          <p:cNvPr id="30" name="Graphic 29">
            <a:extLst>
              <a:ext uri="{FF2B5EF4-FFF2-40B4-BE49-F238E27FC236}">
                <a16:creationId xmlns:a16="http://schemas.microsoft.com/office/drawing/2014/main" id="{96F2FEAA-632E-4FB8-D162-54357F8F87E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7556" y="4907447"/>
            <a:ext cx="761625" cy="761625"/>
          </a:xfrm>
          <a:prstGeom prst="rect">
            <a:avLst/>
          </a:prstGeom>
        </p:spPr>
      </p:pic>
      <p:sp>
        <p:nvSpPr>
          <p:cNvPr id="8" name="Text Placeholder 4">
            <a:extLst>
              <a:ext uri="{FF2B5EF4-FFF2-40B4-BE49-F238E27FC236}">
                <a16:creationId xmlns:a16="http://schemas.microsoft.com/office/drawing/2014/main" id="{818F0BB0-9A0C-1963-26E2-7D0A0239B12D}"/>
              </a:ext>
            </a:extLst>
          </p:cNvPr>
          <p:cNvSpPr txBox="1">
            <a:spLocks/>
          </p:cNvSpPr>
          <p:nvPr/>
        </p:nvSpPr>
        <p:spPr>
          <a:xfrm>
            <a:off x="2613135" y="6233811"/>
            <a:ext cx="6965731"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HRQOL indicates health-related quality of life. </a:t>
            </a:r>
          </a:p>
        </p:txBody>
      </p:sp>
    </p:spTree>
    <p:extLst>
      <p:ext uri="{BB962C8B-B14F-4D97-AF65-F5344CB8AC3E}">
        <p14:creationId xmlns:p14="http://schemas.microsoft.com/office/powerpoint/2010/main" val="404170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6A658F-A299-B6E4-61F6-75417CB8494D}"/>
              </a:ext>
            </a:extLst>
          </p:cNvPr>
          <p:cNvSpPr>
            <a:spLocks noGrp="1"/>
          </p:cNvSpPr>
          <p:nvPr>
            <p:ph type="title"/>
          </p:nvPr>
        </p:nvSpPr>
        <p:spPr/>
        <p:txBody>
          <a:bodyPr>
            <a:normAutofit/>
          </a:bodyPr>
          <a:lstStyle/>
          <a:p>
            <a:r>
              <a:rPr lang="en-US" dirty="0">
                <a:latin typeface="Lub Dub Bold" panose="020B0803030403020204" pitchFamily="34" charset="0"/>
              </a:rPr>
              <a:t>Acknowledgments</a:t>
            </a:r>
          </a:p>
        </p:txBody>
      </p:sp>
      <p:sp>
        <p:nvSpPr>
          <p:cNvPr id="6" name="Content Placeholder 4">
            <a:extLst>
              <a:ext uri="{FF2B5EF4-FFF2-40B4-BE49-F238E27FC236}">
                <a16:creationId xmlns:a16="http://schemas.microsoft.com/office/drawing/2014/main" id="{3643E44D-5183-C1D1-35FD-9F571758B7BB}"/>
              </a:ext>
            </a:extLst>
          </p:cNvPr>
          <p:cNvSpPr>
            <a:spLocks noGrp="1"/>
          </p:cNvSpPr>
          <p:nvPr>
            <p:ph idx="1"/>
          </p:nvPr>
        </p:nvSpPr>
        <p:spPr/>
        <p:txBody>
          <a:bodyPr lIns="0">
            <a:normAutofit/>
          </a:bodyPr>
          <a:lstStyle/>
          <a:p>
            <a:pPr marL="0" indent="0">
              <a:lnSpc>
                <a:spcPct val="100000"/>
              </a:lnSpc>
              <a:buNone/>
            </a:pPr>
            <a:r>
              <a:rPr lang="en-US" sz="2000" dirty="0">
                <a:latin typeface="Lub Dub Medium" panose="020B0603030403020204" pitchFamily="34" charset="0"/>
              </a:rPr>
              <a:t>Many thanks to our Guideline Ambassadors who were guided by Dr. Elliott Antman in developing this translational learning product in support of the 2022 ACC/AHA Guideline for the Diagnosis and Management of Aortic Disease.</a:t>
            </a:r>
          </a:p>
        </p:txBody>
      </p:sp>
      <p:sp>
        <p:nvSpPr>
          <p:cNvPr id="7" name="TextBox 6">
            <a:extLst>
              <a:ext uri="{FF2B5EF4-FFF2-40B4-BE49-F238E27FC236}">
                <a16:creationId xmlns:a16="http://schemas.microsoft.com/office/drawing/2014/main" id="{884470B6-1E6C-0FF5-A748-4F12DD0565EB}"/>
              </a:ext>
            </a:extLst>
          </p:cNvPr>
          <p:cNvSpPr txBox="1"/>
          <p:nvPr/>
        </p:nvSpPr>
        <p:spPr>
          <a:xfrm>
            <a:off x="1015312" y="2826569"/>
            <a:ext cx="9245600" cy="1210174"/>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Sean Patrick Thomas Murphy,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Alex </a:t>
            </a:r>
            <a:r>
              <a:rPr kumimoji="0" lang="en-US" sz="1800" b="0" i="0" u="none" strike="noStrike" kern="1200" cap="none" spc="0" normalizeH="0" baseline="0" noProof="0" dirty="0" err="1">
                <a:ln>
                  <a:noFill/>
                </a:ln>
                <a:solidFill>
                  <a:prstClr val="black"/>
                </a:solidFill>
                <a:effectLst/>
                <a:uLnTx/>
                <a:uFillTx/>
                <a:latin typeface="Lub Dub Bold" panose="020B0803030403020204" pitchFamily="34" charset="0"/>
                <a:ea typeface="+mn-ea"/>
                <a:cs typeface="+mn-cs"/>
              </a:rPr>
              <a:t>Dalal</a:t>
            </a: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 Courtenay Holscher, MD,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Clauden Louis, MD, MS, MPH</a:t>
            </a:r>
            <a:endParaRPr lang="en-US" dirty="0">
              <a:solidFill>
                <a:prstClr val="black"/>
              </a:solidFill>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                                                                                                                                                                             </a:t>
            </a:r>
          </a:p>
          <a:p>
            <a:pPr algn="ctr">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algn="ctr">
              <a:defRPr/>
            </a:pPr>
            <a:r>
              <a:rPr kumimoji="0" lang="it-IT"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Jessica G.Y. Luc, MD</a:t>
            </a:r>
            <a:endParaRPr lang="en-US" dirty="0">
              <a:solidFill>
                <a:prstClr val="black"/>
              </a:solidFill>
              <a:latin typeface="Lub Dub Bold" panose="020B0803030403020204" pitchFamily="34" charset="0"/>
            </a:endParaRPr>
          </a:p>
          <a:p>
            <a:pPr algn="ctr">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Rebecca Sorber, MD</a:t>
            </a:r>
          </a:p>
          <a:p>
            <a:pPr algn="ctr">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Albert Pedroza, MD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8" name="Text Placeholder 4">
            <a:extLst>
              <a:ext uri="{FF2B5EF4-FFF2-40B4-BE49-F238E27FC236}">
                <a16:creationId xmlns:a16="http://schemas.microsoft.com/office/drawing/2014/main" id="{2B5CAF75-D6D4-39DF-88CA-0B2EACDD3CE1}"/>
              </a:ext>
              <a:ext uri="{C183D7F6-B498-43B3-948B-1728B52AA6E4}">
                <adec:decorative xmlns:adec="http://schemas.microsoft.com/office/drawing/2017/decorative" val="0"/>
              </a:ext>
            </a:extLst>
          </p:cNvPr>
          <p:cNvSpPr txBox="1">
            <a:spLocks/>
          </p:cNvSpPr>
          <p:nvPr/>
        </p:nvSpPr>
        <p:spPr>
          <a:xfrm>
            <a:off x="838200" y="4389879"/>
            <a:ext cx="10324272" cy="15198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Lub Dub Condensed" panose="020B0506030403020204" pitchFamily="34" charset="0"/>
              </a:rPr>
              <a:t>Murphy, S. P., Dalal, A. R., Holscher, C., Louis, C., Luc, J. G. Y., Sorber, R., Pedroza, A.,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(2022).  AHA Clinical Update</a:t>
            </a:r>
            <a:r>
              <a:rPr lang="en-US" sz="1800" dirty="0">
                <a:solidFill>
                  <a:prstClr val="black"/>
                </a:solidFill>
                <a:latin typeface="Lub Dub Condensed" panose="020B0506030403020204" pitchFamily="34" charset="0"/>
              </a:rPr>
              <a:t>;</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2022 ACC/AHA Guideline for the Diagnosis and Management of Aortic Disease:  A Guideline From the American Heart Association [PowerPoint slides]. Retrieved from https://professional.heart.org/en/science-news.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9" name="Slide Number Placeholder 10">
            <a:extLst>
              <a:ext uri="{FF2B5EF4-FFF2-40B4-BE49-F238E27FC236}">
                <a16:creationId xmlns:a16="http://schemas.microsoft.com/office/drawing/2014/main" id="{B25AC426-8C53-B803-8D98-5B69A809F11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AF4333-7328-E84F-9F6D-15A5075E3AB3}" type="slidenum">
              <a:rPr kumimoji="0" lang="en-US" sz="900" b="0" i="0" u="none" strike="noStrike" kern="1200" cap="none" spc="0" normalizeH="0" baseline="0" noProof="0" smtClean="0">
                <a:ln>
                  <a:noFill/>
                </a:ln>
                <a:solidFill>
                  <a:prstClr val="black">
                    <a:lumMod val="50000"/>
                    <a:lumOff val="50000"/>
                  </a:prstClr>
                </a:solidFill>
                <a:effectLst/>
                <a:uLnTx/>
                <a:uFillTx/>
                <a:latin typeface="Lub Dub Medium" panose="020B0603030403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prstClr val="black">
                  <a:lumMod val="50000"/>
                  <a:lumOff val="50000"/>
                </a:prstClr>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174622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1BE2-1A9C-9496-C79D-ABEF58AA93A3}"/>
              </a:ext>
            </a:extLst>
          </p:cNvPr>
          <p:cNvSpPr>
            <a:spLocks noGrp="1"/>
          </p:cNvSpPr>
          <p:nvPr>
            <p:ph type="title"/>
          </p:nvPr>
        </p:nvSpPr>
        <p:spPr/>
        <p:txBody>
          <a:bodyPr/>
          <a:lstStyle/>
          <a:p>
            <a:r>
              <a:rPr lang="en-US" dirty="0"/>
              <a:t>Aortic Dissection Classification </a:t>
            </a:r>
          </a:p>
        </p:txBody>
      </p:sp>
      <p:sp>
        <p:nvSpPr>
          <p:cNvPr id="6" name="TextBox 5">
            <a:extLst>
              <a:ext uri="{FF2B5EF4-FFF2-40B4-BE49-F238E27FC236}">
                <a16:creationId xmlns:a16="http://schemas.microsoft.com/office/drawing/2014/main" id="{C664EBF8-B4BC-2D1B-C795-B17EBAC7E613}"/>
              </a:ext>
            </a:extLst>
          </p:cNvPr>
          <p:cNvSpPr txBox="1"/>
          <p:nvPr/>
        </p:nvSpPr>
        <p:spPr>
          <a:xfrm>
            <a:off x="286485" y="1294939"/>
            <a:ext cx="3801958"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Classification</a:t>
            </a:r>
          </a:p>
        </p:txBody>
      </p:sp>
      <p:pic>
        <p:nvPicPr>
          <p:cNvPr id="12" name="Picture 11" descr="There are 2 commonly used anatomic classification systems for aortic dissection: the DeBakey system&#10;and the Stanford system.&#10;The DeBakey system categorizes dissections into types I, II, and III, based on the origin of the intimal tear and the&#10;extent of the dissection: in Type I: Dissection tear originates in the ascending aorta and propagates distally to include the aortic arch and typically the descending aorta in Type II: Dissection tear is confined only to the ascending aorta in Type III: Dissection tear originates in the descending thoracic aorta and propagates most often distally in Type IIIa: Dissection tear is confined only to the descending thoracic aorta in Type IIIb: Dissection tear originates in the descending thoracic aorta and extends below the diaphragm.&#10;The Stanford classification system divides dissections into 2 categories according to whether the ascending aorta is involved or not, regardless of the site of origin: in Type A: All dissections involving the ascending aorta, irrespective of the site of the intimal tear in Type B: All dissections that do not involve the ascending aorta (including dissections that involve the aortic arch but spare the ascending aorta).">
            <a:extLst>
              <a:ext uri="{FF2B5EF4-FFF2-40B4-BE49-F238E27FC236}">
                <a16:creationId xmlns:a16="http://schemas.microsoft.com/office/drawing/2014/main" id="{41B71740-A2D1-8C32-CA74-1CC24A4F465C}"/>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8247" y="1695349"/>
            <a:ext cx="3938435" cy="3603423"/>
          </a:xfrm>
          <a:prstGeom prst="rect">
            <a:avLst/>
          </a:prstGeom>
        </p:spPr>
      </p:pic>
      <p:sp>
        <p:nvSpPr>
          <p:cNvPr id="10" name="TextBox 9">
            <a:extLst>
              <a:ext uri="{FF2B5EF4-FFF2-40B4-BE49-F238E27FC236}">
                <a16:creationId xmlns:a16="http://schemas.microsoft.com/office/drawing/2014/main" id="{F81E8369-A068-F2B7-0246-0D1F42BB165A}"/>
              </a:ext>
            </a:extLst>
          </p:cNvPr>
          <p:cNvSpPr txBox="1"/>
          <p:nvPr/>
        </p:nvSpPr>
        <p:spPr>
          <a:xfrm>
            <a:off x="4469685" y="1292152"/>
            <a:ext cx="6558293"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Types of acute aortic syndromes </a:t>
            </a:r>
          </a:p>
        </p:txBody>
      </p:sp>
      <p:sp>
        <p:nvSpPr>
          <p:cNvPr id="25" name="Rectangle 24" descr="In aortic dissection, a tear in the aortic intima allows blood to penetrate the aortic media, pushing the dissection flap into the middle of the aorta, separating the true from the false lumen. In intramural hematoma, blood leaks into the aortic media at low pressure, forming a thrombus that pushes the outer wall of the aorta outward, leaving a relatively normal appearing aortic lumen. A penetrating atherosclerotic ulcer allows blood to enter the aortic media, but&#10;atherosclerotic scarring of the aorta typically confines the blood collection, often resulting in a localized dissection or pseudoaneurysm.">
            <a:extLst>
              <a:ext uri="{FF2B5EF4-FFF2-40B4-BE49-F238E27FC236}">
                <a16:creationId xmlns:a16="http://schemas.microsoft.com/office/drawing/2014/main" id="{F33802DC-53E4-4AB5-33F1-5C7E626A7C8C}"/>
              </a:ext>
            </a:extLst>
          </p:cNvPr>
          <p:cNvSpPr/>
          <p:nvPr/>
        </p:nvSpPr>
        <p:spPr>
          <a:xfrm>
            <a:off x="4527077" y="1783835"/>
            <a:ext cx="6500893" cy="140405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2AFE398-5EB1-9484-B7AE-B6296E203B8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74776" y="2083835"/>
            <a:ext cx="1039351" cy="463627"/>
          </a:xfrm>
          <a:prstGeom prst="rect">
            <a:avLst/>
          </a:prstGeom>
        </p:spPr>
      </p:pic>
      <p:pic>
        <p:nvPicPr>
          <p:cNvPr id="18" name="Picture 17">
            <a:extLst>
              <a:ext uri="{FF2B5EF4-FFF2-40B4-BE49-F238E27FC236}">
                <a16:creationId xmlns:a16="http://schemas.microsoft.com/office/drawing/2014/main" id="{2610436F-2BCA-331B-1EDC-49B0EE7A9B3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81912" y="1897622"/>
            <a:ext cx="1087542" cy="1290268"/>
          </a:xfrm>
          <a:prstGeom prst="rect">
            <a:avLst/>
          </a:prstGeom>
        </p:spPr>
      </p:pic>
      <p:pic>
        <p:nvPicPr>
          <p:cNvPr id="23" name="Picture 22">
            <a:extLst>
              <a:ext uri="{FF2B5EF4-FFF2-40B4-BE49-F238E27FC236}">
                <a16:creationId xmlns:a16="http://schemas.microsoft.com/office/drawing/2014/main" id="{2A194104-1A31-8CE9-260B-56DE194E2D0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12239" y="1814988"/>
            <a:ext cx="1049593" cy="1290268"/>
          </a:xfrm>
          <a:prstGeom prst="rect">
            <a:avLst/>
          </a:prstGeom>
        </p:spPr>
      </p:pic>
      <p:pic>
        <p:nvPicPr>
          <p:cNvPr id="22" name="Picture 21">
            <a:extLst>
              <a:ext uri="{FF2B5EF4-FFF2-40B4-BE49-F238E27FC236}">
                <a16:creationId xmlns:a16="http://schemas.microsoft.com/office/drawing/2014/main" id="{EFC84087-7055-A600-359A-85DA4AC7FCD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68299" y="2224401"/>
            <a:ext cx="769883" cy="463627"/>
          </a:xfrm>
          <a:prstGeom prst="rect">
            <a:avLst/>
          </a:prstGeom>
        </p:spPr>
      </p:pic>
      <p:pic>
        <p:nvPicPr>
          <p:cNvPr id="21" name="Picture 20">
            <a:extLst>
              <a:ext uri="{FF2B5EF4-FFF2-40B4-BE49-F238E27FC236}">
                <a16:creationId xmlns:a16="http://schemas.microsoft.com/office/drawing/2014/main" id="{C7078B80-4F49-EE80-177D-4E7CD8CF9906}"/>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38182" y="1814988"/>
            <a:ext cx="1179688" cy="1290268"/>
          </a:xfrm>
          <a:prstGeom prst="rect">
            <a:avLst/>
          </a:prstGeom>
        </p:spPr>
      </p:pic>
      <p:sp>
        <p:nvSpPr>
          <p:cNvPr id="11" name="TextBox 10">
            <a:extLst>
              <a:ext uri="{FF2B5EF4-FFF2-40B4-BE49-F238E27FC236}">
                <a16:creationId xmlns:a16="http://schemas.microsoft.com/office/drawing/2014/main" id="{E889E9B1-5B59-C31A-EAFF-0A017F131BE0}"/>
              </a:ext>
            </a:extLst>
          </p:cNvPr>
          <p:cNvSpPr txBox="1"/>
          <p:nvPr/>
        </p:nvSpPr>
        <p:spPr>
          <a:xfrm>
            <a:off x="4469685" y="3514669"/>
            <a:ext cx="6558290" cy="338554"/>
          </a:xfrm>
          <a:prstGeom prst="rect">
            <a:avLst/>
          </a:prstGeom>
          <a:solidFill>
            <a:srgbClr val="2F5597"/>
          </a:solidFill>
        </p:spPr>
        <p:txBody>
          <a:bodyPr wrap="square" rtlCol="0">
            <a:spAutoFit/>
          </a:bodyPr>
          <a:lstStyle/>
          <a:p>
            <a:pPr algn="ctr">
              <a:buClr>
                <a:srgbClr val="000000"/>
              </a:buClr>
            </a:pPr>
            <a:r>
              <a:rPr lang="en-US" sz="1600" b="1" kern="0" dirty="0" err="1">
                <a:solidFill>
                  <a:schemeClr val="bg1"/>
                </a:solidFill>
                <a:latin typeface="Lub Dub Bold" panose="020B0803030403020204" pitchFamily="34" charset="0"/>
                <a:cs typeface="Arial" panose="020B0604020202020204" pitchFamily="34" charset="0"/>
                <a:sym typeface="Arial"/>
              </a:rPr>
              <a:t>Malperfusion</a:t>
            </a:r>
            <a:endParaRPr lang="en-US" sz="1600" b="1" kern="0" dirty="0">
              <a:solidFill>
                <a:schemeClr val="bg1"/>
              </a:solidFill>
              <a:latin typeface="Lub Dub Bold" panose="020B0803030403020204" pitchFamily="34" charset="0"/>
              <a:cs typeface="Arial" panose="020B0604020202020204" pitchFamily="34" charset="0"/>
              <a:sym typeface="Arial"/>
            </a:endParaRPr>
          </a:p>
        </p:txBody>
      </p:sp>
      <p:sp>
        <p:nvSpPr>
          <p:cNvPr id="26" name="Rectangle 25" descr="(A) Static obstruction occurs when the dissection flap extends from the aortic lumen into the ostium of the affected branch vessel, leading to localized thrombosis of the branch false lumen that narrows or colludes the branch true lumen and, consequently, impairs distal branch perfusion. (B) Dynamic obstruction occurs when the false lumen becomes persistently pressurized and compresses the true lumen, in turn&#10;pushing the dissection flap up against the ostium of the affected branch vessel, significantly reducing or occluding its flow. (C) Sometimes, a branch vessel can suffer from both static and dynamic obstruction at the same time.">
            <a:extLst>
              <a:ext uri="{FF2B5EF4-FFF2-40B4-BE49-F238E27FC236}">
                <a16:creationId xmlns:a16="http://schemas.microsoft.com/office/drawing/2014/main" id="{C029C44A-950A-6F49-A497-2C821CAF9569}"/>
              </a:ext>
              <a:ext uri="{C183D7F6-B498-43B3-948B-1728B52AA6E4}">
                <adec:decorative xmlns:adec="http://schemas.microsoft.com/office/drawing/2017/decorative" val="0"/>
              </a:ext>
            </a:extLst>
          </p:cNvPr>
          <p:cNvSpPr/>
          <p:nvPr/>
        </p:nvSpPr>
        <p:spPr>
          <a:xfrm>
            <a:off x="4587843" y="3963289"/>
            <a:ext cx="6440125" cy="157807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17B15E7-CE7C-F8D1-7C8A-BDEC936C050B}"/>
              </a:ext>
              <a:ext uri="{C183D7F6-B498-43B3-948B-1728B52AA6E4}">
                <adec:decorative xmlns:adec="http://schemas.microsoft.com/office/drawing/2017/decorative" val="1"/>
              </a:ext>
            </a:extLst>
          </p:cNvPr>
          <p:cNvCxnSpPr>
            <a:cxnSpLocks/>
          </p:cNvCxnSpPr>
          <p:nvPr/>
        </p:nvCxnSpPr>
        <p:spPr>
          <a:xfrm>
            <a:off x="4313183" y="1375577"/>
            <a:ext cx="0" cy="4114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E4E46F8-685C-F6E0-040E-A4E34B05FFC7}"/>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858820" y="4037505"/>
            <a:ext cx="1794387" cy="1468013"/>
          </a:xfrm>
          <a:prstGeom prst="rect">
            <a:avLst/>
          </a:prstGeom>
        </p:spPr>
      </p:pic>
      <p:pic>
        <p:nvPicPr>
          <p:cNvPr id="15" name="Picture 14">
            <a:extLst>
              <a:ext uri="{FF2B5EF4-FFF2-40B4-BE49-F238E27FC236}">
                <a16:creationId xmlns:a16="http://schemas.microsoft.com/office/drawing/2014/main" id="{01849328-7B86-C4BD-4EC7-1B9B22000902}"/>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896742" y="4037505"/>
            <a:ext cx="1794387" cy="1578079"/>
          </a:xfrm>
          <a:prstGeom prst="rect">
            <a:avLst/>
          </a:prstGeom>
        </p:spPr>
      </p:pic>
      <p:pic>
        <p:nvPicPr>
          <p:cNvPr id="16" name="Picture 15">
            <a:extLst>
              <a:ext uri="{FF2B5EF4-FFF2-40B4-BE49-F238E27FC236}">
                <a16:creationId xmlns:a16="http://schemas.microsoft.com/office/drawing/2014/main" id="{C30D06C1-5FFF-102D-F5EE-852173729A35}"/>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91129" y="3927439"/>
            <a:ext cx="1794387" cy="1578079"/>
          </a:xfrm>
          <a:prstGeom prst="rect">
            <a:avLst/>
          </a:prstGeom>
        </p:spPr>
      </p:pic>
      <p:pic>
        <p:nvPicPr>
          <p:cNvPr id="20" name="Picture 19">
            <a:extLst>
              <a:ext uri="{FF2B5EF4-FFF2-40B4-BE49-F238E27FC236}">
                <a16:creationId xmlns:a16="http://schemas.microsoft.com/office/drawing/2014/main" id="{080385AD-145A-823F-05E5-CFF01C1D817B}"/>
              </a:ext>
              <a:ext uri="{C183D7F6-B498-43B3-948B-1728B52AA6E4}">
                <adec:decorative xmlns:adec="http://schemas.microsoft.com/office/drawing/2017/decorative" val="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353470" y="2224402"/>
            <a:ext cx="1010699" cy="463627"/>
          </a:xfrm>
          <a:prstGeom prst="rect">
            <a:avLst/>
          </a:prstGeom>
        </p:spPr>
      </p:pic>
      <p:sp>
        <p:nvSpPr>
          <p:cNvPr id="4" name="Slide Number Placeholder 3">
            <a:extLst>
              <a:ext uri="{FF2B5EF4-FFF2-40B4-BE49-F238E27FC236}">
                <a16:creationId xmlns:a16="http://schemas.microsoft.com/office/drawing/2014/main" id="{6739B475-D423-C7D9-7E40-47711BC657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231955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27B7-53F3-9204-C98B-062B71C1BAF5}"/>
              </a:ext>
            </a:extLst>
          </p:cNvPr>
          <p:cNvSpPr>
            <a:spLocks noGrp="1"/>
          </p:cNvSpPr>
          <p:nvPr>
            <p:ph type="title"/>
          </p:nvPr>
        </p:nvSpPr>
        <p:spPr/>
        <p:txBody>
          <a:bodyPr/>
          <a:lstStyle/>
          <a:p>
            <a:r>
              <a:rPr lang="en-US" dirty="0"/>
              <a:t>Thoracoabdominal Aortic Aneurysm Classification</a:t>
            </a:r>
          </a:p>
        </p:txBody>
      </p:sp>
      <p:sp>
        <p:nvSpPr>
          <p:cNvPr id="6" name="TextBox 5">
            <a:extLst>
              <a:ext uri="{FF2B5EF4-FFF2-40B4-BE49-F238E27FC236}">
                <a16:creationId xmlns:a16="http://schemas.microsoft.com/office/drawing/2014/main" id="{E9DA3412-60B7-572F-6D1A-DF012EFA81B4}"/>
              </a:ext>
            </a:extLst>
          </p:cNvPr>
          <p:cNvSpPr txBox="1"/>
          <p:nvPr/>
        </p:nvSpPr>
        <p:spPr>
          <a:xfrm>
            <a:off x="2490991" y="1294939"/>
            <a:ext cx="7210018" cy="338554"/>
          </a:xfrm>
          <a:prstGeom prst="rect">
            <a:avLst/>
          </a:prstGeom>
          <a:solidFill>
            <a:srgbClr val="2F5597"/>
          </a:solidFill>
        </p:spPr>
        <p:txBody>
          <a:bodyPr wrap="square" rtlCol="0">
            <a:spAutoFit/>
          </a:bodyPr>
          <a:lstStyle/>
          <a:p>
            <a:pPr algn="ctr">
              <a:buClr>
                <a:srgbClr val="000000"/>
              </a:buClr>
            </a:pPr>
            <a:r>
              <a:rPr lang="en-US" sz="1600" b="1" kern="0" dirty="0">
                <a:solidFill>
                  <a:schemeClr val="bg1"/>
                </a:solidFill>
                <a:latin typeface="Lub Dub Bold" panose="020B0803030403020204" pitchFamily="34" charset="0"/>
                <a:cs typeface="Arial" panose="020B0604020202020204" pitchFamily="34" charset="0"/>
                <a:sym typeface="Arial"/>
              </a:rPr>
              <a:t>Crawford Classification</a:t>
            </a:r>
          </a:p>
        </p:txBody>
      </p:sp>
      <p:pic>
        <p:nvPicPr>
          <p:cNvPr id="7" name="Picture 6">
            <a:extLst>
              <a:ext uri="{FF2B5EF4-FFF2-40B4-BE49-F238E27FC236}">
                <a16:creationId xmlns:a16="http://schemas.microsoft.com/office/drawing/2014/main" id="{765F9AB0-6E8B-C4C3-0EEC-770E3A0523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489" y="1774540"/>
            <a:ext cx="5886458" cy="4038384"/>
          </a:xfrm>
          <a:prstGeom prst="rect">
            <a:avLst/>
          </a:prstGeom>
        </p:spPr>
      </p:pic>
      <p:graphicFrame>
        <p:nvGraphicFramePr>
          <p:cNvPr id="8" name="Table 23">
            <a:extLst>
              <a:ext uri="{FF2B5EF4-FFF2-40B4-BE49-F238E27FC236}">
                <a16:creationId xmlns:a16="http://schemas.microsoft.com/office/drawing/2014/main" id="{D8426563-646D-CB74-03BF-AA199871BBB5}"/>
              </a:ext>
            </a:extLst>
          </p:cNvPr>
          <p:cNvGraphicFramePr>
            <a:graphicFrameLocks noGrp="1"/>
          </p:cNvGraphicFramePr>
          <p:nvPr>
            <p:extLst>
              <p:ext uri="{D42A27DB-BD31-4B8C-83A1-F6EECF244321}">
                <p14:modId xmlns:p14="http://schemas.microsoft.com/office/powerpoint/2010/main" val="3065101713"/>
              </p:ext>
            </p:extLst>
          </p:nvPr>
        </p:nvGraphicFramePr>
        <p:xfrm>
          <a:off x="6573021" y="1877242"/>
          <a:ext cx="4579545" cy="3713884"/>
        </p:xfrm>
        <a:graphic>
          <a:graphicData uri="http://schemas.openxmlformats.org/drawingml/2006/table">
            <a:tbl>
              <a:tblPr firstRow="1" bandRow="1">
                <a:tableStyleId>{7E9639D4-E3E2-4D34-9284-5A2195B3D0D7}</a:tableStyleId>
              </a:tblPr>
              <a:tblGrid>
                <a:gridCol w="970387">
                  <a:extLst>
                    <a:ext uri="{9D8B030D-6E8A-4147-A177-3AD203B41FA5}">
                      <a16:colId xmlns:a16="http://schemas.microsoft.com/office/drawing/2014/main" val="3240761620"/>
                    </a:ext>
                  </a:extLst>
                </a:gridCol>
                <a:gridCol w="3609158">
                  <a:extLst>
                    <a:ext uri="{9D8B030D-6E8A-4147-A177-3AD203B41FA5}">
                      <a16:colId xmlns:a16="http://schemas.microsoft.com/office/drawing/2014/main" val="698706274"/>
                    </a:ext>
                  </a:extLst>
                </a:gridCol>
              </a:tblGrid>
              <a:tr h="253791">
                <a:tc>
                  <a:txBody>
                    <a:bodyPr/>
                    <a:lstStyle/>
                    <a:p>
                      <a:r>
                        <a:rPr lang="en-US" sz="1600" dirty="0">
                          <a:solidFill>
                            <a:schemeClr val="bg1"/>
                          </a:solidFill>
                          <a:latin typeface="Lub Dub Bold" panose="020B0803030403020204" pitchFamily="34" charset="0"/>
                        </a:rPr>
                        <a:t>Extent</a:t>
                      </a:r>
                    </a:p>
                  </a:txBody>
                  <a:tcPr/>
                </a:tc>
                <a:tc>
                  <a:txBody>
                    <a:bodyPr/>
                    <a:lstStyle/>
                    <a:p>
                      <a:r>
                        <a:rPr lang="en-US" sz="1600" dirty="0">
                          <a:solidFill>
                            <a:schemeClr val="bg1"/>
                          </a:solidFill>
                          <a:latin typeface="Lub Dub Bold" panose="020B0803030403020204" pitchFamily="34" charset="0"/>
                        </a:rPr>
                        <a:t>Description</a:t>
                      </a:r>
                    </a:p>
                  </a:txBody>
                  <a:tcPr/>
                </a:tc>
                <a:extLst>
                  <a:ext uri="{0D108BD9-81ED-4DB2-BD59-A6C34878D82A}">
                    <a16:rowId xmlns:a16="http://schemas.microsoft.com/office/drawing/2014/main" val="63308466"/>
                  </a:ext>
                </a:extLst>
              </a:tr>
              <a:tr h="825028">
                <a:tc>
                  <a:txBody>
                    <a:bodyPr/>
                    <a:lstStyle/>
                    <a:p>
                      <a:pPr algn="ctr"/>
                      <a:r>
                        <a:rPr lang="en-US" sz="1600" dirty="0">
                          <a:solidFill>
                            <a:schemeClr val="tx1"/>
                          </a:solidFill>
                          <a:latin typeface="Lub Dub Bold" panose="020B0803030403020204" pitchFamily="34" charset="0"/>
                        </a:rPr>
                        <a:t>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Below left subclavian to above celiac axis OR opposite superior mesenteric and above renal arteries </a:t>
                      </a:r>
                    </a:p>
                  </a:txBody>
                  <a:tcPr anchor="ctr">
                    <a:solidFill>
                      <a:schemeClr val="bg1"/>
                    </a:solidFill>
                  </a:tcPr>
                </a:tc>
                <a:extLst>
                  <a:ext uri="{0D108BD9-81ED-4DB2-BD59-A6C34878D82A}">
                    <a16:rowId xmlns:a16="http://schemas.microsoft.com/office/drawing/2014/main" val="1193320535"/>
                  </a:ext>
                </a:extLst>
              </a:tr>
              <a:tr h="638394">
                <a:tc>
                  <a:txBody>
                    <a:bodyPr/>
                    <a:lstStyle/>
                    <a:p>
                      <a:pPr algn="ctr"/>
                      <a:r>
                        <a:rPr lang="en-US" sz="1600" dirty="0">
                          <a:solidFill>
                            <a:schemeClr val="tx1"/>
                          </a:solidFill>
                          <a:latin typeface="Lub Dub Bold" panose="020B0803030403020204" pitchFamily="34" charset="0"/>
                        </a:rPr>
                        <a:t>II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Below left subclavian to above iliac bifurcation</a:t>
                      </a:r>
                    </a:p>
                  </a:txBody>
                  <a:tcPr anchor="ctr">
                    <a:solidFill>
                      <a:schemeClr val="bg1"/>
                    </a:solidFill>
                  </a:tcPr>
                </a:tc>
                <a:extLst>
                  <a:ext uri="{0D108BD9-81ED-4DB2-BD59-A6C34878D82A}">
                    <a16:rowId xmlns:a16="http://schemas.microsoft.com/office/drawing/2014/main" val="924139791"/>
                  </a:ext>
                </a:extLst>
              </a:tr>
              <a:tr h="638394">
                <a:tc>
                  <a:txBody>
                    <a:bodyPr/>
                    <a:lstStyle/>
                    <a:p>
                      <a:pPr algn="ctr"/>
                      <a:r>
                        <a:rPr lang="en-US" sz="1600" dirty="0">
                          <a:solidFill>
                            <a:schemeClr val="tx1"/>
                          </a:solidFill>
                          <a:latin typeface="Lub Dub Bold" panose="020B0803030403020204" pitchFamily="34" charset="0"/>
                        </a:rPr>
                        <a:t>III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Below T6 to </a:t>
                      </a:r>
                      <a:r>
                        <a:rPr lang="en-US" sz="1400" dirty="0">
                          <a:latin typeface="Lub Dub Medium" panose="020B0603030403020204" pitchFamily="34" charset="0"/>
                        </a:rPr>
                        <a:t>above the infrarenal abdominal aorta to the iliac bifurcation</a:t>
                      </a:r>
                      <a:endParaRPr lang="en-US" sz="1400" dirty="0">
                        <a:solidFill>
                          <a:schemeClr val="tx1"/>
                        </a:solidFill>
                        <a:latin typeface="Lub Dub Medium" panose="020B0603030403020204" pitchFamily="34" charset="0"/>
                      </a:endParaRPr>
                    </a:p>
                  </a:txBody>
                  <a:tcPr anchor="ctr">
                    <a:solidFill>
                      <a:schemeClr val="bg1"/>
                    </a:solidFill>
                  </a:tcPr>
                </a:tc>
                <a:extLst>
                  <a:ext uri="{0D108BD9-81ED-4DB2-BD59-A6C34878D82A}">
                    <a16:rowId xmlns:a16="http://schemas.microsoft.com/office/drawing/2014/main" val="1758090895"/>
                  </a:ext>
                </a:extLst>
              </a:tr>
              <a:tr h="638394">
                <a:tc>
                  <a:txBody>
                    <a:bodyPr/>
                    <a:lstStyle/>
                    <a:p>
                      <a:pPr algn="ctr"/>
                      <a:r>
                        <a:rPr lang="en-US" sz="1600" dirty="0">
                          <a:solidFill>
                            <a:schemeClr val="tx1"/>
                          </a:solidFill>
                          <a:latin typeface="Lub Dub Bold" panose="020B0803030403020204" pitchFamily="34" charset="0"/>
                        </a:rPr>
                        <a:t>IV</a:t>
                      </a:r>
                    </a:p>
                  </a:txBody>
                  <a:tcPr anchor="ctr">
                    <a:solidFill>
                      <a:schemeClr val="bg1">
                        <a:lumMod val="85000"/>
                      </a:schemeClr>
                    </a:solidFill>
                  </a:tcPr>
                </a:tc>
                <a:tc>
                  <a:txBody>
                    <a:bodyPr/>
                    <a:lstStyle/>
                    <a:p>
                      <a:r>
                        <a:rPr lang="en-US" sz="1400" dirty="0">
                          <a:latin typeface="Lub Dub Medium" panose="020B0603030403020204" pitchFamily="34" charset="0"/>
                        </a:rPr>
                        <a:t>Below T12, tapering to above the iliac bifurcation</a:t>
                      </a:r>
                      <a:endParaRPr lang="en-US" sz="1400" dirty="0">
                        <a:solidFill>
                          <a:schemeClr val="tx1"/>
                        </a:solidFill>
                        <a:latin typeface="Lub Dub Medium" panose="020B0603030403020204" pitchFamily="34" charset="0"/>
                      </a:endParaRPr>
                    </a:p>
                  </a:txBody>
                  <a:tcPr anchor="ctr">
                    <a:solidFill>
                      <a:schemeClr val="bg1"/>
                    </a:solidFill>
                  </a:tcPr>
                </a:tc>
                <a:extLst>
                  <a:ext uri="{0D108BD9-81ED-4DB2-BD59-A6C34878D82A}">
                    <a16:rowId xmlns:a16="http://schemas.microsoft.com/office/drawing/2014/main" val="1183289480"/>
                  </a:ext>
                </a:extLst>
              </a:tr>
              <a:tr h="638394">
                <a:tc>
                  <a:txBody>
                    <a:bodyPr/>
                    <a:lstStyle/>
                    <a:p>
                      <a:pPr algn="ctr"/>
                      <a:r>
                        <a:rPr lang="en-US" sz="1600" dirty="0">
                          <a:solidFill>
                            <a:schemeClr val="tx1"/>
                          </a:solidFill>
                          <a:latin typeface="Lub Dub Bold" panose="020B0803030403020204" pitchFamily="34" charset="0"/>
                        </a:rPr>
                        <a:t>V</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Below T6, tapering to just above the renal arteries</a:t>
                      </a:r>
                    </a:p>
                  </a:txBody>
                  <a:tcPr anchor="ctr">
                    <a:solidFill>
                      <a:schemeClr val="bg1"/>
                    </a:solidFill>
                  </a:tcPr>
                </a:tc>
                <a:extLst>
                  <a:ext uri="{0D108BD9-81ED-4DB2-BD59-A6C34878D82A}">
                    <a16:rowId xmlns:a16="http://schemas.microsoft.com/office/drawing/2014/main" val="3120504122"/>
                  </a:ext>
                </a:extLst>
              </a:tr>
            </a:tbl>
          </a:graphicData>
        </a:graphic>
      </p:graphicFrame>
      <p:sp>
        <p:nvSpPr>
          <p:cNvPr id="10" name="TextBox 9">
            <a:extLst>
              <a:ext uri="{FF2B5EF4-FFF2-40B4-BE49-F238E27FC236}">
                <a16:creationId xmlns:a16="http://schemas.microsoft.com/office/drawing/2014/main" id="{C21BB12B-FA43-0676-23BD-A720E7A62561}"/>
              </a:ext>
            </a:extLst>
          </p:cNvPr>
          <p:cNvSpPr txBox="1"/>
          <p:nvPr/>
        </p:nvSpPr>
        <p:spPr>
          <a:xfrm>
            <a:off x="6804284" y="5601551"/>
            <a:ext cx="4649365" cy="276999"/>
          </a:xfrm>
          <a:prstGeom prst="rect">
            <a:avLst/>
          </a:prstGeom>
          <a:noFill/>
        </p:spPr>
        <p:txBody>
          <a:bodyPr wrap="square" rtlCol="0">
            <a:spAutoFit/>
          </a:bodyPr>
          <a:lstStyle/>
          <a:p>
            <a:r>
              <a:rPr lang="en-CA" sz="1200" i="1" dirty="0">
                <a:latin typeface="Lub Dub Condensed" panose="020B0506030403020204" pitchFamily="34" charset="0"/>
                <a:cs typeface="Arial" panose="020B0604020202020204" pitchFamily="34" charset="0"/>
              </a:rPr>
              <a:t>Predicts morbidity and mortality associated with aneurysm repair</a:t>
            </a:r>
            <a:endParaRPr lang="en-US" sz="1200" i="1" dirty="0">
              <a:latin typeface="Lub Dub Condensed" panose="020B0506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251E71F-B428-DC43-0BE3-510F79987A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95129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27B7-53F3-9204-C98B-062B71C1BAF5}"/>
              </a:ext>
            </a:extLst>
          </p:cNvPr>
          <p:cNvSpPr>
            <a:spLocks noGrp="1"/>
          </p:cNvSpPr>
          <p:nvPr>
            <p:ph type="title"/>
          </p:nvPr>
        </p:nvSpPr>
        <p:spPr/>
        <p:txBody>
          <a:bodyPr/>
          <a:lstStyle/>
          <a:p>
            <a:r>
              <a:rPr lang="en-US" dirty="0"/>
              <a:t>Thoracoabdominal Aortic Aneurysm Classification</a:t>
            </a:r>
          </a:p>
        </p:txBody>
      </p:sp>
      <p:sp>
        <p:nvSpPr>
          <p:cNvPr id="6" name="TextBox 5">
            <a:extLst>
              <a:ext uri="{FF2B5EF4-FFF2-40B4-BE49-F238E27FC236}">
                <a16:creationId xmlns:a16="http://schemas.microsoft.com/office/drawing/2014/main" id="{E9DA3412-60B7-572F-6D1A-DF012EFA81B4}"/>
              </a:ext>
            </a:extLst>
          </p:cNvPr>
          <p:cNvSpPr txBox="1"/>
          <p:nvPr/>
        </p:nvSpPr>
        <p:spPr>
          <a:xfrm>
            <a:off x="2490991" y="1294939"/>
            <a:ext cx="7210018" cy="338554"/>
          </a:xfrm>
          <a:prstGeom prst="rect">
            <a:avLst/>
          </a:prstGeom>
          <a:solidFill>
            <a:srgbClr val="2F5597"/>
          </a:solidFill>
        </p:spPr>
        <p:txBody>
          <a:bodyPr wrap="square" rtlCol="0">
            <a:spAutoFit/>
          </a:bodyPr>
          <a:lstStyle/>
          <a:p>
            <a:pPr algn="ctr">
              <a:buClr>
                <a:srgbClr val="000000"/>
              </a:buClr>
            </a:pPr>
            <a:r>
              <a:rPr lang="en-US" sz="1600" b="1" kern="0" dirty="0" err="1">
                <a:solidFill>
                  <a:schemeClr val="bg1"/>
                </a:solidFill>
                <a:latin typeface="Lub Dub Bold" panose="020B0803030403020204" pitchFamily="34" charset="0"/>
                <a:cs typeface="Arial" panose="020B0604020202020204" pitchFamily="34" charset="0"/>
                <a:sym typeface="Arial"/>
              </a:rPr>
              <a:t>Endoleak</a:t>
            </a:r>
            <a:r>
              <a:rPr lang="en-US" sz="1600" b="1" kern="0" dirty="0">
                <a:solidFill>
                  <a:schemeClr val="bg1"/>
                </a:solidFill>
                <a:latin typeface="Lub Dub Bold" panose="020B0803030403020204" pitchFamily="34" charset="0"/>
                <a:cs typeface="Arial" panose="020B0604020202020204" pitchFamily="34" charset="0"/>
                <a:sym typeface="Arial"/>
              </a:rPr>
              <a:t> Classification</a:t>
            </a:r>
          </a:p>
        </p:txBody>
      </p:sp>
      <p:graphicFrame>
        <p:nvGraphicFramePr>
          <p:cNvPr id="8" name="Table 23">
            <a:extLst>
              <a:ext uri="{FF2B5EF4-FFF2-40B4-BE49-F238E27FC236}">
                <a16:creationId xmlns:a16="http://schemas.microsoft.com/office/drawing/2014/main" id="{D8426563-646D-CB74-03BF-AA199871BBB5}"/>
              </a:ext>
            </a:extLst>
          </p:cNvPr>
          <p:cNvGraphicFramePr>
            <a:graphicFrameLocks noGrp="1"/>
          </p:cNvGraphicFramePr>
          <p:nvPr>
            <p:extLst>
              <p:ext uri="{D42A27DB-BD31-4B8C-83A1-F6EECF244321}">
                <p14:modId xmlns:p14="http://schemas.microsoft.com/office/powerpoint/2010/main" val="3852496778"/>
              </p:ext>
            </p:extLst>
          </p:nvPr>
        </p:nvGraphicFramePr>
        <p:xfrm>
          <a:off x="5888759" y="1869753"/>
          <a:ext cx="4579545" cy="3713884"/>
        </p:xfrm>
        <a:graphic>
          <a:graphicData uri="http://schemas.openxmlformats.org/drawingml/2006/table">
            <a:tbl>
              <a:tblPr firstRow="1" bandRow="1">
                <a:tableStyleId>{7E9639D4-E3E2-4D34-9284-5A2195B3D0D7}</a:tableStyleId>
              </a:tblPr>
              <a:tblGrid>
                <a:gridCol w="970387">
                  <a:extLst>
                    <a:ext uri="{9D8B030D-6E8A-4147-A177-3AD203B41FA5}">
                      <a16:colId xmlns:a16="http://schemas.microsoft.com/office/drawing/2014/main" val="3240761620"/>
                    </a:ext>
                  </a:extLst>
                </a:gridCol>
                <a:gridCol w="3609158">
                  <a:extLst>
                    <a:ext uri="{9D8B030D-6E8A-4147-A177-3AD203B41FA5}">
                      <a16:colId xmlns:a16="http://schemas.microsoft.com/office/drawing/2014/main" val="698706274"/>
                    </a:ext>
                  </a:extLst>
                </a:gridCol>
              </a:tblGrid>
              <a:tr h="253791">
                <a:tc>
                  <a:txBody>
                    <a:bodyPr/>
                    <a:lstStyle/>
                    <a:p>
                      <a:r>
                        <a:rPr lang="en-US" sz="1600" dirty="0">
                          <a:solidFill>
                            <a:schemeClr val="bg1"/>
                          </a:solidFill>
                          <a:latin typeface="Lub Dub Bold" panose="020B0803030403020204" pitchFamily="34" charset="0"/>
                        </a:rPr>
                        <a:t>Extent</a:t>
                      </a:r>
                    </a:p>
                  </a:txBody>
                  <a:tcPr/>
                </a:tc>
                <a:tc>
                  <a:txBody>
                    <a:bodyPr/>
                    <a:lstStyle/>
                    <a:p>
                      <a:r>
                        <a:rPr lang="en-US" sz="1600" dirty="0">
                          <a:solidFill>
                            <a:schemeClr val="bg1"/>
                          </a:solidFill>
                          <a:latin typeface="Lub Dub Bold" panose="020B0803030403020204" pitchFamily="34" charset="0"/>
                        </a:rPr>
                        <a:t>Description</a:t>
                      </a:r>
                    </a:p>
                  </a:txBody>
                  <a:tcPr/>
                </a:tc>
                <a:extLst>
                  <a:ext uri="{0D108BD9-81ED-4DB2-BD59-A6C34878D82A}">
                    <a16:rowId xmlns:a16="http://schemas.microsoft.com/office/drawing/2014/main" val="63308466"/>
                  </a:ext>
                </a:extLst>
              </a:tr>
              <a:tr h="825028">
                <a:tc>
                  <a:txBody>
                    <a:bodyPr/>
                    <a:lstStyle/>
                    <a:p>
                      <a:pPr algn="ctr"/>
                      <a:r>
                        <a:rPr lang="en-US" sz="1600" dirty="0">
                          <a:solidFill>
                            <a:schemeClr val="tx1"/>
                          </a:solidFill>
                          <a:latin typeface="Lub Dub Bold" panose="020B0803030403020204" pitchFamily="34" charset="0"/>
                        </a:rPr>
                        <a:t>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1a = proximal attachment endoleak</a:t>
                      </a:r>
                    </a:p>
                    <a:p>
                      <a:r>
                        <a:rPr lang="en-US" sz="1400" dirty="0">
                          <a:solidFill>
                            <a:schemeClr val="tx1"/>
                          </a:solidFill>
                          <a:latin typeface="Lub Dub Medium" panose="020B0603030403020204" pitchFamily="34" charset="0"/>
                        </a:rPr>
                        <a:t>1b = distal attachment endoleak</a:t>
                      </a:r>
                    </a:p>
                  </a:txBody>
                  <a:tcPr anchor="ctr">
                    <a:solidFill>
                      <a:schemeClr val="bg1"/>
                    </a:solidFill>
                  </a:tcPr>
                </a:tc>
                <a:extLst>
                  <a:ext uri="{0D108BD9-81ED-4DB2-BD59-A6C34878D82A}">
                    <a16:rowId xmlns:a16="http://schemas.microsoft.com/office/drawing/2014/main" val="1193320535"/>
                  </a:ext>
                </a:extLst>
              </a:tr>
              <a:tr h="638394">
                <a:tc>
                  <a:txBody>
                    <a:bodyPr/>
                    <a:lstStyle/>
                    <a:p>
                      <a:pPr algn="ctr"/>
                      <a:r>
                        <a:rPr lang="en-US" sz="1600" dirty="0">
                          <a:solidFill>
                            <a:schemeClr val="tx1"/>
                          </a:solidFill>
                          <a:latin typeface="Lub Dub Bold" panose="020B0803030403020204" pitchFamily="34" charset="0"/>
                        </a:rPr>
                        <a:t>II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Backfilling of aneurysm sac through branch vessels of the aorta</a:t>
                      </a:r>
                    </a:p>
                  </a:txBody>
                  <a:tcPr anchor="ctr">
                    <a:solidFill>
                      <a:schemeClr val="bg1"/>
                    </a:solidFill>
                  </a:tcPr>
                </a:tc>
                <a:extLst>
                  <a:ext uri="{0D108BD9-81ED-4DB2-BD59-A6C34878D82A}">
                    <a16:rowId xmlns:a16="http://schemas.microsoft.com/office/drawing/2014/main" val="924139791"/>
                  </a:ext>
                </a:extLst>
              </a:tr>
              <a:tr h="638394">
                <a:tc>
                  <a:txBody>
                    <a:bodyPr/>
                    <a:lstStyle/>
                    <a:p>
                      <a:pPr algn="ctr"/>
                      <a:r>
                        <a:rPr lang="en-US" sz="1600" dirty="0">
                          <a:solidFill>
                            <a:schemeClr val="tx1"/>
                          </a:solidFill>
                          <a:latin typeface="Lub Dub Bold" panose="020B0803030403020204" pitchFamily="34" charset="0"/>
                        </a:rPr>
                        <a:t>III</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Graft defect or component misalignment</a:t>
                      </a:r>
                    </a:p>
                  </a:txBody>
                  <a:tcPr anchor="ctr">
                    <a:solidFill>
                      <a:schemeClr val="bg1"/>
                    </a:solidFill>
                  </a:tcPr>
                </a:tc>
                <a:extLst>
                  <a:ext uri="{0D108BD9-81ED-4DB2-BD59-A6C34878D82A}">
                    <a16:rowId xmlns:a16="http://schemas.microsoft.com/office/drawing/2014/main" val="1758090895"/>
                  </a:ext>
                </a:extLst>
              </a:tr>
              <a:tr h="638394">
                <a:tc>
                  <a:txBody>
                    <a:bodyPr/>
                    <a:lstStyle/>
                    <a:p>
                      <a:pPr algn="ctr"/>
                      <a:r>
                        <a:rPr lang="en-US" sz="1600" dirty="0">
                          <a:solidFill>
                            <a:schemeClr val="tx1"/>
                          </a:solidFill>
                          <a:latin typeface="Lub Dub Bold" panose="020B0803030403020204" pitchFamily="34" charset="0"/>
                        </a:rPr>
                        <a:t>IV</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Leakage through graft wall from endograft porosity</a:t>
                      </a:r>
                    </a:p>
                  </a:txBody>
                  <a:tcPr anchor="ctr">
                    <a:solidFill>
                      <a:schemeClr val="bg1"/>
                    </a:solidFill>
                  </a:tcPr>
                </a:tc>
                <a:extLst>
                  <a:ext uri="{0D108BD9-81ED-4DB2-BD59-A6C34878D82A}">
                    <a16:rowId xmlns:a16="http://schemas.microsoft.com/office/drawing/2014/main" val="1183289480"/>
                  </a:ext>
                </a:extLst>
              </a:tr>
              <a:tr h="638394">
                <a:tc>
                  <a:txBody>
                    <a:bodyPr/>
                    <a:lstStyle/>
                    <a:p>
                      <a:pPr algn="ctr"/>
                      <a:r>
                        <a:rPr lang="en-US" sz="1600" dirty="0">
                          <a:solidFill>
                            <a:schemeClr val="tx1"/>
                          </a:solidFill>
                          <a:latin typeface="Lub Dub Bold" panose="020B0803030403020204" pitchFamily="34" charset="0"/>
                        </a:rPr>
                        <a:t>V</a:t>
                      </a:r>
                    </a:p>
                  </a:txBody>
                  <a:tcPr anchor="ctr">
                    <a:solidFill>
                      <a:schemeClr val="bg1">
                        <a:lumMod val="85000"/>
                      </a:schemeClr>
                    </a:solidFill>
                  </a:tcPr>
                </a:tc>
                <a:tc>
                  <a:txBody>
                    <a:bodyPr/>
                    <a:lstStyle/>
                    <a:p>
                      <a:r>
                        <a:rPr lang="en-US" sz="1400" dirty="0">
                          <a:solidFill>
                            <a:schemeClr val="tx1"/>
                          </a:solidFill>
                          <a:latin typeface="Lub Dub Medium" panose="020B0603030403020204" pitchFamily="34" charset="0"/>
                        </a:rPr>
                        <a:t>Endotension from aortic pressure through graft to aneurysm sac</a:t>
                      </a:r>
                    </a:p>
                  </a:txBody>
                  <a:tcPr anchor="ctr">
                    <a:solidFill>
                      <a:schemeClr val="bg1"/>
                    </a:solidFill>
                  </a:tcPr>
                </a:tc>
                <a:extLst>
                  <a:ext uri="{0D108BD9-81ED-4DB2-BD59-A6C34878D82A}">
                    <a16:rowId xmlns:a16="http://schemas.microsoft.com/office/drawing/2014/main" val="3120504122"/>
                  </a:ext>
                </a:extLst>
              </a:tr>
            </a:tbl>
          </a:graphicData>
        </a:graphic>
      </p:graphicFrame>
      <p:sp>
        <p:nvSpPr>
          <p:cNvPr id="10" name="TextBox 9">
            <a:extLst>
              <a:ext uri="{FF2B5EF4-FFF2-40B4-BE49-F238E27FC236}">
                <a16:creationId xmlns:a16="http://schemas.microsoft.com/office/drawing/2014/main" id="{C21BB12B-FA43-0676-23BD-A720E7A62561}"/>
              </a:ext>
            </a:extLst>
          </p:cNvPr>
          <p:cNvSpPr txBox="1"/>
          <p:nvPr/>
        </p:nvSpPr>
        <p:spPr>
          <a:xfrm>
            <a:off x="5818939" y="5601551"/>
            <a:ext cx="4649365" cy="461665"/>
          </a:xfrm>
          <a:prstGeom prst="rect">
            <a:avLst/>
          </a:prstGeom>
          <a:noFill/>
        </p:spPr>
        <p:txBody>
          <a:bodyPr wrap="square" rtlCol="0">
            <a:spAutoFit/>
          </a:bodyPr>
          <a:lstStyle/>
          <a:p>
            <a:r>
              <a:rPr lang="en-US" sz="1200" b="1" i="1" dirty="0" err="1">
                <a:latin typeface="Lub Dub Condensed" panose="020B0506030403020204" pitchFamily="34" charset="0"/>
                <a:cs typeface="Arial" panose="020B0604020202020204" pitchFamily="34" charset="0"/>
              </a:rPr>
              <a:t>Endoleak</a:t>
            </a:r>
            <a:r>
              <a:rPr lang="en-US" sz="1200" i="1" dirty="0">
                <a:latin typeface="Lub Dub Condensed" panose="020B0506030403020204" pitchFamily="34" charset="0"/>
                <a:cs typeface="Arial" panose="020B0604020202020204" pitchFamily="34" charset="0"/>
              </a:rPr>
              <a:t> = persistence of blood flow outside graft and within the aneurysm sac, preventing its complete thrombosis</a:t>
            </a:r>
          </a:p>
        </p:txBody>
      </p:sp>
      <p:pic>
        <p:nvPicPr>
          <p:cNvPr id="3" name="Picture 2">
            <a:extLst>
              <a:ext uri="{FF2B5EF4-FFF2-40B4-BE49-F238E27FC236}">
                <a16:creationId xmlns:a16="http://schemas.microsoft.com/office/drawing/2014/main" id="{149A3348-BD8D-D9FA-0912-514D9F9EB0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3612" y="1751960"/>
            <a:ext cx="4068195" cy="4126590"/>
          </a:xfrm>
          <a:prstGeom prst="rect">
            <a:avLst/>
          </a:prstGeom>
        </p:spPr>
      </p:pic>
      <p:sp>
        <p:nvSpPr>
          <p:cNvPr id="4" name="Slide Number Placeholder 3">
            <a:extLst>
              <a:ext uri="{FF2B5EF4-FFF2-40B4-BE49-F238E27FC236}">
                <a16:creationId xmlns:a16="http://schemas.microsoft.com/office/drawing/2014/main" id="{B251E71F-B428-DC43-0BE3-510F79987A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294306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C52C-6619-EFA1-6773-2B7E7A551A2F}"/>
              </a:ext>
            </a:extLst>
          </p:cNvPr>
          <p:cNvSpPr>
            <a:spLocks noGrp="1"/>
          </p:cNvSpPr>
          <p:nvPr>
            <p:ph type="title"/>
          </p:nvPr>
        </p:nvSpPr>
        <p:spPr>
          <a:xfrm>
            <a:off x="838200" y="365125"/>
            <a:ext cx="9519745" cy="660111"/>
          </a:xfrm>
        </p:spPr>
        <p:txBody>
          <a:bodyPr/>
          <a:lstStyle/>
          <a:p>
            <a:r>
              <a:rPr lang="en-US" dirty="0"/>
              <a:t>Imaging and Measurement for the Presence and Progression of Aortic Disease</a:t>
            </a:r>
          </a:p>
        </p:txBody>
      </p:sp>
      <p:pic>
        <p:nvPicPr>
          <p:cNvPr id="10" name="Picture 9" descr="(A) Schematic shows the leading-edge to leading-edge measurement technique used in echocardiography, from left to right: measurement of the aortic root (sinuses of Valsalva), sinotubular junction, and proximal tubular ascending aorta. (B) Inner-wall to inner-wall measurements of the aortic root used in MRI and CT. In addition, a consistent approach to measuring all 3 sinuses with MRI and CT is necessary. The sinus-to-commissure and sinus-to-sinus measurements can both be used, but consistency is necessary for interval surveillance. (C) Standard measurement locations for MRI and CT with the inner-wall to inner-wall technique.">
            <a:extLst>
              <a:ext uri="{FF2B5EF4-FFF2-40B4-BE49-F238E27FC236}">
                <a16:creationId xmlns:a16="http://schemas.microsoft.com/office/drawing/2014/main" id="{C94B0ECC-7EC7-B51D-F93A-3DF63AA780C9}"/>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69124"/>
            <a:ext cx="4120777" cy="4709873"/>
          </a:xfrm>
          <a:custGeom>
            <a:avLst/>
            <a:gdLst>
              <a:gd name="connsiteX0" fmla="*/ 0 w 4120777"/>
              <a:gd name="connsiteY0" fmla="*/ 0 h 4709873"/>
              <a:gd name="connsiteX1" fmla="*/ 4120777 w 4120777"/>
              <a:gd name="connsiteY1" fmla="*/ 0 h 4709873"/>
              <a:gd name="connsiteX2" fmla="*/ 4120777 w 4120777"/>
              <a:gd name="connsiteY2" fmla="*/ 4709873 h 4709873"/>
              <a:gd name="connsiteX3" fmla="*/ 1095703 w 4120777"/>
              <a:gd name="connsiteY3" fmla="*/ 4709873 h 4709873"/>
              <a:gd name="connsiteX4" fmla="*/ 1095703 w 4120777"/>
              <a:gd name="connsiteY4" fmla="*/ 4075386 h 4709873"/>
              <a:gd name="connsiteX5" fmla="*/ 0 w 4120777"/>
              <a:gd name="connsiteY5" fmla="*/ 4075386 h 470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77" h="4709873">
                <a:moveTo>
                  <a:pt x="0" y="0"/>
                </a:moveTo>
                <a:lnTo>
                  <a:pt x="4120777" y="0"/>
                </a:lnTo>
                <a:lnTo>
                  <a:pt x="4120777" y="4709873"/>
                </a:lnTo>
                <a:lnTo>
                  <a:pt x="1095703" y="4709873"/>
                </a:lnTo>
                <a:lnTo>
                  <a:pt x="1095703" y="4075386"/>
                </a:lnTo>
                <a:lnTo>
                  <a:pt x="0" y="4075386"/>
                </a:lnTo>
                <a:close/>
              </a:path>
            </a:pathLst>
          </a:custGeom>
        </p:spPr>
      </p:pic>
      <p:graphicFrame>
        <p:nvGraphicFramePr>
          <p:cNvPr id="8" name="Content Placeholder 5">
            <a:extLst>
              <a:ext uri="{FF2B5EF4-FFF2-40B4-BE49-F238E27FC236}">
                <a16:creationId xmlns:a16="http://schemas.microsoft.com/office/drawing/2014/main" id="{F129164B-3595-E957-7E59-7FF29231EA5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95507752"/>
              </p:ext>
            </p:extLst>
          </p:nvPr>
        </p:nvGraphicFramePr>
        <p:xfrm>
          <a:off x="3966716" y="1262595"/>
          <a:ext cx="7187388" cy="4785360"/>
        </p:xfrm>
        <a:graphic>
          <a:graphicData uri="http://schemas.openxmlformats.org/drawingml/2006/table">
            <a:tbl>
              <a:tblPr firstRow="1" bandRow="1">
                <a:tableStyleId>{5C22544A-7EE6-4342-B048-85BDC9FD1C3A}</a:tableStyleId>
              </a:tblPr>
              <a:tblGrid>
                <a:gridCol w="613167">
                  <a:extLst>
                    <a:ext uri="{9D8B030D-6E8A-4147-A177-3AD203B41FA5}">
                      <a16:colId xmlns:a16="http://schemas.microsoft.com/office/drawing/2014/main" val="2649235253"/>
                    </a:ext>
                  </a:extLst>
                </a:gridCol>
                <a:gridCol w="6574221">
                  <a:extLst>
                    <a:ext uri="{9D8B030D-6E8A-4147-A177-3AD203B41FA5}">
                      <a16:colId xmlns:a16="http://schemas.microsoft.com/office/drawing/2014/main" val="3287117557"/>
                    </a:ext>
                  </a:extLst>
                </a:gridCol>
              </a:tblGrid>
              <a:tr h="19999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0" spc="40" dirty="0">
                          <a:solidFill>
                            <a:schemeClr val="bg1"/>
                          </a:solidFill>
                          <a:latin typeface="Lub Dub Bold" panose="020B0803030403020204" pitchFamily="34" charset="0"/>
                          <a:cs typeface="Calibri"/>
                        </a:rPr>
                        <a:t>RECOMMENDATIONS</a:t>
                      </a:r>
                      <a:endParaRPr lang="en-US" sz="1400" b="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203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5563"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Lub Dub Medium" panose="020B0603030403020204" pitchFamily="34" charset="0"/>
                          <a:ea typeface="+mn-ea"/>
                          <a:cs typeface="Arial" panose="020B0604020202020204" pitchFamily="34" charset="0"/>
                        </a:rPr>
                        <a:t>Aortic diameters should be measured at reproducible anatomic landmarks perpendicular to axis of blood flow. In cases of asymmetric or oval contour, the longest diameter and its perpendicular diameter should be reported. </a:t>
                      </a:r>
                      <a:endParaRPr lang="en-US"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685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kern="1200" dirty="0">
                          <a:solidFill>
                            <a:schemeClr val="dk1"/>
                          </a:solidFill>
                          <a:effectLst/>
                          <a:latin typeface="Lub Dub Medium" panose="020B0603030403020204" pitchFamily="34" charset="0"/>
                          <a:ea typeface="+mn-ea"/>
                          <a:cs typeface="Arial" panose="020B0604020202020204" pitchFamily="34" charset="0"/>
                        </a:rPr>
                        <a:t>Episodic and cumulative ionizing radiation doses should be kept as low as feasible while maintaining diagnostic image quality.</a:t>
                      </a:r>
                      <a:endParaRPr lang="en-US"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67207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5563" indent="0"/>
                      <a:r>
                        <a:rPr lang="en-US" sz="1200" b="0" kern="1200" dirty="0">
                          <a:solidFill>
                            <a:schemeClr val="dk1"/>
                          </a:solidFill>
                          <a:effectLst/>
                          <a:latin typeface="Lub Dub Medium" panose="020B0603030403020204" pitchFamily="34" charset="0"/>
                          <a:ea typeface="+mn-ea"/>
                          <a:cs typeface="Arial" panose="020B0604020202020204" pitchFamily="34" charset="0"/>
                        </a:rPr>
                        <a:t>When performing CT or MR imaging, it is recommended that the root and ascending aortic diameters be measured from inner-edge to inner-edge, using an ECG-synchronized technique. If there are aortic wall abnormalities, such as atherosclerosis or discrete wall thickening (more common in the distal aorta), the outer-edge to outer-edge diameter should be reported.</a:t>
                      </a:r>
                      <a:endParaRPr lang="en-US"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2031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5563" indent="0"/>
                      <a:r>
                        <a:rPr lang="en-US" sz="1200" b="0" kern="1200" dirty="0">
                          <a:solidFill>
                            <a:schemeClr val="dk1"/>
                          </a:solidFill>
                          <a:effectLst/>
                          <a:latin typeface="Lub Dub Medium" panose="020B0603030403020204" pitchFamily="34" charset="0"/>
                          <a:ea typeface="+mn-ea"/>
                          <a:cs typeface="Arial" panose="020B0604020202020204" pitchFamily="34" charset="0"/>
                        </a:rPr>
                        <a:t>The aortic root diameter should be recorded as maximum sinus to sinus measurement. In the setting of known asymmetry, multiple measurements should be reported, and both short- and long-axis images of the root should be obtained to avoid underestimation of the diameter. </a:t>
                      </a:r>
                      <a:endParaRPr lang="en-US"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19977200"/>
                  </a:ext>
                </a:extLst>
              </a:tr>
              <a:tr h="3685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1" kern="1200" dirty="0">
                          <a:solidFill>
                            <a:schemeClr val="dk1"/>
                          </a:solidFill>
                          <a:effectLst/>
                          <a:latin typeface="Lub Dub Bold" panose="020B0803030403020204" pitchFamily="34" charset="0"/>
                          <a:ea typeface="+mn-ea"/>
                          <a:cs typeface="Arial" panose="020B0604020202020204" pitchFamily="34" charset="0"/>
                        </a:rPr>
                        <a:t>It is reasonable </a:t>
                      </a:r>
                      <a:r>
                        <a:rPr lang="en-US" sz="1200" b="0" kern="1200" dirty="0">
                          <a:solidFill>
                            <a:schemeClr val="dk1"/>
                          </a:solidFill>
                          <a:effectLst/>
                          <a:latin typeface="Lub Dub Medium" panose="020B0603030403020204" pitchFamily="34" charset="0"/>
                          <a:ea typeface="+mn-ea"/>
                          <a:cs typeface="Arial" panose="020B0604020202020204" pitchFamily="34" charset="0"/>
                        </a:rPr>
                        <a:t>that a dilated root or ascending aorta be indexed to patient height or body surface area in the report, to aid in clinical risk assessment.</a:t>
                      </a:r>
                      <a:endParaRPr lang="en-US" sz="1200" b="0" dirty="0">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7065858"/>
                  </a:ext>
                </a:extLst>
              </a:tr>
              <a:tr h="52031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kern="1200" dirty="0">
                          <a:solidFill>
                            <a:schemeClr val="dk1"/>
                          </a:solidFill>
                          <a:effectLst/>
                          <a:latin typeface="Lub Dub Medium" panose="020B0603030403020204" pitchFamily="34" charset="0"/>
                          <a:ea typeface="+mn-ea"/>
                          <a:cs typeface="Arial" panose="020B0604020202020204" pitchFamily="34" charset="0"/>
                        </a:rPr>
                        <a:t>In patients with known or suspected aortic disease, when performing echocardiography, </a:t>
                      </a:r>
                      <a:r>
                        <a:rPr lang="en-US" sz="1200" b="1" kern="1200" dirty="0">
                          <a:solidFill>
                            <a:schemeClr val="dk1"/>
                          </a:solidFill>
                          <a:effectLst/>
                          <a:latin typeface="Lub Dub Bold" panose="020B0803030403020204" pitchFamily="34" charset="0"/>
                          <a:ea typeface="+mn-ea"/>
                          <a:cs typeface="Arial" panose="020B0604020202020204" pitchFamily="34" charset="0"/>
                        </a:rPr>
                        <a:t>it is reasonable </a:t>
                      </a:r>
                      <a:r>
                        <a:rPr lang="en-US" sz="1200" b="0" kern="1200" dirty="0">
                          <a:solidFill>
                            <a:schemeClr val="dk1"/>
                          </a:solidFill>
                          <a:effectLst/>
                          <a:latin typeface="Lub Dub Medium" panose="020B0603030403020204" pitchFamily="34" charset="0"/>
                          <a:ea typeface="+mn-ea"/>
                          <a:cs typeface="Arial" panose="020B0604020202020204" pitchFamily="34" charset="0"/>
                        </a:rPr>
                        <a:t>to measure the aorta from leading- edge to leading-edge, perpendicular to the axis of blood flow.</a:t>
                      </a:r>
                      <a:endParaRPr lang="en-US" sz="1200" b="0" dirty="0">
                        <a:effectLst/>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37245866"/>
                  </a:ext>
                </a:extLst>
              </a:tr>
              <a:tr h="3685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kern="1200" dirty="0">
                          <a:solidFill>
                            <a:schemeClr val="dk1"/>
                          </a:solidFill>
                          <a:effectLst/>
                          <a:latin typeface="Lub Dub Medium" panose="020B0603030403020204" pitchFamily="34" charset="0"/>
                          <a:ea typeface="+mn-ea"/>
                          <a:cs typeface="Arial" panose="020B0604020202020204" pitchFamily="34" charset="0"/>
                        </a:rPr>
                        <a:t>Using inner-edge to inner-edge measurements </a:t>
                      </a:r>
                      <a:r>
                        <a:rPr lang="en-US" sz="1200" b="1" kern="1200" dirty="0">
                          <a:solidFill>
                            <a:schemeClr val="dk1"/>
                          </a:solidFill>
                          <a:effectLst/>
                          <a:latin typeface="Lub Dub Bold" panose="020B0803030403020204" pitchFamily="34" charset="0"/>
                          <a:ea typeface="+mn-ea"/>
                          <a:cs typeface="Arial" panose="020B0604020202020204" pitchFamily="34" charset="0"/>
                        </a:rPr>
                        <a:t>may also be considered</a:t>
                      </a:r>
                      <a:r>
                        <a:rPr lang="en-US" sz="1200" b="0" kern="1200" dirty="0">
                          <a:solidFill>
                            <a:schemeClr val="dk1"/>
                          </a:solidFill>
                          <a:effectLst/>
                          <a:latin typeface="Lub Dub Medium" panose="020B0603030403020204" pitchFamily="34" charset="0"/>
                          <a:ea typeface="+mn-ea"/>
                          <a:cs typeface="Arial" panose="020B0604020202020204" pitchFamily="34" charset="0"/>
                        </a:rPr>
                        <a:t>, particularly on short-axis imaging.</a:t>
                      </a:r>
                      <a:endParaRPr lang="en-US" sz="1200" b="0" dirty="0">
                        <a:effectLst/>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2569211"/>
                  </a:ext>
                </a:extLst>
              </a:tr>
            </a:tbl>
          </a:graphicData>
        </a:graphic>
      </p:graphicFrame>
      <p:sp>
        <p:nvSpPr>
          <p:cNvPr id="6" name="Text Placeholder 4">
            <a:extLst>
              <a:ext uri="{FF2B5EF4-FFF2-40B4-BE49-F238E27FC236}">
                <a16:creationId xmlns:a16="http://schemas.microsoft.com/office/drawing/2014/main" id="{16B85D27-2FF0-8FCB-81D9-8452A59B344F}"/>
              </a:ext>
            </a:extLst>
          </p:cNvPr>
          <p:cNvSpPr txBox="1">
            <a:spLocks/>
          </p:cNvSpPr>
          <p:nvPr/>
        </p:nvSpPr>
        <p:spPr>
          <a:xfrm>
            <a:off x="838200" y="6195648"/>
            <a:ext cx="10515600" cy="271939"/>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 computed tomography; ECG, electrocardiogram; and MR, magnetic resonance.</a:t>
            </a:r>
          </a:p>
        </p:txBody>
      </p:sp>
      <p:sp>
        <p:nvSpPr>
          <p:cNvPr id="4" name="Slide Number Placeholder 3">
            <a:extLst>
              <a:ext uri="{FF2B5EF4-FFF2-40B4-BE49-F238E27FC236}">
                <a16:creationId xmlns:a16="http://schemas.microsoft.com/office/drawing/2014/main" id="{2140DE15-472A-EFAF-C2AB-03CEC421DA3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376250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0C18-0F28-6E23-8676-90376650D2EA}"/>
              </a:ext>
            </a:extLst>
          </p:cNvPr>
          <p:cNvSpPr>
            <a:spLocks noGrp="1"/>
          </p:cNvSpPr>
          <p:nvPr>
            <p:ph type="title"/>
          </p:nvPr>
        </p:nvSpPr>
        <p:spPr/>
        <p:txBody>
          <a:bodyPr/>
          <a:lstStyle/>
          <a:p>
            <a:r>
              <a:rPr lang="en-US" dirty="0"/>
              <a:t>Diagnostic Performance of </a:t>
            </a:r>
            <a:br>
              <a:rPr lang="en-US" dirty="0"/>
            </a:br>
            <a:r>
              <a:rPr lang="en-US" dirty="0"/>
              <a:t>Aortic Imaging Modalities</a:t>
            </a:r>
          </a:p>
        </p:txBody>
      </p:sp>
      <p:graphicFrame>
        <p:nvGraphicFramePr>
          <p:cNvPr id="9" name="Table 8">
            <a:extLst>
              <a:ext uri="{FF2B5EF4-FFF2-40B4-BE49-F238E27FC236}">
                <a16:creationId xmlns:a16="http://schemas.microsoft.com/office/drawing/2014/main" id="{21661B23-9FE0-2617-15E7-9D619163B435}"/>
              </a:ext>
            </a:extLst>
          </p:cNvPr>
          <p:cNvGraphicFramePr>
            <a:graphicFrameLocks noGrp="1"/>
          </p:cNvGraphicFramePr>
          <p:nvPr>
            <p:extLst>
              <p:ext uri="{D42A27DB-BD31-4B8C-83A1-F6EECF244321}">
                <p14:modId xmlns:p14="http://schemas.microsoft.com/office/powerpoint/2010/main" val="1278958777"/>
              </p:ext>
            </p:extLst>
          </p:nvPr>
        </p:nvGraphicFramePr>
        <p:xfrm>
          <a:off x="1029178" y="1279137"/>
          <a:ext cx="8257228" cy="4543204"/>
        </p:xfrm>
        <a:graphic>
          <a:graphicData uri="http://schemas.openxmlformats.org/drawingml/2006/table">
            <a:tbl>
              <a:tblPr firstRow="1" bandRow="1">
                <a:tableStyleId>{69012ECD-51FC-41F1-AA8D-1B2483CD663E}</a:tableStyleId>
              </a:tblPr>
              <a:tblGrid>
                <a:gridCol w="3279873">
                  <a:extLst>
                    <a:ext uri="{9D8B030D-6E8A-4147-A177-3AD203B41FA5}">
                      <a16:colId xmlns:a16="http://schemas.microsoft.com/office/drawing/2014/main" val="3872833497"/>
                    </a:ext>
                  </a:extLst>
                </a:gridCol>
                <a:gridCol w="995471">
                  <a:extLst>
                    <a:ext uri="{9D8B030D-6E8A-4147-A177-3AD203B41FA5}">
                      <a16:colId xmlns:a16="http://schemas.microsoft.com/office/drawing/2014/main" val="2170562679"/>
                    </a:ext>
                  </a:extLst>
                </a:gridCol>
                <a:gridCol w="995471">
                  <a:extLst>
                    <a:ext uri="{9D8B030D-6E8A-4147-A177-3AD203B41FA5}">
                      <a16:colId xmlns:a16="http://schemas.microsoft.com/office/drawing/2014/main" val="1643907134"/>
                    </a:ext>
                  </a:extLst>
                </a:gridCol>
                <a:gridCol w="995471">
                  <a:extLst>
                    <a:ext uri="{9D8B030D-6E8A-4147-A177-3AD203B41FA5}">
                      <a16:colId xmlns:a16="http://schemas.microsoft.com/office/drawing/2014/main" val="3551016223"/>
                    </a:ext>
                  </a:extLst>
                </a:gridCol>
                <a:gridCol w="995471">
                  <a:extLst>
                    <a:ext uri="{9D8B030D-6E8A-4147-A177-3AD203B41FA5}">
                      <a16:colId xmlns:a16="http://schemas.microsoft.com/office/drawing/2014/main" val="3844647985"/>
                    </a:ext>
                  </a:extLst>
                </a:gridCol>
                <a:gridCol w="995471">
                  <a:extLst>
                    <a:ext uri="{9D8B030D-6E8A-4147-A177-3AD203B41FA5}">
                      <a16:colId xmlns:a16="http://schemas.microsoft.com/office/drawing/2014/main" val="4289216585"/>
                    </a:ext>
                  </a:extLst>
                </a:gridCol>
              </a:tblGrid>
              <a:tr h="364719">
                <a:tc>
                  <a:txBody>
                    <a:bodyPr/>
                    <a:lstStyle/>
                    <a:p>
                      <a:pPr algn="ctr"/>
                      <a:endParaRPr lang="en-US" sz="1600" b="0" dirty="0">
                        <a:solidFill>
                          <a:schemeClr val="tx1"/>
                        </a:solidFill>
                        <a:latin typeface="Lub Dub Bold" panose="020B0803030403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bg1"/>
                          </a:solidFill>
                          <a:latin typeface="Lub Dub Bold" panose="020B0803030403020204" pitchFamily="34" charset="0"/>
                        </a:rPr>
                        <a:t>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algn="ctr"/>
                      <a:r>
                        <a:rPr lang="en-US" sz="2000" b="1" dirty="0">
                          <a:solidFill>
                            <a:schemeClr val="bg1"/>
                          </a:solidFill>
                          <a:latin typeface="Lub Dub Bold" panose="020B0803030403020204" pitchFamily="34" charset="0"/>
                        </a:rPr>
                        <a:t>MRI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algn="ctr"/>
                      <a:r>
                        <a:rPr lang="en-US" sz="2000" b="1" dirty="0">
                          <a:solidFill>
                            <a:schemeClr val="bg1"/>
                          </a:solidFill>
                          <a:latin typeface="Lub Dub Bold" panose="020B0803030403020204" pitchFamily="34" charset="0"/>
                        </a:rPr>
                        <a:t>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algn="ctr"/>
                      <a:r>
                        <a:rPr lang="en-US" sz="2000" b="1" dirty="0">
                          <a:solidFill>
                            <a:schemeClr val="bg1"/>
                          </a:solidFill>
                          <a:latin typeface="Lub Dub Bold" panose="020B0803030403020204" pitchFamily="34" charset="0"/>
                        </a:rPr>
                        <a: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algn="ctr"/>
                      <a:r>
                        <a:rPr lang="en-US" sz="2000" b="1" dirty="0">
                          <a:solidFill>
                            <a:schemeClr val="bg1"/>
                          </a:solidFill>
                          <a:latin typeface="Lub Dub Bold" panose="020B0803030403020204" pitchFamily="34" charset="0"/>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extLst>
                  <a:ext uri="{0D108BD9-81ED-4DB2-BD59-A6C34878D82A}">
                    <a16:rowId xmlns:a16="http://schemas.microsoft.com/office/drawing/2014/main" val="2715172144"/>
                  </a:ext>
                </a:extLst>
              </a:tr>
              <a:tr h="509692">
                <a:tc>
                  <a:txBody>
                    <a:bodyPr/>
                    <a:lstStyle/>
                    <a:p>
                      <a:r>
                        <a:rPr lang="en-US" sz="1600" b="1" dirty="0">
                          <a:latin typeface="Lub Dub Bold" panose="020B0803030403020204" pitchFamily="34" charset="0"/>
                        </a:rPr>
                        <a:t>Availability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0830752"/>
                  </a:ext>
                </a:extLst>
              </a:tr>
              <a:tr h="509692">
                <a:tc>
                  <a:txBody>
                    <a:bodyPr/>
                    <a:lstStyle/>
                    <a:p>
                      <a:r>
                        <a:rPr lang="en-US" sz="1600" b="1" dirty="0">
                          <a:latin typeface="Lub Dub Bold" panose="020B0803030403020204" pitchFamily="34" charset="0"/>
                        </a:rPr>
                        <a:t>Portability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68539"/>
                  </a:ext>
                </a:extLst>
              </a:tr>
              <a:tr h="509692">
                <a:tc>
                  <a:txBody>
                    <a:bodyPr/>
                    <a:lstStyle/>
                    <a:p>
                      <a:r>
                        <a:rPr lang="en-US" sz="1600" b="1" dirty="0">
                          <a:latin typeface="Lub Dub Bold" panose="020B0803030403020204" pitchFamily="34" charset="0"/>
                        </a:rPr>
                        <a:t>Speed of acquisition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372230"/>
                  </a:ext>
                </a:extLst>
              </a:tr>
              <a:tr h="509692">
                <a:tc>
                  <a:txBody>
                    <a:bodyPr/>
                    <a:lstStyle/>
                    <a:p>
                      <a:r>
                        <a:rPr lang="en-US" sz="1600" b="1" dirty="0">
                          <a:latin typeface="Lub Dub Bold" panose="020B0803030403020204" pitchFamily="34" charset="0"/>
                        </a:rPr>
                        <a:t>Spatial resolution</a:t>
                      </a:r>
                      <a:endParaRPr lang="en-US" sz="1600" b="1" dirty="0">
                        <a:solidFill>
                          <a:srgbClr val="FF0000"/>
                        </a:solidFill>
                        <a:latin typeface="Lub Dub Bold" panose="020B08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1985733"/>
                  </a:ext>
                </a:extLst>
              </a:tr>
              <a:tr h="509692">
                <a:tc>
                  <a:txBody>
                    <a:bodyPr/>
                    <a:lstStyle/>
                    <a:p>
                      <a:r>
                        <a:rPr lang="en-US" sz="1600" b="1" dirty="0">
                          <a:latin typeface="Lub Dub Bold" panose="020B0803030403020204" pitchFamily="34" charset="0"/>
                        </a:rPr>
                        <a:t>Temporal resolution </a:t>
                      </a:r>
                      <a:endParaRPr lang="en-US" sz="1600" b="1" dirty="0">
                        <a:solidFill>
                          <a:srgbClr val="FF0000"/>
                        </a:solidFill>
                        <a:latin typeface="Lub Dub Bold" panose="020B08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7663304"/>
                  </a:ext>
                </a:extLst>
              </a:tr>
              <a:tr h="509692">
                <a:tc>
                  <a:txBody>
                    <a:bodyPr/>
                    <a:lstStyle/>
                    <a:p>
                      <a:r>
                        <a:rPr lang="en-US" sz="1600" b="1" dirty="0">
                          <a:latin typeface="Lub Dub Bold" panose="020B0803030403020204" pitchFamily="34" charset="0"/>
                        </a:rPr>
                        <a:t>Three-dimensional data 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303867"/>
                  </a:ext>
                </a:extLst>
              </a:tr>
              <a:tr h="509692">
                <a:tc>
                  <a:txBody>
                    <a:bodyPr/>
                    <a:lstStyle/>
                    <a:p>
                      <a:r>
                        <a:rPr lang="en-US" sz="1600" b="1" dirty="0">
                          <a:latin typeface="Lub Dub Bold" panose="020B0803030403020204" pitchFamily="34" charset="0"/>
                        </a:rPr>
                        <a:t>Arch branch vessel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127223"/>
                  </a:ext>
                </a:extLst>
              </a:tr>
              <a:tr h="509692">
                <a:tc>
                  <a:txBody>
                    <a:bodyPr/>
                    <a:lstStyle/>
                    <a:p>
                      <a:r>
                        <a:rPr lang="en-US" sz="1600" b="1" dirty="0">
                          <a:latin typeface="Lub Dub Bold" panose="020B0803030403020204" pitchFamily="34" charset="0"/>
                        </a:rPr>
                        <a:t>Evaluation of valve and ventricular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Lub Dub Bold" panose="020B0803030403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8035749"/>
                  </a:ext>
                </a:extLst>
              </a:tr>
            </a:tbl>
          </a:graphicData>
        </a:graphic>
      </p:graphicFrame>
      <p:sp>
        <p:nvSpPr>
          <p:cNvPr id="10" name="TextBox 9">
            <a:extLst>
              <a:ext uri="{FF2B5EF4-FFF2-40B4-BE49-F238E27FC236}">
                <a16:creationId xmlns:a16="http://schemas.microsoft.com/office/drawing/2014/main" id="{BA0A90C8-7754-F504-AC16-6D325D9D78AB}"/>
              </a:ext>
            </a:extLst>
          </p:cNvPr>
          <p:cNvSpPr txBox="1"/>
          <p:nvPr/>
        </p:nvSpPr>
        <p:spPr>
          <a:xfrm>
            <a:off x="9286407" y="4529679"/>
            <a:ext cx="1849092" cy="1292662"/>
          </a:xfrm>
          <a:prstGeom prst="rect">
            <a:avLst/>
          </a:prstGeom>
          <a:solidFill>
            <a:schemeClr val="bg1">
              <a:lumMod val="85000"/>
            </a:schemeClr>
          </a:solidFill>
          <a:ln w="9525">
            <a:noFill/>
          </a:ln>
        </p:spPr>
        <p:txBody>
          <a:bodyPr wrap="square">
            <a:spAutoFit/>
          </a:bodyPr>
          <a:lstStyle/>
          <a:p>
            <a:pPr algn="ctr"/>
            <a:r>
              <a:rPr lang="en-US" b="1" dirty="0">
                <a:latin typeface="Lub Dub Bold" panose="020B0803030403020204" pitchFamily="34" charset="0"/>
              </a:rPr>
              <a:t>Legend</a:t>
            </a:r>
          </a:p>
          <a:p>
            <a:r>
              <a:rPr lang="en-US" sz="1200" dirty="0">
                <a:latin typeface="Lub Dub Bold" panose="020B0803030403020204" pitchFamily="34" charset="0"/>
              </a:rPr>
              <a:t>+++ = excellent results</a:t>
            </a:r>
          </a:p>
          <a:p>
            <a:r>
              <a:rPr lang="en-US" sz="1200" dirty="0">
                <a:latin typeface="Lub Dub Bold" panose="020B0803030403020204" pitchFamily="34" charset="0"/>
              </a:rPr>
              <a:t>    ++ = good results</a:t>
            </a:r>
          </a:p>
          <a:p>
            <a:r>
              <a:rPr lang="en-US" sz="1200" dirty="0">
                <a:latin typeface="Lub Dub Bold" panose="020B0803030403020204" pitchFamily="34" charset="0"/>
              </a:rPr>
              <a:t>       + = fair results</a:t>
            </a:r>
          </a:p>
          <a:p>
            <a:r>
              <a:rPr lang="en-US" sz="1200" dirty="0">
                <a:latin typeface="Lub Dub Bold" panose="020B0803030403020204" pitchFamily="34" charset="0"/>
              </a:rPr>
              <a:t>        -  = not available</a:t>
            </a:r>
          </a:p>
          <a:p>
            <a:r>
              <a:rPr lang="en-US" sz="1200" dirty="0">
                <a:latin typeface="Lub Dub Bold" panose="020B0803030403020204" pitchFamily="34" charset="0"/>
              </a:rPr>
              <a:t>   n/a = not applicable </a:t>
            </a:r>
          </a:p>
        </p:txBody>
      </p:sp>
      <p:pic>
        <p:nvPicPr>
          <p:cNvPr id="11" name="Picture 10">
            <a:extLst>
              <a:ext uri="{FF2B5EF4-FFF2-40B4-BE49-F238E27FC236}">
                <a16:creationId xmlns:a16="http://schemas.microsoft.com/office/drawing/2014/main" id="{785298F0-0EB9-0D1A-FD36-1812291F7842}"/>
              </a:ext>
              <a:ext uri="{C183D7F6-B498-43B3-948B-1728B52AA6E4}">
                <adec:decorative xmlns:adec="http://schemas.microsoft.com/office/drawing/2017/decorative" val="1"/>
              </a:ext>
            </a:extLst>
          </p:cNvPr>
          <p:cNvPicPr>
            <a:picLocks noChangeAspect="1"/>
          </p:cNvPicPr>
          <p:nvPr/>
        </p:nvPicPr>
        <p:blipFill>
          <a:blip r:embed="rId2" cstate="print">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9286406" y="410737"/>
            <a:ext cx="2153063" cy="2203373"/>
          </a:xfrm>
          <a:prstGeom prst="rect">
            <a:avLst/>
          </a:prstGeom>
        </p:spPr>
      </p:pic>
      <p:sp>
        <p:nvSpPr>
          <p:cNvPr id="6" name="Text Placeholder 4">
            <a:extLst>
              <a:ext uri="{FF2B5EF4-FFF2-40B4-BE49-F238E27FC236}">
                <a16:creationId xmlns:a16="http://schemas.microsoft.com/office/drawing/2014/main" id="{23BCA4C7-56D8-9FF7-F067-CF54E4511652}"/>
              </a:ext>
            </a:extLst>
          </p:cNvPr>
          <p:cNvSpPr txBox="1">
            <a:spLocks/>
          </p:cNvSpPr>
          <p:nvPr/>
        </p:nvSpPr>
        <p:spPr>
          <a:xfrm>
            <a:off x="2613135" y="6069724"/>
            <a:ext cx="6965731" cy="397863"/>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CT indicates computed tomography; MRI, magnetic resonance imaging; TEE, transesophageal echocardiography; TTE, transthoracic echocardiography; and US, abdominal aortic ultrasound.</a:t>
            </a:r>
          </a:p>
          <a:p>
            <a:pPr algn="ctr"/>
            <a:endParaRPr lang="en-US" sz="1050" dirty="0"/>
          </a:p>
        </p:txBody>
      </p:sp>
      <p:sp>
        <p:nvSpPr>
          <p:cNvPr id="4" name="Slide Number Placeholder 3">
            <a:extLst>
              <a:ext uri="{FF2B5EF4-FFF2-40B4-BE49-F238E27FC236}">
                <a16:creationId xmlns:a16="http://schemas.microsoft.com/office/drawing/2014/main" id="{E4497DEA-6440-9D37-0012-B3A8388CBA8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3232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D7BF48BB-CEE5-4FDB-69F4-B54A75FD5DC4}"/>
              </a:ext>
            </a:extLst>
          </p:cNvPr>
          <p:cNvGraphicFramePr>
            <a:graphicFrameLocks noGrp="1"/>
          </p:cNvGraphicFramePr>
          <p:nvPr>
            <p:ph idx="1"/>
            <p:extLst>
              <p:ext uri="{D42A27DB-BD31-4B8C-83A1-F6EECF244321}">
                <p14:modId xmlns:p14="http://schemas.microsoft.com/office/powerpoint/2010/main" val="1004642635"/>
              </p:ext>
            </p:extLst>
          </p:nvPr>
        </p:nvGraphicFramePr>
        <p:xfrm>
          <a:off x="1491916" y="1392937"/>
          <a:ext cx="9011231" cy="4261417"/>
        </p:xfrm>
        <a:graphic>
          <a:graphicData uri="http://schemas.openxmlformats.org/drawingml/2006/table">
            <a:tbl>
              <a:tblPr firstRow="1" bandRow="1">
                <a:tableStyleId>{5C22544A-7EE6-4342-B048-85BDC9FD1C3A}</a:tableStyleId>
              </a:tblPr>
              <a:tblGrid>
                <a:gridCol w="9011231">
                  <a:extLst>
                    <a:ext uri="{9D8B030D-6E8A-4147-A177-3AD203B41FA5}">
                      <a16:colId xmlns:a16="http://schemas.microsoft.com/office/drawing/2014/main" val="2270887523"/>
                    </a:ext>
                  </a:extLst>
                </a:gridCol>
              </a:tblGrid>
              <a:tr h="364227">
                <a:tc>
                  <a:txBody>
                    <a:bodyPr/>
                    <a:lstStyle/>
                    <a:p>
                      <a:pPr marL="395288" indent="-395288">
                        <a:lnSpc>
                          <a:spcPct val="100000"/>
                        </a:lnSpc>
                      </a:pPr>
                      <a:r>
                        <a:rPr lang="en-US" sz="2000" b="1" dirty="0">
                          <a:solidFill>
                            <a:srgbClr val="FFFF00"/>
                          </a:solidFill>
                          <a:latin typeface="Lub Dub Bold" panose="020B0803030403020204" pitchFamily="34" charset="0"/>
                        </a:rPr>
                        <a:t>🔑</a:t>
                      </a:r>
                      <a:r>
                        <a:rPr lang="en-US" sz="2000" b="1" dirty="0">
                          <a:latin typeface="Lub Dub Bold" panose="020B0803030403020204" pitchFamily="34" charset="0"/>
                        </a:rPr>
                        <a:t> Essential Elements of CT and MRI Aortic Imaging Reports</a:t>
                      </a:r>
                      <a:endParaRPr lang="en-US" sz="2000" dirty="0">
                        <a:latin typeface="Lub Dub Bold" panose="020B08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3815027816"/>
                  </a:ext>
                </a:extLst>
              </a:tr>
              <a:tr h="491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Maximum aortic diameter at each level</a:t>
                      </a:r>
                      <a:endParaRPr lang="en-US" sz="1600" dirty="0">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4395491"/>
                  </a:ext>
                </a:extLst>
              </a:tr>
              <a:tr h="55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Abnormalities of aortic wall (e.g. atherosclerosis, diffuse thickening  or mural thrombus)</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047411"/>
                  </a:ext>
                </a:extLst>
              </a:tr>
              <a:tr h="47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Describe areas of luminal stenosis/occlusion</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20152755"/>
                  </a:ext>
                </a:extLst>
              </a:tr>
              <a:tr h="55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If acute aortic syndrome → proximal/distal extension, entry tear site, and complications</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024870"/>
                  </a:ext>
                </a:extLst>
              </a:tr>
              <a:tr h="535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Branch vessel involvement, evidence of malperfusion or end-organ injury</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05825772"/>
                  </a:ext>
                </a:extLst>
              </a:tr>
              <a:tr h="669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Disease classification (e.g., acute aortic syndrome, aneurysm/pseudoaneurysm, atherosclerotic disease)</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122001"/>
                  </a:ext>
                </a:extLst>
              </a:tr>
              <a:tr h="557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Lub Dub Medium" panose="020B0603030403020204" pitchFamily="34" charset="0"/>
                          <a:ea typeface="+mn-ea"/>
                          <a:cs typeface="+mn-cs"/>
                        </a:rPr>
                        <a:t>Relevant details regarding method of image acquisition (e.g. ECG-gating, phase of acquisition)</a:t>
                      </a:r>
                      <a:endParaRPr lang="en-US" sz="1600" dirty="0">
                        <a:effectLst/>
                        <a:latin typeface="Lub Dub Medium" panose="020B06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02901716"/>
                  </a:ext>
                </a:extLst>
              </a:tr>
            </a:tbl>
          </a:graphicData>
        </a:graphic>
      </p:graphicFrame>
      <p:sp>
        <p:nvSpPr>
          <p:cNvPr id="6" name="Text Placeholder 4">
            <a:extLst>
              <a:ext uri="{FF2B5EF4-FFF2-40B4-BE49-F238E27FC236}">
                <a16:creationId xmlns:a16="http://schemas.microsoft.com/office/drawing/2014/main" id="{A95E950B-182B-F58C-83E3-D73D9482615B}"/>
              </a:ext>
            </a:extLst>
          </p:cNvPr>
          <p:cNvSpPr txBox="1">
            <a:spLocks/>
          </p:cNvSpPr>
          <p:nvPr/>
        </p:nvSpPr>
        <p:spPr>
          <a:xfrm>
            <a:off x="2613135" y="6233811"/>
            <a:ext cx="6965731" cy="233776"/>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t>Abbreviations: </a:t>
            </a:r>
            <a:r>
              <a:rPr lang="en-US" sz="1050" dirty="0"/>
              <a:t>ECG indicates electrocardiogram.</a:t>
            </a:r>
          </a:p>
        </p:txBody>
      </p:sp>
      <p:sp>
        <p:nvSpPr>
          <p:cNvPr id="4" name="Slide Number Placeholder 3">
            <a:extLst>
              <a:ext uri="{FF2B5EF4-FFF2-40B4-BE49-F238E27FC236}">
                <a16:creationId xmlns:a16="http://schemas.microsoft.com/office/drawing/2014/main" id="{9CF4923C-20CA-02BC-35D4-F853AEE6CB3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3" name="Title 2">
            <a:extLst>
              <a:ext uri="{FF2B5EF4-FFF2-40B4-BE49-F238E27FC236}">
                <a16:creationId xmlns:a16="http://schemas.microsoft.com/office/drawing/2014/main" id="{450E5B1F-3415-4815-1A5F-9E828E5E9852}"/>
              </a:ext>
            </a:extLst>
          </p:cNvPr>
          <p:cNvSpPr>
            <a:spLocks noGrp="1"/>
          </p:cNvSpPr>
          <p:nvPr>
            <p:ph type="title"/>
          </p:nvPr>
        </p:nvSpPr>
        <p:spPr>
          <a:xfrm>
            <a:off x="838200" y="-660111"/>
            <a:ext cx="10515600" cy="660111"/>
          </a:xfrm>
        </p:spPr>
        <p:txBody>
          <a:bodyPr vert="horz" lIns="0" tIns="0" rIns="0" bIns="0" rtlCol="0" anchor="b">
            <a:noAutofit/>
          </a:bodyPr>
          <a:lstStyle/>
          <a:p>
            <a:r>
              <a:rPr lang="en-US" b="1" dirty="0"/>
              <a:t>Essential Elements of CT and MRI Aortic Imaging Reports</a:t>
            </a:r>
            <a:endParaRPr lang="en-US" dirty="0"/>
          </a:p>
        </p:txBody>
      </p:sp>
    </p:spTree>
    <p:extLst>
      <p:ext uri="{BB962C8B-B14F-4D97-AF65-F5344CB8AC3E}">
        <p14:creationId xmlns:p14="http://schemas.microsoft.com/office/powerpoint/2010/main" val="21035298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15875</TotalTime>
  <Words>6425</Words>
  <Application>Microsoft Office PowerPoint</Application>
  <PresentationFormat>Widescreen</PresentationFormat>
  <Paragraphs>834</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Lub Dub Bold</vt:lpstr>
      <vt:lpstr>Lub Dub Condensed</vt:lpstr>
      <vt:lpstr>Lub Dub Light</vt:lpstr>
      <vt:lpstr>Lub Dub Medium</vt:lpstr>
      <vt:lpstr>2_Office Theme</vt:lpstr>
      <vt:lpstr>Clinical Update</vt:lpstr>
      <vt:lpstr>Table   Applying Class of Recommendation and Level of Evidence to Clinical Strategies, Interventions, Treatments, or Diagnostic Testing in Patient Care</vt:lpstr>
      <vt:lpstr>Aortic Anatomy</vt:lpstr>
      <vt:lpstr>Aortic Dissection Classification </vt:lpstr>
      <vt:lpstr>Thoracoabdominal Aortic Aneurysm Classification</vt:lpstr>
      <vt:lpstr>Thoracoabdominal Aortic Aneurysm Classification</vt:lpstr>
      <vt:lpstr>Imaging and Measurement for the Presence and Progression of Aortic Disease</vt:lpstr>
      <vt:lpstr>Diagnostic Performance of  Aortic Imaging Modalities</vt:lpstr>
      <vt:lpstr>Essential Elements of CT and MRI Aortic Imaging Reports</vt:lpstr>
      <vt:lpstr>Frequency of Surveillance Imaging of Abdominal Aortic Aneurysms Based on Current Aortic Diameter </vt:lpstr>
      <vt:lpstr>Recommendations for Surgery for Sporadic Aneurysms of the Aortic Root and Ascending Aorta </vt:lpstr>
      <vt:lpstr>Surgical Approach in Sporadic Aneurysms of the Aortic Root and AAA for Patients Meeting Surgery Criteria</vt:lpstr>
      <vt:lpstr>Recommendations for Aortic Arch Aneurysms </vt:lpstr>
      <vt:lpstr>Guidance for Repair of Intact Descending Thoracic Aortic Aneurysms</vt:lpstr>
      <vt:lpstr>Guidance for Repair of Thoracoabdominal  Aortic Aneurysms </vt:lpstr>
      <vt:lpstr>Guidance for Repair of Abdominal Aortic Aneurysms</vt:lpstr>
      <vt:lpstr>Surveillance Protocols Following Aneurysm Repair</vt:lpstr>
      <vt:lpstr>Acute Aortic Dissection:  Malperfusion Treatment Options</vt:lpstr>
      <vt:lpstr>Recommendations for Surgical Repair Strategies in Acute Type A Aortic Dissection</vt:lpstr>
      <vt:lpstr>Recommendations for the  Management of Acute Type B Aortic Dissection</vt:lpstr>
      <vt:lpstr>Recommendations for Management of Intramural Hematoma</vt:lpstr>
      <vt:lpstr>Recommendations for Penetrating Atherosclerotic Ulcer and Type of Repair</vt:lpstr>
      <vt:lpstr>Approach to the Initial Management of  Blunt Traumatic Thoracic Aortic Injury</vt:lpstr>
      <vt:lpstr>Approach to the Initial Management of  Blunt Traumatic Abdominal Aortic Injury</vt:lpstr>
      <vt:lpstr>Long Term Surveillance and Management following Acute Aortic Syndrome</vt:lpstr>
      <vt:lpstr>Counseling and Management of Aortic Disease in Pregnancy and Postpartum</vt:lpstr>
      <vt:lpstr>Diagnosis and Management of  Inflammatory Aortitis</vt:lpstr>
      <vt:lpstr>Diagnosis and Management of Infection of the Native Aorta</vt:lpstr>
      <vt:lpstr>Diagnosis and Management of  Prosthetic Aortic Graft Infection</vt:lpstr>
      <vt:lpstr>Aortic Atherosclerotic Disease</vt:lpstr>
      <vt:lpstr>Aortic Thrombus and Occlusion</vt:lpstr>
      <vt:lpstr>Shared-Decision Making</vt:lpstr>
      <vt:lpstr>Coarctation of the Aorta: Recommendations for Diagnosis and Management</vt:lpstr>
      <vt:lpstr>Physical Activity and Quality of Life</vt:lpstr>
      <vt:lpstr>Cost and Value Considerations for Aortic Aneurysm Repair</vt:lpstr>
      <vt:lpstr>Evidence Gaps and Future Directions </vt:lpstr>
      <vt:lpstr>Evidence Gaps and Future Directions </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adapted from: 2022 ACC/AHA Guideline for the Diagnosis and Management of Aortic Disease</dc:title>
  <dc:creator>jgluc@student.ubc.ca</dc:creator>
  <cp:lastModifiedBy>Stacy Ragsdale</cp:lastModifiedBy>
  <cp:revision>66</cp:revision>
  <dcterms:created xsi:type="dcterms:W3CDTF">2022-07-29T20:22:26Z</dcterms:created>
  <dcterms:modified xsi:type="dcterms:W3CDTF">2022-10-31T16:48:54Z</dcterms:modified>
</cp:coreProperties>
</file>