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Lst>
  <p:notesMasterIdLst>
    <p:notesMasterId r:id="rId39"/>
  </p:notesMasterIdLst>
  <p:sldIdLst>
    <p:sldId id="256" r:id="rId5"/>
    <p:sldId id="423" r:id="rId6"/>
    <p:sldId id="424" r:id="rId7"/>
    <p:sldId id="395" r:id="rId8"/>
    <p:sldId id="396" r:id="rId9"/>
    <p:sldId id="417" r:id="rId10"/>
    <p:sldId id="398" r:id="rId11"/>
    <p:sldId id="376" r:id="rId12"/>
    <p:sldId id="418" r:id="rId13"/>
    <p:sldId id="388" r:id="rId14"/>
    <p:sldId id="390" r:id="rId15"/>
    <p:sldId id="419" r:id="rId16"/>
    <p:sldId id="392" r:id="rId17"/>
    <p:sldId id="420" r:id="rId18"/>
    <p:sldId id="421" r:id="rId19"/>
    <p:sldId id="422" r:id="rId20"/>
    <p:sldId id="413" r:id="rId21"/>
    <p:sldId id="393" r:id="rId22"/>
    <p:sldId id="405" r:id="rId23"/>
    <p:sldId id="414" r:id="rId24"/>
    <p:sldId id="377" r:id="rId25"/>
    <p:sldId id="407" r:id="rId26"/>
    <p:sldId id="406" r:id="rId27"/>
    <p:sldId id="415" r:id="rId28"/>
    <p:sldId id="416" r:id="rId29"/>
    <p:sldId id="372" r:id="rId30"/>
    <p:sldId id="384" r:id="rId31"/>
    <p:sldId id="360" r:id="rId32"/>
    <p:sldId id="378" r:id="rId33"/>
    <p:sldId id="374" r:id="rId34"/>
    <p:sldId id="356" r:id="rId35"/>
    <p:sldId id="357" r:id="rId36"/>
    <p:sldId id="358" r:id="rId37"/>
    <p:sldId id="408"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Garamond" panose="02020404030301010803" pitchFamily="18" charset="0"/>
      <p:regular r:id="rId44"/>
      <p:bold r:id="rId45"/>
      <p:italic r:id="rId46"/>
    </p:embeddedFont>
    <p:embeddedFont>
      <p:font typeface="Roboto" panose="02000000000000000000" pitchFamily="2"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112" roundtripDataSignature="AMtx7miNZ8pbkmsh7wt0lC8OdXYIOKlKc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ommen.steve@mayo.edu" initials="SRO" lastIdx="22" clrIdx="6">
    <p:extLst>
      <p:ext uri="{19B8F6BF-5375-455C-9EA6-DF929625EA0E}">
        <p15:presenceInfo xmlns:p15="http://schemas.microsoft.com/office/powerpoint/2012/main" userId="ommen.steve@mayo.edu" providerId="None"/>
      </p:ext>
    </p:extLst>
  </p:cmAuthor>
  <p:cmAuthor id="1" name="Fred Porta" initials="FP" lastIdx="5" clrIdx="0"/>
  <p:cmAuthor id="8" name="Ya'qoub, Lina M." initials="YLM" lastIdx="2" clrIdx="7">
    <p:extLst>
      <p:ext uri="{19B8F6BF-5375-455C-9EA6-DF929625EA0E}">
        <p15:presenceInfo xmlns:p15="http://schemas.microsoft.com/office/powerpoint/2012/main" userId="S::lyaqou@lsuhsc.edu::44f6d228-a6c7-43ad-947a-be0df783799e" providerId="AD"/>
      </p:ext>
    </p:extLst>
  </p:cmAuthor>
  <p:cmAuthor id="2" name="Matt Buchanan" initials="MB" lastIdx="131" clrIdx="1"/>
  <p:cmAuthor id="9" name="Yuvraj Singh Chowdhury" initials="YSC" lastIdx="5" clrIdx="8">
    <p:extLst>
      <p:ext uri="{19B8F6BF-5375-455C-9EA6-DF929625EA0E}">
        <p15:presenceInfo xmlns:p15="http://schemas.microsoft.com/office/powerpoint/2012/main" userId="S::yuvraj.chowdhury@downstate.edu::204ff824-d7dd-45f8-9af0-914e1e391282" providerId="AD"/>
      </p:ext>
    </p:extLst>
  </p:cmAuthor>
  <p:cmAuthor id="3" name="Multiuser Workstation ID, ANWECWS14" initials="MWIA" lastIdx="1" clrIdx="2"/>
  <p:cmAuthor id="4" name="Paul St. Laurent" initials="PSL" lastIdx="76" clrIdx="3"/>
  <p:cmAuthor id="5" name="Anjali Owens" initials="AO" lastIdx="3" clrIdx="4">
    <p:extLst>
      <p:ext uri="{19B8F6BF-5375-455C-9EA6-DF929625EA0E}">
        <p15:presenceInfo xmlns:p15="http://schemas.microsoft.com/office/powerpoint/2012/main" userId="S-1-5-21-1757981266-1417001333-60340875-23692" providerId="AD"/>
      </p:ext>
    </p:extLst>
  </p:cmAuthor>
  <p:cmAuthor id="6" name="Sheila Jackson" initials="SJ" lastIdx="3" clrIdx="5">
    <p:extLst>
      <p:ext uri="{19B8F6BF-5375-455C-9EA6-DF929625EA0E}">
        <p15:presenceInfo xmlns:p15="http://schemas.microsoft.com/office/powerpoint/2012/main" userId="S::Sheila.Jackson@heart.org::9f038455-042b-41b8-ad8c-cde586458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99B4E"/>
    <a:srgbClr val="E1C87C"/>
    <a:srgbClr val="6485D0"/>
    <a:srgbClr val="1010FE"/>
    <a:srgbClr val="D1F3DB"/>
    <a:srgbClr val="C9F2D3"/>
    <a:srgbClr val="EBF9E2"/>
    <a:srgbClr val="FFD1F0"/>
    <a:srgbClr val="CEE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3BB62E-9F9A-447A-B07D-194504EFD219}">
  <a:tblStyle styleId="{BA3BB62E-9F9A-447A-B07D-194504EFD21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EB290B9-094B-4D71-A3D9-834BA35CDC52}" styleName="Table_1">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dk1"/>
          </a:solidFill>
        </a:fill>
      </a:tcStyle>
    </a:firstRow>
    <a:neCell>
      <a:tcTxStyle/>
      <a:tcStyle>
        <a:tcBdr/>
      </a:tcStyle>
    </a:neCell>
    <a:nwCell>
      <a:tcTxStyle/>
      <a:tcStyle>
        <a:tcBdr/>
      </a:tcStyle>
    </a:nwCell>
  </a:tblStyle>
  <a:tblStyle styleId="{4E7B0924-E05C-47D5-90D2-7A838F1EA419}"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b="off" i="off"/>
      <a:tcStyle>
        <a:tcBdr/>
        <a:fill>
          <a:solidFill>
            <a:srgbClr val="E0E0E0"/>
          </a:solidFill>
        </a:fill>
      </a:tcStyle>
    </a:band1H>
    <a:band2H>
      <a:tcTxStyle b="off" i="off"/>
      <a:tcStyle>
        <a:tcBdr/>
      </a:tcStyle>
    </a:band2H>
    <a:band1V>
      <a:tcTxStyle b="off" i="off"/>
      <a:tcStyle>
        <a:tcBdr/>
        <a:fill>
          <a:solidFill>
            <a:srgbClr val="E0E0E0"/>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F0CE65D7-E60C-40B1-9A03-06D20FD6DCF5}" styleName="Table_3">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E6E6E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dk1"/>
          </a:solidFill>
        </a:fill>
      </a:tcStyle>
    </a:firstRow>
    <a:neCell>
      <a:tcTxStyle/>
      <a:tcStyle>
        <a:tcBdr/>
      </a:tcStyle>
    </a:neCell>
    <a:nwCell>
      <a:tcTxStyle/>
      <a:tcStyle>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8" autoAdjust="0"/>
    <p:restoredTop sz="93844" autoAdjust="0"/>
  </p:normalViewPr>
  <p:slideViewPr>
    <p:cSldViewPr snapToGrid="0">
      <p:cViewPr varScale="1">
        <p:scale>
          <a:sx n="82" d="100"/>
          <a:sy n="82" d="100"/>
        </p:scale>
        <p:origin x="509"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7" d="100"/>
        <a:sy n="7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117"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112"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11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11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14"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113"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04303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6098" y="4400903"/>
            <a:ext cx="5485805" cy="360009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777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232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015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29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954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3287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1317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5061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5943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7680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136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0563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232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6009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1928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5929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9814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809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0877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8199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4719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431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164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9701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2284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365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7440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492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 name="Google Shape;7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3815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2"/>
        <p:cNvGrpSpPr/>
        <p:nvPr/>
      </p:nvGrpSpPr>
      <p:grpSpPr>
        <a:xfrm>
          <a:off x="0" y="0"/>
          <a:ext cx="0" cy="0"/>
          <a:chOff x="0" y="0"/>
          <a:chExt cx="0" cy="0"/>
        </a:xfrm>
      </p:grpSpPr>
      <p:sp>
        <p:nvSpPr>
          <p:cNvPr id="2" name="Rectangle 1">
            <a:extLst>
              <a:ext uri="{FF2B5EF4-FFF2-40B4-BE49-F238E27FC236}">
                <a16:creationId xmlns:a16="http://schemas.microsoft.com/office/drawing/2014/main" id="{312E29A2-368E-46B8-B5B7-16723E4D382C}"/>
              </a:ext>
            </a:extLst>
          </p:cNvPr>
          <p:cNvSpPr/>
          <p:nvPr userDrawn="1"/>
        </p:nvSpPr>
        <p:spPr>
          <a:xfrm>
            <a:off x="0" y="0"/>
            <a:ext cx="18934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3;p78"/>
          <p:cNvSpPr/>
          <p:nvPr/>
        </p:nvSpPr>
        <p:spPr>
          <a:xfrm flipH="1">
            <a:off x="4876800" y="2333043"/>
            <a:ext cx="7315200" cy="4524900"/>
          </a:xfrm>
          <a:prstGeom prst="rtTriangle">
            <a:avLst/>
          </a:prstGeom>
          <a:solidFill>
            <a:srgbClr val="C10E21"/>
          </a:solidFill>
          <a:ln>
            <a:noFill/>
          </a:ln>
        </p:spPr>
        <p:txBody>
          <a:bodyPr spcFirstLastPara="1" wrap="square" lIns="71200" tIns="35600" rIns="71200" bIns="356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4" name="Google Shape;14;p78"/>
          <p:cNvSpPr/>
          <p:nvPr/>
        </p:nvSpPr>
        <p:spPr>
          <a:xfrm flipH="1">
            <a:off x="5504999" y="2714626"/>
            <a:ext cx="6687000" cy="4143300"/>
          </a:xfrm>
          <a:prstGeom prst="rtTriangle">
            <a:avLst/>
          </a:prstGeom>
          <a:solidFill>
            <a:srgbClr val="990000"/>
          </a:solidFill>
          <a:ln>
            <a:noFill/>
          </a:ln>
        </p:spPr>
        <p:txBody>
          <a:bodyPr spcFirstLastPara="1" wrap="square" lIns="71200" tIns="35600" rIns="71200" bIns="356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pic>
        <p:nvPicPr>
          <p:cNvPr id="15" name="Google Shape;15;p78"/>
          <p:cNvPicPr preferRelativeResize="0"/>
          <p:nvPr/>
        </p:nvPicPr>
        <p:blipFill rotWithShape="1">
          <a:blip r:embed="rId2">
            <a:alphaModFix/>
          </a:blip>
          <a:srcRect/>
          <a:stretch/>
        </p:blipFill>
        <p:spPr>
          <a:xfrm>
            <a:off x="9753294" y="5737510"/>
            <a:ext cx="1622897" cy="875563"/>
          </a:xfrm>
          <a:prstGeom prst="rect">
            <a:avLst/>
          </a:prstGeom>
          <a:noFill/>
          <a:ln>
            <a:noFill/>
          </a:ln>
        </p:spPr>
      </p:pic>
      <p:sp>
        <p:nvSpPr>
          <p:cNvPr id="16" name="Google Shape;16;p78"/>
          <p:cNvSpPr/>
          <p:nvPr/>
        </p:nvSpPr>
        <p:spPr>
          <a:xfrm>
            <a:off x="584200" y="3194277"/>
            <a:ext cx="0" cy="0"/>
          </a:xfrm>
          <a:custGeom>
            <a:avLst/>
            <a:gdLst/>
            <a:ahLst/>
            <a:cxnLst/>
            <a:rect l="l" t="t" r="r" b="b"/>
            <a:pathLst>
              <a:path w="120000" h="120000" extrusionOk="0">
                <a:moveTo>
                  <a:pt x="0" y="0"/>
                </a:moveTo>
                <a:lnTo>
                  <a:pt x="0" y="0"/>
                </a:lnTo>
              </a:path>
            </a:pathLst>
          </a:custGeom>
          <a:noFill/>
          <a:ln w="25400" cap="flat" cmpd="sng">
            <a:solidFill>
              <a:srgbClr val="62646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17" name="Google Shape;17;p78"/>
          <p:cNvSpPr/>
          <p:nvPr/>
        </p:nvSpPr>
        <p:spPr>
          <a:xfrm>
            <a:off x="584200" y="4082143"/>
            <a:ext cx="0" cy="0"/>
          </a:xfrm>
          <a:custGeom>
            <a:avLst/>
            <a:gdLst/>
            <a:ahLst/>
            <a:cxnLst/>
            <a:rect l="l" t="t" r="r" b="b"/>
            <a:pathLst>
              <a:path w="120000" h="120000" extrusionOk="0">
                <a:moveTo>
                  <a:pt x="0" y="0"/>
                </a:moveTo>
                <a:lnTo>
                  <a:pt x="0" y="0"/>
                </a:lnTo>
              </a:path>
            </a:pathLst>
          </a:custGeom>
          <a:noFill/>
          <a:ln w="25400" cap="flat" cmpd="sng">
            <a:solidFill>
              <a:srgbClr val="62646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18" name="Google Shape;18;p78"/>
          <p:cNvSpPr/>
          <p:nvPr/>
        </p:nvSpPr>
        <p:spPr>
          <a:xfrm>
            <a:off x="0" y="2225097"/>
            <a:ext cx="128945" cy="966978"/>
          </a:xfrm>
          <a:custGeom>
            <a:avLst/>
            <a:gdLst/>
            <a:ahLst/>
            <a:cxnLst/>
            <a:rect l="l" t="t" r="r" b="b"/>
            <a:pathLst>
              <a:path w="142875" h="8229600" extrusionOk="0">
                <a:moveTo>
                  <a:pt x="0" y="8229600"/>
                </a:moveTo>
                <a:lnTo>
                  <a:pt x="142875" y="8229600"/>
                </a:lnTo>
                <a:lnTo>
                  <a:pt x="142875" y="0"/>
                </a:lnTo>
                <a:lnTo>
                  <a:pt x="0" y="0"/>
                </a:lnTo>
                <a:lnTo>
                  <a:pt x="0" y="8229600"/>
                </a:lnTo>
                <a:close/>
              </a:path>
            </a:pathLst>
          </a:custGeom>
          <a:solidFill>
            <a:srgbClr val="C10E2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19" name="Google Shape;19;p78"/>
          <p:cNvSpPr/>
          <p:nvPr/>
        </p:nvSpPr>
        <p:spPr>
          <a:xfrm>
            <a:off x="0" y="2871435"/>
            <a:ext cx="3254161" cy="56100"/>
          </a:xfrm>
          <a:custGeom>
            <a:avLst/>
            <a:gdLst/>
            <a:ahLst/>
            <a:cxnLst/>
            <a:rect l="l" t="t" r="r" b="b"/>
            <a:pathLst>
              <a:path w="3885565" h="120000" extrusionOk="0">
                <a:moveTo>
                  <a:pt x="0" y="0"/>
                </a:moveTo>
                <a:lnTo>
                  <a:pt x="3885336" y="0"/>
                </a:lnTo>
              </a:path>
            </a:pathLst>
          </a:custGeom>
          <a:noFill/>
          <a:ln w="19050" cap="rnd" cmpd="sng">
            <a:solidFill>
              <a:srgbClr val="626469"/>
            </a:solidFill>
            <a:prstDash val="dot"/>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20" name="Google Shape;20;p78"/>
          <p:cNvSpPr txBox="1">
            <a:spLocks noGrp="1"/>
          </p:cNvSpPr>
          <p:nvPr>
            <p:ph type="subTitle" idx="1"/>
          </p:nvPr>
        </p:nvSpPr>
        <p:spPr>
          <a:xfrm>
            <a:off x="382296" y="2919061"/>
            <a:ext cx="8118300" cy="1382700"/>
          </a:xfrm>
          <a:prstGeom prst="rect">
            <a:avLst/>
          </a:prstGeom>
          <a:noFill/>
          <a:ln>
            <a:noFill/>
          </a:ln>
        </p:spPr>
        <p:txBody>
          <a:bodyPr spcFirstLastPara="1" wrap="square" lIns="113925" tIns="56950" rIns="113925" bIns="56950" anchor="t" anchorCtr="0">
            <a:noAutofit/>
          </a:bodyPr>
          <a:lstStyle>
            <a:lvl1pPr marR="0" lvl="0" algn="l" rtl="0">
              <a:lnSpc>
                <a:spcPct val="100000"/>
              </a:lnSpc>
              <a:spcBef>
                <a:spcPts val="400"/>
              </a:spcBef>
              <a:spcAft>
                <a:spcPts val="0"/>
              </a:spcAft>
              <a:buClr>
                <a:srgbClr val="636466"/>
              </a:buClr>
              <a:buSzPts val="2200"/>
              <a:buFont typeface="Arial"/>
              <a:buNone/>
              <a:defRPr sz="2200" b="0" i="0" u="none" strike="noStrike" cap="none">
                <a:solidFill>
                  <a:srgbClr val="636466"/>
                </a:solidFill>
                <a:latin typeface="Arial"/>
                <a:ea typeface="Arial"/>
                <a:cs typeface="Arial"/>
                <a:sym typeface="Arial"/>
              </a:defRPr>
            </a:lvl1pPr>
            <a:lvl2pPr marR="0" lvl="1" algn="ctr" rtl="0">
              <a:lnSpc>
                <a:spcPct val="100000"/>
              </a:lnSpc>
              <a:spcBef>
                <a:spcPts val="500"/>
              </a:spcBef>
              <a:spcAft>
                <a:spcPts val="0"/>
              </a:spcAft>
              <a:buClr>
                <a:schemeClr val="dk1"/>
              </a:buClr>
              <a:buSzPts val="2500"/>
              <a:buFont typeface="Calibri"/>
              <a:buNone/>
              <a:defRPr sz="2500" b="0" i="0" u="none" strike="noStrike" cap="none">
                <a:solidFill>
                  <a:schemeClr val="dk1"/>
                </a:solidFill>
                <a:latin typeface="Calibri"/>
                <a:ea typeface="Calibri"/>
                <a:cs typeface="Calibri"/>
                <a:sym typeface="Calibri"/>
              </a:defRPr>
            </a:lvl2pPr>
            <a:lvl3pPr marR="0" lvl="2" algn="ctr" rtl="0">
              <a:lnSpc>
                <a:spcPct val="100000"/>
              </a:lnSpc>
              <a:spcBef>
                <a:spcPts val="40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3pPr>
            <a:lvl4pPr marR="0" lvl="3" algn="ctr"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21" name="Google Shape;21;p78"/>
          <p:cNvSpPr txBox="1">
            <a:spLocks noGrp="1"/>
          </p:cNvSpPr>
          <p:nvPr>
            <p:ph type="ctrTitle"/>
          </p:nvPr>
        </p:nvSpPr>
        <p:spPr>
          <a:xfrm>
            <a:off x="382296" y="1843515"/>
            <a:ext cx="9676200" cy="1071300"/>
          </a:xfrm>
          <a:prstGeom prst="rect">
            <a:avLst/>
          </a:prstGeom>
          <a:noFill/>
          <a:ln>
            <a:noFill/>
          </a:ln>
        </p:spPr>
        <p:txBody>
          <a:bodyPr spcFirstLastPara="1" wrap="square" lIns="113925" tIns="56950" rIns="113925" bIns="56950" anchor="b" anchorCtr="0">
            <a:noAutofit/>
          </a:bodyPr>
          <a:lstStyle>
            <a:lvl1pPr marR="0" lvl="0" algn="l" rtl="0">
              <a:lnSpc>
                <a:spcPct val="100000"/>
              </a:lnSpc>
              <a:spcBef>
                <a:spcPts val="0"/>
              </a:spcBef>
              <a:spcAft>
                <a:spcPts val="0"/>
              </a:spcAft>
              <a:buClr>
                <a:srgbClr val="000000"/>
              </a:buClr>
              <a:buSzPts val="1700"/>
              <a:buFont typeface="Arial"/>
              <a:buNone/>
              <a:defRPr sz="6000" b="1" i="0" u="none" strike="noStrike" cap="none">
                <a:solidFill>
                  <a:srgbClr val="C10E21"/>
                </a:solidFill>
                <a:latin typeface="Arial"/>
                <a:ea typeface="Arial"/>
                <a:cs typeface="Arial"/>
                <a:sym typeface="Arial"/>
              </a:defRPr>
            </a:lvl1pPr>
            <a:lvl2pPr marR="0" lvl="1" algn="ctr" rtl="0">
              <a:lnSpc>
                <a:spcPct val="100000"/>
              </a:lnSpc>
              <a:spcBef>
                <a:spcPts val="0"/>
              </a:spcBef>
              <a:spcAft>
                <a:spcPts val="0"/>
              </a:spcAft>
              <a:buClr>
                <a:srgbClr val="000000"/>
              </a:buClr>
              <a:buSzPts val="1700"/>
              <a:buFont typeface="Arial"/>
              <a:buNone/>
              <a:defRPr sz="2200" b="0" i="0" u="none" strike="noStrike" cap="none">
                <a:solidFill>
                  <a:schemeClr val="dk2"/>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700"/>
              <a:buFont typeface="Arial"/>
              <a:buNone/>
              <a:defRPr sz="2200" b="0" i="0" u="none" strike="noStrike" cap="none">
                <a:solidFill>
                  <a:schemeClr val="dk2"/>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700"/>
              <a:buFont typeface="Arial"/>
              <a:buNone/>
              <a:defRPr sz="2200" b="0" i="0" u="none" strike="noStrike" cap="none">
                <a:solidFill>
                  <a:schemeClr val="dk2"/>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700"/>
              <a:buFont typeface="Arial"/>
              <a:buNone/>
              <a:defRPr sz="2200" b="0" i="0" u="none" strike="noStrike" cap="none">
                <a:solidFill>
                  <a:schemeClr val="dk2"/>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700"/>
              <a:buFont typeface="Arial"/>
              <a:buNone/>
              <a:defRPr sz="2200" b="0" i="0" u="none" strike="noStrike" cap="none">
                <a:solidFill>
                  <a:schemeClr val="dk2"/>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700"/>
              <a:buFont typeface="Arial"/>
              <a:buNone/>
              <a:defRPr sz="2200" b="0" i="0" u="none" strike="noStrike" cap="none">
                <a:solidFill>
                  <a:schemeClr val="dk2"/>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700"/>
              <a:buFont typeface="Arial"/>
              <a:buNone/>
              <a:defRPr sz="2200" b="0" i="0" u="none" strike="noStrike" cap="none">
                <a:solidFill>
                  <a:schemeClr val="dk2"/>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700"/>
              <a:buFont typeface="Arial"/>
              <a:buNone/>
              <a:defRPr sz="2200" b="0" i="0" u="none" strike="noStrike" cap="none">
                <a:solidFill>
                  <a:schemeClr val="dk2"/>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22"/>
        <p:cNvGrpSpPr/>
        <p:nvPr/>
      </p:nvGrpSpPr>
      <p:grpSpPr>
        <a:xfrm>
          <a:off x="0" y="0"/>
          <a:ext cx="0" cy="0"/>
          <a:chOff x="0" y="0"/>
          <a:chExt cx="0" cy="0"/>
        </a:xfrm>
      </p:grpSpPr>
      <p:sp>
        <p:nvSpPr>
          <p:cNvPr id="23" name="Google Shape;23;p8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4" name="Google Shape;24;p8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5" name="Google Shape;25;p8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8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mple Slides - Three Column">
  <p:cSld name="Simple Slides - Three Column">
    <p:spTree>
      <p:nvGrpSpPr>
        <p:cNvPr id="1" name="Shape 52"/>
        <p:cNvGrpSpPr/>
        <p:nvPr/>
      </p:nvGrpSpPr>
      <p:grpSpPr>
        <a:xfrm>
          <a:off x="0" y="0"/>
          <a:ext cx="0" cy="0"/>
          <a:chOff x="0" y="0"/>
          <a:chExt cx="0" cy="0"/>
        </a:xfrm>
      </p:grpSpPr>
      <p:sp>
        <p:nvSpPr>
          <p:cNvPr id="53" name="Google Shape;53;p87"/>
          <p:cNvSpPr txBox="1">
            <a:spLocks noGrp="1"/>
          </p:cNvSpPr>
          <p:nvPr>
            <p:ph type="body" idx="1"/>
          </p:nvPr>
        </p:nvSpPr>
        <p:spPr>
          <a:xfrm>
            <a:off x="609600" y="2367644"/>
            <a:ext cx="3352800" cy="3837213"/>
          </a:xfrm>
          <a:prstGeom prst="rect">
            <a:avLst/>
          </a:prstGeom>
          <a:noFill/>
          <a:ln>
            <a:noFill/>
          </a:ln>
        </p:spPr>
        <p:txBody>
          <a:bodyPr spcFirstLastPara="1" wrap="square" lIns="113925" tIns="56950" rIns="113925" bIns="56950" anchor="t" anchorCtr="0">
            <a:noAutofit/>
          </a:bodyPr>
          <a:lstStyle>
            <a:lvl1pPr marL="457200" marR="0" lvl="0" indent="-228600" algn="l" rtl="0">
              <a:lnSpc>
                <a:spcPct val="90000"/>
              </a:lnSpc>
              <a:spcBef>
                <a:spcPts val="1200"/>
              </a:spcBef>
              <a:spcAft>
                <a:spcPts val="0"/>
              </a:spcAft>
              <a:buClr>
                <a:srgbClr val="C10E21"/>
              </a:buClr>
              <a:buSzPts val="2000"/>
              <a:buFont typeface="Arial"/>
              <a:buNone/>
              <a:defRPr sz="2000" b="0" i="0" u="none" strike="noStrike" cap="none">
                <a:solidFill>
                  <a:srgbClr val="C10E21"/>
                </a:solidFill>
                <a:latin typeface="Arial"/>
                <a:ea typeface="Arial"/>
                <a:cs typeface="Arial"/>
                <a:sym typeface="Arial"/>
              </a:defRPr>
            </a:lvl1pPr>
            <a:lvl2pPr marL="914400" marR="0" lvl="1" indent="-355600" algn="l" rtl="0">
              <a:lnSpc>
                <a:spcPct val="90000"/>
              </a:lnSpc>
              <a:spcBef>
                <a:spcPts val="1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36550" algn="l" rtl="0">
              <a:lnSpc>
                <a:spcPct val="90000"/>
              </a:lnSpc>
              <a:spcBef>
                <a:spcPts val="6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2385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4" name="Google Shape;54;p87"/>
          <p:cNvSpPr txBox="1">
            <a:spLocks noGrp="1"/>
          </p:cNvSpPr>
          <p:nvPr>
            <p:ph type="body" idx="2"/>
          </p:nvPr>
        </p:nvSpPr>
        <p:spPr>
          <a:xfrm>
            <a:off x="8026400" y="2367644"/>
            <a:ext cx="3352800" cy="3837214"/>
          </a:xfrm>
          <a:prstGeom prst="rect">
            <a:avLst/>
          </a:prstGeom>
          <a:noFill/>
          <a:ln>
            <a:noFill/>
          </a:ln>
        </p:spPr>
        <p:txBody>
          <a:bodyPr spcFirstLastPara="1" wrap="square" lIns="113925" tIns="56950" rIns="113925" bIns="56950" anchor="t" anchorCtr="0">
            <a:noAutofit/>
          </a:bodyPr>
          <a:lstStyle>
            <a:lvl1pPr marL="457200" marR="0" lvl="0" indent="-228600" algn="l" rtl="0">
              <a:lnSpc>
                <a:spcPct val="90000"/>
              </a:lnSpc>
              <a:spcBef>
                <a:spcPts val="1200"/>
              </a:spcBef>
              <a:spcAft>
                <a:spcPts val="0"/>
              </a:spcAft>
              <a:buClr>
                <a:srgbClr val="C10E21"/>
              </a:buClr>
              <a:buSzPts val="2000"/>
              <a:buFont typeface="Arial"/>
              <a:buNone/>
              <a:defRPr sz="2000" b="0" i="0" u="none" strike="noStrike" cap="none">
                <a:solidFill>
                  <a:srgbClr val="C10E21"/>
                </a:solidFill>
                <a:latin typeface="Arial"/>
                <a:ea typeface="Arial"/>
                <a:cs typeface="Arial"/>
                <a:sym typeface="Arial"/>
              </a:defRPr>
            </a:lvl1pPr>
            <a:lvl2pPr marL="914400" marR="0" lvl="1" indent="-355600" algn="l" rtl="0">
              <a:lnSpc>
                <a:spcPct val="90000"/>
              </a:lnSpc>
              <a:spcBef>
                <a:spcPts val="1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36550" algn="l" rtl="0">
              <a:lnSpc>
                <a:spcPct val="90000"/>
              </a:lnSpc>
              <a:spcBef>
                <a:spcPts val="6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2385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5" name="Google Shape;55;p87"/>
          <p:cNvSpPr txBox="1">
            <a:spLocks noGrp="1"/>
          </p:cNvSpPr>
          <p:nvPr>
            <p:ph type="body" idx="3"/>
          </p:nvPr>
        </p:nvSpPr>
        <p:spPr>
          <a:xfrm>
            <a:off x="4318000" y="2367644"/>
            <a:ext cx="3352800" cy="3837214"/>
          </a:xfrm>
          <a:prstGeom prst="rect">
            <a:avLst/>
          </a:prstGeom>
          <a:noFill/>
          <a:ln>
            <a:noFill/>
          </a:ln>
        </p:spPr>
        <p:txBody>
          <a:bodyPr spcFirstLastPara="1" wrap="square" lIns="113925" tIns="56950" rIns="113925" bIns="56950" anchor="t" anchorCtr="0">
            <a:noAutofit/>
          </a:bodyPr>
          <a:lstStyle>
            <a:lvl1pPr marL="457200" marR="0" lvl="0" indent="-228600" algn="l" rtl="0">
              <a:lnSpc>
                <a:spcPct val="90000"/>
              </a:lnSpc>
              <a:spcBef>
                <a:spcPts val="1200"/>
              </a:spcBef>
              <a:spcAft>
                <a:spcPts val="0"/>
              </a:spcAft>
              <a:buClr>
                <a:srgbClr val="C10E21"/>
              </a:buClr>
              <a:buSzPts val="2000"/>
              <a:buFont typeface="Arial"/>
              <a:buNone/>
              <a:defRPr sz="2000" b="0" i="0" u="none" strike="noStrike" cap="none">
                <a:solidFill>
                  <a:srgbClr val="C10E21"/>
                </a:solidFill>
                <a:latin typeface="Arial"/>
                <a:ea typeface="Arial"/>
                <a:cs typeface="Arial"/>
                <a:sym typeface="Arial"/>
              </a:defRPr>
            </a:lvl1pPr>
            <a:lvl2pPr marL="914400" marR="0" lvl="1" indent="-355600" algn="l" rtl="0">
              <a:lnSpc>
                <a:spcPct val="90000"/>
              </a:lnSpc>
              <a:spcBef>
                <a:spcPts val="1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36550" algn="l" rtl="0">
              <a:lnSpc>
                <a:spcPct val="90000"/>
              </a:lnSpc>
              <a:spcBef>
                <a:spcPts val="6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2385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6" name="Google Shape;56;p87"/>
          <p:cNvSpPr txBox="1">
            <a:spLocks noGrp="1"/>
          </p:cNvSpPr>
          <p:nvPr>
            <p:ph type="subTitle" idx="4"/>
          </p:nvPr>
        </p:nvSpPr>
        <p:spPr>
          <a:xfrm>
            <a:off x="609600" y="1597140"/>
            <a:ext cx="10769600" cy="525574"/>
          </a:xfrm>
          <a:prstGeom prst="rect">
            <a:avLst/>
          </a:prstGeom>
          <a:noFill/>
          <a:ln>
            <a:noFill/>
          </a:ln>
        </p:spPr>
        <p:txBody>
          <a:bodyPr spcFirstLastPara="1" wrap="square" lIns="113925" tIns="56950" rIns="113925" bIns="56950" anchor="t" anchorCtr="0">
            <a:noAutofit/>
          </a:bodyPr>
          <a:lstStyle>
            <a:lvl1pPr marR="0" lvl="0" algn="l" rtl="0">
              <a:lnSpc>
                <a:spcPct val="90000"/>
              </a:lnSpc>
              <a:spcBef>
                <a:spcPts val="120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ctr" rtl="0">
              <a:lnSpc>
                <a:spcPct val="9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R="0" lvl="2" algn="ctr"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 name="Google Shape;57;p87"/>
          <p:cNvSpPr txBox="1">
            <a:spLocks noGrp="1"/>
          </p:cNvSpPr>
          <p:nvPr>
            <p:ph type="ctrTitle"/>
          </p:nvPr>
        </p:nvSpPr>
        <p:spPr>
          <a:xfrm>
            <a:off x="609600" y="979713"/>
            <a:ext cx="10769600" cy="699067"/>
          </a:xfrm>
          <a:prstGeom prst="rect">
            <a:avLst/>
          </a:prstGeom>
          <a:noFill/>
          <a:ln>
            <a:noFill/>
          </a:ln>
        </p:spPr>
        <p:txBody>
          <a:bodyPr spcFirstLastPara="1" wrap="square" lIns="113925" tIns="56950" rIns="113925" bIns="56950" anchor="b" anchorCtr="0">
            <a:noAutofit/>
          </a:bodyPr>
          <a:lstStyle>
            <a:lvl1pPr marR="0" lvl="0" algn="l" rtl="0">
              <a:lnSpc>
                <a:spcPct val="90000"/>
              </a:lnSpc>
              <a:spcBef>
                <a:spcPts val="0"/>
              </a:spcBef>
              <a:spcAft>
                <a:spcPts val="0"/>
              </a:spcAft>
              <a:buClr>
                <a:srgbClr val="C10E21"/>
              </a:buClr>
              <a:buSzPts val="4500"/>
              <a:buFont typeface="Arial"/>
              <a:buNone/>
              <a:defRPr sz="4500" b="1" i="0" u="none" strike="noStrike" cap="none">
                <a:solidFill>
                  <a:srgbClr val="C10E21"/>
                </a:solidFill>
                <a:latin typeface="Arial"/>
                <a:ea typeface="Arial"/>
                <a:cs typeface="Arial"/>
                <a:sym typeface="Arial"/>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58" name="Google Shape;58;p87"/>
          <p:cNvSpPr/>
          <p:nvPr/>
        </p:nvSpPr>
        <p:spPr>
          <a:xfrm>
            <a:off x="11662675" y="6423176"/>
            <a:ext cx="310259" cy="249315"/>
          </a:xfrm>
          <a:prstGeom prst="ellipse">
            <a:avLst/>
          </a:prstGeom>
          <a:noFill/>
          <a:ln w="25400" cap="rnd" cmpd="sng">
            <a:solidFill>
              <a:srgbClr val="8A8B8A"/>
            </a:solidFill>
            <a:prstDash val="dot"/>
            <a:miter lim="800000"/>
            <a:headEnd type="none" w="sm" len="sm"/>
            <a:tailEnd type="none" w="sm" len="sm"/>
          </a:ln>
        </p:spPr>
        <p:txBody>
          <a:bodyPr spcFirstLastPara="1" wrap="square" lIns="113925" tIns="56950" rIns="113925" bIns="569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59" name="Google Shape;59;p87"/>
          <p:cNvSpPr txBox="1">
            <a:spLocks noGrp="1"/>
          </p:cNvSpPr>
          <p:nvPr>
            <p:ph type="sldNum" idx="12"/>
          </p:nvPr>
        </p:nvSpPr>
        <p:spPr>
          <a:xfrm>
            <a:off x="11582400" y="6368143"/>
            <a:ext cx="470807" cy="359381"/>
          </a:xfrm>
          <a:prstGeom prst="rect">
            <a:avLst/>
          </a:prstGeom>
          <a:noFill/>
          <a:ln>
            <a:noFill/>
          </a:ln>
        </p:spPr>
        <p:txBody>
          <a:bodyPr spcFirstLastPara="1" wrap="square" lIns="113925" tIns="56950" rIns="113925" bIns="56950"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Slides - Three Column" preserve="1" userDrawn="1">
  <p:cSld name="1_Simple Slides - Three Column">
    <p:spTree>
      <p:nvGrpSpPr>
        <p:cNvPr id="1" name="Shape 52"/>
        <p:cNvGrpSpPr/>
        <p:nvPr/>
      </p:nvGrpSpPr>
      <p:grpSpPr>
        <a:xfrm>
          <a:off x="0" y="0"/>
          <a:ext cx="0" cy="0"/>
          <a:chOff x="0" y="0"/>
          <a:chExt cx="0" cy="0"/>
        </a:xfrm>
      </p:grpSpPr>
      <p:sp>
        <p:nvSpPr>
          <p:cNvPr id="58" name="Google Shape;58;p87"/>
          <p:cNvSpPr/>
          <p:nvPr/>
        </p:nvSpPr>
        <p:spPr>
          <a:xfrm>
            <a:off x="11679240" y="6416452"/>
            <a:ext cx="284113" cy="286906"/>
          </a:xfrm>
          <a:prstGeom prst="ellipse">
            <a:avLst/>
          </a:prstGeom>
          <a:noFill/>
          <a:ln w="25400" cap="rnd" cmpd="sng">
            <a:solidFill>
              <a:srgbClr val="8A8B8A"/>
            </a:solidFill>
            <a:prstDash val="dot"/>
            <a:miter lim="800000"/>
            <a:headEnd type="none" w="sm" len="sm"/>
            <a:tailEnd type="none" w="sm" len="sm"/>
          </a:ln>
        </p:spPr>
        <p:txBody>
          <a:bodyPr spcFirstLastPara="1" wrap="square" lIns="113925" tIns="56950" rIns="113925" bIns="569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Calibri"/>
              <a:ea typeface="Calibri"/>
              <a:cs typeface="Calibri"/>
              <a:sym typeface="Calibri"/>
            </a:endParaRPr>
          </a:p>
        </p:txBody>
      </p:sp>
      <p:sp>
        <p:nvSpPr>
          <p:cNvPr id="59" name="Google Shape;59;p87"/>
          <p:cNvSpPr txBox="1">
            <a:spLocks noGrp="1"/>
          </p:cNvSpPr>
          <p:nvPr>
            <p:ph type="sldNum" idx="12"/>
          </p:nvPr>
        </p:nvSpPr>
        <p:spPr>
          <a:xfrm>
            <a:off x="11623040" y="6378303"/>
            <a:ext cx="406400" cy="359381"/>
          </a:xfrm>
          <a:prstGeom prst="rect">
            <a:avLst/>
          </a:prstGeom>
          <a:noFill/>
          <a:ln>
            <a:noFill/>
          </a:ln>
        </p:spPr>
        <p:txBody>
          <a:bodyPr spcFirstLastPara="1" wrap="square" lIns="113925" tIns="56950" rIns="113925" bIns="56950"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8A8B8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 name="TextBox 1">
            <a:extLst>
              <a:ext uri="{FF2B5EF4-FFF2-40B4-BE49-F238E27FC236}">
                <a16:creationId xmlns:a16="http://schemas.microsoft.com/office/drawing/2014/main" id="{1AF788AF-99AD-4EAB-B4D7-5DED28CE7A52}"/>
              </a:ext>
              <a:ext uri="{C183D7F6-B498-43B3-948B-1728B52AA6E4}">
                <adec:decorative xmlns:adec="http://schemas.microsoft.com/office/drawing/2017/decorative" val="1"/>
              </a:ext>
            </a:extLst>
          </p:cNvPr>
          <p:cNvSpPr txBox="1"/>
          <p:nvPr userDrawn="1"/>
        </p:nvSpPr>
        <p:spPr>
          <a:xfrm>
            <a:off x="11458574" y="31030"/>
            <a:ext cx="733426" cy="369332"/>
          </a:xfrm>
          <a:prstGeom prst="rect">
            <a:avLst/>
          </a:prstGeom>
          <a:noFill/>
        </p:spPr>
        <p:txBody>
          <a:bodyPr wrap="square" rtlCol="0">
            <a:spAutoFit/>
          </a:bodyPr>
          <a:lstStyle/>
          <a:p>
            <a:r>
              <a:rPr lang="en-US" sz="1800" dirty="0"/>
              <a:t>HCM</a:t>
            </a:r>
          </a:p>
        </p:txBody>
      </p:sp>
      <p:sp>
        <p:nvSpPr>
          <p:cNvPr id="3" name="TextBox 2">
            <a:extLst>
              <a:ext uri="{FF2B5EF4-FFF2-40B4-BE49-F238E27FC236}">
                <a16:creationId xmlns:a16="http://schemas.microsoft.com/office/drawing/2014/main" id="{5A43526A-0208-450D-B4C5-5B010AC1BFB2}"/>
              </a:ext>
            </a:extLst>
          </p:cNvPr>
          <p:cNvSpPr txBox="1"/>
          <p:nvPr userDrawn="1"/>
        </p:nvSpPr>
        <p:spPr>
          <a:xfrm>
            <a:off x="88771" y="6565612"/>
            <a:ext cx="11940669" cy="292388"/>
          </a:xfrm>
          <a:prstGeom prst="rect">
            <a:avLst/>
          </a:prstGeom>
          <a:noFill/>
        </p:spPr>
        <p:txBody>
          <a:bodyPr wrap="square" rtlCol="0">
            <a:spAutoFit/>
          </a:bodyPr>
          <a:lstStyle/>
          <a:p>
            <a:r>
              <a:rPr lang="en-US" sz="1300" dirty="0">
                <a:latin typeface="+mn-lt"/>
              </a:rPr>
              <a:t>Ommen, SR et al. 2020 ACC/AHA Guideline for the Diagnosis and Treatment of Patients with Hypertrophic Cardiomyopathy. </a:t>
            </a:r>
            <a:r>
              <a:rPr lang="en-US" sz="1300" i="1" dirty="0">
                <a:latin typeface="+mn-lt"/>
              </a:rPr>
              <a:t>Circulation. X</a:t>
            </a:r>
            <a:r>
              <a:rPr lang="en-US" sz="1300" b="0" i="0" u="none" strike="noStrike" baseline="0" dirty="0">
                <a:latin typeface="+mn-lt"/>
              </a:rPr>
              <a:t>XX:XX-XX.</a:t>
            </a:r>
            <a:endParaRPr lang="en-US" sz="1300" i="1" dirty="0">
              <a:latin typeface="+mn-lt"/>
            </a:endParaRPr>
          </a:p>
        </p:txBody>
      </p:sp>
      <p:sp>
        <p:nvSpPr>
          <p:cNvPr id="4" name="Title 3">
            <a:extLst>
              <a:ext uri="{FF2B5EF4-FFF2-40B4-BE49-F238E27FC236}">
                <a16:creationId xmlns:a16="http://schemas.microsoft.com/office/drawing/2014/main" id="{488C83CD-BE29-45FE-998E-21D565DED530}"/>
              </a:ext>
            </a:extLst>
          </p:cNvPr>
          <p:cNvSpPr>
            <a:spLocks noGrp="1"/>
          </p:cNvSpPr>
          <p:nvPr>
            <p:ph type="title" hasCustomPrompt="1"/>
          </p:nvPr>
        </p:nvSpPr>
        <p:spPr>
          <a:xfrm>
            <a:off x="2241395" y="242462"/>
            <a:ext cx="8519532" cy="772299"/>
          </a:xfrm>
          <a:prstGeom prst="rect">
            <a:avLst/>
          </a:prstGeom>
        </p:spPr>
        <p:txBody>
          <a:bodyPr/>
          <a:lstStyle>
            <a:lvl1pPr algn="ctr">
              <a:defRPr/>
            </a:lvl1pPr>
          </a:lstStyle>
          <a:p>
            <a:r>
              <a:rPr kumimoji="0" lang="en-US" sz="2400" b="1" i="0" u="none" strike="noStrike" kern="0" cap="none" spc="0" normalizeH="0" baseline="0" noProof="0" dirty="0">
                <a:ln>
                  <a:noFill/>
                </a:ln>
                <a:solidFill>
                  <a:srgbClr val="000000"/>
                </a:solidFill>
                <a:effectLst/>
                <a:uLnTx/>
                <a:uFillTx/>
                <a:latin typeface="Arial"/>
                <a:cs typeface="Arial"/>
                <a:sym typeface="Arial"/>
              </a:rPr>
              <a:t>SLIDE TITLE</a:t>
            </a:r>
            <a:endParaRPr lang="en-US" dirty="0"/>
          </a:p>
        </p:txBody>
      </p:sp>
    </p:spTree>
    <p:extLst>
      <p:ext uri="{BB962C8B-B14F-4D97-AF65-F5344CB8AC3E}">
        <p14:creationId xmlns:p14="http://schemas.microsoft.com/office/powerpoint/2010/main" val="44416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imple Slides - Three Column" preserve="1" userDrawn="1">
  <p:cSld name="1_Simple Slides - Three Column">
    <p:spTree>
      <p:nvGrpSpPr>
        <p:cNvPr id="1" name="Shape 52"/>
        <p:cNvGrpSpPr/>
        <p:nvPr/>
      </p:nvGrpSpPr>
      <p:grpSpPr>
        <a:xfrm>
          <a:off x="0" y="0"/>
          <a:ext cx="0" cy="0"/>
          <a:chOff x="0" y="0"/>
          <a:chExt cx="0" cy="0"/>
        </a:xfrm>
      </p:grpSpPr>
      <p:sp>
        <p:nvSpPr>
          <p:cNvPr id="4" name="Title 3">
            <a:extLst>
              <a:ext uri="{FF2B5EF4-FFF2-40B4-BE49-F238E27FC236}">
                <a16:creationId xmlns:a16="http://schemas.microsoft.com/office/drawing/2014/main" id="{488C83CD-BE29-45FE-998E-21D565DED530}"/>
              </a:ext>
            </a:extLst>
          </p:cNvPr>
          <p:cNvSpPr>
            <a:spLocks noGrp="1"/>
          </p:cNvSpPr>
          <p:nvPr>
            <p:ph type="title" hasCustomPrompt="1"/>
          </p:nvPr>
        </p:nvSpPr>
        <p:spPr>
          <a:xfrm>
            <a:off x="2241395" y="242462"/>
            <a:ext cx="8519532" cy="772299"/>
          </a:xfrm>
          <a:prstGeom prst="rect">
            <a:avLst/>
          </a:prstGeom>
        </p:spPr>
        <p:txBody>
          <a:bodyPr/>
          <a:lstStyle>
            <a:lvl1pPr algn="ctr">
              <a:defRPr/>
            </a:lvl1pPr>
          </a:lstStyle>
          <a:p>
            <a:r>
              <a:rPr kumimoji="0" lang="en-US" sz="2400" b="1" i="0" u="none" strike="noStrike" kern="0" cap="none" spc="0" normalizeH="0" baseline="0" noProof="0" dirty="0">
                <a:ln>
                  <a:noFill/>
                </a:ln>
                <a:solidFill>
                  <a:srgbClr val="000000"/>
                </a:solidFill>
                <a:effectLst/>
                <a:uLnTx/>
                <a:uFillTx/>
                <a:latin typeface="Arial"/>
                <a:cs typeface="Arial"/>
                <a:sym typeface="Arial"/>
              </a:rPr>
              <a:t>SLIDE TITLE</a:t>
            </a:r>
            <a:endParaRPr lang="en-US" dirty="0"/>
          </a:p>
        </p:txBody>
      </p:sp>
    </p:spTree>
    <p:extLst>
      <p:ext uri="{BB962C8B-B14F-4D97-AF65-F5344CB8AC3E}">
        <p14:creationId xmlns:p14="http://schemas.microsoft.com/office/powerpoint/2010/main" val="1771912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7"/>
          <p:cNvSpPr/>
          <p:nvPr/>
        </p:nvSpPr>
        <p:spPr>
          <a:xfrm>
            <a:off x="0" y="0"/>
            <a:ext cx="118533" cy="6858000"/>
          </a:xfrm>
          <a:custGeom>
            <a:avLst/>
            <a:gdLst/>
            <a:ahLst/>
            <a:cxnLst/>
            <a:rect l="l" t="t" r="r" b="b"/>
            <a:pathLst>
              <a:path w="142875" h="8229600" extrusionOk="0">
                <a:moveTo>
                  <a:pt x="0" y="8229600"/>
                </a:moveTo>
                <a:lnTo>
                  <a:pt x="142875" y="8229600"/>
                </a:lnTo>
                <a:lnTo>
                  <a:pt x="142875" y="0"/>
                </a:lnTo>
                <a:lnTo>
                  <a:pt x="0" y="0"/>
                </a:lnTo>
                <a:lnTo>
                  <a:pt x="0" y="8229600"/>
                </a:lnTo>
                <a:close/>
              </a:path>
            </a:pathLst>
          </a:custGeom>
          <a:solidFill>
            <a:srgbClr val="C10E2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pic>
        <p:nvPicPr>
          <p:cNvPr id="11" name="Google Shape;11;p77"/>
          <p:cNvPicPr preferRelativeResize="0"/>
          <p:nvPr/>
        </p:nvPicPr>
        <p:blipFill rotWithShape="1">
          <a:blip r:embed="rId7">
            <a:alphaModFix/>
          </a:blip>
          <a:srcRect/>
          <a:stretch/>
        </p:blipFill>
        <p:spPr>
          <a:xfrm>
            <a:off x="446617" y="234546"/>
            <a:ext cx="993943" cy="5376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6.png"/><Relationship Id="rId18" Type="http://schemas.openxmlformats.org/officeDocument/2006/relationships/image" Target="../media/image81.svg"/><Relationship Id="rId3" Type="http://schemas.openxmlformats.org/officeDocument/2006/relationships/image" Target="../media/image66.png"/><Relationship Id="rId21" Type="http://schemas.openxmlformats.org/officeDocument/2006/relationships/image" Target="../media/image84.png"/><Relationship Id="rId7" Type="http://schemas.openxmlformats.org/officeDocument/2006/relationships/image" Target="../media/image70.png"/><Relationship Id="rId12" Type="http://schemas.openxmlformats.org/officeDocument/2006/relationships/image" Target="../media/image75.svg"/><Relationship Id="rId17" Type="http://schemas.openxmlformats.org/officeDocument/2006/relationships/image" Target="../media/image80.png"/><Relationship Id="rId2" Type="http://schemas.openxmlformats.org/officeDocument/2006/relationships/notesSlide" Target="../notesSlides/notesSlide10.xml"/><Relationship Id="rId16" Type="http://schemas.openxmlformats.org/officeDocument/2006/relationships/image" Target="../media/image79.svg"/><Relationship Id="rId20" Type="http://schemas.openxmlformats.org/officeDocument/2006/relationships/image" Target="../media/image83.svg"/><Relationship Id="rId1" Type="http://schemas.openxmlformats.org/officeDocument/2006/relationships/slideLayout" Target="../slideLayouts/slideLayout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svg"/><Relationship Id="rId19" Type="http://schemas.openxmlformats.org/officeDocument/2006/relationships/image" Target="../media/image82.pn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image" Target="../media/image77.svg"/></Relationships>
</file>

<file path=ppt/slides/_rels/slide1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85.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92.svg"/><Relationship Id="rId5" Type="http://schemas.openxmlformats.org/officeDocument/2006/relationships/image" Target="../media/image91.png"/><Relationship Id="rId10" Type="http://schemas.openxmlformats.org/officeDocument/2006/relationships/image" Target="../media/image96.svg"/><Relationship Id="rId4" Type="http://schemas.openxmlformats.org/officeDocument/2006/relationships/image" Target="../media/image90.svg"/><Relationship Id="rId9" Type="http://schemas.openxmlformats.org/officeDocument/2006/relationships/image" Target="../media/image95.png"/></Relationships>
</file>

<file path=ppt/slides/_rels/slide25.xml.rels><?xml version="1.0" encoding="UTF-8" standalone="yes"?>
<Relationships xmlns="http://schemas.openxmlformats.org/package/2006/relationships"><Relationship Id="rId8" Type="http://schemas.openxmlformats.org/officeDocument/2006/relationships/image" Target="../media/image102.svg"/><Relationship Id="rId13" Type="http://schemas.openxmlformats.org/officeDocument/2006/relationships/image" Target="../media/image107.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sv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00.sv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svg"/><Relationship Id="rId4" Type="http://schemas.openxmlformats.org/officeDocument/2006/relationships/image" Target="../media/image98.svg"/><Relationship Id="rId9" Type="http://schemas.openxmlformats.org/officeDocument/2006/relationships/image" Target="../media/image103.png"/><Relationship Id="rId14" Type="http://schemas.openxmlformats.org/officeDocument/2006/relationships/image" Target="../media/image108.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10.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114.svg"/><Relationship Id="rId13" Type="http://schemas.openxmlformats.org/officeDocument/2006/relationships/image" Target="../media/image119.png"/><Relationship Id="rId3" Type="http://schemas.openxmlformats.org/officeDocument/2006/relationships/image" Target="../media/image111.png"/><Relationship Id="rId7" Type="http://schemas.openxmlformats.org/officeDocument/2006/relationships/image" Target="../media/image113.png"/><Relationship Id="rId12" Type="http://schemas.openxmlformats.org/officeDocument/2006/relationships/image" Target="../media/image118.sv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08.svg"/><Relationship Id="rId11" Type="http://schemas.openxmlformats.org/officeDocument/2006/relationships/image" Target="../media/image117.png"/><Relationship Id="rId5" Type="http://schemas.openxmlformats.org/officeDocument/2006/relationships/image" Target="../media/image107.png"/><Relationship Id="rId10" Type="http://schemas.openxmlformats.org/officeDocument/2006/relationships/image" Target="../media/image116.svg"/><Relationship Id="rId4" Type="http://schemas.openxmlformats.org/officeDocument/2006/relationships/image" Target="../media/image112.svg"/><Relationship Id="rId9" Type="http://schemas.openxmlformats.org/officeDocument/2006/relationships/image" Target="../media/image115.png"/><Relationship Id="rId14" Type="http://schemas.openxmlformats.org/officeDocument/2006/relationships/image" Target="../media/image120.svg"/></Relationships>
</file>

<file path=ppt/slides/_rels/slide32.xml.rels><?xml version="1.0" encoding="UTF-8" standalone="yes"?>
<Relationships xmlns="http://schemas.openxmlformats.org/package/2006/relationships"><Relationship Id="rId8" Type="http://schemas.openxmlformats.org/officeDocument/2006/relationships/image" Target="../media/image125.svg"/><Relationship Id="rId13" Type="http://schemas.openxmlformats.org/officeDocument/2006/relationships/image" Target="../media/image130.png"/><Relationship Id="rId3" Type="http://schemas.openxmlformats.org/officeDocument/2006/relationships/image" Target="../media/image121.png"/><Relationship Id="rId7" Type="http://schemas.openxmlformats.org/officeDocument/2006/relationships/image" Target="../media/image124.png"/><Relationship Id="rId12" Type="http://schemas.openxmlformats.org/officeDocument/2006/relationships/image" Target="../media/image129.svg"/><Relationship Id="rId2" Type="http://schemas.openxmlformats.org/officeDocument/2006/relationships/notesSlide" Target="../notesSlides/notesSlide27.xml"/><Relationship Id="rId16" Type="http://schemas.openxmlformats.org/officeDocument/2006/relationships/image" Target="../media/image133.svg"/><Relationship Id="rId1" Type="http://schemas.openxmlformats.org/officeDocument/2006/relationships/slideLayout" Target="../slideLayouts/slideLayout4.xml"/><Relationship Id="rId6" Type="http://schemas.openxmlformats.org/officeDocument/2006/relationships/image" Target="../media/image123.svg"/><Relationship Id="rId11" Type="http://schemas.openxmlformats.org/officeDocument/2006/relationships/image" Target="../media/image128.png"/><Relationship Id="rId5" Type="http://schemas.openxmlformats.org/officeDocument/2006/relationships/image" Target="../media/image122.png"/><Relationship Id="rId15" Type="http://schemas.openxmlformats.org/officeDocument/2006/relationships/image" Target="../media/image132.png"/><Relationship Id="rId10" Type="http://schemas.openxmlformats.org/officeDocument/2006/relationships/image" Target="../media/image127.svg"/><Relationship Id="rId4" Type="http://schemas.openxmlformats.org/officeDocument/2006/relationships/image" Target="../media/image67.svg"/><Relationship Id="rId9" Type="http://schemas.openxmlformats.org/officeDocument/2006/relationships/image" Target="../media/image126.png"/><Relationship Id="rId14" Type="http://schemas.openxmlformats.org/officeDocument/2006/relationships/image" Target="../media/image131.svg"/></Relationships>
</file>

<file path=ppt/slides/_rels/slide33.xml.rels><?xml version="1.0" encoding="UTF-8" standalone="yes"?>
<Relationships xmlns="http://schemas.openxmlformats.org/package/2006/relationships"><Relationship Id="rId8" Type="http://schemas.openxmlformats.org/officeDocument/2006/relationships/image" Target="../media/image139.svg"/><Relationship Id="rId3" Type="http://schemas.openxmlformats.org/officeDocument/2006/relationships/image" Target="../media/image134.png"/><Relationship Id="rId7" Type="http://schemas.openxmlformats.org/officeDocument/2006/relationships/image" Target="../media/image138.png"/><Relationship Id="rId12" Type="http://schemas.openxmlformats.org/officeDocument/2006/relationships/image" Target="../media/image143.sv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37.svg"/><Relationship Id="rId11" Type="http://schemas.openxmlformats.org/officeDocument/2006/relationships/image" Target="../media/image142.png"/><Relationship Id="rId5" Type="http://schemas.openxmlformats.org/officeDocument/2006/relationships/image" Target="../media/image136.png"/><Relationship Id="rId10" Type="http://schemas.openxmlformats.org/officeDocument/2006/relationships/image" Target="../media/image141.svg"/><Relationship Id="rId4" Type="http://schemas.openxmlformats.org/officeDocument/2006/relationships/image" Target="../media/image135.svg"/><Relationship Id="rId9" Type="http://schemas.openxmlformats.org/officeDocument/2006/relationships/image" Target="../media/image14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5.xml"/><Relationship Id="rId16"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3" name="Title 2">
            <a:extLst>
              <a:ext uri="{FF2B5EF4-FFF2-40B4-BE49-F238E27FC236}">
                <a16:creationId xmlns:a16="http://schemas.microsoft.com/office/drawing/2014/main" id="{5F6A39B2-C816-4AD6-A63D-C09965A4E269}"/>
              </a:ext>
            </a:extLst>
          </p:cNvPr>
          <p:cNvSpPr>
            <a:spLocks noGrp="1"/>
          </p:cNvSpPr>
          <p:nvPr>
            <p:ph type="ctrTitle"/>
          </p:nvPr>
        </p:nvSpPr>
        <p:spPr>
          <a:xfrm>
            <a:off x="220370" y="1779350"/>
            <a:ext cx="9676200" cy="1071300"/>
          </a:xfrm>
        </p:spPr>
        <p:txBody>
          <a:bodyPr/>
          <a:lstStyle/>
          <a:p>
            <a:r>
              <a:rPr lang="en-US" dirty="0">
                <a:latin typeface="+mj-lt"/>
              </a:rPr>
              <a:t>Clinical Update</a:t>
            </a:r>
          </a:p>
        </p:txBody>
      </p:sp>
      <p:sp>
        <p:nvSpPr>
          <p:cNvPr id="64" name="Google Shape;64;p1"/>
          <p:cNvSpPr txBox="1">
            <a:spLocks noGrp="1"/>
          </p:cNvSpPr>
          <p:nvPr>
            <p:ph type="subTitle" idx="1"/>
          </p:nvPr>
        </p:nvSpPr>
        <p:spPr>
          <a:xfrm>
            <a:off x="220371" y="2947661"/>
            <a:ext cx="8695030" cy="1382825"/>
          </a:xfrm>
          <a:prstGeom prst="rect">
            <a:avLst/>
          </a:prstGeom>
          <a:noFill/>
          <a:ln>
            <a:noFill/>
          </a:ln>
        </p:spPr>
        <p:txBody>
          <a:bodyPr spcFirstLastPara="1" wrap="square" lIns="113925" tIns="56950" rIns="113925" bIns="56950" anchor="t" anchorCtr="0">
            <a:noAutofit/>
          </a:bodyPr>
          <a:lstStyle/>
          <a:p>
            <a:pPr marL="0" lvl="0" indent="0" algn="l" rtl="0">
              <a:lnSpc>
                <a:spcPct val="100000"/>
              </a:lnSpc>
              <a:spcBef>
                <a:spcPts val="0"/>
              </a:spcBef>
              <a:spcAft>
                <a:spcPts val="0"/>
              </a:spcAft>
              <a:buClr>
                <a:srgbClr val="000000"/>
              </a:buClr>
              <a:buSzPts val="2200"/>
              <a:buFont typeface="Arial"/>
              <a:buNone/>
            </a:pPr>
            <a:r>
              <a:rPr lang="en-US" sz="3200" b="1" dirty="0">
                <a:latin typeface="+mn-lt"/>
                <a:ea typeface="Calibri"/>
                <a:cs typeface="Calibri"/>
                <a:sym typeface="Calibri"/>
              </a:rPr>
              <a:t>Adapted from: 2020 ACC/AHA Guideline for the Diagnosis and Treatment of Patients with Hypertrophic Cardiomyopathy </a:t>
            </a:r>
            <a:endParaRPr sz="3200" b="1" dirty="0">
              <a:latin typeface="+mn-lt"/>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 name="Title 6">
            <a:extLst>
              <a:ext uri="{FF2B5EF4-FFF2-40B4-BE49-F238E27FC236}">
                <a16:creationId xmlns:a16="http://schemas.microsoft.com/office/drawing/2014/main" id="{1C1ACFBE-F647-4B5C-A63C-D641DEF87EF1}"/>
              </a:ext>
            </a:extLst>
          </p:cNvPr>
          <p:cNvSpPr>
            <a:spLocks noGrp="1"/>
          </p:cNvSpPr>
          <p:nvPr>
            <p:ph type="title"/>
          </p:nvPr>
        </p:nvSpPr>
        <p:spPr>
          <a:xfrm>
            <a:off x="1717287" y="242462"/>
            <a:ext cx="9344723" cy="772299"/>
          </a:xfrm>
        </p:spPr>
        <p:txBody>
          <a:bodyPr/>
          <a:lstStyle/>
          <a:p>
            <a:r>
              <a:rPr kumimoji="0" lang="en-US" sz="2000" b="1" i="0" u="none" strike="noStrike" kern="0" cap="none" spc="0" normalizeH="0" baseline="0" noProof="0" dirty="0">
                <a:ln>
                  <a:noFill/>
                </a:ln>
                <a:solidFill>
                  <a:srgbClr val="000000"/>
                </a:solidFill>
                <a:effectLst/>
                <a:uLnTx/>
                <a:uFillTx/>
                <a:latin typeface="+mn-lt"/>
                <a:ea typeface="+mn-ea"/>
                <a:cs typeface="Playfair Display"/>
                <a:sym typeface="Arial"/>
              </a:rPr>
              <a:t>A Closer Look at Left Ventricular Outflow Tract Obstruction (LVOTO)</a:t>
            </a:r>
            <a:endParaRPr lang="en-US" sz="2000" dirty="0"/>
          </a:p>
        </p:txBody>
      </p:sp>
      <p:sp>
        <p:nvSpPr>
          <p:cNvPr id="3" name="Rectangle Container copy">
            <a:extLst>
              <a:ext uri="{FF2B5EF4-FFF2-40B4-BE49-F238E27FC236}">
                <a16:creationId xmlns:a16="http://schemas.microsoft.com/office/drawing/2014/main" id="{18F78AC2-045F-4616-BF33-7739AD8135CC}"/>
              </a:ext>
            </a:extLst>
          </p:cNvPr>
          <p:cNvSpPr/>
          <p:nvPr/>
        </p:nvSpPr>
        <p:spPr>
          <a:xfrm>
            <a:off x="2028825" y="645320"/>
            <a:ext cx="1983496" cy="872089"/>
          </a:xfrm>
          <a:prstGeom prst="roundRect">
            <a:avLst/>
          </a:prstGeom>
          <a:solidFill>
            <a:srgbClr val="FFFFFF"/>
          </a:solidFill>
          <a:ln w="47625" cmpd="sng">
            <a:solidFill>
              <a:srgbClr val="292929"/>
            </a:solidFill>
          </a:ln>
        </p:spPr>
        <p:txBody>
          <a:bodyPr spcFirstLastPara="0" lIns="0" tIns="0" rIns="0" bIns="0" anchor="ctr"/>
          <a:lstStyle/>
          <a:p>
            <a:pPr algn="ctr" hangingPunct="0">
              <a:lnSpc>
                <a:spcPct val="100000"/>
              </a:lnSpc>
            </a:pPr>
            <a:r>
              <a:rPr sz="1800" dirty="0">
                <a:solidFill>
                  <a:srgbClr val="292929"/>
                </a:solidFill>
                <a:latin typeface="+mn-lt"/>
                <a:ea typeface="+mn-ea"/>
                <a:cs typeface="Playfair Display"/>
              </a:rPr>
              <a:t>Primary leaflet abnormalities</a:t>
            </a:r>
          </a:p>
        </p:txBody>
      </p:sp>
      <p:pic>
        <p:nvPicPr>
          <p:cNvPr id="36" name="Icon-176 copy 1" descr="A diagram with an arrow points from the text primary leaflet abnormalities to the following text: excessive leaflet length, anomalous papillary muscle insertion, &amp; anteriorly displaced papillary muscles.">
            <a:extLst>
              <a:ext uri="{FF2B5EF4-FFF2-40B4-BE49-F238E27FC236}">
                <a16:creationId xmlns:a16="http://schemas.microsoft.com/office/drawing/2014/main" id="{4F8F2640-6C1B-4761-9679-819D25CAD279}"/>
              </a:ext>
            </a:extLst>
          </p:cNvPr>
          <p:cNvPicPr/>
          <p:nvPr/>
        </p:nvPicPr>
        <p:blipFill rotWithShape="1">
          <a:blip r:embed="rId3"/>
          <a:stretch>
            <a:fillRect/>
          </a:stretch>
        </p:blipFill>
        <p:spPr>
          <a:xfrm rot="16200000">
            <a:off x="2561426" y="1850715"/>
            <a:ext cx="828261" cy="472109"/>
          </a:xfrm>
          <a:prstGeom prst="rect">
            <a:avLst/>
          </a:prstGeom>
        </p:spPr>
      </p:pic>
      <p:sp>
        <p:nvSpPr>
          <p:cNvPr id="20" name="text 1">
            <a:extLst>
              <a:ext uri="{FF2B5EF4-FFF2-40B4-BE49-F238E27FC236}">
                <a16:creationId xmlns:a16="http://schemas.microsoft.com/office/drawing/2014/main" id="{3461B0E0-4DB4-408A-8B62-FA3F1E9777BB}"/>
              </a:ext>
            </a:extLst>
          </p:cNvPr>
          <p:cNvSpPr/>
          <p:nvPr/>
        </p:nvSpPr>
        <p:spPr>
          <a:xfrm>
            <a:off x="851205" y="2656129"/>
            <a:ext cx="3650740" cy="861391"/>
          </a:xfrm>
          <a:prstGeom prst="rect">
            <a:avLst/>
          </a:prstGeom>
          <a:solidFill>
            <a:schemeClr val="accent1">
              <a:lumMod val="40000"/>
              <a:lumOff val="60000"/>
            </a:schemeClr>
          </a:solidFill>
        </p:spPr>
        <p:txBody>
          <a:bodyPr spcFirstLastPara="0" lIns="82826" tIns="82826" rIns="82826" bIns="0" anchor="t"/>
          <a:lstStyle/>
          <a:p>
            <a:pPr algn="l" hangingPunct="0">
              <a:lnSpc>
                <a:spcPct val="100000"/>
              </a:lnSpc>
            </a:pPr>
            <a:r>
              <a:rPr sz="1600" dirty="0">
                <a:latin typeface="+mn-lt"/>
                <a:ea typeface="+mn-ea"/>
                <a:cs typeface="Playfair Display"/>
              </a:rPr>
              <a:t>Excessive leaflet length, anomalous papillary muscle insertion, &amp; anteriorly displaced papillary muscles</a:t>
            </a:r>
          </a:p>
        </p:txBody>
      </p:sp>
      <p:pic>
        <p:nvPicPr>
          <p:cNvPr id="34" name="SAM Image" descr="Two illustrations of cross sections of the heart.  The first diagram shows valve location in early systole and mitral leaflet-septal contact in mid-to-late systole.">
            <a:extLst>
              <a:ext uri="{FF2B5EF4-FFF2-40B4-BE49-F238E27FC236}">
                <a16:creationId xmlns:a16="http://schemas.microsoft.com/office/drawing/2014/main" id="{2B445ACD-8ED5-4C35-8DA9-4AC1B82B0528}"/>
              </a:ext>
            </a:extLst>
          </p:cNvPr>
          <p:cNvPicPr/>
          <p:nvPr/>
        </p:nvPicPr>
        <p:blipFill rotWithShape="1">
          <a:blip r:embed="rId4"/>
          <a:stretch>
            <a:fillRect/>
          </a:stretch>
        </p:blipFill>
        <p:spPr>
          <a:xfrm>
            <a:off x="665063" y="3596766"/>
            <a:ext cx="3636617" cy="2464216"/>
          </a:xfrm>
          <a:prstGeom prst="rect">
            <a:avLst/>
          </a:prstGeom>
        </p:spPr>
      </p:pic>
      <p:sp>
        <p:nvSpPr>
          <p:cNvPr id="22" name="Rectangle Container copy">
            <a:extLst>
              <a:ext uri="{FF2B5EF4-FFF2-40B4-BE49-F238E27FC236}">
                <a16:creationId xmlns:a16="http://schemas.microsoft.com/office/drawing/2014/main" id="{D14845C7-F6F6-4BF5-92A9-B094622EA566}"/>
              </a:ext>
            </a:extLst>
          </p:cNvPr>
          <p:cNvSpPr/>
          <p:nvPr/>
        </p:nvSpPr>
        <p:spPr>
          <a:xfrm>
            <a:off x="8033385" y="2542761"/>
            <a:ext cx="1940020" cy="1514889"/>
          </a:xfrm>
          <a:prstGeom prst="roundRect">
            <a:avLst/>
          </a:prstGeom>
          <a:solidFill>
            <a:srgbClr val="FFFFFF"/>
          </a:solidFill>
          <a:ln w="47625" cmpd="sng">
            <a:solidFill>
              <a:srgbClr val="292929"/>
            </a:solidFill>
          </a:ln>
        </p:spPr>
        <p:txBody>
          <a:bodyPr spcFirstLastPara="0" lIns="0" tIns="0" rIns="0" bIns="0" anchor="ctr"/>
          <a:lstStyle/>
          <a:p>
            <a:pPr algn="ctr" hangingPunct="0">
              <a:lnSpc>
                <a:spcPct val="100000"/>
              </a:lnSpc>
            </a:pPr>
            <a:r>
              <a:rPr sz="1800" dirty="0">
                <a:solidFill>
                  <a:srgbClr val="292929"/>
                </a:solidFill>
                <a:latin typeface="+mn-lt"/>
                <a:ea typeface="+mn-ea"/>
                <a:cs typeface="Playfair Display"/>
              </a:rPr>
              <a:t>Systolic Anterior Motion </a:t>
            </a:r>
            <a:r>
              <a:rPr lang="en-US" sz="1800" dirty="0">
                <a:solidFill>
                  <a:srgbClr val="292929"/>
                </a:solidFill>
                <a:latin typeface="+mn-lt"/>
                <a:ea typeface="+mn-ea"/>
                <a:cs typeface="Playfair Display"/>
              </a:rPr>
              <a:t>(SAM) </a:t>
            </a:r>
            <a:r>
              <a:rPr sz="1800" dirty="0">
                <a:solidFill>
                  <a:srgbClr val="292929"/>
                </a:solidFill>
                <a:latin typeface="+mn-lt"/>
                <a:ea typeface="+mn-ea"/>
                <a:cs typeface="Playfair Display"/>
              </a:rPr>
              <a:t>of the Mitral Valve </a:t>
            </a:r>
          </a:p>
        </p:txBody>
      </p:sp>
      <p:pic>
        <p:nvPicPr>
          <p:cNvPr id="28" name="Icon-176" descr="Arrow in the diagram points from systolic anterior motion of the mitral valve to left ventricular outflow tract obstruction.">
            <a:extLst>
              <a:ext uri="{FF2B5EF4-FFF2-40B4-BE49-F238E27FC236}">
                <a16:creationId xmlns:a16="http://schemas.microsoft.com/office/drawing/2014/main" id="{677544C7-6534-4D38-BFB9-E6852E185004}"/>
              </a:ext>
            </a:extLst>
          </p:cNvPr>
          <p:cNvPicPr/>
          <p:nvPr/>
        </p:nvPicPr>
        <p:blipFill rotWithShape="1">
          <a:blip r:embed="rId3"/>
          <a:stretch>
            <a:fillRect/>
          </a:stretch>
        </p:blipFill>
        <p:spPr>
          <a:xfrm rot="5400000">
            <a:off x="8561712" y="1828943"/>
            <a:ext cx="828261" cy="472109"/>
          </a:xfrm>
          <a:prstGeom prst="rect">
            <a:avLst/>
          </a:prstGeom>
        </p:spPr>
      </p:pic>
      <p:sp>
        <p:nvSpPr>
          <p:cNvPr id="6" name="Rectangle Container copy">
            <a:extLst>
              <a:ext uri="{FF2B5EF4-FFF2-40B4-BE49-F238E27FC236}">
                <a16:creationId xmlns:a16="http://schemas.microsoft.com/office/drawing/2014/main" id="{2EE4688F-0869-469A-8C97-CC6C3D1DB530}"/>
              </a:ext>
            </a:extLst>
          </p:cNvPr>
          <p:cNvSpPr/>
          <p:nvPr/>
        </p:nvSpPr>
        <p:spPr>
          <a:xfrm>
            <a:off x="7465930" y="651622"/>
            <a:ext cx="3063430" cy="865787"/>
          </a:xfrm>
          <a:prstGeom prst="roundRect">
            <a:avLst/>
          </a:prstGeom>
          <a:solidFill>
            <a:srgbClr val="FFFFFF"/>
          </a:solidFill>
          <a:ln w="47625" cmpd="sng">
            <a:solidFill>
              <a:srgbClr val="292929"/>
            </a:solidFill>
          </a:ln>
        </p:spPr>
        <p:txBody>
          <a:bodyPr spcFirstLastPara="0" lIns="0" tIns="0" rIns="0" bIns="0" anchor="ctr"/>
          <a:lstStyle/>
          <a:p>
            <a:pPr algn="ctr" hangingPunct="0">
              <a:lnSpc>
                <a:spcPct val="100000"/>
              </a:lnSpc>
            </a:pPr>
            <a:r>
              <a:rPr sz="1800" dirty="0">
                <a:solidFill>
                  <a:srgbClr val="292929"/>
                </a:solidFill>
                <a:latin typeface="+mn-lt"/>
                <a:ea typeface="+mn-ea"/>
                <a:cs typeface="Playfair Display"/>
              </a:rPr>
              <a:t>Left Ventricular Outflow</a:t>
            </a:r>
          </a:p>
          <a:p>
            <a:pPr algn="ctr" hangingPunct="0">
              <a:lnSpc>
                <a:spcPct val="100000"/>
              </a:lnSpc>
            </a:pPr>
            <a:r>
              <a:rPr sz="1800" dirty="0">
                <a:solidFill>
                  <a:srgbClr val="292929"/>
                </a:solidFill>
                <a:latin typeface="+mn-lt"/>
                <a:ea typeface="+mn-ea"/>
                <a:cs typeface="Playfair Display"/>
              </a:rPr>
              <a:t>Tract Obstruction</a:t>
            </a:r>
            <a:r>
              <a:rPr lang="en-US" sz="1800" dirty="0">
                <a:solidFill>
                  <a:srgbClr val="292929"/>
                </a:solidFill>
                <a:latin typeface="+mn-lt"/>
                <a:ea typeface="+mn-ea"/>
                <a:cs typeface="Playfair Display"/>
              </a:rPr>
              <a:t> (LVOT)</a:t>
            </a:r>
            <a:endParaRPr sz="1800" dirty="0">
              <a:solidFill>
                <a:srgbClr val="292929"/>
              </a:solidFill>
              <a:latin typeface="+mn-lt"/>
              <a:ea typeface="+mn-ea"/>
              <a:cs typeface="Playfair Display"/>
            </a:endParaRPr>
          </a:p>
        </p:txBody>
      </p:sp>
      <p:pic>
        <p:nvPicPr>
          <p:cNvPr id="14" name="Line" descr="A set of three arrows converge in a diagram.  The terms for the three arrows include:&#10;1.  Primary leaflet abnormalities&#10;2.  Mitral Regurgitation&#10;3.  Left Ventricular Outflow Tract Obstruction">
            <a:extLst>
              <a:ext uri="{FF2B5EF4-FFF2-40B4-BE49-F238E27FC236}">
                <a16:creationId xmlns:a16="http://schemas.microsoft.com/office/drawing/2014/main" id="{7EDD50F7-3E39-432E-884A-3807A2D132B0}"/>
              </a:ext>
            </a:extLst>
          </p:cNvPr>
          <p:cNvPicPr/>
          <p:nvPr/>
        </p:nvPicPr>
        <p:blipFill rotWithShape="1">
          <a:blip r:embed="rId5"/>
          <a:stretch>
            <a:fillRect/>
          </a:stretch>
        </p:blipFill>
        <p:spPr>
          <a:xfrm>
            <a:off x="4030837" y="797018"/>
            <a:ext cx="3416577" cy="1281917"/>
          </a:xfrm>
          <a:prstGeom prst="rect">
            <a:avLst/>
          </a:prstGeom>
        </p:spPr>
      </p:pic>
      <p:sp>
        <p:nvSpPr>
          <p:cNvPr id="12" name="Rectangle Container copy">
            <a:extLst>
              <a:ext uri="{FF2B5EF4-FFF2-40B4-BE49-F238E27FC236}">
                <a16:creationId xmlns:a16="http://schemas.microsoft.com/office/drawing/2014/main" id="{B0CEBCBC-2E13-464B-97C7-5759928764EE}"/>
              </a:ext>
            </a:extLst>
          </p:cNvPr>
          <p:cNvSpPr/>
          <p:nvPr/>
        </p:nvSpPr>
        <p:spPr>
          <a:xfrm>
            <a:off x="4905876" y="2105025"/>
            <a:ext cx="1943769" cy="861391"/>
          </a:xfrm>
          <a:prstGeom prst="roundRect">
            <a:avLst/>
          </a:prstGeom>
          <a:solidFill>
            <a:srgbClr val="FFFFFF"/>
          </a:solidFill>
          <a:ln w="47625" cmpd="sng">
            <a:solidFill>
              <a:srgbClr val="292929"/>
            </a:solidFill>
          </a:ln>
        </p:spPr>
        <p:txBody>
          <a:bodyPr spcFirstLastPara="0" lIns="0" tIns="0" rIns="0" bIns="0" anchor="ctr"/>
          <a:lstStyle/>
          <a:p>
            <a:pPr algn="ctr" hangingPunct="0">
              <a:lnSpc>
                <a:spcPct val="100000"/>
              </a:lnSpc>
            </a:pPr>
            <a:r>
              <a:rPr sz="1800" dirty="0">
                <a:solidFill>
                  <a:srgbClr val="292929"/>
                </a:solidFill>
                <a:latin typeface="+mn-lt"/>
                <a:ea typeface="+mn-ea"/>
                <a:cs typeface="Playfair Display"/>
              </a:rPr>
              <a:t>Mitral Regurgitation</a:t>
            </a:r>
            <a:r>
              <a:rPr lang="en-US" sz="1800" dirty="0">
                <a:solidFill>
                  <a:srgbClr val="292929"/>
                </a:solidFill>
                <a:latin typeface="+mn-lt"/>
                <a:ea typeface="+mn-ea"/>
                <a:cs typeface="Playfair Display"/>
              </a:rPr>
              <a:t> (MR)</a:t>
            </a:r>
            <a:endParaRPr sz="1800" dirty="0">
              <a:solidFill>
                <a:srgbClr val="292929"/>
              </a:solidFill>
              <a:latin typeface="+mn-lt"/>
              <a:ea typeface="+mn-ea"/>
              <a:cs typeface="Playfair Display"/>
            </a:endParaRPr>
          </a:p>
        </p:txBody>
      </p:sp>
      <p:sp>
        <p:nvSpPr>
          <p:cNvPr id="10" name="Rectangle Container copy">
            <a:extLst>
              <a:ext uri="{FF2B5EF4-FFF2-40B4-BE49-F238E27FC236}">
                <a16:creationId xmlns:a16="http://schemas.microsoft.com/office/drawing/2014/main" id="{A4796B30-81C8-4B31-8590-C25BC1D432E4}"/>
              </a:ext>
            </a:extLst>
          </p:cNvPr>
          <p:cNvSpPr/>
          <p:nvPr/>
        </p:nvSpPr>
        <p:spPr>
          <a:xfrm>
            <a:off x="4905876" y="3718892"/>
            <a:ext cx="1940020" cy="793380"/>
          </a:xfrm>
          <a:prstGeom prst="roundRect">
            <a:avLst/>
          </a:prstGeom>
          <a:solidFill>
            <a:srgbClr val="FFFFFF"/>
          </a:solidFill>
          <a:ln w="47625" cmpd="sng">
            <a:solidFill>
              <a:srgbClr val="292929"/>
            </a:solidFill>
          </a:ln>
        </p:spPr>
        <p:txBody>
          <a:bodyPr spcFirstLastPara="0" lIns="0" tIns="0" rIns="0" bIns="0" anchor="ctr"/>
          <a:lstStyle/>
          <a:p>
            <a:pPr algn="ctr" hangingPunct="0">
              <a:lnSpc>
                <a:spcPct val="100000"/>
              </a:lnSpc>
            </a:pPr>
            <a:r>
              <a:rPr sz="1800" dirty="0">
                <a:solidFill>
                  <a:srgbClr val="292929"/>
                </a:solidFill>
                <a:latin typeface="+mn-lt"/>
                <a:ea typeface="+mn-ea"/>
                <a:cs typeface="Playfair Display"/>
              </a:rPr>
              <a:t>Symptoms</a:t>
            </a:r>
          </a:p>
        </p:txBody>
      </p:sp>
      <p:pic>
        <p:nvPicPr>
          <p:cNvPr id="16" name="Line" descr="In the diagram the triad of terms from the previous part of the diagram converge at the term mitral regurgitation and an arrow points to the term symptoms.">
            <a:extLst>
              <a:ext uri="{FF2B5EF4-FFF2-40B4-BE49-F238E27FC236}">
                <a16:creationId xmlns:a16="http://schemas.microsoft.com/office/drawing/2014/main" id="{5CD48147-7F52-404B-9C46-A27EFB533411}"/>
              </a:ext>
            </a:extLst>
          </p:cNvPr>
          <p:cNvPicPr/>
          <p:nvPr/>
        </p:nvPicPr>
        <p:blipFill rotWithShape="1">
          <a:blip r:embed="rId6"/>
          <a:stretch>
            <a:fillRect/>
          </a:stretch>
        </p:blipFill>
        <p:spPr>
          <a:xfrm>
            <a:off x="5713738" y="2916630"/>
            <a:ext cx="294033" cy="1001368"/>
          </a:xfrm>
          <a:prstGeom prst="rect">
            <a:avLst/>
          </a:prstGeom>
        </p:spPr>
      </p:pic>
      <p:sp>
        <p:nvSpPr>
          <p:cNvPr id="18" name="text 0">
            <a:extLst>
              <a:ext uri="{FF2B5EF4-FFF2-40B4-BE49-F238E27FC236}">
                <a16:creationId xmlns:a16="http://schemas.microsoft.com/office/drawing/2014/main" id="{056C8873-08A5-4418-BAB3-4FEB8DE0C00B}"/>
              </a:ext>
            </a:extLst>
          </p:cNvPr>
          <p:cNvSpPr/>
          <p:nvPr/>
        </p:nvSpPr>
        <p:spPr>
          <a:xfrm>
            <a:off x="4532209" y="4720116"/>
            <a:ext cx="6994728" cy="1789043"/>
          </a:xfrm>
          <a:prstGeom prst="rect">
            <a:avLst/>
          </a:prstGeom>
          <a:solidFill>
            <a:schemeClr val="accent1">
              <a:lumMod val="40000"/>
              <a:lumOff val="60000"/>
            </a:schemeClr>
          </a:solidFill>
        </p:spPr>
        <p:txBody>
          <a:bodyPr spcFirstLastPara="0" lIns="82826" tIns="82826" rIns="82826" bIns="0" anchor="t"/>
          <a:lstStyle/>
          <a:p>
            <a:pPr marL="198791" indent="-198791" hangingPunct="0">
              <a:buFont typeface="Courier New" panose="020B0604020202020204" pitchFamily="34" charset="0"/>
              <a:buChar char="o"/>
            </a:pPr>
            <a:r>
              <a:rPr dirty="0">
                <a:latin typeface="+mn-lt"/>
                <a:ea typeface="+mn-ea"/>
                <a:cs typeface="Playfair Display"/>
              </a:rPr>
              <a:t>In MR caused by LVOTO, SAM of the mitral valve leads to loss of leaflet coaptation, and the jet is predominantly mid-to-late systolic and posterior or lateral in orientation. However, central and anterior jets may also result from SAM of the mitral valve</a:t>
            </a:r>
            <a:endParaRPr lang="en-US" dirty="0">
              <a:latin typeface="+mn-lt"/>
              <a:ea typeface="+mn-ea"/>
              <a:cs typeface="Playfair Display"/>
            </a:endParaRPr>
          </a:p>
          <a:p>
            <a:pPr hangingPunct="0"/>
            <a:endParaRPr dirty="0">
              <a:latin typeface="+mn-lt"/>
              <a:ea typeface="+mn-ea"/>
              <a:cs typeface="Playfair Display"/>
            </a:endParaRPr>
          </a:p>
          <a:p>
            <a:pPr marL="198791" indent="-198791" hangingPunct="0">
              <a:buFont typeface="Courier New" panose="020B0604020202020204" pitchFamily="34" charset="0"/>
              <a:buChar char="o"/>
            </a:pPr>
            <a:r>
              <a:rPr dirty="0">
                <a:latin typeface="+mn-lt"/>
                <a:ea typeface="+mn-ea"/>
                <a:cs typeface="Playfair Display"/>
              </a:rPr>
              <a:t>Factors that affect the severity of LVOTO also may affect the degree of MR. Thus, significant MR may not be evident without provocation for LVOTO and SAM of the mitral valve.</a:t>
            </a:r>
          </a:p>
        </p:txBody>
      </p:sp>
      <p:pic>
        <p:nvPicPr>
          <p:cNvPr id="24" name="05_Arrow">
            <a:extLst>
              <a:ext uri="{FF2B5EF4-FFF2-40B4-BE49-F238E27FC236}">
                <a16:creationId xmlns:a16="http://schemas.microsoft.com/office/drawing/2014/main" id="{0A3BBE2B-45D6-47E2-A218-2FDF83102744}"/>
              </a:ext>
              <a:ext uri="{C183D7F6-B498-43B3-948B-1728B52AA6E4}">
                <adec:decorative xmlns:adec="http://schemas.microsoft.com/office/drawing/2017/decorative" val="1"/>
              </a:ext>
            </a:extLst>
          </p:cNvPr>
          <p:cNvPicPr/>
          <p:nvPr/>
        </p:nvPicPr>
        <p:blipFill rotWithShape="1">
          <a:blip r:embed="rId7"/>
          <a:stretch>
            <a:fillRect/>
          </a:stretch>
        </p:blipFill>
        <p:spPr>
          <a:xfrm rot="-5400000">
            <a:off x="5506160" y="1615565"/>
            <a:ext cx="465930" cy="460810"/>
          </a:xfrm>
          <a:prstGeom prst="rect">
            <a:avLst/>
          </a:prstGeom>
        </p:spPr>
      </p:pic>
      <p:pic>
        <p:nvPicPr>
          <p:cNvPr id="26" name="05_Arrow copy 1">
            <a:extLst>
              <a:ext uri="{FF2B5EF4-FFF2-40B4-BE49-F238E27FC236}">
                <a16:creationId xmlns:a16="http://schemas.microsoft.com/office/drawing/2014/main" id="{EF2C2D33-B5BA-4527-B795-B6BA08BCD337}"/>
              </a:ext>
              <a:ext uri="{C183D7F6-B498-43B3-948B-1728B52AA6E4}">
                <adec:decorative xmlns:adec="http://schemas.microsoft.com/office/drawing/2017/decorative" val="1"/>
              </a:ext>
            </a:extLst>
          </p:cNvPr>
          <p:cNvPicPr/>
          <p:nvPr/>
        </p:nvPicPr>
        <p:blipFill rotWithShape="1">
          <a:blip r:embed="rId7"/>
          <a:stretch>
            <a:fillRect/>
          </a:stretch>
        </p:blipFill>
        <p:spPr>
          <a:xfrm rot="-5400000">
            <a:off x="5589247" y="3246783"/>
            <a:ext cx="465930" cy="460810"/>
          </a:xfrm>
          <a:prstGeom prst="rect">
            <a:avLst/>
          </a:prstGeom>
        </p:spPr>
      </p:pic>
      <p:pic>
        <p:nvPicPr>
          <p:cNvPr id="30" name="05_Arrow copy 2">
            <a:extLst>
              <a:ext uri="{FF2B5EF4-FFF2-40B4-BE49-F238E27FC236}">
                <a16:creationId xmlns:a16="http://schemas.microsoft.com/office/drawing/2014/main" id="{EDA17CA4-7B33-413A-AF24-E29CB85EA928}"/>
              </a:ext>
              <a:ext uri="{C183D7F6-B498-43B3-948B-1728B52AA6E4}">
                <adec:decorative xmlns:adec="http://schemas.microsoft.com/office/drawing/2017/decorative" val="1"/>
              </a:ext>
            </a:extLst>
          </p:cNvPr>
          <p:cNvPicPr/>
          <p:nvPr/>
        </p:nvPicPr>
        <p:blipFill rotWithShape="1">
          <a:blip r:embed="rId7"/>
          <a:stretch>
            <a:fillRect/>
          </a:stretch>
        </p:blipFill>
        <p:spPr>
          <a:xfrm rot="-10800000">
            <a:off x="4592158" y="668446"/>
            <a:ext cx="465930" cy="460810"/>
          </a:xfrm>
          <a:prstGeom prst="rect">
            <a:avLst/>
          </a:prstGeom>
        </p:spPr>
      </p:pic>
      <p:pic>
        <p:nvPicPr>
          <p:cNvPr id="32" name="05_Arrow copy 3">
            <a:extLst>
              <a:ext uri="{FF2B5EF4-FFF2-40B4-BE49-F238E27FC236}">
                <a16:creationId xmlns:a16="http://schemas.microsoft.com/office/drawing/2014/main" id="{6491DB65-7A6E-4247-A53D-9E5C969D33B2}"/>
              </a:ext>
              <a:ext uri="{C183D7F6-B498-43B3-948B-1728B52AA6E4}">
                <adec:decorative xmlns:adec="http://schemas.microsoft.com/office/drawing/2017/decorative" val="1"/>
              </a:ext>
            </a:extLst>
          </p:cNvPr>
          <p:cNvPicPr/>
          <p:nvPr/>
        </p:nvPicPr>
        <p:blipFill rotWithShape="1">
          <a:blip r:embed="rId7"/>
          <a:stretch>
            <a:fillRect/>
          </a:stretch>
        </p:blipFill>
        <p:spPr>
          <a:xfrm>
            <a:off x="6379403" y="686798"/>
            <a:ext cx="465931" cy="460810"/>
          </a:xfrm>
          <a:prstGeom prst="rect">
            <a:avLst/>
          </a:prstGeom>
        </p:spPr>
      </p:pic>
      <p:sp>
        <p:nvSpPr>
          <p:cNvPr id="2" name="Slide Number Placeholder 1">
            <a:extLst>
              <a:ext uri="{FF2B5EF4-FFF2-40B4-BE49-F238E27FC236}">
                <a16:creationId xmlns:a16="http://schemas.microsoft.com/office/drawing/2014/main" id="{6835E7E4-0DD6-4C22-A6F4-0E807F82F9F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14959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36" name="Shape11">
            <a:extLst>
              <a:ext uri="{FF2B5EF4-FFF2-40B4-BE49-F238E27FC236}">
                <a16:creationId xmlns:a16="http://schemas.microsoft.com/office/drawing/2014/main" id="{89EE6794-A914-445A-AF48-9F7B3D7A3BE6}"/>
              </a:ext>
              <a:ext uri="{C183D7F6-B498-43B3-948B-1728B52AA6E4}">
                <adec:decorative xmlns:adec="http://schemas.microsoft.com/office/drawing/2017/decorative" val="1"/>
              </a:ext>
            </a:extLst>
          </p:cNvPr>
          <p:cNvPicPr/>
          <p:nvPr/>
        </p:nvPicPr>
        <p:blipFill rotWithShape="1">
          <a:blip r:embed="rId3"/>
          <a:stretch>
            <a:fillRect/>
          </a:stretch>
        </p:blipFill>
        <p:spPr>
          <a:xfrm>
            <a:off x="5330930" y="1408555"/>
            <a:ext cx="2331625" cy="2014524"/>
          </a:xfrm>
          <a:prstGeom prst="rect">
            <a:avLst/>
          </a:prstGeom>
          <a:noFill/>
        </p:spPr>
      </p:pic>
      <p:sp>
        <p:nvSpPr>
          <p:cNvPr id="3" name="Title 2">
            <a:extLst>
              <a:ext uri="{FF2B5EF4-FFF2-40B4-BE49-F238E27FC236}">
                <a16:creationId xmlns:a16="http://schemas.microsoft.com/office/drawing/2014/main" id="{5F70967B-B930-456E-AD13-3A9EC884F6B4}"/>
              </a:ext>
            </a:extLst>
          </p:cNvPr>
          <p:cNvSpPr>
            <a:spLocks noGrp="1"/>
          </p:cNvSpPr>
          <p:nvPr>
            <p:ph type="title"/>
          </p:nvPr>
        </p:nvSpPr>
        <p:spPr/>
        <p:txBody>
          <a:bodyPr/>
          <a:lstStyle/>
          <a:p>
            <a:r>
              <a:rPr kumimoji="0" lang="en-US" sz="2400" b="1" i="0" u="none" strike="noStrike" kern="0" cap="none" spc="0" normalizeH="0" baseline="0" noProof="0" dirty="0">
                <a:ln>
                  <a:noFill/>
                </a:ln>
                <a:solidFill>
                  <a:srgbClr val="000000"/>
                </a:solidFill>
                <a:effectLst/>
                <a:uLnTx/>
                <a:uFillTx/>
                <a:latin typeface="Arial"/>
                <a:ea typeface="+mn-ea"/>
                <a:cs typeface="Playfair Display"/>
                <a:sym typeface="Arial"/>
              </a:rPr>
              <a:t>Pathophysiology of Diastolic Dysfunction in HCM</a:t>
            </a:r>
            <a:endParaRPr lang="en-US" dirty="0"/>
          </a:p>
        </p:txBody>
      </p:sp>
      <p:sp>
        <p:nvSpPr>
          <p:cNvPr id="58" name="text 4">
            <a:extLst>
              <a:ext uri="{FF2B5EF4-FFF2-40B4-BE49-F238E27FC236}">
                <a16:creationId xmlns:a16="http://schemas.microsoft.com/office/drawing/2014/main" id="{9AD90867-B47B-4761-A579-08459C79C436}"/>
              </a:ext>
            </a:extLst>
          </p:cNvPr>
          <p:cNvSpPr/>
          <p:nvPr/>
        </p:nvSpPr>
        <p:spPr>
          <a:xfrm>
            <a:off x="1184217" y="1036668"/>
            <a:ext cx="3589629" cy="438978"/>
          </a:xfrm>
          <a:prstGeom prst="rect">
            <a:avLst/>
          </a:prstGeom>
          <a:noFill/>
          <a:ln w="3175">
            <a:solidFill>
              <a:schemeClr val="tx1"/>
            </a:solidFill>
          </a:ln>
        </p:spPr>
        <p:txBody>
          <a:bodyPr spcFirstLastPara="0" lIns="82826" tIns="82826" rIns="82826" bIns="0" anchor="t"/>
          <a:lstStyle/>
          <a:p>
            <a:pPr algn="l" hangingPunct="0">
              <a:lnSpc>
                <a:spcPct val="100000"/>
              </a:lnSpc>
            </a:pPr>
            <a:r>
              <a:rPr sz="1826" b="1" dirty="0">
                <a:latin typeface="+mn-lt"/>
                <a:ea typeface="+mn-ea"/>
                <a:cs typeface="Playfair Display"/>
              </a:rPr>
              <a:t>Impaired Cellular Mechanisms</a:t>
            </a:r>
          </a:p>
        </p:txBody>
      </p:sp>
      <p:sp>
        <p:nvSpPr>
          <p:cNvPr id="48" name="text 4">
            <a:extLst>
              <a:ext uri="{FF2B5EF4-FFF2-40B4-BE49-F238E27FC236}">
                <a16:creationId xmlns:a16="http://schemas.microsoft.com/office/drawing/2014/main" id="{F5DE2AAE-C92E-4B86-B3D3-53F2D010FECD}"/>
              </a:ext>
            </a:extLst>
          </p:cNvPr>
          <p:cNvSpPr/>
          <p:nvPr/>
        </p:nvSpPr>
        <p:spPr>
          <a:xfrm>
            <a:off x="2212043" y="1941945"/>
            <a:ext cx="2539620" cy="2020957"/>
          </a:xfrm>
          <a:prstGeom prst="rect">
            <a:avLst/>
          </a:prstGeom>
          <a:noFill/>
        </p:spPr>
        <p:txBody>
          <a:bodyPr spcFirstLastPara="0" lIns="82826" tIns="82826" rIns="82826" bIns="0" anchor="t"/>
          <a:lstStyle/>
          <a:p>
            <a:pPr marL="198791" indent="-198791" hangingPunct="0">
              <a:buFont typeface="Courier New" panose="020B0604020202020204" pitchFamily="34" charset="0"/>
              <a:buChar char="o"/>
            </a:pPr>
            <a:r>
              <a:rPr sz="1565" dirty="0">
                <a:latin typeface="+mn-lt"/>
                <a:ea typeface="+mn-ea"/>
                <a:cs typeface="Playfair Display"/>
              </a:rPr>
              <a:t>Abnormal intracellular Ca reuptake</a:t>
            </a:r>
          </a:p>
          <a:p>
            <a:pPr algn="l" hangingPunct="0">
              <a:lnSpc>
                <a:spcPct val="100000"/>
              </a:lnSpc>
            </a:pPr>
            <a:endParaRPr sz="1565" dirty="0">
              <a:latin typeface="+mn-lt"/>
              <a:ea typeface="+mn-ea"/>
              <a:cs typeface="Playfair Display"/>
            </a:endParaRPr>
          </a:p>
          <a:p>
            <a:pPr marL="198791" indent="-198791" hangingPunct="0">
              <a:buFont typeface="Courier New" panose="020B0604020202020204" pitchFamily="34" charset="0"/>
              <a:buChar char="o"/>
            </a:pPr>
            <a:r>
              <a:rPr sz="1565" dirty="0">
                <a:latin typeface="+mn-lt"/>
                <a:ea typeface="+mn-ea"/>
                <a:cs typeface="Playfair Display"/>
              </a:rPr>
              <a:t>Altered systolic-diastolic coupling </a:t>
            </a:r>
          </a:p>
          <a:p>
            <a:pPr algn="l" hangingPunct="0">
              <a:lnSpc>
                <a:spcPct val="100000"/>
              </a:lnSpc>
            </a:pPr>
            <a:endParaRPr sz="1565" dirty="0">
              <a:latin typeface="+mn-lt"/>
              <a:ea typeface="+mn-ea"/>
              <a:cs typeface="Playfair Display"/>
            </a:endParaRPr>
          </a:p>
          <a:p>
            <a:pPr marL="198791" indent="-198791" hangingPunct="0">
              <a:buFont typeface="Courier New" panose="020B0604020202020204" pitchFamily="34" charset="0"/>
              <a:buChar char="o"/>
            </a:pPr>
            <a:r>
              <a:rPr sz="1565" dirty="0">
                <a:latin typeface="+mn-lt"/>
                <a:ea typeface="+mn-ea"/>
                <a:cs typeface="Playfair Display"/>
              </a:rPr>
              <a:t>Impaired cardiac cellular energetic</a:t>
            </a:r>
            <a:r>
              <a:rPr lang="en-US" sz="1565" dirty="0">
                <a:latin typeface="+mn-lt"/>
                <a:ea typeface="+mn-ea"/>
                <a:cs typeface="Playfair Display"/>
              </a:rPr>
              <a:t>s</a:t>
            </a:r>
            <a:endParaRPr sz="1565" dirty="0">
              <a:latin typeface="+mn-lt"/>
              <a:ea typeface="+mn-ea"/>
              <a:cs typeface="Playfair Display"/>
            </a:endParaRPr>
          </a:p>
        </p:txBody>
      </p:sp>
      <p:pic>
        <p:nvPicPr>
          <p:cNvPr id="42" name="31_Arrow" descr="A diagram of a wide arrow points from impaired cellular mechanisms to diastolic dysfunction.">
            <a:extLst>
              <a:ext uri="{FF2B5EF4-FFF2-40B4-BE49-F238E27FC236}">
                <a16:creationId xmlns:a16="http://schemas.microsoft.com/office/drawing/2014/main" id="{73B5AA95-D686-4EAF-994F-D823BDEC75EF}"/>
              </a:ext>
            </a:extLst>
          </p:cNvPr>
          <p:cNvPicPr/>
          <p:nvPr/>
        </p:nvPicPr>
        <p:blipFill rotWithShape="1">
          <a:blip r:embed="rId4"/>
          <a:stretch>
            <a:fillRect/>
          </a:stretch>
        </p:blipFill>
        <p:spPr>
          <a:xfrm rot="1998086" flipH="1">
            <a:off x="4819625" y="1334011"/>
            <a:ext cx="836543" cy="466270"/>
          </a:xfrm>
          <a:prstGeom prst="rect">
            <a:avLst/>
          </a:prstGeom>
          <a:noFill/>
        </p:spPr>
      </p:pic>
      <p:sp>
        <p:nvSpPr>
          <p:cNvPr id="52" name="text 4">
            <a:extLst>
              <a:ext uri="{FF2B5EF4-FFF2-40B4-BE49-F238E27FC236}">
                <a16:creationId xmlns:a16="http://schemas.microsoft.com/office/drawing/2014/main" id="{40BD3A72-094B-40C4-AD10-60DE8B55E892}"/>
              </a:ext>
            </a:extLst>
          </p:cNvPr>
          <p:cNvSpPr/>
          <p:nvPr/>
        </p:nvSpPr>
        <p:spPr>
          <a:xfrm>
            <a:off x="8349934" y="1117737"/>
            <a:ext cx="2906355" cy="390349"/>
          </a:xfrm>
          <a:prstGeom prst="rect">
            <a:avLst/>
          </a:prstGeom>
          <a:noFill/>
          <a:ln w="3175">
            <a:solidFill>
              <a:schemeClr val="tx1"/>
            </a:solidFill>
          </a:ln>
        </p:spPr>
        <p:txBody>
          <a:bodyPr spcFirstLastPara="0" lIns="82826" tIns="82826" rIns="82826" bIns="0" anchor="t"/>
          <a:lstStyle/>
          <a:p>
            <a:pPr algn="l" hangingPunct="0">
              <a:lnSpc>
                <a:spcPct val="100000"/>
              </a:lnSpc>
            </a:pPr>
            <a:r>
              <a:rPr sz="1826" b="1" dirty="0">
                <a:latin typeface="+mn-lt"/>
                <a:ea typeface="+mn-ea"/>
                <a:cs typeface="Playfair Display"/>
              </a:rPr>
              <a:t>Altered Ventricular Load</a:t>
            </a:r>
          </a:p>
        </p:txBody>
      </p:sp>
      <p:sp>
        <p:nvSpPr>
          <p:cNvPr id="54" name="text 4">
            <a:extLst>
              <a:ext uri="{FF2B5EF4-FFF2-40B4-BE49-F238E27FC236}">
                <a16:creationId xmlns:a16="http://schemas.microsoft.com/office/drawing/2014/main" id="{5FEB2C70-782F-4FEB-9868-A5BC52A94F56}"/>
              </a:ext>
            </a:extLst>
          </p:cNvPr>
          <p:cNvSpPr/>
          <p:nvPr/>
        </p:nvSpPr>
        <p:spPr>
          <a:xfrm>
            <a:off x="8378198" y="1854343"/>
            <a:ext cx="1953274" cy="1789043"/>
          </a:xfrm>
          <a:prstGeom prst="rect">
            <a:avLst/>
          </a:prstGeom>
          <a:noFill/>
        </p:spPr>
        <p:txBody>
          <a:bodyPr spcFirstLastPara="0" lIns="82826" tIns="82826" rIns="82826" bIns="0" anchor="t"/>
          <a:lstStyle/>
          <a:p>
            <a:pPr marL="198791" indent="-198791" hangingPunct="0">
              <a:buFont typeface="Courier New" panose="020B0604020202020204" pitchFamily="34" charset="0"/>
              <a:buChar char="o"/>
            </a:pPr>
            <a:r>
              <a:rPr sz="1565" dirty="0">
                <a:latin typeface="+mn-lt"/>
                <a:ea typeface="+mn-ea"/>
                <a:cs typeface="Playfair Display"/>
              </a:rPr>
              <a:t>High Intracavitary Pressures </a:t>
            </a:r>
          </a:p>
          <a:p>
            <a:pPr algn="l" hangingPunct="0">
              <a:lnSpc>
                <a:spcPct val="100000"/>
              </a:lnSpc>
            </a:pPr>
            <a:endParaRPr sz="1565" dirty="0">
              <a:latin typeface="+mn-lt"/>
              <a:ea typeface="+mn-ea"/>
              <a:cs typeface="Playfair Display"/>
            </a:endParaRPr>
          </a:p>
          <a:p>
            <a:pPr marL="198791" indent="-198791" hangingPunct="0">
              <a:buFont typeface="Courier New" panose="020B0604020202020204" pitchFamily="34" charset="0"/>
              <a:buChar char="o"/>
            </a:pPr>
            <a:r>
              <a:rPr sz="1565" dirty="0">
                <a:latin typeface="+mn-lt"/>
                <a:ea typeface="+mn-ea"/>
                <a:cs typeface="Playfair Display"/>
              </a:rPr>
              <a:t>Non Uniformity in Contraction &amp; Relaxation</a:t>
            </a:r>
          </a:p>
        </p:txBody>
      </p:sp>
      <p:pic>
        <p:nvPicPr>
          <p:cNvPr id="40" name="31_Arrow" descr="A diagram of a wide arrow points from altered ventricular load to diastolic dysfunction.">
            <a:extLst>
              <a:ext uri="{FF2B5EF4-FFF2-40B4-BE49-F238E27FC236}">
                <a16:creationId xmlns:a16="http://schemas.microsoft.com/office/drawing/2014/main" id="{5A879607-33A8-4F0B-94A9-A8F6AC7E0480}"/>
              </a:ext>
            </a:extLst>
          </p:cNvPr>
          <p:cNvPicPr/>
          <p:nvPr/>
        </p:nvPicPr>
        <p:blipFill rotWithShape="1">
          <a:blip r:embed="rId4"/>
          <a:stretch>
            <a:fillRect/>
          </a:stretch>
        </p:blipFill>
        <p:spPr>
          <a:xfrm rot="19678721">
            <a:off x="7323119" y="1334011"/>
            <a:ext cx="836543" cy="466270"/>
          </a:xfrm>
          <a:prstGeom prst="rect">
            <a:avLst/>
          </a:prstGeom>
          <a:noFill/>
        </p:spPr>
      </p:pic>
      <p:sp>
        <p:nvSpPr>
          <p:cNvPr id="28" name="Rectangle Container">
            <a:extLst>
              <a:ext uri="{FF2B5EF4-FFF2-40B4-BE49-F238E27FC236}">
                <a16:creationId xmlns:a16="http://schemas.microsoft.com/office/drawing/2014/main" id="{3416DEA0-3EE0-4DB8-855D-18F401AB97C8}"/>
              </a:ext>
            </a:extLst>
          </p:cNvPr>
          <p:cNvSpPr/>
          <p:nvPr/>
        </p:nvSpPr>
        <p:spPr>
          <a:xfrm>
            <a:off x="4972051" y="4404353"/>
            <a:ext cx="2986838" cy="599178"/>
          </a:xfrm>
          <a:prstGeom prst="roundRect">
            <a:avLst>
              <a:gd name="adj" fmla="val 0"/>
            </a:avLst>
          </a:prstGeom>
          <a:noFill/>
          <a:ln w="3175">
            <a:solidFill>
              <a:schemeClr val="tx1"/>
            </a:solidFill>
          </a:ln>
        </p:spPr>
        <p:txBody>
          <a:bodyPr spcFirstLastPara="0" lIns="0" tIns="0" rIns="0" bIns="0" anchor="ctr"/>
          <a:lstStyle/>
          <a:p>
            <a:pPr algn="ctr" hangingPunct="0">
              <a:lnSpc>
                <a:spcPct val="100000"/>
              </a:lnSpc>
            </a:pPr>
            <a:r>
              <a:rPr sz="1826" b="1" dirty="0">
                <a:latin typeface="+mn-lt"/>
                <a:ea typeface="+mn-ea"/>
                <a:cs typeface="Playfair Display"/>
              </a:rPr>
              <a:t>Chamber Stiffness</a:t>
            </a:r>
          </a:p>
        </p:txBody>
      </p:sp>
      <p:pic>
        <p:nvPicPr>
          <p:cNvPr id="50" name="31_Arrow copy 1" descr="A diagram of a wide arrow points from chamber stiffness to diastolic dysfunction.">
            <a:extLst>
              <a:ext uri="{FF2B5EF4-FFF2-40B4-BE49-F238E27FC236}">
                <a16:creationId xmlns:a16="http://schemas.microsoft.com/office/drawing/2014/main" id="{23607CE4-91BB-485E-B619-A5D2A8BF33EA}"/>
              </a:ext>
            </a:extLst>
          </p:cNvPr>
          <p:cNvPicPr/>
          <p:nvPr/>
        </p:nvPicPr>
        <p:blipFill rotWithShape="1">
          <a:blip r:embed="rId4"/>
          <a:stretch>
            <a:fillRect/>
          </a:stretch>
        </p:blipFill>
        <p:spPr>
          <a:xfrm rot="-5400000" flipH="1">
            <a:off x="6080374" y="3669707"/>
            <a:ext cx="836543" cy="466270"/>
          </a:xfrm>
          <a:prstGeom prst="rect">
            <a:avLst/>
          </a:prstGeom>
          <a:noFill/>
        </p:spPr>
      </p:pic>
      <p:sp>
        <p:nvSpPr>
          <p:cNvPr id="56" name="text 4">
            <a:extLst>
              <a:ext uri="{FF2B5EF4-FFF2-40B4-BE49-F238E27FC236}">
                <a16:creationId xmlns:a16="http://schemas.microsoft.com/office/drawing/2014/main" id="{FA1E76A9-7C1C-422C-A0C2-006FA5363761}"/>
              </a:ext>
            </a:extLst>
          </p:cNvPr>
          <p:cNvSpPr/>
          <p:nvPr/>
        </p:nvSpPr>
        <p:spPr>
          <a:xfrm>
            <a:off x="5467306" y="1955609"/>
            <a:ext cx="2153478" cy="828261"/>
          </a:xfrm>
          <a:prstGeom prst="rect">
            <a:avLst/>
          </a:prstGeom>
          <a:noFill/>
        </p:spPr>
        <p:txBody>
          <a:bodyPr spcFirstLastPara="0" lIns="82826" tIns="82826" rIns="82826" bIns="0" anchor="t"/>
          <a:lstStyle/>
          <a:p>
            <a:pPr algn="ctr" hangingPunct="0">
              <a:lnSpc>
                <a:spcPct val="100000"/>
              </a:lnSpc>
            </a:pPr>
            <a:r>
              <a:rPr sz="2217" b="1" dirty="0">
                <a:solidFill>
                  <a:schemeClr val="tx1"/>
                </a:solidFill>
                <a:latin typeface="+mn-lt"/>
                <a:ea typeface="+mn-ea"/>
                <a:cs typeface="Playfair Display"/>
              </a:rPr>
              <a:t>Diastolic Dysfunction</a:t>
            </a:r>
          </a:p>
        </p:txBody>
      </p:sp>
      <p:pic>
        <p:nvPicPr>
          <p:cNvPr id="10" name="dysfunction_diasto">
            <a:extLst>
              <a:ext uri="{FF2B5EF4-FFF2-40B4-BE49-F238E27FC236}">
                <a16:creationId xmlns:a16="http://schemas.microsoft.com/office/drawing/2014/main" id="{0AFCA804-1E64-4ACE-AA99-B00B169A1251}"/>
              </a:ext>
              <a:ext uri="{C183D7F6-B498-43B3-948B-1728B52AA6E4}">
                <adec:decorative xmlns:adec="http://schemas.microsoft.com/office/drawing/2017/decorative" val="1"/>
              </a:ext>
            </a:extLst>
          </p:cNvPr>
          <p:cNvPicPr/>
          <p:nvPr/>
        </p:nvPicPr>
        <p:blipFill rotWithShape="1">
          <a:blip r:embed="rId5"/>
          <a:stretch>
            <a:fillRect/>
          </a:stretch>
        </p:blipFill>
        <p:spPr>
          <a:xfrm>
            <a:off x="10475279" y="1909498"/>
            <a:ext cx="1001604" cy="1385030"/>
          </a:xfrm>
          <a:prstGeom prst="rect">
            <a:avLst/>
          </a:prstGeom>
          <a:noFill/>
        </p:spPr>
      </p:pic>
      <p:pic>
        <p:nvPicPr>
          <p:cNvPr id="12" name="Anatomy-Icons_Flat-57">
            <a:extLst>
              <a:ext uri="{FF2B5EF4-FFF2-40B4-BE49-F238E27FC236}">
                <a16:creationId xmlns:a16="http://schemas.microsoft.com/office/drawing/2014/main" id="{DB17E1E6-E951-428E-9018-BCC75E85173C}"/>
              </a:ext>
              <a:ext uri="{C183D7F6-B498-43B3-948B-1728B52AA6E4}">
                <adec:decorative xmlns:adec="http://schemas.microsoft.com/office/drawing/2017/decorative" val="1"/>
              </a:ext>
            </a:extLst>
          </p:cNvPr>
          <p:cNvPicPr/>
          <p:nvPr/>
        </p:nvPicPr>
        <p:blipFill rotWithShape="1">
          <a:blip r:embed="rId6"/>
          <a:stretch>
            <a:fillRect/>
          </a:stretch>
        </p:blipFill>
        <p:spPr>
          <a:xfrm>
            <a:off x="1322483" y="2109508"/>
            <a:ext cx="714949" cy="1601486"/>
          </a:xfrm>
          <a:prstGeom prst="rect">
            <a:avLst/>
          </a:prstGeom>
          <a:noFill/>
        </p:spPr>
      </p:pic>
      <p:sp>
        <p:nvSpPr>
          <p:cNvPr id="5" name="Rectangle Container">
            <a:extLst>
              <a:ext uri="{FF2B5EF4-FFF2-40B4-BE49-F238E27FC236}">
                <a16:creationId xmlns:a16="http://schemas.microsoft.com/office/drawing/2014/main" id="{94729471-C027-4D5A-B8DE-2EE785C4758D}"/>
              </a:ext>
            </a:extLst>
          </p:cNvPr>
          <p:cNvSpPr/>
          <p:nvPr/>
        </p:nvSpPr>
        <p:spPr>
          <a:xfrm>
            <a:off x="4979485" y="4411787"/>
            <a:ext cx="2986838" cy="599178"/>
          </a:xfrm>
          <a:prstGeom prst="roundRect">
            <a:avLst>
              <a:gd name="adj" fmla="val 0"/>
            </a:avLst>
          </a:prstGeom>
          <a:solidFill>
            <a:schemeClr val="bg1"/>
          </a:solidFill>
          <a:ln w="3175">
            <a:solidFill>
              <a:schemeClr val="tx1"/>
            </a:solidFill>
          </a:ln>
        </p:spPr>
        <p:txBody>
          <a:bodyPr spcFirstLastPara="0" lIns="0" tIns="0" rIns="0" bIns="0" anchor="ctr"/>
          <a:lstStyle/>
          <a:p>
            <a:pPr algn="ctr" hangingPunct="0">
              <a:lnSpc>
                <a:spcPct val="100000"/>
              </a:lnSpc>
            </a:pPr>
            <a:r>
              <a:rPr sz="1826" b="1" dirty="0">
                <a:latin typeface="+mn-lt"/>
                <a:ea typeface="+mn-ea"/>
                <a:cs typeface="Playfair Display"/>
              </a:rPr>
              <a:t>Chamber Stiffness</a:t>
            </a:r>
          </a:p>
        </p:txBody>
      </p:sp>
      <p:pic>
        <p:nvPicPr>
          <p:cNvPr id="30" name="Line" descr="This is a flow diagram in which an elongated bracket links the three terms; myocardial hypertrophy, ischemia, and interstitial fibrosis as contributing to diastolic dysfunction.">
            <a:extLst>
              <a:ext uri="{FF2B5EF4-FFF2-40B4-BE49-F238E27FC236}">
                <a16:creationId xmlns:a16="http://schemas.microsoft.com/office/drawing/2014/main" id="{49EB9E41-7370-45AE-8AF5-C26205FE9A4C}"/>
              </a:ext>
            </a:extLst>
          </p:cNvPr>
          <p:cNvPicPr/>
          <p:nvPr/>
        </p:nvPicPr>
        <p:blipFill rotWithShape="1">
          <a:blip r:embed="rId7"/>
          <a:stretch>
            <a:fillRect/>
          </a:stretch>
        </p:blipFill>
        <p:spPr>
          <a:xfrm>
            <a:off x="2918591" y="4994268"/>
            <a:ext cx="4898335" cy="399222"/>
          </a:xfrm>
          <a:prstGeom prst="rect">
            <a:avLst/>
          </a:prstGeom>
          <a:noFill/>
        </p:spPr>
      </p:pic>
      <p:sp>
        <p:nvSpPr>
          <p:cNvPr id="18" name="Rectangle Container">
            <a:extLst>
              <a:ext uri="{FF2B5EF4-FFF2-40B4-BE49-F238E27FC236}">
                <a16:creationId xmlns:a16="http://schemas.microsoft.com/office/drawing/2014/main" id="{7980A8CA-D817-45AD-8040-2EBA91452399}"/>
              </a:ext>
              <a:ext uri="{C183D7F6-B498-43B3-948B-1728B52AA6E4}">
                <adec:decorative xmlns:adec="http://schemas.microsoft.com/office/drawing/2017/decorative" val="1"/>
              </a:ext>
            </a:extLst>
          </p:cNvPr>
          <p:cNvSpPr/>
          <p:nvPr/>
        </p:nvSpPr>
        <p:spPr>
          <a:xfrm>
            <a:off x="1270248" y="5281019"/>
            <a:ext cx="3315209" cy="381883"/>
          </a:xfrm>
          <a:prstGeom prst="roundRect">
            <a:avLst/>
          </a:prstGeom>
          <a:noFill/>
        </p:spPr>
        <p:txBody>
          <a:bodyPr spcFirstLastPara="0" lIns="0" tIns="0" rIns="0" bIns="0" anchor="ctr"/>
          <a:lstStyle/>
          <a:p>
            <a:pPr algn="ctr" hangingPunct="0">
              <a:lnSpc>
                <a:spcPct val="100000"/>
              </a:lnSpc>
            </a:pPr>
            <a:r>
              <a:rPr sz="1565" dirty="0">
                <a:latin typeface="+mn-lt"/>
                <a:ea typeface="+mn-ea"/>
                <a:cs typeface="Playfair Display"/>
              </a:rPr>
              <a:t>Myocardial Hypertrophy</a:t>
            </a:r>
          </a:p>
        </p:txBody>
      </p:sp>
      <p:pic>
        <p:nvPicPr>
          <p:cNvPr id="32" name="Line" descr="This is a flow diagram in which a elongated bracket is used to link myocardial hypertrophy resulting in decreased stroke volume and decreased left ventricular cavity size.">
            <a:extLst>
              <a:ext uri="{FF2B5EF4-FFF2-40B4-BE49-F238E27FC236}">
                <a16:creationId xmlns:a16="http://schemas.microsoft.com/office/drawing/2014/main" id="{1E2342DC-263B-4669-920A-01D5E20196D6}"/>
              </a:ext>
            </a:extLst>
          </p:cNvPr>
          <p:cNvPicPr/>
          <p:nvPr/>
        </p:nvPicPr>
        <p:blipFill rotWithShape="1">
          <a:blip r:embed="rId8"/>
          <a:stretch>
            <a:fillRect/>
          </a:stretch>
        </p:blipFill>
        <p:spPr>
          <a:xfrm>
            <a:off x="2541688" y="5653641"/>
            <a:ext cx="3719720" cy="394252"/>
          </a:xfrm>
          <a:prstGeom prst="rect">
            <a:avLst/>
          </a:prstGeom>
          <a:noFill/>
        </p:spPr>
      </p:pic>
      <p:pic>
        <p:nvPicPr>
          <p:cNvPr id="38" name="29_Arrow copy 1" descr="In diagram an arrow is pointing down next to the text stroke volume indicating decreased stroke volume.">
            <a:extLst>
              <a:ext uri="{FF2B5EF4-FFF2-40B4-BE49-F238E27FC236}">
                <a16:creationId xmlns:a16="http://schemas.microsoft.com/office/drawing/2014/main" id="{7F15312A-D7E3-4FE3-8F42-0C9F51433672}"/>
              </a:ext>
            </a:extLst>
          </p:cNvPr>
          <p:cNvPicPr/>
          <p:nvPr/>
        </p:nvPicPr>
        <p:blipFill rotWithShape="1">
          <a:blip r:embed="rId9"/>
          <a:stretch>
            <a:fillRect/>
          </a:stretch>
        </p:blipFill>
        <p:spPr>
          <a:xfrm rot="-5400000">
            <a:off x="1528424" y="6026389"/>
            <a:ext cx="503392" cy="251696"/>
          </a:xfrm>
          <a:prstGeom prst="rect">
            <a:avLst/>
          </a:prstGeom>
          <a:noFill/>
        </p:spPr>
      </p:pic>
      <p:sp>
        <p:nvSpPr>
          <p:cNvPr id="14" name="Rectangle Container">
            <a:extLst>
              <a:ext uri="{FF2B5EF4-FFF2-40B4-BE49-F238E27FC236}">
                <a16:creationId xmlns:a16="http://schemas.microsoft.com/office/drawing/2014/main" id="{E8E3D7ED-4354-4B91-BC85-60DF63218B7B}"/>
              </a:ext>
              <a:ext uri="{C183D7F6-B498-43B3-948B-1728B52AA6E4}">
                <adec:decorative xmlns:adec="http://schemas.microsoft.com/office/drawing/2017/decorative" val="1"/>
              </a:ext>
            </a:extLst>
          </p:cNvPr>
          <p:cNvSpPr/>
          <p:nvPr/>
        </p:nvSpPr>
        <p:spPr>
          <a:xfrm>
            <a:off x="1333167" y="5939141"/>
            <a:ext cx="2435566" cy="422413"/>
          </a:xfrm>
          <a:prstGeom prst="roundRect">
            <a:avLst/>
          </a:prstGeom>
          <a:noFill/>
        </p:spPr>
        <p:txBody>
          <a:bodyPr spcFirstLastPara="0" lIns="0" tIns="0" rIns="0" bIns="0" anchor="ctr"/>
          <a:lstStyle/>
          <a:p>
            <a:pPr algn="ctr" hangingPunct="0">
              <a:lnSpc>
                <a:spcPct val="100000"/>
              </a:lnSpc>
            </a:pPr>
            <a:r>
              <a:rPr sz="1565" dirty="0">
                <a:latin typeface="+mn-lt"/>
                <a:ea typeface="+mn-ea"/>
                <a:cs typeface="Playfair Display"/>
              </a:rPr>
              <a:t>Stroke Volume</a:t>
            </a:r>
          </a:p>
        </p:txBody>
      </p:sp>
      <p:pic>
        <p:nvPicPr>
          <p:cNvPr id="34" name="29_Arrow" descr="Arrow is point down for the text left ventricular cavity size.">
            <a:extLst>
              <a:ext uri="{FF2B5EF4-FFF2-40B4-BE49-F238E27FC236}">
                <a16:creationId xmlns:a16="http://schemas.microsoft.com/office/drawing/2014/main" id="{E009F0B9-19E5-4A51-8A43-73CEDECB957D}"/>
              </a:ext>
            </a:extLst>
          </p:cNvPr>
          <p:cNvPicPr/>
          <p:nvPr/>
        </p:nvPicPr>
        <p:blipFill rotWithShape="1">
          <a:blip r:embed="rId9"/>
          <a:stretch>
            <a:fillRect/>
          </a:stretch>
        </p:blipFill>
        <p:spPr>
          <a:xfrm rot="-5400000">
            <a:off x="4562388" y="6032063"/>
            <a:ext cx="503392" cy="251696"/>
          </a:xfrm>
          <a:prstGeom prst="rect">
            <a:avLst/>
          </a:prstGeom>
          <a:noFill/>
        </p:spPr>
      </p:pic>
      <p:sp>
        <p:nvSpPr>
          <p:cNvPr id="16" name="Rectangle Container">
            <a:extLst>
              <a:ext uri="{FF2B5EF4-FFF2-40B4-BE49-F238E27FC236}">
                <a16:creationId xmlns:a16="http://schemas.microsoft.com/office/drawing/2014/main" id="{E373BBAA-A54E-4E69-B379-1B53FBBFB67F}"/>
              </a:ext>
              <a:ext uri="{C183D7F6-B498-43B3-948B-1728B52AA6E4}">
                <adec:decorative xmlns:adec="http://schemas.microsoft.com/office/drawing/2017/decorative" val="1"/>
              </a:ext>
            </a:extLst>
          </p:cNvPr>
          <p:cNvSpPr/>
          <p:nvPr/>
        </p:nvSpPr>
        <p:spPr>
          <a:xfrm>
            <a:off x="4743539" y="5939141"/>
            <a:ext cx="2817863" cy="426296"/>
          </a:xfrm>
          <a:prstGeom prst="roundRect">
            <a:avLst/>
          </a:prstGeom>
          <a:noFill/>
        </p:spPr>
        <p:txBody>
          <a:bodyPr spcFirstLastPara="0" lIns="0" tIns="0" rIns="0" bIns="0" anchor="ctr"/>
          <a:lstStyle/>
          <a:p>
            <a:pPr algn="ctr" hangingPunct="0">
              <a:lnSpc>
                <a:spcPct val="100000"/>
              </a:lnSpc>
            </a:pPr>
            <a:r>
              <a:rPr sz="1565" dirty="0">
                <a:latin typeface="+mn-lt"/>
                <a:ea typeface="+mn-ea"/>
                <a:cs typeface="Playfair Display"/>
              </a:rPr>
              <a:t>Left Ventricular Cavity Size</a:t>
            </a:r>
          </a:p>
        </p:txBody>
      </p:sp>
      <p:sp>
        <p:nvSpPr>
          <p:cNvPr id="20" name="Rectangle Container">
            <a:extLst>
              <a:ext uri="{FF2B5EF4-FFF2-40B4-BE49-F238E27FC236}">
                <a16:creationId xmlns:a16="http://schemas.microsoft.com/office/drawing/2014/main" id="{062B5F6D-5411-4442-86DA-EC260AF1CC79}"/>
              </a:ext>
              <a:ext uri="{C183D7F6-B498-43B3-948B-1728B52AA6E4}">
                <adec:decorative xmlns:adec="http://schemas.microsoft.com/office/drawing/2017/decorative" val="1"/>
              </a:ext>
            </a:extLst>
          </p:cNvPr>
          <p:cNvSpPr/>
          <p:nvPr/>
        </p:nvSpPr>
        <p:spPr>
          <a:xfrm>
            <a:off x="4814084" y="5281019"/>
            <a:ext cx="1358174" cy="384343"/>
          </a:xfrm>
          <a:prstGeom prst="roundRect">
            <a:avLst/>
          </a:prstGeom>
          <a:noFill/>
        </p:spPr>
        <p:txBody>
          <a:bodyPr spcFirstLastPara="0" lIns="0" tIns="0" rIns="0" bIns="0" anchor="ctr"/>
          <a:lstStyle/>
          <a:p>
            <a:pPr algn="ctr" hangingPunct="0">
              <a:lnSpc>
                <a:spcPct val="100000"/>
              </a:lnSpc>
            </a:pPr>
            <a:r>
              <a:rPr sz="1565" dirty="0">
                <a:latin typeface="+mn-lt"/>
                <a:ea typeface="+mn-ea"/>
                <a:cs typeface="Playfair Display"/>
              </a:rPr>
              <a:t>Ischemia</a:t>
            </a:r>
          </a:p>
        </p:txBody>
      </p:sp>
      <p:sp>
        <p:nvSpPr>
          <p:cNvPr id="26" name="Rectangle Container">
            <a:extLst>
              <a:ext uri="{FF2B5EF4-FFF2-40B4-BE49-F238E27FC236}">
                <a16:creationId xmlns:a16="http://schemas.microsoft.com/office/drawing/2014/main" id="{603C7081-8540-4FC2-9690-06D02FC9BAFF}"/>
              </a:ext>
              <a:ext uri="{C183D7F6-B498-43B3-948B-1728B52AA6E4}">
                <adec:decorative xmlns:adec="http://schemas.microsoft.com/office/drawing/2017/decorative" val="1"/>
              </a:ext>
            </a:extLst>
          </p:cNvPr>
          <p:cNvSpPr/>
          <p:nvPr/>
        </p:nvSpPr>
        <p:spPr>
          <a:xfrm>
            <a:off x="6390777" y="5284815"/>
            <a:ext cx="2634404" cy="381000"/>
          </a:xfrm>
          <a:prstGeom prst="roundRect">
            <a:avLst/>
          </a:prstGeom>
          <a:noFill/>
        </p:spPr>
        <p:txBody>
          <a:bodyPr spcFirstLastPara="0" lIns="0" tIns="0" rIns="0" bIns="0" anchor="ctr"/>
          <a:lstStyle/>
          <a:p>
            <a:pPr algn="ctr" hangingPunct="0">
              <a:lnSpc>
                <a:spcPct val="100000"/>
              </a:lnSpc>
            </a:pPr>
            <a:r>
              <a:rPr sz="1565" dirty="0">
                <a:latin typeface="+mn-lt"/>
                <a:ea typeface="+mn-ea"/>
                <a:cs typeface="Playfair Display"/>
              </a:rPr>
              <a:t>Interstitial Fibrosis</a:t>
            </a:r>
          </a:p>
        </p:txBody>
      </p:sp>
      <p:pic>
        <p:nvPicPr>
          <p:cNvPr id="44" name="Line" descr="A diagram with a curved line links myocardial hypertrophy, ischemia and interstitial fibrosis to left atrial fibrosis.">
            <a:extLst>
              <a:ext uri="{FF2B5EF4-FFF2-40B4-BE49-F238E27FC236}">
                <a16:creationId xmlns:a16="http://schemas.microsoft.com/office/drawing/2014/main" id="{2CE32C92-2D74-4232-A6F7-B6EC5ED14818}"/>
              </a:ext>
            </a:extLst>
          </p:cNvPr>
          <p:cNvPicPr/>
          <p:nvPr/>
        </p:nvPicPr>
        <p:blipFill rotWithShape="1">
          <a:blip r:embed="rId10"/>
          <a:stretch>
            <a:fillRect/>
          </a:stretch>
        </p:blipFill>
        <p:spPr>
          <a:xfrm>
            <a:off x="9015919" y="5276524"/>
            <a:ext cx="1779933" cy="341243"/>
          </a:xfrm>
          <a:prstGeom prst="rect">
            <a:avLst/>
          </a:prstGeom>
          <a:noFill/>
        </p:spPr>
      </p:pic>
      <p:sp>
        <p:nvSpPr>
          <p:cNvPr id="24" name="Rectangle Container">
            <a:extLst>
              <a:ext uri="{FF2B5EF4-FFF2-40B4-BE49-F238E27FC236}">
                <a16:creationId xmlns:a16="http://schemas.microsoft.com/office/drawing/2014/main" id="{C5051ED5-F20C-4F97-BABD-5C608DABA8C1}"/>
              </a:ext>
              <a:ext uri="{C183D7F6-B498-43B3-948B-1728B52AA6E4}">
                <adec:decorative xmlns:adec="http://schemas.microsoft.com/office/drawing/2017/decorative" val="1"/>
              </a:ext>
            </a:extLst>
          </p:cNvPr>
          <p:cNvSpPr/>
          <p:nvPr/>
        </p:nvSpPr>
        <p:spPr>
          <a:xfrm>
            <a:off x="9369590" y="4912097"/>
            <a:ext cx="2634404" cy="381000"/>
          </a:xfrm>
          <a:prstGeom prst="roundRect">
            <a:avLst/>
          </a:prstGeom>
          <a:noFill/>
        </p:spPr>
        <p:txBody>
          <a:bodyPr spcFirstLastPara="0" lIns="0" tIns="0" rIns="0" bIns="0" anchor="ctr"/>
          <a:lstStyle/>
          <a:p>
            <a:pPr algn="ctr" hangingPunct="0">
              <a:lnSpc>
                <a:spcPct val="100000"/>
              </a:lnSpc>
            </a:pPr>
            <a:r>
              <a:rPr sz="1565" dirty="0">
                <a:latin typeface="+mn-lt"/>
                <a:ea typeface="+mn-ea"/>
                <a:cs typeface="Playfair Display"/>
              </a:rPr>
              <a:t>Left Atrial Fibrosis</a:t>
            </a:r>
          </a:p>
        </p:txBody>
      </p:sp>
      <p:pic>
        <p:nvPicPr>
          <p:cNvPr id="46" name="Line" descr="A line in the diagram links left atrial fibrosis to atrial fibrillation.">
            <a:extLst>
              <a:ext uri="{FF2B5EF4-FFF2-40B4-BE49-F238E27FC236}">
                <a16:creationId xmlns:a16="http://schemas.microsoft.com/office/drawing/2014/main" id="{9F469736-AEE2-427E-AB37-D4A6CFC68A3D}"/>
              </a:ext>
            </a:extLst>
          </p:cNvPr>
          <p:cNvPicPr/>
          <p:nvPr/>
        </p:nvPicPr>
        <p:blipFill rotWithShape="1">
          <a:blip r:embed="rId11"/>
          <a:stretch>
            <a:fillRect/>
          </a:stretch>
        </p:blipFill>
        <p:spPr>
          <a:xfrm>
            <a:off x="10490032" y="4597358"/>
            <a:ext cx="329648" cy="447261"/>
          </a:xfrm>
          <a:prstGeom prst="rect">
            <a:avLst/>
          </a:prstGeom>
          <a:noFill/>
        </p:spPr>
      </p:pic>
      <p:sp>
        <p:nvSpPr>
          <p:cNvPr id="22" name="Rectangle Container">
            <a:extLst>
              <a:ext uri="{FF2B5EF4-FFF2-40B4-BE49-F238E27FC236}">
                <a16:creationId xmlns:a16="http://schemas.microsoft.com/office/drawing/2014/main" id="{C8014A10-8FB7-4412-90D0-FF43744C7B69}"/>
              </a:ext>
              <a:ext uri="{C183D7F6-B498-43B3-948B-1728B52AA6E4}">
                <adec:decorative xmlns:adec="http://schemas.microsoft.com/office/drawing/2017/decorative" val="1"/>
              </a:ext>
            </a:extLst>
          </p:cNvPr>
          <p:cNvSpPr/>
          <p:nvPr/>
        </p:nvSpPr>
        <p:spPr>
          <a:xfrm>
            <a:off x="8474852" y="4439989"/>
            <a:ext cx="2048310" cy="381000"/>
          </a:xfrm>
          <a:prstGeom prst="roundRect">
            <a:avLst/>
          </a:prstGeom>
          <a:noFill/>
        </p:spPr>
        <p:txBody>
          <a:bodyPr spcFirstLastPara="0" lIns="0" tIns="0" rIns="0" bIns="0" anchor="ctr"/>
          <a:lstStyle/>
          <a:p>
            <a:pPr algn="ctr" hangingPunct="0">
              <a:lnSpc>
                <a:spcPct val="100000"/>
              </a:lnSpc>
            </a:pPr>
            <a:r>
              <a:rPr sz="1565" dirty="0">
                <a:latin typeface="+mn-lt"/>
                <a:ea typeface="+mn-ea"/>
                <a:cs typeface="Playfair Display"/>
              </a:rPr>
              <a:t>Atrial Fibri</a:t>
            </a:r>
            <a:r>
              <a:rPr lang="en-US" sz="1565" dirty="0">
                <a:latin typeface="+mn-lt"/>
                <a:ea typeface="+mn-ea"/>
                <a:cs typeface="Playfair Display"/>
              </a:rPr>
              <a:t>llation</a:t>
            </a:r>
            <a:endParaRPr sz="1565" dirty="0">
              <a:latin typeface="+mn-lt"/>
              <a:ea typeface="+mn-ea"/>
              <a:cs typeface="Playfair Display"/>
            </a:endParaRPr>
          </a:p>
        </p:txBody>
      </p:sp>
      <p:sp>
        <p:nvSpPr>
          <p:cNvPr id="2" name="Slide Number Placeholder 1">
            <a:extLst>
              <a:ext uri="{FF2B5EF4-FFF2-40B4-BE49-F238E27FC236}">
                <a16:creationId xmlns:a16="http://schemas.microsoft.com/office/drawing/2014/main" id="{1F8B152E-516D-43B4-93E1-F2D5FD46C4B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176940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49" name="Line">
            <a:extLst>
              <a:ext uri="{FF2B5EF4-FFF2-40B4-BE49-F238E27FC236}">
                <a16:creationId xmlns:a16="http://schemas.microsoft.com/office/drawing/2014/main" id="{29660B9C-40C1-6444-9323-E50E715FE885}"/>
              </a:ext>
              <a:ext uri="{C183D7F6-B498-43B3-948B-1728B52AA6E4}">
                <adec:decorative xmlns:adec="http://schemas.microsoft.com/office/drawing/2017/decorative" val="1"/>
              </a:ext>
            </a:extLst>
          </p:cNvPr>
          <p:cNvPicPr/>
          <p:nvPr/>
        </p:nvPicPr>
        <p:blipFill rotWithShape="1">
          <a:blip r:embed="rId3"/>
          <a:srcRect l="97559" t="-1" r="1567" b="-8511"/>
          <a:stretch/>
        </p:blipFill>
        <p:spPr>
          <a:xfrm>
            <a:off x="6823517" y="5130271"/>
            <a:ext cx="45719" cy="753668"/>
          </a:xfrm>
          <a:prstGeom prst="rect">
            <a:avLst/>
          </a:prstGeom>
          <a:noFill/>
        </p:spPr>
      </p:pic>
      <p:sp>
        <p:nvSpPr>
          <p:cNvPr id="5" name="Title 4">
            <a:extLst>
              <a:ext uri="{FF2B5EF4-FFF2-40B4-BE49-F238E27FC236}">
                <a16:creationId xmlns:a16="http://schemas.microsoft.com/office/drawing/2014/main" id="{EEEE0096-E5B8-4C9F-A08C-2BFE880DBE16}"/>
              </a:ext>
            </a:extLst>
          </p:cNvPr>
          <p:cNvSpPr>
            <a:spLocks noGrp="1"/>
          </p:cNvSpPr>
          <p:nvPr>
            <p:ph type="title"/>
          </p:nvPr>
        </p:nvSpPr>
        <p:spPr>
          <a:xfrm>
            <a:off x="1973765" y="242462"/>
            <a:ext cx="9010185" cy="772299"/>
          </a:xfrm>
        </p:spPr>
        <p:txBody>
          <a:bodyPr/>
          <a:lstStyle/>
          <a:p>
            <a:r>
              <a:rPr kumimoji="0" lang="en-US" sz="2348" b="1" i="0" u="none" strike="noStrike" kern="0" cap="none" spc="0" normalizeH="0" baseline="0" noProof="0" dirty="0">
                <a:ln>
                  <a:noFill/>
                </a:ln>
                <a:solidFill>
                  <a:srgbClr val="000000"/>
                </a:solidFill>
                <a:effectLst/>
                <a:uLnTx/>
                <a:uFillTx/>
                <a:latin typeface="Arial"/>
                <a:ea typeface="+mn-ea"/>
                <a:cs typeface="Playfair Display"/>
                <a:sym typeface="Arial"/>
              </a:rPr>
              <a:t>Pathophysiologic Mechanisms of Myocardial Ischemia in HCM</a:t>
            </a:r>
            <a:endParaRPr lang="en-US" dirty="0"/>
          </a:p>
        </p:txBody>
      </p:sp>
      <p:sp>
        <p:nvSpPr>
          <p:cNvPr id="6" name="Rectangle Container">
            <a:extLst>
              <a:ext uri="{FF2B5EF4-FFF2-40B4-BE49-F238E27FC236}">
                <a16:creationId xmlns:a16="http://schemas.microsoft.com/office/drawing/2014/main" id="{E254AAF6-9392-475C-AD41-7C388C09551D}"/>
              </a:ext>
            </a:extLst>
          </p:cNvPr>
          <p:cNvSpPr/>
          <p:nvPr/>
        </p:nvSpPr>
        <p:spPr>
          <a:xfrm>
            <a:off x="5955692" y="771939"/>
            <a:ext cx="1642637" cy="821318"/>
          </a:xfrm>
          <a:prstGeom prst="round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Microvascular Dysfunction</a:t>
            </a:r>
          </a:p>
        </p:txBody>
      </p:sp>
      <p:pic>
        <p:nvPicPr>
          <p:cNvPr id="34" name="Line" descr="Flow diagram with arrow linking microvascular dysfunction with impaired coronary flow reserve.">
            <a:extLst>
              <a:ext uri="{FF2B5EF4-FFF2-40B4-BE49-F238E27FC236}">
                <a16:creationId xmlns:a16="http://schemas.microsoft.com/office/drawing/2014/main" id="{9E0EA678-2B73-45E6-9BF4-1862A2CB8DC4}"/>
              </a:ext>
              <a:ext uri="{C183D7F6-B498-43B3-948B-1728B52AA6E4}">
                <adec:decorative xmlns:adec="http://schemas.microsoft.com/office/drawing/2017/decorative" val="0"/>
              </a:ext>
            </a:extLst>
          </p:cNvPr>
          <p:cNvPicPr/>
          <p:nvPr/>
        </p:nvPicPr>
        <p:blipFill rotWithShape="1">
          <a:blip r:embed="rId4"/>
          <a:stretch>
            <a:fillRect/>
          </a:stretch>
        </p:blipFill>
        <p:spPr>
          <a:xfrm>
            <a:off x="6744533" y="1566065"/>
            <a:ext cx="161511" cy="607116"/>
          </a:xfrm>
          <a:prstGeom prst="rect">
            <a:avLst/>
          </a:prstGeom>
          <a:noFill/>
        </p:spPr>
      </p:pic>
      <p:sp>
        <p:nvSpPr>
          <p:cNvPr id="10" name="Rectangle Container">
            <a:extLst>
              <a:ext uri="{FF2B5EF4-FFF2-40B4-BE49-F238E27FC236}">
                <a16:creationId xmlns:a16="http://schemas.microsoft.com/office/drawing/2014/main" id="{7AD99CEE-5C96-41CF-A5B6-4CE01CF773EF}"/>
              </a:ext>
            </a:extLst>
          </p:cNvPr>
          <p:cNvSpPr/>
          <p:nvPr/>
        </p:nvSpPr>
        <p:spPr>
          <a:xfrm>
            <a:off x="5950455" y="2044371"/>
            <a:ext cx="1761899" cy="821318"/>
          </a:xfrm>
          <a:prstGeom prst="round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Impaired Coronary</a:t>
            </a:r>
          </a:p>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Flow Reserve</a:t>
            </a:r>
          </a:p>
        </p:txBody>
      </p:sp>
      <p:sp>
        <p:nvSpPr>
          <p:cNvPr id="3" name="Rectangle Container">
            <a:extLst>
              <a:ext uri="{FF2B5EF4-FFF2-40B4-BE49-F238E27FC236}">
                <a16:creationId xmlns:a16="http://schemas.microsoft.com/office/drawing/2014/main" id="{F11B320D-00FC-46C7-97B9-A212FF6317B2}"/>
              </a:ext>
            </a:extLst>
          </p:cNvPr>
          <p:cNvSpPr/>
          <p:nvPr/>
        </p:nvSpPr>
        <p:spPr>
          <a:xfrm>
            <a:off x="2942940" y="2045671"/>
            <a:ext cx="2598710" cy="819045"/>
          </a:xfrm>
          <a:prstGeom prst="round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Medial Hypertrophy &amp; Reduced De</a:t>
            </a:r>
            <a:r>
              <a:rPr kumimoji="0" lang="en-US" sz="1435" b="0" i="0" u="none" strike="noStrike" kern="0" cap="none" spc="0" normalizeH="0" baseline="0" noProof="0" dirty="0">
                <a:ln>
                  <a:noFill/>
                </a:ln>
                <a:solidFill>
                  <a:srgbClr val="000000"/>
                </a:solidFill>
                <a:effectLst/>
                <a:uLnTx/>
                <a:uFillTx/>
                <a:latin typeface="Arial"/>
                <a:ea typeface="+mn-ea"/>
                <a:cs typeface="Playfair Display"/>
                <a:sym typeface="Arial"/>
              </a:rPr>
              <a:t>nsity</a:t>
            </a: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 of Arteries</a:t>
            </a:r>
          </a:p>
        </p:txBody>
      </p:sp>
      <p:sp>
        <p:nvSpPr>
          <p:cNvPr id="12" name="Rectangle Container">
            <a:extLst>
              <a:ext uri="{FF2B5EF4-FFF2-40B4-BE49-F238E27FC236}">
                <a16:creationId xmlns:a16="http://schemas.microsoft.com/office/drawing/2014/main" id="{3E55A8C5-921C-44B0-9915-51B00153E5A1}"/>
              </a:ext>
            </a:extLst>
          </p:cNvPr>
          <p:cNvSpPr/>
          <p:nvPr/>
        </p:nvSpPr>
        <p:spPr>
          <a:xfrm>
            <a:off x="8085705" y="2055194"/>
            <a:ext cx="1760392" cy="819045"/>
          </a:xfrm>
          <a:prstGeom prst="round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Myocardial</a:t>
            </a:r>
          </a:p>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Hypertrophy</a:t>
            </a:r>
          </a:p>
        </p:txBody>
      </p:sp>
      <p:pic>
        <p:nvPicPr>
          <p:cNvPr id="32" name="Line" descr="Flow diagram with three arrows linking medical hypertrophy and reduced density of arteries, impaired coronary flow reserve and myocardial hypertrophy to oxygen demand-supply mismatch.">
            <a:extLst>
              <a:ext uri="{FF2B5EF4-FFF2-40B4-BE49-F238E27FC236}">
                <a16:creationId xmlns:a16="http://schemas.microsoft.com/office/drawing/2014/main" id="{E0F25F08-11AB-4688-9E88-B1948051A017}"/>
              </a:ext>
            </a:extLst>
          </p:cNvPr>
          <p:cNvPicPr/>
          <p:nvPr/>
        </p:nvPicPr>
        <p:blipFill rotWithShape="1">
          <a:blip r:embed="rId5"/>
          <a:stretch>
            <a:fillRect/>
          </a:stretch>
        </p:blipFill>
        <p:spPr>
          <a:xfrm>
            <a:off x="4215053" y="2805463"/>
            <a:ext cx="4880113" cy="677517"/>
          </a:xfrm>
          <a:prstGeom prst="rect">
            <a:avLst/>
          </a:prstGeom>
          <a:noFill/>
        </p:spPr>
      </p:pic>
      <p:sp>
        <p:nvSpPr>
          <p:cNvPr id="24" name="Rectangle Container" descr="Flow diagram arrow is pointing from&#10;increased myocardial oxygen demand&#10;">
            <a:extLst>
              <a:ext uri="{FF2B5EF4-FFF2-40B4-BE49-F238E27FC236}">
                <a16:creationId xmlns:a16="http://schemas.microsoft.com/office/drawing/2014/main" id="{09A0A0B4-D4E1-4CDA-A6AC-A987A7A0FE36}"/>
              </a:ext>
            </a:extLst>
          </p:cNvPr>
          <p:cNvSpPr/>
          <p:nvPr/>
        </p:nvSpPr>
        <p:spPr>
          <a:xfrm>
            <a:off x="1017993" y="2434152"/>
            <a:ext cx="1642637" cy="821318"/>
          </a:xfrm>
          <a:prstGeom prst="round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lang="en-US" sz="1435" b="0" i="0" u="none" strike="noStrike" kern="0" cap="none" spc="0" normalizeH="0" baseline="0" noProof="0" dirty="0">
                <a:ln>
                  <a:noFill/>
                </a:ln>
                <a:solidFill>
                  <a:srgbClr val="000000"/>
                </a:solidFill>
                <a:effectLst/>
                <a:uLnTx/>
                <a:uFillTx/>
                <a:latin typeface="Arial"/>
                <a:ea typeface="+mn-ea"/>
                <a:cs typeface="Playfair Display"/>
                <a:sym typeface="Arial"/>
              </a:rPr>
              <a:t>Increased Myocardial O</a:t>
            </a:r>
            <a:r>
              <a:rPr kumimoji="0" lang="en-US" sz="1435" b="0" i="0" u="none" strike="noStrike" kern="0" cap="none" spc="0" normalizeH="0" baseline="-25000" noProof="0" dirty="0">
                <a:ln>
                  <a:noFill/>
                </a:ln>
                <a:solidFill>
                  <a:srgbClr val="000000"/>
                </a:solidFill>
                <a:effectLst/>
                <a:uLnTx/>
                <a:uFillTx/>
                <a:latin typeface="Arial"/>
                <a:ea typeface="+mn-ea"/>
                <a:cs typeface="Playfair Display"/>
                <a:sym typeface="Arial"/>
              </a:rPr>
              <a:t>2 </a:t>
            </a:r>
            <a:r>
              <a:rPr kumimoji="0" lang="en-US" sz="1435" b="0" i="0" u="none" strike="noStrike" kern="0" cap="none" spc="0" normalizeH="0" baseline="0" noProof="0" dirty="0">
                <a:ln>
                  <a:noFill/>
                </a:ln>
                <a:solidFill>
                  <a:srgbClr val="000000"/>
                </a:solidFill>
                <a:effectLst/>
                <a:uLnTx/>
                <a:uFillTx/>
                <a:latin typeface="Arial"/>
                <a:ea typeface="+mn-ea"/>
                <a:cs typeface="Playfair Display"/>
                <a:sym typeface="Arial"/>
              </a:rPr>
              <a:t>Demand</a:t>
            </a:r>
            <a:endParaRPr kumimoji="0" sz="1435" b="0" i="0" u="none" strike="noStrike" kern="0" cap="none" spc="0" normalizeH="0" baseline="0" noProof="0" dirty="0">
              <a:ln>
                <a:noFill/>
              </a:ln>
              <a:solidFill>
                <a:srgbClr val="000000"/>
              </a:solidFill>
              <a:effectLst/>
              <a:uLnTx/>
              <a:uFillTx/>
              <a:latin typeface="Arial"/>
              <a:ea typeface="+mn-ea"/>
              <a:cs typeface="Playfair Display"/>
              <a:sym typeface="Arial"/>
            </a:endParaRPr>
          </a:p>
        </p:txBody>
      </p:sp>
      <p:sp>
        <p:nvSpPr>
          <p:cNvPr id="26" name="Rectangle Container">
            <a:extLst>
              <a:ext uri="{FF2B5EF4-FFF2-40B4-BE49-F238E27FC236}">
                <a16:creationId xmlns:a16="http://schemas.microsoft.com/office/drawing/2014/main" id="{E8759B50-6D5D-4442-AECE-AA984E54CF04}"/>
              </a:ext>
            </a:extLst>
          </p:cNvPr>
          <p:cNvSpPr/>
          <p:nvPr/>
        </p:nvSpPr>
        <p:spPr>
          <a:xfrm>
            <a:off x="1017993" y="4076789"/>
            <a:ext cx="1642637" cy="821318"/>
          </a:xfrm>
          <a:prstGeom prst="round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L</a:t>
            </a:r>
            <a:r>
              <a:rPr kumimoji="0" lang="en-US" sz="1435" b="0" i="0" u="none" strike="noStrike" kern="0" cap="none" spc="0" normalizeH="0" baseline="0" noProof="0" dirty="0">
                <a:ln>
                  <a:noFill/>
                </a:ln>
                <a:solidFill>
                  <a:srgbClr val="000000"/>
                </a:solidFill>
                <a:effectLst/>
                <a:uLnTx/>
                <a:uFillTx/>
                <a:latin typeface="Arial"/>
                <a:ea typeface="+mn-ea"/>
                <a:cs typeface="Playfair Display"/>
                <a:sym typeface="Arial"/>
              </a:rPr>
              <a:t>eft Ventricular Outflow Obstruction</a:t>
            </a:r>
            <a:endParaRPr kumimoji="0" sz="1435" b="0" i="0" u="none" strike="noStrike" kern="0" cap="none" spc="0" normalizeH="0" baseline="0" noProof="0" dirty="0">
              <a:ln>
                <a:noFill/>
              </a:ln>
              <a:solidFill>
                <a:srgbClr val="000000"/>
              </a:solidFill>
              <a:effectLst/>
              <a:uLnTx/>
              <a:uFillTx/>
              <a:latin typeface="Arial"/>
              <a:ea typeface="+mn-ea"/>
              <a:cs typeface="Playfair Display"/>
              <a:sym typeface="Arial"/>
            </a:endParaRPr>
          </a:p>
        </p:txBody>
      </p:sp>
      <p:pic>
        <p:nvPicPr>
          <p:cNvPr id="44" name="Line" descr="Flow diagram in which two arrows point from increased myocardial oxygen demand to high intracavity pressures.">
            <a:extLst>
              <a:ext uri="{FF2B5EF4-FFF2-40B4-BE49-F238E27FC236}">
                <a16:creationId xmlns:a16="http://schemas.microsoft.com/office/drawing/2014/main" id="{FA02189B-6D03-4B6D-952B-061764B5686E}"/>
              </a:ext>
            </a:extLst>
          </p:cNvPr>
          <p:cNvPicPr/>
          <p:nvPr/>
        </p:nvPicPr>
        <p:blipFill rotWithShape="1">
          <a:blip r:embed="rId6"/>
          <a:stretch>
            <a:fillRect/>
          </a:stretch>
        </p:blipFill>
        <p:spPr>
          <a:xfrm>
            <a:off x="1802547" y="3218705"/>
            <a:ext cx="1807265" cy="977348"/>
          </a:xfrm>
          <a:prstGeom prst="rect">
            <a:avLst/>
          </a:prstGeom>
          <a:noFill/>
        </p:spPr>
      </p:pic>
      <p:sp>
        <p:nvSpPr>
          <p:cNvPr id="28" name="Rectangle Container">
            <a:extLst>
              <a:ext uri="{FF2B5EF4-FFF2-40B4-BE49-F238E27FC236}">
                <a16:creationId xmlns:a16="http://schemas.microsoft.com/office/drawing/2014/main" id="{136F39AA-0906-48CD-BDD2-A84BD37F45BC}"/>
              </a:ext>
            </a:extLst>
          </p:cNvPr>
          <p:cNvSpPr/>
          <p:nvPr/>
        </p:nvSpPr>
        <p:spPr>
          <a:xfrm>
            <a:off x="3481949" y="3354862"/>
            <a:ext cx="1642637" cy="821318"/>
          </a:xfrm>
          <a:prstGeom prst="round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High Intracavitary Pressures</a:t>
            </a:r>
          </a:p>
        </p:txBody>
      </p:sp>
      <p:pic>
        <p:nvPicPr>
          <p:cNvPr id="42" name="Line" descr="A link in a diagram linking high intracavity pressures to oxygen demand-supply mismatch.">
            <a:extLst>
              <a:ext uri="{FF2B5EF4-FFF2-40B4-BE49-F238E27FC236}">
                <a16:creationId xmlns:a16="http://schemas.microsoft.com/office/drawing/2014/main" id="{3AAEF761-4221-424B-B2C5-F58EF869590E}"/>
              </a:ext>
            </a:extLst>
          </p:cNvPr>
          <p:cNvPicPr/>
          <p:nvPr/>
        </p:nvPicPr>
        <p:blipFill rotWithShape="1">
          <a:blip r:embed="rId7"/>
          <a:stretch>
            <a:fillRect/>
          </a:stretch>
        </p:blipFill>
        <p:spPr>
          <a:xfrm>
            <a:off x="5096104" y="3737039"/>
            <a:ext cx="985630" cy="156542"/>
          </a:xfrm>
          <a:prstGeom prst="rect">
            <a:avLst/>
          </a:prstGeom>
          <a:noFill/>
        </p:spPr>
      </p:pic>
      <p:sp>
        <p:nvSpPr>
          <p:cNvPr id="30" name="Rectangle Container">
            <a:extLst>
              <a:ext uri="{FF2B5EF4-FFF2-40B4-BE49-F238E27FC236}">
                <a16:creationId xmlns:a16="http://schemas.microsoft.com/office/drawing/2014/main" id="{9F590F09-1F32-48B0-A06F-34C587F0120D}"/>
              </a:ext>
            </a:extLst>
          </p:cNvPr>
          <p:cNvSpPr/>
          <p:nvPr/>
        </p:nvSpPr>
        <p:spPr>
          <a:xfrm>
            <a:off x="5954187" y="3354862"/>
            <a:ext cx="1642637" cy="821318"/>
          </a:xfrm>
          <a:prstGeom prst="round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Oxygen Demand-Supply Mismatch</a:t>
            </a:r>
          </a:p>
        </p:txBody>
      </p:sp>
      <p:pic>
        <p:nvPicPr>
          <p:cNvPr id="66" name="05_Arrow copy 8" descr="Flow diagram arrow is pointing away from  oxygen demand-supply mismatch to myocardial ischemia.">
            <a:extLst>
              <a:ext uri="{FF2B5EF4-FFF2-40B4-BE49-F238E27FC236}">
                <a16:creationId xmlns:a16="http://schemas.microsoft.com/office/drawing/2014/main" id="{F34AE91E-1403-44C2-8B8A-E991EEEB62DF}"/>
              </a:ext>
            </a:extLst>
          </p:cNvPr>
          <p:cNvPicPr/>
          <p:nvPr/>
        </p:nvPicPr>
        <p:blipFill rotWithShape="1">
          <a:blip r:embed="rId8"/>
          <a:stretch>
            <a:fillRect/>
          </a:stretch>
        </p:blipFill>
        <p:spPr>
          <a:xfrm rot="-5400000">
            <a:off x="6651329" y="4176960"/>
            <a:ext cx="284315" cy="336661"/>
          </a:xfrm>
          <a:prstGeom prst="rect">
            <a:avLst/>
          </a:prstGeom>
          <a:noFill/>
        </p:spPr>
      </p:pic>
      <p:sp>
        <p:nvSpPr>
          <p:cNvPr id="20" name="Rectangle Container">
            <a:extLst>
              <a:ext uri="{FF2B5EF4-FFF2-40B4-BE49-F238E27FC236}">
                <a16:creationId xmlns:a16="http://schemas.microsoft.com/office/drawing/2014/main" id="{8FD0D979-30D3-4E01-86A8-4C3F2E6A8824}"/>
              </a:ext>
            </a:extLst>
          </p:cNvPr>
          <p:cNvSpPr/>
          <p:nvPr/>
        </p:nvSpPr>
        <p:spPr>
          <a:xfrm>
            <a:off x="2798434" y="4350908"/>
            <a:ext cx="2392162" cy="812399"/>
          </a:xfrm>
          <a:prstGeom prst="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Epicardial Coronary Artery Disease</a:t>
            </a:r>
          </a:p>
        </p:txBody>
      </p:sp>
      <p:pic>
        <p:nvPicPr>
          <p:cNvPr id="48" name="05_Arrow" descr="Flow diagram with arrow linking epicardial coronary artery disease to myocardial ischemia.">
            <a:extLst>
              <a:ext uri="{FF2B5EF4-FFF2-40B4-BE49-F238E27FC236}">
                <a16:creationId xmlns:a16="http://schemas.microsoft.com/office/drawing/2014/main" id="{4A1F1293-3915-4E0C-9F64-82D0008E662A}"/>
              </a:ext>
            </a:extLst>
          </p:cNvPr>
          <p:cNvPicPr/>
          <p:nvPr/>
        </p:nvPicPr>
        <p:blipFill rotWithShape="1">
          <a:blip r:embed="rId9"/>
          <a:stretch>
            <a:fillRect/>
          </a:stretch>
        </p:blipFill>
        <p:spPr>
          <a:xfrm rot="10800000">
            <a:off x="5373077" y="4513675"/>
            <a:ext cx="476189" cy="470956"/>
          </a:xfrm>
          <a:prstGeom prst="rect">
            <a:avLst/>
          </a:prstGeom>
          <a:noFill/>
        </p:spPr>
      </p:pic>
      <p:sp>
        <p:nvSpPr>
          <p:cNvPr id="46" name="Rectangle Container copy 1">
            <a:extLst>
              <a:ext uri="{FF2B5EF4-FFF2-40B4-BE49-F238E27FC236}">
                <a16:creationId xmlns:a16="http://schemas.microsoft.com/office/drawing/2014/main" id="{23F904BD-51A1-4011-9B31-F3AE27847280}"/>
              </a:ext>
            </a:extLst>
          </p:cNvPr>
          <p:cNvSpPr/>
          <p:nvPr/>
        </p:nvSpPr>
        <p:spPr>
          <a:xfrm>
            <a:off x="8403318" y="4312504"/>
            <a:ext cx="2388257" cy="814082"/>
          </a:xfrm>
          <a:prstGeom prst="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Myocardial Bridging</a:t>
            </a:r>
          </a:p>
        </p:txBody>
      </p:sp>
      <p:pic>
        <p:nvPicPr>
          <p:cNvPr id="50" name="05_Arrow copy 1" descr="Flow diagram with arrow linking myocardial bridging to myocardial ischemia.">
            <a:extLst>
              <a:ext uri="{FF2B5EF4-FFF2-40B4-BE49-F238E27FC236}">
                <a16:creationId xmlns:a16="http://schemas.microsoft.com/office/drawing/2014/main" id="{FFA3C70D-1B98-48C8-B57F-33EE6201BC35}"/>
              </a:ext>
            </a:extLst>
          </p:cNvPr>
          <p:cNvPicPr/>
          <p:nvPr/>
        </p:nvPicPr>
        <p:blipFill rotWithShape="1">
          <a:blip r:embed="rId9"/>
          <a:stretch>
            <a:fillRect/>
          </a:stretch>
        </p:blipFill>
        <p:spPr>
          <a:xfrm>
            <a:off x="7754594" y="4546306"/>
            <a:ext cx="476189" cy="470956"/>
          </a:xfrm>
          <a:prstGeom prst="rect">
            <a:avLst/>
          </a:prstGeom>
          <a:noFill/>
        </p:spPr>
      </p:pic>
      <p:sp>
        <p:nvSpPr>
          <p:cNvPr id="22" name="Rectangle Container">
            <a:extLst>
              <a:ext uri="{FF2B5EF4-FFF2-40B4-BE49-F238E27FC236}">
                <a16:creationId xmlns:a16="http://schemas.microsoft.com/office/drawing/2014/main" id="{C592F528-D5F2-4D97-9EBA-C4D642F98DE9}"/>
              </a:ext>
            </a:extLst>
          </p:cNvPr>
          <p:cNvSpPr/>
          <p:nvPr/>
        </p:nvSpPr>
        <p:spPr>
          <a:xfrm>
            <a:off x="5955692" y="4467872"/>
            <a:ext cx="1642637" cy="658714"/>
          </a:xfrm>
          <a:prstGeom prst="hexagon">
            <a:avLst/>
          </a:prstGeom>
          <a:solidFill>
            <a:schemeClr val="accent2">
              <a:lumMod val="60000"/>
              <a:lumOff val="4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565" b="1" i="0" u="none" strike="noStrike" kern="0" cap="none" spc="0" normalizeH="0" baseline="0" noProof="0" dirty="0">
                <a:ln>
                  <a:noFill/>
                </a:ln>
                <a:solidFill>
                  <a:srgbClr val="000000"/>
                </a:solidFill>
                <a:effectLst/>
                <a:uLnTx/>
                <a:uFillTx/>
                <a:latin typeface="Arial"/>
                <a:ea typeface="+mn-ea"/>
                <a:cs typeface="Playfair Display"/>
                <a:sym typeface="Arial"/>
              </a:rPr>
              <a:t>Myocardial</a:t>
            </a:r>
          </a:p>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565" b="1" i="0" u="none" strike="noStrike" kern="0" cap="none" spc="0" normalizeH="0" baseline="0" noProof="0" dirty="0">
                <a:ln>
                  <a:noFill/>
                </a:ln>
                <a:solidFill>
                  <a:srgbClr val="000000"/>
                </a:solidFill>
                <a:effectLst/>
                <a:uLnTx/>
                <a:uFillTx/>
                <a:latin typeface="Arial"/>
                <a:ea typeface="+mn-ea"/>
                <a:cs typeface="Playfair Display"/>
                <a:sym typeface="Arial"/>
              </a:rPr>
              <a:t>Ischemia</a:t>
            </a:r>
          </a:p>
        </p:txBody>
      </p:sp>
      <p:pic>
        <p:nvPicPr>
          <p:cNvPr id="74" name="05_Arrow copy 12" descr="In flow diagram an arrow points from myocardial ischemia to left ventricular aneurysm.">
            <a:extLst>
              <a:ext uri="{FF2B5EF4-FFF2-40B4-BE49-F238E27FC236}">
                <a16:creationId xmlns:a16="http://schemas.microsoft.com/office/drawing/2014/main" id="{9EA48377-36C8-4A1E-B7C2-EF0B099FBCEC}"/>
              </a:ext>
            </a:extLst>
          </p:cNvPr>
          <p:cNvPicPr/>
          <p:nvPr/>
        </p:nvPicPr>
        <p:blipFill rotWithShape="1">
          <a:blip r:embed="rId8"/>
          <a:stretch>
            <a:fillRect/>
          </a:stretch>
        </p:blipFill>
        <p:spPr>
          <a:xfrm rot="-5400000">
            <a:off x="6687379" y="5146152"/>
            <a:ext cx="266592" cy="263663"/>
          </a:xfrm>
          <a:prstGeom prst="rect">
            <a:avLst/>
          </a:prstGeom>
          <a:noFill/>
        </p:spPr>
      </p:pic>
      <p:sp>
        <p:nvSpPr>
          <p:cNvPr id="41" name="Rectangle Container">
            <a:extLst>
              <a:ext uri="{FF2B5EF4-FFF2-40B4-BE49-F238E27FC236}">
                <a16:creationId xmlns:a16="http://schemas.microsoft.com/office/drawing/2014/main" id="{5E6CC3A5-CF41-8D4F-A514-85DA659F0135}"/>
              </a:ext>
            </a:extLst>
          </p:cNvPr>
          <p:cNvSpPr/>
          <p:nvPr/>
        </p:nvSpPr>
        <p:spPr>
          <a:xfrm>
            <a:off x="248906" y="5953922"/>
            <a:ext cx="2006462" cy="463040"/>
          </a:xfrm>
          <a:prstGeom prst="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lang="en-US" sz="1435" b="0" i="0" u="none" strike="noStrike" kern="0" cap="none" spc="0" normalizeH="0" baseline="0" noProof="0" dirty="0">
                <a:ln>
                  <a:noFill/>
                </a:ln>
                <a:solidFill>
                  <a:srgbClr val="000000"/>
                </a:solidFill>
                <a:effectLst/>
                <a:uLnTx/>
                <a:uFillTx/>
                <a:latin typeface="Arial"/>
                <a:ea typeface="+mn-ea"/>
                <a:cs typeface="Playfair Display"/>
                <a:sym typeface="Arial"/>
              </a:rPr>
              <a:t>Angina and/or Dyspnea</a:t>
            </a:r>
            <a:endParaRPr kumimoji="0" sz="1435" b="0" i="0" u="none" strike="noStrike" kern="0" cap="none" spc="0" normalizeH="0" baseline="0" noProof="0" dirty="0">
              <a:ln>
                <a:noFill/>
              </a:ln>
              <a:solidFill>
                <a:srgbClr val="000000"/>
              </a:solidFill>
              <a:effectLst/>
              <a:uLnTx/>
              <a:uFillTx/>
              <a:latin typeface="Arial"/>
              <a:ea typeface="+mn-ea"/>
              <a:cs typeface="Playfair Display"/>
              <a:sym typeface="Arial"/>
            </a:endParaRPr>
          </a:p>
        </p:txBody>
      </p:sp>
      <p:sp>
        <p:nvSpPr>
          <p:cNvPr id="14" name="Rectangle Container">
            <a:extLst>
              <a:ext uri="{FF2B5EF4-FFF2-40B4-BE49-F238E27FC236}">
                <a16:creationId xmlns:a16="http://schemas.microsoft.com/office/drawing/2014/main" id="{CA1E4DC2-117A-4B45-94CA-F3DCC0E164BB}"/>
              </a:ext>
            </a:extLst>
          </p:cNvPr>
          <p:cNvSpPr/>
          <p:nvPr/>
        </p:nvSpPr>
        <p:spPr>
          <a:xfrm>
            <a:off x="2408267" y="5949660"/>
            <a:ext cx="1617514" cy="467302"/>
          </a:xfrm>
          <a:prstGeom prst="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Heart Failure</a:t>
            </a:r>
          </a:p>
        </p:txBody>
      </p:sp>
      <p:sp>
        <p:nvSpPr>
          <p:cNvPr id="16" name="Rectangle Container">
            <a:extLst>
              <a:ext uri="{FF2B5EF4-FFF2-40B4-BE49-F238E27FC236}">
                <a16:creationId xmlns:a16="http://schemas.microsoft.com/office/drawing/2014/main" id="{7C41E1E4-F9CF-499C-9A87-9AA65A8CE2C5}"/>
              </a:ext>
            </a:extLst>
          </p:cNvPr>
          <p:cNvSpPr/>
          <p:nvPr/>
        </p:nvSpPr>
        <p:spPr>
          <a:xfrm>
            <a:off x="4153337" y="5954017"/>
            <a:ext cx="2006462" cy="473297"/>
          </a:xfrm>
          <a:prstGeom prst="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Ventricular</a:t>
            </a:r>
            <a:r>
              <a:rPr kumimoji="0" lang="en-US" sz="1435" b="0" i="0" u="none" strike="noStrike" kern="0" cap="none" spc="0" normalizeH="0" baseline="0" noProof="0" dirty="0">
                <a:ln>
                  <a:noFill/>
                </a:ln>
                <a:solidFill>
                  <a:srgbClr val="000000"/>
                </a:solidFill>
                <a:effectLst/>
                <a:uLnTx/>
                <a:uFillTx/>
                <a:latin typeface="Arial"/>
                <a:ea typeface="+mn-ea"/>
                <a:cs typeface="Playfair Display"/>
                <a:sym typeface="Arial"/>
              </a:rPr>
              <a:t> A</a:t>
            </a: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rrhythmias</a:t>
            </a:r>
          </a:p>
        </p:txBody>
      </p:sp>
      <p:sp>
        <p:nvSpPr>
          <p:cNvPr id="18" name="Rectangle Container">
            <a:extLst>
              <a:ext uri="{FF2B5EF4-FFF2-40B4-BE49-F238E27FC236}">
                <a16:creationId xmlns:a16="http://schemas.microsoft.com/office/drawing/2014/main" id="{CB266282-A4CD-4ABF-B39B-FF42831C041E}"/>
              </a:ext>
            </a:extLst>
          </p:cNvPr>
          <p:cNvSpPr/>
          <p:nvPr/>
        </p:nvSpPr>
        <p:spPr>
          <a:xfrm>
            <a:off x="6487596" y="5962019"/>
            <a:ext cx="2305379" cy="492686"/>
          </a:xfrm>
          <a:prstGeom prst="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Left Ventricular</a:t>
            </a:r>
            <a:r>
              <a:rPr kumimoji="0" lang="en-US" sz="1435" b="0" i="0" u="none" strike="noStrike" kern="0" cap="none" spc="0" normalizeH="0" baseline="0" noProof="0" dirty="0">
                <a:ln>
                  <a:noFill/>
                </a:ln>
                <a:solidFill>
                  <a:srgbClr val="000000"/>
                </a:solidFill>
                <a:effectLst/>
                <a:uLnTx/>
                <a:uFillTx/>
                <a:latin typeface="Arial"/>
                <a:ea typeface="+mn-ea"/>
                <a:cs typeface="Playfair Display"/>
                <a:sym typeface="Arial"/>
              </a:rPr>
              <a:t> A</a:t>
            </a:r>
            <a:r>
              <a:rPr kumimoji="0" sz="1435" b="0" i="0" u="none" strike="noStrike" kern="0" cap="none" spc="0" normalizeH="0" baseline="0" noProof="0" dirty="0">
                <a:ln>
                  <a:noFill/>
                </a:ln>
                <a:solidFill>
                  <a:srgbClr val="000000"/>
                </a:solidFill>
                <a:effectLst/>
                <a:uLnTx/>
                <a:uFillTx/>
                <a:latin typeface="Arial"/>
                <a:ea typeface="+mn-ea"/>
                <a:cs typeface="Playfair Display"/>
                <a:sym typeface="Arial"/>
              </a:rPr>
              <a:t>neurysm</a:t>
            </a:r>
          </a:p>
        </p:txBody>
      </p:sp>
      <p:sp>
        <p:nvSpPr>
          <p:cNvPr id="47" name="Rectangle Container">
            <a:extLst>
              <a:ext uri="{FF2B5EF4-FFF2-40B4-BE49-F238E27FC236}">
                <a16:creationId xmlns:a16="http://schemas.microsoft.com/office/drawing/2014/main" id="{EDE8B3BC-F30F-8C4F-986A-7B3EAF01D915}"/>
              </a:ext>
            </a:extLst>
          </p:cNvPr>
          <p:cNvSpPr/>
          <p:nvPr/>
        </p:nvSpPr>
        <p:spPr>
          <a:xfrm>
            <a:off x="9095166" y="5949660"/>
            <a:ext cx="2305379" cy="492686"/>
          </a:xfrm>
          <a:prstGeom prst="rect">
            <a:avLst/>
          </a:prstGeom>
          <a:solidFill>
            <a:schemeClr val="accent5">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lang="en-US" sz="1435" b="0" i="0" u="none" strike="noStrike" kern="0" cap="none" spc="0" normalizeH="0" baseline="0" noProof="0" dirty="0">
                <a:ln>
                  <a:noFill/>
                </a:ln>
                <a:solidFill>
                  <a:srgbClr val="000000"/>
                </a:solidFill>
                <a:effectLst/>
                <a:uLnTx/>
                <a:uFillTx/>
                <a:latin typeface="Arial"/>
                <a:ea typeface="+mn-ea"/>
                <a:cs typeface="Playfair Display"/>
                <a:sym typeface="Arial"/>
              </a:rPr>
              <a:t>Diastolic Dysfunction</a:t>
            </a:r>
            <a:endParaRPr kumimoji="0" sz="1435" b="0" i="0" u="none" strike="noStrike" kern="0" cap="none" spc="0" normalizeH="0" baseline="0" noProof="0" dirty="0">
              <a:ln>
                <a:noFill/>
              </a:ln>
              <a:solidFill>
                <a:srgbClr val="000000"/>
              </a:solidFill>
              <a:effectLst/>
              <a:uLnTx/>
              <a:uFillTx/>
              <a:latin typeface="Arial"/>
              <a:ea typeface="+mn-ea"/>
              <a:cs typeface="Playfair Display"/>
              <a:sym typeface="Arial"/>
            </a:endParaRPr>
          </a:p>
        </p:txBody>
      </p:sp>
      <p:pic>
        <p:nvPicPr>
          <p:cNvPr id="59" name="Line">
            <a:extLst>
              <a:ext uri="{FF2B5EF4-FFF2-40B4-BE49-F238E27FC236}">
                <a16:creationId xmlns:a16="http://schemas.microsoft.com/office/drawing/2014/main" id="{29480151-4007-EB43-ADA3-C10EF5A4EA66}"/>
              </a:ext>
              <a:ext uri="{C183D7F6-B498-43B3-948B-1728B52AA6E4}">
                <adec:decorative xmlns:adec="http://schemas.microsoft.com/office/drawing/2017/decorative" val="1"/>
              </a:ext>
            </a:extLst>
          </p:cNvPr>
          <p:cNvPicPr/>
          <p:nvPr/>
        </p:nvPicPr>
        <p:blipFill rotWithShape="1">
          <a:blip r:embed="rId3"/>
          <a:srcRect l="97559" t="-1" r="1567" b="-8511"/>
          <a:stretch/>
        </p:blipFill>
        <p:spPr>
          <a:xfrm>
            <a:off x="6820937" y="4685988"/>
            <a:ext cx="45719" cy="753668"/>
          </a:xfrm>
          <a:prstGeom prst="rect">
            <a:avLst/>
          </a:prstGeom>
          <a:noFill/>
        </p:spPr>
      </p:pic>
      <p:pic>
        <p:nvPicPr>
          <p:cNvPr id="38" name="Line">
            <a:extLst>
              <a:ext uri="{FF2B5EF4-FFF2-40B4-BE49-F238E27FC236}">
                <a16:creationId xmlns:a16="http://schemas.microsoft.com/office/drawing/2014/main" id="{B2B99086-49B6-4B71-BA58-CCD12780D4A2}"/>
              </a:ext>
              <a:ext uri="{C183D7F6-B498-43B3-948B-1728B52AA6E4}">
                <adec:decorative xmlns:adec="http://schemas.microsoft.com/office/drawing/2017/decorative" val="1"/>
              </a:ext>
            </a:extLst>
          </p:cNvPr>
          <p:cNvPicPr/>
          <p:nvPr/>
        </p:nvPicPr>
        <p:blipFill rotWithShape="1">
          <a:blip r:embed="rId3"/>
          <a:srcRect t="25514" r="53408" b="67992"/>
          <a:stretch/>
        </p:blipFill>
        <p:spPr>
          <a:xfrm>
            <a:off x="789308" y="5302254"/>
            <a:ext cx="9643728" cy="45719"/>
          </a:xfrm>
          <a:prstGeom prst="rect">
            <a:avLst/>
          </a:prstGeom>
          <a:noFill/>
        </p:spPr>
      </p:pic>
      <p:pic>
        <p:nvPicPr>
          <p:cNvPr id="40" name="infarct1">
            <a:extLst>
              <a:ext uri="{FF2B5EF4-FFF2-40B4-BE49-F238E27FC236}">
                <a16:creationId xmlns:a16="http://schemas.microsoft.com/office/drawing/2014/main" id="{447DA398-64A3-4ABD-A156-59788E2C47A0}"/>
              </a:ext>
              <a:ext uri="{C183D7F6-B498-43B3-948B-1728B52AA6E4}">
                <adec:decorative xmlns:adec="http://schemas.microsoft.com/office/drawing/2017/decorative" val="1"/>
              </a:ext>
            </a:extLst>
          </p:cNvPr>
          <p:cNvPicPr/>
          <p:nvPr/>
        </p:nvPicPr>
        <p:blipFill rotWithShape="1">
          <a:blip r:embed="rId10"/>
          <a:stretch>
            <a:fillRect/>
          </a:stretch>
        </p:blipFill>
        <p:spPr>
          <a:xfrm>
            <a:off x="10084426" y="1438969"/>
            <a:ext cx="1761898" cy="2515198"/>
          </a:xfrm>
          <a:prstGeom prst="rect">
            <a:avLst/>
          </a:prstGeom>
          <a:noFill/>
        </p:spPr>
      </p:pic>
      <p:pic>
        <p:nvPicPr>
          <p:cNvPr id="54" name="05_Arrow copy 2">
            <a:extLst>
              <a:ext uri="{FF2B5EF4-FFF2-40B4-BE49-F238E27FC236}">
                <a16:creationId xmlns:a16="http://schemas.microsoft.com/office/drawing/2014/main" id="{B0C35BE6-D95E-4320-A6B6-AC43E9EBAA83}"/>
              </a:ext>
              <a:ext uri="{C183D7F6-B498-43B3-948B-1728B52AA6E4}">
                <adec:decorative xmlns:adec="http://schemas.microsoft.com/office/drawing/2017/decorative" val="1"/>
              </a:ext>
            </a:extLst>
          </p:cNvPr>
          <p:cNvPicPr/>
          <p:nvPr/>
        </p:nvPicPr>
        <p:blipFill rotWithShape="1">
          <a:blip r:embed="rId8"/>
          <a:stretch>
            <a:fillRect/>
          </a:stretch>
        </p:blipFill>
        <p:spPr>
          <a:xfrm rot="-5400000">
            <a:off x="6642489" y="1699591"/>
            <a:ext cx="266592" cy="263663"/>
          </a:xfrm>
          <a:prstGeom prst="rect">
            <a:avLst/>
          </a:prstGeom>
          <a:noFill/>
        </p:spPr>
      </p:pic>
      <p:pic>
        <p:nvPicPr>
          <p:cNvPr id="56" name="05_Arrow copy 3">
            <a:extLst>
              <a:ext uri="{FF2B5EF4-FFF2-40B4-BE49-F238E27FC236}">
                <a16:creationId xmlns:a16="http://schemas.microsoft.com/office/drawing/2014/main" id="{03713AAF-1B7B-42AE-8BB8-2A5FFB0671FE}"/>
              </a:ext>
              <a:ext uri="{C183D7F6-B498-43B3-948B-1728B52AA6E4}">
                <adec:decorative xmlns:adec="http://schemas.microsoft.com/office/drawing/2017/decorative" val="1"/>
              </a:ext>
            </a:extLst>
          </p:cNvPr>
          <p:cNvPicPr/>
          <p:nvPr/>
        </p:nvPicPr>
        <p:blipFill rotWithShape="1">
          <a:blip r:embed="rId8"/>
          <a:stretch>
            <a:fillRect/>
          </a:stretch>
        </p:blipFill>
        <p:spPr>
          <a:xfrm rot="-10800000">
            <a:off x="4569810" y="2892287"/>
            <a:ext cx="266592" cy="263663"/>
          </a:xfrm>
          <a:prstGeom prst="rect">
            <a:avLst/>
          </a:prstGeom>
          <a:noFill/>
        </p:spPr>
      </p:pic>
      <p:pic>
        <p:nvPicPr>
          <p:cNvPr id="58" name="05_Arrow copy 4">
            <a:extLst>
              <a:ext uri="{FF2B5EF4-FFF2-40B4-BE49-F238E27FC236}">
                <a16:creationId xmlns:a16="http://schemas.microsoft.com/office/drawing/2014/main" id="{7AF4183C-3D5D-49EB-8143-2DAB5008E92F}"/>
              </a:ext>
              <a:ext uri="{C183D7F6-B498-43B3-948B-1728B52AA6E4}">
                <adec:decorative xmlns:adec="http://schemas.microsoft.com/office/drawing/2017/decorative" val="1"/>
              </a:ext>
            </a:extLst>
          </p:cNvPr>
          <p:cNvPicPr/>
          <p:nvPr/>
        </p:nvPicPr>
        <p:blipFill rotWithShape="1">
          <a:blip r:embed="rId8"/>
          <a:stretch>
            <a:fillRect/>
          </a:stretch>
        </p:blipFill>
        <p:spPr>
          <a:xfrm>
            <a:off x="8294508" y="2892287"/>
            <a:ext cx="266592" cy="263663"/>
          </a:xfrm>
          <a:prstGeom prst="rect">
            <a:avLst/>
          </a:prstGeom>
          <a:noFill/>
        </p:spPr>
      </p:pic>
      <p:pic>
        <p:nvPicPr>
          <p:cNvPr id="60" name="05_Arrow copy 5">
            <a:extLst>
              <a:ext uri="{FF2B5EF4-FFF2-40B4-BE49-F238E27FC236}">
                <a16:creationId xmlns:a16="http://schemas.microsoft.com/office/drawing/2014/main" id="{1F63436D-7C76-4FA9-9A68-B6597F0FE4F9}"/>
              </a:ext>
              <a:ext uri="{C183D7F6-B498-43B3-948B-1728B52AA6E4}">
                <adec:decorative xmlns:adec="http://schemas.microsoft.com/office/drawing/2017/decorative" val="1"/>
              </a:ext>
            </a:extLst>
          </p:cNvPr>
          <p:cNvPicPr/>
          <p:nvPr/>
        </p:nvPicPr>
        <p:blipFill rotWithShape="1">
          <a:blip r:embed="rId8"/>
          <a:stretch>
            <a:fillRect/>
          </a:stretch>
        </p:blipFill>
        <p:spPr>
          <a:xfrm rot="-5400000">
            <a:off x="6642489" y="3066222"/>
            <a:ext cx="266592" cy="263663"/>
          </a:xfrm>
          <a:prstGeom prst="rect">
            <a:avLst/>
          </a:prstGeom>
          <a:noFill/>
        </p:spPr>
      </p:pic>
      <p:pic>
        <p:nvPicPr>
          <p:cNvPr id="62" name="05_Arrow copy 6">
            <a:extLst>
              <a:ext uri="{FF2B5EF4-FFF2-40B4-BE49-F238E27FC236}">
                <a16:creationId xmlns:a16="http://schemas.microsoft.com/office/drawing/2014/main" id="{55BAD0AC-EA71-4048-9403-4CAA1E06BEDE}"/>
              </a:ext>
              <a:ext uri="{C183D7F6-B498-43B3-948B-1728B52AA6E4}">
                <adec:decorative xmlns:adec="http://schemas.microsoft.com/office/drawing/2017/decorative" val="1"/>
              </a:ext>
            </a:extLst>
          </p:cNvPr>
          <p:cNvPicPr/>
          <p:nvPr/>
        </p:nvPicPr>
        <p:blipFill rotWithShape="1">
          <a:blip r:embed="rId8"/>
          <a:stretch>
            <a:fillRect/>
          </a:stretch>
        </p:blipFill>
        <p:spPr>
          <a:xfrm rot="-10800000">
            <a:off x="2665138" y="3637722"/>
            <a:ext cx="211570" cy="248210"/>
          </a:xfrm>
          <a:prstGeom prst="rect">
            <a:avLst/>
          </a:prstGeom>
          <a:noFill/>
        </p:spPr>
      </p:pic>
      <p:pic>
        <p:nvPicPr>
          <p:cNvPr id="64" name="05_Arrow copy 7">
            <a:extLst>
              <a:ext uri="{FF2B5EF4-FFF2-40B4-BE49-F238E27FC236}">
                <a16:creationId xmlns:a16="http://schemas.microsoft.com/office/drawing/2014/main" id="{F76F1507-1D78-4F40-8B3E-549A3A287FB0}"/>
              </a:ext>
              <a:ext uri="{C183D7F6-B498-43B3-948B-1728B52AA6E4}">
                <adec:decorative xmlns:adec="http://schemas.microsoft.com/office/drawing/2017/decorative" val="1"/>
              </a:ext>
            </a:extLst>
          </p:cNvPr>
          <p:cNvPicPr/>
          <p:nvPr/>
        </p:nvPicPr>
        <p:blipFill rotWithShape="1">
          <a:blip r:embed="rId8"/>
          <a:stretch>
            <a:fillRect/>
          </a:stretch>
        </p:blipFill>
        <p:spPr>
          <a:xfrm rot="-5400000">
            <a:off x="1699687" y="3405809"/>
            <a:ext cx="266592" cy="263663"/>
          </a:xfrm>
          <a:prstGeom prst="rect">
            <a:avLst/>
          </a:prstGeom>
          <a:noFill/>
        </p:spPr>
      </p:pic>
      <p:pic>
        <p:nvPicPr>
          <p:cNvPr id="68" name="05_Arrow copy 9">
            <a:extLst>
              <a:ext uri="{FF2B5EF4-FFF2-40B4-BE49-F238E27FC236}">
                <a16:creationId xmlns:a16="http://schemas.microsoft.com/office/drawing/2014/main" id="{E5D4A390-E9A2-42DE-BB29-8183FBFDE3A6}"/>
              </a:ext>
              <a:ext uri="{C183D7F6-B498-43B3-948B-1728B52AA6E4}">
                <adec:decorative xmlns:adec="http://schemas.microsoft.com/office/drawing/2017/decorative" val="1"/>
              </a:ext>
            </a:extLst>
          </p:cNvPr>
          <p:cNvPicPr/>
          <p:nvPr/>
        </p:nvPicPr>
        <p:blipFill rotWithShape="1">
          <a:blip r:embed="rId8"/>
          <a:stretch>
            <a:fillRect/>
          </a:stretch>
        </p:blipFill>
        <p:spPr>
          <a:xfrm rot="-5400000">
            <a:off x="6693726" y="5691558"/>
            <a:ext cx="270705" cy="263663"/>
          </a:xfrm>
          <a:prstGeom prst="rect">
            <a:avLst/>
          </a:prstGeom>
          <a:noFill/>
        </p:spPr>
      </p:pic>
      <p:pic>
        <p:nvPicPr>
          <p:cNvPr id="45" name="Line">
            <a:extLst>
              <a:ext uri="{FF2B5EF4-FFF2-40B4-BE49-F238E27FC236}">
                <a16:creationId xmlns:a16="http://schemas.microsoft.com/office/drawing/2014/main" id="{56254C0D-51B1-C94B-8E92-D19022D5B865}"/>
              </a:ext>
              <a:ext uri="{C183D7F6-B498-43B3-948B-1728B52AA6E4}">
                <adec:decorative xmlns:adec="http://schemas.microsoft.com/office/drawing/2017/decorative" val="1"/>
              </a:ext>
            </a:extLst>
          </p:cNvPr>
          <p:cNvPicPr/>
          <p:nvPr/>
        </p:nvPicPr>
        <p:blipFill rotWithShape="1">
          <a:blip r:embed="rId3"/>
          <a:srcRect l="97559" t="-1" r="1567" b="-8511"/>
          <a:stretch/>
        </p:blipFill>
        <p:spPr>
          <a:xfrm>
            <a:off x="3230490" y="5117019"/>
            <a:ext cx="45719" cy="753668"/>
          </a:xfrm>
          <a:prstGeom prst="rect">
            <a:avLst/>
          </a:prstGeom>
          <a:noFill/>
        </p:spPr>
      </p:pic>
      <p:pic>
        <p:nvPicPr>
          <p:cNvPr id="51" name="05_Arrow copy 10">
            <a:extLst>
              <a:ext uri="{FF2B5EF4-FFF2-40B4-BE49-F238E27FC236}">
                <a16:creationId xmlns:a16="http://schemas.microsoft.com/office/drawing/2014/main" id="{2F75E6CA-8742-D44A-9C55-F8B573254725}"/>
              </a:ext>
              <a:ext uri="{C183D7F6-B498-43B3-948B-1728B52AA6E4}">
                <adec:decorative xmlns:adec="http://schemas.microsoft.com/office/drawing/2017/decorative" val="1"/>
              </a:ext>
            </a:extLst>
          </p:cNvPr>
          <p:cNvPicPr/>
          <p:nvPr/>
        </p:nvPicPr>
        <p:blipFill rotWithShape="1">
          <a:blip r:embed="rId8"/>
          <a:stretch>
            <a:fillRect/>
          </a:stretch>
        </p:blipFill>
        <p:spPr>
          <a:xfrm rot="-5400000">
            <a:off x="4912318" y="5701630"/>
            <a:ext cx="266592" cy="263663"/>
          </a:xfrm>
          <a:prstGeom prst="rect">
            <a:avLst/>
          </a:prstGeom>
          <a:noFill/>
        </p:spPr>
      </p:pic>
      <p:pic>
        <p:nvPicPr>
          <p:cNvPr id="53" name="Line">
            <a:extLst>
              <a:ext uri="{FF2B5EF4-FFF2-40B4-BE49-F238E27FC236}">
                <a16:creationId xmlns:a16="http://schemas.microsoft.com/office/drawing/2014/main" id="{C5AC03FD-D138-D64B-8044-89C4AF088C48}"/>
              </a:ext>
              <a:ext uri="{C183D7F6-B498-43B3-948B-1728B52AA6E4}">
                <adec:decorative xmlns:adec="http://schemas.microsoft.com/office/drawing/2017/decorative" val="1"/>
              </a:ext>
            </a:extLst>
          </p:cNvPr>
          <p:cNvPicPr/>
          <p:nvPr/>
        </p:nvPicPr>
        <p:blipFill rotWithShape="1">
          <a:blip r:embed="rId3"/>
          <a:srcRect l="97559" t="-1" r="1567" b="-8511"/>
          <a:stretch/>
        </p:blipFill>
        <p:spPr>
          <a:xfrm>
            <a:off x="10418896" y="5127691"/>
            <a:ext cx="45719" cy="753668"/>
          </a:xfrm>
          <a:prstGeom prst="rect">
            <a:avLst/>
          </a:prstGeom>
          <a:noFill/>
        </p:spPr>
      </p:pic>
      <p:pic>
        <p:nvPicPr>
          <p:cNvPr id="55" name="Line">
            <a:extLst>
              <a:ext uri="{FF2B5EF4-FFF2-40B4-BE49-F238E27FC236}">
                <a16:creationId xmlns:a16="http://schemas.microsoft.com/office/drawing/2014/main" id="{B72232C9-F89D-D44A-BF39-2AA196298ECF}"/>
              </a:ext>
              <a:ext uri="{C183D7F6-B498-43B3-948B-1728B52AA6E4}">
                <adec:decorative xmlns:adec="http://schemas.microsoft.com/office/drawing/2017/decorative" val="1"/>
              </a:ext>
            </a:extLst>
          </p:cNvPr>
          <p:cNvPicPr/>
          <p:nvPr/>
        </p:nvPicPr>
        <p:blipFill rotWithShape="1">
          <a:blip r:embed="rId3"/>
          <a:srcRect l="97559" t="-1" r="1567" b="-8511"/>
          <a:stretch/>
        </p:blipFill>
        <p:spPr>
          <a:xfrm>
            <a:off x="5050754" y="5127691"/>
            <a:ext cx="45719" cy="753668"/>
          </a:xfrm>
          <a:prstGeom prst="rect">
            <a:avLst/>
          </a:prstGeom>
          <a:noFill/>
        </p:spPr>
      </p:pic>
      <p:pic>
        <p:nvPicPr>
          <p:cNvPr id="57" name="Line">
            <a:extLst>
              <a:ext uri="{FF2B5EF4-FFF2-40B4-BE49-F238E27FC236}">
                <a16:creationId xmlns:a16="http://schemas.microsoft.com/office/drawing/2014/main" id="{402B0E97-CF62-3F4B-A76B-9FB0ABD730E8}"/>
              </a:ext>
              <a:ext uri="{C183D7F6-B498-43B3-948B-1728B52AA6E4}">
                <adec:decorative xmlns:adec="http://schemas.microsoft.com/office/drawing/2017/decorative" val="1"/>
              </a:ext>
            </a:extLst>
          </p:cNvPr>
          <p:cNvPicPr/>
          <p:nvPr/>
        </p:nvPicPr>
        <p:blipFill rotWithShape="1">
          <a:blip r:embed="rId3"/>
          <a:srcRect l="97559" t="-1" r="1567" b="-8511"/>
          <a:stretch/>
        </p:blipFill>
        <p:spPr>
          <a:xfrm>
            <a:off x="950100" y="5127691"/>
            <a:ext cx="45719" cy="753668"/>
          </a:xfrm>
          <a:prstGeom prst="rect">
            <a:avLst/>
          </a:prstGeom>
          <a:noFill/>
        </p:spPr>
      </p:pic>
      <p:pic>
        <p:nvPicPr>
          <p:cNvPr id="43" name="05_Arrow copy 9">
            <a:extLst>
              <a:ext uri="{FF2B5EF4-FFF2-40B4-BE49-F238E27FC236}">
                <a16:creationId xmlns:a16="http://schemas.microsoft.com/office/drawing/2014/main" id="{528E43AC-E61D-384F-BABE-2F6A9A7C2A95}"/>
              </a:ext>
              <a:ext uri="{C183D7F6-B498-43B3-948B-1728B52AA6E4}">
                <adec:decorative xmlns:adec="http://schemas.microsoft.com/office/drawing/2017/decorative" val="1"/>
              </a:ext>
            </a:extLst>
          </p:cNvPr>
          <p:cNvPicPr/>
          <p:nvPr/>
        </p:nvPicPr>
        <p:blipFill rotWithShape="1">
          <a:blip r:embed="rId8"/>
          <a:stretch>
            <a:fillRect/>
          </a:stretch>
        </p:blipFill>
        <p:spPr>
          <a:xfrm rot="-5400000">
            <a:off x="813084" y="5679736"/>
            <a:ext cx="270705" cy="263663"/>
          </a:xfrm>
          <a:prstGeom prst="rect">
            <a:avLst/>
          </a:prstGeom>
          <a:noFill/>
        </p:spPr>
      </p:pic>
      <p:pic>
        <p:nvPicPr>
          <p:cNvPr id="70" name="05_Arrow copy 10">
            <a:extLst>
              <a:ext uri="{FF2B5EF4-FFF2-40B4-BE49-F238E27FC236}">
                <a16:creationId xmlns:a16="http://schemas.microsoft.com/office/drawing/2014/main" id="{E377F7F3-4907-4ED1-8B49-05EDF5115B39}"/>
              </a:ext>
              <a:ext uri="{C183D7F6-B498-43B3-948B-1728B52AA6E4}">
                <adec:decorative xmlns:adec="http://schemas.microsoft.com/office/drawing/2017/decorative" val="1"/>
              </a:ext>
            </a:extLst>
          </p:cNvPr>
          <p:cNvPicPr/>
          <p:nvPr/>
        </p:nvPicPr>
        <p:blipFill rotWithShape="1">
          <a:blip r:embed="rId8"/>
          <a:stretch>
            <a:fillRect/>
          </a:stretch>
        </p:blipFill>
        <p:spPr>
          <a:xfrm rot="-5400000">
            <a:off x="3097114" y="5676622"/>
            <a:ext cx="266592" cy="263663"/>
          </a:xfrm>
          <a:prstGeom prst="rect">
            <a:avLst/>
          </a:prstGeom>
          <a:noFill/>
        </p:spPr>
      </p:pic>
      <p:pic>
        <p:nvPicPr>
          <p:cNvPr id="72" name="05_Arrow copy 11">
            <a:extLst>
              <a:ext uri="{FF2B5EF4-FFF2-40B4-BE49-F238E27FC236}">
                <a16:creationId xmlns:a16="http://schemas.microsoft.com/office/drawing/2014/main" id="{F71D5B93-3ADA-419C-AE44-7D999C0EC950}"/>
              </a:ext>
              <a:ext uri="{C183D7F6-B498-43B3-948B-1728B52AA6E4}">
                <adec:decorative xmlns:adec="http://schemas.microsoft.com/office/drawing/2017/decorative" val="1"/>
              </a:ext>
            </a:extLst>
          </p:cNvPr>
          <p:cNvPicPr/>
          <p:nvPr/>
        </p:nvPicPr>
        <p:blipFill rotWithShape="1">
          <a:blip r:embed="rId8"/>
          <a:stretch>
            <a:fillRect/>
          </a:stretch>
        </p:blipFill>
        <p:spPr>
          <a:xfrm rot="-5400000">
            <a:off x="10285600" y="5686330"/>
            <a:ext cx="266592" cy="263663"/>
          </a:xfrm>
          <a:prstGeom prst="rect">
            <a:avLst/>
          </a:prstGeom>
          <a:noFill/>
        </p:spPr>
      </p:pic>
      <p:sp>
        <p:nvSpPr>
          <p:cNvPr id="2" name="Slide Number Placeholder 1">
            <a:extLst>
              <a:ext uri="{FF2B5EF4-FFF2-40B4-BE49-F238E27FC236}">
                <a16:creationId xmlns:a16="http://schemas.microsoft.com/office/drawing/2014/main" id="{4CAA93D4-2F66-418F-AE59-97054F11B7E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35060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Title 4">
            <a:extLst>
              <a:ext uri="{FF2B5EF4-FFF2-40B4-BE49-F238E27FC236}">
                <a16:creationId xmlns:a16="http://schemas.microsoft.com/office/drawing/2014/main" id="{37057C6C-BA35-4ECA-BA47-6ECE755710B5}"/>
              </a:ext>
            </a:extLst>
          </p:cNvPr>
          <p:cNvSpPr>
            <a:spLocks noGrp="1"/>
          </p:cNvSpPr>
          <p:nvPr>
            <p:ph type="title"/>
          </p:nvPr>
        </p:nvSpPr>
        <p:spPr/>
        <p:txBody>
          <a:bodyPr/>
          <a:lstStyle/>
          <a:p>
            <a:r>
              <a:rPr kumimoji="0" lang="en-US" sz="2400" b="1" i="0" u="none" strike="noStrike" kern="0" cap="none" spc="0" normalizeH="0" baseline="0" noProof="0" dirty="0">
                <a:ln>
                  <a:noFill/>
                </a:ln>
                <a:solidFill>
                  <a:srgbClr val="292929"/>
                </a:solidFill>
                <a:effectLst/>
                <a:uLnTx/>
                <a:uFillTx/>
                <a:latin typeface="Arial"/>
                <a:ea typeface="+mn-ea"/>
                <a:cs typeface="Playfair Display"/>
                <a:sym typeface="Arial"/>
              </a:rPr>
              <a:t>Autonomic Dysfunction in Hypertrophic Cardiomyopathy</a:t>
            </a:r>
            <a:endParaRPr lang="en-US" dirty="0"/>
          </a:p>
        </p:txBody>
      </p:sp>
      <p:pic>
        <p:nvPicPr>
          <p:cNvPr id="28" name="Radials">
            <a:extLst>
              <a:ext uri="{FF2B5EF4-FFF2-40B4-BE49-F238E27FC236}">
                <a16:creationId xmlns:a16="http://schemas.microsoft.com/office/drawing/2014/main" id="{7414C967-5E7A-4311-ABBC-64FE5C535560}"/>
              </a:ext>
              <a:ext uri="{C183D7F6-B498-43B3-948B-1728B52AA6E4}">
                <adec:decorative xmlns:adec="http://schemas.microsoft.com/office/drawing/2017/decorative" val="1"/>
              </a:ext>
            </a:extLst>
          </p:cNvPr>
          <p:cNvPicPr/>
          <p:nvPr/>
        </p:nvPicPr>
        <p:blipFill rotWithShape="1">
          <a:blip r:embed="rId3"/>
          <a:stretch>
            <a:fillRect/>
          </a:stretch>
        </p:blipFill>
        <p:spPr>
          <a:xfrm>
            <a:off x="1086559" y="1088866"/>
            <a:ext cx="1360116" cy="1360116"/>
          </a:xfrm>
          <a:prstGeom prst="rect">
            <a:avLst/>
          </a:prstGeom>
          <a:noFill/>
        </p:spPr>
      </p:pic>
      <p:pic>
        <p:nvPicPr>
          <p:cNvPr id="3" name="NERVES HEART">
            <a:extLst>
              <a:ext uri="{FF2B5EF4-FFF2-40B4-BE49-F238E27FC236}">
                <a16:creationId xmlns:a16="http://schemas.microsoft.com/office/drawing/2014/main" id="{C83C1D65-C696-4EA5-8FCF-90F6B8963F9E}"/>
              </a:ext>
              <a:ext uri="{C183D7F6-B498-43B3-948B-1728B52AA6E4}">
                <adec:decorative xmlns:adec="http://schemas.microsoft.com/office/drawing/2017/decorative" val="1"/>
              </a:ext>
            </a:extLst>
          </p:cNvPr>
          <p:cNvPicPr/>
          <p:nvPr/>
        </p:nvPicPr>
        <p:blipFill rotWithShape="1">
          <a:blip r:embed="rId4"/>
          <a:stretch>
            <a:fillRect/>
          </a:stretch>
        </p:blipFill>
        <p:spPr>
          <a:xfrm>
            <a:off x="5475615" y="1580181"/>
            <a:ext cx="1146978" cy="1377571"/>
          </a:xfrm>
          <a:prstGeom prst="rect">
            <a:avLst/>
          </a:prstGeom>
          <a:noFill/>
        </p:spPr>
      </p:pic>
      <p:sp>
        <p:nvSpPr>
          <p:cNvPr id="34" name="Body text">
            <a:extLst>
              <a:ext uri="{FF2B5EF4-FFF2-40B4-BE49-F238E27FC236}">
                <a16:creationId xmlns:a16="http://schemas.microsoft.com/office/drawing/2014/main" id="{01442736-4D81-45F2-B245-72FA37F1D678}"/>
              </a:ext>
            </a:extLst>
          </p:cNvPr>
          <p:cNvSpPr/>
          <p:nvPr/>
        </p:nvSpPr>
        <p:spPr>
          <a:xfrm>
            <a:off x="324125" y="2427604"/>
            <a:ext cx="1812724" cy="1189211"/>
          </a:xfrm>
          <a:prstGeom prst="rect">
            <a:avLst/>
          </a:prstGeom>
          <a:noFill/>
        </p:spPr>
        <p:txBody>
          <a:bodyPr spcFirstLastPara="0" lIns="71210" tIns="71210" rIns="71210" bIns="0" anchor="t"/>
          <a:lstStyle/>
          <a:p>
            <a:pPr algn="l" hangingPunct="0">
              <a:lnSpc>
                <a:spcPct val="100000"/>
              </a:lnSpc>
            </a:pPr>
            <a:r>
              <a:rPr sz="1010" dirty="0">
                <a:solidFill>
                  <a:srgbClr val="292929"/>
                </a:solidFill>
                <a:latin typeface="+mn-lt"/>
                <a:ea typeface="+mn-ea"/>
                <a:cs typeface="Playfair Display"/>
              </a:rPr>
              <a:t>The prevalence of autonomic dysfunction in HCM is uncertain, although studies have described an abnormal blood pressure response to exercise in 25% of patients (1-3)</a:t>
            </a:r>
          </a:p>
        </p:txBody>
      </p:sp>
      <p:sp>
        <p:nvSpPr>
          <p:cNvPr id="12" name="Rectangle Container copy">
            <a:extLst>
              <a:ext uri="{FF2B5EF4-FFF2-40B4-BE49-F238E27FC236}">
                <a16:creationId xmlns:a16="http://schemas.microsoft.com/office/drawing/2014/main" id="{382F74D5-2384-4B6F-9529-5FC937851D99}"/>
              </a:ext>
            </a:extLst>
          </p:cNvPr>
          <p:cNvSpPr/>
          <p:nvPr/>
        </p:nvSpPr>
        <p:spPr>
          <a:xfrm>
            <a:off x="3113515" y="1615753"/>
            <a:ext cx="2313835" cy="1710675"/>
          </a:xfrm>
          <a:prstGeom prst="diamond">
            <a:avLst/>
          </a:prstGeom>
          <a:noFill/>
          <a:ln w="38100" cmpd="sng">
            <a:solidFill>
              <a:srgbClr val="000000"/>
            </a:solidFill>
          </a:ln>
        </p:spPr>
        <p:txBody>
          <a:bodyPr spcFirstLastPara="0" lIns="0" tIns="0" rIns="0" bIns="0" anchor="ctr"/>
          <a:lstStyle/>
          <a:p>
            <a:pPr algn="ctr" hangingPunct="0">
              <a:lnSpc>
                <a:spcPct val="100000"/>
              </a:lnSpc>
            </a:pPr>
            <a:r>
              <a:rPr sz="1565" dirty="0">
                <a:solidFill>
                  <a:srgbClr val="292929"/>
                </a:solidFill>
                <a:latin typeface="+mn-lt"/>
                <a:ea typeface="+mn-ea"/>
                <a:cs typeface="Playfair Display"/>
              </a:rPr>
              <a:t>Impaired Heart </a:t>
            </a:r>
          </a:p>
          <a:p>
            <a:pPr algn="ctr" hangingPunct="0">
              <a:lnSpc>
                <a:spcPct val="100000"/>
              </a:lnSpc>
            </a:pPr>
            <a:r>
              <a:rPr sz="1565" dirty="0">
                <a:solidFill>
                  <a:srgbClr val="292929"/>
                </a:solidFill>
                <a:latin typeface="+mn-lt"/>
                <a:ea typeface="+mn-ea"/>
                <a:cs typeface="Playfair Display"/>
              </a:rPr>
              <a:t>Rate Response</a:t>
            </a:r>
          </a:p>
        </p:txBody>
      </p:sp>
      <p:pic>
        <p:nvPicPr>
          <p:cNvPr id="18" name="Line" descr="Line and arrow in flow diagram from impaired heart rate response pointing to impaired response to exercise.">
            <a:extLst>
              <a:ext uri="{FF2B5EF4-FFF2-40B4-BE49-F238E27FC236}">
                <a16:creationId xmlns:a16="http://schemas.microsoft.com/office/drawing/2014/main" id="{02BD9086-8FAD-42D6-BBB9-6161B9F893F5}"/>
              </a:ext>
              <a:ext uri="{C183D7F6-B498-43B3-948B-1728B52AA6E4}">
                <adec:decorative xmlns:adec="http://schemas.microsoft.com/office/drawing/2017/decorative" val="0"/>
              </a:ext>
            </a:extLst>
          </p:cNvPr>
          <p:cNvPicPr/>
          <p:nvPr/>
        </p:nvPicPr>
        <p:blipFill rotWithShape="1">
          <a:blip r:embed="rId5"/>
          <a:stretch>
            <a:fillRect/>
          </a:stretch>
        </p:blipFill>
        <p:spPr>
          <a:xfrm>
            <a:off x="4218094" y="3275909"/>
            <a:ext cx="1224998" cy="917713"/>
          </a:xfrm>
          <a:prstGeom prst="rect">
            <a:avLst/>
          </a:prstGeom>
          <a:noFill/>
        </p:spPr>
      </p:pic>
      <p:sp>
        <p:nvSpPr>
          <p:cNvPr id="14" name="Rectangle Container copy">
            <a:extLst>
              <a:ext uri="{FF2B5EF4-FFF2-40B4-BE49-F238E27FC236}">
                <a16:creationId xmlns:a16="http://schemas.microsoft.com/office/drawing/2014/main" id="{B974B20C-D9F7-4FAA-9CA3-F97AD897C0D7}"/>
              </a:ext>
            </a:extLst>
          </p:cNvPr>
          <p:cNvSpPr/>
          <p:nvPr/>
        </p:nvSpPr>
        <p:spPr>
          <a:xfrm>
            <a:off x="6737855" y="1552705"/>
            <a:ext cx="2374278" cy="1627037"/>
          </a:xfrm>
          <a:prstGeom prst="diamond">
            <a:avLst/>
          </a:prstGeom>
          <a:noFill/>
          <a:ln w="38100" cmpd="sng">
            <a:solidFill>
              <a:srgbClr val="000000"/>
            </a:solidFill>
          </a:ln>
        </p:spPr>
        <p:txBody>
          <a:bodyPr spcFirstLastPara="0" lIns="0" tIns="0" rIns="0" bIns="0" anchor="ctr"/>
          <a:lstStyle/>
          <a:p>
            <a:pPr algn="ctr" hangingPunct="0">
              <a:lnSpc>
                <a:spcPct val="100000"/>
              </a:lnSpc>
            </a:pPr>
            <a:r>
              <a:rPr sz="1565" dirty="0">
                <a:solidFill>
                  <a:srgbClr val="292929"/>
                </a:solidFill>
                <a:latin typeface="+mn-lt"/>
                <a:ea typeface="+mn-ea"/>
                <a:cs typeface="Playfair Display"/>
              </a:rPr>
              <a:t>Inappropriate Vasodilation</a:t>
            </a:r>
          </a:p>
        </p:txBody>
      </p:sp>
      <p:pic>
        <p:nvPicPr>
          <p:cNvPr id="20" name="Line" descr="Line and arrow in flow diagram from inappropriate vasodilation pointing to impaired response to exercise.">
            <a:extLst>
              <a:ext uri="{FF2B5EF4-FFF2-40B4-BE49-F238E27FC236}">
                <a16:creationId xmlns:a16="http://schemas.microsoft.com/office/drawing/2014/main" id="{255829C6-A923-4099-BB7D-4516CBAD3540}"/>
              </a:ext>
            </a:extLst>
          </p:cNvPr>
          <p:cNvPicPr/>
          <p:nvPr/>
        </p:nvPicPr>
        <p:blipFill rotWithShape="1">
          <a:blip r:embed="rId6"/>
          <a:stretch>
            <a:fillRect/>
          </a:stretch>
        </p:blipFill>
        <p:spPr>
          <a:xfrm>
            <a:off x="6707678" y="3159201"/>
            <a:ext cx="1378685" cy="915229"/>
          </a:xfrm>
          <a:prstGeom prst="rect">
            <a:avLst/>
          </a:prstGeom>
          <a:noFill/>
        </p:spPr>
      </p:pic>
      <p:sp>
        <p:nvSpPr>
          <p:cNvPr id="10" name="Rectangle Container copy">
            <a:extLst>
              <a:ext uri="{FF2B5EF4-FFF2-40B4-BE49-F238E27FC236}">
                <a16:creationId xmlns:a16="http://schemas.microsoft.com/office/drawing/2014/main" id="{9DF6B028-BD0D-472C-8D9E-63DC14319551}"/>
              </a:ext>
            </a:extLst>
          </p:cNvPr>
          <p:cNvSpPr/>
          <p:nvPr/>
        </p:nvSpPr>
        <p:spPr>
          <a:xfrm>
            <a:off x="5277655" y="3192891"/>
            <a:ext cx="1480056" cy="1465566"/>
          </a:xfrm>
          <a:prstGeom prst="ellipse">
            <a:avLst/>
          </a:prstGeom>
          <a:noFill/>
          <a:ln w="38100" cmpd="sng">
            <a:solidFill>
              <a:srgbClr val="000000"/>
            </a:solidFill>
          </a:ln>
        </p:spPr>
        <p:txBody>
          <a:bodyPr spcFirstLastPara="0" lIns="0" tIns="0" rIns="0" bIns="0" anchor="ctr"/>
          <a:lstStyle/>
          <a:p>
            <a:pPr algn="ctr" hangingPunct="0">
              <a:lnSpc>
                <a:spcPct val="100000"/>
              </a:lnSpc>
            </a:pPr>
            <a:r>
              <a:rPr sz="1565" dirty="0">
                <a:solidFill>
                  <a:srgbClr val="292929"/>
                </a:solidFill>
                <a:latin typeface="+mn-lt"/>
                <a:ea typeface="+mn-ea"/>
                <a:cs typeface="Playfair Display"/>
              </a:rPr>
              <a:t>Impaired Response to Exercise*</a:t>
            </a:r>
          </a:p>
        </p:txBody>
      </p:sp>
      <p:pic>
        <p:nvPicPr>
          <p:cNvPr id="30" name="29_Arrow" descr="Arrow in flow diagram from impaired response to exercise pointing to poor prognosis.">
            <a:extLst>
              <a:ext uri="{FF2B5EF4-FFF2-40B4-BE49-F238E27FC236}">
                <a16:creationId xmlns:a16="http://schemas.microsoft.com/office/drawing/2014/main" id="{49CB4807-29BE-4DEC-B4AE-B437E39AC98B}"/>
              </a:ext>
            </a:extLst>
          </p:cNvPr>
          <p:cNvPicPr/>
          <p:nvPr/>
        </p:nvPicPr>
        <p:blipFill rotWithShape="1">
          <a:blip r:embed="rId7"/>
          <a:stretch>
            <a:fillRect/>
          </a:stretch>
        </p:blipFill>
        <p:spPr>
          <a:xfrm rot="-5400000">
            <a:off x="5689372" y="4952019"/>
            <a:ext cx="666457" cy="333229"/>
          </a:xfrm>
          <a:prstGeom prst="rect">
            <a:avLst/>
          </a:prstGeom>
          <a:noFill/>
        </p:spPr>
      </p:pic>
      <p:sp>
        <p:nvSpPr>
          <p:cNvPr id="32" name="Rectangle Container copy copy 2">
            <a:extLst>
              <a:ext uri="{FF2B5EF4-FFF2-40B4-BE49-F238E27FC236}">
                <a16:creationId xmlns:a16="http://schemas.microsoft.com/office/drawing/2014/main" id="{746661E6-5DDF-4AAF-BDBA-F064240D927B}"/>
              </a:ext>
              <a:ext uri="{C183D7F6-B498-43B3-948B-1728B52AA6E4}">
                <adec:decorative xmlns:adec="http://schemas.microsoft.com/office/drawing/2017/decorative" val="0"/>
              </a:ext>
            </a:extLst>
          </p:cNvPr>
          <p:cNvSpPr/>
          <p:nvPr/>
        </p:nvSpPr>
        <p:spPr>
          <a:xfrm>
            <a:off x="4421931" y="5464111"/>
            <a:ext cx="3254346" cy="383395"/>
          </a:xfrm>
          <a:prstGeom prst="rect">
            <a:avLst/>
          </a:prstGeom>
          <a:noFill/>
          <a:ln w="38100" cmpd="sng">
            <a:solidFill>
              <a:srgbClr val="000000"/>
            </a:solidFill>
          </a:ln>
        </p:spPr>
        <p:txBody>
          <a:bodyPr spcFirstLastPara="0" lIns="0" tIns="0" rIns="0" bIns="0" anchor="ctr"/>
          <a:lstStyle/>
          <a:p>
            <a:pPr algn="ctr" hangingPunct="0">
              <a:lnSpc>
                <a:spcPct val="100000"/>
              </a:lnSpc>
            </a:pPr>
            <a:r>
              <a:rPr sz="1957" dirty="0">
                <a:solidFill>
                  <a:srgbClr val="292929"/>
                </a:solidFill>
                <a:latin typeface="+mn-lt"/>
                <a:ea typeface="+mn-ea"/>
                <a:cs typeface="Playfair Display"/>
              </a:rPr>
              <a:t>Poor Prognosis</a:t>
            </a:r>
          </a:p>
        </p:txBody>
      </p:sp>
      <p:sp>
        <p:nvSpPr>
          <p:cNvPr id="22" name="Rectangle Container copy">
            <a:extLst>
              <a:ext uri="{FF2B5EF4-FFF2-40B4-BE49-F238E27FC236}">
                <a16:creationId xmlns:a16="http://schemas.microsoft.com/office/drawing/2014/main" id="{1A914BE6-F032-4E6B-8C82-3A4786FE6F13}"/>
              </a:ext>
            </a:extLst>
          </p:cNvPr>
          <p:cNvSpPr/>
          <p:nvPr/>
        </p:nvSpPr>
        <p:spPr>
          <a:xfrm>
            <a:off x="2271496" y="4522055"/>
            <a:ext cx="1978774" cy="890448"/>
          </a:xfrm>
          <a:prstGeom prst="roundRect">
            <a:avLst/>
          </a:prstGeom>
          <a:noFill/>
          <a:ln w="28575" cmpd="sng">
            <a:solidFill>
              <a:srgbClr val="000000"/>
            </a:solidFill>
            <a:prstDash val="dash"/>
          </a:ln>
        </p:spPr>
        <p:txBody>
          <a:bodyPr spcFirstLastPara="0" lIns="0" tIns="0" rIns="0" bIns="0" anchor="ctr"/>
          <a:lstStyle/>
          <a:p>
            <a:pPr algn="ctr" hangingPunct="0">
              <a:lnSpc>
                <a:spcPct val="100000"/>
              </a:lnSpc>
            </a:pPr>
            <a:r>
              <a:rPr sz="1957" dirty="0">
                <a:solidFill>
                  <a:srgbClr val="292929"/>
                </a:solidFill>
                <a:latin typeface="+mn-lt"/>
                <a:ea typeface="+mn-ea"/>
                <a:cs typeface="Playfair Display"/>
              </a:rPr>
              <a:t>Diastolic Filling Abnormalities</a:t>
            </a:r>
          </a:p>
        </p:txBody>
      </p:sp>
      <p:pic>
        <p:nvPicPr>
          <p:cNvPr id="36" name="Icon-176" descr="Arrow in flow diagram from diastolic filling abnormalities to impaired response to exercise.">
            <a:extLst>
              <a:ext uri="{FF2B5EF4-FFF2-40B4-BE49-F238E27FC236}">
                <a16:creationId xmlns:a16="http://schemas.microsoft.com/office/drawing/2014/main" id="{E8705C23-D8FD-40E0-A156-50FAA041BF4D}"/>
              </a:ext>
              <a:ext uri="{C183D7F6-B498-43B3-948B-1728B52AA6E4}">
                <adec:decorative xmlns:adec="http://schemas.microsoft.com/office/drawing/2017/decorative" val="0"/>
              </a:ext>
            </a:extLst>
          </p:cNvPr>
          <p:cNvPicPr/>
          <p:nvPr/>
        </p:nvPicPr>
        <p:blipFill rotWithShape="1">
          <a:blip r:embed="rId8"/>
          <a:stretch>
            <a:fillRect/>
          </a:stretch>
        </p:blipFill>
        <p:spPr>
          <a:xfrm rot="8100000">
            <a:off x="4420200" y="4638027"/>
            <a:ext cx="712103" cy="405898"/>
          </a:xfrm>
          <a:prstGeom prst="rect">
            <a:avLst/>
          </a:prstGeom>
          <a:noFill/>
        </p:spPr>
      </p:pic>
      <p:sp>
        <p:nvSpPr>
          <p:cNvPr id="24" name="Rectangle Container copy copy 1">
            <a:extLst>
              <a:ext uri="{FF2B5EF4-FFF2-40B4-BE49-F238E27FC236}">
                <a16:creationId xmlns:a16="http://schemas.microsoft.com/office/drawing/2014/main" id="{2878E8EF-C9C9-414B-818D-3FA037AC0320}"/>
              </a:ext>
            </a:extLst>
          </p:cNvPr>
          <p:cNvSpPr/>
          <p:nvPr/>
        </p:nvSpPr>
        <p:spPr>
          <a:xfrm>
            <a:off x="7739509" y="4528856"/>
            <a:ext cx="1978774" cy="890448"/>
          </a:xfrm>
          <a:prstGeom prst="roundRect">
            <a:avLst/>
          </a:prstGeom>
          <a:noFill/>
          <a:ln w="28575" cmpd="sng">
            <a:solidFill>
              <a:srgbClr val="000000"/>
            </a:solidFill>
            <a:prstDash val="dash"/>
          </a:ln>
        </p:spPr>
        <p:txBody>
          <a:bodyPr spcFirstLastPara="0" lIns="0" tIns="0" rIns="0" bIns="0" anchor="ctr"/>
          <a:lstStyle/>
          <a:p>
            <a:pPr algn="ctr" hangingPunct="0">
              <a:lnSpc>
                <a:spcPct val="100000"/>
              </a:lnSpc>
            </a:pPr>
            <a:r>
              <a:rPr sz="1957" dirty="0">
                <a:solidFill>
                  <a:srgbClr val="292929"/>
                </a:solidFill>
                <a:latin typeface="+mn-lt"/>
                <a:ea typeface="+mn-ea"/>
                <a:cs typeface="Playfair Display"/>
              </a:rPr>
              <a:t>Left Ventricular Outflow Tract Obstruction</a:t>
            </a:r>
          </a:p>
        </p:txBody>
      </p:sp>
      <p:pic>
        <p:nvPicPr>
          <p:cNvPr id="38" name="Icon-176 copy 1" descr="Arrow in flow diagram from left ventricular outflow tract obstruction pointing to impaired response to exercise.">
            <a:extLst>
              <a:ext uri="{FF2B5EF4-FFF2-40B4-BE49-F238E27FC236}">
                <a16:creationId xmlns:a16="http://schemas.microsoft.com/office/drawing/2014/main" id="{7BC8F221-750E-44B9-8967-0B1591B79582}"/>
              </a:ext>
              <a:ext uri="{C183D7F6-B498-43B3-948B-1728B52AA6E4}">
                <adec:decorative xmlns:adec="http://schemas.microsoft.com/office/drawing/2017/decorative" val="0"/>
              </a:ext>
            </a:extLst>
          </p:cNvPr>
          <p:cNvPicPr/>
          <p:nvPr/>
        </p:nvPicPr>
        <p:blipFill rotWithShape="1">
          <a:blip r:embed="rId8"/>
          <a:stretch>
            <a:fillRect/>
          </a:stretch>
        </p:blipFill>
        <p:spPr>
          <a:xfrm rot="2700000">
            <a:off x="6829849" y="4645148"/>
            <a:ext cx="712103" cy="405898"/>
          </a:xfrm>
          <a:prstGeom prst="rect">
            <a:avLst/>
          </a:prstGeom>
          <a:noFill/>
        </p:spPr>
      </p:pic>
      <p:sp>
        <p:nvSpPr>
          <p:cNvPr id="26" name="Body text">
            <a:extLst>
              <a:ext uri="{FF2B5EF4-FFF2-40B4-BE49-F238E27FC236}">
                <a16:creationId xmlns:a16="http://schemas.microsoft.com/office/drawing/2014/main" id="{B9915B4C-6599-46F6-A6B1-391EF5FC08E0}"/>
              </a:ext>
            </a:extLst>
          </p:cNvPr>
          <p:cNvSpPr/>
          <p:nvPr/>
        </p:nvSpPr>
        <p:spPr>
          <a:xfrm>
            <a:off x="10224446" y="3734766"/>
            <a:ext cx="1768150" cy="2948609"/>
          </a:xfrm>
          <a:prstGeom prst="rect">
            <a:avLst/>
          </a:prstGeom>
          <a:noFill/>
        </p:spPr>
        <p:txBody>
          <a:bodyPr spcFirstLastPara="0" lIns="82826" tIns="82826" rIns="82826" bIns="0" anchor="t"/>
          <a:lstStyle/>
          <a:p>
            <a:pPr algn="l" hangingPunct="0">
              <a:lnSpc>
                <a:spcPct val="100000"/>
              </a:lnSpc>
            </a:pPr>
            <a:r>
              <a:rPr dirty="0">
                <a:solidFill>
                  <a:srgbClr val="292929"/>
                </a:solidFill>
                <a:latin typeface="+mn-lt"/>
                <a:ea typeface="+mn-ea"/>
                <a:cs typeface="Playfair Display"/>
              </a:rPr>
              <a:t>* Failure to increase systolic blood</a:t>
            </a:r>
          </a:p>
          <a:p>
            <a:pPr algn="l" hangingPunct="0">
              <a:lnSpc>
                <a:spcPct val="100000"/>
              </a:lnSpc>
            </a:pPr>
            <a:r>
              <a:rPr dirty="0">
                <a:solidFill>
                  <a:srgbClr val="292929"/>
                </a:solidFill>
                <a:latin typeface="+mn-lt"/>
                <a:ea typeface="+mn-ea"/>
                <a:cs typeface="Playfair Display"/>
              </a:rPr>
              <a:t>pressure by at least 20 mm Hg, or a drop in systolic blood</a:t>
            </a:r>
          </a:p>
          <a:p>
            <a:pPr algn="l" hangingPunct="0">
              <a:lnSpc>
                <a:spcPct val="100000"/>
              </a:lnSpc>
            </a:pPr>
            <a:r>
              <a:rPr dirty="0">
                <a:solidFill>
                  <a:srgbClr val="292929"/>
                </a:solidFill>
                <a:latin typeface="+mn-lt"/>
                <a:ea typeface="+mn-ea"/>
                <a:cs typeface="Playfair Display"/>
              </a:rPr>
              <a:t>pressure during exercise of &gt;20 mm Hg from the peak</a:t>
            </a:r>
          </a:p>
          <a:p>
            <a:pPr algn="l" hangingPunct="0">
              <a:lnSpc>
                <a:spcPct val="100000"/>
              </a:lnSpc>
            </a:pPr>
            <a:r>
              <a:rPr dirty="0">
                <a:solidFill>
                  <a:srgbClr val="292929"/>
                </a:solidFill>
                <a:latin typeface="+mn-lt"/>
                <a:ea typeface="+mn-ea"/>
                <a:cs typeface="Playfair Display"/>
              </a:rPr>
              <a:t>value obtained</a:t>
            </a:r>
          </a:p>
        </p:txBody>
      </p:sp>
      <p:sp>
        <p:nvSpPr>
          <p:cNvPr id="40" name="text 2">
            <a:extLst>
              <a:ext uri="{FF2B5EF4-FFF2-40B4-BE49-F238E27FC236}">
                <a16:creationId xmlns:a16="http://schemas.microsoft.com/office/drawing/2014/main" id="{765DC38F-152B-4F60-88C3-ED7A02DCE30C}"/>
              </a:ext>
            </a:extLst>
          </p:cNvPr>
          <p:cNvSpPr/>
          <p:nvPr/>
        </p:nvSpPr>
        <p:spPr>
          <a:xfrm>
            <a:off x="68450" y="5913202"/>
            <a:ext cx="11924145" cy="563217"/>
          </a:xfrm>
          <a:prstGeom prst="rect">
            <a:avLst/>
          </a:prstGeom>
          <a:noFill/>
        </p:spPr>
        <p:txBody>
          <a:bodyPr spcFirstLastPara="0" lIns="82826" tIns="82826" rIns="82826" bIns="0" anchor="t"/>
          <a:lstStyle/>
          <a:p>
            <a:pPr hangingPunct="0"/>
            <a:r>
              <a:rPr lang="en-US" sz="913" dirty="0">
                <a:latin typeface="+mn-lt"/>
                <a:ea typeface="+mn-ea"/>
                <a:cs typeface="Playfair Display"/>
              </a:rPr>
              <a:t>1.  </a:t>
            </a:r>
            <a:r>
              <a:rPr sz="913" dirty="0">
                <a:latin typeface="+mn-lt"/>
                <a:ea typeface="+mn-ea"/>
                <a:cs typeface="Playfair Display"/>
              </a:rPr>
              <a:t>Maron BJ, Wolfson JK, Epstein SE, et al. Intramural (“small vessel”) coronary artery disease in hypertrophic cardiomyopathy. J Am Coll </a:t>
            </a:r>
            <a:r>
              <a:rPr sz="913" dirty="0" err="1">
                <a:latin typeface="+mn-lt"/>
                <a:ea typeface="+mn-ea"/>
                <a:cs typeface="Playfair Display"/>
              </a:rPr>
              <a:t>Cardiol</a:t>
            </a:r>
            <a:r>
              <a:rPr sz="913" dirty="0">
                <a:latin typeface="+mn-lt"/>
                <a:ea typeface="+mn-ea"/>
                <a:cs typeface="Playfair Display"/>
              </a:rPr>
              <a:t>. 1986;8:545– 57. </a:t>
            </a:r>
          </a:p>
          <a:p>
            <a:pPr algn="l" hangingPunct="0">
              <a:lnSpc>
                <a:spcPct val="100000"/>
              </a:lnSpc>
            </a:pPr>
            <a:r>
              <a:rPr sz="913" dirty="0">
                <a:latin typeface="+mn-lt"/>
                <a:ea typeface="+mn-ea"/>
                <a:cs typeface="Playfair Display"/>
              </a:rPr>
              <a:t>2. </a:t>
            </a:r>
            <a:r>
              <a:rPr sz="913" dirty="0" err="1">
                <a:latin typeface="+mn-lt"/>
                <a:ea typeface="+mn-ea"/>
                <a:cs typeface="Playfair Display"/>
              </a:rPr>
              <a:t>Karamitsos</a:t>
            </a:r>
            <a:r>
              <a:rPr sz="913" dirty="0">
                <a:latin typeface="+mn-lt"/>
                <a:ea typeface="+mn-ea"/>
                <a:cs typeface="Playfair Display"/>
              </a:rPr>
              <a:t> TD, </a:t>
            </a:r>
            <a:r>
              <a:rPr sz="913" dirty="0" err="1">
                <a:latin typeface="+mn-lt"/>
                <a:ea typeface="+mn-ea"/>
                <a:cs typeface="Playfair Display"/>
              </a:rPr>
              <a:t>Dass</a:t>
            </a:r>
            <a:r>
              <a:rPr sz="913" dirty="0">
                <a:latin typeface="+mn-lt"/>
                <a:ea typeface="+mn-ea"/>
                <a:cs typeface="Playfair Display"/>
              </a:rPr>
              <a:t> S, Suttie J, et al. Blunted myocardial oxygenation response during vasodilator stress in patients with hypertrophic cardiomyopathy. J Am Coll </a:t>
            </a:r>
            <a:r>
              <a:rPr sz="913" dirty="0" err="1">
                <a:latin typeface="+mn-lt"/>
                <a:ea typeface="+mn-ea"/>
                <a:cs typeface="Playfair Display"/>
              </a:rPr>
              <a:t>Cardiol</a:t>
            </a:r>
            <a:r>
              <a:rPr sz="913" dirty="0">
                <a:latin typeface="+mn-lt"/>
                <a:ea typeface="+mn-ea"/>
                <a:cs typeface="Playfair Display"/>
              </a:rPr>
              <a:t>. 2013;61:1169–76. </a:t>
            </a:r>
          </a:p>
          <a:p>
            <a:pPr algn="l" hangingPunct="0">
              <a:lnSpc>
                <a:spcPct val="100000"/>
              </a:lnSpc>
            </a:pPr>
            <a:r>
              <a:rPr sz="913" dirty="0">
                <a:latin typeface="+mn-lt"/>
                <a:ea typeface="+mn-ea"/>
                <a:cs typeface="Playfair Display"/>
              </a:rPr>
              <a:t>3. Raphael CE, Cooper R, Parker KH, et al. Mechanisms of myocardial ischemia in hypertrophic cardiomyopathy: insights from wave intensity analysis and magnetic</a:t>
            </a:r>
            <a:r>
              <a:rPr lang="en-US" sz="913" dirty="0">
                <a:latin typeface="+mn-lt"/>
                <a:ea typeface="+mn-ea"/>
                <a:cs typeface="Playfair Display"/>
              </a:rPr>
              <a:t> resonance. J Am Coll </a:t>
            </a:r>
            <a:r>
              <a:rPr lang="en-US" sz="913" dirty="0" err="1">
                <a:latin typeface="+mn-lt"/>
                <a:ea typeface="+mn-ea"/>
                <a:cs typeface="Playfair Display"/>
              </a:rPr>
              <a:t>Cardiol</a:t>
            </a:r>
            <a:r>
              <a:rPr lang="en-US" sz="913" dirty="0">
                <a:latin typeface="+mn-lt"/>
                <a:ea typeface="+mn-ea"/>
                <a:cs typeface="Playfair Display"/>
              </a:rPr>
              <a:t>. 2016 Oct 11;68(15):1651-1660. </a:t>
            </a:r>
            <a:endParaRPr sz="913" dirty="0">
              <a:latin typeface="+mn-lt"/>
              <a:ea typeface="+mn-ea"/>
              <a:cs typeface="Playfair Display"/>
            </a:endParaRPr>
          </a:p>
        </p:txBody>
      </p:sp>
      <p:pic>
        <p:nvPicPr>
          <p:cNvPr id="48" name="05_Arrow copy 5">
            <a:extLst>
              <a:ext uri="{FF2B5EF4-FFF2-40B4-BE49-F238E27FC236}">
                <a16:creationId xmlns:a16="http://schemas.microsoft.com/office/drawing/2014/main" id="{68CEAE51-C6D6-40BE-8564-683749F15959}"/>
              </a:ext>
              <a:ext uri="{C183D7F6-B498-43B3-948B-1728B52AA6E4}">
                <adec:decorative xmlns:adec="http://schemas.microsoft.com/office/drawing/2017/decorative" val="1"/>
              </a:ext>
            </a:extLst>
          </p:cNvPr>
          <p:cNvPicPr/>
          <p:nvPr/>
        </p:nvPicPr>
        <p:blipFill rotWithShape="1">
          <a:blip r:embed="rId9"/>
          <a:stretch>
            <a:fillRect/>
          </a:stretch>
        </p:blipFill>
        <p:spPr>
          <a:xfrm rot="-5400000">
            <a:off x="7779143" y="3521981"/>
            <a:ext cx="266592" cy="263663"/>
          </a:xfrm>
          <a:prstGeom prst="rect">
            <a:avLst/>
          </a:prstGeom>
          <a:noFill/>
        </p:spPr>
      </p:pic>
      <p:pic>
        <p:nvPicPr>
          <p:cNvPr id="50" name="05_Arrow copy 6">
            <a:extLst>
              <a:ext uri="{FF2B5EF4-FFF2-40B4-BE49-F238E27FC236}">
                <a16:creationId xmlns:a16="http://schemas.microsoft.com/office/drawing/2014/main" id="{F6F300A0-CA26-41BE-8062-9298A0C4A266}"/>
              </a:ext>
              <a:ext uri="{C183D7F6-B498-43B3-948B-1728B52AA6E4}">
                <adec:decorative xmlns:adec="http://schemas.microsoft.com/office/drawing/2017/decorative" val="1"/>
              </a:ext>
            </a:extLst>
          </p:cNvPr>
          <p:cNvPicPr/>
          <p:nvPr/>
        </p:nvPicPr>
        <p:blipFill rotWithShape="1">
          <a:blip r:embed="rId9"/>
          <a:stretch>
            <a:fillRect/>
          </a:stretch>
        </p:blipFill>
        <p:spPr>
          <a:xfrm rot="-5400000">
            <a:off x="4120847" y="3611217"/>
            <a:ext cx="266592" cy="263663"/>
          </a:xfrm>
          <a:prstGeom prst="rect">
            <a:avLst/>
          </a:prstGeom>
          <a:noFill/>
        </p:spPr>
      </p:pic>
      <p:sp>
        <p:nvSpPr>
          <p:cNvPr id="2" name="Slide Number Placeholder 1">
            <a:extLst>
              <a:ext uri="{FF2B5EF4-FFF2-40B4-BE49-F238E27FC236}">
                <a16:creationId xmlns:a16="http://schemas.microsoft.com/office/drawing/2014/main" id="{251DEA02-2562-40F8-928F-8B879656E2B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3587344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Title 2">
            <a:extLst>
              <a:ext uri="{FF2B5EF4-FFF2-40B4-BE49-F238E27FC236}">
                <a16:creationId xmlns:a16="http://schemas.microsoft.com/office/drawing/2014/main" id="{E514B9BF-DD67-42DB-ABF4-F2B15817443F}"/>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Recommendations for Shared Decision-Making in HCM</a:t>
            </a:r>
          </a:p>
        </p:txBody>
      </p:sp>
      <p:sp>
        <p:nvSpPr>
          <p:cNvPr id="15" name="TextBox 14">
            <a:extLst>
              <a:ext uri="{FF2B5EF4-FFF2-40B4-BE49-F238E27FC236}">
                <a16:creationId xmlns:a16="http://schemas.microsoft.com/office/drawing/2014/main" id="{749741A8-75D8-4510-88D0-84E1A54503B8}"/>
              </a:ext>
            </a:extLst>
          </p:cNvPr>
          <p:cNvSpPr txBox="1"/>
          <p:nvPr/>
        </p:nvSpPr>
        <p:spPr>
          <a:xfrm>
            <a:off x="117146" y="1033506"/>
            <a:ext cx="12098213" cy="1200329"/>
          </a:xfrm>
          <a:prstGeom prst="rect">
            <a:avLst/>
          </a:prstGeom>
          <a:solidFill>
            <a:schemeClr val="bg1">
              <a:lumMod val="75000"/>
            </a:schemeClr>
          </a:solidFill>
          <a:ln>
            <a:solidFill>
              <a:schemeClr val="bg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a:ln>
                  <a:noFill/>
                </a:ln>
                <a:solidFill>
                  <a:srgbClr val="000000"/>
                </a:solidFill>
                <a:effectLst/>
                <a:uLnTx/>
                <a:uFillTx/>
                <a:latin typeface="+mn-lt"/>
                <a:cs typeface="Arial"/>
                <a:sym typeface="Arial"/>
              </a:rPr>
              <a:t>Discussions should involve</a:t>
            </a:r>
            <a:r>
              <a:rPr kumimoji="0" lang="en-US" sz="1800" b="1" i="0" u="none" strike="noStrike" kern="0" cap="none" spc="0" normalizeH="0" baseline="0" noProof="0" dirty="0">
                <a:ln>
                  <a:noFill/>
                </a:ln>
                <a:solidFill>
                  <a:srgbClr val="000000"/>
                </a:solidFill>
                <a:effectLst/>
                <a:uLnTx/>
                <a:uFillTx/>
                <a:latin typeface="+mn-lt"/>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mn-lt"/>
                <a:cs typeface="Arial"/>
                <a:sym typeface="Arial"/>
              </a:rPr>
              <a:t>-- Disclosure of risk and benefits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mn-lt"/>
                <a:cs typeface="Arial"/>
                <a:sym typeface="Arial"/>
              </a:rPr>
              <a:t>-- Anticipated outcomes of all options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mn-lt"/>
                <a:cs typeface="Arial"/>
                <a:sym typeface="Arial"/>
              </a:rPr>
              <a:t>--Goals, concerns and preferences of the patient (and family if the patient is a minor)</a:t>
            </a:r>
          </a:p>
        </p:txBody>
      </p:sp>
      <p:sp>
        <p:nvSpPr>
          <p:cNvPr id="17" name="TextBox 16">
            <a:extLst>
              <a:ext uri="{FF2B5EF4-FFF2-40B4-BE49-F238E27FC236}">
                <a16:creationId xmlns:a16="http://schemas.microsoft.com/office/drawing/2014/main" id="{D1D3A237-B3E6-417F-96E0-6DEB48F20171}"/>
              </a:ext>
            </a:extLst>
          </p:cNvPr>
          <p:cNvSpPr txBox="1"/>
          <p:nvPr/>
        </p:nvSpPr>
        <p:spPr>
          <a:xfrm>
            <a:off x="160463" y="4901687"/>
            <a:ext cx="12098213" cy="1477328"/>
          </a:xfrm>
          <a:prstGeom prst="rect">
            <a:avLst/>
          </a:prstGeom>
          <a:solidFill>
            <a:schemeClr val="bg1">
              <a:lumMod val="75000"/>
            </a:schemeClr>
          </a:solidFill>
          <a:ln>
            <a:solidFill>
              <a:schemeClr val="bg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a:ln>
                  <a:noFill/>
                </a:ln>
                <a:solidFill>
                  <a:srgbClr val="000000"/>
                </a:solidFill>
                <a:effectLst/>
                <a:uLnTx/>
                <a:uFillTx/>
                <a:latin typeface="Arial"/>
                <a:cs typeface="Arial"/>
                <a:sym typeface="Arial"/>
              </a:rPr>
              <a:t>Shared decision discussions should be applied to: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--Genetic testing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--Sudden death risk assessment and ICD implantation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--Participation in high-intensity exercise and competitive sports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--Medical and invasive therapies for LVOT obstruction</a:t>
            </a:r>
          </a:p>
        </p:txBody>
      </p:sp>
      <p:pic>
        <p:nvPicPr>
          <p:cNvPr id="7" name="Graphic 6">
            <a:extLst>
              <a:ext uri="{FF2B5EF4-FFF2-40B4-BE49-F238E27FC236}">
                <a16:creationId xmlns:a16="http://schemas.microsoft.com/office/drawing/2014/main" id="{ABF78567-7294-4DED-A6E6-3B1CA4170E8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7108" y="2876521"/>
            <a:ext cx="1376363" cy="1376363"/>
          </a:xfrm>
          <a:prstGeom prst="rect">
            <a:avLst/>
          </a:prstGeom>
        </p:spPr>
      </p:pic>
      <p:pic>
        <p:nvPicPr>
          <p:cNvPr id="21" name="Graphic 20">
            <a:extLst>
              <a:ext uri="{FF2B5EF4-FFF2-40B4-BE49-F238E27FC236}">
                <a16:creationId xmlns:a16="http://schemas.microsoft.com/office/drawing/2014/main" id="{C2F6AA51-7CAB-44C9-BB1A-66F9A493F0A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2501" y="4901687"/>
            <a:ext cx="1390650" cy="1390650"/>
          </a:xfrm>
          <a:prstGeom prst="rect">
            <a:avLst/>
          </a:prstGeom>
        </p:spPr>
      </p:pic>
      <p:grpSp>
        <p:nvGrpSpPr>
          <p:cNvPr id="2" name="Group 1">
            <a:extLst>
              <a:ext uri="{FF2B5EF4-FFF2-40B4-BE49-F238E27FC236}">
                <a16:creationId xmlns:a16="http://schemas.microsoft.com/office/drawing/2014/main" id="{05E2F08D-6C14-4EDB-A888-94D033D01E85}"/>
              </a:ext>
              <a:ext uri="{C183D7F6-B498-43B3-948B-1728B52AA6E4}">
                <adec:decorative xmlns:adec="http://schemas.microsoft.com/office/drawing/2017/decorative" val="1"/>
              </a:ext>
            </a:extLst>
          </p:cNvPr>
          <p:cNvGrpSpPr/>
          <p:nvPr/>
        </p:nvGrpSpPr>
        <p:grpSpPr>
          <a:xfrm>
            <a:off x="4881430" y="2365212"/>
            <a:ext cx="1209675" cy="2061357"/>
            <a:chOff x="5029202" y="2254380"/>
            <a:chExt cx="1209675" cy="2061357"/>
          </a:xfrm>
        </p:grpSpPr>
        <p:pic>
          <p:nvPicPr>
            <p:cNvPr id="11" name="Graphic 10" descr="Basketball Hoop">
              <a:extLst>
                <a:ext uri="{FF2B5EF4-FFF2-40B4-BE49-F238E27FC236}">
                  <a16:creationId xmlns:a16="http://schemas.microsoft.com/office/drawing/2014/main" id="{CAB35E69-C24D-4E1A-88F1-DD26B61E1A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9202" y="2254380"/>
              <a:ext cx="1209675" cy="1209675"/>
            </a:xfrm>
            <a:prstGeom prst="rect">
              <a:avLst/>
            </a:prstGeom>
          </p:spPr>
        </p:pic>
        <p:pic>
          <p:nvPicPr>
            <p:cNvPr id="25" name="Graphic 24" descr="Aspiration">
              <a:extLst>
                <a:ext uri="{FF2B5EF4-FFF2-40B4-BE49-F238E27FC236}">
                  <a16:creationId xmlns:a16="http://schemas.microsoft.com/office/drawing/2014/main" id="{80FAAE68-5D33-4C27-A16D-264A6246C4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62189" y="3401337"/>
              <a:ext cx="914400" cy="914400"/>
            </a:xfrm>
            <a:prstGeom prst="rect">
              <a:avLst/>
            </a:prstGeom>
          </p:spPr>
        </p:pic>
      </p:grpSp>
      <p:pic>
        <p:nvPicPr>
          <p:cNvPr id="27" name="Graphic 26">
            <a:extLst>
              <a:ext uri="{FF2B5EF4-FFF2-40B4-BE49-F238E27FC236}">
                <a16:creationId xmlns:a16="http://schemas.microsoft.com/office/drawing/2014/main" id="{82195700-DA2A-4ADD-9971-3F412B00899B}"/>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41428" y="2920922"/>
            <a:ext cx="1254919" cy="1254919"/>
          </a:xfrm>
          <a:prstGeom prst="rect">
            <a:avLst/>
          </a:prstGeom>
        </p:spPr>
      </p:pic>
      <p:pic>
        <p:nvPicPr>
          <p:cNvPr id="29" name="Graphic 28">
            <a:extLst>
              <a:ext uri="{FF2B5EF4-FFF2-40B4-BE49-F238E27FC236}">
                <a16:creationId xmlns:a16="http://schemas.microsoft.com/office/drawing/2014/main" id="{702D7609-5765-4E0F-BD3D-783846009C2F}"/>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36802" y="2830852"/>
            <a:ext cx="1476376" cy="1379192"/>
          </a:xfrm>
          <a:prstGeom prst="rect">
            <a:avLst/>
          </a:prstGeom>
        </p:spPr>
      </p:pic>
      <p:pic>
        <p:nvPicPr>
          <p:cNvPr id="31" name="Graphic 30">
            <a:extLst>
              <a:ext uri="{FF2B5EF4-FFF2-40B4-BE49-F238E27FC236}">
                <a16:creationId xmlns:a16="http://schemas.microsoft.com/office/drawing/2014/main" id="{4A2CB42B-A148-42D7-920D-40D3D18BF556}"/>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4585" y="2758137"/>
            <a:ext cx="1627127" cy="1520020"/>
          </a:xfrm>
          <a:prstGeom prst="rect">
            <a:avLst/>
          </a:prstGeom>
        </p:spPr>
      </p:pic>
      <p:pic>
        <p:nvPicPr>
          <p:cNvPr id="33" name="Graphic 32">
            <a:extLst>
              <a:ext uri="{FF2B5EF4-FFF2-40B4-BE49-F238E27FC236}">
                <a16:creationId xmlns:a16="http://schemas.microsoft.com/office/drawing/2014/main" id="{E2948BB7-80FB-49E5-A4B6-3036FBAC275C}"/>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785584" y="2719719"/>
            <a:ext cx="1719162" cy="1605996"/>
          </a:xfrm>
          <a:prstGeom prst="rect">
            <a:avLst/>
          </a:prstGeom>
        </p:spPr>
      </p:pic>
      <p:pic>
        <p:nvPicPr>
          <p:cNvPr id="35" name="Graphic 34">
            <a:extLst>
              <a:ext uri="{FF2B5EF4-FFF2-40B4-BE49-F238E27FC236}">
                <a16:creationId xmlns:a16="http://schemas.microsoft.com/office/drawing/2014/main" id="{52301D3D-4D6D-43DB-A113-28B7A7CE2CF0}"/>
              </a:ext>
              <a:ext uri="{C183D7F6-B498-43B3-948B-1728B52AA6E4}">
                <adec:decorative xmlns:adec="http://schemas.microsoft.com/office/drawing/2017/decorative" val="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95301" y="1271322"/>
            <a:ext cx="914400" cy="914400"/>
          </a:xfrm>
          <a:prstGeom prst="rect">
            <a:avLst/>
          </a:prstGeom>
        </p:spPr>
      </p:pic>
      <p:pic>
        <p:nvPicPr>
          <p:cNvPr id="6" name="Picture 5">
            <a:extLst>
              <a:ext uri="{FF2B5EF4-FFF2-40B4-BE49-F238E27FC236}">
                <a16:creationId xmlns:a16="http://schemas.microsoft.com/office/drawing/2014/main" id="{5267D203-A500-49B5-9A39-AD55A3A17B7F}"/>
              </a:ext>
              <a:ext uri="{C183D7F6-B498-43B3-948B-1728B52AA6E4}">
                <adec:decorative xmlns:adec="http://schemas.microsoft.com/office/drawing/2017/decorative" val="1"/>
              </a:ext>
            </a:extLst>
          </p:cNvPr>
          <p:cNvPicPr>
            <a:picLocks noChangeAspect="1"/>
          </p:cNvPicPr>
          <p:nvPr/>
        </p:nvPicPr>
        <p:blipFill rotWithShape="1">
          <a:blip r:embed="rId21"/>
          <a:srcRect r="50000" b="51213"/>
          <a:stretch/>
        </p:blipFill>
        <p:spPr>
          <a:xfrm>
            <a:off x="6149923" y="2917738"/>
            <a:ext cx="1332361" cy="1300045"/>
          </a:xfrm>
          <a:prstGeom prst="rect">
            <a:avLst/>
          </a:prstGeom>
        </p:spPr>
      </p:pic>
      <p:pic>
        <p:nvPicPr>
          <p:cNvPr id="9" name="Picture 8">
            <a:extLst>
              <a:ext uri="{FF2B5EF4-FFF2-40B4-BE49-F238E27FC236}">
                <a16:creationId xmlns:a16="http://schemas.microsoft.com/office/drawing/2014/main" id="{D7F21746-186B-454A-85B5-8C0BD2965A0B}"/>
              </a:ext>
              <a:ext uri="{C183D7F6-B498-43B3-948B-1728B52AA6E4}">
                <adec:decorative xmlns:adec="http://schemas.microsoft.com/office/drawing/2017/decorative" val="1"/>
              </a:ext>
            </a:extLst>
          </p:cNvPr>
          <p:cNvPicPr>
            <a:picLocks noChangeAspect="1"/>
          </p:cNvPicPr>
          <p:nvPr/>
        </p:nvPicPr>
        <p:blipFill rotWithShape="1">
          <a:blip r:embed="rId21"/>
          <a:srcRect l="44377" t="45119" r="-3657" b="-1710"/>
          <a:stretch/>
        </p:blipFill>
        <p:spPr>
          <a:xfrm>
            <a:off x="7366104" y="2761763"/>
            <a:ext cx="1447457" cy="1381794"/>
          </a:xfrm>
          <a:prstGeom prst="rect">
            <a:avLst/>
          </a:prstGeom>
        </p:spPr>
      </p:pic>
      <p:sp>
        <p:nvSpPr>
          <p:cNvPr id="4" name="Slide Number Placeholder 3">
            <a:extLst>
              <a:ext uri="{FF2B5EF4-FFF2-40B4-BE49-F238E27FC236}">
                <a16:creationId xmlns:a16="http://schemas.microsoft.com/office/drawing/2014/main" id="{BE365FAF-17D8-4209-820C-F332E678685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Rectangle 2">
            <a:extLst>
              <a:ext uri="{FF2B5EF4-FFF2-40B4-BE49-F238E27FC236}">
                <a16:creationId xmlns:a16="http://schemas.microsoft.com/office/drawing/2014/main" id="{72E7A608-CD97-40CC-AED2-A9516F1D8BD2}"/>
              </a:ext>
              <a:ext uri="{C183D7F6-B498-43B3-948B-1728B52AA6E4}">
                <adec:decorative xmlns:adec="http://schemas.microsoft.com/office/drawing/2017/decorative" val="1"/>
              </a:ext>
            </a:extLst>
          </p:cNvPr>
          <p:cNvSpPr/>
          <p:nvPr/>
        </p:nvSpPr>
        <p:spPr>
          <a:xfrm>
            <a:off x="4181446" y="976095"/>
            <a:ext cx="4028050" cy="5324622"/>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id="{71F1DE3E-F3AB-4477-9E6D-3EF78AC47CBC}"/>
              </a:ext>
              <a:ext uri="{C183D7F6-B498-43B3-948B-1728B52AA6E4}">
                <adec:decorative xmlns:adec="http://schemas.microsoft.com/office/drawing/2017/decorative" val="1"/>
              </a:ext>
            </a:extLst>
          </p:cNvPr>
          <p:cNvSpPr/>
          <p:nvPr/>
        </p:nvSpPr>
        <p:spPr>
          <a:xfrm>
            <a:off x="174525" y="982333"/>
            <a:ext cx="4028050" cy="5324620"/>
          </a:xfrm>
          <a:prstGeom prst="rect">
            <a:avLst/>
          </a:prstGeom>
          <a:solidFill>
            <a:srgbClr val="FFB9B9"/>
          </a:solidFill>
          <a:ln w="3175">
            <a:solidFill>
              <a:srgbClr val="FF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 name="Rectangle 8">
            <a:extLst>
              <a:ext uri="{FF2B5EF4-FFF2-40B4-BE49-F238E27FC236}">
                <a16:creationId xmlns:a16="http://schemas.microsoft.com/office/drawing/2014/main" id="{CA8A3917-28A7-4B0F-8AA1-AD4B6B53E1F1}"/>
              </a:ext>
              <a:ext uri="{C183D7F6-B498-43B3-948B-1728B52AA6E4}">
                <adec:decorative xmlns:adec="http://schemas.microsoft.com/office/drawing/2017/decorative" val="1"/>
              </a:ext>
            </a:extLst>
          </p:cNvPr>
          <p:cNvSpPr/>
          <p:nvPr/>
        </p:nvSpPr>
        <p:spPr>
          <a:xfrm>
            <a:off x="8198939" y="976096"/>
            <a:ext cx="4028050" cy="5324621"/>
          </a:xfrm>
          <a:prstGeom prst="rect">
            <a:avLst/>
          </a:prstGeom>
          <a:solidFill>
            <a:srgbClr val="FFB9B9"/>
          </a:solidFill>
          <a:ln>
            <a:solidFill>
              <a:srgbClr val="FF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3" name="Picture 12">
            <a:extLst>
              <a:ext uri="{FF2B5EF4-FFF2-40B4-BE49-F238E27FC236}">
                <a16:creationId xmlns:a16="http://schemas.microsoft.com/office/drawing/2014/main" id="{D6C71C2D-E6CE-40E9-8A2C-24F89501E7D5}"/>
              </a:ext>
              <a:ext uri="{C183D7F6-B498-43B3-948B-1728B52AA6E4}">
                <adec:decorative xmlns:adec="http://schemas.microsoft.com/office/drawing/2017/decorative" val="1"/>
              </a:ext>
            </a:extLst>
          </p:cNvPr>
          <p:cNvPicPr>
            <a:picLocks noChangeAspect="1"/>
          </p:cNvPicPr>
          <p:nvPr/>
        </p:nvPicPr>
        <p:blipFill rotWithShape="1">
          <a:blip r:embed="rId3"/>
          <a:srcRect l="26222" t="55111" r="35111" b="6017"/>
          <a:stretch/>
        </p:blipFill>
        <p:spPr>
          <a:xfrm>
            <a:off x="9659330" y="1340089"/>
            <a:ext cx="1247714" cy="1254334"/>
          </a:xfrm>
          <a:prstGeom prst="rect">
            <a:avLst/>
          </a:prstGeom>
        </p:spPr>
      </p:pic>
      <p:pic>
        <p:nvPicPr>
          <p:cNvPr id="15" name="Picture 14">
            <a:extLst>
              <a:ext uri="{FF2B5EF4-FFF2-40B4-BE49-F238E27FC236}">
                <a16:creationId xmlns:a16="http://schemas.microsoft.com/office/drawing/2014/main" id="{D7D035B9-CB43-46F8-BCEE-8B9870D3212B}"/>
              </a:ext>
              <a:ext uri="{C183D7F6-B498-43B3-948B-1728B52AA6E4}">
                <adec:decorative xmlns:adec="http://schemas.microsoft.com/office/drawing/2017/decorative" val="1"/>
              </a:ext>
            </a:extLst>
          </p:cNvPr>
          <p:cNvPicPr>
            <a:picLocks noChangeAspect="1"/>
          </p:cNvPicPr>
          <p:nvPr/>
        </p:nvPicPr>
        <p:blipFill rotWithShape="1">
          <a:blip r:embed="rId3"/>
          <a:srcRect l="3590" t="4410" r="61453" b="59077"/>
          <a:stretch/>
        </p:blipFill>
        <p:spPr>
          <a:xfrm>
            <a:off x="1633581" y="1340089"/>
            <a:ext cx="1138077" cy="1188720"/>
          </a:xfrm>
          <a:prstGeom prst="rect">
            <a:avLst/>
          </a:prstGeom>
        </p:spPr>
      </p:pic>
      <p:pic>
        <p:nvPicPr>
          <p:cNvPr id="17" name="Picture 16">
            <a:extLst>
              <a:ext uri="{FF2B5EF4-FFF2-40B4-BE49-F238E27FC236}">
                <a16:creationId xmlns:a16="http://schemas.microsoft.com/office/drawing/2014/main" id="{1BE9C3AB-943E-4F54-80FD-4A773494CA4F}"/>
              </a:ext>
              <a:ext uri="{C183D7F6-B498-43B3-948B-1728B52AA6E4}">
                <adec:decorative xmlns:adec="http://schemas.microsoft.com/office/drawing/2017/decorative" val="1"/>
              </a:ext>
            </a:extLst>
          </p:cNvPr>
          <p:cNvPicPr>
            <a:picLocks noChangeAspect="1"/>
          </p:cNvPicPr>
          <p:nvPr/>
        </p:nvPicPr>
        <p:blipFill rotWithShape="1">
          <a:blip r:embed="rId3"/>
          <a:srcRect l="60008" t="3935" r="2488" b="58527"/>
          <a:stretch/>
        </p:blipFill>
        <p:spPr>
          <a:xfrm>
            <a:off x="5568725" y="1333055"/>
            <a:ext cx="1187900" cy="1188983"/>
          </a:xfrm>
          <a:prstGeom prst="rect">
            <a:avLst/>
          </a:prstGeom>
        </p:spPr>
      </p:pic>
      <p:sp>
        <p:nvSpPr>
          <p:cNvPr id="27" name="Title 26">
            <a:extLst>
              <a:ext uri="{FF2B5EF4-FFF2-40B4-BE49-F238E27FC236}">
                <a16:creationId xmlns:a16="http://schemas.microsoft.com/office/drawing/2014/main" id="{D77353A3-9E89-4FC6-A2F6-5D7889153DAB}"/>
              </a:ext>
            </a:extLst>
          </p:cNvPr>
          <p:cNvSpPr txBox="1">
            <a:spLocks noGrp="1"/>
          </p:cNvSpPr>
          <p:nvPr>
            <p:ph type="title"/>
          </p:nvPr>
        </p:nvSpPr>
        <p:spPr>
          <a:xfrm>
            <a:off x="1739589" y="342823"/>
            <a:ext cx="938932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Teams Based Approach to Hypertrophic Cardiomyopathy Care</a:t>
            </a:r>
          </a:p>
        </p:txBody>
      </p:sp>
      <p:cxnSp>
        <p:nvCxnSpPr>
          <p:cNvPr id="6" name="Straight Arrow Connector 5" descr="Bidirectional horizontal arrow across length of slide.  Indicates a continuum from cardiologist offices, hypertrophic cardiomyopathy centers and comprehensive hypertrophic cardiomyopathy centers.">
            <a:extLst>
              <a:ext uri="{FF2B5EF4-FFF2-40B4-BE49-F238E27FC236}">
                <a16:creationId xmlns:a16="http://schemas.microsoft.com/office/drawing/2014/main" id="{9006BC67-818C-40DA-8F69-B577DF09460F}"/>
              </a:ext>
            </a:extLst>
          </p:cNvPr>
          <p:cNvCxnSpPr>
            <a:cxnSpLocks/>
          </p:cNvCxnSpPr>
          <p:nvPr/>
        </p:nvCxnSpPr>
        <p:spPr>
          <a:xfrm>
            <a:off x="1440872" y="1154548"/>
            <a:ext cx="9042400" cy="0"/>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189517A4-5E59-4B51-B132-C2314799400F}"/>
              </a:ext>
            </a:extLst>
          </p:cNvPr>
          <p:cNvSpPr txBox="1"/>
          <p:nvPr/>
        </p:nvSpPr>
        <p:spPr>
          <a:xfrm>
            <a:off x="174525" y="2728066"/>
            <a:ext cx="4055598" cy="33855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a:ln>
                  <a:noFill/>
                </a:ln>
                <a:solidFill>
                  <a:srgbClr val="000000"/>
                </a:solidFill>
                <a:effectLst/>
                <a:uLnTx/>
                <a:uFillTx/>
                <a:latin typeface="Arial"/>
                <a:cs typeface="Arial"/>
                <a:sym typeface="Arial"/>
              </a:rPr>
              <a:t>Cardiologists Working Outside of HCM Centers</a:t>
            </a:r>
            <a:r>
              <a:rPr kumimoji="0" lang="en-US" sz="2000" b="0" i="0" u="sng" strike="noStrike" kern="0" cap="none" spc="0" normalizeH="0" baseline="0" noProof="0" dirty="0">
                <a:ln>
                  <a:noFill/>
                </a:ln>
                <a:solidFill>
                  <a:srgbClr val="000000"/>
                </a:solidFill>
                <a:effectLst/>
                <a:uLnTx/>
                <a:uFillTx/>
                <a:latin typeface="Arial"/>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Initial and Surveillance Testing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Initial Treatment Recommendations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Rapid Assessment for Change in Disease Course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2872AB7F-B9CD-4394-ABFE-D1D0AFD478F6}"/>
              </a:ext>
            </a:extLst>
          </p:cNvPr>
          <p:cNvSpPr txBox="1"/>
          <p:nvPr/>
        </p:nvSpPr>
        <p:spPr>
          <a:xfrm>
            <a:off x="4202560" y="2725721"/>
            <a:ext cx="4055598"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a:ln>
                  <a:noFill/>
                </a:ln>
                <a:solidFill>
                  <a:srgbClr val="000000"/>
                </a:solidFill>
                <a:effectLst/>
                <a:uLnTx/>
                <a:uFillTx/>
                <a:latin typeface="Arial"/>
                <a:cs typeface="Arial"/>
                <a:sym typeface="Arial"/>
              </a:rPr>
              <a:t>HCM Centers: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Confirmation of Diagnosis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Genetic Counseling and Testing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Advanced Treatment Decisions and Procedures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TextBox 22">
            <a:extLst>
              <a:ext uri="{FF2B5EF4-FFF2-40B4-BE49-F238E27FC236}">
                <a16:creationId xmlns:a16="http://schemas.microsoft.com/office/drawing/2014/main" id="{FD255AFD-70CF-4BD4-AD8A-AA37A5DB41E4}"/>
              </a:ext>
            </a:extLst>
          </p:cNvPr>
          <p:cNvSpPr txBox="1"/>
          <p:nvPr/>
        </p:nvSpPr>
        <p:spPr>
          <a:xfrm>
            <a:off x="8209496" y="2723373"/>
            <a:ext cx="4055598"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a:ln>
                  <a:noFill/>
                </a:ln>
                <a:solidFill>
                  <a:srgbClr val="000000"/>
                </a:solidFill>
                <a:effectLst/>
                <a:uLnTx/>
                <a:uFillTx/>
                <a:latin typeface="Arial"/>
                <a:cs typeface="Arial"/>
                <a:sym typeface="Arial"/>
              </a:rPr>
              <a:t>Comprehensive HCM Centers: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Complex Invasive Septal Reduction Therapies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Catheter Ablation for Ventricular and Complex Atrial Tachyarrhythmias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Advanced Heart Failure Therapies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Slide Number Placeholder 1">
            <a:extLst>
              <a:ext uri="{FF2B5EF4-FFF2-40B4-BE49-F238E27FC236}">
                <a16:creationId xmlns:a16="http://schemas.microsoft.com/office/drawing/2014/main" id="{DB6789E1-56D2-4C0F-AC97-525C39E20BA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1326231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27" name="Title 26">
            <a:extLst>
              <a:ext uri="{FF2B5EF4-FFF2-40B4-BE49-F238E27FC236}">
                <a16:creationId xmlns:a16="http://schemas.microsoft.com/office/drawing/2014/main" id="{D77353A3-9E89-4FC6-A2F6-5D7889153DA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Role of the Cardiologist</a:t>
            </a:r>
          </a:p>
        </p:txBody>
      </p:sp>
      <p:pic>
        <p:nvPicPr>
          <p:cNvPr id="11" name="Picture 10" descr="Diagram of 3 circles interconnecting.">
            <a:extLst>
              <a:ext uri="{FF2B5EF4-FFF2-40B4-BE49-F238E27FC236}">
                <a16:creationId xmlns:a16="http://schemas.microsoft.com/office/drawing/2014/main" id="{E4C67C03-618C-42A3-B1B5-C44BCC60D10D}"/>
              </a:ext>
            </a:extLst>
          </p:cNvPr>
          <p:cNvPicPr>
            <a:picLocks noChangeAspect="1"/>
          </p:cNvPicPr>
          <p:nvPr/>
        </p:nvPicPr>
        <p:blipFill>
          <a:blip r:embed="rId3">
            <a:extLst>
              <a:ext uri="{BEBA8EAE-BF5A-486C-A8C5-ECC9F3942E4B}">
                <a14:imgProps xmlns:a14="http://schemas.microsoft.com/office/drawing/2010/main">
                  <a14:imgLayer r:embed="rId4">
                    <a14:imgEffect>
                      <a14:artisticCutout trans="80000" numberOfShades="1"/>
                    </a14:imgEffect>
                    <a14:imgEffect>
                      <a14:saturation sat="81000"/>
                    </a14:imgEffect>
                  </a14:imgLayer>
                </a14:imgProps>
              </a:ext>
            </a:extLst>
          </a:blip>
          <a:stretch>
            <a:fillRect/>
          </a:stretch>
        </p:blipFill>
        <p:spPr>
          <a:xfrm>
            <a:off x="4350224" y="1257459"/>
            <a:ext cx="3485546" cy="3485546"/>
          </a:xfrm>
          <a:prstGeom prst="rect">
            <a:avLst/>
          </a:prstGeom>
          <a:effectLst>
            <a:softEdge rad="0"/>
          </a:effectLst>
        </p:spPr>
      </p:pic>
      <p:sp>
        <p:nvSpPr>
          <p:cNvPr id="23" name="TextBox 22">
            <a:extLst>
              <a:ext uri="{FF2B5EF4-FFF2-40B4-BE49-F238E27FC236}">
                <a16:creationId xmlns:a16="http://schemas.microsoft.com/office/drawing/2014/main" id="{FD255AFD-70CF-4BD4-AD8A-AA37A5DB41E4}"/>
              </a:ext>
            </a:extLst>
          </p:cNvPr>
          <p:cNvSpPr txBox="1"/>
          <p:nvPr/>
        </p:nvSpPr>
        <p:spPr>
          <a:xfrm>
            <a:off x="7803012" y="1243248"/>
            <a:ext cx="271758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sng" strike="noStrike" kern="0" cap="none" spc="0" normalizeH="0" baseline="0" noProof="0" dirty="0">
                <a:ln>
                  <a:noFill/>
                </a:ln>
                <a:solidFill>
                  <a:srgbClr val="000000"/>
                </a:solidFill>
                <a:effectLst/>
                <a:uLnTx/>
                <a:uFillTx/>
                <a:latin typeface="Arial"/>
                <a:cs typeface="Arial"/>
                <a:sym typeface="Arial"/>
              </a:rPr>
              <a:t>Comprehensive HCM Centers: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Complex Invasive Septal Reduction Therapies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Catheter Ablation for Ventricular and Complex Atrial Tachyarrhythmias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Advanced Heart Failure Therapies</a:t>
            </a:r>
          </a:p>
        </p:txBody>
      </p:sp>
      <p:sp>
        <p:nvSpPr>
          <p:cNvPr id="21" name="TextBox 20">
            <a:extLst>
              <a:ext uri="{FF2B5EF4-FFF2-40B4-BE49-F238E27FC236}">
                <a16:creationId xmlns:a16="http://schemas.microsoft.com/office/drawing/2014/main" id="{2872AB7F-B9CD-4394-ABFE-D1D0AFD478F6}"/>
              </a:ext>
            </a:extLst>
          </p:cNvPr>
          <p:cNvSpPr txBox="1"/>
          <p:nvPr/>
        </p:nvSpPr>
        <p:spPr>
          <a:xfrm>
            <a:off x="5270616" y="4760535"/>
            <a:ext cx="283338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sng" strike="noStrike" kern="0" cap="none" spc="0" normalizeH="0" baseline="0" noProof="0" dirty="0">
                <a:ln>
                  <a:noFill/>
                </a:ln>
                <a:solidFill>
                  <a:srgbClr val="000000"/>
                </a:solidFill>
                <a:effectLst/>
                <a:uLnTx/>
                <a:uFillTx/>
                <a:latin typeface="Arial"/>
                <a:cs typeface="Arial"/>
                <a:sym typeface="Arial"/>
              </a:rPr>
              <a:t>HCM Centers: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Confirmation of Diagnosis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Genetic Counseling and Testing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Advanced Treatment Decisions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189517A4-5E59-4B51-B132-C2314799400F}"/>
              </a:ext>
            </a:extLst>
          </p:cNvPr>
          <p:cNvSpPr txBox="1"/>
          <p:nvPr/>
        </p:nvSpPr>
        <p:spPr>
          <a:xfrm>
            <a:off x="1810314" y="1557634"/>
            <a:ext cx="253991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sng" strike="noStrike" kern="0" cap="none" spc="0" normalizeH="0" baseline="0" noProof="0" dirty="0">
                <a:ln>
                  <a:noFill/>
                </a:ln>
                <a:solidFill>
                  <a:srgbClr val="000000"/>
                </a:solidFill>
                <a:effectLst/>
                <a:uLnTx/>
                <a:uFillTx/>
                <a:latin typeface="Arial"/>
                <a:cs typeface="Arial"/>
                <a:sym typeface="Arial"/>
              </a:rPr>
              <a:t>Cardiologists Outside of HCM Centers</a:t>
            </a:r>
            <a:r>
              <a:rPr kumimoji="0" lang="en-US" sz="1600" b="0" i="0" u="sng" strike="noStrike" kern="0" cap="none" spc="0" normalizeH="0" baseline="0" noProof="0" dirty="0">
                <a:ln>
                  <a:noFill/>
                </a:ln>
                <a:solidFill>
                  <a:srgbClr val="000000"/>
                </a:solidFill>
                <a:effectLst/>
                <a:uLnTx/>
                <a:uFillTx/>
                <a:latin typeface="Arial"/>
                <a:cs typeface="Arial"/>
                <a:sym typeface="Arial"/>
              </a:rPr>
              <a: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Initial and Surveillance Testing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Initial Treatment Recommendations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Rapid Assessment for Change in Disease Course</a:t>
            </a:r>
          </a:p>
        </p:txBody>
      </p:sp>
      <p:pic>
        <p:nvPicPr>
          <p:cNvPr id="15" name="Picture 14">
            <a:extLst>
              <a:ext uri="{FF2B5EF4-FFF2-40B4-BE49-F238E27FC236}">
                <a16:creationId xmlns:a16="http://schemas.microsoft.com/office/drawing/2014/main" id="{D7D035B9-CB43-46F8-BCEE-8B9870D3212B}"/>
              </a:ext>
              <a:ext uri="{C183D7F6-B498-43B3-948B-1728B52AA6E4}">
                <adec:decorative xmlns:adec="http://schemas.microsoft.com/office/drawing/2017/decorative" val="1"/>
              </a:ext>
            </a:extLst>
          </p:cNvPr>
          <p:cNvPicPr>
            <a:picLocks noChangeAspect="1"/>
          </p:cNvPicPr>
          <p:nvPr/>
        </p:nvPicPr>
        <p:blipFill rotWithShape="1">
          <a:blip r:embed="rId5"/>
          <a:srcRect l="3590" t="4410" r="61453" b="59077"/>
          <a:stretch/>
        </p:blipFill>
        <p:spPr>
          <a:xfrm>
            <a:off x="584095" y="2117436"/>
            <a:ext cx="1167762" cy="1188720"/>
          </a:xfrm>
          <a:prstGeom prst="rect">
            <a:avLst/>
          </a:prstGeom>
        </p:spPr>
      </p:pic>
      <p:pic>
        <p:nvPicPr>
          <p:cNvPr id="17" name="Picture 16">
            <a:extLst>
              <a:ext uri="{FF2B5EF4-FFF2-40B4-BE49-F238E27FC236}">
                <a16:creationId xmlns:a16="http://schemas.microsoft.com/office/drawing/2014/main" id="{1BE9C3AB-943E-4F54-80FD-4A773494CA4F}"/>
              </a:ext>
              <a:ext uri="{C183D7F6-B498-43B3-948B-1728B52AA6E4}">
                <adec:decorative xmlns:adec="http://schemas.microsoft.com/office/drawing/2017/decorative" val="1"/>
              </a:ext>
            </a:extLst>
          </p:cNvPr>
          <p:cNvPicPr>
            <a:picLocks noChangeAspect="1"/>
          </p:cNvPicPr>
          <p:nvPr/>
        </p:nvPicPr>
        <p:blipFill rotWithShape="1">
          <a:blip r:embed="rId5"/>
          <a:srcRect l="60008" t="3935" r="2488" b="58527"/>
          <a:stretch/>
        </p:blipFill>
        <p:spPr>
          <a:xfrm>
            <a:off x="4082716" y="4988519"/>
            <a:ext cx="1187900" cy="1188983"/>
          </a:xfrm>
          <a:prstGeom prst="rect">
            <a:avLst/>
          </a:prstGeom>
        </p:spPr>
      </p:pic>
      <p:pic>
        <p:nvPicPr>
          <p:cNvPr id="13" name="Picture 12">
            <a:extLst>
              <a:ext uri="{FF2B5EF4-FFF2-40B4-BE49-F238E27FC236}">
                <a16:creationId xmlns:a16="http://schemas.microsoft.com/office/drawing/2014/main" id="{D6C71C2D-E6CE-40E9-8A2C-24F89501E7D5}"/>
              </a:ext>
              <a:ext uri="{C183D7F6-B498-43B3-948B-1728B52AA6E4}">
                <adec:decorative xmlns:adec="http://schemas.microsoft.com/office/drawing/2017/decorative" val="1"/>
              </a:ext>
            </a:extLst>
          </p:cNvPr>
          <p:cNvPicPr>
            <a:picLocks noChangeAspect="1"/>
          </p:cNvPicPr>
          <p:nvPr/>
        </p:nvPicPr>
        <p:blipFill rotWithShape="1">
          <a:blip r:embed="rId5"/>
          <a:srcRect l="26222" t="55111" r="35111" b="6017"/>
          <a:stretch/>
        </p:blipFill>
        <p:spPr>
          <a:xfrm>
            <a:off x="10474171" y="1770243"/>
            <a:ext cx="1247714" cy="1254334"/>
          </a:xfrm>
          <a:prstGeom prst="rect">
            <a:avLst/>
          </a:prstGeom>
        </p:spPr>
      </p:pic>
      <p:sp>
        <p:nvSpPr>
          <p:cNvPr id="2" name="Slide Number Placeholder 1">
            <a:extLst>
              <a:ext uri="{FF2B5EF4-FFF2-40B4-BE49-F238E27FC236}">
                <a16:creationId xmlns:a16="http://schemas.microsoft.com/office/drawing/2014/main" id="{34419749-88D1-4C9D-A013-1E41FF174F1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2166754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Title 2">
            <a:extLst>
              <a:ext uri="{FF2B5EF4-FFF2-40B4-BE49-F238E27FC236}">
                <a16:creationId xmlns:a16="http://schemas.microsoft.com/office/drawing/2014/main" id="{9D095208-79BF-44D6-8D54-09B612A11C3D}"/>
              </a:ext>
            </a:extLst>
          </p:cNvPr>
          <p:cNvSpPr txBox="1">
            <a:spLocks noGrp="1"/>
          </p:cNvSpPr>
          <p:nvPr>
            <p:ph type="title"/>
          </p:nvPr>
        </p:nvSpPr>
        <p:spPr>
          <a:xfrm>
            <a:off x="2062976" y="353975"/>
            <a:ext cx="851953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Recommendations for Septal Reduction Therapy</a:t>
            </a:r>
          </a:p>
        </p:txBody>
      </p:sp>
      <p:pic>
        <p:nvPicPr>
          <p:cNvPr id="6" name="Picture 5" descr="Picture of a heart and a knife.  Markings on the left ventricle area of the heart for cutting.">
            <a:extLst>
              <a:ext uri="{FF2B5EF4-FFF2-40B4-BE49-F238E27FC236}">
                <a16:creationId xmlns:a16="http://schemas.microsoft.com/office/drawing/2014/main" id="{CDCB4B6C-A5D6-4AAD-B99C-34BD409E1AF0}"/>
              </a:ext>
            </a:extLst>
          </p:cNvPr>
          <p:cNvPicPr>
            <a:picLocks noChangeAspect="1"/>
          </p:cNvPicPr>
          <p:nvPr/>
        </p:nvPicPr>
        <p:blipFill rotWithShape="1">
          <a:blip r:embed="rId3"/>
          <a:srcRect l="4392" t="1743" r="59300" b="62458"/>
          <a:stretch/>
        </p:blipFill>
        <p:spPr>
          <a:xfrm>
            <a:off x="874043" y="1739837"/>
            <a:ext cx="3283098" cy="2936874"/>
          </a:xfrm>
          <a:prstGeom prst="rect">
            <a:avLst/>
          </a:prstGeom>
          <a:ln w="76200">
            <a:solidFill>
              <a:srgbClr val="FF0000"/>
            </a:solidFill>
          </a:ln>
        </p:spPr>
      </p:pic>
      <p:sp>
        <p:nvSpPr>
          <p:cNvPr id="9" name="TextBox 8">
            <a:extLst>
              <a:ext uri="{FF2B5EF4-FFF2-40B4-BE49-F238E27FC236}">
                <a16:creationId xmlns:a16="http://schemas.microsoft.com/office/drawing/2014/main" id="{FD813D6D-608B-4648-9491-46F687384290}"/>
              </a:ext>
            </a:extLst>
          </p:cNvPr>
          <p:cNvSpPr txBox="1"/>
          <p:nvPr/>
        </p:nvSpPr>
        <p:spPr>
          <a:xfrm>
            <a:off x="4710701" y="1891192"/>
            <a:ext cx="6174768" cy="3785652"/>
          </a:xfrm>
          <a:prstGeom prst="rect">
            <a:avLst/>
          </a:prstGeom>
          <a:noFill/>
        </p:spPr>
        <p:txBody>
          <a:bodyPr wrap="square">
            <a:spAutoFit/>
          </a:bodyPr>
          <a:lstStyle/>
          <a:p>
            <a:pPr marL="285750" indent="-285750">
              <a:buFont typeface="Arial" panose="020B0604020202020204" pitchFamily="34" charset="0"/>
              <a:buChar char="•"/>
            </a:pPr>
            <a:r>
              <a:rPr lang="en-US" sz="2000" dirty="0"/>
              <a:t>Invasive septal reduction therapy is associated with increased morbidity and mortality at low volume centers defined as centers with the lowest </a:t>
            </a:r>
            <a:r>
              <a:rPr lang="en-US" sz="2000" dirty="0" err="1"/>
              <a:t>tertiles</a:t>
            </a:r>
            <a:r>
              <a:rPr lang="en-US" sz="2000" dirty="0"/>
              <a:t> of hospital volumes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Referral to a high volume HCM Center should be strongly considered for invasive septal reduction therapy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Centers performing invasive septal reduction therapies should aim for outcomes </a:t>
            </a:r>
            <a:r>
              <a:rPr lang="en-US" sz="2000" dirty="0" err="1"/>
              <a:t>similiar</a:t>
            </a:r>
            <a:r>
              <a:rPr lang="en-US" sz="2000" dirty="0"/>
              <a:t> to comprehensive HCM Centers</a:t>
            </a:r>
          </a:p>
        </p:txBody>
      </p:sp>
      <p:sp>
        <p:nvSpPr>
          <p:cNvPr id="2" name="Slide Number Placeholder 1">
            <a:extLst>
              <a:ext uri="{FF2B5EF4-FFF2-40B4-BE49-F238E27FC236}">
                <a16:creationId xmlns:a16="http://schemas.microsoft.com/office/drawing/2014/main" id="{60431D86-A4EB-4B2E-BD34-7BAEB2F2458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386358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0" name="Title 9">
            <a:extLst>
              <a:ext uri="{FF2B5EF4-FFF2-40B4-BE49-F238E27FC236}">
                <a16:creationId xmlns:a16="http://schemas.microsoft.com/office/drawing/2014/main" id="{616C2E7F-66D6-48AC-AE76-7429D229350C}"/>
              </a:ext>
            </a:extLst>
          </p:cNvPr>
          <p:cNvSpPr txBox="1">
            <a:spLocks noGrp="1"/>
          </p:cNvSpPr>
          <p:nvPr>
            <p:ph type="title"/>
          </p:nvPr>
        </p:nvSpPr>
        <p:spPr>
          <a:xfrm>
            <a:off x="1929161" y="365125"/>
            <a:ext cx="851953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mn-lt"/>
                <a:ea typeface="Arial"/>
                <a:cs typeface="Arial"/>
                <a:sym typeface="Arial"/>
              </a:rPr>
              <a:t>Clinical Features in Patients with “HCM Mimics”</a:t>
            </a:r>
            <a:endParaRPr kumimoji="0" lang="en-US" sz="2400" b="0" i="0" u="none" strike="noStrike" kern="0" cap="none" spc="0" normalizeH="0" baseline="0" noProof="0" dirty="0">
              <a:ln>
                <a:noFill/>
              </a:ln>
              <a:solidFill>
                <a:srgbClr val="000000"/>
              </a:solidFill>
              <a:effectLst/>
              <a:uLnTx/>
              <a:uFillTx/>
              <a:latin typeface="+mn-lt"/>
              <a:ea typeface="Arial"/>
              <a:cs typeface="Arial"/>
              <a:sym typeface="Arial"/>
            </a:endParaRPr>
          </a:p>
        </p:txBody>
      </p:sp>
      <p:graphicFrame>
        <p:nvGraphicFramePr>
          <p:cNvPr id="7" name="Table 6">
            <a:extLst>
              <a:ext uri="{FF2B5EF4-FFF2-40B4-BE49-F238E27FC236}">
                <a16:creationId xmlns:a16="http://schemas.microsoft.com/office/drawing/2014/main" id="{76B21252-B73C-46EE-8D17-3514767BD183}"/>
              </a:ext>
            </a:extLst>
          </p:cNvPr>
          <p:cNvGraphicFramePr>
            <a:graphicFrameLocks noGrp="1"/>
          </p:cNvGraphicFramePr>
          <p:nvPr>
            <p:extLst>
              <p:ext uri="{D42A27DB-BD31-4B8C-83A1-F6EECF244321}">
                <p14:modId xmlns:p14="http://schemas.microsoft.com/office/powerpoint/2010/main" val="1785938866"/>
              </p:ext>
            </p:extLst>
          </p:nvPr>
        </p:nvGraphicFramePr>
        <p:xfrm>
          <a:off x="502724" y="1249138"/>
          <a:ext cx="11186552" cy="4807697"/>
        </p:xfrm>
        <a:graphic>
          <a:graphicData uri="http://schemas.openxmlformats.org/drawingml/2006/table">
            <a:tbl>
              <a:tblPr firstRow="1" firstCol="1" bandRow="1"/>
              <a:tblGrid>
                <a:gridCol w="1859476">
                  <a:extLst>
                    <a:ext uri="{9D8B030D-6E8A-4147-A177-3AD203B41FA5}">
                      <a16:colId xmlns:a16="http://schemas.microsoft.com/office/drawing/2014/main" val="2897890963"/>
                    </a:ext>
                  </a:extLst>
                </a:gridCol>
                <a:gridCol w="3124233">
                  <a:extLst>
                    <a:ext uri="{9D8B030D-6E8A-4147-A177-3AD203B41FA5}">
                      <a16:colId xmlns:a16="http://schemas.microsoft.com/office/drawing/2014/main" val="59254175"/>
                    </a:ext>
                  </a:extLst>
                </a:gridCol>
                <a:gridCol w="3381802">
                  <a:extLst>
                    <a:ext uri="{9D8B030D-6E8A-4147-A177-3AD203B41FA5}">
                      <a16:colId xmlns:a16="http://schemas.microsoft.com/office/drawing/2014/main" val="9002825"/>
                    </a:ext>
                  </a:extLst>
                </a:gridCol>
                <a:gridCol w="2821041">
                  <a:extLst>
                    <a:ext uri="{9D8B030D-6E8A-4147-A177-3AD203B41FA5}">
                      <a16:colId xmlns:a16="http://schemas.microsoft.com/office/drawing/2014/main" val="3985405797"/>
                    </a:ext>
                  </a:extLst>
                </a:gridCol>
              </a:tblGrid>
              <a:tr h="383777">
                <a:tc>
                  <a:txBody>
                    <a:bodyPr/>
                    <a:lstStyle/>
                    <a:p>
                      <a:pPr marL="0" marR="0" algn="ctr">
                        <a:lnSpc>
                          <a:spcPct val="150000"/>
                        </a:lnSpc>
                        <a:spcBef>
                          <a:spcPts val="830"/>
                        </a:spcBef>
                        <a:spcAft>
                          <a:spcPts val="830"/>
                        </a:spcAft>
                      </a:pPr>
                      <a:r>
                        <a:rPr lang="en-US" sz="1400" b="1" dirty="0">
                          <a:solidFill>
                            <a:schemeClr val="tx1"/>
                          </a:solidFill>
                          <a:effectLst/>
                          <a:latin typeface="+mn-lt"/>
                          <a:ea typeface="Times New Roman" panose="02020603050405020304" pitchFamily="18" charset="0"/>
                        </a:rPr>
                        <a:t>Life Stage</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830"/>
                        </a:spcBef>
                        <a:spcAft>
                          <a:spcPts val="830"/>
                        </a:spcAft>
                      </a:pPr>
                      <a:r>
                        <a:rPr lang="en-US" sz="1400" b="1" dirty="0">
                          <a:solidFill>
                            <a:schemeClr val="tx1"/>
                          </a:solidFill>
                          <a:effectLst/>
                          <a:latin typeface="+mn-lt"/>
                          <a:ea typeface="Times New Roman" panose="02020603050405020304" pitchFamily="18" charset="0"/>
                        </a:rPr>
                        <a:t>Systemic Features</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830"/>
                        </a:spcBef>
                        <a:spcAft>
                          <a:spcPts val="830"/>
                        </a:spcAft>
                      </a:pPr>
                      <a:r>
                        <a:rPr lang="en-US" sz="1400" b="1" dirty="0">
                          <a:solidFill>
                            <a:schemeClr val="tx1"/>
                          </a:solidFill>
                          <a:effectLst/>
                          <a:latin typeface="+mn-lt"/>
                          <a:ea typeface="Times New Roman" panose="02020603050405020304" pitchFamily="18" charset="0"/>
                        </a:rPr>
                        <a:t>Possible Etiology</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830"/>
                        </a:spcBef>
                        <a:spcAft>
                          <a:spcPts val="830"/>
                        </a:spcAft>
                      </a:pPr>
                      <a:r>
                        <a:rPr lang="en-US" sz="1400" b="1" dirty="0">
                          <a:solidFill>
                            <a:schemeClr val="tx1"/>
                          </a:solidFill>
                          <a:effectLst/>
                          <a:latin typeface="+mn-lt"/>
                          <a:ea typeface="Times New Roman" panose="02020603050405020304" pitchFamily="18" charset="0"/>
                        </a:rPr>
                        <a:t>Diagnostic Approach</a:t>
                      </a:r>
                    </a:p>
                  </a:txBody>
                  <a:tcPr marL="48964" marR="48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33302437"/>
                  </a:ext>
                </a:extLst>
              </a:tr>
              <a:tr h="786458">
                <a:tc>
                  <a:txBody>
                    <a:bodyPr/>
                    <a:lstStyle/>
                    <a:p>
                      <a:pPr marL="0" marR="0">
                        <a:lnSpc>
                          <a:spcPct val="150000"/>
                        </a:lnSpc>
                        <a:spcBef>
                          <a:spcPts val="830"/>
                        </a:spcBef>
                        <a:spcAft>
                          <a:spcPts val="830"/>
                        </a:spcAft>
                      </a:pPr>
                      <a:r>
                        <a:rPr lang="en-US" sz="1400" b="0" dirty="0">
                          <a:solidFill>
                            <a:srgbClr val="333333"/>
                          </a:solidFill>
                          <a:effectLst/>
                          <a:latin typeface="+mn-lt"/>
                          <a:ea typeface="Times New Roman" panose="02020603050405020304" pitchFamily="18" charset="0"/>
                        </a:rPr>
                        <a:t>Infants (0-12 months) and toddlers</a:t>
                      </a:r>
                      <a:endParaRPr lang="en-US" sz="1400" b="0" dirty="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830"/>
                        </a:spcBef>
                        <a:spcAft>
                          <a:spcPts val="830"/>
                        </a:spcAft>
                      </a:pPr>
                      <a:r>
                        <a:rPr lang="en-US" sz="1400" b="0" dirty="0">
                          <a:solidFill>
                            <a:srgbClr val="333333"/>
                          </a:solidFill>
                          <a:effectLst/>
                          <a:latin typeface="+mn-lt"/>
                          <a:ea typeface="Times New Roman" panose="02020603050405020304" pitchFamily="18" charset="0"/>
                        </a:rPr>
                        <a:t>Dysmorphic features, failure to thrive, metabolic acidosis</a:t>
                      </a:r>
                      <a:endParaRPr lang="en-US" sz="1400" b="0" dirty="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err="1">
                          <a:solidFill>
                            <a:srgbClr val="000000"/>
                          </a:solidFill>
                          <a:effectLst/>
                          <a:latin typeface="+mn-lt"/>
                          <a:ea typeface="Times New Roman" panose="02020603050405020304" pitchFamily="18" charset="0"/>
                        </a:rPr>
                        <a:t>RASopathies</a:t>
                      </a:r>
                      <a:r>
                        <a:rPr lang="en-US" sz="1400" b="0" dirty="0">
                          <a:solidFill>
                            <a:srgbClr val="000000"/>
                          </a:solidFill>
                          <a:effectLst/>
                          <a:latin typeface="+mn-lt"/>
                          <a:ea typeface="Times New Roman" panose="02020603050405020304" pitchFamily="18" charset="0"/>
                        </a:rPr>
                        <a:t> </a:t>
                      </a:r>
                      <a:endParaRPr lang="en-US" sz="1400" b="0" dirty="0">
                        <a:effectLst/>
                        <a:latin typeface="+mn-lt"/>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Glycogen storage diseases, other metabolic or mitochondrial diseases</a:t>
                      </a:r>
                      <a:endParaRPr lang="en-US" sz="1400" b="0" dirty="0">
                        <a:effectLst/>
                        <a:latin typeface="+mn-lt"/>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Infant of a mother with diabetes</a:t>
                      </a:r>
                      <a:endParaRPr lang="en-US" sz="1400" b="0" dirty="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Geneticist assessment </a:t>
                      </a:r>
                      <a:endParaRPr lang="en-US" sz="1400" b="0" dirty="0">
                        <a:effectLst/>
                        <a:latin typeface="+mn-lt"/>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Newborn metabolic screening </a:t>
                      </a:r>
                      <a:endParaRPr lang="en-US" sz="1400" b="0" dirty="0">
                        <a:effectLst/>
                        <a:latin typeface="+mn-lt"/>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Specific metabolic assays</a:t>
                      </a:r>
                      <a:endParaRPr lang="en-US" sz="1400" b="0" dirty="0">
                        <a:effectLst/>
                        <a:latin typeface="+mn-lt"/>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Genetic testing</a:t>
                      </a:r>
                      <a:endParaRPr lang="en-US" sz="1400" b="0" dirty="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874981"/>
                  </a:ext>
                </a:extLst>
              </a:tr>
              <a:tr h="644774">
                <a:tc>
                  <a:txBody>
                    <a:bodyPr/>
                    <a:lstStyle/>
                    <a:p>
                      <a:pPr marL="0" marR="0">
                        <a:lnSpc>
                          <a:spcPct val="150000"/>
                        </a:lnSpc>
                        <a:spcBef>
                          <a:spcPts val="830"/>
                        </a:spcBef>
                        <a:spcAft>
                          <a:spcPts val="830"/>
                        </a:spcAft>
                      </a:pPr>
                      <a:r>
                        <a:rPr lang="en-US" sz="1400" b="0" dirty="0">
                          <a:solidFill>
                            <a:srgbClr val="333333"/>
                          </a:solidFill>
                          <a:effectLst/>
                          <a:latin typeface="+mn-lt"/>
                          <a:ea typeface="Times New Roman" panose="02020603050405020304" pitchFamily="18" charset="0"/>
                        </a:rPr>
                        <a:t>Early childhood</a:t>
                      </a:r>
                      <a:endParaRPr lang="en-US" sz="1400" b="0" dirty="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830"/>
                        </a:spcBef>
                        <a:spcAft>
                          <a:spcPts val="830"/>
                        </a:spcAft>
                      </a:pPr>
                      <a:r>
                        <a:rPr lang="en-US" sz="1400" b="0" dirty="0">
                          <a:solidFill>
                            <a:srgbClr val="333333"/>
                          </a:solidFill>
                          <a:effectLst/>
                          <a:latin typeface="+mn-lt"/>
                          <a:ea typeface="Times New Roman" panose="02020603050405020304" pitchFamily="18" charset="0"/>
                        </a:rPr>
                        <a:t>Delayed or abnormal cognitive development,  visual or hearing impairment</a:t>
                      </a:r>
                      <a:endParaRPr lang="en-US" sz="1400" b="0" dirty="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err="1">
                          <a:solidFill>
                            <a:srgbClr val="000000"/>
                          </a:solidFill>
                          <a:effectLst/>
                          <a:latin typeface="+mn-lt"/>
                          <a:ea typeface="Times New Roman" panose="02020603050405020304" pitchFamily="18" charset="0"/>
                        </a:rPr>
                        <a:t>RASopathies</a:t>
                      </a:r>
                      <a:endParaRPr lang="en-US" sz="1400" b="0" dirty="0">
                        <a:effectLst/>
                        <a:latin typeface="+mn-lt"/>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Mitochondrial diseases</a:t>
                      </a:r>
                      <a:endParaRPr lang="en-US" sz="1400" b="0" dirty="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Biochemical screening</a:t>
                      </a:r>
                      <a:endParaRPr lang="en-US" sz="1400" b="0" dirty="0">
                        <a:effectLst/>
                        <a:latin typeface="+mn-lt"/>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Genetic testing</a:t>
                      </a:r>
                      <a:endParaRPr lang="en-US" sz="1400" b="0" dirty="0">
                        <a:effectLst/>
                        <a:latin typeface="+mn-lt"/>
                        <a:ea typeface="Times New Roman" panose="02020603050405020304" pitchFamily="18" charset="0"/>
                      </a:endParaRPr>
                    </a:p>
                    <a:p>
                      <a:pPr marL="208915" marR="0">
                        <a:lnSpc>
                          <a:spcPct val="150000"/>
                        </a:lnSpc>
                        <a:spcBef>
                          <a:spcPts val="830"/>
                        </a:spcBef>
                        <a:spcAft>
                          <a:spcPts val="830"/>
                        </a:spcAft>
                      </a:pPr>
                      <a:r>
                        <a:rPr lang="en-US" sz="1400" b="0" dirty="0">
                          <a:solidFill>
                            <a:srgbClr val="333333"/>
                          </a:solidFill>
                          <a:effectLst/>
                          <a:latin typeface="+mn-lt"/>
                          <a:ea typeface="Times New Roman" panose="02020603050405020304" pitchFamily="18" charset="0"/>
                        </a:rPr>
                        <a:t> </a:t>
                      </a:r>
                      <a:endParaRPr lang="en-US" sz="1400" b="0" dirty="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506130"/>
                  </a:ext>
                </a:extLst>
              </a:tr>
              <a:tr h="585117">
                <a:tc>
                  <a:txBody>
                    <a:bodyPr/>
                    <a:lstStyle/>
                    <a:p>
                      <a:pPr marL="0" marR="0">
                        <a:lnSpc>
                          <a:spcPct val="150000"/>
                        </a:lnSpc>
                        <a:spcBef>
                          <a:spcPts val="830"/>
                        </a:spcBef>
                        <a:spcAft>
                          <a:spcPts val="830"/>
                        </a:spcAft>
                      </a:pPr>
                      <a:r>
                        <a:rPr lang="en-US" sz="1400" b="0">
                          <a:solidFill>
                            <a:srgbClr val="333333"/>
                          </a:solidFill>
                          <a:effectLst/>
                          <a:latin typeface="+mn-lt"/>
                          <a:ea typeface="Times New Roman" panose="02020603050405020304" pitchFamily="18" charset="0"/>
                        </a:rPr>
                        <a:t>School age and adolescence</a:t>
                      </a:r>
                      <a:endParaRPr lang="en-US" sz="1400" b="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830"/>
                        </a:spcBef>
                        <a:spcAft>
                          <a:spcPts val="830"/>
                        </a:spcAft>
                      </a:pPr>
                      <a:r>
                        <a:rPr lang="en-US" sz="1400" b="0" dirty="0">
                          <a:solidFill>
                            <a:srgbClr val="333333"/>
                          </a:solidFill>
                          <a:effectLst/>
                          <a:latin typeface="+mn-lt"/>
                          <a:ea typeface="Times New Roman" panose="02020603050405020304" pitchFamily="18" charset="0"/>
                        </a:rPr>
                        <a:t>Skeletal muscle weakness or movement disorder</a:t>
                      </a:r>
                      <a:endParaRPr lang="en-US" sz="1400" b="0" dirty="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Friedrich ataxia, </a:t>
                      </a:r>
                      <a:r>
                        <a:rPr lang="en-US" sz="1400" b="0" dirty="0" err="1">
                          <a:solidFill>
                            <a:srgbClr val="000000"/>
                          </a:solidFill>
                          <a:effectLst/>
                          <a:latin typeface="+mn-lt"/>
                          <a:ea typeface="Times New Roman" panose="02020603050405020304" pitchFamily="18" charset="0"/>
                        </a:rPr>
                        <a:t>Danon</a:t>
                      </a:r>
                      <a:r>
                        <a:rPr lang="en-US" sz="1400" b="0" dirty="0">
                          <a:solidFill>
                            <a:srgbClr val="000000"/>
                          </a:solidFill>
                          <a:effectLst/>
                          <a:latin typeface="+mn-lt"/>
                          <a:ea typeface="Times New Roman" panose="02020603050405020304" pitchFamily="18" charset="0"/>
                        </a:rPr>
                        <a:t> disease </a:t>
                      </a:r>
                      <a:endParaRPr lang="en-US" sz="1400" b="0" dirty="0">
                        <a:effectLst/>
                        <a:latin typeface="+mn-lt"/>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Mitochondrial disease</a:t>
                      </a:r>
                      <a:endParaRPr lang="en-US" sz="1400" b="0" dirty="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Biochemical screening</a:t>
                      </a:r>
                      <a:endParaRPr lang="en-US" sz="1400" b="0" dirty="0">
                        <a:effectLst/>
                        <a:latin typeface="+mn-lt"/>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Neuromuscular assessment</a:t>
                      </a:r>
                      <a:endParaRPr lang="en-US" sz="1400" b="0" dirty="0">
                        <a:effectLst/>
                        <a:latin typeface="+mn-lt"/>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Genetic testing</a:t>
                      </a:r>
                      <a:endParaRPr lang="en-US" sz="1400" b="0" dirty="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46901"/>
                  </a:ext>
                </a:extLst>
              </a:tr>
              <a:tr h="786458">
                <a:tc>
                  <a:txBody>
                    <a:bodyPr/>
                    <a:lstStyle/>
                    <a:p>
                      <a:pPr marL="0" marR="0">
                        <a:lnSpc>
                          <a:spcPct val="150000"/>
                        </a:lnSpc>
                        <a:spcBef>
                          <a:spcPts val="830"/>
                        </a:spcBef>
                        <a:spcAft>
                          <a:spcPts val="830"/>
                        </a:spcAft>
                      </a:pPr>
                      <a:r>
                        <a:rPr lang="en-US" sz="1400" b="0">
                          <a:solidFill>
                            <a:srgbClr val="333333"/>
                          </a:solidFill>
                          <a:effectLst/>
                          <a:latin typeface="+mn-lt"/>
                          <a:ea typeface="Times New Roman" panose="02020603050405020304" pitchFamily="18" charset="0"/>
                        </a:rPr>
                        <a:t>Adulthood</a:t>
                      </a:r>
                      <a:endParaRPr lang="en-US" sz="1400" b="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830"/>
                        </a:spcBef>
                        <a:spcAft>
                          <a:spcPts val="830"/>
                        </a:spcAft>
                      </a:pPr>
                      <a:r>
                        <a:rPr lang="en-US" sz="1400" b="0" dirty="0">
                          <a:solidFill>
                            <a:srgbClr val="333333"/>
                          </a:solidFill>
                          <a:effectLst/>
                          <a:latin typeface="+mn-lt"/>
                          <a:ea typeface="Times New Roman" panose="02020603050405020304" pitchFamily="18" charset="0"/>
                        </a:rPr>
                        <a:t>Movement disorder, peripheral neuropathy, renal dysfunction</a:t>
                      </a:r>
                      <a:endParaRPr lang="en-US" sz="1400" b="0" dirty="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Anderson-Fabry disease,  Friedrich ataxia, infiltrative disorders (e.g., amyloidosis), glycogen storage diseases</a:t>
                      </a:r>
                      <a:endParaRPr lang="en-US" sz="1400" b="0" dirty="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Biochemical screening,</a:t>
                      </a:r>
                      <a:endParaRPr lang="en-US" sz="1400" b="0" dirty="0">
                        <a:effectLst/>
                        <a:latin typeface="+mn-lt"/>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Neuromuscular assessment</a:t>
                      </a:r>
                      <a:endParaRPr lang="en-US" sz="1400" b="0" dirty="0">
                        <a:solidFill>
                          <a:schemeClr val="tx1"/>
                        </a:solidFill>
                        <a:effectLst/>
                        <a:latin typeface="+mn-lt"/>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228600" algn="l"/>
                          <a:tab pos="800100" algn="l"/>
                        </a:tabLst>
                      </a:pPr>
                      <a:r>
                        <a:rPr lang="en-US" sz="1400" b="0" dirty="0">
                          <a:solidFill>
                            <a:srgbClr val="000000"/>
                          </a:solidFill>
                          <a:effectLst/>
                          <a:latin typeface="+mn-lt"/>
                          <a:ea typeface="Times New Roman" panose="02020603050405020304" pitchFamily="18" charset="0"/>
                        </a:rPr>
                        <a:t>Genetic testing</a:t>
                      </a:r>
                      <a:endParaRPr lang="en-US" sz="1400" b="0" dirty="0">
                        <a:effectLst/>
                        <a:latin typeface="+mn-lt"/>
                        <a:ea typeface="Times New Roman" panose="02020603050405020304" pitchFamily="18" charset="0"/>
                      </a:endParaRPr>
                    </a:p>
                  </a:txBody>
                  <a:tcPr marL="48964" marR="48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57965"/>
                  </a:ext>
                </a:extLst>
              </a:tr>
            </a:tbl>
          </a:graphicData>
        </a:graphic>
      </p:graphicFrame>
      <p:sp>
        <p:nvSpPr>
          <p:cNvPr id="3" name="TextBox 2">
            <a:extLst>
              <a:ext uri="{FF2B5EF4-FFF2-40B4-BE49-F238E27FC236}">
                <a16:creationId xmlns:a16="http://schemas.microsoft.com/office/drawing/2014/main" id="{1F83BDB8-4B4A-45E3-9D00-02DDCE542A80}"/>
              </a:ext>
            </a:extLst>
          </p:cNvPr>
          <p:cNvSpPr txBox="1"/>
          <p:nvPr/>
        </p:nvSpPr>
        <p:spPr>
          <a:xfrm>
            <a:off x="104543" y="6291611"/>
            <a:ext cx="5629275" cy="307777"/>
          </a:xfrm>
          <a:prstGeom prst="rect">
            <a:avLst/>
          </a:prstGeom>
          <a:noFill/>
        </p:spPr>
        <p:txBody>
          <a:bodyPr wrap="square" rtlCol="0">
            <a:spAutoFit/>
          </a:bodyPr>
          <a:lstStyle/>
          <a:p>
            <a:r>
              <a:rPr lang="en-US" dirty="0">
                <a:latin typeface="+mn-lt"/>
              </a:rPr>
              <a:t>Abbreviations:  RAS indicates </a:t>
            </a:r>
            <a:r>
              <a:rPr lang="en-US" i="0" dirty="0">
                <a:solidFill>
                  <a:srgbClr val="202124"/>
                </a:solidFill>
                <a:effectLst/>
                <a:latin typeface="+mn-lt"/>
              </a:rPr>
              <a:t>reticular activating system</a:t>
            </a:r>
            <a:r>
              <a:rPr lang="en-US" b="1" i="0" dirty="0">
                <a:solidFill>
                  <a:srgbClr val="202124"/>
                </a:solidFill>
                <a:effectLst/>
                <a:latin typeface="+mn-lt"/>
              </a:rPr>
              <a:t>.</a:t>
            </a:r>
            <a:r>
              <a:rPr lang="en-US" dirty="0">
                <a:latin typeface="+mn-lt"/>
              </a:rPr>
              <a:t> </a:t>
            </a:r>
          </a:p>
        </p:txBody>
      </p:sp>
      <p:sp>
        <p:nvSpPr>
          <p:cNvPr id="2" name="Slide Number Placeholder 1">
            <a:extLst>
              <a:ext uri="{FF2B5EF4-FFF2-40B4-BE49-F238E27FC236}">
                <a16:creationId xmlns:a16="http://schemas.microsoft.com/office/drawing/2014/main" id="{973F2E3F-1A42-4158-9211-471AE594769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260990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9" name="Title 8">
            <a:extLst>
              <a:ext uri="{FF2B5EF4-FFF2-40B4-BE49-F238E27FC236}">
                <a16:creationId xmlns:a16="http://schemas.microsoft.com/office/drawing/2014/main" id="{BF02BD4E-84EE-4515-9CA5-0E2875B934FD}"/>
              </a:ext>
            </a:extLst>
          </p:cNvPr>
          <p:cNvSpPr>
            <a:spLocks noGrp="1"/>
          </p:cNvSpPr>
          <p:nvPr>
            <p:ph type="title"/>
          </p:nvPr>
        </p:nvSpPr>
        <p:spPr>
          <a:xfrm>
            <a:off x="1851102" y="242462"/>
            <a:ext cx="4806176" cy="1363314"/>
          </a:xfrm>
        </p:spPr>
        <p:txBody>
          <a:bodyPr/>
          <a:lstStyle/>
          <a:p>
            <a:r>
              <a:rPr kumimoji="0" lang="en-US" sz="2400" b="1"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Recommended Evaluation and Testing for Suspected HCM or Family History of HCM</a:t>
            </a:r>
            <a:br>
              <a:rPr kumimoji="0" lang="en-US" sz="2400" b="1"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br>
            <a:br>
              <a:rPr kumimoji="0" lang="en-US" sz="3200" b="1" i="0" u="none" strike="noStrike" kern="0" cap="none" spc="0" normalizeH="0" baseline="0" noProof="0" dirty="0">
                <a:ln>
                  <a:noFill/>
                </a:ln>
                <a:solidFill>
                  <a:srgbClr val="000000"/>
                </a:solidFill>
                <a:effectLst/>
                <a:uLnTx/>
                <a:uFillTx/>
                <a:latin typeface="Garamond" panose="02020404030301010803" pitchFamily="18" charset="0"/>
                <a:ea typeface="Calibri" panose="020F0502020204030204" pitchFamily="34" charset="0"/>
                <a:cs typeface="Times New Roman" panose="02020603050405020304" pitchFamily="18" charset="0"/>
                <a:sym typeface="Arial"/>
              </a:rPr>
            </a:br>
            <a:r>
              <a:rPr kumimoji="0" lang="en-US" sz="2800" b="1" i="0" u="none" strike="noStrike" kern="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sym typeface="Arial"/>
              </a:rPr>
              <a:t>Phenotype Negative</a:t>
            </a:r>
            <a:endParaRPr lang="en-US" dirty="0"/>
          </a:p>
        </p:txBody>
      </p:sp>
      <p:pic>
        <p:nvPicPr>
          <p:cNvPr id="7" name="Picture 6" descr="Flow chart diagram for the recommended evaluation and testing for suspected hypertrophic cardiomyopathy or family history of hypertrophic cardiomyopathy.&#10;&#10;">
            <a:extLst>
              <a:ext uri="{FF2B5EF4-FFF2-40B4-BE49-F238E27FC236}">
                <a16:creationId xmlns:a16="http://schemas.microsoft.com/office/drawing/2014/main" id="{4B4243EC-730A-4666-84EF-0333CE6FC656}"/>
              </a:ext>
            </a:extLst>
          </p:cNvPr>
          <p:cNvPicPr>
            <a:picLocks noChangeAspect="1"/>
          </p:cNvPicPr>
          <p:nvPr/>
        </p:nvPicPr>
        <p:blipFill rotWithShape="1">
          <a:blip r:embed="rId3">
            <a:clrChange>
              <a:clrFrom>
                <a:srgbClr val="FFFFFF"/>
              </a:clrFrom>
              <a:clrTo>
                <a:srgbClr val="FFFFFF">
                  <a:alpha val="0"/>
                </a:srgbClr>
              </a:clrTo>
            </a:clrChange>
          </a:blip>
          <a:srcRect l="5904" t="34032" r="50030" b="19362"/>
          <a:stretch/>
        </p:blipFill>
        <p:spPr>
          <a:xfrm>
            <a:off x="5450488" y="27999"/>
            <a:ext cx="5692890" cy="6020962"/>
          </a:xfrm>
          <a:prstGeom prst="rect">
            <a:avLst/>
          </a:prstGeom>
        </p:spPr>
      </p:pic>
      <p:sp>
        <p:nvSpPr>
          <p:cNvPr id="8" name="Rectangle 7">
            <a:extLst>
              <a:ext uri="{FF2B5EF4-FFF2-40B4-BE49-F238E27FC236}">
                <a16:creationId xmlns:a16="http://schemas.microsoft.com/office/drawing/2014/main" id="{BC36E546-B0A7-402C-BDC5-A679DDC0A02D}"/>
              </a:ext>
            </a:extLst>
          </p:cNvPr>
          <p:cNvSpPr/>
          <p:nvPr/>
        </p:nvSpPr>
        <p:spPr>
          <a:xfrm>
            <a:off x="146511" y="6011168"/>
            <a:ext cx="11116222" cy="600164"/>
          </a:xfrm>
          <a:prstGeom prst="rect">
            <a:avLst/>
          </a:prstGeom>
        </p:spPr>
        <p:txBody>
          <a:bodyPr wrap="square">
            <a:spAutoFit/>
          </a:bodyPr>
          <a:lstStyle/>
          <a:p>
            <a:r>
              <a:rPr lang="en-US" sz="1100" dirty="0">
                <a:latin typeface="+mn-lt"/>
                <a:ea typeface="Calibri" panose="020F0502020204030204" pitchFamily="34" charset="0"/>
              </a:rPr>
              <a:t>Abbreviations: CMR indicates cardiovascular magnetic resonance; CPET, cardiopulmonary exercise test; ECG, electrocardiography/electrocardiogram; HCM, hypertrophic cardiomyopathy; HF, heart failure; ICD, implantable cardioverter-defibrillator; LVOTO, left ventricular outflow tract obstruction; P/LP, pathogenic or likely pathogenic variant; SCD, sudden cardiac death; and VUS, variant of unknown significance. </a:t>
            </a:r>
            <a:endParaRPr lang="en-US" sz="1100" dirty="0">
              <a:latin typeface="+mn-lt"/>
              <a:ea typeface="Times New Roman" panose="02020603050405020304" pitchFamily="18" charset="0"/>
            </a:endParaRPr>
          </a:p>
        </p:txBody>
      </p:sp>
      <p:sp>
        <p:nvSpPr>
          <p:cNvPr id="3" name="TextBox 2">
            <a:extLst>
              <a:ext uri="{FF2B5EF4-FFF2-40B4-BE49-F238E27FC236}">
                <a16:creationId xmlns:a16="http://schemas.microsoft.com/office/drawing/2014/main" id="{1F5ECE4B-2B2E-44E1-9843-469F4277E01C}"/>
              </a:ext>
              <a:ext uri="{C183D7F6-B498-43B3-948B-1728B52AA6E4}">
                <adec:decorative xmlns:adec="http://schemas.microsoft.com/office/drawing/2017/decorative" val="1"/>
              </a:ext>
            </a:extLst>
          </p:cNvPr>
          <p:cNvSpPr txBox="1"/>
          <p:nvPr/>
        </p:nvSpPr>
        <p:spPr>
          <a:xfrm>
            <a:off x="10139421" y="5272989"/>
            <a:ext cx="1094567" cy="307777"/>
          </a:xfrm>
          <a:prstGeom prst="rect">
            <a:avLst/>
          </a:prstGeom>
          <a:noFill/>
        </p:spPr>
        <p:txBody>
          <a:bodyPr wrap="square" rtlCol="0">
            <a:spAutoFit/>
          </a:bodyPr>
          <a:lstStyle/>
          <a:p>
            <a:r>
              <a:rPr lang="en-US" b="1" dirty="0"/>
              <a:t>(Slide 19)</a:t>
            </a:r>
          </a:p>
        </p:txBody>
      </p:sp>
      <p:sp>
        <p:nvSpPr>
          <p:cNvPr id="2" name="Slide Number Placeholder 1">
            <a:extLst>
              <a:ext uri="{FF2B5EF4-FFF2-40B4-BE49-F238E27FC236}">
                <a16:creationId xmlns:a16="http://schemas.microsoft.com/office/drawing/2014/main" id="{A7B120C6-CEDF-44AB-BB4D-1C0CCE56419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417936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8723-D9FA-47D7-8164-CABCFDC0392F}"/>
              </a:ext>
            </a:extLst>
          </p:cNvPr>
          <p:cNvSpPr>
            <a:spLocks noGrp="1"/>
          </p:cNvSpPr>
          <p:nvPr>
            <p:ph type="title"/>
          </p:nvPr>
        </p:nvSpPr>
        <p:spPr>
          <a:xfrm>
            <a:off x="345688" y="1312979"/>
            <a:ext cx="3523785" cy="2868728"/>
          </a:xfrm>
        </p:spPr>
        <p:txBody>
          <a:bodyPr/>
          <a:lstStyle/>
          <a:p>
            <a:pPr algn="l"/>
            <a:r>
              <a:rPr kumimoji="0" lang="en-US" sz="2000" b="1" i="0" u="none" strike="noStrike" kern="0" cap="none" spc="0" normalizeH="0" baseline="0" noProof="0" dirty="0">
                <a:ln>
                  <a:noFill/>
                </a:ln>
                <a:solidFill>
                  <a:srgbClr val="000000"/>
                </a:solidFill>
                <a:effectLst/>
                <a:uLnTx/>
                <a:uFillTx/>
                <a:latin typeface="+mj-lt"/>
                <a:ea typeface="Arial"/>
                <a:cs typeface="Arial"/>
                <a:sym typeface="Arial"/>
              </a:rPr>
              <a:t>ACC/AHA Applying Class of Recommendation and Level of Evidence to Clinical Strategies, Interventions, Treatments, or Diagnostic Testing in Patient Care (Updated May 2019)*</a:t>
            </a:r>
            <a:endParaRPr lang="en-US" sz="2000" dirty="0"/>
          </a:p>
        </p:txBody>
      </p:sp>
      <p:pic>
        <p:nvPicPr>
          <p:cNvPr id="3" name="Picture 2" descr="Color coded table of the American College of Cardiology and American Heart Association Class of Recommendation and Level of Evidence descriptions.">
            <a:extLst>
              <a:ext uri="{FF2B5EF4-FFF2-40B4-BE49-F238E27FC236}">
                <a16:creationId xmlns:a16="http://schemas.microsoft.com/office/drawing/2014/main" id="{2A13DE95-3F43-4B05-AE64-7C6E33776879}"/>
              </a:ext>
            </a:extLst>
          </p:cNvPr>
          <p:cNvPicPr>
            <a:picLocks noChangeAspect="1"/>
          </p:cNvPicPr>
          <p:nvPr/>
        </p:nvPicPr>
        <p:blipFill>
          <a:blip r:embed="rId2"/>
          <a:stretch>
            <a:fillRect/>
          </a:stretch>
        </p:blipFill>
        <p:spPr>
          <a:xfrm>
            <a:off x="4212173" y="0"/>
            <a:ext cx="7828210" cy="6858000"/>
          </a:xfrm>
          <a:prstGeom prst="rect">
            <a:avLst/>
          </a:prstGeom>
        </p:spPr>
      </p:pic>
    </p:spTree>
    <p:extLst>
      <p:ext uri="{BB962C8B-B14F-4D97-AF65-F5344CB8AC3E}">
        <p14:creationId xmlns:p14="http://schemas.microsoft.com/office/powerpoint/2010/main" val="3538941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 name="Title 7">
            <a:extLst>
              <a:ext uri="{FF2B5EF4-FFF2-40B4-BE49-F238E27FC236}">
                <a16:creationId xmlns:a16="http://schemas.microsoft.com/office/drawing/2014/main" id="{35403324-FF1E-47C8-8E76-3302E3958312}"/>
              </a:ext>
            </a:extLst>
          </p:cNvPr>
          <p:cNvSpPr txBox="1">
            <a:spLocks noGrp="1"/>
          </p:cNvSpPr>
          <p:nvPr>
            <p:ph type="title"/>
          </p:nvPr>
        </p:nvSpPr>
        <p:spPr>
          <a:xfrm>
            <a:off x="1750740" y="320521"/>
            <a:ext cx="944508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Arial"/>
                <a:sym typeface="Arial"/>
              </a:rPr>
              <a:t>(1) Slide 19 - Screening with Electrocardiography and 2D Echocardiography Recommendations in Asymptomatic Family Members*</a:t>
            </a:r>
            <a:endParaRPr kumimoji="0" lang="en-US" sz="20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5" name="Table 4">
            <a:extLst>
              <a:ext uri="{FF2B5EF4-FFF2-40B4-BE49-F238E27FC236}">
                <a16:creationId xmlns:a16="http://schemas.microsoft.com/office/drawing/2014/main" id="{C5DCCE1E-81F3-45E8-9566-13AF1BA11A7B}"/>
              </a:ext>
            </a:extLst>
          </p:cNvPr>
          <p:cNvGraphicFramePr>
            <a:graphicFrameLocks noGrp="1"/>
          </p:cNvGraphicFramePr>
          <p:nvPr>
            <p:extLst>
              <p:ext uri="{D42A27DB-BD31-4B8C-83A1-F6EECF244321}">
                <p14:modId xmlns:p14="http://schemas.microsoft.com/office/powerpoint/2010/main" val="2354901714"/>
              </p:ext>
            </p:extLst>
          </p:nvPr>
        </p:nvGraphicFramePr>
        <p:xfrm>
          <a:off x="285186" y="1236998"/>
          <a:ext cx="11381809" cy="4092490"/>
        </p:xfrm>
        <a:graphic>
          <a:graphicData uri="http://schemas.openxmlformats.org/drawingml/2006/table">
            <a:tbl>
              <a:tblPr firstRow="1" firstCol="1" bandRow="1"/>
              <a:tblGrid>
                <a:gridCol w="4418075">
                  <a:extLst>
                    <a:ext uri="{9D8B030D-6E8A-4147-A177-3AD203B41FA5}">
                      <a16:colId xmlns:a16="http://schemas.microsoft.com/office/drawing/2014/main" val="573913418"/>
                    </a:ext>
                  </a:extLst>
                </a:gridCol>
                <a:gridCol w="4321578">
                  <a:extLst>
                    <a:ext uri="{9D8B030D-6E8A-4147-A177-3AD203B41FA5}">
                      <a16:colId xmlns:a16="http://schemas.microsoft.com/office/drawing/2014/main" val="957586989"/>
                    </a:ext>
                  </a:extLst>
                </a:gridCol>
                <a:gridCol w="2642156">
                  <a:extLst>
                    <a:ext uri="{9D8B030D-6E8A-4147-A177-3AD203B41FA5}">
                      <a16:colId xmlns:a16="http://schemas.microsoft.com/office/drawing/2014/main" val="2044351786"/>
                    </a:ext>
                  </a:extLst>
                </a:gridCol>
              </a:tblGrid>
              <a:tr h="813898">
                <a:tc>
                  <a:txBody>
                    <a:bodyPr/>
                    <a:lstStyle/>
                    <a:p>
                      <a:pPr marL="0" marR="0">
                        <a:lnSpc>
                          <a:spcPct val="150000"/>
                        </a:lnSpc>
                        <a:spcBef>
                          <a:spcPts val="0"/>
                        </a:spcBef>
                        <a:spcAft>
                          <a:spcPts val="0"/>
                        </a:spcAft>
                      </a:pPr>
                      <a:r>
                        <a:rPr lang="en-US" sz="2000" b="1" dirty="0">
                          <a:solidFill>
                            <a:schemeClr val="bg1"/>
                          </a:solidFill>
                          <a:effectLst/>
                          <a:latin typeface="+mn-lt"/>
                          <a:ea typeface="Times New Roman" panose="02020603050405020304" pitchFamily="18" charset="0"/>
                          <a:cs typeface="Times New Roman" panose="02020603050405020304" pitchFamily="18" charset="0"/>
                        </a:rPr>
                        <a:t>Age of First-Degree Relative </a:t>
                      </a: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50000"/>
                        </a:lnSpc>
                        <a:spcBef>
                          <a:spcPts val="0"/>
                        </a:spcBef>
                        <a:spcAft>
                          <a:spcPts val="0"/>
                        </a:spcAft>
                      </a:pPr>
                      <a:r>
                        <a:rPr lang="en-US" sz="2000" b="1" dirty="0">
                          <a:solidFill>
                            <a:schemeClr val="bg1"/>
                          </a:solidFill>
                          <a:effectLst/>
                          <a:latin typeface="+mn-lt"/>
                          <a:ea typeface="Times New Roman" panose="02020603050405020304" pitchFamily="18" charset="0"/>
                          <a:cs typeface="Times New Roman" panose="02020603050405020304" pitchFamily="18" charset="0"/>
                        </a:rPr>
                        <a:t>Initiation of Screening</a:t>
                      </a: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50000"/>
                        </a:lnSpc>
                        <a:spcBef>
                          <a:spcPts val="0"/>
                        </a:spcBef>
                        <a:spcAft>
                          <a:spcPts val="0"/>
                        </a:spcAft>
                      </a:pPr>
                      <a:r>
                        <a:rPr lang="en-US" sz="2000" b="1" dirty="0">
                          <a:solidFill>
                            <a:schemeClr val="bg1"/>
                          </a:solidFill>
                          <a:effectLst/>
                          <a:latin typeface="+mn-lt"/>
                          <a:ea typeface="Times New Roman" panose="02020603050405020304" pitchFamily="18" charset="0"/>
                          <a:cs typeface="Times New Roman" panose="02020603050405020304" pitchFamily="18" charset="0"/>
                        </a:rPr>
                        <a:t>Repeat ECG, Echo</a:t>
                      </a: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854623170"/>
                  </a:ext>
                </a:extLst>
              </a:tr>
              <a:tr h="350083">
                <a:tc>
                  <a:txBody>
                    <a:bodyPr/>
                    <a:lstStyle/>
                    <a:p>
                      <a:pPr marL="0" marR="0">
                        <a:lnSpc>
                          <a:spcPct val="150000"/>
                        </a:lnSpc>
                        <a:spcBef>
                          <a:spcPts val="0"/>
                        </a:spcBef>
                        <a:spcAft>
                          <a:spcPts val="0"/>
                        </a:spcAft>
                      </a:pPr>
                      <a:r>
                        <a:rPr lang="en-US" sz="1800" b="1"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Pediatric</a:t>
                      </a:r>
                      <a:endParaRPr lang="en-US" sz="1800" b="1" dirty="0">
                        <a:effectLst/>
                        <a:highlight>
                          <a:srgbClr val="00FFFF"/>
                        </a:highligh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0">
                          <a:solidFill>
                            <a:srgbClr val="000000"/>
                          </a:solidFill>
                          <a:effectLst/>
                          <a:latin typeface="+mn-lt"/>
                          <a:ea typeface="Times New Roman" panose="02020603050405020304" pitchFamily="18" charset="0"/>
                          <a:cs typeface="Times New Roman" panose="02020603050405020304" pitchFamily="18" charset="0"/>
                        </a:rPr>
                        <a:t> </a:t>
                      </a:r>
                      <a:endParaRPr lang="en-US" sz="1800" b="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0" dirty="0">
                          <a:solidFill>
                            <a:srgbClr val="000000"/>
                          </a:solidFill>
                          <a:effectLst/>
                          <a:latin typeface="+mn-lt"/>
                          <a:ea typeface="Times New Roman" panose="02020603050405020304" pitchFamily="18" charset="0"/>
                          <a:cs typeface="Times New Roman" panose="02020603050405020304" pitchFamily="18" charset="0"/>
                        </a:rPr>
                        <a:t> </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607961"/>
                  </a:ext>
                </a:extLst>
              </a:tr>
              <a:tr h="1346629">
                <a:tc>
                  <a:txBody>
                    <a:bodyPr/>
                    <a:lstStyle/>
                    <a:p>
                      <a:pPr marL="457200" marR="0">
                        <a:lnSpc>
                          <a:spcPct val="100000"/>
                        </a:lnSpc>
                        <a:spcBef>
                          <a:spcPts val="0"/>
                        </a:spcBef>
                        <a:spcAft>
                          <a:spcPts val="0"/>
                        </a:spcAft>
                      </a:pPr>
                      <a:r>
                        <a:rPr lang="en-US" sz="1800" b="0" dirty="0">
                          <a:solidFill>
                            <a:srgbClr val="000000"/>
                          </a:solidFill>
                          <a:effectLst/>
                          <a:latin typeface="+mn-lt"/>
                          <a:ea typeface="Times New Roman" panose="02020603050405020304" pitchFamily="18" charset="0"/>
                          <a:cs typeface="Times New Roman" panose="02020603050405020304" pitchFamily="18" charset="0"/>
                        </a:rPr>
                        <a:t>Children and adolescents from genotype-positive families, and families with early onset disease</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endParaRPr lang="en-US" sz="1800" b="0" dirty="0">
                        <a:solidFill>
                          <a:srgbClr val="000000"/>
                        </a:solidFill>
                        <a:effectLst/>
                        <a:latin typeface="+mn-lt"/>
                        <a:ea typeface="Times New Roman" panose="02020603050405020304" pitchFamily="18" charset="0"/>
                        <a:cs typeface="Times New Roman" panose="02020603050405020304" pitchFamily="18" charset="0"/>
                      </a:endParaRPr>
                    </a:p>
                    <a:p>
                      <a:pPr marL="0" marR="0" algn="l">
                        <a:lnSpc>
                          <a:spcPct val="100000"/>
                        </a:lnSpc>
                        <a:spcBef>
                          <a:spcPts val="0"/>
                        </a:spcBef>
                        <a:spcAft>
                          <a:spcPts val="0"/>
                        </a:spcAft>
                      </a:pPr>
                      <a:r>
                        <a:rPr lang="en-US" sz="1800" b="0" dirty="0">
                          <a:solidFill>
                            <a:srgbClr val="000000"/>
                          </a:solidFill>
                          <a:effectLst/>
                          <a:latin typeface="+mn-lt"/>
                          <a:ea typeface="Times New Roman" panose="02020603050405020304" pitchFamily="18" charset="0"/>
                          <a:cs typeface="Times New Roman" panose="02020603050405020304" pitchFamily="18" charset="0"/>
                        </a:rPr>
                        <a:t>At the time HCM is diagnosed in another family member</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800" b="0" dirty="0">
                        <a:solidFill>
                          <a:srgbClr val="000000"/>
                        </a:solidFill>
                        <a:effectLst/>
                        <a:latin typeface="+mn-lt"/>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b="0" dirty="0">
                          <a:solidFill>
                            <a:srgbClr val="000000"/>
                          </a:solidFill>
                          <a:effectLst/>
                          <a:latin typeface="+mn-lt"/>
                          <a:ea typeface="Times New Roman" panose="02020603050405020304" pitchFamily="18" charset="0"/>
                          <a:cs typeface="Times New Roman" panose="02020603050405020304" pitchFamily="18" charset="0"/>
                        </a:rPr>
                        <a:t>Every 1-2 y</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955328"/>
                  </a:ext>
                </a:extLst>
              </a:tr>
              <a:tr h="834816">
                <a:tc>
                  <a:txBody>
                    <a:bodyPr/>
                    <a:lstStyle/>
                    <a:p>
                      <a:pPr marL="457200" marR="0">
                        <a:lnSpc>
                          <a:spcPct val="100000"/>
                        </a:lnSpc>
                        <a:spcBef>
                          <a:spcPts val="0"/>
                        </a:spcBef>
                        <a:spcAft>
                          <a:spcPts val="0"/>
                        </a:spcAft>
                      </a:pPr>
                      <a:r>
                        <a:rPr lang="en-US" sz="1800" b="0" dirty="0">
                          <a:solidFill>
                            <a:srgbClr val="000000"/>
                          </a:solidFill>
                          <a:effectLst/>
                          <a:latin typeface="+mn-lt"/>
                          <a:ea typeface="Times New Roman" panose="02020603050405020304" pitchFamily="18" charset="0"/>
                          <a:cs typeface="Times New Roman" panose="02020603050405020304" pitchFamily="18" charset="0"/>
                        </a:rPr>
                        <a:t>All other pediatric</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b="0" dirty="0">
                          <a:solidFill>
                            <a:srgbClr val="000000"/>
                          </a:solidFill>
                          <a:effectLst/>
                          <a:latin typeface="+mn-lt"/>
                          <a:ea typeface="Times New Roman" panose="02020603050405020304" pitchFamily="18" charset="0"/>
                          <a:cs typeface="Times New Roman" panose="02020603050405020304" pitchFamily="18" charset="0"/>
                        </a:rPr>
                        <a:t>At any time after HCM is diagnosed in a family member but no later than puberty</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0" dirty="0">
                          <a:solidFill>
                            <a:srgbClr val="000000"/>
                          </a:solidFill>
                          <a:effectLst/>
                          <a:latin typeface="+mn-lt"/>
                          <a:ea typeface="Times New Roman" panose="02020603050405020304" pitchFamily="18" charset="0"/>
                          <a:cs typeface="Times New Roman" panose="02020603050405020304" pitchFamily="18" charset="0"/>
                        </a:rPr>
                        <a:t>Every 2-3 y</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379512"/>
                  </a:ext>
                </a:extLst>
              </a:tr>
              <a:tr h="736467">
                <a:tc>
                  <a:txBody>
                    <a:bodyPr/>
                    <a:lstStyle/>
                    <a:p>
                      <a:pPr marL="0" marR="0">
                        <a:lnSpc>
                          <a:spcPct val="100000"/>
                        </a:lnSpc>
                        <a:spcBef>
                          <a:spcPts val="0"/>
                        </a:spcBef>
                        <a:spcAft>
                          <a:spcPts val="0"/>
                        </a:spcAft>
                      </a:pPr>
                      <a:r>
                        <a:rPr lang="en-US" sz="1800" b="1"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Adults</a:t>
                      </a:r>
                      <a:r>
                        <a:rPr lang="en-US" sz="1800" b="0" dirty="0">
                          <a:solidFill>
                            <a:srgbClr val="000000"/>
                          </a:solidFill>
                          <a:effectLst/>
                          <a:latin typeface="+mn-lt"/>
                          <a:ea typeface="Times New Roman" panose="02020603050405020304" pitchFamily="18" charset="0"/>
                          <a:cs typeface="Times New Roman" panose="02020603050405020304" pitchFamily="18" charset="0"/>
                        </a:rPr>
                        <a:t> </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b="0" dirty="0">
                          <a:solidFill>
                            <a:srgbClr val="000000"/>
                          </a:solidFill>
                          <a:effectLst/>
                          <a:latin typeface="+mn-lt"/>
                          <a:ea typeface="Times New Roman" panose="02020603050405020304" pitchFamily="18" charset="0"/>
                          <a:cs typeface="Times New Roman" panose="02020603050405020304" pitchFamily="18" charset="0"/>
                        </a:rPr>
                        <a:t>At the time HCM is diagnosed in another family member</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0" dirty="0">
                          <a:solidFill>
                            <a:srgbClr val="000000"/>
                          </a:solidFill>
                          <a:effectLst/>
                          <a:latin typeface="+mn-lt"/>
                          <a:ea typeface="Times New Roman" panose="02020603050405020304" pitchFamily="18" charset="0"/>
                          <a:cs typeface="Times New Roman" panose="02020603050405020304" pitchFamily="18" charset="0"/>
                        </a:rPr>
                        <a:t>Every 3-5 y</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0554599"/>
                  </a:ext>
                </a:extLst>
              </a:tr>
            </a:tbl>
          </a:graphicData>
        </a:graphic>
      </p:graphicFrame>
      <p:sp>
        <p:nvSpPr>
          <p:cNvPr id="6" name="Rectangle 1">
            <a:extLst>
              <a:ext uri="{FF2B5EF4-FFF2-40B4-BE49-F238E27FC236}">
                <a16:creationId xmlns:a16="http://schemas.microsoft.com/office/drawing/2014/main" id="{4E8A9F3A-6EB1-4F76-900F-D5BE97A9AF62}"/>
              </a:ext>
            </a:extLst>
          </p:cNvPr>
          <p:cNvSpPr>
            <a:spLocks noChangeArrowheads="1"/>
          </p:cNvSpPr>
          <p:nvPr/>
        </p:nvSpPr>
        <p:spPr bwMode="auto">
          <a:xfrm>
            <a:off x="137302" y="5569434"/>
            <a:ext cx="11588368"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marL="0" marR="0" lvl="0" indent="0" algn="l" defTabSz="761970" rtl="0" eaLnBrk="0" fontAlgn="base" latinLnBrk="0" hangingPunct="0">
              <a:lnSpc>
                <a:spcPct val="100000"/>
              </a:lnSpc>
              <a:spcBef>
                <a:spcPct val="0"/>
              </a:spcBef>
              <a:spcAft>
                <a:spcPct val="0"/>
              </a:spcAft>
              <a:buClrTx/>
              <a:buSzTx/>
              <a:buFont typeface="Arial"/>
              <a:buNone/>
              <a:tabLst/>
              <a:defRPr/>
            </a:pPr>
            <a:r>
              <a:rPr kumimoji="0" lang="en-US" altLang="en-US" sz="1000" b="1" i="0" u="none" strike="noStrike" kern="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Arial"/>
                <a:sym typeface="Arial"/>
              </a:rPr>
              <a:t>*</a:t>
            </a:r>
            <a:r>
              <a:rPr kumimoji="0" lang="en-US" altLang="en-US" sz="12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Includes all asymptomatic, phenotype-negative first-degree relatives deemed to be at-risk for developing HCM based on family history or genotype status and may sometimes include more distant relatives based on clinical judgment. Screening interval may be modified (e.g., at onset of new symptoms or in families with a malignant clinical course or late-onset HCM).</a:t>
            </a:r>
          </a:p>
          <a:p>
            <a:pPr marL="0" marR="0" lvl="0" indent="0" algn="l" defTabSz="761970" rtl="0" eaLnBrk="0" fontAlgn="base" latinLnBrk="0" hangingPunct="0">
              <a:lnSpc>
                <a:spcPct val="100000"/>
              </a:lnSpc>
              <a:spcBef>
                <a:spcPct val="0"/>
              </a:spcBef>
              <a:spcAft>
                <a:spcPct val="0"/>
              </a:spcAft>
              <a:buClrTx/>
              <a:buSzTx/>
              <a:buFont typeface="Arial"/>
              <a:buNone/>
              <a:tabLst/>
              <a:defRPr/>
            </a:pPr>
            <a:endParaRPr kumimoji="0" lang="en-US" altLang="en-US" sz="12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761970" rtl="0" eaLnBrk="0" fontAlgn="base" latinLnBrk="0" hangingPunct="0">
              <a:lnSpc>
                <a:spcPct val="100000"/>
              </a:lnSpc>
              <a:spcBef>
                <a:spcPct val="0"/>
              </a:spcBef>
              <a:spcAft>
                <a:spcPct val="0"/>
              </a:spcAft>
              <a:buClrTx/>
              <a:buSzTx/>
              <a:buFont typeface="Arial"/>
              <a:buNone/>
              <a:tabLst/>
              <a:defRPr/>
            </a:pPr>
            <a:r>
              <a:rPr kumimoji="0" lang="en-US" altLang="en-US" sz="12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Abbreviations: ECG indicates electrocardiogram; Echo, echocardiogram; and HCM, hypertrophic cardiomyopathy.</a:t>
            </a:r>
            <a:endParaRPr kumimoji="0" lang="en-US" alt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Slide Number Placeholder 1">
            <a:extLst>
              <a:ext uri="{FF2B5EF4-FFF2-40B4-BE49-F238E27FC236}">
                <a16:creationId xmlns:a16="http://schemas.microsoft.com/office/drawing/2014/main" id="{0AC12A28-7089-4A22-80AB-DA1F11F9408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1549108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Title 2">
            <a:extLst>
              <a:ext uri="{FF2B5EF4-FFF2-40B4-BE49-F238E27FC236}">
                <a16:creationId xmlns:a16="http://schemas.microsoft.com/office/drawing/2014/main" id="{84863291-FEC6-43BE-A538-ECDBC8F16EB7}"/>
              </a:ext>
            </a:extLst>
          </p:cNvPr>
          <p:cNvSpPr>
            <a:spLocks noGrp="1"/>
          </p:cNvSpPr>
          <p:nvPr>
            <p:ph type="title"/>
          </p:nvPr>
        </p:nvSpPr>
        <p:spPr>
          <a:xfrm>
            <a:off x="2241395" y="242462"/>
            <a:ext cx="4059044" cy="772299"/>
          </a:xfrm>
        </p:spPr>
        <p:txBody>
          <a:bodyPr/>
          <a:lstStyle/>
          <a:p>
            <a:r>
              <a:rPr kumimoji="0" lang="en-US" sz="2400" b="1"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Recommended Evaluation and Testing of Phenotype Positive HCM</a:t>
            </a:r>
            <a:br>
              <a:rPr kumimoji="0" lang="en-US" sz="3200" b="1"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br>
            <a:br>
              <a:rPr kumimoji="0" lang="en-US" sz="3200" b="1"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br>
            <a:r>
              <a:rPr kumimoji="0" lang="en-US" sz="2800" b="1" i="0" u="none" strike="noStrike" kern="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sym typeface="Arial"/>
              </a:rPr>
              <a:t>Phenotype Positive</a:t>
            </a:r>
            <a:endParaRPr lang="en-US" dirty="0"/>
          </a:p>
        </p:txBody>
      </p:sp>
      <p:pic>
        <p:nvPicPr>
          <p:cNvPr id="8" name="Picture 7" descr="Flow chart diagram for the recommended evaluation and testing of phenotype positive hypertrophic cardiomyopathy. &#10;&#10;">
            <a:extLst>
              <a:ext uri="{FF2B5EF4-FFF2-40B4-BE49-F238E27FC236}">
                <a16:creationId xmlns:a16="http://schemas.microsoft.com/office/drawing/2014/main" id="{A98131C5-1B8D-4A0C-8E40-2B2F855D08EF}"/>
              </a:ext>
            </a:extLst>
          </p:cNvPr>
          <p:cNvPicPr>
            <a:picLocks noChangeAspect="1"/>
          </p:cNvPicPr>
          <p:nvPr/>
        </p:nvPicPr>
        <p:blipFill rotWithShape="1">
          <a:blip r:embed="rId3"/>
          <a:srcRect l="51356" t="20950" r="1082" b="19361"/>
          <a:stretch/>
        </p:blipFill>
        <p:spPr>
          <a:xfrm>
            <a:off x="5719709" y="110981"/>
            <a:ext cx="5432529" cy="6497381"/>
          </a:xfrm>
          <a:prstGeom prst="rect">
            <a:avLst/>
          </a:prstGeom>
        </p:spPr>
      </p:pic>
      <p:sp>
        <p:nvSpPr>
          <p:cNvPr id="9" name="Rectangle 8">
            <a:extLst>
              <a:ext uri="{FF2B5EF4-FFF2-40B4-BE49-F238E27FC236}">
                <a16:creationId xmlns:a16="http://schemas.microsoft.com/office/drawing/2014/main" id="{4B64DFAC-4A99-49F2-B222-24F8A70CB8D8}"/>
              </a:ext>
            </a:extLst>
          </p:cNvPr>
          <p:cNvSpPr/>
          <p:nvPr/>
        </p:nvSpPr>
        <p:spPr>
          <a:xfrm>
            <a:off x="100361" y="5409240"/>
            <a:ext cx="5073805" cy="1107996"/>
          </a:xfrm>
          <a:prstGeom prst="rect">
            <a:avLst/>
          </a:prstGeom>
        </p:spPr>
        <p:txBody>
          <a:bodyPr wrap="square">
            <a:spAutoFit/>
          </a:bodyPr>
          <a:lstStyle/>
          <a:p>
            <a:r>
              <a:rPr lang="en-US" sz="1100" dirty="0">
                <a:latin typeface="+mn-lt"/>
                <a:ea typeface="Calibri" panose="020F0502020204030204" pitchFamily="34" charset="0"/>
              </a:rPr>
              <a:t>Abbreviations: CMR indicates cardiovascular magnetic resonance; CPET, cardiopulmonary exercise test; ECG, electrocardiography/electrocardiogram; HCM, hypertrophic cardiomyopathy; HF, heart failure; ICD, implantable cardioverter-defibrillator; LVOTO, left ventricular outflow tract obstruction; P/LP, pathogenic or likely pathogenic variant; SCD, sudden cardiac death; and VUS, variant of unknown significance. </a:t>
            </a:r>
            <a:endParaRPr lang="en-US" sz="1100" dirty="0">
              <a:latin typeface="+mn-lt"/>
              <a:ea typeface="Times New Roman" panose="02020603050405020304" pitchFamily="18" charset="0"/>
            </a:endParaRPr>
          </a:p>
        </p:txBody>
      </p:sp>
      <p:sp>
        <p:nvSpPr>
          <p:cNvPr id="2" name="Slide Number Placeholder 1">
            <a:extLst>
              <a:ext uri="{FF2B5EF4-FFF2-40B4-BE49-F238E27FC236}">
                <a16:creationId xmlns:a16="http://schemas.microsoft.com/office/drawing/2014/main" id="{72630832-F5B7-4A4D-A444-38D995CCDA4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669371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6" name="Title 5">
            <a:extLst>
              <a:ext uri="{FF2B5EF4-FFF2-40B4-BE49-F238E27FC236}">
                <a16:creationId xmlns:a16="http://schemas.microsoft.com/office/drawing/2014/main" id="{8C818A97-4EB1-41C2-866D-B11548DCC73B}"/>
              </a:ext>
            </a:extLst>
          </p:cNvPr>
          <p:cNvSpPr txBox="1">
            <a:spLocks noGrp="1"/>
          </p:cNvSpPr>
          <p:nvPr>
            <p:ph type="title"/>
          </p:nvPr>
        </p:nvSpPr>
        <p:spPr>
          <a:xfrm>
            <a:off x="2241395" y="242462"/>
            <a:ext cx="770549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mn-lt"/>
                <a:ea typeface="Arial"/>
                <a:cs typeface="Arial"/>
                <a:sym typeface="Arial"/>
              </a:rPr>
              <a:t>Echocardiography Recommendations in Hypertrophic Cardiomyopathy</a:t>
            </a:r>
            <a:endParaRPr kumimoji="0" lang="en-US" sz="2400" b="0" i="0" u="none" strike="noStrike" kern="0" cap="none" spc="0" normalizeH="0" baseline="0" noProof="0" dirty="0">
              <a:ln>
                <a:noFill/>
              </a:ln>
              <a:solidFill>
                <a:srgbClr val="000000"/>
              </a:solidFill>
              <a:effectLst/>
              <a:uLnTx/>
              <a:uFillTx/>
              <a:latin typeface="+mn-lt"/>
              <a:ea typeface="Arial"/>
              <a:cs typeface="Arial"/>
              <a:sym typeface="Arial"/>
            </a:endParaRPr>
          </a:p>
        </p:txBody>
      </p:sp>
      <p:graphicFrame>
        <p:nvGraphicFramePr>
          <p:cNvPr id="3" name="Table 2">
            <a:extLst>
              <a:ext uri="{FF2B5EF4-FFF2-40B4-BE49-F238E27FC236}">
                <a16:creationId xmlns:a16="http://schemas.microsoft.com/office/drawing/2014/main" id="{F3F07EDE-7D87-4E0F-A5AD-2B36A0E53CB3}"/>
              </a:ext>
            </a:extLst>
          </p:cNvPr>
          <p:cNvGraphicFramePr>
            <a:graphicFrameLocks noGrp="1"/>
          </p:cNvGraphicFramePr>
          <p:nvPr>
            <p:extLst>
              <p:ext uri="{D42A27DB-BD31-4B8C-83A1-F6EECF244321}">
                <p14:modId xmlns:p14="http://schemas.microsoft.com/office/powerpoint/2010/main" val="563483691"/>
              </p:ext>
            </p:extLst>
          </p:nvPr>
        </p:nvGraphicFramePr>
        <p:xfrm>
          <a:off x="483220" y="1325330"/>
          <a:ext cx="11172497" cy="4592923"/>
        </p:xfrm>
        <a:graphic>
          <a:graphicData uri="http://schemas.openxmlformats.org/drawingml/2006/table">
            <a:tbl>
              <a:tblPr firstRow="1" firstCol="1" bandRow="1"/>
              <a:tblGrid>
                <a:gridCol w="990798">
                  <a:extLst>
                    <a:ext uri="{9D8B030D-6E8A-4147-A177-3AD203B41FA5}">
                      <a16:colId xmlns:a16="http://schemas.microsoft.com/office/drawing/2014/main" val="4048595643"/>
                    </a:ext>
                  </a:extLst>
                </a:gridCol>
                <a:gridCol w="1497458">
                  <a:extLst>
                    <a:ext uri="{9D8B030D-6E8A-4147-A177-3AD203B41FA5}">
                      <a16:colId xmlns:a16="http://schemas.microsoft.com/office/drawing/2014/main" val="3162248302"/>
                    </a:ext>
                  </a:extLst>
                </a:gridCol>
                <a:gridCol w="8684241">
                  <a:extLst>
                    <a:ext uri="{9D8B030D-6E8A-4147-A177-3AD203B41FA5}">
                      <a16:colId xmlns:a16="http://schemas.microsoft.com/office/drawing/2014/main" val="3435623875"/>
                    </a:ext>
                  </a:extLst>
                </a:gridCol>
              </a:tblGrid>
              <a:tr h="359717">
                <a:tc>
                  <a:txBody>
                    <a:bodyPr/>
                    <a:lstStyle/>
                    <a:p>
                      <a:pPr marL="0" marR="0" algn="ctr">
                        <a:lnSpc>
                          <a:spcPct val="115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COR</a:t>
                      </a:r>
                      <a:endParaRPr lang="en-US" sz="2000" b="1"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LOE</a:t>
                      </a:r>
                      <a:endParaRPr lang="en-US" sz="2000" b="1"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Recommendations</a:t>
                      </a:r>
                      <a:endParaRPr lang="en-US" sz="2000" b="1" dirty="0">
                        <a:effectLst/>
                        <a:latin typeface="+mn-lt"/>
                        <a:ea typeface="Times New Roman" panose="02020603050405020304" pitchFamily="18"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065676"/>
                  </a:ext>
                </a:extLst>
              </a:tr>
              <a:tr h="601580">
                <a:tc>
                  <a:txBody>
                    <a:bodyPr/>
                    <a:lstStyle/>
                    <a:p>
                      <a:pPr marL="0" marR="0" algn="ctr">
                        <a:lnSpc>
                          <a:spcPct val="115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1</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B-NR</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a:lnSpc>
                          <a:spcPct val="100000"/>
                        </a:lnSpc>
                        <a:spcBef>
                          <a:spcPts val="0"/>
                        </a:spcBef>
                        <a:spcAft>
                          <a:spcPts val="0"/>
                        </a:spcAft>
                        <a:buFont typeface="+mj-lt"/>
                        <a:buNone/>
                      </a:pPr>
                      <a:r>
                        <a:rPr lang="en-US" sz="1800" b="0" dirty="0">
                          <a:solidFill>
                            <a:srgbClr val="000000"/>
                          </a:solidFill>
                          <a:effectLst/>
                          <a:latin typeface="+mn-lt"/>
                          <a:ea typeface="Calibri" panose="020F0502020204030204" pitchFamily="34" charset="0"/>
                          <a:cs typeface="Times New Roman" panose="02020603050405020304" pitchFamily="18" charset="0"/>
                        </a:rPr>
                        <a:t>1.  In patients with suspected HCM, a TTE is recommended in the initial evaluation.</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593280"/>
                  </a:ext>
                </a:extLst>
              </a:tr>
              <a:tr h="601580">
                <a:tc>
                  <a:txBody>
                    <a:bodyPr/>
                    <a:lstStyle/>
                    <a:p>
                      <a:pPr marL="0" marR="0" algn="ctr">
                        <a:lnSpc>
                          <a:spcPct val="115000"/>
                        </a:lnSpc>
                        <a:spcBef>
                          <a:spcPts val="0"/>
                        </a:spcBef>
                        <a:spcAft>
                          <a:spcPts val="0"/>
                        </a:spcAft>
                      </a:pPr>
                      <a:r>
                        <a:rPr lang="en-US" sz="1800" b="0" dirty="0">
                          <a:effectLst/>
                          <a:latin typeface="+mn-lt"/>
                          <a:ea typeface="Times New Roman" panose="02020603050405020304" pitchFamily="18" charset="0"/>
                          <a:cs typeface="Times New Roman" panose="02020603050405020304" pitchFamily="18" charset="0"/>
                        </a:rPr>
                        <a:t>1</a:t>
                      </a: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0" dirty="0">
                          <a:effectLst/>
                          <a:latin typeface="+mn-lt"/>
                          <a:ea typeface="Times New Roman" panose="02020603050405020304" pitchFamily="18" charset="0"/>
                          <a:cs typeface="Times New Roman" panose="02020603050405020304" pitchFamily="18" charset="0"/>
                        </a:rPr>
                        <a:t>B-NR</a:t>
                      </a:r>
                    </a:p>
                    <a:p>
                      <a:pPr marL="0" marR="0" algn="ctr">
                        <a:lnSpc>
                          <a:spcPct val="115000"/>
                        </a:lnSpc>
                        <a:spcBef>
                          <a:spcPts val="0"/>
                        </a:spcBef>
                        <a:spcAft>
                          <a:spcPts val="0"/>
                        </a:spcAft>
                      </a:pPr>
                      <a:r>
                        <a:rPr lang="en-US" sz="1800" b="0" dirty="0">
                          <a:effectLst/>
                          <a:latin typeface="+mn-lt"/>
                          <a:ea typeface="Times New Roman" panose="02020603050405020304" pitchFamily="18" charset="0"/>
                          <a:cs typeface="Times New Roman" panose="02020603050405020304" pitchFamily="18" charset="0"/>
                        </a:rPr>
                        <a:t>children</a:t>
                      </a:r>
                    </a:p>
                    <a:p>
                      <a:pPr marL="0" marR="0" algn="ctr">
                        <a:lnSpc>
                          <a:spcPct val="115000"/>
                        </a:lnSpc>
                        <a:spcBef>
                          <a:spcPts val="0"/>
                        </a:spcBef>
                        <a:spcAft>
                          <a:spcPts val="0"/>
                        </a:spcAft>
                      </a:pP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457200" marR="0" lvl="0" indent="-457200">
                        <a:lnSpc>
                          <a:spcPct val="100000"/>
                        </a:lnSpc>
                        <a:spcBef>
                          <a:spcPts val="0"/>
                        </a:spcBef>
                        <a:spcAft>
                          <a:spcPts val="0"/>
                        </a:spcAft>
                        <a:buFont typeface="+mj-lt"/>
                        <a:buNone/>
                      </a:pPr>
                      <a:r>
                        <a:rPr lang="en-US" sz="1800" b="0" dirty="0">
                          <a:solidFill>
                            <a:srgbClr val="000000"/>
                          </a:solidFill>
                          <a:effectLst/>
                          <a:latin typeface="+mn-lt"/>
                          <a:ea typeface="Calibri" panose="020F0502020204030204" pitchFamily="34" charset="0"/>
                          <a:cs typeface="Times New Roman" panose="02020603050405020304" pitchFamily="18" charset="0"/>
                        </a:rPr>
                        <a:t>2.  In patients with HCM with no change in clinical status or events, repeat TTE is </a:t>
                      </a:r>
                    </a:p>
                    <a:p>
                      <a:pPr marL="457200" marR="0" lvl="0" indent="-457200">
                        <a:lnSpc>
                          <a:spcPct val="100000"/>
                        </a:lnSpc>
                        <a:spcBef>
                          <a:spcPts val="0"/>
                        </a:spcBef>
                        <a:spcAft>
                          <a:spcPts val="0"/>
                        </a:spcAft>
                        <a:buFont typeface="+mj-lt"/>
                        <a:buNone/>
                      </a:pPr>
                      <a:r>
                        <a:rPr lang="en-US" sz="1800" b="0" dirty="0">
                          <a:solidFill>
                            <a:srgbClr val="000000"/>
                          </a:solidFill>
                          <a:effectLst/>
                          <a:latin typeface="+mn-lt"/>
                          <a:ea typeface="Calibri" panose="020F0502020204030204" pitchFamily="34" charset="0"/>
                          <a:cs typeface="Times New Roman" panose="02020603050405020304" pitchFamily="18" charset="0"/>
                        </a:rPr>
                        <a:t>     recommended every 1 to 2 years to assess the degree of myocardial </a:t>
                      </a:r>
                    </a:p>
                    <a:p>
                      <a:pPr marL="457200" marR="0" lvl="0" indent="-457200">
                        <a:lnSpc>
                          <a:spcPct val="100000"/>
                        </a:lnSpc>
                        <a:spcBef>
                          <a:spcPts val="0"/>
                        </a:spcBef>
                        <a:spcAft>
                          <a:spcPts val="0"/>
                        </a:spcAft>
                        <a:buFont typeface="+mj-lt"/>
                        <a:buNone/>
                      </a:pPr>
                      <a:r>
                        <a:rPr lang="en-US" sz="1800" b="0" dirty="0">
                          <a:solidFill>
                            <a:srgbClr val="000000"/>
                          </a:solidFill>
                          <a:effectLst/>
                          <a:latin typeface="+mn-lt"/>
                          <a:ea typeface="Calibri" panose="020F0502020204030204" pitchFamily="34" charset="0"/>
                          <a:cs typeface="Times New Roman" panose="02020603050405020304" pitchFamily="18" charset="0"/>
                        </a:rPr>
                        <a:t>     hypertrophy, dynamic LVOTO, MR, and myocardial function.</a:t>
                      </a:r>
                    </a:p>
                    <a:p>
                      <a:pPr marL="457200" marR="0" lvl="0" indent="-457200">
                        <a:lnSpc>
                          <a:spcPct val="100000"/>
                        </a:lnSpc>
                        <a:spcBef>
                          <a:spcPts val="0"/>
                        </a:spcBef>
                        <a:spcAft>
                          <a:spcPts val="0"/>
                        </a:spcAft>
                        <a:buFont typeface="+mj-lt"/>
                        <a:buNone/>
                      </a:pP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777696"/>
                  </a:ext>
                </a:extLst>
              </a:tr>
              <a:tr h="998397">
                <a:tc>
                  <a:txBody>
                    <a:bodyPr/>
                    <a:lstStyle/>
                    <a:p>
                      <a:pPr marL="0" marR="0" algn="ctr">
                        <a:lnSpc>
                          <a:spcPct val="115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1</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C-LD</a:t>
                      </a:r>
                      <a:endParaRPr lang="en-US" sz="1800" b="0" dirty="0">
                        <a:solidFill>
                          <a:schemeClr val="tx1"/>
                        </a:solidFill>
                        <a:effectLst/>
                        <a:latin typeface="+mn-lt"/>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adults</a:t>
                      </a:r>
                      <a:endParaRPr lang="en-US" sz="1800" b="0" dirty="0">
                        <a:solidFill>
                          <a:schemeClr val="tx1"/>
                        </a:solidFill>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a:lnSpc>
                          <a:spcPct val="100000"/>
                        </a:lnSpc>
                        <a:spcBef>
                          <a:spcPts val="0"/>
                        </a:spcBef>
                        <a:spcAft>
                          <a:spcPts val="0"/>
                        </a:spcAft>
                        <a:buFont typeface="+mj-lt"/>
                        <a:buNone/>
                      </a:pPr>
                      <a:r>
                        <a:rPr lang="en-US" sz="1800" b="0" dirty="0">
                          <a:solidFill>
                            <a:srgbClr val="000000"/>
                          </a:solidFill>
                          <a:effectLst/>
                          <a:latin typeface="+mn-lt"/>
                          <a:ea typeface="Calibri" panose="020F0502020204030204" pitchFamily="34" charset="0"/>
                          <a:cs typeface="Times New Roman" panose="02020603050405020304" pitchFamily="18" charset="0"/>
                        </a:rPr>
                        <a:t>2.  In patients with HCM with no change in clinical status or events, repeat TTE is </a:t>
                      </a:r>
                    </a:p>
                    <a:p>
                      <a:pPr marL="0" marR="0" lvl="0" indent="0" algn="l">
                        <a:lnSpc>
                          <a:spcPct val="100000"/>
                        </a:lnSpc>
                        <a:spcBef>
                          <a:spcPts val="0"/>
                        </a:spcBef>
                        <a:spcAft>
                          <a:spcPts val="0"/>
                        </a:spcAft>
                        <a:buFont typeface="+mj-lt"/>
                        <a:buNone/>
                      </a:pPr>
                      <a:r>
                        <a:rPr lang="en-US" sz="1800" b="0" dirty="0">
                          <a:solidFill>
                            <a:srgbClr val="000000"/>
                          </a:solidFill>
                          <a:effectLst/>
                          <a:latin typeface="+mn-lt"/>
                          <a:ea typeface="Calibri" panose="020F0502020204030204" pitchFamily="34" charset="0"/>
                          <a:cs typeface="Times New Roman" panose="02020603050405020304" pitchFamily="18" charset="0"/>
                        </a:rPr>
                        <a:t>     recommended every 1 to 2 years to assess the degree of myocardial </a:t>
                      </a:r>
                    </a:p>
                    <a:p>
                      <a:pPr marL="0" marR="0" lvl="0" indent="0" algn="l">
                        <a:lnSpc>
                          <a:spcPct val="100000"/>
                        </a:lnSpc>
                        <a:spcBef>
                          <a:spcPts val="0"/>
                        </a:spcBef>
                        <a:spcAft>
                          <a:spcPts val="0"/>
                        </a:spcAft>
                        <a:buFont typeface="+mj-lt"/>
                        <a:buNone/>
                      </a:pPr>
                      <a:r>
                        <a:rPr lang="en-US" sz="1800" b="0" dirty="0">
                          <a:solidFill>
                            <a:srgbClr val="000000"/>
                          </a:solidFill>
                          <a:effectLst/>
                          <a:latin typeface="+mn-lt"/>
                          <a:ea typeface="Calibri" panose="020F0502020204030204" pitchFamily="34" charset="0"/>
                          <a:cs typeface="Times New Roman" panose="02020603050405020304" pitchFamily="18" charset="0"/>
                        </a:rPr>
                        <a:t>     hypertrophy, dynamic LVOTO, MR, and myocardial function.</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311067"/>
                  </a:ext>
                </a:extLst>
              </a:tr>
              <a:tr h="705746">
                <a:tc>
                  <a:txBody>
                    <a:bodyPr/>
                    <a:lstStyle/>
                    <a:p>
                      <a:pPr marL="0" marR="0" algn="ctr">
                        <a:lnSpc>
                          <a:spcPct val="115000"/>
                        </a:lnSpc>
                        <a:spcBef>
                          <a:spcPts val="0"/>
                        </a:spcBef>
                        <a:spcAft>
                          <a:spcPts val="0"/>
                        </a:spcAft>
                      </a:pPr>
                      <a:r>
                        <a:rPr lang="en-US" sz="1800" b="0">
                          <a:solidFill>
                            <a:srgbClr val="000000"/>
                          </a:solidFill>
                          <a:effectLst/>
                          <a:latin typeface="+mn-lt"/>
                          <a:ea typeface="Calibri" panose="020F0502020204030204" pitchFamily="34" charset="0"/>
                          <a:cs typeface="Times New Roman" panose="02020603050405020304" pitchFamily="18" charset="0"/>
                        </a:rPr>
                        <a:t>1</a:t>
                      </a:r>
                      <a:endParaRPr lang="en-US" sz="1800" b="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B-NR</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95288" marR="0" lvl="0" indent="-395288">
                        <a:lnSpc>
                          <a:spcPct val="100000"/>
                        </a:lnSpc>
                        <a:spcBef>
                          <a:spcPts val="0"/>
                        </a:spcBef>
                        <a:spcAft>
                          <a:spcPts val="0"/>
                        </a:spcAft>
                        <a:buFont typeface="+mj-lt"/>
                        <a:buNone/>
                      </a:pPr>
                      <a:r>
                        <a:rPr lang="en-US" sz="1800" b="0" dirty="0">
                          <a:solidFill>
                            <a:srgbClr val="000000"/>
                          </a:solidFill>
                          <a:effectLst/>
                          <a:latin typeface="+mn-lt"/>
                          <a:ea typeface="Calibri" panose="020F0502020204030204" pitchFamily="34" charset="0"/>
                          <a:cs typeface="Times New Roman" panose="02020603050405020304" pitchFamily="18" charset="0"/>
                        </a:rPr>
                        <a:t>3. For patients with HCM who experience a change in clinical status or a new clinical </a:t>
                      </a:r>
                    </a:p>
                    <a:p>
                      <a:pPr marL="395288" marR="0" lvl="0" indent="-395288">
                        <a:lnSpc>
                          <a:spcPct val="100000"/>
                        </a:lnSpc>
                        <a:spcBef>
                          <a:spcPts val="0"/>
                        </a:spcBef>
                        <a:spcAft>
                          <a:spcPts val="0"/>
                        </a:spcAft>
                        <a:buFont typeface="+mj-lt"/>
                        <a:buNone/>
                      </a:pPr>
                      <a:r>
                        <a:rPr lang="en-US" sz="1800" b="0" dirty="0">
                          <a:solidFill>
                            <a:srgbClr val="000000"/>
                          </a:solidFill>
                          <a:effectLst/>
                          <a:latin typeface="+mn-lt"/>
                          <a:ea typeface="Calibri" panose="020F0502020204030204" pitchFamily="34" charset="0"/>
                          <a:cs typeface="Times New Roman" panose="02020603050405020304" pitchFamily="18" charset="0"/>
                        </a:rPr>
                        <a:t>    event, repeat TTE is recommended.</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126267"/>
                  </a:ext>
                </a:extLst>
              </a:tr>
              <a:tr h="830203">
                <a:tc>
                  <a:txBody>
                    <a:bodyPr/>
                    <a:lstStyle/>
                    <a:p>
                      <a:pPr marL="0" marR="0" algn="ctr">
                        <a:lnSpc>
                          <a:spcPct val="115000"/>
                        </a:lnSpc>
                        <a:spcBef>
                          <a:spcPts val="0"/>
                        </a:spcBef>
                        <a:spcAft>
                          <a:spcPts val="0"/>
                        </a:spcAft>
                      </a:pPr>
                      <a:r>
                        <a:rPr lang="en-US" sz="1800" b="0" dirty="0">
                          <a:effectLst/>
                          <a:latin typeface="+mn-lt"/>
                          <a:ea typeface="Times New Roman" panose="02020603050405020304" pitchFamily="18" charset="0"/>
                          <a:cs typeface="Times New Roman" panose="02020603050405020304" pitchFamily="18" charset="0"/>
                        </a:rPr>
                        <a:t>1</a:t>
                      </a: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800" b="0" dirty="0">
                          <a:solidFill>
                            <a:srgbClr val="000000"/>
                          </a:solidFill>
                          <a:effectLst/>
                          <a:latin typeface="+mn-lt"/>
                          <a:ea typeface="Calibri" panose="020F0502020204030204" pitchFamily="34" charset="0"/>
                          <a:cs typeface="Times New Roman" panose="02020603050405020304" pitchFamily="18" charset="0"/>
                        </a:rPr>
                        <a:t>B-NR</a:t>
                      </a:r>
                      <a:endParaRPr lang="en-US" sz="1800" b="0" dirty="0">
                        <a:effectLst/>
                        <a:latin typeface="+mn-lt"/>
                        <a:ea typeface="Times New Roman" panose="02020603050405020304" pitchFamily="18" charset="0"/>
                        <a:cs typeface="Times New Roman" panose="02020603050405020304" pitchFamily="18" charset="0"/>
                      </a:endParaRPr>
                    </a:p>
                  </a:txBody>
                  <a:tcPr marL="57150" marR="57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95288" marR="0" lvl="0" indent="-395288" algn="l" defTabSz="914400" rtl="0" eaLnBrk="1" fontAlgn="auto" latinLnBrk="0" hangingPunct="1">
                        <a:lnSpc>
                          <a:spcPct val="100000"/>
                        </a:lnSpc>
                        <a:spcBef>
                          <a:spcPts val="0"/>
                        </a:spcBef>
                        <a:spcAft>
                          <a:spcPts val="0"/>
                        </a:spcAft>
                        <a:buClr>
                          <a:srgbClr val="000000"/>
                        </a:buClr>
                        <a:buSzTx/>
                        <a:buFont typeface="+mj-lt"/>
                        <a:buNone/>
                        <a:tabLst/>
                        <a:defRPr/>
                      </a:pPr>
                      <a:r>
                        <a:rPr lang="en-US" sz="1800" b="0" dirty="0">
                          <a:solidFill>
                            <a:srgbClr val="000000"/>
                          </a:solidFill>
                          <a:effectLst/>
                          <a:latin typeface="+mn-lt"/>
                          <a:ea typeface="Calibri" panose="020F0502020204030204" pitchFamily="34" charset="0"/>
                          <a:cs typeface="Times New Roman" panose="02020603050405020304" pitchFamily="18" charset="0"/>
                        </a:rPr>
                        <a:t>4. For patients with HCM and resting LVOT gradient &lt;50 mm Hg, a TTE with </a:t>
                      </a:r>
                    </a:p>
                    <a:p>
                      <a:pPr marL="395288" marR="0" lvl="0" indent="-395288" algn="l" defTabSz="914400" rtl="0" eaLnBrk="1" fontAlgn="auto" latinLnBrk="0" hangingPunct="1">
                        <a:lnSpc>
                          <a:spcPct val="100000"/>
                        </a:lnSpc>
                        <a:spcBef>
                          <a:spcPts val="0"/>
                        </a:spcBef>
                        <a:spcAft>
                          <a:spcPts val="0"/>
                        </a:spcAft>
                        <a:buClr>
                          <a:srgbClr val="000000"/>
                        </a:buClr>
                        <a:buSzTx/>
                        <a:buFont typeface="+mj-lt"/>
                        <a:buNone/>
                        <a:tabLst/>
                        <a:defRPr/>
                      </a:pPr>
                      <a:r>
                        <a:rPr lang="en-US" sz="1800" b="0" dirty="0">
                          <a:solidFill>
                            <a:srgbClr val="000000"/>
                          </a:solidFill>
                          <a:effectLst/>
                          <a:latin typeface="+mn-lt"/>
                          <a:ea typeface="Calibri" panose="020F0502020204030204" pitchFamily="34" charset="0"/>
                          <a:cs typeface="Times New Roman" panose="02020603050405020304" pitchFamily="18" charset="0"/>
                        </a:rPr>
                        <a:t>    provocative maneuvers is recommended. </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098308"/>
                  </a:ext>
                </a:extLst>
              </a:tr>
            </a:tbl>
          </a:graphicData>
        </a:graphic>
      </p:graphicFrame>
      <p:sp>
        <p:nvSpPr>
          <p:cNvPr id="7" name="TextBox 6">
            <a:extLst>
              <a:ext uri="{FF2B5EF4-FFF2-40B4-BE49-F238E27FC236}">
                <a16:creationId xmlns:a16="http://schemas.microsoft.com/office/drawing/2014/main" id="{746EDF17-543A-4D98-9D7E-92D3FA18BDEE}"/>
              </a:ext>
            </a:extLst>
          </p:cNvPr>
          <p:cNvSpPr txBox="1"/>
          <p:nvPr/>
        </p:nvSpPr>
        <p:spPr>
          <a:xfrm>
            <a:off x="115229" y="6166437"/>
            <a:ext cx="10580499" cy="430887"/>
          </a:xfrm>
          <a:prstGeom prst="rect">
            <a:avLst/>
          </a:prstGeom>
          <a:noFill/>
        </p:spPr>
        <p:txBody>
          <a:bodyPr wrap="square" rtlCol="0">
            <a:spAutoFit/>
          </a:bodyPr>
          <a:lstStyle/>
          <a:p>
            <a:r>
              <a:rPr lang="en-US" sz="1100" dirty="0"/>
              <a:t>Abbreviations:  COR indicates classification of recommendation; LOE, level of evidence; B-NR, Level B nonrandomized: C-LD, Level C, limited data; TTE, transthoracic echocardiogram; LVOTO, left ventricular outflow tract obstruction; MR, mitral regurgitation; LVOT, left ventricular outflow tract. </a:t>
            </a:r>
          </a:p>
        </p:txBody>
      </p:sp>
      <p:sp>
        <p:nvSpPr>
          <p:cNvPr id="2" name="Slide Number Placeholder 1">
            <a:extLst>
              <a:ext uri="{FF2B5EF4-FFF2-40B4-BE49-F238E27FC236}">
                <a16:creationId xmlns:a16="http://schemas.microsoft.com/office/drawing/2014/main" id="{56672D16-1F74-4FB2-A57F-939540C79F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1186985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 name="Title 1">
            <a:extLst>
              <a:ext uri="{FF2B5EF4-FFF2-40B4-BE49-F238E27FC236}">
                <a16:creationId xmlns:a16="http://schemas.microsoft.com/office/drawing/2014/main" id="{B968A82D-CD21-4FA8-893B-FC1A0668C836}"/>
              </a:ext>
            </a:extLst>
          </p:cNvPr>
          <p:cNvSpPr txBox="1">
            <a:spLocks noGrp="1"/>
          </p:cNvSpPr>
          <p:nvPr>
            <p:ph type="title"/>
          </p:nvPr>
        </p:nvSpPr>
        <p:spPr>
          <a:xfrm>
            <a:off x="2241395" y="465486"/>
            <a:ext cx="8519532" cy="772299"/>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dk1"/>
              </a:buClr>
              <a:buSzPts val="1800"/>
              <a:buFont typeface="Arial"/>
              <a:buNone/>
              <a:tabLst/>
              <a:defRPr/>
            </a:pPr>
            <a:r>
              <a:rPr kumimoji="0" lang="en-US" sz="2400" b="1" i="0" u="none" strike="noStrike" kern="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Cardiovascular Magnetic Resonance (CMR) Imaging Recommendations in HCM  </a:t>
            </a:r>
            <a:endParaRPr kumimoji="0" lang="en-US" sz="2400" b="0" i="0" u="none" strike="noStrike" kern="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id="{0D925A06-C222-4218-BE92-0EC589DF5FB5}"/>
              </a:ext>
            </a:extLst>
          </p:cNvPr>
          <p:cNvGraphicFramePr>
            <a:graphicFrameLocks noGrp="1"/>
          </p:cNvGraphicFramePr>
          <p:nvPr>
            <p:extLst>
              <p:ext uri="{D42A27DB-BD31-4B8C-83A1-F6EECF244321}">
                <p14:modId xmlns:p14="http://schemas.microsoft.com/office/powerpoint/2010/main" val="1251106797"/>
              </p:ext>
            </p:extLst>
          </p:nvPr>
        </p:nvGraphicFramePr>
        <p:xfrm>
          <a:off x="277475" y="1472826"/>
          <a:ext cx="11637050" cy="4298859"/>
        </p:xfrm>
        <a:graphic>
          <a:graphicData uri="http://schemas.openxmlformats.org/drawingml/2006/table">
            <a:tbl>
              <a:tblPr firstRow="1" firstCol="1" bandRow="1"/>
              <a:tblGrid>
                <a:gridCol w="1147413">
                  <a:extLst>
                    <a:ext uri="{9D8B030D-6E8A-4147-A177-3AD203B41FA5}">
                      <a16:colId xmlns:a16="http://schemas.microsoft.com/office/drawing/2014/main" val="3852026235"/>
                    </a:ext>
                  </a:extLst>
                </a:gridCol>
                <a:gridCol w="1063626">
                  <a:extLst>
                    <a:ext uri="{9D8B030D-6E8A-4147-A177-3AD203B41FA5}">
                      <a16:colId xmlns:a16="http://schemas.microsoft.com/office/drawing/2014/main" val="472207727"/>
                    </a:ext>
                  </a:extLst>
                </a:gridCol>
                <a:gridCol w="9426011">
                  <a:extLst>
                    <a:ext uri="{9D8B030D-6E8A-4147-A177-3AD203B41FA5}">
                      <a16:colId xmlns:a16="http://schemas.microsoft.com/office/drawing/2014/main" val="2427081954"/>
                    </a:ext>
                  </a:extLst>
                </a:gridCol>
              </a:tblGrid>
              <a:tr h="424219">
                <a:tc>
                  <a:txBody>
                    <a:bodyPr/>
                    <a:lstStyle/>
                    <a:p>
                      <a:pPr marL="0" marR="0" algn="ctr">
                        <a:lnSpc>
                          <a:spcPct val="115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COR</a:t>
                      </a:r>
                      <a:endParaRPr lang="en-US" sz="20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LOE</a:t>
                      </a:r>
                      <a:endParaRPr lang="en-US" sz="20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Recommendations</a:t>
                      </a:r>
                      <a:endParaRPr lang="en-US" sz="20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18385"/>
                  </a:ext>
                </a:extLst>
              </a:tr>
              <a:tr h="765053">
                <a:tc>
                  <a:txBody>
                    <a:bodyPr/>
                    <a:lstStyle/>
                    <a:p>
                      <a:pPr marL="0" marR="0" algn="ctr">
                        <a:lnSpc>
                          <a:spcPct val="115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1</a:t>
                      </a:r>
                      <a:endParaRPr lang="en-US" sz="18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B-NR</a:t>
                      </a:r>
                      <a:endParaRPr lang="en-US" sz="18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100000"/>
                        </a:lnSpc>
                        <a:spcBef>
                          <a:spcPts val="0"/>
                        </a:spcBef>
                        <a:spcAft>
                          <a:spcPts val="0"/>
                        </a:spcAft>
                        <a:buFont typeface="+mj-lt"/>
                        <a:buAutoNum type="arabicPeriod"/>
                      </a:pPr>
                      <a:r>
                        <a:rPr lang="en-US" sz="1800" b="0" dirty="0">
                          <a:solidFill>
                            <a:srgbClr val="000000"/>
                          </a:solidFill>
                          <a:effectLst/>
                          <a:latin typeface="+mn-lt"/>
                          <a:ea typeface="Calibri" panose="020F0502020204030204" pitchFamily="34" charset="0"/>
                          <a:cs typeface="Times New Roman" panose="02020603050405020304" pitchFamily="18" charset="0"/>
                        </a:rPr>
                        <a:t>For patients suspected to have HCM in whom echocardiography is inconclusive, CMR imaging is indicated for diagnostic clarification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119236"/>
                  </a:ext>
                </a:extLst>
              </a:tr>
              <a:tr h="652747">
                <a:tc>
                  <a:txBody>
                    <a:bodyPr/>
                    <a:lstStyle/>
                    <a:p>
                      <a:pPr marL="0" marR="0" algn="ctr">
                        <a:lnSpc>
                          <a:spcPct val="115000"/>
                        </a:lnSpc>
                        <a:spcBef>
                          <a:spcPts val="0"/>
                        </a:spcBef>
                        <a:spcAft>
                          <a:spcPts val="0"/>
                        </a:spcAft>
                      </a:pPr>
                      <a:r>
                        <a:rPr lang="en-US" sz="1800" b="0">
                          <a:solidFill>
                            <a:srgbClr val="000000"/>
                          </a:solidFill>
                          <a:effectLst/>
                          <a:latin typeface="+mn-lt"/>
                          <a:ea typeface="Calibri" panose="020F0502020204030204" pitchFamily="34" charset="0"/>
                          <a:cs typeface="Times New Roman" panose="02020603050405020304" pitchFamily="18" charset="0"/>
                        </a:rPr>
                        <a:t>1</a:t>
                      </a:r>
                      <a:endParaRPr lang="en-US" sz="1800" b="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0">
                          <a:solidFill>
                            <a:srgbClr val="000000"/>
                          </a:solidFill>
                          <a:effectLst/>
                          <a:latin typeface="+mn-lt"/>
                          <a:ea typeface="Calibri" panose="020F0502020204030204" pitchFamily="34" charset="0"/>
                          <a:cs typeface="Times New Roman" panose="02020603050405020304" pitchFamily="18" charset="0"/>
                        </a:rPr>
                        <a:t>B-NR</a:t>
                      </a:r>
                      <a:endParaRPr lang="en-US" sz="1800" b="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0" marR="0" lvl="0" indent="0" algn="l">
                        <a:lnSpc>
                          <a:spcPct val="100000"/>
                        </a:lnSpc>
                        <a:spcBef>
                          <a:spcPts val="0"/>
                        </a:spcBef>
                        <a:spcAft>
                          <a:spcPts val="0"/>
                        </a:spcAft>
                        <a:buFont typeface="+mj-lt"/>
                        <a:buNone/>
                      </a:pPr>
                      <a:r>
                        <a:rPr lang="en-US" sz="1800" b="0" dirty="0">
                          <a:solidFill>
                            <a:srgbClr val="000000"/>
                          </a:solidFill>
                          <a:effectLst/>
                          <a:latin typeface="+mn-lt"/>
                          <a:ea typeface="Calibri" panose="020F0502020204030204" pitchFamily="34" charset="0"/>
                          <a:cs typeface="Times New Roman" panose="02020603050405020304" pitchFamily="18" charset="0"/>
                        </a:rPr>
                        <a:t>2.  For patients with LVH in whom there is a suspicion of alternative diagnoses, including infiltrative or storage disease as well as athlete’s heart, CMR imaging is useful.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893390"/>
                  </a:ext>
                </a:extLst>
              </a:tr>
              <a:tr h="1525994">
                <a:tc>
                  <a:txBody>
                    <a:bodyPr/>
                    <a:lstStyle/>
                    <a:p>
                      <a:pPr marL="0" marR="0" algn="ctr">
                        <a:lnSpc>
                          <a:spcPct val="115000"/>
                        </a:lnSpc>
                        <a:spcBef>
                          <a:spcPts val="0"/>
                        </a:spcBef>
                        <a:spcAft>
                          <a:spcPts val="0"/>
                        </a:spcAft>
                      </a:pPr>
                      <a:r>
                        <a:rPr lang="en-US" sz="1800" b="0">
                          <a:solidFill>
                            <a:srgbClr val="000000"/>
                          </a:solidFill>
                          <a:effectLst/>
                          <a:latin typeface="+mn-lt"/>
                          <a:ea typeface="Calibri" panose="020F0502020204030204" pitchFamily="34" charset="0"/>
                          <a:cs typeface="Times New Roman" panose="02020603050405020304" pitchFamily="18" charset="0"/>
                        </a:rPr>
                        <a:t>1</a:t>
                      </a:r>
                      <a:endParaRPr lang="en-US" sz="1800" b="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0">
                          <a:solidFill>
                            <a:srgbClr val="000000"/>
                          </a:solidFill>
                          <a:effectLst/>
                          <a:latin typeface="+mn-lt"/>
                          <a:ea typeface="Calibri" panose="020F0502020204030204" pitchFamily="34" charset="0"/>
                          <a:cs typeface="Times New Roman" panose="02020603050405020304" pitchFamily="18" charset="0"/>
                        </a:rPr>
                        <a:t>B-NR</a:t>
                      </a:r>
                      <a:endParaRPr lang="en-US" sz="1800" b="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0" marR="0" lvl="0" indent="0" algn="l">
                        <a:lnSpc>
                          <a:spcPct val="100000"/>
                        </a:lnSpc>
                        <a:spcBef>
                          <a:spcPts val="0"/>
                        </a:spcBef>
                        <a:spcAft>
                          <a:spcPts val="0"/>
                        </a:spcAft>
                        <a:buFont typeface="+mj-lt"/>
                        <a:buNone/>
                      </a:pPr>
                      <a:r>
                        <a:rPr lang="en-US" sz="1800" b="0" dirty="0">
                          <a:solidFill>
                            <a:srgbClr val="000000"/>
                          </a:solidFill>
                          <a:effectLst/>
                          <a:latin typeface="+mn-lt"/>
                          <a:ea typeface="Calibri" panose="020F0502020204030204" pitchFamily="34" charset="0"/>
                          <a:cs typeface="Times New Roman" panose="02020603050405020304" pitchFamily="18" charset="0"/>
                        </a:rPr>
                        <a:t>3.  For patients with HCM who are not otherwise identified as high risk for SCD, or in whom a decision to proceed with ICD remains uncertain after clinical assessment that includes personal/family history, echocardiography, and ambulatory electrocardiographic monitoring, CMR imaging is beneficial to assess for maximum LV wall thickness, ejection fraction (EF), LV apical aneurysm, and extent of myocardial fibrosis with LGE.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115544"/>
                  </a:ext>
                </a:extLst>
              </a:tr>
              <a:tr h="930846">
                <a:tc>
                  <a:txBody>
                    <a:bodyPr/>
                    <a:lstStyle/>
                    <a:p>
                      <a:pPr marL="0" marR="0" algn="ctr">
                        <a:lnSpc>
                          <a:spcPct val="115000"/>
                        </a:lnSpc>
                        <a:spcBef>
                          <a:spcPts val="0"/>
                        </a:spcBef>
                        <a:spcAft>
                          <a:spcPts val="0"/>
                        </a:spcAft>
                      </a:pPr>
                      <a:r>
                        <a:rPr lang="en-US" sz="1800" b="0" dirty="0">
                          <a:effectLst/>
                          <a:latin typeface="+mn-lt"/>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B-NR</a:t>
                      </a:r>
                      <a:endParaRPr lang="en-US" sz="1800" b="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0" marR="0" lvl="0" indent="0" algn="l">
                        <a:lnSpc>
                          <a:spcPct val="100000"/>
                        </a:lnSpc>
                        <a:spcBef>
                          <a:spcPts val="0"/>
                        </a:spcBef>
                        <a:spcAft>
                          <a:spcPts val="0"/>
                        </a:spcAft>
                        <a:buFont typeface="+mj-lt"/>
                        <a:buNone/>
                      </a:pPr>
                      <a:r>
                        <a:rPr lang="en-US" sz="1800" b="0" dirty="0">
                          <a:solidFill>
                            <a:srgbClr val="000000"/>
                          </a:solidFill>
                          <a:effectLst/>
                          <a:latin typeface="+mn-lt"/>
                          <a:ea typeface="Calibri" panose="020F0502020204030204" pitchFamily="34" charset="0"/>
                          <a:cs typeface="Times New Roman" panose="02020603050405020304" pitchFamily="18" charset="0"/>
                        </a:rPr>
                        <a:t>4.  For patients with obstructive HCM in whom the anatomic mechanism of obstruction is inconclusive on echocardiography, CMR imaging is indicated to inform the selection and planning of SRT.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677054"/>
                  </a:ext>
                </a:extLst>
              </a:tr>
            </a:tbl>
          </a:graphicData>
        </a:graphic>
      </p:graphicFrame>
      <p:sp>
        <p:nvSpPr>
          <p:cNvPr id="8" name="TextBox 7">
            <a:extLst>
              <a:ext uri="{FF2B5EF4-FFF2-40B4-BE49-F238E27FC236}">
                <a16:creationId xmlns:a16="http://schemas.microsoft.com/office/drawing/2014/main" id="{3DD074B1-9953-4B32-A64C-0FF05E70E80C}"/>
              </a:ext>
            </a:extLst>
          </p:cNvPr>
          <p:cNvSpPr txBox="1"/>
          <p:nvPr/>
        </p:nvSpPr>
        <p:spPr>
          <a:xfrm>
            <a:off x="121358" y="6061617"/>
            <a:ext cx="11524000" cy="430887"/>
          </a:xfrm>
          <a:prstGeom prst="rect">
            <a:avLst/>
          </a:prstGeom>
          <a:noFill/>
        </p:spPr>
        <p:txBody>
          <a:bodyPr wrap="square" rtlCol="0">
            <a:spAutoFit/>
          </a:bodyPr>
          <a:lstStyle/>
          <a:p>
            <a:r>
              <a:rPr lang="en-US" sz="1100" dirty="0"/>
              <a:t>Abbreviations:  SCD indicates sudden cardiac death; ICD, implanted cardioverter-defibrillator; LV, left ventricular; LGE, late gadolinium enhancement; SRT, septal reduction therapy; COR, classification of recommendation; LOE, level of evidence; B-NR, Level B nonrandomized.</a:t>
            </a:r>
          </a:p>
        </p:txBody>
      </p:sp>
      <p:sp>
        <p:nvSpPr>
          <p:cNvPr id="2" name="Slide Number Placeholder 1">
            <a:extLst>
              <a:ext uri="{FF2B5EF4-FFF2-40B4-BE49-F238E27FC236}">
                <a16:creationId xmlns:a16="http://schemas.microsoft.com/office/drawing/2014/main" id="{45744358-C359-489E-A89E-F1C1FE6B277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19257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17" name="Graphic 16">
            <a:extLst>
              <a:ext uri="{FF2B5EF4-FFF2-40B4-BE49-F238E27FC236}">
                <a16:creationId xmlns:a16="http://schemas.microsoft.com/office/drawing/2014/main" id="{AB297BE3-707B-441D-B23D-40B6C026E3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1741" y="4116578"/>
            <a:ext cx="675156" cy="675156"/>
          </a:xfrm>
          <a:prstGeom prst="rect">
            <a:avLst/>
          </a:prstGeom>
        </p:spPr>
      </p:pic>
      <p:sp>
        <p:nvSpPr>
          <p:cNvPr id="15" name="Rectangle 14">
            <a:extLst>
              <a:ext uri="{FF2B5EF4-FFF2-40B4-BE49-F238E27FC236}">
                <a16:creationId xmlns:a16="http://schemas.microsoft.com/office/drawing/2014/main" id="{E37FD409-98C0-42E5-9903-5424442507CC}"/>
              </a:ext>
              <a:ext uri="{C183D7F6-B498-43B3-948B-1728B52AA6E4}">
                <adec:decorative xmlns:adec="http://schemas.microsoft.com/office/drawing/2017/decorative" val="1"/>
              </a:ext>
            </a:extLst>
          </p:cNvPr>
          <p:cNvSpPr/>
          <p:nvPr/>
        </p:nvSpPr>
        <p:spPr>
          <a:xfrm>
            <a:off x="1058919" y="3653521"/>
            <a:ext cx="2099237" cy="3356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8AE5E74D-C3A0-408E-96DC-5D3A073A02EA}"/>
              </a:ext>
              <a:ext uri="{C183D7F6-B498-43B3-948B-1728B52AA6E4}">
                <adec:decorative xmlns:adec="http://schemas.microsoft.com/office/drawing/2017/decorative" val="1"/>
              </a:ext>
            </a:extLst>
          </p:cNvPr>
          <p:cNvSpPr/>
          <p:nvPr/>
        </p:nvSpPr>
        <p:spPr>
          <a:xfrm>
            <a:off x="3267497" y="1001367"/>
            <a:ext cx="5962227" cy="477364"/>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B050"/>
              </a:solidFill>
              <a:effectLst/>
              <a:uLnTx/>
              <a:uFillTx/>
              <a:latin typeface="Arial"/>
              <a:ea typeface="+mn-ea"/>
              <a:cs typeface="+mn-cs"/>
              <a:sym typeface="Arial"/>
            </a:endParaRPr>
          </a:p>
        </p:txBody>
      </p:sp>
      <p:pic>
        <p:nvPicPr>
          <p:cNvPr id="8" name="Graphic 7">
            <a:extLst>
              <a:ext uri="{FF2B5EF4-FFF2-40B4-BE49-F238E27FC236}">
                <a16:creationId xmlns:a16="http://schemas.microsoft.com/office/drawing/2014/main" id="{883CF328-479D-4374-8E76-3B9E0BAB3BF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22183" y="1001367"/>
            <a:ext cx="564117" cy="564117"/>
          </a:xfrm>
          <a:prstGeom prst="rect">
            <a:avLst/>
          </a:prstGeom>
        </p:spPr>
      </p:pic>
      <p:pic>
        <p:nvPicPr>
          <p:cNvPr id="10" name="Graphic 9">
            <a:extLst>
              <a:ext uri="{FF2B5EF4-FFF2-40B4-BE49-F238E27FC236}">
                <a16:creationId xmlns:a16="http://schemas.microsoft.com/office/drawing/2014/main" id="{A53B6CB4-F2DB-437D-A77F-C97C6B52D04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71530" y="2062572"/>
            <a:ext cx="633618" cy="633618"/>
          </a:xfrm>
          <a:prstGeom prst="rect">
            <a:avLst/>
          </a:prstGeom>
        </p:spPr>
      </p:pic>
      <p:sp>
        <p:nvSpPr>
          <p:cNvPr id="13" name="Rectangle 12">
            <a:extLst>
              <a:ext uri="{FF2B5EF4-FFF2-40B4-BE49-F238E27FC236}">
                <a16:creationId xmlns:a16="http://schemas.microsoft.com/office/drawing/2014/main" id="{7B2D4D6D-A84C-4A42-9ED0-381396F3F017}"/>
              </a:ext>
              <a:ext uri="{C183D7F6-B498-43B3-948B-1728B52AA6E4}">
                <adec:decorative xmlns:adec="http://schemas.microsoft.com/office/drawing/2017/decorative" val="1"/>
              </a:ext>
            </a:extLst>
          </p:cNvPr>
          <p:cNvSpPr/>
          <p:nvPr/>
        </p:nvSpPr>
        <p:spPr>
          <a:xfrm>
            <a:off x="3273935" y="1662877"/>
            <a:ext cx="6132824" cy="1693827"/>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itle 6">
            <a:extLst>
              <a:ext uri="{FF2B5EF4-FFF2-40B4-BE49-F238E27FC236}">
                <a16:creationId xmlns:a16="http://schemas.microsoft.com/office/drawing/2014/main" id="{A7EE8AA6-17DD-45F6-91AE-1B9C7DE3A6B7}"/>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Risk Assessment of Sudden Cardiac Death (SCD) in HCM</a:t>
            </a:r>
          </a:p>
        </p:txBody>
      </p:sp>
      <p:sp>
        <p:nvSpPr>
          <p:cNvPr id="9" name="TextBox 8">
            <a:extLst>
              <a:ext uri="{FF2B5EF4-FFF2-40B4-BE49-F238E27FC236}">
                <a16:creationId xmlns:a16="http://schemas.microsoft.com/office/drawing/2014/main" id="{2E7196F2-3943-4734-95BD-4F571A949B62}"/>
              </a:ext>
            </a:extLst>
          </p:cNvPr>
          <p:cNvSpPr txBox="1"/>
          <p:nvPr/>
        </p:nvSpPr>
        <p:spPr>
          <a:xfrm>
            <a:off x="3263734" y="1039994"/>
            <a:ext cx="59400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At initial evaluation and every 1-2 years </a:t>
            </a:r>
            <a:r>
              <a:rPr kumimoji="0" lang="en-US" sz="1800" b="0" i="0" u="none" strike="noStrike" kern="0" cap="none" spc="0" normalizeH="0" baseline="0" noProof="0" dirty="0">
                <a:ln>
                  <a:noFill/>
                </a:ln>
                <a:solidFill>
                  <a:srgbClr val="000000"/>
                </a:solidFill>
                <a:effectLst/>
                <a:uLnTx/>
                <a:uFillTx/>
                <a:latin typeface="Arial"/>
                <a:cs typeface="Arial"/>
                <a:sym typeface="Arial"/>
              </a:rPr>
              <a:t>(Class I)</a:t>
            </a:r>
          </a:p>
        </p:txBody>
      </p:sp>
      <p:sp>
        <p:nvSpPr>
          <p:cNvPr id="11" name="TextBox 10">
            <a:extLst>
              <a:ext uri="{FF2B5EF4-FFF2-40B4-BE49-F238E27FC236}">
                <a16:creationId xmlns:a16="http://schemas.microsoft.com/office/drawing/2014/main" id="{77B0CE58-13A7-44A3-B427-287D8C3B7906}"/>
              </a:ext>
            </a:extLst>
          </p:cNvPr>
          <p:cNvSpPr txBox="1"/>
          <p:nvPr/>
        </p:nvSpPr>
        <p:spPr>
          <a:xfrm>
            <a:off x="3273934" y="1656151"/>
            <a:ext cx="6343032"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sng" strike="noStrike" kern="0" cap="none" spc="0" normalizeH="0" baseline="0" noProof="0" dirty="0">
                <a:ln>
                  <a:noFill/>
                </a:ln>
                <a:solidFill>
                  <a:srgbClr val="000000"/>
                </a:solidFill>
                <a:effectLst/>
                <a:uLnTx/>
                <a:uFillTx/>
                <a:latin typeface="Arial"/>
                <a:cs typeface="Arial"/>
                <a:sym typeface="Arial"/>
              </a:rPr>
              <a:t>Assess the following </a:t>
            </a:r>
            <a:r>
              <a:rPr kumimoji="0" lang="en-US" sz="2400" b="0" i="0" u="none" strike="noStrike" kern="0" cap="none" spc="0" normalizeH="0" baseline="0" noProof="0" dirty="0">
                <a:ln>
                  <a:noFill/>
                </a:ln>
                <a:solidFill>
                  <a:srgbClr val="000000"/>
                </a:solidFill>
                <a:effectLst/>
                <a:uLnTx/>
                <a:uFillTx/>
                <a:latin typeface="Arial"/>
                <a:cs typeface="Arial"/>
                <a:sym typeface="Arial"/>
              </a:rPr>
              <a:t>(</a:t>
            </a:r>
            <a:r>
              <a:rPr kumimoji="0" lang="en-US" sz="1800" b="0" i="0" u="none" strike="noStrike" kern="0" cap="none" spc="0" normalizeH="0" baseline="0" noProof="0" dirty="0">
                <a:ln>
                  <a:noFill/>
                </a:ln>
                <a:solidFill>
                  <a:srgbClr val="000000"/>
                </a:solidFill>
                <a:effectLst/>
                <a:uLnTx/>
                <a:uFillTx/>
                <a:latin typeface="Arial"/>
                <a:cs typeface="Arial"/>
                <a:sym typeface="Arial"/>
              </a:rPr>
              <a:t>Class I</a:t>
            </a:r>
            <a:r>
              <a:rPr kumimoji="0" lang="en-US" sz="24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Personal history of cardiac arrest, sustained ventricular arrhythmia,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OR unexplained syncope suspected to be arrhythmic</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Family history of premature SCD in a close relative</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Maximal LV wall thickness, EF&lt;=50%, apical aneurysm</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itchFamily="2" charset="2"/>
              <a:buChar char="ü"/>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NSVT episodes on continuous ambulatory electrocardiographic</a:t>
            </a:r>
          </a:p>
          <a:p>
            <a:pPr algn="l"/>
            <a:r>
              <a:rPr kumimoji="0" lang="en-US" sz="1400" b="0" i="0" u="none" strike="noStrike" kern="0" cap="none" spc="0" normalizeH="0" baseline="0" noProof="0" dirty="0">
                <a:ln>
                  <a:noFill/>
                </a:ln>
                <a:solidFill>
                  <a:srgbClr val="000000"/>
                </a:solidFill>
                <a:effectLst/>
                <a:uLnTx/>
                <a:uFillTx/>
                <a:latin typeface="Arial"/>
                <a:cs typeface="Arial"/>
                <a:sym typeface="Arial"/>
              </a:rPr>
              <a:t> monitoring; </a:t>
            </a:r>
            <a:r>
              <a:rPr kumimoji="0" lang="en-US" b="0" i="0" u="none" strike="noStrike" kern="0" cap="none" spc="0" normalizeH="0" baseline="0" noProof="0" dirty="0">
                <a:ln>
                  <a:noFill/>
                </a:ln>
                <a:solidFill>
                  <a:srgbClr val="000000"/>
                </a:solidFill>
                <a:effectLst/>
                <a:highlight>
                  <a:srgbClr val="FFFF00"/>
                </a:highlight>
                <a:uLnTx/>
                <a:uFillTx/>
                <a:latin typeface="+mn-lt"/>
                <a:cs typeface="Arial"/>
                <a:sym typeface="Arial"/>
              </a:rPr>
              <a:t>In select adult patients without major SCD risk factors, ICD may be considered in </a:t>
            </a:r>
            <a:r>
              <a:rPr lang="en-US" b="0" i="0" u="none" strike="noStrike" baseline="0" dirty="0">
                <a:highlight>
                  <a:srgbClr val="FFFF00"/>
                </a:highlight>
                <a:latin typeface="+mn-lt"/>
              </a:rPr>
              <a:t>NSVT present on ambulatory monitoring (Class IIb).</a:t>
            </a:r>
            <a:r>
              <a:rPr lang="en-US" b="0" i="0" u="none" strike="noStrike" baseline="0" dirty="0">
                <a:solidFill>
                  <a:srgbClr val="FFFF00"/>
                </a:solidFill>
                <a:highlight>
                  <a:srgbClr val="FFFF00"/>
                </a:highlight>
                <a:latin typeface="+mn-lt"/>
              </a:rPr>
              <a:t>                      </a:t>
            </a:r>
            <a:r>
              <a:rPr lang="en-US" b="0" i="0" u="none" strike="noStrike" baseline="0" dirty="0">
                <a:highlight>
                  <a:srgbClr val="FFFF00"/>
                </a:highlight>
                <a:latin typeface="+mn-lt"/>
              </a:rPr>
              <a:t> </a:t>
            </a:r>
            <a:endParaRPr kumimoji="0" lang="en-US" b="0" i="0" u="none" strike="noStrike" kern="0" cap="none" spc="0" normalizeH="0" baseline="0" noProof="0" dirty="0">
              <a:ln>
                <a:noFill/>
              </a:ln>
              <a:solidFill>
                <a:srgbClr val="000000"/>
              </a:solidFill>
              <a:effectLst/>
              <a:highlight>
                <a:srgbClr val="FFFF00"/>
              </a:highlight>
              <a:uLnTx/>
              <a:uFillTx/>
              <a:latin typeface="+mn-lt"/>
              <a:cs typeface="Arial"/>
              <a:sym typeface="Arial"/>
            </a:endParaRPr>
          </a:p>
        </p:txBody>
      </p:sp>
      <p:sp>
        <p:nvSpPr>
          <p:cNvPr id="14" name="TextBox 13">
            <a:extLst>
              <a:ext uri="{FF2B5EF4-FFF2-40B4-BE49-F238E27FC236}">
                <a16:creationId xmlns:a16="http://schemas.microsoft.com/office/drawing/2014/main" id="{F901723F-CF86-4870-9C5A-795A5E4744C9}"/>
              </a:ext>
            </a:extLst>
          </p:cNvPr>
          <p:cNvSpPr txBox="1"/>
          <p:nvPr/>
        </p:nvSpPr>
        <p:spPr>
          <a:xfrm>
            <a:off x="436278" y="3639721"/>
            <a:ext cx="3344521" cy="3356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2060"/>
                </a:solidFill>
                <a:effectLst/>
                <a:uLnTx/>
                <a:uFillTx/>
                <a:latin typeface="Arial"/>
                <a:cs typeface="Arial"/>
                <a:sym typeface="Arial"/>
              </a:rPr>
              <a:t>IF</a:t>
            </a:r>
            <a:r>
              <a:rPr kumimoji="0" lang="en-US" sz="1600" b="0" i="0" u="none" strike="noStrike" kern="0" cap="none" spc="0" normalizeH="0" baseline="0" noProof="0" dirty="0">
                <a:ln>
                  <a:noFill/>
                </a:ln>
                <a:solidFill>
                  <a:srgbClr val="002060"/>
                </a:solidFill>
                <a:effectLst/>
                <a:uLnTx/>
                <a:uFillTx/>
                <a:latin typeface="Arial"/>
                <a:cs typeface="Arial"/>
                <a:sym typeface="Arial"/>
              </a:rPr>
              <a:t> </a:t>
            </a:r>
            <a:r>
              <a:rPr kumimoji="0" lang="en-US" sz="1600" b="0" i="0" u="none" strike="noStrike" kern="0" cap="none" spc="0" normalizeH="0" baseline="0" noProof="0" dirty="0">
                <a:ln>
                  <a:noFill/>
                </a:ln>
                <a:solidFill>
                  <a:srgbClr val="000000"/>
                </a:solidFill>
                <a:effectLst/>
                <a:uLnTx/>
                <a:uFillTx/>
                <a:latin typeface="Arial"/>
                <a:cs typeface="Arial"/>
                <a:sym typeface="Arial"/>
              </a:rPr>
              <a:t>none of the above:</a:t>
            </a:r>
          </a:p>
        </p:txBody>
      </p:sp>
      <p:sp>
        <p:nvSpPr>
          <p:cNvPr id="16" name="Rectangle 15">
            <a:extLst>
              <a:ext uri="{FF2B5EF4-FFF2-40B4-BE49-F238E27FC236}">
                <a16:creationId xmlns:a16="http://schemas.microsoft.com/office/drawing/2014/main" id="{A01E11A8-FE44-4202-94BA-7B6E47317B64}"/>
              </a:ext>
            </a:extLst>
          </p:cNvPr>
          <p:cNvSpPr/>
          <p:nvPr/>
        </p:nvSpPr>
        <p:spPr>
          <a:xfrm>
            <a:off x="3273934" y="4245880"/>
            <a:ext cx="5327141" cy="454966"/>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CMR to help decision regarding </a:t>
            </a:r>
            <a:r>
              <a:rPr kumimoji="0" lang="en-US" sz="1800" b="0" i="0" u="none" strike="noStrike" kern="0" cap="none" spc="0" normalizeH="0" baseline="0" noProof="0" dirty="0">
                <a:ln>
                  <a:noFill/>
                </a:ln>
                <a:solidFill>
                  <a:srgbClr val="000000"/>
                </a:solidFill>
                <a:effectLst/>
                <a:uLnTx/>
                <a:uFillTx/>
                <a:latin typeface="Arial"/>
                <a:ea typeface="+mn-ea"/>
                <a:cs typeface="+mn-cs"/>
                <a:sym typeface="Arial"/>
              </a:rPr>
              <a:t>ICD (Class I)</a:t>
            </a:r>
          </a:p>
        </p:txBody>
      </p:sp>
      <p:pic>
        <p:nvPicPr>
          <p:cNvPr id="19" name="Graphic 18">
            <a:extLst>
              <a:ext uri="{FF2B5EF4-FFF2-40B4-BE49-F238E27FC236}">
                <a16:creationId xmlns:a16="http://schemas.microsoft.com/office/drawing/2014/main" id="{64E9D994-7377-4F6D-8447-E0649A61046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76758" y="5034949"/>
            <a:ext cx="610139" cy="610139"/>
          </a:xfrm>
          <a:prstGeom prst="rect">
            <a:avLst/>
          </a:prstGeom>
        </p:spPr>
      </p:pic>
      <p:sp>
        <p:nvSpPr>
          <p:cNvPr id="20" name="Rectangle 19">
            <a:extLst>
              <a:ext uri="{FF2B5EF4-FFF2-40B4-BE49-F238E27FC236}">
                <a16:creationId xmlns:a16="http://schemas.microsoft.com/office/drawing/2014/main" id="{2B8C2389-45B7-4F1B-810D-6E49278D9C3C}"/>
              </a:ext>
            </a:extLst>
          </p:cNvPr>
          <p:cNvSpPr/>
          <p:nvPr/>
        </p:nvSpPr>
        <p:spPr>
          <a:xfrm>
            <a:off x="3263734" y="5034949"/>
            <a:ext cx="8441816" cy="610139"/>
          </a:xfrm>
          <a:prstGeom prst="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Reasonable to obtain echocardiographic LA diameter and LVOT gradient  </a:t>
            </a:r>
            <a:r>
              <a:rPr kumimoji="0" lang="en-US" sz="1800" b="0" i="0" u="none" strike="noStrike" kern="0" cap="none" spc="0" normalizeH="0" baseline="0" noProof="0" dirty="0">
                <a:ln>
                  <a:noFill/>
                </a:ln>
                <a:solidFill>
                  <a:srgbClr val="000000"/>
                </a:solidFill>
                <a:effectLst/>
                <a:uLnTx/>
                <a:uFillTx/>
                <a:latin typeface="Arial"/>
                <a:ea typeface="+mn-ea"/>
                <a:cs typeface="+mn-cs"/>
                <a:sym typeface="Arial"/>
              </a:rPr>
              <a:t>(Class </a:t>
            </a:r>
            <a:r>
              <a:rPr kumimoji="0" lang="en-US" sz="1800" b="0" i="0" u="none" strike="noStrike" kern="0" cap="none" spc="0" normalizeH="0" baseline="0" noProof="0" dirty="0" err="1">
                <a:ln>
                  <a:noFill/>
                </a:ln>
                <a:solidFill>
                  <a:srgbClr val="000000"/>
                </a:solidFill>
                <a:effectLst/>
                <a:uLnTx/>
                <a:uFillTx/>
                <a:latin typeface="Arial"/>
                <a:ea typeface="+mn-ea"/>
                <a:cs typeface="+mn-cs"/>
                <a:sym typeface="Arial"/>
              </a:rPr>
              <a:t>IIa</a:t>
            </a:r>
            <a:r>
              <a:rPr kumimoji="0" lang="en-US" sz="1800" b="0" i="0" u="none" strike="noStrike" kern="0" cap="none" spc="0" normalizeH="0" baseline="0" noProof="0" dirty="0">
                <a:ln>
                  <a:noFill/>
                </a:ln>
                <a:solidFill>
                  <a:srgbClr val="000000"/>
                </a:solidFill>
                <a:effectLst/>
                <a:uLnTx/>
                <a:uFillTx/>
                <a:latin typeface="Arial"/>
                <a:ea typeface="+mn-ea"/>
                <a:cs typeface="+mn-cs"/>
                <a:sym typeface="Arial"/>
              </a:rPr>
              <a:t>)</a:t>
            </a:r>
          </a:p>
        </p:txBody>
      </p:sp>
      <p:sp>
        <p:nvSpPr>
          <p:cNvPr id="21" name="TextBox 20">
            <a:extLst>
              <a:ext uri="{FF2B5EF4-FFF2-40B4-BE49-F238E27FC236}">
                <a16:creationId xmlns:a16="http://schemas.microsoft.com/office/drawing/2014/main" id="{5FDAF9B7-3F13-4318-9B21-4108BC2E162E}"/>
              </a:ext>
            </a:extLst>
          </p:cNvPr>
          <p:cNvSpPr txBox="1"/>
          <p:nvPr/>
        </p:nvSpPr>
        <p:spPr>
          <a:xfrm>
            <a:off x="113056" y="6065198"/>
            <a:ext cx="119145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Abbreviations: EF indicates ejection fraction; NSVT, non-sustained ventricular tachycardia; CMR, cardiovascular magnetic resonance; ICD, implantable cardioverter defibrillator; LA, left atrium; LVOT, left ventricular outflow tract.</a:t>
            </a:r>
          </a:p>
        </p:txBody>
      </p:sp>
      <p:sp>
        <p:nvSpPr>
          <p:cNvPr id="2" name="Slide Number Placeholder 1">
            <a:extLst>
              <a:ext uri="{FF2B5EF4-FFF2-40B4-BE49-F238E27FC236}">
                <a16:creationId xmlns:a16="http://schemas.microsoft.com/office/drawing/2014/main" id="{E9D0FE05-01EC-4D37-8496-1D3BC6F5C46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 name="Graphic 6">
            <a:extLst>
              <a:ext uri="{FF2B5EF4-FFF2-40B4-BE49-F238E27FC236}">
                <a16:creationId xmlns:a16="http://schemas.microsoft.com/office/drawing/2014/main" id="{D2B286CE-574A-43BD-B533-4BC02D98397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9469" y="917402"/>
            <a:ext cx="611673" cy="611673"/>
          </a:xfrm>
          <a:prstGeom prst="rect">
            <a:avLst/>
          </a:prstGeom>
        </p:spPr>
      </p:pic>
      <p:pic>
        <p:nvPicPr>
          <p:cNvPr id="8" name="Graphic 7">
            <a:extLst>
              <a:ext uri="{FF2B5EF4-FFF2-40B4-BE49-F238E27FC236}">
                <a16:creationId xmlns:a16="http://schemas.microsoft.com/office/drawing/2014/main" id="{10C7C6B2-281F-4F0A-A5D8-38099083FAF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38595" y="948480"/>
            <a:ext cx="580595" cy="580595"/>
          </a:xfrm>
          <a:prstGeom prst="rect">
            <a:avLst/>
          </a:prstGeom>
        </p:spPr>
      </p:pic>
      <p:sp>
        <p:nvSpPr>
          <p:cNvPr id="10" name="Title 9">
            <a:extLst>
              <a:ext uri="{FF2B5EF4-FFF2-40B4-BE49-F238E27FC236}">
                <a16:creationId xmlns:a16="http://schemas.microsoft.com/office/drawing/2014/main" id="{C17687C0-BB53-45E6-993A-F5660CB3D2BE}"/>
              </a:ext>
            </a:extLst>
          </p:cNvPr>
          <p:cNvSpPr txBox="1">
            <a:spLocks noGrp="1"/>
          </p:cNvSpPr>
          <p:nvPr>
            <p:ph type="title"/>
          </p:nvPr>
        </p:nvSpPr>
        <p:spPr>
          <a:xfrm>
            <a:off x="2241395" y="242462"/>
            <a:ext cx="8519532"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Indications for ICD in HCM Patients</a:t>
            </a:r>
          </a:p>
        </p:txBody>
      </p:sp>
      <p:sp>
        <p:nvSpPr>
          <p:cNvPr id="5" name="TextBox 4">
            <a:extLst>
              <a:ext uri="{FF2B5EF4-FFF2-40B4-BE49-F238E27FC236}">
                <a16:creationId xmlns:a16="http://schemas.microsoft.com/office/drawing/2014/main" id="{6B9F8AA8-81E0-46E9-9EED-09C268E8FA8C}"/>
              </a:ext>
            </a:extLst>
          </p:cNvPr>
          <p:cNvSpPr txBox="1"/>
          <p:nvPr/>
        </p:nvSpPr>
        <p:spPr>
          <a:xfrm>
            <a:off x="2496789" y="1028896"/>
            <a:ext cx="20839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Risk Factors</a:t>
            </a:r>
          </a:p>
        </p:txBody>
      </p:sp>
      <p:sp>
        <p:nvSpPr>
          <p:cNvPr id="6" name="TextBox 5">
            <a:extLst>
              <a:ext uri="{FF2B5EF4-FFF2-40B4-BE49-F238E27FC236}">
                <a16:creationId xmlns:a16="http://schemas.microsoft.com/office/drawing/2014/main" id="{BBE21D2F-03BD-4985-AA79-C68A7686557A}"/>
              </a:ext>
            </a:extLst>
          </p:cNvPr>
          <p:cNvSpPr txBox="1"/>
          <p:nvPr/>
        </p:nvSpPr>
        <p:spPr>
          <a:xfrm>
            <a:off x="7953013" y="1028895"/>
            <a:ext cx="29722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Recommendations</a:t>
            </a:r>
          </a:p>
        </p:txBody>
      </p:sp>
      <p:sp>
        <p:nvSpPr>
          <p:cNvPr id="11" name="TextBox 10">
            <a:extLst>
              <a:ext uri="{FF2B5EF4-FFF2-40B4-BE49-F238E27FC236}">
                <a16:creationId xmlns:a16="http://schemas.microsoft.com/office/drawing/2014/main" id="{A496A769-6E67-4386-AB21-1374238BE3EA}"/>
              </a:ext>
            </a:extLst>
          </p:cNvPr>
          <p:cNvSpPr txBox="1"/>
          <p:nvPr/>
        </p:nvSpPr>
        <p:spPr>
          <a:xfrm>
            <a:off x="2055572" y="1710538"/>
            <a:ext cx="24847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SCD, VF or sustained VT</a:t>
            </a:r>
          </a:p>
        </p:txBody>
      </p:sp>
      <p:sp>
        <p:nvSpPr>
          <p:cNvPr id="31" name="TextBox 30">
            <a:extLst>
              <a:ext uri="{FF2B5EF4-FFF2-40B4-BE49-F238E27FC236}">
                <a16:creationId xmlns:a16="http://schemas.microsoft.com/office/drawing/2014/main" id="{06606171-3FDC-4DA8-8E61-2BBA3F597693}"/>
              </a:ext>
            </a:extLst>
          </p:cNvPr>
          <p:cNvSpPr txBox="1"/>
          <p:nvPr/>
        </p:nvSpPr>
        <p:spPr>
          <a:xfrm>
            <a:off x="4539289" y="1705639"/>
            <a:ext cx="8389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If Yes</a:t>
            </a:r>
          </a:p>
        </p:txBody>
      </p:sp>
      <p:sp>
        <p:nvSpPr>
          <p:cNvPr id="27" name="TextBox 26">
            <a:extLst>
              <a:ext uri="{FF2B5EF4-FFF2-40B4-BE49-F238E27FC236}">
                <a16:creationId xmlns:a16="http://schemas.microsoft.com/office/drawing/2014/main" id="{F187F607-A41D-4306-8EAE-B924FBCF41B9}"/>
              </a:ext>
            </a:extLst>
          </p:cNvPr>
          <p:cNvSpPr txBox="1"/>
          <p:nvPr/>
        </p:nvSpPr>
        <p:spPr>
          <a:xfrm>
            <a:off x="7479747" y="1669470"/>
            <a:ext cx="3968868" cy="400110"/>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An ICD is recommended </a:t>
            </a:r>
            <a:r>
              <a:rPr kumimoji="0" lang="en-US" sz="1800" b="0" i="0" u="none" strike="noStrike" kern="0" cap="none" spc="0" normalizeH="0" baseline="0" noProof="0" dirty="0">
                <a:ln>
                  <a:noFill/>
                </a:ln>
                <a:solidFill>
                  <a:srgbClr val="000000"/>
                </a:solidFill>
                <a:effectLst/>
                <a:uLnTx/>
                <a:uFillTx/>
                <a:latin typeface="Arial"/>
                <a:cs typeface="Arial"/>
                <a:sym typeface="Arial"/>
              </a:rPr>
              <a:t>(Class I)</a:t>
            </a:r>
          </a:p>
        </p:txBody>
      </p:sp>
      <p:sp>
        <p:nvSpPr>
          <p:cNvPr id="12" name="TextBox 11">
            <a:extLst>
              <a:ext uri="{FF2B5EF4-FFF2-40B4-BE49-F238E27FC236}">
                <a16:creationId xmlns:a16="http://schemas.microsoft.com/office/drawing/2014/main" id="{D2EA087E-ED56-4806-A239-2AAACF6060F9}"/>
              </a:ext>
            </a:extLst>
          </p:cNvPr>
          <p:cNvSpPr txBox="1"/>
          <p:nvPr/>
        </p:nvSpPr>
        <p:spPr>
          <a:xfrm>
            <a:off x="1578697" y="2287590"/>
            <a:ext cx="300161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cs typeface="Arial"/>
                <a:sym typeface="Arial"/>
              </a:rPr>
              <a:t>At least one of the following</a:t>
            </a:r>
            <a:r>
              <a:rPr kumimoji="0" lang="en-US" sz="1600" b="0" i="0" u="none" strike="noStrike" kern="0" cap="none" spc="0" normalizeH="0" baseline="0" noProof="0" dirty="0">
                <a:ln>
                  <a:noFill/>
                </a:ln>
                <a:solidFill>
                  <a:srgbClr val="000000"/>
                </a:solidFill>
                <a:effectLst/>
                <a:uLnTx/>
                <a:uFillTx/>
                <a:latin typeface="Arial"/>
                <a:cs typeface="Arial"/>
                <a:sym typeface="Arial"/>
              </a:rPr>
              <a: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Massive LVH</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FH of SCD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Unexplained syncope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Apical aneurysm</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EF&lt;=50%</a:t>
            </a:r>
          </a:p>
        </p:txBody>
      </p:sp>
      <p:sp>
        <p:nvSpPr>
          <p:cNvPr id="32" name="TextBox 31">
            <a:extLst>
              <a:ext uri="{FF2B5EF4-FFF2-40B4-BE49-F238E27FC236}">
                <a16:creationId xmlns:a16="http://schemas.microsoft.com/office/drawing/2014/main" id="{18A81F5A-4EEB-4C72-A871-5C562AB8ED86}"/>
              </a:ext>
            </a:extLst>
          </p:cNvPr>
          <p:cNvSpPr txBox="1"/>
          <p:nvPr/>
        </p:nvSpPr>
        <p:spPr>
          <a:xfrm>
            <a:off x="4594680" y="2526862"/>
            <a:ext cx="8536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If Yes</a:t>
            </a:r>
          </a:p>
        </p:txBody>
      </p:sp>
      <p:sp>
        <p:nvSpPr>
          <p:cNvPr id="28" name="TextBox 27">
            <a:extLst>
              <a:ext uri="{FF2B5EF4-FFF2-40B4-BE49-F238E27FC236}">
                <a16:creationId xmlns:a16="http://schemas.microsoft.com/office/drawing/2014/main" id="{0B8B6C9C-4268-45C0-B111-E20BF77E1EBE}"/>
              </a:ext>
            </a:extLst>
          </p:cNvPr>
          <p:cNvSpPr txBox="1"/>
          <p:nvPr/>
        </p:nvSpPr>
        <p:spPr>
          <a:xfrm>
            <a:off x="7470737" y="2382002"/>
            <a:ext cx="2569272" cy="707886"/>
          </a:xfrm>
          <a:prstGeom prst="rect">
            <a:avLst/>
          </a:prstGeom>
          <a:solidFill>
            <a:srgbClr val="FFFF00"/>
          </a:solidFill>
          <a:ln>
            <a:solidFill>
              <a:schemeClr val="accent4">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An ICD is reasonable </a:t>
            </a:r>
            <a:r>
              <a:rPr kumimoji="0" lang="en-US" sz="1800" b="0" i="0" u="none" strike="noStrike" kern="0" cap="none" spc="0" normalizeH="0" baseline="0" noProof="0" dirty="0">
                <a:ln>
                  <a:noFill/>
                </a:ln>
                <a:solidFill>
                  <a:srgbClr val="000000"/>
                </a:solidFill>
                <a:effectLst/>
                <a:uLnTx/>
                <a:uFillTx/>
                <a:latin typeface="Arial"/>
                <a:cs typeface="Arial"/>
                <a:sym typeface="Arial"/>
              </a:rPr>
              <a:t>(Class </a:t>
            </a:r>
            <a:r>
              <a:rPr kumimoji="0" lang="en-US" sz="1800" b="0" i="0" u="none" strike="noStrike" kern="0" cap="none" spc="0" normalizeH="0" baseline="0" noProof="0" dirty="0" err="1">
                <a:ln>
                  <a:noFill/>
                </a:ln>
                <a:solidFill>
                  <a:srgbClr val="000000"/>
                </a:solidFill>
                <a:effectLst/>
                <a:uLnTx/>
                <a:uFillTx/>
                <a:latin typeface="Arial"/>
                <a:cs typeface="Arial"/>
                <a:sym typeface="Arial"/>
              </a:rPr>
              <a:t>IIa</a:t>
            </a:r>
            <a:r>
              <a:rPr kumimoji="0" lang="en-US" sz="1800" b="0" i="0" u="none" strike="noStrike" kern="0" cap="none" spc="0" normalizeH="0" baseline="0" noProof="0" dirty="0">
                <a:ln>
                  <a:noFill/>
                </a:ln>
                <a:solidFill>
                  <a:srgbClr val="000000"/>
                </a:solidFill>
                <a:effectLst/>
                <a:uLnTx/>
                <a:uFillTx/>
                <a:latin typeface="Arial"/>
                <a:cs typeface="Arial"/>
                <a:sym typeface="Arial"/>
              </a:rPr>
              <a:t>)</a:t>
            </a:r>
          </a:p>
        </p:txBody>
      </p:sp>
      <p:sp>
        <p:nvSpPr>
          <p:cNvPr id="13" name="TextBox 12">
            <a:extLst>
              <a:ext uri="{FF2B5EF4-FFF2-40B4-BE49-F238E27FC236}">
                <a16:creationId xmlns:a16="http://schemas.microsoft.com/office/drawing/2014/main" id="{DF1C0673-9626-4809-9824-0E3190213B7A}"/>
              </a:ext>
            </a:extLst>
          </p:cNvPr>
          <p:cNvSpPr txBox="1"/>
          <p:nvPr/>
        </p:nvSpPr>
        <p:spPr>
          <a:xfrm>
            <a:off x="3073748" y="4039091"/>
            <a:ext cx="169408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NSVT</a:t>
            </a:r>
          </a:p>
        </p:txBody>
      </p:sp>
      <p:sp>
        <p:nvSpPr>
          <p:cNvPr id="33" name="TextBox 32">
            <a:extLst>
              <a:ext uri="{FF2B5EF4-FFF2-40B4-BE49-F238E27FC236}">
                <a16:creationId xmlns:a16="http://schemas.microsoft.com/office/drawing/2014/main" id="{C2954B14-909B-446F-A062-6C5AE3DAC7F6}"/>
              </a:ext>
            </a:extLst>
          </p:cNvPr>
          <p:cNvSpPr txBox="1"/>
          <p:nvPr/>
        </p:nvSpPr>
        <p:spPr>
          <a:xfrm>
            <a:off x="4666335" y="3798848"/>
            <a:ext cx="20119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If Yes in Children</a:t>
            </a:r>
          </a:p>
        </p:txBody>
      </p:sp>
      <p:sp>
        <p:nvSpPr>
          <p:cNvPr id="23" name="TextBox 22">
            <a:extLst>
              <a:ext uri="{FF2B5EF4-FFF2-40B4-BE49-F238E27FC236}">
                <a16:creationId xmlns:a16="http://schemas.microsoft.com/office/drawing/2014/main" id="{2AC6B388-1847-43BD-834C-B2CA96533529}"/>
              </a:ext>
            </a:extLst>
          </p:cNvPr>
          <p:cNvSpPr txBox="1"/>
          <p:nvPr/>
        </p:nvSpPr>
        <p:spPr>
          <a:xfrm>
            <a:off x="7467020" y="2389436"/>
            <a:ext cx="2569272" cy="707886"/>
          </a:xfrm>
          <a:prstGeom prst="rect">
            <a:avLst/>
          </a:prstGeom>
          <a:solidFill>
            <a:srgbClr val="FFFF00"/>
          </a:solidFill>
          <a:ln>
            <a:solidFill>
              <a:schemeClr val="accent4">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An ICD is reasonable </a:t>
            </a:r>
            <a:r>
              <a:rPr kumimoji="0" lang="en-US" sz="1800" b="0" i="0" u="none" strike="noStrike" kern="0" cap="none" spc="0" normalizeH="0" baseline="0" noProof="0" dirty="0">
                <a:ln>
                  <a:noFill/>
                </a:ln>
                <a:solidFill>
                  <a:srgbClr val="000000"/>
                </a:solidFill>
                <a:effectLst/>
                <a:uLnTx/>
                <a:uFillTx/>
                <a:latin typeface="Arial"/>
                <a:cs typeface="Arial"/>
                <a:sym typeface="Arial"/>
              </a:rPr>
              <a:t>(Class </a:t>
            </a:r>
            <a:r>
              <a:rPr kumimoji="0" lang="en-US" sz="1800" b="0" i="0" u="none" strike="noStrike" kern="0" cap="none" spc="0" normalizeH="0" baseline="0" noProof="0" dirty="0" err="1">
                <a:ln>
                  <a:noFill/>
                </a:ln>
                <a:solidFill>
                  <a:srgbClr val="000000"/>
                </a:solidFill>
                <a:effectLst/>
                <a:uLnTx/>
                <a:uFillTx/>
                <a:latin typeface="Arial"/>
                <a:cs typeface="Arial"/>
                <a:sym typeface="Arial"/>
              </a:rPr>
              <a:t>IIa</a:t>
            </a:r>
            <a:r>
              <a:rPr kumimoji="0" lang="en-US" sz="1800" b="0" i="0" u="none" strike="noStrike" kern="0" cap="none" spc="0" normalizeH="0" baseline="0" noProof="0" dirty="0">
                <a:ln>
                  <a:noFill/>
                </a:ln>
                <a:solidFill>
                  <a:srgbClr val="000000"/>
                </a:solidFill>
                <a:effectLst/>
                <a:uLnTx/>
                <a:uFillTx/>
                <a:latin typeface="Arial"/>
                <a:cs typeface="Arial"/>
                <a:sym typeface="Arial"/>
              </a:rPr>
              <a:t>)</a:t>
            </a:r>
          </a:p>
        </p:txBody>
      </p:sp>
      <p:sp>
        <p:nvSpPr>
          <p:cNvPr id="61" name="TextBox 60">
            <a:extLst>
              <a:ext uri="{FF2B5EF4-FFF2-40B4-BE49-F238E27FC236}">
                <a16:creationId xmlns:a16="http://schemas.microsoft.com/office/drawing/2014/main" id="{7AF2A980-BBC7-41CF-B9C9-404F465841FE}"/>
              </a:ext>
            </a:extLst>
          </p:cNvPr>
          <p:cNvSpPr txBox="1"/>
          <p:nvPr/>
        </p:nvSpPr>
        <p:spPr>
          <a:xfrm>
            <a:off x="4666335" y="4074643"/>
            <a:ext cx="20119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If Yes in Adults</a:t>
            </a:r>
          </a:p>
        </p:txBody>
      </p:sp>
      <p:sp>
        <p:nvSpPr>
          <p:cNvPr id="29" name="TextBox 28">
            <a:extLst>
              <a:ext uri="{FF2B5EF4-FFF2-40B4-BE49-F238E27FC236}">
                <a16:creationId xmlns:a16="http://schemas.microsoft.com/office/drawing/2014/main" id="{F39A654C-B0C1-4C31-B73F-720830E64093}"/>
              </a:ext>
            </a:extLst>
          </p:cNvPr>
          <p:cNvSpPr txBox="1"/>
          <p:nvPr/>
        </p:nvSpPr>
        <p:spPr>
          <a:xfrm>
            <a:off x="7416418" y="4313526"/>
            <a:ext cx="2607546" cy="707886"/>
          </a:xfrm>
          <a:prstGeom prst="rect">
            <a:avLst/>
          </a:prstGeom>
          <a:solidFill>
            <a:schemeClr val="accent2"/>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An ICD may be considered </a:t>
            </a:r>
            <a:r>
              <a:rPr kumimoji="0" lang="en-US" sz="1800" b="0" i="0" u="none" strike="noStrike" kern="0" cap="none" spc="0" normalizeH="0" baseline="0" noProof="0" dirty="0">
                <a:ln>
                  <a:noFill/>
                </a:ln>
                <a:solidFill>
                  <a:srgbClr val="000000"/>
                </a:solidFill>
                <a:effectLst/>
                <a:uLnTx/>
                <a:uFillTx/>
                <a:latin typeface="Arial"/>
                <a:cs typeface="Arial"/>
                <a:sym typeface="Arial"/>
              </a:rPr>
              <a:t>(Class IIb)</a:t>
            </a:r>
          </a:p>
        </p:txBody>
      </p:sp>
      <p:sp>
        <p:nvSpPr>
          <p:cNvPr id="14" name="TextBox 13">
            <a:extLst>
              <a:ext uri="{FF2B5EF4-FFF2-40B4-BE49-F238E27FC236}">
                <a16:creationId xmlns:a16="http://schemas.microsoft.com/office/drawing/2014/main" id="{4A8ED470-01B4-4FB4-9326-72F599750828}"/>
              </a:ext>
            </a:extLst>
          </p:cNvPr>
          <p:cNvSpPr txBox="1"/>
          <p:nvPr/>
        </p:nvSpPr>
        <p:spPr>
          <a:xfrm>
            <a:off x="1798773" y="4619840"/>
            <a:ext cx="29690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Significant LGE on CMR</a:t>
            </a:r>
          </a:p>
        </p:txBody>
      </p:sp>
      <p:sp>
        <p:nvSpPr>
          <p:cNvPr id="34" name="TextBox 33">
            <a:extLst>
              <a:ext uri="{FF2B5EF4-FFF2-40B4-BE49-F238E27FC236}">
                <a16:creationId xmlns:a16="http://schemas.microsoft.com/office/drawing/2014/main" id="{8A442E35-5FD6-47AD-9878-BA3CC9E74D42}"/>
              </a:ext>
            </a:extLst>
          </p:cNvPr>
          <p:cNvSpPr txBox="1"/>
          <p:nvPr/>
        </p:nvSpPr>
        <p:spPr>
          <a:xfrm>
            <a:off x="4681284" y="4546667"/>
            <a:ext cx="938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If Yes</a:t>
            </a:r>
          </a:p>
        </p:txBody>
      </p:sp>
      <p:sp>
        <p:nvSpPr>
          <p:cNvPr id="24" name="TextBox 23">
            <a:extLst>
              <a:ext uri="{FF2B5EF4-FFF2-40B4-BE49-F238E27FC236}">
                <a16:creationId xmlns:a16="http://schemas.microsoft.com/office/drawing/2014/main" id="{F385E28F-7F50-477C-BC4B-010B3E817C3A}"/>
              </a:ext>
            </a:extLst>
          </p:cNvPr>
          <p:cNvSpPr txBox="1"/>
          <p:nvPr/>
        </p:nvSpPr>
        <p:spPr>
          <a:xfrm>
            <a:off x="7412701" y="4298658"/>
            <a:ext cx="2607546" cy="707886"/>
          </a:xfrm>
          <a:prstGeom prst="rect">
            <a:avLst/>
          </a:prstGeom>
          <a:solidFill>
            <a:schemeClr val="accent2"/>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An ICD may be considered </a:t>
            </a:r>
            <a:r>
              <a:rPr kumimoji="0" lang="en-US" sz="1800" b="0" i="0" u="none" strike="noStrike" kern="0" cap="none" spc="0" normalizeH="0" baseline="0" noProof="0" dirty="0">
                <a:ln>
                  <a:noFill/>
                </a:ln>
                <a:solidFill>
                  <a:srgbClr val="000000"/>
                </a:solidFill>
                <a:effectLst/>
                <a:uLnTx/>
                <a:uFillTx/>
                <a:latin typeface="Arial"/>
                <a:cs typeface="Arial"/>
                <a:sym typeface="Arial"/>
              </a:rPr>
              <a:t>(Class IIb)</a:t>
            </a:r>
          </a:p>
        </p:txBody>
      </p:sp>
      <p:sp>
        <p:nvSpPr>
          <p:cNvPr id="3" name="Right Brace 2" descr="Right bracket groups IIa and IIb recommendations for an additional step is using the risk estimator tool.">
            <a:extLst>
              <a:ext uri="{FF2B5EF4-FFF2-40B4-BE49-F238E27FC236}">
                <a16:creationId xmlns:a16="http://schemas.microsoft.com/office/drawing/2014/main" id="{D07C7EEE-DB50-3442-AE1E-207C7778145B}"/>
              </a:ext>
            </a:extLst>
          </p:cNvPr>
          <p:cNvSpPr/>
          <p:nvPr/>
        </p:nvSpPr>
        <p:spPr>
          <a:xfrm>
            <a:off x="10023964" y="2726043"/>
            <a:ext cx="268940" cy="1973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FA6AAFEB-6036-4C47-A8A2-FD0F431DCB5A}"/>
              </a:ext>
            </a:extLst>
          </p:cNvPr>
          <p:cNvSpPr txBox="1"/>
          <p:nvPr/>
        </p:nvSpPr>
        <p:spPr>
          <a:xfrm>
            <a:off x="10302780" y="3050885"/>
            <a:ext cx="173286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cs typeface="Arial"/>
                <a:sym typeface="Arial"/>
              </a:rPr>
              <a:t>Consider using  5-year risk estimator </a:t>
            </a:r>
            <a:r>
              <a:rPr lang="en-US" sz="1600" b="1" dirty="0"/>
              <a:t>t</a:t>
            </a:r>
            <a:r>
              <a:rPr kumimoji="0" lang="en-US" sz="1600" b="1" i="0" u="none" strike="noStrike" kern="0" cap="none" spc="0" normalizeH="0" baseline="0" noProof="0" dirty="0" err="1">
                <a:ln>
                  <a:noFill/>
                </a:ln>
                <a:solidFill>
                  <a:srgbClr val="000000"/>
                </a:solidFill>
                <a:effectLst/>
                <a:uLnTx/>
                <a:uFillTx/>
                <a:latin typeface="Arial"/>
                <a:cs typeface="Arial"/>
                <a:sym typeface="Arial"/>
              </a:rPr>
              <a:t>ool</a:t>
            </a:r>
            <a:r>
              <a:rPr kumimoji="0" lang="en-US" sz="1600" b="1" i="0" u="none" strike="noStrike" kern="0" cap="none" spc="0" normalizeH="0" baseline="0" noProof="0" dirty="0">
                <a:ln>
                  <a:noFill/>
                </a:ln>
                <a:solidFill>
                  <a:srgbClr val="000000"/>
                </a:solidFill>
                <a:effectLst/>
                <a:uLnTx/>
                <a:uFillTx/>
                <a:latin typeface="Arial"/>
                <a:cs typeface="Arial"/>
                <a:sym typeface="Arial"/>
              </a:rPr>
              <a:t> for SCD to aid in decision making.</a:t>
            </a:r>
          </a:p>
        </p:txBody>
      </p:sp>
      <p:sp>
        <p:nvSpPr>
          <p:cNvPr id="35" name="TextBox 34">
            <a:extLst>
              <a:ext uri="{FF2B5EF4-FFF2-40B4-BE49-F238E27FC236}">
                <a16:creationId xmlns:a16="http://schemas.microsoft.com/office/drawing/2014/main" id="{FA1904C6-34FB-4CDA-B5B2-E421C9FE4679}"/>
              </a:ext>
            </a:extLst>
          </p:cNvPr>
          <p:cNvSpPr txBox="1"/>
          <p:nvPr/>
        </p:nvSpPr>
        <p:spPr>
          <a:xfrm>
            <a:off x="1757792" y="5386320"/>
            <a:ext cx="20447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If No Risk Factors</a:t>
            </a:r>
          </a:p>
        </p:txBody>
      </p:sp>
      <p:sp>
        <p:nvSpPr>
          <p:cNvPr id="30" name="TextBox 29">
            <a:extLst>
              <a:ext uri="{FF2B5EF4-FFF2-40B4-BE49-F238E27FC236}">
                <a16:creationId xmlns:a16="http://schemas.microsoft.com/office/drawing/2014/main" id="{CBC6B8FB-D45C-443E-B693-89C53D253AFD}"/>
              </a:ext>
            </a:extLst>
          </p:cNvPr>
          <p:cNvSpPr txBox="1"/>
          <p:nvPr/>
        </p:nvSpPr>
        <p:spPr>
          <a:xfrm>
            <a:off x="5303281" y="5343386"/>
            <a:ext cx="4087153" cy="400110"/>
          </a:xfrm>
          <a:prstGeom prst="rect">
            <a:avLst/>
          </a:prstGeom>
          <a:solidFill>
            <a:srgbClr val="FF0000"/>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An ICD is not indicated </a:t>
            </a:r>
            <a:r>
              <a:rPr kumimoji="0" lang="en-US" sz="1800" b="0" i="0" u="none" strike="noStrike" kern="0" cap="none" spc="0" normalizeH="0" baseline="0" noProof="0" dirty="0">
                <a:ln>
                  <a:noFill/>
                </a:ln>
                <a:solidFill>
                  <a:srgbClr val="000000"/>
                </a:solidFill>
                <a:effectLst/>
                <a:uLnTx/>
                <a:uFillTx/>
                <a:latin typeface="Arial"/>
                <a:cs typeface="Arial"/>
                <a:sym typeface="Arial"/>
              </a:rPr>
              <a:t>(Class III)</a:t>
            </a:r>
          </a:p>
        </p:txBody>
      </p:sp>
      <p:sp>
        <p:nvSpPr>
          <p:cNvPr id="44" name="TextBox 43">
            <a:extLst>
              <a:ext uri="{FF2B5EF4-FFF2-40B4-BE49-F238E27FC236}">
                <a16:creationId xmlns:a16="http://schemas.microsoft.com/office/drawing/2014/main" id="{361835FB-0AAC-4651-BFBC-0206D21258B0}"/>
              </a:ext>
            </a:extLst>
          </p:cNvPr>
          <p:cNvSpPr txBox="1"/>
          <p:nvPr/>
        </p:nvSpPr>
        <p:spPr>
          <a:xfrm>
            <a:off x="136902" y="5978953"/>
            <a:ext cx="107578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Abbreviations: ICD indicates implantable cardioverter defibrillator; SCD, sudden cardiac death; VF, ventricular fibrillation; VT, ventricular tachycardia; LVH, left ventricular hypertrophy; FH, family history; EF, ejection fraction; NSVT, non-sustained ventricular tachycardia; LGE, late gadolinium enhancement; CMR, cardiac magnetic resonance imaging.</a:t>
            </a:r>
          </a:p>
        </p:txBody>
      </p:sp>
      <p:sp>
        <p:nvSpPr>
          <p:cNvPr id="15" name="Rectangle 14">
            <a:extLst>
              <a:ext uri="{FF2B5EF4-FFF2-40B4-BE49-F238E27FC236}">
                <a16:creationId xmlns:a16="http://schemas.microsoft.com/office/drawing/2014/main" id="{7B88380F-78EE-4EEB-AD20-028961D78F73}"/>
              </a:ext>
              <a:ext uri="{C183D7F6-B498-43B3-948B-1728B52AA6E4}">
                <adec:decorative xmlns:adec="http://schemas.microsoft.com/office/drawing/2017/decorative" val="1"/>
              </a:ext>
            </a:extLst>
          </p:cNvPr>
          <p:cNvSpPr/>
          <p:nvPr/>
        </p:nvSpPr>
        <p:spPr>
          <a:xfrm>
            <a:off x="2045919" y="1689460"/>
            <a:ext cx="2484783" cy="3698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E49DC93D-B18C-4B26-8DA6-80BF564E96E2}"/>
              </a:ext>
              <a:ext uri="{C183D7F6-B498-43B3-948B-1728B52AA6E4}">
                <adec:decorative xmlns:adec="http://schemas.microsoft.com/office/drawing/2017/decorative" val="1"/>
              </a:ext>
            </a:extLst>
          </p:cNvPr>
          <p:cNvSpPr/>
          <p:nvPr/>
        </p:nvSpPr>
        <p:spPr>
          <a:xfrm>
            <a:off x="3073748" y="3991647"/>
            <a:ext cx="1457542" cy="3693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8B940925-F3A0-4DCB-BD42-E8A2B27664D1}"/>
              </a:ext>
              <a:ext uri="{C183D7F6-B498-43B3-948B-1728B52AA6E4}">
                <adec:decorative xmlns:adec="http://schemas.microsoft.com/office/drawing/2017/decorative" val="1"/>
              </a:ext>
            </a:extLst>
          </p:cNvPr>
          <p:cNvSpPr/>
          <p:nvPr/>
        </p:nvSpPr>
        <p:spPr>
          <a:xfrm>
            <a:off x="1954297" y="4587111"/>
            <a:ext cx="2626018" cy="4040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BBB70F57-A9AC-4442-A0E0-0BC514E8CF27}"/>
              </a:ext>
              <a:ext uri="{C183D7F6-B498-43B3-948B-1728B52AA6E4}">
                <adec:decorative xmlns:adec="http://schemas.microsoft.com/office/drawing/2017/decorative" val="1"/>
              </a:ext>
            </a:extLst>
          </p:cNvPr>
          <p:cNvSpPr/>
          <p:nvPr/>
        </p:nvSpPr>
        <p:spPr>
          <a:xfrm>
            <a:off x="1441315" y="2207664"/>
            <a:ext cx="3110355" cy="1682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9" name="Straight Arrow Connector 18">
            <a:extLst>
              <a:ext uri="{FF2B5EF4-FFF2-40B4-BE49-F238E27FC236}">
                <a16:creationId xmlns:a16="http://schemas.microsoft.com/office/drawing/2014/main" id="{6D4B5E1B-3DFF-4030-AFAE-E1E122D26A1E}"/>
              </a:ext>
              <a:ext uri="{C183D7F6-B498-43B3-948B-1728B52AA6E4}">
                <adec:decorative xmlns:adec="http://schemas.microsoft.com/office/drawing/2017/decorative" val="1"/>
              </a:ext>
            </a:extLst>
          </p:cNvPr>
          <p:cNvCxnSpPr/>
          <p:nvPr/>
        </p:nvCxnSpPr>
        <p:spPr>
          <a:xfrm>
            <a:off x="5595780" y="1915004"/>
            <a:ext cx="8050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4F1AE3D-D788-42EF-8E38-A1205A3B3F02}"/>
              </a:ext>
              <a:ext uri="{C183D7F6-B498-43B3-948B-1728B52AA6E4}">
                <adec:decorative xmlns:adec="http://schemas.microsoft.com/office/drawing/2017/decorative" val="1"/>
              </a:ext>
            </a:extLst>
          </p:cNvPr>
          <p:cNvCxnSpPr>
            <a:cxnSpLocks/>
          </p:cNvCxnSpPr>
          <p:nvPr/>
        </p:nvCxnSpPr>
        <p:spPr>
          <a:xfrm>
            <a:off x="5585753" y="2726917"/>
            <a:ext cx="8491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5C9874D-0A73-41D7-A3B9-E4A73AB2A521}"/>
              </a:ext>
              <a:ext uri="{C183D7F6-B498-43B3-948B-1728B52AA6E4}">
                <adec:decorative xmlns:adec="http://schemas.microsoft.com/office/drawing/2017/decorative" val="1"/>
              </a:ext>
            </a:extLst>
          </p:cNvPr>
          <p:cNvCxnSpPr/>
          <p:nvPr/>
        </p:nvCxnSpPr>
        <p:spPr>
          <a:xfrm>
            <a:off x="3789609" y="5543441"/>
            <a:ext cx="80507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08BB35-D083-4244-8545-29A10C6F7119}"/>
              </a:ext>
              <a:ext uri="{C183D7F6-B498-43B3-948B-1728B52AA6E4}">
                <adec:decorative xmlns:adec="http://schemas.microsoft.com/office/drawing/2017/decorative" val="1"/>
              </a:ext>
            </a:extLst>
          </p:cNvPr>
          <p:cNvCxnSpPr>
            <a:cxnSpLocks/>
          </p:cNvCxnSpPr>
          <p:nvPr/>
        </p:nvCxnSpPr>
        <p:spPr>
          <a:xfrm flipV="1">
            <a:off x="5672715" y="4684700"/>
            <a:ext cx="1304811" cy="289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00E53B6-01B1-4852-B87B-69BB04EC2D18}"/>
              </a:ext>
              <a:ext uri="{C183D7F6-B498-43B3-948B-1728B52AA6E4}">
                <adec:decorative xmlns:adec="http://schemas.microsoft.com/office/drawing/2017/decorative" val="1"/>
              </a:ext>
            </a:extLst>
          </p:cNvPr>
          <p:cNvCxnSpPr>
            <a:cxnSpLocks/>
          </p:cNvCxnSpPr>
          <p:nvPr/>
        </p:nvCxnSpPr>
        <p:spPr>
          <a:xfrm flipV="1">
            <a:off x="6678307" y="3103676"/>
            <a:ext cx="1050585" cy="8174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1762419-122F-4E2A-ACEB-B21909B052A0}"/>
              </a:ext>
              <a:ext uri="{C183D7F6-B498-43B3-948B-1728B52AA6E4}">
                <adec:decorative xmlns:adec="http://schemas.microsoft.com/office/drawing/2017/decorative" val="1"/>
              </a:ext>
            </a:extLst>
          </p:cNvPr>
          <p:cNvCxnSpPr>
            <a:cxnSpLocks/>
          </p:cNvCxnSpPr>
          <p:nvPr/>
        </p:nvCxnSpPr>
        <p:spPr>
          <a:xfrm>
            <a:off x="6477786" y="4268013"/>
            <a:ext cx="869072" cy="853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0" name="Graphic 39">
            <a:extLst>
              <a:ext uri="{FF2B5EF4-FFF2-40B4-BE49-F238E27FC236}">
                <a16:creationId xmlns:a16="http://schemas.microsoft.com/office/drawing/2014/main" id="{F84F3955-F4B4-43D5-ABBC-37616827368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2778" y="1681507"/>
            <a:ext cx="414874" cy="414874"/>
          </a:xfrm>
          <a:prstGeom prst="rect">
            <a:avLst/>
          </a:prstGeom>
        </p:spPr>
      </p:pic>
      <p:pic>
        <p:nvPicPr>
          <p:cNvPr id="41" name="Graphic 40">
            <a:extLst>
              <a:ext uri="{FF2B5EF4-FFF2-40B4-BE49-F238E27FC236}">
                <a16:creationId xmlns:a16="http://schemas.microsoft.com/office/drawing/2014/main" id="{EA6E3CDD-BD0A-4972-8D5C-40496889338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17583" y="2581958"/>
            <a:ext cx="474338" cy="474338"/>
          </a:xfrm>
          <a:prstGeom prst="rect">
            <a:avLst/>
          </a:prstGeom>
        </p:spPr>
      </p:pic>
      <p:pic>
        <p:nvPicPr>
          <p:cNvPr id="42" name="Graphic 41">
            <a:extLst>
              <a:ext uri="{FF2B5EF4-FFF2-40B4-BE49-F238E27FC236}">
                <a16:creationId xmlns:a16="http://schemas.microsoft.com/office/drawing/2014/main" id="{819A9DF3-FC52-471C-BB67-EF210DF68704}"/>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57525" y="3903048"/>
            <a:ext cx="461665" cy="461665"/>
          </a:xfrm>
          <a:prstGeom prst="rect">
            <a:avLst/>
          </a:prstGeom>
        </p:spPr>
      </p:pic>
      <p:pic>
        <p:nvPicPr>
          <p:cNvPr id="43" name="Graphic 42">
            <a:extLst>
              <a:ext uri="{FF2B5EF4-FFF2-40B4-BE49-F238E27FC236}">
                <a16:creationId xmlns:a16="http://schemas.microsoft.com/office/drawing/2014/main" id="{81FB4FAD-B598-4239-A760-26E00070E31E}"/>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67835" y="5358775"/>
            <a:ext cx="369332" cy="369332"/>
          </a:xfrm>
          <a:prstGeom prst="rect">
            <a:avLst/>
          </a:prstGeom>
        </p:spPr>
      </p:pic>
      <p:sp>
        <p:nvSpPr>
          <p:cNvPr id="65" name="Left Brace 64">
            <a:extLst>
              <a:ext uri="{FF2B5EF4-FFF2-40B4-BE49-F238E27FC236}">
                <a16:creationId xmlns:a16="http://schemas.microsoft.com/office/drawing/2014/main" id="{05496973-77B2-41D0-AB91-D25EB361DF51}"/>
              </a:ext>
              <a:ext uri="{C183D7F6-B498-43B3-948B-1728B52AA6E4}">
                <adec:decorative xmlns:adec="http://schemas.microsoft.com/office/drawing/2017/decorative" val="1"/>
              </a:ext>
            </a:extLst>
          </p:cNvPr>
          <p:cNvSpPr/>
          <p:nvPr/>
        </p:nvSpPr>
        <p:spPr>
          <a:xfrm>
            <a:off x="330820" y="1240883"/>
            <a:ext cx="1424801" cy="4366406"/>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Slide Number Placeholder 1">
            <a:extLst>
              <a:ext uri="{FF2B5EF4-FFF2-40B4-BE49-F238E27FC236}">
                <a16:creationId xmlns:a16="http://schemas.microsoft.com/office/drawing/2014/main" id="{ABED2309-9E78-43C5-8429-DCB4732288B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3875661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B7C03E7A-2ECB-4168-9B01-11E5DC635F84}"/>
              </a:ext>
              <a:ext uri="{C183D7F6-B498-43B3-948B-1728B52AA6E4}">
                <adec:decorative xmlns:adec="http://schemas.microsoft.com/office/drawing/2017/decorative" val="1"/>
              </a:ext>
            </a:extLst>
          </p:cNvPr>
          <p:cNvCxnSpPr>
            <a:cxnSpLocks/>
          </p:cNvCxnSpPr>
          <p:nvPr/>
        </p:nvCxnSpPr>
        <p:spPr>
          <a:xfrm>
            <a:off x="3831418" y="942197"/>
            <a:ext cx="147971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3DBB1B7-59DA-4F07-A34F-F8024A3428A5}"/>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mn-ea"/>
                <a:cs typeface="Arial"/>
                <a:sym typeface="Arial"/>
              </a:rPr>
              <a:t>Pharmacologic Management Based on Type of HCM</a:t>
            </a:r>
          </a:p>
        </p:txBody>
      </p:sp>
      <p:sp>
        <p:nvSpPr>
          <p:cNvPr id="6" name="TextBox 5">
            <a:extLst>
              <a:ext uri="{FF2B5EF4-FFF2-40B4-BE49-F238E27FC236}">
                <a16:creationId xmlns:a16="http://schemas.microsoft.com/office/drawing/2014/main" id="{2C98BB73-BFDF-47AF-8E6B-7EB909A4E170}"/>
              </a:ext>
            </a:extLst>
          </p:cNvPr>
          <p:cNvSpPr txBox="1"/>
          <p:nvPr/>
        </p:nvSpPr>
        <p:spPr>
          <a:xfrm>
            <a:off x="2041451" y="779864"/>
            <a:ext cx="1643356" cy="369332"/>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ea typeface="+mn-ea"/>
                <a:cs typeface="Arial"/>
                <a:sym typeface="Arial"/>
              </a:rPr>
              <a:t>Obstructive</a:t>
            </a:r>
          </a:p>
        </p:txBody>
      </p:sp>
      <p:sp>
        <p:nvSpPr>
          <p:cNvPr id="20" name="TextBox 19">
            <a:extLst>
              <a:ext uri="{FF2B5EF4-FFF2-40B4-BE49-F238E27FC236}">
                <a16:creationId xmlns:a16="http://schemas.microsoft.com/office/drawing/2014/main" id="{9C168F00-8333-483E-A94B-35C4AB4D1253}"/>
              </a:ext>
            </a:extLst>
          </p:cNvPr>
          <p:cNvSpPr txBox="1"/>
          <p:nvPr/>
        </p:nvSpPr>
        <p:spPr>
          <a:xfrm>
            <a:off x="5521098" y="748327"/>
            <a:ext cx="1938488" cy="830997"/>
          </a:xfrm>
          <a:prstGeom prst="rect">
            <a:avLst/>
          </a:prstGeom>
          <a:solidFill>
            <a:srgbClr val="E99B4E"/>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sng" strike="noStrike" kern="0" cap="none" spc="0" normalizeH="0" baseline="0" noProof="0" dirty="0">
                <a:ln>
                  <a:noFill/>
                </a:ln>
                <a:solidFill>
                  <a:srgbClr val="000000"/>
                </a:solidFill>
                <a:effectLst/>
                <a:uLnTx/>
                <a:uFillTx/>
                <a:latin typeface="Arial"/>
                <a:ea typeface="+mn-ea"/>
                <a:cs typeface="Andalus" pitchFamily="18" charset="-78"/>
                <a:sym typeface="Arial"/>
              </a:rPr>
              <a:t>Discontinue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Andalus" pitchFamily="18" charset="-78"/>
                <a:sym typeface="Arial"/>
              </a:rPr>
              <a:t>Vasodilators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Andalus" pitchFamily="18" charset="-78"/>
                <a:sym typeface="Arial"/>
              </a:rPr>
              <a:t>Digoxin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Andalus" pitchFamily="18" charset="-78"/>
                <a:sym typeface="Arial"/>
              </a:rPr>
              <a:t>High dose diuretics</a:t>
            </a:r>
          </a:p>
        </p:txBody>
      </p:sp>
      <p:sp>
        <p:nvSpPr>
          <p:cNvPr id="47" name="TextBox 46">
            <a:extLst>
              <a:ext uri="{FF2B5EF4-FFF2-40B4-BE49-F238E27FC236}">
                <a16:creationId xmlns:a16="http://schemas.microsoft.com/office/drawing/2014/main" id="{5A79499D-B446-4332-9DE3-AB8C818F379D}"/>
              </a:ext>
            </a:extLst>
          </p:cNvPr>
          <p:cNvSpPr txBox="1"/>
          <p:nvPr/>
        </p:nvSpPr>
        <p:spPr>
          <a:xfrm>
            <a:off x="85442" y="1264913"/>
            <a:ext cx="2059839" cy="307777"/>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Symptoms r/t LVOTO</a:t>
            </a:r>
          </a:p>
        </p:txBody>
      </p:sp>
      <p:sp>
        <p:nvSpPr>
          <p:cNvPr id="14" name="TextBox 13">
            <a:extLst>
              <a:ext uri="{FF2B5EF4-FFF2-40B4-BE49-F238E27FC236}">
                <a16:creationId xmlns:a16="http://schemas.microsoft.com/office/drawing/2014/main" id="{CB7351F2-9D8C-4902-A76C-3F8A9BEF5405}"/>
              </a:ext>
            </a:extLst>
          </p:cNvPr>
          <p:cNvSpPr txBox="1"/>
          <p:nvPr/>
        </p:nvSpPr>
        <p:spPr>
          <a:xfrm>
            <a:off x="276297" y="1616786"/>
            <a:ext cx="1527698" cy="738664"/>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non-vasodilating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β</a:t>
            </a:r>
            <a:r>
              <a:rPr kumimoji="0" lang="en-US"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 blockers</a:t>
            </a:r>
            <a:endParaRPr kumimoji="0" lang="en-US" sz="1400" b="1" i="0" u="none" strike="noStrike" kern="0" cap="none" spc="0" normalizeH="0" baseline="0" noProof="0" dirty="0">
              <a:ln>
                <a:noFill/>
              </a:ln>
              <a:solidFill>
                <a:srgbClr val="000000"/>
              </a:solidFill>
              <a:effectLst/>
              <a:uLnTx/>
              <a:uFillTx/>
              <a:latin typeface="Arial"/>
              <a:ea typeface="+mn-ea"/>
              <a:cs typeface="Andalus" pitchFamily="18" charset="-78"/>
              <a:sym typeface="Arial"/>
            </a:endParaRPr>
          </a:p>
        </p:txBody>
      </p:sp>
      <p:sp>
        <p:nvSpPr>
          <p:cNvPr id="96" name="TextBox 95">
            <a:extLst>
              <a:ext uri="{FF2B5EF4-FFF2-40B4-BE49-F238E27FC236}">
                <a16:creationId xmlns:a16="http://schemas.microsoft.com/office/drawing/2014/main" id="{86FE6300-75F8-4EEC-AB08-D3E5BC97BC31}"/>
              </a:ext>
            </a:extLst>
          </p:cNvPr>
          <p:cNvSpPr txBox="1"/>
          <p:nvPr/>
        </p:nvSpPr>
        <p:spPr>
          <a:xfrm>
            <a:off x="223294" y="2385427"/>
            <a:ext cx="171616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ndalus" pitchFamily="18" charset="-78"/>
                <a:sym typeface="Arial"/>
              </a:rPr>
              <a:t>If not effective: </a:t>
            </a:r>
          </a:p>
        </p:txBody>
      </p:sp>
      <p:cxnSp>
        <p:nvCxnSpPr>
          <p:cNvPr id="16" name="Elbow Connector 207" descr="Connects the first step in the recommendation to the next step to consider calcium channel blockers.">
            <a:extLst>
              <a:ext uri="{FF2B5EF4-FFF2-40B4-BE49-F238E27FC236}">
                <a16:creationId xmlns:a16="http://schemas.microsoft.com/office/drawing/2014/main" id="{E30934C7-F039-4E31-BD56-C28302C01A2E}"/>
              </a:ext>
              <a:ext uri="{C183D7F6-B498-43B3-948B-1728B52AA6E4}">
                <adec:decorative xmlns:adec="http://schemas.microsoft.com/office/drawing/2017/decorative" val="0"/>
              </a:ext>
            </a:extLst>
          </p:cNvPr>
          <p:cNvCxnSpPr>
            <a:cxnSpLocks/>
          </p:cNvCxnSpPr>
          <p:nvPr/>
        </p:nvCxnSpPr>
        <p:spPr>
          <a:xfrm flipV="1">
            <a:off x="1039263" y="2706722"/>
            <a:ext cx="0" cy="137503"/>
          </a:xfrm>
          <a:prstGeom prst="straightConnector1">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C948B6B-F49E-42EA-8DFD-17B654C4AEF5}"/>
              </a:ext>
            </a:extLst>
          </p:cNvPr>
          <p:cNvSpPr txBox="1"/>
          <p:nvPr/>
        </p:nvSpPr>
        <p:spPr>
          <a:xfrm>
            <a:off x="320068" y="2962662"/>
            <a:ext cx="1438390" cy="307777"/>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ndalus" pitchFamily="18" charset="-78"/>
                <a:sym typeface="Arial"/>
              </a:rPr>
              <a:t>CCBs *</a:t>
            </a:r>
          </a:p>
        </p:txBody>
      </p:sp>
      <p:cxnSp>
        <p:nvCxnSpPr>
          <p:cNvPr id="17" name="Elbow Connector 207" descr="Connects the step from using calcium channel blockers to recommendations if symptoms persist.">
            <a:extLst>
              <a:ext uri="{FF2B5EF4-FFF2-40B4-BE49-F238E27FC236}">
                <a16:creationId xmlns:a16="http://schemas.microsoft.com/office/drawing/2014/main" id="{1B16885E-3418-4FA1-9BB5-51DBF83876B2}"/>
              </a:ext>
              <a:ext uri="{C183D7F6-B498-43B3-948B-1728B52AA6E4}">
                <adec:decorative xmlns:adec="http://schemas.microsoft.com/office/drawing/2017/decorative" val="0"/>
              </a:ext>
            </a:extLst>
          </p:cNvPr>
          <p:cNvCxnSpPr>
            <a:cxnSpLocks/>
          </p:cNvCxnSpPr>
          <p:nvPr/>
        </p:nvCxnSpPr>
        <p:spPr>
          <a:xfrm flipV="1">
            <a:off x="1039263" y="3297474"/>
            <a:ext cx="0" cy="337056"/>
          </a:xfrm>
          <a:prstGeom prst="straightConnector1">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03BA7CE-012C-4028-B1AF-0A3C508FB161}"/>
              </a:ext>
            </a:extLst>
          </p:cNvPr>
          <p:cNvSpPr txBox="1"/>
          <p:nvPr/>
        </p:nvSpPr>
        <p:spPr>
          <a:xfrm>
            <a:off x="127373" y="3598630"/>
            <a:ext cx="26689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If persistent severe symptoms:</a:t>
            </a:r>
          </a:p>
        </p:txBody>
      </p:sp>
      <p:cxnSp>
        <p:nvCxnSpPr>
          <p:cNvPr id="38" name="Elbow Connector 207" descr="Links Class I recommendation if symptoms persist on calcium channel blockers.">
            <a:extLst>
              <a:ext uri="{FF2B5EF4-FFF2-40B4-BE49-F238E27FC236}">
                <a16:creationId xmlns:a16="http://schemas.microsoft.com/office/drawing/2014/main" id="{E8F96D55-C486-480C-BBB8-B258EF774F0A}"/>
              </a:ext>
            </a:extLst>
          </p:cNvPr>
          <p:cNvCxnSpPr>
            <a:cxnSpLocks/>
          </p:cNvCxnSpPr>
          <p:nvPr/>
        </p:nvCxnSpPr>
        <p:spPr>
          <a:xfrm flipV="1">
            <a:off x="780894" y="3864268"/>
            <a:ext cx="0" cy="451519"/>
          </a:xfrm>
          <a:prstGeom prst="straightConnector1">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11C472B-A7C1-4852-90A2-8F093B104403}"/>
              </a:ext>
            </a:extLst>
          </p:cNvPr>
          <p:cNvSpPr txBox="1"/>
          <p:nvPr/>
        </p:nvSpPr>
        <p:spPr>
          <a:xfrm rot="10800000" flipV="1">
            <a:off x="127373" y="4353768"/>
            <a:ext cx="1361183" cy="523220"/>
          </a:xfrm>
          <a:prstGeom prst="rect">
            <a:avLst/>
          </a:prstGeom>
          <a:solidFill>
            <a:schemeClr val="accent6">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Add Disopyramide</a:t>
            </a:r>
          </a:p>
        </p:txBody>
      </p:sp>
      <p:sp>
        <p:nvSpPr>
          <p:cNvPr id="36" name="TextBox 35">
            <a:extLst>
              <a:ext uri="{FF2B5EF4-FFF2-40B4-BE49-F238E27FC236}">
                <a16:creationId xmlns:a16="http://schemas.microsoft.com/office/drawing/2014/main" id="{3F05CD58-15A6-43FE-8EF8-AF56E465A3C5}"/>
              </a:ext>
            </a:extLst>
          </p:cNvPr>
          <p:cNvSpPr txBox="1"/>
          <p:nvPr/>
        </p:nvSpPr>
        <p:spPr>
          <a:xfrm>
            <a:off x="1503224" y="4138284"/>
            <a:ext cx="538227" cy="3077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OR</a:t>
            </a:r>
          </a:p>
        </p:txBody>
      </p:sp>
      <p:sp>
        <p:nvSpPr>
          <p:cNvPr id="18" name="TextBox 17">
            <a:extLst>
              <a:ext uri="{FF2B5EF4-FFF2-40B4-BE49-F238E27FC236}">
                <a16:creationId xmlns:a16="http://schemas.microsoft.com/office/drawing/2014/main" id="{2E9FF20E-E66B-4ED5-93D7-67FA482368E2}"/>
              </a:ext>
            </a:extLst>
          </p:cNvPr>
          <p:cNvSpPr txBox="1"/>
          <p:nvPr/>
        </p:nvSpPr>
        <p:spPr>
          <a:xfrm>
            <a:off x="2006901" y="4352017"/>
            <a:ext cx="1076454" cy="1169551"/>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ndalus" pitchFamily="18" charset="-78"/>
                <a:sym typeface="Arial"/>
              </a:rPr>
              <a:t>Septal reduction therapy in eligible patients</a:t>
            </a:r>
          </a:p>
        </p:txBody>
      </p:sp>
      <p:cxnSp>
        <p:nvCxnSpPr>
          <p:cNvPr id="10" name="Straight Arrow Connector 9" descr="Arrow in flow diagram links symptoms with Class II and Class III recommendations."/>
          <p:cNvCxnSpPr>
            <a:stCxn id="47" idx="3"/>
          </p:cNvCxnSpPr>
          <p:nvPr/>
        </p:nvCxnSpPr>
        <p:spPr>
          <a:xfrm>
            <a:off x="2145281" y="1418802"/>
            <a:ext cx="1062123" cy="0"/>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sp>
        <p:nvSpPr>
          <p:cNvPr id="49" name="TextBox 48">
            <a:extLst>
              <a:ext uri="{FF2B5EF4-FFF2-40B4-BE49-F238E27FC236}">
                <a16:creationId xmlns:a16="http://schemas.microsoft.com/office/drawing/2014/main" id="{1DC69766-D97E-4D84-97E9-A06F3D6BBDC7}"/>
              </a:ext>
            </a:extLst>
          </p:cNvPr>
          <p:cNvSpPr txBox="1"/>
          <p:nvPr/>
        </p:nvSpPr>
        <p:spPr>
          <a:xfrm>
            <a:off x="3207404" y="1283002"/>
            <a:ext cx="1413234" cy="954107"/>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Persistent dyspnea with volume</a:t>
            </a:r>
            <a:r>
              <a:rPr kumimoji="0" lang="en-US" sz="1400" b="1" i="0" u="none" strike="noStrike" kern="0" cap="none" spc="0" normalizeH="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a:t>
            </a:r>
            <a:r>
              <a:rPr kumimoji="0" lang="en-US" sz="1400" b="1"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overload</a:t>
            </a:r>
          </a:p>
        </p:txBody>
      </p:sp>
      <p:sp>
        <p:nvSpPr>
          <p:cNvPr id="62" name="TextBox 61">
            <a:extLst>
              <a:ext uri="{FF2B5EF4-FFF2-40B4-BE49-F238E27FC236}">
                <a16:creationId xmlns:a16="http://schemas.microsoft.com/office/drawing/2014/main" id="{F50DC348-ECA2-47A9-B13D-9D94D76094D8}"/>
              </a:ext>
            </a:extLst>
          </p:cNvPr>
          <p:cNvSpPr txBox="1"/>
          <p:nvPr/>
        </p:nvSpPr>
        <p:spPr>
          <a:xfrm>
            <a:off x="3207404" y="2321036"/>
            <a:ext cx="1417348" cy="738664"/>
          </a:xfrm>
          <a:prstGeom prst="rect">
            <a:avLst/>
          </a:prstGeom>
          <a:solidFill>
            <a:srgbClr val="E99B4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Cautious use of low-dose oral diuretics</a:t>
            </a:r>
          </a:p>
        </p:txBody>
      </p:sp>
      <p:sp>
        <p:nvSpPr>
          <p:cNvPr id="22" name="TextBox 21">
            <a:extLst>
              <a:ext uri="{FF2B5EF4-FFF2-40B4-BE49-F238E27FC236}">
                <a16:creationId xmlns:a16="http://schemas.microsoft.com/office/drawing/2014/main" id="{D9465973-67E2-49A8-83F2-2F4545887DD2}"/>
              </a:ext>
            </a:extLst>
          </p:cNvPr>
          <p:cNvSpPr txBox="1"/>
          <p:nvPr/>
        </p:nvSpPr>
        <p:spPr>
          <a:xfrm>
            <a:off x="3207404" y="3126876"/>
            <a:ext cx="1413234" cy="2031325"/>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Verapamil is potentially harmful in severe dyspnea at rest, very high gradients and in children &lt; 6 weeks</a:t>
            </a:r>
          </a:p>
        </p:txBody>
      </p:sp>
      <p:sp>
        <p:nvSpPr>
          <p:cNvPr id="48" name="TextBox 47">
            <a:extLst>
              <a:ext uri="{FF2B5EF4-FFF2-40B4-BE49-F238E27FC236}">
                <a16:creationId xmlns:a16="http://schemas.microsoft.com/office/drawing/2014/main" id="{65CEFADD-2BCC-45F9-8EF7-A6DF737535E9}"/>
              </a:ext>
            </a:extLst>
          </p:cNvPr>
          <p:cNvSpPr txBox="1"/>
          <p:nvPr/>
        </p:nvSpPr>
        <p:spPr>
          <a:xfrm>
            <a:off x="5026927" y="1960408"/>
            <a:ext cx="1934739" cy="307777"/>
          </a:xfrm>
          <a:prstGeom prst="rect">
            <a:avLst/>
          </a:prstGeom>
          <a:no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Acute Hypotension</a:t>
            </a:r>
          </a:p>
        </p:txBody>
      </p:sp>
      <p:sp>
        <p:nvSpPr>
          <p:cNvPr id="57" name="TextBox 56">
            <a:extLst>
              <a:ext uri="{FF2B5EF4-FFF2-40B4-BE49-F238E27FC236}">
                <a16:creationId xmlns:a16="http://schemas.microsoft.com/office/drawing/2014/main" id="{F751F187-0610-4DDB-85BA-EEA6F9BB0CEF}"/>
              </a:ext>
            </a:extLst>
          </p:cNvPr>
          <p:cNvSpPr txBox="1"/>
          <p:nvPr/>
        </p:nvSpPr>
        <p:spPr>
          <a:xfrm>
            <a:off x="5454616" y="2387527"/>
            <a:ext cx="941607" cy="307777"/>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IV Fluids</a:t>
            </a:r>
          </a:p>
        </p:txBody>
      </p:sp>
      <p:cxnSp>
        <p:nvCxnSpPr>
          <p:cNvPr id="71" name="Elbow Connector 207" descr="Links to Class I recommendation if acute hypotension develops in obstructive hypertrophic cardiomyopathy.">
            <a:extLst>
              <a:ext uri="{FF2B5EF4-FFF2-40B4-BE49-F238E27FC236}">
                <a16:creationId xmlns:a16="http://schemas.microsoft.com/office/drawing/2014/main" id="{9F459A1B-134D-4D11-9777-2C9226D1989F}"/>
              </a:ext>
            </a:extLst>
          </p:cNvPr>
          <p:cNvCxnSpPr>
            <a:cxnSpLocks/>
          </p:cNvCxnSpPr>
          <p:nvPr/>
        </p:nvCxnSpPr>
        <p:spPr>
          <a:xfrm flipV="1">
            <a:off x="5920680" y="2775473"/>
            <a:ext cx="0" cy="255941"/>
          </a:xfrm>
          <a:prstGeom prst="straightConnector1">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757BAE5-72D5-4B47-AED7-9E87008363E1}"/>
              </a:ext>
            </a:extLst>
          </p:cNvPr>
          <p:cNvSpPr txBox="1"/>
          <p:nvPr/>
        </p:nvSpPr>
        <p:spPr>
          <a:xfrm>
            <a:off x="5258901" y="2939347"/>
            <a:ext cx="15588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If no response:</a:t>
            </a:r>
          </a:p>
        </p:txBody>
      </p:sp>
      <p:sp>
        <p:nvSpPr>
          <p:cNvPr id="61" name="TextBox 60">
            <a:extLst>
              <a:ext uri="{FF2B5EF4-FFF2-40B4-BE49-F238E27FC236}">
                <a16:creationId xmlns:a16="http://schemas.microsoft.com/office/drawing/2014/main" id="{4771F073-B5D4-4ADC-B657-DB8EF57DD624}"/>
              </a:ext>
            </a:extLst>
          </p:cNvPr>
          <p:cNvSpPr txBox="1"/>
          <p:nvPr/>
        </p:nvSpPr>
        <p:spPr>
          <a:xfrm>
            <a:off x="4994842" y="3377157"/>
            <a:ext cx="1998908" cy="523220"/>
          </a:xfrm>
          <a:prstGeom prst="rect">
            <a:avLst/>
          </a:prstGeom>
          <a:solidFill>
            <a:schemeClr val="accent6">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Phenylephrine </a:t>
            </a:r>
            <a:r>
              <a:rPr kumimoji="0" lang="en-US"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β</a:t>
            </a:r>
            <a:r>
              <a:rPr kumimoji="0" lang="en-US"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 blockers</a:t>
            </a: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63" name="Elbow Connector 207">
            <a:extLst>
              <a:ext uri="{FF2B5EF4-FFF2-40B4-BE49-F238E27FC236}">
                <a16:creationId xmlns:a16="http://schemas.microsoft.com/office/drawing/2014/main" id="{C8F6B4C8-AA89-4F98-8853-D441912F2A34}"/>
              </a:ext>
              <a:ext uri="{C183D7F6-B498-43B3-948B-1728B52AA6E4}">
                <adec:decorative xmlns:adec="http://schemas.microsoft.com/office/drawing/2017/decorative" val="1"/>
              </a:ext>
            </a:extLst>
          </p:cNvPr>
          <p:cNvCxnSpPr>
            <a:cxnSpLocks/>
          </p:cNvCxnSpPr>
          <p:nvPr/>
        </p:nvCxnSpPr>
        <p:spPr>
          <a:xfrm flipV="1">
            <a:off x="2268809" y="3861345"/>
            <a:ext cx="0" cy="454442"/>
          </a:xfrm>
          <a:prstGeom prst="straightConnector1">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774A5401-CE72-45A8-8C50-636F456105A2}"/>
              </a:ext>
            </a:extLst>
          </p:cNvPr>
          <p:cNvSpPr txBox="1"/>
          <p:nvPr/>
        </p:nvSpPr>
        <p:spPr>
          <a:xfrm>
            <a:off x="8336361" y="756217"/>
            <a:ext cx="3419123" cy="800219"/>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ea typeface="+mn-ea"/>
                <a:cs typeface="Arial"/>
                <a:sym typeface="Arial"/>
              </a:rPr>
              <a:t>Nonobstructive/Preserved EF</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(symptoms of exertional angina or dyspnea)</a:t>
            </a: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1" name="TextBox 90">
            <a:extLst>
              <a:ext uri="{FF2B5EF4-FFF2-40B4-BE49-F238E27FC236}">
                <a16:creationId xmlns:a16="http://schemas.microsoft.com/office/drawing/2014/main" id="{3581C978-0922-41A5-8D42-C5384F0D17EE}"/>
              </a:ext>
            </a:extLst>
          </p:cNvPr>
          <p:cNvSpPr txBox="1"/>
          <p:nvPr/>
        </p:nvSpPr>
        <p:spPr>
          <a:xfrm>
            <a:off x="8336360" y="1686716"/>
            <a:ext cx="3436082" cy="523220"/>
          </a:xfrm>
          <a:prstGeom prst="rect">
            <a:avLst/>
          </a:prstGeom>
          <a:solidFill>
            <a:srgbClr val="E99B4E"/>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ARBs/</a:t>
            </a:r>
            <a:r>
              <a:rPr kumimoji="0" lang="en-US" sz="1400" b="1" i="0" u="none" strike="noStrike" kern="0" cap="none" spc="0" normalizeH="0" baseline="0" noProof="0" dirty="0" err="1">
                <a:ln>
                  <a:noFill/>
                </a:ln>
                <a:solidFill>
                  <a:srgbClr val="000000"/>
                </a:solidFill>
                <a:effectLst/>
                <a:uLnTx/>
                <a:uFillTx/>
                <a:latin typeface="Arial"/>
                <a:ea typeface="+mn-ea"/>
                <a:cs typeface="Arial"/>
                <a:sym typeface="Arial"/>
              </a:rPr>
              <a:t>ACEi</a:t>
            </a: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 in symptomatic patients is not well established.</a:t>
            </a:r>
          </a:p>
        </p:txBody>
      </p:sp>
      <p:sp>
        <p:nvSpPr>
          <p:cNvPr id="92" name="TextBox 91">
            <a:extLst>
              <a:ext uri="{FF2B5EF4-FFF2-40B4-BE49-F238E27FC236}">
                <a16:creationId xmlns:a16="http://schemas.microsoft.com/office/drawing/2014/main" id="{179EDAAB-24CC-4D5B-862B-2DCF705972FE}"/>
              </a:ext>
            </a:extLst>
          </p:cNvPr>
          <p:cNvSpPr txBox="1"/>
          <p:nvPr/>
        </p:nvSpPr>
        <p:spPr>
          <a:xfrm>
            <a:off x="8908196" y="2198614"/>
            <a:ext cx="25958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Therefore treatment includes:</a:t>
            </a:r>
          </a:p>
        </p:txBody>
      </p:sp>
      <p:sp>
        <p:nvSpPr>
          <p:cNvPr id="72" name="TextBox 71">
            <a:extLst>
              <a:ext uri="{FF2B5EF4-FFF2-40B4-BE49-F238E27FC236}">
                <a16:creationId xmlns:a16="http://schemas.microsoft.com/office/drawing/2014/main" id="{2F10BC74-3080-4D28-8A25-1E0A89806344}"/>
              </a:ext>
            </a:extLst>
          </p:cNvPr>
          <p:cNvSpPr txBox="1"/>
          <p:nvPr/>
        </p:nvSpPr>
        <p:spPr>
          <a:xfrm>
            <a:off x="9003936" y="2536448"/>
            <a:ext cx="2348983" cy="307777"/>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β</a:t>
            </a:r>
            <a:r>
              <a:rPr kumimoji="0" lang="en-US"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 blockers or CCBs*</a:t>
            </a:r>
            <a:endParaRPr kumimoji="0" lang="en-US" sz="1400" b="1" i="0" u="none" strike="noStrike" kern="0" cap="none" spc="0" normalizeH="0" baseline="0" noProof="0" dirty="0">
              <a:ln>
                <a:noFill/>
              </a:ln>
              <a:solidFill>
                <a:srgbClr val="000000"/>
              </a:solidFill>
              <a:effectLst/>
              <a:uLnTx/>
              <a:uFillTx/>
              <a:latin typeface="Arial"/>
              <a:ea typeface="+mn-ea"/>
              <a:cs typeface="Andalus" pitchFamily="18" charset="-78"/>
              <a:sym typeface="Arial"/>
            </a:endParaRPr>
          </a:p>
        </p:txBody>
      </p:sp>
      <p:sp>
        <p:nvSpPr>
          <p:cNvPr id="78" name="TextBox 77">
            <a:extLst>
              <a:ext uri="{FF2B5EF4-FFF2-40B4-BE49-F238E27FC236}">
                <a16:creationId xmlns:a16="http://schemas.microsoft.com/office/drawing/2014/main" id="{1D7EA8B6-750E-4324-A2E8-1BFFB5C01C76}"/>
              </a:ext>
            </a:extLst>
          </p:cNvPr>
          <p:cNvSpPr txBox="1"/>
          <p:nvPr/>
        </p:nvSpPr>
        <p:spPr>
          <a:xfrm>
            <a:off x="9273024" y="2920304"/>
            <a:ext cx="200629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If dyspnea continues:</a:t>
            </a:r>
          </a:p>
        </p:txBody>
      </p:sp>
      <p:sp>
        <p:nvSpPr>
          <p:cNvPr id="76" name="TextBox 75">
            <a:extLst>
              <a:ext uri="{FF2B5EF4-FFF2-40B4-BE49-F238E27FC236}">
                <a16:creationId xmlns:a16="http://schemas.microsoft.com/office/drawing/2014/main" id="{872C64C9-D1BA-443A-BA31-9295A545F6B6}"/>
              </a:ext>
            </a:extLst>
          </p:cNvPr>
          <p:cNvSpPr txBox="1"/>
          <p:nvPr/>
        </p:nvSpPr>
        <p:spPr>
          <a:xfrm>
            <a:off x="9750881" y="3253027"/>
            <a:ext cx="910518" cy="307777"/>
          </a:xfrm>
          <a:prstGeom prst="rect">
            <a:avLst/>
          </a:prstGeom>
          <a:solidFill>
            <a:schemeClr val="accent4">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highlight>
                  <a:srgbClr val="FFFF00"/>
                </a:highlight>
                <a:uLnTx/>
                <a:uFillTx/>
                <a:latin typeface="Arial"/>
                <a:ea typeface="+mn-ea"/>
                <a:cs typeface="Arial"/>
                <a:sym typeface="Arial"/>
              </a:rPr>
              <a:t>Diuresis</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 </a:t>
            </a:r>
          </a:p>
        </p:txBody>
      </p:sp>
      <p:sp>
        <p:nvSpPr>
          <p:cNvPr id="80" name="TextBox 79">
            <a:extLst>
              <a:ext uri="{FF2B5EF4-FFF2-40B4-BE49-F238E27FC236}">
                <a16:creationId xmlns:a16="http://schemas.microsoft.com/office/drawing/2014/main" id="{C5DC9D5C-2F11-4DB3-B841-9DC9AC57D24A}"/>
              </a:ext>
            </a:extLst>
          </p:cNvPr>
          <p:cNvSpPr txBox="1"/>
          <p:nvPr/>
        </p:nvSpPr>
        <p:spPr>
          <a:xfrm>
            <a:off x="8498480" y="3707456"/>
            <a:ext cx="397125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In persistent NYHA class III/VI + apical HCM</a:t>
            </a:r>
          </a:p>
        </p:txBody>
      </p:sp>
      <p:sp>
        <p:nvSpPr>
          <p:cNvPr id="50" name="TextBox 49">
            <a:extLst>
              <a:ext uri="{FF2B5EF4-FFF2-40B4-BE49-F238E27FC236}">
                <a16:creationId xmlns:a16="http://schemas.microsoft.com/office/drawing/2014/main" id="{31F6F536-FF15-4311-A2CF-4C383CCF0454}"/>
              </a:ext>
            </a:extLst>
          </p:cNvPr>
          <p:cNvSpPr txBox="1"/>
          <p:nvPr/>
        </p:nvSpPr>
        <p:spPr>
          <a:xfrm>
            <a:off x="8758654" y="3984395"/>
            <a:ext cx="2594265" cy="307777"/>
          </a:xfrm>
          <a:prstGeom prst="rect">
            <a:avLst/>
          </a:prstGeom>
          <a:solidFill>
            <a:srgbClr val="E99B4E"/>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Treat with</a:t>
            </a:r>
            <a:r>
              <a:rPr kumimoji="0" lang="en-US" sz="1400" b="1" i="0" u="none" strike="noStrike" kern="0" cap="none" spc="0" normalizeH="0" noProof="0" dirty="0">
                <a:ln>
                  <a:noFill/>
                </a:ln>
                <a:solidFill>
                  <a:srgbClr val="000000"/>
                </a:solidFill>
                <a:effectLst/>
                <a:uLnTx/>
                <a:uFillTx/>
                <a:latin typeface="Arial"/>
                <a:ea typeface="+mn-ea"/>
                <a:cs typeface="Arial"/>
                <a:sym typeface="Arial"/>
              </a:rPr>
              <a:t> GDMT for </a:t>
            </a:r>
            <a:r>
              <a:rPr kumimoji="0" lang="en-US" sz="1400" b="1" i="0" u="none" strike="noStrike" kern="0" cap="none" spc="0" normalizeH="0" noProof="0" dirty="0" err="1">
                <a:ln>
                  <a:noFill/>
                </a:ln>
                <a:solidFill>
                  <a:srgbClr val="000000"/>
                </a:solidFill>
                <a:effectLst/>
                <a:uLnTx/>
                <a:uFillTx/>
                <a:latin typeface="Arial"/>
                <a:ea typeface="+mn-ea"/>
                <a:cs typeface="Arial"/>
                <a:sym typeface="Arial"/>
              </a:rPr>
              <a:t>HFpEF</a:t>
            </a: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2" name="TextBox 81">
            <a:extLst>
              <a:ext uri="{FF2B5EF4-FFF2-40B4-BE49-F238E27FC236}">
                <a16:creationId xmlns:a16="http://schemas.microsoft.com/office/drawing/2014/main" id="{31F6F536-FF15-4311-A2CF-4C383CCF0454}"/>
              </a:ext>
            </a:extLst>
          </p:cNvPr>
          <p:cNvSpPr txBox="1"/>
          <p:nvPr/>
        </p:nvSpPr>
        <p:spPr>
          <a:xfrm>
            <a:off x="9178177" y="4357306"/>
            <a:ext cx="1752448" cy="307777"/>
          </a:xfrm>
          <a:prstGeom prst="rect">
            <a:avLst/>
          </a:prstGeom>
          <a:solidFill>
            <a:srgbClr val="E99B4E"/>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Apical myectomyⱡ</a:t>
            </a:r>
          </a:p>
        </p:txBody>
      </p:sp>
      <p:sp>
        <p:nvSpPr>
          <p:cNvPr id="7" name="TextBox 6">
            <a:extLst>
              <a:ext uri="{FF2B5EF4-FFF2-40B4-BE49-F238E27FC236}">
                <a16:creationId xmlns:a16="http://schemas.microsoft.com/office/drawing/2014/main" id="{064F03DD-42DC-4BA3-9BC0-F7A381C00961}"/>
              </a:ext>
            </a:extLst>
          </p:cNvPr>
          <p:cNvSpPr txBox="1"/>
          <p:nvPr/>
        </p:nvSpPr>
        <p:spPr>
          <a:xfrm>
            <a:off x="8336360" y="4728317"/>
            <a:ext cx="3419123" cy="584775"/>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ea typeface="+mn-ea"/>
                <a:cs typeface="Arial"/>
                <a:sym typeface="Arial"/>
              </a:rPr>
              <a:t>Nonobstructive/Preserved EF</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(asymptomatic)</a:t>
            </a:r>
          </a:p>
        </p:txBody>
      </p:sp>
      <p:sp>
        <p:nvSpPr>
          <p:cNvPr id="86" name="Freeform 143">
            <a:extLst>
              <a:ext uri="{FF2B5EF4-FFF2-40B4-BE49-F238E27FC236}">
                <a16:creationId xmlns:a16="http://schemas.microsoft.com/office/drawing/2014/main" id="{DC291174-8EFF-4E11-B21C-0D280C8992E2}"/>
              </a:ext>
            </a:extLst>
          </p:cNvPr>
          <p:cNvSpPr>
            <a:spLocks/>
          </p:cNvSpPr>
          <p:nvPr/>
        </p:nvSpPr>
        <p:spPr bwMode="auto">
          <a:xfrm>
            <a:off x="8336359" y="5439559"/>
            <a:ext cx="3419123" cy="543927"/>
          </a:xfrm>
          <a:custGeom>
            <a:avLst/>
            <a:gdLst>
              <a:gd name="T0" fmla="*/ 1 w 910"/>
              <a:gd name="T1" fmla="*/ 0 h 733"/>
              <a:gd name="T2" fmla="*/ 910 w 910"/>
              <a:gd name="T3" fmla="*/ 8 h 733"/>
              <a:gd name="T4" fmla="*/ 907 w 910"/>
              <a:gd name="T5" fmla="*/ 733 h 733"/>
              <a:gd name="T6" fmla="*/ 0 w 910"/>
              <a:gd name="T7" fmla="*/ 725 h 733"/>
              <a:gd name="T8" fmla="*/ 1 w 910"/>
              <a:gd name="T9" fmla="*/ 0 h 733"/>
            </a:gdLst>
            <a:ahLst/>
            <a:cxnLst>
              <a:cxn ang="0">
                <a:pos x="T0" y="T1"/>
              </a:cxn>
              <a:cxn ang="0">
                <a:pos x="T2" y="T3"/>
              </a:cxn>
              <a:cxn ang="0">
                <a:pos x="T4" y="T5"/>
              </a:cxn>
              <a:cxn ang="0">
                <a:pos x="T6" y="T7"/>
              </a:cxn>
              <a:cxn ang="0">
                <a:pos x="T8" y="T9"/>
              </a:cxn>
            </a:cxnLst>
            <a:rect l="0" t="0" r="r" b="b"/>
            <a:pathLst>
              <a:path w="910" h="733">
                <a:moveTo>
                  <a:pt x="1" y="0"/>
                </a:moveTo>
                <a:lnTo>
                  <a:pt x="910" y="8"/>
                </a:lnTo>
                <a:lnTo>
                  <a:pt x="907" y="733"/>
                </a:lnTo>
                <a:lnTo>
                  <a:pt x="0" y="725"/>
                </a:lnTo>
                <a:lnTo>
                  <a:pt x="1" y="0"/>
                </a:lnTo>
                <a:close/>
              </a:path>
            </a:pathLst>
          </a:custGeom>
          <a:solidFill>
            <a:srgbClr val="E99B4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The following is not well established: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β</a:t>
            </a:r>
            <a:r>
              <a:rPr kumimoji="0" lang="en-US"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 blockers or CCBs if a</a:t>
            </a: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symptomatic     </a:t>
            </a:r>
          </a:p>
        </p:txBody>
      </p:sp>
      <p:sp>
        <p:nvSpPr>
          <p:cNvPr id="74" name="TextBox 73">
            <a:extLst>
              <a:ext uri="{FF2B5EF4-FFF2-40B4-BE49-F238E27FC236}">
                <a16:creationId xmlns:a16="http://schemas.microsoft.com/office/drawing/2014/main" id="{5C7CA337-D533-4A3C-8B53-362A21D3614A}"/>
              </a:ext>
            </a:extLst>
          </p:cNvPr>
          <p:cNvSpPr txBox="1"/>
          <p:nvPr/>
        </p:nvSpPr>
        <p:spPr>
          <a:xfrm>
            <a:off x="133474" y="5616858"/>
            <a:ext cx="449291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Arial"/>
                <a:sym typeface="Arial"/>
              </a:rPr>
              <a:t>*non-dihydropyridine calcium channel blockers (CCBs)</a:t>
            </a:r>
          </a:p>
        </p:txBody>
      </p:sp>
      <p:sp>
        <p:nvSpPr>
          <p:cNvPr id="84" name="TextBox 83">
            <a:extLst>
              <a:ext uri="{FF2B5EF4-FFF2-40B4-BE49-F238E27FC236}">
                <a16:creationId xmlns:a16="http://schemas.microsoft.com/office/drawing/2014/main" id="{6125F61E-85A7-48B1-B5F7-AB2DF7D0681F}"/>
              </a:ext>
            </a:extLst>
          </p:cNvPr>
          <p:cNvSpPr txBox="1"/>
          <p:nvPr/>
        </p:nvSpPr>
        <p:spPr>
          <a:xfrm>
            <a:off x="133474" y="5841345"/>
            <a:ext cx="617751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Arial"/>
                <a:sym typeface="Arial"/>
              </a:rPr>
              <a:t>ⱡLV end-diastolic volume &lt;50 mL/m2 and LV stroke volume &lt;30 mL/m2</a:t>
            </a:r>
          </a:p>
        </p:txBody>
      </p:sp>
      <p:sp>
        <p:nvSpPr>
          <p:cNvPr id="56" name="TextBox 55">
            <a:extLst>
              <a:ext uri="{FF2B5EF4-FFF2-40B4-BE49-F238E27FC236}">
                <a16:creationId xmlns:a16="http://schemas.microsoft.com/office/drawing/2014/main" id="{88911CB9-5894-4F34-ACD6-D966EB691FDA}"/>
              </a:ext>
            </a:extLst>
          </p:cNvPr>
          <p:cNvSpPr txBox="1"/>
          <p:nvPr/>
        </p:nvSpPr>
        <p:spPr>
          <a:xfrm>
            <a:off x="107743" y="6114576"/>
            <a:ext cx="121065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Arial"/>
                <a:sym typeface="Arial"/>
              </a:rPr>
              <a:t>Abbreviations: CCBs indicates calcium channel blockers; LVOTO, left ventricular outflow tract obstruction; IV, intravenous; EF, ejection fraction; </a:t>
            </a:r>
            <a:r>
              <a:rPr kumimoji="0" lang="en-US" sz="1200" b="0" i="0" u="none" strike="noStrike" kern="0" cap="none" spc="0" normalizeH="0" baseline="0" noProof="0" dirty="0" err="1">
                <a:ln>
                  <a:noFill/>
                </a:ln>
                <a:solidFill>
                  <a:srgbClr val="000000"/>
                </a:solidFill>
                <a:effectLst/>
                <a:uLnTx/>
                <a:uFillTx/>
                <a:latin typeface="Arial"/>
                <a:ea typeface="+mn-ea"/>
                <a:cs typeface="Arial"/>
                <a:sym typeface="Arial"/>
              </a:rPr>
              <a:t>ACEi</a:t>
            </a:r>
            <a:r>
              <a:rPr kumimoji="0" lang="en-US" sz="1200" b="0" i="0" u="none" strike="noStrike" kern="0" cap="none" spc="0" normalizeH="0" baseline="0" noProof="0" dirty="0">
                <a:ln>
                  <a:noFill/>
                </a:ln>
                <a:solidFill>
                  <a:srgbClr val="000000"/>
                </a:solidFill>
                <a:effectLst/>
                <a:uLnTx/>
                <a:uFillTx/>
                <a:latin typeface="Arial"/>
                <a:ea typeface="+mn-ea"/>
                <a:cs typeface="Arial"/>
                <a:sym typeface="Arial"/>
              </a:rPr>
              <a:t>, angiotensin-converting enzyme inhibitors; ARBs, angiotensin receptor blockers:</a:t>
            </a:r>
            <a:r>
              <a:rPr kumimoji="0" lang="en-US" sz="1200" b="0" i="0" u="none" strike="noStrike" kern="0" cap="none" spc="0" normalizeH="0" noProof="0" dirty="0">
                <a:ln>
                  <a:noFill/>
                </a:ln>
                <a:solidFill>
                  <a:srgbClr val="000000"/>
                </a:solidFill>
                <a:effectLst/>
                <a:uLnTx/>
                <a:uFillTx/>
                <a:latin typeface="Arial"/>
                <a:ea typeface="+mn-ea"/>
                <a:cs typeface="Arial"/>
                <a:sym typeface="Arial"/>
              </a:rPr>
              <a:t> GDMT: goal-directed medical therapy; </a:t>
            </a:r>
            <a:r>
              <a:rPr kumimoji="0" lang="en-US" sz="1200" b="0" i="0" u="none" strike="noStrike" kern="0" cap="none" spc="0" normalizeH="0" noProof="0" dirty="0" err="1">
                <a:ln>
                  <a:noFill/>
                </a:ln>
                <a:solidFill>
                  <a:srgbClr val="000000"/>
                </a:solidFill>
                <a:effectLst/>
                <a:uLnTx/>
                <a:uFillTx/>
                <a:latin typeface="Arial"/>
                <a:ea typeface="+mn-ea"/>
                <a:cs typeface="Arial"/>
                <a:sym typeface="Arial"/>
              </a:rPr>
              <a:t>HFpEF</a:t>
            </a:r>
            <a:r>
              <a:rPr kumimoji="0" lang="en-US" sz="1200" b="0" i="0" u="none" strike="noStrike" kern="0" cap="none" spc="0" normalizeH="0" noProof="0" dirty="0">
                <a:ln>
                  <a:noFill/>
                </a:ln>
                <a:solidFill>
                  <a:srgbClr val="000000"/>
                </a:solidFill>
                <a:effectLst/>
                <a:uLnTx/>
                <a:uFillTx/>
                <a:latin typeface="Arial"/>
                <a:ea typeface="+mn-ea"/>
                <a:cs typeface="Arial"/>
                <a:sym typeface="Arial"/>
              </a:rPr>
              <a:t>: heart failure with preserved ejection fraction </a:t>
            </a:r>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Slide Number Placeholder 1">
            <a:extLst>
              <a:ext uri="{FF2B5EF4-FFF2-40B4-BE49-F238E27FC236}">
                <a16:creationId xmlns:a16="http://schemas.microsoft.com/office/drawing/2014/main" id="{60F19A77-7FF1-4B3B-AE22-24A48B00278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1039970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FD6C12-17C3-4160-8AE8-06E282849453}"/>
              </a:ext>
            </a:extLst>
          </p:cNvPr>
          <p:cNvSpPr>
            <a:spLocks noGrp="1"/>
          </p:cNvSpPr>
          <p:nvPr>
            <p:ph type="title"/>
          </p:nvPr>
        </p:nvSpPr>
        <p:spPr/>
        <p:txBody>
          <a:bodyPr/>
          <a:lstStyle/>
          <a:p>
            <a:r>
              <a:rPr kumimoji="0" lang="en-US" sz="2400" b="1"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Invasive Management of Obstructive HCM</a:t>
            </a:r>
            <a:endParaRPr lang="en-US" dirty="0"/>
          </a:p>
        </p:txBody>
      </p:sp>
      <p:sp>
        <p:nvSpPr>
          <p:cNvPr id="5" name="TextBox 4">
            <a:extLst>
              <a:ext uri="{FF2B5EF4-FFF2-40B4-BE49-F238E27FC236}">
                <a16:creationId xmlns:a16="http://schemas.microsoft.com/office/drawing/2014/main" id="{5DAB8838-08E9-4511-8C82-5B237FA748BE}"/>
              </a:ext>
            </a:extLst>
          </p:cNvPr>
          <p:cNvSpPr txBox="1"/>
          <p:nvPr/>
        </p:nvSpPr>
        <p:spPr>
          <a:xfrm>
            <a:off x="4815458" y="820720"/>
            <a:ext cx="2288928" cy="923330"/>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ea typeface="+mn-ea"/>
                <a:cs typeface="Arial"/>
                <a:sym typeface="Arial"/>
              </a:rPr>
              <a:t>Obstructive HCM with NYHA class III/IV despite GDMT</a:t>
            </a:r>
          </a:p>
        </p:txBody>
      </p:sp>
      <p:sp>
        <p:nvSpPr>
          <p:cNvPr id="7" name="TextBox 6">
            <a:extLst>
              <a:ext uri="{FF2B5EF4-FFF2-40B4-BE49-F238E27FC236}">
                <a16:creationId xmlns:a16="http://schemas.microsoft.com/office/drawing/2014/main" id="{135C4349-0D54-4C27-9624-C7E551AA84F4}"/>
              </a:ext>
            </a:extLst>
          </p:cNvPr>
          <p:cNvSpPr txBox="1"/>
          <p:nvPr/>
        </p:nvSpPr>
        <p:spPr>
          <a:xfrm>
            <a:off x="4822317" y="1819187"/>
            <a:ext cx="2288927" cy="646331"/>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SRT at an experienced center </a:t>
            </a:r>
            <a:endParaRPr kumimoji="0" lang="en-US" sz="1800" b="1" i="0" u="none" strike="noStrike" kern="0" cap="none" spc="0" normalizeH="0" baseline="0" noProof="0" dirty="0">
              <a:ln>
                <a:noFill/>
              </a:ln>
              <a:solidFill>
                <a:srgbClr val="000000"/>
              </a:solidFill>
              <a:effectLst/>
              <a:uLnTx/>
              <a:uFillTx/>
              <a:latin typeface="Arial"/>
              <a:ea typeface="+mn-ea"/>
              <a:cs typeface="Andalus" pitchFamily="18" charset="-78"/>
              <a:sym typeface="Arial"/>
            </a:endParaRPr>
          </a:p>
        </p:txBody>
      </p:sp>
      <p:cxnSp>
        <p:nvCxnSpPr>
          <p:cNvPr id="22" name="Straight Arrow Connector 21" descr="Arrow in flow diagram indicates the Class I recommendation for SRT at an experienced center.">
            <a:extLst>
              <a:ext uri="{FF2B5EF4-FFF2-40B4-BE49-F238E27FC236}">
                <a16:creationId xmlns:a16="http://schemas.microsoft.com/office/drawing/2014/main" id="{F5D911FC-ABF8-492A-8844-A32C929C603E}"/>
              </a:ext>
            </a:extLst>
          </p:cNvPr>
          <p:cNvCxnSpPr>
            <a:cxnSpLocks/>
          </p:cNvCxnSpPr>
          <p:nvPr/>
        </p:nvCxnSpPr>
        <p:spPr>
          <a:xfrm flipH="1">
            <a:off x="3821407" y="2142353"/>
            <a:ext cx="100091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D26BE5-BE8E-4E24-886C-ACE310E596B6}"/>
              </a:ext>
            </a:extLst>
          </p:cNvPr>
          <p:cNvSpPr txBox="1"/>
          <p:nvPr/>
        </p:nvSpPr>
        <p:spPr>
          <a:xfrm>
            <a:off x="74711" y="1423532"/>
            <a:ext cx="3746696" cy="1169551"/>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Alcohol septal ablation is recommended for eligible patients if surgery is contraindicated or the risk is considered unacceptable because of serious comorbidities or advanced age</a:t>
            </a:r>
          </a:p>
        </p:txBody>
      </p:sp>
      <p:sp>
        <p:nvSpPr>
          <p:cNvPr id="30" name="TextBox 29">
            <a:extLst>
              <a:ext uri="{FF2B5EF4-FFF2-40B4-BE49-F238E27FC236}">
                <a16:creationId xmlns:a16="http://schemas.microsoft.com/office/drawing/2014/main" id="{69113751-699E-4F68-8BD5-0527CDF21031}"/>
              </a:ext>
            </a:extLst>
          </p:cNvPr>
          <p:cNvSpPr txBox="1"/>
          <p:nvPr/>
        </p:nvSpPr>
        <p:spPr>
          <a:xfrm>
            <a:off x="126293" y="3257634"/>
            <a:ext cx="3746696" cy="1384995"/>
          </a:xfrm>
          <a:prstGeom prst="rect">
            <a:avLst/>
          </a:prstGeom>
          <a:solidFill>
            <a:srgbClr val="E99B4E"/>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For severely symptomatic patients, SRT in eligible patients,</a:t>
            </a:r>
            <a:r>
              <a:rPr kumimoji="0" lang="en-US" sz="1400" b="0" i="0" u="none" strike="noStrike" kern="0" cap="none" spc="0" normalizeH="0" baseline="0" noProof="0" dirty="0">
                <a:ln>
                  <a:noFill/>
                </a:ln>
                <a:solidFill>
                  <a:srgbClr val="2197D2"/>
                </a:solidFill>
                <a:effectLst/>
                <a:uLnTx/>
                <a:uFillTx/>
                <a:latin typeface="Arial"/>
                <a:ea typeface="+mn-ea"/>
                <a:cs typeface="Arial"/>
                <a:sym typeface="Arial"/>
              </a:rPr>
              <a:t> </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performed at experienced centers, may be considered as an alternative to escalation of medical therapy after shared decision-making including risks and benefits of all treatment options</a:t>
            </a:r>
          </a:p>
        </p:txBody>
      </p:sp>
      <p:sp>
        <p:nvSpPr>
          <p:cNvPr id="32" name="TextBox 31">
            <a:extLst>
              <a:ext uri="{FF2B5EF4-FFF2-40B4-BE49-F238E27FC236}">
                <a16:creationId xmlns:a16="http://schemas.microsoft.com/office/drawing/2014/main" id="{B283935A-6D63-4223-BB86-159B935D25DE}"/>
              </a:ext>
            </a:extLst>
          </p:cNvPr>
          <p:cNvSpPr txBox="1"/>
          <p:nvPr/>
        </p:nvSpPr>
        <p:spPr>
          <a:xfrm>
            <a:off x="74712" y="4937848"/>
            <a:ext cx="3798278" cy="954107"/>
          </a:xfrm>
          <a:prstGeom prst="rect">
            <a:avLst/>
          </a:prstGeom>
          <a:solidFill>
            <a:srgbClr val="FF0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For symptomatic patients in whom SRT is an option, mitral valve replacement should not be performed for the sole purpose of relief of LVOTO</a:t>
            </a:r>
          </a:p>
        </p:txBody>
      </p:sp>
      <p:sp>
        <p:nvSpPr>
          <p:cNvPr id="2" name="TextBox 1">
            <a:extLst>
              <a:ext uri="{FF2B5EF4-FFF2-40B4-BE49-F238E27FC236}">
                <a16:creationId xmlns:a16="http://schemas.microsoft.com/office/drawing/2014/main" id="{78E0B950-FF3D-4D48-A7B6-F3FFAF1A089B}"/>
              </a:ext>
            </a:extLst>
          </p:cNvPr>
          <p:cNvSpPr txBox="1"/>
          <p:nvPr/>
        </p:nvSpPr>
        <p:spPr>
          <a:xfrm>
            <a:off x="4822317" y="1819187"/>
            <a:ext cx="2288927" cy="646331"/>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SRT at an experienced center </a:t>
            </a:r>
            <a:endParaRPr kumimoji="0" lang="en-US" sz="1800" b="1" i="0" u="none" strike="noStrike" kern="0" cap="none" spc="0" normalizeH="0" baseline="0" noProof="0" dirty="0">
              <a:ln>
                <a:noFill/>
              </a:ln>
              <a:solidFill>
                <a:srgbClr val="000000"/>
              </a:solidFill>
              <a:effectLst/>
              <a:uLnTx/>
              <a:uFillTx/>
              <a:latin typeface="Arial"/>
              <a:ea typeface="+mn-ea"/>
              <a:cs typeface="Andalus" pitchFamily="18" charset="-78"/>
              <a:sym typeface="Arial"/>
            </a:endParaRPr>
          </a:p>
        </p:txBody>
      </p:sp>
      <p:cxnSp>
        <p:nvCxnSpPr>
          <p:cNvPr id="19" name="Straight Arrow Connector 18" descr="Flow chart arrow points to  Class I recommendations for the recommended type of septal reduction therapy.">
            <a:extLst>
              <a:ext uri="{FF2B5EF4-FFF2-40B4-BE49-F238E27FC236}">
                <a16:creationId xmlns:a16="http://schemas.microsoft.com/office/drawing/2014/main" id="{D0FCC420-02EE-4852-957B-C36BC01C7C4F}"/>
              </a:ext>
            </a:extLst>
          </p:cNvPr>
          <p:cNvCxnSpPr>
            <a:cxnSpLocks/>
            <a:stCxn id="7" idx="3"/>
          </p:cNvCxnSpPr>
          <p:nvPr/>
        </p:nvCxnSpPr>
        <p:spPr>
          <a:xfrm>
            <a:off x="7111244" y="2142353"/>
            <a:ext cx="105270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62E9B5E-F458-4AFA-9166-9F581E82686A}"/>
              </a:ext>
            </a:extLst>
          </p:cNvPr>
          <p:cNvSpPr txBox="1"/>
          <p:nvPr/>
        </p:nvSpPr>
        <p:spPr>
          <a:xfrm>
            <a:off x="8163951" y="1423532"/>
            <a:ext cx="3746696" cy="1600438"/>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Myectomy is recommended if associated conditions exist where surgical treatment is necessary (such as: associated anomalous papillary muscle, markedly elongated anterior mitral leaflet, intrinsic mitral valve disease, multivessel CAD, valvular aortic stenosis)</a:t>
            </a:r>
          </a:p>
        </p:txBody>
      </p:sp>
      <p:sp>
        <p:nvSpPr>
          <p:cNvPr id="28" name="TextBox 27">
            <a:extLst>
              <a:ext uri="{FF2B5EF4-FFF2-40B4-BE49-F238E27FC236}">
                <a16:creationId xmlns:a16="http://schemas.microsoft.com/office/drawing/2014/main" id="{DD9DA9FD-ADEB-4F8B-8574-99C2614EB540}"/>
              </a:ext>
            </a:extLst>
          </p:cNvPr>
          <p:cNvSpPr txBox="1"/>
          <p:nvPr/>
        </p:nvSpPr>
        <p:spPr>
          <a:xfrm>
            <a:off x="8163951" y="3257634"/>
            <a:ext cx="3746696" cy="2677656"/>
          </a:xfrm>
          <a:prstGeom prst="rect">
            <a:avLst/>
          </a:prstGeom>
          <a:solidFill>
            <a:srgbClr val="E99B4E"/>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Myectomy is reasonable in patients with NYHA class II if:</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 Severe and progressive pulmonary hypertension thought to be attributable to LVOTO or associated MR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b) Left atrial enlargement with </a:t>
            </a:r>
            <a:r>
              <a:rPr kumimoji="0" lang="en-US" sz="1400" b="0" i="0" u="sng" strike="noStrike" kern="0" cap="none" spc="0" normalizeH="0" baseline="0" noProof="0" dirty="0">
                <a:ln>
                  <a:noFill/>
                </a:ln>
                <a:solidFill>
                  <a:srgbClr val="000000"/>
                </a:solidFill>
                <a:effectLst/>
                <a:uLnTx/>
                <a:uFillTx/>
                <a:latin typeface="Arial"/>
                <a:ea typeface="+mn-ea"/>
                <a:cs typeface="Arial"/>
                <a:sym typeface="Arial"/>
              </a:rPr>
              <a:t>&gt;</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1 episodes of symptomatic AF</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c) Poor functional capacity attributable to LVOTO as documented on treadmill exercise testing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d) Children and young adults with very high resting LVOT gradients (&gt;100 mm Hg)</a:t>
            </a:r>
          </a:p>
        </p:txBody>
      </p:sp>
      <p:sp>
        <p:nvSpPr>
          <p:cNvPr id="36" name="TextBox 35">
            <a:extLst>
              <a:ext uri="{FF2B5EF4-FFF2-40B4-BE49-F238E27FC236}">
                <a16:creationId xmlns:a16="http://schemas.microsoft.com/office/drawing/2014/main" id="{EA8C0F92-7F66-482A-88DC-D99B042A7C1D}"/>
              </a:ext>
            </a:extLst>
          </p:cNvPr>
          <p:cNvSpPr txBox="1"/>
          <p:nvPr/>
        </p:nvSpPr>
        <p:spPr>
          <a:xfrm>
            <a:off x="126293" y="6085565"/>
            <a:ext cx="118573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Arial"/>
                <a:sym typeface="Arial"/>
              </a:rPr>
              <a:t>Abbreviations: GDMT indicates guideline directed medical therapy; NYHA, New York Heart Association; SRT, septal reduction therapy; CAD, coronary artery disease; MR, mitral regurgitation; LVOTO, left ventricular outflow tract obstruction;  AF, atrial fibrillation.  </a:t>
            </a:r>
          </a:p>
        </p:txBody>
      </p:sp>
      <p:sp>
        <p:nvSpPr>
          <p:cNvPr id="4" name="Slide Number Placeholder 3">
            <a:extLst>
              <a:ext uri="{FF2B5EF4-FFF2-40B4-BE49-F238E27FC236}">
                <a16:creationId xmlns:a16="http://schemas.microsoft.com/office/drawing/2014/main" id="{D0D103FE-26F5-4F92-A7C5-A7B24AB0170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1528071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Title 2">
            <a:extLst>
              <a:ext uri="{FF2B5EF4-FFF2-40B4-BE49-F238E27FC236}">
                <a16:creationId xmlns:a16="http://schemas.microsoft.com/office/drawing/2014/main" id="{F611F174-6D37-4C79-B601-0FD007E9FA24}"/>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mn-ea"/>
                <a:cs typeface="Arial"/>
                <a:sym typeface="Arial"/>
              </a:rPr>
              <a:t>Atrial Fibrillation (AF) in Hypertrophic Cardiomyopathy </a:t>
            </a:r>
          </a:p>
        </p:txBody>
      </p:sp>
      <p:pic>
        <p:nvPicPr>
          <p:cNvPr id="6" name="Graphic 5" descr="Illustration of a traffic light with the top circle in green indicating a Class I recommendation.">
            <a:extLst>
              <a:ext uri="{FF2B5EF4-FFF2-40B4-BE49-F238E27FC236}">
                <a16:creationId xmlns:a16="http://schemas.microsoft.com/office/drawing/2014/main" id="{D31D9271-BD10-4CA2-9409-D00F03069C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077" y="1092129"/>
            <a:ext cx="2143784" cy="2143784"/>
          </a:xfrm>
          <a:prstGeom prst="rect">
            <a:avLst/>
          </a:prstGeom>
        </p:spPr>
      </p:pic>
      <p:sp>
        <p:nvSpPr>
          <p:cNvPr id="7" name="Flowchart: Connector 6">
            <a:extLst>
              <a:ext uri="{FF2B5EF4-FFF2-40B4-BE49-F238E27FC236}">
                <a16:creationId xmlns:a16="http://schemas.microsoft.com/office/drawing/2014/main" id="{60DFD76B-7BCA-4393-A39A-CF738606A9C2}"/>
              </a:ext>
              <a:ext uri="{C183D7F6-B498-43B3-948B-1728B52AA6E4}">
                <adec:decorative xmlns:adec="http://schemas.microsoft.com/office/drawing/2017/decorative" val="1"/>
              </a:ext>
            </a:extLst>
          </p:cNvPr>
          <p:cNvSpPr/>
          <p:nvPr/>
        </p:nvSpPr>
        <p:spPr>
          <a:xfrm>
            <a:off x="1472519" y="1487354"/>
            <a:ext cx="342900" cy="38556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5" name="TextBox 74">
            <a:extLst>
              <a:ext uri="{FF2B5EF4-FFF2-40B4-BE49-F238E27FC236}">
                <a16:creationId xmlns:a16="http://schemas.microsoft.com/office/drawing/2014/main" id="{45E166A3-54AC-43BD-9D84-7EB1EF6EB0CE}"/>
              </a:ext>
            </a:extLst>
          </p:cNvPr>
          <p:cNvSpPr txBox="1"/>
          <p:nvPr/>
        </p:nvSpPr>
        <p:spPr>
          <a:xfrm>
            <a:off x="3174243" y="1267499"/>
            <a:ext cx="7963265" cy="14773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US" sz="1800" b="1" i="0" strike="noStrike" kern="0" cap="none" spc="0" normalizeH="0" baseline="0" noProof="0" dirty="0">
                <a:ln>
                  <a:noFill/>
                </a:ln>
                <a:solidFill>
                  <a:srgbClr val="000000"/>
                </a:solidFill>
                <a:effectLst/>
                <a:uLnTx/>
                <a:uFillTx/>
                <a:latin typeface="Arial"/>
                <a:ea typeface="+mn-ea"/>
                <a:cs typeface="Andalus" panose="02020603050405020304" pitchFamily="18" charset="-78"/>
                <a:sym typeface="Arial"/>
              </a:rPr>
              <a:t>In patients with clinical AF or subclinical AF (duration ≥ 24 hours) </a:t>
            </a:r>
            <a:r>
              <a:rPr kumimoji="0" lang="en-US" sz="1800" b="1" i="0" u="none" strike="noStrike" kern="0" cap="none" spc="0" normalizeH="0" baseline="0" noProof="0" dirty="0">
                <a:ln>
                  <a:noFill/>
                </a:ln>
                <a:solidFill>
                  <a:srgbClr val="000000"/>
                </a:solidFill>
                <a:effectLst/>
                <a:uLnTx/>
                <a:uFillTx/>
                <a:latin typeface="Arial"/>
                <a:ea typeface="+mn-ea"/>
                <a:cs typeface="Andalus" panose="02020603050405020304" pitchFamily="18" charset="-78"/>
                <a:sym typeface="Arial"/>
              </a:rPr>
              <a:t>DOACs are first line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srgbClr val="000000"/>
              </a:solidFill>
              <a:effectLst/>
              <a:uLnTx/>
              <a:uFillTx/>
              <a:latin typeface="Arial"/>
              <a:ea typeface="+mn-ea"/>
              <a:cs typeface="Andalus" panose="02020603050405020304" pitchFamily="18" charset="-78"/>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US" sz="1800" b="1" i="0" u="none" strike="noStrike" kern="0" cap="none" spc="0" normalizeH="0" baseline="0" noProof="0" dirty="0">
                <a:ln>
                  <a:noFill/>
                </a:ln>
                <a:solidFill>
                  <a:srgbClr val="000000"/>
                </a:solidFill>
                <a:effectLst/>
                <a:uLnTx/>
                <a:uFillTx/>
                <a:latin typeface="Arial"/>
                <a:ea typeface="+mn-ea"/>
                <a:cs typeface="Andalus" panose="02020603050405020304" pitchFamily="18" charset="-78"/>
                <a:sym typeface="Arial"/>
              </a:rPr>
              <a:t>Vitamin K antagonists are second line Independent of CHA</a:t>
            </a:r>
            <a:r>
              <a:rPr kumimoji="0" lang="en-US" sz="1800" b="1" i="0" u="none" strike="noStrike" kern="0" cap="none" spc="0" normalizeH="0" baseline="-25000" noProof="0" dirty="0">
                <a:ln>
                  <a:noFill/>
                </a:ln>
                <a:solidFill>
                  <a:srgbClr val="000000"/>
                </a:solidFill>
                <a:effectLst/>
                <a:uLnTx/>
                <a:uFillTx/>
                <a:latin typeface="Arial"/>
                <a:ea typeface="+mn-ea"/>
                <a:cs typeface="Andalus" panose="02020603050405020304" pitchFamily="18" charset="-78"/>
                <a:sym typeface="Arial"/>
              </a:rPr>
              <a:t>2</a:t>
            </a:r>
            <a:r>
              <a:rPr kumimoji="0" lang="en-US" sz="1800" b="1" i="0" u="none" strike="noStrike" kern="0" cap="none" spc="0" normalizeH="0" baseline="0" noProof="0" dirty="0">
                <a:ln>
                  <a:noFill/>
                </a:ln>
                <a:solidFill>
                  <a:srgbClr val="000000"/>
                </a:solidFill>
                <a:effectLst/>
                <a:uLnTx/>
                <a:uFillTx/>
                <a:latin typeface="Arial"/>
                <a:ea typeface="+mn-ea"/>
                <a:cs typeface="Andalus" panose="02020603050405020304" pitchFamily="18" charset="-78"/>
                <a:sym typeface="Arial"/>
              </a:rPr>
              <a:t>DS</a:t>
            </a:r>
            <a:r>
              <a:rPr kumimoji="0" lang="en-US" sz="1800" b="1" i="0" u="none" strike="noStrike" kern="0" cap="none" spc="0" normalizeH="0" baseline="-25000" noProof="0" dirty="0">
                <a:ln>
                  <a:noFill/>
                </a:ln>
                <a:solidFill>
                  <a:srgbClr val="000000"/>
                </a:solidFill>
                <a:effectLst/>
                <a:uLnTx/>
                <a:uFillTx/>
                <a:latin typeface="Arial"/>
                <a:ea typeface="+mn-ea"/>
                <a:cs typeface="Andalus" panose="02020603050405020304" pitchFamily="18" charset="-78"/>
                <a:sym typeface="Arial"/>
              </a:rPr>
              <a:t>2</a:t>
            </a:r>
            <a:r>
              <a:rPr kumimoji="0" lang="en-US" sz="1800" b="1" i="0" u="none" strike="noStrike" kern="0" cap="none" spc="0" normalizeH="0" baseline="0" noProof="0" dirty="0">
                <a:ln>
                  <a:noFill/>
                </a:ln>
                <a:solidFill>
                  <a:srgbClr val="000000"/>
                </a:solidFill>
                <a:effectLst/>
                <a:uLnTx/>
                <a:uFillTx/>
                <a:latin typeface="Arial"/>
                <a:ea typeface="+mn-ea"/>
                <a:cs typeface="Andalus" panose="02020603050405020304" pitchFamily="18" charset="-78"/>
                <a:sym typeface="Arial"/>
              </a:rPr>
              <a:t>-VASc score </a:t>
            </a:r>
            <a:endParaRPr kumimoji="0" lang="en-US"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9" name="TextBox 78">
            <a:extLst>
              <a:ext uri="{FF2B5EF4-FFF2-40B4-BE49-F238E27FC236}">
                <a16:creationId xmlns:a16="http://schemas.microsoft.com/office/drawing/2014/main" id="{99C14341-A9E1-4C56-AD08-619A387FEF10}"/>
              </a:ext>
            </a:extLst>
          </p:cNvPr>
          <p:cNvSpPr txBox="1"/>
          <p:nvPr/>
        </p:nvSpPr>
        <p:spPr>
          <a:xfrm>
            <a:off x="3174243" y="2725990"/>
            <a:ext cx="7581410"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US" sz="1800" b="1" i="0" u="none" strike="noStrike" kern="0" cap="none" spc="0" normalizeH="0" baseline="0" noProof="0" dirty="0">
                <a:ln>
                  <a:noFill/>
                </a:ln>
                <a:solidFill>
                  <a:srgbClr val="000000"/>
                </a:solidFill>
                <a:effectLst/>
                <a:uLnTx/>
                <a:uFillTx/>
                <a:latin typeface="Arial"/>
                <a:ea typeface="+mn-ea"/>
                <a:cs typeface="Andalus" panose="02020603050405020304" pitchFamily="18" charset="-78"/>
                <a:sym typeface="Arial"/>
              </a:rPr>
              <a:t>For rate control strategy use either beta blockers, verapamil or diltiazem. </a:t>
            </a:r>
          </a:p>
        </p:txBody>
      </p:sp>
      <p:pic>
        <p:nvPicPr>
          <p:cNvPr id="37" name="Graphic 36" descr="Illustration of a traffic light with the middle circle in yellow indicating a Class II recommendation.">
            <a:extLst>
              <a:ext uri="{FF2B5EF4-FFF2-40B4-BE49-F238E27FC236}">
                <a16:creationId xmlns:a16="http://schemas.microsoft.com/office/drawing/2014/main" id="{F3F79A65-6F03-48EB-B2B6-72FB69EC53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252" y="3227330"/>
            <a:ext cx="2143784" cy="2143784"/>
          </a:xfrm>
          <a:prstGeom prst="rect">
            <a:avLst/>
          </a:prstGeom>
        </p:spPr>
      </p:pic>
      <p:sp>
        <p:nvSpPr>
          <p:cNvPr id="63" name="Flowchart: Connector 62">
            <a:extLst>
              <a:ext uri="{FF2B5EF4-FFF2-40B4-BE49-F238E27FC236}">
                <a16:creationId xmlns:a16="http://schemas.microsoft.com/office/drawing/2014/main" id="{9C289CE2-5947-45BA-9DE5-06D143DE8602}"/>
              </a:ext>
              <a:ext uri="{C183D7F6-B498-43B3-948B-1728B52AA6E4}">
                <adec:decorative xmlns:adec="http://schemas.microsoft.com/office/drawing/2017/decorative" val="1"/>
              </a:ext>
            </a:extLst>
          </p:cNvPr>
          <p:cNvSpPr/>
          <p:nvPr/>
        </p:nvSpPr>
        <p:spPr>
          <a:xfrm>
            <a:off x="1446286" y="4110068"/>
            <a:ext cx="392453" cy="372480"/>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1" name="Rectangle 80">
            <a:extLst>
              <a:ext uri="{FF2B5EF4-FFF2-40B4-BE49-F238E27FC236}">
                <a16:creationId xmlns:a16="http://schemas.microsoft.com/office/drawing/2014/main" id="{89E0E6DE-A673-4158-A357-195F3F30CBFD}"/>
              </a:ext>
            </a:extLst>
          </p:cNvPr>
          <p:cNvSpPr/>
          <p:nvPr/>
        </p:nvSpPr>
        <p:spPr>
          <a:xfrm>
            <a:off x="3022235" y="3744750"/>
            <a:ext cx="7963265" cy="64633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US" sz="1800" b="1" i="0" u="none" strike="noStrike" kern="0" cap="none" spc="0" normalizeH="0" baseline="0" noProof="0" dirty="0">
                <a:ln>
                  <a:noFill/>
                </a:ln>
                <a:solidFill>
                  <a:srgbClr val="000000"/>
                </a:solidFill>
                <a:effectLst/>
                <a:uLnTx/>
                <a:uFillTx/>
                <a:latin typeface="Arial"/>
                <a:ea typeface="+mn-ea"/>
                <a:cs typeface="Andalus" panose="02020603050405020304" pitchFamily="18" charset="-78"/>
                <a:sym typeface="Arial"/>
              </a:rPr>
              <a:t>In patients with poorly tolerated AF, a rhythm control strategy with cardioversion or anti-arrhythmic drugs can be beneficial </a:t>
            </a:r>
          </a:p>
        </p:txBody>
      </p:sp>
      <p:sp>
        <p:nvSpPr>
          <p:cNvPr id="85" name="Rectangle 84">
            <a:extLst>
              <a:ext uri="{FF2B5EF4-FFF2-40B4-BE49-F238E27FC236}">
                <a16:creationId xmlns:a16="http://schemas.microsoft.com/office/drawing/2014/main" id="{9D78C899-D1C6-4C9E-8FB5-A9FFC4784117}"/>
              </a:ext>
            </a:extLst>
          </p:cNvPr>
          <p:cNvSpPr/>
          <p:nvPr/>
        </p:nvSpPr>
        <p:spPr>
          <a:xfrm>
            <a:off x="3022235" y="4499326"/>
            <a:ext cx="7733418" cy="64633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US" sz="1800" b="1" i="0" u="none" strike="noStrike" kern="0" cap="none" spc="0" normalizeH="0" baseline="0" noProof="0" dirty="0">
                <a:ln>
                  <a:noFill/>
                </a:ln>
                <a:solidFill>
                  <a:srgbClr val="000000"/>
                </a:solidFill>
                <a:effectLst/>
                <a:uLnTx/>
                <a:uFillTx/>
                <a:latin typeface="Arial"/>
                <a:ea typeface="+mn-ea"/>
                <a:cs typeface="Andalus" panose="02020603050405020304" pitchFamily="18" charset="-78"/>
                <a:sym typeface="Arial"/>
              </a:rPr>
              <a:t>AF catheter ablation can be effective when drug therapy is ineffective, contraindicated or not patient’s preference</a:t>
            </a:r>
          </a:p>
        </p:txBody>
      </p:sp>
      <p:sp>
        <p:nvSpPr>
          <p:cNvPr id="87" name="TextBox 86">
            <a:extLst>
              <a:ext uri="{FF2B5EF4-FFF2-40B4-BE49-F238E27FC236}">
                <a16:creationId xmlns:a16="http://schemas.microsoft.com/office/drawing/2014/main" id="{65D66140-3D76-4CFC-BB7B-070B5FB88905}"/>
              </a:ext>
            </a:extLst>
          </p:cNvPr>
          <p:cNvSpPr txBox="1"/>
          <p:nvPr/>
        </p:nvSpPr>
        <p:spPr>
          <a:xfrm>
            <a:off x="3022235" y="5138224"/>
            <a:ext cx="7151366"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US" sz="1800" b="1" i="0" u="none" strike="noStrike" kern="0" cap="none" spc="0" normalizeH="0" baseline="0" noProof="0" dirty="0">
                <a:ln>
                  <a:noFill/>
                </a:ln>
                <a:solidFill>
                  <a:srgbClr val="000000"/>
                </a:solidFill>
                <a:effectLst/>
                <a:uLnTx/>
                <a:uFillTx/>
                <a:latin typeface="Arial"/>
                <a:ea typeface="+mn-ea"/>
                <a:cs typeface="Andalus" panose="02020603050405020304" pitchFamily="18" charset="-78"/>
                <a:sym typeface="Arial"/>
              </a:rPr>
              <a:t>In patients with AF undergoing myectomy , surgical AF ablation can be beneficial </a:t>
            </a:r>
          </a:p>
        </p:txBody>
      </p:sp>
      <p:sp>
        <p:nvSpPr>
          <p:cNvPr id="88" name="TextBox 87">
            <a:extLst>
              <a:ext uri="{FF2B5EF4-FFF2-40B4-BE49-F238E27FC236}">
                <a16:creationId xmlns:a16="http://schemas.microsoft.com/office/drawing/2014/main" id="{A0FAA6C2-F840-462C-B73C-8616D9A62CD0}"/>
              </a:ext>
            </a:extLst>
          </p:cNvPr>
          <p:cNvSpPr txBox="1"/>
          <p:nvPr/>
        </p:nvSpPr>
        <p:spPr>
          <a:xfrm>
            <a:off x="102529" y="6305395"/>
            <a:ext cx="88646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Abbreviations:  DOACs indicates direct-acting oral anticoagulants.</a:t>
            </a:r>
          </a:p>
        </p:txBody>
      </p:sp>
      <p:sp>
        <p:nvSpPr>
          <p:cNvPr id="2" name="Slide Number Placeholder 1">
            <a:extLst>
              <a:ext uri="{FF2B5EF4-FFF2-40B4-BE49-F238E27FC236}">
                <a16:creationId xmlns:a16="http://schemas.microsoft.com/office/drawing/2014/main" id="{B286728C-2F16-4C6A-84B7-44FF22D198E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491773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22" name="Group 21">
            <a:extLst>
              <a:ext uri="{FF2B5EF4-FFF2-40B4-BE49-F238E27FC236}">
                <a16:creationId xmlns:a16="http://schemas.microsoft.com/office/drawing/2014/main" id="{86E84C6F-C7B9-4427-B968-C513A67B96DD}"/>
              </a:ext>
              <a:ext uri="{C183D7F6-B498-43B3-948B-1728B52AA6E4}">
                <adec:decorative xmlns:adec="http://schemas.microsoft.com/office/drawing/2017/decorative" val="1"/>
              </a:ext>
            </a:extLst>
          </p:cNvPr>
          <p:cNvGrpSpPr/>
          <p:nvPr/>
        </p:nvGrpSpPr>
        <p:grpSpPr>
          <a:xfrm>
            <a:off x="1693993" y="876478"/>
            <a:ext cx="6070023" cy="5166599"/>
            <a:chOff x="1693993" y="876478"/>
            <a:chExt cx="6070023" cy="5166599"/>
          </a:xfrm>
        </p:grpSpPr>
        <p:sp>
          <p:nvSpPr>
            <p:cNvPr id="2" name="Striped Right Arrow 43">
              <a:extLst>
                <a:ext uri="{FF2B5EF4-FFF2-40B4-BE49-F238E27FC236}">
                  <a16:creationId xmlns:a16="http://schemas.microsoft.com/office/drawing/2014/main" id="{28235A2E-EC16-4743-B229-B9C8D6D4BA24}"/>
                </a:ext>
              </a:extLst>
            </p:cNvPr>
            <p:cNvSpPr/>
            <p:nvPr/>
          </p:nvSpPr>
          <p:spPr>
            <a:xfrm rot="16155318">
              <a:off x="4458230" y="2646954"/>
              <a:ext cx="523782" cy="479196"/>
            </a:xfrm>
            <a:prstGeom prst="rightArrow">
              <a:avLst>
                <a:gd name="adj1" fmla="val 35198"/>
                <a:gd name="adj2" fmla="val 48748"/>
              </a:avLst>
            </a:prstGeom>
            <a:solidFill>
              <a:srgbClr val="FF3300"/>
            </a:soli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Striped Right Arrow 43">
              <a:extLst>
                <a:ext uri="{FF2B5EF4-FFF2-40B4-BE49-F238E27FC236}">
                  <a16:creationId xmlns:a16="http://schemas.microsoft.com/office/drawing/2014/main" id="{91201062-A138-4928-8AD1-8E76CFFDCFF0}"/>
                </a:ext>
              </a:extLst>
            </p:cNvPr>
            <p:cNvSpPr/>
            <p:nvPr/>
          </p:nvSpPr>
          <p:spPr>
            <a:xfrm rot="1755318">
              <a:off x="5496400" y="4421331"/>
              <a:ext cx="783018" cy="445001"/>
            </a:xfrm>
            <a:prstGeom prst="rightArrow">
              <a:avLst>
                <a:gd name="adj1" fmla="val 35198"/>
                <a:gd name="adj2" fmla="val 48748"/>
              </a:avLst>
            </a:prstGeom>
            <a:solidFill>
              <a:srgbClr val="FF3300"/>
            </a:soli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Striped Right Arrow 43">
              <a:extLst>
                <a:ext uri="{FF2B5EF4-FFF2-40B4-BE49-F238E27FC236}">
                  <a16:creationId xmlns:a16="http://schemas.microsoft.com/office/drawing/2014/main" id="{4010D24F-4141-4EB0-947A-BBCC258B2477}"/>
                </a:ext>
              </a:extLst>
            </p:cNvPr>
            <p:cNvSpPr/>
            <p:nvPr/>
          </p:nvSpPr>
          <p:spPr>
            <a:xfrm rot="9077002">
              <a:off x="3242363" y="4399149"/>
              <a:ext cx="692443" cy="445001"/>
            </a:xfrm>
            <a:prstGeom prst="rightArrow">
              <a:avLst>
                <a:gd name="adj1" fmla="val 35198"/>
                <a:gd name="adj2" fmla="val 48748"/>
              </a:avLst>
            </a:prstGeom>
            <a:solidFill>
              <a:srgbClr val="FF3300"/>
            </a:soli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 name="Donut 13">
              <a:extLst>
                <a:ext uri="{FF2B5EF4-FFF2-40B4-BE49-F238E27FC236}">
                  <a16:creationId xmlns:a16="http://schemas.microsoft.com/office/drawing/2014/main" id="{5F41C894-517A-4613-95BB-491B8E7149A4}"/>
                </a:ext>
              </a:extLst>
            </p:cNvPr>
            <p:cNvSpPr/>
            <p:nvPr/>
          </p:nvSpPr>
          <p:spPr>
            <a:xfrm>
              <a:off x="3913155" y="876478"/>
              <a:ext cx="1611086" cy="1496119"/>
            </a:xfrm>
            <a:prstGeom prst="donut">
              <a:avLst>
                <a:gd name="adj" fmla="val 7454"/>
              </a:avLst>
            </a:prstGeom>
            <a:solidFill>
              <a:schemeClr val="accent6">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9" name="Donut 17">
              <a:extLst>
                <a:ext uri="{FF2B5EF4-FFF2-40B4-BE49-F238E27FC236}">
                  <a16:creationId xmlns:a16="http://schemas.microsoft.com/office/drawing/2014/main" id="{3D637FE2-6285-4ECA-81CC-34EEB82ED817}"/>
                </a:ext>
                <a:ext uri="{C183D7F6-B498-43B3-948B-1728B52AA6E4}">
                  <adec:decorative xmlns:adec="http://schemas.microsoft.com/office/drawing/2017/decorative" val="1"/>
                </a:ext>
              </a:extLst>
            </p:cNvPr>
            <p:cNvSpPr/>
            <p:nvPr/>
          </p:nvSpPr>
          <p:spPr>
            <a:xfrm rot="5400000">
              <a:off x="6210413" y="4407777"/>
              <a:ext cx="1496119" cy="1611086"/>
            </a:xfrm>
            <a:prstGeom prst="donut">
              <a:avLst>
                <a:gd name="adj" fmla="val 7454"/>
              </a:avLst>
            </a:prstGeom>
            <a:solidFill>
              <a:schemeClr val="accent6">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0" name="Donut 21">
              <a:extLst>
                <a:ext uri="{FF2B5EF4-FFF2-40B4-BE49-F238E27FC236}">
                  <a16:creationId xmlns:a16="http://schemas.microsoft.com/office/drawing/2014/main" id="{761CD06B-2AD9-4A9C-8720-BDEF1203560D}"/>
                </a:ext>
              </a:extLst>
            </p:cNvPr>
            <p:cNvSpPr/>
            <p:nvPr/>
          </p:nvSpPr>
          <p:spPr>
            <a:xfrm rot="12600000">
              <a:off x="1693993" y="4440979"/>
              <a:ext cx="1611086" cy="1602098"/>
            </a:xfrm>
            <a:prstGeom prst="donut">
              <a:avLst>
                <a:gd name="adj" fmla="val 7454"/>
              </a:avLst>
            </a:prstGeom>
            <a:solidFill>
              <a:schemeClr val="accent6">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5" name="Rounded Rectangle 4">
              <a:extLst>
                <a:ext uri="{FF2B5EF4-FFF2-40B4-BE49-F238E27FC236}">
                  <a16:creationId xmlns:a16="http://schemas.microsoft.com/office/drawing/2014/main" id="{3DA1DF28-F692-4F11-8A86-A5CF69C2A79F}"/>
                </a:ext>
              </a:extLst>
            </p:cNvPr>
            <p:cNvSpPr/>
            <p:nvPr/>
          </p:nvSpPr>
          <p:spPr>
            <a:xfrm>
              <a:off x="3793517" y="3137289"/>
              <a:ext cx="1850362" cy="1465421"/>
            </a:xfrm>
            <a:prstGeom prst="roundRect">
              <a:avLst/>
            </a:prstGeom>
            <a:solidFill>
              <a:srgbClr val="FF3300"/>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6" name="Rounded Rectangle 5">
              <a:extLst>
                <a:ext uri="{FF2B5EF4-FFF2-40B4-BE49-F238E27FC236}">
                  <a16:creationId xmlns:a16="http://schemas.microsoft.com/office/drawing/2014/main" id="{D8483B5B-FE49-442B-B8E2-C9DCEB2C7244}"/>
                </a:ext>
              </a:extLst>
            </p:cNvPr>
            <p:cNvSpPr/>
            <p:nvPr/>
          </p:nvSpPr>
          <p:spPr>
            <a:xfrm>
              <a:off x="3885938" y="3210484"/>
              <a:ext cx="1665520" cy="1319031"/>
            </a:xfrm>
            <a:prstGeom prst="roundRect">
              <a:avLst/>
            </a:prstGeom>
            <a:gradFill>
              <a:gsLst>
                <a:gs pos="77000">
                  <a:schemeClr val="bg2">
                    <a:lumMod val="85000"/>
                  </a:schemeClr>
                </a:gs>
                <a:gs pos="0">
                  <a:schemeClr val="bg2">
                    <a:lumMod val="50000"/>
                  </a:schemeClr>
                </a:gs>
              </a:gsLst>
              <a:lin ang="5400000" scaled="1"/>
            </a:gradFill>
            <a:ln>
              <a:gradFill>
                <a:gsLst>
                  <a:gs pos="0">
                    <a:schemeClr val="bg2">
                      <a:alpha val="86000"/>
                    </a:schemeClr>
                  </a:gs>
                  <a:gs pos="60000">
                    <a:schemeClr val="bg2">
                      <a:alpha val="0"/>
                    </a:schemeClr>
                  </a:gs>
                </a:gsLst>
                <a:lin ang="5400000" scaled="0"/>
              </a:grad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ounded Rectangle 6">
              <a:extLst>
                <a:ext uri="{FF2B5EF4-FFF2-40B4-BE49-F238E27FC236}">
                  <a16:creationId xmlns:a16="http://schemas.microsoft.com/office/drawing/2014/main" id="{4FFF1DBE-3725-43E5-B328-69550ED15BD3}"/>
                </a:ext>
              </a:extLst>
            </p:cNvPr>
            <p:cNvSpPr/>
            <p:nvPr/>
          </p:nvSpPr>
          <p:spPr>
            <a:xfrm>
              <a:off x="3885938" y="3212917"/>
              <a:ext cx="1665520" cy="502065"/>
            </a:xfrm>
            <a:prstGeom prst="roundRect">
              <a:avLst>
                <a:gd name="adj" fmla="val 38475"/>
              </a:avLst>
            </a:prstGeom>
            <a:gradFill>
              <a:gsLst>
                <a:gs pos="100000">
                  <a:schemeClr val="bg2">
                    <a:alpha val="8000"/>
                  </a:schemeClr>
                </a:gs>
                <a:gs pos="0">
                  <a:schemeClr val="bg2">
                    <a:alpha val="0"/>
                  </a:schemeClr>
                </a:gs>
              </a:gsLst>
              <a:lin ang="5400000" scaled="1"/>
            </a:gra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2" name="Title 11">
            <a:extLst>
              <a:ext uri="{FF2B5EF4-FFF2-40B4-BE49-F238E27FC236}">
                <a16:creationId xmlns:a16="http://schemas.microsoft.com/office/drawing/2014/main" id="{793E1566-FE7D-4B4C-B677-C7D1252AA00E}"/>
              </a:ext>
            </a:extLst>
          </p:cNvPr>
          <p:cNvSpPr>
            <a:spLocks noGrp="1"/>
          </p:cNvSpPr>
          <p:nvPr>
            <p:ph type="title"/>
          </p:nvPr>
        </p:nvSpPr>
        <p:spPr/>
        <p:txBody>
          <a:bodyPr/>
          <a:lstStyle/>
          <a:p>
            <a:r>
              <a:rPr kumimoji="0" lang="en-US" sz="2400" b="1" i="0" u="none" strike="noStrike" kern="0" cap="none" spc="0" normalizeH="0" baseline="0" noProof="0" dirty="0">
                <a:ln>
                  <a:noFill/>
                </a:ln>
                <a:solidFill>
                  <a:srgbClr val="000000"/>
                </a:solidFill>
                <a:effectLst/>
                <a:uLnTx/>
                <a:uFillTx/>
                <a:latin typeface="Arial"/>
                <a:ea typeface="+mn-ea"/>
                <a:cs typeface="Arial"/>
                <a:sym typeface="Arial"/>
              </a:rPr>
              <a:t>Management of HCM and Ventricular Arrhythmias</a:t>
            </a:r>
            <a:endParaRPr lang="en-US" dirty="0"/>
          </a:p>
        </p:txBody>
      </p:sp>
      <p:sp>
        <p:nvSpPr>
          <p:cNvPr id="3" name="TextBox 2">
            <a:extLst>
              <a:ext uri="{FF2B5EF4-FFF2-40B4-BE49-F238E27FC236}">
                <a16:creationId xmlns:a16="http://schemas.microsoft.com/office/drawing/2014/main" id="{E265EFD9-1D63-4EBD-81EE-FC07C803677E}"/>
              </a:ext>
            </a:extLst>
          </p:cNvPr>
          <p:cNvSpPr txBox="1"/>
          <p:nvPr/>
        </p:nvSpPr>
        <p:spPr>
          <a:xfrm>
            <a:off x="3936883" y="3590781"/>
            <a:ext cx="1485944" cy="6573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Arial"/>
                <a:ea typeface="+mn-ea"/>
                <a:cs typeface="Arial"/>
                <a:sym typeface="Arial"/>
              </a:rPr>
              <a:t>Recurrent VT</a:t>
            </a:r>
          </a:p>
        </p:txBody>
      </p:sp>
      <p:sp>
        <p:nvSpPr>
          <p:cNvPr id="5" name="TextBox 4">
            <a:extLst>
              <a:ext uri="{FF2B5EF4-FFF2-40B4-BE49-F238E27FC236}">
                <a16:creationId xmlns:a16="http://schemas.microsoft.com/office/drawing/2014/main" id="{E21C18CC-CC84-46BD-AE8F-2747EDC87870}"/>
              </a:ext>
            </a:extLst>
          </p:cNvPr>
          <p:cNvSpPr txBox="1"/>
          <p:nvPr/>
        </p:nvSpPr>
        <p:spPr>
          <a:xfrm>
            <a:off x="4069326" y="1002513"/>
            <a:ext cx="1298743" cy="1086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Anti tachycardia pacing to minimize shocks</a:t>
            </a:r>
          </a:p>
        </p:txBody>
      </p:sp>
      <p:sp>
        <p:nvSpPr>
          <p:cNvPr id="33" name="Rectangle 32">
            <a:extLst>
              <a:ext uri="{FF2B5EF4-FFF2-40B4-BE49-F238E27FC236}">
                <a16:creationId xmlns:a16="http://schemas.microsoft.com/office/drawing/2014/main" id="{98424865-1D13-4835-BCB6-C44DECD31D61}"/>
              </a:ext>
            </a:extLst>
          </p:cNvPr>
          <p:cNvSpPr/>
          <p:nvPr/>
        </p:nvSpPr>
        <p:spPr>
          <a:xfrm>
            <a:off x="2031775" y="3555351"/>
            <a:ext cx="168940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Despite AAD and ablation</a:t>
            </a:r>
          </a:p>
        </p:txBody>
      </p:sp>
      <p:sp>
        <p:nvSpPr>
          <p:cNvPr id="34" name="TextBox 33">
            <a:extLst>
              <a:ext uri="{FF2B5EF4-FFF2-40B4-BE49-F238E27FC236}">
                <a16:creationId xmlns:a16="http://schemas.microsoft.com/office/drawing/2014/main" id="{8660A743-0951-42A3-B954-6E3EC45A02FF}"/>
              </a:ext>
            </a:extLst>
          </p:cNvPr>
          <p:cNvSpPr txBox="1"/>
          <p:nvPr/>
        </p:nvSpPr>
        <p:spPr>
          <a:xfrm>
            <a:off x="1876020" y="4956720"/>
            <a:ext cx="126598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Heart transplant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 </a:t>
            </a:r>
          </a:p>
        </p:txBody>
      </p:sp>
      <p:sp>
        <p:nvSpPr>
          <p:cNvPr id="32" name="Rectangle 31">
            <a:extLst>
              <a:ext uri="{FF2B5EF4-FFF2-40B4-BE49-F238E27FC236}">
                <a16:creationId xmlns:a16="http://schemas.microsoft.com/office/drawing/2014/main" id="{C0A424F2-E2F9-450B-886A-33CDF94AFDAD}"/>
              </a:ext>
            </a:extLst>
          </p:cNvPr>
          <p:cNvSpPr/>
          <p:nvPr/>
        </p:nvSpPr>
        <p:spPr>
          <a:xfrm>
            <a:off x="5752639" y="3421249"/>
            <a:ext cx="168940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Recurrent ICD shocks despite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β</a:t>
            </a:r>
            <a:r>
              <a:rPr kumimoji="0" lang="en-US"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rPr>
              <a:t>-blockers</a:t>
            </a:r>
            <a:endParaRPr kumimoji="0" lang="en-US" sz="1400" b="1" i="0" u="none" strike="noStrike" kern="0" cap="none" spc="0" normalizeH="0" baseline="0" noProof="0" dirty="0">
              <a:ln>
                <a:noFill/>
              </a:ln>
              <a:solidFill>
                <a:srgbClr val="000000"/>
              </a:solidFill>
              <a:effectLst/>
              <a:uLnTx/>
              <a:uFillTx/>
              <a:latin typeface="Arial"/>
              <a:ea typeface="+mn-ea"/>
              <a:cs typeface="Andalus" pitchFamily="18" charset="-78"/>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TextBox 10">
            <a:extLst>
              <a:ext uri="{FF2B5EF4-FFF2-40B4-BE49-F238E27FC236}">
                <a16:creationId xmlns:a16="http://schemas.microsoft.com/office/drawing/2014/main" id="{666E9C46-6404-4A83-94B3-268C9E59AEB2}"/>
              </a:ext>
            </a:extLst>
          </p:cNvPr>
          <p:cNvSpPr txBox="1"/>
          <p:nvPr/>
        </p:nvSpPr>
        <p:spPr>
          <a:xfrm>
            <a:off x="6345362" y="4677961"/>
            <a:ext cx="1286976" cy="1286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sng" strike="noStrike" kern="0" cap="none" spc="0" normalizeH="0" baseline="0" noProof="0" dirty="0">
                <a:ln>
                  <a:noFill/>
                </a:ln>
                <a:solidFill>
                  <a:srgbClr val="000000"/>
                </a:solidFill>
                <a:effectLst/>
                <a:uLnTx/>
                <a:uFillTx/>
                <a:latin typeface="Arial"/>
                <a:ea typeface="+mn-ea"/>
                <a:cs typeface="Arial"/>
                <a:sym typeface="Arial"/>
              </a:rPr>
              <a:t>AAD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Amiodarone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Dofetilide*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Mexiletine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Sotalol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4" name="TextBox 43">
            <a:extLst>
              <a:ext uri="{FF2B5EF4-FFF2-40B4-BE49-F238E27FC236}">
                <a16:creationId xmlns:a16="http://schemas.microsoft.com/office/drawing/2014/main" id="{93424362-6E79-4A2D-8175-B6D0545BA6CA}"/>
              </a:ext>
            </a:extLst>
          </p:cNvPr>
          <p:cNvSpPr txBox="1"/>
          <p:nvPr/>
        </p:nvSpPr>
        <p:spPr>
          <a:xfrm>
            <a:off x="130266" y="5871030"/>
            <a:ext cx="14560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 Not in children</a:t>
            </a:r>
          </a:p>
        </p:txBody>
      </p:sp>
      <p:sp>
        <p:nvSpPr>
          <p:cNvPr id="36" name="Striped Right Arrow 43" descr="Flow chart diagram arrow shows the next step of recommended treatment if medications are not effective.">
            <a:extLst>
              <a:ext uri="{FF2B5EF4-FFF2-40B4-BE49-F238E27FC236}">
                <a16:creationId xmlns:a16="http://schemas.microsoft.com/office/drawing/2014/main" id="{D28F3164-1631-4E34-843F-4CE44C5E4B8B}"/>
              </a:ext>
              <a:ext uri="{C183D7F6-B498-43B3-948B-1728B52AA6E4}">
                <adec:decorative xmlns:adec="http://schemas.microsoft.com/office/drawing/2017/decorative" val="0"/>
              </a:ext>
            </a:extLst>
          </p:cNvPr>
          <p:cNvSpPr/>
          <p:nvPr/>
        </p:nvSpPr>
        <p:spPr>
          <a:xfrm>
            <a:off x="7781042" y="5194176"/>
            <a:ext cx="887821" cy="479196"/>
          </a:xfrm>
          <a:prstGeom prst="rightArrow">
            <a:avLst>
              <a:gd name="adj1" fmla="val 35198"/>
              <a:gd name="adj2" fmla="val 48748"/>
            </a:avLst>
          </a:prstGeom>
          <a:solidFill>
            <a:srgbClr val="FF3300"/>
          </a:solidFill>
          <a:ln>
            <a:noFill/>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9" name="Rectangle 38">
            <a:extLst>
              <a:ext uri="{FF2B5EF4-FFF2-40B4-BE49-F238E27FC236}">
                <a16:creationId xmlns:a16="http://schemas.microsoft.com/office/drawing/2014/main" id="{5D45B080-201E-46FB-A779-28AF742DADCD}"/>
              </a:ext>
            </a:extLst>
          </p:cNvPr>
          <p:cNvSpPr/>
          <p:nvPr/>
        </p:nvSpPr>
        <p:spPr>
          <a:xfrm>
            <a:off x="8188492" y="4047595"/>
            <a:ext cx="242990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If ineffective, not tolerated or not preferred</a:t>
            </a:r>
          </a:p>
        </p:txBody>
      </p:sp>
      <p:sp>
        <p:nvSpPr>
          <p:cNvPr id="37" name="Donut 17" descr="Text is in yellow circle to denote Class II recommendation.">
            <a:extLst>
              <a:ext uri="{FF2B5EF4-FFF2-40B4-BE49-F238E27FC236}">
                <a16:creationId xmlns:a16="http://schemas.microsoft.com/office/drawing/2014/main" id="{63E729DE-95F3-4550-AEBA-937CCF50A9BD}"/>
              </a:ext>
            </a:extLst>
          </p:cNvPr>
          <p:cNvSpPr/>
          <p:nvPr/>
        </p:nvSpPr>
        <p:spPr>
          <a:xfrm rot="5400000">
            <a:off x="8713018" y="4585956"/>
            <a:ext cx="1558484" cy="1611086"/>
          </a:xfrm>
          <a:prstGeom prst="donut">
            <a:avLst>
              <a:gd name="adj" fmla="val 7454"/>
            </a:avLst>
          </a:prstGeom>
          <a:solidFill>
            <a:schemeClr val="accent4">
              <a:lumMod val="60000"/>
              <a:lumOff val="4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8" name="TextBox 37">
            <a:extLst>
              <a:ext uri="{FF2B5EF4-FFF2-40B4-BE49-F238E27FC236}">
                <a16:creationId xmlns:a16="http://schemas.microsoft.com/office/drawing/2014/main" id="{11F95025-7E1B-4A0F-99AF-ECA735FBD8E4}"/>
              </a:ext>
            </a:extLst>
          </p:cNvPr>
          <p:cNvSpPr txBox="1"/>
          <p:nvPr/>
        </p:nvSpPr>
        <p:spPr>
          <a:xfrm>
            <a:off x="8848772" y="5113949"/>
            <a:ext cx="128697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Catheter ablation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5" name="TextBox 44">
            <a:extLst>
              <a:ext uri="{FF2B5EF4-FFF2-40B4-BE49-F238E27FC236}">
                <a16:creationId xmlns:a16="http://schemas.microsoft.com/office/drawing/2014/main" id="{E0E5FB6F-E880-424F-9A00-4EEAA8A2F34D}"/>
              </a:ext>
            </a:extLst>
          </p:cNvPr>
          <p:cNvSpPr txBox="1"/>
          <p:nvPr/>
        </p:nvSpPr>
        <p:spPr>
          <a:xfrm>
            <a:off x="116517" y="6346561"/>
            <a:ext cx="115950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Arial"/>
                <a:sym typeface="Arial"/>
              </a:rPr>
              <a:t>Abbreviations: AAD indicates antiarrhythmic drug therapy; VT, ventricular tachycardia; ICD, implantable cardioverter-defibrillator.</a:t>
            </a:r>
          </a:p>
        </p:txBody>
      </p:sp>
      <p:sp>
        <p:nvSpPr>
          <p:cNvPr id="7" name="Slide Number Placeholder 6">
            <a:extLst>
              <a:ext uri="{FF2B5EF4-FFF2-40B4-BE49-F238E27FC236}">
                <a16:creationId xmlns:a16="http://schemas.microsoft.com/office/drawing/2014/main" id="{209E2C7C-2196-43CC-A0A9-9D1C155D6C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3773585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Title 2">
            <a:extLst>
              <a:ext uri="{FF2B5EF4-FFF2-40B4-BE49-F238E27FC236}">
                <a16:creationId xmlns:a16="http://schemas.microsoft.com/office/drawing/2014/main" id="{0D1A5569-F7BB-4D96-B6CA-9136A664790F}"/>
              </a:ext>
            </a:extLst>
          </p:cNvPr>
          <p:cNvSpPr>
            <a:spLocks noGrp="1"/>
          </p:cNvSpPr>
          <p:nvPr>
            <p:ph type="title"/>
          </p:nvPr>
        </p:nvSpPr>
        <p:spPr>
          <a:xfrm>
            <a:off x="1836234" y="108647"/>
            <a:ext cx="8519532" cy="772299"/>
          </a:xfrm>
        </p:spPr>
        <p:txBody>
          <a:bodyPr/>
          <a:lstStyle/>
          <a:p>
            <a:r>
              <a:rPr kumimoji="0" lang="en-US" sz="2400" b="1" i="0" u="none" strike="noStrike" kern="0" cap="none" spc="0" normalizeH="0" baseline="0" noProof="0" dirty="0">
                <a:ln>
                  <a:noFill/>
                </a:ln>
                <a:solidFill>
                  <a:srgbClr val="000000"/>
                </a:solidFill>
                <a:effectLst/>
                <a:uLnTx/>
                <a:uFillTx/>
                <a:latin typeface="Arial"/>
                <a:cs typeface="Arial"/>
                <a:sym typeface="Arial"/>
              </a:rPr>
              <a:t>Hypertrophic Cardiomyopathy (HCM) is a Globally Prevalent &amp; Common Genetic Heart Disease</a:t>
            </a:r>
            <a:endParaRPr lang="en-US" dirty="0"/>
          </a:p>
        </p:txBody>
      </p:sp>
      <p:sp>
        <p:nvSpPr>
          <p:cNvPr id="47" name="Rounded Rectangle 1">
            <a:extLst>
              <a:ext uri="{FF2B5EF4-FFF2-40B4-BE49-F238E27FC236}">
                <a16:creationId xmlns:a16="http://schemas.microsoft.com/office/drawing/2014/main" id="{34566478-E602-4594-B10A-AEE5BF2388A0}"/>
              </a:ext>
              <a:ext uri="{C183D7F6-B498-43B3-948B-1728B52AA6E4}">
                <adec:decorative xmlns:adec="http://schemas.microsoft.com/office/drawing/2017/decorative" val="1"/>
              </a:ext>
            </a:extLst>
          </p:cNvPr>
          <p:cNvSpPr/>
          <p:nvPr/>
        </p:nvSpPr>
        <p:spPr>
          <a:xfrm>
            <a:off x="289376" y="1038940"/>
            <a:ext cx="2668696" cy="2089750"/>
          </a:xfrm>
          <a:prstGeom prst="roundRect">
            <a:avLst/>
          </a:prstGeom>
          <a:solidFill>
            <a:schemeClr val="bg1">
              <a:lumMod val="8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C0966A99-583D-4E28-8A49-C04CA834C663}"/>
              </a:ext>
              <a:ext uri="{C183D7F6-B498-43B3-948B-1728B52AA6E4}">
                <adec:decorative xmlns:adec="http://schemas.microsoft.com/office/drawing/2017/decorative" val="1"/>
              </a:ext>
            </a:extLst>
          </p:cNvPr>
          <p:cNvGrpSpPr/>
          <p:nvPr/>
        </p:nvGrpSpPr>
        <p:grpSpPr>
          <a:xfrm>
            <a:off x="482294" y="1436568"/>
            <a:ext cx="2282860" cy="1270550"/>
            <a:chOff x="482294" y="1269300"/>
            <a:chExt cx="2282860" cy="1270550"/>
          </a:xfrm>
        </p:grpSpPr>
        <p:pic>
          <p:nvPicPr>
            <p:cNvPr id="49" name="Picture 48">
              <a:extLst>
                <a:ext uri="{FF2B5EF4-FFF2-40B4-BE49-F238E27FC236}">
                  <a16:creationId xmlns:a16="http://schemas.microsoft.com/office/drawing/2014/main" id="{7EAA9C6B-9990-42C2-A02F-3B2A53B89F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741" y="1269925"/>
              <a:ext cx="1269925" cy="1269925"/>
            </a:xfrm>
            <a:prstGeom prst="rect">
              <a:avLst/>
            </a:prstGeom>
          </p:spPr>
        </p:pic>
        <p:sp>
          <p:nvSpPr>
            <p:cNvPr id="50" name="TextBox 49">
              <a:extLst>
                <a:ext uri="{FF2B5EF4-FFF2-40B4-BE49-F238E27FC236}">
                  <a16:creationId xmlns:a16="http://schemas.microsoft.com/office/drawing/2014/main" id="{C9D138D0-187E-48F7-91ED-D0A877CB493B}"/>
                </a:ext>
                <a:ext uri="{C183D7F6-B498-43B3-948B-1728B52AA6E4}">
                  <adec:decorative xmlns:adec="http://schemas.microsoft.com/office/drawing/2017/decorative" val="1"/>
                </a:ext>
              </a:extLst>
            </p:cNvPr>
            <p:cNvSpPr txBox="1"/>
            <p:nvPr/>
          </p:nvSpPr>
          <p:spPr>
            <a:xfrm>
              <a:off x="482294" y="1277650"/>
              <a:ext cx="610904" cy="369332"/>
            </a:xfrm>
            <a:prstGeom prst="rect">
              <a:avLst/>
            </a:prstGeom>
            <a:noFill/>
          </p:spPr>
          <p:txBody>
            <a:bodyPr wrap="square" rtlCol="0">
              <a:spAutoFit/>
            </a:bodyPr>
            <a:lstStyle/>
            <a:p>
              <a:pPr algn="ctr"/>
              <a:r>
                <a:rPr lang="en-US" sz="1800" b="1" dirty="0">
                  <a:solidFill>
                    <a:schemeClr val="tx1">
                      <a:lumMod val="95000"/>
                      <a:lumOff val="5000"/>
                    </a:schemeClr>
                  </a:solidFill>
                </a:rPr>
                <a:t>+/-</a:t>
              </a:r>
            </a:p>
          </p:txBody>
        </p:sp>
        <p:sp>
          <p:nvSpPr>
            <p:cNvPr id="51" name="TextBox 50">
              <a:extLst>
                <a:ext uri="{FF2B5EF4-FFF2-40B4-BE49-F238E27FC236}">
                  <a16:creationId xmlns:a16="http://schemas.microsoft.com/office/drawing/2014/main" id="{B6866608-3A8D-4B01-A6FF-777089D20FCB}"/>
                </a:ext>
                <a:ext uri="{C183D7F6-B498-43B3-948B-1728B52AA6E4}">
                  <adec:decorative xmlns:adec="http://schemas.microsoft.com/office/drawing/2017/decorative" val="1"/>
                </a:ext>
              </a:extLst>
            </p:cNvPr>
            <p:cNvSpPr txBox="1"/>
            <p:nvPr/>
          </p:nvSpPr>
          <p:spPr>
            <a:xfrm>
              <a:off x="2185748" y="1269300"/>
              <a:ext cx="579406" cy="369332"/>
            </a:xfrm>
            <a:prstGeom prst="rect">
              <a:avLst/>
            </a:prstGeom>
            <a:noFill/>
          </p:spPr>
          <p:txBody>
            <a:bodyPr wrap="square" rtlCol="0">
              <a:spAutoFit/>
            </a:bodyPr>
            <a:lstStyle/>
            <a:p>
              <a:pPr algn="ctr"/>
              <a:r>
                <a:rPr lang="en-US" sz="1800" b="1" dirty="0">
                  <a:solidFill>
                    <a:schemeClr val="tx1">
                      <a:lumMod val="95000"/>
                      <a:lumOff val="5000"/>
                    </a:schemeClr>
                  </a:solidFill>
                </a:rPr>
                <a:t>+/+</a:t>
              </a:r>
            </a:p>
          </p:txBody>
        </p:sp>
        <p:sp>
          <p:nvSpPr>
            <p:cNvPr id="52" name="TextBox 51">
              <a:extLst>
                <a:ext uri="{FF2B5EF4-FFF2-40B4-BE49-F238E27FC236}">
                  <a16:creationId xmlns:a16="http://schemas.microsoft.com/office/drawing/2014/main" id="{BB1580C3-FE06-4A37-8BD8-EBC943B4C095}"/>
                </a:ext>
                <a:ext uri="{C183D7F6-B498-43B3-948B-1728B52AA6E4}">
                  <adec:decorative xmlns:adec="http://schemas.microsoft.com/office/drawing/2017/decorative" val="1"/>
                </a:ext>
              </a:extLst>
            </p:cNvPr>
            <p:cNvSpPr txBox="1"/>
            <p:nvPr/>
          </p:nvSpPr>
          <p:spPr>
            <a:xfrm>
              <a:off x="1743320" y="2080775"/>
              <a:ext cx="490659" cy="369332"/>
            </a:xfrm>
            <a:prstGeom prst="rect">
              <a:avLst/>
            </a:prstGeom>
            <a:noFill/>
          </p:spPr>
          <p:txBody>
            <a:bodyPr wrap="square" rtlCol="0">
              <a:spAutoFit/>
            </a:bodyPr>
            <a:lstStyle/>
            <a:p>
              <a:pPr algn="ctr"/>
              <a:r>
                <a:rPr lang="en-US" sz="1800" b="1" dirty="0">
                  <a:solidFill>
                    <a:schemeClr val="tx1">
                      <a:lumMod val="95000"/>
                      <a:lumOff val="5000"/>
                    </a:schemeClr>
                  </a:solidFill>
                </a:rPr>
                <a:t>+/-</a:t>
              </a:r>
            </a:p>
          </p:txBody>
        </p:sp>
      </p:grpSp>
      <p:sp>
        <p:nvSpPr>
          <p:cNvPr id="53" name="Rounded Rectangle 10">
            <a:extLst>
              <a:ext uri="{FF2B5EF4-FFF2-40B4-BE49-F238E27FC236}">
                <a16:creationId xmlns:a16="http://schemas.microsoft.com/office/drawing/2014/main" id="{BF0D23D0-6194-47F7-9B1A-9AAA8CF1850C}"/>
              </a:ext>
              <a:ext uri="{C183D7F6-B498-43B3-948B-1728B52AA6E4}">
                <adec:decorative xmlns:adec="http://schemas.microsoft.com/office/drawing/2017/decorative" val="1"/>
              </a:ext>
            </a:extLst>
          </p:cNvPr>
          <p:cNvSpPr/>
          <p:nvPr/>
        </p:nvSpPr>
        <p:spPr>
          <a:xfrm>
            <a:off x="3255163" y="1030590"/>
            <a:ext cx="2668696" cy="2089750"/>
          </a:xfrm>
          <a:prstGeom prst="roundRect">
            <a:avLst/>
          </a:prstGeom>
          <a:solidFill>
            <a:schemeClr val="bg1">
              <a:lumMod val="8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BD3BF49D-14CA-4C06-98C3-9723B9F45009}"/>
              </a:ext>
              <a:ext uri="{C183D7F6-B498-43B3-948B-1728B52AA6E4}">
                <adec:decorative xmlns:adec="http://schemas.microsoft.com/office/drawing/2017/decorative" val="1"/>
              </a:ext>
            </a:extLst>
          </p:cNvPr>
          <p:cNvGrpSpPr/>
          <p:nvPr/>
        </p:nvGrpSpPr>
        <p:grpSpPr>
          <a:xfrm>
            <a:off x="3278951" y="1450476"/>
            <a:ext cx="2612756" cy="929689"/>
            <a:chOff x="3278951" y="1327813"/>
            <a:chExt cx="2612756" cy="929689"/>
          </a:xfrm>
        </p:grpSpPr>
        <p:pic>
          <p:nvPicPr>
            <p:cNvPr id="55" name="Picture 54" descr="Illustration of a man and women standing next to each other.">
              <a:extLst>
                <a:ext uri="{FF2B5EF4-FFF2-40B4-BE49-F238E27FC236}">
                  <a16:creationId xmlns:a16="http://schemas.microsoft.com/office/drawing/2014/main" id="{56F0BD0B-1BE0-4BC2-A4DF-0C47B5E86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485" y="1327813"/>
              <a:ext cx="929689" cy="929689"/>
            </a:xfrm>
            <a:prstGeom prst="rect">
              <a:avLst/>
            </a:prstGeom>
          </p:spPr>
        </p:pic>
        <p:sp>
          <p:nvSpPr>
            <p:cNvPr id="56" name="TextBox 55">
              <a:extLst>
                <a:ext uri="{FF2B5EF4-FFF2-40B4-BE49-F238E27FC236}">
                  <a16:creationId xmlns:a16="http://schemas.microsoft.com/office/drawing/2014/main" id="{025B596D-25A7-46A4-8E14-74DE792D4F0B}"/>
                </a:ext>
              </a:extLst>
            </p:cNvPr>
            <p:cNvSpPr txBox="1"/>
            <p:nvPr/>
          </p:nvSpPr>
          <p:spPr>
            <a:xfrm>
              <a:off x="3278951" y="1478275"/>
              <a:ext cx="933089" cy="461665"/>
            </a:xfrm>
            <a:prstGeom prst="rect">
              <a:avLst/>
            </a:prstGeom>
            <a:noFill/>
          </p:spPr>
          <p:txBody>
            <a:bodyPr wrap="square" rtlCol="0">
              <a:spAutoFit/>
            </a:bodyPr>
            <a:lstStyle/>
            <a:p>
              <a:pPr algn="ctr"/>
              <a:r>
                <a:rPr lang="en-US" sz="2400" b="1" dirty="0">
                  <a:solidFill>
                    <a:schemeClr val="tx1">
                      <a:lumMod val="95000"/>
                      <a:lumOff val="5000"/>
                    </a:schemeClr>
                  </a:solidFill>
                </a:rPr>
                <a:t>50%</a:t>
              </a:r>
            </a:p>
          </p:txBody>
        </p:sp>
        <p:sp>
          <p:nvSpPr>
            <p:cNvPr id="57" name="TextBox 56">
              <a:extLst>
                <a:ext uri="{FF2B5EF4-FFF2-40B4-BE49-F238E27FC236}">
                  <a16:creationId xmlns:a16="http://schemas.microsoft.com/office/drawing/2014/main" id="{B523B557-CE8C-4869-9DF5-E9D17E9BA769}"/>
                </a:ext>
              </a:extLst>
            </p:cNvPr>
            <p:cNvSpPr txBox="1"/>
            <p:nvPr/>
          </p:nvSpPr>
          <p:spPr>
            <a:xfrm>
              <a:off x="4958618" y="1469925"/>
              <a:ext cx="933089" cy="461665"/>
            </a:xfrm>
            <a:prstGeom prst="rect">
              <a:avLst/>
            </a:prstGeom>
            <a:noFill/>
          </p:spPr>
          <p:txBody>
            <a:bodyPr wrap="square" rtlCol="0">
              <a:spAutoFit/>
            </a:bodyPr>
            <a:lstStyle/>
            <a:p>
              <a:pPr algn="ctr"/>
              <a:r>
                <a:rPr lang="en-US" sz="2400" b="1" dirty="0">
                  <a:solidFill>
                    <a:srgbClr val="0D0D0D"/>
                  </a:solidFill>
                </a:rPr>
                <a:t>50%</a:t>
              </a:r>
            </a:p>
          </p:txBody>
        </p:sp>
      </p:grpSp>
      <p:sp>
        <p:nvSpPr>
          <p:cNvPr id="58" name="Rounded Rectangle 16">
            <a:extLst>
              <a:ext uri="{FF2B5EF4-FFF2-40B4-BE49-F238E27FC236}">
                <a16:creationId xmlns:a16="http://schemas.microsoft.com/office/drawing/2014/main" id="{A9F62104-712D-485A-8F6D-B3D5EBFDDDBA}"/>
              </a:ext>
              <a:ext uri="{C183D7F6-B498-43B3-948B-1728B52AA6E4}">
                <adec:decorative xmlns:adec="http://schemas.microsoft.com/office/drawing/2017/decorative" val="1"/>
              </a:ext>
            </a:extLst>
          </p:cNvPr>
          <p:cNvSpPr/>
          <p:nvPr/>
        </p:nvSpPr>
        <p:spPr>
          <a:xfrm>
            <a:off x="6269178" y="1022240"/>
            <a:ext cx="2668696" cy="2089750"/>
          </a:xfrm>
          <a:prstGeom prst="roundRect">
            <a:avLst/>
          </a:prstGeom>
          <a:solidFill>
            <a:schemeClr val="bg1">
              <a:lumMod val="8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F7C50E5F-8037-4424-A615-56D675667F9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8851" y="1231839"/>
            <a:ext cx="1154077" cy="1154077"/>
          </a:xfrm>
          <a:prstGeom prst="rect">
            <a:avLst/>
          </a:prstGeom>
        </p:spPr>
      </p:pic>
      <p:sp>
        <p:nvSpPr>
          <p:cNvPr id="60" name="Rounded Rectangle 17">
            <a:extLst>
              <a:ext uri="{FF2B5EF4-FFF2-40B4-BE49-F238E27FC236}">
                <a16:creationId xmlns:a16="http://schemas.microsoft.com/office/drawing/2014/main" id="{1BE5CB5D-869B-47D7-8D6F-269512F6FCD3}"/>
              </a:ext>
              <a:ext uri="{C183D7F6-B498-43B3-948B-1728B52AA6E4}">
                <adec:decorative xmlns:adec="http://schemas.microsoft.com/office/drawing/2017/decorative" val="1"/>
              </a:ext>
            </a:extLst>
          </p:cNvPr>
          <p:cNvSpPr/>
          <p:nvPr/>
        </p:nvSpPr>
        <p:spPr>
          <a:xfrm>
            <a:off x="9282164" y="1029965"/>
            <a:ext cx="2668696" cy="2089750"/>
          </a:xfrm>
          <a:prstGeom prst="roundRect">
            <a:avLst/>
          </a:prstGeom>
          <a:solidFill>
            <a:schemeClr val="bg1">
              <a:lumMod val="8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1" name="Picture 60">
            <a:extLst>
              <a:ext uri="{FF2B5EF4-FFF2-40B4-BE49-F238E27FC236}">
                <a16:creationId xmlns:a16="http://schemas.microsoft.com/office/drawing/2014/main" id="{0F19FE68-9E32-4EAD-BFB6-B292557EFE4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685" y="1456890"/>
            <a:ext cx="867726" cy="867726"/>
          </a:xfrm>
          <a:prstGeom prst="rect">
            <a:avLst/>
          </a:prstGeom>
        </p:spPr>
      </p:pic>
      <p:sp>
        <p:nvSpPr>
          <p:cNvPr id="62" name="TextBox 61">
            <a:extLst>
              <a:ext uri="{FF2B5EF4-FFF2-40B4-BE49-F238E27FC236}">
                <a16:creationId xmlns:a16="http://schemas.microsoft.com/office/drawing/2014/main" id="{ABF61B57-1317-420A-A411-1D58945619FB}"/>
              </a:ext>
              <a:ext uri="{C183D7F6-B498-43B3-948B-1728B52AA6E4}">
                <adec:decorative xmlns:adec="http://schemas.microsoft.com/office/drawing/2017/decorative" val="1"/>
              </a:ext>
            </a:extLst>
          </p:cNvPr>
          <p:cNvSpPr txBox="1"/>
          <p:nvPr/>
        </p:nvSpPr>
        <p:spPr>
          <a:xfrm>
            <a:off x="461069" y="5683541"/>
            <a:ext cx="1270695" cy="461665"/>
          </a:xfrm>
          <a:prstGeom prst="rect">
            <a:avLst/>
          </a:prstGeom>
          <a:noFill/>
        </p:spPr>
        <p:txBody>
          <a:bodyPr wrap="square" rtlCol="0">
            <a:spAutoFit/>
          </a:bodyPr>
          <a:lstStyle/>
          <a:p>
            <a:pPr algn="ctr"/>
            <a:r>
              <a:rPr lang="en-US" sz="2400" b="1" i="1" dirty="0">
                <a:solidFill>
                  <a:srgbClr val="0D0D0D"/>
                </a:solidFill>
              </a:rPr>
              <a:t>HCM</a:t>
            </a:r>
          </a:p>
        </p:txBody>
      </p:sp>
      <p:sp>
        <p:nvSpPr>
          <p:cNvPr id="63" name="Rounded Rectangle 35">
            <a:extLst>
              <a:ext uri="{FF2B5EF4-FFF2-40B4-BE49-F238E27FC236}">
                <a16:creationId xmlns:a16="http://schemas.microsoft.com/office/drawing/2014/main" id="{1E1B1718-491F-45B9-B61F-71B2F93FF8C1}"/>
              </a:ext>
              <a:ext uri="{C183D7F6-B498-43B3-948B-1728B52AA6E4}">
                <adec:decorative xmlns:adec="http://schemas.microsoft.com/office/drawing/2017/decorative" val="1"/>
              </a:ext>
            </a:extLst>
          </p:cNvPr>
          <p:cNvSpPr/>
          <p:nvPr/>
        </p:nvSpPr>
        <p:spPr>
          <a:xfrm>
            <a:off x="6247231" y="3308462"/>
            <a:ext cx="5619705" cy="3047149"/>
          </a:xfrm>
          <a:prstGeom prst="roundRect">
            <a:avLst/>
          </a:prstGeom>
          <a:solidFill>
            <a:schemeClr val="bg1">
              <a:lumMod val="8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669CB763-13FB-47E6-81F3-7845BD86D0D5}"/>
              </a:ext>
            </a:extLst>
          </p:cNvPr>
          <p:cNvSpPr txBox="1"/>
          <p:nvPr/>
        </p:nvSpPr>
        <p:spPr>
          <a:xfrm>
            <a:off x="385836" y="1040242"/>
            <a:ext cx="2507930" cy="369332"/>
          </a:xfrm>
          <a:prstGeom prst="rect">
            <a:avLst/>
          </a:prstGeom>
          <a:noFill/>
        </p:spPr>
        <p:txBody>
          <a:bodyPr wrap="square" rtlCol="0">
            <a:spAutoFit/>
          </a:bodyPr>
          <a:lstStyle/>
          <a:p>
            <a:pPr algn="ctr"/>
            <a:r>
              <a:rPr lang="en-US" sz="1800" b="1" u="sng" dirty="0">
                <a:solidFill>
                  <a:srgbClr val="C00E21"/>
                </a:solidFill>
              </a:rPr>
              <a:t>Inheritance Pattern</a:t>
            </a:r>
          </a:p>
        </p:txBody>
      </p:sp>
      <p:sp>
        <p:nvSpPr>
          <p:cNvPr id="65" name="TextBox 64">
            <a:extLst>
              <a:ext uri="{FF2B5EF4-FFF2-40B4-BE49-F238E27FC236}">
                <a16:creationId xmlns:a16="http://schemas.microsoft.com/office/drawing/2014/main" id="{B1F9AE5E-6CEB-41E8-AC5C-6B2986584219}"/>
              </a:ext>
            </a:extLst>
          </p:cNvPr>
          <p:cNvSpPr txBox="1"/>
          <p:nvPr/>
        </p:nvSpPr>
        <p:spPr>
          <a:xfrm>
            <a:off x="393547" y="2730919"/>
            <a:ext cx="2507930" cy="369332"/>
          </a:xfrm>
          <a:prstGeom prst="rect">
            <a:avLst/>
          </a:prstGeom>
          <a:noFill/>
        </p:spPr>
        <p:txBody>
          <a:bodyPr wrap="square" rtlCol="0">
            <a:spAutoFit/>
          </a:bodyPr>
          <a:lstStyle/>
          <a:p>
            <a:pPr algn="ctr"/>
            <a:r>
              <a:rPr lang="en-US" sz="1800" b="1" i="1" dirty="0">
                <a:solidFill>
                  <a:srgbClr val="0D0D0D"/>
                </a:solidFill>
              </a:rPr>
              <a:t>Autosomal Dominant</a:t>
            </a:r>
          </a:p>
        </p:txBody>
      </p:sp>
      <p:sp>
        <p:nvSpPr>
          <p:cNvPr id="66" name="TextBox 65">
            <a:extLst>
              <a:ext uri="{FF2B5EF4-FFF2-40B4-BE49-F238E27FC236}">
                <a16:creationId xmlns:a16="http://schemas.microsoft.com/office/drawing/2014/main" id="{46211E78-816E-4786-9E18-7077C89DFE3E}"/>
              </a:ext>
            </a:extLst>
          </p:cNvPr>
          <p:cNvSpPr txBox="1"/>
          <p:nvPr/>
        </p:nvSpPr>
        <p:spPr>
          <a:xfrm>
            <a:off x="3335547" y="1030589"/>
            <a:ext cx="2507930" cy="369332"/>
          </a:xfrm>
          <a:prstGeom prst="rect">
            <a:avLst/>
          </a:prstGeom>
          <a:noFill/>
        </p:spPr>
        <p:txBody>
          <a:bodyPr wrap="square" rtlCol="0">
            <a:spAutoFit/>
          </a:bodyPr>
          <a:lstStyle/>
          <a:p>
            <a:pPr algn="ctr"/>
            <a:r>
              <a:rPr lang="en-US" sz="1800" b="1" u="sng" dirty="0">
                <a:solidFill>
                  <a:srgbClr val="C00E21"/>
                </a:solidFill>
              </a:rPr>
              <a:t>Sex Distribution</a:t>
            </a:r>
          </a:p>
        </p:txBody>
      </p:sp>
      <p:sp>
        <p:nvSpPr>
          <p:cNvPr id="67" name="TextBox 66">
            <a:extLst>
              <a:ext uri="{FF2B5EF4-FFF2-40B4-BE49-F238E27FC236}">
                <a16:creationId xmlns:a16="http://schemas.microsoft.com/office/drawing/2014/main" id="{EB8797F1-8DA0-4939-8DF4-73832243A40A}"/>
              </a:ext>
            </a:extLst>
          </p:cNvPr>
          <p:cNvSpPr txBox="1"/>
          <p:nvPr/>
        </p:nvSpPr>
        <p:spPr>
          <a:xfrm>
            <a:off x="3327182" y="2372539"/>
            <a:ext cx="2507930" cy="646331"/>
          </a:xfrm>
          <a:prstGeom prst="rect">
            <a:avLst/>
          </a:prstGeom>
          <a:noFill/>
        </p:spPr>
        <p:txBody>
          <a:bodyPr wrap="square" rtlCol="0">
            <a:spAutoFit/>
          </a:bodyPr>
          <a:lstStyle/>
          <a:p>
            <a:pPr algn="ctr"/>
            <a:r>
              <a:rPr lang="en-US" sz="1800" b="1" i="1" dirty="0">
                <a:solidFill>
                  <a:srgbClr val="0D0D0D"/>
                </a:solidFill>
              </a:rPr>
              <a:t>Women diagnosed less commonly</a:t>
            </a:r>
          </a:p>
        </p:txBody>
      </p:sp>
      <p:sp>
        <p:nvSpPr>
          <p:cNvPr id="68" name="TextBox 67">
            <a:extLst>
              <a:ext uri="{FF2B5EF4-FFF2-40B4-BE49-F238E27FC236}">
                <a16:creationId xmlns:a16="http://schemas.microsoft.com/office/drawing/2014/main" id="{96ED4BD0-7242-4620-AD78-C67FBCDF1B53}"/>
              </a:ext>
            </a:extLst>
          </p:cNvPr>
          <p:cNvSpPr txBox="1"/>
          <p:nvPr/>
        </p:nvSpPr>
        <p:spPr>
          <a:xfrm>
            <a:off x="6349560" y="1022239"/>
            <a:ext cx="2507930" cy="369332"/>
          </a:xfrm>
          <a:prstGeom prst="rect">
            <a:avLst/>
          </a:prstGeom>
          <a:noFill/>
        </p:spPr>
        <p:txBody>
          <a:bodyPr wrap="square" rtlCol="0">
            <a:spAutoFit/>
          </a:bodyPr>
          <a:lstStyle/>
          <a:p>
            <a:pPr algn="ctr"/>
            <a:r>
              <a:rPr lang="en-US" sz="1800" b="1" u="sng" dirty="0">
                <a:solidFill>
                  <a:srgbClr val="C00E21"/>
                </a:solidFill>
              </a:rPr>
              <a:t>Disease Prevalence</a:t>
            </a:r>
          </a:p>
        </p:txBody>
      </p:sp>
      <p:sp>
        <p:nvSpPr>
          <p:cNvPr id="69" name="TextBox 68">
            <a:extLst>
              <a:ext uri="{FF2B5EF4-FFF2-40B4-BE49-F238E27FC236}">
                <a16:creationId xmlns:a16="http://schemas.microsoft.com/office/drawing/2014/main" id="{1AF5B9D6-A6C4-48BC-B018-0B4C5156CFC9}"/>
              </a:ext>
            </a:extLst>
          </p:cNvPr>
          <p:cNvSpPr txBox="1"/>
          <p:nvPr/>
        </p:nvSpPr>
        <p:spPr>
          <a:xfrm>
            <a:off x="6357271" y="2348114"/>
            <a:ext cx="2507930" cy="646331"/>
          </a:xfrm>
          <a:prstGeom prst="rect">
            <a:avLst/>
          </a:prstGeom>
          <a:noFill/>
        </p:spPr>
        <p:txBody>
          <a:bodyPr wrap="square" rtlCol="0">
            <a:spAutoFit/>
          </a:bodyPr>
          <a:lstStyle/>
          <a:p>
            <a:pPr algn="ctr"/>
            <a:r>
              <a:rPr lang="en-US" sz="1800" b="1" i="1" dirty="0">
                <a:solidFill>
                  <a:srgbClr val="0D0D0D"/>
                </a:solidFill>
              </a:rPr>
              <a:t>Estimated</a:t>
            </a:r>
          </a:p>
          <a:p>
            <a:pPr algn="ctr"/>
            <a:r>
              <a:rPr lang="en-US" sz="1800" b="1" i="1" dirty="0">
                <a:solidFill>
                  <a:srgbClr val="0D0D0D"/>
                </a:solidFill>
              </a:rPr>
              <a:t>1:200 </a:t>
            </a:r>
            <a:r>
              <a:rPr lang="mr-IN" sz="1800" b="1" i="1" dirty="0">
                <a:solidFill>
                  <a:srgbClr val="0D0D0D"/>
                </a:solidFill>
              </a:rPr>
              <a:t>–</a:t>
            </a:r>
            <a:r>
              <a:rPr lang="en-US" sz="1800" b="1" i="1" dirty="0">
                <a:solidFill>
                  <a:srgbClr val="0D0D0D"/>
                </a:solidFill>
              </a:rPr>
              <a:t> 1:500</a:t>
            </a:r>
          </a:p>
        </p:txBody>
      </p:sp>
      <p:sp>
        <p:nvSpPr>
          <p:cNvPr id="70" name="TextBox 69">
            <a:extLst>
              <a:ext uri="{FF2B5EF4-FFF2-40B4-BE49-F238E27FC236}">
                <a16:creationId xmlns:a16="http://schemas.microsoft.com/office/drawing/2014/main" id="{558A2277-13A4-438A-902C-FEF4FD61C2A2}"/>
              </a:ext>
            </a:extLst>
          </p:cNvPr>
          <p:cNvSpPr txBox="1"/>
          <p:nvPr/>
        </p:nvSpPr>
        <p:spPr>
          <a:xfrm>
            <a:off x="9292202" y="1046039"/>
            <a:ext cx="2691834" cy="369332"/>
          </a:xfrm>
          <a:prstGeom prst="rect">
            <a:avLst/>
          </a:prstGeom>
          <a:noFill/>
        </p:spPr>
        <p:txBody>
          <a:bodyPr wrap="square" rtlCol="0">
            <a:spAutoFit/>
          </a:bodyPr>
          <a:lstStyle/>
          <a:p>
            <a:pPr algn="ctr"/>
            <a:r>
              <a:rPr lang="en-US" sz="1800" b="1" u="sng" dirty="0">
                <a:solidFill>
                  <a:srgbClr val="C00E21"/>
                </a:solidFill>
              </a:rPr>
              <a:t>Triggers for Evaluation</a:t>
            </a:r>
          </a:p>
        </p:txBody>
      </p:sp>
      <p:sp>
        <p:nvSpPr>
          <p:cNvPr id="71" name="TextBox 70">
            <a:extLst>
              <a:ext uri="{FF2B5EF4-FFF2-40B4-BE49-F238E27FC236}">
                <a16:creationId xmlns:a16="http://schemas.microsoft.com/office/drawing/2014/main" id="{B36EA241-B470-4335-8633-4193A1152D3F}"/>
              </a:ext>
            </a:extLst>
          </p:cNvPr>
          <p:cNvSpPr txBox="1"/>
          <p:nvPr/>
        </p:nvSpPr>
        <p:spPr>
          <a:xfrm>
            <a:off x="10031722" y="1391964"/>
            <a:ext cx="1880295" cy="1661993"/>
          </a:xfrm>
          <a:prstGeom prst="rect">
            <a:avLst/>
          </a:prstGeom>
          <a:noFill/>
        </p:spPr>
        <p:txBody>
          <a:bodyPr wrap="square" rtlCol="0">
            <a:spAutoFit/>
          </a:bodyPr>
          <a:lstStyle/>
          <a:p>
            <a:pPr algn="ctr"/>
            <a:r>
              <a:rPr lang="en-US" sz="1700" b="1" i="1" dirty="0">
                <a:solidFill>
                  <a:srgbClr val="0D0D0D"/>
                </a:solidFill>
              </a:rPr>
              <a:t>Symptoms</a:t>
            </a:r>
          </a:p>
          <a:p>
            <a:pPr algn="ctr"/>
            <a:r>
              <a:rPr lang="en-US" sz="1700" b="1" i="1" dirty="0">
                <a:solidFill>
                  <a:srgbClr val="0D0D0D"/>
                </a:solidFill>
              </a:rPr>
              <a:t>Cardiac Event</a:t>
            </a:r>
          </a:p>
          <a:p>
            <a:pPr algn="ctr"/>
            <a:r>
              <a:rPr lang="en-US" sz="1700" b="1" i="1" dirty="0">
                <a:solidFill>
                  <a:srgbClr val="0D0D0D"/>
                </a:solidFill>
              </a:rPr>
              <a:t>Heart Murmur</a:t>
            </a:r>
          </a:p>
          <a:p>
            <a:pPr algn="ctr"/>
            <a:r>
              <a:rPr lang="en-US" sz="1700" b="1" i="1" dirty="0">
                <a:solidFill>
                  <a:srgbClr val="0D0D0D"/>
                </a:solidFill>
              </a:rPr>
              <a:t>Abnormal EKG</a:t>
            </a:r>
          </a:p>
          <a:p>
            <a:pPr algn="ctr"/>
            <a:r>
              <a:rPr lang="en-US" sz="1700" b="1" i="1" dirty="0">
                <a:solidFill>
                  <a:srgbClr val="0D0D0D"/>
                </a:solidFill>
              </a:rPr>
              <a:t>Cardiac Imaging</a:t>
            </a:r>
          </a:p>
          <a:p>
            <a:pPr algn="ctr"/>
            <a:r>
              <a:rPr lang="en-US" sz="1700" b="1" i="1" dirty="0">
                <a:solidFill>
                  <a:srgbClr val="0D0D0D"/>
                </a:solidFill>
              </a:rPr>
              <a:t>Family Studies</a:t>
            </a:r>
          </a:p>
        </p:txBody>
      </p:sp>
      <p:pic>
        <p:nvPicPr>
          <p:cNvPr id="72" name="Picture 71" descr="Illustration of a heart to emphasize the term Left Ventricular Outflow Tract Obstruction">
            <a:extLst>
              <a:ext uri="{FF2B5EF4-FFF2-40B4-BE49-F238E27FC236}">
                <a16:creationId xmlns:a16="http://schemas.microsoft.com/office/drawing/2014/main" id="{60BBC145-46D8-4927-B2DA-0715F7CB70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186" y="3633425"/>
            <a:ext cx="2053628" cy="2053628"/>
          </a:xfrm>
          <a:prstGeom prst="rect">
            <a:avLst/>
          </a:prstGeom>
        </p:spPr>
      </p:pic>
      <p:sp>
        <p:nvSpPr>
          <p:cNvPr id="73" name="TextBox 72">
            <a:extLst>
              <a:ext uri="{FF2B5EF4-FFF2-40B4-BE49-F238E27FC236}">
                <a16:creationId xmlns:a16="http://schemas.microsoft.com/office/drawing/2014/main" id="{FE3D3031-FAC8-4B93-B7DA-681FF4B63C11}"/>
              </a:ext>
            </a:extLst>
          </p:cNvPr>
          <p:cNvSpPr txBox="1"/>
          <p:nvPr/>
        </p:nvSpPr>
        <p:spPr>
          <a:xfrm>
            <a:off x="2362968" y="4468741"/>
            <a:ext cx="2348468" cy="1015663"/>
          </a:xfrm>
          <a:prstGeom prst="rect">
            <a:avLst/>
          </a:prstGeom>
          <a:noFill/>
        </p:spPr>
        <p:txBody>
          <a:bodyPr wrap="square" rtlCol="0">
            <a:spAutoFit/>
          </a:bodyPr>
          <a:lstStyle/>
          <a:p>
            <a:pPr algn="ctr"/>
            <a:r>
              <a:rPr lang="en-US" sz="2000" b="1" dirty="0">
                <a:solidFill>
                  <a:srgbClr val="C00E21"/>
                </a:solidFill>
              </a:rPr>
              <a:t>LV Outflow Tract</a:t>
            </a:r>
          </a:p>
          <a:p>
            <a:pPr algn="ctr"/>
            <a:r>
              <a:rPr lang="en-US" sz="2000" b="1" dirty="0">
                <a:solidFill>
                  <a:srgbClr val="C00E21"/>
                </a:solidFill>
              </a:rPr>
              <a:t> Obstruction (LVOTO)</a:t>
            </a:r>
          </a:p>
        </p:txBody>
      </p:sp>
      <p:cxnSp>
        <p:nvCxnSpPr>
          <p:cNvPr id="74" name="Straight Arrow Connector 73" descr="Arrow from heart points to fraction of people with HCM that have LVOTO">
            <a:extLst>
              <a:ext uri="{FF2B5EF4-FFF2-40B4-BE49-F238E27FC236}">
                <a16:creationId xmlns:a16="http://schemas.microsoft.com/office/drawing/2014/main" id="{A5F947C5-703D-4D9D-8C62-C68D10207C81}"/>
              </a:ext>
              <a:ext uri="{C183D7F6-B498-43B3-948B-1728B52AA6E4}">
                <adec:decorative xmlns:adec="http://schemas.microsoft.com/office/drawing/2017/decorative" val="0"/>
              </a:ext>
            </a:extLst>
          </p:cNvPr>
          <p:cNvCxnSpPr>
            <a:cxnSpLocks/>
          </p:cNvCxnSpPr>
          <p:nvPr/>
        </p:nvCxnSpPr>
        <p:spPr>
          <a:xfrm flipV="1">
            <a:off x="1849324" y="3878077"/>
            <a:ext cx="1221813" cy="450100"/>
          </a:xfrm>
          <a:prstGeom prst="straightConnector1">
            <a:avLst/>
          </a:prstGeom>
          <a:ln w="50800">
            <a:solidFill>
              <a:srgbClr val="C00E21"/>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descr="Fraction: two thirds of hypertrophic cardiomyopathy patients have left ventricular outflow obstruction.">
            <a:extLst>
              <a:ext uri="{FF2B5EF4-FFF2-40B4-BE49-F238E27FC236}">
                <a16:creationId xmlns:a16="http://schemas.microsoft.com/office/drawing/2014/main" id="{F282BE1F-8288-44CB-A70A-7EA762679B0D}"/>
              </a:ext>
              <a:ext uri="{C183D7F6-B498-43B3-948B-1728B52AA6E4}">
                <adec:decorative xmlns:adec="http://schemas.microsoft.com/office/drawing/2017/decorative" val="0"/>
              </a:ext>
            </a:extLst>
          </p:cNvPr>
          <p:cNvSpPr txBox="1"/>
          <p:nvPr/>
        </p:nvSpPr>
        <p:spPr>
          <a:xfrm>
            <a:off x="2934036" y="3661128"/>
            <a:ext cx="2507930" cy="400110"/>
          </a:xfrm>
          <a:prstGeom prst="rect">
            <a:avLst/>
          </a:prstGeom>
          <a:noFill/>
        </p:spPr>
        <p:txBody>
          <a:bodyPr wrap="square" rtlCol="0">
            <a:spAutoFit/>
          </a:bodyPr>
          <a:lstStyle/>
          <a:p>
            <a:pPr algn="ctr"/>
            <a:r>
              <a:rPr lang="en-US" sz="2000" b="1" i="1" dirty="0">
                <a:solidFill>
                  <a:srgbClr val="0D0D0D"/>
                </a:solidFill>
              </a:rPr>
              <a:t>⅔ have LVOTO</a:t>
            </a:r>
          </a:p>
        </p:txBody>
      </p:sp>
      <p:cxnSp>
        <p:nvCxnSpPr>
          <p:cNvPr id="76" name="Straight Arrow Connector 75" descr="Arrow from heart points to fraction of people with HCM who do not have LVOTO">
            <a:extLst>
              <a:ext uri="{FF2B5EF4-FFF2-40B4-BE49-F238E27FC236}">
                <a16:creationId xmlns:a16="http://schemas.microsoft.com/office/drawing/2014/main" id="{1995EA1B-4A73-4787-BE2D-EC29B6A9E2DC}"/>
              </a:ext>
              <a:ext uri="{C183D7F6-B498-43B3-948B-1728B52AA6E4}">
                <adec:decorative xmlns:adec="http://schemas.microsoft.com/office/drawing/2017/decorative" val="0"/>
              </a:ext>
            </a:extLst>
          </p:cNvPr>
          <p:cNvCxnSpPr>
            <a:cxnSpLocks/>
            <a:endCxn id="78" idx="1"/>
          </p:cNvCxnSpPr>
          <p:nvPr/>
        </p:nvCxnSpPr>
        <p:spPr>
          <a:xfrm>
            <a:off x="1956572" y="5367767"/>
            <a:ext cx="1123258" cy="500474"/>
          </a:xfrm>
          <a:prstGeom prst="straightConnector1">
            <a:avLst/>
          </a:prstGeom>
          <a:ln w="50800">
            <a:solidFill>
              <a:srgbClr val="C00E21"/>
            </a:solidFill>
            <a:tailEnd type="arrow"/>
          </a:ln>
        </p:spPr>
        <p:style>
          <a:lnRef idx="2">
            <a:schemeClr val="accent1"/>
          </a:lnRef>
          <a:fillRef idx="0">
            <a:schemeClr val="accent1"/>
          </a:fillRef>
          <a:effectRef idx="1">
            <a:schemeClr val="accent1"/>
          </a:effectRef>
          <a:fontRef idx="minor">
            <a:schemeClr val="tx1"/>
          </a:fontRef>
        </p:style>
      </p:cxnSp>
      <p:sp>
        <p:nvSpPr>
          <p:cNvPr id="78" name="TextBox 77" descr="Fraction: one third of hypertrophic cardiomyopathy patients do not have left ventricular outflow obstruction.">
            <a:extLst>
              <a:ext uri="{FF2B5EF4-FFF2-40B4-BE49-F238E27FC236}">
                <a16:creationId xmlns:a16="http://schemas.microsoft.com/office/drawing/2014/main" id="{1857DE4C-826A-4FF1-802E-6925E809C967}"/>
              </a:ext>
            </a:extLst>
          </p:cNvPr>
          <p:cNvSpPr txBox="1"/>
          <p:nvPr/>
        </p:nvSpPr>
        <p:spPr>
          <a:xfrm>
            <a:off x="3079830" y="5668186"/>
            <a:ext cx="3031396" cy="400110"/>
          </a:xfrm>
          <a:prstGeom prst="rect">
            <a:avLst/>
          </a:prstGeom>
          <a:noFill/>
        </p:spPr>
        <p:txBody>
          <a:bodyPr wrap="square" rtlCol="0">
            <a:spAutoFit/>
          </a:bodyPr>
          <a:lstStyle/>
          <a:p>
            <a:pPr algn="ctr"/>
            <a:r>
              <a:rPr lang="en-US" sz="2000" b="1" i="1" dirty="0">
                <a:solidFill>
                  <a:srgbClr val="0D0D0D"/>
                </a:solidFill>
              </a:rPr>
              <a:t>⅓ do not have LVOTO</a:t>
            </a:r>
          </a:p>
        </p:txBody>
      </p:sp>
      <p:sp>
        <p:nvSpPr>
          <p:cNvPr id="79" name="TextBox 78">
            <a:extLst>
              <a:ext uri="{FF2B5EF4-FFF2-40B4-BE49-F238E27FC236}">
                <a16:creationId xmlns:a16="http://schemas.microsoft.com/office/drawing/2014/main" id="{658E37AF-A88A-4045-8229-2DDF8F4196C6}"/>
              </a:ext>
            </a:extLst>
          </p:cNvPr>
          <p:cNvSpPr txBox="1"/>
          <p:nvPr/>
        </p:nvSpPr>
        <p:spPr>
          <a:xfrm>
            <a:off x="6269178" y="3389386"/>
            <a:ext cx="5594615" cy="400110"/>
          </a:xfrm>
          <a:prstGeom prst="rect">
            <a:avLst/>
          </a:prstGeom>
          <a:noFill/>
        </p:spPr>
        <p:txBody>
          <a:bodyPr wrap="square" rtlCol="0">
            <a:spAutoFit/>
          </a:bodyPr>
          <a:lstStyle/>
          <a:p>
            <a:pPr algn="ctr"/>
            <a:r>
              <a:rPr lang="en-US" sz="2000" b="1" u="sng" dirty="0">
                <a:solidFill>
                  <a:srgbClr val="C00E21"/>
                </a:solidFill>
              </a:rPr>
              <a:t>Other non-HCM Causes of LV Hypertrophy</a:t>
            </a:r>
          </a:p>
        </p:txBody>
      </p:sp>
      <p:sp>
        <p:nvSpPr>
          <p:cNvPr id="80" name="TextBox 79">
            <a:extLst>
              <a:ext uri="{FF2B5EF4-FFF2-40B4-BE49-F238E27FC236}">
                <a16:creationId xmlns:a16="http://schemas.microsoft.com/office/drawing/2014/main" id="{FC1CA8D8-0A98-4174-A874-222D58B72A17}"/>
              </a:ext>
            </a:extLst>
          </p:cNvPr>
          <p:cNvSpPr txBox="1"/>
          <p:nvPr/>
        </p:nvSpPr>
        <p:spPr>
          <a:xfrm>
            <a:off x="6301981" y="3799340"/>
            <a:ext cx="4855096" cy="1877437"/>
          </a:xfrm>
          <a:prstGeom prst="rect">
            <a:avLst/>
          </a:prstGeom>
          <a:noFill/>
        </p:spPr>
        <p:txBody>
          <a:bodyPr wrap="square" rtlCol="0">
            <a:spAutoFit/>
          </a:bodyPr>
          <a:lstStyle/>
          <a:p>
            <a:r>
              <a:rPr lang="en-US" sz="1800" b="1" i="1" u="sng" dirty="0">
                <a:solidFill>
                  <a:srgbClr val="0D0D0D"/>
                </a:solidFill>
              </a:rPr>
              <a:t>Metabolic &amp; Multi-organ Syndromes</a:t>
            </a:r>
          </a:p>
          <a:p>
            <a:r>
              <a:rPr lang="en-US" b="1" dirty="0" err="1">
                <a:solidFill>
                  <a:srgbClr val="0D0D0D"/>
                </a:solidFill>
              </a:rPr>
              <a:t>RASopathies</a:t>
            </a:r>
            <a:endParaRPr lang="en-US" b="1" dirty="0">
              <a:solidFill>
                <a:srgbClr val="0D0D0D"/>
              </a:solidFill>
            </a:endParaRPr>
          </a:p>
          <a:p>
            <a:r>
              <a:rPr lang="en-US" b="1" dirty="0">
                <a:solidFill>
                  <a:srgbClr val="0D0D0D"/>
                </a:solidFill>
              </a:rPr>
              <a:t>Mitochondrial myopathies</a:t>
            </a:r>
          </a:p>
          <a:p>
            <a:r>
              <a:rPr lang="en-US" b="1" dirty="0">
                <a:solidFill>
                  <a:srgbClr val="0D0D0D"/>
                </a:solidFill>
              </a:rPr>
              <a:t>Glycogen / Lysosomal storage diseases</a:t>
            </a:r>
          </a:p>
          <a:p>
            <a:r>
              <a:rPr lang="en-US" b="1" dirty="0">
                <a:solidFill>
                  <a:srgbClr val="0D0D0D"/>
                </a:solidFill>
              </a:rPr>
              <a:t>Amyloidosis</a:t>
            </a:r>
          </a:p>
          <a:p>
            <a:r>
              <a:rPr lang="en-US" b="1" dirty="0" err="1">
                <a:solidFill>
                  <a:srgbClr val="0D0D0D"/>
                </a:solidFill>
              </a:rPr>
              <a:t>Sarcoidosis</a:t>
            </a:r>
            <a:endParaRPr lang="en-US" b="1" dirty="0">
              <a:solidFill>
                <a:srgbClr val="0D0D0D"/>
              </a:solidFill>
            </a:endParaRPr>
          </a:p>
          <a:p>
            <a:r>
              <a:rPr lang="en-US" b="1" dirty="0">
                <a:solidFill>
                  <a:srgbClr val="0D0D0D"/>
                </a:solidFill>
              </a:rPr>
              <a:t>Hemochromatosis</a:t>
            </a:r>
          </a:p>
          <a:p>
            <a:r>
              <a:rPr lang="en-US" b="1" dirty="0" err="1">
                <a:solidFill>
                  <a:srgbClr val="0D0D0D"/>
                </a:solidFill>
              </a:rPr>
              <a:t>Danon</a:t>
            </a:r>
            <a:r>
              <a:rPr lang="en-US" b="1" dirty="0">
                <a:solidFill>
                  <a:srgbClr val="0D0D0D"/>
                </a:solidFill>
              </a:rPr>
              <a:t> disease</a:t>
            </a:r>
          </a:p>
        </p:txBody>
      </p:sp>
      <p:sp>
        <p:nvSpPr>
          <p:cNvPr id="81" name="TextBox 80">
            <a:extLst>
              <a:ext uri="{FF2B5EF4-FFF2-40B4-BE49-F238E27FC236}">
                <a16:creationId xmlns:a16="http://schemas.microsoft.com/office/drawing/2014/main" id="{DA1188CC-D4CF-4DE8-A94C-57D7B96D8659}"/>
              </a:ext>
            </a:extLst>
          </p:cNvPr>
          <p:cNvSpPr txBox="1"/>
          <p:nvPr/>
        </p:nvSpPr>
        <p:spPr>
          <a:xfrm>
            <a:off x="8347155" y="5226696"/>
            <a:ext cx="3383776" cy="1061829"/>
          </a:xfrm>
          <a:prstGeom prst="rect">
            <a:avLst/>
          </a:prstGeom>
          <a:noFill/>
        </p:spPr>
        <p:txBody>
          <a:bodyPr wrap="square" rtlCol="0">
            <a:spAutoFit/>
          </a:bodyPr>
          <a:lstStyle/>
          <a:p>
            <a:pPr algn="r"/>
            <a:r>
              <a:rPr lang="en-US" sz="1800" b="1" i="1" u="sng" dirty="0">
                <a:solidFill>
                  <a:srgbClr val="0D0D0D"/>
                </a:solidFill>
              </a:rPr>
              <a:t>Secondary Causes</a:t>
            </a:r>
          </a:p>
          <a:p>
            <a:pPr algn="r"/>
            <a:r>
              <a:rPr lang="en-US" sz="1500" b="1" dirty="0">
                <a:solidFill>
                  <a:srgbClr val="0D0D0D"/>
                </a:solidFill>
              </a:rPr>
              <a:t>Athlete’s heart</a:t>
            </a:r>
          </a:p>
          <a:p>
            <a:pPr algn="r"/>
            <a:r>
              <a:rPr lang="en-US" sz="1500" b="1" dirty="0">
                <a:solidFill>
                  <a:srgbClr val="0D0D0D"/>
                </a:solidFill>
              </a:rPr>
              <a:t>Hypertension</a:t>
            </a:r>
          </a:p>
          <a:p>
            <a:pPr algn="r"/>
            <a:r>
              <a:rPr lang="en-US" sz="1500" b="1" dirty="0">
                <a:solidFill>
                  <a:srgbClr val="0D0D0D"/>
                </a:solidFill>
              </a:rPr>
              <a:t>Valvular &amp; </a:t>
            </a:r>
            <a:r>
              <a:rPr lang="en-US" sz="1500" b="1" dirty="0" err="1">
                <a:solidFill>
                  <a:srgbClr val="0D0D0D"/>
                </a:solidFill>
              </a:rPr>
              <a:t>subvalvular</a:t>
            </a:r>
            <a:r>
              <a:rPr lang="en-US" sz="1500" b="1" dirty="0">
                <a:solidFill>
                  <a:srgbClr val="0D0D0D"/>
                </a:solidFill>
              </a:rPr>
              <a:t> stenosis</a:t>
            </a:r>
          </a:p>
        </p:txBody>
      </p:sp>
      <p:sp>
        <p:nvSpPr>
          <p:cNvPr id="82" name="TextBox 81">
            <a:extLst>
              <a:ext uri="{FF2B5EF4-FFF2-40B4-BE49-F238E27FC236}">
                <a16:creationId xmlns:a16="http://schemas.microsoft.com/office/drawing/2014/main" id="{BC3CBA13-1459-4618-8DE0-A5F206B19C64}"/>
              </a:ext>
            </a:extLst>
          </p:cNvPr>
          <p:cNvSpPr txBox="1"/>
          <p:nvPr/>
        </p:nvSpPr>
        <p:spPr>
          <a:xfrm>
            <a:off x="111624" y="6344779"/>
            <a:ext cx="7518134" cy="276999"/>
          </a:xfrm>
          <a:prstGeom prst="rect">
            <a:avLst/>
          </a:prstGeom>
          <a:noFill/>
        </p:spPr>
        <p:txBody>
          <a:bodyPr wrap="square">
            <a:spAutoFit/>
          </a:bodyPr>
          <a:lstStyle/>
          <a:p>
            <a:r>
              <a:rPr lang="en-US" sz="1200" dirty="0">
                <a:latin typeface="+mn-lt"/>
              </a:rPr>
              <a:t>Abbreviations:  EKG, indicates electrocardiogram; RAS, </a:t>
            </a:r>
            <a:r>
              <a:rPr lang="en-US" sz="1200" i="0" dirty="0">
                <a:solidFill>
                  <a:srgbClr val="202124"/>
                </a:solidFill>
                <a:effectLst/>
                <a:latin typeface="+mn-lt"/>
              </a:rPr>
              <a:t>reticular activating system</a:t>
            </a:r>
            <a:r>
              <a:rPr lang="en-US" sz="1200" b="1" i="0" dirty="0">
                <a:solidFill>
                  <a:srgbClr val="202124"/>
                </a:solidFill>
                <a:effectLst/>
                <a:latin typeface="+mn-lt"/>
              </a:rPr>
              <a:t>.</a:t>
            </a:r>
            <a:r>
              <a:rPr lang="en-US" sz="1200" dirty="0">
                <a:latin typeface="+mn-lt"/>
              </a:rPr>
              <a:t> </a:t>
            </a:r>
          </a:p>
        </p:txBody>
      </p:sp>
      <p:sp>
        <p:nvSpPr>
          <p:cNvPr id="2" name="Slide Number Placeholder 1">
            <a:extLst>
              <a:ext uri="{FF2B5EF4-FFF2-40B4-BE49-F238E27FC236}">
                <a16:creationId xmlns:a16="http://schemas.microsoft.com/office/drawing/2014/main" id="{27DFFC75-D327-48A7-82CE-A54BA4F7A65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431536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4" name="Title 3">
            <a:extLst>
              <a:ext uri="{FF2B5EF4-FFF2-40B4-BE49-F238E27FC236}">
                <a16:creationId xmlns:a16="http://schemas.microsoft.com/office/drawing/2014/main" id="{93949536-7987-4BE0-BFEF-65813919B29C}"/>
              </a:ext>
            </a:extLst>
          </p:cNvPr>
          <p:cNvSpPr>
            <a:spLocks noGrp="1"/>
          </p:cNvSpPr>
          <p:nvPr>
            <p:ph type="title"/>
          </p:nvPr>
        </p:nvSpPr>
        <p:spPr>
          <a:xfrm>
            <a:off x="1997554" y="242462"/>
            <a:ext cx="8975245" cy="772299"/>
          </a:xfrm>
        </p:spPr>
        <p:txBody>
          <a:bodyPr/>
          <a:lstStyle/>
          <a:p>
            <a:r>
              <a:rPr kumimoji="0" lang="en-US" sz="2400" b="1" i="0" u="none" strike="noStrike" kern="1200" cap="none" spc="0" normalizeH="0" baseline="0" noProof="0" dirty="0">
                <a:ln>
                  <a:noFill/>
                </a:ln>
                <a:solidFill>
                  <a:prstClr val="black"/>
                </a:solidFill>
                <a:effectLst/>
                <a:uLnTx/>
                <a:uFillTx/>
                <a:latin typeface="Arial"/>
                <a:ea typeface="+mj-ea"/>
                <a:cs typeface="Andalus" panose="02020603050405020304" pitchFamily="18" charset="-78"/>
                <a:sym typeface="Arial"/>
              </a:rPr>
              <a:t>Hypertrophic Cardiomyopathy with Advanced Heart Failure </a:t>
            </a:r>
            <a:endParaRPr lang="en-US" dirty="0"/>
          </a:p>
        </p:txBody>
      </p:sp>
      <p:sp>
        <p:nvSpPr>
          <p:cNvPr id="38" name="TextBox 52">
            <a:extLst>
              <a:ext uri="{FF2B5EF4-FFF2-40B4-BE49-F238E27FC236}">
                <a16:creationId xmlns:a16="http://schemas.microsoft.com/office/drawing/2014/main" id="{8ABFBD0B-ECCC-4D4B-9B28-9807047CF35D}"/>
              </a:ext>
            </a:extLst>
          </p:cNvPr>
          <p:cNvSpPr txBox="1"/>
          <p:nvPr/>
        </p:nvSpPr>
        <p:spPr>
          <a:xfrm>
            <a:off x="1712443" y="4382831"/>
            <a:ext cx="1091610" cy="307777"/>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LVEF≤50%</a:t>
            </a:r>
            <a:endParaRPr kumimoji="0" lang="en-IN"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88" name="TextBox 87">
            <a:extLst>
              <a:ext uri="{FF2B5EF4-FFF2-40B4-BE49-F238E27FC236}">
                <a16:creationId xmlns:a16="http://schemas.microsoft.com/office/drawing/2014/main" id="{819B4D25-1AED-43DC-ADBF-393589556031}"/>
              </a:ext>
            </a:extLst>
          </p:cNvPr>
          <p:cNvSpPr txBox="1"/>
          <p:nvPr/>
        </p:nvSpPr>
        <p:spPr>
          <a:xfrm>
            <a:off x="2786725" y="4396597"/>
            <a:ext cx="277157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Guideline-directed medical therapy similar to </a:t>
            </a:r>
            <a:r>
              <a:rPr kumimoji="0" lang="en-US" sz="1400" b="0" i="0" u="none" strike="noStrike" kern="0" cap="none" spc="0" normalizeH="0" baseline="0" noProof="0" dirty="0" err="1">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HFrEF</a:t>
            </a:r>
            <a:endParaRPr kumimoji="0" lang="en-US"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endParaRPr>
          </a:p>
        </p:txBody>
      </p:sp>
      <p:sp>
        <p:nvSpPr>
          <p:cNvPr id="18" name="TextBox 59">
            <a:extLst>
              <a:ext uri="{FF2B5EF4-FFF2-40B4-BE49-F238E27FC236}">
                <a16:creationId xmlns:a16="http://schemas.microsoft.com/office/drawing/2014/main" id="{07D300E7-DF02-4F88-B4FE-360EC0554408}"/>
              </a:ext>
            </a:extLst>
          </p:cNvPr>
          <p:cNvSpPr txBox="1"/>
          <p:nvPr/>
        </p:nvSpPr>
        <p:spPr>
          <a:xfrm>
            <a:off x="8178052" y="3653480"/>
            <a:ext cx="652385" cy="523220"/>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Rule out</a:t>
            </a:r>
            <a:endParaRPr kumimoji="0" lang="en-IN"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8" name="TextBox 67">
            <a:extLst>
              <a:ext uri="{FF2B5EF4-FFF2-40B4-BE49-F238E27FC236}">
                <a16:creationId xmlns:a16="http://schemas.microsoft.com/office/drawing/2014/main" id="{6A5F5CD9-6C4C-402E-8A74-452D1A351783}"/>
              </a:ext>
            </a:extLst>
          </p:cNvPr>
          <p:cNvSpPr txBox="1"/>
          <p:nvPr/>
        </p:nvSpPr>
        <p:spPr>
          <a:xfrm>
            <a:off x="8997908" y="3558879"/>
            <a:ext cx="114489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Other cause of LV systolic dysfunction</a:t>
            </a:r>
          </a:p>
        </p:txBody>
      </p:sp>
      <p:sp>
        <p:nvSpPr>
          <p:cNvPr id="66" name="TextBox 65">
            <a:extLst>
              <a:ext uri="{FF2B5EF4-FFF2-40B4-BE49-F238E27FC236}">
                <a16:creationId xmlns:a16="http://schemas.microsoft.com/office/drawing/2014/main" id="{F248EF3C-0C13-4526-9523-633F564A5D36}"/>
              </a:ext>
            </a:extLst>
          </p:cNvPr>
          <p:cNvSpPr txBox="1"/>
          <p:nvPr/>
        </p:nvSpPr>
        <p:spPr>
          <a:xfrm>
            <a:off x="1871768" y="2664845"/>
            <a:ext cx="815046"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NYHA  </a:t>
            </a: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III</a:t>
            </a:r>
          </a:p>
        </p:txBody>
      </p:sp>
      <p:sp>
        <p:nvSpPr>
          <p:cNvPr id="16" name="Rectangle 15">
            <a:extLst>
              <a:ext uri="{FF2B5EF4-FFF2-40B4-BE49-F238E27FC236}">
                <a16:creationId xmlns:a16="http://schemas.microsoft.com/office/drawing/2014/main" id="{6B3EB050-A681-4D52-9CA1-CBC2FB49BF45}"/>
              </a:ext>
            </a:extLst>
          </p:cNvPr>
          <p:cNvSpPr/>
          <p:nvPr/>
        </p:nvSpPr>
        <p:spPr>
          <a:xfrm flipH="1">
            <a:off x="420040" y="2377155"/>
            <a:ext cx="1534789" cy="1169551"/>
          </a:xfrm>
          <a:prstGeom prst="rect">
            <a:avLst/>
          </a:prstGeom>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If recurrent ventricular arrhythmias, refer for transplant</a:t>
            </a:r>
          </a:p>
        </p:txBody>
      </p:sp>
      <p:sp>
        <p:nvSpPr>
          <p:cNvPr id="24" name="TextBox 69">
            <a:extLst>
              <a:ext uri="{FF2B5EF4-FFF2-40B4-BE49-F238E27FC236}">
                <a16:creationId xmlns:a16="http://schemas.microsoft.com/office/drawing/2014/main" id="{D2E3CE8A-F135-4264-9CB4-40E07372817C}"/>
              </a:ext>
            </a:extLst>
          </p:cNvPr>
          <p:cNvSpPr txBox="1"/>
          <p:nvPr/>
        </p:nvSpPr>
        <p:spPr>
          <a:xfrm>
            <a:off x="5225278" y="2550580"/>
            <a:ext cx="740546" cy="492443"/>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NYHA</a:t>
            </a:r>
            <a:r>
              <a:rPr kumimoji="0" lang="en-IN"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 III</a:t>
            </a:r>
          </a:p>
        </p:txBody>
      </p:sp>
      <p:sp>
        <p:nvSpPr>
          <p:cNvPr id="74" name="TextBox 73">
            <a:extLst>
              <a:ext uri="{FF2B5EF4-FFF2-40B4-BE49-F238E27FC236}">
                <a16:creationId xmlns:a16="http://schemas.microsoft.com/office/drawing/2014/main" id="{3B4352BF-385B-4C6B-80F7-D58E79B0A308}"/>
              </a:ext>
            </a:extLst>
          </p:cNvPr>
          <p:cNvSpPr txBox="1"/>
          <p:nvPr/>
        </p:nvSpPr>
        <p:spPr>
          <a:xfrm rot="10800000" flipV="1">
            <a:off x="6095999" y="2495871"/>
            <a:ext cx="2045493"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Despite medical therapy, consider CPET evaluation</a:t>
            </a:r>
          </a:p>
        </p:txBody>
      </p:sp>
      <p:sp>
        <p:nvSpPr>
          <p:cNvPr id="12" name="TextBox 69">
            <a:extLst>
              <a:ext uri="{FF2B5EF4-FFF2-40B4-BE49-F238E27FC236}">
                <a16:creationId xmlns:a16="http://schemas.microsoft.com/office/drawing/2014/main" id="{36DD99F1-7E3A-454E-95A1-398E0C4D0DC7}"/>
              </a:ext>
            </a:extLst>
          </p:cNvPr>
          <p:cNvSpPr txBox="1"/>
          <p:nvPr/>
        </p:nvSpPr>
        <p:spPr>
          <a:xfrm>
            <a:off x="2926421" y="1323410"/>
            <a:ext cx="670559" cy="492443"/>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LVEF</a:t>
            </a: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≤50%</a:t>
            </a:r>
            <a:endParaRPr kumimoji="0" lang="en-IN"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4" name="Rectangle 13">
            <a:extLst>
              <a:ext uri="{FF2B5EF4-FFF2-40B4-BE49-F238E27FC236}">
                <a16:creationId xmlns:a16="http://schemas.microsoft.com/office/drawing/2014/main" id="{6005FC03-A169-4D48-96BF-9B61B1555EDB}"/>
              </a:ext>
            </a:extLst>
          </p:cNvPr>
          <p:cNvSpPr/>
          <p:nvPr/>
        </p:nvSpPr>
        <p:spPr>
          <a:xfrm flipH="1">
            <a:off x="608986" y="1241600"/>
            <a:ext cx="2204267" cy="523220"/>
          </a:xfrm>
          <a:prstGeom prst="rect">
            <a:avLst/>
          </a:prstGeom>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Consider discontinuing negative inotropic agents</a:t>
            </a:r>
          </a:p>
        </p:txBody>
      </p:sp>
      <p:sp>
        <p:nvSpPr>
          <p:cNvPr id="84" name="TextBox 83">
            <a:extLst>
              <a:ext uri="{FF2B5EF4-FFF2-40B4-BE49-F238E27FC236}">
                <a16:creationId xmlns:a16="http://schemas.microsoft.com/office/drawing/2014/main" id="{1A68B0B7-8A3B-4636-8686-6375CEBB5158}"/>
              </a:ext>
            </a:extLst>
          </p:cNvPr>
          <p:cNvSpPr txBox="1"/>
          <p:nvPr/>
        </p:nvSpPr>
        <p:spPr>
          <a:xfrm rot="10800000" flipV="1">
            <a:off x="4587708" y="1188085"/>
            <a:ext cx="81504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IN"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NYHA  ≥ III</a:t>
            </a:r>
          </a:p>
        </p:txBody>
      </p:sp>
      <p:sp>
        <p:nvSpPr>
          <p:cNvPr id="86" name="TextBox 85">
            <a:extLst>
              <a:ext uri="{FF2B5EF4-FFF2-40B4-BE49-F238E27FC236}">
                <a16:creationId xmlns:a16="http://schemas.microsoft.com/office/drawing/2014/main" id="{58DA6F9D-11EB-409E-936B-69CE365C15CF}"/>
              </a:ext>
            </a:extLst>
          </p:cNvPr>
          <p:cNvSpPr txBox="1"/>
          <p:nvPr/>
        </p:nvSpPr>
        <p:spPr>
          <a:xfrm>
            <a:off x="5458338" y="944656"/>
            <a:ext cx="129301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sym typeface="Arial"/>
              </a:rPr>
              <a:t>LVAD is reasonable bridge to transplant</a:t>
            </a:r>
          </a:p>
        </p:txBody>
      </p:sp>
      <p:sp>
        <p:nvSpPr>
          <p:cNvPr id="28" name="TextBox 88">
            <a:extLst>
              <a:ext uri="{FF2B5EF4-FFF2-40B4-BE49-F238E27FC236}">
                <a16:creationId xmlns:a16="http://schemas.microsoft.com/office/drawing/2014/main" id="{8DDAE40E-B857-4BC6-B4A6-C7D24E744274}"/>
              </a:ext>
            </a:extLst>
          </p:cNvPr>
          <p:cNvSpPr txBox="1"/>
          <p:nvPr/>
        </p:nvSpPr>
        <p:spPr>
          <a:xfrm>
            <a:off x="7594029" y="1050407"/>
            <a:ext cx="740715" cy="523220"/>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LVEF</a:t>
            </a: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≤50%</a:t>
            </a:r>
            <a:endParaRPr kumimoji="0" lang="en-IN"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76" name="TextBox 75">
            <a:extLst>
              <a:ext uri="{FF2B5EF4-FFF2-40B4-BE49-F238E27FC236}">
                <a16:creationId xmlns:a16="http://schemas.microsoft.com/office/drawing/2014/main" id="{5CE2ECBC-1AFC-4C8E-AE50-2D79DF5E3D0A}"/>
              </a:ext>
            </a:extLst>
          </p:cNvPr>
          <p:cNvSpPr txBox="1"/>
          <p:nvPr/>
        </p:nvSpPr>
        <p:spPr>
          <a:xfrm>
            <a:off x="8048988" y="1130509"/>
            <a:ext cx="1382026"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ICD maybe beneficial</a:t>
            </a:r>
          </a:p>
        </p:txBody>
      </p:sp>
      <p:sp>
        <p:nvSpPr>
          <p:cNvPr id="34" name="TextBox 88">
            <a:extLst>
              <a:ext uri="{FF2B5EF4-FFF2-40B4-BE49-F238E27FC236}">
                <a16:creationId xmlns:a16="http://schemas.microsoft.com/office/drawing/2014/main" id="{D2F0FEBC-3DD4-4655-8C9D-C8BA414191D9}"/>
              </a:ext>
            </a:extLst>
          </p:cNvPr>
          <p:cNvSpPr txBox="1"/>
          <p:nvPr/>
        </p:nvSpPr>
        <p:spPr>
          <a:xfrm>
            <a:off x="9744542" y="1009050"/>
            <a:ext cx="740715" cy="307777"/>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LBBB</a:t>
            </a:r>
            <a:endParaRPr kumimoji="0" lang="en-IN"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78" name="TextBox 77">
            <a:extLst>
              <a:ext uri="{FF2B5EF4-FFF2-40B4-BE49-F238E27FC236}">
                <a16:creationId xmlns:a16="http://schemas.microsoft.com/office/drawing/2014/main" id="{5E2BA0B0-1AED-46E3-BCCE-B469EDE1A772}"/>
              </a:ext>
            </a:extLst>
          </p:cNvPr>
          <p:cNvSpPr txBox="1"/>
          <p:nvPr/>
        </p:nvSpPr>
        <p:spPr>
          <a:xfrm>
            <a:off x="10485256" y="1017398"/>
            <a:ext cx="167141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If NYHA class II-IV and LVEF</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≤50%, consider CRT</a:t>
            </a:r>
            <a:endPar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10" name="TextBox 109">
            <a:extLst>
              <a:ext uri="{FF2B5EF4-FFF2-40B4-BE49-F238E27FC236}">
                <a16:creationId xmlns:a16="http://schemas.microsoft.com/office/drawing/2014/main" id="{398E222E-3EE8-40EC-BCC3-0E7B1B138646}"/>
              </a:ext>
            </a:extLst>
          </p:cNvPr>
          <p:cNvSpPr txBox="1"/>
          <p:nvPr/>
        </p:nvSpPr>
        <p:spPr>
          <a:xfrm flipH="1">
            <a:off x="5538044" y="5662336"/>
            <a:ext cx="6723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Arial"/>
                <a:sym typeface="Arial"/>
              </a:rPr>
              <a:t>Abbreviations:  LVEF indicates left ventricular ejection fraction; LV, left ventricular; </a:t>
            </a:r>
            <a:r>
              <a:rPr kumimoji="0" lang="en-US" sz="1200" b="0" i="0" u="none" strike="noStrike" kern="0" cap="none" spc="0" normalizeH="0" baseline="0" noProof="0" dirty="0" err="1">
                <a:ln>
                  <a:noFill/>
                </a:ln>
                <a:solidFill>
                  <a:srgbClr val="000000"/>
                </a:solidFill>
                <a:effectLst/>
                <a:uLnTx/>
                <a:uFillTx/>
                <a:latin typeface="Arial"/>
                <a:ea typeface="+mn-ea"/>
                <a:cs typeface="Arial"/>
                <a:sym typeface="Arial"/>
              </a:rPr>
              <a:t>HFrEF</a:t>
            </a:r>
            <a:r>
              <a:rPr kumimoji="0" lang="en-US" sz="1200" b="0" i="0" u="none" strike="noStrike" kern="0" cap="none" spc="0" normalizeH="0" baseline="0" noProof="0" dirty="0">
                <a:ln>
                  <a:noFill/>
                </a:ln>
                <a:solidFill>
                  <a:srgbClr val="000000"/>
                </a:solidFill>
                <a:effectLst/>
                <a:uLnTx/>
                <a:uFillTx/>
                <a:latin typeface="Arial"/>
                <a:ea typeface="+mn-ea"/>
                <a:cs typeface="Arial"/>
                <a:sym typeface="Arial"/>
              </a:rPr>
              <a:t>, heart failure reduced ventricular function; CPET, cardiopulmonary exercise testing; NYHA, New York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Arial"/>
                <a:sym typeface="Arial"/>
              </a:rPr>
              <a:t>Heart Association; LVAD, left ventricular assist device; ICD, implantable cardioverter defibrillator; LBBB, left bundle branch block; CRT, cardiac resynchronization therapy.</a:t>
            </a:r>
          </a:p>
        </p:txBody>
      </p:sp>
      <p:grpSp>
        <p:nvGrpSpPr>
          <p:cNvPr id="6" name="Group 5">
            <a:extLst>
              <a:ext uri="{FF2B5EF4-FFF2-40B4-BE49-F238E27FC236}">
                <a16:creationId xmlns:a16="http://schemas.microsoft.com/office/drawing/2014/main" id="{61F2C9A8-F977-4108-8FD1-69C99910473F}"/>
              </a:ext>
              <a:ext uri="{C183D7F6-B498-43B3-948B-1728B52AA6E4}">
                <adec:decorative xmlns:adec="http://schemas.microsoft.com/office/drawing/2017/decorative" val="1"/>
              </a:ext>
            </a:extLst>
          </p:cNvPr>
          <p:cNvGrpSpPr/>
          <p:nvPr/>
        </p:nvGrpSpPr>
        <p:grpSpPr>
          <a:xfrm>
            <a:off x="1163034" y="1822662"/>
            <a:ext cx="9249016" cy="4682679"/>
            <a:chOff x="-6077" y="1884139"/>
            <a:chExt cx="12198078" cy="4917506"/>
          </a:xfrm>
        </p:grpSpPr>
        <p:sp>
          <p:nvSpPr>
            <p:cNvPr id="7" name="Freeform: Shape 6">
              <a:extLst>
                <a:ext uri="{FF2B5EF4-FFF2-40B4-BE49-F238E27FC236}">
                  <a16:creationId xmlns:a16="http://schemas.microsoft.com/office/drawing/2014/main" id="{C48AAA5B-B857-40CC-A41D-D0A0EE9B8E2D}"/>
                </a:ext>
              </a:extLst>
            </p:cNvPr>
            <p:cNvSpPr/>
            <p:nvPr/>
          </p:nvSpPr>
          <p:spPr>
            <a:xfrm>
              <a:off x="-6077" y="1886009"/>
              <a:ext cx="12198077" cy="4915636"/>
            </a:xfrm>
            <a:custGeom>
              <a:avLst/>
              <a:gdLst>
                <a:gd name="connsiteX0" fmla="*/ 12198077 w 12198077"/>
                <a:gd name="connsiteY0" fmla="*/ 0 h 4915636"/>
                <a:gd name="connsiteX1" fmla="*/ 12198077 w 12198077"/>
                <a:gd name="connsiteY1" fmla="*/ 35045 h 4915636"/>
                <a:gd name="connsiteX2" fmla="*/ 9114084 w 12198077"/>
                <a:gd name="connsiteY2" fmla="*/ 118637 h 4915636"/>
                <a:gd name="connsiteX3" fmla="*/ 3355876 w 12198077"/>
                <a:gd name="connsiteY3" fmla="*/ 458896 h 4915636"/>
                <a:gd name="connsiteX4" fmla="*/ 4817815 w 12198077"/>
                <a:gd name="connsiteY4" fmla="*/ 794867 h 4915636"/>
                <a:gd name="connsiteX5" fmla="*/ 2960265 w 12198077"/>
                <a:gd name="connsiteY5" fmla="*/ 1448190 h 4915636"/>
                <a:gd name="connsiteX6" fmla="*/ 8602201 w 12198077"/>
                <a:gd name="connsiteY6" fmla="*/ 2705308 h 4915636"/>
                <a:gd name="connsiteX7" fmla="*/ 58854 w 12198077"/>
                <a:gd name="connsiteY7" fmla="*/ 4908403 h 4915636"/>
                <a:gd name="connsiteX8" fmla="*/ 0 w 12198077"/>
                <a:gd name="connsiteY8" fmla="*/ 4915636 h 4915636"/>
                <a:gd name="connsiteX9" fmla="*/ 0 w 12198077"/>
                <a:gd name="connsiteY9" fmla="*/ 4176575 h 4915636"/>
                <a:gd name="connsiteX10" fmla="*/ 213706 w 12198077"/>
                <a:gd name="connsiteY10" fmla="*/ 4148545 h 4915636"/>
                <a:gd name="connsiteX11" fmla="*/ 7540534 w 12198077"/>
                <a:gd name="connsiteY11" fmla="*/ 2606491 h 4915636"/>
                <a:gd name="connsiteX12" fmla="*/ 1791973 w 12198077"/>
                <a:gd name="connsiteY12" fmla="*/ 1598697 h 4915636"/>
                <a:gd name="connsiteX13" fmla="*/ 4145167 w 12198077"/>
                <a:gd name="connsiteY13" fmla="*/ 792789 h 4915636"/>
                <a:gd name="connsiteX14" fmla="*/ 2751907 w 12198077"/>
                <a:gd name="connsiteY14" fmla="*/ 562394 h 4915636"/>
                <a:gd name="connsiteX15" fmla="*/ 12138882 w 12198077"/>
                <a:gd name="connsiteY15" fmla="*/ 1214 h 4915636"/>
                <a:gd name="connsiteX16" fmla="*/ 12198077 w 12198077"/>
                <a:gd name="connsiteY16" fmla="*/ 0 h 491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8077" h="4915636">
                  <a:moveTo>
                    <a:pt x="12198077" y="0"/>
                  </a:moveTo>
                  <a:lnTo>
                    <a:pt x="12198077" y="35045"/>
                  </a:lnTo>
                  <a:lnTo>
                    <a:pt x="9114084" y="118637"/>
                  </a:lnTo>
                  <a:cubicBezTo>
                    <a:pt x="6795122" y="157229"/>
                    <a:pt x="3380536" y="311766"/>
                    <a:pt x="3355876" y="458896"/>
                  </a:cubicBezTo>
                  <a:cubicBezTo>
                    <a:pt x="3204364" y="597937"/>
                    <a:pt x="4842585" y="494457"/>
                    <a:pt x="4817815" y="794867"/>
                  </a:cubicBezTo>
                  <a:cubicBezTo>
                    <a:pt x="4811798" y="1024003"/>
                    <a:pt x="2586551" y="1210939"/>
                    <a:pt x="2960265" y="1448190"/>
                  </a:cubicBezTo>
                  <a:cubicBezTo>
                    <a:pt x="3626121" y="1760341"/>
                    <a:pt x="8625117" y="1541780"/>
                    <a:pt x="8602201" y="2705308"/>
                  </a:cubicBezTo>
                  <a:cubicBezTo>
                    <a:pt x="8546196" y="3835380"/>
                    <a:pt x="2532269" y="4603887"/>
                    <a:pt x="58854" y="4908403"/>
                  </a:cubicBezTo>
                  <a:lnTo>
                    <a:pt x="0" y="4915636"/>
                  </a:lnTo>
                  <a:lnTo>
                    <a:pt x="0" y="4176575"/>
                  </a:lnTo>
                  <a:lnTo>
                    <a:pt x="213706" y="4148545"/>
                  </a:lnTo>
                  <a:cubicBezTo>
                    <a:pt x="2418400" y="3854546"/>
                    <a:pt x="7133130" y="3089684"/>
                    <a:pt x="7540534" y="2606491"/>
                  </a:cubicBezTo>
                  <a:cubicBezTo>
                    <a:pt x="8135346" y="2129355"/>
                    <a:pt x="2267059" y="1984300"/>
                    <a:pt x="1791973" y="1598697"/>
                  </a:cubicBezTo>
                  <a:cubicBezTo>
                    <a:pt x="1345939" y="1246717"/>
                    <a:pt x="3898022" y="954299"/>
                    <a:pt x="4145167" y="792789"/>
                  </a:cubicBezTo>
                  <a:cubicBezTo>
                    <a:pt x="4014630" y="631280"/>
                    <a:pt x="2928688" y="723202"/>
                    <a:pt x="2751907" y="562394"/>
                  </a:cubicBezTo>
                  <a:cubicBezTo>
                    <a:pt x="2095351" y="-27520"/>
                    <a:pt x="9495538" y="51414"/>
                    <a:pt x="12138882" y="1214"/>
                  </a:cubicBezTo>
                  <a:lnTo>
                    <a:pt x="12198077" y="0"/>
                  </a:lnTo>
                  <a:close/>
                </a:path>
              </a:pathLst>
            </a:custGeom>
            <a:solidFill>
              <a:schemeClr val="tx1">
                <a:lumMod val="75000"/>
                <a:lumOff val="25000"/>
              </a:schemeClr>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8" name="Freeform 93">
              <a:extLst>
                <a:ext uri="{FF2B5EF4-FFF2-40B4-BE49-F238E27FC236}">
                  <a16:creationId xmlns:a16="http://schemas.microsoft.com/office/drawing/2014/main" id="{ADDB16E4-5CE0-481E-A7F8-3BE310880C7D}"/>
                </a:ext>
              </a:extLst>
            </p:cNvPr>
            <p:cNvSpPr/>
            <p:nvPr/>
          </p:nvSpPr>
          <p:spPr>
            <a:xfrm>
              <a:off x="1" y="1884139"/>
              <a:ext cx="12192000" cy="4563800"/>
            </a:xfrm>
            <a:custGeom>
              <a:avLst/>
              <a:gdLst>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6980349 w 9105363"/>
                <a:gd name="connsiteY1" fmla="*/ 32969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551849 w 9105363"/>
                <a:gd name="connsiteY1" fmla="*/ 3096967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61349 w 9105363"/>
                <a:gd name="connsiteY1" fmla="*/ 31064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310549 w 9105363"/>
                <a:gd name="connsiteY1" fmla="*/ 2865192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566043 w 9105363"/>
                <a:gd name="connsiteY1" fmla="*/ 2775787 h 4997003"/>
                <a:gd name="connsiteX2" fmla="*/ 2021983 w 9105363"/>
                <a:gd name="connsiteY2" fmla="*/ 1648496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566043 w 9105363"/>
                <a:gd name="connsiteY1" fmla="*/ 2775787 h 4997003"/>
                <a:gd name="connsiteX2" fmla="*/ 2331265 w 9105363"/>
                <a:gd name="connsiteY2" fmla="*/ 1699585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566043 w 9105363"/>
                <a:gd name="connsiteY1" fmla="*/ 2775787 h 4997003"/>
                <a:gd name="connsiteX2" fmla="*/ 2331265 w 9105363"/>
                <a:gd name="connsiteY2" fmla="*/ 1699585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566043 w 9105363"/>
                <a:gd name="connsiteY1" fmla="*/ 2775787 h 4997003"/>
                <a:gd name="connsiteX2" fmla="*/ 2425395 w 9105363"/>
                <a:gd name="connsiteY2" fmla="*/ 1674041 h 4997003"/>
                <a:gd name="connsiteX3" fmla="*/ 4906850 w 9105363"/>
                <a:gd name="connsiteY3" fmla="*/ 798491 h 4997003"/>
                <a:gd name="connsiteX4" fmla="*/ 2846231 w 9105363"/>
                <a:gd name="connsiteY4" fmla="*/ 502276 h 4997003"/>
                <a:gd name="connsiteX5" fmla="*/ 9105363 w 9105363"/>
                <a:gd name="connsiteY5" fmla="*/ 0 h 4997003"/>
                <a:gd name="connsiteX0" fmla="*/ 0 w 9105363"/>
                <a:gd name="connsiteY0" fmla="*/ 4997003 h 4997003"/>
                <a:gd name="connsiteX1" fmla="*/ 7566043 w 9105363"/>
                <a:gd name="connsiteY1" fmla="*/ 2775787 h 4997003"/>
                <a:gd name="connsiteX2" fmla="*/ 2425395 w 9105363"/>
                <a:gd name="connsiteY2" fmla="*/ 1674041 h 4997003"/>
                <a:gd name="connsiteX3" fmla="*/ 4637908 w 9105363"/>
                <a:gd name="connsiteY3" fmla="*/ 785719 h 4997003"/>
                <a:gd name="connsiteX4" fmla="*/ 2846231 w 9105363"/>
                <a:gd name="connsiteY4" fmla="*/ 502276 h 4997003"/>
                <a:gd name="connsiteX5" fmla="*/ 9105363 w 9105363"/>
                <a:gd name="connsiteY5" fmla="*/ 0 h 4997003"/>
                <a:gd name="connsiteX0" fmla="*/ 0 w 9105363"/>
                <a:gd name="connsiteY0" fmla="*/ 4997003 h 4997003"/>
                <a:gd name="connsiteX1" fmla="*/ 7566043 w 9105363"/>
                <a:gd name="connsiteY1" fmla="*/ 2775787 h 4997003"/>
                <a:gd name="connsiteX2" fmla="*/ 2425395 w 9105363"/>
                <a:gd name="connsiteY2" fmla="*/ 1674041 h 4997003"/>
                <a:gd name="connsiteX3" fmla="*/ 4637908 w 9105363"/>
                <a:gd name="connsiteY3" fmla="*/ 785719 h 4997003"/>
                <a:gd name="connsiteX4" fmla="*/ 2859678 w 9105363"/>
                <a:gd name="connsiteY4" fmla="*/ 476731 h 4997003"/>
                <a:gd name="connsiteX5" fmla="*/ 9105363 w 9105363"/>
                <a:gd name="connsiteY5" fmla="*/ 0 h 4997003"/>
                <a:gd name="connsiteX0" fmla="*/ 0 w 9105363"/>
                <a:gd name="connsiteY0" fmla="*/ 4997003 h 4997003"/>
                <a:gd name="connsiteX1" fmla="*/ 7566043 w 9105363"/>
                <a:gd name="connsiteY1" fmla="*/ 2775787 h 4997003"/>
                <a:gd name="connsiteX2" fmla="*/ 2425395 w 9105363"/>
                <a:gd name="connsiteY2" fmla="*/ 1674041 h 4997003"/>
                <a:gd name="connsiteX3" fmla="*/ 4557226 w 9105363"/>
                <a:gd name="connsiteY3" fmla="*/ 772946 h 4997003"/>
                <a:gd name="connsiteX4" fmla="*/ 2859678 w 9105363"/>
                <a:gd name="connsiteY4" fmla="*/ 476731 h 4997003"/>
                <a:gd name="connsiteX5" fmla="*/ 9105363 w 9105363"/>
                <a:gd name="connsiteY5" fmla="*/ 0 h 4997003"/>
                <a:gd name="connsiteX0" fmla="*/ 0 w 9105363"/>
                <a:gd name="connsiteY0" fmla="*/ 4997003 h 4997003"/>
                <a:gd name="connsiteX1" fmla="*/ 7566043 w 9105363"/>
                <a:gd name="connsiteY1" fmla="*/ 2775787 h 4997003"/>
                <a:gd name="connsiteX2" fmla="*/ 2425395 w 9105363"/>
                <a:gd name="connsiteY2" fmla="*/ 1674041 h 4997003"/>
                <a:gd name="connsiteX3" fmla="*/ 4557226 w 9105363"/>
                <a:gd name="connsiteY3" fmla="*/ 772946 h 4997003"/>
                <a:gd name="connsiteX4" fmla="*/ 2859678 w 9105363"/>
                <a:gd name="connsiteY4" fmla="*/ 476731 h 4997003"/>
                <a:gd name="connsiteX5" fmla="*/ 9105363 w 9105363"/>
                <a:gd name="connsiteY5" fmla="*/ 0 h 4997003"/>
                <a:gd name="connsiteX0" fmla="*/ 0 w 9105363"/>
                <a:gd name="connsiteY0" fmla="*/ 4997003 h 4997003"/>
                <a:gd name="connsiteX1" fmla="*/ 7566043 w 9105363"/>
                <a:gd name="connsiteY1" fmla="*/ 2775787 h 4997003"/>
                <a:gd name="connsiteX2" fmla="*/ 2425395 w 9105363"/>
                <a:gd name="connsiteY2" fmla="*/ 1674041 h 4997003"/>
                <a:gd name="connsiteX3" fmla="*/ 4557226 w 9105363"/>
                <a:gd name="connsiteY3" fmla="*/ 772946 h 4997003"/>
                <a:gd name="connsiteX4" fmla="*/ 2859678 w 9105363"/>
                <a:gd name="connsiteY4" fmla="*/ 476731 h 4997003"/>
                <a:gd name="connsiteX5" fmla="*/ 9105363 w 9105363"/>
                <a:gd name="connsiteY5" fmla="*/ 0 h 4997003"/>
                <a:gd name="connsiteX0" fmla="*/ 0 w 9105363"/>
                <a:gd name="connsiteY0" fmla="*/ 4997003 h 4997003"/>
                <a:gd name="connsiteX1" fmla="*/ 7566043 w 9105363"/>
                <a:gd name="connsiteY1" fmla="*/ 2775787 h 4997003"/>
                <a:gd name="connsiteX2" fmla="*/ 2425395 w 9105363"/>
                <a:gd name="connsiteY2" fmla="*/ 1674041 h 4997003"/>
                <a:gd name="connsiteX3" fmla="*/ 4557226 w 9105363"/>
                <a:gd name="connsiteY3" fmla="*/ 772946 h 4997003"/>
                <a:gd name="connsiteX4" fmla="*/ 2859678 w 9105363"/>
                <a:gd name="connsiteY4" fmla="*/ 476731 h 4997003"/>
                <a:gd name="connsiteX5" fmla="*/ 9105363 w 9105363"/>
                <a:gd name="connsiteY5" fmla="*/ 0 h 4997003"/>
                <a:gd name="connsiteX0" fmla="*/ 0 w 9105363"/>
                <a:gd name="connsiteY0" fmla="*/ 4997003 h 4997003"/>
                <a:gd name="connsiteX1" fmla="*/ 7566043 w 9105363"/>
                <a:gd name="connsiteY1" fmla="*/ 2775787 h 4997003"/>
                <a:gd name="connsiteX2" fmla="*/ 2573312 w 9105363"/>
                <a:gd name="connsiteY2" fmla="*/ 1674041 h 4997003"/>
                <a:gd name="connsiteX3" fmla="*/ 4557226 w 9105363"/>
                <a:gd name="connsiteY3" fmla="*/ 772946 h 4997003"/>
                <a:gd name="connsiteX4" fmla="*/ 2859678 w 9105363"/>
                <a:gd name="connsiteY4" fmla="*/ 476731 h 4997003"/>
                <a:gd name="connsiteX5" fmla="*/ 9105363 w 9105363"/>
                <a:gd name="connsiteY5" fmla="*/ 0 h 4997003"/>
                <a:gd name="connsiteX0" fmla="*/ 0 w 9105363"/>
                <a:gd name="connsiteY0" fmla="*/ 4997003 h 4997003"/>
                <a:gd name="connsiteX1" fmla="*/ 7566043 w 9105363"/>
                <a:gd name="connsiteY1" fmla="*/ 2775787 h 4997003"/>
                <a:gd name="connsiteX2" fmla="*/ 2573312 w 9105363"/>
                <a:gd name="connsiteY2" fmla="*/ 1674041 h 4997003"/>
                <a:gd name="connsiteX3" fmla="*/ 4557226 w 9105363"/>
                <a:gd name="connsiteY3" fmla="*/ 772946 h 4997003"/>
                <a:gd name="connsiteX4" fmla="*/ 2859678 w 9105363"/>
                <a:gd name="connsiteY4" fmla="*/ 476731 h 4997003"/>
                <a:gd name="connsiteX5" fmla="*/ 9105363 w 9105363"/>
                <a:gd name="connsiteY5" fmla="*/ 0 h 4997003"/>
                <a:gd name="connsiteX0" fmla="*/ 0 w 9105363"/>
                <a:gd name="connsiteY0" fmla="*/ 4997003 h 4997003"/>
                <a:gd name="connsiteX1" fmla="*/ 7566043 w 9105363"/>
                <a:gd name="connsiteY1" fmla="*/ 2775787 h 4997003"/>
                <a:gd name="connsiteX2" fmla="*/ 2573312 w 9105363"/>
                <a:gd name="connsiteY2" fmla="*/ 1674041 h 4997003"/>
                <a:gd name="connsiteX3" fmla="*/ 4557226 w 9105363"/>
                <a:gd name="connsiteY3" fmla="*/ 772946 h 4997003"/>
                <a:gd name="connsiteX4" fmla="*/ 2859678 w 9105363"/>
                <a:gd name="connsiteY4" fmla="*/ 476731 h 4997003"/>
                <a:gd name="connsiteX5" fmla="*/ 9105363 w 9105363"/>
                <a:gd name="connsiteY5" fmla="*/ 0 h 4997003"/>
                <a:gd name="connsiteX0" fmla="*/ 0 w 12144398"/>
                <a:gd name="connsiteY0" fmla="*/ 5086409 h 5086409"/>
                <a:gd name="connsiteX1" fmla="*/ 7566043 w 12144398"/>
                <a:gd name="connsiteY1" fmla="*/ 2865193 h 5086409"/>
                <a:gd name="connsiteX2" fmla="*/ 2573312 w 12144398"/>
                <a:gd name="connsiteY2" fmla="*/ 1763447 h 5086409"/>
                <a:gd name="connsiteX3" fmla="*/ 4557226 w 12144398"/>
                <a:gd name="connsiteY3" fmla="*/ 862352 h 5086409"/>
                <a:gd name="connsiteX4" fmla="*/ 2859678 w 12144398"/>
                <a:gd name="connsiteY4" fmla="*/ 566137 h 5086409"/>
                <a:gd name="connsiteX5" fmla="*/ 12144398 w 12144398"/>
                <a:gd name="connsiteY5" fmla="*/ 0 h 5086409"/>
                <a:gd name="connsiteX0" fmla="*/ 0 w 12144398"/>
                <a:gd name="connsiteY0" fmla="*/ 5086409 h 5086409"/>
                <a:gd name="connsiteX1" fmla="*/ 7566043 w 12144398"/>
                <a:gd name="connsiteY1" fmla="*/ 2865193 h 5086409"/>
                <a:gd name="connsiteX2" fmla="*/ 2573312 w 12144398"/>
                <a:gd name="connsiteY2" fmla="*/ 1763447 h 5086409"/>
                <a:gd name="connsiteX3" fmla="*/ 4557226 w 12144398"/>
                <a:gd name="connsiteY3" fmla="*/ 862352 h 5086409"/>
                <a:gd name="connsiteX4" fmla="*/ 2926913 w 12144398"/>
                <a:gd name="connsiteY4" fmla="*/ 540591 h 5086409"/>
                <a:gd name="connsiteX5" fmla="*/ 12144398 w 12144398"/>
                <a:gd name="connsiteY5" fmla="*/ 0 h 5086409"/>
                <a:gd name="connsiteX0" fmla="*/ 0 w 12144398"/>
                <a:gd name="connsiteY0" fmla="*/ 5086409 h 5086409"/>
                <a:gd name="connsiteX1" fmla="*/ 7566043 w 12144398"/>
                <a:gd name="connsiteY1" fmla="*/ 2865193 h 5086409"/>
                <a:gd name="connsiteX2" fmla="*/ 2573312 w 12144398"/>
                <a:gd name="connsiteY2" fmla="*/ 1763447 h 5086409"/>
                <a:gd name="connsiteX3" fmla="*/ 4772379 w 12144398"/>
                <a:gd name="connsiteY3" fmla="*/ 862352 h 5086409"/>
                <a:gd name="connsiteX4" fmla="*/ 2926913 w 12144398"/>
                <a:gd name="connsiteY4" fmla="*/ 540591 h 5086409"/>
                <a:gd name="connsiteX5" fmla="*/ 12144398 w 12144398"/>
                <a:gd name="connsiteY5" fmla="*/ 0 h 5086409"/>
                <a:gd name="connsiteX0" fmla="*/ 0 w 12144398"/>
                <a:gd name="connsiteY0" fmla="*/ 5086409 h 5086409"/>
                <a:gd name="connsiteX1" fmla="*/ 7566043 w 12144398"/>
                <a:gd name="connsiteY1" fmla="*/ 2865193 h 5086409"/>
                <a:gd name="connsiteX2" fmla="*/ 2573312 w 12144398"/>
                <a:gd name="connsiteY2" fmla="*/ 1763447 h 5086409"/>
                <a:gd name="connsiteX3" fmla="*/ 4584120 w 12144398"/>
                <a:gd name="connsiteY3" fmla="*/ 875124 h 5086409"/>
                <a:gd name="connsiteX4" fmla="*/ 2926913 w 12144398"/>
                <a:gd name="connsiteY4" fmla="*/ 540591 h 5086409"/>
                <a:gd name="connsiteX5" fmla="*/ 12144398 w 12144398"/>
                <a:gd name="connsiteY5" fmla="*/ 0 h 5086409"/>
                <a:gd name="connsiteX0" fmla="*/ 0 w 12144398"/>
                <a:gd name="connsiteY0" fmla="*/ 5086409 h 5086409"/>
                <a:gd name="connsiteX1" fmla="*/ 7579490 w 12144398"/>
                <a:gd name="connsiteY1" fmla="*/ 2865193 h 5086409"/>
                <a:gd name="connsiteX2" fmla="*/ 2573312 w 12144398"/>
                <a:gd name="connsiteY2" fmla="*/ 1763447 h 5086409"/>
                <a:gd name="connsiteX3" fmla="*/ 4584120 w 12144398"/>
                <a:gd name="connsiteY3" fmla="*/ 875124 h 5086409"/>
                <a:gd name="connsiteX4" fmla="*/ 2926913 w 12144398"/>
                <a:gd name="connsiteY4" fmla="*/ 540591 h 5086409"/>
                <a:gd name="connsiteX5" fmla="*/ 12144398 w 12144398"/>
                <a:gd name="connsiteY5" fmla="*/ 0 h 5086409"/>
                <a:gd name="connsiteX0" fmla="*/ 0 w 12144398"/>
                <a:gd name="connsiteY0" fmla="*/ 5086409 h 5086409"/>
                <a:gd name="connsiteX1" fmla="*/ 7579490 w 12144398"/>
                <a:gd name="connsiteY1" fmla="*/ 2865193 h 5086409"/>
                <a:gd name="connsiteX2" fmla="*/ 2573312 w 12144398"/>
                <a:gd name="connsiteY2" fmla="*/ 1763447 h 5086409"/>
                <a:gd name="connsiteX3" fmla="*/ 4584120 w 12144398"/>
                <a:gd name="connsiteY3" fmla="*/ 875124 h 5086409"/>
                <a:gd name="connsiteX4" fmla="*/ 2926913 w 12144398"/>
                <a:gd name="connsiteY4" fmla="*/ 540591 h 5086409"/>
                <a:gd name="connsiteX5" fmla="*/ 12144398 w 12144398"/>
                <a:gd name="connsiteY5" fmla="*/ 0 h 5086409"/>
                <a:gd name="connsiteX0" fmla="*/ 0 w 12144398"/>
                <a:gd name="connsiteY0" fmla="*/ 5086409 h 5086409"/>
                <a:gd name="connsiteX1" fmla="*/ 7579490 w 12144398"/>
                <a:gd name="connsiteY1" fmla="*/ 2865193 h 5086409"/>
                <a:gd name="connsiteX2" fmla="*/ 2573312 w 12144398"/>
                <a:gd name="connsiteY2" fmla="*/ 1763447 h 5086409"/>
                <a:gd name="connsiteX3" fmla="*/ 4584120 w 12144398"/>
                <a:gd name="connsiteY3" fmla="*/ 875124 h 5086409"/>
                <a:gd name="connsiteX4" fmla="*/ 2926913 w 12144398"/>
                <a:gd name="connsiteY4" fmla="*/ 540591 h 5086409"/>
                <a:gd name="connsiteX5" fmla="*/ 12144398 w 12144398"/>
                <a:gd name="connsiteY5" fmla="*/ 0 h 5086409"/>
                <a:gd name="connsiteX0" fmla="*/ 0 w 12144398"/>
                <a:gd name="connsiteY0" fmla="*/ 5086409 h 5086409"/>
                <a:gd name="connsiteX1" fmla="*/ 7579490 w 12144398"/>
                <a:gd name="connsiteY1" fmla="*/ 2865193 h 5086409"/>
                <a:gd name="connsiteX2" fmla="*/ 2573312 w 12144398"/>
                <a:gd name="connsiteY2" fmla="*/ 1763447 h 5086409"/>
                <a:gd name="connsiteX3" fmla="*/ 4463097 w 12144398"/>
                <a:gd name="connsiteY3" fmla="*/ 875124 h 5086409"/>
                <a:gd name="connsiteX4" fmla="*/ 2926913 w 12144398"/>
                <a:gd name="connsiteY4" fmla="*/ 540591 h 5086409"/>
                <a:gd name="connsiteX5" fmla="*/ 12144398 w 12144398"/>
                <a:gd name="connsiteY5" fmla="*/ 0 h 5086409"/>
                <a:gd name="connsiteX0" fmla="*/ 0 w 12144398"/>
                <a:gd name="connsiteY0" fmla="*/ 5086409 h 5086409"/>
                <a:gd name="connsiteX1" fmla="*/ 7579490 w 12144398"/>
                <a:gd name="connsiteY1" fmla="*/ 2865193 h 5086409"/>
                <a:gd name="connsiteX2" fmla="*/ 2573312 w 12144398"/>
                <a:gd name="connsiteY2" fmla="*/ 1763447 h 5086409"/>
                <a:gd name="connsiteX3" fmla="*/ 4463097 w 12144398"/>
                <a:gd name="connsiteY3" fmla="*/ 875124 h 5086409"/>
                <a:gd name="connsiteX4" fmla="*/ 3074830 w 12144398"/>
                <a:gd name="connsiteY4" fmla="*/ 527819 h 5086409"/>
                <a:gd name="connsiteX5" fmla="*/ 12144398 w 12144398"/>
                <a:gd name="connsiteY5" fmla="*/ 0 h 5086409"/>
                <a:gd name="connsiteX0" fmla="*/ 0 w 12144398"/>
                <a:gd name="connsiteY0" fmla="*/ 5086409 h 5086409"/>
                <a:gd name="connsiteX1" fmla="*/ 7579490 w 12144398"/>
                <a:gd name="connsiteY1" fmla="*/ 2865193 h 5086409"/>
                <a:gd name="connsiteX2" fmla="*/ 2573312 w 12144398"/>
                <a:gd name="connsiteY2" fmla="*/ 1763447 h 5086409"/>
                <a:gd name="connsiteX3" fmla="*/ 4463097 w 12144398"/>
                <a:gd name="connsiteY3" fmla="*/ 875124 h 5086409"/>
                <a:gd name="connsiteX4" fmla="*/ 3047936 w 12144398"/>
                <a:gd name="connsiteY4" fmla="*/ 553364 h 5086409"/>
                <a:gd name="connsiteX5" fmla="*/ 12144398 w 12144398"/>
                <a:gd name="connsiteY5" fmla="*/ 0 h 5086409"/>
                <a:gd name="connsiteX0" fmla="*/ 0 w 12144398"/>
                <a:gd name="connsiteY0" fmla="*/ 5086409 h 5086409"/>
                <a:gd name="connsiteX1" fmla="*/ 7579490 w 12144398"/>
                <a:gd name="connsiteY1" fmla="*/ 2865193 h 5086409"/>
                <a:gd name="connsiteX2" fmla="*/ 2573312 w 12144398"/>
                <a:gd name="connsiteY2" fmla="*/ 1763447 h 5086409"/>
                <a:gd name="connsiteX3" fmla="*/ 4463097 w 12144398"/>
                <a:gd name="connsiteY3" fmla="*/ 875124 h 5086409"/>
                <a:gd name="connsiteX4" fmla="*/ 2967254 w 12144398"/>
                <a:gd name="connsiteY4" fmla="*/ 553364 h 5086409"/>
                <a:gd name="connsiteX5" fmla="*/ 12144398 w 12144398"/>
                <a:gd name="connsiteY5" fmla="*/ 0 h 5086409"/>
                <a:gd name="connsiteX0" fmla="*/ 0 w 12144398"/>
                <a:gd name="connsiteY0" fmla="*/ 5086409 h 5086409"/>
                <a:gd name="connsiteX1" fmla="*/ 7579490 w 12144398"/>
                <a:gd name="connsiteY1" fmla="*/ 2865193 h 5086409"/>
                <a:gd name="connsiteX2" fmla="*/ 2573312 w 12144398"/>
                <a:gd name="connsiteY2" fmla="*/ 1763447 h 5086409"/>
                <a:gd name="connsiteX3" fmla="*/ 4489991 w 12144398"/>
                <a:gd name="connsiteY3" fmla="*/ 887896 h 5086409"/>
                <a:gd name="connsiteX4" fmla="*/ 2967254 w 12144398"/>
                <a:gd name="connsiteY4" fmla="*/ 553364 h 5086409"/>
                <a:gd name="connsiteX5" fmla="*/ 12144398 w 12144398"/>
                <a:gd name="connsiteY5" fmla="*/ 0 h 5086409"/>
                <a:gd name="connsiteX0" fmla="*/ 0 w 12144398"/>
                <a:gd name="connsiteY0" fmla="*/ 5086409 h 5086409"/>
                <a:gd name="connsiteX1" fmla="*/ 7579490 w 12144398"/>
                <a:gd name="connsiteY1" fmla="*/ 2865193 h 5086409"/>
                <a:gd name="connsiteX2" fmla="*/ 2573312 w 12144398"/>
                <a:gd name="connsiteY2" fmla="*/ 1763447 h 5086409"/>
                <a:gd name="connsiteX3" fmla="*/ 4489991 w 12144398"/>
                <a:gd name="connsiteY3" fmla="*/ 887896 h 5086409"/>
                <a:gd name="connsiteX4" fmla="*/ 3061384 w 12144398"/>
                <a:gd name="connsiteY4" fmla="*/ 553364 h 5086409"/>
                <a:gd name="connsiteX5" fmla="*/ 12144398 w 12144398"/>
                <a:gd name="connsiteY5" fmla="*/ 0 h 5086409"/>
                <a:gd name="connsiteX0" fmla="*/ 0 w 12144398"/>
                <a:gd name="connsiteY0" fmla="*/ 5086409 h 5086409"/>
                <a:gd name="connsiteX1" fmla="*/ 7579490 w 12144398"/>
                <a:gd name="connsiteY1" fmla="*/ 2865193 h 5086409"/>
                <a:gd name="connsiteX2" fmla="*/ 2506077 w 12144398"/>
                <a:gd name="connsiteY2" fmla="*/ 1776219 h 5086409"/>
                <a:gd name="connsiteX3" fmla="*/ 4489991 w 12144398"/>
                <a:gd name="connsiteY3" fmla="*/ 887896 h 5086409"/>
                <a:gd name="connsiteX4" fmla="*/ 3061384 w 12144398"/>
                <a:gd name="connsiteY4" fmla="*/ 553364 h 5086409"/>
                <a:gd name="connsiteX5" fmla="*/ 12144398 w 12144398"/>
                <a:gd name="connsiteY5" fmla="*/ 0 h 5086409"/>
                <a:gd name="connsiteX0" fmla="*/ 0 w 12144398"/>
                <a:gd name="connsiteY0" fmla="*/ 5086409 h 5086409"/>
                <a:gd name="connsiteX1" fmla="*/ 7579490 w 12144398"/>
                <a:gd name="connsiteY1" fmla="*/ 2865193 h 5086409"/>
                <a:gd name="connsiteX2" fmla="*/ 2506077 w 12144398"/>
                <a:gd name="connsiteY2" fmla="*/ 1776219 h 5086409"/>
                <a:gd name="connsiteX3" fmla="*/ 4436202 w 12144398"/>
                <a:gd name="connsiteY3" fmla="*/ 887896 h 5086409"/>
                <a:gd name="connsiteX4" fmla="*/ 3061384 w 12144398"/>
                <a:gd name="connsiteY4" fmla="*/ 553364 h 5086409"/>
                <a:gd name="connsiteX5" fmla="*/ 12144398 w 12144398"/>
                <a:gd name="connsiteY5" fmla="*/ 0 h 5086409"/>
                <a:gd name="connsiteX0" fmla="*/ 0 w 12144398"/>
                <a:gd name="connsiteY0" fmla="*/ 5086409 h 5086409"/>
                <a:gd name="connsiteX1" fmla="*/ 7579490 w 12144398"/>
                <a:gd name="connsiteY1" fmla="*/ 2865193 h 5086409"/>
                <a:gd name="connsiteX2" fmla="*/ 2506077 w 12144398"/>
                <a:gd name="connsiteY2" fmla="*/ 1776219 h 5086409"/>
                <a:gd name="connsiteX3" fmla="*/ 4436202 w 12144398"/>
                <a:gd name="connsiteY3" fmla="*/ 887896 h 5086409"/>
                <a:gd name="connsiteX4" fmla="*/ 3084437 w 12144398"/>
                <a:gd name="connsiteY4" fmla="*/ 538768 h 5086409"/>
                <a:gd name="connsiteX5" fmla="*/ 12144398 w 12144398"/>
                <a:gd name="connsiteY5" fmla="*/ 0 h 5086409"/>
                <a:gd name="connsiteX0" fmla="*/ 0 w 12129030"/>
                <a:gd name="connsiteY0" fmla="*/ 5086409 h 5086409"/>
                <a:gd name="connsiteX1" fmla="*/ 7579490 w 12129030"/>
                <a:gd name="connsiteY1" fmla="*/ 2865193 h 5086409"/>
                <a:gd name="connsiteX2" fmla="*/ 2506077 w 12129030"/>
                <a:gd name="connsiteY2" fmla="*/ 1776219 h 5086409"/>
                <a:gd name="connsiteX3" fmla="*/ 4436202 w 12129030"/>
                <a:gd name="connsiteY3" fmla="*/ 887896 h 5086409"/>
                <a:gd name="connsiteX4" fmla="*/ 3084437 w 12129030"/>
                <a:gd name="connsiteY4" fmla="*/ 538768 h 5086409"/>
                <a:gd name="connsiteX5" fmla="*/ 12129030 w 12129030"/>
                <a:gd name="connsiteY5" fmla="*/ 0 h 5086409"/>
                <a:gd name="connsiteX0" fmla="*/ 0 w 12121346"/>
                <a:gd name="connsiteY0" fmla="*/ 5093707 h 5093707"/>
                <a:gd name="connsiteX1" fmla="*/ 7579490 w 12121346"/>
                <a:gd name="connsiteY1" fmla="*/ 2872491 h 5093707"/>
                <a:gd name="connsiteX2" fmla="*/ 2506077 w 12121346"/>
                <a:gd name="connsiteY2" fmla="*/ 1783517 h 5093707"/>
                <a:gd name="connsiteX3" fmla="*/ 4436202 w 12121346"/>
                <a:gd name="connsiteY3" fmla="*/ 895194 h 5093707"/>
                <a:gd name="connsiteX4" fmla="*/ 3084437 w 12121346"/>
                <a:gd name="connsiteY4" fmla="*/ 546066 h 5093707"/>
                <a:gd name="connsiteX5" fmla="*/ 12121346 w 12121346"/>
                <a:gd name="connsiteY5" fmla="*/ 0 h 5093707"/>
                <a:gd name="connsiteX0" fmla="*/ 0 w 12121346"/>
                <a:gd name="connsiteY0" fmla="*/ 5093707 h 5093707"/>
                <a:gd name="connsiteX1" fmla="*/ 7681090 w 12121346"/>
                <a:gd name="connsiteY1" fmla="*/ 2900063 h 5093707"/>
                <a:gd name="connsiteX2" fmla="*/ 2506077 w 12121346"/>
                <a:gd name="connsiteY2" fmla="*/ 1783517 h 5093707"/>
                <a:gd name="connsiteX3" fmla="*/ 4436202 w 12121346"/>
                <a:gd name="connsiteY3" fmla="*/ 895194 h 5093707"/>
                <a:gd name="connsiteX4" fmla="*/ 3084437 w 12121346"/>
                <a:gd name="connsiteY4" fmla="*/ 546066 h 5093707"/>
                <a:gd name="connsiteX5" fmla="*/ 12121346 w 12121346"/>
                <a:gd name="connsiteY5" fmla="*/ 0 h 5093707"/>
                <a:gd name="connsiteX0" fmla="*/ 0 w 12121346"/>
                <a:gd name="connsiteY0" fmla="*/ 5093707 h 5093707"/>
                <a:gd name="connsiteX1" fmla="*/ 7739147 w 12121346"/>
                <a:gd name="connsiteY1" fmla="*/ 2913849 h 5093707"/>
                <a:gd name="connsiteX2" fmla="*/ 2506077 w 12121346"/>
                <a:gd name="connsiteY2" fmla="*/ 1783517 h 5093707"/>
                <a:gd name="connsiteX3" fmla="*/ 4436202 w 12121346"/>
                <a:gd name="connsiteY3" fmla="*/ 895194 h 5093707"/>
                <a:gd name="connsiteX4" fmla="*/ 3084437 w 12121346"/>
                <a:gd name="connsiteY4" fmla="*/ 546066 h 5093707"/>
                <a:gd name="connsiteX5" fmla="*/ 12121346 w 12121346"/>
                <a:gd name="connsiteY5" fmla="*/ 0 h 5093707"/>
                <a:gd name="connsiteX0" fmla="*/ 0 w 12121346"/>
                <a:gd name="connsiteY0" fmla="*/ 5093707 h 5093707"/>
                <a:gd name="connsiteX1" fmla="*/ 7739147 w 12121346"/>
                <a:gd name="connsiteY1" fmla="*/ 2913849 h 5093707"/>
                <a:gd name="connsiteX2" fmla="*/ 2506077 w 12121346"/>
                <a:gd name="connsiteY2" fmla="*/ 1783517 h 5093707"/>
                <a:gd name="connsiteX3" fmla="*/ 4436202 w 12121346"/>
                <a:gd name="connsiteY3" fmla="*/ 895194 h 5093707"/>
                <a:gd name="connsiteX4" fmla="*/ 3084437 w 12121346"/>
                <a:gd name="connsiteY4" fmla="*/ 546066 h 5093707"/>
                <a:gd name="connsiteX5" fmla="*/ 12121346 w 12121346"/>
                <a:gd name="connsiteY5" fmla="*/ 0 h 5093707"/>
                <a:gd name="connsiteX0" fmla="*/ 0 w 12121346"/>
                <a:gd name="connsiteY0" fmla="*/ 5093707 h 5093707"/>
                <a:gd name="connsiteX1" fmla="*/ 7724633 w 12121346"/>
                <a:gd name="connsiteY1" fmla="*/ 2886277 h 5093707"/>
                <a:gd name="connsiteX2" fmla="*/ 2506077 w 12121346"/>
                <a:gd name="connsiteY2" fmla="*/ 1783517 h 5093707"/>
                <a:gd name="connsiteX3" fmla="*/ 4436202 w 12121346"/>
                <a:gd name="connsiteY3" fmla="*/ 895194 h 5093707"/>
                <a:gd name="connsiteX4" fmla="*/ 3084437 w 12121346"/>
                <a:gd name="connsiteY4" fmla="*/ 546066 h 5093707"/>
                <a:gd name="connsiteX5" fmla="*/ 12121346 w 12121346"/>
                <a:gd name="connsiteY5" fmla="*/ 0 h 5093707"/>
                <a:gd name="connsiteX0" fmla="*/ 0 w 12121346"/>
                <a:gd name="connsiteY0" fmla="*/ 5093707 h 5093707"/>
                <a:gd name="connsiteX1" fmla="*/ 7724633 w 12121346"/>
                <a:gd name="connsiteY1" fmla="*/ 2886277 h 5093707"/>
                <a:gd name="connsiteX2" fmla="*/ 2506077 w 12121346"/>
                <a:gd name="connsiteY2" fmla="*/ 1783517 h 5093707"/>
                <a:gd name="connsiteX3" fmla="*/ 4436202 w 12121346"/>
                <a:gd name="connsiteY3" fmla="*/ 895194 h 5093707"/>
                <a:gd name="connsiteX4" fmla="*/ 3084437 w 12121346"/>
                <a:gd name="connsiteY4" fmla="*/ 546066 h 5093707"/>
                <a:gd name="connsiteX5" fmla="*/ 12121346 w 12121346"/>
                <a:gd name="connsiteY5" fmla="*/ 0 h 5093707"/>
                <a:gd name="connsiteX0" fmla="*/ 0 w 12121346"/>
                <a:gd name="connsiteY0" fmla="*/ 5093707 h 5093707"/>
                <a:gd name="connsiteX1" fmla="*/ 7724633 w 12121346"/>
                <a:gd name="connsiteY1" fmla="*/ 2886277 h 5093707"/>
                <a:gd name="connsiteX2" fmla="*/ 2520592 w 12121346"/>
                <a:gd name="connsiteY2" fmla="*/ 1769731 h 5093707"/>
                <a:gd name="connsiteX3" fmla="*/ 4436202 w 12121346"/>
                <a:gd name="connsiteY3" fmla="*/ 895194 h 5093707"/>
                <a:gd name="connsiteX4" fmla="*/ 3084437 w 12121346"/>
                <a:gd name="connsiteY4" fmla="*/ 546066 h 5093707"/>
                <a:gd name="connsiteX5" fmla="*/ 12121346 w 12121346"/>
                <a:gd name="connsiteY5" fmla="*/ 0 h 5093707"/>
                <a:gd name="connsiteX0" fmla="*/ 0 w 12121346"/>
                <a:gd name="connsiteY0" fmla="*/ 5093707 h 5093707"/>
                <a:gd name="connsiteX1" fmla="*/ 7724633 w 12121346"/>
                <a:gd name="connsiteY1" fmla="*/ 2886277 h 5093707"/>
                <a:gd name="connsiteX2" fmla="*/ 2520592 w 12121346"/>
                <a:gd name="connsiteY2" fmla="*/ 1769731 h 5093707"/>
                <a:gd name="connsiteX3" fmla="*/ 4436202 w 12121346"/>
                <a:gd name="connsiteY3" fmla="*/ 895194 h 5093707"/>
                <a:gd name="connsiteX4" fmla="*/ 3127980 w 12121346"/>
                <a:gd name="connsiteY4" fmla="*/ 535727 h 5093707"/>
                <a:gd name="connsiteX5" fmla="*/ 12121346 w 12121346"/>
                <a:gd name="connsiteY5" fmla="*/ 0 h 5093707"/>
                <a:gd name="connsiteX0" fmla="*/ 0 w 12121346"/>
                <a:gd name="connsiteY0" fmla="*/ 5093707 h 5093707"/>
                <a:gd name="connsiteX1" fmla="*/ 7724633 w 12121346"/>
                <a:gd name="connsiteY1" fmla="*/ 2886277 h 5093707"/>
                <a:gd name="connsiteX2" fmla="*/ 2520592 w 12121346"/>
                <a:gd name="connsiteY2" fmla="*/ 1769731 h 5093707"/>
                <a:gd name="connsiteX3" fmla="*/ 4436202 w 12121346"/>
                <a:gd name="connsiteY3" fmla="*/ 895194 h 5093707"/>
                <a:gd name="connsiteX4" fmla="*/ 3127980 w 12121346"/>
                <a:gd name="connsiteY4" fmla="*/ 535727 h 5093707"/>
                <a:gd name="connsiteX5" fmla="*/ 12121346 w 12121346"/>
                <a:gd name="connsiteY5" fmla="*/ 0 h 5093707"/>
                <a:gd name="connsiteX0" fmla="*/ 0 w 12121346"/>
                <a:gd name="connsiteY0" fmla="*/ 5093707 h 5093707"/>
                <a:gd name="connsiteX1" fmla="*/ 7724633 w 12121346"/>
                <a:gd name="connsiteY1" fmla="*/ 2886277 h 5093707"/>
                <a:gd name="connsiteX2" fmla="*/ 2520592 w 12121346"/>
                <a:gd name="connsiteY2" fmla="*/ 1769731 h 5093707"/>
                <a:gd name="connsiteX3" fmla="*/ 4436202 w 12121346"/>
                <a:gd name="connsiteY3" fmla="*/ 895194 h 5093707"/>
                <a:gd name="connsiteX4" fmla="*/ 3127980 w 12121346"/>
                <a:gd name="connsiteY4" fmla="*/ 535727 h 5093707"/>
                <a:gd name="connsiteX5" fmla="*/ 12121346 w 12121346"/>
                <a:gd name="connsiteY5" fmla="*/ 0 h 5093707"/>
                <a:gd name="connsiteX0" fmla="*/ 0 w 12121346"/>
                <a:gd name="connsiteY0" fmla="*/ 5093707 h 5093707"/>
                <a:gd name="connsiteX1" fmla="*/ 7724633 w 12121346"/>
                <a:gd name="connsiteY1" fmla="*/ 2886277 h 5093707"/>
                <a:gd name="connsiteX2" fmla="*/ 2520592 w 12121346"/>
                <a:gd name="connsiteY2" fmla="*/ 1769731 h 5093707"/>
                <a:gd name="connsiteX3" fmla="*/ 4436202 w 12121346"/>
                <a:gd name="connsiteY3" fmla="*/ 895194 h 5093707"/>
                <a:gd name="connsiteX4" fmla="*/ 3149752 w 12121346"/>
                <a:gd name="connsiteY4" fmla="*/ 566745 h 5093707"/>
                <a:gd name="connsiteX5" fmla="*/ 12121346 w 12121346"/>
                <a:gd name="connsiteY5" fmla="*/ 0 h 5093707"/>
                <a:gd name="connsiteX0" fmla="*/ 0 w 12121346"/>
                <a:gd name="connsiteY0" fmla="*/ 5093707 h 5093707"/>
                <a:gd name="connsiteX1" fmla="*/ 7724633 w 12121346"/>
                <a:gd name="connsiteY1" fmla="*/ 2886277 h 5093707"/>
                <a:gd name="connsiteX2" fmla="*/ 2520592 w 12121346"/>
                <a:gd name="connsiteY2" fmla="*/ 1769731 h 5093707"/>
                <a:gd name="connsiteX3" fmla="*/ 4436202 w 12121346"/>
                <a:gd name="connsiteY3" fmla="*/ 895194 h 5093707"/>
                <a:gd name="connsiteX4" fmla="*/ 3149752 w 12121346"/>
                <a:gd name="connsiteY4" fmla="*/ 566745 h 5093707"/>
                <a:gd name="connsiteX5" fmla="*/ 12121346 w 12121346"/>
                <a:gd name="connsiteY5" fmla="*/ 0 h 5093707"/>
                <a:gd name="connsiteX0" fmla="*/ 0 w 12121346"/>
                <a:gd name="connsiteY0" fmla="*/ 5093707 h 5093707"/>
                <a:gd name="connsiteX1" fmla="*/ 7724633 w 12121346"/>
                <a:gd name="connsiteY1" fmla="*/ 2886277 h 5093707"/>
                <a:gd name="connsiteX2" fmla="*/ 2520592 w 12121346"/>
                <a:gd name="connsiteY2" fmla="*/ 1769731 h 5093707"/>
                <a:gd name="connsiteX3" fmla="*/ 4436202 w 12121346"/>
                <a:gd name="connsiteY3" fmla="*/ 895194 h 5093707"/>
                <a:gd name="connsiteX4" fmla="*/ 3149752 w 12121346"/>
                <a:gd name="connsiteY4" fmla="*/ 566745 h 5093707"/>
                <a:gd name="connsiteX5" fmla="*/ 12121346 w 12121346"/>
                <a:gd name="connsiteY5" fmla="*/ 0 h 5093707"/>
                <a:gd name="connsiteX0" fmla="*/ 0 w 12121346"/>
                <a:gd name="connsiteY0" fmla="*/ 5093707 h 5093707"/>
                <a:gd name="connsiteX1" fmla="*/ 7724633 w 12121346"/>
                <a:gd name="connsiteY1" fmla="*/ 2886277 h 5093707"/>
                <a:gd name="connsiteX2" fmla="*/ 2520592 w 12121346"/>
                <a:gd name="connsiteY2" fmla="*/ 1769731 h 5093707"/>
                <a:gd name="connsiteX3" fmla="*/ 4436202 w 12121346"/>
                <a:gd name="connsiteY3" fmla="*/ 895194 h 5093707"/>
                <a:gd name="connsiteX4" fmla="*/ 3149752 w 12121346"/>
                <a:gd name="connsiteY4" fmla="*/ 566745 h 5093707"/>
                <a:gd name="connsiteX5" fmla="*/ 12121346 w 12121346"/>
                <a:gd name="connsiteY5" fmla="*/ 0 h 5093707"/>
                <a:gd name="connsiteX0" fmla="*/ 0 w 12121346"/>
                <a:gd name="connsiteY0" fmla="*/ 5093707 h 5093707"/>
                <a:gd name="connsiteX1" fmla="*/ 7797204 w 12121346"/>
                <a:gd name="connsiteY1" fmla="*/ 2955206 h 5093707"/>
                <a:gd name="connsiteX2" fmla="*/ 2520592 w 12121346"/>
                <a:gd name="connsiteY2" fmla="*/ 1769731 h 5093707"/>
                <a:gd name="connsiteX3" fmla="*/ 4436202 w 12121346"/>
                <a:gd name="connsiteY3" fmla="*/ 895194 h 5093707"/>
                <a:gd name="connsiteX4" fmla="*/ 3149752 w 12121346"/>
                <a:gd name="connsiteY4" fmla="*/ 566745 h 5093707"/>
                <a:gd name="connsiteX5" fmla="*/ 12121346 w 12121346"/>
                <a:gd name="connsiteY5" fmla="*/ 0 h 5093707"/>
                <a:gd name="connsiteX0" fmla="*/ 0 w 12121346"/>
                <a:gd name="connsiteY0" fmla="*/ 5093707 h 5093707"/>
                <a:gd name="connsiteX1" fmla="*/ 7826233 w 12121346"/>
                <a:gd name="connsiteY1" fmla="*/ 2955206 h 5093707"/>
                <a:gd name="connsiteX2" fmla="*/ 2520592 w 12121346"/>
                <a:gd name="connsiteY2" fmla="*/ 1769731 h 5093707"/>
                <a:gd name="connsiteX3" fmla="*/ 4436202 w 12121346"/>
                <a:gd name="connsiteY3" fmla="*/ 895194 h 5093707"/>
                <a:gd name="connsiteX4" fmla="*/ 3149752 w 12121346"/>
                <a:gd name="connsiteY4" fmla="*/ 566745 h 5093707"/>
                <a:gd name="connsiteX5" fmla="*/ 12121346 w 12121346"/>
                <a:gd name="connsiteY5" fmla="*/ 0 h 5093707"/>
                <a:gd name="connsiteX0" fmla="*/ 0 w 12121346"/>
                <a:gd name="connsiteY0" fmla="*/ 5245352 h 5245352"/>
                <a:gd name="connsiteX1" fmla="*/ 7826233 w 12121346"/>
                <a:gd name="connsiteY1" fmla="*/ 2955206 h 5245352"/>
                <a:gd name="connsiteX2" fmla="*/ 2520592 w 12121346"/>
                <a:gd name="connsiteY2" fmla="*/ 1769731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520592 w 12121346"/>
                <a:gd name="connsiteY2" fmla="*/ 1769731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520592 w 12121346"/>
                <a:gd name="connsiteY2" fmla="*/ 1769731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462535 w 12121346"/>
                <a:gd name="connsiteY2" fmla="*/ 1742158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462535 w 12121346"/>
                <a:gd name="connsiteY2" fmla="*/ 1742158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433506 w 12121346"/>
                <a:gd name="connsiteY2" fmla="*/ 1700800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433506 w 12121346"/>
                <a:gd name="connsiteY2" fmla="*/ 1700800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433506 w 12121346"/>
                <a:gd name="connsiteY2" fmla="*/ 1700800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433506 w 12121346"/>
                <a:gd name="connsiteY2" fmla="*/ 1700800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564134 w 12121346"/>
                <a:gd name="connsiteY2" fmla="*/ 1728373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564134 w 12121346"/>
                <a:gd name="connsiteY2" fmla="*/ 1728373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564134 w 12121346"/>
                <a:gd name="connsiteY2" fmla="*/ 1728373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564134 w 12121346"/>
                <a:gd name="connsiteY2" fmla="*/ 1728373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564134 w 12121346"/>
                <a:gd name="connsiteY2" fmla="*/ 1728373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564134 w 12121346"/>
                <a:gd name="connsiteY2" fmla="*/ 1728373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2955206 h 5245352"/>
                <a:gd name="connsiteX2" fmla="*/ 2564134 w 12121346"/>
                <a:gd name="connsiteY2" fmla="*/ 1728373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797204 w 12121346"/>
                <a:gd name="connsiteY1" fmla="*/ 3065494 h 5245352"/>
                <a:gd name="connsiteX2" fmla="*/ 2564134 w 12121346"/>
                <a:gd name="connsiteY2" fmla="*/ 1728373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797204 w 12121346"/>
                <a:gd name="connsiteY1" fmla="*/ 3065494 h 5245352"/>
                <a:gd name="connsiteX2" fmla="*/ 2564134 w 12121346"/>
                <a:gd name="connsiteY2" fmla="*/ 1728373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3051709 h 5245352"/>
                <a:gd name="connsiteX2" fmla="*/ 2564134 w 12121346"/>
                <a:gd name="connsiteY2" fmla="*/ 1728373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3051709 h 5245352"/>
                <a:gd name="connsiteX2" fmla="*/ 2564134 w 12121346"/>
                <a:gd name="connsiteY2" fmla="*/ 1728373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3010352 h 5245352"/>
                <a:gd name="connsiteX2" fmla="*/ 2564134 w 12121346"/>
                <a:gd name="connsiteY2" fmla="*/ 1728373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3010352 h 5245352"/>
                <a:gd name="connsiteX2" fmla="*/ 2564134 w 12121346"/>
                <a:gd name="connsiteY2" fmla="*/ 1728373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45352 h 5245352"/>
                <a:gd name="connsiteX1" fmla="*/ 7826233 w 12121346"/>
                <a:gd name="connsiteY1" fmla="*/ 3010352 h 5245352"/>
                <a:gd name="connsiteX2" fmla="*/ 2564134 w 12121346"/>
                <a:gd name="connsiteY2" fmla="*/ 1728373 h 5245352"/>
                <a:gd name="connsiteX3" fmla="*/ 4436202 w 12121346"/>
                <a:gd name="connsiteY3" fmla="*/ 895194 h 5245352"/>
                <a:gd name="connsiteX4" fmla="*/ 3149752 w 12121346"/>
                <a:gd name="connsiteY4" fmla="*/ 566745 h 5245352"/>
                <a:gd name="connsiteX5" fmla="*/ 12121346 w 12121346"/>
                <a:gd name="connsiteY5" fmla="*/ 0 h 5245352"/>
                <a:gd name="connsiteX0" fmla="*/ 0 w 12121346"/>
                <a:gd name="connsiteY0" fmla="*/ 5203994 h 5203994"/>
                <a:gd name="connsiteX1" fmla="*/ 7826233 w 12121346"/>
                <a:gd name="connsiteY1" fmla="*/ 3010352 h 5203994"/>
                <a:gd name="connsiteX2" fmla="*/ 2564134 w 12121346"/>
                <a:gd name="connsiteY2" fmla="*/ 1728373 h 5203994"/>
                <a:gd name="connsiteX3" fmla="*/ 4436202 w 12121346"/>
                <a:gd name="connsiteY3" fmla="*/ 895194 h 5203994"/>
                <a:gd name="connsiteX4" fmla="*/ 3149752 w 12121346"/>
                <a:gd name="connsiteY4" fmla="*/ 566745 h 5203994"/>
                <a:gd name="connsiteX5" fmla="*/ 12121346 w 12121346"/>
                <a:gd name="connsiteY5" fmla="*/ 0 h 5203994"/>
                <a:gd name="connsiteX0" fmla="*/ 0 w 12142207"/>
                <a:gd name="connsiteY0" fmla="*/ 5200691 h 5200691"/>
                <a:gd name="connsiteX1" fmla="*/ 7826233 w 12142207"/>
                <a:gd name="connsiteY1" fmla="*/ 3007049 h 5200691"/>
                <a:gd name="connsiteX2" fmla="*/ 2564134 w 12142207"/>
                <a:gd name="connsiteY2" fmla="*/ 1725070 h 5200691"/>
                <a:gd name="connsiteX3" fmla="*/ 4436202 w 12142207"/>
                <a:gd name="connsiteY3" fmla="*/ 891891 h 5200691"/>
                <a:gd name="connsiteX4" fmla="*/ 3149752 w 12142207"/>
                <a:gd name="connsiteY4" fmla="*/ 563442 h 5200691"/>
                <a:gd name="connsiteX5" fmla="*/ 12142207 w 12142207"/>
                <a:gd name="connsiteY5" fmla="*/ 0 h 520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2207" h="5200691">
                  <a:moveTo>
                    <a:pt x="0" y="5200691"/>
                  </a:moveTo>
                  <a:cubicBezTo>
                    <a:pt x="1236257" y="5049026"/>
                    <a:pt x="7341583" y="4112556"/>
                    <a:pt x="7826233" y="3007049"/>
                  </a:cubicBezTo>
                  <a:cubicBezTo>
                    <a:pt x="8116861" y="2071744"/>
                    <a:pt x="2804346" y="2141593"/>
                    <a:pt x="2564134" y="1725070"/>
                  </a:cubicBezTo>
                  <a:cubicBezTo>
                    <a:pt x="2168535" y="1368761"/>
                    <a:pt x="4346105" y="1115974"/>
                    <a:pt x="4436202" y="891891"/>
                  </a:cubicBezTo>
                  <a:cubicBezTo>
                    <a:pt x="4360665" y="628478"/>
                    <a:pt x="3148112" y="748145"/>
                    <a:pt x="3149752" y="563442"/>
                  </a:cubicBezTo>
                  <a:cubicBezTo>
                    <a:pt x="2872344" y="117458"/>
                    <a:pt x="9442857" y="79601"/>
                    <a:pt x="12142207" y="0"/>
                  </a:cubicBezTo>
                </a:path>
              </a:pathLst>
            </a:custGeom>
            <a:noFill/>
            <a:ln w="6350" cap="flat" cmpd="sng" algn="ctr">
              <a:solidFill>
                <a:schemeClr val="bg1"/>
              </a:solidFill>
              <a:prstDash val="lgDash"/>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grpSp>
      <p:sp>
        <p:nvSpPr>
          <p:cNvPr id="3" name="Rectangle: Rounded Corners 2">
            <a:extLst>
              <a:ext uri="{FF2B5EF4-FFF2-40B4-BE49-F238E27FC236}">
                <a16:creationId xmlns:a16="http://schemas.microsoft.com/office/drawing/2014/main" id="{95158555-FECC-46FF-9F70-8FEE955AFB45}"/>
              </a:ext>
              <a:ext uri="{C183D7F6-B498-43B3-948B-1728B52AA6E4}">
                <adec:decorative xmlns:adec="http://schemas.microsoft.com/office/drawing/2017/decorative" val="1"/>
              </a:ext>
            </a:extLst>
          </p:cNvPr>
          <p:cNvSpPr/>
          <p:nvPr/>
        </p:nvSpPr>
        <p:spPr>
          <a:xfrm>
            <a:off x="1623341" y="4193155"/>
            <a:ext cx="1189911" cy="726662"/>
          </a:xfrm>
          <a:prstGeom prst="roundRect">
            <a:avLst>
              <a:gd name="adj" fmla="val 213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9" name="Rectangle: Rounded Corners 88">
            <a:extLst>
              <a:ext uri="{FF2B5EF4-FFF2-40B4-BE49-F238E27FC236}">
                <a16:creationId xmlns:a16="http://schemas.microsoft.com/office/drawing/2014/main" id="{637A6C47-E773-4BEC-A442-954AA2BA70A0}"/>
              </a:ext>
              <a:ext uri="{C183D7F6-B498-43B3-948B-1728B52AA6E4}">
                <adec:decorative xmlns:adec="http://schemas.microsoft.com/office/drawing/2017/decorative" val="1"/>
              </a:ext>
            </a:extLst>
          </p:cNvPr>
          <p:cNvSpPr/>
          <p:nvPr/>
        </p:nvSpPr>
        <p:spPr>
          <a:xfrm>
            <a:off x="9744541" y="819520"/>
            <a:ext cx="740715" cy="6864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0" name="Rectangle: Rounded Corners 89">
            <a:extLst>
              <a:ext uri="{FF2B5EF4-FFF2-40B4-BE49-F238E27FC236}">
                <a16:creationId xmlns:a16="http://schemas.microsoft.com/office/drawing/2014/main" id="{157F3A21-DA39-4592-BD4C-C62E88C2C754}"/>
              </a:ext>
              <a:ext uri="{C183D7F6-B498-43B3-948B-1728B52AA6E4}">
                <adec:decorative xmlns:adec="http://schemas.microsoft.com/office/drawing/2017/decorative" val="1"/>
              </a:ext>
            </a:extLst>
          </p:cNvPr>
          <p:cNvSpPr/>
          <p:nvPr/>
        </p:nvSpPr>
        <p:spPr>
          <a:xfrm>
            <a:off x="5225276" y="2413652"/>
            <a:ext cx="740547" cy="7744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3" name="Rectangle: Rounded Corners 92">
            <a:extLst>
              <a:ext uri="{FF2B5EF4-FFF2-40B4-BE49-F238E27FC236}">
                <a16:creationId xmlns:a16="http://schemas.microsoft.com/office/drawing/2014/main" id="{78AB857E-68EF-48EC-9EA3-FE708A002D4D}"/>
              </a:ext>
              <a:ext uri="{C183D7F6-B498-43B3-948B-1728B52AA6E4}">
                <adec:decorative xmlns:adec="http://schemas.microsoft.com/office/drawing/2017/decorative" val="1"/>
              </a:ext>
            </a:extLst>
          </p:cNvPr>
          <p:cNvSpPr/>
          <p:nvPr/>
        </p:nvSpPr>
        <p:spPr>
          <a:xfrm>
            <a:off x="8084562" y="3422452"/>
            <a:ext cx="815045" cy="9290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5" name="Rectangle: Rounded Corners 94">
            <a:extLst>
              <a:ext uri="{FF2B5EF4-FFF2-40B4-BE49-F238E27FC236}">
                <a16:creationId xmlns:a16="http://schemas.microsoft.com/office/drawing/2014/main" id="{60F263CD-71AF-4B32-A37A-C24D74163F36}"/>
              </a:ext>
              <a:ext uri="{C183D7F6-B498-43B3-948B-1728B52AA6E4}">
                <adec:decorative xmlns:adec="http://schemas.microsoft.com/office/drawing/2017/decorative" val="1"/>
              </a:ext>
            </a:extLst>
          </p:cNvPr>
          <p:cNvSpPr/>
          <p:nvPr/>
        </p:nvSpPr>
        <p:spPr>
          <a:xfrm>
            <a:off x="7594029" y="877096"/>
            <a:ext cx="740715" cy="8625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7" name="Rectangle: Rounded Corners 96">
            <a:extLst>
              <a:ext uri="{FF2B5EF4-FFF2-40B4-BE49-F238E27FC236}">
                <a16:creationId xmlns:a16="http://schemas.microsoft.com/office/drawing/2014/main" id="{F9AEDB81-A73D-4A22-B121-CCF359DB16B0}"/>
              </a:ext>
              <a:ext uri="{C183D7F6-B498-43B3-948B-1728B52AA6E4}">
                <adec:decorative xmlns:adec="http://schemas.microsoft.com/office/drawing/2017/decorative" val="1"/>
              </a:ext>
            </a:extLst>
          </p:cNvPr>
          <p:cNvSpPr/>
          <p:nvPr/>
        </p:nvSpPr>
        <p:spPr>
          <a:xfrm>
            <a:off x="4568198" y="1024866"/>
            <a:ext cx="812184" cy="819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9" name="Rectangle: Rounded Corners 98">
            <a:extLst>
              <a:ext uri="{FF2B5EF4-FFF2-40B4-BE49-F238E27FC236}">
                <a16:creationId xmlns:a16="http://schemas.microsoft.com/office/drawing/2014/main" id="{0ABC3ECB-11B4-4A70-8476-ACBFA4046E5D}"/>
              </a:ext>
              <a:ext uri="{C183D7F6-B498-43B3-948B-1728B52AA6E4}">
                <adec:decorative xmlns:adec="http://schemas.microsoft.com/office/drawing/2017/decorative" val="1"/>
              </a:ext>
            </a:extLst>
          </p:cNvPr>
          <p:cNvSpPr/>
          <p:nvPr/>
        </p:nvSpPr>
        <p:spPr>
          <a:xfrm>
            <a:off x="2845922" y="1130776"/>
            <a:ext cx="812184" cy="8659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1" name="Rectangle: Rounded Corners 100">
            <a:extLst>
              <a:ext uri="{FF2B5EF4-FFF2-40B4-BE49-F238E27FC236}">
                <a16:creationId xmlns:a16="http://schemas.microsoft.com/office/drawing/2014/main" id="{76D57B85-D049-4DCB-A8D6-82412A324F22}"/>
              </a:ext>
              <a:ext uri="{C183D7F6-B498-43B3-948B-1728B52AA6E4}">
                <adec:decorative xmlns:adec="http://schemas.microsoft.com/office/drawing/2017/decorative" val="1"/>
              </a:ext>
            </a:extLst>
          </p:cNvPr>
          <p:cNvSpPr/>
          <p:nvPr/>
        </p:nvSpPr>
        <p:spPr>
          <a:xfrm>
            <a:off x="1912744" y="2622946"/>
            <a:ext cx="691008" cy="6049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Slide Number Placeholder 1">
            <a:extLst>
              <a:ext uri="{FF2B5EF4-FFF2-40B4-BE49-F238E27FC236}">
                <a16:creationId xmlns:a16="http://schemas.microsoft.com/office/drawing/2014/main" id="{35F058C2-ACCB-4D49-853B-5543927D26D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61342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 name="Graphic 6">
            <a:extLst>
              <a:ext uri="{FF2B5EF4-FFF2-40B4-BE49-F238E27FC236}">
                <a16:creationId xmlns:a16="http://schemas.microsoft.com/office/drawing/2014/main" id="{59C6127D-9C40-4632-B1C7-A0C9777FBE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4167" y="4933016"/>
            <a:ext cx="689261" cy="689261"/>
          </a:xfrm>
          <a:prstGeom prst="rect">
            <a:avLst/>
          </a:prstGeom>
        </p:spPr>
      </p:pic>
      <p:sp>
        <p:nvSpPr>
          <p:cNvPr id="34" name="Rectangle 33">
            <a:extLst>
              <a:ext uri="{FF2B5EF4-FFF2-40B4-BE49-F238E27FC236}">
                <a16:creationId xmlns:a16="http://schemas.microsoft.com/office/drawing/2014/main" id="{2C6BB9B0-3563-49B7-8AA5-7F799E19D94E}"/>
              </a:ext>
              <a:ext uri="{C183D7F6-B498-43B3-948B-1728B52AA6E4}">
                <adec:decorative xmlns:adec="http://schemas.microsoft.com/office/drawing/2017/decorative" val="1"/>
              </a:ext>
            </a:extLst>
          </p:cNvPr>
          <p:cNvSpPr/>
          <p:nvPr/>
        </p:nvSpPr>
        <p:spPr>
          <a:xfrm>
            <a:off x="2223918" y="835200"/>
            <a:ext cx="9345554" cy="211541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6B16AD72-1DE8-4BB0-A613-A321C9DA484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9806" y="5686916"/>
            <a:ext cx="589900" cy="589900"/>
          </a:xfrm>
          <a:prstGeom prst="rect">
            <a:avLst/>
          </a:prstGeom>
        </p:spPr>
      </p:pic>
      <p:pic>
        <p:nvPicPr>
          <p:cNvPr id="19" name="Graphic 18">
            <a:extLst>
              <a:ext uri="{FF2B5EF4-FFF2-40B4-BE49-F238E27FC236}">
                <a16:creationId xmlns:a16="http://schemas.microsoft.com/office/drawing/2014/main" id="{19C6F975-86AB-4369-8D1B-2C9D26BB85A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7580" y="1121578"/>
            <a:ext cx="536355" cy="536355"/>
          </a:xfrm>
          <a:prstGeom prst="rect">
            <a:avLst/>
          </a:prstGeom>
        </p:spPr>
      </p:pic>
      <p:pic>
        <p:nvPicPr>
          <p:cNvPr id="21" name="Graphic 20">
            <a:extLst>
              <a:ext uri="{FF2B5EF4-FFF2-40B4-BE49-F238E27FC236}">
                <a16:creationId xmlns:a16="http://schemas.microsoft.com/office/drawing/2014/main" id="{29163F92-196F-4905-A763-02DDE8F2DE0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6484" y="3150864"/>
            <a:ext cx="523222" cy="523222"/>
          </a:xfrm>
          <a:prstGeom prst="rect">
            <a:avLst/>
          </a:prstGeom>
        </p:spPr>
      </p:pic>
      <p:pic>
        <p:nvPicPr>
          <p:cNvPr id="27" name="Graphic 26">
            <a:extLst>
              <a:ext uri="{FF2B5EF4-FFF2-40B4-BE49-F238E27FC236}">
                <a16:creationId xmlns:a16="http://schemas.microsoft.com/office/drawing/2014/main" id="{0FA0913E-8FEC-4D64-B6E4-23FB481FA801}"/>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485" y="4179107"/>
            <a:ext cx="523221" cy="523221"/>
          </a:xfrm>
          <a:prstGeom prst="rect">
            <a:avLst/>
          </a:prstGeom>
        </p:spPr>
      </p:pic>
      <p:pic>
        <p:nvPicPr>
          <p:cNvPr id="29" name="Graphic 28">
            <a:extLst>
              <a:ext uri="{FF2B5EF4-FFF2-40B4-BE49-F238E27FC236}">
                <a16:creationId xmlns:a16="http://schemas.microsoft.com/office/drawing/2014/main" id="{9C89582C-B72D-45DA-BFE0-8FF160085B4A}"/>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3145" y="2025431"/>
            <a:ext cx="589900" cy="589900"/>
          </a:xfrm>
          <a:prstGeom prst="rect">
            <a:avLst/>
          </a:prstGeom>
        </p:spPr>
      </p:pic>
      <p:sp>
        <p:nvSpPr>
          <p:cNvPr id="5" name="Title 4">
            <a:extLst>
              <a:ext uri="{FF2B5EF4-FFF2-40B4-BE49-F238E27FC236}">
                <a16:creationId xmlns:a16="http://schemas.microsoft.com/office/drawing/2014/main" id="{10D5D227-764C-41C4-B662-79DA3CB606F9}"/>
              </a:ext>
            </a:extLst>
          </p:cNvPr>
          <p:cNvSpPr>
            <a:spLocks noGrp="1"/>
          </p:cNvSpPr>
          <p:nvPr>
            <p:ph type="title"/>
          </p:nvPr>
        </p:nvSpPr>
        <p:spPr/>
        <p:txBody>
          <a:bodyPr/>
          <a:lstStyle/>
          <a:p>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Lifestyle</a:t>
            </a: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 Considerations in HCM</a:t>
            </a:r>
            <a:endParaRPr lang="en-US" dirty="0"/>
          </a:p>
        </p:txBody>
      </p:sp>
      <p:sp>
        <p:nvSpPr>
          <p:cNvPr id="15" name="TextBox 14">
            <a:extLst>
              <a:ext uri="{FF2B5EF4-FFF2-40B4-BE49-F238E27FC236}">
                <a16:creationId xmlns:a16="http://schemas.microsoft.com/office/drawing/2014/main" id="{73BC4804-02E3-4DE0-B002-26E95F73673E}"/>
              </a:ext>
            </a:extLst>
          </p:cNvPr>
          <p:cNvSpPr txBox="1"/>
          <p:nvPr/>
        </p:nvSpPr>
        <p:spPr>
          <a:xfrm>
            <a:off x="2224181" y="892520"/>
            <a:ext cx="9674108" cy="1323439"/>
          </a:xfrm>
          <a:prstGeom prst="rect">
            <a:avLst/>
          </a:prstGeom>
          <a:noFill/>
        </p:spPr>
        <p:txBody>
          <a:bodyPr wrap="square" rtlCol="0">
            <a:spAutoFit/>
          </a:bodyPr>
          <a:lstStyle/>
          <a:p>
            <a:r>
              <a:rPr lang="en-US" sz="2000" dirty="0">
                <a:solidFill>
                  <a:schemeClr val="tx1"/>
                </a:solidFill>
              </a:rPr>
              <a:t>Mild to moderate intensity exercise if beneficial (Class I)</a:t>
            </a:r>
          </a:p>
          <a:p>
            <a:endParaRPr lang="en-US" sz="2000" dirty="0">
              <a:solidFill>
                <a:schemeClr val="tx1"/>
              </a:solidFill>
            </a:endParaRPr>
          </a:p>
          <a:p>
            <a:r>
              <a:rPr lang="en-US" sz="2000" dirty="0">
                <a:solidFill>
                  <a:schemeClr val="tx1"/>
                </a:solidFill>
              </a:rPr>
              <a:t>Comprehensive evaluation and shared discussion regarding sports participation </a:t>
            </a:r>
          </a:p>
          <a:p>
            <a:r>
              <a:rPr lang="en-US" sz="2000" dirty="0">
                <a:solidFill>
                  <a:schemeClr val="tx1"/>
                </a:solidFill>
              </a:rPr>
              <a:t>are recommended (Class I)</a:t>
            </a:r>
          </a:p>
        </p:txBody>
      </p:sp>
      <p:sp>
        <p:nvSpPr>
          <p:cNvPr id="31" name="TextBox 30">
            <a:extLst>
              <a:ext uri="{FF2B5EF4-FFF2-40B4-BE49-F238E27FC236}">
                <a16:creationId xmlns:a16="http://schemas.microsoft.com/office/drawing/2014/main" id="{CB68EF13-A020-4405-AC99-F4265177F045}"/>
              </a:ext>
            </a:extLst>
          </p:cNvPr>
          <p:cNvSpPr txBox="1"/>
          <p:nvPr/>
        </p:nvSpPr>
        <p:spPr>
          <a:xfrm>
            <a:off x="2148968" y="2261811"/>
            <a:ext cx="9495454" cy="707886"/>
          </a:xfrm>
          <a:prstGeom prst="rect">
            <a:avLst/>
          </a:prstGeom>
          <a:noFill/>
        </p:spPr>
        <p:txBody>
          <a:bodyPr wrap="square" rtlCol="0">
            <a:spAutoFit/>
          </a:bodyPr>
          <a:lstStyle/>
          <a:p>
            <a:r>
              <a:rPr lang="en-US" sz="2000" dirty="0">
                <a:solidFill>
                  <a:schemeClr val="tx1"/>
                </a:solidFill>
              </a:rPr>
              <a:t>Patients with other comorbidities, prevention and management of atherosclerotic cardiovascular disease are recommended (Class I)</a:t>
            </a:r>
          </a:p>
        </p:txBody>
      </p:sp>
      <p:sp>
        <p:nvSpPr>
          <p:cNvPr id="23" name="TextBox 22">
            <a:extLst>
              <a:ext uri="{FF2B5EF4-FFF2-40B4-BE49-F238E27FC236}">
                <a16:creationId xmlns:a16="http://schemas.microsoft.com/office/drawing/2014/main" id="{D3A8A969-FA67-4A1B-AC06-980616829153}"/>
              </a:ext>
              <a:ext uri="{C183D7F6-B498-43B3-948B-1728B52AA6E4}">
                <adec:decorative xmlns:adec="http://schemas.microsoft.com/office/drawing/2017/decorative" val="0"/>
              </a:ext>
            </a:extLst>
          </p:cNvPr>
          <p:cNvSpPr txBox="1"/>
          <p:nvPr/>
        </p:nvSpPr>
        <p:spPr>
          <a:xfrm>
            <a:off x="2184013" y="2964106"/>
            <a:ext cx="9385459" cy="1938992"/>
          </a:xfrm>
          <a:prstGeom prst="rect">
            <a:avLst/>
          </a:prstGeom>
          <a:solidFill>
            <a:schemeClr val="accent4">
              <a:lumMod val="60000"/>
              <a:lumOff val="40000"/>
            </a:schemeClr>
          </a:solidFill>
          <a:ln>
            <a:solidFill>
              <a:schemeClr val="accent4">
                <a:lumMod val="40000"/>
                <a:lumOff val="60000"/>
              </a:schemeClr>
            </a:solidFill>
          </a:ln>
        </p:spPr>
        <p:txBody>
          <a:bodyPr wrap="square" rtlCol="0">
            <a:spAutoFit/>
          </a:bodyPr>
          <a:lstStyle/>
          <a:p>
            <a:r>
              <a:rPr lang="en-US" sz="2000" dirty="0">
                <a:solidFill>
                  <a:schemeClr val="tx1"/>
                </a:solidFill>
              </a:rPr>
              <a:t>It is reasonable to follow the Federal Motor Carrier Safety Guidelines that permit driving commercial vehicles for those who do not have ICD or any major risk for </a:t>
            </a:r>
          </a:p>
          <a:p>
            <a:r>
              <a:rPr lang="en-US" sz="2000" dirty="0">
                <a:solidFill>
                  <a:schemeClr val="tx1"/>
                </a:solidFill>
              </a:rPr>
              <a:t>SCD (Class </a:t>
            </a:r>
            <a:r>
              <a:rPr lang="en-US" sz="2000" dirty="0" err="1">
                <a:solidFill>
                  <a:schemeClr val="tx1"/>
                </a:solidFill>
              </a:rPr>
              <a:t>IIa</a:t>
            </a:r>
            <a:r>
              <a:rPr lang="en-US" sz="2000" dirty="0">
                <a:solidFill>
                  <a:schemeClr val="tx1"/>
                </a:solidFill>
              </a:rPr>
              <a:t>) </a:t>
            </a:r>
          </a:p>
          <a:p>
            <a:endParaRPr lang="en-US" sz="2000" dirty="0">
              <a:solidFill>
                <a:schemeClr val="tx1"/>
              </a:solidFill>
            </a:endParaRPr>
          </a:p>
          <a:p>
            <a:r>
              <a:rPr lang="en-US" sz="2000" dirty="0">
                <a:solidFill>
                  <a:schemeClr val="tx1"/>
                </a:solidFill>
              </a:rPr>
              <a:t>For pilots with HCM, it is reasonable to permit multi-crew flying duties if they are asymptomatic, low risk for SCD and complete a treadmill stress test (Class </a:t>
            </a:r>
            <a:r>
              <a:rPr lang="en-US" sz="2000" dirty="0" err="1">
                <a:solidFill>
                  <a:schemeClr val="tx1"/>
                </a:solidFill>
              </a:rPr>
              <a:t>IIa</a:t>
            </a:r>
            <a:r>
              <a:rPr lang="en-US" sz="2000" dirty="0">
                <a:solidFill>
                  <a:schemeClr val="tx1"/>
                </a:solidFill>
              </a:rPr>
              <a:t>)</a:t>
            </a:r>
          </a:p>
        </p:txBody>
      </p:sp>
      <p:sp>
        <p:nvSpPr>
          <p:cNvPr id="17" name="TextBox 16">
            <a:extLst>
              <a:ext uri="{FF2B5EF4-FFF2-40B4-BE49-F238E27FC236}">
                <a16:creationId xmlns:a16="http://schemas.microsoft.com/office/drawing/2014/main" id="{9F5EEBC3-D815-413D-B232-E30BD531ED57}"/>
              </a:ext>
            </a:extLst>
          </p:cNvPr>
          <p:cNvSpPr txBox="1"/>
          <p:nvPr/>
        </p:nvSpPr>
        <p:spPr>
          <a:xfrm>
            <a:off x="2184013" y="4890552"/>
            <a:ext cx="9385459" cy="707886"/>
          </a:xfrm>
          <a:prstGeom prst="rect">
            <a:avLst/>
          </a:prstGeom>
          <a:solidFill>
            <a:schemeClr val="accent2"/>
          </a:solidFill>
          <a:ln>
            <a:solidFill>
              <a:schemeClr val="accent2"/>
            </a:solidFill>
          </a:ln>
        </p:spPr>
        <p:txBody>
          <a:bodyPr wrap="square" rtlCol="0">
            <a:spAutoFit/>
          </a:bodyPr>
          <a:lstStyle/>
          <a:p>
            <a:r>
              <a:rPr lang="en-US" sz="2000" dirty="0">
                <a:solidFill>
                  <a:schemeClr val="tx1"/>
                </a:solidFill>
              </a:rPr>
              <a:t>Moderate to high intensity exercise maybe considered after comprehensive evaluation and shared discussion (Class IIb) </a:t>
            </a:r>
          </a:p>
        </p:txBody>
      </p:sp>
      <p:sp>
        <p:nvSpPr>
          <p:cNvPr id="3" name="Rectangle 2">
            <a:extLst>
              <a:ext uri="{FF2B5EF4-FFF2-40B4-BE49-F238E27FC236}">
                <a16:creationId xmlns:a16="http://schemas.microsoft.com/office/drawing/2014/main" id="{CF0C22DD-962B-46AD-B3AF-5ACCF840F78D}"/>
              </a:ext>
            </a:extLst>
          </p:cNvPr>
          <p:cNvSpPr/>
          <p:nvPr/>
        </p:nvSpPr>
        <p:spPr>
          <a:xfrm>
            <a:off x="2182821" y="5627923"/>
            <a:ext cx="9385459" cy="707886"/>
          </a:xfrm>
          <a:prstGeom prst="rect">
            <a:avLst/>
          </a:prstGeom>
          <a:solidFill>
            <a:srgbClr val="FF0000"/>
          </a:solidFill>
          <a:ln>
            <a:solidFill>
              <a:srgbClr val="FF0000"/>
            </a:solidFill>
          </a:ln>
        </p:spPr>
        <p:txBody>
          <a:bodyPr wrap="square">
            <a:spAutoFit/>
          </a:bodyPr>
          <a:lstStyle/>
          <a:p>
            <a:r>
              <a:rPr lang="en-US" sz="2000" dirty="0">
                <a:solidFill>
                  <a:schemeClr val="tx1"/>
                </a:solidFill>
              </a:rPr>
              <a:t>ICD placement for the sole purpose of participation in competitive athletics should </a:t>
            </a:r>
          </a:p>
          <a:p>
            <a:r>
              <a:rPr lang="en-US" sz="2000" dirty="0">
                <a:solidFill>
                  <a:schemeClr val="tx1"/>
                </a:solidFill>
              </a:rPr>
              <a:t>not be performed (Class III)</a:t>
            </a:r>
          </a:p>
        </p:txBody>
      </p:sp>
      <p:sp>
        <p:nvSpPr>
          <p:cNvPr id="33" name="TextBox 32">
            <a:extLst>
              <a:ext uri="{FF2B5EF4-FFF2-40B4-BE49-F238E27FC236}">
                <a16:creationId xmlns:a16="http://schemas.microsoft.com/office/drawing/2014/main" id="{C7ACEDEB-4A3D-4EDD-B49D-97A4D079755F}"/>
              </a:ext>
            </a:extLst>
          </p:cNvPr>
          <p:cNvSpPr txBox="1"/>
          <p:nvPr/>
        </p:nvSpPr>
        <p:spPr>
          <a:xfrm>
            <a:off x="110746" y="6397213"/>
            <a:ext cx="11360195" cy="276999"/>
          </a:xfrm>
          <a:prstGeom prst="rect">
            <a:avLst/>
          </a:prstGeom>
          <a:noFill/>
        </p:spPr>
        <p:txBody>
          <a:bodyPr wrap="square" rtlCol="0">
            <a:spAutoFit/>
          </a:bodyPr>
          <a:lstStyle/>
          <a:p>
            <a:r>
              <a:rPr lang="en-US" sz="1200" dirty="0"/>
              <a:t>Abbreviations: HCM indicates hypertrophic cardiomyopathy; ICD, implantable cardioverter defibrillator; SCD, sudden cardiac death.</a:t>
            </a:r>
          </a:p>
        </p:txBody>
      </p:sp>
      <p:sp>
        <p:nvSpPr>
          <p:cNvPr id="2" name="Slide Number Placeholder 1">
            <a:extLst>
              <a:ext uri="{FF2B5EF4-FFF2-40B4-BE49-F238E27FC236}">
                <a16:creationId xmlns:a16="http://schemas.microsoft.com/office/drawing/2014/main" id="{694D84C9-7FC1-48DF-BDA5-9F7C8A95F9D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3047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8" name="Rectangle 37">
            <a:extLst>
              <a:ext uri="{FF2B5EF4-FFF2-40B4-BE49-F238E27FC236}">
                <a16:creationId xmlns:a16="http://schemas.microsoft.com/office/drawing/2014/main" id="{A00C4A0E-3E13-409D-A168-AFD4E4482058}"/>
              </a:ext>
              <a:ext uri="{C183D7F6-B498-43B3-948B-1728B52AA6E4}">
                <adec:decorative xmlns:adec="http://schemas.microsoft.com/office/drawing/2017/decorative" val="1"/>
              </a:ext>
            </a:extLst>
          </p:cNvPr>
          <p:cNvSpPr/>
          <p:nvPr/>
        </p:nvSpPr>
        <p:spPr>
          <a:xfrm>
            <a:off x="1550893" y="1100763"/>
            <a:ext cx="10028132" cy="2564673"/>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2D9D6B4-CA85-4F02-AF70-DC6C3AB67F2E}"/>
              </a:ext>
              <a:ext uri="{C183D7F6-B498-43B3-948B-1728B52AA6E4}">
                <adec:decorative xmlns:adec="http://schemas.microsoft.com/office/drawing/2017/decorative" val="1"/>
              </a:ext>
            </a:extLst>
          </p:cNvPr>
          <p:cNvSpPr/>
          <p:nvPr/>
        </p:nvSpPr>
        <p:spPr>
          <a:xfrm>
            <a:off x="1515890" y="3869032"/>
            <a:ext cx="10063136" cy="2357480"/>
          </a:xfrm>
          <a:prstGeom prst="rect">
            <a:avLst/>
          </a:prstGeom>
          <a:solidFill>
            <a:schemeClr val="accent4">
              <a:lumMod val="60000"/>
              <a:lumOff val="4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3" name="Graphic 2">
            <a:extLst>
              <a:ext uri="{FF2B5EF4-FFF2-40B4-BE49-F238E27FC236}">
                <a16:creationId xmlns:a16="http://schemas.microsoft.com/office/drawing/2014/main" id="{0EA78343-C96A-46F7-A60B-8DB4419BFA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6107" y="46839"/>
            <a:ext cx="1208599" cy="967214"/>
          </a:xfrm>
          <a:prstGeom prst="rect">
            <a:avLst/>
          </a:prstGeom>
        </p:spPr>
      </p:pic>
      <p:pic>
        <p:nvPicPr>
          <p:cNvPr id="9" name="Graphic 8">
            <a:extLst>
              <a:ext uri="{FF2B5EF4-FFF2-40B4-BE49-F238E27FC236}">
                <a16:creationId xmlns:a16="http://schemas.microsoft.com/office/drawing/2014/main" id="{B98A00FC-E3AF-44B1-B3D7-46900BFD65D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7524" y="2706711"/>
            <a:ext cx="598740" cy="598740"/>
          </a:xfrm>
          <a:prstGeom prst="rect">
            <a:avLst/>
          </a:prstGeom>
        </p:spPr>
      </p:pic>
      <p:pic>
        <p:nvPicPr>
          <p:cNvPr id="15" name="Graphic 14">
            <a:extLst>
              <a:ext uri="{FF2B5EF4-FFF2-40B4-BE49-F238E27FC236}">
                <a16:creationId xmlns:a16="http://schemas.microsoft.com/office/drawing/2014/main" id="{F5C3B8DC-0277-4D58-A5E1-6DC9D47BAF1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226" y="1937846"/>
            <a:ext cx="589663" cy="589663"/>
          </a:xfrm>
          <a:prstGeom prst="rect">
            <a:avLst/>
          </a:prstGeom>
        </p:spPr>
      </p:pic>
      <p:pic>
        <p:nvPicPr>
          <p:cNvPr id="17" name="Graphic 16">
            <a:extLst>
              <a:ext uri="{FF2B5EF4-FFF2-40B4-BE49-F238E27FC236}">
                <a16:creationId xmlns:a16="http://schemas.microsoft.com/office/drawing/2014/main" id="{472BFACE-3255-41CF-8ADB-7626DB5DD1D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27" y="3351114"/>
            <a:ext cx="528734" cy="528734"/>
          </a:xfrm>
          <a:prstGeom prst="rect">
            <a:avLst/>
          </a:prstGeom>
        </p:spPr>
      </p:pic>
      <p:pic>
        <p:nvPicPr>
          <p:cNvPr id="21" name="Graphic 20">
            <a:extLst>
              <a:ext uri="{FF2B5EF4-FFF2-40B4-BE49-F238E27FC236}">
                <a16:creationId xmlns:a16="http://schemas.microsoft.com/office/drawing/2014/main" id="{D72B4C1B-4EF5-4563-A4D1-9B400BA35FF1}"/>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5405" y="4706184"/>
            <a:ext cx="647061" cy="701537"/>
          </a:xfrm>
          <a:prstGeom prst="rect">
            <a:avLst/>
          </a:prstGeom>
        </p:spPr>
      </p:pic>
      <p:pic>
        <p:nvPicPr>
          <p:cNvPr id="25" name="Graphic 24">
            <a:extLst>
              <a:ext uri="{FF2B5EF4-FFF2-40B4-BE49-F238E27FC236}">
                <a16:creationId xmlns:a16="http://schemas.microsoft.com/office/drawing/2014/main" id="{3E8BC6E8-D94B-437B-8AB2-C3ABC4F72B4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2677" y="4059581"/>
            <a:ext cx="532519" cy="532519"/>
          </a:xfrm>
          <a:prstGeom prst="rect">
            <a:avLst/>
          </a:prstGeom>
        </p:spPr>
      </p:pic>
      <p:pic>
        <p:nvPicPr>
          <p:cNvPr id="29" name="Graphic 28">
            <a:extLst>
              <a:ext uri="{FF2B5EF4-FFF2-40B4-BE49-F238E27FC236}">
                <a16:creationId xmlns:a16="http://schemas.microsoft.com/office/drawing/2014/main" id="{FD25BC9A-E89E-47BC-BEF6-745F1E4FF6A8}"/>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4357" y="1237833"/>
            <a:ext cx="610412" cy="610412"/>
          </a:xfrm>
          <a:prstGeom prst="rect">
            <a:avLst/>
          </a:prstGeom>
        </p:spPr>
      </p:pic>
      <p:pic>
        <p:nvPicPr>
          <p:cNvPr id="33" name="Graphic 32">
            <a:extLst>
              <a:ext uri="{FF2B5EF4-FFF2-40B4-BE49-F238E27FC236}">
                <a16:creationId xmlns:a16="http://schemas.microsoft.com/office/drawing/2014/main" id="{1BA62170-BF54-435E-9D6A-466E60BA38FE}"/>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1636" y="5504193"/>
            <a:ext cx="647061" cy="647061"/>
          </a:xfrm>
          <a:prstGeom prst="rect">
            <a:avLst/>
          </a:prstGeom>
        </p:spPr>
      </p:pic>
      <p:sp>
        <p:nvSpPr>
          <p:cNvPr id="5" name="Title 4">
            <a:extLst>
              <a:ext uri="{FF2B5EF4-FFF2-40B4-BE49-F238E27FC236}">
                <a16:creationId xmlns:a16="http://schemas.microsoft.com/office/drawing/2014/main" id="{4970456A-C3A5-4CD8-B6B5-DC7401CE670C}"/>
              </a:ext>
            </a:extLst>
          </p:cNvPr>
          <p:cNvSpPr>
            <a:spLocks noGrp="1"/>
          </p:cNvSpPr>
          <p:nvPr>
            <p:ph type="title"/>
          </p:nvPr>
        </p:nvSpPr>
        <p:spPr>
          <a:xfrm>
            <a:off x="2241395" y="376277"/>
            <a:ext cx="8519532" cy="772299"/>
          </a:xfrm>
        </p:spPr>
        <p:txBody>
          <a:bodyPr/>
          <a:lstStyle/>
          <a:p>
            <a:r>
              <a:rPr kumimoji="0" lang="en-US" sz="2400" b="1" i="0" u="none" strike="noStrike" kern="0" cap="none" spc="0" normalizeH="0" baseline="0" noProof="0" dirty="0">
                <a:ln>
                  <a:noFill/>
                </a:ln>
                <a:solidFill>
                  <a:srgbClr val="002060"/>
                </a:solidFill>
                <a:effectLst/>
                <a:uLnTx/>
                <a:uFillTx/>
                <a:latin typeface="Arial"/>
                <a:ea typeface="Arial"/>
                <a:cs typeface="Arial"/>
                <a:sym typeface="Arial"/>
              </a:rPr>
              <a:t>Recommendations for HCM in Pregnancy </a:t>
            </a:r>
            <a:endParaRPr lang="en-US" dirty="0"/>
          </a:p>
        </p:txBody>
      </p:sp>
      <p:sp>
        <p:nvSpPr>
          <p:cNvPr id="23" name="TextBox 22">
            <a:extLst>
              <a:ext uri="{FF2B5EF4-FFF2-40B4-BE49-F238E27FC236}">
                <a16:creationId xmlns:a16="http://schemas.microsoft.com/office/drawing/2014/main" id="{AC68E465-2895-467D-89C7-93F92E5378B9}"/>
              </a:ext>
            </a:extLst>
          </p:cNvPr>
          <p:cNvSpPr txBox="1"/>
          <p:nvPr/>
        </p:nvSpPr>
        <p:spPr>
          <a:xfrm>
            <a:off x="1584577" y="1159576"/>
            <a:ext cx="9962640" cy="677108"/>
          </a:xfrm>
          <a:prstGeom prst="rect">
            <a:avLst/>
          </a:prstGeom>
          <a:noFill/>
        </p:spPr>
        <p:txBody>
          <a:bodyPr wrap="square" rtlCol="0">
            <a:spAutoFit/>
          </a:bodyPr>
          <a:lstStyle/>
          <a:p>
            <a:r>
              <a:rPr lang="en-US" dirty="0">
                <a:solidFill>
                  <a:srgbClr val="00B050"/>
                </a:solidFill>
              </a:rPr>
              <a:t> </a:t>
            </a:r>
            <a:r>
              <a:rPr lang="en-US" sz="2000" dirty="0">
                <a:solidFill>
                  <a:schemeClr val="tx1"/>
                </a:solidFill>
              </a:rPr>
              <a:t>In high risk HCM, consultation with a maternal-fetal medicine expert is recommended </a:t>
            </a:r>
            <a:r>
              <a:rPr lang="en-US" sz="1800" dirty="0">
                <a:solidFill>
                  <a:schemeClr val="tx1"/>
                </a:solidFill>
              </a:rPr>
              <a:t>(Class I).</a:t>
            </a:r>
          </a:p>
        </p:txBody>
      </p:sp>
      <p:sp>
        <p:nvSpPr>
          <p:cNvPr id="11" name="TextBox 10">
            <a:extLst>
              <a:ext uri="{FF2B5EF4-FFF2-40B4-BE49-F238E27FC236}">
                <a16:creationId xmlns:a16="http://schemas.microsoft.com/office/drawing/2014/main" id="{C32B7330-C3D2-48B9-831E-EF4E6AFF163F}"/>
              </a:ext>
            </a:extLst>
          </p:cNvPr>
          <p:cNvSpPr txBox="1"/>
          <p:nvPr/>
        </p:nvSpPr>
        <p:spPr>
          <a:xfrm>
            <a:off x="1584577" y="1833833"/>
            <a:ext cx="9994448" cy="707886"/>
          </a:xfrm>
          <a:prstGeom prst="rect">
            <a:avLst/>
          </a:prstGeom>
          <a:noFill/>
        </p:spPr>
        <p:txBody>
          <a:bodyPr wrap="square" rtlCol="0">
            <a:spAutoFit/>
          </a:bodyPr>
          <a:lstStyle/>
          <a:p>
            <a:r>
              <a:rPr lang="en-US" sz="2000" dirty="0">
                <a:solidFill>
                  <a:schemeClr val="tx1"/>
                </a:solidFill>
              </a:rPr>
              <a:t>In patients with HCM and atrial fibrillation or other indications for anti-coagulation, low-molecular weight heparin or low dose warfarin are recommended </a:t>
            </a:r>
            <a:r>
              <a:rPr lang="en-US" sz="1800" dirty="0">
                <a:solidFill>
                  <a:schemeClr val="tx1"/>
                </a:solidFill>
              </a:rPr>
              <a:t>(Class I).</a:t>
            </a:r>
          </a:p>
        </p:txBody>
      </p:sp>
      <p:sp>
        <p:nvSpPr>
          <p:cNvPr id="13" name="TextBox 12">
            <a:extLst>
              <a:ext uri="{FF2B5EF4-FFF2-40B4-BE49-F238E27FC236}">
                <a16:creationId xmlns:a16="http://schemas.microsoft.com/office/drawing/2014/main" id="{6C3A069B-C1D0-4D4D-AC33-890CE22ECBF2}"/>
              </a:ext>
              <a:ext uri="{C183D7F6-B498-43B3-948B-1728B52AA6E4}">
                <adec:decorative xmlns:adec="http://schemas.microsoft.com/office/drawing/2017/decorative" val="0"/>
              </a:ext>
            </a:extLst>
          </p:cNvPr>
          <p:cNvSpPr txBox="1"/>
          <p:nvPr/>
        </p:nvSpPr>
        <p:spPr>
          <a:xfrm>
            <a:off x="1572388" y="2541719"/>
            <a:ext cx="10006637" cy="707886"/>
          </a:xfrm>
          <a:prstGeom prst="rect">
            <a:avLst/>
          </a:prstGeom>
          <a:noFill/>
        </p:spPr>
        <p:txBody>
          <a:bodyPr wrap="square" rtlCol="0">
            <a:spAutoFit/>
          </a:bodyPr>
          <a:lstStyle/>
          <a:p>
            <a:r>
              <a:rPr lang="en-US" sz="2000" dirty="0">
                <a:solidFill>
                  <a:schemeClr val="tx1"/>
                </a:solidFill>
              </a:rPr>
              <a:t>Selected beta-blocker should be administered for symptoms of LVOT obstruction or arrhythmia, with continued fetal monitoring </a:t>
            </a:r>
            <a:r>
              <a:rPr lang="en-US" sz="1800" dirty="0">
                <a:solidFill>
                  <a:schemeClr val="tx1"/>
                </a:solidFill>
              </a:rPr>
              <a:t>(Class I).</a:t>
            </a:r>
          </a:p>
        </p:txBody>
      </p:sp>
      <p:sp>
        <p:nvSpPr>
          <p:cNvPr id="19" name="TextBox 18">
            <a:extLst>
              <a:ext uri="{FF2B5EF4-FFF2-40B4-BE49-F238E27FC236}">
                <a16:creationId xmlns:a16="http://schemas.microsoft.com/office/drawing/2014/main" id="{71EF8019-42FA-4704-B678-6D09EE0F438E}"/>
              </a:ext>
            </a:extLst>
          </p:cNvPr>
          <p:cNvSpPr txBox="1"/>
          <p:nvPr/>
        </p:nvSpPr>
        <p:spPr>
          <a:xfrm>
            <a:off x="1561268" y="3246752"/>
            <a:ext cx="10017757" cy="400110"/>
          </a:xfrm>
          <a:prstGeom prst="rect">
            <a:avLst/>
          </a:prstGeom>
          <a:noFill/>
        </p:spPr>
        <p:txBody>
          <a:bodyPr wrap="square" rtlCol="0">
            <a:spAutoFit/>
          </a:bodyPr>
          <a:lstStyle/>
          <a:p>
            <a:r>
              <a:rPr lang="en-US" sz="2000" dirty="0">
                <a:solidFill>
                  <a:schemeClr val="tx1"/>
                </a:solidFill>
              </a:rPr>
              <a:t>Vaginal delivery is the first-choice delivery option in HCM </a:t>
            </a:r>
            <a:r>
              <a:rPr lang="en-US" sz="1800" dirty="0">
                <a:solidFill>
                  <a:schemeClr val="tx1"/>
                </a:solidFill>
              </a:rPr>
              <a:t>(Class I).</a:t>
            </a:r>
          </a:p>
        </p:txBody>
      </p:sp>
      <p:sp>
        <p:nvSpPr>
          <p:cNvPr id="27" name="TextBox 26">
            <a:extLst>
              <a:ext uri="{FF2B5EF4-FFF2-40B4-BE49-F238E27FC236}">
                <a16:creationId xmlns:a16="http://schemas.microsoft.com/office/drawing/2014/main" id="{07AFD9E3-DBDB-4EC1-9A20-C189FDC04955}"/>
              </a:ext>
            </a:extLst>
          </p:cNvPr>
          <p:cNvSpPr txBox="1"/>
          <p:nvPr/>
        </p:nvSpPr>
        <p:spPr>
          <a:xfrm>
            <a:off x="1428189" y="4060572"/>
            <a:ext cx="10020953" cy="707886"/>
          </a:xfrm>
          <a:prstGeom prst="rect">
            <a:avLst/>
          </a:prstGeom>
          <a:noFill/>
          <a:ln>
            <a:noFill/>
          </a:ln>
        </p:spPr>
        <p:txBody>
          <a:bodyPr wrap="square" rtlCol="0">
            <a:spAutoFit/>
          </a:bodyPr>
          <a:lstStyle/>
          <a:p>
            <a:r>
              <a:rPr lang="en-US" sz="2000" dirty="0">
                <a:solidFill>
                  <a:schemeClr val="tx1"/>
                </a:solidFill>
              </a:rPr>
              <a:t> In clinically stable HCM, it is reasonable to advise pregnancy is generally safe as part   </a:t>
            </a:r>
          </a:p>
          <a:p>
            <a:r>
              <a:rPr lang="en-US" sz="2000" dirty="0">
                <a:solidFill>
                  <a:schemeClr val="tx1"/>
                </a:solidFill>
              </a:rPr>
              <a:t> of shared discussion </a:t>
            </a:r>
            <a:r>
              <a:rPr lang="en-US" sz="1800" dirty="0">
                <a:solidFill>
                  <a:schemeClr val="tx1"/>
                </a:solidFill>
              </a:rPr>
              <a:t>(Class </a:t>
            </a:r>
            <a:r>
              <a:rPr lang="en-US" sz="1800" dirty="0" err="1">
                <a:solidFill>
                  <a:schemeClr val="tx1"/>
                </a:solidFill>
              </a:rPr>
              <a:t>IIa</a:t>
            </a:r>
            <a:r>
              <a:rPr lang="en-US" sz="1800" dirty="0">
                <a:solidFill>
                  <a:schemeClr val="tx1"/>
                </a:solidFill>
              </a:rPr>
              <a:t>).</a:t>
            </a:r>
          </a:p>
        </p:txBody>
      </p:sp>
      <p:sp>
        <p:nvSpPr>
          <p:cNvPr id="31" name="TextBox 30">
            <a:extLst>
              <a:ext uri="{FF2B5EF4-FFF2-40B4-BE49-F238E27FC236}">
                <a16:creationId xmlns:a16="http://schemas.microsoft.com/office/drawing/2014/main" id="{3891185D-2EC1-4B9A-99CC-9D922DD6F977}"/>
              </a:ext>
            </a:extLst>
          </p:cNvPr>
          <p:cNvSpPr txBox="1"/>
          <p:nvPr/>
        </p:nvSpPr>
        <p:spPr>
          <a:xfrm>
            <a:off x="1415896" y="4790028"/>
            <a:ext cx="10020953" cy="677108"/>
          </a:xfrm>
          <a:prstGeom prst="rect">
            <a:avLst/>
          </a:prstGeom>
          <a:noFill/>
        </p:spPr>
        <p:txBody>
          <a:bodyPr wrap="square" rtlCol="0">
            <a:spAutoFit/>
          </a:bodyPr>
          <a:lstStyle/>
          <a:p>
            <a:r>
              <a:rPr lang="en-US" sz="2000" dirty="0">
                <a:solidFill>
                  <a:schemeClr val="tx1"/>
                </a:solidFill>
              </a:rPr>
              <a:t> Reasonable to cardiovert new or recurrent atrial fibrillation, especially if symptomatic     </a:t>
            </a:r>
            <a:r>
              <a:rPr lang="en-US" sz="1800" dirty="0">
                <a:solidFill>
                  <a:schemeClr val="tx1"/>
                </a:solidFill>
              </a:rPr>
              <a:t>    </a:t>
            </a:r>
          </a:p>
          <a:p>
            <a:r>
              <a:rPr lang="en-US" sz="1800" dirty="0">
                <a:solidFill>
                  <a:schemeClr val="tx1"/>
                </a:solidFill>
              </a:rPr>
              <a:t> (Class </a:t>
            </a:r>
            <a:r>
              <a:rPr lang="en-US" sz="1800" dirty="0" err="1">
                <a:solidFill>
                  <a:schemeClr val="tx1"/>
                </a:solidFill>
              </a:rPr>
              <a:t>IIa</a:t>
            </a:r>
            <a:r>
              <a:rPr lang="en-US" sz="1800" dirty="0">
                <a:solidFill>
                  <a:schemeClr val="tx1"/>
                </a:solidFill>
              </a:rPr>
              <a:t>).</a:t>
            </a:r>
          </a:p>
        </p:txBody>
      </p:sp>
      <p:sp>
        <p:nvSpPr>
          <p:cNvPr id="35" name="TextBox 34">
            <a:extLst>
              <a:ext uri="{FF2B5EF4-FFF2-40B4-BE49-F238E27FC236}">
                <a16:creationId xmlns:a16="http://schemas.microsoft.com/office/drawing/2014/main" id="{3B5F7727-505B-4580-B5E5-054CC79091A1}"/>
              </a:ext>
            </a:extLst>
          </p:cNvPr>
          <p:cNvSpPr txBox="1"/>
          <p:nvPr/>
        </p:nvSpPr>
        <p:spPr>
          <a:xfrm>
            <a:off x="1392780" y="5564066"/>
            <a:ext cx="10106013" cy="707886"/>
          </a:xfrm>
          <a:prstGeom prst="rect">
            <a:avLst/>
          </a:prstGeom>
          <a:noFill/>
        </p:spPr>
        <p:txBody>
          <a:bodyPr wrap="square" rtlCol="0">
            <a:spAutoFit/>
          </a:bodyPr>
          <a:lstStyle/>
          <a:p>
            <a:r>
              <a:rPr lang="en-US" sz="2000" dirty="0">
                <a:solidFill>
                  <a:schemeClr val="tx1"/>
                </a:solidFill>
              </a:rPr>
              <a:t> Reasonable to perform serial echocardiography in the second or third trimester, or if    </a:t>
            </a:r>
          </a:p>
          <a:p>
            <a:r>
              <a:rPr lang="en-US" sz="2000" dirty="0">
                <a:solidFill>
                  <a:schemeClr val="tx1"/>
                </a:solidFill>
              </a:rPr>
              <a:t> symptoms develop </a:t>
            </a:r>
            <a:r>
              <a:rPr lang="en-US" sz="1800" dirty="0">
                <a:solidFill>
                  <a:schemeClr val="tx1"/>
                </a:solidFill>
              </a:rPr>
              <a:t>(Class </a:t>
            </a:r>
            <a:r>
              <a:rPr lang="en-US" sz="1800" dirty="0" err="1">
                <a:solidFill>
                  <a:schemeClr val="tx1"/>
                </a:solidFill>
              </a:rPr>
              <a:t>IIa</a:t>
            </a:r>
            <a:r>
              <a:rPr lang="en-US" sz="1800" dirty="0">
                <a:solidFill>
                  <a:schemeClr val="tx1"/>
                </a:solidFill>
              </a:rPr>
              <a:t>).</a:t>
            </a:r>
          </a:p>
        </p:txBody>
      </p:sp>
      <p:sp>
        <p:nvSpPr>
          <p:cNvPr id="37" name="TextBox 36">
            <a:extLst>
              <a:ext uri="{FF2B5EF4-FFF2-40B4-BE49-F238E27FC236}">
                <a16:creationId xmlns:a16="http://schemas.microsoft.com/office/drawing/2014/main" id="{34E0DA9B-71AC-4DCA-9763-06D6BBE578C7}"/>
              </a:ext>
            </a:extLst>
          </p:cNvPr>
          <p:cNvSpPr txBox="1"/>
          <p:nvPr/>
        </p:nvSpPr>
        <p:spPr>
          <a:xfrm>
            <a:off x="110778" y="6351774"/>
            <a:ext cx="9531395" cy="276999"/>
          </a:xfrm>
          <a:prstGeom prst="rect">
            <a:avLst/>
          </a:prstGeom>
          <a:noFill/>
        </p:spPr>
        <p:txBody>
          <a:bodyPr wrap="square" rtlCol="0">
            <a:spAutoFit/>
          </a:bodyPr>
          <a:lstStyle/>
          <a:p>
            <a:r>
              <a:rPr lang="en-US" sz="1200" dirty="0"/>
              <a:t>Abbreviations: HCM indicates hypertrophic cardiomyopathy; LVOT, left ventricular outflow tract.</a:t>
            </a:r>
          </a:p>
        </p:txBody>
      </p:sp>
      <p:sp>
        <p:nvSpPr>
          <p:cNvPr id="2" name="Slide Number Placeholder 1">
            <a:extLst>
              <a:ext uri="{FF2B5EF4-FFF2-40B4-BE49-F238E27FC236}">
                <a16:creationId xmlns:a16="http://schemas.microsoft.com/office/drawing/2014/main" id="{4ED919F3-B37C-4304-9900-9727318CB8C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1922059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Title 4">
            <a:extLst>
              <a:ext uri="{FF2B5EF4-FFF2-40B4-BE49-F238E27FC236}">
                <a16:creationId xmlns:a16="http://schemas.microsoft.com/office/drawing/2014/main" id="{4A938E7F-5526-45CD-9F46-CA5DA39D2C6E}"/>
              </a:ext>
            </a:extLst>
          </p:cNvPr>
          <p:cNvSpPr>
            <a:spLocks noGrp="1"/>
          </p:cNvSpPr>
          <p:nvPr>
            <p:ph type="title"/>
          </p:nvPr>
        </p:nvSpPr>
        <p:spPr/>
        <p:txBody>
          <a:bodyPr/>
          <a:lstStyle/>
          <a:p>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Unmet Needs</a:t>
            </a:r>
            <a:endParaRPr lang="en-US" dirty="0"/>
          </a:p>
        </p:txBody>
      </p:sp>
      <p:sp>
        <p:nvSpPr>
          <p:cNvPr id="11" name="TextBox 10">
            <a:extLst>
              <a:ext uri="{FF2B5EF4-FFF2-40B4-BE49-F238E27FC236}">
                <a16:creationId xmlns:a16="http://schemas.microsoft.com/office/drawing/2014/main" id="{1CE0F8A1-ECCE-46D4-94CF-3D02FAFB4398}"/>
              </a:ext>
            </a:extLst>
          </p:cNvPr>
          <p:cNvSpPr txBox="1"/>
          <p:nvPr/>
        </p:nvSpPr>
        <p:spPr>
          <a:xfrm>
            <a:off x="1669772" y="1255526"/>
            <a:ext cx="10228061" cy="707886"/>
          </a:xfrm>
          <a:prstGeom prst="rect">
            <a:avLst/>
          </a:prstGeom>
          <a:noFill/>
        </p:spPr>
        <p:txBody>
          <a:bodyPr wrap="square" rtlCol="0">
            <a:spAutoFit/>
          </a:bodyPr>
          <a:lstStyle/>
          <a:p>
            <a:r>
              <a:rPr lang="en-US" sz="2000" dirty="0">
                <a:solidFill>
                  <a:schemeClr val="tx1"/>
                </a:solidFill>
              </a:rPr>
              <a:t>Randomized clinical trials are needed to prevent or attenuate disease progression, explore new therapies and gender-specific outcomes in HCM.</a:t>
            </a:r>
          </a:p>
        </p:txBody>
      </p:sp>
      <p:sp>
        <p:nvSpPr>
          <p:cNvPr id="15" name="TextBox 14">
            <a:extLst>
              <a:ext uri="{FF2B5EF4-FFF2-40B4-BE49-F238E27FC236}">
                <a16:creationId xmlns:a16="http://schemas.microsoft.com/office/drawing/2014/main" id="{E1B74CEE-45AA-479C-BD0E-3424101EA96F}"/>
              </a:ext>
            </a:extLst>
          </p:cNvPr>
          <p:cNvSpPr txBox="1"/>
          <p:nvPr/>
        </p:nvSpPr>
        <p:spPr>
          <a:xfrm>
            <a:off x="1669771" y="2303961"/>
            <a:ext cx="10228062" cy="707886"/>
          </a:xfrm>
          <a:prstGeom prst="rect">
            <a:avLst/>
          </a:prstGeom>
          <a:noFill/>
        </p:spPr>
        <p:txBody>
          <a:bodyPr wrap="square" rtlCol="0">
            <a:spAutoFit/>
          </a:bodyPr>
          <a:lstStyle/>
          <a:p>
            <a:r>
              <a:rPr lang="en-US" sz="2000" dirty="0">
                <a:solidFill>
                  <a:schemeClr val="tx1"/>
                </a:solidFill>
              </a:rPr>
              <a:t>New risk factors to enhance the power of risk stratification algorithms, especially in children.</a:t>
            </a:r>
          </a:p>
        </p:txBody>
      </p:sp>
      <p:sp>
        <p:nvSpPr>
          <p:cNvPr id="19" name="TextBox 18">
            <a:extLst>
              <a:ext uri="{FF2B5EF4-FFF2-40B4-BE49-F238E27FC236}">
                <a16:creationId xmlns:a16="http://schemas.microsoft.com/office/drawing/2014/main" id="{C4298FF6-198C-417C-BF28-5F0739600ECE}"/>
              </a:ext>
            </a:extLst>
          </p:cNvPr>
          <p:cNvSpPr txBox="1"/>
          <p:nvPr/>
        </p:nvSpPr>
        <p:spPr>
          <a:xfrm>
            <a:off x="1669770" y="3350479"/>
            <a:ext cx="10228063" cy="707886"/>
          </a:xfrm>
          <a:prstGeom prst="rect">
            <a:avLst/>
          </a:prstGeom>
          <a:noFill/>
        </p:spPr>
        <p:txBody>
          <a:bodyPr wrap="square" rtlCol="0">
            <a:spAutoFit/>
          </a:bodyPr>
          <a:lstStyle/>
          <a:p>
            <a:r>
              <a:rPr lang="en-US" sz="2000" dirty="0">
                <a:solidFill>
                  <a:schemeClr val="tx1"/>
                </a:solidFill>
              </a:rPr>
              <a:t>Pharmacological and catheter-based ablation for arrhythmia management, especially in young patients.</a:t>
            </a:r>
          </a:p>
        </p:txBody>
      </p:sp>
      <p:sp>
        <p:nvSpPr>
          <p:cNvPr id="23" name="TextBox 22">
            <a:extLst>
              <a:ext uri="{FF2B5EF4-FFF2-40B4-BE49-F238E27FC236}">
                <a16:creationId xmlns:a16="http://schemas.microsoft.com/office/drawing/2014/main" id="{9C995630-7203-4A74-B36C-68EEEC98FE42}"/>
              </a:ext>
            </a:extLst>
          </p:cNvPr>
          <p:cNvSpPr txBox="1"/>
          <p:nvPr/>
        </p:nvSpPr>
        <p:spPr>
          <a:xfrm>
            <a:off x="1669770" y="4481160"/>
            <a:ext cx="7136297" cy="400110"/>
          </a:xfrm>
          <a:prstGeom prst="rect">
            <a:avLst/>
          </a:prstGeom>
          <a:noFill/>
        </p:spPr>
        <p:txBody>
          <a:bodyPr wrap="square" rtlCol="0">
            <a:spAutoFit/>
          </a:bodyPr>
          <a:lstStyle/>
          <a:p>
            <a:r>
              <a:rPr lang="en-US" sz="2000" dirty="0">
                <a:solidFill>
                  <a:schemeClr val="tx1"/>
                </a:solidFill>
              </a:rPr>
              <a:t>Greater access to genetic counseling and testing. </a:t>
            </a:r>
          </a:p>
        </p:txBody>
      </p:sp>
      <p:sp>
        <p:nvSpPr>
          <p:cNvPr id="27" name="TextBox 26">
            <a:extLst>
              <a:ext uri="{FF2B5EF4-FFF2-40B4-BE49-F238E27FC236}">
                <a16:creationId xmlns:a16="http://schemas.microsoft.com/office/drawing/2014/main" id="{A82123AB-815E-40AD-8757-7EA13AE353E8}"/>
              </a:ext>
            </a:extLst>
          </p:cNvPr>
          <p:cNvSpPr txBox="1"/>
          <p:nvPr/>
        </p:nvSpPr>
        <p:spPr>
          <a:xfrm>
            <a:off x="1593545" y="5248960"/>
            <a:ext cx="10304288" cy="400110"/>
          </a:xfrm>
          <a:prstGeom prst="rect">
            <a:avLst/>
          </a:prstGeom>
          <a:noFill/>
        </p:spPr>
        <p:txBody>
          <a:bodyPr wrap="square" rtlCol="0">
            <a:spAutoFit/>
          </a:bodyPr>
          <a:lstStyle/>
          <a:p>
            <a:r>
              <a:rPr lang="en-US" sz="2000" dirty="0">
                <a:solidFill>
                  <a:schemeClr val="tx1"/>
                </a:solidFill>
              </a:rPr>
              <a:t>More data needed regarding potential risks of exercise and sports in patients with HCM. </a:t>
            </a:r>
          </a:p>
        </p:txBody>
      </p:sp>
      <p:sp>
        <p:nvSpPr>
          <p:cNvPr id="29" name="TextBox 28">
            <a:extLst>
              <a:ext uri="{FF2B5EF4-FFF2-40B4-BE49-F238E27FC236}">
                <a16:creationId xmlns:a16="http://schemas.microsoft.com/office/drawing/2014/main" id="{0C9A3E65-98EC-4BB1-8C25-536218E50E99}"/>
              </a:ext>
            </a:extLst>
          </p:cNvPr>
          <p:cNvSpPr txBox="1"/>
          <p:nvPr/>
        </p:nvSpPr>
        <p:spPr>
          <a:xfrm>
            <a:off x="118532" y="6328343"/>
            <a:ext cx="7772396" cy="307777"/>
          </a:xfrm>
          <a:prstGeom prst="rect">
            <a:avLst/>
          </a:prstGeom>
          <a:noFill/>
        </p:spPr>
        <p:txBody>
          <a:bodyPr wrap="square" rtlCol="0">
            <a:spAutoFit/>
          </a:bodyPr>
          <a:lstStyle/>
          <a:p>
            <a:r>
              <a:rPr lang="en-US" sz="1400" dirty="0"/>
              <a:t>Abbreviations: </a:t>
            </a:r>
            <a:r>
              <a:rPr lang="en-US" dirty="0"/>
              <a:t>HCM indicates h</a:t>
            </a:r>
            <a:r>
              <a:rPr lang="en-US" sz="1400" dirty="0"/>
              <a:t>ypertrophic </a:t>
            </a:r>
            <a:r>
              <a:rPr lang="en-US" dirty="0"/>
              <a:t>c</a:t>
            </a:r>
            <a:r>
              <a:rPr lang="en-US" sz="1400" dirty="0"/>
              <a:t>ardiomyopathy.  </a:t>
            </a:r>
          </a:p>
        </p:txBody>
      </p:sp>
      <p:pic>
        <p:nvPicPr>
          <p:cNvPr id="9" name="Graphic 8">
            <a:extLst>
              <a:ext uri="{FF2B5EF4-FFF2-40B4-BE49-F238E27FC236}">
                <a16:creationId xmlns:a16="http://schemas.microsoft.com/office/drawing/2014/main" id="{0E120A29-337E-45FC-9647-E86BFC8B49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372" y="1121492"/>
            <a:ext cx="914400" cy="914400"/>
          </a:xfrm>
          <a:prstGeom prst="rect">
            <a:avLst/>
          </a:prstGeom>
        </p:spPr>
      </p:pic>
      <p:pic>
        <p:nvPicPr>
          <p:cNvPr id="13" name="Graphic 12">
            <a:extLst>
              <a:ext uri="{FF2B5EF4-FFF2-40B4-BE49-F238E27FC236}">
                <a16:creationId xmlns:a16="http://schemas.microsoft.com/office/drawing/2014/main" id="{5FEAEDAD-4320-4FD7-8682-CF08328F121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4763" y="2190092"/>
            <a:ext cx="815009" cy="815009"/>
          </a:xfrm>
          <a:prstGeom prst="rect">
            <a:avLst/>
          </a:prstGeom>
        </p:spPr>
      </p:pic>
      <p:pic>
        <p:nvPicPr>
          <p:cNvPr id="17" name="Graphic 16">
            <a:extLst>
              <a:ext uri="{FF2B5EF4-FFF2-40B4-BE49-F238E27FC236}">
                <a16:creationId xmlns:a16="http://schemas.microsoft.com/office/drawing/2014/main" id="{298BDBF9-4DF5-482A-8995-6CBCAD74221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5371" y="3228300"/>
            <a:ext cx="914400" cy="914400"/>
          </a:xfrm>
          <a:prstGeom prst="rect">
            <a:avLst/>
          </a:prstGeom>
        </p:spPr>
      </p:pic>
      <p:pic>
        <p:nvPicPr>
          <p:cNvPr id="21" name="Graphic 20">
            <a:extLst>
              <a:ext uri="{FF2B5EF4-FFF2-40B4-BE49-F238E27FC236}">
                <a16:creationId xmlns:a16="http://schemas.microsoft.com/office/drawing/2014/main" id="{8AEE7D0C-3DC7-43D0-9855-D0B279774AA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5492" y="4231977"/>
            <a:ext cx="858053" cy="858053"/>
          </a:xfrm>
          <a:prstGeom prst="rect">
            <a:avLst/>
          </a:prstGeom>
        </p:spPr>
      </p:pic>
      <p:pic>
        <p:nvPicPr>
          <p:cNvPr id="25" name="Graphic 24">
            <a:extLst>
              <a:ext uri="{FF2B5EF4-FFF2-40B4-BE49-F238E27FC236}">
                <a16:creationId xmlns:a16="http://schemas.microsoft.com/office/drawing/2014/main" id="{02B4FC69-CEFE-4405-A63A-F384B133519A}"/>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5067" y="5195696"/>
            <a:ext cx="858053" cy="858053"/>
          </a:xfrm>
          <a:prstGeom prst="rect">
            <a:avLst/>
          </a:prstGeom>
        </p:spPr>
      </p:pic>
      <p:sp>
        <p:nvSpPr>
          <p:cNvPr id="3" name="Rectangle 2">
            <a:extLst>
              <a:ext uri="{FF2B5EF4-FFF2-40B4-BE49-F238E27FC236}">
                <a16:creationId xmlns:a16="http://schemas.microsoft.com/office/drawing/2014/main" id="{08BA388F-5897-4C2B-B649-6CC576F584CD}"/>
              </a:ext>
              <a:ext uri="{C183D7F6-B498-43B3-948B-1728B52AA6E4}">
                <adec:decorative xmlns:adec="http://schemas.microsoft.com/office/drawing/2017/decorative" val="1"/>
              </a:ext>
            </a:extLst>
          </p:cNvPr>
          <p:cNvSpPr/>
          <p:nvPr/>
        </p:nvSpPr>
        <p:spPr>
          <a:xfrm>
            <a:off x="1628332" y="1099386"/>
            <a:ext cx="10158486" cy="4838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8F1E883-85F6-417E-A624-A1E48DE1CA0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2890962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0" name="Title 9">
            <a:extLst>
              <a:ext uri="{FF2B5EF4-FFF2-40B4-BE49-F238E27FC236}">
                <a16:creationId xmlns:a16="http://schemas.microsoft.com/office/drawing/2014/main" id="{50BADE7A-7279-4A79-96F0-DCC0B28C444F}"/>
              </a:ext>
            </a:extLst>
          </p:cNvPr>
          <p:cNvSpPr>
            <a:spLocks noGrp="1"/>
          </p:cNvSpPr>
          <p:nvPr>
            <p:ph type="title"/>
          </p:nvPr>
        </p:nvSpPr>
        <p:spPr>
          <a:xfrm>
            <a:off x="1483112" y="1881691"/>
            <a:ext cx="9277815" cy="772299"/>
          </a:xfrm>
        </p:spPr>
        <p:txBody>
          <a:bodyPr/>
          <a:lstStyle/>
          <a:p>
            <a:r>
              <a:rPr kumimoji="0" lang="en-US" sz="2000" b="0" i="0" u="none" strike="noStrike" kern="0" cap="none" spc="0" normalizeH="0" baseline="0" noProof="0" dirty="0">
                <a:ln>
                  <a:noFill/>
                </a:ln>
                <a:solidFill>
                  <a:srgbClr val="000000"/>
                </a:solidFill>
                <a:effectLst/>
                <a:uLnTx/>
                <a:uFillTx/>
                <a:latin typeface="Arial"/>
                <a:cs typeface="Arial"/>
                <a:sym typeface="Arial"/>
              </a:rPr>
              <a:t>Many thanks to our Guideline Ambassadors who were guided by </a:t>
            </a:r>
            <a:br>
              <a:rPr kumimoji="0" lang="en-US" sz="2000" b="0" i="0" u="none" strike="noStrike" kern="0" cap="none" spc="0" normalizeH="0" baseline="0" noProof="0" dirty="0">
                <a:ln>
                  <a:noFill/>
                </a:ln>
                <a:solidFill>
                  <a:srgbClr val="000000"/>
                </a:solidFill>
                <a:effectLst/>
                <a:uLnTx/>
                <a:uFillTx/>
                <a:latin typeface="Arial"/>
                <a:cs typeface="Arial"/>
                <a:sym typeface="Arial"/>
              </a:rPr>
            </a:br>
            <a:r>
              <a:rPr kumimoji="0" lang="en-US" sz="2000" b="0" i="0" u="none" strike="noStrike" kern="0" cap="none" spc="0" normalizeH="0" baseline="0" noProof="0" dirty="0">
                <a:ln>
                  <a:noFill/>
                </a:ln>
                <a:solidFill>
                  <a:srgbClr val="000000"/>
                </a:solidFill>
                <a:effectLst/>
                <a:uLnTx/>
                <a:uFillTx/>
                <a:latin typeface="Arial"/>
                <a:cs typeface="Arial"/>
                <a:sym typeface="Arial"/>
              </a:rPr>
              <a:t>Dr. Elliott Antman in developing this translational learning product </a:t>
            </a:r>
            <a:br>
              <a:rPr kumimoji="0" lang="en-US" sz="2000" b="0" i="0" u="none" strike="noStrike" kern="0" cap="none" spc="0" normalizeH="0" baseline="0" noProof="0" dirty="0">
                <a:ln>
                  <a:noFill/>
                </a:ln>
                <a:solidFill>
                  <a:srgbClr val="000000"/>
                </a:solidFill>
                <a:effectLst/>
                <a:uLnTx/>
                <a:uFillTx/>
                <a:latin typeface="Arial"/>
                <a:cs typeface="Arial"/>
                <a:sym typeface="Arial"/>
              </a:rPr>
            </a:br>
            <a:r>
              <a:rPr kumimoji="0" lang="en-US" sz="2000" b="0" i="0" u="none" strike="noStrike" kern="0" cap="none" spc="0" normalizeH="0" baseline="0" noProof="0" dirty="0">
                <a:ln>
                  <a:noFill/>
                </a:ln>
                <a:solidFill>
                  <a:srgbClr val="000000"/>
                </a:solidFill>
                <a:effectLst/>
                <a:uLnTx/>
                <a:uFillTx/>
                <a:latin typeface="Arial"/>
                <a:cs typeface="Arial"/>
                <a:sym typeface="Arial"/>
              </a:rPr>
              <a:t>adapted from the ACC/AHA 2020 Hypertrophic Cardiomyopathy Guideline.</a:t>
            </a:r>
            <a:endParaRPr lang="en-US" dirty="0"/>
          </a:p>
        </p:txBody>
      </p:sp>
      <p:sp>
        <p:nvSpPr>
          <p:cNvPr id="3" name="TextBox 2">
            <a:extLst>
              <a:ext uri="{FF2B5EF4-FFF2-40B4-BE49-F238E27FC236}">
                <a16:creationId xmlns:a16="http://schemas.microsoft.com/office/drawing/2014/main" id="{74F978D6-F86D-4E8E-A157-C93577790C56}"/>
              </a:ext>
            </a:extLst>
          </p:cNvPr>
          <p:cNvSpPr txBox="1"/>
          <p:nvPr/>
        </p:nvSpPr>
        <p:spPr>
          <a:xfrm>
            <a:off x="1750044" y="3305291"/>
            <a:ext cx="8743950" cy="1938992"/>
          </a:xfrm>
          <a:prstGeom prst="rect">
            <a:avLst/>
          </a:prstGeom>
          <a:noFill/>
        </p:spPr>
        <p:txBody>
          <a:bodyPr wrap="square" rtlCol="0">
            <a:spAutoFit/>
          </a:bodyPr>
          <a:lstStyle/>
          <a:p>
            <a:pPr marL="0" algn="ctr" rtl="0" eaLnBrk="1" fontAlgn="b" latinLnBrk="0" hangingPunct="1">
              <a:spcBef>
                <a:spcPts val="0"/>
              </a:spcBef>
              <a:spcAft>
                <a:spcPts val="0"/>
              </a:spcAft>
            </a:pPr>
            <a:r>
              <a:rPr lang="en-US" sz="2000" b="0" i="0" u="none" strike="noStrike" kern="1200" dirty="0">
                <a:solidFill>
                  <a:srgbClr val="000000"/>
                </a:solidFill>
                <a:effectLst/>
                <a:latin typeface="+mn-lt"/>
              </a:rPr>
              <a:t>Yuvraj Chowdhury, MD</a:t>
            </a:r>
            <a:endParaRPr lang="en-US" sz="2000" b="0" i="0" u="none" strike="noStrike" dirty="0">
              <a:effectLst/>
              <a:latin typeface="+mn-lt"/>
            </a:endParaRPr>
          </a:p>
          <a:p>
            <a:pPr marL="0" algn="ctr" rtl="0" eaLnBrk="1" fontAlgn="b" latinLnBrk="0" hangingPunct="1">
              <a:spcBef>
                <a:spcPts val="0"/>
              </a:spcBef>
              <a:spcAft>
                <a:spcPts val="0"/>
              </a:spcAft>
            </a:pPr>
            <a:r>
              <a:rPr lang="en-US" sz="2000" b="0" i="0" u="none" strike="noStrike" kern="1200" dirty="0">
                <a:solidFill>
                  <a:srgbClr val="000000"/>
                </a:solidFill>
                <a:effectLst/>
                <a:latin typeface="+mn-lt"/>
              </a:rPr>
              <a:t>Marat </a:t>
            </a:r>
            <a:r>
              <a:rPr lang="en-US" sz="2000" b="0" i="0" u="none" strike="noStrike" kern="1200" dirty="0" err="1">
                <a:solidFill>
                  <a:srgbClr val="000000"/>
                </a:solidFill>
                <a:effectLst/>
                <a:latin typeface="+mn-lt"/>
              </a:rPr>
              <a:t>Fudim</a:t>
            </a:r>
            <a:r>
              <a:rPr lang="en-US" sz="2000" b="0" i="0" u="none" strike="noStrike" kern="1200" dirty="0">
                <a:solidFill>
                  <a:srgbClr val="000000"/>
                </a:solidFill>
                <a:effectLst/>
                <a:latin typeface="+mn-lt"/>
              </a:rPr>
              <a:t>, MD, MHS</a:t>
            </a:r>
            <a:endParaRPr lang="en-US" sz="2000" b="0" i="0" u="none" strike="noStrike" dirty="0">
              <a:effectLst/>
              <a:latin typeface="+mn-lt"/>
            </a:endParaRPr>
          </a:p>
          <a:p>
            <a:pPr marL="0" algn="ctr" rtl="0" eaLnBrk="1" fontAlgn="b" latinLnBrk="0" hangingPunct="1">
              <a:spcBef>
                <a:spcPts val="0"/>
              </a:spcBef>
              <a:spcAft>
                <a:spcPts val="0"/>
              </a:spcAft>
            </a:pPr>
            <a:r>
              <a:rPr lang="en-US" sz="2000" b="0" i="0" u="none" strike="noStrike" kern="1200" dirty="0">
                <a:solidFill>
                  <a:srgbClr val="000000"/>
                </a:solidFill>
                <a:effectLst/>
                <a:latin typeface="+mn-lt"/>
              </a:rPr>
              <a:t>Ahmad </a:t>
            </a:r>
            <a:r>
              <a:rPr lang="en-US" sz="2000" b="0" i="0" u="none" strike="noStrike" kern="1200" dirty="0" err="1">
                <a:solidFill>
                  <a:srgbClr val="000000"/>
                </a:solidFill>
                <a:effectLst/>
                <a:latin typeface="+mn-lt"/>
              </a:rPr>
              <a:t>Masri</a:t>
            </a:r>
            <a:r>
              <a:rPr lang="en-US" sz="2000" b="0" i="0" u="none" strike="noStrike" kern="1200" dirty="0">
                <a:solidFill>
                  <a:srgbClr val="000000"/>
                </a:solidFill>
                <a:effectLst/>
                <a:latin typeface="+mn-lt"/>
              </a:rPr>
              <a:t>, MD, MS</a:t>
            </a:r>
            <a:endParaRPr lang="en-US" sz="2000" b="0" i="0" u="none" strike="noStrike" dirty="0">
              <a:effectLst/>
              <a:latin typeface="+mn-lt"/>
            </a:endParaRPr>
          </a:p>
          <a:p>
            <a:pPr marL="0" marR="0" indent="0" algn="ctr" rtl="0" eaLnBrk="1" fontAlgn="b" latinLnBrk="0" hangingPunct="1">
              <a:spcBef>
                <a:spcPts val="0"/>
              </a:spcBef>
              <a:spcAft>
                <a:spcPts val="0"/>
              </a:spcAft>
            </a:pPr>
            <a:r>
              <a:rPr lang="en-US" sz="2000" b="0" i="0" u="none" strike="noStrike" kern="1200" dirty="0">
                <a:solidFill>
                  <a:srgbClr val="000000"/>
                </a:solidFill>
                <a:effectLst/>
                <a:latin typeface="+mn-lt"/>
              </a:rPr>
              <a:t>Nosheen Reza, MD</a:t>
            </a:r>
            <a:endParaRPr lang="en-US" sz="2000" b="0" i="0" u="none" strike="noStrike" dirty="0">
              <a:effectLst/>
              <a:latin typeface="+mn-lt"/>
            </a:endParaRPr>
          </a:p>
          <a:p>
            <a:pPr marL="0" algn="ctr" rtl="0" eaLnBrk="1" fontAlgn="b" latinLnBrk="0" hangingPunct="1">
              <a:spcBef>
                <a:spcPts val="0"/>
              </a:spcBef>
              <a:spcAft>
                <a:spcPts val="0"/>
              </a:spcAft>
            </a:pPr>
            <a:r>
              <a:rPr lang="en-US" sz="2000" b="0" i="0" u="none" strike="noStrike" kern="1200" dirty="0" err="1">
                <a:solidFill>
                  <a:srgbClr val="000000"/>
                </a:solidFill>
                <a:effectLst/>
                <a:latin typeface="+mn-lt"/>
              </a:rPr>
              <a:t>Jainy</a:t>
            </a:r>
            <a:r>
              <a:rPr lang="en-US" sz="2000" b="0" i="0" u="none" strike="noStrike" kern="1200" dirty="0">
                <a:solidFill>
                  <a:srgbClr val="000000"/>
                </a:solidFill>
                <a:effectLst/>
                <a:latin typeface="+mn-lt"/>
              </a:rPr>
              <a:t> </a:t>
            </a:r>
            <a:r>
              <a:rPr lang="en-US" sz="2000" b="0" i="0" u="none" strike="noStrike" kern="1200" dirty="0" err="1">
                <a:solidFill>
                  <a:srgbClr val="000000"/>
                </a:solidFill>
                <a:effectLst/>
                <a:latin typeface="+mn-lt"/>
              </a:rPr>
              <a:t>Savla</a:t>
            </a:r>
            <a:r>
              <a:rPr lang="en-US" sz="2000" b="0" i="0" u="none" strike="noStrike" kern="1200" dirty="0">
                <a:solidFill>
                  <a:srgbClr val="000000"/>
                </a:solidFill>
                <a:effectLst/>
                <a:latin typeface="+mn-lt"/>
              </a:rPr>
              <a:t>, MD</a:t>
            </a:r>
            <a:endParaRPr lang="en-US" sz="2000" b="0" i="0" u="none" strike="noStrike" dirty="0">
              <a:effectLst/>
              <a:latin typeface="+mn-lt"/>
            </a:endParaRPr>
          </a:p>
          <a:p>
            <a:pPr marL="0" algn="ctr" rtl="0" eaLnBrk="1" fontAlgn="b" latinLnBrk="0" hangingPunct="1">
              <a:spcBef>
                <a:spcPts val="0"/>
              </a:spcBef>
              <a:spcAft>
                <a:spcPts val="0"/>
              </a:spcAft>
            </a:pPr>
            <a:r>
              <a:rPr lang="en-US" sz="2000" b="0" i="0" u="none" strike="noStrike" kern="1200" dirty="0">
                <a:solidFill>
                  <a:srgbClr val="000000"/>
                </a:solidFill>
                <a:effectLst/>
                <a:latin typeface="+mn-lt"/>
              </a:rPr>
              <a:t>Lina </a:t>
            </a:r>
            <a:r>
              <a:rPr lang="en-US" sz="2000" b="0" i="0" u="none" strike="noStrike" kern="1200" dirty="0" err="1">
                <a:solidFill>
                  <a:srgbClr val="000000"/>
                </a:solidFill>
                <a:effectLst/>
                <a:latin typeface="+mn-lt"/>
              </a:rPr>
              <a:t>Ya'qoub</a:t>
            </a:r>
            <a:r>
              <a:rPr lang="en-US" sz="2000" b="0" i="0" u="none" strike="noStrike" kern="1200" dirty="0">
                <a:solidFill>
                  <a:srgbClr val="000000"/>
                </a:solidFill>
                <a:effectLst/>
                <a:latin typeface="+mn-lt"/>
              </a:rPr>
              <a:t>, MD</a:t>
            </a:r>
            <a:endParaRPr lang="en-US" dirty="0"/>
          </a:p>
        </p:txBody>
      </p:sp>
      <p:sp>
        <p:nvSpPr>
          <p:cNvPr id="4" name="TextBox 3">
            <a:extLst>
              <a:ext uri="{FF2B5EF4-FFF2-40B4-BE49-F238E27FC236}">
                <a16:creationId xmlns:a16="http://schemas.microsoft.com/office/drawing/2014/main" id="{F6A3C550-72B4-4FE8-A415-72E2382FC19D}"/>
              </a:ext>
            </a:extLst>
          </p:cNvPr>
          <p:cNvSpPr txBox="1"/>
          <p:nvPr/>
        </p:nvSpPr>
        <p:spPr>
          <a:xfrm>
            <a:off x="88771" y="6565612"/>
            <a:ext cx="11940669" cy="292388"/>
          </a:xfrm>
          <a:prstGeom prst="rect">
            <a:avLst/>
          </a:prstGeom>
          <a:noFill/>
        </p:spPr>
        <p:txBody>
          <a:bodyPr wrap="square" rtlCol="0">
            <a:spAutoFit/>
          </a:bodyPr>
          <a:lstStyle/>
          <a:p>
            <a:r>
              <a:rPr lang="en-US" sz="1300" dirty="0">
                <a:latin typeface="+mn-lt"/>
              </a:rPr>
              <a:t>Ommen, SR et al. 2020 ACC/AHA Guideline for the Diagnosis and Treatment of Patients with Hypertrophic Cardiomyopathy. </a:t>
            </a:r>
            <a:r>
              <a:rPr lang="en-US" sz="1300" i="1" dirty="0">
                <a:latin typeface="+mn-lt"/>
              </a:rPr>
              <a:t>Circulation. X</a:t>
            </a:r>
            <a:r>
              <a:rPr lang="en-US" sz="1300" b="0" i="0" u="none" strike="noStrike" baseline="0" dirty="0">
                <a:latin typeface="+mn-lt"/>
              </a:rPr>
              <a:t>XX:XX-XX.</a:t>
            </a:r>
            <a:endParaRPr lang="en-US" sz="1300" i="1" dirty="0">
              <a:latin typeface="+mn-lt"/>
            </a:endParaRPr>
          </a:p>
        </p:txBody>
      </p:sp>
      <p:sp>
        <p:nvSpPr>
          <p:cNvPr id="5" name="TextBox 4">
            <a:extLst>
              <a:ext uri="{FF2B5EF4-FFF2-40B4-BE49-F238E27FC236}">
                <a16:creationId xmlns:a16="http://schemas.microsoft.com/office/drawing/2014/main" id="{1B75C46E-5B4C-4552-AF0C-F16D2D286361}"/>
              </a:ext>
              <a:ext uri="{C183D7F6-B498-43B3-948B-1728B52AA6E4}">
                <adec:decorative xmlns:adec="http://schemas.microsoft.com/office/drawing/2017/decorative" val="1"/>
              </a:ext>
            </a:extLst>
          </p:cNvPr>
          <p:cNvSpPr txBox="1"/>
          <p:nvPr/>
        </p:nvSpPr>
        <p:spPr>
          <a:xfrm>
            <a:off x="11458574" y="31030"/>
            <a:ext cx="733426" cy="369332"/>
          </a:xfrm>
          <a:prstGeom prst="rect">
            <a:avLst/>
          </a:prstGeom>
          <a:noFill/>
        </p:spPr>
        <p:txBody>
          <a:bodyPr wrap="square" rtlCol="0">
            <a:spAutoFit/>
          </a:bodyPr>
          <a:lstStyle/>
          <a:p>
            <a:r>
              <a:rPr lang="en-US" sz="1800" dirty="0"/>
              <a:t>HCM</a:t>
            </a:r>
          </a:p>
        </p:txBody>
      </p:sp>
      <p:sp>
        <p:nvSpPr>
          <p:cNvPr id="2" name="Slide Number Placeholder 1">
            <a:extLst>
              <a:ext uri="{FF2B5EF4-FFF2-40B4-BE49-F238E27FC236}">
                <a16:creationId xmlns:a16="http://schemas.microsoft.com/office/drawing/2014/main" id="{CED2E697-767D-4070-ADA1-BE94F67DE99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44086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7B2E13-C210-4719-8C87-F37FA06E002B}"/>
              </a:ext>
            </a:extLst>
          </p:cNvPr>
          <p:cNvSpPr>
            <a:spLocks noGrp="1"/>
          </p:cNvSpPr>
          <p:nvPr>
            <p:ph type="title"/>
          </p:nvPr>
        </p:nvSpPr>
        <p:spPr>
          <a:xfrm>
            <a:off x="1836234" y="365125"/>
            <a:ext cx="8519532" cy="772299"/>
          </a:xfrm>
        </p:spPr>
        <p:txBody>
          <a:bodyPr/>
          <a:lstStyle/>
          <a:p>
            <a:r>
              <a:rPr kumimoji="0" lang="en-US" sz="2400" b="1" i="0" u="none" strike="noStrike" kern="0" cap="none" spc="0" normalizeH="0" baseline="0" noProof="0" dirty="0">
                <a:ln>
                  <a:noFill/>
                </a:ln>
                <a:solidFill>
                  <a:srgbClr val="000000"/>
                </a:solidFill>
                <a:effectLst/>
                <a:uLnTx/>
                <a:uFillTx/>
                <a:latin typeface="Arial"/>
                <a:cs typeface="Arial"/>
                <a:sym typeface="Arial"/>
              </a:rPr>
              <a:t>Defining Hypertrophic Cardiomyopathy in 2020</a:t>
            </a:r>
            <a:endParaRPr lang="en-US" dirty="0"/>
          </a:p>
        </p:txBody>
      </p:sp>
      <p:pic>
        <p:nvPicPr>
          <p:cNvPr id="2" name="Picture 1" descr="Illustration of the cross section of a heart">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09" y="843258"/>
            <a:ext cx="1639130" cy="2123418"/>
          </a:xfrm>
          <a:prstGeom prst="rect">
            <a:avLst/>
          </a:prstGeom>
        </p:spPr>
      </p:pic>
      <p:sp>
        <p:nvSpPr>
          <p:cNvPr id="18" name="TextBox 17">
            <a:extLst>
              <a:ext uri="{FF2B5EF4-FFF2-40B4-BE49-F238E27FC236}">
                <a16:creationId xmlns:a16="http://schemas.microsoft.com/office/drawing/2014/main" id="{267D4A2D-8E1B-4777-9C5D-77DC23ABC7A5}"/>
              </a:ext>
            </a:extLst>
          </p:cNvPr>
          <p:cNvSpPr txBox="1"/>
          <p:nvPr/>
        </p:nvSpPr>
        <p:spPr>
          <a:xfrm>
            <a:off x="3009878" y="915066"/>
            <a:ext cx="6082301" cy="338554"/>
          </a:xfrm>
          <a:prstGeom prst="rect">
            <a:avLst/>
          </a:prstGeom>
          <a:noFill/>
        </p:spPr>
        <p:txBody>
          <a:bodyPr wrap="square" rtlCol="0">
            <a:spAutoFit/>
          </a:bodyPr>
          <a:lstStyle/>
          <a:p>
            <a:pPr marL="285750" indent="-285750">
              <a:buFont typeface="Arial" panose="020B0604020202020204" pitchFamily="34" charset="0"/>
              <a:buChar char="•"/>
            </a:pPr>
            <a:r>
              <a:rPr lang="en-US" sz="1600" b="1" dirty="0"/>
              <a:t>Morphologic expression confined solely to the heart</a:t>
            </a:r>
            <a:r>
              <a:rPr lang="en-US" dirty="0"/>
              <a:t> </a:t>
            </a:r>
          </a:p>
        </p:txBody>
      </p:sp>
      <p:sp>
        <p:nvSpPr>
          <p:cNvPr id="19" name="TextBox 18">
            <a:extLst>
              <a:ext uri="{FF2B5EF4-FFF2-40B4-BE49-F238E27FC236}">
                <a16:creationId xmlns:a16="http://schemas.microsoft.com/office/drawing/2014/main" id="{60254660-5919-4D6D-BCF7-78DEC3C11B2A}"/>
              </a:ext>
            </a:extLst>
          </p:cNvPr>
          <p:cNvSpPr txBox="1"/>
          <p:nvPr/>
        </p:nvSpPr>
        <p:spPr>
          <a:xfrm>
            <a:off x="3009878" y="1268391"/>
            <a:ext cx="8363831"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a:t>Characterized by left ventricular (LV) hypertrophy</a:t>
            </a:r>
          </a:p>
          <a:p>
            <a:pPr marL="290513" indent="-290513"/>
            <a:r>
              <a:rPr lang="en-US" sz="1600" b="1" i="1" dirty="0"/>
              <a:t>	Basal anterior septum in continuity with the anterior free wall = most common</a:t>
            </a:r>
          </a:p>
        </p:txBody>
      </p:sp>
      <p:sp>
        <p:nvSpPr>
          <p:cNvPr id="20" name="TextBox 19">
            <a:extLst>
              <a:ext uri="{FF2B5EF4-FFF2-40B4-BE49-F238E27FC236}">
                <a16:creationId xmlns:a16="http://schemas.microsoft.com/office/drawing/2014/main" id="{FB83196C-0847-45C6-BF9B-E389295A7526}"/>
              </a:ext>
            </a:extLst>
          </p:cNvPr>
          <p:cNvSpPr txBox="1"/>
          <p:nvPr/>
        </p:nvSpPr>
        <p:spPr>
          <a:xfrm>
            <a:off x="3009878" y="1878496"/>
            <a:ext cx="8842328"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a:t>No other cardiac, systemic or metabolic disease capable of producing the magnitude of hypertrophy present</a:t>
            </a:r>
            <a:endParaRPr lang="en-US" dirty="0"/>
          </a:p>
        </p:txBody>
      </p:sp>
      <p:sp>
        <p:nvSpPr>
          <p:cNvPr id="17" name="TextBox 16">
            <a:extLst>
              <a:ext uri="{FF2B5EF4-FFF2-40B4-BE49-F238E27FC236}">
                <a16:creationId xmlns:a16="http://schemas.microsoft.com/office/drawing/2014/main" id="{32865D62-8D8F-4631-BE5D-FAADE8598DBC}"/>
              </a:ext>
            </a:extLst>
          </p:cNvPr>
          <p:cNvSpPr txBox="1"/>
          <p:nvPr/>
        </p:nvSpPr>
        <p:spPr>
          <a:xfrm>
            <a:off x="3009878" y="2480446"/>
            <a:ext cx="8842327" cy="584775"/>
          </a:xfrm>
          <a:prstGeom prst="rect">
            <a:avLst/>
          </a:prstGeom>
          <a:noFill/>
        </p:spPr>
        <p:txBody>
          <a:bodyPr wrap="square">
            <a:spAutoFit/>
          </a:bodyPr>
          <a:lstStyle/>
          <a:p>
            <a:pPr marL="285750" indent="-285750">
              <a:buFont typeface="Arial" panose="020B0604020202020204" pitchFamily="34" charset="0"/>
              <a:buChar char="•"/>
            </a:pPr>
            <a:r>
              <a:rPr lang="en-US" sz="1600" b="1" dirty="0"/>
              <a:t>Disease-causing sarcomere (or sarcomere-related) variant identified or genetic etiology unresolved</a:t>
            </a:r>
          </a:p>
        </p:txBody>
      </p:sp>
      <p:sp>
        <p:nvSpPr>
          <p:cNvPr id="10" name="Rounded Rectangle 9">
            <a:extLst>
              <a:ext uri="{C183D7F6-B498-43B3-948B-1728B52AA6E4}">
                <adec:decorative xmlns:adec="http://schemas.microsoft.com/office/drawing/2017/decorative" val="1"/>
              </a:ext>
            </a:extLst>
          </p:cNvPr>
          <p:cNvSpPr/>
          <p:nvPr/>
        </p:nvSpPr>
        <p:spPr>
          <a:xfrm>
            <a:off x="269397" y="3202169"/>
            <a:ext cx="5430269" cy="2974446"/>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993" y="3609042"/>
            <a:ext cx="1790906" cy="1302477"/>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0707" y="3609042"/>
            <a:ext cx="1510738" cy="1334225"/>
          </a:xfrm>
          <a:prstGeom prst="rect">
            <a:avLst/>
          </a:prstGeom>
        </p:spPr>
      </p:pic>
      <p:sp>
        <p:nvSpPr>
          <p:cNvPr id="13" name="Rounded Rectangle 12">
            <a:extLst>
              <a:ext uri="{C183D7F6-B498-43B3-948B-1728B52AA6E4}">
                <adec:decorative xmlns:adec="http://schemas.microsoft.com/office/drawing/2017/decorative" val="1"/>
              </a:ext>
            </a:extLst>
          </p:cNvPr>
          <p:cNvSpPr/>
          <p:nvPr/>
        </p:nvSpPr>
        <p:spPr>
          <a:xfrm>
            <a:off x="6079644" y="3213308"/>
            <a:ext cx="5977435" cy="3013294"/>
          </a:xfrm>
          <a:prstGeom prst="roundRect">
            <a:avLst/>
          </a:prstGeom>
          <a:solidFill>
            <a:schemeClr val="bg1">
              <a:lumMod val="85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19500" y="3259588"/>
            <a:ext cx="5080166" cy="369332"/>
          </a:xfrm>
          <a:prstGeom prst="rect">
            <a:avLst/>
          </a:prstGeom>
          <a:noFill/>
        </p:spPr>
        <p:txBody>
          <a:bodyPr wrap="square" rtlCol="0">
            <a:spAutoFit/>
          </a:bodyPr>
          <a:lstStyle/>
          <a:p>
            <a:pPr algn="ctr"/>
            <a:r>
              <a:rPr lang="en-US" sz="1800" b="1" u="sng" dirty="0">
                <a:solidFill>
                  <a:srgbClr val="C00E21"/>
                </a:solidFill>
              </a:rPr>
              <a:t>Diagnostic Criteria in Adults</a:t>
            </a:r>
          </a:p>
        </p:txBody>
      </p:sp>
      <p:sp>
        <p:nvSpPr>
          <p:cNvPr id="12" name="TextBox 11"/>
          <p:cNvSpPr txBox="1"/>
          <p:nvPr/>
        </p:nvSpPr>
        <p:spPr>
          <a:xfrm>
            <a:off x="196496" y="4787270"/>
            <a:ext cx="5626767" cy="1292662"/>
          </a:xfrm>
          <a:prstGeom prst="rect">
            <a:avLst/>
          </a:prstGeom>
          <a:noFill/>
        </p:spPr>
        <p:txBody>
          <a:bodyPr wrap="square" rtlCol="0">
            <a:spAutoFit/>
          </a:bodyPr>
          <a:lstStyle/>
          <a:p>
            <a:pPr algn="ctr"/>
            <a:r>
              <a:rPr lang="en-US" sz="1800" b="1" i="1" u="sng" dirty="0">
                <a:solidFill>
                  <a:srgbClr val="0D0D0D"/>
                </a:solidFill>
              </a:rPr>
              <a:t>2D echocardiography or cardiac MRI</a:t>
            </a:r>
          </a:p>
          <a:p>
            <a:pPr algn="ctr"/>
            <a:r>
              <a:rPr lang="en-US" sz="1800" b="1" i="1" dirty="0">
                <a:solidFill>
                  <a:srgbClr val="0D0D0D"/>
                </a:solidFill>
              </a:rPr>
              <a:t>Maximal end-diastolic LV wall thickness </a:t>
            </a:r>
            <a:r>
              <a:rPr lang="en-US" sz="1800" b="1" i="1" u="sng" dirty="0">
                <a:solidFill>
                  <a:srgbClr val="0D0D0D"/>
                </a:solidFill>
              </a:rPr>
              <a:t>&gt;</a:t>
            </a:r>
            <a:r>
              <a:rPr lang="en-US" sz="1800" b="1" i="1" dirty="0">
                <a:solidFill>
                  <a:srgbClr val="0D0D0D"/>
                </a:solidFill>
              </a:rPr>
              <a:t> 15 mm</a:t>
            </a:r>
          </a:p>
          <a:p>
            <a:pPr algn="ctr"/>
            <a:endParaRPr lang="en-US" b="1" i="1" dirty="0">
              <a:solidFill>
                <a:srgbClr val="0D0D0D"/>
              </a:solidFill>
            </a:endParaRPr>
          </a:p>
          <a:p>
            <a:pPr algn="ctr"/>
            <a:r>
              <a:rPr lang="en-US" b="1" i="1" dirty="0">
                <a:solidFill>
                  <a:srgbClr val="0D0D0D"/>
                </a:solidFill>
              </a:rPr>
              <a:t>Maximal end-diastolic LV wall thickness 13-14 mm in family member of HCM pt. or in conjunction with positive genetic test</a:t>
            </a:r>
          </a:p>
        </p:txBody>
      </p:sp>
      <p:sp>
        <p:nvSpPr>
          <p:cNvPr id="14" name="TextBox 13"/>
          <p:cNvSpPr txBox="1"/>
          <p:nvPr/>
        </p:nvSpPr>
        <p:spPr>
          <a:xfrm>
            <a:off x="6096000" y="3202169"/>
            <a:ext cx="5972737" cy="646331"/>
          </a:xfrm>
          <a:prstGeom prst="rect">
            <a:avLst/>
          </a:prstGeom>
          <a:noFill/>
        </p:spPr>
        <p:txBody>
          <a:bodyPr wrap="square" rtlCol="0">
            <a:spAutoFit/>
          </a:bodyPr>
          <a:lstStyle/>
          <a:p>
            <a:pPr algn="ctr"/>
            <a:r>
              <a:rPr lang="en-US" sz="1800" b="1" u="sng" dirty="0">
                <a:solidFill>
                  <a:srgbClr val="C00E21"/>
                </a:solidFill>
              </a:rPr>
              <a:t>Other </a:t>
            </a:r>
            <a:r>
              <a:rPr lang="en-US" sz="1800" b="1" u="sng" dirty="0" err="1">
                <a:solidFill>
                  <a:srgbClr val="C00E21"/>
                </a:solidFill>
              </a:rPr>
              <a:t>Nondiagnostic</a:t>
            </a:r>
            <a:r>
              <a:rPr lang="en-US" sz="1800" b="1" u="sng" dirty="0">
                <a:solidFill>
                  <a:srgbClr val="C00E21"/>
                </a:solidFill>
              </a:rPr>
              <a:t> Morphologic Abnormalities Associated with HCM</a:t>
            </a:r>
          </a:p>
        </p:txBody>
      </p:sp>
      <p:sp>
        <p:nvSpPr>
          <p:cNvPr id="15" name="TextBox 14"/>
          <p:cNvSpPr txBox="1"/>
          <p:nvPr/>
        </p:nvSpPr>
        <p:spPr>
          <a:xfrm>
            <a:off x="6168966" y="3807478"/>
            <a:ext cx="5842574" cy="2419124"/>
          </a:xfrm>
          <a:prstGeom prst="rect">
            <a:avLst/>
          </a:prstGeom>
          <a:noFill/>
        </p:spPr>
        <p:txBody>
          <a:bodyPr wrap="square" rtlCol="0">
            <a:spAutoFit/>
          </a:bodyPr>
          <a:lstStyle/>
          <a:p>
            <a:pPr algn="ctr">
              <a:lnSpc>
                <a:spcPct val="120000"/>
              </a:lnSpc>
            </a:pPr>
            <a:r>
              <a:rPr lang="en-US" sz="1600" b="1" dirty="0">
                <a:solidFill>
                  <a:srgbClr val="0D0D0D"/>
                </a:solidFill>
              </a:rPr>
              <a:t>Systolic anterior motion (SAM) of the mitral valve</a:t>
            </a:r>
          </a:p>
          <a:p>
            <a:pPr algn="ctr">
              <a:lnSpc>
                <a:spcPct val="120000"/>
              </a:lnSpc>
            </a:pPr>
            <a:r>
              <a:rPr lang="en-US" sz="1600" b="1" dirty="0">
                <a:solidFill>
                  <a:srgbClr val="0D0D0D"/>
                </a:solidFill>
              </a:rPr>
              <a:t> Hyperdynamic LV function</a:t>
            </a:r>
          </a:p>
          <a:p>
            <a:pPr algn="ctr">
              <a:lnSpc>
                <a:spcPct val="120000"/>
              </a:lnSpc>
            </a:pPr>
            <a:r>
              <a:rPr lang="en-US" sz="1600" b="1" dirty="0">
                <a:solidFill>
                  <a:srgbClr val="0D0D0D"/>
                </a:solidFill>
              </a:rPr>
              <a:t>Hypertrophied &amp; apically displaced papillary muscles</a:t>
            </a:r>
          </a:p>
          <a:p>
            <a:pPr algn="ctr">
              <a:lnSpc>
                <a:spcPct val="120000"/>
              </a:lnSpc>
            </a:pPr>
            <a:r>
              <a:rPr lang="en-US" sz="1600" b="1" dirty="0">
                <a:solidFill>
                  <a:srgbClr val="0D0D0D"/>
                </a:solidFill>
              </a:rPr>
              <a:t>Myocardial crypts</a:t>
            </a:r>
          </a:p>
          <a:p>
            <a:pPr algn="ctr">
              <a:lnSpc>
                <a:spcPct val="120000"/>
              </a:lnSpc>
            </a:pPr>
            <a:r>
              <a:rPr lang="en-US" sz="1500" b="1" dirty="0">
                <a:solidFill>
                  <a:srgbClr val="0D0D0D"/>
                </a:solidFill>
              </a:rPr>
              <a:t>Anomalous papillary muscle insertion in anterior MV leaflet </a:t>
            </a:r>
          </a:p>
          <a:p>
            <a:pPr algn="ctr">
              <a:lnSpc>
                <a:spcPct val="120000"/>
              </a:lnSpc>
            </a:pPr>
            <a:r>
              <a:rPr lang="en-US" sz="1600" b="1" dirty="0">
                <a:solidFill>
                  <a:srgbClr val="0D0D0D"/>
                </a:solidFill>
              </a:rPr>
              <a:t>Elongated mitral valve leaflets</a:t>
            </a:r>
          </a:p>
          <a:p>
            <a:pPr algn="ctr">
              <a:lnSpc>
                <a:spcPct val="120000"/>
              </a:lnSpc>
            </a:pPr>
            <a:r>
              <a:rPr lang="en-US" sz="1600" b="1" dirty="0">
                <a:solidFill>
                  <a:srgbClr val="0D0D0D"/>
                </a:solidFill>
              </a:rPr>
              <a:t>Myocardial bridging</a:t>
            </a:r>
          </a:p>
          <a:p>
            <a:pPr algn="ctr">
              <a:lnSpc>
                <a:spcPct val="120000"/>
              </a:lnSpc>
            </a:pPr>
            <a:r>
              <a:rPr lang="en-US" sz="1600" b="1" dirty="0">
                <a:solidFill>
                  <a:srgbClr val="0D0D0D"/>
                </a:solidFill>
              </a:rPr>
              <a:t>Right ventricular hypertrophy </a:t>
            </a:r>
          </a:p>
        </p:txBody>
      </p:sp>
      <p:sp>
        <p:nvSpPr>
          <p:cNvPr id="9" name="TextBox 8">
            <a:extLst>
              <a:ext uri="{FF2B5EF4-FFF2-40B4-BE49-F238E27FC236}">
                <a16:creationId xmlns:a16="http://schemas.microsoft.com/office/drawing/2014/main" id="{74FF736E-D2AA-48B7-92BD-8EA087272526}"/>
              </a:ext>
            </a:extLst>
          </p:cNvPr>
          <p:cNvSpPr txBox="1"/>
          <p:nvPr/>
        </p:nvSpPr>
        <p:spPr>
          <a:xfrm>
            <a:off x="122773" y="6355931"/>
            <a:ext cx="8513657" cy="276999"/>
          </a:xfrm>
          <a:prstGeom prst="rect">
            <a:avLst/>
          </a:prstGeom>
          <a:noFill/>
        </p:spPr>
        <p:txBody>
          <a:bodyPr wrap="square">
            <a:spAutoFit/>
          </a:bodyPr>
          <a:lstStyle/>
          <a:p>
            <a:r>
              <a:rPr lang="en-US" sz="1200" dirty="0">
                <a:latin typeface="+mn-lt"/>
              </a:rPr>
              <a:t>Abbreviations:2D, indicates two </a:t>
            </a:r>
            <a:r>
              <a:rPr lang="en-US" sz="1200" dirty="0" err="1">
                <a:latin typeface="+mn-lt"/>
              </a:rPr>
              <a:t>dimentional</a:t>
            </a:r>
            <a:r>
              <a:rPr lang="en-US" sz="1200" dirty="0">
                <a:latin typeface="+mn-lt"/>
              </a:rPr>
              <a:t>; MRI, magnetic resonance imaging; mm, millimeter; </a:t>
            </a:r>
            <a:r>
              <a:rPr lang="en-US" sz="1200" dirty="0" err="1">
                <a:latin typeface="+mn-lt"/>
              </a:rPr>
              <a:t>pt</a:t>
            </a:r>
            <a:r>
              <a:rPr lang="en-US" sz="1200" dirty="0">
                <a:latin typeface="+mn-lt"/>
              </a:rPr>
              <a:t>, patient</a:t>
            </a:r>
            <a:r>
              <a:rPr lang="en-US" sz="1200" b="1" i="0" dirty="0">
                <a:solidFill>
                  <a:srgbClr val="202124"/>
                </a:solidFill>
                <a:effectLst/>
                <a:latin typeface="+mn-lt"/>
              </a:rPr>
              <a:t>.</a:t>
            </a:r>
            <a:r>
              <a:rPr lang="en-US" sz="1200" dirty="0">
                <a:latin typeface="+mn-lt"/>
              </a:rPr>
              <a:t> </a:t>
            </a:r>
          </a:p>
        </p:txBody>
      </p:sp>
      <p:sp>
        <p:nvSpPr>
          <p:cNvPr id="4" name="Slide Number Placeholder 3">
            <a:extLst>
              <a:ext uri="{FF2B5EF4-FFF2-40B4-BE49-F238E27FC236}">
                <a16:creationId xmlns:a16="http://schemas.microsoft.com/office/drawing/2014/main" id="{493A9B1C-D685-4FE3-969F-1AF0E89F591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15092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839" y="920050"/>
            <a:ext cx="2363235" cy="2363235"/>
          </a:xfrm>
          <a:prstGeom prst="rect">
            <a:avLst/>
          </a:prstGeom>
        </p:spPr>
      </p:pic>
      <p:sp>
        <p:nvSpPr>
          <p:cNvPr id="6" name="Title 5">
            <a:extLst>
              <a:ext uri="{FF2B5EF4-FFF2-40B4-BE49-F238E27FC236}">
                <a16:creationId xmlns:a16="http://schemas.microsoft.com/office/drawing/2014/main" id="{D5008D03-50FC-4C52-A380-C47FC7840810}"/>
              </a:ext>
            </a:extLst>
          </p:cNvPr>
          <p:cNvSpPr>
            <a:spLocks noGrp="1"/>
          </p:cNvSpPr>
          <p:nvPr>
            <p:ph type="title"/>
          </p:nvPr>
        </p:nvSpPr>
        <p:spPr>
          <a:xfrm>
            <a:off x="2241395" y="353975"/>
            <a:ext cx="8519532" cy="772299"/>
          </a:xfrm>
        </p:spPr>
        <p:txBody>
          <a:bodyPr/>
          <a:lstStyle/>
          <a:p>
            <a:r>
              <a:rPr kumimoji="0" lang="en-US" sz="2400" b="1" i="0" u="none" strike="noStrike" kern="0" cap="none" spc="0" normalizeH="0" baseline="0" noProof="0" dirty="0">
                <a:ln>
                  <a:noFill/>
                </a:ln>
                <a:solidFill>
                  <a:srgbClr val="000000"/>
                </a:solidFill>
                <a:effectLst/>
                <a:uLnTx/>
                <a:uFillTx/>
                <a:latin typeface="Arial"/>
                <a:cs typeface="Arial"/>
                <a:sym typeface="Arial"/>
              </a:rPr>
              <a:t>Genetic Etiology of Hypertrophic Cardiomyopathy (HCM)</a:t>
            </a:r>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73" y="972323"/>
            <a:ext cx="2234630" cy="2234630"/>
          </a:xfrm>
          <a:prstGeom prst="rect">
            <a:avLst/>
          </a:prstGeom>
        </p:spPr>
      </p:pic>
      <p:sp>
        <p:nvSpPr>
          <p:cNvPr id="8" name="TextBox 7"/>
          <p:cNvSpPr txBox="1"/>
          <p:nvPr/>
        </p:nvSpPr>
        <p:spPr>
          <a:xfrm>
            <a:off x="1639810" y="1084847"/>
            <a:ext cx="5176621" cy="1102866"/>
          </a:xfrm>
          <a:prstGeom prst="rect">
            <a:avLst/>
          </a:prstGeom>
          <a:noFill/>
        </p:spPr>
        <p:txBody>
          <a:bodyPr wrap="square" rtlCol="0">
            <a:spAutoFit/>
          </a:bodyPr>
          <a:lstStyle/>
          <a:p>
            <a:pPr algn="ctr">
              <a:lnSpc>
                <a:spcPct val="110000"/>
              </a:lnSpc>
            </a:pPr>
            <a:r>
              <a:rPr lang="en-US" sz="2000" b="1" dirty="0">
                <a:solidFill>
                  <a:srgbClr val="C00E21"/>
                </a:solidFill>
              </a:rPr>
              <a:t>~30-60% of HCM patients have an identifiable </a:t>
            </a:r>
            <a:r>
              <a:rPr lang="en-US" sz="2000" b="1" u="sng" dirty="0">
                <a:solidFill>
                  <a:srgbClr val="C00E21"/>
                </a:solidFill>
              </a:rPr>
              <a:t>pathogenic</a:t>
            </a:r>
            <a:r>
              <a:rPr lang="en-US" sz="2000" b="1" dirty="0">
                <a:solidFill>
                  <a:srgbClr val="C00E21"/>
                </a:solidFill>
              </a:rPr>
              <a:t> or </a:t>
            </a:r>
          </a:p>
          <a:p>
            <a:pPr algn="ctr">
              <a:lnSpc>
                <a:spcPct val="110000"/>
              </a:lnSpc>
            </a:pPr>
            <a:r>
              <a:rPr lang="en-US" sz="2000" b="1" u="sng" dirty="0">
                <a:solidFill>
                  <a:srgbClr val="C00E21"/>
                </a:solidFill>
              </a:rPr>
              <a:t>likely-pathogenic</a:t>
            </a:r>
            <a:r>
              <a:rPr lang="en-US" sz="2000" b="1" dirty="0">
                <a:solidFill>
                  <a:srgbClr val="C00E21"/>
                </a:solidFill>
              </a:rPr>
              <a:t> genetic variant</a:t>
            </a:r>
          </a:p>
        </p:txBody>
      </p:sp>
      <p:sp>
        <p:nvSpPr>
          <p:cNvPr id="9" name="TextBox 8"/>
          <p:cNvSpPr txBox="1"/>
          <p:nvPr/>
        </p:nvSpPr>
        <p:spPr>
          <a:xfrm>
            <a:off x="8440153" y="1012197"/>
            <a:ext cx="3703620" cy="1631216"/>
          </a:xfrm>
          <a:prstGeom prst="rect">
            <a:avLst/>
          </a:prstGeom>
          <a:noFill/>
        </p:spPr>
        <p:txBody>
          <a:bodyPr wrap="square" rtlCol="0">
            <a:spAutoFit/>
          </a:bodyPr>
          <a:lstStyle/>
          <a:p>
            <a:pPr algn="ctr"/>
            <a:r>
              <a:rPr lang="en-US" sz="2000" b="1" dirty="0">
                <a:solidFill>
                  <a:srgbClr val="C00E21"/>
                </a:solidFill>
              </a:rPr>
              <a:t>Many others have </a:t>
            </a:r>
            <a:r>
              <a:rPr lang="en-US" sz="2000" b="1" u="sng" dirty="0">
                <a:solidFill>
                  <a:srgbClr val="C00E21"/>
                </a:solidFill>
              </a:rPr>
              <a:t>no genetic </a:t>
            </a:r>
            <a:r>
              <a:rPr lang="en-US" sz="2000" b="1" dirty="0">
                <a:solidFill>
                  <a:srgbClr val="C00E21"/>
                </a:solidFill>
              </a:rPr>
              <a:t>evidence of disease </a:t>
            </a:r>
          </a:p>
          <a:p>
            <a:pPr algn="ctr"/>
            <a:r>
              <a:rPr lang="en-US" sz="2000" b="1" dirty="0">
                <a:solidFill>
                  <a:srgbClr val="C00E21"/>
                </a:solidFill>
              </a:rPr>
              <a:t>and / or </a:t>
            </a:r>
          </a:p>
          <a:p>
            <a:pPr algn="ctr"/>
            <a:r>
              <a:rPr lang="en-US" sz="2000" b="1" dirty="0">
                <a:solidFill>
                  <a:srgbClr val="C00E21"/>
                </a:solidFill>
              </a:rPr>
              <a:t>no other affected family members</a:t>
            </a:r>
          </a:p>
        </p:txBody>
      </p:sp>
      <p:graphicFrame>
        <p:nvGraphicFramePr>
          <p:cNvPr id="10" name="Table 9"/>
          <p:cNvGraphicFramePr>
            <a:graphicFrameLocks noGrp="1"/>
          </p:cNvGraphicFramePr>
          <p:nvPr>
            <p:extLst>
              <p:ext uri="{D42A27DB-BD31-4B8C-83A1-F6EECF244321}">
                <p14:modId xmlns:p14="http://schemas.microsoft.com/office/powerpoint/2010/main" val="291189898"/>
              </p:ext>
            </p:extLst>
          </p:nvPr>
        </p:nvGraphicFramePr>
        <p:xfrm>
          <a:off x="2210193" y="2605925"/>
          <a:ext cx="3102779" cy="3870960"/>
        </p:xfrm>
        <a:graphic>
          <a:graphicData uri="http://schemas.openxmlformats.org/drawingml/2006/table">
            <a:tbl>
              <a:tblPr firstRow="1" bandRow="1">
                <a:tableStyleId>{3EB290B9-094B-4D71-A3D9-834BA35CDC52}</a:tableStyleId>
              </a:tblPr>
              <a:tblGrid>
                <a:gridCol w="3102779">
                  <a:extLst>
                    <a:ext uri="{9D8B030D-6E8A-4147-A177-3AD203B41FA5}">
                      <a16:colId xmlns:a16="http://schemas.microsoft.com/office/drawing/2014/main" val="20000"/>
                    </a:ext>
                  </a:extLst>
                </a:gridCol>
              </a:tblGrid>
              <a:tr h="667984">
                <a:tc>
                  <a:txBody>
                    <a:bodyPr/>
                    <a:lstStyle/>
                    <a:p>
                      <a:pPr algn="ctr"/>
                      <a:r>
                        <a:rPr lang="en-US" sz="2000" i="0" u="sng" dirty="0"/>
                        <a:t>Sarcomere Genes Implicated in HCM</a:t>
                      </a:r>
                    </a:p>
                  </a:txBody>
                  <a:tcPr/>
                </a:tc>
                <a:extLst>
                  <a:ext uri="{0D108BD9-81ED-4DB2-BD59-A6C34878D82A}">
                    <a16:rowId xmlns:a16="http://schemas.microsoft.com/office/drawing/2014/main" val="10000"/>
                  </a:ext>
                </a:extLst>
              </a:tr>
              <a:tr h="377556">
                <a:tc>
                  <a:txBody>
                    <a:bodyPr/>
                    <a:lstStyle/>
                    <a:p>
                      <a:pPr algn="ctr"/>
                      <a:r>
                        <a:rPr lang="en-US" sz="2000" i="1" dirty="0"/>
                        <a:t>MYH7</a:t>
                      </a:r>
                    </a:p>
                  </a:txBody>
                  <a:tcPr/>
                </a:tc>
                <a:extLst>
                  <a:ext uri="{0D108BD9-81ED-4DB2-BD59-A6C34878D82A}">
                    <a16:rowId xmlns:a16="http://schemas.microsoft.com/office/drawing/2014/main" val="10001"/>
                  </a:ext>
                </a:extLst>
              </a:tr>
              <a:tr h="377556">
                <a:tc>
                  <a:txBody>
                    <a:bodyPr/>
                    <a:lstStyle/>
                    <a:p>
                      <a:pPr algn="ctr"/>
                      <a:r>
                        <a:rPr lang="en-US" sz="2000" i="1" dirty="0"/>
                        <a:t>MYBPC3</a:t>
                      </a:r>
                    </a:p>
                  </a:txBody>
                  <a:tcPr/>
                </a:tc>
                <a:extLst>
                  <a:ext uri="{0D108BD9-81ED-4DB2-BD59-A6C34878D82A}">
                    <a16:rowId xmlns:a16="http://schemas.microsoft.com/office/drawing/2014/main" val="10002"/>
                  </a:ext>
                </a:extLst>
              </a:tr>
              <a:tr h="377556">
                <a:tc>
                  <a:txBody>
                    <a:bodyPr/>
                    <a:lstStyle/>
                    <a:p>
                      <a:pPr algn="ctr"/>
                      <a:r>
                        <a:rPr lang="en-US" sz="2000" i="1" dirty="0"/>
                        <a:t>TNNI3</a:t>
                      </a:r>
                    </a:p>
                  </a:txBody>
                  <a:tcPr/>
                </a:tc>
                <a:extLst>
                  <a:ext uri="{0D108BD9-81ED-4DB2-BD59-A6C34878D82A}">
                    <a16:rowId xmlns:a16="http://schemas.microsoft.com/office/drawing/2014/main" val="10003"/>
                  </a:ext>
                </a:extLst>
              </a:tr>
              <a:tr h="377556">
                <a:tc>
                  <a:txBody>
                    <a:bodyPr/>
                    <a:lstStyle/>
                    <a:p>
                      <a:pPr algn="ctr"/>
                      <a:r>
                        <a:rPr lang="en-US" sz="2000" i="1" dirty="0"/>
                        <a:t>TNNT2</a:t>
                      </a:r>
                    </a:p>
                  </a:txBody>
                  <a:tcPr/>
                </a:tc>
                <a:extLst>
                  <a:ext uri="{0D108BD9-81ED-4DB2-BD59-A6C34878D82A}">
                    <a16:rowId xmlns:a16="http://schemas.microsoft.com/office/drawing/2014/main" val="10004"/>
                  </a:ext>
                </a:extLst>
              </a:tr>
              <a:tr h="377556">
                <a:tc>
                  <a:txBody>
                    <a:bodyPr/>
                    <a:lstStyle/>
                    <a:p>
                      <a:pPr algn="ctr"/>
                      <a:r>
                        <a:rPr lang="en-US" sz="2000" i="1" dirty="0"/>
                        <a:t>TPM1</a:t>
                      </a:r>
                    </a:p>
                  </a:txBody>
                  <a:tcPr/>
                </a:tc>
                <a:extLst>
                  <a:ext uri="{0D108BD9-81ED-4DB2-BD59-A6C34878D82A}">
                    <a16:rowId xmlns:a16="http://schemas.microsoft.com/office/drawing/2014/main" val="10005"/>
                  </a:ext>
                </a:extLst>
              </a:tr>
              <a:tr h="377556">
                <a:tc>
                  <a:txBody>
                    <a:bodyPr/>
                    <a:lstStyle/>
                    <a:p>
                      <a:pPr algn="ctr"/>
                      <a:r>
                        <a:rPr lang="en-US" sz="2000" i="1" dirty="0"/>
                        <a:t>MYL2</a:t>
                      </a:r>
                    </a:p>
                  </a:txBody>
                  <a:tcPr/>
                </a:tc>
                <a:extLst>
                  <a:ext uri="{0D108BD9-81ED-4DB2-BD59-A6C34878D82A}">
                    <a16:rowId xmlns:a16="http://schemas.microsoft.com/office/drawing/2014/main" val="10006"/>
                  </a:ext>
                </a:extLst>
              </a:tr>
              <a:tr h="377556">
                <a:tc>
                  <a:txBody>
                    <a:bodyPr/>
                    <a:lstStyle/>
                    <a:p>
                      <a:pPr algn="ctr"/>
                      <a:r>
                        <a:rPr lang="en-US" sz="2000" i="1" dirty="0"/>
                        <a:t>MYL3</a:t>
                      </a:r>
                    </a:p>
                  </a:txBody>
                  <a:tcPr/>
                </a:tc>
                <a:extLst>
                  <a:ext uri="{0D108BD9-81ED-4DB2-BD59-A6C34878D82A}">
                    <a16:rowId xmlns:a16="http://schemas.microsoft.com/office/drawing/2014/main" val="10007"/>
                  </a:ext>
                </a:extLst>
              </a:tr>
              <a:tr h="377556">
                <a:tc>
                  <a:txBody>
                    <a:bodyPr/>
                    <a:lstStyle/>
                    <a:p>
                      <a:pPr algn="ctr"/>
                      <a:r>
                        <a:rPr lang="en-US" sz="2000" i="1" dirty="0"/>
                        <a:t>ACTC1</a:t>
                      </a:r>
                    </a:p>
                  </a:txBody>
                  <a:tcPr/>
                </a:tc>
                <a:extLst>
                  <a:ext uri="{0D108BD9-81ED-4DB2-BD59-A6C34878D82A}">
                    <a16:rowId xmlns:a16="http://schemas.microsoft.com/office/drawing/2014/main" val="10008"/>
                  </a:ext>
                </a:extLst>
              </a:tr>
            </a:tbl>
          </a:graphicData>
        </a:graphic>
      </p:graphicFrame>
      <p:sp>
        <p:nvSpPr>
          <p:cNvPr id="11" name="Right Brace 10" descr="Bracket identifying the 2 most common genes that harbor pathogenic variants in HCM"/>
          <p:cNvSpPr/>
          <p:nvPr/>
        </p:nvSpPr>
        <p:spPr>
          <a:xfrm>
            <a:off x="5466047" y="3382135"/>
            <a:ext cx="401912" cy="675150"/>
          </a:xfrm>
          <a:prstGeom prst="rightBrace">
            <a:avLst/>
          </a:prstGeom>
          <a:ln w="50800">
            <a:solidFill>
              <a:srgbClr val="C00E2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6293629" y="3447949"/>
            <a:ext cx="5176621" cy="2250873"/>
          </a:xfrm>
          <a:prstGeom prst="rect">
            <a:avLst/>
          </a:prstGeom>
          <a:noFill/>
        </p:spPr>
        <p:txBody>
          <a:bodyPr wrap="square" rtlCol="0">
            <a:spAutoFit/>
          </a:bodyPr>
          <a:lstStyle/>
          <a:p>
            <a:pPr algn="ctr">
              <a:lnSpc>
                <a:spcPct val="110000"/>
              </a:lnSpc>
            </a:pPr>
            <a:r>
              <a:rPr lang="en-US" sz="3200" b="1" dirty="0">
                <a:solidFill>
                  <a:schemeClr val="tx1"/>
                </a:solidFill>
              </a:rPr>
              <a:t>Two most common genes that harbor </a:t>
            </a:r>
          </a:p>
          <a:p>
            <a:pPr algn="ctr">
              <a:lnSpc>
                <a:spcPct val="110000"/>
              </a:lnSpc>
            </a:pPr>
            <a:r>
              <a:rPr lang="en-US" sz="3200" b="1" dirty="0">
                <a:solidFill>
                  <a:schemeClr val="tx1"/>
                </a:solidFill>
              </a:rPr>
              <a:t>pathogenic variants in HCM (70%)</a:t>
            </a:r>
          </a:p>
        </p:txBody>
      </p:sp>
      <p:sp>
        <p:nvSpPr>
          <p:cNvPr id="2" name="Slide Number Placeholder 1">
            <a:extLst>
              <a:ext uri="{FF2B5EF4-FFF2-40B4-BE49-F238E27FC236}">
                <a16:creationId xmlns:a16="http://schemas.microsoft.com/office/drawing/2014/main" id="{B2259CCE-778C-47B0-8558-E8C67929EDA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241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33CA7EF-2A43-48DD-AE5A-4D59C3FE825A}"/>
              </a:ext>
            </a:extLst>
          </p:cNvPr>
          <p:cNvSpPr>
            <a:spLocks noGrp="1"/>
          </p:cNvSpPr>
          <p:nvPr>
            <p:ph type="title"/>
          </p:nvPr>
        </p:nvSpPr>
        <p:spPr>
          <a:xfrm>
            <a:off x="2241395" y="242463"/>
            <a:ext cx="8519532" cy="437762"/>
          </a:xfrm>
        </p:spPr>
        <p:txBody>
          <a:bodyPr/>
          <a:lstStyle/>
          <a:p>
            <a:pPr marL="0" marR="0" lvl="0" indent="0" defTabSz="914400" rtl="0" eaLnBrk="1" fontAlgn="auto" latinLnBrk="0" hangingPunct="1">
              <a:lnSpc>
                <a:spcPct val="110000"/>
              </a:lnSpc>
              <a:spcBef>
                <a:spcPts val="0"/>
              </a:spcBef>
              <a:spcAft>
                <a:spcPts val="0"/>
              </a:spcAft>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Adverse Event Associated Hypertrophic Cardiomyopathy</a:t>
            </a:r>
          </a:p>
        </p:txBody>
      </p:sp>
      <p:sp>
        <p:nvSpPr>
          <p:cNvPr id="5" name="TextBox 4"/>
          <p:cNvSpPr txBox="1"/>
          <p:nvPr/>
        </p:nvSpPr>
        <p:spPr>
          <a:xfrm>
            <a:off x="2304744" y="1242842"/>
            <a:ext cx="7582513" cy="74321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Majority of patients with HCM have a normal life expectancy without limiting symptoms or the need for major treatments</a:t>
            </a:r>
          </a:p>
        </p:txBody>
      </p:sp>
      <p:sp>
        <p:nvSpPr>
          <p:cNvPr id="23" name="TextBox 22">
            <a:extLst>
              <a:ext uri="{FF2B5EF4-FFF2-40B4-BE49-F238E27FC236}">
                <a16:creationId xmlns:a16="http://schemas.microsoft.com/office/drawing/2014/main" id="{FF8A1C50-28C1-4E8F-B850-1C1FBB03C12C}"/>
              </a:ext>
            </a:extLst>
          </p:cNvPr>
          <p:cNvSpPr txBox="1"/>
          <p:nvPr/>
        </p:nvSpPr>
        <p:spPr>
          <a:xfrm>
            <a:off x="3353729" y="3295843"/>
            <a:ext cx="2690232" cy="467051"/>
          </a:xfrm>
          <a:prstGeom prst="rect">
            <a:avLst/>
          </a:prstGeom>
          <a:noFill/>
        </p:spPr>
        <p:txBody>
          <a:bodyPr wrap="square">
            <a:spAutoFit/>
          </a:bodyPr>
          <a:lstStyle/>
          <a:p>
            <a:pPr algn="ctr">
              <a:lnSpc>
                <a:spcPct val="110000"/>
              </a:lnSpc>
              <a:defRPr/>
            </a:pPr>
            <a:r>
              <a:rPr lang="en-US" sz="2400" b="1" dirty="0">
                <a:solidFill>
                  <a:srgbClr val="000000">
                    <a:lumMod val="50000"/>
                    <a:lumOff val="50000"/>
                  </a:srgbClr>
                </a:solidFill>
              </a:rPr>
              <a:t>Sudden Death</a:t>
            </a:r>
          </a:p>
        </p:txBody>
      </p:sp>
      <p:sp>
        <p:nvSpPr>
          <p:cNvPr id="10" name="TextBox 9"/>
          <p:cNvSpPr txBox="1"/>
          <p:nvPr/>
        </p:nvSpPr>
        <p:spPr>
          <a:xfrm>
            <a:off x="8194999" y="3286158"/>
            <a:ext cx="3623236" cy="89870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lumMod val="50000"/>
                    <a:lumOff val="50000"/>
                  </a:srgbClr>
                </a:solidFill>
                <a:effectLst/>
                <a:uLnTx/>
                <a:uFillTx/>
                <a:latin typeface="Arial"/>
                <a:cs typeface="Arial"/>
                <a:sym typeface="Arial"/>
              </a:rPr>
              <a:t>Progressive Functional Limitation</a:t>
            </a:r>
          </a:p>
        </p:txBody>
      </p:sp>
      <p:sp>
        <p:nvSpPr>
          <p:cNvPr id="14" name="TextBox 13"/>
          <p:cNvSpPr txBox="1"/>
          <p:nvPr/>
        </p:nvSpPr>
        <p:spPr>
          <a:xfrm>
            <a:off x="360750" y="5539511"/>
            <a:ext cx="3271882" cy="467051"/>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lumMod val="50000"/>
                    <a:lumOff val="50000"/>
                  </a:srgbClr>
                </a:solidFill>
                <a:effectLst/>
                <a:uLnTx/>
                <a:uFillTx/>
                <a:latin typeface="Arial"/>
                <a:cs typeface="Arial"/>
                <a:sym typeface="Arial"/>
              </a:rPr>
              <a:t>Atrial Fibrillation</a:t>
            </a:r>
          </a:p>
        </p:txBody>
      </p:sp>
      <p:sp>
        <p:nvSpPr>
          <p:cNvPr id="12" name="TextBox 11"/>
          <p:cNvSpPr txBox="1"/>
          <p:nvPr/>
        </p:nvSpPr>
        <p:spPr>
          <a:xfrm>
            <a:off x="4268624" y="5716533"/>
            <a:ext cx="3271882" cy="467051"/>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lumMod val="50000"/>
                    <a:lumOff val="50000"/>
                  </a:srgbClr>
                </a:solidFill>
                <a:effectLst/>
                <a:uLnTx/>
                <a:uFillTx/>
                <a:latin typeface="Arial"/>
                <a:cs typeface="Arial"/>
                <a:sym typeface="Arial"/>
              </a:rPr>
              <a:t>Heart Failure</a:t>
            </a:r>
          </a:p>
        </p:txBody>
      </p:sp>
      <p:sp>
        <p:nvSpPr>
          <p:cNvPr id="16" name="TextBox 15"/>
          <p:cNvSpPr txBox="1"/>
          <p:nvPr/>
        </p:nvSpPr>
        <p:spPr>
          <a:xfrm>
            <a:off x="8711756" y="5597118"/>
            <a:ext cx="3141974" cy="49244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lumMod val="50000"/>
                    <a:lumOff val="50000"/>
                  </a:srgbClr>
                </a:solidFill>
                <a:effectLst/>
                <a:uLnTx/>
                <a:uFillTx/>
                <a:latin typeface="Arial"/>
                <a:cs typeface="Arial"/>
                <a:sym typeface="Arial"/>
              </a:rPr>
              <a:t>Thromboembolism</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793" y="2652489"/>
            <a:ext cx="4489966" cy="661601"/>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85" y="1442183"/>
            <a:ext cx="1422650" cy="2620198"/>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074" y="1950377"/>
            <a:ext cx="1451367" cy="1445294"/>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977" y="3957739"/>
            <a:ext cx="1313176" cy="1785642"/>
          </a:xfrm>
          <a:prstGeom prst="rect">
            <a:avLst/>
          </a:prstGeom>
        </p:spPr>
      </p:pic>
      <p:grpSp>
        <p:nvGrpSpPr>
          <p:cNvPr id="19" name="Group 18">
            <a:extLst>
              <a:ext uri="{C183D7F6-B498-43B3-948B-1728B52AA6E4}">
                <adec:decorative xmlns:adec="http://schemas.microsoft.com/office/drawing/2017/decorative" val="1"/>
              </a:ext>
            </a:extLst>
          </p:cNvPr>
          <p:cNvGrpSpPr/>
          <p:nvPr/>
        </p:nvGrpSpPr>
        <p:grpSpPr>
          <a:xfrm>
            <a:off x="689419" y="4626181"/>
            <a:ext cx="2553314" cy="941094"/>
            <a:chOff x="463643" y="4559273"/>
            <a:chExt cx="2553314" cy="941094"/>
          </a:xfrm>
        </p:grpSpPr>
        <p:pic>
          <p:nvPicPr>
            <p:cNvPr id="18" name="Picture 17" descr="Screen Shot 2020-09-26 at 8.15.53 PM.png"/>
            <p:cNvPicPr>
              <a:picLocks noChangeAspect="1"/>
            </p:cNvPicPr>
            <p:nvPr/>
          </p:nvPicPr>
          <p:blipFill rotWithShape="1">
            <a:blip r:embed="rId6">
              <a:extLst>
                <a:ext uri="{28A0092B-C50C-407E-A947-70E740481C1C}">
                  <a14:useLocalDpi xmlns:a14="http://schemas.microsoft.com/office/drawing/2010/main" val="0"/>
                </a:ext>
              </a:extLst>
            </a:blip>
            <a:srcRect r="82697"/>
            <a:stretch/>
          </p:blipFill>
          <p:spPr>
            <a:xfrm>
              <a:off x="2405333" y="4559273"/>
              <a:ext cx="611624" cy="935450"/>
            </a:xfrm>
            <a:prstGeom prst="rect">
              <a:avLst/>
            </a:prstGeom>
          </p:spPr>
        </p:pic>
        <p:pic>
          <p:nvPicPr>
            <p:cNvPr id="17" name="Picture 16" descr="Screen Shot 2020-09-26 at 8.15.53 PM.png"/>
            <p:cNvPicPr>
              <a:picLocks noChangeAspect="1"/>
            </p:cNvPicPr>
            <p:nvPr/>
          </p:nvPicPr>
          <p:blipFill rotWithShape="1">
            <a:blip r:embed="rId6">
              <a:extLst>
                <a:ext uri="{28A0092B-C50C-407E-A947-70E740481C1C}">
                  <a14:useLocalDpi xmlns:a14="http://schemas.microsoft.com/office/drawing/2010/main" val="0"/>
                </a:ext>
              </a:extLst>
            </a:blip>
            <a:srcRect r="82697"/>
            <a:stretch/>
          </p:blipFill>
          <p:spPr>
            <a:xfrm>
              <a:off x="1871933" y="4562095"/>
              <a:ext cx="611624" cy="935450"/>
            </a:xfrm>
            <a:prstGeom prst="rect">
              <a:avLst/>
            </a:prstGeom>
          </p:spPr>
        </p:pic>
        <p:pic>
          <p:nvPicPr>
            <p:cNvPr id="13" name="Picture 12" descr="Screen Shot 2020-09-26 at 8.15.53 PM.png"/>
            <p:cNvPicPr>
              <a:picLocks noChangeAspect="1"/>
            </p:cNvPicPr>
            <p:nvPr/>
          </p:nvPicPr>
          <p:blipFill rotWithShape="1">
            <a:blip r:embed="rId6">
              <a:extLst>
                <a:ext uri="{28A0092B-C50C-407E-A947-70E740481C1C}">
                  <a14:useLocalDpi xmlns:a14="http://schemas.microsoft.com/office/drawing/2010/main" val="0"/>
                </a:ext>
              </a:extLst>
            </a:blip>
            <a:srcRect r="58425"/>
            <a:stretch/>
          </p:blipFill>
          <p:spPr>
            <a:xfrm>
              <a:off x="463643" y="4564917"/>
              <a:ext cx="1469579" cy="935450"/>
            </a:xfrm>
            <a:prstGeom prst="rect">
              <a:avLst/>
            </a:prstGeom>
          </p:spPr>
        </p:pic>
      </p:gr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5501" y="4233271"/>
            <a:ext cx="1652209" cy="1375717"/>
          </a:xfrm>
          <a:prstGeom prst="rect">
            <a:avLst/>
          </a:prstGeom>
        </p:spPr>
      </p:pic>
      <p:sp>
        <p:nvSpPr>
          <p:cNvPr id="2" name="Slide Number Placeholder 1">
            <a:extLst>
              <a:ext uri="{FF2B5EF4-FFF2-40B4-BE49-F238E27FC236}">
                <a16:creationId xmlns:a16="http://schemas.microsoft.com/office/drawing/2014/main" id="{7F71CA86-CFDE-42CF-8643-EA01E7044D8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97524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73B6441-0291-4F71-AF47-F64A1C4939E3}"/>
              </a:ext>
            </a:extLst>
          </p:cNvPr>
          <p:cNvSpPr>
            <a:spLocks noGrp="1"/>
          </p:cNvSpPr>
          <p:nvPr>
            <p:ph type="title"/>
          </p:nvPr>
        </p:nvSpPr>
        <p:spPr>
          <a:xfrm>
            <a:off x="1639229" y="365125"/>
            <a:ext cx="9668108" cy="772299"/>
          </a:xfrm>
        </p:spPr>
        <p:txBody>
          <a:bodyPr/>
          <a:lstStyle/>
          <a:p>
            <a:r>
              <a:rPr kumimoji="0" lang="en-US" sz="2400" b="1" i="0" u="none" strike="noStrike" kern="0" cap="none" spc="0" normalizeH="0" baseline="0" noProof="0" dirty="0">
                <a:ln>
                  <a:noFill/>
                </a:ln>
                <a:solidFill>
                  <a:srgbClr val="000000"/>
                </a:solidFill>
                <a:effectLst/>
                <a:uLnTx/>
                <a:uFillTx/>
                <a:latin typeface="Arial"/>
                <a:cs typeface="Arial"/>
                <a:sym typeface="Arial"/>
              </a:rPr>
              <a:t>Hypertrophic Cardiomyopathy Mortality Rates Now &lt; 1% per Year</a:t>
            </a:r>
            <a:endParaRPr lang="en-US" dirty="0"/>
          </a:p>
        </p:txBody>
      </p:sp>
      <p:sp>
        <p:nvSpPr>
          <p:cNvPr id="5" name="TextBox 4"/>
          <p:cNvSpPr txBox="1"/>
          <p:nvPr/>
        </p:nvSpPr>
        <p:spPr>
          <a:xfrm>
            <a:off x="1719551" y="2278697"/>
            <a:ext cx="3271882" cy="625812"/>
          </a:xfrm>
          <a:prstGeom prst="rect">
            <a:avLst/>
          </a:prstGeom>
          <a:noFill/>
        </p:spPr>
        <p:txBody>
          <a:bodyPr wrap="square" rtlCol="0">
            <a:spAutoFit/>
          </a:bodyPr>
          <a:lstStyle/>
          <a:p>
            <a:pPr algn="ctr">
              <a:lnSpc>
                <a:spcPct val="110000"/>
              </a:lnSpc>
            </a:pPr>
            <a:r>
              <a:rPr lang="en-US" sz="3200" b="1" dirty="0">
                <a:solidFill>
                  <a:schemeClr val="tx1">
                    <a:lumMod val="95000"/>
                    <a:lumOff val="5000"/>
                  </a:schemeClr>
                </a:solidFill>
              </a:rPr>
              <a:t>Sudden Death</a:t>
            </a:r>
          </a:p>
        </p:txBody>
      </p:sp>
      <p:sp>
        <p:nvSpPr>
          <p:cNvPr id="8" name="Down Arrow 7" descr="Sudden cardiac death is decreasing due to improvements in risk stratification and implantable cardioverter-defibrillator implantations."/>
          <p:cNvSpPr/>
          <p:nvPr/>
        </p:nvSpPr>
        <p:spPr>
          <a:xfrm>
            <a:off x="5530320" y="1121921"/>
            <a:ext cx="1157507" cy="2170126"/>
          </a:xfrm>
          <a:prstGeom prst="downArrow">
            <a:avLst/>
          </a:prstGeom>
          <a:solidFill>
            <a:schemeClr val="bg1">
              <a:lumMod val="50000"/>
            </a:schemeClr>
          </a:solidFill>
          <a:ln>
            <a:solidFill>
              <a:srgbClr val="C00E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478826" y="1380286"/>
            <a:ext cx="5391649" cy="1304973"/>
          </a:xfrm>
          <a:prstGeom prst="rect">
            <a:avLst/>
          </a:prstGeom>
          <a:noFill/>
        </p:spPr>
        <p:txBody>
          <a:bodyPr wrap="square" rtlCol="0">
            <a:spAutoFit/>
          </a:bodyPr>
          <a:lstStyle/>
          <a:p>
            <a:pPr algn="ctr">
              <a:lnSpc>
                <a:spcPct val="110000"/>
              </a:lnSpc>
            </a:pPr>
            <a:r>
              <a:rPr lang="en-US" sz="2400" b="1" dirty="0">
                <a:solidFill>
                  <a:srgbClr val="C00E21"/>
                </a:solidFill>
              </a:rPr>
              <a:t>Improvements in Risk Stratification</a:t>
            </a:r>
          </a:p>
          <a:p>
            <a:pPr algn="ctr">
              <a:lnSpc>
                <a:spcPct val="110000"/>
              </a:lnSpc>
            </a:pPr>
            <a:endParaRPr lang="en-US" sz="2400" b="1" dirty="0">
              <a:solidFill>
                <a:srgbClr val="C00E21"/>
              </a:solidFill>
            </a:endParaRPr>
          </a:p>
          <a:p>
            <a:pPr algn="ctr">
              <a:lnSpc>
                <a:spcPct val="110000"/>
              </a:lnSpc>
            </a:pPr>
            <a:r>
              <a:rPr lang="en-US" sz="2400" b="1" dirty="0">
                <a:solidFill>
                  <a:srgbClr val="C00E21"/>
                </a:solidFill>
              </a:rPr>
              <a:t>ICD Implantation</a:t>
            </a:r>
          </a:p>
        </p:txBody>
      </p:sp>
      <p:sp>
        <p:nvSpPr>
          <p:cNvPr id="7" name="TextBox 6"/>
          <p:cNvSpPr txBox="1"/>
          <p:nvPr/>
        </p:nvSpPr>
        <p:spPr>
          <a:xfrm>
            <a:off x="1719551" y="5636449"/>
            <a:ext cx="3271882" cy="625812"/>
          </a:xfrm>
          <a:prstGeom prst="rect">
            <a:avLst/>
          </a:prstGeom>
          <a:noFill/>
        </p:spPr>
        <p:txBody>
          <a:bodyPr wrap="square" rtlCol="0">
            <a:spAutoFit/>
          </a:bodyPr>
          <a:lstStyle/>
          <a:p>
            <a:pPr algn="ctr">
              <a:lnSpc>
                <a:spcPct val="110000"/>
              </a:lnSpc>
            </a:pPr>
            <a:r>
              <a:rPr lang="en-US" sz="3200" b="1" dirty="0">
                <a:solidFill>
                  <a:srgbClr val="0D0D0D"/>
                </a:solidFill>
              </a:rPr>
              <a:t>Heart Failure</a:t>
            </a:r>
          </a:p>
        </p:txBody>
      </p:sp>
      <p:sp>
        <p:nvSpPr>
          <p:cNvPr id="10" name="Down Arrow 9" descr="Arrow is pointing up indicating heart failure as increasing in hypertrophic cardiomyopathy patients."/>
          <p:cNvSpPr/>
          <p:nvPr/>
        </p:nvSpPr>
        <p:spPr>
          <a:xfrm rot="10800000">
            <a:off x="5554097" y="3665004"/>
            <a:ext cx="1157507" cy="2170126"/>
          </a:xfrm>
          <a:prstGeom prst="downArrow">
            <a:avLst/>
          </a:prstGeom>
          <a:solidFill>
            <a:schemeClr val="bg1">
              <a:lumMod val="50000"/>
            </a:schemeClr>
          </a:solidFill>
          <a:ln>
            <a:solidFill>
              <a:srgbClr val="C00E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687819" y="4357975"/>
            <a:ext cx="5391649" cy="1167499"/>
          </a:xfrm>
          <a:prstGeom prst="rect">
            <a:avLst/>
          </a:prstGeom>
          <a:noFill/>
        </p:spPr>
        <p:txBody>
          <a:bodyPr wrap="square" rtlCol="0">
            <a:spAutoFit/>
          </a:bodyPr>
          <a:lstStyle/>
          <a:p>
            <a:pPr algn="ctr">
              <a:lnSpc>
                <a:spcPct val="110000"/>
              </a:lnSpc>
            </a:pPr>
            <a:r>
              <a:rPr lang="en-US" sz="3200" b="1" i="1" dirty="0">
                <a:solidFill>
                  <a:srgbClr val="C00E21"/>
                </a:solidFill>
              </a:rPr>
              <a:t>Now the greatest unmet treatment need in adults</a:t>
            </a:r>
          </a:p>
        </p:txBody>
      </p:sp>
      <p:sp>
        <p:nvSpPr>
          <p:cNvPr id="13" name="TextBox 12">
            <a:extLst>
              <a:ext uri="{FF2B5EF4-FFF2-40B4-BE49-F238E27FC236}">
                <a16:creationId xmlns:a16="http://schemas.microsoft.com/office/drawing/2014/main" id="{7532A5C0-04C3-4B3B-9107-2A25966406CD}"/>
              </a:ext>
            </a:extLst>
          </p:cNvPr>
          <p:cNvSpPr txBox="1"/>
          <p:nvPr/>
        </p:nvSpPr>
        <p:spPr>
          <a:xfrm>
            <a:off x="113056" y="6308854"/>
            <a:ext cx="5537771" cy="307777"/>
          </a:xfrm>
          <a:prstGeom prst="rect">
            <a:avLst/>
          </a:prstGeom>
          <a:noFill/>
        </p:spPr>
        <p:txBody>
          <a:bodyPr wrap="square" rtlCol="0">
            <a:spAutoFit/>
          </a:bodyPr>
          <a:lstStyle/>
          <a:p>
            <a:r>
              <a:rPr lang="en-US" sz="1200" dirty="0"/>
              <a:t>Abbreviations</a:t>
            </a:r>
            <a:r>
              <a:rPr lang="en-US" dirty="0"/>
              <a:t>:  ICD indicates </a:t>
            </a:r>
            <a:r>
              <a:rPr lang="en-US" b="0" i="0" dirty="0">
                <a:solidFill>
                  <a:srgbClr val="202124"/>
                </a:solidFill>
                <a:effectLst/>
                <a:latin typeface="Roboto"/>
              </a:rPr>
              <a:t>implantable cardioverter-defibrillator. </a:t>
            </a: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861" y="1649870"/>
            <a:ext cx="4489966" cy="661601"/>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419" y="3257585"/>
            <a:ext cx="1804543" cy="2453797"/>
          </a:xfrm>
          <a:prstGeom prst="rect">
            <a:avLst/>
          </a:prstGeom>
        </p:spPr>
      </p:pic>
      <p:sp>
        <p:nvSpPr>
          <p:cNvPr id="2" name="Slide Number Placeholder 1">
            <a:extLst>
              <a:ext uri="{FF2B5EF4-FFF2-40B4-BE49-F238E27FC236}">
                <a16:creationId xmlns:a16="http://schemas.microsoft.com/office/drawing/2014/main" id="{574B5729-E80F-454B-B802-4CD31D62282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244341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3" name="Title 2">
            <a:extLst>
              <a:ext uri="{FF2B5EF4-FFF2-40B4-BE49-F238E27FC236}">
                <a16:creationId xmlns:a16="http://schemas.microsoft.com/office/drawing/2014/main" id="{50B77E6D-0EB7-488E-99F4-0573B00B2AD9}"/>
              </a:ext>
            </a:extLst>
          </p:cNvPr>
          <p:cNvSpPr>
            <a:spLocks noGrp="1"/>
          </p:cNvSpPr>
          <p:nvPr>
            <p:ph type="title"/>
          </p:nvPr>
        </p:nvSpPr>
        <p:spPr>
          <a:xfrm>
            <a:off x="2274848" y="242462"/>
            <a:ext cx="7973122" cy="772299"/>
          </a:xfrm>
        </p:spPr>
        <p:txBody>
          <a:bodyPr/>
          <a:lstStyle/>
          <a:p>
            <a:r>
              <a:rPr kumimoji="0" lang="en-US" sz="2400" b="1" i="0" u="none" strike="noStrike" kern="0" cap="none" spc="0" normalizeH="0" baseline="0" noProof="0" dirty="0">
                <a:ln>
                  <a:noFill/>
                </a:ln>
                <a:solidFill>
                  <a:srgbClr val="292929"/>
                </a:solidFill>
                <a:effectLst/>
                <a:uLnTx/>
                <a:uFillTx/>
                <a:latin typeface="Arial"/>
                <a:ea typeface="+mn-ea"/>
                <a:cs typeface="Playfair Display"/>
                <a:sym typeface="Arial"/>
              </a:rPr>
              <a:t>Pathophysiologic Myocardial Changes in Hypertrophic Cardiomyopathy</a:t>
            </a:r>
            <a:endParaRPr lang="en-US" dirty="0"/>
          </a:p>
        </p:txBody>
      </p:sp>
      <p:pic>
        <p:nvPicPr>
          <p:cNvPr id="24" name="dysfunction_diasto" descr="Illustration of a cross section of a heart that has a very thick left ventricular wall due to hypertrophic cardiomyopathy.">
            <a:extLst>
              <a:ext uri="{FF2B5EF4-FFF2-40B4-BE49-F238E27FC236}">
                <a16:creationId xmlns:a16="http://schemas.microsoft.com/office/drawing/2014/main" id="{4BE56CD7-91F6-49B9-8174-A1BD11C8058C}"/>
              </a:ext>
            </a:extLst>
          </p:cNvPr>
          <p:cNvPicPr/>
          <p:nvPr/>
        </p:nvPicPr>
        <p:blipFill rotWithShape="1">
          <a:blip r:embed="rId3"/>
          <a:stretch>
            <a:fillRect/>
          </a:stretch>
        </p:blipFill>
        <p:spPr>
          <a:xfrm>
            <a:off x="5449593" y="1256096"/>
            <a:ext cx="1873138" cy="2383053"/>
          </a:xfrm>
          <a:prstGeom prst="rect">
            <a:avLst/>
          </a:prstGeom>
        </p:spPr>
      </p:pic>
      <p:pic>
        <p:nvPicPr>
          <p:cNvPr id="26" name="Icon-217 copy 3" descr="Illustration of a pointer from the words left ventricular outflow tract obstruction that is pointing at a diagram of a heart with hypertrophic cardiomyopathy. ">
            <a:extLst>
              <a:ext uri="{FF2B5EF4-FFF2-40B4-BE49-F238E27FC236}">
                <a16:creationId xmlns:a16="http://schemas.microsoft.com/office/drawing/2014/main" id="{52A9E6F5-F80D-435B-B4E0-F67962988757}"/>
              </a:ext>
            </a:extLst>
          </p:cNvPr>
          <p:cNvPicPr/>
          <p:nvPr/>
        </p:nvPicPr>
        <p:blipFill rotWithShape="1">
          <a:blip r:embed="rId4"/>
          <a:stretch>
            <a:fillRect/>
          </a:stretch>
        </p:blipFill>
        <p:spPr>
          <a:xfrm rot="2700000">
            <a:off x="4446533" y="2120348"/>
            <a:ext cx="627470" cy="621196"/>
          </a:xfrm>
          <a:prstGeom prst="rect">
            <a:avLst/>
          </a:prstGeom>
        </p:spPr>
      </p:pic>
      <p:pic>
        <p:nvPicPr>
          <p:cNvPr id="22" name="Icon-217 copy 2" descr="Illustration of a pointer from the words mitral regurgitation that is pointing at a diagram of a heart with hypertrophic cardiomyopathy. ">
            <a:extLst>
              <a:ext uri="{FF2B5EF4-FFF2-40B4-BE49-F238E27FC236}">
                <a16:creationId xmlns:a16="http://schemas.microsoft.com/office/drawing/2014/main" id="{297E91CF-4D52-4D28-8A5F-25E160AA6228}"/>
              </a:ext>
            </a:extLst>
          </p:cNvPr>
          <p:cNvPicPr/>
          <p:nvPr/>
        </p:nvPicPr>
        <p:blipFill rotWithShape="1">
          <a:blip r:embed="rId4"/>
          <a:stretch>
            <a:fillRect/>
          </a:stretch>
        </p:blipFill>
        <p:spPr>
          <a:xfrm rot="-8100000">
            <a:off x="7417828" y="2128631"/>
            <a:ext cx="627470" cy="621196"/>
          </a:xfrm>
          <a:prstGeom prst="rect">
            <a:avLst/>
          </a:prstGeom>
        </p:spPr>
      </p:pic>
      <p:pic>
        <p:nvPicPr>
          <p:cNvPr id="18" name="Icon-217" descr="Illustration of a pointer from the words myocardial ischemia that is pointing at a diagram of a heart with hypertrophic cardiomyopathy.  ">
            <a:extLst>
              <a:ext uri="{FF2B5EF4-FFF2-40B4-BE49-F238E27FC236}">
                <a16:creationId xmlns:a16="http://schemas.microsoft.com/office/drawing/2014/main" id="{670B05E9-3564-4BFF-AB1D-4586CD07C7D3}"/>
              </a:ext>
            </a:extLst>
          </p:cNvPr>
          <p:cNvPicPr/>
          <p:nvPr/>
        </p:nvPicPr>
        <p:blipFill rotWithShape="1">
          <a:blip r:embed="rId4"/>
          <a:stretch>
            <a:fillRect/>
          </a:stretch>
        </p:blipFill>
        <p:spPr>
          <a:xfrm>
            <a:off x="4691368" y="3810000"/>
            <a:ext cx="627470" cy="621196"/>
          </a:xfrm>
          <a:prstGeom prst="rect">
            <a:avLst/>
          </a:prstGeom>
        </p:spPr>
      </p:pic>
      <p:pic>
        <p:nvPicPr>
          <p:cNvPr id="20" name="Icon-217 copy 1" descr="Illustration of a pointer from the words autonomic dysfunction that is pointing at a diagram of a heart with hypertrophic cardiomyopathy. ">
            <a:extLst>
              <a:ext uri="{FF2B5EF4-FFF2-40B4-BE49-F238E27FC236}">
                <a16:creationId xmlns:a16="http://schemas.microsoft.com/office/drawing/2014/main" id="{D8AB6CCB-9DC9-45B8-AB5F-E76B10600715}"/>
              </a:ext>
            </a:extLst>
          </p:cNvPr>
          <p:cNvPicPr/>
          <p:nvPr/>
        </p:nvPicPr>
        <p:blipFill rotWithShape="1">
          <a:blip r:embed="rId4"/>
          <a:stretch>
            <a:fillRect/>
          </a:stretch>
        </p:blipFill>
        <p:spPr>
          <a:xfrm rot="-5400000">
            <a:off x="7033052" y="3818283"/>
            <a:ext cx="627470" cy="621196"/>
          </a:xfrm>
          <a:prstGeom prst="rect">
            <a:avLst/>
          </a:prstGeom>
        </p:spPr>
      </p:pic>
      <p:pic>
        <p:nvPicPr>
          <p:cNvPr id="28" name="Icon-217 copy 4" descr="Illustration of a pointer from the words diastolic dysfunction that is pointing at a diagram of a heart with hypertrophic cardiomyopathy. ">
            <a:extLst>
              <a:ext uri="{FF2B5EF4-FFF2-40B4-BE49-F238E27FC236}">
                <a16:creationId xmlns:a16="http://schemas.microsoft.com/office/drawing/2014/main" id="{0A421593-4406-45C9-A4BC-4C915F015B1D}"/>
              </a:ext>
            </a:extLst>
          </p:cNvPr>
          <p:cNvPicPr/>
          <p:nvPr/>
        </p:nvPicPr>
        <p:blipFill rotWithShape="1">
          <a:blip r:embed="rId4"/>
          <a:stretch>
            <a:fillRect/>
          </a:stretch>
        </p:blipFill>
        <p:spPr>
          <a:xfrm rot="-2700000">
            <a:off x="5888747" y="4422913"/>
            <a:ext cx="627470" cy="621196"/>
          </a:xfrm>
          <a:prstGeom prst="rect">
            <a:avLst/>
          </a:prstGeom>
        </p:spPr>
      </p:pic>
      <p:sp>
        <p:nvSpPr>
          <p:cNvPr id="31" name="TextBox 30">
            <a:extLst>
              <a:ext uri="{FF2B5EF4-FFF2-40B4-BE49-F238E27FC236}">
                <a16:creationId xmlns:a16="http://schemas.microsoft.com/office/drawing/2014/main" id="{97B16D12-E5E6-4335-BF8B-813F937A5198}"/>
              </a:ext>
            </a:extLst>
          </p:cNvPr>
          <p:cNvSpPr txBox="1"/>
          <p:nvPr/>
        </p:nvSpPr>
        <p:spPr>
          <a:xfrm>
            <a:off x="105222" y="6309835"/>
            <a:ext cx="4405618" cy="276999"/>
          </a:xfrm>
          <a:prstGeom prst="rect">
            <a:avLst/>
          </a:prstGeom>
          <a:noFill/>
        </p:spPr>
        <p:txBody>
          <a:bodyPr wrap="square" rtlCol="0">
            <a:spAutoFit/>
          </a:bodyPr>
          <a:lstStyle/>
          <a:p>
            <a:r>
              <a:rPr lang="en-US" sz="1200" dirty="0"/>
              <a:t>Abbreviations: LVOT indicates left ventricular outflow tract.</a:t>
            </a:r>
          </a:p>
        </p:txBody>
      </p:sp>
      <p:sp>
        <p:nvSpPr>
          <p:cNvPr id="6" name="Rectangle Container">
            <a:extLst>
              <a:ext uri="{FF2B5EF4-FFF2-40B4-BE49-F238E27FC236}">
                <a16:creationId xmlns:a16="http://schemas.microsoft.com/office/drawing/2014/main" id="{D319B4BD-7305-4168-B42C-A1F29D8ECE5F}"/>
              </a:ext>
              <a:ext uri="{C183D7F6-B498-43B3-948B-1728B52AA6E4}">
                <adec:decorative xmlns:adec="http://schemas.microsoft.com/office/drawing/2017/decorative" val="1"/>
              </a:ext>
            </a:extLst>
          </p:cNvPr>
          <p:cNvSpPr/>
          <p:nvPr/>
        </p:nvSpPr>
        <p:spPr>
          <a:xfrm>
            <a:off x="1531267" y="1796858"/>
            <a:ext cx="2650435" cy="1242391"/>
          </a:xfrm>
          <a:prstGeom prst="roundRect">
            <a:avLst/>
          </a:prstGeom>
          <a:noFill/>
        </p:spPr>
        <p:txBody>
          <a:bodyPr spcFirstLastPara="0" lIns="0" tIns="0" rIns="0" bIns="0" anchor="ctr"/>
          <a:lstStyle/>
          <a:p>
            <a:pPr algn="ctr" hangingPunct="0">
              <a:lnSpc>
                <a:spcPct val="100000"/>
              </a:lnSpc>
            </a:pPr>
            <a:r>
              <a:rPr sz="2400" dirty="0">
                <a:solidFill>
                  <a:srgbClr val="292929"/>
                </a:solidFill>
                <a:latin typeface="+mn-lt"/>
                <a:ea typeface="+mn-ea"/>
                <a:cs typeface="Playfair Display"/>
              </a:rPr>
              <a:t>LVOT Obstruction</a:t>
            </a:r>
          </a:p>
        </p:txBody>
      </p:sp>
      <p:sp>
        <p:nvSpPr>
          <p:cNvPr id="10" name="Rectangle Container copy 1">
            <a:extLst>
              <a:ext uri="{FF2B5EF4-FFF2-40B4-BE49-F238E27FC236}">
                <a16:creationId xmlns:a16="http://schemas.microsoft.com/office/drawing/2014/main" id="{4D315285-EA65-48B5-91F1-2C0738F15944}"/>
              </a:ext>
              <a:ext uri="{C183D7F6-B498-43B3-948B-1728B52AA6E4}">
                <adec:decorative xmlns:adec="http://schemas.microsoft.com/office/drawing/2017/decorative" val="1"/>
              </a:ext>
            </a:extLst>
          </p:cNvPr>
          <p:cNvSpPr/>
          <p:nvPr/>
        </p:nvSpPr>
        <p:spPr>
          <a:xfrm>
            <a:off x="8236693" y="1752171"/>
            <a:ext cx="2650435" cy="1242391"/>
          </a:xfrm>
          <a:prstGeom prst="roundRect">
            <a:avLst/>
          </a:prstGeom>
          <a:noFill/>
        </p:spPr>
        <p:txBody>
          <a:bodyPr spcFirstLastPara="0" lIns="0" tIns="0" rIns="0" bIns="0" anchor="ctr"/>
          <a:lstStyle/>
          <a:p>
            <a:pPr algn="ctr" hangingPunct="0">
              <a:lnSpc>
                <a:spcPct val="100000"/>
              </a:lnSpc>
            </a:pPr>
            <a:r>
              <a:rPr sz="2400" dirty="0">
                <a:solidFill>
                  <a:srgbClr val="292929"/>
                </a:solidFill>
                <a:latin typeface="+mn-lt"/>
                <a:ea typeface="+mn-ea"/>
                <a:cs typeface="Playfair Display"/>
              </a:rPr>
              <a:t>Mitral Regurgitation</a:t>
            </a:r>
          </a:p>
        </p:txBody>
      </p:sp>
      <p:sp>
        <p:nvSpPr>
          <p:cNvPr id="12" name="Rectangle Container copy 2">
            <a:extLst>
              <a:ext uri="{FF2B5EF4-FFF2-40B4-BE49-F238E27FC236}">
                <a16:creationId xmlns:a16="http://schemas.microsoft.com/office/drawing/2014/main" id="{0ED60CBB-4D75-4F08-B17E-B4B1F0048246}"/>
              </a:ext>
              <a:ext uri="{C183D7F6-B498-43B3-948B-1728B52AA6E4}">
                <adec:decorative xmlns:adec="http://schemas.microsoft.com/office/drawing/2017/decorative" val="1"/>
              </a:ext>
            </a:extLst>
          </p:cNvPr>
          <p:cNvSpPr/>
          <p:nvPr/>
        </p:nvSpPr>
        <p:spPr>
          <a:xfrm>
            <a:off x="1576255" y="3909603"/>
            <a:ext cx="3150163" cy="1242391"/>
          </a:xfrm>
          <a:prstGeom prst="roundRect">
            <a:avLst/>
          </a:prstGeom>
          <a:noFill/>
        </p:spPr>
        <p:txBody>
          <a:bodyPr spcFirstLastPara="0" lIns="0" tIns="0" rIns="0" bIns="0" anchor="ctr"/>
          <a:lstStyle/>
          <a:p>
            <a:pPr algn="ctr" hangingPunct="0">
              <a:lnSpc>
                <a:spcPct val="100000"/>
              </a:lnSpc>
            </a:pPr>
            <a:r>
              <a:rPr sz="2400" dirty="0">
                <a:solidFill>
                  <a:srgbClr val="292929"/>
                </a:solidFill>
                <a:latin typeface="+mn-lt"/>
                <a:ea typeface="+mn-ea"/>
                <a:cs typeface="Playfair Display"/>
              </a:rPr>
              <a:t>Myocardial Ischemia</a:t>
            </a:r>
          </a:p>
        </p:txBody>
      </p:sp>
      <p:sp>
        <p:nvSpPr>
          <p:cNvPr id="14" name="Rectangle Container copy 3">
            <a:extLst>
              <a:ext uri="{FF2B5EF4-FFF2-40B4-BE49-F238E27FC236}">
                <a16:creationId xmlns:a16="http://schemas.microsoft.com/office/drawing/2014/main" id="{95472BB0-7103-4C52-83D6-B8CEDAEAD666}"/>
              </a:ext>
              <a:ext uri="{C183D7F6-B498-43B3-948B-1728B52AA6E4}">
                <adec:decorative xmlns:adec="http://schemas.microsoft.com/office/drawing/2017/decorative" val="1"/>
              </a:ext>
            </a:extLst>
          </p:cNvPr>
          <p:cNvSpPr/>
          <p:nvPr/>
        </p:nvSpPr>
        <p:spPr>
          <a:xfrm>
            <a:off x="7465583" y="3938212"/>
            <a:ext cx="2650435" cy="1242391"/>
          </a:xfrm>
          <a:prstGeom prst="roundRect">
            <a:avLst/>
          </a:prstGeom>
          <a:noFill/>
        </p:spPr>
        <p:txBody>
          <a:bodyPr spcFirstLastPara="0" lIns="0" tIns="0" rIns="0" bIns="0" anchor="ctr"/>
          <a:lstStyle/>
          <a:p>
            <a:pPr algn="ctr" hangingPunct="0">
              <a:lnSpc>
                <a:spcPct val="100000"/>
              </a:lnSpc>
            </a:pPr>
            <a:r>
              <a:rPr sz="2400" dirty="0">
                <a:solidFill>
                  <a:srgbClr val="292929"/>
                </a:solidFill>
                <a:latin typeface="+mn-lt"/>
                <a:ea typeface="+mn-ea"/>
                <a:cs typeface="Playfair Display"/>
              </a:rPr>
              <a:t>Autonomic Dysfunction</a:t>
            </a:r>
          </a:p>
        </p:txBody>
      </p:sp>
      <p:sp>
        <p:nvSpPr>
          <p:cNvPr id="16" name="Rectangle Container copy 4">
            <a:extLst>
              <a:ext uri="{FF2B5EF4-FFF2-40B4-BE49-F238E27FC236}">
                <a16:creationId xmlns:a16="http://schemas.microsoft.com/office/drawing/2014/main" id="{B7FC506C-D921-455E-BCD2-F72C3A94157F}"/>
              </a:ext>
              <a:ext uri="{C183D7F6-B498-43B3-948B-1728B52AA6E4}">
                <adec:decorative xmlns:adec="http://schemas.microsoft.com/office/drawing/2017/decorative" val="1"/>
              </a:ext>
            </a:extLst>
          </p:cNvPr>
          <p:cNvSpPr/>
          <p:nvPr/>
        </p:nvSpPr>
        <p:spPr>
          <a:xfrm>
            <a:off x="4179430" y="5102517"/>
            <a:ext cx="4219135" cy="495939"/>
          </a:xfrm>
          <a:prstGeom prst="roundRect">
            <a:avLst/>
          </a:prstGeom>
          <a:noFill/>
        </p:spPr>
        <p:txBody>
          <a:bodyPr spcFirstLastPara="0" lIns="0" tIns="0" rIns="0" bIns="0" anchor="ctr"/>
          <a:lstStyle/>
          <a:p>
            <a:pPr algn="ctr" hangingPunct="0">
              <a:lnSpc>
                <a:spcPct val="100000"/>
              </a:lnSpc>
            </a:pPr>
            <a:r>
              <a:rPr sz="2400" dirty="0">
                <a:solidFill>
                  <a:srgbClr val="292929"/>
                </a:solidFill>
                <a:latin typeface="+mn-lt"/>
                <a:ea typeface="+mn-ea"/>
                <a:cs typeface="Playfair Display"/>
              </a:rPr>
              <a:t>Diastolic Dysfunction</a:t>
            </a:r>
          </a:p>
        </p:txBody>
      </p:sp>
      <p:sp>
        <p:nvSpPr>
          <p:cNvPr id="2" name="Slide Number Placeholder 1">
            <a:extLst>
              <a:ext uri="{FF2B5EF4-FFF2-40B4-BE49-F238E27FC236}">
                <a16:creationId xmlns:a16="http://schemas.microsoft.com/office/drawing/2014/main" id="{16C59A6D-F966-4B06-B658-345CAD7CC81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3550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5" name="Title 4">
            <a:extLst>
              <a:ext uri="{FF2B5EF4-FFF2-40B4-BE49-F238E27FC236}">
                <a16:creationId xmlns:a16="http://schemas.microsoft.com/office/drawing/2014/main" id="{D193149D-FEEF-4216-A6C5-4CA7A352B51A}"/>
              </a:ext>
            </a:extLst>
          </p:cNvPr>
          <p:cNvSpPr>
            <a:spLocks noGrp="1"/>
          </p:cNvSpPr>
          <p:nvPr>
            <p:ph type="title"/>
          </p:nvPr>
        </p:nvSpPr>
        <p:spPr>
          <a:xfrm>
            <a:off x="1081668" y="298218"/>
            <a:ext cx="8519532" cy="772299"/>
          </a:xfrm>
        </p:spPr>
        <p:txBody>
          <a:bodyPr/>
          <a:lstStyle/>
          <a:p>
            <a:r>
              <a:rPr kumimoji="0" lang="en-US" sz="2300" b="1" i="0" u="none" strike="noStrike" kern="0" cap="none" spc="0" normalizeH="0" baseline="0" noProof="0" dirty="0">
                <a:ln>
                  <a:noFill/>
                </a:ln>
                <a:solidFill>
                  <a:srgbClr val="000000"/>
                </a:solidFill>
                <a:effectLst/>
                <a:uLnTx/>
                <a:uFillTx/>
                <a:latin typeface="Arial"/>
                <a:ea typeface="+mn-ea"/>
                <a:cs typeface="Playfair Display"/>
                <a:sym typeface="Arial"/>
              </a:rPr>
              <a:t>Left Ventricular Outflow Tract Obstruction (LVOTO)</a:t>
            </a:r>
            <a:endParaRPr lang="en-US" sz="2300" dirty="0"/>
          </a:p>
        </p:txBody>
      </p:sp>
      <p:sp>
        <p:nvSpPr>
          <p:cNvPr id="138" name="text 5">
            <a:extLst>
              <a:ext uri="{FF2B5EF4-FFF2-40B4-BE49-F238E27FC236}">
                <a16:creationId xmlns:a16="http://schemas.microsoft.com/office/drawing/2014/main" id="{D5109F10-A601-4F88-B2A3-391F519BBD04}"/>
              </a:ext>
            </a:extLst>
          </p:cNvPr>
          <p:cNvSpPr/>
          <p:nvPr/>
        </p:nvSpPr>
        <p:spPr>
          <a:xfrm>
            <a:off x="9144469" y="94178"/>
            <a:ext cx="2153478" cy="835787"/>
          </a:xfrm>
          <a:prstGeom prst="rect">
            <a:avLst/>
          </a:prstGeom>
          <a:ln w="3175">
            <a:solidFill>
              <a:schemeClr val="tx1"/>
            </a:solidFill>
          </a:ln>
        </p:spPr>
        <p:txBody>
          <a:bodyPr spcFirstLastPara="0" lIns="82826" tIns="82826" rIns="82826" bIns="0" anchor="t"/>
          <a:lstStyle/>
          <a:p>
            <a:pPr marL="0" marR="0" lvl="0" indent="0" algn="l" defTabSz="914400" rtl="0" eaLnBrk="1" fontAlgn="auto" latinLnBrk="0" hangingPunct="0">
              <a:lnSpc>
                <a:spcPct val="100000"/>
              </a:lnSpc>
              <a:spcBef>
                <a:spcPts val="0"/>
              </a:spcBef>
              <a:spcAft>
                <a:spcPts val="0"/>
              </a:spcAft>
              <a:buClr>
                <a:srgbClr val="000000"/>
              </a:buClr>
              <a:buSzTx/>
              <a:buFont typeface="Arial"/>
              <a:buNone/>
              <a:tabLst/>
              <a:defRPr/>
            </a:pPr>
            <a:r>
              <a:rPr kumimoji="0" sz="1174" b="0" i="0" u="none" strike="noStrike" kern="0" cap="none" spc="0" normalizeH="0" baseline="0" noProof="0" dirty="0">
                <a:ln>
                  <a:noFill/>
                </a:ln>
                <a:solidFill>
                  <a:srgbClr val="000000"/>
                </a:solidFill>
                <a:effectLst/>
                <a:uLnTx/>
                <a:uFillTx/>
                <a:latin typeface="Arial"/>
                <a:ea typeface="+mn-ea"/>
                <a:cs typeface="Playfair Display"/>
                <a:sym typeface="Arial"/>
              </a:rPr>
              <a:t>LVOTO, either at rest or with provocation, is present in</a:t>
            </a:r>
            <a:r>
              <a:rPr kumimoji="0" lang="en-US" sz="1174" b="0" i="0" u="none" strike="noStrike" kern="0" cap="none" spc="0" normalizeH="0" baseline="0" noProof="0" dirty="0">
                <a:ln>
                  <a:noFill/>
                </a:ln>
                <a:solidFill>
                  <a:srgbClr val="000000"/>
                </a:solidFill>
                <a:effectLst/>
                <a:uLnTx/>
                <a:uFillTx/>
                <a:latin typeface="Arial"/>
                <a:ea typeface="+mn-ea"/>
                <a:cs typeface="Playfair Display"/>
                <a:sym typeface="Arial"/>
              </a:rPr>
              <a:t> approximately</a:t>
            </a:r>
            <a:r>
              <a:rPr kumimoji="0" sz="1174" b="0" i="0" u="none" strike="noStrike" kern="0" cap="none" spc="0" normalizeH="0" baseline="0" noProof="0" dirty="0">
                <a:ln>
                  <a:noFill/>
                </a:ln>
                <a:solidFill>
                  <a:srgbClr val="000000"/>
                </a:solidFill>
                <a:effectLst/>
                <a:uLnTx/>
                <a:uFillTx/>
                <a:latin typeface="Arial"/>
                <a:ea typeface="+mn-ea"/>
                <a:cs typeface="Playfair Display"/>
                <a:sym typeface="Arial"/>
              </a:rPr>
              <a:t> 75% </a:t>
            </a:r>
            <a:r>
              <a:rPr kumimoji="0" lang="en-US" sz="1174" b="0" i="0" u="none" strike="noStrike" kern="0" cap="none" spc="0" normalizeH="0" baseline="0" noProof="0" dirty="0">
                <a:ln>
                  <a:noFill/>
                </a:ln>
                <a:solidFill>
                  <a:srgbClr val="000000"/>
                </a:solidFill>
                <a:effectLst/>
                <a:uLnTx/>
                <a:uFillTx/>
                <a:latin typeface="Arial"/>
                <a:ea typeface="+mn-ea"/>
                <a:cs typeface="Playfair Display"/>
                <a:sym typeface="Arial"/>
              </a:rPr>
              <a:t>(2/3) </a:t>
            </a:r>
            <a:r>
              <a:rPr kumimoji="0" sz="1174" b="0" i="0" u="none" strike="noStrike" kern="0" cap="none" spc="0" normalizeH="0" baseline="0" noProof="0" dirty="0">
                <a:ln>
                  <a:noFill/>
                </a:ln>
                <a:solidFill>
                  <a:srgbClr val="000000"/>
                </a:solidFill>
                <a:effectLst/>
                <a:uLnTx/>
                <a:uFillTx/>
                <a:latin typeface="Arial"/>
                <a:ea typeface="+mn-ea"/>
                <a:cs typeface="Playfair Display"/>
                <a:sym typeface="Arial"/>
              </a:rPr>
              <a:t>of patients with HCM</a:t>
            </a:r>
            <a:r>
              <a:rPr kumimoji="0" lang="en-US" sz="1174" b="0" i="0" u="none" strike="noStrike" kern="0" cap="none" spc="0" normalizeH="0" baseline="0" noProof="0" dirty="0">
                <a:ln>
                  <a:noFill/>
                </a:ln>
                <a:solidFill>
                  <a:srgbClr val="000000"/>
                </a:solidFill>
                <a:effectLst/>
                <a:uLnTx/>
                <a:uFillTx/>
                <a:latin typeface="Arial"/>
                <a:ea typeface="+mn-ea"/>
                <a:cs typeface="Playfair Display"/>
                <a:sym typeface="Arial"/>
              </a:rPr>
              <a:t> </a:t>
            </a:r>
            <a:endParaRPr kumimoji="0" sz="1174" b="0" i="0" u="none" strike="noStrike" kern="0" cap="none" spc="0" normalizeH="0" baseline="0" noProof="0" dirty="0">
              <a:ln>
                <a:noFill/>
              </a:ln>
              <a:solidFill>
                <a:srgbClr val="000000"/>
              </a:solidFill>
              <a:effectLst/>
              <a:uLnTx/>
              <a:uFillTx/>
              <a:latin typeface="Arial"/>
              <a:ea typeface="+mn-ea"/>
              <a:cs typeface="Playfair Display"/>
              <a:sym typeface="Arial"/>
            </a:endParaRPr>
          </a:p>
        </p:txBody>
      </p:sp>
      <p:sp>
        <p:nvSpPr>
          <p:cNvPr id="140" name="text 5">
            <a:extLst>
              <a:ext uri="{FF2B5EF4-FFF2-40B4-BE49-F238E27FC236}">
                <a16:creationId xmlns:a16="http://schemas.microsoft.com/office/drawing/2014/main" id="{1AC2271E-2757-4B8D-B0ED-AF72AA396AC4}"/>
              </a:ext>
            </a:extLst>
          </p:cNvPr>
          <p:cNvSpPr/>
          <p:nvPr/>
        </p:nvSpPr>
        <p:spPr>
          <a:xfrm>
            <a:off x="9140332" y="930260"/>
            <a:ext cx="2153479" cy="687457"/>
          </a:xfrm>
          <a:prstGeom prst="rect">
            <a:avLst/>
          </a:prstGeom>
          <a:ln w="3175">
            <a:solidFill>
              <a:schemeClr val="tx1"/>
            </a:solidFill>
          </a:ln>
        </p:spPr>
        <p:txBody>
          <a:bodyPr spcFirstLastPara="0" lIns="82826" tIns="82826" rIns="82826" bIns="0" anchor="t"/>
          <a:lstStyle/>
          <a:p>
            <a:pPr marL="0" marR="0" lvl="0" indent="0" algn="l" defTabSz="914400" rtl="0" eaLnBrk="1" fontAlgn="auto" latinLnBrk="0" hangingPunct="0">
              <a:lnSpc>
                <a:spcPct val="100000"/>
              </a:lnSpc>
              <a:spcBef>
                <a:spcPts val="0"/>
              </a:spcBef>
              <a:spcAft>
                <a:spcPts val="0"/>
              </a:spcAft>
              <a:buClr>
                <a:srgbClr val="000000"/>
              </a:buClr>
              <a:buSzTx/>
              <a:buFont typeface="Arial"/>
              <a:buNone/>
              <a:tabLst/>
              <a:defRPr/>
            </a:pPr>
            <a:r>
              <a:rPr kumimoji="0" sz="1200" b="0" i="0" u="none" strike="noStrike" kern="0" cap="none" spc="0" normalizeH="0" baseline="0" noProof="0" dirty="0">
                <a:ln>
                  <a:noFill/>
                </a:ln>
                <a:solidFill>
                  <a:srgbClr val="000000"/>
                </a:solidFill>
                <a:effectLst/>
                <a:uLnTx/>
                <a:uFillTx/>
                <a:latin typeface="Arial"/>
                <a:ea typeface="+mn-ea"/>
                <a:cs typeface="Playfair Display"/>
                <a:sym typeface="Arial"/>
              </a:rPr>
              <a:t>Peak gradient of ≥30 mm Hg is considered to be indicative of obstruction</a:t>
            </a:r>
          </a:p>
        </p:txBody>
      </p:sp>
      <p:pic>
        <p:nvPicPr>
          <p:cNvPr id="52" name="Line" descr="An arrow in a figure connects septal hypertrophy to narrow left ventricular outflow tract. ">
            <a:extLst>
              <a:ext uri="{FF2B5EF4-FFF2-40B4-BE49-F238E27FC236}">
                <a16:creationId xmlns:a16="http://schemas.microsoft.com/office/drawing/2014/main" id="{A0DC2734-9082-4AF6-84E4-2A2C6F51AA50}"/>
              </a:ext>
              <a:ext uri="{C183D7F6-B498-43B3-948B-1728B52AA6E4}">
                <adec:decorative xmlns:adec="http://schemas.microsoft.com/office/drawing/2017/decorative" val="0"/>
              </a:ext>
            </a:extLst>
          </p:cNvPr>
          <p:cNvPicPr/>
          <p:nvPr/>
        </p:nvPicPr>
        <p:blipFill rotWithShape="1">
          <a:blip r:embed="rId3"/>
          <a:stretch>
            <a:fillRect/>
          </a:stretch>
        </p:blipFill>
        <p:spPr>
          <a:xfrm>
            <a:off x="2288785" y="1251284"/>
            <a:ext cx="247650" cy="458857"/>
          </a:xfrm>
          <a:prstGeom prst="rect">
            <a:avLst/>
          </a:prstGeom>
        </p:spPr>
      </p:pic>
      <p:pic>
        <p:nvPicPr>
          <p:cNvPr id="50" name="Line" descr="An arrow in a figure connects septal hypertrophy to narrow left ventricular outflow tract which connects to another arrow pointing to Abnormal flow vectors. Long leaflets and anterior displacement of the papillary muscles and mitral valve apparatus are connected via arrows to Abnormal Flow Vectors.">
            <a:extLst>
              <a:ext uri="{FF2B5EF4-FFF2-40B4-BE49-F238E27FC236}">
                <a16:creationId xmlns:a16="http://schemas.microsoft.com/office/drawing/2014/main" id="{92D91CCA-99EB-46E4-B084-391B6BCFD2C2}"/>
              </a:ext>
            </a:extLst>
          </p:cNvPr>
          <p:cNvPicPr/>
          <p:nvPr/>
        </p:nvPicPr>
        <p:blipFill rotWithShape="1">
          <a:blip r:embed="rId4"/>
          <a:stretch>
            <a:fillRect/>
          </a:stretch>
        </p:blipFill>
        <p:spPr>
          <a:xfrm>
            <a:off x="2299059" y="1268311"/>
            <a:ext cx="5684355" cy="1189383"/>
          </a:xfrm>
          <a:prstGeom prst="rect">
            <a:avLst/>
          </a:prstGeom>
        </p:spPr>
      </p:pic>
      <p:pic>
        <p:nvPicPr>
          <p:cNvPr id="48" name="Line" descr="Arrow pointing from abnormal flow vectors to systolic anterior motion of the mitral valve.">
            <a:extLst>
              <a:ext uri="{FF2B5EF4-FFF2-40B4-BE49-F238E27FC236}">
                <a16:creationId xmlns:a16="http://schemas.microsoft.com/office/drawing/2014/main" id="{DD0BA980-5152-434E-A828-476517DC06A7}"/>
              </a:ext>
            </a:extLst>
          </p:cNvPr>
          <p:cNvPicPr/>
          <p:nvPr/>
        </p:nvPicPr>
        <p:blipFill rotWithShape="1">
          <a:blip r:embed="rId5"/>
          <a:stretch>
            <a:fillRect/>
          </a:stretch>
        </p:blipFill>
        <p:spPr>
          <a:xfrm>
            <a:off x="5912909" y="2490591"/>
            <a:ext cx="252620" cy="590550"/>
          </a:xfrm>
          <a:prstGeom prst="rect">
            <a:avLst/>
          </a:prstGeom>
        </p:spPr>
      </p:pic>
      <p:pic>
        <p:nvPicPr>
          <p:cNvPr id="46" name="Line" descr="Arrow pointing from systolic anterior motion of the mitral valve to Left Ventricular Outflow Tract Obstruction.">
            <a:extLst>
              <a:ext uri="{FF2B5EF4-FFF2-40B4-BE49-F238E27FC236}">
                <a16:creationId xmlns:a16="http://schemas.microsoft.com/office/drawing/2014/main" id="{5831501D-5503-432D-9153-8FF93A519063}"/>
              </a:ext>
              <a:ext uri="{C183D7F6-B498-43B3-948B-1728B52AA6E4}">
                <adec:decorative xmlns:adec="http://schemas.microsoft.com/office/drawing/2017/decorative" val="0"/>
              </a:ext>
            </a:extLst>
          </p:cNvPr>
          <p:cNvPicPr/>
          <p:nvPr/>
        </p:nvPicPr>
        <p:blipFill rotWithShape="1">
          <a:blip r:embed="rId6"/>
          <a:stretch>
            <a:fillRect/>
          </a:stretch>
        </p:blipFill>
        <p:spPr>
          <a:xfrm>
            <a:off x="5924405" y="3273919"/>
            <a:ext cx="250135" cy="1101587"/>
          </a:xfrm>
          <a:prstGeom prst="rect">
            <a:avLst/>
          </a:prstGeom>
        </p:spPr>
      </p:pic>
      <p:sp>
        <p:nvSpPr>
          <p:cNvPr id="3" name="Rectangle Container copy 2" descr="Depicts that Stroke Volume decreases&#10;Heart Failure increases&#10;Survival decreases due to Left Ventricular Outflow Tract Obstruction.">
            <a:extLst>
              <a:ext uri="{FF2B5EF4-FFF2-40B4-BE49-F238E27FC236}">
                <a16:creationId xmlns:a16="http://schemas.microsoft.com/office/drawing/2014/main" id="{EE740BF8-3C12-4531-854E-DC6AEC9923E5}"/>
              </a:ext>
            </a:extLst>
          </p:cNvPr>
          <p:cNvSpPr/>
          <p:nvPr/>
        </p:nvSpPr>
        <p:spPr>
          <a:xfrm>
            <a:off x="9040088" y="1647999"/>
            <a:ext cx="2436845" cy="1136015"/>
          </a:xfrm>
          <a:prstGeom prst="roundRect">
            <a:avLst/>
          </a:prstGeom>
          <a:solidFill>
            <a:schemeClr val="accent3">
              <a:lumMod val="60000"/>
              <a:lumOff val="4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endParaRPr kumimoji="0" sz="1217" b="0" i="0" u="none" strike="noStrike" kern="0" cap="none" spc="0" normalizeH="0" baseline="0" noProof="0">
              <a:ln>
                <a:noFill/>
              </a:ln>
              <a:solidFill>
                <a:srgbClr val="000000"/>
              </a:solidFill>
              <a:effectLst/>
              <a:uLnTx/>
              <a:uFillTx/>
              <a:latin typeface="Arial"/>
              <a:cs typeface="Arial"/>
              <a:sym typeface="Arial"/>
            </a:endParaRPr>
          </a:p>
        </p:txBody>
      </p:sp>
      <p:sp>
        <p:nvSpPr>
          <p:cNvPr id="126" name="Rectangle Container copy 3">
            <a:extLst>
              <a:ext uri="{FF2B5EF4-FFF2-40B4-BE49-F238E27FC236}">
                <a16:creationId xmlns:a16="http://schemas.microsoft.com/office/drawing/2014/main" id="{0F5A8689-72F8-42E2-8B42-384E84F318AF}"/>
              </a:ext>
              <a:ext uri="{C183D7F6-B498-43B3-948B-1728B52AA6E4}">
                <adec:decorative xmlns:adec="http://schemas.microsoft.com/office/drawing/2017/decorative" val="1"/>
              </a:ext>
            </a:extLst>
          </p:cNvPr>
          <p:cNvSpPr/>
          <p:nvPr/>
        </p:nvSpPr>
        <p:spPr>
          <a:xfrm>
            <a:off x="4439455" y="3412435"/>
            <a:ext cx="1367105" cy="339371"/>
          </a:xfrm>
          <a:prstGeom prst="roundRect">
            <a:avLst/>
          </a:prstGeom>
          <a:solidFill>
            <a:schemeClr val="bg2">
              <a:lumMod val="20000"/>
              <a:lumOff val="80000"/>
            </a:schemeClr>
          </a:solidFill>
        </p:spPr>
        <p:txBody>
          <a:bodyPr spcFirstLastPara="0" lIns="0" tIns="0" rIns="0" bIns="0" anchor="ctr"/>
          <a:lstStyle/>
          <a:p>
            <a:pPr marL="0" marR="0" lvl="0" indent="0" algn="l"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Contractility</a:t>
            </a:r>
          </a:p>
        </p:txBody>
      </p:sp>
      <p:pic>
        <p:nvPicPr>
          <p:cNvPr id="132" name="19_Color-Arrows_Red-Arrow copy 5" descr="An arrow in a figure pointing upward indicating increased contractility.">
            <a:extLst>
              <a:ext uri="{FF2B5EF4-FFF2-40B4-BE49-F238E27FC236}">
                <a16:creationId xmlns:a16="http://schemas.microsoft.com/office/drawing/2014/main" id="{7994ED4C-083F-4035-BFB7-570DEE9C06EA}"/>
              </a:ext>
            </a:extLst>
          </p:cNvPr>
          <p:cNvPicPr/>
          <p:nvPr/>
        </p:nvPicPr>
        <p:blipFill rotWithShape="1">
          <a:blip r:embed="rId7"/>
          <a:stretch>
            <a:fillRect/>
          </a:stretch>
        </p:blipFill>
        <p:spPr>
          <a:xfrm rot="18900000">
            <a:off x="5495767" y="3445565"/>
            <a:ext cx="248478" cy="248478"/>
          </a:xfrm>
          <a:prstGeom prst="rect">
            <a:avLst/>
          </a:prstGeom>
        </p:spPr>
      </p:pic>
      <p:sp>
        <p:nvSpPr>
          <p:cNvPr id="128" name="Rectangle Container copy 4">
            <a:extLst>
              <a:ext uri="{FF2B5EF4-FFF2-40B4-BE49-F238E27FC236}">
                <a16:creationId xmlns:a16="http://schemas.microsoft.com/office/drawing/2014/main" id="{69229582-AB74-45DA-8E72-D7A474836E77}"/>
              </a:ext>
              <a:ext uri="{C183D7F6-B498-43B3-948B-1728B52AA6E4}">
                <adec:decorative xmlns:adec="http://schemas.microsoft.com/office/drawing/2017/decorative" val="1"/>
              </a:ext>
            </a:extLst>
          </p:cNvPr>
          <p:cNvSpPr/>
          <p:nvPr/>
        </p:nvSpPr>
        <p:spPr>
          <a:xfrm>
            <a:off x="6210539" y="3429000"/>
            <a:ext cx="1306662" cy="443983"/>
          </a:xfrm>
          <a:prstGeom prst="roundRect">
            <a:avLst/>
          </a:prstGeom>
          <a:solidFill>
            <a:schemeClr val="bg2">
              <a:lumMod val="20000"/>
              <a:lumOff val="80000"/>
            </a:schemeClr>
          </a:solidFill>
        </p:spPr>
        <p:txBody>
          <a:bodyPr spcFirstLastPara="0" lIns="0" tIns="0" rIns="0" bIns="0" anchor="ctr"/>
          <a:lstStyle/>
          <a:p>
            <a:pPr marL="0" marR="0" lvl="0" indent="0" algn="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Preload</a:t>
            </a:r>
          </a:p>
          <a:p>
            <a:pPr marL="0" marR="0" lvl="0" indent="0" algn="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Afterload</a:t>
            </a:r>
          </a:p>
        </p:txBody>
      </p:sp>
      <p:pic>
        <p:nvPicPr>
          <p:cNvPr id="130" name="19_Color-Arrows_Red-Arrow copy 4" descr="An arrow in a figure pointing downward indicating decreased preload and after load.">
            <a:extLst>
              <a:ext uri="{FF2B5EF4-FFF2-40B4-BE49-F238E27FC236}">
                <a16:creationId xmlns:a16="http://schemas.microsoft.com/office/drawing/2014/main" id="{B5751236-6E1F-4C16-9CC1-4E827B2D9D05}"/>
              </a:ext>
            </a:extLst>
          </p:cNvPr>
          <p:cNvPicPr/>
          <p:nvPr/>
        </p:nvPicPr>
        <p:blipFill rotWithShape="1">
          <a:blip r:embed="rId7"/>
          <a:stretch>
            <a:fillRect/>
          </a:stretch>
        </p:blipFill>
        <p:spPr>
          <a:xfrm rot="8100000">
            <a:off x="6321622" y="3495261"/>
            <a:ext cx="248478" cy="248478"/>
          </a:xfrm>
          <a:prstGeom prst="rect">
            <a:avLst/>
          </a:prstGeom>
        </p:spPr>
      </p:pic>
      <p:sp>
        <p:nvSpPr>
          <p:cNvPr id="44" name="Rectangle Container">
            <a:extLst>
              <a:ext uri="{FF2B5EF4-FFF2-40B4-BE49-F238E27FC236}">
                <a16:creationId xmlns:a16="http://schemas.microsoft.com/office/drawing/2014/main" id="{9E636D2A-E0EA-473D-AA0A-28FEF9D8CBD4}"/>
              </a:ext>
            </a:extLst>
          </p:cNvPr>
          <p:cNvSpPr/>
          <p:nvPr/>
        </p:nvSpPr>
        <p:spPr>
          <a:xfrm>
            <a:off x="5345192" y="4087990"/>
            <a:ext cx="1167228" cy="625338"/>
          </a:xfrm>
          <a:prstGeom prst="hexagon">
            <a:avLst/>
          </a:prstGeom>
          <a:solidFill>
            <a:schemeClr val="accent1">
              <a:lumMod val="60000"/>
              <a:lumOff val="4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957" b="1" i="0" u="none" strike="noStrike" kern="0" cap="none" spc="0" normalizeH="0" baseline="0" noProof="0" dirty="0">
                <a:ln>
                  <a:noFill/>
                </a:ln>
                <a:solidFill>
                  <a:srgbClr val="000000"/>
                </a:solidFill>
                <a:effectLst/>
                <a:uLnTx/>
                <a:uFillTx/>
                <a:latin typeface="Arial"/>
                <a:ea typeface="+mn-ea"/>
                <a:cs typeface="Playfair Display"/>
                <a:sym typeface="Arial"/>
              </a:rPr>
              <a:t>LVOTO</a:t>
            </a:r>
          </a:p>
        </p:txBody>
      </p:sp>
      <p:pic>
        <p:nvPicPr>
          <p:cNvPr id="124" name="Line" descr="In a figure an arrow at the end of a line indicates left ventricular outflow tract obstruction leads to the following:&#10;1.  Decreased stroke volume&#10;2.  Increase heart failure&#10;3.  Decreased survival">
            <a:extLst>
              <a:ext uri="{FF2B5EF4-FFF2-40B4-BE49-F238E27FC236}">
                <a16:creationId xmlns:a16="http://schemas.microsoft.com/office/drawing/2014/main" id="{1A3E0D48-A4F4-4375-93C9-44306F0DD094}"/>
              </a:ext>
            </a:extLst>
          </p:cNvPr>
          <p:cNvPicPr/>
          <p:nvPr/>
        </p:nvPicPr>
        <p:blipFill rotWithShape="1">
          <a:blip r:embed="rId8"/>
          <a:stretch>
            <a:fillRect/>
          </a:stretch>
        </p:blipFill>
        <p:spPr>
          <a:xfrm>
            <a:off x="6339531" y="2410240"/>
            <a:ext cx="2756424" cy="1965463"/>
          </a:xfrm>
          <a:prstGeom prst="rect">
            <a:avLst/>
          </a:prstGeom>
        </p:spPr>
      </p:pic>
      <p:pic>
        <p:nvPicPr>
          <p:cNvPr id="116" name="19_Color-Arrows_Red-Arrow" descr="An arrow in a figure pointing downward indicating decreased stroke volume.">
            <a:extLst>
              <a:ext uri="{FF2B5EF4-FFF2-40B4-BE49-F238E27FC236}">
                <a16:creationId xmlns:a16="http://schemas.microsoft.com/office/drawing/2014/main" id="{48A8ECED-AC98-4E77-BD92-F9EBF5238D47}"/>
              </a:ext>
            </a:extLst>
          </p:cNvPr>
          <p:cNvPicPr/>
          <p:nvPr/>
        </p:nvPicPr>
        <p:blipFill rotWithShape="1">
          <a:blip r:embed="rId7"/>
          <a:stretch>
            <a:fillRect/>
          </a:stretch>
        </p:blipFill>
        <p:spPr>
          <a:xfrm rot="8100000">
            <a:off x="11166312" y="1745168"/>
            <a:ext cx="248478" cy="248478"/>
          </a:xfrm>
          <a:prstGeom prst="rect">
            <a:avLst/>
          </a:prstGeom>
        </p:spPr>
      </p:pic>
      <p:pic>
        <p:nvPicPr>
          <p:cNvPr id="118" name="19_Color-Arrows_Red-Arrow copy 1" descr="An arrow in a figure pointing upward indicating increased heart failure.">
            <a:extLst>
              <a:ext uri="{FF2B5EF4-FFF2-40B4-BE49-F238E27FC236}">
                <a16:creationId xmlns:a16="http://schemas.microsoft.com/office/drawing/2014/main" id="{E4ED0A42-5CD2-4981-A788-A412D6D007E2}"/>
              </a:ext>
            </a:extLst>
          </p:cNvPr>
          <p:cNvPicPr/>
          <p:nvPr/>
        </p:nvPicPr>
        <p:blipFill rotWithShape="1">
          <a:blip r:embed="rId7"/>
          <a:stretch>
            <a:fillRect/>
          </a:stretch>
        </p:blipFill>
        <p:spPr>
          <a:xfrm rot="18900000">
            <a:off x="11169071" y="2087218"/>
            <a:ext cx="248478" cy="248478"/>
          </a:xfrm>
          <a:prstGeom prst="rect">
            <a:avLst/>
          </a:prstGeom>
        </p:spPr>
      </p:pic>
      <p:pic>
        <p:nvPicPr>
          <p:cNvPr id="120" name="19_Color-Arrows_Red-Arrow copy 2" descr="An arrow in a figure pointing downward indicating decreased survival.">
            <a:extLst>
              <a:ext uri="{FF2B5EF4-FFF2-40B4-BE49-F238E27FC236}">
                <a16:creationId xmlns:a16="http://schemas.microsoft.com/office/drawing/2014/main" id="{D1D9A1EC-4A0A-43CC-911C-36C4CDCE512E}"/>
              </a:ext>
            </a:extLst>
          </p:cNvPr>
          <p:cNvPicPr/>
          <p:nvPr/>
        </p:nvPicPr>
        <p:blipFill rotWithShape="1">
          <a:blip r:embed="rId7"/>
          <a:stretch>
            <a:fillRect/>
          </a:stretch>
        </p:blipFill>
        <p:spPr>
          <a:xfrm rot="8100000">
            <a:off x="11169144" y="2451652"/>
            <a:ext cx="248478" cy="248478"/>
          </a:xfrm>
          <a:prstGeom prst="rect">
            <a:avLst/>
          </a:prstGeom>
        </p:spPr>
      </p:pic>
      <p:pic>
        <p:nvPicPr>
          <p:cNvPr id="70" name="Line" descr="An arrow in a figure which connects left ventricular outflow tract obstruction to prolonged variable location.">
            <a:extLst>
              <a:ext uri="{FF2B5EF4-FFF2-40B4-BE49-F238E27FC236}">
                <a16:creationId xmlns:a16="http://schemas.microsoft.com/office/drawing/2014/main" id="{BA3E17FC-86D8-4212-9474-E5519B658B75}"/>
              </a:ext>
            </a:extLst>
          </p:cNvPr>
          <p:cNvPicPr/>
          <p:nvPr/>
        </p:nvPicPr>
        <p:blipFill rotWithShape="1">
          <a:blip r:embed="rId9"/>
          <a:srcRect r="48281"/>
          <a:stretch/>
        </p:blipFill>
        <p:spPr>
          <a:xfrm>
            <a:off x="6430288" y="3940438"/>
            <a:ext cx="2051900" cy="720587"/>
          </a:xfrm>
          <a:prstGeom prst="rect">
            <a:avLst/>
          </a:prstGeom>
        </p:spPr>
      </p:pic>
      <p:pic>
        <p:nvPicPr>
          <p:cNvPr id="73" name="Line" descr="An arrow in a figure which extends from Variable Location of a left ventricular outflow tract obstruction may a combined type.">
            <a:extLst>
              <a:ext uri="{FF2B5EF4-FFF2-40B4-BE49-F238E27FC236}">
                <a16:creationId xmlns:a16="http://schemas.microsoft.com/office/drawing/2014/main" id="{6F82BADC-4FAD-FF4E-84B3-8497803ECCDE}"/>
              </a:ext>
            </a:extLst>
          </p:cNvPr>
          <p:cNvPicPr/>
          <p:nvPr/>
        </p:nvPicPr>
        <p:blipFill rotWithShape="1">
          <a:blip r:embed="rId10"/>
          <a:srcRect l="12451" t="58344" r="3614" b="31075"/>
          <a:stretch/>
        </p:blipFill>
        <p:spPr>
          <a:xfrm>
            <a:off x="8358164" y="4253258"/>
            <a:ext cx="2123162" cy="214002"/>
          </a:xfrm>
          <a:prstGeom prst="rect">
            <a:avLst/>
          </a:prstGeom>
        </p:spPr>
      </p:pic>
      <p:pic>
        <p:nvPicPr>
          <p:cNvPr id="66" name="Line" descr="An arrow in a figure which connects variable location with mid-cavitary type of left ventricular outflow obstruction.">
            <a:extLst>
              <a:ext uri="{FF2B5EF4-FFF2-40B4-BE49-F238E27FC236}">
                <a16:creationId xmlns:a16="http://schemas.microsoft.com/office/drawing/2014/main" id="{17EACDCF-C2FA-4E9A-8CA3-BC6CC92BFDB6}"/>
              </a:ext>
            </a:extLst>
          </p:cNvPr>
          <p:cNvPicPr/>
          <p:nvPr/>
        </p:nvPicPr>
        <p:blipFill rotWithShape="1">
          <a:blip r:embed="rId10"/>
          <a:srcRect l="12451" t="58344" r="3614" b="31075"/>
          <a:stretch/>
        </p:blipFill>
        <p:spPr>
          <a:xfrm>
            <a:off x="8205764" y="5100991"/>
            <a:ext cx="2123162" cy="214002"/>
          </a:xfrm>
          <a:prstGeom prst="rect">
            <a:avLst/>
          </a:prstGeom>
        </p:spPr>
      </p:pic>
      <p:sp>
        <p:nvSpPr>
          <p:cNvPr id="142" name="text 5">
            <a:extLst>
              <a:ext uri="{FF2B5EF4-FFF2-40B4-BE49-F238E27FC236}">
                <a16:creationId xmlns:a16="http://schemas.microsoft.com/office/drawing/2014/main" id="{7B089418-1F5D-47F4-8E04-4A37E8843C9E}"/>
              </a:ext>
              <a:ext uri="{C183D7F6-B498-43B3-948B-1728B52AA6E4}">
                <adec:decorative xmlns:adec="http://schemas.microsoft.com/office/drawing/2017/decorative" val="1"/>
              </a:ext>
            </a:extLst>
          </p:cNvPr>
          <p:cNvSpPr/>
          <p:nvPr/>
        </p:nvSpPr>
        <p:spPr>
          <a:xfrm>
            <a:off x="9078911" y="1681370"/>
            <a:ext cx="2153478" cy="1060174"/>
          </a:xfrm>
          <a:prstGeom prst="rect">
            <a:avLst/>
          </a:prstGeom>
        </p:spPr>
        <p:txBody>
          <a:bodyPr spcFirstLastPara="0" lIns="82826" tIns="82826" rIns="82826" bIns="0" anchor="t"/>
          <a:lstStyle/>
          <a:p>
            <a:pPr marL="248488" marR="0" lvl="0" indent="-248488" algn="l" defTabSz="914400" rtl="0" eaLnBrk="1" fontAlgn="auto" latinLnBrk="0" hangingPunct="0">
              <a:lnSpc>
                <a:spcPct val="100000"/>
              </a:lnSpc>
              <a:spcBef>
                <a:spcPts val="0"/>
              </a:spcBef>
              <a:spcAft>
                <a:spcPts val="0"/>
              </a:spcAft>
              <a:buClr>
                <a:srgbClr val="000000"/>
              </a:buClr>
              <a:buSzTx/>
              <a:buFont typeface="Courier New" panose="020B0604020202020204" pitchFamily="34" charset="0"/>
              <a:buChar char="o"/>
              <a:tabLst/>
              <a:defRPr/>
            </a:pPr>
            <a:r>
              <a:rPr kumimoji="0" sz="1957" b="0" i="0" u="none" strike="noStrike" kern="0" cap="none" spc="0" normalizeH="0" baseline="0" noProof="0" dirty="0">
                <a:ln>
                  <a:noFill/>
                </a:ln>
                <a:solidFill>
                  <a:srgbClr val="000000"/>
                </a:solidFill>
                <a:effectLst/>
                <a:uLnTx/>
                <a:uFillTx/>
                <a:latin typeface="Arial"/>
                <a:ea typeface="+mn-ea"/>
                <a:cs typeface="Playfair Display"/>
                <a:sym typeface="Arial"/>
              </a:rPr>
              <a:t>Stroke Volume</a:t>
            </a:r>
          </a:p>
          <a:p>
            <a:pPr marL="248488" marR="0" lvl="0" indent="-248488" algn="l" defTabSz="914400" rtl="0" eaLnBrk="1" fontAlgn="auto" latinLnBrk="0" hangingPunct="0">
              <a:lnSpc>
                <a:spcPct val="100000"/>
              </a:lnSpc>
              <a:spcBef>
                <a:spcPts val="0"/>
              </a:spcBef>
              <a:spcAft>
                <a:spcPts val="0"/>
              </a:spcAft>
              <a:buClr>
                <a:srgbClr val="000000"/>
              </a:buClr>
              <a:buSzTx/>
              <a:buFont typeface="Courier New" panose="020B0604020202020204" pitchFamily="34" charset="0"/>
              <a:buChar char="o"/>
              <a:tabLst/>
              <a:defRPr/>
            </a:pPr>
            <a:r>
              <a:rPr kumimoji="0" sz="1957" b="0" i="0" u="none" strike="noStrike" kern="0" cap="none" spc="0" normalizeH="0" baseline="0" noProof="0" dirty="0">
                <a:ln>
                  <a:noFill/>
                </a:ln>
                <a:solidFill>
                  <a:srgbClr val="000000"/>
                </a:solidFill>
                <a:effectLst/>
                <a:uLnTx/>
                <a:uFillTx/>
                <a:latin typeface="Arial"/>
                <a:ea typeface="+mn-ea"/>
                <a:cs typeface="Playfair Display"/>
                <a:sym typeface="Arial"/>
              </a:rPr>
              <a:t>Heart Failure</a:t>
            </a:r>
          </a:p>
          <a:p>
            <a:pPr marL="248488" marR="0" lvl="0" indent="-248488" algn="l" defTabSz="914400" rtl="0" eaLnBrk="1" fontAlgn="auto" latinLnBrk="0" hangingPunct="0">
              <a:lnSpc>
                <a:spcPct val="100000"/>
              </a:lnSpc>
              <a:spcBef>
                <a:spcPts val="0"/>
              </a:spcBef>
              <a:spcAft>
                <a:spcPts val="0"/>
              </a:spcAft>
              <a:buClr>
                <a:srgbClr val="000000"/>
              </a:buClr>
              <a:buSzTx/>
              <a:buFont typeface="Courier New" panose="020B0604020202020204" pitchFamily="34" charset="0"/>
              <a:buChar char="o"/>
              <a:tabLst/>
              <a:defRPr/>
            </a:pPr>
            <a:r>
              <a:rPr kumimoji="0" sz="1957" b="0" i="0" u="none" strike="noStrike" kern="0" cap="none" spc="0" normalizeH="0" baseline="0" noProof="0" dirty="0">
                <a:ln>
                  <a:noFill/>
                </a:ln>
                <a:solidFill>
                  <a:srgbClr val="000000"/>
                </a:solidFill>
                <a:effectLst/>
                <a:uLnTx/>
                <a:uFillTx/>
                <a:latin typeface="Arial"/>
                <a:ea typeface="+mn-ea"/>
                <a:cs typeface="Playfair Display"/>
                <a:sym typeface="Arial"/>
              </a:rPr>
              <a:t>Survival</a:t>
            </a:r>
          </a:p>
        </p:txBody>
      </p:sp>
      <p:pic>
        <p:nvPicPr>
          <p:cNvPr id="71" name="Line" descr="An arrow in a figure which extends from Variable Location of a left ventricular outflow tract obstruction may a Dynamic Left Ventricular Outflow Tract type.">
            <a:extLst>
              <a:ext uri="{FF2B5EF4-FFF2-40B4-BE49-F238E27FC236}">
                <a16:creationId xmlns:a16="http://schemas.microsoft.com/office/drawing/2014/main" id="{F83B2EF4-7232-D449-BDF6-8FBC80E93AB4}"/>
              </a:ext>
            </a:extLst>
          </p:cNvPr>
          <p:cNvPicPr/>
          <p:nvPr/>
        </p:nvPicPr>
        <p:blipFill rotWithShape="1">
          <a:blip r:embed="rId10"/>
          <a:srcRect l="12451" t="58344" r="3614" b="31075"/>
          <a:stretch/>
        </p:blipFill>
        <p:spPr>
          <a:xfrm>
            <a:off x="8197646" y="3345499"/>
            <a:ext cx="2123162" cy="214002"/>
          </a:xfrm>
          <a:prstGeom prst="rect">
            <a:avLst/>
          </a:prstGeom>
        </p:spPr>
      </p:pic>
      <p:pic>
        <p:nvPicPr>
          <p:cNvPr id="72" name="Line" descr="An arrow in a figure which connects Mid-cavitary type with the following three terms.&#10;1. Hypertrophied papillary muscles&#10;2. Compensatory mid-ventricular hyperkinesis after apical infarction and&#10;3.  Anomalous papillary muscle insertion">
            <a:extLst>
              <a:ext uri="{FF2B5EF4-FFF2-40B4-BE49-F238E27FC236}">
                <a16:creationId xmlns:a16="http://schemas.microsoft.com/office/drawing/2014/main" id="{F3DC861C-FBD0-458A-A67B-713B498BCA65}"/>
              </a:ext>
            </a:extLst>
          </p:cNvPr>
          <p:cNvPicPr/>
          <p:nvPr/>
        </p:nvPicPr>
        <p:blipFill rotWithShape="1">
          <a:blip r:embed="rId11"/>
          <a:stretch>
            <a:fillRect/>
          </a:stretch>
        </p:blipFill>
        <p:spPr>
          <a:xfrm>
            <a:off x="5578053" y="5373098"/>
            <a:ext cx="5448300" cy="632791"/>
          </a:xfrm>
          <a:prstGeom prst="rect">
            <a:avLst/>
          </a:prstGeom>
        </p:spPr>
      </p:pic>
      <p:pic>
        <p:nvPicPr>
          <p:cNvPr id="58" name="Line" descr="An arrow and a line in a figure which connects left ventricular outflow tract obstruction with mitral regurgitation.">
            <a:extLst>
              <a:ext uri="{FF2B5EF4-FFF2-40B4-BE49-F238E27FC236}">
                <a16:creationId xmlns:a16="http://schemas.microsoft.com/office/drawing/2014/main" id="{7669E406-4D7B-4865-8D1E-C17D1FB9B661}"/>
              </a:ext>
            </a:extLst>
          </p:cNvPr>
          <p:cNvPicPr/>
          <p:nvPr/>
        </p:nvPicPr>
        <p:blipFill rotWithShape="1">
          <a:blip r:embed="rId12"/>
          <a:stretch>
            <a:fillRect/>
          </a:stretch>
        </p:blipFill>
        <p:spPr>
          <a:xfrm>
            <a:off x="3427937" y="4639081"/>
            <a:ext cx="2746513" cy="1347581"/>
          </a:xfrm>
          <a:prstGeom prst="rect">
            <a:avLst/>
          </a:prstGeom>
        </p:spPr>
      </p:pic>
      <p:pic>
        <p:nvPicPr>
          <p:cNvPr id="56" name="Line" descr="An arrow in a figure connects left ventricular outflow tract obstruction to a small box in the figure with the following text, Left ventricular systolic pressure and an up arrow.">
            <a:extLst>
              <a:ext uri="{FF2B5EF4-FFF2-40B4-BE49-F238E27FC236}">
                <a16:creationId xmlns:a16="http://schemas.microsoft.com/office/drawing/2014/main" id="{BB276C13-42DE-4667-9BD2-E7B146F94114}"/>
              </a:ext>
            </a:extLst>
          </p:cNvPr>
          <p:cNvPicPr/>
          <p:nvPr/>
        </p:nvPicPr>
        <p:blipFill rotWithShape="1">
          <a:blip r:embed="rId13"/>
          <a:stretch>
            <a:fillRect/>
          </a:stretch>
        </p:blipFill>
        <p:spPr>
          <a:xfrm>
            <a:off x="3767201" y="3723874"/>
            <a:ext cx="1741509" cy="887086"/>
          </a:xfrm>
          <a:prstGeom prst="rect">
            <a:avLst/>
          </a:prstGeom>
        </p:spPr>
      </p:pic>
      <p:sp>
        <p:nvSpPr>
          <p:cNvPr id="28" name="Rectangle Container">
            <a:extLst>
              <a:ext uri="{FF2B5EF4-FFF2-40B4-BE49-F238E27FC236}">
                <a16:creationId xmlns:a16="http://schemas.microsoft.com/office/drawing/2014/main" id="{93914B9E-71F2-4A1E-BEBB-027E4A8FCBB3}"/>
              </a:ext>
              <a:ext uri="{C183D7F6-B498-43B3-948B-1728B52AA6E4}">
                <adec:decorative xmlns:adec="http://schemas.microsoft.com/office/drawing/2017/decorative" val="1"/>
              </a:ext>
            </a:extLst>
          </p:cNvPr>
          <p:cNvSpPr/>
          <p:nvPr/>
        </p:nvSpPr>
        <p:spPr>
          <a:xfrm>
            <a:off x="2561620" y="3211873"/>
            <a:ext cx="1279829" cy="1172497"/>
          </a:xfrm>
          <a:prstGeom prst="roundRect">
            <a:avLst/>
          </a:prstGeom>
          <a:solidFill>
            <a:schemeClr val="bg2">
              <a:lumMod val="20000"/>
              <a:lumOff val="80000"/>
            </a:schemeClr>
          </a:solidFill>
        </p:spPr>
        <p:txBody>
          <a:bodyPr spcFirstLastPara="0" lIns="0" tIns="0" rIns="0" bIns="0" anchor="ctr"/>
          <a:lstStyle/>
          <a:p>
            <a:pPr marL="0" marR="0" lvl="0" indent="0" algn="l"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Left Ventricular Systolic Pressure</a:t>
            </a:r>
          </a:p>
        </p:txBody>
      </p:sp>
      <p:pic>
        <p:nvPicPr>
          <p:cNvPr id="122" name="19_Color-Arrows_Red-Arrow copy 3" descr="An arrow in a figure pointing upward indicating increased left ventricular systolic pressure.">
            <a:extLst>
              <a:ext uri="{FF2B5EF4-FFF2-40B4-BE49-F238E27FC236}">
                <a16:creationId xmlns:a16="http://schemas.microsoft.com/office/drawing/2014/main" id="{3CA0F67E-ED3A-4CF3-B405-1518250918B2}"/>
              </a:ext>
              <a:ext uri="{C183D7F6-B498-43B3-948B-1728B52AA6E4}">
                <adec:decorative xmlns:adec="http://schemas.microsoft.com/office/drawing/2017/decorative" val="0"/>
              </a:ext>
            </a:extLst>
          </p:cNvPr>
          <p:cNvPicPr/>
          <p:nvPr/>
        </p:nvPicPr>
        <p:blipFill rotWithShape="1">
          <a:blip r:embed="rId14"/>
          <a:stretch>
            <a:fillRect/>
          </a:stretch>
        </p:blipFill>
        <p:spPr>
          <a:xfrm rot="18900000">
            <a:off x="3293236" y="3880776"/>
            <a:ext cx="620195" cy="608892"/>
          </a:xfrm>
          <a:prstGeom prst="rect">
            <a:avLst/>
          </a:prstGeom>
        </p:spPr>
      </p:pic>
      <p:pic>
        <p:nvPicPr>
          <p:cNvPr id="60" name="Line" descr="An arrow in a figure which connects left ventricular systolic pressure to left ventricular hypertrophy.">
            <a:extLst>
              <a:ext uri="{FF2B5EF4-FFF2-40B4-BE49-F238E27FC236}">
                <a16:creationId xmlns:a16="http://schemas.microsoft.com/office/drawing/2014/main" id="{68D225D8-AEF3-4206-9AD1-630C3C2BD016}"/>
              </a:ext>
            </a:extLst>
          </p:cNvPr>
          <p:cNvPicPr/>
          <p:nvPr/>
        </p:nvPicPr>
        <p:blipFill rotWithShape="1">
          <a:blip r:embed="rId15"/>
          <a:stretch>
            <a:fillRect/>
          </a:stretch>
        </p:blipFill>
        <p:spPr>
          <a:xfrm>
            <a:off x="1784541" y="2915893"/>
            <a:ext cx="1590261" cy="469624"/>
          </a:xfrm>
          <a:prstGeom prst="rect">
            <a:avLst/>
          </a:prstGeom>
        </p:spPr>
      </p:pic>
      <p:pic>
        <p:nvPicPr>
          <p:cNvPr id="62" name="Line" descr="An arrow in a figure which connects left ventricular systolic pressure to myocardial ischemia.">
            <a:extLst>
              <a:ext uri="{FF2B5EF4-FFF2-40B4-BE49-F238E27FC236}">
                <a16:creationId xmlns:a16="http://schemas.microsoft.com/office/drawing/2014/main" id="{92F8D271-019D-4205-B541-D9B1361732F8}"/>
              </a:ext>
            </a:extLst>
          </p:cNvPr>
          <p:cNvPicPr/>
          <p:nvPr/>
        </p:nvPicPr>
        <p:blipFill rotWithShape="1">
          <a:blip r:embed="rId16"/>
          <a:stretch>
            <a:fillRect/>
          </a:stretch>
        </p:blipFill>
        <p:spPr>
          <a:xfrm>
            <a:off x="1812290" y="3723874"/>
            <a:ext cx="922683" cy="248478"/>
          </a:xfrm>
          <a:prstGeom prst="rect">
            <a:avLst/>
          </a:prstGeom>
        </p:spPr>
      </p:pic>
      <p:pic>
        <p:nvPicPr>
          <p:cNvPr id="64" name="Line" descr="An arrow in a figure which connects left ventricular systolic pressure to prolonged ventricular relaxation.">
            <a:extLst>
              <a:ext uri="{FF2B5EF4-FFF2-40B4-BE49-F238E27FC236}">
                <a16:creationId xmlns:a16="http://schemas.microsoft.com/office/drawing/2014/main" id="{D7043761-C1A6-490D-88D4-B0A36F8CF2F5}"/>
              </a:ext>
            </a:extLst>
          </p:cNvPr>
          <p:cNvPicPr/>
          <p:nvPr/>
        </p:nvPicPr>
        <p:blipFill rotWithShape="1">
          <a:blip r:embed="rId17"/>
          <a:stretch>
            <a:fillRect/>
          </a:stretch>
        </p:blipFill>
        <p:spPr>
          <a:xfrm>
            <a:off x="1758659" y="4310122"/>
            <a:ext cx="1616765" cy="419929"/>
          </a:xfrm>
          <a:prstGeom prst="rect">
            <a:avLst/>
          </a:prstGeom>
        </p:spPr>
      </p:pic>
      <p:sp>
        <p:nvSpPr>
          <p:cNvPr id="136" name="text 5">
            <a:extLst>
              <a:ext uri="{FF2B5EF4-FFF2-40B4-BE49-F238E27FC236}">
                <a16:creationId xmlns:a16="http://schemas.microsoft.com/office/drawing/2014/main" id="{0576BF18-3FDD-4641-A1E8-EC5FB3DC43EA}"/>
              </a:ext>
            </a:extLst>
          </p:cNvPr>
          <p:cNvSpPr/>
          <p:nvPr/>
        </p:nvSpPr>
        <p:spPr>
          <a:xfrm>
            <a:off x="193342" y="4978335"/>
            <a:ext cx="2326441" cy="1228065"/>
          </a:xfrm>
          <a:prstGeom prst="rect">
            <a:avLst/>
          </a:prstGeom>
          <a:ln w="3175">
            <a:solidFill>
              <a:schemeClr val="tx1"/>
            </a:solidFill>
          </a:ln>
        </p:spPr>
        <p:txBody>
          <a:bodyPr spcFirstLastPara="0" lIns="82826" tIns="82826" rIns="82826" bIns="0" anchor="t"/>
          <a:lstStyle/>
          <a:p>
            <a:pPr marL="0" marR="0" lvl="0" indent="0" algn="l" defTabSz="914400" rtl="0" eaLnBrk="1" fontAlgn="auto" latinLnBrk="0" hangingPunct="0">
              <a:lnSpc>
                <a:spcPct val="100000"/>
              </a:lnSpc>
              <a:spcBef>
                <a:spcPts val="0"/>
              </a:spcBef>
              <a:spcAft>
                <a:spcPts val="0"/>
              </a:spcAft>
              <a:buClr>
                <a:srgbClr val="000000"/>
              </a:buClr>
              <a:buSzTx/>
              <a:buFont typeface="Arial"/>
              <a:buNone/>
              <a:tabLst/>
              <a:defRPr/>
            </a:pPr>
            <a:r>
              <a:rPr kumimoji="0" sz="1200" b="0" i="0" u="none" strike="noStrike" kern="0" cap="none" spc="0" normalizeH="0" baseline="0" noProof="0" dirty="0">
                <a:ln>
                  <a:noFill/>
                </a:ln>
                <a:solidFill>
                  <a:srgbClr val="000000"/>
                </a:solidFill>
                <a:effectLst/>
                <a:uLnTx/>
                <a:uFillTx/>
                <a:latin typeface="Arial"/>
                <a:ea typeface="+mn-ea"/>
                <a:cs typeface="Playfair Display"/>
                <a:sym typeface="Arial"/>
              </a:rPr>
              <a:t>Resting or provoked gradients ≥50 mm Hg generally considered to be the threshold for septal reduction therapy (SRT) in those patients with drug refractory symptoms.</a:t>
            </a:r>
          </a:p>
        </p:txBody>
      </p:sp>
      <p:sp>
        <p:nvSpPr>
          <p:cNvPr id="10" name="Rectangle Container">
            <a:extLst>
              <a:ext uri="{FF2B5EF4-FFF2-40B4-BE49-F238E27FC236}">
                <a16:creationId xmlns:a16="http://schemas.microsoft.com/office/drawing/2014/main" id="{57C68A26-F8E4-4D45-B94D-3BC5EFC519F0}"/>
              </a:ext>
              <a:ext uri="{C183D7F6-B498-43B3-948B-1728B52AA6E4}">
                <adec:decorative xmlns:adec="http://schemas.microsoft.com/office/drawing/2017/decorative" val="1"/>
              </a:ext>
            </a:extLst>
          </p:cNvPr>
          <p:cNvSpPr/>
          <p:nvPr/>
        </p:nvSpPr>
        <p:spPr>
          <a:xfrm>
            <a:off x="705458" y="919369"/>
            <a:ext cx="3315086" cy="406129"/>
          </a:xfrm>
          <a:prstGeom prst="roundRect">
            <a:avLst/>
          </a:prstGeom>
          <a:solidFill>
            <a:schemeClr val="accent2">
              <a:lumMod val="20000"/>
              <a:lumOff val="80000"/>
            </a:schemeClr>
          </a:solidFill>
          <a:ln w="9525" cmpd="sng">
            <a:solidFill>
              <a:srgbClr val="000000"/>
            </a:solidFill>
          </a:ln>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Septal Hypertrophy</a:t>
            </a:r>
          </a:p>
        </p:txBody>
      </p:sp>
      <p:sp>
        <p:nvSpPr>
          <p:cNvPr id="12" name="Rectangle Container">
            <a:extLst>
              <a:ext uri="{FF2B5EF4-FFF2-40B4-BE49-F238E27FC236}">
                <a16:creationId xmlns:a16="http://schemas.microsoft.com/office/drawing/2014/main" id="{1153945F-5FD8-4949-8BD1-EFB9FB596CE8}"/>
              </a:ext>
              <a:ext uri="{C183D7F6-B498-43B3-948B-1728B52AA6E4}">
                <adec:decorative xmlns:adec="http://schemas.microsoft.com/office/drawing/2017/decorative" val="1"/>
              </a:ext>
            </a:extLst>
          </p:cNvPr>
          <p:cNvSpPr/>
          <p:nvPr/>
        </p:nvSpPr>
        <p:spPr>
          <a:xfrm>
            <a:off x="705458" y="1536845"/>
            <a:ext cx="3315086" cy="406129"/>
          </a:xfrm>
          <a:prstGeom prst="roundRect">
            <a:avLst/>
          </a:prstGeom>
          <a:solidFill>
            <a:schemeClr val="bg2">
              <a:lumMod val="20000"/>
              <a:lumOff val="8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Narrow Left Ventricular Outflow Trac</a:t>
            </a:r>
            <a:r>
              <a:rPr kumimoji="0" lang="en-US" sz="1304" b="0" i="0" u="none" strike="noStrike" kern="0" cap="none" spc="0" normalizeH="0" baseline="0" noProof="0" dirty="0">
                <a:ln>
                  <a:noFill/>
                </a:ln>
                <a:solidFill>
                  <a:srgbClr val="000000"/>
                </a:solidFill>
                <a:effectLst/>
                <a:uLnTx/>
                <a:uFillTx/>
                <a:latin typeface="Arial"/>
                <a:ea typeface="+mn-ea"/>
                <a:cs typeface="Playfair Display"/>
                <a:sym typeface="Arial"/>
              </a:rPr>
              <a:t>t</a:t>
            </a:r>
            <a:endParaRPr kumimoji="0" sz="1304" b="0" i="0" u="none" strike="noStrike" kern="0" cap="none" spc="0" normalizeH="0" baseline="0" noProof="0" dirty="0">
              <a:ln>
                <a:noFill/>
              </a:ln>
              <a:solidFill>
                <a:srgbClr val="000000"/>
              </a:solidFill>
              <a:effectLst/>
              <a:uLnTx/>
              <a:uFillTx/>
              <a:latin typeface="Arial"/>
              <a:ea typeface="+mn-ea"/>
              <a:cs typeface="Playfair Display"/>
              <a:sym typeface="Arial"/>
            </a:endParaRPr>
          </a:p>
        </p:txBody>
      </p:sp>
      <p:sp>
        <p:nvSpPr>
          <p:cNvPr id="14" name="Rectangle Container">
            <a:extLst>
              <a:ext uri="{FF2B5EF4-FFF2-40B4-BE49-F238E27FC236}">
                <a16:creationId xmlns:a16="http://schemas.microsoft.com/office/drawing/2014/main" id="{5233F78F-E7ED-4B85-8130-0E46548688A7}"/>
              </a:ext>
              <a:ext uri="{C183D7F6-B498-43B3-948B-1728B52AA6E4}">
                <adec:decorative xmlns:adec="http://schemas.microsoft.com/office/drawing/2017/decorative" val="1"/>
              </a:ext>
            </a:extLst>
          </p:cNvPr>
          <p:cNvSpPr/>
          <p:nvPr/>
        </p:nvSpPr>
        <p:spPr>
          <a:xfrm>
            <a:off x="5341616" y="927653"/>
            <a:ext cx="1301869" cy="414874"/>
          </a:xfrm>
          <a:prstGeom prst="roundRect">
            <a:avLst/>
          </a:prstGeom>
          <a:solidFill>
            <a:schemeClr val="accent2">
              <a:lumMod val="20000"/>
              <a:lumOff val="80000"/>
            </a:schemeClr>
          </a:solidFill>
          <a:ln w="3175">
            <a:solidFill>
              <a:schemeClr val="tx1"/>
            </a:solidFill>
          </a:ln>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Long Leaflets</a:t>
            </a:r>
          </a:p>
        </p:txBody>
      </p:sp>
      <p:sp>
        <p:nvSpPr>
          <p:cNvPr id="16" name="Rectangle Container">
            <a:extLst>
              <a:ext uri="{FF2B5EF4-FFF2-40B4-BE49-F238E27FC236}">
                <a16:creationId xmlns:a16="http://schemas.microsoft.com/office/drawing/2014/main" id="{AEDA14D3-FBBC-4816-B3C2-DE5AB6A9BF35}"/>
              </a:ext>
              <a:ext uri="{C183D7F6-B498-43B3-948B-1728B52AA6E4}">
                <adec:decorative xmlns:adec="http://schemas.microsoft.com/office/drawing/2017/decorative" val="1"/>
              </a:ext>
            </a:extLst>
          </p:cNvPr>
          <p:cNvSpPr/>
          <p:nvPr/>
        </p:nvSpPr>
        <p:spPr>
          <a:xfrm>
            <a:off x="6792175" y="927652"/>
            <a:ext cx="2014437" cy="839541"/>
          </a:xfrm>
          <a:prstGeom prst="roundRect">
            <a:avLst/>
          </a:prstGeom>
          <a:solidFill>
            <a:schemeClr val="accent2">
              <a:lumMod val="20000"/>
              <a:lumOff val="80000"/>
            </a:schemeClr>
          </a:solidFill>
          <a:ln w="3175">
            <a:solidFill>
              <a:schemeClr val="tx1"/>
            </a:solidFill>
          </a:ln>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lang="en-US" sz="1304" b="0" i="0" u="none" strike="noStrike" kern="0" cap="none" spc="0" normalizeH="0" baseline="0" noProof="0" dirty="0">
                <a:ln>
                  <a:noFill/>
                </a:ln>
                <a:solidFill>
                  <a:srgbClr val="000000"/>
                </a:solidFill>
                <a:effectLst/>
                <a:uLnTx/>
                <a:uFillTx/>
                <a:latin typeface="Arial"/>
                <a:ea typeface="+mn-ea"/>
                <a:cs typeface="Playfair Display"/>
                <a:sym typeface="Arial"/>
              </a:rPr>
              <a:t>A</a:t>
            </a: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nterior displacement of the papillary muscles &amp; mitral valve apparatus</a:t>
            </a:r>
          </a:p>
        </p:txBody>
      </p:sp>
      <p:sp>
        <p:nvSpPr>
          <p:cNvPr id="18" name="Rectangle Container">
            <a:extLst>
              <a:ext uri="{FF2B5EF4-FFF2-40B4-BE49-F238E27FC236}">
                <a16:creationId xmlns:a16="http://schemas.microsoft.com/office/drawing/2014/main" id="{B577121A-7A1D-499E-BA3A-21765490B605}"/>
              </a:ext>
              <a:ext uri="{C183D7F6-B498-43B3-948B-1728B52AA6E4}">
                <adec:decorative xmlns:adec="http://schemas.microsoft.com/office/drawing/2017/decorative" val="1"/>
              </a:ext>
            </a:extLst>
          </p:cNvPr>
          <p:cNvSpPr/>
          <p:nvPr/>
        </p:nvSpPr>
        <p:spPr>
          <a:xfrm>
            <a:off x="4686673" y="2284422"/>
            <a:ext cx="2600901" cy="280383"/>
          </a:xfrm>
          <a:prstGeom prst="roundRect">
            <a:avLst/>
          </a:prstGeom>
          <a:solidFill>
            <a:schemeClr val="bg2">
              <a:lumMod val="20000"/>
              <a:lumOff val="8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a:ln>
                  <a:noFill/>
                </a:ln>
                <a:solidFill>
                  <a:srgbClr val="000000"/>
                </a:solidFill>
                <a:effectLst/>
                <a:uLnTx/>
                <a:uFillTx/>
                <a:latin typeface="Arial"/>
                <a:ea typeface="+mn-ea"/>
                <a:cs typeface="Playfair Display"/>
                <a:sym typeface="Arial"/>
              </a:rPr>
              <a:t>Abnormal Flow Vectors</a:t>
            </a:r>
          </a:p>
        </p:txBody>
      </p:sp>
      <p:sp>
        <p:nvSpPr>
          <p:cNvPr id="20" name="Rectangle Container">
            <a:extLst>
              <a:ext uri="{FF2B5EF4-FFF2-40B4-BE49-F238E27FC236}">
                <a16:creationId xmlns:a16="http://schemas.microsoft.com/office/drawing/2014/main" id="{4F09489A-5BBA-4FBB-95A2-AE04F1C30B68}"/>
              </a:ext>
              <a:ext uri="{C183D7F6-B498-43B3-948B-1728B52AA6E4}">
                <adec:decorative xmlns:adec="http://schemas.microsoft.com/office/drawing/2017/decorative" val="1"/>
              </a:ext>
            </a:extLst>
          </p:cNvPr>
          <p:cNvSpPr/>
          <p:nvPr/>
        </p:nvSpPr>
        <p:spPr>
          <a:xfrm>
            <a:off x="4678390" y="2916043"/>
            <a:ext cx="2643101" cy="432123"/>
          </a:xfrm>
          <a:prstGeom prst="roundRect">
            <a:avLst/>
          </a:prstGeom>
          <a:solidFill>
            <a:schemeClr val="bg2">
              <a:lumMod val="20000"/>
              <a:lumOff val="8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Systolic Anterior Motion</a:t>
            </a:r>
          </a:p>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of the Mitral Valve</a:t>
            </a:r>
          </a:p>
        </p:txBody>
      </p:sp>
      <p:sp>
        <p:nvSpPr>
          <p:cNvPr id="22" name="Rectangle Container">
            <a:extLst>
              <a:ext uri="{FF2B5EF4-FFF2-40B4-BE49-F238E27FC236}">
                <a16:creationId xmlns:a16="http://schemas.microsoft.com/office/drawing/2014/main" id="{E6AEBDEB-0CE0-4785-B910-07F0347B7C0E}"/>
              </a:ext>
              <a:ext uri="{C183D7F6-B498-43B3-948B-1728B52AA6E4}">
                <adec:decorative xmlns:adec="http://schemas.microsoft.com/office/drawing/2017/decorative" val="1"/>
              </a:ext>
            </a:extLst>
          </p:cNvPr>
          <p:cNvSpPr/>
          <p:nvPr/>
        </p:nvSpPr>
        <p:spPr>
          <a:xfrm>
            <a:off x="722581" y="2642152"/>
            <a:ext cx="1128625" cy="675680"/>
          </a:xfrm>
          <a:prstGeom prst="roundRect">
            <a:avLst/>
          </a:prstGeom>
          <a:solidFill>
            <a:schemeClr val="accent3">
              <a:lumMod val="60000"/>
              <a:lumOff val="4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Left Ventricular Hypertrophy</a:t>
            </a:r>
          </a:p>
        </p:txBody>
      </p:sp>
      <p:sp>
        <p:nvSpPr>
          <p:cNvPr id="24" name="Rectangle Container">
            <a:extLst>
              <a:ext uri="{FF2B5EF4-FFF2-40B4-BE49-F238E27FC236}">
                <a16:creationId xmlns:a16="http://schemas.microsoft.com/office/drawing/2014/main" id="{E6C57DE3-C0EA-4973-B330-65FDF0E91950}"/>
              </a:ext>
              <a:ext uri="{C183D7F6-B498-43B3-948B-1728B52AA6E4}">
                <adec:decorative xmlns:adec="http://schemas.microsoft.com/office/drawing/2017/decorative" val="1"/>
              </a:ext>
            </a:extLst>
          </p:cNvPr>
          <p:cNvSpPr/>
          <p:nvPr/>
        </p:nvSpPr>
        <p:spPr>
          <a:xfrm>
            <a:off x="715201" y="3558363"/>
            <a:ext cx="1171336" cy="480806"/>
          </a:xfrm>
          <a:prstGeom prst="roundRect">
            <a:avLst/>
          </a:prstGeom>
          <a:solidFill>
            <a:schemeClr val="accent3">
              <a:lumMod val="60000"/>
              <a:lumOff val="4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Myocardial Ischemia</a:t>
            </a:r>
          </a:p>
        </p:txBody>
      </p:sp>
      <p:sp>
        <p:nvSpPr>
          <p:cNvPr id="26" name="Rectangle Container">
            <a:extLst>
              <a:ext uri="{FF2B5EF4-FFF2-40B4-BE49-F238E27FC236}">
                <a16:creationId xmlns:a16="http://schemas.microsoft.com/office/drawing/2014/main" id="{9BF80712-4E81-44F8-95CB-E64A25E3629B}"/>
              </a:ext>
              <a:ext uri="{C183D7F6-B498-43B3-948B-1728B52AA6E4}">
                <adec:decorative xmlns:adec="http://schemas.microsoft.com/office/drawing/2017/decorative" val="1"/>
              </a:ext>
            </a:extLst>
          </p:cNvPr>
          <p:cNvSpPr/>
          <p:nvPr/>
        </p:nvSpPr>
        <p:spPr>
          <a:xfrm>
            <a:off x="707318" y="4215848"/>
            <a:ext cx="1125557" cy="680943"/>
          </a:xfrm>
          <a:prstGeom prst="roundRect">
            <a:avLst/>
          </a:prstGeom>
          <a:solidFill>
            <a:schemeClr val="accent3">
              <a:lumMod val="60000"/>
              <a:lumOff val="4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Prolonged ventricular</a:t>
            </a:r>
          </a:p>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relaxation</a:t>
            </a:r>
          </a:p>
        </p:txBody>
      </p:sp>
      <p:sp>
        <p:nvSpPr>
          <p:cNvPr id="30" name="Rectangle Container">
            <a:extLst>
              <a:ext uri="{FF2B5EF4-FFF2-40B4-BE49-F238E27FC236}">
                <a16:creationId xmlns:a16="http://schemas.microsoft.com/office/drawing/2014/main" id="{18EEC8AB-8661-4A5E-979F-CB154C1C89C0}"/>
              </a:ext>
              <a:ext uri="{C183D7F6-B498-43B3-948B-1728B52AA6E4}">
                <adec:decorative xmlns:adec="http://schemas.microsoft.com/office/drawing/2017/decorative" val="1"/>
              </a:ext>
            </a:extLst>
          </p:cNvPr>
          <p:cNvSpPr/>
          <p:nvPr/>
        </p:nvSpPr>
        <p:spPr>
          <a:xfrm>
            <a:off x="2569757" y="5813141"/>
            <a:ext cx="1864790" cy="699911"/>
          </a:xfrm>
          <a:prstGeom prst="roundRect">
            <a:avLst/>
          </a:prstGeom>
          <a:solidFill>
            <a:schemeClr val="accent3">
              <a:lumMod val="60000"/>
              <a:lumOff val="4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Mitral Regurgitation</a:t>
            </a:r>
          </a:p>
        </p:txBody>
      </p:sp>
      <p:sp>
        <p:nvSpPr>
          <p:cNvPr id="32" name="Rectangle Container">
            <a:extLst>
              <a:ext uri="{FF2B5EF4-FFF2-40B4-BE49-F238E27FC236}">
                <a16:creationId xmlns:a16="http://schemas.microsoft.com/office/drawing/2014/main" id="{5EF992D2-1E83-440C-9DBF-7F262C2A6DF2}"/>
              </a:ext>
              <a:ext uri="{C183D7F6-B498-43B3-948B-1728B52AA6E4}">
                <adec:decorative xmlns:adec="http://schemas.microsoft.com/office/drawing/2017/decorative" val="1"/>
              </a:ext>
            </a:extLst>
          </p:cNvPr>
          <p:cNvSpPr/>
          <p:nvPr/>
        </p:nvSpPr>
        <p:spPr>
          <a:xfrm>
            <a:off x="10235615" y="3180522"/>
            <a:ext cx="1250068" cy="523945"/>
          </a:xfrm>
          <a:prstGeom prst="roundRect">
            <a:avLst/>
          </a:prstGeom>
          <a:solidFill>
            <a:schemeClr val="accent3">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lang="en-US" sz="1304" b="0" i="0" u="none" strike="noStrike" kern="0" cap="none" spc="0" normalizeH="0" baseline="0" noProof="0" dirty="0">
                <a:ln>
                  <a:noFill/>
                </a:ln>
                <a:solidFill>
                  <a:srgbClr val="000000"/>
                </a:solidFill>
                <a:effectLst/>
                <a:uLnTx/>
                <a:uFillTx/>
                <a:latin typeface="Arial"/>
                <a:cs typeface="Playfair Display"/>
                <a:sym typeface="Arial"/>
              </a:rPr>
              <a:t>Dynamic LVOT</a:t>
            </a:r>
          </a:p>
        </p:txBody>
      </p:sp>
      <p:sp>
        <p:nvSpPr>
          <p:cNvPr id="36" name="Rectangle Container">
            <a:extLst>
              <a:ext uri="{FF2B5EF4-FFF2-40B4-BE49-F238E27FC236}">
                <a16:creationId xmlns:a16="http://schemas.microsoft.com/office/drawing/2014/main" id="{5ED96195-A0B9-4E03-83F2-289E934B1B1E}"/>
              </a:ext>
              <a:ext uri="{C183D7F6-B498-43B3-948B-1728B52AA6E4}">
                <adec:decorative xmlns:adec="http://schemas.microsoft.com/office/drawing/2017/decorative" val="1"/>
              </a:ext>
            </a:extLst>
          </p:cNvPr>
          <p:cNvSpPr/>
          <p:nvPr/>
        </p:nvSpPr>
        <p:spPr>
          <a:xfrm>
            <a:off x="4616763" y="5832553"/>
            <a:ext cx="2071010" cy="686179"/>
          </a:xfrm>
          <a:prstGeom prst="roundRect">
            <a:avLst/>
          </a:prstGeom>
          <a:solidFill>
            <a:schemeClr val="accent3">
              <a:lumMod val="60000"/>
              <a:lumOff val="4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hypertrophied papillary muscles</a:t>
            </a:r>
          </a:p>
        </p:txBody>
      </p:sp>
      <p:sp>
        <p:nvSpPr>
          <p:cNvPr id="38" name="Rectangle Container">
            <a:extLst>
              <a:ext uri="{FF2B5EF4-FFF2-40B4-BE49-F238E27FC236}">
                <a16:creationId xmlns:a16="http://schemas.microsoft.com/office/drawing/2014/main" id="{2E3C73A2-3F28-4EDF-BC8A-F6809289A8B1}"/>
              </a:ext>
              <a:ext uri="{C183D7F6-B498-43B3-948B-1728B52AA6E4}">
                <adec:decorative xmlns:adec="http://schemas.microsoft.com/office/drawing/2017/decorative" val="1"/>
              </a:ext>
            </a:extLst>
          </p:cNvPr>
          <p:cNvSpPr/>
          <p:nvPr/>
        </p:nvSpPr>
        <p:spPr>
          <a:xfrm>
            <a:off x="6786779" y="5828850"/>
            <a:ext cx="2290852" cy="694783"/>
          </a:xfrm>
          <a:prstGeom prst="roundRect">
            <a:avLst/>
          </a:prstGeom>
          <a:solidFill>
            <a:schemeClr val="accent3">
              <a:lumMod val="60000"/>
              <a:lumOff val="4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compensatory mid-ventricular hyperkinesis</a:t>
            </a:r>
          </a:p>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after apical infarction</a:t>
            </a:r>
          </a:p>
        </p:txBody>
      </p:sp>
      <p:sp>
        <p:nvSpPr>
          <p:cNvPr id="40" name="Rectangle Container">
            <a:extLst>
              <a:ext uri="{FF2B5EF4-FFF2-40B4-BE49-F238E27FC236}">
                <a16:creationId xmlns:a16="http://schemas.microsoft.com/office/drawing/2014/main" id="{56B5C017-CBD7-4ACB-AAD2-B63E55C47AE1}"/>
              </a:ext>
              <a:ext uri="{C183D7F6-B498-43B3-948B-1728B52AA6E4}">
                <adec:decorative xmlns:adec="http://schemas.microsoft.com/office/drawing/2017/decorative" val="1"/>
              </a:ext>
            </a:extLst>
          </p:cNvPr>
          <p:cNvSpPr/>
          <p:nvPr/>
        </p:nvSpPr>
        <p:spPr>
          <a:xfrm>
            <a:off x="9267345" y="5832553"/>
            <a:ext cx="2182820" cy="665394"/>
          </a:xfrm>
          <a:prstGeom prst="roundRect">
            <a:avLst/>
          </a:prstGeom>
          <a:solidFill>
            <a:schemeClr val="accent3">
              <a:lumMod val="60000"/>
              <a:lumOff val="4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anomalous</a:t>
            </a:r>
          </a:p>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papillary muscle insertion</a:t>
            </a:r>
          </a:p>
        </p:txBody>
      </p:sp>
      <p:sp>
        <p:nvSpPr>
          <p:cNvPr id="42" name="Rectangle Container">
            <a:extLst>
              <a:ext uri="{FF2B5EF4-FFF2-40B4-BE49-F238E27FC236}">
                <a16:creationId xmlns:a16="http://schemas.microsoft.com/office/drawing/2014/main" id="{373824EC-5C56-4897-90C8-B52CBB932F94}"/>
              </a:ext>
              <a:ext uri="{C183D7F6-B498-43B3-948B-1728B52AA6E4}">
                <adec:decorative xmlns:adec="http://schemas.microsoft.com/office/drawing/2017/decorative" val="1"/>
              </a:ext>
            </a:extLst>
          </p:cNvPr>
          <p:cNvSpPr/>
          <p:nvPr/>
        </p:nvSpPr>
        <p:spPr>
          <a:xfrm>
            <a:off x="10228108" y="4987217"/>
            <a:ext cx="1249123" cy="460096"/>
          </a:xfrm>
          <a:prstGeom prst="roundRect">
            <a:avLst/>
          </a:prstGeom>
          <a:solidFill>
            <a:schemeClr val="accent3">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Mid</a:t>
            </a:r>
            <a:r>
              <a:rPr kumimoji="0" lang="en-US" sz="1304" b="0" i="0" u="none" strike="noStrike" kern="0" cap="none" spc="0" normalizeH="0" baseline="0" noProof="0" dirty="0">
                <a:ln>
                  <a:noFill/>
                </a:ln>
                <a:solidFill>
                  <a:srgbClr val="000000"/>
                </a:solidFill>
                <a:effectLst/>
                <a:uLnTx/>
                <a:uFillTx/>
                <a:latin typeface="Arial"/>
                <a:ea typeface="+mn-ea"/>
                <a:cs typeface="Playfair Display"/>
                <a:sym typeface="Arial"/>
              </a:rPr>
              <a:t>-</a:t>
            </a:r>
            <a:r>
              <a:rPr kumimoji="0" sz="1304" b="0" i="0" u="none" strike="noStrike" kern="0" cap="none" spc="0" normalizeH="0" baseline="0" noProof="0" dirty="0">
                <a:ln>
                  <a:noFill/>
                </a:ln>
                <a:solidFill>
                  <a:srgbClr val="000000"/>
                </a:solidFill>
                <a:effectLst/>
                <a:uLnTx/>
                <a:uFillTx/>
                <a:latin typeface="Arial"/>
                <a:ea typeface="+mn-ea"/>
                <a:cs typeface="Playfair Display"/>
                <a:sym typeface="Arial"/>
              </a:rPr>
              <a:t>cavitary</a:t>
            </a:r>
          </a:p>
        </p:txBody>
      </p:sp>
      <p:pic>
        <p:nvPicPr>
          <p:cNvPr id="74" name="05_Arrow">
            <a:extLst>
              <a:ext uri="{FF2B5EF4-FFF2-40B4-BE49-F238E27FC236}">
                <a16:creationId xmlns:a16="http://schemas.microsoft.com/office/drawing/2014/main" id="{D36BAB25-2BB0-406F-8DB7-CA3E37C34C3E}"/>
              </a:ext>
              <a:ext uri="{C183D7F6-B498-43B3-948B-1728B52AA6E4}">
                <adec:decorative xmlns:adec="http://schemas.microsoft.com/office/drawing/2017/decorative" val="1"/>
              </a:ext>
            </a:extLst>
          </p:cNvPr>
          <p:cNvPicPr/>
          <p:nvPr/>
        </p:nvPicPr>
        <p:blipFill rotWithShape="1">
          <a:blip r:embed="rId18"/>
          <a:stretch>
            <a:fillRect/>
          </a:stretch>
        </p:blipFill>
        <p:spPr>
          <a:xfrm rot="-5400000">
            <a:off x="2277778" y="1343380"/>
            <a:ext cx="184547" cy="182519"/>
          </a:xfrm>
          <a:prstGeom prst="rect">
            <a:avLst/>
          </a:prstGeom>
        </p:spPr>
      </p:pic>
      <p:pic>
        <p:nvPicPr>
          <p:cNvPr id="76" name="05_Arrow copy 1">
            <a:extLst>
              <a:ext uri="{FF2B5EF4-FFF2-40B4-BE49-F238E27FC236}">
                <a16:creationId xmlns:a16="http://schemas.microsoft.com/office/drawing/2014/main" id="{1865F3C7-9DFF-4001-BFC2-DC3D21B561AE}"/>
              </a:ext>
              <a:ext uri="{C183D7F6-B498-43B3-948B-1728B52AA6E4}">
                <adec:decorative xmlns:adec="http://schemas.microsoft.com/office/drawing/2017/decorative" val="1"/>
              </a:ext>
            </a:extLst>
          </p:cNvPr>
          <p:cNvPicPr/>
          <p:nvPr/>
        </p:nvPicPr>
        <p:blipFill rotWithShape="1">
          <a:blip r:embed="rId18"/>
          <a:stretch>
            <a:fillRect/>
          </a:stretch>
        </p:blipFill>
        <p:spPr>
          <a:xfrm rot="-5400000">
            <a:off x="2277778" y="1981141"/>
            <a:ext cx="184547" cy="182519"/>
          </a:xfrm>
          <a:prstGeom prst="rect">
            <a:avLst/>
          </a:prstGeom>
        </p:spPr>
      </p:pic>
      <p:pic>
        <p:nvPicPr>
          <p:cNvPr id="78" name="05_Arrow copy 2">
            <a:extLst>
              <a:ext uri="{FF2B5EF4-FFF2-40B4-BE49-F238E27FC236}">
                <a16:creationId xmlns:a16="http://schemas.microsoft.com/office/drawing/2014/main" id="{2C9BD5FC-05C4-4AF5-A23D-891BF244C854}"/>
              </a:ext>
              <a:ext uri="{C183D7F6-B498-43B3-948B-1728B52AA6E4}">
                <adec:decorative xmlns:adec="http://schemas.microsoft.com/office/drawing/2017/decorative" val="1"/>
              </a:ext>
            </a:extLst>
          </p:cNvPr>
          <p:cNvPicPr/>
          <p:nvPr/>
        </p:nvPicPr>
        <p:blipFill rotWithShape="1">
          <a:blip r:embed="rId18"/>
          <a:stretch>
            <a:fillRect/>
          </a:stretch>
        </p:blipFill>
        <p:spPr>
          <a:xfrm rot="-5400000">
            <a:off x="5910802" y="1981141"/>
            <a:ext cx="184547" cy="182519"/>
          </a:xfrm>
          <a:prstGeom prst="rect">
            <a:avLst/>
          </a:prstGeom>
        </p:spPr>
      </p:pic>
      <p:pic>
        <p:nvPicPr>
          <p:cNvPr id="80" name="05_Arrow copy 3">
            <a:extLst>
              <a:ext uri="{FF2B5EF4-FFF2-40B4-BE49-F238E27FC236}">
                <a16:creationId xmlns:a16="http://schemas.microsoft.com/office/drawing/2014/main" id="{2EB71CF1-1CBC-4069-947A-8417CB65648A}"/>
              </a:ext>
              <a:ext uri="{C183D7F6-B498-43B3-948B-1728B52AA6E4}">
                <adec:decorative xmlns:adec="http://schemas.microsoft.com/office/drawing/2017/decorative" val="1"/>
              </a:ext>
            </a:extLst>
          </p:cNvPr>
          <p:cNvPicPr/>
          <p:nvPr/>
        </p:nvPicPr>
        <p:blipFill rotWithShape="1">
          <a:blip r:embed="rId18"/>
          <a:stretch>
            <a:fillRect/>
          </a:stretch>
        </p:blipFill>
        <p:spPr>
          <a:xfrm rot="-5400000">
            <a:off x="7707645" y="1987827"/>
            <a:ext cx="184547" cy="182519"/>
          </a:xfrm>
          <a:prstGeom prst="rect">
            <a:avLst/>
          </a:prstGeom>
        </p:spPr>
      </p:pic>
      <p:pic>
        <p:nvPicPr>
          <p:cNvPr id="82" name="05_Arrow copy 4">
            <a:extLst>
              <a:ext uri="{FF2B5EF4-FFF2-40B4-BE49-F238E27FC236}">
                <a16:creationId xmlns:a16="http://schemas.microsoft.com/office/drawing/2014/main" id="{A70E2B91-97E5-4228-89C8-D0E920A018C9}"/>
              </a:ext>
              <a:ext uri="{C183D7F6-B498-43B3-948B-1728B52AA6E4}">
                <adec:decorative xmlns:adec="http://schemas.microsoft.com/office/drawing/2017/decorative" val="1"/>
              </a:ext>
            </a:extLst>
          </p:cNvPr>
          <p:cNvPicPr/>
          <p:nvPr/>
        </p:nvPicPr>
        <p:blipFill rotWithShape="1">
          <a:blip r:embed="rId18"/>
          <a:stretch>
            <a:fillRect/>
          </a:stretch>
        </p:blipFill>
        <p:spPr>
          <a:xfrm rot="-5400000">
            <a:off x="5908624" y="2734858"/>
            <a:ext cx="184547" cy="182519"/>
          </a:xfrm>
          <a:prstGeom prst="rect">
            <a:avLst/>
          </a:prstGeom>
        </p:spPr>
      </p:pic>
      <p:pic>
        <p:nvPicPr>
          <p:cNvPr id="84" name="05_Arrow copy 5">
            <a:extLst>
              <a:ext uri="{FF2B5EF4-FFF2-40B4-BE49-F238E27FC236}">
                <a16:creationId xmlns:a16="http://schemas.microsoft.com/office/drawing/2014/main" id="{C38F9AF8-0E54-4FF3-967D-16A3F153F017}"/>
              </a:ext>
              <a:ext uri="{C183D7F6-B498-43B3-948B-1728B52AA6E4}">
                <adec:decorative xmlns:adec="http://schemas.microsoft.com/office/drawing/2017/decorative" val="1"/>
              </a:ext>
            </a:extLst>
          </p:cNvPr>
          <p:cNvPicPr/>
          <p:nvPr/>
        </p:nvPicPr>
        <p:blipFill rotWithShape="1">
          <a:blip r:embed="rId18"/>
          <a:stretch>
            <a:fillRect/>
          </a:stretch>
        </p:blipFill>
        <p:spPr>
          <a:xfrm rot="-5400000">
            <a:off x="5918985" y="3920924"/>
            <a:ext cx="184547" cy="182519"/>
          </a:xfrm>
          <a:prstGeom prst="rect">
            <a:avLst/>
          </a:prstGeom>
        </p:spPr>
      </p:pic>
      <p:pic>
        <p:nvPicPr>
          <p:cNvPr id="86" name="05_Arrow copy 6">
            <a:extLst>
              <a:ext uri="{FF2B5EF4-FFF2-40B4-BE49-F238E27FC236}">
                <a16:creationId xmlns:a16="http://schemas.microsoft.com/office/drawing/2014/main" id="{A2BF4DF9-8238-46B4-A815-1AD6DACFF004}"/>
              </a:ext>
              <a:ext uri="{C183D7F6-B498-43B3-948B-1728B52AA6E4}">
                <adec:decorative xmlns:adec="http://schemas.microsoft.com/office/drawing/2017/decorative" val="1"/>
              </a:ext>
            </a:extLst>
          </p:cNvPr>
          <p:cNvPicPr/>
          <p:nvPr/>
        </p:nvPicPr>
        <p:blipFill rotWithShape="1">
          <a:blip r:embed="rId18"/>
          <a:stretch>
            <a:fillRect/>
          </a:stretch>
        </p:blipFill>
        <p:spPr>
          <a:xfrm>
            <a:off x="4249996" y="3720488"/>
            <a:ext cx="184547" cy="182519"/>
          </a:xfrm>
          <a:prstGeom prst="rect">
            <a:avLst/>
          </a:prstGeom>
        </p:spPr>
      </p:pic>
      <p:pic>
        <p:nvPicPr>
          <p:cNvPr id="88" name="05_Arrow copy 7">
            <a:extLst>
              <a:ext uri="{FF2B5EF4-FFF2-40B4-BE49-F238E27FC236}">
                <a16:creationId xmlns:a16="http://schemas.microsoft.com/office/drawing/2014/main" id="{B1D683B4-24EE-416C-9D0E-532C42998400}"/>
              </a:ext>
              <a:ext uri="{C183D7F6-B498-43B3-948B-1728B52AA6E4}">
                <adec:decorative xmlns:adec="http://schemas.microsoft.com/office/drawing/2017/decorative" val="1"/>
              </a:ext>
            </a:extLst>
          </p:cNvPr>
          <p:cNvPicPr/>
          <p:nvPr/>
        </p:nvPicPr>
        <p:blipFill rotWithShape="1">
          <a:blip r:embed="rId18"/>
          <a:stretch>
            <a:fillRect/>
          </a:stretch>
        </p:blipFill>
        <p:spPr>
          <a:xfrm>
            <a:off x="1852165" y="2907196"/>
            <a:ext cx="184547" cy="182519"/>
          </a:xfrm>
          <a:prstGeom prst="rect">
            <a:avLst/>
          </a:prstGeom>
        </p:spPr>
      </p:pic>
      <p:pic>
        <p:nvPicPr>
          <p:cNvPr id="90" name="05_Arrow copy 8">
            <a:extLst>
              <a:ext uri="{FF2B5EF4-FFF2-40B4-BE49-F238E27FC236}">
                <a16:creationId xmlns:a16="http://schemas.microsoft.com/office/drawing/2014/main" id="{7BC03ECF-E966-46AA-B61A-3A6CFE009A19}"/>
              </a:ext>
              <a:ext uri="{C183D7F6-B498-43B3-948B-1728B52AA6E4}">
                <adec:decorative xmlns:adec="http://schemas.microsoft.com/office/drawing/2017/decorative" val="1"/>
              </a:ext>
            </a:extLst>
          </p:cNvPr>
          <p:cNvPicPr/>
          <p:nvPr/>
        </p:nvPicPr>
        <p:blipFill rotWithShape="1">
          <a:blip r:embed="rId18"/>
          <a:stretch>
            <a:fillRect/>
          </a:stretch>
        </p:blipFill>
        <p:spPr>
          <a:xfrm>
            <a:off x="1875826" y="3712206"/>
            <a:ext cx="184547" cy="182519"/>
          </a:xfrm>
          <a:prstGeom prst="rect">
            <a:avLst/>
          </a:prstGeom>
        </p:spPr>
      </p:pic>
      <p:pic>
        <p:nvPicPr>
          <p:cNvPr id="92" name="05_Arrow copy 9">
            <a:extLst>
              <a:ext uri="{FF2B5EF4-FFF2-40B4-BE49-F238E27FC236}">
                <a16:creationId xmlns:a16="http://schemas.microsoft.com/office/drawing/2014/main" id="{176B03D8-5597-49D5-9B91-DF1F47635488}"/>
              </a:ext>
              <a:ext uri="{C183D7F6-B498-43B3-948B-1728B52AA6E4}">
                <adec:decorative xmlns:adec="http://schemas.microsoft.com/office/drawing/2017/decorative" val="1"/>
              </a:ext>
            </a:extLst>
          </p:cNvPr>
          <p:cNvPicPr/>
          <p:nvPr/>
        </p:nvPicPr>
        <p:blipFill rotWithShape="1">
          <a:blip r:embed="rId18"/>
          <a:stretch>
            <a:fillRect/>
          </a:stretch>
        </p:blipFill>
        <p:spPr>
          <a:xfrm>
            <a:off x="1819815" y="4472609"/>
            <a:ext cx="184547" cy="182519"/>
          </a:xfrm>
          <a:prstGeom prst="rect">
            <a:avLst/>
          </a:prstGeom>
        </p:spPr>
      </p:pic>
      <p:pic>
        <p:nvPicPr>
          <p:cNvPr id="94" name="05_Arrow copy 10">
            <a:extLst>
              <a:ext uri="{FF2B5EF4-FFF2-40B4-BE49-F238E27FC236}">
                <a16:creationId xmlns:a16="http://schemas.microsoft.com/office/drawing/2014/main" id="{F0BC1F21-47D3-4DAD-B9E8-CB826373149C}"/>
              </a:ext>
              <a:ext uri="{C183D7F6-B498-43B3-948B-1728B52AA6E4}">
                <adec:decorative xmlns:adec="http://schemas.microsoft.com/office/drawing/2017/decorative" val="1"/>
              </a:ext>
            </a:extLst>
          </p:cNvPr>
          <p:cNvPicPr/>
          <p:nvPr/>
        </p:nvPicPr>
        <p:blipFill rotWithShape="1">
          <a:blip r:embed="rId18"/>
          <a:stretch>
            <a:fillRect/>
          </a:stretch>
        </p:blipFill>
        <p:spPr>
          <a:xfrm rot="-5400000">
            <a:off x="3422045" y="5650336"/>
            <a:ext cx="184547" cy="182519"/>
          </a:xfrm>
          <a:prstGeom prst="rect">
            <a:avLst/>
          </a:prstGeom>
        </p:spPr>
      </p:pic>
      <p:pic>
        <p:nvPicPr>
          <p:cNvPr id="98" name="05_Arrow copy 11">
            <a:extLst>
              <a:ext uri="{FF2B5EF4-FFF2-40B4-BE49-F238E27FC236}">
                <a16:creationId xmlns:a16="http://schemas.microsoft.com/office/drawing/2014/main" id="{61944806-B608-4A1A-B34F-2A668806BFFA}"/>
              </a:ext>
              <a:ext uri="{C183D7F6-B498-43B3-948B-1728B52AA6E4}">
                <adec:decorative xmlns:adec="http://schemas.microsoft.com/office/drawing/2017/decorative" val="1"/>
              </a:ext>
            </a:extLst>
          </p:cNvPr>
          <p:cNvPicPr/>
          <p:nvPr/>
        </p:nvPicPr>
        <p:blipFill rotWithShape="1">
          <a:blip r:embed="rId18"/>
          <a:stretch>
            <a:fillRect/>
          </a:stretch>
        </p:blipFill>
        <p:spPr>
          <a:xfrm rot="-10800000">
            <a:off x="9507244" y="3365820"/>
            <a:ext cx="184547" cy="182519"/>
          </a:xfrm>
          <a:prstGeom prst="rect">
            <a:avLst/>
          </a:prstGeom>
        </p:spPr>
      </p:pic>
      <p:pic>
        <p:nvPicPr>
          <p:cNvPr id="104" name="05_Arrow copy 14">
            <a:extLst>
              <a:ext uri="{FF2B5EF4-FFF2-40B4-BE49-F238E27FC236}">
                <a16:creationId xmlns:a16="http://schemas.microsoft.com/office/drawing/2014/main" id="{427F39B6-560F-4B03-98C0-FF1CA2AE6563}"/>
              </a:ext>
              <a:ext uri="{C183D7F6-B498-43B3-948B-1728B52AA6E4}">
                <adec:decorative xmlns:adec="http://schemas.microsoft.com/office/drawing/2017/decorative" val="1"/>
              </a:ext>
            </a:extLst>
          </p:cNvPr>
          <p:cNvPicPr/>
          <p:nvPr/>
        </p:nvPicPr>
        <p:blipFill rotWithShape="1">
          <a:blip r:embed="rId18"/>
          <a:stretch>
            <a:fillRect/>
          </a:stretch>
        </p:blipFill>
        <p:spPr>
          <a:xfrm rot="-10800000">
            <a:off x="9510081" y="5130015"/>
            <a:ext cx="184547" cy="182519"/>
          </a:xfrm>
          <a:prstGeom prst="rect">
            <a:avLst/>
          </a:prstGeom>
        </p:spPr>
      </p:pic>
      <p:pic>
        <p:nvPicPr>
          <p:cNvPr id="106" name="05_Arrow copy 15">
            <a:extLst>
              <a:ext uri="{FF2B5EF4-FFF2-40B4-BE49-F238E27FC236}">
                <a16:creationId xmlns:a16="http://schemas.microsoft.com/office/drawing/2014/main" id="{56EDE7DD-E542-4048-96F6-7F985C23BC1C}"/>
              </a:ext>
              <a:ext uri="{C183D7F6-B498-43B3-948B-1728B52AA6E4}">
                <adec:decorative xmlns:adec="http://schemas.microsoft.com/office/drawing/2017/decorative" val="1"/>
              </a:ext>
            </a:extLst>
          </p:cNvPr>
          <p:cNvPicPr/>
          <p:nvPr/>
        </p:nvPicPr>
        <p:blipFill rotWithShape="1">
          <a:blip r:embed="rId18"/>
          <a:stretch>
            <a:fillRect/>
          </a:stretch>
        </p:blipFill>
        <p:spPr>
          <a:xfrm rot="-5400000">
            <a:off x="5569169" y="5666901"/>
            <a:ext cx="184547" cy="182519"/>
          </a:xfrm>
          <a:prstGeom prst="rect">
            <a:avLst/>
          </a:prstGeom>
        </p:spPr>
      </p:pic>
      <p:pic>
        <p:nvPicPr>
          <p:cNvPr id="108" name="05_Arrow copy 16">
            <a:extLst>
              <a:ext uri="{FF2B5EF4-FFF2-40B4-BE49-F238E27FC236}">
                <a16:creationId xmlns:a16="http://schemas.microsoft.com/office/drawing/2014/main" id="{B4373950-710A-4A6C-9822-65C5EF3F0CDC}"/>
              </a:ext>
              <a:ext uri="{C183D7F6-B498-43B3-948B-1728B52AA6E4}">
                <adec:decorative xmlns:adec="http://schemas.microsoft.com/office/drawing/2017/decorative" val="1"/>
              </a:ext>
            </a:extLst>
          </p:cNvPr>
          <p:cNvPicPr/>
          <p:nvPr/>
        </p:nvPicPr>
        <p:blipFill rotWithShape="1">
          <a:blip r:embed="rId18"/>
          <a:stretch>
            <a:fillRect/>
          </a:stretch>
        </p:blipFill>
        <p:spPr>
          <a:xfrm rot="-5400000">
            <a:off x="7846887" y="5675184"/>
            <a:ext cx="184547" cy="182519"/>
          </a:xfrm>
          <a:prstGeom prst="rect">
            <a:avLst/>
          </a:prstGeom>
        </p:spPr>
      </p:pic>
      <p:pic>
        <p:nvPicPr>
          <p:cNvPr id="110" name="05_Arrow copy 17">
            <a:extLst>
              <a:ext uri="{FF2B5EF4-FFF2-40B4-BE49-F238E27FC236}">
                <a16:creationId xmlns:a16="http://schemas.microsoft.com/office/drawing/2014/main" id="{0E9C0CC7-60A7-44C6-941A-21A25C6ACDF8}"/>
              </a:ext>
              <a:ext uri="{C183D7F6-B498-43B3-948B-1728B52AA6E4}">
                <adec:decorative xmlns:adec="http://schemas.microsoft.com/office/drawing/2017/decorative" val="1"/>
              </a:ext>
            </a:extLst>
          </p:cNvPr>
          <p:cNvPicPr/>
          <p:nvPr/>
        </p:nvPicPr>
        <p:blipFill rotWithShape="1">
          <a:blip r:embed="rId18"/>
          <a:stretch>
            <a:fillRect/>
          </a:stretch>
        </p:blipFill>
        <p:spPr>
          <a:xfrm rot="-5400000">
            <a:off x="10273763" y="5683467"/>
            <a:ext cx="184547" cy="182519"/>
          </a:xfrm>
          <a:prstGeom prst="rect">
            <a:avLst/>
          </a:prstGeom>
        </p:spPr>
      </p:pic>
      <p:pic>
        <p:nvPicPr>
          <p:cNvPr id="114" name="05_Arrow copy 18">
            <a:extLst>
              <a:ext uri="{FF2B5EF4-FFF2-40B4-BE49-F238E27FC236}">
                <a16:creationId xmlns:a16="http://schemas.microsoft.com/office/drawing/2014/main" id="{B6BC72AB-DAD4-4E1B-9E1A-D4A82EE1B4B1}"/>
              </a:ext>
              <a:ext uri="{C183D7F6-B498-43B3-948B-1728B52AA6E4}">
                <adec:decorative xmlns:adec="http://schemas.microsoft.com/office/drawing/2017/decorative" val="1"/>
              </a:ext>
            </a:extLst>
          </p:cNvPr>
          <p:cNvPicPr/>
          <p:nvPr/>
        </p:nvPicPr>
        <p:blipFill rotWithShape="1">
          <a:blip r:embed="rId18"/>
          <a:stretch>
            <a:fillRect/>
          </a:stretch>
        </p:blipFill>
        <p:spPr>
          <a:xfrm rot="-10800000">
            <a:off x="7687304" y="4406348"/>
            <a:ext cx="184547" cy="182519"/>
          </a:xfrm>
          <a:prstGeom prst="rect">
            <a:avLst/>
          </a:prstGeom>
        </p:spPr>
      </p:pic>
      <p:pic>
        <p:nvPicPr>
          <p:cNvPr id="75" name="05_Arrow copy 11">
            <a:extLst>
              <a:ext uri="{FF2B5EF4-FFF2-40B4-BE49-F238E27FC236}">
                <a16:creationId xmlns:a16="http://schemas.microsoft.com/office/drawing/2014/main" id="{76287CCB-E170-0348-BF0F-19255DFCCFD1}"/>
              </a:ext>
              <a:ext uri="{C183D7F6-B498-43B3-948B-1728B52AA6E4}">
                <adec:decorative xmlns:adec="http://schemas.microsoft.com/office/drawing/2017/decorative" val="1"/>
              </a:ext>
            </a:extLst>
          </p:cNvPr>
          <p:cNvPicPr/>
          <p:nvPr/>
        </p:nvPicPr>
        <p:blipFill rotWithShape="1">
          <a:blip r:embed="rId18"/>
          <a:stretch>
            <a:fillRect/>
          </a:stretch>
        </p:blipFill>
        <p:spPr>
          <a:xfrm rot="-10800000">
            <a:off x="9531052" y="4261178"/>
            <a:ext cx="184547" cy="182519"/>
          </a:xfrm>
          <a:prstGeom prst="rect">
            <a:avLst/>
          </a:prstGeom>
        </p:spPr>
      </p:pic>
      <p:sp>
        <p:nvSpPr>
          <p:cNvPr id="77" name="Rectangle Container">
            <a:extLst>
              <a:ext uri="{FF2B5EF4-FFF2-40B4-BE49-F238E27FC236}">
                <a16:creationId xmlns:a16="http://schemas.microsoft.com/office/drawing/2014/main" id="{740DAAA8-BBE9-5642-B3BB-A1A451E44D9D}"/>
              </a:ext>
              <a:ext uri="{C183D7F6-B498-43B3-948B-1728B52AA6E4}">
                <adec:decorative xmlns:adec="http://schemas.microsoft.com/office/drawing/2017/decorative" val="1"/>
              </a:ext>
            </a:extLst>
          </p:cNvPr>
          <p:cNvSpPr/>
          <p:nvPr/>
        </p:nvSpPr>
        <p:spPr>
          <a:xfrm>
            <a:off x="10216561" y="4075880"/>
            <a:ext cx="1250068" cy="523945"/>
          </a:xfrm>
          <a:prstGeom prst="roundRect">
            <a:avLst/>
          </a:prstGeom>
          <a:solidFill>
            <a:schemeClr val="accent3">
              <a:lumMod val="40000"/>
              <a:lumOff val="60000"/>
            </a:schemeClr>
          </a:solidFill>
        </p:spPr>
        <p:txBody>
          <a:bodyPr spcFirstLastPara="0" lIns="0" tIns="0" rIns="0" bIns="0" anchor="ctr"/>
          <a:lstStyle/>
          <a:p>
            <a:pPr marL="0" marR="0" lvl="0" indent="0" algn="ctr" defTabSz="914400" rtl="0" eaLnBrk="1" fontAlgn="auto" latinLnBrk="0" hangingPunct="0">
              <a:lnSpc>
                <a:spcPct val="100000"/>
              </a:lnSpc>
              <a:spcBef>
                <a:spcPts val="0"/>
              </a:spcBef>
              <a:spcAft>
                <a:spcPts val="0"/>
              </a:spcAft>
              <a:buClr>
                <a:srgbClr val="000000"/>
              </a:buClr>
              <a:buSzTx/>
              <a:buFont typeface="Arial"/>
              <a:buNone/>
              <a:tabLst/>
              <a:defRPr/>
            </a:pPr>
            <a:r>
              <a:rPr kumimoji="0" lang="en-US" sz="1304" b="0" i="0" u="none" strike="noStrike" kern="0" cap="none" spc="0" normalizeH="0" baseline="0" noProof="0" dirty="0">
                <a:ln>
                  <a:noFill/>
                </a:ln>
                <a:solidFill>
                  <a:srgbClr val="000000"/>
                </a:solidFill>
                <a:effectLst/>
                <a:uLnTx/>
                <a:uFillTx/>
                <a:latin typeface="Arial"/>
                <a:cs typeface="Playfair Display"/>
                <a:sym typeface="Arial"/>
              </a:rPr>
              <a:t>Combined</a:t>
            </a:r>
          </a:p>
        </p:txBody>
      </p:sp>
      <p:sp>
        <p:nvSpPr>
          <p:cNvPr id="112" name="Body text">
            <a:extLst>
              <a:ext uri="{FF2B5EF4-FFF2-40B4-BE49-F238E27FC236}">
                <a16:creationId xmlns:a16="http://schemas.microsoft.com/office/drawing/2014/main" id="{A22D82F7-4A94-4C8E-9FF2-2CFE7028119B}"/>
              </a:ext>
              <a:ext uri="{C183D7F6-B498-43B3-948B-1728B52AA6E4}">
                <adec:decorative xmlns:adec="http://schemas.microsoft.com/office/drawing/2017/decorative" val="1"/>
              </a:ext>
            </a:extLst>
          </p:cNvPr>
          <p:cNvSpPr/>
          <p:nvPr/>
        </p:nvSpPr>
        <p:spPr>
          <a:xfrm rot="-5400000">
            <a:off x="7266946" y="4080265"/>
            <a:ext cx="2016916" cy="458467"/>
          </a:xfrm>
          <a:prstGeom prst="rect">
            <a:avLst/>
          </a:prstGeom>
          <a:solidFill>
            <a:schemeClr val="bg2">
              <a:lumMod val="20000"/>
              <a:lumOff val="80000"/>
            </a:schemeClr>
          </a:solidFill>
        </p:spPr>
        <p:txBody>
          <a:bodyPr spcFirstLastPara="0" lIns="95514" tIns="95514" rIns="95514" bIns="0" anchor="t"/>
          <a:lstStyle/>
          <a:p>
            <a:pPr marL="0" marR="0" lvl="0" indent="0" algn="l" defTabSz="914400" rtl="0" eaLnBrk="1" fontAlgn="auto" latinLnBrk="0" hangingPunct="0">
              <a:lnSpc>
                <a:spcPct val="100000"/>
              </a:lnSpc>
              <a:spcBef>
                <a:spcPts val="0"/>
              </a:spcBef>
              <a:spcAft>
                <a:spcPts val="0"/>
              </a:spcAft>
              <a:buClr>
                <a:srgbClr val="000000"/>
              </a:buClr>
              <a:buSzTx/>
              <a:buFont typeface="Arial"/>
              <a:buNone/>
              <a:tabLst/>
              <a:defRPr/>
            </a:pPr>
            <a:r>
              <a:rPr kumimoji="0" sz="1805" b="0" i="0" u="none" strike="noStrike" kern="0" cap="none" spc="0" normalizeH="0" baseline="0" noProof="0" dirty="0">
                <a:ln>
                  <a:noFill/>
                </a:ln>
                <a:solidFill>
                  <a:srgbClr val="292929"/>
                </a:solidFill>
                <a:effectLst/>
                <a:uLnTx/>
                <a:uFillTx/>
                <a:latin typeface="Arial"/>
                <a:ea typeface="+mn-ea"/>
                <a:cs typeface="Playfair Display"/>
                <a:sym typeface="Arial"/>
              </a:rPr>
              <a:t>Variable Location</a:t>
            </a:r>
          </a:p>
        </p:txBody>
      </p:sp>
      <p:sp>
        <p:nvSpPr>
          <p:cNvPr id="2" name="Slide Number Placeholder 1">
            <a:extLst>
              <a:ext uri="{FF2B5EF4-FFF2-40B4-BE49-F238E27FC236}">
                <a16:creationId xmlns:a16="http://schemas.microsoft.com/office/drawing/2014/main" id="{5861CE1C-25CC-45CE-A60F-ED28600DD25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456130746"/>
      </p:ext>
    </p:extLst>
  </p:cSld>
  <p:clrMapOvr>
    <a:masterClrMapping/>
  </p:clrMapOvr>
</p:sld>
</file>

<file path=ppt/theme/theme1.xml><?xml version="1.0" encoding="utf-8"?>
<a:theme xmlns:a="http://schemas.openxmlformats.org/drawingml/2006/main" name="Simp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1BDD430E414144921BDE286A64DAB9" ma:contentTypeVersion="0" ma:contentTypeDescription="Create a new document." ma:contentTypeScope="" ma:versionID="a924927a92e39757b4a019e9efb395a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477130-3630-43A9-AC6F-65FC96719147}">
  <ds:schemaRefs>
    <ds:schemaRef ds:uri="http://schemas.microsoft.com/sharepoint/v3/contenttype/forms"/>
  </ds:schemaRefs>
</ds:datastoreItem>
</file>

<file path=customXml/itemProps2.xml><?xml version="1.0" encoding="utf-8"?>
<ds:datastoreItem xmlns:ds="http://schemas.openxmlformats.org/officeDocument/2006/customXml" ds:itemID="{2745EF91-881D-411F-A8D6-10E66FC6A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246BA87-FD8D-4721-A31B-B38DF6C8421E}">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18192</TotalTime>
  <Words>3977</Words>
  <Application>Microsoft Office PowerPoint</Application>
  <PresentationFormat>Widescreen</PresentationFormat>
  <Paragraphs>579</Paragraphs>
  <Slides>34</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Garamond</vt:lpstr>
      <vt:lpstr>Arial</vt:lpstr>
      <vt:lpstr>Roboto</vt:lpstr>
      <vt:lpstr>Calibri</vt:lpstr>
      <vt:lpstr>Courier New</vt:lpstr>
      <vt:lpstr>Symbol</vt:lpstr>
      <vt:lpstr>Wingdings</vt:lpstr>
      <vt:lpstr>Simple Slides</vt:lpstr>
      <vt:lpstr>Clinical Update</vt:lpstr>
      <vt:lpstr>ACC/AHA Applying Class of Recommendation and Level of Evidence to Clinical Strategies, Interventions, Treatments, or Diagnostic Testing in Patient Care (Updated May 2019)*</vt:lpstr>
      <vt:lpstr>Hypertrophic Cardiomyopathy (HCM) is a Globally Prevalent &amp; Common Genetic Heart Disease</vt:lpstr>
      <vt:lpstr>Defining Hypertrophic Cardiomyopathy in 2020</vt:lpstr>
      <vt:lpstr>Genetic Etiology of Hypertrophic Cardiomyopathy (HCM)</vt:lpstr>
      <vt:lpstr>Adverse Event Associated Hypertrophic Cardiomyopathy</vt:lpstr>
      <vt:lpstr>Hypertrophic Cardiomyopathy Mortality Rates Now &lt; 1% per Year</vt:lpstr>
      <vt:lpstr>Pathophysiologic Myocardial Changes in Hypertrophic Cardiomyopathy</vt:lpstr>
      <vt:lpstr>Left Ventricular Outflow Tract Obstruction (LVOTO)</vt:lpstr>
      <vt:lpstr>A Closer Look at Left Ventricular Outflow Tract Obstruction (LVOTO)</vt:lpstr>
      <vt:lpstr>Pathophysiology of Diastolic Dysfunction in HCM</vt:lpstr>
      <vt:lpstr>Pathophysiologic Mechanisms of Myocardial Ischemia in HCM</vt:lpstr>
      <vt:lpstr>Autonomic Dysfunction in Hypertrophic Cardiomyopathy</vt:lpstr>
      <vt:lpstr>Recommendations for Shared Decision-Making in HCM</vt:lpstr>
      <vt:lpstr>Teams Based Approach to Hypertrophic Cardiomyopathy Care</vt:lpstr>
      <vt:lpstr>Role of the Cardiologist</vt:lpstr>
      <vt:lpstr>Recommendations for Septal Reduction Therapy</vt:lpstr>
      <vt:lpstr>Clinical Features in Patients with “HCM Mimics”</vt:lpstr>
      <vt:lpstr>Recommended Evaluation and Testing for Suspected HCM or Family History of HCM  Phenotype Negative</vt:lpstr>
      <vt:lpstr>(1) Slide 19 - Screening with Electrocardiography and 2D Echocardiography Recommendations in Asymptomatic Family Members*</vt:lpstr>
      <vt:lpstr>Recommended Evaluation and Testing of Phenotype Positive HCM  Phenotype Positive</vt:lpstr>
      <vt:lpstr>Echocardiography Recommendations in Hypertrophic Cardiomyopathy</vt:lpstr>
      <vt:lpstr>Cardiovascular Magnetic Resonance (CMR) Imaging Recommendations in HCM  </vt:lpstr>
      <vt:lpstr>Risk Assessment of Sudden Cardiac Death (SCD) in HCM</vt:lpstr>
      <vt:lpstr>Indications for ICD in HCM Patients</vt:lpstr>
      <vt:lpstr>Pharmacologic Management Based on Type of HCM</vt:lpstr>
      <vt:lpstr>Invasive Management of Obstructive HCM</vt:lpstr>
      <vt:lpstr>Atrial Fibrillation (AF) in Hypertrophic Cardiomyopathy </vt:lpstr>
      <vt:lpstr>Management of HCM and Ventricular Arrhythmias</vt:lpstr>
      <vt:lpstr>Hypertrophic Cardiomyopathy with Advanced Heart Failure </vt:lpstr>
      <vt:lpstr>Lifestyle Considerations in HCM</vt:lpstr>
      <vt:lpstr>Recommendations for HCM in Pregnancy </vt:lpstr>
      <vt:lpstr>Unmet Needs</vt:lpstr>
      <vt:lpstr>Many thanks to our Guideline Ambassadors who were guided by  Dr. Elliott Antman in developing this translational learning product  adapted from the ACC/AHA 2020 Hypertrophic Cardiomyopathy Guideline.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Update - 2020 Hypertrophic Cardiomyopathy Guideline</dc:title>
  <dc:creator>AmericanHeartAssociation@heart.org</dc:creator>
  <cp:lastModifiedBy>Stacy Ragsdale</cp:lastModifiedBy>
  <cp:revision>512</cp:revision>
  <dcterms:created xsi:type="dcterms:W3CDTF">2020-02-10T17:27:12Z</dcterms:created>
  <dcterms:modified xsi:type="dcterms:W3CDTF">2021-11-22T22:18:51Z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0x0101003B1BDD430E414144921BDE286A64DAB9</vt:lpwstr>
  </property>
  <property fmtid="{D5CDD505-2E9C-101B-9397-08002B2CF9AE}" pid="3" name="_docset_NoMedatataSyncRequired">
    <vt:lpwstr>False</vt:lpwstr>
  </property>
  <property fmtid="{D5CDD505-2E9C-101B-9397-08002B2CF9AE}" pid="4" name="New/Update">
    <vt:lpwstr>New</vt:lpwstr>
  </property>
  <property fmtid="{D5CDD505-2E9C-101B-9397-08002B2CF9AE}" pid="5" name="Order">
    <vt:r8>593400</vt:r8>
  </property>
  <property fmtid="{D5CDD505-2E9C-101B-9397-08002B2CF9AE}" pid="6" name="Job Type">
    <vt:lpwstr>Live Production</vt:lpwstr>
  </property>
  <property fmtid="{D5CDD505-2E9C-101B-9397-08002B2CF9AE}" pid="7" name="DocumentSetDescription">
    <vt:lpwstr>Attention: Ashley Hall
I have completed all alt text issues.  I had started to fix the reading order warning --- it is interesting because it requires for alt text to be filled in again??  The final product should be an accessible 
approved PPT deck AND a</vt:lpwstr>
  </property>
  <property fmtid="{D5CDD505-2E9C-101B-9397-08002B2CF9AE}" pid="8" name="Client Name">
    <vt:lpwstr>i:0#.w|heart\judy.bezanson</vt:lpwstr>
  </property>
  <property fmtid="{D5CDD505-2E9C-101B-9397-08002B2CF9AE}" pid="9" name="Budget Code">
    <vt:lpwstr>405300.8075.3082</vt:lpwstr>
  </property>
  <property fmtid="{D5CDD505-2E9C-101B-9397-08002B2CF9AE}" pid="10" name="Estimate Amount">
    <vt:lpwstr/>
  </property>
  <property fmtid="{D5CDD505-2E9C-101B-9397-08002B2CF9AE}" pid="11" name="Print ID">
    <vt:lpwstr/>
  </property>
  <property fmtid="{D5CDD505-2E9C-101B-9397-08002B2CF9AE}" pid="12" name="Job Name">
    <vt:lpwstr>Clinical Update Slides - HCM</vt:lpwstr>
  </property>
  <property fmtid="{D5CDD505-2E9C-101B-9397-08002B2CF9AE}" pid="13" name="Job ID">
    <vt:lpwstr>16784</vt:lpwstr>
  </property>
  <property fmtid="{D5CDD505-2E9C-101B-9397-08002B2CF9AE}" pid="14" name="Final Due Date">
    <vt:lpwstr/>
  </property>
  <property fmtid="{D5CDD505-2E9C-101B-9397-08002B2CF9AE}" pid="15" name="Turn Time">
    <vt:lpwstr>STANDARD –14 days or longer</vt:lpwstr>
  </property>
</Properties>
</file>