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32"/>
  </p:notesMasterIdLst>
  <p:sldIdLst>
    <p:sldId id="308" r:id="rId5"/>
    <p:sldId id="833" r:id="rId6"/>
    <p:sldId id="1143" r:id="rId7"/>
    <p:sldId id="1144" r:id="rId8"/>
    <p:sldId id="1139" r:id="rId9"/>
    <p:sldId id="1142" r:id="rId10"/>
    <p:sldId id="1145" r:id="rId11"/>
    <p:sldId id="1146" r:id="rId12"/>
    <p:sldId id="1159" r:id="rId13"/>
    <p:sldId id="1147" r:id="rId14"/>
    <p:sldId id="1160" r:id="rId15"/>
    <p:sldId id="1162" r:id="rId16"/>
    <p:sldId id="1164" r:id="rId17"/>
    <p:sldId id="1148" r:id="rId18"/>
    <p:sldId id="1166" r:id="rId19"/>
    <p:sldId id="1165" r:id="rId20"/>
    <p:sldId id="1163" r:id="rId21"/>
    <p:sldId id="1149" r:id="rId22"/>
    <p:sldId id="1150" r:id="rId23"/>
    <p:sldId id="1155" r:id="rId24"/>
    <p:sldId id="1151" r:id="rId25"/>
    <p:sldId id="1152" r:id="rId26"/>
    <p:sldId id="1153" r:id="rId27"/>
    <p:sldId id="1154" r:id="rId28"/>
    <p:sldId id="1156" r:id="rId29"/>
    <p:sldId id="1157" r:id="rId30"/>
    <p:sldId id="115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40C314-4977-70F3-11D4-A75728774D19}" name="Gwendolyn Reyna" initials="GR" userId="S::Gwendolyn.Reyna@heart.org::0492242f-5314-4750-ad50-640a4fe02908" providerId="AD"/>
  <p188:author id="{3FB5405D-D8B2-49EA-6909-6B4E62B5F8A9}" name="Ashley Hall" initials="AH" userId="S::Ashley.Hall@heart.org::2a66d3b0-1297-473c-987b-4bc851ac6b5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1C08"/>
    <a:srgbClr val="B11A21"/>
    <a:srgbClr val="AC191F"/>
    <a:srgbClr val="FB15BF"/>
    <a:srgbClr val="FF7F7F"/>
    <a:srgbClr val="FFDA68"/>
    <a:srgbClr val="FAA74B"/>
    <a:srgbClr val="79C78D"/>
    <a:srgbClr val="D9D9D9"/>
    <a:srgbClr val="CF2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9" autoAdjust="0"/>
    <p:restoredTop sz="93767" autoAdjust="0"/>
  </p:normalViewPr>
  <p:slideViewPr>
    <p:cSldViewPr snapToGrid="0">
      <p:cViewPr varScale="1">
        <p:scale>
          <a:sx n="101" d="100"/>
          <a:sy n="101" d="100"/>
        </p:scale>
        <p:origin x="127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7B0F47-72A7-40CD-97BC-FA664BD8B4EC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31FF5-ADD1-489E-9034-3EA8223495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5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FAFC5-3A27-43A2-9905-E94D9A42FA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04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31FF5-ADD1-489E-9034-3EA8223495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5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71BAB-1426-36D9-985D-1FD1FC837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F76B5B-6FDF-2B0B-526F-377C8C2409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6C00CD-1A3F-12FA-FE9C-BB76F3F7B4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72E08-13E3-173E-9906-5A636AD48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31FF5-ADD1-489E-9034-3EA82234956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54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31FF5-ADD1-489E-9034-3EA82234956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79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631FF5-ADD1-489E-9034-3EA82234956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32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10BA7F1-4CBB-0A37-15F8-AA1D684BB2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" y="2715"/>
            <a:ext cx="12179300" cy="68525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D23563-8619-944E-B06D-E9C75F669E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09800" y="1967947"/>
            <a:ext cx="9144000" cy="1909763"/>
          </a:xfrm>
        </p:spPr>
        <p:txBody>
          <a:bodyPr anchor="b"/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455242-CE50-B746-8A9D-3F32FAEFC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800" y="4168569"/>
            <a:ext cx="9144000" cy="6022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4B1824-B016-BE4D-F2E4-BD4FB6FA9E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8" y="5959971"/>
            <a:ext cx="1331597" cy="6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8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31B4AF-4EF8-F445-5A0B-14E5FD92CF77}"/>
              </a:ext>
            </a:extLst>
          </p:cNvPr>
          <p:cNvSpPr/>
          <p:nvPr userDrawn="1"/>
        </p:nvSpPr>
        <p:spPr>
          <a:xfrm>
            <a:off x="0" y="0"/>
            <a:ext cx="316831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6F6A19-9DF2-9A4A-8D20-804B137EB2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692"/>
          <a:stretch>
            <a:fillRect/>
          </a:stretch>
        </p:blipFill>
        <p:spPr>
          <a:xfrm>
            <a:off x="1752599" y="143"/>
            <a:ext cx="10441071" cy="68577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C372F6-D2C3-1944-933E-76E4DFF56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36D73-AE2C-AB40-B1D4-C781FCC2F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7745"/>
            <a:ext cx="10515600" cy="383535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9E594532-75D3-4E76-ADA6-C212612B7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55866"/>
            <a:ext cx="382656" cy="233776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Lub Dub Medium" panose="020B0603030403020204" pitchFamily="34" charset="0"/>
              </a:defRPr>
            </a:lvl1pPr>
          </a:lstStyle>
          <a:p>
            <a:fld id="{FDAF4333-7328-E84F-9F6D-15A5075E3AB3}" type="slidenum">
              <a:rPr lang="en-US" smtClean="0"/>
              <a:pPr/>
              <a:t>‹#›</a:t>
            </a:fld>
            <a:endParaRPr lang="en-US" sz="9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1E6CC9-2A32-4314-BD62-AB78B2787B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5873961"/>
            <a:ext cx="8746897" cy="421493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200">
                <a:latin typeface="Lub Dub Condensed" panose="020B0506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AFDC5C-51A7-9108-F632-7665C1EA3989}"/>
              </a:ext>
            </a:extLst>
          </p:cNvPr>
          <p:cNvSpPr txBox="1"/>
          <p:nvPr userDrawn="1"/>
        </p:nvSpPr>
        <p:spPr>
          <a:xfrm>
            <a:off x="2155398" y="6355866"/>
            <a:ext cx="78812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Richards, L.G., et al. 2026 AHA/ASA Guideline for the Adult Stroke Rehabilitation and Recovery. </a:t>
            </a:r>
            <a:r>
              <a:rPr lang="en-US" sz="9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Stroke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E0B737-9230-590F-C1F6-C62D5A3033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8" y="5959971"/>
            <a:ext cx="1331597" cy="6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82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31B4AF-4EF8-F445-5A0B-14E5FD92CF77}"/>
              </a:ext>
            </a:extLst>
          </p:cNvPr>
          <p:cNvSpPr/>
          <p:nvPr userDrawn="1"/>
        </p:nvSpPr>
        <p:spPr>
          <a:xfrm>
            <a:off x="0" y="0"/>
            <a:ext cx="316831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6F6A19-9DF2-9A4A-8D20-804B137EB2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479"/>
          <a:stretch>
            <a:fillRect/>
          </a:stretch>
        </p:blipFill>
        <p:spPr>
          <a:xfrm>
            <a:off x="1847849" y="143"/>
            <a:ext cx="10345821" cy="68577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8D977FD-CE85-B75B-70E2-6C00B62CC2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37318" y="0"/>
            <a:ext cx="4554682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C372F6-D2C3-1944-933E-76E4DFF56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36D73-AE2C-AB40-B1D4-C781FCC2F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7745"/>
            <a:ext cx="10515600" cy="383535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9E594532-75D3-4E76-ADA6-C212612B7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55866"/>
            <a:ext cx="382656" cy="233776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Lub Dub Medium" panose="020B0603030403020204" pitchFamily="34" charset="0"/>
              </a:defRPr>
            </a:lvl1pPr>
          </a:lstStyle>
          <a:p>
            <a:fld id="{FDAF4333-7328-E84F-9F6D-15A5075E3AB3}" type="slidenum">
              <a:rPr lang="en-US" smtClean="0"/>
              <a:pPr/>
              <a:t>‹#›</a:t>
            </a:fld>
            <a:endParaRPr lang="en-US" sz="9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1E6CC9-2A32-4314-BD62-AB78B2787B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5873961"/>
            <a:ext cx="8746897" cy="421493"/>
          </a:xfrm>
        </p:spPr>
        <p:txBody>
          <a:bodyPr lIns="0" anchor="b">
            <a:noAutofit/>
          </a:bodyPr>
          <a:lstStyle>
            <a:lvl1pPr marL="0" indent="0" algn="ctr">
              <a:buNone/>
              <a:defRPr sz="1200">
                <a:latin typeface="Lub Dub Condensed" panose="020B0506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AFDC5C-51A7-9108-F632-7665C1EA3989}"/>
              </a:ext>
            </a:extLst>
          </p:cNvPr>
          <p:cNvSpPr txBox="1"/>
          <p:nvPr userDrawn="1"/>
        </p:nvSpPr>
        <p:spPr>
          <a:xfrm>
            <a:off x="2155398" y="6355866"/>
            <a:ext cx="78812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Richards, L.G., et al. 2026 AHA/ASA Guideline for the Adult Stroke Rehabilitation and Recovery. </a:t>
            </a:r>
            <a:r>
              <a:rPr lang="en-US" sz="9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Stroke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BB4FBC-57E1-8D60-D5E7-B9FB451FC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8" y="5959971"/>
            <a:ext cx="1331597" cy="6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217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FE2D9C-BD8C-4C23-9CD4-A4EC9E1FB8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22A071F2-9471-4880-A0A3-0F5D03426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04672" y="6355866"/>
            <a:ext cx="382656" cy="233776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Lub Dub Medium" panose="020B0603030403020204" pitchFamily="34" charset="0"/>
              </a:defRPr>
            </a:lvl1pPr>
          </a:lstStyle>
          <a:p>
            <a:fld id="{FDAF4333-7328-E84F-9F6D-15A5075E3AB3}" type="slidenum">
              <a:rPr lang="en-US" smtClean="0"/>
              <a:pPr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34330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DB145B-31C3-2493-DA50-4DAF146DF22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66950" y="1266825"/>
            <a:ext cx="9467850" cy="4962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72DBD08-D7E9-36F6-4213-2B2C34A7A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7424" y="365125"/>
            <a:ext cx="9515476" cy="66011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59BFF3-2E67-D28B-B750-09BF84084D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" y="2715"/>
            <a:ext cx="12179300" cy="68525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6C0ABB-87AF-B23B-71B3-59D7631496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8" y="5959971"/>
            <a:ext cx="1331597" cy="6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9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7FE2D9C-BD8C-4C23-9CD4-A4EC9E1FB8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F2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22A071F2-9471-4880-A0A3-0F5D03426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04672" y="6355866"/>
            <a:ext cx="382656" cy="233776"/>
          </a:xfrm>
          <a:prstGeom prst="rect">
            <a:avLst/>
          </a:prstGeom>
        </p:spPr>
        <p:txBody>
          <a:bodyPr/>
          <a:lstStyle>
            <a:lvl1pPr algn="ctr">
              <a:defRPr sz="900">
                <a:solidFill>
                  <a:schemeClr val="bg1"/>
                </a:solidFill>
                <a:latin typeface="Lub Dub Medium" panose="020B0603030403020204" pitchFamily="34" charset="0"/>
              </a:defRPr>
            </a:lvl1pPr>
          </a:lstStyle>
          <a:p>
            <a:fld id="{FDAF4333-7328-E84F-9F6D-15A5075E3A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430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5D4A77D-62E2-7543-9429-601A081E230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C06D0D-9CF8-BF47-84F1-14601FF4F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01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6185F-E230-DF47-BD73-C48F14F35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57745"/>
            <a:ext cx="10515600" cy="4335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027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7" r:id="rId2"/>
    <p:sldLayoutId id="2147483681" r:id="rId3"/>
    <p:sldLayoutId id="2147483678" r:id="rId4"/>
    <p:sldLayoutId id="2147483680" r:id="rId5"/>
    <p:sldLayoutId id="214748367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Lub Dub Bold" panose="020B08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ub Dub Medium" panose="020B06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ub Dub Medium" panose="020B06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ub Dub Medium" panose="020B06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Lub Dub Medium" panose="020B06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Lub Dub Medium" panose="020B06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rofessional.heart.org/en/guidelines-and-statements/guideline-essentials-aha-clinical-slide-serie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rt.org/en/about-us/statements-and-policies/copyright-request-for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American Stroke Association, a division of the American Heart Association">
            <a:extLst>
              <a:ext uri="{FF2B5EF4-FFF2-40B4-BE49-F238E27FC236}">
                <a16:creationId xmlns:a16="http://schemas.microsoft.com/office/drawing/2014/main" id="{96162FBB-ECD7-4996-B4F0-6244AFA17C13}"/>
              </a:ext>
            </a:extLst>
          </p:cNvPr>
          <p:cNvSpPr/>
          <p:nvPr/>
        </p:nvSpPr>
        <p:spPr>
          <a:xfrm>
            <a:off x="160256" y="5825765"/>
            <a:ext cx="1470581" cy="895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8E7538-99E0-814A-996C-0848A5205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191" y="2026137"/>
            <a:ext cx="9860973" cy="1135471"/>
          </a:xfrm>
        </p:spPr>
        <p:txBody>
          <a:bodyPr/>
          <a:lstStyle/>
          <a:p>
            <a:r>
              <a:rPr lang="en-US" sz="7200" dirty="0"/>
              <a:t>Guideline Essentials: </a:t>
            </a:r>
            <a:br>
              <a:rPr lang="en-US" sz="7200" dirty="0"/>
            </a:br>
            <a:r>
              <a:rPr lang="en-US" sz="4400" dirty="0">
                <a:latin typeface="Lub Dub Medium" panose="020B0603030403020204" pitchFamily="34" charset="0"/>
              </a:rPr>
              <a:t>American Heart Association</a:t>
            </a:r>
            <a:br>
              <a:rPr lang="en-US" sz="4400" dirty="0">
                <a:latin typeface="Lub Dub Medium" panose="020B0603030403020204" pitchFamily="34" charset="0"/>
              </a:rPr>
            </a:br>
            <a:r>
              <a:rPr lang="en-US" sz="4400" dirty="0">
                <a:latin typeface="Lub Dub Medium" panose="020B0603030403020204" pitchFamily="34" charset="0"/>
              </a:rPr>
              <a:t> Clinical Slide Series</a:t>
            </a:r>
            <a:endParaRPr lang="en-US" sz="7200" dirty="0">
              <a:latin typeface="Lub Dub Medium" panose="020B0603030403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EA19E2-C884-5343-8547-E4ACA2FCD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9825" y="3415609"/>
            <a:ext cx="8743950" cy="271318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latin typeface="Lub Dub Light" panose="020B0303030403020204" pitchFamily="34" charset="0"/>
              </a:rPr>
              <a:t>ADAPTED FROM:</a:t>
            </a:r>
            <a:br>
              <a:rPr lang="en-US" dirty="0">
                <a:latin typeface="Lub Dub Light" panose="020B0303030403020204" pitchFamily="34" charset="0"/>
              </a:rPr>
            </a:br>
            <a:r>
              <a:rPr lang="en-US" sz="1050" dirty="0">
                <a:latin typeface="Lub Dub Light" panose="020B0303030403020204" pitchFamily="34" charset="0"/>
              </a:rPr>
              <a:t> </a:t>
            </a:r>
            <a:br>
              <a:rPr lang="en-US" sz="1600" dirty="0"/>
            </a:br>
            <a:r>
              <a:rPr lang="en-US" sz="3200" dirty="0"/>
              <a:t>2026 AHA/ASA Guideline for </a:t>
            </a:r>
            <a:br>
              <a:rPr lang="en-US" sz="3200" dirty="0"/>
            </a:br>
            <a:r>
              <a:rPr lang="en-US" sz="3200" dirty="0"/>
              <a:t>Adult Stroke Rehabilitation </a:t>
            </a:r>
            <a:br>
              <a:rPr lang="en-US" sz="3200" dirty="0"/>
            </a:br>
            <a:r>
              <a:rPr lang="en-US" sz="3200" dirty="0"/>
              <a:t>and Recovery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3200" dirty="0">
              <a:latin typeface="Lub Dub Bold" panose="020B08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7705E6-91FD-4DED-0C4F-60F6A6632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712333" y="6496921"/>
            <a:ext cx="140762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b="1" dirty="0">
                <a:solidFill>
                  <a:srgbClr val="D4D4D4"/>
                </a:solidFill>
                <a:latin typeface="Lub Dub Condensed" panose="020B0506030403020204" pitchFamily="34" charset="0"/>
              </a:rPr>
              <a:t>AHA Clinical  (PPTX)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AE4854-FD70-9F5F-14A3-0FD1ABED1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6175" y="5610069"/>
            <a:ext cx="972588" cy="97258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8928CC3-3ABD-AFCD-E0D5-0B6898615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599" y="2244435"/>
            <a:ext cx="2743200" cy="2743200"/>
          </a:xfrm>
          <a:prstGeom prst="ellipse">
            <a:avLst/>
          </a:prstGeom>
          <a:solidFill>
            <a:schemeClr val="bg1"/>
          </a:solidFill>
          <a:ln w="381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DC5EB9F-81DC-6CC5-7C7D-B4AB88E9E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184" y="2701636"/>
            <a:ext cx="2122934" cy="195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76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9015D-9693-5885-F355-918F105FD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3D36A99-D4E4-2B7A-7EB3-6E5024B9A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5636" y="1620981"/>
            <a:ext cx="1704109" cy="3512128"/>
            <a:chOff x="415636" y="1620981"/>
            <a:chExt cx="1704109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A2D6DE9-986A-1171-5E88-A2CAE14C4E9F}"/>
                </a:ext>
              </a:extLst>
            </p:cNvPr>
            <p:cNvSpPr/>
            <p:nvPr/>
          </p:nvSpPr>
          <p:spPr>
            <a:xfrm>
              <a:off x="415636" y="2202872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70821F7-15DA-54AD-0977-05823F24375F}"/>
                </a:ext>
              </a:extLst>
            </p:cNvPr>
            <p:cNvSpPr/>
            <p:nvPr/>
          </p:nvSpPr>
          <p:spPr>
            <a:xfrm>
              <a:off x="578428" y="1620981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E224B33-B12A-0A5B-1407-F65EC18B74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42531" y="1816677"/>
              <a:ext cx="835574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BB70E47-7DFC-E7A9-FFC2-F4CC07254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6892636" cy="660111"/>
          </a:xfrm>
        </p:spPr>
        <p:txBody>
          <a:bodyPr/>
          <a:lstStyle/>
          <a:p>
            <a:pPr marL="519113" indent="-519113"/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4.  </a:t>
            </a:r>
            <a:r>
              <a:rPr lang="en-US" dirty="0"/>
              <a:t>Restore Structure and Function with Targeted Therapies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779A07-94B9-5F51-8112-D45933EF8366}"/>
              </a:ext>
            </a:extLst>
          </p:cNvPr>
          <p:cNvSpPr txBox="1"/>
          <p:nvPr/>
        </p:nvSpPr>
        <p:spPr>
          <a:xfrm>
            <a:off x="433821" y="3057298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TARGET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928CB8-055F-E70D-A2CB-F69C63CC7FC7}"/>
              </a:ext>
            </a:extLst>
          </p:cNvPr>
          <p:cNvSpPr txBox="1"/>
          <p:nvPr/>
        </p:nvSpPr>
        <p:spPr>
          <a:xfrm>
            <a:off x="397454" y="3483325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Targeted neurological therapies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176CD86-2CE3-2342-4683-E214306F6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2008B-0C9A-229F-846A-6885BB483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8705" y="2273877"/>
            <a:ext cx="6214008" cy="273227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Rehabilitation combines interventions for: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Restitution of body structure and function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Learning compensatory strategies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Better methods are needed to select: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Treatment approaches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Timing of interventions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Dosing of various interventions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	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0300A-7844-AC82-3901-45F197A0C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09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065B2-0D3E-836E-20B2-A17028501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D79EEA4-4641-9933-A79A-E5DEBAB08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620981"/>
            <a:ext cx="1868283" cy="3512128"/>
            <a:chOff x="344980" y="1620981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3F2A49-197D-67D8-613D-EB0F7CEE65D3}"/>
                </a:ext>
              </a:extLst>
            </p:cNvPr>
            <p:cNvSpPr/>
            <p:nvPr/>
          </p:nvSpPr>
          <p:spPr>
            <a:xfrm>
              <a:off x="415636" y="2202872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6874554-72EB-1AAB-A688-2655BD35B297}"/>
                </a:ext>
              </a:extLst>
            </p:cNvPr>
            <p:cNvSpPr/>
            <p:nvPr/>
          </p:nvSpPr>
          <p:spPr>
            <a:xfrm>
              <a:off x="344980" y="4334842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37BFD40-7005-B558-0148-F713C9C8D4FA}"/>
                </a:ext>
              </a:extLst>
            </p:cNvPr>
            <p:cNvSpPr/>
            <p:nvPr/>
          </p:nvSpPr>
          <p:spPr>
            <a:xfrm>
              <a:off x="578428" y="1620981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E733B10D-A795-2896-4C6B-4C99715649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42531" y="1816677"/>
              <a:ext cx="835574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E2B0A3-E364-D8A1-5938-B7B4B9875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6892636" cy="660111"/>
          </a:xfrm>
        </p:spPr>
        <p:txBody>
          <a:bodyPr/>
          <a:lstStyle/>
          <a:p>
            <a:pPr marL="519113" indent="-519113"/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4.  </a:t>
            </a:r>
            <a:r>
              <a:rPr lang="en-US" dirty="0"/>
              <a:t>Restore Structure and Function with Targeted Therapies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176EDA-B8C3-80A3-7B9E-B0E50720BA84}"/>
              </a:ext>
            </a:extLst>
          </p:cNvPr>
          <p:cNvSpPr txBox="1"/>
          <p:nvPr/>
        </p:nvSpPr>
        <p:spPr>
          <a:xfrm>
            <a:off x="433821" y="3057298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TARGET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8A11C9-EF0F-AABA-82B1-A43ED727C51F}"/>
              </a:ext>
            </a:extLst>
          </p:cNvPr>
          <p:cNvSpPr txBox="1"/>
          <p:nvPr/>
        </p:nvSpPr>
        <p:spPr>
          <a:xfrm>
            <a:off x="397454" y="3483325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Targeted neurological therapies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0A6175-C01B-E943-60B4-DB0084BF2590}"/>
              </a:ext>
            </a:extLst>
          </p:cNvPr>
          <p:cNvSpPr txBox="1"/>
          <p:nvPr/>
        </p:nvSpPr>
        <p:spPr>
          <a:xfrm>
            <a:off x="342900" y="4413943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7CA1F31-EB08-F4EB-A0B3-9812F2B3D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E2BF1-471A-656F-C232-D1F56F98F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545" y="1843830"/>
            <a:ext cx="6214008" cy="327195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b="1" kern="0" spc="200" dirty="0">
              <a:solidFill>
                <a:srgbClr val="AC191F"/>
              </a:solidFill>
              <a:latin typeface="Lub Dub Bold" panose="020B0803030403020204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 persons with stroke, an individually tailored exercise program is indicated to optimize physical health, including cardiorespiratory fitness, mobility and to reduce the risk of future vascular events.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800" dirty="0"/>
              <a:t>For persons with stroke, an evidence-based, goal-oriented, multidisciplinary physical rehabilitation program is recommended to improve gait and mobility.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ED9FA-1E0E-FCC5-90B1-5B537A773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B1D6D310-4BB7-6E04-4A38-863E6587B4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b="1" dirty="0"/>
              <a:t>Recommendation:</a:t>
            </a:r>
            <a:r>
              <a:rPr lang="en-US" dirty="0"/>
              <a:t> 5.1.1, 5.5.1</a:t>
            </a:r>
          </a:p>
        </p:txBody>
      </p:sp>
    </p:spTree>
    <p:extLst>
      <p:ext uri="{BB962C8B-B14F-4D97-AF65-F5344CB8AC3E}">
        <p14:creationId xmlns:p14="http://schemas.microsoft.com/office/powerpoint/2010/main" val="582802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7F6EA-EB8B-8DDC-940C-76939DFA5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C3BBFC5-D45A-DFF4-1AF5-5346814B9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620981"/>
            <a:ext cx="1868283" cy="3512128"/>
            <a:chOff x="344980" y="1620981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39DA04E-BB08-D7CE-6277-645789D90D38}"/>
                </a:ext>
              </a:extLst>
            </p:cNvPr>
            <p:cNvSpPr/>
            <p:nvPr/>
          </p:nvSpPr>
          <p:spPr>
            <a:xfrm>
              <a:off x="415636" y="2202872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18784DC-6FE0-AD14-7D48-CB11D3CA770A}"/>
                </a:ext>
              </a:extLst>
            </p:cNvPr>
            <p:cNvSpPr/>
            <p:nvPr/>
          </p:nvSpPr>
          <p:spPr>
            <a:xfrm>
              <a:off x="344980" y="4334842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1D42522-3810-3820-8513-D8FFED226B04}"/>
                </a:ext>
              </a:extLst>
            </p:cNvPr>
            <p:cNvSpPr/>
            <p:nvPr/>
          </p:nvSpPr>
          <p:spPr>
            <a:xfrm>
              <a:off x="578428" y="1620981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FEEA27E-EF92-C2E3-0007-26D3F42B9FC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42531" y="1816677"/>
              <a:ext cx="835574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70EB297-889D-AE5A-3557-655990FFF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6892636" cy="660111"/>
          </a:xfrm>
        </p:spPr>
        <p:txBody>
          <a:bodyPr/>
          <a:lstStyle/>
          <a:p>
            <a:pPr marL="519113" indent="-519113"/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4.  </a:t>
            </a:r>
            <a:r>
              <a:rPr lang="en-US" dirty="0"/>
              <a:t>Restore Structure and Function with Targeted Therapies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0F23F6-FE94-B765-1BCE-696ABFE58E03}"/>
              </a:ext>
            </a:extLst>
          </p:cNvPr>
          <p:cNvSpPr txBox="1"/>
          <p:nvPr/>
        </p:nvSpPr>
        <p:spPr>
          <a:xfrm>
            <a:off x="433821" y="3057298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TARGET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E6EF6C7-E1C0-EA37-2D7C-07C8D414F90F}"/>
              </a:ext>
            </a:extLst>
          </p:cNvPr>
          <p:cNvSpPr txBox="1"/>
          <p:nvPr/>
        </p:nvSpPr>
        <p:spPr>
          <a:xfrm>
            <a:off x="397454" y="3483325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Targeted neurological therapies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2325FE-71CB-D4E7-D5C1-67D6607C2094}"/>
              </a:ext>
            </a:extLst>
          </p:cNvPr>
          <p:cNvSpPr txBox="1"/>
          <p:nvPr/>
        </p:nvSpPr>
        <p:spPr>
          <a:xfrm>
            <a:off x="342900" y="4413943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09B63C5-8F1B-9A27-3046-3124979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9E238-B1E3-E6F6-9A04-529D8C910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545" y="1843829"/>
            <a:ext cx="6214008" cy="389974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RECOMMENDATIONS</a:t>
            </a:r>
          </a:p>
          <a:p>
            <a:pPr marL="0" indent="0">
              <a:buNone/>
            </a:pPr>
            <a:r>
              <a:rPr lang="en-US" sz="1800" dirty="0"/>
              <a:t>In persons with stroke with cognitive impairments, supervised moderate- to high-intensity technology-supported cognitive training programs that are tailored and adaptive to performance are recommended to improve global cognition, attention, and working memory.</a:t>
            </a: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In persons with stroke and aphasia, a variety of speech and language treatment approaches should be administered to facilitate restorative or compensatory communication.</a:t>
            </a: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623AD7-1DF3-1560-0922-064651C77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81093FD3-3373-69E6-4CA9-87A3C49514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b="1" dirty="0"/>
              <a:t>Recommendation:</a:t>
            </a:r>
            <a:r>
              <a:rPr lang="en-US" dirty="0"/>
              <a:t> 6.1.1, 6.2.2</a:t>
            </a:r>
          </a:p>
        </p:txBody>
      </p:sp>
    </p:spTree>
    <p:extLst>
      <p:ext uri="{BB962C8B-B14F-4D97-AF65-F5344CB8AC3E}">
        <p14:creationId xmlns:p14="http://schemas.microsoft.com/office/powerpoint/2010/main" val="1406218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41EEA-92EA-5179-C3F5-65BF841F9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DD0A850-3198-CC64-8A2E-BB31245F4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620981"/>
            <a:ext cx="1868283" cy="3512128"/>
            <a:chOff x="344980" y="1620981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D58B9-8097-BB70-5971-81DEC068C79E}"/>
                </a:ext>
              </a:extLst>
            </p:cNvPr>
            <p:cNvSpPr/>
            <p:nvPr/>
          </p:nvSpPr>
          <p:spPr>
            <a:xfrm>
              <a:off x="415636" y="2202872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4AA89EB-D1F4-1B3B-FC6D-336917C7090B}"/>
                </a:ext>
              </a:extLst>
            </p:cNvPr>
            <p:cNvSpPr/>
            <p:nvPr/>
          </p:nvSpPr>
          <p:spPr>
            <a:xfrm>
              <a:off x="344980" y="4334842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B644E0C-4EC4-4FD9-8EB6-0BF4FC3AEED5}"/>
                </a:ext>
              </a:extLst>
            </p:cNvPr>
            <p:cNvSpPr/>
            <p:nvPr/>
          </p:nvSpPr>
          <p:spPr>
            <a:xfrm>
              <a:off x="578428" y="1620981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EA913093-3FD7-6F7D-AECF-56114D4796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42531" y="1816677"/>
              <a:ext cx="835574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17B22B-3C2C-5E16-F901-9420DC85A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6892636" cy="660111"/>
          </a:xfrm>
        </p:spPr>
        <p:txBody>
          <a:bodyPr/>
          <a:lstStyle/>
          <a:p>
            <a:pPr marL="519113" indent="-519113"/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4.  </a:t>
            </a:r>
            <a:r>
              <a:rPr lang="en-US" dirty="0"/>
              <a:t>Restore Structure and Function with Targeted Therapies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5131DF-E994-B1A8-1081-D33AAA18D67F}"/>
              </a:ext>
            </a:extLst>
          </p:cNvPr>
          <p:cNvSpPr txBox="1"/>
          <p:nvPr/>
        </p:nvSpPr>
        <p:spPr>
          <a:xfrm>
            <a:off x="433821" y="3057298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TARGET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02B68C-3ACC-99BE-C478-17F17F5A61DB}"/>
              </a:ext>
            </a:extLst>
          </p:cNvPr>
          <p:cNvSpPr txBox="1"/>
          <p:nvPr/>
        </p:nvSpPr>
        <p:spPr>
          <a:xfrm>
            <a:off x="397454" y="3483325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Targeted neurological therapies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8F75E2-3726-3E6D-FFE4-C79790146F5C}"/>
              </a:ext>
            </a:extLst>
          </p:cNvPr>
          <p:cNvSpPr txBox="1"/>
          <p:nvPr/>
        </p:nvSpPr>
        <p:spPr>
          <a:xfrm>
            <a:off x="342900" y="4413943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F41B642-A459-CE15-D64D-3ACB7FD6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63253-7A24-0369-2BBD-EC9B38ECB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5545" y="1871538"/>
            <a:ext cx="6214008" cy="328928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In persons with post-stroke hemiparesis, ADL training tailored to individual needs and eventual discharge setting is useful to achieve an optimal level of independence.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Persons with stroke should receive IADL training tailored to individual needs and eventual discharge setting for optimal function.</a:t>
            </a: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545521-704D-9FFF-EF2F-DCD156305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BD407928-F3BC-579B-ABBA-7B65C18E9B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b="1" dirty="0"/>
              <a:t>Recommendation</a:t>
            </a:r>
            <a:r>
              <a:rPr lang="en-US" b="1"/>
              <a:t>:</a:t>
            </a:r>
            <a:r>
              <a:rPr lang="en-US"/>
              <a:t> 5.6.1, 5.6.2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463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04BE7-74CB-D7AF-140D-B82A554E9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D4A2C5C-C66F-6434-CC16-271FA5BDD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776845"/>
            <a:ext cx="1868283" cy="3512128"/>
            <a:chOff x="344980" y="1776845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9A2C1EF-B543-7D99-489F-141A77E6AF15}"/>
                </a:ext>
              </a:extLst>
            </p:cNvPr>
            <p:cNvSpPr/>
            <p:nvPr/>
          </p:nvSpPr>
          <p:spPr>
            <a:xfrm>
              <a:off x="415636" y="2358736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8B3EBE9-512E-B675-410E-1B199713BAAD}"/>
                </a:ext>
              </a:extLst>
            </p:cNvPr>
            <p:cNvSpPr/>
            <p:nvPr/>
          </p:nvSpPr>
          <p:spPr>
            <a:xfrm>
              <a:off x="344980" y="4490706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45C93B0-9E01-FBC0-A988-07502B01F310}"/>
                </a:ext>
              </a:extLst>
            </p:cNvPr>
            <p:cNvSpPr/>
            <p:nvPr/>
          </p:nvSpPr>
          <p:spPr>
            <a:xfrm>
              <a:off x="578428" y="1776845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D4F05DD0-80D6-8FE3-B41C-CB8C7239739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6006" y="1874806"/>
              <a:ext cx="674975" cy="111517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0DB86B9-1A32-B096-9B35-1BF84D51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3727"/>
            <a:ext cx="7193973" cy="660111"/>
          </a:xfrm>
        </p:spPr>
        <p:txBody>
          <a:bodyPr/>
          <a:lstStyle/>
          <a:p>
            <a:pPr marL="519113" indent="-519113">
              <a:tabLst>
                <a:tab pos="519113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5. 	</a:t>
            </a:r>
            <a:r>
              <a:rPr lang="en-US" dirty="0"/>
              <a:t>Reduce Upper Limb Functional Impairments with Task Practice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E3BAEE-B0CA-1C2E-6ACC-FF98A028D07F}"/>
              </a:ext>
            </a:extLst>
          </p:cNvPr>
          <p:cNvSpPr txBox="1"/>
          <p:nvPr/>
        </p:nvSpPr>
        <p:spPr>
          <a:xfrm>
            <a:off x="433821" y="3213162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TASK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7875F70-BDFC-9D32-FA8F-53EF84A44683}"/>
              </a:ext>
            </a:extLst>
          </p:cNvPr>
          <p:cNvSpPr txBox="1"/>
          <p:nvPr/>
        </p:nvSpPr>
        <p:spPr>
          <a:xfrm>
            <a:off x="428627" y="3639189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Task-specific practice improves upper limb function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1CCEBA-6BCB-3FBC-9F12-7ED067550655}"/>
              </a:ext>
            </a:extLst>
          </p:cNvPr>
          <p:cNvSpPr txBox="1"/>
          <p:nvPr/>
        </p:nvSpPr>
        <p:spPr>
          <a:xfrm>
            <a:off x="342900" y="4569807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8B222A1-841C-7514-FA88-0E05AF793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9C781-4742-EE11-16E8-31BAC47BD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1783772"/>
            <a:ext cx="6214008" cy="383535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Interventions to reduce upper limb impairments and implementing compensatory strategies depend on a learning process driven by: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Continuous repetition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Diverse forms of task practice, including constraint-induced movement therapy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</a:t>
            </a:r>
            <a:br>
              <a:rPr lang="en-US" sz="1800" b="1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 persons with stroke, participation in a program of task-specific upper limb activities commencing in rehabilitation and continuing at home or in the community is recommended to optimize upper limb function and performing activities of daily living.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6C392-2DDD-4FF7-43E6-F7C244562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E01AABDC-F8B1-284B-A39D-DF155222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Recommendations:</a:t>
            </a:r>
            <a:r>
              <a:rPr lang="en-US" dirty="0"/>
              <a:t> 5.6.3</a:t>
            </a:r>
          </a:p>
        </p:txBody>
      </p:sp>
    </p:spTree>
    <p:extLst>
      <p:ext uri="{BB962C8B-B14F-4D97-AF65-F5344CB8AC3E}">
        <p14:creationId xmlns:p14="http://schemas.microsoft.com/office/powerpoint/2010/main" val="3935960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59604-6AC4-3D34-4A99-1CC4525E2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784AAA9-D40D-F63E-33D3-4FD551E3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776845"/>
            <a:ext cx="1868283" cy="3512128"/>
            <a:chOff x="344980" y="1776845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1B3EEC7-F4EC-187E-7C5B-5FFE94456BA9}"/>
                </a:ext>
              </a:extLst>
            </p:cNvPr>
            <p:cNvSpPr/>
            <p:nvPr/>
          </p:nvSpPr>
          <p:spPr>
            <a:xfrm>
              <a:off x="415636" y="2358736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7F0E20A-B15E-7A51-61C7-D657880BA782}"/>
                </a:ext>
              </a:extLst>
            </p:cNvPr>
            <p:cNvSpPr/>
            <p:nvPr/>
          </p:nvSpPr>
          <p:spPr>
            <a:xfrm>
              <a:off x="344980" y="4490706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9B19CA4-2EB6-F1F2-CA91-B80C44FBD90A}"/>
                </a:ext>
              </a:extLst>
            </p:cNvPr>
            <p:cNvSpPr/>
            <p:nvPr/>
          </p:nvSpPr>
          <p:spPr>
            <a:xfrm>
              <a:off x="578428" y="1776845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72C305AB-FD73-1663-1C94-3C60C20429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6006" y="1874806"/>
              <a:ext cx="674975" cy="111517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27DC2F3-86FF-AC59-99DC-2001847ED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3727"/>
            <a:ext cx="7193973" cy="660111"/>
          </a:xfrm>
        </p:spPr>
        <p:txBody>
          <a:bodyPr/>
          <a:lstStyle/>
          <a:p>
            <a:pPr marL="519113" indent="-519113">
              <a:tabLst>
                <a:tab pos="519113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5. 	</a:t>
            </a:r>
            <a:r>
              <a:rPr lang="en-US" dirty="0"/>
              <a:t>Reduce Gait and Mobility Impairments with Task Practice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8E7A12-F4B5-DBA1-87D6-05D78784A464}"/>
              </a:ext>
            </a:extLst>
          </p:cNvPr>
          <p:cNvSpPr txBox="1"/>
          <p:nvPr/>
        </p:nvSpPr>
        <p:spPr>
          <a:xfrm>
            <a:off x="433821" y="3213162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TASK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B92742-B925-DA54-2940-6304EADBD544}"/>
              </a:ext>
            </a:extLst>
          </p:cNvPr>
          <p:cNvSpPr txBox="1"/>
          <p:nvPr/>
        </p:nvSpPr>
        <p:spPr>
          <a:xfrm>
            <a:off x="428627" y="3639189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Task-specific practice improves gait and mobility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8A9DB4-83AB-581F-8331-D141D369E837}"/>
              </a:ext>
            </a:extLst>
          </p:cNvPr>
          <p:cNvSpPr txBox="1"/>
          <p:nvPr/>
        </p:nvSpPr>
        <p:spPr>
          <a:xfrm>
            <a:off x="342900" y="4569807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869BA1F-6515-C8FE-C709-C858208B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9B3A8-B230-F5F5-3A54-46BF3DBB6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1783772"/>
            <a:ext cx="6214008" cy="383535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Interventions to reduce gait and mobility impairments and implementing compensatory strategies depend on a learning process driven by: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Task-specific training focused on overground walking, stepping and balance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</a:t>
            </a:r>
            <a:br>
              <a:rPr lang="en-US" sz="1800" b="1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 persons with stroke, participation in a program of task-specific activities commencing in rehabilitation and continuing at home or in the community is recommended to optimize gait and  mobility.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0C234-C7F7-B72A-A181-D268BAF22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AE9448DC-ADFD-2CE8-4A6A-11D2A69F37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Recommendations:</a:t>
            </a:r>
            <a:r>
              <a:rPr lang="en-US" dirty="0"/>
              <a:t> 5.5.2</a:t>
            </a:r>
          </a:p>
        </p:txBody>
      </p:sp>
    </p:spTree>
    <p:extLst>
      <p:ext uri="{BB962C8B-B14F-4D97-AF65-F5344CB8AC3E}">
        <p14:creationId xmlns:p14="http://schemas.microsoft.com/office/powerpoint/2010/main" val="3428555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AFC6-2F7E-8FE4-1884-F96707216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9F39AA6-69BB-E30F-0C39-418ABE0DE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776845"/>
            <a:ext cx="1868283" cy="3512128"/>
            <a:chOff x="344980" y="1776845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172EED-D612-0B08-A2A3-5A2DFB954A71}"/>
                </a:ext>
              </a:extLst>
            </p:cNvPr>
            <p:cNvSpPr/>
            <p:nvPr/>
          </p:nvSpPr>
          <p:spPr>
            <a:xfrm>
              <a:off x="415636" y="2358736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6AC76F8-E4A9-267A-A170-2599B22DCE93}"/>
                </a:ext>
              </a:extLst>
            </p:cNvPr>
            <p:cNvSpPr/>
            <p:nvPr/>
          </p:nvSpPr>
          <p:spPr>
            <a:xfrm>
              <a:off x="344980" y="4490706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1ED5D2B-CA3F-E528-48EE-C9ECB62967B8}"/>
                </a:ext>
              </a:extLst>
            </p:cNvPr>
            <p:cNvSpPr/>
            <p:nvPr/>
          </p:nvSpPr>
          <p:spPr>
            <a:xfrm>
              <a:off x="578428" y="1776845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0F894B67-AB3B-6D65-4498-160BF60D30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6006" y="1874806"/>
              <a:ext cx="674975" cy="111517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352D392-3D71-6742-488A-938721F9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3727"/>
            <a:ext cx="7193973" cy="660111"/>
          </a:xfrm>
        </p:spPr>
        <p:txBody>
          <a:bodyPr/>
          <a:lstStyle/>
          <a:p>
            <a:pPr marL="519113" indent="-519113">
              <a:tabLst>
                <a:tab pos="519113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5. 	</a:t>
            </a:r>
            <a:r>
              <a:rPr lang="en-US" dirty="0"/>
              <a:t>Improve Cognition through Exercise and Physical Activity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DDD398-58E5-D152-7501-BD8C1358A8B2}"/>
              </a:ext>
            </a:extLst>
          </p:cNvPr>
          <p:cNvSpPr txBox="1"/>
          <p:nvPr/>
        </p:nvSpPr>
        <p:spPr>
          <a:xfrm>
            <a:off x="433821" y="3213162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TASK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452F425-1015-7381-5577-2646E3E6EBB2}"/>
              </a:ext>
            </a:extLst>
          </p:cNvPr>
          <p:cNvSpPr txBox="1"/>
          <p:nvPr/>
        </p:nvSpPr>
        <p:spPr>
          <a:xfrm>
            <a:off x="428627" y="3639189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Exercise and Physical Activity improves cognition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667937-A7F7-AECD-86A3-53B29A8B523C}"/>
              </a:ext>
            </a:extLst>
          </p:cNvPr>
          <p:cNvSpPr txBox="1"/>
          <p:nvPr/>
        </p:nvSpPr>
        <p:spPr>
          <a:xfrm>
            <a:off x="342900" y="4569807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580504-3AEC-5D73-F4CD-5999FE0B7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E521F-513C-6087-40A0-BFDCEA03B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1783772"/>
            <a:ext cx="6214008" cy="383535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kern="0" spc="200" dirty="0">
                <a:solidFill>
                  <a:srgbClr val="1A202C"/>
                </a:solidFill>
                <a:latin typeface="Lub Dub Bold" panose="020B0803030403020204" pitchFamily="34" charset="0"/>
                <a:cs typeface="Calibri" pitchFamily="34" charset="-120"/>
              </a:rPr>
              <a:t>E</a:t>
            </a: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xercise and physical activity have beneficial effects on cognition after stroke.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</a:t>
            </a:r>
            <a:br>
              <a:rPr lang="en-US" sz="1800" b="1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 persons with stroke, participation in a regular program of exercise or physical activity commencing in rehabilitation and continuing at home or in the community is recommended to optimize cognitive health.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02D77-2CB1-55E5-905F-179A54358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C8E6429E-283A-5A05-AC23-0DC4120D42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Recommendation:</a:t>
            </a:r>
            <a:r>
              <a:rPr lang="en-US" dirty="0"/>
              <a:t> 5.1.2</a:t>
            </a:r>
          </a:p>
        </p:txBody>
      </p:sp>
    </p:spTree>
    <p:extLst>
      <p:ext uri="{BB962C8B-B14F-4D97-AF65-F5344CB8AC3E}">
        <p14:creationId xmlns:p14="http://schemas.microsoft.com/office/powerpoint/2010/main" val="2294883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F74F9-EA3E-B4D5-FBBB-44E94A53D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5DE53B1-0D55-DFCA-2164-093081BDB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776845"/>
            <a:ext cx="1868283" cy="3512128"/>
            <a:chOff x="344980" y="1776845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67A24D-0A23-77C6-2D67-CD924842FC48}"/>
                </a:ext>
              </a:extLst>
            </p:cNvPr>
            <p:cNvSpPr/>
            <p:nvPr/>
          </p:nvSpPr>
          <p:spPr>
            <a:xfrm>
              <a:off x="415636" y="2358736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C49516A-F893-334E-D86C-26CC1895B0DC}"/>
                </a:ext>
              </a:extLst>
            </p:cNvPr>
            <p:cNvSpPr/>
            <p:nvPr/>
          </p:nvSpPr>
          <p:spPr>
            <a:xfrm>
              <a:off x="344980" y="4490706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BC6ADB2-B10D-F6C3-5260-9ED24C3D7E3F}"/>
                </a:ext>
              </a:extLst>
            </p:cNvPr>
            <p:cNvSpPr/>
            <p:nvPr/>
          </p:nvSpPr>
          <p:spPr>
            <a:xfrm>
              <a:off x="578428" y="1776845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EE8971D0-20DC-50AD-CDFD-45773B0C769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46006" y="1874806"/>
              <a:ext cx="674975" cy="111517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6B3E8D-3B5A-42DE-6FC1-7B7011D3A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3727"/>
            <a:ext cx="7193973" cy="660111"/>
          </a:xfrm>
        </p:spPr>
        <p:txBody>
          <a:bodyPr/>
          <a:lstStyle/>
          <a:p>
            <a:pPr marL="519113" indent="-519113">
              <a:tabLst>
                <a:tab pos="519113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5. 	</a:t>
            </a:r>
            <a:r>
              <a:rPr lang="en-US" dirty="0"/>
              <a:t>Using Behavioral Swallowing treatments for Dysphagia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0AE9C2-B7A4-6838-C575-32695092814B}"/>
              </a:ext>
            </a:extLst>
          </p:cNvPr>
          <p:cNvSpPr txBox="1"/>
          <p:nvPr/>
        </p:nvSpPr>
        <p:spPr>
          <a:xfrm>
            <a:off x="433821" y="3213162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TASK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872BA6-737D-8AF4-E49D-C896A3CB28A3}"/>
              </a:ext>
            </a:extLst>
          </p:cNvPr>
          <p:cNvSpPr txBox="1"/>
          <p:nvPr/>
        </p:nvSpPr>
        <p:spPr>
          <a:xfrm>
            <a:off x="328450" y="3560578"/>
            <a:ext cx="18542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Behavioral swallowing treatments improves health and quality of life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E5901A-82B3-ED9F-D6C0-9171F2A22D97}"/>
              </a:ext>
            </a:extLst>
          </p:cNvPr>
          <p:cNvSpPr txBox="1"/>
          <p:nvPr/>
        </p:nvSpPr>
        <p:spPr>
          <a:xfrm>
            <a:off x="342900" y="4569807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ABEAB2E-883C-C37F-4A60-DDE1E29EA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4CAFB-7598-5BA8-14F9-A22EA5821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5374" y="2153528"/>
            <a:ext cx="6214008" cy="351384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</a:t>
            </a:r>
          </a:p>
          <a:p>
            <a:pPr marL="0" indent="0">
              <a:lnSpc>
                <a:spcPct val="100000"/>
              </a:lnSpc>
              <a:buNone/>
            </a:pPr>
            <a:br>
              <a:rPr lang="en-US" sz="1800" b="1" kern="0" spc="200" dirty="0">
                <a:latin typeface="Lub Dub Bold" panose="020B0803030403020204" pitchFamily="34" charset="0"/>
              </a:rPr>
            </a:br>
            <a:r>
              <a:rPr lang="en-US" sz="1800" dirty="0"/>
              <a:t>For patients with stroke-associated dysphagia, behavioral swallowing treatment is effective for improving swallowing function, increasing tolerance of food textures, reducing the risk of negative health outcomes, and improving quality of life.</a:t>
            </a: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F4E21-1CF5-70E2-6FEF-243679263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EDB74E07-9651-F152-C6B1-8F1C5A01E8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Recommendation:</a:t>
            </a:r>
            <a:r>
              <a:rPr lang="en-US" dirty="0"/>
              <a:t> 5.10.10</a:t>
            </a:r>
          </a:p>
        </p:txBody>
      </p:sp>
    </p:spTree>
    <p:extLst>
      <p:ext uri="{BB962C8B-B14F-4D97-AF65-F5344CB8AC3E}">
        <p14:creationId xmlns:p14="http://schemas.microsoft.com/office/powerpoint/2010/main" val="2371839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81791-EDA1-1773-E7E4-7D7142B36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D1524C-A75A-2D64-06E9-3A53D8DA8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766454"/>
            <a:ext cx="1868283" cy="3512128"/>
            <a:chOff x="344980" y="1766454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BD0C607-7388-9B56-9772-ADBB39363559}"/>
                </a:ext>
              </a:extLst>
            </p:cNvPr>
            <p:cNvSpPr/>
            <p:nvPr/>
          </p:nvSpPr>
          <p:spPr>
            <a:xfrm>
              <a:off x="415636" y="2348345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A044D68-1CAC-797B-7D2A-152D880951CF}"/>
                </a:ext>
              </a:extLst>
            </p:cNvPr>
            <p:cNvSpPr/>
            <p:nvPr/>
          </p:nvSpPr>
          <p:spPr>
            <a:xfrm>
              <a:off x="344980" y="4480315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E4EEFC8-C997-66E9-F84B-ADCBB491393D}"/>
                </a:ext>
              </a:extLst>
            </p:cNvPr>
            <p:cNvSpPr/>
            <p:nvPr/>
          </p:nvSpPr>
          <p:spPr>
            <a:xfrm>
              <a:off x="578428" y="1766454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AB3198DF-9185-5D44-B72C-8ADCDF5ABC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79750" y="1901537"/>
              <a:ext cx="953246" cy="107545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752D464-05CE-F6BA-9B4C-5B1071BF2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3727"/>
            <a:ext cx="7723909" cy="660111"/>
          </a:xfrm>
        </p:spPr>
        <p:txBody>
          <a:bodyPr/>
          <a:lstStyle/>
          <a:p>
            <a:pPr marL="519113" indent="-519113">
              <a:tabLst>
                <a:tab pos="519113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6. 	</a:t>
            </a:r>
            <a:r>
              <a:rPr lang="en-US" dirty="0"/>
              <a:t>Rehabilitation Therapy Reassessment and Re-engagement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73FF5F-B6CF-FC2E-D55C-99BA2AC919BA}"/>
              </a:ext>
            </a:extLst>
          </p:cNvPr>
          <p:cNvSpPr txBox="1"/>
          <p:nvPr/>
        </p:nvSpPr>
        <p:spPr>
          <a:xfrm>
            <a:off x="350694" y="3317071"/>
            <a:ext cx="18417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Lub Dub Heavy" panose="020B0903030403020204" pitchFamily="34" charset="0"/>
              </a:rPr>
              <a:t>RE-ASSESS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2331C4-22E6-9150-D261-36C19D774D1F}"/>
              </a:ext>
            </a:extLst>
          </p:cNvPr>
          <p:cNvSpPr txBox="1"/>
          <p:nvPr/>
        </p:nvSpPr>
        <p:spPr>
          <a:xfrm>
            <a:off x="407845" y="3743098"/>
            <a:ext cx="17119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Ongoing therapy reassessment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7D734E-F0E9-3A41-A916-7CFDC7FE6797}"/>
              </a:ext>
            </a:extLst>
          </p:cNvPr>
          <p:cNvSpPr txBox="1"/>
          <p:nvPr/>
        </p:nvSpPr>
        <p:spPr>
          <a:xfrm>
            <a:off x="342900" y="4559416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78B8836-2156-E335-BC1A-9E0027302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C896B-2C14-3BE5-056C-FE4E6F5E2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1773381"/>
            <a:ext cx="6214008" cy="383535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0" cap="none" spc="200" normalizeH="0" baseline="0" noProof="0" dirty="0">
                <a:ln>
                  <a:noFill/>
                </a:ln>
                <a:solidFill>
                  <a:srgbClr val="AC191F"/>
                </a:solidFill>
                <a:effectLst/>
                <a:uLnTx/>
                <a:uFillTx/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kumimoji="0" lang="en-US" sz="1800" b="0" i="0" u="none" strike="noStrike" kern="0" cap="none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b Dub Bold" panose="020B0803030403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Ongoing rehabilitation may require: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Medium" panose="020B0603030403020204" pitchFamily="34" charset="0"/>
                <a:ea typeface="Calibri" pitchFamily="34" charset="-122"/>
                <a:cs typeface="Calibri" pitchFamily="34" charset="-120"/>
              </a:rPr>
              <a:t>Periodic reassessment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Medium" panose="020B0603030403020204" pitchFamily="34" charset="0"/>
                <a:ea typeface="Calibri" pitchFamily="34" charset="-122"/>
                <a:cs typeface="Calibri" pitchFamily="34" charset="-120"/>
              </a:rPr>
              <a:t>Re-engagement in therapy at various time points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b Dub Medium" panose="020B0603030403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0" cap="none" spc="200" normalizeH="0" baseline="0" noProof="0" dirty="0">
                <a:ln>
                  <a:noFill/>
                </a:ln>
                <a:solidFill>
                  <a:srgbClr val="AC191F"/>
                </a:solidFill>
                <a:effectLst/>
                <a:uLnTx/>
                <a:uFillTx/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</a:t>
            </a:r>
            <a:br>
              <a:rPr kumimoji="0" lang="en-US" sz="1800" b="1" i="0" u="none" strike="noStrike" kern="0" cap="none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b Dub Bold" panose="020B0803030403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Medium" panose="020B0603030403020204" pitchFamily="34" charset="0"/>
                <a:ea typeface="Calibri" pitchFamily="34" charset="-122"/>
                <a:cs typeface="Calibri" pitchFamily="34" charset="-120"/>
              </a:rPr>
              <a:t>In persons with stroke, a formal assessment of body structures and functions, activity limitations and participation restrictions, and personal and environmental factors is recommended to inform treatment planning, care transitions, and discharge planning.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C654A-D579-CC47-723C-4E0CB8727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B71D2C64-FABF-DE98-7F40-E17924C54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Recommendation:</a:t>
            </a:r>
            <a:r>
              <a:rPr lang="en-US" dirty="0"/>
              <a:t> 4.1.1</a:t>
            </a:r>
          </a:p>
        </p:txBody>
      </p:sp>
    </p:spTree>
    <p:extLst>
      <p:ext uri="{BB962C8B-B14F-4D97-AF65-F5344CB8AC3E}">
        <p14:creationId xmlns:p14="http://schemas.microsoft.com/office/powerpoint/2010/main" val="927575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66B80-5A48-08E7-053D-2244AEF3B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5C09A27-E69D-457F-9B2F-C3AD77416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5636" y="1724890"/>
            <a:ext cx="1704109" cy="3512128"/>
            <a:chOff x="415636" y="1724890"/>
            <a:chExt cx="1704109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127D264-98B2-0D6C-1FC0-DF95FE216F21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/>
            <p:nvPr/>
          </p:nvSpPr>
          <p:spPr>
            <a:xfrm>
              <a:off x="415636" y="2306781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BF22319-8F78-C8AF-E7DF-0641C2564F71}"/>
                </a:ext>
              </a:extLst>
            </p:cNvPr>
            <p:cNvSpPr/>
            <p:nvPr/>
          </p:nvSpPr>
          <p:spPr>
            <a:xfrm>
              <a:off x="578428" y="1724890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8828211F-58C0-CA58-049C-AB074647EB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79676" y="2029257"/>
              <a:ext cx="970638" cy="81785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2F1E4DE-8BB5-F4DD-23CD-54477C362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6892636" cy="660111"/>
          </a:xfrm>
        </p:spPr>
        <p:txBody>
          <a:bodyPr/>
          <a:lstStyle/>
          <a:p>
            <a:pPr marL="519113" indent="-519113">
              <a:tabLst>
                <a:tab pos="519113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7. 	</a:t>
            </a:r>
            <a:r>
              <a:rPr lang="en-US" dirty="0"/>
              <a:t>Care Partner Well-Being Requirements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F72213-5BC1-67A7-CD18-E6D20C376A50}"/>
              </a:ext>
            </a:extLst>
          </p:cNvPr>
          <p:cNvSpPr txBox="1"/>
          <p:nvPr/>
        </p:nvSpPr>
        <p:spPr>
          <a:xfrm>
            <a:off x="433821" y="3265116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CARE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BFD67A-8EB0-9301-D14F-592D02AF9C88}"/>
              </a:ext>
            </a:extLst>
          </p:cNvPr>
          <p:cNvSpPr txBox="1"/>
          <p:nvPr/>
        </p:nvSpPr>
        <p:spPr>
          <a:xfrm>
            <a:off x="397454" y="3691143"/>
            <a:ext cx="17119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Support for care partners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07C830C-DB7F-79E0-7A3A-1B795EFBF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7B9A4-A119-25EA-475C-270E7CB1B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2306781"/>
            <a:ext cx="6702382" cy="164522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0" cap="none" spc="200" normalizeH="0" baseline="0" noProof="0" dirty="0">
                <a:ln>
                  <a:noFill/>
                </a:ln>
                <a:solidFill>
                  <a:srgbClr val="AC191F"/>
                </a:solidFill>
                <a:effectLst/>
                <a:uLnTx/>
                <a:uFillTx/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kumimoji="0" lang="en-US" sz="1800" b="0" i="0" u="none" strike="noStrike" kern="0" cap="none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b Dub Bold" panose="020B0803030403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Care partners need comprehensive education and training to effectively support: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Medium" panose="020B0603030403020204" pitchFamily="34" charset="0"/>
                <a:ea typeface="Calibri" pitchFamily="34" charset="-122"/>
                <a:cs typeface="Calibri" pitchFamily="34" charset="-120"/>
              </a:rPr>
              <a:t>Their own health and well-being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Medium" panose="020B0603030403020204" pitchFamily="34" charset="0"/>
                <a:ea typeface="Calibri" pitchFamily="34" charset="-122"/>
                <a:cs typeface="Calibri" pitchFamily="34" charset="-120"/>
              </a:rPr>
              <a:t>The stroke survivor's rehabilitation and recovery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E9E8F9-7B29-1F7F-3B32-8C6FA1D3F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3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CF75E1-C053-2C2D-8B8F-7966F94E3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2796" y="6328881"/>
            <a:ext cx="6051478" cy="349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939E85-4E7A-9CBB-49ED-31D386239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2831926" cy="3795908"/>
          </a:xfrm>
        </p:spPr>
        <p:txBody>
          <a:bodyPr/>
          <a:lstStyle/>
          <a:p>
            <a:pPr rtl="0" eaLnBrk="1" latinLnBrk="0" hangingPunct="1"/>
            <a:r>
              <a:rPr lang="en-US" sz="2400" dirty="0">
                <a:solidFill>
                  <a:srgbClr val="AC1B1F"/>
                </a:solidFill>
              </a:rPr>
              <a:t>Table 1. </a:t>
            </a:r>
            <a:br>
              <a:rPr lang="en-US" sz="2400" kern="1200" dirty="0">
                <a:solidFill>
                  <a:srgbClr val="AC1B1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</a:br>
            <a:r>
              <a:rPr lang="en-US" sz="2400" dirty="0"/>
              <a:t>Applying Class of Recommendation and Level of Evidence to Clinical Strategies, Interventions, Treatments, or Diagnostic Testing in Patient Care</a:t>
            </a:r>
            <a:br>
              <a:rPr lang="en-US" sz="2400" dirty="0"/>
            </a:br>
            <a:endParaRPr lang="en-US" dirty="0"/>
          </a:p>
        </p:txBody>
      </p:sp>
      <p:graphicFrame>
        <p:nvGraphicFramePr>
          <p:cNvPr id="4" name="Table 9">
            <a:extLst>
              <a:ext uri="{FF2B5EF4-FFF2-40B4-BE49-F238E27FC236}">
                <a16:creationId xmlns:a16="http://schemas.microsoft.com/office/drawing/2014/main" id="{DFA07AE3-2588-546E-4D8F-67EC04D917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070606"/>
              </p:ext>
            </p:extLst>
          </p:nvPr>
        </p:nvGraphicFramePr>
        <p:xfrm>
          <a:off x="3894637" y="365123"/>
          <a:ext cx="3940461" cy="665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0461">
                  <a:extLst>
                    <a:ext uri="{9D8B030D-6E8A-4147-A177-3AD203B41FA5}">
                      <a16:colId xmlns:a16="http://schemas.microsoft.com/office/drawing/2014/main" val="1003014637"/>
                    </a:ext>
                  </a:extLst>
                </a:gridCol>
              </a:tblGrid>
              <a:tr h="198818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ysClr val="windowText" lastClr="000000"/>
                          </a:solidFill>
                          <a:latin typeface="Lub Dub Condensed" panose="020B0506030403020204" pitchFamily="34" charset="0"/>
                        </a:rPr>
                        <a:t>CLASS (STRENGTH) OF RECOMMENDATION</a:t>
                      </a:r>
                    </a:p>
                  </a:txBody>
                  <a:tcPr>
                    <a:solidFill>
                      <a:srgbClr val="D2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32595"/>
                  </a:ext>
                </a:extLst>
              </a:tr>
              <a:tr h="138900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Lub Dub Condensed" panose="020B0506030403020204" pitchFamily="34" charset="0"/>
                        </a:rPr>
                        <a:t>CLASS 1 (STRONG)                                                                              Benefit &gt;&gt;&gt; Risk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C7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596577"/>
                  </a:ext>
                </a:extLst>
              </a:tr>
              <a:tr h="22060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b="1" dirty="0">
                          <a:latin typeface="Lub Dub Condensed" panose="020B0506030403020204" pitchFamily="34" charset="0"/>
                        </a:rPr>
                        <a:t>Suggested phrases for writing recommendations: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Is recommended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Is indicated/useful/effective/beneficial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Should be performed/administered/other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Comparative-Effectiveness Phrases†:</a:t>
                      </a:r>
                    </a:p>
                    <a:p>
                      <a:pPr marL="342900" indent="-171450">
                        <a:buFont typeface="Lub Dub Condensed" panose="020B0506030403020204" pitchFamily="34" charset="0"/>
                        <a:buChar char="−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Treatment/strategy A is recommended/indicated in preference to treatment B</a:t>
                      </a:r>
                    </a:p>
                    <a:p>
                      <a:pPr marL="342900" indent="-171450">
                        <a:buFont typeface="Lub Dub Condensed" panose="020B0506030403020204" pitchFamily="34" charset="0"/>
                        <a:buChar char="−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Treatment A should be chosen over treatment B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C7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742902"/>
                  </a:ext>
                </a:extLst>
              </a:tr>
              <a:tr h="1389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2857500" algn="r"/>
                        </a:tabLst>
                      </a:pPr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CLASS 2a (MODERATE)                                                                        </a:t>
                      </a:r>
                      <a:r>
                        <a:rPr lang="en-US" sz="1000" b="1" dirty="0">
                          <a:latin typeface="Lub Dub Condensed" panose="020B0506030403020204" pitchFamily="34" charset="0"/>
                        </a:rPr>
                        <a:t>Benefit &gt;&gt; Risk</a:t>
                      </a:r>
                      <a:endParaRPr lang="en-US" sz="1000" b="1" kern="1200" dirty="0">
                        <a:solidFill>
                          <a:schemeClr val="dk1"/>
                        </a:solidFill>
                        <a:latin typeface="Lub Dub Condensed" panose="020B0506030403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493110"/>
                  </a:ext>
                </a:extLst>
              </a:tr>
              <a:tr h="19881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b="1" dirty="0">
                          <a:latin typeface="Lub Dub Condensed" panose="020B0506030403020204" pitchFamily="34" charset="0"/>
                        </a:rPr>
                        <a:t>Suggested phrases for writing recommendations: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Is reasonable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Can be useful/effective/beneficial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Comparative-Effectiveness Phrases†:</a:t>
                      </a:r>
                    </a:p>
                    <a:p>
                      <a:pPr marL="342900" indent="-171450">
                        <a:buFont typeface="Lub Dub Condensed" panose="020B0506030403020204" pitchFamily="34" charset="0"/>
                        <a:buChar char="−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Treatment/strategy A is probably recommended/indicated in preference to treatment B</a:t>
                      </a:r>
                    </a:p>
                    <a:p>
                      <a:pPr marL="342900" indent="-171450">
                        <a:buFont typeface="Lub Dub Condensed" panose="020B0506030403020204" pitchFamily="34" charset="0"/>
                        <a:buChar char="−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It is reasonable to choose treatment A over treatment B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A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413684"/>
                  </a:ext>
                </a:extLst>
              </a:tr>
              <a:tr h="18467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CLASS 2b (Weak)                                                                                     </a:t>
                      </a:r>
                      <a:r>
                        <a:rPr lang="en-US" sz="1000" b="1" dirty="0">
                          <a:latin typeface="Lub Dub Condensed" panose="020B0506030403020204" pitchFamily="34" charset="0"/>
                        </a:rPr>
                        <a:t>Benefit ≥ Risk</a:t>
                      </a:r>
                      <a:endParaRPr lang="en-US" sz="1000" b="1" kern="1200" dirty="0">
                        <a:solidFill>
                          <a:schemeClr val="dk1"/>
                        </a:solidFill>
                        <a:latin typeface="Lub Dub Condensed" panose="020B0506030403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7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79678"/>
                  </a:ext>
                </a:extLst>
              </a:tr>
              <a:tr h="22060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b="1" dirty="0">
                          <a:latin typeface="Lub Dub Condensed" panose="020B0506030403020204" pitchFamily="34" charset="0"/>
                        </a:rPr>
                        <a:t>Suggested phrases for writing recommendations: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May/might be reasonable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May/might be considered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Usefulness/effectiveness is unknown/unclear/uncertain or not well-established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7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212600"/>
                  </a:ext>
                </a:extLst>
              </a:tr>
              <a:tr h="198818">
                <a:tc>
                  <a:txBody>
                    <a:bodyPr/>
                    <a:lstStyle/>
                    <a:p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CLASS 3: No Benefit (MODERATE)                                                     Benefit = Risk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536859"/>
                  </a:ext>
                </a:extLst>
              </a:tr>
              <a:tr h="27780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b="1" dirty="0">
                          <a:latin typeface="Lub Dub Condensed" panose="020B0506030403020204" pitchFamily="34" charset="0"/>
                        </a:rPr>
                        <a:t>Suggested phrases for writing recommendations: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Is not recommended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Is not indicated/useful/effective/beneficial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Should not be performed/administered/other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303985"/>
                  </a:ext>
                </a:extLst>
              </a:tr>
              <a:tr h="198818">
                <a:tc>
                  <a:txBody>
                    <a:bodyPr/>
                    <a:lstStyle/>
                    <a:p>
                      <a:r>
                        <a:rPr lang="en-US" sz="1000" b="1" kern="1200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CLASS 3: Harm (STRONG)                                                                     Risk &gt; Benefit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1C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866847"/>
                  </a:ext>
                </a:extLst>
              </a:tr>
              <a:tr h="19881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</a:rPr>
                        <a:t>Suggested phrases for writing recommendations: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</a:rPr>
                        <a:t>Potentially harmful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</a:rPr>
                        <a:t>Causes harm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</a:rPr>
                        <a:t>Associated with excess morbidity/mortality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</a:rPr>
                        <a:t>Should not be performed/administered/other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AF1C0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743771"/>
                  </a:ext>
                </a:extLst>
              </a:tr>
            </a:tbl>
          </a:graphicData>
        </a:graphic>
      </p:graphicFrame>
      <p:graphicFrame>
        <p:nvGraphicFramePr>
          <p:cNvPr id="5" name="Table 9">
            <a:extLst>
              <a:ext uri="{FF2B5EF4-FFF2-40B4-BE49-F238E27FC236}">
                <a16:creationId xmlns:a16="http://schemas.microsoft.com/office/drawing/2014/main" id="{B00C9340-2C0C-D20A-CE09-E7E48E905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420363"/>
              </p:ext>
            </p:extLst>
          </p:nvPr>
        </p:nvGraphicFramePr>
        <p:xfrm>
          <a:off x="7951937" y="365123"/>
          <a:ext cx="3401864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1864">
                  <a:extLst>
                    <a:ext uri="{9D8B030D-6E8A-4147-A177-3AD203B41FA5}">
                      <a16:colId xmlns:a16="http://schemas.microsoft.com/office/drawing/2014/main" val="1003014637"/>
                    </a:ext>
                  </a:extLst>
                </a:gridCol>
              </a:tblGrid>
              <a:tr h="227160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ysClr val="windowText" lastClr="000000"/>
                          </a:solidFill>
                          <a:latin typeface="Lub Dub Condensed" panose="020B0506030403020204" pitchFamily="34" charset="0"/>
                        </a:rPr>
                        <a:t>LEVEL (QUALITY) OF EVIDENCE‡</a:t>
                      </a:r>
                    </a:p>
                  </a:txBody>
                  <a:tcPr>
                    <a:solidFill>
                      <a:srgbClr val="D2D3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32595"/>
                  </a:ext>
                </a:extLst>
              </a:tr>
              <a:tr h="22716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</a:rPr>
                        <a:t>LEVEL A</a:t>
                      </a: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D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596577"/>
                  </a:ext>
                </a:extLst>
              </a:tr>
              <a:tr h="438094">
                <a:tc>
                  <a:txBody>
                    <a:bodyPr/>
                    <a:lstStyle/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</a:rPr>
                        <a:t>High-quality evidence‡ from more than 1 RCT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</a:rPr>
                        <a:t>Meta-analyses of high-quality RCTs</a:t>
                      </a:r>
                    </a:p>
                    <a:p>
                      <a:pPr marL="174625" indent="-114300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solidFill>
                            <a:schemeClr val="bg1"/>
                          </a:solidFill>
                          <a:latin typeface="Lub Dub Condensed" panose="020B0506030403020204" pitchFamily="34" charset="0"/>
                        </a:rPr>
                        <a:t>One or more RCTs corroborated by high-quality registry studies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D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742902"/>
                  </a:ext>
                </a:extLst>
              </a:tr>
              <a:tr h="22716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tabLst>
                          <a:tab pos="2857500" algn="r"/>
                        </a:tabLst>
                      </a:pPr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LEVEL B-R                                                                            (Randomized)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493110"/>
                  </a:ext>
                </a:extLst>
              </a:tr>
              <a:tr h="324514">
                <a:tc>
                  <a:txBody>
                    <a:bodyPr/>
                    <a:lstStyle/>
                    <a:p>
                      <a:pPr marL="174625" indent="-1143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Moderate-quality evidence</a:t>
                      </a: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‡</a:t>
                      </a: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 from 1 or more RCTs</a:t>
                      </a:r>
                    </a:p>
                    <a:p>
                      <a:pPr marL="174625" indent="-1143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Meta-analyses of moderate-quality RCTs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413684"/>
                  </a:ext>
                </a:extLst>
              </a:tr>
              <a:tr h="22716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LEVEL B-NR                                                                   (Nonrandomized)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79678"/>
                  </a:ext>
                </a:extLst>
              </a:tr>
              <a:tr h="438094">
                <a:tc>
                  <a:txBody>
                    <a:bodyPr/>
                    <a:lstStyle/>
                    <a:p>
                      <a:pPr marL="174625" indent="-1143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Moderate-quality evidence</a:t>
                      </a: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‡</a:t>
                      </a: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 from 1 or more well-designed, well-executed nonrandomized studies, observational studies, or registry studies</a:t>
                      </a:r>
                    </a:p>
                    <a:p>
                      <a:pPr marL="174625" indent="-1143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Meta-analyses of such studies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B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212600"/>
                  </a:ext>
                </a:extLst>
              </a:tr>
              <a:tr h="227160">
                <a:tc>
                  <a:txBody>
                    <a:bodyPr/>
                    <a:lstStyle/>
                    <a:p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LEVEL C-LD                                                                          (Limited Data)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2536859"/>
                  </a:ext>
                </a:extLst>
              </a:tr>
              <a:tr h="551674">
                <a:tc>
                  <a:txBody>
                    <a:bodyPr/>
                    <a:lstStyle/>
                    <a:p>
                      <a:pPr marL="174625" indent="-1143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Randomized or nonrandomized observational or registry studies with limitations of design or execution</a:t>
                      </a:r>
                    </a:p>
                    <a:p>
                      <a:pPr marL="174625" indent="-1143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Meta-analyses of such studies</a:t>
                      </a:r>
                    </a:p>
                    <a:p>
                      <a:pPr marL="174625" indent="-11430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900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Physiological or mechanistic studies in human subjects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303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00" b="1" kern="1200" dirty="0">
                          <a:solidFill>
                            <a:schemeClr val="dk1"/>
                          </a:solidFill>
                          <a:latin typeface="Lub Dub Condensed" panose="020B0506030403020204" pitchFamily="34" charset="0"/>
                          <a:ea typeface="+mn-ea"/>
                          <a:cs typeface="+mn-cs"/>
                        </a:rPr>
                        <a:t>LEVEL C-EO                                                                      (Expert Opinion)</a:t>
                      </a: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866847"/>
                  </a:ext>
                </a:extLst>
              </a:tr>
              <a:tr h="211677">
                <a:tc>
                  <a:txBody>
                    <a:bodyPr/>
                    <a:lstStyle/>
                    <a:p>
                      <a:pPr marL="171450" indent="-111125">
                        <a:buFont typeface="Arial" panose="020B0604020202020204" pitchFamily="34" charset="0"/>
                        <a:buChar char="•"/>
                      </a:pPr>
                      <a:r>
                        <a:rPr lang="en-US" sz="900" dirty="0">
                          <a:latin typeface="Lub Dub Condensed" panose="020B0506030403020204" pitchFamily="34" charset="0"/>
                        </a:rPr>
                        <a:t>Consensus of expert opinion based on clinical experience. 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C4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743771"/>
                  </a:ext>
                </a:extLst>
              </a:tr>
            </a:tbl>
          </a:graphicData>
        </a:graphic>
      </p:graphicFrame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21B4108-6B1F-8F40-AE71-94DFE09B9BA0}"/>
              </a:ext>
            </a:extLst>
          </p:cNvPr>
          <p:cNvSpPr txBox="1">
            <a:spLocks/>
          </p:cNvSpPr>
          <p:nvPr/>
        </p:nvSpPr>
        <p:spPr>
          <a:xfrm>
            <a:off x="7951937" y="4249267"/>
            <a:ext cx="3401864" cy="122645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Clr>
                <a:srgbClr val="000000"/>
              </a:buClr>
              <a:buNone/>
              <a:defRPr/>
            </a:pPr>
            <a:r>
              <a:rPr lang="en-US" sz="700" dirty="0">
                <a:sym typeface="Arial"/>
              </a:rPr>
              <a:t>COR and LOE are determined independently (any COR may be paired with any LOE). </a:t>
            </a:r>
          </a:p>
          <a:p>
            <a:pPr marL="0" indent="0">
              <a:spcBef>
                <a:spcPts val="600"/>
              </a:spcBef>
              <a:buClr>
                <a:srgbClr val="000000"/>
              </a:buClr>
              <a:buNone/>
              <a:defRPr/>
            </a:pPr>
            <a:r>
              <a:rPr lang="en-US" sz="700" dirty="0">
                <a:sym typeface="Arial"/>
              </a:rPr>
              <a:t>A recommendation with LOE C does not imply that the recommendation is weak. Many important clinical questions addressed in guidelines do not lend themselves to clinical trials. Although RCTs are unavailable, there may be a very clear clinical consensus that a particular test or therapy is useful or effective.  </a:t>
            </a:r>
          </a:p>
          <a:p>
            <a:pPr marL="233363" indent="-117475">
              <a:spcBef>
                <a:spcPts val="600"/>
              </a:spcBef>
              <a:buClr>
                <a:srgbClr val="000000"/>
              </a:buClr>
              <a:buNone/>
              <a:tabLst>
                <a:tab pos="233363" algn="l"/>
              </a:tabLst>
              <a:defRPr/>
            </a:pPr>
            <a:r>
              <a:rPr lang="en-US" sz="700" dirty="0">
                <a:sym typeface="Arial"/>
              </a:rPr>
              <a:t>*	The outcome or result of the intervention should be specified (an improved clinical outcome or increased diagnostic accuracy or incremental prognostic information). </a:t>
            </a:r>
          </a:p>
          <a:p>
            <a:pPr marL="233363" indent="-117475">
              <a:spcBef>
                <a:spcPts val="600"/>
              </a:spcBef>
              <a:buClr>
                <a:srgbClr val="000000"/>
              </a:buClr>
              <a:buNone/>
              <a:tabLst>
                <a:tab pos="233363" algn="l"/>
              </a:tabLst>
              <a:defRPr/>
            </a:pPr>
            <a:r>
              <a:rPr lang="en-US" sz="700" dirty="0">
                <a:sym typeface="Arial"/>
              </a:rPr>
              <a:t> </a:t>
            </a:r>
            <a:r>
              <a:rPr lang="en-US" sz="700" b="1" dirty="0">
                <a:sym typeface="Arial"/>
              </a:rPr>
              <a:t>†	</a:t>
            </a:r>
            <a:r>
              <a:rPr lang="en-US" sz="700" dirty="0">
                <a:sym typeface="Arial"/>
              </a:rPr>
              <a:t>For comparative-effectiveness recommendation (COR 1 and 2a; LOE A and B only), studies that support the use of comparator verbs should involve direct comparisons of the treatments or strategies being evaluated. </a:t>
            </a:r>
          </a:p>
          <a:p>
            <a:pPr marL="233363" indent="-117475">
              <a:spcBef>
                <a:spcPts val="600"/>
              </a:spcBef>
              <a:buClr>
                <a:srgbClr val="000000"/>
              </a:buClr>
              <a:buNone/>
              <a:tabLst>
                <a:tab pos="233363" algn="l"/>
              </a:tabLst>
              <a:defRPr/>
            </a:pPr>
            <a:r>
              <a:rPr lang="en-US" sz="700" b="1" dirty="0">
                <a:sym typeface="Arial"/>
              </a:rPr>
              <a:t>‡	</a:t>
            </a:r>
            <a:r>
              <a:rPr lang="en-US" sz="700" dirty="0">
                <a:sym typeface="Arial"/>
              </a:rPr>
              <a:t>The method of assessing quality is evolving, including the application of standardized, widely-used, and preferably validated evidence grading tools; and for systematic reviews, the incorporation of an Evidence Review Committee.  </a:t>
            </a:r>
          </a:p>
          <a:p>
            <a:pPr marL="0" indent="0">
              <a:spcBef>
                <a:spcPts val="600"/>
              </a:spcBef>
              <a:buClr>
                <a:srgbClr val="000000"/>
              </a:buClr>
              <a:buNone/>
              <a:defRPr/>
            </a:pPr>
            <a:r>
              <a:rPr lang="en-US" sz="700" dirty="0">
                <a:sym typeface="Arial"/>
              </a:rPr>
              <a:t>COR indicates Class of Recommendation; EO, expert opinion; LD, limited data; LOE, Level of Evidence; NR, nonrandomized; R, randomized; and RCT, randomized controlled trial. 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A65FD765-1117-3A5F-0F8F-6CC1A8D4C0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889" y="3906981"/>
            <a:ext cx="2392247" cy="1028701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b="1" dirty="0">
                <a:ea typeface="Calibri" pitchFamily="34" charset="-122"/>
                <a:cs typeface="Calibri" pitchFamily="34" charset="-120"/>
              </a:rPr>
              <a:t>Abbreviations: </a:t>
            </a:r>
            <a:br>
              <a:rPr lang="en-US" b="1" dirty="0">
                <a:ea typeface="Calibri" pitchFamily="34" charset="-122"/>
                <a:cs typeface="Calibri" pitchFamily="34" charset="-120"/>
              </a:rPr>
            </a:br>
            <a:r>
              <a:rPr lang="en-US" dirty="0"/>
              <a:t>SNF indicates skilled nursing facility; IRF, inpatient rehabilitation facility; and LTCH, long-term care hospital. </a:t>
            </a:r>
            <a:r>
              <a:rPr lang="en-US" b="1" dirty="0">
                <a:ea typeface="Calibri" pitchFamily="34" charset="-122"/>
                <a:cs typeface="Calibri" pitchFamily="34" charset="-120"/>
              </a:rPr>
              <a:t> 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1FDBAC-0935-5CBB-7201-2DC4883DA6AE}"/>
              </a:ext>
            </a:extLst>
          </p:cNvPr>
          <p:cNvSpPr txBox="1"/>
          <p:nvPr/>
        </p:nvSpPr>
        <p:spPr>
          <a:xfrm>
            <a:off x="2155398" y="6355866"/>
            <a:ext cx="78812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Richards, L.G., et al. 2026 AHA/ASA Guideline for the Adult Stroke Rehabilitation and Recovery. </a:t>
            </a:r>
            <a:r>
              <a:rPr lang="en-US" sz="9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Stroke</a:t>
            </a:r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3014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8BE09-5C3D-AF1B-DE11-2FCE831CF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90A0FE1-86FC-C8C7-B034-785EDB7E6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724890"/>
            <a:ext cx="1868283" cy="3512128"/>
            <a:chOff x="344980" y="1724890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5AE1983-7E52-B385-9DA5-931251E35F5F}"/>
                </a:ext>
              </a:extLst>
            </p:cNvPr>
            <p:cNvSpPr/>
            <p:nvPr/>
          </p:nvSpPr>
          <p:spPr>
            <a:xfrm>
              <a:off x="415636" y="2306781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854798B-1A64-296D-2CB5-9064A0B82CA6}"/>
                </a:ext>
              </a:extLst>
            </p:cNvPr>
            <p:cNvSpPr/>
            <p:nvPr/>
          </p:nvSpPr>
          <p:spPr>
            <a:xfrm>
              <a:off x="344980" y="4438751"/>
              <a:ext cx="1868283" cy="519545"/>
            </a:xfrm>
            <a:prstGeom prst="rect">
              <a:avLst/>
            </a:prstGeom>
            <a:solidFill>
              <a:srgbClr val="FFDA68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2DBA6B5-E735-0F8B-299D-B261DACC6274}"/>
                </a:ext>
              </a:extLst>
            </p:cNvPr>
            <p:cNvSpPr/>
            <p:nvPr/>
          </p:nvSpPr>
          <p:spPr>
            <a:xfrm>
              <a:off x="578428" y="1724890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EE840CD4-C878-96A0-419B-F573433632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79676" y="2029257"/>
              <a:ext cx="970638" cy="81785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5B7FFAC-6E10-2F48-21AF-06BAE19B9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6892636" cy="660111"/>
          </a:xfrm>
        </p:spPr>
        <p:txBody>
          <a:bodyPr/>
          <a:lstStyle/>
          <a:p>
            <a:pPr marL="519113" indent="-519113">
              <a:tabLst>
                <a:tab pos="519113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7. 	</a:t>
            </a:r>
            <a:r>
              <a:rPr lang="en-US" dirty="0"/>
              <a:t>Care Partner Well-Being Requirements </a:t>
            </a:r>
            <a:r>
              <a:rPr lang="en-US" dirty="0">
                <a:solidFill>
                  <a:schemeClr val="bg1"/>
                </a:solidFill>
              </a:rPr>
              <a:t>continued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7B7203-A410-D8FF-A38D-F7B8CAB9EFBD}"/>
              </a:ext>
            </a:extLst>
          </p:cNvPr>
          <p:cNvSpPr txBox="1"/>
          <p:nvPr/>
        </p:nvSpPr>
        <p:spPr>
          <a:xfrm>
            <a:off x="433821" y="3265116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CARE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E524E4-AB44-6F3F-7D69-F32F6931C615}"/>
              </a:ext>
            </a:extLst>
          </p:cNvPr>
          <p:cNvSpPr txBox="1"/>
          <p:nvPr/>
        </p:nvSpPr>
        <p:spPr>
          <a:xfrm>
            <a:off x="397454" y="3691143"/>
            <a:ext cx="17119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Support for care partners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A5DEE1-DA2D-7FB9-5A97-34CE3BD99E25}"/>
              </a:ext>
            </a:extLst>
          </p:cNvPr>
          <p:cNvSpPr txBox="1"/>
          <p:nvPr/>
        </p:nvSpPr>
        <p:spPr>
          <a:xfrm>
            <a:off x="342900" y="4517852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2a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A4B888C-565C-AC86-4DF8-D56579793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95CAA-E17F-9AC5-AAAE-6D589E193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2157844"/>
            <a:ext cx="6702382" cy="333894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0" cap="none" spc="200" normalizeH="0" baseline="0" noProof="0" dirty="0">
                <a:ln>
                  <a:noFill/>
                </a:ln>
                <a:solidFill>
                  <a:srgbClr val="AC191F"/>
                </a:solidFill>
                <a:effectLst/>
                <a:uLnTx/>
                <a:uFillTx/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RECOMMENDATIONS</a:t>
            </a:r>
            <a:br>
              <a:rPr kumimoji="0" lang="en-US" sz="1800" b="1" i="0" u="none" strike="noStrike" kern="0" cap="none" spc="2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b Dub Bold" panose="020B0803030403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Medium" panose="020B0603030403020204" pitchFamily="34" charset="0"/>
                <a:ea typeface="Calibri" pitchFamily="34" charset="-122"/>
                <a:cs typeface="Calibri" pitchFamily="34" charset="-120"/>
              </a:rPr>
              <a:t>Active and intentional engagement of caregivers of persons with stroke as early as possible and throughout rehabilitation can be beneficial to improve knowledge about stroke, mental health and caregiver burden.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Medium" panose="020B0603030403020204" pitchFamily="34" charset="0"/>
                <a:ea typeface="Calibri" pitchFamily="34" charset="-122"/>
                <a:cs typeface="Calibri" pitchFamily="34" charset="-120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A202C"/>
              </a:solidFill>
              <a:effectLst/>
              <a:uLnTx/>
              <a:uFillTx/>
              <a:latin typeface="Lub Dub Medium" panose="020B0603030403020204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A202C"/>
                </a:solidFill>
                <a:effectLst/>
                <a:uLnTx/>
                <a:uFillTx/>
                <a:latin typeface="Lub Dub Medium" panose="020B0603030403020204" pitchFamily="34" charset="0"/>
                <a:ea typeface="Calibri" pitchFamily="34" charset="-122"/>
                <a:cs typeface="Calibri" pitchFamily="34" charset="-120"/>
              </a:rPr>
              <a:t>For persons with stroke, involving caregivers in education and training using teach-back about care and rehabilitation activities can be beneficial to improve patient and caregiver outcomes such as experience of care, activities of daily living and mobility.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E87DD7-F2BE-3282-A83E-10417561A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BA969CF-F59C-AC86-11E7-5232DAC37C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Recommendations:</a:t>
            </a:r>
            <a:r>
              <a:rPr lang="en-US" dirty="0"/>
              <a:t> 7.2.1 and 7.2.2</a:t>
            </a:r>
          </a:p>
        </p:txBody>
      </p:sp>
    </p:spTree>
    <p:extLst>
      <p:ext uri="{BB962C8B-B14F-4D97-AF65-F5344CB8AC3E}">
        <p14:creationId xmlns:p14="http://schemas.microsoft.com/office/powerpoint/2010/main" val="135172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F85D2-BDDF-574D-100A-796D86578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F12AEEC-CA1F-E82C-5FFB-03761D04B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319645"/>
            <a:ext cx="1868283" cy="3512128"/>
            <a:chOff x="344980" y="1319645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6463D8-673A-1F21-84A4-39193B7F0EC9}"/>
                </a:ext>
              </a:extLst>
            </p:cNvPr>
            <p:cNvSpPr/>
            <p:nvPr/>
          </p:nvSpPr>
          <p:spPr>
            <a:xfrm>
              <a:off x="415636" y="1901536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DF3119-0E2E-1347-220D-44029C775EF2}"/>
                </a:ext>
              </a:extLst>
            </p:cNvPr>
            <p:cNvSpPr/>
            <p:nvPr/>
          </p:nvSpPr>
          <p:spPr>
            <a:xfrm>
              <a:off x="344980" y="4033506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7A86A2-AC45-9D26-255A-75A5FB27288C}"/>
                </a:ext>
              </a:extLst>
            </p:cNvPr>
            <p:cNvSpPr/>
            <p:nvPr/>
          </p:nvSpPr>
          <p:spPr>
            <a:xfrm>
              <a:off x="578428" y="1319645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81E950E-4BCE-8C49-F377-9C2AB3618D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21746" y="1504948"/>
              <a:ext cx="835573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A7FD4A-3565-9AF3-4609-86A39F6B9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518"/>
            <a:ext cx="6892636" cy="660111"/>
          </a:xfrm>
        </p:spPr>
        <p:txBody>
          <a:bodyPr/>
          <a:lstStyle/>
          <a:p>
            <a:pPr marL="519113" indent="-519113"/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8.  </a:t>
            </a:r>
            <a:r>
              <a:rPr lang="en-US" dirty="0"/>
              <a:t>Mental Health Post-Stroke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27A869-F087-0F35-30CD-BE14EF451DEC}"/>
              </a:ext>
            </a:extLst>
          </p:cNvPr>
          <p:cNvSpPr txBox="1"/>
          <p:nvPr/>
        </p:nvSpPr>
        <p:spPr>
          <a:xfrm>
            <a:off x="433821" y="2755962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MH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785B24-8578-B05F-8EA3-70474B98F28E}"/>
              </a:ext>
            </a:extLst>
          </p:cNvPr>
          <p:cNvSpPr txBox="1"/>
          <p:nvPr/>
        </p:nvSpPr>
        <p:spPr>
          <a:xfrm>
            <a:off x="397454" y="3181989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Mental health screening &amp; support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DB4464-246F-0C59-E1C9-181530EB531A}"/>
              </a:ext>
            </a:extLst>
          </p:cNvPr>
          <p:cNvSpPr txBox="1"/>
          <p:nvPr/>
        </p:nvSpPr>
        <p:spPr>
          <a:xfrm>
            <a:off x="342900" y="4112607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A535759-9C74-8B46-C897-B8C4A6C02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8042B-2C23-3067-D5A7-C13426E5C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1326572"/>
            <a:ext cx="6214008" cy="383535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Mental health: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Key component of successful recovery after stroke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Post-stroke depression: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Common 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Treatable 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Can interfere with successful rehabilitation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Screening for this condition is advised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</a:t>
            </a:r>
            <a:br>
              <a:rPr lang="en-US" sz="1800" b="1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 persons with stroke, early screening using a valid screening instrument for post-stroke depression (from 3 days to 3 months post-stroke) is recommended to identify individuals in need of further evaluation and treatment.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E73089F5-DFC0-94A4-61C8-13D6D16605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b="1" dirty="0"/>
              <a:t>Abbreviations: </a:t>
            </a:r>
            <a:r>
              <a:rPr lang="en-US" dirty="0"/>
              <a:t>MH indicates mental health. </a:t>
            </a:r>
            <a:r>
              <a:rPr lang="en-US" b="1" dirty="0"/>
              <a:t>Recommendation: </a:t>
            </a:r>
            <a:r>
              <a:rPr lang="en-US" dirty="0"/>
              <a:t>3.7.1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3F187-9C52-84CF-8950-2EA74F29B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21</a:t>
            </a:fld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496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20094-BF7E-6C87-05DE-7F6FCA009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99E7772-C921-97D5-4FC6-849D1C82E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444336"/>
            <a:ext cx="1868283" cy="3512128"/>
            <a:chOff x="344980" y="1444336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B20C99A-CEBC-56B4-D84F-27699A8478CF}"/>
                </a:ext>
              </a:extLst>
            </p:cNvPr>
            <p:cNvSpPr/>
            <p:nvPr/>
          </p:nvSpPr>
          <p:spPr>
            <a:xfrm>
              <a:off x="415636" y="2026227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A90B6B9-D694-86C9-A92D-90F192A27840}"/>
                </a:ext>
              </a:extLst>
            </p:cNvPr>
            <p:cNvSpPr/>
            <p:nvPr/>
          </p:nvSpPr>
          <p:spPr>
            <a:xfrm>
              <a:off x="344980" y="4158197"/>
              <a:ext cx="1868283" cy="519545"/>
            </a:xfrm>
            <a:prstGeom prst="rect">
              <a:avLst/>
            </a:prstGeom>
            <a:solidFill>
              <a:srgbClr val="FFDA68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5FE2FA9-9FDB-D865-1C88-426C8081008E}"/>
                </a:ext>
              </a:extLst>
            </p:cNvPr>
            <p:cNvSpPr/>
            <p:nvPr/>
          </p:nvSpPr>
          <p:spPr>
            <a:xfrm>
              <a:off x="578428" y="1444336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3AE9E4DD-81D7-D780-E066-77C0ABBD43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0713" y="1675100"/>
              <a:ext cx="809204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FCE967E-E1DA-5C51-F54D-5DE390F7E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5518"/>
            <a:ext cx="6892636" cy="660111"/>
          </a:xfrm>
        </p:spPr>
        <p:txBody>
          <a:bodyPr/>
          <a:lstStyle/>
          <a:p>
            <a:pPr marL="519113" indent="-519113"/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9.  </a:t>
            </a:r>
            <a:r>
              <a:rPr lang="en-US" dirty="0"/>
              <a:t>Telehealth's Role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DC27B3-3CC2-C21D-9482-9B1A2856744A}"/>
              </a:ext>
            </a:extLst>
          </p:cNvPr>
          <p:cNvSpPr txBox="1"/>
          <p:nvPr/>
        </p:nvSpPr>
        <p:spPr>
          <a:xfrm>
            <a:off x="433821" y="2880653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TELE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F0B883-156F-4E74-A6D4-CDFC7A1D6E56}"/>
              </a:ext>
            </a:extLst>
          </p:cNvPr>
          <p:cNvSpPr txBox="1"/>
          <p:nvPr/>
        </p:nvSpPr>
        <p:spPr>
          <a:xfrm>
            <a:off x="397454" y="3306680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Telehealth in stroke rehabilitation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382E52-2143-0C5B-84DB-A7B40C7E9535}"/>
              </a:ext>
            </a:extLst>
          </p:cNvPr>
          <p:cNvSpPr txBox="1"/>
          <p:nvPr/>
        </p:nvSpPr>
        <p:spPr>
          <a:xfrm>
            <a:off x="342900" y="4237298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2a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D750194-FC62-AAD0-C033-C766C2288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F6F72-4710-798C-CEC5-CFBDA90A2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1451263"/>
            <a:ext cx="6214008" cy="383535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Telehealth: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Growing role in supporting care transitions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Growing role in rehabilitation across the continuum after stroke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Provides opportunities to improve access to care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Provides opportunities to improve the cost-effectiveness of care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</a:t>
            </a:r>
            <a:br>
              <a:rPr lang="en-US" sz="1800" b="1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For persons living at home after mild to moderate stroke, telerehabilitation therapies are reasonable alternatives to in-person therapies when access to these in-person therapies is limited or absent.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5CA90-1A71-F8BE-025A-E318EF44E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22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976B969B-E952-7E4A-9F4D-BC01DE8632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Recommendation:</a:t>
            </a:r>
            <a:r>
              <a:rPr lang="en-US" dirty="0"/>
              <a:t> 7.4.3</a:t>
            </a:r>
          </a:p>
        </p:txBody>
      </p:sp>
    </p:spTree>
    <p:extLst>
      <p:ext uri="{BB962C8B-B14F-4D97-AF65-F5344CB8AC3E}">
        <p14:creationId xmlns:p14="http://schemas.microsoft.com/office/powerpoint/2010/main" val="574709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0BC04-3E48-085B-C8F9-BE222F136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7FAB1BC-9BD0-BCE7-F160-25FA3069B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5636" y="2119745"/>
            <a:ext cx="1704109" cy="2815938"/>
            <a:chOff x="415636" y="2119745"/>
            <a:chExt cx="1704109" cy="281593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21B96B-3008-B719-8C6F-9E525A4D029C}"/>
                </a:ext>
              </a:extLst>
            </p:cNvPr>
            <p:cNvSpPr/>
            <p:nvPr/>
          </p:nvSpPr>
          <p:spPr>
            <a:xfrm>
              <a:off x="415636" y="2701637"/>
              <a:ext cx="1704109" cy="22340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0F91C11-4BC4-6CFB-D63F-B2671ED625E7}"/>
                </a:ext>
              </a:extLst>
            </p:cNvPr>
            <p:cNvSpPr/>
            <p:nvPr/>
          </p:nvSpPr>
          <p:spPr>
            <a:xfrm>
              <a:off x="578428" y="2119745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0116109F-6E4F-4E03-83FC-E4CE5E5E54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60712" y="2344882"/>
              <a:ext cx="816429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6B1C627-2CB1-8A4D-D238-A85BE2362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1938"/>
            <a:ext cx="6715992" cy="660111"/>
          </a:xfrm>
        </p:spPr>
        <p:txBody>
          <a:bodyPr/>
          <a:lstStyle/>
          <a:p>
            <a:pPr marL="685800" indent="-685800">
              <a:tabLst>
                <a:tab pos="685800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10.	</a:t>
            </a:r>
            <a:r>
              <a:rPr lang="en-US" dirty="0"/>
              <a:t>Clinical Trials of Stroke Rehabilitation Interventions are Needed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65C5BF-A558-3C4E-F340-12E724239B93}"/>
              </a:ext>
            </a:extLst>
          </p:cNvPr>
          <p:cNvSpPr txBox="1"/>
          <p:nvPr/>
        </p:nvSpPr>
        <p:spPr>
          <a:xfrm>
            <a:off x="433821" y="3556062"/>
            <a:ext cx="16651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RCT</a:t>
            </a:r>
          </a:p>
          <a:p>
            <a:pPr algn="ctr"/>
            <a:endParaRPr lang="en-US" sz="2400" dirty="0">
              <a:latin typeface="Lub Dub Heavy" panose="020B0903030403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D87E0F-1D10-6DCE-06D5-F403DAFD8AFC}"/>
              </a:ext>
            </a:extLst>
          </p:cNvPr>
          <p:cNvSpPr txBox="1"/>
          <p:nvPr/>
        </p:nvSpPr>
        <p:spPr>
          <a:xfrm>
            <a:off x="397454" y="3982089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Evidence from clinical trials needed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AFBBFB4-1577-95DE-1C39-5E66053C8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8DD0F-0AC5-625A-C063-B90F164A6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2254827"/>
            <a:ext cx="6214008" cy="370720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To advance mechanism-based, personalized approaches to stroke rehabilitation, the field requires: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Larger, well-designed clinical trials: Essential for filling current evidence gaps regarding rehabilitation interventions.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Continued basic and translational research: Necessary to deepen our understanding of nervous system injury and recovery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2B94AF8-368A-317D-7A25-B9DC22BAD4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b="1" dirty="0"/>
              <a:t>Abbreviations: </a:t>
            </a:r>
            <a:r>
              <a:rPr lang="en-US" dirty="0"/>
              <a:t>RCT indicates randomized controlled trial</a:t>
            </a:r>
            <a:r>
              <a:rPr lang="en-US"/>
              <a:t>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EF536-C675-71AA-A441-3F2AAC6C4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01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FD577-1385-D21F-8E1D-E3FFF2177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B41A77C-2273-7B6D-4066-CCF59DE487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5636" y="1828799"/>
            <a:ext cx="1704109" cy="2784764"/>
            <a:chOff x="415636" y="1828799"/>
            <a:chExt cx="1704109" cy="278476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0F0049C-C840-50DD-B9C7-307AD47E02CE}"/>
                </a:ext>
              </a:extLst>
            </p:cNvPr>
            <p:cNvSpPr/>
            <p:nvPr/>
          </p:nvSpPr>
          <p:spPr>
            <a:xfrm>
              <a:off x="415636" y="2410690"/>
              <a:ext cx="1704109" cy="22028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F0E7048-90E7-FF84-DE66-20E755C5298C}"/>
                </a:ext>
              </a:extLst>
            </p:cNvPr>
            <p:cNvSpPr/>
            <p:nvPr/>
          </p:nvSpPr>
          <p:spPr>
            <a:xfrm>
              <a:off x="578428" y="1828799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93CD7473-FC5E-3A19-FB85-DCD6BBE9C5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904008" y="2003713"/>
              <a:ext cx="819807" cy="9144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80FCE23-579B-9BD5-1C20-090695437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7692736" cy="660111"/>
          </a:xfrm>
        </p:spPr>
        <p:txBody>
          <a:bodyPr/>
          <a:lstStyle/>
          <a:p>
            <a:pPr marL="747713" indent="-747713">
              <a:tabLst>
                <a:tab pos="747713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11. 	</a:t>
            </a:r>
            <a:r>
              <a:rPr lang="en-US" dirty="0"/>
              <a:t>Standardized Outcome Measures for Behavioral Interventions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9DE858-6D47-80B5-0D46-DC1A499652C2}"/>
              </a:ext>
            </a:extLst>
          </p:cNvPr>
          <p:cNvSpPr txBox="1"/>
          <p:nvPr/>
        </p:nvSpPr>
        <p:spPr>
          <a:xfrm>
            <a:off x="298739" y="3265116"/>
            <a:ext cx="194569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latin typeface="Lub Dub Heavy" panose="020B0903030403020204" pitchFamily="34" charset="0"/>
              </a:rPr>
              <a:t>OUTCOMES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AFC7A8-BE98-E060-2D37-5623029DEF38}"/>
              </a:ext>
            </a:extLst>
          </p:cNvPr>
          <p:cNvSpPr txBox="1"/>
          <p:nvPr/>
        </p:nvSpPr>
        <p:spPr>
          <a:xfrm>
            <a:off x="397454" y="3691143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Standardized measurement frameworks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9BA9E1B-20F5-32A5-ED8B-BA2C601CD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4CA98-59AF-6BCC-FB24-CBB785D8D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2296390"/>
            <a:ext cx="6214008" cy="337469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The successful identification and implementation of future stroke interventions depend on utilizing outcome measures that are both: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Standardized: Uniformly applied to ensure reliable data.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Behavior-specific: Directly relevant to behavioral intervention strategies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733A40-8A36-553F-D881-A4E0E044E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041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48A2E-2CEE-01F2-1B0F-ADE3DF5E3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DB24B-D52D-A1B6-2698-D5B10F643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F242A"/>
                </a:solidFill>
                <a:latin typeface="Lub Dub Heavy" panose="020B0903030403020204" pitchFamily="34" charset="0"/>
              </a:rPr>
              <a:t>Overview: </a:t>
            </a:r>
            <a:r>
              <a:rPr lang="en-US" dirty="0"/>
              <a:t>11 Top Take-Home Messages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515AE2C-9A4B-F625-0B2F-B92D3CB48CA0}"/>
              </a:ext>
            </a:extLst>
          </p:cNvPr>
          <p:cNvSpPr txBox="1"/>
          <p:nvPr/>
        </p:nvSpPr>
        <p:spPr>
          <a:xfrm>
            <a:off x="781914" y="882181"/>
            <a:ext cx="83724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</a:rPr>
              <a:t>2026 AHA/ASA Guideline for Adult Stroke Rehabilitation and Recovery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95C9C8D-27DD-210C-F76A-F71529F0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0046" y="1321005"/>
            <a:ext cx="10678391" cy="4548287"/>
            <a:chOff x="710046" y="1321005"/>
            <a:chExt cx="10678391" cy="454828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23C2C29-3756-E9FF-EB31-E6FBA7843129}"/>
                </a:ext>
              </a:extLst>
            </p:cNvPr>
            <p:cNvSpPr/>
            <p:nvPr/>
          </p:nvSpPr>
          <p:spPr>
            <a:xfrm>
              <a:off x="942108" y="1353230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7A8FD5C-F93C-C579-8917-610F16139489}"/>
                </a:ext>
              </a:extLst>
            </p:cNvPr>
            <p:cNvSpPr/>
            <p:nvPr/>
          </p:nvSpPr>
          <p:spPr>
            <a:xfrm>
              <a:off x="942108" y="2118693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5DDC77A-7CF4-5F5D-957A-6A3322738E1E}"/>
                </a:ext>
              </a:extLst>
            </p:cNvPr>
            <p:cNvSpPr/>
            <p:nvPr/>
          </p:nvSpPr>
          <p:spPr>
            <a:xfrm>
              <a:off x="942108" y="2884156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C0EE276-0E8D-2756-A766-E59E62F58BD8}"/>
                </a:ext>
              </a:extLst>
            </p:cNvPr>
            <p:cNvSpPr/>
            <p:nvPr/>
          </p:nvSpPr>
          <p:spPr>
            <a:xfrm>
              <a:off x="942108" y="3649619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C37E4B6-07D5-57AA-3A1B-89CFF0802A6A}"/>
                </a:ext>
              </a:extLst>
            </p:cNvPr>
            <p:cNvSpPr/>
            <p:nvPr/>
          </p:nvSpPr>
          <p:spPr>
            <a:xfrm>
              <a:off x="942108" y="4415082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CFEC4AF-FEE4-CDB4-4540-9E7D2718AD87}"/>
                </a:ext>
              </a:extLst>
            </p:cNvPr>
            <p:cNvSpPr/>
            <p:nvPr/>
          </p:nvSpPr>
          <p:spPr>
            <a:xfrm>
              <a:off x="938644" y="5198917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FEEA4B8-381B-EE06-F96C-110D926ACF78}"/>
                </a:ext>
              </a:extLst>
            </p:cNvPr>
            <p:cNvSpPr/>
            <p:nvPr/>
          </p:nvSpPr>
          <p:spPr>
            <a:xfrm>
              <a:off x="6258791" y="1339375"/>
              <a:ext cx="512964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AD4B8AD-01E7-769E-231A-EB3376C6B087}"/>
                </a:ext>
              </a:extLst>
            </p:cNvPr>
            <p:cNvSpPr/>
            <p:nvPr/>
          </p:nvSpPr>
          <p:spPr>
            <a:xfrm>
              <a:off x="6258791" y="2104838"/>
              <a:ext cx="512964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9F3D063-C895-1427-1A31-4C18222E0EA5}"/>
                </a:ext>
              </a:extLst>
            </p:cNvPr>
            <p:cNvSpPr/>
            <p:nvPr/>
          </p:nvSpPr>
          <p:spPr>
            <a:xfrm>
              <a:off x="6258791" y="2870301"/>
              <a:ext cx="512964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2173EAB-9E2A-3B43-D57B-78E193582747}"/>
                </a:ext>
              </a:extLst>
            </p:cNvPr>
            <p:cNvSpPr/>
            <p:nvPr/>
          </p:nvSpPr>
          <p:spPr>
            <a:xfrm>
              <a:off x="6258791" y="3635764"/>
              <a:ext cx="512964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DAF9BC2-87F7-05C9-47EA-AF9EDC0949FE}"/>
                </a:ext>
              </a:extLst>
            </p:cNvPr>
            <p:cNvSpPr/>
            <p:nvPr/>
          </p:nvSpPr>
          <p:spPr>
            <a:xfrm>
              <a:off x="6258791" y="4401227"/>
              <a:ext cx="512964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B1DADEC-6872-27C2-49D0-66ECBE1B16E5}"/>
                </a:ext>
              </a:extLst>
            </p:cNvPr>
            <p:cNvSpPr/>
            <p:nvPr/>
          </p:nvSpPr>
          <p:spPr>
            <a:xfrm>
              <a:off x="713510" y="1334860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61006011-626E-B607-7503-90DAEF440B5A}"/>
                </a:ext>
              </a:extLst>
            </p:cNvPr>
            <p:cNvSpPr/>
            <p:nvPr/>
          </p:nvSpPr>
          <p:spPr>
            <a:xfrm>
              <a:off x="713510" y="2100323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9E82932-7257-9248-46A9-51E68DCF060B}"/>
                </a:ext>
              </a:extLst>
            </p:cNvPr>
            <p:cNvSpPr/>
            <p:nvPr/>
          </p:nvSpPr>
          <p:spPr>
            <a:xfrm>
              <a:off x="713510" y="2865786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162BF28D-9419-E199-D0F7-A01BB9D6C813}"/>
                </a:ext>
              </a:extLst>
            </p:cNvPr>
            <p:cNvSpPr/>
            <p:nvPr/>
          </p:nvSpPr>
          <p:spPr>
            <a:xfrm>
              <a:off x="713510" y="3631249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B5BA72C4-E4C8-E7B1-B4DB-F14DDFBA3D5E}"/>
                </a:ext>
              </a:extLst>
            </p:cNvPr>
            <p:cNvSpPr/>
            <p:nvPr/>
          </p:nvSpPr>
          <p:spPr>
            <a:xfrm>
              <a:off x="713510" y="4396712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55EB91F3-45DA-973B-81B3-174362CFBC6C}"/>
                </a:ext>
              </a:extLst>
            </p:cNvPr>
            <p:cNvSpPr/>
            <p:nvPr/>
          </p:nvSpPr>
          <p:spPr>
            <a:xfrm>
              <a:off x="710046" y="5171207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83B61451-8DE1-8324-C7F6-9BD5E4B66262}"/>
                </a:ext>
              </a:extLst>
            </p:cNvPr>
            <p:cNvSpPr/>
            <p:nvPr/>
          </p:nvSpPr>
          <p:spPr>
            <a:xfrm>
              <a:off x="6092537" y="1321005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0169698C-736B-42C2-54ED-2EC05E9CCF8A}"/>
                </a:ext>
              </a:extLst>
            </p:cNvPr>
            <p:cNvSpPr/>
            <p:nvPr/>
          </p:nvSpPr>
          <p:spPr>
            <a:xfrm>
              <a:off x="6092537" y="2086468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6902ABF2-69E0-18BC-07F4-DC64E7AB71EB}"/>
                </a:ext>
              </a:extLst>
            </p:cNvPr>
            <p:cNvSpPr/>
            <p:nvPr/>
          </p:nvSpPr>
          <p:spPr>
            <a:xfrm>
              <a:off x="6092537" y="2851931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B82C7927-8ED7-312D-1518-422EA0C5C168}"/>
                </a:ext>
              </a:extLst>
            </p:cNvPr>
            <p:cNvSpPr/>
            <p:nvPr/>
          </p:nvSpPr>
          <p:spPr>
            <a:xfrm>
              <a:off x="6092537" y="3617394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049D58FC-32AB-8C18-7DEF-9FC4C703542A}"/>
                </a:ext>
              </a:extLst>
            </p:cNvPr>
            <p:cNvSpPr/>
            <p:nvPr/>
          </p:nvSpPr>
          <p:spPr>
            <a:xfrm>
              <a:off x="6092537" y="4382857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9" name="Graphic 178">
              <a:extLst>
                <a:ext uri="{FF2B5EF4-FFF2-40B4-BE49-F238E27FC236}">
                  <a16:creationId xmlns:a16="http://schemas.microsoft.com/office/drawing/2014/main" id="{E1C6AAA6-65B2-64A6-D892-D4A9F7EBFE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2223" y="1418359"/>
              <a:ext cx="514350" cy="514350"/>
            </a:xfrm>
            <a:prstGeom prst="rect">
              <a:avLst/>
            </a:prstGeom>
          </p:spPr>
        </p:pic>
        <p:pic>
          <p:nvPicPr>
            <p:cNvPr id="181" name="Graphic 180">
              <a:extLst>
                <a:ext uri="{FF2B5EF4-FFF2-40B4-BE49-F238E27FC236}">
                  <a16:creationId xmlns:a16="http://schemas.microsoft.com/office/drawing/2014/main" id="{B91118EB-3575-8CD0-7317-649921889E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0058" y="2230148"/>
              <a:ext cx="512064" cy="440820"/>
            </a:xfrm>
            <a:prstGeom prst="rect">
              <a:avLst/>
            </a:prstGeom>
          </p:spPr>
        </p:pic>
        <p:pic>
          <p:nvPicPr>
            <p:cNvPr id="183" name="Graphic 182">
              <a:extLst>
                <a:ext uri="{FF2B5EF4-FFF2-40B4-BE49-F238E27FC236}">
                  <a16:creationId xmlns:a16="http://schemas.microsoft.com/office/drawing/2014/main" id="{867F44E8-E226-A519-7239-6E1D7DEEE2F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7418" y="2955781"/>
              <a:ext cx="512064" cy="507797"/>
            </a:xfrm>
            <a:prstGeom prst="rect">
              <a:avLst/>
            </a:prstGeom>
          </p:spPr>
        </p:pic>
        <p:pic>
          <p:nvPicPr>
            <p:cNvPr id="185" name="Graphic 184">
              <a:extLst>
                <a:ext uri="{FF2B5EF4-FFF2-40B4-BE49-F238E27FC236}">
                  <a16:creationId xmlns:a16="http://schemas.microsoft.com/office/drawing/2014/main" id="{E9CB3E17-B44C-BF7C-07E7-E9B605F7C2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2140" y="3707823"/>
              <a:ext cx="467921" cy="512064"/>
            </a:xfrm>
            <a:prstGeom prst="rect">
              <a:avLst/>
            </a:prstGeom>
          </p:spPr>
        </p:pic>
        <p:pic>
          <p:nvPicPr>
            <p:cNvPr id="187" name="Graphic 186">
              <a:extLst>
                <a:ext uri="{FF2B5EF4-FFF2-40B4-BE49-F238E27FC236}">
                  <a16:creationId xmlns:a16="http://schemas.microsoft.com/office/drawing/2014/main" id="{CE6732CB-B3A4-3151-BBA8-5B8C65445DB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14834" y="4465493"/>
              <a:ext cx="309933" cy="512064"/>
            </a:xfrm>
            <a:prstGeom prst="rect">
              <a:avLst/>
            </a:prstGeom>
          </p:spPr>
        </p:pic>
        <p:pic>
          <p:nvPicPr>
            <p:cNvPr id="189" name="Graphic 188">
              <a:extLst>
                <a:ext uri="{FF2B5EF4-FFF2-40B4-BE49-F238E27FC236}">
                  <a16:creationId xmlns:a16="http://schemas.microsoft.com/office/drawing/2014/main" id="{327D699E-1289-99A6-CB72-F94AE1AA469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94713" y="1478539"/>
              <a:ext cx="512064" cy="431461"/>
            </a:xfrm>
            <a:prstGeom prst="rect">
              <a:avLst/>
            </a:prstGeom>
          </p:spPr>
        </p:pic>
        <p:pic>
          <p:nvPicPr>
            <p:cNvPr id="191" name="Graphic 190">
              <a:extLst>
                <a:ext uri="{FF2B5EF4-FFF2-40B4-BE49-F238E27FC236}">
                  <a16:creationId xmlns:a16="http://schemas.microsoft.com/office/drawing/2014/main" id="{05775EC3-FE99-C47F-8FE5-46487B4216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04238" y="2169968"/>
              <a:ext cx="467921" cy="512064"/>
            </a:xfrm>
            <a:prstGeom prst="rect">
              <a:avLst/>
            </a:prstGeom>
          </p:spPr>
        </p:pic>
        <p:pic>
          <p:nvPicPr>
            <p:cNvPr id="193" name="Graphic 192">
              <a:extLst>
                <a:ext uri="{FF2B5EF4-FFF2-40B4-BE49-F238E27FC236}">
                  <a16:creationId xmlns:a16="http://schemas.microsoft.com/office/drawing/2014/main" id="{A1402E4B-6CAF-F895-4BA4-1184F9FEBE7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222422" y="2942791"/>
              <a:ext cx="453154" cy="512064"/>
            </a:xfrm>
            <a:prstGeom prst="rect">
              <a:avLst/>
            </a:prstGeom>
          </p:spPr>
        </p:pic>
        <p:pic>
          <p:nvPicPr>
            <p:cNvPr id="195" name="Graphic 194">
              <a:extLst>
                <a:ext uri="{FF2B5EF4-FFF2-40B4-BE49-F238E27FC236}">
                  <a16:creationId xmlns:a16="http://schemas.microsoft.com/office/drawing/2014/main" id="{3F044A1F-EE78-A519-566F-70DB2313DB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212031" y="3685310"/>
              <a:ext cx="457200" cy="512064"/>
            </a:xfrm>
            <a:prstGeom prst="rect">
              <a:avLst/>
            </a:prstGeom>
          </p:spPr>
        </p:pic>
        <p:pic>
          <p:nvPicPr>
            <p:cNvPr id="197" name="Graphic 196">
              <a:extLst>
                <a:ext uri="{FF2B5EF4-FFF2-40B4-BE49-F238E27FC236}">
                  <a16:creationId xmlns:a16="http://schemas.microsoft.com/office/drawing/2014/main" id="{5483F6F1-BE30-6914-E311-6D87F1CFCE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55326" y="4445578"/>
              <a:ext cx="459092" cy="512064"/>
            </a:xfrm>
            <a:prstGeom prst="rect">
              <a:avLst/>
            </a:prstGeom>
          </p:spPr>
        </p:pic>
        <p:pic>
          <p:nvPicPr>
            <p:cNvPr id="199" name="Graphic 198">
              <a:extLst>
                <a:ext uri="{FF2B5EF4-FFF2-40B4-BE49-F238E27FC236}">
                  <a16:creationId xmlns:a16="http://schemas.microsoft.com/office/drawing/2014/main" id="{F6165B41-5CB4-EC65-95A8-453C47B4767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21314" y="5231823"/>
              <a:ext cx="501951" cy="566304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3FB86EE-5B97-8526-977C-25584E398486}"/>
              </a:ext>
            </a:extLst>
          </p:cNvPr>
          <p:cNvSpPr txBox="1"/>
          <p:nvPr/>
        </p:nvSpPr>
        <p:spPr>
          <a:xfrm>
            <a:off x="1443469" y="1353187"/>
            <a:ext cx="399029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1. </a:t>
            </a:r>
            <a:r>
              <a:rPr lang="en-US" sz="1500" b="1" dirty="0">
                <a:solidFill>
                  <a:srgbClr val="AC191F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Multidisciplinary Therapeutics - </a:t>
            </a: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Multidisciplinary team approach for successful rehabilitation outcomes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1B0AA2-89DF-7A27-23A0-58B5D3EB7DBC}"/>
              </a:ext>
            </a:extLst>
          </p:cNvPr>
          <p:cNvSpPr txBox="1"/>
          <p:nvPr/>
        </p:nvSpPr>
        <p:spPr>
          <a:xfrm>
            <a:off x="1443469" y="2139435"/>
            <a:ext cx="4126057" cy="687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2. 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Longitudinal Communication for Care Team – </a:t>
            </a: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Critical to delivering effective care across the continuum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5DB5FF-D482-EE07-96E1-A47D327AB53A}"/>
              </a:ext>
            </a:extLst>
          </p:cNvPr>
          <p:cNvSpPr txBox="1"/>
          <p:nvPr/>
        </p:nvSpPr>
        <p:spPr>
          <a:xfrm>
            <a:off x="1443469" y="2960314"/>
            <a:ext cx="3990291" cy="493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3. </a:t>
            </a:r>
            <a:r>
              <a:rPr lang="en-US" sz="1500" b="1" dirty="0">
                <a:solidFill>
                  <a:srgbClr val="AC191F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Acute and Long-Term Rehabilitation – </a:t>
            </a:r>
            <a:br>
              <a:rPr lang="en-US" sz="14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No expiration date on recovery potential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AC0338-A48F-FD66-D3F4-860166890900}"/>
              </a:ext>
            </a:extLst>
          </p:cNvPr>
          <p:cNvSpPr txBox="1"/>
          <p:nvPr/>
        </p:nvSpPr>
        <p:spPr>
          <a:xfrm>
            <a:off x="1443469" y="3663435"/>
            <a:ext cx="4126057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4. 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Restore Structure and Function with Targeted Therapies – </a:t>
            </a: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Better methods are needed to select treatment approaches, timing, and dosing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9C89CA-88CA-11B5-0CF2-D6FCBC86EC25}"/>
              </a:ext>
            </a:extLst>
          </p:cNvPr>
          <p:cNvSpPr txBox="1"/>
          <p:nvPr/>
        </p:nvSpPr>
        <p:spPr>
          <a:xfrm>
            <a:off x="1443469" y="4425433"/>
            <a:ext cx="399029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5. </a:t>
            </a:r>
            <a:r>
              <a:rPr lang="en-US" sz="1500" b="1" dirty="0">
                <a:solidFill>
                  <a:srgbClr val="AC191F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Reduce Functional Impairments with Task Practice – </a:t>
            </a: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Continuous repetition and diverse forms of task practice support learning processes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DF423C-8AD3-6F7A-A5EB-DF25BBDA22F8}"/>
              </a:ext>
            </a:extLst>
          </p:cNvPr>
          <p:cNvSpPr txBox="1"/>
          <p:nvPr/>
        </p:nvSpPr>
        <p:spPr>
          <a:xfrm>
            <a:off x="1443469" y="5294808"/>
            <a:ext cx="4126057" cy="493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6. 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Therapy Reassessment and Re-engagement – </a:t>
            </a: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Required for ongoing rehabilitation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21491C-7E24-2020-FFC0-7485BC6BC0F9}"/>
              </a:ext>
            </a:extLst>
          </p:cNvPr>
          <p:cNvSpPr txBox="1"/>
          <p:nvPr/>
        </p:nvSpPr>
        <p:spPr>
          <a:xfrm>
            <a:off x="6801716" y="1360114"/>
            <a:ext cx="4332982" cy="687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7. </a:t>
            </a:r>
            <a:r>
              <a:rPr lang="en-US" sz="1500" b="1" dirty="0">
                <a:solidFill>
                  <a:srgbClr val="AC191F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Care Partner Well-Being Requirements –</a:t>
            </a:r>
            <a:r>
              <a:rPr lang="en-US" sz="15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 </a:t>
            </a:r>
            <a:b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Care giver education and training to support self-care and stroke survivor’s recovery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D24985-2DC8-846C-8DEA-8EBB597CA6B2}"/>
              </a:ext>
            </a:extLst>
          </p:cNvPr>
          <p:cNvSpPr txBox="1"/>
          <p:nvPr/>
        </p:nvSpPr>
        <p:spPr>
          <a:xfrm>
            <a:off x="6801715" y="2208707"/>
            <a:ext cx="4480407" cy="493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8. 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Mental Health Post-Stroke – </a:t>
            </a: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Screening advised for depression, which is common and treatable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0F6E047-F7A0-3734-9573-83962645B34D}"/>
              </a:ext>
            </a:extLst>
          </p:cNvPr>
          <p:cNvSpPr txBox="1"/>
          <p:nvPr/>
        </p:nvSpPr>
        <p:spPr>
          <a:xfrm>
            <a:off x="6801716" y="2884114"/>
            <a:ext cx="4441248" cy="687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9. </a:t>
            </a:r>
            <a:r>
              <a:rPr lang="en-US" sz="1500" b="1" dirty="0">
                <a:solidFill>
                  <a:srgbClr val="AC191F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Telehealth’s Role – </a:t>
            </a: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Supports care transitions </a:t>
            </a:r>
            <a:b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and rehabilitation, improves care access and </a:t>
            </a:r>
            <a:b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cost-effectiveness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5BFCFA-256E-D849-8346-447CAAC262E5}"/>
              </a:ext>
            </a:extLst>
          </p:cNvPr>
          <p:cNvSpPr txBox="1"/>
          <p:nvPr/>
        </p:nvSpPr>
        <p:spPr>
          <a:xfrm>
            <a:off x="6801715" y="3639189"/>
            <a:ext cx="4574911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10. 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Clinical Trials of Stroke Rehabilitation Interventions are Needed – </a:t>
            </a: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To advance nervous system understanding and personalized strategy development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1E7DBC1-A711-1832-661D-F94124961E7A}"/>
              </a:ext>
            </a:extLst>
          </p:cNvPr>
          <p:cNvSpPr txBox="1"/>
          <p:nvPr/>
        </p:nvSpPr>
        <p:spPr>
          <a:xfrm>
            <a:off x="6801715" y="4411578"/>
            <a:ext cx="4461507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5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11. </a:t>
            </a:r>
            <a:r>
              <a:rPr lang="en-US" sz="1500" b="1" dirty="0">
                <a:solidFill>
                  <a:srgbClr val="AC191F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	</a:t>
            </a:r>
            <a:r>
              <a:rPr lang="en-US" sz="1500" b="1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Standardized Outcome Measures for Behavioral Interventions are Needed –</a:t>
            </a:r>
            <a:r>
              <a:rPr lang="en-US" sz="15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>
                <a:solidFill>
                  <a:srgbClr val="1A202C"/>
                </a:solidFill>
                <a:latin typeface="Lub Dub Condensed" panose="020B0506030403020204" pitchFamily="34" charset="0"/>
                <a:ea typeface="Calibri" pitchFamily="34" charset="-122"/>
                <a:cs typeface="Calibri" pitchFamily="34" charset="-120"/>
              </a:rPr>
              <a:t>For identification and implementation of future strategies.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89413-9EF2-9490-D4DB-D4230CD06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/>
              <a:pPr/>
              <a:t>25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933859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3715A3-CF38-ADAC-99DC-94393917E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7463" y="3553690"/>
            <a:ext cx="9137075" cy="170410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48E2F6-410F-3C90-3FB7-7F719D017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Reference &amp; Attribution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371956-81F8-49E7-CCD2-C49A7A8DB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772" y="1356356"/>
            <a:ext cx="9908263" cy="2249289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CITATION</a:t>
            </a:r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en-US" sz="2000" b="1" dirty="0">
                <a:solidFill>
                  <a:prstClr val="black"/>
                </a:solidFill>
                <a:latin typeface="Lub Dub Condensed" panose="020B0506030403020204" pitchFamily="34" charset="0"/>
              </a:rPr>
              <a:t>The American Heart Association requests this electronic slide deck be cited as follows: </a:t>
            </a:r>
            <a:endParaRPr lang="en-US" sz="2000" b="1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Lub Dub Condensed" panose="020B0506030403020204" pitchFamily="34" charset="0"/>
              </a:rPr>
              <a:t>Reyna, G.G. (2026).  Guideline Essentials: Clinical Slide Series [PowerPoint slides]; Adapted from 2026 AHA/ASA Guideline for Adult Stroke Rehabilitation and Recovery. </a:t>
            </a:r>
            <a:r>
              <a:rPr lang="en-US" sz="2000" i="1" dirty="0">
                <a:solidFill>
                  <a:prstClr val="black"/>
                </a:solidFill>
                <a:latin typeface="Lub Dub Condensed" panose="020B0506030403020204" pitchFamily="34" charset="0"/>
              </a:rPr>
              <a:t>Stroke</a:t>
            </a:r>
            <a:r>
              <a:rPr lang="en-US" sz="2000" dirty="0">
                <a:solidFill>
                  <a:prstClr val="black"/>
                </a:solidFill>
                <a:latin typeface="Lub Dub Condensed" panose="020B0506030403020204" pitchFamily="34" charset="0"/>
              </a:rPr>
              <a:t>. </a:t>
            </a:r>
            <a:r>
              <a:rPr lang="en-US" sz="2000" dirty="0">
                <a:solidFill>
                  <a:prstClr val="black"/>
                </a:solidFill>
                <a:latin typeface="Lub Dub Condensed" panose="020B0506030403020204" pitchFamily="34" charset="0"/>
                <a:hlinkClick r:id="rId3"/>
              </a:rPr>
              <a:t>Guideline Essentials: AHA Clinical Slide Series - Professional Heart Daily | American Heart Association</a:t>
            </a:r>
            <a:endParaRPr lang="en-US" sz="2000" dirty="0">
              <a:solidFill>
                <a:prstClr val="black"/>
              </a:solidFill>
              <a:latin typeface="Lub Dub Condensed" panose="020B0506030403020204" pitchFamily="34" charset="0"/>
            </a:endParaRPr>
          </a:p>
          <a:p>
            <a:pPr marL="0" indent="0">
              <a:buNone/>
              <a:defRPr/>
            </a:pPr>
            <a:endParaRPr lang="en-US" sz="2000" dirty="0">
              <a:solidFill>
                <a:prstClr val="black"/>
              </a:solidFill>
              <a:latin typeface="Lub Dub Condensed" panose="020B0506030403020204" pitchFamily="34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EDF807D-F0E6-DF23-E1F1-77343594D6F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830532" y="3678380"/>
            <a:ext cx="8530937" cy="1192119"/>
          </a:xfrm>
          <a:prstGeom prst="rect">
            <a:avLst/>
          </a:prstGeom>
        </p:spPr>
        <p:txBody>
          <a:bodyPr l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Lub Dub Medium" panose="020B06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Lub Dub Medium" panose="020B06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Lub Dub Medium" panose="020B06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Lub Dub Medium" panose="020B06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Lub Dub Medium" panose="020B06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C191F"/>
                </a:solidFill>
                <a:effectLst/>
                <a:uLnTx/>
                <a:uFillTx/>
                <a:latin typeface="Lub Dub Condensed" panose="020B0506030403020204" pitchFamily="34" charset="0"/>
                <a:ea typeface="+mn-ea"/>
                <a:cs typeface="+mn-cs"/>
              </a:rPr>
              <a:t>EDUCATIONAL USE NOTICE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b Dub Condensed" panose="020B0506030403020204" pitchFamily="34" charset="0"/>
                <a:ea typeface="+mn-ea"/>
                <a:cs typeface="+mn-cs"/>
              </a:rPr>
              <a:t>This slide set was prepared by the American Heart Association Lifelong Learning Science and Health Advisor team as a guideline derivative product for educational purposes. Content is adapted from the published guideline; clinicians should refer to the full guideline document for complete recommendations, evidence tables, and COR/LOE ratings.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8604CC-9C8B-DBCA-EE33-DA994C551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/>
              <a:pPr/>
              <a:t>26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463708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BA8FBE0-A8E5-16C3-83C6-6318506D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7424" y="915844"/>
            <a:ext cx="9515476" cy="660111"/>
          </a:xfrm>
        </p:spPr>
        <p:txBody>
          <a:bodyPr/>
          <a:lstStyle/>
          <a:p>
            <a:r>
              <a:rPr lang="en-US" dirty="0"/>
              <a:t>Copyright and Permissions Notice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1C975B6-6B58-6983-BE67-0FAA6EA1B37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66950" y="1817544"/>
            <a:ext cx="9467850" cy="4962525"/>
          </a:xfrm>
        </p:spPr>
        <p:txBody>
          <a:bodyPr wrap="square">
            <a:noAutofit/>
          </a:bodyPr>
          <a:lstStyle/>
          <a:p>
            <a:pPr marL="0" indent="0" algn="ctr">
              <a:spcBef>
                <a:spcPts val="1800"/>
              </a:spcBef>
              <a:buNone/>
            </a:pPr>
            <a:r>
              <a:rPr lang="en-US" sz="2000" dirty="0"/>
              <a:t>© Copyright 2026. American Heart Association. All rights reserved.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1800" dirty="0"/>
              <a:t>This material is the copyrighted property of the American Heart Association and is provided for reference purposes only. It may not be copied, reproduced, stored in a retrieval system, transmitted, altered in any way or used as a derivative work, or distributed in any form or by any means—electronic, mechanical, photocopying, recording, or otherwise—without prior written permission from the publisher.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2000" i="1" dirty="0"/>
              <a:t>This content may be used for limited educational and personal use. </a:t>
            </a:r>
            <a:br>
              <a:rPr lang="en-US" sz="2000" i="1" dirty="0"/>
            </a:br>
            <a:r>
              <a:rPr lang="en-US" sz="2000" i="1" dirty="0"/>
              <a:t>Further distribution or dissemination requires a licensing agreement. Unauthorized use or distribution in any media is strictly prohibited.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2000" dirty="0"/>
              <a:t>For permissions inquiries and licensing fee information, </a:t>
            </a:r>
            <a:br>
              <a:rPr lang="en-US" sz="2000" dirty="0"/>
            </a:br>
            <a:r>
              <a:rPr lang="en-US" sz="2000" dirty="0"/>
              <a:t>please see the information/Request Form at this link:</a:t>
            </a:r>
          </a:p>
          <a:p>
            <a:pPr marL="0" indent="0" algn="ctr">
              <a:spcBef>
                <a:spcPts val="1800"/>
              </a:spcBef>
              <a:buNone/>
            </a:pPr>
            <a:r>
              <a:rPr lang="en-US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https://www.heart.org/en/about-us/statements-and-policies/copyright-request-form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74256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AEC86E-C4CB-93ED-266C-D6E92391F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030" y="1139183"/>
            <a:ext cx="8585940" cy="45796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C59ADD-90C1-215E-1D19-3AF63F385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8266"/>
          </a:xfrm>
        </p:spPr>
        <p:txBody>
          <a:bodyPr/>
          <a:lstStyle/>
          <a:p>
            <a:r>
              <a:rPr lang="en-US" dirty="0"/>
              <a:t>The Path from Acute Stroke through </a:t>
            </a:r>
            <a:br>
              <a:rPr lang="en-US" dirty="0"/>
            </a:br>
            <a:r>
              <a:rPr lang="en-US" dirty="0"/>
              <a:t>Rehabilitation and Recovery</a:t>
            </a:r>
          </a:p>
        </p:txBody>
      </p:sp>
      <p:sp>
        <p:nvSpPr>
          <p:cNvPr id="6" name="Rectangle 5" descr="This figure graphically depicts the path from acute stroke through rehabilitation and recovery. Paths vary substantially, with some individuals returning directly home from the hospital, and other requiring extensive post-acute care. Outcomes vary, with some individuals requiring long-term care, while others achieve full recovery and community independence. Many individuals have residual functional impairments, requiring formal or informal caregiver support.">
            <a:extLst>
              <a:ext uri="{FF2B5EF4-FFF2-40B4-BE49-F238E27FC236}">
                <a16:creationId xmlns:a16="http://schemas.microsoft.com/office/drawing/2014/main" id="{33EC9CF9-7326-646B-1BDB-EEBA15DA2FBF}"/>
              </a:ext>
            </a:extLst>
          </p:cNvPr>
          <p:cNvSpPr/>
          <p:nvPr/>
        </p:nvSpPr>
        <p:spPr>
          <a:xfrm>
            <a:off x="737755" y="1548245"/>
            <a:ext cx="10266218" cy="38862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D85D42-5022-436A-C6CF-2E40D47AB5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Abbreviations: </a:t>
            </a:r>
            <a:r>
              <a:rPr lang="en-US" dirty="0"/>
              <a:t>SNF indicates skilled nursing facility; IRF, inpatient rehabilitation facility; and LTCH, long-term care hospital.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BAF319-0CC8-7E59-E275-64EA7F0571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/>
              <a:pPr/>
              <a:t>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39850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8F965-860A-FF78-ADE9-659A6C87E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FBD50-9D8D-023D-A29C-F1E0EFF91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91500" cy="788266"/>
          </a:xfrm>
        </p:spPr>
        <p:txBody>
          <a:bodyPr/>
          <a:lstStyle/>
          <a:p>
            <a:r>
              <a:rPr lang="en-US" dirty="0"/>
              <a:t>Emotional Responses and Pathway During Stroke Recovery</a:t>
            </a:r>
          </a:p>
        </p:txBody>
      </p:sp>
      <p:pic>
        <p:nvPicPr>
          <p:cNvPr id="6" name="Picture 5" descr="This figure depicts the emotional responses and pathway during stroke recovery. While there is wide variation in the emotional journeys of persons with stroke, this figure illustrates a common path towards well-being and high quality of life, incorporating the possibility of recurrent stressors that can trigger setbacks.">
            <a:extLst>
              <a:ext uri="{FF2B5EF4-FFF2-40B4-BE49-F238E27FC236}">
                <a16:creationId xmlns:a16="http://schemas.microsoft.com/office/drawing/2014/main" id="{04B568FF-A30F-6C26-7FAD-EACB879A3A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75" t="6285" r="8381" b="-196"/>
          <a:stretch>
            <a:fillRect/>
          </a:stretch>
        </p:blipFill>
        <p:spPr>
          <a:xfrm>
            <a:off x="706349" y="800101"/>
            <a:ext cx="10110587" cy="497597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75352-851A-2640-EEAB-D185D1F1B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/>
              <a:pPr/>
              <a:t>4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290646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07B67-CFA4-0FCC-4446-CD008C310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F242A"/>
                </a:solidFill>
                <a:latin typeface="Lub Dub Heavy" panose="020B0903030403020204" pitchFamily="34" charset="0"/>
              </a:rPr>
              <a:t>Overview: </a:t>
            </a:r>
            <a:r>
              <a:rPr lang="en-US" dirty="0"/>
              <a:t>11 Top Take-Home Messages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C6401D-4D29-BD76-DB2F-3DF4FD83BDE0}"/>
              </a:ext>
            </a:extLst>
          </p:cNvPr>
          <p:cNvSpPr txBox="1"/>
          <p:nvPr/>
        </p:nvSpPr>
        <p:spPr>
          <a:xfrm>
            <a:off x="781914" y="882181"/>
            <a:ext cx="83724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Lub Dub Condensed" panose="020B0506030403020204" pitchFamily="34" charset="0"/>
              </a:rPr>
              <a:t>2026 AHA/ASA Guideline for Adult Stroke Rehabilitation and Recovery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30FD79-9341-5974-B692-4615E8E7B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0046" y="1321005"/>
            <a:ext cx="10373591" cy="4548287"/>
            <a:chOff x="710046" y="1321005"/>
            <a:chExt cx="10373591" cy="454828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4F3790-593C-7D61-3F54-A4A73C7C33AF}"/>
                </a:ext>
              </a:extLst>
            </p:cNvPr>
            <p:cNvSpPr/>
            <p:nvPr/>
          </p:nvSpPr>
          <p:spPr>
            <a:xfrm>
              <a:off x="942108" y="1353230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0038259-61EB-72EE-8B90-3ACF2D6D4D68}"/>
                </a:ext>
              </a:extLst>
            </p:cNvPr>
            <p:cNvSpPr/>
            <p:nvPr/>
          </p:nvSpPr>
          <p:spPr>
            <a:xfrm>
              <a:off x="942108" y="2118693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4AF4DF0-AFEE-EFC1-3F10-850FB08B4F77}"/>
                </a:ext>
              </a:extLst>
            </p:cNvPr>
            <p:cNvSpPr/>
            <p:nvPr/>
          </p:nvSpPr>
          <p:spPr>
            <a:xfrm>
              <a:off x="942108" y="2884156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7652C8D-49B0-72B8-5F8F-444AB7870C3E}"/>
                </a:ext>
              </a:extLst>
            </p:cNvPr>
            <p:cNvSpPr/>
            <p:nvPr/>
          </p:nvSpPr>
          <p:spPr>
            <a:xfrm>
              <a:off x="942108" y="3649619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0DFC3C3-2A70-3989-F402-1F9ABC2C92D3}"/>
                </a:ext>
              </a:extLst>
            </p:cNvPr>
            <p:cNvSpPr/>
            <p:nvPr/>
          </p:nvSpPr>
          <p:spPr>
            <a:xfrm>
              <a:off x="942108" y="4415082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79AF5D6-9C1A-212E-0FAA-835CB867E12D}"/>
                </a:ext>
              </a:extLst>
            </p:cNvPr>
            <p:cNvSpPr/>
            <p:nvPr/>
          </p:nvSpPr>
          <p:spPr>
            <a:xfrm>
              <a:off x="713510" y="1334860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463AE09-D72F-317C-5353-240C87BDBDFB}"/>
                </a:ext>
              </a:extLst>
            </p:cNvPr>
            <p:cNvSpPr/>
            <p:nvPr/>
          </p:nvSpPr>
          <p:spPr>
            <a:xfrm>
              <a:off x="713510" y="2100323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78EF50E-7C44-96B6-A6DB-D674865C07A2}"/>
                </a:ext>
              </a:extLst>
            </p:cNvPr>
            <p:cNvSpPr/>
            <p:nvPr/>
          </p:nvSpPr>
          <p:spPr>
            <a:xfrm>
              <a:off x="713510" y="2865786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210E520-147A-D4CD-53FE-16CAC264084B}"/>
                </a:ext>
              </a:extLst>
            </p:cNvPr>
            <p:cNvSpPr/>
            <p:nvPr/>
          </p:nvSpPr>
          <p:spPr>
            <a:xfrm>
              <a:off x="713510" y="3631249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6B4A925-0C1C-F9FC-9EC7-75A68380AB52}"/>
                </a:ext>
              </a:extLst>
            </p:cNvPr>
            <p:cNvSpPr/>
            <p:nvPr/>
          </p:nvSpPr>
          <p:spPr>
            <a:xfrm>
              <a:off x="713510" y="4396712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CCBB0B4-4880-259D-7E39-369856EA7D27}"/>
                </a:ext>
              </a:extLst>
            </p:cNvPr>
            <p:cNvSpPr/>
            <p:nvPr/>
          </p:nvSpPr>
          <p:spPr>
            <a:xfrm>
              <a:off x="938644" y="5198917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2B191B1-349A-B8C7-1661-A4BE582B5F92}"/>
                </a:ext>
              </a:extLst>
            </p:cNvPr>
            <p:cNvSpPr/>
            <p:nvPr/>
          </p:nvSpPr>
          <p:spPr>
            <a:xfrm>
              <a:off x="710046" y="5171207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849888D-85B8-0E7D-93C8-3CAF2FBC9B41}"/>
                </a:ext>
              </a:extLst>
            </p:cNvPr>
            <p:cNvSpPr/>
            <p:nvPr/>
          </p:nvSpPr>
          <p:spPr>
            <a:xfrm>
              <a:off x="6383481" y="1339375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4D97241-174E-28E9-BE15-F28502A45E3E}"/>
                </a:ext>
              </a:extLst>
            </p:cNvPr>
            <p:cNvSpPr/>
            <p:nvPr/>
          </p:nvSpPr>
          <p:spPr>
            <a:xfrm>
              <a:off x="6383481" y="2104838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C59A827-828E-67C1-615F-10604EF3D166}"/>
                </a:ext>
              </a:extLst>
            </p:cNvPr>
            <p:cNvSpPr/>
            <p:nvPr/>
          </p:nvSpPr>
          <p:spPr>
            <a:xfrm>
              <a:off x="6383481" y="2870301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040C84D-46F4-4B93-7F25-390E1C35DBD7}"/>
                </a:ext>
              </a:extLst>
            </p:cNvPr>
            <p:cNvSpPr/>
            <p:nvPr/>
          </p:nvSpPr>
          <p:spPr>
            <a:xfrm>
              <a:off x="6383481" y="3635764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D4E7BAB-A732-B86E-F0C7-FB32F3ADE683}"/>
                </a:ext>
              </a:extLst>
            </p:cNvPr>
            <p:cNvSpPr/>
            <p:nvPr/>
          </p:nvSpPr>
          <p:spPr>
            <a:xfrm>
              <a:off x="6383481" y="4401227"/>
              <a:ext cx="4700156" cy="661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A324776-32F1-38C5-566C-953E593472C4}"/>
                </a:ext>
              </a:extLst>
            </p:cNvPr>
            <p:cNvSpPr/>
            <p:nvPr/>
          </p:nvSpPr>
          <p:spPr>
            <a:xfrm>
              <a:off x="6154883" y="1321005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D7A234A3-35C3-AF14-117B-DA43DCFDB60B}"/>
                </a:ext>
              </a:extLst>
            </p:cNvPr>
            <p:cNvSpPr/>
            <p:nvPr/>
          </p:nvSpPr>
          <p:spPr>
            <a:xfrm>
              <a:off x="6154883" y="2086468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7D1CABEC-12B7-5517-2F12-5D8C3385D637}"/>
                </a:ext>
              </a:extLst>
            </p:cNvPr>
            <p:cNvSpPr/>
            <p:nvPr/>
          </p:nvSpPr>
          <p:spPr>
            <a:xfrm>
              <a:off x="6154883" y="2851931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31C661F-F933-4756-9B03-296DFEBC057E}"/>
                </a:ext>
              </a:extLst>
            </p:cNvPr>
            <p:cNvSpPr/>
            <p:nvPr/>
          </p:nvSpPr>
          <p:spPr>
            <a:xfrm>
              <a:off x="6154883" y="3617394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A2A81C0E-DF58-A5FA-388E-A30E4A4166BC}"/>
                </a:ext>
              </a:extLst>
            </p:cNvPr>
            <p:cNvSpPr/>
            <p:nvPr/>
          </p:nvSpPr>
          <p:spPr>
            <a:xfrm>
              <a:off x="6154883" y="4382857"/>
              <a:ext cx="698085" cy="698085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099D1529-82DB-9610-6324-D9923C8D2A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2223" y="1418359"/>
              <a:ext cx="514350" cy="51435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6A9B8D3D-D3DC-B90E-7317-5E5DD00816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0058" y="2230148"/>
              <a:ext cx="512064" cy="440820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719D3CB5-3932-3B8B-E15C-52D015AA0CB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17418" y="2955781"/>
              <a:ext cx="512064" cy="507797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16F9131D-E5B6-4885-A4C0-3B94AFC9930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2140" y="3707823"/>
              <a:ext cx="467921" cy="512064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61AF959F-2208-F234-9A98-F76A5DAE58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14834" y="4465493"/>
              <a:ext cx="309933" cy="512064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BA1C2172-4CCF-0CE9-9B21-D74799BA5DD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57059" y="1478539"/>
              <a:ext cx="512064" cy="431461"/>
            </a:xfrm>
            <a:prstGeom prst="rect">
              <a:avLst/>
            </a:prstGeom>
          </p:spPr>
        </p:pic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EAA1B78B-4B63-7008-710E-8F070663E8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66584" y="2169968"/>
              <a:ext cx="467921" cy="512064"/>
            </a:xfrm>
            <a:prstGeom prst="rect">
              <a:avLst/>
            </a:prstGeom>
          </p:spPr>
        </p:pic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25D8D49B-5EFB-A5D2-C02B-3E7625263C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284768" y="2942791"/>
              <a:ext cx="453154" cy="512064"/>
            </a:xfrm>
            <a:prstGeom prst="rect">
              <a:avLst/>
            </a:prstGeom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297E8645-2CA6-2A82-2D75-4A8FFCC82B6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274377" y="3685310"/>
              <a:ext cx="457200" cy="512064"/>
            </a:xfrm>
            <a:prstGeom prst="rect">
              <a:avLst/>
            </a:prstGeom>
          </p:spPr>
        </p:pic>
        <p:pic>
          <p:nvPicPr>
            <p:cNvPr id="57" name="Graphic 56">
              <a:extLst>
                <a:ext uri="{FF2B5EF4-FFF2-40B4-BE49-F238E27FC236}">
                  <a16:creationId xmlns:a16="http://schemas.microsoft.com/office/drawing/2014/main" id="{7047C3D3-A71C-9194-7175-FE444421B0C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317672" y="4445578"/>
              <a:ext cx="459092" cy="512064"/>
            </a:xfrm>
            <a:prstGeom prst="rect">
              <a:avLst/>
            </a:prstGeom>
          </p:spPr>
        </p:pic>
        <p:pic>
          <p:nvPicPr>
            <p:cNvPr id="59" name="Graphic 58">
              <a:extLst>
                <a:ext uri="{FF2B5EF4-FFF2-40B4-BE49-F238E27FC236}">
                  <a16:creationId xmlns:a16="http://schemas.microsoft.com/office/drawing/2014/main" id="{EF7FF84A-D9F4-F77B-AF32-F78C4680F2B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21314" y="5231823"/>
              <a:ext cx="501951" cy="566304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5D329CD-F2D0-BCF7-221D-03730ACFBE18}"/>
              </a:ext>
            </a:extLst>
          </p:cNvPr>
          <p:cNvSpPr txBox="1"/>
          <p:nvPr/>
        </p:nvSpPr>
        <p:spPr>
          <a:xfrm>
            <a:off x="1526597" y="1540224"/>
            <a:ext cx="3873212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1.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Multidisciplinary Therapeutics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492A9F-72A0-E7CD-3F7F-2BA14F82B835}"/>
              </a:ext>
            </a:extLst>
          </p:cNvPr>
          <p:cNvSpPr txBox="1"/>
          <p:nvPr/>
        </p:nvSpPr>
        <p:spPr>
          <a:xfrm>
            <a:off x="1526597" y="2222562"/>
            <a:ext cx="3686175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2.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Longitudinal Communication for Care Team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4D145A-9D9A-F4C0-0DB0-2425880F2514}"/>
              </a:ext>
            </a:extLst>
          </p:cNvPr>
          <p:cNvSpPr txBox="1"/>
          <p:nvPr/>
        </p:nvSpPr>
        <p:spPr>
          <a:xfrm>
            <a:off x="1526597" y="2981099"/>
            <a:ext cx="3717347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3.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Acute and Long-Term Rehabilitation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7ED05F-9E00-EDEC-1AF0-EC4CDD26EF8D}"/>
              </a:ext>
            </a:extLst>
          </p:cNvPr>
          <p:cNvSpPr txBox="1"/>
          <p:nvPr/>
        </p:nvSpPr>
        <p:spPr>
          <a:xfrm>
            <a:off x="1526597" y="3746562"/>
            <a:ext cx="3810866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4.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Restore Structure and Function with Targeted Therapies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8EEA1E-9F45-993C-7041-9CBBED4DBC28}"/>
              </a:ext>
            </a:extLst>
          </p:cNvPr>
          <p:cNvSpPr txBox="1"/>
          <p:nvPr/>
        </p:nvSpPr>
        <p:spPr>
          <a:xfrm>
            <a:off x="1526597" y="4494706"/>
            <a:ext cx="3827989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5.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Reduce Functional Impairments with Task Practice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FD0C91B-A998-8D85-D737-6060D604CEA6}"/>
              </a:ext>
            </a:extLst>
          </p:cNvPr>
          <p:cNvSpPr txBox="1"/>
          <p:nvPr/>
        </p:nvSpPr>
        <p:spPr>
          <a:xfrm>
            <a:off x="1526597" y="5280951"/>
            <a:ext cx="4094885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6.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Rehabilitation Therapy Reassessment and Re-engagement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7DCDEDD-0BED-29DE-D905-639375A41CDD}"/>
              </a:ext>
            </a:extLst>
          </p:cNvPr>
          <p:cNvSpPr txBox="1"/>
          <p:nvPr/>
        </p:nvSpPr>
        <p:spPr>
          <a:xfrm>
            <a:off x="6967969" y="1422460"/>
            <a:ext cx="3942485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7.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Care Partner Well-Being Requirements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95DA55A-B668-3014-B308-811DAA023CA2}"/>
              </a:ext>
            </a:extLst>
          </p:cNvPr>
          <p:cNvSpPr txBox="1"/>
          <p:nvPr/>
        </p:nvSpPr>
        <p:spPr>
          <a:xfrm>
            <a:off x="6967970" y="2281444"/>
            <a:ext cx="368617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8.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Mental Health Post-Stroke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C151799-65B0-080E-075F-9FC56067A19C}"/>
              </a:ext>
            </a:extLst>
          </p:cNvPr>
          <p:cNvSpPr txBox="1"/>
          <p:nvPr/>
        </p:nvSpPr>
        <p:spPr>
          <a:xfrm>
            <a:off x="6967970" y="3060762"/>
            <a:ext cx="3717347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9.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Telehealth's Role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E3100B-EF36-45FD-94A1-4FA753104AED}"/>
              </a:ext>
            </a:extLst>
          </p:cNvPr>
          <p:cNvSpPr txBox="1"/>
          <p:nvPr/>
        </p:nvSpPr>
        <p:spPr>
          <a:xfrm>
            <a:off x="6967970" y="3732707"/>
            <a:ext cx="3810866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10.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Clinical Trials of Rehabilitation Interventions are Needed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D558B8E-16DD-F1DB-B1FE-B8781B875046}"/>
              </a:ext>
            </a:extLst>
          </p:cNvPr>
          <p:cNvSpPr txBox="1"/>
          <p:nvPr/>
        </p:nvSpPr>
        <p:spPr>
          <a:xfrm>
            <a:off x="6967970" y="4480851"/>
            <a:ext cx="4056785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tabLst>
                <a:tab pos="342900" algn="l"/>
              </a:tabLst>
            </a:pPr>
            <a:r>
              <a:rPr lang="en-US" sz="1600" dirty="0">
                <a:solidFill>
                  <a:srgbClr val="AC191F"/>
                </a:solidFill>
                <a:latin typeface="Lub Dub Heavy" panose="020B0903030403020204" pitchFamily="34" charset="0"/>
                <a:ea typeface="Calibri" pitchFamily="34" charset="-122"/>
                <a:cs typeface="Calibri" pitchFamily="34" charset="-120"/>
              </a:rPr>
              <a:t>11. 	</a:t>
            </a:r>
            <a:r>
              <a:rPr lang="en-US" sz="16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Standardized Outcome Measures for Behavioral Interventions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C0414-B6C9-20D6-BBA7-AC3C4FCED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/>
              <a:pPr/>
              <a:t>5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94916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CA4DE-1B33-2BE3-5405-93E076041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48F47D3-1469-BF83-E32D-14D7B0CCE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5636" y="2026227"/>
            <a:ext cx="1704109" cy="29302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2600D7-E998-FFFA-B79D-AE4E69F28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1.  </a:t>
            </a:r>
            <a:r>
              <a:rPr lang="en-US" dirty="0"/>
              <a:t>Multidisciplinary Therapeutics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7D5D2F-5DAA-B76C-44D9-E315364C61D4}"/>
              </a:ext>
            </a:extLst>
          </p:cNvPr>
          <p:cNvSpPr txBox="1"/>
          <p:nvPr/>
        </p:nvSpPr>
        <p:spPr>
          <a:xfrm>
            <a:off x="433821" y="2984562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MDT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0195C1-6D26-69B7-5FAD-8DB423477BA4}"/>
              </a:ext>
            </a:extLst>
          </p:cNvPr>
          <p:cNvSpPr txBox="1"/>
          <p:nvPr/>
        </p:nvSpPr>
        <p:spPr>
          <a:xfrm>
            <a:off x="397454" y="3410589"/>
            <a:ext cx="17119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Multidisciplinary team approach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DC6E58E-0DAB-CA6C-7D49-BA467D89C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4980" y="4158197"/>
            <a:ext cx="1868283" cy="519545"/>
          </a:xfrm>
          <a:prstGeom prst="rect">
            <a:avLst/>
          </a:prstGeom>
          <a:solidFill>
            <a:srgbClr val="79C78D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FA3EA8-25F7-4013-EB95-5E35B2787BD5}"/>
              </a:ext>
            </a:extLst>
          </p:cNvPr>
          <p:cNvSpPr txBox="1"/>
          <p:nvPr/>
        </p:nvSpPr>
        <p:spPr>
          <a:xfrm>
            <a:off x="342900" y="4237298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37964A-3994-4722-B414-B593E869B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8428" y="1444336"/>
            <a:ext cx="1354281" cy="1354281"/>
          </a:xfrm>
          <a:prstGeom prst="ellipse">
            <a:avLst/>
          </a:prstGeom>
          <a:solidFill>
            <a:srgbClr val="AC191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044D28A-740E-ADE3-04FA-73B0D0DB4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  <a:solidFill>
            <a:srgbClr val="B11A21"/>
          </a:solidFill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5586ED7-5C4A-4EDC-4916-E282B1EFA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704" y="1574222"/>
            <a:ext cx="1065068" cy="106506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BC4A8-6E99-4F52-6EBE-48BAF00E4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1357745"/>
            <a:ext cx="5787981" cy="441075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Goals of rehabilitation: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Reduce neurological impairment 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Improve function via restorative and compensatory interventions</a:t>
            </a: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For successful outcomes, it is critical to: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Participate in coordinated therapeutics 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Use a multidisciplinary approach</a:t>
            </a: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</a:t>
            </a:r>
            <a:br>
              <a:rPr lang="en-US" sz="1800" b="1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 persons with stroke who are candidates for post-acute rehabilitation, organized, coordinated, interprofessional care is recommended to achieve maximal functional independence.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D82B1A7-019F-EF3A-B4DF-102B338F4B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b="1" dirty="0"/>
              <a:t>Abbreviations: </a:t>
            </a:r>
            <a:r>
              <a:rPr lang="en-US" dirty="0"/>
              <a:t>MDT indicates multidisciplinary team. </a:t>
            </a:r>
            <a:r>
              <a:rPr lang="en-US" b="1" dirty="0"/>
              <a:t>Recommendation:</a:t>
            </a:r>
            <a:r>
              <a:rPr lang="en-US" dirty="0"/>
              <a:t> 2.1.1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E40891-72F2-7071-BCA5-E7CFDA88F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170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F67D9-830E-2C26-EE59-EEBE6E5C0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15A900C7-6B5B-6E24-8055-C0A86FA9F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4980" y="1444336"/>
            <a:ext cx="1868283" cy="3512128"/>
            <a:chOff x="344980" y="1444336"/>
            <a:chExt cx="1868283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472F8C5-7B72-FD94-BD2D-0F5D1327631B}"/>
                </a:ext>
              </a:extLst>
            </p:cNvPr>
            <p:cNvSpPr/>
            <p:nvPr/>
          </p:nvSpPr>
          <p:spPr>
            <a:xfrm>
              <a:off x="415636" y="2026227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F674524-6E5A-21B3-9328-234197101E33}"/>
                </a:ext>
              </a:extLst>
            </p:cNvPr>
            <p:cNvSpPr/>
            <p:nvPr/>
          </p:nvSpPr>
          <p:spPr>
            <a:xfrm>
              <a:off x="344980" y="4158197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4925E20-EE6D-3D3C-0629-294D20463159}"/>
                </a:ext>
              </a:extLst>
            </p:cNvPr>
            <p:cNvSpPr/>
            <p:nvPr/>
          </p:nvSpPr>
          <p:spPr>
            <a:xfrm>
              <a:off x="578428" y="1444336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D4C577D3-068B-10AB-AEA8-E63689D2E2F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89277" y="1741775"/>
              <a:ext cx="914400" cy="787178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6D67740-DB90-EFA1-67DB-81DD2FD0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6892636" cy="660111"/>
          </a:xfrm>
        </p:spPr>
        <p:txBody>
          <a:bodyPr/>
          <a:lstStyle/>
          <a:p>
            <a:pPr marL="519113" indent="-519113">
              <a:tabLst>
                <a:tab pos="519113" algn="l"/>
              </a:tabLst>
            </a:pPr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2. 	</a:t>
            </a:r>
            <a:r>
              <a:rPr lang="en-US" dirty="0"/>
              <a:t>Longitudinal Communication for Care Team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B6B744-7C0B-5C4E-A2C4-3FF82946F853}"/>
              </a:ext>
            </a:extLst>
          </p:cNvPr>
          <p:cNvSpPr txBox="1"/>
          <p:nvPr/>
        </p:nvSpPr>
        <p:spPr>
          <a:xfrm>
            <a:off x="433821" y="2891044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COMM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906E9A-441E-9902-1D72-0CEA7BA4AA81}"/>
              </a:ext>
            </a:extLst>
          </p:cNvPr>
          <p:cNvSpPr txBox="1"/>
          <p:nvPr/>
        </p:nvSpPr>
        <p:spPr>
          <a:xfrm>
            <a:off x="397454" y="3317071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Ongoing </a:t>
            </a:r>
            <a:br>
              <a:rPr lang="en-US" sz="1400" dirty="0">
                <a:latin typeface="Lub Dub Medium" panose="020B0603030403020204" pitchFamily="34" charset="0"/>
              </a:rPr>
            </a:br>
            <a:r>
              <a:rPr lang="en-US" sz="1400" dirty="0">
                <a:latin typeface="Lub Dub Medium" panose="020B0603030403020204" pitchFamily="34" charset="0"/>
              </a:rPr>
              <a:t>care team communication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2C54F6-CECC-C425-AEEF-1DC4C9C68286}"/>
              </a:ext>
            </a:extLst>
          </p:cNvPr>
          <p:cNvSpPr txBox="1"/>
          <p:nvPr/>
        </p:nvSpPr>
        <p:spPr>
          <a:xfrm>
            <a:off x="342900" y="4237298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CCA1AB52-582A-5BE4-58AB-8EF685AF7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  <a:solidFill>
            <a:srgbClr val="B11A21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6DC97-9C6D-CF26-9AC6-00E1E853B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7" y="1451263"/>
            <a:ext cx="6276355" cy="383535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Stroke rehabilitation requires: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Close communication among interprofessional team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Integration of care among the interprofessional team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Longitudinal communication among providers is </a:t>
            </a:r>
            <a:b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critical to delivering: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Efficient, effective and high-value rehabilitation 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Care across the continuum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</a:t>
            </a:r>
            <a:br>
              <a:rPr lang="en-US" sz="1800" b="1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 persons with stroke seeking outpatient or home-based rehabilitation, organized community-based and coordinated interprofessional rehabilitation care is recommended to achieve more functional improvement.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03BC8-FD59-CF43-1FB4-406E1ADC0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46EC7587-3DD2-98B4-8F3D-1E76B9ED39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b="1" dirty="0"/>
              <a:t>Recommendation:</a:t>
            </a:r>
            <a:r>
              <a:rPr lang="en-US" dirty="0"/>
              <a:t> 2.1.3</a:t>
            </a:r>
          </a:p>
        </p:txBody>
      </p:sp>
    </p:spTree>
    <p:extLst>
      <p:ext uri="{BB962C8B-B14F-4D97-AF65-F5344CB8AC3E}">
        <p14:creationId xmlns:p14="http://schemas.microsoft.com/office/powerpoint/2010/main" val="895888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50CD5-5A41-8E7F-AB4D-17366DC62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258702F-C4B4-9867-B23C-F39094CF2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5636" y="1610590"/>
            <a:ext cx="1704109" cy="3512128"/>
            <a:chOff x="415636" y="1610590"/>
            <a:chExt cx="1704109" cy="351212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7CDC79F-CDE8-7843-6768-ACC2989817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15636" y="2192481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5E854C3-081F-4DB8-65AE-5FBCD0DC7D41}"/>
                </a:ext>
              </a:extLst>
            </p:cNvPr>
            <p:cNvSpPr/>
            <p:nvPr/>
          </p:nvSpPr>
          <p:spPr>
            <a:xfrm>
              <a:off x="578428" y="1610590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EE6015CA-EFE4-F452-8382-2CA189DDAE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07028" y="1781607"/>
              <a:ext cx="914400" cy="90678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D9C176F-CF0E-1245-768A-5A7D9C766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6892636" cy="660111"/>
          </a:xfrm>
        </p:spPr>
        <p:txBody>
          <a:bodyPr/>
          <a:lstStyle/>
          <a:p>
            <a:pPr marL="519113" indent="-519113"/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3.  </a:t>
            </a:r>
            <a:r>
              <a:rPr lang="en-US" dirty="0"/>
              <a:t>Acute and Long-Term Rehabilitation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808E1A-5FD5-ED05-315E-08F03CC18EC5}"/>
              </a:ext>
            </a:extLst>
          </p:cNvPr>
          <p:cNvSpPr txBox="1"/>
          <p:nvPr/>
        </p:nvSpPr>
        <p:spPr>
          <a:xfrm>
            <a:off x="433821" y="3046907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REHAB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80361D-960B-ECC0-12FC-D2A1D1BEE2FB}"/>
              </a:ext>
            </a:extLst>
          </p:cNvPr>
          <p:cNvSpPr txBox="1"/>
          <p:nvPr/>
        </p:nvSpPr>
        <p:spPr>
          <a:xfrm>
            <a:off x="397454" y="3472934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Acute through long-term recovery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FD4DB-8279-68C5-CCF9-1F78E799A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8386" y="2200547"/>
            <a:ext cx="6214008" cy="215438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TAKE-HOME MESSAGE</a:t>
            </a:r>
            <a:br>
              <a:rPr lang="en-US" sz="1800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Rehabilitation: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Begins in the acute phase 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Continues long-term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No expiration date on rehabilitation potential 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</a:pPr>
            <a:r>
              <a:rPr lang="en-US" sz="16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Initiation in the acute phase is associated with better outcomes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1ACB7-FCE1-2CA4-2267-61FA120EB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8E0547E-CB35-95E7-AEB2-80FA1C712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98619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6AA1-CBBA-D838-75B6-A09F094A7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3A8C6A0-B5EE-6CCD-C442-9595D7FA3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7287" y="1610590"/>
            <a:ext cx="1868283" cy="3627525"/>
            <a:chOff x="387287" y="1610590"/>
            <a:chExt cx="1868283" cy="362752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671B0B5-77EC-8857-250F-291627352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5652" y="2307878"/>
              <a:ext cx="1704109" cy="29302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756AC8A-CB13-B909-8BBD-841B811FBB7F}"/>
                </a:ext>
              </a:extLst>
            </p:cNvPr>
            <p:cNvSpPr/>
            <p:nvPr/>
          </p:nvSpPr>
          <p:spPr>
            <a:xfrm>
              <a:off x="387287" y="3078283"/>
              <a:ext cx="1868283" cy="519545"/>
            </a:xfrm>
            <a:prstGeom prst="rect">
              <a:avLst/>
            </a:prstGeom>
            <a:solidFill>
              <a:srgbClr val="79C78D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1AE5922-3E85-C2BC-BD30-78DA5C4B723C}"/>
                </a:ext>
              </a:extLst>
            </p:cNvPr>
            <p:cNvSpPr/>
            <p:nvPr/>
          </p:nvSpPr>
          <p:spPr>
            <a:xfrm>
              <a:off x="578428" y="1610590"/>
              <a:ext cx="1354281" cy="1354281"/>
            </a:xfrm>
            <a:prstGeom prst="ellipse">
              <a:avLst/>
            </a:prstGeom>
            <a:solidFill>
              <a:srgbClr val="AC191F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5BB67B43-0D1D-B046-6BE4-5D0CFDAEE1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07028" y="1781607"/>
              <a:ext cx="914400" cy="90678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7EC9A76-3314-8D5B-010F-C35CF9493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7"/>
            <a:ext cx="6892636" cy="660111"/>
          </a:xfrm>
        </p:spPr>
        <p:txBody>
          <a:bodyPr/>
          <a:lstStyle/>
          <a:p>
            <a:pPr marL="519113" indent="-519113"/>
            <a:r>
              <a:rPr lang="en-US" dirty="0">
                <a:solidFill>
                  <a:srgbClr val="AC191F"/>
                </a:solidFill>
                <a:latin typeface="Lub Dub Heavy" panose="020B0903030403020204" pitchFamily="34" charset="0"/>
              </a:rPr>
              <a:t>3.  </a:t>
            </a:r>
            <a:r>
              <a:rPr lang="en-US" dirty="0"/>
              <a:t>Acute and Long-Term Rehabilitation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0F3ADC-FC9F-9EE5-FA1D-AFF2DEDC8A3B}"/>
              </a:ext>
            </a:extLst>
          </p:cNvPr>
          <p:cNvSpPr txBox="1"/>
          <p:nvPr/>
        </p:nvSpPr>
        <p:spPr>
          <a:xfrm>
            <a:off x="415636" y="3627030"/>
            <a:ext cx="1665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Lub Dub Heavy" panose="020B0903030403020204" pitchFamily="34" charset="0"/>
              </a:rPr>
              <a:t>REHAB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D0AD0F-727E-0DAC-14C3-5E877BECB9C7}"/>
              </a:ext>
            </a:extLst>
          </p:cNvPr>
          <p:cNvSpPr txBox="1"/>
          <p:nvPr/>
        </p:nvSpPr>
        <p:spPr>
          <a:xfrm>
            <a:off x="454602" y="4097322"/>
            <a:ext cx="171190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Lub Dub Medium" panose="020B0603030403020204" pitchFamily="34" charset="0"/>
              </a:rPr>
              <a:t>Acute through long-term recovery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C2F310-C8E8-3AD3-44AA-924C45C044CA}"/>
              </a:ext>
            </a:extLst>
          </p:cNvPr>
          <p:cNvSpPr txBox="1"/>
          <p:nvPr/>
        </p:nvSpPr>
        <p:spPr>
          <a:xfrm>
            <a:off x="370212" y="3135888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Lub Dub Bold" panose="020B0803030403020204" pitchFamily="34" charset="0"/>
              </a:rPr>
              <a:t>Class 1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07ED0FC-B4D0-1AB9-A4D2-A15469C07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4000" y="0"/>
            <a:ext cx="3488000" cy="6858000"/>
          </a:xfrm>
          <a:custGeom>
            <a:avLst/>
            <a:gdLst>
              <a:gd name="csX0" fmla="*/ 0 w 3617092"/>
              <a:gd name="csY0" fmla="*/ 0 h 6858000"/>
              <a:gd name="csX1" fmla="*/ 3617092 w 3617092"/>
              <a:gd name="csY1" fmla="*/ 0 h 6858000"/>
              <a:gd name="csX2" fmla="*/ 3617092 w 3617092"/>
              <a:gd name="csY2" fmla="*/ 6858000 h 6858000"/>
              <a:gd name="csX3" fmla="*/ 1226054 w 3617092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17092" h="6858000">
                <a:moveTo>
                  <a:pt x="0" y="0"/>
                </a:moveTo>
                <a:lnTo>
                  <a:pt x="3617092" y="0"/>
                </a:lnTo>
                <a:lnTo>
                  <a:pt x="3617092" y="6858000"/>
                </a:lnTo>
                <a:lnTo>
                  <a:pt x="1226054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8326B-2364-1D17-EBB3-EE6983E97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1228" y="1617517"/>
            <a:ext cx="6214008" cy="404033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en-US" sz="1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kern="0" spc="200" dirty="0">
                <a:solidFill>
                  <a:srgbClr val="AC191F"/>
                </a:solidFill>
                <a:latin typeface="Lub Dub Bold" panose="020B0803030403020204" pitchFamily="34" charset="0"/>
                <a:ea typeface="Calibri" pitchFamily="34" charset="-122"/>
                <a:cs typeface="Calibri" pitchFamily="34" charset="-120"/>
              </a:rPr>
              <a:t>GUIDELINE RECOMMENDATIONS</a:t>
            </a:r>
            <a:br>
              <a:rPr lang="en-US" sz="1800" b="1" kern="0" spc="200" dirty="0">
                <a:latin typeface="Lub Dub Bold" panose="020B0803030403020204" pitchFamily="34" charset="0"/>
              </a:rPr>
            </a:br>
            <a:r>
              <a:rPr lang="en-US" sz="1800" dirty="0">
                <a:solidFill>
                  <a:srgbClr val="1A202C"/>
                </a:solidFill>
                <a:ea typeface="Calibri" pitchFamily="34" charset="-122"/>
                <a:cs typeface="Calibri" pitchFamily="34" charset="-120"/>
              </a:rPr>
              <a:t>In persons with stroke in the acute phase, early mobilization should be undertaken using a graduated mobilization protocol that commences 24-48 hours after stroke onset to improve functional outcomes and quality of life.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In persons with acute stroke, high-dose mobilization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within the first 24 hours after stroke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onset should not be performed to avoid risk of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neurological worsening and worsened functional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outcomes.</a:t>
            </a:r>
            <a:endParaRPr lang="en-US" sz="1800" dirty="0">
              <a:solidFill>
                <a:srgbClr val="1A202C"/>
              </a:solidFill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5469F-FA72-D556-B5C3-DAF101B0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F4333-7328-E84F-9F6D-15A5075E3AB3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DBA86BF1-B198-08DC-916E-43DDF56B15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2552" y="6057900"/>
            <a:ext cx="8746897" cy="23755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Recommendation:</a:t>
            </a:r>
            <a:r>
              <a:rPr lang="en-US" dirty="0"/>
              <a:t> 2.2.1, 2.2.2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66E889-F284-84CB-63B9-6335AC366D71}"/>
              </a:ext>
            </a:extLst>
          </p:cNvPr>
          <p:cNvSpPr/>
          <p:nvPr/>
        </p:nvSpPr>
        <p:spPr>
          <a:xfrm>
            <a:off x="403564" y="4986969"/>
            <a:ext cx="1868283" cy="519545"/>
          </a:xfrm>
          <a:prstGeom prst="rect">
            <a:avLst/>
          </a:prstGeom>
          <a:solidFill>
            <a:srgbClr val="AF1C08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highlight>
                <a:srgbClr val="B11A21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E72657-94C6-971B-4F55-FBE1625599EE}"/>
              </a:ext>
            </a:extLst>
          </p:cNvPr>
          <p:cNvSpPr txBox="1"/>
          <p:nvPr/>
        </p:nvSpPr>
        <p:spPr>
          <a:xfrm>
            <a:off x="381087" y="5062075"/>
            <a:ext cx="1880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Lub Dub Bold" panose="020B0803030403020204" pitchFamily="34" charset="0"/>
              </a:rPr>
              <a:t>Class 3: Harm</a:t>
            </a:r>
          </a:p>
        </p:txBody>
      </p:sp>
    </p:spTree>
    <p:extLst>
      <p:ext uri="{BB962C8B-B14F-4D97-AF65-F5344CB8AC3E}">
        <p14:creationId xmlns:p14="http://schemas.microsoft.com/office/powerpoint/2010/main" val="336123707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0E433B9E103C4492A93F37BAB6E962" ma:contentTypeVersion="7" ma:contentTypeDescription="Create a new document." ma:contentTypeScope="" ma:versionID="bfb9c436a5ceb9e7c3aa8c095b435c28">
  <xsd:schema xmlns:xsd="http://www.w3.org/2001/XMLSchema" xmlns:xs="http://www.w3.org/2001/XMLSchema" xmlns:p="http://schemas.microsoft.com/office/2006/metadata/properties" xmlns:ns3="292e6601-2771-43db-a7cc-8f168ee05178" targetNamespace="http://schemas.microsoft.com/office/2006/metadata/properties" ma:root="true" ma:fieldsID="bd37d2f694029b663802a6450382577b" ns3:_="">
    <xsd:import namespace="292e6601-2771-43db-a7cc-8f168ee0517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e6601-2771-43db-a7cc-8f168ee051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55DA03-3874-4E63-AD72-36EA0429E26E}">
  <ds:schemaRefs>
    <ds:schemaRef ds:uri="292e6601-2771-43db-a7cc-8f168ee05178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E0A0DAB-25DB-4D86-A0F2-CD6D97CD76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2e6601-2771-43db-a7cc-8f168ee051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91034C-CD83-40A7-8A0E-85EF59FF402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0002a9b-0017-404d-97dc-3d3bab09be81}" enabled="0" method="" siteId="{b0002a9b-0017-404d-97dc-3d3bab09be8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91055</TotalTime>
  <Words>2736</Words>
  <Application>Microsoft Office PowerPoint</Application>
  <PresentationFormat>Widescreen</PresentationFormat>
  <Paragraphs>316</Paragraphs>
  <Slides>27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Lub Dub Bold</vt:lpstr>
      <vt:lpstr>Lub Dub Condensed</vt:lpstr>
      <vt:lpstr>Lub Dub Heavy</vt:lpstr>
      <vt:lpstr>Lub Dub Light</vt:lpstr>
      <vt:lpstr>Lub Dub Medium</vt:lpstr>
      <vt:lpstr>2_Office Theme</vt:lpstr>
      <vt:lpstr>Guideline Essentials:  American Heart Association  Clinical Slide Series</vt:lpstr>
      <vt:lpstr>Table 1.  Applying Class of Recommendation and Level of Evidence to Clinical Strategies, Interventions, Treatments, or Diagnostic Testing in Patient Care </vt:lpstr>
      <vt:lpstr>The Path from Acute Stroke through  Rehabilitation and Recovery</vt:lpstr>
      <vt:lpstr>Emotional Responses and Pathway During Stroke Recovery</vt:lpstr>
      <vt:lpstr>Overview: 11 Top Take-Home Messages</vt:lpstr>
      <vt:lpstr>1.  Multidisciplinary Therapeutics</vt:lpstr>
      <vt:lpstr>2.  Longitudinal Communication for Care Team</vt:lpstr>
      <vt:lpstr>3.  Acute and Long-Term Rehabilitation</vt:lpstr>
      <vt:lpstr>3.  Acute and Long-Term Rehabilitation</vt:lpstr>
      <vt:lpstr>4.  Restore Structure and Function with Targeted Therapies</vt:lpstr>
      <vt:lpstr>4.  Restore Structure and Function with Targeted Therapies</vt:lpstr>
      <vt:lpstr>4.  Restore Structure and Function with Targeted Therapies</vt:lpstr>
      <vt:lpstr>4.  Restore Structure and Function with Targeted Therapies</vt:lpstr>
      <vt:lpstr>5.  Reduce Upper Limb Functional Impairments with Task Practice</vt:lpstr>
      <vt:lpstr>5.  Reduce Gait and Mobility Impairments with Task Practice</vt:lpstr>
      <vt:lpstr>5.  Improve Cognition through Exercise and Physical Activity</vt:lpstr>
      <vt:lpstr>5.  Using Behavioral Swallowing treatments for Dysphagia</vt:lpstr>
      <vt:lpstr>6.  Rehabilitation Therapy Reassessment and Re-engagement</vt:lpstr>
      <vt:lpstr>7.  Care Partner Well-Being Requirements</vt:lpstr>
      <vt:lpstr>7.  Care Partner Well-Being Requirements continued</vt:lpstr>
      <vt:lpstr>8.  Mental Health Post-Stroke</vt:lpstr>
      <vt:lpstr>9.  Telehealth's Role</vt:lpstr>
      <vt:lpstr>10. Clinical Trials of Stroke Rehabilitation Interventions are Needed</vt:lpstr>
      <vt:lpstr>11.  Standardized Outcome Measures for Behavioral Interventions</vt:lpstr>
      <vt:lpstr>Overview: 11 Top Take-Home Messages</vt:lpstr>
      <vt:lpstr>Reference &amp; Attribution</vt:lpstr>
      <vt:lpstr>Copyright and Permissions Notice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ADAPTED FROM: 2026 AHA/ACC/AACVPR/ABC/ACPM/ADA/APhA/ASPC/NLA/PCNA Guideline on the  Management of Dyslipidemia</dc:title>
  <dc:creator>AmericanHeartAssociation6@heart.onmicrosoft.com</dc:creator>
  <cp:lastModifiedBy>Gwendolyn Reyna</cp:lastModifiedBy>
  <cp:revision>65</cp:revision>
  <dcterms:created xsi:type="dcterms:W3CDTF">2023-03-14T11:56:10Z</dcterms:created>
  <dcterms:modified xsi:type="dcterms:W3CDTF">2026-08-25T19:44:39Z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0x0101006B0E433B9E103C4492A93F37BAB6E962</vt:lpwstr>
  </property>
</Properties>
</file>