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26"/>
  </p:notesMasterIdLst>
  <p:handoutMasterIdLst>
    <p:handoutMasterId r:id="rId27"/>
  </p:handoutMasterIdLst>
  <p:sldIdLst>
    <p:sldId id="256" r:id="rId11"/>
    <p:sldId id="259" r:id="rId12"/>
    <p:sldId id="270" r:id="rId13"/>
    <p:sldId id="271" r:id="rId14"/>
    <p:sldId id="257" r:id="rId15"/>
    <p:sldId id="267" r:id="rId16"/>
    <p:sldId id="268" r:id="rId17"/>
    <p:sldId id="265" r:id="rId18"/>
    <p:sldId id="264" r:id="rId19"/>
    <p:sldId id="275" r:id="rId20"/>
    <p:sldId id="276" r:id="rId21"/>
    <p:sldId id="260" r:id="rId22"/>
    <p:sldId id="261" r:id="rId23"/>
    <p:sldId id="262" r:id="rId24"/>
    <p:sldId id="263" r:id="rId25"/>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7D00E1-40C4-4BA0-BF66-D4B942805F92}" v="12" dt="2025-12-18T18:12:55.78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85170" autoAdjust="0"/>
  </p:normalViewPr>
  <p:slideViewPr>
    <p:cSldViewPr>
      <p:cViewPr varScale="1">
        <p:scale>
          <a:sx n="45" d="100"/>
          <a:sy n="45" d="100"/>
        </p:scale>
        <p:origin x="1076" y="44"/>
      </p:cViewPr>
      <p:guideLst/>
    </p:cSldViewPr>
  </p:slideViewPr>
  <p:notesTextViewPr>
    <p:cViewPr>
      <p:scale>
        <a:sx n="1" d="1"/>
        <a:sy n="1" d="1"/>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iekemper" userId="057c1a92-2b09-47e8-b99c-a32ec2fe56b4" providerId="ADAL" clId="{AE2107B5-69F1-4E10-9E4D-7344B5844874}"/>
    <pc:docChg chg="undo custSel addSld delSld modSld">
      <pc:chgData name="Rebecca Diekemper" userId="057c1a92-2b09-47e8-b99c-a32ec2fe56b4" providerId="ADAL" clId="{AE2107B5-69F1-4E10-9E4D-7344B5844874}" dt="2025-12-18T18:13:53.912" v="832" actId="1036"/>
      <pc:docMkLst>
        <pc:docMk/>
      </pc:docMkLst>
      <pc:sldChg chg="modSp mod">
        <pc:chgData name="Rebecca Diekemper" userId="057c1a92-2b09-47e8-b99c-a32ec2fe56b4" providerId="ADAL" clId="{AE2107B5-69F1-4E10-9E4D-7344B5844874}" dt="2025-12-09T20:27:03.676" v="814" actId="20577"/>
        <pc:sldMkLst>
          <pc:docMk/>
          <pc:sldMk cId="1736425782" sldId="256"/>
        </pc:sldMkLst>
        <pc:spChg chg="mod">
          <ac:chgData name="Rebecca Diekemper" userId="057c1a92-2b09-47e8-b99c-a32ec2fe56b4" providerId="ADAL" clId="{AE2107B5-69F1-4E10-9E4D-7344B5844874}" dt="2025-12-09T20:27:03.676" v="814" actId="20577"/>
          <ac:spMkLst>
            <pc:docMk/>
            <pc:sldMk cId="1736425782" sldId="256"/>
            <ac:spMk id="7" creationId="{2F198FAD-4DF3-45C0-A0C3-CE3907E458C2}"/>
          </ac:spMkLst>
        </pc:spChg>
      </pc:sldChg>
      <pc:sldChg chg="modSp mod">
        <pc:chgData name="Rebecca Diekemper" userId="057c1a92-2b09-47e8-b99c-a32ec2fe56b4" providerId="ADAL" clId="{AE2107B5-69F1-4E10-9E4D-7344B5844874}" dt="2025-12-18T18:13:53.912" v="832" actId="1036"/>
        <pc:sldMkLst>
          <pc:docMk/>
          <pc:sldMk cId="1808393707" sldId="263"/>
        </pc:sldMkLst>
        <pc:spChg chg="mod">
          <ac:chgData name="Rebecca Diekemper" userId="057c1a92-2b09-47e8-b99c-a32ec2fe56b4" providerId="ADAL" clId="{AE2107B5-69F1-4E10-9E4D-7344B5844874}" dt="2025-12-18T18:13:53.912" v="832" actId="1036"/>
          <ac:spMkLst>
            <pc:docMk/>
            <pc:sldMk cId="1808393707" sldId="263"/>
            <ac:spMk id="7" creationId="{738D5144-7AF9-C883-311E-BA3F8FA91EDC}"/>
          </ac:spMkLst>
        </pc:spChg>
        <pc:spChg chg="mod">
          <ac:chgData name="Rebecca Diekemper" userId="057c1a92-2b09-47e8-b99c-a32ec2fe56b4" providerId="ADAL" clId="{AE2107B5-69F1-4E10-9E4D-7344B5844874}" dt="2025-12-18T18:13:39.381" v="830" actId="1036"/>
          <ac:spMkLst>
            <pc:docMk/>
            <pc:sldMk cId="1808393707" sldId="263"/>
            <ac:spMk id="10" creationId="{66308B1E-0C88-8C1B-5076-FB3CD9C029CC}"/>
          </ac:spMkLst>
        </pc:spChg>
        <pc:spChg chg="mod">
          <ac:chgData name="Rebecca Diekemper" userId="057c1a92-2b09-47e8-b99c-a32ec2fe56b4" providerId="ADAL" clId="{AE2107B5-69F1-4E10-9E4D-7344B5844874}" dt="2025-12-18T18:13:49.726" v="831" actId="1036"/>
          <ac:spMkLst>
            <pc:docMk/>
            <pc:sldMk cId="1808393707" sldId="263"/>
            <ac:spMk id="11" creationId="{E8FE50EE-41DF-42B1-F6AF-8CE463EB322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12/18/2025</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12/18/2025</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3</a:t>
            </a:fld>
            <a:endParaRPr lang="en-US" dirty="0"/>
          </a:p>
        </p:txBody>
      </p:sp>
    </p:spTree>
    <p:extLst>
      <p:ext uri="{BB962C8B-B14F-4D97-AF65-F5344CB8AC3E}">
        <p14:creationId xmlns:p14="http://schemas.microsoft.com/office/powerpoint/2010/main" val="3653108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77472" y="457200"/>
            <a:ext cx="2395728" cy="908633"/>
          </a:xfrm>
          <a:prstGeom prst="rect">
            <a:avLst/>
          </a:prstGeom>
        </p:spPr>
      </p:pic>
      <p:pic>
        <p:nvPicPr>
          <p:cNvPr id="2" name="Picture 1">
            <a:extLst>
              <a:ext uri="{FF2B5EF4-FFF2-40B4-BE49-F238E27FC236}">
                <a16:creationId xmlns:a16="http://schemas.microsoft.com/office/drawing/2014/main" id="{FC995DAB-2007-93CF-BBBE-879BDD62D82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1400" y="249930"/>
            <a:ext cx="3310128" cy="1323172"/>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2" name="Picture 1">
            <a:extLst>
              <a:ext uri="{FF2B5EF4-FFF2-40B4-BE49-F238E27FC236}">
                <a16:creationId xmlns:a16="http://schemas.microsoft.com/office/drawing/2014/main" id="{FA098E6C-2DB4-647E-3FBE-6551BAF8C4C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pic>
        <p:nvPicPr>
          <p:cNvPr id="9" name="Picture 8">
            <a:extLst>
              <a:ext uri="{FF2B5EF4-FFF2-40B4-BE49-F238E27FC236}">
                <a16:creationId xmlns:a16="http://schemas.microsoft.com/office/drawing/2014/main" id="{4A443B8A-7F6F-7104-B6B8-1F0B0B4DC6E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95728" y="444500"/>
            <a:ext cx="1601272" cy="640080"/>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pic>
        <p:nvPicPr>
          <p:cNvPr id="2" name="Picture 1">
            <a:extLst>
              <a:ext uri="{FF2B5EF4-FFF2-40B4-BE49-F238E27FC236}">
                <a16:creationId xmlns:a16="http://schemas.microsoft.com/office/drawing/2014/main" id="{5F5FF5FE-BB17-D515-7EF8-A310AB6852E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95728" y="444500"/>
            <a:ext cx="1601272" cy="640080"/>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7" name="Picture 6" descr="Text&#10;&#10;Description automatically generated with medium confidence">
            <a:extLst>
              <a:ext uri="{FF2B5EF4-FFF2-40B4-BE49-F238E27FC236}">
                <a16:creationId xmlns:a16="http://schemas.microsoft.com/office/drawing/2014/main" id="{2CDA45F9-81BD-6A54-449C-257552A1F99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86872" y="430450"/>
            <a:ext cx="3310128" cy="1323172"/>
          </a:xfrm>
          <a:prstGeom prst="rect">
            <a:avLst/>
          </a:prstGeom>
        </p:spPr>
      </p:pic>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pic>
        <p:nvPicPr>
          <p:cNvPr id="8" name="Picture 7">
            <a:extLst>
              <a:ext uri="{FF2B5EF4-FFF2-40B4-BE49-F238E27FC236}">
                <a16:creationId xmlns:a16="http://schemas.microsoft.com/office/drawing/2014/main" id="{028A44DD-0DF2-ACDA-76BD-5D48DAE7E82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000" y="451620"/>
            <a:ext cx="1920240" cy="767582"/>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pic>
        <p:nvPicPr>
          <p:cNvPr id="3" name="Picture 2">
            <a:extLst>
              <a:ext uri="{FF2B5EF4-FFF2-40B4-BE49-F238E27FC236}">
                <a16:creationId xmlns:a16="http://schemas.microsoft.com/office/drawing/2014/main" id="{0F049C4B-5BF5-3F08-9580-9034C663B82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000" y="451620"/>
            <a:ext cx="1920240" cy="767582"/>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pic>
        <p:nvPicPr>
          <p:cNvPr id="2" name="Picture 1">
            <a:extLst>
              <a:ext uri="{FF2B5EF4-FFF2-40B4-BE49-F238E27FC236}">
                <a16:creationId xmlns:a16="http://schemas.microsoft.com/office/drawing/2014/main" id="{96809B31-F1C0-39A3-1F31-BDD71B78CF2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000" y="451620"/>
            <a:ext cx="1920240" cy="767582"/>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DF80-60E4-31D8-7D59-FB6CAE7AF958}"/>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E536AB-BABC-0CA1-0DE2-FD97E68D7EA2}"/>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220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4" name="Picture 3">
            <a:extLst>
              <a:ext uri="{FF2B5EF4-FFF2-40B4-BE49-F238E27FC236}">
                <a16:creationId xmlns:a16="http://schemas.microsoft.com/office/drawing/2014/main" id="{B37AF89D-CA42-D3AB-7E98-392C9E91BDE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86872" y="430450"/>
            <a:ext cx="3310128" cy="1323172"/>
          </a:xfrm>
          <a:prstGeom prst="rect">
            <a:avLst/>
          </a:prstGeom>
        </p:spPr>
      </p:pic>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9007-F65A-F2C7-CADA-10CBB5E8C291}"/>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588327-6ACE-A2DD-90F7-454D37524B44}"/>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3022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pic>
        <p:nvPicPr>
          <p:cNvPr id="2" name="Picture 1">
            <a:extLst>
              <a:ext uri="{FF2B5EF4-FFF2-40B4-BE49-F238E27FC236}">
                <a16:creationId xmlns:a16="http://schemas.microsoft.com/office/drawing/2014/main" id="{AD243CD0-4D57-63EA-1E56-B6AB953F0F0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2" name="Picture 1">
            <a:extLst>
              <a:ext uri="{FF2B5EF4-FFF2-40B4-BE49-F238E27FC236}">
                <a16:creationId xmlns:a16="http://schemas.microsoft.com/office/drawing/2014/main" id="{D6CFF72A-582F-C4F1-1EAB-0068F5710E4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2" name="Picture 1">
            <a:extLst>
              <a:ext uri="{FF2B5EF4-FFF2-40B4-BE49-F238E27FC236}">
                <a16:creationId xmlns:a16="http://schemas.microsoft.com/office/drawing/2014/main" id="{D6F46A56-A602-7F7F-A0E7-E4AB560D329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pic>
        <p:nvPicPr>
          <p:cNvPr id="2" name="Picture 1">
            <a:extLst>
              <a:ext uri="{FF2B5EF4-FFF2-40B4-BE49-F238E27FC236}">
                <a16:creationId xmlns:a16="http://schemas.microsoft.com/office/drawing/2014/main" id="{77B33733-143A-CF47-B547-BEA9737DB43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jpg"/><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3" name="Picture 2">
            <a:extLst>
              <a:ext uri="{FF2B5EF4-FFF2-40B4-BE49-F238E27FC236}">
                <a16:creationId xmlns:a16="http://schemas.microsoft.com/office/drawing/2014/main" id="{1CE01EFD-4BBB-8FA2-4EEE-80D4CF227AAF}"/>
              </a:ext>
              <a:ext uri="{C183D7F6-B498-43B3-948B-1728B52AA6E4}">
                <adec:decorative xmlns:adec="http://schemas.microsoft.com/office/drawing/2017/decorative" val="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329159" y="392563"/>
            <a:ext cx="1920240" cy="767582"/>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2" name="Picture 1">
            <a:extLst>
              <a:ext uri="{FF2B5EF4-FFF2-40B4-BE49-F238E27FC236}">
                <a16:creationId xmlns:a16="http://schemas.microsoft.com/office/drawing/2014/main" id="{B7AAD096-77F5-ED2C-2596-0A281945ACF0}"/>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95728" y="444500"/>
            <a:ext cx="1601272" cy="640080"/>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5" name="Picture 4">
            <a:extLst>
              <a:ext uri="{FF2B5EF4-FFF2-40B4-BE49-F238E27FC236}">
                <a16:creationId xmlns:a16="http://schemas.microsoft.com/office/drawing/2014/main" id="{09C140F8-3ED0-15AD-6042-DC814843E5D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05000" y="451620"/>
            <a:ext cx="1920240" cy="767582"/>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ahajournals.org/doi/10.1161/HCQ.0000000000000142" TargetMode="External"/><Relationship Id="rId2" Type="http://schemas.openxmlformats.org/officeDocument/2006/relationships/hyperlink" Target="https://doi.org/10.1016/j.jacc.2025.09.003"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F198FAD-4DF3-45C0-A0C3-CE3907E458C2}"/>
              </a:ext>
            </a:extLst>
          </p:cNvPr>
          <p:cNvSpPr>
            <a:spLocks noGrp="1"/>
          </p:cNvSpPr>
          <p:nvPr>
            <p:ph type="subTitle" idx="1"/>
          </p:nvPr>
        </p:nvSpPr>
        <p:spPr>
          <a:xfrm>
            <a:off x="533400" y="4155946"/>
            <a:ext cx="13563600" cy="2625854"/>
          </a:xfrm>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Peripheral Artery Disease Performance Measures Writing Committee Chairs: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Philip P. Goodney, MD, MS, FAHA, </a:t>
            </a:r>
            <a:r>
              <a:rPr kumimoji="0" lang="en-US" sz="2000" b="0" i="1"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Chair</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Elsie G. Ross, MD, MS, RPVI, FAHA, </a:t>
            </a:r>
            <a:r>
              <a:rPr kumimoji="0" lang="en-US" sz="2000" b="0" i="1"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Vice Chair</a:t>
            </a:r>
          </a:p>
          <a:p>
            <a:pPr marL="0" marR="0" lvl="0" indent="0" algn="l" defTabSz="914400" rtl="0" eaLnBrk="1" fontAlgn="auto" latinLnBrk="0" hangingPunct="1">
              <a:spcBef>
                <a:spcPts val="0"/>
              </a:spcBef>
              <a:spcAft>
                <a:spcPts val="0"/>
              </a:spcAft>
              <a:buClrTx/>
              <a:buSzTx/>
              <a:buFontTx/>
              <a:buNone/>
              <a:tabLst/>
              <a:defRPr/>
            </a:pPr>
            <a:endParaRPr kumimoji="0" lang="en-US" sz="2000" b="1" i="1" u="none" strike="noStrike" kern="0" cap="none" spc="0" normalizeH="0" baseline="0" noProof="0" dirty="0">
              <a:ln>
                <a:noFill/>
              </a:ln>
              <a:solidFill>
                <a:srgbClr val="636466"/>
              </a:solidFill>
              <a:effectLst/>
              <a:uLnTx/>
              <a:uFillTx/>
              <a:latin typeface="Lub Dub Medium" panose="020B0603030403020204" pitchFamily="34" charset="77"/>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AHA/ACC Joint Staff: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Abdul R. Abdullah, MD</a:t>
            </a:r>
            <a:r>
              <a:rPr kumimoji="0" lang="en-US" sz="2000" b="0" i="0" u="none" strike="noStrike" kern="0" cap="none" spc="0" normalizeH="0" baseline="0" noProof="0">
                <a:ln>
                  <a:noFill/>
                </a:ln>
                <a:solidFill>
                  <a:srgbClr val="636466"/>
                </a:solidFill>
                <a:effectLst/>
                <a:uLnTx/>
                <a:uFillTx/>
                <a:latin typeface="Lub Dub Medium" panose="020B0603030403020204" pitchFamily="34" charset="77"/>
                <a:ea typeface="+mn-ea"/>
                <a:cs typeface="+mn-cs"/>
              </a:rPr>
              <a:t>, National </a:t>
            </a:r>
            <a:r>
              <a:rPr kumimoji="0" lang="en-US" sz="2000" b="0" i="1" u="none" strike="noStrike" kern="0" cap="none" spc="0" normalizeH="0" baseline="0" noProof="0">
                <a:ln>
                  <a:noFill/>
                </a:ln>
                <a:solidFill>
                  <a:srgbClr val="636466"/>
                </a:solidFill>
                <a:effectLst/>
                <a:uLnTx/>
                <a:uFillTx/>
                <a:latin typeface="Lub Dub Medium" panose="020B0603030403020204" pitchFamily="34" charset="77"/>
                <a:ea typeface="+mn-ea"/>
                <a:cs typeface="+mn-cs"/>
              </a:rPr>
              <a:t>Director</a:t>
            </a:r>
            <a:r>
              <a:rPr kumimoji="0" lang="en-US" sz="2000" b="0" i="1"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 Guideline Science and Methodology</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Rebecca L. Diekemper, MPH, </a:t>
            </a:r>
            <a:r>
              <a:rPr kumimoji="0" lang="en-US" sz="2000" b="0" i="1" u="none" strike="noStrike" kern="0" cap="none" spc="0" normalizeH="0" baseline="0" noProof="0" dirty="0">
                <a:ln>
                  <a:noFill/>
                </a:ln>
                <a:solidFill>
                  <a:srgbClr val="636466"/>
                </a:solidFill>
                <a:effectLst/>
                <a:uLnTx/>
                <a:uFillTx/>
                <a:latin typeface="Lub Dub Medium" panose="020B0603030403020204" pitchFamily="34" charset="77"/>
                <a:ea typeface="+mn-ea"/>
                <a:cs typeface="+mn-cs"/>
              </a:rPr>
              <a:t>Science and Health Advisor, Performance Measures</a:t>
            </a:r>
          </a:p>
          <a:p>
            <a:endParaRPr lang="en-US" dirty="0"/>
          </a:p>
        </p:txBody>
      </p:sp>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533400" y="2743200"/>
            <a:ext cx="13868400" cy="1330453"/>
          </a:xfrm>
        </p:spPr>
        <p:txBody>
          <a:bodyPr/>
          <a:lstStyle/>
          <a:p>
            <a:r>
              <a:rPr kumimoji="0" lang="en-US" sz="4400" b="1" i="0" u="none" strike="noStrike" kern="0" cap="none" spc="300" normalizeH="0" baseline="0" noProof="0" dirty="0">
                <a:ln>
                  <a:noFill/>
                </a:ln>
                <a:solidFill>
                  <a:prstClr val="black"/>
                </a:solidFill>
                <a:effectLst/>
                <a:uLnTx/>
                <a:uFillTx/>
                <a:latin typeface="Lub Dub Heavy" panose="020B0603030403020204" pitchFamily="34" charset="77"/>
                <a:ea typeface="+mj-ea"/>
                <a:cs typeface="+mj-cs"/>
              </a:rPr>
              <a:t>2026 ACC/AHA Clinical Performance and Quality Measures for Patients With Peripheral Artery Disease</a:t>
            </a:r>
            <a:endParaRPr lang="en-US" sz="4400" dirty="0"/>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AD6BF-3EA5-4502-41D5-970434FBD37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BD3999B-C28C-A1A2-A3BB-6308BC9EEF8B}"/>
              </a:ext>
            </a:extLst>
          </p:cNvPr>
          <p:cNvSpPr>
            <a:spLocks noGrp="1"/>
          </p:cNvSpPr>
          <p:nvPr>
            <p:ph type="ctrTitle"/>
          </p:nvPr>
        </p:nvSpPr>
        <p:spPr>
          <a:xfrm>
            <a:off x="457200" y="1219201"/>
            <a:ext cx="12877800" cy="914399"/>
          </a:xfrm>
        </p:spPr>
        <p:txBody>
          <a:bodyPr/>
          <a:lstStyle/>
          <a:p>
            <a:r>
              <a:rPr lang="en-US" sz="5400" dirty="0">
                <a:solidFill>
                  <a:prstClr val="black"/>
                </a:solidFill>
              </a:rPr>
              <a:t>Revised Measures (continued)</a:t>
            </a:r>
            <a:endParaRPr lang="en-US" sz="5400" dirty="0"/>
          </a:p>
        </p:txBody>
      </p:sp>
      <p:sp>
        <p:nvSpPr>
          <p:cNvPr id="5" name="Slide Number Placeholder 4">
            <a:extLst>
              <a:ext uri="{FF2B5EF4-FFF2-40B4-BE49-F238E27FC236}">
                <a16:creationId xmlns:a16="http://schemas.microsoft.com/office/drawing/2014/main" id="{602D3F9A-45B7-8467-88EC-0430B97DDF87}"/>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8" name="Table 7">
            <a:extLst>
              <a:ext uri="{FF2B5EF4-FFF2-40B4-BE49-F238E27FC236}">
                <a16:creationId xmlns:a16="http://schemas.microsoft.com/office/drawing/2014/main" id="{DF9126BB-D36A-A8FF-71A9-0ECE71DF159A}"/>
              </a:ext>
            </a:extLst>
          </p:cNvPr>
          <p:cNvGraphicFramePr>
            <a:graphicFrameLocks noGrp="1"/>
          </p:cNvGraphicFramePr>
          <p:nvPr>
            <p:extLst>
              <p:ext uri="{D42A27DB-BD31-4B8C-83A1-F6EECF244321}">
                <p14:modId xmlns:p14="http://schemas.microsoft.com/office/powerpoint/2010/main" val="3232114747"/>
              </p:ext>
            </p:extLst>
          </p:nvPr>
        </p:nvGraphicFramePr>
        <p:xfrm>
          <a:off x="533400" y="2931664"/>
          <a:ext cx="13571537" cy="3469136"/>
        </p:xfrm>
        <a:graphic>
          <a:graphicData uri="http://schemas.openxmlformats.org/drawingml/2006/table">
            <a:tbl>
              <a:tblPr firstRow="1" firstCol="1" bandRow="1"/>
              <a:tblGrid>
                <a:gridCol w="1074737">
                  <a:extLst>
                    <a:ext uri="{9D8B030D-6E8A-4147-A177-3AD203B41FA5}">
                      <a16:colId xmlns:a16="http://schemas.microsoft.com/office/drawing/2014/main" val="3412040877"/>
                    </a:ext>
                  </a:extLst>
                </a:gridCol>
                <a:gridCol w="2582863">
                  <a:extLst>
                    <a:ext uri="{9D8B030D-6E8A-4147-A177-3AD203B41FA5}">
                      <a16:colId xmlns:a16="http://schemas.microsoft.com/office/drawing/2014/main" val="3309797483"/>
                    </a:ext>
                  </a:extLst>
                </a:gridCol>
                <a:gridCol w="5029200">
                  <a:extLst>
                    <a:ext uri="{9D8B030D-6E8A-4147-A177-3AD203B41FA5}">
                      <a16:colId xmlns:a16="http://schemas.microsoft.com/office/drawing/2014/main" val="2849287969"/>
                    </a:ext>
                  </a:extLst>
                </a:gridCol>
                <a:gridCol w="4884737">
                  <a:extLst>
                    <a:ext uri="{9D8B030D-6E8A-4147-A177-3AD203B41FA5}">
                      <a16:colId xmlns:a16="http://schemas.microsoft.com/office/drawing/2014/main" val="1716021158"/>
                    </a:ext>
                  </a:extLst>
                </a:gridCol>
              </a:tblGrid>
              <a:tr h="677802">
                <a:tc>
                  <a:txBody>
                    <a:bodyPr/>
                    <a:lstStyle/>
                    <a:p>
                      <a:pPr marL="0" marR="0">
                        <a:lnSpc>
                          <a:spcPct val="115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Measure</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No.*</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Measure Title </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Description of Revision</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Rationale for Revision</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17410990"/>
                  </a:ext>
                </a:extLst>
              </a:tr>
              <a:tr h="617598">
                <a:tc>
                  <a:txBody>
                    <a:bodyPr/>
                    <a:lstStyle/>
                    <a:p>
                      <a:pPr marL="0" marR="0">
                        <a:lnSpc>
                          <a:spcPct val="115000"/>
                        </a:lnSpc>
                        <a:spcAft>
                          <a:spcPts val="100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5</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Supervised Exercise</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Modified to include community-based exercise therapy.</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The 2024 PAD guideline</a:t>
                      </a:r>
                      <a:r>
                        <a:rPr lang="en-US" sz="1800" baseline="30000" dirty="0">
                          <a:effectLst/>
                          <a:latin typeface="Lub Dub Medium" panose="020B0603030403020204" pitchFamily="34" charset="0"/>
                          <a:ea typeface="Times New Roman" panose="02020603050405020304" pitchFamily="18" charset="0"/>
                          <a:cs typeface="Times New Roman" panose="02020603050405020304" pitchFamily="18" charset="0"/>
                        </a:rPr>
                        <a:t>1</a:t>
                      </a: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 includes structured community-based exercise as a Class 1 (LOE: A) recommendation due to increased evidence of the efficacy of this type of exercise intervention for patients with PAD.</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168977"/>
                  </a:ext>
                </a:extLst>
              </a:tr>
              <a:tr h="609533">
                <a:tc>
                  <a:txBody>
                    <a:bodyPr/>
                    <a:lstStyle/>
                    <a:p>
                      <a:pPr marL="0" marR="0">
                        <a:lnSpc>
                          <a:spcPct val="115000"/>
                        </a:lnSpc>
                        <a:spcAft>
                          <a:spcPts val="100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6</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Lower Extremity Vein Bypass Graft Surveillance</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Modified to further define the population based on the 2024 PAD guideline recommendation.</a:t>
                      </a:r>
                      <a:r>
                        <a:rPr lang="en-US" sz="1800" baseline="30000">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The measure was revised to be based on the most current recommendation.</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334607"/>
                  </a:ext>
                </a:extLst>
              </a:tr>
            </a:tbl>
          </a:graphicData>
        </a:graphic>
      </p:graphicFrame>
      <p:sp>
        <p:nvSpPr>
          <p:cNvPr id="9" name="Subtitle 2">
            <a:extLst>
              <a:ext uri="{FF2B5EF4-FFF2-40B4-BE49-F238E27FC236}">
                <a16:creationId xmlns:a16="http://schemas.microsoft.com/office/drawing/2014/main" id="{5F855943-9679-3058-D9D5-3B038B089E7C}"/>
              </a:ext>
            </a:extLst>
          </p:cNvPr>
          <p:cNvSpPr>
            <a:spLocks noGrp="1"/>
          </p:cNvSpPr>
          <p:nvPr>
            <p:ph type="subTitle" idx="1"/>
          </p:nvPr>
        </p:nvSpPr>
        <p:spPr>
          <a:xfrm>
            <a:off x="457200" y="2133600"/>
            <a:ext cx="13571537" cy="773876"/>
          </a:xfrm>
        </p:spPr>
        <p:txBody>
          <a:bodyPr/>
          <a:lstStyle/>
          <a:p>
            <a:r>
              <a:rPr lang="en-US" dirty="0"/>
              <a:t>Select measures from the 2010 ACCF/AHA peripheral artery disease measure set were revised</a:t>
            </a:r>
          </a:p>
        </p:txBody>
      </p:sp>
      <p:sp>
        <p:nvSpPr>
          <p:cNvPr id="3" name="TextBox 2">
            <a:extLst>
              <a:ext uri="{FF2B5EF4-FFF2-40B4-BE49-F238E27FC236}">
                <a16:creationId xmlns:a16="http://schemas.microsoft.com/office/drawing/2014/main" id="{04162B34-94F9-536D-EDDD-F6B838D3A964}"/>
              </a:ext>
            </a:extLst>
          </p:cNvPr>
          <p:cNvSpPr txBox="1"/>
          <p:nvPr/>
        </p:nvSpPr>
        <p:spPr>
          <a:xfrm>
            <a:off x="457200" y="6400800"/>
            <a:ext cx="13563600" cy="738664"/>
          </a:xfrm>
          <a:prstGeom prst="rect">
            <a:avLst/>
          </a:prstGeom>
          <a:noFill/>
        </p:spPr>
        <p:txBody>
          <a:bodyPr wrap="square">
            <a:spAutoFit/>
          </a:bodyPr>
          <a:lstStyle/>
          <a:p>
            <a:pPr marL="0" marR="0">
              <a:spcAft>
                <a:spcPts val="0"/>
              </a:spcAft>
            </a:pPr>
            <a:r>
              <a:rPr lang="en-US" sz="1400" dirty="0">
                <a:effectLst/>
                <a:latin typeface="Lub Dub Medium" panose="020B0603030403020204" pitchFamily="34" charset="0"/>
                <a:ea typeface="Times New Roman" panose="02020603050405020304" pitchFamily="18" charset="0"/>
                <a:cs typeface="Times New Roman" panose="02020603050405020304" pitchFamily="18" charset="0"/>
              </a:rPr>
              <a:t>*The measure numbers in the first column of the table correspond with the measures from the 2010 ACCF/AHA peripheral artery disease performance measures document.</a:t>
            </a:r>
          </a:p>
          <a:p>
            <a:pPr marL="0" marR="0">
              <a:spcAft>
                <a:spcPts val="0"/>
              </a:spcAft>
            </a:pPr>
            <a:r>
              <a:rPr lang="en-US" sz="1400" dirty="0">
                <a:latin typeface="Lub Dub Medium" panose="020B0603030403020204" pitchFamily="34" charset="0"/>
                <a:ea typeface="Calibri" panose="020F0502020204030204" pitchFamily="34" charset="0"/>
                <a:cs typeface="Times New Roman" panose="02020603050405020304" pitchFamily="18" charset="0"/>
              </a:rPr>
              <a:t>LOE indicates Level of Evidence; and PAD, peripheral artery disease.</a:t>
            </a:r>
            <a:endParaRPr lang="en-US" sz="1400" dirty="0">
              <a:effectLst/>
              <a:latin typeface="Lub Dub Medium" panose="020B06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337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E542-16E4-82DE-DCBB-DDB5B42802A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7253810-B32A-D656-5879-B1C023E2BAF1}"/>
              </a:ext>
            </a:extLst>
          </p:cNvPr>
          <p:cNvSpPr>
            <a:spLocks noGrp="1"/>
          </p:cNvSpPr>
          <p:nvPr>
            <p:ph type="ctrTitle"/>
          </p:nvPr>
        </p:nvSpPr>
        <p:spPr>
          <a:xfrm>
            <a:off x="457200" y="1219201"/>
            <a:ext cx="12877800" cy="914399"/>
          </a:xfrm>
        </p:spPr>
        <p:txBody>
          <a:bodyPr/>
          <a:lstStyle/>
          <a:p>
            <a:r>
              <a:rPr lang="en-US" sz="5400" dirty="0">
                <a:solidFill>
                  <a:prstClr val="black"/>
                </a:solidFill>
              </a:rPr>
              <a:t>Revised Measures (continued)</a:t>
            </a:r>
            <a:endParaRPr lang="en-US" sz="5400" dirty="0"/>
          </a:p>
        </p:txBody>
      </p:sp>
      <p:sp>
        <p:nvSpPr>
          <p:cNvPr id="5" name="Slide Number Placeholder 4">
            <a:extLst>
              <a:ext uri="{FF2B5EF4-FFF2-40B4-BE49-F238E27FC236}">
                <a16:creationId xmlns:a16="http://schemas.microsoft.com/office/drawing/2014/main" id="{45BD625A-2D45-2188-E1C8-7C97F65DB3D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8" name="Table 7">
            <a:extLst>
              <a:ext uri="{FF2B5EF4-FFF2-40B4-BE49-F238E27FC236}">
                <a16:creationId xmlns:a16="http://schemas.microsoft.com/office/drawing/2014/main" id="{D3DCFA7F-98F1-4FCD-2DE6-A3E4B570BF3E}"/>
              </a:ext>
            </a:extLst>
          </p:cNvPr>
          <p:cNvGraphicFramePr>
            <a:graphicFrameLocks noGrp="1"/>
          </p:cNvGraphicFramePr>
          <p:nvPr>
            <p:extLst>
              <p:ext uri="{D42A27DB-BD31-4B8C-83A1-F6EECF244321}">
                <p14:modId xmlns:p14="http://schemas.microsoft.com/office/powerpoint/2010/main" val="2343607473"/>
              </p:ext>
            </p:extLst>
          </p:nvPr>
        </p:nvGraphicFramePr>
        <p:xfrm>
          <a:off x="533400" y="2931664"/>
          <a:ext cx="13571537" cy="3153668"/>
        </p:xfrm>
        <a:graphic>
          <a:graphicData uri="http://schemas.openxmlformats.org/drawingml/2006/table">
            <a:tbl>
              <a:tblPr firstRow="1" firstCol="1" bandRow="1"/>
              <a:tblGrid>
                <a:gridCol w="1074737">
                  <a:extLst>
                    <a:ext uri="{9D8B030D-6E8A-4147-A177-3AD203B41FA5}">
                      <a16:colId xmlns:a16="http://schemas.microsoft.com/office/drawing/2014/main" val="3412040877"/>
                    </a:ext>
                  </a:extLst>
                </a:gridCol>
                <a:gridCol w="2582863">
                  <a:extLst>
                    <a:ext uri="{9D8B030D-6E8A-4147-A177-3AD203B41FA5}">
                      <a16:colId xmlns:a16="http://schemas.microsoft.com/office/drawing/2014/main" val="3309797483"/>
                    </a:ext>
                  </a:extLst>
                </a:gridCol>
                <a:gridCol w="5029200">
                  <a:extLst>
                    <a:ext uri="{9D8B030D-6E8A-4147-A177-3AD203B41FA5}">
                      <a16:colId xmlns:a16="http://schemas.microsoft.com/office/drawing/2014/main" val="2849287969"/>
                    </a:ext>
                  </a:extLst>
                </a:gridCol>
                <a:gridCol w="4884737">
                  <a:extLst>
                    <a:ext uri="{9D8B030D-6E8A-4147-A177-3AD203B41FA5}">
                      <a16:colId xmlns:a16="http://schemas.microsoft.com/office/drawing/2014/main" val="1716021158"/>
                    </a:ext>
                  </a:extLst>
                </a:gridCol>
              </a:tblGrid>
              <a:tr h="677802">
                <a:tc>
                  <a:txBody>
                    <a:bodyPr/>
                    <a:lstStyle/>
                    <a:p>
                      <a:pPr marL="0" marR="0">
                        <a:lnSpc>
                          <a:spcPct val="115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Measure</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No.*</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Measure Title </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Description of Revision</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Rationale for Revision</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17410990"/>
                  </a:ext>
                </a:extLst>
              </a:tr>
              <a:tr h="617598">
                <a:tc>
                  <a:txBody>
                    <a:bodyPr/>
                    <a:lstStyle/>
                    <a:p>
                      <a:pPr marL="0" marR="0">
                        <a:lnSpc>
                          <a:spcPct val="115000"/>
                        </a:lnSpc>
                        <a:spcAft>
                          <a:spcPts val="100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T-1</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Vascular Review of Systems for Lower Extremity PAD†</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Modified to replace the definition of risk in the denominator with the PAD-related risk amplifiers from the 2024 PAD guideline.</a:t>
                      </a:r>
                      <a:r>
                        <a:rPr lang="en-US" sz="1800" baseline="30000">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The 2024 PAD guideline</a:t>
                      </a:r>
                      <a:r>
                        <a:rPr lang="en-US" sz="1800" baseline="30000" dirty="0">
                          <a:effectLst/>
                          <a:latin typeface="Lub Dub Medium" panose="020B0603030403020204" pitchFamily="34" charset="0"/>
                          <a:ea typeface="Times New Roman" panose="02020603050405020304" pitchFamily="18" charset="0"/>
                          <a:cs typeface="Times New Roman" panose="02020603050405020304" pitchFamily="18" charset="0"/>
                        </a:rPr>
                        <a:t>1</a:t>
                      </a: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 calls for special considerations in the evaluation and care of patients with PAD, including those with specified PAD-related risk amplifiers.</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168977"/>
                  </a:ext>
                </a:extLst>
              </a:tr>
              <a:tr h="609533">
                <a:tc>
                  <a:txBody>
                    <a:bodyPr/>
                    <a:lstStyle/>
                    <a:p>
                      <a:pPr marL="0" marR="0">
                        <a:lnSpc>
                          <a:spcPct val="115000"/>
                        </a:lnSpc>
                        <a:spcAft>
                          <a:spcPts val="100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T-2</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PAD “At Risk” Population Pulse Examination†</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Modified to replace the definition of risk in the denominator with the PAD-related risk amplifiers from the 2024 PAD guideline.</a:t>
                      </a:r>
                      <a:r>
                        <a:rPr lang="en-US" sz="1800" baseline="30000">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1</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Age and geriatric syndromes alone are independent risks, whereas other factors should be considered “at risk” regardless of age.</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334607"/>
                  </a:ext>
                </a:extLst>
              </a:tr>
            </a:tbl>
          </a:graphicData>
        </a:graphic>
      </p:graphicFrame>
      <p:sp>
        <p:nvSpPr>
          <p:cNvPr id="9" name="Subtitle 2">
            <a:extLst>
              <a:ext uri="{FF2B5EF4-FFF2-40B4-BE49-F238E27FC236}">
                <a16:creationId xmlns:a16="http://schemas.microsoft.com/office/drawing/2014/main" id="{43F64FEA-B274-DEF6-C194-FAC7AC6BFBFC}"/>
              </a:ext>
            </a:extLst>
          </p:cNvPr>
          <p:cNvSpPr>
            <a:spLocks noGrp="1"/>
          </p:cNvSpPr>
          <p:nvPr>
            <p:ph type="subTitle" idx="1"/>
          </p:nvPr>
        </p:nvSpPr>
        <p:spPr>
          <a:xfrm>
            <a:off x="457200" y="2133600"/>
            <a:ext cx="13571537" cy="773876"/>
          </a:xfrm>
        </p:spPr>
        <p:txBody>
          <a:bodyPr/>
          <a:lstStyle/>
          <a:p>
            <a:r>
              <a:rPr lang="en-US" dirty="0"/>
              <a:t>Select measures from the 2010 ACCF/AHA peripheral artery disease measure set were revised</a:t>
            </a:r>
          </a:p>
        </p:txBody>
      </p:sp>
      <p:sp>
        <p:nvSpPr>
          <p:cNvPr id="3" name="TextBox 2">
            <a:extLst>
              <a:ext uri="{FF2B5EF4-FFF2-40B4-BE49-F238E27FC236}">
                <a16:creationId xmlns:a16="http://schemas.microsoft.com/office/drawing/2014/main" id="{194981E4-39F2-057B-69B9-5BFABC8ABAB1}"/>
              </a:ext>
            </a:extLst>
          </p:cNvPr>
          <p:cNvSpPr txBox="1"/>
          <p:nvPr/>
        </p:nvSpPr>
        <p:spPr>
          <a:xfrm>
            <a:off x="457200" y="6096000"/>
            <a:ext cx="13563600" cy="1169551"/>
          </a:xfrm>
          <a:prstGeom prst="rect">
            <a:avLst/>
          </a:prstGeom>
          <a:noFill/>
        </p:spPr>
        <p:txBody>
          <a:bodyPr wrap="square">
            <a:spAutoFit/>
          </a:bodyPr>
          <a:lstStyle/>
          <a:p>
            <a:pPr marL="0" marR="0">
              <a:spcAft>
                <a:spcPts val="0"/>
              </a:spcAft>
            </a:pPr>
            <a:r>
              <a:rPr lang="en-US" sz="1400" dirty="0">
                <a:effectLst/>
                <a:latin typeface="Lub Dub Medium" panose="020B0603030403020204" pitchFamily="34" charset="0"/>
                <a:ea typeface="Times New Roman" panose="02020603050405020304" pitchFamily="18" charset="0"/>
                <a:cs typeface="Times New Roman" panose="02020603050405020304" pitchFamily="18" charset="0"/>
              </a:rPr>
              <a:t>*The measure numbers in the first column of the table correspond with the measures from the 2010 ACCF/AHA peripheral artery disease performance measures document.</a:t>
            </a:r>
          </a:p>
          <a:p>
            <a:pPr marL="0" marR="0">
              <a:spcAft>
                <a:spcPts val="0"/>
              </a:spcAft>
            </a:pPr>
            <a:r>
              <a:rPr lang="en-US" sz="1400" dirty="0">
                <a:effectLst/>
                <a:latin typeface="Lub Dub Medium" panose="020B0603030403020204" pitchFamily="34" charset="0"/>
                <a:ea typeface="Calibri" panose="020F0502020204030204" pitchFamily="34" charset="0"/>
                <a:cs typeface="Times New Roman" panose="02020603050405020304" pitchFamily="18" charset="0"/>
              </a:rPr>
              <a:t>   †Test measure (T-1 and T-2): This measure has been designated for use in internal quality improvement programs only. It is not appropriate for any other use (</a:t>
            </a:r>
            <a:r>
              <a:rPr lang="en-US" sz="1400" dirty="0" err="1">
                <a:effectLst/>
                <a:latin typeface="Lub Dub Medium" panose="020B0603030403020204" pitchFamily="34" charset="0"/>
                <a:ea typeface="Calibri" panose="020F0502020204030204" pitchFamily="34" charset="0"/>
                <a:cs typeface="Times New Roman" panose="02020603050405020304" pitchFamily="18" charset="0"/>
              </a:rPr>
              <a:t>eg</a:t>
            </a:r>
            <a:r>
              <a:rPr lang="en-US" sz="1400" dirty="0">
                <a:effectLst/>
                <a:latin typeface="Lub Dub Medium" panose="020B0603030403020204" pitchFamily="34" charset="0"/>
                <a:ea typeface="Calibri" panose="020F0502020204030204" pitchFamily="34" charset="0"/>
                <a:cs typeface="Times New Roman" panose="02020603050405020304" pitchFamily="18" charset="0"/>
              </a:rPr>
              <a:t>, pay-for-performance, physician ranking, or public reporting programs).</a:t>
            </a:r>
          </a:p>
          <a:p>
            <a:pPr marL="0" marR="0">
              <a:spcAft>
                <a:spcPts val="0"/>
              </a:spcAft>
            </a:pPr>
            <a:r>
              <a:rPr lang="en-US" sz="1400" dirty="0">
                <a:latin typeface="Lub Dub Medium" panose="020B0603030403020204" pitchFamily="34" charset="0"/>
                <a:ea typeface="Calibri" panose="020F0502020204030204" pitchFamily="34" charset="0"/>
                <a:cs typeface="Times New Roman" panose="02020603050405020304" pitchFamily="18" charset="0"/>
              </a:rPr>
              <a:t>    PAD indicates peripheral artery disease.</a:t>
            </a:r>
            <a:endParaRPr lang="en-US" sz="1400" dirty="0">
              <a:effectLst/>
              <a:latin typeface="Lub Dub Medium" panose="020B06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7936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685800" y="1371601"/>
            <a:ext cx="12877800" cy="914399"/>
          </a:xfrm>
        </p:spPr>
        <p:txBody>
          <a:bodyPr/>
          <a:lstStyle/>
          <a:p>
            <a:r>
              <a:rPr kumimoji="0" lang="en-US" sz="5000" b="1" i="0" u="none" strike="noStrike" kern="1200" cap="none" spc="0" normalizeH="0" baseline="0" noProof="0" dirty="0">
                <a:ln>
                  <a:noFill/>
                </a:ln>
                <a:solidFill>
                  <a:prstClr val="black"/>
                </a:solidFill>
                <a:effectLst/>
                <a:uLnTx/>
                <a:uFillTx/>
                <a:latin typeface="Lub Dub Heavy" panose="020B0603030403020204" pitchFamily="34" charset="77"/>
                <a:ea typeface="+mj-ea"/>
                <a:cs typeface="+mj-cs"/>
              </a:rPr>
              <a:t>New Performance Measures</a:t>
            </a:r>
            <a:endParaRPr lang="en-US"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12</a:t>
            </a:fld>
            <a:endParaRPr lang="en-US" dirty="0"/>
          </a:p>
        </p:txBody>
      </p:sp>
      <p:graphicFrame>
        <p:nvGraphicFramePr>
          <p:cNvPr id="3" name="Table 2">
            <a:extLst>
              <a:ext uri="{FF2B5EF4-FFF2-40B4-BE49-F238E27FC236}">
                <a16:creationId xmlns:a16="http://schemas.microsoft.com/office/drawing/2014/main" id="{9DB17393-DEA1-41D9-225B-B46B6BA199A4}"/>
              </a:ext>
            </a:extLst>
          </p:cNvPr>
          <p:cNvGraphicFramePr>
            <a:graphicFrameLocks noGrp="1"/>
          </p:cNvGraphicFramePr>
          <p:nvPr>
            <p:extLst>
              <p:ext uri="{D42A27DB-BD31-4B8C-83A1-F6EECF244321}">
                <p14:modId xmlns:p14="http://schemas.microsoft.com/office/powerpoint/2010/main" val="891673107"/>
              </p:ext>
            </p:extLst>
          </p:nvPr>
        </p:nvGraphicFramePr>
        <p:xfrm>
          <a:off x="762000" y="2286000"/>
          <a:ext cx="13250863" cy="4014978"/>
        </p:xfrm>
        <a:graphic>
          <a:graphicData uri="http://schemas.openxmlformats.org/drawingml/2006/table">
            <a:tbl>
              <a:tblPr firstRow="1" firstCol="1" bandRow="1">
                <a:tableStyleId>{F5AB1C69-6EDB-4FF4-983F-18BD219EF322}</a:tableStyleId>
              </a:tblPr>
              <a:tblGrid>
                <a:gridCol w="1447800">
                  <a:extLst>
                    <a:ext uri="{9D8B030D-6E8A-4147-A177-3AD203B41FA5}">
                      <a16:colId xmlns:a16="http://schemas.microsoft.com/office/drawing/2014/main" val="3132275914"/>
                    </a:ext>
                  </a:extLst>
                </a:gridCol>
                <a:gridCol w="7467600">
                  <a:extLst>
                    <a:ext uri="{9D8B030D-6E8A-4147-A177-3AD203B41FA5}">
                      <a16:colId xmlns:a16="http://schemas.microsoft.com/office/drawing/2014/main" val="211795991"/>
                    </a:ext>
                  </a:extLst>
                </a:gridCol>
                <a:gridCol w="4335463">
                  <a:extLst>
                    <a:ext uri="{9D8B030D-6E8A-4147-A177-3AD203B41FA5}">
                      <a16:colId xmlns:a16="http://schemas.microsoft.com/office/drawing/2014/main" val="1199513491"/>
                    </a:ext>
                  </a:extLst>
                </a:gridCol>
              </a:tblGrid>
              <a:tr h="404622">
                <a:tc>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Measure No.</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Measure Title/Description</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COR/LOE</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4133164502"/>
                  </a:ext>
                </a:extLst>
              </a:tr>
              <a:tr h="381000">
                <a:tc gridSpan="3">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Performance Measures</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024482"/>
                  </a:ext>
                </a:extLst>
              </a:tr>
              <a:tr h="252222">
                <a:tc>
                  <a:txBody>
                    <a:bodyPr/>
                    <a:lstStyle/>
                    <a:p>
                      <a:pPr marL="0" marR="0">
                        <a:lnSpc>
                          <a:spcPct val="115000"/>
                        </a:lnSpc>
                        <a:spcBef>
                          <a:spcPts val="0"/>
                        </a:spcBef>
                        <a:spcAft>
                          <a:spcPts val="1000"/>
                        </a:spcAft>
                      </a:pPr>
                      <a:r>
                        <a:rPr lang="en-US" sz="2400" dirty="0">
                          <a:effectLst/>
                          <a:latin typeface="Lub Dub Medium" panose="020B0603030403020204" pitchFamily="34" charset="0"/>
                        </a:rPr>
                        <a:t>PM-1</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400">
                          <a:effectLst/>
                          <a:latin typeface="Lub Dub Medium" panose="020B0603030403020204" pitchFamily="34" charset="0"/>
                        </a:rPr>
                        <a:t>Target BP for Patients With PAD</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pt-BR" sz="2400">
                          <a:effectLst/>
                          <a:latin typeface="Lub Dub Medium" panose="020B0603030403020204" pitchFamily="34" charset="0"/>
                          <a:ea typeface="Calibri" panose="020F0502020204030204" pitchFamily="34" charset="0"/>
                          <a:cs typeface="Times New Roman" panose="02020603050405020304" pitchFamily="18" charset="0"/>
                        </a:rPr>
                        <a:t>COR: 1, LOE: A; COR: 1, LOE: B-R</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2136784771"/>
                  </a:ext>
                </a:extLst>
              </a:tr>
              <a:tr h="303102">
                <a:tc>
                  <a:txBody>
                    <a:bodyPr/>
                    <a:lstStyle/>
                    <a:p>
                      <a:pPr marL="0" marR="0">
                        <a:lnSpc>
                          <a:spcPct val="115000"/>
                        </a:lnSpc>
                        <a:spcBef>
                          <a:spcPts val="0"/>
                        </a:spcBef>
                        <a:spcAft>
                          <a:spcPts val="1000"/>
                        </a:spcAft>
                      </a:pPr>
                      <a:r>
                        <a:rPr lang="en-US" sz="2400" dirty="0">
                          <a:effectLst/>
                          <a:latin typeface="Lub Dub Medium" panose="020B0603030403020204" pitchFamily="34" charset="0"/>
                        </a:rPr>
                        <a:t>PM-2</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400">
                          <a:effectLst/>
                          <a:latin typeface="Lub Dub Medium" panose="020B0603030403020204" pitchFamily="34" charset="0"/>
                          <a:ea typeface="Calibri" panose="020F0502020204030204" pitchFamily="34" charset="0"/>
                          <a:cs typeface="Times New Roman" panose="02020603050405020304" pitchFamily="18" charset="0"/>
                        </a:rPr>
                        <a:t>Use of ACE Inhibitors or ARB for Patients With PAD</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400">
                          <a:effectLst/>
                          <a:latin typeface="Lub Dub Medium" panose="020B0603030403020204" pitchFamily="34" charset="0"/>
                          <a:ea typeface="Calibri" panose="020F0502020204030204" pitchFamily="34" charset="0"/>
                          <a:cs typeface="Times New Roman" panose="02020603050405020304" pitchFamily="18" charset="0"/>
                        </a:rPr>
                        <a:t>COR: 1, LOE: B-R</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4217290923"/>
                  </a:ext>
                </a:extLst>
              </a:tr>
              <a:tr h="286126">
                <a:tc>
                  <a:txBody>
                    <a:bodyPr/>
                    <a:lstStyle/>
                    <a:p>
                      <a:pPr marL="0" marR="0">
                        <a:lnSpc>
                          <a:spcPct val="115000"/>
                        </a:lnSpc>
                        <a:spcBef>
                          <a:spcPts val="0"/>
                        </a:spcBef>
                        <a:spcAft>
                          <a:spcPts val="1000"/>
                        </a:spcAft>
                      </a:pPr>
                      <a:r>
                        <a:rPr lang="en-US" sz="2400" dirty="0">
                          <a:effectLst/>
                          <a:latin typeface="Lub Dub Medium" panose="020B0603030403020204" pitchFamily="34" charset="0"/>
                        </a:rPr>
                        <a:t>PM-3</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Diabetes Management for PAD</a:t>
                      </a:r>
                    </a:p>
                  </a:txBody>
                  <a:tcPr marL="64127" marR="64127" marT="0" marB="0"/>
                </a:tc>
                <a:tc>
                  <a:txBody>
                    <a:bodyPr/>
                    <a:lstStyle/>
                    <a:p>
                      <a:pPr marL="0" marR="0">
                        <a:lnSpc>
                          <a:spcPct val="115000"/>
                        </a:lnSpc>
                        <a:spcBef>
                          <a:spcPts val="0"/>
                        </a:spcBef>
                        <a:spcAft>
                          <a:spcPts val="1000"/>
                        </a:spcAft>
                      </a:pPr>
                      <a:r>
                        <a:rPr lang="en-US" sz="2400">
                          <a:effectLst/>
                          <a:latin typeface="Lub Dub Medium" panose="020B0603030403020204" pitchFamily="34" charset="0"/>
                          <a:ea typeface="Calibri" panose="020F0502020204030204" pitchFamily="34" charset="0"/>
                          <a:cs typeface="Times New Roman" panose="02020603050405020304" pitchFamily="18" charset="0"/>
                        </a:rPr>
                        <a:t>COR: 1, LOE: A; COR: 1, LOE: C-EO; COR: 2b, LOE: B-NR</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3705775084"/>
                  </a:ext>
                </a:extLst>
              </a:tr>
              <a:tr h="0">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PM-4</a:t>
                      </a:r>
                    </a:p>
                  </a:txBody>
                  <a:tcPr marL="64127" marR="64127" marT="0" marB="0"/>
                </a:tc>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Antithrombotic Therapy for Symptomatic PAD</a:t>
                      </a:r>
                    </a:p>
                  </a:txBody>
                  <a:tcPr marL="64127" marR="64127" marT="0" marB="0"/>
                </a:tc>
                <a:tc>
                  <a:txBody>
                    <a:bodyPr/>
                    <a:lstStyle/>
                    <a:p>
                      <a:pPr marL="0" marR="0">
                        <a:lnSpc>
                          <a:spcPct val="115000"/>
                        </a:lnSpc>
                        <a:spcBef>
                          <a:spcPts val="0"/>
                        </a:spcBef>
                        <a:spcAft>
                          <a:spcPts val="1000"/>
                        </a:spcAft>
                      </a:pPr>
                      <a:r>
                        <a:rPr lang="pt-BR" sz="2400" dirty="0">
                          <a:effectLst/>
                          <a:latin typeface="Lub Dub Medium" panose="020B0603030403020204" pitchFamily="34" charset="0"/>
                          <a:ea typeface="Calibri" panose="020F0502020204030204" pitchFamily="34" charset="0"/>
                          <a:cs typeface="Times New Roman" panose="02020603050405020304" pitchFamily="18" charset="0"/>
                        </a:rPr>
                        <a:t>COR: 1, LOE: A</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1893842910"/>
                  </a:ext>
                </a:extLst>
              </a:tr>
            </a:tbl>
          </a:graphicData>
        </a:graphic>
      </p:graphicFrame>
      <p:sp>
        <p:nvSpPr>
          <p:cNvPr id="4" name="TextBox 3">
            <a:extLst>
              <a:ext uri="{FF2B5EF4-FFF2-40B4-BE49-F238E27FC236}">
                <a16:creationId xmlns:a16="http://schemas.microsoft.com/office/drawing/2014/main" id="{E5F0DCC6-849D-BEFF-7FD0-01FB504CA1A5}"/>
              </a:ext>
            </a:extLst>
          </p:cNvPr>
          <p:cNvSpPr txBox="1"/>
          <p:nvPr/>
        </p:nvSpPr>
        <p:spPr>
          <a:xfrm>
            <a:off x="769938" y="6290846"/>
            <a:ext cx="13250862" cy="584775"/>
          </a:xfrm>
          <a:prstGeom prst="rect">
            <a:avLst/>
          </a:prstGeom>
          <a:noFill/>
        </p:spPr>
        <p:txBody>
          <a:bodyPr wrap="square">
            <a:spAutoFit/>
          </a:bodyPr>
          <a:lstStyle/>
          <a:p>
            <a:r>
              <a:rPr lang="en-US" sz="1600" dirty="0">
                <a:effectLst/>
                <a:latin typeface="Lub Dub Medium" panose="020B0603030403020204" pitchFamily="34" charset="0"/>
                <a:ea typeface="Calibri" panose="020F0502020204030204" pitchFamily="34" charset="0"/>
              </a:rPr>
              <a:t>ACE indicates angiotensin-converting enzyme; ARB, angiotensin-receptor blocker; BP, blood pressure; COR, Class of Recommendation; LOE, Level of Evidence; PAD, peripheral artery disease; and PM, performance measure.</a:t>
            </a:r>
            <a:endParaRPr lang="en-US" sz="1600" dirty="0">
              <a:latin typeface="Lub Dub Medium" panose="020B0603030403020204" pitchFamily="34" charset="0"/>
            </a:endParaRPr>
          </a:p>
        </p:txBody>
      </p:sp>
    </p:spTree>
    <p:extLst>
      <p:ext uri="{BB962C8B-B14F-4D97-AF65-F5344CB8AC3E}">
        <p14:creationId xmlns:p14="http://schemas.microsoft.com/office/powerpoint/2010/main" val="51222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685800" y="1143000"/>
            <a:ext cx="12877800" cy="914399"/>
          </a:xfrm>
        </p:spPr>
        <p:txBody>
          <a:bodyPr/>
          <a:lstStyle/>
          <a:p>
            <a:r>
              <a:rPr kumimoji="0" lang="en-US" sz="5000" b="1" i="0" u="none" strike="noStrike" kern="1200" cap="none" spc="0" normalizeH="0" baseline="0" noProof="0" dirty="0">
                <a:ln>
                  <a:noFill/>
                </a:ln>
                <a:solidFill>
                  <a:prstClr val="black"/>
                </a:solidFill>
                <a:effectLst/>
                <a:uLnTx/>
                <a:uFillTx/>
                <a:latin typeface="Lub Dub Heavy" panose="020B0603030403020204" pitchFamily="34" charset="77"/>
                <a:ea typeface="+mj-ea"/>
                <a:cs typeface="+mj-cs"/>
              </a:rPr>
              <a:t>New Quality Measures</a:t>
            </a:r>
            <a:endParaRPr lang="en-US"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13</a:t>
            </a:fld>
            <a:endParaRPr lang="en-US" dirty="0"/>
          </a:p>
        </p:txBody>
      </p:sp>
      <p:graphicFrame>
        <p:nvGraphicFramePr>
          <p:cNvPr id="2" name="Table 1">
            <a:extLst>
              <a:ext uri="{FF2B5EF4-FFF2-40B4-BE49-F238E27FC236}">
                <a16:creationId xmlns:a16="http://schemas.microsoft.com/office/drawing/2014/main" id="{8FB1ED70-7D40-50E9-15AB-1258299C78E0}"/>
              </a:ext>
            </a:extLst>
          </p:cNvPr>
          <p:cNvGraphicFramePr>
            <a:graphicFrameLocks noGrp="1"/>
          </p:cNvGraphicFramePr>
          <p:nvPr>
            <p:extLst>
              <p:ext uri="{D42A27DB-BD31-4B8C-83A1-F6EECF244321}">
                <p14:modId xmlns:p14="http://schemas.microsoft.com/office/powerpoint/2010/main" val="4065203019"/>
              </p:ext>
            </p:extLst>
          </p:nvPr>
        </p:nvGraphicFramePr>
        <p:xfrm>
          <a:off x="762000" y="2057400"/>
          <a:ext cx="13411200" cy="4543171"/>
        </p:xfrm>
        <a:graphic>
          <a:graphicData uri="http://schemas.openxmlformats.org/drawingml/2006/table">
            <a:tbl>
              <a:tblPr firstRow="1" firstCol="1" bandRow="1">
                <a:tableStyleId>{F5AB1C69-6EDB-4FF4-983F-18BD219EF322}</a:tableStyleId>
              </a:tblPr>
              <a:tblGrid>
                <a:gridCol w="1447800">
                  <a:extLst>
                    <a:ext uri="{9D8B030D-6E8A-4147-A177-3AD203B41FA5}">
                      <a16:colId xmlns:a16="http://schemas.microsoft.com/office/drawing/2014/main" val="3132275914"/>
                    </a:ext>
                  </a:extLst>
                </a:gridCol>
                <a:gridCol w="8686800">
                  <a:extLst>
                    <a:ext uri="{9D8B030D-6E8A-4147-A177-3AD203B41FA5}">
                      <a16:colId xmlns:a16="http://schemas.microsoft.com/office/drawing/2014/main" val="361089498"/>
                    </a:ext>
                  </a:extLst>
                </a:gridCol>
                <a:gridCol w="3276600">
                  <a:extLst>
                    <a:ext uri="{9D8B030D-6E8A-4147-A177-3AD203B41FA5}">
                      <a16:colId xmlns:a16="http://schemas.microsoft.com/office/drawing/2014/main" val="1005923987"/>
                    </a:ext>
                  </a:extLst>
                </a:gridCol>
              </a:tblGrid>
              <a:tr h="382751">
                <a:tc>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Measure No.</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Measure Title/Description</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COR/LOE</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4133164502"/>
                  </a:ext>
                </a:extLst>
              </a:tr>
              <a:tr h="378339">
                <a:tc gridSpan="3">
                  <a:txBody>
                    <a:bodyPr/>
                    <a:lstStyle/>
                    <a:p>
                      <a:pPr marL="0" marR="0" algn="ctr">
                        <a:lnSpc>
                          <a:spcPct val="115000"/>
                        </a:lnSpc>
                        <a:spcBef>
                          <a:spcPts val="0"/>
                        </a:spcBef>
                        <a:spcAft>
                          <a:spcPts val="1000"/>
                        </a:spcAft>
                      </a:pPr>
                      <a:r>
                        <a:rPr lang="en-US" sz="2400" dirty="0">
                          <a:effectLst/>
                          <a:latin typeface="Lub Dub Medium" panose="020B0603030403020204" pitchFamily="34" charset="0"/>
                        </a:rPr>
                        <a:t>Quality Measures</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024482"/>
                  </a:ext>
                </a:extLst>
              </a:tr>
              <a:tr h="736752">
                <a:tc>
                  <a:txBody>
                    <a:bodyPr/>
                    <a:lstStyle/>
                    <a:p>
                      <a:pPr marL="0" marR="0">
                        <a:lnSpc>
                          <a:spcPct val="115000"/>
                        </a:lnSpc>
                        <a:spcBef>
                          <a:spcPts val="0"/>
                        </a:spcBef>
                        <a:spcAft>
                          <a:spcPts val="1000"/>
                        </a:spcAft>
                      </a:pPr>
                      <a:r>
                        <a:rPr lang="en-US" sz="2400" dirty="0">
                          <a:effectLst/>
                          <a:latin typeface="Lub Dub Medium" panose="020B0603030403020204" pitchFamily="34" charset="0"/>
                        </a:rPr>
                        <a:t>QM-3</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400">
                          <a:effectLst/>
                          <a:latin typeface="Lub Dub Medium" panose="020B0603030403020204" pitchFamily="34" charset="0"/>
                          <a:ea typeface="Times New Roman" panose="02020603050405020304" pitchFamily="18" charset="0"/>
                          <a:cs typeface="Times New Roman" panose="02020603050405020304" pitchFamily="18" charset="0"/>
                        </a:rPr>
                        <a:t>Preventive Foot Care for PAD</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73025" marR="73025" marT="0" marB="0"/>
                </a:tc>
                <a:tc>
                  <a:txBody>
                    <a:bodyPr/>
                    <a:lstStyle/>
                    <a:p>
                      <a:pPr marL="0" marR="0">
                        <a:lnSpc>
                          <a:spcPct val="115000"/>
                        </a:lnSpc>
                        <a:spcBef>
                          <a:spcPts val="0"/>
                        </a:spcBef>
                        <a:spcAft>
                          <a:spcPts val="1000"/>
                        </a:spcAft>
                      </a:pPr>
                      <a:r>
                        <a:rPr lang="es-ES" sz="2400">
                          <a:effectLst/>
                          <a:latin typeface="Lub Dub Medium" panose="020B0603030403020204" pitchFamily="34" charset="0"/>
                          <a:ea typeface="Calibri" panose="020F0502020204030204" pitchFamily="34" charset="0"/>
                          <a:cs typeface="Times New Roman" panose="02020603050405020304" pitchFamily="18" charset="0"/>
                        </a:rPr>
                        <a:t>COR: 1, LOE: C-LD; COR: 1, LOE: C-EO</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extLst>
                  <a:ext uri="{0D108BD9-81ED-4DB2-BD59-A6C34878D82A}">
                    <a16:rowId xmlns:a16="http://schemas.microsoft.com/office/drawing/2014/main" val="2136784771"/>
                  </a:ext>
                </a:extLst>
              </a:tr>
              <a:tr h="803909">
                <a:tc>
                  <a:txBody>
                    <a:bodyPr/>
                    <a:lstStyle/>
                    <a:p>
                      <a:pPr marL="0" marR="0">
                        <a:lnSpc>
                          <a:spcPct val="115000"/>
                        </a:lnSpc>
                        <a:spcBef>
                          <a:spcPts val="0"/>
                        </a:spcBef>
                        <a:spcAft>
                          <a:spcPts val="1000"/>
                        </a:spcAft>
                      </a:pPr>
                      <a:r>
                        <a:rPr lang="en-US" sz="2400" dirty="0">
                          <a:effectLst/>
                          <a:latin typeface="Lub Dub Medium" panose="020B0603030403020204" pitchFamily="34" charset="0"/>
                        </a:rPr>
                        <a:t>QM-4</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en-US" sz="2400">
                          <a:effectLst/>
                          <a:latin typeface="Lub Dub Medium" panose="020B0603030403020204" pitchFamily="34" charset="0"/>
                          <a:ea typeface="Calibri" panose="020F0502020204030204" pitchFamily="34" charset="0"/>
                          <a:cs typeface="Times New Roman" panose="02020603050405020304" pitchFamily="18" charset="0"/>
                        </a:rPr>
                        <a:t>Lipid-Lowering Therapy for PAD (Novel Drugs)</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4127" marR="64127" marT="0" marB="0"/>
                </a:tc>
                <a:tc>
                  <a:txBody>
                    <a:bodyPr/>
                    <a:lstStyle/>
                    <a:p>
                      <a:pPr marL="0" marR="0">
                        <a:lnSpc>
                          <a:spcPct val="115000"/>
                        </a:lnSpc>
                        <a:spcBef>
                          <a:spcPts val="0"/>
                        </a:spcBef>
                        <a:spcAft>
                          <a:spcPts val="1000"/>
                        </a:spcAft>
                      </a:pPr>
                      <a:r>
                        <a:rPr lang="pt-BR" sz="2400">
                          <a:effectLst/>
                          <a:latin typeface="Lub Dub Medium" panose="020B0603030403020204" pitchFamily="34" charset="0"/>
                          <a:ea typeface="Times New Roman" panose="02020603050405020304" pitchFamily="18" charset="0"/>
                          <a:cs typeface="Times New Roman" panose="02020603050405020304" pitchFamily="18" charset="0"/>
                        </a:rPr>
                        <a:t>COR: 1, LOE: A; COR: 2a, LOE: B-R</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7290923"/>
                  </a:ext>
                </a:extLst>
              </a:tr>
              <a:tr h="459740">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QM-5</a:t>
                      </a:r>
                    </a:p>
                  </a:txBody>
                  <a:tcPr marL="64127" marR="64127" marT="0" marB="0"/>
                </a:tc>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Identifying Health Disparities in PAD</a:t>
                      </a:r>
                    </a:p>
                  </a:txBody>
                  <a:tcPr marL="64127" marR="64127" marT="0" marB="0"/>
                </a:tc>
                <a:tc>
                  <a:txBody>
                    <a:bodyPr/>
                    <a:lstStyle/>
                    <a:p>
                      <a:pPr marL="0" marR="0">
                        <a:lnSpc>
                          <a:spcPct val="115000"/>
                        </a:lnSpc>
                        <a:spcBef>
                          <a:spcPts val="0"/>
                        </a:spcBef>
                        <a:spcAft>
                          <a:spcPts val="1000"/>
                        </a:spcAft>
                      </a:pPr>
                      <a:r>
                        <a:rPr lang="en-US" sz="2400">
                          <a:effectLst/>
                          <a:latin typeface="Lub Dub Medium" panose="020B0603030403020204" pitchFamily="34" charset="0"/>
                          <a:ea typeface="Times New Roman" panose="02020603050405020304" pitchFamily="18" charset="0"/>
                          <a:cs typeface="Times New Roman" panose="02020603050405020304" pitchFamily="18" charset="0"/>
                        </a:rPr>
                        <a:t>COR: 1, LOE: C-EO</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1683673"/>
                  </a:ext>
                </a:extLst>
              </a:tr>
              <a:tr h="457200">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QM-6</a:t>
                      </a:r>
                    </a:p>
                  </a:txBody>
                  <a:tcPr marL="64127" marR="64127" marT="0" marB="0"/>
                </a:tc>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Saphenous Vein Assessment Before Leg Revascularization</a:t>
                      </a:r>
                    </a:p>
                  </a:txBody>
                  <a:tcPr marL="64127" marR="64127" marT="0" marB="0"/>
                </a:tc>
                <a:tc>
                  <a:txBody>
                    <a:bodyPr/>
                    <a:lstStyle/>
                    <a:p>
                      <a:pPr marL="0" marR="0">
                        <a:lnSpc>
                          <a:spcPct val="115000"/>
                        </a:lnSpc>
                        <a:spcBef>
                          <a:spcPts val="0"/>
                        </a:spcBef>
                        <a:spcAft>
                          <a:spcPts val="1000"/>
                        </a:spcAft>
                      </a:pPr>
                      <a:r>
                        <a:rPr lang="en-US" sz="2400">
                          <a:effectLst/>
                          <a:latin typeface="Lub Dub Medium" panose="020B0603030403020204" pitchFamily="34" charset="0"/>
                          <a:ea typeface="Calibri" panose="020F0502020204030204" pitchFamily="34" charset="0"/>
                          <a:cs typeface="Times New Roman" panose="02020603050405020304" pitchFamily="18" charset="0"/>
                        </a:rPr>
                        <a:t>COR: 1, LOE: B-R</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555766"/>
                  </a:ext>
                </a:extLst>
              </a:tr>
              <a:tr h="803909">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QM-8</a:t>
                      </a:r>
                    </a:p>
                  </a:txBody>
                  <a:tcPr marL="64127" marR="64127" marT="0" marB="0"/>
                </a:tc>
                <a:tc>
                  <a:txBody>
                    <a:bodyPr/>
                    <a:lstStyle/>
                    <a:p>
                      <a:pPr marL="0" marR="0">
                        <a:lnSpc>
                          <a:spcPct val="115000"/>
                        </a:lnSpc>
                        <a:spcBef>
                          <a:spcPts val="0"/>
                        </a:spcBef>
                        <a:spcAft>
                          <a:spcPts val="1000"/>
                        </a:spcAft>
                      </a:pPr>
                      <a:r>
                        <a:rPr lang="en-US" sz="2400" dirty="0">
                          <a:effectLst/>
                          <a:latin typeface="Lub Dub Medium" panose="020B0603030403020204" pitchFamily="34" charset="0"/>
                          <a:ea typeface="Calibri" panose="020F0502020204030204" pitchFamily="34" charset="0"/>
                          <a:cs typeface="Times New Roman" panose="02020603050405020304" pitchFamily="18" charset="0"/>
                        </a:rPr>
                        <a:t>Multidisciplinary Team Evaluation for Patients With CLTI</a:t>
                      </a:r>
                    </a:p>
                  </a:txBody>
                  <a:tcPr marL="64127" marR="64127" marT="0" marB="0"/>
                </a:tc>
                <a:tc>
                  <a:txBody>
                    <a:bodyPr/>
                    <a:lstStyle/>
                    <a:p>
                      <a:pPr marL="0" marR="0">
                        <a:lnSpc>
                          <a:spcPct val="115000"/>
                        </a:lnSpc>
                        <a:spcBef>
                          <a:spcPts val="0"/>
                        </a:spcBef>
                        <a:spcAft>
                          <a:spcPts val="1000"/>
                        </a:spcAft>
                      </a:pPr>
                      <a:r>
                        <a:rPr lang="es-ES" sz="2400" dirty="0">
                          <a:effectLst/>
                          <a:latin typeface="Lub Dub Medium" panose="020B0603030403020204" pitchFamily="34" charset="0"/>
                          <a:ea typeface="Calibri" panose="020F0502020204030204" pitchFamily="34" charset="0"/>
                          <a:cs typeface="Times New Roman" panose="02020603050405020304" pitchFamily="18" charset="0"/>
                        </a:rPr>
                        <a:t>COR: 1, LOE: B-NR; COR: 1, LOE: C-EO</a:t>
                      </a: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0255458"/>
                  </a:ext>
                </a:extLst>
              </a:tr>
            </a:tbl>
          </a:graphicData>
        </a:graphic>
      </p:graphicFrame>
      <p:sp>
        <p:nvSpPr>
          <p:cNvPr id="4" name="TextBox 3">
            <a:extLst>
              <a:ext uri="{FF2B5EF4-FFF2-40B4-BE49-F238E27FC236}">
                <a16:creationId xmlns:a16="http://schemas.microsoft.com/office/drawing/2014/main" id="{CFA391BC-8945-2D24-1AFB-9AFB0AF2E8C1}"/>
              </a:ext>
            </a:extLst>
          </p:cNvPr>
          <p:cNvSpPr txBox="1"/>
          <p:nvPr/>
        </p:nvSpPr>
        <p:spPr>
          <a:xfrm>
            <a:off x="762000" y="6578025"/>
            <a:ext cx="13106400" cy="584775"/>
          </a:xfrm>
          <a:prstGeom prst="rect">
            <a:avLst/>
          </a:prstGeom>
          <a:noFill/>
        </p:spPr>
        <p:txBody>
          <a:bodyPr wrap="square">
            <a:spAutoFit/>
          </a:bodyPr>
          <a:lstStyle/>
          <a:p>
            <a:r>
              <a:rPr lang="en-US" sz="1600" dirty="0">
                <a:effectLst/>
                <a:latin typeface="Lub Dub Medium" panose="020B0603030403020204" pitchFamily="34" charset="0"/>
                <a:ea typeface="Calibri" panose="020F0502020204030204" pitchFamily="34" charset="0"/>
              </a:rPr>
              <a:t>CLTI indicates chronic limb-threatening ischemia; COR, Class of Recommendation; LOE, Level of Evidence; PAD, peripheral artery disease; and QM, quality measure.</a:t>
            </a:r>
            <a:endParaRPr lang="en-US" sz="1600" dirty="0">
              <a:latin typeface="Lub Dub Medium" panose="020B0603030403020204" pitchFamily="34" charset="0"/>
            </a:endParaRPr>
          </a:p>
        </p:txBody>
      </p:sp>
    </p:spTree>
    <p:extLst>
      <p:ext uri="{BB962C8B-B14F-4D97-AF65-F5344CB8AC3E}">
        <p14:creationId xmlns:p14="http://schemas.microsoft.com/office/powerpoint/2010/main" val="160203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685800" y="1219200"/>
            <a:ext cx="12877800" cy="914399"/>
          </a:xfrm>
        </p:spPr>
        <p:txBody>
          <a:bodyPr/>
          <a:lstStyle/>
          <a:p>
            <a:r>
              <a:rPr lang="en-US" sz="5400" dirty="0">
                <a:solidFill>
                  <a:prstClr val="black"/>
                </a:solidFill>
              </a:rPr>
              <a:t>Summary</a:t>
            </a:r>
            <a:endParaRPr lang="en-US" sz="54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14</a:t>
            </a:fld>
            <a:endParaRPr lang="en-US" dirty="0"/>
          </a:p>
        </p:txBody>
      </p:sp>
      <p:sp>
        <p:nvSpPr>
          <p:cNvPr id="3" name="Text Placeholder 7">
            <a:extLst>
              <a:ext uri="{FF2B5EF4-FFF2-40B4-BE49-F238E27FC236}">
                <a16:creationId xmlns:a16="http://schemas.microsoft.com/office/drawing/2014/main" id="{DD1AB442-F602-043D-CE4F-3AEFA0AB4D8A}"/>
              </a:ext>
            </a:extLst>
          </p:cNvPr>
          <p:cNvSpPr>
            <a:spLocks noGrp="1"/>
          </p:cNvSpPr>
          <p:nvPr>
            <p:ph type="body" sz="quarter" idx="15"/>
          </p:nvPr>
        </p:nvSpPr>
        <p:spPr>
          <a:xfrm>
            <a:off x="685800" y="2133600"/>
            <a:ext cx="13342938" cy="5334000"/>
          </a:xfrm>
        </p:spPr>
        <p:txBody>
          <a:bodyPr/>
          <a:lstStyle/>
          <a:p>
            <a:pPr marL="228600" indent="-228600">
              <a:buFont typeface="Arial" panose="020B0604020202020204" pitchFamily="34" charset="0"/>
              <a:buChar char="•"/>
            </a:pPr>
            <a:r>
              <a:rPr lang="en-US" sz="2400" dirty="0">
                <a:latin typeface="Lub Dub Medium" panose="020B0603030403020204" pitchFamily="34" charset="0"/>
              </a:rPr>
              <a:t>No measures were retired from the </a:t>
            </a:r>
            <a:r>
              <a:rPr lang="en-US" sz="2400" dirty="0"/>
              <a:t>2010 ACCF/AHA peripheral artery disease </a:t>
            </a:r>
            <a:r>
              <a:rPr lang="en-US" sz="2400" dirty="0">
                <a:latin typeface="Lub Dub Medium" panose="020B0603030403020204" pitchFamily="34" charset="0"/>
                <a:cs typeface="Times New Roman" panose="02020603050405020304" pitchFamily="18" charset="0"/>
              </a:rPr>
              <a:t>p</a:t>
            </a:r>
            <a:r>
              <a:rPr lang="en-US" sz="2400" dirty="0">
                <a:effectLst/>
                <a:latin typeface="Lub Dub Medium" panose="020B0603030403020204" pitchFamily="34" charset="0"/>
                <a:ea typeface="Times New Roman" panose="02020603050405020304" pitchFamily="18" charset="0"/>
                <a:cs typeface="Times New Roman" panose="02020603050405020304" pitchFamily="18" charset="0"/>
              </a:rPr>
              <a:t>erformance m</a:t>
            </a:r>
            <a:r>
              <a:rPr lang="en-US" sz="2400" dirty="0">
                <a:latin typeface="Lub Dub Medium" panose="020B0603030403020204" pitchFamily="34" charset="0"/>
              </a:rPr>
              <a:t>easure set.</a:t>
            </a:r>
          </a:p>
          <a:p>
            <a:pPr marL="228600" indent="-228600">
              <a:buFont typeface="Arial" panose="020B0604020202020204" pitchFamily="34" charset="0"/>
              <a:buChar char="•"/>
            </a:pPr>
            <a:r>
              <a:rPr lang="en-US" sz="2400" dirty="0">
                <a:latin typeface="Lub Dub Medium" panose="020B0603030403020204" pitchFamily="34" charset="0"/>
              </a:rPr>
              <a:t>The measure set includes 15 measures: 6 from the 2010 measure set and 9 new measures.</a:t>
            </a:r>
          </a:p>
          <a:p>
            <a:pPr marL="228600" indent="-228600">
              <a:buFont typeface="Arial" panose="020B0604020202020204" pitchFamily="34" charset="0"/>
              <a:buChar char="•"/>
            </a:pPr>
            <a:r>
              <a:rPr lang="en-US" sz="2400" dirty="0">
                <a:latin typeface="Lub Dub Medium" panose="020B0603030403020204" pitchFamily="34" charset="0"/>
              </a:rPr>
              <a:t>6 measures were revised from the </a:t>
            </a:r>
            <a:r>
              <a:rPr lang="en-US" sz="2400" dirty="0"/>
              <a:t>2010 ACCF/AHA peripheral artery disease </a:t>
            </a:r>
            <a:r>
              <a:rPr lang="en-US" sz="2400" dirty="0">
                <a:latin typeface="Lub Dub Medium" panose="020B0603030403020204" pitchFamily="34" charset="0"/>
                <a:cs typeface="Times New Roman" panose="02020603050405020304" pitchFamily="18" charset="0"/>
              </a:rPr>
              <a:t>p</a:t>
            </a:r>
            <a:r>
              <a:rPr lang="en-US" sz="2400" dirty="0">
                <a:latin typeface="Lub Dub Medium" panose="020B0603030403020204" pitchFamily="34" charset="0"/>
                <a:ea typeface="Times New Roman" panose="02020603050405020304" pitchFamily="18" charset="0"/>
                <a:cs typeface="Times New Roman" panose="02020603050405020304" pitchFamily="18" charset="0"/>
              </a:rPr>
              <a:t>erformance m</a:t>
            </a:r>
            <a:r>
              <a:rPr lang="en-US" sz="2400" dirty="0">
                <a:latin typeface="Lub Dub Medium" panose="020B0603030403020204" pitchFamily="34" charset="0"/>
              </a:rPr>
              <a:t>easure set.</a:t>
            </a:r>
          </a:p>
          <a:p>
            <a:pPr marL="228600" indent="-228600">
              <a:buFont typeface="Arial" panose="020B0604020202020204" pitchFamily="34" charset="0"/>
              <a:buChar char="•"/>
            </a:pPr>
            <a:r>
              <a:rPr lang="en-US" sz="2400" dirty="0">
                <a:latin typeface="Lub Dub Medium" panose="020B0603030403020204" pitchFamily="34" charset="0"/>
              </a:rPr>
              <a:t>4 new performance measures were created.</a:t>
            </a:r>
          </a:p>
          <a:p>
            <a:pPr marL="228600" indent="-228600">
              <a:buFont typeface="Arial" panose="020B0604020202020204" pitchFamily="34" charset="0"/>
              <a:buChar char="•"/>
            </a:pPr>
            <a:r>
              <a:rPr lang="en-US" sz="2400" dirty="0">
                <a:latin typeface="Lub Dub Medium" panose="020B0603030403020204" pitchFamily="34" charset="0"/>
              </a:rPr>
              <a:t>5 new quality measures were created.</a:t>
            </a:r>
          </a:p>
          <a:p>
            <a:pPr marL="228600" indent="-228600">
              <a:buFont typeface="Arial" panose="020B0604020202020204" pitchFamily="34" charset="0"/>
              <a:buChar char="•"/>
            </a:pPr>
            <a:r>
              <a:rPr lang="en-US" sz="2400" dirty="0">
                <a:solidFill>
                  <a:srgbClr val="000000"/>
                </a:solidFill>
                <a:latin typeface="Lub Dub Medium" panose="020B0603030403020204" pitchFamily="34" charset="0"/>
                <a:ea typeface="Times New Roman" panose="02020603050405020304" pitchFamily="18" charset="0"/>
                <a:cs typeface="Times New Roman" panose="02020603050405020304" pitchFamily="18" charset="0"/>
              </a:rPr>
              <a:t>M</a:t>
            </a:r>
            <a:r>
              <a:rPr lang="en-US" sz="2400"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easures were selected based on their importance for health, the strength of data supporting the recommendations, existing gaps in patient care, ease of implementation, and risk for unintended consequences. </a:t>
            </a:r>
          </a:p>
          <a:p>
            <a:pPr marL="228600" indent="-228600">
              <a:buFont typeface="Arial" panose="020B0604020202020204" pitchFamily="34" charset="0"/>
              <a:buChar char="•"/>
            </a:pPr>
            <a:r>
              <a:rPr lang="en-US" sz="2400" dirty="0">
                <a:solidFill>
                  <a:srgbClr val="000000"/>
                </a:solidFill>
                <a:latin typeface="Lub Dub Medium" panose="020B0603030403020204" pitchFamily="34" charset="0"/>
                <a:ea typeface="Times New Roman" panose="02020603050405020304" pitchFamily="18" charset="0"/>
                <a:cs typeface="Times New Roman" panose="02020603050405020304" pitchFamily="18" charset="0"/>
              </a:rPr>
              <a:t>I</a:t>
            </a:r>
            <a:r>
              <a:rPr lang="en-US" sz="2400"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mplementation of this measure set by clinicians and health care facilities will enhance safe, cost-efficient, patient-centered, and culturally sensitive care for individual patients.</a:t>
            </a:r>
            <a:br>
              <a:rPr lang="en-US" sz="2400" b="1" dirty="0">
                <a:solidFill>
                  <a:srgbClr val="000000"/>
                </a:solidFill>
                <a:effectLst/>
                <a:latin typeface="Lub Dub Medium" panose="020B0603030403020204" pitchFamily="34" charset="0"/>
                <a:ea typeface="Calibri" panose="020F0502020204030204" pitchFamily="34" charset="0"/>
                <a:cs typeface="Calibri" panose="020F0502020204030204" pitchFamily="34" charset="0"/>
              </a:rPr>
            </a:br>
            <a:endParaRPr lang="en-US" sz="2400" dirty="0">
              <a:effectLst/>
              <a:latin typeface="Lub Dub Medium" panose="020B0603030403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400" dirty="0">
              <a:latin typeface="Lub Dub Medium" panose="020B0603030403020204" pitchFamily="34" charset="0"/>
            </a:endParaRPr>
          </a:p>
          <a:p>
            <a:endParaRPr lang="en-US" sz="2400" dirty="0">
              <a:latin typeface="Lub Dub Medium" panose="020B0603030403020204" pitchFamily="34" charset="0"/>
            </a:endParaRPr>
          </a:p>
        </p:txBody>
      </p:sp>
    </p:spTree>
    <p:extLst>
      <p:ext uri="{BB962C8B-B14F-4D97-AF65-F5344CB8AC3E}">
        <p14:creationId xmlns:p14="http://schemas.microsoft.com/office/powerpoint/2010/main" val="2522822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15</a:t>
            </a:fld>
            <a:endParaRPr lang="en-US" dirty="0"/>
          </a:p>
        </p:txBody>
      </p:sp>
      <p:sp>
        <p:nvSpPr>
          <p:cNvPr id="7" name="Subtitle 2">
            <a:extLst>
              <a:ext uri="{FF2B5EF4-FFF2-40B4-BE49-F238E27FC236}">
                <a16:creationId xmlns:a16="http://schemas.microsoft.com/office/drawing/2014/main" id="{738D5144-7AF9-C883-311E-BA3F8FA91EDC}"/>
              </a:ext>
            </a:extLst>
          </p:cNvPr>
          <p:cNvSpPr>
            <a:spLocks noGrp="1"/>
          </p:cNvSpPr>
          <p:nvPr>
            <p:ph type="subTitle" idx="1"/>
          </p:nvPr>
        </p:nvSpPr>
        <p:spPr>
          <a:xfrm>
            <a:off x="685799" y="2895601"/>
            <a:ext cx="13563601" cy="533399"/>
          </a:xfrm>
        </p:spPr>
        <p:txBody>
          <a:bodyPr/>
          <a:lstStyle/>
          <a:p>
            <a:pPr>
              <a:lnSpc>
                <a:spcPct val="100000"/>
              </a:lnSpc>
            </a:pPr>
            <a:r>
              <a:rPr lang="en-US" dirty="0"/>
              <a:t>Citations and Links to Peripheral Artery Disease Performance Measures Publication</a:t>
            </a:r>
          </a:p>
        </p:txBody>
      </p:sp>
      <p:sp>
        <p:nvSpPr>
          <p:cNvPr id="10" name="Title 3">
            <a:extLst>
              <a:ext uri="{FF2B5EF4-FFF2-40B4-BE49-F238E27FC236}">
                <a16:creationId xmlns:a16="http://schemas.microsoft.com/office/drawing/2014/main" id="{66308B1E-0C88-8C1B-5076-FB3CD9C029CC}"/>
              </a:ext>
            </a:extLst>
          </p:cNvPr>
          <p:cNvSpPr>
            <a:spLocks noGrp="1"/>
          </p:cNvSpPr>
          <p:nvPr>
            <p:ph type="ctrTitle"/>
          </p:nvPr>
        </p:nvSpPr>
        <p:spPr>
          <a:xfrm>
            <a:off x="685800" y="1905000"/>
            <a:ext cx="12877800" cy="914400"/>
          </a:xfrm>
        </p:spPr>
        <p:txBody>
          <a:bodyPr/>
          <a:lstStyle/>
          <a:p>
            <a:r>
              <a:rPr lang="en-US" dirty="0"/>
              <a:t>Peripheral Artery Disease Performance Measures Publication</a:t>
            </a:r>
          </a:p>
        </p:txBody>
      </p:sp>
      <p:sp>
        <p:nvSpPr>
          <p:cNvPr id="11" name="Text Placeholder 1">
            <a:extLst>
              <a:ext uri="{FF2B5EF4-FFF2-40B4-BE49-F238E27FC236}">
                <a16:creationId xmlns:a16="http://schemas.microsoft.com/office/drawing/2014/main" id="{E8FE50EE-41DF-42B1-F6AF-8CE463EB3227}"/>
              </a:ext>
            </a:extLst>
          </p:cNvPr>
          <p:cNvSpPr>
            <a:spLocks noGrp="1"/>
          </p:cNvSpPr>
          <p:nvPr>
            <p:ph type="body" sz="quarter" idx="15"/>
          </p:nvPr>
        </p:nvSpPr>
        <p:spPr>
          <a:xfrm>
            <a:off x="685798" y="3505201"/>
            <a:ext cx="13342939" cy="3581399"/>
          </a:xfrm>
        </p:spPr>
        <p:txBody>
          <a:bodyPr/>
          <a:lstStyle/>
          <a:p>
            <a:pPr lvl="1" indent="0">
              <a:buNone/>
            </a:pPr>
            <a:r>
              <a:rPr lang="en-US" dirty="0">
                <a:latin typeface="Lub Dub Medium" panose="020B0603030403020204" pitchFamily="34" charset="0"/>
              </a:rPr>
              <a:t>ACC Journal - </a:t>
            </a:r>
            <a:r>
              <a:rPr lang="en-US" i="1" dirty="0">
                <a:latin typeface="Lub Dub Medium" panose="020B0603030403020204" pitchFamily="34" charset="0"/>
              </a:rPr>
              <a:t>Journal of the American College of Cardiology </a:t>
            </a:r>
          </a:p>
          <a:p>
            <a:pPr lvl="2" indent="0">
              <a:buNone/>
            </a:pPr>
            <a:r>
              <a:rPr lang="en-US" sz="1800" dirty="0">
                <a:solidFill>
                  <a:schemeClr val="tx1">
                    <a:lumMod val="65000"/>
                    <a:lumOff val="35000"/>
                  </a:schemeClr>
                </a:solidFill>
                <a:latin typeface="Lub Dub Medium" panose="020B0603030403020204" pitchFamily="34" charset="0"/>
              </a:rPr>
              <a:t>Goodney PP, Ross EG, </a:t>
            </a:r>
            <a:r>
              <a:rPr lang="en-US" sz="1800" dirty="0" err="1">
                <a:solidFill>
                  <a:schemeClr val="tx1">
                    <a:lumMod val="65000"/>
                    <a:lumOff val="35000"/>
                  </a:schemeClr>
                </a:solidFill>
                <a:latin typeface="Lub Dub Medium" panose="020B0603030403020204" pitchFamily="34" charset="0"/>
              </a:rPr>
              <a:t>Bruckel</a:t>
            </a:r>
            <a:r>
              <a:rPr lang="en-US" sz="1800" dirty="0">
                <a:solidFill>
                  <a:schemeClr val="tx1">
                    <a:lumMod val="65000"/>
                    <a:lumOff val="35000"/>
                  </a:schemeClr>
                </a:solidFill>
                <a:latin typeface="Lub Dub Medium" panose="020B0603030403020204" pitchFamily="34" charset="0"/>
              </a:rPr>
              <a:t> JT, et al. 2026 ACC/AHA clinical performance and quality measures for patients with peripheral artery disease: a report of the American College of Cardiology/American Heart Association Joint Committee on Performance Measures. J Am Coll </a:t>
            </a:r>
            <a:r>
              <a:rPr lang="en-US" sz="1800" dirty="0" err="1">
                <a:solidFill>
                  <a:schemeClr val="tx1">
                    <a:lumMod val="65000"/>
                    <a:lumOff val="35000"/>
                  </a:schemeClr>
                </a:solidFill>
                <a:latin typeface="Lub Dub Medium" panose="020B0603030403020204" pitchFamily="34" charset="0"/>
              </a:rPr>
              <a:t>Cardiol</a:t>
            </a:r>
            <a:r>
              <a:rPr lang="en-US" sz="1800" dirty="0">
                <a:solidFill>
                  <a:schemeClr val="tx1">
                    <a:lumMod val="65000"/>
                    <a:lumOff val="35000"/>
                  </a:schemeClr>
                </a:solidFill>
                <a:latin typeface="Lub Dub Medium" panose="020B0603030403020204" pitchFamily="34" charset="0"/>
              </a:rPr>
              <a:t>. Published online January 8, 2026. </a:t>
            </a:r>
          </a:p>
          <a:p>
            <a:pPr lvl="2" indent="0">
              <a:buNone/>
            </a:pPr>
            <a:r>
              <a:rPr lang="en-US" sz="1800" dirty="0">
                <a:latin typeface="Lub Dub Medium" panose="020B0603030403020204" pitchFamily="34" charset="0"/>
              </a:rPr>
              <a:t>Link to publication: </a:t>
            </a:r>
            <a:r>
              <a:rPr lang="en-US" sz="1800" dirty="0">
                <a:latin typeface="Lub Dub Medium" panose="020B0603030403020204" pitchFamily="34" charset="0"/>
                <a:hlinkClick r:id="rId2"/>
              </a:rPr>
              <a:t>https://doi.org/10.1016/j.jacc.2025.09.003</a:t>
            </a:r>
            <a:endParaRPr lang="en-US" sz="1800" dirty="0">
              <a:latin typeface="Lub Dub Medium" panose="020B0603030403020204" pitchFamily="34" charset="0"/>
            </a:endParaRPr>
          </a:p>
          <a:p>
            <a:pPr lvl="1" indent="0">
              <a:buNone/>
            </a:pPr>
            <a:r>
              <a:rPr lang="en-US" dirty="0">
                <a:latin typeface="Lub Dub Medium" panose="020B0603030403020204" pitchFamily="34" charset="0"/>
              </a:rPr>
              <a:t>AHA Journal - </a:t>
            </a:r>
            <a:r>
              <a:rPr lang="en-US" i="1" dirty="0">
                <a:latin typeface="Lub Dub Medium" panose="020B0603030403020204" pitchFamily="34" charset="0"/>
              </a:rPr>
              <a:t>Circulation: Cardiovascular Quality and Outcomes</a:t>
            </a:r>
          </a:p>
          <a:p>
            <a:pPr lvl="2" indent="0">
              <a:buNone/>
            </a:pPr>
            <a:r>
              <a:rPr lang="en-US" sz="1800" dirty="0">
                <a:solidFill>
                  <a:schemeClr val="tx1">
                    <a:lumMod val="65000"/>
                    <a:lumOff val="35000"/>
                  </a:schemeClr>
                </a:solidFill>
                <a:latin typeface="Lub Dub Medium" panose="020B0603030403020204" pitchFamily="34" charset="0"/>
              </a:rPr>
              <a:t>Goodney PP, Ross EG, </a:t>
            </a:r>
            <a:r>
              <a:rPr lang="en-US" sz="1800" dirty="0" err="1">
                <a:solidFill>
                  <a:schemeClr val="tx1">
                    <a:lumMod val="65000"/>
                    <a:lumOff val="35000"/>
                  </a:schemeClr>
                </a:solidFill>
                <a:latin typeface="Lub Dub Medium" panose="020B0603030403020204" pitchFamily="34" charset="0"/>
              </a:rPr>
              <a:t>Bruckel</a:t>
            </a:r>
            <a:r>
              <a:rPr lang="en-US" sz="1800" dirty="0">
                <a:solidFill>
                  <a:schemeClr val="tx1">
                    <a:lumMod val="65000"/>
                    <a:lumOff val="35000"/>
                  </a:schemeClr>
                </a:solidFill>
                <a:latin typeface="Lub Dub Medium" panose="020B0603030403020204" pitchFamily="34" charset="0"/>
              </a:rPr>
              <a:t> JT, Alabi O, Altin SE, Bauer K, Diekemper RL, Gerhard-Herman MD, Johnston LE, Martin VT, Morrison AM, Patel PJ, Rodriguez-Miguelez P, Rymer JA, Stewart KJ, Tower DE, Treat-Jacobson DJ, Velazquez G, Wiley J. 2026 ACC/AHA clinical performance and quality measures for patients with peripheral artery disease: a report of the American College of Cardiology/American Heart As­sociation Joint Committee on Performance Measures. Circ </a:t>
            </a:r>
            <a:r>
              <a:rPr lang="en-US" sz="1800" dirty="0" err="1">
                <a:solidFill>
                  <a:schemeClr val="tx1">
                    <a:lumMod val="65000"/>
                    <a:lumOff val="35000"/>
                  </a:schemeClr>
                </a:solidFill>
                <a:latin typeface="Lub Dub Medium" panose="020B0603030403020204" pitchFamily="34" charset="0"/>
              </a:rPr>
              <a:t>Popul</a:t>
            </a:r>
            <a:r>
              <a:rPr lang="en-US" sz="1800" dirty="0">
                <a:solidFill>
                  <a:schemeClr val="tx1">
                    <a:lumMod val="65000"/>
                    <a:lumOff val="35000"/>
                  </a:schemeClr>
                </a:solidFill>
                <a:latin typeface="Lub Dub Medium" panose="020B0603030403020204" pitchFamily="34" charset="0"/>
              </a:rPr>
              <a:t> Health Outcomes. 2025;18:e000142. </a:t>
            </a:r>
            <a:r>
              <a:rPr lang="en-US" sz="1800" dirty="0" err="1">
                <a:solidFill>
                  <a:schemeClr val="tx1">
                    <a:lumMod val="65000"/>
                    <a:lumOff val="35000"/>
                  </a:schemeClr>
                </a:solidFill>
                <a:latin typeface="Lub Dub Medium" panose="020B0603030403020204" pitchFamily="34" charset="0"/>
              </a:rPr>
              <a:t>doi</a:t>
            </a:r>
            <a:r>
              <a:rPr lang="en-US" sz="1800" dirty="0">
                <a:solidFill>
                  <a:schemeClr val="tx1">
                    <a:lumMod val="65000"/>
                    <a:lumOff val="35000"/>
                  </a:schemeClr>
                </a:solidFill>
                <a:latin typeface="Lub Dub Medium" panose="020B0603030403020204" pitchFamily="34" charset="0"/>
              </a:rPr>
              <a:t>: 10.1161/HCQ.0000000000000142.</a:t>
            </a:r>
          </a:p>
          <a:p>
            <a:pPr lvl="2" indent="0">
              <a:buNone/>
            </a:pPr>
            <a:r>
              <a:rPr lang="en-US" sz="1800" dirty="0">
                <a:latin typeface="Lub Dub Medium" panose="020B0603030403020204" pitchFamily="34" charset="0"/>
              </a:rPr>
              <a:t>Link to publication: </a:t>
            </a:r>
            <a:r>
              <a:rPr lang="en-US" sz="1800" dirty="0">
                <a:latin typeface="Lub Dub Medium" panose="020B0603030403020204" pitchFamily="34" charset="0"/>
                <a:hlinkClick r:id="rId3"/>
              </a:rPr>
              <a:t>https://www.ahajournals.org/doi/10.1161/HCQ.0000000000000142</a:t>
            </a:r>
            <a:endParaRPr lang="en-US" sz="1800" dirty="0">
              <a:latin typeface="Lub Dub Medium" panose="020B0603030403020204" pitchFamily="34" charset="0"/>
            </a:endParaRPr>
          </a:p>
        </p:txBody>
      </p:sp>
    </p:spTree>
    <p:extLst>
      <p:ext uri="{BB962C8B-B14F-4D97-AF65-F5344CB8AC3E}">
        <p14:creationId xmlns:p14="http://schemas.microsoft.com/office/powerpoint/2010/main" val="1808393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9C24F-3E94-4E0A-B9DF-BDFC38D1C681}"/>
              </a:ext>
            </a:extLst>
          </p:cNvPr>
          <p:cNvSpPr>
            <a:spLocks noGrp="1"/>
          </p:cNvSpPr>
          <p:nvPr>
            <p:ph type="ctrTitle"/>
          </p:nvPr>
        </p:nvSpPr>
        <p:spPr>
          <a:xfrm>
            <a:off x="685800" y="1828800"/>
            <a:ext cx="13563600" cy="838199"/>
          </a:xfrm>
        </p:spPr>
        <p:txBody>
          <a:bodyPr/>
          <a:lstStyle/>
          <a:p>
            <a:r>
              <a:rPr kumimoji="0" lang="en-US" sz="5000" b="1" i="0" u="none" strike="noStrike" kern="1200" cap="none" spc="0" normalizeH="0" baseline="0" noProof="0" dirty="0">
                <a:ln>
                  <a:noFill/>
                </a:ln>
                <a:solidFill>
                  <a:prstClr val="black"/>
                </a:solidFill>
                <a:effectLst/>
                <a:uLnTx/>
                <a:uFillTx/>
                <a:latin typeface="Lub Dub Heavy" panose="020B0603030403020204" pitchFamily="34" charset="77"/>
                <a:ea typeface="+mj-ea"/>
                <a:cs typeface="+mj-cs"/>
              </a:rPr>
              <a:t>Peripheral Artery Disease Performance Measures Writing Committee</a:t>
            </a:r>
            <a:endParaRPr lang="en-US" dirty="0"/>
          </a:p>
        </p:txBody>
      </p:sp>
      <p:sp>
        <p:nvSpPr>
          <p:cNvPr id="7" name="Content Placeholder 6">
            <a:extLst>
              <a:ext uri="{FF2B5EF4-FFF2-40B4-BE49-F238E27FC236}">
                <a16:creationId xmlns:a16="http://schemas.microsoft.com/office/drawing/2014/main" id="{95D2315C-CDC3-730C-807E-CB42F77769D0}"/>
              </a:ext>
            </a:extLst>
          </p:cNvPr>
          <p:cNvSpPr txBox="1">
            <a:spLocks/>
          </p:cNvSpPr>
          <p:nvPr/>
        </p:nvSpPr>
        <p:spPr>
          <a:xfrm>
            <a:off x="533400" y="2819400"/>
            <a:ext cx="5029200" cy="4222626"/>
          </a:xfrm>
          <a:prstGeom prst="roundRect">
            <a:avLst/>
          </a:prstGeom>
          <a:noFill/>
          <a:ln w="38100" cap="flat" cmpd="sng" algn="ctr">
            <a:solidFill>
              <a:schemeClr val="tx1">
                <a:lumMod val="50000"/>
                <a:lumOff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In 2024, an 18-member writing committee was convened to develop new measures and </a:t>
            </a:r>
            <a:r>
              <a:rPr lang="en-US" sz="1800" dirty="0">
                <a:solidFill>
                  <a:prstClr val="black"/>
                </a:solidFill>
                <a:latin typeface="Lub Dub Medium" panose="020B0603030403020204" pitchFamily="34" charset="0"/>
              </a:rPr>
              <a:t>update measures from the 2010 ACCF/AHA peripheral artery disease measure set</a:t>
            </a:r>
            <a:r>
              <a:rPr kumimoji="0" lang="en-US" sz="1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 </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The writing committee was charged with developing new measures and updating measures to evaluate the care of patients in accordance with the “2024 ACC/AHA/AACVPR/APMA/ABC/SCAI/SVM/SVN/SVS/SIR/VESS Guideline for the Management of Lower Extremity Peripheral Artery Disease”.</a:t>
            </a:r>
            <a:endParaRPr kumimoji="0" lang="en-US" sz="1800" b="0" i="0" u="none" strike="noStrike" kern="1200" cap="none" spc="0" normalizeH="0" baseline="0" noProof="0" dirty="0">
              <a:ln>
                <a:noFill/>
              </a:ln>
              <a:solidFill>
                <a:prstClr val="white"/>
              </a:solidFill>
              <a:effectLst/>
              <a:uLnTx/>
              <a:uFillTx/>
              <a:latin typeface="Lub Dub Medium" panose="020B0603030403020204" pitchFamily="34" charset="0"/>
              <a:ea typeface="+mn-ea"/>
              <a:cs typeface="+mn-cs"/>
            </a:endParaRPr>
          </a:p>
        </p:txBody>
      </p:sp>
      <p:graphicFrame>
        <p:nvGraphicFramePr>
          <p:cNvPr id="8" name="Table 9">
            <a:extLst>
              <a:ext uri="{FF2B5EF4-FFF2-40B4-BE49-F238E27FC236}">
                <a16:creationId xmlns:a16="http://schemas.microsoft.com/office/drawing/2014/main" id="{48646C4E-A650-0E58-668F-AAA334FD3139}"/>
              </a:ext>
            </a:extLst>
          </p:cNvPr>
          <p:cNvGraphicFramePr>
            <a:graphicFrameLocks/>
          </p:cNvGraphicFramePr>
          <p:nvPr>
            <p:extLst>
              <p:ext uri="{D42A27DB-BD31-4B8C-83A1-F6EECF244321}">
                <p14:modId xmlns:p14="http://schemas.microsoft.com/office/powerpoint/2010/main" val="514335459"/>
              </p:ext>
            </p:extLst>
          </p:nvPr>
        </p:nvGraphicFramePr>
        <p:xfrm>
          <a:off x="5791200" y="2819400"/>
          <a:ext cx="8458200" cy="4299717"/>
        </p:xfrm>
        <a:graphic>
          <a:graphicData uri="http://schemas.openxmlformats.org/drawingml/2006/table">
            <a:tbl>
              <a:tblPr firstRow="1" bandRow="1">
                <a:tableStyleId>{0505E3EF-67EA-436B-97B2-0124C06EBD24}</a:tableStyleId>
              </a:tblPr>
              <a:tblGrid>
                <a:gridCol w="3962400">
                  <a:extLst>
                    <a:ext uri="{9D8B030D-6E8A-4147-A177-3AD203B41FA5}">
                      <a16:colId xmlns:a16="http://schemas.microsoft.com/office/drawing/2014/main" val="3975734398"/>
                    </a:ext>
                  </a:extLst>
                </a:gridCol>
                <a:gridCol w="4495800">
                  <a:extLst>
                    <a:ext uri="{9D8B030D-6E8A-4147-A177-3AD203B41FA5}">
                      <a16:colId xmlns:a16="http://schemas.microsoft.com/office/drawing/2014/main" val="733697292"/>
                    </a:ext>
                  </a:extLst>
                </a:gridCol>
              </a:tblGrid>
              <a:tr h="960824">
                <a:tc gridSpan="2">
                  <a:txBody>
                    <a:bodyPr/>
                    <a:lstStyle/>
                    <a:p>
                      <a:pPr lvl="0" algn="ctr" fontAlgn="auto">
                        <a:lnSpc>
                          <a:spcPct val="115000"/>
                        </a:lnSpc>
                        <a:spcBef>
                          <a:spcPts val="0"/>
                        </a:spcBef>
                        <a:spcAft>
                          <a:spcPts val="0"/>
                        </a:spcAft>
                      </a:pPr>
                      <a:r>
                        <a:rPr lang="en-US" sz="1700" kern="1200" dirty="0">
                          <a:solidFill>
                            <a:prstClr val="black"/>
                          </a:solidFill>
                          <a:latin typeface="Lub Dub Medium" panose="020B0603030403020204" pitchFamily="34" charset="0"/>
                        </a:rPr>
                        <a:t>Philip P. Goodney, MD, MS, FAHA, Chair</a:t>
                      </a:r>
                    </a:p>
                    <a:p>
                      <a:pPr lvl="0" algn="ctr" fontAlgn="auto">
                        <a:lnSpc>
                          <a:spcPct val="115000"/>
                        </a:lnSpc>
                        <a:spcBef>
                          <a:spcPts val="0"/>
                        </a:spcBef>
                        <a:spcAft>
                          <a:spcPts val="0"/>
                        </a:spcAft>
                      </a:pPr>
                      <a:r>
                        <a:rPr lang="en-US" sz="1700" kern="1200" dirty="0">
                          <a:solidFill>
                            <a:prstClr val="black"/>
                          </a:solidFill>
                          <a:latin typeface="Lub Dub Medium" panose="020B0603030403020204" pitchFamily="34" charset="0"/>
                        </a:rPr>
                        <a:t>Elsie G. Ross, MD, MS, RPVI, FAHA, Vice Chair</a:t>
                      </a:r>
                    </a:p>
                    <a:p>
                      <a:pPr lvl="0" algn="ctr" fontAlgn="auto">
                        <a:lnSpc>
                          <a:spcPct val="115000"/>
                        </a:lnSpc>
                        <a:spcBef>
                          <a:spcPts val="0"/>
                        </a:spcBef>
                        <a:spcAft>
                          <a:spcPts val="0"/>
                        </a:spcAft>
                      </a:pPr>
                      <a:r>
                        <a:rPr lang="en-US" sz="1700" kern="1200" dirty="0">
                          <a:solidFill>
                            <a:prstClr val="black"/>
                          </a:solidFill>
                          <a:latin typeface="Lub Dub Medium" panose="020B0603030403020204" pitchFamily="34" charset="0"/>
                        </a:rPr>
                        <a:t>Jeffrey T. </a:t>
                      </a:r>
                      <a:r>
                        <a:rPr lang="en-US" sz="1700" kern="1200" dirty="0" err="1">
                          <a:solidFill>
                            <a:prstClr val="black"/>
                          </a:solidFill>
                          <a:latin typeface="Lub Dub Medium" panose="020B0603030403020204" pitchFamily="34" charset="0"/>
                        </a:rPr>
                        <a:t>Bruckel</a:t>
                      </a:r>
                      <a:r>
                        <a:rPr lang="en-US" sz="1700" kern="1200" dirty="0">
                          <a:solidFill>
                            <a:prstClr val="black"/>
                          </a:solidFill>
                          <a:latin typeface="Lub Dub Medium" panose="020B0603030403020204" pitchFamily="34" charset="0"/>
                        </a:rPr>
                        <a:t>, MD, MPH, FACC, FSCAI, JCPM Liaison</a:t>
                      </a:r>
                    </a:p>
                  </a:txBody>
                  <a:tcPr/>
                </a:tc>
                <a:tc hMerge="1">
                  <a:txBody>
                    <a:bodyPr/>
                    <a:lstStyle/>
                    <a:p>
                      <a:endParaRPr lang="en-US" dirty="0"/>
                    </a:p>
                  </a:txBody>
                  <a:tcPr/>
                </a:tc>
                <a:extLst>
                  <a:ext uri="{0D108BD9-81ED-4DB2-BD59-A6C34878D82A}">
                    <a16:rowId xmlns:a16="http://schemas.microsoft.com/office/drawing/2014/main" val="1249511091"/>
                  </a:ext>
                </a:extLst>
              </a:tr>
              <a:tr h="27485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a:effectLst/>
                          <a:latin typeface="Lub Dub Medium" panose="020B0603030403020204" pitchFamily="34" charset="0"/>
                        </a:rPr>
                        <a:t>Olamide Alabi, MD, MS</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a-DK"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Parag J. Patel, MD, MS, FSIR</a:t>
                      </a:r>
                      <a:endPar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6040419"/>
                  </a:ext>
                </a:extLst>
              </a:tr>
              <a:tr h="27634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a:effectLst/>
                          <a:latin typeface="Lub Dub Medium" panose="020B0603030403020204" pitchFamily="34" charset="0"/>
                        </a:rPr>
                        <a:t>S. Elissa Altin, MD, FACC, FSCAI</a:t>
                      </a:r>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a:effectLst/>
                          <a:latin typeface="Lub Dub Medium" panose="020B0603030403020204" pitchFamily="34" charset="0"/>
                        </a:rPr>
                        <a:t>Paula Rodriguez-Miguelez, PhD, FAHA</a:t>
                      </a:r>
                      <a:endPar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2162954"/>
                  </a:ext>
                </a:extLst>
              </a:tr>
              <a:tr h="366708">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de-DE" sz="1700" dirty="0">
                          <a:effectLst/>
                          <a:latin typeface="Lub Dub Medium" panose="020B0603030403020204" pitchFamily="34" charset="0"/>
                        </a:rPr>
                        <a:t>Karen Bauer, DNP, APRN-FNP, CWS</a:t>
                      </a:r>
                      <a:endParaRPr lang="en-US" sz="1700" dirty="0">
                        <a:effectLst/>
                        <a:latin typeface="Lub Dub Medium" panose="020B0603030403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effectLst/>
                          <a:latin typeface="Lub Dub Medium" panose="020B0603030403020204" pitchFamily="34" charset="0"/>
                        </a:rPr>
                        <a:t>Jennifer A. Rymer, MD, MBA, FAHA</a:t>
                      </a:r>
                      <a:endPar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512522942"/>
                  </a:ext>
                </a:extLst>
              </a:tr>
              <a:tr h="3750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Rebecca L. Diekemper, MPH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700" dirty="0">
                          <a:effectLst/>
                          <a:latin typeface="Lub Dub Medium" panose="020B0603030403020204" pitchFamily="34" charset="0"/>
                        </a:rPr>
                        <a:t>Kerry J. Stewart, EdD, FAHA, MAACVPR</a:t>
                      </a:r>
                      <a:endPar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962192580"/>
                  </a:ext>
                </a:extLst>
              </a:tr>
              <a:tr h="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a:effectLst/>
                          <a:latin typeface="Lub Dub Medium" panose="020B0603030403020204" pitchFamily="34" charset="0"/>
                        </a:rPr>
                        <a:t>Marie D. Gerhard-Herman, MD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effectLst/>
                          <a:latin typeface="Lub Dub Medium" panose="020B0603030403020204" pitchFamily="34" charset="0"/>
                        </a:rPr>
                        <a:t>Dyane E. Tower, DPM, MPH, MS, CAE</a:t>
                      </a:r>
                      <a:endPar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166495510"/>
                  </a:ext>
                </a:extLst>
              </a:tr>
              <a:tr h="54148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a:effectLst/>
                          <a:latin typeface="Lub Dub Medium" panose="020B0603030403020204" pitchFamily="34" charset="0"/>
                        </a:rPr>
                        <a:t>Lily E. Johnston, MD, MPH, FSVS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Diane J. Treat-Jacobson, PhD, RN, FAHA, MSVM</a:t>
                      </a:r>
                    </a:p>
                  </a:txBody>
                  <a:tcPr/>
                </a:tc>
                <a:extLst>
                  <a:ext uri="{0D108BD9-81ED-4DB2-BD59-A6C34878D82A}">
                    <a16:rowId xmlns:a16="http://schemas.microsoft.com/office/drawing/2014/main" val="2917663164"/>
                  </a:ext>
                </a:extLst>
              </a:tr>
              <a:tr h="33521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a:effectLst/>
                          <a:latin typeface="Lub Dub Medium" panose="020B0603030403020204" pitchFamily="34" charset="0"/>
                        </a:rPr>
                        <a:t>Victoria T. Martin, MD, MSCI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Gabriela Velazquez, MD, FACS, DFSVS, RPVI</a:t>
                      </a:r>
                    </a:p>
                  </a:txBody>
                  <a:tcPr/>
                </a:tc>
                <a:extLst>
                  <a:ext uri="{0D108BD9-81ED-4DB2-BD59-A6C34878D82A}">
                    <a16:rowId xmlns:a16="http://schemas.microsoft.com/office/drawing/2014/main" val="3633519201"/>
                  </a:ext>
                </a:extLst>
              </a:tr>
              <a:tr h="33521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700" dirty="0">
                          <a:effectLst/>
                          <a:latin typeface="Lub Dub Medium" panose="020B0603030403020204" pitchFamily="34" charset="0"/>
                        </a:rPr>
                        <a:t>Amanda M. Morrison, MD, RPVI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chemeClr val="tx1"/>
                          </a:solidFill>
                          <a:effectLst/>
                          <a:latin typeface="Lub Dub Medium" panose="020B0603030403020204" pitchFamily="34" charset="0"/>
                          <a:ea typeface="Calibri" panose="020F0502020204030204" pitchFamily="34" charset="0"/>
                          <a:cs typeface="Times New Roman" panose="02020603050405020304" pitchFamily="18" charset="0"/>
                        </a:rPr>
                        <a:t>Jose Wiley, MD, MPH, FACC, FSCAI</a:t>
                      </a:r>
                    </a:p>
                  </a:txBody>
                  <a:tcPr/>
                </a:tc>
                <a:extLst>
                  <a:ext uri="{0D108BD9-81ED-4DB2-BD59-A6C34878D82A}">
                    <a16:rowId xmlns:a16="http://schemas.microsoft.com/office/drawing/2014/main" val="558765938"/>
                  </a:ext>
                </a:extLst>
              </a:tr>
            </a:tbl>
          </a:graphicData>
        </a:graphic>
      </p:graphicFrame>
    </p:spTree>
    <p:extLst>
      <p:ext uri="{BB962C8B-B14F-4D97-AF65-F5344CB8AC3E}">
        <p14:creationId xmlns:p14="http://schemas.microsoft.com/office/powerpoint/2010/main" val="110974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457200" y="1219200"/>
            <a:ext cx="12877800" cy="914399"/>
          </a:xfrm>
        </p:spPr>
        <p:txBody>
          <a:bodyPr/>
          <a:lstStyle/>
          <a:p>
            <a:r>
              <a:rPr lang="en-US" sz="5400" dirty="0">
                <a:solidFill>
                  <a:prstClr val="black"/>
                </a:solidFill>
              </a:rPr>
              <a:t>Top 10 Take-Home Messages</a:t>
            </a:r>
            <a:endParaRPr lang="en-US" sz="54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11" name="TextBox 10">
            <a:extLst>
              <a:ext uri="{FF2B5EF4-FFF2-40B4-BE49-F238E27FC236}">
                <a16:creationId xmlns:a16="http://schemas.microsoft.com/office/drawing/2014/main" id="{FB2EA29C-FEF9-BA10-D1FD-344BCE1D55DF}"/>
              </a:ext>
            </a:extLst>
          </p:cNvPr>
          <p:cNvSpPr txBox="1"/>
          <p:nvPr/>
        </p:nvSpPr>
        <p:spPr>
          <a:xfrm>
            <a:off x="609600" y="2175331"/>
            <a:ext cx="13419137" cy="5139869"/>
          </a:xfrm>
          <a:prstGeom prst="rect">
            <a:avLst/>
          </a:prstGeom>
          <a:noFill/>
        </p:spPr>
        <p:txBody>
          <a:bodyPr wrap="square">
            <a:spAutoFit/>
          </a:bodyPr>
          <a:lstStyle/>
          <a:p>
            <a:pPr marL="342900" marR="0" lvl="0" indent="-342900">
              <a:spcBef>
                <a:spcPts val="0"/>
              </a:spcBef>
              <a:spcAft>
                <a:spcPts val="600"/>
              </a:spcAft>
              <a:buSzPct val="100000"/>
              <a:buFont typeface="+mj-lt"/>
              <a:buAutoNum type="arabicPeriod"/>
            </a:pPr>
            <a:r>
              <a:rPr lang="en-US" sz="2200" dirty="0">
                <a:effectLst/>
                <a:latin typeface="Lub Dub Medium" panose="020B0603030403020204" pitchFamily="34" charset="0"/>
                <a:ea typeface="Times New Roman" panose="02020603050405020304" pitchFamily="18" charset="0"/>
              </a:rPr>
              <a:t>This document describes performance measures for peripheral artery disease (PAD) that are appropriate for public reporting or pay-for-performance programs.</a:t>
            </a:r>
          </a:p>
          <a:p>
            <a:pPr marL="342900" marR="0" lvl="0" indent="-342900">
              <a:spcBef>
                <a:spcPts val="0"/>
              </a:spcBef>
              <a:spcAft>
                <a:spcPts val="600"/>
              </a:spcAft>
              <a:buSzPct val="100000"/>
              <a:buFont typeface="+mj-lt"/>
              <a:buAutoNum type="arabicPeriod"/>
            </a:pPr>
            <a:r>
              <a:rPr lang="en-US" sz="2200" dirty="0">
                <a:effectLst/>
                <a:latin typeface="Lub Dub Medium" panose="020B0603030403020204" pitchFamily="34" charset="0"/>
                <a:ea typeface="Times New Roman" panose="02020603050405020304" pitchFamily="18" charset="0"/>
              </a:rPr>
              <a:t>The performance measures are selected from the strongest recommendations (Class 1 or 3) from the “2024 ACC/AHA/AACVPR/APMA/ABC/SCAI/SVM/SVN/SVS/SIR/VESS Guideline for the Management of Lower Extremity Peripheral Artery Disease.”</a:t>
            </a:r>
          </a:p>
          <a:p>
            <a:pPr marL="342900" marR="0" lvl="0" indent="-342900">
              <a:spcBef>
                <a:spcPts val="0"/>
              </a:spcBef>
              <a:spcAft>
                <a:spcPts val="600"/>
              </a:spcAft>
              <a:buSzPct val="100000"/>
              <a:buFont typeface="+mj-lt"/>
              <a:buAutoNum type="arabicPeriod"/>
            </a:pPr>
            <a:r>
              <a:rPr lang="en-US" sz="2200" dirty="0">
                <a:effectLst/>
                <a:latin typeface="Lub Dub Medium" panose="020B0603030403020204" pitchFamily="34" charset="0"/>
                <a:ea typeface="Times New Roman" panose="02020603050405020304" pitchFamily="18" charset="0"/>
              </a:rPr>
              <a:t>Quality measures, some of which are based on Class 2 recommendations, are also provided. These measures are not yet ready for public reporting or pay-for-performance programs but will be useful to clinicians and health care organizations for quality improvement.</a:t>
            </a:r>
          </a:p>
          <a:p>
            <a:pPr marL="342900" marR="0" lvl="0" indent="-342900">
              <a:spcBef>
                <a:spcPts val="0"/>
              </a:spcBef>
              <a:spcAft>
                <a:spcPts val="600"/>
              </a:spcAft>
              <a:buSzPct val="100000"/>
              <a:buFont typeface="+mj-lt"/>
              <a:buAutoNum type="arabicPeriod"/>
            </a:pPr>
            <a:r>
              <a:rPr lang="en-US" sz="2200" dirty="0">
                <a:effectLst/>
                <a:latin typeface="Lub Dub Medium" panose="020B0603030403020204" pitchFamily="34" charset="0"/>
                <a:ea typeface="Times New Roman" panose="02020603050405020304" pitchFamily="18" charset="0"/>
              </a:rPr>
              <a:t>Four new performance measures have been added to the document that are related to medical therapies for individuals with PAD (blood pressure management, use of angiotensin-converting enzyme inhibitors, diabetes management, and use of antithrombotic therapy).</a:t>
            </a:r>
          </a:p>
          <a:p>
            <a:pPr marL="342900" marR="0" lvl="0" indent="-342900">
              <a:spcBef>
                <a:spcPts val="0"/>
              </a:spcBef>
              <a:spcAft>
                <a:spcPts val="600"/>
              </a:spcAft>
              <a:buSzPct val="100000"/>
              <a:buFont typeface="+mj-lt"/>
              <a:buAutoNum type="arabicPeriod"/>
            </a:pPr>
            <a:r>
              <a:rPr lang="en-US" sz="2200" dirty="0">
                <a:effectLst/>
                <a:latin typeface="Lub Dub Medium" panose="020B0603030403020204" pitchFamily="34" charset="0"/>
                <a:ea typeface="Times New Roman" panose="02020603050405020304" pitchFamily="18" charset="0"/>
              </a:rPr>
              <a:t>Five new quality measures have also been added: preventive foot care, lipid lowering with novel drugs, evaluation of health disparities, saphenous vein assessment prior to revascularization, and multidisciplinary treatment for individuals with CLTI.</a:t>
            </a:r>
          </a:p>
        </p:txBody>
      </p:sp>
    </p:spTree>
    <p:extLst>
      <p:ext uri="{BB962C8B-B14F-4D97-AF65-F5344CB8AC3E}">
        <p14:creationId xmlns:p14="http://schemas.microsoft.com/office/powerpoint/2010/main" val="346726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457199" y="1143000"/>
            <a:ext cx="13563601" cy="914399"/>
          </a:xfrm>
        </p:spPr>
        <p:txBody>
          <a:bodyPr/>
          <a:lstStyle/>
          <a:p>
            <a:r>
              <a:rPr lang="en-US" sz="4800" dirty="0">
                <a:solidFill>
                  <a:prstClr val="black"/>
                </a:solidFill>
              </a:rPr>
              <a:t>Top 10 Take-Home Messages (continued)</a:t>
            </a:r>
            <a:endParaRPr lang="en-US" sz="48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9" name="TextBox 8">
            <a:extLst>
              <a:ext uri="{FF2B5EF4-FFF2-40B4-BE49-F238E27FC236}">
                <a16:creationId xmlns:a16="http://schemas.microsoft.com/office/drawing/2014/main" id="{C692FB13-AB8D-658B-20DD-D102580147A6}"/>
              </a:ext>
            </a:extLst>
          </p:cNvPr>
          <p:cNvSpPr txBox="1"/>
          <p:nvPr/>
        </p:nvSpPr>
        <p:spPr>
          <a:xfrm>
            <a:off x="609599" y="2166640"/>
            <a:ext cx="13411201" cy="4462760"/>
          </a:xfrm>
          <a:prstGeom prst="rect">
            <a:avLst/>
          </a:prstGeom>
          <a:noFill/>
        </p:spPr>
        <p:txBody>
          <a:bodyPr wrap="square">
            <a:spAutoFit/>
          </a:bodyPr>
          <a:lstStyle/>
          <a:p>
            <a:pPr marL="347472" indent="-347472">
              <a:spcBef>
                <a:spcPts val="0"/>
              </a:spcBef>
              <a:spcAft>
                <a:spcPts val="600"/>
              </a:spcAft>
              <a:buSzPct val="100000"/>
              <a:buFont typeface="+mj-lt"/>
              <a:buAutoNum type="arabicPeriod" startAt="6"/>
            </a:pPr>
            <a:r>
              <a:rPr lang="en-US" sz="2400" dirty="0">
                <a:effectLst/>
                <a:latin typeface="Lub Dub Medium" panose="020B0603030403020204" pitchFamily="34" charset="0"/>
                <a:ea typeface="Times New Roman" panose="02020603050405020304" pitchFamily="18" charset="0"/>
              </a:rPr>
              <a:t>For all but 2 measures (</a:t>
            </a:r>
            <a:r>
              <a:rPr lang="en-US" sz="2400" dirty="0" err="1">
                <a:effectLst/>
                <a:latin typeface="Lub Dub Medium" panose="020B0603030403020204" pitchFamily="34" charset="0"/>
                <a:ea typeface="Times New Roman" panose="02020603050405020304" pitchFamily="18" charset="0"/>
              </a:rPr>
              <a:t>ie</a:t>
            </a:r>
            <a:r>
              <a:rPr lang="en-US" sz="2400" dirty="0">
                <a:effectLst/>
                <a:latin typeface="Lub Dub Medium" panose="020B0603030403020204" pitchFamily="34" charset="0"/>
                <a:ea typeface="Times New Roman" panose="02020603050405020304" pitchFamily="18" charset="0"/>
              </a:rPr>
              <a:t>, PM-6 Tobacco Use and PM-7 Exercise Therapy), if the clinician determines the care is inappropriate for the patient, that patient is excluded from the measure.</a:t>
            </a:r>
          </a:p>
          <a:p>
            <a:pPr marL="347472" indent="-347472">
              <a:spcBef>
                <a:spcPts val="0"/>
              </a:spcBef>
              <a:spcAft>
                <a:spcPts val="600"/>
              </a:spcAft>
              <a:buSzPct val="100000"/>
              <a:buFont typeface="+mj-lt"/>
              <a:buAutoNum type="arabicPeriod" startAt="6"/>
            </a:pPr>
            <a:r>
              <a:rPr lang="en-US" sz="2400" dirty="0">
                <a:effectLst/>
                <a:latin typeface="Lub Dub Medium" panose="020B0603030403020204" pitchFamily="34" charset="0"/>
                <a:ea typeface="Times New Roman" panose="02020603050405020304" pitchFamily="18" charset="0"/>
              </a:rPr>
              <a:t>For all measures, patients who decline treatment or care are excluded.</a:t>
            </a:r>
          </a:p>
          <a:p>
            <a:pPr marL="347472" indent="-347472">
              <a:spcBef>
                <a:spcPts val="0"/>
              </a:spcBef>
              <a:spcAft>
                <a:spcPts val="600"/>
              </a:spcAft>
              <a:buSzPct val="100000"/>
              <a:buFont typeface="+mj-lt"/>
              <a:buAutoNum type="arabicPeriod" startAt="6"/>
            </a:pPr>
            <a:r>
              <a:rPr lang="en-US" sz="2400" dirty="0">
                <a:effectLst/>
                <a:latin typeface="Lub Dub Medium" panose="020B0603030403020204" pitchFamily="34" charset="0"/>
                <a:ea typeface="Times New Roman" panose="02020603050405020304" pitchFamily="18" charset="0"/>
              </a:rPr>
              <a:t>To reflect the increasing importance of evaluation of disparities faced by patients with PAD, a quality measure highlighting the role of disparities in the identification and treatment of PAD is introduced.</a:t>
            </a:r>
          </a:p>
          <a:p>
            <a:pPr marL="347472" indent="-347472">
              <a:spcBef>
                <a:spcPts val="0"/>
              </a:spcBef>
              <a:spcAft>
                <a:spcPts val="600"/>
              </a:spcAft>
              <a:buSzPct val="100000"/>
              <a:buFont typeface="+mj-lt"/>
              <a:buAutoNum type="arabicPeriod" startAt="6"/>
            </a:pPr>
            <a:r>
              <a:rPr lang="en-US" sz="2400" dirty="0">
                <a:effectLst/>
                <a:latin typeface="Lub Dub Medium" panose="020B0603030403020204" pitchFamily="34" charset="0"/>
                <a:ea typeface="Times New Roman" panose="02020603050405020304" pitchFamily="18" charset="0"/>
              </a:rPr>
              <a:t>A patient-centered discussion of the benefits and risks of treatments for PAD, especially involving a multidisciplinary care team, is included as a quality measure.</a:t>
            </a:r>
          </a:p>
          <a:p>
            <a:pPr marL="347472" indent="-347472">
              <a:spcBef>
                <a:spcPts val="0"/>
              </a:spcBef>
              <a:spcAft>
                <a:spcPts val="600"/>
              </a:spcAft>
              <a:buSzPct val="100000"/>
              <a:buFont typeface="+mj-lt"/>
              <a:buAutoNum type="arabicPeriod" startAt="6"/>
            </a:pPr>
            <a:r>
              <a:rPr lang="en-US" sz="2400" dirty="0">
                <a:latin typeface="Lub Dub Medium" panose="020B0603030403020204" pitchFamily="34" charset="0"/>
                <a:ea typeface="Times New Roman" panose="02020603050405020304" pitchFamily="18" charset="0"/>
              </a:rPr>
              <a:t> </a:t>
            </a:r>
            <a:r>
              <a:rPr lang="en-US" sz="2400" dirty="0">
                <a:effectLst/>
                <a:latin typeface="Lub Dub Medium" panose="020B0603030403020204" pitchFamily="34" charset="0"/>
                <a:ea typeface="Times New Roman" panose="02020603050405020304" pitchFamily="18" charset="0"/>
              </a:rPr>
              <a:t>Areas for further measurement and development of future performance measures are discussed.</a:t>
            </a:r>
          </a:p>
        </p:txBody>
      </p:sp>
    </p:spTree>
    <p:extLst>
      <p:ext uri="{BB962C8B-B14F-4D97-AF65-F5344CB8AC3E}">
        <p14:creationId xmlns:p14="http://schemas.microsoft.com/office/powerpoint/2010/main" val="117875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A001F-90BF-A2D3-913E-FDAFBCD87B63}"/>
              </a:ext>
            </a:extLst>
          </p:cNvPr>
          <p:cNvSpPr>
            <a:spLocks noGrp="1"/>
          </p:cNvSpPr>
          <p:nvPr>
            <p:ph type="ctrTitle"/>
          </p:nvPr>
        </p:nvSpPr>
        <p:spPr>
          <a:xfrm>
            <a:off x="533400" y="2743201"/>
            <a:ext cx="13944600" cy="1142999"/>
          </a:xfrm>
        </p:spPr>
        <p:txBody>
          <a:bodyPr/>
          <a:lstStyle/>
          <a:p>
            <a:r>
              <a:rPr lang="en-US" sz="5400" dirty="0"/>
              <a:t>Summary of Performance and Quality Measures</a:t>
            </a:r>
          </a:p>
        </p:txBody>
      </p:sp>
      <p:sp>
        <p:nvSpPr>
          <p:cNvPr id="5" name="Subtitle 4">
            <a:extLst>
              <a:ext uri="{FF2B5EF4-FFF2-40B4-BE49-F238E27FC236}">
                <a16:creationId xmlns:a16="http://schemas.microsoft.com/office/drawing/2014/main" id="{2479A3EF-7D69-3104-05C8-61040A3B57AA}"/>
              </a:ext>
            </a:extLst>
          </p:cNvPr>
          <p:cNvSpPr>
            <a:spLocks noGrp="1"/>
          </p:cNvSpPr>
          <p:nvPr>
            <p:ph type="subTitle" idx="1"/>
          </p:nvPr>
        </p:nvSpPr>
        <p:spPr>
          <a:xfrm>
            <a:off x="533400" y="4155946"/>
            <a:ext cx="13258800" cy="1985962"/>
          </a:xfrm>
        </p:spPr>
        <p:txBody>
          <a:bodyPr/>
          <a:lstStyle/>
          <a:p>
            <a:r>
              <a:rPr lang="en-US" dirty="0"/>
              <a:t>For Peripheral Artery Disease</a:t>
            </a:r>
          </a:p>
        </p:txBody>
      </p:sp>
    </p:spTree>
    <p:extLst>
      <p:ext uri="{BB962C8B-B14F-4D97-AF65-F5344CB8AC3E}">
        <p14:creationId xmlns:p14="http://schemas.microsoft.com/office/powerpoint/2010/main" val="418088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533400" y="1371601"/>
            <a:ext cx="12877800" cy="914399"/>
          </a:xfrm>
        </p:spPr>
        <p:txBody>
          <a:bodyPr/>
          <a:lstStyle/>
          <a:p>
            <a:r>
              <a:rPr lang="en-US" sz="5400" dirty="0">
                <a:solidFill>
                  <a:prstClr val="black"/>
                </a:solidFill>
              </a:rPr>
              <a:t>Performance Measures</a:t>
            </a:r>
            <a:endParaRPr lang="en-US" sz="54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8" name="Text Placeholder 1">
            <a:extLst>
              <a:ext uri="{FF2B5EF4-FFF2-40B4-BE49-F238E27FC236}">
                <a16:creationId xmlns:a16="http://schemas.microsoft.com/office/drawing/2014/main" id="{8FE8A6FC-8DF0-F8DC-4871-72E7DC583B6D}"/>
              </a:ext>
            </a:extLst>
          </p:cNvPr>
          <p:cNvSpPr>
            <a:spLocks noGrp="1"/>
          </p:cNvSpPr>
          <p:nvPr>
            <p:ph type="body" sz="quarter" idx="15"/>
          </p:nvPr>
        </p:nvSpPr>
        <p:spPr>
          <a:xfrm>
            <a:off x="685800" y="2286000"/>
            <a:ext cx="12877800" cy="3352800"/>
          </a:xfrm>
        </p:spPr>
        <p:txBody>
          <a:bodyPr/>
          <a:lstStyle/>
          <a:p>
            <a:pPr marL="228600" lvl="1"/>
            <a:r>
              <a:rPr lang="en-US" sz="3200" dirty="0"/>
              <a:t>Developed from Class 1 class of recommendation (COR) and Level A and B level of evidence (LOE) (i.e., strong recommendations based on the highest quality of evidence).</a:t>
            </a:r>
          </a:p>
          <a:p>
            <a:pPr marL="228600" lvl="1"/>
            <a:r>
              <a:rPr lang="en-US" sz="3200" dirty="0"/>
              <a:t>Designed to be considered for use in national quality payment and reporting programs by entities such as the Centers for Medicare &amp; Medicaid Services (CMS) and the National Committee for Quality Assurance (NCQA).</a:t>
            </a:r>
          </a:p>
          <a:p>
            <a:endParaRPr lang="en-US" sz="3200" dirty="0"/>
          </a:p>
        </p:txBody>
      </p:sp>
    </p:spTree>
    <p:extLst>
      <p:ext uri="{BB962C8B-B14F-4D97-AF65-F5344CB8AC3E}">
        <p14:creationId xmlns:p14="http://schemas.microsoft.com/office/powerpoint/2010/main" val="123062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609600" y="1371601"/>
            <a:ext cx="12877800" cy="914399"/>
          </a:xfrm>
        </p:spPr>
        <p:txBody>
          <a:bodyPr/>
          <a:lstStyle/>
          <a:p>
            <a:r>
              <a:rPr lang="en-US" sz="5400" dirty="0">
                <a:solidFill>
                  <a:prstClr val="black"/>
                </a:solidFill>
              </a:rPr>
              <a:t>Quality Measures</a:t>
            </a:r>
            <a:endParaRPr lang="en-US" sz="54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8" name="Text Placeholder 1">
            <a:extLst>
              <a:ext uri="{FF2B5EF4-FFF2-40B4-BE49-F238E27FC236}">
                <a16:creationId xmlns:a16="http://schemas.microsoft.com/office/drawing/2014/main" id="{8FE8A6FC-8DF0-F8DC-4871-72E7DC583B6D}"/>
              </a:ext>
            </a:extLst>
          </p:cNvPr>
          <p:cNvSpPr>
            <a:spLocks noGrp="1"/>
          </p:cNvSpPr>
          <p:nvPr>
            <p:ph type="body" sz="quarter" idx="15"/>
          </p:nvPr>
        </p:nvSpPr>
        <p:spPr>
          <a:xfrm>
            <a:off x="685800" y="2362200"/>
            <a:ext cx="12877800" cy="1600200"/>
          </a:xfrm>
        </p:spPr>
        <p:txBody>
          <a:bodyPr/>
          <a:lstStyle/>
          <a:p>
            <a:pPr marL="228600" indent="-228600">
              <a:buFont typeface="Arial" panose="020B0604020202020204" pitchFamily="34" charset="0"/>
              <a:buChar char="•"/>
            </a:pPr>
            <a:r>
              <a:rPr lang="en-US" sz="3200" dirty="0">
                <a:solidFill>
                  <a:schemeClr val="tx1"/>
                </a:solidFill>
              </a:rPr>
              <a:t>Based on lower ranges of CORs and LOEs.</a:t>
            </a:r>
          </a:p>
          <a:p>
            <a:pPr marL="228600" indent="-228600">
              <a:buFont typeface="Arial" panose="020B0604020202020204" pitchFamily="34" charset="0"/>
              <a:buChar char="•"/>
            </a:pPr>
            <a:r>
              <a:rPr lang="en-US" sz="3200" dirty="0">
                <a:solidFill>
                  <a:schemeClr val="tx1"/>
                </a:solidFill>
              </a:rPr>
              <a:t>Designed to support quality improvement initiatives and activities at the national or microsystem levels.  </a:t>
            </a:r>
          </a:p>
        </p:txBody>
      </p:sp>
    </p:spTree>
    <p:extLst>
      <p:ext uri="{BB962C8B-B14F-4D97-AF65-F5344CB8AC3E}">
        <p14:creationId xmlns:p14="http://schemas.microsoft.com/office/powerpoint/2010/main" val="376724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A001F-90BF-A2D3-913E-FDAFBCD87B63}"/>
              </a:ext>
            </a:extLst>
          </p:cNvPr>
          <p:cNvSpPr>
            <a:spLocks noGrp="1"/>
          </p:cNvSpPr>
          <p:nvPr>
            <p:ph type="ctrTitle"/>
          </p:nvPr>
        </p:nvSpPr>
        <p:spPr>
          <a:xfrm>
            <a:off x="533400" y="2743201"/>
            <a:ext cx="13944600" cy="1142999"/>
          </a:xfrm>
        </p:spPr>
        <p:txBody>
          <a:bodyPr/>
          <a:lstStyle/>
          <a:p>
            <a:r>
              <a:rPr lang="en-US" sz="5400" dirty="0"/>
              <a:t>Changes to Existing Measures</a:t>
            </a:r>
          </a:p>
        </p:txBody>
      </p:sp>
    </p:spTree>
    <p:extLst>
      <p:ext uri="{BB962C8B-B14F-4D97-AF65-F5344CB8AC3E}">
        <p14:creationId xmlns:p14="http://schemas.microsoft.com/office/powerpoint/2010/main" val="467260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457200" y="914400"/>
            <a:ext cx="12877800" cy="914399"/>
          </a:xfrm>
        </p:spPr>
        <p:txBody>
          <a:bodyPr/>
          <a:lstStyle/>
          <a:p>
            <a:r>
              <a:rPr lang="en-US" sz="5400" dirty="0">
                <a:solidFill>
                  <a:prstClr val="black"/>
                </a:solidFill>
              </a:rPr>
              <a:t>Revised Measures</a:t>
            </a:r>
            <a:endParaRPr lang="en-US" sz="5400" dirty="0"/>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8" name="Table 7">
            <a:extLst>
              <a:ext uri="{FF2B5EF4-FFF2-40B4-BE49-F238E27FC236}">
                <a16:creationId xmlns:a16="http://schemas.microsoft.com/office/drawing/2014/main" id="{F81C64D0-F50B-0EFD-FCF3-72C7673AC067}"/>
              </a:ext>
            </a:extLst>
          </p:cNvPr>
          <p:cNvGraphicFramePr>
            <a:graphicFrameLocks noGrp="1"/>
          </p:cNvGraphicFramePr>
          <p:nvPr>
            <p:extLst>
              <p:ext uri="{D42A27DB-BD31-4B8C-83A1-F6EECF244321}">
                <p14:modId xmlns:p14="http://schemas.microsoft.com/office/powerpoint/2010/main" val="651397671"/>
              </p:ext>
            </p:extLst>
          </p:nvPr>
        </p:nvGraphicFramePr>
        <p:xfrm>
          <a:off x="533400" y="2438400"/>
          <a:ext cx="13571537" cy="4415540"/>
        </p:xfrm>
        <a:graphic>
          <a:graphicData uri="http://schemas.openxmlformats.org/drawingml/2006/table">
            <a:tbl>
              <a:tblPr firstRow="1" firstCol="1" bandRow="1"/>
              <a:tblGrid>
                <a:gridCol w="1074737">
                  <a:extLst>
                    <a:ext uri="{9D8B030D-6E8A-4147-A177-3AD203B41FA5}">
                      <a16:colId xmlns:a16="http://schemas.microsoft.com/office/drawing/2014/main" val="3412040877"/>
                    </a:ext>
                  </a:extLst>
                </a:gridCol>
                <a:gridCol w="2582863">
                  <a:extLst>
                    <a:ext uri="{9D8B030D-6E8A-4147-A177-3AD203B41FA5}">
                      <a16:colId xmlns:a16="http://schemas.microsoft.com/office/drawing/2014/main" val="3309797483"/>
                    </a:ext>
                  </a:extLst>
                </a:gridCol>
                <a:gridCol w="5029200">
                  <a:extLst>
                    <a:ext uri="{9D8B030D-6E8A-4147-A177-3AD203B41FA5}">
                      <a16:colId xmlns:a16="http://schemas.microsoft.com/office/drawing/2014/main" val="2849287969"/>
                    </a:ext>
                  </a:extLst>
                </a:gridCol>
                <a:gridCol w="4884737">
                  <a:extLst>
                    <a:ext uri="{9D8B030D-6E8A-4147-A177-3AD203B41FA5}">
                      <a16:colId xmlns:a16="http://schemas.microsoft.com/office/drawing/2014/main" val="1716021158"/>
                    </a:ext>
                  </a:extLst>
                </a:gridCol>
              </a:tblGrid>
              <a:tr h="677802">
                <a:tc>
                  <a:txBody>
                    <a:bodyPr/>
                    <a:lstStyle/>
                    <a:p>
                      <a:pPr marL="0" marR="0">
                        <a:lnSpc>
                          <a:spcPct val="115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Measure</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No.*</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Measure Title </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dirty="0">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Description of Revision</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nSpc>
                          <a:spcPct val="115000"/>
                        </a:lnSpc>
                        <a:spcBef>
                          <a:spcPts val="0"/>
                        </a:spcBef>
                        <a:spcAft>
                          <a:spcPts val="0"/>
                        </a:spcAft>
                      </a:pPr>
                      <a:r>
                        <a:rPr lang="en-US" sz="1800" b="1">
                          <a:solidFill>
                            <a:srgbClr val="000000"/>
                          </a:solidFill>
                          <a:effectLst/>
                          <a:latin typeface="Lub Dub Medium" panose="020B0603030403020204" pitchFamily="34" charset="0"/>
                          <a:ea typeface="Times New Roman" panose="02020603050405020304" pitchFamily="18" charset="0"/>
                          <a:cs typeface="Times New Roman" panose="02020603050405020304" pitchFamily="18" charset="0"/>
                        </a:rPr>
                        <a:t>Rationale for Revision</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225" marR="682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17410990"/>
                  </a:ext>
                </a:extLst>
              </a:tr>
              <a:tr h="617598">
                <a:tc>
                  <a:txBody>
                    <a:bodyPr/>
                    <a:lstStyle/>
                    <a:p>
                      <a:pPr marL="0" marR="0">
                        <a:lnSpc>
                          <a:spcPct val="115000"/>
                        </a:lnSpc>
                        <a:spcAft>
                          <a:spcPts val="100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2</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Cholesterol-Lowering Medications (Statin)</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Removed maximal dosing from the measure, simplified the measure specifications, and modified the measure to focus on high-intensity statin therapy with the goal of achieving a ≥50% reduction in LDL-C level.</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The guideline recommendation for lipid-lowering therapy for patients with PAD has changed. Maximal dosing is no longer used, and high-intensity statin therapy is indicated for patients with PAD.</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168977"/>
                  </a:ext>
                </a:extLst>
              </a:tr>
              <a:tr h="609533">
                <a:tc>
                  <a:txBody>
                    <a:bodyPr/>
                    <a:lstStyle/>
                    <a:p>
                      <a:pPr marL="0" marR="0">
                        <a:lnSpc>
                          <a:spcPct val="115000"/>
                        </a:lnSpc>
                        <a:spcAft>
                          <a:spcPts val="100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3</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a:effectLst/>
                          <a:latin typeface="Lub Dub Medium" panose="020B0603030403020204" pitchFamily="34" charset="0"/>
                          <a:ea typeface="Times New Roman" panose="02020603050405020304" pitchFamily="18" charset="0"/>
                          <a:cs typeface="Times New Roman" panose="02020603050405020304" pitchFamily="18" charset="0"/>
                        </a:rPr>
                        <a:t>Smoking Cessation</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a:solidFill>
                            <a:srgbClr val="231F20"/>
                          </a:solidFill>
                          <a:effectLst/>
                          <a:latin typeface="Lub Dub Medium" panose="020B0603030403020204" pitchFamily="34" charset="0"/>
                          <a:ea typeface="Times New Roman" panose="02020603050405020304" pitchFamily="18" charset="0"/>
                          <a:cs typeface="Times New Roman" panose="02020603050405020304" pitchFamily="18" charset="0"/>
                        </a:rPr>
                        <a:t>Modified to include other forms of tobacco.</a:t>
                      </a:r>
                      <a:endParaRPr lang="en-US" sz="180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Aft>
                          <a:spcPts val="1000"/>
                        </a:spcAft>
                        <a:buNone/>
                      </a:pP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The 2024 PAD guideline</a:t>
                      </a:r>
                      <a:r>
                        <a:rPr lang="en-US" sz="1800" baseline="30000" dirty="0">
                          <a:effectLst/>
                          <a:latin typeface="Lub Dub Medium" panose="020B0603030403020204" pitchFamily="34" charset="0"/>
                          <a:ea typeface="Times New Roman" panose="02020603050405020304" pitchFamily="18" charset="0"/>
                          <a:cs typeface="Times New Roman" panose="02020603050405020304" pitchFamily="18" charset="0"/>
                        </a:rPr>
                        <a:t>1</a:t>
                      </a:r>
                      <a:r>
                        <a:rPr lang="en-US" sz="1800" dirty="0">
                          <a:effectLst/>
                          <a:latin typeface="Lub Dub Medium" panose="020B0603030403020204" pitchFamily="34" charset="0"/>
                          <a:ea typeface="Times New Roman" panose="02020603050405020304" pitchFamily="18" charset="0"/>
                          <a:cs typeface="Times New Roman" panose="02020603050405020304" pitchFamily="18" charset="0"/>
                        </a:rPr>
                        <a:t> includes Class 1 (LOE: A) recommendations for q</a:t>
                      </a:r>
                      <a:r>
                        <a:rPr lang="en-US" sz="1800" dirty="0">
                          <a:solidFill>
                            <a:srgbClr val="333333"/>
                          </a:solidFill>
                          <a:effectLst/>
                          <a:latin typeface="Lub Dub Medium" panose="020B0603030403020204" pitchFamily="34" charset="0"/>
                          <a:ea typeface="Calibri" panose="020F0502020204030204" pitchFamily="34" charset="0"/>
                          <a:cs typeface="Times New Roman" panose="02020603050405020304" pitchFamily="18" charset="0"/>
                        </a:rPr>
                        <a:t>uitting smoking and other forms of tobacco to reduce the risk of developing PAD, the progression of established PAD, and the risk of limb-related events and death.</a:t>
                      </a:r>
                      <a:endParaRPr lang="en-US" sz="1800" dirty="0">
                        <a:effectLst/>
                        <a:latin typeface="Lub Dub Medium" panose="020B06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9334607"/>
                  </a:ext>
                </a:extLst>
              </a:tr>
            </a:tbl>
          </a:graphicData>
        </a:graphic>
      </p:graphicFrame>
      <p:sp>
        <p:nvSpPr>
          <p:cNvPr id="9" name="Subtitle 2">
            <a:extLst>
              <a:ext uri="{FF2B5EF4-FFF2-40B4-BE49-F238E27FC236}">
                <a16:creationId xmlns:a16="http://schemas.microsoft.com/office/drawing/2014/main" id="{DBD2E1FE-9E5B-46E0-0F29-4A1F856BAFF3}"/>
              </a:ext>
            </a:extLst>
          </p:cNvPr>
          <p:cNvSpPr>
            <a:spLocks noGrp="1"/>
          </p:cNvSpPr>
          <p:nvPr>
            <p:ph type="subTitle" idx="1"/>
          </p:nvPr>
        </p:nvSpPr>
        <p:spPr>
          <a:xfrm>
            <a:off x="457200" y="1676400"/>
            <a:ext cx="13571537" cy="773876"/>
          </a:xfrm>
        </p:spPr>
        <p:txBody>
          <a:bodyPr/>
          <a:lstStyle/>
          <a:p>
            <a:r>
              <a:rPr lang="en-US" dirty="0"/>
              <a:t>Select measures from the 2010 ACCF/AHA peripheral artery disease measure set were revised</a:t>
            </a:r>
          </a:p>
        </p:txBody>
      </p:sp>
      <p:sp>
        <p:nvSpPr>
          <p:cNvPr id="3" name="TextBox 2">
            <a:extLst>
              <a:ext uri="{FF2B5EF4-FFF2-40B4-BE49-F238E27FC236}">
                <a16:creationId xmlns:a16="http://schemas.microsoft.com/office/drawing/2014/main" id="{91DD216D-B67A-ED76-3248-4356F423A89B}"/>
              </a:ext>
            </a:extLst>
          </p:cNvPr>
          <p:cNvSpPr txBox="1"/>
          <p:nvPr/>
        </p:nvSpPr>
        <p:spPr>
          <a:xfrm>
            <a:off x="457200" y="6858000"/>
            <a:ext cx="13563600" cy="738664"/>
          </a:xfrm>
          <a:prstGeom prst="rect">
            <a:avLst/>
          </a:prstGeom>
          <a:noFill/>
        </p:spPr>
        <p:txBody>
          <a:bodyPr wrap="square">
            <a:spAutoFit/>
          </a:bodyPr>
          <a:lstStyle/>
          <a:p>
            <a:pPr marL="0" marR="0">
              <a:spcAft>
                <a:spcPts val="0"/>
              </a:spcAft>
            </a:pPr>
            <a:r>
              <a:rPr lang="en-US" sz="1400" dirty="0">
                <a:effectLst/>
                <a:latin typeface="Lub Dub Medium" panose="020B0603030403020204" pitchFamily="34" charset="0"/>
                <a:ea typeface="Times New Roman" panose="02020603050405020304" pitchFamily="18" charset="0"/>
                <a:cs typeface="Times New Roman" panose="02020603050405020304" pitchFamily="18" charset="0"/>
              </a:rPr>
              <a:t>*The measure numbers in the first column of the table correspond with the measures from the 2010 ACCF/AHA peripheral artery disease performance measures document.</a:t>
            </a:r>
          </a:p>
          <a:p>
            <a:pPr marL="0" marR="0">
              <a:spcAft>
                <a:spcPts val="0"/>
              </a:spcAft>
            </a:pPr>
            <a:r>
              <a:rPr lang="en-US" sz="1400" dirty="0">
                <a:latin typeface="Lub Dub Medium" panose="020B0603030403020204" pitchFamily="34" charset="0"/>
                <a:ea typeface="Calibri" panose="020F0502020204030204" pitchFamily="34" charset="0"/>
                <a:cs typeface="Times New Roman" panose="02020603050405020304" pitchFamily="18" charset="0"/>
              </a:rPr>
              <a:t>   LDL-C indicates low-density lipoprotein cholesterol; LOE, Level of Evidence; and PAD, peripheral artery disease.</a:t>
            </a:r>
            <a:endParaRPr lang="en-US" sz="1400" dirty="0">
              <a:effectLst/>
              <a:latin typeface="Lub Dub Medium" panose="020B06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074953"/>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33DABFF5F9C049871A73FA5D1BD119" ma:contentTypeVersion="13" ma:contentTypeDescription="Create a new document." ma:contentTypeScope="" ma:versionID="9799def9042ac61d281b007ace1e13d0">
  <xsd:schema xmlns:xsd="http://www.w3.org/2001/XMLSchema" xmlns:xs="http://www.w3.org/2001/XMLSchema" xmlns:p="http://schemas.microsoft.com/office/2006/metadata/properties" xmlns:ns2="c60d323e-fab9-4dc3-bcbd-1513f335e5cb" xmlns:ns3="f60b0d17-2e91-4fd4-b11f-56b20494001a" targetNamespace="http://schemas.microsoft.com/office/2006/metadata/properties" ma:root="true" ma:fieldsID="e185ca968784972db9297af055cfadb8" ns2:_="" ns3:_="">
    <xsd:import namespace="c60d323e-fab9-4dc3-bcbd-1513f335e5cb"/>
    <xsd:import namespace="f60b0d17-2e91-4fd4-b11f-56b2049400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d323e-fab9-4dc3-bcbd-1513f335e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4f22ede-e726-4d3d-b195-8dfd25ae0d9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0b0d17-2e91-4fd4-b11f-56b20494001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29a6b7b-171c-4f12-9d35-7ee5f2b24421}" ma:internalName="TaxCatchAll" ma:showField="CatchAllData" ma:web="f60b0d17-2e91-4fd4-b11f-56b2049400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60b0d17-2e91-4fd4-b11f-56b20494001a" xsi:nil="true"/>
    <lcf76f155ced4ddcb4097134ff3c332f xmlns="c60d323e-fab9-4dc3-bcbd-1513f335e5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51D367-7E7D-422C-8E1D-94BC6195B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0d323e-fab9-4dc3-bcbd-1513f335e5cb"/>
    <ds:schemaRef ds:uri="f60b0d17-2e91-4fd4-b11f-56b2049400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3.xml><?xml version="1.0" encoding="utf-8"?>
<ds:datastoreItem xmlns:ds="http://schemas.openxmlformats.org/officeDocument/2006/customXml" ds:itemID="{BE80DD31-0EB4-468C-A389-0ED885791036}">
  <ds:schemaRef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purl.org/dc/terms/"/>
    <ds:schemaRef ds:uri="f60b0d17-2e91-4fd4-b11f-56b20494001a"/>
    <ds:schemaRef ds:uri="http://schemas.microsoft.com/office/infopath/2007/PartnerControls"/>
    <ds:schemaRef ds:uri="c60d323e-fab9-4dc3-bcbd-1513f335e5c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9631</TotalTime>
  <Words>2039</Words>
  <Application>Microsoft Office PowerPoint</Application>
  <PresentationFormat>Custom</PresentationFormat>
  <Paragraphs>171</Paragraphs>
  <Slides>15</Slides>
  <Notes>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15</vt:i4>
      </vt:variant>
    </vt:vector>
  </HeadingPairs>
  <TitlesOfParts>
    <vt:vector size="26" baseType="lpstr">
      <vt:lpstr>Arial</vt:lpstr>
      <vt:lpstr>Calibri</vt:lpstr>
      <vt:lpstr>Lub Dub Heavy</vt:lpstr>
      <vt:lpstr>Lub Dub Medium</vt:lpstr>
      <vt:lpstr>Title Slides</vt:lpstr>
      <vt:lpstr>Transition Slides</vt:lpstr>
      <vt:lpstr>Simple Slides</vt:lpstr>
      <vt:lpstr>Photo Slides</vt:lpstr>
      <vt:lpstr>Split Content</vt:lpstr>
      <vt:lpstr>Image Right</vt:lpstr>
      <vt:lpstr>Closing Slides</vt:lpstr>
      <vt:lpstr>2026 ACC/AHA Clinical Performance and Quality Measures for Patients With Peripheral Artery Disease</vt:lpstr>
      <vt:lpstr>Peripheral Artery Disease Performance Measures Writing Committee</vt:lpstr>
      <vt:lpstr>Top 10 Take-Home Messages</vt:lpstr>
      <vt:lpstr>Top 10 Take-Home Messages (continued)</vt:lpstr>
      <vt:lpstr>Summary of Performance and Quality Measures</vt:lpstr>
      <vt:lpstr>Performance Measures</vt:lpstr>
      <vt:lpstr>Quality Measures</vt:lpstr>
      <vt:lpstr>Changes to Existing Measures</vt:lpstr>
      <vt:lpstr>Revised Measures</vt:lpstr>
      <vt:lpstr>Revised Measures (continued)</vt:lpstr>
      <vt:lpstr>Revised Measures (continued)</vt:lpstr>
      <vt:lpstr>New Performance Measures</vt:lpstr>
      <vt:lpstr>New Quality Measures</vt:lpstr>
      <vt:lpstr>Summary</vt:lpstr>
      <vt:lpstr>Peripheral Artery Disease Performance Measures Publication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ACC/AHA Task Force on Clinical Practice Guidelines</dc:title>
  <dc:creator>Thomas Getchius</dc:creator>
  <cp:lastModifiedBy>Rebecca Diekemper</cp:lastModifiedBy>
  <cp:revision>23</cp:revision>
  <dcterms:created xsi:type="dcterms:W3CDTF">2020-01-10T22:06:40Z</dcterms:created>
  <dcterms:modified xsi:type="dcterms:W3CDTF">2025-12-18T18:13:54Z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0x010100CF33DABFF5F9C049871A73FA5D1BD119</vt:lpwstr>
  </property>
  <property fmtid="{D5CDD505-2E9C-101B-9397-08002B2CF9AE}" pid="6" name="MediaServiceImageTags">
    <vt:lpwstr/>
  </property>
</Properties>
</file>