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5"/>
  </p:sldMasterIdLst>
  <p:notesMasterIdLst>
    <p:notesMasterId r:id="rId13"/>
  </p:notesMasterIdLst>
  <p:sldIdLst>
    <p:sldId id="256" r:id="rId6"/>
    <p:sldId id="261" r:id="rId7"/>
    <p:sldId id="262" r:id="rId8"/>
    <p:sldId id="263" r:id="rId9"/>
    <p:sldId id="264" r:id="rId10"/>
    <p:sldId id="265" r:id="rId11"/>
    <p:sldId id="258" r:id="rId12"/>
  </p:sldIdLst>
  <p:sldSz cx="14630400" cy="8229600"/>
  <p:notesSz cx="14630400" cy="822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289727C-F749-4079-6AC1-ED3DD7F81F4E}" name="Heather Caine" initials="HC" userId="S::Heather.Caine@heart.org::9f916d90-346a-4157-8bb0-2c3d8f7a9c7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8B8A"/>
    <a:srgbClr val="636466"/>
    <a:srgbClr val="C10E21"/>
    <a:srgbClr val="990000"/>
    <a:srgbClr val="8D2824"/>
    <a:srgbClr val="BD3633"/>
    <a:srgbClr val="BE3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190AC9-B340-4706-B11A-FC01391A95BA}" v="3" dt="2024-01-23T16:10:52.340"/>
    <p1510:client id="{939D8A4D-D7D3-42D9-A56A-5B51FE130740}" v="52" dt="2024-01-23T16:07:03.598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154" autoAdjust="0"/>
    <p:restoredTop sz="74899" autoAdjust="0"/>
  </p:normalViewPr>
  <p:slideViewPr>
    <p:cSldViewPr>
      <p:cViewPr varScale="1">
        <p:scale>
          <a:sx n="37" d="100"/>
          <a:sy n="37" d="100"/>
        </p:scale>
        <p:origin x="8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8/10/relationships/authors" Target="author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340475" cy="4127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8286750" y="0"/>
            <a:ext cx="6340475" cy="4127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EE48BB-5CE7-364D-8AC6-A015D31DA59B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45050" y="1028700"/>
            <a:ext cx="4940300" cy="2778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463675" y="3960813"/>
            <a:ext cx="11703050" cy="32400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816850"/>
            <a:ext cx="6340475" cy="4127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8286750" y="7816850"/>
            <a:ext cx="6340475" cy="4127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35E1C7-88C3-9143-9718-91C56336B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789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35E1C7-88C3-9143-9718-91C56336BFC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3634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None/>
            </a:pPr>
            <a:endParaRPr lang="en-US" b="0" i="0" dirty="0">
              <a:solidFill>
                <a:srgbClr val="232333"/>
              </a:solidFill>
              <a:effectLst/>
              <a:latin typeface="Almaden San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35E1C7-88C3-9143-9718-91C56336BFC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9196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None/>
            </a:pPr>
            <a:endParaRPr lang="en-US" b="0" i="0" dirty="0">
              <a:solidFill>
                <a:srgbClr val="232333"/>
              </a:solidFill>
              <a:effectLst/>
              <a:latin typeface="Almaden San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35E1C7-88C3-9143-9718-91C56336BFC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9457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None/>
            </a:pPr>
            <a:endParaRPr lang="en-US" b="0" i="0" dirty="0">
              <a:solidFill>
                <a:srgbClr val="232333"/>
              </a:solidFill>
              <a:effectLst/>
              <a:latin typeface="Almaden San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35E1C7-88C3-9143-9718-91C56336BFC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1537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None/>
            </a:pPr>
            <a:endParaRPr lang="en-US" b="0" i="0" dirty="0">
              <a:solidFill>
                <a:srgbClr val="232333"/>
              </a:solidFill>
              <a:effectLst/>
              <a:latin typeface="Almaden San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35E1C7-88C3-9143-9718-91C56336BFC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6236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None/>
            </a:pPr>
            <a:endParaRPr lang="en-US" b="0" i="0" dirty="0">
              <a:solidFill>
                <a:srgbClr val="232333"/>
              </a:solidFill>
              <a:effectLst/>
              <a:latin typeface="Almaden San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35E1C7-88C3-9143-9718-91C56336BFC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934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7" Type="http://schemas.openxmlformats.org/officeDocument/2006/relationships/image" Target="../media/image6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AE947268-C3B7-5EF8-3B77-52F70AC06AD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1821" t="39467" b="15274"/>
          <a:stretch/>
        </p:blipFill>
        <p:spPr>
          <a:xfrm rot="10800000" flipH="1" flipV="1">
            <a:off x="0" y="0"/>
            <a:ext cx="5638800" cy="3690887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CD1A909F-DC8D-895E-5905-DD0587157BC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9778" t="38982" r="1" b="2272"/>
          <a:stretch/>
        </p:blipFill>
        <p:spPr>
          <a:xfrm flipH="1" flipV="1">
            <a:off x="8534400" y="3208927"/>
            <a:ext cx="6096000" cy="5028556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7BE602C5-C56B-B3FF-2907-BE0C4CA2AF6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b="17233"/>
          <a:stretch/>
        </p:blipFill>
        <p:spPr>
          <a:xfrm>
            <a:off x="1600200" y="380999"/>
            <a:ext cx="4371823" cy="7877505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D5B0D81D-EE40-E85A-1BB3-02A8A00BB96E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279150" y="791331"/>
            <a:ext cx="2310074" cy="2180469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2951A89E-C45B-B082-66EA-8299A246374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972022" y="5295950"/>
            <a:ext cx="7743977" cy="87325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 i="0">
                <a:solidFill>
                  <a:schemeClr val="tx1">
                    <a:lumMod val="95000"/>
                    <a:lumOff val="5000"/>
                  </a:schemeClr>
                </a:solidFill>
                <a:latin typeface="Lub Dub Medium" panose="020B0603030403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9F157B2-D7E3-7531-774B-1BE0129F6C4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72022" y="3883205"/>
            <a:ext cx="7743977" cy="1311016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6000" b="1" i="0" spc="300">
                <a:solidFill>
                  <a:srgbClr val="C00000"/>
                </a:solidFill>
                <a:latin typeface="Lub Dub Heavy" panose="020B0603030403020204" pitchFamily="34" charset="77"/>
              </a:defRPr>
            </a:lvl1pPr>
          </a:lstStyle>
          <a:p>
            <a:r>
              <a:rPr lang="en-US" dirty="0"/>
              <a:t>TITLE SLIDE</a:t>
            </a:r>
          </a:p>
        </p:txBody>
      </p:sp>
    </p:spTree>
    <p:extLst>
      <p:ext uri="{BB962C8B-B14F-4D97-AF65-F5344CB8AC3E}">
        <p14:creationId xmlns:p14="http://schemas.microsoft.com/office/powerpoint/2010/main" val="3235614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E56979E-99F3-1CA7-7FE9-EC0F3B296675}"/>
              </a:ext>
            </a:extLst>
          </p:cNvPr>
          <p:cNvSpPr/>
          <p:nvPr userDrawn="1"/>
        </p:nvSpPr>
        <p:spPr>
          <a:xfrm>
            <a:off x="0" y="-2"/>
            <a:ext cx="14627772" cy="8229601"/>
          </a:xfrm>
          <a:prstGeom prst="rect">
            <a:avLst/>
          </a:prstGeom>
          <a:gradFill flip="none" rotWithShape="1">
            <a:gsLst>
              <a:gs pos="0">
                <a:srgbClr val="1E1C1C"/>
              </a:gs>
              <a:gs pos="23000">
                <a:srgbClr val="990000"/>
              </a:gs>
              <a:gs pos="52000">
                <a:srgbClr val="CE242B"/>
              </a:gs>
              <a:gs pos="79000">
                <a:srgbClr val="CE242B"/>
              </a:gs>
              <a:gs pos="100000">
                <a:srgbClr val="FF911D"/>
              </a:gs>
            </a:gsLst>
            <a:lin ang="27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"/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id="{E84C7E5E-FAC5-A640-926A-E85D069AE2BD}"/>
              </a:ext>
            </a:extLst>
          </p:cNvPr>
          <p:cNvSpPr>
            <a:spLocks/>
          </p:cNvSpPr>
          <p:nvPr userDrawn="1"/>
        </p:nvSpPr>
        <p:spPr bwMode="auto">
          <a:xfrm>
            <a:off x="6654800" y="4984750"/>
            <a:ext cx="1311275" cy="0"/>
          </a:xfrm>
          <a:custGeom>
            <a:avLst/>
            <a:gdLst>
              <a:gd name="T0" fmla="*/ 0 w 1312545"/>
              <a:gd name="T1" fmla="*/ 1312418 w 1312545"/>
            </a:gdLst>
            <a:ahLst/>
            <a:cxnLst>
              <a:cxn ang="0">
                <a:pos x="T0" y="0"/>
              </a:cxn>
              <a:cxn ang="0">
                <a:pos x="T1" y="0"/>
              </a:cxn>
            </a:cxnLst>
            <a:rect l="0" t="0" r="r" b="b"/>
            <a:pathLst>
              <a:path w="1312545">
                <a:moveTo>
                  <a:pt x="0" y="0"/>
                </a:moveTo>
                <a:lnTo>
                  <a:pt x="1312418" y="0"/>
                </a:lnTo>
              </a:path>
            </a:pathLst>
          </a:custGeom>
          <a:noFill/>
          <a:ln w="889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AA3A45-4F2F-534A-9A46-4416653664F7}"/>
              </a:ext>
            </a:extLst>
          </p:cNvPr>
          <p:cNvSpPr txBox="1"/>
          <p:nvPr userDrawn="1"/>
        </p:nvSpPr>
        <p:spPr>
          <a:xfrm>
            <a:off x="4672012" y="3530600"/>
            <a:ext cx="527685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500" b="0" i="1" spc="-150" dirty="0">
                <a:solidFill>
                  <a:schemeClr val="bg1"/>
                </a:solidFill>
                <a:latin typeface="Lub Dub Bold" panose="020B0803030403020204" pitchFamily="34" charset="0"/>
              </a:rPr>
              <a:t>Thank You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DECA2522-FD99-B263-17CA-AAC857A7BE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400800" y="1357384"/>
            <a:ext cx="1486535" cy="14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313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>
            <a:extLst>
              <a:ext uri="{FF2B5EF4-FFF2-40B4-BE49-F238E27FC236}">
                <a16:creationId xmlns:a16="http://schemas.microsoft.com/office/drawing/2014/main" id="{05870300-9E1A-4237-9702-60405C24151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2000" y="4405311"/>
            <a:ext cx="12954000" cy="87325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800" b="0" i="0">
                <a:solidFill>
                  <a:schemeClr val="tx1">
                    <a:lumMod val="95000"/>
                    <a:lumOff val="5000"/>
                  </a:schemeClr>
                </a:solidFill>
                <a:latin typeface="Lub Dub Medium" panose="020B0603030403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75B92D6-C456-4A00-A75D-031BDA0C5C6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62000" y="2992566"/>
            <a:ext cx="12954000" cy="1311016"/>
          </a:xfrm>
          <a:prstGeom prst="rect">
            <a:avLst/>
          </a:prstGeom>
        </p:spPr>
        <p:txBody>
          <a:bodyPr anchor="b"/>
          <a:lstStyle>
            <a:lvl1pPr algn="l">
              <a:defRPr sz="7800" b="1" i="0" spc="300">
                <a:solidFill>
                  <a:srgbClr val="C00000"/>
                </a:solidFill>
                <a:latin typeface="Lub Dub Heavy" panose="020B0603030403020204" pitchFamily="34" charset="77"/>
              </a:defRPr>
            </a:lvl1pPr>
          </a:lstStyle>
          <a:p>
            <a:r>
              <a:rPr lang="en-US" dirty="0"/>
              <a:t>TITLE SLIDE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72926EED-5679-0A92-A4D7-856F5F56D56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3473" t="38982" b="2272"/>
          <a:stretch/>
        </p:blipFill>
        <p:spPr>
          <a:xfrm flipH="1" flipV="1">
            <a:off x="8575026" y="3648074"/>
            <a:ext cx="6052746" cy="4581526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119A9F88-0388-8EB9-B750-C3CDC96C5A9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1821" t="39467" b="15274"/>
          <a:stretch/>
        </p:blipFill>
        <p:spPr>
          <a:xfrm rot="10800000" flipH="1" flipV="1">
            <a:off x="0" y="0"/>
            <a:ext cx="5638800" cy="3690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726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C71BDCF-60B4-A056-2748-0FEA7DB81538}"/>
              </a:ext>
            </a:extLst>
          </p:cNvPr>
          <p:cNvSpPr/>
          <p:nvPr userDrawn="1"/>
        </p:nvSpPr>
        <p:spPr>
          <a:xfrm>
            <a:off x="0" y="-2"/>
            <a:ext cx="14627772" cy="8229601"/>
          </a:xfrm>
          <a:prstGeom prst="rect">
            <a:avLst/>
          </a:prstGeom>
          <a:gradFill flip="none" rotWithShape="1">
            <a:gsLst>
              <a:gs pos="0">
                <a:srgbClr val="1E1C1C"/>
              </a:gs>
              <a:gs pos="23000">
                <a:srgbClr val="990000"/>
              </a:gs>
              <a:gs pos="52000">
                <a:srgbClr val="CE242B"/>
              </a:gs>
              <a:gs pos="79000">
                <a:srgbClr val="CE242B"/>
              </a:gs>
              <a:gs pos="100000">
                <a:srgbClr val="FF911D"/>
              </a:gs>
            </a:gsLst>
            <a:lin ang="27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50263E92-1FF4-C63E-0410-559EC210951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3473" t="38982" b="2272"/>
          <a:stretch/>
        </p:blipFill>
        <p:spPr>
          <a:xfrm flipH="1" flipV="1">
            <a:off x="8575026" y="3648074"/>
            <a:ext cx="6052746" cy="4581526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12ECFDC1-BE6E-3B7A-F64C-EFBBCA9E37B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9685" t="39467" b="15274"/>
          <a:stretch/>
        </p:blipFill>
        <p:spPr>
          <a:xfrm rot="10800000" flipH="1" flipV="1">
            <a:off x="0" y="0"/>
            <a:ext cx="4525538" cy="2514600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050C01E0-2902-B861-3675-D82D06797BB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2000" y="4330829"/>
            <a:ext cx="12954000" cy="87325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800" b="0" i="0">
                <a:solidFill>
                  <a:schemeClr val="bg1"/>
                </a:solidFill>
                <a:latin typeface="Lub Dub Medium" panose="020B0603030403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BCEBE13-93AA-DF56-85B7-EC8D1EC2F2A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62000" y="2918084"/>
            <a:ext cx="12954000" cy="1311016"/>
          </a:xfrm>
          <a:prstGeom prst="rect">
            <a:avLst/>
          </a:prstGeom>
        </p:spPr>
        <p:txBody>
          <a:bodyPr anchor="b"/>
          <a:lstStyle>
            <a:lvl1pPr algn="l">
              <a:defRPr sz="7800" b="1" i="0" spc="300">
                <a:solidFill>
                  <a:schemeClr val="bg1"/>
                </a:solidFill>
                <a:latin typeface="Lub Dub Heavy" panose="020B0603030403020204" pitchFamily="34" charset="77"/>
              </a:defRPr>
            </a:lvl1pPr>
          </a:lstStyle>
          <a:p>
            <a:r>
              <a:rPr lang="en-US" dirty="0"/>
              <a:t>TITLE SLIDE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A216660A-6CDC-FDC7-616A-D0314D7CA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fld id="{A5EEF943-9A60-43E7-9143-75AA983B1393}" type="datetime1">
              <a:rPr lang="en-US" smtClean="0"/>
              <a:pPr/>
              <a:t>6/3/2024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5F5DBC2-AB01-B567-A31F-1DBFBAC5C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49269AB9-2706-80E7-461F-D93A7F658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fld id="{787A7970-3791-40BD-86EE-D45E262410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637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DBB5B-23D1-C33C-C0B2-2494FB908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8538" y="2051050"/>
            <a:ext cx="12619037" cy="342423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277F94-5849-1124-980D-0AD9282886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98538" y="5507038"/>
            <a:ext cx="12619037" cy="18002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C5920B-CDF5-F04A-2F10-9FAA9E0BA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6DEB1-B10F-40D5-A18C-4CD0F5244901}" type="datetime1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F22D8-AFAF-54C9-8692-1CC0BCFE2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3BF1AE-A2A7-C40A-70A3-47A898E8B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A7970-3791-40BD-86EE-D45E2624103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4B64D6-7637-9EF0-0441-AD1BB48F2E49}"/>
              </a:ext>
            </a:extLst>
          </p:cNvPr>
          <p:cNvSpPr/>
          <p:nvPr userDrawn="1"/>
        </p:nvSpPr>
        <p:spPr>
          <a:xfrm>
            <a:off x="0" y="-1"/>
            <a:ext cx="14630400" cy="1276351"/>
          </a:xfrm>
          <a:prstGeom prst="rect">
            <a:avLst/>
          </a:prstGeom>
          <a:gradFill flip="none" rotWithShape="1">
            <a:gsLst>
              <a:gs pos="0">
                <a:srgbClr val="1E1C1C"/>
              </a:gs>
              <a:gs pos="23000">
                <a:srgbClr val="990000"/>
              </a:gs>
              <a:gs pos="52000">
                <a:srgbClr val="CE242B"/>
              </a:gs>
              <a:gs pos="79000">
                <a:srgbClr val="CE242B"/>
              </a:gs>
              <a:gs pos="100000">
                <a:srgbClr val="FF911D"/>
              </a:gs>
            </a:gsLst>
            <a:lin ang="27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6BA7B44-9344-52A7-44A8-536902FAED7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98538" y="285302"/>
            <a:ext cx="747693" cy="705743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F443107E-CFD7-BA6E-243F-B3F1D163AD06}"/>
              </a:ext>
            </a:extLst>
          </p:cNvPr>
          <p:cNvSpPr txBox="1">
            <a:spLocks/>
          </p:cNvSpPr>
          <p:nvPr userDrawn="1"/>
        </p:nvSpPr>
        <p:spPr>
          <a:xfrm>
            <a:off x="4451919" y="352139"/>
            <a:ext cx="9179943" cy="5837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Lub Dub Bold" panose="020B0803030403020204" pitchFamily="34" charset="0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3200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68001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DBB5B-23D1-C33C-C0B2-2494FB908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638" y="2051050"/>
            <a:ext cx="8770937" cy="342423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277F94-5849-1124-980D-0AD9282886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46638" y="5507038"/>
            <a:ext cx="8770937" cy="18002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F22D8-AFAF-54C9-8692-1CC0BCFE2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3BF1AE-A2A7-C40A-70A3-47A898E8B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A7970-3791-40BD-86EE-D45E2624103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4B64D6-7637-9EF0-0441-AD1BB48F2E49}"/>
              </a:ext>
            </a:extLst>
          </p:cNvPr>
          <p:cNvSpPr/>
          <p:nvPr userDrawn="1"/>
        </p:nvSpPr>
        <p:spPr>
          <a:xfrm>
            <a:off x="0" y="-1"/>
            <a:ext cx="14630400" cy="1276351"/>
          </a:xfrm>
          <a:prstGeom prst="rect">
            <a:avLst/>
          </a:prstGeom>
          <a:gradFill flip="none" rotWithShape="1">
            <a:gsLst>
              <a:gs pos="0">
                <a:srgbClr val="1E1C1C"/>
              </a:gs>
              <a:gs pos="23000">
                <a:srgbClr val="990000"/>
              </a:gs>
              <a:gs pos="52000">
                <a:srgbClr val="CE242B"/>
              </a:gs>
              <a:gs pos="79000">
                <a:srgbClr val="CE242B"/>
              </a:gs>
              <a:gs pos="100000">
                <a:srgbClr val="FF911D"/>
              </a:gs>
            </a:gsLst>
            <a:lin ang="27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6BA7B44-9344-52A7-44A8-536902FAED7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98538" y="285302"/>
            <a:ext cx="747693" cy="705743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F443107E-CFD7-BA6E-243F-B3F1D163AD06}"/>
              </a:ext>
            </a:extLst>
          </p:cNvPr>
          <p:cNvSpPr txBox="1">
            <a:spLocks/>
          </p:cNvSpPr>
          <p:nvPr userDrawn="1"/>
        </p:nvSpPr>
        <p:spPr>
          <a:xfrm>
            <a:off x="4451919" y="352139"/>
            <a:ext cx="9179943" cy="5837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Lub Dub Bold" panose="020B0803030403020204" pitchFamily="34" charset="0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3200" dirty="0"/>
              <a:t>Click to edit Master title style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430CAFD4-E538-DEBC-665B-2D38A34EA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b="17233"/>
          <a:stretch/>
        </p:blipFill>
        <p:spPr>
          <a:xfrm>
            <a:off x="621387" y="1752600"/>
            <a:ext cx="3610618" cy="6505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746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D0403861-8460-A505-929E-F1F550A60E2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b="34575"/>
          <a:stretch/>
        </p:blipFill>
        <p:spPr>
          <a:xfrm>
            <a:off x="10607222" y="3187883"/>
            <a:ext cx="3539702" cy="504171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EF4A9E1-9F77-9CDD-D3FF-1721F4498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DCC837-D9DF-4FE4-4380-C226395B9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06475" y="2190750"/>
            <a:ext cx="6232525" cy="5221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6872FC-79B8-4C7C-5CD0-18B9E385ED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91400" y="2190750"/>
            <a:ext cx="6232525" cy="5221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62B3AC-CCC6-603F-28D1-5B93606FF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27343-E642-4AE6-BDB9-3583FBCD1200}" type="datetime1">
              <a:rPr lang="en-US" smtClean="0"/>
              <a:t>6/3/2024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11957F-69AC-781D-50DB-7E1C60956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564D7E-016A-1E1A-458B-E68AF947A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A7970-3791-40BD-86EE-D45E2624103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BD18140-45A4-BC67-E896-6B3CDD43BD46}"/>
              </a:ext>
            </a:extLst>
          </p:cNvPr>
          <p:cNvSpPr/>
          <p:nvPr userDrawn="1"/>
        </p:nvSpPr>
        <p:spPr>
          <a:xfrm>
            <a:off x="0" y="-1"/>
            <a:ext cx="14630400" cy="163513"/>
          </a:xfrm>
          <a:prstGeom prst="rect">
            <a:avLst/>
          </a:prstGeom>
          <a:gradFill flip="none" rotWithShape="1">
            <a:gsLst>
              <a:gs pos="0">
                <a:srgbClr val="1E1C1C"/>
              </a:gs>
              <a:gs pos="23000">
                <a:srgbClr val="990000"/>
              </a:gs>
              <a:gs pos="52000">
                <a:srgbClr val="CE242B"/>
              </a:gs>
              <a:gs pos="79000">
                <a:srgbClr val="CE242B"/>
              </a:gs>
              <a:gs pos="100000">
                <a:srgbClr val="FF911D"/>
              </a:gs>
            </a:gsLst>
            <a:lin ang="27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791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4B2DFEC2-B61C-7B86-EA21-E39E5E21896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b="34575"/>
          <a:stretch/>
        </p:blipFill>
        <p:spPr>
          <a:xfrm>
            <a:off x="10607222" y="3187883"/>
            <a:ext cx="3539702" cy="504171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DA12C8-4ED9-C843-C50C-AFC5EBBB9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063" y="438150"/>
            <a:ext cx="12619037" cy="15906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698FDF-6F6B-44B0-E60F-D2401CAF03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08063" y="2017713"/>
            <a:ext cx="6189662" cy="989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444758-54E4-AC40-58DA-59363CBF3F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08063" y="3006725"/>
            <a:ext cx="6189662" cy="44211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DA2949-C294-37ED-919A-552674F6C0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407275" y="2017713"/>
            <a:ext cx="6219825" cy="989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44D468-45E3-960E-6CD1-463B1184DF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407275" y="3006725"/>
            <a:ext cx="6219825" cy="44211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C8DB38-7060-034D-4937-CCBF2F897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324-D6EC-448F-8D27-939958A1417E}" type="datetime1">
              <a:rPr lang="en-US" smtClean="0"/>
              <a:t>6/3/2024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EEA9B0-4123-BAF5-6042-2B5002DFD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2F5171-D4F8-0BFC-0AB5-0C97AE209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A7970-3791-40BD-86EE-D45E2624103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9B02367-5AC9-E6FD-349F-EE0BE8F0A9C5}"/>
              </a:ext>
            </a:extLst>
          </p:cNvPr>
          <p:cNvSpPr/>
          <p:nvPr userDrawn="1"/>
        </p:nvSpPr>
        <p:spPr>
          <a:xfrm>
            <a:off x="0" y="-1"/>
            <a:ext cx="14630400" cy="163513"/>
          </a:xfrm>
          <a:prstGeom prst="rect">
            <a:avLst/>
          </a:prstGeom>
          <a:gradFill flip="none" rotWithShape="1">
            <a:gsLst>
              <a:gs pos="0">
                <a:srgbClr val="1E1C1C"/>
              </a:gs>
              <a:gs pos="23000">
                <a:srgbClr val="990000"/>
              </a:gs>
              <a:gs pos="52000">
                <a:srgbClr val="CE242B"/>
              </a:gs>
              <a:gs pos="79000">
                <a:srgbClr val="CE242B"/>
              </a:gs>
              <a:gs pos="100000">
                <a:srgbClr val="FF911D"/>
              </a:gs>
            </a:gsLst>
            <a:lin ang="27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873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CCD38B87-A377-5398-CB46-3502C09EFAE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b="34575"/>
          <a:stretch/>
        </p:blipFill>
        <p:spPr>
          <a:xfrm>
            <a:off x="10607222" y="3187883"/>
            <a:ext cx="3539702" cy="504171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5372C8A-8B99-41A7-BC50-27D6C840D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C9F1C2-D03A-6534-815F-154D87915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C01BB-BA83-4707-9024-990307158916}" type="datetime1">
              <a:rPr lang="en-US" smtClean="0"/>
              <a:t>6/3/2024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87771A-5B7E-1BEB-6F9A-B3D04845D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B1824A-4D18-BD71-7EBB-5780F3B1C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A7970-3791-40BD-86EE-D45E2624103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39FD2A2-0D0D-E537-7E37-CBD5E65930CE}"/>
              </a:ext>
            </a:extLst>
          </p:cNvPr>
          <p:cNvSpPr/>
          <p:nvPr userDrawn="1"/>
        </p:nvSpPr>
        <p:spPr>
          <a:xfrm>
            <a:off x="0" y="-1"/>
            <a:ext cx="14630400" cy="163513"/>
          </a:xfrm>
          <a:prstGeom prst="rect">
            <a:avLst/>
          </a:prstGeom>
          <a:gradFill flip="none" rotWithShape="1">
            <a:gsLst>
              <a:gs pos="0">
                <a:srgbClr val="1E1C1C"/>
              </a:gs>
              <a:gs pos="23000">
                <a:srgbClr val="990000"/>
              </a:gs>
              <a:gs pos="52000">
                <a:srgbClr val="CE242B"/>
              </a:gs>
              <a:gs pos="79000">
                <a:srgbClr val="CE242B"/>
              </a:gs>
              <a:gs pos="100000">
                <a:srgbClr val="FF911D"/>
              </a:gs>
            </a:gsLst>
            <a:lin ang="27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281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4F3F52F7-EDBB-562A-818D-B400A10A6D0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b="34575"/>
          <a:stretch/>
        </p:blipFill>
        <p:spPr>
          <a:xfrm>
            <a:off x="10607222" y="3187883"/>
            <a:ext cx="3539702" cy="5041717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95B9B4-C7C9-44C1-93D9-4919AA5E7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A7970-3791-40BD-86EE-D45E2624103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423641-0C67-4CFA-0DE8-2E57C9E33797}"/>
              </a:ext>
            </a:extLst>
          </p:cNvPr>
          <p:cNvSpPr/>
          <p:nvPr userDrawn="1"/>
        </p:nvSpPr>
        <p:spPr>
          <a:xfrm>
            <a:off x="0" y="-1"/>
            <a:ext cx="14630400" cy="163513"/>
          </a:xfrm>
          <a:prstGeom prst="rect">
            <a:avLst/>
          </a:prstGeom>
          <a:gradFill flip="none" rotWithShape="1">
            <a:gsLst>
              <a:gs pos="0">
                <a:srgbClr val="1E1C1C"/>
              </a:gs>
              <a:gs pos="23000">
                <a:srgbClr val="990000"/>
              </a:gs>
              <a:gs pos="52000">
                <a:srgbClr val="CE242B"/>
              </a:gs>
              <a:gs pos="79000">
                <a:srgbClr val="CE242B"/>
              </a:gs>
              <a:gs pos="100000">
                <a:srgbClr val="FF911D"/>
              </a:gs>
            </a:gsLst>
            <a:lin ang="27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EFCBF217-7258-8B3F-531C-0C4DE0FC478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8200" y="7107900"/>
            <a:ext cx="4787934" cy="520038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9FD3CC97-E633-2356-0A12-9CECCEC0B823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33400" y="533401"/>
            <a:ext cx="1453125" cy="1371599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64ED0091-3DF6-828B-D07B-80852C47B3FD}"/>
              </a:ext>
            </a:extLst>
          </p:cNvPr>
          <p:cNvSpPr txBox="1">
            <a:spLocks/>
          </p:cNvSpPr>
          <p:nvPr userDrawn="1"/>
        </p:nvSpPr>
        <p:spPr>
          <a:xfrm>
            <a:off x="4451919" y="927309"/>
            <a:ext cx="9179943" cy="5837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Lub Dub Bold" panose="020B0803030403020204" pitchFamily="34" charset="0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3200" dirty="0">
                <a:solidFill>
                  <a:srgbClr val="C00000"/>
                </a:solidFill>
              </a:rPr>
              <a:t>Click to edit Master title style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E95C396-B630-AD80-4A0C-B2EF3AD9A5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06475" y="2429297"/>
            <a:ext cx="12328525" cy="415430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9025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4F04EC-8E5B-005E-487C-83600CB11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475" y="438150"/>
            <a:ext cx="12617450" cy="15906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210272-A727-32DF-2B18-A77503248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06475" y="2190750"/>
            <a:ext cx="12617450" cy="5221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3031D4-BCB2-0653-01DD-4E5F4788C2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06475" y="7627938"/>
            <a:ext cx="3290888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A5B2B-28BF-4B4B-AF77-B4AA78641684}" type="datetime1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CF6026-3D25-99F8-F1C0-8342A4FBBC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46638" y="7627938"/>
            <a:ext cx="4937125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EFC9B2-3797-FE0E-8A01-F4C353D580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33038" y="7627938"/>
            <a:ext cx="3290887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A7970-3791-40BD-86EE-D45E26241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266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667" r:id="rId2"/>
    <p:sldLayoutId id="2147483753" r:id="rId3"/>
    <p:sldLayoutId id="2147483754" r:id="rId4"/>
    <p:sldLayoutId id="2147483761" r:id="rId5"/>
    <p:sldLayoutId id="2147483755" r:id="rId6"/>
    <p:sldLayoutId id="2147483756" r:id="rId7"/>
    <p:sldLayoutId id="2147483757" r:id="rId8"/>
    <p:sldLayoutId id="2147483758" r:id="rId9"/>
    <p:sldLayoutId id="2147483760" r:id="rId10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Lub Dub Bold" panose="020B08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Lub Dub Medium" panose="020B0603030403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Lub Dub Medium" panose="020B06030304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Lub Dub Medium" panose="020B06030304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ub Dub Medium" panose="020B06030304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ub Dub Medium" panose="020B06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Strategicawards@heart.org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A7C04DE-3095-2E2A-5E51-38281365F1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60592" y="5943600"/>
            <a:ext cx="7743977" cy="873255"/>
          </a:xfrm>
        </p:spPr>
        <p:txBody>
          <a:bodyPr>
            <a:normAutofit/>
          </a:bodyPr>
          <a:lstStyle/>
          <a:p>
            <a:r>
              <a:rPr lang="en-US" sz="2400" cap="small" dirty="0">
                <a:solidFill>
                  <a:schemeClr val="tx1"/>
                </a:solidFill>
                <a:latin typeface="Lub Dub Medium" panose="020B0603030403020204" pitchFamily="34" charset="0"/>
              </a:rPr>
              <a:t>Presentation Guidelines and Expectations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F2EAA9F-9072-3C48-AD6D-D3B2783861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60592" y="2667000"/>
            <a:ext cx="6917209" cy="3594021"/>
          </a:xfrm>
        </p:spPr>
        <p:txBody>
          <a:bodyPr>
            <a:noAutofit/>
          </a:bodyPr>
          <a:lstStyle/>
          <a:p>
            <a:r>
              <a:rPr lang="en-US" sz="3600" b="1" cap="small" dirty="0">
                <a:solidFill>
                  <a:schemeClr val="tx1"/>
                </a:solidFill>
                <a:latin typeface="Lub Dub Medium" panose="020B0603030403020204" pitchFamily="34" charset="0"/>
              </a:rPr>
              <a:t>Strategic Awards </a:t>
            </a:r>
            <a:br>
              <a:rPr lang="en-US" sz="3600" b="1" cap="small" dirty="0">
                <a:solidFill>
                  <a:schemeClr val="tx1"/>
                </a:solidFill>
                <a:latin typeface="Lub Dub Medium" panose="020B0603030403020204" pitchFamily="34" charset="0"/>
              </a:rPr>
            </a:br>
            <a:r>
              <a:rPr lang="en-US" sz="3600" b="1" cap="small" dirty="0">
                <a:solidFill>
                  <a:schemeClr val="tx1"/>
                </a:solidFill>
                <a:latin typeface="Lub Dub Medium" panose="020B0603030403020204" pitchFamily="34" charset="0"/>
              </a:rPr>
              <a:t>Annual Meeting:</a:t>
            </a:r>
            <a:br>
              <a:rPr lang="en-US" sz="3600" b="1" cap="small" dirty="0">
                <a:solidFill>
                  <a:schemeClr val="tx1"/>
                </a:solidFill>
                <a:latin typeface="Lub Dub Medium" panose="020B0603030403020204" pitchFamily="34" charset="0"/>
              </a:rPr>
            </a:b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124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A61FB-A6FF-2F78-AC8A-252C7C930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 for All Network Presentations: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AB7A5-C240-5EF5-839A-BC8B83CD7D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06475" y="2190750"/>
            <a:ext cx="12617450" cy="522128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</a:rPr>
              <a:t>It will be expected that ALL Strategic Network awardees present a clear and concise presentation that focuses on the overall </a:t>
            </a:r>
            <a:r>
              <a:rPr lang="en-US" sz="2400" b="1" i="0" dirty="0">
                <a:solidFill>
                  <a:srgbClr val="000000"/>
                </a:solidFill>
                <a:effectLst/>
              </a:rPr>
              <a:t>progress</a:t>
            </a:r>
            <a:r>
              <a:rPr lang="en-US" sz="2400" b="0" i="0" dirty="0">
                <a:solidFill>
                  <a:srgbClr val="000000"/>
                </a:solidFill>
                <a:effectLst/>
              </a:rPr>
              <a:t> of their center and project including any roadblocks/challenges and strategies to improve the overall center’s progress. </a:t>
            </a:r>
          </a:p>
          <a:p>
            <a:pPr marL="0" indent="0">
              <a:buNone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</a:rPr>
              <a:t>It is recommended to not spend too much time on re-presenting the aims, however, it will be important to clearly point out the progress on each of the aims / goals based on the project’s research plan.</a:t>
            </a:r>
            <a:endParaRPr lang="en-US" sz="2400" dirty="0"/>
          </a:p>
          <a:p>
            <a:pPr marL="0" indent="0">
              <a:buNone/>
            </a:pPr>
            <a:br>
              <a:rPr lang="en-US" sz="3600" dirty="0">
                <a:solidFill>
                  <a:schemeClr val="accent1"/>
                </a:solidFill>
                <a:latin typeface="Lub Dub Medium" panose="020B0603030403020204" pitchFamily="34" charset="0"/>
                <a:ea typeface="+mn-ea"/>
                <a:cs typeface="Arial Narrow"/>
              </a:rPr>
            </a:br>
            <a:endParaRPr lang="en-US" sz="360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0DAC57-5A1F-FF2F-8ECF-7C93D69C2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5170-46CA-4EA3-AD31-73C12EA2B506}" type="datetime1">
              <a:rPr lang="en-US" smtClean="0"/>
              <a:t>6/3/2024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66262-92C9-1617-660E-9C07837FD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A7970-3791-40BD-86EE-D45E2624103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639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A61FB-A6FF-2F78-AC8A-252C7C930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 for All Network Presentations: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AB7A5-C240-5EF5-839A-BC8B83CD7D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06475" y="2190750"/>
            <a:ext cx="12617450" cy="522128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</a:rPr>
              <a:t>To prepare for the upcoming annual meeting, ALL awardees and fellows/trainees are expected to prepare their presentations in advance and receive feedback to ensure their presentations meet the AHA and OAC’s expectations. </a:t>
            </a:r>
          </a:p>
          <a:p>
            <a:pPr marL="0" indent="0">
              <a:buNone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</a:rPr>
              <a:t>The OAC would like to hear from the Center Directors/Coordinating Center PIs, Training Directors, Project PIs and Fellows/Trainees.</a:t>
            </a:r>
            <a:endParaRPr lang="en-US" sz="2400" dirty="0"/>
          </a:p>
          <a:p>
            <a:pPr marL="0" indent="0">
              <a:buNone/>
            </a:pPr>
            <a:br>
              <a:rPr lang="en-US" sz="3600" dirty="0">
                <a:solidFill>
                  <a:schemeClr val="accent1"/>
                </a:solidFill>
                <a:latin typeface="Lub Dub Medium" panose="020B0603030403020204" pitchFamily="34" charset="0"/>
                <a:ea typeface="+mn-ea"/>
                <a:cs typeface="Arial Narrow"/>
              </a:rPr>
            </a:br>
            <a:endParaRPr lang="en-US" sz="360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0DAC57-5A1F-FF2F-8ECF-7C93D69C2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5170-46CA-4EA3-AD31-73C12EA2B506}" type="datetime1">
              <a:rPr lang="en-US" smtClean="0"/>
              <a:t>6/3/2024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66262-92C9-1617-660E-9C07837FD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A7970-3791-40BD-86EE-D45E2624103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697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A61FB-A6FF-2F78-AC8A-252C7C930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Updates to the OAC: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AB7A5-C240-5EF5-839A-BC8B83CD7D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06475" y="2190750"/>
            <a:ext cx="12617450" cy="5221288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</a:rPr>
              <a:t>Overall progress on the center/training program as well as specific progress on each project including roadblocks/challenges and strategies that have been implemented to improve progress.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</a:rPr>
              <a:t>Update on recruitment efforts including any strategies to improve recruitment efforts for projects that are actively enrolling participants.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</a:rPr>
              <a:t>Update on the training and research efforts of fellows/trainees, if applicable.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</a:rPr>
              <a:t>Update on partnership requirement and how the partnering institution has been involved in a substantive manner 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</a:rPr>
              <a:t>(i.e., non-research-intensive institution, institution focused on educating/training or serving under-represented individuals in science, OR non-profit institution that primarily provide services to historically under-served populations), if applicable.</a:t>
            </a:r>
            <a:endParaRPr lang="en-US" dirty="0"/>
          </a:p>
          <a:p>
            <a:pPr marL="0" indent="0">
              <a:buNone/>
            </a:pPr>
            <a:br>
              <a:rPr lang="en-US" sz="2400" dirty="0">
                <a:solidFill>
                  <a:schemeClr val="accent1"/>
                </a:solidFill>
                <a:latin typeface="Lub Dub Medium" panose="020B0603030403020204" pitchFamily="34" charset="0"/>
                <a:ea typeface="+mn-ea"/>
                <a:cs typeface="Arial Narrow"/>
              </a:rPr>
            </a:br>
            <a:endParaRPr lang="en-US" sz="240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0DAC57-5A1F-FF2F-8ECF-7C93D69C2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5170-46CA-4EA3-AD31-73C12EA2B506}" type="datetime1">
              <a:rPr lang="en-US" smtClean="0"/>
              <a:t>6/3/2024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66262-92C9-1617-660E-9C07837FD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A7970-3791-40BD-86EE-D45E2624103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936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A61FB-A6FF-2F78-AC8A-252C7C930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SFRN Presentation Updates: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AB7A5-C240-5EF5-839A-BC8B83CD7D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06475" y="2190750"/>
            <a:ext cx="12617450" cy="5221288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</a:rPr>
              <a:t>Each update should be limited to 5-7 minutes, focusing specifically on overall progress.</a:t>
            </a:r>
          </a:p>
          <a:p>
            <a:pPr marL="0" indent="0">
              <a:buNone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</a:rPr>
              <a:t>Combined center updates including the center/training component and research projects should be presented within 28-30 minutes. </a:t>
            </a:r>
          </a:p>
          <a:p>
            <a:pPr marL="0" indent="0">
              <a:buNone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</a:rPr>
              <a:t>Each SFRN center’s presentation should be combined to one master slide deck.</a:t>
            </a:r>
            <a:endParaRPr lang="en-US" sz="2400" dirty="0"/>
          </a:p>
          <a:p>
            <a:pPr marL="0" indent="0">
              <a:buNone/>
            </a:pPr>
            <a:br>
              <a:rPr lang="en-US" sz="2400" dirty="0">
                <a:solidFill>
                  <a:schemeClr val="accent1"/>
                </a:solidFill>
                <a:latin typeface="Lub Dub Medium" panose="020B0603030403020204" pitchFamily="34" charset="0"/>
                <a:ea typeface="+mn-ea"/>
                <a:cs typeface="Arial Narrow"/>
              </a:rPr>
            </a:br>
            <a:endParaRPr lang="en-US" sz="240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0DAC57-5A1F-FF2F-8ECF-7C93D69C2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5170-46CA-4EA3-AD31-73C12EA2B506}" type="datetime1">
              <a:rPr lang="en-US" smtClean="0"/>
              <a:t>6/3/2024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66262-92C9-1617-660E-9C07837FD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A7970-3791-40BD-86EE-D45E2624103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631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A61FB-A6FF-2F78-AC8A-252C7C930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HERN Presentation Updates: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AB7A5-C240-5EF5-839A-BC8B83CD7D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06475" y="2190750"/>
            <a:ext cx="12617450" cy="5221288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</a:rPr>
              <a:t>The coordinating center and each project will be limited to 10-12 minutes, focusing specifically on overall progress.</a:t>
            </a:r>
          </a:p>
          <a:p>
            <a:pPr marL="0" indent="0">
              <a:buNone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</a:rPr>
              <a:t>Please compile all the presentations into one master slide deck.</a:t>
            </a:r>
            <a:endParaRPr lang="en-US" sz="2400" dirty="0"/>
          </a:p>
          <a:p>
            <a:pPr marL="0" indent="0">
              <a:buNone/>
            </a:pPr>
            <a:br>
              <a:rPr lang="en-US" sz="2400" dirty="0">
                <a:solidFill>
                  <a:schemeClr val="accent1"/>
                </a:solidFill>
                <a:latin typeface="Lub Dub Medium" panose="020B0603030403020204" pitchFamily="34" charset="0"/>
                <a:ea typeface="+mn-ea"/>
                <a:cs typeface="Arial Narrow"/>
              </a:rPr>
            </a:br>
            <a:endParaRPr lang="en-US" sz="240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0DAC57-5A1F-FF2F-8ECF-7C93D69C2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5170-46CA-4EA3-AD31-73C12EA2B506}" type="datetime1">
              <a:rPr lang="en-US" smtClean="0"/>
              <a:t>6/3/2024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66262-92C9-1617-660E-9C07837FD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A7970-3791-40BD-86EE-D45E2624103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570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C76F117B-7291-7FF2-39C9-5FC65BB8B0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bg1"/>
                </a:solidFill>
              </a:rPr>
              <a:t>For more info:</a:t>
            </a:r>
            <a:br>
              <a:rPr lang="en-US" sz="2800" dirty="0">
                <a:solidFill>
                  <a:schemeClr val="bg1"/>
                </a:solidFill>
              </a:rPr>
            </a:br>
            <a:r>
              <a:rPr lang="en-US" sz="28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Strategicawards@heart.org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38FE1CC-603C-24AC-D698-EB38EC0E39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Lub Dub Medium" panose="020B0603030403020204" pitchFamily="34" charset="0"/>
              </a:rPr>
              <a:t>QUESTIONS?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EC31A2-A535-AABA-3472-AB6C7B934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B92F8-5CE7-49D8-BDA8-71B26CAC9AE1}" type="datetime1">
              <a:rPr lang="en-US" smtClean="0"/>
              <a:t>6/3/2024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80DAD7-B683-C26A-1F26-84B736FE2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A7970-3791-40BD-86EE-D45E2624103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21271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f4f22ede-e726-4d3d-b195-8dfd25ae0d91" ContentTypeId="0x01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07881CFC1BF94DA1B1157707EDD062" ma:contentTypeVersion="21" ma:contentTypeDescription="Create a new document." ma:contentTypeScope="" ma:versionID="4ea61b6bd95a8c7702544829bc655016">
  <xsd:schema xmlns:xsd="http://www.w3.org/2001/XMLSchema" xmlns:xs="http://www.w3.org/2001/XMLSchema" xmlns:p="http://schemas.microsoft.com/office/2006/metadata/properties" xmlns:ns2="7ca98911-c71d-45a1-90ab-66e50fb5bbfd" xmlns:ns3="2084591c-ebd6-4e62-a75c-6887a184420b" targetNamespace="http://schemas.microsoft.com/office/2006/metadata/properties" ma:root="true" ma:fieldsID="2639f5c12783e9a636d16aebb70f6898" ns2:_="" ns3:_="">
    <xsd:import namespace="7ca98911-c71d-45a1-90ab-66e50fb5bbfd"/>
    <xsd:import namespace="2084591c-ebd6-4e62-a75c-6887a18442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3:SharedWithUsers" minOccurs="0"/>
                <xsd:element ref="ns3:SharedWithDetails" minOccurs="0"/>
                <xsd:element ref="ns2:CampaignOwner" minOccurs="0"/>
                <xsd:element ref="ns2:UpdatewillbepostedbyJune6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a98911-c71d-45a1-90ab-66e50fb5bb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f4f22ede-e726-4d3d-b195-8dfd25ae0d9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CampaignOwner" ma:index="23" nillable="true" ma:displayName="Campaign Owner" ma:format="Dropdown" ma:internalName="CampaignOwner">
      <xsd:simpleType>
        <xsd:restriction base="dms:Text">
          <xsd:maxLength value="255"/>
        </xsd:restriction>
      </xsd:simpleType>
    </xsd:element>
    <xsd:element name="UpdatewillbepostedbyJune6" ma:index="24" nillable="true" ma:displayName="Update will be posted by June 6" ma:format="Dropdown" ma:internalName="UpdatewillbepostedbyJune6">
      <xsd:simpleType>
        <xsd:restriction base="dms:Text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84591c-ebd6-4e62-a75c-6887a184420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a8d4f8da-9d40-4d0c-9f24-2a161af9c131}" ma:internalName="TaxCatchAll" ma:showField="CatchAllData" ma:web="2084591c-ebd6-4e62-a75c-6887a18442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084591c-ebd6-4e62-a75c-6887a184420b" xsi:nil="true"/>
    <lcf76f155ced4ddcb4097134ff3c332f xmlns="7ca98911-c71d-45a1-90ab-66e50fb5bbfd">
      <Terms xmlns="http://schemas.microsoft.com/office/infopath/2007/PartnerControls"/>
    </lcf76f155ced4ddcb4097134ff3c332f>
    <SharedWithUsers xmlns="2084591c-ebd6-4e62-a75c-6887a184420b">
      <UserInfo>
        <DisplayName/>
        <AccountId xsi:nil="true"/>
        <AccountType/>
      </UserInfo>
    </SharedWithUsers>
    <MediaLengthInSeconds xmlns="7ca98911-c71d-45a1-90ab-66e50fb5bbfd" xsi:nil="true"/>
    <CampaignOwner xmlns="7ca98911-c71d-45a1-90ab-66e50fb5bbfd" xsi:nil="true"/>
    <UpdatewillbepostedbyJune6 xmlns="7ca98911-c71d-45a1-90ab-66e50fb5bbfd" xsi:nil="true"/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A65D111-A398-4C3B-96D9-BEEF69383FE2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1CA47AE5-FFEE-43DE-8393-8104A8423B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a98911-c71d-45a1-90ab-66e50fb5bbfd"/>
    <ds:schemaRef ds:uri="2084591c-ebd6-4e62-a75c-6887a18442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E80DD31-0EB4-468C-A389-0ED885791036}">
  <ds:schemaRefs>
    <ds:schemaRef ds:uri="b2389b05-44c6-4bad-891a-c18b567255d8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947616ef-055e-41f1-b966-f9f98cdc735a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  <ds:schemaRef ds:uri="http://schemas.microsoft.com/sharepoint/v4"/>
    <ds:schemaRef ds:uri="64940433-79d5-41bc-a35f-464b2f72126e"/>
    <ds:schemaRef ds:uri="8d610ac6-de5d-4c4d-b6ac-4d27db9daecb"/>
    <ds:schemaRef ds:uri="2f0ed095-6cea-438a-b186-386f25c0ea49"/>
    <ds:schemaRef ds:uri="2084591c-ebd6-4e62-a75c-6887a184420b"/>
    <ds:schemaRef ds:uri="7ca98911-c71d-45a1-90ab-66e50fb5bbfd"/>
  </ds:schemaRefs>
</ds:datastoreItem>
</file>

<file path=customXml/itemProps4.xml><?xml version="1.0" encoding="utf-8"?>
<ds:datastoreItem xmlns:ds="http://schemas.openxmlformats.org/officeDocument/2006/customXml" ds:itemID="{BD1938B7-E360-4FE9-A871-88B1E9A436B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2019 AHA PPT</Template>
  <TotalTime>4693</TotalTime>
  <Words>405</Words>
  <Application>Microsoft Office PowerPoint</Application>
  <PresentationFormat>Custom</PresentationFormat>
  <Paragraphs>51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Almaden Sans</vt:lpstr>
      <vt:lpstr>Arial</vt:lpstr>
      <vt:lpstr>Calibri</vt:lpstr>
      <vt:lpstr>Lub Dub Bold</vt:lpstr>
      <vt:lpstr>Lub Dub Heavy</vt:lpstr>
      <vt:lpstr>Lub Dub Medium</vt:lpstr>
      <vt:lpstr>Custom Design</vt:lpstr>
      <vt:lpstr>Strategic Awards  Annual Meeting: </vt:lpstr>
      <vt:lpstr>Guidelines for All Network Presentations:</vt:lpstr>
      <vt:lpstr>Guidelines for All Network Presentations:</vt:lpstr>
      <vt:lpstr>Updates to the OAC:</vt:lpstr>
      <vt:lpstr>SFRN Presentation Updates:</vt:lpstr>
      <vt:lpstr>HERN Presentation Updates: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Jason Yu</dc:creator>
  <cp:lastModifiedBy>Lora Hillgartner Wong</cp:lastModifiedBy>
  <cp:revision>62</cp:revision>
  <dcterms:created xsi:type="dcterms:W3CDTF">2019-12-06T05:52:12Z</dcterms:created>
  <dcterms:modified xsi:type="dcterms:W3CDTF">2024-06-03T16:41:23Z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2019-07-31T00:00:00Z</vt:filetime>
  </property>
  <property fmtid="{D5CDD505-2E9C-101B-9397-08002B2CF9AE}" pid="3" name="Creator">
    <vt:lpwstr>Adobe InDesign 14.0 (Macintosh)</vt:lpwstr>
  </property>
  <property fmtid="{D5CDD505-2E9C-101B-9397-08002B2CF9AE}" pid="4" name="LastSaved">
    <vt:filetime>2019-07-31T00:00:00Z</vt:filetime>
  </property>
  <property fmtid="{D5CDD505-2E9C-101B-9397-08002B2CF9AE}" pid="5" name="ContentTypeId">
    <vt:lpwstr>0x0101001307881CFC1BF94DA1B1157707EDD062</vt:lpwstr>
  </property>
  <property fmtid="{D5CDD505-2E9C-101B-9397-08002B2CF9AE}" pid="6" name="Order">
    <vt:r8>2987500</vt:r8>
  </property>
  <property fmtid="{D5CDD505-2E9C-101B-9397-08002B2CF9AE}" pid="7" name="ComplianceAssetId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</Properties>
</file>