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5"/>
    <p:sldMasterId id="2147483888" r:id="rId6"/>
    <p:sldMasterId id="2147483949" r:id="rId7"/>
    <p:sldMasterId id="2147483959" r:id="rId8"/>
    <p:sldMasterId id="2147483968" r:id="rId9"/>
    <p:sldMasterId id="2147483972" r:id="rId10"/>
    <p:sldMasterId id="2147483979" r:id="rId11"/>
    <p:sldMasterId id="2147483987" r:id="rId12"/>
    <p:sldMasterId id="2147483992" r:id="rId13"/>
    <p:sldMasterId id="2147484017" r:id="rId14"/>
    <p:sldMasterId id="2147484033" r:id="rId15"/>
  </p:sldMasterIdLst>
  <p:notesMasterIdLst>
    <p:notesMasterId r:id="rId35"/>
  </p:notesMasterIdLst>
  <p:handoutMasterIdLst>
    <p:handoutMasterId r:id="rId36"/>
  </p:handoutMasterIdLst>
  <p:sldIdLst>
    <p:sldId id="1269" r:id="rId16"/>
    <p:sldId id="651" r:id="rId17"/>
    <p:sldId id="269" r:id="rId18"/>
    <p:sldId id="3536" r:id="rId19"/>
    <p:sldId id="1267" r:id="rId20"/>
    <p:sldId id="1273" r:id="rId21"/>
    <p:sldId id="1268" r:id="rId22"/>
    <p:sldId id="3537" r:id="rId23"/>
    <p:sldId id="1289" r:id="rId24"/>
    <p:sldId id="1270" r:id="rId25"/>
    <p:sldId id="3538" r:id="rId26"/>
    <p:sldId id="505" r:id="rId27"/>
    <p:sldId id="568" r:id="rId28"/>
    <p:sldId id="1252" r:id="rId29"/>
    <p:sldId id="1249" r:id="rId30"/>
    <p:sldId id="1290" r:id="rId31"/>
    <p:sldId id="551" r:id="rId32"/>
    <p:sldId id="343" r:id="rId33"/>
    <p:sldId id="1274"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herine Sheehan" initials="KS" lastIdx="3" clrIdx="6">
    <p:extLst>
      <p:ext uri="{19B8F6BF-5375-455C-9EA6-DF929625EA0E}">
        <p15:presenceInfo xmlns:p15="http://schemas.microsoft.com/office/powerpoint/2012/main" userId="S-1-5-21-57989841-1682526488-839522115-269041" providerId="AD"/>
      </p:ext>
    </p:extLst>
  </p:cmAuthor>
  <p:cmAuthor id="1" name="Lora Hillgartner Wong" initials="LHW" lastIdx="3" clrIdx="0">
    <p:extLst>
      <p:ext uri="{19B8F6BF-5375-455C-9EA6-DF929625EA0E}">
        <p15:presenceInfo xmlns:p15="http://schemas.microsoft.com/office/powerpoint/2012/main" userId="S-1-5-21-57989841-1682526488-839522115-5815" providerId="AD"/>
      </p:ext>
    </p:extLst>
  </p:cmAuthor>
  <p:cmAuthor id="8" name="Angela McCarty" initials="AM [2]" lastIdx="1" clrIdx="7">
    <p:extLst>
      <p:ext uri="{19B8F6BF-5375-455C-9EA6-DF929625EA0E}">
        <p15:presenceInfo xmlns:p15="http://schemas.microsoft.com/office/powerpoint/2012/main" userId="S::angela.mccarty@heart.org::7788398e-c192-4bf1-b7f7-93e870f8e0c4" providerId="AD"/>
      </p:ext>
    </p:extLst>
  </p:cmAuthor>
  <p:cmAuthor id="2" name="Elizabeth Cooper" initials="EC" lastIdx="18" clrIdx="1">
    <p:extLst>
      <p:ext uri="{19B8F6BF-5375-455C-9EA6-DF929625EA0E}">
        <p15:presenceInfo xmlns:p15="http://schemas.microsoft.com/office/powerpoint/2012/main" userId="S-1-5-21-57989841-1682526488-839522115-162198" providerId="AD"/>
      </p:ext>
    </p:extLst>
  </p:cmAuthor>
  <p:cmAuthor id="3" name="Angela McCarty" initials="AM" lastIdx="2" clrIdx="2">
    <p:extLst>
      <p:ext uri="{19B8F6BF-5375-455C-9EA6-DF929625EA0E}">
        <p15:presenceInfo xmlns:p15="http://schemas.microsoft.com/office/powerpoint/2012/main" userId="S-1-5-21-57989841-1682526488-839522115-277904" providerId="AD"/>
      </p:ext>
    </p:extLst>
  </p:cmAuthor>
  <p:cmAuthor id="4" name="Melanie Turner" initials="MT" lastIdx="20" clrIdx="3">
    <p:extLst>
      <p:ext uri="{19B8F6BF-5375-455C-9EA6-DF929625EA0E}">
        <p15:presenceInfo xmlns:p15="http://schemas.microsoft.com/office/powerpoint/2012/main" userId="S-1-5-21-57989841-1682526488-839522115-2733" providerId="AD"/>
      </p:ext>
    </p:extLst>
  </p:cmAuthor>
  <p:cmAuthor id="5" name="Tammy Hill" initials="TH" lastIdx="1" clrIdx="4">
    <p:extLst>
      <p:ext uri="{19B8F6BF-5375-455C-9EA6-DF929625EA0E}">
        <p15:presenceInfo xmlns:p15="http://schemas.microsoft.com/office/powerpoint/2012/main" userId="S-1-5-21-57989841-1682526488-839522115-133728" providerId="AD"/>
      </p:ext>
    </p:extLst>
  </p:cmAuthor>
  <p:cmAuthor id="6" name="Abdul Abdullah" initials="AA" lastIdx="16" clrIdx="5">
    <p:extLst>
      <p:ext uri="{19B8F6BF-5375-455C-9EA6-DF929625EA0E}">
        <p15:presenceInfo xmlns:p15="http://schemas.microsoft.com/office/powerpoint/2012/main" userId="S-1-5-21-57989841-1682526488-839522115-273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3366FF"/>
    <a:srgbClr val="003366"/>
    <a:srgbClr val="000099"/>
    <a:srgbClr val="9966FF"/>
    <a:srgbClr val="000066"/>
    <a:srgbClr val="99CCFF"/>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44DAD-8BB9-4EF5-9E26-86540CB26B25}" v="4" dt="2022-07-28T19:13:04.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93" autoAdjust="0"/>
    <p:restoredTop sz="41970" autoAdjust="0"/>
  </p:normalViewPr>
  <p:slideViewPr>
    <p:cSldViewPr snapToGrid="0">
      <p:cViewPr varScale="1">
        <p:scale>
          <a:sx n="28" d="100"/>
          <a:sy n="28" d="100"/>
        </p:scale>
        <p:origin x="1384"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63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viewProps" Target="viewProps.xml"/><Relationship Id="rId21" Type="http://schemas.openxmlformats.org/officeDocument/2006/relationships/slide" Target="slides/slide6.xml"/><Relationship Id="rId34" Type="http://schemas.openxmlformats.org/officeDocument/2006/relationships/slide" Target="slides/slide19.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notesMaster" Target="notesMasters/notes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heart.sharepoint.com/sites/oso/research/Volunteer%20Committees/Task%20Forces/Task%20Force_Lay%20Stakeholder%20in%20Science%20and%20Research%20Initiative/Lay%20Participant%20List%20(Designated%20Staff%20Only)/Lay%20Reviewer%20Participant%20MASTER%20Li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cap="all" spc="150" baseline="0">
                <a:solidFill>
                  <a:schemeClr val="tx1"/>
                </a:solidFill>
                <a:latin typeface="+mn-lt"/>
                <a:ea typeface="+mn-ea"/>
                <a:cs typeface="+mn-cs"/>
              </a:defRPr>
            </a:pPr>
            <a:r>
              <a:rPr lang="en-US" dirty="0">
                <a:solidFill>
                  <a:schemeClr val="tx1"/>
                </a:solidFill>
              </a:rPr>
              <a:t>LAY STAKEHOLDERS IN SCIENCE &amp; RESEARCH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'[Lay Reviewer Participant MASTER List_.xlsx]Reports 2015 - Present'!$F$118</c:f>
              <c:strCache>
                <c:ptCount val="1"/>
                <c:pt idx="0">
                  <c:v>Participation </c:v>
                </c:pt>
              </c:strCache>
            </c:strRef>
          </c:tx>
          <c:spPr>
            <a:solidFill>
              <a:schemeClr val="accent1"/>
            </a:solidFill>
            <a:ln>
              <a:noFill/>
            </a:ln>
            <a:effectLst>
              <a:innerShdw blurRad="114300">
                <a:schemeClr val="accent5"/>
              </a:innerShdw>
            </a:effectLst>
          </c:spPr>
          <c:invertIfNegative val="0"/>
          <c:cat>
            <c:numRef>
              <c:f>'[Lay Reviewer Participant MASTER List_.xlsx]Reports 2015 - Present'!$E$119:$E$124</c:f>
              <c:numCache>
                <c:formatCode>General</c:formatCode>
                <c:ptCount val="6"/>
                <c:pt idx="0">
                  <c:v>2016</c:v>
                </c:pt>
                <c:pt idx="1">
                  <c:v>2017</c:v>
                </c:pt>
                <c:pt idx="2">
                  <c:v>2018</c:v>
                </c:pt>
                <c:pt idx="3">
                  <c:v>2019</c:v>
                </c:pt>
                <c:pt idx="4">
                  <c:v>2020</c:v>
                </c:pt>
                <c:pt idx="5">
                  <c:v>2021</c:v>
                </c:pt>
              </c:numCache>
            </c:numRef>
          </c:cat>
          <c:val>
            <c:numRef>
              <c:f>'[Lay Reviewer Participant MASTER List_.xlsx]Reports 2015 - Present'!$F$119:$F$124</c:f>
              <c:numCache>
                <c:formatCode>General</c:formatCode>
                <c:ptCount val="6"/>
                <c:pt idx="0">
                  <c:v>14</c:v>
                </c:pt>
                <c:pt idx="1">
                  <c:v>30</c:v>
                </c:pt>
                <c:pt idx="2">
                  <c:v>35</c:v>
                </c:pt>
                <c:pt idx="3">
                  <c:v>40</c:v>
                </c:pt>
                <c:pt idx="4">
                  <c:v>97</c:v>
                </c:pt>
                <c:pt idx="5">
                  <c:v>124</c:v>
                </c:pt>
              </c:numCache>
            </c:numRef>
          </c:val>
          <c:extLst>
            <c:ext xmlns:c16="http://schemas.microsoft.com/office/drawing/2014/chart" uri="{C3380CC4-5D6E-409C-BE32-E72D297353CC}">
              <c16:uniqueId val="{00000000-A586-4E1B-8015-F561483CB873}"/>
            </c:ext>
          </c:extLst>
        </c:ser>
        <c:dLbls>
          <c:showLegendKey val="0"/>
          <c:showVal val="0"/>
          <c:showCatName val="0"/>
          <c:showSerName val="0"/>
          <c:showPercent val="0"/>
          <c:showBubbleSize val="0"/>
        </c:dLbls>
        <c:gapWidth val="164"/>
        <c:overlap val="-22"/>
        <c:axId val="766777360"/>
        <c:axId val="766774408"/>
      </c:barChart>
      <c:catAx>
        <c:axId val="76677736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66774408"/>
        <c:crosses val="autoZero"/>
        <c:auto val="1"/>
        <c:lblAlgn val="ctr"/>
        <c:lblOffset val="100"/>
        <c:noMultiLvlLbl val="0"/>
      </c:catAx>
      <c:valAx>
        <c:axId val="7667744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66777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588C8-0AEA-4D7B-8879-76C9C570F972}"/>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F801B6-4AD4-4E0F-B50D-D0091F57FD4A}"/>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B7396105-D1AC-43F5-853A-6EC8BC65E041}" type="datetimeFigureOut">
              <a:rPr lang="en-US" smtClean="0"/>
              <a:t>7/28/2022</a:t>
            </a:fld>
            <a:endParaRPr lang="en-US" dirty="0"/>
          </a:p>
        </p:txBody>
      </p:sp>
      <p:sp>
        <p:nvSpPr>
          <p:cNvPr id="4" name="Footer Placeholder 3">
            <a:extLst>
              <a:ext uri="{FF2B5EF4-FFF2-40B4-BE49-F238E27FC236}">
                <a16:creationId xmlns:a16="http://schemas.microsoft.com/office/drawing/2014/main" id="{285437F5-FEF6-4C6C-8AB1-934FA2A03B2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521A738-EDC5-4DEB-A83E-10BB7274341A}"/>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C1B4CCD-ABB9-4269-BC39-4B6BD906FDBE}" type="slidenum">
              <a:rPr lang="en-US" smtClean="0"/>
              <a:t>‹#›</a:t>
            </a:fld>
            <a:endParaRPr lang="en-US" dirty="0"/>
          </a:p>
        </p:txBody>
      </p:sp>
    </p:spTree>
    <p:extLst>
      <p:ext uri="{BB962C8B-B14F-4D97-AF65-F5344CB8AC3E}">
        <p14:creationId xmlns:p14="http://schemas.microsoft.com/office/powerpoint/2010/main" val="1297710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E7B3E8B-5F85-45FB-AFAA-DB326B9FE9A1}" type="datetimeFigureOut">
              <a:rPr lang="en-US" smtClean="0"/>
              <a:t>7/28/2022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C97FFF-8A5A-4535-8A21-D22B383E3919}"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meo.com/43263040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rofessional.heart.org/en/research-programs/mission-vision-and-essential-element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rofessional.heart.org/en/research-programs/volunteer-structu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5D83-AD5B-4D48-B55A-D6E9EDB1B5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F8ED4F7-9712-4B9A-8139-7BC33C355DC0}"/>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The American Heart Association depends on the time and talent of many volunteers to keep research and science moving forward towards the goal of creating a healthier world.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Because of your passion, capabilities, and interests you are about to volunteer your time and energy within AHA’s Science and Research Enterprise.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 us tell you about the Lay Stakeholder in Science and Research  initiative.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2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BC97FFF-8A5A-4535-8A21-D22B383E3919}" type="slidenum">
              <a:rPr lang="en-US" smtClean="0"/>
              <a:t>10</a:t>
            </a:fld>
            <a:endParaRPr lang="en-US" dirty="0"/>
          </a:p>
        </p:txBody>
      </p:sp>
      <p:sp>
        <p:nvSpPr>
          <p:cNvPr id="6" name="Notes Placeholder 5">
            <a:extLst>
              <a:ext uri="{FF2B5EF4-FFF2-40B4-BE49-F238E27FC236}">
                <a16:creationId xmlns:a16="http://schemas.microsoft.com/office/drawing/2014/main" id="{DE8CDCEF-1B4B-4410-AB68-680D433682DF}"/>
              </a:ext>
            </a:extLst>
          </p:cNvPr>
          <p:cNvSpPr>
            <a:spLocks noGrp="1"/>
          </p:cNvSpPr>
          <p:nvPr>
            <p:ph type="body" sz="quarter" idx="3"/>
          </p:nvPr>
        </p:nvSpPr>
        <p:spPr/>
        <p:txBody>
          <a:bodyPr/>
          <a:lstStyle/>
          <a:p>
            <a:r>
              <a:rPr lang="en-US" sz="1200" dirty="0">
                <a:latin typeface="Arial" panose="020B0604020202020204" pitchFamily="34" charset="0"/>
                <a:cs typeface="Arial" panose="020B0604020202020204" pitchFamily="34" charset="0"/>
              </a:rPr>
              <a:t>Today at the American Heart Association (along side scientists &amp; researchers) Lay Stakeholders are involved in many science and research activities; </a:t>
            </a:r>
          </a:p>
          <a:p>
            <a:pPr marL="342900" lvl="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Peer review </a:t>
            </a:r>
          </a:p>
          <a:p>
            <a:pPr marL="342900" lvl="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Research committees &amp; subcommittees</a:t>
            </a:r>
          </a:p>
          <a:p>
            <a:pPr marL="342900" lvl="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Program oversight advisory committees</a:t>
            </a:r>
          </a:p>
          <a:p>
            <a:pPr marL="342900" lvl="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Writing guidelines groups and statements</a:t>
            </a:r>
          </a:p>
          <a:p>
            <a:pPr marL="342900" lvl="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Research seminars and scientific meetings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Lay volunteers are voting members on research committees.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03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Arial" panose="020B0604020202020204" pitchFamily="34" charset="0"/>
                <a:cs typeface="Arial" panose="020B0604020202020204" pitchFamily="34" charset="0"/>
              </a:rPr>
              <a:t>While there are many research committees, the lay stakeholders in science and research has its own task force who over sees reports directly to the </a:t>
            </a:r>
            <a:r>
              <a:rPr lang="en-US" sz="1000" dirty="0">
                <a:latin typeface="Arial" panose="020B0604020202020204" pitchFamily="34" charset="0"/>
                <a:cs typeface="Arial" panose="020B0604020202020204" pitchFamily="34" charset="0"/>
              </a:rPr>
              <a:t>Research Committee. </a:t>
            </a:r>
          </a:p>
          <a:p>
            <a:endParaRPr lang="en-US" sz="1000" dirty="0">
              <a:latin typeface="Arial" panose="020B0604020202020204" pitchFamily="34" charset="0"/>
              <a:cs typeface="Arial" panose="020B0604020202020204" pitchFamily="34" charset="0"/>
            </a:endParaRPr>
          </a:p>
          <a:p>
            <a:pPr marL="0" marR="0">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a:t>
            </a:r>
            <a:r>
              <a:rPr lang="en-US" sz="1000" dirty="0">
                <a:effectLst/>
                <a:latin typeface="Arial" panose="020B0604020202020204" pitchFamily="34" charset="0"/>
                <a:ea typeface="Calibri" panose="020F0502020204030204" pitchFamily="34" charset="0"/>
                <a:cs typeface="Arial" panose="020B0604020202020204" pitchFamily="34" charset="0"/>
              </a:rPr>
              <a:t>AHA Lay Stakeholder Task Force on Science and Research has broad responsibility for engagement of lay stakeholders in all aspects of the AHA research enterprise. </a:t>
            </a:r>
          </a:p>
          <a:p>
            <a:pPr marL="0" marR="0">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Task Force Charge</a:t>
            </a:r>
            <a:r>
              <a:rPr lang="en-US" sz="1000" dirty="0">
                <a:effectLst/>
                <a:latin typeface="Arial" panose="020B0604020202020204" pitchFamily="34" charset="0"/>
                <a:ea typeface="Calibri" panose="020F0502020204030204" pitchFamily="34" charset="0"/>
                <a:cs typeface="Arial" panose="020B0604020202020204" pitchFamily="34" charset="0"/>
              </a:rPr>
              <a:t>:</a:t>
            </a:r>
          </a:p>
          <a:p>
            <a:pPr marL="0" marR="0" algn="l">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Assist with the development of strategies for recruitment of non-scientist volunteers, particularly those from under-represented groups</a:t>
            </a: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Aid in strategies and action plans for non-scientist engagement during and after involvement in science activities, including Scientific Sessions and other conferences</a:t>
            </a:r>
          </a:p>
          <a:p>
            <a:pPr marL="171450" marR="0" indent="-171450" algn="l">
              <a:spcBef>
                <a:spcPts val="0"/>
              </a:spcBef>
              <a:spcAft>
                <a:spcPts val="0"/>
              </a:spcAft>
              <a:buFont typeface="Arial" panose="020B0604020202020204" pitchFamily="34" charset="0"/>
              <a:buChar char="•"/>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Explore strategies for consistent public acknowledgement of lay stakeholder volunteers</a:t>
            </a: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Review current training methods and explore new methods for improving quality</a:t>
            </a: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Broaden the inclusion of the Lay Voice by overseeing the continued integration between scientists and lay members on AHA science committees</a:t>
            </a:r>
          </a:p>
          <a:p>
            <a:pPr marL="171450" marR="0" indent="-171450" algn="l">
              <a:spcBef>
                <a:spcPts val="0"/>
              </a:spcBef>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Broaden the inclusion of the Lay Voice by building a more impactful role for AHA's lay champions as they become highly impactful Citizen Scientist partners</a:t>
            </a:r>
          </a:p>
          <a:p>
            <a:endParaRPr lang="en-US" sz="1000" b="0" i="0" kern="1200" dirty="0">
              <a:solidFill>
                <a:schemeClr val="tx1"/>
              </a:solidFill>
              <a:effectLst/>
              <a:latin typeface="Lub Dub Condensed" panose="020B050603040302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889F2-7304-49FF-AD88-B149CD461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871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889F2-7304-49FF-AD88-B149CD461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540E4A14-369F-4A4F-94AC-CD779AD18406}"/>
              </a:ext>
            </a:extLst>
          </p:cNvPr>
          <p:cNvSpPr>
            <a:spLocks noGrp="1"/>
          </p:cNvSpPr>
          <p:nvPr>
            <p:ph type="body" sz="quarter" idx="3"/>
          </p:nvPr>
        </p:nvSpPr>
        <p:spPr/>
        <p:txBody>
          <a:bodyPr/>
          <a:lstStyle/>
          <a:p>
            <a:r>
              <a:rPr lang="en-US" sz="1100" b="0" i="0" kern="1200" dirty="0">
                <a:solidFill>
                  <a:schemeClr val="tx1"/>
                </a:solidFill>
                <a:effectLst/>
                <a:latin typeface="Arial" panose="020B0604020202020204" pitchFamily="34" charset="0"/>
                <a:cs typeface="Arial" panose="020B0604020202020204" pitchFamily="34" charset="0"/>
              </a:rPr>
              <a:t>While there are many research committees, the lay stakeholders in science and research has its own task force who over sees reports directly to the </a:t>
            </a:r>
            <a:r>
              <a:rPr lang="en-US" sz="1100" dirty="0">
                <a:latin typeface="Arial" panose="020B0604020202020204" pitchFamily="34" charset="0"/>
                <a:cs typeface="Arial" panose="020B0604020202020204" pitchFamily="34" charset="0"/>
              </a:rPr>
              <a:t>Research Committee. </a:t>
            </a:r>
          </a:p>
          <a:p>
            <a:endParaRPr lang="en-US" sz="1100" dirty="0">
              <a:latin typeface="Arial" panose="020B0604020202020204" pitchFamily="34" charset="0"/>
              <a:cs typeface="Arial" panose="020B0604020202020204" pitchFamily="34" charset="0"/>
            </a:endParaRPr>
          </a:p>
          <a:p>
            <a:pPr marL="0" marR="0">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a:t>
            </a:r>
            <a:r>
              <a:rPr lang="en-US" sz="1100" dirty="0">
                <a:effectLst/>
                <a:latin typeface="Arial" panose="020B0604020202020204" pitchFamily="34" charset="0"/>
                <a:ea typeface="Calibri" panose="020F0502020204030204" pitchFamily="34" charset="0"/>
                <a:cs typeface="Arial" panose="020B0604020202020204" pitchFamily="34" charset="0"/>
              </a:rPr>
              <a:t>AHA Lay Stakeholder Task Force on Science and Research has broad responsibility for engagement of lay stakeholders in all aspects of the AHA research enterprise. </a:t>
            </a:r>
          </a:p>
          <a:p>
            <a:pPr marL="0" marR="0">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Task Force Charge</a:t>
            </a:r>
            <a:r>
              <a:rPr lang="en-US" sz="1100" dirty="0">
                <a:effectLst/>
                <a:latin typeface="Arial" panose="020B0604020202020204" pitchFamily="34" charset="0"/>
                <a:ea typeface="Calibri" panose="020F0502020204030204" pitchFamily="34" charset="0"/>
                <a:cs typeface="Arial" panose="020B0604020202020204" pitchFamily="34" charset="0"/>
              </a:rPr>
              <a:t>:</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Assist with the development of strategies for recruitment of non-scientist volunteers, particularly those from under-represented groups</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Aid in strategies and action plans for non-scientist engagement during and after involvement in science activities, including Scientific Sessions and other conferences</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Explore strategies for consistent public acknowledgement of lay stakeholder volunteers</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Review current training methods and explore new methods for improving quality</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Broaden the inclusion of the Lay Voice by overseeing the continued integration between scientists and lay members on AHA science committees</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Broaden the inclusion of the Lay Voice by building a more impactful role for AHA's lay champions as they become highly impactful Citizen Scientist partners</a:t>
            </a:r>
          </a:p>
          <a:p>
            <a:pPr marL="0" marR="0" algn="l">
              <a:spcBef>
                <a:spcPts val="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Draft a manuscript describing AHA’s efforts and outcomes using lay reviewers on grant review study sections</a:t>
            </a:r>
          </a:p>
        </p:txBody>
      </p:sp>
    </p:spTree>
    <p:extLst>
      <p:ext uri="{BB962C8B-B14F-4D97-AF65-F5344CB8AC3E}">
        <p14:creationId xmlns:p14="http://schemas.microsoft.com/office/powerpoint/2010/main" val="2261342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BC97FFF-8A5A-4535-8A21-D22B383E3919}" type="slidenum">
              <a:rPr lang="en-US" smtClean="0"/>
              <a:t>13</a:t>
            </a:fld>
            <a:endParaRPr lang="en-US" dirty="0"/>
          </a:p>
        </p:txBody>
      </p:sp>
      <p:sp>
        <p:nvSpPr>
          <p:cNvPr id="6" name="Notes Placeholder 5">
            <a:extLst>
              <a:ext uri="{FF2B5EF4-FFF2-40B4-BE49-F238E27FC236}">
                <a16:creationId xmlns:a16="http://schemas.microsoft.com/office/drawing/2014/main" id="{0AD9B2B6-1F55-4D70-AB76-372AB3A4ECA7}"/>
              </a:ext>
            </a:extLst>
          </p:cNvPr>
          <p:cNvSpPr>
            <a:spLocks noGrp="1"/>
          </p:cNvSpPr>
          <p:nvPr>
            <p:ph type="body" sz="quarter" idx="3"/>
          </p:nvPr>
        </p:nvSpPr>
        <p:spPr/>
        <p:txBody>
          <a:bodyPr/>
          <a:lstStyle/>
          <a:p>
            <a:pPr>
              <a:lnSpc>
                <a:spcPct val="90000"/>
              </a:lnSpc>
              <a:spcBef>
                <a:spcPts val="2000"/>
              </a:spcBef>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Included in science operations is the office of Science</a:t>
            </a:r>
            <a:r>
              <a:rPr lang="en-US" dirty="0">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Medicine</a:t>
            </a:r>
            <a:r>
              <a:rPr lang="en-US" dirty="0">
                <a:latin typeface="Arial" panose="020B0604020202020204" pitchFamily="34" charset="0"/>
                <a:cs typeface="Arial" panose="020B0604020202020204" pitchFamily="34" charset="0"/>
              </a:rPr>
              <a:t> and Health</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nSpc>
                <a:spcPct val="90000"/>
              </a:lnSpc>
              <a:spcBef>
                <a:spcPts val="2000"/>
              </a:spcBef>
              <a:defRPr/>
            </a:pPr>
            <a:endParaRPr lang="en-US" dirty="0">
              <a:latin typeface="Arial" panose="020B0604020202020204" pitchFamily="34" charset="0"/>
              <a:cs typeface="Arial" panose="020B0604020202020204" pitchFamily="34" charset="0"/>
            </a:endParaRPr>
          </a:p>
          <a:p>
            <a:pPr>
              <a:lnSpc>
                <a:spcPct val="90000"/>
              </a:lnSpc>
              <a:spcBef>
                <a:spcPts val="2000"/>
              </a:spcBef>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American </a:t>
            </a:r>
            <a:r>
              <a:rPr lang="en-US" dirty="0">
                <a:latin typeface="Arial" panose="020B0604020202020204" pitchFamily="34" charset="0"/>
                <a:cs typeface="Arial" panose="020B0604020202020204" pitchFamily="34" charset="0"/>
              </a:rPr>
              <a:t>Heart Association</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 along with the American College of Cardiology publish medical guidelines and scientific statements on various cardiovascular and </a:t>
            </a:r>
            <a:r>
              <a:rPr lang="en-US" dirty="0">
                <a:latin typeface="Arial" panose="020B0604020202020204" pitchFamily="34" charset="0"/>
                <a:cs typeface="Arial" panose="020B0604020202020204" pitchFamily="34" charset="0"/>
              </a:rPr>
              <a:t>cerebrovascular topics</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 AHA \ACC volunteer scientists and healthcare professionals along with patient representatives write the statements.</a:t>
            </a:r>
            <a:r>
              <a:rPr lang="en-US" dirty="0">
                <a:latin typeface="Arial" panose="020B0604020202020204" pitchFamily="34" charset="0"/>
                <a:cs typeface="Arial" panose="020B0604020202020204" pitchFamily="34" charset="0"/>
              </a:rPr>
              <a:t> T</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he statements are supported by scientific studies published in recognized journals and have a rigorous review and approval process.</a:t>
            </a:r>
            <a:r>
              <a:rPr lang="en-US" dirty="0">
                <a:latin typeface="Arial" panose="020B0604020202020204" pitchFamily="34" charset="0"/>
                <a:cs typeface="Arial" panose="020B0604020202020204" pitchFamily="34" charset="0"/>
              </a:rPr>
              <a:t> </a:t>
            </a:r>
            <a:endParaRPr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nSpc>
                <a:spcPct val="90000"/>
              </a:lnSpc>
              <a:spcBef>
                <a:spcPts val="2000"/>
              </a:spcBef>
            </a:pPr>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Lay Stakeholders</a:t>
            </a:r>
            <a:r>
              <a:rPr lang="en-US" dirty="0">
                <a:latin typeface="Arial" panose="020B0604020202020204" pitchFamily="34" charset="0"/>
                <a:cs typeface="Arial" panose="020B0604020202020204" pitchFamily="34" charset="0"/>
              </a:rPr>
              <a:t> who serve on a </a:t>
            </a:r>
            <a:r>
              <a:rPr lang="en-US" kern="1200" dirty="0">
                <a:solidFill>
                  <a:schemeClr val="tx1"/>
                </a:solidFill>
                <a:effectLst/>
                <a:latin typeface="Arial" panose="020B0604020202020204" pitchFamily="34" charset="0"/>
                <a:cs typeface="Arial" panose="020B0604020202020204" pitchFamily="34" charset="0"/>
              </a:rPr>
              <a:t>manuscript writing </a:t>
            </a:r>
            <a:r>
              <a:rPr lang="en-US" dirty="0">
                <a:latin typeface="Arial" panose="020B0604020202020204" pitchFamily="34" charset="0"/>
                <a:cs typeface="Arial" panose="020B0604020202020204" pitchFamily="34" charset="0"/>
              </a:rPr>
              <a:t>group</a:t>
            </a:r>
            <a:r>
              <a:rPr lang="en-US" kern="1200" dirty="0">
                <a:solidFill>
                  <a:schemeClr val="tx1"/>
                </a:solidFill>
                <a:effectLst/>
                <a:latin typeface="Arial" panose="020B0604020202020204" pitchFamily="34" charset="0"/>
                <a:cs typeface="Arial" panose="020B0604020202020204" pitchFamily="34" charset="0"/>
              </a:rPr>
              <a:t> are helping to ensure that AHA’s scientific statements and clinical practice guidelines are developed with a patient perspective included.</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55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69988"/>
            <a:ext cx="4784725" cy="2692400"/>
          </a:xfrm>
        </p:spPr>
      </p:sp>
      <p:sp>
        <p:nvSpPr>
          <p:cNvPr id="3" name="Notes Placeholder 2"/>
          <p:cNvSpPr>
            <a:spLocks noGrp="1"/>
          </p:cNvSpPr>
          <p:nvPr>
            <p:ph type="body" idx="1"/>
          </p:nvPr>
        </p:nvSpPr>
        <p:spPr>
          <a:xfrm>
            <a:off x="788628" y="3862388"/>
            <a:ext cx="5661660" cy="3686711"/>
          </a:xfrm>
        </p:spPr>
        <p:txBody>
          <a:bodyPr/>
          <a:lstStyle/>
          <a:p>
            <a:r>
              <a:rPr lang="en-US" sz="1100" dirty="0">
                <a:latin typeface="Arial" panose="020B0604020202020204" pitchFamily="34" charset="0"/>
                <a:cs typeface="Arial" panose="020B0604020202020204" pitchFamily="34" charset="0"/>
              </a:rPr>
              <a:t>When we receive a individual’s name who might be interested in serving on a Science and Research committee we compare the likely candidate to the criteria listed here.</a:t>
            </a:r>
          </a:p>
          <a:p>
            <a:endParaRPr lang="en-US" sz="1000" dirty="0">
              <a:latin typeface="Arial" panose="020B0604020202020204" pitchFamily="34" charset="0"/>
              <a:cs typeface="Arial" panose="020B0604020202020204" pitchFamily="34" charset="0"/>
            </a:endParaRPr>
          </a:p>
          <a:p>
            <a:pPr algn="l" rtl="0" fontAlgn="base"/>
            <a:r>
              <a:rPr lang="en-US" sz="1000" b="0" i="0" dirty="0">
                <a:effectLst/>
                <a:latin typeface="Arial" panose="020B0604020202020204" pitchFamily="34" charset="0"/>
                <a:cs typeface="Arial" panose="020B0604020202020204" pitchFamily="34" charset="0"/>
              </a:rPr>
              <a:t>I am a patient, caregiver or equal representative  </a:t>
            </a:r>
          </a:p>
          <a:p>
            <a:pPr algn="l" rtl="0" fontAlgn="base"/>
            <a:r>
              <a:rPr lang="en-US" sz="1000" b="0" i="0" dirty="0">
                <a:effectLst/>
                <a:latin typeface="Arial" panose="020B0604020202020204" pitchFamily="34" charset="0"/>
                <a:cs typeface="Arial" panose="020B0604020202020204" pitchFamily="34" charset="0"/>
              </a:rPr>
              <a:t>I have AHA volunteer experience </a:t>
            </a:r>
          </a:p>
          <a:p>
            <a:pPr algn="l" rtl="0" fontAlgn="base"/>
            <a:r>
              <a:rPr lang="en-US" sz="1000" b="0" i="0" dirty="0">
                <a:effectLst/>
                <a:latin typeface="Arial" panose="020B0604020202020204" pitchFamily="34" charset="0"/>
                <a:cs typeface="Arial" panose="020B0604020202020204" pitchFamily="34" charset="0"/>
              </a:rPr>
              <a:t>I know the mission of AHA  </a:t>
            </a:r>
          </a:p>
          <a:p>
            <a:pPr algn="l" rtl="0" fontAlgn="base"/>
            <a:r>
              <a:rPr lang="en-US" sz="1000" b="0" i="0" dirty="0">
                <a:effectLst/>
                <a:latin typeface="Arial" panose="020B0604020202020204" pitchFamily="34" charset="0"/>
                <a:cs typeface="Arial" panose="020B0604020202020204" pitchFamily="34" charset="0"/>
              </a:rPr>
              <a:t>I am familiar with heart disease, stroke, and/or the contributing risk factors </a:t>
            </a:r>
          </a:p>
          <a:p>
            <a:pPr algn="l" rtl="0" fontAlgn="base"/>
            <a:r>
              <a:rPr lang="en-US" sz="1000" b="0" i="0" dirty="0">
                <a:effectLst/>
                <a:latin typeface="Arial" panose="020B0604020202020204" pitchFamily="34" charset="0"/>
                <a:cs typeface="Arial" panose="020B0604020202020204" pitchFamily="34" charset="0"/>
              </a:rPr>
              <a:t>I have a basic knowledge of organized thought and processes </a:t>
            </a:r>
          </a:p>
          <a:p>
            <a:pPr algn="l" rtl="0" fontAlgn="base"/>
            <a:r>
              <a:rPr lang="en-US" sz="1000" b="0" i="0" dirty="0">
                <a:effectLst/>
                <a:latin typeface="Arial" panose="020B0604020202020204" pitchFamily="34" charset="0"/>
                <a:cs typeface="Arial" panose="020B0604020202020204" pitchFamily="34" charset="0"/>
              </a:rPr>
              <a:t>I believe I have an ability to examine research proposals objectively </a:t>
            </a:r>
          </a:p>
          <a:p>
            <a:pPr algn="l" rtl="0" fontAlgn="base"/>
            <a:r>
              <a:rPr lang="en-US" sz="1000" b="0" i="0" dirty="0">
                <a:effectLst/>
                <a:latin typeface="Arial" panose="020B0604020202020204" pitchFamily="34" charset="0"/>
                <a:cs typeface="Arial" panose="020B0604020202020204" pitchFamily="34" charset="0"/>
              </a:rPr>
              <a:t>I am mature in judgement  </a:t>
            </a:r>
          </a:p>
          <a:p>
            <a:pPr algn="l" rtl="0" fontAlgn="base"/>
            <a:r>
              <a:rPr lang="en-US" sz="1000" b="0" i="0" dirty="0">
                <a:effectLst/>
                <a:latin typeface="Arial" panose="020B0604020202020204" pitchFamily="34" charset="0"/>
                <a:cs typeface="Arial" panose="020B0604020202020204" pitchFamily="34" charset="0"/>
              </a:rPr>
              <a:t>I believe I have the background/experience that provides a complementary perspective to those of clinical and scientific experts </a:t>
            </a:r>
          </a:p>
          <a:p>
            <a:pPr algn="l" rtl="0" fontAlgn="base"/>
            <a:r>
              <a:rPr lang="en-US" sz="1000" b="0" i="0" dirty="0">
                <a:effectLst/>
                <a:latin typeface="Arial" panose="020B0604020202020204" pitchFamily="34" charset="0"/>
                <a:cs typeface="Arial" panose="020B0604020202020204" pitchFamily="34" charset="0"/>
              </a:rPr>
              <a:t>I am able to work effectively in a group </a:t>
            </a:r>
          </a:p>
          <a:p>
            <a:pPr algn="l" rtl="0" fontAlgn="base"/>
            <a:r>
              <a:rPr lang="en-US" sz="1000" b="0" i="0" dirty="0">
                <a:effectLst/>
                <a:latin typeface="Arial" panose="020B0604020202020204" pitchFamily="34" charset="0"/>
                <a:cs typeface="Arial" panose="020B0604020202020204" pitchFamily="34" charset="0"/>
              </a:rPr>
              <a:t>I can speak, read, write and understand English </a:t>
            </a:r>
          </a:p>
          <a:p>
            <a:pPr algn="l" rtl="0" fontAlgn="base"/>
            <a:r>
              <a:rPr lang="en-US" sz="1000" b="0" i="0" dirty="0">
                <a:effectLst/>
                <a:latin typeface="Arial" panose="020B0604020202020204" pitchFamily="34" charset="0"/>
                <a:cs typeface="Arial" panose="020B0604020202020204" pitchFamily="34" charset="0"/>
              </a:rPr>
              <a:t>I will be able to voice comments, questions and opinion within a group of expert scientists </a:t>
            </a:r>
          </a:p>
          <a:p>
            <a:pPr algn="l" rtl="0" fontAlgn="base"/>
            <a:r>
              <a:rPr lang="en-US" sz="1000" b="0" i="0" dirty="0">
                <a:effectLst/>
                <a:latin typeface="Arial" panose="020B0604020202020204" pitchFamily="34" charset="0"/>
                <a:cs typeface="Arial" panose="020B0604020202020204" pitchFamily="34" charset="0"/>
              </a:rPr>
              <a:t> </a:t>
            </a:r>
          </a:p>
          <a:p>
            <a:pPr algn="l" rtl="0" fontAlgn="base"/>
            <a:r>
              <a:rPr lang="en-US" sz="1000" b="0" i="0" dirty="0">
                <a:effectLst/>
                <a:latin typeface="Arial" panose="020B0604020202020204" pitchFamily="34" charset="0"/>
                <a:cs typeface="Arial" panose="020B0604020202020204" pitchFamily="34" charset="0"/>
              </a:rPr>
              <a:t>I have access to a PC or Apple laptop with wireless connection </a:t>
            </a:r>
          </a:p>
          <a:p>
            <a:pPr algn="l" rtl="0" fontAlgn="base"/>
            <a:r>
              <a:rPr lang="en-US" sz="1000" b="0" i="0" dirty="0">
                <a:effectLst/>
                <a:latin typeface="Arial" panose="020B0604020202020204" pitchFamily="34" charset="0"/>
                <a:cs typeface="Arial" panose="020B0604020202020204" pitchFamily="34" charset="0"/>
              </a:rPr>
              <a:t>I am proficient using email and other internet-based applications </a:t>
            </a:r>
          </a:p>
          <a:p>
            <a:pPr marL="170919" indent="-170919" fontAlgn="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Because you met the criteria a AHA staff member scheduled a 30-minute conference call. During the call we explained the initiative, learn more about you and introduced you to our team.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We ask questions to judge your communication skills, story and passion for inclusion in Science and Research projects.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You were given a score on suitability, research adaptability and general requirements.</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Based on our findings we will match you to the most appropriate project/committee. Once you are “vetted” then training begins.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1565" rtl="0" eaLnBrk="1" fontAlgn="auto" latinLnBrk="0" hangingPunct="1">
              <a:lnSpc>
                <a:spcPct val="100000"/>
              </a:lnSpc>
              <a:spcBef>
                <a:spcPts val="0"/>
              </a:spcBef>
              <a:spcAft>
                <a:spcPts val="0"/>
              </a:spcAft>
              <a:buClrTx/>
              <a:buSzTx/>
              <a:buFontTx/>
              <a:buNone/>
              <a:tabLst/>
              <a:defRPr/>
            </a:pPr>
            <a:fld id="{3EEE0C10-DF60-4B82-AAC4-8F7F86276A2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156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7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series of steps takes place before a volunteer can serve on a committee.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are first recruited or referred by others. We encourage them to go to the website and to view  the introductory presentation.</a:t>
            </a:r>
          </a:p>
          <a:p>
            <a:r>
              <a:rPr lang="en-US" dirty="0">
                <a:latin typeface="Arial" panose="020B0604020202020204" pitchFamily="34" charset="0"/>
                <a:cs typeface="Arial" panose="020B0604020202020204" pitchFamily="34" charset="0"/>
              </a:rPr>
              <a:t>if still interested we would like you to contact us for a zoom interview . We want to learn more about you and your passion. We want to answer any questions you might have about the initiative. Once interviewed you will be placed in a database of volunteers.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a committee or project becomes available - A lay stakeholder(s) is matched or selected for a committee or project based on many factors – it might be their age, health diagnosis or volunteer experience. It could also be their professional background or close association with the scope of a project or committee. We look for a good fit for everyone in order to achieve the best outcome.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are not obligated to accept our invitation. If you happen to decline you will remain on our master list of volunteers. If you accept we will tell you more about the project and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97FFF-8A5A-4535-8A21-D22B383E3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813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Let me introduce you to the lay stakeholder website and how to locate it.</a:t>
            </a:r>
          </a:p>
          <a:p>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cap="none" dirty="0">
                <a:solidFill>
                  <a:srgbClr val="C00000"/>
                </a:solidFill>
                <a:latin typeface="Arial" panose="020B0604020202020204" pitchFamily="34" charset="0"/>
                <a:cs typeface="Arial" panose="020B0604020202020204" pitchFamily="34" charset="0"/>
              </a:rPr>
              <a:t>Why</a:t>
            </a:r>
            <a:r>
              <a:rPr lang="en-US" b="0" cap="none" dirty="0">
                <a:solidFill>
                  <a:schemeClr val="tx1"/>
                </a:solidFill>
                <a:latin typeface="Arial" panose="020B0604020202020204" pitchFamily="34" charset="0"/>
                <a:cs typeface="Arial" panose="020B0604020202020204" pitchFamily="34" charset="0"/>
              </a:rPr>
              <a:t> does AHA Invests in Lay Representatives? For many reasons…let’s take a few minutes to hear from one of our long time very active volunteers…Debra Pitts.</a:t>
            </a:r>
          </a:p>
          <a:p>
            <a:pPr marL="0" indent="0">
              <a:buFont typeface="Arial" panose="020B0604020202020204" pitchFamily="34" charset="0"/>
              <a:buNone/>
            </a:pPr>
            <a:endParaRPr lang="en-US" b="0" cap="none" dirty="0">
              <a:solidFill>
                <a:schemeClr val="tx1"/>
              </a:solidFill>
              <a:effectLst/>
              <a:latin typeface="Arial" panose="020B0604020202020204" pitchFamily="34" charset="0"/>
              <a:cs typeface="Arial" panose="020B0604020202020204" pitchFamily="34" charset="0"/>
            </a:endParaRPr>
          </a:p>
          <a:p>
            <a:pPr algn="ctr"/>
            <a:r>
              <a:rPr lang="en-US" cap="none" dirty="0">
                <a:latin typeface="Arial" panose="020B0604020202020204" pitchFamily="34" charset="0"/>
                <a:cs typeface="Arial" panose="020B0604020202020204" pitchFamily="34" charset="0"/>
                <a:hlinkClick r:id="rId3"/>
              </a:rPr>
              <a:t>Deborah Pitts (Lay Stakeholder Volunteer) </a:t>
            </a:r>
          </a:p>
          <a:p>
            <a:pPr algn="ctr"/>
            <a:r>
              <a:rPr lang="en-US" cap="none" dirty="0">
                <a:latin typeface="Arial" panose="020B0604020202020204" pitchFamily="34" charset="0"/>
                <a:cs typeface="Arial" panose="020B0604020202020204" pitchFamily="34" charset="0"/>
                <a:hlinkClick r:id="rId3"/>
              </a:rPr>
              <a:t>https://vimeo.com/432630406</a:t>
            </a:r>
            <a:endParaRPr lang="en-US" cap="none" dirty="0">
              <a:latin typeface="Arial" panose="020B0604020202020204" pitchFamily="34" charset="0"/>
              <a:cs typeface="Arial" panose="020B0604020202020204" pitchFamily="34" charset="0"/>
            </a:endParaRPr>
          </a:p>
          <a:p>
            <a:pPr algn="ctr"/>
            <a:r>
              <a:rPr lang="en-US" cap="none" dirty="0">
                <a:solidFill>
                  <a:srgbClr val="000000"/>
                </a:solidFill>
                <a:latin typeface="Arial" panose="020B0604020202020204" pitchFamily="34" charset="0"/>
                <a:cs typeface="Arial" panose="020B0604020202020204" pitchFamily="34" charset="0"/>
              </a:rPr>
              <a:t>3 minutes </a:t>
            </a:r>
          </a:p>
          <a:p>
            <a:pPr algn="ctr"/>
            <a:r>
              <a:rPr lang="en-US" dirty="0">
                <a:effectLst/>
                <a:latin typeface="Arial" panose="020B0604020202020204" pitchFamily="34" charset="0"/>
                <a:ea typeface="Calibri" panose="020F0502020204030204" pitchFamily="34" charset="0"/>
                <a:cs typeface="Arial" panose="020B0604020202020204" pitchFamily="34" charset="0"/>
              </a:rPr>
              <a:t>password : AHA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BC97FFF-8A5A-4535-8A21-D22B383E3919}" type="slidenum">
              <a:rPr lang="en-US" smtClean="0"/>
              <a:t>16</a:t>
            </a:fld>
            <a:endParaRPr lang="en-US" dirty="0"/>
          </a:p>
        </p:txBody>
      </p:sp>
    </p:spTree>
    <p:extLst>
      <p:ext uri="{BB962C8B-B14F-4D97-AF65-F5344CB8AC3E}">
        <p14:creationId xmlns:p14="http://schemas.microsoft.com/office/powerpoint/2010/main" val="199019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BC97FFF-8A5A-4535-8A21-D22B383E3919}" type="slidenum">
              <a:rPr lang="en-US" smtClean="0"/>
              <a:t>17</a:t>
            </a:fld>
            <a:endParaRPr lang="en-US" dirty="0"/>
          </a:p>
        </p:txBody>
      </p:sp>
      <p:sp>
        <p:nvSpPr>
          <p:cNvPr id="6" name="Notes Placeholder 5">
            <a:extLst>
              <a:ext uri="{FF2B5EF4-FFF2-40B4-BE49-F238E27FC236}">
                <a16:creationId xmlns:a16="http://schemas.microsoft.com/office/drawing/2014/main" id="{EC555BD2-0099-42B6-A333-C9AF1D4117B4}"/>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3514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496888"/>
            <a:ext cx="5616575" cy="3160712"/>
          </a:xfrm>
        </p:spPr>
      </p:sp>
      <p:sp>
        <p:nvSpPr>
          <p:cNvPr id="3" name="Notes Placeholder 2"/>
          <p:cNvSpPr>
            <a:spLocks noGrp="1"/>
          </p:cNvSpPr>
          <p:nvPr>
            <p:ph type="body" idx="1"/>
          </p:nvPr>
        </p:nvSpPr>
        <p:spPr>
          <a:xfrm>
            <a:off x="254085" y="4492156"/>
            <a:ext cx="6594303" cy="35907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rPr>
              <a:t>At the American Heart Association, our job can be easy to define:  We save and improve lives. Our mission statement makes that clear. … But there’s a lot more to it. Everything we do is grounded in our guiding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cs typeface="Arial" panose="020B0604020202020204" pitchFamily="34" charset="0"/>
              </a:rPr>
              <a:t>Improving and extending peoples lives, speaking with a trustworthy voice, inspiring passionate commitment, ensuring equitable health for all, bringing science to</a:t>
            </a:r>
          </a:p>
          <a:p>
            <a:endParaRPr lang="en-US" sz="1100" dirty="0">
              <a:latin typeface="Arial" panose="020B0604020202020204" pitchFamily="34" charset="0"/>
              <a:cs typeface="Arial" panose="020B0604020202020204" pitchFamily="34" charset="0"/>
            </a:endParaRP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Improving and Extending People’s Lives</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Bringing Science to Life</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Speaking with a Trustworthy Voice </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Building Powerful Partnerships </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Inspiring Passionate Commitment </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Meeting People Where They Are</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Making an Extraordinary Impact</a:t>
            </a:r>
          </a:p>
          <a:p>
            <a:pPr marL="455783" indent="-455783">
              <a:buFont typeface="Arial" panose="020B0604020202020204" pitchFamily="34" charset="0"/>
              <a:buChar char="•"/>
            </a:pPr>
            <a:r>
              <a:rPr lang="en-US" sz="1100" dirty="0">
                <a:latin typeface="Arial" panose="020B0604020202020204" pitchFamily="34" charset="0"/>
                <a:cs typeface="Arial" panose="020B0604020202020204" pitchFamily="34" charset="0"/>
              </a:rPr>
              <a:t>Ensuring Equitable Health for All</a:t>
            </a:r>
          </a:p>
          <a:p>
            <a:r>
              <a:rPr lang="en-US" sz="1100" dirty="0">
                <a:latin typeface="Arial" panose="020B0604020202020204" pitchFamily="34" charset="0"/>
                <a:cs typeface="Arial" panose="020B0604020202020204" pitchFamily="34" charset="0"/>
              </a:rPr>
              <a:t>The American Heart Association is proud of our Code of Ethics which is built on AHA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rgbClr val="000000"/>
                </a:solidFill>
                <a:latin typeface="Arial" panose="020B0604020202020204" pitchFamily="34" charset="0"/>
                <a:cs typeface="Arial" panose="020B0604020202020204" pitchFamily="34" charset="0"/>
              </a:rPr>
              <a:t>We realize that what you are volunteering for is exciting and you will be eager tell others. But remember the information that you are reviewing &amp; hearing before and during meetings is </a:t>
            </a:r>
            <a:r>
              <a:rPr lang="en-US" sz="1100" kern="0" dirty="0">
                <a:solidFill>
                  <a:schemeClr val="accent1"/>
                </a:solidFill>
                <a:latin typeface="Arial" panose="020B0604020202020204" pitchFamily="34" charset="0"/>
                <a:cs typeface="Arial" panose="020B0604020202020204" pitchFamily="34" charset="0"/>
              </a:rPr>
              <a:t>confidential</a:t>
            </a:r>
            <a:r>
              <a:rPr lang="en-US" sz="1100" kern="0" dirty="0">
                <a:solidFill>
                  <a:srgbClr val="000000"/>
                </a:solidFill>
                <a:latin typeface="Arial" panose="020B0604020202020204" pitchFamily="34" charset="0"/>
                <a:cs typeface="Arial" panose="020B0604020202020204" pitchFamily="34" charset="0"/>
              </a:rPr>
              <a:t>. Please do not share this information with your family or friends or social network until you are allowed. In some cases you will need to remain silent on the information entrusted to you.</a:t>
            </a:r>
          </a:p>
          <a:p>
            <a:endParaRPr lang="en-US" sz="1100" dirty="0">
              <a:latin typeface="Arial" panose="020B0604020202020204" pitchFamily="34" charset="0"/>
              <a:cs typeface="Arial" panose="020B0604020202020204" pitchFamily="34" charset="0"/>
            </a:endParaRPr>
          </a:p>
          <a:p>
            <a:pPr marL="170919" indent="-170919">
              <a:buFont typeface="Arial" panose="020B0604020202020204" pitchFamily="34" charset="0"/>
              <a:buChar char="•"/>
            </a:pPr>
            <a:r>
              <a:rPr lang="en-US" sz="1100" dirty="0">
                <a:latin typeface="Arial" panose="020B0604020202020204" pitchFamily="34" charset="0"/>
                <a:cs typeface="Arial" panose="020B0604020202020204" pitchFamily="34" charset="0"/>
              </a:rPr>
              <a:t>Maintaining the </a:t>
            </a:r>
            <a:r>
              <a:rPr lang="en-US" sz="1100" b="1" dirty="0">
                <a:latin typeface="Arial" panose="020B0604020202020204" pitchFamily="34" charset="0"/>
                <a:cs typeface="Arial" panose="020B0604020202020204" pitchFamily="34" charset="0"/>
              </a:rPr>
              <a:t>confidentiality of information </a:t>
            </a:r>
            <a:r>
              <a:rPr lang="en-US" sz="1100" dirty="0">
                <a:latin typeface="Arial" panose="020B0604020202020204" pitchFamily="34" charset="0"/>
                <a:cs typeface="Arial" panose="020B0604020202020204" pitchFamily="34" charset="0"/>
              </a:rPr>
              <a:t>entrusted to you is essential –others wellbeing may depend upon it. </a:t>
            </a:r>
            <a:r>
              <a:rPr lang="en-US" sz="1100" b="1" dirty="0">
                <a:latin typeface="Arial" panose="020B0604020202020204" pitchFamily="34" charset="0"/>
                <a:cs typeface="Arial" panose="020B0604020202020204" pitchFamily="34" charset="0"/>
              </a:rPr>
              <a:t>Be honest and ethical </a:t>
            </a:r>
            <a:r>
              <a:rPr lang="en-US" sz="1100" dirty="0">
                <a:latin typeface="Arial" panose="020B0604020202020204" pitchFamily="34" charset="0"/>
                <a:cs typeface="Arial" panose="020B0604020202020204" pitchFamily="34" charset="0"/>
              </a:rPr>
              <a:t>in your conduct, including ethical </a:t>
            </a:r>
            <a:r>
              <a:rPr lang="en-US" sz="1100" b="1" dirty="0">
                <a:solidFill>
                  <a:srgbClr val="FF0000"/>
                </a:solidFill>
                <a:latin typeface="Arial" panose="020B0604020202020204" pitchFamily="34" charset="0"/>
                <a:cs typeface="Arial" panose="020B0604020202020204" pitchFamily="34" charset="0"/>
              </a:rPr>
              <a:t>handling of actual or apparent conflicts of interest between personal and professional relationships.</a:t>
            </a:r>
          </a:p>
          <a:p>
            <a:pPr marL="170919" indent="-170919">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11565" eaLnBrk="0" fontAlgn="base" hangingPunct="0">
              <a:lnSpc>
                <a:spcPct val="90000"/>
              </a:lnSpc>
              <a:spcBef>
                <a:spcPct val="20000"/>
              </a:spcBef>
              <a:spcAft>
                <a:spcPct val="0"/>
              </a:spcAft>
              <a:buClr>
                <a:srgbClr val="000000"/>
              </a:buClr>
              <a:defRPr/>
            </a:pPr>
            <a:r>
              <a:rPr lang="en-US" sz="1100" kern="0" dirty="0">
                <a:solidFill>
                  <a:srgbClr val="000000"/>
                </a:solidFill>
                <a:latin typeface="Arial" panose="020B0604020202020204" pitchFamily="34" charset="0"/>
                <a:cs typeface="Arial" panose="020B0604020202020204" pitchFamily="34" charset="0"/>
              </a:rPr>
              <a:t>Remember you will be an important part of the committee. If you accept an invitation to serve, the committee is counting on you to be present.</a:t>
            </a:r>
          </a:p>
        </p:txBody>
      </p:sp>
      <p:sp>
        <p:nvSpPr>
          <p:cNvPr id="4" name="Slide Number Placeholder 3"/>
          <p:cNvSpPr>
            <a:spLocks noGrp="1"/>
          </p:cNvSpPr>
          <p:nvPr>
            <p:ph type="sldNum" sz="quarter" idx="10"/>
          </p:nvPr>
        </p:nvSpPr>
        <p:spPr/>
        <p:txBody>
          <a:bodyPr/>
          <a:lstStyle/>
          <a:p>
            <a:pPr marL="0" marR="0" lvl="0" indent="0" algn="r" defTabSz="911565" rtl="0" eaLnBrk="1" fontAlgn="auto" latinLnBrk="0" hangingPunct="1">
              <a:lnSpc>
                <a:spcPct val="100000"/>
              </a:lnSpc>
              <a:spcBef>
                <a:spcPts val="0"/>
              </a:spcBef>
              <a:spcAft>
                <a:spcPts val="0"/>
              </a:spcAft>
              <a:buClrTx/>
              <a:buSzTx/>
              <a:buFontTx/>
              <a:buNone/>
              <a:tabLst/>
              <a:defRPr/>
            </a:pPr>
            <a:fld id="{637E5D83-AD5B-4D48-B55A-D6E9EDB1B56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156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714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565">
              <a:defRPr/>
            </a:pPr>
            <a:endParaRPr lang="en-US" b="0" dirty="0">
              <a:latin typeface="Arial" panose="020B0604020202020204" pitchFamily="34" charset="0"/>
              <a:cs typeface="Arial" panose="020B0604020202020204" pitchFamily="34" charset="0"/>
            </a:endParaRPr>
          </a:p>
          <a:p>
            <a:pPr defTabSz="911565">
              <a:defRPr/>
            </a:pPr>
            <a:r>
              <a:rPr lang="en-US" dirty="0">
                <a:latin typeface="Arial" panose="020B0604020202020204" pitchFamily="34" charset="0"/>
                <a:cs typeface="Arial" panose="020B0604020202020204" pitchFamily="34" charset="0"/>
              </a:rPr>
              <a:t>Through our longstanding support of scientific research, the AHA has propelled breakthroughs that have saved and improved lives. </a:t>
            </a:r>
          </a:p>
          <a:p>
            <a:pPr defTabSz="911565">
              <a:defRPr/>
            </a:pPr>
            <a:endParaRPr lang="en-US" b="0" dirty="0">
              <a:latin typeface="Arial" panose="020B0604020202020204" pitchFamily="34" charset="0"/>
              <a:cs typeface="Arial" panose="020B0604020202020204" pitchFamily="34" charset="0"/>
            </a:endParaRPr>
          </a:p>
          <a:p>
            <a:pPr defTabSz="911565">
              <a:defRPr/>
            </a:pPr>
            <a:r>
              <a:rPr lang="en-US" dirty="0">
                <a:latin typeface="Arial" panose="020B0604020202020204" pitchFamily="34" charset="0"/>
                <a:cs typeface="Arial" panose="020B0604020202020204" pitchFamily="34" charset="0"/>
              </a:rPr>
              <a:t>We’ve long supported scientific research in our fight against cardiovascular, cerebrovascular and brain health. And we’re making a difference. The research we’ve funded through the generosity of our donors is helping more and more people survive. Our core research programs have launched or furthered the work of many of this country’s brightest researchers. And we’ve added research awards that foster team science and accelerate discovery.</a:t>
            </a:r>
          </a:p>
          <a:p>
            <a:pPr defTabSz="911565">
              <a:defRPr/>
            </a:pPr>
            <a:endParaRPr lang="en-US" b="0" dirty="0">
              <a:latin typeface="Arial" panose="020B0604020202020204" pitchFamily="34" charset="0"/>
              <a:cs typeface="Arial" panose="020B0604020202020204" pitchFamily="34" charset="0"/>
            </a:endParaRPr>
          </a:p>
          <a:p>
            <a:pPr defTabSz="911565">
              <a:defRPr/>
            </a:pPr>
            <a:r>
              <a:rPr lang="en-US" b="0" dirty="0">
                <a:latin typeface="Arial" panose="020B0604020202020204" pitchFamily="34" charset="0"/>
                <a:cs typeface="Arial" panose="020B0604020202020204" pitchFamily="34" charset="0"/>
              </a:rPr>
              <a:t>We believe that every person deserves to live longer &amp; healthier.</a:t>
            </a:r>
          </a:p>
          <a:p>
            <a:pPr defTabSz="911565">
              <a:defRPr/>
            </a:pPr>
            <a:endParaRPr lang="en-US" b="0" dirty="0">
              <a:latin typeface="Arial" panose="020B0604020202020204" pitchFamily="34" charset="0"/>
              <a:cs typeface="Arial" panose="020B0604020202020204" pitchFamily="34" charset="0"/>
            </a:endParaRPr>
          </a:p>
          <a:p>
            <a:pPr defTabSz="911565">
              <a:defRPr/>
            </a:pPr>
            <a:r>
              <a:rPr lang="en-US" b="0" dirty="0">
                <a:latin typeface="Arial" panose="020B0604020202020204" pitchFamily="34" charset="0"/>
                <a:cs typeface="Arial" panose="020B0604020202020204" pitchFamily="34" charset="0"/>
              </a:rPr>
              <a:t>Our mission assignment …is to be a relentless force for a world of longer, healthier lives.</a:t>
            </a:r>
          </a:p>
          <a:p>
            <a:pPr defTabSz="911565">
              <a:defRP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97FFF-8A5A-4535-8A21-D22B383E3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2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BC97FFF-8A5A-4535-8A21-D22B383E3919}" type="slidenum">
              <a:rPr lang="en-US" smtClean="0"/>
              <a:t>2</a:t>
            </a:fld>
            <a:endParaRPr lang="en-US" dirty="0"/>
          </a:p>
        </p:txBody>
      </p:sp>
      <p:sp>
        <p:nvSpPr>
          <p:cNvPr id="6" name="Notes Placeholder 5">
            <a:extLst>
              <a:ext uri="{FF2B5EF4-FFF2-40B4-BE49-F238E27FC236}">
                <a16:creationId xmlns:a16="http://schemas.microsoft.com/office/drawing/2014/main" id="{B3BA7E3F-599D-4314-BF63-3D420C430573}"/>
              </a:ext>
            </a:extLst>
          </p:cNvPr>
          <p:cNvSpPr>
            <a:spLocks noGrp="1"/>
          </p:cNvSpPr>
          <p:nvPr>
            <p:ph type="body" sz="quarter" idx="3"/>
          </p:nvPr>
        </p:nvSpPr>
        <p:spPr/>
        <p:txBody>
          <a:bodyPr/>
          <a:lstStyle/>
          <a:p>
            <a:r>
              <a:rPr lang="en-US" sz="1200" kern="1200" dirty="0">
                <a:solidFill>
                  <a:schemeClr val="tx1"/>
                </a:solidFill>
                <a:effectLst/>
                <a:latin typeface="Arial" panose="020B0604020202020204" pitchFamily="34" charset="0"/>
                <a:cs typeface="Arial" panose="020B0604020202020204" pitchFamily="34" charset="0"/>
              </a:rPr>
              <a:t> So let’s begin with a few very important facts about the AHA.</a:t>
            </a:r>
          </a:p>
          <a:p>
            <a:endParaRPr lang="en-US" dirty="0">
              <a:latin typeface="Arial" panose="020B0604020202020204" pitchFamily="34" charset="0"/>
              <a:cs typeface="Arial" panose="020B0604020202020204" pitchFamily="34" charset="0"/>
            </a:endParaRPr>
          </a:p>
          <a:p>
            <a:pPr algn="l"/>
            <a:r>
              <a:rPr lang="en-US" b="0" i="0" dirty="0">
                <a:solidFill>
                  <a:srgbClr val="050606"/>
                </a:solidFill>
                <a:effectLst/>
                <a:latin typeface="Montserrat" panose="00000500000000000000" pitchFamily="2" charset="0"/>
              </a:rPr>
              <a:t>Funding research is a cornerstone of the American Heart Association’s lifesaving mission -- a pillar upon which the AHA was founded and a key to our future. The AHA is the largest not-for-profit funding source for cardiovascular and cerebrovascular disease research next to the federal government. New knowledge resulting from AHA funding benefits millions of lives in every corner of the U.S. and around the world:</a:t>
            </a:r>
          </a:p>
          <a:p>
            <a:pPr algn="l"/>
            <a:endParaRPr lang="en-US" b="0" i="0" dirty="0">
              <a:solidFill>
                <a:srgbClr val="050606"/>
              </a:solidFill>
              <a:effectLst/>
              <a:latin typeface="Montserrat" panose="00000500000000000000" pitchFamily="2" charset="0"/>
            </a:endParaRPr>
          </a:p>
          <a:p>
            <a:pPr marL="171450" indent="-171450" algn="l">
              <a:buFont typeface="Arial" panose="020B0604020202020204" pitchFamily="34" charset="0"/>
              <a:buChar char="•"/>
            </a:pPr>
            <a:r>
              <a:rPr lang="en-US" b="0" i="0" dirty="0">
                <a:solidFill>
                  <a:srgbClr val="050606"/>
                </a:solidFill>
                <a:effectLst/>
                <a:latin typeface="Montserrat" panose="00000500000000000000" pitchFamily="2" charset="0"/>
              </a:rPr>
              <a:t>Translation into medical advancements</a:t>
            </a:r>
          </a:p>
          <a:p>
            <a:pPr marL="171450" indent="-171450" algn="l">
              <a:buFont typeface="Arial" panose="020B0604020202020204" pitchFamily="34" charset="0"/>
              <a:buChar char="•"/>
            </a:pPr>
            <a:r>
              <a:rPr lang="en-US" b="0" i="0" dirty="0">
                <a:solidFill>
                  <a:srgbClr val="050606"/>
                </a:solidFill>
                <a:effectLst/>
                <a:latin typeface="Montserrat" panose="00000500000000000000" pitchFamily="2" charset="0"/>
              </a:rPr>
              <a:t>Updated guidelines for healthcare providers to most effectively treat patients and improve people's well-being</a:t>
            </a:r>
          </a:p>
          <a:p>
            <a:pPr marL="171450" indent="-171450" algn="l">
              <a:buFont typeface="Arial" panose="020B0604020202020204" pitchFamily="34" charset="0"/>
              <a:buChar char="•"/>
            </a:pPr>
            <a:r>
              <a:rPr lang="en-US" b="0" i="0" dirty="0">
                <a:solidFill>
                  <a:srgbClr val="050606"/>
                </a:solidFill>
                <a:effectLst/>
                <a:latin typeface="Montserrat" panose="00000500000000000000" pitchFamily="2" charset="0"/>
              </a:rPr>
              <a:t>Building careers in science and research</a:t>
            </a:r>
          </a:p>
          <a:p>
            <a:pPr algn="l"/>
            <a:endParaRPr lang="en-US" b="0" i="0" dirty="0">
              <a:solidFill>
                <a:srgbClr val="050606"/>
              </a:solidFill>
              <a:effectLst/>
              <a:latin typeface="Montserrat" panose="00000500000000000000" pitchFamily="2" charset="0"/>
            </a:endParaRPr>
          </a:p>
          <a:p>
            <a:pPr algn="l"/>
            <a:r>
              <a:rPr lang="en-US" b="0" i="0" dirty="0">
                <a:solidFill>
                  <a:srgbClr val="050606"/>
                </a:solidFill>
                <a:effectLst/>
                <a:latin typeface="Montserrat" panose="00000500000000000000" pitchFamily="2" charset="0"/>
              </a:rPr>
              <a:t>Our bold research vision is guided by </a:t>
            </a:r>
            <a:r>
              <a:rPr lang="en-US" b="0" i="0" u="none" strike="noStrike" dirty="0">
                <a:solidFill>
                  <a:srgbClr val="334CD5"/>
                </a:solidFill>
                <a:effectLst/>
                <a:latin typeface="Montserrat" panose="00000500000000000000" pitchFamily="2" charset="0"/>
                <a:hlinkClick r:id="rId3"/>
              </a:rPr>
              <a:t>12 Essential Elements</a:t>
            </a:r>
            <a:r>
              <a:rPr lang="en-US" b="0" i="0" dirty="0">
                <a:solidFill>
                  <a:srgbClr val="050606"/>
                </a:solidFill>
                <a:effectLst/>
                <a:latin typeface="Montserrat" panose="00000500000000000000" pitchFamily="2" charset="0"/>
              </a:rPr>
              <a:t> to ensure AHA is at the forefront of global changes, emphasizes collaborative and team research, accelerates discovery, and drives groundbreaking research outcomes.</a:t>
            </a:r>
          </a:p>
          <a:p>
            <a:pPr algn="l"/>
            <a:r>
              <a:rPr lang="en-US" b="0" i="0" dirty="0">
                <a:solidFill>
                  <a:srgbClr val="050606"/>
                </a:solidFill>
                <a:effectLst/>
                <a:latin typeface="Montserrat" panose="00000500000000000000" pitchFamily="2" charset="0"/>
              </a:rPr>
              <a:t>The </a:t>
            </a:r>
            <a:r>
              <a:rPr lang="en-US" b="0" i="0" u="none" strike="noStrike" dirty="0">
                <a:solidFill>
                  <a:srgbClr val="334CD5"/>
                </a:solidFill>
                <a:effectLst/>
                <a:latin typeface="Montserrat" panose="00000500000000000000" pitchFamily="2" charset="0"/>
                <a:hlinkClick r:id="rId4"/>
              </a:rPr>
              <a:t>AHA Research Committee and Subcommittees</a:t>
            </a:r>
            <a:r>
              <a:rPr lang="en-US" b="0" i="0" dirty="0">
                <a:solidFill>
                  <a:srgbClr val="050606"/>
                </a:solidFill>
                <a:effectLst/>
                <a:latin typeface="Montserrat" panose="00000500000000000000" pitchFamily="2" charset="0"/>
              </a:rPr>
              <a:t> are composed of science and medicine volunteers. They establish and direct the organization's research policies and programs.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26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panose="020B0604020202020204" pitchFamily="34" charset="0"/>
                <a:cs typeface="Arial" panose="020B0604020202020204" pitchFamily="34" charset="0"/>
              </a:rPr>
              <a:t>And all of our work is dedicated to achieving our 2024 Impact Goal, which was strategically developed and is based on the latest science and data:</a:t>
            </a:r>
          </a:p>
          <a:p>
            <a:r>
              <a:rPr lang="en-US" sz="1200" kern="1200" dirty="0">
                <a:solidFill>
                  <a:schemeClr val="tx1"/>
                </a:solidFill>
                <a:effectLst/>
                <a:latin typeface="Arial" panose="020B0604020202020204" pitchFamily="34" charset="0"/>
                <a:cs typeface="Arial" panose="020B0604020202020204" pitchFamily="34" charset="0"/>
              </a:rPr>
              <a:t> </a:t>
            </a:r>
          </a:p>
          <a:p>
            <a:r>
              <a:rPr lang="en-US" sz="1200" i="1" kern="1200" dirty="0">
                <a:solidFill>
                  <a:schemeClr val="tx1"/>
                </a:solidFill>
                <a:effectLst/>
                <a:latin typeface="Arial" panose="020B0604020202020204" pitchFamily="34" charset="0"/>
                <a:cs typeface="Arial" panose="020B0604020202020204" pitchFamily="34" charset="0"/>
              </a:rPr>
              <a:t>Every person deserves the opportunity for a full, healthy life. As </a:t>
            </a:r>
            <a:r>
              <a:rPr lang="en-US" sz="1200" b="1" i="1" kern="1200" dirty="0">
                <a:solidFill>
                  <a:schemeClr val="tx1"/>
                </a:solidFill>
                <a:effectLst/>
                <a:latin typeface="Arial" panose="020B0604020202020204" pitchFamily="34" charset="0"/>
                <a:cs typeface="Arial" panose="020B0604020202020204" pitchFamily="34" charset="0"/>
              </a:rPr>
              <a:t>champions for health </a:t>
            </a:r>
            <a:r>
              <a:rPr lang="en-US" sz="1200" i="1" kern="1200" dirty="0">
                <a:solidFill>
                  <a:schemeClr val="tx1"/>
                </a:solidFill>
                <a:effectLst/>
                <a:latin typeface="Arial" panose="020B0604020202020204" pitchFamily="34" charset="0"/>
                <a:cs typeface="Arial" panose="020B0604020202020204" pitchFamily="34" charset="0"/>
              </a:rPr>
              <a:t>equity, by 2024, the American Heart Association will advance cardiovascular health for all, including identifying and removing barriers to health care access and quality.</a:t>
            </a:r>
            <a:endParaRPr lang="en-US" sz="1200" kern="1200" dirty="0">
              <a:solidFill>
                <a:schemeClr val="tx1"/>
              </a:solidFill>
              <a:effectLst/>
              <a:latin typeface="Arial" panose="020B0604020202020204" pitchFamily="34" charset="0"/>
              <a:cs typeface="Arial" panose="020B0604020202020204" pitchFamily="34" charset="0"/>
            </a:endParaRPr>
          </a:p>
          <a:p>
            <a:pPr lvl="0"/>
            <a:r>
              <a:rPr lang="en-US" sz="1200" kern="1200" dirty="0">
                <a:solidFill>
                  <a:schemeClr val="tx1"/>
                </a:solidFill>
                <a:effectLst/>
                <a:latin typeface="Arial" panose="020B0604020202020204" pitchFamily="34" charset="0"/>
                <a:cs typeface="Arial" panose="020B0604020202020204" pitchFamily="34" charset="0"/>
              </a:rPr>
              <a:t> </a:t>
            </a:r>
          </a:p>
          <a:p>
            <a:pPr lvl="0"/>
            <a:r>
              <a:rPr lang="en-US" sz="1200" kern="1200" dirty="0">
                <a:solidFill>
                  <a:schemeClr val="tx1"/>
                </a:solidFill>
                <a:effectLst/>
                <a:latin typeface="Arial" panose="020B0604020202020204" pitchFamily="34" charset="0"/>
                <a:cs typeface="Arial" panose="020B0604020202020204" pitchFamily="34" charset="0"/>
              </a:rPr>
              <a:t>You’ll see the 2024 goal has an even sharper focus on health equity… When we talk about health equity, here’s what we mean:  Simply put, health equity is a state that would be achieved if all people had the just opportunity to be healthy. </a:t>
            </a:r>
          </a:p>
          <a:p>
            <a:r>
              <a:rPr lang="en-US" sz="1200" kern="1200" dirty="0">
                <a:solidFill>
                  <a:schemeClr val="tx1"/>
                </a:solidFill>
                <a:effectLst/>
                <a:latin typeface="Arial" panose="020B0604020202020204" pitchFamily="34" charset="0"/>
                <a:cs typeface="Arial" panose="020B0604020202020204" pitchFamily="34" charset="0"/>
              </a:rPr>
              <a:t> </a:t>
            </a:r>
          </a:p>
          <a:p>
            <a:pPr lvl="0"/>
            <a:r>
              <a:rPr lang="en-US" sz="1200" kern="1200" dirty="0">
                <a:solidFill>
                  <a:schemeClr val="tx1"/>
                </a:solidFill>
                <a:effectLst/>
                <a:latin typeface="Arial" panose="020B0604020202020204" pitchFamily="34" charset="0"/>
                <a:cs typeface="Arial" panose="020B0604020202020204" pitchFamily="34" charset="0"/>
              </a:rPr>
              <a:t>Our official, more detailed statement on health equity is … </a:t>
            </a:r>
          </a:p>
          <a:p>
            <a:r>
              <a:rPr lang="en-US" sz="1200" i="1" kern="1200" dirty="0">
                <a:solidFill>
                  <a:schemeClr val="tx1"/>
                </a:solidFill>
                <a:effectLst/>
                <a:latin typeface="Arial" panose="020B0604020202020204" pitchFamily="34" charset="0"/>
                <a:cs typeface="Arial" panose="020B0604020202020204" pitchFamily="34" charset="0"/>
              </a:rPr>
              <a:t> </a:t>
            </a:r>
            <a:endParaRPr lang="en-US" sz="1200" kern="1200" dirty="0">
              <a:solidFill>
                <a:schemeClr val="tx1"/>
              </a:solidFill>
              <a:effectLst/>
              <a:latin typeface="Arial" panose="020B0604020202020204" pitchFamily="34" charset="0"/>
              <a:cs typeface="Arial" panose="020B0604020202020204" pitchFamily="34" charset="0"/>
            </a:endParaRPr>
          </a:p>
          <a:p>
            <a:pPr lvl="0"/>
            <a:r>
              <a:rPr lang="en-US" sz="1200" i="1" kern="1200" dirty="0">
                <a:solidFill>
                  <a:schemeClr val="tx1"/>
                </a:solidFill>
                <a:effectLst/>
                <a:latin typeface="Arial" panose="020B0604020202020204" pitchFamily="34" charset="0"/>
                <a:cs typeface="Arial" panose="020B0604020202020204" pitchFamily="34" charset="0"/>
              </a:rPr>
              <a:t>Everyone deserves an optimal and just opportunity to be healthy, giving special attention to the needs of those at greatest risk of poor health and no one is disadvantaged from achieving their potential because of social position or any other socially defined circumstance. </a:t>
            </a:r>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95AC-D176-40A9-8056-A64D450B5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8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Arial" panose="020B0604020202020204" pitchFamily="34" charset="0"/>
                <a:cs typeface="Arial" panose="020B0604020202020204" pitchFamily="34" charset="0"/>
              </a:rPr>
              <a:t>Addressing the drivers of health disparities, including the </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social determinants of health, structural racism, and rural health inequities, is the only way to truly achieve equitable health and well-being for all.</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With a track record of helping to save and improve lives for nearly 100 years the American Heart Association is taking bold actions (we call them our ten commitments to remove the barriers to health and advanced cardiovascular health for all) . To the right of the screen you will see those ten commitments. </a:t>
            </a:r>
          </a:p>
          <a:p>
            <a:endParaRPr lang="en-US" sz="1100" dirty="0">
              <a:latin typeface="Arial" panose="020B0604020202020204" pitchFamily="34" charset="0"/>
              <a:cs typeface="Arial" panose="020B0604020202020204" pitchFamily="34" charset="0"/>
            </a:endParaRPr>
          </a:p>
          <a:p>
            <a:pPr marL="171450" indent="-171450">
              <a:buFont typeface="Arial"/>
              <a:buChar char="•"/>
            </a:pPr>
            <a:r>
              <a:rPr lang="en-US" sz="1000" dirty="0">
                <a:latin typeface="Arial" panose="020B0604020202020204" pitchFamily="34" charset="0"/>
                <a:cs typeface="Arial" panose="020B0604020202020204" pitchFamily="34" charset="0"/>
              </a:rPr>
              <a:t>We are investing $100 million in new research programs in grants based on science to alleviate health inequities and structural racism. </a:t>
            </a:r>
          </a:p>
          <a:p>
            <a:pPr marL="171450" indent="-171450">
              <a:buFont typeface="Arial"/>
              <a:buChar char="•"/>
            </a:pPr>
            <a:r>
              <a:rPr lang="en-US" sz="1000" dirty="0">
                <a:latin typeface="Arial" panose="020B0604020202020204" pitchFamily="34" charset="0"/>
                <a:cs typeface="Arial" panose="020B0604020202020204" pitchFamily="34" charset="0"/>
              </a:rPr>
              <a:t>we are also investing at least 100 million in community LED solutions for addressing health inequality and structural racism. we're improving the access to and the quality of healthcare for underrepresented populations in rural communities </a:t>
            </a:r>
          </a:p>
          <a:p>
            <a:pPr marL="171450" indent="-171450">
              <a:buFont typeface="Arial"/>
              <a:buChar char="•"/>
            </a:pPr>
            <a:r>
              <a:rPr lang="en-US" sz="1000" dirty="0">
                <a:latin typeface="Arial" panose="020B0604020202020204" pitchFamily="34" charset="0"/>
                <a:cs typeface="Arial" panose="020B0604020202020204" pitchFamily="34" charset="0"/>
              </a:rPr>
              <a:t> through $32 million award we are engaging health centers and communities to elevate the quality and education to improve blood pressure control </a:t>
            </a:r>
          </a:p>
          <a:p>
            <a:pPr marL="171450" indent="-171450">
              <a:buFont typeface="Arial"/>
              <a:buChar char="•"/>
            </a:pPr>
            <a:r>
              <a:rPr lang="en-US" sz="1000" dirty="0">
                <a:latin typeface="Arial" panose="020B0604020202020204" pitchFamily="34" charset="0"/>
                <a:cs typeface="Arial" panose="020B0604020202020204" pitchFamily="34" charset="0"/>
              </a:rPr>
              <a:t>We're using our extensive clinical registry programs to capture data so we have more scientific knowledge on the health effects of social determinants of health and health care and quality. </a:t>
            </a:r>
          </a:p>
          <a:p>
            <a:pPr marL="171450" indent="-171450">
              <a:buFont typeface="Arial"/>
              <a:buChar char="•"/>
            </a:pPr>
            <a:r>
              <a:rPr lang="en-US" sz="1000" dirty="0">
                <a:latin typeface="Arial" panose="020B0604020202020204" pitchFamily="34" charset="0"/>
                <a:cs typeface="Arial" panose="020B0604020202020204" pitchFamily="34" charset="0"/>
              </a:rPr>
              <a:t>We're collaborating with our CEO roundtable to architecture a road map &amp; conceptual framework and related tools for employers to identify and dismantle practices and policies in the workplace that contributed to this structural racism and health inequalities. </a:t>
            </a:r>
          </a:p>
          <a:p>
            <a:pPr marL="171450" indent="-171450">
              <a:buFont typeface="Arial"/>
              <a:buChar char="•"/>
            </a:pPr>
            <a:r>
              <a:rPr lang="en-US" sz="1000" dirty="0">
                <a:latin typeface="Arial" panose="020B0604020202020204" pitchFamily="34" charset="0"/>
                <a:cs typeface="Arial" panose="020B0604020202020204" pitchFamily="34" charset="0"/>
              </a:rPr>
              <a:t>We're also creating a digital learning platform for clinicians and healthcare professionals and scientists to improve areas of health care. </a:t>
            </a:r>
          </a:p>
          <a:p>
            <a:pPr marL="171450" indent="-171450">
              <a:buFont typeface="Arial"/>
              <a:buChar char="•"/>
            </a:pPr>
            <a:r>
              <a:rPr lang="en-US" sz="1000" dirty="0">
                <a:latin typeface="Arial" panose="020B0604020202020204" pitchFamily="34" charset="0"/>
                <a:cs typeface="Arial" panose="020B0604020202020204" pitchFamily="34" charset="0"/>
              </a:rPr>
              <a:t>We want to elevate the focus of our scientific journals. </a:t>
            </a:r>
          </a:p>
          <a:p>
            <a:pPr marL="171450" indent="-171450">
              <a:buFont typeface="Arial"/>
              <a:buChar char="•"/>
            </a:pPr>
            <a:r>
              <a:rPr lang="en-US" sz="1000" dirty="0">
                <a:latin typeface="Arial" panose="020B0604020202020204" pitchFamily="34" charset="0"/>
                <a:cs typeface="Arial" panose="020B0604020202020204" pitchFamily="34" charset="0"/>
              </a:rPr>
              <a:t>And we want to increase the diversity of our workforce to reduce bias </a:t>
            </a:r>
          </a:p>
        </p:txBody>
      </p:sp>
      <p:sp>
        <p:nvSpPr>
          <p:cNvPr id="4" name="Slide Number Placeholder 3"/>
          <p:cNvSpPr>
            <a:spLocks noGrp="1"/>
          </p:cNvSpPr>
          <p:nvPr>
            <p:ph type="sldNum" sz="quarter" idx="5"/>
          </p:nvPr>
        </p:nvSpPr>
        <p:spPr/>
        <p:txBody>
          <a:bodyPr/>
          <a:lstStyle/>
          <a:p>
            <a:fld id="{DBC97FFF-8A5A-4535-8A21-D22B383E3919}" type="slidenum">
              <a:rPr lang="en-US" smtClean="0"/>
              <a:t>4</a:t>
            </a:fld>
            <a:endParaRPr lang="en-US" dirty="0"/>
          </a:p>
        </p:txBody>
      </p:sp>
    </p:spTree>
    <p:extLst>
      <p:ext uri="{BB962C8B-B14F-4D97-AF65-F5344CB8AC3E}">
        <p14:creationId xmlns:p14="http://schemas.microsoft.com/office/powerpoint/2010/main" val="322964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5D83-AD5B-4D48-B55A-D6E9EDB1B5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9FE604F-3C00-4B10-9E7F-852264BFC95C}"/>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Patients, caregivers and advocates are included in science and research committees and projects. Lay volunteers  help shape the AHA research agenda and strengthen it’s impact on the mission of the organization.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we have dedicated staff and volunteers participating in many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a:p>
            <a:pPr>
              <a:defRPr/>
            </a:pPr>
            <a:r>
              <a:rPr lang="en-US" b="1" i="1" dirty="0">
                <a:latin typeface="Arial" panose="020B0604020202020204" pitchFamily="34" charset="0"/>
                <a:cs typeface="Arial" panose="020B0604020202020204" pitchFamily="34" charset="0"/>
              </a:rPr>
              <a:t>Sometimes referred to as Lay</a:t>
            </a:r>
            <a:r>
              <a:rPr lang="en-US" sz="1200" b="1" i="1" dirty="0">
                <a:latin typeface="Arial" panose="020B0604020202020204" pitchFamily="34" charset="0"/>
                <a:cs typeface="Arial" panose="020B0604020202020204" pitchFamily="34" charset="0"/>
              </a:rPr>
              <a:t> Stakeholders/Lay Representatives/Lay Reviewers/lay writers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pPr>
              <a:defRPr/>
            </a:pPr>
            <a:r>
              <a:rPr lang="en-US" sz="1200" dirty="0">
                <a:effectLst/>
                <a:latin typeface="Arial" panose="020B0604020202020204" pitchFamily="34" charset="0"/>
                <a:cs typeface="Arial" panose="020B0604020202020204" pitchFamily="34" charset="0"/>
              </a:rPr>
              <a:t>The Lay Stakeholder (non-scientist) volunteer are patients, caregivers, advocates, survivors, family members, or thought leaders with an intimate experience with cardiovascular and cerebrovascular disease. They are AHA volunteers without formal training as a scientist who possess a strong interest in advancing the AHA’s mission for longer, healthier lives.</a:t>
            </a:r>
            <a:r>
              <a:rPr lang="en-US" dirty="0">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54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The Lay Stakeholder volunteer is included in the mission of the AHA and is vital to the mission.</a:t>
            </a:r>
          </a:p>
          <a:p>
            <a:pPr>
              <a:defRPr/>
            </a:pPr>
            <a:endParaRPr lang="en-US" dirty="0">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The </a:t>
            </a:r>
            <a:r>
              <a:rPr lang="en-US" sz="1200" i="0" u="none" strike="noStrike" cap="none" dirty="0">
                <a:solidFill>
                  <a:srgbClr val="000000"/>
                </a:solidFill>
                <a:latin typeface="Arial" panose="020B0604020202020204" pitchFamily="34" charset="0"/>
                <a:cs typeface="Arial" panose="020B0604020202020204" pitchFamily="34" charset="0"/>
              </a:rPr>
              <a:t>role of the lay stakeholder is to add an outside perspective to research and science, a view which reflects the insights and concerns of patients, caregivers, the community, and funders. Lay Stakeholders bridge the communication gap between scientists and non-scientists prompting a sense of urgency for finding cures and more effective prevention, diagnosis, and treatments.</a:t>
            </a:r>
            <a:r>
              <a:rPr lang="en-US" dirty="0">
                <a:solidFill>
                  <a:srgbClr val="000000"/>
                </a:solidFill>
                <a:latin typeface="Arial" panose="020B0604020202020204" pitchFamily="34" charset="0"/>
                <a:cs typeface="Arial" panose="020B0604020202020204" pitchFamily="34" charset="0"/>
              </a:rPr>
              <a:t> </a:t>
            </a:r>
          </a:p>
          <a:p>
            <a:pPr>
              <a:defRPr/>
            </a:pPr>
            <a:endParaRPr lang="en-US" dirty="0">
              <a:solidFill>
                <a:srgbClr val="000000"/>
              </a:solidFill>
              <a:latin typeface="Arial" panose="020B0604020202020204" pitchFamily="34" charset="0"/>
              <a:cs typeface="Arial" panose="020B0604020202020204" pitchFamily="34" charset="0"/>
            </a:endParaRPr>
          </a:p>
          <a:p>
            <a:pPr>
              <a:defRPr/>
            </a:pPr>
            <a:r>
              <a:rPr lang="en-US" sz="1200" i="0" u="none" strike="noStrike" cap="none" dirty="0">
                <a:solidFill>
                  <a:srgbClr val="000000"/>
                </a:solidFill>
                <a:latin typeface="Arial" panose="020B0604020202020204" pitchFamily="34" charset="0"/>
                <a:cs typeface="Arial" panose="020B0604020202020204" pitchFamily="34" charset="0"/>
              </a:rPr>
              <a:t>Including non-scientists helps to</a:t>
            </a:r>
            <a:r>
              <a:rPr lang="en-US" dirty="0">
                <a:solidFill>
                  <a:srgbClr val="000000"/>
                </a:solidFill>
                <a:latin typeface="Arial" panose="020B0604020202020204" pitchFamily="34" charset="0"/>
                <a:cs typeface="Arial" panose="020B0604020202020204" pitchFamily="34" charset="0"/>
              </a:rPr>
              <a:t> increase</a:t>
            </a:r>
            <a:r>
              <a:rPr lang="en-US" sz="1200" i="0" u="none" strike="noStrike" cap="none" dirty="0">
                <a:solidFill>
                  <a:srgbClr val="000000"/>
                </a:solidFill>
                <a:latin typeface="Arial" panose="020B0604020202020204" pitchFamily="34" charset="0"/>
                <a:cs typeface="Arial" panose="020B0604020202020204" pitchFamily="34" charset="0"/>
              </a:rPr>
              <a:t> credibility, accountability and transparency of the research peer review, scientific statements and other research and science processes. Ultimately, including both scientists</a:t>
            </a:r>
            <a:r>
              <a:rPr lang="en-US" dirty="0">
                <a:solidFill>
                  <a:srgbClr val="000000"/>
                </a:solidFill>
                <a:latin typeface="Arial" panose="020B0604020202020204" pitchFamily="34" charset="0"/>
                <a:cs typeface="Arial" panose="020B0604020202020204" pitchFamily="34" charset="0"/>
              </a:rPr>
              <a:t>/researchers/clinicians</a:t>
            </a:r>
            <a:r>
              <a:rPr lang="en-US" sz="1200" i="0" u="none" strike="noStrike" cap="none" dirty="0">
                <a:solidFill>
                  <a:srgbClr val="000000"/>
                </a:solidFill>
                <a:latin typeface="Arial" panose="020B0604020202020204" pitchFamily="34" charset="0"/>
                <a:cs typeface="Arial" panose="020B0604020202020204" pitchFamily="34" charset="0"/>
              </a:rPr>
              <a:t> and patient representatives reminds all of the human dimension of research and science outcomes.</a:t>
            </a:r>
            <a:endParaRPr lang="en-US" cap="none"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BC97FFF-8A5A-4535-8A21-D22B383E3919}" type="slidenum">
              <a:rPr lang="en-US" smtClean="0"/>
              <a:t>6</a:t>
            </a:fld>
            <a:endParaRPr lang="en-US" dirty="0"/>
          </a:p>
        </p:txBody>
      </p:sp>
    </p:spTree>
    <p:extLst>
      <p:ext uri="{BB962C8B-B14F-4D97-AF65-F5344CB8AC3E}">
        <p14:creationId xmlns:p14="http://schemas.microsoft.com/office/powerpoint/2010/main" val="224422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5D83-AD5B-4D48-B55A-D6E9EDB1B5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3505BDB9-1E01-42A9-970A-192FE8DBF36F}"/>
              </a:ext>
            </a:extLst>
          </p:cNvPr>
          <p:cNvSpPr>
            <a:spLocks noGrp="1"/>
          </p:cNvSpPr>
          <p:nvPr>
            <p:ph type="body" sz="quarter" idx="3"/>
          </p:nvPr>
        </p:nvSpPr>
        <p:spPr/>
        <p:txBody>
          <a:bodyPr/>
          <a:lstStyle/>
          <a:p>
            <a:r>
              <a:rPr lang="en-US" dirty="0">
                <a:solidFill>
                  <a:schemeClr val="accent1"/>
                </a:solidFill>
                <a:latin typeface="Arial" panose="020B0604020202020204" pitchFamily="34" charset="0"/>
                <a:cs typeface="Arial" panose="020B0604020202020204" pitchFamily="34" charset="0"/>
              </a:rPr>
              <a:t>Why does the AHA invest in patient representatives?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Because they influence the direction of ECE science and research process . They create a new awareness in areas of science and research, and represent the patient community.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Increases the accountability and transparency of the research process.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Provides real-world understanding of what most impacts those affected by heart and Brain disorders and disease.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Helps shape the research agenda and strengthen its impact on the mission.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Gives voice to the issues stakeholders think are most important.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Integrates a diverse range of views (researchers, health professionals AND service-user representatives so research becomes more effective). </a:t>
            </a: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Improves understanding of the benefits and burdens of patients in research studies. </a:t>
            </a:r>
          </a:p>
          <a:p>
            <a:pPr marL="171450" marR="0" lvl="0" indent="-171450">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Helps to evaluate the relevance of research funding applications to the mission of the AHA. </a:t>
            </a:r>
          </a:p>
          <a:p>
            <a:pPr marL="171450" marR="0" lvl="0" indent="-171450">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Helps scientists tailor research design to include a real-world patient perspective. </a:t>
            </a:r>
          </a:p>
          <a:p>
            <a:pPr marL="171450" marR="0" lvl="0" indent="-171450">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Enhances credibility of research and the applicability of research results to the patient, caregiver, and or community as individuals. </a:t>
            </a:r>
          </a:p>
          <a:p>
            <a:pPr marL="171450" marR="0" lvl="0" indent="-171450">
              <a:spcBef>
                <a:spcPts val="0"/>
              </a:spcBef>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Ensures that AHA/ACC scientific statements and clinical practice guidelines include a patient representative perspective.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16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Arial" panose="020B0604020202020204" pitchFamily="34" charset="0"/>
              </a:rPr>
              <a:t>Lay Stakeholder </a:t>
            </a:r>
            <a:r>
              <a:rPr lang="en-US" dirty="0">
                <a:latin typeface="Arial" panose="020B0604020202020204" pitchFamily="34" charset="0"/>
                <a:ea typeface="Calibri" panose="020F0502020204030204" pitchFamily="34" charset="0"/>
                <a:cs typeface="Arial" panose="020B0604020202020204" pitchFamily="34" charset="0"/>
              </a:rPr>
              <a:t>in science and research in June of 2021 published best practices in the AHA Journal of Circulation. You can find this online under the LS link.</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D0CFC-6856-49F3-972B-649859D244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91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97FFF-8A5A-4535-8A21-D22B383E3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351907F3-FE67-44DD-9AFF-1264EC0EBBA5}"/>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The number of lay volunteers participating  on AHA research and science committees and projects continues to grow.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organization continues to support that lay stakeholders add a unique perspective to decisions about funding, research direction, and scientific guidelines written for the healthcare community.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57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8.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7.png"/><Relationship Id="rId4" Type="http://schemas.microsoft.com/office/2007/relationships/hdphoto" Target="../media/hdphoto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7.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644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03177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HA text 02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89622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6076157" y="2013480"/>
            <a:ext cx="6105260" cy="4844521"/>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6646334" y="2457980"/>
            <a:ext cx="5535083" cy="4400021"/>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3940" y="5562601"/>
            <a:ext cx="1997061" cy="10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2566458"/>
            <a:ext cx="129646" cy="12065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3365500"/>
            <a:ext cx="3238500"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444500" y="3463289"/>
            <a:ext cx="749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444500" y="2286001"/>
            <a:ext cx="8890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42819967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929206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7854790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3038624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9865104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D81AEF5-BF8F-FD46-BCD5-75256E171725}"/>
              </a:ext>
            </a:extLst>
          </p:cNvPr>
          <p:cNvSpPr>
            <a:spLocks/>
          </p:cNvSpPr>
          <p:nvPr userDrawn="1"/>
        </p:nvSpPr>
        <p:spPr bwMode="auto">
          <a:xfrm>
            <a:off x="267230" y="2553229"/>
            <a:ext cx="11924771" cy="2704042"/>
          </a:xfrm>
          <a:custGeom>
            <a:avLst/>
            <a:gdLst>
              <a:gd name="T0" fmla="*/ 0 w 14310360"/>
              <a:gd name="T1" fmla="*/ 3246119 h 3246120"/>
              <a:gd name="T2" fmla="*/ 14310360 w 14310360"/>
              <a:gd name="T3" fmla="*/ 3246119 h 3246120"/>
              <a:gd name="T4" fmla="*/ 14310360 w 14310360"/>
              <a:gd name="T5" fmla="*/ 0 h 3246120"/>
              <a:gd name="T6" fmla="*/ 0 w 14310360"/>
              <a:gd name="T7" fmla="*/ 0 h 3246120"/>
              <a:gd name="T8" fmla="*/ 0 w 14310360"/>
              <a:gd name="T9" fmla="*/ 3246119 h 3246120"/>
            </a:gdLst>
            <a:ahLst/>
            <a:cxnLst>
              <a:cxn ang="0">
                <a:pos x="T0" y="T1"/>
              </a:cxn>
              <a:cxn ang="0">
                <a:pos x="T2" y="T3"/>
              </a:cxn>
              <a:cxn ang="0">
                <a:pos x="T4" y="T5"/>
              </a:cxn>
              <a:cxn ang="0">
                <a:pos x="T6" y="T7"/>
              </a:cxn>
              <a:cxn ang="0">
                <a:pos x="T8" y="T9"/>
              </a:cxn>
            </a:cxnLst>
            <a:rect l="0" t="0" r="r" b="b"/>
            <a:pathLst>
              <a:path w="14310360" h="3246120">
                <a:moveTo>
                  <a:pt x="0" y="3246119"/>
                </a:moveTo>
                <a:lnTo>
                  <a:pt x="14310360" y="3246119"/>
                </a:lnTo>
                <a:lnTo>
                  <a:pt x="14310360" y="0"/>
                </a:lnTo>
                <a:lnTo>
                  <a:pt x="0" y="0"/>
                </a:lnTo>
                <a:lnTo>
                  <a:pt x="0" y="3246119"/>
                </a:lnTo>
                <a:close/>
              </a:path>
            </a:pathLst>
          </a:custGeom>
          <a:solidFill>
            <a:srgbClr val="C10E21"/>
          </a:solidFill>
          <a:ln>
            <a:noFill/>
          </a:ln>
        </p:spPr>
        <p:txBody>
          <a:bodyPr lIns="0" tIns="0" rIns="0" bIns="0"/>
          <a:lstStyle/>
          <a:p>
            <a:endParaRPr lang="en-US" sz="1500" dirty="0">
              <a:solidFill>
                <a:srgbClr val="C10E21"/>
              </a:solidFill>
            </a:endParaRPr>
          </a:p>
        </p:txBody>
      </p:sp>
      <p:sp>
        <p:nvSpPr>
          <p:cNvPr id="3" name="object 3">
            <a:extLst>
              <a:ext uri="{FF2B5EF4-FFF2-40B4-BE49-F238E27FC236}">
                <a16:creationId xmlns:a16="http://schemas.microsoft.com/office/drawing/2014/main" id="{BB31CC0C-194D-824E-A121-45B35F1B64B5}"/>
              </a:ext>
            </a:extLst>
          </p:cNvPr>
          <p:cNvSpPr>
            <a:spLocks/>
          </p:cNvSpPr>
          <p:nvPr userDrawn="1"/>
        </p:nvSpPr>
        <p:spPr bwMode="auto">
          <a:xfrm>
            <a:off x="1" y="2553229"/>
            <a:ext cx="267229" cy="2704042"/>
          </a:xfrm>
          <a:custGeom>
            <a:avLst/>
            <a:gdLst>
              <a:gd name="T0" fmla="*/ 0 w 320040"/>
              <a:gd name="T1" fmla="*/ 3246119 h 3246120"/>
              <a:gd name="T2" fmla="*/ 320040 w 320040"/>
              <a:gd name="T3" fmla="*/ 3246119 h 3246120"/>
              <a:gd name="T4" fmla="*/ 320040 w 320040"/>
              <a:gd name="T5" fmla="*/ 0 h 3246120"/>
              <a:gd name="T6" fmla="*/ 0 w 320040"/>
              <a:gd name="T7" fmla="*/ 0 h 3246120"/>
              <a:gd name="T8" fmla="*/ 0 w 320040"/>
              <a:gd name="T9" fmla="*/ 3246119 h 3246120"/>
            </a:gdLst>
            <a:ahLst/>
            <a:cxnLst>
              <a:cxn ang="0">
                <a:pos x="T0" y="T1"/>
              </a:cxn>
              <a:cxn ang="0">
                <a:pos x="T2" y="T3"/>
              </a:cxn>
              <a:cxn ang="0">
                <a:pos x="T4" y="T5"/>
              </a:cxn>
              <a:cxn ang="0">
                <a:pos x="T6" y="T7"/>
              </a:cxn>
              <a:cxn ang="0">
                <a:pos x="T8" y="T9"/>
              </a:cxn>
            </a:cxnLst>
            <a:rect l="0" t="0" r="r" b="b"/>
            <a:pathLst>
              <a:path w="320040" h="3246120">
                <a:moveTo>
                  <a:pt x="0" y="3246119"/>
                </a:moveTo>
                <a:lnTo>
                  <a:pt x="320040" y="3246119"/>
                </a:lnTo>
                <a:lnTo>
                  <a:pt x="320040" y="0"/>
                </a:lnTo>
                <a:lnTo>
                  <a:pt x="0" y="0"/>
                </a:lnTo>
                <a:lnTo>
                  <a:pt x="0" y="3246119"/>
                </a:lnTo>
                <a:close/>
              </a:path>
            </a:pathLst>
          </a:custGeom>
          <a:solidFill>
            <a:srgbClr val="990000"/>
          </a:solidFill>
          <a:ln>
            <a:noFill/>
          </a:ln>
        </p:spPr>
        <p:txBody>
          <a:bodyPr lIns="0" tIns="0" rIns="0" bIns="0"/>
          <a:lstStyle/>
          <a:p>
            <a:endParaRPr lang="en-US" sz="1500" dirty="0">
              <a:solidFill>
                <a:srgbClr val="990000"/>
              </a:solidFill>
            </a:endParaRPr>
          </a:p>
        </p:txBody>
      </p:sp>
      <p:sp>
        <p:nvSpPr>
          <p:cNvPr id="7" name="Subtitle 2">
            <a:extLst>
              <a:ext uri="{FF2B5EF4-FFF2-40B4-BE49-F238E27FC236}">
                <a16:creationId xmlns:a16="http://schemas.microsoft.com/office/drawing/2014/main" id="{C5172DB4-A174-084A-A955-8EF506185CC8}"/>
              </a:ext>
            </a:extLst>
          </p:cNvPr>
          <p:cNvSpPr>
            <a:spLocks noGrp="1"/>
          </p:cNvSpPr>
          <p:nvPr>
            <p:ph type="subTitle" idx="1" hasCustomPrompt="1"/>
          </p:nvPr>
        </p:nvSpPr>
        <p:spPr>
          <a:xfrm>
            <a:off x="635000" y="4161788"/>
            <a:ext cx="10795000" cy="727713"/>
          </a:xfrm>
          <a:prstGeom prst="rect">
            <a:avLst/>
          </a:prstGeom>
        </p:spPr>
        <p:txBody>
          <a:bodyPr/>
          <a:lstStyle>
            <a:lvl1pPr marL="0" indent="0" algn="l">
              <a:buNone/>
              <a:defRPr sz="2333" b="0" i="0">
                <a:solidFill>
                  <a:schemeClr val="bg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A087D1DE-F68B-4340-A29E-DE70A5CD1E9B}"/>
              </a:ext>
            </a:extLst>
          </p:cNvPr>
          <p:cNvSpPr>
            <a:spLocks noGrp="1"/>
          </p:cNvSpPr>
          <p:nvPr>
            <p:ph type="ctrTitle" hasCustomPrompt="1"/>
          </p:nvPr>
        </p:nvSpPr>
        <p:spPr>
          <a:xfrm>
            <a:off x="635000" y="2984500"/>
            <a:ext cx="10795000" cy="1092513"/>
          </a:xfrm>
          <a:prstGeom prst="rect">
            <a:avLst/>
          </a:prstGeom>
        </p:spPr>
        <p:txBody>
          <a:bodyPr anchor="b"/>
          <a:lstStyle>
            <a:lvl1pPr algn="l">
              <a:defRPr sz="6500" b="1" i="0" spc="250">
                <a:solidFill>
                  <a:schemeClr val="bg1"/>
                </a:solidFill>
                <a:latin typeface="Lub Dub Heavy" panose="020B0603030403020204" pitchFamily="34" charset="77"/>
              </a:defRPr>
            </a:lvl1pPr>
          </a:lstStyle>
          <a:p>
            <a:r>
              <a:rPr lang="en-US"/>
              <a:t>TITLE SLIDE</a:t>
            </a:r>
          </a:p>
        </p:txBody>
      </p:sp>
      <p:sp>
        <p:nvSpPr>
          <p:cNvPr id="11" name="object 2">
            <a:extLst>
              <a:ext uri="{FF2B5EF4-FFF2-40B4-BE49-F238E27FC236}">
                <a16:creationId xmlns:a16="http://schemas.microsoft.com/office/drawing/2014/main" id="{7A6921F7-3B22-6744-91C8-4F9C827F2A4C}"/>
              </a:ext>
            </a:extLst>
          </p:cNvPr>
          <p:cNvSpPr>
            <a:spLocks/>
          </p:cNvSpPr>
          <p:nvPr userDrawn="1"/>
        </p:nvSpPr>
        <p:spPr bwMode="auto">
          <a:xfrm rot="-5400000">
            <a:off x="-81373" y="3773392"/>
            <a:ext cx="1326910" cy="142875"/>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pic>
        <p:nvPicPr>
          <p:cNvPr id="10" name="Picture 9">
            <a:extLst>
              <a:ext uri="{FF2B5EF4-FFF2-40B4-BE49-F238E27FC236}">
                <a16:creationId xmlns:a16="http://schemas.microsoft.com/office/drawing/2014/main" id="{E0BFB8F1-9F7B-8144-8419-75FD2065A1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1142041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Watermark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F4FEE2-C480-F14D-9D7C-716598110BA2}"/>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Slide Number Placeholder 2">
            <a:extLst>
              <a:ext uri="{FF2B5EF4-FFF2-40B4-BE49-F238E27FC236}">
                <a16:creationId xmlns:a16="http://schemas.microsoft.com/office/drawing/2014/main" id="{EE50D1D7-CEAD-C949-BD5D-832AFD3ED0CF}"/>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4162693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63905E-A106-4413-8211-6BEDE990A5ED}" type="datetimeFigureOut">
              <a:rPr lang="en-US" smtClean="0"/>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6B7081-D2EB-475B-9C79-8644A085EBDF}" type="slidenum">
              <a:rPr lang="en-US" smtClean="0"/>
              <a:t>‹#›</a:t>
            </a:fld>
            <a:endParaRPr lang="en-US" dirty="0"/>
          </a:p>
        </p:txBody>
      </p:sp>
    </p:spTree>
    <p:extLst>
      <p:ext uri="{BB962C8B-B14F-4D97-AF65-F5344CB8AC3E}">
        <p14:creationId xmlns:p14="http://schemas.microsoft.com/office/powerpoint/2010/main" val="17436226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63905E-A106-4413-8211-6BEDE990A5ED}" type="datetimeFigureOut">
              <a:rPr lang="en-US" smtClean="0"/>
              <a:t>7/28/2022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6B7081-D2EB-475B-9C79-8644A085EBDF}" type="slidenum">
              <a:rPr lang="en-US" smtClean="0"/>
              <a:t>‹#›</a:t>
            </a:fld>
            <a:endParaRPr lang="en-US" dirty="0"/>
          </a:p>
        </p:txBody>
      </p:sp>
    </p:spTree>
    <p:extLst>
      <p:ext uri="{BB962C8B-B14F-4D97-AF65-F5344CB8AC3E}">
        <p14:creationId xmlns:p14="http://schemas.microsoft.com/office/powerpoint/2010/main" val="300031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AHA text 0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510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FE715BE-9044-40A3-959E-ED40E23744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8286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5E447E-2F8D-4196-8F77-949B965B8E13}"/>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5417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DDF1B08-320D-46CD-B827-FC8F18A181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1870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DCACD5-D50C-4F4E-8960-A483243A5390}"/>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15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7438030" y="36395"/>
            <a:ext cx="4583375" cy="1567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a:extLst>
              <a:ext uri="{FF2B5EF4-FFF2-40B4-BE49-F238E27FC236}">
                <a16:creationId xmlns:a16="http://schemas.microsoft.com/office/drawing/2014/main" id="{8C88B0E7-5D34-40BB-B820-0454B944D66C}"/>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114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0B5173-0567-47A9-BDA4-3B67BD6BDBF1}"/>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8922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988243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27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64778"/>
            <a:ext cx="5119688"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64778"/>
            <a:ext cx="5119687"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396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3325542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8A4004-A719-4A99-A941-0934BC4AA1DA}" type="datetimeFigureOut">
              <a:rPr lang="en-US" smtClean="0"/>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6181C7-97D6-4A21-9D32-205B1D2A15E8}" type="slidenum">
              <a:rPr lang="en-US" smtClean="0"/>
              <a:t>‹#›</a:t>
            </a:fld>
            <a:endParaRPr lang="en-US" dirty="0"/>
          </a:p>
        </p:txBody>
      </p:sp>
    </p:spTree>
    <p:extLst>
      <p:ext uri="{BB962C8B-B14F-4D97-AF65-F5344CB8AC3E}">
        <p14:creationId xmlns:p14="http://schemas.microsoft.com/office/powerpoint/2010/main" val="3325122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9088" y="125281"/>
            <a:ext cx="2370195" cy="306217"/>
          </a:xfrm>
          <a:prstGeom prst="rect">
            <a:avLst/>
          </a:prstGeom>
        </p:spPr>
      </p:pic>
    </p:spTree>
    <p:custDataLst>
      <p:tags r:id="rId1"/>
    </p:custDataLst>
    <p:extLst>
      <p:ext uri="{BB962C8B-B14F-4D97-AF65-F5344CB8AC3E}">
        <p14:creationId xmlns:p14="http://schemas.microsoft.com/office/powerpoint/2010/main" val="3280824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9" name="Shape 77"/>
          <p:cNvSpPr/>
          <p:nvPr userDrawn="1"/>
        </p:nvSpPr>
        <p:spPr>
          <a:xfrm>
            <a:off x="-1" y="687169"/>
            <a:ext cx="12192001" cy="64697"/>
          </a:xfrm>
          <a:prstGeom prst="rect">
            <a:avLst/>
          </a:prstGeom>
          <a:gradFill flip="none" rotWithShape="1">
            <a:gsLst>
              <a:gs pos="0">
                <a:srgbClr val="C00000"/>
              </a:gs>
              <a:gs pos="57000">
                <a:schemeClr val="accent5"/>
              </a:gs>
            </a:gsLst>
            <a:lin ang="5400000" scaled="1"/>
            <a:tileRect/>
          </a:gradFill>
          <a:ln w="12700">
            <a:miter lim="400000"/>
          </a:ln>
        </p:spPr>
        <p:txBody>
          <a:bodyPr lIns="28575" tIns="28575" rIns="28575" bIns="28575"/>
          <a:lstStyle/>
          <a:p>
            <a:pPr algn="ctr" defTabSz="438150">
              <a:defRPr sz="4000">
                <a:solidFill>
                  <a:srgbClr val="FFFFFF"/>
                </a:solidFill>
                <a:effectLst>
                  <a:outerShdw blurRad="38100" dist="12700" dir="5400000" rotWithShape="0">
                    <a:srgbClr val="000000">
                      <a:alpha val="50000"/>
                    </a:srgbClr>
                  </a:outerShdw>
                </a:effectLst>
                <a:uFillTx/>
              </a:defRPr>
            </a:pPr>
            <a:endParaRPr sz="3000" dirty="0">
              <a:solidFill>
                <a:srgbClr val="FFFFFF"/>
              </a:solidFill>
              <a:effectLst>
                <a:outerShdw blurRad="38100" dist="12700" dir="5400000" rotWithShape="0">
                  <a:srgbClr val="000000">
                    <a:alpha val="50000"/>
                  </a:srgbClr>
                </a:outerShdw>
              </a:effectLst>
            </a:endParaRPr>
          </a:p>
        </p:txBody>
      </p:sp>
      <p:sp>
        <p:nvSpPr>
          <p:cNvPr id="2" name="Title 1"/>
          <p:cNvSpPr>
            <a:spLocks noGrp="1"/>
          </p:cNvSpPr>
          <p:nvPr>
            <p:ph type="title"/>
          </p:nvPr>
        </p:nvSpPr>
        <p:spPr>
          <a:xfrm>
            <a:off x="656170" y="932759"/>
            <a:ext cx="10879665" cy="748393"/>
          </a:xfrm>
          <a:prstGeom prst="rect">
            <a:avLst/>
          </a:prstGeom>
        </p:spPr>
        <p:txBody>
          <a:bodyPr/>
          <a:lstStyle>
            <a:lvl1pPr>
              <a:defRPr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b="26199"/>
          <a:stretch/>
        </p:blipFill>
        <p:spPr>
          <a:xfrm>
            <a:off x="0" y="6066571"/>
            <a:ext cx="12192000" cy="804492"/>
          </a:xfrm>
          <a:prstGeom prst="rect">
            <a:avLst/>
          </a:prstGeom>
        </p:spPr>
      </p:pic>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dirty="0">
              <a:solidFill>
                <a:prstClr val="white"/>
              </a:solidFill>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13" name="Content Placeholder 2"/>
          <p:cNvSpPr>
            <a:spLocks noGrp="1"/>
          </p:cNvSpPr>
          <p:nvPr>
            <p:ph sz="half" idx="1"/>
          </p:nvPr>
        </p:nvSpPr>
        <p:spPr>
          <a:xfrm>
            <a:off x="656168"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342847"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1856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2" name="Title 1"/>
          <p:cNvSpPr>
            <a:spLocks noGrp="1"/>
          </p:cNvSpPr>
          <p:nvPr>
            <p:ph type="title"/>
          </p:nvPr>
        </p:nvSpPr>
        <p:spPr>
          <a:xfrm>
            <a:off x="1729565" y="932759"/>
            <a:ext cx="9806271" cy="748393"/>
          </a:xfrm>
          <a:prstGeom prst="rect">
            <a:avLst/>
          </a:prstGeom>
        </p:spPr>
        <p:txBody>
          <a:bodyPr/>
          <a:lstStyle>
            <a:lvl1pPr>
              <a:defRPr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dirty="0">
              <a:solidFill>
                <a:prstClr val="white"/>
              </a:solidFill>
            </a:endParaRPr>
          </a:p>
        </p:txBody>
      </p:sp>
      <p:cxnSp>
        <p:nvCxnSpPr>
          <p:cNvPr id="10" name="Straight Connector 9"/>
          <p:cNvCxnSpPr/>
          <p:nvPr userDrawn="1"/>
        </p:nvCxnSpPr>
        <p:spPr>
          <a:xfrm>
            <a:off x="1882069" y="708857"/>
            <a:ext cx="10139345" cy="0"/>
          </a:xfrm>
          <a:prstGeom prst="line">
            <a:avLst/>
          </a:prstGeom>
          <a:ln w="317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30204" t="66157" r="7198" b="12869"/>
          <a:stretch/>
        </p:blipFill>
        <p:spPr>
          <a:xfrm rot="5400000">
            <a:off x="-2650476" y="2622954"/>
            <a:ext cx="6867859" cy="159798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9" name="Text Placeholder 2"/>
          <p:cNvSpPr>
            <a:spLocks noGrp="1"/>
          </p:cNvSpPr>
          <p:nvPr>
            <p:ph type="body" idx="1"/>
          </p:nvPr>
        </p:nvSpPr>
        <p:spPr>
          <a:xfrm>
            <a:off x="1716349" y="1525674"/>
            <a:ext cx="4947251" cy="823912"/>
          </a:xfrm>
          <a:prstGeom prst="rect">
            <a:avLst/>
          </a:prstGeo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2"/>
          </p:nvPr>
        </p:nvSpPr>
        <p:spPr>
          <a:xfrm>
            <a:off x="1716349" y="2349587"/>
            <a:ext cx="4947251" cy="36845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797507" y="1525674"/>
            <a:ext cx="5223907" cy="823912"/>
          </a:xfrm>
          <a:prstGeom prst="rect">
            <a:avLst/>
          </a:prstGeo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Content Placeholder 5"/>
          <p:cNvSpPr>
            <a:spLocks noGrp="1"/>
          </p:cNvSpPr>
          <p:nvPr>
            <p:ph sz="quarter" idx="10"/>
          </p:nvPr>
        </p:nvSpPr>
        <p:spPr>
          <a:xfrm>
            <a:off x="6797507" y="2349587"/>
            <a:ext cx="5223907" cy="36845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36173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Shape 77"/>
          <p:cNvSpPr/>
          <p:nvPr userDrawn="1"/>
        </p:nvSpPr>
        <p:spPr>
          <a:xfrm>
            <a:off x="-1" y="687169"/>
            <a:ext cx="12192001" cy="64697"/>
          </a:xfrm>
          <a:prstGeom prst="rect">
            <a:avLst/>
          </a:prstGeom>
          <a:gradFill flip="none" rotWithShape="1">
            <a:gsLst>
              <a:gs pos="0">
                <a:srgbClr val="C00000"/>
              </a:gs>
              <a:gs pos="57000">
                <a:schemeClr val="accent5"/>
              </a:gs>
            </a:gsLst>
            <a:lin ang="5400000" scaled="1"/>
            <a:tileRect/>
          </a:gradFill>
          <a:ln w="12700">
            <a:miter lim="400000"/>
          </a:ln>
        </p:spPr>
        <p:txBody>
          <a:bodyPr lIns="28575" tIns="28575" rIns="28575" bIns="28575"/>
          <a:lstStyle/>
          <a:p>
            <a:pPr algn="ctr" defTabSz="438150">
              <a:defRPr sz="4000">
                <a:solidFill>
                  <a:srgbClr val="FFFFFF"/>
                </a:solidFill>
                <a:effectLst>
                  <a:outerShdw blurRad="38100" dist="12700" dir="5400000" rotWithShape="0">
                    <a:srgbClr val="000000">
                      <a:alpha val="50000"/>
                    </a:srgbClr>
                  </a:outerShdw>
                </a:effectLst>
                <a:uFillTx/>
              </a:defRPr>
            </a:pPr>
            <a:endParaRPr sz="3000" dirty="0">
              <a:solidFill>
                <a:srgbClr val="FFFFFF"/>
              </a:solidFill>
              <a:effectLst>
                <a:outerShdw blurRad="38100" dist="12700" dir="5400000" rotWithShape="0">
                  <a:srgbClr val="000000">
                    <a:alpha val="50000"/>
                  </a:srgbClr>
                </a:outerShdw>
              </a:effectLst>
            </a:endParaRPr>
          </a:p>
        </p:txBody>
      </p:sp>
      <p:sp>
        <p:nvSpPr>
          <p:cNvPr id="2" name="Title 1"/>
          <p:cNvSpPr>
            <a:spLocks noGrp="1"/>
          </p:cNvSpPr>
          <p:nvPr>
            <p:ph type="title"/>
          </p:nvPr>
        </p:nvSpPr>
        <p:spPr>
          <a:xfrm>
            <a:off x="656170" y="932759"/>
            <a:ext cx="10879665" cy="748393"/>
          </a:xfrm>
          <a:prstGeom prst="rect">
            <a:avLst/>
          </a:prstGeom>
        </p:spPr>
        <p:txBody>
          <a:bodyPr/>
          <a:lstStyle>
            <a:lvl1pPr>
              <a:defRPr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26199"/>
          <a:stretch/>
        </p:blipFill>
        <p:spPr>
          <a:xfrm>
            <a:off x="0" y="6066571"/>
            <a:ext cx="12192000" cy="804492"/>
          </a:xfrm>
          <a:prstGeom prst="rect">
            <a:avLst/>
          </a:prstGeom>
        </p:spPr>
      </p:pic>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dirty="0">
              <a:solidFill>
                <a:prstClr val="white"/>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13" name="Content Placeholder 2"/>
          <p:cNvSpPr>
            <a:spLocks noGrp="1"/>
          </p:cNvSpPr>
          <p:nvPr>
            <p:ph sz="half" idx="1"/>
          </p:nvPr>
        </p:nvSpPr>
        <p:spPr>
          <a:xfrm>
            <a:off x="656168"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342847"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0606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023"/>
          <a:stretch/>
        </p:blipFill>
        <p:spPr>
          <a:xfrm>
            <a:off x="-9676" y="0"/>
            <a:ext cx="12201675" cy="6858000"/>
          </a:xfrm>
          <a:prstGeom prst="rect">
            <a:avLst/>
          </a:prstGeom>
        </p:spPr>
      </p:pic>
      <p:sp>
        <p:nvSpPr>
          <p:cNvPr id="4"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chemeClr val="bg1"/>
                </a:solidFill>
              </a:defRPr>
            </a:lvl1pPr>
          </a:lstStyle>
          <a:p>
            <a:fld id="{A6B309EF-3636-4E02-9A81-15992B2F2611}" type="slidenum">
              <a:rPr lang="en-US" smtClean="0">
                <a:solidFill>
                  <a:prstClr val="white"/>
                </a:solidFill>
              </a:rPr>
              <a:pPr/>
              <a:t>‹#›</a:t>
            </a:fld>
            <a:endParaRPr lang="en-US" dirty="0">
              <a:solidFill>
                <a:prstClr val="white"/>
              </a:solidFill>
            </a:endParaRPr>
          </a:p>
        </p:txBody>
      </p:sp>
      <p:pic>
        <p:nvPicPr>
          <p:cNvPr id="6" name="Picture 5"/>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987227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83648" y1="21304" x2="83648" y2="2130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0022"/>
          <a:stretch/>
        </p:blipFill>
        <p:spPr>
          <a:xfrm>
            <a:off x="-9676" y="1"/>
            <a:ext cx="12201677" cy="6858000"/>
          </a:xfrm>
          <a:prstGeom prst="rect">
            <a:avLst/>
          </a:prstGeom>
        </p:spPr>
      </p:pic>
      <p:sp>
        <p:nvSpPr>
          <p:cNvPr id="5"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dirty="0"/>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770462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4"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dirty="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3143226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21680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660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88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A6B309EF-3636-4E02-9A81-15992B2F2611}" type="slidenum">
              <a:rPr lang="en-US" smtClean="0">
                <a:solidFill>
                  <a:srgbClr val="E32525"/>
                </a:solidFill>
              </a:rPr>
              <a:pPr/>
              <a:t>‹#›</a:t>
            </a:fld>
            <a:endParaRPr lang="en-US" dirty="0">
              <a:solidFill>
                <a:srgbClr val="E32525"/>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29919"/>
            <a:ext cx="12192000" cy="223360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248" y="6052455"/>
            <a:ext cx="3154688" cy="558812"/>
          </a:xfrm>
          <a:prstGeom prst="rect">
            <a:avLst/>
          </a:prstGeom>
        </p:spPr>
      </p:pic>
    </p:spTree>
    <p:custDataLst>
      <p:tags r:id="rId1"/>
    </p:custDataLst>
    <p:extLst>
      <p:ext uri="{BB962C8B-B14F-4D97-AF65-F5344CB8AC3E}">
        <p14:creationId xmlns:p14="http://schemas.microsoft.com/office/powerpoint/2010/main" val="4176772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307" y="4114801"/>
            <a:ext cx="10363200" cy="1362075"/>
          </a:xfrm>
          <a:prstGeom prst="rect">
            <a:avLst/>
          </a:prstGeom>
        </p:spPr>
        <p:txBody>
          <a:bodyPr vert="horz" wrap="none" lIns="91440" tIns="45720" rIns="91440" bIns="45720" rtlCol="0" anchor="b" anchorCtr="0">
            <a:noAutofit/>
            <a:scene3d>
              <a:camera prst="orthographicFront"/>
              <a:lightRig rig="morning" dir="tl"/>
            </a:scene3d>
            <a:sp3d extrusionH="12700" contourW="8890" prstMaterial="powder">
              <a:bevelT w="25400" h="25400"/>
              <a:contourClr>
                <a:schemeClr val="accent2">
                  <a:shade val="75000"/>
                </a:schemeClr>
              </a:contourClr>
            </a:sp3d>
          </a:bodyPr>
          <a:lstStyle>
            <a:lvl1pPr>
              <a:defRPr lang="en-US" sz="5400" cap="none" dirty="0">
                <a:ln w="11430"/>
                <a:solidFill>
                  <a:srgbClr val="C00000"/>
                </a:solidFill>
                <a:effectLst>
                  <a:glow rad="101600">
                    <a:schemeClr val="bg1">
                      <a:alpha val="75000"/>
                    </a:schemeClr>
                  </a:glow>
                  <a:reflection blurRad="6350" stA="50000" endA="300" endPos="50000" dist="29997" dir="5400000" sy="-100000" algn="bl" rotWithShape="0"/>
                </a:effectLst>
              </a:defRPr>
            </a:lvl1pPr>
          </a:lstStyle>
          <a:p>
            <a:pPr lvl="0"/>
            <a:r>
              <a:rPr lang="en-US"/>
              <a:t>MASTER TITLE STYLE</a:t>
            </a:r>
          </a:p>
        </p:txBody>
      </p:sp>
      <p:sp>
        <p:nvSpPr>
          <p:cNvPr id="5" name="Footer Placeholder 4"/>
          <p:cNvSpPr>
            <a:spLocks noGrp="1"/>
          </p:cNvSpPr>
          <p:nvPr>
            <p:ph type="ftr" sz="quarter" idx="11"/>
          </p:nvPr>
        </p:nvSpPr>
        <p:spPr>
          <a:xfrm>
            <a:off x="4690019" y="6285122"/>
            <a:ext cx="6299200" cy="274320"/>
          </a:xfrm>
          <a:prstGeom prst="rect">
            <a:avLst/>
          </a:prstGeom>
        </p:spPr>
        <p:txBody>
          <a:bodyPr/>
          <a:lstStyle/>
          <a:p>
            <a:endParaRPr dirty="0">
              <a:solidFill>
                <a:prstClr val="black">
                  <a:lumMod val="50000"/>
                  <a:lumOff val="50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AE9540-FBB6-4AEB-A722-E6BA83B1E5CE}" type="slidenum">
              <a:rPr>
                <a:solidFill>
                  <a:prstClr val="black">
                    <a:lumMod val="50000"/>
                    <a:lumOff val="50000"/>
                  </a:prstClr>
                </a:solidFill>
              </a:rPr>
              <a:pPr/>
              <a:t>‹#›</a:t>
            </a:fld>
            <a:endParaRPr dirty="0">
              <a:solidFill>
                <a:prstClr val="black">
                  <a:lumMod val="50000"/>
                  <a:lumOff val="50000"/>
                </a:prstClr>
              </a:solidFill>
            </a:endParaRPr>
          </a:p>
        </p:txBody>
      </p:sp>
    </p:spTree>
    <p:extLst>
      <p:ext uri="{BB962C8B-B14F-4D97-AF65-F5344CB8AC3E}">
        <p14:creationId xmlns:p14="http://schemas.microsoft.com/office/powerpoint/2010/main" val="388056646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100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2" name="TextBox 1"/>
          <p:cNvSpPr txBox="1"/>
          <p:nvPr userDrawn="1"/>
        </p:nvSpPr>
        <p:spPr>
          <a:xfrm>
            <a:off x="10146748" y="6533862"/>
            <a:ext cx="2032000" cy="196208"/>
          </a:xfrm>
          <a:prstGeom prst="rect">
            <a:avLst/>
          </a:prstGeom>
          <a:solidFill>
            <a:schemeClr val="tx1"/>
          </a:solidFill>
        </p:spPr>
        <p:txBody>
          <a:bodyPr wrap="square" rtlCol="0">
            <a:spAutoFit/>
          </a:bodyPr>
          <a:lstStyle/>
          <a:p>
            <a:pPr eaLnBrk="0" fontAlgn="base" hangingPunct="0">
              <a:spcBef>
                <a:spcPct val="0"/>
              </a:spcBef>
              <a:spcAft>
                <a:spcPct val="0"/>
              </a:spcAft>
              <a:defRPr/>
            </a:pPr>
            <a:r>
              <a:rPr lang="en-US" sz="675" b="1" dirty="0">
                <a:solidFill>
                  <a:srgbClr val="FF0000"/>
                </a:solidFill>
              </a:rPr>
              <a:t>science</a:t>
            </a:r>
            <a:r>
              <a:rPr lang="en-US" sz="675" b="1" dirty="0">
                <a:solidFill>
                  <a:srgbClr val="000000"/>
                </a:solidFill>
              </a:rPr>
              <a:t> is why</a:t>
            </a:r>
          </a:p>
        </p:txBody>
      </p:sp>
    </p:spTree>
    <p:extLst>
      <p:ext uri="{BB962C8B-B14F-4D97-AF65-F5344CB8AC3E}">
        <p14:creationId xmlns:p14="http://schemas.microsoft.com/office/powerpoint/2010/main" val="4243670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425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2"/>
            <a:ext cx="7315200" cy="4572001"/>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44991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1753928158"/>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1060679053"/>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371600"/>
            <a:ext cx="115824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0"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2192781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2" y="1371600"/>
            <a:ext cx="55880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37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2" y="1295403"/>
            <a:ext cx="7315200" cy="4572001"/>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8"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336700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0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266785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297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Tree>
    <p:extLst>
      <p:ext uri="{BB962C8B-B14F-4D97-AF65-F5344CB8AC3E}">
        <p14:creationId xmlns:p14="http://schemas.microsoft.com/office/powerpoint/2010/main" val="2417085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508000"/>
            <a:ext cx="1082040" cy="410388"/>
          </a:xfrm>
          <a:prstGeom prst="rect">
            <a:avLst/>
          </a:prstGeom>
        </p:spPr>
      </p:pic>
    </p:spTree>
    <p:extLst>
      <p:ext uri="{BB962C8B-B14F-4D97-AF65-F5344CB8AC3E}">
        <p14:creationId xmlns:p14="http://schemas.microsoft.com/office/powerpoint/2010/main" val="279090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152195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3712502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2430154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1272215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3146304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atermark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F4FEE2-C480-F14D-9D7C-716598110BA2}"/>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Slide Number Placeholder 2">
            <a:extLst>
              <a:ext uri="{FF2B5EF4-FFF2-40B4-BE49-F238E27FC236}">
                <a16:creationId xmlns:a16="http://schemas.microsoft.com/office/drawing/2014/main" id="{EE50D1D7-CEAD-C949-BD5D-832AFD3ED0CF}"/>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4" name="Picture 3">
            <a:extLst>
              <a:ext uri="{FF2B5EF4-FFF2-40B4-BE49-F238E27FC236}">
                <a16:creationId xmlns:a16="http://schemas.microsoft.com/office/drawing/2014/main" id="{1A84C086-B92B-4C2F-83EC-73400B84B6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23332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AHA title 0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1253359" y="1122363"/>
            <a:ext cx="7291551" cy="2387600"/>
          </a:xfrm>
        </p:spPr>
        <p:txBody>
          <a:bodyPr anchor="b">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1253359" y="3602038"/>
            <a:ext cx="7291551" cy="1655762"/>
          </a:xfrm>
        </p:spPr>
        <p:txBody>
          <a:bodyPr>
            <a:normAutofit/>
          </a:bodyPr>
          <a:lstStyle>
            <a:lvl1pPr marL="0" indent="0" algn="l">
              <a:buNone/>
              <a:defRPr sz="20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4184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atermark Slides - Title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E26178-98DE-A840-9D14-82454776CAB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6AE7CAF9-FA58-A74A-B608-798C2DE1C917}"/>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DCDAE6F8-D144-A543-BB78-53FB85CF836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7C49947B-D7AD-724A-88FF-EEC72D3F764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BCED0973-DDAC-42C2-88C4-CA9E9F0BA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201205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termark Slides - Basic Content">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D26E148-85A6-B94F-8B0E-F58830E9DA7A}"/>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1A7DA98D-B01F-A74D-A06B-8F7171D50E44}"/>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Text Placeholder 9">
            <a:extLst>
              <a:ext uri="{FF2B5EF4-FFF2-40B4-BE49-F238E27FC236}">
                <a16:creationId xmlns:a16="http://schemas.microsoft.com/office/drawing/2014/main" id="{0990FA9A-068C-6441-A2AE-E6D0663D13D4}"/>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5" name="Oval 4">
            <a:extLst>
              <a:ext uri="{FF2B5EF4-FFF2-40B4-BE49-F238E27FC236}">
                <a16:creationId xmlns:a16="http://schemas.microsoft.com/office/drawing/2014/main" id="{A7D097BC-14E6-E043-B18B-F05D1EC10DD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 name="Slide Number Placeholder 2">
            <a:extLst>
              <a:ext uri="{FF2B5EF4-FFF2-40B4-BE49-F238E27FC236}">
                <a16:creationId xmlns:a16="http://schemas.microsoft.com/office/drawing/2014/main" id="{F10BD4C2-0077-F443-A4A1-482C0F7908C1}"/>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717EA610-27F8-469D-8E8B-37032788D0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3313004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termark Slides - One Column">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B751172-7069-EC44-84C7-89218D7077AB}"/>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36574AF-E528-4A42-A8B5-21A0F63FEF7F}"/>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Text Placeholder 17">
            <a:extLst>
              <a:ext uri="{FF2B5EF4-FFF2-40B4-BE49-F238E27FC236}">
                <a16:creationId xmlns:a16="http://schemas.microsoft.com/office/drawing/2014/main" id="{AC9D6666-0F5C-734B-8F1D-924D4D2A1F91}"/>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val 4">
            <a:extLst>
              <a:ext uri="{FF2B5EF4-FFF2-40B4-BE49-F238E27FC236}">
                <a16:creationId xmlns:a16="http://schemas.microsoft.com/office/drawing/2014/main" id="{061D05FB-AAAA-8748-9978-9FA9F33EE363}"/>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 name="Slide Number Placeholder 2">
            <a:extLst>
              <a:ext uri="{FF2B5EF4-FFF2-40B4-BE49-F238E27FC236}">
                <a16:creationId xmlns:a16="http://schemas.microsoft.com/office/drawing/2014/main" id="{33CEDCE4-1A79-6B40-8498-E398E61DA6D3}"/>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0" name="Picture 9">
            <a:extLst>
              <a:ext uri="{FF2B5EF4-FFF2-40B4-BE49-F238E27FC236}">
                <a16:creationId xmlns:a16="http://schemas.microsoft.com/office/drawing/2014/main" id="{AFCD1A7B-5511-464D-B98C-27055DE2D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3615423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termark Slides - Two Column">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B763811-ECC0-0A4C-B780-BDE87A5F139C}"/>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235159D1-6B8C-B447-8398-2877C97B7E73}"/>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Content Placeholder 15">
            <a:extLst>
              <a:ext uri="{FF2B5EF4-FFF2-40B4-BE49-F238E27FC236}">
                <a16:creationId xmlns:a16="http://schemas.microsoft.com/office/drawing/2014/main" id="{14EA095B-5735-0047-8189-391016786208}"/>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CEE3093E-23FB-D64F-B067-86720A4F86F5}"/>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val 5">
            <a:extLst>
              <a:ext uri="{FF2B5EF4-FFF2-40B4-BE49-F238E27FC236}">
                <a16:creationId xmlns:a16="http://schemas.microsoft.com/office/drawing/2014/main" id="{713FDF99-19F6-7141-84F8-713E552D4F00}"/>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2674549-18B7-AC41-B266-C65D1AF42FDF}"/>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1848CD99-7D1C-48E7-9E9F-E8B0F242E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3132891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atermark Slides - Three Column">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C67938E-B591-C744-9845-725A36C20AA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362FEF4B-F319-944C-928E-E6DB7690803F}"/>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2" name="Content Placeholder 15">
            <a:extLst>
              <a:ext uri="{FF2B5EF4-FFF2-40B4-BE49-F238E27FC236}">
                <a16:creationId xmlns:a16="http://schemas.microsoft.com/office/drawing/2014/main" id="{226B5F0B-451F-9141-8A5A-3A9FD17FE25E}"/>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5">
            <a:extLst>
              <a:ext uri="{FF2B5EF4-FFF2-40B4-BE49-F238E27FC236}">
                <a16:creationId xmlns:a16="http://schemas.microsoft.com/office/drawing/2014/main" id="{4A399597-C05F-7B4F-B93B-5F2F7466813E}"/>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5">
            <a:extLst>
              <a:ext uri="{FF2B5EF4-FFF2-40B4-BE49-F238E27FC236}">
                <a16:creationId xmlns:a16="http://schemas.microsoft.com/office/drawing/2014/main" id="{1050F608-67BA-AD48-A97A-A89D2D7828AB}"/>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35EF8E03-C3E5-CF43-96EC-5459E36AC088}"/>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FBD02687-E971-8A4E-BFD4-F812EF2D7A63}"/>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2E804486-5030-40FA-8516-39DBA1F840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4500" y="508000"/>
            <a:ext cx="1082040" cy="410388"/>
          </a:xfrm>
          <a:prstGeom prst="rect">
            <a:avLst/>
          </a:prstGeom>
        </p:spPr>
      </p:pic>
    </p:spTree>
    <p:extLst>
      <p:ext uri="{BB962C8B-B14F-4D97-AF65-F5344CB8AC3E}">
        <p14:creationId xmlns:p14="http://schemas.microsoft.com/office/powerpoint/2010/main" val="1632472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A53A-68D5-4CBE-B44F-8A53E32BB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D3E942-5E0D-4D34-ADD5-D173A98CE34E}"/>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FC88A1-9344-4E19-A31C-FE250874BDC0}"/>
              </a:ext>
            </a:extLst>
          </p:cNvPr>
          <p:cNvSpPr>
            <a:spLocks noGrp="1"/>
          </p:cNvSpPr>
          <p:nvPr>
            <p:ph type="dt" sz="half" idx="10"/>
          </p:nvPr>
        </p:nvSpPr>
        <p:spPr/>
        <p:txBody>
          <a:bodyPr/>
          <a:lstStyle/>
          <a:p>
            <a:fld id="{7F3572E6-9FAD-480B-AE56-8F02146E445C}" type="datetimeFigureOut">
              <a:rPr lang="en-US" smtClean="0"/>
              <a:t>7/28/2022</a:t>
            </a:fld>
            <a:endParaRPr lang="en-US" dirty="0"/>
          </a:p>
        </p:txBody>
      </p:sp>
      <p:sp>
        <p:nvSpPr>
          <p:cNvPr id="5" name="Footer Placeholder 4">
            <a:extLst>
              <a:ext uri="{FF2B5EF4-FFF2-40B4-BE49-F238E27FC236}">
                <a16:creationId xmlns:a16="http://schemas.microsoft.com/office/drawing/2014/main" id="{ED5069CB-D3F5-485B-9D43-62E5E8791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B5349B-E78C-49EC-86DC-4D89B1F45BA6}"/>
              </a:ext>
            </a:extLst>
          </p:cNvPr>
          <p:cNvSpPr>
            <a:spLocks noGrp="1"/>
          </p:cNvSpPr>
          <p:nvPr>
            <p:ph type="sldNum" sz="quarter" idx="12"/>
          </p:nvPr>
        </p:nvSpPr>
        <p:spPr/>
        <p:txBody>
          <a:bodyPr/>
          <a:lstStyle/>
          <a:p>
            <a:fld id="{3D3FE28D-A109-459C-A112-C639EB75B646}" type="slidenum">
              <a:rPr lang="en-US" smtClean="0"/>
              <a:t>‹#›</a:t>
            </a:fld>
            <a:endParaRPr lang="en-US" dirty="0"/>
          </a:p>
        </p:txBody>
      </p:sp>
    </p:spTree>
    <p:extLst>
      <p:ext uri="{BB962C8B-B14F-4D97-AF65-F5344CB8AC3E}">
        <p14:creationId xmlns:p14="http://schemas.microsoft.com/office/powerpoint/2010/main" val="2197953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19062" y="0"/>
            <a:ext cx="12072938" cy="6858000"/>
          </a:xfrm>
          <a:prstGeom prst="rect">
            <a:avLst/>
          </a:prstGeom>
        </p:spPr>
        <p:txBody>
          <a:bodyPr/>
          <a:lstStyle/>
          <a:p>
            <a:endParaRPr lang="en-US" dirty="0"/>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326644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19062" y="0"/>
            <a:ext cx="12072938" cy="6858000"/>
          </a:xfrm>
          <a:prstGeom prst="rect">
            <a:avLst/>
          </a:prstGeom>
        </p:spPr>
        <p:txBody>
          <a:bodyPr/>
          <a:lstStyle/>
          <a:p>
            <a:endParaRPr lang="en-US" dirty="0"/>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5460" y="444500"/>
            <a:ext cx="1082040" cy="410388"/>
          </a:xfrm>
          <a:prstGeom prst="rect">
            <a:avLst/>
          </a:prstGeom>
        </p:spPr>
      </p:pic>
    </p:spTree>
    <p:extLst>
      <p:ext uri="{BB962C8B-B14F-4D97-AF65-F5344CB8AC3E}">
        <p14:creationId xmlns:p14="http://schemas.microsoft.com/office/powerpoint/2010/main" val="599930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AHA title 0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1253359" y="1122363"/>
            <a:ext cx="7291551" cy="2387600"/>
          </a:xfrm>
        </p:spPr>
        <p:txBody>
          <a:bodyPr anchor="b">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1253359" y="3602038"/>
            <a:ext cx="7291551" cy="1655762"/>
          </a:xfrm>
        </p:spPr>
        <p:txBody>
          <a:bodyPr>
            <a:normAutofit/>
          </a:bodyPr>
          <a:lstStyle>
            <a:lvl1pPr marL="0" indent="0" algn="l">
              <a:buNone/>
              <a:defRPr sz="20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49173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AHA 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946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255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AHA 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7576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AHA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8045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AHA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838201" y="2235200"/>
            <a:ext cx="10505682" cy="2387600"/>
          </a:xfrm>
        </p:spPr>
        <p:txBody>
          <a:bodyPr anchor="ctr">
            <a:normAutofit/>
          </a:bodyPr>
          <a:lstStyle>
            <a:lvl1pPr algn="ctr">
              <a:defRPr sz="5400">
                <a:solidFill>
                  <a:schemeClr val="bg2"/>
                </a:solidFill>
              </a:defRPr>
            </a:lvl1pPr>
          </a:lstStyle>
          <a:p>
            <a:r>
              <a:rPr lang="en-US"/>
              <a:t>Click to edit Master title style</a:t>
            </a:r>
          </a:p>
        </p:txBody>
      </p:sp>
      <p:sp>
        <p:nvSpPr>
          <p:cNvPr id="7" name="TextBox 6">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1"/>
                </a:solidFill>
                <a:latin typeface="Lub Dub Medium" panose="020B0603030403020204" pitchFamily="34" charset="77"/>
              </a:rPr>
              <a:t>‹#›</a:t>
            </a:fld>
            <a:endParaRPr lang="en-US" sz="1000" dirty="0">
              <a:solidFill>
                <a:schemeClr val="bg1"/>
              </a:solidFill>
              <a:latin typeface="Lub Dub Medium" panose="020B0603030403020204" pitchFamily="34" charset="77"/>
            </a:endParaRPr>
          </a:p>
        </p:txBody>
      </p:sp>
    </p:spTree>
    <p:extLst>
      <p:ext uri="{BB962C8B-B14F-4D97-AF65-F5344CB8AC3E}">
        <p14:creationId xmlns:p14="http://schemas.microsoft.com/office/powerpoint/2010/main" val="80757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AHA titl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DC020-9C31-2F45-A263-4A06588AA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838201" y="2235200"/>
            <a:ext cx="10505682" cy="2387600"/>
          </a:xfrm>
        </p:spPr>
        <p:txBody>
          <a:bodyPr anchor="ctr">
            <a:normAutofit/>
          </a:bodyPr>
          <a:lstStyle>
            <a:lvl1pPr algn="ctr">
              <a:defRPr sz="5400">
                <a:solidFill>
                  <a:schemeClr val="bg2"/>
                </a:solidFill>
              </a:defRPr>
            </a:lvl1pPr>
          </a:lstStyle>
          <a:p>
            <a:r>
              <a:rPr lang="en-US"/>
              <a:t>Click to edit Master title style</a:t>
            </a:r>
          </a:p>
        </p:txBody>
      </p:sp>
      <p:sp>
        <p:nvSpPr>
          <p:cNvPr id="5" name="TextBox 4">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1"/>
                </a:solidFill>
                <a:latin typeface="Lub Dub Medium" panose="020B0603030403020204" pitchFamily="34" charset="77"/>
              </a:rPr>
              <a:t>‹#›</a:t>
            </a:fld>
            <a:endParaRPr lang="en-US" sz="1000" dirty="0">
              <a:solidFill>
                <a:schemeClr val="bg1"/>
              </a:solidFill>
              <a:latin typeface="Lub Dub Medium" panose="020B0603030403020204" pitchFamily="34" charset="77"/>
            </a:endParaRPr>
          </a:p>
        </p:txBody>
      </p:sp>
    </p:spTree>
    <p:extLst>
      <p:ext uri="{BB962C8B-B14F-4D97-AF65-F5344CB8AC3E}">
        <p14:creationId xmlns:p14="http://schemas.microsoft.com/office/powerpoint/2010/main" val="927570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81869"/>
            <a:ext cx="10515600" cy="44865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6456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AHA text 02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137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dirty="0">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dirty="0"/>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dirty="0"/>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721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AHA text 0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437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Watermark Slides - Title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E26178-98DE-A840-9D14-82454776CAB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6AE7CAF9-FA58-A74A-B608-798C2DE1C917}"/>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DCDAE6F8-D144-A543-BB78-53FB85CF836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7C49947B-D7AD-724A-88FF-EEC72D3F764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355248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81869"/>
            <a:ext cx="10515600" cy="44865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7166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atermark Slides - Title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E26178-98DE-A840-9D14-82454776CAB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6AE7CAF9-FA58-A74A-B608-798C2DE1C917}"/>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DCDAE6F8-D144-A543-BB78-53FB85CF836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7C49947B-D7AD-724A-88FF-EEC72D3F764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113481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67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1603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87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2FE51F-3DEA-4819-B929-3E152D7E5E32}" type="datetimeFigureOut">
              <a:rPr lang="en-US" smtClean="0"/>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88AFE9-72D8-45B9-BE7E-5856CEAAFCC9}" type="slidenum">
              <a:rPr lang="en-US" smtClean="0"/>
              <a:t>‹#›</a:t>
            </a:fld>
            <a:endParaRPr lang="en-US" dirty="0"/>
          </a:p>
        </p:txBody>
      </p:sp>
    </p:spTree>
    <p:extLst>
      <p:ext uri="{BB962C8B-B14F-4D97-AF65-F5344CB8AC3E}">
        <p14:creationId xmlns:p14="http://schemas.microsoft.com/office/powerpoint/2010/main" val="2658570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644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188950"/>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64778"/>
            <a:ext cx="5119688"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64778"/>
            <a:ext cx="5119687"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452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7267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472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52823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980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52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528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74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HA text 02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4267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69087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5064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5374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486518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31900234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740982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535461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4035787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3148888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6076157" y="2013480"/>
            <a:ext cx="6105260" cy="4844521"/>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6646334" y="2457980"/>
            <a:ext cx="5535083" cy="4400021"/>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3940" y="5562601"/>
            <a:ext cx="1997061" cy="10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2566458"/>
            <a:ext cx="129646" cy="12065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3365500"/>
            <a:ext cx="3238500"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444500" y="3463289"/>
            <a:ext cx="749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444500" y="2286001"/>
            <a:ext cx="8890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1962151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132659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AHA text 02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8862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C661A29-6BD8-C741-9617-97F919367C8E}"/>
              </a:ext>
            </a:extLst>
          </p:cNvPr>
          <p:cNvSpPr>
            <a:spLocks noGrp="1"/>
          </p:cNvSpPr>
          <p:nvPr>
            <p:ph type="pic" sz="quarter" idx="12"/>
          </p:nvPr>
        </p:nvSpPr>
        <p:spPr>
          <a:xfrm>
            <a:off x="8953500" y="0"/>
            <a:ext cx="3238500" cy="3270250"/>
          </a:xfrm>
          <a:prstGeom prst="rect">
            <a:avLst/>
          </a:prstGeom>
        </p:spPr>
        <p:txBody>
          <a:bodyPr/>
          <a:lstStyle/>
          <a:p>
            <a:r>
              <a:rPr lang="en-US" dirty="0"/>
              <a:t>Click icon to add picture</a:t>
            </a:r>
          </a:p>
        </p:txBody>
      </p:sp>
      <p:sp>
        <p:nvSpPr>
          <p:cNvPr id="9" name="Picture Placeholder 8">
            <a:extLst>
              <a:ext uri="{FF2B5EF4-FFF2-40B4-BE49-F238E27FC236}">
                <a16:creationId xmlns:a16="http://schemas.microsoft.com/office/drawing/2014/main" id="{7442D63B-BBF0-EF4C-82DD-478C90A2C66D}"/>
              </a:ext>
            </a:extLst>
          </p:cNvPr>
          <p:cNvSpPr>
            <a:spLocks noGrp="1"/>
          </p:cNvSpPr>
          <p:nvPr>
            <p:ph type="pic" sz="quarter" idx="11"/>
          </p:nvPr>
        </p:nvSpPr>
        <p:spPr>
          <a:xfrm>
            <a:off x="4635501" y="0"/>
            <a:ext cx="4172479" cy="3270250"/>
          </a:xfrm>
          <a:prstGeom prst="rect">
            <a:avLst/>
          </a:prstGeom>
        </p:spPr>
        <p:txBody>
          <a:bodyPr/>
          <a:lstStyle/>
          <a:p>
            <a:r>
              <a:rPr lang="en-US" dirty="0"/>
              <a:t>Click icon to add picture</a:t>
            </a:r>
          </a:p>
        </p:txBody>
      </p:sp>
      <p:sp>
        <p:nvSpPr>
          <p:cNvPr id="7" name="Picture Placeholder 6">
            <a:extLst>
              <a:ext uri="{FF2B5EF4-FFF2-40B4-BE49-F238E27FC236}">
                <a16:creationId xmlns:a16="http://schemas.microsoft.com/office/drawing/2014/main" id="{6F1BD663-23EA-694F-849E-DEEBC6E391F8}"/>
              </a:ext>
            </a:extLst>
          </p:cNvPr>
          <p:cNvSpPr>
            <a:spLocks noGrp="1"/>
          </p:cNvSpPr>
          <p:nvPr>
            <p:ph type="pic" sz="quarter" idx="10"/>
          </p:nvPr>
        </p:nvSpPr>
        <p:spPr>
          <a:xfrm>
            <a:off x="1" y="0"/>
            <a:ext cx="4489979" cy="6858000"/>
          </a:xfrm>
          <a:prstGeom prst="rect">
            <a:avLst/>
          </a:prstGeom>
        </p:spPr>
        <p:txBody>
          <a:bodyPr/>
          <a:lstStyle/>
          <a:p>
            <a:r>
              <a:rPr lang="en-US" dirty="0"/>
              <a:t>Click icon to add picture</a:t>
            </a:r>
          </a:p>
        </p:txBody>
      </p:sp>
      <p:sp>
        <p:nvSpPr>
          <p:cNvPr id="5" name="Rectangle 4">
            <a:extLst>
              <a:ext uri="{FF2B5EF4-FFF2-40B4-BE49-F238E27FC236}">
                <a16:creationId xmlns:a16="http://schemas.microsoft.com/office/drawing/2014/main" id="{A5999953-1971-EF4C-81A3-710F1560FD43}"/>
              </a:ext>
            </a:extLst>
          </p:cNvPr>
          <p:cNvSpPr/>
          <p:nvPr userDrawn="1"/>
        </p:nvSpPr>
        <p:spPr>
          <a:xfrm>
            <a:off x="4635500" y="3429000"/>
            <a:ext cx="7556500" cy="3429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p>
        </p:txBody>
      </p:sp>
      <p:sp>
        <p:nvSpPr>
          <p:cNvPr id="10" name="object 2">
            <a:extLst>
              <a:ext uri="{FF2B5EF4-FFF2-40B4-BE49-F238E27FC236}">
                <a16:creationId xmlns:a16="http://schemas.microsoft.com/office/drawing/2014/main" id="{26FCC3CB-4FEF-8241-8BD0-E0C8065B11CE}"/>
              </a:ext>
            </a:extLst>
          </p:cNvPr>
          <p:cNvSpPr>
            <a:spLocks/>
          </p:cNvSpPr>
          <p:nvPr userDrawn="1"/>
        </p:nvSpPr>
        <p:spPr bwMode="auto">
          <a:xfrm rot="-5400000">
            <a:off x="5291667" y="5865813"/>
            <a:ext cx="1841500" cy="142875"/>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2" name="Title 1">
            <a:extLst>
              <a:ext uri="{FF2B5EF4-FFF2-40B4-BE49-F238E27FC236}">
                <a16:creationId xmlns:a16="http://schemas.microsoft.com/office/drawing/2014/main" id="{66BED4E8-AB1C-FC4A-8113-9817E85B4AFF}"/>
              </a:ext>
            </a:extLst>
          </p:cNvPr>
          <p:cNvSpPr>
            <a:spLocks noGrp="1"/>
          </p:cNvSpPr>
          <p:nvPr>
            <p:ph type="ctrTitle" hasCustomPrompt="1"/>
          </p:nvPr>
        </p:nvSpPr>
        <p:spPr>
          <a:xfrm>
            <a:off x="6223000" y="4812987"/>
            <a:ext cx="5461000" cy="1092513"/>
          </a:xfrm>
          <a:prstGeom prst="rect">
            <a:avLst/>
          </a:prstGeom>
        </p:spPr>
        <p:txBody>
          <a:bodyPr anchor="b"/>
          <a:lstStyle>
            <a:lvl1pPr algn="l">
              <a:defRPr sz="6666" b="1" i="0" spc="250">
                <a:solidFill>
                  <a:schemeClr val="bg1"/>
                </a:solidFill>
                <a:latin typeface="Lub Dub Heavy" panose="020B0603030403020204" pitchFamily="34" charset="77"/>
              </a:defRPr>
            </a:lvl1pPr>
          </a:lstStyle>
          <a:p>
            <a:r>
              <a:rPr lang="en-US"/>
              <a:t>TITLE SLIDE</a:t>
            </a:r>
          </a:p>
        </p:txBody>
      </p:sp>
      <p:pic>
        <p:nvPicPr>
          <p:cNvPr id="11" name="Picture 10">
            <a:extLst>
              <a:ext uri="{FF2B5EF4-FFF2-40B4-BE49-F238E27FC236}">
                <a16:creationId xmlns:a16="http://schemas.microsoft.com/office/drawing/2014/main" id="{533F1BE9-0EF8-9E4E-864A-F570CAD62C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1621736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hank You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F3EDD7-9AB5-BE4B-B795-BA31F7B21AB1}"/>
              </a:ext>
            </a:extLst>
          </p:cNvPr>
          <p:cNvSpPr/>
          <p:nvPr userDrawn="1"/>
        </p:nvSpPr>
        <p:spPr>
          <a:xfrm>
            <a:off x="0" y="0"/>
            <a:ext cx="12192000" cy="6858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8139" eaLnBrk="1" fontAlgn="auto" hangingPunct="1">
              <a:spcBef>
                <a:spcPts val="0"/>
              </a:spcBef>
              <a:spcAft>
                <a:spcPts val="0"/>
              </a:spcAft>
              <a:defRPr/>
            </a:pPr>
            <a:endParaRPr lang="en-US" sz="637" dirty="0"/>
          </a:p>
        </p:txBody>
      </p:sp>
      <p:sp>
        <p:nvSpPr>
          <p:cNvPr id="4" name="object 3">
            <a:extLst>
              <a:ext uri="{FF2B5EF4-FFF2-40B4-BE49-F238E27FC236}">
                <a16:creationId xmlns:a16="http://schemas.microsoft.com/office/drawing/2014/main" id="{E84C7E5E-FAC5-A640-926A-E85D069AE2BD}"/>
              </a:ext>
            </a:extLst>
          </p:cNvPr>
          <p:cNvSpPr>
            <a:spLocks/>
          </p:cNvSpPr>
          <p:nvPr userDrawn="1"/>
        </p:nvSpPr>
        <p:spPr bwMode="auto">
          <a:xfrm>
            <a:off x="5545667" y="4153958"/>
            <a:ext cx="1092729" cy="0"/>
          </a:xfrm>
          <a:custGeom>
            <a:avLst/>
            <a:gdLst>
              <a:gd name="T0" fmla="*/ 0 w 1312545"/>
              <a:gd name="T1" fmla="*/ 1312418 w 1312545"/>
            </a:gdLst>
            <a:ahLst/>
            <a:cxnLst>
              <a:cxn ang="0">
                <a:pos x="T0" y="0"/>
              </a:cxn>
              <a:cxn ang="0">
                <a:pos x="T1" y="0"/>
              </a:cxn>
            </a:cxnLst>
            <a:rect l="0" t="0" r="r" b="b"/>
            <a:pathLst>
              <a:path w="1312545">
                <a:moveTo>
                  <a:pt x="0" y="0"/>
                </a:moveTo>
                <a:lnTo>
                  <a:pt x="1312418" y="0"/>
                </a:lnTo>
              </a:path>
            </a:pathLst>
          </a:custGeom>
          <a:noFill/>
          <a:ln w="88900">
            <a:solidFill>
              <a:srgbClr val="09030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5" name="TextBox 4">
            <a:extLst>
              <a:ext uri="{FF2B5EF4-FFF2-40B4-BE49-F238E27FC236}">
                <a16:creationId xmlns:a16="http://schemas.microsoft.com/office/drawing/2014/main" id="{E4AA3A45-4F2F-534A-9A46-4416653664F7}"/>
              </a:ext>
            </a:extLst>
          </p:cNvPr>
          <p:cNvSpPr txBox="1"/>
          <p:nvPr userDrawn="1"/>
        </p:nvSpPr>
        <p:spPr>
          <a:xfrm>
            <a:off x="3893343" y="2942167"/>
            <a:ext cx="4397375" cy="1054135"/>
          </a:xfrm>
          <a:prstGeom prst="rect">
            <a:avLst/>
          </a:prstGeom>
          <a:noFill/>
        </p:spPr>
        <p:txBody>
          <a:bodyPr wrap="square" rtlCol="0">
            <a:spAutoFit/>
          </a:bodyPr>
          <a:lstStyle/>
          <a:p>
            <a:pPr algn="ctr"/>
            <a:r>
              <a:rPr lang="en-US" sz="6250" b="0" i="1" spc="-125" dirty="0">
                <a:solidFill>
                  <a:schemeClr val="bg1"/>
                </a:solidFill>
                <a:latin typeface="Lub Dub Medium" panose="020B0603030403020204" pitchFamily="34" charset="77"/>
              </a:rPr>
              <a:t>Thank You.</a:t>
            </a:r>
          </a:p>
        </p:txBody>
      </p:sp>
      <p:pic>
        <p:nvPicPr>
          <p:cNvPr id="8" name="Picture 10">
            <a:extLst>
              <a:ext uri="{FF2B5EF4-FFF2-40B4-BE49-F238E27FC236}">
                <a16:creationId xmlns:a16="http://schemas.microsoft.com/office/drawing/2014/main" id="{7E06D7D0-32E3-F343-B2BB-AB1FCEE0B18A}"/>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03573" y="404764"/>
            <a:ext cx="1576918" cy="85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4BB89EE-C79D-F24A-9CCC-411D5FE2B828}"/>
              </a:ext>
            </a:extLst>
          </p:cNvPr>
          <p:cNvSpPr/>
          <p:nvPr userDrawn="1"/>
        </p:nvSpPr>
        <p:spPr>
          <a:xfrm>
            <a:off x="11747500" y="6413500"/>
            <a:ext cx="254000" cy="254000"/>
          </a:xfrm>
          <a:prstGeom prst="ellipse">
            <a:avLst/>
          </a:prstGeom>
          <a:noFill/>
          <a:ln w="317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9900A639-AFF9-8F4D-8B38-AE650D3BC39C}"/>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chemeClr val="bg1"/>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4071158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3"/>
            <a:ext cx="5119688" cy="5238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3"/>
            <a:ext cx="5119687" cy="52382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3835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667" b="0" i="0">
                <a:solidFill>
                  <a:srgbClr val="898A89"/>
                </a:solidFill>
                <a:latin typeface="Calibri"/>
                <a:cs typeface="Calibri"/>
              </a:defRPr>
            </a:lvl1pPr>
          </a:lstStyle>
          <a:p>
            <a:pPr marL="21166">
              <a:lnSpc>
                <a:spcPts val="721"/>
              </a:lnSpc>
            </a:pPr>
            <a:fld id="{81D60167-4931-47E6-BA6A-407CBD079E47}" type="slidenum">
              <a:rPr lang="en-US" smtClean="0"/>
              <a:pPr marL="21166">
                <a:lnSpc>
                  <a:spcPts val="721"/>
                </a:lnSpc>
              </a:pPr>
              <a:t>‹#›</a:t>
            </a:fld>
            <a:endParaRPr lang="en-US" dirty="0"/>
          </a:p>
        </p:txBody>
      </p:sp>
    </p:spTree>
    <p:extLst>
      <p:ext uri="{BB962C8B-B14F-4D97-AF65-F5344CB8AC3E}">
        <p14:creationId xmlns:p14="http://schemas.microsoft.com/office/powerpoint/2010/main" val="1801974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AHA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838202" y="2235200"/>
            <a:ext cx="10505683" cy="2387600"/>
          </a:xfrm>
        </p:spPr>
        <p:txBody>
          <a:bodyPr anchor="ctr">
            <a:normAutofit/>
          </a:bodyPr>
          <a:lstStyle>
            <a:lvl1pPr algn="ctr">
              <a:defRPr sz="4400">
                <a:solidFill>
                  <a:schemeClr val="bg2"/>
                </a:solidFill>
                <a:latin typeface="Lub Dub Bold" panose="020B0803030403020204" pitchFamily="34" charset="0"/>
              </a:defRPr>
            </a:lvl1pPr>
          </a:lstStyle>
          <a:p>
            <a:r>
              <a:rPr lang="en-US"/>
              <a:t>Click to edit Master title style</a:t>
            </a:r>
          </a:p>
        </p:txBody>
      </p:sp>
      <p:sp>
        <p:nvSpPr>
          <p:cNvPr id="7" name="TextBox 6">
            <a:extLst>
              <a:ext uri="{FF2B5EF4-FFF2-40B4-BE49-F238E27FC236}">
                <a16:creationId xmlns:a16="http://schemas.microsoft.com/office/drawing/2014/main" id="{92C7C95E-9636-EC40-820E-A92F998AECDA}"/>
              </a:ext>
            </a:extLst>
          </p:cNvPr>
          <p:cNvSpPr txBox="1"/>
          <p:nvPr userDrawn="1"/>
        </p:nvSpPr>
        <p:spPr>
          <a:xfrm>
            <a:off x="401786" y="6314020"/>
            <a:ext cx="314510" cy="207749"/>
          </a:xfrm>
          <a:prstGeom prst="rect">
            <a:avLst/>
          </a:prstGeom>
          <a:noFill/>
        </p:spPr>
        <p:txBody>
          <a:bodyPr wrap="none" rtlCol="0">
            <a:spAutoFit/>
          </a:bodyPr>
          <a:lstStyle/>
          <a:p>
            <a:fld id="{E10E28FC-07D4-BA4F-AD9D-B327F88D264D}" type="slidenum">
              <a:rPr lang="en-US" sz="750" smtClean="0">
                <a:solidFill>
                  <a:schemeClr val="bg1"/>
                </a:solidFill>
                <a:latin typeface="Lub Dub Medium" panose="020B0603030403020204" pitchFamily="34" charset="77"/>
              </a:rPr>
              <a:t>‹#›</a:t>
            </a:fld>
            <a:endParaRPr lang="en-US" sz="750" dirty="0">
              <a:solidFill>
                <a:schemeClr val="bg1"/>
              </a:solidFill>
              <a:latin typeface="Lub Dub Medium" panose="020B0603030403020204" pitchFamily="34" charset="77"/>
            </a:endParaRPr>
          </a:p>
        </p:txBody>
      </p:sp>
    </p:spTree>
    <p:extLst>
      <p:ext uri="{BB962C8B-B14F-4D97-AF65-F5344CB8AC3E}">
        <p14:creationId xmlns:p14="http://schemas.microsoft.com/office/powerpoint/2010/main" val="18550436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Watermark Slides - Title Onl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2E26178-98DE-A840-9D14-82454776CAB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6AE7CAF9-FA58-A74A-B608-798C2DE1C917}"/>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DCDAE6F8-D144-A543-BB78-53FB85CF836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7C49947B-D7AD-724A-88FF-EEC72D3F764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81309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ransi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26E986-E00A-1141-8C35-61DC57275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0" y="8283"/>
            <a:ext cx="5905500" cy="6858000"/>
          </a:xfrm>
          <a:prstGeom prst="rect">
            <a:avLst/>
          </a:prstGeom>
        </p:spPr>
      </p:pic>
      <p:sp>
        <p:nvSpPr>
          <p:cNvPr id="3" name="object 2">
            <a:extLst>
              <a:ext uri="{FF2B5EF4-FFF2-40B4-BE49-F238E27FC236}">
                <a16:creationId xmlns:a16="http://schemas.microsoft.com/office/drawing/2014/main" id="{E985BCAA-2827-F947-AD49-60FE57DFA6C9}"/>
              </a:ext>
            </a:extLst>
          </p:cNvPr>
          <p:cNvSpPr>
            <a:spLocks/>
          </p:cNvSpPr>
          <p:nvPr userDrawn="1"/>
        </p:nvSpPr>
        <p:spPr bwMode="auto">
          <a:xfrm>
            <a:off x="497417" y="3365500"/>
            <a:ext cx="836083"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4" name="Subtitle 2">
            <a:extLst>
              <a:ext uri="{FF2B5EF4-FFF2-40B4-BE49-F238E27FC236}">
                <a16:creationId xmlns:a16="http://schemas.microsoft.com/office/drawing/2014/main" id="{8134DF15-51AF-364A-BDCD-6BBF8219B262}"/>
              </a:ext>
            </a:extLst>
          </p:cNvPr>
          <p:cNvSpPr>
            <a:spLocks noGrp="1"/>
          </p:cNvSpPr>
          <p:nvPr>
            <p:ph type="subTitle" idx="1" hasCustomPrompt="1"/>
          </p:nvPr>
        </p:nvSpPr>
        <p:spPr>
          <a:xfrm>
            <a:off x="444500" y="3463289"/>
            <a:ext cx="1130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125DF36B-E290-AF4F-A86E-A9B9953634D5}"/>
              </a:ext>
            </a:extLst>
          </p:cNvPr>
          <p:cNvSpPr>
            <a:spLocks noGrp="1"/>
          </p:cNvSpPr>
          <p:nvPr>
            <p:ph type="ctrTitle" hasCustomPrompt="1"/>
          </p:nvPr>
        </p:nvSpPr>
        <p:spPr>
          <a:xfrm>
            <a:off x="444500" y="2286001"/>
            <a:ext cx="11303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TRANSITION</a:t>
            </a:r>
          </a:p>
        </p:txBody>
      </p:sp>
      <p:pic>
        <p:nvPicPr>
          <p:cNvPr id="6" name="Picture 5">
            <a:extLst>
              <a:ext uri="{FF2B5EF4-FFF2-40B4-BE49-F238E27FC236}">
                <a16:creationId xmlns:a16="http://schemas.microsoft.com/office/drawing/2014/main" id="{68A4C676-0787-7642-ACAD-6B16FD1846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
        <p:nvSpPr>
          <p:cNvPr id="8" name="Oval 7">
            <a:extLst>
              <a:ext uri="{FF2B5EF4-FFF2-40B4-BE49-F238E27FC236}">
                <a16:creationId xmlns:a16="http://schemas.microsoft.com/office/drawing/2014/main" id="{87A8444C-FEB3-D44B-98BD-EB8BBDB128D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 name="Slide Number Placeholder 2">
            <a:extLst>
              <a:ext uri="{FF2B5EF4-FFF2-40B4-BE49-F238E27FC236}">
                <a16:creationId xmlns:a16="http://schemas.microsoft.com/office/drawing/2014/main" id="{EF1B68C5-D134-2E41-92A7-69848519C5B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03017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Left - Title Only">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71FD7D22-DA1A-F44E-9547-913C42A25DC3}"/>
              </a:ext>
            </a:extLst>
          </p:cNvPr>
          <p:cNvSpPr>
            <a:spLocks noGrp="1"/>
          </p:cNvSpPr>
          <p:nvPr>
            <p:ph type="pic" sz="quarter" idx="11"/>
          </p:nvPr>
        </p:nvSpPr>
        <p:spPr>
          <a:xfrm>
            <a:off x="119063" y="0"/>
            <a:ext cx="4929188" cy="6858000"/>
          </a:xfrm>
          <a:prstGeom prst="rect">
            <a:avLst/>
          </a:prstGeom>
        </p:spPr>
        <p:txBody>
          <a:bodyPr/>
          <a:lstStyle/>
          <a:p>
            <a:endParaRPr lang="en-US" dirty="0"/>
          </a:p>
        </p:txBody>
      </p:sp>
      <p:sp>
        <p:nvSpPr>
          <p:cNvPr id="9" name="Subtitle 2">
            <a:extLst>
              <a:ext uri="{FF2B5EF4-FFF2-40B4-BE49-F238E27FC236}">
                <a16:creationId xmlns:a16="http://schemas.microsoft.com/office/drawing/2014/main" id="{F4A89566-8A33-2F4E-8F3A-33B58BCF707E}"/>
              </a:ext>
            </a:extLst>
          </p:cNvPr>
          <p:cNvSpPr>
            <a:spLocks noGrp="1"/>
          </p:cNvSpPr>
          <p:nvPr>
            <p:ph type="subTitle" idx="1" hasCustomPrompt="1"/>
          </p:nvPr>
        </p:nvSpPr>
        <p:spPr>
          <a:xfrm>
            <a:off x="6159500" y="1714500"/>
            <a:ext cx="49530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0" name="Title 1">
            <a:extLst>
              <a:ext uri="{FF2B5EF4-FFF2-40B4-BE49-F238E27FC236}">
                <a16:creationId xmlns:a16="http://schemas.microsoft.com/office/drawing/2014/main" id="{96DF5C87-67A4-9D4D-8AA7-910A6F4DAD25}"/>
              </a:ext>
            </a:extLst>
          </p:cNvPr>
          <p:cNvSpPr>
            <a:spLocks noGrp="1"/>
          </p:cNvSpPr>
          <p:nvPr>
            <p:ph type="ctrTitle" hasCustomPrompt="1"/>
          </p:nvPr>
        </p:nvSpPr>
        <p:spPr>
          <a:xfrm>
            <a:off x="6159500" y="1016001"/>
            <a:ext cx="4953000" cy="761998"/>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5" name="Oval 4">
            <a:extLst>
              <a:ext uri="{FF2B5EF4-FFF2-40B4-BE49-F238E27FC236}">
                <a16:creationId xmlns:a16="http://schemas.microsoft.com/office/drawing/2014/main" id="{EAB71BDE-30DD-184E-9EF8-BB5D088187B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6" name="Slide Number Placeholder 2">
            <a:extLst>
              <a:ext uri="{FF2B5EF4-FFF2-40B4-BE49-F238E27FC236}">
                <a16:creationId xmlns:a16="http://schemas.microsoft.com/office/drawing/2014/main" id="{8869564A-8EF8-A241-A510-2C7609D3EDC2}"/>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003598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Left - Basic Content">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71FD7D22-DA1A-F44E-9547-913C42A25DC3}"/>
              </a:ext>
            </a:extLst>
          </p:cNvPr>
          <p:cNvSpPr>
            <a:spLocks noGrp="1"/>
          </p:cNvSpPr>
          <p:nvPr>
            <p:ph type="pic" sz="quarter" idx="11"/>
          </p:nvPr>
        </p:nvSpPr>
        <p:spPr>
          <a:xfrm>
            <a:off x="119063" y="0"/>
            <a:ext cx="4929188" cy="6858000"/>
          </a:xfrm>
          <a:prstGeom prst="rect">
            <a:avLst/>
          </a:prstGeom>
        </p:spPr>
        <p:txBody>
          <a:bodyPr/>
          <a:lstStyle/>
          <a:p>
            <a:endParaRPr lang="en-US" dirty="0"/>
          </a:p>
        </p:txBody>
      </p:sp>
      <p:sp>
        <p:nvSpPr>
          <p:cNvPr id="8" name="object 11">
            <a:extLst>
              <a:ext uri="{FF2B5EF4-FFF2-40B4-BE49-F238E27FC236}">
                <a16:creationId xmlns:a16="http://schemas.microsoft.com/office/drawing/2014/main" id="{B3864E05-E66B-7644-BCFA-0951B0B75F30}"/>
              </a:ext>
            </a:extLst>
          </p:cNvPr>
          <p:cNvSpPr>
            <a:spLocks/>
          </p:cNvSpPr>
          <p:nvPr userDrawn="1"/>
        </p:nvSpPr>
        <p:spPr bwMode="auto">
          <a:xfrm>
            <a:off x="6223000" y="2349500"/>
            <a:ext cx="633678"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1" name="Text Placeholder 9">
            <a:extLst>
              <a:ext uri="{FF2B5EF4-FFF2-40B4-BE49-F238E27FC236}">
                <a16:creationId xmlns:a16="http://schemas.microsoft.com/office/drawing/2014/main" id="{03B8DE1E-1019-4D4A-B572-563640D87742}"/>
              </a:ext>
            </a:extLst>
          </p:cNvPr>
          <p:cNvSpPr>
            <a:spLocks noGrp="1"/>
          </p:cNvSpPr>
          <p:nvPr>
            <p:ph type="body" sz="quarter" idx="10" hasCustomPrompt="1"/>
          </p:nvPr>
        </p:nvSpPr>
        <p:spPr>
          <a:xfrm>
            <a:off x="6159500" y="2540000"/>
            <a:ext cx="4953000" cy="3810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12" name="Subtitle 2">
            <a:extLst>
              <a:ext uri="{FF2B5EF4-FFF2-40B4-BE49-F238E27FC236}">
                <a16:creationId xmlns:a16="http://schemas.microsoft.com/office/drawing/2014/main" id="{395FB973-7F7E-504C-9A0A-CD392A6DEA34}"/>
              </a:ext>
            </a:extLst>
          </p:cNvPr>
          <p:cNvSpPr>
            <a:spLocks noGrp="1"/>
          </p:cNvSpPr>
          <p:nvPr>
            <p:ph type="subTitle" idx="1" hasCustomPrompt="1"/>
          </p:nvPr>
        </p:nvSpPr>
        <p:spPr>
          <a:xfrm>
            <a:off x="6159500" y="1714500"/>
            <a:ext cx="49530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3" name="Title 1">
            <a:extLst>
              <a:ext uri="{FF2B5EF4-FFF2-40B4-BE49-F238E27FC236}">
                <a16:creationId xmlns:a16="http://schemas.microsoft.com/office/drawing/2014/main" id="{F5B6B7CB-6F2F-1944-A1EC-820432FDC5F4}"/>
              </a:ext>
            </a:extLst>
          </p:cNvPr>
          <p:cNvSpPr>
            <a:spLocks noGrp="1"/>
          </p:cNvSpPr>
          <p:nvPr>
            <p:ph type="ctrTitle" hasCustomPrompt="1"/>
          </p:nvPr>
        </p:nvSpPr>
        <p:spPr>
          <a:xfrm>
            <a:off x="6159500" y="1016001"/>
            <a:ext cx="4953000" cy="761998"/>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0787F1CE-D49C-7F4B-AAB7-28E1D7B3780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73E8F8F1-0491-7243-8831-F170A458E6F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12035715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Left - One Column">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71FD7D22-DA1A-F44E-9547-913C42A25DC3}"/>
              </a:ext>
            </a:extLst>
          </p:cNvPr>
          <p:cNvSpPr>
            <a:spLocks noGrp="1"/>
          </p:cNvSpPr>
          <p:nvPr>
            <p:ph type="pic" sz="quarter" idx="11"/>
          </p:nvPr>
        </p:nvSpPr>
        <p:spPr>
          <a:xfrm>
            <a:off x="119063" y="0"/>
            <a:ext cx="4929188" cy="6858000"/>
          </a:xfrm>
          <a:prstGeom prst="rect">
            <a:avLst/>
          </a:prstGeom>
        </p:spPr>
        <p:txBody>
          <a:bodyPr/>
          <a:lstStyle/>
          <a:p>
            <a:endParaRPr lang="en-US" dirty="0"/>
          </a:p>
        </p:txBody>
      </p:sp>
      <p:sp>
        <p:nvSpPr>
          <p:cNvPr id="12" name="Content Placeholder 15">
            <a:extLst>
              <a:ext uri="{FF2B5EF4-FFF2-40B4-BE49-F238E27FC236}">
                <a16:creationId xmlns:a16="http://schemas.microsoft.com/office/drawing/2014/main" id="{9F716367-C745-804C-8A3F-9A046E4E1A05}"/>
              </a:ext>
            </a:extLst>
          </p:cNvPr>
          <p:cNvSpPr>
            <a:spLocks noGrp="1"/>
          </p:cNvSpPr>
          <p:nvPr>
            <p:ph sz="quarter" idx="14" hasCustomPrompt="1"/>
          </p:nvPr>
        </p:nvSpPr>
        <p:spPr>
          <a:xfrm>
            <a:off x="6159500" y="2540000"/>
            <a:ext cx="4953000" cy="3810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11">
            <a:extLst>
              <a:ext uri="{FF2B5EF4-FFF2-40B4-BE49-F238E27FC236}">
                <a16:creationId xmlns:a16="http://schemas.microsoft.com/office/drawing/2014/main" id="{23C63CA2-D906-8C4C-B049-6085C720AAA5}"/>
              </a:ext>
            </a:extLst>
          </p:cNvPr>
          <p:cNvSpPr>
            <a:spLocks/>
          </p:cNvSpPr>
          <p:nvPr userDrawn="1"/>
        </p:nvSpPr>
        <p:spPr bwMode="auto">
          <a:xfrm>
            <a:off x="6223000" y="2349500"/>
            <a:ext cx="633678"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13" name="Subtitle 2">
            <a:extLst>
              <a:ext uri="{FF2B5EF4-FFF2-40B4-BE49-F238E27FC236}">
                <a16:creationId xmlns:a16="http://schemas.microsoft.com/office/drawing/2014/main" id="{85A10330-1CEB-E143-8FF2-26BEF21067E6}"/>
              </a:ext>
            </a:extLst>
          </p:cNvPr>
          <p:cNvSpPr>
            <a:spLocks noGrp="1"/>
          </p:cNvSpPr>
          <p:nvPr>
            <p:ph type="subTitle" idx="1" hasCustomPrompt="1"/>
          </p:nvPr>
        </p:nvSpPr>
        <p:spPr>
          <a:xfrm>
            <a:off x="6159500" y="1714500"/>
            <a:ext cx="49530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4" name="Title 1">
            <a:extLst>
              <a:ext uri="{FF2B5EF4-FFF2-40B4-BE49-F238E27FC236}">
                <a16:creationId xmlns:a16="http://schemas.microsoft.com/office/drawing/2014/main" id="{8CE97F25-82F0-F14D-BAA0-EDEEF217B587}"/>
              </a:ext>
            </a:extLst>
          </p:cNvPr>
          <p:cNvSpPr>
            <a:spLocks noGrp="1"/>
          </p:cNvSpPr>
          <p:nvPr>
            <p:ph type="ctrTitle" hasCustomPrompt="1"/>
          </p:nvPr>
        </p:nvSpPr>
        <p:spPr>
          <a:xfrm>
            <a:off x="6159500" y="1016001"/>
            <a:ext cx="4953000" cy="761998"/>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8" name="Oval 7">
            <a:extLst>
              <a:ext uri="{FF2B5EF4-FFF2-40B4-BE49-F238E27FC236}">
                <a16:creationId xmlns:a16="http://schemas.microsoft.com/office/drawing/2014/main" id="{D793659F-33B0-C14C-B8CF-3E94AAF66F4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 name="Slide Number Placeholder 2">
            <a:extLst>
              <a:ext uri="{FF2B5EF4-FFF2-40B4-BE49-F238E27FC236}">
                <a16:creationId xmlns:a16="http://schemas.microsoft.com/office/drawing/2014/main" id="{DFED5401-8B21-0440-9526-9A8552D8A4F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spTree>
    <p:extLst>
      <p:ext uri="{BB962C8B-B14F-4D97-AF65-F5344CB8AC3E}">
        <p14:creationId xmlns:p14="http://schemas.microsoft.com/office/powerpoint/2010/main" val="207876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13.png"/><Relationship Id="rId2" Type="http://schemas.openxmlformats.org/officeDocument/2006/relationships/slideLayout" Target="../slideLayouts/slideLayout83.xml"/><Relationship Id="rId16" Type="http://schemas.openxmlformats.org/officeDocument/2006/relationships/theme" Target="../theme/theme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1.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image" Target="../media/image1.pn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image" Target="../media/image3.jpe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3.png"/><Relationship Id="rId4" Type="http://schemas.openxmlformats.org/officeDocument/2006/relationships/slideLayout" Target="../slideLayouts/slideLayout52.xml"/><Relationship Id="rId9"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image" Target="../media/image21.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7.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21.jpeg"/><Relationship Id="rId5" Type="http://schemas.openxmlformats.org/officeDocument/2006/relationships/theme" Target="../theme/theme9.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4910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64778"/>
            <a:ext cx="10515600" cy="47685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2C7C95E-9636-EC40-820E-A92F998AECDA}"/>
              </a:ext>
            </a:extLst>
          </p:cNvPr>
          <p:cNvSpPr txBox="1"/>
          <p:nvPr userDrawn="1"/>
        </p:nvSpPr>
        <p:spPr>
          <a:xfrm>
            <a:off x="11419853"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dirty="0">
              <a:solidFill>
                <a:schemeClr val="tx2"/>
              </a:solidFill>
              <a:latin typeface="Lub Dub Medium" panose="020B0603030403020204" pitchFamily="34" charset="77"/>
            </a:endParaRPr>
          </a:p>
        </p:txBody>
      </p:sp>
      <p:pic>
        <p:nvPicPr>
          <p:cNvPr id="8" name="Picture 7">
            <a:extLst>
              <a:ext uri="{FF2B5EF4-FFF2-40B4-BE49-F238E27FC236}">
                <a16:creationId xmlns:a16="http://schemas.microsoft.com/office/drawing/2014/main" id="{F65DBE82-8B1D-9A45-84F6-1BE3FB96CD22}"/>
              </a:ext>
            </a:extLst>
          </p:cNvPr>
          <p:cNvPicPr>
            <a:picLocks noChangeAspect="1"/>
          </p:cNvPicPr>
          <p:nvPr userDrawn="1"/>
        </p:nvPicPr>
        <p:blipFill>
          <a:blip r:embed="rId9"/>
          <a:stretch>
            <a:fillRect/>
          </a:stretch>
        </p:blipFill>
        <p:spPr>
          <a:xfrm>
            <a:off x="190577" y="5892521"/>
            <a:ext cx="1339850" cy="726566"/>
          </a:xfrm>
          <a:prstGeom prst="rect">
            <a:avLst/>
          </a:prstGeom>
        </p:spPr>
      </p:pic>
    </p:spTree>
    <p:extLst>
      <p:ext uri="{BB962C8B-B14F-4D97-AF65-F5344CB8AC3E}">
        <p14:creationId xmlns:p14="http://schemas.microsoft.com/office/powerpoint/2010/main" val="260268710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4014" r:id="rId5"/>
    <p:sldLayoutId id="2147484015" r:id="rId6"/>
    <p:sldLayoutId id="2147484016" r:id="rId7"/>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Tree>
    <p:extLst>
      <p:ext uri="{BB962C8B-B14F-4D97-AF65-F5344CB8AC3E}">
        <p14:creationId xmlns:p14="http://schemas.microsoft.com/office/powerpoint/2010/main" val="3197835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96384595-5D46-C546-AF51-F254509737C2}"/>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5" name="Picture 4">
            <a:extLst>
              <a:ext uri="{FF2B5EF4-FFF2-40B4-BE49-F238E27FC236}">
                <a16:creationId xmlns:a16="http://schemas.microsoft.com/office/drawing/2014/main" id="{6533DC0C-4D66-1A43-847E-8C7247963B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74341" y="370417"/>
            <a:ext cx="1013354" cy="548159"/>
          </a:xfrm>
          <a:prstGeom prst="rect">
            <a:avLst/>
          </a:prstGeom>
        </p:spPr>
      </p:pic>
    </p:spTree>
    <p:extLst>
      <p:ext uri="{BB962C8B-B14F-4D97-AF65-F5344CB8AC3E}">
        <p14:creationId xmlns:p14="http://schemas.microsoft.com/office/powerpoint/2010/main" val="149085036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5" r:id="rId11"/>
    <p:sldLayoutId id="2147484046" r:id="rId12"/>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51667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56231"/>
            <a:ext cx="10515600" cy="4460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38"/>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2"/>
                </a:solidFill>
                <a:latin typeface="Lub Dub Medium" panose="020B0603030403020204" pitchFamily="34" charset="77"/>
              </a:rPr>
              <a:t>‹#›</a:t>
            </a:fld>
            <a:endParaRPr lang="en-US" sz="1000" dirty="0">
              <a:solidFill>
                <a:schemeClr val="bg2"/>
              </a:solidFill>
              <a:latin typeface="Lub Dub Medium" panose="020B0603030403020204" pitchFamily="34" charset="77"/>
            </a:endParaRPr>
          </a:p>
        </p:txBody>
      </p:sp>
    </p:spTree>
    <p:extLst>
      <p:ext uri="{BB962C8B-B14F-4D97-AF65-F5344CB8AC3E}">
        <p14:creationId xmlns:p14="http://schemas.microsoft.com/office/powerpoint/2010/main" val="6447062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8" r:id="rId29"/>
    <p:sldLayoutId id="2147483930" r:id="rId30"/>
    <p:sldLayoutId id="2147483931" r:id="rId31"/>
    <p:sldLayoutId id="2147483932" r:id="rId32"/>
    <p:sldLayoutId id="2147483858" r:id="rId33"/>
    <p:sldLayoutId id="2147483859" r:id="rId34"/>
    <p:sldLayoutId id="2147483860" r:id="rId35"/>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Tree>
    <p:extLst>
      <p:ext uri="{BB962C8B-B14F-4D97-AF65-F5344CB8AC3E}">
        <p14:creationId xmlns:p14="http://schemas.microsoft.com/office/powerpoint/2010/main" val="327242596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pic>
        <p:nvPicPr>
          <p:cNvPr id="12" name="Picture 11">
            <a:extLst>
              <a:ext uri="{FF2B5EF4-FFF2-40B4-BE49-F238E27FC236}">
                <a16:creationId xmlns:a16="http://schemas.microsoft.com/office/drawing/2014/main" id="{1CC415AC-582A-5A4A-811D-84C31100026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86500" y="8283"/>
            <a:ext cx="5905500" cy="6858000"/>
          </a:xfrm>
          <a:prstGeom prst="rect">
            <a:avLst/>
          </a:prstGeom>
        </p:spPr>
      </p:pic>
      <p:pic>
        <p:nvPicPr>
          <p:cNvPr id="5" name="Picture 4">
            <a:extLst>
              <a:ext uri="{FF2B5EF4-FFF2-40B4-BE49-F238E27FC236}">
                <a16:creationId xmlns:a16="http://schemas.microsoft.com/office/drawing/2014/main" id="{EDB111D8-72E0-7A4C-9D21-F18ECBF3C35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Tree>
    <p:extLst>
      <p:ext uri="{BB962C8B-B14F-4D97-AF65-F5344CB8AC3E}">
        <p14:creationId xmlns:p14="http://schemas.microsoft.com/office/powerpoint/2010/main" val="105012667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7" r:id="rId7"/>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1180"/>
      </p:ext>
    </p:extLst>
  </p:cSld>
  <p:clrMap bg1="lt1" tx1="dk1" bg2="lt2" tx2="dk2" accent1="accent1" accent2="accent2" accent3="accent3" accent4="accent4" accent5="accent5" accent6="accent6" hlink="hlink" folHlink="folHlink"/>
  <p:sldLayoutIdLst>
    <p:sldLayoutId id="2147483969" r:id="rId1"/>
    <p:sldLayoutId id="2147483970" r:id="rId2"/>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4739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64778"/>
            <a:ext cx="10515600" cy="52836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dirty="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177751995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85" r:id="rId7"/>
    <p:sldLayoutId id="2147483997" r:id="rId8"/>
    <p:sldLayoutId id="2147483998" r:id="rId9"/>
    <p:sldLayoutId id="2147483999" r:id="rId10"/>
    <p:sldLayoutId id="2147484000" r:id="rId11"/>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55940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86486"/>
            <a:ext cx="10515600" cy="4481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8"/>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dirty="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417416316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4910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64778"/>
            <a:ext cx="10515600" cy="47685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2C7C95E-9636-EC40-820E-A92F998AECDA}"/>
              </a:ext>
            </a:extLst>
          </p:cNvPr>
          <p:cNvSpPr txBox="1"/>
          <p:nvPr userDrawn="1"/>
        </p:nvSpPr>
        <p:spPr>
          <a:xfrm>
            <a:off x="11419853"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dirty="0">
              <a:solidFill>
                <a:schemeClr val="tx2"/>
              </a:solidFill>
              <a:latin typeface="Lub Dub Medium" panose="020B0603030403020204" pitchFamily="34" charset="77"/>
            </a:endParaRPr>
          </a:p>
        </p:txBody>
      </p:sp>
      <p:pic>
        <p:nvPicPr>
          <p:cNvPr id="8" name="Picture 7">
            <a:extLst>
              <a:ext uri="{FF2B5EF4-FFF2-40B4-BE49-F238E27FC236}">
                <a16:creationId xmlns:a16="http://schemas.microsoft.com/office/drawing/2014/main" id="{F65DBE82-8B1D-9A45-84F6-1BE3FB96CD22}"/>
              </a:ext>
            </a:extLst>
          </p:cNvPr>
          <p:cNvPicPr>
            <a:picLocks noChangeAspect="1"/>
          </p:cNvPicPr>
          <p:nvPr userDrawn="1"/>
        </p:nvPicPr>
        <p:blipFill>
          <a:blip r:embed="rId6"/>
          <a:stretch>
            <a:fillRect/>
          </a:stretch>
        </p:blipFill>
        <p:spPr>
          <a:xfrm>
            <a:off x="190577" y="5892521"/>
            <a:ext cx="1339850" cy="726566"/>
          </a:xfrm>
          <a:prstGeom prst="rect">
            <a:avLst/>
          </a:prstGeom>
        </p:spPr>
      </p:pic>
    </p:spTree>
    <p:extLst>
      <p:ext uri="{BB962C8B-B14F-4D97-AF65-F5344CB8AC3E}">
        <p14:creationId xmlns:p14="http://schemas.microsoft.com/office/powerpoint/2010/main" val="971750375"/>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6">
            <a:extLst>
              <a:ext uri="{28A0092B-C50C-407E-A947-70E740481C1C}">
                <a14:useLocalDpi xmlns:a14="http://schemas.microsoft.com/office/drawing/2010/main" val="0"/>
              </a:ext>
            </a:extLst>
          </a:blip>
          <a:srcRect r="50000"/>
          <a:stretch/>
        </p:blipFill>
        <p:spPr>
          <a:xfrm flipH="1">
            <a:off x="6096000" y="0"/>
            <a:ext cx="6096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49379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20872"/>
            <a:ext cx="10515600" cy="51970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rotWithShape="1">
          <a:blip r:embed="rId7"/>
          <a:srcRect r="56108"/>
          <a:stretch/>
        </p:blipFill>
        <p:spPr>
          <a:xfrm>
            <a:off x="168275" y="130766"/>
            <a:ext cx="588094"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dirty="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50447378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5.xml"/><Relationship Id="rId7" Type="http://schemas.openxmlformats.org/officeDocument/2006/relationships/image" Target="cid:D93D12EE-E439-4724-A7A9-ED0E5A03F6A6" TargetMode="External"/><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image" Target="../media/image30.jpe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36CACE-A20A-46AA-AB6C-DFED0E7A82B2}"/>
              </a:ext>
            </a:extLst>
          </p:cNvPr>
          <p:cNvSpPr txBox="1"/>
          <p:nvPr/>
        </p:nvSpPr>
        <p:spPr>
          <a:xfrm>
            <a:off x="782163" y="-593124"/>
            <a:ext cx="7679568" cy="7571303"/>
          </a:xfrm>
          <a:prstGeom prst="rect">
            <a:avLst/>
          </a:prstGeom>
          <a:noFill/>
        </p:spPr>
        <p:txBody>
          <a:bodyPr wrap="square" lIns="91440" tIns="45720" rIns="91440" bIns="45720" rtlCol="0" anchor="t">
            <a:spAutoFit/>
          </a:bodyPr>
          <a:lstStyle/>
          <a:p>
            <a:pPr algn="ctr"/>
            <a:endParaRPr lang="en-US" sz="5400" b="1" cap="all" dirty="0">
              <a:solidFill>
                <a:srgbClr val="000000"/>
              </a:solidFill>
              <a:latin typeface="Arial Rounded MT Bold" panose="020F0704030504030204" pitchFamily="34" charset="0"/>
              <a:cs typeface="Arial" panose="020B0604020202020204" pitchFamily="34" charset="0"/>
            </a:endParaRPr>
          </a:p>
          <a:p>
            <a:pPr algn="ctr">
              <a:defRPr/>
            </a:pPr>
            <a:r>
              <a:rPr lang="en-US" sz="5400" b="1" cap="all" dirty="0">
                <a:latin typeface="Arial Rounded MT Bold" panose="020F0704030504030204" pitchFamily="34" charset="0"/>
                <a:cs typeface="Arial"/>
              </a:rPr>
              <a:t> </a:t>
            </a:r>
            <a:r>
              <a:rPr lang="en-US" sz="5400" b="1" dirty="0">
                <a:latin typeface="Arial Rounded MT Bold" panose="020F0704030504030204" pitchFamily="34" charset="0"/>
                <a:cs typeface="Arial"/>
              </a:rPr>
              <a:t> </a:t>
            </a:r>
            <a:endParaRPr lang="en-US" sz="5400" b="1" dirty="0">
              <a:latin typeface="Arial Rounded MT Bold" panose="020F0704030504030204" pitchFamily="34" charset="0"/>
              <a:cs typeface="Arial" panose="020B0604020202020204" pitchFamily="34" charset="0"/>
            </a:endParaRPr>
          </a:p>
          <a:p>
            <a:pPr algn="ctr">
              <a:defRPr/>
            </a:pPr>
            <a:r>
              <a:rPr lang="en-US" sz="5400" b="1" dirty="0">
                <a:latin typeface="Arial Rounded MT Bold" panose="020F0704030504030204" pitchFamily="34" charset="0"/>
                <a:cs typeface="Arial"/>
              </a:rPr>
              <a:t>Lay Stakeholders </a:t>
            </a:r>
            <a:endParaRPr lang="en-US" sz="5400" b="1" dirty="0">
              <a:latin typeface="Arial Rounded MT Bold" panose="020F0704030504030204" pitchFamily="34" charset="0"/>
              <a:cs typeface="Arial" panose="020B0604020202020204" pitchFamily="34" charset="0"/>
            </a:endParaRPr>
          </a:p>
          <a:p>
            <a:pPr algn="ctr">
              <a:defRPr/>
            </a:pPr>
            <a:r>
              <a:rPr lang="en-US" sz="5400" b="1" dirty="0">
                <a:latin typeface="Arial Rounded MT Bold" panose="020F0704030504030204" pitchFamily="34" charset="0"/>
                <a:cs typeface="Arial"/>
              </a:rPr>
              <a:t>in </a:t>
            </a:r>
            <a:br>
              <a:rPr lang="en-US" sz="5400" b="1" dirty="0">
                <a:latin typeface="Arial Rounded MT Bold" panose="020F0704030504030204" pitchFamily="34" charset="0"/>
                <a:cs typeface="Arial" panose="020B0604020202020204" pitchFamily="34" charset="0"/>
              </a:rPr>
            </a:br>
            <a:r>
              <a:rPr lang="en-US" sz="5400" b="1" dirty="0">
                <a:latin typeface="Arial Rounded MT Bold" panose="020F0704030504030204" pitchFamily="34" charset="0"/>
                <a:cs typeface="Arial"/>
              </a:rPr>
              <a:t>Science and Research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b="1" cap="all" dirty="0">
              <a:solidFill>
                <a:srgbClr val="000000"/>
              </a:solidFill>
              <a:latin typeface="Arial Rounded MT Bold" panose="020F07040305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all" spc="0" normalizeH="0" baseline="0" noProof="0" dirty="0">
              <a:ln>
                <a:noFill/>
              </a:ln>
              <a:solidFill>
                <a:srgbClr val="000000"/>
              </a:solidFill>
              <a:effectLst/>
              <a:uLnTx/>
              <a:uFillTx/>
              <a:latin typeface="Arial Rounded MT Bold" panose="020F07040305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all" spc="0" normalizeH="0" baseline="0" noProof="0" dirty="0">
              <a:ln>
                <a:noFill/>
              </a:ln>
              <a:solidFill>
                <a:srgbClr val="C10E20"/>
              </a:solidFill>
              <a:effectLst/>
              <a:uLnTx/>
              <a:uFillTx/>
              <a:latin typeface="Arial Rounded MT Bold" panose="020F070403050403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122D792-3E62-41B9-C44B-725ACB3B9E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7269357"/>
      </p:ext>
    </p:extLst>
  </p:cSld>
  <p:clrMapOvr>
    <a:masterClrMapping/>
  </p:clrMapOvr>
  <mc:AlternateContent xmlns:mc="http://schemas.openxmlformats.org/markup-compatibility/2006" xmlns:p14="http://schemas.microsoft.com/office/powerpoint/2010/main">
    <mc:Choice Requires="p14">
      <p:transition spd="slow" p14:dur="2000" advTm="37368"/>
    </mc:Choice>
    <mc:Fallback xmlns="">
      <p:transition spd="slow" advTm="3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03905D4-DCF1-4CA3-89F8-28B627F81F2C}"/>
              </a:ext>
            </a:extLst>
          </p:cNvPr>
          <p:cNvSpPr txBox="1"/>
          <p:nvPr/>
        </p:nvSpPr>
        <p:spPr>
          <a:xfrm>
            <a:off x="3908858" y="2090172"/>
            <a:ext cx="8283142" cy="2677656"/>
          </a:xfrm>
          <a:prstGeom prst="rect">
            <a:avLst/>
          </a:prstGeom>
          <a:noFill/>
        </p:spPr>
        <p:txBody>
          <a:bodyPr wrap="square" rtlCol="0">
            <a:spAutoFit/>
          </a:bodyPr>
          <a:lstStyle/>
          <a:p>
            <a:pPr marL="342900" lvl="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Peer review </a:t>
            </a:r>
          </a:p>
          <a:p>
            <a:pPr marL="342900" lvl="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Research committees &amp; subcommittees</a:t>
            </a:r>
          </a:p>
          <a:p>
            <a:pPr marL="342900" lvl="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Program oversight advisory committees</a:t>
            </a:r>
          </a:p>
          <a:p>
            <a:pPr marL="342900" lvl="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Writing guidelines groups and statements</a:t>
            </a:r>
          </a:p>
          <a:p>
            <a:pPr marL="342900" lvl="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Research seminars &amp; scientific meetings</a:t>
            </a:r>
          </a:p>
          <a:p>
            <a:r>
              <a:rPr lang="en-US" sz="28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537ECDB9-0FBE-4B68-BF2A-53F71D8CBF41}"/>
              </a:ext>
            </a:extLst>
          </p:cNvPr>
          <p:cNvSpPr txBox="1"/>
          <p:nvPr/>
        </p:nvSpPr>
        <p:spPr>
          <a:xfrm>
            <a:off x="0" y="168260"/>
            <a:ext cx="11951369" cy="1323439"/>
          </a:xfrm>
          <a:prstGeom prst="rect">
            <a:avLst/>
          </a:prstGeom>
          <a:noFill/>
        </p:spPr>
        <p:txBody>
          <a:bodyPr wrap="square" rtlCol="0">
            <a:spAutoFit/>
          </a:bodyPr>
          <a:lstStyle/>
          <a:p>
            <a:pPr algn="ctr"/>
            <a:r>
              <a:rPr lang="en-US" sz="4000" dirty="0">
                <a:latin typeface="Arial Rounded MT Bold" panose="020F0704030504030204" pitchFamily="34" charset="0"/>
              </a:rPr>
              <a:t>Science and Research Activities</a:t>
            </a:r>
          </a:p>
          <a:p>
            <a:endParaRPr lang="en-US" sz="4000" dirty="0">
              <a:latin typeface="Arial Rounded MT Bold" panose="020F0704030504030204" pitchFamily="34" charset="0"/>
            </a:endParaRPr>
          </a:p>
        </p:txBody>
      </p:sp>
      <p:pic>
        <p:nvPicPr>
          <p:cNvPr id="6" name="Picture 5">
            <a:extLst>
              <a:ext uri="{FF2B5EF4-FFF2-40B4-BE49-F238E27FC236}">
                <a16:creationId xmlns:a16="http://schemas.microsoft.com/office/drawing/2014/main" id="{B605F81B-19C1-4F94-BE23-C23CD4D676C8}"/>
              </a:ext>
            </a:extLst>
          </p:cNvPr>
          <p:cNvPicPr>
            <a:picLocks noChangeAspect="1"/>
          </p:cNvPicPr>
          <p:nvPr/>
        </p:nvPicPr>
        <p:blipFill>
          <a:blip r:embed="rId3"/>
          <a:stretch>
            <a:fillRect/>
          </a:stretch>
        </p:blipFill>
        <p:spPr>
          <a:xfrm>
            <a:off x="757361" y="3844696"/>
            <a:ext cx="2782684" cy="2106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5" descr="A group of people standing in front of a crowd&#10;&#10;Description automatically generated">
            <a:extLst>
              <a:ext uri="{FF2B5EF4-FFF2-40B4-BE49-F238E27FC236}">
                <a16:creationId xmlns:a16="http://schemas.microsoft.com/office/drawing/2014/main" id="{B8D5696B-2795-40C5-B94F-53E2CBF95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57" y="1253586"/>
            <a:ext cx="2845370" cy="1981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7714C7A9-5658-47E9-9D7E-60E9C41E8AE0}"/>
              </a:ext>
            </a:extLst>
          </p:cNvPr>
          <p:cNvSpPr txBox="1"/>
          <p:nvPr/>
        </p:nvSpPr>
        <p:spPr>
          <a:xfrm>
            <a:off x="4189595" y="5305254"/>
            <a:ext cx="7240405" cy="646331"/>
          </a:xfrm>
          <a:prstGeom prst="rect">
            <a:avLst/>
          </a:prstGeom>
          <a:noFill/>
        </p:spPr>
        <p:txBody>
          <a:bodyPr wrap="square">
            <a:spAutoFit/>
          </a:bodyPr>
          <a:lstStyle/>
          <a:p>
            <a:pPr marL="285750" indent="-285750" eaLnBrk="0" fontAlgn="base" hangingPunct="0">
              <a:lnSpc>
                <a:spcPct val="90000"/>
              </a:lnSpc>
              <a:spcBef>
                <a:spcPct val="20000"/>
              </a:spcBef>
              <a:spcAft>
                <a:spcPct val="0"/>
              </a:spcAft>
              <a:buClr>
                <a:srgbClr val="000000"/>
              </a:buClr>
              <a:buFont typeface="Arial" panose="020B0604020202020204" pitchFamily="34" charset="0"/>
              <a:buChar char="•"/>
              <a:defRPr/>
            </a:pPr>
            <a:r>
              <a:rPr lang="en-US" i="1" dirty="0">
                <a:latin typeface="Arial" panose="020B0604020202020204" pitchFamily="34" charset="0"/>
                <a:cs typeface="Arial" panose="020B0604020202020204" pitchFamily="34" charset="0"/>
              </a:rPr>
              <a:t>Lay volunteers are voting members on research committees </a:t>
            </a:r>
            <a:endParaRPr lang="en-US" sz="2800" dirty="0">
              <a:latin typeface="Arial" panose="020B0604020202020204" pitchFamily="34" charset="0"/>
              <a:cs typeface="Arial" panose="020B0604020202020204" pitchFamily="34" charset="0"/>
            </a:endParaRPr>
          </a:p>
          <a:p>
            <a:pPr marL="188085" marR="0" lvl="1" indent="0" algn="l" defTabSz="914400" rtl="0" eaLnBrk="0" fontAlgn="base" latinLnBrk="0" hangingPunct="0">
              <a:lnSpc>
                <a:spcPct val="90000"/>
              </a:lnSpc>
              <a:spcBef>
                <a:spcPct val="20000"/>
              </a:spcBef>
              <a:spcAft>
                <a:spcPct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3794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1020457"/>
            <a:ext cx="2362200" cy="7036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ub Dub Condensed" panose="020B0506030403020204" pitchFamily="34" charset="0"/>
                <a:ea typeface="+mn-ea"/>
                <a:cs typeface="+mn-cs"/>
              </a:rPr>
              <a:t>Board of Directors</a:t>
            </a:r>
          </a:p>
        </p:txBody>
      </p:sp>
      <p:sp>
        <p:nvSpPr>
          <p:cNvPr id="7" name="Rectangle 6"/>
          <p:cNvSpPr/>
          <p:nvPr/>
        </p:nvSpPr>
        <p:spPr>
          <a:xfrm>
            <a:off x="4495800" y="3300842"/>
            <a:ext cx="2362200" cy="914400"/>
          </a:xfrm>
          <a:prstGeom prst="rect">
            <a:avLst/>
          </a:prstGeom>
          <a:solidFill>
            <a:schemeClr val="tx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a:t>
            </a:r>
            <a:r>
              <a:rPr kumimoji="0" lang="en-US" sz="2400" b="0" i="0" u="none" strike="noStrike" kern="1200" cap="none" spc="0" normalizeH="0" baseline="0" noProof="0" dirty="0">
                <a:ln>
                  <a:noFill/>
                </a:ln>
                <a:solidFill>
                  <a:srgbClr val="FF0000"/>
                </a:solidFill>
                <a:effectLst/>
                <a:uLnTx/>
                <a:uFillTx/>
                <a:latin typeface="Lub Dub Condensed" panose="020B0506030403020204" pitchFamily="34" charset="0"/>
                <a:ea typeface="+mn-ea"/>
                <a:cs typeface="+mn-cs"/>
              </a:rPr>
              <a:t> </a:t>
            </a:r>
            <a:r>
              <a:rPr kumimoji="0" lang="en-US" sz="2400" b="0"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Committee</a:t>
            </a:r>
          </a:p>
        </p:txBody>
      </p:sp>
      <p:sp>
        <p:nvSpPr>
          <p:cNvPr id="10" name="Rectangle 9"/>
          <p:cNvSpPr/>
          <p:nvPr/>
        </p:nvSpPr>
        <p:spPr>
          <a:xfrm>
            <a:off x="4214192" y="4854037"/>
            <a:ext cx="2925415" cy="914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b Dub Condensed" panose="020B0506030403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Peer Review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Portfolio Management Subcommittee</a:t>
            </a:r>
          </a:p>
        </p:txBody>
      </p:sp>
      <p:sp>
        <p:nvSpPr>
          <p:cNvPr id="12" name="Rectangle 11"/>
          <p:cNvSpPr/>
          <p:nvPr/>
        </p:nvSpPr>
        <p:spPr>
          <a:xfrm>
            <a:off x="8444346" y="4693916"/>
            <a:ext cx="2362200" cy="914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Strategic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Subcommittee</a:t>
            </a:r>
          </a:p>
        </p:txBody>
      </p:sp>
      <p:sp>
        <p:nvSpPr>
          <p:cNvPr id="13" name="Rectangle 12"/>
          <p:cNvSpPr/>
          <p:nvPr/>
        </p:nvSpPr>
        <p:spPr>
          <a:xfrm>
            <a:off x="394161" y="4616611"/>
            <a:ext cx="2362200" cy="914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b Dub Condensed" panose="020B0506030403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Subcommittee</a:t>
            </a:r>
          </a:p>
        </p:txBody>
      </p:sp>
      <p:sp>
        <p:nvSpPr>
          <p:cNvPr id="14" name="Rectangle 13"/>
          <p:cNvSpPr/>
          <p:nvPr/>
        </p:nvSpPr>
        <p:spPr>
          <a:xfrm>
            <a:off x="518834" y="3258944"/>
            <a:ext cx="2501263" cy="79952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Lub Dub Condensed" panose="020B050603040302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Bioethics Subcommittee</a:t>
            </a:r>
          </a:p>
        </p:txBody>
      </p:sp>
      <p:sp>
        <p:nvSpPr>
          <p:cNvPr id="15" name="Rectangle 14"/>
          <p:cNvSpPr/>
          <p:nvPr/>
        </p:nvSpPr>
        <p:spPr>
          <a:xfrm>
            <a:off x="8039100" y="3322063"/>
            <a:ext cx="2362200" cy="80182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Open Science Committee</a:t>
            </a:r>
          </a:p>
        </p:txBody>
      </p:sp>
      <p:sp>
        <p:nvSpPr>
          <p:cNvPr id="16" name="Rectangle 15"/>
          <p:cNvSpPr/>
          <p:nvPr/>
        </p:nvSpPr>
        <p:spPr>
          <a:xfrm>
            <a:off x="9497984" y="1904978"/>
            <a:ext cx="2362200" cy="914400"/>
          </a:xfrm>
          <a:prstGeom prst="rect">
            <a:avLst/>
          </a:prstGeom>
          <a:solidFill>
            <a:schemeClr val="bg1"/>
          </a:solidFill>
          <a:ln cmpd="dbl">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Scientific Publishing Committee</a:t>
            </a:r>
          </a:p>
        </p:txBody>
      </p:sp>
      <p:cxnSp>
        <p:nvCxnSpPr>
          <p:cNvPr id="18" name="Straight Connector 17"/>
          <p:cNvCxnSpPr>
            <a:cxnSpLocks/>
            <a:stCxn id="4" idx="2"/>
          </p:cNvCxnSpPr>
          <p:nvPr/>
        </p:nvCxnSpPr>
        <p:spPr>
          <a:xfrm>
            <a:off x="5676900" y="1724107"/>
            <a:ext cx="0" cy="3013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7" idx="0"/>
          </p:cNvCxnSpPr>
          <p:nvPr/>
        </p:nvCxnSpPr>
        <p:spPr>
          <a:xfrm>
            <a:off x="5676900" y="2999506"/>
            <a:ext cx="0" cy="30133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7" idx="3"/>
          </p:cNvCxnSpPr>
          <p:nvPr/>
        </p:nvCxnSpPr>
        <p:spPr>
          <a:xfrm>
            <a:off x="6858000" y="3758042"/>
            <a:ext cx="11811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0058400" y="2852855"/>
            <a:ext cx="0" cy="443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575261" y="4495800"/>
            <a:ext cx="7873539" cy="19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7" idx="2"/>
          </p:cNvCxnSpPr>
          <p:nvPr/>
        </p:nvCxnSpPr>
        <p:spPr>
          <a:xfrm>
            <a:off x="5676900" y="4215242"/>
            <a:ext cx="0" cy="299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3" idx="0"/>
          </p:cNvCxnSpPr>
          <p:nvPr/>
        </p:nvCxnSpPr>
        <p:spPr>
          <a:xfrm>
            <a:off x="1575261" y="4437885"/>
            <a:ext cx="0" cy="178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5676900" y="4595896"/>
            <a:ext cx="0" cy="1960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448800" y="4505495"/>
            <a:ext cx="0" cy="188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4478135" y="2089955"/>
            <a:ext cx="23622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ub Dub Condensed" panose="020B0506030403020204" pitchFamily="34" charset="0"/>
                <a:ea typeface="+mn-ea"/>
                <a:cs typeface="+mn-cs"/>
              </a:rPr>
              <a:t>Science Advisory Coordinating Committee (SACC)</a:t>
            </a:r>
          </a:p>
        </p:txBody>
      </p:sp>
      <p:sp>
        <p:nvSpPr>
          <p:cNvPr id="24" name="Title 1">
            <a:extLst>
              <a:ext uri="{FF2B5EF4-FFF2-40B4-BE49-F238E27FC236}">
                <a16:creationId xmlns:a16="http://schemas.microsoft.com/office/drawing/2014/main" id="{AC739E6E-DE35-4D64-85FA-D931C5E0269D}"/>
              </a:ext>
            </a:extLst>
          </p:cNvPr>
          <p:cNvSpPr txBox="1">
            <a:spLocks/>
          </p:cNvSpPr>
          <p:nvPr/>
        </p:nvSpPr>
        <p:spPr>
          <a:xfrm>
            <a:off x="570518" y="128422"/>
            <a:ext cx="11210925" cy="744836"/>
          </a:xfrm>
          <a:prstGeom prst="ellipse">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Lub Dub Condensed" panose="020B0506030403020204" pitchFamily="34" charset="0"/>
                <a:ea typeface="+mj-ea"/>
                <a:cs typeface="+mj-cs"/>
              </a:rPr>
              <a:t>Research Committee Reporting Structure</a:t>
            </a:r>
          </a:p>
        </p:txBody>
      </p:sp>
      <p:sp>
        <p:nvSpPr>
          <p:cNvPr id="26" name="Rectangle 25">
            <a:extLst>
              <a:ext uri="{FF2B5EF4-FFF2-40B4-BE49-F238E27FC236}">
                <a16:creationId xmlns:a16="http://schemas.microsoft.com/office/drawing/2014/main" id="{B1922F86-E82C-455E-8BF9-EA2ED2C13670}"/>
              </a:ext>
            </a:extLst>
          </p:cNvPr>
          <p:cNvSpPr/>
          <p:nvPr/>
        </p:nvSpPr>
        <p:spPr>
          <a:xfrm>
            <a:off x="570518" y="1944814"/>
            <a:ext cx="2449580" cy="1136815"/>
          </a:xfrm>
          <a:prstGeom prst="rect">
            <a:avLst/>
          </a:prstGeom>
          <a:solidFill>
            <a:schemeClr val="tx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*Lay Stakeholders in Science  &amp;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Task Force</a:t>
            </a:r>
          </a:p>
        </p:txBody>
      </p:sp>
      <p:cxnSp>
        <p:nvCxnSpPr>
          <p:cNvPr id="27" name="Straight Connector 26">
            <a:extLst>
              <a:ext uri="{FF2B5EF4-FFF2-40B4-BE49-F238E27FC236}">
                <a16:creationId xmlns:a16="http://schemas.microsoft.com/office/drawing/2014/main" id="{2FBE5914-825C-480B-977F-9FA783D1B00E}"/>
              </a:ext>
            </a:extLst>
          </p:cNvPr>
          <p:cNvCxnSpPr>
            <a:cxnSpLocks/>
            <a:stCxn id="14" idx="3"/>
          </p:cNvCxnSpPr>
          <p:nvPr/>
        </p:nvCxnSpPr>
        <p:spPr>
          <a:xfrm>
            <a:off x="3020097" y="3658705"/>
            <a:ext cx="1458038" cy="104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DF3CDB-7263-4CC1-AB2E-76884D384155}"/>
              </a:ext>
            </a:extLst>
          </p:cNvPr>
          <p:cNvCxnSpPr>
            <a:cxnSpLocks/>
            <a:stCxn id="26" idx="3"/>
          </p:cNvCxnSpPr>
          <p:nvPr/>
        </p:nvCxnSpPr>
        <p:spPr>
          <a:xfrm>
            <a:off x="3020098" y="2513222"/>
            <a:ext cx="1466870" cy="9667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20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1020457"/>
            <a:ext cx="2362200" cy="7036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ub Dub Condensed" panose="020B0506030403020204" pitchFamily="34" charset="0"/>
                <a:ea typeface="+mn-ea"/>
                <a:cs typeface="+mn-cs"/>
              </a:rPr>
              <a:t>Board of Directors</a:t>
            </a:r>
          </a:p>
        </p:txBody>
      </p:sp>
      <p:sp>
        <p:nvSpPr>
          <p:cNvPr id="7" name="Rectangle 6"/>
          <p:cNvSpPr/>
          <p:nvPr/>
        </p:nvSpPr>
        <p:spPr>
          <a:xfrm>
            <a:off x="4495800" y="3300842"/>
            <a:ext cx="2362200" cy="914400"/>
          </a:xfrm>
          <a:prstGeom prst="rect">
            <a:avLst/>
          </a:prstGeom>
          <a:solidFill>
            <a:schemeClr val="tx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Committee</a:t>
            </a:r>
          </a:p>
        </p:txBody>
      </p:sp>
      <p:sp>
        <p:nvSpPr>
          <p:cNvPr id="10" name="Rectangle 9"/>
          <p:cNvSpPr/>
          <p:nvPr/>
        </p:nvSpPr>
        <p:spPr>
          <a:xfrm>
            <a:off x="3071552" y="4693916"/>
            <a:ext cx="236220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Peer Review Subcommittee</a:t>
            </a:r>
          </a:p>
        </p:txBody>
      </p:sp>
      <p:sp>
        <p:nvSpPr>
          <p:cNvPr id="11" name="Rectangle 10"/>
          <p:cNvSpPr/>
          <p:nvPr/>
        </p:nvSpPr>
        <p:spPr>
          <a:xfrm>
            <a:off x="5737860" y="4693916"/>
            <a:ext cx="236220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Portfolio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Subcommittee</a:t>
            </a:r>
          </a:p>
        </p:txBody>
      </p:sp>
      <p:sp>
        <p:nvSpPr>
          <p:cNvPr id="12" name="Rectangle 11"/>
          <p:cNvSpPr/>
          <p:nvPr/>
        </p:nvSpPr>
        <p:spPr>
          <a:xfrm>
            <a:off x="8444346" y="4693916"/>
            <a:ext cx="236220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Strategic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Subcommittee</a:t>
            </a:r>
          </a:p>
        </p:txBody>
      </p:sp>
      <p:sp>
        <p:nvSpPr>
          <p:cNvPr id="13" name="Rectangle 12"/>
          <p:cNvSpPr/>
          <p:nvPr/>
        </p:nvSpPr>
        <p:spPr>
          <a:xfrm>
            <a:off x="349523" y="4591751"/>
            <a:ext cx="236220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Subcommittee</a:t>
            </a:r>
          </a:p>
        </p:txBody>
      </p:sp>
      <p:sp>
        <p:nvSpPr>
          <p:cNvPr id="14" name="Rectangle 13"/>
          <p:cNvSpPr/>
          <p:nvPr/>
        </p:nvSpPr>
        <p:spPr>
          <a:xfrm>
            <a:off x="366913" y="3258944"/>
            <a:ext cx="2362200" cy="799522"/>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Bioethics Subcommittee</a:t>
            </a:r>
          </a:p>
        </p:txBody>
      </p:sp>
      <p:sp>
        <p:nvSpPr>
          <p:cNvPr id="15" name="Rectangle 14"/>
          <p:cNvSpPr/>
          <p:nvPr/>
        </p:nvSpPr>
        <p:spPr>
          <a:xfrm>
            <a:off x="8039100" y="3322063"/>
            <a:ext cx="2362200" cy="801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Open Science Committee</a:t>
            </a:r>
          </a:p>
        </p:txBody>
      </p:sp>
      <p:sp>
        <p:nvSpPr>
          <p:cNvPr id="16" name="Rectangle 15"/>
          <p:cNvSpPr/>
          <p:nvPr/>
        </p:nvSpPr>
        <p:spPr>
          <a:xfrm>
            <a:off x="9497984" y="1904978"/>
            <a:ext cx="2362200" cy="914400"/>
          </a:xfrm>
          <a:prstGeom prst="rect">
            <a:avLst/>
          </a:prstGeom>
          <a:solidFill>
            <a:schemeClr val="bg1"/>
          </a:solidFill>
          <a:ln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Scientific Publishing Committee</a:t>
            </a:r>
          </a:p>
        </p:txBody>
      </p:sp>
      <p:cxnSp>
        <p:nvCxnSpPr>
          <p:cNvPr id="18" name="Straight Connector 17"/>
          <p:cNvCxnSpPr>
            <a:cxnSpLocks/>
          </p:cNvCxnSpPr>
          <p:nvPr/>
        </p:nvCxnSpPr>
        <p:spPr>
          <a:xfrm>
            <a:off x="5643258" y="1754310"/>
            <a:ext cx="0" cy="301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7" idx="0"/>
          </p:cNvCxnSpPr>
          <p:nvPr/>
        </p:nvCxnSpPr>
        <p:spPr>
          <a:xfrm>
            <a:off x="5676900" y="2999506"/>
            <a:ext cx="0" cy="30133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071552" y="5787042"/>
            <a:ext cx="2362200" cy="914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Peer Review Committees</a:t>
            </a:r>
          </a:p>
        </p:txBody>
      </p:sp>
      <p:cxnSp>
        <p:nvCxnSpPr>
          <p:cNvPr id="31" name="Straight Connector 30"/>
          <p:cNvCxnSpPr>
            <a:stCxn id="7" idx="3"/>
          </p:cNvCxnSpPr>
          <p:nvPr/>
        </p:nvCxnSpPr>
        <p:spPr>
          <a:xfrm>
            <a:off x="6858000" y="3758042"/>
            <a:ext cx="11811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0058400" y="2852855"/>
            <a:ext cx="0" cy="4439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1530623" y="4440070"/>
            <a:ext cx="7918177" cy="429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a:off x="5676900" y="4127396"/>
            <a:ext cx="0" cy="2999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3" idx="0"/>
          </p:cNvCxnSpPr>
          <p:nvPr/>
        </p:nvCxnSpPr>
        <p:spPr>
          <a:xfrm>
            <a:off x="1530623" y="4413025"/>
            <a:ext cx="0" cy="1787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10" idx="0"/>
          </p:cNvCxnSpPr>
          <p:nvPr/>
        </p:nvCxnSpPr>
        <p:spPr>
          <a:xfrm>
            <a:off x="4252652" y="4497877"/>
            <a:ext cx="0" cy="196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11" idx="0"/>
          </p:cNvCxnSpPr>
          <p:nvPr/>
        </p:nvCxnSpPr>
        <p:spPr>
          <a:xfrm>
            <a:off x="6918960" y="4495800"/>
            <a:ext cx="0" cy="1981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448800" y="4505495"/>
            <a:ext cx="0" cy="1884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0" idx="2"/>
            <a:endCxn id="29" idx="0"/>
          </p:cNvCxnSpPr>
          <p:nvPr/>
        </p:nvCxnSpPr>
        <p:spPr>
          <a:xfrm>
            <a:off x="4252652" y="5608316"/>
            <a:ext cx="0" cy="178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4478135" y="2089955"/>
            <a:ext cx="23622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ub Dub Condensed" panose="020B0506030403020204" pitchFamily="34" charset="0"/>
                <a:ea typeface="+mn-ea"/>
                <a:cs typeface="+mn-cs"/>
              </a:rPr>
              <a:t>Science Advisory Coordinating Committee (SACC)</a:t>
            </a:r>
          </a:p>
        </p:txBody>
      </p:sp>
      <p:sp>
        <p:nvSpPr>
          <p:cNvPr id="26" name="Rectangle 25">
            <a:extLst>
              <a:ext uri="{FF2B5EF4-FFF2-40B4-BE49-F238E27FC236}">
                <a16:creationId xmlns:a16="http://schemas.microsoft.com/office/drawing/2014/main" id="{B1922F86-E82C-455E-8BF9-EA2ED2C13670}"/>
              </a:ext>
            </a:extLst>
          </p:cNvPr>
          <p:cNvSpPr/>
          <p:nvPr/>
        </p:nvSpPr>
        <p:spPr>
          <a:xfrm>
            <a:off x="366914" y="1944814"/>
            <a:ext cx="2433224" cy="1136815"/>
          </a:xfrm>
          <a:prstGeom prst="rect">
            <a:avLst/>
          </a:prstGeom>
          <a:solidFill>
            <a:schemeClr val="tx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Lay Stakeholders in Science  &amp;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Lub Dub Condensed" panose="020B0506030403020204" pitchFamily="34" charset="0"/>
                <a:ea typeface="+mn-ea"/>
                <a:cs typeface="+mn-cs"/>
              </a:rPr>
              <a:t>Task Force</a:t>
            </a:r>
          </a:p>
        </p:txBody>
      </p:sp>
      <p:cxnSp>
        <p:nvCxnSpPr>
          <p:cNvPr id="27" name="Straight Connector 26">
            <a:extLst>
              <a:ext uri="{FF2B5EF4-FFF2-40B4-BE49-F238E27FC236}">
                <a16:creationId xmlns:a16="http://schemas.microsoft.com/office/drawing/2014/main" id="{2FBE5914-825C-480B-977F-9FA783D1B00E}"/>
              </a:ext>
            </a:extLst>
          </p:cNvPr>
          <p:cNvCxnSpPr>
            <a:cxnSpLocks/>
          </p:cNvCxnSpPr>
          <p:nvPr/>
        </p:nvCxnSpPr>
        <p:spPr>
          <a:xfrm>
            <a:off x="2729113" y="3758042"/>
            <a:ext cx="17666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DF3CDB-7263-4CC1-AB2E-76884D384155}"/>
              </a:ext>
            </a:extLst>
          </p:cNvPr>
          <p:cNvCxnSpPr>
            <a:cxnSpLocks/>
            <a:stCxn id="26" idx="3"/>
          </p:cNvCxnSpPr>
          <p:nvPr/>
        </p:nvCxnSpPr>
        <p:spPr>
          <a:xfrm>
            <a:off x="2800138" y="2513222"/>
            <a:ext cx="1686830" cy="9667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68C5C8-032F-4A54-B912-AB8C58134458}"/>
              </a:ext>
            </a:extLst>
          </p:cNvPr>
          <p:cNvSpPr txBox="1"/>
          <p:nvPr/>
        </p:nvSpPr>
        <p:spPr>
          <a:xfrm>
            <a:off x="7321257" y="1670864"/>
            <a:ext cx="1850643" cy="923330"/>
          </a:xfrm>
          <a:prstGeom prst="rect">
            <a:avLst/>
          </a:prstGeom>
          <a:no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Enhancing Communications Task Force</a:t>
            </a:r>
          </a:p>
        </p:txBody>
      </p:sp>
      <p:sp>
        <p:nvSpPr>
          <p:cNvPr id="5" name="TextBox 4">
            <a:extLst>
              <a:ext uri="{FF2B5EF4-FFF2-40B4-BE49-F238E27FC236}">
                <a16:creationId xmlns:a16="http://schemas.microsoft.com/office/drawing/2014/main" id="{5E829B3D-E660-4BDE-8B23-A1B5A58DF5A2}"/>
              </a:ext>
            </a:extLst>
          </p:cNvPr>
          <p:cNvSpPr txBox="1"/>
          <p:nvPr/>
        </p:nvSpPr>
        <p:spPr>
          <a:xfrm>
            <a:off x="349523" y="5787042"/>
            <a:ext cx="2362201" cy="584775"/>
          </a:xfrm>
          <a:prstGeom prst="rect">
            <a:avLst/>
          </a:prstGeom>
          <a:solidFill>
            <a:schemeClr val="bg1"/>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ub Dub Medium" panose="020B0603030403020204" pitchFamily="34" charset="0"/>
                <a:ea typeface="Times New Roman" panose="02020603050405020304" pitchFamily="18" charset="0"/>
                <a:cs typeface="Times New Roman" panose="02020603050405020304" pitchFamily="18" charset="0"/>
              </a:rPr>
              <a:t>Working Group on Diversity &amp; Inclusion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56FDE4F7-09AE-4243-A60D-084FA8D38469}"/>
              </a:ext>
            </a:extLst>
          </p:cNvPr>
          <p:cNvCxnSpPr>
            <a:cxnSpLocks/>
            <a:stCxn id="5" idx="0"/>
            <a:endCxn id="13" idx="2"/>
          </p:cNvCxnSpPr>
          <p:nvPr/>
        </p:nvCxnSpPr>
        <p:spPr>
          <a:xfrm flipH="1" flipV="1">
            <a:off x="1530623" y="5506151"/>
            <a:ext cx="1" cy="2808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7F7E42-FD5C-47A7-A23F-B9DE5E361BE7}"/>
              </a:ext>
            </a:extLst>
          </p:cNvPr>
          <p:cNvCxnSpPr>
            <a:cxnSpLocks/>
          </p:cNvCxnSpPr>
          <p:nvPr/>
        </p:nvCxnSpPr>
        <p:spPr>
          <a:xfrm flipH="1">
            <a:off x="6858000" y="2644001"/>
            <a:ext cx="1388579" cy="6631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C80F8F-900C-44C4-9D6F-E13AC62A6DBD}"/>
              </a:ext>
            </a:extLst>
          </p:cNvPr>
          <p:cNvCxnSpPr>
            <a:cxnSpLocks/>
          </p:cNvCxnSpPr>
          <p:nvPr/>
        </p:nvCxnSpPr>
        <p:spPr>
          <a:xfrm>
            <a:off x="5642800" y="2999506"/>
            <a:ext cx="0" cy="301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71C4490-8216-4C45-B1CF-D080B901C2D8}"/>
              </a:ext>
            </a:extLst>
          </p:cNvPr>
          <p:cNvSpPr txBox="1"/>
          <p:nvPr/>
        </p:nvSpPr>
        <p:spPr>
          <a:xfrm>
            <a:off x="181137" y="62250"/>
            <a:ext cx="118297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Research Committee Reporting 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8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9B2BD-0C6F-4D86-872B-8734187CE3A0}"/>
              </a:ext>
            </a:extLst>
          </p:cNvPr>
          <p:cNvSpPr>
            <a:spLocks noGrp="1"/>
          </p:cNvSpPr>
          <p:nvPr>
            <p:ph idx="1"/>
          </p:nvPr>
        </p:nvSpPr>
        <p:spPr>
          <a:xfrm>
            <a:off x="5800211" y="2953583"/>
            <a:ext cx="4977578" cy="3639289"/>
          </a:xfrm>
        </p:spPr>
        <p:txBody>
          <a:bodyPr anchor="ctr">
            <a:normAutofit/>
          </a:bodyPr>
          <a:lstStyle/>
          <a:p>
            <a:endParaRPr lang="en-US" sz="1100" dirty="0">
              <a:solidFill>
                <a:srgbClr val="000000"/>
              </a:solidFill>
            </a:endParaRPr>
          </a:p>
          <a:p>
            <a:pPr marL="0" indent="0">
              <a:buNone/>
            </a:pPr>
            <a:endParaRPr lang="en-US" sz="1400" dirty="0"/>
          </a:p>
          <a:p>
            <a:pPr marL="0" indent="0" algn="ctr">
              <a:buNone/>
            </a:pPr>
            <a:endParaRPr lang="en-US" sz="1400" dirty="0"/>
          </a:p>
        </p:txBody>
      </p:sp>
      <p:sp>
        <p:nvSpPr>
          <p:cNvPr id="10" name="Rectangle 9">
            <a:extLst>
              <a:ext uri="{FF2B5EF4-FFF2-40B4-BE49-F238E27FC236}">
                <a16:creationId xmlns:a16="http://schemas.microsoft.com/office/drawing/2014/main" id="{575D5F62-E2AD-4836-9D3A-49242BF6A1D2}"/>
              </a:ext>
            </a:extLst>
          </p:cNvPr>
          <p:cNvSpPr/>
          <p:nvPr/>
        </p:nvSpPr>
        <p:spPr>
          <a:xfrm>
            <a:off x="6595448" y="4756933"/>
            <a:ext cx="4019319" cy="70365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all" dirty="0">
                <a:solidFill>
                  <a:schemeClr val="tx1"/>
                </a:solidFill>
                <a:latin typeface="Arial" panose="020B0604020202020204" pitchFamily="34" charset="0"/>
                <a:cs typeface="Arial" panose="020B0604020202020204" pitchFamily="34" charset="0"/>
              </a:rPr>
              <a:t>Scientific Publishing</a:t>
            </a:r>
          </a:p>
        </p:txBody>
      </p:sp>
      <p:sp>
        <p:nvSpPr>
          <p:cNvPr id="12" name="Rectangle 11">
            <a:extLst>
              <a:ext uri="{FF2B5EF4-FFF2-40B4-BE49-F238E27FC236}">
                <a16:creationId xmlns:a16="http://schemas.microsoft.com/office/drawing/2014/main" id="{EE87BF09-FC6F-4ECD-A426-89558B671CAD}"/>
              </a:ext>
            </a:extLst>
          </p:cNvPr>
          <p:cNvSpPr/>
          <p:nvPr/>
        </p:nvSpPr>
        <p:spPr>
          <a:xfrm>
            <a:off x="5501994" y="3313264"/>
            <a:ext cx="2362200" cy="8018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Guidelines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55DB824-FC94-4B0C-A723-A55B701BDCA9}"/>
              </a:ext>
            </a:extLst>
          </p:cNvPr>
          <p:cNvSpPr/>
          <p:nvPr/>
        </p:nvSpPr>
        <p:spPr>
          <a:xfrm>
            <a:off x="8692753" y="3290760"/>
            <a:ext cx="2362200" cy="8018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Statements</a:t>
            </a:r>
          </a:p>
        </p:txBody>
      </p:sp>
      <p:sp>
        <p:nvSpPr>
          <p:cNvPr id="16" name="Title 1">
            <a:extLst>
              <a:ext uri="{FF2B5EF4-FFF2-40B4-BE49-F238E27FC236}">
                <a16:creationId xmlns:a16="http://schemas.microsoft.com/office/drawing/2014/main" id="{0D86E52B-84CE-475E-961C-CB148E6507F8}"/>
              </a:ext>
            </a:extLst>
          </p:cNvPr>
          <p:cNvSpPr txBox="1">
            <a:spLocks/>
          </p:cNvSpPr>
          <p:nvPr/>
        </p:nvSpPr>
        <p:spPr>
          <a:xfrm>
            <a:off x="4938488" y="152400"/>
            <a:ext cx="6701024" cy="2281829"/>
          </a:xfrm>
          <a:prstGeom prst="ellipse">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dirty="0">
                <a:solidFill>
                  <a:schemeClr val="bg1"/>
                </a:solidFill>
                <a:latin typeface="Arial Rounded MT Bold" panose="020F0704030504030204" pitchFamily="34" charset="0"/>
              </a:rPr>
              <a:t>OFFICE OF </a:t>
            </a:r>
          </a:p>
          <a:p>
            <a:pPr algn="ctr"/>
            <a:r>
              <a:rPr lang="en-US" sz="2800" b="1" cap="all" dirty="0">
                <a:solidFill>
                  <a:schemeClr val="bg1"/>
                </a:solidFill>
                <a:latin typeface="Arial Rounded MT Bold" panose="020F0704030504030204" pitchFamily="34" charset="0"/>
              </a:rPr>
              <a:t>SCIENCE , MEDICINE AND HEALTH</a:t>
            </a:r>
          </a:p>
        </p:txBody>
      </p:sp>
      <p:cxnSp>
        <p:nvCxnSpPr>
          <p:cNvPr id="4" name="Straight Connector 3">
            <a:extLst>
              <a:ext uri="{FF2B5EF4-FFF2-40B4-BE49-F238E27FC236}">
                <a16:creationId xmlns:a16="http://schemas.microsoft.com/office/drawing/2014/main" id="{787D79A1-AD70-403D-A49B-B42C54F0B5DC}"/>
              </a:ext>
            </a:extLst>
          </p:cNvPr>
          <p:cNvCxnSpPr>
            <a:cxnSpLocks/>
          </p:cNvCxnSpPr>
          <p:nvPr/>
        </p:nvCxnSpPr>
        <p:spPr>
          <a:xfrm flipH="1">
            <a:off x="6630100" y="2375951"/>
            <a:ext cx="1043318" cy="878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A15CD7-1D50-4703-8226-1CE39C0473A4}"/>
              </a:ext>
            </a:extLst>
          </p:cNvPr>
          <p:cNvCxnSpPr>
            <a:cxnSpLocks/>
            <a:stCxn id="16" idx="4"/>
          </p:cNvCxnSpPr>
          <p:nvPr/>
        </p:nvCxnSpPr>
        <p:spPr>
          <a:xfrm>
            <a:off x="8289000" y="2434229"/>
            <a:ext cx="0" cy="23389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AE434B-7E7D-4025-A2B9-B0F984E80289}"/>
              </a:ext>
            </a:extLst>
          </p:cNvPr>
          <p:cNvCxnSpPr>
            <a:cxnSpLocks/>
          </p:cNvCxnSpPr>
          <p:nvPr/>
        </p:nvCxnSpPr>
        <p:spPr>
          <a:xfrm>
            <a:off x="9042014" y="2375951"/>
            <a:ext cx="1148526" cy="878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C9DF07-42AC-496D-8D58-24F867947104}"/>
              </a:ext>
            </a:extLst>
          </p:cNvPr>
          <p:cNvPicPr>
            <a:picLocks noChangeAspect="1"/>
          </p:cNvPicPr>
          <p:nvPr/>
        </p:nvPicPr>
        <p:blipFill>
          <a:blip r:embed="rId3"/>
          <a:stretch>
            <a:fillRect/>
          </a:stretch>
        </p:blipFill>
        <p:spPr>
          <a:xfrm>
            <a:off x="264149" y="2355187"/>
            <a:ext cx="4834093" cy="2497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61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A42F6F8-AA4E-443F-AABF-1C2BA8E2F97B}"/>
              </a:ext>
            </a:extLst>
          </p:cNvPr>
          <p:cNvGraphicFramePr>
            <a:graphicFrameLocks noGrp="1"/>
          </p:cNvGraphicFramePr>
          <p:nvPr>
            <p:extLst>
              <p:ext uri="{D42A27DB-BD31-4B8C-83A1-F6EECF244321}">
                <p14:modId xmlns:p14="http://schemas.microsoft.com/office/powerpoint/2010/main" val="1172690413"/>
              </p:ext>
            </p:extLst>
          </p:nvPr>
        </p:nvGraphicFramePr>
        <p:xfrm>
          <a:off x="5050547" y="218615"/>
          <a:ext cx="7413674" cy="5659485"/>
        </p:xfrm>
        <a:graphic>
          <a:graphicData uri="http://schemas.openxmlformats.org/drawingml/2006/table">
            <a:tbl>
              <a:tblPr firstRow="1" firstCol="1" bandRow="1"/>
              <a:tblGrid>
                <a:gridCol w="7413674">
                  <a:extLst>
                    <a:ext uri="{9D8B030D-6E8A-4147-A177-3AD203B41FA5}">
                      <a16:colId xmlns:a16="http://schemas.microsoft.com/office/drawing/2014/main" val="947818477"/>
                    </a:ext>
                  </a:extLst>
                </a:gridCol>
              </a:tblGrid>
              <a:tr h="189812">
                <a:tc>
                  <a:txBody>
                    <a:bodyPr/>
                    <a:lstStyle/>
                    <a:p>
                      <a:pPr>
                        <a:lnSpc>
                          <a:spcPct val="107000"/>
                        </a:lnSpc>
                      </a:pPr>
                      <a:endParaRPr lang="en-US" sz="240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763366"/>
                  </a:ext>
                </a:extLst>
              </a:tr>
              <a:tr h="38844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AHA volunteer experience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3003614"/>
                  </a:ext>
                </a:extLst>
              </a:tr>
              <a:tr h="189812">
                <a:tc>
                  <a:txBody>
                    <a:bodyPr/>
                    <a:lstStyle/>
                    <a:p>
                      <a:pPr marL="342900" marR="0" lvl="0" indent="-342900">
                        <a:lnSpc>
                          <a:spcPct val="107000"/>
                        </a:lnSpc>
                        <a:spcBef>
                          <a:spcPts val="0"/>
                        </a:spcBef>
                        <a:spcAft>
                          <a:spcPts val="0"/>
                        </a:spcAft>
                        <a:buFont typeface="Symbol" panose="05050102010706020507" pitchFamily="18" charset="2"/>
                        <a:buChar char=""/>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Familiarity with heart (cardiovascular)  or brain (cerebrovascular) disease or disorders.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4863249"/>
                  </a:ext>
                </a:extLst>
              </a:tr>
              <a:tr h="38844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basic knowledge of scientific method and or general systematic approaches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6366833"/>
                  </a:ext>
                </a:extLst>
              </a:tr>
              <a:tr h="58707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ability to examine research proposals and or scientific manuscripts / guidelines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98947"/>
                  </a:ext>
                </a:extLst>
              </a:tr>
              <a:tr h="30135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Professional background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8668588"/>
                  </a:ext>
                </a:extLst>
              </a:tr>
              <a:tr h="189812">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Willingness to abide by AHA conflict of interest policies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570421"/>
                  </a:ext>
                </a:extLst>
              </a:tr>
              <a:tr h="38844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Excellent interpersonal relationship skills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118585"/>
                  </a:ext>
                </a:extLst>
              </a:tr>
              <a:tr h="189812">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Reliable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277115"/>
                  </a:ext>
                </a:extLst>
              </a:tr>
              <a:tr h="388441">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Ability to commit to the project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196480"/>
                  </a:ext>
                </a:extLst>
              </a:tr>
              <a:tr h="388441">
                <a:tc>
                  <a:txBody>
                    <a:bodyPr/>
                    <a:lstStyle/>
                    <a:p>
                      <a:pPr marL="342900" marR="0" lvl="0" indent="-342900">
                        <a:lnSpc>
                          <a:spcPct val="107000"/>
                        </a:lnSpc>
                        <a:spcBef>
                          <a:spcPts val="0"/>
                        </a:spcBef>
                        <a:spcAft>
                          <a:spcPts val="0"/>
                        </a:spcAft>
                        <a:buFont typeface="Symbol" panose="05050102010706020507" pitchFamily="18" charset="2"/>
                        <a:buChar char=""/>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053187"/>
                  </a:ext>
                </a:extLst>
              </a:tr>
            </a:tbl>
          </a:graphicData>
        </a:graphic>
      </p:graphicFrame>
      <p:sp>
        <p:nvSpPr>
          <p:cNvPr id="10" name="Title 9">
            <a:extLst>
              <a:ext uri="{FF2B5EF4-FFF2-40B4-BE49-F238E27FC236}">
                <a16:creationId xmlns:a16="http://schemas.microsoft.com/office/drawing/2014/main" id="{76102BE0-B196-436A-BCC0-EA77FFB55AA3}"/>
              </a:ext>
            </a:extLst>
          </p:cNvPr>
          <p:cNvSpPr>
            <a:spLocks noGrp="1"/>
          </p:cNvSpPr>
          <p:nvPr>
            <p:ph type="ctrTitle"/>
          </p:nvPr>
        </p:nvSpPr>
        <p:spPr>
          <a:xfrm>
            <a:off x="897529" y="1241870"/>
            <a:ext cx="11582400" cy="536575"/>
          </a:xfrm>
        </p:spPr>
        <p:txBody>
          <a:bodyPr>
            <a:normAutofit fontScale="90000"/>
          </a:bodyPr>
          <a:lstStyle/>
          <a:p>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5300" cap="none" dirty="0">
                <a:solidFill>
                  <a:schemeClr val="tx1"/>
                </a:solidFill>
                <a:latin typeface="Arial Rounded MT Bold" panose="020F0704030504030204" pitchFamily="34" charset="0"/>
                <a:ea typeface="Calibri" panose="020F0502020204030204" pitchFamily="34" charset="0"/>
                <a:cs typeface="Times New Roman" panose="02020603050405020304" pitchFamily="18" charset="0"/>
              </a:rPr>
              <a:t>Selection</a:t>
            </a:r>
            <a:br>
              <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tx1"/>
              </a:solidFill>
            </a:endParaRPr>
          </a:p>
        </p:txBody>
      </p:sp>
      <p:pic>
        <p:nvPicPr>
          <p:cNvPr id="5" name="Picture 4" descr="Crowd of people on a street">
            <a:extLst>
              <a:ext uri="{FF2B5EF4-FFF2-40B4-BE49-F238E27FC236}">
                <a16:creationId xmlns:a16="http://schemas.microsoft.com/office/drawing/2014/main" id="{A053463B-7B12-4876-9AD9-9075EF2C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29" y="3048358"/>
            <a:ext cx="3728397" cy="2484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n abstract map of the globe">
            <a:extLst>
              <a:ext uri="{FF2B5EF4-FFF2-40B4-BE49-F238E27FC236}">
                <a16:creationId xmlns:a16="http://schemas.microsoft.com/office/drawing/2014/main" id="{BB0B7D20-597E-4AB2-864A-BC986223C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08" y="1630840"/>
            <a:ext cx="3746375" cy="234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872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1761F35-ED0E-451B-AB01-76FD863BF2DC}"/>
              </a:ext>
            </a:extLst>
          </p:cNvPr>
          <p:cNvSpPr>
            <a:spLocks noGrp="1"/>
          </p:cNvSpPr>
          <p:nvPr>
            <p:ph type="subTitle" idx="10"/>
          </p:nvPr>
        </p:nvSpPr>
        <p:spPr>
          <a:xfrm>
            <a:off x="-427" y="318397"/>
            <a:ext cx="6717648" cy="850392"/>
          </a:xfrm>
        </p:spPr>
        <p:txBody>
          <a:bodyPr>
            <a:noAutofit/>
          </a:bodyPr>
          <a:lstStyle/>
          <a:p>
            <a:pPr algn="ctr"/>
            <a:r>
              <a:rPr lang="en-US" sz="4800" cap="none" dirty="0">
                <a:solidFill>
                  <a:schemeClr val="tx1"/>
                </a:solidFill>
                <a:latin typeface="Arial Rounded MT Bold" panose="020F0704030504030204" pitchFamily="34" charset="0"/>
              </a:rPr>
              <a:t>Next Steps</a:t>
            </a:r>
          </a:p>
        </p:txBody>
      </p:sp>
      <p:pic>
        <p:nvPicPr>
          <p:cNvPr id="6" name="Picture 5" descr="A group of people in a room&#10;&#10;Description automatically generated">
            <a:extLst>
              <a:ext uri="{FF2B5EF4-FFF2-40B4-BE49-F238E27FC236}">
                <a16:creationId xmlns:a16="http://schemas.microsoft.com/office/drawing/2014/main" id="{AA29E5D2-DDEC-4DA9-AAF4-EEC721C9B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600" y="3823795"/>
            <a:ext cx="2891836" cy="2168876"/>
          </a:xfrm>
          <a:prstGeom prst="rect">
            <a:avLst/>
          </a:prstGeom>
          <a:ln>
            <a:noFill/>
          </a:ln>
          <a:effectLst>
            <a:softEdge rad="112500"/>
          </a:effectLst>
        </p:spPr>
      </p:pic>
      <p:pic>
        <p:nvPicPr>
          <p:cNvPr id="11" name="Picture 10">
            <a:extLst>
              <a:ext uri="{FF2B5EF4-FFF2-40B4-BE49-F238E27FC236}">
                <a16:creationId xmlns:a16="http://schemas.microsoft.com/office/drawing/2014/main" id="{ADFF4E35-45EE-4993-A5C3-ED5A31F662B3}"/>
              </a:ext>
            </a:extLst>
          </p:cNvPr>
          <p:cNvPicPr>
            <a:picLocks noChangeAspect="1"/>
          </p:cNvPicPr>
          <p:nvPr/>
        </p:nvPicPr>
        <p:blipFill>
          <a:blip r:embed="rId5"/>
          <a:stretch>
            <a:fillRect/>
          </a:stretch>
        </p:blipFill>
        <p:spPr>
          <a:xfrm>
            <a:off x="373415" y="1195330"/>
            <a:ext cx="2110449" cy="2285408"/>
          </a:xfrm>
          <a:prstGeom prst="rect">
            <a:avLst/>
          </a:prstGeom>
        </p:spPr>
      </p:pic>
      <p:sp>
        <p:nvSpPr>
          <p:cNvPr id="7" name="Arrow: Down 6">
            <a:extLst>
              <a:ext uri="{FF2B5EF4-FFF2-40B4-BE49-F238E27FC236}">
                <a16:creationId xmlns:a16="http://schemas.microsoft.com/office/drawing/2014/main" id="{71409575-0517-4F0E-9685-E2EC1D4458FC}"/>
              </a:ext>
            </a:extLst>
          </p:cNvPr>
          <p:cNvSpPr/>
          <p:nvPr/>
        </p:nvSpPr>
        <p:spPr>
          <a:xfrm rot="16200000">
            <a:off x="954196" y="4138355"/>
            <a:ext cx="850393" cy="808114"/>
          </a:xfrm>
          <a:prstGeom prst="downArrow">
            <a:avLst/>
          </a:prstGeom>
          <a:solidFill>
            <a:schemeClr val="accent2"/>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descr="Friends in a video call">
            <a:extLst>
              <a:ext uri="{FF2B5EF4-FFF2-40B4-BE49-F238E27FC236}">
                <a16:creationId xmlns:a16="http://schemas.microsoft.com/office/drawing/2014/main" id="{2FD5248A-078D-40B7-8B54-382440419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450" y="4077226"/>
            <a:ext cx="3718264" cy="2478842"/>
          </a:xfrm>
          <a:prstGeom prst="rect">
            <a:avLst/>
          </a:prstGeom>
          <a:ln>
            <a:noFill/>
          </a:ln>
          <a:effectLst>
            <a:softEdge rad="112500"/>
          </a:effectLst>
        </p:spPr>
      </p:pic>
      <p:pic>
        <p:nvPicPr>
          <p:cNvPr id="15" name="Picture 14" descr="Graphical user interface, text, application&#10;&#10;Description automatically generated">
            <a:extLst>
              <a:ext uri="{FF2B5EF4-FFF2-40B4-BE49-F238E27FC236}">
                <a16:creationId xmlns:a16="http://schemas.microsoft.com/office/drawing/2014/main" id="{DEE6F8A7-F1C2-49D8-B1F6-16AB3B315BFC}"/>
              </a:ext>
            </a:extLst>
          </p:cNvPr>
          <p:cNvPicPr>
            <a:picLocks noChangeAspect="1"/>
          </p:cNvPicPr>
          <p:nvPr/>
        </p:nvPicPr>
        <p:blipFill>
          <a:blip r:embed="rId7"/>
          <a:stretch>
            <a:fillRect/>
          </a:stretch>
        </p:blipFill>
        <p:spPr>
          <a:xfrm>
            <a:off x="5311593" y="985459"/>
            <a:ext cx="6728007" cy="2640030"/>
          </a:xfrm>
          <a:prstGeom prst="rect">
            <a:avLst/>
          </a:prstGeom>
          <a:ln>
            <a:solidFill>
              <a:schemeClr val="accent1"/>
            </a:solidFill>
          </a:ln>
        </p:spPr>
      </p:pic>
      <p:sp>
        <p:nvSpPr>
          <p:cNvPr id="18" name="Arrow: Down 17">
            <a:extLst>
              <a:ext uri="{FF2B5EF4-FFF2-40B4-BE49-F238E27FC236}">
                <a16:creationId xmlns:a16="http://schemas.microsoft.com/office/drawing/2014/main" id="{F22FBDA3-1BD6-4A11-8073-51BDDE7907B9}"/>
              </a:ext>
            </a:extLst>
          </p:cNvPr>
          <p:cNvSpPr/>
          <p:nvPr/>
        </p:nvSpPr>
        <p:spPr>
          <a:xfrm rot="16200000">
            <a:off x="3082804" y="1216470"/>
            <a:ext cx="850393" cy="808114"/>
          </a:xfrm>
          <a:prstGeom prst="downArrow">
            <a:avLst/>
          </a:prstGeom>
          <a:solidFill>
            <a:schemeClr val="accent2"/>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9319056A-F16B-4D7D-9767-FCAC61AC4C93}"/>
              </a:ext>
            </a:extLst>
          </p:cNvPr>
          <p:cNvSpPr/>
          <p:nvPr/>
        </p:nvSpPr>
        <p:spPr>
          <a:xfrm rot="16200000">
            <a:off x="7176497" y="4074105"/>
            <a:ext cx="850393" cy="808114"/>
          </a:xfrm>
          <a:prstGeom prst="downArrow">
            <a:avLst/>
          </a:prstGeom>
          <a:solidFill>
            <a:schemeClr val="accent2"/>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5D7C97C-3DF3-4A07-907E-2A2DAF20F139}"/>
              </a:ext>
            </a:extLst>
          </p:cNvPr>
          <p:cNvSpPr txBox="1"/>
          <p:nvPr/>
        </p:nvSpPr>
        <p:spPr>
          <a:xfrm>
            <a:off x="2509052" y="2228671"/>
            <a:ext cx="289183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Visit webpage</a:t>
            </a:r>
          </a:p>
        </p:txBody>
      </p:sp>
      <p:sp>
        <p:nvSpPr>
          <p:cNvPr id="21" name="TextBox 20">
            <a:extLst>
              <a:ext uri="{FF2B5EF4-FFF2-40B4-BE49-F238E27FC236}">
                <a16:creationId xmlns:a16="http://schemas.microsoft.com/office/drawing/2014/main" id="{74E86EE5-7D75-4642-A99C-2BCBE7D558F9}"/>
              </a:ext>
            </a:extLst>
          </p:cNvPr>
          <p:cNvSpPr txBox="1"/>
          <p:nvPr/>
        </p:nvSpPr>
        <p:spPr>
          <a:xfrm>
            <a:off x="212107" y="4973529"/>
            <a:ext cx="289183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Zoom Interview</a:t>
            </a:r>
          </a:p>
        </p:txBody>
      </p:sp>
      <p:sp>
        <p:nvSpPr>
          <p:cNvPr id="22" name="TextBox 21">
            <a:extLst>
              <a:ext uri="{FF2B5EF4-FFF2-40B4-BE49-F238E27FC236}">
                <a16:creationId xmlns:a16="http://schemas.microsoft.com/office/drawing/2014/main" id="{CE8EAECA-2E22-4B1D-822A-1F28105C4B59}"/>
              </a:ext>
            </a:extLst>
          </p:cNvPr>
          <p:cNvSpPr txBox="1"/>
          <p:nvPr/>
        </p:nvSpPr>
        <p:spPr>
          <a:xfrm>
            <a:off x="6717221" y="5045122"/>
            <a:ext cx="289183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Assignment</a:t>
            </a:r>
          </a:p>
        </p:txBody>
      </p:sp>
    </p:spTree>
    <p:custDataLst>
      <p:tags r:id="rId1"/>
    </p:custDataLst>
    <p:extLst>
      <p:ext uri="{BB962C8B-B14F-4D97-AF65-F5344CB8AC3E}">
        <p14:creationId xmlns:p14="http://schemas.microsoft.com/office/powerpoint/2010/main" val="33634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7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75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94CE-1B5F-428A-B2E7-BB92134DCC4F}"/>
              </a:ext>
            </a:extLst>
          </p:cNvPr>
          <p:cNvSpPr>
            <a:spLocks noGrp="1"/>
          </p:cNvSpPr>
          <p:nvPr>
            <p:ph type="title"/>
          </p:nvPr>
        </p:nvSpPr>
        <p:spPr>
          <a:xfrm>
            <a:off x="838200" y="609230"/>
            <a:ext cx="10515600" cy="473950"/>
          </a:xfrm>
        </p:spPr>
        <p:txBody>
          <a:bodyPr>
            <a:noAutofit/>
          </a:bodyPr>
          <a:lstStyle/>
          <a:p>
            <a:pPr algn="ctr"/>
            <a:r>
              <a:rPr lang="en-US" sz="6000" dirty="0"/>
              <a:t>Website</a:t>
            </a:r>
          </a:p>
        </p:txBody>
      </p:sp>
      <p:sp>
        <p:nvSpPr>
          <p:cNvPr id="3" name="Content Placeholder 2">
            <a:extLst>
              <a:ext uri="{FF2B5EF4-FFF2-40B4-BE49-F238E27FC236}">
                <a16:creationId xmlns:a16="http://schemas.microsoft.com/office/drawing/2014/main" id="{ABB180EC-81C9-4A25-AC9E-3B7AAF566471}"/>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6DEAF79D-7A38-4A21-BF54-2D05152C6FDC}"/>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ACE8E61E-DF96-43F2-B6F4-CC9846729402}"/>
              </a:ext>
            </a:extLst>
          </p:cNvPr>
          <p:cNvPicPr>
            <a:picLocks noChangeAspect="1"/>
          </p:cNvPicPr>
          <p:nvPr/>
        </p:nvPicPr>
        <p:blipFill>
          <a:blip r:embed="rId3"/>
          <a:stretch>
            <a:fillRect/>
          </a:stretch>
        </p:blipFill>
        <p:spPr>
          <a:xfrm>
            <a:off x="65818" y="846205"/>
            <a:ext cx="12060363" cy="6137586"/>
          </a:xfrm>
          <a:prstGeom prst="rect">
            <a:avLst/>
          </a:prstGeom>
        </p:spPr>
      </p:pic>
    </p:spTree>
    <p:extLst>
      <p:ext uri="{BB962C8B-B14F-4D97-AF65-F5344CB8AC3E}">
        <p14:creationId xmlns:p14="http://schemas.microsoft.com/office/powerpoint/2010/main" val="3379774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61EF-69AE-4920-8D60-B8A688964438}"/>
              </a:ext>
            </a:extLst>
          </p:cNvPr>
          <p:cNvSpPr>
            <a:spLocks noGrp="1"/>
          </p:cNvSpPr>
          <p:nvPr>
            <p:ph type="title"/>
          </p:nvPr>
        </p:nvSpPr>
        <p:spPr>
          <a:xfrm>
            <a:off x="0" y="-6506"/>
            <a:ext cx="12192000" cy="930447"/>
          </a:xfrm>
        </p:spPr>
        <p:txBody>
          <a:bodyPr vert="horz" lIns="91440" tIns="45720" rIns="91440" bIns="45720" rtlCol="0" anchor="b">
            <a:normAutofit/>
          </a:bodyPr>
          <a:lstStyle/>
          <a:p>
            <a:pPr algn="ctr"/>
            <a:r>
              <a:rPr lang="en-US" sz="4000" cap="none" dirty="0">
                <a:solidFill>
                  <a:schemeClr val="bg1"/>
                </a:solidFill>
                <a:latin typeface="Arial Rounded MT Bold" panose="020F0704030504030204" pitchFamily="34" charset="0"/>
                <a:cs typeface="Arial" panose="020B0604020202020204" pitchFamily="34" charset="0"/>
              </a:rPr>
              <a:t>Thank You for Your Willingness to Serve</a:t>
            </a:r>
            <a:endParaRPr lang="en-US" sz="4000" cap="none" dirty="0">
              <a:solidFill>
                <a:schemeClr val="bg1"/>
              </a:solidFill>
              <a:latin typeface="Arial Rounded MT Bold" panose="020F0704030504030204" pitchFamily="34" charset="0"/>
            </a:endParaRPr>
          </a:p>
        </p:txBody>
      </p:sp>
      <p:pic>
        <p:nvPicPr>
          <p:cNvPr id="4" name="Content Placeholder 3" descr="A screenshot of a cell phone&#10;&#10;Description generated with very high confidence">
            <a:extLst>
              <a:ext uri="{FF2B5EF4-FFF2-40B4-BE49-F238E27FC236}">
                <a16:creationId xmlns:a16="http://schemas.microsoft.com/office/drawing/2014/main" id="{7EFE2194-0248-47BF-9F5B-05F32916F72D}"/>
              </a:ext>
            </a:extLst>
          </p:cNvPr>
          <p:cNvPicPr>
            <a:picLocks noGrp="1" noChangeAspect="1"/>
          </p:cNvPicPr>
          <p:nvPr>
            <p:ph idx="1"/>
          </p:nvPr>
        </p:nvPicPr>
        <p:blipFill>
          <a:blip r:embed="rId3"/>
          <a:stretch>
            <a:fillRect/>
          </a:stretch>
        </p:blipFill>
        <p:spPr>
          <a:xfrm>
            <a:off x="1517598" y="419592"/>
            <a:ext cx="4258603" cy="6018815"/>
          </a:xfrm>
          <a:prstGeom prst="rect">
            <a:avLst/>
          </a:prstGeom>
          <a:ln>
            <a:noFill/>
          </a:ln>
          <a:effectLst>
            <a:outerShdw blurRad="292100" dist="139700" dir="2700000" algn="tl" rotWithShape="0">
              <a:srgbClr val="333333">
                <a:alpha val="65000"/>
              </a:srgbClr>
            </a:outerShdw>
          </a:effectLst>
        </p:spPr>
      </p:pic>
      <p:pic>
        <p:nvPicPr>
          <p:cNvPr id="5" name="Picture 4" descr="A screenshot of a cell phone&#10;&#10;Description generated with very high confidence">
            <a:extLst>
              <a:ext uri="{FF2B5EF4-FFF2-40B4-BE49-F238E27FC236}">
                <a16:creationId xmlns:a16="http://schemas.microsoft.com/office/drawing/2014/main" id="{903171A2-1A1B-4D7E-83AC-6C8D6A7A1988}"/>
              </a:ext>
            </a:extLst>
          </p:cNvPr>
          <p:cNvPicPr>
            <a:picLocks noChangeAspect="1"/>
          </p:cNvPicPr>
          <p:nvPr/>
        </p:nvPicPr>
        <p:blipFill>
          <a:blip r:embed="rId4"/>
          <a:stretch>
            <a:fillRect/>
          </a:stretch>
        </p:blipFill>
        <p:spPr>
          <a:xfrm>
            <a:off x="5245945" y="856469"/>
            <a:ext cx="3795632" cy="514506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F68260D-1018-41C3-90E3-130F57248FFE}"/>
              </a:ext>
            </a:extLst>
          </p:cNvPr>
          <p:cNvPicPr>
            <a:picLocks noChangeAspect="1"/>
          </p:cNvPicPr>
          <p:nvPr/>
        </p:nvPicPr>
        <p:blipFill>
          <a:blip r:embed="rId5"/>
          <a:stretch>
            <a:fillRect/>
          </a:stretch>
        </p:blipFill>
        <p:spPr>
          <a:xfrm>
            <a:off x="8545101" y="1467415"/>
            <a:ext cx="3302125" cy="5045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063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85C63CE5-3756-4406-B51D-D8BA0BB92771}"/>
              </a:ext>
            </a:extLst>
          </p:cNvPr>
          <p:cNvSpPr txBox="1">
            <a:spLocks/>
          </p:cNvSpPr>
          <p:nvPr/>
        </p:nvSpPr>
        <p:spPr>
          <a:xfrm>
            <a:off x="755796" y="1519062"/>
            <a:ext cx="10680405" cy="4094929"/>
          </a:xfrm>
          <a:prstGeom prst="rect">
            <a:avLst/>
          </a:prstGeom>
        </p:spPr>
        <p:txBody>
          <a:bodyPr>
            <a:normAutofit/>
          </a:bodyPr>
          <a:lstStyle>
            <a:lvl1pPr marL="342900" indent="-342900" algn="l" rtl="0" eaLnBrk="0" fontAlgn="base" hangingPunct="0">
              <a:lnSpc>
                <a:spcPct val="90000"/>
              </a:lnSpc>
              <a:spcBef>
                <a:spcPct val="20000"/>
              </a:spcBef>
              <a:spcAft>
                <a:spcPct val="0"/>
              </a:spcAft>
              <a:buClr>
                <a:schemeClr val="bg2"/>
              </a:buClr>
              <a:buChar char="•"/>
              <a:defRPr sz="2400" b="0">
                <a:solidFill>
                  <a:schemeClr val="bg2"/>
                </a:solidFill>
                <a:latin typeface="+mn-lt"/>
                <a:ea typeface="+mn-ea"/>
                <a:cs typeface="+mn-cs"/>
              </a:defRPr>
            </a:lvl1pPr>
            <a:lvl2pPr marL="742950" indent="-285750" algn="l" rtl="0" eaLnBrk="0" fontAlgn="base" hangingPunct="0">
              <a:lnSpc>
                <a:spcPct val="90000"/>
              </a:lnSpc>
              <a:spcBef>
                <a:spcPct val="20000"/>
              </a:spcBef>
              <a:spcAft>
                <a:spcPct val="0"/>
              </a:spcAft>
              <a:buClr>
                <a:schemeClr val="bg2"/>
              </a:buClr>
              <a:buChar char="–"/>
              <a:defRPr sz="2000" b="0">
                <a:solidFill>
                  <a:schemeClr val="bg2"/>
                </a:solidFill>
                <a:latin typeface="+mn-lt"/>
              </a:defRPr>
            </a:lvl2pPr>
            <a:lvl3pPr marL="1143000" indent="-228600" algn="l" rtl="0" eaLnBrk="0" fontAlgn="base" hangingPunct="0">
              <a:lnSpc>
                <a:spcPct val="90000"/>
              </a:lnSpc>
              <a:spcBef>
                <a:spcPct val="20000"/>
              </a:spcBef>
              <a:spcAft>
                <a:spcPct val="0"/>
              </a:spcAft>
              <a:buClr>
                <a:schemeClr val="bg2"/>
              </a:buClr>
              <a:buSzPct val="55000"/>
              <a:buFont typeface="Monotype Sorts" pitchFamily="2" charset="2"/>
              <a:buChar char="u"/>
              <a:defRPr sz="1800" b="0">
                <a:solidFill>
                  <a:schemeClr val="bg2"/>
                </a:solidFill>
                <a:latin typeface="+mn-lt"/>
              </a:defRPr>
            </a:lvl3pPr>
            <a:lvl4pPr marL="1600200" indent="-228600" algn="l" rtl="0" eaLnBrk="0" fontAlgn="base" hangingPunct="0">
              <a:lnSpc>
                <a:spcPct val="90000"/>
              </a:lnSpc>
              <a:spcBef>
                <a:spcPct val="20000"/>
              </a:spcBef>
              <a:spcAft>
                <a:spcPct val="0"/>
              </a:spcAft>
              <a:buClr>
                <a:schemeClr val="bg2"/>
              </a:buClr>
              <a:defRPr sz="1600" b="0">
                <a:solidFill>
                  <a:schemeClr val="bg2"/>
                </a:solidFill>
                <a:latin typeface="+mn-lt"/>
              </a:defRPr>
            </a:lvl4pPr>
            <a:lvl5pPr marL="2057400" indent="-228600" algn="l" rtl="0" eaLnBrk="0" fontAlgn="base" hangingPunct="0">
              <a:lnSpc>
                <a:spcPct val="90000"/>
              </a:lnSpc>
              <a:spcBef>
                <a:spcPct val="20000"/>
              </a:spcBef>
              <a:spcAft>
                <a:spcPct val="0"/>
              </a:spcAft>
              <a:buClr>
                <a:schemeClr val="bg2"/>
              </a:buClr>
              <a:buChar char="•"/>
              <a:defRPr sz="1400" b="0">
                <a:solidFill>
                  <a:schemeClr val="bg2"/>
                </a:solidFill>
                <a:latin typeface="+mn-lt"/>
              </a:defRPr>
            </a:lvl5pPr>
            <a:lvl6pPr marL="2514600" indent="-228600" algn="l" rtl="0" eaLnBrk="0" fontAlgn="base" hangingPunct="0">
              <a:lnSpc>
                <a:spcPct val="90000"/>
              </a:lnSpc>
              <a:spcBef>
                <a:spcPct val="20000"/>
              </a:spcBef>
              <a:spcAft>
                <a:spcPct val="0"/>
              </a:spcAft>
              <a:buClr>
                <a:schemeClr val="bg2"/>
              </a:buClr>
              <a:buChar char="•"/>
              <a:defRPr sz="2000" b="1">
                <a:solidFill>
                  <a:schemeClr val="bg2"/>
                </a:solidFill>
                <a:latin typeface="+mn-lt"/>
              </a:defRPr>
            </a:lvl6pPr>
            <a:lvl7pPr marL="2971800" indent="-228600" algn="l" rtl="0" eaLnBrk="0" fontAlgn="base" hangingPunct="0">
              <a:lnSpc>
                <a:spcPct val="90000"/>
              </a:lnSpc>
              <a:spcBef>
                <a:spcPct val="20000"/>
              </a:spcBef>
              <a:spcAft>
                <a:spcPct val="0"/>
              </a:spcAft>
              <a:buClr>
                <a:schemeClr val="bg2"/>
              </a:buClr>
              <a:buChar char="•"/>
              <a:defRPr sz="2000" b="1">
                <a:solidFill>
                  <a:schemeClr val="bg2"/>
                </a:solidFill>
                <a:latin typeface="+mn-lt"/>
              </a:defRPr>
            </a:lvl7pPr>
            <a:lvl8pPr marL="3429000" indent="-228600" algn="l" rtl="0" eaLnBrk="0" fontAlgn="base" hangingPunct="0">
              <a:lnSpc>
                <a:spcPct val="90000"/>
              </a:lnSpc>
              <a:spcBef>
                <a:spcPct val="20000"/>
              </a:spcBef>
              <a:spcAft>
                <a:spcPct val="0"/>
              </a:spcAft>
              <a:buClr>
                <a:schemeClr val="bg2"/>
              </a:buClr>
              <a:buChar char="•"/>
              <a:defRPr sz="2000" b="1">
                <a:solidFill>
                  <a:schemeClr val="bg2"/>
                </a:solidFill>
                <a:latin typeface="+mn-lt"/>
              </a:defRPr>
            </a:lvl8pPr>
            <a:lvl9pPr marL="3886200" indent="-228600" algn="l" rtl="0" eaLnBrk="0" fontAlgn="base" hangingPunct="0">
              <a:lnSpc>
                <a:spcPct val="90000"/>
              </a:lnSpc>
              <a:spcBef>
                <a:spcPct val="20000"/>
              </a:spcBef>
              <a:spcAft>
                <a:spcPct val="0"/>
              </a:spcAft>
              <a:buClr>
                <a:schemeClr val="bg2"/>
              </a:buClr>
              <a:buChar char="•"/>
              <a:defRPr sz="2000" b="1">
                <a:solidFill>
                  <a:schemeClr val="bg2"/>
                </a:solidFill>
                <a:latin typeface="+mn-lt"/>
              </a:defRPr>
            </a:lvl9pPr>
          </a:lstStyle>
          <a:p>
            <a:pPr marL="342900" marR="0" lvl="0" indent="-342900" algn="l" defTabSz="914400" rtl="0" eaLnBrk="0" fontAlgn="base" latinLnBrk="0" hangingPunct="0">
              <a:lnSpc>
                <a:spcPct val="90000"/>
              </a:lnSpc>
              <a:spcBef>
                <a:spcPct val="20000"/>
              </a:spcBef>
              <a:spcAft>
                <a:spcPts val="1200"/>
              </a:spcAft>
              <a:buClr>
                <a:srgbClr val="000000"/>
              </a:buClr>
              <a:buSzTx/>
              <a:buFontTx/>
              <a:buChar char="•"/>
              <a:tabLst/>
              <a:defRPr/>
            </a:pPr>
            <a:endParaRPr kumimoji="0" lang="en-US" sz="2400" b="0" i="0" u="none" strike="noStrike" kern="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04B8F2D-78EB-48B1-97B8-B86BF77C7D45}"/>
              </a:ext>
            </a:extLst>
          </p:cNvPr>
          <p:cNvPicPr>
            <a:picLocks noChangeAspect="1"/>
          </p:cNvPicPr>
          <p:nvPr/>
        </p:nvPicPr>
        <p:blipFill>
          <a:blip r:embed="rId3"/>
          <a:stretch>
            <a:fillRect/>
          </a:stretch>
        </p:blipFill>
        <p:spPr>
          <a:xfrm>
            <a:off x="8516445" y="539507"/>
            <a:ext cx="3233625" cy="2273643"/>
          </a:xfrm>
          <a:prstGeom prst="rect">
            <a:avLst/>
          </a:prstGeom>
        </p:spPr>
      </p:pic>
      <p:sp>
        <p:nvSpPr>
          <p:cNvPr id="3" name="Rectangle 2">
            <a:extLst>
              <a:ext uri="{FF2B5EF4-FFF2-40B4-BE49-F238E27FC236}">
                <a16:creationId xmlns:a16="http://schemas.microsoft.com/office/drawing/2014/main" id="{D9A2EFDC-A28A-4B99-85B9-31666704D9EC}"/>
              </a:ext>
            </a:extLst>
          </p:cNvPr>
          <p:cNvSpPr/>
          <p:nvPr/>
        </p:nvSpPr>
        <p:spPr>
          <a:xfrm>
            <a:off x="1590672" y="3934893"/>
            <a:ext cx="10074106" cy="3151632"/>
          </a:xfrm>
          <a:prstGeom prst="rect">
            <a:avLst/>
          </a:prstGeom>
        </p:spPr>
        <p:txBody>
          <a:bodyPr wrap="square">
            <a:spAutoFit/>
          </a:bodyPr>
          <a:lstStyle/>
          <a:p>
            <a:pPr marL="0" marR="0" lvl="0" indent="0" algn="l" defTabSz="914400" rtl="0" eaLnBrk="0" fontAlgn="base" latinLnBrk="0" hangingPunct="0">
              <a:lnSpc>
                <a:spcPct val="90000"/>
              </a:lnSpc>
              <a:spcBef>
                <a:spcPct val="20000"/>
              </a:spcBef>
              <a:spcAft>
                <a:spcPct val="0"/>
              </a:spcAft>
              <a:buClr>
                <a:srgbClr val="000000"/>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90000"/>
              </a:lnSpc>
              <a:spcBef>
                <a:spcPct val="20000"/>
              </a:spcBef>
              <a:spcAft>
                <a:spcPct val="0"/>
              </a:spcAft>
              <a:buClr>
                <a:srgbClr val="000000"/>
              </a:buClr>
              <a:buSzTx/>
              <a:buFontTx/>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the information that you are reviewing &amp; hearing before and during meetings is </a:t>
            </a:r>
            <a:r>
              <a:rPr kumimoji="0" lang="en-US" sz="2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confidential.</a:t>
            </a:r>
          </a:p>
          <a:p>
            <a:pPr marL="457200" marR="0" lvl="0" indent="-457200" algn="l" defTabSz="914400" rtl="0" eaLnBrk="0" fontAlgn="base" latinLnBrk="0" hangingPunct="0">
              <a:lnSpc>
                <a:spcPct val="90000"/>
              </a:lnSpc>
              <a:spcBef>
                <a:spcPct val="20000"/>
              </a:spcBef>
              <a:spcAft>
                <a:spcPct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 are an </a:t>
            </a:r>
            <a:r>
              <a:rPr kumimoji="0" lang="en-US" sz="2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important part </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the committee. </a:t>
            </a:r>
          </a:p>
          <a:p>
            <a:pPr marL="457200" marR="0" lvl="0" indent="-457200" algn="l" defTabSz="914400" rtl="0" eaLnBrk="0" fontAlgn="base" latinLnBrk="0" hangingPunct="0">
              <a:lnSpc>
                <a:spcPct val="90000"/>
              </a:lnSpc>
              <a:spcBef>
                <a:spcPct val="20000"/>
              </a:spcBef>
              <a:spcAft>
                <a:spcPct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you accept an invitation to serve the committee is </a:t>
            </a:r>
            <a:r>
              <a:rPr kumimoji="0" lang="en-US" sz="2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counting on you</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to be present.</a:t>
            </a:r>
          </a:p>
          <a:p>
            <a:pPr marL="188085" marR="0" lvl="1" indent="0" algn="l" defTabSz="914400" rtl="0" eaLnBrk="0" fontAlgn="base" latinLnBrk="0" hangingPunct="0">
              <a:lnSpc>
                <a:spcPct val="90000"/>
              </a:lnSpc>
              <a:spcBef>
                <a:spcPct val="20000"/>
              </a:spcBef>
              <a:spcAft>
                <a:spcPct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0533069-04B8-4795-AD58-82D1ACBF88A9}"/>
              </a:ext>
            </a:extLst>
          </p:cNvPr>
          <p:cNvSpPr txBox="1"/>
          <p:nvPr/>
        </p:nvSpPr>
        <p:spPr>
          <a:xfrm>
            <a:off x="1878633" y="3429000"/>
            <a:ext cx="6091880" cy="707886"/>
          </a:xfrm>
          <a:prstGeom prst="rect">
            <a:avLst/>
          </a:prstGeom>
          <a:noFill/>
        </p:spPr>
        <p:txBody>
          <a:bodyPr wrap="square">
            <a:spAutoFit/>
          </a:bodyPr>
          <a:lstStyle/>
          <a:p>
            <a:r>
              <a:rPr lang="en-US" sz="4000" dirty="0">
                <a:latin typeface="Arial Rounded MT Bold" panose="020F0704030504030204" pitchFamily="34" charset="0"/>
              </a:rPr>
              <a:t>Code of Ethics </a:t>
            </a:r>
          </a:p>
        </p:txBody>
      </p:sp>
      <p:pic>
        <p:nvPicPr>
          <p:cNvPr id="6" name="Picture 5" descr="Logo, company name&#10;&#10;Description automatically generated">
            <a:extLst>
              <a:ext uri="{FF2B5EF4-FFF2-40B4-BE49-F238E27FC236}">
                <a16:creationId xmlns:a16="http://schemas.microsoft.com/office/drawing/2014/main" id="{775F623B-45F1-4E62-A0F2-038A5C9AA8A5}"/>
              </a:ext>
            </a:extLst>
          </p:cNvPr>
          <p:cNvPicPr>
            <a:picLocks noChangeAspect="1"/>
          </p:cNvPicPr>
          <p:nvPr/>
        </p:nvPicPr>
        <p:blipFill>
          <a:blip r:embed="rId4"/>
          <a:stretch>
            <a:fillRect/>
          </a:stretch>
        </p:blipFill>
        <p:spPr>
          <a:xfrm>
            <a:off x="0" y="46528"/>
            <a:ext cx="8516445" cy="3337056"/>
          </a:xfrm>
          <a:prstGeom prst="rect">
            <a:avLst/>
          </a:prstGeom>
        </p:spPr>
      </p:pic>
    </p:spTree>
    <p:extLst>
      <p:ext uri="{BB962C8B-B14F-4D97-AF65-F5344CB8AC3E}">
        <p14:creationId xmlns:p14="http://schemas.microsoft.com/office/powerpoint/2010/main" val="332134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C6D6-2CE9-4AD4-AA0D-F63283DDCEFE}"/>
              </a:ext>
            </a:extLst>
          </p:cNvPr>
          <p:cNvSpPr>
            <a:spLocks noGrp="1"/>
          </p:cNvSpPr>
          <p:nvPr>
            <p:ph type="title"/>
          </p:nvPr>
        </p:nvSpPr>
        <p:spPr>
          <a:xfrm>
            <a:off x="838200" y="362858"/>
            <a:ext cx="10515600" cy="1200798"/>
          </a:xfrm>
        </p:spPr>
        <p:txBody>
          <a:bodyPr>
            <a:normAutofit/>
          </a:bodyPr>
          <a:lstStyle/>
          <a:p>
            <a:pPr algn="ctr"/>
            <a:r>
              <a:rPr lang="en-US" sz="4900" cap="none" dirty="0">
                <a:solidFill>
                  <a:schemeClr val="accent1">
                    <a:lumMod val="75000"/>
                  </a:schemeClr>
                </a:solidFill>
                <a:latin typeface="Arial Rounded MT Bold" panose="020F0704030504030204" pitchFamily="34" charset="0"/>
              </a:rPr>
              <a:t>Our Mission &amp; Next Steps</a:t>
            </a:r>
            <a:br>
              <a:rPr lang="en-US" dirty="0">
                <a:solidFill>
                  <a:schemeClr val="accent1">
                    <a:lumMod val="75000"/>
                  </a:schemeClr>
                </a:solidFill>
              </a:rPr>
            </a:b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4B944C81-E72D-45F3-A591-E2B7B24B39D6}"/>
              </a:ext>
            </a:extLst>
          </p:cNvPr>
          <p:cNvSpPr>
            <a:spLocks noGrp="1"/>
          </p:cNvSpPr>
          <p:nvPr>
            <p:ph sz="half" idx="1"/>
          </p:nvPr>
        </p:nvSpPr>
        <p:spPr>
          <a:xfrm>
            <a:off x="7118005" y="2222040"/>
            <a:ext cx="4855671" cy="4635960"/>
          </a:xfrm>
        </p:spPr>
        <p:txBody>
          <a:bodyPr>
            <a:normAutofit/>
          </a:bodyPr>
          <a:lstStyle/>
          <a:p>
            <a:r>
              <a:rPr lang="en-US" sz="4000" cap="none" dirty="0">
                <a:solidFill>
                  <a:schemeClr val="tx1"/>
                </a:solidFill>
                <a:latin typeface="Arial" panose="020B0604020202020204" pitchFamily="34" charset="0"/>
                <a:cs typeface="Arial" panose="020B0604020202020204" pitchFamily="34" charset="0"/>
              </a:rPr>
              <a:t>To be a relentless force for a world of longer, healthier lives</a:t>
            </a:r>
          </a:p>
          <a:p>
            <a:endParaRPr lang="en-US" sz="28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E069E6B-4B3B-4932-94D5-0DAB95F79E9A}"/>
              </a:ext>
            </a:extLst>
          </p:cNvPr>
          <p:cNvPicPr>
            <a:picLocks noGrp="1" noChangeAspect="1"/>
          </p:cNvPicPr>
          <p:nvPr>
            <p:ph sz="half" idx="2"/>
          </p:nvPr>
        </p:nvPicPr>
        <p:blipFill>
          <a:blip r:embed="rId3"/>
          <a:stretch>
            <a:fillRect/>
          </a:stretch>
        </p:blipFill>
        <p:spPr>
          <a:xfrm>
            <a:off x="0" y="1563655"/>
            <a:ext cx="7118005" cy="3409398"/>
          </a:xfrm>
          <a:prstGeom prst="rect">
            <a:avLst/>
          </a:prstGeom>
        </p:spPr>
      </p:pic>
    </p:spTree>
    <p:extLst>
      <p:ext uri="{BB962C8B-B14F-4D97-AF65-F5344CB8AC3E}">
        <p14:creationId xmlns:p14="http://schemas.microsoft.com/office/powerpoint/2010/main" val="203449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8811A8B-BF89-4B99-B057-2530E85302A2}"/>
              </a:ext>
            </a:extLst>
          </p:cNvPr>
          <p:cNvSpPr txBox="1">
            <a:spLocks/>
          </p:cNvSpPr>
          <p:nvPr/>
        </p:nvSpPr>
        <p:spPr>
          <a:xfrm>
            <a:off x="304800" y="228601"/>
            <a:ext cx="11582400" cy="5365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cap="all" baseline="0">
                <a:solidFill>
                  <a:schemeClr val="tx2"/>
                </a:solidFill>
                <a:latin typeface="Lub Dub" panose="020B0603030403020204" pitchFamily="34" charset="77"/>
                <a:ea typeface="+mj-ea"/>
                <a:cs typeface="+mj-cs"/>
              </a:defRPr>
            </a:lvl1pPr>
          </a:lstStyle>
          <a:p>
            <a:pPr algn="l">
              <a:spcAft>
                <a:spcPts val="600"/>
              </a:spcAft>
            </a:pPr>
            <a:r>
              <a:rPr lang="en-US" sz="1500" b="1" i="0" kern="1200" cap="all" baseline="0" dirty="0">
                <a:solidFill>
                  <a:schemeClr val="bg2"/>
                </a:solidFill>
                <a:latin typeface="Lub Dub" panose="020B0603030403020204" pitchFamily="34" charset="77"/>
                <a:ea typeface="+mj-ea"/>
                <a:cs typeface="+mj-cs"/>
              </a:rPr>
              <a:t>the AHA has invested more than </a:t>
            </a:r>
            <a:br>
              <a:rPr lang="en-US" sz="1500" b="1" i="0" kern="1200" cap="all" baseline="0" dirty="0">
                <a:solidFill>
                  <a:schemeClr val="bg2"/>
                </a:solidFill>
                <a:latin typeface="Lub Dub" panose="020B0603030403020204" pitchFamily="34" charset="77"/>
                <a:ea typeface="+mj-ea"/>
                <a:cs typeface="+mj-cs"/>
              </a:rPr>
            </a:br>
            <a:r>
              <a:rPr lang="en-US" sz="1500" b="1" i="0" kern="1200" cap="all" baseline="0" dirty="0">
                <a:solidFill>
                  <a:schemeClr val="bg2"/>
                </a:solidFill>
                <a:latin typeface="Lub Dub" panose="020B0603030403020204" pitchFamily="34" charset="77"/>
                <a:ea typeface="+mj-ea"/>
                <a:cs typeface="+mj-cs"/>
              </a:rPr>
              <a:t>$4.5 billion in research </a:t>
            </a:r>
          </a:p>
        </p:txBody>
      </p:sp>
      <p:sp>
        <p:nvSpPr>
          <p:cNvPr id="11" name="TextBox 10">
            <a:extLst>
              <a:ext uri="{FF2B5EF4-FFF2-40B4-BE49-F238E27FC236}">
                <a16:creationId xmlns:a16="http://schemas.microsoft.com/office/drawing/2014/main" id="{803905D4-DCF1-4CA3-89F8-28B627F81F2C}"/>
              </a:ext>
            </a:extLst>
          </p:cNvPr>
          <p:cNvSpPr txBox="1"/>
          <p:nvPr/>
        </p:nvSpPr>
        <p:spPr>
          <a:xfrm>
            <a:off x="496391" y="1375294"/>
            <a:ext cx="4927600" cy="4281899"/>
          </a:xfrm>
          <a:prstGeom prst="rect">
            <a:avLst/>
          </a:prstGeom>
        </p:spPr>
        <p:txBody>
          <a:bodyPr vert="horz" lIns="91440" tIns="45720" rIns="91440" bIns="45720" rtlCol="0">
            <a:noAutofit/>
          </a:bodyPr>
          <a:lstStyle/>
          <a:p>
            <a:pPr marL="285750" lvl="0" indent="-285750">
              <a:lnSpc>
                <a:spcPct val="90000"/>
              </a:lnSpc>
              <a:spcBef>
                <a:spcPts val="2000"/>
              </a:spcBef>
              <a:buFont typeface="Arial" panose="020B0604020202020204" pitchFamily="34" charset="0"/>
              <a:buChar char="•"/>
            </a:pPr>
            <a:r>
              <a:rPr lang="en-US" sz="2000" i="0" dirty="0">
                <a:effectLst/>
                <a:latin typeface="Arial" panose="020B0604020202020204" pitchFamily="34" charset="0"/>
                <a:cs typeface="Arial" panose="020B0604020202020204" pitchFamily="34" charset="0"/>
              </a:rPr>
              <a:t>Since 1949, the AHA has invested $5 billion in cardiovascular, cerebrovascular, and brain health research </a:t>
            </a:r>
          </a:p>
          <a:p>
            <a:pPr marL="285750" lvl="0" indent="-285750">
              <a:lnSpc>
                <a:spcPct val="90000"/>
              </a:lnSpc>
              <a:spcBef>
                <a:spcPts val="2000"/>
              </a:spcBef>
              <a:buFont typeface="Arial" panose="020B0604020202020204" pitchFamily="34" charset="0"/>
              <a:buChar char="•"/>
            </a:pPr>
            <a:r>
              <a:rPr lang="en-US" sz="2000" dirty="0">
                <a:latin typeface="Arial" panose="020B0604020202020204" pitchFamily="34" charset="0"/>
                <a:cs typeface="Arial" panose="020B0604020202020204" pitchFamily="34" charset="0"/>
              </a:rPr>
              <a:t>N</a:t>
            </a:r>
            <a:r>
              <a:rPr lang="en-US" sz="2000" kern="1200" baseline="0" dirty="0">
                <a:latin typeface="Arial" panose="020B0604020202020204" pitchFamily="34" charset="0"/>
                <a:cs typeface="Arial" panose="020B0604020202020204" pitchFamily="34" charset="0"/>
              </a:rPr>
              <a:t>ation’s oldest and largest voluntary organization uniting more than 33 million volunteers and supporters. </a:t>
            </a:r>
          </a:p>
          <a:p>
            <a:pPr marL="285750" lvl="0" indent="-285750">
              <a:lnSpc>
                <a:spcPct val="90000"/>
              </a:lnSpc>
              <a:spcBef>
                <a:spcPts val="2000"/>
              </a:spcBef>
              <a:buFont typeface="Arial" panose="020B0604020202020204" pitchFamily="34" charset="0"/>
              <a:buChar char="•"/>
            </a:pPr>
            <a:r>
              <a:rPr lang="en-US" sz="2000" dirty="0">
                <a:latin typeface="Arial" panose="020B0604020202020204" pitchFamily="34" charset="0"/>
                <a:cs typeface="Arial" panose="020B0604020202020204" pitchFamily="34" charset="0"/>
              </a:rPr>
              <a:t>L</a:t>
            </a:r>
            <a:r>
              <a:rPr lang="en-US" sz="2000" kern="1200" baseline="0" dirty="0">
                <a:latin typeface="Arial" panose="020B0604020202020204" pitchFamily="34" charset="0"/>
                <a:cs typeface="Arial" panose="020B0604020202020204" pitchFamily="34" charset="0"/>
              </a:rPr>
              <a:t>argest source of funding for cardiovascular disease and stroke research next to the federal government.</a:t>
            </a:r>
          </a:p>
          <a:p>
            <a:pPr marL="285750" lvl="0" indent="-285750">
              <a:lnSpc>
                <a:spcPct val="90000"/>
              </a:lnSpc>
              <a:spcBef>
                <a:spcPts val="2000"/>
              </a:spcBef>
              <a:buFont typeface="Arial" panose="020B0604020202020204" pitchFamily="34" charset="0"/>
              <a:buChar char="•"/>
            </a:pPr>
            <a:r>
              <a:rPr lang="en-US" sz="2000" dirty="0">
                <a:latin typeface="Arial" panose="020B0604020202020204" pitchFamily="34" charset="0"/>
                <a:cs typeface="Arial" panose="020B0604020202020204" pitchFamily="34" charset="0"/>
              </a:rPr>
              <a:t>G</a:t>
            </a:r>
            <a:r>
              <a:rPr lang="en-US" sz="2000" kern="1200" baseline="0" dirty="0">
                <a:latin typeface="Arial" panose="020B0604020202020204" pitchFamily="34" charset="0"/>
                <a:cs typeface="Arial" panose="020B0604020202020204" pitchFamily="34" charset="0"/>
              </a:rPr>
              <a:t>lobal health impact</a:t>
            </a:r>
          </a:p>
          <a:p>
            <a:pPr>
              <a:lnSpc>
                <a:spcPct val="90000"/>
              </a:lnSpc>
              <a:spcBef>
                <a:spcPts val="2000"/>
              </a:spcBef>
            </a:pPr>
            <a:endParaRPr lang="en-US" sz="1600" b="0" kern="1200" cap="all" baseline="0" dirty="0">
              <a:latin typeface="Arial"/>
              <a:cs typeface="Arial"/>
            </a:endParaRPr>
          </a:p>
        </p:txBody>
      </p:sp>
      <p:pic>
        <p:nvPicPr>
          <p:cNvPr id="18" name="Graphic 17" descr="Earth globe Americas">
            <a:extLst>
              <a:ext uri="{FF2B5EF4-FFF2-40B4-BE49-F238E27FC236}">
                <a16:creationId xmlns:a16="http://schemas.microsoft.com/office/drawing/2014/main" id="{71051F98-EC13-4164-9D53-2CE4F499F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3785" y="4541857"/>
            <a:ext cx="2369015" cy="2369015"/>
          </a:xfrm>
          <a:prstGeom prst="rect">
            <a:avLst/>
          </a:prstGeom>
        </p:spPr>
      </p:pic>
      <p:pic>
        <p:nvPicPr>
          <p:cNvPr id="15" name="Picture 14">
            <a:extLst>
              <a:ext uri="{FF2B5EF4-FFF2-40B4-BE49-F238E27FC236}">
                <a16:creationId xmlns:a16="http://schemas.microsoft.com/office/drawing/2014/main" id="{A0436088-E0AF-4B67-A1F4-58ED151E717C}"/>
              </a:ext>
            </a:extLst>
          </p:cNvPr>
          <p:cNvPicPr>
            <a:picLocks noChangeAspect="1"/>
          </p:cNvPicPr>
          <p:nvPr/>
        </p:nvPicPr>
        <p:blipFill>
          <a:blip r:embed="rId5"/>
          <a:stretch>
            <a:fillRect/>
          </a:stretch>
        </p:blipFill>
        <p:spPr>
          <a:xfrm>
            <a:off x="6299200" y="1494970"/>
            <a:ext cx="5123374" cy="3752525"/>
          </a:xfrm>
          <a:prstGeom prst="rect">
            <a:avLst/>
          </a:prstGeom>
          <a:no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A9AAB533-6906-428B-B0DA-D18E2C2C8163}"/>
              </a:ext>
            </a:extLst>
          </p:cNvPr>
          <p:cNvSpPr txBox="1"/>
          <p:nvPr/>
        </p:nvSpPr>
        <p:spPr>
          <a:xfrm>
            <a:off x="457201" y="228601"/>
            <a:ext cx="11847094" cy="707886"/>
          </a:xfrm>
          <a:prstGeom prst="rect">
            <a:avLst/>
          </a:prstGeom>
          <a:noFill/>
        </p:spPr>
        <p:txBody>
          <a:bodyPr wrap="square" lIns="91440" tIns="45720" rIns="91440" bIns="45720" rtlCol="0" anchor="t">
            <a:spAutoFit/>
          </a:bodyPr>
          <a:lstStyle/>
          <a:p>
            <a:r>
              <a:rPr lang="en-US" sz="4000" dirty="0">
                <a:latin typeface="Arial Rounded MT Bold"/>
              </a:rPr>
              <a:t>Invested More than $5 Billion in Research</a:t>
            </a:r>
          </a:p>
        </p:txBody>
      </p:sp>
    </p:spTree>
    <p:extLst>
      <p:ext uri="{BB962C8B-B14F-4D97-AF65-F5344CB8AC3E}">
        <p14:creationId xmlns:p14="http://schemas.microsoft.com/office/powerpoint/2010/main" val="3756220981"/>
      </p:ext>
    </p:extLst>
  </p:cSld>
  <p:clrMapOvr>
    <a:masterClrMapping/>
  </p:clrMapOvr>
  <mc:AlternateContent xmlns:mc="http://schemas.openxmlformats.org/markup-compatibility/2006" xmlns:p14="http://schemas.microsoft.com/office/powerpoint/2010/main">
    <mc:Choice Requires="p14">
      <p:transition spd="slow" p14:dur="2000" advTm="64050"/>
    </mc:Choice>
    <mc:Fallback xmlns="">
      <p:transition spd="slow" advTm="640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692106-316D-BC4D-AEA5-D39001B1E344}"/>
              </a:ext>
            </a:extLst>
          </p:cNvPr>
          <p:cNvSpPr txBox="1"/>
          <p:nvPr/>
        </p:nvSpPr>
        <p:spPr>
          <a:xfrm>
            <a:off x="1265986" y="2978978"/>
            <a:ext cx="9660028" cy="1867306"/>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Lub Dub Condensed" panose="020B0506030403020204" pitchFamily="34" charset="0"/>
                <a:ea typeface="+mn-ea"/>
                <a:cs typeface="+mn-cs"/>
              </a:rPr>
              <a:t>Every person deserves the opportunity for a full, healthy life.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30000" noProof="0" dirty="0">
                <a:ln>
                  <a:noFill/>
                </a:ln>
                <a:solidFill>
                  <a:prstClr val="white"/>
                </a:solidFill>
                <a:effectLst/>
                <a:uLnTx/>
                <a:uFillTx/>
                <a:latin typeface="Lub Dub Condensed" panose="020B0506030403020204" pitchFamily="34" charset="0"/>
                <a:ea typeface="+mn-ea"/>
                <a:cs typeface="+mn-cs"/>
              </a:rPr>
              <a:t>As </a:t>
            </a:r>
            <a:r>
              <a:rPr kumimoji="0" lang="en-US" sz="4000" b="1" i="0" u="none" strike="noStrike" kern="1200" cap="none" spc="0" normalizeH="0" baseline="30000" noProof="0" dirty="0">
                <a:ln>
                  <a:noFill/>
                </a:ln>
                <a:solidFill>
                  <a:prstClr val="white"/>
                </a:solidFill>
                <a:effectLst/>
                <a:uLnTx/>
                <a:uFillTx/>
                <a:latin typeface="Lub Dub Heavy" panose="020B0603030403020204" pitchFamily="34" charset="77"/>
                <a:ea typeface="+mn-ea"/>
                <a:cs typeface="+mn-cs"/>
              </a:rPr>
              <a:t>champions for health equity</a:t>
            </a:r>
            <a:r>
              <a:rPr kumimoji="0" lang="en-US" sz="4000" b="1" i="0" u="none" strike="noStrike" kern="1200" cap="none" spc="0" normalizeH="0" baseline="30000" noProof="0" dirty="0">
                <a:ln>
                  <a:noFill/>
                </a:ln>
                <a:solidFill>
                  <a:prstClr val="white"/>
                </a:solidFill>
                <a:effectLst/>
                <a:uLnTx/>
                <a:uFillTx/>
                <a:latin typeface="Lub Dub Condensed" panose="020B0506030403020204" pitchFamily="34" charset="0"/>
                <a:ea typeface="+mn-ea"/>
                <a:cs typeface="+mn-cs"/>
              </a:rPr>
              <a:t>*</a:t>
            </a:r>
            <a:r>
              <a:rPr kumimoji="0" lang="en-US" sz="4000" b="0" i="0" u="none" strike="noStrike" kern="1200" cap="none" spc="0" normalizeH="0" baseline="30000" noProof="0" dirty="0">
                <a:ln>
                  <a:noFill/>
                </a:ln>
                <a:solidFill>
                  <a:prstClr val="white"/>
                </a:solidFill>
                <a:effectLst/>
                <a:uLnTx/>
                <a:uFillTx/>
                <a:latin typeface="Lub Dub Condensed" panose="020B0506030403020204" pitchFamily="34" charset="0"/>
                <a:ea typeface="+mn-ea"/>
                <a:cs typeface="+mn-cs"/>
              </a:rPr>
              <a:t>, by 2024, the American Heart Association will advance cardiovascular health for all, including identifying and removing barriers to health care access and quality.</a:t>
            </a:r>
          </a:p>
        </p:txBody>
      </p:sp>
      <p:sp>
        <p:nvSpPr>
          <p:cNvPr id="6" name="TextBox 5">
            <a:extLst>
              <a:ext uri="{FF2B5EF4-FFF2-40B4-BE49-F238E27FC236}">
                <a16:creationId xmlns:a16="http://schemas.microsoft.com/office/drawing/2014/main" id="{A5B20A98-1F13-4279-97F0-4B4140757BBF}"/>
              </a:ext>
            </a:extLst>
          </p:cNvPr>
          <p:cNvSpPr txBox="1"/>
          <p:nvPr/>
        </p:nvSpPr>
        <p:spPr>
          <a:xfrm>
            <a:off x="0" y="1269899"/>
            <a:ext cx="12192000" cy="3724096"/>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2024 Impact Goal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Every person deserves the opportunity for a full, healthy life. As </a:t>
            </a:r>
            <a:r>
              <a:rPr kumimoji="0" lang="en-US" sz="32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champions for health equity</a:t>
            </a:r>
            <a:r>
              <a:rPr kumimoji="0" lang="en-US" sz="32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by 2024, the American Heart Association will advance cardiovascular health for all, including identifying and removing barriers to health care access and quality. </a:t>
            </a:r>
          </a:p>
        </p:txBody>
      </p:sp>
    </p:spTree>
    <p:extLst>
      <p:ext uri="{BB962C8B-B14F-4D97-AF65-F5344CB8AC3E}">
        <p14:creationId xmlns:p14="http://schemas.microsoft.com/office/powerpoint/2010/main" val="186697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C4997D-7431-488B-BB9B-A6E5D9CA373E}"/>
              </a:ext>
            </a:extLst>
          </p:cNvPr>
          <p:cNvSpPr>
            <a:spLocks noGrp="1"/>
          </p:cNvSpPr>
          <p:nvPr>
            <p:ph sz="half" idx="2"/>
          </p:nvPr>
        </p:nvSpPr>
        <p:spPr/>
        <p:txBody>
          <a:bodyPr/>
          <a:lstStyle/>
          <a:p>
            <a:endParaRPr lang="en-US" dirty="0"/>
          </a:p>
        </p:txBody>
      </p:sp>
      <p:pic>
        <p:nvPicPr>
          <p:cNvPr id="10" name="Picture 9">
            <a:extLst>
              <a:ext uri="{FF2B5EF4-FFF2-40B4-BE49-F238E27FC236}">
                <a16:creationId xmlns:a16="http://schemas.microsoft.com/office/drawing/2014/main" id="{DAF84799-0159-413B-BBB1-10B520A6D636}"/>
              </a:ext>
            </a:extLst>
          </p:cNvPr>
          <p:cNvPicPr>
            <a:picLocks noChangeAspect="1"/>
          </p:cNvPicPr>
          <p:nvPr/>
        </p:nvPicPr>
        <p:blipFill>
          <a:blip r:embed="rId3"/>
          <a:stretch>
            <a:fillRect/>
          </a:stretch>
        </p:blipFill>
        <p:spPr>
          <a:xfrm>
            <a:off x="5436518" y="260669"/>
            <a:ext cx="6626086" cy="64391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810D831-971F-4732-B7E8-9EFE0C237CA2}"/>
              </a:ext>
            </a:extLst>
          </p:cNvPr>
          <p:cNvSpPr txBox="1"/>
          <p:nvPr/>
        </p:nvSpPr>
        <p:spPr>
          <a:xfrm>
            <a:off x="622154" y="2498957"/>
            <a:ext cx="4679162" cy="1200329"/>
          </a:xfrm>
          <a:prstGeom prst="rect">
            <a:avLst/>
          </a:prstGeom>
          <a:noFill/>
        </p:spPr>
        <p:txBody>
          <a:bodyPr wrap="square" lIns="91440" tIns="45720" rIns="91440" bIns="45720" rtlCol="0" anchor="t">
            <a:spAutoFit/>
          </a:bodyPr>
          <a:lstStyle/>
          <a:p>
            <a:pPr>
              <a:defRPr/>
            </a:pPr>
            <a:r>
              <a:rPr lang="en-US" sz="3600" b="1" dirty="0">
                <a:solidFill>
                  <a:srgbClr val="000000"/>
                </a:solidFill>
                <a:latin typeface="Arial Rounded MT Bold" panose="020F0704030504030204" pitchFamily="34" charset="0"/>
              </a:rPr>
              <a:t>TEN COMITTMENTS</a:t>
            </a:r>
          </a:p>
          <a:p>
            <a:pPr>
              <a:defRPr/>
            </a:pPr>
            <a:endParaRPr lang="en-US" sz="3600" i="1" dirty="0">
              <a:solidFill>
                <a:srgbClr val="000000"/>
              </a:solidFill>
              <a:latin typeface="Arial Rounded MT Bold" panose="020F0704030504030204" pitchFamily="34" charset="0"/>
            </a:endParaRPr>
          </a:p>
        </p:txBody>
      </p:sp>
      <p:sp>
        <p:nvSpPr>
          <p:cNvPr id="6" name="TextBox 5">
            <a:extLst>
              <a:ext uri="{FF2B5EF4-FFF2-40B4-BE49-F238E27FC236}">
                <a16:creationId xmlns:a16="http://schemas.microsoft.com/office/drawing/2014/main" id="{02AE696D-A05E-4968-8256-6ABB51A6CD8E}"/>
              </a:ext>
            </a:extLst>
          </p:cNvPr>
          <p:cNvSpPr txBox="1"/>
          <p:nvPr/>
        </p:nvSpPr>
        <p:spPr>
          <a:xfrm>
            <a:off x="1115683" y="3487947"/>
            <a:ext cx="3562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latin typeface="Arial" panose="020B0604020202020204" pitchFamily="34" charset="0"/>
                <a:cs typeface="Arial" panose="020B0604020202020204" pitchFamily="34" charset="0"/>
              </a:rPr>
              <a:t>Addressing the drivers of health disparities, including the </a:t>
            </a:r>
            <a:r>
              <a:rPr lang="en-US" dirty="0">
                <a:latin typeface="Arial" panose="020B0604020202020204" pitchFamily="34" charset="0"/>
                <a:cs typeface="Arial" panose="020B0604020202020204" pitchFamily="34" charset="0"/>
              </a:rPr>
              <a:t>​</a:t>
            </a:r>
          </a:p>
          <a:p>
            <a:r>
              <a:rPr lang="en-US" i="1" dirty="0">
                <a:latin typeface="Arial" panose="020B0604020202020204" pitchFamily="34" charset="0"/>
                <a:cs typeface="Arial" panose="020B0604020202020204" pitchFamily="34" charset="0"/>
              </a:rPr>
              <a:t>social determinants of health, structural racism, and rural health inequities, is the only way to truly achieve equitable health and well-being for all.</a:t>
            </a:r>
          </a:p>
        </p:txBody>
      </p:sp>
    </p:spTree>
    <p:extLst>
      <p:ext uri="{BB962C8B-B14F-4D97-AF65-F5344CB8AC3E}">
        <p14:creationId xmlns:p14="http://schemas.microsoft.com/office/powerpoint/2010/main" val="8280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9EA7F-E324-462E-8BAC-5E50504EDFD0}"/>
              </a:ext>
            </a:extLst>
          </p:cNvPr>
          <p:cNvSpPr/>
          <p:nvPr/>
        </p:nvSpPr>
        <p:spPr>
          <a:xfrm>
            <a:off x="4640694" y="1112762"/>
            <a:ext cx="7293839" cy="53860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Arial" panose="020B0604020202020204" pitchFamily="34" charset="0"/>
              </a:rPr>
              <a:t>The Lay Stakeholder (non-scientist) volunteer is a patient, caregiver, advocate, survivor, family member, or thought leader with an intimate experience with cardiovascular and cerebrovascular disease. They are AHA volunteers without formal training as a scientist who possess a strong interest in advancing the AHA’s mission–to be a relentless force for a world of longer, healthier lives. </a:t>
            </a:r>
            <a:endParaRPr kumimoji="0" lang="en-US" sz="3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p:txBody>
      </p:sp>
      <p:sp>
        <p:nvSpPr>
          <p:cNvPr id="6" name="TextBox 5">
            <a:extLst>
              <a:ext uri="{FF2B5EF4-FFF2-40B4-BE49-F238E27FC236}">
                <a16:creationId xmlns:a16="http://schemas.microsoft.com/office/drawing/2014/main" id="{B493A0AC-30C0-4F33-AC2F-55ED36B14C1C}"/>
              </a:ext>
            </a:extLst>
          </p:cNvPr>
          <p:cNvSpPr txBox="1"/>
          <p:nvPr/>
        </p:nvSpPr>
        <p:spPr>
          <a:xfrm>
            <a:off x="879696" y="337426"/>
            <a:ext cx="12232341" cy="107721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Arial Rounded MT Bold" panose="020F0704030504030204" pitchFamily="34" charset="0"/>
              </a:rPr>
              <a:t>Lay Stakeholder Representatives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Arial"/>
              <a:ea typeface="+mn-ea"/>
              <a:cs typeface="+mn-cs"/>
            </a:endParaRPr>
          </a:p>
        </p:txBody>
      </p:sp>
      <p:pic>
        <p:nvPicPr>
          <p:cNvPr id="3" name="Picture 2">
            <a:extLst>
              <a:ext uri="{FF2B5EF4-FFF2-40B4-BE49-F238E27FC236}">
                <a16:creationId xmlns:a16="http://schemas.microsoft.com/office/drawing/2014/main" id="{0B57D568-8543-43E2-974D-63BF610B6332}"/>
              </a:ext>
            </a:extLst>
          </p:cNvPr>
          <p:cNvPicPr>
            <a:picLocks noChangeAspect="1"/>
          </p:cNvPicPr>
          <p:nvPr/>
        </p:nvPicPr>
        <p:blipFill>
          <a:blip r:embed="rId4"/>
          <a:stretch>
            <a:fillRect/>
          </a:stretch>
        </p:blipFill>
        <p:spPr>
          <a:xfrm>
            <a:off x="280931" y="1760168"/>
            <a:ext cx="3735398" cy="1956464"/>
          </a:xfrm>
          <a:prstGeom prst="rect">
            <a:avLst/>
          </a:prstGeom>
        </p:spPr>
      </p:pic>
      <p:pic>
        <p:nvPicPr>
          <p:cNvPr id="9" name="Picture 8">
            <a:extLst>
              <a:ext uri="{FF2B5EF4-FFF2-40B4-BE49-F238E27FC236}">
                <a16:creationId xmlns:a16="http://schemas.microsoft.com/office/drawing/2014/main" id="{F6E96A99-10C5-4798-9576-47B05E044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317" y="2867540"/>
            <a:ext cx="1460626" cy="1529455"/>
          </a:xfrm>
          <a:prstGeom prst="rect">
            <a:avLst/>
          </a:prstGeom>
          <a:ln>
            <a:noFill/>
          </a:ln>
          <a:effectLst>
            <a:softEdge rad="112500"/>
          </a:effectLst>
        </p:spPr>
      </p:pic>
      <p:pic>
        <p:nvPicPr>
          <p:cNvPr id="11" name="Picture 10">
            <a:extLst>
              <a:ext uri="{FF2B5EF4-FFF2-40B4-BE49-F238E27FC236}">
                <a16:creationId xmlns:a16="http://schemas.microsoft.com/office/drawing/2014/main" id="{68110343-3A1C-4AA3-8E82-21688A6260DC}"/>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2812683" y="3505518"/>
            <a:ext cx="1389736" cy="1624702"/>
          </a:xfrm>
          <a:prstGeom prst="rect">
            <a:avLst/>
          </a:prstGeom>
          <a:ln>
            <a:noFill/>
          </a:ln>
          <a:effectLst>
            <a:softEdge rad="112500"/>
          </a:effectLst>
        </p:spPr>
      </p:pic>
      <p:pic>
        <p:nvPicPr>
          <p:cNvPr id="5" name="Picture 4">
            <a:extLst>
              <a:ext uri="{FF2B5EF4-FFF2-40B4-BE49-F238E27FC236}">
                <a16:creationId xmlns:a16="http://schemas.microsoft.com/office/drawing/2014/main" id="{CA8846D9-9004-4E53-A928-BDBF715F1935}"/>
              </a:ext>
            </a:extLst>
          </p:cNvPr>
          <p:cNvPicPr>
            <a:picLocks noChangeAspect="1"/>
          </p:cNvPicPr>
          <p:nvPr/>
        </p:nvPicPr>
        <p:blipFill>
          <a:blip r:embed="rId8"/>
          <a:stretch>
            <a:fillRect/>
          </a:stretch>
        </p:blipFill>
        <p:spPr>
          <a:xfrm>
            <a:off x="1497234" y="4573393"/>
            <a:ext cx="1456028" cy="1437404"/>
          </a:xfrm>
          <a:prstGeom prst="rect">
            <a:avLst/>
          </a:prstGeom>
          <a:ln>
            <a:noFill/>
          </a:ln>
          <a:effectLst>
            <a:softEdge rad="112500"/>
          </a:effectLst>
        </p:spPr>
      </p:pic>
      <p:pic>
        <p:nvPicPr>
          <p:cNvPr id="8" name="Picture 7">
            <a:extLst>
              <a:ext uri="{FF2B5EF4-FFF2-40B4-BE49-F238E27FC236}">
                <a16:creationId xmlns:a16="http://schemas.microsoft.com/office/drawing/2014/main" id="{FD7E09E4-5BF0-4017-B760-CAE0F8ABE7A1}"/>
              </a:ext>
            </a:extLst>
          </p:cNvPr>
          <p:cNvPicPr>
            <a:picLocks noChangeAspect="1"/>
          </p:cNvPicPr>
          <p:nvPr/>
        </p:nvPicPr>
        <p:blipFill>
          <a:blip r:embed="rId9"/>
          <a:stretch>
            <a:fillRect/>
          </a:stretch>
        </p:blipFill>
        <p:spPr>
          <a:xfrm>
            <a:off x="48463" y="5021722"/>
            <a:ext cx="1522411" cy="1610941"/>
          </a:xfrm>
          <a:prstGeom prst="rect">
            <a:avLst/>
          </a:prstGeom>
          <a:ln>
            <a:noFill/>
          </a:ln>
          <a:effectLst>
            <a:softEdge rad="112500"/>
          </a:effectLst>
        </p:spPr>
      </p:pic>
      <p:pic>
        <p:nvPicPr>
          <p:cNvPr id="13" name="Picture 12">
            <a:extLst>
              <a:ext uri="{FF2B5EF4-FFF2-40B4-BE49-F238E27FC236}">
                <a16:creationId xmlns:a16="http://schemas.microsoft.com/office/drawing/2014/main" id="{9F1F6134-ED88-4F0B-A7B0-978E4701827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467" y="203684"/>
            <a:ext cx="1244459" cy="1644621"/>
          </a:xfrm>
          <a:prstGeom prst="rect">
            <a:avLst/>
          </a:prstGeom>
          <a:ln>
            <a:noFill/>
          </a:ln>
          <a:effectLst>
            <a:softEdge rad="112500"/>
          </a:effectLst>
        </p:spPr>
      </p:pic>
      <p:pic>
        <p:nvPicPr>
          <p:cNvPr id="14" name="Picture 13">
            <a:extLst>
              <a:ext uri="{FF2B5EF4-FFF2-40B4-BE49-F238E27FC236}">
                <a16:creationId xmlns:a16="http://schemas.microsoft.com/office/drawing/2014/main" id="{699698F0-AC33-4C89-B063-361D04BDBC21}"/>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17483" y="5162755"/>
            <a:ext cx="1318105" cy="1464374"/>
          </a:xfrm>
          <a:prstGeom prst="rect">
            <a:avLst/>
          </a:prstGeom>
          <a:ln>
            <a:noFill/>
          </a:ln>
          <a:effectLst>
            <a:softEdge rad="112500"/>
          </a:effectLst>
        </p:spPr>
      </p:pic>
      <p:pic>
        <p:nvPicPr>
          <p:cNvPr id="10" name="Picture 9">
            <a:extLst>
              <a:ext uri="{FF2B5EF4-FFF2-40B4-BE49-F238E27FC236}">
                <a16:creationId xmlns:a16="http://schemas.microsoft.com/office/drawing/2014/main" id="{EC3DAA13-A7A6-46C7-AD04-E431E2BFF771}"/>
              </a:ext>
            </a:extLst>
          </p:cNvPr>
          <p:cNvPicPr>
            <a:picLocks noChangeAspect="1"/>
          </p:cNvPicPr>
          <p:nvPr/>
        </p:nvPicPr>
        <p:blipFill>
          <a:blip r:embed="rId12"/>
          <a:stretch>
            <a:fillRect/>
          </a:stretch>
        </p:blipFill>
        <p:spPr>
          <a:xfrm>
            <a:off x="33510" y="3554689"/>
            <a:ext cx="1318105" cy="1603387"/>
          </a:xfrm>
          <a:prstGeom prst="rect">
            <a:avLst/>
          </a:prstGeom>
        </p:spPr>
      </p:pic>
    </p:spTree>
    <p:custDataLst>
      <p:tags r:id="rId1"/>
    </p:custDataLst>
    <p:extLst>
      <p:ext uri="{BB962C8B-B14F-4D97-AF65-F5344CB8AC3E}">
        <p14:creationId xmlns:p14="http://schemas.microsoft.com/office/powerpoint/2010/main" val="165393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8174-3C2E-4635-ADF0-1881650F142A}"/>
              </a:ext>
            </a:extLst>
          </p:cNvPr>
          <p:cNvSpPr>
            <a:spLocks noGrp="1"/>
          </p:cNvSpPr>
          <p:nvPr>
            <p:ph type="title"/>
          </p:nvPr>
        </p:nvSpPr>
        <p:spPr>
          <a:xfrm>
            <a:off x="3596376" y="1647935"/>
            <a:ext cx="8054339" cy="516679"/>
          </a:xfrm>
        </p:spPr>
        <p:txBody>
          <a:bodyPr>
            <a:normAutofit fontScale="90000"/>
          </a:bodyPr>
          <a:lstStyle/>
          <a:p>
            <a:pPr algn="ctr"/>
            <a:r>
              <a:rPr lang="en-US" sz="4400" b="0" i="0" u="none" strike="noStrike" cap="none" baseline="0" dirty="0">
                <a:solidFill>
                  <a:srgbClr val="000000"/>
                </a:solidFill>
                <a:latin typeface="Arial Rounded MT Bold" panose="020F0704030504030204" pitchFamily="34" charset="0"/>
                <a:cs typeface="Arial" panose="020B0604020202020204" pitchFamily="34" charset="0"/>
              </a:rPr>
              <a:t>Lay Stakeholder Engagement </a:t>
            </a:r>
            <a:br>
              <a:rPr lang="en-US" sz="4400" b="0" i="0" u="none" strike="noStrike" cap="none" baseline="0" dirty="0">
                <a:solidFill>
                  <a:srgbClr val="000000"/>
                </a:solidFill>
                <a:latin typeface="Arial Rounded MT Bold" panose="020F0704030504030204" pitchFamily="34" charset="0"/>
                <a:cs typeface="Arial" panose="020B0604020202020204" pitchFamily="34" charset="0"/>
              </a:rPr>
            </a:br>
            <a:r>
              <a:rPr lang="en-US" sz="4400" b="0" i="0" u="none" strike="noStrike" cap="none" baseline="0" dirty="0">
                <a:solidFill>
                  <a:srgbClr val="000000"/>
                </a:solidFill>
                <a:latin typeface="Arial Rounded MT Bold" panose="020F0704030504030204" pitchFamily="34" charset="0"/>
                <a:cs typeface="Arial" panose="020B0604020202020204" pitchFamily="34" charset="0"/>
              </a:rPr>
              <a:t>Vital To The Mission</a:t>
            </a:r>
            <a:br>
              <a:rPr lang="en-US" sz="2800" b="0" i="0" u="none" strike="noStrike" baseline="0" dirty="0">
                <a:solidFill>
                  <a:srgbClr val="000000"/>
                </a:solidFill>
                <a:latin typeface="Abadi" panose="020B0604020104020204" pitchFamily="34" charset="0"/>
              </a:rPr>
            </a:br>
            <a:endParaRPr lang="en-US" dirty="0"/>
          </a:p>
        </p:txBody>
      </p:sp>
      <p:sp>
        <p:nvSpPr>
          <p:cNvPr id="3" name="Content Placeholder 2">
            <a:extLst>
              <a:ext uri="{FF2B5EF4-FFF2-40B4-BE49-F238E27FC236}">
                <a16:creationId xmlns:a16="http://schemas.microsoft.com/office/drawing/2014/main" id="{F791D396-5742-4E6D-AF74-6B36DBA791C7}"/>
              </a:ext>
            </a:extLst>
          </p:cNvPr>
          <p:cNvSpPr>
            <a:spLocks noGrp="1"/>
          </p:cNvSpPr>
          <p:nvPr>
            <p:ph sz="half" idx="1"/>
          </p:nvPr>
        </p:nvSpPr>
        <p:spPr>
          <a:xfrm>
            <a:off x="3871485" y="2202146"/>
            <a:ext cx="8054339" cy="3753480"/>
          </a:xfrm>
        </p:spPr>
        <p:txBody>
          <a:bodyPr>
            <a:normAutofit/>
          </a:bodyPr>
          <a:lstStyle/>
          <a:p>
            <a:r>
              <a:rPr lang="en-US" sz="2800" i="0" u="none" strike="noStrike" cap="none" dirty="0">
                <a:solidFill>
                  <a:srgbClr val="000000"/>
                </a:solidFill>
                <a:latin typeface="Arial" panose="020B0604020202020204" pitchFamily="34" charset="0"/>
                <a:cs typeface="Arial" panose="020B0604020202020204" pitchFamily="34" charset="0"/>
              </a:rPr>
              <a:t>The role of the lay stakeholder is to add an outside perspective to research and science, a view which reflects the insights and concerns of patients, caregivers, the community, and funders. Lay Stakeholders bridge the communication gap between scientists and non-scientists prompting a sense of urgency for finding cures and more effective prevention, diagnosis, and treatments. </a:t>
            </a:r>
          </a:p>
          <a:p>
            <a:endParaRPr lang="en-US" sz="2800" cap="none" dirty="0">
              <a:solidFill>
                <a:srgbClr val="000000"/>
              </a:solidFill>
              <a:latin typeface="Arial" panose="020B0604020202020204" pitchFamily="34" charset="0"/>
              <a:cs typeface="Arial" panose="020B0604020202020204" pitchFamily="34" charset="0"/>
            </a:endParaRPr>
          </a:p>
          <a:p>
            <a:endParaRPr lang="en-US" sz="2800" i="0" u="none" strike="noStrike" cap="none" dirty="0">
              <a:solidFill>
                <a:srgbClr val="000000"/>
              </a:solidFill>
              <a:latin typeface="Arial" panose="020B0604020202020204" pitchFamily="34" charset="0"/>
              <a:cs typeface="Arial" panose="020B0604020202020204" pitchFamily="34" charset="0"/>
            </a:endParaRPr>
          </a:p>
          <a:p>
            <a:pPr algn="ctr"/>
            <a:endParaRPr lang="en-US" sz="1600" cap="none" dirty="0">
              <a:solidFill>
                <a:srgbClr val="000000"/>
              </a:solidFill>
              <a:latin typeface="Arial" panose="020B0604020202020204" pitchFamily="34" charset="0"/>
              <a:cs typeface="Arial" panose="020B0604020202020204" pitchFamily="34" charset="0"/>
            </a:endParaRPr>
          </a:p>
          <a:p>
            <a:endParaRPr lang="en-US" sz="2800" cap="none" dirty="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29C55BC3-AFCA-45C4-BE07-CE194B8B1087}"/>
              </a:ext>
            </a:extLst>
          </p:cNvPr>
          <p:cNvPicPr/>
          <p:nvPr/>
        </p:nvPicPr>
        <p:blipFill>
          <a:blip r:embed="rId3"/>
          <a:stretch>
            <a:fillRect/>
          </a:stretch>
        </p:blipFill>
        <p:spPr>
          <a:xfrm>
            <a:off x="299545" y="1307770"/>
            <a:ext cx="3153103" cy="2771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692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AEDB22-9542-450B-8122-E35A6FB81F7B}"/>
              </a:ext>
            </a:extLst>
          </p:cNvPr>
          <p:cNvSpPr/>
          <p:nvPr/>
        </p:nvSpPr>
        <p:spPr>
          <a:xfrm>
            <a:off x="651088" y="1382286"/>
            <a:ext cx="4886997" cy="4093428"/>
          </a:xfrm>
          <a:prstGeom prst="rect">
            <a:avLst/>
          </a:prstGeom>
          <a:solidFill>
            <a:schemeClr val="bg1"/>
          </a:solid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Increases the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accountability</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transparency of the research process.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Provides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real-world understanding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what most impacts those affected by heart disease and stroke.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Helps shape the research agenda and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strengthen its impact on the mission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Gives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voice to the issues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stakeholders think are most important.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Integrates a diverse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range of views.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Improves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understanding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the benefits and burdens of patients in research studies. </a:t>
            </a:r>
          </a:p>
        </p:txBody>
      </p:sp>
      <p:sp>
        <p:nvSpPr>
          <p:cNvPr id="7" name="Title 6">
            <a:extLst>
              <a:ext uri="{FF2B5EF4-FFF2-40B4-BE49-F238E27FC236}">
                <a16:creationId xmlns:a16="http://schemas.microsoft.com/office/drawing/2014/main" id="{7DA6C6EF-B6FB-412F-A9A1-0696D817DD20}"/>
              </a:ext>
            </a:extLst>
          </p:cNvPr>
          <p:cNvSpPr>
            <a:spLocks noGrp="1"/>
          </p:cNvSpPr>
          <p:nvPr>
            <p:ph type="title"/>
          </p:nvPr>
        </p:nvSpPr>
        <p:spPr>
          <a:xfrm>
            <a:off x="-278920" y="485057"/>
            <a:ext cx="12749840" cy="491041"/>
          </a:xfrm>
        </p:spPr>
        <p:txBody>
          <a:bodyPr>
            <a:noAutofit/>
          </a:bodyPr>
          <a:lstStyle/>
          <a:p>
            <a:pPr algn="ctr"/>
            <a:br>
              <a:rPr lang="en-US" sz="4000" b="0" cap="none" dirty="0">
                <a:solidFill>
                  <a:schemeClr val="tx1"/>
                </a:solidFill>
                <a:latin typeface="Arial Rounded MT Bold" panose="020F0704030504030204" pitchFamily="34" charset="0"/>
                <a:cs typeface="Arial" panose="020B0604020202020204" pitchFamily="34" charset="0"/>
              </a:rPr>
            </a:br>
            <a:r>
              <a:rPr lang="en-US" sz="4000" b="0" cap="none" dirty="0">
                <a:solidFill>
                  <a:srgbClr val="C00000"/>
                </a:solidFill>
                <a:latin typeface="Arial Rounded MT Bold" panose="020F0704030504030204" pitchFamily="34" charset="0"/>
                <a:cs typeface="Arial" panose="020B0604020202020204" pitchFamily="34" charset="0"/>
              </a:rPr>
              <a:t>Why</a:t>
            </a:r>
            <a:r>
              <a:rPr lang="en-US" sz="4000" b="0" cap="none" dirty="0">
                <a:solidFill>
                  <a:schemeClr val="tx1"/>
                </a:solidFill>
                <a:latin typeface="Arial Rounded MT Bold" panose="020F0704030504030204" pitchFamily="34" charset="0"/>
                <a:cs typeface="Arial" panose="020B0604020202020204" pitchFamily="34" charset="0"/>
              </a:rPr>
              <a:t> AHA Invests in Lay Representatives</a:t>
            </a:r>
            <a:endParaRPr lang="en-US" sz="4000" b="0" cap="none" dirty="0">
              <a:solidFill>
                <a:schemeClr val="tx1"/>
              </a:solidFill>
              <a:latin typeface="Arial Rounded MT Bold" panose="020F0704030504030204" pitchFamily="34" charset="0"/>
            </a:endParaRPr>
          </a:p>
        </p:txBody>
      </p:sp>
      <p:sp>
        <p:nvSpPr>
          <p:cNvPr id="3" name="Rectangle 2">
            <a:extLst>
              <a:ext uri="{FF2B5EF4-FFF2-40B4-BE49-F238E27FC236}">
                <a16:creationId xmlns:a16="http://schemas.microsoft.com/office/drawing/2014/main" id="{38386273-65BA-4C3D-8572-9244A15178DE}"/>
              </a:ext>
            </a:extLst>
          </p:cNvPr>
          <p:cNvSpPr/>
          <p:nvPr/>
        </p:nvSpPr>
        <p:spPr>
          <a:xfrm>
            <a:off x="6087762" y="1382286"/>
            <a:ext cx="5453150" cy="4708981"/>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Helps to evaluate the</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relevance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of research funding applications to the mission of the AHA.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Helps scientists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tailor research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design to include a real-world patient perspective.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Enhances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credibility of research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and the applicability of research results to the patient, caregiver, and or community as individuals.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Ensures that AHA/ACC scientific statements and clinical practice guidelines include a patient representative perspective.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Informs others of the </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human dimension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of research and its outcome. </a:t>
            </a:r>
          </a:p>
        </p:txBody>
      </p:sp>
    </p:spTree>
    <p:extLst>
      <p:ext uri="{BB962C8B-B14F-4D97-AF65-F5344CB8AC3E}">
        <p14:creationId xmlns:p14="http://schemas.microsoft.com/office/powerpoint/2010/main" val="70541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006721-73C3-4EC1-B86E-A9F6CE32EDD2}"/>
              </a:ext>
            </a:extLst>
          </p:cNvPr>
          <p:cNvSpPr>
            <a:spLocks noGrp="1"/>
          </p:cNvSpPr>
          <p:nvPr>
            <p:ph type="ctrTitle"/>
          </p:nvPr>
        </p:nvSpPr>
        <p:spPr>
          <a:xfrm>
            <a:off x="1696221" y="805115"/>
            <a:ext cx="9558606" cy="761999"/>
          </a:xfrm>
        </p:spPr>
        <p:txBody>
          <a:bodyPr>
            <a:noAutofit/>
          </a:bodyPr>
          <a:lstStyle/>
          <a:p>
            <a:pPr algn="ctr"/>
            <a:r>
              <a:rPr lang="en-US" sz="2400" b="1" i="0" dirty="0">
                <a:solidFill>
                  <a:schemeClr val="tx1"/>
                </a:solidFill>
                <a:effectLst/>
                <a:latin typeface="Arial Rounded MT Bold" panose="020F0704030504030204" pitchFamily="34" charset="0"/>
              </a:rPr>
              <a:t>Lay Stakeholders in Science and Research Initiative:</a:t>
            </a:r>
            <a:br>
              <a:rPr lang="en-US" sz="2400" b="1" i="0" dirty="0">
                <a:solidFill>
                  <a:srgbClr val="C00000"/>
                </a:solidFill>
                <a:effectLst/>
                <a:latin typeface="Arial Rounded MT Bold" panose="020F0704030504030204" pitchFamily="34" charset="0"/>
              </a:rPr>
            </a:br>
            <a:r>
              <a:rPr lang="en-US" sz="2400" b="0" i="0" dirty="0">
                <a:solidFill>
                  <a:srgbClr val="C00000"/>
                </a:solidFill>
                <a:effectLst/>
                <a:latin typeface="Arial Rounded MT Bold" panose="020F0704030504030204" pitchFamily="34" charset="0"/>
              </a:rPr>
              <a:t> </a:t>
            </a:r>
            <a:r>
              <a:rPr lang="en-US" sz="2000" b="0" i="0" dirty="0">
                <a:solidFill>
                  <a:srgbClr val="C00000"/>
                </a:solidFill>
                <a:effectLst/>
                <a:latin typeface="Arial Rounded MT Bold" panose="020F0704030504030204" pitchFamily="34" charset="0"/>
              </a:rPr>
              <a:t>A Science Advisory From the American Heart Association</a:t>
            </a:r>
            <a:br>
              <a:rPr lang="en-US" sz="2400" b="1" i="0" dirty="0">
                <a:solidFill>
                  <a:srgbClr val="C00000"/>
                </a:solidFill>
                <a:effectLst/>
                <a:latin typeface="Arial Rounded MT Bold" panose="020F0704030504030204" pitchFamily="34" charset="0"/>
              </a:rPr>
            </a:br>
            <a:endParaRPr lang="en-US" sz="2400" dirty="0">
              <a:solidFill>
                <a:srgbClr val="C00000"/>
              </a:solidFill>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F713D1B0-E244-4403-B6BD-B45BCD84DF4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CD3B2E-BC1C-6C4D-9D91-A67B950EE325}" type="slidenum">
              <a:rPr kumimoji="0" lang="en-US" sz="667"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667"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pic>
        <p:nvPicPr>
          <p:cNvPr id="7" name="Picture 6">
            <a:extLst>
              <a:ext uri="{FF2B5EF4-FFF2-40B4-BE49-F238E27FC236}">
                <a16:creationId xmlns:a16="http://schemas.microsoft.com/office/drawing/2014/main" id="{B8D39CC2-0766-4957-BE85-917AD49593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2945" y="1390649"/>
            <a:ext cx="5586046" cy="407670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B2D4D49-15AB-40C8-8956-FA38970783C0}"/>
              </a:ext>
            </a:extLst>
          </p:cNvPr>
          <p:cNvPicPr>
            <a:picLocks noChangeAspect="1"/>
          </p:cNvPicPr>
          <p:nvPr/>
        </p:nvPicPr>
        <p:blipFill>
          <a:blip r:embed="rId4"/>
          <a:stretch>
            <a:fillRect/>
          </a:stretch>
        </p:blipFill>
        <p:spPr>
          <a:xfrm>
            <a:off x="5668781" y="1628773"/>
            <a:ext cx="6021834" cy="4076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90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AEC9B5-944C-4FDF-BD6E-4A071E133FE2}"/>
              </a:ext>
            </a:extLst>
          </p:cNvPr>
          <p:cNvSpPr txBox="1"/>
          <p:nvPr/>
        </p:nvSpPr>
        <p:spPr>
          <a:xfrm>
            <a:off x="357812" y="431106"/>
            <a:ext cx="11703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Participation is Growing</a:t>
            </a:r>
          </a:p>
        </p:txBody>
      </p:sp>
      <p:graphicFrame>
        <p:nvGraphicFramePr>
          <p:cNvPr id="7" name="Chart 6">
            <a:extLst>
              <a:ext uri="{FF2B5EF4-FFF2-40B4-BE49-F238E27FC236}">
                <a16:creationId xmlns:a16="http://schemas.microsoft.com/office/drawing/2014/main" id="{12AA0002-9718-4B95-9A20-B6A850F57696}"/>
              </a:ext>
            </a:extLst>
          </p:cNvPr>
          <p:cNvGraphicFramePr>
            <a:graphicFrameLocks/>
          </p:cNvGraphicFramePr>
          <p:nvPr>
            <p:extLst>
              <p:ext uri="{D42A27DB-BD31-4B8C-83A1-F6EECF244321}">
                <p14:modId xmlns:p14="http://schemas.microsoft.com/office/powerpoint/2010/main" val="3634389917"/>
              </p:ext>
            </p:extLst>
          </p:nvPr>
        </p:nvGraphicFramePr>
        <p:xfrm>
          <a:off x="2891481" y="1433384"/>
          <a:ext cx="6845643" cy="47084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35060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34.7|1.8"/>
</p:tagLst>
</file>

<file path=ppt/tags/tag11.xml><?xml version="1.0" encoding="utf-8"?>
<p:tagLst xmlns:a="http://schemas.openxmlformats.org/drawingml/2006/main" xmlns:r="http://schemas.openxmlformats.org/officeDocument/2006/relationships" xmlns:p="http://schemas.openxmlformats.org/presentationml/2006/main">
  <p:tag name="TIMING" val="|20.3|39.6|1.1|0.8"/>
</p:tagLst>
</file>

<file path=ppt/tags/tag12.xml><?xml version="1.0" encoding="utf-8"?>
<p:tagLst xmlns:a="http://schemas.openxmlformats.org/drawingml/2006/main" xmlns:r="http://schemas.openxmlformats.org/officeDocument/2006/relationships" xmlns:p="http://schemas.openxmlformats.org/presentationml/2006/main">
  <p:tag name="TIMING" val="|26.9|4.3|1.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HA text 04">
  <a:themeElements>
    <a:clrScheme name="Custom 17">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C10E20"/>
      </a:hlink>
      <a:folHlink>
        <a:srgbClr val="C10E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2A76BDD4-2A9D-4A55-BE3C-50D829B22DB2}"/>
    </a:ext>
  </a:extLst>
</a:theme>
</file>

<file path=ppt/theme/theme10.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F2D8504E-6BF1-4A54-A956-9CF320BEEB19}"/>
    </a:ext>
  </a:extLst>
</a:theme>
</file>

<file path=ppt/theme/theme11.xml><?xml version="1.0" encoding="utf-8"?>
<a:theme xmlns:a="http://schemas.openxmlformats.org/drawingml/2006/main" name="1_Image Lef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C1C4619E-F04E-450F-8E45-62FD1BE229C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HA text 02">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6C9B2B35-9402-426B-A45C-5FA9525071C8}"/>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potx" id="{B4DC96DA-7CBE-4556-80EE-7E25B45DD6B8}" vid="{3A7E1DE7-E97D-45D3-BE6F-F08A00619B07}"/>
    </a:ext>
  </a:extLst>
</a:theme>
</file>

<file path=ppt/theme/theme4.xml><?xml version="1.0" encoding="utf-8"?>
<a:theme xmlns:a="http://schemas.openxmlformats.org/drawingml/2006/main" name="Watermark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potx" id="{B4DC96DA-7CBE-4556-80EE-7E25B45DD6B8}" vid="{E12725B7-A7B5-4090-B8CC-4F3D77B2A015}"/>
    </a:ext>
  </a:extLst>
</a:theme>
</file>

<file path=ppt/theme/theme5.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potx" id="{B4DC96DA-7CBE-4556-80EE-7E25B45DD6B8}" vid="{F77D4040-DBD6-4B45-8604-6CE787EDF9E2}"/>
    </a:ext>
  </a:extLst>
</a:theme>
</file>

<file path=ppt/theme/theme6.xml><?xml version="1.0" encoding="utf-8"?>
<a:theme xmlns:a="http://schemas.openxmlformats.org/drawingml/2006/main" name="AHA titles">
  <a:themeElements>
    <a:clrScheme name="Custom 15">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F1A27221-7F26-445B-90E3-C591518C03CB}"/>
    </a:ext>
  </a:extLst>
</a:theme>
</file>

<file path=ppt/theme/theme7.xml><?xml version="1.0" encoding="utf-8"?>
<a:theme xmlns:a="http://schemas.openxmlformats.org/drawingml/2006/main" name="AHA text 01">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D24FEFDB-7C40-4987-BD69-9E97CBA4744C}"/>
    </a:ext>
  </a:extLst>
</a:theme>
</file>

<file path=ppt/theme/theme8.xml><?xml version="1.0" encoding="utf-8"?>
<a:theme xmlns:a="http://schemas.openxmlformats.org/drawingml/2006/main" name="2_AHA text 04">
  <a:themeElements>
    <a:clrScheme name="Custom 17">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C10E20"/>
      </a:hlink>
      <a:folHlink>
        <a:srgbClr val="C10E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2A76BDD4-2A9D-4A55-BE3C-50D829B22DB2}"/>
    </a:ext>
  </a:extLst>
</a:theme>
</file>

<file path=ppt/theme/theme9.xml><?xml version="1.0" encoding="utf-8"?>
<a:theme xmlns:a="http://schemas.openxmlformats.org/drawingml/2006/main" name="AHA text 04">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E4553F09-4ADF-4ACE-A4D3-FDC055BD7D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64F6194A2574F9F9043C2E23FB3A2" ma:contentTypeVersion="16" ma:contentTypeDescription="Create a new document." ma:contentTypeScope="" ma:versionID="1c834dc4081469eb960a0c9ec10d1167">
  <xsd:schema xmlns:xsd="http://www.w3.org/2001/XMLSchema" xmlns:xs="http://www.w3.org/2001/XMLSchema" xmlns:p="http://schemas.microsoft.com/office/2006/metadata/properties" xmlns:ns3="843a3c33-a018-499a-9bff-cf179f4f95fe" xmlns:ns4="ed65abfb-c04a-43d3-aa9e-19bf4759803d" targetNamespace="http://schemas.microsoft.com/office/2006/metadata/properties" ma:root="true" ma:fieldsID="9401530d54b027fe9d68037f2a16ca75" ns3:_="" ns4:_="">
    <xsd:import namespace="843a3c33-a018-499a-9bff-cf179f4f95fe"/>
    <xsd:import namespace="ed65abfb-c04a-43d3-aa9e-19bf4759803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3a3c33-a018-499a-9bff-cf179f4f95f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65abfb-c04a-43d3-aa9e-19bf4759803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3d136b6-20ec-41f5-82b9-beb7007750d6" ContentTypeId="0x01" PreviousValue="tru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3C40AD-2A98-4D05-B368-DA1FA38C5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3a3c33-a018-499a-9bff-cf179f4f95fe"/>
    <ds:schemaRef ds:uri="ed65abfb-c04a-43d3-aa9e-19bf47598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1353AB-B525-4BCA-A612-EC86606912E1}">
  <ds:schemaRefs>
    <ds:schemaRef ds:uri="Microsoft.SharePoint.Taxonomy.ContentTypeSync"/>
  </ds:schemaRefs>
</ds:datastoreItem>
</file>

<file path=customXml/itemProps3.xml><?xml version="1.0" encoding="utf-8"?>
<ds:datastoreItem xmlns:ds="http://schemas.openxmlformats.org/officeDocument/2006/customXml" ds:itemID="{AD0C2DE9-374E-4121-AEBB-BCB54DE481DF}">
  <ds:schemaRefs>
    <ds:schemaRef ds:uri="http://schemas.microsoft.com/sharepoint/v3/contenttype/forms"/>
  </ds:schemaRefs>
</ds:datastoreItem>
</file>

<file path=customXml/itemProps4.xml><?xml version="1.0" encoding="utf-8"?>
<ds:datastoreItem xmlns:ds="http://schemas.openxmlformats.org/officeDocument/2006/customXml" ds:itemID="{C0019626-FB95-4D45-A96C-96C40188ACDD}">
  <ds:schemaRefs>
    <ds:schemaRef ds:uri="http://schemas.microsoft.com/office/infopath/2007/PartnerControls"/>
    <ds:schemaRef ds:uri="http://purl.org/dc/terms/"/>
    <ds:schemaRef ds:uri="ed65abfb-c04a-43d3-aa9e-19bf4759803d"/>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843a3c33-a018-499a-9bff-cf179f4f95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3264</TotalTime>
  <Words>3518</Words>
  <Application>Microsoft Office PowerPoint</Application>
  <PresentationFormat>Widescreen</PresentationFormat>
  <Paragraphs>309</Paragraphs>
  <Slides>19</Slides>
  <Notes>19</Notes>
  <HiddenSlides>0</HiddenSlides>
  <MMClips>1</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19</vt:i4>
      </vt:variant>
    </vt:vector>
  </HeadingPairs>
  <TitlesOfParts>
    <vt:vector size="43" baseType="lpstr">
      <vt:lpstr>Abadi</vt:lpstr>
      <vt:lpstr>Arial</vt:lpstr>
      <vt:lpstr>Arial Narrow</vt:lpstr>
      <vt:lpstr>Arial Rounded MT Bold</vt:lpstr>
      <vt:lpstr>Calibri</vt:lpstr>
      <vt:lpstr>Calibri Light</vt:lpstr>
      <vt:lpstr>Lub Dub</vt:lpstr>
      <vt:lpstr>Lub Dub Bold</vt:lpstr>
      <vt:lpstr>Lub Dub Condensed</vt:lpstr>
      <vt:lpstr>Lub Dub Heavy</vt:lpstr>
      <vt:lpstr>Lub Dub Medium</vt:lpstr>
      <vt:lpstr>Montserrat</vt:lpstr>
      <vt:lpstr>Symbol</vt:lpstr>
      <vt:lpstr>1_AHA text 04</vt:lpstr>
      <vt:lpstr>AHA text 02</vt:lpstr>
      <vt:lpstr>Simple Slides</vt:lpstr>
      <vt:lpstr>Watermark Slides</vt:lpstr>
      <vt:lpstr>Photo Slides</vt:lpstr>
      <vt:lpstr>AHA titles</vt:lpstr>
      <vt:lpstr>AHA text 01</vt:lpstr>
      <vt:lpstr>2_AHA text 04</vt:lpstr>
      <vt:lpstr>AHA text 04</vt:lpstr>
      <vt:lpstr>1_Simple Slides</vt:lpstr>
      <vt:lpstr>1_Image Left</vt:lpstr>
      <vt:lpstr>PowerPoint Presentation</vt:lpstr>
      <vt:lpstr>PowerPoint Presentation</vt:lpstr>
      <vt:lpstr>PowerPoint Presentation</vt:lpstr>
      <vt:lpstr>PowerPoint Presentation</vt:lpstr>
      <vt:lpstr>PowerPoint Presentation</vt:lpstr>
      <vt:lpstr>Lay Stakeholder Engagement  Vital To The Mission </vt:lpstr>
      <vt:lpstr> Why AHA Invests in Lay Representatives</vt:lpstr>
      <vt:lpstr>Lay Stakeholders in Science and Research Initiative:  A Science Advisory From the American Heart Association </vt:lpstr>
      <vt:lpstr>PowerPoint Presentation</vt:lpstr>
      <vt:lpstr>PowerPoint Presentation</vt:lpstr>
      <vt:lpstr>PowerPoint Presentation</vt:lpstr>
      <vt:lpstr>PowerPoint Presentation</vt:lpstr>
      <vt:lpstr>PowerPoint Presentation</vt:lpstr>
      <vt:lpstr> Selection </vt:lpstr>
      <vt:lpstr>PowerPoint Presentation</vt:lpstr>
      <vt:lpstr>Website</vt:lpstr>
      <vt:lpstr>Thank You for Your Willingness to Serve</vt:lpstr>
      <vt:lpstr>PowerPoint Presentation</vt:lpstr>
      <vt:lpstr>Our Mission &amp; 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Cooper</dc:creator>
  <cp:lastModifiedBy>Lora Hillgartner Wong</cp:lastModifiedBy>
  <cp:revision>123</cp:revision>
  <cp:lastPrinted>2022-07-28T18:55:04Z</cp:lastPrinted>
  <dcterms:created xsi:type="dcterms:W3CDTF">2020-01-30T16:02:26Z</dcterms:created>
  <dcterms:modified xsi:type="dcterms:W3CDTF">2022-07-28T20:12:27Z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0x010100A1564F6194A2574F9F9043C2E23FB3A2</vt:lpwstr>
  </property>
</Properties>
</file>