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6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636466"/>
                </a:solidFill>
                <a:latin typeface="Lub Dub Medium"/>
                <a:cs typeface="Lub Du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636466"/>
                </a:solidFill>
                <a:latin typeface="Lub Dub Medium"/>
                <a:cs typeface="Lub Du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9296" y="202331"/>
            <a:ext cx="9733407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3839" y="3411946"/>
            <a:ext cx="8132445" cy="154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636466"/>
                </a:solidFill>
                <a:latin typeface="Lub Dub Medium"/>
                <a:cs typeface="Lub Du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bix@tulane.edu" TargetMode="External"/><Relationship Id="rId4" Type="http://schemas.openxmlformats.org/officeDocument/2006/relationships/image" Target="../media/image3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12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jpg"/><Relationship Id="rId5" Type="http://schemas.openxmlformats.org/officeDocument/2006/relationships/image" Target="../media/image23.jp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2715005"/>
            <a:ext cx="3251835" cy="969644"/>
            <a:chOff x="0" y="2715005"/>
            <a:chExt cx="3251835" cy="969644"/>
          </a:xfrm>
        </p:grpSpPr>
        <p:sp>
          <p:nvSpPr>
            <p:cNvPr id="4" name="object 4"/>
            <p:cNvSpPr/>
            <p:nvPr/>
          </p:nvSpPr>
          <p:spPr>
            <a:xfrm>
              <a:off x="0" y="2715005"/>
              <a:ext cx="128905" cy="969644"/>
            </a:xfrm>
            <a:custGeom>
              <a:avLst/>
              <a:gdLst/>
              <a:ahLst/>
              <a:cxnLst/>
              <a:rect l="l" t="t" r="r" b="b"/>
              <a:pathLst>
                <a:path w="128905" h="969645">
                  <a:moveTo>
                    <a:pt x="128778" y="0"/>
                  </a:moveTo>
                  <a:lnTo>
                    <a:pt x="0" y="0"/>
                  </a:lnTo>
                  <a:lnTo>
                    <a:pt x="0" y="969264"/>
                  </a:lnTo>
                  <a:lnTo>
                    <a:pt x="128778" y="969264"/>
                  </a:lnTo>
                  <a:lnTo>
                    <a:pt x="128778" y="0"/>
                  </a:lnTo>
                  <a:close/>
                </a:path>
              </a:pathLst>
            </a:custGeom>
            <a:solidFill>
              <a:srgbClr val="C10E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0" y="3361562"/>
              <a:ext cx="3251835" cy="0"/>
            </a:xfrm>
            <a:custGeom>
              <a:avLst/>
              <a:gdLst/>
              <a:ahLst/>
              <a:cxnLst/>
              <a:rect l="l" t="t" r="r" b="b"/>
              <a:pathLst>
                <a:path w="3251835">
                  <a:moveTo>
                    <a:pt x="0" y="0"/>
                  </a:moveTo>
                  <a:lnTo>
                    <a:pt x="3251263" y="0"/>
                  </a:lnTo>
                </a:path>
              </a:pathLst>
            </a:custGeom>
            <a:ln w="19050">
              <a:solidFill>
                <a:srgbClr val="626469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4876803" y="2333244"/>
            <a:ext cx="7315200" cy="4525010"/>
            <a:chOff x="4876803" y="2333244"/>
            <a:chExt cx="7315200" cy="4525010"/>
          </a:xfrm>
        </p:grpSpPr>
        <p:sp>
          <p:nvSpPr>
            <p:cNvPr id="7" name="object 7"/>
            <p:cNvSpPr/>
            <p:nvPr/>
          </p:nvSpPr>
          <p:spPr>
            <a:xfrm>
              <a:off x="4876803" y="2333244"/>
              <a:ext cx="7315200" cy="4525010"/>
            </a:xfrm>
            <a:custGeom>
              <a:avLst/>
              <a:gdLst/>
              <a:ahLst/>
              <a:cxnLst/>
              <a:rect l="l" t="t" r="r" b="b"/>
              <a:pathLst>
                <a:path w="7315200" h="4525009">
                  <a:moveTo>
                    <a:pt x="7315200" y="0"/>
                  </a:moveTo>
                  <a:lnTo>
                    <a:pt x="0" y="4524756"/>
                  </a:lnTo>
                  <a:lnTo>
                    <a:pt x="7315200" y="4524756"/>
                  </a:lnTo>
                  <a:lnTo>
                    <a:pt x="7315200" y="0"/>
                  </a:lnTo>
                  <a:close/>
                </a:path>
              </a:pathLst>
            </a:custGeom>
            <a:solidFill>
              <a:srgbClr val="C10E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04688" y="2715006"/>
              <a:ext cx="6687820" cy="4143375"/>
            </a:xfrm>
            <a:custGeom>
              <a:avLst/>
              <a:gdLst/>
              <a:ahLst/>
              <a:cxnLst/>
              <a:rect l="l" t="t" r="r" b="b"/>
              <a:pathLst>
                <a:path w="6687820" h="4143375">
                  <a:moveTo>
                    <a:pt x="6687311" y="0"/>
                  </a:moveTo>
                  <a:lnTo>
                    <a:pt x="0" y="4142994"/>
                  </a:lnTo>
                  <a:lnTo>
                    <a:pt x="6687311" y="4142994"/>
                  </a:lnTo>
                  <a:lnTo>
                    <a:pt x="6687311" y="0"/>
                  </a:lnTo>
                  <a:close/>
                </a:path>
              </a:pathLst>
            </a:custGeom>
            <a:solidFill>
              <a:srgbClr val="99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25497" y="5962586"/>
              <a:ext cx="549275" cy="593090"/>
            </a:xfrm>
            <a:custGeom>
              <a:avLst/>
              <a:gdLst/>
              <a:ahLst/>
              <a:cxnLst/>
              <a:rect l="l" t="t" r="r" b="b"/>
              <a:pathLst>
                <a:path w="549275" h="593090">
                  <a:moveTo>
                    <a:pt x="473468" y="106476"/>
                  </a:moveTo>
                  <a:lnTo>
                    <a:pt x="456526" y="115100"/>
                  </a:lnTo>
                  <a:lnTo>
                    <a:pt x="438937" y="120472"/>
                  </a:lnTo>
                  <a:lnTo>
                    <a:pt x="422630" y="123037"/>
                  </a:lnTo>
                  <a:lnTo>
                    <a:pt x="409511" y="123253"/>
                  </a:lnTo>
                  <a:lnTo>
                    <a:pt x="444207" y="102450"/>
                  </a:lnTo>
                  <a:lnTo>
                    <a:pt x="465251" y="70929"/>
                  </a:lnTo>
                  <a:lnTo>
                    <a:pt x="467499" y="34747"/>
                  </a:lnTo>
                  <a:lnTo>
                    <a:pt x="445795" y="0"/>
                  </a:lnTo>
                  <a:lnTo>
                    <a:pt x="440220" y="29921"/>
                  </a:lnTo>
                  <a:lnTo>
                    <a:pt x="409956" y="47409"/>
                  </a:lnTo>
                  <a:lnTo>
                    <a:pt x="365417" y="57226"/>
                  </a:lnTo>
                  <a:lnTo>
                    <a:pt x="316966" y="64173"/>
                  </a:lnTo>
                  <a:lnTo>
                    <a:pt x="257797" y="82397"/>
                  </a:lnTo>
                  <a:lnTo>
                    <a:pt x="221043" y="111988"/>
                  </a:lnTo>
                  <a:lnTo>
                    <a:pt x="205486" y="147535"/>
                  </a:lnTo>
                  <a:lnTo>
                    <a:pt x="209880" y="183603"/>
                  </a:lnTo>
                  <a:lnTo>
                    <a:pt x="233032" y="214769"/>
                  </a:lnTo>
                  <a:lnTo>
                    <a:pt x="238874" y="179044"/>
                  </a:lnTo>
                  <a:lnTo>
                    <a:pt x="262407" y="152412"/>
                  </a:lnTo>
                  <a:lnTo>
                    <a:pt x="299377" y="135902"/>
                  </a:lnTo>
                  <a:lnTo>
                    <a:pt x="345541" y="130543"/>
                  </a:lnTo>
                  <a:lnTo>
                    <a:pt x="328879" y="141833"/>
                  </a:lnTo>
                  <a:lnTo>
                    <a:pt x="316331" y="157746"/>
                  </a:lnTo>
                  <a:lnTo>
                    <a:pt x="310007" y="176733"/>
                  </a:lnTo>
                  <a:lnTo>
                    <a:pt x="311975" y="197269"/>
                  </a:lnTo>
                  <a:lnTo>
                    <a:pt x="337870" y="181622"/>
                  </a:lnTo>
                  <a:lnTo>
                    <a:pt x="373265" y="174028"/>
                  </a:lnTo>
                  <a:lnTo>
                    <a:pt x="411861" y="165163"/>
                  </a:lnTo>
                  <a:lnTo>
                    <a:pt x="447357" y="145745"/>
                  </a:lnTo>
                  <a:lnTo>
                    <a:pt x="473468" y="106476"/>
                  </a:lnTo>
                  <a:close/>
                </a:path>
                <a:path w="549275" h="593090">
                  <a:moveTo>
                    <a:pt x="549046" y="332536"/>
                  </a:moveTo>
                  <a:lnTo>
                    <a:pt x="548754" y="313080"/>
                  </a:lnTo>
                  <a:lnTo>
                    <a:pt x="548754" y="312851"/>
                  </a:lnTo>
                  <a:lnTo>
                    <a:pt x="548487" y="295465"/>
                  </a:lnTo>
                  <a:lnTo>
                    <a:pt x="533196" y="260515"/>
                  </a:lnTo>
                  <a:lnTo>
                    <a:pt x="505358" y="232359"/>
                  </a:lnTo>
                  <a:lnTo>
                    <a:pt x="467118" y="212217"/>
                  </a:lnTo>
                  <a:lnTo>
                    <a:pt x="417830" y="201676"/>
                  </a:lnTo>
                  <a:lnTo>
                    <a:pt x="368795" y="205282"/>
                  </a:lnTo>
                  <a:lnTo>
                    <a:pt x="324345" y="221754"/>
                  </a:lnTo>
                  <a:lnTo>
                    <a:pt x="288836" y="249770"/>
                  </a:lnTo>
                  <a:lnTo>
                    <a:pt x="327494" y="249377"/>
                  </a:lnTo>
                  <a:lnTo>
                    <a:pt x="360006" y="252920"/>
                  </a:lnTo>
                  <a:lnTo>
                    <a:pt x="383565" y="259257"/>
                  </a:lnTo>
                  <a:lnTo>
                    <a:pt x="395439" y="267271"/>
                  </a:lnTo>
                  <a:lnTo>
                    <a:pt x="396354" y="268732"/>
                  </a:lnTo>
                  <a:lnTo>
                    <a:pt x="396354" y="269824"/>
                  </a:lnTo>
                  <a:lnTo>
                    <a:pt x="390906" y="312483"/>
                  </a:lnTo>
                  <a:lnTo>
                    <a:pt x="390448" y="312851"/>
                  </a:lnTo>
                  <a:lnTo>
                    <a:pt x="390448" y="311759"/>
                  </a:lnTo>
                  <a:lnTo>
                    <a:pt x="390906" y="311035"/>
                  </a:lnTo>
                  <a:lnTo>
                    <a:pt x="390448" y="310299"/>
                  </a:lnTo>
                  <a:lnTo>
                    <a:pt x="380479" y="299389"/>
                  </a:lnTo>
                  <a:lnTo>
                    <a:pt x="356933" y="292163"/>
                  </a:lnTo>
                  <a:lnTo>
                    <a:pt x="323278" y="289179"/>
                  </a:lnTo>
                  <a:lnTo>
                    <a:pt x="282930" y="290969"/>
                  </a:lnTo>
                  <a:lnTo>
                    <a:pt x="243319" y="297662"/>
                  </a:lnTo>
                  <a:lnTo>
                    <a:pt x="211658" y="307568"/>
                  </a:lnTo>
                  <a:lnTo>
                    <a:pt x="191135" y="319379"/>
                  </a:lnTo>
                  <a:lnTo>
                    <a:pt x="184950" y="331812"/>
                  </a:lnTo>
                  <a:lnTo>
                    <a:pt x="184950" y="332536"/>
                  </a:lnTo>
                  <a:lnTo>
                    <a:pt x="185394" y="333641"/>
                  </a:lnTo>
                  <a:lnTo>
                    <a:pt x="185851" y="334365"/>
                  </a:lnTo>
                  <a:lnTo>
                    <a:pt x="184950" y="334365"/>
                  </a:lnTo>
                  <a:lnTo>
                    <a:pt x="165887" y="293890"/>
                  </a:lnTo>
                  <a:lnTo>
                    <a:pt x="172326" y="283349"/>
                  </a:lnTo>
                  <a:lnTo>
                    <a:pt x="192544" y="271602"/>
                  </a:lnTo>
                  <a:lnTo>
                    <a:pt x="223824" y="260616"/>
                  </a:lnTo>
                  <a:lnTo>
                    <a:pt x="263423" y="252323"/>
                  </a:lnTo>
                  <a:lnTo>
                    <a:pt x="227939" y="223088"/>
                  </a:lnTo>
                  <a:lnTo>
                    <a:pt x="183019" y="205740"/>
                  </a:lnTo>
                  <a:lnTo>
                    <a:pt x="133159" y="201663"/>
                  </a:lnTo>
                  <a:lnTo>
                    <a:pt x="82867" y="212217"/>
                  </a:lnTo>
                  <a:lnTo>
                    <a:pt x="41897" y="234632"/>
                  </a:lnTo>
                  <a:lnTo>
                    <a:pt x="13360" y="266280"/>
                  </a:lnTo>
                  <a:lnTo>
                    <a:pt x="0" y="305650"/>
                  </a:lnTo>
                  <a:lnTo>
                    <a:pt x="4572" y="351218"/>
                  </a:lnTo>
                  <a:lnTo>
                    <a:pt x="29794" y="401459"/>
                  </a:lnTo>
                  <a:lnTo>
                    <a:pt x="53606" y="431266"/>
                  </a:lnTo>
                  <a:lnTo>
                    <a:pt x="82715" y="459994"/>
                  </a:lnTo>
                  <a:lnTo>
                    <a:pt x="118262" y="489102"/>
                  </a:lnTo>
                  <a:lnTo>
                    <a:pt x="161353" y="520001"/>
                  </a:lnTo>
                  <a:lnTo>
                    <a:pt x="213144" y="554113"/>
                  </a:lnTo>
                  <a:lnTo>
                    <a:pt x="274764" y="592886"/>
                  </a:lnTo>
                  <a:lnTo>
                    <a:pt x="282778" y="588175"/>
                  </a:lnTo>
                  <a:lnTo>
                    <a:pt x="290474" y="583399"/>
                  </a:lnTo>
                  <a:lnTo>
                    <a:pt x="305168" y="573925"/>
                  </a:lnTo>
                  <a:lnTo>
                    <a:pt x="281597" y="477558"/>
                  </a:lnTo>
                  <a:lnTo>
                    <a:pt x="258495" y="402412"/>
                  </a:lnTo>
                  <a:lnTo>
                    <a:pt x="240919" y="353593"/>
                  </a:lnTo>
                  <a:lnTo>
                    <a:pt x="233946" y="336194"/>
                  </a:lnTo>
                  <a:lnTo>
                    <a:pt x="234835" y="334365"/>
                  </a:lnTo>
                  <a:lnTo>
                    <a:pt x="286562" y="313944"/>
                  </a:lnTo>
                  <a:lnTo>
                    <a:pt x="308203" y="313080"/>
                  </a:lnTo>
                  <a:lnTo>
                    <a:pt x="326313" y="314718"/>
                  </a:lnTo>
                  <a:lnTo>
                    <a:pt x="339064" y="318617"/>
                  </a:lnTo>
                  <a:lnTo>
                    <a:pt x="344639" y="324523"/>
                  </a:lnTo>
                  <a:lnTo>
                    <a:pt x="343725" y="330352"/>
                  </a:lnTo>
                  <a:lnTo>
                    <a:pt x="342823" y="341655"/>
                  </a:lnTo>
                  <a:lnTo>
                    <a:pt x="341236" y="372300"/>
                  </a:lnTo>
                  <a:lnTo>
                    <a:pt x="340715" y="417233"/>
                  </a:lnTo>
                  <a:lnTo>
                    <a:pt x="342506" y="475691"/>
                  </a:lnTo>
                  <a:lnTo>
                    <a:pt x="347814" y="546938"/>
                  </a:lnTo>
                  <a:lnTo>
                    <a:pt x="406831" y="507288"/>
                  </a:lnTo>
                  <a:lnTo>
                    <a:pt x="453910" y="471462"/>
                  </a:lnTo>
                  <a:lnTo>
                    <a:pt x="491032" y="437007"/>
                  </a:lnTo>
                  <a:lnTo>
                    <a:pt x="520204" y="401459"/>
                  </a:lnTo>
                  <a:lnTo>
                    <a:pt x="549046" y="336194"/>
                  </a:lnTo>
                  <a:lnTo>
                    <a:pt x="549046" y="332536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05846" y="6211624"/>
              <a:ext cx="2362209" cy="312852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61035" y="6427754"/>
            <a:ext cx="848360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b="1" spc="-10" dirty="0">
                <a:solidFill>
                  <a:srgbClr val="C10E21"/>
                </a:solidFill>
                <a:latin typeface="Calibri"/>
                <a:cs typeface="Calibri"/>
              </a:rPr>
              <a:t>#AHA20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1035" y="3377601"/>
            <a:ext cx="6870700" cy="2329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800" b="0" spc="-10" dirty="0">
                <a:solidFill>
                  <a:srgbClr val="636466"/>
                </a:solidFill>
                <a:latin typeface="Lub Dub Medium"/>
                <a:cs typeface="Lub Dub Medium"/>
              </a:rPr>
              <a:t>Michael</a:t>
            </a:r>
            <a:r>
              <a:rPr sz="1800" b="0" spc="-8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10" dirty="0">
                <a:solidFill>
                  <a:srgbClr val="636466"/>
                </a:solidFill>
                <a:latin typeface="Lub Dub Medium"/>
                <a:cs typeface="Lub Dub Medium"/>
              </a:rPr>
              <a:t>Bristow</a:t>
            </a:r>
            <a:r>
              <a:rPr sz="1800" b="0" spc="-9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MD,</a:t>
            </a:r>
            <a:r>
              <a:rPr sz="1800" b="0" spc="-7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PhD</a:t>
            </a:r>
            <a:r>
              <a:rPr sz="1800" b="0" spc="-9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(CU</a:t>
            </a:r>
            <a:r>
              <a:rPr sz="1800" b="0" spc="-8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AMC</a:t>
            </a:r>
            <a:r>
              <a:rPr sz="1800" b="0" spc="-8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Cardiology</a:t>
            </a:r>
            <a:r>
              <a:rPr sz="1800" b="0" spc="-8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and</a:t>
            </a:r>
            <a:r>
              <a:rPr sz="1800" b="0" spc="-9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CVI,</a:t>
            </a:r>
            <a:r>
              <a:rPr sz="1800" b="0" spc="-8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5" dirty="0">
                <a:solidFill>
                  <a:srgbClr val="636466"/>
                </a:solidFill>
                <a:latin typeface="Lub Dub Medium"/>
                <a:cs typeface="Lub Dub Medium"/>
              </a:rPr>
              <a:t>PI)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Natasha</a:t>
            </a:r>
            <a:r>
              <a:rPr sz="1800" b="0" spc="-9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Altman,</a:t>
            </a:r>
            <a:r>
              <a:rPr sz="1800" b="0" spc="-6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MD</a:t>
            </a:r>
            <a:r>
              <a:rPr sz="1800" b="0" spc="-7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(CU</a:t>
            </a:r>
            <a:r>
              <a:rPr sz="1800" b="0" spc="-7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AMC</a:t>
            </a:r>
            <a:r>
              <a:rPr sz="1800" b="0" spc="-8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Cardiology</a:t>
            </a:r>
            <a:r>
              <a:rPr sz="1800" b="0" spc="-7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and</a:t>
            </a:r>
            <a:r>
              <a:rPr sz="1800" b="0" spc="-8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CVI,</a:t>
            </a:r>
            <a:r>
              <a:rPr sz="1800" b="0" spc="-7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10" dirty="0">
                <a:solidFill>
                  <a:srgbClr val="636466"/>
                </a:solidFill>
                <a:latin typeface="Lub Dub Medium"/>
                <a:cs typeface="Lub Dub Medium"/>
              </a:rPr>
              <a:t>Clinical</a:t>
            </a:r>
            <a:r>
              <a:rPr sz="1800" b="0" spc="-7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5" dirty="0">
                <a:solidFill>
                  <a:srgbClr val="636466"/>
                </a:solidFill>
                <a:latin typeface="Lub Dub Medium"/>
                <a:cs typeface="Lub Dub Medium"/>
              </a:rPr>
              <a:t>PI)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John</a:t>
            </a:r>
            <a:r>
              <a:rPr sz="1800" b="0" spc="-8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Messenger,</a:t>
            </a:r>
            <a:r>
              <a:rPr sz="1800" b="0" spc="-6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MD</a:t>
            </a:r>
            <a:r>
              <a:rPr sz="1800" b="0" spc="-6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(CU</a:t>
            </a:r>
            <a:r>
              <a:rPr sz="1800" b="0" spc="-7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AMC</a:t>
            </a:r>
            <a:r>
              <a:rPr sz="1800" b="0" spc="-7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Cardiology,</a:t>
            </a:r>
            <a:r>
              <a:rPr sz="1800" b="0" spc="-6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5" dirty="0">
                <a:solidFill>
                  <a:srgbClr val="636466"/>
                </a:solidFill>
                <a:latin typeface="Lub Dub Medium"/>
                <a:cs typeface="Lub Dub Medium"/>
              </a:rPr>
              <a:t>Co-PI)</a:t>
            </a:r>
            <a:endParaRPr sz="1800">
              <a:latin typeface="Lub Dub Medium"/>
              <a:cs typeface="Lub Dub Medium"/>
            </a:endParaRPr>
          </a:p>
          <a:p>
            <a:pPr marL="12700" marR="604520" indent="-635">
              <a:lnSpc>
                <a:spcPct val="120000"/>
              </a:lnSpc>
            </a:pPr>
            <a:r>
              <a:rPr sz="1800" b="0" spc="-25" dirty="0">
                <a:solidFill>
                  <a:srgbClr val="636466"/>
                </a:solidFill>
                <a:latin typeface="Lub Dub Medium"/>
                <a:cs typeface="Lub Dub Medium"/>
              </a:rPr>
              <a:t>Thomas</a:t>
            </a:r>
            <a:r>
              <a:rPr sz="1800" b="0" spc="-8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Campbell,</a:t>
            </a:r>
            <a:r>
              <a:rPr sz="1800" b="0" spc="-6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MD</a:t>
            </a:r>
            <a:r>
              <a:rPr sz="1800" b="0" spc="-6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(CU</a:t>
            </a:r>
            <a:r>
              <a:rPr sz="1800" b="0" spc="-7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AMC</a:t>
            </a:r>
            <a:r>
              <a:rPr sz="1800" b="0" spc="-7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Infectious</a:t>
            </a:r>
            <a:r>
              <a:rPr sz="1800" b="0" spc="-7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10" dirty="0">
                <a:solidFill>
                  <a:srgbClr val="636466"/>
                </a:solidFill>
                <a:latin typeface="Lub Dub Medium"/>
                <a:cs typeface="Lub Dub Medium"/>
              </a:rPr>
              <a:t>Disease,</a:t>
            </a:r>
            <a:r>
              <a:rPr sz="1800" b="0" spc="-6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5" dirty="0">
                <a:solidFill>
                  <a:srgbClr val="636466"/>
                </a:solidFill>
                <a:latin typeface="Lub Dub Medium"/>
                <a:cs typeface="Lub Dub Medium"/>
              </a:rPr>
              <a:t>Co-I)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Ed</a:t>
            </a:r>
            <a:r>
              <a:rPr sz="1800" b="0" spc="-8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Gill,</a:t>
            </a:r>
            <a:r>
              <a:rPr sz="1800" b="0" spc="-6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MD</a:t>
            </a:r>
            <a:r>
              <a:rPr sz="1800" b="0" spc="-7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(CU</a:t>
            </a:r>
            <a:r>
              <a:rPr sz="1800" b="0" spc="-8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AMC</a:t>
            </a:r>
            <a:r>
              <a:rPr sz="1800" b="0" spc="-7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Cardiology</a:t>
            </a:r>
            <a:r>
              <a:rPr sz="1800" b="0" spc="-7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and</a:t>
            </a:r>
            <a:r>
              <a:rPr sz="1800" b="0" spc="-9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CVI,</a:t>
            </a:r>
            <a:r>
              <a:rPr sz="1800" b="0" spc="-6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5" dirty="0">
                <a:solidFill>
                  <a:srgbClr val="636466"/>
                </a:solidFill>
                <a:latin typeface="Lub Dub Medium"/>
                <a:cs typeface="Lub Dub Medium"/>
              </a:rPr>
              <a:t>Co-I)</a:t>
            </a:r>
            <a:endParaRPr sz="1800">
              <a:latin typeface="Lub Dub Medium"/>
              <a:cs typeface="Lub Dub Medium"/>
            </a:endParaRPr>
          </a:p>
          <a:p>
            <a:pPr marL="12700" marR="2778760">
              <a:lnSpc>
                <a:spcPct val="120000"/>
              </a:lnSpc>
            </a:pP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Amber</a:t>
            </a:r>
            <a:r>
              <a:rPr sz="1800" b="0" spc="-4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Berning,</a:t>
            </a:r>
            <a:r>
              <a:rPr sz="1800" b="0" spc="-3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MD</a:t>
            </a:r>
            <a:r>
              <a:rPr sz="1800" b="0" spc="-3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(Pathology,</a:t>
            </a:r>
            <a:r>
              <a:rPr sz="1800" b="0" spc="-3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5" dirty="0">
                <a:solidFill>
                  <a:srgbClr val="636466"/>
                </a:solidFill>
                <a:latin typeface="Lub Dub Medium"/>
                <a:cs typeface="Lub Dub Medium"/>
              </a:rPr>
              <a:t>Co-I) </a:t>
            </a:r>
            <a:r>
              <a:rPr sz="1800" b="0" spc="-10" dirty="0">
                <a:solidFill>
                  <a:srgbClr val="636466"/>
                </a:solidFill>
                <a:latin typeface="Lub Dub Medium"/>
                <a:cs typeface="Lub Dub Medium"/>
              </a:rPr>
              <a:t>Bristow</a:t>
            </a:r>
            <a:r>
              <a:rPr sz="1800" b="0" spc="-7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20" dirty="0">
                <a:solidFill>
                  <a:srgbClr val="636466"/>
                </a:solidFill>
                <a:latin typeface="Lub Dub Medium"/>
                <a:cs typeface="Lub Dub Medium"/>
              </a:rPr>
              <a:t>Laboratory</a:t>
            </a:r>
            <a:r>
              <a:rPr sz="1800" b="0" spc="-50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(CU</a:t>
            </a:r>
            <a:r>
              <a:rPr sz="1800" b="0" spc="-6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dirty="0">
                <a:solidFill>
                  <a:srgbClr val="636466"/>
                </a:solidFill>
                <a:latin typeface="Lub Dub Medium"/>
                <a:cs typeface="Lub Dub Medium"/>
              </a:rPr>
              <a:t>CVI,</a:t>
            </a:r>
            <a:r>
              <a:rPr sz="1800" b="0" spc="-45" dirty="0">
                <a:solidFill>
                  <a:srgbClr val="636466"/>
                </a:solidFill>
                <a:latin typeface="Lub Dub Medium"/>
                <a:cs typeface="Lub Dub Medium"/>
              </a:rPr>
              <a:t> </a:t>
            </a:r>
            <a:r>
              <a:rPr sz="1800" b="0" spc="-30" dirty="0">
                <a:solidFill>
                  <a:srgbClr val="636466"/>
                </a:solidFill>
                <a:latin typeface="Lub Dub Medium"/>
                <a:cs typeface="Lub Dub Medium"/>
              </a:rPr>
              <a:t>BSL-</a:t>
            </a:r>
            <a:r>
              <a:rPr sz="1800" b="0" spc="-25" dirty="0">
                <a:solidFill>
                  <a:srgbClr val="636466"/>
                </a:solidFill>
                <a:latin typeface="Lub Dub Medium"/>
                <a:cs typeface="Lub Dub Medium"/>
              </a:rPr>
              <a:t>2+)</a:t>
            </a:r>
            <a:endParaRPr sz="1800">
              <a:latin typeface="Lub Dub Medium"/>
              <a:cs typeface="Lub Dub Medium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61035" y="891645"/>
            <a:ext cx="9191625" cy="1976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585470" algn="l"/>
                <a:tab pos="2886710" algn="l"/>
                <a:tab pos="3587115" algn="l"/>
                <a:tab pos="4239260" algn="l"/>
                <a:tab pos="5286375" algn="l"/>
                <a:tab pos="5631815" algn="l"/>
                <a:tab pos="6627495" algn="l"/>
                <a:tab pos="7783195" algn="l"/>
              </a:tabLst>
            </a:pPr>
            <a:r>
              <a:rPr b="1" spc="260" dirty="0">
                <a:solidFill>
                  <a:srgbClr val="C10E21"/>
                </a:solidFill>
                <a:latin typeface="Lub Dub Heavy"/>
                <a:cs typeface="Lub Dub Heavy"/>
              </a:rPr>
              <a:t>Myocardial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225" dirty="0">
                <a:solidFill>
                  <a:srgbClr val="C10E21"/>
                </a:solidFill>
                <a:latin typeface="Lub Dub Heavy"/>
                <a:cs typeface="Lub Dub Heavy"/>
              </a:rPr>
              <a:t>Virus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160" dirty="0">
                <a:solidFill>
                  <a:srgbClr val="C10E21"/>
                </a:solidFill>
                <a:latin typeface="Lub Dub Heavy"/>
                <a:cs typeface="Lub Dub Heavy"/>
              </a:rPr>
              <a:t>and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195" dirty="0">
                <a:solidFill>
                  <a:srgbClr val="C10E21"/>
                </a:solidFill>
                <a:latin typeface="Lub Dub Heavy"/>
                <a:cs typeface="Lub Dub Heavy"/>
              </a:rPr>
              <a:t>Gene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260" dirty="0">
                <a:solidFill>
                  <a:srgbClr val="C10E21"/>
                </a:solidFill>
                <a:latin typeface="Lub Dub Heavy"/>
                <a:cs typeface="Lub Dub Heavy"/>
              </a:rPr>
              <a:t>Expression </a:t>
            </a:r>
            <a:r>
              <a:rPr b="1" spc="114" dirty="0">
                <a:solidFill>
                  <a:srgbClr val="C10E21"/>
                </a:solidFill>
                <a:latin typeface="Lub Dub Heavy"/>
                <a:cs typeface="Lub Dub Heavy"/>
              </a:rPr>
              <a:t>in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229" dirty="0">
                <a:solidFill>
                  <a:srgbClr val="C10E21"/>
                </a:solidFill>
                <a:latin typeface="Lub Dub Heavy"/>
                <a:cs typeface="Lub Dub Heavy"/>
              </a:rPr>
              <a:t>SARS-</a:t>
            </a:r>
            <a:r>
              <a:rPr b="1" spc="-290" dirty="0">
                <a:solidFill>
                  <a:srgbClr val="C10E21"/>
                </a:solidFill>
                <a:latin typeface="Lub Dub Heavy"/>
                <a:cs typeface="Lub Dub Heavy"/>
              </a:rPr>
              <a:t> </a:t>
            </a:r>
            <a:r>
              <a:rPr b="1" spc="155" dirty="0">
                <a:solidFill>
                  <a:srgbClr val="C10E21"/>
                </a:solidFill>
                <a:latin typeface="Lub Dub Heavy"/>
                <a:cs typeface="Lub Dub Heavy"/>
              </a:rPr>
              <a:t>Co</a:t>
            </a:r>
            <a:r>
              <a:rPr b="1" spc="-285" dirty="0">
                <a:solidFill>
                  <a:srgbClr val="C10E21"/>
                </a:solidFill>
                <a:latin typeface="Lub Dub Heavy"/>
                <a:cs typeface="Lub Dub Heavy"/>
              </a:rPr>
              <a:t> </a:t>
            </a:r>
            <a:r>
              <a:rPr b="1" spc="140" dirty="0">
                <a:solidFill>
                  <a:srgbClr val="C10E21"/>
                </a:solidFill>
                <a:latin typeface="Lub Dub Heavy"/>
                <a:cs typeface="Lub Dub Heavy"/>
              </a:rPr>
              <a:t>V-</a:t>
            </a:r>
            <a:r>
              <a:rPr b="1" spc="-275" dirty="0">
                <a:solidFill>
                  <a:srgbClr val="C10E21"/>
                </a:solidFill>
                <a:latin typeface="Lub Dub Heavy"/>
                <a:cs typeface="Lub Dub Heavy"/>
              </a:rPr>
              <a:t> </a:t>
            </a:r>
            <a:r>
              <a:rPr b="1" spc="-50" dirty="0">
                <a:solidFill>
                  <a:srgbClr val="C10E21"/>
                </a:solidFill>
                <a:latin typeface="Lub Dub Heavy"/>
                <a:cs typeface="Lub Dub Heavy"/>
              </a:rPr>
              <a:t>2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250" dirty="0">
                <a:solidFill>
                  <a:srgbClr val="C10E21"/>
                </a:solidFill>
                <a:latin typeface="Lub Dub Heavy"/>
                <a:cs typeface="Lub Dub Heavy"/>
              </a:rPr>
              <a:t>Positive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250" dirty="0">
                <a:solidFill>
                  <a:srgbClr val="C10E21"/>
                </a:solidFill>
                <a:latin typeface="Lub Dub Heavy"/>
                <a:cs typeface="Lub Dub Heavy"/>
              </a:rPr>
              <a:t>Patients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210" dirty="0">
                <a:solidFill>
                  <a:srgbClr val="C10E21"/>
                </a:solidFill>
                <a:latin typeface="Lub Dub Heavy"/>
                <a:cs typeface="Lub Dub Heavy"/>
              </a:rPr>
              <a:t>with</a:t>
            </a:r>
          </a:p>
          <a:p>
            <a:pPr marL="12700" marR="1381125">
              <a:lnSpc>
                <a:spcPct val="100000"/>
              </a:lnSpc>
              <a:spcBef>
                <a:spcPts val="5"/>
              </a:spcBef>
              <a:tabLst>
                <a:tab pos="2463165" algn="l"/>
                <a:tab pos="5050155" algn="l"/>
              </a:tabLst>
            </a:pPr>
            <a:r>
              <a:rPr b="1" spc="265" dirty="0">
                <a:solidFill>
                  <a:srgbClr val="C10E21"/>
                </a:solidFill>
                <a:latin typeface="Lub Dub Heavy"/>
                <a:cs typeface="Lub Dub Heavy"/>
              </a:rPr>
              <a:t>Clinically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260" dirty="0">
                <a:solidFill>
                  <a:srgbClr val="C10E21"/>
                </a:solidFill>
                <a:latin typeface="Lub Dub Heavy"/>
                <a:cs typeface="Lub Dub Heavy"/>
              </a:rPr>
              <a:t>Important</a:t>
            </a:r>
            <a:r>
              <a:rPr b="1" dirty="0">
                <a:solidFill>
                  <a:srgbClr val="C10E21"/>
                </a:solidFill>
                <a:latin typeface="Lub Dub Heavy"/>
                <a:cs typeface="Lub Dub Heavy"/>
              </a:rPr>
              <a:t>	</a:t>
            </a:r>
            <a:r>
              <a:rPr b="1" spc="265" dirty="0">
                <a:solidFill>
                  <a:srgbClr val="C10E21"/>
                </a:solidFill>
                <a:latin typeface="Lub Dub Heavy"/>
                <a:cs typeface="Lub Dub Heavy"/>
              </a:rPr>
              <a:t>Myocardial </a:t>
            </a:r>
            <a:r>
              <a:rPr b="1" spc="260" dirty="0">
                <a:solidFill>
                  <a:srgbClr val="C10E21"/>
                </a:solidFill>
                <a:latin typeface="Lub Dub Heavy"/>
                <a:cs typeface="Lub Dub Heavy"/>
              </a:rPr>
              <a:t>Dysfunction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914400"/>
            <a:ext cx="7162799" cy="50291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673340" y="3753866"/>
            <a:ext cx="4071620" cy="2943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76581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Calibri"/>
                <a:cs typeface="Calibri"/>
              </a:rPr>
              <a:t>(non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RGD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peptide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derived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from </a:t>
            </a:r>
            <a:r>
              <a:rPr sz="1600" dirty="0">
                <a:latin typeface="Calibri"/>
                <a:cs typeface="Calibri"/>
              </a:rPr>
              <a:t>fibronectin,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binds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315" dirty="0">
                <a:latin typeface="Calibri"/>
                <a:cs typeface="Calibri"/>
              </a:rPr>
              <a:t> </a:t>
            </a:r>
            <a:r>
              <a:rPr sz="1600" dirty="0">
                <a:latin typeface="Symbol"/>
                <a:cs typeface="Symbol"/>
              </a:rPr>
              <a:t></a:t>
            </a:r>
            <a:r>
              <a:rPr sz="1600" dirty="0">
                <a:latin typeface="Calibri"/>
                <a:cs typeface="Calibri"/>
              </a:rPr>
              <a:t>5</a:t>
            </a:r>
            <a:r>
              <a:rPr sz="1600" dirty="0">
                <a:latin typeface="Symbol"/>
                <a:cs typeface="Symbol"/>
              </a:rPr>
              <a:t></a:t>
            </a:r>
            <a:r>
              <a:rPr sz="1600" dirty="0">
                <a:latin typeface="Calibri"/>
                <a:cs typeface="Calibri"/>
              </a:rPr>
              <a:t>1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Symbol"/>
                <a:cs typeface="Symbol"/>
              </a:rPr>
              <a:t></a:t>
            </a:r>
            <a:r>
              <a:rPr sz="1600" dirty="0">
                <a:latin typeface="Calibri"/>
                <a:cs typeface="Calibri"/>
              </a:rPr>
              <a:t>5</a:t>
            </a:r>
            <a:r>
              <a:rPr sz="1600" spc="-25" dirty="0">
                <a:latin typeface="Calibri"/>
                <a:cs typeface="Calibri"/>
              </a:rPr>
              <a:t> ITG </a:t>
            </a:r>
            <a:r>
              <a:rPr sz="1600" dirty="0">
                <a:latin typeface="Calibri"/>
                <a:cs typeface="Calibri"/>
              </a:rPr>
              <a:t>binding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site).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VeroE6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cells:</a:t>
            </a:r>
            <a:endParaRPr sz="16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5"/>
              </a:spcBef>
            </a:pPr>
            <a:r>
              <a:rPr sz="1600" dirty="0">
                <a:latin typeface="Calibri"/>
                <a:cs typeface="Calibri"/>
              </a:rPr>
              <a:t>−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CoV-</a:t>
            </a:r>
            <a:r>
              <a:rPr sz="1600" dirty="0">
                <a:latin typeface="Calibri"/>
                <a:cs typeface="Calibri"/>
              </a:rPr>
              <a:t>2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binds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20" dirty="0">
                <a:latin typeface="Symbol"/>
                <a:cs typeface="Symbol"/>
              </a:rPr>
              <a:t></a:t>
            </a:r>
            <a:r>
              <a:rPr sz="1600" spc="-20" dirty="0">
                <a:latin typeface="Calibri"/>
                <a:cs typeface="Calibri"/>
              </a:rPr>
              <a:t>5</a:t>
            </a:r>
            <a:r>
              <a:rPr sz="1600" spc="-20" dirty="0">
                <a:latin typeface="Symbol"/>
                <a:cs typeface="Symbol"/>
              </a:rPr>
              <a:t></a:t>
            </a:r>
            <a:endParaRPr sz="1600">
              <a:latin typeface="Symbol"/>
              <a:cs typeface="Symbol"/>
            </a:endParaRPr>
          </a:p>
          <a:p>
            <a:pPr marL="175895" marR="370205" indent="-13843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−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ATN-</a:t>
            </a:r>
            <a:r>
              <a:rPr sz="1600" dirty="0">
                <a:latin typeface="Calibri"/>
                <a:cs typeface="Calibri"/>
              </a:rPr>
              <a:t>161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prevents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CoV-</a:t>
            </a:r>
            <a:r>
              <a:rPr sz="1600" dirty="0">
                <a:latin typeface="Calibri"/>
                <a:cs typeface="Calibri"/>
              </a:rPr>
              <a:t>2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binding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Symbol"/>
                <a:cs typeface="Symbol"/>
              </a:rPr>
              <a:t></a:t>
            </a:r>
            <a:r>
              <a:rPr sz="1600" spc="-10" dirty="0">
                <a:latin typeface="Calibri"/>
                <a:cs typeface="Calibri"/>
              </a:rPr>
              <a:t>5</a:t>
            </a:r>
            <a:r>
              <a:rPr sz="1600" spc="-10" dirty="0">
                <a:latin typeface="Symbol"/>
                <a:cs typeface="Symbol"/>
              </a:rPr>
              <a:t></a:t>
            </a:r>
            <a:r>
              <a:rPr sz="1600" spc="-10" dirty="0">
                <a:latin typeface="Calibri"/>
                <a:cs typeface="Calibri"/>
              </a:rPr>
              <a:t>1, </a:t>
            </a:r>
            <a:r>
              <a:rPr sz="1600" dirty="0">
                <a:latin typeface="Calibri"/>
                <a:cs typeface="Calibri"/>
              </a:rPr>
              <a:t>(nM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affinity),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Symbol"/>
                <a:cs typeface="Symbol"/>
              </a:rPr>
              <a:t></a:t>
            </a:r>
            <a:r>
              <a:rPr sz="1600" dirty="0">
                <a:latin typeface="Calibri"/>
                <a:cs typeface="Calibri"/>
              </a:rPr>
              <a:t>5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binding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ACE2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(μM)</a:t>
            </a:r>
            <a:endParaRPr sz="1600">
              <a:latin typeface="Calibri"/>
              <a:cs typeface="Calibri"/>
            </a:endParaRPr>
          </a:p>
          <a:p>
            <a:pPr marL="175895" marR="709930" indent="-138430">
              <a:lnSpc>
                <a:spcPts val="1920"/>
              </a:lnSpc>
              <a:spcBef>
                <a:spcPts val="50"/>
              </a:spcBef>
            </a:pPr>
            <a:r>
              <a:rPr sz="1600" dirty="0">
                <a:latin typeface="Calibri"/>
                <a:cs typeface="Calibri"/>
              </a:rPr>
              <a:t>−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b="1" spc="-40" dirty="0">
                <a:latin typeface="Calibri"/>
                <a:cs typeface="Calibri"/>
              </a:rPr>
              <a:t>ATN-</a:t>
            </a:r>
            <a:r>
              <a:rPr sz="1600" b="1" dirty="0">
                <a:latin typeface="Calibri"/>
                <a:cs typeface="Calibri"/>
              </a:rPr>
              <a:t>161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prevents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CoV-</a:t>
            </a:r>
            <a:r>
              <a:rPr sz="1600" b="1" dirty="0">
                <a:latin typeface="Calibri"/>
                <a:cs typeface="Calibri"/>
              </a:rPr>
              <a:t>2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cell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infection </a:t>
            </a:r>
            <a:r>
              <a:rPr sz="1600" b="1" dirty="0">
                <a:latin typeface="Calibri"/>
                <a:cs typeface="Calibri"/>
              </a:rPr>
              <a:t>(3.16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μM</a:t>
            </a:r>
            <a:r>
              <a:rPr sz="1600" b="1" spc="-10" dirty="0">
                <a:latin typeface="Calibri"/>
                <a:cs typeface="Calibri"/>
              </a:rPr>
              <a:t> IC</a:t>
            </a:r>
            <a:r>
              <a:rPr sz="1575" b="1" spc="-15" baseline="-21164" dirty="0">
                <a:latin typeface="Calibri"/>
                <a:cs typeface="Calibri"/>
              </a:rPr>
              <a:t>50</a:t>
            </a:r>
            <a:r>
              <a:rPr sz="1600" b="1" spc="-10" dirty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  <a:p>
            <a:pPr marL="38100">
              <a:lnSpc>
                <a:spcPts val="1620"/>
              </a:lnSpc>
            </a:pPr>
            <a:r>
              <a:rPr sz="1400" spc="-10" dirty="0">
                <a:latin typeface="Calibri"/>
                <a:cs typeface="Calibri"/>
              </a:rPr>
              <a:t>https://doi.org/10.1101/2020.06.15.153387doi:</a:t>
            </a:r>
            <a:endParaRPr sz="1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bioRxiv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preprint</a:t>
            </a:r>
            <a:endParaRPr sz="1400">
              <a:latin typeface="Calibri"/>
              <a:cs typeface="Calibri"/>
            </a:endParaRPr>
          </a:p>
          <a:p>
            <a:pPr marL="3731895" marR="30480" indent="-167640" algn="r">
              <a:lnSpc>
                <a:spcPts val="1900"/>
              </a:lnSpc>
              <a:spcBef>
                <a:spcPts val="47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102480" y="3196018"/>
            <a:ext cx="5761990" cy="932180"/>
            <a:chOff x="4102480" y="3196018"/>
            <a:chExt cx="5761990" cy="93218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05456" y="3196018"/>
              <a:ext cx="1258443" cy="47129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157852" y="3429380"/>
              <a:ext cx="4453255" cy="0"/>
            </a:xfrm>
            <a:custGeom>
              <a:avLst/>
              <a:gdLst/>
              <a:ahLst/>
              <a:cxnLst/>
              <a:rect l="l" t="t" r="r" b="b"/>
              <a:pathLst>
                <a:path w="4453255">
                  <a:moveTo>
                    <a:pt x="4453128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15180" y="3200780"/>
              <a:ext cx="0" cy="424815"/>
            </a:xfrm>
            <a:custGeom>
              <a:avLst/>
              <a:gdLst/>
              <a:ahLst/>
              <a:cxnLst/>
              <a:rect l="l" t="t" r="r" b="b"/>
              <a:pathLst>
                <a:path h="424814">
                  <a:moveTo>
                    <a:pt x="0" y="0"/>
                  </a:moveTo>
                  <a:lnTo>
                    <a:pt x="0" y="424192"/>
                  </a:lnTo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59047" y="3429380"/>
              <a:ext cx="2580005" cy="495300"/>
            </a:xfrm>
            <a:custGeom>
              <a:avLst/>
              <a:gdLst/>
              <a:ahLst/>
              <a:cxnLst/>
              <a:rect l="l" t="t" r="r" b="b"/>
              <a:pathLst>
                <a:path w="2580004" h="495300">
                  <a:moveTo>
                    <a:pt x="2579725" y="0"/>
                  </a:moveTo>
                  <a:lnTo>
                    <a:pt x="0" y="495300"/>
                  </a:lnTo>
                </a:path>
              </a:pathLst>
            </a:custGeom>
            <a:ln w="254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20180" y="3734180"/>
              <a:ext cx="77470" cy="381000"/>
            </a:xfrm>
            <a:custGeom>
              <a:avLst/>
              <a:gdLst/>
              <a:ahLst/>
              <a:cxnLst/>
              <a:rect l="l" t="t" r="r" b="b"/>
              <a:pathLst>
                <a:path w="77470" h="381000">
                  <a:moveTo>
                    <a:pt x="0" y="0"/>
                  </a:moveTo>
                  <a:lnTo>
                    <a:pt x="77000" y="381000"/>
                  </a:lnTo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9740" y="6082275"/>
            <a:ext cx="63271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alibri"/>
                <a:cs typeface="Calibri"/>
              </a:rPr>
              <a:t>Bristow</a:t>
            </a:r>
            <a:r>
              <a:rPr sz="1800" i="1" spc="-4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MR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et</a:t>
            </a:r>
            <a:r>
              <a:rPr sz="1800" i="1" spc="-3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al,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JBTS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Sept</a:t>
            </a:r>
            <a:r>
              <a:rPr sz="1800" i="1" spc="-3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2020.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DOI: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10.1016/j.jacbts.2020.06.007 </a:t>
            </a:r>
            <a:r>
              <a:rPr sz="1800" i="1" dirty="0">
                <a:latin typeface="Calibri"/>
                <a:cs typeface="Calibri"/>
              </a:rPr>
              <a:t>Published</a:t>
            </a:r>
            <a:r>
              <a:rPr sz="1800" i="1" spc="-3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online</a:t>
            </a:r>
            <a:r>
              <a:rPr sz="1800" i="1" spc="-3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June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25,</a:t>
            </a:r>
            <a:r>
              <a:rPr sz="1800" i="1" spc="-35" dirty="0">
                <a:latin typeface="Calibri"/>
                <a:cs typeface="Calibri"/>
              </a:rPr>
              <a:t> </a:t>
            </a:r>
            <a:r>
              <a:rPr sz="1800" i="1" spc="-20" dirty="0">
                <a:latin typeface="Calibri"/>
                <a:cs typeface="Calibri"/>
              </a:rPr>
              <a:t>2020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58400" y="152400"/>
            <a:ext cx="1495043" cy="1732774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7765795" y="416277"/>
            <a:ext cx="3823970" cy="2682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0070" marR="1993900" indent="-635" algn="ctr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Calibri"/>
                <a:cs typeface="Calibri"/>
              </a:rPr>
              <a:t>Gregory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Bix, </a:t>
            </a:r>
            <a:r>
              <a:rPr sz="1600" dirty="0">
                <a:latin typeface="Calibri"/>
                <a:cs typeface="Calibri"/>
              </a:rPr>
              <a:t>MD,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PhD,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FAHA</a:t>
            </a:r>
            <a:endParaRPr sz="1600">
              <a:latin typeface="Calibri"/>
              <a:cs typeface="Calibri"/>
            </a:endParaRPr>
          </a:p>
          <a:p>
            <a:pPr marR="1433195" algn="ctr">
              <a:lnSpc>
                <a:spcPct val="100000"/>
              </a:lnSpc>
              <a:spcBef>
                <a:spcPts val="20"/>
              </a:spcBef>
            </a:pP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gbix@tulane.edu</a:t>
            </a:r>
            <a:endParaRPr sz="1200">
              <a:latin typeface="Calibri"/>
              <a:cs typeface="Calibri"/>
            </a:endParaRPr>
          </a:p>
          <a:p>
            <a:pPr marL="234315" marR="1704975" algn="ctr">
              <a:lnSpc>
                <a:spcPct val="100000"/>
              </a:lnSpc>
              <a:spcBef>
                <a:spcPts val="300"/>
              </a:spcBef>
            </a:pPr>
            <a:r>
              <a:rPr sz="1200" spc="-20" dirty="0">
                <a:latin typeface="Calibri"/>
                <a:cs typeface="Calibri"/>
              </a:rPr>
              <a:t>Director,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Clinical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Neuroscience Research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Center,</a:t>
            </a:r>
            <a:r>
              <a:rPr sz="1200" spc="-10" dirty="0">
                <a:latin typeface="Calibri"/>
                <a:cs typeface="Calibri"/>
              </a:rPr>
              <a:t> Tulane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65"/>
              </a:spcBef>
            </a:pP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The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Integrin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Binding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Peptide,</a:t>
            </a:r>
            <a:r>
              <a:rPr sz="1800" b="1" spc="-45" dirty="0">
                <a:latin typeface="Calibri"/>
                <a:cs typeface="Calibri"/>
              </a:rPr>
              <a:t> ATN-</a:t>
            </a:r>
            <a:r>
              <a:rPr sz="1800" b="1" spc="-20" dirty="0">
                <a:latin typeface="Calibri"/>
                <a:cs typeface="Calibri"/>
              </a:rPr>
              <a:t>161, </a:t>
            </a:r>
            <a:r>
              <a:rPr sz="1800" b="1" dirty="0">
                <a:latin typeface="Calibri"/>
                <a:cs typeface="Calibri"/>
              </a:rPr>
              <a:t>as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Novel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Therapy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for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SARS-CoV-</a:t>
            </a:r>
            <a:r>
              <a:rPr sz="1800" b="1" spc="-50" dirty="0">
                <a:latin typeface="Calibri"/>
                <a:cs typeface="Calibri"/>
              </a:rPr>
              <a:t>2 </a:t>
            </a:r>
            <a:r>
              <a:rPr sz="1800" b="1" dirty="0">
                <a:latin typeface="Calibri"/>
                <a:cs typeface="Calibri"/>
              </a:rPr>
              <a:t>Infection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(in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review,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Greg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Bix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Laboratory </a:t>
            </a:r>
            <a:r>
              <a:rPr sz="1800" b="1" dirty="0">
                <a:latin typeface="Calibri"/>
                <a:cs typeface="Calibri"/>
              </a:rPr>
              <a:t>&amp;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BSL3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Core,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Tulane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SoM).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66731" y="300120"/>
            <a:ext cx="6667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Integrin</a:t>
            </a:r>
            <a:r>
              <a:rPr sz="2400" spc="-40" dirty="0"/>
              <a:t> </a:t>
            </a:r>
            <a:r>
              <a:rPr sz="2400" dirty="0">
                <a:latin typeface="Symbol"/>
                <a:cs typeface="Symbol"/>
              </a:rPr>
              <a:t></a:t>
            </a:r>
            <a:r>
              <a:rPr sz="2400" dirty="0"/>
              <a:t>5</a:t>
            </a:r>
            <a:r>
              <a:rPr sz="2400" dirty="0">
                <a:latin typeface="Symbol"/>
                <a:cs typeface="Symbol"/>
              </a:rPr>
              <a:t></a:t>
            </a:r>
            <a:r>
              <a:rPr sz="2400" dirty="0"/>
              <a:t>1</a:t>
            </a:r>
            <a:r>
              <a:rPr sz="2400" spc="-60" dirty="0"/>
              <a:t> </a:t>
            </a:r>
            <a:r>
              <a:rPr sz="2400" spc="-10" dirty="0"/>
              <a:t>facilitates</a:t>
            </a:r>
            <a:r>
              <a:rPr sz="2400" spc="-15" dirty="0"/>
              <a:t> </a:t>
            </a:r>
            <a:r>
              <a:rPr sz="2400" spc="-20" dirty="0"/>
              <a:t>CoV-</a:t>
            </a:r>
            <a:r>
              <a:rPr sz="2400" dirty="0"/>
              <a:t>2</a:t>
            </a:r>
            <a:r>
              <a:rPr sz="2400" spc="-25" dirty="0"/>
              <a:t> </a:t>
            </a:r>
            <a:r>
              <a:rPr sz="2400" dirty="0"/>
              <a:t>binding</a:t>
            </a:r>
            <a:r>
              <a:rPr sz="2400" spc="-50" dirty="0"/>
              <a:t> </a:t>
            </a:r>
            <a:r>
              <a:rPr sz="2400" dirty="0"/>
              <a:t>and</a:t>
            </a:r>
            <a:r>
              <a:rPr sz="2400" spc="-35" dirty="0"/>
              <a:t> </a:t>
            </a:r>
            <a:r>
              <a:rPr sz="2400" dirty="0"/>
              <a:t>cell</a:t>
            </a:r>
            <a:r>
              <a:rPr sz="2400" spc="-35" dirty="0"/>
              <a:t> </a:t>
            </a:r>
            <a:r>
              <a:rPr sz="2400" spc="-10" dirty="0"/>
              <a:t>entry</a:t>
            </a:r>
            <a:endParaRPr sz="24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67639" y="6397990"/>
            <a:ext cx="377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75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5394" y="1153160"/>
            <a:ext cx="10556875" cy="5303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1620" marR="742950" indent="-219710" algn="just">
              <a:lnSpc>
                <a:spcPct val="100299"/>
              </a:lnSpc>
              <a:spcBef>
                <a:spcPts val="90"/>
              </a:spcBef>
              <a:buChar char="•"/>
              <a:tabLst>
                <a:tab pos="315595" algn="l"/>
              </a:tabLst>
            </a:pPr>
            <a:r>
              <a:rPr sz="2400" dirty="0">
                <a:latin typeface="Calibri"/>
                <a:cs typeface="Calibri"/>
              </a:rPr>
              <a:t>Clinically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significant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myocardial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involvement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COVID-</a:t>
            </a:r>
            <a:r>
              <a:rPr sz="2400" dirty="0">
                <a:latin typeface="Calibri"/>
                <a:cs typeface="Calibri"/>
              </a:rPr>
              <a:t>19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patients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occurs 	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uncertain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but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not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uncommon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incidence,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important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detect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	</a:t>
            </a:r>
            <a:r>
              <a:rPr sz="2400" dirty="0">
                <a:latin typeface="Calibri"/>
                <a:cs typeface="Calibri"/>
              </a:rPr>
              <a:t>monitor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following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acute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infection</a:t>
            </a:r>
            <a:endParaRPr sz="2400">
              <a:latin typeface="Calibri"/>
              <a:cs typeface="Calibri"/>
            </a:endParaRPr>
          </a:p>
          <a:p>
            <a:pPr marL="262890" indent="-219710" algn="just">
              <a:lnSpc>
                <a:spcPts val="2870"/>
              </a:lnSpc>
              <a:spcBef>
                <a:spcPts val="480"/>
              </a:spcBef>
              <a:buChar char="•"/>
              <a:tabLst>
                <a:tab pos="262890" algn="l"/>
              </a:tabLst>
            </a:pPr>
            <a:r>
              <a:rPr sz="2400" spc="-10" dirty="0">
                <a:latin typeface="Calibri"/>
                <a:cs typeface="Calibri"/>
              </a:rPr>
              <a:t>Myocardial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injury,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most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commonly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detected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elevation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hs-cTn,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247650" algn="just">
              <a:lnSpc>
                <a:spcPts val="3350"/>
              </a:lnSpc>
            </a:pPr>
            <a:r>
              <a:rPr sz="2800" b="1" spc="-10" dirty="0">
                <a:latin typeface="Calibri"/>
                <a:cs typeface="Calibri"/>
              </a:rPr>
              <a:t>several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types</a:t>
            </a:r>
            <a:endParaRPr sz="2800">
              <a:latin typeface="Calibri"/>
              <a:cs typeface="Calibri"/>
            </a:endParaRPr>
          </a:p>
          <a:p>
            <a:pPr marL="247650" algn="just">
              <a:lnSpc>
                <a:spcPct val="100000"/>
              </a:lnSpc>
              <a:spcBef>
                <a:spcPts val="20"/>
              </a:spcBef>
            </a:pPr>
            <a:r>
              <a:rPr sz="2000" dirty="0">
                <a:latin typeface="Calibri"/>
                <a:cs typeface="Calibri"/>
              </a:rPr>
              <a:t>−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nflammation</a:t>
            </a:r>
            <a:r>
              <a:rPr sz="2400" b="1" spc="-1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(myocarditis);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probably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over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Dx’d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based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uncontrolled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CMR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studies</a:t>
            </a:r>
            <a:endParaRPr sz="2000">
              <a:latin typeface="Calibri"/>
              <a:cs typeface="Calibri"/>
            </a:endParaRPr>
          </a:p>
          <a:p>
            <a:pPr marL="442595" marR="43815" indent="-171450" algn="just">
              <a:lnSpc>
                <a:spcPts val="2510"/>
              </a:lnSpc>
              <a:spcBef>
                <a:spcPts val="395"/>
              </a:spcBef>
            </a:pPr>
            <a:r>
              <a:rPr sz="2000" dirty="0">
                <a:latin typeface="Calibri"/>
                <a:cs typeface="Calibri"/>
              </a:rPr>
              <a:t>−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Cytopathic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effects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cardiac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myocytes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including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myofibril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disruption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loss,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little </a:t>
            </a:r>
            <a:r>
              <a:rPr sz="2000" dirty="0">
                <a:latin typeface="Calibri"/>
                <a:cs typeface="Calibri"/>
              </a:rPr>
              <a:t>evidence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inflammation</a:t>
            </a:r>
            <a:endParaRPr sz="2000">
              <a:latin typeface="Calibri"/>
              <a:cs typeface="Calibri"/>
            </a:endParaRPr>
          </a:p>
          <a:p>
            <a:pPr marL="271145" algn="just">
              <a:lnSpc>
                <a:spcPts val="2750"/>
              </a:lnSpc>
            </a:pPr>
            <a:r>
              <a:rPr sz="2000" dirty="0">
                <a:latin typeface="Calibri"/>
                <a:cs typeface="Calibri"/>
              </a:rPr>
              <a:t>−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Vascular</a:t>
            </a:r>
            <a:r>
              <a:rPr sz="2400" b="1" spc="-8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involvement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including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microthrombi</a:t>
            </a:r>
            <a:endParaRPr sz="2400">
              <a:latin typeface="Calibri"/>
              <a:cs typeface="Calibri"/>
            </a:endParaRPr>
          </a:p>
          <a:p>
            <a:pPr marL="261620" marR="495300" indent="-219710" algn="just">
              <a:lnSpc>
                <a:spcPct val="100600"/>
              </a:lnSpc>
              <a:spcBef>
                <a:spcPts val="135"/>
              </a:spcBef>
              <a:buSzPct val="85714"/>
              <a:buFont typeface="Calibri"/>
              <a:buChar char="•"/>
              <a:tabLst>
                <a:tab pos="315595" algn="l"/>
              </a:tabLst>
            </a:pPr>
            <a:r>
              <a:rPr sz="2800" b="1" dirty="0">
                <a:latin typeface="Calibri"/>
                <a:cs typeface="Calibri"/>
              </a:rPr>
              <a:t>ACE2</a:t>
            </a:r>
            <a:r>
              <a:rPr sz="2800" b="1" spc="-5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is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upregulated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in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ventricular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remodeling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similar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NPPB,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doesn’t 	</a:t>
            </a:r>
            <a:r>
              <a:rPr sz="2400" dirty="0">
                <a:latin typeface="Calibri"/>
                <a:cs typeface="Calibri"/>
              </a:rPr>
              <a:t>appear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modifiable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RASi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therapy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major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reason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for</a:t>
            </a:r>
            <a:endParaRPr sz="2400">
              <a:latin typeface="Calibri"/>
              <a:cs typeface="Calibri"/>
            </a:endParaRPr>
          </a:p>
          <a:p>
            <a:pPr marL="315595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worse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outcomes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some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patients</a:t>
            </a:r>
            <a:endParaRPr sz="2400">
              <a:latin typeface="Calibri"/>
              <a:cs typeface="Calibri"/>
            </a:endParaRPr>
          </a:p>
          <a:p>
            <a:pPr marL="232410" indent="-219710" algn="just">
              <a:lnSpc>
                <a:spcPts val="3065"/>
              </a:lnSpc>
              <a:spcBef>
                <a:spcPts val="430"/>
              </a:spcBef>
              <a:buSzPct val="85714"/>
              <a:buFont typeface="Calibri"/>
              <a:buChar char="•"/>
              <a:tabLst>
                <a:tab pos="232410" algn="l"/>
              </a:tabLst>
            </a:pPr>
            <a:r>
              <a:rPr sz="2800" b="1" dirty="0">
                <a:latin typeface="Calibri"/>
                <a:cs typeface="Calibri"/>
              </a:rPr>
              <a:t>Integrin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b="1" dirty="0">
                <a:latin typeface="Symbol"/>
                <a:cs typeface="Symbol"/>
              </a:rPr>
              <a:t></a:t>
            </a:r>
            <a:r>
              <a:rPr sz="2800" b="1" dirty="0">
                <a:latin typeface="Calibri"/>
                <a:cs typeface="Calibri"/>
              </a:rPr>
              <a:t>5</a:t>
            </a:r>
            <a:r>
              <a:rPr sz="2800" b="1" spc="-4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or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its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dirty="0">
                <a:latin typeface="Symbol"/>
                <a:cs typeface="Symbol"/>
              </a:rPr>
              <a:t></a:t>
            </a:r>
            <a:r>
              <a:rPr sz="2800" b="1" dirty="0">
                <a:latin typeface="Calibri"/>
                <a:cs typeface="Calibri"/>
              </a:rPr>
              <a:t>5</a:t>
            </a:r>
            <a:r>
              <a:rPr sz="2800" b="1" dirty="0">
                <a:latin typeface="Symbol"/>
                <a:cs typeface="Symbol"/>
              </a:rPr>
              <a:t></a:t>
            </a:r>
            <a:r>
              <a:rPr sz="2800" b="1" dirty="0">
                <a:latin typeface="Calibri"/>
                <a:cs typeface="Calibri"/>
              </a:rPr>
              <a:t>1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dimer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is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co-</a:t>
            </a:r>
            <a:r>
              <a:rPr sz="2800" b="1" dirty="0">
                <a:latin typeface="Calibri"/>
                <a:cs typeface="Calibri"/>
              </a:rPr>
              <a:t>receptor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for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CoV-</a:t>
            </a:r>
            <a:r>
              <a:rPr sz="2800" b="1" dirty="0">
                <a:latin typeface="Calibri"/>
                <a:cs typeface="Calibri"/>
              </a:rPr>
              <a:t>2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R="5080" algn="r">
              <a:lnSpc>
                <a:spcPts val="1864"/>
              </a:lnSpc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0543" rIns="0" bIns="0" rtlCol="0">
            <a:spAutoFit/>
          </a:bodyPr>
          <a:lstStyle/>
          <a:p>
            <a:pPr marL="34036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Myocardial</a:t>
            </a:r>
            <a:r>
              <a:rPr spc="-65" dirty="0"/>
              <a:t> </a:t>
            </a:r>
            <a:r>
              <a:rPr spc="-10" dirty="0"/>
              <a:t>Involvement</a:t>
            </a:r>
            <a:r>
              <a:rPr spc="-65" dirty="0"/>
              <a:t> </a:t>
            </a:r>
            <a:r>
              <a:rPr dirty="0"/>
              <a:t>in</a:t>
            </a:r>
            <a:r>
              <a:rPr spc="-70" dirty="0"/>
              <a:t> </a:t>
            </a:r>
            <a:r>
              <a:rPr spc="-25" dirty="0"/>
              <a:t>COVID-</a:t>
            </a:r>
            <a:r>
              <a:rPr dirty="0"/>
              <a:t>19:</a:t>
            </a:r>
            <a:r>
              <a:rPr spc="-60" dirty="0"/>
              <a:t> </a:t>
            </a:r>
            <a:r>
              <a:rPr i="1" dirty="0">
                <a:latin typeface="Calibri"/>
                <a:cs typeface="Calibri"/>
              </a:rPr>
              <a:t>Summary</a:t>
            </a:r>
            <a:r>
              <a:rPr i="1" spc="-60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so</a:t>
            </a:r>
            <a:r>
              <a:rPr i="1" spc="-70" dirty="0">
                <a:latin typeface="Calibri"/>
                <a:cs typeface="Calibri"/>
              </a:rPr>
              <a:t> </a:t>
            </a:r>
            <a:r>
              <a:rPr i="1" spc="-25" dirty="0">
                <a:latin typeface="Calibri"/>
                <a:cs typeface="Calibri"/>
              </a:rPr>
              <a:t>far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381" y="902080"/>
            <a:ext cx="12192000" cy="71120"/>
            <a:chOff x="381" y="902080"/>
            <a:chExt cx="12192000" cy="71120"/>
          </a:xfrm>
        </p:grpSpPr>
        <p:sp>
          <p:nvSpPr>
            <p:cNvPr id="6" name="object 6"/>
            <p:cNvSpPr/>
            <p:nvPr/>
          </p:nvSpPr>
          <p:spPr>
            <a:xfrm>
              <a:off x="381" y="902080"/>
              <a:ext cx="12192000" cy="25400"/>
            </a:xfrm>
            <a:custGeom>
              <a:avLst/>
              <a:gdLst/>
              <a:ahLst/>
              <a:cxnLst/>
              <a:rect l="l" t="t" r="r" b="b"/>
              <a:pathLst>
                <a:path w="12192000" h="25400">
                  <a:moveTo>
                    <a:pt x="0" y="25400"/>
                  </a:moveTo>
                  <a:lnTo>
                    <a:pt x="12191619" y="25400"/>
                  </a:lnTo>
                  <a:lnTo>
                    <a:pt x="12191619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CC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90" y="947800"/>
              <a:ext cx="12188190" cy="25400"/>
            </a:xfrm>
            <a:custGeom>
              <a:avLst/>
              <a:gdLst/>
              <a:ahLst/>
              <a:cxnLst/>
              <a:rect l="l" t="t" r="r" b="b"/>
              <a:pathLst>
                <a:path w="12188190" h="25400">
                  <a:moveTo>
                    <a:pt x="0" y="25400"/>
                  </a:moveTo>
                  <a:lnTo>
                    <a:pt x="12187809" y="25400"/>
                  </a:lnTo>
                  <a:lnTo>
                    <a:pt x="12187809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320372" y="6231128"/>
            <a:ext cx="5013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potential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therapeutic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target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COVID-</a:t>
            </a:r>
            <a:r>
              <a:rPr sz="2400" spc="-25" dirty="0">
                <a:latin typeface="Calibri"/>
                <a:cs typeface="Calibri"/>
              </a:rPr>
              <a:t>19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2715005"/>
            <a:ext cx="3251835" cy="969644"/>
            <a:chOff x="0" y="2715005"/>
            <a:chExt cx="3251835" cy="969644"/>
          </a:xfrm>
        </p:grpSpPr>
        <p:sp>
          <p:nvSpPr>
            <p:cNvPr id="4" name="object 4"/>
            <p:cNvSpPr/>
            <p:nvPr/>
          </p:nvSpPr>
          <p:spPr>
            <a:xfrm>
              <a:off x="0" y="2715005"/>
              <a:ext cx="128905" cy="969644"/>
            </a:xfrm>
            <a:custGeom>
              <a:avLst/>
              <a:gdLst/>
              <a:ahLst/>
              <a:cxnLst/>
              <a:rect l="l" t="t" r="r" b="b"/>
              <a:pathLst>
                <a:path w="128905" h="969645">
                  <a:moveTo>
                    <a:pt x="128778" y="0"/>
                  </a:moveTo>
                  <a:lnTo>
                    <a:pt x="0" y="0"/>
                  </a:lnTo>
                  <a:lnTo>
                    <a:pt x="0" y="969264"/>
                  </a:lnTo>
                  <a:lnTo>
                    <a:pt x="128778" y="969264"/>
                  </a:lnTo>
                  <a:lnTo>
                    <a:pt x="128778" y="0"/>
                  </a:lnTo>
                  <a:close/>
                </a:path>
              </a:pathLst>
            </a:custGeom>
            <a:solidFill>
              <a:srgbClr val="C10E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0" y="3361562"/>
              <a:ext cx="3251835" cy="0"/>
            </a:xfrm>
            <a:custGeom>
              <a:avLst/>
              <a:gdLst/>
              <a:ahLst/>
              <a:cxnLst/>
              <a:rect l="l" t="t" r="r" b="b"/>
              <a:pathLst>
                <a:path w="3251835">
                  <a:moveTo>
                    <a:pt x="0" y="0"/>
                  </a:moveTo>
                  <a:lnTo>
                    <a:pt x="3251263" y="0"/>
                  </a:lnTo>
                </a:path>
              </a:pathLst>
            </a:custGeom>
            <a:ln w="19050">
              <a:solidFill>
                <a:srgbClr val="626469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4876803" y="2333244"/>
            <a:ext cx="7315200" cy="4525010"/>
            <a:chOff x="4876803" y="2333244"/>
            <a:chExt cx="7315200" cy="4525010"/>
          </a:xfrm>
        </p:grpSpPr>
        <p:sp>
          <p:nvSpPr>
            <p:cNvPr id="7" name="object 7"/>
            <p:cNvSpPr/>
            <p:nvPr/>
          </p:nvSpPr>
          <p:spPr>
            <a:xfrm>
              <a:off x="4876803" y="2333244"/>
              <a:ext cx="7315200" cy="4525010"/>
            </a:xfrm>
            <a:custGeom>
              <a:avLst/>
              <a:gdLst/>
              <a:ahLst/>
              <a:cxnLst/>
              <a:rect l="l" t="t" r="r" b="b"/>
              <a:pathLst>
                <a:path w="7315200" h="4525009">
                  <a:moveTo>
                    <a:pt x="7315200" y="0"/>
                  </a:moveTo>
                  <a:lnTo>
                    <a:pt x="0" y="4524756"/>
                  </a:lnTo>
                  <a:lnTo>
                    <a:pt x="7315200" y="4524756"/>
                  </a:lnTo>
                  <a:lnTo>
                    <a:pt x="7315200" y="0"/>
                  </a:lnTo>
                  <a:close/>
                </a:path>
              </a:pathLst>
            </a:custGeom>
            <a:solidFill>
              <a:srgbClr val="C10E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04688" y="2715006"/>
              <a:ext cx="6687820" cy="4143375"/>
            </a:xfrm>
            <a:custGeom>
              <a:avLst/>
              <a:gdLst/>
              <a:ahLst/>
              <a:cxnLst/>
              <a:rect l="l" t="t" r="r" b="b"/>
              <a:pathLst>
                <a:path w="6687820" h="4143375">
                  <a:moveTo>
                    <a:pt x="6687311" y="0"/>
                  </a:moveTo>
                  <a:lnTo>
                    <a:pt x="0" y="4142994"/>
                  </a:lnTo>
                  <a:lnTo>
                    <a:pt x="6687311" y="4142994"/>
                  </a:lnTo>
                  <a:lnTo>
                    <a:pt x="6687311" y="0"/>
                  </a:lnTo>
                  <a:close/>
                </a:path>
              </a:pathLst>
            </a:custGeom>
            <a:solidFill>
              <a:srgbClr val="99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25497" y="5962586"/>
              <a:ext cx="549275" cy="593090"/>
            </a:xfrm>
            <a:custGeom>
              <a:avLst/>
              <a:gdLst/>
              <a:ahLst/>
              <a:cxnLst/>
              <a:rect l="l" t="t" r="r" b="b"/>
              <a:pathLst>
                <a:path w="549275" h="593090">
                  <a:moveTo>
                    <a:pt x="473468" y="106476"/>
                  </a:moveTo>
                  <a:lnTo>
                    <a:pt x="456526" y="115100"/>
                  </a:lnTo>
                  <a:lnTo>
                    <a:pt x="438937" y="120472"/>
                  </a:lnTo>
                  <a:lnTo>
                    <a:pt x="422630" y="123037"/>
                  </a:lnTo>
                  <a:lnTo>
                    <a:pt x="409511" y="123253"/>
                  </a:lnTo>
                  <a:lnTo>
                    <a:pt x="444207" y="102450"/>
                  </a:lnTo>
                  <a:lnTo>
                    <a:pt x="465251" y="70929"/>
                  </a:lnTo>
                  <a:lnTo>
                    <a:pt x="467499" y="34747"/>
                  </a:lnTo>
                  <a:lnTo>
                    <a:pt x="445795" y="0"/>
                  </a:lnTo>
                  <a:lnTo>
                    <a:pt x="440220" y="29921"/>
                  </a:lnTo>
                  <a:lnTo>
                    <a:pt x="409956" y="47409"/>
                  </a:lnTo>
                  <a:lnTo>
                    <a:pt x="365417" y="57226"/>
                  </a:lnTo>
                  <a:lnTo>
                    <a:pt x="316966" y="64173"/>
                  </a:lnTo>
                  <a:lnTo>
                    <a:pt x="257797" y="82397"/>
                  </a:lnTo>
                  <a:lnTo>
                    <a:pt x="221043" y="111988"/>
                  </a:lnTo>
                  <a:lnTo>
                    <a:pt x="205486" y="147535"/>
                  </a:lnTo>
                  <a:lnTo>
                    <a:pt x="209880" y="183603"/>
                  </a:lnTo>
                  <a:lnTo>
                    <a:pt x="233032" y="214769"/>
                  </a:lnTo>
                  <a:lnTo>
                    <a:pt x="238874" y="179044"/>
                  </a:lnTo>
                  <a:lnTo>
                    <a:pt x="262407" y="152412"/>
                  </a:lnTo>
                  <a:lnTo>
                    <a:pt x="299377" y="135902"/>
                  </a:lnTo>
                  <a:lnTo>
                    <a:pt x="345541" y="130543"/>
                  </a:lnTo>
                  <a:lnTo>
                    <a:pt x="328879" y="141833"/>
                  </a:lnTo>
                  <a:lnTo>
                    <a:pt x="316331" y="157746"/>
                  </a:lnTo>
                  <a:lnTo>
                    <a:pt x="310007" y="176733"/>
                  </a:lnTo>
                  <a:lnTo>
                    <a:pt x="311975" y="197269"/>
                  </a:lnTo>
                  <a:lnTo>
                    <a:pt x="337870" y="181622"/>
                  </a:lnTo>
                  <a:lnTo>
                    <a:pt x="373265" y="174028"/>
                  </a:lnTo>
                  <a:lnTo>
                    <a:pt x="411861" y="165163"/>
                  </a:lnTo>
                  <a:lnTo>
                    <a:pt x="447357" y="145745"/>
                  </a:lnTo>
                  <a:lnTo>
                    <a:pt x="473468" y="106476"/>
                  </a:lnTo>
                  <a:close/>
                </a:path>
                <a:path w="549275" h="593090">
                  <a:moveTo>
                    <a:pt x="549046" y="332536"/>
                  </a:moveTo>
                  <a:lnTo>
                    <a:pt x="548754" y="313080"/>
                  </a:lnTo>
                  <a:lnTo>
                    <a:pt x="548754" y="312851"/>
                  </a:lnTo>
                  <a:lnTo>
                    <a:pt x="548487" y="295465"/>
                  </a:lnTo>
                  <a:lnTo>
                    <a:pt x="533196" y="260515"/>
                  </a:lnTo>
                  <a:lnTo>
                    <a:pt x="505358" y="232359"/>
                  </a:lnTo>
                  <a:lnTo>
                    <a:pt x="467118" y="212217"/>
                  </a:lnTo>
                  <a:lnTo>
                    <a:pt x="417830" y="201676"/>
                  </a:lnTo>
                  <a:lnTo>
                    <a:pt x="368795" y="205282"/>
                  </a:lnTo>
                  <a:lnTo>
                    <a:pt x="324345" y="221754"/>
                  </a:lnTo>
                  <a:lnTo>
                    <a:pt x="288836" y="249770"/>
                  </a:lnTo>
                  <a:lnTo>
                    <a:pt x="327494" y="249377"/>
                  </a:lnTo>
                  <a:lnTo>
                    <a:pt x="360006" y="252920"/>
                  </a:lnTo>
                  <a:lnTo>
                    <a:pt x="383565" y="259257"/>
                  </a:lnTo>
                  <a:lnTo>
                    <a:pt x="395439" y="267271"/>
                  </a:lnTo>
                  <a:lnTo>
                    <a:pt x="396354" y="268732"/>
                  </a:lnTo>
                  <a:lnTo>
                    <a:pt x="396354" y="269824"/>
                  </a:lnTo>
                  <a:lnTo>
                    <a:pt x="390906" y="312483"/>
                  </a:lnTo>
                  <a:lnTo>
                    <a:pt x="390448" y="312851"/>
                  </a:lnTo>
                  <a:lnTo>
                    <a:pt x="390448" y="311759"/>
                  </a:lnTo>
                  <a:lnTo>
                    <a:pt x="390906" y="311035"/>
                  </a:lnTo>
                  <a:lnTo>
                    <a:pt x="390448" y="310299"/>
                  </a:lnTo>
                  <a:lnTo>
                    <a:pt x="380479" y="299389"/>
                  </a:lnTo>
                  <a:lnTo>
                    <a:pt x="356933" y="292163"/>
                  </a:lnTo>
                  <a:lnTo>
                    <a:pt x="323278" y="289179"/>
                  </a:lnTo>
                  <a:lnTo>
                    <a:pt x="282930" y="290969"/>
                  </a:lnTo>
                  <a:lnTo>
                    <a:pt x="243319" y="297662"/>
                  </a:lnTo>
                  <a:lnTo>
                    <a:pt x="211658" y="307568"/>
                  </a:lnTo>
                  <a:lnTo>
                    <a:pt x="191135" y="319379"/>
                  </a:lnTo>
                  <a:lnTo>
                    <a:pt x="184950" y="331812"/>
                  </a:lnTo>
                  <a:lnTo>
                    <a:pt x="184950" y="332536"/>
                  </a:lnTo>
                  <a:lnTo>
                    <a:pt x="185394" y="333641"/>
                  </a:lnTo>
                  <a:lnTo>
                    <a:pt x="185851" y="334365"/>
                  </a:lnTo>
                  <a:lnTo>
                    <a:pt x="184950" y="334365"/>
                  </a:lnTo>
                  <a:lnTo>
                    <a:pt x="165887" y="293890"/>
                  </a:lnTo>
                  <a:lnTo>
                    <a:pt x="172326" y="283349"/>
                  </a:lnTo>
                  <a:lnTo>
                    <a:pt x="192544" y="271602"/>
                  </a:lnTo>
                  <a:lnTo>
                    <a:pt x="223824" y="260616"/>
                  </a:lnTo>
                  <a:lnTo>
                    <a:pt x="263423" y="252323"/>
                  </a:lnTo>
                  <a:lnTo>
                    <a:pt x="227939" y="223088"/>
                  </a:lnTo>
                  <a:lnTo>
                    <a:pt x="183019" y="205740"/>
                  </a:lnTo>
                  <a:lnTo>
                    <a:pt x="133159" y="201663"/>
                  </a:lnTo>
                  <a:lnTo>
                    <a:pt x="82867" y="212217"/>
                  </a:lnTo>
                  <a:lnTo>
                    <a:pt x="41897" y="234632"/>
                  </a:lnTo>
                  <a:lnTo>
                    <a:pt x="13360" y="266280"/>
                  </a:lnTo>
                  <a:lnTo>
                    <a:pt x="0" y="305650"/>
                  </a:lnTo>
                  <a:lnTo>
                    <a:pt x="4572" y="351218"/>
                  </a:lnTo>
                  <a:lnTo>
                    <a:pt x="29794" y="401459"/>
                  </a:lnTo>
                  <a:lnTo>
                    <a:pt x="53606" y="431266"/>
                  </a:lnTo>
                  <a:lnTo>
                    <a:pt x="82715" y="459994"/>
                  </a:lnTo>
                  <a:lnTo>
                    <a:pt x="118262" y="489102"/>
                  </a:lnTo>
                  <a:lnTo>
                    <a:pt x="161353" y="520001"/>
                  </a:lnTo>
                  <a:lnTo>
                    <a:pt x="213144" y="554113"/>
                  </a:lnTo>
                  <a:lnTo>
                    <a:pt x="274764" y="592886"/>
                  </a:lnTo>
                  <a:lnTo>
                    <a:pt x="282778" y="588175"/>
                  </a:lnTo>
                  <a:lnTo>
                    <a:pt x="290474" y="583399"/>
                  </a:lnTo>
                  <a:lnTo>
                    <a:pt x="305168" y="573925"/>
                  </a:lnTo>
                  <a:lnTo>
                    <a:pt x="281597" y="477558"/>
                  </a:lnTo>
                  <a:lnTo>
                    <a:pt x="258495" y="402412"/>
                  </a:lnTo>
                  <a:lnTo>
                    <a:pt x="240919" y="353593"/>
                  </a:lnTo>
                  <a:lnTo>
                    <a:pt x="233946" y="336194"/>
                  </a:lnTo>
                  <a:lnTo>
                    <a:pt x="234835" y="334365"/>
                  </a:lnTo>
                  <a:lnTo>
                    <a:pt x="286562" y="313944"/>
                  </a:lnTo>
                  <a:lnTo>
                    <a:pt x="308203" y="313080"/>
                  </a:lnTo>
                  <a:lnTo>
                    <a:pt x="326313" y="314718"/>
                  </a:lnTo>
                  <a:lnTo>
                    <a:pt x="339064" y="318617"/>
                  </a:lnTo>
                  <a:lnTo>
                    <a:pt x="344639" y="324523"/>
                  </a:lnTo>
                  <a:lnTo>
                    <a:pt x="343725" y="330352"/>
                  </a:lnTo>
                  <a:lnTo>
                    <a:pt x="342823" y="341655"/>
                  </a:lnTo>
                  <a:lnTo>
                    <a:pt x="341236" y="372300"/>
                  </a:lnTo>
                  <a:lnTo>
                    <a:pt x="340715" y="417233"/>
                  </a:lnTo>
                  <a:lnTo>
                    <a:pt x="342506" y="475691"/>
                  </a:lnTo>
                  <a:lnTo>
                    <a:pt x="347814" y="546938"/>
                  </a:lnTo>
                  <a:lnTo>
                    <a:pt x="406831" y="507288"/>
                  </a:lnTo>
                  <a:lnTo>
                    <a:pt x="453910" y="471462"/>
                  </a:lnTo>
                  <a:lnTo>
                    <a:pt x="491032" y="437007"/>
                  </a:lnTo>
                  <a:lnTo>
                    <a:pt x="520204" y="401459"/>
                  </a:lnTo>
                  <a:lnTo>
                    <a:pt x="549046" y="336194"/>
                  </a:lnTo>
                  <a:lnTo>
                    <a:pt x="549046" y="332536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05846" y="6211624"/>
              <a:ext cx="2362209" cy="312852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61035" y="6427754"/>
            <a:ext cx="848360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b="1" spc="-10" dirty="0">
                <a:solidFill>
                  <a:srgbClr val="C10E21"/>
                </a:solidFill>
                <a:latin typeface="Calibri"/>
                <a:cs typeface="Calibri"/>
              </a:rPr>
              <a:t>#AHA20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899160" indent="158115">
              <a:lnSpc>
                <a:spcPts val="2000"/>
              </a:lnSpc>
              <a:spcBef>
                <a:spcPts val="495"/>
              </a:spcBef>
              <a:buChar char="•"/>
              <a:tabLst>
                <a:tab pos="170815" algn="l"/>
              </a:tabLst>
            </a:pPr>
            <a:r>
              <a:rPr spc="-20" dirty="0"/>
              <a:t>President</a:t>
            </a:r>
            <a:r>
              <a:rPr spc="-65" dirty="0"/>
              <a:t>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10" dirty="0"/>
              <a:t>CEO</a:t>
            </a:r>
            <a:r>
              <a:rPr spc="-75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a</a:t>
            </a:r>
            <a:r>
              <a:rPr spc="-50" dirty="0"/>
              <a:t> </a:t>
            </a:r>
            <a:r>
              <a:rPr spc="-20" dirty="0"/>
              <a:t>biotech</a:t>
            </a:r>
            <a:r>
              <a:rPr spc="-70" dirty="0"/>
              <a:t> </a:t>
            </a:r>
            <a:r>
              <a:rPr spc="-20" dirty="0"/>
              <a:t>company</a:t>
            </a:r>
            <a:r>
              <a:rPr spc="-60" dirty="0"/>
              <a:t> </a:t>
            </a:r>
            <a:r>
              <a:rPr spc="-10" dirty="0"/>
              <a:t>(ARCA</a:t>
            </a:r>
            <a:r>
              <a:rPr spc="-60" dirty="0"/>
              <a:t> </a:t>
            </a:r>
            <a:r>
              <a:rPr spc="-10" dirty="0"/>
              <a:t>biopharma) </a:t>
            </a:r>
            <a:r>
              <a:rPr spc="-25" dirty="0"/>
              <a:t>developing</a:t>
            </a:r>
            <a:r>
              <a:rPr spc="-60" dirty="0"/>
              <a:t> </a:t>
            </a:r>
            <a:r>
              <a:rPr spc="-50" dirty="0"/>
              <a:t>a</a:t>
            </a:r>
          </a:p>
          <a:p>
            <a:pPr marL="198120">
              <a:lnSpc>
                <a:spcPct val="100000"/>
              </a:lnSpc>
              <a:spcBef>
                <a:spcPts val="85"/>
              </a:spcBef>
            </a:pPr>
            <a:r>
              <a:rPr dirty="0"/>
              <a:t>drug</a:t>
            </a:r>
            <a:r>
              <a:rPr spc="-70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spc="-35" dirty="0"/>
              <a:t>COVID-</a:t>
            </a:r>
            <a:r>
              <a:rPr dirty="0"/>
              <a:t>19</a:t>
            </a:r>
            <a:r>
              <a:rPr spc="-55" dirty="0"/>
              <a:t> </a:t>
            </a:r>
            <a:r>
              <a:rPr spc="-25" dirty="0"/>
              <a:t>Coagulopathy</a:t>
            </a:r>
            <a:r>
              <a:rPr spc="-75" dirty="0"/>
              <a:t> </a:t>
            </a:r>
            <a:r>
              <a:rPr spc="-10" dirty="0"/>
              <a:t>(CAC)</a:t>
            </a:r>
          </a:p>
          <a:p>
            <a:pPr marL="260985">
              <a:lnSpc>
                <a:spcPct val="100000"/>
              </a:lnSpc>
              <a:spcBef>
                <a:spcPts val="195"/>
              </a:spcBef>
            </a:pPr>
            <a:r>
              <a:rPr dirty="0"/>
              <a:t>−</a:t>
            </a:r>
            <a:r>
              <a:rPr spc="-60" dirty="0"/>
              <a:t> </a:t>
            </a:r>
            <a:r>
              <a:rPr spc="-10" dirty="0"/>
              <a:t>Drug</a:t>
            </a:r>
            <a:r>
              <a:rPr spc="-65" dirty="0"/>
              <a:t> </a:t>
            </a:r>
            <a:r>
              <a:rPr spc="-20" dirty="0"/>
              <a:t>(rNAPc2)</a:t>
            </a:r>
            <a:r>
              <a:rPr spc="-65" dirty="0"/>
              <a:t> </a:t>
            </a:r>
            <a:r>
              <a:rPr dirty="0"/>
              <a:t>and</a:t>
            </a:r>
            <a:r>
              <a:rPr spc="-60" dirty="0"/>
              <a:t> </a:t>
            </a:r>
            <a:r>
              <a:rPr spc="-20" dirty="0"/>
              <a:t>indication</a:t>
            </a:r>
            <a:r>
              <a:rPr spc="-80" dirty="0"/>
              <a:t> </a:t>
            </a:r>
            <a:r>
              <a:rPr dirty="0"/>
              <a:t>have</a:t>
            </a:r>
            <a:r>
              <a:rPr spc="-60" dirty="0"/>
              <a:t> </a:t>
            </a:r>
            <a:r>
              <a:rPr dirty="0"/>
              <a:t>no</a:t>
            </a:r>
            <a:r>
              <a:rPr spc="-70" dirty="0"/>
              <a:t> </a:t>
            </a:r>
            <a:r>
              <a:rPr spc="-10" dirty="0"/>
              <a:t>direct</a:t>
            </a:r>
            <a:r>
              <a:rPr spc="-60" dirty="0"/>
              <a:t> </a:t>
            </a:r>
            <a:r>
              <a:rPr spc="-20" dirty="0"/>
              <a:t>relationship</a:t>
            </a:r>
            <a:r>
              <a:rPr spc="-75" dirty="0"/>
              <a:t> </a:t>
            </a:r>
            <a:r>
              <a:rPr dirty="0"/>
              <a:t>to</a:t>
            </a:r>
            <a:r>
              <a:rPr spc="-60" dirty="0"/>
              <a:t> </a:t>
            </a:r>
            <a:r>
              <a:rPr spc="-20" dirty="0"/>
              <a:t>this</a:t>
            </a:r>
          </a:p>
          <a:p>
            <a:pPr marL="445770">
              <a:lnSpc>
                <a:spcPct val="100000"/>
              </a:lnSpc>
              <a:spcBef>
                <a:spcPts val="85"/>
              </a:spcBef>
            </a:pPr>
            <a:r>
              <a:rPr spc="-25" dirty="0"/>
              <a:t>presentation</a:t>
            </a:r>
            <a:r>
              <a:rPr spc="-55" dirty="0"/>
              <a:t> </a:t>
            </a:r>
            <a:r>
              <a:rPr dirty="0"/>
              <a:t>or</a:t>
            </a:r>
            <a:r>
              <a:rPr spc="-25" dirty="0"/>
              <a:t> </a:t>
            </a:r>
            <a:r>
              <a:rPr spc="-20" dirty="0"/>
              <a:t>research</a:t>
            </a:r>
            <a:r>
              <a:rPr spc="-40" dirty="0"/>
              <a:t> </a:t>
            </a:r>
            <a:r>
              <a:rPr spc="-10" dirty="0"/>
              <a:t>program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52953" y="1221028"/>
            <a:ext cx="334899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300" dirty="0">
                <a:solidFill>
                  <a:srgbClr val="C10E21"/>
                </a:solidFill>
                <a:latin typeface="Lub Dub Heavy"/>
                <a:cs typeface="Lub Dub Heavy"/>
              </a:rPr>
              <a:t>Disclosures</a:t>
            </a:r>
            <a:endParaRPr sz="4000">
              <a:latin typeface="Lub Dub Heavy"/>
              <a:cs typeface="Lub Dub Heav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4530" y="4055602"/>
            <a:ext cx="6249187" cy="155954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7060" y="5720116"/>
            <a:ext cx="1935479" cy="13520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2549277" y="6102858"/>
            <a:ext cx="2957830" cy="120014"/>
            <a:chOff x="2549277" y="6102858"/>
            <a:chExt cx="2957830" cy="120014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49277" y="6110357"/>
              <a:ext cx="1173826" cy="10499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16274" y="6102858"/>
              <a:ext cx="1790699" cy="119633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02421" y="5922757"/>
            <a:ext cx="957306" cy="112282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003772" y="2344790"/>
            <a:ext cx="10706100" cy="2817495"/>
            <a:chOff x="1003772" y="2344790"/>
            <a:chExt cx="10706100" cy="2817495"/>
          </a:xfrm>
        </p:grpSpPr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3772" y="2344790"/>
              <a:ext cx="7140220" cy="94063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96200" y="3276612"/>
              <a:ext cx="3543299" cy="138301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1005250" y="3814887"/>
              <a:ext cx="478155" cy="1334770"/>
            </a:xfrm>
            <a:custGeom>
              <a:avLst/>
              <a:gdLst/>
              <a:ahLst/>
              <a:cxnLst/>
              <a:rect l="l" t="t" r="r" b="b"/>
              <a:pathLst>
                <a:path w="478154" h="1334770">
                  <a:moveTo>
                    <a:pt x="327901" y="0"/>
                  </a:moveTo>
                  <a:lnTo>
                    <a:pt x="74917" y="1168196"/>
                  </a:lnTo>
                  <a:lnTo>
                    <a:pt x="0" y="1151966"/>
                  </a:lnTo>
                  <a:lnTo>
                    <a:pt x="117398" y="1334262"/>
                  </a:lnTo>
                  <a:lnTo>
                    <a:pt x="299694" y="1216863"/>
                  </a:lnTo>
                  <a:lnTo>
                    <a:pt x="224764" y="1200645"/>
                  </a:lnTo>
                  <a:lnTo>
                    <a:pt x="477748" y="32448"/>
                  </a:lnTo>
                  <a:lnTo>
                    <a:pt x="327901" y="0"/>
                  </a:lnTo>
                  <a:close/>
                </a:path>
              </a:pathLst>
            </a:custGeom>
            <a:solidFill>
              <a:srgbClr val="703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005250" y="3814888"/>
              <a:ext cx="478155" cy="1334770"/>
            </a:xfrm>
            <a:custGeom>
              <a:avLst/>
              <a:gdLst/>
              <a:ahLst/>
              <a:cxnLst/>
              <a:rect l="l" t="t" r="r" b="b"/>
              <a:pathLst>
                <a:path w="478154" h="1334770">
                  <a:moveTo>
                    <a:pt x="0" y="1151966"/>
                  </a:moveTo>
                  <a:lnTo>
                    <a:pt x="74917" y="1168196"/>
                  </a:lnTo>
                  <a:lnTo>
                    <a:pt x="327901" y="0"/>
                  </a:lnTo>
                  <a:lnTo>
                    <a:pt x="477748" y="32448"/>
                  </a:lnTo>
                  <a:lnTo>
                    <a:pt x="224764" y="1200645"/>
                  </a:lnTo>
                  <a:lnTo>
                    <a:pt x="299694" y="1216863"/>
                  </a:lnTo>
                  <a:lnTo>
                    <a:pt x="117398" y="1334261"/>
                  </a:lnTo>
                  <a:lnTo>
                    <a:pt x="0" y="1151966"/>
                  </a:lnTo>
                  <a:close/>
                </a:path>
              </a:pathLst>
            </a:custGeom>
            <a:ln w="25400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239880" y="3411093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228600" y="0"/>
                  </a:moveTo>
                  <a:lnTo>
                    <a:pt x="182529" y="4644"/>
                  </a:lnTo>
                  <a:lnTo>
                    <a:pt x="139619" y="17964"/>
                  </a:lnTo>
                  <a:lnTo>
                    <a:pt x="100788" y="39041"/>
                  </a:lnTo>
                  <a:lnTo>
                    <a:pt x="66955" y="66955"/>
                  </a:lnTo>
                  <a:lnTo>
                    <a:pt x="39041" y="100788"/>
                  </a:lnTo>
                  <a:lnTo>
                    <a:pt x="17964" y="139619"/>
                  </a:lnTo>
                  <a:lnTo>
                    <a:pt x="4644" y="182529"/>
                  </a:lnTo>
                  <a:lnTo>
                    <a:pt x="0" y="228599"/>
                  </a:lnTo>
                  <a:lnTo>
                    <a:pt x="4644" y="274670"/>
                  </a:lnTo>
                  <a:lnTo>
                    <a:pt x="17964" y="317580"/>
                  </a:lnTo>
                  <a:lnTo>
                    <a:pt x="39041" y="356411"/>
                  </a:lnTo>
                  <a:lnTo>
                    <a:pt x="66955" y="390244"/>
                  </a:lnTo>
                  <a:lnTo>
                    <a:pt x="100788" y="418158"/>
                  </a:lnTo>
                  <a:lnTo>
                    <a:pt x="139619" y="439235"/>
                  </a:lnTo>
                  <a:lnTo>
                    <a:pt x="182529" y="452555"/>
                  </a:lnTo>
                  <a:lnTo>
                    <a:pt x="228600" y="457199"/>
                  </a:lnTo>
                  <a:lnTo>
                    <a:pt x="274670" y="452555"/>
                  </a:lnTo>
                  <a:lnTo>
                    <a:pt x="317580" y="439235"/>
                  </a:lnTo>
                  <a:lnTo>
                    <a:pt x="356411" y="418158"/>
                  </a:lnTo>
                  <a:lnTo>
                    <a:pt x="390244" y="390244"/>
                  </a:lnTo>
                  <a:lnTo>
                    <a:pt x="418158" y="356411"/>
                  </a:lnTo>
                  <a:lnTo>
                    <a:pt x="439235" y="317580"/>
                  </a:lnTo>
                  <a:lnTo>
                    <a:pt x="452555" y="274670"/>
                  </a:lnTo>
                  <a:lnTo>
                    <a:pt x="457200" y="228599"/>
                  </a:lnTo>
                  <a:lnTo>
                    <a:pt x="452555" y="182529"/>
                  </a:lnTo>
                  <a:lnTo>
                    <a:pt x="439235" y="139619"/>
                  </a:lnTo>
                  <a:lnTo>
                    <a:pt x="418158" y="100788"/>
                  </a:lnTo>
                  <a:lnTo>
                    <a:pt x="390244" y="66955"/>
                  </a:lnTo>
                  <a:lnTo>
                    <a:pt x="356411" y="39041"/>
                  </a:lnTo>
                  <a:lnTo>
                    <a:pt x="317580" y="17964"/>
                  </a:lnTo>
                  <a:lnTo>
                    <a:pt x="274670" y="4644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703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239880" y="3411093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228599"/>
                  </a:moveTo>
                  <a:lnTo>
                    <a:pt x="4644" y="182529"/>
                  </a:lnTo>
                  <a:lnTo>
                    <a:pt x="17964" y="139619"/>
                  </a:lnTo>
                  <a:lnTo>
                    <a:pt x="39041" y="100788"/>
                  </a:lnTo>
                  <a:lnTo>
                    <a:pt x="66955" y="66955"/>
                  </a:lnTo>
                  <a:lnTo>
                    <a:pt x="100788" y="39041"/>
                  </a:lnTo>
                  <a:lnTo>
                    <a:pt x="139619" y="17964"/>
                  </a:lnTo>
                  <a:lnTo>
                    <a:pt x="182529" y="4644"/>
                  </a:lnTo>
                  <a:lnTo>
                    <a:pt x="228600" y="0"/>
                  </a:lnTo>
                  <a:lnTo>
                    <a:pt x="274670" y="4644"/>
                  </a:lnTo>
                  <a:lnTo>
                    <a:pt x="317580" y="17964"/>
                  </a:lnTo>
                  <a:lnTo>
                    <a:pt x="356411" y="39041"/>
                  </a:lnTo>
                  <a:lnTo>
                    <a:pt x="390244" y="66955"/>
                  </a:lnTo>
                  <a:lnTo>
                    <a:pt x="418158" y="100788"/>
                  </a:lnTo>
                  <a:lnTo>
                    <a:pt x="439235" y="139619"/>
                  </a:lnTo>
                  <a:lnTo>
                    <a:pt x="452555" y="182529"/>
                  </a:lnTo>
                  <a:lnTo>
                    <a:pt x="457200" y="228599"/>
                  </a:lnTo>
                  <a:lnTo>
                    <a:pt x="452555" y="274670"/>
                  </a:lnTo>
                  <a:lnTo>
                    <a:pt x="439235" y="317580"/>
                  </a:lnTo>
                  <a:lnTo>
                    <a:pt x="418158" y="356411"/>
                  </a:lnTo>
                  <a:lnTo>
                    <a:pt x="390244" y="390244"/>
                  </a:lnTo>
                  <a:lnTo>
                    <a:pt x="356411" y="418158"/>
                  </a:lnTo>
                  <a:lnTo>
                    <a:pt x="317580" y="439235"/>
                  </a:lnTo>
                  <a:lnTo>
                    <a:pt x="274670" y="452555"/>
                  </a:lnTo>
                  <a:lnTo>
                    <a:pt x="228600" y="457199"/>
                  </a:lnTo>
                  <a:lnTo>
                    <a:pt x="182529" y="452555"/>
                  </a:lnTo>
                  <a:lnTo>
                    <a:pt x="139619" y="439235"/>
                  </a:lnTo>
                  <a:lnTo>
                    <a:pt x="100788" y="418158"/>
                  </a:lnTo>
                  <a:lnTo>
                    <a:pt x="66955" y="390244"/>
                  </a:lnTo>
                  <a:lnTo>
                    <a:pt x="39041" y="356411"/>
                  </a:lnTo>
                  <a:lnTo>
                    <a:pt x="17964" y="317580"/>
                  </a:lnTo>
                  <a:lnTo>
                    <a:pt x="4644" y="274670"/>
                  </a:lnTo>
                  <a:lnTo>
                    <a:pt x="0" y="228599"/>
                  </a:lnTo>
                  <a:close/>
                </a:path>
              </a:pathLst>
            </a:custGeom>
            <a:ln w="25400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467100" y="3469462"/>
            <a:ext cx="2026920" cy="134721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054895" y="3671315"/>
            <a:ext cx="1013576" cy="12572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854690" y="0"/>
            <a:ext cx="1328164" cy="1357883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0975069" y="1378219"/>
            <a:ext cx="11099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i="1" dirty="0">
                <a:latin typeface="Calibri"/>
                <a:cs typeface="Calibri"/>
              </a:rPr>
              <a:t>Larry</a:t>
            </a:r>
            <a:r>
              <a:rPr sz="1600" b="1" i="1" spc="-20" dirty="0">
                <a:latin typeface="Calibri"/>
                <a:cs typeface="Calibri"/>
              </a:rPr>
              <a:t> </a:t>
            </a:r>
            <a:r>
              <a:rPr sz="1600" b="1" i="1" spc="-10" dirty="0">
                <a:latin typeface="Calibri"/>
                <a:cs typeface="Calibri"/>
              </a:rPr>
              <a:t>Zisman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857613" y="5165978"/>
            <a:ext cx="1469390" cy="36957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0"/>
              </a:spcBef>
            </a:pPr>
            <a:r>
              <a:rPr sz="1800" b="1" dirty="0">
                <a:latin typeface="Calibri"/>
                <a:cs typeface="Calibri"/>
              </a:rPr>
              <a:t>C.S.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Sampling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0077456" y="5535167"/>
            <a:ext cx="114300" cy="372745"/>
            <a:chOff x="10077456" y="5535167"/>
            <a:chExt cx="114300" cy="372745"/>
          </a:xfrm>
        </p:grpSpPr>
        <p:sp>
          <p:nvSpPr>
            <p:cNvPr id="22" name="object 22"/>
            <p:cNvSpPr/>
            <p:nvPr/>
          </p:nvSpPr>
          <p:spPr>
            <a:xfrm>
              <a:off x="10134599" y="5535167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5">
                  <a:moveTo>
                    <a:pt x="0" y="0"/>
                  </a:moveTo>
                  <a:lnTo>
                    <a:pt x="0" y="277253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77456" y="5793367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57150" y="114299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8306181" y="5955410"/>
            <a:ext cx="2581910" cy="36957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4"/>
              </a:spcBef>
            </a:pPr>
            <a:r>
              <a:rPr sz="1800" b="1" dirty="0">
                <a:latin typeface="Calibri"/>
                <a:cs typeface="Calibri"/>
              </a:rPr>
              <a:t>HPLC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peptide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separation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01668" y="324528"/>
            <a:ext cx="9339580" cy="1492885"/>
            <a:chOff x="801668" y="324528"/>
            <a:chExt cx="9339580" cy="1492885"/>
          </a:xfrm>
        </p:grpSpPr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01668" y="324528"/>
              <a:ext cx="9339041" cy="1473404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423409" y="1653540"/>
              <a:ext cx="2756153" cy="16381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2079" rIns="0" bIns="0" rtlCol="0">
            <a:spAutoFit/>
          </a:bodyPr>
          <a:lstStyle/>
          <a:p>
            <a:pPr marL="137668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The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Renin-</a:t>
            </a:r>
            <a:r>
              <a:rPr sz="2800" spc="-25" dirty="0">
                <a:latin typeface="Arial"/>
                <a:cs typeface="Arial"/>
              </a:rPr>
              <a:t>Angiotensin-</a:t>
            </a:r>
            <a:r>
              <a:rPr sz="2800" dirty="0">
                <a:latin typeface="Arial"/>
                <a:cs typeface="Arial"/>
              </a:rPr>
              <a:t>Aldosterone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System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2896" y="1900938"/>
            <a:ext cx="20561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-10" dirty="0">
                <a:latin typeface="Arial"/>
                <a:cs typeface="Arial"/>
              </a:rPr>
              <a:t>angiotensinogen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717476" y="2350135"/>
            <a:ext cx="1759585" cy="909955"/>
            <a:chOff x="5717476" y="2350135"/>
            <a:chExt cx="1759585" cy="909955"/>
          </a:xfrm>
        </p:grpSpPr>
        <p:sp>
          <p:nvSpPr>
            <p:cNvPr id="6" name="object 6"/>
            <p:cNvSpPr/>
            <p:nvPr/>
          </p:nvSpPr>
          <p:spPr>
            <a:xfrm>
              <a:off x="6699885" y="2356485"/>
              <a:ext cx="0" cy="515620"/>
            </a:xfrm>
            <a:custGeom>
              <a:avLst/>
              <a:gdLst/>
              <a:ahLst/>
              <a:cxnLst/>
              <a:rect l="l" t="t" r="r" b="b"/>
              <a:pathLst>
                <a:path h="515619">
                  <a:moveTo>
                    <a:pt x="0" y="0"/>
                  </a:moveTo>
                  <a:lnTo>
                    <a:pt x="0" y="51562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61780" y="2859406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22239" y="2857881"/>
              <a:ext cx="1750060" cy="397510"/>
            </a:xfrm>
            <a:custGeom>
              <a:avLst/>
              <a:gdLst/>
              <a:ahLst/>
              <a:cxnLst/>
              <a:rect l="l" t="t" r="r" b="b"/>
              <a:pathLst>
                <a:path w="1750059" h="397510">
                  <a:moveTo>
                    <a:pt x="0" y="0"/>
                  </a:moveTo>
                  <a:lnTo>
                    <a:pt x="1749551" y="0"/>
                  </a:lnTo>
                  <a:lnTo>
                    <a:pt x="1749551" y="397001"/>
                  </a:lnTo>
                  <a:lnTo>
                    <a:pt x="0" y="397001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800359" y="2876744"/>
            <a:ext cx="159258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dirty="0">
                <a:latin typeface="Arial"/>
                <a:cs typeface="Arial"/>
              </a:rPr>
              <a:t>angiotensin</a:t>
            </a:r>
            <a:r>
              <a:rPr sz="2000" b="1" i="1" spc="-130" dirty="0">
                <a:latin typeface="Arial"/>
                <a:cs typeface="Arial"/>
              </a:rPr>
              <a:t> </a:t>
            </a:r>
            <a:r>
              <a:rPr sz="2000" b="1" i="1" spc="-50" dirty="0"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746176" y="2344864"/>
            <a:ext cx="923925" cy="382905"/>
            <a:chOff x="6746176" y="2344864"/>
            <a:chExt cx="923925" cy="382905"/>
          </a:xfrm>
        </p:grpSpPr>
        <p:sp>
          <p:nvSpPr>
            <p:cNvPr id="11" name="object 11"/>
            <p:cNvSpPr/>
            <p:nvPr/>
          </p:nvSpPr>
          <p:spPr>
            <a:xfrm>
              <a:off x="6750939" y="2349626"/>
              <a:ext cx="914400" cy="373380"/>
            </a:xfrm>
            <a:custGeom>
              <a:avLst/>
              <a:gdLst/>
              <a:ahLst/>
              <a:cxnLst/>
              <a:rect l="l" t="t" r="r" b="b"/>
              <a:pathLst>
                <a:path w="914400" h="373380">
                  <a:moveTo>
                    <a:pt x="457200" y="0"/>
                  </a:moveTo>
                  <a:lnTo>
                    <a:pt x="389639" y="2024"/>
                  </a:lnTo>
                  <a:lnTo>
                    <a:pt x="325155" y="7903"/>
                  </a:lnTo>
                  <a:lnTo>
                    <a:pt x="264457" y="17350"/>
                  </a:lnTo>
                  <a:lnTo>
                    <a:pt x="208251" y="30075"/>
                  </a:lnTo>
                  <a:lnTo>
                    <a:pt x="157244" y="45790"/>
                  </a:lnTo>
                  <a:lnTo>
                    <a:pt x="112144" y="64205"/>
                  </a:lnTo>
                  <a:lnTo>
                    <a:pt x="73658" y="85033"/>
                  </a:lnTo>
                  <a:lnTo>
                    <a:pt x="42493" y="107983"/>
                  </a:lnTo>
                  <a:lnTo>
                    <a:pt x="4957" y="159101"/>
                  </a:lnTo>
                  <a:lnTo>
                    <a:pt x="0" y="186689"/>
                  </a:lnTo>
                  <a:lnTo>
                    <a:pt x="4957" y="214278"/>
                  </a:lnTo>
                  <a:lnTo>
                    <a:pt x="42493" y="265396"/>
                  </a:lnTo>
                  <a:lnTo>
                    <a:pt x="73658" y="288346"/>
                  </a:lnTo>
                  <a:lnTo>
                    <a:pt x="112144" y="309174"/>
                  </a:lnTo>
                  <a:lnTo>
                    <a:pt x="157244" y="327589"/>
                  </a:lnTo>
                  <a:lnTo>
                    <a:pt x="208251" y="343304"/>
                  </a:lnTo>
                  <a:lnTo>
                    <a:pt x="264457" y="356029"/>
                  </a:lnTo>
                  <a:lnTo>
                    <a:pt x="325155" y="365476"/>
                  </a:lnTo>
                  <a:lnTo>
                    <a:pt x="389639" y="371355"/>
                  </a:lnTo>
                  <a:lnTo>
                    <a:pt x="457200" y="373379"/>
                  </a:lnTo>
                  <a:lnTo>
                    <a:pt x="524760" y="371355"/>
                  </a:lnTo>
                  <a:lnTo>
                    <a:pt x="589244" y="365476"/>
                  </a:lnTo>
                  <a:lnTo>
                    <a:pt x="649942" y="356029"/>
                  </a:lnTo>
                  <a:lnTo>
                    <a:pt x="706148" y="343304"/>
                  </a:lnTo>
                  <a:lnTo>
                    <a:pt x="757155" y="327589"/>
                  </a:lnTo>
                  <a:lnTo>
                    <a:pt x="802255" y="309174"/>
                  </a:lnTo>
                  <a:lnTo>
                    <a:pt x="840741" y="288346"/>
                  </a:lnTo>
                  <a:lnTo>
                    <a:pt x="871906" y="265396"/>
                  </a:lnTo>
                  <a:lnTo>
                    <a:pt x="909442" y="214278"/>
                  </a:lnTo>
                  <a:lnTo>
                    <a:pt x="914400" y="186689"/>
                  </a:lnTo>
                  <a:lnTo>
                    <a:pt x="909442" y="159101"/>
                  </a:lnTo>
                  <a:lnTo>
                    <a:pt x="871906" y="107983"/>
                  </a:lnTo>
                  <a:lnTo>
                    <a:pt x="840741" y="85033"/>
                  </a:lnTo>
                  <a:lnTo>
                    <a:pt x="802255" y="64205"/>
                  </a:lnTo>
                  <a:lnTo>
                    <a:pt x="757155" y="45790"/>
                  </a:lnTo>
                  <a:lnTo>
                    <a:pt x="706148" y="30075"/>
                  </a:lnTo>
                  <a:lnTo>
                    <a:pt x="649942" y="17350"/>
                  </a:lnTo>
                  <a:lnTo>
                    <a:pt x="589244" y="7903"/>
                  </a:lnTo>
                  <a:lnTo>
                    <a:pt x="524760" y="2024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750939" y="2349626"/>
              <a:ext cx="914400" cy="373380"/>
            </a:xfrm>
            <a:custGeom>
              <a:avLst/>
              <a:gdLst/>
              <a:ahLst/>
              <a:cxnLst/>
              <a:rect l="l" t="t" r="r" b="b"/>
              <a:pathLst>
                <a:path w="914400" h="373380">
                  <a:moveTo>
                    <a:pt x="0" y="186689"/>
                  </a:moveTo>
                  <a:lnTo>
                    <a:pt x="19357" y="132769"/>
                  </a:lnTo>
                  <a:lnTo>
                    <a:pt x="73658" y="85033"/>
                  </a:lnTo>
                  <a:lnTo>
                    <a:pt x="112144" y="64205"/>
                  </a:lnTo>
                  <a:lnTo>
                    <a:pt x="157244" y="45790"/>
                  </a:lnTo>
                  <a:lnTo>
                    <a:pt x="208251" y="30075"/>
                  </a:lnTo>
                  <a:lnTo>
                    <a:pt x="264457" y="17350"/>
                  </a:lnTo>
                  <a:lnTo>
                    <a:pt x="325155" y="7903"/>
                  </a:lnTo>
                  <a:lnTo>
                    <a:pt x="389639" y="2024"/>
                  </a:lnTo>
                  <a:lnTo>
                    <a:pt x="457200" y="0"/>
                  </a:lnTo>
                  <a:lnTo>
                    <a:pt x="524760" y="2024"/>
                  </a:lnTo>
                  <a:lnTo>
                    <a:pt x="589244" y="7903"/>
                  </a:lnTo>
                  <a:lnTo>
                    <a:pt x="649942" y="17350"/>
                  </a:lnTo>
                  <a:lnTo>
                    <a:pt x="706148" y="30075"/>
                  </a:lnTo>
                  <a:lnTo>
                    <a:pt x="757155" y="45790"/>
                  </a:lnTo>
                  <a:lnTo>
                    <a:pt x="802255" y="64205"/>
                  </a:lnTo>
                  <a:lnTo>
                    <a:pt x="840741" y="85033"/>
                  </a:lnTo>
                  <a:lnTo>
                    <a:pt x="871906" y="107983"/>
                  </a:lnTo>
                  <a:lnTo>
                    <a:pt x="909442" y="159101"/>
                  </a:lnTo>
                  <a:lnTo>
                    <a:pt x="914400" y="186689"/>
                  </a:lnTo>
                  <a:lnTo>
                    <a:pt x="909442" y="214278"/>
                  </a:lnTo>
                  <a:lnTo>
                    <a:pt x="871906" y="265396"/>
                  </a:lnTo>
                  <a:lnTo>
                    <a:pt x="840741" y="288346"/>
                  </a:lnTo>
                  <a:lnTo>
                    <a:pt x="802255" y="309174"/>
                  </a:lnTo>
                  <a:lnTo>
                    <a:pt x="757155" y="327589"/>
                  </a:lnTo>
                  <a:lnTo>
                    <a:pt x="706148" y="343304"/>
                  </a:lnTo>
                  <a:lnTo>
                    <a:pt x="649942" y="356029"/>
                  </a:lnTo>
                  <a:lnTo>
                    <a:pt x="589244" y="365476"/>
                  </a:lnTo>
                  <a:lnTo>
                    <a:pt x="524760" y="371355"/>
                  </a:lnTo>
                  <a:lnTo>
                    <a:pt x="457200" y="373379"/>
                  </a:lnTo>
                  <a:lnTo>
                    <a:pt x="389639" y="371355"/>
                  </a:lnTo>
                  <a:lnTo>
                    <a:pt x="325155" y="365476"/>
                  </a:lnTo>
                  <a:lnTo>
                    <a:pt x="264457" y="356029"/>
                  </a:lnTo>
                  <a:lnTo>
                    <a:pt x="208251" y="343304"/>
                  </a:lnTo>
                  <a:lnTo>
                    <a:pt x="157244" y="327589"/>
                  </a:lnTo>
                  <a:lnTo>
                    <a:pt x="112144" y="309174"/>
                  </a:lnTo>
                  <a:lnTo>
                    <a:pt x="73658" y="288346"/>
                  </a:lnTo>
                  <a:lnTo>
                    <a:pt x="42493" y="265396"/>
                  </a:lnTo>
                  <a:lnTo>
                    <a:pt x="4957" y="214278"/>
                  </a:lnTo>
                  <a:lnTo>
                    <a:pt x="0" y="18668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884525" y="2364012"/>
            <a:ext cx="6464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renin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772846" y="3270694"/>
            <a:ext cx="923925" cy="382270"/>
            <a:chOff x="6772846" y="3270694"/>
            <a:chExt cx="923925" cy="382270"/>
          </a:xfrm>
        </p:grpSpPr>
        <p:sp>
          <p:nvSpPr>
            <p:cNvPr id="15" name="object 15"/>
            <p:cNvSpPr/>
            <p:nvPr/>
          </p:nvSpPr>
          <p:spPr>
            <a:xfrm>
              <a:off x="6777608" y="3275457"/>
              <a:ext cx="914400" cy="372745"/>
            </a:xfrm>
            <a:custGeom>
              <a:avLst/>
              <a:gdLst/>
              <a:ahLst/>
              <a:cxnLst/>
              <a:rect l="l" t="t" r="r" b="b"/>
              <a:pathLst>
                <a:path w="914400" h="372745">
                  <a:moveTo>
                    <a:pt x="457200" y="0"/>
                  </a:moveTo>
                  <a:lnTo>
                    <a:pt x="389639" y="2020"/>
                  </a:lnTo>
                  <a:lnTo>
                    <a:pt x="325155" y="7888"/>
                  </a:lnTo>
                  <a:lnTo>
                    <a:pt x="264457" y="17316"/>
                  </a:lnTo>
                  <a:lnTo>
                    <a:pt x="208251" y="30015"/>
                  </a:lnTo>
                  <a:lnTo>
                    <a:pt x="157244" y="45698"/>
                  </a:lnTo>
                  <a:lnTo>
                    <a:pt x="112144" y="64076"/>
                  </a:lnTo>
                  <a:lnTo>
                    <a:pt x="73658" y="84861"/>
                  </a:lnTo>
                  <a:lnTo>
                    <a:pt x="42493" y="107765"/>
                  </a:lnTo>
                  <a:lnTo>
                    <a:pt x="4957" y="158777"/>
                  </a:lnTo>
                  <a:lnTo>
                    <a:pt x="0" y="186309"/>
                  </a:lnTo>
                  <a:lnTo>
                    <a:pt x="4957" y="213840"/>
                  </a:lnTo>
                  <a:lnTo>
                    <a:pt x="42493" y="264852"/>
                  </a:lnTo>
                  <a:lnTo>
                    <a:pt x="73658" y="287756"/>
                  </a:lnTo>
                  <a:lnTo>
                    <a:pt x="112144" y="308541"/>
                  </a:lnTo>
                  <a:lnTo>
                    <a:pt x="157244" y="326919"/>
                  </a:lnTo>
                  <a:lnTo>
                    <a:pt x="208251" y="342602"/>
                  </a:lnTo>
                  <a:lnTo>
                    <a:pt x="264457" y="355301"/>
                  </a:lnTo>
                  <a:lnTo>
                    <a:pt x="325155" y="364729"/>
                  </a:lnTo>
                  <a:lnTo>
                    <a:pt x="389639" y="370597"/>
                  </a:lnTo>
                  <a:lnTo>
                    <a:pt x="457200" y="372618"/>
                  </a:lnTo>
                  <a:lnTo>
                    <a:pt x="524760" y="370597"/>
                  </a:lnTo>
                  <a:lnTo>
                    <a:pt x="589244" y="364729"/>
                  </a:lnTo>
                  <a:lnTo>
                    <a:pt x="649942" y="355301"/>
                  </a:lnTo>
                  <a:lnTo>
                    <a:pt x="706148" y="342602"/>
                  </a:lnTo>
                  <a:lnTo>
                    <a:pt x="757155" y="326919"/>
                  </a:lnTo>
                  <a:lnTo>
                    <a:pt x="802255" y="308541"/>
                  </a:lnTo>
                  <a:lnTo>
                    <a:pt x="840741" y="287756"/>
                  </a:lnTo>
                  <a:lnTo>
                    <a:pt x="871906" y="264852"/>
                  </a:lnTo>
                  <a:lnTo>
                    <a:pt x="909442" y="213840"/>
                  </a:lnTo>
                  <a:lnTo>
                    <a:pt x="914400" y="186309"/>
                  </a:lnTo>
                  <a:lnTo>
                    <a:pt x="909442" y="158777"/>
                  </a:lnTo>
                  <a:lnTo>
                    <a:pt x="871906" y="107765"/>
                  </a:lnTo>
                  <a:lnTo>
                    <a:pt x="840741" y="84861"/>
                  </a:lnTo>
                  <a:lnTo>
                    <a:pt x="802255" y="64076"/>
                  </a:lnTo>
                  <a:lnTo>
                    <a:pt x="757155" y="45698"/>
                  </a:lnTo>
                  <a:lnTo>
                    <a:pt x="706148" y="30015"/>
                  </a:lnTo>
                  <a:lnTo>
                    <a:pt x="649942" y="17316"/>
                  </a:lnTo>
                  <a:lnTo>
                    <a:pt x="589244" y="7888"/>
                  </a:lnTo>
                  <a:lnTo>
                    <a:pt x="524760" y="202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777608" y="3275457"/>
              <a:ext cx="914400" cy="372745"/>
            </a:xfrm>
            <a:custGeom>
              <a:avLst/>
              <a:gdLst/>
              <a:ahLst/>
              <a:cxnLst/>
              <a:rect l="l" t="t" r="r" b="b"/>
              <a:pathLst>
                <a:path w="914400" h="372745">
                  <a:moveTo>
                    <a:pt x="0" y="186309"/>
                  </a:moveTo>
                  <a:lnTo>
                    <a:pt x="19357" y="132500"/>
                  </a:lnTo>
                  <a:lnTo>
                    <a:pt x="73658" y="84861"/>
                  </a:lnTo>
                  <a:lnTo>
                    <a:pt x="112144" y="64076"/>
                  </a:lnTo>
                  <a:lnTo>
                    <a:pt x="157244" y="45698"/>
                  </a:lnTo>
                  <a:lnTo>
                    <a:pt x="208251" y="30015"/>
                  </a:lnTo>
                  <a:lnTo>
                    <a:pt x="264457" y="17316"/>
                  </a:lnTo>
                  <a:lnTo>
                    <a:pt x="325155" y="7888"/>
                  </a:lnTo>
                  <a:lnTo>
                    <a:pt x="389639" y="2020"/>
                  </a:lnTo>
                  <a:lnTo>
                    <a:pt x="457200" y="0"/>
                  </a:lnTo>
                  <a:lnTo>
                    <a:pt x="524760" y="2020"/>
                  </a:lnTo>
                  <a:lnTo>
                    <a:pt x="589244" y="7888"/>
                  </a:lnTo>
                  <a:lnTo>
                    <a:pt x="649942" y="17316"/>
                  </a:lnTo>
                  <a:lnTo>
                    <a:pt x="706148" y="30015"/>
                  </a:lnTo>
                  <a:lnTo>
                    <a:pt x="757155" y="45698"/>
                  </a:lnTo>
                  <a:lnTo>
                    <a:pt x="802255" y="64076"/>
                  </a:lnTo>
                  <a:lnTo>
                    <a:pt x="840741" y="84861"/>
                  </a:lnTo>
                  <a:lnTo>
                    <a:pt x="871906" y="107765"/>
                  </a:lnTo>
                  <a:lnTo>
                    <a:pt x="909442" y="158777"/>
                  </a:lnTo>
                  <a:lnTo>
                    <a:pt x="914400" y="186309"/>
                  </a:lnTo>
                  <a:lnTo>
                    <a:pt x="909442" y="213840"/>
                  </a:lnTo>
                  <a:lnTo>
                    <a:pt x="871906" y="264852"/>
                  </a:lnTo>
                  <a:lnTo>
                    <a:pt x="840741" y="287756"/>
                  </a:lnTo>
                  <a:lnTo>
                    <a:pt x="802255" y="308541"/>
                  </a:lnTo>
                  <a:lnTo>
                    <a:pt x="757155" y="326919"/>
                  </a:lnTo>
                  <a:lnTo>
                    <a:pt x="706148" y="342602"/>
                  </a:lnTo>
                  <a:lnTo>
                    <a:pt x="649942" y="355301"/>
                  </a:lnTo>
                  <a:lnTo>
                    <a:pt x="589244" y="364729"/>
                  </a:lnTo>
                  <a:lnTo>
                    <a:pt x="524760" y="370597"/>
                  </a:lnTo>
                  <a:lnTo>
                    <a:pt x="457200" y="372618"/>
                  </a:lnTo>
                  <a:lnTo>
                    <a:pt x="389639" y="370597"/>
                  </a:lnTo>
                  <a:lnTo>
                    <a:pt x="325155" y="364729"/>
                  </a:lnTo>
                  <a:lnTo>
                    <a:pt x="264457" y="355301"/>
                  </a:lnTo>
                  <a:lnTo>
                    <a:pt x="208251" y="342602"/>
                  </a:lnTo>
                  <a:lnTo>
                    <a:pt x="157244" y="326919"/>
                  </a:lnTo>
                  <a:lnTo>
                    <a:pt x="112144" y="308541"/>
                  </a:lnTo>
                  <a:lnTo>
                    <a:pt x="73658" y="287756"/>
                  </a:lnTo>
                  <a:lnTo>
                    <a:pt x="42493" y="264852"/>
                  </a:lnTo>
                  <a:lnTo>
                    <a:pt x="4957" y="213840"/>
                  </a:lnTo>
                  <a:lnTo>
                    <a:pt x="0" y="18630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954186" y="3289525"/>
            <a:ext cx="5607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ACE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680830" y="3226435"/>
            <a:ext cx="76200" cy="585470"/>
            <a:chOff x="6680830" y="3226435"/>
            <a:chExt cx="76200" cy="585470"/>
          </a:xfrm>
        </p:grpSpPr>
        <p:sp>
          <p:nvSpPr>
            <p:cNvPr id="19" name="object 19"/>
            <p:cNvSpPr/>
            <p:nvPr/>
          </p:nvSpPr>
          <p:spPr>
            <a:xfrm>
              <a:off x="6718935" y="3232785"/>
              <a:ext cx="0" cy="515620"/>
            </a:xfrm>
            <a:custGeom>
              <a:avLst/>
              <a:gdLst/>
              <a:ahLst/>
              <a:cxnLst/>
              <a:rect l="l" t="t" r="r" b="b"/>
              <a:pathLst>
                <a:path h="515620">
                  <a:moveTo>
                    <a:pt x="0" y="0"/>
                  </a:moveTo>
                  <a:lnTo>
                    <a:pt x="0" y="51562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680830" y="3735706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909896" y="3956243"/>
            <a:ext cx="166306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dirty="0">
                <a:latin typeface="Arial"/>
                <a:cs typeface="Arial"/>
              </a:rPr>
              <a:t>angiotensin</a:t>
            </a:r>
            <a:r>
              <a:rPr sz="2000" b="1" i="1" spc="-130" dirty="0">
                <a:latin typeface="Arial"/>
                <a:cs typeface="Arial"/>
              </a:rPr>
              <a:t> </a:t>
            </a:r>
            <a:r>
              <a:rPr sz="2000" b="1" i="1" spc="-25" dirty="0">
                <a:latin typeface="Arial"/>
                <a:cs typeface="Arial"/>
              </a:rPr>
              <a:t>II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020436" y="4356480"/>
            <a:ext cx="987425" cy="640080"/>
            <a:chOff x="5020436" y="4356480"/>
            <a:chExt cx="987425" cy="640080"/>
          </a:xfrm>
        </p:grpSpPr>
        <p:sp>
          <p:nvSpPr>
            <p:cNvPr id="23" name="object 23"/>
            <p:cNvSpPr/>
            <p:nvPr/>
          </p:nvSpPr>
          <p:spPr>
            <a:xfrm>
              <a:off x="5073776" y="4362830"/>
              <a:ext cx="927735" cy="598805"/>
            </a:xfrm>
            <a:custGeom>
              <a:avLst/>
              <a:gdLst/>
              <a:ahLst/>
              <a:cxnLst/>
              <a:rect l="l" t="t" r="r" b="b"/>
              <a:pathLst>
                <a:path w="927735" h="598804">
                  <a:moveTo>
                    <a:pt x="927353" y="0"/>
                  </a:moveTo>
                  <a:lnTo>
                    <a:pt x="0" y="5987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20436" y="4922709"/>
              <a:ext cx="85090" cy="73660"/>
            </a:xfrm>
            <a:custGeom>
              <a:avLst/>
              <a:gdLst/>
              <a:ahLst/>
              <a:cxnLst/>
              <a:rect l="l" t="t" r="r" b="b"/>
              <a:pathLst>
                <a:path w="85089" h="73660">
                  <a:moveTo>
                    <a:pt x="43345" y="0"/>
                  </a:moveTo>
                  <a:lnTo>
                    <a:pt x="0" y="73342"/>
                  </a:lnTo>
                  <a:lnTo>
                    <a:pt x="84683" y="64007"/>
                  </a:lnTo>
                  <a:lnTo>
                    <a:pt x="4334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981082" y="5051300"/>
            <a:ext cx="168656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latin typeface="Symbol"/>
                <a:cs typeface="Symbol"/>
              </a:rPr>
              <a:t>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aldosterone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7026785" y="4332859"/>
            <a:ext cx="1308735" cy="1285875"/>
            <a:chOff x="7026785" y="4332859"/>
            <a:chExt cx="1308735" cy="1285875"/>
          </a:xfrm>
        </p:grpSpPr>
        <p:sp>
          <p:nvSpPr>
            <p:cNvPr id="27" name="object 27"/>
            <p:cNvSpPr/>
            <p:nvPr/>
          </p:nvSpPr>
          <p:spPr>
            <a:xfrm>
              <a:off x="7164705" y="4339209"/>
              <a:ext cx="411480" cy="385445"/>
            </a:xfrm>
            <a:custGeom>
              <a:avLst/>
              <a:gdLst/>
              <a:ahLst/>
              <a:cxnLst/>
              <a:rect l="l" t="t" r="r" b="b"/>
              <a:pathLst>
                <a:path w="411479" h="385445">
                  <a:moveTo>
                    <a:pt x="0" y="0"/>
                  </a:moveTo>
                  <a:lnTo>
                    <a:pt x="410857" y="38483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540245" y="4687552"/>
              <a:ext cx="81915" cy="80010"/>
            </a:xfrm>
            <a:custGeom>
              <a:avLst/>
              <a:gdLst/>
              <a:ahLst/>
              <a:cxnLst/>
              <a:rect l="l" t="t" r="r" b="b"/>
              <a:pathLst>
                <a:path w="81915" h="80010">
                  <a:moveTo>
                    <a:pt x="52095" y="0"/>
                  </a:moveTo>
                  <a:lnTo>
                    <a:pt x="0" y="55613"/>
                  </a:lnTo>
                  <a:lnTo>
                    <a:pt x="81660" y="79895"/>
                  </a:lnTo>
                  <a:lnTo>
                    <a:pt x="520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072287" y="4432274"/>
              <a:ext cx="443865" cy="432434"/>
            </a:xfrm>
            <a:custGeom>
              <a:avLst/>
              <a:gdLst/>
              <a:ahLst/>
              <a:cxnLst/>
              <a:rect l="l" t="t" r="r" b="b"/>
              <a:pathLst>
                <a:path w="443865" h="432435">
                  <a:moveTo>
                    <a:pt x="443699" y="431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026785" y="4387977"/>
              <a:ext cx="81280" cy="80645"/>
            </a:xfrm>
            <a:custGeom>
              <a:avLst/>
              <a:gdLst/>
              <a:ahLst/>
              <a:cxnLst/>
              <a:rect l="l" t="t" r="r" b="b"/>
              <a:pathLst>
                <a:path w="81279" h="80645">
                  <a:moveTo>
                    <a:pt x="0" y="0"/>
                  </a:moveTo>
                  <a:lnTo>
                    <a:pt x="28016" y="80454"/>
                  </a:lnTo>
                  <a:lnTo>
                    <a:pt x="81178" y="258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480935" y="4861179"/>
              <a:ext cx="791210" cy="646430"/>
            </a:xfrm>
            <a:custGeom>
              <a:avLst/>
              <a:gdLst/>
              <a:ahLst/>
              <a:cxnLst/>
              <a:rect l="l" t="t" r="r" b="b"/>
              <a:pathLst>
                <a:path w="791209" h="646429">
                  <a:moveTo>
                    <a:pt x="0" y="0"/>
                  </a:moveTo>
                  <a:lnTo>
                    <a:pt x="790955" y="0"/>
                  </a:lnTo>
                  <a:lnTo>
                    <a:pt x="790955" y="646176"/>
                  </a:lnTo>
                  <a:lnTo>
                    <a:pt x="0" y="646176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29500" y="4833366"/>
              <a:ext cx="592835" cy="51053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63256" y="4985766"/>
              <a:ext cx="297941" cy="35051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65364" y="4833366"/>
              <a:ext cx="470153" cy="510539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29500" y="5107686"/>
              <a:ext cx="592835" cy="51053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63256" y="5260086"/>
              <a:ext cx="297941" cy="35051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65364" y="5107686"/>
              <a:ext cx="470153" cy="510539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7533908" y="4887788"/>
            <a:ext cx="6775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AT</a:t>
            </a:r>
            <a:r>
              <a:rPr sz="1800" b="1" baseline="-20833" dirty="0">
                <a:latin typeface="Arial"/>
                <a:cs typeface="Arial"/>
              </a:rPr>
              <a:t>1 </a:t>
            </a:r>
            <a:r>
              <a:rPr sz="1800" b="1" spc="-50" dirty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AT</a:t>
            </a:r>
            <a:r>
              <a:rPr sz="1800" b="1" baseline="-20833" dirty="0">
                <a:latin typeface="Arial"/>
                <a:cs typeface="Arial"/>
              </a:rPr>
              <a:t>2 </a:t>
            </a:r>
            <a:r>
              <a:rPr sz="1800" b="1" spc="-50" dirty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2830829" y="5445378"/>
            <a:ext cx="2706370" cy="933450"/>
            <a:chOff x="2830829" y="5445378"/>
            <a:chExt cx="2706370" cy="933450"/>
          </a:xfrm>
        </p:grpSpPr>
        <p:sp>
          <p:nvSpPr>
            <p:cNvPr id="40" name="object 40"/>
            <p:cNvSpPr/>
            <p:nvPr/>
          </p:nvSpPr>
          <p:spPr>
            <a:xfrm>
              <a:off x="4610188" y="5451728"/>
              <a:ext cx="268605" cy="227329"/>
            </a:xfrm>
            <a:custGeom>
              <a:avLst/>
              <a:gdLst/>
              <a:ahLst/>
              <a:cxnLst/>
              <a:rect l="l" t="t" r="r" b="b"/>
              <a:pathLst>
                <a:path w="268604" h="227329">
                  <a:moveTo>
                    <a:pt x="268516" y="0"/>
                  </a:moveTo>
                  <a:lnTo>
                    <a:pt x="0" y="22720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61715" y="5641644"/>
              <a:ext cx="83185" cy="78740"/>
            </a:xfrm>
            <a:custGeom>
              <a:avLst/>
              <a:gdLst/>
              <a:ahLst/>
              <a:cxnLst/>
              <a:rect l="l" t="t" r="r" b="b"/>
              <a:pathLst>
                <a:path w="83185" h="78739">
                  <a:moveTo>
                    <a:pt x="33553" y="0"/>
                  </a:moveTo>
                  <a:lnTo>
                    <a:pt x="0" y="78308"/>
                  </a:lnTo>
                  <a:lnTo>
                    <a:pt x="82778" y="58166"/>
                  </a:lnTo>
                  <a:lnTo>
                    <a:pt x="335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690490" y="5546166"/>
              <a:ext cx="253365" cy="253365"/>
            </a:xfrm>
            <a:custGeom>
              <a:avLst/>
              <a:gdLst/>
              <a:ahLst/>
              <a:cxnLst/>
              <a:rect l="l" t="t" r="r" b="b"/>
              <a:pathLst>
                <a:path w="253364" h="253364">
                  <a:moveTo>
                    <a:pt x="0" y="253034"/>
                  </a:moveTo>
                  <a:lnTo>
                    <a:pt x="253034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907608" y="5501260"/>
              <a:ext cx="81280" cy="81280"/>
            </a:xfrm>
            <a:custGeom>
              <a:avLst/>
              <a:gdLst/>
              <a:ahLst/>
              <a:cxnLst/>
              <a:rect l="l" t="t" r="r" b="b"/>
              <a:pathLst>
                <a:path w="81279" h="81279">
                  <a:moveTo>
                    <a:pt x="80822" y="0"/>
                  </a:moveTo>
                  <a:lnTo>
                    <a:pt x="0" y="26949"/>
                  </a:lnTo>
                  <a:lnTo>
                    <a:pt x="53886" y="80822"/>
                  </a:lnTo>
                  <a:lnTo>
                    <a:pt x="808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30829" y="5811773"/>
              <a:ext cx="2705861" cy="566927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2976196" y="5874452"/>
            <a:ext cx="23939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latin typeface="Arial"/>
                <a:cs typeface="Arial"/>
              </a:rPr>
              <a:t>Mineralocorticoid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782306" y="2146744"/>
            <a:ext cx="2682875" cy="655955"/>
            <a:chOff x="7782306" y="2146744"/>
            <a:chExt cx="2682875" cy="655955"/>
          </a:xfrm>
        </p:grpSpPr>
        <p:sp>
          <p:nvSpPr>
            <p:cNvPr id="47" name="object 47"/>
            <p:cNvSpPr/>
            <p:nvPr/>
          </p:nvSpPr>
          <p:spPr>
            <a:xfrm>
              <a:off x="7801737" y="2524125"/>
              <a:ext cx="794385" cy="0"/>
            </a:xfrm>
            <a:custGeom>
              <a:avLst/>
              <a:gdLst/>
              <a:ahLst/>
              <a:cxnLst/>
              <a:rect l="l" t="t" r="r" b="b"/>
              <a:pathLst>
                <a:path w="794384">
                  <a:moveTo>
                    <a:pt x="794003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791831" y="2450211"/>
              <a:ext cx="0" cy="167640"/>
            </a:xfrm>
            <a:custGeom>
              <a:avLst/>
              <a:gdLst/>
              <a:ahLst/>
              <a:cxnLst/>
              <a:rect l="l" t="t" r="r" b="b"/>
              <a:pathLst>
                <a:path h="167639">
                  <a:moveTo>
                    <a:pt x="0" y="0"/>
                  </a:moveTo>
                  <a:lnTo>
                    <a:pt x="0" y="1676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576691" y="2151507"/>
              <a:ext cx="1884045" cy="646430"/>
            </a:xfrm>
            <a:custGeom>
              <a:avLst/>
              <a:gdLst/>
              <a:ahLst/>
              <a:cxnLst/>
              <a:rect l="l" t="t" r="r" b="b"/>
              <a:pathLst>
                <a:path w="1884045" h="646430">
                  <a:moveTo>
                    <a:pt x="0" y="0"/>
                  </a:moveTo>
                  <a:lnTo>
                    <a:pt x="1883664" y="0"/>
                  </a:lnTo>
                  <a:lnTo>
                    <a:pt x="1883664" y="646176"/>
                  </a:lnTo>
                  <a:lnTo>
                    <a:pt x="0" y="64617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8629283" y="2177925"/>
            <a:ext cx="17589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800" b="1" u="sng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Symbol"/>
                <a:cs typeface="Symbol"/>
              </a:rPr>
              <a:t></a:t>
            </a:r>
            <a:r>
              <a:rPr sz="1800" b="1" u="sng" spc="-15" baseline="-20833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1</a:t>
            </a:r>
            <a:r>
              <a:rPr sz="1800" b="1" u="sng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-</a:t>
            </a:r>
            <a:r>
              <a:rPr sz="1800" b="1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AR</a:t>
            </a:r>
            <a:r>
              <a:rPr sz="1800" b="1" u="sng" spc="-7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blockers</a:t>
            </a:r>
            <a:r>
              <a:rPr sz="1800" b="1" u="sng" spc="-7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 </a:t>
            </a:r>
            <a:r>
              <a:rPr sz="1800" b="1" u="none" spc="-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800" b="1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renin</a:t>
            </a:r>
            <a:r>
              <a:rPr sz="1800" b="1" u="sng" spc="-4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inhibitors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86433" y="3217743"/>
            <a:ext cx="1612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ACE</a:t>
            </a:r>
            <a:r>
              <a:rPr sz="1800" b="1" u="sng" spc="-3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inhibitors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8439150" y="4969383"/>
            <a:ext cx="812800" cy="167640"/>
            <a:chOff x="8439150" y="4969383"/>
            <a:chExt cx="812800" cy="167640"/>
          </a:xfrm>
        </p:grpSpPr>
        <p:sp>
          <p:nvSpPr>
            <p:cNvPr id="53" name="object 53"/>
            <p:cNvSpPr/>
            <p:nvPr/>
          </p:nvSpPr>
          <p:spPr>
            <a:xfrm>
              <a:off x="8457819" y="5054727"/>
              <a:ext cx="794385" cy="0"/>
            </a:xfrm>
            <a:custGeom>
              <a:avLst/>
              <a:gdLst/>
              <a:ahLst/>
              <a:cxnLst/>
              <a:rect l="l" t="t" r="r" b="b"/>
              <a:pathLst>
                <a:path w="794384">
                  <a:moveTo>
                    <a:pt x="794003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8448675" y="4969383"/>
              <a:ext cx="0" cy="167640"/>
            </a:xfrm>
            <a:custGeom>
              <a:avLst/>
              <a:gdLst/>
              <a:ahLst/>
              <a:cxnLst/>
              <a:rect l="l" t="t" r="r" b="b"/>
              <a:pathLst>
                <a:path h="167639">
                  <a:moveTo>
                    <a:pt x="0" y="0"/>
                  </a:moveTo>
                  <a:lnTo>
                    <a:pt x="0" y="1676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7754302" y="3362705"/>
            <a:ext cx="923925" cy="1204595"/>
            <a:chOff x="7754302" y="3362705"/>
            <a:chExt cx="923925" cy="1204595"/>
          </a:xfrm>
        </p:grpSpPr>
        <p:sp>
          <p:nvSpPr>
            <p:cNvPr id="56" name="object 56"/>
            <p:cNvSpPr/>
            <p:nvPr/>
          </p:nvSpPr>
          <p:spPr>
            <a:xfrm>
              <a:off x="7791831" y="3457574"/>
              <a:ext cx="794385" cy="0"/>
            </a:xfrm>
            <a:custGeom>
              <a:avLst/>
              <a:gdLst/>
              <a:ahLst/>
              <a:cxnLst/>
              <a:rect l="l" t="t" r="r" b="b"/>
              <a:pathLst>
                <a:path w="794384">
                  <a:moveTo>
                    <a:pt x="794003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782687" y="3372230"/>
              <a:ext cx="0" cy="168910"/>
            </a:xfrm>
            <a:custGeom>
              <a:avLst/>
              <a:gdLst/>
              <a:ahLst/>
              <a:cxnLst/>
              <a:rect l="l" t="t" r="r" b="b"/>
              <a:pathLst>
                <a:path h="168910">
                  <a:moveTo>
                    <a:pt x="0" y="0"/>
                  </a:moveTo>
                  <a:lnTo>
                    <a:pt x="0" y="1684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759065" y="4189856"/>
              <a:ext cx="914400" cy="372745"/>
            </a:xfrm>
            <a:custGeom>
              <a:avLst/>
              <a:gdLst/>
              <a:ahLst/>
              <a:cxnLst/>
              <a:rect l="l" t="t" r="r" b="b"/>
              <a:pathLst>
                <a:path w="914400" h="372745">
                  <a:moveTo>
                    <a:pt x="457200" y="0"/>
                  </a:moveTo>
                  <a:lnTo>
                    <a:pt x="389639" y="2020"/>
                  </a:lnTo>
                  <a:lnTo>
                    <a:pt x="325155" y="7888"/>
                  </a:lnTo>
                  <a:lnTo>
                    <a:pt x="264457" y="17316"/>
                  </a:lnTo>
                  <a:lnTo>
                    <a:pt x="208251" y="30015"/>
                  </a:lnTo>
                  <a:lnTo>
                    <a:pt x="157244" y="45698"/>
                  </a:lnTo>
                  <a:lnTo>
                    <a:pt x="112144" y="64076"/>
                  </a:lnTo>
                  <a:lnTo>
                    <a:pt x="73658" y="84861"/>
                  </a:lnTo>
                  <a:lnTo>
                    <a:pt x="42493" y="107765"/>
                  </a:lnTo>
                  <a:lnTo>
                    <a:pt x="4957" y="158777"/>
                  </a:lnTo>
                  <a:lnTo>
                    <a:pt x="0" y="186308"/>
                  </a:lnTo>
                  <a:lnTo>
                    <a:pt x="4957" y="213840"/>
                  </a:lnTo>
                  <a:lnTo>
                    <a:pt x="42493" y="264852"/>
                  </a:lnTo>
                  <a:lnTo>
                    <a:pt x="73658" y="287756"/>
                  </a:lnTo>
                  <a:lnTo>
                    <a:pt x="112144" y="308541"/>
                  </a:lnTo>
                  <a:lnTo>
                    <a:pt x="157244" y="326919"/>
                  </a:lnTo>
                  <a:lnTo>
                    <a:pt x="208251" y="342602"/>
                  </a:lnTo>
                  <a:lnTo>
                    <a:pt x="264457" y="355301"/>
                  </a:lnTo>
                  <a:lnTo>
                    <a:pt x="325155" y="364729"/>
                  </a:lnTo>
                  <a:lnTo>
                    <a:pt x="389639" y="370597"/>
                  </a:lnTo>
                  <a:lnTo>
                    <a:pt x="457200" y="372617"/>
                  </a:lnTo>
                  <a:lnTo>
                    <a:pt x="524760" y="370597"/>
                  </a:lnTo>
                  <a:lnTo>
                    <a:pt x="589244" y="364729"/>
                  </a:lnTo>
                  <a:lnTo>
                    <a:pt x="649942" y="355301"/>
                  </a:lnTo>
                  <a:lnTo>
                    <a:pt x="706148" y="342602"/>
                  </a:lnTo>
                  <a:lnTo>
                    <a:pt x="757155" y="326919"/>
                  </a:lnTo>
                  <a:lnTo>
                    <a:pt x="802255" y="308541"/>
                  </a:lnTo>
                  <a:lnTo>
                    <a:pt x="840741" y="287756"/>
                  </a:lnTo>
                  <a:lnTo>
                    <a:pt x="871906" y="264852"/>
                  </a:lnTo>
                  <a:lnTo>
                    <a:pt x="909442" y="213840"/>
                  </a:lnTo>
                  <a:lnTo>
                    <a:pt x="914400" y="186308"/>
                  </a:lnTo>
                  <a:lnTo>
                    <a:pt x="909442" y="158777"/>
                  </a:lnTo>
                  <a:lnTo>
                    <a:pt x="871906" y="107765"/>
                  </a:lnTo>
                  <a:lnTo>
                    <a:pt x="840741" y="84861"/>
                  </a:lnTo>
                  <a:lnTo>
                    <a:pt x="802255" y="64076"/>
                  </a:lnTo>
                  <a:lnTo>
                    <a:pt x="757155" y="45698"/>
                  </a:lnTo>
                  <a:lnTo>
                    <a:pt x="706148" y="30015"/>
                  </a:lnTo>
                  <a:lnTo>
                    <a:pt x="649942" y="17316"/>
                  </a:lnTo>
                  <a:lnTo>
                    <a:pt x="589244" y="7888"/>
                  </a:lnTo>
                  <a:lnTo>
                    <a:pt x="524760" y="202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759065" y="4189856"/>
              <a:ext cx="914400" cy="372745"/>
            </a:xfrm>
            <a:custGeom>
              <a:avLst/>
              <a:gdLst/>
              <a:ahLst/>
              <a:cxnLst/>
              <a:rect l="l" t="t" r="r" b="b"/>
              <a:pathLst>
                <a:path w="914400" h="372745">
                  <a:moveTo>
                    <a:pt x="0" y="186308"/>
                  </a:moveTo>
                  <a:lnTo>
                    <a:pt x="19357" y="132500"/>
                  </a:lnTo>
                  <a:lnTo>
                    <a:pt x="73658" y="84861"/>
                  </a:lnTo>
                  <a:lnTo>
                    <a:pt x="112144" y="64076"/>
                  </a:lnTo>
                  <a:lnTo>
                    <a:pt x="157244" y="45698"/>
                  </a:lnTo>
                  <a:lnTo>
                    <a:pt x="208251" y="30015"/>
                  </a:lnTo>
                  <a:lnTo>
                    <a:pt x="264457" y="17316"/>
                  </a:lnTo>
                  <a:lnTo>
                    <a:pt x="325155" y="7888"/>
                  </a:lnTo>
                  <a:lnTo>
                    <a:pt x="389639" y="2020"/>
                  </a:lnTo>
                  <a:lnTo>
                    <a:pt x="457200" y="0"/>
                  </a:lnTo>
                  <a:lnTo>
                    <a:pt x="524760" y="2020"/>
                  </a:lnTo>
                  <a:lnTo>
                    <a:pt x="589244" y="7888"/>
                  </a:lnTo>
                  <a:lnTo>
                    <a:pt x="649942" y="17316"/>
                  </a:lnTo>
                  <a:lnTo>
                    <a:pt x="706148" y="30015"/>
                  </a:lnTo>
                  <a:lnTo>
                    <a:pt x="757155" y="45698"/>
                  </a:lnTo>
                  <a:lnTo>
                    <a:pt x="802255" y="64076"/>
                  </a:lnTo>
                  <a:lnTo>
                    <a:pt x="840741" y="84861"/>
                  </a:lnTo>
                  <a:lnTo>
                    <a:pt x="871906" y="107765"/>
                  </a:lnTo>
                  <a:lnTo>
                    <a:pt x="909442" y="158777"/>
                  </a:lnTo>
                  <a:lnTo>
                    <a:pt x="914400" y="186308"/>
                  </a:lnTo>
                  <a:lnTo>
                    <a:pt x="909442" y="213840"/>
                  </a:lnTo>
                  <a:lnTo>
                    <a:pt x="871906" y="264852"/>
                  </a:lnTo>
                  <a:lnTo>
                    <a:pt x="840741" y="287756"/>
                  </a:lnTo>
                  <a:lnTo>
                    <a:pt x="802255" y="308541"/>
                  </a:lnTo>
                  <a:lnTo>
                    <a:pt x="757155" y="326919"/>
                  </a:lnTo>
                  <a:lnTo>
                    <a:pt x="706148" y="342602"/>
                  </a:lnTo>
                  <a:lnTo>
                    <a:pt x="649942" y="355301"/>
                  </a:lnTo>
                  <a:lnTo>
                    <a:pt x="589244" y="364729"/>
                  </a:lnTo>
                  <a:lnTo>
                    <a:pt x="524760" y="370597"/>
                  </a:lnTo>
                  <a:lnTo>
                    <a:pt x="457200" y="372617"/>
                  </a:lnTo>
                  <a:lnTo>
                    <a:pt x="389639" y="370597"/>
                  </a:lnTo>
                  <a:lnTo>
                    <a:pt x="325155" y="364729"/>
                  </a:lnTo>
                  <a:lnTo>
                    <a:pt x="264457" y="355301"/>
                  </a:lnTo>
                  <a:lnTo>
                    <a:pt x="208251" y="342602"/>
                  </a:lnTo>
                  <a:lnTo>
                    <a:pt x="157244" y="326919"/>
                  </a:lnTo>
                  <a:lnTo>
                    <a:pt x="112144" y="308541"/>
                  </a:lnTo>
                  <a:lnTo>
                    <a:pt x="73658" y="287756"/>
                  </a:lnTo>
                  <a:lnTo>
                    <a:pt x="42493" y="264852"/>
                  </a:lnTo>
                  <a:lnTo>
                    <a:pt x="4957" y="213840"/>
                  </a:lnTo>
                  <a:lnTo>
                    <a:pt x="0" y="18630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9387180" y="4836917"/>
            <a:ext cx="648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spc="-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ARBs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5753861" y="5964554"/>
            <a:ext cx="812800" cy="168910"/>
            <a:chOff x="5753861" y="5964554"/>
            <a:chExt cx="812800" cy="168910"/>
          </a:xfrm>
        </p:grpSpPr>
        <p:sp>
          <p:nvSpPr>
            <p:cNvPr id="62" name="object 62"/>
            <p:cNvSpPr/>
            <p:nvPr/>
          </p:nvSpPr>
          <p:spPr>
            <a:xfrm>
              <a:off x="5772530" y="6039230"/>
              <a:ext cx="794385" cy="0"/>
            </a:xfrm>
            <a:custGeom>
              <a:avLst/>
              <a:gdLst/>
              <a:ahLst/>
              <a:cxnLst/>
              <a:rect l="l" t="t" r="r" b="b"/>
              <a:pathLst>
                <a:path w="794384">
                  <a:moveTo>
                    <a:pt x="794003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763386" y="5964554"/>
              <a:ext cx="0" cy="168910"/>
            </a:xfrm>
            <a:custGeom>
              <a:avLst/>
              <a:gdLst/>
              <a:ahLst/>
              <a:cxnLst/>
              <a:rect l="l" t="t" r="r" b="b"/>
              <a:pathLst>
                <a:path h="168910">
                  <a:moveTo>
                    <a:pt x="0" y="0"/>
                  </a:moveTo>
                  <a:lnTo>
                    <a:pt x="0" y="1684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6705233" y="5865698"/>
            <a:ext cx="673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spc="-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MRAs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768383" y="4235166"/>
            <a:ext cx="8940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chymase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865821" y="3927669"/>
            <a:ext cx="159258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dirty="0">
                <a:latin typeface="Arial"/>
                <a:cs typeface="Arial"/>
              </a:rPr>
              <a:t>angiotensin</a:t>
            </a:r>
            <a:r>
              <a:rPr sz="2000" b="1" i="1" spc="-130" dirty="0">
                <a:latin typeface="Arial"/>
                <a:cs typeface="Arial"/>
              </a:rPr>
              <a:t> </a:t>
            </a:r>
            <a:r>
              <a:rPr sz="2000" b="1" i="1" spc="-50" dirty="0"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7634858" y="4103753"/>
            <a:ext cx="1060450" cy="76200"/>
            <a:chOff x="7634858" y="4103753"/>
            <a:chExt cx="1060450" cy="76200"/>
          </a:xfrm>
        </p:grpSpPr>
        <p:sp>
          <p:nvSpPr>
            <p:cNvPr id="68" name="object 68"/>
            <p:cNvSpPr/>
            <p:nvPr/>
          </p:nvSpPr>
          <p:spPr>
            <a:xfrm>
              <a:off x="7698359" y="4141850"/>
              <a:ext cx="990600" cy="0"/>
            </a:xfrm>
            <a:custGeom>
              <a:avLst/>
              <a:gdLst/>
              <a:ahLst/>
              <a:cxnLst/>
              <a:rect l="l" t="t" r="r" b="b"/>
              <a:pathLst>
                <a:path w="990600">
                  <a:moveTo>
                    <a:pt x="99034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634858" y="4103753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818879" y="3266150"/>
            <a:ext cx="211074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-20" dirty="0">
                <a:latin typeface="Arial"/>
                <a:cs typeface="Arial"/>
              </a:rPr>
              <a:t>Angiotensin-</a:t>
            </a:r>
            <a:r>
              <a:rPr sz="2000" b="1" i="1" dirty="0">
                <a:latin typeface="Arial"/>
                <a:cs typeface="Arial"/>
              </a:rPr>
              <a:t>(1-</a:t>
            </a:r>
            <a:r>
              <a:rPr sz="2000" b="1" i="1" spc="-25" dirty="0">
                <a:latin typeface="Arial"/>
                <a:cs typeface="Arial"/>
              </a:rPr>
              <a:t>7</a:t>
            </a:r>
            <a:r>
              <a:rPr sz="2000" b="1" spc="-25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4937756" y="2706176"/>
            <a:ext cx="935355" cy="1671320"/>
            <a:chOff x="4937756" y="2706176"/>
            <a:chExt cx="935355" cy="1671320"/>
          </a:xfrm>
        </p:grpSpPr>
        <p:sp>
          <p:nvSpPr>
            <p:cNvPr id="72" name="object 72"/>
            <p:cNvSpPr/>
            <p:nvPr/>
          </p:nvSpPr>
          <p:spPr>
            <a:xfrm>
              <a:off x="5019078" y="3610419"/>
              <a:ext cx="835025" cy="509270"/>
            </a:xfrm>
            <a:custGeom>
              <a:avLst/>
              <a:gdLst/>
              <a:ahLst/>
              <a:cxnLst/>
              <a:rect l="l" t="t" r="r" b="b"/>
              <a:pathLst>
                <a:path w="835025" h="509270">
                  <a:moveTo>
                    <a:pt x="834605" y="508952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937756" y="3560826"/>
              <a:ext cx="127635" cy="108585"/>
            </a:xfrm>
            <a:custGeom>
              <a:avLst/>
              <a:gdLst/>
              <a:ahLst/>
              <a:cxnLst/>
              <a:rect l="l" t="t" r="r" b="b"/>
              <a:pathLst>
                <a:path w="127635" h="108585">
                  <a:moveTo>
                    <a:pt x="0" y="0"/>
                  </a:moveTo>
                  <a:lnTo>
                    <a:pt x="67830" y="108305"/>
                  </a:lnTo>
                  <a:lnTo>
                    <a:pt x="127342" y="107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972720" y="3807650"/>
              <a:ext cx="808990" cy="565150"/>
            </a:xfrm>
            <a:custGeom>
              <a:avLst/>
              <a:gdLst/>
              <a:ahLst/>
              <a:cxnLst/>
              <a:rect l="l" t="t" r="r" b="b"/>
              <a:pathLst>
                <a:path w="808989" h="565150">
                  <a:moveTo>
                    <a:pt x="125799" y="0"/>
                  </a:moveTo>
                  <a:lnTo>
                    <a:pt x="87304" y="3899"/>
                  </a:lnTo>
                  <a:lnTo>
                    <a:pt x="29012" y="28792"/>
                  </a:lnTo>
                  <a:lnTo>
                    <a:pt x="978" y="76263"/>
                  </a:lnTo>
                  <a:lnTo>
                    <a:pt x="0" y="106240"/>
                  </a:lnTo>
                  <a:lnTo>
                    <a:pt x="7328" y="139328"/>
                  </a:lnTo>
                  <a:lnTo>
                    <a:pt x="22503" y="174921"/>
                  </a:lnTo>
                  <a:lnTo>
                    <a:pt x="45060" y="212409"/>
                  </a:lnTo>
                  <a:lnTo>
                    <a:pt x="74538" y="251185"/>
                  </a:lnTo>
                  <a:lnTo>
                    <a:pt x="110474" y="290641"/>
                  </a:lnTo>
                  <a:lnTo>
                    <a:pt x="152407" y="330168"/>
                  </a:lnTo>
                  <a:lnTo>
                    <a:pt x="199873" y="369159"/>
                  </a:lnTo>
                  <a:lnTo>
                    <a:pt x="252411" y="407004"/>
                  </a:lnTo>
                  <a:lnTo>
                    <a:pt x="309558" y="443097"/>
                  </a:lnTo>
                  <a:lnTo>
                    <a:pt x="368764" y="475710"/>
                  </a:lnTo>
                  <a:lnTo>
                    <a:pt x="427279" y="503441"/>
                  </a:lnTo>
                  <a:lnTo>
                    <a:pt x="484346" y="526177"/>
                  </a:lnTo>
                  <a:lnTo>
                    <a:pt x="539210" y="543808"/>
                  </a:lnTo>
                  <a:lnTo>
                    <a:pt x="591115" y="556224"/>
                  </a:lnTo>
                  <a:lnTo>
                    <a:pt x="639305" y="563312"/>
                  </a:lnTo>
                  <a:lnTo>
                    <a:pt x="683025" y="564961"/>
                  </a:lnTo>
                  <a:lnTo>
                    <a:pt x="721519" y="561062"/>
                  </a:lnTo>
                  <a:lnTo>
                    <a:pt x="779806" y="536169"/>
                  </a:lnTo>
                  <a:lnTo>
                    <a:pt x="807837" y="488698"/>
                  </a:lnTo>
                  <a:lnTo>
                    <a:pt x="808816" y="458722"/>
                  </a:lnTo>
                  <a:lnTo>
                    <a:pt x="801487" y="425635"/>
                  </a:lnTo>
                  <a:lnTo>
                    <a:pt x="786312" y="390043"/>
                  </a:lnTo>
                  <a:lnTo>
                    <a:pt x="763755" y="352556"/>
                  </a:lnTo>
                  <a:lnTo>
                    <a:pt x="734277" y="313781"/>
                  </a:lnTo>
                  <a:lnTo>
                    <a:pt x="698341" y="274326"/>
                  </a:lnTo>
                  <a:lnTo>
                    <a:pt x="656408" y="234798"/>
                  </a:lnTo>
                  <a:lnTo>
                    <a:pt x="608942" y="195807"/>
                  </a:lnTo>
                  <a:lnTo>
                    <a:pt x="556404" y="157959"/>
                  </a:lnTo>
                  <a:lnTo>
                    <a:pt x="499257" y="121864"/>
                  </a:lnTo>
                  <a:lnTo>
                    <a:pt x="440054" y="89251"/>
                  </a:lnTo>
                  <a:lnTo>
                    <a:pt x="381542" y="61520"/>
                  </a:lnTo>
                  <a:lnTo>
                    <a:pt x="324476" y="38784"/>
                  </a:lnTo>
                  <a:lnTo>
                    <a:pt x="269614" y="21152"/>
                  </a:lnTo>
                  <a:lnTo>
                    <a:pt x="217710" y="8737"/>
                  </a:lnTo>
                  <a:lnTo>
                    <a:pt x="169520" y="1649"/>
                  </a:lnTo>
                  <a:lnTo>
                    <a:pt x="125799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972720" y="3807650"/>
              <a:ext cx="808990" cy="565150"/>
            </a:xfrm>
            <a:custGeom>
              <a:avLst/>
              <a:gdLst/>
              <a:ahLst/>
              <a:cxnLst/>
              <a:rect l="l" t="t" r="r" b="b"/>
              <a:pathLst>
                <a:path w="808989" h="565150">
                  <a:moveTo>
                    <a:pt x="10727" y="50007"/>
                  </a:moveTo>
                  <a:lnTo>
                    <a:pt x="29012" y="28792"/>
                  </a:lnTo>
                  <a:lnTo>
                    <a:pt x="54790" y="13460"/>
                  </a:lnTo>
                  <a:lnTo>
                    <a:pt x="87304" y="3899"/>
                  </a:lnTo>
                  <a:lnTo>
                    <a:pt x="125799" y="0"/>
                  </a:lnTo>
                  <a:lnTo>
                    <a:pt x="169520" y="1649"/>
                  </a:lnTo>
                  <a:lnTo>
                    <a:pt x="217710" y="8737"/>
                  </a:lnTo>
                  <a:lnTo>
                    <a:pt x="269614" y="21152"/>
                  </a:lnTo>
                  <a:lnTo>
                    <a:pt x="324476" y="38784"/>
                  </a:lnTo>
                  <a:lnTo>
                    <a:pt x="381542" y="61520"/>
                  </a:lnTo>
                  <a:lnTo>
                    <a:pt x="440054" y="89251"/>
                  </a:lnTo>
                  <a:lnTo>
                    <a:pt x="499257" y="121864"/>
                  </a:lnTo>
                  <a:lnTo>
                    <a:pt x="556404" y="157959"/>
                  </a:lnTo>
                  <a:lnTo>
                    <a:pt x="608942" y="195807"/>
                  </a:lnTo>
                  <a:lnTo>
                    <a:pt x="656408" y="234798"/>
                  </a:lnTo>
                  <a:lnTo>
                    <a:pt x="698341" y="274326"/>
                  </a:lnTo>
                  <a:lnTo>
                    <a:pt x="734277" y="313781"/>
                  </a:lnTo>
                  <a:lnTo>
                    <a:pt x="763755" y="352556"/>
                  </a:lnTo>
                  <a:lnTo>
                    <a:pt x="786312" y="390043"/>
                  </a:lnTo>
                  <a:lnTo>
                    <a:pt x="801487" y="425635"/>
                  </a:lnTo>
                  <a:lnTo>
                    <a:pt x="808816" y="458722"/>
                  </a:lnTo>
                  <a:lnTo>
                    <a:pt x="807837" y="488698"/>
                  </a:lnTo>
                  <a:lnTo>
                    <a:pt x="779806" y="536169"/>
                  </a:lnTo>
                  <a:lnTo>
                    <a:pt x="721519" y="561062"/>
                  </a:lnTo>
                  <a:lnTo>
                    <a:pt x="683025" y="564961"/>
                  </a:lnTo>
                  <a:lnTo>
                    <a:pt x="639305" y="563312"/>
                  </a:lnTo>
                  <a:lnTo>
                    <a:pt x="591115" y="556224"/>
                  </a:lnTo>
                  <a:lnTo>
                    <a:pt x="539210" y="543808"/>
                  </a:lnTo>
                  <a:lnTo>
                    <a:pt x="484346" y="526177"/>
                  </a:lnTo>
                  <a:lnTo>
                    <a:pt x="427279" y="503441"/>
                  </a:lnTo>
                  <a:lnTo>
                    <a:pt x="368764" y="475710"/>
                  </a:lnTo>
                  <a:lnTo>
                    <a:pt x="309558" y="443097"/>
                  </a:lnTo>
                  <a:lnTo>
                    <a:pt x="252411" y="407004"/>
                  </a:lnTo>
                  <a:lnTo>
                    <a:pt x="199873" y="369159"/>
                  </a:lnTo>
                  <a:lnTo>
                    <a:pt x="152407" y="330168"/>
                  </a:lnTo>
                  <a:lnTo>
                    <a:pt x="110474" y="290641"/>
                  </a:lnTo>
                  <a:lnTo>
                    <a:pt x="74538" y="251185"/>
                  </a:lnTo>
                  <a:lnTo>
                    <a:pt x="45060" y="212409"/>
                  </a:lnTo>
                  <a:lnTo>
                    <a:pt x="22503" y="174921"/>
                  </a:lnTo>
                  <a:lnTo>
                    <a:pt x="7328" y="139328"/>
                  </a:lnTo>
                  <a:lnTo>
                    <a:pt x="0" y="106240"/>
                  </a:lnTo>
                  <a:lnTo>
                    <a:pt x="978" y="76263"/>
                  </a:lnTo>
                  <a:lnTo>
                    <a:pt x="10727" y="5000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038308" y="3879353"/>
              <a:ext cx="645160" cy="457834"/>
            </a:xfrm>
            <a:custGeom>
              <a:avLst/>
              <a:gdLst/>
              <a:ahLst/>
              <a:cxnLst/>
              <a:rect l="l" t="t" r="r" b="b"/>
              <a:pathLst>
                <a:path w="645160" h="457835">
                  <a:moveTo>
                    <a:pt x="127566" y="112306"/>
                  </a:moveTo>
                  <a:lnTo>
                    <a:pt x="67386" y="112306"/>
                  </a:lnTo>
                  <a:lnTo>
                    <a:pt x="129908" y="149224"/>
                  </a:lnTo>
                  <a:lnTo>
                    <a:pt x="122580" y="192824"/>
                  </a:lnTo>
                  <a:lnTo>
                    <a:pt x="156933" y="213105"/>
                  </a:lnTo>
                  <a:lnTo>
                    <a:pt x="171726" y="116890"/>
                  </a:lnTo>
                  <a:lnTo>
                    <a:pt x="135331" y="116890"/>
                  </a:lnTo>
                  <a:lnTo>
                    <a:pt x="127566" y="112306"/>
                  </a:lnTo>
                  <a:close/>
                </a:path>
                <a:path w="645160" h="457835">
                  <a:moveTo>
                    <a:pt x="153276" y="0"/>
                  </a:moveTo>
                  <a:lnTo>
                    <a:pt x="0" y="120434"/>
                  </a:lnTo>
                  <a:lnTo>
                    <a:pt x="33502" y="140220"/>
                  </a:lnTo>
                  <a:lnTo>
                    <a:pt x="67386" y="112306"/>
                  </a:lnTo>
                  <a:lnTo>
                    <a:pt x="127566" y="112306"/>
                  </a:lnTo>
                  <a:lnTo>
                    <a:pt x="92659" y="91693"/>
                  </a:lnTo>
                  <a:lnTo>
                    <a:pt x="148056" y="46126"/>
                  </a:lnTo>
                  <a:lnTo>
                    <a:pt x="182605" y="46126"/>
                  </a:lnTo>
                  <a:lnTo>
                    <a:pt x="186664" y="19723"/>
                  </a:lnTo>
                  <a:lnTo>
                    <a:pt x="153276" y="0"/>
                  </a:lnTo>
                  <a:close/>
                </a:path>
                <a:path w="645160" h="457835">
                  <a:moveTo>
                    <a:pt x="182605" y="46126"/>
                  </a:moveTo>
                  <a:lnTo>
                    <a:pt x="148056" y="46126"/>
                  </a:lnTo>
                  <a:lnTo>
                    <a:pt x="135331" y="116890"/>
                  </a:lnTo>
                  <a:lnTo>
                    <a:pt x="171726" y="116890"/>
                  </a:lnTo>
                  <a:lnTo>
                    <a:pt x="182605" y="46126"/>
                  </a:lnTo>
                  <a:close/>
                </a:path>
                <a:path w="645160" h="457835">
                  <a:moveTo>
                    <a:pt x="636094" y="291020"/>
                  </a:moveTo>
                  <a:lnTo>
                    <a:pt x="586485" y="291020"/>
                  </a:lnTo>
                  <a:lnTo>
                    <a:pt x="592581" y="292074"/>
                  </a:lnTo>
                  <a:lnTo>
                    <a:pt x="605167" y="299516"/>
                  </a:lnTo>
                  <a:lnTo>
                    <a:pt x="609066" y="304241"/>
                  </a:lnTo>
                  <a:lnTo>
                    <a:pt x="611933" y="315363"/>
                  </a:lnTo>
                  <a:lnTo>
                    <a:pt x="611987" y="315798"/>
                  </a:lnTo>
                  <a:lnTo>
                    <a:pt x="610768" y="321868"/>
                  </a:lnTo>
                  <a:lnTo>
                    <a:pt x="575525" y="347986"/>
                  </a:lnTo>
                  <a:lnTo>
                    <a:pt x="531714" y="358461"/>
                  </a:lnTo>
                  <a:lnTo>
                    <a:pt x="516369" y="362819"/>
                  </a:lnTo>
                  <a:lnTo>
                    <a:pt x="478542" y="382281"/>
                  </a:lnTo>
                  <a:lnTo>
                    <a:pt x="466051" y="395643"/>
                  </a:lnTo>
                  <a:lnTo>
                    <a:pt x="571131" y="457695"/>
                  </a:lnTo>
                  <a:lnTo>
                    <a:pt x="587578" y="429856"/>
                  </a:lnTo>
                  <a:lnTo>
                    <a:pt x="528053" y="394703"/>
                  </a:lnTo>
                  <a:lnTo>
                    <a:pt x="531202" y="392925"/>
                  </a:lnTo>
                  <a:lnTo>
                    <a:pt x="577446" y="381071"/>
                  </a:lnTo>
                  <a:lnTo>
                    <a:pt x="586068" y="378923"/>
                  </a:lnTo>
                  <a:lnTo>
                    <a:pt x="622503" y="362051"/>
                  </a:lnTo>
                  <a:lnTo>
                    <a:pt x="644925" y="325185"/>
                  </a:lnTo>
                  <a:lnTo>
                    <a:pt x="645148" y="315363"/>
                  </a:lnTo>
                  <a:lnTo>
                    <a:pt x="643267" y="305320"/>
                  </a:lnTo>
                  <a:lnTo>
                    <a:pt x="639260" y="295588"/>
                  </a:lnTo>
                  <a:lnTo>
                    <a:pt x="636094" y="291020"/>
                  </a:lnTo>
                  <a:close/>
                </a:path>
                <a:path w="645160" h="457835">
                  <a:moveTo>
                    <a:pt x="423202" y="159397"/>
                  </a:moveTo>
                  <a:lnTo>
                    <a:pt x="330834" y="315798"/>
                  </a:lnTo>
                  <a:lnTo>
                    <a:pt x="449795" y="386041"/>
                  </a:lnTo>
                  <a:lnTo>
                    <a:pt x="465353" y="359689"/>
                  </a:lnTo>
                  <a:lnTo>
                    <a:pt x="377977" y="308101"/>
                  </a:lnTo>
                  <a:lnTo>
                    <a:pt x="403123" y="265531"/>
                  </a:lnTo>
                  <a:lnTo>
                    <a:pt x="463309" y="265531"/>
                  </a:lnTo>
                  <a:lnTo>
                    <a:pt x="418680" y="239179"/>
                  </a:lnTo>
                  <a:lnTo>
                    <a:pt x="439153" y="204508"/>
                  </a:lnTo>
                  <a:lnTo>
                    <a:pt x="499593" y="204508"/>
                  </a:lnTo>
                  <a:lnTo>
                    <a:pt x="423202" y="159397"/>
                  </a:lnTo>
                  <a:close/>
                </a:path>
                <a:path w="645160" h="457835">
                  <a:moveTo>
                    <a:pt x="463309" y="265531"/>
                  </a:moveTo>
                  <a:lnTo>
                    <a:pt x="403123" y="265531"/>
                  </a:lnTo>
                  <a:lnTo>
                    <a:pt x="481634" y="311899"/>
                  </a:lnTo>
                  <a:lnTo>
                    <a:pt x="497204" y="285546"/>
                  </a:lnTo>
                  <a:lnTo>
                    <a:pt x="463309" y="265531"/>
                  </a:lnTo>
                  <a:close/>
                </a:path>
                <a:path w="645160" h="457835">
                  <a:moveTo>
                    <a:pt x="582956" y="261045"/>
                  </a:moveTo>
                  <a:lnTo>
                    <a:pt x="543800" y="276685"/>
                  </a:lnTo>
                  <a:lnTo>
                    <a:pt x="534962" y="286981"/>
                  </a:lnTo>
                  <a:lnTo>
                    <a:pt x="563067" y="307606"/>
                  </a:lnTo>
                  <a:lnTo>
                    <a:pt x="568807" y="299199"/>
                  </a:lnTo>
                  <a:lnTo>
                    <a:pt x="574636" y="294195"/>
                  </a:lnTo>
                  <a:lnTo>
                    <a:pt x="586485" y="291020"/>
                  </a:lnTo>
                  <a:lnTo>
                    <a:pt x="636094" y="291020"/>
                  </a:lnTo>
                  <a:lnTo>
                    <a:pt x="633088" y="286683"/>
                  </a:lnTo>
                  <a:lnTo>
                    <a:pt x="624754" y="278606"/>
                  </a:lnTo>
                  <a:lnTo>
                    <a:pt x="614260" y="271360"/>
                  </a:lnTo>
                  <a:lnTo>
                    <a:pt x="603740" y="266055"/>
                  </a:lnTo>
                  <a:lnTo>
                    <a:pt x="593305" y="262616"/>
                  </a:lnTo>
                  <a:lnTo>
                    <a:pt x="582956" y="261045"/>
                  </a:lnTo>
                  <a:close/>
                </a:path>
                <a:path w="645160" h="457835">
                  <a:moveTo>
                    <a:pt x="285618" y="90949"/>
                  </a:moveTo>
                  <a:lnTo>
                    <a:pt x="238701" y="111012"/>
                  </a:lnTo>
                  <a:lnTo>
                    <a:pt x="213182" y="142722"/>
                  </a:lnTo>
                  <a:lnTo>
                    <a:pt x="198705" y="178685"/>
                  </a:lnTo>
                  <a:lnTo>
                    <a:pt x="196956" y="195961"/>
                  </a:lnTo>
                  <a:lnTo>
                    <a:pt x="198869" y="212763"/>
                  </a:lnTo>
                  <a:lnTo>
                    <a:pt x="223413" y="254166"/>
                  </a:lnTo>
                  <a:lnTo>
                    <a:pt x="262324" y="274743"/>
                  </a:lnTo>
                  <a:lnTo>
                    <a:pt x="274459" y="276668"/>
                  </a:lnTo>
                  <a:lnTo>
                    <a:pt x="286410" y="276390"/>
                  </a:lnTo>
                  <a:lnTo>
                    <a:pt x="298171" y="273847"/>
                  </a:lnTo>
                  <a:lnTo>
                    <a:pt x="309737" y="268963"/>
                  </a:lnTo>
                  <a:lnTo>
                    <a:pt x="321107" y="261741"/>
                  </a:lnTo>
                  <a:lnTo>
                    <a:pt x="332282" y="252183"/>
                  </a:lnTo>
                  <a:lnTo>
                    <a:pt x="323688" y="242590"/>
                  </a:lnTo>
                  <a:lnTo>
                    <a:pt x="272692" y="242590"/>
                  </a:lnTo>
                  <a:lnTo>
                    <a:pt x="266020" y="242022"/>
                  </a:lnTo>
                  <a:lnTo>
                    <a:pt x="235310" y="217031"/>
                  </a:lnTo>
                  <a:lnTo>
                    <a:pt x="232507" y="198019"/>
                  </a:lnTo>
                  <a:lnTo>
                    <a:pt x="234780" y="186555"/>
                  </a:lnTo>
                  <a:lnTo>
                    <a:pt x="255465" y="146979"/>
                  </a:lnTo>
                  <a:lnTo>
                    <a:pt x="290859" y="123527"/>
                  </a:lnTo>
                  <a:lnTo>
                    <a:pt x="358606" y="123527"/>
                  </a:lnTo>
                  <a:lnTo>
                    <a:pt x="358440" y="123278"/>
                  </a:lnTo>
                  <a:lnTo>
                    <a:pt x="347989" y="112820"/>
                  </a:lnTo>
                  <a:lnTo>
                    <a:pt x="334937" y="103682"/>
                  </a:lnTo>
                  <a:lnTo>
                    <a:pt x="318503" y="95798"/>
                  </a:lnTo>
                  <a:lnTo>
                    <a:pt x="302064" y="91554"/>
                  </a:lnTo>
                  <a:lnTo>
                    <a:pt x="285618" y="90949"/>
                  </a:lnTo>
                  <a:close/>
                </a:path>
                <a:path w="645160" h="457835">
                  <a:moveTo>
                    <a:pt x="499593" y="204508"/>
                  </a:moveTo>
                  <a:lnTo>
                    <a:pt x="439153" y="204508"/>
                  </a:lnTo>
                  <a:lnTo>
                    <a:pt x="523544" y="254342"/>
                  </a:lnTo>
                  <a:lnTo>
                    <a:pt x="539165" y="227876"/>
                  </a:lnTo>
                  <a:lnTo>
                    <a:pt x="499593" y="204508"/>
                  </a:lnTo>
                  <a:close/>
                </a:path>
                <a:path w="645160" h="457835">
                  <a:moveTo>
                    <a:pt x="307390" y="224396"/>
                  </a:moveTo>
                  <a:lnTo>
                    <a:pt x="272692" y="242590"/>
                  </a:lnTo>
                  <a:lnTo>
                    <a:pt x="323688" y="242590"/>
                  </a:lnTo>
                  <a:lnTo>
                    <a:pt x="307390" y="224396"/>
                  </a:lnTo>
                  <a:close/>
                </a:path>
                <a:path w="645160" h="457835">
                  <a:moveTo>
                    <a:pt x="358606" y="123527"/>
                  </a:moveTo>
                  <a:lnTo>
                    <a:pt x="290859" y="123527"/>
                  </a:lnTo>
                  <a:lnTo>
                    <a:pt x="299805" y="123550"/>
                  </a:lnTo>
                  <a:lnTo>
                    <a:pt x="308652" y="125618"/>
                  </a:lnTo>
                  <a:lnTo>
                    <a:pt x="336389" y="155617"/>
                  </a:lnTo>
                  <a:lnTo>
                    <a:pt x="337015" y="162029"/>
                  </a:lnTo>
                  <a:lnTo>
                    <a:pt x="336509" y="168637"/>
                  </a:lnTo>
                  <a:lnTo>
                    <a:pt x="334873" y="175437"/>
                  </a:lnTo>
                  <a:lnTo>
                    <a:pt x="370535" y="186435"/>
                  </a:lnTo>
                  <a:lnTo>
                    <a:pt x="372756" y="175822"/>
                  </a:lnTo>
                  <a:lnTo>
                    <a:pt x="373667" y="165908"/>
                  </a:lnTo>
                  <a:lnTo>
                    <a:pt x="373265" y="156691"/>
                  </a:lnTo>
                  <a:lnTo>
                    <a:pt x="371551" y="148170"/>
                  </a:lnTo>
                  <a:lnTo>
                    <a:pt x="366292" y="135061"/>
                  </a:lnTo>
                  <a:lnTo>
                    <a:pt x="358606" y="1235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046497" y="3095244"/>
              <a:ext cx="727710" cy="309245"/>
            </a:xfrm>
            <a:custGeom>
              <a:avLst/>
              <a:gdLst/>
              <a:ahLst/>
              <a:cxnLst/>
              <a:rect l="l" t="t" r="r" b="b"/>
              <a:pathLst>
                <a:path w="727710" h="309245">
                  <a:moveTo>
                    <a:pt x="727176" y="0"/>
                  </a:moveTo>
                  <a:lnTo>
                    <a:pt x="0" y="308927"/>
                  </a:lnTo>
                </a:path>
              </a:pathLst>
            </a:custGeom>
            <a:ln w="12699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988053" y="3364136"/>
              <a:ext cx="85090" cy="70485"/>
            </a:xfrm>
            <a:custGeom>
              <a:avLst/>
              <a:gdLst/>
              <a:ahLst/>
              <a:cxnLst/>
              <a:rect l="l" t="t" r="r" b="b"/>
              <a:pathLst>
                <a:path w="85089" h="70485">
                  <a:moveTo>
                    <a:pt x="55232" y="0"/>
                  </a:moveTo>
                  <a:lnTo>
                    <a:pt x="0" y="64858"/>
                  </a:lnTo>
                  <a:lnTo>
                    <a:pt x="85026" y="70129"/>
                  </a:lnTo>
                  <a:lnTo>
                    <a:pt x="552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983246" y="2710939"/>
              <a:ext cx="845185" cy="510540"/>
            </a:xfrm>
            <a:custGeom>
              <a:avLst/>
              <a:gdLst/>
              <a:ahLst/>
              <a:cxnLst/>
              <a:rect l="l" t="t" r="r" b="b"/>
              <a:pathLst>
                <a:path w="845185" h="510539">
                  <a:moveTo>
                    <a:pt x="684923" y="0"/>
                  </a:moveTo>
                  <a:lnTo>
                    <a:pt x="636261" y="2106"/>
                  </a:lnTo>
                  <a:lnTo>
                    <a:pt x="583357" y="9130"/>
                  </a:lnTo>
                  <a:lnTo>
                    <a:pt x="526975" y="21038"/>
                  </a:lnTo>
                  <a:lnTo>
                    <a:pt x="467878" y="37797"/>
                  </a:lnTo>
                  <a:lnTo>
                    <a:pt x="406830" y="59375"/>
                  </a:lnTo>
                  <a:lnTo>
                    <a:pt x="344592" y="85739"/>
                  </a:lnTo>
                  <a:lnTo>
                    <a:pt x="284043" y="115781"/>
                  </a:lnTo>
                  <a:lnTo>
                    <a:pt x="227900" y="148039"/>
                  </a:lnTo>
                  <a:lnTo>
                    <a:pt x="176683" y="181955"/>
                  </a:lnTo>
                  <a:lnTo>
                    <a:pt x="130917" y="216973"/>
                  </a:lnTo>
                  <a:lnTo>
                    <a:pt x="91122" y="252534"/>
                  </a:lnTo>
                  <a:lnTo>
                    <a:pt x="57821" y="288081"/>
                  </a:lnTo>
                  <a:lnTo>
                    <a:pt x="31536" y="323058"/>
                  </a:lnTo>
                  <a:lnTo>
                    <a:pt x="12789" y="356905"/>
                  </a:lnTo>
                  <a:lnTo>
                    <a:pt x="0" y="418984"/>
                  </a:lnTo>
                  <a:lnTo>
                    <a:pt x="7001" y="446101"/>
                  </a:lnTo>
                  <a:lnTo>
                    <a:pt x="47079" y="486974"/>
                  </a:lnTo>
                  <a:lnTo>
                    <a:pt x="116330" y="507646"/>
                  </a:lnTo>
                  <a:lnTo>
                    <a:pt x="159989" y="510490"/>
                  </a:lnTo>
                  <a:lnTo>
                    <a:pt x="208651" y="508383"/>
                  </a:lnTo>
                  <a:lnTo>
                    <a:pt x="261555" y="501358"/>
                  </a:lnTo>
                  <a:lnTo>
                    <a:pt x="317937" y="489448"/>
                  </a:lnTo>
                  <a:lnTo>
                    <a:pt x="377034" y="472687"/>
                  </a:lnTo>
                  <a:lnTo>
                    <a:pt x="438082" y="451106"/>
                  </a:lnTo>
                  <a:lnTo>
                    <a:pt x="500320" y="424740"/>
                  </a:lnTo>
                  <a:lnTo>
                    <a:pt x="560869" y="394701"/>
                  </a:lnTo>
                  <a:lnTo>
                    <a:pt x="617013" y="362445"/>
                  </a:lnTo>
                  <a:lnTo>
                    <a:pt x="668231" y="328531"/>
                  </a:lnTo>
                  <a:lnTo>
                    <a:pt x="713999" y="293515"/>
                  </a:lnTo>
                  <a:lnTo>
                    <a:pt x="753795" y="257955"/>
                  </a:lnTo>
                  <a:lnTo>
                    <a:pt x="787097" y="222408"/>
                  </a:lnTo>
                  <a:lnTo>
                    <a:pt x="813382" y="187433"/>
                  </a:lnTo>
                  <a:lnTo>
                    <a:pt x="832128" y="153586"/>
                  </a:lnTo>
                  <a:lnTo>
                    <a:pt x="844915" y="91507"/>
                  </a:lnTo>
                  <a:lnTo>
                    <a:pt x="837911" y="64390"/>
                  </a:lnTo>
                  <a:lnTo>
                    <a:pt x="797833" y="23517"/>
                  </a:lnTo>
                  <a:lnTo>
                    <a:pt x="728582" y="2844"/>
                  </a:lnTo>
                  <a:lnTo>
                    <a:pt x="684923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983246" y="2710939"/>
              <a:ext cx="845185" cy="510540"/>
            </a:xfrm>
            <a:custGeom>
              <a:avLst/>
              <a:gdLst/>
              <a:ahLst/>
              <a:cxnLst/>
              <a:rect l="l" t="t" r="r" b="b"/>
              <a:pathLst>
                <a:path w="845185" h="510539">
                  <a:moveTo>
                    <a:pt x="7001" y="446101"/>
                  </a:moveTo>
                  <a:lnTo>
                    <a:pt x="0" y="418984"/>
                  </a:lnTo>
                  <a:lnTo>
                    <a:pt x="2103" y="389066"/>
                  </a:lnTo>
                  <a:lnTo>
                    <a:pt x="12789" y="356905"/>
                  </a:lnTo>
                  <a:lnTo>
                    <a:pt x="31536" y="323058"/>
                  </a:lnTo>
                  <a:lnTo>
                    <a:pt x="57821" y="288081"/>
                  </a:lnTo>
                  <a:lnTo>
                    <a:pt x="91122" y="252534"/>
                  </a:lnTo>
                  <a:lnTo>
                    <a:pt x="130917" y="216973"/>
                  </a:lnTo>
                  <a:lnTo>
                    <a:pt x="176683" y="181955"/>
                  </a:lnTo>
                  <a:lnTo>
                    <a:pt x="227900" y="148039"/>
                  </a:lnTo>
                  <a:lnTo>
                    <a:pt x="284043" y="115781"/>
                  </a:lnTo>
                  <a:lnTo>
                    <a:pt x="344592" y="85739"/>
                  </a:lnTo>
                  <a:lnTo>
                    <a:pt x="406830" y="59375"/>
                  </a:lnTo>
                  <a:lnTo>
                    <a:pt x="467878" y="37797"/>
                  </a:lnTo>
                  <a:lnTo>
                    <a:pt x="526975" y="21038"/>
                  </a:lnTo>
                  <a:lnTo>
                    <a:pt x="583357" y="9130"/>
                  </a:lnTo>
                  <a:lnTo>
                    <a:pt x="636261" y="2106"/>
                  </a:lnTo>
                  <a:lnTo>
                    <a:pt x="684923" y="0"/>
                  </a:lnTo>
                  <a:lnTo>
                    <a:pt x="728582" y="2844"/>
                  </a:lnTo>
                  <a:lnTo>
                    <a:pt x="766473" y="10672"/>
                  </a:lnTo>
                  <a:lnTo>
                    <a:pt x="821901" y="41412"/>
                  </a:lnTo>
                  <a:lnTo>
                    <a:pt x="844915" y="91507"/>
                  </a:lnTo>
                  <a:lnTo>
                    <a:pt x="842814" y="121424"/>
                  </a:lnTo>
                  <a:lnTo>
                    <a:pt x="813382" y="187433"/>
                  </a:lnTo>
                  <a:lnTo>
                    <a:pt x="787097" y="222408"/>
                  </a:lnTo>
                  <a:lnTo>
                    <a:pt x="753795" y="257955"/>
                  </a:lnTo>
                  <a:lnTo>
                    <a:pt x="713999" y="293515"/>
                  </a:lnTo>
                  <a:lnTo>
                    <a:pt x="668231" y="328531"/>
                  </a:lnTo>
                  <a:lnTo>
                    <a:pt x="617013" y="362445"/>
                  </a:lnTo>
                  <a:lnTo>
                    <a:pt x="560869" y="394701"/>
                  </a:lnTo>
                  <a:lnTo>
                    <a:pt x="500320" y="424740"/>
                  </a:lnTo>
                  <a:lnTo>
                    <a:pt x="438082" y="451106"/>
                  </a:lnTo>
                  <a:lnTo>
                    <a:pt x="377034" y="472687"/>
                  </a:lnTo>
                  <a:lnTo>
                    <a:pt x="317937" y="489448"/>
                  </a:lnTo>
                  <a:lnTo>
                    <a:pt x="261555" y="501358"/>
                  </a:lnTo>
                  <a:lnTo>
                    <a:pt x="208651" y="508383"/>
                  </a:lnTo>
                  <a:lnTo>
                    <a:pt x="159989" y="510490"/>
                  </a:lnTo>
                  <a:lnTo>
                    <a:pt x="116330" y="507646"/>
                  </a:lnTo>
                  <a:lnTo>
                    <a:pt x="78439" y="499819"/>
                  </a:lnTo>
                  <a:lnTo>
                    <a:pt x="47079" y="486974"/>
                  </a:lnTo>
                  <a:lnTo>
                    <a:pt x="23011" y="469079"/>
                  </a:lnTo>
                  <a:lnTo>
                    <a:pt x="7001" y="44610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149517" y="2800145"/>
              <a:ext cx="475615" cy="353060"/>
            </a:xfrm>
            <a:custGeom>
              <a:avLst/>
              <a:gdLst/>
              <a:ahLst/>
              <a:cxnLst/>
              <a:rect l="l" t="t" r="r" b="b"/>
              <a:pathLst>
                <a:path w="475614" h="353060">
                  <a:moveTo>
                    <a:pt x="32423" y="172933"/>
                  </a:moveTo>
                  <a:lnTo>
                    <a:pt x="0" y="187830"/>
                  </a:lnTo>
                  <a:lnTo>
                    <a:pt x="75819" y="352880"/>
                  </a:lnTo>
                  <a:lnTo>
                    <a:pt x="106781" y="338656"/>
                  </a:lnTo>
                  <a:lnTo>
                    <a:pt x="57340" y="231023"/>
                  </a:lnTo>
                  <a:lnTo>
                    <a:pt x="119124" y="231023"/>
                  </a:lnTo>
                  <a:lnTo>
                    <a:pt x="32423" y="172933"/>
                  </a:lnTo>
                  <a:close/>
                </a:path>
                <a:path w="475614" h="353060">
                  <a:moveTo>
                    <a:pt x="119124" y="231023"/>
                  </a:moveTo>
                  <a:lnTo>
                    <a:pt x="57340" y="231023"/>
                  </a:lnTo>
                  <a:lnTo>
                    <a:pt x="173316" y="308087"/>
                  </a:lnTo>
                  <a:lnTo>
                    <a:pt x="206756" y="292732"/>
                  </a:lnTo>
                  <a:lnTo>
                    <a:pt x="188100" y="252118"/>
                  </a:lnTo>
                  <a:lnTo>
                    <a:pt x="150609" y="252118"/>
                  </a:lnTo>
                  <a:lnTo>
                    <a:pt x="119124" y="231023"/>
                  </a:lnTo>
                  <a:close/>
                </a:path>
                <a:path w="475614" h="353060">
                  <a:moveTo>
                    <a:pt x="288226" y="55420"/>
                  </a:moveTo>
                  <a:lnTo>
                    <a:pt x="165836" y="111643"/>
                  </a:lnTo>
                  <a:lnTo>
                    <a:pt x="241668" y="276692"/>
                  </a:lnTo>
                  <a:lnTo>
                    <a:pt x="335516" y="233576"/>
                  </a:lnTo>
                  <a:lnTo>
                    <a:pt x="262216" y="233576"/>
                  </a:lnTo>
                  <a:lnTo>
                    <a:pt x="241579" y="188656"/>
                  </a:lnTo>
                  <a:lnTo>
                    <a:pt x="302113" y="160843"/>
                  </a:lnTo>
                  <a:lnTo>
                    <a:pt x="228803" y="160843"/>
                  </a:lnTo>
                  <a:lnTo>
                    <a:pt x="211988" y="124254"/>
                  </a:lnTo>
                  <a:lnTo>
                    <a:pt x="301053" y="83335"/>
                  </a:lnTo>
                  <a:lnTo>
                    <a:pt x="288226" y="55420"/>
                  </a:lnTo>
                  <a:close/>
                </a:path>
                <a:path w="475614" h="353060">
                  <a:moveTo>
                    <a:pt x="130937" y="127670"/>
                  </a:moveTo>
                  <a:lnTo>
                    <a:pt x="99974" y="141894"/>
                  </a:lnTo>
                  <a:lnTo>
                    <a:pt x="150609" y="252118"/>
                  </a:lnTo>
                  <a:lnTo>
                    <a:pt x="188100" y="252118"/>
                  </a:lnTo>
                  <a:lnTo>
                    <a:pt x="130937" y="127670"/>
                  </a:lnTo>
                  <a:close/>
                </a:path>
                <a:path w="475614" h="353060">
                  <a:moveTo>
                    <a:pt x="354418" y="191209"/>
                  </a:moveTo>
                  <a:lnTo>
                    <a:pt x="262216" y="233576"/>
                  </a:lnTo>
                  <a:lnTo>
                    <a:pt x="335516" y="233576"/>
                  </a:lnTo>
                  <a:lnTo>
                    <a:pt x="367195" y="219022"/>
                  </a:lnTo>
                  <a:lnTo>
                    <a:pt x="354418" y="191209"/>
                  </a:lnTo>
                  <a:close/>
                </a:path>
                <a:path w="475614" h="353060">
                  <a:moveTo>
                    <a:pt x="421717" y="0"/>
                  </a:moveTo>
                  <a:lnTo>
                    <a:pt x="373037" y="16457"/>
                  </a:lnTo>
                  <a:lnTo>
                    <a:pt x="319557" y="41018"/>
                  </a:lnTo>
                  <a:lnTo>
                    <a:pt x="395389" y="206080"/>
                  </a:lnTo>
                  <a:lnTo>
                    <a:pt x="428713" y="190764"/>
                  </a:lnTo>
                  <a:lnTo>
                    <a:pt x="400113" y="128509"/>
                  </a:lnTo>
                  <a:lnTo>
                    <a:pt x="421843" y="118526"/>
                  </a:lnTo>
                  <a:lnTo>
                    <a:pt x="432415" y="113485"/>
                  </a:lnTo>
                  <a:lnTo>
                    <a:pt x="441520" y="108763"/>
                  </a:lnTo>
                  <a:lnTo>
                    <a:pt x="449155" y="104360"/>
                  </a:lnTo>
                  <a:lnTo>
                    <a:pt x="455032" y="100467"/>
                  </a:lnTo>
                  <a:lnTo>
                    <a:pt x="387223" y="100467"/>
                  </a:lnTo>
                  <a:lnTo>
                    <a:pt x="365709" y="53629"/>
                  </a:lnTo>
                  <a:lnTo>
                    <a:pt x="402351" y="37571"/>
                  </a:lnTo>
                  <a:lnTo>
                    <a:pt x="412165" y="34833"/>
                  </a:lnTo>
                  <a:lnTo>
                    <a:pt x="469767" y="34833"/>
                  </a:lnTo>
                  <a:lnTo>
                    <a:pt x="469315" y="33716"/>
                  </a:lnTo>
                  <a:lnTo>
                    <a:pt x="437305" y="2623"/>
                  </a:lnTo>
                  <a:lnTo>
                    <a:pt x="429550" y="634"/>
                  </a:lnTo>
                  <a:lnTo>
                    <a:pt x="421717" y="0"/>
                  </a:lnTo>
                  <a:close/>
                </a:path>
                <a:path w="475614" h="353060">
                  <a:moveTo>
                    <a:pt x="311670" y="122768"/>
                  </a:moveTo>
                  <a:lnTo>
                    <a:pt x="228803" y="160843"/>
                  </a:lnTo>
                  <a:lnTo>
                    <a:pt x="302113" y="160843"/>
                  </a:lnTo>
                  <a:lnTo>
                    <a:pt x="324446" y="150581"/>
                  </a:lnTo>
                  <a:lnTo>
                    <a:pt x="311670" y="122768"/>
                  </a:lnTo>
                  <a:close/>
                </a:path>
                <a:path w="475614" h="353060">
                  <a:moveTo>
                    <a:pt x="469767" y="34833"/>
                  </a:moveTo>
                  <a:lnTo>
                    <a:pt x="412165" y="34833"/>
                  </a:lnTo>
                  <a:lnTo>
                    <a:pt x="417753" y="35227"/>
                  </a:lnTo>
                  <a:lnTo>
                    <a:pt x="428396" y="39786"/>
                  </a:lnTo>
                  <a:lnTo>
                    <a:pt x="432435" y="43939"/>
                  </a:lnTo>
                  <a:lnTo>
                    <a:pt x="437426" y="54823"/>
                  </a:lnTo>
                  <a:lnTo>
                    <a:pt x="438137" y="59675"/>
                  </a:lnTo>
                  <a:lnTo>
                    <a:pt x="436486" y="69339"/>
                  </a:lnTo>
                  <a:lnTo>
                    <a:pt x="405472" y="92085"/>
                  </a:lnTo>
                  <a:lnTo>
                    <a:pt x="387223" y="100467"/>
                  </a:lnTo>
                  <a:lnTo>
                    <a:pt x="455032" y="100467"/>
                  </a:lnTo>
                  <a:lnTo>
                    <a:pt x="475551" y="61808"/>
                  </a:lnTo>
                  <a:lnTo>
                    <a:pt x="475441" y="55217"/>
                  </a:lnTo>
                  <a:lnTo>
                    <a:pt x="474367" y="48338"/>
                  </a:lnTo>
                  <a:lnTo>
                    <a:pt x="472326" y="41172"/>
                  </a:lnTo>
                  <a:lnTo>
                    <a:pt x="469767" y="3483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3241309" y="3781307"/>
            <a:ext cx="1106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spc="-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MLN-4760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4474464" y="3851909"/>
            <a:ext cx="416559" cy="186690"/>
            <a:chOff x="4474464" y="3851909"/>
            <a:chExt cx="416559" cy="186690"/>
          </a:xfrm>
        </p:grpSpPr>
        <p:sp>
          <p:nvSpPr>
            <p:cNvPr id="84" name="object 84"/>
            <p:cNvSpPr/>
            <p:nvPr/>
          </p:nvSpPr>
          <p:spPr>
            <a:xfrm>
              <a:off x="4483989" y="3943730"/>
              <a:ext cx="397510" cy="0"/>
            </a:xfrm>
            <a:custGeom>
              <a:avLst/>
              <a:gdLst/>
              <a:ahLst/>
              <a:cxnLst/>
              <a:rect l="l" t="t" r="r" b="b"/>
              <a:pathLst>
                <a:path w="397510">
                  <a:moveTo>
                    <a:pt x="0" y="0"/>
                  </a:moveTo>
                  <a:lnTo>
                    <a:pt x="39700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878705" y="3861434"/>
              <a:ext cx="0" cy="167640"/>
            </a:xfrm>
            <a:custGeom>
              <a:avLst/>
              <a:gdLst/>
              <a:ahLst/>
              <a:cxnLst/>
              <a:rect l="l" t="t" r="r" b="b"/>
              <a:pathLst>
                <a:path h="167639">
                  <a:moveTo>
                    <a:pt x="0" y="0"/>
                  </a:moveTo>
                  <a:lnTo>
                    <a:pt x="0" y="1676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3060332" y="2781494"/>
            <a:ext cx="115379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u="sng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sacubitril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87" name="object 87"/>
          <p:cNvGrpSpPr/>
          <p:nvPr/>
        </p:nvGrpSpPr>
        <p:grpSpPr>
          <a:xfrm>
            <a:off x="1361694" y="2899410"/>
            <a:ext cx="3556000" cy="1724660"/>
            <a:chOff x="1361694" y="2899410"/>
            <a:chExt cx="3556000" cy="1724660"/>
          </a:xfrm>
        </p:grpSpPr>
        <p:sp>
          <p:nvSpPr>
            <p:cNvPr id="88" name="object 88"/>
            <p:cNvSpPr/>
            <p:nvPr/>
          </p:nvSpPr>
          <p:spPr>
            <a:xfrm>
              <a:off x="4407789" y="3000375"/>
              <a:ext cx="495300" cy="0"/>
            </a:xfrm>
            <a:custGeom>
              <a:avLst/>
              <a:gdLst/>
              <a:ahLst/>
              <a:cxnLst/>
              <a:rect l="l" t="t" r="r" b="b"/>
              <a:pathLst>
                <a:path w="495300">
                  <a:moveTo>
                    <a:pt x="0" y="0"/>
                  </a:moveTo>
                  <a:lnTo>
                    <a:pt x="495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907660" y="2908935"/>
              <a:ext cx="0" cy="167640"/>
            </a:xfrm>
            <a:custGeom>
              <a:avLst/>
              <a:gdLst/>
              <a:ahLst/>
              <a:cxnLst/>
              <a:rect l="l" t="t" r="r" b="b"/>
              <a:pathLst>
                <a:path h="167639">
                  <a:moveTo>
                    <a:pt x="0" y="0"/>
                  </a:moveTo>
                  <a:lnTo>
                    <a:pt x="0" y="1676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0" name="object 9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1694" y="4113276"/>
              <a:ext cx="1047749" cy="510539"/>
            </a:xfrm>
            <a:prstGeom prst="rect">
              <a:avLst/>
            </a:prstGeom>
          </p:spPr>
        </p:pic>
      </p:grpSp>
      <p:sp>
        <p:nvSpPr>
          <p:cNvPr id="91" name="object 91"/>
          <p:cNvSpPr txBox="1"/>
          <p:nvPr/>
        </p:nvSpPr>
        <p:spPr>
          <a:xfrm>
            <a:off x="1491794" y="4160266"/>
            <a:ext cx="768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MAS1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0" dirty="0"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957072" y="1506665"/>
            <a:ext cx="1285240" cy="899160"/>
            <a:chOff x="957072" y="1506665"/>
            <a:chExt cx="1285240" cy="899160"/>
          </a:xfrm>
        </p:grpSpPr>
        <p:sp>
          <p:nvSpPr>
            <p:cNvPr id="93" name="object 93"/>
            <p:cNvSpPr/>
            <p:nvPr/>
          </p:nvSpPr>
          <p:spPr>
            <a:xfrm>
              <a:off x="1138046" y="1511427"/>
              <a:ext cx="914400" cy="372745"/>
            </a:xfrm>
            <a:custGeom>
              <a:avLst/>
              <a:gdLst/>
              <a:ahLst/>
              <a:cxnLst/>
              <a:rect l="l" t="t" r="r" b="b"/>
              <a:pathLst>
                <a:path w="914400" h="372744">
                  <a:moveTo>
                    <a:pt x="457200" y="0"/>
                  </a:moveTo>
                  <a:lnTo>
                    <a:pt x="389639" y="2020"/>
                  </a:lnTo>
                  <a:lnTo>
                    <a:pt x="325155" y="7888"/>
                  </a:lnTo>
                  <a:lnTo>
                    <a:pt x="264457" y="17316"/>
                  </a:lnTo>
                  <a:lnTo>
                    <a:pt x="208251" y="30015"/>
                  </a:lnTo>
                  <a:lnTo>
                    <a:pt x="157244" y="45698"/>
                  </a:lnTo>
                  <a:lnTo>
                    <a:pt x="112144" y="64076"/>
                  </a:lnTo>
                  <a:lnTo>
                    <a:pt x="73658" y="84861"/>
                  </a:lnTo>
                  <a:lnTo>
                    <a:pt x="42493" y="107765"/>
                  </a:lnTo>
                  <a:lnTo>
                    <a:pt x="4957" y="158777"/>
                  </a:lnTo>
                  <a:lnTo>
                    <a:pt x="0" y="186309"/>
                  </a:lnTo>
                  <a:lnTo>
                    <a:pt x="4957" y="213840"/>
                  </a:lnTo>
                  <a:lnTo>
                    <a:pt x="42493" y="264852"/>
                  </a:lnTo>
                  <a:lnTo>
                    <a:pt x="73658" y="287756"/>
                  </a:lnTo>
                  <a:lnTo>
                    <a:pt x="112144" y="308541"/>
                  </a:lnTo>
                  <a:lnTo>
                    <a:pt x="157244" y="326919"/>
                  </a:lnTo>
                  <a:lnTo>
                    <a:pt x="208251" y="342602"/>
                  </a:lnTo>
                  <a:lnTo>
                    <a:pt x="264457" y="355301"/>
                  </a:lnTo>
                  <a:lnTo>
                    <a:pt x="325155" y="364729"/>
                  </a:lnTo>
                  <a:lnTo>
                    <a:pt x="389639" y="370597"/>
                  </a:lnTo>
                  <a:lnTo>
                    <a:pt x="457200" y="372618"/>
                  </a:lnTo>
                  <a:lnTo>
                    <a:pt x="524760" y="370597"/>
                  </a:lnTo>
                  <a:lnTo>
                    <a:pt x="589244" y="364729"/>
                  </a:lnTo>
                  <a:lnTo>
                    <a:pt x="649942" y="355301"/>
                  </a:lnTo>
                  <a:lnTo>
                    <a:pt x="706148" y="342602"/>
                  </a:lnTo>
                  <a:lnTo>
                    <a:pt x="757155" y="326919"/>
                  </a:lnTo>
                  <a:lnTo>
                    <a:pt x="802255" y="308541"/>
                  </a:lnTo>
                  <a:lnTo>
                    <a:pt x="840741" y="287756"/>
                  </a:lnTo>
                  <a:lnTo>
                    <a:pt x="871906" y="264852"/>
                  </a:lnTo>
                  <a:lnTo>
                    <a:pt x="909442" y="213840"/>
                  </a:lnTo>
                  <a:lnTo>
                    <a:pt x="914400" y="186309"/>
                  </a:lnTo>
                  <a:lnTo>
                    <a:pt x="909442" y="158777"/>
                  </a:lnTo>
                  <a:lnTo>
                    <a:pt x="871906" y="107765"/>
                  </a:lnTo>
                  <a:lnTo>
                    <a:pt x="840741" y="84861"/>
                  </a:lnTo>
                  <a:lnTo>
                    <a:pt x="802255" y="64076"/>
                  </a:lnTo>
                  <a:lnTo>
                    <a:pt x="757155" y="45698"/>
                  </a:lnTo>
                  <a:lnTo>
                    <a:pt x="706148" y="30015"/>
                  </a:lnTo>
                  <a:lnTo>
                    <a:pt x="649942" y="17316"/>
                  </a:lnTo>
                  <a:lnTo>
                    <a:pt x="589244" y="7888"/>
                  </a:lnTo>
                  <a:lnTo>
                    <a:pt x="524760" y="202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138046" y="1511428"/>
              <a:ext cx="914400" cy="372745"/>
            </a:xfrm>
            <a:custGeom>
              <a:avLst/>
              <a:gdLst/>
              <a:ahLst/>
              <a:cxnLst/>
              <a:rect l="l" t="t" r="r" b="b"/>
              <a:pathLst>
                <a:path w="914400" h="372744">
                  <a:moveTo>
                    <a:pt x="0" y="186309"/>
                  </a:moveTo>
                  <a:lnTo>
                    <a:pt x="19357" y="132500"/>
                  </a:lnTo>
                  <a:lnTo>
                    <a:pt x="73658" y="84861"/>
                  </a:lnTo>
                  <a:lnTo>
                    <a:pt x="112144" y="64076"/>
                  </a:lnTo>
                  <a:lnTo>
                    <a:pt x="157244" y="45698"/>
                  </a:lnTo>
                  <a:lnTo>
                    <a:pt x="208251" y="30015"/>
                  </a:lnTo>
                  <a:lnTo>
                    <a:pt x="264457" y="17316"/>
                  </a:lnTo>
                  <a:lnTo>
                    <a:pt x="325155" y="7888"/>
                  </a:lnTo>
                  <a:lnTo>
                    <a:pt x="389639" y="2020"/>
                  </a:lnTo>
                  <a:lnTo>
                    <a:pt x="457200" y="0"/>
                  </a:lnTo>
                  <a:lnTo>
                    <a:pt x="524760" y="2020"/>
                  </a:lnTo>
                  <a:lnTo>
                    <a:pt x="589244" y="7888"/>
                  </a:lnTo>
                  <a:lnTo>
                    <a:pt x="649942" y="17316"/>
                  </a:lnTo>
                  <a:lnTo>
                    <a:pt x="706148" y="30015"/>
                  </a:lnTo>
                  <a:lnTo>
                    <a:pt x="757155" y="45698"/>
                  </a:lnTo>
                  <a:lnTo>
                    <a:pt x="802255" y="64076"/>
                  </a:lnTo>
                  <a:lnTo>
                    <a:pt x="840741" y="84861"/>
                  </a:lnTo>
                  <a:lnTo>
                    <a:pt x="871906" y="107765"/>
                  </a:lnTo>
                  <a:lnTo>
                    <a:pt x="909442" y="158777"/>
                  </a:lnTo>
                  <a:lnTo>
                    <a:pt x="914400" y="186309"/>
                  </a:lnTo>
                  <a:lnTo>
                    <a:pt x="909442" y="213840"/>
                  </a:lnTo>
                  <a:lnTo>
                    <a:pt x="871906" y="264852"/>
                  </a:lnTo>
                  <a:lnTo>
                    <a:pt x="840741" y="287756"/>
                  </a:lnTo>
                  <a:lnTo>
                    <a:pt x="802255" y="308541"/>
                  </a:lnTo>
                  <a:lnTo>
                    <a:pt x="757155" y="326919"/>
                  </a:lnTo>
                  <a:lnTo>
                    <a:pt x="706148" y="342602"/>
                  </a:lnTo>
                  <a:lnTo>
                    <a:pt x="649942" y="355301"/>
                  </a:lnTo>
                  <a:lnTo>
                    <a:pt x="589244" y="364729"/>
                  </a:lnTo>
                  <a:lnTo>
                    <a:pt x="524760" y="370597"/>
                  </a:lnTo>
                  <a:lnTo>
                    <a:pt x="457200" y="372618"/>
                  </a:lnTo>
                  <a:lnTo>
                    <a:pt x="389639" y="370597"/>
                  </a:lnTo>
                  <a:lnTo>
                    <a:pt x="325155" y="364729"/>
                  </a:lnTo>
                  <a:lnTo>
                    <a:pt x="264457" y="355301"/>
                  </a:lnTo>
                  <a:lnTo>
                    <a:pt x="208251" y="342602"/>
                  </a:lnTo>
                  <a:lnTo>
                    <a:pt x="157244" y="326919"/>
                  </a:lnTo>
                  <a:lnTo>
                    <a:pt x="112144" y="308541"/>
                  </a:lnTo>
                  <a:lnTo>
                    <a:pt x="73658" y="287756"/>
                  </a:lnTo>
                  <a:lnTo>
                    <a:pt x="42493" y="264852"/>
                  </a:lnTo>
                  <a:lnTo>
                    <a:pt x="4957" y="213840"/>
                  </a:lnTo>
                  <a:lnTo>
                    <a:pt x="0" y="18630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5" name="object 9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7072" y="1840230"/>
              <a:ext cx="1284731" cy="565403"/>
            </a:xfrm>
            <a:prstGeom prst="rect">
              <a:avLst/>
            </a:prstGeom>
          </p:spPr>
        </p:pic>
      </p:grpSp>
      <p:sp>
        <p:nvSpPr>
          <p:cNvPr id="96" name="object 96"/>
          <p:cNvSpPr txBox="1"/>
          <p:nvPr/>
        </p:nvSpPr>
        <p:spPr>
          <a:xfrm>
            <a:off x="1056008" y="1081079"/>
            <a:ext cx="2176145" cy="147066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2000" b="1" i="1" spc="-10" dirty="0">
                <a:latin typeface="Calibri"/>
                <a:cs typeface="Calibri"/>
              </a:rPr>
              <a:t>Substrate</a:t>
            </a:r>
            <a:r>
              <a:rPr sz="2000" b="1" i="1" spc="-3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or</a:t>
            </a:r>
            <a:r>
              <a:rPr sz="2000" b="1" i="1" spc="-1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Effector</a:t>
            </a:r>
            <a:endParaRPr sz="2000">
              <a:latin typeface="Calibri"/>
              <a:cs typeface="Calibri"/>
            </a:endParaRPr>
          </a:p>
          <a:p>
            <a:pPr marL="154305">
              <a:lnSpc>
                <a:spcPct val="100000"/>
              </a:lnSpc>
              <a:spcBef>
                <a:spcPts val="600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Enzyme</a:t>
            </a:r>
            <a:endParaRPr sz="1600">
              <a:latin typeface="Arial"/>
              <a:cs typeface="Arial"/>
            </a:endParaRPr>
          </a:p>
          <a:p>
            <a:pPr marL="76835" marR="1161415" indent="-19050">
              <a:lnSpc>
                <a:spcPct val="107800"/>
              </a:lnSpc>
              <a:spcBef>
                <a:spcPts val="540"/>
              </a:spcBef>
            </a:pPr>
            <a:r>
              <a:rPr sz="2000" b="1" spc="-20" dirty="0">
                <a:latin typeface="Calibri"/>
                <a:cs typeface="Calibri"/>
              </a:rPr>
              <a:t>Receptor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Inhibitor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825880" y="1116964"/>
            <a:ext cx="2492375" cy="3813175"/>
            <a:chOff x="825880" y="1116964"/>
            <a:chExt cx="2492375" cy="3813175"/>
          </a:xfrm>
        </p:grpSpPr>
        <p:sp>
          <p:nvSpPr>
            <p:cNvPr id="98" name="object 98"/>
            <p:cNvSpPr/>
            <p:nvPr/>
          </p:nvSpPr>
          <p:spPr>
            <a:xfrm>
              <a:off x="838580" y="1129664"/>
              <a:ext cx="2466975" cy="1495425"/>
            </a:xfrm>
            <a:custGeom>
              <a:avLst/>
              <a:gdLst/>
              <a:ahLst/>
              <a:cxnLst/>
              <a:rect l="l" t="t" r="r" b="b"/>
              <a:pathLst>
                <a:path w="2466975" h="1495425">
                  <a:moveTo>
                    <a:pt x="0" y="0"/>
                  </a:moveTo>
                  <a:lnTo>
                    <a:pt x="2466594" y="0"/>
                  </a:lnTo>
                  <a:lnTo>
                    <a:pt x="2466594" y="1495043"/>
                  </a:lnTo>
                  <a:lnTo>
                    <a:pt x="0" y="1495043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148141" y="3537585"/>
              <a:ext cx="664845" cy="563245"/>
            </a:xfrm>
            <a:custGeom>
              <a:avLst/>
              <a:gdLst/>
              <a:ahLst/>
              <a:cxnLst/>
              <a:rect l="l" t="t" r="r" b="b"/>
              <a:pathLst>
                <a:path w="664844" h="563245">
                  <a:moveTo>
                    <a:pt x="664781" y="0"/>
                  </a:moveTo>
                  <a:lnTo>
                    <a:pt x="0" y="56321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099696" y="4063522"/>
              <a:ext cx="83185" cy="78740"/>
            </a:xfrm>
            <a:custGeom>
              <a:avLst/>
              <a:gdLst/>
              <a:ahLst/>
              <a:cxnLst/>
              <a:rect l="l" t="t" r="r" b="b"/>
              <a:pathLst>
                <a:path w="83185" h="78739">
                  <a:moveTo>
                    <a:pt x="33502" y="0"/>
                  </a:moveTo>
                  <a:lnTo>
                    <a:pt x="0" y="78333"/>
                  </a:lnTo>
                  <a:lnTo>
                    <a:pt x="82765" y="58140"/>
                  </a:lnTo>
                  <a:lnTo>
                    <a:pt x="3350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896236" y="4466462"/>
              <a:ext cx="0" cy="400050"/>
            </a:xfrm>
            <a:custGeom>
              <a:avLst/>
              <a:gdLst/>
              <a:ahLst/>
              <a:cxnLst/>
              <a:rect l="l" t="t" r="r" b="b"/>
              <a:pathLst>
                <a:path h="400050">
                  <a:moveTo>
                    <a:pt x="0" y="0"/>
                  </a:moveTo>
                  <a:lnTo>
                    <a:pt x="0" y="39979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858140" y="48535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 txBox="1"/>
          <p:nvPr/>
        </p:nvSpPr>
        <p:spPr>
          <a:xfrm>
            <a:off x="1102441" y="4924402"/>
            <a:ext cx="16033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Calibri"/>
                <a:cs typeface="Calibri"/>
              </a:rPr>
              <a:t>(Vasodilation,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600" b="1" spc="-10" dirty="0">
                <a:latin typeface="Calibri"/>
                <a:cs typeface="Calibri"/>
              </a:rPr>
              <a:t>anti-</a:t>
            </a:r>
            <a:r>
              <a:rPr sz="1600" b="1" spc="-20" dirty="0">
                <a:latin typeface="Calibri"/>
                <a:cs typeface="Calibri"/>
              </a:rPr>
              <a:t>inflammatory, </a:t>
            </a:r>
            <a:r>
              <a:rPr sz="1600" b="1" spc="-10" dirty="0">
                <a:latin typeface="Calibri"/>
                <a:cs typeface="Calibri"/>
              </a:rPr>
              <a:t>anti-hypertrophic)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2512186" y="1378330"/>
            <a:ext cx="6303645" cy="3782060"/>
            <a:chOff x="2512186" y="1378330"/>
            <a:chExt cx="6303645" cy="3782060"/>
          </a:xfrm>
        </p:grpSpPr>
        <p:sp>
          <p:nvSpPr>
            <p:cNvPr id="105" name="object 105"/>
            <p:cNvSpPr/>
            <p:nvPr/>
          </p:nvSpPr>
          <p:spPr>
            <a:xfrm>
              <a:off x="2819780" y="3087242"/>
              <a:ext cx="5983605" cy="1610995"/>
            </a:xfrm>
            <a:custGeom>
              <a:avLst/>
              <a:gdLst/>
              <a:ahLst/>
              <a:cxnLst/>
              <a:rect l="l" t="t" r="r" b="b"/>
              <a:pathLst>
                <a:path w="5983605" h="1610995">
                  <a:moveTo>
                    <a:pt x="2093214" y="599694"/>
                  </a:moveTo>
                  <a:lnTo>
                    <a:pt x="3007614" y="599694"/>
                  </a:lnTo>
                  <a:lnTo>
                    <a:pt x="3007614" y="1322832"/>
                  </a:lnTo>
                  <a:lnTo>
                    <a:pt x="2093214" y="1322832"/>
                  </a:lnTo>
                  <a:lnTo>
                    <a:pt x="2093214" y="599694"/>
                  </a:lnTo>
                  <a:close/>
                </a:path>
                <a:path w="5983605" h="1610995">
                  <a:moveTo>
                    <a:pt x="0" y="0"/>
                  </a:moveTo>
                  <a:lnTo>
                    <a:pt x="2118360" y="0"/>
                  </a:lnTo>
                  <a:lnTo>
                    <a:pt x="2118360" y="723138"/>
                  </a:lnTo>
                  <a:lnTo>
                    <a:pt x="0" y="723138"/>
                  </a:lnTo>
                  <a:lnTo>
                    <a:pt x="0" y="0"/>
                  </a:lnTo>
                  <a:close/>
                </a:path>
                <a:path w="5983605" h="1610995">
                  <a:moveTo>
                    <a:pt x="4888992" y="882396"/>
                  </a:moveTo>
                  <a:lnTo>
                    <a:pt x="5983224" y="882396"/>
                  </a:lnTo>
                  <a:lnTo>
                    <a:pt x="5983224" y="1610868"/>
                  </a:lnTo>
                  <a:lnTo>
                    <a:pt x="4888992" y="1610868"/>
                  </a:lnTo>
                  <a:lnTo>
                    <a:pt x="4888992" y="882396"/>
                  </a:lnTo>
                  <a:close/>
                </a:path>
                <a:path w="5983605" h="1610995">
                  <a:moveTo>
                    <a:pt x="3962400" y="70866"/>
                  </a:moveTo>
                  <a:lnTo>
                    <a:pt x="5056632" y="70866"/>
                  </a:lnTo>
                  <a:lnTo>
                    <a:pt x="5056632" y="753618"/>
                  </a:lnTo>
                  <a:lnTo>
                    <a:pt x="3962400" y="753618"/>
                  </a:lnTo>
                  <a:lnTo>
                    <a:pt x="3962400" y="70866"/>
                  </a:lnTo>
                  <a:close/>
                </a:path>
                <a:path w="5983605" h="1610995">
                  <a:moveTo>
                    <a:pt x="3088385" y="799338"/>
                  </a:moveTo>
                  <a:lnTo>
                    <a:pt x="4773168" y="799338"/>
                  </a:lnTo>
                  <a:lnTo>
                    <a:pt x="4773168" y="1363980"/>
                  </a:lnTo>
                  <a:lnTo>
                    <a:pt x="3088385" y="1363980"/>
                  </a:lnTo>
                  <a:lnTo>
                    <a:pt x="3088385" y="799338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049136" y="1391030"/>
              <a:ext cx="1794510" cy="3604260"/>
            </a:xfrm>
            <a:custGeom>
              <a:avLst/>
              <a:gdLst/>
              <a:ahLst/>
              <a:cxnLst/>
              <a:rect l="l" t="t" r="r" b="b"/>
              <a:pathLst>
                <a:path w="1794509" h="3604260">
                  <a:moveTo>
                    <a:pt x="0" y="1802130"/>
                  </a:moveTo>
                  <a:lnTo>
                    <a:pt x="542" y="1738862"/>
                  </a:lnTo>
                  <a:lnTo>
                    <a:pt x="2158" y="1676143"/>
                  </a:lnTo>
                  <a:lnTo>
                    <a:pt x="4829" y="1614007"/>
                  </a:lnTo>
                  <a:lnTo>
                    <a:pt x="8539" y="1552490"/>
                  </a:lnTo>
                  <a:lnTo>
                    <a:pt x="13268" y="1491627"/>
                  </a:lnTo>
                  <a:lnTo>
                    <a:pt x="18999" y="1431456"/>
                  </a:lnTo>
                  <a:lnTo>
                    <a:pt x="25715" y="1372010"/>
                  </a:lnTo>
                  <a:lnTo>
                    <a:pt x="33397" y="1313327"/>
                  </a:lnTo>
                  <a:lnTo>
                    <a:pt x="42028" y="1255441"/>
                  </a:lnTo>
                  <a:lnTo>
                    <a:pt x="51590" y="1198389"/>
                  </a:lnTo>
                  <a:lnTo>
                    <a:pt x="62065" y="1142206"/>
                  </a:lnTo>
                  <a:lnTo>
                    <a:pt x="73436" y="1086928"/>
                  </a:lnTo>
                  <a:lnTo>
                    <a:pt x="85684" y="1032590"/>
                  </a:lnTo>
                  <a:lnTo>
                    <a:pt x="98792" y="979229"/>
                  </a:lnTo>
                  <a:lnTo>
                    <a:pt x="112742" y="926880"/>
                  </a:lnTo>
                  <a:lnTo>
                    <a:pt x="127516" y="875579"/>
                  </a:lnTo>
                  <a:lnTo>
                    <a:pt x="143097" y="825362"/>
                  </a:lnTo>
                  <a:lnTo>
                    <a:pt x="159466" y="776264"/>
                  </a:lnTo>
                  <a:lnTo>
                    <a:pt x="176606" y="728322"/>
                  </a:lnTo>
                  <a:lnTo>
                    <a:pt x="194499" y="681570"/>
                  </a:lnTo>
                  <a:lnTo>
                    <a:pt x="213128" y="636044"/>
                  </a:lnTo>
                  <a:lnTo>
                    <a:pt x="232474" y="591782"/>
                  </a:lnTo>
                  <a:lnTo>
                    <a:pt x="252519" y="548817"/>
                  </a:lnTo>
                  <a:lnTo>
                    <a:pt x="273247" y="507186"/>
                  </a:lnTo>
                  <a:lnTo>
                    <a:pt x="294638" y="466924"/>
                  </a:lnTo>
                  <a:lnTo>
                    <a:pt x="316676" y="428068"/>
                  </a:lnTo>
                  <a:lnTo>
                    <a:pt x="339343" y="390653"/>
                  </a:lnTo>
                  <a:lnTo>
                    <a:pt x="362620" y="354714"/>
                  </a:lnTo>
                  <a:lnTo>
                    <a:pt x="386490" y="320288"/>
                  </a:lnTo>
                  <a:lnTo>
                    <a:pt x="410935" y="287410"/>
                  </a:lnTo>
                  <a:lnTo>
                    <a:pt x="435937" y="256117"/>
                  </a:lnTo>
                  <a:lnTo>
                    <a:pt x="461479" y="226443"/>
                  </a:lnTo>
                  <a:lnTo>
                    <a:pt x="487543" y="198424"/>
                  </a:lnTo>
                  <a:lnTo>
                    <a:pt x="541165" y="147496"/>
                  </a:lnTo>
                  <a:lnTo>
                    <a:pt x="596660" y="103619"/>
                  </a:lnTo>
                  <a:lnTo>
                    <a:pt x="653886" y="67078"/>
                  </a:lnTo>
                  <a:lnTo>
                    <a:pt x="712701" y="38160"/>
                  </a:lnTo>
                  <a:lnTo>
                    <a:pt x="772962" y="17150"/>
                  </a:lnTo>
                  <a:lnTo>
                    <a:pt x="834527" y="4335"/>
                  </a:lnTo>
                  <a:lnTo>
                    <a:pt x="897255" y="0"/>
                  </a:lnTo>
                  <a:lnTo>
                    <a:pt x="928754" y="1089"/>
                  </a:lnTo>
                  <a:lnTo>
                    <a:pt x="990918" y="9701"/>
                  </a:lnTo>
                  <a:lnTo>
                    <a:pt x="1051850" y="26649"/>
                  </a:lnTo>
                  <a:lnTo>
                    <a:pt x="1111406" y="51649"/>
                  </a:lnTo>
                  <a:lnTo>
                    <a:pt x="1169444" y="84414"/>
                  </a:lnTo>
                  <a:lnTo>
                    <a:pt x="1225822" y="124658"/>
                  </a:lnTo>
                  <a:lnTo>
                    <a:pt x="1280398" y="172097"/>
                  </a:lnTo>
                  <a:lnTo>
                    <a:pt x="1333030" y="226443"/>
                  </a:lnTo>
                  <a:lnTo>
                    <a:pt x="1358572" y="256117"/>
                  </a:lnTo>
                  <a:lnTo>
                    <a:pt x="1383574" y="287410"/>
                  </a:lnTo>
                  <a:lnTo>
                    <a:pt x="1408019" y="320288"/>
                  </a:lnTo>
                  <a:lnTo>
                    <a:pt x="1431889" y="354714"/>
                  </a:lnTo>
                  <a:lnTo>
                    <a:pt x="1455166" y="390653"/>
                  </a:lnTo>
                  <a:lnTo>
                    <a:pt x="1477833" y="428068"/>
                  </a:lnTo>
                  <a:lnTo>
                    <a:pt x="1499871" y="466924"/>
                  </a:lnTo>
                  <a:lnTo>
                    <a:pt x="1521262" y="507186"/>
                  </a:lnTo>
                  <a:lnTo>
                    <a:pt x="1541990" y="548817"/>
                  </a:lnTo>
                  <a:lnTo>
                    <a:pt x="1562035" y="591782"/>
                  </a:lnTo>
                  <a:lnTo>
                    <a:pt x="1581381" y="636044"/>
                  </a:lnTo>
                  <a:lnTo>
                    <a:pt x="1600010" y="681570"/>
                  </a:lnTo>
                  <a:lnTo>
                    <a:pt x="1617903" y="728322"/>
                  </a:lnTo>
                  <a:lnTo>
                    <a:pt x="1635043" y="776264"/>
                  </a:lnTo>
                  <a:lnTo>
                    <a:pt x="1651412" y="825362"/>
                  </a:lnTo>
                  <a:lnTo>
                    <a:pt x="1666993" y="875579"/>
                  </a:lnTo>
                  <a:lnTo>
                    <a:pt x="1681767" y="926880"/>
                  </a:lnTo>
                  <a:lnTo>
                    <a:pt x="1695717" y="979229"/>
                  </a:lnTo>
                  <a:lnTo>
                    <a:pt x="1708825" y="1032590"/>
                  </a:lnTo>
                  <a:lnTo>
                    <a:pt x="1721073" y="1086928"/>
                  </a:lnTo>
                  <a:lnTo>
                    <a:pt x="1732444" y="1142206"/>
                  </a:lnTo>
                  <a:lnTo>
                    <a:pt x="1742919" y="1198389"/>
                  </a:lnTo>
                  <a:lnTo>
                    <a:pt x="1752481" y="1255441"/>
                  </a:lnTo>
                  <a:lnTo>
                    <a:pt x="1761112" y="1313327"/>
                  </a:lnTo>
                  <a:lnTo>
                    <a:pt x="1768794" y="1372010"/>
                  </a:lnTo>
                  <a:lnTo>
                    <a:pt x="1775510" y="1431456"/>
                  </a:lnTo>
                  <a:lnTo>
                    <a:pt x="1781241" y="1491627"/>
                  </a:lnTo>
                  <a:lnTo>
                    <a:pt x="1785970" y="1552490"/>
                  </a:lnTo>
                  <a:lnTo>
                    <a:pt x="1789680" y="1614007"/>
                  </a:lnTo>
                  <a:lnTo>
                    <a:pt x="1792351" y="1676143"/>
                  </a:lnTo>
                  <a:lnTo>
                    <a:pt x="1793967" y="1738862"/>
                  </a:lnTo>
                  <a:lnTo>
                    <a:pt x="1794510" y="1802130"/>
                  </a:lnTo>
                  <a:lnTo>
                    <a:pt x="1793967" y="1865397"/>
                  </a:lnTo>
                  <a:lnTo>
                    <a:pt x="1792351" y="1928116"/>
                  </a:lnTo>
                  <a:lnTo>
                    <a:pt x="1789680" y="1990252"/>
                  </a:lnTo>
                  <a:lnTo>
                    <a:pt x="1785970" y="2051769"/>
                  </a:lnTo>
                  <a:lnTo>
                    <a:pt x="1781241" y="2112632"/>
                  </a:lnTo>
                  <a:lnTo>
                    <a:pt x="1775510" y="2172803"/>
                  </a:lnTo>
                  <a:lnTo>
                    <a:pt x="1768794" y="2232249"/>
                  </a:lnTo>
                  <a:lnTo>
                    <a:pt x="1761112" y="2290932"/>
                  </a:lnTo>
                  <a:lnTo>
                    <a:pt x="1752481" y="2348818"/>
                  </a:lnTo>
                  <a:lnTo>
                    <a:pt x="1742919" y="2405870"/>
                  </a:lnTo>
                  <a:lnTo>
                    <a:pt x="1732444" y="2462053"/>
                  </a:lnTo>
                  <a:lnTo>
                    <a:pt x="1721073" y="2517331"/>
                  </a:lnTo>
                  <a:lnTo>
                    <a:pt x="1708825" y="2571669"/>
                  </a:lnTo>
                  <a:lnTo>
                    <a:pt x="1695717" y="2625030"/>
                  </a:lnTo>
                  <a:lnTo>
                    <a:pt x="1681767" y="2677379"/>
                  </a:lnTo>
                  <a:lnTo>
                    <a:pt x="1666993" y="2728680"/>
                  </a:lnTo>
                  <a:lnTo>
                    <a:pt x="1651412" y="2778897"/>
                  </a:lnTo>
                  <a:lnTo>
                    <a:pt x="1635043" y="2827995"/>
                  </a:lnTo>
                  <a:lnTo>
                    <a:pt x="1617903" y="2875937"/>
                  </a:lnTo>
                  <a:lnTo>
                    <a:pt x="1600010" y="2922689"/>
                  </a:lnTo>
                  <a:lnTo>
                    <a:pt x="1581381" y="2968215"/>
                  </a:lnTo>
                  <a:lnTo>
                    <a:pt x="1562035" y="3012477"/>
                  </a:lnTo>
                  <a:lnTo>
                    <a:pt x="1541990" y="3055442"/>
                  </a:lnTo>
                  <a:lnTo>
                    <a:pt x="1521262" y="3097073"/>
                  </a:lnTo>
                  <a:lnTo>
                    <a:pt x="1499871" y="3137335"/>
                  </a:lnTo>
                  <a:lnTo>
                    <a:pt x="1477833" y="3176191"/>
                  </a:lnTo>
                  <a:lnTo>
                    <a:pt x="1455166" y="3213606"/>
                  </a:lnTo>
                  <a:lnTo>
                    <a:pt x="1431889" y="3249545"/>
                  </a:lnTo>
                  <a:lnTo>
                    <a:pt x="1408019" y="3283971"/>
                  </a:lnTo>
                  <a:lnTo>
                    <a:pt x="1383574" y="3316849"/>
                  </a:lnTo>
                  <a:lnTo>
                    <a:pt x="1358572" y="3348142"/>
                  </a:lnTo>
                  <a:lnTo>
                    <a:pt x="1333030" y="3377816"/>
                  </a:lnTo>
                  <a:lnTo>
                    <a:pt x="1306966" y="3405835"/>
                  </a:lnTo>
                  <a:lnTo>
                    <a:pt x="1253344" y="3456763"/>
                  </a:lnTo>
                  <a:lnTo>
                    <a:pt x="1197849" y="3500640"/>
                  </a:lnTo>
                  <a:lnTo>
                    <a:pt x="1140623" y="3537181"/>
                  </a:lnTo>
                  <a:lnTo>
                    <a:pt x="1081808" y="3566099"/>
                  </a:lnTo>
                  <a:lnTo>
                    <a:pt x="1021547" y="3587109"/>
                  </a:lnTo>
                  <a:lnTo>
                    <a:pt x="959982" y="3599924"/>
                  </a:lnTo>
                  <a:lnTo>
                    <a:pt x="897255" y="3604260"/>
                  </a:lnTo>
                  <a:lnTo>
                    <a:pt x="865755" y="3603170"/>
                  </a:lnTo>
                  <a:lnTo>
                    <a:pt x="803591" y="3594558"/>
                  </a:lnTo>
                  <a:lnTo>
                    <a:pt x="742659" y="3577610"/>
                  </a:lnTo>
                  <a:lnTo>
                    <a:pt x="683103" y="3552610"/>
                  </a:lnTo>
                  <a:lnTo>
                    <a:pt x="625065" y="3519845"/>
                  </a:lnTo>
                  <a:lnTo>
                    <a:pt x="568687" y="3479601"/>
                  </a:lnTo>
                  <a:lnTo>
                    <a:pt x="514111" y="3432162"/>
                  </a:lnTo>
                  <a:lnTo>
                    <a:pt x="461479" y="3377816"/>
                  </a:lnTo>
                  <a:lnTo>
                    <a:pt x="435937" y="3348142"/>
                  </a:lnTo>
                  <a:lnTo>
                    <a:pt x="410935" y="3316849"/>
                  </a:lnTo>
                  <a:lnTo>
                    <a:pt x="386490" y="3283971"/>
                  </a:lnTo>
                  <a:lnTo>
                    <a:pt x="362620" y="3249545"/>
                  </a:lnTo>
                  <a:lnTo>
                    <a:pt x="339343" y="3213606"/>
                  </a:lnTo>
                  <a:lnTo>
                    <a:pt x="316676" y="3176191"/>
                  </a:lnTo>
                  <a:lnTo>
                    <a:pt x="294638" y="3137335"/>
                  </a:lnTo>
                  <a:lnTo>
                    <a:pt x="273247" y="3097073"/>
                  </a:lnTo>
                  <a:lnTo>
                    <a:pt x="252519" y="3055442"/>
                  </a:lnTo>
                  <a:lnTo>
                    <a:pt x="232474" y="3012477"/>
                  </a:lnTo>
                  <a:lnTo>
                    <a:pt x="213128" y="2968215"/>
                  </a:lnTo>
                  <a:lnTo>
                    <a:pt x="194499" y="2922689"/>
                  </a:lnTo>
                  <a:lnTo>
                    <a:pt x="176606" y="2875937"/>
                  </a:lnTo>
                  <a:lnTo>
                    <a:pt x="159466" y="2827995"/>
                  </a:lnTo>
                  <a:lnTo>
                    <a:pt x="143097" y="2778897"/>
                  </a:lnTo>
                  <a:lnTo>
                    <a:pt x="127516" y="2728680"/>
                  </a:lnTo>
                  <a:lnTo>
                    <a:pt x="112742" y="2677379"/>
                  </a:lnTo>
                  <a:lnTo>
                    <a:pt x="98792" y="2625030"/>
                  </a:lnTo>
                  <a:lnTo>
                    <a:pt x="85684" y="2571669"/>
                  </a:lnTo>
                  <a:lnTo>
                    <a:pt x="73436" y="2517331"/>
                  </a:lnTo>
                  <a:lnTo>
                    <a:pt x="62065" y="2462053"/>
                  </a:lnTo>
                  <a:lnTo>
                    <a:pt x="51590" y="2405870"/>
                  </a:lnTo>
                  <a:lnTo>
                    <a:pt x="42028" y="2348818"/>
                  </a:lnTo>
                  <a:lnTo>
                    <a:pt x="33397" y="2290932"/>
                  </a:lnTo>
                  <a:lnTo>
                    <a:pt x="25715" y="2232249"/>
                  </a:lnTo>
                  <a:lnTo>
                    <a:pt x="18999" y="2172803"/>
                  </a:lnTo>
                  <a:lnTo>
                    <a:pt x="13268" y="2112632"/>
                  </a:lnTo>
                  <a:lnTo>
                    <a:pt x="8539" y="2051769"/>
                  </a:lnTo>
                  <a:lnTo>
                    <a:pt x="4829" y="1990252"/>
                  </a:lnTo>
                  <a:lnTo>
                    <a:pt x="2158" y="1928116"/>
                  </a:lnTo>
                  <a:lnTo>
                    <a:pt x="542" y="1865397"/>
                  </a:lnTo>
                  <a:lnTo>
                    <a:pt x="0" y="1802130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524886" y="1543430"/>
              <a:ext cx="3689985" cy="3604260"/>
            </a:xfrm>
            <a:custGeom>
              <a:avLst/>
              <a:gdLst/>
              <a:ahLst/>
              <a:cxnLst/>
              <a:rect l="l" t="t" r="r" b="b"/>
              <a:pathLst>
                <a:path w="3689985" h="3604260">
                  <a:moveTo>
                    <a:pt x="0" y="1802130"/>
                  </a:moveTo>
                  <a:lnTo>
                    <a:pt x="641" y="1754120"/>
                  </a:lnTo>
                  <a:lnTo>
                    <a:pt x="2557" y="1706420"/>
                  </a:lnTo>
                  <a:lnTo>
                    <a:pt x="5729" y="1659046"/>
                  </a:lnTo>
                  <a:lnTo>
                    <a:pt x="10143" y="1612013"/>
                  </a:lnTo>
                  <a:lnTo>
                    <a:pt x="15782" y="1565335"/>
                  </a:lnTo>
                  <a:lnTo>
                    <a:pt x="22631" y="1519030"/>
                  </a:lnTo>
                  <a:lnTo>
                    <a:pt x="30674" y="1473113"/>
                  </a:lnTo>
                  <a:lnTo>
                    <a:pt x="39894" y="1427598"/>
                  </a:lnTo>
                  <a:lnTo>
                    <a:pt x="50276" y="1382502"/>
                  </a:lnTo>
                  <a:lnTo>
                    <a:pt x="61803" y="1337841"/>
                  </a:lnTo>
                  <a:lnTo>
                    <a:pt x="74461" y="1293629"/>
                  </a:lnTo>
                  <a:lnTo>
                    <a:pt x="88232" y="1249883"/>
                  </a:lnTo>
                  <a:lnTo>
                    <a:pt x="103101" y="1206617"/>
                  </a:lnTo>
                  <a:lnTo>
                    <a:pt x="119052" y="1163849"/>
                  </a:lnTo>
                  <a:lnTo>
                    <a:pt x="136070" y="1121592"/>
                  </a:lnTo>
                  <a:lnTo>
                    <a:pt x="154137" y="1079863"/>
                  </a:lnTo>
                  <a:lnTo>
                    <a:pt x="173239" y="1038677"/>
                  </a:lnTo>
                  <a:lnTo>
                    <a:pt x="193359" y="998050"/>
                  </a:lnTo>
                  <a:lnTo>
                    <a:pt x="214481" y="957997"/>
                  </a:lnTo>
                  <a:lnTo>
                    <a:pt x="236589" y="918534"/>
                  </a:lnTo>
                  <a:lnTo>
                    <a:pt x="259669" y="879677"/>
                  </a:lnTo>
                  <a:lnTo>
                    <a:pt x="283702" y="841441"/>
                  </a:lnTo>
                  <a:lnTo>
                    <a:pt x="308674" y="803841"/>
                  </a:lnTo>
                  <a:lnTo>
                    <a:pt x="334569" y="766894"/>
                  </a:lnTo>
                  <a:lnTo>
                    <a:pt x="361371" y="730614"/>
                  </a:lnTo>
                  <a:lnTo>
                    <a:pt x="389063" y="695018"/>
                  </a:lnTo>
                  <a:lnTo>
                    <a:pt x="417630" y="660121"/>
                  </a:lnTo>
                  <a:lnTo>
                    <a:pt x="447057" y="625938"/>
                  </a:lnTo>
                  <a:lnTo>
                    <a:pt x="477326" y="592485"/>
                  </a:lnTo>
                  <a:lnTo>
                    <a:pt x="508422" y="559778"/>
                  </a:lnTo>
                  <a:lnTo>
                    <a:pt x="540329" y="527832"/>
                  </a:lnTo>
                  <a:lnTo>
                    <a:pt x="573031" y="496663"/>
                  </a:lnTo>
                  <a:lnTo>
                    <a:pt x="606513" y="466286"/>
                  </a:lnTo>
                  <a:lnTo>
                    <a:pt x="640758" y="436717"/>
                  </a:lnTo>
                  <a:lnTo>
                    <a:pt x="675750" y="407972"/>
                  </a:lnTo>
                  <a:lnTo>
                    <a:pt x="711473" y="380065"/>
                  </a:lnTo>
                  <a:lnTo>
                    <a:pt x="747912" y="353013"/>
                  </a:lnTo>
                  <a:lnTo>
                    <a:pt x="785051" y="326832"/>
                  </a:lnTo>
                  <a:lnTo>
                    <a:pt x="822873" y="301536"/>
                  </a:lnTo>
                  <a:lnTo>
                    <a:pt x="861363" y="277141"/>
                  </a:lnTo>
                  <a:lnTo>
                    <a:pt x="900505" y="253663"/>
                  </a:lnTo>
                  <a:lnTo>
                    <a:pt x="940282" y="231118"/>
                  </a:lnTo>
                  <a:lnTo>
                    <a:pt x="980679" y="209520"/>
                  </a:lnTo>
                  <a:lnTo>
                    <a:pt x="1021680" y="188887"/>
                  </a:lnTo>
                  <a:lnTo>
                    <a:pt x="1063269" y="169232"/>
                  </a:lnTo>
                  <a:lnTo>
                    <a:pt x="1105431" y="150572"/>
                  </a:lnTo>
                  <a:lnTo>
                    <a:pt x="1148148" y="132923"/>
                  </a:lnTo>
                  <a:lnTo>
                    <a:pt x="1191405" y="116299"/>
                  </a:lnTo>
                  <a:lnTo>
                    <a:pt x="1235187" y="100717"/>
                  </a:lnTo>
                  <a:lnTo>
                    <a:pt x="1279477" y="86191"/>
                  </a:lnTo>
                  <a:lnTo>
                    <a:pt x="1324259" y="72738"/>
                  </a:lnTo>
                  <a:lnTo>
                    <a:pt x="1369518" y="60374"/>
                  </a:lnTo>
                  <a:lnTo>
                    <a:pt x="1415237" y="49113"/>
                  </a:lnTo>
                  <a:lnTo>
                    <a:pt x="1461401" y="38971"/>
                  </a:lnTo>
                  <a:lnTo>
                    <a:pt x="1507993" y="29964"/>
                  </a:lnTo>
                  <a:lnTo>
                    <a:pt x="1554998" y="22108"/>
                  </a:lnTo>
                  <a:lnTo>
                    <a:pt x="1602400" y="15417"/>
                  </a:lnTo>
                  <a:lnTo>
                    <a:pt x="1650182" y="9908"/>
                  </a:lnTo>
                  <a:lnTo>
                    <a:pt x="1698330" y="5597"/>
                  </a:lnTo>
                  <a:lnTo>
                    <a:pt x="1746826" y="2498"/>
                  </a:lnTo>
                  <a:lnTo>
                    <a:pt x="1795655" y="627"/>
                  </a:lnTo>
                  <a:lnTo>
                    <a:pt x="1844802" y="0"/>
                  </a:lnTo>
                  <a:lnTo>
                    <a:pt x="1893948" y="627"/>
                  </a:lnTo>
                  <a:lnTo>
                    <a:pt x="1942777" y="2498"/>
                  </a:lnTo>
                  <a:lnTo>
                    <a:pt x="1991273" y="5597"/>
                  </a:lnTo>
                  <a:lnTo>
                    <a:pt x="2039421" y="9908"/>
                  </a:lnTo>
                  <a:lnTo>
                    <a:pt x="2087203" y="15417"/>
                  </a:lnTo>
                  <a:lnTo>
                    <a:pt x="2134605" y="22108"/>
                  </a:lnTo>
                  <a:lnTo>
                    <a:pt x="2181610" y="29964"/>
                  </a:lnTo>
                  <a:lnTo>
                    <a:pt x="2228202" y="38971"/>
                  </a:lnTo>
                  <a:lnTo>
                    <a:pt x="2274366" y="49113"/>
                  </a:lnTo>
                  <a:lnTo>
                    <a:pt x="2320085" y="60374"/>
                  </a:lnTo>
                  <a:lnTo>
                    <a:pt x="2365344" y="72738"/>
                  </a:lnTo>
                  <a:lnTo>
                    <a:pt x="2410126" y="86191"/>
                  </a:lnTo>
                  <a:lnTo>
                    <a:pt x="2454416" y="100717"/>
                  </a:lnTo>
                  <a:lnTo>
                    <a:pt x="2498198" y="116299"/>
                  </a:lnTo>
                  <a:lnTo>
                    <a:pt x="2541455" y="132923"/>
                  </a:lnTo>
                  <a:lnTo>
                    <a:pt x="2584172" y="150572"/>
                  </a:lnTo>
                  <a:lnTo>
                    <a:pt x="2626334" y="169232"/>
                  </a:lnTo>
                  <a:lnTo>
                    <a:pt x="2667923" y="188887"/>
                  </a:lnTo>
                  <a:lnTo>
                    <a:pt x="2708924" y="209520"/>
                  </a:lnTo>
                  <a:lnTo>
                    <a:pt x="2749321" y="231118"/>
                  </a:lnTo>
                  <a:lnTo>
                    <a:pt x="2789098" y="253663"/>
                  </a:lnTo>
                  <a:lnTo>
                    <a:pt x="2828240" y="277141"/>
                  </a:lnTo>
                  <a:lnTo>
                    <a:pt x="2866730" y="301536"/>
                  </a:lnTo>
                  <a:lnTo>
                    <a:pt x="2904552" y="326832"/>
                  </a:lnTo>
                  <a:lnTo>
                    <a:pt x="2941691" y="353013"/>
                  </a:lnTo>
                  <a:lnTo>
                    <a:pt x="2978130" y="380065"/>
                  </a:lnTo>
                  <a:lnTo>
                    <a:pt x="3013853" y="407972"/>
                  </a:lnTo>
                  <a:lnTo>
                    <a:pt x="3048845" y="436717"/>
                  </a:lnTo>
                  <a:lnTo>
                    <a:pt x="3083090" y="466286"/>
                  </a:lnTo>
                  <a:lnTo>
                    <a:pt x="3116572" y="496663"/>
                  </a:lnTo>
                  <a:lnTo>
                    <a:pt x="3149274" y="527832"/>
                  </a:lnTo>
                  <a:lnTo>
                    <a:pt x="3181181" y="559778"/>
                  </a:lnTo>
                  <a:lnTo>
                    <a:pt x="3212277" y="592485"/>
                  </a:lnTo>
                  <a:lnTo>
                    <a:pt x="3242546" y="625938"/>
                  </a:lnTo>
                  <a:lnTo>
                    <a:pt x="3271973" y="660121"/>
                  </a:lnTo>
                  <a:lnTo>
                    <a:pt x="3300540" y="695018"/>
                  </a:lnTo>
                  <a:lnTo>
                    <a:pt x="3328232" y="730614"/>
                  </a:lnTo>
                  <a:lnTo>
                    <a:pt x="3355034" y="766894"/>
                  </a:lnTo>
                  <a:lnTo>
                    <a:pt x="3380929" y="803841"/>
                  </a:lnTo>
                  <a:lnTo>
                    <a:pt x="3405901" y="841441"/>
                  </a:lnTo>
                  <a:lnTo>
                    <a:pt x="3429934" y="879677"/>
                  </a:lnTo>
                  <a:lnTo>
                    <a:pt x="3453014" y="918534"/>
                  </a:lnTo>
                  <a:lnTo>
                    <a:pt x="3475122" y="957997"/>
                  </a:lnTo>
                  <a:lnTo>
                    <a:pt x="3496244" y="998050"/>
                  </a:lnTo>
                  <a:lnTo>
                    <a:pt x="3516364" y="1038677"/>
                  </a:lnTo>
                  <a:lnTo>
                    <a:pt x="3535466" y="1079863"/>
                  </a:lnTo>
                  <a:lnTo>
                    <a:pt x="3553533" y="1121592"/>
                  </a:lnTo>
                  <a:lnTo>
                    <a:pt x="3570551" y="1163849"/>
                  </a:lnTo>
                  <a:lnTo>
                    <a:pt x="3586502" y="1206617"/>
                  </a:lnTo>
                  <a:lnTo>
                    <a:pt x="3601371" y="1249883"/>
                  </a:lnTo>
                  <a:lnTo>
                    <a:pt x="3615142" y="1293629"/>
                  </a:lnTo>
                  <a:lnTo>
                    <a:pt x="3627800" y="1337841"/>
                  </a:lnTo>
                  <a:lnTo>
                    <a:pt x="3639327" y="1382502"/>
                  </a:lnTo>
                  <a:lnTo>
                    <a:pt x="3649709" y="1427598"/>
                  </a:lnTo>
                  <a:lnTo>
                    <a:pt x="3658929" y="1473113"/>
                  </a:lnTo>
                  <a:lnTo>
                    <a:pt x="3666972" y="1519030"/>
                  </a:lnTo>
                  <a:lnTo>
                    <a:pt x="3673821" y="1565335"/>
                  </a:lnTo>
                  <a:lnTo>
                    <a:pt x="3679460" y="1612013"/>
                  </a:lnTo>
                  <a:lnTo>
                    <a:pt x="3683874" y="1659046"/>
                  </a:lnTo>
                  <a:lnTo>
                    <a:pt x="3687046" y="1706420"/>
                  </a:lnTo>
                  <a:lnTo>
                    <a:pt x="3688962" y="1754120"/>
                  </a:lnTo>
                  <a:lnTo>
                    <a:pt x="3689604" y="1802130"/>
                  </a:lnTo>
                  <a:lnTo>
                    <a:pt x="3688962" y="1850139"/>
                  </a:lnTo>
                  <a:lnTo>
                    <a:pt x="3687046" y="1897839"/>
                  </a:lnTo>
                  <a:lnTo>
                    <a:pt x="3683874" y="1945213"/>
                  </a:lnTo>
                  <a:lnTo>
                    <a:pt x="3679460" y="1992246"/>
                  </a:lnTo>
                  <a:lnTo>
                    <a:pt x="3673821" y="2038924"/>
                  </a:lnTo>
                  <a:lnTo>
                    <a:pt x="3666972" y="2085229"/>
                  </a:lnTo>
                  <a:lnTo>
                    <a:pt x="3658929" y="2131146"/>
                  </a:lnTo>
                  <a:lnTo>
                    <a:pt x="3649709" y="2176661"/>
                  </a:lnTo>
                  <a:lnTo>
                    <a:pt x="3639327" y="2221757"/>
                  </a:lnTo>
                  <a:lnTo>
                    <a:pt x="3627800" y="2266418"/>
                  </a:lnTo>
                  <a:lnTo>
                    <a:pt x="3615142" y="2310630"/>
                  </a:lnTo>
                  <a:lnTo>
                    <a:pt x="3601371" y="2354376"/>
                  </a:lnTo>
                  <a:lnTo>
                    <a:pt x="3586502" y="2397642"/>
                  </a:lnTo>
                  <a:lnTo>
                    <a:pt x="3570551" y="2440410"/>
                  </a:lnTo>
                  <a:lnTo>
                    <a:pt x="3553533" y="2482667"/>
                  </a:lnTo>
                  <a:lnTo>
                    <a:pt x="3535466" y="2524396"/>
                  </a:lnTo>
                  <a:lnTo>
                    <a:pt x="3516364" y="2565582"/>
                  </a:lnTo>
                  <a:lnTo>
                    <a:pt x="3496244" y="2606209"/>
                  </a:lnTo>
                  <a:lnTo>
                    <a:pt x="3475122" y="2646262"/>
                  </a:lnTo>
                  <a:lnTo>
                    <a:pt x="3453014" y="2685725"/>
                  </a:lnTo>
                  <a:lnTo>
                    <a:pt x="3429934" y="2724582"/>
                  </a:lnTo>
                  <a:lnTo>
                    <a:pt x="3405901" y="2762818"/>
                  </a:lnTo>
                  <a:lnTo>
                    <a:pt x="3380929" y="2800418"/>
                  </a:lnTo>
                  <a:lnTo>
                    <a:pt x="3355034" y="2837365"/>
                  </a:lnTo>
                  <a:lnTo>
                    <a:pt x="3328232" y="2873645"/>
                  </a:lnTo>
                  <a:lnTo>
                    <a:pt x="3300540" y="2909241"/>
                  </a:lnTo>
                  <a:lnTo>
                    <a:pt x="3271973" y="2944138"/>
                  </a:lnTo>
                  <a:lnTo>
                    <a:pt x="3242546" y="2978321"/>
                  </a:lnTo>
                  <a:lnTo>
                    <a:pt x="3212277" y="3011774"/>
                  </a:lnTo>
                  <a:lnTo>
                    <a:pt x="3181181" y="3044481"/>
                  </a:lnTo>
                  <a:lnTo>
                    <a:pt x="3149274" y="3076427"/>
                  </a:lnTo>
                  <a:lnTo>
                    <a:pt x="3116572" y="3107596"/>
                  </a:lnTo>
                  <a:lnTo>
                    <a:pt x="3083090" y="3137973"/>
                  </a:lnTo>
                  <a:lnTo>
                    <a:pt x="3048845" y="3167542"/>
                  </a:lnTo>
                  <a:lnTo>
                    <a:pt x="3013853" y="3196287"/>
                  </a:lnTo>
                  <a:lnTo>
                    <a:pt x="2978130" y="3224194"/>
                  </a:lnTo>
                  <a:lnTo>
                    <a:pt x="2941691" y="3251246"/>
                  </a:lnTo>
                  <a:lnTo>
                    <a:pt x="2904552" y="3277427"/>
                  </a:lnTo>
                  <a:lnTo>
                    <a:pt x="2866730" y="3302723"/>
                  </a:lnTo>
                  <a:lnTo>
                    <a:pt x="2828240" y="3327118"/>
                  </a:lnTo>
                  <a:lnTo>
                    <a:pt x="2789098" y="3350596"/>
                  </a:lnTo>
                  <a:lnTo>
                    <a:pt x="2749321" y="3373141"/>
                  </a:lnTo>
                  <a:lnTo>
                    <a:pt x="2708924" y="3394739"/>
                  </a:lnTo>
                  <a:lnTo>
                    <a:pt x="2667923" y="3415372"/>
                  </a:lnTo>
                  <a:lnTo>
                    <a:pt x="2626334" y="3435027"/>
                  </a:lnTo>
                  <a:lnTo>
                    <a:pt x="2584172" y="3453687"/>
                  </a:lnTo>
                  <a:lnTo>
                    <a:pt x="2541455" y="3471336"/>
                  </a:lnTo>
                  <a:lnTo>
                    <a:pt x="2498198" y="3487960"/>
                  </a:lnTo>
                  <a:lnTo>
                    <a:pt x="2454416" y="3503542"/>
                  </a:lnTo>
                  <a:lnTo>
                    <a:pt x="2410126" y="3518068"/>
                  </a:lnTo>
                  <a:lnTo>
                    <a:pt x="2365344" y="3531521"/>
                  </a:lnTo>
                  <a:lnTo>
                    <a:pt x="2320085" y="3543885"/>
                  </a:lnTo>
                  <a:lnTo>
                    <a:pt x="2274366" y="3555146"/>
                  </a:lnTo>
                  <a:lnTo>
                    <a:pt x="2228202" y="3565288"/>
                  </a:lnTo>
                  <a:lnTo>
                    <a:pt x="2181610" y="3574295"/>
                  </a:lnTo>
                  <a:lnTo>
                    <a:pt x="2134605" y="3582151"/>
                  </a:lnTo>
                  <a:lnTo>
                    <a:pt x="2087203" y="3588842"/>
                  </a:lnTo>
                  <a:lnTo>
                    <a:pt x="2039421" y="3594351"/>
                  </a:lnTo>
                  <a:lnTo>
                    <a:pt x="1991273" y="3598662"/>
                  </a:lnTo>
                  <a:lnTo>
                    <a:pt x="1942777" y="3601761"/>
                  </a:lnTo>
                  <a:lnTo>
                    <a:pt x="1893948" y="3603632"/>
                  </a:lnTo>
                  <a:lnTo>
                    <a:pt x="1844802" y="3604260"/>
                  </a:lnTo>
                  <a:lnTo>
                    <a:pt x="1795655" y="3603632"/>
                  </a:lnTo>
                  <a:lnTo>
                    <a:pt x="1746826" y="3601761"/>
                  </a:lnTo>
                  <a:lnTo>
                    <a:pt x="1698330" y="3598662"/>
                  </a:lnTo>
                  <a:lnTo>
                    <a:pt x="1650182" y="3594351"/>
                  </a:lnTo>
                  <a:lnTo>
                    <a:pt x="1602400" y="3588842"/>
                  </a:lnTo>
                  <a:lnTo>
                    <a:pt x="1554998" y="3582151"/>
                  </a:lnTo>
                  <a:lnTo>
                    <a:pt x="1507993" y="3574295"/>
                  </a:lnTo>
                  <a:lnTo>
                    <a:pt x="1461401" y="3565288"/>
                  </a:lnTo>
                  <a:lnTo>
                    <a:pt x="1415237" y="3555146"/>
                  </a:lnTo>
                  <a:lnTo>
                    <a:pt x="1369518" y="3543885"/>
                  </a:lnTo>
                  <a:lnTo>
                    <a:pt x="1324259" y="3531521"/>
                  </a:lnTo>
                  <a:lnTo>
                    <a:pt x="1279477" y="3518068"/>
                  </a:lnTo>
                  <a:lnTo>
                    <a:pt x="1235187" y="3503542"/>
                  </a:lnTo>
                  <a:lnTo>
                    <a:pt x="1191405" y="3487960"/>
                  </a:lnTo>
                  <a:lnTo>
                    <a:pt x="1148148" y="3471336"/>
                  </a:lnTo>
                  <a:lnTo>
                    <a:pt x="1105431" y="3453687"/>
                  </a:lnTo>
                  <a:lnTo>
                    <a:pt x="1063269" y="3435027"/>
                  </a:lnTo>
                  <a:lnTo>
                    <a:pt x="1021680" y="3415372"/>
                  </a:lnTo>
                  <a:lnTo>
                    <a:pt x="980679" y="3394739"/>
                  </a:lnTo>
                  <a:lnTo>
                    <a:pt x="940282" y="3373141"/>
                  </a:lnTo>
                  <a:lnTo>
                    <a:pt x="900505" y="3350596"/>
                  </a:lnTo>
                  <a:lnTo>
                    <a:pt x="861363" y="3327118"/>
                  </a:lnTo>
                  <a:lnTo>
                    <a:pt x="822873" y="3302723"/>
                  </a:lnTo>
                  <a:lnTo>
                    <a:pt x="785051" y="3277427"/>
                  </a:lnTo>
                  <a:lnTo>
                    <a:pt x="747912" y="3251246"/>
                  </a:lnTo>
                  <a:lnTo>
                    <a:pt x="711473" y="3224194"/>
                  </a:lnTo>
                  <a:lnTo>
                    <a:pt x="675750" y="3196287"/>
                  </a:lnTo>
                  <a:lnTo>
                    <a:pt x="640758" y="3167542"/>
                  </a:lnTo>
                  <a:lnTo>
                    <a:pt x="606513" y="3137973"/>
                  </a:lnTo>
                  <a:lnTo>
                    <a:pt x="573031" y="3107596"/>
                  </a:lnTo>
                  <a:lnTo>
                    <a:pt x="540329" y="3076427"/>
                  </a:lnTo>
                  <a:lnTo>
                    <a:pt x="508422" y="3044481"/>
                  </a:lnTo>
                  <a:lnTo>
                    <a:pt x="477326" y="3011774"/>
                  </a:lnTo>
                  <a:lnTo>
                    <a:pt x="447057" y="2978321"/>
                  </a:lnTo>
                  <a:lnTo>
                    <a:pt x="417630" y="2944138"/>
                  </a:lnTo>
                  <a:lnTo>
                    <a:pt x="389063" y="2909241"/>
                  </a:lnTo>
                  <a:lnTo>
                    <a:pt x="361371" y="2873645"/>
                  </a:lnTo>
                  <a:lnTo>
                    <a:pt x="334569" y="2837365"/>
                  </a:lnTo>
                  <a:lnTo>
                    <a:pt x="308674" y="2800418"/>
                  </a:lnTo>
                  <a:lnTo>
                    <a:pt x="283702" y="2762818"/>
                  </a:lnTo>
                  <a:lnTo>
                    <a:pt x="259669" y="2724582"/>
                  </a:lnTo>
                  <a:lnTo>
                    <a:pt x="236589" y="2685725"/>
                  </a:lnTo>
                  <a:lnTo>
                    <a:pt x="214481" y="2646262"/>
                  </a:lnTo>
                  <a:lnTo>
                    <a:pt x="193359" y="2606209"/>
                  </a:lnTo>
                  <a:lnTo>
                    <a:pt x="173239" y="2565582"/>
                  </a:lnTo>
                  <a:lnTo>
                    <a:pt x="154137" y="2524396"/>
                  </a:lnTo>
                  <a:lnTo>
                    <a:pt x="136070" y="2482667"/>
                  </a:lnTo>
                  <a:lnTo>
                    <a:pt x="119052" y="2440410"/>
                  </a:lnTo>
                  <a:lnTo>
                    <a:pt x="103101" y="2397642"/>
                  </a:lnTo>
                  <a:lnTo>
                    <a:pt x="88232" y="2354376"/>
                  </a:lnTo>
                  <a:lnTo>
                    <a:pt x="74461" y="2310630"/>
                  </a:lnTo>
                  <a:lnTo>
                    <a:pt x="61803" y="2266418"/>
                  </a:lnTo>
                  <a:lnTo>
                    <a:pt x="50276" y="2221757"/>
                  </a:lnTo>
                  <a:lnTo>
                    <a:pt x="39894" y="2176661"/>
                  </a:lnTo>
                  <a:lnTo>
                    <a:pt x="30674" y="2131146"/>
                  </a:lnTo>
                  <a:lnTo>
                    <a:pt x="22631" y="2085229"/>
                  </a:lnTo>
                  <a:lnTo>
                    <a:pt x="15782" y="2038924"/>
                  </a:lnTo>
                  <a:lnTo>
                    <a:pt x="10143" y="1992246"/>
                  </a:lnTo>
                  <a:lnTo>
                    <a:pt x="5729" y="1945213"/>
                  </a:lnTo>
                  <a:lnTo>
                    <a:pt x="2557" y="1897839"/>
                  </a:lnTo>
                  <a:lnTo>
                    <a:pt x="641" y="1850139"/>
                  </a:lnTo>
                  <a:lnTo>
                    <a:pt x="0" y="1802130"/>
                  </a:lnTo>
                  <a:close/>
                </a:path>
              </a:pathLst>
            </a:custGeom>
            <a:ln w="25400">
              <a:solidFill>
                <a:srgbClr val="007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8" name="object 108"/>
          <p:cNvSpPr txBox="1"/>
          <p:nvPr/>
        </p:nvSpPr>
        <p:spPr>
          <a:xfrm>
            <a:off x="764669" y="6446913"/>
            <a:ext cx="9276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alibri"/>
                <a:cs typeface="Calibri"/>
              </a:rPr>
              <a:t>Bristow</a:t>
            </a:r>
            <a:r>
              <a:rPr sz="1800" i="1" spc="-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MR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et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al,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JBTS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Sept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2020.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DOI: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10.1016/j.jacbts.2020.06.007;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Published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online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June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25,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spc="-20" dirty="0">
                <a:latin typeface="Calibri"/>
                <a:cs typeface="Calibri"/>
              </a:rPr>
              <a:t>2020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2038" y="171531"/>
            <a:ext cx="3143585" cy="47647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6918" y="1308843"/>
            <a:ext cx="4824668" cy="469732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479850" y="747712"/>
            <a:ext cx="5201920" cy="336550"/>
            <a:chOff x="479850" y="747712"/>
            <a:chExt cx="5201920" cy="33655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9850" y="839753"/>
              <a:ext cx="5201383" cy="24425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057400" y="762000"/>
              <a:ext cx="1752600" cy="304800"/>
            </a:xfrm>
            <a:custGeom>
              <a:avLst/>
              <a:gdLst/>
              <a:ahLst/>
              <a:cxnLst/>
              <a:rect l="l" t="t" r="r" b="b"/>
              <a:pathLst>
                <a:path w="1752600" h="304800">
                  <a:moveTo>
                    <a:pt x="0" y="0"/>
                  </a:moveTo>
                  <a:lnTo>
                    <a:pt x="1752600" y="0"/>
                  </a:lnTo>
                  <a:lnTo>
                    <a:pt x="1752600" y="304800"/>
                  </a:lnTo>
                  <a:lnTo>
                    <a:pt x="0" y="30480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697664" y="825036"/>
            <a:ext cx="5843270" cy="5366385"/>
            <a:chOff x="5697664" y="825036"/>
            <a:chExt cx="5843270" cy="5366385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85030" y="825036"/>
              <a:ext cx="5742504" cy="529382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711952" y="2895599"/>
              <a:ext cx="1984375" cy="304800"/>
            </a:xfrm>
            <a:custGeom>
              <a:avLst/>
              <a:gdLst/>
              <a:ahLst/>
              <a:cxnLst/>
              <a:rect l="l" t="t" r="r" b="b"/>
              <a:pathLst>
                <a:path w="1984375" h="304800">
                  <a:moveTo>
                    <a:pt x="0" y="0"/>
                  </a:moveTo>
                  <a:lnTo>
                    <a:pt x="1984248" y="0"/>
                  </a:lnTo>
                  <a:lnTo>
                    <a:pt x="1984248" y="304800"/>
                  </a:lnTo>
                  <a:lnTo>
                    <a:pt x="0" y="30480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071741" y="5665851"/>
              <a:ext cx="4456430" cy="513080"/>
            </a:xfrm>
            <a:custGeom>
              <a:avLst/>
              <a:gdLst/>
              <a:ahLst/>
              <a:cxnLst/>
              <a:rect l="l" t="t" r="r" b="b"/>
              <a:pathLst>
                <a:path w="4456430" h="513079">
                  <a:moveTo>
                    <a:pt x="0" y="0"/>
                  </a:moveTo>
                  <a:lnTo>
                    <a:pt x="4456176" y="0"/>
                  </a:lnTo>
                  <a:lnTo>
                    <a:pt x="4456176" y="512826"/>
                  </a:lnTo>
                  <a:lnTo>
                    <a:pt x="0" y="512826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81800" y="253745"/>
            <a:ext cx="3353170" cy="45684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73120" y="249482"/>
            <a:ext cx="101815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Myocardial</a:t>
            </a:r>
            <a:r>
              <a:rPr spc="-75" dirty="0"/>
              <a:t> </a:t>
            </a:r>
            <a:r>
              <a:rPr spc="-10" dirty="0"/>
              <a:t>Involvement</a:t>
            </a:r>
            <a:r>
              <a:rPr spc="-75" dirty="0"/>
              <a:t> </a:t>
            </a:r>
            <a:r>
              <a:rPr dirty="0"/>
              <a:t>in</a:t>
            </a:r>
            <a:r>
              <a:rPr spc="-85" dirty="0"/>
              <a:t> </a:t>
            </a:r>
            <a:r>
              <a:rPr spc="-25" dirty="0"/>
              <a:t>COVID-</a:t>
            </a:r>
            <a:r>
              <a:rPr dirty="0"/>
              <a:t>19:</a:t>
            </a:r>
            <a:r>
              <a:rPr spc="-70" dirty="0"/>
              <a:t> </a:t>
            </a:r>
            <a:r>
              <a:rPr i="1" dirty="0">
                <a:latin typeface="Calibri"/>
                <a:cs typeface="Calibri"/>
              </a:rPr>
              <a:t>Published</a:t>
            </a:r>
            <a:r>
              <a:rPr i="1" spc="-70" dirty="0">
                <a:latin typeface="Calibri"/>
                <a:cs typeface="Calibri"/>
              </a:rPr>
              <a:t> </a:t>
            </a:r>
            <a:r>
              <a:rPr i="1" spc="-10" dirty="0">
                <a:latin typeface="Calibri"/>
                <a:cs typeface="Calibri"/>
              </a:rPr>
              <a:t>Information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81" y="902080"/>
            <a:ext cx="12192000" cy="71120"/>
            <a:chOff x="381" y="902080"/>
            <a:chExt cx="12192000" cy="71120"/>
          </a:xfrm>
        </p:grpSpPr>
        <p:sp>
          <p:nvSpPr>
            <p:cNvPr id="5" name="object 5"/>
            <p:cNvSpPr/>
            <p:nvPr/>
          </p:nvSpPr>
          <p:spPr>
            <a:xfrm>
              <a:off x="381" y="902080"/>
              <a:ext cx="12192000" cy="25400"/>
            </a:xfrm>
            <a:custGeom>
              <a:avLst/>
              <a:gdLst/>
              <a:ahLst/>
              <a:cxnLst/>
              <a:rect l="l" t="t" r="r" b="b"/>
              <a:pathLst>
                <a:path w="12192000" h="25400">
                  <a:moveTo>
                    <a:pt x="0" y="25400"/>
                  </a:moveTo>
                  <a:lnTo>
                    <a:pt x="12191619" y="25400"/>
                  </a:lnTo>
                  <a:lnTo>
                    <a:pt x="12191619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CC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90" y="947800"/>
              <a:ext cx="12188190" cy="25400"/>
            </a:xfrm>
            <a:custGeom>
              <a:avLst/>
              <a:gdLst/>
              <a:ahLst/>
              <a:cxnLst/>
              <a:rect l="l" t="t" r="r" b="b"/>
              <a:pathLst>
                <a:path w="12188190" h="25400">
                  <a:moveTo>
                    <a:pt x="0" y="25400"/>
                  </a:moveTo>
                  <a:lnTo>
                    <a:pt x="12187809" y="25400"/>
                  </a:lnTo>
                  <a:lnTo>
                    <a:pt x="12187809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2519" y="919386"/>
            <a:ext cx="10651490" cy="4381500"/>
          </a:xfrm>
          <a:prstGeom prst="rect">
            <a:avLst/>
          </a:prstGeom>
        </p:spPr>
        <p:txBody>
          <a:bodyPr vert="horz" wrap="square" lIns="0" tIns="278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0"/>
              </a:spcBef>
            </a:pPr>
            <a:r>
              <a:rPr sz="3200" b="1" dirty="0">
                <a:latin typeface="Calibri"/>
                <a:cs typeface="Calibri"/>
              </a:rPr>
              <a:t>As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of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4/6/20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(AHA</a:t>
            </a:r>
            <a:r>
              <a:rPr sz="3200" b="1" spc="-6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grant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submission):</a:t>
            </a:r>
            <a:endParaRPr sz="3200">
              <a:latin typeface="Calibri"/>
              <a:cs typeface="Calibri"/>
            </a:endParaRPr>
          </a:p>
          <a:p>
            <a:pPr marL="871219" marR="949960" indent="-243204">
              <a:lnSpc>
                <a:spcPct val="77300"/>
              </a:lnSpc>
              <a:spcBef>
                <a:spcPts val="2600"/>
              </a:spcBef>
              <a:buChar char="•"/>
              <a:tabLst>
                <a:tab pos="871219" algn="l"/>
                <a:tab pos="874394" algn="l"/>
              </a:tabLst>
            </a:pP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Myocardial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injury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&amp;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dysfunction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minimal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reports,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mechanism uncertain</a:t>
            </a:r>
            <a:endParaRPr sz="2800">
              <a:latin typeface="Calibri"/>
              <a:cs typeface="Calibri"/>
            </a:endParaRPr>
          </a:p>
          <a:p>
            <a:pPr marL="970915">
              <a:lnSpc>
                <a:spcPts val="1885"/>
              </a:lnSpc>
            </a:pPr>
            <a:r>
              <a:rPr sz="2400" dirty="0">
                <a:latin typeface="Calibri"/>
                <a:cs typeface="Calibri"/>
              </a:rPr>
              <a:t>−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Myopericarditis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CMR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(1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report,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tissue)</a:t>
            </a:r>
            <a:endParaRPr sz="2400">
              <a:latin typeface="Calibri"/>
              <a:cs typeface="Calibri"/>
            </a:endParaRPr>
          </a:p>
          <a:p>
            <a:pPr marL="1174115" marR="4054475" indent="-205104">
              <a:lnSpc>
                <a:spcPct val="76400"/>
              </a:lnSpc>
              <a:spcBef>
                <a:spcPts val="340"/>
              </a:spcBef>
            </a:pPr>
            <a:r>
              <a:rPr sz="2400" dirty="0">
                <a:latin typeface="Calibri"/>
                <a:cs typeface="Calibri"/>
              </a:rPr>
              <a:t>−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heart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autopsy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biopsy,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SCD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severe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lung </a:t>
            </a:r>
            <a:r>
              <a:rPr sz="2400" dirty="0">
                <a:latin typeface="Calibri"/>
                <a:cs typeface="Calibri"/>
              </a:rPr>
              <a:t>Dz,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“no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obvious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histologic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changes”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heart</a:t>
            </a:r>
            <a:endParaRPr sz="2400">
              <a:latin typeface="Calibri"/>
              <a:cs typeface="Calibri"/>
            </a:endParaRPr>
          </a:p>
          <a:p>
            <a:pPr marL="831215" indent="-259079">
              <a:lnSpc>
                <a:spcPts val="2980"/>
              </a:lnSpc>
              <a:spcBef>
                <a:spcPts val="145"/>
              </a:spcBef>
              <a:buChar char="•"/>
              <a:tabLst>
                <a:tab pos="831215" algn="l"/>
                <a:tab pos="6805295" algn="l"/>
              </a:tabLst>
            </a:pPr>
            <a:r>
              <a:rPr sz="2800" spc="-10" dirty="0">
                <a:latin typeface="Calibri"/>
                <a:cs typeface="Calibri"/>
              </a:rPr>
              <a:t>Myocardial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injury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evidence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by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↑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hs-cTn,</a:t>
            </a:r>
            <a:r>
              <a:rPr sz="2800" dirty="0">
                <a:latin typeface="Calibri"/>
                <a:cs typeface="Calibri"/>
              </a:rPr>
              <a:t>	associated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adverse</a:t>
            </a:r>
            <a:endParaRPr sz="2800">
              <a:latin typeface="Calibri"/>
              <a:cs typeface="Calibri"/>
            </a:endParaRPr>
          </a:p>
          <a:p>
            <a:pPr marL="814705">
              <a:lnSpc>
                <a:spcPts val="2980"/>
              </a:lnSpc>
            </a:pPr>
            <a:r>
              <a:rPr sz="2800" spc="-10" dirty="0">
                <a:latin typeface="Calibri"/>
                <a:cs typeface="Calibri"/>
              </a:rPr>
              <a:t>outcomes</a:t>
            </a:r>
            <a:endParaRPr sz="2800">
              <a:latin typeface="Calibri"/>
              <a:cs typeface="Calibri"/>
            </a:endParaRPr>
          </a:p>
          <a:p>
            <a:pPr marL="814705" marR="5080" indent="-243204">
              <a:lnSpc>
                <a:spcPct val="77300"/>
              </a:lnSpc>
              <a:spcBef>
                <a:spcPts val="2650"/>
              </a:spcBef>
              <a:buChar char="•"/>
              <a:tabLst>
                <a:tab pos="814705" algn="l"/>
                <a:tab pos="830580" algn="l"/>
              </a:tabLst>
            </a:pPr>
            <a:r>
              <a:rPr sz="2800" dirty="0">
                <a:latin typeface="Calibri"/>
                <a:cs typeface="Calibri"/>
              </a:rPr>
              <a:t>	ACE2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CoV-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receptor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cell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entry,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↑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failing/remodeled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human </a:t>
            </a:r>
            <a:r>
              <a:rPr sz="2800" spc="-100" dirty="0">
                <a:latin typeface="Calibri"/>
                <a:cs typeface="Calibri"/>
              </a:rPr>
              <a:t>LVs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animal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models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Rxd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ARBs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21123" y="318008"/>
            <a:ext cx="88792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7585" marR="5080" indent="-985519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Myocardial</a:t>
            </a:r>
            <a:r>
              <a:rPr sz="2400" spc="-45" dirty="0"/>
              <a:t> </a:t>
            </a:r>
            <a:r>
              <a:rPr sz="2400" dirty="0"/>
              <a:t>Virus</a:t>
            </a:r>
            <a:r>
              <a:rPr sz="2400" spc="-50" dirty="0"/>
              <a:t> </a:t>
            </a:r>
            <a:r>
              <a:rPr sz="2400" dirty="0"/>
              <a:t>and</a:t>
            </a:r>
            <a:r>
              <a:rPr sz="2400" spc="-40" dirty="0"/>
              <a:t> </a:t>
            </a:r>
            <a:r>
              <a:rPr sz="2400" dirty="0"/>
              <a:t>Gene</a:t>
            </a:r>
            <a:r>
              <a:rPr sz="2400" spc="-40" dirty="0"/>
              <a:t> </a:t>
            </a:r>
            <a:r>
              <a:rPr sz="2400" dirty="0"/>
              <a:t>Expression</a:t>
            </a:r>
            <a:r>
              <a:rPr sz="2400" spc="-45" dirty="0"/>
              <a:t> </a:t>
            </a:r>
            <a:r>
              <a:rPr sz="2400" dirty="0"/>
              <a:t>in</a:t>
            </a:r>
            <a:r>
              <a:rPr sz="2400" spc="-45" dirty="0"/>
              <a:t> </a:t>
            </a:r>
            <a:r>
              <a:rPr sz="2400" spc="-30" dirty="0"/>
              <a:t>SARS-</a:t>
            </a:r>
            <a:r>
              <a:rPr sz="2400" spc="-20" dirty="0"/>
              <a:t>CoV-</a:t>
            </a:r>
            <a:r>
              <a:rPr sz="2400" dirty="0"/>
              <a:t>2</a:t>
            </a:r>
            <a:r>
              <a:rPr sz="2400" spc="-30" dirty="0"/>
              <a:t> </a:t>
            </a:r>
            <a:r>
              <a:rPr sz="2400" dirty="0"/>
              <a:t>Positive</a:t>
            </a:r>
            <a:r>
              <a:rPr sz="2400" spc="-40" dirty="0"/>
              <a:t> </a:t>
            </a:r>
            <a:r>
              <a:rPr sz="2400" spc="-10" dirty="0"/>
              <a:t>Patients </a:t>
            </a:r>
            <a:r>
              <a:rPr sz="2400" dirty="0"/>
              <a:t>with</a:t>
            </a:r>
            <a:r>
              <a:rPr sz="2400" spc="-80" dirty="0"/>
              <a:t> </a:t>
            </a:r>
            <a:r>
              <a:rPr sz="2400" dirty="0"/>
              <a:t>Clinically</a:t>
            </a:r>
            <a:r>
              <a:rPr sz="2400" spc="-85" dirty="0"/>
              <a:t> </a:t>
            </a:r>
            <a:r>
              <a:rPr sz="2400" dirty="0"/>
              <a:t>Important</a:t>
            </a:r>
            <a:r>
              <a:rPr sz="2400" spc="-85" dirty="0"/>
              <a:t> </a:t>
            </a:r>
            <a:r>
              <a:rPr sz="2400" spc="-10" dirty="0"/>
              <a:t>Myocardial</a:t>
            </a:r>
            <a:r>
              <a:rPr sz="2400" spc="-80" dirty="0"/>
              <a:t> </a:t>
            </a:r>
            <a:r>
              <a:rPr sz="2400" dirty="0"/>
              <a:t>Dysfunction:</a:t>
            </a:r>
            <a:r>
              <a:rPr sz="2400" spc="-80" dirty="0"/>
              <a:t> </a:t>
            </a:r>
            <a:r>
              <a:rPr sz="2400" i="1" spc="-20" dirty="0">
                <a:latin typeface="Calibri"/>
                <a:cs typeface="Calibri"/>
              </a:rPr>
              <a:t>Aims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063" y="1464818"/>
            <a:ext cx="10752455" cy="4685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latin typeface="Calibri"/>
                <a:cs typeface="Calibri"/>
              </a:rPr>
              <a:t>Aim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1.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Detection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CoV-</a:t>
            </a:r>
            <a:r>
              <a:rPr sz="2000" b="1" dirty="0">
                <a:latin typeface="Calibri"/>
                <a:cs typeface="Calibri"/>
              </a:rPr>
              <a:t>2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cardiac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myocytes.</a:t>
            </a:r>
            <a:endParaRPr sz="2000">
              <a:latin typeface="Calibri"/>
              <a:cs typeface="Calibri"/>
            </a:endParaRPr>
          </a:p>
          <a:p>
            <a:pPr marL="365125" indent="-168275">
              <a:lnSpc>
                <a:spcPts val="1905"/>
              </a:lnSpc>
              <a:spcBef>
                <a:spcPts val="30"/>
              </a:spcBef>
              <a:buChar char="●"/>
              <a:tabLst>
                <a:tab pos="365125" algn="l"/>
              </a:tabLst>
            </a:pPr>
            <a:r>
              <a:rPr sz="1600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=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10,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EMBx</a:t>
            </a:r>
            <a:endParaRPr sz="1600">
              <a:latin typeface="Calibri"/>
              <a:cs typeface="Calibri"/>
            </a:endParaRPr>
          </a:p>
          <a:p>
            <a:pPr marL="365125" indent="-168275">
              <a:lnSpc>
                <a:spcPts val="2385"/>
              </a:lnSpc>
              <a:buChar char="●"/>
              <a:tabLst>
                <a:tab pos="365125" algn="l"/>
              </a:tabLst>
            </a:pPr>
            <a:r>
              <a:rPr sz="1600" spc="-10" dirty="0">
                <a:latin typeface="Calibri"/>
                <a:cs typeface="Calibri"/>
              </a:rPr>
              <a:t>Histopathology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including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patients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evidence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20" dirty="0">
                <a:latin typeface="Calibri"/>
                <a:cs typeface="Calibri"/>
              </a:rPr>
              <a:t> CoV-</a:t>
            </a:r>
            <a:r>
              <a:rPr sz="1600" dirty="0">
                <a:latin typeface="Calibri"/>
                <a:cs typeface="Calibri"/>
              </a:rPr>
              <a:t>2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myocardial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involvement</a:t>
            </a:r>
            <a:endParaRPr sz="1600">
              <a:latin typeface="Calibri"/>
              <a:cs typeface="Calibri"/>
            </a:endParaRPr>
          </a:p>
          <a:p>
            <a:pPr marL="365125" indent="-168275">
              <a:lnSpc>
                <a:spcPct val="100000"/>
              </a:lnSpc>
              <a:spcBef>
                <a:spcPts val="25"/>
              </a:spcBef>
              <a:buChar char="●"/>
              <a:tabLst>
                <a:tab pos="365125" algn="l"/>
              </a:tabLst>
            </a:pPr>
            <a:r>
              <a:rPr sz="1600" spc="-10" dirty="0">
                <a:latin typeface="Calibri"/>
                <a:cs typeface="Calibri"/>
              </a:rPr>
              <a:t>RT-</a:t>
            </a:r>
            <a:r>
              <a:rPr sz="1600" dirty="0">
                <a:latin typeface="Calibri"/>
                <a:cs typeface="Calibri"/>
              </a:rPr>
              <a:t>PCR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viral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genome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0"/>
              </a:spcBef>
              <a:buFont typeface="Calibri"/>
              <a:buChar char="●"/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Aim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2.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Determine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degree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inflammatory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reaction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vs.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direct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myocardial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injury</a:t>
            </a:r>
            <a:r>
              <a:rPr sz="1800" spc="-1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365125" indent="-168275">
              <a:lnSpc>
                <a:spcPct val="100000"/>
              </a:lnSpc>
              <a:spcBef>
                <a:spcPts val="30"/>
              </a:spcBef>
              <a:buChar char="●"/>
              <a:tabLst>
                <a:tab pos="365125" algn="l"/>
              </a:tabLst>
            </a:pPr>
            <a:r>
              <a:rPr sz="1600" spc="-10" dirty="0">
                <a:latin typeface="Calibri"/>
                <a:cs typeface="Calibri"/>
              </a:rPr>
              <a:t>Histopathology</a:t>
            </a:r>
            <a:endParaRPr sz="1600">
              <a:latin typeface="Calibri"/>
              <a:cs typeface="Calibri"/>
            </a:endParaRPr>
          </a:p>
          <a:p>
            <a:pPr marL="365125" indent="-168275">
              <a:lnSpc>
                <a:spcPct val="100000"/>
              </a:lnSpc>
              <a:buChar char="●"/>
              <a:tabLst>
                <a:tab pos="365125" algn="l"/>
              </a:tabLst>
            </a:pPr>
            <a:r>
              <a:rPr sz="1600" dirty="0">
                <a:latin typeface="Calibri"/>
                <a:cs typeface="Calibri"/>
              </a:rPr>
              <a:t>Cytokine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gene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expression, circulating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levels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0"/>
              </a:spcBef>
              <a:buFont typeface="Calibri"/>
              <a:buChar char="●"/>
            </a:pPr>
            <a:endParaRPr sz="1600">
              <a:latin typeface="Calibri"/>
              <a:cs typeface="Calibri"/>
            </a:endParaRPr>
          </a:p>
          <a:p>
            <a:pPr marL="12700" marR="732790" indent="-635">
              <a:lnSpc>
                <a:spcPct val="100600"/>
              </a:lnSpc>
              <a:spcBef>
                <a:spcPts val="5"/>
              </a:spcBef>
            </a:pPr>
            <a:r>
              <a:rPr sz="1800" b="1" dirty="0">
                <a:latin typeface="Calibri"/>
                <a:cs typeface="Calibri"/>
              </a:rPr>
              <a:t>Aim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3.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Measure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mRNA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expression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binding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target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(ACE2),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proteases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integrins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that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have </a:t>
            </a:r>
            <a:r>
              <a:rPr sz="1800" dirty="0">
                <a:latin typeface="Calibri"/>
                <a:cs typeface="Calibri"/>
              </a:rPr>
              <a:t>been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shown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key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cellular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entry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non-</a:t>
            </a:r>
            <a:r>
              <a:rPr sz="1800" dirty="0">
                <a:latin typeface="Calibri"/>
                <a:cs typeface="Calibri"/>
              </a:rPr>
              <a:t>cardiac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cells.</a:t>
            </a:r>
            <a:endParaRPr sz="1800">
              <a:latin typeface="Calibri"/>
              <a:cs typeface="Calibri"/>
            </a:endParaRPr>
          </a:p>
          <a:p>
            <a:pPr marL="390525" indent="-168275">
              <a:lnSpc>
                <a:spcPct val="100000"/>
              </a:lnSpc>
              <a:spcBef>
                <a:spcPts val="200"/>
              </a:spcBef>
              <a:buChar char="●"/>
              <a:tabLst>
                <a:tab pos="390525" algn="l"/>
              </a:tabLst>
            </a:pPr>
            <a:r>
              <a:rPr sz="1600" dirty="0">
                <a:latin typeface="Calibri"/>
                <a:cs typeface="Calibri"/>
              </a:rPr>
              <a:t>mRNA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abundance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by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RNA-</a:t>
            </a:r>
            <a:r>
              <a:rPr sz="1600" dirty="0">
                <a:latin typeface="Calibri"/>
                <a:cs typeface="Calibri"/>
              </a:rPr>
              <a:t>Seq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microarray</a:t>
            </a:r>
            <a:endParaRPr sz="1600">
              <a:latin typeface="Calibri"/>
              <a:cs typeface="Calibri"/>
            </a:endParaRPr>
          </a:p>
          <a:p>
            <a:pPr marL="365125" indent="-168275">
              <a:lnSpc>
                <a:spcPct val="100000"/>
              </a:lnSpc>
              <a:spcBef>
                <a:spcPts val="65"/>
              </a:spcBef>
              <a:buChar char="●"/>
              <a:tabLst>
                <a:tab pos="365125" algn="l"/>
              </a:tabLst>
            </a:pPr>
            <a:r>
              <a:rPr sz="1600" dirty="0">
                <a:latin typeface="Calibri"/>
                <a:cs typeface="Calibri"/>
              </a:rPr>
              <a:t>ACE2,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ACE,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NPPB,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Symbol"/>
                <a:cs typeface="Symbol"/>
              </a:rPr>
              <a:t></a:t>
            </a:r>
            <a:r>
              <a:rPr sz="1600" dirty="0">
                <a:latin typeface="Calibri"/>
                <a:cs typeface="Calibri"/>
              </a:rPr>
              <a:t>5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ITG,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TF,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mRNA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abundance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by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RT-</a:t>
            </a:r>
            <a:r>
              <a:rPr sz="1600" dirty="0">
                <a:latin typeface="Calibri"/>
                <a:cs typeface="Calibri"/>
              </a:rPr>
              <a:t>PCR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rapid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turnaround;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circulating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ACE2,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ACE,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II,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TF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0"/>
              </a:spcBef>
              <a:buFont typeface="Calibri"/>
              <a:buChar char="●"/>
            </a:pP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600"/>
              </a:lnSpc>
            </a:pPr>
            <a:r>
              <a:rPr sz="1800" b="1" dirty="0">
                <a:latin typeface="Calibri"/>
                <a:cs typeface="Calibri"/>
              </a:rPr>
              <a:t>Aim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4.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Measure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mRNA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expression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candidate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global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genes</a:t>
            </a:r>
            <a:r>
              <a:rPr sz="1800" dirty="0">
                <a:latin typeface="Calibri"/>
                <a:cs typeface="Calibri"/>
              </a:rPr>
              <a:t>,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compare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results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nonfailing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controls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reduced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LVEF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nonischemic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dilated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cardiomyopathy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(NDC)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patients</a:t>
            </a:r>
            <a:endParaRPr sz="1800">
              <a:latin typeface="Calibri"/>
              <a:cs typeface="Calibri"/>
            </a:endParaRPr>
          </a:p>
          <a:p>
            <a:pPr marL="390525" indent="-168275">
              <a:lnSpc>
                <a:spcPct val="100000"/>
              </a:lnSpc>
              <a:spcBef>
                <a:spcPts val="200"/>
              </a:spcBef>
              <a:buChar char="●"/>
              <a:tabLst>
                <a:tab pos="390525" algn="l"/>
              </a:tabLst>
            </a:pPr>
            <a:r>
              <a:rPr sz="1600" dirty="0">
                <a:latin typeface="Calibri"/>
                <a:cs typeface="Calibri"/>
              </a:rPr>
              <a:t>mRNA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abundance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by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RNA-</a:t>
            </a:r>
            <a:r>
              <a:rPr sz="1600" dirty="0">
                <a:latin typeface="Calibri"/>
                <a:cs typeface="Calibri"/>
              </a:rPr>
              <a:t>Seq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microarray, </a:t>
            </a:r>
            <a:r>
              <a:rPr sz="1600" dirty="0">
                <a:latin typeface="Calibri"/>
                <a:cs typeface="Calibri"/>
              </a:rPr>
              <a:t>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=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10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patients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CoV-</a:t>
            </a:r>
            <a:r>
              <a:rPr sz="1600" dirty="0">
                <a:latin typeface="Calibri"/>
                <a:cs typeface="Calibri"/>
              </a:rPr>
              <a:t>2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myocardial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involvement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7461" y="6131263"/>
            <a:ext cx="77901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 indent="-168275">
              <a:lnSpc>
                <a:spcPct val="100000"/>
              </a:lnSpc>
              <a:spcBef>
                <a:spcPts val="100"/>
              </a:spcBef>
              <a:buChar char="●"/>
              <a:tabLst>
                <a:tab pos="180975" algn="l"/>
              </a:tabLst>
            </a:pPr>
            <a:r>
              <a:rPr sz="1600" dirty="0">
                <a:latin typeface="Calibri"/>
                <a:cs typeface="Calibri"/>
              </a:rPr>
              <a:t>12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NF,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12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F/NDC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septal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biopsies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from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explanted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hearts;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previous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EmBx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data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(4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NF,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46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F/NDC)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1130680"/>
            <a:ext cx="12187555" cy="71120"/>
            <a:chOff x="0" y="1130680"/>
            <a:chExt cx="12187555" cy="71120"/>
          </a:xfrm>
        </p:grpSpPr>
        <p:sp>
          <p:nvSpPr>
            <p:cNvPr id="7" name="object 7"/>
            <p:cNvSpPr/>
            <p:nvPr/>
          </p:nvSpPr>
          <p:spPr>
            <a:xfrm>
              <a:off x="0" y="1130680"/>
              <a:ext cx="12182475" cy="25400"/>
            </a:xfrm>
            <a:custGeom>
              <a:avLst/>
              <a:gdLst/>
              <a:ahLst/>
              <a:cxnLst/>
              <a:rect l="l" t="t" r="r" b="b"/>
              <a:pathLst>
                <a:path w="12182475" h="25400">
                  <a:moveTo>
                    <a:pt x="12182475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12182475" y="25400"/>
                  </a:lnTo>
                  <a:lnTo>
                    <a:pt x="12182475" y="0"/>
                  </a:lnTo>
                  <a:close/>
                </a:path>
              </a:pathLst>
            </a:custGeom>
            <a:solidFill>
              <a:srgbClr val="CC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176400"/>
              <a:ext cx="12187555" cy="25400"/>
            </a:xfrm>
            <a:custGeom>
              <a:avLst/>
              <a:gdLst/>
              <a:ahLst/>
              <a:cxnLst/>
              <a:rect l="l" t="t" r="r" b="b"/>
              <a:pathLst>
                <a:path w="12187555" h="25400">
                  <a:moveTo>
                    <a:pt x="12187047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12187047" y="25400"/>
                  </a:lnTo>
                  <a:lnTo>
                    <a:pt x="1218704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271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Myocardial</a:t>
            </a:r>
            <a:r>
              <a:rPr sz="2400" spc="-50" dirty="0"/>
              <a:t> </a:t>
            </a:r>
            <a:r>
              <a:rPr sz="2400" dirty="0"/>
              <a:t>Virus</a:t>
            </a:r>
            <a:r>
              <a:rPr sz="2400" spc="-55" dirty="0"/>
              <a:t> </a:t>
            </a:r>
            <a:r>
              <a:rPr sz="2400" dirty="0"/>
              <a:t>and</a:t>
            </a:r>
            <a:r>
              <a:rPr sz="2400" spc="-45" dirty="0"/>
              <a:t> </a:t>
            </a:r>
            <a:r>
              <a:rPr sz="2400" dirty="0"/>
              <a:t>Gene</a:t>
            </a:r>
            <a:r>
              <a:rPr sz="2400" spc="-45" dirty="0"/>
              <a:t> </a:t>
            </a:r>
            <a:r>
              <a:rPr sz="2400" dirty="0"/>
              <a:t>Expression</a:t>
            </a:r>
            <a:r>
              <a:rPr sz="2400" spc="-50" dirty="0"/>
              <a:t> </a:t>
            </a:r>
            <a:r>
              <a:rPr sz="2400" dirty="0"/>
              <a:t>in</a:t>
            </a:r>
            <a:r>
              <a:rPr sz="2400" spc="-50" dirty="0"/>
              <a:t> </a:t>
            </a:r>
            <a:r>
              <a:rPr sz="2400" spc="-30" dirty="0"/>
              <a:t>SARS-</a:t>
            </a:r>
            <a:r>
              <a:rPr sz="2400" spc="-20" dirty="0"/>
              <a:t>CoV-</a:t>
            </a:r>
            <a:r>
              <a:rPr sz="2400" dirty="0"/>
              <a:t>2</a:t>
            </a:r>
            <a:r>
              <a:rPr sz="2400" spc="-35" dirty="0"/>
              <a:t> </a:t>
            </a:r>
            <a:r>
              <a:rPr sz="2400" dirty="0"/>
              <a:t>Positive</a:t>
            </a:r>
            <a:r>
              <a:rPr sz="2400" spc="-45" dirty="0"/>
              <a:t> </a:t>
            </a:r>
            <a:r>
              <a:rPr sz="2400" spc="-10" dirty="0"/>
              <a:t>Patients</a:t>
            </a:r>
            <a:r>
              <a:rPr sz="2400" spc="-30" dirty="0"/>
              <a:t> </a:t>
            </a:r>
            <a:r>
              <a:rPr sz="2400" spc="-20" dirty="0"/>
              <a:t>with </a:t>
            </a:r>
            <a:r>
              <a:rPr sz="2400" dirty="0"/>
              <a:t>Clinically</a:t>
            </a:r>
            <a:r>
              <a:rPr sz="2400" spc="-95" dirty="0"/>
              <a:t> </a:t>
            </a:r>
            <a:r>
              <a:rPr sz="2400" dirty="0"/>
              <a:t>Important</a:t>
            </a:r>
            <a:r>
              <a:rPr sz="2400" spc="-90" dirty="0"/>
              <a:t> </a:t>
            </a:r>
            <a:r>
              <a:rPr sz="2400" spc="-10" dirty="0"/>
              <a:t>Myocardial</a:t>
            </a:r>
            <a:r>
              <a:rPr sz="2400" spc="-85" dirty="0"/>
              <a:t> </a:t>
            </a:r>
            <a:r>
              <a:rPr sz="2400" dirty="0"/>
              <a:t>Dysfunction:</a:t>
            </a:r>
            <a:r>
              <a:rPr sz="2400" spc="-90" dirty="0"/>
              <a:t> </a:t>
            </a:r>
            <a:r>
              <a:rPr sz="2400" i="1" dirty="0">
                <a:latin typeface="Calibri"/>
                <a:cs typeface="Calibri"/>
              </a:rPr>
              <a:t>Revised</a:t>
            </a:r>
            <a:r>
              <a:rPr sz="2400" i="1" spc="-9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Entry</a:t>
            </a:r>
            <a:r>
              <a:rPr sz="2400" i="1" spc="-9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Criteria</a:t>
            </a:r>
            <a:r>
              <a:rPr sz="2400" i="1" spc="-75" dirty="0">
                <a:latin typeface="Calibri"/>
                <a:cs typeface="Calibri"/>
              </a:rPr>
              <a:t> </a:t>
            </a:r>
            <a:r>
              <a:rPr sz="2400" spc="-10" dirty="0"/>
              <a:t>(10/1/20)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130680"/>
            <a:ext cx="12187555" cy="71120"/>
            <a:chOff x="0" y="1130680"/>
            <a:chExt cx="12187555" cy="71120"/>
          </a:xfrm>
        </p:grpSpPr>
        <p:sp>
          <p:nvSpPr>
            <p:cNvPr id="5" name="object 5"/>
            <p:cNvSpPr/>
            <p:nvPr/>
          </p:nvSpPr>
          <p:spPr>
            <a:xfrm>
              <a:off x="0" y="1130680"/>
              <a:ext cx="12182475" cy="25400"/>
            </a:xfrm>
            <a:custGeom>
              <a:avLst/>
              <a:gdLst/>
              <a:ahLst/>
              <a:cxnLst/>
              <a:rect l="l" t="t" r="r" b="b"/>
              <a:pathLst>
                <a:path w="12182475" h="25400">
                  <a:moveTo>
                    <a:pt x="12182475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12182475" y="25400"/>
                  </a:lnTo>
                  <a:lnTo>
                    <a:pt x="12182475" y="0"/>
                  </a:lnTo>
                  <a:close/>
                </a:path>
              </a:pathLst>
            </a:custGeom>
            <a:solidFill>
              <a:srgbClr val="CC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176400"/>
              <a:ext cx="12187555" cy="25400"/>
            </a:xfrm>
            <a:custGeom>
              <a:avLst/>
              <a:gdLst/>
              <a:ahLst/>
              <a:cxnLst/>
              <a:rect l="l" t="t" r="r" b="b"/>
              <a:pathLst>
                <a:path w="12187555" h="25400">
                  <a:moveTo>
                    <a:pt x="12187047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12187047" y="25400"/>
                  </a:lnTo>
                  <a:lnTo>
                    <a:pt x="1218704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88340" y="1131085"/>
            <a:ext cx="10878820" cy="480758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Inclusion,</a:t>
            </a:r>
            <a:r>
              <a:rPr sz="2400" b="1" u="sng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Hospitalized</a:t>
            </a:r>
            <a:r>
              <a:rPr sz="2400" b="1" u="sng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Patients</a:t>
            </a:r>
            <a:endParaRPr sz="2400">
              <a:latin typeface="Calibri"/>
              <a:cs typeface="Calibri"/>
            </a:endParaRPr>
          </a:p>
          <a:p>
            <a:pPr marL="444500" indent="-203200">
              <a:lnSpc>
                <a:spcPct val="100000"/>
              </a:lnSpc>
              <a:spcBef>
                <a:spcPts val="735"/>
              </a:spcBef>
              <a:buChar char="•"/>
              <a:tabLst>
                <a:tab pos="444500" algn="l"/>
              </a:tabLst>
            </a:pPr>
            <a:r>
              <a:rPr sz="2200" dirty="0">
                <a:latin typeface="Calibri"/>
                <a:cs typeface="Calibri"/>
              </a:rPr>
              <a:t>In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recently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ICU,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PCR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+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CoV-</a:t>
            </a:r>
            <a:r>
              <a:rPr sz="2200" dirty="0">
                <a:latin typeface="Calibri"/>
                <a:cs typeface="Calibri"/>
              </a:rPr>
              <a:t>2,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Age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≥18,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COVID-19</a:t>
            </a:r>
            <a:endParaRPr sz="2200">
              <a:latin typeface="Calibri"/>
              <a:cs typeface="Calibri"/>
            </a:endParaRPr>
          </a:p>
          <a:p>
            <a:pPr marL="431165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myocardial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involvement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DDx,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stable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enough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cardiac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catheterization</a:t>
            </a:r>
            <a:endParaRPr sz="2200">
              <a:latin typeface="Calibri"/>
              <a:cs typeface="Calibri"/>
            </a:endParaRPr>
          </a:p>
          <a:p>
            <a:pPr marL="443865" indent="-203200">
              <a:lnSpc>
                <a:spcPct val="100000"/>
              </a:lnSpc>
              <a:spcBef>
                <a:spcPts val="120"/>
              </a:spcBef>
              <a:buChar char="•"/>
              <a:tabLst>
                <a:tab pos="443865" algn="l"/>
              </a:tabLst>
            </a:pPr>
            <a:r>
              <a:rPr sz="2200" spc="-35" dirty="0">
                <a:latin typeface="Calibri"/>
                <a:cs typeface="Calibri"/>
              </a:rPr>
              <a:t>LVEF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&lt;50%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OR</a:t>
            </a:r>
            <a:endParaRPr sz="2200">
              <a:latin typeface="Calibri"/>
              <a:cs typeface="Calibri"/>
            </a:endParaRPr>
          </a:p>
          <a:p>
            <a:pPr marL="431165">
              <a:lnSpc>
                <a:spcPct val="100000"/>
              </a:lnSpc>
            </a:pPr>
            <a:r>
              <a:rPr sz="2200" spc="-20" dirty="0">
                <a:latin typeface="Calibri"/>
                <a:cs typeface="Calibri"/>
              </a:rPr>
              <a:t>TnI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≥0.05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ng/ml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OR</a:t>
            </a:r>
            <a:endParaRPr sz="2200">
              <a:latin typeface="Calibri"/>
              <a:cs typeface="Calibri"/>
            </a:endParaRPr>
          </a:p>
          <a:p>
            <a:pPr marL="431165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global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longitudinal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strain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&gt;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-</a:t>
            </a:r>
            <a:r>
              <a:rPr sz="2200" dirty="0">
                <a:latin typeface="Calibri"/>
                <a:cs typeface="Calibri"/>
              </a:rPr>
              <a:t>16</a:t>
            </a:r>
            <a:r>
              <a:rPr sz="2200" spc="-25" dirty="0">
                <a:latin typeface="Calibri"/>
                <a:cs typeface="Calibri"/>
              </a:rPr>
              <a:t> OR</a:t>
            </a:r>
            <a:endParaRPr sz="2200">
              <a:latin typeface="Calibri"/>
              <a:cs typeface="Calibri"/>
            </a:endParaRPr>
          </a:p>
          <a:p>
            <a:pPr marL="431165" marR="5080">
              <a:lnSpc>
                <a:spcPct val="100000"/>
              </a:lnSpc>
            </a:pPr>
            <a:r>
              <a:rPr sz="2200" spc="-25" dirty="0">
                <a:latin typeface="Calibri"/>
                <a:cs typeface="Calibri"/>
              </a:rPr>
              <a:t>ST-</a:t>
            </a:r>
            <a:r>
              <a:rPr sz="2200" dirty="0">
                <a:latin typeface="Calibri"/>
                <a:cs typeface="Calibri"/>
              </a:rPr>
              <a:t>T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changes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suggesting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STEMI,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NSTEMI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myopericarditis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with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patent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coronary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arteries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OR </a:t>
            </a:r>
            <a:r>
              <a:rPr sz="2200" dirty="0">
                <a:latin typeface="Calibri"/>
                <a:cs typeface="Calibri"/>
              </a:rPr>
              <a:t>new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onset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sustained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VF</a:t>
            </a:r>
            <a:endParaRPr sz="2200">
              <a:latin typeface="Calibri"/>
              <a:cs typeface="Calibri"/>
            </a:endParaRPr>
          </a:p>
          <a:p>
            <a:pPr marL="443865" indent="-203200">
              <a:lnSpc>
                <a:spcPct val="100000"/>
              </a:lnSpc>
              <a:spcBef>
                <a:spcPts val="209"/>
              </a:spcBef>
              <a:buChar char="•"/>
              <a:tabLst>
                <a:tab pos="443865" algn="l"/>
              </a:tabLst>
            </a:pPr>
            <a:r>
              <a:rPr sz="2200" dirty="0">
                <a:latin typeface="Calibri"/>
                <a:cs typeface="Calibri"/>
              </a:rPr>
              <a:t>Patient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authorized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representative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able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give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informed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consent</a:t>
            </a:r>
            <a:endParaRPr sz="2200">
              <a:latin typeface="Calibri"/>
              <a:cs typeface="Calibri"/>
            </a:endParaRPr>
          </a:p>
          <a:p>
            <a:pPr marL="15875">
              <a:lnSpc>
                <a:spcPct val="100000"/>
              </a:lnSpc>
              <a:spcBef>
                <a:spcPts val="700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Inclusion,</a:t>
            </a:r>
            <a:r>
              <a:rPr sz="2400" b="1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Outpatients</a:t>
            </a:r>
            <a:endParaRPr sz="2400">
              <a:latin typeface="Calibri"/>
              <a:cs typeface="Calibri"/>
            </a:endParaRPr>
          </a:p>
          <a:p>
            <a:pPr marL="413384" indent="-203200">
              <a:lnSpc>
                <a:spcPct val="100000"/>
              </a:lnSpc>
              <a:spcBef>
                <a:spcPts val="110"/>
              </a:spcBef>
              <a:buChar char="•"/>
              <a:tabLst>
                <a:tab pos="413384" algn="l"/>
              </a:tabLst>
            </a:pPr>
            <a:r>
              <a:rPr sz="2200" dirty="0">
                <a:latin typeface="Calibri"/>
                <a:cs typeface="Calibri"/>
              </a:rPr>
              <a:t>In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ICU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past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3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mos,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PCR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+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CoV-</a:t>
            </a:r>
            <a:r>
              <a:rPr sz="2200" dirty="0">
                <a:latin typeface="Calibri"/>
                <a:cs typeface="Calibri"/>
              </a:rPr>
              <a:t>2,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Age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≥18,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COVID-19</a:t>
            </a:r>
            <a:endParaRPr sz="2200">
              <a:latin typeface="Calibri"/>
              <a:cs typeface="Calibri"/>
            </a:endParaRPr>
          </a:p>
          <a:p>
            <a:pPr marL="400685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myocardial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involvement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DDx,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stable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enough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cardiac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catheterization</a:t>
            </a:r>
            <a:endParaRPr sz="2200">
              <a:latin typeface="Calibri"/>
              <a:cs typeface="Calibri"/>
            </a:endParaRPr>
          </a:p>
          <a:p>
            <a:pPr marL="413384" indent="-203200">
              <a:lnSpc>
                <a:spcPct val="100000"/>
              </a:lnSpc>
              <a:spcBef>
                <a:spcPts val="180"/>
              </a:spcBef>
              <a:buChar char="•"/>
              <a:tabLst>
                <a:tab pos="413384" algn="l"/>
              </a:tabLst>
            </a:pPr>
            <a:r>
              <a:rPr sz="2200" spc="-75" dirty="0">
                <a:latin typeface="Calibri"/>
                <a:cs typeface="Calibri"/>
              </a:rPr>
              <a:t>LVEF,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TnI,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GLS,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ST-</a:t>
            </a:r>
            <a:r>
              <a:rPr sz="2200" dirty="0">
                <a:latin typeface="Calibri"/>
                <a:cs typeface="Calibri"/>
              </a:rPr>
              <a:t>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VT/VF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criteria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same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hospitalized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patients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9492" y="6034587"/>
            <a:ext cx="446786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" indent="-203200">
              <a:lnSpc>
                <a:spcPct val="100000"/>
              </a:lnSpc>
              <a:spcBef>
                <a:spcPts val="100"/>
              </a:spcBef>
              <a:buChar char="•"/>
              <a:tabLst>
                <a:tab pos="215900" algn="l"/>
              </a:tabLst>
            </a:pPr>
            <a:r>
              <a:rPr sz="2200" dirty="0">
                <a:latin typeface="Calibri"/>
                <a:cs typeface="Calibri"/>
              </a:rPr>
              <a:t>Patient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able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give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informed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consent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0532" y="6156589"/>
            <a:ext cx="544195" cy="541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5104" marR="30480" indent="-16764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C</a:t>
            </a:r>
            <a:r>
              <a:rPr sz="1800" spc="360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002060"/>
                </a:solidFill>
                <a:latin typeface="Georgia"/>
                <a:cs typeface="Georgia"/>
              </a:rPr>
              <a:t>U </a:t>
            </a:r>
            <a:r>
              <a:rPr sz="1800" dirty="0">
                <a:solidFill>
                  <a:srgbClr val="002060"/>
                </a:solidFill>
                <a:latin typeface="Georgia"/>
                <a:cs typeface="Georgia"/>
              </a:rPr>
              <a:t>V</a:t>
            </a:r>
            <a:r>
              <a:rPr sz="1800" spc="15" dirty="0">
                <a:solidFill>
                  <a:srgbClr val="002060"/>
                </a:solidFill>
                <a:latin typeface="Georgia"/>
                <a:cs typeface="Georgia"/>
              </a:rPr>
              <a:t> </a:t>
            </a:r>
            <a:r>
              <a:rPr sz="2700" spc="-89" baseline="-27777" dirty="0">
                <a:solidFill>
                  <a:srgbClr val="002060"/>
                </a:solidFill>
                <a:latin typeface="Georgia"/>
                <a:cs typeface="Georgia"/>
              </a:rPr>
              <a:t>I</a:t>
            </a:r>
            <a:endParaRPr sz="2700" baseline="-27777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355" y="788669"/>
            <a:ext cx="5838444" cy="299084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2905" y="3886200"/>
            <a:ext cx="2428493" cy="253364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88535" y="4246626"/>
            <a:ext cx="6294880" cy="207797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55099" y="6507209"/>
            <a:ext cx="9276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alibri"/>
                <a:cs typeface="Calibri"/>
              </a:rPr>
              <a:t>Bristow</a:t>
            </a:r>
            <a:r>
              <a:rPr sz="1800" i="1" spc="-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MR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et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al,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JBTS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Sept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2020.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DOI: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10.1016/j.jacbts.2020.06.007;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Published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online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June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25,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spc="-20" dirty="0">
                <a:latin typeface="Calibri"/>
                <a:cs typeface="Calibri"/>
              </a:rPr>
              <a:t>2020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2963" y="288375"/>
            <a:ext cx="11142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Dynamic</a:t>
            </a:r>
            <a:r>
              <a:rPr sz="1800" spc="-35" dirty="0"/>
              <a:t> </a:t>
            </a:r>
            <a:r>
              <a:rPr sz="1800" dirty="0"/>
              <a:t>Regulation</a:t>
            </a:r>
            <a:r>
              <a:rPr sz="1800" spc="-25" dirty="0"/>
              <a:t> </a:t>
            </a:r>
            <a:r>
              <a:rPr sz="1800" dirty="0"/>
              <a:t>of</a:t>
            </a:r>
            <a:r>
              <a:rPr sz="1800" spc="-25" dirty="0"/>
              <a:t> </a:t>
            </a:r>
            <a:r>
              <a:rPr sz="1800" spc="-10" dirty="0"/>
              <a:t>SARS-CoV-</a:t>
            </a:r>
            <a:r>
              <a:rPr sz="1800" dirty="0"/>
              <a:t>2</a:t>
            </a:r>
            <a:r>
              <a:rPr sz="1800" spc="-40" dirty="0"/>
              <a:t> </a:t>
            </a:r>
            <a:r>
              <a:rPr sz="1800" dirty="0"/>
              <a:t>Binding</a:t>
            </a:r>
            <a:r>
              <a:rPr sz="1800" spc="-30" dirty="0"/>
              <a:t> </a:t>
            </a:r>
            <a:r>
              <a:rPr sz="1800" dirty="0"/>
              <a:t>and</a:t>
            </a:r>
            <a:r>
              <a:rPr sz="1800" spc="-35" dirty="0"/>
              <a:t> </a:t>
            </a:r>
            <a:r>
              <a:rPr sz="1800" dirty="0"/>
              <a:t>Cell</a:t>
            </a:r>
            <a:r>
              <a:rPr sz="1800" spc="-25" dirty="0"/>
              <a:t> </a:t>
            </a:r>
            <a:r>
              <a:rPr sz="1800" dirty="0"/>
              <a:t>Entry</a:t>
            </a:r>
            <a:r>
              <a:rPr sz="1800" spc="-40" dirty="0"/>
              <a:t> </a:t>
            </a:r>
            <a:r>
              <a:rPr sz="1800" dirty="0"/>
              <a:t>Mechanisms</a:t>
            </a:r>
            <a:r>
              <a:rPr sz="1800" spc="-50" dirty="0"/>
              <a:t> </a:t>
            </a:r>
            <a:r>
              <a:rPr sz="1800" dirty="0"/>
              <a:t>in</a:t>
            </a:r>
            <a:r>
              <a:rPr sz="1800" spc="-20" dirty="0"/>
              <a:t> </a:t>
            </a:r>
            <a:r>
              <a:rPr sz="1800" dirty="0"/>
              <a:t>Remodeled</a:t>
            </a:r>
            <a:r>
              <a:rPr sz="1800" spc="-35" dirty="0"/>
              <a:t> </a:t>
            </a:r>
            <a:r>
              <a:rPr sz="1800" dirty="0"/>
              <a:t>Human</a:t>
            </a:r>
            <a:r>
              <a:rPr sz="1800" spc="-25" dirty="0"/>
              <a:t> </a:t>
            </a:r>
            <a:r>
              <a:rPr sz="1800" spc="-10" dirty="0"/>
              <a:t>Ventricular</a:t>
            </a:r>
            <a:r>
              <a:rPr sz="1800" spc="-40" dirty="0"/>
              <a:t> </a:t>
            </a:r>
            <a:r>
              <a:rPr sz="1800" spc="-10" dirty="0"/>
              <a:t>Myocardium</a:t>
            </a:r>
            <a:endParaRPr sz="1800"/>
          </a:p>
        </p:txBody>
      </p:sp>
      <p:sp>
        <p:nvSpPr>
          <p:cNvPr id="8" name="object 8"/>
          <p:cNvSpPr txBox="1"/>
          <p:nvPr/>
        </p:nvSpPr>
        <p:spPr>
          <a:xfrm>
            <a:off x="6737605" y="705866"/>
            <a:ext cx="93916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i="1" spc="-10" dirty="0">
                <a:latin typeface="Calibri"/>
                <a:cs typeface="Calibri"/>
              </a:rPr>
              <a:t>Highlights: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53581" y="990980"/>
            <a:ext cx="5527040" cy="22726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289560" marR="503555" indent="-199390">
              <a:lnSpc>
                <a:spcPts val="1700"/>
              </a:lnSpc>
              <a:spcBef>
                <a:spcPts val="275"/>
              </a:spcBef>
              <a:buAutoNum type="arabicPeriod"/>
              <a:tabLst>
                <a:tab pos="320675" algn="l"/>
              </a:tabLst>
            </a:pPr>
            <a:r>
              <a:rPr sz="1600" dirty="0">
                <a:latin typeface="Calibri"/>
                <a:cs typeface="Calibri"/>
              </a:rPr>
              <a:t>Cellular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receptor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CoV-</a:t>
            </a:r>
            <a:r>
              <a:rPr sz="1600" dirty="0">
                <a:latin typeface="Calibri"/>
                <a:cs typeface="Calibri"/>
              </a:rPr>
              <a:t>2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(ACE2)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5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proteases 	previously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implicated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membrane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fusion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expressed.</a:t>
            </a:r>
            <a:endParaRPr sz="1600">
              <a:latin typeface="Calibri"/>
              <a:cs typeface="Calibri"/>
            </a:endParaRPr>
          </a:p>
          <a:p>
            <a:pPr marL="290195" indent="-199390">
              <a:lnSpc>
                <a:spcPts val="1570"/>
              </a:lnSpc>
              <a:buAutoNum type="arabicPeriod"/>
              <a:tabLst>
                <a:tab pos="290195" algn="l"/>
              </a:tabLst>
            </a:pPr>
            <a:r>
              <a:rPr sz="1600" dirty="0">
                <a:latin typeface="Calibri"/>
                <a:cs typeface="Calibri"/>
              </a:rPr>
              <a:t>ACE2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upregulated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≈2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fold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remodeled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95" dirty="0">
                <a:latin typeface="Calibri"/>
                <a:cs typeface="Calibri"/>
              </a:rPr>
              <a:t>LV,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proteases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NSC.</a:t>
            </a:r>
            <a:endParaRPr sz="1600">
              <a:latin typeface="Calibri"/>
              <a:cs typeface="Calibri"/>
            </a:endParaRPr>
          </a:p>
          <a:p>
            <a:pPr marL="274955" marR="852805" indent="-184785">
              <a:lnSpc>
                <a:spcPts val="1700"/>
              </a:lnSpc>
              <a:spcBef>
                <a:spcPts val="130"/>
              </a:spcBef>
              <a:buAutoNum type="arabicPeriod"/>
              <a:tabLst>
                <a:tab pos="274955" algn="l"/>
                <a:tab pos="289560" algn="l"/>
              </a:tabLst>
            </a:pPr>
            <a:r>
              <a:rPr sz="1600" dirty="0">
                <a:latin typeface="Calibri"/>
                <a:cs typeface="Calibri"/>
              </a:rPr>
              <a:t>	ACE2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normalizes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reverse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remodeling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independent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ACEIs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or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ARBs.</a:t>
            </a:r>
            <a:endParaRPr sz="1600">
              <a:latin typeface="Calibri"/>
              <a:cs typeface="Calibri"/>
            </a:endParaRPr>
          </a:p>
          <a:p>
            <a:pPr marL="290195" indent="-199390">
              <a:lnSpc>
                <a:spcPts val="1575"/>
              </a:lnSpc>
              <a:buAutoNum type="arabicPeriod"/>
              <a:tabLst>
                <a:tab pos="290195" algn="l"/>
              </a:tabLst>
            </a:pPr>
            <a:r>
              <a:rPr sz="1600" spc="-10" dirty="0">
                <a:latin typeface="Calibri"/>
                <a:cs typeface="Calibri"/>
              </a:rPr>
              <a:t>ITGA5,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which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encodes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integrin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</a:t>
            </a:r>
            <a:r>
              <a:rPr sz="1600" dirty="0">
                <a:latin typeface="Symbol"/>
                <a:cs typeface="Symbol"/>
              </a:rPr>
              <a:t></a:t>
            </a:r>
            <a:r>
              <a:rPr sz="1600" dirty="0">
                <a:latin typeface="Calibri"/>
                <a:cs typeface="Calibri"/>
              </a:rPr>
              <a:t>5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ITG)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that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binds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to</a:t>
            </a:r>
            <a:endParaRPr sz="1600">
              <a:latin typeface="Calibri"/>
              <a:cs typeface="Calibri"/>
            </a:endParaRPr>
          </a:p>
          <a:p>
            <a:pPr marL="274955" marR="142240">
              <a:lnSpc>
                <a:spcPts val="1700"/>
              </a:lnSpc>
              <a:spcBef>
                <a:spcPts val="120"/>
              </a:spcBef>
            </a:pPr>
            <a:r>
              <a:rPr sz="1600" dirty="0">
                <a:latin typeface="Calibri"/>
                <a:cs typeface="Calibri"/>
              </a:rPr>
              <a:t>ACE2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motif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(RGD)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CoV-</a:t>
            </a:r>
            <a:r>
              <a:rPr sz="1600" dirty="0">
                <a:latin typeface="Calibri"/>
                <a:cs typeface="Calibri"/>
              </a:rPr>
              <a:t>2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spike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protein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receptor </a:t>
            </a:r>
            <a:r>
              <a:rPr sz="1600" dirty="0">
                <a:latin typeface="Calibri"/>
                <a:cs typeface="Calibri"/>
              </a:rPr>
              <a:t>receptor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binding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domain,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upregulated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remodeled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LV</a:t>
            </a:r>
            <a:endParaRPr sz="1600">
              <a:latin typeface="Calibri"/>
              <a:cs typeface="Calibri"/>
            </a:endParaRPr>
          </a:p>
          <a:p>
            <a:pPr marL="274955" marR="231140">
              <a:lnSpc>
                <a:spcPts val="1700"/>
              </a:lnSpc>
              <a:spcBef>
                <a:spcPts val="5"/>
              </a:spcBef>
            </a:pPr>
            <a:r>
              <a:rPr sz="1600" dirty="0">
                <a:latin typeface="Calibri"/>
                <a:cs typeface="Calibri"/>
              </a:rPr>
              <a:t>and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normalizes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reverse </a:t>
            </a:r>
            <a:r>
              <a:rPr sz="1600" dirty="0">
                <a:latin typeface="Calibri"/>
                <a:cs typeface="Calibri"/>
              </a:rPr>
              <a:t>remodeling,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candidate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for </a:t>
            </a:r>
            <a:r>
              <a:rPr sz="1600" spc="-10" dirty="0">
                <a:latin typeface="Calibri"/>
                <a:cs typeface="Calibri"/>
              </a:rPr>
              <a:t>facilitating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or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mediating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CoV-</a:t>
            </a:r>
            <a:r>
              <a:rPr sz="1600" dirty="0">
                <a:latin typeface="Calibri"/>
                <a:cs typeface="Calibri"/>
              </a:rPr>
              <a:t>2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cell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binding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entry.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31940" y="3355905"/>
            <a:ext cx="51225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Calibri"/>
                <a:cs typeface="Calibri"/>
              </a:rPr>
              <a:t>Thus</a:t>
            </a:r>
            <a:r>
              <a:rPr sz="1800" b="1" i="1" spc="-20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upregulated</a:t>
            </a:r>
            <a:r>
              <a:rPr sz="1800" b="1" i="1" spc="-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CoV-</a:t>
            </a:r>
            <a:r>
              <a:rPr sz="1800" b="1" i="1" dirty="0">
                <a:latin typeface="Calibri"/>
                <a:cs typeface="Calibri"/>
              </a:rPr>
              <a:t>2</a:t>
            </a:r>
            <a:r>
              <a:rPr sz="1800" b="1" i="1" spc="-1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cell</a:t>
            </a:r>
            <a:r>
              <a:rPr sz="1800" b="1" i="1" spc="-3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binding</a:t>
            </a:r>
            <a:r>
              <a:rPr sz="1800" b="1" i="1" spc="-30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mechanisms</a:t>
            </a:r>
            <a:r>
              <a:rPr sz="1800" b="1" i="1" spc="-5" dirty="0">
                <a:latin typeface="Calibri"/>
                <a:cs typeface="Calibri"/>
              </a:rPr>
              <a:t> </a:t>
            </a:r>
            <a:r>
              <a:rPr sz="1800" b="1" i="1" spc="-25" dirty="0">
                <a:latin typeface="Calibri"/>
                <a:cs typeface="Calibri"/>
              </a:rPr>
              <a:t>may </a:t>
            </a:r>
            <a:r>
              <a:rPr sz="1800" b="1" i="1" dirty="0">
                <a:latin typeface="Calibri"/>
                <a:cs typeface="Calibri"/>
              </a:rPr>
              <a:t>explain</a:t>
            </a:r>
            <a:r>
              <a:rPr sz="1800" b="1" i="1" spc="-3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heightened </a:t>
            </a:r>
            <a:r>
              <a:rPr sz="1800" b="1" i="1" dirty="0">
                <a:latin typeface="Calibri"/>
                <a:cs typeface="Calibri"/>
              </a:rPr>
              <a:t>risk</a:t>
            </a:r>
            <a:r>
              <a:rPr sz="1800" b="1" i="1" spc="-3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of</a:t>
            </a:r>
            <a:r>
              <a:rPr sz="1800" b="1" i="1" spc="-25" dirty="0">
                <a:latin typeface="Calibri"/>
                <a:cs typeface="Calibri"/>
              </a:rPr>
              <a:t> </a:t>
            </a:r>
            <a:r>
              <a:rPr sz="1800" b="1" i="1" spc="-20" dirty="0">
                <a:latin typeface="Calibri"/>
                <a:cs typeface="Calibri"/>
              </a:rPr>
              <a:t>COVID-</a:t>
            </a:r>
            <a:r>
              <a:rPr sz="1800" b="1" i="1" dirty="0">
                <a:latin typeface="Calibri"/>
                <a:cs typeface="Calibri"/>
              </a:rPr>
              <a:t>19</a:t>
            </a:r>
            <a:r>
              <a:rPr sz="1800" b="1" i="1" spc="-4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in</a:t>
            </a:r>
            <a:r>
              <a:rPr sz="1800" b="1" i="1" spc="-3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patients</a:t>
            </a:r>
            <a:r>
              <a:rPr sz="1800" b="1" i="1" spc="-20" dirty="0">
                <a:latin typeface="Calibri"/>
                <a:cs typeface="Calibri"/>
              </a:rPr>
              <a:t> with </a:t>
            </a:r>
            <a:r>
              <a:rPr sz="1800" b="1" i="1" dirty="0">
                <a:latin typeface="Calibri"/>
                <a:cs typeface="Calibri"/>
              </a:rPr>
              <a:t>underlying</a:t>
            </a:r>
            <a:r>
              <a:rPr sz="1800" b="1" i="1" spc="-5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heart</a:t>
            </a:r>
            <a:r>
              <a:rPr sz="1800" b="1" i="1" spc="-4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muscle</a:t>
            </a:r>
            <a:r>
              <a:rPr sz="1800" b="1" i="1" spc="-5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disease.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1194</Words>
  <Application>Microsoft Office PowerPoint</Application>
  <PresentationFormat>Widescreen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Georgia</vt:lpstr>
      <vt:lpstr>Lub Dub Heavy</vt:lpstr>
      <vt:lpstr>Lub Dub Medium</vt:lpstr>
      <vt:lpstr>Symbol</vt:lpstr>
      <vt:lpstr>Times New Roman</vt:lpstr>
      <vt:lpstr>Office Theme</vt:lpstr>
      <vt:lpstr>Myocardial Virus and Gene Expression in SARS- Co V- 2 Positive Patients with Clinically Important Myocardial Dysfunction</vt:lpstr>
      <vt:lpstr>Disclosures</vt:lpstr>
      <vt:lpstr>PowerPoint Presentation</vt:lpstr>
      <vt:lpstr>The Renin-Angiotensin-Aldosterone System</vt:lpstr>
      <vt:lpstr>PowerPoint Presentation</vt:lpstr>
      <vt:lpstr>Myocardial Involvement in COVID-19: Published Information</vt:lpstr>
      <vt:lpstr>Myocardial Virus and Gene Expression in SARS-CoV-2 Positive Patients with Clinically Important Myocardial Dysfunction: Aims</vt:lpstr>
      <vt:lpstr>Myocardial Virus and Gene Expression in SARS-CoV-2 Positive Patients with Clinically Important Myocardial Dysfunction: Revised Entry Criteria (10/1/20)</vt:lpstr>
      <vt:lpstr>Dynamic Regulation of SARS-CoV-2 Binding and Cell Entry Mechanisms in Remodeled Human Ventricular Myocardium</vt:lpstr>
      <vt:lpstr>Integrin 51 facilitates CoV-2 binding and cell entry</vt:lpstr>
      <vt:lpstr>Myocardial Involvement in COVID-19: Summary so far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Bristow</dc:creator>
  <cp:lastModifiedBy>Lora Hillgartner Wong</cp:lastModifiedBy>
  <cp:revision>1</cp:revision>
  <dcterms:created xsi:type="dcterms:W3CDTF">2024-03-14T17:14:44Z</dcterms:created>
  <dcterms:modified xsi:type="dcterms:W3CDTF">2024-03-14T17:14:50Z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2024-03-14T00:00:00Z</vt:filetime>
  </property>
  <property fmtid="{D5CDD505-2E9C-101B-9397-08002B2CF9AE}" pid="5" name="Producer">
    <vt:lpwstr>Adobe PDF Library 15.0</vt:lpwstr>
  </property>
</Properties>
</file>