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C10E2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C10E2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C10E2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50" b="1" i="0">
                <a:solidFill>
                  <a:srgbClr val="C10E2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380" cy="6858000"/>
          </a:xfrm>
          <a:custGeom>
            <a:avLst/>
            <a:gdLst/>
            <a:ahLst/>
            <a:cxnLst/>
            <a:rect l="l" t="t" r="r" b="b"/>
            <a:pathLst>
              <a:path w="119380" h="6858000">
                <a:moveTo>
                  <a:pt x="118872" y="0"/>
                </a:moveTo>
                <a:lnTo>
                  <a:pt x="0" y="0"/>
                </a:lnTo>
                <a:lnTo>
                  <a:pt x="0" y="6858000"/>
                </a:lnTo>
                <a:lnTo>
                  <a:pt x="118872" y="6858000"/>
                </a:lnTo>
                <a:lnTo>
                  <a:pt x="118872" y="0"/>
                </a:lnTo>
                <a:close/>
              </a:path>
            </a:pathLst>
          </a:custGeom>
          <a:solidFill>
            <a:srgbClr val="C10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93239" y="221727"/>
            <a:ext cx="7243445" cy="1129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50" b="1" i="0">
                <a:solidFill>
                  <a:srgbClr val="C10E20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17540" y="1723213"/>
            <a:ext cx="6224270" cy="1771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C0000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6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10" Type="http://schemas.openxmlformats.org/officeDocument/2006/relationships/image" Target="../media/image55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edia/dpk/diseases-and-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fessional.heart.org/en/research-programs/aha-rapid-response-grant-covid19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edia/dpk/diseases-and-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mailto:gbix@tulane.edu" TargetMode="Externa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labs.pathology.jhu.edu/cihakova/about/lab-members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76188" y="2013204"/>
            <a:ext cx="6105525" cy="4845050"/>
            <a:chOff x="6076188" y="2013204"/>
            <a:chExt cx="6105525" cy="4845050"/>
          </a:xfrm>
        </p:grpSpPr>
        <p:sp>
          <p:nvSpPr>
            <p:cNvPr id="3" name="object 3"/>
            <p:cNvSpPr/>
            <p:nvPr/>
          </p:nvSpPr>
          <p:spPr>
            <a:xfrm>
              <a:off x="6076188" y="2013204"/>
              <a:ext cx="6105525" cy="4845050"/>
            </a:xfrm>
            <a:custGeom>
              <a:avLst/>
              <a:gdLst/>
              <a:ahLst/>
              <a:cxnLst/>
              <a:rect l="l" t="t" r="r" b="b"/>
              <a:pathLst>
                <a:path w="6105525" h="4845050">
                  <a:moveTo>
                    <a:pt x="6105144" y="0"/>
                  </a:moveTo>
                  <a:lnTo>
                    <a:pt x="0" y="4844796"/>
                  </a:lnTo>
                  <a:lnTo>
                    <a:pt x="6105144" y="4844796"/>
                  </a:lnTo>
                  <a:lnTo>
                    <a:pt x="6105144" y="0"/>
                  </a:lnTo>
                  <a:close/>
                </a:path>
              </a:pathLst>
            </a:custGeom>
            <a:solidFill>
              <a:srgbClr val="C10E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46167" y="2458212"/>
              <a:ext cx="5535295" cy="4399915"/>
            </a:xfrm>
            <a:custGeom>
              <a:avLst/>
              <a:gdLst/>
              <a:ahLst/>
              <a:cxnLst/>
              <a:rect l="l" t="t" r="r" b="b"/>
              <a:pathLst>
                <a:path w="5535295" h="4399915">
                  <a:moveTo>
                    <a:pt x="5535155" y="0"/>
                  </a:moveTo>
                  <a:lnTo>
                    <a:pt x="0" y="4399788"/>
                  </a:lnTo>
                  <a:lnTo>
                    <a:pt x="5535155" y="4399788"/>
                  </a:lnTo>
                  <a:lnTo>
                    <a:pt x="5535155" y="0"/>
                  </a:lnTo>
                  <a:close/>
                </a:path>
              </a:pathLst>
            </a:custGeom>
            <a:solidFill>
              <a:srgbClr val="99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8934" y="6040101"/>
            <a:ext cx="1029963" cy="47706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9814535" y="5562612"/>
            <a:ext cx="804545" cy="1073785"/>
          </a:xfrm>
          <a:custGeom>
            <a:avLst/>
            <a:gdLst/>
            <a:ahLst/>
            <a:cxnLst/>
            <a:rect l="l" t="t" r="r" b="b"/>
            <a:pathLst>
              <a:path w="804545" h="1073784">
                <a:moveTo>
                  <a:pt x="692150" y="189598"/>
                </a:moveTo>
                <a:lnTo>
                  <a:pt x="667219" y="205359"/>
                </a:lnTo>
                <a:lnTo>
                  <a:pt x="641515" y="215150"/>
                </a:lnTo>
                <a:lnTo>
                  <a:pt x="617855" y="219697"/>
                </a:lnTo>
                <a:lnTo>
                  <a:pt x="599071" y="219735"/>
                </a:lnTo>
                <a:lnTo>
                  <a:pt x="634606" y="197497"/>
                </a:lnTo>
                <a:lnTo>
                  <a:pt x="662381" y="164871"/>
                </a:lnTo>
                <a:lnTo>
                  <a:pt x="680186" y="125158"/>
                </a:lnTo>
                <a:lnTo>
                  <a:pt x="685787" y="81661"/>
                </a:lnTo>
                <a:lnTo>
                  <a:pt x="676960" y="37668"/>
                </a:lnTo>
                <a:lnTo>
                  <a:pt x="653669" y="0"/>
                </a:lnTo>
                <a:lnTo>
                  <a:pt x="651446" y="0"/>
                </a:lnTo>
                <a:lnTo>
                  <a:pt x="650913" y="35623"/>
                </a:lnTo>
                <a:lnTo>
                  <a:pt x="632015" y="63436"/>
                </a:lnTo>
                <a:lnTo>
                  <a:pt x="599338" y="82511"/>
                </a:lnTo>
                <a:lnTo>
                  <a:pt x="557377" y="95427"/>
                </a:lnTo>
                <a:lnTo>
                  <a:pt x="510628" y="104775"/>
                </a:lnTo>
                <a:lnTo>
                  <a:pt x="463613" y="113144"/>
                </a:lnTo>
                <a:lnTo>
                  <a:pt x="411492" y="128346"/>
                </a:lnTo>
                <a:lnTo>
                  <a:pt x="369722" y="151282"/>
                </a:lnTo>
                <a:lnTo>
                  <a:pt x="337985" y="180238"/>
                </a:lnTo>
                <a:lnTo>
                  <a:pt x="315988" y="213563"/>
                </a:lnTo>
                <a:lnTo>
                  <a:pt x="303403" y="249529"/>
                </a:lnTo>
                <a:lnTo>
                  <a:pt x="299948" y="286473"/>
                </a:lnTo>
                <a:lnTo>
                  <a:pt x="305308" y="322681"/>
                </a:lnTo>
                <a:lnTo>
                  <a:pt x="319189" y="356489"/>
                </a:lnTo>
                <a:lnTo>
                  <a:pt x="341261" y="386194"/>
                </a:lnTo>
                <a:lnTo>
                  <a:pt x="343687" y="341249"/>
                </a:lnTo>
                <a:lnTo>
                  <a:pt x="358495" y="303339"/>
                </a:lnTo>
                <a:lnTo>
                  <a:pt x="383857" y="273037"/>
                </a:lnTo>
                <a:lnTo>
                  <a:pt x="417969" y="250888"/>
                </a:lnTo>
                <a:lnTo>
                  <a:pt x="458990" y="237451"/>
                </a:lnTo>
                <a:lnTo>
                  <a:pt x="505117" y="233286"/>
                </a:lnTo>
                <a:lnTo>
                  <a:pt x="481063" y="253796"/>
                </a:lnTo>
                <a:lnTo>
                  <a:pt x="462788" y="282702"/>
                </a:lnTo>
                <a:lnTo>
                  <a:pt x="453440" y="317271"/>
                </a:lnTo>
                <a:lnTo>
                  <a:pt x="456184" y="354736"/>
                </a:lnTo>
                <a:lnTo>
                  <a:pt x="477812" y="334302"/>
                </a:lnTo>
                <a:lnTo>
                  <a:pt x="506133" y="322046"/>
                </a:lnTo>
                <a:lnTo>
                  <a:pt x="538937" y="313855"/>
                </a:lnTo>
                <a:lnTo>
                  <a:pt x="574001" y="305587"/>
                </a:lnTo>
                <a:lnTo>
                  <a:pt x="609066" y="293141"/>
                </a:lnTo>
                <a:lnTo>
                  <a:pt x="641934" y="272415"/>
                </a:lnTo>
                <a:lnTo>
                  <a:pt x="670369" y="239268"/>
                </a:lnTo>
                <a:lnTo>
                  <a:pt x="672998" y="233286"/>
                </a:lnTo>
                <a:lnTo>
                  <a:pt x="678929" y="219735"/>
                </a:lnTo>
                <a:lnTo>
                  <a:pt x="692150" y="189598"/>
                </a:lnTo>
                <a:close/>
              </a:path>
              <a:path w="804545" h="1073784">
                <a:moveTo>
                  <a:pt x="804265" y="587375"/>
                </a:moveTo>
                <a:lnTo>
                  <a:pt x="802741" y="541693"/>
                </a:lnTo>
                <a:lnTo>
                  <a:pt x="792695" y="499833"/>
                </a:lnTo>
                <a:lnTo>
                  <a:pt x="774890" y="462330"/>
                </a:lnTo>
                <a:lnTo>
                  <a:pt x="750087" y="429729"/>
                </a:lnTo>
                <a:lnTo>
                  <a:pt x="719048" y="402564"/>
                </a:lnTo>
                <a:lnTo>
                  <a:pt x="682523" y="381381"/>
                </a:lnTo>
                <a:lnTo>
                  <a:pt x="634961" y="365836"/>
                </a:lnTo>
                <a:lnTo>
                  <a:pt x="586574" y="361988"/>
                </a:lnTo>
                <a:lnTo>
                  <a:pt x="539254" y="369150"/>
                </a:lnTo>
                <a:lnTo>
                  <a:pt x="494893" y="386664"/>
                </a:lnTo>
                <a:lnTo>
                  <a:pt x="455358" y="413829"/>
                </a:lnTo>
                <a:lnTo>
                  <a:pt x="422529" y="449973"/>
                </a:lnTo>
                <a:lnTo>
                  <a:pt x="478980" y="449059"/>
                </a:lnTo>
                <a:lnTo>
                  <a:pt x="526415" y="455434"/>
                </a:lnTo>
                <a:lnTo>
                  <a:pt x="560908" y="467055"/>
                </a:lnTo>
                <a:lnTo>
                  <a:pt x="578535" y="481863"/>
                </a:lnTo>
                <a:lnTo>
                  <a:pt x="578967" y="483171"/>
                </a:lnTo>
                <a:lnTo>
                  <a:pt x="579843" y="484479"/>
                </a:lnTo>
                <a:lnTo>
                  <a:pt x="579843" y="485800"/>
                </a:lnTo>
                <a:lnTo>
                  <a:pt x="571538" y="563994"/>
                </a:lnTo>
                <a:lnTo>
                  <a:pt x="571106" y="563994"/>
                </a:lnTo>
                <a:lnTo>
                  <a:pt x="571106" y="559625"/>
                </a:lnTo>
                <a:lnTo>
                  <a:pt x="556539" y="539915"/>
                </a:lnTo>
                <a:lnTo>
                  <a:pt x="522109" y="526757"/>
                </a:lnTo>
                <a:lnTo>
                  <a:pt x="472846" y="521296"/>
                </a:lnTo>
                <a:lnTo>
                  <a:pt x="413791" y="524675"/>
                </a:lnTo>
                <a:lnTo>
                  <a:pt x="355879" y="536651"/>
                </a:lnTo>
                <a:lnTo>
                  <a:pt x="309740" y="554609"/>
                </a:lnTo>
                <a:lnTo>
                  <a:pt x="279895" y="576160"/>
                </a:lnTo>
                <a:lnTo>
                  <a:pt x="270903" y="598944"/>
                </a:lnTo>
                <a:lnTo>
                  <a:pt x="270903" y="600252"/>
                </a:lnTo>
                <a:lnTo>
                  <a:pt x="271780" y="602005"/>
                </a:lnTo>
                <a:lnTo>
                  <a:pt x="272211" y="603313"/>
                </a:lnTo>
                <a:lnTo>
                  <a:pt x="270459" y="603745"/>
                </a:lnTo>
                <a:lnTo>
                  <a:pt x="243370" y="530352"/>
                </a:lnTo>
                <a:lnTo>
                  <a:pt x="252539" y="511048"/>
                </a:lnTo>
                <a:lnTo>
                  <a:pt x="281990" y="489623"/>
                </a:lnTo>
                <a:lnTo>
                  <a:pt x="327736" y="469658"/>
                </a:lnTo>
                <a:lnTo>
                  <a:pt x="385826" y="454774"/>
                </a:lnTo>
                <a:lnTo>
                  <a:pt x="353009" y="417004"/>
                </a:lnTo>
                <a:lnTo>
                  <a:pt x="313131" y="388467"/>
                </a:lnTo>
                <a:lnTo>
                  <a:pt x="268109" y="369912"/>
                </a:lnTo>
                <a:lnTo>
                  <a:pt x="219938" y="362064"/>
                </a:lnTo>
                <a:lnTo>
                  <a:pt x="170548" y="365645"/>
                </a:lnTo>
                <a:lnTo>
                  <a:pt x="121894" y="381381"/>
                </a:lnTo>
                <a:lnTo>
                  <a:pt x="86626" y="401789"/>
                </a:lnTo>
                <a:lnTo>
                  <a:pt x="56438" y="427748"/>
                </a:lnTo>
                <a:lnTo>
                  <a:pt x="32004" y="458774"/>
                </a:lnTo>
                <a:lnTo>
                  <a:pt x="14008" y="494411"/>
                </a:lnTo>
                <a:lnTo>
                  <a:pt x="3111" y="534187"/>
                </a:lnTo>
                <a:lnTo>
                  <a:pt x="0" y="577621"/>
                </a:lnTo>
                <a:lnTo>
                  <a:pt x="5346" y="624243"/>
                </a:lnTo>
                <a:lnTo>
                  <a:pt x="19824" y="673595"/>
                </a:lnTo>
                <a:lnTo>
                  <a:pt x="44107" y="725195"/>
                </a:lnTo>
                <a:lnTo>
                  <a:pt x="64262" y="758037"/>
                </a:lnTo>
                <a:lnTo>
                  <a:pt x="86918" y="789800"/>
                </a:lnTo>
                <a:lnTo>
                  <a:pt x="112458" y="821080"/>
                </a:lnTo>
                <a:lnTo>
                  <a:pt x="141236" y="852424"/>
                </a:lnTo>
                <a:lnTo>
                  <a:pt x="173621" y="884389"/>
                </a:lnTo>
                <a:lnTo>
                  <a:pt x="209981" y="917549"/>
                </a:lnTo>
                <a:lnTo>
                  <a:pt x="250672" y="952461"/>
                </a:lnTo>
                <a:lnTo>
                  <a:pt x="296075" y="989698"/>
                </a:lnTo>
                <a:lnTo>
                  <a:pt x="346532" y="1029817"/>
                </a:lnTo>
                <a:lnTo>
                  <a:pt x="402424" y="1073391"/>
                </a:lnTo>
                <a:lnTo>
                  <a:pt x="413816" y="1064374"/>
                </a:lnTo>
                <a:lnTo>
                  <a:pt x="424992" y="1055636"/>
                </a:lnTo>
                <a:lnTo>
                  <a:pt x="435914" y="1047153"/>
                </a:lnTo>
                <a:lnTo>
                  <a:pt x="446570" y="1038872"/>
                </a:lnTo>
                <a:lnTo>
                  <a:pt x="412064" y="863663"/>
                </a:lnTo>
                <a:lnTo>
                  <a:pt x="378345" y="726948"/>
                </a:lnTo>
                <a:lnTo>
                  <a:pt x="352729" y="638073"/>
                </a:lnTo>
                <a:lnTo>
                  <a:pt x="342569" y="606374"/>
                </a:lnTo>
                <a:lnTo>
                  <a:pt x="347395" y="594144"/>
                </a:lnTo>
                <a:lnTo>
                  <a:pt x="363486" y="582561"/>
                </a:lnTo>
                <a:lnTo>
                  <a:pt x="388340" y="572947"/>
                </a:lnTo>
                <a:lnTo>
                  <a:pt x="419468" y="566623"/>
                </a:lnTo>
                <a:lnTo>
                  <a:pt x="451142" y="564883"/>
                </a:lnTo>
                <a:lnTo>
                  <a:pt x="477532" y="567817"/>
                </a:lnTo>
                <a:lnTo>
                  <a:pt x="495973" y="574852"/>
                </a:lnTo>
                <a:lnTo>
                  <a:pt x="503809" y="585406"/>
                </a:lnTo>
                <a:lnTo>
                  <a:pt x="503034" y="592035"/>
                </a:lnTo>
                <a:lnTo>
                  <a:pt x="502551" y="597522"/>
                </a:lnTo>
                <a:lnTo>
                  <a:pt x="502145" y="604812"/>
                </a:lnTo>
                <a:lnTo>
                  <a:pt x="501624" y="616851"/>
                </a:lnTo>
                <a:lnTo>
                  <a:pt x="500126" y="645274"/>
                </a:lnTo>
                <a:lnTo>
                  <a:pt x="498894" y="682409"/>
                </a:lnTo>
                <a:lnTo>
                  <a:pt x="498259" y="727989"/>
                </a:lnTo>
                <a:lnTo>
                  <a:pt x="498602" y="781761"/>
                </a:lnTo>
                <a:lnTo>
                  <a:pt x="500278" y="843457"/>
                </a:lnTo>
                <a:lnTo>
                  <a:pt x="503643" y="912787"/>
                </a:lnTo>
                <a:lnTo>
                  <a:pt x="509054" y="989507"/>
                </a:lnTo>
                <a:lnTo>
                  <a:pt x="560374" y="947102"/>
                </a:lnTo>
                <a:lnTo>
                  <a:pt x="605675" y="907694"/>
                </a:lnTo>
                <a:lnTo>
                  <a:pt x="645502" y="870394"/>
                </a:lnTo>
                <a:lnTo>
                  <a:pt x="680364" y="834364"/>
                </a:lnTo>
                <a:lnTo>
                  <a:pt x="710768" y="798728"/>
                </a:lnTo>
                <a:lnTo>
                  <a:pt x="737247" y="762635"/>
                </a:lnTo>
                <a:lnTo>
                  <a:pt x="760310" y="725195"/>
                </a:lnTo>
                <a:lnTo>
                  <a:pt x="778662" y="688073"/>
                </a:lnTo>
                <a:lnTo>
                  <a:pt x="796493" y="636346"/>
                </a:lnTo>
                <a:lnTo>
                  <a:pt x="804265" y="58737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1" y="3365753"/>
            <a:ext cx="3238500" cy="0"/>
          </a:xfrm>
          <a:custGeom>
            <a:avLst/>
            <a:gdLst/>
            <a:ahLst/>
            <a:cxnLst/>
            <a:rect l="l" t="t" r="r" b="b"/>
            <a:pathLst>
              <a:path w="3238500">
                <a:moveTo>
                  <a:pt x="0" y="0"/>
                </a:moveTo>
                <a:lnTo>
                  <a:pt x="3238309" y="0"/>
                </a:lnTo>
              </a:path>
            </a:pathLst>
          </a:custGeom>
          <a:ln w="25908">
            <a:solidFill>
              <a:srgbClr val="61636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4988" y="3359188"/>
            <a:ext cx="6871334" cy="161226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5"/>
              </a:spcBef>
            </a:pP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Mina</a:t>
            </a:r>
            <a:r>
              <a:rPr sz="2300" spc="2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Chung,</a:t>
            </a:r>
            <a:r>
              <a:rPr sz="2300" spc="8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626366"/>
                </a:solidFill>
                <a:latin typeface="Trebuchet MS"/>
                <a:cs typeface="Trebuchet MS"/>
              </a:rPr>
              <a:t>MD</a:t>
            </a:r>
            <a:endParaRPr sz="2300">
              <a:latin typeface="Trebuchet MS"/>
              <a:cs typeface="Trebuchet MS"/>
            </a:endParaRPr>
          </a:p>
          <a:p>
            <a:pPr marL="12700" marR="5080">
              <a:lnSpc>
                <a:spcPts val="2520"/>
              </a:lnSpc>
              <a:spcBef>
                <a:spcPts val="850"/>
              </a:spcBef>
            </a:pP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Cleveland</a:t>
            </a:r>
            <a:r>
              <a:rPr sz="2300" spc="6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Clinic</a:t>
            </a:r>
            <a:r>
              <a:rPr sz="2300" spc="4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Lerner</a:t>
            </a:r>
            <a:r>
              <a:rPr sz="2300" spc="8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College</a:t>
            </a:r>
            <a:r>
              <a:rPr sz="2300" spc="8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of</a:t>
            </a:r>
            <a:r>
              <a:rPr sz="2300" spc="3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Medicine</a:t>
            </a:r>
            <a:r>
              <a:rPr sz="2300" spc="5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of</a:t>
            </a:r>
            <a:r>
              <a:rPr sz="2300" spc="4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spc="-20" dirty="0">
                <a:solidFill>
                  <a:srgbClr val="626366"/>
                </a:solidFill>
                <a:latin typeface="Trebuchet MS"/>
                <a:cs typeface="Trebuchet MS"/>
              </a:rPr>
              <a:t>Case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Western Reserve </a:t>
            </a:r>
            <a:r>
              <a:rPr sz="2300" spc="-10" dirty="0">
                <a:solidFill>
                  <a:srgbClr val="626366"/>
                </a:solidFill>
                <a:latin typeface="Trebuchet MS"/>
                <a:cs typeface="Trebuchet MS"/>
              </a:rPr>
              <a:t>University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300" spc="-35" dirty="0">
                <a:solidFill>
                  <a:srgbClr val="626366"/>
                </a:solidFill>
                <a:latin typeface="Trebuchet MS"/>
                <a:cs typeface="Trebuchet MS"/>
              </a:rPr>
              <a:t>Director,</a:t>
            </a:r>
            <a:r>
              <a:rPr sz="2300" spc="-5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AHA</a:t>
            </a:r>
            <a:r>
              <a:rPr sz="2300" spc="-9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COVID-19</a:t>
            </a:r>
            <a:r>
              <a:rPr sz="2300" spc="8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Coordinating</a:t>
            </a:r>
            <a:r>
              <a:rPr sz="2300" spc="9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spc="-10" dirty="0">
                <a:solidFill>
                  <a:srgbClr val="626366"/>
                </a:solidFill>
                <a:latin typeface="Trebuchet MS"/>
                <a:cs typeface="Trebuchet MS"/>
              </a:rPr>
              <a:t>Center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25284" y="5854229"/>
            <a:ext cx="5338445" cy="380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Disclosures:</a:t>
            </a:r>
            <a:r>
              <a:rPr sz="2300" spc="5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Research</a:t>
            </a:r>
            <a:r>
              <a:rPr sz="2300" spc="4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funding:</a:t>
            </a:r>
            <a:r>
              <a:rPr sz="2300" spc="-75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626366"/>
                </a:solidFill>
                <a:latin typeface="Trebuchet MS"/>
                <a:cs typeface="Trebuchet MS"/>
              </a:rPr>
              <a:t>AHA,</a:t>
            </a:r>
            <a:r>
              <a:rPr sz="2300" spc="30" dirty="0">
                <a:solidFill>
                  <a:srgbClr val="626366"/>
                </a:solidFill>
                <a:latin typeface="Trebuchet MS"/>
                <a:cs typeface="Trebuchet MS"/>
              </a:rPr>
              <a:t> </a:t>
            </a:r>
            <a:r>
              <a:rPr sz="2300" spc="-25" dirty="0">
                <a:solidFill>
                  <a:srgbClr val="626366"/>
                </a:solidFill>
                <a:latin typeface="Trebuchet MS"/>
                <a:cs typeface="Trebuchet MS"/>
              </a:rPr>
              <a:t>NIH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82197" y="472371"/>
            <a:ext cx="7793990" cy="232981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marR="5080" indent="635">
              <a:lnSpc>
                <a:spcPts val="5830"/>
              </a:lnSpc>
              <a:spcBef>
                <a:spcPts val="835"/>
              </a:spcBef>
            </a:pPr>
            <a:r>
              <a:rPr sz="5400" spc="160" dirty="0"/>
              <a:t>AHA</a:t>
            </a:r>
            <a:r>
              <a:rPr sz="5400" spc="480" dirty="0"/>
              <a:t> </a:t>
            </a:r>
            <a:r>
              <a:rPr sz="5400" spc="180" dirty="0"/>
              <a:t>Rapid</a:t>
            </a:r>
            <a:r>
              <a:rPr sz="5400" spc="470" dirty="0"/>
              <a:t> </a:t>
            </a:r>
            <a:r>
              <a:rPr sz="5400" spc="190" dirty="0"/>
              <a:t>Response </a:t>
            </a:r>
            <a:r>
              <a:rPr sz="5400" spc="220" dirty="0"/>
              <a:t>COVID-</a:t>
            </a:r>
            <a:r>
              <a:rPr sz="5400" spc="125" dirty="0"/>
              <a:t>19</a:t>
            </a:r>
            <a:r>
              <a:rPr sz="5400" spc="475" dirty="0"/>
              <a:t> </a:t>
            </a:r>
            <a:r>
              <a:rPr sz="5400" spc="204" dirty="0"/>
              <a:t>Research</a:t>
            </a:r>
            <a:r>
              <a:rPr sz="5400" spc="490" dirty="0"/>
              <a:t> </a:t>
            </a:r>
            <a:r>
              <a:rPr sz="5400" spc="-50" dirty="0"/>
              <a:t>– </a:t>
            </a:r>
            <a:r>
              <a:rPr sz="5400" spc="185" dirty="0"/>
              <a:t>What’s</a:t>
            </a:r>
            <a:r>
              <a:rPr sz="5400" spc="490" dirty="0"/>
              <a:t> </a:t>
            </a:r>
            <a:r>
              <a:rPr sz="5400" spc="204" dirty="0"/>
              <a:t>Hot?</a:t>
            </a:r>
            <a:endParaRPr sz="5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2535" y="2039587"/>
            <a:ext cx="2296142" cy="432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57016" y="2409636"/>
            <a:ext cx="2713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6D7077"/>
                </a:solidFill>
                <a:latin typeface="Calibri"/>
                <a:cs typeface="Calibri"/>
              </a:rPr>
              <a:t>Regenerative</a:t>
            </a:r>
            <a:r>
              <a:rPr sz="1600" b="1" spc="-50" dirty="0">
                <a:solidFill>
                  <a:srgbClr val="6D7077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6D7077"/>
                </a:solidFill>
                <a:latin typeface="Calibri"/>
                <a:cs typeface="Calibri"/>
              </a:rPr>
              <a:t>Medicine</a:t>
            </a:r>
            <a:r>
              <a:rPr sz="1600" b="1" spc="-35" dirty="0">
                <a:solidFill>
                  <a:srgbClr val="6D7077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6D7077"/>
                </a:solidFill>
                <a:latin typeface="Calibri"/>
                <a:cs typeface="Calibri"/>
              </a:rPr>
              <a:t>Institute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877" y="1577032"/>
            <a:ext cx="5468342" cy="521950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29528" y="112776"/>
            <a:ext cx="5941060" cy="6667500"/>
            <a:chOff x="6129528" y="112776"/>
            <a:chExt cx="5941060" cy="6667500"/>
          </a:xfrm>
        </p:grpSpPr>
        <p:sp>
          <p:nvSpPr>
            <p:cNvPr id="6" name="object 6"/>
            <p:cNvSpPr/>
            <p:nvPr/>
          </p:nvSpPr>
          <p:spPr>
            <a:xfrm>
              <a:off x="6139434" y="1594866"/>
              <a:ext cx="852169" cy="4993005"/>
            </a:xfrm>
            <a:custGeom>
              <a:avLst/>
              <a:gdLst/>
              <a:ahLst/>
              <a:cxnLst/>
              <a:rect l="l" t="t" r="r" b="b"/>
              <a:pathLst>
                <a:path w="852170" h="4993005">
                  <a:moveTo>
                    <a:pt x="0" y="0"/>
                  </a:moveTo>
                  <a:lnTo>
                    <a:pt x="76567" y="1143"/>
                  </a:lnTo>
                  <a:lnTo>
                    <a:pt x="148632" y="4441"/>
                  </a:lnTo>
                  <a:lnTo>
                    <a:pt x="214991" y="9693"/>
                  </a:lnTo>
                  <a:lnTo>
                    <a:pt x="274441" y="16697"/>
                  </a:lnTo>
                  <a:lnTo>
                    <a:pt x="325779" y="25254"/>
                  </a:lnTo>
                  <a:lnTo>
                    <a:pt x="367803" y="35163"/>
                  </a:lnTo>
                  <a:lnTo>
                    <a:pt x="419095" y="58232"/>
                  </a:lnTo>
                  <a:lnTo>
                    <a:pt x="425958" y="70993"/>
                  </a:lnTo>
                  <a:lnTo>
                    <a:pt x="425958" y="2425319"/>
                  </a:lnTo>
                  <a:lnTo>
                    <a:pt x="432820" y="2438079"/>
                  </a:lnTo>
                  <a:lnTo>
                    <a:pt x="484112" y="2461148"/>
                  </a:lnTo>
                  <a:lnTo>
                    <a:pt x="526136" y="2471057"/>
                  </a:lnTo>
                  <a:lnTo>
                    <a:pt x="577474" y="2479614"/>
                  </a:lnTo>
                  <a:lnTo>
                    <a:pt x="636924" y="2486618"/>
                  </a:lnTo>
                  <a:lnTo>
                    <a:pt x="703283" y="2491870"/>
                  </a:lnTo>
                  <a:lnTo>
                    <a:pt x="775348" y="2495168"/>
                  </a:lnTo>
                  <a:lnTo>
                    <a:pt x="851916" y="2496312"/>
                  </a:lnTo>
                  <a:lnTo>
                    <a:pt x="775348" y="2497455"/>
                  </a:lnTo>
                  <a:lnTo>
                    <a:pt x="703283" y="2500753"/>
                  </a:lnTo>
                  <a:lnTo>
                    <a:pt x="636924" y="2506005"/>
                  </a:lnTo>
                  <a:lnTo>
                    <a:pt x="577474" y="2513009"/>
                  </a:lnTo>
                  <a:lnTo>
                    <a:pt x="526136" y="2521566"/>
                  </a:lnTo>
                  <a:lnTo>
                    <a:pt x="484112" y="2531475"/>
                  </a:lnTo>
                  <a:lnTo>
                    <a:pt x="432820" y="2554544"/>
                  </a:lnTo>
                  <a:lnTo>
                    <a:pt x="425958" y="2567305"/>
                  </a:lnTo>
                  <a:lnTo>
                    <a:pt x="425958" y="4921631"/>
                  </a:lnTo>
                  <a:lnTo>
                    <a:pt x="419095" y="4934391"/>
                  </a:lnTo>
                  <a:lnTo>
                    <a:pt x="367803" y="4957460"/>
                  </a:lnTo>
                  <a:lnTo>
                    <a:pt x="325779" y="4967369"/>
                  </a:lnTo>
                  <a:lnTo>
                    <a:pt x="274441" y="4975926"/>
                  </a:lnTo>
                  <a:lnTo>
                    <a:pt x="214991" y="4982930"/>
                  </a:lnTo>
                  <a:lnTo>
                    <a:pt x="148632" y="4988182"/>
                  </a:lnTo>
                  <a:lnTo>
                    <a:pt x="76567" y="4991480"/>
                  </a:lnTo>
                  <a:lnTo>
                    <a:pt x="0" y="4992624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91350" y="4091179"/>
              <a:ext cx="241300" cy="0"/>
            </a:xfrm>
            <a:custGeom>
              <a:avLst/>
              <a:gdLst/>
              <a:ahLst/>
              <a:cxnLst/>
              <a:rect l="l" t="t" r="r" b="b"/>
              <a:pathLst>
                <a:path w="241300">
                  <a:moveTo>
                    <a:pt x="0" y="0"/>
                  </a:moveTo>
                  <a:lnTo>
                    <a:pt x="241300" y="0"/>
                  </a:lnTo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19951" y="405308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199"/>
                  </a:lnTo>
                  <a:lnTo>
                    <a:pt x="76200" y="38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1508" y="5186171"/>
              <a:ext cx="5338570" cy="159410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8696" y="112776"/>
              <a:ext cx="1318259" cy="185470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42676" y="112776"/>
              <a:ext cx="1327403" cy="185470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74544" y="4639340"/>
            <a:ext cx="14147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Cardiac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Organ-Chip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89876" y="3561588"/>
            <a:ext cx="2200655" cy="105765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621508" y="135472"/>
            <a:ext cx="679005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Trebuchet MS"/>
                <a:cs typeface="Trebuchet MS"/>
              </a:rPr>
              <a:t>Human</a:t>
            </a:r>
            <a:r>
              <a:rPr sz="2800" b="0" spc="-45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iPSCs</a:t>
            </a:r>
            <a:r>
              <a:rPr sz="2800" b="0" spc="-50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and</a:t>
            </a:r>
            <a:r>
              <a:rPr sz="2800" b="0" spc="-60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Organ</a:t>
            </a:r>
            <a:r>
              <a:rPr sz="2800" b="0" spc="-65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Chips</a:t>
            </a:r>
            <a:r>
              <a:rPr sz="2800" b="0" spc="-55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Model</a:t>
            </a:r>
            <a:r>
              <a:rPr sz="2800" b="0" spc="-70" dirty="0">
                <a:latin typeface="Trebuchet MS"/>
                <a:cs typeface="Trebuchet MS"/>
              </a:rPr>
              <a:t> </a:t>
            </a:r>
            <a:r>
              <a:rPr sz="2800" b="0" spc="-10" dirty="0">
                <a:latin typeface="Trebuchet MS"/>
                <a:cs typeface="Trebuchet MS"/>
              </a:rPr>
              <a:t>SARS- CoV-</a:t>
            </a:r>
            <a:r>
              <a:rPr sz="2800" b="0" dirty="0">
                <a:latin typeface="Trebuchet MS"/>
                <a:cs typeface="Trebuchet MS"/>
              </a:rPr>
              <a:t>2-Induced</a:t>
            </a:r>
            <a:r>
              <a:rPr sz="2800" b="0" spc="-100" dirty="0">
                <a:latin typeface="Trebuchet MS"/>
                <a:cs typeface="Trebuchet MS"/>
              </a:rPr>
              <a:t> </a:t>
            </a:r>
            <a:r>
              <a:rPr sz="2800" b="0" dirty="0">
                <a:latin typeface="Trebuchet MS"/>
                <a:cs typeface="Trebuchet MS"/>
              </a:rPr>
              <a:t>Viral</a:t>
            </a:r>
            <a:r>
              <a:rPr sz="2800" b="0" spc="-80" dirty="0">
                <a:latin typeface="Trebuchet MS"/>
                <a:cs typeface="Trebuchet MS"/>
              </a:rPr>
              <a:t> </a:t>
            </a:r>
            <a:r>
              <a:rPr sz="2800" b="0" spc="-10" dirty="0">
                <a:latin typeface="Trebuchet MS"/>
                <a:cs typeface="Trebuchet MS"/>
              </a:rPr>
              <a:t>Myocarditis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21508" y="990436"/>
            <a:ext cx="6325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Clive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Svendsen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Arun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Sharma,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Cedars-</a:t>
            </a:r>
            <a:r>
              <a:rPr sz="2400" spc="-10" dirty="0">
                <a:latin typeface="Trebuchet MS"/>
                <a:cs typeface="Trebuchet MS"/>
              </a:rPr>
              <a:t>Sinai </a:t>
            </a:r>
            <a:r>
              <a:rPr sz="2400" dirty="0">
                <a:latin typeface="Trebuchet MS"/>
                <a:cs typeface="Trebuchet MS"/>
              </a:rPr>
              <a:t>Medical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Center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9631" y="1784604"/>
            <a:ext cx="1306195" cy="1621790"/>
            <a:chOff x="10009631" y="1784604"/>
            <a:chExt cx="1306195" cy="16217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8775" y="1793748"/>
              <a:ext cx="1287779" cy="16032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14203" y="1789176"/>
              <a:ext cx="1297305" cy="1612900"/>
            </a:xfrm>
            <a:custGeom>
              <a:avLst/>
              <a:gdLst/>
              <a:ahLst/>
              <a:cxnLst/>
              <a:rect l="l" t="t" r="r" b="b"/>
              <a:pathLst>
                <a:path w="1297304" h="1612900">
                  <a:moveTo>
                    <a:pt x="0" y="0"/>
                  </a:moveTo>
                  <a:lnTo>
                    <a:pt x="1296924" y="0"/>
                  </a:lnTo>
                  <a:lnTo>
                    <a:pt x="1296924" y="1612391"/>
                  </a:lnTo>
                  <a:lnTo>
                    <a:pt x="0" y="1612391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11320" y="294679"/>
            <a:ext cx="103879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Rapid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COVID-</a:t>
            </a:r>
            <a:r>
              <a:rPr sz="2400" spc="-25" dirty="0">
                <a:latin typeface="Trebuchet MS"/>
                <a:cs typeface="Trebuchet MS"/>
              </a:rPr>
              <a:t>19-</a:t>
            </a:r>
            <a:r>
              <a:rPr sz="2400" spc="-10" dirty="0">
                <a:latin typeface="Trebuchet MS"/>
                <a:cs typeface="Trebuchet MS"/>
              </a:rPr>
              <a:t>on-</a:t>
            </a:r>
            <a:r>
              <a:rPr sz="2400" spc="-25" dirty="0">
                <a:latin typeface="Trebuchet MS"/>
                <a:cs typeface="Trebuchet MS"/>
              </a:rPr>
              <a:t>A-</a:t>
            </a:r>
            <a:r>
              <a:rPr sz="2400" dirty="0">
                <a:latin typeface="Trebuchet MS"/>
                <a:cs typeface="Trebuchet MS"/>
              </a:rPr>
              <a:t>Chip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to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Screen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Competitive</a:t>
            </a:r>
            <a:r>
              <a:rPr sz="2400" spc="-9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Targets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for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SARS-</a:t>
            </a:r>
            <a:r>
              <a:rPr sz="2400" spc="-10" dirty="0">
                <a:latin typeface="Trebuchet MS"/>
                <a:cs typeface="Trebuchet MS"/>
              </a:rPr>
              <a:t>CoV-</a:t>
            </a:r>
            <a:r>
              <a:rPr sz="2400" spc="-50" dirty="0">
                <a:latin typeface="Trebuchet MS"/>
                <a:cs typeface="Trebuchet MS"/>
              </a:rPr>
              <a:t>2 </a:t>
            </a:r>
            <a:r>
              <a:rPr sz="2400" dirty="0">
                <a:latin typeface="Trebuchet MS"/>
                <a:cs typeface="Trebuchet MS"/>
              </a:rPr>
              <a:t>Spike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Binding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Sites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Tzung</a:t>
            </a:r>
            <a:r>
              <a:rPr sz="24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Hsiai,</a:t>
            </a:r>
            <a:r>
              <a:rPr sz="240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MD,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PhD,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University</a:t>
            </a:r>
            <a:r>
              <a:rPr sz="240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240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California,</a:t>
            </a:r>
            <a:r>
              <a:rPr sz="24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Los</a:t>
            </a:r>
            <a:r>
              <a:rPr sz="2400" spc="-1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Angeles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54140" y="3236976"/>
            <a:ext cx="1437640" cy="1087120"/>
            <a:chOff x="6454140" y="3236976"/>
            <a:chExt cx="1437640" cy="10871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3952" y="3256788"/>
              <a:ext cx="1397507" cy="104698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464046" y="3246882"/>
              <a:ext cx="1417320" cy="1066800"/>
            </a:xfrm>
            <a:custGeom>
              <a:avLst/>
              <a:gdLst/>
              <a:ahLst/>
              <a:cxnLst/>
              <a:rect l="l" t="t" r="r" b="b"/>
              <a:pathLst>
                <a:path w="1417320" h="1066800">
                  <a:moveTo>
                    <a:pt x="0" y="0"/>
                  </a:moveTo>
                  <a:lnTo>
                    <a:pt x="1417320" y="0"/>
                  </a:lnTo>
                  <a:lnTo>
                    <a:pt x="1417320" y="1066800"/>
                  </a:lnTo>
                  <a:lnTo>
                    <a:pt x="0" y="106680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41636" y="1844320"/>
            <a:ext cx="548576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1297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Angela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Lai,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al.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Rapid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Liposome </a:t>
            </a:r>
            <a:r>
              <a:rPr sz="1800" dirty="0">
                <a:latin typeface="Calibri"/>
                <a:cs typeface="Calibri"/>
              </a:rPr>
              <a:t>Mimicking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SARS-CoV-</a:t>
            </a:r>
            <a:r>
              <a:rPr sz="1800" dirty="0">
                <a:latin typeface="Calibri"/>
                <a:cs typeface="Calibri"/>
              </a:rPr>
              <a:t>2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Elucidate Thrombosis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Endothelialized </a:t>
            </a:r>
            <a:r>
              <a:rPr sz="1800" dirty="0">
                <a:latin typeface="Calibri"/>
                <a:cs typeface="Calibri"/>
              </a:rPr>
              <a:t>Microfluidic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Chip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95"/>
              </a:spcBef>
            </a:pPr>
            <a:endParaRPr sz="1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Tzung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Hsiai,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MD,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PhD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>
              <a:latin typeface="Arial"/>
              <a:cs typeface="Arial"/>
            </a:endParaRPr>
          </a:p>
          <a:p>
            <a:pPr marL="18205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Angela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Lai,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PhD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60455" y="6524350"/>
            <a:ext cx="1506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Sandro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Satta,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PhD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7888" y="6562508"/>
            <a:ext cx="18707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Susana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Cavallero,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PhD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97070" y="6406227"/>
            <a:ext cx="159893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Cayden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Williamson, </a:t>
            </a:r>
            <a:r>
              <a:rPr sz="1400" dirty="0">
                <a:latin typeface="Arial"/>
                <a:cs typeface="Arial"/>
              </a:rPr>
              <a:t>PhD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student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168640" y="4943855"/>
            <a:ext cx="1149350" cy="1468120"/>
            <a:chOff x="8168640" y="4943855"/>
            <a:chExt cx="1149350" cy="146812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88453" y="4963667"/>
              <a:ext cx="1109471" cy="14279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178546" y="4953761"/>
              <a:ext cx="1129665" cy="1447800"/>
            </a:xfrm>
            <a:custGeom>
              <a:avLst/>
              <a:gdLst/>
              <a:ahLst/>
              <a:cxnLst/>
              <a:rect l="l" t="t" r="r" b="b"/>
              <a:pathLst>
                <a:path w="1129665" h="1447800">
                  <a:moveTo>
                    <a:pt x="0" y="0"/>
                  </a:moveTo>
                  <a:lnTo>
                    <a:pt x="1129283" y="0"/>
                  </a:lnTo>
                  <a:lnTo>
                    <a:pt x="1129283" y="1447800"/>
                  </a:lnTo>
                  <a:lnTo>
                    <a:pt x="0" y="144780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329171" y="4913376"/>
            <a:ext cx="1150620" cy="1490980"/>
            <a:chOff x="6329171" y="4913376"/>
            <a:chExt cx="1150620" cy="149098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1363" y="4925568"/>
              <a:ext cx="1126235" cy="14660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335267" y="4919472"/>
              <a:ext cx="1138555" cy="1478280"/>
            </a:xfrm>
            <a:custGeom>
              <a:avLst/>
              <a:gdLst/>
              <a:ahLst/>
              <a:cxnLst/>
              <a:rect l="l" t="t" r="r" b="b"/>
              <a:pathLst>
                <a:path w="1138554" h="1478279">
                  <a:moveTo>
                    <a:pt x="0" y="0"/>
                  </a:moveTo>
                  <a:lnTo>
                    <a:pt x="1138428" y="0"/>
                  </a:lnTo>
                  <a:lnTo>
                    <a:pt x="1138428" y="1478280"/>
                  </a:lnTo>
                  <a:lnTo>
                    <a:pt x="0" y="147828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236707" y="4905755"/>
            <a:ext cx="1170940" cy="1493520"/>
            <a:chOff x="10236707" y="4905755"/>
            <a:chExt cx="1170940" cy="149352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6520" y="4925567"/>
              <a:ext cx="1134071" cy="145389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246613" y="4915661"/>
              <a:ext cx="1150620" cy="1473835"/>
            </a:xfrm>
            <a:custGeom>
              <a:avLst/>
              <a:gdLst/>
              <a:ahLst/>
              <a:cxnLst/>
              <a:rect l="l" t="t" r="r" b="b"/>
              <a:pathLst>
                <a:path w="1150620" h="1473835">
                  <a:moveTo>
                    <a:pt x="0" y="0"/>
                  </a:moveTo>
                  <a:lnTo>
                    <a:pt x="1150620" y="0"/>
                  </a:lnTo>
                  <a:lnTo>
                    <a:pt x="1150620" y="1473708"/>
                  </a:lnTo>
                  <a:lnTo>
                    <a:pt x="0" y="1473708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335279" y="1784604"/>
            <a:ext cx="5654040" cy="4196080"/>
            <a:chOff x="335279" y="1784604"/>
            <a:chExt cx="5654040" cy="4196080"/>
          </a:xfrm>
        </p:grpSpPr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423" y="1793748"/>
              <a:ext cx="5635751" cy="41772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9851" y="1789176"/>
              <a:ext cx="5645150" cy="4186554"/>
            </a:xfrm>
            <a:custGeom>
              <a:avLst/>
              <a:gdLst/>
              <a:ahLst/>
              <a:cxnLst/>
              <a:rect l="l" t="t" r="r" b="b"/>
              <a:pathLst>
                <a:path w="5645150" h="4186554">
                  <a:moveTo>
                    <a:pt x="0" y="0"/>
                  </a:moveTo>
                  <a:lnTo>
                    <a:pt x="5644896" y="0"/>
                  </a:lnTo>
                  <a:lnTo>
                    <a:pt x="5644896" y="4186428"/>
                  </a:lnTo>
                  <a:lnTo>
                    <a:pt x="0" y="4186428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4888" y="4956047"/>
            <a:ext cx="2452115" cy="8991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7242" y="106500"/>
            <a:ext cx="10014585" cy="184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rebuchet MS"/>
                <a:cs typeface="Trebuchet MS"/>
              </a:rPr>
              <a:t>Testing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of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0" dirty="0">
                <a:latin typeface="Trebuchet MS"/>
                <a:cs typeface="Trebuchet MS"/>
              </a:rPr>
              <a:t>SARS-</a:t>
            </a:r>
            <a:r>
              <a:rPr sz="2400" spc="-10" dirty="0">
                <a:latin typeface="Trebuchet MS"/>
                <a:cs typeface="Trebuchet MS"/>
              </a:rPr>
              <a:t>CoV-</a:t>
            </a:r>
            <a:r>
              <a:rPr sz="2400" dirty="0">
                <a:latin typeface="Trebuchet MS"/>
                <a:cs typeface="Trebuchet MS"/>
              </a:rPr>
              <a:t>2</a:t>
            </a:r>
            <a:r>
              <a:rPr sz="2400" spc="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Infectivity</a:t>
            </a:r>
            <a:r>
              <a:rPr sz="2400" spc="-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16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Antiviral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Drug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Effects</a:t>
            </a:r>
            <a:r>
              <a:rPr sz="2400" spc="-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in </a:t>
            </a:r>
            <a:r>
              <a:rPr sz="2400" dirty="0">
                <a:latin typeface="Trebuchet MS"/>
                <a:cs typeface="Trebuchet MS"/>
              </a:rPr>
              <a:t>Engineered</a:t>
            </a:r>
            <a:r>
              <a:rPr sz="2400" spc="-7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Heart</a:t>
            </a:r>
            <a:r>
              <a:rPr sz="2400" spc="-114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Tissue,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Microglial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Cell</a:t>
            </a:r>
            <a:r>
              <a:rPr sz="2400" spc="-5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Models,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6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COVID-</a:t>
            </a:r>
            <a:r>
              <a:rPr sz="2400" dirty="0">
                <a:latin typeface="Trebuchet MS"/>
                <a:cs typeface="Trebuchet MS"/>
              </a:rPr>
              <a:t>19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Patient </a:t>
            </a:r>
            <a:r>
              <a:rPr sz="2400" dirty="0">
                <a:latin typeface="Trebuchet MS"/>
                <a:cs typeface="Trebuchet MS"/>
              </a:rPr>
              <a:t>Registries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Mina</a:t>
            </a:r>
            <a:r>
              <a:rPr sz="240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Chung,</a:t>
            </a:r>
            <a:r>
              <a:rPr sz="2400" spc="-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MD;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Mitali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Das,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PhD,</a:t>
            </a:r>
            <a:r>
              <a:rPr sz="24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Cleveland</a:t>
            </a:r>
            <a:r>
              <a:rPr sz="2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Clinic</a:t>
            </a:r>
            <a:endParaRPr sz="2400">
              <a:latin typeface="Trebuchet MS"/>
              <a:cs typeface="Trebuchet MS"/>
            </a:endParaRPr>
          </a:p>
          <a:p>
            <a:pPr marL="829310" marR="2017395" indent="513080">
              <a:lnSpc>
                <a:spcPts val="2590"/>
              </a:lnSpc>
              <a:spcBef>
                <a:spcPts val="525"/>
              </a:spcBef>
            </a:pP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new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way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2400" b="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study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COVID-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19</a:t>
            </a:r>
            <a:r>
              <a:rPr sz="24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sz="2400"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test</a:t>
            </a:r>
            <a:r>
              <a:rPr sz="2400" b="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Arial"/>
                <a:cs typeface="Arial"/>
              </a:rPr>
              <a:t>drugs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iPSCs</a:t>
            </a:r>
            <a:r>
              <a:rPr sz="2400" b="0" spc="-10" dirty="0">
                <a:solidFill>
                  <a:srgbClr val="000000"/>
                </a:solidFill>
                <a:latin typeface="Symbol"/>
                <a:cs typeface="Symbol"/>
              </a:rPr>
              <a:t>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Cardiomyocytes</a:t>
            </a:r>
            <a:r>
              <a:rPr sz="2400" b="0" spc="-10" dirty="0">
                <a:solidFill>
                  <a:srgbClr val="000000"/>
                </a:solidFill>
                <a:latin typeface="Symbol"/>
                <a:cs typeface="Symbol"/>
              </a:rPr>
              <a:t>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Engineered</a:t>
            </a:r>
            <a:r>
              <a:rPr sz="2400" b="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dirty="0">
                <a:solidFill>
                  <a:srgbClr val="000000"/>
                </a:solidFill>
                <a:latin typeface="Arial"/>
                <a:cs typeface="Arial"/>
              </a:rPr>
              <a:t>Heart</a:t>
            </a:r>
            <a:r>
              <a:rPr sz="2400" b="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400" b="0" spc="-10" dirty="0">
                <a:solidFill>
                  <a:srgbClr val="000000"/>
                </a:solidFill>
                <a:latin typeface="Arial"/>
                <a:cs typeface="Arial"/>
              </a:rPr>
              <a:t>Tissues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40240" y="1287780"/>
            <a:ext cx="1120139" cy="139141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446014" y="5955791"/>
            <a:ext cx="3981450" cy="786130"/>
            <a:chOff x="5446014" y="5955791"/>
            <a:chExt cx="3981450" cy="7861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92368" y="5955791"/>
              <a:ext cx="3434625" cy="7858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52110" y="6598157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458" y="0"/>
                  </a:lnTo>
                </a:path>
              </a:pathLst>
            </a:custGeom>
            <a:ln w="2895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04086" y="6554720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85638" y="6369557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458" y="0"/>
                  </a:lnTo>
                </a:path>
              </a:pathLst>
            </a:custGeom>
            <a:ln w="2895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937614" y="6326120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7"/>
                  </a:lnTo>
                  <a:lnTo>
                    <a:pt x="86868" y="43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46014" y="6092189"/>
              <a:ext cx="466725" cy="0"/>
            </a:xfrm>
            <a:custGeom>
              <a:avLst/>
              <a:gdLst/>
              <a:ahLst/>
              <a:cxnLst/>
              <a:rect l="l" t="t" r="r" b="b"/>
              <a:pathLst>
                <a:path w="466725">
                  <a:moveTo>
                    <a:pt x="0" y="0"/>
                  </a:moveTo>
                  <a:lnTo>
                    <a:pt x="466458" y="0"/>
                  </a:lnTo>
                </a:path>
              </a:pathLst>
            </a:custGeom>
            <a:ln w="28956">
              <a:solidFill>
                <a:srgbClr val="8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97990" y="6048752"/>
              <a:ext cx="86995" cy="86995"/>
            </a:xfrm>
            <a:custGeom>
              <a:avLst/>
              <a:gdLst/>
              <a:ahLst/>
              <a:cxnLst/>
              <a:rect l="l" t="t" r="r" b="b"/>
              <a:pathLst>
                <a:path w="86995" h="86995">
                  <a:moveTo>
                    <a:pt x="0" y="0"/>
                  </a:moveTo>
                  <a:lnTo>
                    <a:pt x="0" y="86868"/>
                  </a:lnTo>
                  <a:lnTo>
                    <a:pt x="86868" y="434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42685" y="5606492"/>
            <a:ext cx="4168140" cy="10706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610"/>
              </a:spcBef>
              <a:tabLst>
                <a:tab pos="1426210" algn="l"/>
                <a:tab pos="1767839" algn="l"/>
                <a:tab pos="2166620" algn="l"/>
                <a:tab pos="2564130" algn="l"/>
                <a:tab pos="2905760" algn="l"/>
                <a:tab pos="3246755" algn="l"/>
                <a:tab pos="3646170" algn="l"/>
                <a:tab pos="3929379" algn="l"/>
              </a:tabLst>
            </a:pPr>
            <a:r>
              <a:rPr sz="1600" dirty="0">
                <a:latin typeface="Arial"/>
                <a:cs typeface="Arial"/>
              </a:rPr>
              <a:t>1</a:t>
            </a:r>
            <a:r>
              <a:rPr sz="1600" spc="459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2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3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4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5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6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7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8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50" dirty="0">
                <a:latin typeface="Arial"/>
                <a:cs typeface="Arial"/>
              </a:rPr>
              <a:t>9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5" dirty="0"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400" spc="-25" dirty="0">
                <a:solidFill>
                  <a:srgbClr val="800000"/>
                </a:solidFill>
                <a:latin typeface="Arial"/>
                <a:cs typeface="Arial"/>
              </a:rPr>
              <a:t>250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1580"/>
              </a:lnSpc>
              <a:spcBef>
                <a:spcPts val="490"/>
              </a:spcBef>
            </a:pPr>
            <a:r>
              <a:rPr sz="1400" spc="-25" dirty="0">
                <a:solidFill>
                  <a:srgbClr val="800000"/>
                </a:solidFill>
                <a:latin typeface="Arial"/>
                <a:cs typeface="Arial"/>
              </a:rPr>
              <a:t>150</a:t>
            </a:r>
            <a:endParaRPr sz="1400">
              <a:latin typeface="Arial"/>
              <a:cs typeface="Arial"/>
            </a:endParaRPr>
          </a:p>
          <a:p>
            <a:pPr marL="27305">
              <a:lnSpc>
                <a:spcPts val="1580"/>
              </a:lnSpc>
            </a:pPr>
            <a:r>
              <a:rPr sz="1400" spc="-25" dirty="0">
                <a:solidFill>
                  <a:srgbClr val="800000"/>
                </a:solidFill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72471" y="6422135"/>
            <a:ext cx="2218943" cy="3474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51819" y="1283208"/>
            <a:ext cx="1160106" cy="1394891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825239" y="2063495"/>
            <a:ext cx="7564120" cy="3746500"/>
            <a:chOff x="3825239" y="2063495"/>
            <a:chExt cx="7564120" cy="3746500"/>
          </a:xfrm>
        </p:grpSpPr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9228" y="3421941"/>
              <a:ext cx="5550077" cy="23874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25239" y="2063495"/>
              <a:ext cx="4541519" cy="2731007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22147" y="2167128"/>
            <a:ext cx="3139439" cy="247497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9559" y="4901184"/>
            <a:ext cx="2903220" cy="16291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898A8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COVID-19</a:t>
            </a:r>
            <a:r>
              <a:rPr spc="20" dirty="0"/>
              <a:t> </a:t>
            </a:r>
            <a:r>
              <a:rPr spc="-10" dirty="0"/>
              <a:t>(C19)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Health</a:t>
            </a:r>
            <a:r>
              <a:rPr sz="2150" b="0" spc="-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30" dirty="0">
                <a:solidFill>
                  <a:srgbClr val="000000"/>
                </a:solidFill>
                <a:latin typeface="Trebuchet MS"/>
                <a:cs typeface="Trebuchet MS"/>
              </a:rPr>
              <a:t>Tech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SFRN</a:t>
            </a:r>
            <a:r>
              <a:rPr sz="2150" b="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supplements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13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79664" y="1479803"/>
            <a:ext cx="3496055" cy="22600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58260" y="3902202"/>
            <a:ext cx="31629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https://</a:t>
            </a:r>
            <a:r>
              <a:rPr sz="1000" spc="-10" dirty="0">
                <a:latin typeface="Calibri"/>
                <a:cs typeface="Calibri"/>
                <a:hlinkClick r:id="rId3"/>
              </a:rPr>
              <a:t>www.cdc.gov/media/dpk/diseases-</a:t>
            </a:r>
            <a:r>
              <a:rPr sz="1000" spc="-20" dirty="0">
                <a:latin typeface="Calibri"/>
                <a:cs typeface="Calibri"/>
                <a:hlinkClick r:id="rId3"/>
              </a:rPr>
              <a:t>and-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conditions/coronavirus/images/outbreak-coronavirus-world- 1024x506px.jpg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522" y="1642738"/>
            <a:ext cx="7243445" cy="479869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Andrea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Beaton,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Cincinnati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Children's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Hospital</a:t>
            </a:r>
            <a:endParaRPr sz="2000">
              <a:latin typeface="Trebuchet MS"/>
              <a:cs typeface="Trebuchet MS"/>
            </a:endParaRPr>
          </a:p>
          <a:p>
            <a:pPr marL="355600" marR="965835" indent="-342900">
              <a:lnSpc>
                <a:spcPct val="100000"/>
              </a:lnSpc>
              <a:spcBef>
                <a:spcPts val="490"/>
              </a:spcBef>
              <a:buSzPct val="50000"/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Ejection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Fraction</a:t>
            </a:r>
            <a:r>
              <a:rPr sz="20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as</a:t>
            </a:r>
            <a:r>
              <a:rPr sz="2000" spc="-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Sixth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Vital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Sign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in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C19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Patients: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Improved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triage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using</a:t>
            </a:r>
            <a:r>
              <a:rPr sz="2000" spc="-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point-of-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care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333333"/>
                </a:solidFill>
                <a:latin typeface="Trebuchet MS"/>
                <a:cs typeface="Trebuchet MS"/>
              </a:rPr>
              <a:t>echo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David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 Newman-</a:t>
            </a:r>
            <a:r>
              <a:rPr sz="2000" b="1" spc="-85" dirty="0">
                <a:solidFill>
                  <a:srgbClr val="C10E20"/>
                </a:solidFill>
                <a:latin typeface="Trebuchet MS"/>
                <a:cs typeface="Trebuchet MS"/>
              </a:rPr>
              <a:t>Toker,</a:t>
            </a:r>
            <a:r>
              <a:rPr sz="2000" b="1" spc="-1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Johns</a:t>
            </a:r>
            <a:r>
              <a:rPr sz="2000" b="1" spc="-2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Hopkins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 University</a:t>
            </a:r>
            <a:endParaRPr sz="2000">
              <a:latin typeface="Trebuchet MS"/>
              <a:cs typeface="Trebuchet MS"/>
            </a:endParaRPr>
          </a:p>
          <a:p>
            <a:pPr marL="354965" marR="90805" indent="-342900">
              <a:lnSpc>
                <a:spcPct val="100000"/>
              </a:lnSpc>
              <a:spcBef>
                <a:spcPts val="505"/>
              </a:spcBef>
              <a:buSzPct val="50000"/>
              <a:buFont typeface="Arial"/>
              <a:buChar char="•"/>
              <a:tabLst>
                <a:tab pos="354965" algn="l"/>
              </a:tabLst>
            </a:pP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In-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Home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Diagnostic</a:t>
            </a:r>
            <a:r>
              <a:rPr sz="2000" spc="-10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Triage</a:t>
            </a:r>
            <a:r>
              <a:rPr sz="2000" spc="-8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via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Smartphone</a:t>
            </a:r>
            <a:r>
              <a:rPr sz="20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Video</a:t>
            </a:r>
            <a:r>
              <a:rPr sz="2000" spc="-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Virtual Check-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In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for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Potential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Stroke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Symptoms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During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Pandemic: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Novel</a:t>
            </a:r>
            <a:r>
              <a:rPr sz="2000" spc="-1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Approach</a:t>
            </a:r>
            <a:r>
              <a:rPr sz="2000" spc="-7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to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Improving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CV</a:t>
            </a:r>
            <a:r>
              <a:rPr sz="2000" spc="-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Health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Equity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2000" spc="-1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Long-</a:t>
            </a:r>
            <a:r>
              <a:rPr sz="2000" spc="-20" dirty="0">
                <a:solidFill>
                  <a:srgbClr val="333333"/>
                </a:solidFill>
                <a:latin typeface="Trebuchet MS"/>
                <a:cs typeface="Trebuchet MS"/>
              </a:rPr>
              <a:t>Term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Prevention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Paul</a:t>
            </a:r>
            <a:r>
              <a:rPr sz="2000" b="1" spc="-9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Wang,</a:t>
            </a:r>
            <a:r>
              <a:rPr sz="2000" b="1" spc="-12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Stanford</a:t>
            </a:r>
            <a:r>
              <a:rPr sz="2000" b="1" spc="-10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endParaRPr sz="2000">
              <a:latin typeface="Trebuchet MS"/>
              <a:cs typeface="Trebuchet MS"/>
            </a:endParaRPr>
          </a:p>
          <a:p>
            <a:pPr marL="299085" marR="112395" indent="-287020">
              <a:lnSpc>
                <a:spcPct val="100000"/>
              </a:lnSpc>
              <a:spcBef>
                <a:spcPts val="500"/>
              </a:spcBef>
              <a:buSzPct val="50000"/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Digital</a:t>
            </a:r>
            <a:r>
              <a:rPr sz="2000" spc="-6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C19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Patient</a:t>
            </a:r>
            <a:r>
              <a:rPr sz="2000" spc="-9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Tracking</a:t>
            </a:r>
            <a:r>
              <a:rPr sz="20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Reporting</a:t>
            </a:r>
            <a:r>
              <a:rPr sz="2000" spc="-9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333333"/>
                </a:solidFill>
                <a:latin typeface="Trebuchet MS"/>
                <a:cs typeface="Trebuchet MS"/>
              </a:rPr>
              <a:t>Tool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Kit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Focused</a:t>
            </a:r>
            <a:r>
              <a:rPr sz="2000" spc="-6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333333"/>
                </a:solidFill>
                <a:latin typeface="Trebuchet MS"/>
                <a:cs typeface="Trebuchet MS"/>
              </a:rPr>
              <a:t>on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CV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Complications</a:t>
            </a:r>
            <a:r>
              <a:rPr sz="2000" spc="-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Disease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Brahmajee</a:t>
            </a:r>
            <a:r>
              <a:rPr sz="2000" b="1" spc="-7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Nallamothu,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9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Michigan</a:t>
            </a:r>
            <a:endParaRPr sz="20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490"/>
              </a:spcBef>
              <a:buSzPct val="50000"/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C19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Health</a:t>
            </a:r>
            <a:r>
              <a:rPr sz="2000" spc="-4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Eval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CV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Complications</a:t>
            </a:r>
            <a:r>
              <a:rPr sz="2000" spc="-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Study: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Using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mHealth</a:t>
            </a:r>
            <a:r>
              <a:rPr sz="2000" spc="-4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333333"/>
                </a:solidFill>
                <a:latin typeface="Trebuchet MS"/>
                <a:cs typeface="Trebuchet MS"/>
              </a:rPr>
              <a:t>to 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Track</a:t>
            </a:r>
            <a:r>
              <a:rPr sz="2000" spc="-55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Physiological</a:t>
            </a:r>
            <a:r>
              <a:rPr sz="2000" spc="-7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&amp;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333333"/>
                </a:solidFill>
                <a:latin typeface="Trebuchet MS"/>
                <a:cs typeface="Trebuchet MS"/>
              </a:rPr>
              <a:t>CV</a:t>
            </a:r>
            <a:r>
              <a:rPr sz="2000" spc="-30" dirty="0">
                <a:solidFill>
                  <a:srgbClr val="333333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333333"/>
                </a:solidFill>
                <a:latin typeface="Trebuchet MS"/>
                <a:cs typeface="Trebuchet MS"/>
              </a:rPr>
              <a:t>Consequences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5467" y="196280"/>
            <a:ext cx="10762615" cy="10140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800"/>
              </a:lnSpc>
              <a:spcBef>
                <a:spcPts val="95"/>
              </a:spcBef>
            </a:pPr>
            <a:r>
              <a:rPr sz="3400" b="0" spc="-20" dirty="0">
                <a:latin typeface="Calibri Light"/>
                <a:cs typeface="Calibri Light"/>
              </a:rPr>
              <a:t>Ejection</a:t>
            </a:r>
            <a:r>
              <a:rPr sz="3400" b="0" spc="-155" dirty="0">
                <a:latin typeface="Calibri Light"/>
                <a:cs typeface="Calibri Light"/>
              </a:rPr>
              <a:t> </a:t>
            </a:r>
            <a:r>
              <a:rPr sz="3400" b="0" spc="-30" dirty="0">
                <a:latin typeface="Calibri Light"/>
                <a:cs typeface="Calibri Light"/>
              </a:rPr>
              <a:t>Fraction</a:t>
            </a:r>
            <a:r>
              <a:rPr sz="3400" b="0" spc="-155" dirty="0">
                <a:latin typeface="Calibri Light"/>
                <a:cs typeface="Calibri Light"/>
              </a:rPr>
              <a:t> </a:t>
            </a:r>
            <a:r>
              <a:rPr sz="3400" b="0" dirty="0">
                <a:latin typeface="Calibri Light"/>
                <a:cs typeface="Calibri Light"/>
              </a:rPr>
              <a:t>as</a:t>
            </a:r>
            <a:r>
              <a:rPr sz="3400" b="0" spc="-125" dirty="0">
                <a:latin typeface="Calibri Light"/>
                <a:cs typeface="Calibri Light"/>
              </a:rPr>
              <a:t> </a:t>
            </a:r>
            <a:r>
              <a:rPr sz="3400" b="0" dirty="0">
                <a:latin typeface="Calibri Light"/>
                <a:cs typeface="Calibri Light"/>
              </a:rPr>
              <a:t>the</a:t>
            </a:r>
            <a:r>
              <a:rPr sz="3400" b="0" spc="-114" dirty="0">
                <a:latin typeface="Calibri Light"/>
                <a:cs typeface="Calibri Light"/>
              </a:rPr>
              <a:t> </a:t>
            </a:r>
            <a:r>
              <a:rPr sz="3400" b="0" dirty="0">
                <a:latin typeface="Calibri Light"/>
                <a:cs typeface="Calibri Light"/>
              </a:rPr>
              <a:t>Sixth</a:t>
            </a:r>
            <a:r>
              <a:rPr sz="3400" b="0" spc="-145" dirty="0">
                <a:latin typeface="Calibri Light"/>
                <a:cs typeface="Calibri Light"/>
              </a:rPr>
              <a:t> </a:t>
            </a:r>
            <a:r>
              <a:rPr sz="3400" b="0" spc="-10" dirty="0">
                <a:latin typeface="Calibri Light"/>
                <a:cs typeface="Calibri Light"/>
              </a:rPr>
              <a:t>Vital</a:t>
            </a:r>
            <a:r>
              <a:rPr sz="3400" b="0" spc="-135" dirty="0">
                <a:latin typeface="Calibri Light"/>
                <a:cs typeface="Calibri Light"/>
              </a:rPr>
              <a:t> </a:t>
            </a:r>
            <a:r>
              <a:rPr sz="3400" b="0" dirty="0">
                <a:latin typeface="Calibri Light"/>
                <a:cs typeface="Calibri Light"/>
              </a:rPr>
              <a:t>Sign</a:t>
            </a:r>
            <a:r>
              <a:rPr sz="3400" b="0" spc="-140" dirty="0">
                <a:latin typeface="Calibri Light"/>
                <a:cs typeface="Calibri Light"/>
              </a:rPr>
              <a:t> </a:t>
            </a:r>
            <a:r>
              <a:rPr sz="3400" b="0" spc="-10" dirty="0">
                <a:latin typeface="Calibri Light"/>
                <a:cs typeface="Calibri Light"/>
              </a:rPr>
              <a:t>for</a:t>
            </a:r>
            <a:r>
              <a:rPr sz="3400" b="0" spc="-125" dirty="0">
                <a:latin typeface="Calibri Light"/>
                <a:cs typeface="Calibri Light"/>
              </a:rPr>
              <a:t> </a:t>
            </a:r>
            <a:r>
              <a:rPr sz="3400" b="0" spc="-35" dirty="0">
                <a:latin typeface="Calibri Light"/>
                <a:cs typeface="Calibri Light"/>
              </a:rPr>
              <a:t>Patients</a:t>
            </a:r>
            <a:r>
              <a:rPr sz="3400" b="0" spc="-145" dirty="0">
                <a:latin typeface="Calibri Light"/>
                <a:cs typeface="Calibri Light"/>
              </a:rPr>
              <a:t> </a:t>
            </a:r>
            <a:r>
              <a:rPr sz="3400" b="0" dirty="0">
                <a:latin typeface="Calibri Light"/>
                <a:cs typeface="Calibri Light"/>
              </a:rPr>
              <a:t>with</a:t>
            </a:r>
            <a:r>
              <a:rPr sz="3400" b="0" spc="-125" dirty="0">
                <a:latin typeface="Calibri Light"/>
                <a:cs typeface="Calibri Light"/>
              </a:rPr>
              <a:t> </a:t>
            </a:r>
            <a:r>
              <a:rPr sz="3400" b="0" spc="-10" dirty="0">
                <a:latin typeface="Calibri Light"/>
                <a:cs typeface="Calibri Light"/>
              </a:rPr>
              <a:t>COVID:</a:t>
            </a:r>
            <a:endParaRPr sz="3400">
              <a:latin typeface="Calibri Light"/>
              <a:cs typeface="Calibri Light"/>
            </a:endParaRPr>
          </a:p>
          <a:p>
            <a:pPr marL="12700">
              <a:lnSpc>
                <a:spcPts val="3979"/>
              </a:lnSpc>
            </a:pPr>
            <a:r>
              <a:rPr sz="3550" b="0" i="1" spc="-105" dirty="0">
                <a:latin typeface="Calibri Light"/>
                <a:cs typeface="Calibri Light"/>
              </a:rPr>
              <a:t>Improved</a:t>
            </a:r>
            <a:r>
              <a:rPr sz="3550" b="0" i="1" spc="-155" dirty="0">
                <a:latin typeface="Calibri Light"/>
                <a:cs typeface="Calibri Light"/>
              </a:rPr>
              <a:t> </a:t>
            </a:r>
            <a:r>
              <a:rPr sz="3550" b="0" i="1" spc="-80" dirty="0">
                <a:latin typeface="Calibri Light"/>
                <a:cs typeface="Calibri Light"/>
              </a:rPr>
              <a:t>triage</a:t>
            </a:r>
            <a:r>
              <a:rPr sz="3550" b="0" i="1" spc="-185" dirty="0">
                <a:latin typeface="Calibri Light"/>
                <a:cs typeface="Calibri Light"/>
              </a:rPr>
              <a:t> </a:t>
            </a:r>
            <a:r>
              <a:rPr sz="3550" b="0" i="1" spc="-95" dirty="0">
                <a:latin typeface="Calibri Light"/>
                <a:cs typeface="Calibri Light"/>
              </a:rPr>
              <a:t>using</a:t>
            </a:r>
            <a:r>
              <a:rPr sz="3550" b="0" i="1" spc="30" dirty="0">
                <a:latin typeface="Calibri Light"/>
                <a:cs typeface="Calibri Light"/>
              </a:rPr>
              <a:t> </a:t>
            </a:r>
            <a:r>
              <a:rPr sz="3550" b="0" i="1" spc="-100" dirty="0">
                <a:latin typeface="Calibri Light"/>
                <a:cs typeface="Calibri Light"/>
              </a:rPr>
              <a:t>point-</a:t>
            </a:r>
            <a:r>
              <a:rPr sz="3550" b="0" i="1" spc="-90" dirty="0">
                <a:latin typeface="Calibri Light"/>
                <a:cs typeface="Calibri Light"/>
              </a:rPr>
              <a:t>of-</a:t>
            </a:r>
            <a:r>
              <a:rPr sz="3550" b="0" i="1" spc="-85" dirty="0">
                <a:latin typeface="Calibri Light"/>
                <a:cs typeface="Calibri Light"/>
              </a:rPr>
              <a:t>care</a:t>
            </a:r>
            <a:r>
              <a:rPr sz="3550" b="0" i="1" spc="-190" dirty="0">
                <a:latin typeface="Calibri Light"/>
                <a:cs typeface="Calibri Light"/>
              </a:rPr>
              <a:t> </a:t>
            </a:r>
            <a:r>
              <a:rPr sz="3550" b="0" i="1" spc="-35" dirty="0">
                <a:latin typeface="Calibri Light"/>
                <a:cs typeface="Calibri Light"/>
              </a:rPr>
              <a:t>echocardiography</a:t>
            </a:r>
            <a:endParaRPr sz="355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84135" y="2476494"/>
            <a:ext cx="3365500" cy="2062480"/>
            <a:chOff x="7184135" y="2476494"/>
            <a:chExt cx="3365500" cy="2062480"/>
          </a:xfrm>
        </p:grpSpPr>
        <p:sp>
          <p:nvSpPr>
            <p:cNvPr id="4" name="object 4"/>
            <p:cNvSpPr/>
            <p:nvPr/>
          </p:nvSpPr>
          <p:spPr>
            <a:xfrm>
              <a:off x="7198613" y="2490972"/>
              <a:ext cx="3336290" cy="2033270"/>
            </a:xfrm>
            <a:custGeom>
              <a:avLst/>
              <a:gdLst/>
              <a:ahLst/>
              <a:cxnLst/>
              <a:rect l="l" t="t" r="r" b="b"/>
              <a:pathLst>
                <a:path w="3336290" h="2033270">
                  <a:moveTo>
                    <a:pt x="0" y="166204"/>
                  </a:moveTo>
                  <a:lnTo>
                    <a:pt x="5936" y="122019"/>
                  </a:lnTo>
                  <a:lnTo>
                    <a:pt x="22691" y="82316"/>
                  </a:lnTo>
                  <a:lnTo>
                    <a:pt x="48679" y="48679"/>
                  </a:lnTo>
                  <a:lnTo>
                    <a:pt x="82316" y="22691"/>
                  </a:lnTo>
                  <a:lnTo>
                    <a:pt x="122019" y="5936"/>
                  </a:lnTo>
                  <a:lnTo>
                    <a:pt x="166204" y="0"/>
                  </a:lnTo>
                  <a:lnTo>
                    <a:pt x="3169831" y="0"/>
                  </a:lnTo>
                  <a:lnTo>
                    <a:pt x="3214016" y="5936"/>
                  </a:lnTo>
                  <a:lnTo>
                    <a:pt x="3253719" y="22691"/>
                  </a:lnTo>
                  <a:lnTo>
                    <a:pt x="3287356" y="48679"/>
                  </a:lnTo>
                  <a:lnTo>
                    <a:pt x="3313344" y="82316"/>
                  </a:lnTo>
                  <a:lnTo>
                    <a:pt x="3330099" y="122019"/>
                  </a:lnTo>
                  <a:lnTo>
                    <a:pt x="3336036" y="166204"/>
                  </a:lnTo>
                  <a:lnTo>
                    <a:pt x="3336036" y="1866823"/>
                  </a:lnTo>
                  <a:lnTo>
                    <a:pt x="3330099" y="1911003"/>
                  </a:lnTo>
                  <a:lnTo>
                    <a:pt x="3313344" y="1950703"/>
                  </a:lnTo>
                  <a:lnTo>
                    <a:pt x="3287356" y="1984338"/>
                  </a:lnTo>
                  <a:lnTo>
                    <a:pt x="3253719" y="2010325"/>
                  </a:lnTo>
                  <a:lnTo>
                    <a:pt x="3214016" y="2027079"/>
                  </a:lnTo>
                  <a:lnTo>
                    <a:pt x="3169831" y="2033015"/>
                  </a:lnTo>
                  <a:lnTo>
                    <a:pt x="166204" y="2033015"/>
                  </a:lnTo>
                  <a:lnTo>
                    <a:pt x="122019" y="2027079"/>
                  </a:lnTo>
                  <a:lnTo>
                    <a:pt x="82316" y="2010325"/>
                  </a:lnTo>
                  <a:lnTo>
                    <a:pt x="48679" y="1984338"/>
                  </a:lnTo>
                  <a:lnTo>
                    <a:pt x="22691" y="1950703"/>
                  </a:lnTo>
                  <a:lnTo>
                    <a:pt x="5936" y="1911003"/>
                  </a:lnTo>
                  <a:lnTo>
                    <a:pt x="0" y="1866823"/>
                  </a:lnTo>
                  <a:lnTo>
                    <a:pt x="0" y="166204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5095" y="2558799"/>
              <a:ext cx="3230879" cy="191414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641997" y="1806727"/>
            <a:ext cx="1113155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spc="-10" dirty="0">
                <a:latin typeface="Calibri"/>
                <a:cs typeface="Calibri"/>
              </a:rPr>
              <a:t>Prescriptive Guidance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79695" y="3279182"/>
            <a:ext cx="1049020" cy="8210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spc="-10" dirty="0">
                <a:latin typeface="Calibri"/>
                <a:cs typeface="Calibri"/>
              </a:rPr>
              <a:t>Probe Positioning Diagram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71008" y="2548576"/>
            <a:ext cx="956310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2050"/>
              </a:lnSpc>
              <a:spcBef>
                <a:spcPts val="260"/>
              </a:spcBef>
            </a:pPr>
            <a:r>
              <a:rPr sz="1800" spc="-25" dirty="0">
                <a:latin typeface="Calibri"/>
                <a:cs typeface="Calibri"/>
              </a:rPr>
              <a:t>Reference </a:t>
            </a:r>
            <a:r>
              <a:rPr sz="1800" spc="-10" dirty="0">
                <a:latin typeface="Calibri"/>
                <a:cs typeface="Calibri"/>
              </a:rPr>
              <a:t>Image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22730" y="1814084"/>
            <a:ext cx="694055" cy="56070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05410" marR="5080" indent="-93345">
              <a:lnSpc>
                <a:spcPts val="2050"/>
              </a:lnSpc>
              <a:spcBef>
                <a:spcPts val="260"/>
              </a:spcBef>
            </a:pPr>
            <a:r>
              <a:rPr sz="1800" spc="-10" dirty="0">
                <a:latin typeface="Calibri"/>
                <a:cs typeface="Calibri"/>
              </a:rPr>
              <a:t>Quality </a:t>
            </a:r>
            <a:r>
              <a:rPr sz="1800" spc="-20" dirty="0">
                <a:latin typeface="Calibri"/>
                <a:cs typeface="Calibri"/>
              </a:rPr>
              <a:t>Meter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13629" y="4812402"/>
            <a:ext cx="906780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05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Save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Best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05"/>
              </a:lnSpc>
            </a:pPr>
            <a:r>
              <a:rPr sz="1800" spc="-20" dirty="0">
                <a:latin typeface="Calibri"/>
                <a:cs typeface="Calibri"/>
              </a:rPr>
              <a:t>Clip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5167" y="4749537"/>
            <a:ext cx="1210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AutoCapture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16616" y="5664441"/>
            <a:ext cx="513334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04800" marR="5080" indent="-292735">
              <a:lnSpc>
                <a:spcPts val="3030"/>
              </a:lnSpc>
              <a:spcBef>
                <a:spcPts val="470"/>
              </a:spcBef>
            </a:pPr>
            <a:r>
              <a:rPr sz="2800" b="1" dirty="0">
                <a:latin typeface="Calibri"/>
                <a:cs typeface="Calibri"/>
              </a:rPr>
              <a:t>Real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time</a:t>
            </a:r>
            <a:r>
              <a:rPr sz="2800" b="1" spc="-7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feedback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given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probe </a:t>
            </a:r>
            <a:r>
              <a:rPr sz="2800" b="1" dirty="0">
                <a:latin typeface="Calibri"/>
                <a:cs typeface="Calibri"/>
              </a:rPr>
              <a:t>position</a:t>
            </a:r>
            <a:r>
              <a:rPr sz="2800" b="1" spc="-6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and</a:t>
            </a:r>
            <a:r>
              <a:rPr sz="2800" b="1" spc="-7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diagnostic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quality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984746" y="2302764"/>
            <a:ext cx="697865" cy="510540"/>
            <a:chOff x="8984746" y="2302764"/>
            <a:chExt cx="697865" cy="510540"/>
          </a:xfrm>
        </p:grpSpPr>
        <p:sp>
          <p:nvSpPr>
            <p:cNvPr id="14" name="object 14"/>
            <p:cNvSpPr/>
            <p:nvPr/>
          </p:nvSpPr>
          <p:spPr>
            <a:xfrm>
              <a:off x="9043646" y="2346198"/>
              <a:ext cx="594995" cy="425450"/>
            </a:xfrm>
            <a:custGeom>
              <a:avLst/>
              <a:gdLst/>
              <a:ahLst/>
              <a:cxnLst/>
              <a:rect l="l" t="t" r="r" b="b"/>
              <a:pathLst>
                <a:path w="594995" h="425450">
                  <a:moveTo>
                    <a:pt x="594918" y="0"/>
                  </a:moveTo>
                  <a:lnTo>
                    <a:pt x="0" y="425005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84746" y="2727440"/>
              <a:ext cx="96520" cy="86360"/>
            </a:xfrm>
            <a:custGeom>
              <a:avLst/>
              <a:gdLst/>
              <a:ahLst/>
              <a:cxnLst/>
              <a:rect l="l" t="t" r="r" b="b"/>
              <a:pathLst>
                <a:path w="96520" h="86360">
                  <a:moveTo>
                    <a:pt x="45427" y="0"/>
                  </a:moveTo>
                  <a:lnTo>
                    <a:pt x="0" y="85839"/>
                  </a:lnTo>
                  <a:lnTo>
                    <a:pt x="95923" y="70675"/>
                  </a:lnTo>
                  <a:lnTo>
                    <a:pt x="45427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130" y="2302764"/>
              <a:ext cx="86868" cy="8686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0289279" y="2726435"/>
            <a:ext cx="418465" cy="343535"/>
            <a:chOff x="10289279" y="2726435"/>
            <a:chExt cx="418465" cy="343535"/>
          </a:xfrm>
        </p:grpSpPr>
        <p:sp>
          <p:nvSpPr>
            <p:cNvPr id="18" name="object 18"/>
            <p:cNvSpPr/>
            <p:nvPr/>
          </p:nvSpPr>
          <p:spPr>
            <a:xfrm>
              <a:off x="10345794" y="2769869"/>
              <a:ext cx="318135" cy="255270"/>
            </a:xfrm>
            <a:custGeom>
              <a:avLst/>
              <a:gdLst/>
              <a:ahLst/>
              <a:cxnLst/>
              <a:rect l="l" t="t" r="r" b="b"/>
              <a:pathLst>
                <a:path w="318134" h="255269">
                  <a:moveTo>
                    <a:pt x="318122" y="0"/>
                  </a:moveTo>
                  <a:lnTo>
                    <a:pt x="0" y="254787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289279" y="2981707"/>
              <a:ext cx="95250" cy="88265"/>
            </a:xfrm>
            <a:custGeom>
              <a:avLst/>
              <a:gdLst/>
              <a:ahLst/>
              <a:cxnLst/>
              <a:rect l="l" t="t" r="r" b="b"/>
              <a:pathLst>
                <a:path w="95250" h="88264">
                  <a:moveTo>
                    <a:pt x="40652" y="0"/>
                  </a:moveTo>
                  <a:lnTo>
                    <a:pt x="0" y="88201"/>
                  </a:lnTo>
                  <a:lnTo>
                    <a:pt x="94957" y="67805"/>
                  </a:lnTo>
                  <a:lnTo>
                    <a:pt x="40652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0483" y="2726435"/>
              <a:ext cx="86868" cy="86868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0278612" y="3631691"/>
            <a:ext cx="467359" cy="142875"/>
            <a:chOff x="10278612" y="3631691"/>
            <a:chExt cx="467359" cy="142875"/>
          </a:xfrm>
        </p:grpSpPr>
        <p:sp>
          <p:nvSpPr>
            <p:cNvPr id="22" name="object 22"/>
            <p:cNvSpPr/>
            <p:nvPr/>
          </p:nvSpPr>
          <p:spPr>
            <a:xfrm>
              <a:off x="10350022" y="3675125"/>
              <a:ext cx="352425" cy="59055"/>
            </a:xfrm>
            <a:custGeom>
              <a:avLst/>
              <a:gdLst/>
              <a:ahLst/>
              <a:cxnLst/>
              <a:rect l="l" t="t" r="r" b="b"/>
              <a:pathLst>
                <a:path w="352425" h="59054">
                  <a:moveTo>
                    <a:pt x="352171" y="0"/>
                  </a:moveTo>
                  <a:lnTo>
                    <a:pt x="0" y="58610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78612" y="3688507"/>
              <a:ext cx="93345" cy="85725"/>
            </a:xfrm>
            <a:custGeom>
              <a:avLst/>
              <a:gdLst/>
              <a:ahLst/>
              <a:cxnLst/>
              <a:rect l="l" t="t" r="r" b="b"/>
              <a:pathLst>
                <a:path w="93345" h="85725">
                  <a:moveTo>
                    <a:pt x="78562" y="0"/>
                  </a:moveTo>
                  <a:lnTo>
                    <a:pt x="0" y="57111"/>
                  </a:lnTo>
                  <a:lnTo>
                    <a:pt x="92824" y="85686"/>
                  </a:lnTo>
                  <a:lnTo>
                    <a:pt x="78562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58760" y="3631691"/>
              <a:ext cx="86868" cy="86867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0278616" y="4328924"/>
            <a:ext cx="401320" cy="578485"/>
            <a:chOff x="10278616" y="4328924"/>
            <a:chExt cx="401320" cy="578485"/>
          </a:xfrm>
        </p:grpSpPr>
        <p:sp>
          <p:nvSpPr>
            <p:cNvPr id="26" name="object 26"/>
            <p:cNvSpPr/>
            <p:nvPr/>
          </p:nvSpPr>
          <p:spPr>
            <a:xfrm>
              <a:off x="10318842" y="4389102"/>
              <a:ext cx="317500" cy="474980"/>
            </a:xfrm>
            <a:custGeom>
              <a:avLst/>
              <a:gdLst/>
              <a:ahLst/>
              <a:cxnLst/>
              <a:rect l="l" t="t" r="r" b="b"/>
              <a:pathLst>
                <a:path w="317500" h="474979">
                  <a:moveTo>
                    <a:pt x="317157" y="474560"/>
                  </a:moveTo>
                  <a:lnTo>
                    <a:pt x="0" y="0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78616" y="4328924"/>
              <a:ext cx="84455" cy="96520"/>
            </a:xfrm>
            <a:custGeom>
              <a:avLst/>
              <a:gdLst/>
              <a:ahLst/>
              <a:cxnLst/>
              <a:rect l="l" t="t" r="r" b="b"/>
              <a:pathLst>
                <a:path w="84454" h="96520">
                  <a:moveTo>
                    <a:pt x="0" y="0"/>
                  </a:moveTo>
                  <a:lnTo>
                    <a:pt x="12153" y="96354"/>
                  </a:lnTo>
                  <a:lnTo>
                    <a:pt x="84378" y="480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92567" y="4820229"/>
              <a:ext cx="86868" cy="86867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193280" y="3594353"/>
            <a:ext cx="307340" cy="1073150"/>
            <a:chOff x="7193280" y="3594353"/>
            <a:chExt cx="307340" cy="1073150"/>
          </a:xfrm>
        </p:grpSpPr>
        <p:sp>
          <p:nvSpPr>
            <p:cNvPr id="30" name="object 30"/>
            <p:cNvSpPr/>
            <p:nvPr/>
          </p:nvSpPr>
          <p:spPr>
            <a:xfrm>
              <a:off x="7236714" y="3664837"/>
              <a:ext cx="224790" cy="958850"/>
            </a:xfrm>
            <a:custGeom>
              <a:avLst/>
              <a:gdLst/>
              <a:ahLst/>
              <a:cxnLst/>
              <a:rect l="l" t="t" r="r" b="b"/>
              <a:pathLst>
                <a:path w="224790" h="958850">
                  <a:moveTo>
                    <a:pt x="0" y="958824"/>
                  </a:moveTo>
                  <a:lnTo>
                    <a:pt x="224777" y="0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15903" y="3594353"/>
              <a:ext cx="85090" cy="94615"/>
            </a:xfrm>
            <a:custGeom>
              <a:avLst/>
              <a:gdLst/>
              <a:ahLst/>
              <a:cxnLst/>
              <a:rect l="l" t="t" r="r" b="b"/>
              <a:pathLst>
                <a:path w="85090" h="94614">
                  <a:moveTo>
                    <a:pt x="62115" y="0"/>
                  </a:moveTo>
                  <a:lnTo>
                    <a:pt x="0" y="74663"/>
                  </a:lnTo>
                  <a:lnTo>
                    <a:pt x="84581" y="94488"/>
                  </a:lnTo>
                  <a:lnTo>
                    <a:pt x="62115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93280" y="4580228"/>
              <a:ext cx="86868" cy="86867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7155180" y="2282951"/>
            <a:ext cx="323850" cy="548640"/>
            <a:chOff x="7155180" y="2282951"/>
            <a:chExt cx="323850" cy="548640"/>
          </a:xfrm>
        </p:grpSpPr>
        <p:sp>
          <p:nvSpPr>
            <p:cNvPr id="34" name="object 34"/>
            <p:cNvSpPr/>
            <p:nvPr/>
          </p:nvSpPr>
          <p:spPr>
            <a:xfrm>
              <a:off x="7198614" y="2326385"/>
              <a:ext cx="245110" cy="441959"/>
            </a:xfrm>
            <a:custGeom>
              <a:avLst/>
              <a:gdLst/>
              <a:ahLst/>
              <a:cxnLst/>
              <a:rect l="l" t="t" r="r" b="b"/>
              <a:pathLst>
                <a:path w="245109" h="441960">
                  <a:moveTo>
                    <a:pt x="0" y="0"/>
                  </a:moveTo>
                  <a:lnTo>
                    <a:pt x="245097" y="441807"/>
                  </a:lnTo>
                </a:path>
              </a:pathLst>
            </a:custGeom>
            <a:ln w="28956">
              <a:solidFill>
                <a:srgbClr val="1BA8C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398714" y="2734468"/>
              <a:ext cx="80645" cy="97155"/>
            </a:xfrm>
            <a:custGeom>
              <a:avLst/>
              <a:gdLst/>
              <a:ahLst/>
              <a:cxnLst/>
              <a:rect l="l" t="t" r="r" b="b"/>
              <a:pathLst>
                <a:path w="80645" h="97155">
                  <a:moveTo>
                    <a:pt x="75958" y="0"/>
                  </a:moveTo>
                  <a:lnTo>
                    <a:pt x="0" y="42138"/>
                  </a:lnTo>
                  <a:lnTo>
                    <a:pt x="80111" y="97028"/>
                  </a:lnTo>
                  <a:lnTo>
                    <a:pt x="75958" y="0"/>
                  </a:lnTo>
                  <a:close/>
                </a:path>
              </a:pathLst>
            </a:custGeom>
            <a:solidFill>
              <a:srgbClr val="1BA8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55180" y="2282951"/>
              <a:ext cx="86868" cy="86868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37661" y="1659788"/>
            <a:ext cx="6010275" cy="459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marR="799465" indent="-1676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0340" algn="l"/>
              </a:tabLst>
            </a:pPr>
            <a:r>
              <a:rPr sz="3000" b="0" dirty="0">
                <a:latin typeface="Calibri Light"/>
                <a:cs typeface="Calibri Light"/>
              </a:rPr>
              <a:t>Access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to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echo</a:t>
            </a:r>
            <a:r>
              <a:rPr sz="3000" b="0" spc="-5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is</a:t>
            </a:r>
            <a:r>
              <a:rPr sz="3000" b="0" spc="-5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limited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in</a:t>
            </a:r>
            <a:r>
              <a:rPr sz="3000" b="0" spc="-50" dirty="0">
                <a:latin typeface="Calibri Light"/>
                <a:cs typeface="Calibri Light"/>
              </a:rPr>
              <a:t> </a:t>
            </a:r>
            <a:r>
              <a:rPr sz="3000" b="0" spc="-20" dirty="0">
                <a:latin typeface="Calibri Light"/>
                <a:cs typeface="Calibri Light"/>
              </a:rPr>
              <a:t>many </a:t>
            </a:r>
            <a:r>
              <a:rPr sz="3000" b="0" spc="-10" dirty="0">
                <a:latin typeface="Calibri Light"/>
                <a:cs typeface="Calibri Light"/>
              </a:rPr>
              <a:t>situations</a:t>
            </a:r>
            <a:endParaRPr sz="3000">
              <a:latin typeface="Calibri Light"/>
              <a:cs typeface="Calibri Light"/>
            </a:endParaRPr>
          </a:p>
          <a:p>
            <a:pPr marL="180340" marR="5080" indent="-167640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3000" b="0" dirty="0">
                <a:latin typeface="Calibri Light"/>
                <a:cs typeface="Calibri Light"/>
              </a:rPr>
              <a:t>Rapid</a:t>
            </a:r>
            <a:r>
              <a:rPr sz="3000" b="0" spc="-5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scale</a:t>
            </a:r>
            <a:r>
              <a:rPr sz="3000" b="0" spc="-6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up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of</a:t>
            </a:r>
            <a:r>
              <a:rPr sz="3000" b="0" spc="-5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non-</a:t>
            </a:r>
            <a:r>
              <a:rPr sz="3000" b="0" dirty="0">
                <a:latin typeface="Calibri Light"/>
                <a:cs typeface="Calibri Light"/>
              </a:rPr>
              <a:t>expert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echo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spc="-25" dirty="0">
                <a:latin typeface="Calibri Light"/>
                <a:cs typeface="Calibri Light"/>
              </a:rPr>
              <a:t>has </a:t>
            </a:r>
            <a:r>
              <a:rPr sz="3000" b="0" spc="-10" dirty="0">
                <a:latin typeface="Calibri Light"/>
                <a:cs typeface="Calibri Light"/>
              </a:rPr>
              <a:t>challenges</a:t>
            </a:r>
            <a:endParaRPr sz="3000">
              <a:latin typeface="Calibri Light"/>
              <a:cs typeface="Calibri Light"/>
            </a:endParaRPr>
          </a:p>
          <a:p>
            <a:pPr marL="180340" marR="803910" indent="-167640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3000" b="0" spc="-10" dirty="0">
                <a:latin typeface="Calibri Light"/>
                <a:cs typeface="Calibri Light"/>
              </a:rPr>
              <a:t>Navigational</a:t>
            </a:r>
            <a:r>
              <a:rPr sz="3000" b="0" spc="-14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guidance</a:t>
            </a:r>
            <a:r>
              <a:rPr sz="3000" b="0" spc="-13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provides</a:t>
            </a:r>
            <a:r>
              <a:rPr sz="3000" b="0" spc="-125" dirty="0">
                <a:latin typeface="Calibri Light"/>
                <a:cs typeface="Calibri Light"/>
              </a:rPr>
              <a:t> </a:t>
            </a:r>
            <a:r>
              <a:rPr sz="3000" b="0" spc="-50" dirty="0">
                <a:latin typeface="Calibri Light"/>
                <a:cs typeface="Calibri Light"/>
              </a:rPr>
              <a:t>a </a:t>
            </a:r>
            <a:r>
              <a:rPr sz="3000" b="0" spc="-10" dirty="0">
                <a:latin typeface="Calibri Light"/>
                <a:cs typeface="Calibri Light"/>
              </a:rPr>
              <a:t>technology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solution</a:t>
            </a:r>
            <a:endParaRPr sz="3000">
              <a:latin typeface="Calibri Light"/>
              <a:cs typeface="Calibri Light"/>
            </a:endParaRPr>
          </a:p>
          <a:p>
            <a:pPr marL="180340" marR="20955" indent="-167640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3000" b="0" dirty="0">
                <a:latin typeface="Calibri Light"/>
                <a:cs typeface="Calibri Light"/>
              </a:rPr>
              <a:t>Conserves</a:t>
            </a:r>
            <a:r>
              <a:rPr sz="3000" b="0" spc="-11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resources,</a:t>
            </a:r>
            <a:r>
              <a:rPr sz="3000" b="0" spc="-10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improves</a:t>
            </a:r>
            <a:r>
              <a:rPr sz="3000" b="0" spc="-11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access </a:t>
            </a:r>
            <a:r>
              <a:rPr sz="3000" b="0" dirty="0">
                <a:latin typeface="Calibri Light"/>
                <a:cs typeface="Calibri Light"/>
              </a:rPr>
              <a:t>to</a:t>
            </a:r>
            <a:r>
              <a:rPr sz="3000" b="0" spc="-10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diagnosis,</a:t>
            </a:r>
            <a:r>
              <a:rPr sz="3000" b="0" spc="-75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change</a:t>
            </a:r>
            <a:r>
              <a:rPr sz="3000" b="0" spc="-75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outcomes</a:t>
            </a:r>
            <a:endParaRPr sz="3000">
              <a:latin typeface="Calibri Light"/>
              <a:cs typeface="Calibri Light"/>
            </a:endParaRPr>
          </a:p>
          <a:p>
            <a:pPr marL="180340" marR="118745" indent="-167640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3000" b="0" spc="-10" dirty="0">
                <a:latin typeface="Calibri Light"/>
                <a:cs typeface="Calibri Light"/>
              </a:rPr>
              <a:t>Prediction</a:t>
            </a:r>
            <a:r>
              <a:rPr sz="3000" b="0" spc="-5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tool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will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be</a:t>
            </a:r>
            <a:r>
              <a:rPr sz="3000" b="0" spc="-6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built</a:t>
            </a:r>
            <a:r>
              <a:rPr sz="3000" b="0" spc="-50" dirty="0">
                <a:latin typeface="Calibri Light"/>
                <a:cs typeface="Calibri Light"/>
              </a:rPr>
              <a:t> </a:t>
            </a:r>
            <a:r>
              <a:rPr sz="3000" b="0" dirty="0">
                <a:latin typeface="Calibri Light"/>
                <a:cs typeface="Calibri Light"/>
              </a:rPr>
              <a:t>to</a:t>
            </a:r>
            <a:r>
              <a:rPr sz="3000" b="0" spc="-70" dirty="0">
                <a:latin typeface="Calibri Light"/>
                <a:cs typeface="Calibri Light"/>
              </a:rPr>
              <a:t> </a:t>
            </a:r>
            <a:r>
              <a:rPr sz="3000" b="0" spc="-10" dirty="0">
                <a:latin typeface="Calibri Light"/>
                <a:cs typeface="Calibri Light"/>
              </a:rPr>
              <a:t>include </a:t>
            </a:r>
            <a:r>
              <a:rPr sz="3000" b="0" spc="-20" dirty="0">
                <a:latin typeface="Calibri Light"/>
                <a:cs typeface="Calibri Light"/>
              </a:rPr>
              <a:t>LVEF</a:t>
            </a:r>
            <a:endParaRPr sz="300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597699" y="1291556"/>
            <a:ext cx="4896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C10E20"/>
                </a:solidFill>
                <a:latin typeface="Trebuchet MS"/>
                <a:cs typeface="Trebuchet MS"/>
              </a:rPr>
              <a:t>Andrea</a:t>
            </a:r>
            <a:r>
              <a:rPr sz="18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10E20"/>
                </a:solidFill>
                <a:latin typeface="Trebuchet MS"/>
                <a:cs typeface="Trebuchet MS"/>
              </a:rPr>
              <a:t>Beaton,</a:t>
            </a:r>
            <a:r>
              <a:rPr sz="18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10E20"/>
                </a:solidFill>
                <a:latin typeface="Trebuchet MS"/>
                <a:cs typeface="Trebuchet MS"/>
              </a:rPr>
              <a:t>Cincinnati</a:t>
            </a:r>
            <a:r>
              <a:rPr sz="1800" b="1" spc="-7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10E20"/>
                </a:solidFill>
                <a:latin typeface="Trebuchet MS"/>
                <a:cs typeface="Trebuchet MS"/>
              </a:rPr>
              <a:t>Children's</a:t>
            </a:r>
            <a:r>
              <a:rPr sz="18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C10E20"/>
                </a:solidFill>
                <a:latin typeface="Trebuchet MS"/>
                <a:cs typeface="Trebuchet MS"/>
              </a:rPr>
              <a:t>Hospital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98123" y="836676"/>
            <a:ext cx="1059179" cy="15864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995" y="2465377"/>
            <a:ext cx="6388735" cy="322008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1705"/>
              </a:spcBef>
            </a:pP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Possible</a:t>
            </a:r>
            <a:r>
              <a:rPr sz="2400" b="1" spc="-6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Barriers</a:t>
            </a:r>
            <a:r>
              <a:rPr sz="2400" b="1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to</a:t>
            </a:r>
            <a:r>
              <a:rPr sz="2400" b="1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Data</a:t>
            </a:r>
            <a:r>
              <a:rPr sz="2400" b="1" spc="-6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Entry:</a:t>
            </a:r>
            <a:endParaRPr sz="2400">
              <a:latin typeface="Lucida Sans Unicode"/>
              <a:cs typeface="Lucida Sans Unicode"/>
            </a:endParaRPr>
          </a:p>
          <a:p>
            <a:pPr marL="469900" marR="720090" indent="-457200">
              <a:lnSpc>
                <a:spcPts val="2160"/>
              </a:lnSpc>
              <a:spcBef>
                <a:spcPts val="1614"/>
              </a:spcBef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Add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to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stress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to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providers</a:t>
            </a:r>
            <a:r>
              <a:rPr sz="2000" spc="-5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and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health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care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system</a:t>
            </a:r>
            <a:endParaRPr sz="2000">
              <a:latin typeface="Lucida Sans Unicode"/>
              <a:cs typeface="Lucida Sans Unicode"/>
            </a:endParaRPr>
          </a:p>
          <a:p>
            <a:pPr marL="469900" marR="15875" indent="-457200">
              <a:lnSpc>
                <a:spcPts val="2160"/>
              </a:lnSpc>
              <a:spcBef>
                <a:spcPts val="600"/>
              </a:spcBef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May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prevent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low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resource</a:t>
            </a:r>
            <a:r>
              <a:rPr sz="2000" spc="-6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centers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from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participating,</a:t>
            </a:r>
            <a:r>
              <a:rPr sz="2000" spc="-7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undermining</a:t>
            </a:r>
            <a:r>
              <a:rPr sz="2000" spc="-8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attempts</a:t>
            </a:r>
            <a:r>
              <a:rPr sz="2000" spc="-6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to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get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data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from</a:t>
            </a:r>
            <a:r>
              <a:rPr sz="2000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diverse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populations</a:t>
            </a:r>
            <a:endParaRPr sz="2000">
              <a:latin typeface="Lucida Sans Unicode"/>
              <a:cs typeface="Lucida Sans Unicode"/>
            </a:endParaRPr>
          </a:p>
          <a:p>
            <a:pPr marL="469265" indent="-456565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May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result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in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incomplete</a:t>
            </a:r>
            <a:r>
              <a:rPr sz="2000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data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entry</a:t>
            </a:r>
            <a:endParaRPr sz="2000">
              <a:latin typeface="Lucida Sans Unicode"/>
              <a:cs typeface="Lucida Sans Unicode"/>
            </a:endParaRPr>
          </a:p>
          <a:p>
            <a:pPr marL="469900" marR="5080" indent="-457200">
              <a:lnSpc>
                <a:spcPts val="2160"/>
              </a:lnSpc>
              <a:spcBef>
                <a:spcPts val="630"/>
              </a:spcBef>
              <a:buFont typeface="Arial"/>
              <a:buChar char="•"/>
              <a:tabLst>
                <a:tab pos="469900" algn="l"/>
              </a:tabLst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May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result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in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selective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non-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consecutive</a:t>
            </a:r>
            <a:r>
              <a:rPr sz="2000" spc="-6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entry</a:t>
            </a:r>
            <a:r>
              <a:rPr sz="2000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of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patients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13056" y="214142"/>
            <a:ext cx="86893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C00000"/>
                </a:solidFill>
              </a:rPr>
              <a:t>AHA</a:t>
            </a:r>
            <a:r>
              <a:rPr sz="3200" spc="-2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COVID-</a:t>
            </a:r>
            <a:r>
              <a:rPr sz="3200" dirty="0">
                <a:solidFill>
                  <a:srgbClr val="C00000"/>
                </a:solidFill>
              </a:rPr>
              <a:t>19</a:t>
            </a:r>
            <a:r>
              <a:rPr sz="3200" spc="-4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GET</a:t>
            </a:r>
            <a:r>
              <a:rPr sz="3200" spc="-3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WITH</a:t>
            </a:r>
            <a:r>
              <a:rPr sz="3200" spc="-30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THE</a:t>
            </a:r>
            <a:r>
              <a:rPr sz="3200" spc="-3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GUIDELINES® </a:t>
            </a:r>
            <a:r>
              <a:rPr sz="3200" dirty="0">
                <a:solidFill>
                  <a:srgbClr val="C00000"/>
                </a:solidFill>
              </a:rPr>
              <a:t>STEPPED</a:t>
            </a:r>
            <a:r>
              <a:rPr sz="3200" spc="-95" dirty="0">
                <a:solidFill>
                  <a:srgbClr val="C00000"/>
                </a:solidFill>
              </a:rPr>
              <a:t> </a:t>
            </a:r>
            <a:r>
              <a:rPr sz="3200" dirty="0">
                <a:solidFill>
                  <a:srgbClr val="C00000"/>
                </a:solidFill>
              </a:rPr>
              <a:t>WEDGE</a:t>
            </a:r>
            <a:r>
              <a:rPr sz="3200" spc="-70" dirty="0">
                <a:solidFill>
                  <a:srgbClr val="C00000"/>
                </a:solidFill>
              </a:rPr>
              <a:t> </a:t>
            </a:r>
            <a:r>
              <a:rPr sz="3200" spc="-10" dirty="0">
                <a:solidFill>
                  <a:srgbClr val="C00000"/>
                </a:solidFill>
              </a:rPr>
              <a:t>TRIAL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18288" y="1163848"/>
            <a:ext cx="10063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Paul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J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Wang,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MD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(Stanford);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Mintu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Turakhia,</a:t>
            </a:r>
            <a:r>
              <a:rPr sz="2000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MD,</a:t>
            </a:r>
            <a:r>
              <a:rPr sz="2000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MAS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(Stanford);</a:t>
            </a:r>
            <a:r>
              <a:rPr sz="2000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Ying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Lu,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PhD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(Stanford);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Ashish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Sarraju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,</a:t>
            </a:r>
            <a:r>
              <a:rPr sz="2000" spc="-1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MD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(Stanford);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Fatima</a:t>
            </a:r>
            <a:r>
              <a:rPr sz="2000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Rodriguez,</a:t>
            </a:r>
            <a:r>
              <a:rPr sz="2000" spc="-6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MD,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MPH</a:t>
            </a:r>
            <a:r>
              <a:rPr sz="2000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(Stanford),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543" y="1773649"/>
            <a:ext cx="33559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Connor</a:t>
            </a:r>
            <a:r>
              <a:rPr sz="2000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O’Brien,</a:t>
            </a:r>
            <a:r>
              <a:rPr sz="2000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44536A"/>
                </a:solidFill>
                <a:latin typeface="Lucida Sans Unicode"/>
                <a:cs typeface="Lucida Sans Unicode"/>
              </a:rPr>
              <a:t>MD</a:t>
            </a:r>
            <a:r>
              <a:rPr sz="2000" spc="-1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000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(UCSF)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196815"/>
            <a:ext cx="113430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The</a:t>
            </a:r>
            <a:r>
              <a:rPr sz="3600" spc="-114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AHA</a:t>
            </a:r>
            <a:r>
              <a:rPr sz="3600" spc="-8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Health</a:t>
            </a:r>
            <a:r>
              <a:rPr sz="3600" spc="-10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Technologies</a:t>
            </a:r>
            <a:r>
              <a:rPr sz="3600" spc="-10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and</a:t>
            </a:r>
            <a:r>
              <a:rPr sz="3600" spc="-10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dirty="0">
                <a:solidFill>
                  <a:srgbClr val="44536A"/>
                </a:solidFill>
                <a:latin typeface="Lucida Sans Unicode"/>
                <a:cs typeface="Lucida Sans Unicode"/>
              </a:rPr>
              <a:t>Innovation</a:t>
            </a:r>
            <a:r>
              <a:rPr sz="3600" spc="-8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3600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SFRN</a:t>
            </a:r>
            <a:endParaRPr sz="3600">
              <a:latin typeface="Lucida Sans Unicode"/>
              <a:cs typeface="Lucida Sans Unicode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635" y="4081271"/>
            <a:ext cx="4678678" cy="21473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1840" y="1543811"/>
            <a:ext cx="1072895" cy="10972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819741" y="1844264"/>
            <a:ext cx="4589145" cy="2113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42315">
              <a:lnSpc>
                <a:spcPts val="2590"/>
              </a:lnSpc>
              <a:spcBef>
                <a:spcPts val="425"/>
              </a:spcBef>
            </a:pPr>
            <a:r>
              <a:rPr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CAN</a:t>
            </a:r>
            <a:r>
              <a:rPr sz="2400" b="1" spc="-4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DATA</a:t>
            </a:r>
            <a:r>
              <a:rPr sz="24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EXTRACTION </a:t>
            </a:r>
            <a:r>
              <a:rPr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FACILITATE</a:t>
            </a:r>
            <a:r>
              <a:rPr sz="2400" b="1" spc="-85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C00000"/>
                </a:solidFill>
                <a:latin typeface="Lucida Sans Unicode"/>
                <a:cs typeface="Lucida Sans Unicode"/>
              </a:rPr>
              <a:t>DATA</a:t>
            </a:r>
            <a:r>
              <a:rPr sz="2400" b="1" spc="-60" dirty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Lucida Sans Unicode"/>
                <a:cs typeface="Lucida Sans Unicode"/>
              </a:rPr>
              <a:t>ENTRY?</a:t>
            </a:r>
            <a:endParaRPr sz="2400">
              <a:latin typeface="Lucida Sans Unicode"/>
              <a:cs typeface="Lucida Sans Unicode"/>
            </a:endParaRPr>
          </a:p>
          <a:p>
            <a:pPr marL="12700" marR="5080">
              <a:lnSpc>
                <a:spcPts val="2590"/>
              </a:lnSpc>
              <a:spcBef>
                <a:spcPts val="605"/>
              </a:spcBef>
            </a:pP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WE</a:t>
            </a:r>
            <a:r>
              <a:rPr sz="2400" b="1" spc="-3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WILL</a:t>
            </a:r>
            <a:r>
              <a:rPr sz="2400" b="1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CONDUCT</a:t>
            </a:r>
            <a:r>
              <a:rPr sz="2400" b="1" spc="-5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A</a:t>
            </a:r>
            <a:r>
              <a:rPr sz="2400" b="1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 STEPPED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WEDGE</a:t>
            </a:r>
            <a:r>
              <a:rPr sz="2400" b="1" spc="-5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CLUSTER</a:t>
            </a:r>
            <a:r>
              <a:rPr sz="2400" b="1" spc="-4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RANDOMIZED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TRIAL</a:t>
            </a:r>
            <a:r>
              <a:rPr sz="2400" b="1" spc="-3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IN</a:t>
            </a:r>
            <a:r>
              <a:rPr sz="2400" b="1" spc="-2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WHICH</a:t>
            </a:r>
            <a:r>
              <a:rPr sz="2400" b="1" spc="-4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spc="-20" dirty="0">
                <a:solidFill>
                  <a:srgbClr val="44536A"/>
                </a:solidFill>
                <a:latin typeface="Lucida Sans Unicode"/>
                <a:cs typeface="Lucida Sans Unicode"/>
              </a:rPr>
              <a:t>DATA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EXTRACTION</a:t>
            </a:r>
            <a:r>
              <a:rPr sz="2400" b="1" spc="-65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dirty="0">
                <a:solidFill>
                  <a:srgbClr val="44536A"/>
                </a:solidFill>
                <a:latin typeface="Lucida Sans Unicode"/>
                <a:cs typeface="Lucida Sans Unicode"/>
              </a:rPr>
              <a:t>IS</a:t>
            </a:r>
            <a:r>
              <a:rPr sz="2400" b="1" spc="-50" dirty="0">
                <a:solidFill>
                  <a:srgbClr val="44536A"/>
                </a:solidFill>
                <a:latin typeface="Lucida Sans Unicode"/>
                <a:cs typeface="Lucida Sans Unicode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Lucida Sans Unicode"/>
                <a:cs typeface="Lucida Sans Unicode"/>
              </a:rPr>
              <a:t>INTRODUCED</a:t>
            </a:r>
            <a:endParaRPr sz="2400">
              <a:latin typeface="Lucida Sans Unicode"/>
              <a:cs typeface="Lucida Sans Unicode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82071" y="91440"/>
            <a:ext cx="1680971" cy="139598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028" y="1122532"/>
            <a:ext cx="5069205" cy="32404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35"/>
              </a:spcBef>
            </a:pPr>
            <a:r>
              <a:rPr sz="2100" b="0" spc="-10" dirty="0">
                <a:solidFill>
                  <a:srgbClr val="C00000"/>
                </a:solidFill>
                <a:latin typeface="Calibri Light"/>
                <a:cs typeface="Calibri Light"/>
              </a:rPr>
              <a:t>Hypothesis</a:t>
            </a:r>
            <a:endParaRPr sz="2100">
              <a:latin typeface="Calibri Light"/>
              <a:cs typeface="Calibri Light"/>
            </a:endParaRPr>
          </a:p>
          <a:p>
            <a:pPr marL="12700" marR="89535">
              <a:lnSpc>
                <a:spcPts val="2160"/>
              </a:lnSpc>
              <a:spcBef>
                <a:spcPts val="355"/>
              </a:spcBef>
            </a:pPr>
            <a:r>
              <a:rPr sz="2000" dirty="0">
                <a:latin typeface="Calibri"/>
                <a:cs typeface="Calibri"/>
              </a:rPr>
              <a:t>COVID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19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pandemic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resulted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adverse </a:t>
            </a:r>
            <a:r>
              <a:rPr sz="2000" dirty="0">
                <a:latin typeface="Calibri"/>
                <a:cs typeface="Calibri"/>
              </a:rPr>
              <a:t>change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activity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measures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step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count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exercise;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physiologic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measures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pressure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rate;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other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health </a:t>
            </a:r>
            <a:r>
              <a:rPr sz="2000" b="1" dirty="0">
                <a:latin typeface="Calibri"/>
                <a:cs typeface="Calibri"/>
              </a:rPr>
              <a:t>measures</a:t>
            </a:r>
            <a:r>
              <a:rPr sz="2000" dirty="0">
                <a:latin typeface="Calibri"/>
                <a:cs typeface="Calibri"/>
              </a:rPr>
              <a:t>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such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stress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mood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levels</a:t>
            </a:r>
            <a:endParaRPr sz="2000">
              <a:latin typeface="Calibri"/>
              <a:cs typeface="Calibri"/>
            </a:endParaRPr>
          </a:p>
          <a:p>
            <a:pPr marL="40005">
              <a:lnSpc>
                <a:spcPts val="2510"/>
              </a:lnSpc>
              <a:spcBef>
                <a:spcPts val="935"/>
              </a:spcBef>
            </a:pPr>
            <a:r>
              <a:rPr sz="2100" b="0" spc="-10" dirty="0">
                <a:solidFill>
                  <a:srgbClr val="C00000"/>
                </a:solidFill>
                <a:latin typeface="Calibri Light"/>
                <a:cs typeface="Calibri Light"/>
              </a:rPr>
              <a:t>Vision</a:t>
            </a:r>
            <a:endParaRPr sz="2100">
              <a:latin typeface="Calibri Light"/>
              <a:cs typeface="Calibri Light"/>
            </a:endParaRPr>
          </a:p>
          <a:p>
            <a:pPr marL="12700" marR="5080">
              <a:lnSpc>
                <a:spcPts val="2160"/>
              </a:lnSpc>
              <a:spcBef>
                <a:spcPts val="265"/>
              </a:spcBef>
            </a:pPr>
            <a:r>
              <a:rPr sz="2000" spc="-90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develop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interventions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maintain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activity, control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BP,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modulate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stress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mood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levels.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100" b="0" dirty="0">
                <a:solidFill>
                  <a:srgbClr val="C00000"/>
                </a:solidFill>
                <a:latin typeface="Calibri Light"/>
                <a:cs typeface="Calibri Light"/>
              </a:rPr>
              <a:t>Our</a:t>
            </a:r>
            <a:r>
              <a:rPr sz="2100" b="0" spc="-30" dirty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sz="2100" b="0" spc="-10" dirty="0">
                <a:solidFill>
                  <a:srgbClr val="C00000"/>
                </a:solidFill>
                <a:latin typeface="Calibri Light"/>
                <a:cs typeface="Calibri Light"/>
              </a:rPr>
              <a:t>Approach</a:t>
            </a:r>
            <a:endParaRPr sz="21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029" y="4287276"/>
            <a:ext cx="5623560" cy="225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Use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Apple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Watch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understand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activity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well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heart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rate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sz="2000" dirty="0">
                <a:latin typeface="Calibri"/>
                <a:cs typeface="Calibri"/>
              </a:rPr>
              <a:t>Use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Omron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pressure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cuff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measure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changes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blood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pressure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over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12700" marR="161925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Distribute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COVID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survey,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questions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COVID related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symptoms,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diagnosis,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testing,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exposures,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2000" dirty="0">
                <a:latin typeface="Calibri"/>
                <a:cs typeface="Calibri"/>
              </a:rPr>
              <a:t>Baseline,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weekly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quarterly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distribution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intervals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6557" y="3517391"/>
            <a:ext cx="4351968" cy="318591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Next</a:t>
            </a:r>
            <a:r>
              <a:rPr spc="-55" dirty="0"/>
              <a:t> </a:t>
            </a:r>
            <a:r>
              <a:rPr spc="-10" dirty="0"/>
              <a:t>Steps</a:t>
            </a:r>
          </a:p>
          <a:p>
            <a:pPr marL="12700">
              <a:lnSpc>
                <a:spcPts val="2280"/>
              </a:lnSpc>
              <a:spcBef>
                <a:spcPts val="55"/>
              </a:spcBef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Complete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analysis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step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count,</a:t>
            </a:r>
            <a:r>
              <a:rPr sz="20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HR,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mood,</a:t>
            </a:r>
            <a:r>
              <a:rPr sz="20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stress</a:t>
            </a:r>
            <a:endParaRPr sz="2000">
              <a:latin typeface="Calibri"/>
              <a:cs typeface="Calibri"/>
            </a:endParaRPr>
          </a:p>
          <a:p>
            <a:pPr marL="12700" marR="146685">
              <a:lnSpc>
                <a:spcPts val="2160"/>
              </a:lnSpc>
              <a:spcBef>
                <a:spcPts val="155"/>
              </a:spcBef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Recruit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small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cohort</a:t>
            </a:r>
            <a:r>
              <a:rPr sz="2000" b="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participants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UM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community</a:t>
            </a:r>
            <a:r>
              <a:rPr sz="2000" b="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20" dirty="0">
                <a:solidFill>
                  <a:srgbClr val="000000"/>
                </a:solidFill>
                <a:latin typeface="Calibri"/>
                <a:cs typeface="Calibri"/>
              </a:rPr>
              <a:t>with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documented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COVID</a:t>
            </a:r>
            <a:r>
              <a:rPr sz="2000" b="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19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sz="2000" b="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understand</a:t>
            </a:r>
            <a:r>
              <a:rPr sz="20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recovery</a:t>
            </a:r>
            <a:r>
              <a:rPr sz="20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trajectory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using</a:t>
            </a:r>
            <a:r>
              <a:rPr sz="2000" b="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wearable</a:t>
            </a:r>
            <a:r>
              <a:rPr sz="20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device</a:t>
            </a:r>
            <a:endParaRPr sz="2000">
              <a:latin typeface="Calibri"/>
              <a:cs typeface="Calibri"/>
            </a:endParaRPr>
          </a:p>
          <a:p>
            <a:pPr marL="636905">
              <a:lnSpc>
                <a:spcPts val="2215"/>
              </a:lnSpc>
            </a:pPr>
            <a:r>
              <a:rPr sz="1850" dirty="0"/>
              <a:t>Step</a:t>
            </a:r>
            <a:r>
              <a:rPr sz="1850" spc="-80" dirty="0"/>
              <a:t> </a:t>
            </a:r>
            <a:r>
              <a:rPr sz="1850" spc="-10" dirty="0"/>
              <a:t>counts</a:t>
            </a:r>
            <a:r>
              <a:rPr sz="1850" spc="-70" dirty="0"/>
              <a:t> </a:t>
            </a:r>
            <a:r>
              <a:rPr sz="1850" dirty="0"/>
              <a:t>of</a:t>
            </a:r>
            <a:r>
              <a:rPr sz="1850" spc="-60" dirty="0"/>
              <a:t> </a:t>
            </a:r>
            <a:r>
              <a:rPr sz="1850" spc="-10" dirty="0"/>
              <a:t>participants</a:t>
            </a:r>
            <a:r>
              <a:rPr sz="1850" spc="-65" dirty="0"/>
              <a:t> </a:t>
            </a:r>
            <a:r>
              <a:rPr sz="1850" dirty="0"/>
              <a:t>by</a:t>
            </a:r>
            <a:r>
              <a:rPr sz="1850" spc="-55" dirty="0"/>
              <a:t> </a:t>
            </a:r>
            <a:r>
              <a:rPr sz="1850" dirty="0"/>
              <a:t>week</a:t>
            </a:r>
            <a:r>
              <a:rPr sz="1850" spc="-75" dirty="0"/>
              <a:t> </a:t>
            </a:r>
            <a:r>
              <a:rPr sz="1850" spc="-10" dirty="0"/>
              <a:t>across</a:t>
            </a:r>
            <a:r>
              <a:rPr sz="1850" spc="-65" dirty="0"/>
              <a:t> </a:t>
            </a:r>
            <a:r>
              <a:rPr sz="1850" spc="-10" dirty="0"/>
              <a:t>COVID</a:t>
            </a:r>
            <a:r>
              <a:rPr sz="1850" spc="-85" dirty="0"/>
              <a:t> </a:t>
            </a:r>
            <a:r>
              <a:rPr sz="1850" spc="-10" dirty="0"/>
              <a:t>pandemic</a:t>
            </a:r>
            <a:endParaRPr sz="185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07466" y="143982"/>
            <a:ext cx="969962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80"/>
              </a:lnSpc>
              <a:spcBef>
                <a:spcPts val="100"/>
              </a:spcBef>
            </a:pPr>
            <a:r>
              <a:rPr sz="2400" b="0" dirty="0">
                <a:latin typeface="Calibri Light"/>
                <a:cs typeface="Calibri Light"/>
              </a:rPr>
              <a:t>AHA</a:t>
            </a:r>
            <a:r>
              <a:rPr sz="2400" b="0" spc="-80" dirty="0">
                <a:latin typeface="Calibri Light"/>
                <a:cs typeface="Calibri Light"/>
              </a:rPr>
              <a:t> </a:t>
            </a:r>
            <a:r>
              <a:rPr sz="2400" b="0" spc="-45" dirty="0">
                <a:latin typeface="Calibri Light"/>
                <a:cs typeface="Calibri Light"/>
              </a:rPr>
              <a:t>COVID-</a:t>
            </a:r>
            <a:r>
              <a:rPr sz="2400" b="0" dirty="0">
                <a:latin typeface="Calibri Light"/>
                <a:cs typeface="Calibri Light"/>
              </a:rPr>
              <a:t>19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Health</a:t>
            </a:r>
            <a:r>
              <a:rPr sz="2400" b="0" spc="-70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Evaluation</a:t>
            </a:r>
            <a:r>
              <a:rPr sz="2400" b="0" spc="-75" dirty="0">
                <a:latin typeface="Calibri Light"/>
                <a:cs typeface="Calibri Light"/>
              </a:rPr>
              <a:t> </a:t>
            </a:r>
            <a:r>
              <a:rPr sz="2400" b="0" dirty="0">
                <a:latin typeface="Calibri Light"/>
                <a:cs typeface="Calibri Light"/>
              </a:rPr>
              <a:t>&amp;</a:t>
            </a:r>
            <a:r>
              <a:rPr sz="2400" b="0" spc="-4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Cardiovascular</a:t>
            </a:r>
            <a:r>
              <a:rPr sz="2400" b="0" spc="-55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Complications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25" dirty="0">
                <a:latin typeface="Calibri Light"/>
                <a:cs typeface="Calibri Light"/>
              </a:rPr>
              <a:t>(CHECC)</a:t>
            </a:r>
            <a:r>
              <a:rPr sz="2400" b="0" spc="-60" dirty="0">
                <a:latin typeface="Calibri Light"/>
                <a:cs typeface="Calibri Light"/>
              </a:rPr>
              <a:t> </a:t>
            </a:r>
            <a:r>
              <a:rPr sz="2400" b="0" spc="-10" dirty="0">
                <a:latin typeface="Calibri Light"/>
                <a:cs typeface="Calibri Light"/>
              </a:rPr>
              <a:t>Study: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ts val="2780"/>
              </a:lnSpc>
            </a:pPr>
            <a:r>
              <a:rPr sz="2400" b="0" dirty="0">
                <a:solidFill>
                  <a:srgbClr val="C00000"/>
                </a:solidFill>
                <a:latin typeface="Trebuchet MS"/>
                <a:cs typeface="Trebuchet MS"/>
              </a:rPr>
              <a:t>Using</a:t>
            </a:r>
            <a:r>
              <a:rPr sz="2400" b="0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C00000"/>
                </a:solidFill>
                <a:latin typeface="Trebuchet MS"/>
                <a:cs typeface="Trebuchet MS"/>
              </a:rPr>
              <a:t>mHealth</a:t>
            </a:r>
            <a:r>
              <a:rPr sz="2400" b="0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C00000"/>
                </a:solidFill>
                <a:latin typeface="Trebuchet MS"/>
                <a:cs typeface="Trebuchet MS"/>
              </a:rPr>
              <a:t>to</a:t>
            </a:r>
            <a:r>
              <a:rPr sz="2400" b="0" spc="-9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spc="-40" dirty="0">
                <a:solidFill>
                  <a:srgbClr val="C00000"/>
                </a:solidFill>
                <a:latin typeface="Trebuchet MS"/>
                <a:cs typeface="Trebuchet MS"/>
              </a:rPr>
              <a:t>Track</a:t>
            </a:r>
            <a:r>
              <a:rPr sz="2400" b="0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Trebuchet MS"/>
                <a:cs typeface="Trebuchet MS"/>
              </a:rPr>
              <a:t>Physiological</a:t>
            </a:r>
            <a:r>
              <a:rPr sz="2400" b="0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C00000"/>
                </a:solidFill>
                <a:latin typeface="Trebuchet MS"/>
                <a:cs typeface="Trebuchet MS"/>
              </a:rPr>
              <a:t>&amp;</a:t>
            </a:r>
            <a:r>
              <a:rPr sz="2400" b="0" spc="-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dirty="0">
                <a:solidFill>
                  <a:srgbClr val="C00000"/>
                </a:solidFill>
                <a:latin typeface="Trebuchet MS"/>
                <a:cs typeface="Trebuchet MS"/>
              </a:rPr>
              <a:t>CV</a:t>
            </a:r>
            <a:r>
              <a:rPr sz="2400" b="0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Trebuchet MS"/>
                <a:cs typeface="Trebuchet MS"/>
              </a:rPr>
              <a:t>Consequences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77007" y="868433"/>
            <a:ext cx="4984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rebuchet MS"/>
                <a:cs typeface="Trebuchet MS"/>
              </a:rPr>
              <a:t>Brahmajee</a:t>
            </a:r>
            <a:r>
              <a:rPr sz="1800" b="1" spc="-3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Nallamothu,</a:t>
            </a:r>
            <a:r>
              <a:rPr sz="1800" b="1" spc="-6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University</a:t>
            </a:r>
            <a:r>
              <a:rPr sz="1800" b="1" spc="-45" dirty="0">
                <a:latin typeface="Trebuchet MS"/>
                <a:cs typeface="Trebuchet MS"/>
              </a:rPr>
              <a:t> </a:t>
            </a:r>
            <a:r>
              <a:rPr sz="1800" b="1" dirty="0">
                <a:latin typeface="Trebuchet MS"/>
                <a:cs typeface="Trebuchet MS"/>
              </a:rPr>
              <a:t>of</a:t>
            </a:r>
            <a:r>
              <a:rPr sz="1800" b="1" spc="-70" dirty="0">
                <a:latin typeface="Trebuchet MS"/>
                <a:cs typeface="Trebuchet MS"/>
              </a:rPr>
              <a:t> </a:t>
            </a:r>
            <a:r>
              <a:rPr sz="1800" b="1" spc="-10" dirty="0">
                <a:latin typeface="Trebuchet MS"/>
                <a:cs typeface="Trebuchet MS"/>
              </a:rPr>
              <a:t>Michigan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747754" y="6413753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4">
                  <a:moveTo>
                    <a:pt x="0" y="127254"/>
                  </a:moveTo>
                  <a:lnTo>
                    <a:pt x="10000" y="77720"/>
                  </a:lnTo>
                  <a:lnTo>
                    <a:pt x="37271" y="37271"/>
                  </a:lnTo>
                  <a:lnTo>
                    <a:pt x="77720" y="10000"/>
                  </a:lnTo>
                  <a:lnTo>
                    <a:pt x="127254" y="0"/>
                  </a:lnTo>
                  <a:lnTo>
                    <a:pt x="176787" y="10000"/>
                  </a:lnTo>
                  <a:lnTo>
                    <a:pt x="217236" y="37271"/>
                  </a:lnTo>
                  <a:lnTo>
                    <a:pt x="244507" y="77720"/>
                  </a:lnTo>
                  <a:lnTo>
                    <a:pt x="254508" y="127254"/>
                  </a:lnTo>
                  <a:lnTo>
                    <a:pt x="244507" y="176787"/>
                  </a:lnTo>
                  <a:lnTo>
                    <a:pt x="217236" y="217236"/>
                  </a:lnTo>
                  <a:lnTo>
                    <a:pt x="176787" y="244507"/>
                  </a:lnTo>
                  <a:lnTo>
                    <a:pt x="127254" y="254508"/>
                  </a:lnTo>
                  <a:lnTo>
                    <a:pt x="77720" y="244507"/>
                  </a:lnTo>
                  <a:lnTo>
                    <a:pt x="37271" y="217236"/>
                  </a:lnTo>
                  <a:lnTo>
                    <a:pt x="10000" y="176787"/>
                  </a:lnTo>
                  <a:lnTo>
                    <a:pt x="0" y="127254"/>
                  </a:lnTo>
                  <a:close/>
                </a:path>
              </a:pathLst>
            </a:custGeom>
            <a:ln w="32004">
              <a:solidFill>
                <a:srgbClr val="898A8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7620"/>
              <a:ext cx="12057888" cy="685038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50125" y="165148"/>
            <a:ext cx="9358630" cy="660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AHA</a:t>
            </a:r>
            <a:r>
              <a:rPr spc="35" dirty="0"/>
              <a:t> </a:t>
            </a:r>
            <a:r>
              <a:rPr dirty="0"/>
              <a:t>COVID-19</a:t>
            </a:r>
            <a:r>
              <a:rPr spc="15" dirty="0"/>
              <a:t> </a:t>
            </a:r>
            <a:r>
              <a:rPr dirty="0"/>
              <a:t>Coordinating</a:t>
            </a:r>
            <a:r>
              <a:rPr spc="10" dirty="0"/>
              <a:t> </a:t>
            </a:r>
            <a:r>
              <a:rPr spc="-10" dirty="0"/>
              <a:t>Center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17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3623" y="1311345"/>
            <a:ext cx="7755890" cy="276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800" spc="-10" dirty="0">
                <a:latin typeface="Trebuchet MS"/>
                <a:cs typeface="Trebuchet MS"/>
              </a:rPr>
              <a:t>Website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35"/>
              </a:spcBef>
            </a:pPr>
            <a:endParaRPr sz="2800">
              <a:latin typeface="Trebuchet MS"/>
              <a:cs typeface="Trebuchet MS"/>
            </a:endParaRPr>
          </a:p>
          <a:p>
            <a:pPr marL="748665">
              <a:lnSpc>
                <a:spcPct val="100000"/>
              </a:lnSpc>
              <a:spcBef>
                <a:spcPts val="5"/>
              </a:spcBef>
            </a:pP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https://professional.heart.org/en</a:t>
            </a:r>
            <a:endParaRPr sz="3600">
              <a:latin typeface="Trebuchet MS"/>
              <a:cs typeface="Trebuchet MS"/>
            </a:endParaRPr>
          </a:p>
          <a:p>
            <a:pPr marL="748665" marR="579120">
              <a:lnSpc>
                <a:spcPts val="4220"/>
              </a:lnSpc>
              <a:spcBef>
                <a:spcPts val="200"/>
              </a:spcBef>
            </a:pP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/research-</a:t>
            </a:r>
            <a:r>
              <a:rPr sz="36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programs/aha-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rapid-</a:t>
            </a:r>
            <a:r>
              <a:rPr sz="3600" u="none" spc="-10" dirty="0">
                <a:solidFill>
                  <a:srgbClr val="0562C1"/>
                </a:solidFill>
                <a:latin typeface="Trebuchet MS"/>
                <a:cs typeface="Trebuchet MS"/>
                <a:hlinkClick r:id="rId4"/>
              </a:rPr>
              <a:t> 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response-</a:t>
            </a:r>
            <a:r>
              <a:rPr sz="36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grant-</a:t>
            </a:r>
            <a:r>
              <a:rPr sz="36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4"/>
              </a:rPr>
              <a:t>covid19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10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45835" y="4154423"/>
            <a:ext cx="1092835" cy="0"/>
          </a:xfrm>
          <a:custGeom>
            <a:avLst/>
            <a:gdLst/>
            <a:ahLst/>
            <a:cxnLst/>
            <a:rect l="l" t="t" r="r" b="b"/>
            <a:pathLst>
              <a:path w="1092834">
                <a:moveTo>
                  <a:pt x="0" y="0"/>
                </a:moveTo>
                <a:lnTo>
                  <a:pt x="1092606" y="0"/>
                </a:lnTo>
              </a:path>
            </a:pathLst>
          </a:custGeom>
          <a:ln w="88392">
            <a:solidFill>
              <a:srgbClr val="0803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01349" y="2950803"/>
            <a:ext cx="3796029" cy="978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250" b="0" i="1" spc="-120" dirty="0">
                <a:solidFill>
                  <a:srgbClr val="FFFFFF"/>
                </a:solidFill>
                <a:latin typeface="Trebuchet MS"/>
                <a:cs typeface="Trebuchet MS"/>
              </a:rPr>
              <a:t>Thank</a:t>
            </a:r>
            <a:r>
              <a:rPr sz="6250" b="0" i="1" spc="-3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250" b="0" i="1" spc="-785" dirty="0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sz="6250" b="0" i="1" spc="-145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6250" b="0" i="1" spc="-150" dirty="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sz="6250" b="0" i="1" spc="-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62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5465" y="782250"/>
            <a:ext cx="813731" cy="37652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304498" y="405396"/>
            <a:ext cx="635000" cy="847725"/>
          </a:xfrm>
          <a:custGeom>
            <a:avLst/>
            <a:gdLst/>
            <a:ahLst/>
            <a:cxnLst/>
            <a:rect l="l" t="t" r="r" b="b"/>
            <a:pathLst>
              <a:path w="635000" h="847725">
                <a:moveTo>
                  <a:pt x="545884" y="149631"/>
                </a:moveTo>
                <a:lnTo>
                  <a:pt x="526186" y="162077"/>
                </a:lnTo>
                <a:lnTo>
                  <a:pt x="505879" y="169799"/>
                </a:lnTo>
                <a:lnTo>
                  <a:pt x="487184" y="173393"/>
                </a:lnTo>
                <a:lnTo>
                  <a:pt x="472351" y="173418"/>
                </a:lnTo>
                <a:lnTo>
                  <a:pt x="505358" y="151295"/>
                </a:lnTo>
                <a:lnTo>
                  <a:pt x="529043" y="118097"/>
                </a:lnTo>
                <a:lnTo>
                  <a:pt x="540359" y="78359"/>
                </a:lnTo>
                <a:lnTo>
                  <a:pt x="536282" y="36576"/>
                </a:lnTo>
                <a:lnTo>
                  <a:pt x="515366" y="0"/>
                </a:lnTo>
                <a:lnTo>
                  <a:pt x="513588" y="0"/>
                </a:lnTo>
                <a:lnTo>
                  <a:pt x="511365" y="33147"/>
                </a:lnTo>
                <a:lnTo>
                  <a:pt x="489165" y="56794"/>
                </a:lnTo>
                <a:lnTo>
                  <a:pt x="453326" y="71678"/>
                </a:lnTo>
                <a:lnTo>
                  <a:pt x="409994" y="81330"/>
                </a:lnTo>
                <a:lnTo>
                  <a:pt x="365328" y="89293"/>
                </a:lnTo>
                <a:lnTo>
                  <a:pt x="313893" y="105892"/>
                </a:lnTo>
                <a:lnTo>
                  <a:pt x="275869" y="131953"/>
                </a:lnTo>
                <a:lnTo>
                  <a:pt x="250710" y="164630"/>
                </a:lnTo>
                <a:lnTo>
                  <a:pt x="237934" y="201079"/>
                </a:lnTo>
                <a:lnTo>
                  <a:pt x="237007" y="238480"/>
                </a:lnTo>
                <a:lnTo>
                  <a:pt x="247421" y="274002"/>
                </a:lnTo>
                <a:lnTo>
                  <a:pt x="268655" y="304787"/>
                </a:lnTo>
                <a:lnTo>
                  <a:pt x="275297" y="253644"/>
                </a:lnTo>
                <a:lnTo>
                  <a:pt x="302323" y="215480"/>
                </a:lnTo>
                <a:lnTo>
                  <a:pt x="344881" y="191808"/>
                </a:lnTo>
                <a:lnTo>
                  <a:pt x="398119" y="184111"/>
                </a:lnTo>
                <a:lnTo>
                  <a:pt x="379120" y="200304"/>
                </a:lnTo>
                <a:lnTo>
                  <a:pt x="364680" y="223113"/>
                </a:lnTo>
                <a:lnTo>
                  <a:pt x="357289" y="250393"/>
                </a:lnTo>
                <a:lnTo>
                  <a:pt x="359460" y="279958"/>
                </a:lnTo>
                <a:lnTo>
                  <a:pt x="383501" y="260057"/>
                </a:lnTo>
                <a:lnTo>
                  <a:pt x="415925" y="249694"/>
                </a:lnTo>
                <a:lnTo>
                  <a:pt x="489191" y="226783"/>
                </a:lnTo>
                <a:lnTo>
                  <a:pt x="521690" y="198843"/>
                </a:lnTo>
                <a:lnTo>
                  <a:pt x="534187" y="173418"/>
                </a:lnTo>
                <a:lnTo>
                  <a:pt x="545884" y="149631"/>
                </a:lnTo>
                <a:close/>
              </a:path>
              <a:path w="635000" h="847725">
                <a:moveTo>
                  <a:pt x="634441" y="439216"/>
                </a:moveTo>
                <a:lnTo>
                  <a:pt x="625335" y="394474"/>
                </a:lnTo>
                <a:lnTo>
                  <a:pt x="605320" y="355854"/>
                </a:lnTo>
                <a:lnTo>
                  <a:pt x="603961" y="354406"/>
                </a:lnTo>
                <a:lnTo>
                  <a:pt x="575830" y="324358"/>
                </a:lnTo>
                <a:lnTo>
                  <a:pt x="538289" y="300990"/>
                </a:lnTo>
                <a:lnTo>
                  <a:pt x="493064" y="287388"/>
                </a:lnTo>
                <a:lnTo>
                  <a:pt x="447344" y="286931"/>
                </a:lnTo>
                <a:lnTo>
                  <a:pt x="403694" y="298691"/>
                </a:lnTo>
                <a:lnTo>
                  <a:pt x="364680" y="321729"/>
                </a:lnTo>
                <a:lnTo>
                  <a:pt x="332867" y="355130"/>
                </a:lnTo>
                <a:lnTo>
                  <a:pt x="377469" y="354406"/>
                </a:lnTo>
                <a:lnTo>
                  <a:pt x="414959" y="359435"/>
                </a:lnTo>
                <a:lnTo>
                  <a:pt x="442201" y="368604"/>
                </a:lnTo>
                <a:lnTo>
                  <a:pt x="456120" y="380301"/>
                </a:lnTo>
                <a:lnTo>
                  <a:pt x="456463" y="381330"/>
                </a:lnTo>
                <a:lnTo>
                  <a:pt x="457161" y="382371"/>
                </a:lnTo>
                <a:lnTo>
                  <a:pt x="457161" y="383400"/>
                </a:lnTo>
                <a:lnTo>
                  <a:pt x="450596" y="445122"/>
                </a:lnTo>
                <a:lnTo>
                  <a:pt x="450253" y="445122"/>
                </a:lnTo>
                <a:lnTo>
                  <a:pt x="450253" y="441680"/>
                </a:lnTo>
                <a:lnTo>
                  <a:pt x="438746" y="426110"/>
                </a:lnTo>
                <a:lnTo>
                  <a:pt x="411543" y="415721"/>
                </a:lnTo>
                <a:lnTo>
                  <a:pt x="372618" y="411416"/>
                </a:lnTo>
                <a:lnTo>
                  <a:pt x="325970" y="414096"/>
                </a:lnTo>
                <a:lnTo>
                  <a:pt x="280212" y="423545"/>
                </a:lnTo>
                <a:lnTo>
                  <a:pt x="243763" y="437705"/>
                </a:lnTo>
                <a:lnTo>
                  <a:pt x="220179" y="454723"/>
                </a:lnTo>
                <a:lnTo>
                  <a:pt x="213080" y="472706"/>
                </a:lnTo>
                <a:lnTo>
                  <a:pt x="213080" y="473735"/>
                </a:lnTo>
                <a:lnTo>
                  <a:pt x="213766" y="475119"/>
                </a:lnTo>
                <a:lnTo>
                  <a:pt x="214109" y="476148"/>
                </a:lnTo>
                <a:lnTo>
                  <a:pt x="212725" y="476504"/>
                </a:lnTo>
                <a:lnTo>
                  <a:pt x="191325" y="418566"/>
                </a:lnTo>
                <a:lnTo>
                  <a:pt x="198564" y="403339"/>
                </a:lnTo>
                <a:lnTo>
                  <a:pt x="221830" y="386422"/>
                </a:lnTo>
                <a:lnTo>
                  <a:pt x="257987" y="370662"/>
                </a:lnTo>
                <a:lnTo>
                  <a:pt x="303872" y="358927"/>
                </a:lnTo>
                <a:lnTo>
                  <a:pt x="272046" y="324002"/>
                </a:lnTo>
                <a:lnTo>
                  <a:pt x="232613" y="299758"/>
                </a:lnTo>
                <a:lnTo>
                  <a:pt x="188239" y="287172"/>
                </a:lnTo>
                <a:lnTo>
                  <a:pt x="141592" y="287261"/>
                </a:lnTo>
                <a:lnTo>
                  <a:pt x="95351" y="300990"/>
                </a:lnTo>
                <a:lnTo>
                  <a:pt x="60236" y="322529"/>
                </a:lnTo>
                <a:lnTo>
                  <a:pt x="32016" y="351116"/>
                </a:lnTo>
                <a:lnTo>
                  <a:pt x="11811" y="385978"/>
                </a:lnTo>
                <a:lnTo>
                  <a:pt x="762" y="426326"/>
                </a:lnTo>
                <a:lnTo>
                  <a:pt x="0" y="471360"/>
                </a:lnTo>
                <a:lnTo>
                  <a:pt x="10668" y="520306"/>
                </a:lnTo>
                <a:lnTo>
                  <a:pt x="33896" y="572350"/>
                </a:lnTo>
                <a:lnTo>
                  <a:pt x="77495" y="635711"/>
                </a:lnTo>
                <a:lnTo>
                  <a:pt x="104686" y="666546"/>
                </a:lnTo>
                <a:lnTo>
                  <a:pt x="136220" y="697992"/>
                </a:lnTo>
                <a:lnTo>
                  <a:pt x="172643" y="730910"/>
                </a:lnTo>
                <a:lnTo>
                  <a:pt x="214541" y="766165"/>
                </a:lnTo>
                <a:lnTo>
                  <a:pt x="262470" y="804621"/>
                </a:lnTo>
                <a:lnTo>
                  <a:pt x="316992" y="847166"/>
                </a:lnTo>
                <a:lnTo>
                  <a:pt x="325983" y="840041"/>
                </a:lnTo>
                <a:lnTo>
                  <a:pt x="351866" y="819924"/>
                </a:lnTo>
                <a:lnTo>
                  <a:pt x="324599" y="681634"/>
                </a:lnTo>
                <a:lnTo>
                  <a:pt x="297954" y="573735"/>
                </a:lnTo>
                <a:lnTo>
                  <a:pt x="277723" y="503593"/>
                </a:lnTo>
                <a:lnTo>
                  <a:pt x="269697" y="478574"/>
                </a:lnTo>
                <a:lnTo>
                  <a:pt x="270510" y="476504"/>
                </a:lnTo>
                <a:lnTo>
                  <a:pt x="305866" y="452196"/>
                </a:lnTo>
                <a:lnTo>
                  <a:pt x="355485" y="445820"/>
                </a:lnTo>
                <a:lnTo>
                  <a:pt x="376326" y="448144"/>
                </a:lnTo>
                <a:lnTo>
                  <a:pt x="390906" y="453694"/>
                </a:lnTo>
                <a:lnTo>
                  <a:pt x="397090" y="462013"/>
                </a:lnTo>
                <a:lnTo>
                  <a:pt x="396049" y="470636"/>
                </a:lnTo>
                <a:lnTo>
                  <a:pt x="395363" y="486841"/>
                </a:lnTo>
                <a:lnTo>
                  <a:pt x="393992" y="513676"/>
                </a:lnTo>
                <a:lnTo>
                  <a:pt x="392976" y="549833"/>
                </a:lnTo>
                <a:lnTo>
                  <a:pt x="392849" y="572350"/>
                </a:lnTo>
                <a:lnTo>
                  <a:pt x="392950" y="606704"/>
                </a:lnTo>
                <a:lnTo>
                  <a:pt x="393725" y="648766"/>
                </a:lnTo>
                <a:lnTo>
                  <a:pt x="396405" y="710882"/>
                </a:lnTo>
                <a:lnTo>
                  <a:pt x="401231" y="780961"/>
                </a:lnTo>
                <a:lnTo>
                  <a:pt x="448056" y="742162"/>
                </a:lnTo>
                <a:lnTo>
                  <a:pt x="488530" y="706412"/>
                </a:lnTo>
                <a:lnTo>
                  <a:pt x="523278" y="672642"/>
                </a:lnTo>
                <a:lnTo>
                  <a:pt x="552958" y="639775"/>
                </a:lnTo>
                <a:lnTo>
                  <a:pt x="578231" y="606704"/>
                </a:lnTo>
                <a:lnTo>
                  <a:pt x="599744" y="572350"/>
                </a:lnTo>
                <a:lnTo>
                  <a:pt x="631228" y="489077"/>
                </a:lnTo>
                <a:lnTo>
                  <a:pt x="634022" y="445820"/>
                </a:lnTo>
                <a:lnTo>
                  <a:pt x="634060" y="445122"/>
                </a:lnTo>
                <a:lnTo>
                  <a:pt x="634441" y="43921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FFFF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FFFFFF"/>
                </a:solidFill>
                <a:latin typeface="Trebuchet MS"/>
                <a:cs typeface="Trebuchet MS"/>
              </a:rPr>
              <a:t>18</a:t>
            </a:r>
            <a:endParaRPr sz="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747754" y="6413753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4">
                  <a:moveTo>
                    <a:pt x="0" y="127254"/>
                  </a:moveTo>
                  <a:lnTo>
                    <a:pt x="10000" y="77720"/>
                  </a:lnTo>
                  <a:lnTo>
                    <a:pt x="37271" y="37271"/>
                  </a:lnTo>
                  <a:lnTo>
                    <a:pt x="77720" y="10000"/>
                  </a:lnTo>
                  <a:lnTo>
                    <a:pt x="127254" y="0"/>
                  </a:lnTo>
                  <a:lnTo>
                    <a:pt x="176787" y="10000"/>
                  </a:lnTo>
                  <a:lnTo>
                    <a:pt x="217236" y="37271"/>
                  </a:lnTo>
                  <a:lnTo>
                    <a:pt x="244507" y="77720"/>
                  </a:lnTo>
                  <a:lnTo>
                    <a:pt x="254508" y="127254"/>
                  </a:lnTo>
                  <a:lnTo>
                    <a:pt x="244507" y="176787"/>
                  </a:lnTo>
                  <a:lnTo>
                    <a:pt x="217236" y="217236"/>
                  </a:lnTo>
                  <a:lnTo>
                    <a:pt x="176787" y="244507"/>
                  </a:lnTo>
                  <a:lnTo>
                    <a:pt x="127254" y="254508"/>
                  </a:lnTo>
                  <a:lnTo>
                    <a:pt x="77720" y="244507"/>
                  </a:lnTo>
                  <a:lnTo>
                    <a:pt x="37271" y="217236"/>
                  </a:lnTo>
                  <a:lnTo>
                    <a:pt x="10000" y="176787"/>
                  </a:lnTo>
                  <a:lnTo>
                    <a:pt x="0" y="127254"/>
                  </a:lnTo>
                  <a:close/>
                </a:path>
              </a:pathLst>
            </a:custGeom>
            <a:ln w="32004">
              <a:solidFill>
                <a:srgbClr val="898A8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0"/>
              <a:ext cx="12057888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AHA</a:t>
            </a:r>
            <a:r>
              <a:rPr spc="20" dirty="0"/>
              <a:t> </a:t>
            </a:r>
            <a:r>
              <a:rPr dirty="0"/>
              <a:t>Rapid</a:t>
            </a:r>
            <a:r>
              <a:rPr spc="20" dirty="0"/>
              <a:t> </a:t>
            </a:r>
            <a:r>
              <a:rPr dirty="0"/>
              <a:t>Response</a:t>
            </a:r>
            <a:r>
              <a:rPr spc="5" dirty="0"/>
              <a:t> </a:t>
            </a:r>
            <a:r>
              <a:rPr spc="-10" dirty="0"/>
              <a:t>Grants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COVID-19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Its</a:t>
            </a:r>
            <a:r>
              <a:rPr sz="215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Cardiovascular</a:t>
            </a:r>
            <a:r>
              <a:rPr sz="2150" b="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Impact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19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1707" y="1642728"/>
            <a:ext cx="10941050" cy="484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Michelle</a:t>
            </a:r>
            <a:r>
              <a:rPr sz="2000" b="1" spc="-1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Albert,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8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California,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San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Francisco</a:t>
            </a:r>
            <a:endParaRPr sz="2000">
              <a:latin typeface="Trebuchet MS"/>
              <a:cs typeface="Trebuchet MS"/>
            </a:endParaRPr>
          </a:p>
          <a:p>
            <a:pPr marL="35560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20" dirty="0">
                <a:latin typeface="Trebuchet MS"/>
                <a:cs typeface="Trebuchet MS"/>
              </a:rPr>
              <a:t>COVID-</a:t>
            </a:r>
            <a:r>
              <a:rPr sz="2000" b="1" dirty="0">
                <a:latin typeface="Trebuchet MS"/>
                <a:cs typeface="Trebuchet MS"/>
              </a:rPr>
              <a:t>19</a:t>
            </a:r>
            <a:r>
              <a:rPr sz="2000" b="1" spc="-10" dirty="0">
                <a:latin typeface="Trebuchet MS"/>
                <a:cs typeface="Trebuchet MS"/>
              </a:rPr>
              <a:t> Infection,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African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American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Women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Cardiovascular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Health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Anand</a:t>
            </a:r>
            <a:r>
              <a:rPr sz="2000" b="1" spc="-9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Prasad,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7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8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Texas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Health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Science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Center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at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San</a:t>
            </a:r>
            <a:r>
              <a:rPr sz="2000" b="1" spc="-1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Antonio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10" dirty="0">
                <a:latin typeface="Trebuchet MS"/>
                <a:cs typeface="Trebuchet MS"/>
              </a:rPr>
              <a:t>SARS-CoV-</a:t>
            </a:r>
            <a:r>
              <a:rPr sz="2000" b="1" dirty="0">
                <a:latin typeface="Trebuchet MS"/>
                <a:cs typeface="Trebuchet MS"/>
              </a:rPr>
              <a:t>2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Infection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Development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Cardiac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Dysfunction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Jaejin</a:t>
            </a:r>
            <a:r>
              <a:rPr sz="2000" b="1" spc="-1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An,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Kaiser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Permanente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Southern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California</a:t>
            </a:r>
            <a:endParaRPr sz="2000">
              <a:latin typeface="Trebuchet MS"/>
              <a:cs typeface="Trebuchet MS"/>
            </a:endParaRPr>
          </a:p>
          <a:p>
            <a:pPr marL="354965" marR="35306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Risk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Severe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Morbidity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Mortality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Coronavirus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Disease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2019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(COVID-</a:t>
            </a:r>
            <a:r>
              <a:rPr sz="2000" b="1" dirty="0">
                <a:latin typeface="Trebuchet MS"/>
                <a:cs typeface="Trebuchet MS"/>
              </a:rPr>
              <a:t>19)</a:t>
            </a:r>
            <a:r>
              <a:rPr sz="2000" b="1" spc="-114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Among Patients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spc="-45" dirty="0">
                <a:latin typeface="Trebuchet MS"/>
                <a:cs typeface="Trebuchet MS"/>
              </a:rPr>
              <a:t>Taking</a:t>
            </a:r>
            <a:r>
              <a:rPr sz="2000" b="1" spc="-1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Antihypertensive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Medications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Paul</a:t>
            </a:r>
            <a:r>
              <a:rPr sz="2000" b="1" spc="-8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Heidenreich,</a:t>
            </a:r>
            <a:r>
              <a:rPr sz="2000" b="1" spc="-10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Stanford</a:t>
            </a:r>
            <a:r>
              <a:rPr sz="2000" b="1" spc="-10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endParaRPr sz="2000">
              <a:latin typeface="Trebuchet MS"/>
              <a:cs typeface="Trebuchet MS"/>
            </a:endParaRPr>
          </a:p>
          <a:p>
            <a:pPr marL="351790" marR="5080" indent="-33972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Outcomes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Patients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Hypertension,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Diabetes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Heart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Disease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Coronavirus 	Pandemic: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Impact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Angiotensin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Converting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Enzyme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Inhibitors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Angiotensin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Receptor 	</a:t>
            </a:r>
            <a:r>
              <a:rPr sz="2000" b="1" dirty="0">
                <a:latin typeface="Trebuchet MS"/>
                <a:cs typeface="Trebuchet MS"/>
              </a:rPr>
              <a:t>Blockers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Treatment</a:t>
            </a:r>
            <a:endParaRPr sz="20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Michael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Lu,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Massachusetts</a:t>
            </a:r>
            <a:r>
              <a:rPr sz="2000" b="1" spc="-7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General</a:t>
            </a:r>
            <a:r>
              <a:rPr sz="2000" b="1" spc="-9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Hospital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Deep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learning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using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chest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radiographs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predict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COVID-</a:t>
            </a:r>
            <a:r>
              <a:rPr sz="2000" b="1" dirty="0">
                <a:latin typeface="Trebuchet MS"/>
                <a:cs typeface="Trebuchet MS"/>
              </a:rPr>
              <a:t>19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cardiopulmonary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risk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898A8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3239" y="221727"/>
            <a:ext cx="3968750" cy="112903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COVID-</a:t>
            </a:r>
            <a:r>
              <a:rPr spc="-25" dirty="0"/>
              <a:t>19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Funding</a:t>
            </a:r>
            <a:r>
              <a:rPr sz="215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for COVID-19</a:t>
            </a:r>
            <a:r>
              <a:rPr sz="2150" b="0" spc="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Initiatives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9829" y="6473920"/>
            <a:ext cx="7048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898A89"/>
                </a:solidFill>
                <a:latin typeface="Trebuchet MS"/>
                <a:cs typeface="Trebuchet MS"/>
              </a:rPr>
              <a:t>2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1577" y="649832"/>
            <a:ext cx="6028690" cy="514731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93065" indent="-380365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393065" algn="l"/>
              </a:tabLst>
            </a:pPr>
            <a:r>
              <a:rPr sz="2800" spc="-10" dirty="0">
                <a:latin typeface="Trebuchet MS"/>
                <a:cs typeface="Trebuchet MS"/>
              </a:rPr>
              <a:t>AHA</a:t>
            </a:r>
            <a:r>
              <a:rPr sz="2800" spc="-20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responded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rapidly</a:t>
            </a:r>
            <a:r>
              <a:rPr sz="2800" spc="-5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to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COVID-</a:t>
            </a:r>
            <a:r>
              <a:rPr sz="2800" spc="-25" dirty="0">
                <a:latin typeface="Trebuchet MS"/>
                <a:cs typeface="Trebuchet MS"/>
              </a:rPr>
              <a:t>19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Over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750</a:t>
            </a:r>
            <a:r>
              <a:rPr sz="2800" spc="-19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Applications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Over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150</a:t>
            </a:r>
            <a:r>
              <a:rPr sz="2800" spc="-21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AHA</a:t>
            </a:r>
            <a:r>
              <a:rPr sz="2800" spc="-19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volunteer</a:t>
            </a:r>
            <a:r>
              <a:rPr sz="2800" spc="-50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reviewers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16</a:t>
            </a:r>
            <a:r>
              <a:rPr sz="2800" spc="-7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individual</a:t>
            </a:r>
            <a:r>
              <a:rPr sz="2800" spc="-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awards</a:t>
            </a:r>
            <a:endParaRPr sz="2800">
              <a:latin typeface="Trebuchet MS"/>
              <a:cs typeface="Trebuchet MS"/>
            </a:endParaRPr>
          </a:p>
          <a:p>
            <a:pPr marL="393700" marR="101600" indent="-381635">
              <a:lnSpc>
                <a:spcPct val="150000"/>
              </a:lnSpc>
              <a:buFont typeface="Arial"/>
              <a:buChar char="•"/>
              <a:tabLst>
                <a:tab pos="393700" algn="l"/>
              </a:tabLst>
            </a:pPr>
            <a:r>
              <a:rPr sz="2800" dirty="0">
                <a:latin typeface="Trebuchet MS"/>
                <a:cs typeface="Trebuchet MS"/>
              </a:rPr>
              <a:t>4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Health</a:t>
            </a:r>
            <a:r>
              <a:rPr sz="2800" spc="-105" dirty="0">
                <a:latin typeface="Trebuchet MS"/>
                <a:cs typeface="Trebuchet MS"/>
              </a:rPr>
              <a:t> </a:t>
            </a:r>
            <a:r>
              <a:rPr sz="2800" spc="-75" dirty="0">
                <a:latin typeface="Trebuchet MS"/>
                <a:cs typeface="Trebuchet MS"/>
              </a:rPr>
              <a:t>Tech</a:t>
            </a:r>
            <a:r>
              <a:rPr sz="2800" spc="-7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Innovation</a:t>
            </a:r>
            <a:r>
              <a:rPr sz="2800" spc="-60" dirty="0">
                <a:latin typeface="Trebuchet MS"/>
                <a:cs typeface="Trebuchet MS"/>
              </a:rPr>
              <a:t> </a:t>
            </a:r>
            <a:r>
              <a:rPr sz="2800" spc="-20" dirty="0">
                <a:latin typeface="Trebuchet MS"/>
                <a:cs typeface="Trebuchet MS"/>
              </a:rPr>
              <a:t>SFRN </a:t>
            </a:r>
            <a:r>
              <a:rPr sz="2800" dirty="0">
                <a:latin typeface="Trebuchet MS"/>
                <a:cs typeface="Trebuchet MS"/>
              </a:rPr>
              <a:t>supplemental</a:t>
            </a:r>
            <a:r>
              <a:rPr sz="2800" spc="-17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awards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Coordinating</a:t>
            </a:r>
            <a:r>
              <a:rPr sz="2800" spc="-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Center</a:t>
            </a:r>
            <a:endParaRPr sz="2800">
              <a:latin typeface="Trebuchet MS"/>
              <a:cs typeface="Trebuchet MS"/>
            </a:endParaRPr>
          </a:p>
          <a:p>
            <a:pPr marL="393065" indent="-380365">
              <a:lnSpc>
                <a:spcPct val="100000"/>
              </a:lnSpc>
              <a:spcBef>
                <a:spcPts val="1685"/>
              </a:spcBef>
              <a:buFont typeface="Arial"/>
              <a:buChar char="•"/>
              <a:tabLst>
                <a:tab pos="393065" algn="l"/>
              </a:tabLst>
            </a:pPr>
            <a:r>
              <a:rPr sz="2800" dirty="0">
                <a:latin typeface="Trebuchet MS"/>
                <a:cs typeface="Trebuchet MS"/>
              </a:rPr>
              <a:t>June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1-July</a:t>
            </a:r>
            <a:r>
              <a:rPr sz="2800" spc="-4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1</a:t>
            </a:r>
            <a:r>
              <a:rPr sz="2800" spc="-4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start</a:t>
            </a:r>
            <a:r>
              <a:rPr sz="2800" spc="-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dates</a:t>
            </a:r>
            <a:endParaRPr sz="2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50007"/>
            <a:ext cx="5402579" cy="349148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3276" y="5994344"/>
            <a:ext cx="316293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https://</a:t>
            </a:r>
            <a:r>
              <a:rPr sz="1000" spc="-10" dirty="0">
                <a:latin typeface="Calibri"/>
                <a:cs typeface="Calibri"/>
                <a:hlinkClick r:id="rId3"/>
              </a:rPr>
              <a:t>www.cdc.gov/media/dpk/diseases-</a:t>
            </a:r>
            <a:r>
              <a:rPr sz="1000" spc="-20" dirty="0">
                <a:latin typeface="Calibri"/>
                <a:cs typeface="Calibri"/>
                <a:hlinkClick r:id="rId3"/>
              </a:rPr>
              <a:t>and-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conditions/coronavirus/images/outbreak-coronavirus-world- 1024x506px.jpg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747754" y="6413753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4">
                  <a:moveTo>
                    <a:pt x="0" y="127254"/>
                  </a:moveTo>
                  <a:lnTo>
                    <a:pt x="10000" y="77720"/>
                  </a:lnTo>
                  <a:lnTo>
                    <a:pt x="37271" y="37271"/>
                  </a:lnTo>
                  <a:lnTo>
                    <a:pt x="77720" y="10000"/>
                  </a:lnTo>
                  <a:lnTo>
                    <a:pt x="127254" y="0"/>
                  </a:lnTo>
                  <a:lnTo>
                    <a:pt x="176787" y="10000"/>
                  </a:lnTo>
                  <a:lnTo>
                    <a:pt x="217236" y="37271"/>
                  </a:lnTo>
                  <a:lnTo>
                    <a:pt x="244507" y="77720"/>
                  </a:lnTo>
                  <a:lnTo>
                    <a:pt x="254508" y="127254"/>
                  </a:lnTo>
                  <a:lnTo>
                    <a:pt x="244507" y="176787"/>
                  </a:lnTo>
                  <a:lnTo>
                    <a:pt x="217236" y="217236"/>
                  </a:lnTo>
                  <a:lnTo>
                    <a:pt x="176787" y="244507"/>
                  </a:lnTo>
                  <a:lnTo>
                    <a:pt x="127254" y="254508"/>
                  </a:lnTo>
                  <a:lnTo>
                    <a:pt x="77720" y="244507"/>
                  </a:lnTo>
                  <a:lnTo>
                    <a:pt x="37271" y="217236"/>
                  </a:lnTo>
                  <a:lnTo>
                    <a:pt x="10000" y="176787"/>
                  </a:lnTo>
                  <a:lnTo>
                    <a:pt x="0" y="127254"/>
                  </a:lnTo>
                  <a:close/>
                </a:path>
              </a:pathLst>
            </a:custGeom>
            <a:ln w="32004">
              <a:solidFill>
                <a:srgbClr val="898A8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0"/>
              <a:ext cx="12057888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AHA</a:t>
            </a:r>
            <a:r>
              <a:rPr spc="20" dirty="0"/>
              <a:t> </a:t>
            </a:r>
            <a:r>
              <a:rPr dirty="0"/>
              <a:t>Rapid</a:t>
            </a:r>
            <a:r>
              <a:rPr spc="20" dirty="0"/>
              <a:t> </a:t>
            </a:r>
            <a:r>
              <a:rPr dirty="0"/>
              <a:t>Response</a:t>
            </a:r>
            <a:r>
              <a:rPr spc="5" dirty="0"/>
              <a:t> </a:t>
            </a:r>
            <a:r>
              <a:rPr spc="-10" dirty="0"/>
              <a:t>Grants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COVID-19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Its</a:t>
            </a:r>
            <a:r>
              <a:rPr sz="215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Cardiovascular</a:t>
            </a:r>
            <a:r>
              <a:rPr sz="2150" b="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Impact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20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2830" y="1932044"/>
            <a:ext cx="10384155" cy="3013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Rebekah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Gundry,</a:t>
            </a:r>
            <a:r>
              <a:rPr sz="2000" b="1" spc="-10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9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Nebraska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Medical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Center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Harnessing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Glycomics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Understand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Myocardial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Injury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COVID-</a:t>
            </a:r>
            <a:r>
              <a:rPr sz="2000" b="1" spc="-25" dirty="0">
                <a:latin typeface="Trebuchet MS"/>
                <a:cs typeface="Trebuchet MS"/>
              </a:rPr>
              <a:t>19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95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Michael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C10E20"/>
                </a:solidFill>
                <a:latin typeface="Trebuchet MS"/>
                <a:cs typeface="Trebuchet MS"/>
              </a:rPr>
              <a:t>Bristow,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3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0" dirty="0">
                <a:solidFill>
                  <a:srgbClr val="C10E20"/>
                </a:solidFill>
                <a:latin typeface="Trebuchet MS"/>
                <a:cs typeface="Trebuchet MS"/>
              </a:rPr>
              <a:t>Colorado</a:t>
            </a:r>
            <a:r>
              <a:rPr sz="2000" b="1" spc="-13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AMC</a:t>
            </a:r>
            <a:endParaRPr sz="20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Myocardial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Virus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Gene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Expression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SARS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dirty="0">
                <a:latin typeface="Trebuchet MS"/>
                <a:cs typeface="Trebuchet MS"/>
              </a:rPr>
              <a:t>2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Positive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Patients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Clinically </a:t>
            </a:r>
            <a:r>
              <a:rPr sz="2000" b="1" dirty="0">
                <a:latin typeface="Trebuchet MS"/>
                <a:cs typeface="Trebuchet MS"/>
              </a:rPr>
              <a:t>Important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Myocardial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Dysfunction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Joseph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Loscalzo,</a:t>
            </a:r>
            <a:r>
              <a:rPr sz="2000" b="1" spc="-3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Brigham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and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Women’s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Hospital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and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Harvard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Medical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School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Repurposing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Drugs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Treatment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Cardiomyopathy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Caused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SARS-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spc="-50" dirty="0">
                <a:latin typeface="Trebuchet MS"/>
                <a:cs typeface="Trebuchet MS"/>
              </a:rPr>
              <a:t>2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747754" y="6413753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4">
                  <a:moveTo>
                    <a:pt x="0" y="127254"/>
                  </a:moveTo>
                  <a:lnTo>
                    <a:pt x="10000" y="77720"/>
                  </a:lnTo>
                  <a:lnTo>
                    <a:pt x="37271" y="37271"/>
                  </a:lnTo>
                  <a:lnTo>
                    <a:pt x="77720" y="10000"/>
                  </a:lnTo>
                  <a:lnTo>
                    <a:pt x="127254" y="0"/>
                  </a:lnTo>
                  <a:lnTo>
                    <a:pt x="176787" y="10000"/>
                  </a:lnTo>
                  <a:lnTo>
                    <a:pt x="217236" y="37271"/>
                  </a:lnTo>
                  <a:lnTo>
                    <a:pt x="244507" y="77720"/>
                  </a:lnTo>
                  <a:lnTo>
                    <a:pt x="254508" y="127254"/>
                  </a:lnTo>
                  <a:lnTo>
                    <a:pt x="244507" y="176787"/>
                  </a:lnTo>
                  <a:lnTo>
                    <a:pt x="217236" y="217236"/>
                  </a:lnTo>
                  <a:lnTo>
                    <a:pt x="176787" y="244507"/>
                  </a:lnTo>
                  <a:lnTo>
                    <a:pt x="127254" y="254508"/>
                  </a:lnTo>
                  <a:lnTo>
                    <a:pt x="77720" y="244507"/>
                  </a:lnTo>
                  <a:lnTo>
                    <a:pt x="37271" y="217236"/>
                  </a:lnTo>
                  <a:lnTo>
                    <a:pt x="10000" y="176787"/>
                  </a:lnTo>
                  <a:lnTo>
                    <a:pt x="0" y="127254"/>
                  </a:lnTo>
                  <a:close/>
                </a:path>
              </a:pathLst>
            </a:custGeom>
            <a:ln w="32004">
              <a:solidFill>
                <a:srgbClr val="898A8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0"/>
              <a:ext cx="12057888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AHA</a:t>
            </a:r>
            <a:r>
              <a:rPr spc="20" dirty="0"/>
              <a:t> </a:t>
            </a:r>
            <a:r>
              <a:rPr dirty="0"/>
              <a:t>Rapid</a:t>
            </a:r>
            <a:r>
              <a:rPr spc="20" dirty="0"/>
              <a:t> </a:t>
            </a:r>
            <a:r>
              <a:rPr dirty="0"/>
              <a:t>Response</a:t>
            </a:r>
            <a:r>
              <a:rPr spc="5" dirty="0"/>
              <a:t> </a:t>
            </a:r>
            <a:r>
              <a:rPr spc="-10" dirty="0"/>
              <a:t>Grants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COVID-19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Its</a:t>
            </a:r>
            <a:r>
              <a:rPr sz="215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Cardiovascular</a:t>
            </a:r>
            <a:r>
              <a:rPr sz="2150" b="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Impact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21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680" y="1887490"/>
            <a:ext cx="11257280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Sanjum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Sethi,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Columbia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Irving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Medical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Center</a:t>
            </a:r>
            <a:endParaRPr sz="2000">
              <a:latin typeface="Trebuchet MS"/>
              <a:cs typeface="Trebuchet MS"/>
            </a:endParaRPr>
          </a:p>
          <a:p>
            <a:pPr marL="356235" marR="18161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Comprehensive</a:t>
            </a:r>
            <a:r>
              <a:rPr sz="2000" b="1" spc="-1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Assessment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Arterial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Venous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Thrombotic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Complications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Patients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2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COVID-</a:t>
            </a:r>
            <a:r>
              <a:rPr sz="2000" b="1" spc="-25" dirty="0">
                <a:latin typeface="Trebuchet MS"/>
                <a:cs typeface="Trebuchet MS"/>
              </a:rPr>
              <a:t>19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3335">
              <a:lnSpc>
                <a:spcPct val="100000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Jane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Freedman,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8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3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Massachusetts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Medical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School</a:t>
            </a:r>
            <a:endParaRPr sz="2000">
              <a:latin typeface="Trebuchet MS"/>
              <a:cs typeface="Trebuchet MS"/>
            </a:endParaRPr>
          </a:p>
          <a:p>
            <a:pPr marL="355600" indent="-34226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Role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Platelet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Mediating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Cardiovascular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Disease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SARS-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dirty="0">
                <a:latin typeface="Trebuchet MS"/>
                <a:cs typeface="Trebuchet MS"/>
              </a:rPr>
              <a:t>2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Infection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Emily</a:t>
            </a:r>
            <a:r>
              <a:rPr sz="2000" b="1" spc="-9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Tsai,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Columbia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9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Vagelos</a:t>
            </a:r>
            <a:r>
              <a:rPr sz="2000" b="1" spc="-8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College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Physicians</a:t>
            </a:r>
            <a:r>
              <a:rPr sz="2000" b="1" spc="-7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&amp;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Surgeons</a:t>
            </a:r>
            <a:endParaRPr sz="2000">
              <a:latin typeface="Trebuchet MS"/>
              <a:cs typeface="Trebuchet MS"/>
            </a:endParaRPr>
          </a:p>
          <a:p>
            <a:pPr marL="354965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Elucidating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Pathogenesis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COVID-</a:t>
            </a:r>
            <a:r>
              <a:rPr sz="2000" b="1" dirty="0">
                <a:latin typeface="Trebuchet MS"/>
                <a:cs typeface="Trebuchet MS"/>
              </a:rPr>
              <a:t>19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Cardiac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Disease: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Histopathological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snRNA-</a:t>
            </a:r>
            <a:r>
              <a:rPr sz="2000" b="1" spc="-25" dirty="0">
                <a:latin typeface="Trebuchet MS"/>
                <a:cs typeface="Trebuchet MS"/>
              </a:rPr>
              <a:t>Seq </a:t>
            </a:r>
            <a:r>
              <a:rPr sz="2000" b="1" dirty="0">
                <a:latin typeface="Trebuchet MS"/>
                <a:cs typeface="Trebuchet MS"/>
              </a:rPr>
              <a:t>Analyses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Human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Myocardium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Daniela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Cihakova,</a:t>
            </a:r>
            <a:r>
              <a:rPr sz="2000" b="1" spc="-3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Johns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Hopkins</a:t>
            </a:r>
            <a:endParaRPr sz="20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spc="-10" dirty="0">
                <a:latin typeface="Trebuchet MS"/>
                <a:cs typeface="Trebuchet MS"/>
              </a:rPr>
              <a:t>Pathogenesis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Cardiac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Inflammation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During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COVID-</a:t>
            </a:r>
            <a:r>
              <a:rPr sz="2000" b="1" spc="-25" dirty="0">
                <a:latin typeface="Trebuchet MS"/>
                <a:cs typeface="Trebuchet MS"/>
              </a:rPr>
              <a:t>19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11747754" y="6413753"/>
              <a:ext cx="254635" cy="254635"/>
            </a:xfrm>
            <a:custGeom>
              <a:avLst/>
              <a:gdLst/>
              <a:ahLst/>
              <a:cxnLst/>
              <a:rect l="l" t="t" r="r" b="b"/>
              <a:pathLst>
                <a:path w="254634" h="254634">
                  <a:moveTo>
                    <a:pt x="0" y="127254"/>
                  </a:moveTo>
                  <a:lnTo>
                    <a:pt x="10000" y="77720"/>
                  </a:lnTo>
                  <a:lnTo>
                    <a:pt x="37271" y="37271"/>
                  </a:lnTo>
                  <a:lnTo>
                    <a:pt x="77720" y="10000"/>
                  </a:lnTo>
                  <a:lnTo>
                    <a:pt x="127254" y="0"/>
                  </a:lnTo>
                  <a:lnTo>
                    <a:pt x="176787" y="10000"/>
                  </a:lnTo>
                  <a:lnTo>
                    <a:pt x="217236" y="37271"/>
                  </a:lnTo>
                  <a:lnTo>
                    <a:pt x="244507" y="77720"/>
                  </a:lnTo>
                  <a:lnTo>
                    <a:pt x="254508" y="127254"/>
                  </a:lnTo>
                  <a:lnTo>
                    <a:pt x="244507" y="176787"/>
                  </a:lnTo>
                  <a:lnTo>
                    <a:pt x="217236" y="217236"/>
                  </a:lnTo>
                  <a:lnTo>
                    <a:pt x="176787" y="244507"/>
                  </a:lnTo>
                  <a:lnTo>
                    <a:pt x="127254" y="254508"/>
                  </a:lnTo>
                  <a:lnTo>
                    <a:pt x="77720" y="244507"/>
                  </a:lnTo>
                  <a:lnTo>
                    <a:pt x="37271" y="217236"/>
                  </a:lnTo>
                  <a:lnTo>
                    <a:pt x="10000" y="176787"/>
                  </a:lnTo>
                  <a:lnTo>
                    <a:pt x="0" y="127254"/>
                  </a:lnTo>
                  <a:close/>
                </a:path>
              </a:pathLst>
            </a:custGeom>
            <a:ln w="32004">
              <a:solidFill>
                <a:srgbClr val="898A8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112" y="0"/>
              <a:ext cx="12057888" cy="68579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/>
              <a:t>AHA</a:t>
            </a:r>
            <a:r>
              <a:rPr spc="20" dirty="0"/>
              <a:t> </a:t>
            </a:r>
            <a:r>
              <a:rPr dirty="0"/>
              <a:t>Rapid</a:t>
            </a:r>
            <a:r>
              <a:rPr spc="20" dirty="0"/>
              <a:t> </a:t>
            </a:r>
            <a:r>
              <a:rPr dirty="0"/>
              <a:t>Response</a:t>
            </a:r>
            <a:r>
              <a:rPr spc="5" dirty="0"/>
              <a:t> </a:t>
            </a:r>
            <a:r>
              <a:rPr spc="-10" dirty="0"/>
              <a:t>Grants</a:t>
            </a: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COVID-19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and</a:t>
            </a:r>
            <a:r>
              <a:rPr sz="2150" b="0" spc="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Its</a:t>
            </a:r>
            <a:r>
              <a:rPr sz="2150" b="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dirty="0">
                <a:solidFill>
                  <a:srgbClr val="000000"/>
                </a:solidFill>
                <a:latin typeface="Trebuchet MS"/>
                <a:cs typeface="Trebuchet MS"/>
              </a:rPr>
              <a:t>Cardiovascular</a:t>
            </a:r>
            <a:r>
              <a:rPr sz="2150" b="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50" b="0" spc="-10" dirty="0">
                <a:solidFill>
                  <a:srgbClr val="000000"/>
                </a:solidFill>
                <a:latin typeface="Trebuchet MS"/>
                <a:cs typeface="Trebuchet MS"/>
              </a:rPr>
              <a:t>Impact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16968" y="6473920"/>
            <a:ext cx="11493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25" dirty="0">
                <a:solidFill>
                  <a:srgbClr val="898A89"/>
                </a:solidFill>
                <a:latin typeface="Trebuchet MS"/>
                <a:cs typeface="Trebuchet MS"/>
              </a:rPr>
              <a:t>22</a:t>
            </a:r>
            <a:endParaRPr sz="6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2934" y="1704612"/>
            <a:ext cx="10991850" cy="4293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Tzung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Hsiai,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University</a:t>
            </a:r>
            <a:r>
              <a:rPr sz="20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0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California,</a:t>
            </a:r>
            <a:r>
              <a:rPr sz="2000" b="1" spc="-6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Los</a:t>
            </a:r>
            <a:r>
              <a:rPr sz="2000" b="1" spc="-1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Angeles</a:t>
            </a:r>
            <a:endParaRPr sz="2000">
              <a:latin typeface="Trebuchet MS"/>
              <a:cs typeface="Trebuchet MS"/>
            </a:endParaRPr>
          </a:p>
          <a:p>
            <a:pPr marL="355600" marR="31178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Rapid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COVID-19-</a:t>
            </a:r>
            <a:r>
              <a:rPr sz="2000" b="1" spc="-10" dirty="0">
                <a:latin typeface="Trebuchet MS"/>
                <a:cs typeface="Trebuchet MS"/>
              </a:rPr>
              <a:t>on-A-</a:t>
            </a:r>
            <a:r>
              <a:rPr sz="2000" b="1" dirty="0">
                <a:latin typeface="Trebuchet MS"/>
                <a:cs typeface="Trebuchet MS"/>
              </a:rPr>
              <a:t>Chip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Screen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Competitive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Targets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SARS-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dirty="0">
                <a:latin typeface="Trebuchet MS"/>
                <a:cs typeface="Trebuchet MS"/>
              </a:rPr>
              <a:t>2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Spike</a:t>
            </a:r>
            <a:r>
              <a:rPr sz="2000" b="1" spc="-10" dirty="0">
                <a:latin typeface="Trebuchet MS"/>
                <a:cs typeface="Trebuchet MS"/>
              </a:rPr>
              <a:t> Binding Sites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Clive</a:t>
            </a:r>
            <a:r>
              <a:rPr sz="20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Svendsen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and</a:t>
            </a:r>
            <a:r>
              <a:rPr sz="20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Arun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Sharma,</a:t>
            </a:r>
            <a:r>
              <a:rPr sz="20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rebuchet MS"/>
                <a:cs typeface="Trebuchet MS"/>
              </a:rPr>
              <a:t>Cedars-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Sinai</a:t>
            </a:r>
            <a:r>
              <a:rPr sz="20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Medical</a:t>
            </a:r>
            <a:r>
              <a:rPr sz="20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rebuchet MS"/>
                <a:cs typeface="Trebuchet MS"/>
              </a:rPr>
              <a:t>Center</a:t>
            </a:r>
            <a:endParaRPr sz="20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dirty="0">
                <a:latin typeface="Trebuchet MS"/>
                <a:cs typeface="Trebuchet MS"/>
              </a:rPr>
              <a:t>Human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iPSCs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Organ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Chips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Model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SARS-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spc="-20" dirty="0">
                <a:latin typeface="Trebuchet MS"/>
                <a:cs typeface="Trebuchet MS"/>
              </a:rPr>
              <a:t>2-</a:t>
            </a:r>
            <a:r>
              <a:rPr sz="2000" b="1" dirty="0">
                <a:latin typeface="Trebuchet MS"/>
                <a:cs typeface="Trebuchet MS"/>
              </a:rPr>
              <a:t>Induced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Viral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Myocarditis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ts val="2365"/>
              </a:lnSpc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Mina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Chung,</a:t>
            </a:r>
            <a:r>
              <a:rPr sz="20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Cleveland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Clinic</a:t>
            </a:r>
            <a:endParaRPr sz="2000">
              <a:latin typeface="Trebuchet MS"/>
              <a:cs typeface="Trebuchet MS"/>
            </a:endParaRPr>
          </a:p>
          <a:p>
            <a:pPr marL="355600" marR="5080" indent="-342900">
              <a:lnSpc>
                <a:spcPts val="2400"/>
              </a:lnSpc>
              <a:spcBef>
                <a:spcPts val="4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25" dirty="0">
                <a:latin typeface="Calibri"/>
                <a:cs typeface="Calibri"/>
              </a:rPr>
              <a:t>Testing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SARS-</a:t>
            </a:r>
            <a:r>
              <a:rPr sz="2000" b="1" spc="-10" dirty="0">
                <a:latin typeface="Calibri"/>
                <a:cs typeface="Calibri"/>
              </a:rPr>
              <a:t>CoV-</a:t>
            </a:r>
            <a:r>
              <a:rPr sz="2000" b="1" dirty="0">
                <a:latin typeface="Calibri"/>
                <a:cs typeface="Calibri"/>
              </a:rPr>
              <a:t>2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Infectivity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Antiviral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Drug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Effects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Engineered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Heart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Tissue,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Microglial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Cell </a:t>
            </a:r>
            <a:r>
              <a:rPr sz="2000" b="1" dirty="0">
                <a:latin typeface="Calibri"/>
                <a:cs typeface="Calibri"/>
              </a:rPr>
              <a:t>Models,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-25" dirty="0">
                <a:latin typeface="Calibri"/>
                <a:cs typeface="Calibri"/>
              </a:rPr>
              <a:t> COVID-</a:t>
            </a:r>
            <a:r>
              <a:rPr sz="2000" b="1" dirty="0">
                <a:latin typeface="Calibri"/>
                <a:cs typeface="Calibri"/>
              </a:rPr>
              <a:t>19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Patient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Registries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390"/>
              </a:spcBef>
            </a:pP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Ognjen</a:t>
            </a:r>
            <a:r>
              <a:rPr sz="2000" b="1" spc="-5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Gajic,</a:t>
            </a:r>
            <a:r>
              <a:rPr sz="2000" b="1" spc="-2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C10E20"/>
                </a:solidFill>
                <a:latin typeface="Trebuchet MS"/>
                <a:cs typeface="Trebuchet MS"/>
              </a:rPr>
              <a:t>Mayo</a:t>
            </a:r>
            <a:r>
              <a:rPr sz="20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rgbClr val="C10E20"/>
                </a:solidFill>
                <a:latin typeface="Trebuchet MS"/>
                <a:cs typeface="Trebuchet MS"/>
              </a:rPr>
              <a:t>Clinic</a:t>
            </a:r>
            <a:endParaRPr sz="2000">
              <a:latin typeface="Trebuchet MS"/>
              <a:cs typeface="Trebuchet MS"/>
            </a:endParaRPr>
          </a:p>
          <a:p>
            <a:pPr marL="354965" marR="297180" indent="-342900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000" b="1" dirty="0">
                <a:latin typeface="Trebuchet MS"/>
                <a:cs typeface="Trebuchet MS"/>
              </a:rPr>
              <a:t>Cardiovascular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Outcomes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Biomarker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Titrated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Corticosteroid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Dosing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SARS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COV-</a:t>
            </a:r>
            <a:r>
              <a:rPr sz="2000" b="1" spc="-50" dirty="0">
                <a:latin typeface="Trebuchet MS"/>
                <a:cs typeface="Trebuchet MS"/>
              </a:rPr>
              <a:t>2 </a:t>
            </a:r>
            <a:r>
              <a:rPr sz="2000" b="1" spc="-20" dirty="0">
                <a:latin typeface="Trebuchet MS"/>
                <a:cs typeface="Trebuchet MS"/>
              </a:rPr>
              <a:t>(COVID-</a:t>
            </a:r>
            <a:r>
              <a:rPr sz="2000" b="1" dirty="0">
                <a:latin typeface="Trebuchet MS"/>
                <a:cs typeface="Trebuchet MS"/>
              </a:rPr>
              <a:t>19):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Randomized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Controlled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Trial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9380" cy="6858000"/>
          </a:xfrm>
          <a:custGeom>
            <a:avLst/>
            <a:gdLst/>
            <a:ahLst/>
            <a:cxnLst/>
            <a:rect l="l" t="t" r="r" b="b"/>
            <a:pathLst>
              <a:path w="119380" h="6858000">
                <a:moveTo>
                  <a:pt x="118872" y="0"/>
                </a:moveTo>
                <a:lnTo>
                  <a:pt x="0" y="0"/>
                </a:lnTo>
                <a:lnTo>
                  <a:pt x="0" y="6858000"/>
                </a:lnTo>
                <a:lnTo>
                  <a:pt x="118872" y="6858000"/>
                </a:lnTo>
                <a:lnTo>
                  <a:pt x="118872" y="0"/>
                </a:lnTo>
                <a:close/>
              </a:path>
            </a:pathLst>
          </a:custGeom>
          <a:solidFill>
            <a:srgbClr val="C10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5008" y="370331"/>
            <a:ext cx="1013459" cy="5486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898A8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89861" y="65562"/>
            <a:ext cx="8307705" cy="1479550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20" dirty="0">
                <a:latin typeface="Trebuchet MS"/>
                <a:cs typeface="Trebuchet MS"/>
              </a:rPr>
              <a:t>COVID-</a:t>
            </a:r>
            <a:r>
              <a:rPr sz="2800" dirty="0">
                <a:latin typeface="Trebuchet MS"/>
                <a:cs typeface="Trebuchet MS"/>
              </a:rPr>
              <a:t>19</a:t>
            </a:r>
            <a:r>
              <a:rPr sz="2800" spc="-6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Infection,</a:t>
            </a:r>
            <a:r>
              <a:rPr sz="2800" spc="-18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African</a:t>
            </a:r>
            <a:r>
              <a:rPr sz="2800" spc="-180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American</a:t>
            </a:r>
            <a:r>
              <a:rPr sz="2800" spc="-15" dirty="0"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Women</a:t>
            </a:r>
            <a:r>
              <a:rPr sz="2800" spc="-25" dirty="0">
                <a:latin typeface="Trebuchet MS"/>
                <a:cs typeface="Trebuchet MS"/>
              </a:rPr>
              <a:t> and </a:t>
            </a:r>
            <a:r>
              <a:rPr sz="2800" dirty="0">
                <a:latin typeface="Trebuchet MS"/>
                <a:cs typeface="Trebuchet MS"/>
              </a:rPr>
              <a:t>Cardiovascular</a:t>
            </a:r>
            <a:r>
              <a:rPr sz="2800" spc="-135" dirty="0">
                <a:latin typeface="Trebuchet MS"/>
                <a:cs typeface="Trebuchet MS"/>
              </a:rPr>
              <a:t> </a:t>
            </a:r>
            <a:r>
              <a:rPr sz="2800" spc="-10" dirty="0">
                <a:latin typeface="Trebuchet MS"/>
                <a:cs typeface="Trebuchet MS"/>
              </a:rPr>
              <a:t>Health</a:t>
            </a:r>
            <a:endParaRPr sz="2800">
              <a:latin typeface="Trebuchet MS"/>
              <a:cs typeface="Trebuchet MS"/>
            </a:endParaRPr>
          </a:p>
          <a:p>
            <a:pPr marL="12700" marR="255904">
              <a:lnSpc>
                <a:spcPts val="2460"/>
              </a:lnSpc>
              <a:spcBef>
                <a:spcPts val="110"/>
              </a:spcBef>
            </a:pP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Michelle</a:t>
            </a:r>
            <a:r>
              <a:rPr sz="2400" spc="-1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A.</a:t>
            </a:r>
            <a:r>
              <a:rPr sz="2400" spc="-1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Albert,</a:t>
            </a:r>
            <a:r>
              <a:rPr sz="2400" spc="-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MD,</a:t>
            </a:r>
            <a:r>
              <a:rPr sz="2400" spc="-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MPH;</a:t>
            </a:r>
            <a:r>
              <a:rPr sz="24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Co-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PI,</a:t>
            </a:r>
            <a:r>
              <a:rPr sz="2400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Yvette</a:t>
            </a:r>
            <a:r>
              <a:rPr sz="2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C.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Cozier</a:t>
            </a:r>
            <a:r>
              <a:rPr sz="2400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Trebuchet MS"/>
                <a:cs typeface="Trebuchet MS"/>
              </a:rPr>
              <a:t>ScD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University</a:t>
            </a:r>
            <a:r>
              <a:rPr sz="24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2400" spc="-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California,</a:t>
            </a:r>
            <a:r>
              <a:rPr sz="2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San</a:t>
            </a:r>
            <a:r>
              <a:rPr sz="24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Trebuchet MS"/>
                <a:cs typeface="Trebuchet MS"/>
              </a:rPr>
              <a:t>Francisco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39829" y="6473920"/>
            <a:ext cx="7048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898A89"/>
                </a:solidFill>
                <a:latin typeface="Trebuchet MS"/>
                <a:cs typeface="Trebuchet MS"/>
              </a:rPr>
              <a:t>3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02695" y="32003"/>
            <a:ext cx="894586" cy="133807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88976" y="1397508"/>
            <a:ext cx="12002135" cy="5427345"/>
            <a:chOff x="188976" y="1397508"/>
            <a:chExt cx="12002135" cy="542734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8976" y="1787652"/>
              <a:ext cx="12001804" cy="50370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9612" y="1397508"/>
              <a:ext cx="2333285" cy="36489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7804" y="961644"/>
            <a:ext cx="875393" cy="702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0279" y="77406"/>
            <a:ext cx="7790180" cy="158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3420" marR="5080" indent="-68135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Trebuchet MS"/>
                <a:cs typeface="Trebuchet MS"/>
              </a:rPr>
              <a:t>Harnessing</a:t>
            </a:r>
            <a:r>
              <a:rPr sz="3600" spc="-6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Glycomics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to</a:t>
            </a:r>
            <a:r>
              <a:rPr sz="3600" spc="-80" dirty="0">
                <a:latin typeface="Trebuchet MS"/>
                <a:cs typeface="Trebuchet MS"/>
              </a:rPr>
              <a:t> </a:t>
            </a:r>
            <a:r>
              <a:rPr sz="3600" spc="-10" dirty="0">
                <a:latin typeface="Trebuchet MS"/>
                <a:cs typeface="Trebuchet MS"/>
              </a:rPr>
              <a:t>Understand </a:t>
            </a:r>
            <a:r>
              <a:rPr sz="3600" dirty="0">
                <a:latin typeface="Trebuchet MS"/>
                <a:cs typeface="Trebuchet MS"/>
              </a:rPr>
              <a:t>Myocardial</a:t>
            </a:r>
            <a:r>
              <a:rPr sz="3600" spc="-7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Injury</a:t>
            </a:r>
            <a:r>
              <a:rPr sz="3600" spc="-35" dirty="0">
                <a:latin typeface="Trebuchet MS"/>
                <a:cs typeface="Trebuchet MS"/>
              </a:rPr>
              <a:t> </a:t>
            </a:r>
            <a:r>
              <a:rPr sz="3600" dirty="0">
                <a:latin typeface="Trebuchet MS"/>
                <a:cs typeface="Trebuchet MS"/>
              </a:rPr>
              <a:t>in</a:t>
            </a:r>
            <a:r>
              <a:rPr sz="3600" spc="-55" dirty="0">
                <a:latin typeface="Trebuchet MS"/>
                <a:cs typeface="Trebuchet MS"/>
              </a:rPr>
              <a:t> </a:t>
            </a:r>
            <a:r>
              <a:rPr sz="3600" spc="-20" dirty="0">
                <a:latin typeface="Trebuchet MS"/>
                <a:cs typeface="Trebuchet MS"/>
              </a:rPr>
              <a:t>COVID-</a:t>
            </a:r>
            <a:r>
              <a:rPr sz="3600" spc="-25" dirty="0">
                <a:latin typeface="Trebuchet MS"/>
                <a:cs typeface="Trebuchet MS"/>
              </a:rPr>
              <a:t>19</a:t>
            </a:r>
            <a:endParaRPr sz="3600">
              <a:latin typeface="Trebuchet MS"/>
              <a:cs typeface="Trebuchet MS"/>
            </a:endParaRPr>
          </a:p>
          <a:p>
            <a:pPr marL="914400">
              <a:lnSpc>
                <a:spcPct val="100000"/>
              </a:lnSpc>
              <a:spcBef>
                <a:spcPts val="765"/>
              </a:spcBef>
            </a:pP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Rebekah</a:t>
            </a:r>
            <a:r>
              <a:rPr sz="240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L.</a:t>
            </a:r>
            <a:r>
              <a:rPr sz="24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Trebuchet MS"/>
                <a:cs typeface="Trebuchet MS"/>
              </a:rPr>
              <a:t>Gundry,</a:t>
            </a:r>
            <a:r>
              <a:rPr sz="2400" spc="-7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PhD,</a:t>
            </a:r>
            <a:r>
              <a:rPr sz="24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Trebuchet MS"/>
                <a:cs typeface="Trebuchet MS"/>
              </a:rPr>
              <a:t>FAHA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36608" y="1165860"/>
            <a:ext cx="2110739" cy="62483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36981" y="1892045"/>
            <a:ext cx="11642725" cy="8255"/>
          </a:xfrm>
          <a:custGeom>
            <a:avLst/>
            <a:gdLst/>
            <a:ahLst/>
            <a:cxnLst/>
            <a:rect l="l" t="t" r="r" b="b"/>
            <a:pathLst>
              <a:path w="11642725" h="8255">
                <a:moveTo>
                  <a:pt x="0" y="0"/>
                </a:moveTo>
                <a:lnTo>
                  <a:pt x="11642356" y="8026"/>
                </a:lnTo>
              </a:path>
            </a:pathLst>
          </a:custGeom>
          <a:ln w="25908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40481" y="1861219"/>
            <a:ext cx="77724" cy="777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120" y="1853183"/>
            <a:ext cx="77724" cy="777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324723" y="2897639"/>
            <a:ext cx="514159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16256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Identify</a:t>
            </a:r>
            <a:r>
              <a:rPr sz="2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glycan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signatures</a:t>
            </a:r>
            <a:r>
              <a:rPr sz="2000" spc="-6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that</a:t>
            </a:r>
            <a:r>
              <a:rPr sz="2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predict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patients</a:t>
            </a:r>
            <a:r>
              <a:rPr sz="2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susceptibility</a:t>
            </a:r>
            <a:r>
              <a:rPr sz="2000" b="1" spc="-75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versus</a:t>
            </a:r>
            <a:r>
              <a:rPr sz="2000" spc="-5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those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with</a:t>
            </a:r>
            <a:r>
              <a:rPr sz="2000" spc="-1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protection</a:t>
            </a:r>
            <a:r>
              <a:rPr sz="2000" b="1" spc="-50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COVID-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19</a:t>
            </a:r>
            <a:r>
              <a:rPr sz="2000" b="1" spc="-50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infection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and</a:t>
            </a:r>
            <a:r>
              <a:rPr sz="2000" b="1" spc="-25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post-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viral</a:t>
            </a:r>
            <a:r>
              <a:rPr sz="2000" b="1" spc="-45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myocardial</a:t>
            </a:r>
            <a:r>
              <a:rPr sz="2000" b="1" spc="-20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injury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7E7E7E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Provide</a:t>
            </a:r>
            <a:r>
              <a:rPr sz="2000" spc="-4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targets</a:t>
            </a:r>
            <a:r>
              <a:rPr sz="2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for</a:t>
            </a:r>
            <a:r>
              <a:rPr sz="2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precision</a:t>
            </a:r>
            <a:r>
              <a:rPr sz="2000" b="1" spc="-40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medicine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evaluation</a:t>
            </a:r>
            <a:r>
              <a:rPr sz="2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and</a:t>
            </a:r>
            <a:r>
              <a:rPr sz="2000" spc="-4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new</a:t>
            </a:r>
            <a:r>
              <a:rPr sz="2000" b="1" spc="-35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50000"/>
                </a:solidFill>
                <a:latin typeface="Arial"/>
                <a:cs typeface="Arial"/>
              </a:rPr>
              <a:t>mechanistic </a:t>
            </a:r>
            <a:r>
              <a:rPr sz="2000" b="1" dirty="0">
                <a:solidFill>
                  <a:srgbClr val="850000"/>
                </a:solidFill>
                <a:latin typeface="Arial"/>
                <a:cs typeface="Arial"/>
              </a:rPr>
              <a:t>understanding</a:t>
            </a:r>
            <a:r>
              <a:rPr sz="2000" b="1" spc="-55" dirty="0">
                <a:solidFill>
                  <a:srgbClr val="85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how</a:t>
            </a:r>
            <a:r>
              <a:rPr sz="2000" spc="-3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COVID-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19</a:t>
            </a:r>
            <a:r>
              <a:rPr sz="2000" spc="-6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induces </a:t>
            </a:r>
            <a:r>
              <a:rPr sz="2000" dirty="0">
                <a:solidFill>
                  <a:srgbClr val="7E7E7E"/>
                </a:solidFill>
                <a:latin typeface="Arial"/>
                <a:cs typeface="Arial"/>
              </a:rPr>
              <a:t>myocardial</a:t>
            </a:r>
            <a:r>
              <a:rPr sz="2000" spc="-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7E7E7E"/>
                </a:solidFill>
                <a:latin typeface="Arial"/>
                <a:cs typeface="Arial"/>
              </a:rPr>
              <a:t>injury.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2711" y="2125979"/>
            <a:ext cx="5644488" cy="422989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88008" y="411480"/>
            <a:ext cx="1540763" cy="12542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898A8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8938" y="85651"/>
            <a:ext cx="8717280" cy="660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/>
              <a:t>Repurposing</a:t>
            </a:r>
            <a:r>
              <a:rPr spc="20" dirty="0"/>
              <a:t> </a:t>
            </a:r>
            <a:r>
              <a:rPr dirty="0"/>
              <a:t>Drugs</a:t>
            </a:r>
            <a:r>
              <a:rPr spc="45" dirty="0"/>
              <a:t> </a:t>
            </a:r>
            <a:r>
              <a:rPr dirty="0"/>
              <a:t>for</a:t>
            </a:r>
            <a:r>
              <a:rPr spc="45" dirty="0"/>
              <a:t> </a:t>
            </a:r>
            <a:r>
              <a:rPr dirty="0"/>
              <a:t>COVID-</a:t>
            </a:r>
            <a:r>
              <a:rPr spc="-25" dirty="0"/>
              <a:t>19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50496" y="6468109"/>
            <a:ext cx="7048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898A89"/>
                </a:solidFill>
                <a:latin typeface="Trebuchet MS"/>
                <a:cs typeface="Trebuchet MS"/>
              </a:rPr>
              <a:t>5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9264" y="860498"/>
            <a:ext cx="6449566" cy="57795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" y="3154680"/>
            <a:ext cx="3569208" cy="32766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49711" y="199644"/>
            <a:ext cx="1450846" cy="188518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74469" y="1135917"/>
            <a:ext cx="4410710" cy="19704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7700"/>
              </a:lnSpc>
              <a:spcBef>
                <a:spcPts val="105"/>
              </a:spcBef>
            </a:pPr>
            <a:r>
              <a:rPr sz="2400" b="1" dirty="0">
                <a:latin typeface="Trebuchet MS"/>
                <a:cs typeface="Trebuchet MS"/>
              </a:rPr>
              <a:t>Joseph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Loscalzo,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MD,</a:t>
            </a:r>
            <a:r>
              <a:rPr sz="2400" b="1" spc="-6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PhD </a:t>
            </a:r>
            <a:r>
              <a:rPr sz="2400" b="1" dirty="0">
                <a:latin typeface="Trebuchet MS"/>
                <a:cs typeface="Trebuchet MS"/>
              </a:rPr>
              <a:t>Brigham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and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Women’s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Hospital </a:t>
            </a:r>
            <a:r>
              <a:rPr sz="2400" b="1" dirty="0">
                <a:latin typeface="Trebuchet MS"/>
                <a:cs typeface="Trebuchet MS"/>
              </a:rPr>
              <a:t>Harvard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Medical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School</a:t>
            </a:r>
            <a:endParaRPr sz="2400">
              <a:latin typeface="Trebuchet MS"/>
              <a:cs typeface="Trebuchet MS"/>
            </a:endParaRPr>
          </a:p>
          <a:p>
            <a:pPr marL="243204">
              <a:lnSpc>
                <a:spcPct val="100000"/>
              </a:lnSpc>
              <a:spcBef>
                <a:spcPts val="1780"/>
              </a:spcBef>
            </a:pPr>
            <a:r>
              <a:rPr sz="2800" dirty="0">
                <a:solidFill>
                  <a:srgbClr val="C10E20"/>
                </a:solidFill>
                <a:latin typeface="Trebuchet MS"/>
                <a:cs typeface="Trebuchet MS"/>
              </a:rPr>
              <a:t>The</a:t>
            </a:r>
            <a:r>
              <a:rPr sz="2800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10E20"/>
                </a:solidFill>
                <a:latin typeface="Trebuchet MS"/>
                <a:cs typeface="Trebuchet MS"/>
              </a:rPr>
              <a:t>COVIDOME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225296"/>
            <a:ext cx="6545579" cy="45963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60636" y="3826838"/>
            <a:ext cx="3729990" cy="2404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4241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(non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RGD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peptide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derived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from </a:t>
            </a:r>
            <a:r>
              <a:rPr sz="1600" spc="-10" dirty="0">
                <a:latin typeface="Calibri"/>
                <a:cs typeface="Calibri"/>
              </a:rPr>
              <a:t>fibronectin,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binds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350" dirty="0">
                <a:latin typeface="Calibri"/>
                <a:cs typeface="Calibri"/>
              </a:rPr>
              <a:t> </a:t>
            </a:r>
            <a:r>
              <a:rPr sz="1600" dirty="0">
                <a:latin typeface="Symbol"/>
                <a:cs typeface="Symbol"/>
              </a:rPr>
              <a:t>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dirty="0">
                <a:latin typeface="Symbol"/>
                <a:cs typeface="Symbol"/>
              </a:rPr>
              <a:t></a:t>
            </a:r>
            <a:r>
              <a:rPr sz="1600" dirty="0">
                <a:latin typeface="Calibri"/>
                <a:cs typeface="Calibri"/>
              </a:rPr>
              <a:t>1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Symbol"/>
                <a:cs typeface="Symbol"/>
              </a:rPr>
              <a:t></a:t>
            </a:r>
            <a:r>
              <a:rPr sz="1600" dirty="0">
                <a:latin typeface="Calibri"/>
                <a:cs typeface="Calibri"/>
              </a:rPr>
              <a:t>5 </a:t>
            </a:r>
            <a:r>
              <a:rPr sz="1600" spc="-25" dirty="0">
                <a:latin typeface="Calibri"/>
                <a:cs typeface="Calibri"/>
              </a:rPr>
              <a:t>ITG </a:t>
            </a:r>
            <a:r>
              <a:rPr sz="1600" dirty="0">
                <a:latin typeface="Calibri"/>
                <a:cs typeface="Calibri"/>
              </a:rPr>
              <a:t>binding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site).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VeroE6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cells: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600" dirty="0">
                <a:latin typeface="Calibri"/>
                <a:cs typeface="Calibri"/>
              </a:rPr>
              <a:t>−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CoV-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binds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20" dirty="0">
                <a:latin typeface="Symbol"/>
                <a:cs typeface="Symbol"/>
              </a:rPr>
              <a:t></a:t>
            </a:r>
            <a:r>
              <a:rPr sz="1600" spc="-20" dirty="0">
                <a:latin typeface="Calibri"/>
                <a:cs typeface="Calibri"/>
              </a:rPr>
              <a:t>5</a:t>
            </a:r>
            <a:r>
              <a:rPr sz="1600" spc="-20" dirty="0">
                <a:latin typeface="Symbol"/>
                <a:cs typeface="Symbol"/>
              </a:rPr>
              <a:t></a:t>
            </a:r>
            <a:endParaRPr sz="1600">
              <a:latin typeface="Symbol"/>
              <a:cs typeface="Symbol"/>
            </a:endParaRPr>
          </a:p>
          <a:p>
            <a:pPr marL="176530" marR="30480" indent="-139065">
              <a:lnSpc>
                <a:spcPct val="100000"/>
              </a:lnSpc>
            </a:pPr>
            <a:r>
              <a:rPr sz="1600" dirty="0">
                <a:latin typeface="Calibri"/>
                <a:cs typeface="Calibri"/>
              </a:rPr>
              <a:t>−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ATN-</a:t>
            </a:r>
            <a:r>
              <a:rPr sz="1600" dirty="0">
                <a:latin typeface="Calibri"/>
                <a:cs typeface="Calibri"/>
              </a:rPr>
              <a:t>161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prevents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CoV-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binding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0" dirty="0">
                <a:latin typeface="Symbol"/>
                <a:cs typeface="Symbol"/>
              </a:rPr>
              <a:t></a:t>
            </a:r>
            <a:r>
              <a:rPr sz="1600" spc="-10" dirty="0">
                <a:latin typeface="Calibri"/>
                <a:cs typeface="Calibri"/>
              </a:rPr>
              <a:t>5</a:t>
            </a:r>
            <a:r>
              <a:rPr sz="1600" spc="-10" dirty="0">
                <a:latin typeface="Symbol"/>
                <a:cs typeface="Symbol"/>
              </a:rPr>
              <a:t></a:t>
            </a:r>
            <a:r>
              <a:rPr sz="1600" spc="-10" dirty="0">
                <a:latin typeface="Calibri"/>
                <a:cs typeface="Calibri"/>
              </a:rPr>
              <a:t>1, </a:t>
            </a:r>
            <a:r>
              <a:rPr sz="1600" dirty="0">
                <a:latin typeface="Calibri"/>
                <a:cs typeface="Calibri"/>
              </a:rPr>
              <a:t>(nM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affinity),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Symbol"/>
                <a:cs typeface="Symbol"/>
              </a:rPr>
              <a:t></a:t>
            </a:r>
            <a:r>
              <a:rPr sz="1600" dirty="0">
                <a:latin typeface="Calibri"/>
                <a:cs typeface="Calibri"/>
              </a:rPr>
              <a:t>5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binding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ACE2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(μM)</a:t>
            </a:r>
            <a:endParaRPr sz="1600">
              <a:latin typeface="Calibri"/>
              <a:cs typeface="Calibri"/>
            </a:endParaRPr>
          </a:p>
          <a:p>
            <a:pPr marL="176530" marR="369570" indent="-139065">
              <a:lnSpc>
                <a:spcPts val="1920"/>
              </a:lnSpc>
              <a:spcBef>
                <a:spcPts val="55"/>
              </a:spcBef>
            </a:pPr>
            <a:r>
              <a:rPr sz="1600" dirty="0">
                <a:latin typeface="Calibri"/>
                <a:cs typeface="Calibri"/>
              </a:rPr>
              <a:t>−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b="1" spc="-40" dirty="0">
                <a:latin typeface="Calibri"/>
                <a:cs typeface="Calibri"/>
              </a:rPr>
              <a:t>ATN-</a:t>
            </a:r>
            <a:r>
              <a:rPr sz="1600" b="1" dirty="0">
                <a:latin typeface="Calibri"/>
                <a:cs typeface="Calibri"/>
              </a:rPr>
              <a:t>161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prevents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CoV-</a:t>
            </a:r>
            <a:r>
              <a:rPr sz="1600" b="1" dirty="0">
                <a:latin typeface="Calibri"/>
                <a:cs typeface="Calibri"/>
              </a:rPr>
              <a:t>2</a:t>
            </a:r>
            <a:r>
              <a:rPr sz="1600" b="1" spc="-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cell</a:t>
            </a:r>
            <a:r>
              <a:rPr sz="1600" b="1" spc="-2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infection </a:t>
            </a:r>
            <a:r>
              <a:rPr sz="1600" b="1" dirty="0">
                <a:latin typeface="Calibri"/>
                <a:cs typeface="Calibri"/>
              </a:rPr>
              <a:t>(3.16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μM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IC</a:t>
            </a:r>
            <a:r>
              <a:rPr sz="1575" b="1" spc="-30" baseline="-21164" dirty="0">
                <a:latin typeface="Calibri"/>
                <a:cs typeface="Calibri"/>
              </a:rPr>
              <a:t>50</a:t>
            </a:r>
            <a:r>
              <a:rPr sz="1600" b="1" spc="-2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38100" marR="218440">
              <a:lnSpc>
                <a:spcPts val="1680"/>
              </a:lnSpc>
            </a:pPr>
            <a:r>
              <a:rPr sz="1400" spc="-10" dirty="0">
                <a:latin typeface="Calibri"/>
                <a:cs typeface="Calibri"/>
              </a:rPr>
              <a:t>https://doi.org/10.1101/2020.06.15.153387doi: </a:t>
            </a:r>
            <a:r>
              <a:rPr sz="1400" dirty="0">
                <a:latin typeface="Calibri"/>
                <a:cs typeface="Calibri"/>
              </a:rPr>
              <a:t>bioRxiv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preprint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3023" y="3267455"/>
            <a:ext cx="1257300" cy="47091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689603" y="3272790"/>
            <a:ext cx="4549775" cy="825500"/>
            <a:chOff x="3689603" y="3272790"/>
            <a:chExt cx="4549775" cy="825500"/>
          </a:xfrm>
        </p:grpSpPr>
        <p:sp>
          <p:nvSpPr>
            <p:cNvPr id="6" name="object 6"/>
            <p:cNvSpPr/>
            <p:nvPr/>
          </p:nvSpPr>
          <p:spPr>
            <a:xfrm>
              <a:off x="3745229" y="3501390"/>
              <a:ext cx="4453255" cy="0"/>
            </a:xfrm>
            <a:custGeom>
              <a:avLst/>
              <a:gdLst/>
              <a:ahLst/>
              <a:cxnLst/>
              <a:rect l="l" t="t" r="r" b="b"/>
              <a:pathLst>
                <a:path w="4453255">
                  <a:moveTo>
                    <a:pt x="4453128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02557" y="3272790"/>
              <a:ext cx="0" cy="424815"/>
            </a:xfrm>
            <a:custGeom>
              <a:avLst/>
              <a:gdLst/>
              <a:ahLst/>
              <a:cxnLst/>
              <a:rect l="l" t="t" r="r" b="b"/>
              <a:pathLst>
                <a:path h="424814">
                  <a:moveTo>
                    <a:pt x="0" y="0"/>
                  </a:moveTo>
                  <a:lnTo>
                    <a:pt x="0" y="424192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23385" y="3501390"/>
              <a:ext cx="2503170" cy="419100"/>
            </a:xfrm>
            <a:custGeom>
              <a:avLst/>
              <a:gdLst/>
              <a:ahLst/>
              <a:cxnLst/>
              <a:rect l="l" t="t" r="r" b="b"/>
              <a:pathLst>
                <a:path w="2503170" h="419100">
                  <a:moveTo>
                    <a:pt x="2502725" y="0"/>
                  </a:moveTo>
                  <a:lnTo>
                    <a:pt x="0" y="419100"/>
                  </a:lnTo>
                </a:path>
              </a:pathLst>
            </a:custGeom>
            <a:ln w="25908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5657" y="3704082"/>
              <a:ext cx="77470" cy="381000"/>
            </a:xfrm>
            <a:custGeom>
              <a:avLst/>
              <a:gdLst/>
              <a:ahLst/>
              <a:cxnLst/>
              <a:rect l="l" t="t" r="r" b="b"/>
              <a:pathLst>
                <a:path w="77470" h="381000">
                  <a:moveTo>
                    <a:pt x="0" y="0"/>
                  </a:moveTo>
                  <a:lnTo>
                    <a:pt x="77000" y="381000"/>
                  </a:lnTo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89920" y="2510028"/>
            <a:ext cx="1322831" cy="153314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90229" y="1667247"/>
            <a:ext cx="4050029" cy="154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318135" indent="-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Integrin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Binding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Peptide,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45" dirty="0">
                <a:latin typeface="Calibri"/>
                <a:cs typeface="Calibri"/>
              </a:rPr>
              <a:t>ATN-</a:t>
            </a:r>
            <a:r>
              <a:rPr sz="1800" b="1" spc="-20" dirty="0">
                <a:latin typeface="Calibri"/>
                <a:cs typeface="Calibri"/>
              </a:rPr>
              <a:t>161,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Novel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Therapy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SARS-CoV-</a:t>
            </a:r>
            <a:r>
              <a:rPr sz="1800" b="1" spc="-5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  <a:p>
            <a:pPr marL="6858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Infection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review,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Greg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Bix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laboratory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dirty="0">
                <a:latin typeface="Calibri"/>
                <a:cs typeface="Calibri"/>
              </a:rPr>
              <a:t>BSL3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Core,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Tulane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SoM)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00"/>
              </a:lnSpc>
            </a:pPr>
            <a:r>
              <a:rPr sz="1600" dirty="0">
                <a:latin typeface="Calibri"/>
                <a:cs typeface="Calibri"/>
              </a:rPr>
              <a:t>Gregory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Bix,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MD,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PhD,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FAHA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2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gbix@tulane.edu</a:t>
            </a:r>
            <a:endParaRPr sz="1200">
              <a:latin typeface="Calibri"/>
              <a:cs typeface="Calibri"/>
            </a:endParaRPr>
          </a:p>
          <a:p>
            <a:pPr marL="59690">
              <a:lnSpc>
                <a:spcPct val="100000"/>
              </a:lnSpc>
              <a:spcBef>
                <a:spcPts val="185"/>
              </a:spcBef>
            </a:pPr>
            <a:r>
              <a:rPr sz="1200" spc="-20" dirty="0">
                <a:latin typeface="Calibri"/>
                <a:cs typeface="Calibri"/>
              </a:rPr>
              <a:t>Director,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Clinical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Neuroscience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Research</a:t>
            </a:r>
            <a:r>
              <a:rPr sz="1200" spc="-20" dirty="0">
                <a:latin typeface="Calibri"/>
                <a:cs typeface="Calibri"/>
              </a:rPr>
              <a:t> Center,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Tulane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9740" y="5736263"/>
            <a:ext cx="6327140" cy="9194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56515">
              <a:lnSpc>
                <a:spcPct val="103099"/>
              </a:lnSpc>
              <a:spcBef>
                <a:spcPts val="19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Integrin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Symbol"/>
                <a:cs typeface="Symbol"/>
              </a:rPr>
              <a:t>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5</a:t>
            </a:r>
            <a:r>
              <a:rPr sz="2000" b="1" dirty="0">
                <a:solidFill>
                  <a:srgbClr val="FF0000"/>
                </a:solidFill>
                <a:latin typeface="Symbol"/>
                <a:cs typeface="Symbol"/>
              </a:rPr>
              <a:t>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facilitates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CoV-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binding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cell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entry</a:t>
            </a:r>
            <a:r>
              <a:rPr sz="2000" b="1" spc="5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Bristow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al,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JBTS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Sept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2020.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DOI: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10.1016/j.jacbts.2020.06.007 </a:t>
            </a:r>
            <a:r>
              <a:rPr sz="1800" i="1" dirty="0">
                <a:latin typeface="Calibri"/>
                <a:cs typeface="Calibri"/>
              </a:rPr>
              <a:t>Published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online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June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25,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2020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440127" y="75531"/>
            <a:ext cx="86937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Myocardial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Virus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and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Gene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Expression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in</a:t>
            </a:r>
            <a:r>
              <a:rPr sz="2400" spc="-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SARS</a:t>
            </a:r>
            <a:r>
              <a:rPr sz="2400" spc="-2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CoV-</a:t>
            </a:r>
            <a:r>
              <a:rPr sz="2400" dirty="0">
                <a:latin typeface="Trebuchet MS"/>
                <a:cs typeface="Trebuchet MS"/>
              </a:rPr>
              <a:t>2</a:t>
            </a:r>
            <a:r>
              <a:rPr sz="2400" spc="-15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Positive </a:t>
            </a:r>
            <a:r>
              <a:rPr sz="2400" dirty="0">
                <a:latin typeface="Trebuchet MS"/>
                <a:cs typeface="Trebuchet MS"/>
              </a:rPr>
              <a:t>Patients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with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Clinically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Important</a:t>
            </a:r>
            <a:r>
              <a:rPr sz="2400" spc="-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Myocardial</a:t>
            </a:r>
            <a:r>
              <a:rPr sz="2400" spc="-70" dirty="0">
                <a:latin typeface="Trebuchet MS"/>
                <a:cs typeface="Trebuchet MS"/>
              </a:rPr>
              <a:t> </a:t>
            </a:r>
            <a:r>
              <a:rPr sz="2400" spc="-10" dirty="0">
                <a:latin typeface="Trebuchet MS"/>
                <a:cs typeface="Trebuchet MS"/>
              </a:rPr>
              <a:t>Dysfunction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Michael</a:t>
            </a:r>
            <a:r>
              <a:rPr sz="2400" spc="-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Trebuchet MS"/>
                <a:cs typeface="Trebuchet MS"/>
              </a:rPr>
              <a:t>Bristow,</a:t>
            </a:r>
            <a:r>
              <a:rPr sz="2400" spc="-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University</a:t>
            </a:r>
            <a:r>
              <a:rPr sz="2400" spc="-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0000"/>
                </a:solidFill>
                <a:latin typeface="Trebuchet MS"/>
                <a:cs typeface="Trebuchet MS"/>
              </a:rPr>
              <a:t>of</a:t>
            </a:r>
            <a:r>
              <a:rPr sz="24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Trebuchet MS"/>
                <a:cs typeface="Trebuchet MS"/>
              </a:rPr>
              <a:t>Colorado</a:t>
            </a:r>
            <a:r>
              <a:rPr sz="2400" spc="-1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Trebuchet MS"/>
                <a:cs typeface="Trebuchet MS"/>
              </a:rPr>
              <a:t>AMC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767059" y="77723"/>
            <a:ext cx="1341119" cy="16078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47754" y="6413753"/>
            <a:ext cx="254635" cy="254635"/>
          </a:xfrm>
          <a:custGeom>
            <a:avLst/>
            <a:gdLst/>
            <a:ahLst/>
            <a:cxnLst/>
            <a:rect l="l" t="t" r="r" b="b"/>
            <a:pathLst>
              <a:path w="254634" h="254634">
                <a:moveTo>
                  <a:pt x="0" y="127254"/>
                </a:moveTo>
                <a:lnTo>
                  <a:pt x="10000" y="77720"/>
                </a:lnTo>
                <a:lnTo>
                  <a:pt x="37271" y="37271"/>
                </a:lnTo>
                <a:lnTo>
                  <a:pt x="77720" y="10000"/>
                </a:lnTo>
                <a:lnTo>
                  <a:pt x="127254" y="0"/>
                </a:lnTo>
                <a:lnTo>
                  <a:pt x="176787" y="10000"/>
                </a:lnTo>
                <a:lnTo>
                  <a:pt x="217236" y="37271"/>
                </a:lnTo>
                <a:lnTo>
                  <a:pt x="244507" y="77720"/>
                </a:lnTo>
                <a:lnTo>
                  <a:pt x="254508" y="127254"/>
                </a:lnTo>
                <a:lnTo>
                  <a:pt x="244507" y="176787"/>
                </a:lnTo>
                <a:lnTo>
                  <a:pt x="217236" y="217236"/>
                </a:lnTo>
                <a:lnTo>
                  <a:pt x="176787" y="244507"/>
                </a:lnTo>
                <a:lnTo>
                  <a:pt x="127254" y="254508"/>
                </a:lnTo>
                <a:lnTo>
                  <a:pt x="77720" y="244507"/>
                </a:lnTo>
                <a:lnTo>
                  <a:pt x="37271" y="217236"/>
                </a:lnTo>
                <a:lnTo>
                  <a:pt x="10000" y="176787"/>
                </a:lnTo>
                <a:lnTo>
                  <a:pt x="0" y="127254"/>
                </a:lnTo>
                <a:close/>
              </a:path>
            </a:pathLst>
          </a:custGeom>
          <a:ln w="32004">
            <a:solidFill>
              <a:srgbClr val="898A89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5625" y="64713"/>
            <a:ext cx="10012680" cy="92964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>
              <a:lnSpc>
                <a:spcPts val="3270"/>
              </a:lnSpc>
              <a:spcBef>
                <a:spcPts val="685"/>
              </a:spcBef>
            </a:pPr>
            <a:r>
              <a:rPr sz="3200" dirty="0">
                <a:latin typeface="Trebuchet MS"/>
                <a:cs typeface="Trebuchet MS"/>
              </a:rPr>
              <a:t>A</a:t>
            </a:r>
            <a:r>
              <a:rPr sz="3200" spc="-204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Comprehensive</a:t>
            </a:r>
            <a:r>
              <a:rPr sz="3200" spc="-22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Assessment</a:t>
            </a:r>
            <a:r>
              <a:rPr sz="3200" spc="-4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19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Arterial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and</a:t>
            </a:r>
            <a:r>
              <a:rPr sz="3200" spc="-3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Venous </a:t>
            </a:r>
            <a:r>
              <a:rPr sz="3200" dirty="0">
                <a:latin typeface="Trebuchet MS"/>
                <a:cs typeface="Trebuchet MS"/>
              </a:rPr>
              <a:t>Thrombotic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Complications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Patients</a:t>
            </a:r>
            <a:r>
              <a:rPr sz="3200" spc="-10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with</a:t>
            </a:r>
            <a:r>
              <a:rPr sz="3200" spc="-70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COVID-</a:t>
            </a:r>
            <a:r>
              <a:rPr sz="3200" spc="-25" dirty="0">
                <a:latin typeface="Trebuchet MS"/>
                <a:cs typeface="Trebuchet MS"/>
              </a:rPr>
              <a:t>19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9829" y="6473920"/>
            <a:ext cx="70485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50" spc="-50" dirty="0">
                <a:solidFill>
                  <a:srgbClr val="898A89"/>
                </a:solidFill>
                <a:latin typeface="Trebuchet MS"/>
                <a:cs typeface="Trebuchet MS"/>
              </a:rPr>
              <a:t>7</a:t>
            </a:r>
            <a:endParaRPr sz="65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1824" y="2118360"/>
            <a:ext cx="2912458" cy="187147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68977" y="770493"/>
            <a:ext cx="9704070" cy="18789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8435">
              <a:lnSpc>
                <a:spcPct val="149400"/>
              </a:lnSpc>
              <a:spcBef>
                <a:spcPts val="100"/>
              </a:spcBef>
            </a:pPr>
            <a:r>
              <a:rPr sz="2400" b="1" dirty="0">
                <a:latin typeface="Trebuchet MS"/>
                <a:cs typeface="Trebuchet MS"/>
              </a:rPr>
              <a:t>Sanjum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Sethi,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MD,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MPH,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Columbia</a:t>
            </a:r>
            <a:r>
              <a:rPr sz="2400" b="1" spc="-2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University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Irving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Medical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Center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Relationship</a:t>
            </a:r>
            <a:r>
              <a:rPr sz="2400" b="1" spc="-4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of</a:t>
            </a:r>
            <a:r>
              <a:rPr sz="2400" b="1" spc="-1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10E20"/>
                </a:solidFill>
                <a:latin typeface="Trebuchet MS"/>
                <a:cs typeface="Trebuchet MS"/>
              </a:rPr>
              <a:t>D-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Dimer</a:t>
            </a:r>
            <a:r>
              <a:rPr sz="24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and</a:t>
            </a:r>
            <a:r>
              <a:rPr sz="2400" b="1" spc="-4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C10E20"/>
                </a:solidFill>
                <a:latin typeface="Trebuchet MS"/>
                <a:cs typeface="Trebuchet MS"/>
              </a:rPr>
              <a:t>Deep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590"/>
              </a:lnSpc>
            </a:pPr>
            <a:r>
              <a:rPr sz="2400" b="1" spc="-20" dirty="0">
                <a:solidFill>
                  <a:srgbClr val="C10E20"/>
                </a:solidFill>
                <a:latin typeface="Trebuchet MS"/>
                <a:cs typeface="Trebuchet MS"/>
              </a:rPr>
              <a:t>Venous</a:t>
            </a:r>
            <a:r>
              <a:rPr sz="2400" b="1" spc="-10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Thrombosis</a:t>
            </a:r>
            <a:r>
              <a:rPr sz="2400" b="1" spc="-50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10E20"/>
                </a:solidFill>
                <a:latin typeface="Trebuchet MS"/>
                <a:cs typeface="Trebuchet MS"/>
              </a:rPr>
              <a:t>in</a:t>
            </a:r>
            <a:r>
              <a:rPr sz="2400" b="1" spc="-65" dirty="0">
                <a:solidFill>
                  <a:srgbClr val="C10E2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10E20"/>
                </a:solidFill>
                <a:latin typeface="Trebuchet MS"/>
                <a:cs typeface="Trebuchet MS"/>
              </a:rPr>
              <a:t>COVID-</a:t>
            </a:r>
            <a:r>
              <a:rPr sz="2400" b="1" spc="-25" dirty="0">
                <a:solidFill>
                  <a:srgbClr val="C10E20"/>
                </a:solidFill>
                <a:latin typeface="Trebuchet MS"/>
                <a:cs typeface="Trebuchet MS"/>
              </a:rPr>
              <a:t>19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400" dirty="0">
                <a:latin typeface="Trebuchet MS"/>
                <a:cs typeface="Trebuchet MS"/>
              </a:rPr>
              <a:t>Mahesh</a:t>
            </a:r>
            <a:r>
              <a:rPr sz="2400" spc="-125" dirty="0">
                <a:latin typeface="Trebuchet MS"/>
                <a:cs typeface="Trebuchet MS"/>
              </a:rPr>
              <a:t> </a:t>
            </a:r>
            <a:r>
              <a:rPr sz="2400" spc="-195" dirty="0">
                <a:latin typeface="Trebuchet MS"/>
                <a:cs typeface="Trebuchet MS"/>
              </a:rPr>
              <a:t>V.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Madhavan,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MD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5242" y="4290616"/>
            <a:ext cx="535241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 marR="262890" indent="1270" algn="ctr">
              <a:lnSpc>
                <a:spcPct val="100000"/>
              </a:lnSpc>
              <a:spcBef>
                <a:spcPts val="100"/>
              </a:spcBef>
            </a:pP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2000" b="1" u="none" dirty="0">
                <a:latin typeface="Arial"/>
                <a:cs typeface="Arial"/>
              </a:rPr>
              <a:t>nter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</a:t>
            </a:r>
            <a:r>
              <a:rPr sz="2000" b="1" u="none" dirty="0">
                <a:latin typeface="Arial"/>
                <a:cs typeface="Arial"/>
              </a:rPr>
              <a:t>ediate</a:t>
            </a:r>
            <a:r>
              <a:rPr sz="2000" b="1" u="none" spc="-5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or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</a:t>
            </a:r>
            <a:r>
              <a:rPr sz="2000" b="1" u="none" spc="-10" dirty="0">
                <a:latin typeface="Arial"/>
                <a:cs typeface="Arial"/>
              </a:rPr>
              <a:t>phylactic-</a:t>
            </a:r>
            <a:r>
              <a:rPr sz="2000" b="1" u="none" spc="-20" dirty="0">
                <a:latin typeface="Arial"/>
                <a:cs typeface="Arial"/>
              </a:rPr>
              <a:t>Dose </a:t>
            </a:r>
            <a:r>
              <a:rPr sz="2000" b="1" u="none" dirty="0">
                <a:latin typeface="Arial"/>
                <a:cs typeface="Arial"/>
              </a:rPr>
              <a:t>Anticoagulation</a:t>
            </a:r>
            <a:r>
              <a:rPr sz="2000" b="1" u="none" spc="-75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for</a:t>
            </a:r>
            <a:r>
              <a:rPr sz="2000" b="1" u="none" spc="-55" dirty="0">
                <a:latin typeface="Arial"/>
                <a:cs typeface="Arial"/>
              </a:rPr>
              <a:t> 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sz="2000" b="1" u="none" spc="-20" dirty="0">
                <a:latin typeface="Arial"/>
                <a:cs typeface="Arial"/>
              </a:rPr>
              <a:t>enous</a:t>
            </a:r>
            <a:r>
              <a:rPr sz="2000" b="1" u="none" spc="-4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or</a:t>
            </a:r>
            <a:r>
              <a:rPr sz="2000" b="1" u="none" spc="-114" dirty="0">
                <a:latin typeface="Arial"/>
                <a:cs typeface="Arial"/>
              </a:rPr>
              <a:t> </a:t>
            </a:r>
            <a:r>
              <a:rPr sz="2000" b="1" u="none" spc="-10" dirty="0">
                <a:latin typeface="Arial"/>
                <a:cs typeface="Arial"/>
              </a:rPr>
              <a:t>Art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sz="2000" b="1" u="none" spc="-10" dirty="0">
                <a:latin typeface="Arial"/>
                <a:cs typeface="Arial"/>
              </a:rPr>
              <a:t>rial </a:t>
            </a:r>
            <a:r>
              <a:rPr sz="2000" b="1" u="none" dirty="0">
                <a:latin typeface="Arial"/>
                <a:cs typeface="Arial"/>
              </a:rPr>
              <a:t>Thromboembolism</a:t>
            </a:r>
            <a:r>
              <a:rPr sz="2000" b="1" u="none" spc="-60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in</a:t>
            </a:r>
            <a:r>
              <a:rPr sz="2000" b="1" u="none" spc="-35" dirty="0">
                <a:latin typeface="Arial"/>
                <a:cs typeface="Arial"/>
              </a:rPr>
              <a:t> </a:t>
            </a:r>
            <a:r>
              <a:rPr sz="2000" b="1" u="none" dirty="0">
                <a:latin typeface="Arial"/>
                <a:cs typeface="Arial"/>
              </a:rPr>
              <a:t>Severe</a:t>
            </a:r>
            <a:r>
              <a:rPr sz="2000" b="1" u="none" spc="-35" dirty="0">
                <a:latin typeface="Arial"/>
                <a:cs typeface="Arial"/>
              </a:rPr>
              <a:t> 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COVID</a:t>
            </a:r>
            <a:r>
              <a:rPr sz="2000" b="1" u="none" spc="-10" dirty="0">
                <a:latin typeface="Arial"/>
                <a:cs typeface="Arial"/>
              </a:rPr>
              <a:t>-</a:t>
            </a:r>
            <a:r>
              <a:rPr sz="2000" b="1" u="none" spc="-25" dirty="0">
                <a:latin typeface="Arial"/>
                <a:cs typeface="Arial"/>
              </a:rPr>
              <a:t>19: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Cluster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Based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Randomized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Selection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38031" y="6006386"/>
            <a:ext cx="1334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latin typeface="Calibri Light"/>
                <a:cs typeface="Calibri Light"/>
              </a:rPr>
              <a:t>NCT04367831</a:t>
            </a:r>
            <a:endParaRPr sz="1800">
              <a:latin typeface="Calibri Light"/>
              <a:cs typeface="Calibri Ligh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598" y="2825175"/>
            <a:ext cx="3693965" cy="344745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90738" y="2887535"/>
            <a:ext cx="2018664" cy="2376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800"/>
              </a:lnSpc>
              <a:spcBef>
                <a:spcPts val="100"/>
              </a:spcBef>
            </a:pPr>
            <a:r>
              <a:rPr sz="1700" b="1" dirty="0">
                <a:latin typeface="Calibri"/>
                <a:cs typeface="Calibri"/>
              </a:rPr>
              <a:t>Median</a:t>
            </a:r>
            <a:r>
              <a:rPr sz="1700" b="1" spc="5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peak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D-Dimer </a:t>
            </a:r>
            <a:r>
              <a:rPr sz="1700" b="1" dirty="0">
                <a:latin typeface="Calibri"/>
                <a:cs typeface="Calibri"/>
              </a:rPr>
              <a:t>levels</a:t>
            </a:r>
            <a:r>
              <a:rPr sz="1700" b="1" spc="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were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similar</a:t>
            </a:r>
            <a:r>
              <a:rPr sz="1700" b="1" spc="40" dirty="0">
                <a:latin typeface="Calibri"/>
                <a:cs typeface="Calibri"/>
              </a:rPr>
              <a:t> </a:t>
            </a:r>
            <a:r>
              <a:rPr sz="1700" b="1" spc="-25" dirty="0">
                <a:latin typeface="Calibri"/>
                <a:cs typeface="Calibri"/>
              </a:rPr>
              <a:t>in </a:t>
            </a:r>
            <a:r>
              <a:rPr sz="1700" b="1" dirty="0">
                <a:latin typeface="Calibri"/>
                <a:cs typeface="Calibri"/>
              </a:rPr>
              <a:t>patients</a:t>
            </a:r>
            <a:r>
              <a:rPr sz="1700" b="1" spc="2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with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(N=186) </a:t>
            </a:r>
            <a:r>
              <a:rPr sz="1700" b="1" dirty="0">
                <a:latin typeface="Calibri"/>
                <a:cs typeface="Calibri"/>
              </a:rPr>
              <a:t>and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without</a:t>
            </a:r>
            <a:r>
              <a:rPr sz="1700" b="1" spc="35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(N=328) </a:t>
            </a:r>
            <a:r>
              <a:rPr sz="1700" b="1" dirty="0">
                <a:latin typeface="Calibri"/>
                <a:cs typeface="Calibri"/>
              </a:rPr>
              <a:t>diagnosis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of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spc="-25" dirty="0">
                <a:latin typeface="Calibri"/>
                <a:cs typeface="Calibri"/>
              </a:rPr>
              <a:t>DVT</a:t>
            </a:r>
            <a:r>
              <a:rPr sz="1700" b="1" spc="50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(18.5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mg/dL</a:t>
            </a:r>
            <a:r>
              <a:rPr sz="1700" b="1" spc="3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[IQR:</a:t>
            </a:r>
            <a:r>
              <a:rPr sz="1700" b="1" spc="25" dirty="0">
                <a:latin typeface="Calibri"/>
                <a:cs typeface="Calibri"/>
              </a:rPr>
              <a:t> </a:t>
            </a:r>
            <a:r>
              <a:rPr sz="1700" b="1" spc="-20" dirty="0">
                <a:latin typeface="Calibri"/>
                <a:cs typeface="Calibri"/>
              </a:rPr>
              <a:t>6.4,</a:t>
            </a:r>
            <a:endParaRPr sz="1700">
              <a:latin typeface="Calibri"/>
              <a:cs typeface="Calibri"/>
            </a:endParaRPr>
          </a:p>
          <a:p>
            <a:pPr marL="1905" algn="ctr">
              <a:lnSpc>
                <a:spcPct val="100000"/>
              </a:lnSpc>
              <a:spcBef>
                <a:spcPts val="10"/>
              </a:spcBef>
            </a:pPr>
            <a:r>
              <a:rPr sz="1700" b="1" dirty="0">
                <a:latin typeface="Calibri"/>
                <a:cs typeface="Calibri"/>
              </a:rPr>
              <a:t>20.0]</a:t>
            </a:r>
            <a:r>
              <a:rPr sz="1700" b="1" spc="-10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vs.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12.2</a:t>
            </a:r>
            <a:r>
              <a:rPr sz="1700" b="1" spc="-20" dirty="0">
                <a:latin typeface="Calibri"/>
                <a:cs typeface="Calibri"/>
              </a:rPr>
              <a:t> </a:t>
            </a:r>
            <a:r>
              <a:rPr sz="1700" b="1" spc="-10" dirty="0">
                <a:latin typeface="Calibri"/>
                <a:cs typeface="Calibri"/>
              </a:rPr>
              <a:t>mg/dL</a:t>
            </a:r>
            <a:endParaRPr sz="17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  <a:spcBef>
                <a:spcPts val="25"/>
              </a:spcBef>
            </a:pPr>
            <a:r>
              <a:rPr sz="1700" b="1" dirty="0">
                <a:latin typeface="Calibri"/>
                <a:cs typeface="Calibri"/>
              </a:rPr>
              <a:t>[IQR: 3.7,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20],</a:t>
            </a:r>
            <a:r>
              <a:rPr sz="1700" b="1" spc="5" dirty="0">
                <a:latin typeface="Calibri"/>
                <a:cs typeface="Calibri"/>
              </a:rPr>
              <a:t> </a:t>
            </a:r>
            <a:r>
              <a:rPr sz="1700" b="1" dirty="0">
                <a:latin typeface="Calibri"/>
                <a:cs typeface="Calibri"/>
              </a:rPr>
              <a:t>p</a:t>
            </a:r>
            <a:r>
              <a:rPr sz="1700" b="1" spc="-5" dirty="0">
                <a:latin typeface="Calibri"/>
                <a:cs typeface="Calibri"/>
              </a:rPr>
              <a:t> </a:t>
            </a:r>
            <a:r>
              <a:rPr sz="1700" b="1" spc="-50" dirty="0">
                <a:latin typeface="Calibri"/>
                <a:cs typeface="Calibri"/>
              </a:rPr>
              <a:t>=</a:t>
            </a:r>
            <a:endParaRPr sz="17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700" b="1" spc="-10" dirty="0">
                <a:latin typeface="Calibri"/>
                <a:cs typeface="Calibri"/>
              </a:rPr>
              <a:t>0.83)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54283" y="1362456"/>
            <a:ext cx="1220723" cy="122986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89834" y="6172518"/>
            <a:ext cx="6845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Frontlines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Pandemic: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Best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COVID-</a:t>
            </a:r>
            <a:r>
              <a:rPr sz="1800" b="1" dirty="0">
                <a:latin typeface="Calibri"/>
                <a:cs typeface="Calibri"/>
              </a:rPr>
              <a:t>19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Clinical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Research </a:t>
            </a:r>
            <a:r>
              <a:rPr sz="1800" b="1" spc="-20" dirty="0">
                <a:latin typeface="Calibri"/>
                <a:cs typeface="Calibri"/>
              </a:rPr>
              <a:t>Friday,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November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13,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2020,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9:00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am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10:00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am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18888" y="3450335"/>
            <a:ext cx="3607435" cy="2062480"/>
            <a:chOff x="4818888" y="3450335"/>
            <a:chExt cx="3607435" cy="206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6988" y="3488435"/>
              <a:ext cx="3531107" cy="19857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37938" y="3469385"/>
              <a:ext cx="3569335" cy="2024380"/>
            </a:xfrm>
            <a:custGeom>
              <a:avLst/>
              <a:gdLst/>
              <a:ahLst/>
              <a:cxnLst/>
              <a:rect l="l" t="t" r="r" b="b"/>
              <a:pathLst>
                <a:path w="3569334" h="2024379">
                  <a:moveTo>
                    <a:pt x="0" y="0"/>
                  </a:moveTo>
                  <a:lnTo>
                    <a:pt x="3569208" y="0"/>
                  </a:lnTo>
                  <a:lnTo>
                    <a:pt x="3569208" y="2023872"/>
                  </a:lnTo>
                  <a:lnTo>
                    <a:pt x="0" y="2023872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352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3315" y="157275"/>
            <a:ext cx="104203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Trebuchet MS"/>
                <a:cs typeface="Trebuchet MS"/>
              </a:rPr>
              <a:t>Pathogenesis</a:t>
            </a:r>
            <a:r>
              <a:rPr sz="3200" spc="-9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of</a:t>
            </a:r>
            <a:r>
              <a:rPr sz="3200" spc="-6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Cardiac</a:t>
            </a:r>
            <a:r>
              <a:rPr sz="3200" spc="-80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Inflammation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dirty="0">
                <a:latin typeface="Trebuchet MS"/>
                <a:cs typeface="Trebuchet MS"/>
              </a:rPr>
              <a:t>During</a:t>
            </a:r>
            <a:r>
              <a:rPr sz="3200" spc="-85" dirty="0">
                <a:latin typeface="Trebuchet MS"/>
                <a:cs typeface="Trebuchet MS"/>
              </a:rPr>
              <a:t> </a:t>
            </a:r>
            <a:r>
              <a:rPr sz="3200" spc="-10" dirty="0">
                <a:latin typeface="Trebuchet MS"/>
                <a:cs typeface="Trebuchet MS"/>
              </a:rPr>
              <a:t>COVID-</a:t>
            </a:r>
            <a:r>
              <a:rPr sz="3200" spc="-25" dirty="0">
                <a:latin typeface="Trebuchet MS"/>
                <a:cs typeface="Trebuchet MS"/>
              </a:rPr>
              <a:t>19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1461" y="725727"/>
            <a:ext cx="11476355" cy="1412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447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rebuchet MS"/>
                <a:cs typeface="Trebuchet MS"/>
              </a:rPr>
              <a:t>Daniela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Cihakova,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Department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Pathology,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Johns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Hopkins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University,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Baltimore</a:t>
            </a:r>
            <a:endParaRPr sz="2000">
              <a:latin typeface="Trebuchet MS"/>
              <a:cs typeface="Trebuchet MS"/>
            </a:endParaRPr>
          </a:p>
          <a:p>
            <a:pPr marL="12700" marR="5080" algn="just">
              <a:lnSpc>
                <a:spcPct val="98900"/>
              </a:lnSpc>
              <a:spcBef>
                <a:spcPts val="2110"/>
              </a:spcBef>
            </a:pPr>
            <a:r>
              <a:rPr sz="1800" b="1" dirty="0">
                <a:latin typeface="Arial"/>
                <a:cs typeface="Arial"/>
              </a:rPr>
              <a:t>Objective: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We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will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determine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changes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cardiac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stroma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infiltrating</a:t>
            </a:r>
            <a:r>
              <a:rPr sz="1800" spc="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immune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cells</a:t>
            </a:r>
            <a:r>
              <a:rPr sz="1800" spc="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phenotypes</a:t>
            </a:r>
            <a:r>
              <a:rPr sz="1800" spc="1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induced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COVID-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infection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by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comparing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heart</a:t>
            </a:r>
            <a:r>
              <a:rPr sz="1800" spc="49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autopsy</a:t>
            </a:r>
            <a:r>
              <a:rPr sz="1800" spc="459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samples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490" dirty="0">
                <a:latin typeface="Arial"/>
                <a:cs typeface="Arial"/>
              </a:rPr>
              <a:t>  </a:t>
            </a:r>
            <a:r>
              <a:rPr sz="1800" spc="-10" dirty="0">
                <a:latin typeface="Arial"/>
                <a:cs typeface="Arial"/>
              </a:rPr>
              <a:t>COVID-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non-CIVID-</a:t>
            </a:r>
            <a:r>
              <a:rPr sz="1800" dirty="0">
                <a:latin typeface="Arial"/>
                <a:cs typeface="Arial"/>
              </a:rPr>
              <a:t>19</a:t>
            </a:r>
            <a:r>
              <a:rPr sz="1800" spc="48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patients</a:t>
            </a:r>
            <a:r>
              <a:rPr sz="1800" spc="484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by </a:t>
            </a:r>
            <a:r>
              <a:rPr sz="1800" spc="-10" dirty="0">
                <a:latin typeface="Arial"/>
                <a:cs typeface="Arial"/>
              </a:rPr>
              <a:t>immunohistochemistry,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multiparameter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flow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cytometry,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scRNA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sequencing.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6567" y="5976223"/>
            <a:ext cx="7861934" cy="81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9154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OPEN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COLLABORATION!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55"/>
              </a:spcBef>
            </a:pPr>
            <a:r>
              <a:rPr sz="1800" dirty="0">
                <a:latin typeface="Calibri"/>
                <a:cs typeface="Calibri"/>
              </a:rPr>
              <a:t>Come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our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website: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u="sng" spc="-2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http://labs.pathology.jhu.edu/cihakova/about/lab-</a:t>
            </a:r>
            <a:r>
              <a:rPr sz="1800" u="sng" spc="-10" dirty="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3"/>
              </a:rPr>
              <a:t>members/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483852" y="5640321"/>
            <a:ext cx="1881505" cy="76200"/>
            <a:chOff x="9483852" y="5640321"/>
            <a:chExt cx="1881505" cy="76200"/>
          </a:xfrm>
        </p:grpSpPr>
        <p:sp>
          <p:nvSpPr>
            <p:cNvPr id="9" name="object 9"/>
            <p:cNvSpPr/>
            <p:nvPr/>
          </p:nvSpPr>
          <p:spPr>
            <a:xfrm>
              <a:off x="9483852" y="5678424"/>
              <a:ext cx="1818005" cy="0"/>
            </a:xfrm>
            <a:custGeom>
              <a:avLst/>
              <a:gdLst/>
              <a:ahLst/>
              <a:cxnLst/>
              <a:rect l="l" t="t" r="r" b="b"/>
              <a:pathLst>
                <a:path w="1818004">
                  <a:moveTo>
                    <a:pt x="0" y="0"/>
                  </a:moveTo>
                  <a:lnTo>
                    <a:pt x="1817776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288934" y="564032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10019" y="5647728"/>
            <a:ext cx="409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CD34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159237" y="3511293"/>
            <a:ext cx="76200" cy="1887855"/>
            <a:chOff x="9159237" y="3511293"/>
            <a:chExt cx="76200" cy="1887855"/>
          </a:xfrm>
        </p:grpSpPr>
        <p:sp>
          <p:nvSpPr>
            <p:cNvPr id="13" name="object 13"/>
            <p:cNvSpPr/>
            <p:nvPr/>
          </p:nvSpPr>
          <p:spPr>
            <a:xfrm>
              <a:off x="9197340" y="3574799"/>
              <a:ext cx="0" cy="1818005"/>
            </a:xfrm>
            <a:custGeom>
              <a:avLst/>
              <a:gdLst/>
              <a:ahLst/>
              <a:cxnLst/>
              <a:rect l="l" t="t" r="r" b="b"/>
              <a:pathLst>
                <a:path h="1818004">
                  <a:moveTo>
                    <a:pt x="0" y="181777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159237" y="351129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38100" y="0"/>
                  </a:moveTo>
                  <a:lnTo>
                    <a:pt x="0" y="76200"/>
                  </a:lnTo>
                  <a:lnTo>
                    <a:pt x="76200" y="76200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982898" y="4401468"/>
            <a:ext cx="203835" cy="499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10" dirty="0">
                <a:latin typeface="Calibri"/>
                <a:cs typeface="Calibri"/>
              </a:rPr>
              <a:t>CD146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7179" y="4721351"/>
            <a:ext cx="2435351" cy="187604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95015" y="4721351"/>
            <a:ext cx="1421891" cy="187604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9308" y="2951988"/>
            <a:ext cx="1693163" cy="1693163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39727" y="2727194"/>
            <a:ext cx="2029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Arial"/>
                <a:cs typeface="Arial"/>
              </a:rPr>
              <a:t>Dr.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Daniela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Cihakova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(PI)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09231" y="2733256"/>
            <a:ext cx="13335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Arial"/>
                <a:cs typeface="Arial"/>
              </a:rPr>
              <a:t>Dr.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Taejoon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Won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004362" y="4576961"/>
            <a:ext cx="1141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David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Hughes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29964" y="4576961"/>
            <a:ext cx="10801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Megan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Wood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8227" y="4576961"/>
            <a:ext cx="10280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Monica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Talor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1560" y="2864500"/>
            <a:ext cx="34448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ACE2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expression</a:t>
            </a:r>
            <a:r>
              <a:rPr sz="1600" spc="24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endothelial</a:t>
            </a:r>
            <a:r>
              <a:rPr sz="1600" spc="2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cells </a:t>
            </a:r>
            <a:r>
              <a:rPr sz="1600" dirty="0">
                <a:latin typeface="Arial"/>
                <a:cs typeface="Arial"/>
              </a:rPr>
              <a:t>as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seen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via</a:t>
            </a:r>
            <a:r>
              <a:rPr sz="1600" spc="-25" dirty="0">
                <a:latin typeface="Arial"/>
                <a:cs typeface="Arial"/>
              </a:rPr>
              <a:t> IHC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220792" y="2803895"/>
            <a:ext cx="266128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64590" algn="l"/>
                <a:tab pos="1718945" algn="l"/>
                <a:tab pos="2026920" algn="l"/>
              </a:tabLst>
            </a:pPr>
            <a:r>
              <a:rPr sz="1600" spc="-10" dirty="0">
                <a:latin typeface="Arial"/>
                <a:cs typeface="Arial"/>
              </a:rPr>
              <a:t>Endothelial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cells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35" dirty="0">
                <a:latin typeface="Arial"/>
                <a:cs typeface="Arial"/>
              </a:rPr>
              <a:t>in</a:t>
            </a:r>
            <a:r>
              <a:rPr sz="1600" dirty="0">
                <a:latin typeface="Arial"/>
                <a:cs typeface="Arial"/>
              </a:rPr>
              <a:t>	</a:t>
            </a:r>
            <a:r>
              <a:rPr sz="1600" spc="-20" dirty="0">
                <a:latin typeface="Arial"/>
                <a:cs typeface="Arial"/>
              </a:rPr>
              <a:t>SARS- </a:t>
            </a:r>
            <a:r>
              <a:rPr sz="1600" spc="-35" dirty="0">
                <a:latin typeface="Arial"/>
                <a:cs typeface="Arial"/>
              </a:rPr>
              <a:t>CoV-</a:t>
            </a:r>
            <a:r>
              <a:rPr sz="1600" dirty="0">
                <a:latin typeface="Arial"/>
                <a:cs typeface="Arial"/>
              </a:rPr>
              <a:t>2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infected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heart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233916" y="3356080"/>
            <a:ext cx="2297493" cy="2218672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41092" y="2897136"/>
            <a:ext cx="1112519" cy="17632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2115" y="101502"/>
            <a:ext cx="8586470" cy="160591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Cardiovascular</a:t>
            </a:r>
            <a:r>
              <a:rPr sz="2800" spc="-1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Outcomes</a:t>
            </a:r>
            <a:r>
              <a:rPr sz="2800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and</a:t>
            </a:r>
            <a:r>
              <a:rPr sz="2800" spc="-10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Biomarker</a:t>
            </a:r>
            <a:r>
              <a:rPr sz="2800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Titrated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Corticosteroid</a:t>
            </a:r>
            <a:r>
              <a:rPr sz="2800" spc="-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Dosing</a:t>
            </a:r>
            <a:r>
              <a:rPr sz="2800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for</a:t>
            </a:r>
            <a:r>
              <a:rPr sz="2800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SARS</a:t>
            </a:r>
            <a:r>
              <a:rPr sz="28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COV-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2</a:t>
            </a:r>
            <a:r>
              <a:rPr sz="2800" spc="-7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(COVID-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19):</a:t>
            </a:r>
            <a:r>
              <a:rPr sz="2800" spc="-2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50" dirty="0">
                <a:solidFill>
                  <a:srgbClr val="C00000"/>
                </a:solidFill>
                <a:latin typeface="Trebuchet MS"/>
                <a:cs typeface="Trebuchet MS"/>
              </a:rPr>
              <a:t>A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Randomized</a:t>
            </a:r>
            <a:r>
              <a:rPr sz="2800" spc="-1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solidFill>
                  <a:srgbClr val="C00000"/>
                </a:solidFill>
                <a:latin typeface="Trebuchet MS"/>
                <a:cs typeface="Trebuchet MS"/>
              </a:rPr>
              <a:t>Controlled</a:t>
            </a:r>
            <a:r>
              <a:rPr sz="2800" spc="-19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C00000"/>
                </a:solidFill>
                <a:latin typeface="Trebuchet MS"/>
                <a:cs typeface="Trebuchet MS"/>
              </a:rPr>
              <a:t>Trial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ts val="2980"/>
              </a:lnSpc>
            </a:pPr>
            <a:r>
              <a:rPr sz="2800" spc="-45" dirty="0">
                <a:solidFill>
                  <a:srgbClr val="C00000"/>
                </a:solidFill>
                <a:latin typeface="Cambria"/>
                <a:cs typeface="Cambria"/>
              </a:rPr>
              <a:t>SMART-</a:t>
            </a:r>
            <a:r>
              <a:rPr sz="2800" spc="-10" dirty="0">
                <a:solidFill>
                  <a:srgbClr val="C00000"/>
                </a:solidFill>
                <a:latin typeface="Cambria"/>
                <a:cs typeface="Cambria"/>
              </a:rPr>
              <a:t>COVID</a:t>
            </a:r>
            <a:r>
              <a:rPr sz="2800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spc="-20" dirty="0">
                <a:solidFill>
                  <a:srgbClr val="C00000"/>
                </a:solidFill>
                <a:latin typeface="Cambria"/>
                <a:cs typeface="Cambria"/>
              </a:rPr>
              <a:t>Trial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9752" y="1645314"/>
            <a:ext cx="10804525" cy="29724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9474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Trebuchet MS"/>
                <a:cs typeface="Trebuchet MS"/>
              </a:rPr>
              <a:t>Yewande</a:t>
            </a:r>
            <a:r>
              <a:rPr sz="2400" b="1" spc="-8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Odeyemi,</a:t>
            </a:r>
            <a:r>
              <a:rPr sz="2400" b="1" spc="-7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MD;</a:t>
            </a:r>
            <a:r>
              <a:rPr sz="2400" b="1" spc="-3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Ognjen</a:t>
            </a:r>
            <a:r>
              <a:rPr sz="2400" b="1" spc="-5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Gajic,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MD,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MS,</a:t>
            </a:r>
            <a:r>
              <a:rPr sz="2400" b="1" spc="-3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Jacob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C</a:t>
            </a:r>
            <a:r>
              <a:rPr sz="2400" b="1" spc="-40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Jentzer,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25" dirty="0">
                <a:latin typeface="Trebuchet MS"/>
                <a:cs typeface="Trebuchet MS"/>
              </a:rPr>
              <a:t>MD, </a:t>
            </a:r>
            <a:r>
              <a:rPr sz="2400" b="1" dirty="0">
                <a:latin typeface="Trebuchet MS"/>
                <a:cs typeface="Trebuchet MS"/>
              </a:rPr>
              <a:t>Hemang</a:t>
            </a:r>
            <a:r>
              <a:rPr sz="2400" b="1" spc="-95" dirty="0">
                <a:latin typeface="Trebuchet MS"/>
                <a:cs typeface="Trebuchet MS"/>
              </a:rPr>
              <a:t> </a:t>
            </a:r>
            <a:r>
              <a:rPr sz="2400" b="1" spc="-80" dirty="0">
                <a:latin typeface="Trebuchet MS"/>
                <a:cs typeface="Trebuchet MS"/>
              </a:rPr>
              <a:t>Yadav,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MD.</a:t>
            </a:r>
            <a:r>
              <a:rPr sz="2400" b="1" spc="-20" dirty="0">
                <a:latin typeface="Trebuchet MS"/>
                <a:cs typeface="Trebuchet MS"/>
              </a:rPr>
              <a:t> </a:t>
            </a:r>
            <a:r>
              <a:rPr sz="2400" b="1" dirty="0">
                <a:latin typeface="Trebuchet MS"/>
                <a:cs typeface="Trebuchet MS"/>
              </a:rPr>
              <a:t>Mayo</a:t>
            </a:r>
            <a:r>
              <a:rPr sz="2400" b="1" spc="-45" dirty="0">
                <a:latin typeface="Trebuchet MS"/>
                <a:cs typeface="Trebuchet MS"/>
              </a:rPr>
              <a:t> </a:t>
            </a:r>
            <a:r>
              <a:rPr sz="2400" b="1" spc="-10" dirty="0">
                <a:latin typeface="Trebuchet MS"/>
                <a:cs typeface="Trebuchet MS"/>
              </a:rPr>
              <a:t>Clinic</a:t>
            </a:r>
            <a:endParaRPr sz="2400">
              <a:latin typeface="Trebuchet MS"/>
              <a:cs typeface="Trebuchet MS"/>
            </a:endParaRPr>
          </a:p>
          <a:p>
            <a:pPr marL="354965" indent="-34226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Feasibility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individualized-</a:t>
            </a:r>
            <a:r>
              <a:rPr sz="2400" dirty="0">
                <a:latin typeface="Calibri"/>
                <a:cs typeface="Calibri"/>
              </a:rPr>
              <a:t>dosing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(based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CRP)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adjuvant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steroids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Calibri"/>
                <a:cs typeface="Calibri"/>
              </a:rPr>
              <a:t>Comparison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individualized-</a:t>
            </a:r>
            <a:r>
              <a:rPr sz="2400" b="1" dirty="0">
                <a:latin typeface="Calibri"/>
                <a:cs typeface="Calibri"/>
              </a:rPr>
              <a:t>dosing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Fixed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dose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one-</a:t>
            </a:r>
            <a:r>
              <a:rPr sz="1800" spc="-20" dirty="0">
                <a:latin typeface="Calibri"/>
                <a:cs typeface="Calibri"/>
              </a:rPr>
              <a:t>size-</a:t>
            </a:r>
            <a:r>
              <a:rPr sz="1800" spc="-10" dirty="0">
                <a:latin typeface="Calibri"/>
                <a:cs typeface="Calibri"/>
              </a:rPr>
              <a:t>fits-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(dexamethasone </a:t>
            </a:r>
            <a:r>
              <a:rPr sz="1800" dirty="0">
                <a:latin typeface="Calibri"/>
                <a:cs typeface="Calibri"/>
              </a:rPr>
              <a:t>6mg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10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days)</a:t>
            </a:r>
            <a:endParaRPr sz="1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No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steroids</a:t>
            </a:r>
            <a:endParaRPr sz="1800">
              <a:latin typeface="Calibri"/>
              <a:cs typeface="Calibri"/>
            </a:endParaRPr>
          </a:p>
          <a:p>
            <a:pPr marL="355600" marR="2136775" indent="-34290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</a:tabLst>
            </a:pPr>
            <a:r>
              <a:rPr sz="2200" b="1" dirty="0">
                <a:latin typeface="Calibri"/>
                <a:cs typeface="Calibri"/>
              </a:rPr>
              <a:t>Secondary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CV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Outcomes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arrhythmias,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pressor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requirement,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evidence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myocardial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injury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(daily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troponin)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72639" y="4572000"/>
            <a:ext cx="5562599" cy="19964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1545" y="4894170"/>
            <a:ext cx="2554187" cy="128371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57559" y="167640"/>
            <a:ext cx="1042415" cy="126644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46892" y="4297679"/>
            <a:ext cx="1097279" cy="13152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946892" y="2907792"/>
            <a:ext cx="1077467" cy="12938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71276" y="1505711"/>
            <a:ext cx="1036319" cy="13340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1818</Words>
  <Application>Microsoft Office PowerPoint</Application>
  <PresentationFormat>Widescreen</PresentationFormat>
  <Paragraphs>211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Lucida Sans Unicode</vt:lpstr>
      <vt:lpstr>Symbol</vt:lpstr>
      <vt:lpstr>Trebuchet MS</vt:lpstr>
      <vt:lpstr>Office Theme</vt:lpstr>
      <vt:lpstr>AHA Rapid Response COVID-19 Research – What’s Hot?</vt:lpstr>
      <vt:lpstr>COVID-19 Funding for COVID-19 Initiatives</vt:lpstr>
      <vt:lpstr>COVID-19 Infection, African American Women and Cardiovascular Health Michelle A. Albert, MD, MPH; Co-PI, Yvette C. Cozier ScD University of California, San Francisco</vt:lpstr>
      <vt:lpstr>Harnessing Glycomics to Understand Myocardial Injury in COVID-19 Rebekah L. Gundry, PhD, FAHA</vt:lpstr>
      <vt:lpstr>Repurposing Drugs for COVID-19</vt:lpstr>
      <vt:lpstr>Myocardial Virus and Gene Expression in SARS CoV-2 Positive Patients with Clinically Important Myocardial Dysfunction Michael Bristow, University of Colorado AMC</vt:lpstr>
      <vt:lpstr>A Comprehensive Assessment of Arterial and Venous Thrombotic Complications in Patients with COVID-19</vt:lpstr>
      <vt:lpstr>Pathogenesis of Cardiac Inflammation During COVID-19</vt:lpstr>
      <vt:lpstr>Cardiovascular Outcomes and Biomarker Titrated Corticosteroid Dosing for SARS COV-2 (COVID-19): A Randomized Controlled Trial SMART-COVID Trial</vt:lpstr>
      <vt:lpstr>Human iPSCs and Organ Chips Model SARS- CoV-2-Induced Viral Myocarditis</vt:lpstr>
      <vt:lpstr>Rapid COVID-19-on-A-Chip to Screen Competitive Targets for SARS-CoV-2 Spike Binding Sites Tzung Hsiai, MD, PhD, University of California, Los Angeles</vt:lpstr>
      <vt:lpstr>Testing of SARS-CoV-2 Infectivity and Antiviral Drug Effects in Engineered Heart Tissue, Microglial Cell Models, and COVID-19 Patient Registries Mina Chung, MD; Mitali Das, PhD, Cleveland Clinic A new way to study COVID-19 and test drugs iPSCsCardiomyocytesEngineered Heart Tissues</vt:lpstr>
      <vt:lpstr>COVID-19 (C19) Health Tech SFRN supplements</vt:lpstr>
      <vt:lpstr>Ejection Fraction as the Sixth Vital Sign for Patients with COVID: Improved triage using point-of-care echocardiography</vt:lpstr>
      <vt:lpstr>AHA COVID-19 GET WITH THE GUIDELINES® STEPPED WEDGE TRIAL</vt:lpstr>
      <vt:lpstr>AHA COVID-19 Health Evaluation &amp; Cardiovascular Complications (CHECC) Study: Using mHealth to Track Physiological &amp; CV Consequences</vt:lpstr>
      <vt:lpstr>AHA COVID-19 Coordinating Center</vt:lpstr>
      <vt:lpstr>Thank You.</vt:lpstr>
      <vt:lpstr>AHA Rapid Response Grants COVID-19 and Its Cardiovascular Impact</vt:lpstr>
      <vt:lpstr>AHA Rapid Response Grants COVID-19 and Its Cardiovascular Impact</vt:lpstr>
      <vt:lpstr>AHA Rapid Response Grants COVID-19 and Its Cardiovascular Impact</vt:lpstr>
      <vt:lpstr>AHA Rapid Response Grants COVID-19 and Its Cardiovascular Impact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AHA Rapid Response COVID-19 Research – What’s Hot?</dc:title>
  <dc:creator>American Heart Association</dc:creator>
  <cp:lastModifiedBy>Lora Hillgartner Wong</cp:lastModifiedBy>
  <cp:revision>1</cp:revision>
  <dcterms:created xsi:type="dcterms:W3CDTF">2024-03-14T16:55:45Z</dcterms:created>
  <dcterms:modified xsi:type="dcterms:W3CDTF">2024-03-14T16:55:55Z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0x010100A8709F5E8C7CBF4E8F983421E733CD6D</vt:lpwstr>
  </property>
  <property fmtid="{D5CDD505-2E9C-101B-9397-08002B2CF9AE}" pid="3" name="Created">
    <vt:filetime>2020-11-13T00:00:00Z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2024-03-14T00:00:00Z</vt:filetime>
  </property>
  <property fmtid="{D5CDD505-2E9C-101B-9397-08002B2CF9AE}" pid="6" name="Producer">
    <vt:lpwstr>Adobe PDF Library 20.6.66</vt:lpwstr>
  </property>
</Properties>
</file>