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5"/>
    <p:sldMasterId id="2147483703" r:id="rId6"/>
    <p:sldMasterId id="2147483689" r:id="rId7"/>
    <p:sldMasterId id="2147483698" r:id="rId8"/>
    <p:sldMasterId id="2147483721" r:id="rId9"/>
    <p:sldMasterId id="2147483726" r:id="rId10"/>
  </p:sldMasterIdLst>
  <p:notesMasterIdLst>
    <p:notesMasterId r:id="rId39"/>
  </p:notesMasterIdLst>
  <p:sldIdLst>
    <p:sldId id="262" r:id="rId11"/>
    <p:sldId id="272" r:id="rId12"/>
    <p:sldId id="356" r:id="rId13"/>
    <p:sldId id="402" r:id="rId14"/>
    <p:sldId id="357" r:id="rId15"/>
    <p:sldId id="294" r:id="rId16"/>
    <p:sldId id="388" r:id="rId17"/>
    <p:sldId id="354" r:id="rId18"/>
    <p:sldId id="383" r:id="rId19"/>
    <p:sldId id="391" r:id="rId20"/>
    <p:sldId id="373" r:id="rId21"/>
    <p:sldId id="394" r:id="rId22"/>
    <p:sldId id="396" r:id="rId23"/>
    <p:sldId id="353" r:id="rId24"/>
    <p:sldId id="395" r:id="rId25"/>
    <p:sldId id="403" r:id="rId26"/>
    <p:sldId id="358" r:id="rId27"/>
    <p:sldId id="256" r:id="rId28"/>
    <p:sldId id="397" r:id="rId29"/>
    <p:sldId id="389" r:id="rId30"/>
    <p:sldId id="401" r:id="rId31"/>
    <p:sldId id="400" r:id="rId32"/>
    <p:sldId id="398" r:id="rId33"/>
    <p:sldId id="370" r:id="rId34"/>
    <p:sldId id="380" r:id="rId35"/>
    <p:sldId id="308" r:id="rId36"/>
    <p:sldId id="271" r:id="rId37"/>
    <p:sldId id="310"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7">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147421-4062-6E10-043E-9D66FD2A0C95}" name="Praisy Johnson" initials="PJ" userId="S::Praisy.Johnson@heart.org::b38f4eb1-f388-400c-b440-6a0a63830a38" providerId="AD"/>
  <p188:author id="{3B2BAD70-C6F5-8BEC-19B5-AD8C533DC5D8}" name="Sarah Bailey" initials="SB" userId="S::Sarah.Bailey@heart.org::fcc2dba1-f18c-45ed-b140-23897fb9be3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Burpo" initials="NB" lastIdx="6" clrIdx="0">
    <p:extLst>
      <p:ext uri="{19B8F6BF-5375-455C-9EA6-DF929625EA0E}">
        <p15:presenceInfo xmlns:p15="http://schemas.microsoft.com/office/powerpoint/2012/main" userId="S::nicole.burpo@heart.org::a073bb19-ff6b-4076-a52d-88c1574f0a4f" providerId="AD"/>
      </p:ext>
    </p:extLst>
  </p:cmAuthor>
  <p:cmAuthor id="2" name="Heather Caine" initials="HC" lastIdx="10" clrIdx="1">
    <p:extLst>
      <p:ext uri="{19B8F6BF-5375-455C-9EA6-DF929625EA0E}">
        <p15:presenceInfo xmlns:p15="http://schemas.microsoft.com/office/powerpoint/2012/main" userId="S::Heather.Caine@heart.org::9f916d90-346a-4157-8bb0-2c3d8f7a9c7a" providerId="AD"/>
      </p:ext>
    </p:extLst>
  </p:cmAuthor>
  <p:cmAuthor id="3" name="Lesley Butler" initials="LB" lastIdx="1" clrIdx="2">
    <p:extLst>
      <p:ext uri="{19B8F6BF-5375-455C-9EA6-DF929625EA0E}">
        <p15:presenceInfo xmlns:p15="http://schemas.microsoft.com/office/powerpoint/2012/main" userId="S::Lesley.Butler@heart.org::565cfad3-9ce2-49de-8935-0c4cde248732" providerId="AD"/>
      </p:ext>
    </p:extLst>
  </p:cmAuthor>
  <p:cmAuthor id="4" name="Sarah Bailey" initials="SB" lastIdx="11" clrIdx="3">
    <p:extLst>
      <p:ext uri="{19B8F6BF-5375-455C-9EA6-DF929625EA0E}">
        <p15:presenceInfo xmlns:p15="http://schemas.microsoft.com/office/powerpoint/2012/main" userId="S::Sarah.Bailey@heart.org::fcc2dba1-f18c-45ed-b140-23897fb9be3e" providerId="AD"/>
      </p:ext>
    </p:extLst>
  </p:cmAuthor>
  <p:cmAuthor id="5" name="Carrie Patton" initials="CP" lastIdx="6" clrIdx="4">
    <p:extLst>
      <p:ext uri="{19B8F6BF-5375-455C-9EA6-DF929625EA0E}">
        <p15:presenceInfo xmlns:p15="http://schemas.microsoft.com/office/powerpoint/2012/main" userId="S::carrie.patton@heart.org::69386f7b-5d98-4fa4-a9a2-b8ba1a1239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49003" autoAdjust="0"/>
  </p:normalViewPr>
  <p:slideViewPr>
    <p:cSldViewPr snapToGrid="0" snapToObjects="1">
      <p:cViewPr varScale="1">
        <p:scale>
          <a:sx n="27" d="100"/>
          <a:sy n="27" d="100"/>
        </p:scale>
        <p:origin x="1992" y="48"/>
      </p:cViewPr>
      <p:guideLst>
        <p:guide orient="horz" pos="3717"/>
        <p:guide pos="3840"/>
      </p:guideLst>
    </p:cSldViewPr>
  </p:slideViewPr>
  <p:outlineViewPr>
    <p:cViewPr>
      <p:scale>
        <a:sx n="33" d="100"/>
        <a:sy n="33" d="100"/>
      </p:scale>
      <p:origin x="0" y="-49904"/>
    </p:cViewPr>
  </p:outlineViewPr>
  <p:notesTextViewPr>
    <p:cViewPr>
      <p:scale>
        <a:sx n="3" d="2"/>
        <a:sy n="3" d="2"/>
      </p:scale>
      <p:origin x="0" y="-748"/>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22AA0-93FA-4B61-94DE-2E1DBB6A0D9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C5BCD0C-B7B3-4044-AED1-FDE8E352E6E6}">
      <dgm:prSet/>
      <dgm:spPr/>
      <dgm:t>
        <a:bodyPr/>
        <a:lstStyle/>
        <a:p>
          <a:pPr>
            <a:lnSpc>
              <a:spcPct val="100000"/>
            </a:lnSpc>
          </a:pPr>
          <a:r>
            <a:rPr lang="en-US" dirty="0">
              <a:latin typeface="Lub Dub Condensed" panose="020B0506030403020204" pitchFamily="34" charset="0"/>
            </a:rPr>
            <a:t>Network purpose</a:t>
          </a:r>
        </a:p>
      </dgm:t>
    </dgm:pt>
    <dgm:pt modelId="{4E99FD0E-6FA0-42AF-AE33-DCA3BF0EEB5A}" type="parTrans" cxnId="{FF6E140C-7846-4FC0-B46D-198B2AB8F7ED}">
      <dgm:prSet/>
      <dgm:spPr/>
      <dgm:t>
        <a:bodyPr/>
        <a:lstStyle/>
        <a:p>
          <a:endParaRPr lang="en-US"/>
        </a:p>
      </dgm:t>
    </dgm:pt>
    <dgm:pt modelId="{A1FB6657-E038-46D9-9A35-C88522E197B7}" type="sibTrans" cxnId="{FF6E140C-7846-4FC0-B46D-198B2AB8F7ED}">
      <dgm:prSet/>
      <dgm:spPr/>
      <dgm:t>
        <a:bodyPr/>
        <a:lstStyle/>
        <a:p>
          <a:endParaRPr lang="en-US"/>
        </a:p>
      </dgm:t>
    </dgm:pt>
    <dgm:pt modelId="{091D5A60-4145-4985-9E1B-D19A422A0CF9}">
      <dgm:prSet/>
      <dgm:spPr/>
      <dgm:t>
        <a:bodyPr/>
        <a:lstStyle/>
        <a:p>
          <a:pPr>
            <a:lnSpc>
              <a:spcPct val="100000"/>
            </a:lnSpc>
          </a:pPr>
          <a:r>
            <a:rPr lang="en-US" dirty="0">
              <a:latin typeface="Lub Dub Condensed" panose="020B0506030403020204" pitchFamily="34" charset="0"/>
            </a:rPr>
            <a:t>Award Details</a:t>
          </a:r>
        </a:p>
      </dgm:t>
    </dgm:pt>
    <dgm:pt modelId="{D1ACA56C-1545-49DC-A216-034ECEA17398}" type="parTrans" cxnId="{543FD271-597A-492E-8AF7-3E9907C3FCEF}">
      <dgm:prSet/>
      <dgm:spPr/>
      <dgm:t>
        <a:bodyPr/>
        <a:lstStyle/>
        <a:p>
          <a:endParaRPr lang="en-US"/>
        </a:p>
      </dgm:t>
    </dgm:pt>
    <dgm:pt modelId="{6FB186F1-92DE-48BA-89B7-4AD5563D08FB}" type="sibTrans" cxnId="{543FD271-597A-492E-8AF7-3E9907C3FCEF}">
      <dgm:prSet/>
      <dgm:spPr/>
      <dgm:t>
        <a:bodyPr/>
        <a:lstStyle/>
        <a:p>
          <a:endParaRPr lang="en-US"/>
        </a:p>
      </dgm:t>
    </dgm:pt>
    <dgm:pt modelId="{90F739A2-C47C-4707-A422-B01D1F9ECB5E}">
      <dgm:prSet/>
      <dgm:spPr/>
      <dgm:t>
        <a:bodyPr/>
        <a:lstStyle/>
        <a:p>
          <a:pPr>
            <a:lnSpc>
              <a:spcPct val="100000"/>
            </a:lnSpc>
          </a:pPr>
          <a:r>
            <a:rPr lang="en-US" dirty="0">
              <a:latin typeface="Lub Dub Condensed" panose="020B0506030403020204" pitchFamily="34" charset="0"/>
            </a:rPr>
            <a:t>Award Requirements</a:t>
          </a:r>
        </a:p>
      </dgm:t>
    </dgm:pt>
    <dgm:pt modelId="{28D4A68F-BAAF-4210-BE39-EB24D3A10CB9}" type="parTrans" cxnId="{349062AE-34FD-45C2-AC56-98A89B16D299}">
      <dgm:prSet/>
      <dgm:spPr/>
      <dgm:t>
        <a:bodyPr/>
        <a:lstStyle/>
        <a:p>
          <a:endParaRPr lang="en-US"/>
        </a:p>
      </dgm:t>
    </dgm:pt>
    <dgm:pt modelId="{F8F4BBDF-1BE7-4075-8254-EA541B53DBD6}" type="sibTrans" cxnId="{349062AE-34FD-45C2-AC56-98A89B16D299}">
      <dgm:prSet/>
      <dgm:spPr/>
      <dgm:t>
        <a:bodyPr/>
        <a:lstStyle/>
        <a:p>
          <a:endParaRPr lang="en-US"/>
        </a:p>
      </dgm:t>
    </dgm:pt>
    <dgm:pt modelId="{90AC6FE0-7400-4405-86FF-D4A32F9CF526}">
      <dgm:prSet/>
      <dgm:spPr/>
      <dgm:t>
        <a:bodyPr/>
        <a:lstStyle/>
        <a:p>
          <a:pPr>
            <a:lnSpc>
              <a:spcPct val="100000"/>
            </a:lnSpc>
          </a:pPr>
          <a:r>
            <a:rPr lang="en-US" dirty="0">
              <a:latin typeface="Lub Dub Condensed" panose="020B0506030403020204" pitchFamily="34" charset="0"/>
            </a:rPr>
            <a:t>Pre-Proposal Process</a:t>
          </a:r>
        </a:p>
      </dgm:t>
    </dgm:pt>
    <dgm:pt modelId="{9E2AE84A-C9F2-4679-BC31-088DF7FA74CC}" type="parTrans" cxnId="{D8E265C5-C77A-45E2-B908-FF83C853C394}">
      <dgm:prSet/>
      <dgm:spPr/>
      <dgm:t>
        <a:bodyPr/>
        <a:lstStyle/>
        <a:p>
          <a:endParaRPr lang="en-US"/>
        </a:p>
      </dgm:t>
    </dgm:pt>
    <dgm:pt modelId="{D0A0F1B5-32D4-4157-B4DF-3D249790933B}" type="sibTrans" cxnId="{D8E265C5-C77A-45E2-B908-FF83C853C394}">
      <dgm:prSet/>
      <dgm:spPr/>
      <dgm:t>
        <a:bodyPr/>
        <a:lstStyle/>
        <a:p>
          <a:endParaRPr lang="en-US"/>
        </a:p>
      </dgm:t>
    </dgm:pt>
    <dgm:pt modelId="{E6E089C0-8834-4021-A48E-40FCFB815D00}">
      <dgm:prSet/>
      <dgm:spPr/>
      <dgm:t>
        <a:bodyPr/>
        <a:lstStyle/>
        <a:p>
          <a:pPr>
            <a:lnSpc>
              <a:spcPct val="100000"/>
            </a:lnSpc>
          </a:pPr>
          <a:r>
            <a:rPr lang="en-US" dirty="0">
              <a:latin typeface="Lub Dub Condensed" panose="020B0506030403020204" pitchFamily="34" charset="0"/>
            </a:rPr>
            <a:t>Full Proposal</a:t>
          </a:r>
        </a:p>
      </dgm:t>
    </dgm:pt>
    <dgm:pt modelId="{0AE3ED27-C5FA-40FC-9FA4-3FDA4989FF8B}" type="parTrans" cxnId="{96E34AD1-FF7C-431B-8265-193249D8B3CE}">
      <dgm:prSet/>
      <dgm:spPr/>
      <dgm:t>
        <a:bodyPr/>
        <a:lstStyle/>
        <a:p>
          <a:endParaRPr lang="en-US"/>
        </a:p>
      </dgm:t>
    </dgm:pt>
    <dgm:pt modelId="{F5B23A69-F511-4BB7-9B29-68EDDB51733F}" type="sibTrans" cxnId="{96E34AD1-FF7C-431B-8265-193249D8B3CE}">
      <dgm:prSet/>
      <dgm:spPr/>
      <dgm:t>
        <a:bodyPr/>
        <a:lstStyle/>
        <a:p>
          <a:endParaRPr lang="en-US"/>
        </a:p>
      </dgm:t>
    </dgm:pt>
    <dgm:pt modelId="{21A50112-F391-4C92-BF4A-095F4B3AB2A4}">
      <dgm:prSet/>
      <dgm:spPr/>
      <dgm:t>
        <a:bodyPr/>
        <a:lstStyle/>
        <a:p>
          <a:pPr>
            <a:lnSpc>
              <a:spcPct val="100000"/>
            </a:lnSpc>
          </a:pPr>
          <a:r>
            <a:rPr lang="en-US" dirty="0">
              <a:latin typeface="Lub Dub Condensed" panose="020B0506030403020204" pitchFamily="34" charset="0"/>
            </a:rPr>
            <a:t>FAQs</a:t>
          </a:r>
        </a:p>
      </dgm:t>
    </dgm:pt>
    <dgm:pt modelId="{1B2C429F-F041-4E55-9594-E82D5706A581}" type="parTrans" cxnId="{C866B60A-D6D7-45E6-86ED-D04BF03634FD}">
      <dgm:prSet/>
      <dgm:spPr/>
      <dgm:t>
        <a:bodyPr/>
        <a:lstStyle/>
        <a:p>
          <a:endParaRPr lang="en-US"/>
        </a:p>
      </dgm:t>
    </dgm:pt>
    <dgm:pt modelId="{B9C25C79-73F4-4BE5-AFB1-69AE90323AE5}" type="sibTrans" cxnId="{C866B60A-D6D7-45E6-86ED-D04BF03634FD}">
      <dgm:prSet/>
      <dgm:spPr/>
      <dgm:t>
        <a:bodyPr/>
        <a:lstStyle/>
        <a:p>
          <a:endParaRPr lang="en-US"/>
        </a:p>
      </dgm:t>
    </dgm:pt>
    <dgm:pt modelId="{4438DB80-5FB7-40B4-9F77-BA8C61662F0E}">
      <dgm:prSet/>
      <dgm:spPr/>
      <dgm:t>
        <a:bodyPr/>
        <a:lstStyle/>
        <a:p>
          <a:pPr>
            <a:lnSpc>
              <a:spcPct val="100000"/>
            </a:lnSpc>
          </a:pPr>
          <a:r>
            <a:rPr lang="en-US" dirty="0">
              <a:latin typeface="Lub Dub Condensed" panose="020B0506030403020204" pitchFamily="34" charset="0"/>
            </a:rPr>
            <a:t>Questions &amp; Answer</a:t>
          </a:r>
        </a:p>
      </dgm:t>
    </dgm:pt>
    <dgm:pt modelId="{ACD7A31C-CC99-4ED8-AC59-744F1EA0FA2C}" type="parTrans" cxnId="{9488DA1F-8A6E-4D68-9F2F-55EE84EE550D}">
      <dgm:prSet/>
      <dgm:spPr/>
      <dgm:t>
        <a:bodyPr/>
        <a:lstStyle/>
        <a:p>
          <a:endParaRPr lang="en-US"/>
        </a:p>
      </dgm:t>
    </dgm:pt>
    <dgm:pt modelId="{8E1D1454-2602-4286-A6CE-9E09B4963303}" type="sibTrans" cxnId="{9488DA1F-8A6E-4D68-9F2F-55EE84EE550D}">
      <dgm:prSet/>
      <dgm:spPr/>
      <dgm:t>
        <a:bodyPr/>
        <a:lstStyle/>
        <a:p>
          <a:endParaRPr lang="en-US"/>
        </a:p>
      </dgm:t>
    </dgm:pt>
    <dgm:pt modelId="{42B9C688-76EE-4511-AA48-609B09C42DBA}">
      <dgm:prSet/>
      <dgm:spPr/>
      <dgm:t>
        <a:bodyPr/>
        <a:lstStyle/>
        <a:p>
          <a:pPr>
            <a:lnSpc>
              <a:spcPct val="100000"/>
            </a:lnSpc>
          </a:pPr>
          <a:r>
            <a:rPr lang="en-US" dirty="0">
              <a:latin typeface="Lub Dub Condensed" panose="020B0506030403020204" pitchFamily="34" charset="0"/>
            </a:rPr>
            <a:t>Relevant Policies</a:t>
          </a:r>
        </a:p>
      </dgm:t>
    </dgm:pt>
    <dgm:pt modelId="{D5682C91-0699-4D1B-A28D-0DFE3339F3F5}" type="parTrans" cxnId="{6D12616F-8422-40D9-AC12-902C38D2A32A}">
      <dgm:prSet/>
      <dgm:spPr/>
      <dgm:t>
        <a:bodyPr/>
        <a:lstStyle/>
        <a:p>
          <a:endParaRPr lang="en-US"/>
        </a:p>
      </dgm:t>
    </dgm:pt>
    <dgm:pt modelId="{82BAB2AB-24B4-4189-91D4-691589353542}" type="sibTrans" cxnId="{6D12616F-8422-40D9-AC12-902C38D2A32A}">
      <dgm:prSet/>
      <dgm:spPr/>
      <dgm:t>
        <a:bodyPr/>
        <a:lstStyle/>
        <a:p>
          <a:endParaRPr lang="en-US"/>
        </a:p>
      </dgm:t>
    </dgm:pt>
    <dgm:pt modelId="{7383CC1C-BE93-4CE8-AD8E-2C3AE717B139}">
      <dgm:prSet/>
      <dgm:spPr/>
      <dgm:t>
        <a:bodyPr/>
        <a:lstStyle/>
        <a:p>
          <a:pPr>
            <a:lnSpc>
              <a:spcPct val="100000"/>
            </a:lnSpc>
          </a:pPr>
          <a:r>
            <a:rPr lang="en-US" dirty="0">
              <a:latin typeface="Lub Dub Condensed" panose="020B0506030403020204" pitchFamily="34" charset="0"/>
            </a:rPr>
            <a:t>Peer Review</a:t>
          </a:r>
        </a:p>
      </dgm:t>
    </dgm:pt>
    <dgm:pt modelId="{95E1BB38-8E78-4A36-9E3B-64D2669732DC}" type="parTrans" cxnId="{310A581F-F132-4E37-BB34-FD59C045E42F}">
      <dgm:prSet/>
      <dgm:spPr/>
      <dgm:t>
        <a:bodyPr/>
        <a:lstStyle/>
        <a:p>
          <a:endParaRPr lang="en-US"/>
        </a:p>
      </dgm:t>
    </dgm:pt>
    <dgm:pt modelId="{5A9BD99F-FC75-44ED-8FF8-349C4A2F4B65}" type="sibTrans" cxnId="{310A581F-F132-4E37-BB34-FD59C045E42F}">
      <dgm:prSet/>
      <dgm:spPr/>
      <dgm:t>
        <a:bodyPr/>
        <a:lstStyle/>
        <a:p>
          <a:endParaRPr lang="en-US"/>
        </a:p>
      </dgm:t>
    </dgm:pt>
    <dgm:pt modelId="{FBB1F143-2D1F-40B1-A19C-BCD0B52AD748}" type="pres">
      <dgm:prSet presAssocID="{21522AA0-93FA-4B61-94DE-2E1DBB6A0D92}" presName="root" presStyleCnt="0">
        <dgm:presLayoutVars>
          <dgm:dir/>
          <dgm:resizeHandles val="exact"/>
        </dgm:presLayoutVars>
      </dgm:prSet>
      <dgm:spPr/>
    </dgm:pt>
    <dgm:pt modelId="{CC7DF018-B3F1-4095-8E9C-8BAAF63E689C}" type="pres">
      <dgm:prSet presAssocID="{1C5BCD0C-B7B3-4044-AED1-FDE8E352E6E6}" presName="compNode" presStyleCnt="0"/>
      <dgm:spPr/>
    </dgm:pt>
    <dgm:pt modelId="{BF971DED-6150-45FA-A6BF-C33062A17A94}" type="pres">
      <dgm:prSet presAssocID="{1C5BCD0C-B7B3-4044-AED1-FDE8E352E6E6}" presName="bgRect" presStyleLbl="bgShp" presStyleIdx="0" presStyleCnt="9"/>
      <dgm:spPr/>
    </dgm:pt>
    <dgm:pt modelId="{E3961DAE-D4DB-4BB5-9097-BD93C83A8D41}" type="pres">
      <dgm:prSet presAssocID="{1C5BCD0C-B7B3-4044-AED1-FDE8E352E6E6}"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39D3B5D6-4828-47EF-9BD4-29A18185B14F}" type="pres">
      <dgm:prSet presAssocID="{1C5BCD0C-B7B3-4044-AED1-FDE8E352E6E6}" presName="spaceRect" presStyleCnt="0"/>
      <dgm:spPr/>
    </dgm:pt>
    <dgm:pt modelId="{BF3E6147-7FFD-48DC-9E7F-88759E9C8841}" type="pres">
      <dgm:prSet presAssocID="{1C5BCD0C-B7B3-4044-AED1-FDE8E352E6E6}" presName="parTx" presStyleLbl="revTx" presStyleIdx="0" presStyleCnt="9">
        <dgm:presLayoutVars>
          <dgm:chMax val="0"/>
          <dgm:chPref val="0"/>
        </dgm:presLayoutVars>
      </dgm:prSet>
      <dgm:spPr/>
    </dgm:pt>
    <dgm:pt modelId="{F091425C-6E38-4C8E-BB94-4D02139E26E9}" type="pres">
      <dgm:prSet presAssocID="{A1FB6657-E038-46D9-9A35-C88522E197B7}" presName="sibTrans" presStyleCnt="0"/>
      <dgm:spPr/>
    </dgm:pt>
    <dgm:pt modelId="{0B1377CC-797D-408B-A7FE-70CA4559D46D}" type="pres">
      <dgm:prSet presAssocID="{091D5A60-4145-4985-9E1B-D19A422A0CF9}" presName="compNode" presStyleCnt="0"/>
      <dgm:spPr/>
    </dgm:pt>
    <dgm:pt modelId="{23134901-B848-455B-8D4A-E83E51590CB6}" type="pres">
      <dgm:prSet presAssocID="{091D5A60-4145-4985-9E1B-D19A422A0CF9}" presName="bgRect" presStyleLbl="bgShp" presStyleIdx="1" presStyleCnt="9"/>
      <dgm:spPr/>
    </dgm:pt>
    <dgm:pt modelId="{5CE9F40C-2E96-446F-99C5-432A5C381BF8}" type="pres">
      <dgm:prSet presAssocID="{091D5A60-4145-4985-9E1B-D19A422A0CF9}" presName="iconRect" presStyleLbl="nod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bbon"/>
        </a:ext>
      </dgm:extLst>
    </dgm:pt>
    <dgm:pt modelId="{149F5A5D-45A2-4FC0-8C09-5E99CB2B444E}" type="pres">
      <dgm:prSet presAssocID="{091D5A60-4145-4985-9E1B-D19A422A0CF9}" presName="spaceRect" presStyleCnt="0"/>
      <dgm:spPr/>
    </dgm:pt>
    <dgm:pt modelId="{EA0A803E-0636-4746-9979-3EC97A2466D7}" type="pres">
      <dgm:prSet presAssocID="{091D5A60-4145-4985-9E1B-D19A422A0CF9}" presName="parTx" presStyleLbl="revTx" presStyleIdx="1" presStyleCnt="9">
        <dgm:presLayoutVars>
          <dgm:chMax val="0"/>
          <dgm:chPref val="0"/>
        </dgm:presLayoutVars>
      </dgm:prSet>
      <dgm:spPr/>
    </dgm:pt>
    <dgm:pt modelId="{FFA941A0-8ECD-44A7-A82F-A1C93B8802F4}" type="pres">
      <dgm:prSet presAssocID="{6FB186F1-92DE-48BA-89B7-4AD5563D08FB}" presName="sibTrans" presStyleCnt="0"/>
      <dgm:spPr/>
    </dgm:pt>
    <dgm:pt modelId="{A7492751-9ACE-4B6F-990C-D1066EBC0790}" type="pres">
      <dgm:prSet presAssocID="{90F739A2-C47C-4707-A422-B01D1F9ECB5E}" presName="compNode" presStyleCnt="0"/>
      <dgm:spPr/>
    </dgm:pt>
    <dgm:pt modelId="{5E2F1050-8970-4273-8CC0-154C290B9F0E}" type="pres">
      <dgm:prSet presAssocID="{90F739A2-C47C-4707-A422-B01D1F9ECB5E}" presName="bgRect" presStyleLbl="bgShp" presStyleIdx="2" presStyleCnt="9"/>
      <dgm:spPr/>
    </dgm:pt>
    <dgm:pt modelId="{75749444-ED53-4F3A-9C76-55ADC058D06A}" type="pres">
      <dgm:prSet presAssocID="{90F739A2-C47C-4707-A422-B01D1F9ECB5E}" presName="iconRect" presStyleLbl="nod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363297E-0982-42FA-A396-562F07C448B8}" type="pres">
      <dgm:prSet presAssocID="{90F739A2-C47C-4707-A422-B01D1F9ECB5E}" presName="spaceRect" presStyleCnt="0"/>
      <dgm:spPr/>
    </dgm:pt>
    <dgm:pt modelId="{A00D8047-9D60-4320-B57E-53E30D38EDAC}" type="pres">
      <dgm:prSet presAssocID="{90F739A2-C47C-4707-A422-B01D1F9ECB5E}" presName="parTx" presStyleLbl="revTx" presStyleIdx="2" presStyleCnt="9">
        <dgm:presLayoutVars>
          <dgm:chMax val="0"/>
          <dgm:chPref val="0"/>
        </dgm:presLayoutVars>
      </dgm:prSet>
      <dgm:spPr/>
    </dgm:pt>
    <dgm:pt modelId="{EF33B769-6575-4A7B-B58D-09A6A20C13C0}" type="pres">
      <dgm:prSet presAssocID="{F8F4BBDF-1BE7-4075-8254-EA541B53DBD6}" presName="sibTrans" presStyleCnt="0"/>
      <dgm:spPr/>
    </dgm:pt>
    <dgm:pt modelId="{720E01AE-DEA0-4791-BCFA-5F39AAF85679}" type="pres">
      <dgm:prSet presAssocID="{90AC6FE0-7400-4405-86FF-D4A32F9CF526}" presName="compNode" presStyleCnt="0"/>
      <dgm:spPr/>
    </dgm:pt>
    <dgm:pt modelId="{55DD98D9-B1A1-4A1E-9531-068EED32752C}" type="pres">
      <dgm:prSet presAssocID="{90AC6FE0-7400-4405-86FF-D4A32F9CF526}" presName="bgRect" presStyleLbl="bgShp" presStyleIdx="3" presStyleCnt="9"/>
      <dgm:spPr/>
    </dgm:pt>
    <dgm:pt modelId="{754EAAFA-39B3-4AD2-9798-18695F763EFB}" type="pres">
      <dgm:prSet presAssocID="{90AC6FE0-7400-4405-86FF-D4A32F9CF526}"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FDD321A1-83F7-41AB-97EB-7B4E16F92E2C}" type="pres">
      <dgm:prSet presAssocID="{90AC6FE0-7400-4405-86FF-D4A32F9CF526}" presName="spaceRect" presStyleCnt="0"/>
      <dgm:spPr/>
    </dgm:pt>
    <dgm:pt modelId="{E77F5D3C-E451-4A87-930E-062A79F43FF3}" type="pres">
      <dgm:prSet presAssocID="{90AC6FE0-7400-4405-86FF-D4A32F9CF526}" presName="parTx" presStyleLbl="revTx" presStyleIdx="3" presStyleCnt="9">
        <dgm:presLayoutVars>
          <dgm:chMax val="0"/>
          <dgm:chPref val="0"/>
        </dgm:presLayoutVars>
      </dgm:prSet>
      <dgm:spPr/>
    </dgm:pt>
    <dgm:pt modelId="{2D1BD556-3C12-488C-B5A6-3601D4E80B77}" type="pres">
      <dgm:prSet presAssocID="{D0A0F1B5-32D4-4157-B4DF-3D249790933B}" presName="sibTrans" presStyleCnt="0"/>
      <dgm:spPr/>
    </dgm:pt>
    <dgm:pt modelId="{1CAF48C4-46F1-4880-A8AA-DF7B104B4B05}" type="pres">
      <dgm:prSet presAssocID="{E6E089C0-8834-4021-A48E-40FCFB815D00}" presName="compNode" presStyleCnt="0"/>
      <dgm:spPr/>
    </dgm:pt>
    <dgm:pt modelId="{F6AF417D-0FCA-4C91-BEA8-EF69661B79BC}" type="pres">
      <dgm:prSet presAssocID="{E6E089C0-8834-4021-A48E-40FCFB815D00}" presName="bgRect" presStyleLbl="bgShp" presStyleIdx="4" presStyleCnt="9"/>
      <dgm:spPr/>
    </dgm:pt>
    <dgm:pt modelId="{5AFB85F9-4127-463F-A856-AB3E3CE00B82}" type="pres">
      <dgm:prSet presAssocID="{E6E089C0-8834-4021-A48E-40FCFB815D00}"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18DBBAE3-2ADE-442A-8D02-B69FE49F05D6}" type="pres">
      <dgm:prSet presAssocID="{E6E089C0-8834-4021-A48E-40FCFB815D00}" presName="spaceRect" presStyleCnt="0"/>
      <dgm:spPr/>
    </dgm:pt>
    <dgm:pt modelId="{23569D9E-2275-418C-86A6-0D4790566D94}" type="pres">
      <dgm:prSet presAssocID="{E6E089C0-8834-4021-A48E-40FCFB815D00}" presName="parTx" presStyleLbl="revTx" presStyleIdx="4" presStyleCnt="9">
        <dgm:presLayoutVars>
          <dgm:chMax val="0"/>
          <dgm:chPref val="0"/>
        </dgm:presLayoutVars>
      </dgm:prSet>
      <dgm:spPr/>
    </dgm:pt>
    <dgm:pt modelId="{F1D1194B-C18E-4AAA-8AD3-8D83874ADC89}" type="pres">
      <dgm:prSet presAssocID="{F5B23A69-F511-4BB7-9B29-68EDDB51733F}" presName="sibTrans" presStyleCnt="0"/>
      <dgm:spPr/>
    </dgm:pt>
    <dgm:pt modelId="{5EC9CBE8-7662-4D80-A591-197A00BC7A32}" type="pres">
      <dgm:prSet presAssocID="{42B9C688-76EE-4511-AA48-609B09C42DBA}" presName="compNode" presStyleCnt="0"/>
      <dgm:spPr/>
    </dgm:pt>
    <dgm:pt modelId="{91BF5F39-BF93-4331-AB43-0F7FBA672E41}" type="pres">
      <dgm:prSet presAssocID="{42B9C688-76EE-4511-AA48-609B09C42DBA}" presName="bgRect" presStyleLbl="bgShp" presStyleIdx="5" presStyleCnt="9"/>
      <dgm:spPr/>
    </dgm:pt>
    <dgm:pt modelId="{FE3CC113-DB22-464E-95B6-5E7D27C43007}" type="pres">
      <dgm:prSet presAssocID="{42B9C688-76EE-4511-AA48-609B09C42DBA}" presName="iconRect" presStyleLbl="node1" presStyleIdx="5" presStyleCnt="9"/>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Gavel with solid fill"/>
        </a:ext>
      </dgm:extLst>
    </dgm:pt>
    <dgm:pt modelId="{8BCD48DC-D822-4F29-97FF-3F93D743A4B1}" type="pres">
      <dgm:prSet presAssocID="{42B9C688-76EE-4511-AA48-609B09C42DBA}" presName="spaceRect" presStyleCnt="0"/>
      <dgm:spPr/>
    </dgm:pt>
    <dgm:pt modelId="{4DA520CE-02D7-4A45-B4E1-7B29698BF947}" type="pres">
      <dgm:prSet presAssocID="{42B9C688-76EE-4511-AA48-609B09C42DBA}" presName="parTx" presStyleLbl="revTx" presStyleIdx="5" presStyleCnt="9">
        <dgm:presLayoutVars>
          <dgm:chMax val="0"/>
          <dgm:chPref val="0"/>
        </dgm:presLayoutVars>
      </dgm:prSet>
      <dgm:spPr/>
    </dgm:pt>
    <dgm:pt modelId="{911A09FD-198F-4380-AF61-A6853F8EA2A4}" type="pres">
      <dgm:prSet presAssocID="{82BAB2AB-24B4-4189-91D4-691589353542}" presName="sibTrans" presStyleCnt="0"/>
      <dgm:spPr/>
    </dgm:pt>
    <dgm:pt modelId="{35197308-31C3-4F97-ABBD-DF14745F9ECB}" type="pres">
      <dgm:prSet presAssocID="{7383CC1C-BE93-4CE8-AD8E-2C3AE717B139}" presName="compNode" presStyleCnt="0"/>
      <dgm:spPr/>
    </dgm:pt>
    <dgm:pt modelId="{C99263E9-6FA5-4242-9E95-9373A6A2FB9C}" type="pres">
      <dgm:prSet presAssocID="{7383CC1C-BE93-4CE8-AD8E-2C3AE717B139}" presName="bgRect" presStyleLbl="bgShp" presStyleIdx="6" presStyleCnt="9"/>
      <dgm:spPr/>
    </dgm:pt>
    <dgm:pt modelId="{08509D8E-1046-4222-9113-68BFC343389F}" type="pres">
      <dgm:prSet presAssocID="{7383CC1C-BE93-4CE8-AD8E-2C3AE717B139}" presName="iconRect" presStyleLbl="node1" presStyleIdx="6" presStyleCnt="9"/>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Customer review with solid fill"/>
        </a:ext>
      </dgm:extLst>
    </dgm:pt>
    <dgm:pt modelId="{82E0DE19-D4DA-4B2F-9473-38433073E0AE}" type="pres">
      <dgm:prSet presAssocID="{7383CC1C-BE93-4CE8-AD8E-2C3AE717B139}" presName="spaceRect" presStyleCnt="0"/>
      <dgm:spPr/>
    </dgm:pt>
    <dgm:pt modelId="{793AA1DB-2629-422C-B746-C4CD6F5ECFAA}" type="pres">
      <dgm:prSet presAssocID="{7383CC1C-BE93-4CE8-AD8E-2C3AE717B139}" presName="parTx" presStyleLbl="revTx" presStyleIdx="6" presStyleCnt="9">
        <dgm:presLayoutVars>
          <dgm:chMax val="0"/>
          <dgm:chPref val="0"/>
        </dgm:presLayoutVars>
      </dgm:prSet>
      <dgm:spPr/>
    </dgm:pt>
    <dgm:pt modelId="{F4517783-BA83-480A-A4CE-560AC3D6C401}" type="pres">
      <dgm:prSet presAssocID="{5A9BD99F-FC75-44ED-8FF8-349C4A2F4B65}" presName="sibTrans" presStyleCnt="0"/>
      <dgm:spPr/>
    </dgm:pt>
    <dgm:pt modelId="{F4ED4A50-36ED-4A8F-B16D-D27BB7D81FFE}" type="pres">
      <dgm:prSet presAssocID="{21A50112-F391-4C92-BF4A-095F4B3AB2A4}" presName="compNode" presStyleCnt="0"/>
      <dgm:spPr/>
    </dgm:pt>
    <dgm:pt modelId="{7633A020-8E7C-4D4C-BD25-52C068B9092C}" type="pres">
      <dgm:prSet presAssocID="{21A50112-F391-4C92-BF4A-095F4B3AB2A4}" presName="bgRect" presStyleLbl="bgShp" presStyleIdx="7" presStyleCnt="9"/>
      <dgm:spPr/>
    </dgm:pt>
    <dgm:pt modelId="{2169A0E8-3267-43F7-9CDC-34DFDEFB2C02}" type="pres">
      <dgm:prSet presAssocID="{21A50112-F391-4C92-BF4A-095F4B3AB2A4}" presName="iconRect" presStyleLbl="node1" presStyleIdx="7" presStyleCnt="9"/>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Help"/>
        </a:ext>
      </dgm:extLst>
    </dgm:pt>
    <dgm:pt modelId="{CD16DEC4-DA13-49A5-BE6F-71BB5FAD322D}" type="pres">
      <dgm:prSet presAssocID="{21A50112-F391-4C92-BF4A-095F4B3AB2A4}" presName="spaceRect" presStyleCnt="0"/>
      <dgm:spPr/>
    </dgm:pt>
    <dgm:pt modelId="{6FBF8767-3E4D-4FB5-B69D-1E191DA0EE48}" type="pres">
      <dgm:prSet presAssocID="{21A50112-F391-4C92-BF4A-095F4B3AB2A4}" presName="parTx" presStyleLbl="revTx" presStyleIdx="7" presStyleCnt="9">
        <dgm:presLayoutVars>
          <dgm:chMax val="0"/>
          <dgm:chPref val="0"/>
        </dgm:presLayoutVars>
      </dgm:prSet>
      <dgm:spPr/>
    </dgm:pt>
    <dgm:pt modelId="{654DF641-1022-4207-A304-5988E796370A}" type="pres">
      <dgm:prSet presAssocID="{B9C25C79-73F4-4BE5-AFB1-69AE90323AE5}" presName="sibTrans" presStyleCnt="0"/>
      <dgm:spPr/>
    </dgm:pt>
    <dgm:pt modelId="{25DBFD24-9AD8-4D3A-8BD0-480B1959D17B}" type="pres">
      <dgm:prSet presAssocID="{4438DB80-5FB7-40B4-9F77-BA8C61662F0E}" presName="compNode" presStyleCnt="0"/>
      <dgm:spPr/>
    </dgm:pt>
    <dgm:pt modelId="{20BB3FF9-0715-4E13-8F0C-9676F686C67B}" type="pres">
      <dgm:prSet presAssocID="{4438DB80-5FB7-40B4-9F77-BA8C61662F0E}" presName="bgRect" presStyleLbl="bgShp" presStyleIdx="8" presStyleCnt="9"/>
      <dgm:spPr/>
    </dgm:pt>
    <dgm:pt modelId="{2AF55819-FF72-446F-9054-2DCABEBF00FF}" type="pres">
      <dgm:prSet presAssocID="{4438DB80-5FB7-40B4-9F77-BA8C61662F0E}" presName="iconRect" presStyleLbl="node1" presStyleIdx="8" presStyleCnt="9"/>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dgm:spPr>
      <dgm:extLst>
        <a:ext uri="{E40237B7-FDA0-4F09-8148-C483321AD2D9}">
          <dgm14:cNvPr xmlns:dgm14="http://schemas.microsoft.com/office/drawing/2010/diagram" id="0" name="" descr="Questions"/>
        </a:ext>
      </dgm:extLst>
    </dgm:pt>
    <dgm:pt modelId="{AFB92145-2D9B-42DB-B94F-AAB9078FA985}" type="pres">
      <dgm:prSet presAssocID="{4438DB80-5FB7-40B4-9F77-BA8C61662F0E}" presName="spaceRect" presStyleCnt="0"/>
      <dgm:spPr/>
    </dgm:pt>
    <dgm:pt modelId="{F9941627-EBBD-43D7-82BE-5766E0DD503E}" type="pres">
      <dgm:prSet presAssocID="{4438DB80-5FB7-40B4-9F77-BA8C61662F0E}" presName="parTx" presStyleLbl="revTx" presStyleIdx="8" presStyleCnt="9">
        <dgm:presLayoutVars>
          <dgm:chMax val="0"/>
          <dgm:chPref val="0"/>
        </dgm:presLayoutVars>
      </dgm:prSet>
      <dgm:spPr/>
    </dgm:pt>
  </dgm:ptLst>
  <dgm:cxnLst>
    <dgm:cxn modelId="{C866B60A-D6D7-45E6-86ED-D04BF03634FD}" srcId="{21522AA0-93FA-4B61-94DE-2E1DBB6A0D92}" destId="{21A50112-F391-4C92-BF4A-095F4B3AB2A4}" srcOrd="7" destOrd="0" parTransId="{1B2C429F-F041-4E55-9594-E82D5706A581}" sibTransId="{B9C25C79-73F4-4BE5-AFB1-69AE90323AE5}"/>
    <dgm:cxn modelId="{FF6E140C-7846-4FC0-B46D-198B2AB8F7ED}" srcId="{21522AA0-93FA-4B61-94DE-2E1DBB6A0D92}" destId="{1C5BCD0C-B7B3-4044-AED1-FDE8E352E6E6}" srcOrd="0" destOrd="0" parTransId="{4E99FD0E-6FA0-42AF-AE33-DCA3BF0EEB5A}" sibTransId="{A1FB6657-E038-46D9-9A35-C88522E197B7}"/>
    <dgm:cxn modelId="{A99ED010-C4E8-4575-9C5B-7E5B062B9C29}" type="presOf" srcId="{90F739A2-C47C-4707-A422-B01D1F9ECB5E}" destId="{A00D8047-9D60-4320-B57E-53E30D38EDAC}" srcOrd="0" destOrd="0" presId="urn:microsoft.com/office/officeart/2018/2/layout/IconVerticalSolidList"/>
    <dgm:cxn modelId="{E054361D-6A2B-4920-8BC9-8C88295F35AD}" type="presOf" srcId="{7383CC1C-BE93-4CE8-AD8E-2C3AE717B139}" destId="{793AA1DB-2629-422C-B746-C4CD6F5ECFAA}" srcOrd="0" destOrd="0" presId="urn:microsoft.com/office/officeart/2018/2/layout/IconVerticalSolidList"/>
    <dgm:cxn modelId="{310A581F-F132-4E37-BB34-FD59C045E42F}" srcId="{21522AA0-93FA-4B61-94DE-2E1DBB6A0D92}" destId="{7383CC1C-BE93-4CE8-AD8E-2C3AE717B139}" srcOrd="6" destOrd="0" parTransId="{95E1BB38-8E78-4A36-9E3B-64D2669732DC}" sibTransId="{5A9BD99F-FC75-44ED-8FF8-349C4A2F4B65}"/>
    <dgm:cxn modelId="{9488DA1F-8A6E-4D68-9F2F-55EE84EE550D}" srcId="{21522AA0-93FA-4B61-94DE-2E1DBB6A0D92}" destId="{4438DB80-5FB7-40B4-9F77-BA8C61662F0E}" srcOrd="8" destOrd="0" parTransId="{ACD7A31C-CC99-4ED8-AC59-744F1EA0FA2C}" sibTransId="{8E1D1454-2602-4286-A6CE-9E09B4963303}"/>
    <dgm:cxn modelId="{E2FA1C28-0850-4EF8-B80D-E7E7319814D2}" type="presOf" srcId="{21522AA0-93FA-4B61-94DE-2E1DBB6A0D92}" destId="{FBB1F143-2D1F-40B1-A19C-BCD0B52AD748}" srcOrd="0" destOrd="0" presId="urn:microsoft.com/office/officeart/2018/2/layout/IconVerticalSolidList"/>
    <dgm:cxn modelId="{912D1344-471F-46F3-834C-3A7B98B5CB39}" type="presOf" srcId="{091D5A60-4145-4985-9E1B-D19A422A0CF9}" destId="{EA0A803E-0636-4746-9979-3EC97A2466D7}" srcOrd="0" destOrd="0" presId="urn:microsoft.com/office/officeart/2018/2/layout/IconVerticalSolidList"/>
    <dgm:cxn modelId="{F9044247-A212-4AED-9888-038B3762DC5F}" type="presOf" srcId="{90AC6FE0-7400-4405-86FF-D4A32F9CF526}" destId="{E77F5D3C-E451-4A87-930E-062A79F43FF3}" srcOrd="0" destOrd="0" presId="urn:microsoft.com/office/officeart/2018/2/layout/IconVerticalSolidList"/>
    <dgm:cxn modelId="{6D12616F-8422-40D9-AC12-902C38D2A32A}" srcId="{21522AA0-93FA-4B61-94DE-2E1DBB6A0D92}" destId="{42B9C688-76EE-4511-AA48-609B09C42DBA}" srcOrd="5" destOrd="0" parTransId="{D5682C91-0699-4D1B-A28D-0DFE3339F3F5}" sibTransId="{82BAB2AB-24B4-4189-91D4-691589353542}"/>
    <dgm:cxn modelId="{543FD271-597A-492E-8AF7-3E9907C3FCEF}" srcId="{21522AA0-93FA-4B61-94DE-2E1DBB6A0D92}" destId="{091D5A60-4145-4985-9E1B-D19A422A0CF9}" srcOrd="1" destOrd="0" parTransId="{D1ACA56C-1545-49DC-A216-034ECEA17398}" sibTransId="{6FB186F1-92DE-48BA-89B7-4AD5563D08FB}"/>
    <dgm:cxn modelId="{0C360787-6B1F-4A7C-B03D-69125BEF851E}" type="presOf" srcId="{1C5BCD0C-B7B3-4044-AED1-FDE8E352E6E6}" destId="{BF3E6147-7FFD-48DC-9E7F-88759E9C8841}" srcOrd="0" destOrd="0" presId="urn:microsoft.com/office/officeart/2018/2/layout/IconVerticalSolidList"/>
    <dgm:cxn modelId="{3E2A0C8E-D82B-4FB0-860E-25C4EE9EB369}" type="presOf" srcId="{E6E089C0-8834-4021-A48E-40FCFB815D00}" destId="{23569D9E-2275-418C-86A6-0D4790566D94}" srcOrd="0" destOrd="0" presId="urn:microsoft.com/office/officeart/2018/2/layout/IconVerticalSolidList"/>
    <dgm:cxn modelId="{349062AE-34FD-45C2-AC56-98A89B16D299}" srcId="{21522AA0-93FA-4B61-94DE-2E1DBB6A0D92}" destId="{90F739A2-C47C-4707-A422-B01D1F9ECB5E}" srcOrd="2" destOrd="0" parTransId="{28D4A68F-BAAF-4210-BE39-EB24D3A10CB9}" sibTransId="{F8F4BBDF-1BE7-4075-8254-EA541B53DBD6}"/>
    <dgm:cxn modelId="{2CC8DCB1-EBBB-4F02-8C20-0423B9A18D50}" type="presOf" srcId="{4438DB80-5FB7-40B4-9F77-BA8C61662F0E}" destId="{F9941627-EBBD-43D7-82BE-5766E0DD503E}" srcOrd="0" destOrd="0" presId="urn:microsoft.com/office/officeart/2018/2/layout/IconVerticalSolidList"/>
    <dgm:cxn modelId="{D8E265C5-C77A-45E2-B908-FF83C853C394}" srcId="{21522AA0-93FA-4B61-94DE-2E1DBB6A0D92}" destId="{90AC6FE0-7400-4405-86FF-D4A32F9CF526}" srcOrd="3" destOrd="0" parTransId="{9E2AE84A-C9F2-4679-BC31-088DF7FA74CC}" sibTransId="{D0A0F1B5-32D4-4157-B4DF-3D249790933B}"/>
    <dgm:cxn modelId="{96E34AD1-FF7C-431B-8265-193249D8B3CE}" srcId="{21522AA0-93FA-4B61-94DE-2E1DBB6A0D92}" destId="{E6E089C0-8834-4021-A48E-40FCFB815D00}" srcOrd="4" destOrd="0" parTransId="{0AE3ED27-C5FA-40FC-9FA4-3FDA4989FF8B}" sibTransId="{F5B23A69-F511-4BB7-9B29-68EDDB51733F}"/>
    <dgm:cxn modelId="{44BFB8E9-E14A-44F4-9B91-BAF9AAF64588}" type="presOf" srcId="{42B9C688-76EE-4511-AA48-609B09C42DBA}" destId="{4DA520CE-02D7-4A45-B4E1-7B29698BF947}" srcOrd="0" destOrd="0" presId="urn:microsoft.com/office/officeart/2018/2/layout/IconVerticalSolidList"/>
    <dgm:cxn modelId="{A66430FD-4215-4E02-8DB5-82FA94F1A4A9}" type="presOf" srcId="{21A50112-F391-4C92-BF4A-095F4B3AB2A4}" destId="{6FBF8767-3E4D-4FB5-B69D-1E191DA0EE48}" srcOrd="0" destOrd="0" presId="urn:microsoft.com/office/officeart/2018/2/layout/IconVerticalSolidList"/>
    <dgm:cxn modelId="{3D67B554-C131-494E-BC46-04FD967780CB}" type="presParOf" srcId="{FBB1F143-2D1F-40B1-A19C-BCD0B52AD748}" destId="{CC7DF018-B3F1-4095-8E9C-8BAAF63E689C}" srcOrd="0" destOrd="0" presId="urn:microsoft.com/office/officeart/2018/2/layout/IconVerticalSolidList"/>
    <dgm:cxn modelId="{18597162-D665-4945-808E-F9C465D17C16}" type="presParOf" srcId="{CC7DF018-B3F1-4095-8E9C-8BAAF63E689C}" destId="{BF971DED-6150-45FA-A6BF-C33062A17A94}" srcOrd="0" destOrd="0" presId="urn:microsoft.com/office/officeart/2018/2/layout/IconVerticalSolidList"/>
    <dgm:cxn modelId="{754A2708-2F47-45A2-AAE4-BCCBBA974670}" type="presParOf" srcId="{CC7DF018-B3F1-4095-8E9C-8BAAF63E689C}" destId="{E3961DAE-D4DB-4BB5-9097-BD93C83A8D41}" srcOrd="1" destOrd="0" presId="urn:microsoft.com/office/officeart/2018/2/layout/IconVerticalSolidList"/>
    <dgm:cxn modelId="{11CD8612-CB90-4BB6-98B2-9EEA4C0280C0}" type="presParOf" srcId="{CC7DF018-B3F1-4095-8E9C-8BAAF63E689C}" destId="{39D3B5D6-4828-47EF-9BD4-29A18185B14F}" srcOrd="2" destOrd="0" presId="urn:microsoft.com/office/officeart/2018/2/layout/IconVerticalSolidList"/>
    <dgm:cxn modelId="{BF734591-24B3-4BED-97C9-34D0B0465390}" type="presParOf" srcId="{CC7DF018-B3F1-4095-8E9C-8BAAF63E689C}" destId="{BF3E6147-7FFD-48DC-9E7F-88759E9C8841}" srcOrd="3" destOrd="0" presId="urn:microsoft.com/office/officeart/2018/2/layout/IconVerticalSolidList"/>
    <dgm:cxn modelId="{B22DE44A-71CC-4B2F-B6FD-9EB7F93B86BA}" type="presParOf" srcId="{FBB1F143-2D1F-40B1-A19C-BCD0B52AD748}" destId="{F091425C-6E38-4C8E-BB94-4D02139E26E9}" srcOrd="1" destOrd="0" presId="urn:microsoft.com/office/officeart/2018/2/layout/IconVerticalSolidList"/>
    <dgm:cxn modelId="{23933B4C-0995-4917-9001-A6365BBA83DD}" type="presParOf" srcId="{FBB1F143-2D1F-40B1-A19C-BCD0B52AD748}" destId="{0B1377CC-797D-408B-A7FE-70CA4559D46D}" srcOrd="2" destOrd="0" presId="urn:microsoft.com/office/officeart/2018/2/layout/IconVerticalSolidList"/>
    <dgm:cxn modelId="{E64900D0-B32D-496B-980B-CC26E6445766}" type="presParOf" srcId="{0B1377CC-797D-408B-A7FE-70CA4559D46D}" destId="{23134901-B848-455B-8D4A-E83E51590CB6}" srcOrd="0" destOrd="0" presId="urn:microsoft.com/office/officeart/2018/2/layout/IconVerticalSolidList"/>
    <dgm:cxn modelId="{3654ADFE-3F7C-4780-8698-8E8C1E660E63}" type="presParOf" srcId="{0B1377CC-797D-408B-A7FE-70CA4559D46D}" destId="{5CE9F40C-2E96-446F-99C5-432A5C381BF8}" srcOrd="1" destOrd="0" presId="urn:microsoft.com/office/officeart/2018/2/layout/IconVerticalSolidList"/>
    <dgm:cxn modelId="{CB8D9764-717C-42AA-84CC-B0518427047F}" type="presParOf" srcId="{0B1377CC-797D-408B-A7FE-70CA4559D46D}" destId="{149F5A5D-45A2-4FC0-8C09-5E99CB2B444E}" srcOrd="2" destOrd="0" presId="urn:microsoft.com/office/officeart/2018/2/layout/IconVerticalSolidList"/>
    <dgm:cxn modelId="{31C7BE46-7CD7-4D0E-8B0C-A9FBBBCE0156}" type="presParOf" srcId="{0B1377CC-797D-408B-A7FE-70CA4559D46D}" destId="{EA0A803E-0636-4746-9979-3EC97A2466D7}" srcOrd="3" destOrd="0" presId="urn:microsoft.com/office/officeart/2018/2/layout/IconVerticalSolidList"/>
    <dgm:cxn modelId="{7900A5FA-7BBD-4E17-B155-FBE18ACA6A7D}" type="presParOf" srcId="{FBB1F143-2D1F-40B1-A19C-BCD0B52AD748}" destId="{FFA941A0-8ECD-44A7-A82F-A1C93B8802F4}" srcOrd="3" destOrd="0" presId="urn:microsoft.com/office/officeart/2018/2/layout/IconVerticalSolidList"/>
    <dgm:cxn modelId="{274D5E63-AEAD-4ACA-A0B4-5954C30B4B5C}" type="presParOf" srcId="{FBB1F143-2D1F-40B1-A19C-BCD0B52AD748}" destId="{A7492751-9ACE-4B6F-990C-D1066EBC0790}" srcOrd="4" destOrd="0" presId="urn:microsoft.com/office/officeart/2018/2/layout/IconVerticalSolidList"/>
    <dgm:cxn modelId="{BE2DD9A4-4A25-4A0B-885F-6FBC535577CA}" type="presParOf" srcId="{A7492751-9ACE-4B6F-990C-D1066EBC0790}" destId="{5E2F1050-8970-4273-8CC0-154C290B9F0E}" srcOrd="0" destOrd="0" presId="urn:microsoft.com/office/officeart/2018/2/layout/IconVerticalSolidList"/>
    <dgm:cxn modelId="{80E5F264-3CA0-49D1-AE29-A817AE788C22}" type="presParOf" srcId="{A7492751-9ACE-4B6F-990C-D1066EBC0790}" destId="{75749444-ED53-4F3A-9C76-55ADC058D06A}" srcOrd="1" destOrd="0" presId="urn:microsoft.com/office/officeart/2018/2/layout/IconVerticalSolidList"/>
    <dgm:cxn modelId="{236A51E0-FC24-469A-83B2-7EC7A33A2C81}" type="presParOf" srcId="{A7492751-9ACE-4B6F-990C-D1066EBC0790}" destId="{5363297E-0982-42FA-A396-562F07C448B8}" srcOrd="2" destOrd="0" presId="urn:microsoft.com/office/officeart/2018/2/layout/IconVerticalSolidList"/>
    <dgm:cxn modelId="{0F55ADF0-1F79-4910-AA5E-370EF0AB2D06}" type="presParOf" srcId="{A7492751-9ACE-4B6F-990C-D1066EBC0790}" destId="{A00D8047-9D60-4320-B57E-53E30D38EDAC}" srcOrd="3" destOrd="0" presId="urn:microsoft.com/office/officeart/2018/2/layout/IconVerticalSolidList"/>
    <dgm:cxn modelId="{A6A804F9-CD0C-4725-A7C7-126B6C701A8B}" type="presParOf" srcId="{FBB1F143-2D1F-40B1-A19C-BCD0B52AD748}" destId="{EF33B769-6575-4A7B-B58D-09A6A20C13C0}" srcOrd="5" destOrd="0" presId="urn:microsoft.com/office/officeart/2018/2/layout/IconVerticalSolidList"/>
    <dgm:cxn modelId="{78C02D3F-17E4-43AB-9C36-18385E64E364}" type="presParOf" srcId="{FBB1F143-2D1F-40B1-A19C-BCD0B52AD748}" destId="{720E01AE-DEA0-4791-BCFA-5F39AAF85679}" srcOrd="6" destOrd="0" presId="urn:microsoft.com/office/officeart/2018/2/layout/IconVerticalSolidList"/>
    <dgm:cxn modelId="{D93965B4-7E64-4619-9452-920C20D4DF67}" type="presParOf" srcId="{720E01AE-DEA0-4791-BCFA-5F39AAF85679}" destId="{55DD98D9-B1A1-4A1E-9531-068EED32752C}" srcOrd="0" destOrd="0" presId="urn:microsoft.com/office/officeart/2018/2/layout/IconVerticalSolidList"/>
    <dgm:cxn modelId="{DC9B4EA0-48BC-40FF-B6FD-49936F3925E1}" type="presParOf" srcId="{720E01AE-DEA0-4791-BCFA-5F39AAF85679}" destId="{754EAAFA-39B3-4AD2-9798-18695F763EFB}" srcOrd="1" destOrd="0" presId="urn:microsoft.com/office/officeart/2018/2/layout/IconVerticalSolidList"/>
    <dgm:cxn modelId="{BB7BCFF9-93F2-41EA-B6EE-BF269991194E}" type="presParOf" srcId="{720E01AE-DEA0-4791-BCFA-5F39AAF85679}" destId="{FDD321A1-83F7-41AB-97EB-7B4E16F92E2C}" srcOrd="2" destOrd="0" presId="urn:microsoft.com/office/officeart/2018/2/layout/IconVerticalSolidList"/>
    <dgm:cxn modelId="{E0D87683-FCE8-49C5-8DB2-6CCC6627DA62}" type="presParOf" srcId="{720E01AE-DEA0-4791-BCFA-5F39AAF85679}" destId="{E77F5D3C-E451-4A87-930E-062A79F43FF3}" srcOrd="3" destOrd="0" presId="urn:microsoft.com/office/officeart/2018/2/layout/IconVerticalSolidList"/>
    <dgm:cxn modelId="{CC5DBF4F-ED23-4FFF-B020-6C242453E3D4}" type="presParOf" srcId="{FBB1F143-2D1F-40B1-A19C-BCD0B52AD748}" destId="{2D1BD556-3C12-488C-B5A6-3601D4E80B77}" srcOrd="7" destOrd="0" presId="urn:microsoft.com/office/officeart/2018/2/layout/IconVerticalSolidList"/>
    <dgm:cxn modelId="{B45F546F-289D-4244-BA39-1D49C19349AB}" type="presParOf" srcId="{FBB1F143-2D1F-40B1-A19C-BCD0B52AD748}" destId="{1CAF48C4-46F1-4880-A8AA-DF7B104B4B05}" srcOrd="8" destOrd="0" presId="urn:microsoft.com/office/officeart/2018/2/layout/IconVerticalSolidList"/>
    <dgm:cxn modelId="{6B67FFFC-D214-452B-8832-6CDC0969573B}" type="presParOf" srcId="{1CAF48C4-46F1-4880-A8AA-DF7B104B4B05}" destId="{F6AF417D-0FCA-4C91-BEA8-EF69661B79BC}" srcOrd="0" destOrd="0" presId="urn:microsoft.com/office/officeart/2018/2/layout/IconVerticalSolidList"/>
    <dgm:cxn modelId="{31A07242-569F-48CB-A949-7768B7BCAA0C}" type="presParOf" srcId="{1CAF48C4-46F1-4880-A8AA-DF7B104B4B05}" destId="{5AFB85F9-4127-463F-A856-AB3E3CE00B82}" srcOrd="1" destOrd="0" presId="urn:microsoft.com/office/officeart/2018/2/layout/IconVerticalSolidList"/>
    <dgm:cxn modelId="{E7505A58-1EFE-43E3-B718-2198BC80B163}" type="presParOf" srcId="{1CAF48C4-46F1-4880-A8AA-DF7B104B4B05}" destId="{18DBBAE3-2ADE-442A-8D02-B69FE49F05D6}" srcOrd="2" destOrd="0" presId="urn:microsoft.com/office/officeart/2018/2/layout/IconVerticalSolidList"/>
    <dgm:cxn modelId="{BAF4EC9D-E4D7-43F0-8A86-8DA844862CED}" type="presParOf" srcId="{1CAF48C4-46F1-4880-A8AA-DF7B104B4B05}" destId="{23569D9E-2275-418C-86A6-0D4790566D94}" srcOrd="3" destOrd="0" presId="urn:microsoft.com/office/officeart/2018/2/layout/IconVerticalSolidList"/>
    <dgm:cxn modelId="{4EA100E5-3CCB-482D-87D7-4D5E0145EF3F}" type="presParOf" srcId="{FBB1F143-2D1F-40B1-A19C-BCD0B52AD748}" destId="{F1D1194B-C18E-4AAA-8AD3-8D83874ADC89}" srcOrd="9" destOrd="0" presId="urn:microsoft.com/office/officeart/2018/2/layout/IconVerticalSolidList"/>
    <dgm:cxn modelId="{71D6057F-08DF-4D72-A6FA-B295EF468195}" type="presParOf" srcId="{FBB1F143-2D1F-40B1-A19C-BCD0B52AD748}" destId="{5EC9CBE8-7662-4D80-A591-197A00BC7A32}" srcOrd="10" destOrd="0" presId="urn:microsoft.com/office/officeart/2018/2/layout/IconVerticalSolidList"/>
    <dgm:cxn modelId="{04D4FD4E-CC3E-42F9-837F-BA5ACAC92B45}" type="presParOf" srcId="{5EC9CBE8-7662-4D80-A591-197A00BC7A32}" destId="{91BF5F39-BF93-4331-AB43-0F7FBA672E41}" srcOrd="0" destOrd="0" presId="urn:microsoft.com/office/officeart/2018/2/layout/IconVerticalSolidList"/>
    <dgm:cxn modelId="{12CCE57D-94E3-4EF2-9127-696CAD6FF3E8}" type="presParOf" srcId="{5EC9CBE8-7662-4D80-A591-197A00BC7A32}" destId="{FE3CC113-DB22-464E-95B6-5E7D27C43007}" srcOrd="1" destOrd="0" presId="urn:microsoft.com/office/officeart/2018/2/layout/IconVerticalSolidList"/>
    <dgm:cxn modelId="{D5CA4741-62F7-45EB-8DB3-270831968250}" type="presParOf" srcId="{5EC9CBE8-7662-4D80-A591-197A00BC7A32}" destId="{8BCD48DC-D822-4F29-97FF-3F93D743A4B1}" srcOrd="2" destOrd="0" presId="urn:microsoft.com/office/officeart/2018/2/layout/IconVerticalSolidList"/>
    <dgm:cxn modelId="{1E3EA266-CA2E-45E6-A18C-DCE6B1E3F17B}" type="presParOf" srcId="{5EC9CBE8-7662-4D80-A591-197A00BC7A32}" destId="{4DA520CE-02D7-4A45-B4E1-7B29698BF947}" srcOrd="3" destOrd="0" presId="urn:microsoft.com/office/officeart/2018/2/layout/IconVerticalSolidList"/>
    <dgm:cxn modelId="{23DEC53B-86FF-4FDF-974A-53446FC23A12}" type="presParOf" srcId="{FBB1F143-2D1F-40B1-A19C-BCD0B52AD748}" destId="{911A09FD-198F-4380-AF61-A6853F8EA2A4}" srcOrd="11" destOrd="0" presId="urn:microsoft.com/office/officeart/2018/2/layout/IconVerticalSolidList"/>
    <dgm:cxn modelId="{BBC2364E-7EE1-4720-B1AB-3070207DA0B1}" type="presParOf" srcId="{FBB1F143-2D1F-40B1-A19C-BCD0B52AD748}" destId="{35197308-31C3-4F97-ABBD-DF14745F9ECB}" srcOrd="12" destOrd="0" presId="urn:microsoft.com/office/officeart/2018/2/layout/IconVerticalSolidList"/>
    <dgm:cxn modelId="{D77EBE1F-0AB3-4600-8946-56A8FEC6C5B0}" type="presParOf" srcId="{35197308-31C3-4F97-ABBD-DF14745F9ECB}" destId="{C99263E9-6FA5-4242-9E95-9373A6A2FB9C}" srcOrd="0" destOrd="0" presId="urn:microsoft.com/office/officeart/2018/2/layout/IconVerticalSolidList"/>
    <dgm:cxn modelId="{5BDB8303-DDDF-42D9-9E6B-938A21C26E22}" type="presParOf" srcId="{35197308-31C3-4F97-ABBD-DF14745F9ECB}" destId="{08509D8E-1046-4222-9113-68BFC343389F}" srcOrd="1" destOrd="0" presId="urn:microsoft.com/office/officeart/2018/2/layout/IconVerticalSolidList"/>
    <dgm:cxn modelId="{FF8E3B26-3040-45BA-95D0-1CC6C6CD7097}" type="presParOf" srcId="{35197308-31C3-4F97-ABBD-DF14745F9ECB}" destId="{82E0DE19-D4DA-4B2F-9473-38433073E0AE}" srcOrd="2" destOrd="0" presId="urn:microsoft.com/office/officeart/2018/2/layout/IconVerticalSolidList"/>
    <dgm:cxn modelId="{00E8286C-8136-4579-BE33-D4931C3647CF}" type="presParOf" srcId="{35197308-31C3-4F97-ABBD-DF14745F9ECB}" destId="{793AA1DB-2629-422C-B746-C4CD6F5ECFAA}" srcOrd="3" destOrd="0" presId="urn:microsoft.com/office/officeart/2018/2/layout/IconVerticalSolidList"/>
    <dgm:cxn modelId="{631AF449-9B93-4D41-98D7-0EF373EDE710}" type="presParOf" srcId="{FBB1F143-2D1F-40B1-A19C-BCD0B52AD748}" destId="{F4517783-BA83-480A-A4CE-560AC3D6C401}" srcOrd="13" destOrd="0" presId="urn:microsoft.com/office/officeart/2018/2/layout/IconVerticalSolidList"/>
    <dgm:cxn modelId="{AFD76CEB-3235-437F-B6AA-A1C5F689FB3B}" type="presParOf" srcId="{FBB1F143-2D1F-40B1-A19C-BCD0B52AD748}" destId="{F4ED4A50-36ED-4A8F-B16D-D27BB7D81FFE}" srcOrd="14" destOrd="0" presId="urn:microsoft.com/office/officeart/2018/2/layout/IconVerticalSolidList"/>
    <dgm:cxn modelId="{284D8C45-FA47-47DA-B300-6B1B832B6D8D}" type="presParOf" srcId="{F4ED4A50-36ED-4A8F-B16D-D27BB7D81FFE}" destId="{7633A020-8E7C-4D4C-BD25-52C068B9092C}" srcOrd="0" destOrd="0" presId="urn:microsoft.com/office/officeart/2018/2/layout/IconVerticalSolidList"/>
    <dgm:cxn modelId="{E4F04133-0EEB-4B7E-9A0D-D40030477841}" type="presParOf" srcId="{F4ED4A50-36ED-4A8F-B16D-D27BB7D81FFE}" destId="{2169A0E8-3267-43F7-9CDC-34DFDEFB2C02}" srcOrd="1" destOrd="0" presId="urn:microsoft.com/office/officeart/2018/2/layout/IconVerticalSolidList"/>
    <dgm:cxn modelId="{21CD8440-E036-43CB-A2FD-E78B488F0014}" type="presParOf" srcId="{F4ED4A50-36ED-4A8F-B16D-D27BB7D81FFE}" destId="{CD16DEC4-DA13-49A5-BE6F-71BB5FAD322D}" srcOrd="2" destOrd="0" presId="urn:microsoft.com/office/officeart/2018/2/layout/IconVerticalSolidList"/>
    <dgm:cxn modelId="{A2F04440-8AE1-4981-8E43-0CEA02093514}" type="presParOf" srcId="{F4ED4A50-36ED-4A8F-B16D-D27BB7D81FFE}" destId="{6FBF8767-3E4D-4FB5-B69D-1E191DA0EE48}" srcOrd="3" destOrd="0" presId="urn:microsoft.com/office/officeart/2018/2/layout/IconVerticalSolidList"/>
    <dgm:cxn modelId="{3C07DB98-7DA9-414F-9EE5-AB8FD40CDA25}" type="presParOf" srcId="{FBB1F143-2D1F-40B1-A19C-BCD0B52AD748}" destId="{654DF641-1022-4207-A304-5988E796370A}" srcOrd="15" destOrd="0" presId="urn:microsoft.com/office/officeart/2018/2/layout/IconVerticalSolidList"/>
    <dgm:cxn modelId="{D1616B29-2D8A-47AC-81BA-A2D9C0350A3A}" type="presParOf" srcId="{FBB1F143-2D1F-40B1-A19C-BCD0B52AD748}" destId="{25DBFD24-9AD8-4D3A-8BD0-480B1959D17B}" srcOrd="16" destOrd="0" presId="urn:microsoft.com/office/officeart/2018/2/layout/IconVerticalSolidList"/>
    <dgm:cxn modelId="{90E6C1D3-F80E-40B4-8242-888F222DFAFF}" type="presParOf" srcId="{25DBFD24-9AD8-4D3A-8BD0-480B1959D17B}" destId="{20BB3FF9-0715-4E13-8F0C-9676F686C67B}" srcOrd="0" destOrd="0" presId="urn:microsoft.com/office/officeart/2018/2/layout/IconVerticalSolidList"/>
    <dgm:cxn modelId="{04F66AA1-B7F0-4957-812C-6039325BB40A}" type="presParOf" srcId="{25DBFD24-9AD8-4D3A-8BD0-480B1959D17B}" destId="{2AF55819-FF72-446F-9054-2DCABEBF00FF}" srcOrd="1" destOrd="0" presId="urn:microsoft.com/office/officeart/2018/2/layout/IconVerticalSolidList"/>
    <dgm:cxn modelId="{8F1C6FF1-3962-455E-A54A-4DD34474114E}" type="presParOf" srcId="{25DBFD24-9AD8-4D3A-8BD0-480B1959D17B}" destId="{AFB92145-2D9B-42DB-B94F-AAB9078FA985}" srcOrd="2" destOrd="0" presId="urn:microsoft.com/office/officeart/2018/2/layout/IconVerticalSolidList"/>
    <dgm:cxn modelId="{CD2A0A16-D98C-40B0-ACCC-4DB988844127}" type="presParOf" srcId="{25DBFD24-9AD8-4D3A-8BD0-480B1959D17B}" destId="{F9941627-EBBD-43D7-82BE-5766E0DD50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845B9F-E02F-41DE-B9D1-E06912BEFB72}"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59191066-1A35-415E-89E2-7A789E82CE6F}">
      <dgm:prSet custT="1"/>
      <dgm:spPr/>
      <dgm:t>
        <a:bodyPr/>
        <a:lstStyle/>
        <a:p>
          <a:r>
            <a:rPr lang="en-US" sz="3600" b="1" i="0" kern="1200" cap="all" baseline="0" dirty="0">
              <a:solidFill>
                <a:schemeClr val="bg1">
                  <a:lumMod val="95000"/>
                </a:schemeClr>
              </a:solidFill>
              <a:latin typeface="Lub Dub" panose="020B0603030403020204" pitchFamily="34" charset="77"/>
              <a:ea typeface="+mj-ea"/>
              <a:cs typeface="+mj-cs"/>
            </a:rPr>
            <a:t>Network Purpose</a:t>
          </a:r>
        </a:p>
      </dgm:t>
    </dgm:pt>
    <dgm:pt modelId="{A508417A-C8E5-4A40-A35B-D1DD527EEF2F}" type="parTrans" cxnId="{953EB860-1445-46AD-AF2E-81C9ADE65610}">
      <dgm:prSet/>
      <dgm:spPr/>
      <dgm:t>
        <a:bodyPr/>
        <a:lstStyle/>
        <a:p>
          <a:endParaRPr lang="en-US"/>
        </a:p>
      </dgm:t>
    </dgm:pt>
    <dgm:pt modelId="{EFEED11E-AFA1-4BC5-9418-9B5690C3F715}" type="sibTrans" cxnId="{953EB860-1445-46AD-AF2E-81C9ADE65610}">
      <dgm:prSet/>
      <dgm:spPr/>
      <dgm:t>
        <a:bodyPr/>
        <a:lstStyle/>
        <a:p>
          <a:endParaRPr lang="en-US"/>
        </a:p>
      </dgm:t>
    </dgm:pt>
    <dgm:pt modelId="{550318C0-B345-44CA-A294-C4946888C37C}">
      <dgm:prSet custT="1"/>
      <dgm:spPr/>
      <dgm:t>
        <a:bodyPr/>
        <a:lstStyle/>
        <a:p>
          <a:pPr algn="l"/>
          <a:r>
            <a:rPr lang="en-US" sz="3200" kern="1200" dirty="0">
              <a:latin typeface="Lub Dub Medium" panose="020B0603030403020204" pitchFamily="34" charset="0"/>
            </a:rPr>
            <a:t>The purpose of this funding opportunity is to advance the use of Artificial Intelligence in health and health care delivery.  The AHA will fund 3 teams proposing novel uses of Artificial Intelligence to revolutionize cardiovascular and cerebrovascular/brain health and health care delivery. </a:t>
          </a:r>
          <a:endParaRPr lang="en-US" sz="3200" b="0" i="0" kern="1200" cap="none" baseline="0" dirty="0">
            <a:solidFill>
              <a:schemeClr val="tx1"/>
            </a:solidFill>
            <a:latin typeface="Lub Dub Medium" panose="020B0603030403020204" pitchFamily="34" charset="0"/>
            <a:ea typeface="+mj-ea"/>
            <a:cs typeface="+mj-cs"/>
          </a:endParaRPr>
        </a:p>
      </dgm:t>
    </dgm:pt>
    <dgm:pt modelId="{257D55EA-B6C8-4A77-B60F-31E038CDB432}" type="sibTrans" cxnId="{557C80CA-4745-4B04-8F53-4EDF0EDE3C09}">
      <dgm:prSet/>
      <dgm:spPr/>
      <dgm:t>
        <a:bodyPr/>
        <a:lstStyle/>
        <a:p>
          <a:endParaRPr lang="en-US"/>
        </a:p>
      </dgm:t>
    </dgm:pt>
    <dgm:pt modelId="{91C6D6BF-AAFD-40F4-B9FE-163F3C0FD414}" type="parTrans" cxnId="{557C80CA-4745-4B04-8F53-4EDF0EDE3C09}">
      <dgm:prSet/>
      <dgm:spPr/>
      <dgm:t>
        <a:bodyPr/>
        <a:lstStyle/>
        <a:p>
          <a:endParaRPr lang="en-US"/>
        </a:p>
      </dgm:t>
    </dgm:pt>
    <dgm:pt modelId="{C0844FE5-29CF-4B14-8063-1472824C3225}" type="pres">
      <dgm:prSet presAssocID="{90845B9F-E02F-41DE-B9D1-E06912BEFB72}" presName="Name0" presStyleCnt="0">
        <dgm:presLayoutVars>
          <dgm:dir/>
          <dgm:animLvl val="lvl"/>
          <dgm:resizeHandles val="exact"/>
        </dgm:presLayoutVars>
      </dgm:prSet>
      <dgm:spPr/>
    </dgm:pt>
    <dgm:pt modelId="{571851B2-E0A3-40F6-BC33-334425936D71}" type="pres">
      <dgm:prSet presAssocID="{59191066-1A35-415E-89E2-7A789E82CE6F}" presName="composite" presStyleCnt="0"/>
      <dgm:spPr/>
    </dgm:pt>
    <dgm:pt modelId="{DD11BB8D-137E-48CB-98DE-55E9366F062C}" type="pres">
      <dgm:prSet presAssocID="{59191066-1A35-415E-89E2-7A789E82CE6F}" presName="parTx" presStyleLbl="alignNode1" presStyleIdx="0" presStyleCnt="1" custAng="10800000" custFlipVert="1" custScaleY="97987" custLinFactNeighborY="-1568">
        <dgm:presLayoutVars>
          <dgm:chMax val="0"/>
          <dgm:chPref val="0"/>
          <dgm:bulletEnabled val="1"/>
        </dgm:presLayoutVars>
      </dgm:prSet>
      <dgm:spPr/>
    </dgm:pt>
    <dgm:pt modelId="{A9D8D577-54B5-4CF1-AFFB-CE3F1400635C}" type="pres">
      <dgm:prSet presAssocID="{59191066-1A35-415E-89E2-7A789E82CE6F}" presName="desTx" presStyleLbl="alignAccFollowNode1" presStyleIdx="0" presStyleCnt="1" custLinFactNeighborX="1" custLinFactNeighborY="879">
        <dgm:presLayoutVars>
          <dgm:bulletEnabled val="1"/>
        </dgm:presLayoutVars>
      </dgm:prSet>
      <dgm:spPr/>
    </dgm:pt>
  </dgm:ptLst>
  <dgm:cxnLst>
    <dgm:cxn modelId="{953EB860-1445-46AD-AF2E-81C9ADE65610}" srcId="{90845B9F-E02F-41DE-B9D1-E06912BEFB72}" destId="{59191066-1A35-415E-89E2-7A789E82CE6F}" srcOrd="0" destOrd="0" parTransId="{A508417A-C8E5-4A40-A35B-D1DD527EEF2F}" sibTransId="{EFEED11E-AFA1-4BC5-9418-9B5690C3F715}"/>
    <dgm:cxn modelId="{93A0156A-14D5-4C5A-989D-AB6ACC0D4C77}" type="presOf" srcId="{59191066-1A35-415E-89E2-7A789E82CE6F}" destId="{DD11BB8D-137E-48CB-98DE-55E9366F062C}" srcOrd="0" destOrd="0" presId="urn:microsoft.com/office/officeart/2005/8/layout/hList1"/>
    <dgm:cxn modelId="{EFE9D26B-1BF9-4F80-9B1E-C97D1C4224F4}" type="presOf" srcId="{550318C0-B345-44CA-A294-C4946888C37C}" destId="{A9D8D577-54B5-4CF1-AFFB-CE3F1400635C}" srcOrd="0" destOrd="0" presId="urn:microsoft.com/office/officeart/2005/8/layout/hList1"/>
    <dgm:cxn modelId="{B74E45B4-B4F7-4585-8666-6C54BB3ABB3C}" type="presOf" srcId="{90845B9F-E02F-41DE-B9D1-E06912BEFB72}" destId="{C0844FE5-29CF-4B14-8063-1472824C3225}" srcOrd="0" destOrd="0" presId="urn:microsoft.com/office/officeart/2005/8/layout/hList1"/>
    <dgm:cxn modelId="{557C80CA-4745-4B04-8F53-4EDF0EDE3C09}" srcId="{59191066-1A35-415E-89E2-7A789E82CE6F}" destId="{550318C0-B345-44CA-A294-C4946888C37C}" srcOrd="0" destOrd="0" parTransId="{91C6D6BF-AAFD-40F4-B9FE-163F3C0FD414}" sibTransId="{257D55EA-B6C8-4A77-B60F-31E038CDB432}"/>
    <dgm:cxn modelId="{2572BC7B-B50B-403B-9D93-C1A0FFA2E987}" type="presParOf" srcId="{C0844FE5-29CF-4B14-8063-1472824C3225}" destId="{571851B2-E0A3-40F6-BC33-334425936D71}" srcOrd="0" destOrd="0" presId="urn:microsoft.com/office/officeart/2005/8/layout/hList1"/>
    <dgm:cxn modelId="{203D9A43-BBF4-4041-A3F6-564BA2752EF7}" type="presParOf" srcId="{571851B2-E0A3-40F6-BC33-334425936D71}" destId="{DD11BB8D-137E-48CB-98DE-55E9366F062C}" srcOrd="0" destOrd="0" presId="urn:microsoft.com/office/officeart/2005/8/layout/hList1"/>
    <dgm:cxn modelId="{CA35FDF8-5352-4A59-B777-8303132117AF}" type="presParOf" srcId="{571851B2-E0A3-40F6-BC33-334425936D71}" destId="{A9D8D577-54B5-4CF1-AFFB-CE3F140063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08251B-1340-49BC-B155-FAACCA8F848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038C824-3BDF-4B14-BE3B-4669CE91377B}">
      <dgm:prSet custT="1"/>
      <dgm:spPr/>
      <dgm:t>
        <a:bodyPr/>
        <a:lstStyle/>
        <a:p>
          <a:r>
            <a:rPr lang="en-US" sz="3200" dirty="0">
              <a:latin typeface="Lub Dub" panose="020B0603030403020204"/>
            </a:rPr>
            <a:t>Project PI:</a:t>
          </a:r>
        </a:p>
      </dgm:t>
    </dgm:pt>
    <dgm:pt modelId="{38376CCB-A0A8-4AE7-B839-69606E3322C0}" type="parTrans" cxnId="{3EEF9A80-62B2-4C58-8986-5CA1BE84C672}">
      <dgm:prSet/>
      <dgm:spPr/>
      <dgm:t>
        <a:bodyPr/>
        <a:lstStyle/>
        <a:p>
          <a:endParaRPr lang="en-US"/>
        </a:p>
      </dgm:t>
    </dgm:pt>
    <dgm:pt modelId="{E96179B9-9964-4CB9-B569-44099A7CA91E}" type="sibTrans" cxnId="{3EEF9A80-62B2-4C58-8986-5CA1BE84C672}">
      <dgm:prSet/>
      <dgm:spPr/>
      <dgm:t>
        <a:bodyPr/>
        <a:lstStyle/>
        <a:p>
          <a:endParaRPr lang="en-US"/>
        </a:p>
      </dgm:t>
    </dgm:pt>
    <dgm:pt modelId="{56DF32D8-B494-4C2B-AE24-A4A36935717E}">
      <dgm:prSet custT="1"/>
      <dgm:spPr/>
      <dgm:t>
        <a:bodyPr/>
        <a:lstStyle/>
        <a:p>
          <a:r>
            <a:rPr lang="en-US" sz="2600" dirty="0">
              <a:latin typeface="Lub Dub" panose="020B0603030403020204"/>
            </a:rPr>
            <a:t>Must hold a doctoral-level degree  </a:t>
          </a:r>
        </a:p>
      </dgm:t>
    </dgm:pt>
    <dgm:pt modelId="{69732A2D-FD55-4513-95C1-76BCDE329AD7}" type="parTrans" cxnId="{013065B3-845F-4D0A-BFE0-15D35C58B13E}">
      <dgm:prSet/>
      <dgm:spPr/>
      <dgm:t>
        <a:bodyPr/>
        <a:lstStyle/>
        <a:p>
          <a:endParaRPr lang="en-US"/>
        </a:p>
      </dgm:t>
    </dgm:pt>
    <dgm:pt modelId="{C8E0D12F-951C-440B-80A7-BE410796C04A}" type="sibTrans" cxnId="{013065B3-845F-4D0A-BFE0-15D35C58B13E}">
      <dgm:prSet/>
      <dgm:spPr/>
      <dgm:t>
        <a:bodyPr/>
        <a:lstStyle/>
        <a:p>
          <a:endParaRPr lang="en-US"/>
        </a:p>
      </dgm:t>
    </dgm:pt>
    <dgm:pt modelId="{54E1212F-B4BC-45E1-BCCF-31CBA9CBD3DF}">
      <dgm:prSet custT="1"/>
      <dgm:spPr/>
      <dgm:t>
        <a:bodyPr/>
        <a:lstStyle/>
        <a:p>
          <a:r>
            <a:rPr lang="en-US" sz="2600" b="1" dirty="0">
              <a:latin typeface="Lub Dub" panose="020B0603030403020204"/>
            </a:rPr>
            <a:t>Minimum 10% FTE</a:t>
          </a:r>
        </a:p>
      </dgm:t>
    </dgm:pt>
    <dgm:pt modelId="{5487EE87-2C22-4691-89D5-E035ABEFD275}" type="parTrans" cxnId="{AEAAA872-9CE8-45DC-AA91-8EF91AF3D839}">
      <dgm:prSet/>
      <dgm:spPr/>
      <dgm:t>
        <a:bodyPr/>
        <a:lstStyle/>
        <a:p>
          <a:endParaRPr lang="en-US"/>
        </a:p>
      </dgm:t>
    </dgm:pt>
    <dgm:pt modelId="{08446B4E-0B81-4F09-BB1B-56E4DBDB6013}" type="sibTrans" cxnId="{AEAAA872-9CE8-45DC-AA91-8EF91AF3D839}">
      <dgm:prSet/>
      <dgm:spPr/>
      <dgm:t>
        <a:bodyPr/>
        <a:lstStyle/>
        <a:p>
          <a:endParaRPr lang="en-US"/>
        </a:p>
      </dgm:t>
    </dgm:pt>
    <dgm:pt modelId="{9C2793BF-9E81-4471-B7A7-9AF9733F8AFC}">
      <dgm:prSet custT="1"/>
      <dgm:spPr/>
      <dgm:t>
        <a:bodyPr/>
        <a:lstStyle/>
        <a:p>
          <a:r>
            <a:rPr lang="en-US" sz="2600" dirty="0">
              <a:latin typeface="Lub Dub" panose="020B0603030403020204"/>
            </a:rPr>
            <a:t>Must have faculty or staff appointment</a:t>
          </a:r>
        </a:p>
      </dgm:t>
    </dgm:pt>
    <dgm:pt modelId="{0A12874F-1B59-4879-90F1-8E34037D20BB}" type="sibTrans" cxnId="{9B7F747F-425F-4BFF-8728-B1A0D78543E4}">
      <dgm:prSet/>
      <dgm:spPr/>
      <dgm:t>
        <a:bodyPr/>
        <a:lstStyle/>
        <a:p>
          <a:endParaRPr lang="en-US"/>
        </a:p>
      </dgm:t>
    </dgm:pt>
    <dgm:pt modelId="{FD298867-AEAD-4990-9A8B-1635F67FE8B8}" type="parTrans" cxnId="{9B7F747F-425F-4BFF-8728-B1A0D78543E4}">
      <dgm:prSet/>
      <dgm:spPr/>
      <dgm:t>
        <a:bodyPr/>
        <a:lstStyle/>
        <a:p>
          <a:endParaRPr lang="en-US"/>
        </a:p>
      </dgm:t>
    </dgm:pt>
    <dgm:pt modelId="{53E5CAD6-E1B7-488E-8A06-DB07D67BC08F}" type="pres">
      <dgm:prSet presAssocID="{BC08251B-1340-49BC-B155-FAACCA8F848B}" presName="linear" presStyleCnt="0">
        <dgm:presLayoutVars>
          <dgm:dir/>
          <dgm:animLvl val="lvl"/>
          <dgm:resizeHandles val="exact"/>
        </dgm:presLayoutVars>
      </dgm:prSet>
      <dgm:spPr/>
    </dgm:pt>
    <dgm:pt modelId="{F8515017-8DDA-48A9-8366-A22EB79F9247}" type="pres">
      <dgm:prSet presAssocID="{4038C824-3BDF-4B14-BE3B-4669CE91377B}" presName="parentLin" presStyleCnt="0"/>
      <dgm:spPr/>
    </dgm:pt>
    <dgm:pt modelId="{250EF38E-1128-479B-AB0A-4CBC9B5D2BAF}" type="pres">
      <dgm:prSet presAssocID="{4038C824-3BDF-4B14-BE3B-4669CE91377B}" presName="parentLeftMargin" presStyleLbl="node1" presStyleIdx="0" presStyleCnt="1"/>
      <dgm:spPr/>
    </dgm:pt>
    <dgm:pt modelId="{BE75A817-C52A-47D5-8A94-97CBBC2E8DBC}" type="pres">
      <dgm:prSet presAssocID="{4038C824-3BDF-4B14-BE3B-4669CE91377B}" presName="parentText" presStyleLbl="node1" presStyleIdx="0" presStyleCnt="1" custScaleY="52464">
        <dgm:presLayoutVars>
          <dgm:chMax val="0"/>
          <dgm:bulletEnabled val="1"/>
        </dgm:presLayoutVars>
      </dgm:prSet>
      <dgm:spPr/>
    </dgm:pt>
    <dgm:pt modelId="{C94DAC7E-213A-4AC3-BCB5-BF733F420539}" type="pres">
      <dgm:prSet presAssocID="{4038C824-3BDF-4B14-BE3B-4669CE91377B}" presName="negativeSpace" presStyleCnt="0"/>
      <dgm:spPr/>
    </dgm:pt>
    <dgm:pt modelId="{A1A6D14D-ED58-4D52-B222-42B2C6E3EA54}" type="pres">
      <dgm:prSet presAssocID="{4038C824-3BDF-4B14-BE3B-4669CE91377B}" presName="childText" presStyleLbl="conFgAcc1" presStyleIdx="0" presStyleCnt="1">
        <dgm:presLayoutVars>
          <dgm:bulletEnabled val="1"/>
        </dgm:presLayoutVars>
      </dgm:prSet>
      <dgm:spPr/>
    </dgm:pt>
  </dgm:ptLst>
  <dgm:cxnLst>
    <dgm:cxn modelId="{1DCDB029-05D8-4CB8-8A72-E6EB4CF6CBFD}" type="presOf" srcId="{4038C824-3BDF-4B14-BE3B-4669CE91377B}" destId="{BE75A817-C52A-47D5-8A94-97CBBC2E8DBC}" srcOrd="1" destOrd="0" presId="urn:microsoft.com/office/officeart/2005/8/layout/list1"/>
    <dgm:cxn modelId="{ADC8CB2C-0D86-41F1-AB5D-4796409362F7}" type="presOf" srcId="{BC08251B-1340-49BC-B155-FAACCA8F848B}" destId="{53E5CAD6-E1B7-488E-8A06-DB07D67BC08F}" srcOrd="0" destOrd="0" presId="urn:microsoft.com/office/officeart/2005/8/layout/list1"/>
    <dgm:cxn modelId="{3AB2CB2E-0763-4282-8C45-994C918627A3}" type="presOf" srcId="{56DF32D8-B494-4C2B-AE24-A4A36935717E}" destId="{A1A6D14D-ED58-4D52-B222-42B2C6E3EA54}" srcOrd="0" destOrd="0" presId="urn:microsoft.com/office/officeart/2005/8/layout/list1"/>
    <dgm:cxn modelId="{AEAAA872-9CE8-45DC-AA91-8EF91AF3D839}" srcId="{4038C824-3BDF-4B14-BE3B-4669CE91377B}" destId="{54E1212F-B4BC-45E1-BCCF-31CBA9CBD3DF}" srcOrd="2" destOrd="0" parTransId="{5487EE87-2C22-4691-89D5-E035ABEFD275}" sibTransId="{08446B4E-0B81-4F09-BB1B-56E4DBDB6013}"/>
    <dgm:cxn modelId="{9B7F747F-425F-4BFF-8728-B1A0D78543E4}" srcId="{4038C824-3BDF-4B14-BE3B-4669CE91377B}" destId="{9C2793BF-9E81-4471-B7A7-9AF9733F8AFC}" srcOrd="1" destOrd="0" parTransId="{FD298867-AEAD-4990-9A8B-1635F67FE8B8}" sibTransId="{0A12874F-1B59-4879-90F1-8E34037D20BB}"/>
    <dgm:cxn modelId="{3EEF9A80-62B2-4C58-8986-5CA1BE84C672}" srcId="{BC08251B-1340-49BC-B155-FAACCA8F848B}" destId="{4038C824-3BDF-4B14-BE3B-4669CE91377B}" srcOrd="0" destOrd="0" parTransId="{38376CCB-A0A8-4AE7-B839-69606E3322C0}" sibTransId="{E96179B9-9964-4CB9-B569-44099A7CA91E}"/>
    <dgm:cxn modelId="{64B49691-5BF3-44F2-ADE1-51497E74F34E}" type="presOf" srcId="{54E1212F-B4BC-45E1-BCCF-31CBA9CBD3DF}" destId="{A1A6D14D-ED58-4D52-B222-42B2C6E3EA54}" srcOrd="0" destOrd="2" presId="urn:microsoft.com/office/officeart/2005/8/layout/list1"/>
    <dgm:cxn modelId="{013065B3-845F-4D0A-BFE0-15D35C58B13E}" srcId="{4038C824-3BDF-4B14-BE3B-4669CE91377B}" destId="{56DF32D8-B494-4C2B-AE24-A4A36935717E}" srcOrd="0" destOrd="0" parTransId="{69732A2D-FD55-4513-95C1-76BCDE329AD7}" sibTransId="{C8E0D12F-951C-440B-80A7-BE410796C04A}"/>
    <dgm:cxn modelId="{6AA9B2D5-733D-4822-93E9-1EACFE1B48FA}" type="presOf" srcId="{4038C824-3BDF-4B14-BE3B-4669CE91377B}" destId="{250EF38E-1128-479B-AB0A-4CBC9B5D2BAF}" srcOrd="0" destOrd="0" presId="urn:microsoft.com/office/officeart/2005/8/layout/list1"/>
    <dgm:cxn modelId="{026D82D6-ACB1-4F09-B940-964E49BFDC18}" type="presOf" srcId="{9C2793BF-9E81-4471-B7A7-9AF9733F8AFC}" destId="{A1A6D14D-ED58-4D52-B222-42B2C6E3EA54}" srcOrd="0" destOrd="1" presId="urn:microsoft.com/office/officeart/2005/8/layout/list1"/>
    <dgm:cxn modelId="{6750063E-96FA-45D5-92AC-F9957876BD5F}" type="presParOf" srcId="{53E5CAD6-E1B7-488E-8A06-DB07D67BC08F}" destId="{F8515017-8DDA-48A9-8366-A22EB79F9247}" srcOrd="0" destOrd="0" presId="urn:microsoft.com/office/officeart/2005/8/layout/list1"/>
    <dgm:cxn modelId="{0F45E60B-84F6-4B98-8920-657988B3445B}" type="presParOf" srcId="{F8515017-8DDA-48A9-8366-A22EB79F9247}" destId="{250EF38E-1128-479B-AB0A-4CBC9B5D2BAF}" srcOrd="0" destOrd="0" presId="urn:microsoft.com/office/officeart/2005/8/layout/list1"/>
    <dgm:cxn modelId="{2586E394-E35E-459B-BECD-24ABA36CB919}" type="presParOf" srcId="{F8515017-8DDA-48A9-8366-A22EB79F9247}" destId="{BE75A817-C52A-47D5-8A94-97CBBC2E8DBC}" srcOrd="1" destOrd="0" presId="urn:microsoft.com/office/officeart/2005/8/layout/list1"/>
    <dgm:cxn modelId="{5E4C9650-8603-49A4-B22F-4D31E6937130}" type="presParOf" srcId="{53E5CAD6-E1B7-488E-8A06-DB07D67BC08F}" destId="{C94DAC7E-213A-4AC3-BCB5-BF733F420539}" srcOrd="1" destOrd="0" presId="urn:microsoft.com/office/officeart/2005/8/layout/list1"/>
    <dgm:cxn modelId="{A4265331-693D-4DB6-AA37-970BE1CF7EB9}" type="presParOf" srcId="{53E5CAD6-E1B7-488E-8A06-DB07D67BC08F}" destId="{A1A6D14D-ED58-4D52-B222-42B2C6E3EA5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30E34B-CE49-4632-9FCF-E1A793FD0C6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C0E2DA6-4E00-4153-ABC8-A228F41AFAAB}">
      <dgm:prSet/>
      <dgm:spPr/>
      <dgm:t>
        <a:bodyPr/>
        <a:lstStyle/>
        <a:p>
          <a:pPr>
            <a:lnSpc>
              <a:spcPct val="100000"/>
            </a:lnSpc>
          </a:pPr>
          <a:r>
            <a:rPr lang="en-US" b="0" i="0" baseline="0" dirty="0"/>
            <a:t>Investigative Team</a:t>
          </a:r>
          <a:endParaRPr lang="en-US" dirty="0"/>
        </a:p>
      </dgm:t>
    </dgm:pt>
    <dgm:pt modelId="{88675807-F3C5-432F-A15E-86D613A8F4C9}" type="parTrans" cxnId="{2753CFA3-F5BA-4EFA-AFED-7CDB0F6A5904}">
      <dgm:prSet/>
      <dgm:spPr/>
      <dgm:t>
        <a:bodyPr/>
        <a:lstStyle/>
        <a:p>
          <a:endParaRPr lang="en-US"/>
        </a:p>
      </dgm:t>
    </dgm:pt>
    <dgm:pt modelId="{C5FE3FD2-88D4-4CF4-BAA7-20247A7D3B8C}" type="sibTrans" cxnId="{2753CFA3-F5BA-4EFA-AFED-7CDB0F6A5904}">
      <dgm:prSet/>
      <dgm:spPr/>
      <dgm:t>
        <a:bodyPr/>
        <a:lstStyle/>
        <a:p>
          <a:endParaRPr lang="en-US"/>
        </a:p>
      </dgm:t>
    </dgm:pt>
    <dgm:pt modelId="{30CEE383-6B53-4BC5-BC99-614198502AB4}">
      <dgm:prSet/>
      <dgm:spPr/>
      <dgm:t>
        <a:bodyPr/>
        <a:lstStyle/>
        <a:p>
          <a:pPr>
            <a:lnSpc>
              <a:spcPct val="100000"/>
            </a:lnSpc>
          </a:pPr>
          <a:r>
            <a:rPr lang="en-US" b="0" i="0" baseline="0" dirty="0"/>
            <a:t>Significance</a:t>
          </a:r>
          <a:endParaRPr lang="en-US" dirty="0"/>
        </a:p>
      </dgm:t>
    </dgm:pt>
    <dgm:pt modelId="{44ADB794-AC0F-401F-BF72-6338F04258FB}" type="parTrans" cxnId="{F4D6C313-56EF-4B1E-8590-50DCF1F4B7B0}">
      <dgm:prSet/>
      <dgm:spPr/>
      <dgm:t>
        <a:bodyPr/>
        <a:lstStyle/>
        <a:p>
          <a:endParaRPr lang="en-US"/>
        </a:p>
      </dgm:t>
    </dgm:pt>
    <dgm:pt modelId="{BAFBD33E-C0BB-445F-8F82-B0ABCCD03B6E}" type="sibTrans" cxnId="{F4D6C313-56EF-4B1E-8590-50DCF1F4B7B0}">
      <dgm:prSet/>
      <dgm:spPr/>
      <dgm:t>
        <a:bodyPr/>
        <a:lstStyle/>
        <a:p>
          <a:endParaRPr lang="en-US"/>
        </a:p>
      </dgm:t>
    </dgm:pt>
    <dgm:pt modelId="{C0BD14BE-69E2-424E-98CE-FA1756C97874}">
      <dgm:prSet/>
      <dgm:spPr/>
      <dgm:t>
        <a:bodyPr/>
        <a:lstStyle/>
        <a:p>
          <a:pPr>
            <a:lnSpc>
              <a:spcPct val="100000"/>
            </a:lnSpc>
          </a:pPr>
          <a:r>
            <a:rPr lang="en-US" b="0" i="0" baseline="0" dirty="0"/>
            <a:t>Innovation</a:t>
          </a:r>
          <a:endParaRPr lang="en-US" dirty="0"/>
        </a:p>
      </dgm:t>
    </dgm:pt>
    <dgm:pt modelId="{2B1F0396-AF7C-4633-BC1A-C26649473198}" type="parTrans" cxnId="{0105B639-46BC-4E54-B6FD-71D7B0AAEFAF}">
      <dgm:prSet/>
      <dgm:spPr/>
      <dgm:t>
        <a:bodyPr/>
        <a:lstStyle/>
        <a:p>
          <a:endParaRPr lang="en-US"/>
        </a:p>
      </dgm:t>
    </dgm:pt>
    <dgm:pt modelId="{7405F653-E8CE-4111-887F-008E5A865F4C}" type="sibTrans" cxnId="{0105B639-46BC-4E54-B6FD-71D7B0AAEFAF}">
      <dgm:prSet/>
      <dgm:spPr/>
      <dgm:t>
        <a:bodyPr/>
        <a:lstStyle/>
        <a:p>
          <a:endParaRPr lang="en-US"/>
        </a:p>
      </dgm:t>
    </dgm:pt>
    <dgm:pt modelId="{CC7D5C36-E082-428A-B13D-CB6E3DE07C12}">
      <dgm:prSet/>
      <dgm:spPr/>
      <dgm:t>
        <a:bodyPr/>
        <a:lstStyle/>
        <a:p>
          <a:pPr>
            <a:lnSpc>
              <a:spcPct val="100000"/>
            </a:lnSpc>
          </a:pPr>
          <a:r>
            <a:rPr lang="en-US" b="0" i="0" baseline="0" dirty="0"/>
            <a:t>Impact  </a:t>
          </a:r>
          <a:endParaRPr lang="en-US" dirty="0"/>
        </a:p>
      </dgm:t>
    </dgm:pt>
    <dgm:pt modelId="{0471B66E-C194-4382-8117-9B1E72340EE3}" type="parTrans" cxnId="{9F8E2A41-6DBB-4F9D-B4AA-B1D0A0821A83}">
      <dgm:prSet/>
      <dgm:spPr/>
      <dgm:t>
        <a:bodyPr/>
        <a:lstStyle/>
        <a:p>
          <a:endParaRPr lang="en-US"/>
        </a:p>
      </dgm:t>
    </dgm:pt>
    <dgm:pt modelId="{602959C4-2FDC-4EE9-A74D-20E7B01FA47A}" type="sibTrans" cxnId="{9F8E2A41-6DBB-4F9D-B4AA-B1D0A0821A83}">
      <dgm:prSet/>
      <dgm:spPr/>
      <dgm:t>
        <a:bodyPr/>
        <a:lstStyle/>
        <a:p>
          <a:endParaRPr lang="en-US"/>
        </a:p>
      </dgm:t>
    </dgm:pt>
    <dgm:pt modelId="{184D60D9-1BE5-44C3-A6F7-7E52521AA4F6}">
      <dgm:prSet/>
      <dgm:spPr/>
      <dgm:t>
        <a:bodyPr/>
        <a:lstStyle/>
        <a:p>
          <a:pPr>
            <a:lnSpc>
              <a:spcPct val="100000"/>
            </a:lnSpc>
          </a:pPr>
          <a:r>
            <a:rPr lang="en-US" b="0" i="0" baseline="0" dirty="0"/>
            <a:t>Ethical, Legal and Social Implications </a:t>
          </a:r>
          <a:endParaRPr lang="en-US" dirty="0"/>
        </a:p>
      </dgm:t>
    </dgm:pt>
    <dgm:pt modelId="{0E17C1E7-57EA-4A5B-84CB-AC4BBC527697}" type="parTrans" cxnId="{22115836-C98A-4355-B18C-403012155F78}">
      <dgm:prSet/>
      <dgm:spPr/>
      <dgm:t>
        <a:bodyPr/>
        <a:lstStyle/>
        <a:p>
          <a:endParaRPr lang="en-US"/>
        </a:p>
      </dgm:t>
    </dgm:pt>
    <dgm:pt modelId="{6F1C860D-EBAE-4028-AF69-05E3342AA021}" type="sibTrans" cxnId="{22115836-C98A-4355-B18C-403012155F78}">
      <dgm:prSet/>
      <dgm:spPr/>
      <dgm:t>
        <a:bodyPr/>
        <a:lstStyle/>
        <a:p>
          <a:endParaRPr lang="en-US"/>
        </a:p>
      </dgm:t>
    </dgm:pt>
    <dgm:pt modelId="{65309440-F7BF-4B1E-B6A0-CA7326B6D99E}">
      <dgm:prSet/>
      <dgm:spPr/>
      <dgm:t>
        <a:bodyPr/>
        <a:lstStyle/>
        <a:p>
          <a:pPr>
            <a:lnSpc>
              <a:spcPct val="100000"/>
            </a:lnSpc>
          </a:pPr>
          <a:r>
            <a:rPr lang="en-US" b="0" i="0" baseline="0" dirty="0"/>
            <a:t>Opportunity for Development </a:t>
          </a:r>
          <a:endParaRPr lang="en-US" dirty="0"/>
        </a:p>
      </dgm:t>
    </dgm:pt>
    <dgm:pt modelId="{06CA4552-81B9-4E39-9FEE-502FA8A0459D}" type="parTrans" cxnId="{EA5BE957-D938-4456-9396-C726005609DB}">
      <dgm:prSet/>
      <dgm:spPr/>
      <dgm:t>
        <a:bodyPr/>
        <a:lstStyle/>
        <a:p>
          <a:endParaRPr lang="en-US"/>
        </a:p>
      </dgm:t>
    </dgm:pt>
    <dgm:pt modelId="{CE801179-A522-4F39-B57C-98F48909DAC6}" type="sibTrans" cxnId="{EA5BE957-D938-4456-9396-C726005609DB}">
      <dgm:prSet/>
      <dgm:spPr/>
      <dgm:t>
        <a:bodyPr/>
        <a:lstStyle/>
        <a:p>
          <a:endParaRPr lang="en-US"/>
        </a:p>
      </dgm:t>
    </dgm:pt>
    <dgm:pt modelId="{FA01DB9F-DD0C-4BA7-A000-428072EF36E6}" type="pres">
      <dgm:prSet presAssocID="{2030E34B-CE49-4632-9FCF-E1A793FD0C66}" presName="root" presStyleCnt="0">
        <dgm:presLayoutVars>
          <dgm:dir/>
          <dgm:resizeHandles val="exact"/>
        </dgm:presLayoutVars>
      </dgm:prSet>
      <dgm:spPr/>
    </dgm:pt>
    <dgm:pt modelId="{8A363ADC-6882-46D2-9011-E589040975ED}" type="pres">
      <dgm:prSet presAssocID="{6C0E2DA6-4E00-4153-ABC8-A228F41AFAAB}" presName="compNode" presStyleCnt="0"/>
      <dgm:spPr/>
    </dgm:pt>
    <dgm:pt modelId="{84FF23C8-FD23-4FDA-AD0B-AA27980C67BD}" type="pres">
      <dgm:prSet presAssocID="{6C0E2DA6-4E00-4153-ABC8-A228F41AFAAB}" presName="bgRect" presStyleLbl="bgShp" presStyleIdx="0" presStyleCnt="6" custLinFactNeighborX="0" custLinFactNeighborY="-119"/>
      <dgm:spPr/>
    </dgm:pt>
    <dgm:pt modelId="{4F47E617-0CF6-4646-ADD3-C8F340ABB6F9}" type="pres">
      <dgm:prSet presAssocID="{6C0E2DA6-4E00-4153-ABC8-A228F41AFAAB}"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etective male with solid fill"/>
        </a:ext>
      </dgm:extLst>
    </dgm:pt>
    <dgm:pt modelId="{FBF4CF3B-4484-4726-A783-6FA42E9D82A9}" type="pres">
      <dgm:prSet presAssocID="{6C0E2DA6-4E00-4153-ABC8-A228F41AFAAB}" presName="spaceRect" presStyleCnt="0"/>
      <dgm:spPr/>
    </dgm:pt>
    <dgm:pt modelId="{6C4D4E7D-4AE0-4F35-B42E-2334714A2F22}" type="pres">
      <dgm:prSet presAssocID="{6C0E2DA6-4E00-4153-ABC8-A228F41AFAAB}" presName="parTx" presStyleLbl="revTx" presStyleIdx="0" presStyleCnt="6">
        <dgm:presLayoutVars>
          <dgm:chMax val="0"/>
          <dgm:chPref val="0"/>
        </dgm:presLayoutVars>
      </dgm:prSet>
      <dgm:spPr/>
    </dgm:pt>
    <dgm:pt modelId="{EF133F33-0CBF-488F-B8FB-87DFC472029D}" type="pres">
      <dgm:prSet presAssocID="{C5FE3FD2-88D4-4CF4-BAA7-20247A7D3B8C}" presName="sibTrans" presStyleCnt="0"/>
      <dgm:spPr/>
    </dgm:pt>
    <dgm:pt modelId="{282EC315-BBF7-4FEE-A9D5-4FA2175D7838}" type="pres">
      <dgm:prSet presAssocID="{30CEE383-6B53-4BC5-BC99-614198502AB4}" presName="compNode" presStyleCnt="0"/>
      <dgm:spPr/>
    </dgm:pt>
    <dgm:pt modelId="{9DCDF33B-2230-4FA5-BE02-D53F59E94D6E}" type="pres">
      <dgm:prSet presAssocID="{30CEE383-6B53-4BC5-BC99-614198502AB4}" presName="bgRect" presStyleLbl="bgShp" presStyleIdx="1" presStyleCnt="6"/>
      <dgm:spPr/>
    </dgm:pt>
    <dgm:pt modelId="{13692951-46F8-4457-A255-0884E61363D5}" type="pres">
      <dgm:prSet presAssocID="{30CEE383-6B53-4BC5-BC99-614198502AB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69BA79F8-590E-4788-99D9-A4722F89B7EF}" type="pres">
      <dgm:prSet presAssocID="{30CEE383-6B53-4BC5-BC99-614198502AB4}" presName="spaceRect" presStyleCnt="0"/>
      <dgm:spPr/>
    </dgm:pt>
    <dgm:pt modelId="{6578559F-7C97-45C4-A202-D85BACEDACDE}" type="pres">
      <dgm:prSet presAssocID="{30CEE383-6B53-4BC5-BC99-614198502AB4}" presName="parTx" presStyleLbl="revTx" presStyleIdx="1" presStyleCnt="6">
        <dgm:presLayoutVars>
          <dgm:chMax val="0"/>
          <dgm:chPref val="0"/>
        </dgm:presLayoutVars>
      </dgm:prSet>
      <dgm:spPr/>
    </dgm:pt>
    <dgm:pt modelId="{2366F23A-1880-4ACC-9AFB-F2095C9BC9F9}" type="pres">
      <dgm:prSet presAssocID="{BAFBD33E-C0BB-445F-8F82-B0ABCCD03B6E}" presName="sibTrans" presStyleCnt="0"/>
      <dgm:spPr/>
    </dgm:pt>
    <dgm:pt modelId="{880514E9-1BCA-457F-92DD-9B4B8E17A796}" type="pres">
      <dgm:prSet presAssocID="{C0BD14BE-69E2-424E-98CE-FA1756C97874}" presName="compNode" presStyleCnt="0"/>
      <dgm:spPr/>
    </dgm:pt>
    <dgm:pt modelId="{F36A6DFC-A2DA-4E49-90C1-DD2A8DF212B7}" type="pres">
      <dgm:prSet presAssocID="{C0BD14BE-69E2-424E-98CE-FA1756C97874}" presName="bgRect" presStyleLbl="bgShp" presStyleIdx="2" presStyleCnt="6"/>
      <dgm:spPr/>
    </dgm:pt>
    <dgm:pt modelId="{1D43FA04-98C7-4032-9287-EE376343CDC0}" type="pres">
      <dgm:prSet presAssocID="{C0BD14BE-69E2-424E-98CE-FA1756C9787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bulb"/>
        </a:ext>
      </dgm:extLst>
    </dgm:pt>
    <dgm:pt modelId="{90465C1F-FA2D-4A49-94C5-D26F1CD9C329}" type="pres">
      <dgm:prSet presAssocID="{C0BD14BE-69E2-424E-98CE-FA1756C97874}" presName="spaceRect" presStyleCnt="0"/>
      <dgm:spPr/>
    </dgm:pt>
    <dgm:pt modelId="{889C8C4C-C5E6-4479-904B-C0075F90189F}" type="pres">
      <dgm:prSet presAssocID="{C0BD14BE-69E2-424E-98CE-FA1756C97874}" presName="parTx" presStyleLbl="revTx" presStyleIdx="2" presStyleCnt="6">
        <dgm:presLayoutVars>
          <dgm:chMax val="0"/>
          <dgm:chPref val="0"/>
        </dgm:presLayoutVars>
      </dgm:prSet>
      <dgm:spPr/>
    </dgm:pt>
    <dgm:pt modelId="{CD685E66-B122-4251-AE39-20DBC64A7F47}" type="pres">
      <dgm:prSet presAssocID="{7405F653-E8CE-4111-887F-008E5A865F4C}" presName="sibTrans" presStyleCnt="0"/>
      <dgm:spPr/>
    </dgm:pt>
    <dgm:pt modelId="{184AE040-8869-424C-BC4D-41D20D5D3E4A}" type="pres">
      <dgm:prSet presAssocID="{CC7D5C36-E082-428A-B13D-CB6E3DE07C12}" presName="compNode" presStyleCnt="0"/>
      <dgm:spPr/>
    </dgm:pt>
    <dgm:pt modelId="{C660586A-D881-485B-BFF7-6269BCB2D88A}" type="pres">
      <dgm:prSet presAssocID="{CC7D5C36-E082-428A-B13D-CB6E3DE07C12}" presName="bgRect" presStyleLbl="bgShp" presStyleIdx="3" presStyleCnt="6"/>
      <dgm:spPr/>
    </dgm:pt>
    <dgm:pt modelId="{9D6BE6D0-492C-4FBE-A84E-394BDB289164}" type="pres">
      <dgm:prSet presAssocID="{CC7D5C36-E082-428A-B13D-CB6E3DE07C1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pward trend"/>
        </a:ext>
      </dgm:extLst>
    </dgm:pt>
    <dgm:pt modelId="{AFD9EAA2-A174-44E0-8D94-93DA46CE250E}" type="pres">
      <dgm:prSet presAssocID="{CC7D5C36-E082-428A-B13D-CB6E3DE07C12}" presName="spaceRect" presStyleCnt="0"/>
      <dgm:spPr/>
    </dgm:pt>
    <dgm:pt modelId="{83077D06-0C28-447F-BA74-33EB749A0601}" type="pres">
      <dgm:prSet presAssocID="{CC7D5C36-E082-428A-B13D-CB6E3DE07C12}" presName="parTx" presStyleLbl="revTx" presStyleIdx="3" presStyleCnt="6">
        <dgm:presLayoutVars>
          <dgm:chMax val="0"/>
          <dgm:chPref val="0"/>
        </dgm:presLayoutVars>
      </dgm:prSet>
      <dgm:spPr/>
    </dgm:pt>
    <dgm:pt modelId="{ABFE73F0-1EFE-408D-B5E7-ABB8E893E094}" type="pres">
      <dgm:prSet presAssocID="{602959C4-2FDC-4EE9-A74D-20E7B01FA47A}" presName="sibTrans" presStyleCnt="0"/>
      <dgm:spPr/>
    </dgm:pt>
    <dgm:pt modelId="{235DA050-AA76-4000-AF36-465EE6B23379}" type="pres">
      <dgm:prSet presAssocID="{184D60D9-1BE5-44C3-A6F7-7E52521AA4F6}" presName="compNode" presStyleCnt="0"/>
      <dgm:spPr/>
    </dgm:pt>
    <dgm:pt modelId="{68F6FFD1-ECE8-43ED-8B31-DBBD13EA0272}" type="pres">
      <dgm:prSet presAssocID="{184D60D9-1BE5-44C3-A6F7-7E52521AA4F6}" presName="bgRect" presStyleLbl="bgShp" presStyleIdx="4" presStyleCnt="6"/>
      <dgm:spPr/>
    </dgm:pt>
    <dgm:pt modelId="{338CC847-41CC-4507-9AA5-0DC872B6715A}" type="pres">
      <dgm:prSet presAssocID="{184D60D9-1BE5-44C3-A6F7-7E52521AA4F6}"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cales of justice with solid fill"/>
        </a:ext>
      </dgm:extLst>
    </dgm:pt>
    <dgm:pt modelId="{893B13E8-7455-4834-8A22-556489D94920}" type="pres">
      <dgm:prSet presAssocID="{184D60D9-1BE5-44C3-A6F7-7E52521AA4F6}" presName="spaceRect" presStyleCnt="0"/>
      <dgm:spPr/>
    </dgm:pt>
    <dgm:pt modelId="{259E390D-E24B-4DBE-9A22-BC28AA2B41B1}" type="pres">
      <dgm:prSet presAssocID="{184D60D9-1BE5-44C3-A6F7-7E52521AA4F6}" presName="parTx" presStyleLbl="revTx" presStyleIdx="4" presStyleCnt="6">
        <dgm:presLayoutVars>
          <dgm:chMax val="0"/>
          <dgm:chPref val="0"/>
        </dgm:presLayoutVars>
      </dgm:prSet>
      <dgm:spPr/>
    </dgm:pt>
    <dgm:pt modelId="{B104FE64-23CD-47CC-AE4F-8AE531C3C944}" type="pres">
      <dgm:prSet presAssocID="{6F1C860D-EBAE-4028-AF69-05E3342AA021}" presName="sibTrans" presStyleCnt="0"/>
      <dgm:spPr/>
    </dgm:pt>
    <dgm:pt modelId="{227C6202-4464-4F99-AB73-810741500D64}" type="pres">
      <dgm:prSet presAssocID="{65309440-F7BF-4B1E-B6A0-CA7326B6D99E}" presName="compNode" presStyleCnt="0"/>
      <dgm:spPr/>
    </dgm:pt>
    <dgm:pt modelId="{F4014BD6-744B-48F4-AD41-805AFAD486D6}" type="pres">
      <dgm:prSet presAssocID="{65309440-F7BF-4B1E-B6A0-CA7326B6D99E}" presName="bgRect" presStyleLbl="bgShp" presStyleIdx="5" presStyleCnt="6"/>
      <dgm:spPr/>
    </dgm:pt>
    <dgm:pt modelId="{C526EA94-260B-4115-B96A-33DC52B8E153}" type="pres">
      <dgm:prSet presAssocID="{65309440-F7BF-4B1E-B6A0-CA7326B6D99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andshake"/>
        </a:ext>
      </dgm:extLst>
    </dgm:pt>
    <dgm:pt modelId="{FAC933D4-F9B5-4DD5-B6A5-879CBF5D8B89}" type="pres">
      <dgm:prSet presAssocID="{65309440-F7BF-4B1E-B6A0-CA7326B6D99E}" presName="spaceRect" presStyleCnt="0"/>
      <dgm:spPr/>
    </dgm:pt>
    <dgm:pt modelId="{B06CAE15-CCD2-4456-9054-7F07D5F3D442}" type="pres">
      <dgm:prSet presAssocID="{65309440-F7BF-4B1E-B6A0-CA7326B6D99E}" presName="parTx" presStyleLbl="revTx" presStyleIdx="5" presStyleCnt="6">
        <dgm:presLayoutVars>
          <dgm:chMax val="0"/>
          <dgm:chPref val="0"/>
        </dgm:presLayoutVars>
      </dgm:prSet>
      <dgm:spPr/>
    </dgm:pt>
  </dgm:ptLst>
  <dgm:cxnLst>
    <dgm:cxn modelId="{CABDEA11-A6E9-4B85-88E5-85634EC84194}" type="presOf" srcId="{6C0E2DA6-4E00-4153-ABC8-A228F41AFAAB}" destId="{6C4D4E7D-4AE0-4F35-B42E-2334714A2F22}" srcOrd="0" destOrd="0" presId="urn:microsoft.com/office/officeart/2018/2/layout/IconVerticalSolidList"/>
    <dgm:cxn modelId="{F4D6C313-56EF-4B1E-8590-50DCF1F4B7B0}" srcId="{2030E34B-CE49-4632-9FCF-E1A793FD0C66}" destId="{30CEE383-6B53-4BC5-BC99-614198502AB4}" srcOrd="1" destOrd="0" parTransId="{44ADB794-AC0F-401F-BF72-6338F04258FB}" sibTransId="{BAFBD33E-C0BB-445F-8F82-B0ABCCD03B6E}"/>
    <dgm:cxn modelId="{FCB1C813-068C-45E4-98B7-101CCFFCCCB4}" type="presOf" srcId="{184D60D9-1BE5-44C3-A6F7-7E52521AA4F6}" destId="{259E390D-E24B-4DBE-9A22-BC28AA2B41B1}" srcOrd="0" destOrd="0" presId="urn:microsoft.com/office/officeart/2018/2/layout/IconVerticalSolidList"/>
    <dgm:cxn modelId="{BBB19E27-8E87-4893-8995-82B786A9F469}" type="presOf" srcId="{CC7D5C36-E082-428A-B13D-CB6E3DE07C12}" destId="{83077D06-0C28-447F-BA74-33EB749A0601}" srcOrd="0" destOrd="0" presId="urn:microsoft.com/office/officeart/2018/2/layout/IconVerticalSolidList"/>
    <dgm:cxn modelId="{550C262A-26E1-455D-8F15-38ADCDFDAACD}" type="presOf" srcId="{C0BD14BE-69E2-424E-98CE-FA1756C97874}" destId="{889C8C4C-C5E6-4479-904B-C0075F90189F}" srcOrd="0" destOrd="0" presId="urn:microsoft.com/office/officeart/2018/2/layout/IconVerticalSolidList"/>
    <dgm:cxn modelId="{22115836-C98A-4355-B18C-403012155F78}" srcId="{2030E34B-CE49-4632-9FCF-E1A793FD0C66}" destId="{184D60D9-1BE5-44C3-A6F7-7E52521AA4F6}" srcOrd="4" destOrd="0" parTransId="{0E17C1E7-57EA-4A5B-84CB-AC4BBC527697}" sibTransId="{6F1C860D-EBAE-4028-AF69-05E3342AA021}"/>
    <dgm:cxn modelId="{0105B639-46BC-4E54-B6FD-71D7B0AAEFAF}" srcId="{2030E34B-CE49-4632-9FCF-E1A793FD0C66}" destId="{C0BD14BE-69E2-424E-98CE-FA1756C97874}" srcOrd="2" destOrd="0" parTransId="{2B1F0396-AF7C-4633-BC1A-C26649473198}" sibTransId="{7405F653-E8CE-4111-887F-008E5A865F4C}"/>
    <dgm:cxn modelId="{9F8E2A41-6DBB-4F9D-B4AA-B1D0A0821A83}" srcId="{2030E34B-CE49-4632-9FCF-E1A793FD0C66}" destId="{CC7D5C36-E082-428A-B13D-CB6E3DE07C12}" srcOrd="3" destOrd="0" parTransId="{0471B66E-C194-4382-8117-9B1E72340EE3}" sibTransId="{602959C4-2FDC-4EE9-A74D-20E7B01FA47A}"/>
    <dgm:cxn modelId="{5FA0F24F-43BB-4A7A-AB3C-D0CB5CC2AD1E}" type="presOf" srcId="{2030E34B-CE49-4632-9FCF-E1A793FD0C66}" destId="{FA01DB9F-DD0C-4BA7-A000-428072EF36E6}" srcOrd="0" destOrd="0" presId="urn:microsoft.com/office/officeart/2018/2/layout/IconVerticalSolidList"/>
    <dgm:cxn modelId="{EA5BE957-D938-4456-9396-C726005609DB}" srcId="{2030E34B-CE49-4632-9FCF-E1A793FD0C66}" destId="{65309440-F7BF-4B1E-B6A0-CA7326B6D99E}" srcOrd="5" destOrd="0" parTransId="{06CA4552-81B9-4E39-9FEE-502FA8A0459D}" sibTransId="{CE801179-A522-4F39-B57C-98F48909DAC6}"/>
    <dgm:cxn modelId="{2753CFA3-F5BA-4EFA-AFED-7CDB0F6A5904}" srcId="{2030E34B-CE49-4632-9FCF-E1A793FD0C66}" destId="{6C0E2DA6-4E00-4153-ABC8-A228F41AFAAB}" srcOrd="0" destOrd="0" parTransId="{88675807-F3C5-432F-A15E-86D613A8F4C9}" sibTransId="{C5FE3FD2-88D4-4CF4-BAA7-20247A7D3B8C}"/>
    <dgm:cxn modelId="{14BB8EB0-234B-424D-AC77-DE7247F06D9E}" type="presOf" srcId="{65309440-F7BF-4B1E-B6A0-CA7326B6D99E}" destId="{B06CAE15-CCD2-4456-9054-7F07D5F3D442}" srcOrd="0" destOrd="0" presId="urn:microsoft.com/office/officeart/2018/2/layout/IconVerticalSolidList"/>
    <dgm:cxn modelId="{F08D0AC2-219E-4CA6-99E7-6CF324CAAE22}" type="presOf" srcId="{30CEE383-6B53-4BC5-BC99-614198502AB4}" destId="{6578559F-7C97-45C4-A202-D85BACEDACDE}" srcOrd="0" destOrd="0" presId="urn:microsoft.com/office/officeart/2018/2/layout/IconVerticalSolidList"/>
    <dgm:cxn modelId="{C0E0A271-F50F-449B-807E-B03D3E33E71F}" type="presParOf" srcId="{FA01DB9F-DD0C-4BA7-A000-428072EF36E6}" destId="{8A363ADC-6882-46D2-9011-E589040975ED}" srcOrd="0" destOrd="0" presId="urn:microsoft.com/office/officeart/2018/2/layout/IconVerticalSolidList"/>
    <dgm:cxn modelId="{39F25F76-25BC-4DD3-8AAA-61DE487524FA}" type="presParOf" srcId="{8A363ADC-6882-46D2-9011-E589040975ED}" destId="{84FF23C8-FD23-4FDA-AD0B-AA27980C67BD}" srcOrd="0" destOrd="0" presId="urn:microsoft.com/office/officeart/2018/2/layout/IconVerticalSolidList"/>
    <dgm:cxn modelId="{B429339F-E414-4496-8596-A2860AB5557F}" type="presParOf" srcId="{8A363ADC-6882-46D2-9011-E589040975ED}" destId="{4F47E617-0CF6-4646-ADD3-C8F340ABB6F9}" srcOrd="1" destOrd="0" presId="urn:microsoft.com/office/officeart/2018/2/layout/IconVerticalSolidList"/>
    <dgm:cxn modelId="{1A3F852F-C7D3-4F8B-9A79-06408E4CB50B}" type="presParOf" srcId="{8A363ADC-6882-46D2-9011-E589040975ED}" destId="{FBF4CF3B-4484-4726-A783-6FA42E9D82A9}" srcOrd="2" destOrd="0" presId="urn:microsoft.com/office/officeart/2018/2/layout/IconVerticalSolidList"/>
    <dgm:cxn modelId="{24E3A864-0FA3-40BD-B841-C5B47D18C0FF}" type="presParOf" srcId="{8A363ADC-6882-46D2-9011-E589040975ED}" destId="{6C4D4E7D-4AE0-4F35-B42E-2334714A2F22}" srcOrd="3" destOrd="0" presId="urn:microsoft.com/office/officeart/2018/2/layout/IconVerticalSolidList"/>
    <dgm:cxn modelId="{B73AAEB5-9B9C-4594-9C0C-9B02E7CAF285}" type="presParOf" srcId="{FA01DB9F-DD0C-4BA7-A000-428072EF36E6}" destId="{EF133F33-0CBF-488F-B8FB-87DFC472029D}" srcOrd="1" destOrd="0" presId="urn:microsoft.com/office/officeart/2018/2/layout/IconVerticalSolidList"/>
    <dgm:cxn modelId="{C3E09450-C78B-40C3-8465-D2A465F77C81}" type="presParOf" srcId="{FA01DB9F-DD0C-4BA7-A000-428072EF36E6}" destId="{282EC315-BBF7-4FEE-A9D5-4FA2175D7838}" srcOrd="2" destOrd="0" presId="urn:microsoft.com/office/officeart/2018/2/layout/IconVerticalSolidList"/>
    <dgm:cxn modelId="{557F313D-F962-4BD1-99F9-51EBE779FA96}" type="presParOf" srcId="{282EC315-BBF7-4FEE-A9D5-4FA2175D7838}" destId="{9DCDF33B-2230-4FA5-BE02-D53F59E94D6E}" srcOrd="0" destOrd="0" presId="urn:microsoft.com/office/officeart/2018/2/layout/IconVerticalSolidList"/>
    <dgm:cxn modelId="{73987EEF-2434-480A-AD12-65C66F2FE2CB}" type="presParOf" srcId="{282EC315-BBF7-4FEE-A9D5-4FA2175D7838}" destId="{13692951-46F8-4457-A255-0884E61363D5}" srcOrd="1" destOrd="0" presId="urn:microsoft.com/office/officeart/2018/2/layout/IconVerticalSolidList"/>
    <dgm:cxn modelId="{6A06C998-91D0-452B-913B-253A9450E402}" type="presParOf" srcId="{282EC315-BBF7-4FEE-A9D5-4FA2175D7838}" destId="{69BA79F8-590E-4788-99D9-A4722F89B7EF}" srcOrd="2" destOrd="0" presId="urn:microsoft.com/office/officeart/2018/2/layout/IconVerticalSolidList"/>
    <dgm:cxn modelId="{5762B5E3-561D-4EC8-909B-C1B55EB9FC71}" type="presParOf" srcId="{282EC315-BBF7-4FEE-A9D5-4FA2175D7838}" destId="{6578559F-7C97-45C4-A202-D85BACEDACDE}" srcOrd="3" destOrd="0" presId="urn:microsoft.com/office/officeart/2018/2/layout/IconVerticalSolidList"/>
    <dgm:cxn modelId="{86B2DB60-1AD3-4C4E-A2B8-A6AC720665F8}" type="presParOf" srcId="{FA01DB9F-DD0C-4BA7-A000-428072EF36E6}" destId="{2366F23A-1880-4ACC-9AFB-F2095C9BC9F9}" srcOrd="3" destOrd="0" presId="urn:microsoft.com/office/officeart/2018/2/layout/IconVerticalSolidList"/>
    <dgm:cxn modelId="{F7370AE6-8122-42FE-8658-0C65CC5AED75}" type="presParOf" srcId="{FA01DB9F-DD0C-4BA7-A000-428072EF36E6}" destId="{880514E9-1BCA-457F-92DD-9B4B8E17A796}" srcOrd="4" destOrd="0" presId="urn:microsoft.com/office/officeart/2018/2/layout/IconVerticalSolidList"/>
    <dgm:cxn modelId="{0C827886-A463-4CCD-9361-70620D99FBFF}" type="presParOf" srcId="{880514E9-1BCA-457F-92DD-9B4B8E17A796}" destId="{F36A6DFC-A2DA-4E49-90C1-DD2A8DF212B7}" srcOrd="0" destOrd="0" presId="urn:microsoft.com/office/officeart/2018/2/layout/IconVerticalSolidList"/>
    <dgm:cxn modelId="{6CA09936-3F11-4149-A895-CA6B0FA5A172}" type="presParOf" srcId="{880514E9-1BCA-457F-92DD-9B4B8E17A796}" destId="{1D43FA04-98C7-4032-9287-EE376343CDC0}" srcOrd="1" destOrd="0" presId="urn:microsoft.com/office/officeart/2018/2/layout/IconVerticalSolidList"/>
    <dgm:cxn modelId="{4B774E75-CBAD-47D4-907E-5BDE25CDC219}" type="presParOf" srcId="{880514E9-1BCA-457F-92DD-9B4B8E17A796}" destId="{90465C1F-FA2D-4A49-94C5-D26F1CD9C329}" srcOrd="2" destOrd="0" presId="urn:microsoft.com/office/officeart/2018/2/layout/IconVerticalSolidList"/>
    <dgm:cxn modelId="{6F72222B-055F-48C2-9BBF-C9EC612017D6}" type="presParOf" srcId="{880514E9-1BCA-457F-92DD-9B4B8E17A796}" destId="{889C8C4C-C5E6-4479-904B-C0075F90189F}" srcOrd="3" destOrd="0" presId="urn:microsoft.com/office/officeart/2018/2/layout/IconVerticalSolidList"/>
    <dgm:cxn modelId="{29500E83-B702-485B-94A6-F27E1BF318A4}" type="presParOf" srcId="{FA01DB9F-DD0C-4BA7-A000-428072EF36E6}" destId="{CD685E66-B122-4251-AE39-20DBC64A7F47}" srcOrd="5" destOrd="0" presId="urn:microsoft.com/office/officeart/2018/2/layout/IconVerticalSolidList"/>
    <dgm:cxn modelId="{BA2F0D8F-3DCE-416E-9C72-47D0DA6BDE78}" type="presParOf" srcId="{FA01DB9F-DD0C-4BA7-A000-428072EF36E6}" destId="{184AE040-8869-424C-BC4D-41D20D5D3E4A}" srcOrd="6" destOrd="0" presId="urn:microsoft.com/office/officeart/2018/2/layout/IconVerticalSolidList"/>
    <dgm:cxn modelId="{D96761F5-BE0B-4DC8-9A20-E977B9BB4131}" type="presParOf" srcId="{184AE040-8869-424C-BC4D-41D20D5D3E4A}" destId="{C660586A-D881-485B-BFF7-6269BCB2D88A}" srcOrd="0" destOrd="0" presId="urn:microsoft.com/office/officeart/2018/2/layout/IconVerticalSolidList"/>
    <dgm:cxn modelId="{797D47D6-8498-45E6-A218-32229326C81B}" type="presParOf" srcId="{184AE040-8869-424C-BC4D-41D20D5D3E4A}" destId="{9D6BE6D0-492C-4FBE-A84E-394BDB289164}" srcOrd="1" destOrd="0" presId="urn:microsoft.com/office/officeart/2018/2/layout/IconVerticalSolidList"/>
    <dgm:cxn modelId="{B8D2AB55-BBA8-4F61-A3B9-EFF5BFB867B6}" type="presParOf" srcId="{184AE040-8869-424C-BC4D-41D20D5D3E4A}" destId="{AFD9EAA2-A174-44E0-8D94-93DA46CE250E}" srcOrd="2" destOrd="0" presId="urn:microsoft.com/office/officeart/2018/2/layout/IconVerticalSolidList"/>
    <dgm:cxn modelId="{9A15EB13-2F47-4A48-9378-DA91F2C898B5}" type="presParOf" srcId="{184AE040-8869-424C-BC4D-41D20D5D3E4A}" destId="{83077D06-0C28-447F-BA74-33EB749A0601}" srcOrd="3" destOrd="0" presId="urn:microsoft.com/office/officeart/2018/2/layout/IconVerticalSolidList"/>
    <dgm:cxn modelId="{546D60D4-9E0B-4BB7-ACB2-1E58B0E1D567}" type="presParOf" srcId="{FA01DB9F-DD0C-4BA7-A000-428072EF36E6}" destId="{ABFE73F0-1EFE-408D-B5E7-ABB8E893E094}" srcOrd="7" destOrd="0" presId="urn:microsoft.com/office/officeart/2018/2/layout/IconVerticalSolidList"/>
    <dgm:cxn modelId="{53BD15D5-54DB-489C-8B14-E333AA0B7742}" type="presParOf" srcId="{FA01DB9F-DD0C-4BA7-A000-428072EF36E6}" destId="{235DA050-AA76-4000-AF36-465EE6B23379}" srcOrd="8" destOrd="0" presId="urn:microsoft.com/office/officeart/2018/2/layout/IconVerticalSolidList"/>
    <dgm:cxn modelId="{19E8113B-4BC1-42AE-9945-FC933808DC02}" type="presParOf" srcId="{235DA050-AA76-4000-AF36-465EE6B23379}" destId="{68F6FFD1-ECE8-43ED-8B31-DBBD13EA0272}" srcOrd="0" destOrd="0" presId="urn:microsoft.com/office/officeart/2018/2/layout/IconVerticalSolidList"/>
    <dgm:cxn modelId="{B22062DD-67BB-497B-9B64-65C36875A151}" type="presParOf" srcId="{235DA050-AA76-4000-AF36-465EE6B23379}" destId="{338CC847-41CC-4507-9AA5-0DC872B6715A}" srcOrd="1" destOrd="0" presId="urn:microsoft.com/office/officeart/2018/2/layout/IconVerticalSolidList"/>
    <dgm:cxn modelId="{386EAEB0-B2A0-4972-95C7-ECE98428BE7A}" type="presParOf" srcId="{235DA050-AA76-4000-AF36-465EE6B23379}" destId="{893B13E8-7455-4834-8A22-556489D94920}" srcOrd="2" destOrd="0" presId="urn:microsoft.com/office/officeart/2018/2/layout/IconVerticalSolidList"/>
    <dgm:cxn modelId="{4CCA14FD-F771-487B-BCE8-8D450CBD91D2}" type="presParOf" srcId="{235DA050-AA76-4000-AF36-465EE6B23379}" destId="{259E390D-E24B-4DBE-9A22-BC28AA2B41B1}" srcOrd="3" destOrd="0" presId="urn:microsoft.com/office/officeart/2018/2/layout/IconVerticalSolidList"/>
    <dgm:cxn modelId="{36DD6116-D847-4741-AE2C-DABFFEFA303D}" type="presParOf" srcId="{FA01DB9F-DD0C-4BA7-A000-428072EF36E6}" destId="{B104FE64-23CD-47CC-AE4F-8AE531C3C944}" srcOrd="9" destOrd="0" presId="urn:microsoft.com/office/officeart/2018/2/layout/IconVerticalSolidList"/>
    <dgm:cxn modelId="{1285487B-7366-4790-8E0E-E65A8648E4B6}" type="presParOf" srcId="{FA01DB9F-DD0C-4BA7-A000-428072EF36E6}" destId="{227C6202-4464-4F99-AB73-810741500D64}" srcOrd="10" destOrd="0" presId="urn:microsoft.com/office/officeart/2018/2/layout/IconVerticalSolidList"/>
    <dgm:cxn modelId="{C164BAD1-3BA1-442A-8295-69032BDA2797}" type="presParOf" srcId="{227C6202-4464-4F99-AB73-810741500D64}" destId="{F4014BD6-744B-48F4-AD41-805AFAD486D6}" srcOrd="0" destOrd="0" presId="urn:microsoft.com/office/officeart/2018/2/layout/IconVerticalSolidList"/>
    <dgm:cxn modelId="{0CB683FF-86D6-41A5-AA63-A57D4607B04F}" type="presParOf" srcId="{227C6202-4464-4F99-AB73-810741500D64}" destId="{C526EA94-260B-4115-B96A-33DC52B8E153}" srcOrd="1" destOrd="0" presId="urn:microsoft.com/office/officeart/2018/2/layout/IconVerticalSolidList"/>
    <dgm:cxn modelId="{282439F7-BFDF-47A1-B75D-6BCA9F88BA3A}" type="presParOf" srcId="{227C6202-4464-4F99-AB73-810741500D64}" destId="{FAC933D4-F9B5-4DD5-B6A5-879CBF5D8B89}" srcOrd="2" destOrd="0" presId="urn:microsoft.com/office/officeart/2018/2/layout/IconVerticalSolidList"/>
    <dgm:cxn modelId="{55DFE4E3-2855-4971-99ED-933B9CFC23C4}" type="presParOf" srcId="{227C6202-4464-4F99-AB73-810741500D64}" destId="{B06CAE15-CCD2-4456-9054-7F07D5F3D4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D47735-C8A6-4002-AC79-59BDFBBA6BF3}"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0E22BC84-80D6-4FC5-A21F-4C71336F661A}">
      <dgm:prSet custT="1"/>
      <dgm:spPr/>
      <dgm:t>
        <a:bodyPr/>
        <a:lstStyle/>
        <a:p>
          <a:pPr>
            <a:defRPr b="1"/>
          </a:pPr>
          <a:r>
            <a:rPr lang="en-US" sz="2000" dirty="0"/>
            <a:t>Pre-Proposal Deadline</a:t>
          </a:r>
        </a:p>
      </dgm:t>
    </dgm:pt>
    <dgm:pt modelId="{B21D46B2-3C30-42B2-8CD7-09343E011B1D}" type="parTrans" cxnId="{080389A0-1347-409B-B7A3-42DEF2E1E6F0}">
      <dgm:prSet/>
      <dgm:spPr/>
      <dgm:t>
        <a:bodyPr/>
        <a:lstStyle/>
        <a:p>
          <a:endParaRPr lang="en-US"/>
        </a:p>
      </dgm:t>
    </dgm:pt>
    <dgm:pt modelId="{356EE4C3-4D92-4031-8A46-3CF67AD2CAAE}" type="sibTrans" cxnId="{080389A0-1347-409B-B7A3-42DEF2E1E6F0}">
      <dgm:prSet/>
      <dgm:spPr/>
      <dgm:t>
        <a:bodyPr/>
        <a:lstStyle/>
        <a:p>
          <a:endParaRPr lang="en-US"/>
        </a:p>
      </dgm:t>
    </dgm:pt>
    <dgm:pt modelId="{CB9D4BF9-4197-4F28-8305-2EE940627021}">
      <dgm:prSet custT="1"/>
      <dgm:spPr/>
      <dgm:t>
        <a:bodyPr/>
        <a:lstStyle/>
        <a:p>
          <a:r>
            <a:rPr lang="en-US" sz="1200" dirty="0">
              <a:latin typeface="Lub Dub" panose="020B0603030403020204"/>
            </a:rPr>
            <a:t> </a:t>
          </a:r>
          <a:r>
            <a:rPr lang="en-US" sz="1800" dirty="0">
              <a:latin typeface="Lub Dub" panose="020B0603030403020204"/>
            </a:rPr>
            <a:t>February 27, 2025</a:t>
          </a:r>
        </a:p>
        <a:p>
          <a:r>
            <a:rPr lang="en-US" sz="1800" dirty="0">
              <a:latin typeface="Lub Dub" panose="020B0603030403020204"/>
            </a:rPr>
            <a:t>3 PM CT / 4 PM ET </a:t>
          </a:r>
          <a:br>
            <a:rPr lang="en-US" sz="1200" dirty="0"/>
          </a:br>
          <a:endParaRPr lang="en-US" sz="1200" dirty="0"/>
        </a:p>
      </dgm:t>
    </dgm:pt>
    <dgm:pt modelId="{2D9639D6-42FF-4137-B211-B4F34D2D06E0}" type="parTrans" cxnId="{D5077843-0BAA-4473-821F-35F3015B0788}">
      <dgm:prSet/>
      <dgm:spPr/>
      <dgm:t>
        <a:bodyPr/>
        <a:lstStyle/>
        <a:p>
          <a:endParaRPr lang="en-US"/>
        </a:p>
      </dgm:t>
    </dgm:pt>
    <dgm:pt modelId="{24B70230-139B-4A13-99CC-004753D4E9CB}" type="sibTrans" cxnId="{D5077843-0BAA-4473-821F-35F3015B0788}">
      <dgm:prSet/>
      <dgm:spPr/>
      <dgm:t>
        <a:bodyPr/>
        <a:lstStyle/>
        <a:p>
          <a:endParaRPr lang="en-US"/>
        </a:p>
      </dgm:t>
    </dgm:pt>
    <dgm:pt modelId="{16D88CCB-EED6-4873-A1FB-0B5698B662CE}">
      <dgm:prSet custT="1"/>
      <dgm:spPr/>
      <dgm:t>
        <a:bodyPr/>
        <a:lstStyle/>
        <a:p>
          <a:pPr>
            <a:defRPr b="1"/>
          </a:pPr>
          <a:r>
            <a:rPr lang="en-US" sz="2000" dirty="0"/>
            <a:t>Invited Full Application Deadline</a:t>
          </a:r>
        </a:p>
      </dgm:t>
    </dgm:pt>
    <dgm:pt modelId="{7A822B2D-9B11-43DF-BAA5-7699AD13D83A}" type="parTrans" cxnId="{68030016-88E4-47B2-BA85-00897588E562}">
      <dgm:prSet/>
      <dgm:spPr/>
      <dgm:t>
        <a:bodyPr/>
        <a:lstStyle/>
        <a:p>
          <a:endParaRPr lang="en-US"/>
        </a:p>
      </dgm:t>
    </dgm:pt>
    <dgm:pt modelId="{A233C280-6800-45E9-B436-6A767A093A20}" type="sibTrans" cxnId="{68030016-88E4-47B2-BA85-00897588E562}">
      <dgm:prSet/>
      <dgm:spPr/>
      <dgm:t>
        <a:bodyPr/>
        <a:lstStyle/>
        <a:p>
          <a:endParaRPr lang="en-US"/>
        </a:p>
      </dgm:t>
    </dgm:pt>
    <dgm:pt modelId="{1E5B4306-649B-46F8-96AA-9407D2C16110}">
      <dgm:prSet custT="1"/>
      <dgm:spPr/>
      <dgm:t>
        <a:bodyPr/>
        <a:lstStyle/>
        <a:p>
          <a:r>
            <a:rPr lang="en-US" sz="1800" dirty="0"/>
            <a:t>May 1, 2025</a:t>
          </a:r>
        </a:p>
        <a:p>
          <a:r>
            <a:rPr lang="en-US" sz="1800" dirty="0"/>
            <a:t> 3 PM CT / 4 PM ET</a:t>
          </a:r>
        </a:p>
      </dgm:t>
    </dgm:pt>
    <dgm:pt modelId="{3E85933C-E316-4EE6-9D84-5D53F0CBB9D4}" type="parTrans" cxnId="{B6FD4B76-8B71-44E8-B402-0FF72AA6D0B2}">
      <dgm:prSet/>
      <dgm:spPr/>
      <dgm:t>
        <a:bodyPr/>
        <a:lstStyle/>
        <a:p>
          <a:endParaRPr lang="en-US"/>
        </a:p>
      </dgm:t>
    </dgm:pt>
    <dgm:pt modelId="{CED031D2-93DE-414D-AF0F-412F696D24A5}" type="sibTrans" cxnId="{B6FD4B76-8B71-44E8-B402-0FF72AA6D0B2}">
      <dgm:prSet/>
      <dgm:spPr/>
      <dgm:t>
        <a:bodyPr/>
        <a:lstStyle/>
        <a:p>
          <a:endParaRPr lang="en-US"/>
        </a:p>
      </dgm:t>
    </dgm:pt>
    <dgm:pt modelId="{8B54EF67-CA51-4617-9BC2-B0F0332F2869}">
      <dgm:prSet/>
      <dgm:spPr/>
      <dgm:t>
        <a:bodyPr/>
        <a:lstStyle/>
        <a:p>
          <a:pPr>
            <a:defRPr b="1"/>
          </a:pPr>
          <a:r>
            <a:rPr lang="en-US" dirty="0"/>
            <a:t>Phase II Review</a:t>
          </a:r>
        </a:p>
      </dgm:t>
    </dgm:pt>
    <dgm:pt modelId="{C0C931BA-E1B3-439E-A3B3-29EDD102C380}" type="parTrans" cxnId="{BC73D150-A09C-4321-B418-E3581E3BA27E}">
      <dgm:prSet/>
      <dgm:spPr/>
      <dgm:t>
        <a:bodyPr/>
        <a:lstStyle/>
        <a:p>
          <a:endParaRPr lang="en-US"/>
        </a:p>
      </dgm:t>
    </dgm:pt>
    <dgm:pt modelId="{7C28B387-F477-4B4A-AA72-427E8C87F565}" type="sibTrans" cxnId="{BC73D150-A09C-4321-B418-E3581E3BA27E}">
      <dgm:prSet/>
      <dgm:spPr/>
      <dgm:t>
        <a:bodyPr/>
        <a:lstStyle/>
        <a:p>
          <a:endParaRPr lang="en-US"/>
        </a:p>
      </dgm:t>
    </dgm:pt>
    <dgm:pt modelId="{7391B946-772E-441E-B95B-971318E25C3C}">
      <dgm:prSet custT="1"/>
      <dgm:spPr/>
      <dgm:t>
        <a:bodyPr/>
        <a:lstStyle/>
        <a:p>
          <a:r>
            <a:rPr lang="en-US" sz="1800" dirty="0"/>
            <a:t>May – June  2025</a:t>
          </a:r>
          <a:br>
            <a:rPr lang="en-US" sz="1200" dirty="0"/>
          </a:br>
          <a:endParaRPr lang="en-US" sz="1200" dirty="0"/>
        </a:p>
      </dgm:t>
    </dgm:pt>
    <dgm:pt modelId="{C18CFA25-41A5-4047-9CCB-B5A002905C80}" type="parTrans" cxnId="{F8D442ED-8559-4071-B7F9-C9685B37DDA7}">
      <dgm:prSet/>
      <dgm:spPr/>
      <dgm:t>
        <a:bodyPr/>
        <a:lstStyle/>
        <a:p>
          <a:endParaRPr lang="en-US"/>
        </a:p>
      </dgm:t>
    </dgm:pt>
    <dgm:pt modelId="{818E2377-B573-42EB-B093-42A1A12F8DFD}" type="sibTrans" cxnId="{F8D442ED-8559-4071-B7F9-C9685B37DDA7}">
      <dgm:prSet/>
      <dgm:spPr/>
      <dgm:t>
        <a:bodyPr/>
        <a:lstStyle/>
        <a:p>
          <a:endParaRPr lang="en-US"/>
        </a:p>
      </dgm:t>
    </dgm:pt>
    <dgm:pt modelId="{B96E450C-0EE2-44F6-8C60-7B4697D37BEA}">
      <dgm:prSet/>
      <dgm:spPr/>
      <dgm:t>
        <a:bodyPr/>
        <a:lstStyle/>
        <a:p>
          <a:pPr>
            <a:defRPr b="1"/>
          </a:pPr>
          <a:r>
            <a:rPr lang="en-US" dirty="0"/>
            <a:t>Award Notification</a:t>
          </a:r>
        </a:p>
      </dgm:t>
    </dgm:pt>
    <dgm:pt modelId="{E2C7A785-70C2-472A-9DC3-16659E2E37AA}" type="parTrans" cxnId="{E9DE8FA1-77EA-4F83-BB17-12213D9195C7}">
      <dgm:prSet/>
      <dgm:spPr/>
      <dgm:t>
        <a:bodyPr/>
        <a:lstStyle/>
        <a:p>
          <a:endParaRPr lang="en-US"/>
        </a:p>
      </dgm:t>
    </dgm:pt>
    <dgm:pt modelId="{E5EA9436-65D9-42F9-AB8F-64ED7DFF09E5}" type="sibTrans" cxnId="{E9DE8FA1-77EA-4F83-BB17-12213D9195C7}">
      <dgm:prSet/>
      <dgm:spPr/>
      <dgm:t>
        <a:bodyPr/>
        <a:lstStyle/>
        <a:p>
          <a:endParaRPr lang="en-US"/>
        </a:p>
      </dgm:t>
    </dgm:pt>
    <dgm:pt modelId="{56CDD732-3AAC-45D2-A9EC-379518FE1F21}">
      <dgm:prSet custT="1"/>
      <dgm:spPr/>
      <dgm:t>
        <a:bodyPr/>
        <a:lstStyle/>
        <a:p>
          <a:r>
            <a:rPr lang="en-US" sz="1800" dirty="0"/>
            <a:t>June 2025</a:t>
          </a:r>
        </a:p>
      </dgm:t>
    </dgm:pt>
    <dgm:pt modelId="{5A936762-14F2-46E5-BDAE-8454E7EEA344}" type="parTrans" cxnId="{AAA46D57-52DC-49B4-B843-F14767120BDB}">
      <dgm:prSet/>
      <dgm:spPr/>
      <dgm:t>
        <a:bodyPr/>
        <a:lstStyle/>
        <a:p>
          <a:endParaRPr lang="en-US"/>
        </a:p>
      </dgm:t>
    </dgm:pt>
    <dgm:pt modelId="{3BF60D76-3C75-499A-95FB-C235BAB9C983}" type="sibTrans" cxnId="{AAA46D57-52DC-49B4-B843-F14767120BDB}">
      <dgm:prSet/>
      <dgm:spPr/>
      <dgm:t>
        <a:bodyPr/>
        <a:lstStyle/>
        <a:p>
          <a:endParaRPr lang="en-US"/>
        </a:p>
      </dgm:t>
    </dgm:pt>
    <dgm:pt modelId="{AEEEF5A2-A7F1-4739-9F29-CDD1700C35C5}">
      <dgm:prSet/>
      <dgm:spPr/>
      <dgm:t>
        <a:bodyPr/>
        <a:lstStyle/>
        <a:p>
          <a:pPr>
            <a:defRPr b="1"/>
          </a:pPr>
          <a:r>
            <a:rPr lang="en-US" dirty="0"/>
            <a:t>Award Start Date</a:t>
          </a:r>
        </a:p>
      </dgm:t>
    </dgm:pt>
    <dgm:pt modelId="{FD9028BC-5EF4-4B01-9730-C7B7C0AC181F}" type="parTrans" cxnId="{2496D92E-468F-48A8-BDAB-B88D09883E0F}">
      <dgm:prSet/>
      <dgm:spPr/>
      <dgm:t>
        <a:bodyPr/>
        <a:lstStyle/>
        <a:p>
          <a:endParaRPr lang="en-US"/>
        </a:p>
      </dgm:t>
    </dgm:pt>
    <dgm:pt modelId="{F53E475F-D53B-4B6D-89C9-E1601BA74119}" type="sibTrans" cxnId="{2496D92E-468F-48A8-BDAB-B88D09883E0F}">
      <dgm:prSet/>
      <dgm:spPr/>
      <dgm:t>
        <a:bodyPr/>
        <a:lstStyle/>
        <a:p>
          <a:endParaRPr lang="en-US"/>
        </a:p>
      </dgm:t>
    </dgm:pt>
    <dgm:pt modelId="{19B3C276-3AB0-41B2-B499-042F3C10708C}">
      <dgm:prSet custT="1"/>
      <dgm:spPr/>
      <dgm:t>
        <a:bodyPr/>
        <a:lstStyle/>
        <a:p>
          <a:r>
            <a:rPr lang="en-US" sz="1800" dirty="0"/>
            <a:t>July 1, 2025</a:t>
          </a:r>
        </a:p>
      </dgm:t>
    </dgm:pt>
    <dgm:pt modelId="{5158F7C9-57DA-4E04-B588-4F3F528FBA25}" type="parTrans" cxnId="{E85F88B8-B44D-4BC7-B153-5328119D3CE8}">
      <dgm:prSet/>
      <dgm:spPr/>
      <dgm:t>
        <a:bodyPr/>
        <a:lstStyle/>
        <a:p>
          <a:endParaRPr lang="en-US"/>
        </a:p>
      </dgm:t>
    </dgm:pt>
    <dgm:pt modelId="{F8EAA576-FDB8-432C-B486-620DC44C0040}" type="sibTrans" cxnId="{E85F88B8-B44D-4BC7-B153-5328119D3CE8}">
      <dgm:prSet/>
      <dgm:spPr/>
      <dgm:t>
        <a:bodyPr/>
        <a:lstStyle/>
        <a:p>
          <a:endParaRPr lang="en-US"/>
        </a:p>
      </dgm:t>
    </dgm:pt>
    <dgm:pt modelId="{0E0216B6-5EF7-4458-8618-50E91CE06602}" type="pres">
      <dgm:prSet presAssocID="{B8D47735-C8A6-4002-AC79-59BDFBBA6BF3}" presName="root" presStyleCnt="0">
        <dgm:presLayoutVars>
          <dgm:chMax/>
          <dgm:chPref/>
          <dgm:animLvl val="lvl"/>
        </dgm:presLayoutVars>
      </dgm:prSet>
      <dgm:spPr/>
    </dgm:pt>
    <dgm:pt modelId="{B9A8A7AA-5401-4978-9C5A-DE8A31CAD745}" type="pres">
      <dgm:prSet presAssocID="{B8D47735-C8A6-4002-AC79-59BDFBBA6BF3}"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7973ACF1-E331-478F-AFFD-A95AF41FB7EC}" type="pres">
      <dgm:prSet presAssocID="{B8D47735-C8A6-4002-AC79-59BDFBBA6BF3}" presName="nodes" presStyleCnt="0">
        <dgm:presLayoutVars>
          <dgm:chMax/>
          <dgm:chPref/>
          <dgm:animLvl val="lvl"/>
        </dgm:presLayoutVars>
      </dgm:prSet>
      <dgm:spPr/>
    </dgm:pt>
    <dgm:pt modelId="{DBFD3BEC-6882-4D89-98FA-FE3B95B0A2DE}" type="pres">
      <dgm:prSet presAssocID="{0E22BC84-80D6-4FC5-A21F-4C71336F661A}" presName="composite" presStyleCnt="0"/>
      <dgm:spPr/>
    </dgm:pt>
    <dgm:pt modelId="{A764EF2F-AACB-4AE1-9C18-347D73010F41}" type="pres">
      <dgm:prSet presAssocID="{0E22BC84-80D6-4FC5-A21F-4C71336F661A}"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A6A489C-5612-44ED-AE36-F3FF349CE42E}" type="pres">
      <dgm:prSet presAssocID="{0E22BC84-80D6-4FC5-A21F-4C71336F661A}" presName="DropPinPlaceHolder" presStyleCnt="0"/>
      <dgm:spPr/>
    </dgm:pt>
    <dgm:pt modelId="{B7AB658E-639B-4B91-A062-DE082305F55B}" type="pres">
      <dgm:prSet presAssocID="{0E22BC84-80D6-4FC5-A21F-4C71336F661A}" presName="DropPin" presStyleLbl="alignNode1" presStyleIdx="0" presStyleCnt="5"/>
      <dgm:spPr/>
    </dgm:pt>
    <dgm:pt modelId="{CD135A85-4C66-45B0-A8D5-775580D0002D}" type="pres">
      <dgm:prSet presAssocID="{0E22BC84-80D6-4FC5-A21F-4C71336F661A}"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3E8AC284-522D-4AA5-B1A9-BE83FC6B70A8}" type="pres">
      <dgm:prSet presAssocID="{0E22BC84-80D6-4FC5-A21F-4C71336F661A}" presName="L2TextContainer" presStyleLbl="revTx" presStyleIdx="0" presStyleCnt="10">
        <dgm:presLayoutVars>
          <dgm:bulletEnabled val="1"/>
        </dgm:presLayoutVars>
      </dgm:prSet>
      <dgm:spPr/>
    </dgm:pt>
    <dgm:pt modelId="{829D80FE-877B-4CC7-8AE8-931C2ED43DE0}" type="pres">
      <dgm:prSet presAssocID="{0E22BC84-80D6-4FC5-A21F-4C71336F661A}" presName="L1TextContainer" presStyleLbl="revTx" presStyleIdx="1" presStyleCnt="10">
        <dgm:presLayoutVars>
          <dgm:chMax val="1"/>
          <dgm:chPref val="1"/>
          <dgm:bulletEnabled val="1"/>
        </dgm:presLayoutVars>
      </dgm:prSet>
      <dgm:spPr/>
    </dgm:pt>
    <dgm:pt modelId="{925108F5-B40C-4CA5-BB5F-D6C4B441A4CA}" type="pres">
      <dgm:prSet presAssocID="{0E22BC84-80D6-4FC5-A21F-4C71336F661A}" presName="ConnectLine" presStyleLbl="sibTrans1D1" presStyleIdx="0" presStyleCnt="5"/>
      <dgm:spPr>
        <a:noFill/>
        <a:ln w="12700" cap="flat" cmpd="sng" algn="ctr">
          <a:solidFill>
            <a:schemeClr val="accent1">
              <a:hueOff val="0"/>
              <a:satOff val="0"/>
              <a:lumOff val="0"/>
              <a:alphaOff val="0"/>
            </a:schemeClr>
          </a:solidFill>
          <a:prstDash val="dash"/>
          <a:miter lim="800000"/>
        </a:ln>
        <a:effectLst/>
      </dgm:spPr>
    </dgm:pt>
    <dgm:pt modelId="{EA2DE85B-17F3-4CEC-B2FE-7C03B49F5223}" type="pres">
      <dgm:prSet presAssocID="{0E22BC84-80D6-4FC5-A21F-4C71336F661A}" presName="EmptyPlaceHolder" presStyleCnt="0"/>
      <dgm:spPr/>
    </dgm:pt>
    <dgm:pt modelId="{41F52C19-7E4C-4805-BA25-49280744DA0B}" type="pres">
      <dgm:prSet presAssocID="{356EE4C3-4D92-4031-8A46-3CF67AD2CAAE}" presName="spaceBetweenRectangles" presStyleCnt="0"/>
      <dgm:spPr/>
    </dgm:pt>
    <dgm:pt modelId="{69A3C812-8E8E-4D4B-879A-F549633B761E}" type="pres">
      <dgm:prSet presAssocID="{16D88CCB-EED6-4873-A1FB-0B5698B662CE}" presName="composite" presStyleCnt="0"/>
      <dgm:spPr/>
    </dgm:pt>
    <dgm:pt modelId="{6ABAEE5C-0C95-4843-8119-D60A616D424F}" type="pres">
      <dgm:prSet presAssocID="{16D88CCB-EED6-4873-A1FB-0B5698B662CE}"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D1AF47D-005B-4186-88C3-097E6EDBC5F9}" type="pres">
      <dgm:prSet presAssocID="{16D88CCB-EED6-4873-A1FB-0B5698B662CE}" presName="DropPinPlaceHolder" presStyleCnt="0"/>
      <dgm:spPr/>
    </dgm:pt>
    <dgm:pt modelId="{A04D781D-7A77-4615-B096-68F53BC26906}" type="pres">
      <dgm:prSet presAssocID="{16D88CCB-EED6-4873-A1FB-0B5698B662CE}" presName="DropPin" presStyleLbl="alignNode1" presStyleIdx="1" presStyleCnt="5"/>
      <dgm:spPr/>
    </dgm:pt>
    <dgm:pt modelId="{7A66F092-A8B6-4F1A-BE32-3D88277C6547}" type="pres">
      <dgm:prSet presAssocID="{16D88CCB-EED6-4873-A1FB-0B5698B662CE}"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3F01F038-ADFE-4899-8E23-0184110D029D}" type="pres">
      <dgm:prSet presAssocID="{16D88CCB-EED6-4873-A1FB-0B5698B662CE}" presName="L2TextContainer" presStyleLbl="revTx" presStyleIdx="2" presStyleCnt="10">
        <dgm:presLayoutVars>
          <dgm:bulletEnabled val="1"/>
        </dgm:presLayoutVars>
      </dgm:prSet>
      <dgm:spPr/>
    </dgm:pt>
    <dgm:pt modelId="{FE6BDBCA-FD8D-4CBD-B2C0-E8ADA82A9AA4}" type="pres">
      <dgm:prSet presAssocID="{16D88CCB-EED6-4873-A1FB-0B5698B662CE}" presName="L1TextContainer" presStyleLbl="revTx" presStyleIdx="3" presStyleCnt="10">
        <dgm:presLayoutVars>
          <dgm:chMax val="1"/>
          <dgm:chPref val="1"/>
          <dgm:bulletEnabled val="1"/>
        </dgm:presLayoutVars>
      </dgm:prSet>
      <dgm:spPr/>
    </dgm:pt>
    <dgm:pt modelId="{05DEA921-61EE-4B8A-A661-4478DD3F6DDC}" type="pres">
      <dgm:prSet presAssocID="{16D88CCB-EED6-4873-A1FB-0B5698B662CE}"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5C7AF080-2A44-4C2F-B48B-A8B3C38B1AD6}" type="pres">
      <dgm:prSet presAssocID="{16D88CCB-EED6-4873-A1FB-0B5698B662CE}" presName="EmptyPlaceHolder" presStyleCnt="0"/>
      <dgm:spPr/>
    </dgm:pt>
    <dgm:pt modelId="{D9FB119A-AE16-4DF2-BB2C-329DBBA7327C}" type="pres">
      <dgm:prSet presAssocID="{A233C280-6800-45E9-B436-6A767A093A20}" presName="spaceBetweenRectangles" presStyleCnt="0"/>
      <dgm:spPr/>
    </dgm:pt>
    <dgm:pt modelId="{72A7AD18-BAEC-4F53-984B-1A16981F551C}" type="pres">
      <dgm:prSet presAssocID="{8B54EF67-CA51-4617-9BC2-B0F0332F2869}" presName="composite" presStyleCnt="0"/>
      <dgm:spPr/>
    </dgm:pt>
    <dgm:pt modelId="{CB14D167-574E-4343-BA38-A9ECB7FB26AA}" type="pres">
      <dgm:prSet presAssocID="{8B54EF67-CA51-4617-9BC2-B0F0332F2869}"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4585A54-6B31-4B61-8D91-D9BB705CA60B}" type="pres">
      <dgm:prSet presAssocID="{8B54EF67-CA51-4617-9BC2-B0F0332F2869}" presName="DropPinPlaceHolder" presStyleCnt="0"/>
      <dgm:spPr/>
    </dgm:pt>
    <dgm:pt modelId="{1162FC8A-F4A2-455A-926C-D24C7B7A28DB}" type="pres">
      <dgm:prSet presAssocID="{8B54EF67-CA51-4617-9BC2-B0F0332F2869}" presName="DropPin" presStyleLbl="alignNode1" presStyleIdx="2" presStyleCnt="5"/>
      <dgm:spPr/>
    </dgm:pt>
    <dgm:pt modelId="{1D29311E-4A74-45E5-A021-3DDC28B94CA8}" type="pres">
      <dgm:prSet presAssocID="{8B54EF67-CA51-4617-9BC2-B0F0332F2869}"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CC7D9CC9-3337-493A-8772-85AD52224A33}" type="pres">
      <dgm:prSet presAssocID="{8B54EF67-CA51-4617-9BC2-B0F0332F2869}" presName="L2TextContainer" presStyleLbl="revTx" presStyleIdx="4" presStyleCnt="10">
        <dgm:presLayoutVars>
          <dgm:bulletEnabled val="1"/>
        </dgm:presLayoutVars>
      </dgm:prSet>
      <dgm:spPr/>
    </dgm:pt>
    <dgm:pt modelId="{2D08291C-9298-4292-A86C-CD57D7FF5858}" type="pres">
      <dgm:prSet presAssocID="{8B54EF67-CA51-4617-9BC2-B0F0332F2869}" presName="L1TextContainer" presStyleLbl="revTx" presStyleIdx="5" presStyleCnt="10">
        <dgm:presLayoutVars>
          <dgm:chMax val="1"/>
          <dgm:chPref val="1"/>
          <dgm:bulletEnabled val="1"/>
        </dgm:presLayoutVars>
      </dgm:prSet>
      <dgm:spPr/>
    </dgm:pt>
    <dgm:pt modelId="{AE9ACDAE-01A1-41F0-AD0A-C41832E05A4D}" type="pres">
      <dgm:prSet presAssocID="{8B54EF67-CA51-4617-9BC2-B0F0332F2869}" presName="ConnectLine" presStyleLbl="sibTrans1D1" presStyleIdx="2" presStyleCnt="5"/>
      <dgm:spPr>
        <a:noFill/>
        <a:ln w="12700" cap="flat" cmpd="sng" algn="ctr">
          <a:solidFill>
            <a:schemeClr val="accent1">
              <a:hueOff val="0"/>
              <a:satOff val="0"/>
              <a:lumOff val="0"/>
              <a:alphaOff val="0"/>
            </a:schemeClr>
          </a:solidFill>
          <a:prstDash val="dash"/>
          <a:miter lim="800000"/>
        </a:ln>
        <a:effectLst/>
      </dgm:spPr>
    </dgm:pt>
    <dgm:pt modelId="{007045F6-53B9-40B3-B23E-49F67EAC05E4}" type="pres">
      <dgm:prSet presAssocID="{8B54EF67-CA51-4617-9BC2-B0F0332F2869}" presName="EmptyPlaceHolder" presStyleCnt="0"/>
      <dgm:spPr/>
    </dgm:pt>
    <dgm:pt modelId="{73539035-1DEF-41E8-A528-F786DA76DB88}" type="pres">
      <dgm:prSet presAssocID="{7C28B387-F477-4B4A-AA72-427E8C87F565}" presName="spaceBetweenRectangles" presStyleCnt="0"/>
      <dgm:spPr/>
    </dgm:pt>
    <dgm:pt modelId="{9A9F752E-64A2-4421-88BA-D08B1C5C8617}" type="pres">
      <dgm:prSet presAssocID="{B96E450C-0EE2-44F6-8C60-7B4697D37BEA}" presName="composite" presStyleCnt="0"/>
      <dgm:spPr/>
    </dgm:pt>
    <dgm:pt modelId="{2BD42C47-B7B2-42BF-8A14-04ADDB83C9AC}" type="pres">
      <dgm:prSet presAssocID="{B96E450C-0EE2-44F6-8C60-7B4697D37BEA}"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C27F059-3238-4610-9EF5-24B6D22ED480}" type="pres">
      <dgm:prSet presAssocID="{B96E450C-0EE2-44F6-8C60-7B4697D37BEA}" presName="DropPinPlaceHolder" presStyleCnt="0"/>
      <dgm:spPr/>
    </dgm:pt>
    <dgm:pt modelId="{EDB1FE61-1973-42B5-A8B1-C73CAB3A6930}" type="pres">
      <dgm:prSet presAssocID="{B96E450C-0EE2-44F6-8C60-7B4697D37BEA}" presName="DropPin" presStyleLbl="alignNode1" presStyleIdx="3" presStyleCnt="5"/>
      <dgm:spPr/>
    </dgm:pt>
    <dgm:pt modelId="{F8E0249E-7095-4027-A07E-2BBF540EEB1A}" type="pres">
      <dgm:prSet presAssocID="{B96E450C-0EE2-44F6-8C60-7B4697D37BEA}"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CC14524A-A415-4989-A5C1-CDF33CF06599}" type="pres">
      <dgm:prSet presAssocID="{B96E450C-0EE2-44F6-8C60-7B4697D37BEA}" presName="L2TextContainer" presStyleLbl="revTx" presStyleIdx="6" presStyleCnt="10">
        <dgm:presLayoutVars>
          <dgm:bulletEnabled val="1"/>
        </dgm:presLayoutVars>
      </dgm:prSet>
      <dgm:spPr/>
    </dgm:pt>
    <dgm:pt modelId="{E6D36B1C-CE3B-434B-9511-1BFC1FE00791}" type="pres">
      <dgm:prSet presAssocID="{B96E450C-0EE2-44F6-8C60-7B4697D37BEA}" presName="L1TextContainer" presStyleLbl="revTx" presStyleIdx="7" presStyleCnt="10">
        <dgm:presLayoutVars>
          <dgm:chMax val="1"/>
          <dgm:chPref val="1"/>
          <dgm:bulletEnabled val="1"/>
        </dgm:presLayoutVars>
      </dgm:prSet>
      <dgm:spPr/>
    </dgm:pt>
    <dgm:pt modelId="{3D2001E2-4C60-48AF-AFA2-B65089E75497}" type="pres">
      <dgm:prSet presAssocID="{B96E450C-0EE2-44F6-8C60-7B4697D37BEA}"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3B723D3F-7805-4E2D-8798-CFBA8E45841E}" type="pres">
      <dgm:prSet presAssocID="{B96E450C-0EE2-44F6-8C60-7B4697D37BEA}" presName="EmptyPlaceHolder" presStyleCnt="0"/>
      <dgm:spPr/>
    </dgm:pt>
    <dgm:pt modelId="{736CF1F4-37C9-4677-82E9-98A05C9B52FE}" type="pres">
      <dgm:prSet presAssocID="{E5EA9436-65D9-42F9-AB8F-64ED7DFF09E5}" presName="spaceBetweenRectangles" presStyleCnt="0"/>
      <dgm:spPr/>
    </dgm:pt>
    <dgm:pt modelId="{63832A74-7715-4D78-9E13-60707AD22FA0}" type="pres">
      <dgm:prSet presAssocID="{AEEEF5A2-A7F1-4739-9F29-CDD1700C35C5}" presName="composite" presStyleCnt="0"/>
      <dgm:spPr/>
    </dgm:pt>
    <dgm:pt modelId="{8CFBB8C0-0B18-4FDB-8A45-B8BC70E45387}" type="pres">
      <dgm:prSet presAssocID="{AEEEF5A2-A7F1-4739-9F29-CDD1700C35C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DF1A4C2-1D53-4282-91FD-4531F45918D2}" type="pres">
      <dgm:prSet presAssocID="{AEEEF5A2-A7F1-4739-9F29-CDD1700C35C5}" presName="DropPinPlaceHolder" presStyleCnt="0"/>
      <dgm:spPr/>
    </dgm:pt>
    <dgm:pt modelId="{E4FA0048-613C-456E-AFE1-D8ACB8179919}" type="pres">
      <dgm:prSet presAssocID="{AEEEF5A2-A7F1-4739-9F29-CDD1700C35C5}" presName="DropPin" presStyleLbl="alignNode1" presStyleIdx="4" presStyleCnt="5"/>
      <dgm:spPr/>
    </dgm:pt>
    <dgm:pt modelId="{3DA9B584-D2D7-48B1-962C-603203A2C2E7}" type="pres">
      <dgm:prSet presAssocID="{AEEEF5A2-A7F1-4739-9F29-CDD1700C35C5}"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C7D7FE51-0C1C-4EAB-8ADA-FE2D2BED3097}" type="pres">
      <dgm:prSet presAssocID="{AEEEF5A2-A7F1-4739-9F29-CDD1700C35C5}" presName="L2TextContainer" presStyleLbl="revTx" presStyleIdx="8" presStyleCnt="10">
        <dgm:presLayoutVars>
          <dgm:bulletEnabled val="1"/>
        </dgm:presLayoutVars>
      </dgm:prSet>
      <dgm:spPr/>
    </dgm:pt>
    <dgm:pt modelId="{D35204DD-E0FC-40AB-8FF9-8BE3D4C8DDD4}" type="pres">
      <dgm:prSet presAssocID="{AEEEF5A2-A7F1-4739-9F29-CDD1700C35C5}" presName="L1TextContainer" presStyleLbl="revTx" presStyleIdx="9" presStyleCnt="10">
        <dgm:presLayoutVars>
          <dgm:chMax val="1"/>
          <dgm:chPref val="1"/>
          <dgm:bulletEnabled val="1"/>
        </dgm:presLayoutVars>
      </dgm:prSet>
      <dgm:spPr/>
    </dgm:pt>
    <dgm:pt modelId="{6AEEAE32-5EC0-4739-B26D-0E09FA072D97}" type="pres">
      <dgm:prSet presAssocID="{AEEEF5A2-A7F1-4739-9F29-CDD1700C35C5}"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708BEBC6-7EBB-4426-B864-17ECEA0D2429}" type="pres">
      <dgm:prSet presAssocID="{AEEEF5A2-A7F1-4739-9F29-CDD1700C35C5}" presName="EmptyPlaceHolder" presStyleCnt="0"/>
      <dgm:spPr/>
    </dgm:pt>
  </dgm:ptLst>
  <dgm:cxnLst>
    <dgm:cxn modelId="{51A74100-1E64-4205-97DD-1F137D3D32D2}" type="presOf" srcId="{CB9D4BF9-4197-4F28-8305-2EE940627021}" destId="{3E8AC284-522D-4AA5-B1A9-BE83FC6B70A8}" srcOrd="0" destOrd="0" presId="urn:microsoft.com/office/officeart/2017/3/layout/DropPinTimeline"/>
    <dgm:cxn modelId="{68030016-88E4-47B2-BA85-00897588E562}" srcId="{B8D47735-C8A6-4002-AC79-59BDFBBA6BF3}" destId="{16D88CCB-EED6-4873-A1FB-0B5698B662CE}" srcOrd="1" destOrd="0" parTransId="{7A822B2D-9B11-43DF-BAA5-7699AD13D83A}" sibTransId="{A233C280-6800-45E9-B436-6A767A093A20}"/>
    <dgm:cxn modelId="{3BD57B18-27D6-4CDA-806C-9043A437B6C0}" type="presOf" srcId="{AEEEF5A2-A7F1-4739-9F29-CDD1700C35C5}" destId="{D35204DD-E0FC-40AB-8FF9-8BE3D4C8DDD4}" srcOrd="0" destOrd="0" presId="urn:microsoft.com/office/officeart/2017/3/layout/DropPinTimeline"/>
    <dgm:cxn modelId="{6A11C61B-D54C-44AB-9036-19A11FCCD6EF}" type="presOf" srcId="{19B3C276-3AB0-41B2-B499-042F3C10708C}" destId="{C7D7FE51-0C1C-4EAB-8ADA-FE2D2BED3097}" srcOrd="0" destOrd="0" presId="urn:microsoft.com/office/officeart/2017/3/layout/DropPinTimeline"/>
    <dgm:cxn modelId="{A66A4F1E-00CC-4354-923B-83B48D9447FB}" type="presOf" srcId="{0E22BC84-80D6-4FC5-A21F-4C71336F661A}" destId="{829D80FE-877B-4CC7-8AE8-931C2ED43DE0}" srcOrd="0" destOrd="0" presId="urn:microsoft.com/office/officeart/2017/3/layout/DropPinTimeline"/>
    <dgm:cxn modelId="{2496D92E-468F-48A8-BDAB-B88D09883E0F}" srcId="{B8D47735-C8A6-4002-AC79-59BDFBBA6BF3}" destId="{AEEEF5A2-A7F1-4739-9F29-CDD1700C35C5}" srcOrd="4" destOrd="0" parTransId="{FD9028BC-5EF4-4B01-9730-C7B7C0AC181F}" sibTransId="{F53E475F-D53B-4B6D-89C9-E1601BA74119}"/>
    <dgm:cxn modelId="{D5077843-0BAA-4473-821F-35F3015B0788}" srcId="{0E22BC84-80D6-4FC5-A21F-4C71336F661A}" destId="{CB9D4BF9-4197-4F28-8305-2EE940627021}" srcOrd="0" destOrd="0" parTransId="{2D9639D6-42FF-4137-B211-B4F34D2D06E0}" sibTransId="{24B70230-139B-4A13-99CC-004753D4E9CB}"/>
    <dgm:cxn modelId="{5749CC65-AD84-4F8D-A74F-25508BE52764}" type="presOf" srcId="{7391B946-772E-441E-B95B-971318E25C3C}" destId="{CC7D9CC9-3337-493A-8772-85AD52224A33}" srcOrd="0" destOrd="0" presId="urn:microsoft.com/office/officeart/2017/3/layout/DropPinTimeline"/>
    <dgm:cxn modelId="{BC73D150-A09C-4321-B418-E3581E3BA27E}" srcId="{B8D47735-C8A6-4002-AC79-59BDFBBA6BF3}" destId="{8B54EF67-CA51-4617-9BC2-B0F0332F2869}" srcOrd="2" destOrd="0" parTransId="{C0C931BA-E1B3-439E-A3B3-29EDD102C380}" sibTransId="{7C28B387-F477-4B4A-AA72-427E8C87F565}"/>
    <dgm:cxn modelId="{B6FD4B76-8B71-44E8-B402-0FF72AA6D0B2}" srcId="{16D88CCB-EED6-4873-A1FB-0B5698B662CE}" destId="{1E5B4306-649B-46F8-96AA-9407D2C16110}" srcOrd="0" destOrd="0" parTransId="{3E85933C-E316-4EE6-9D84-5D53F0CBB9D4}" sibTransId="{CED031D2-93DE-414D-AF0F-412F696D24A5}"/>
    <dgm:cxn modelId="{AAA46D57-52DC-49B4-B843-F14767120BDB}" srcId="{B96E450C-0EE2-44F6-8C60-7B4697D37BEA}" destId="{56CDD732-3AAC-45D2-A9EC-379518FE1F21}" srcOrd="0" destOrd="0" parTransId="{5A936762-14F2-46E5-BDAE-8454E7EEA344}" sibTransId="{3BF60D76-3C75-499A-95FB-C235BAB9C983}"/>
    <dgm:cxn modelId="{E5686486-8BD8-43EC-8AB5-6591D6622E1E}" type="presOf" srcId="{B96E450C-0EE2-44F6-8C60-7B4697D37BEA}" destId="{E6D36B1C-CE3B-434B-9511-1BFC1FE00791}" srcOrd="0" destOrd="0" presId="urn:microsoft.com/office/officeart/2017/3/layout/DropPinTimeline"/>
    <dgm:cxn modelId="{080389A0-1347-409B-B7A3-42DEF2E1E6F0}" srcId="{B8D47735-C8A6-4002-AC79-59BDFBBA6BF3}" destId="{0E22BC84-80D6-4FC5-A21F-4C71336F661A}" srcOrd="0" destOrd="0" parTransId="{B21D46B2-3C30-42B2-8CD7-09343E011B1D}" sibTransId="{356EE4C3-4D92-4031-8A46-3CF67AD2CAAE}"/>
    <dgm:cxn modelId="{E9DE8FA1-77EA-4F83-BB17-12213D9195C7}" srcId="{B8D47735-C8A6-4002-AC79-59BDFBBA6BF3}" destId="{B96E450C-0EE2-44F6-8C60-7B4697D37BEA}" srcOrd="3" destOrd="0" parTransId="{E2C7A785-70C2-472A-9DC3-16659E2E37AA}" sibTransId="{E5EA9436-65D9-42F9-AB8F-64ED7DFF09E5}"/>
    <dgm:cxn modelId="{E85F88B8-B44D-4BC7-B153-5328119D3CE8}" srcId="{AEEEF5A2-A7F1-4739-9F29-CDD1700C35C5}" destId="{19B3C276-3AB0-41B2-B499-042F3C10708C}" srcOrd="0" destOrd="0" parTransId="{5158F7C9-57DA-4E04-B588-4F3F528FBA25}" sibTransId="{F8EAA576-FDB8-432C-B486-620DC44C0040}"/>
    <dgm:cxn modelId="{03A071BE-0D45-4DB5-BE17-4876D46DD32E}" type="presOf" srcId="{56CDD732-3AAC-45D2-A9EC-379518FE1F21}" destId="{CC14524A-A415-4989-A5C1-CDF33CF06599}" srcOrd="0" destOrd="0" presId="urn:microsoft.com/office/officeart/2017/3/layout/DropPinTimeline"/>
    <dgm:cxn modelId="{19BA86D5-7CAC-4A80-8DBA-95AA488890EF}" type="presOf" srcId="{8B54EF67-CA51-4617-9BC2-B0F0332F2869}" destId="{2D08291C-9298-4292-A86C-CD57D7FF5858}" srcOrd="0" destOrd="0" presId="urn:microsoft.com/office/officeart/2017/3/layout/DropPinTimeline"/>
    <dgm:cxn modelId="{5C5B8DDA-370A-4CFC-8896-99EAB15EC5F8}" type="presOf" srcId="{16D88CCB-EED6-4873-A1FB-0B5698B662CE}" destId="{FE6BDBCA-FD8D-4CBD-B2C0-E8ADA82A9AA4}" srcOrd="0" destOrd="0" presId="urn:microsoft.com/office/officeart/2017/3/layout/DropPinTimeline"/>
    <dgm:cxn modelId="{692A3AE4-39F4-41BB-919B-2261C5D94558}" type="presOf" srcId="{1E5B4306-649B-46F8-96AA-9407D2C16110}" destId="{3F01F038-ADFE-4899-8E23-0184110D029D}" srcOrd="0" destOrd="0" presId="urn:microsoft.com/office/officeart/2017/3/layout/DropPinTimeline"/>
    <dgm:cxn modelId="{F8D442ED-8559-4071-B7F9-C9685B37DDA7}" srcId="{8B54EF67-CA51-4617-9BC2-B0F0332F2869}" destId="{7391B946-772E-441E-B95B-971318E25C3C}" srcOrd="0" destOrd="0" parTransId="{C18CFA25-41A5-4047-9CCB-B5A002905C80}" sibTransId="{818E2377-B573-42EB-B093-42A1A12F8DFD}"/>
    <dgm:cxn modelId="{E5A68AF6-3B64-42FA-AB20-9D65276BCCEC}" type="presOf" srcId="{B8D47735-C8A6-4002-AC79-59BDFBBA6BF3}" destId="{0E0216B6-5EF7-4458-8618-50E91CE06602}" srcOrd="0" destOrd="0" presId="urn:microsoft.com/office/officeart/2017/3/layout/DropPinTimeline"/>
    <dgm:cxn modelId="{18EDD95D-FB32-4B3C-8A4D-932A63C8D158}" type="presParOf" srcId="{0E0216B6-5EF7-4458-8618-50E91CE06602}" destId="{B9A8A7AA-5401-4978-9C5A-DE8A31CAD745}" srcOrd="0" destOrd="0" presId="urn:microsoft.com/office/officeart/2017/3/layout/DropPinTimeline"/>
    <dgm:cxn modelId="{C6BAD86E-4EFD-4CCE-B40A-61C1DBF037E7}" type="presParOf" srcId="{0E0216B6-5EF7-4458-8618-50E91CE06602}" destId="{7973ACF1-E331-478F-AFFD-A95AF41FB7EC}" srcOrd="1" destOrd="0" presId="urn:microsoft.com/office/officeart/2017/3/layout/DropPinTimeline"/>
    <dgm:cxn modelId="{5B618EE9-6B3E-4809-BB24-5290E20F094F}" type="presParOf" srcId="{7973ACF1-E331-478F-AFFD-A95AF41FB7EC}" destId="{DBFD3BEC-6882-4D89-98FA-FE3B95B0A2DE}" srcOrd="0" destOrd="0" presId="urn:microsoft.com/office/officeart/2017/3/layout/DropPinTimeline"/>
    <dgm:cxn modelId="{66D7DB50-9690-454D-829E-3163D88F6ED1}" type="presParOf" srcId="{DBFD3BEC-6882-4D89-98FA-FE3B95B0A2DE}" destId="{A764EF2F-AACB-4AE1-9C18-347D73010F41}" srcOrd="0" destOrd="0" presId="urn:microsoft.com/office/officeart/2017/3/layout/DropPinTimeline"/>
    <dgm:cxn modelId="{370D956C-8EEE-4D26-970F-53E3F6F7294E}" type="presParOf" srcId="{DBFD3BEC-6882-4D89-98FA-FE3B95B0A2DE}" destId="{2A6A489C-5612-44ED-AE36-F3FF349CE42E}" srcOrd="1" destOrd="0" presId="urn:microsoft.com/office/officeart/2017/3/layout/DropPinTimeline"/>
    <dgm:cxn modelId="{AEC8B727-ADF8-496D-AA0C-A30BAA604950}" type="presParOf" srcId="{2A6A489C-5612-44ED-AE36-F3FF349CE42E}" destId="{B7AB658E-639B-4B91-A062-DE082305F55B}" srcOrd="0" destOrd="0" presId="urn:microsoft.com/office/officeart/2017/3/layout/DropPinTimeline"/>
    <dgm:cxn modelId="{943788F6-7ADE-4927-9E16-2B8F39D170B5}" type="presParOf" srcId="{2A6A489C-5612-44ED-AE36-F3FF349CE42E}" destId="{CD135A85-4C66-45B0-A8D5-775580D0002D}" srcOrd="1" destOrd="0" presId="urn:microsoft.com/office/officeart/2017/3/layout/DropPinTimeline"/>
    <dgm:cxn modelId="{CD760CA0-ECED-4BE0-BEA3-905A24A6DEED}" type="presParOf" srcId="{DBFD3BEC-6882-4D89-98FA-FE3B95B0A2DE}" destId="{3E8AC284-522D-4AA5-B1A9-BE83FC6B70A8}" srcOrd="2" destOrd="0" presId="urn:microsoft.com/office/officeart/2017/3/layout/DropPinTimeline"/>
    <dgm:cxn modelId="{36D48786-7669-4492-8884-29F3B6D25104}" type="presParOf" srcId="{DBFD3BEC-6882-4D89-98FA-FE3B95B0A2DE}" destId="{829D80FE-877B-4CC7-8AE8-931C2ED43DE0}" srcOrd="3" destOrd="0" presId="urn:microsoft.com/office/officeart/2017/3/layout/DropPinTimeline"/>
    <dgm:cxn modelId="{01F1E959-D2B7-4F59-A781-7C6C17F2BE3C}" type="presParOf" srcId="{DBFD3BEC-6882-4D89-98FA-FE3B95B0A2DE}" destId="{925108F5-B40C-4CA5-BB5F-D6C4B441A4CA}" srcOrd="4" destOrd="0" presId="urn:microsoft.com/office/officeart/2017/3/layout/DropPinTimeline"/>
    <dgm:cxn modelId="{F269CF2D-E9F3-4672-930B-385AC7C5C8F9}" type="presParOf" srcId="{DBFD3BEC-6882-4D89-98FA-FE3B95B0A2DE}" destId="{EA2DE85B-17F3-4CEC-B2FE-7C03B49F5223}" srcOrd="5" destOrd="0" presId="urn:microsoft.com/office/officeart/2017/3/layout/DropPinTimeline"/>
    <dgm:cxn modelId="{D3BF5460-7B15-4898-927B-93E2C964B2B7}" type="presParOf" srcId="{7973ACF1-E331-478F-AFFD-A95AF41FB7EC}" destId="{41F52C19-7E4C-4805-BA25-49280744DA0B}" srcOrd="1" destOrd="0" presId="urn:microsoft.com/office/officeart/2017/3/layout/DropPinTimeline"/>
    <dgm:cxn modelId="{7B7D47A9-4658-40F4-A039-9D22E0964230}" type="presParOf" srcId="{7973ACF1-E331-478F-AFFD-A95AF41FB7EC}" destId="{69A3C812-8E8E-4D4B-879A-F549633B761E}" srcOrd="2" destOrd="0" presId="urn:microsoft.com/office/officeart/2017/3/layout/DropPinTimeline"/>
    <dgm:cxn modelId="{52D38B07-F9D7-4551-AFA1-8C18388FABA8}" type="presParOf" srcId="{69A3C812-8E8E-4D4B-879A-F549633B761E}" destId="{6ABAEE5C-0C95-4843-8119-D60A616D424F}" srcOrd="0" destOrd="0" presId="urn:microsoft.com/office/officeart/2017/3/layout/DropPinTimeline"/>
    <dgm:cxn modelId="{16BD5D44-732D-41BC-A9D7-372723933806}" type="presParOf" srcId="{69A3C812-8E8E-4D4B-879A-F549633B761E}" destId="{2D1AF47D-005B-4186-88C3-097E6EDBC5F9}" srcOrd="1" destOrd="0" presId="urn:microsoft.com/office/officeart/2017/3/layout/DropPinTimeline"/>
    <dgm:cxn modelId="{B114A16B-4DCC-456E-AEE9-3F0CB26E5522}" type="presParOf" srcId="{2D1AF47D-005B-4186-88C3-097E6EDBC5F9}" destId="{A04D781D-7A77-4615-B096-68F53BC26906}" srcOrd="0" destOrd="0" presId="urn:microsoft.com/office/officeart/2017/3/layout/DropPinTimeline"/>
    <dgm:cxn modelId="{B8D2DE91-72F3-4559-8CEC-7DA7865E1C4D}" type="presParOf" srcId="{2D1AF47D-005B-4186-88C3-097E6EDBC5F9}" destId="{7A66F092-A8B6-4F1A-BE32-3D88277C6547}" srcOrd="1" destOrd="0" presId="urn:microsoft.com/office/officeart/2017/3/layout/DropPinTimeline"/>
    <dgm:cxn modelId="{910A9B41-E021-46DF-B29D-472FD13A3408}" type="presParOf" srcId="{69A3C812-8E8E-4D4B-879A-F549633B761E}" destId="{3F01F038-ADFE-4899-8E23-0184110D029D}" srcOrd="2" destOrd="0" presId="urn:microsoft.com/office/officeart/2017/3/layout/DropPinTimeline"/>
    <dgm:cxn modelId="{79A1238B-66E2-4915-9CAD-ABE8135DE49C}" type="presParOf" srcId="{69A3C812-8E8E-4D4B-879A-F549633B761E}" destId="{FE6BDBCA-FD8D-4CBD-B2C0-E8ADA82A9AA4}" srcOrd="3" destOrd="0" presId="urn:microsoft.com/office/officeart/2017/3/layout/DropPinTimeline"/>
    <dgm:cxn modelId="{650FF29B-E5D2-4636-B08C-12B300ECE058}" type="presParOf" srcId="{69A3C812-8E8E-4D4B-879A-F549633B761E}" destId="{05DEA921-61EE-4B8A-A661-4478DD3F6DDC}" srcOrd="4" destOrd="0" presId="urn:microsoft.com/office/officeart/2017/3/layout/DropPinTimeline"/>
    <dgm:cxn modelId="{C0D9E724-F2D4-46D7-AD77-517124A2643E}" type="presParOf" srcId="{69A3C812-8E8E-4D4B-879A-F549633B761E}" destId="{5C7AF080-2A44-4C2F-B48B-A8B3C38B1AD6}" srcOrd="5" destOrd="0" presId="urn:microsoft.com/office/officeart/2017/3/layout/DropPinTimeline"/>
    <dgm:cxn modelId="{843C0CA6-25A3-474C-A862-E596C99265E8}" type="presParOf" srcId="{7973ACF1-E331-478F-AFFD-A95AF41FB7EC}" destId="{D9FB119A-AE16-4DF2-BB2C-329DBBA7327C}" srcOrd="3" destOrd="0" presId="urn:microsoft.com/office/officeart/2017/3/layout/DropPinTimeline"/>
    <dgm:cxn modelId="{870177AD-262D-492A-9BE2-5A1C5086E52D}" type="presParOf" srcId="{7973ACF1-E331-478F-AFFD-A95AF41FB7EC}" destId="{72A7AD18-BAEC-4F53-984B-1A16981F551C}" srcOrd="4" destOrd="0" presId="urn:microsoft.com/office/officeart/2017/3/layout/DropPinTimeline"/>
    <dgm:cxn modelId="{180DE857-8079-4E50-8F3A-25288E49C8EF}" type="presParOf" srcId="{72A7AD18-BAEC-4F53-984B-1A16981F551C}" destId="{CB14D167-574E-4343-BA38-A9ECB7FB26AA}" srcOrd="0" destOrd="0" presId="urn:microsoft.com/office/officeart/2017/3/layout/DropPinTimeline"/>
    <dgm:cxn modelId="{8C5647D5-A775-4F03-85DB-07AB74B2B9B9}" type="presParOf" srcId="{72A7AD18-BAEC-4F53-984B-1A16981F551C}" destId="{B4585A54-6B31-4B61-8D91-D9BB705CA60B}" srcOrd="1" destOrd="0" presId="urn:microsoft.com/office/officeart/2017/3/layout/DropPinTimeline"/>
    <dgm:cxn modelId="{AF064C0B-BDAB-4790-BDF6-734B505ABD74}" type="presParOf" srcId="{B4585A54-6B31-4B61-8D91-D9BB705CA60B}" destId="{1162FC8A-F4A2-455A-926C-D24C7B7A28DB}" srcOrd="0" destOrd="0" presId="urn:microsoft.com/office/officeart/2017/3/layout/DropPinTimeline"/>
    <dgm:cxn modelId="{AF09AF13-0D9A-427E-BD8A-F44A1FA8C321}" type="presParOf" srcId="{B4585A54-6B31-4B61-8D91-D9BB705CA60B}" destId="{1D29311E-4A74-45E5-A021-3DDC28B94CA8}" srcOrd="1" destOrd="0" presId="urn:microsoft.com/office/officeart/2017/3/layout/DropPinTimeline"/>
    <dgm:cxn modelId="{8889106C-CCD1-49C0-AA5D-0B6399151155}" type="presParOf" srcId="{72A7AD18-BAEC-4F53-984B-1A16981F551C}" destId="{CC7D9CC9-3337-493A-8772-85AD52224A33}" srcOrd="2" destOrd="0" presId="urn:microsoft.com/office/officeart/2017/3/layout/DropPinTimeline"/>
    <dgm:cxn modelId="{0F2CE3F8-7A25-4655-9730-017B9F16DED3}" type="presParOf" srcId="{72A7AD18-BAEC-4F53-984B-1A16981F551C}" destId="{2D08291C-9298-4292-A86C-CD57D7FF5858}" srcOrd="3" destOrd="0" presId="urn:microsoft.com/office/officeart/2017/3/layout/DropPinTimeline"/>
    <dgm:cxn modelId="{2173EEF5-2415-4F70-9BAB-39C61B209C82}" type="presParOf" srcId="{72A7AD18-BAEC-4F53-984B-1A16981F551C}" destId="{AE9ACDAE-01A1-41F0-AD0A-C41832E05A4D}" srcOrd="4" destOrd="0" presId="urn:microsoft.com/office/officeart/2017/3/layout/DropPinTimeline"/>
    <dgm:cxn modelId="{4F810F2A-090B-4593-BFED-05DF63BF3DDF}" type="presParOf" srcId="{72A7AD18-BAEC-4F53-984B-1A16981F551C}" destId="{007045F6-53B9-40B3-B23E-49F67EAC05E4}" srcOrd="5" destOrd="0" presId="urn:microsoft.com/office/officeart/2017/3/layout/DropPinTimeline"/>
    <dgm:cxn modelId="{EDAF828F-B13F-41F7-879A-97DDA6781DB7}" type="presParOf" srcId="{7973ACF1-E331-478F-AFFD-A95AF41FB7EC}" destId="{73539035-1DEF-41E8-A528-F786DA76DB88}" srcOrd="5" destOrd="0" presId="urn:microsoft.com/office/officeart/2017/3/layout/DropPinTimeline"/>
    <dgm:cxn modelId="{B2FA08D2-84A9-41D1-959B-4E19166FAED0}" type="presParOf" srcId="{7973ACF1-E331-478F-AFFD-A95AF41FB7EC}" destId="{9A9F752E-64A2-4421-88BA-D08B1C5C8617}" srcOrd="6" destOrd="0" presId="urn:microsoft.com/office/officeart/2017/3/layout/DropPinTimeline"/>
    <dgm:cxn modelId="{AE89F520-5648-4560-A603-9978E1F0D580}" type="presParOf" srcId="{9A9F752E-64A2-4421-88BA-D08B1C5C8617}" destId="{2BD42C47-B7B2-42BF-8A14-04ADDB83C9AC}" srcOrd="0" destOrd="0" presId="urn:microsoft.com/office/officeart/2017/3/layout/DropPinTimeline"/>
    <dgm:cxn modelId="{F9525B84-DDC2-4A92-A456-C7A7919CA776}" type="presParOf" srcId="{9A9F752E-64A2-4421-88BA-D08B1C5C8617}" destId="{8C27F059-3238-4610-9EF5-24B6D22ED480}" srcOrd="1" destOrd="0" presId="urn:microsoft.com/office/officeart/2017/3/layout/DropPinTimeline"/>
    <dgm:cxn modelId="{6DA8213A-7613-441D-9971-68DAC61B5024}" type="presParOf" srcId="{8C27F059-3238-4610-9EF5-24B6D22ED480}" destId="{EDB1FE61-1973-42B5-A8B1-C73CAB3A6930}" srcOrd="0" destOrd="0" presId="urn:microsoft.com/office/officeart/2017/3/layout/DropPinTimeline"/>
    <dgm:cxn modelId="{BD913C5F-53A7-45D7-9950-83BB144CCDF6}" type="presParOf" srcId="{8C27F059-3238-4610-9EF5-24B6D22ED480}" destId="{F8E0249E-7095-4027-A07E-2BBF540EEB1A}" srcOrd="1" destOrd="0" presId="urn:microsoft.com/office/officeart/2017/3/layout/DropPinTimeline"/>
    <dgm:cxn modelId="{C67C0A81-463B-4E8F-A6BD-97E37466245B}" type="presParOf" srcId="{9A9F752E-64A2-4421-88BA-D08B1C5C8617}" destId="{CC14524A-A415-4989-A5C1-CDF33CF06599}" srcOrd="2" destOrd="0" presId="urn:microsoft.com/office/officeart/2017/3/layout/DropPinTimeline"/>
    <dgm:cxn modelId="{CD785E29-D4FD-4979-B8F3-E6C950371885}" type="presParOf" srcId="{9A9F752E-64A2-4421-88BA-D08B1C5C8617}" destId="{E6D36B1C-CE3B-434B-9511-1BFC1FE00791}" srcOrd="3" destOrd="0" presId="urn:microsoft.com/office/officeart/2017/3/layout/DropPinTimeline"/>
    <dgm:cxn modelId="{E81D6CDD-F511-4C6B-B109-132E9FECB6FB}" type="presParOf" srcId="{9A9F752E-64A2-4421-88BA-D08B1C5C8617}" destId="{3D2001E2-4C60-48AF-AFA2-B65089E75497}" srcOrd="4" destOrd="0" presId="urn:microsoft.com/office/officeart/2017/3/layout/DropPinTimeline"/>
    <dgm:cxn modelId="{81981F2A-E9E6-4A5D-B5E8-C0BAA61F8275}" type="presParOf" srcId="{9A9F752E-64A2-4421-88BA-D08B1C5C8617}" destId="{3B723D3F-7805-4E2D-8798-CFBA8E45841E}" srcOrd="5" destOrd="0" presId="urn:microsoft.com/office/officeart/2017/3/layout/DropPinTimeline"/>
    <dgm:cxn modelId="{BAC8D4D4-CADF-4588-BD5D-F70141C9743B}" type="presParOf" srcId="{7973ACF1-E331-478F-AFFD-A95AF41FB7EC}" destId="{736CF1F4-37C9-4677-82E9-98A05C9B52FE}" srcOrd="7" destOrd="0" presId="urn:microsoft.com/office/officeart/2017/3/layout/DropPinTimeline"/>
    <dgm:cxn modelId="{662884E4-9D33-4E4D-8585-4B106CA7F3CC}" type="presParOf" srcId="{7973ACF1-E331-478F-AFFD-A95AF41FB7EC}" destId="{63832A74-7715-4D78-9E13-60707AD22FA0}" srcOrd="8" destOrd="0" presId="urn:microsoft.com/office/officeart/2017/3/layout/DropPinTimeline"/>
    <dgm:cxn modelId="{EEA203DB-77ED-4340-A9B7-0EA5C9A85D36}" type="presParOf" srcId="{63832A74-7715-4D78-9E13-60707AD22FA0}" destId="{8CFBB8C0-0B18-4FDB-8A45-B8BC70E45387}" srcOrd="0" destOrd="0" presId="urn:microsoft.com/office/officeart/2017/3/layout/DropPinTimeline"/>
    <dgm:cxn modelId="{93109231-FF88-4FE6-92F8-D3634348B113}" type="presParOf" srcId="{63832A74-7715-4D78-9E13-60707AD22FA0}" destId="{EDF1A4C2-1D53-4282-91FD-4531F45918D2}" srcOrd="1" destOrd="0" presId="urn:microsoft.com/office/officeart/2017/3/layout/DropPinTimeline"/>
    <dgm:cxn modelId="{AED0D41F-5768-4D9B-9C57-FEAA4D937B5A}" type="presParOf" srcId="{EDF1A4C2-1D53-4282-91FD-4531F45918D2}" destId="{E4FA0048-613C-456E-AFE1-D8ACB8179919}" srcOrd="0" destOrd="0" presId="urn:microsoft.com/office/officeart/2017/3/layout/DropPinTimeline"/>
    <dgm:cxn modelId="{265F7475-0DB8-4F20-8C91-F6E426E714E2}" type="presParOf" srcId="{EDF1A4C2-1D53-4282-91FD-4531F45918D2}" destId="{3DA9B584-D2D7-48B1-962C-603203A2C2E7}" srcOrd="1" destOrd="0" presId="urn:microsoft.com/office/officeart/2017/3/layout/DropPinTimeline"/>
    <dgm:cxn modelId="{B2925B52-DAAF-40F5-A997-E238096BAA1B}" type="presParOf" srcId="{63832A74-7715-4D78-9E13-60707AD22FA0}" destId="{C7D7FE51-0C1C-4EAB-8ADA-FE2D2BED3097}" srcOrd="2" destOrd="0" presId="urn:microsoft.com/office/officeart/2017/3/layout/DropPinTimeline"/>
    <dgm:cxn modelId="{A83619B5-608C-4FC7-8115-BE23F0D31CBE}" type="presParOf" srcId="{63832A74-7715-4D78-9E13-60707AD22FA0}" destId="{D35204DD-E0FC-40AB-8FF9-8BE3D4C8DDD4}" srcOrd="3" destOrd="0" presId="urn:microsoft.com/office/officeart/2017/3/layout/DropPinTimeline"/>
    <dgm:cxn modelId="{A89457A8-4E99-448C-AE8D-A9E676912DF2}" type="presParOf" srcId="{63832A74-7715-4D78-9E13-60707AD22FA0}" destId="{6AEEAE32-5EC0-4739-B26D-0E09FA072D97}" srcOrd="4" destOrd="0" presId="urn:microsoft.com/office/officeart/2017/3/layout/DropPinTimeline"/>
    <dgm:cxn modelId="{08F199AC-39ED-4A92-AF91-576CC4C87C72}" type="presParOf" srcId="{63832A74-7715-4D78-9E13-60707AD22FA0}" destId="{708BEBC6-7EBB-4426-B864-17ECEA0D2429}"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D1926E-2B69-42B1-839B-C8D262A91BD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A7DC6440-E448-468C-A826-07AEFB3E83E0}">
      <dgm:prSet phldrT="[Text]" custT="1"/>
      <dgm:spPr/>
      <dgm:t>
        <a:bodyPr/>
        <a:lstStyle/>
        <a:p>
          <a:r>
            <a:rPr lang="en-US" sz="2800" dirty="0">
              <a:latin typeface="Lub Dub Medium" panose="020B0603030403020204" pitchFamily="34" charset="0"/>
            </a:rPr>
            <a:t>Informational Webinar</a:t>
          </a:r>
        </a:p>
      </dgm:t>
    </dgm:pt>
    <dgm:pt modelId="{5E3EBF8D-BA86-403F-B0C4-2278FEA8C528}" type="parTrans" cxnId="{9EA8482B-D420-4AAB-9252-D7E2BC650398}">
      <dgm:prSet/>
      <dgm:spPr/>
      <dgm:t>
        <a:bodyPr/>
        <a:lstStyle/>
        <a:p>
          <a:endParaRPr lang="en-US"/>
        </a:p>
      </dgm:t>
    </dgm:pt>
    <dgm:pt modelId="{440EBC12-CC1F-44CA-BABD-51B4830B74D7}" type="sibTrans" cxnId="{9EA8482B-D420-4AAB-9252-D7E2BC650398}">
      <dgm:prSet/>
      <dgm:spPr/>
      <dgm:t>
        <a:bodyPr/>
        <a:lstStyle/>
        <a:p>
          <a:endParaRPr lang="en-US"/>
        </a:p>
      </dgm:t>
    </dgm:pt>
    <dgm:pt modelId="{FB928F0C-518E-4923-A047-0EF4A8F35C53}">
      <dgm:prSet phldrT="[Text]" custT="1"/>
      <dgm:spPr/>
      <dgm:t>
        <a:bodyPr/>
        <a:lstStyle/>
        <a:p>
          <a:r>
            <a:rPr lang="en-US" sz="2000" dirty="0">
              <a:latin typeface="Lub Dub Medium" panose="020B0603030403020204" pitchFamily="34" charset="0"/>
            </a:rPr>
            <a:t>Tuesday, January 28</a:t>
          </a:r>
          <a:r>
            <a:rPr lang="en-US" sz="2000" baseline="30000" dirty="0">
              <a:latin typeface="Lub Dub Medium" panose="020B0603030403020204" pitchFamily="34" charset="0"/>
            </a:rPr>
            <a:t>th</a:t>
          </a:r>
          <a:r>
            <a:rPr lang="en-US" sz="2000" dirty="0">
              <a:latin typeface="Lub Dub Medium" panose="020B0603030403020204" pitchFamily="34" charset="0"/>
            </a:rPr>
            <a:t>  at 11:00 AM CT / 12:00 PM ET</a:t>
          </a:r>
        </a:p>
        <a:p>
          <a:r>
            <a:rPr lang="en-US" sz="2000" dirty="0">
              <a:latin typeface="Lub Dub Medium" panose="020B0603030403020204" pitchFamily="34" charset="0"/>
            </a:rPr>
            <a:t>Wednesday, January 29</a:t>
          </a:r>
          <a:r>
            <a:rPr lang="en-US" sz="2000" baseline="30000" dirty="0">
              <a:latin typeface="Lub Dub Medium" panose="020B0603030403020204" pitchFamily="34" charset="0"/>
            </a:rPr>
            <a:t>th</a:t>
          </a:r>
          <a:r>
            <a:rPr lang="en-US" sz="2000" dirty="0">
              <a:latin typeface="Lub Dub Medium" panose="020B0603030403020204" pitchFamily="34" charset="0"/>
            </a:rPr>
            <a:t>  at 1:00 PM CT / 2:00 PM ET</a:t>
          </a:r>
        </a:p>
      </dgm:t>
    </dgm:pt>
    <dgm:pt modelId="{59E27DF0-73AC-4CA4-B12E-C28B309CD114}" type="parTrans" cxnId="{CB409C34-CD19-463B-98C2-D443397496BD}">
      <dgm:prSet/>
      <dgm:spPr/>
      <dgm:t>
        <a:bodyPr/>
        <a:lstStyle/>
        <a:p>
          <a:endParaRPr lang="en-US"/>
        </a:p>
      </dgm:t>
    </dgm:pt>
    <dgm:pt modelId="{F28E4634-61D7-4D03-915F-1C6B301200C3}" type="sibTrans" cxnId="{CB409C34-CD19-463B-98C2-D443397496BD}">
      <dgm:prSet/>
      <dgm:spPr/>
      <dgm:t>
        <a:bodyPr/>
        <a:lstStyle/>
        <a:p>
          <a:endParaRPr lang="en-US"/>
        </a:p>
      </dgm:t>
    </dgm:pt>
    <dgm:pt modelId="{E4837E5D-2FC0-4E81-A940-27392796392A}">
      <dgm:prSet phldrT="[Text]" custT="1"/>
      <dgm:spPr/>
      <dgm:t>
        <a:bodyPr/>
        <a:lstStyle/>
        <a:p>
          <a:r>
            <a:rPr lang="en-US" sz="2000" dirty="0">
              <a:latin typeface="Lub Dub Medium" panose="020B0603030403020204" pitchFamily="34" charset="0"/>
            </a:rPr>
            <a:t>Thursday, February 6</a:t>
          </a:r>
          <a:r>
            <a:rPr lang="en-US" sz="2000" baseline="30000" dirty="0">
              <a:latin typeface="Lub Dub Medium" panose="020B0603030403020204" pitchFamily="34" charset="0"/>
            </a:rPr>
            <a:t>th</a:t>
          </a:r>
          <a:r>
            <a:rPr lang="en-US" sz="2000" dirty="0">
              <a:latin typeface="Lub Dub Medium" panose="020B0603030403020204" pitchFamily="34" charset="0"/>
            </a:rPr>
            <a:t> at 11:30 AM CT/ 12:30 PM ET</a:t>
          </a:r>
        </a:p>
      </dgm:t>
    </dgm:pt>
    <dgm:pt modelId="{C4FAD914-3C29-4F40-94D4-388D522CA39F}" type="parTrans" cxnId="{45570755-EFE5-427D-982C-71C3A6CB4E6E}">
      <dgm:prSet/>
      <dgm:spPr/>
      <dgm:t>
        <a:bodyPr/>
        <a:lstStyle/>
        <a:p>
          <a:endParaRPr lang="en-US"/>
        </a:p>
      </dgm:t>
    </dgm:pt>
    <dgm:pt modelId="{1DD106F2-7627-403F-A669-E2AC5F9DC0D8}" type="sibTrans" cxnId="{45570755-EFE5-427D-982C-71C3A6CB4E6E}">
      <dgm:prSet/>
      <dgm:spPr/>
      <dgm:t>
        <a:bodyPr/>
        <a:lstStyle/>
        <a:p>
          <a:endParaRPr lang="en-US"/>
        </a:p>
      </dgm:t>
    </dgm:pt>
    <dgm:pt modelId="{88706897-1B9F-4D72-A00E-DA4C6D011414}">
      <dgm:prSet phldrT="[Text]" custT="1"/>
      <dgm:spPr/>
      <dgm:t>
        <a:bodyPr/>
        <a:lstStyle/>
        <a:p>
          <a:r>
            <a:rPr lang="en-US" sz="2800" dirty="0">
              <a:latin typeface="Lub Dub Medium" panose="020B0603030403020204" pitchFamily="34" charset="0"/>
            </a:rPr>
            <a:t>Live Q&amp;A Webinars</a:t>
          </a:r>
        </a:p>
      </dgm:t>
    </dgm:pt>
    <dgm:pt modelId="{96847548-4289-4460-B323-24D452BC372B}" type="parTrans" cxnId="{664A5F61-87CB-4416-A397-EFC3FEA5CED7}">
      <dgm:prSet/>
      <dgm:spPr/>
      <dgm:t>
        <a:bodyPr/>
        <a:lstStyle/>
        <a:p>
          <a:endParaRPr lang="en-US"/>
        </a:p>
      </dgm:t>
    </dgm:pt>
    <dgm:pt modelId="{58BC1D5A-84E8-4708-97D7-64CD9022CE66}" type="sibTrans" cxnId="{664A5F61-87CB-4416-A397-EFC3FEA5CED7}">
      <dgm:prSet/>
      <dgm:spPr/>
      <dgm:t>
        <a:bodyPr/>
        <a:lstStyle/>
        <a:p>
          <a:endParaRPr lang="en-US"/>
        </a:p>
      </dgm:t>
    </dgm:pt>
    <dgm:pt modelId="{A506E67C-C1F5-43C3-BDC1-65A3BF1198B9}">
      <dgm:prSet phldrT="[Text]" custT="1"/>
      <dgm:spPr/>
      <dgm:t>
        <a:bodyPr/>
        <a:lstStyle/>
        <a:p>
          <a:r>
            <a:rPr lang="en-US" sz="2000" dirty="0">
              <a:latin typeface="Lub Dub Medium" panose="020B0603030403020204" pitchFamily="34" charset="0"/>
            </a:rPr>
            <a:t>Tuesday, February 11</a:t>
          </a:r>
          <a:r>
            <a:rPr lang="en-US" sz="2000" baseline="30000" dirty="0">
              <a:latin typeface="Lub Dub Medium" panose="020B0603030403020204" pitchFamily="34" charset="0"/>
            </a:rPr>
            <a:t>th</a:t>
          </a:r>
          <a:r>
            <a:rPr lang="en-US" sz="2000" dirty="0">
              <a:latin typeface="Lub Dub Medium" panose="020B0603030403020204" pitchFamily="34" charset="0"/>
            </a:rPr>
            <a:t> at 2 PM CT/ 3 PM ET</a:t>
          </a:r>
          <a:r>
            <a:rPr lang="en-US" sz="1800" dirty="0">
              <a:latin typeface="Lub Dub Medium" panose="020B0603030403020204" pitchFamily="34" charset="0"/>
            </a:rPr>
            <a:t> </a:t>
          </a:r>
        </a:p>
      </dgm:t>
    </dgm:pt>
    <dgm:pt modelId="{DE17FB56-3A33-4995-A435-D2DB8D66C071}" type="sibTrans" cxnId="{ACC83FA7-A105-4FD9-96C8-ECBC2F51486D}">
      <dgm:prSet/>
      <dgm:spPr/>
      <dgm:t>
        <a:bodyPr/>
        <a:lstStyle/>
        <a:p>
          <a:endParaRPr lang="en-US"/>
        </a:p>
      </dgm:t>
    </dgm:pt>
    <dgm:pt modelId="{606C8196-47B8-452C-8F9B-E8721BE471E4}" type="parTrans" cxnId="{ACC83FA7-A105-4FD9-96C8-ECBC2F51486D}">
      <dgm:prSet/>
      <dgm:spPr/>
      <dgm:t>
        <a:bodyPr/>
        <a:lstStyle/>
        <a:p>
          <a:endParaRPr lang="en-US"/>
        </a:p>
      </dgm:t>
    </dgm:pt>
    <dgm:pt modelId="{05DA98D9-1DE7-4A9F-A4B2-1A041E325013}">
      <dgm:prSet phldrT="[Text]" custT="1"/>
      <dgm:spPr/>
      <dgm:t>
        <a:bodyPr/>
        <a:lstStyle/>
        <a:p>
          <a:r>
            <a:rPr lang="en-US" sz="2800" dirty="0">
              <a:latin typeface="Lub Dub Medium" panose="020B0603030403020204" pitchFamily="34" charset="0"/>
            </a:rPr>
            <a:t>ProposalCentral Demo Webinar</a:t>
          </a:r>
        </a:p>
      </dgm:t>
    </dgm:pt>
    <dgm:pt modelId="{86716B3D-16F9-429F-82A3-8D0D53053C52}" type="sibTrans" cxnId="{3B9668CB-54F2-4C94-B54E-06D43DCAE28E}">
      <dgm:prSet/>
      <dgm:spPr/>
      <dgm:t>
        <a:bodyPr/>
        <a:lstStyle/>
        <a:p>
          <a:endParaRPr lang="en-US"/>
        </a:p>
      </dgm:t>
    </dgm:pt>
    <dgm:pt modelId="{1344F393-30F8-4D1F-BE7B-89FA04BBB747}" type="parTrans" cxnId="{3B9668CB-54F2-4C94-B54E-06D43DCAE28E}">
      <dgm:prSet/>
      <dgm:spPr/>
      <dgm:t>
        <a:bodyPr/>
        <a:lstStyle/>
        <a:p>
          <a:endParaRPr lang="en-US"/>
        </a:p>
      </dgm:t>
    </dgm:pt>
    <dgm:pt modelId="{9A38C9D8-3624-4EE1-871B-4BD6CD8C8CAE}" type="pres">
      <dgm:prSet presAssocID="{29D1926E-2B69-42B1-839B-C8D262A91BD3}" presName="Name0" presStyleCnt="0">
        <dgm:presLayoutVars>
          <dgm:dir/>
          <dgm:animLvl val="lvl"/>
          <dgm:resizeHandles val="exact"/>
        </dgm:presLayoutVars>
      </dgm:prSet>
      <dgm:spPr/>
    </dgm:pt>
    <dgm:pt modelId="{F6D7733B-E351-4E58-88AA-3E4089221E1A}" type="pres">
      <dgm:prSet presAssocID="{88706897-1B9F-4D72-A00E-DA4C6D011414}" presName="boxAndChildren" presStyleCnt="0"/>
      <dgm:spPr/>
    </dgm:pt>
    <dgm:pt modelId="{FE83AC2F-CC3B-43BB-B07E-15B4E8265CFF}" type="pres">
      <dgm:prSet presAssocID="{88706897-1B9F-4D72-A00E-DA4C6D011414}" presName="parentTextBox" presStyleLbl="node1" presStyleIdx="0" presStyleCnt="3"/>
      <dgm:spPr/>
    </dgm:pt>
    <dgm:pt modelId="{F00CAF3A-B861-4F73-892B-875958142C62}" type="pres">
      <dgm:prSet presAssocID="{88706897-1B9F-4D72-A00E-DA4C6D011414}" presName="entireBox" presStyleLbl="node1" presStyleIdx="0" presStyleCnt="3"/>
      <dgm:spPr/>
    </dgm:pt>
    <dgm:pt modelId="{44DE5325-E724-4F09-89BB-F5FA66E39E65}" type="pres">
      <dgm:prSet presAssocID="{88706897-1B9F-4D72-A00E-DA4C6D011414}" presName="descendantBox" presStyleCnt="0"/>
      <dgm:spPr/>
    </dgm:pt>
    <dgm:pt modelId="{86B7F4F1-DC52-442F-922E-E0E409886A55}" type="pres">
      <dgm:prSet presAssocID="{A506E67C-C1F5-43C3-BDC1-65A3BF1198B9}" presName="childTextBox" presStyleLbl="fgAccFollowNode1" presStyleIdx="0" presStyleCnt="3">
        <dgm:presLayoutVars>
          <dgm:bulletEnabled val="1"/>
        </dgm:presLayoutVars>
      </dgm:prSet>
      <dgm:spPr/>
    </dgm:pt>
    <dgm:pt modelId="{E0E70D5C-1333-4600-9E13-CF80DF3826F3}" type="pres">
      <dgm:prSet presAssocID="{86716B3D-16F9-429F-82A3-8D0D53053C52}" presName="sp" presStyleCnt="0"/>
      <dgm:spPr/>
    </dgm:pt>
    <dgm:pt modelId="{7D645077-3048-4C7C-A9AA-33F41833F1D9}" type="pres">
      <dgm:prSet presAssocID="{05DA98D9-1DE7-4A9F-A4B2-1A041E325013}" presName="arrowAndChildren" presStyleCnt="0"/>
      <dgm:spPr/>
    </dgm:pt>
    <dgm:pt modelId="{AA274B95-1FFF-40B1-91C7-07F212FBB90E}" type="pres">
      <dgm:prSet presAssocID="{05DA98D9-1DE7-4A9F-A4B2-1A041E325013}" presName="parentTextArrow" presStyleLbl="node1" presStyleIdx="0" presStyleCnt="3"/>
      <dgm:spPr/>
    </dgm:pt>
    <dgm:pt modelId="{BD79F6D8-383B-4BCD-B940-DE1E0D593E22}" type="pres">
      <dgm:prSet presAssocID="{05DA98D9-1DE7-4A9F-A4B2-1A041E325013}" presName="arrow" presStyleLbl="node1" presStyleIdx="1" presStyleCnt="3"/>
      <dgm:spPr/>
    </dgm:pt>
    <dgm:pt modelId="{14B76EFF-0CD8-409D-9EB3-DB0425B400D6}" type="pres">
      <dgm:prSet presAssocID="{05DA98D9-1DE7-4A9F-A4B2-1A041E325013}" presName="descendantArrow" presStyleCnt="0"/>
      <dgm:spPr/>
    </dgm:pt>
    <dgm:pt modelId="{A1986498-6969-4D8A-BC43-63F924FA237D}" type="pres">
      <dgm:prSet presAssocID="{E4837E5D-2FC0-4E81-A940-27392796392A}" presName="childTextArrow" presStyleLbl="fgAccFollowNode1" presStyleIdx="1" presStyleCnt="3">
        <dgm:presLayoutVars>
          <dgm:bulletEnabled val="1"/>
        </dgm:presLayoutVars>
      </dgm:prSet>
      <dgm:spPr/>
    </dgm:pt>
    <dgm:pt modelId="{24C0DB95-4A40-459E-A20B-4D57629CB483}" type="pres">
      <dgm:prSet presAssocID="{440EBC12-CC1F-44CA-BABD-51B4830B74D7}" presName="sp" presStyleCnt="0"/>
      <dgm:spPr/>
    </dgm:pt>
    <dgm:pt modelId="{D736D0C6-F119-49A4-86E5-B4D986811370}" type="pres">
      <dgm:prSet presAssocID="{A7DC6440-E448-468C-A826-07AEFB3E83E0}" presName="arrowAndChildren" presStyleCnt="0"/>
      <dgm:spPr/>
    </dgm:pt>
    <dgm:pt modelId="{22E828C5-A294-4436-8017-C41AFE81E0F9}" type="pres">
      <dgm:prSet presAssocID="{A7DC6440-E448-468C-A826-07AEFB3E83E0}" presName="parentTextArrow" presStyleLbl="node1" presStyleIdx="1" presStyleCnt="3"/>
      <dgm:spPr/>
    </dgm:pt>
    <dgm:pt modelId="{90EF0FE0-7C1E-47B1-B21E-831F45F787E0}" type="pres">
      <dgm:prSet presAssocID="{A7DC6440-E448-468C-A826-07AEFB3E83E0}" presName="arrow" presStyleLbl="node1" presStyleIdx="2" presStyleCnt="3"/>
      <dgm:spPr/>
    </dgm:pt>
    <dgm:pt modelId="{C154A6AC-F346-4BE9-9B33-F1D85E90B0FA}" type="pres">
      <dgm:prSet presAssocID="{A7DC6440-E448-468C-A826-07AEFB3E83E0}" presName="descendantArrow" presStyleCnt="0"/>
      <dgm:spPr/>
    </dgm:pt>
    <dgm:pt modelId="{E0D65329-4D51-4835-BF00-78FE02D2980A}" type="pres">
      <dgm:prSet presAssocID="{FB928F0C-518E-4923-A047-0EF4A8F35C53}" presName="childTextArrow" presStyleLbl="fgAccFollowNode1" presStyleIdx="2" presStyleCnt="3" custScaleY="121136">
        <dgm:presLayoutVars>
          <dgm:bulletEnabled val="1"/>
        </dgm:presLayoutVars>
      </dgm:prSet>
      <dgm:spPr/>
    </dgm:pt>
  </dgm:ptLst>
  <dgm:cxnLst>
    <dgm:cxn modelId="{9EA8482B-D420-4AAB-9252-D7E2BC650398}" srcId="{29D1926E-2B69-42B1-839B-C8D262A91BD3}" destId="{A7DC6440-E448-468C-A826-07AEFB3E83E0}" srcOrd="0" destOrd="0" parTransId="{5E3EBF8D-BA86-403F-B0C4-2278FEA8C528}" sibTransId="{440EBC12-CC1F-44CA-BABD-51B4830B74D7}"/>
    <dgm:cxn modelId="{CB409C34-CD19-463B-98C2-D443397496BD}" srcId="{A7DC6440-E448-468C-A826-07AEFB3E83E0}" destId="{FB928F0C-518E-4923-A047-0EF4A8F35C53}" srcOrd="0" destOrd="0" parTransId="{59E27DF0-73AC-4CA4-B12E-C28B309CD114}" sibTransId="{F28E4634-61D7-4D03-915F-1C6B301200C3}"/>
    <dgm:cxn modelId="{664A5F61-87CB-4416-A397-EFC3FEA5CED7}" srcId="{29D1926E-2B69-42B1-839B-C8D262A91BD3}" destId="{88706897-1B9F-4D72-A00E-DA4C6D011414}" srcOrd="2" destOrd="0" parTransId="{96847548-4289-4460-B323-24D452BC372B}" sibTransId="{58BC1D5A-84E8-4708-97D7-64CD9022CE66}"/>
    <dgm:cxn modelId="{3B745165-AC57-44FD-8A29-C608BD20CCCE}" type="presOf" srcId="{FB928F0C-518E-4923-A047-0EF4A8F35C53}" destId="{E0D65329-4D51-4835-BF00-78FE02D2980A}" srcOrd="0" destOrd="0" presId="urn:microsoft.com/office/officeart/2005/8/layout/process4"/>
    <dgm:cxn modelId="{D8B27471-F1F6-4CF6-88BD-18199E6AF229}" type="presOf" srcId="{A7DC6440-E448-468C-A826-07AEFB3E83E0}" destId="{90EF0FE0-7C1E-47B1-B21E-831F45F787E0}" srcOrd="1" destOrd="0" presId="urn:microsoft.com/office/officeart/2005/8/layout/process4"/>
    <dgm:cxn modelId="{45570755-EFE5-427D-982C-71C3A6CB4E6E}" srcId="{05DA98D9-1DE7-4A9F-A4B2-1A041E325013}" destId="{E4837E5D-2FC0-4E81-A940-27392796392A}" srcOrd="0" destOrd="0" parTransId="{C4FAD914-3C29-4F40-94D4-388D522CA39F}" sibTransId="{1DD106F2-7627-403F-A669-E2AC5F9DC0D8}"/>
    <dgm:cxn modelId="{244B7F81-F84F-4DAD-A100-30DD9FA781C6}" type="presOf" srcId="{A506E67C-C1F5-43C3-BDC1-65A3BF1198B9}" destId="{86B7F4F1-DC52-442F-922E-E0E409886A55}" srcOrd="0" destOrd="0" presId="urn:microsoft.com/office/officeart/2005/8/layout/process4"/>
    <dgm:cxn modelId="{52901E99-6945-492D-91CB-9784439443BE}" type="presOf" srcId="{E4837E5D-2FC0-4E81-A940-27392796392A}" destId="{A1986498-6969-4D8A-BC43-63F924FA237D}" srcOrd="0" destOrd="0" presId="urn:microsoft.com/office/officeart/2005/8/layout/process4"/>
    <dgm:cxn modelId="{6C0172A1-4F7C-4299-8E73-499F774D7FF2}" type="presOf" srcId="{88706897-1B9F-4D72-A00E-DA4C6D011414}" destId="{F00CAF3A-B861-4F73-892B-875958142C62}" srcOrd="1" destOrd="0" presId="urn:microsoft.com/office/officeart/2005/8/layout/process4"/>
    <dgm:cxn modelId="{ACC83FA7-A105-4FD9-96C8-ECBC2F51486D}" srcId="{88706897-1B9F-4D72-A00E-DA4C6D011414}" destId="{A506E67C-C1F5-43C3-BDC1-65A3BF1198B9}" srcOrd="0" destOrd="0" parTransId="{606C8196-47B8-452C-8F9B-E8721BE471E4}" sibTransId="{DE17FB56-3A33-4995-A435-D2DB8D66C071}"/>
    <dgm:cxn modelId="{A299F8A9-50C1-4B03-A802-F940DDA8093C}" type="presOf" srcId="{29D1926E-2B69-42B1-839B-C8D262A91BD3}" destId="{9A38C9D8-3624-4EE1-871B-4BD6CD8C8CAE}" srcOrd="0" destOrd="0" presId="urn:microsoft.com/office/officeart/2005/8/layout/process4"/>
    <dgm:cxn modelId="{C9E90CB4-DFDD-452F-839B-CE5BE6A26F35}" type="presOf" srcId="{05DA98D9-1DE7-4A9F-A4B2-1A041E325013}" destId="{AA274B95-1FFF-40B1-91C7-07F212FBB90E}" srcOrd="0" destOrd="0" presId="urn:microsoft.com/office/officeart/2005/8/layout/process4"/>
    <dgm:cxn modelId="{AD3F7CC0-B3CA-41DD-8D15-8025B7D139C8}" type="presOf" srcId="{A7DC6440-E448-468C-A826-07AEFB3E83E0}" destId="{22E828C5-A294-4436-8017-C41AFE81E0F9}" srcOrd="0" destOrd="0" presId="urn:microsoft.com/office/officeart/2005/8/layout/process4"/>
    <dgm:cxn modelId="{3B9668CB-54F2-4C94-B54E-06D43DCAE28E}" srcId="{29D1926E-2B69-42B1-839B-C8D262A91BD3}" destId="{05DA98D9-1DE7-4A9F-A4B2-1A041E325013}" srcOrd="1" destOrd="0" parTransId="{1344F393-30F8-4D1F-BE7B-89FA04BBB747}" sibTransId="{86716B3D-16F9-429F-82A3-8D0D53053C52}"/>
    <dgm:cxn modelId="{7393E9E9-EB84-4798-AE09-60CF79943F21}" type="presOf" srcId="{88706897-1B9F-4D72-A00E-DA4C6D011414}" destId="{FE83AC2F-CC3B-43BB-B07E-15B4E8265CFF}" srcOrd="0" destOrd="0" presId="urn:microsoft.com/office/officeart/2005/8/layout/process4"/>
    <dgm:cxn modelId="{F826A0EB-A2CE-4067-B082-26653B751BA9}" type="presOf" srcId="{05DA98D9-1DE7-4A9F-A4B2-1A041E325013}" destId="{BD79F6D8-383B-4BCD-B940-DE1E0D593E22}" srcOrd="1" destOrd="0" presId="urn:microsoft.com/office/officeart/2005/8/layout/process4"/>
    <dgm:cxn modelId="{12E1EB51-4D60-4029-B49F-71FDD5653C1F}" type="presParOf" srcId="{9A38C9D8-3624-4EE1-871B-4BD6CD8C8CAE}" destId="{F6D7733B-E351-4E58-88AA-3E4089221E1A}" srcOrd="0" destOrd="0" presId="urn:microsoft.com/office/officeart/2005/8/layout/process4"/>
    <dgm:cxn modelId="{CBB8EBA3-E415-4132-AA10-6C6CAD089978}" type="presParOf" srcId="{F6D7733B-E351-4E58-88AA-3E4089221E1A}" destId="{FE83AC2F-CC3B-43BB-B07E-15B4E8265CFF}" srcOrd="0" destOrd="0" presId="urn:microsoft.com/office/officeart/2005/8/layout/process4"/>
    <dgm:cxn modelId="{30178AB7-373B-4220-B172-C5FC8B88D919}" type="presParOf" srcId="{F6D7733B-E351-4E58-88AA-3E4089221E1A}" destId="{F00CAF3A-B861-4F73-892B-875958142C62}" srcOrd="1" destOrd="0" presId="urn:microsoft.com/office/officeart/2005/8/layout/process4"/>
    <dgm:cxn modelId="{735334D9-D501-460A-B456-1B3091BAA26E}" type="presParOf" srcId="{F6D7733B-E351-4E58-88AA-3E4089221E1A}" destId="{44DE5325-E724-4F09-89BB-F5FA66E39E65}" srcOrd="2" destOrd="0" presId="urn:microsoft.com/office/officeart/2005/8/layout/process4"/>
    <dgm:cxn modelId="{1EA30509-C758-4974-BE50-9D332D7D2E23}" type="presParOf" srcId="{44DE5325-E724-4F09-89BB-F5FA66E39E65}" destId="{86B7F4F1-DC52-442F-922E-E0E409886A55}" srcOrd="0" destOrd="0" presId="urn:microsoft.com/office/officeart/2005/8/layout/process4"/>
    <dgm:cxn modelId="{56FF0CC9-DB42-44BD-AED5-CAF7F72CE9CF}" type="presParOf" srcId="{9A38C9D8-3624-4EE1-871B-4BD6CD8C8CAE}" destId="{E0E70D5C-1333-4600-9E13-CF80DF3826F3}" srcOrd="1" destOrd="0" presId="urn:microsoft.com/office/officeart/2005/8/layout/process4"/>
    <dgm:cxn modelId="{5045545A-A87A-4CF9-AC29-3C360F06E67B}" type="presParOf" srcId="{9A38C9D8-3624-4EE1-871B-4BD6CD8C8CAE}" destId="{7D645077-3048-4C7C-A9AA-33F41833F1D9}" srcOrd="2" destOrd="0" presId="urn:microsoft.com/office/officeart/2005/8/layout/process4"/>
    <dgm:cxn modelId="{C5129D14-4770-431D-AEA8-889BEE8ABF90}" type="presParOf" srcId="{7D645077-3048-4C7C-A9AA-33F41833F1D9}" destId="{AA274B95-1FFF-40B1-91C7-07F212FBB90E}" srcOrd="0" destOrd="0" presId="urn:microsoft.com/office/officeart/2005/8/layout/process4"/>
    <dgm:cxn modelId="{AA464B66-6996-4A66-BF82-F1FC59BE6075}" type="presParOf" srcId="{7D645077-3048-4C7C-A9AA-33F41833F1D9}" destId="{BD79F6D8-383B-4BCD-B940-DE1E0D593E22}" srcOrd="1" destOrd="0" presId="urn:microsoft.com/office/officeart/2005/8/layout/process4"/>
    <dgm:cxn modelId="{15A53043-4D3C-4F7C-BDB8-8A58BF44724F}" type="presParOf" srcId="{7D645077-3048-4C7C-A9AA-33F41833F1D9}" destId="{14B76EFF-0CD8-409D-9EB3-DB0425B400D6}" srcOrd="2" destOrd="0" presId="urn:microsoft.com/office/officeart/2005/8/layout/process4"/>
    <dgm:cxn modelId="{80A210C8-09CF-4B67-9D4A-C7B2B16DF4BD}" type="presParOf" srcId="{14B76EFF-0CD8-409D-9EB3-DB0425B400D6}" destId="{A1986498-6969-4D8A-BC43-63F924FA237D}" srcOrd="0" destOrd="0" presId="urn:microsoft.com/office/officeart/2005/8/layout/process4"/>
    <dgm:cxn modelId="{79EA1F26-4977-4875-948D-6EC2E5C3C89E}" type="presParOf" srcId="{9A38C9D8-3624-4EE1-871B-4BD6CD8C8CAE}" destId="{24C0DB95-4A40-459E-A20B-4D57629CB483}" srcOrd="3" destOrd="0" presId="urn:microsoft.com/office/officeart/2005/8/layout/process4"/>
    <dgm:cxn modelId="{600E1EDA-4DAC-4A5C-B241-CD7E53C35C5F}" type="presParOf" srcId="{9A38C9D8-3624-4EE1-871B-4BD6CD8C8CAE}" destId="{D736D0C6-F119-49A4-86E5-B4D986811370}" srcOrd="4" destOrd="0" presId="urn:microsoft.com/office/officeart/2005/8/layout/process4"/>
    <dgm:cxn modelId="{82E24D68-CCF1-47F9-9A09-BEA1F8FFF257}" type="presParOf" srcId="{D736D0C6-F119-49A4-86E5-B4D986811370}" destId="{22E828C5-A294-4436-8017-C41AFE81E0F9}" srcOrd="0" destOrd="0" presId="urn:microsoft.com/office/officeart/2005/8/layout/process4"/>
    <dgm:cxn modelId="{7A414FEB-1EAA-490C-9007-5C103DB0DCE4}" type="presParOf" srcId="{D736D0C6-F119-49A4-86E5-B4D986811370}" destId="{90EF0FE0-7C1E-47B1-B21E-831F45F787E0}" srcOrd="1" destOrd="0" presId="urn:microsoft.com/office/officeart/2005/8/layout/process4"/>
    <dgm:cxn modelId="{F6AEFABF-3888-44A0-AD1E-3817129683E6}" type="presParOf" srcId="{D736D0C6-F119-49A4-86E5-B4D986811370}" destId="{C154A6AC-F346-4BE9-9B33-F1D85E90B0FA}" srcOrd="2" destOrd="0" presId="urn:microsoft.com/office/officeart/2005/8/layout/process4"/>
    <dgm:cxn modelId="{40A6E3F1-03A3-4480-89A9-08728050CC31}" type="presParOf" srcId="{C154A6AC-F346-4BE9-9B33-F1D85E90B0FA}" destId="{E0D65329-4D51-4835-BF00-78FE02D2980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71DED-6150-45FA-A6BF-C33062A17A94}">
      <dsp:nvSpPr>
        <dsp:cNvPr id="0" name=""/>
        <dsp:cNvSpPr/>
      </dsp:nvSpPr>
      <dsp:spPr>
        <a:xfrm>
          <a:off x="0" y="2190"/>
          <a:ext cx="10515600" cy="4074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61DAE-D4DB-4BB5-9097-BD93C83A8D41}">
      <dsp:nvSpPr>
        <dsp:cNvPr id="0" name=""/>
        <dsp:cNvSpPr/>
      </dsp:nvSpPr>
      <dsp:spPr>
        <a:xfrm>
          <a:off x="123259" y="93871"/>
          <a:ext cx="224108" cy="2241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3E6147-7FFD-48DC-9E7F-88759E9C8841}">
      <dsp:nvSpPr>
        <dsp:cNvPr id="0" name=""/>
        <dsp:cNvSpPr/>
      </dsp:nvSpPr>
      <dsp:spPr>
        <a:xfrm>
          <a:off x="470626" y="2190"/>
          <a:ext cx="10044973" cy="40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24" tIns="43124" rIns="43124" bIns="43124"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Lub Dub Condensed" panose="020B0506030403020204" pitchFamily="34" charset="0"/>
            </a:rPr>
            <a:t>Network purpose</a:t>
          </a:r>
        </a:p>
      </dsp:txBody>
      <dsp:txXfrm>
        <a:off x="470626" y="2190"/>
        <a:ext cx="10044973" cy="407469"/>
      </dsp:txXfrm>
    </dsp:sp>
    <dsp:sp modelId="{23134901-B848-455B-8D4A-E83E51590CB6}">
      <dsp:nvSpPr>
        <dsp:cNvPr id="0" name=""/>
        <dsp:cNvSpPr/>
      </dsp:nvSpPr>
      <dsp:spPr>
        <a:xfrm>
          <a:off x="0" y="511527"/>
          <a:ext cx="10515600" cy="4074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9F40C-2E96-446F-99C5-432A5C381BF8}">
      <dsp:nvSpPr>
        <dsp:cNvPr id="0" name=""/>
        <dsp:cNvSpPr/>
      </dsp:nvSpPr>
      <dsp:spPr>
        <a:xfrm>
          <a:off x="123259" y="603207"/>
          <a:ext cx="224108" cy="2241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0A803E-0636-4746-9979-3EC97A2466D7}">
      <dsp:nvSpPr>
        <dsp:cNvPr id="0" name=""/>
        <dsp:cNvSpPr/>
      </dsp:nvSpPr>
      <dsp:spPr>
        <a:xfrm>
          <a:off x="470626" y="511527"/>
          <a:ext cx="10044973" cy="40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24" tIns="43124" rIns="43124" bIns="43124"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Lub Dub Condensed" panose="020B0506030403020204" pitchFamily="34" charset="0"/>
            </a:rPr>
            <a:t>Award Details</a:t>
          </a:r>
        </a:p>
      </dsp:txBody>
      <dsp:txXfrm>
        <a:off x="470626" y="511527"/>
        <a:ext cx="10044973" cy="407469"/>
      </dsp:txXfrm>
    </dsp:sp>
    <dsp:sp modelId="{5E2F1050-8970-4273-8CC0-154C290B9F0E}">
      <dsp:nvSpPr>
        <dsp:cNvPr id="0" name=""/>
        <dsp:cNvSpPr/>
      </dsp:nvSpPr>
      <dsp:spPr>
        <a:xfrm>
          <a:off x="0" y="1020863"/>
          <a:ext cx="10515600" cy="4074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749444-ED53-4F3A-9C76-55ADC058D06A}">
      <dsp:nvSpPr>
        <dsp:cNvPr id="0" name=""/>
        <dsp:cNvSpPr/>
      </dsp:nvSpPr>
      <dsp:spPr>
        <a:xfrm>
          <a:off x="123259" y="1112544"/>
          <a:ext cx="224108" cy="2241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0D8047-9D60-4320-B57E-53E30D38EDAC}">
      <dsp:nvSpPr>
        <dsp:cNvPr id="0" name=""/>
        <dsp:cNvSpPr/>
      </dsp:nvSpPr>
      <dsp:spPr>
        <a:xfrm>
          <a:off x="470626" y="1020863"/>
          <a:ext cx="10044973" cy="40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24" tIns="43124" rIns="43124" bIns="43124"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Lub Dub Condensed" panose="020B0506030403020204" pitchFamily="34" charset="0"/>
            </a:rPr>
            <a:t>Award Requirements</a:t>
          </a:r>
        </a:p>
      </dsp:txBody>
      <dsp:txXfrm>
        <a:off x="470626" y="1020863"/>
        <a:ext cx="10044973" cy="407469"/>
      </dsp:txXfrm>
    </dsp:sp>
    <dsp:sp modelId="{55DD98D9-B1A1-4A1E-9531-068EED32752C}">
      <dsp:nvSpPr>
        <dsp:cNvPr id="0" name=""/>
        <dsp:cNvSpPr/>
      </dsp:nvSpPr>
      <dsp:spPr>
        <a:xfrm>
          <a:off x="0" y="1530199"/>
          <a:ext cx="10515600" cy="4074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EAAFA-39B3-4AD2-9798-18695F763EFB}">
      <dsp:nvSpPr>
        <dsp:cNvPr id="0" name=""/>
        <dsp:cNvSpPr/>
      </dsp:nvSpPr>
      <dsp:spPr>
        <a:xfrm>
          <a:off x="123259" y="1621880"/>
          <a:ext cx="224108" cy="2241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7F5D3C-E451-4A87-930E-062A79F43FF3}">
      <dsp:nvSpPr>
        <dsp:cNvPr id="0" name=""/>
        <dsp:cNvSpPr/>
      </dsp:nvSpPr>
      <dsp:spPr>
        <a:xfrm>
          <a:off x="470626" y="1530199"/>
          <a:ext cx="10044973" cy="40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24" tIns="43124" rIns="43124" bIns="43124"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Lub Dub Condensed" panose="020B0506030403020204" pitchFamily="34" charset="0"/>
            </a:rPr>
            <a:t>Pre-Proposal Process</a:t>
          </a:r>
        </a:p>
      </dsp:txBody>
      <dsp:txXfrm>
        <a:off x="470626" y="1530199"/>
        <a:ext cx="10044973" cy="407469"/>
      </dsp:txXfrm>
    </dsp:sp>
    <dsp:sp modelId="{F6AF417D-0FCA-4C91-BEA8-EF69661B79BC}">
      <dsp:nvSpPr>
        <dsp:cNvPr id="0" name=""/>
        <dsp:cNvSpPr/>
      </dsp:nvSpPr>
      <dsp:spPr>
        <a:xfrm>
          <a:off x="0" y="2039536"/>
          <a:ext cx="10515600" cy="4074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B85F9-4127-463F-A856-AB3E3CE00B82}">
      <dsp:nvSpPr>
        <dsp:cNvPr id="0" name=""/>
        <dsp:cNvSpPr/>
      </dsp:nvSpPr>
      <dsp:spPr>
        <a:xfrm>
          <a:off x="123259" y="2131216"/>
          <a:ext cx="224108" cy="2241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569D9E-2275-418C-86A6-0D4790566D94}">
      <dsp:nvSpPr>
        <dsp:cNvPr id="0" name=""/>
        <dsp:cNvSpPr/>
      </dsp:nvSpPr>
      <dsp:spPr>
        <a:xfrm>
          <a:off x="470626" y="2039536"/>
          <a:ext cx="10044973" cy="40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24" tIns="43124" rIns="43124" bIns="43124"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Lub Dub Condensed" panose="020B0506030403020204" pitchFamily="34" charset="0"/>
            </a:rPr>
            <a:t>Full Proposal</a:t>
          </a:r>
        </a:p>
      </dsp:txBody>
      <dsp:txXfrm>
        <a:off x="470626" y="2039536"/>
        <a:ext cx="10044973" cy="407469"/>
      </dsp:txXfrm>
    </dsp:sp>
    <dsp:sp modelId="{91BF5F39-BF93-4331-AB43-0F7FBA672E41}">
      <dsp:nvSpPr>
        <dsp:cNvPr id="0" name=""/>
        <dsp:cNvSpPr/>
      </dsp:nvSpPr>
      <dsp:spPr>
        <a:xfrm>
          <a:off x="0" y="2548872"/>
          <a:ext cx="10515600" cy="4074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3CC113-DB22-464E-95B6-5E7D27C43007}">
      <dsp:nvSpPr>
        <dsp:cNvPr id="0" name=""/>
        <dsp:cNvSpPr/>
      </dsp:nvSpPr>
      <dsp:spPr>
        <a:xfrm>
          <a:off x="123259" y="2640553"/>
          <a:ext cx="224108" cy="224108"/>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A520CE-02D7-4A45-B4E1-7B29698BF947}">
      <dsp:nvSpPr>
        <dsp:cNvPr id="0" name=""/>
        <dsp:cNvSpPr/>
      </dsp:nvSpPr>
      <dsp:spPr>
        <a:xfrm>
          <a:off x="470626" y="2548872"/>
          <a:ext cx="10044973" cy="40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24" tIns="43124" rIns="43124" bIns="43124"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Lub Dub Condensed" panose="020B0506030403020204" pitchFamily="34" charset="0"/>
            </a:rPr>
            <a:t>Relevant Policies</a:t>
          </a:r>
        </a:p>
      </dsp:txBody>
      <dsp:txXfrm>
        <a:off x="470626" y="2548872"/>
        <a:ext cx="10044973" cy="407469"/>
      </dsp:txXfrm>
    </dsp:sp>
    <dsp:sp modelId="{C99263E9-6FA5-4242-9E95-9373A6A2FB9C}">
      <dsp:nvSpPr>
        <dsp:cNvPr id="0" name=""/>
        <dsp:cNvSpPr/>
      </dsp:nvSpPr>
      <dsp:spPr>
        <a:xfrm>
          <a:off x="0" y="3058209"/>
          <a:ext cx="10515600" cy="4074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509D8E-1046-4222-9113-68BFC343389F}">
      <dsp:nvSpPr>
        <dsp:cNvPr id="0" name=""/>
        <dsp:cNvSpPr/>
      </dsp:nvSpPr>
      <dsp:spPr>
        <a:xfrm>
          <a:off x="123259" y="3149889"/>
          <a:ext cx="224108" cy="224108"/>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3AA1DB-2629-422C-B746-C4CD6F5ECFAA}">
      <dsp:nvSpPr>
        <dsp:cNvPr id="0" name=""/>
        <dsp:cNvSpPr/>
      </dsp:nvSpPr>
      <dsp:spPr>
        <a:xfrm>
          <a:off x="470626" y="3058209"/>
          <a:ext cx="10044973" cy="40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24" tIns="43124" rIns="43124" bIns="43124"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Lub Dub Condensed" panose="020B0506030403020204" pitchFamily="34" charset="0"/>
            </a:rPr>
            <a:t>Peer Review</a:t>
          </a:r>
        </a:p>
      </dsp:txBody>
      <dsp:txXfrm>
        <a:off x="470626" y="3058209"/>
        <a:ext cx="10044973" cy="407469"/>
      </dsp:txXfrm>
    </dsp:sp>
    <dsp:sp modelId="{7633A020-8E7C-4D4C-BD25-52C068B9092C}">
      <dsp:nvSpPr>
        <dsp:cNvPr id="0" name=""/>
        <dsp:cNvSpPr/>
      </dsp:nvSpPr>
      <dsp:spPr>
        <a:xfrm>
          <a:off x="0" y="3567545"/>
          <a:ext cx="10515600" cy="4074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69A0E8-3267-43F7-9CDC-34DFDEFB2C02}">
      <dsp:nvSpPr>
        <dsp:cNvPr id="0" name=""/>
        <dsp:cNvSpPr/>
      </dsp:nvSpPr>
      <dsp:spPr>
        <a:xfrm>
          <a:off x="123259" y="3659226"/>
          <a:ext cx="224108" cy="22410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BF8767-3E4D-4FB5-B69D-1E191DA0EE48}">
      <dsp:nvSpPr>
        <dsp:cNvPr id="0" name=""/>
        <dsp:cNvSpPr/>
      </dsp:nvSpPr>
      <dsp:spPr>
        <a:xfrm>
          <a:off x="470626" y="3567545"/>
          <a:ext cx="10044973" cy="40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24" tIns="43124" rIns="43124" bIns="43124"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Lub Dub Condensed" panose="020B0506030403020204" pitchFamily="34" charset="0"/>
            </a:rPr>
            <a:t>FAQs</a:t>
          </a:r>
        </a:p>
      </dsp:txBody>
      <dsp:txXfrm>
        <a:off x="470626" y="3567545"/>
        <a:ext cx="10044973" cy="407469"/>
      </dsp:txXfrm>
    </dsp:sp>
    <dsp:sp modelId="{20BB3FF9-0715-4E13-8F0C-9676F686C67B}">
      <dsp:nvSpPr>
        <dsp:cNvPr id="0" name=""/>
        <dsp:cNvSpPr/>
      </dsp:nvSpPr>
      <dsp:spPr>
        <a:xfrm>
          <a:off x="0" y="4076882"/>
          <a:ext cx="10515600" cy="4074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F55819-FF72-446F-9054-2DCABEBF00FF}">
      <dsp:nvSpPr>
        <dsp:cNvPr id="0" name=""/>
        <dsp:cNvSpPr/>
      </dsp:nvSpPr>
      <dsp:spPr>
        <a:xfrm>
          <a:off x="123259" y="4168562"/>
          <a:ext cx="224108" cy="224108"/>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941627-EBBD-43D7-82BE-5766E0DD503E}">
      <dsp:nvSpPr>
        <dsp:cNvPr id="0" name=""/>
        <dsp:cNvSpPr/>
      </dsp:nvSpPr>
      <dsp:spPr>
        <a:xfrm>
          <a:off x="470626" y="4076882"/>
          <a:ext cx="10044973" cy="40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24" tIns="43124" rIns="43124" bIns="43124"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Lub Dub Condensed" panose="020B0506030403020204" pitchFamily="34" charset="0"/>
            </a:rPr>
            <a:t>Questions &amp; Answer</a:t>
          </a:r>
        </a:p>
      </dsp:txBody>
      <dsp:txXfrm>
        <a:off x="470626" y="4076882"/>
        <a:ext cx="10044973" cy="407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1BB8D-137E-48CB-98DE-55E9366F062C}">
      <dsp:nvSpPr>
        <dsp:cNvPr id="0" name=""/>
        <dsp:cNvSpPr/>
      </dsp:nvSpPr>
      <dsp:spPr>
        <a:xfrm rot="10800000" flipV="1">
          <a:off x="5134" y="-28267"/>
          <a:ext cx="10505330" cy="8016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i="0" kern="1200" cap="all" baseline="0" dirty="0">
              <a:solidFill>
                <a:schemeClr val="bg1">
                  <a:lumMod val="95000"/>
                </a:schemeClr>
              </a:solidFill>
              <a:latin typeface="Lub Dub" panose="020B0603030403020204" pitchFamily="34" charset="77"/>
              <a:ea typeface="+mj-ea"/>
              <a:cs typeface="+mj-cs"/>
            </a:rPr>
            <a:t>Network Purpose</a:t>
          </a:r>
        </a:p>
      </dsp:txBody>
      <dsp:txXfrm rot="-10800000">
        <a:off x="5134" y="-28267"/>
        <a:ext cx="10505330" cy="801642"/>
      </dsp:txXfrm>
    </dsp:sp>
    <dsp:sp modelId="{A9D8D577-54B5-4CF1-AFFB-CE3F1400635C}">
      <dsp:nvSpPr>
        <dsp:cNvPr id="0" name=""/>
        <dsp:cNvSpPr/>
      </dsp:nvSpPr>
      <dsp:spPr>
        <a:xfrm>
          <a:off x="5239" y="781609"/>
          <a:ext cx="10505330" cy="37331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latin typeface="Lub Dub Medium" panose="020B0603030403020204" pitchFamily="34" charset="0"/>
            </a:rPr>
            <a:t>The purpose of this funding opportunity is to advance the use of Artificial Intelligence in health and health care delivery.  The AHA will fund 3 teams proposing novel uses of Artificial Intelligence to revolutionize cardiovascular and cerebrovascular/brain health and health care delivery. </a:t>
          </a:r>
          <a:endParaRPr lang="en-US" sz="3200" b="0" i="0" kern="1200" cap="none" baseline="0" dirty="0">
            <a:solidFill>
              <a:schemeClr val="tx1"/>
            </a:solidFill>
            <a:latin typeface="Lub Dub Medium" panose="020B0603030403020204" pitchFamily="34" charset="0"/>
            <a:ea typeface="+mj-ea"/>
            <a:cs typeface="+mj-cs"/>
          </a:endParaRPr>
        </a:p>
      </dsp:txBody>
      <dsp:txXfrm>
        <a:off x="5239" y="781609"/>
        <a:ext cx="10505330" cy="3733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D14D-ED58-4D52-B222-42B2C6E3EA54}">
      <dsp:nvSpPr>
        <dsp:cNvPr id="0" name=""/>
        <dsp:cNvSpPr/>
      </dsp:nvSpPr>
      <dsp:spPr>
        <a:xfrm>
          <a:off x="0" y="884848"/>
          <a:ext cx="10515600" cy="2764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1353820" rIns="816127"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latin typeface="Lub Dub" panose="020B0603030403020204"/>
            </a:rPr>
            <a:t>Must hold a doctoral-level degree  </a:t>
          </a:r>
        </a:p>
        <a:p>
          <a:pPr marL="228600" lvl="1" indent="-228600" algn="l" defTabSz="1155700">
            <a:lnSpc>
              <a:spcPct val="90000"/>
            </a:lnSpc>
            <a:spcBef>
              <a:spcPct val="0"/>
            </a:spcBef>
            <a:spcAft>
              <a:spcPct val="15000"/>
            </a:spcAft>
            <a:buChar char="•"/>
          </a:pPr>
          <a:r>
            <a:rPr lang="en-US" sz="2600" kern="1200" dirty="0">
              <a:latin typeface="Lub Dub" panose="020B0603030403020204"/>
            </a:rPr>
            <a:t>Must have faculty or staff appointment</a:t>
          </a:r>
        </a:p>
        <a:p>
          <a:pPr marL="228600" lvl="1" indent="-228600" algn="l" defTabSz="1155700">
            <a:lnSpc>
              <a:spcPct val="90000"/>
            </a:lnSpc>
            <a:spcBef>
              <a:spcPct val="0"/>
            </a:spcBef>
            <a:spcAft>
              <a:spcPct val="15000"/>
            </a:spcAft>
            <a:buChar char="•"/>
          </a:pPr>
          <a:r>
            <a:rPr lang="en-US" sz="2600" b="1" kern="1200" dirty="0">
              <a:latin typeface="Lub Dub" panose="020B0603030403020204"/>
            </a:rPr>
            <a:t>Minimum 10% FTE</a:t>
          </a:r>
        </a:p>
      </dsp:txBody>
      <dsp:txXfrm>
        <a:off x="0" y="884848"/>
        <a:ext cx="10515600" cy="2764125"/>
      </dsp:txXfrm>
    </dsp:sp>
    <dsp:sp modelId="{BE75A817-C52A-47D5-8A94-97CBBC2E8DBC}">
      <dsp:nvSpPr>
        <dsp:cNvPr id="0" name=""/>
        <dsp:cNvSpPr/>
      </dsp:nvSpPr>
      <dsp:spPr>
        <a:xfrm>
          <a:off x="525780" y="837568"/>
          <a:ext cx="7360920" cy="10066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Lub Dub" panose="020B0603030403020204"/>
            </a:rPr>
            <a:t>Project PI:</a:t>
          </a:r>
        </a:p>
      </dsp:txBody>
      <dsp:txXfrm>
        <a:off x="574922" y="886710"/>
        <a:ext cx="7262636" cy="908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F23C8-FD23-4FDA-AD0B-AA27980C67BD}">
      <dsp:nvSpPr>
        <dsp:cNvPr id="0" name=""/>
        <dsp:cNvSpPr/>
      </dsp:nvSpPr>
      <dsp:spPr>
        <a:xfrm>
          <a:off x="0" y="720"/>
          <a:ext cx="5119687" cy="623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47E617-0CF6-4646-ADD3-C8F340ABB6F9}">
      <dsp:nvSpPr>
        <dsp:cNvPr id="0" name=""/>
        <dsp:cNvSpPr/>
      </dsp:nvSpPr>
      <dsp:spPr>
        <a:xfrm>
          <a:off x="188501" y="141669"/>
          <a:ext cx="342729" cy="34272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D4E7D-4AE0-4F35-B42E-2334714A2F22}">
      <dsp:nvSpPr>
        <dsp:cNvPr id="0" name=""/>
        <dsp:cNvSpPr/>
      </dsp:nvSpPr>
      <dsp:spPr>
        <a:xfrm>
          <a:off x="719732" y="1462"/>
          <a:ext cx="4399954" cy="62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49" tIns="65949" rIns="65949" bIns="65949" numCol="1" spcCol="1270" anchor="ctr" anchorCtr="0">
          <a:noAutofit/>
        </a:bodyPr>
        <a:lstStyle/>
        <a:p>
          <a:pPr marL="0" lvl="0" indent="0" algn="l" defTabSz="844550">
            <a:lnSpc>
              <a:spcPct val="100000"/>
            </a:lnSpc>
            <a:spcBef>
              <a:spcPct val="0"/>
            </a:spcBef>
            <a:spcAft>
              <a:spcPct val="35000"/>
            </a:spcAft>
            <a:buNone/>
          </a:pPr>
          <a:r>
            <a:rPr lang="en-US" sz="1900" b="0" i="0" kern="1200" baseline="0" dirty="0"/>
            <a:t>Investigative Team</a:t>
          </a:r>
          <a:endParaRPr lang="en-US" sz="1900" kern="1200" dirty="0"/>
        </a:p>
      </dsp:txBody>
      <dsp:txXfrm>
        <a:off x="719732" y="1462"/>
        <a:ext cx="4399954" cy="623144"/>
      </dsp:txXfrm>
    </dsp:sp>
    <dsp:sp modelId="{9DCDF33B-2230-4FA5-BE02-D53F59E94D6E}">
      <dsp:nvSpPr>
        <dsp:cNvPr id="0" name=""/>
        <dsp:cNvSpPr/>
      </dsp:nvSpPr>
      <dsp:spPr>
        <a:xfrm>
          <a:off x="0" y="780393"/>
          <a:ext cx="5119687" cy="623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92951-46F8-4457-A255-0884E61363D5}">
      <dsp:nvSpPr>
        <dsp:cNvPr id="0" name=""/>
        <dsp:cNvSpPr/>
      </dsp:nvSpPr>
      <dsp:spPr>
        <a:xfrm>
          <a:off x="188501" y="920601"/>
          <a:ext cx="342729" cy="3427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8559F-7C97-45C4-A202-D85BACEDACDE}">
      <dsp:nvSpPr>
        <dsp:cNvPr id="0" name=""/>
        <dsp:cNvSpPr/>
      </dsp:nvSpPr>
      <dsp:spPr>
        <a:xfrm>
          <a:off x="719732" y="780393"/>
          <a:ext cx="4399954" cy="62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49" tIns="65949" rIns="65949" bIns="65949" numCol="1" spcCol="1270" anchor="ctr" anchorCtr="0">
          <a:noAutofit/>
        </a:bodyPr>
        <a:lstStyle/>
        <a:p>
          <a:pPr marL="0" lvl="0" indent="0" algn="l" defTabSz="844550">
            <a:lnSpc>
              <a:spcPct val="100000"/>
            </a:lnSpc>
            <a:spcBef>
              <a:spcPct val="0"/>
            </a:spcBef>
            <a:spcAft>
              <a:spcPct val="35000"/>
            </a:spcAft>
            <a:buNone/>
          </a:pPr>
          <a:r>
            <a:rPr lang="en-US" sz="1900" b="0" i="0" kern="1200" baseline="0" dirty="0"/>
            <a:t>Significance</a:t>
          </a:r>
          <a:endParaRPr lang="en-US" sz="1900" kern="1200" dirty="0"/>
        </a:p>
      </dsp:txBody>
      <dsp:txXfrm>
        <a:off x="719732" y="780393"/>
        <a:ext cx="4399954" cy="623144"/>
      </dsp:txXfrm>
    </dsp:sp>
    <dsp:sp modelId="{F36A6DFC-A2DA-4E49-90C1-DD2A8DF212B7}">
      <dsp:nvSpPr>
        <dsp:cNvPr id="0" name=""/>
        <dsp:cNvSpPr/>
      </dsp:nvSpPr>
      <dsp:spPr>
        <a:xfrm>
          <a:off x="0" y="1559324"/>
          <a:ext cx="5119687" cy="623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43FA04-98C7-4032-9287-EE376343CDC0}">
      <dsp:nvSpPr>
        <dsp:cNvPr id="0" name=""/>
        <dsp:cNvSpPr/>
      </dsp:nvSpPr>
      <dsp:spPr>
        <a:xfrm>
          <a:off x="188501" y="1699532"/>
          <a:ext cx="342729" cy="3427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C8C4C-C5E6-4479-904B-C0075F90189F}">
      <dsp:nvSpPr>
        <dsp:cNvPr id="0" name=""/>
        <dsp:cNvSpPr/>
      </dsp:nvSpPr>
      <dsp:spPr>
        <a:xfrm>
          <a:off x="719732" y="1559324"/>
          <a:ext cx="4399954" cy="62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49" tIns="65949" rIns="65949" bIns="65949" numCol="1" spcCol="1270" anchor="ctr" anchorCtr="0">
          <a:noAutofit/>
        </a:bodyPr>
        <a:lstStyle/>
        <a:p>
          <a:pPr marL="0" lvl="0" indent="0" algn="l" defTabSz="844550">
            <a:lnSpc>
              <a:spcPct val="100000"/>
            </a:lnSpc>
            <a:spcBef>
              <a:spcPct val="0"/>
            </a:spcBef>
            <a:spcAft>
              <a:spcPct val="35000"/>
            </a:spcAft>
            <a:buNone/>
          </a:pPr>
          <a:r>
            <a:rPr lang="en-US" sz="1900" b="0" i="0" kern="1200" baseline="0" dirty="0"/>
            <a:t>Innovation</a:t>
          </a:r>
          <a:endParaRPr lang="en-US" sz="1900" kern="1200" dirty="0"/>
        </a:p>
      </dsp:txBody>
      <dsp:txXfrm>
        <a:off x="719732" y="1559324"/>
        <a:ext cx="4399954" cy="623144"/>
      </dsp:txXfrm>
    </dsp:sp>
    <dsp:sp modelId="{C660586A-D881-485B-BFF7-6269BCB2D88A}">
      <dsp:nvSpPr>
        <dsp:cNvPr id="0" name=""/>
        <dsp:cNvSpPr/>
      </dsp:nvSpPr>
      <dsp:spPr>
        <a:xfrm>
          <a:off x="0" y="2338255"/>
          <a:ext cx="5119687" cy="623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6BE6D0-492C-4FBE-A84E-394BDB289164}">
      <dsp:nvSpPr>
        <dsp:cNvPr id="0" name=""/>
        <dsp:cNvSpPr/>
      </dsp:nvSpPr>
      <dsp:spPr>
        <a:xfrm>
          <a:off x="188501" y="2478463"/>
          <a:ext cx="342729" cy="3427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77D06-0C28-447F-BA74-33EB749A0601}">
      <dsp:nvSpPr>
        <dsp:cNvPr id="0" name=""/>
        <dsp:cNvSpPr/>
      </dsp:nvSpPr>
      <dsp:spPr>
        <a:xfrm>
          <a:off x="719732" y="2338255"/>
          <a:ext cx="4399954" cy="62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49" tIns="65949" rIns="65949" bIns="65949" numCol="1" spcCol="1270" anchor="ctr" anchorCtr="0">
          <a:noAutofit/>
        </a:bodyPr>
        <a:lstStyle/>
        <a:p>
          <a:pPr marL="0" lvl="0" indent="0" algn="l" defTabSz="844550">
            <a:lnSpc>
              <a:spcPct val="100000"/>
            </a:lnSpc>
            <a:spcBef>
              <a:spcPct val="0"/>
            </a:spcBef>
            <a:spcAft>
              <a:spcPct val="35000"/>
            </a:spcAft>
            <a:buNone/>
          </a:pPr>
          <a:r>
            <a:rPr lang="en-US" sz="1900" b="0" i="0" kern="1200" baseline="0" dirty="0"/>
            <a:t>Impact  </a:t>
          </a:r>
          <a:endParaRPr lang="en-US" sz="1900" kern="1200" dirty="0"/>
        </a:p>
      </dsp:txBody>
      <dsp:txXfrm>
        <a:off x="719732" y="2338255"/>
        <a:ext cx="4399954" cy="623144"/>
      </dsp:txXfrm>
    </dsp:sp>
    <dsp:sp modelId="{68F6FFD1-ECE8-43ED-8B31-DBBD13EA0272}">
      <dsp:nvSpPr>
        <dsp:cNvPr id="0" name=""/>
        <dsp:cNvSpPr/>
      </dsp:nvSpPr>
      <dsp:spPr>
        <a:xfrm>
          <a:off x="0" y="3117186"/>
          <a:ext cx="5119687" cy="623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8CC847-41CC-4507-9AA5-0DC872B6715A}">
      <dsp:nvSpPr>
        <dsp:cNvPr id="0" name=""/>
        <dsp:cNvSpPr/>
      </dsp:nvSpPr>
      <dsp:spPr>
        <a:xfrm>
          <a:off x="188501" y="3257394"/>
          <a:ext cx="342729" cy="34272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9E390D-E24B-4DBE-9A22-BC28AA2B41B1}">
      <dsp:nvSpPr>
        <dsp:cNvPr id="0" name=""/>
        <dsp:cNvSpPr/>
      </dsp:nvSpPr>
      <dsp:spPr>
        <a:xfrm>
          <a:off x="719732" y="3117186"/>
          <a:ext cx="4399954" cy="62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49" tIns="65949" rIns="65949" bIns="65949" numCol="1" spcCol="1270" anchor="ctr" anchorCtr="0">
          <a:noAutofit/>
        </a:bodyPr>
        <a:lstStyle/>
        <a:p>
          <a:pPr marL="0" lvl="0" indent="0" algn="l" defTabSz="844550">
            <a:lnSpc>
              <a:spcPct val="100000"/>
            </a:lnSpc>
            <a:spcBef>
              <a:spcPct val="0"/>
            </a:spcBef>
            <a:spcAft>
              <a:spcPct val="35000"/>
            </a:spcAft>
            <a:buNone/>
          </a:pPr>
          <a:r>
            <a:rPr lang="en-US" sz="1900" b="0" i="0" kern="1200" baseline="0" dirty="0"/>
            <a:t>Ethical, Legal and Social Implications </a:t>
          </a:r>
          <a:endParaRPr lang="en-US" sz="1900" kern="1200" dirty="0"/>
        </a:p>
      </dsp:txBody>
      <dsp:txXfrm>
        <a:off x="719732" y="3117186"/>
        <a:ext cx="4399954" cy="623144"/>
      </dsp:txXfrm>
    </dsp:sp>
    <dsp:sp modelId="{F4014BD6-744B-48F4-AD41-805AFAD486D6}">
      <dsp:nvSpPr>
        <dsp:cNvPr id="0" name=""/>
        <dsp:cNvSpPr/>
      </dsp:nvSpPr>
      <dsp:spPr>
        <a:xfrm>
          <a:off x="0" y="3896117"/>
          <a:ext cx="5119687" cy="623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26EA94-260B-4115-B96A-33DC52B8E153}">
      <dsp:nvSpPr>
        <dsp:cNvPr id="0" name=""/>
        <dsp:cNvSpPr/>
      </dsp:nvSpPr>
      <dsp:spPr>
        <a:xfrm>
          <a:off x="188501" y="4036325"/>
          <a:ext cx="342729" cy="34272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6CAE15-CCD2-4456-9054-7F07D5F3D442}">
      <dsp:nvSpPr>
        <dsp:cNvPr id="0" name=""/>
        <dsp:cNvSpPr/>
      </dsp:nvSpPr>
      <dsp:spPr>
        <a:xfrm>
          <a:off x="719732" y="3896117"/>
          <a:ext cx="4399954" cy="62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49" tIns="65949" rIns="65949" bIns="65949" numCol="1" spcCol="1270" anchor="ctr" anchorCtr="0">
          <a:noAutofit/>
        </a:bodyPr>
        <a:lstStyle/>
        <a:p>
          <a:pPr marL="0" lvl="0" indent="0" algn="l" defTabSz="844550">
            <a:lnSpc>
              <a:spcPct val="100000"/>
            </a:lnSpc>
            <a:spcBef>
              <a:spcPct val="0"/>
            </a:spcBef>
            <a:spcAft>
              <a:spcPct val="35000"/>
            </a:spcAft>
            <a:buNone/>
          </a:pPr>
          <a:r>
            <a:rPr lang="en-US" sz="1900" b="0" i="0" kern="1200" baseline="0" dirty="0"/>
            <a:t>Opportunity for Development </a:t>
          </a:r>
          <a:endParaRPr lang="en-US" sz="1900" kern="1200" dirty="0"/>
        </a:p>
      </dsp:txBody>
      <dsp:txXfrm>
        <a:off x="719732" y="3896117"/>
        <a:ext cx="4399954" cy="623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8A7AA-5401-4978-9C5A-DE8A31CAD745}">
      <dsp:nvSpPr>
        <dsp:cNvPr id="0" name=""/>
        <dsp:cNvSpPr/>
      </dsp:nvSpPr>
      <dsp:spPr>
        <a:xfrm>
          <a:off x="0" y="2243271"/>
          <a:ext cx="105156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7AB658E-639B-4B91-A062-DE082305F55B}">
      <dsp:nvSpPr>
        <dsp:cNvPr id="0" name=""/>
        <dsp:cNvSpPr/>
      </dsp:nvSpPr>
      <dsp:spPr>
        <a:xfrm rot="8100000">
          <a:off x="70034" y="516986"/>
          <a:ext cx="329936" cy="32993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D135A85-4C66-45B0-A8D5-775580D0002D}">
      <dsp:nvSpPr>
        <dsp:cNvPr id="0" name=""/>
        <dsp:cNvSpPr/>
      </dsp:nvSpPr>
      <dsp:spPr>
        <a:xfrm>
          <a:off x="106687" y="553639"/>
          <a:ext cx="256630" cy="2566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E8AC284-522D-4AA5-B1A9-BE83FC6B70A8}">
      <dsp:nvSpPr>
        <dsp:cNvPr id="0" name=""/>
        <dsp:cNvSpPr/>
      </dsp:nvSpPr>
      <dsp:spPr>
        <a:xfrm>
          <a:off x="468302" y="915254"/>
          <a:ext cx="2916137" cy="132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latin typeface="Lub Dub" panose="020B0603030403020204"/>
            </a:rPr>
            <a:t> </a:t>
          </a:r>
          <a:r>
            <a:rPr lang="en-US" sz="1800" kern="1200" dirty="0">
              <a:latin typeface="Lub Dub" panose="020B0603030403020204"/>
            </a:rPr>
            <a:t>February 27, 2025</a:t>
          </a:r>
        </a:p>
        <a:p>
          <a:pPr marL="0" lvl="0" indent="0" algn="l" defTabSz="533400">
            <a:lnSpc>
              <a:spcPct val="90000"/>
            </a:lnSpc>
            <a:spcBef>
              <a:spcPct val="0"/>
            </a:spcBef>
            <a:spcAft>
              <a:spcPct val="35000"/>
            </a:spcAft>
            <a:buNone/>
          </a:pPr>
          <a:r>
            <a:rPr lang="en-US" sz="1800" kern="1200" dirty="0">
              <a:latin typeface="Lub Dub" panose="020B0603030403020204"/>
            </a:rPr>
            <a:t>3 PM CT / 4 PM ET </a:t>
          </a:r>
          <a:br>
            <a:rPr lang="en-US" sz="1200" kern="1200" dirty="0"/>
          </a:br>
          <a:endParaRPr lang="en-US" sz="1200" kern="1200" dirty="0"/>
        </a:p>
      </dsp:txBody>
      <dsp:txXfrm>
        <a:off x="468302" y="915254"/>
        <a:ext cx="2916137" cy="1328016"/>
      </dsp:txXfrm>
    </dsp:sp>
    <dsp:sp modelId="{829D80FE-877B-4CC7-8AE8-931C2ED43DE0}">
      <dsp:nvSpPr>
        <dsp:cNvPr id="0" name=""/>
        <dsp:cNvSpPr/>
      </dsp:nvSpPr>
      <dsp:spPr>
        <a:xfrm>
          <a:off x="468302" y="448654"/>
          <a:ext cx="2916137" cy="46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Pre-Proposal Deadline</a:t>
          </a:r>
        </a:p>
      </dsp:txBody>
      <dsp:txXfrm>
        <a:off x="468302" y="448654"/>
        <a:ext cx="2916137" cy="466600"/>
      </dsp:txXfrm>
    </dsp:sp>
    <dsp:sp modelId="{925108F5-B40C-4CA5-BB5F-D6C4B441A4CA}">
      <dsp:nvSpPr>
        <dsp:cNvPr id="0" name=""/>
        <dsp:cNvSpPr/>
      </dsp:nvSpPr>
      <dsp:spPr>
        <a:xfrm>
          <a:off x="235002" y="915254"/>
          <a:ext cx="0" cy="132801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764EF2F-AACB-4AE1-9C18-347D73010F41}">
      <dsp:nvSpPr>
        <dsp:cNvPr id="0" name=""/>
        <dsp:cNvSpPr/>
      </dsp:nvSpPr>
      <dsp:spPr>
        <a:xfrm>
          <a:off x="193008" y="2201276"/>
          <a:ext cx="83988" cy="8398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04D781D-7A77-4615-B096-68F53BC26906}">
      <dsp:nvSpPr>
        <dsp:cNvPr id="0" name=""/>
        <dsp:cNvSpPr/>
      </dsp:nvSpPr>
      <dsp:spPr>
        <a:xfrm rot="18900000">
          <a:off x="1819728" y="3639619"/>
          <a:ext cx="329936" cy="32993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A66F092-A8B6-4F1A-BE32-3D88277C6547}">
      <dsp:nvSpPr>
        <dsp:cNvPr id="0" name=""/>
        <dsp:cNvSpPr/>
      </dsp:nvSpPr>
      <dsp:spPr>
        <a:xfrm>
          <a:off x="1856381" y="3676272"/>
          <a:ext cx="256630" cy="2566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F01F038-ADFE-4899-8E23-0184110D029D}">
      <dsp:nvSpPr>
        <dsp:cNvPr id="0" name=""/>
        <dsp:cNvSpPr/>
      </dsp:nvSpPr>
      <dsp:spPr>
        <a:xfrm>
          <a:off x="2217996" y="2243271"/>
          <a:ext cx="2916137" cy="132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a:lnSpc>
              <a:spcPct val="90000"/>
            </a:lnSpc>
            <a:spcBef>
              <a:spcPct val="0"/>
            </a:spcBef>
            <a:spcAft>
              <a:spcPct val="35000"/>
            </a:spcAft>
            <a:buNone/>
          </a:pPr>
          <a:r>
            <a:rPr lang="en-US" sz="1800" kern="1200" dirty="0"/>
            <a:t>May 1, 2025</a:t>
          </a:r>
        </a:p>
        <a:p>
          <a:pPr marL="0" lvl="0" indent="0" algn="l" defTabSz="800100">
            <a:lnSpc>
              <a:spcPct val="90000"/>
            </a:lnSpc>
            <a:spcBef>
              <a:spcPct val="0"/>
            </a:spcBef>
            <a:spcAft>
              <a:spcPct val="35000"/>
            </a:spcAft>
            <a:buNone/>
          </a:pPr>
          <a:r>
            <a:rPr lang="en-US" sz="1800" kern="1200" dirty="0"/>
            <a:t> 3 PM CT / 4 PM ET</a:t>
          </a:r>
        </a:p>
      </dsp:txBody>
      <dsp:txXfrm>
        <a:off x="2217996" y="2243271"/>
        <a:ext cx="2916137" cy="1328016"/>
      </dsp:txXfrm>
    </dsp:sp>
    <dsp:sp modelId="{FE6BDBCA-FD8D-4CBD-B2C0-E8ADA82A9AA4}">
      <dsp:nvSpPr>
        <dsp:cNvPr id="0" name=""/>
        <dsp:cNvSpPr/>
      </dsp:nvSpPr>
      <dsp:spPr>
        <a:xfrm>
          <a:off x="2217996" y="3571287"/>
          <a:ext cx="2916137" cy="46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Invited Full Application Deadline</a:t>
          </a:r>
        </a:p>
      </dsp:txBody>
      <dsp:txXfrm>
        <a:off x="2217996" y="3571287"/>
        <a:ext cx="2916137" cy="466600"/>
      </dsp:txXfrm>
    </dsp:sp>
    <dsp:sp modelId="{05DEA921-61EE-4B8A-A661-4478DD3F6DDC}">
      <dsp:nvSpPr>
        <dsp:cNvPr id="0" name=""/>
        <dsp:cNvSpPr/>
      </dsp:nvSpPr>
      <dsp:spPr>
        <a:xfrm>
          <a:off x="1984696" y="2243271"/>
          <a:ext cx="0" cy="132801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ABAEE5C-0C95-4843-8119-D60A616D424F}">
      <dsp:nvSpPr>
        <dsp:cNvPr id="0" name=""/>
        <dsp:cNvSpPr/>
      </dsp:nvSpPr>
      <dsp:spPr>
        <a:xfrm>
          <a:off x="1942702" y="2201276"/>
          <a:ext cx="83988" cy="8398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162FC8A-F4A2-455A-926C-D24C7B7A28DB}">
      <dsp:nvSpPr>
        <dsp:cNvPr id="0" name=""/>
        <dsp:cNvSpPr/>
      </dsp:nvSpPr>
      <dsp:spPr>
        <a:xfrm rot="8100000">
          <a:off x="3569422" y="516986"/>
          <a:ext cx="329936" cy="32993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D29311E-4A74-45E5-A021-3DDC28B94CA8}">
      <dsp:nvSpPr>
        <dsp:cNvPr id="0" name=""/>
        <dsp:cNvSpPr/>
      </dsp:nvSpPr>
      <dsp:spPr>
        <a:xfrm>
          <a:off x="3606075" y="553639"/>
          <a:ext cx="256630" cy="2566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C7D9CC9-3337-493A-8772-85AD52224A33}">
      <dsp:nvSpPr>
        <dsp:cNvPr id="0" name=""/>
        <dsp:cNvSpPr/>
      </dsp:nvSpPr>
      <dsp:spPr>
        <a:xfrm>
          <a:off x="3967690" y="915254"/>
          <a:ext cx="2916137" cy="132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kern="1200" dirty="0"/>
            <a:t>May – June  2025</a:t>
          </a:r>
          <a:br>
            <a:rPr lang="en-US" sz="1200" kern="1200" dirty="0"/>
          </a:br>
          <a:endParaRPr lang="en-US" sz="1200" kern="1200" dirty="0"/>
        </a:p>
      </dsp:txBody>
      <dsp:txXfrm>
        <a:off x="3967690" y="915254"/>
        <a:ext cx="2916137" cy="1328016"/>
      </dsp:txXfrm>
    </dsp:sp>
    <dsp:sp modelId="{2D08291C-9298-4292-A86C-CD57D7FF5858}">
      <dsp:nvSpPr>
        <dsp:cNvPr id="0" name=""/>
        <dsp:cNvSpPr/>
      </dsp:nvSpPr>
      <dsp:spPr>
        <a:xfrm>
          <a:off x="3967690" y="448654"/>
          <a:ext cx="2916137" cy="46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Phase II Review</a:t>
          </a:r>
        </a:p>
      </dsp:txBody>
      <dsp:txXfrm>
        <a:off x="3967690" y="448654"/>
        <a:ext cx="2916137" cy="466600"/>
      </dsp:txXfrm>
    </dsp:sp>
    <dsp:sp modelId="{AE9ACDAE-01A1-41F0-AD0A-C41832E05A4D}">
      <dsp:nvSpPr>
        <dsp:cNvPr id="0" name=""/>
        <dsp:cNvSpPr/>
      </dsp:nvSpPr>
      <dsp:spPr>
        <a:xfrm>
          <a:off x="3734390" y="915254"/>
          <a:ext cx="0" cy="132801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B14D167-574E-4343-BA38-A9ECB7FB26AA}">
      <dsp:nvSpPr>
        <dsp:cNvPr id="0" name=""/>
        <dsp:cNvSpPr/>
      </dsp:nvSpPr>
      <dsp:spPr>
        <a:xfrm>
          <a:off x="3692396" y="2201276"/>
          <a:ext cx="83988" cy="8398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DB1FE61-1973-42B5-A8B1-C73CAB3A6930}">
      <dsp:nvSpPr>
        <dsp:cNvPr id="0" name=""/>
        <dsp:cNvSpPr/>
      </dsp:nvSpPr>
      <dsp:spPr>
        <a:xfrm rot="18900000">
          <a:off x="5319116" y="3639619"/>
          <a:ext cx="329936" cy="32993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8E0249E-7095-4027-A07E-2BBF540EEB1A}">
      <dsp:nvSpPr>
        <dsp:cNvPr id="0" name=""/>
        <dsp:cNvSpPr/>
      </dsp:nvSpPr>
      <dsp:spPr>
        <a:xfrm>
          <a:off x="5355769" y="3676272"/>
          <a:ext cx="256630" cy="2566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C14524A-A415-4989-A5C1-CDF33CF06599}">
      <dsp:nvSpPr>
        <dsp:cNvPr id="0" name=""/>
        <dsp:cNvSpPr/>
      </dsp:nvSpPr>
      <dsp:spPr>
        <a:xfrm>
          <a:off x="5717384" y="2243271"/>
          <a:ext cx="2916137" cy="132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a:lnSpc>
              <a:spcPct val="90000"/>
            </a:lnSpc>
            <a:spcBef>
              <a:spcPct val="0"/>
            </a:spcBef>
            <a:spcAft>
              <a:spcPct val="35000"/>
            </a:spcAft>
            <a:buNone/>
          </a:pPr>
          <a:r>
            <a:rPr lang="en-US" sz="1800" kern="1200" dirty="0"/>
            <a:t>June 2025</a:t>
          </a:r>
        </a:p>
      </dsp:txBody>
      <dsp:txXfrm>
        <a:off x="5717384" y="2243271"/>
        <a:ext cx="2916137" cy="1328016"/>
      </dsp:txXfrm>
    </dsp:sp>
    <dsp:sp modelId="{E6D36B1C-CE3B-434B-9511-1BFC1FE00791}">
      <dsp:nvSpPr>
        <dsp:cNvPr id="0" name=""/>
        <dsp:cNvSpPr/>
      </dsp:nvSpPr>
      <dsp:spPr>
        <a:xfrm>
          <a:off x="5717384" y="3571287"/>
          <a:ext cx="2916137" cy="46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Award Notification</a:t>
          </a:r>
        </a:p>
      </dsp:txBody>
      <dsp:txXfrm>
        <a:off x="5717384" y="3571287"/>
        <a:ext cx="2916137" cy="466600"/>
      </dsp:txXfrm>
    </dsp:sp>
    <dsp:sp modelId="{3D2001E2-4C60-48AF-AFA2-B65089E75497}">
      <dsp:nvSpPr>
        <dsp:cNvPr id="0" name=""/>
        <dsp:cNvSpPr/>
      </dsp:nvSpPr>
      <dsp:spPr>
        <a:xfrm>
          <a:off x="5484084" y="2243271"/>
          <a:ext cx="0" cy="132801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BD42C47-B7B2-42BF-8A14-04ADDB83C9AC}">
      <dsp:nvSpPr>
        <dsp:cNvPr id="0" name=""/>
        <dsp:cNvSpPr/>
      </dsp:nvSpPr>
      <dsp:spPr>
        <a:xfrm>
          <a:off x="5442090" y="2201276"/>
          <a:ext cx="83988" cy="8398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4FA0048-613C-456E-AFE1-D8ACB8179919}">
      <dsp:nvSpPr>
        <dsp:cNvPr id="0" name=""/>
        <dsp:cNvSpPr/>
      </dsp:nvSpPr>
      <dsp:spPr>
        <a:xfrm rot="8100000">
          <a:off x="7068810" y="516986"/>
          <a:ext cx="329936" cy="32993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DA9B584-D2D7-48B1-962C-603203A2C2E7}">
      <dsp:nvSpPr>
        <dsp:cNvPr id="0" name=""/>
        <dsp:cNvSpPr/>
      </dsp:nvSpPr>
      <dsp:spPr>
        <a:xfrm>
          <a:off x="7105463" y="553639"/>
          <a:ext cx="256630" cy="2566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7D7FE51-0C1C-4EAB-8ADA-FE2D2BED3097}">
      <dsp:nvSpPr>
        <dsp:cNvPr id="0" name=""/>
        <dsp:cNvSpPr/>
      </dsp:nvSpPr>
      <dsp:spPr>
        <a:xfrm>
          <a:off x="7467079" y="915254"/>
          <a:ext cx="2916137" cy="132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kern="1200" dirty="0"/>
            <a:t>July 1, 2025</a:t>
          </a:r>
        </a:p>
      </dsp:txBody>
      <dsp:txXfrm>
        <a:off x="7467079" y="915254"/>
        <a:ext cx="2916137" cy="1328016"/>
      </dsp:txXfrm>
    </dsp:sp>
    <dsp:sp modelId="{D35204DD-E0FC-40AB-8FF9-8BE3D4C8DDD4}">
      <dsp:nvSpPr>
        <dsp:cNvPr id="0" name=""/>
        <dsp:cNvSpPr/>
      </dsp:nvSpPr>
      <dsp:spPr>
        <a:xfrm>
          <a:off x="7467079" y="448654"/>
          <a:ext cx="2916137" cy="46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Award Start Date</a:t>
          </a:r>
        </a:p>
      </dsp:txBody>
      <dsp:txXfrm>
        <a:off x="7467079" y="448654"/>
        <a:ext cx="2916137" cy="466600"/>
      </dsp:txXfrm>
    </dsp:sp>
    <dsp:sp modelId="{6AEEAE32-5EC0-4739-B26D-0E09FA072D97}">
      <dsp:nvSpPr>
        <dsp:cNvPr id="0" name=""/>
        <dsp:cNvSpPr/>
      </dsp:nvSpPr>
      <dsp:spPr>
        <a:xfrm>
          <a:off x="7233778" y="915254"/>
          <a:ext cx="0" cy="132801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CFBB8C0-0B18-4FDB-8A45-B8BC70E45387}">
      <dsp:nvSpPr>
        <dsp:cNvPr id="0" name=""/>
        <dsp:cNvSpPr/>
      </dsp:nvSpPr>
      <dsp:spPr>
        <a:xfrm>
          <a:off x="7191784" y="2201276"/>
          <a:ext cx="83988" cy="8398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CAF3A-B861-4F73-892B-875958142C62}">
      <dsp:nvSpPr>
        <dsp:cNvPr id="0" name=""/>
        <dsp:cNvSpPr/>
      </dsp:nvSpPr>
      <dsp:spPr>
        <a:xfrm>
          <a:off x="0" y="4078917"/>
          <a:ext cx="8128000" cy="1338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Lub Dub Medium" panose="020B0603030403020204" pitchFamily="34" charset="0"/>
            </a:rPr>
            <a:t>Live Q&amp;A Webinars</a:t>
          </a:r>
        </a:p>
      </dsp:txBody>
      <dsp:txXfrm>
        <a:off x="0" y="4078917"/>
        <a:ext cx="8128000" cy="722947"/>
      </dsp:txXfrm>
    </dsp:sp>
    <dsp:sp modelId="{86B7F4F1-DC52-442F-922E-E0E409886A55}">
      <dsp:nvSpPr>
        <dsp:cNvPr id="0" name=""/>
        <dsp:cNvSpPr/>
      </dsp:nvSpPr>
      <dsp:spPr>
        <a:xfrm>
          <a:off x="0" y="4775089"/>
          <a:ext cx="8128000" cy="6158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Lub Dub Medium" panose="020B0603030403020204" pitchFamily="34" charset="0"/>
            </a:rPr>
            <a:t>Tuesday, February 11</a:t>
          </a:r>
          <a:r>
            <a:rPr lang="en-US" sz="2000" kern="1200" baseline="30000" dirty="0">
              <a:latin typeface="Lub Dub Medium" panose="020B0603030403020204" pitchFamily="34" charset="0"/>
            </a:rPr>
            <a:t>th</a:t>
          </a:r>
          <a:r>
            <a:rPr lang="en-US" sz="2000" kern="1200" dirty="0">
              <a:latin typeface="Lub Dub Medium" panose="020B0603030403020204" pitchFamily="34" charset="0"/>
            </a:rPr>
            <a:t> at 2 PM CT/ 3 PM ET</a:t>
          </a:r>
          <a:r>
            <a:rPr lang="en-US" sz="1800" kern="1200" dirty="0">
              <a:latin typeface="Lub Dub Medium" panose="020B0603030403020204" pitchFamily="34" charset="0"/>
            </a:rPr>
            <a:t> </a:t>
          </a:r>
        </a:p>
      </dsp:txBody>
      <dsp:txXfrm>
        <a:off x="0" y="4775089"/>
        <a:ext cx="8128000" cy="615844"/>
      </dsp:txXfrm>
    </dsp:sp>
    <dsp:sp modelId="{BD79F6D8-383B-4BCD-B940-DE1E0D593E22}">
      <dsp:nvSpPr>
        <dsp:cNvPr id="0" name=""/>
        <dsp:cNvSpPr/>
      </dsp:nvSpPr>
      <dsp:spPr>
        <a:xfrm rot="10800000">
          <a:off x="0" y="2039937"/>
          <a:ext cx="8128000" cy="205906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Lub Dub Medium" panose="020B0603030403020204" pitchFamily="34" charset="0"/>
            </a:rPr>
            <a:t>ProposalCentral Demo Webinar</a:t>
          </a:r>
        </a:p>
      </dsp:txBody>
      <dsp:txXfrm rot="-10800000">
        <a:off x="0" y="2039937"/>
        <a:ext cx="8128000" cy="722730"/>
      </dsp:txXfrm>
    </dsp:sp>
    <dsp:sp modelId="{A1986498-6969-4D8A-BC43-63F924FA237D}">
      <dsp:nvSpPr>
        <dsp:cNvPr id="0" name=""/>
        <dsp:cNvSpPr/>
      </dsp:nvSpPr>
      <dsp:spPr>
        <a:xfrm>
          <a:off x="0" y="2762668"/>
          <a:ext cx="8128000" cy="6156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Lub Dub Medium" panose="020B0603030403020204" pitchFamily="34" charset="0"/>
            </a:rPr>
            <a:t>Thursday, February 6</a:t>
          </a:r>
          <a:r>
            <a:rPr lang="en-US" sz="2000" kern="1200" baseline="30000" dirty="0">
              <a:latin typeface="Lub Dub Medium" panose="020B0603030403020204" pitchFamily="34" charset="0"/>
            </a:rPr>
            <a:t>th</a:t>
          </a:r>
          <a:r>
            <a:rPr lang="en-US" sz="2000" kern="1200" dirty="0">
              <a:latin typeface="Lub Dub Medium" panose="020B0603030403020204" pitchFamily="34" charset="0"/>
            </a:rPr>
            <a:t> at 11:30 AM CT/ 12:30 PM ET</a:t>
          </a:r>
        </a:p>
      </dsp:txBody>
      <dsp:txXfrm>
        <a:off x="0" y="2762668"/>
        <a:ext cx="8128000" cy="615659"/>
      </dsp:txXfrm>
    </dsp:sp>
    <dsp:sp modelId="{90EF0FE0-7C1E-47B1-B21E-831F45F787E0}">
      <dsp:nvSpPr>
        <dsp:cNvPr id="0" name=""/>
        <dsp:cNvSpPr/>
      </dsp:nvSpPr>
      <dsp:spPr>
        <a:xfrm rot="10800000">
          <a:off x="0" y="957"/>
          <a:ext cx="8128000" cy="205906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Lub Dub Medium" panose="020B0603030403020204" pitchFamily="34" charset="0"/>
            </a:rPr>
            <a:t>Informational Webinar</a:t>
          </a:r>
        </a:p>
      </dsp:txBody>
      <dsp:txXfrm rot="-10800000">
        <a:off x="0" y="957"/>
        <a:ext cx="8128000" cy="722730"/>
      </dsp:txXfrm>
    </dsp:sp>
    <dsp:sp modelId="{E0D65329-4D51-4835-BF00-78FE02D2980A}">
      <dsp:nvSpPr>
        <dsp:cNvPr id="0" name=""/>
        <dsp:cNvSpPr/>
      </dsp:nvSpPr>
      <dsp:spPr>
        <a:xfrm>
          <a:off x="0" y="658625"/>
          <a:ext cx="8128000" cy="7457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Lub Dub Medium" panose="020B0603030403020204" pitchFamily="34" charset="0"/>
            </a:rPr>
            <a:t>Tuesday, January 28</a:t>
          </a:r>
          <a:r>
            <a:rPr lang="en-US" sz="2000" kern="1200" baseline="30000" dirty="0">
              <a:latin typeface="Lub Dub Medium" panose="020B0603030403020204" pitchFamily="34" charset="0"/>
            </a:rPr>
            <a:t>th</a:t>
          </a:r>
          <a:r>
            <a:rPr lang="en-US" sz="2000" kern="1200" dirty="0">
              <a:latin typeface="Lub Dub Medium" panose="020B0603030403020204" pitchFamily="34" charset="0"/>
            </a:rPr>
            <a:t>  at 11:00 AM CT / 12:00 PM ET</a:t>
          </a:r>
        </a:p>
        <a:p>
          <a:pPr marL="0" lvl="0" indent="0" algn="ctr" defTabSz="889000">
            <a:lnSpc>
              <a:spcPct val="90000"/>
            </a:lnSpc>
            <a:spcBef>
              <a:spcPct val="0"/>
            </a:spcBef>
            <a:spcAft>
              <a:spcPct val="35000"/>
            </a:spcAft>
            <a:buNone/>
          </a:pPr>
          <a:r>
            <a:rPr lang="en-US" sz="2000" kern="1200" dirty="0">
              <a:latin typeface="Lub Dub Medium" panose="020B0603030403020204" pitchFamily="34" charset="0"/>
            </a:rPr>
            <a:t>Wednesday, January 29</a:t>
          </a:r>
          <a:r>
            <a:rPr lang="en-US" sz="2000" kern="1200" baseline="30000" dirty="0">
              <a:latin typeface="Lub Dub Medium" panose="020B0603030403020204" pitchFamily="34" charset="0"/>
            </a:rPr>
            <a:t>th</a:t>
          </a:r>
          <a:r>
            <a:rPr lang="en-US" sz="2000" kern="1200" dirty="0">
              <a:latin typeface="Lub Dub Medium" panose="020B0603030403020204" pitchFamily="34" charset="0"/>
            </a:rPr>
            <a:t>  at 1:00 PM CT / 2:00 PM ET</a:t>
          </a:r>
        </a:p>
      </dsp:txBody>
      <dsp:txXfrm>
        <a:off x="0" y="658625"/>
        <a:ext cx="8128000" cy="7457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249BB0E-4FBC-3646-922E-B3EE5123099C}" type="datetimeFigureOut">
              <a:rPr lang="en-US" smtClean="0"/>
              <a:t>2/13/2025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37E5D83-AD5B-4D48-B55A-D6E9EDB1B56F}" type="slidenum">
              <a:rPr lang="en-US" smtClean="0"/>
              <a:t>‹#›</a:t>
            </a:fld>
            <a:endParaRPr lang="en-US" dirty="0"/>
          </a:p>
        </p:txBody>
      </p:sp>
    </p:spTree>
    <p:extLst>
      <p:ext uri="{BB962C8B-B14F-4D97-AF65-F5344CB8AC3E}">
        <p14:creationId xmlns:p14="http://schemas.microsoft.com/office/powerpoint/2010/main" val="5853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1</a:t>
            </a:fld>
            <a:endParaRPr lang="en-US" dirty="0"/>
          </a:p>
        </p:txBody>
      </p:sp>
    </p:spTree>
    <p:extLst>
      <p:ext uri="{BB962C8B-B14F-4D97-AF65-F5344CB8AC3E}">
        <p14:creationId xmlns:p14="http://schemas.microsoft.com/office/powerpoint/2010/main" val="740707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b="1" i="0" u="none" dirty="0">
                <a:solidFill>
                  <a:srgbClr val="FF2600"/>
                </a:solidFill>
                <a:highlight>
                  <a:srgbClr val="FF2600"/>
                </a:highlight>
              </a:rPr>
              <a:t>AHA Professional Membership is required to submit a pre-proposal. </a:t>
            </a:r>
            <a:r>
              <a:rPr lang="en-US" b="0" i="0" u="none" dirty="0">
                <a:solidFill>
                  <a:srgbClr val="FF2600"/>
                </a:solidFill>
                <a:highlight>
                  <a:srgbClr val="FF2600"/>
                </a:highlight>
              </a:rPr>
              <a:t>Every individual applying as a Project Principal Investigator (PI) must be an AHA Professional Member before submitting a pre-proposal in ProposalCentral. </a:t>
            </a:r>
          </a:p>
          <a:p>
            <a:pPr marL="171450" lvl="0" indent="-171450">
              <a:buFontTx/>
              <a:buChar char="-"/>
            </a:pPr>
            <a:endParaRPr lang="en-US" b="0" i="0" u="none" dirty="0">
              <a:solidFill>
                <a:srgbClr val="FF2600"/>
              </a:solidFill>
              <a:highlight>
                <a:srgbClr val="FF2600"/>
              </a:highlight>
            </a:endParaRPr>
          </a:p>
          <a:p>
            <a:pPr marL="171450" lvl="0" indent="-171450">
              <a:buFontTx/>
              <a:buChar char="-"/>
            </a:pPr>
            <a:r>
              <a:rPr lang="en-US" b="0" i="0" u="none" dirty="0">
                <a:solidFill>
                  <a:srgbClr val="FF2600"/>
                </a:solidFill>
                <a:highlight>
                  <a:srgbClr val="FF2600"/>
                </a:highlight>
              </a:rPr>
              <a:t>All submitting applicants are required to have active AHA Memberships. (this includes the Project PI) </a:t>
            </a:r>
          </a:p>
          <a:p>
            <a:pPr marL="171450" lvl="0" indent="-171450">
              <a:buFontTx/>
              <a:buChar char="-"/>
            </a:pPr>
            <a:endParaRPr lang="en-US" b="0" i="0" u="none" dirty="0">
              <a:solidFill>
                <a:srgbClr val="FF2600"/>
              </a:solidFill>
              <a:highlight>
                <a:srgbClr val="FF2600"/>
              </a:highlight>
            </a:endParaRPr>
          </a:p>
          <a:p>
            <a:pPr marL="171450" lvl="0" indent="-171450">
              <a:buFontTx/>
              <a:buChar char="-"/>
            </a:pPr>
            <a:r>
              <a:rPr lang="en-US" b="0" i="0" u="none" dirty="0">
                <a:solidFill>
                  <a:srgbClr val="FF2600"/>
                </a:solidFill>
                <a:highlight>
                  <a:srgbClr val="FF2600"/>
                </a:highlight>
              </a:rPr>
              <a:t>AHA encourages all study personnel to have an active AHA membership, but it is not required for the application submission</a:t>
            </a:r>
          </a:p>
          <a:p>
            <a:pPr marL="171450" lvl="0" indent="-171450">
              <a:buFontTx/>
              <a:buChar char="-"/>
            </a:pPr>
            <a:endParaRPr lang="en-US" b="0" i="0" u="none" dirty="0">
              <a:solidFill>
                <a:srgbClr val="FF2600"/>
              </a:solidFill>
              <a:highlight>
                <a:srgbClr val="FF2600"/>
              </a:highlight>
            </a:endParaRPr>
          </a:p>
          <a:p>
            <a:pPr marL="171450" lvl="0" indent="-171450">
              <a:buFontTx/>
              <a:buChar char="-"/>
            </a:pPr>
            <a:r>
              <a:rPr lang="en-US" b="0" i="0" u="none" dirty="0">
                <a:solidFill>
                  <a:srgbClr val="FF2600"/>
                </a:solidFill>
                <a:highlight>
                  <a:srgbClr val="FF2600"/>
                </a:highlight>
              </a:rPr>
              <a:t>Purchasing a new membership or renewing your membership can take several days to process. Make sure your AHA membership is active well in advance of the deadline. In fact, we highly recommend completing this step TODAY in order to prevent a membership issue from holding up your pre-proposal.</a:t>
            </a:r>
          </a:p>
          <a:p>
            <a:pPr marL="171450" lvl="0" indent="-171450">
              <a:buFontTx/>
              <a:buChar char="-"/>
            </a:pPr>
            <a:endParaRPr lang="en-US" b="0" i="0" u="none" dirty="0">
              <a:solidFill>
                <a:srgbClr val="FF2600"/>
              </a:solidFill>
              <a:highlight>
                <a:srgbClr val="FF2600"/>
              </a:highlight>
            </a:endParaRPr>
          </a:p>
          <a:p>
            <a:pPr marL="171450" lvl="0" indent="-171450">
              <a:buFontTx/>
              <a:buChar char="-"/>
            </a:pPr>
            <a:r>
              <a:rPr lang="en-US" b="0" i="0" u="none" dirty="0">
                <a:solidFill>
                  <a:srgbClr val="FF2600"/>
                </a:solidFill>
                <a:highlight>
                  <a:srgbClr val="FF2600"/>
                </a:highlight>
              </a:rPr>
              <a:t>For NEW and RENEWING: Information on membership can be found at the webpage listed here: https://professional.heart.org/en/partners</a:t>
            </a:r>
            <a:endParaRPr lang="en-US" sz="1200" i="1" kern="0" dirty="0">
              <a:solidFill>
                <a:srgbClr val="000000"/>
              </a:solidFill>
              <a:latin typeface="Lub Dub Medium" panose="020B0603030403020204" pitchFamily="34" charset="0"/>
            </a:endParaRPr>
          </a:p>
        </p:txBody>
      </p:sp>
      <p:sp>
        <p:nvSpPr>
          <p:cNvPr id="4" name="Slide Number Placeholder 3"/>
          <p:cNvSpPr>
            <a:spLocks noGrp="1"/>
          </p:cNvSpPr>
          <p:nvPr>
            <p:ph type="sldNum" sz="quarter" idx="5"/>
          </p:nvPr>
        </p:nvSpPr>
        <p:spPr/>
        <p:txBody>
          <a:bodyPr/>
          <a:lstStyle/>
          <a:p>
            <a:fld id="{637E5D83-AD5B-4D48-B55A-D6E9EDB1B56F}" type="slidenum">
              <a:rPr lang="en-US" smtClean="0"/>
              <a:t>11</a:t>
            </a:fld>
            <a:endParaRPr lang="en-US" dirty="0"/>
          </a:p>
        </p:txBody>
      </p:sp>
    </p:spTree>
    <p:extLst>
      <p:ext uri="{BB962C8B-B14F-4D97-AF65-F5344CB8AC3E}">
        <p14:creationId xmlns:p14="http://schemas.microsoft.com/office/powerpoint/2010/main" val="44803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F6E2B-B6C5-8570-58E9-D634909D6C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7DAA9-ABAF-7D87-F2C6-5C62E060B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CF3BC-D87A-D936-25D4-8BFC20D8B0FE}"/>
              </a:ext>
            </a:extLst>
          </p:cNvPr>
          <p:cNvSpPr>
            <a:spLocks noGrp="1"/>
          </p:cNvSpPr>
          <p:nvPr>
            <p:ph type="body" idx="1"/>
          </p:nvPr>
        </p:nvSpPr>
        <p:spPr/>
        <p:txBody>
          <a:bodyPr/>
          <a:lstStyle/>
          <a:p>
            <a:pPr marL="457200" indent="-457200">
              <a:buFont typeface="Arial" panose="020B0604020202020204" pitchFamily="34" charset="0"/>
              <a:buChar char="•"/>
            </a:pPr>
            <a:r>
              <a:rPr lang="en-US" sz="4400" b="1" dirty="0">
                <a:solidFill>
                  <a:srgbClr val="000000"/>
                </a:solidFill>
                <a:latin typeface="Lub Dub Medium" panose="020B0603030403020204" pitchFamily="34" charset="0"/>
              </a:rPr>
              <a:t>These are maximum pages</a:t>
            </a:r>
          </a:p>
          <a:p>
            <a:pPr marL="457200" indent="-457200">
              <a:buFont typeface="Arial" panose="020B0604020202020204" pitchFamily="34" charset="0"/>
              <a:buChar char="•"/>
            </a:pPr>
            <a:r>
              <a:rPr lang="en-US" sz="4400" b="1" dirty="0">
                <a:solidFill>
                  <a:srgbClr val="000000"/>
                </a:solidFill>
                <a:latin typeface="Lub Dub Medium" panose="020B0603030403020204" pitchFamily="34" charset="0"/>
              </a:rPr>
              <a:t>Detailed budget is not required</a:t>
            </a:r>
          </a:p>
          <a:p>
            <a:pPr marL="457200" indent="-457200">
              <a:buFont typeface="Arial" panose="020B0604020202020204" pitchFamily="34" charset="0"/>
              <a:buChar char="•"/>
            </a:pPr>
            <a:r>
              <a:rPr lang="en-US" sz="4400" b="1" dirty="0">
                <a:solidFill>
                  <a:srgbClr val="000000"/>
                </a:solidFill>
                <a:latin typeface="Lub Dub Medium" panose="020B0603030403020204" pitchFamily="34" charset="0"/>
              </a:rPr>
              <a:t>Refer to RFP </a:t>
            </a:r>
          </a:p>
        </p:txBody>
      </p:sp>
      <p:sp>
        <p:nvSpPr>
          <p:cNvPr id="4" name="Slide Number Placeholder 3">
            <a:extLst>
              <a:ext uri="{FF2B5EF4-FFF2-40B4-BE49-F238E27FC236}">
                <a16:creationId xmlns:a16="http://schemas.microsoft.com/office/drawing/2014/main" id="{6BA97DBD-C679-D50A-C88C-0D39FCB6221D}"/>
              </a:ext>
            </a:extLst>
          </p:cNvPr>
          <p:cNvSpPr>
            <a:spLocks noGrp="1"/>
          </p:cNvSpPr>
          <p:nvPr>
            <p:ph type="sldNum" sz="quarter" idx="5"/>
          </p:nvPr>
        </p:nvSpPr>
        <p:spPr/>
        <p:txBody>
          <a:bodyPr/>
          <a:lstStyle/>
          <a:p>
            <a:fld id="{637E5D83-AD5B-4D48-B55A-D6E9EDB1B56F}" type="slidenum">
              <a:rPr lang="en-US" smtClean="0"/>
              <a:t>12</a:t>
            </a:fld>
            <a:endParaRPr lang="en-US" dirty="0"/>
          </a:p>
        </p:txBody>
      </p:sp>
    </p:spTree>
    <p:extLst>
      <p:ext uri="{BB962C8B-B14F-4D97-AF65-F5344CB8AC3E}">
        <p14:creationId xmlns:p14="http://schemas.microsoft.com/office/powerpoint/2010/main" val="406035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F7D03-A415-438A-CB2A-0C15272E1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C4E27-F8F5-CFC7-6A0C-BC133BC4B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B69A3-A864-64F2-F378-D3707502CC10}"/>
              </a:ext>
            </a:extLst>
          </p:cNvPr>
          <p:cNvSpPr>
            <a:spLocks noGrp="1"/>
          </p:cNvSpPr>
          <p:nvPr>
            <p:ph type="body" idx="1"/>
          </p:nvPr>
        </p:nvSpPr>
        <p:spPr/>
        <p:txBody>
          <a:bodyPr/>
          <a:lstStyle/>
          <a:p>
            <a:pPr lvl="0"/>
            <a:endParaRPr lang="en-US" sz="3200" dirty="0">
              <a:solidFill>
                <a:srgbClr val="000000"/>
              </a:solidFill>
              <a:latin typeface="Lub Dub Medium" panose="020B0603030403020204" pitchFamily="34" charset="0"/>
              <a:cs typeface="Times New Roman" panose="02020603050405020304" pitchFamily="18" charset="0"/>
            </a:endParaRPr>
          </a:p>
          <a:p>
            <a:pPr marL="457200" indent="-457200">
              <a:buFont typeface="Arial" panose="020B0604020202020204" pitchFamily="34" charset="0"/>
              <a:buChar char="•"/>
            </a:pPr>
            <a:r>
              <a:rPr lang="en-US" sz="4400" b="1" dirty="0">
                <a:solidFill>
                  <a:srgbClr val="000000"/>
                </a:solidFill>
                <a:latin typeface="Lub Dub Medium" panose="020B0603030403020204" pitchFamily="34" charset="0"/>
              </a:rPr>
              <a:t>Complete instructions will be sent to those who advance</a:t>
            </a:r>
          </a:p>
          <a:p>
            <a:pPr marL="457200" indent="-457200">
              <a:buFont typeface="Arial" panose="020B0604020202020204" pitchFamily="34" charset="0"/>
              <a:buChar char="•"/>
            </a:pPr>
            <a:r>
              <a:rPr lang="en-US" sz="4400" dirty="0">
                <a:solidFill>
                  <a:srgbClr val="000000"/>
                </a:solidFill>
                <a:latin typeface="Lub Dub Medium" panose="020B0603030403020204" pitchFamily="34" charset="0"/>
              </a:rPr>
              <a:t>Research Plan (12 pages)</a:t>
            </a:r>
          </a:p>
          <a:p>
            <a:pPr marL="457200" indent="-457200">
              <a:buFont typeface="Arial" panose="020B0604020202020204" pitchFamily="34" charset="0"/>
              <a:buChar char="•"/>
            </a:pPr>
            <a:r>
              <a:rPr lang="en-US" sz="4400" dirty="0">
                <a:solidFill>
                  <a:srgbClr val="000000"/>
                </a:solidFill>
                <a:latin typeface="Lub Dub Medium" panose="020B0603030403020204" pitchFamily="34" charset="0"/>
              </a:rPr>
              <a:t>Detailed budget</a:t>
            </a:r>
          </a:p>
          <a:p>
            <a:pPr marL="457200" indent="-457200">
              <a:buFont typeface="Arial" panose="020B0604020202020204" pitchFamily="34" charset="0"/>
              <a:buChar char="•"/>
            </a:pPr>
            <a:r>
              <a:rPr lang="en-US" sz="4400" dirty="0">
                <a:solidFill>
                  <a:srgbClr val="000000"/>
                </a:solidFill>
                <a:latin typeface="Lub Dub Medium" panose="020B0603030403020204" pitchFamily="34" charset="0"/>
              </a:rPr>
              <a:t>Description of the research environment</a:t>
            </a:r>
          </a:p>
          <a:p>
            <a:pPr marL="457200" indent="-457200">
              <a:buFont typeface="Arial" panose="020B0604020202020204" pitchFamily="34" charset="0"/>
              <a:buChar char="•"/>
            </a:pPr>
            <a:r>
              <a:rPr lang="en-US" sz="4400" dirty="0">
                <a:solidFill>
                  <a:srgbClr val="000000"/>
                </a:solidFill>
                <a:latin typeface="Lub Dub Medium" panose="020B0603030403020204" pitchFamily="34" charset="0"/>
              </a:rPr>
              <a:t>Assurances related to ethical use of animal and/or human subjects and tissues </a:t>
            </a:r>
          </a:p>
          <a:p>
            <a:pPr marL="457200" indent="-457200">
              <a:buFont typeface="Arial" panose="020B0604020202020204" pitchFamily="34" charset="0"/>
              <a:buChar char="•"/>
            </a:pPr>
            <a:r>
              <a:rPr lang="en-US" sz="4400" dirty="0">
                <a:solidFill>
                  <a:srgbClr val="000000"/>
                </a:solidFill>
                <a:latin typeface="Lub Dub Medium" panose="020B0603030403020204" pitchFamily="34" charset="0"/>
              </a:rPr>
              <a:t>Data sharing plan</a:t>
            </a:r>
          </a:p>
          <a:p>
            <a:pPr marL="457200" indent="-457200">
              <a:buFont typeface="Arial" panose="020B0604020202020204" pitchFamily="34" charset="0"/>
              <a:buChar char="•"/>
            </a:pPr>
            <a:r>
              <a:rPr lang="en-US" sz="4400" dirty="0">
                <a:solidFill>
                  <a:srgbClr val="000000"/>
                </a:solidFill>
                <a:latin typeface="Lub Dub Medium" panose="020B0603030403020204" pitchFamily="34" charset="0"/>
              </a:rPr>
              <a:t>Expanded development/commercialization plan</a:t>
            </a:r>
          </a:p>
          <a:p>
            <a:pPr marL="457200" indent="-457200">
              <a:buFont typeface="Arial" panose="020B0604020202020204" pitchFamily="34" charset="0"/>
              <a:buChar char="•"/>
            </a:pPr>
            <a:endParaRPr lang="en-US" sz="4400" b="1" dirty="0">
              <a:solidFill>
                <a:srgbClr val="000000"/>
              </a:solidFill>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C4EE4367-C8D7-6A72-349B-BE6D2426F75C}"/>
              </a:ext>
            </a:extLst>
          </p:cNvPr>
          <p:cNvSpPr>
            <a:spLocks noGrp="1"/>
          </p:cNvSpPr>
          <p:nvPr>
            <p:ph type="sldNum" sz="quarter" idx="5"/>
          </p:nvPr>
        </p:nvSpPr>
        <p:spPr/>
        <p:txBody>
          <a:bodyPr/>
          <a:lstStyle/>
          <a:p>
            <a:fld id="{637E5D83-AD5B-4D48-B55A-D6E9EDB1B56F}" type="slidenum">
              <a:rPr lang="en-US" smtClean="0"/>
              <a:t>13</a:t>
            </a:fld>
            <a:endParaRPr lang="en-US" dirty="0"/>
          </a:p>
        </p:txBody>
      </p:sp>
    </p:spTree>
    <p:extLst>
      <p:ext uri="{BB962C8B-B14F-4D97-AF65-F5344CB8AC3E}">
        <p14:creationId xmlns:p14="http://schemas.microsoft.com/office/powerpoint/2010/main" val="239480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i="0" u="none" dirty="0">
              <a:solidFill>
                <a:srgbClr val="FF2600"/>
              </a:solidFill>
              <a:highlight>
                <a:srgbClr val="FF2600"/>
              </a:highlight>
            </a:endParaRPr>
          </a:p>
        </p:txBody>
      </p:sp>
      <p:sp>
        <p:nvSpPr>
          <p:cNvPr id="4" name="Slide Number Placeholder 3"/>
          <p:cNvSpPr>
            <a:spLocks noGrp="1"/>
          </p:cNvSpPr>
          <p:nvPr>
            <p:ph type="sldNum" sz="quarter" idx="5"/>
          </p:nvPr>
        </p:nvSpPr>
        <p:spPr/>
        <p:txBody>
          <a:bodyPr/>
          <a:lstStyle/>
          <a:p>
            <a:fld id="{637E5D83-AD5B-4D48-B55A-D6E9EDB1B56F}" type="slidenum">
              <a:rPr lang="en-US" smtClean="0"/>
              <a:t>14</a:t>
            </a:fld>
            <a:endParaRPr lang="en-US" dirty="0"/>
          </a:p>
        </p:txBody>
      </p:sp>
    </p:spTree>
    <p:extLst>
      <p:ext uri="{BB962C8B-B14F-4D97-AF65-F5344CB8AC3E}">
        <p14:creationId xmlns:p14="http://schemas.microsoft.com/office/powerpoint/2010/main" val="2149069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30762-40B0-BC42-D218-5AD90C794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1F7CB-B2C0-E5CD-9B47-0E364CDAD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F1C57-F176-C579-56B7-2DBD7C9117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dirty="0">
                <a:solidFill>
                  <a:srgbClr val="FF2600"/>
                </a:solidFill>
                <a:highlight>
                  <a:srgbClr val="FF2600"/>
                </a:highlight>
              </a:rPr>
              <a:t>Please visit our website to read these policies in full.</a:t>
            </a:r>
          </a:p>
          <a:p>
            <a:pPr marL="0" indent="0">
              <a:buFont typeface="Arial" panose="020B0604020202020204" pitchFamily="34" charset="0"/>
              <a:buNone/>
            </a:pPr>
            <a:r>
              <a:rPr lang="en-US" dirty="0"/>
              <a:t>The applicant/awardee and institution are responsible for compliance with all AHA research award policies and guidelines for the duration of any awards they may receive.</a:t>
            </a:r>
          </a:p>
          <a:p>
            <a:pPr marL="0" indent="0">
              <a:buFont typeface="Arial" panose="020B0604020202020204" pitchFamily="34" charset="0"/>
              <a:buNone/>
            </a:pPr>
            <a:endParaRPr lang="en-US" b="0" i="0" u="none" dirty="0">
              <a:solidFill>
                <a:srgbClr val="FF2600"/>
              </a:solidFill>
              <a:highlight>
                <a:srgbClr val="FF2600"/>
              </a:highlight>
            </a:endParaRPr>
          </a:p>
        </p:txBody>
      </p:sp>
      <p:sp>
        <p:nvSpPr>
          <p:cNvPr id="4" name="Slide Number Placeholder 3">
            <a:extLst>
              <a:ext uri="{FF2B5EF4-FFF2-40B4-BE49-F238E27FC236}">
                <a16:creationId xmlns:a16="http://schemas.microsoft.com/office/drawing/2014/main" id="{8D4A32C6-6DAF-1A4A-E2E4-77951FE9DA06}"/>
              </a:ext>
            </a:extLst>
          </p:cNvPr>
          <p:cNvSpPr>
            <a:spLocks noGrp="1"/>
          </p:cNvSpPr>
          <p:nvPr>
            <p:ph type="sldNum" sz="quarter" idx="5"/>
          </p:nvPr>
        </p:nvSpPr>
        <p:spPr/>
        <p:txBody>
          <a:bodyPr/>
          <a:lstStyle/>
          <a:p>
            <a:fld id="{637E5D83-AD5B-4D48-B55A-D6E9EDB1B56F}" type="slidenum">
              <a:rPr lang="en-US" smtClean="0"/>
              <a:t>15</a:t>
            </a:fld>
            <a:endParaRPr lang="en-US" dirty="0"/>
          </a:p>
        </p:txBody>
      </p:sp>
    </p:spTree>
    <p:extLst>
      <p:ext uri="{BB962C8B-B14F-4D97-AF65-F5344CB8AC3E}">
        <p14:creationId xmlns:p14="http://schemas.microsoft.com/office/powerpoint/2010/main" val="3893969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E4D55-4130-ADB9-50C5-E075FE414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8CFEA-507E-324C-1909-E7372104E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5CD9B-8217-0922-D07A-197924B66358}"/>
              </a:ext>
            </a:extLst>
          </p:cNvPr>
          <p:cNvSpPr>
            <a:spLocks noGrp="1"/>
          </p:cNvSpPr>
          <p:nvPr>
            <p:ph type="body" idx="1"/>
          </p:nvPr>
        </p:nvSpPr>
        <p:spPr/>
        <p:txBody>
          <a:bodyPr/>
          <a:lstStyle/>
          <a:p>
            <a:pPr marL="0" indent="0">
              <a:buFont typeface="Arial" panose="020B0604020202020204" pitchFamily="34" charset="0"/>
              <a:buNone/>
            </a:pPr>
            <a:endParaRPr lang="en-US" b="0" i="0" u="none" dirty="0">
              <a:solidFill>
                <a:srgbClr val="FF2600"/>
              </a:solidFill>
              <a:highlight>
                <a:srgbClr val="FF2600"/>
              </a:highlight>
            </a:endParaRPr>
          </a:p>
          <a:p>
            <a:pPr marL="0" indent="0">
              <a:buFont typeface="Arial" panose="020B0604020202020204" pitchFamily="34" charset="0"/>
              <a:buNone/>
            </a:pPr>
            <a:r>
              <a:rPr lang="en-US" b="0" i="0" u="none" dirty="0">
                <a:solidFill>
                  <a:srgbClr val="FF2600"/>
                </a:solidFill>
                <a:highlight>
                  <a:srgbClr val="FF2600"/>
                </a:highlight>
              </a:rPr>
              <a:t>Please visit our website to read these policies in full.</a:t>
            </a:r>
          </a:p>
        </p:txBody>
      </p:sp>
      <p:sp>
        <p:nvSpPr>
          <p:cNvPr id="4" name="Slide Number Placeholder 3">
            <a:extLst>
              <a:ext uri="{FF2B5EF4-FFF2-40B4-BE49-F238E27FC236}">
                <a16:creationId xmlns:a16="http://schemas.microsoft.com/office/drawing/2014/main" id="{5EB4B02F-8E4D-54FD-A317-2092131FDFFC}"/>
              </a:ext>
            </a:extLst>
          </p:cNvPr>
          <p:cNvSpPr>
            <a:spLocks noGrp="1"/>
          </p:cNvSpPr>
          <p:nvPr>
            <p:ph type="sldNum" sz="quarter" idx="5"/>
          </p:nvPr>
        </p:nvSpPr>
        <p:spPr/>
        <p:txBody>
          <a:bodyPr/>
          <a:lstStyle/>
          <a:p>
            <a:fld id="{637E5D83-AD5B-4D48-B55A-D6E9EDB1B56F}" type="slidenum">
              <a:rPr lang="en-US" smtClean="0"/>
              <a:t>16</a:t>
            </a:fld>
            <a:endParaRPr lang="en-US" dirty="0"/>
          </a:p>
        </p:txBody>
      </p:sp>
    </p:spTree>
    <p:extLst>
      <p:ext uri="{BB962C8B-B14F-4D97-AF65-F5344CB8AC3E}">
        <p14:creationId xmlns:p14="http://schemas.microsoft.com/office/powerpoint/2010/main" val="2523368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800" b="0" i="0" u="none" strike="noStrike" baseline="0" dirty="0">
                <a:solidFill>
                  <a:srgbClr val="000000"/>
                </a:solidFill>
                <a:latin typeface="Lub Dub Condensed" panose="020B0506030403020204" pitchFamily="34" charset="0"/>
              </a:rPr>
              <a:t>The AHA’s aim is to help end historical structures and workplace cultures that advertently or inadvertently treat people inequitably based on race, ethnicity, gender, sexual orientation, age, ability, veteran status or other factors. </a:t>
            </a: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17</a:t>
            </a:fld>
            <a:endParaRPr lang="en-US" dirty="0"/>
          </a:p>
        </p:txBody>
      </p:sp>
    </p:spTree>
    <p:extLst>
      <p:ext uri="{BB962C8B-B14F-4D97-AF65-F5344CB8AC3E}">
        <p14:creationId xmlns:p14="http://schemas.microsoft.com/office/powerpoint/2010/main" val="1809185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5-6 applications to review per application NOT per person</a:t>
            </a:r>
          </a:p>
        </p:txBody>
      </p:sp>
      <p:sp>
        <p:nvSpPr>
          <p:cNvPr id="4" name="Slide Number Placeholder 3"/>
          <p:cNvSpPr>
            <a:spLocks noGrp="1"/>
          </p:cNvSpPr>
          <p:nvPr>
            <p:ph type="sldNum" sz="quarter" idx="5"/>
          </p:nvPr>
        </p:nvSpPr>
        <p:spPr/>
        <p:txBody>
          <a:bodyPr/>
          <a:lstStyle/>
          <a:p>
            <a:fld id="{637E5D83-AD5B-4D48-B55A-D6E9EDB1B56F}" type="slidenum">
              <a:rPr lang="en-US" smtClean="0"/>
              <a:t>18</a:t>
            </a:fld>
            <a:endParaRPr lang="en-US" dirty="0"/>
          </a:p>
        </p:txBody>
      </p:sp>
    </p:spTree>
    <p:extLst>
      <p:ext uri="{BB962C8B-B14F-4D97-AF65-F5344CB8AC3E}">
        <p14:creationId xmlns:p14="http://schemas.microsoft.com/office/powerpoint/2010/main" val="2967162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7F6DA-CABC-876C-3532-215D858A2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EAB54-76A0-717B-40D5-67CEABDF6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667415-D254-ACA8-B6EE-BAEE754E43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Capitalizes on the expertise of the applicant pool and incentivizes timely review in fairness to all applicants</a:t>
            </a:r>
          </a:p>
          <a:p>
            <a:pPr marL="0" indent="0">
              <a:buFont typeface="Arial" panose="020B0604020202020204" pitchFamily="34" charset="0"/>
              <a:buNone/>
            </a:pPr>
            <a:r>
              <a:rPr lang="en-US" b="0" i="0" u="none" dirty="0">
                <a:solidFill>
                  <a:srgbClr val="FF2600"/>
                </a:solidFill>
                <a:highlight>
                  <a:srgbClr val="FF2600"/>
                </a:highlight>
              </a:rPr>
              <a:t>Those who do not complete their reviews will be administratively removed </a:t>
            </a:r>
          </a:p>
        </p:txBody>
      </p:sp>
      <p:sp>
        <p:nvSpPr>
          <p:cNvPr id="4" name="Slide Number Placeholder 3">
            <a:extLst>
              <a:ext uri="{FF2B5EF4-FFF2-40B4-BE49-F238E27FC236}">
                <a16:creationId xmlns:a16="http://schemas.microsoft.com/office/drawing/2014/main" id="{B22E6990-18E8-72AC-D3EB-D9B281A4A197}"/>
              </a:ext>
            </a:extLst>
          </p:cNvPr>
          <p:cNvSpPr>
            <a:spLocks noGrp="1"/>
          </p:cNvSpPr>
          <p:nvPr>
            <p:ph type="sldNum" sz="quarter" idx="5"/>
          </p:nvPr>
        </p:nvSpPr>
        <p:spPr/>
        <p:txBody>
          <a:bodyPr/>
          <a:lstStyle/>
          <a:p>
            <a:fld id="{637E5D83-AD5B-4D48-B55A-D6E9EDB1B56F}" type="slidenum">
              <a:rPr lang="en-US" smtClean="0"/>
              <a:t>19</a:t>
            </a:fld>
            <a:endParaRPr lang="en-US" dirty="0"/>
          </a:p>
        </p:txBody>
      </p:sp>
    </p:spTree>
    <p:extLst>
      <p:ext uri="{BB962C8B-B14F-4D97-AF65-F5344CB8AC3E}">
        <p14:creationId xmlns:p14="http://schemas.microsoft.com/office/powerpoint/2010/main" val="544508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Times New Roman" panose="02020603050405020304" pitchFamily="18" charset="0"/>
              </a:rPr>
              <a:t>2.</a:t>
            </a:r>
            <a:r>
              <a:rPr lang="en-US" sz="1000" dirty="0">
                <a:solidFill>
                  <a:srgbClr val="000000"/>
                </a:solidFill>
                <a:latin typeface="Segoe UI" panose="020B0502040204020203" pitchFamily="34" charset="0"/>
              </a:rPr>
              <a:t> </a:t>
            </a:r>
            <a:endParaRPr lang="en-US" sz="110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37E5D83-AD5B-4D48-B55A-D6E9EDB1B56F}" type="slidenum">
              <a:rPr lang="en-US" smtClean="0"/>
              <a:t>20</a:t>
            </a:fld>
            <a:endParaRPr lang="en-US" dirty="0"/>
          </a:p>
        </p:txBody>
      </p:sp>
    </p:spTree>
    <p:extLst>
      <p:ext uri="{BB962C8B-B14F-4D97-AF65-F5344CB8AC3E}">
        <p14:creationId xmlns:p14="http://schemas.microsoft.com/office/powerpoint/2010/main" val="296568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deadlines: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Instructions on how to submit the Pre-Proposal via ProposalCentral are posted on our website.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will host another webinar for all invited applicants where we will review the full application process.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will not cover the details of that process today as our focus is to provide information about this offering and the pre-proposal process.</a:t>
            </a: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2</a:t>
            </a:fld>
            <a:endParaRPr lang="en-US" dirty="0"/>
          </a:p>
        </p:txBody>
      </p:sp>
    </p:spTree>
    <p:extLst>
      <p:ext uri="{BB962C8B-B14F-4D97-AF65-F5344CB8AC3E}">
        <p14:creationId xmlns:p14="http://schemas.microsoft.com/office/powerpoint/2010/main" val="1677510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F2C37-27F6-FBCA-7C79-945014A9B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4142F-54F4-B685-5DA4-FC68C7209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840E9-59C8-9777-0EF6-FE670D07269E}"/>
              </a:ext>
            </a:extLst>
          </p:cNvPr>
          <p:cNvSpPr>
            <a:spLocks noGrp="1"/>
          </p:cNvSpPr>
          <p:nvPr>
            <p:ph type="body" idx="1"/>
          </p:nvPr>
        </p:nvSpPr>
        <p:spPr/>
        <p:txBody>
          <a:bodyPr/>
          <a:lstStyle/>
          <a:p>
            <a:pPr marL="0" indent="0">
              <a:buFont typeface="Arial" panose="020B0604020202020204" pitchFamily="34" charset="0"/>
              <a:buNone/>
            </a:pPr>
            <a:endParaRPr lang="en-US" b="0" i="0" u="none" dirty="0">
              <a:solidFill>
                <a:srgbClr val="FF2600"/>
              </a:solidFill>
              <a:highlight>
                <a:srgbClr val="FF2600"/>
              </a:highlight>
            </a:endParaRPr>
          </a:p>
        </p:txBody>
      </p:sp>
      <p:sp>
        <p:nvSpPr>
          <p:cNvPr id="4" name="Slide Number Placeholder 3">
            <a:extLst>
              <a:ext uri="{FF2B5EF4-FFF2-40B4-BE49-F238E27FC236}">
                <a16:creationId xmlns:a16="http://schemas.microsoft.com/office/drawing/2014/main" id="{B2C258E8-D1F3-348F-34D2-9F0F6851E67E}"/>
              </a:ext>
            </a:extLst>
          </p:cNvPr>
          <p:cNvSpPr>
            <a:spLocks noGrp="1"/>
          </p:cNvSpPr>
          <p:nvPr>
            <p:ph type="sldNum" sz="quarter" idx="5"/>
          </p:nvPr>
        </p:nvSpPr>
        <p:spPr/>
        <p:txBody>
          <a:bodyPr/>
          <a:lstStyle/>
          <a:p>
            <a:fld id="{637E5D83-AD5B-4D48-B55A-D6E9EDB1B56F}" type="slidenum">
              <a:rPr lang="en-US" smtClean="0"/>
              <a:t>21</a:t>
            </a:fld>
            <a:endParaRPr lang="en-US" dirty="0"/>
          </a:p>
        </p:txBody>
      </p:sp>
    </p:spTree>
    <p:extLst>
      <p:ext uri="{BB962C8B-B14F-4D97-AF65-F5344CB8AC3E}">
        <p14:creationId xmlns:p14="http://schemas.microsoft.com/office/powerpoint/2010/main" val="3876470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5BFAD-A127-D8CF-EA53-9A6FC6ACF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8A395-DD06-F684-8EBE-DB1F00BBB6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0BAA3-7C9A-74F2-C009-9EABE0E4F9CD}"/>
              </a:ext>
            </a:extLst>
          </p:cNvPr>
          <p:cNvSpPr>
            <a:spLocks noGrp="1"/>
          </p:cNvSpPr>
          <p:nvPr>
            <p:ph type="body" idx="1"/>
          </p:nvPr>
        </p:nvSpPr>
        <p:spPr/>
        <p:txBody>
          <a:bodyPr/>
          <a:lstStyle/>
          <a:p>
            <a:pPr marL="0" indent="0">
              <a:buFont typeface="Arial" panose="020B0604020202020204" pitchFamily="34" charset="0"/>
              <a:buNone/>
            </a:pPr>
            <a:endParaRPr lang="en-US" b="0" i="0" u="none" dirty="0">
              <a:solidFill>
                <a:srgbClr val="FF2600"/>
              </a:solidFill>
              <a:highlight>
                <a:srgbClr val="FF2600"/>
              </a:highlight>
            </a:endParaRPr>
          </a:p>
        </p:txBody>
      </p:sp>
      <p:sp>
        <p:nvSpPr>
          <p:cNvPr id="4" name="Slide Number Placeholder 3">
            <a:extLst>
              <a:ext uri="{FF2B5EF4-FFF2-40B4-BE49-F238E27FC236}">
                <a16:creationId xmlns:a16="http://schemas.microsoft.com/office/drawing/2014/main" id="{764229FA-0E13-EC85-AF7D-9818A920DB5B}"/>
              </a:ext>
            </a:extLst>
          </p:cNvPr>
          <p:cNvSpPr>
            <a:spLocks noGrp="1"/>
          </p:cNvSpPr>
          <p:nvPr>
            <p:ph type="sldNum" sz="quarter" idx="5"/>
          </p:nvPr>
        </p:nvSpPr>
        <p:spPr/>
        <p:txBody>
          <a:bodyPr/>
          <a:lstStyle/>
          <a:p>
            <a:fld id="{637E5D83-AD5B-4D48-B55A-D6E9EDB1B56F}" type="slidenum">
              <a:rPr lang="en-US" smtClean="0"/>
              <a:t>22</a:t>
            </a:fld>
            <a:endParaRPr lang="en-US" dirty="0"/>
          </a:p>
        </p:txBody>
      </p:sp>
    </p:spTree>
    <p:extLst>
      <p:ext uri="{BB962C8B-B14F-4D97-AF65-F5344CB8AC3E}">
        <p14:creationId xmlns:p14="http://schemas.microsoft.com/office/powerpoint/2010/main" val="1466817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B3EB6-5BA9-44FB-1CBE-F9439A504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0E9BF-F7A8-D5B4-64A0-BD3B7B9C1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38469-4E92-E7C9-A912-661F38A7CED9}"/>
              </a:ext>
            </a:extLst>
          </p:cNvPr>
          <p:cNvSpPr>
            <a:spLocks noGrp="1"/>
          </p:cNvSpPr>
          <p:nvPr>
            <p:ph type="body" idx="1"/>
          </p:nvPr>
        </p:nvSpPr>
        <p:spPr/>
        <p:txBody>
          <a:bodyPr/>
          <a:lstStyle/>
          <a:p>
            <a:pPr marL="0" indent="0">
              <a:buFont typeface="Arial" panose="020B0604020202020204" pitchFamily="34" charset="0"/>
              <a:buNone/>
            </a:pPr>
            <a:endParaRPr lang="en-US" b="0" i="0" u="none" dirty="0">
              <a:solidFill>
                <a:srgbClr val="FF2600"/>
              </a:solidFill>
              <a:highlight>
                <a:srgbClr val="FF2600"/>
              </a:highlight>
            </a:endParaRPr>
          </a:p>
        </p:txBody>
      </p:sp>
      <p:sp>
        <p:nvSpPr>
          <p:cNvPr id="4" name="Slide Number Placeholder 3">
            <a:extLst>
              <a:ext uri="{FF2B5EF4-FFF2-40B4-BE49-F238E27FC236}">
                <a16:creationId xmlns:a16="http://schemas.microsoft.com/office/drawing/2014/main" id="{03B473F5-39C2-DC24-3093-E80605AD51A6}"/>
              </a:ext>
            </a:extLst>
          </p:cNvPr>
          <p:cNvSpPr>
            <a:spLocks noGrp="1"/>
          </p:cNvSpPr>
          <p:nvPr>
            <p:ph type="sldNum" sz="quarter" idx="5"/>
          </p:nvPr>
        </p:nvSpPr>
        <p:spPr/>
        <p:txBody>
          <a:bodyPr/>
          <a:lstStyle/>
          <a:p>
            <a:fld id="{637E5D83-AD5B-4D48-B55A-D6E9EDB1B56F}" type="slidenum">
              <a:rPr lang="en-US" smtClean="0"/>
              <a:t>23</a:t>
            </a:fld>
            <a:endParaRPr lang="en-US" dirty="0"/>
          </a:p>
        </p:txBody>
      </p:sp>
    </p:spTree>
    <p:extLst>
      <p:ext uri="{BB962C8B-B14F-4D97-AF65-F5344CB8AC3E}">
        <p14:creationId xmlns:p14="http://schemas.microsoft.com/office/powerpoint/2010/main" val="922320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E5D83-AD5B-4D48-B55A-D6E9EDB1B5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667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for future webinars can be found on our website:</a:t>
            </a:r>
          </a:p>
        </p:txBody>
      </p:sp>
      <p:sp>
        <p:nvSpPr>
          <p:cNvPr id="4" name="Slide Number Placeholder 3"/>
          <p:cNvSpPr>
            <a:spLocks noGrp="1"/>
          </p:cNvSpPr>
          <p:nvPr>
            <p:ph type="sldNum" sz="quarter" idx="5"/>
          </p:nvPr>
        </p:nvSpPr>
        <p:spPr/>
        <p:txBody>
          <a:bodyPr/>
          <a:lstStyle/>
          <a:p>
            <a:fld id="{637E5D83-AD5B-4D48-B55A-D6E9EDB1B56F}" type="slidenum">
              <a:rPr lang="en-US" smtClean="0"/>
              <a:t>25</a:t>
            </a:fld>
            <a:endParaRPr lang="en-US" dirty="0"/>
          </a:p>
        </p:txBody>
      </p:sp>
    </p:spTree>
    <p:extLst>
      <p:ext uri="{BB962C8B-B14F-4D97-AF65-F5344CB8AC3E}">
        <p14:creationId xmlns:p14="http://schemas.microsoft.com/office/powerpoint/2010/main" val="4064543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FAQs.</a:t>
            </a:r>
          </a:p>
          <a:p>
            <a:pPr marL="171450" indent="-171450">
              <a:buFontTx/>
              <a:buChar char="-"/>
            </a:pPr>
            <a:r>
              <a:rPr lang="en-US" b="0" dirty="0"/>
              <a:t>Yes, but every application will have to review 5 -6 applications (not applicant)</a:t>
            </a:r>
          </a:p>
          <a:p>
            <a:pPr marL="171450" indent="-171450">
              <a:buFontTx/>
              <a:buChar char="-"/>
            </a:pPr>
            <a:r>
              <a:rPr lang="en-US" altLang="en-US" b="0" dirty="0">
                <a:solidFill>
                  <a:srgbClr val="000000"/>
                </a:solidFill>
                <a:latin typeface="Times New Roman" pitchFamily="18" charset="0"/>
                <a:cs typeface="Segoe UI" panose="020B0502040204020203" pitchFamily="34" charset="0"/>
              </a:rPr>
              <a:t>Collaborations with other investigators, from other institutions, other countries, from industry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800" dirty="0">
                <a:solidFill>
                  <a:srgbClr val="000000"/>
                </a:solidFill>
                <a:effectLst/>
              </a:rPr>
              <a:t>The intent is a single named PI who will drive the research. Yes, but only through </a:t>
            </a:r>
            <a:r>
              <a:rPr lang="en-US" sz="1800" dirty="0" err="1">
                <a:solidFill>
                  <a:srgbClr val="000000"/>
                </a:solidFill>
                <a:effectLst/>
              </a:rPr>
              <a:t>SubC</a:t>
            </a:r>
            <a:r>
              <a:rPr lang="en-US" sz="1800" dirty="0">
                <a:solidFill>
                  <a:srgbClr val="000000"/>
                </a:solidFill>
                <a:effectLst/>
              </a:rPr>
              <a:t>, we will only fund a US based non-profit. Other team members are encouraged as per the RFP (collaborators, consultants, staff, technicians, etc.).</a:t>
            </a:r>
            <a:r>
              <a:rPr lang="en-US" altLang="en-US" b="0" dirty="0">
                <a:solidFill>
                  <a:srgbClr val="000000"/>
                </a:solidFill>
                <a:latin typeface="Times New Roman" pitchFamily="18" charset="0"/>
                <a:cs typeface="Segoe UI" panose="020B0502040204020203" pitchFamily="34" charset="0"/>
              </a:rPr>
              <a:t> International </a:t>
            </a:r>
            <a:r>
              <a:rPr lang="en-US" altLang="en-US" dirty="0">
                <a:solidFill>
                  <a:srgbClr val="000000"/>
                </a:solidFill>
                <a:latin typeface="Times New Roman" pitchFamily="18" charset="0"/>
                <a:cs typeface="Segoe UI" panose="020B0502040204020203" pitchFamily="34" charset="0"/>
              </a:rPr>
              <a:t>collaborators are accepted if they are added as collaborator, consultant, or other </a:t>
            </a:r>
          </a:p>
          <a:p>
            <a:pPr marL="628650" lvl="1" indent="-171450">
              <a:buFontTx/>
              <a:buChar char="-"/>
            </a:pPr>
            <a:endParaRPr lang="en-US" altLang="en-US" b="0" dirty="0">
              <a:solidFill>
                <a:srgbClr val="000000"/>
              </a:solidFill>
              <a:latin typeface="Times New Roman" pitchFamily="18" charset="0"/>
              <a:cs typeface="Segoe UI" panose="020B0502040204020203" pitchFamily="34" charset="0"/>
            </a:endParaRPr>
          </a:p>
          <a:p>
            <a:pPr marL="171450" indent="-171450">
              <a:buFontTx/>
              <a:buChar char="-"/>
            </a:pPr>
            <a:r>
              <a:rPr lang="en-US" altLang="en-US" b="0" dirty="0">
                <a:solidFill>
                  <a:srgbClr val="000000"/>
                </a:solidFill>
                <a:latin typeface="Times New Roman" pitchFamily="18" charset="0"/>
                <a:cs typeface="Segoe UI" panose="020B0502040204020203" pitchFamily="34" charset="0"/>
              </a:rPr>
              <a:t>There are not current restrictions if an institution has been awarded in a previous Network. However, AHA will review for overlaps.</a:t>
            </a:r>
          </a:p>
          <a:p>
            <a:pPr marL="171450" indent="-171450">
              <a:buFontTx/>
              <a:buChar char="-"/>
            </a:pPr>
            <a:r>
              <a:rPr lang="en-US" altLang="en-US" b="0" dirty="0">
                <a:solidFill>
                  <a:srgbClr val="000000"/>
                </a:solidFill>
                <a:latin typeface="Times New Roman" pitchFamily="18" charset="0"/>
                <a:cs typeface="Segoe UI" panose="020B0502040204020203" pitchFamily="34" charset="0"/>
              </a:rPr>
              <a:t>No overlapping funding</a:t>
            </a:r>
          </a:p>
          <a:p>
            <a:pPr marL="171450" indent="-171450">
              <a:buFontTx/>
              <a:buChar char="-"/>
            </a:pPr>
            <a:r>
              <a:rPr lang="en-US" altLang="en-US" b="0" dirty="0">
                <a:solidFill>
                  <a:srgbClr val="000000"/>
                </a:solidFill>
                <a:latin typeface="Times New Roman" pitchFamily="18" charset="0"/>
                <a:cs typeface="Segoe UI" panose="020B0502040204020203" pitchFamily="34" charset="0"/>
              </a:rPr>
              <a:t>Tech that exists may be licensed</a:t>
            </a:r>
          </a:p>
          <a:p>
            <a:pPr marL="171450" indent="-171450">
              <a:buFontTx/>
              <a:buChar char="-"/>
            </a:pPr>
            <a:r>
              <a:rPr lang="en-US" altLang="en-US" b="0" dirty="0">
                <a:solidFill>
                  <a:srgbClr val="000000"/>
                </a:solidFill>
                <a:latin typeface="Times New Roman" pitchFamily="18" charset="0"/>
                <a:cs typeface="Segoe UI" panose="020B0502040204020203" pitchFamily="34" charset="0"/>
              </a:rPr>
              <a:t>No you will not be disqualified if no new IP is generated </a:t>
            </a:r>
          </a:p>
          <a:p>
            <a:pPr marL="171450" indent="-171450">
              <a:buFontTx/>
              <a:buChar char="-"/>
            </a:pPr>
            <a:r>
              <a:rPr lang="en-US" altLang="en-US" b="0" dirty="0">
                <a:solidFill>
                  <a:srgbClr val="000080"/>
                </a:solidFill>
                <a:latin typeface="Times New Roman" pitchFamily="18" charset="0"/>
                <a:cs typeface="Segoe UI" panose="020B0502040204020203" pitchFamily="34" charset="0"/>
              </a:rPr>
              <a:t>This presentation recording will be posted on our webpage in the coming days. </a:t>
            </a:r>
          </a:p>
        </p:txBody>
      </p:sp>
      <p:sp>
        <p:nvSpPr>
          <p:cNvPr id="4" name="Slide Number Placeholder 3"/>
          <p:cNvSpPr>
            <a:spLocks noGrp="1"/>
          </p:cNvSpPr>
          <p:nvPr>
            <p:ph type="sldNum" sz="quarter" idx="5"/>
          </p:nvPr>
        </p:nvSpPr>
        <p:spPr/>
        <p:txBody>
          <a:bodyPr/>
          <a:lstStyle/>
          <a:p>
            <a:fld id="{637E5D83-AD5B-4D48-B55A-D6E9EDB1B56F}" type="slidenum">
              <a:rPr lang="en-US" smtClean="0"/>
              <a:t>26</a:t>
            </a:fld>
            <a:endParaRPr lang="en-US" dirty="0"/>
          </a:p>
        </p:txBody>
      </p:sp>
    </p:spTree>
    <p:extLst>
      <p:ext uri="{BB962C8B-B14F-4D97-AF65-F5344CB8AC3E}">
        <p14:creationId xmlns:p14="http://schemas.microsoft.com/office/powerpoint/2010/main" val="4212188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today’s webinar and for your questions. We hope this webinar was helpful. If you have any further questions, feel free to email the Strategic Awards Team at strategicawards@heart.org. Thank you again and have a wonderful rest of your day!</a:t>
            </a:r>
          </a:p>
        </p:txBody>
      </p:sp>
      <p:sp>
        <p:nvSpPr>
          <p:cNvPr id="4" name="Slide Number Placeholder 3"/>
          <p:cNvSpPr>
            <a:spLocks noGrp="1"/>
          </p:cNvSpPr>
          <p:nvPr>
            <p:ph type="sldNum" sz="quarter" idx="5"/>
          </p:nvPr>
        </p:nvSpPr>
        <p:spPr/>
        <p:txBody>
          <a:bodyPr/>
          <a:lstStyle/>
          <a:p>
            <a:fld id="{637E5D83-AD5B-4D48-B55A-D6E9EDB1B56F}" type="slidenum">
              <a:rPr lang="en-US" smtClean="0"/>
              <a:t>27</a:t>
            </a:fld>
            <a:endParaRPr lang="en-US" dirty="0"/>
          </a:p>
        </p:txBody>
      </p:sp>
    </p:spTree>
    <p:extLst>
      <p:ext uri="{BB962C8B-B14F-4D97-AF65-F5344CB8AC3E}">
        <p14:creationId xmlns:p14="http://schemas.microsoft.com/office/powerpoint/2010/main" val="1090296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ub Dub Medium" panose="020B0603030403020204" pitchFamily="34" charset="0"/>
              </a:rPr>
              <a:t>The Lay Summary</a:t>
            </a:r>
          </a:p>
          <a:p>
            <a:endParaRPr lang="en-US" dirty="0">
              <a:latin typeface="Lub Dub Medium" panose="020B0603030403020204" pitchFamily="34" charset="0"/>
            </a:endParaRPr>
          </a:p>
          <a:p>
            <a:r>
              <a:rPr lang="en-US" dirty="0">
                <a:latin typeface="Lub Dub Medium" panose="020B0603030403020204" pitchFamily="34" charset="0"/>
              </a:rPr>
              <a:t>Applications will be assessed for their potential impact on the AHA Mission, and on the applicant’s ability to effectively describe the proposal and its potential outcomes </a:t>
            </a:r>
            <a:r>
              <a:rPr lang="en-US" b="1" dirty="0">
                <a:latin typeface="Lub Dub Medium" panose="020B0603030403020204" pitchFamily="34" charset="0"/>
              </a:rPr>
              <a:t>to non-scientists</a:t>
            </a:r>
            <a:r>
              <a:rPr lang="en-US" b="0" dirty="0">
                <a:latin typeface="Lub Dub Medium" panose="020B0603030403020204" pitchFamily="34" charset="0"/>
              </a:rPr>
              <a:t>. </a:t>
            </a:r>
            <a:r>
              <a:rPr lang="en-US" dirty="0">
                <a:latin typeface="Lub Dub Medium" panose="020B0603030403020204" pitchFamily="34" charset="0"/>
              </a:rPr>
              <a:t>This potential impact assessment will be based primarily on the Summary for Non-scientists, also known as the Lay Summary.</a:t>
            </a:r>
            <a:endParaRPr lang="en-US" b="1" dirty="0">
              <a:latin typeface="Lub Dub Medium" panose="020B0603030403020204" pitchFamily="34" charset="0"/>
            </a:endParaRPr>
          </a:p>
          <a:p>
            <a:r>
              <a:rPr lang="en-US" dirty="0">
                <a:latin typeface="Lub Dub Medium" panose="020B0603030403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ub Dub Medium" panose="020B0603030403020204" pitchFamily="34" charset="0"/>
              </a:rPr>
              <a:t>- The Lay Summary is a required component of the application, and AHA takes it seriously. Lay Stakeholders participate in the peer review and oversight processes throughout the life of the award. Therefore, it is important for the lay summary to be written so that a non-scientist/lay stakeholder can understand the scope of the projects and goals.</a:t>
            </a:r>
          </a:p>
          <a:p>
            <a:endParaRPr lang="en-US" b="1" dirty="0">
              <a:latin typeface="Lub Dub Medium" panose="020B0603030403020204" pitchFamily="34" charset="0"/>
            </a:endParaRPr>
          </a:p>
          <a:p>
            <a:r>
              <a:rPr lang="en-US" b="1" dirty="0">
                <a:latin typeface="Lub Dub Medium" panose="020B0603030403020204" pitchFamily="34" charset="0"/>
              </a:rPr>
              <a:t>- Does it relay how the proposal supports the mission to the AHA?</a:t>
            </a: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28</a:t>
            </a:fld>
            <a:endParaRPr lang="en-US" dirty="0"/>
          </a:p>
        </p:txBody>
      </p:sp>
    </p:spTree>
    <p:extLst>
      <p:ext uri="{BB962C8B-B14F-4D97-AF65-F5344CB8AC3E}">
        <p14:creationId xmlns:p14="http://schemas.microsoft.com/office/powerpoint/2010/main" val="379058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webinar will cover the following items: The overall purpose &amp; structure of the network, Award Details, Award Requirements, Pre-proposal Process, Peer Review, FAQs, and lastly, we will end with the Q&amp;A portion. </a:t>
            </a:r>
          </a:p>
          <a:p>
            <a:endParaRPr lang="en-US" dirty="0"/>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3</a:t>
            </a:fld>
            <a:endParaRPr lang="en-US" dirty="0"/>
          </a:p>
        </p:txBody>
      </p:sp>
    </p:spTree>
    <p:extLst>
      <p:ext uri="{BB962C8B-B14F-4D97-AF65-F5344CB8AC3E}">
        <p14:creationId xmlns:p14="http://schemas.microsoft.com/office/powerpoint/2010/main" val="192131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$12 million is available to 3 teams ($4 million each)</a:t>
            </a:r>
          </a:p>
        </p:txBody>
      </p:sp>
      <p:sp>
        <p:nvSpPr>
          <p:cNvPr id="4" name="Slide Number Placeholder 3"/>
          <p:cNvSpPr>
            <a:spLocks noGrp="1"/>
          </p:cNvSpPr>
          <p:nvPr>
            <p:ph type="sldNum" sz="quarter" idx="5"/>
          </p:nvPr>
        </p:nvSpPr>
        <p:spPr/>
        <p:txBody>
          <a:bodyPr/>
          <a:lstStyle/>
          <a:p>
            <a:fld id="{637E5D83-AD5B-4D48-B55A-D6E9EDB1B56F}" type="slidenum">
              <a:rPr lang="en-US" smtClean="0"/>
              <a:t>5</a:t>
            </a:fld>
            <a:endParaRPr lang="en-US" dirty="0"/>
          </a:p>
        </p:txBody>
      </p:sp>
    </p:spTree>
    <p:extLst>
      <p:ext uri="{BB962C8B-B14F-4D97-AF65-F5344CB8AC3E}">
        <p14:creationId xmlns:p14="http://schemas.microsoft.com/office/powerpoint/2010/main" val="160214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duration of the award is 3 years. The maximum award amount is $4 million. This </a:t>
            </a:r>
            <a:r>
              <a:rPr lang="en-US" u="sng" dirty="0"/>
              <a:t>includes</a:t>
            </a:r>
            <a:r>
              <a:rPr lang="en-US" u="none" dirty="0"/>
              <a:t> a maximum of 10% indirect costs</a:t>
            </a:r>
          </a:p>
          <a:p>
            <a:pPr marL="0" indent="0">
              <a:buFontTx/>
              <a:buNone/>
            </a:pPr>
            <a:endParaRPr lang="en-US" b="0" u="none" dirty="0"/>
          </a:p>
          <a:p>
            <a:pPr marL="171450" indent="-171450">
              <a:buFontTx/>
              <a:buChar char="-"/>
            </a:pPr>
            <a:r>
              <a:rPr lang="en-US" b="0" dirty="0"/>
              <a:t>It’s important to note that AHA awards the institutions. Institutions are responsible for managing and maintaining all subcontracts and for paying PIs not housed at the institution</a:t>
            </a:r>
          </a:p>
        </p:txBody>
      </p:sp>
      <p:sp>
        <p:nvSpPr>
          <p:cNvPr id="4" name="Slide Number Placeholder 3"/>
          <p:cNvSpPr>
            <a:spLocks noGrp="1"/>
          </p:cNvSpPr>
          <p:nvPr>
            <p:ph type="sldNum" sz="quarter" idx="5"/>
          </p:nvPr>
        </p:nvSpPr>
        <p:spPr/>
        <p:txBody>
          <a:bodyPr/>
          <a:lstStyle/>
          <a:p>
            <a:fld id="{637E5D83-AD5B-4D48-B55A-D6E9EDB1B56F}" type="slidenum">
              <a:rPr lang="en-US" smtClean="0"/>
              <a:t>6</a:t>
            </a:fld>
            <a:endParaRPr lang="en-US" dirty="0"/>
          </a:p>
        </p:txBody>
      </p:sp>
    </p:spTree>
    <p:extLst>
      <p:ext uri="{BB962C8B-B14F-4D97-AF65-F5344CB8AC3E}">
        <p14:creationId xmlns:p14="http://schemas.microsoft.com/office/powerpoint/2010/main" val="37602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4400" dirty="0"/>
              <a:t>In addition to relevant competencies, a PI must:</a:t>
            </a:r>
          </a:p>
          <a:p>
            <a:pPr marL="571500" indent="-571500">
              <a:buFontTx/>
              <a:buChar char="-"/>
            </a:pPr>
            <a:r>
              <a:rPr lang="en-US" sz="4400" dirty="0"/>
              <a:t>Co-PI’s are not permitted. </a:t>
            </a:r>
          </a:p>
        </p:txBody>
      </p:sp>
      <p:sp>
        <p:nvSpPr>
          <p:cNvPr id="4" name="Slide Number Placeholder 3"/>
          <p:cNvSpPr>
            <a:spLocks noGrp="1"/>
          </p:cNvSpPr>
          <p:nvPr>
            <p:ph type="sldNum" sz="quarter" idx="5"/>
          </p:nvPr>
        </p:nvSpPr>
        <p:spPr/>
        <p:txBody>
          <a:bodyPr/>
          <a:lstStyle/>
          <a:p>
            <a:fld id="{637E5D83-AD5B-4D48-B55A-D6E9EDB1B56F}" type="slidenum">
              <a:rPr lang="en-US" smtClean="0"/>
              <a:t>7</a:t>
            </a:fld>
            <a:endParaRPr lang="en-US" dirty="0"/>
          </a:p>
        </p:txBody>
      </p:sp>
    </p:spTree>
    <p:extLst>
      <p:ext uri="{BB962C8B-B14F-4D97-AF65-F5344CB8AC3E}">
        <p14:creationId xmlns:p14="http://schemas.microsoft.com/office/powerpoint/2010/main" val="96881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3200" dirty="0">
              <a:solidFill>
                <a:srgbClr val="000000"/>
              </a:solidFill>
              <a:latin typeface="Lub Dub Medium" panose="020B0603030403020204" pitchFamily="34" charset="0"/>
              <a:cs typeface="Times New Roman" panose="02020603050405020304" pitchFamily="18" charset="0"/>
            </a:endParaRPr>
          </a:p>
          <a:p>
            <a:pPr marL="457200" indent="-457200">
              <a:buFont typeface="Arial" panose="020B0604020202020204" pitchFamily="34" charset="0"/>
              <a:buChar char="•"/>
            </a:pPr>
            <a:endParaRPr lang="en-US" sz="4400" b="1" dirty="0">
              <a:solidFill>
                <a:srgbClr val="000000"/>
              </a:solidFill>
              <a:latin typeface="Lub Dub Medium" panose="020B0603030403020204" pitchFamily="34" charset="0"/>
            </a:endParaRPr>
          </a:p>
        </p:txBody>
      </p:sp>
      <p:sp>
        <p:nvSpPr>
          <p:cNvPr id="4" name="Slide Number Placeholder 3"/>
          <p:cNvSpPr>
            <a:spLocks noGrp="1"/>
          </p:cNvSpPr>
          <p:nvPr>
            <p:ph type="sldNum" sz="quarter" idx="5"/>
          </p:nvPr>
        </p:nvSpPr>
        <p:spPr/>
        <p:txBody>
          <a:bodyPr/>
          <a:lstStyle/>
          <a:p>
            <a:fld id="{637E5D83-AD5B-4D48-B55A-D6E9EDB1B56F}" type="slidenum">
              <a:rPr lang="en-US" smtClean="0"/>
              <a:t>8</a:t>
            </a:fld>
            <a:endParaRPr lang="en-US" dirty="0"/>
          </a:p>
        </p:txBody>
      </p:sp>
    </p:spTree>
    <p:extLst>
      <p:ext uri="{BB962C8B-B14F-4D97-AF65-F5344CB8AC3E}">
        <p14:creationId xmlns:p14="http://schemas.microsoft.com/office/powerpoint/2010/main" val="968814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As a reminder, AHA Professional Membership is required to submit a pre-proposal. Every individual applying as a Project Principal Investigator (PI) must be an AHA Professional Member before submitting a pre-proposal in ProposalCentral.</a:t>
            </a:r>
          </a:p>
        </p:txBody>
      </p:sp>
      <p:sp>
        <p:nvSpPr>
          <p:cNvPr id="4" name="Slide Number Placeholder 3"/>
          <p:cNvSpPr>
            <a:spLocks noGrp="1"/>
          </p:cNvSpPr>
          <p:nvPr>
            <p:ph type="sldNum" sz="quarter" idx="5"/>
          </p:nvPr>
        </p:nvSpPr>
        <p:spPr/>
        <p:txBody>
          <a:bodyPr/>
          <a:lstStyle/>
          <a:p>
            <a:fld id="{637E5D83-AD5B-4D48-B55A-D6E9EDB1B56F}" type="slidenum">
              <a:rPr lang="en-US" smtClean="0"/>
              <a:t>9</a:t>
            </a:fld>
            <a:endParaRPr lang="en-US" dirty="0"/>
          </a:p>
        </p:txBody>
      </p:sp>
    </p:spTree>
    <p:extLst>
      <p:ext uri="{BB962C8B-B14F-4D97-AF65-F5344CB8AC3E}">
        <p14:creationId xmlns:p14="http://schemas.microsoft.com/office/powerpoint/2010/main" val="393572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37E5D83-AD5B-4D48-B55A-D6E9EDB1B56F}" type="slidenum">
              <a:rPr lang="en-US" smtClean="0"/>
              <a:t>10</a:t>
            </a:fld>
            <a:endParaRPr lang="en-US" dirty="0"/>
          </a:p>
        </p:txBody>
      </p:sp>
    </p:spTree>
    <p:extLst>
      <p:ext uri="{BB962C8B-B14F-4D97-AF65-F5344CB8AC3E}">
        <p14:creationId xmlns:p14="http://schemas.microsoft.com/office/powerpoint/2010/main" val="1086751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233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3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AHA text 02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4267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029828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AHA text 02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72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HA text 02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601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HA text 02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721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HA text 03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546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116381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AHA text 03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1502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HA text 03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2856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AHA text 03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901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52823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509810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HA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5031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8657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9843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35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6445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471188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64778"/>
            <a:ext cx="5119688"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64778"/>
            <a:ext cx="5119687"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9231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3622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52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HA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870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499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62867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HA titl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DC020-9C31-2F45-A263-4A06588AA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294774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81869"/>
            <a:ext cx="10515600" cy="4486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11219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792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7711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9.jp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739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52836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712373914"/>
      </p:ext>
    </p:extLst>
  </p:cSld>
  <p:clrMap bg1="lt1" tx1="dk1" bg2="lt2" tx2="dk2" accent1="accent1" accent2="accent2" accent3="accent3" accent4="accent4" accent5="accent5" accent6="accent6" hlink="hlink" folHlink="folHlink"/>
  <p:sldLayoutIdLst>
    <p:sldLayoutId id="2147483675" r:id="rId1"/>
    <p:sldLayoutId id="2147483686" r:id="rId2"/>
    <p:sldLayoutId id="2147483687" r:id="rId3"/>
    <p:sldLayoutId id="2147483688" r:id="rId4"/>
    <p:sldLayoutId id="2147483718" r:id="rId5"/>
    <p:sldLayoutId id="2147483720" r:id="rId6"/>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userDrawn="1">
          <p15:clr>
            <a:srgbClr val="F26B43"/>
          </p15:clr>
        </p15:guide>
        <p15:guide id="2" orient="horz" pos="879" userDrawn="1">
          <p15:clr>
            <a:srgbClr val="F26B43"/>
          </p15:clr>
        </p15:guide>
        <p15:guide id="3" orient="horz" pos="229" userDrawn="1">
          <p15:clr>
            <a:srgbClr val="F26B43"/>
          </p15:clr>
        </p15:guide>
        <p15:guide id="4" orient="horz" pos="4125" userDrawn="1">
          <p15:clr>
            <a:srgbClr val="F26B43"/>
          </p15:clr>
        </p15:guide>
        <p15:guide id="5" pos="3840" userDrawn="1">
          <p15:clr>
            <a:srgbClr val="F26B43"/>
          </p15:clr>
        </p15:guide>
        <p15:guide id="6" pos="528" userDrawn="1">
          <p15:clr>
            <a:srgbClr val="F26B43"/>
          </p15:clr>
        </p15:guide>
        <p15:guide id="7" pos="7152" userDrawn="1">
          <p15:clr>
            <a:srgbClr val="F26B43"/>
          </p15:clr>
        </p15:guide>
        <p15:guide id="8" pos="254" userDrawn="1">
          <p15:clr>
            <a:srgbClr val="F26B43"/>
          </p15:clr>
        </p15:guide>
        <p15:guide id="9" pos="3753" userDrawn="1">
          <p15:clr>
            <a:srgbClr val="F26B43"/>
          </p15:clr>
        </p15:guide>
        <p15:guide id="10" pos="39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5594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86486"/>
            <a:ext cx="10515600" cy="4481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33010043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51667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56231"/>
            <a:ext cx="10515600" cy="44609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2"/>
                </a:solidFill>
                <a:latin typeface="Lub Dub Medium" panose="020B0603030403020204" pitchFamily="34" charset="77"/>
              </a:rPr>
              <a:t>‹#›</a:t>
            </a:fld>
            <a:endParaRPr lang="en-US" sz="1000" dirty="0">
              <a:solidFill>
                <a:schemeClr val="bg2"/>
              </a:solidFill>
              <a:latin typeface="Lub Dub Medium" panose="020B0603030403020204" pitchFamily="34" charset="77"/>
            </a:endParaRPr>
          </a:p>
        </p:txBody>
      </p:sp>
    </p:spTree>
    <p:extLst>
      <p:ext uri="{BB962C8B-B14F-4D97-AF65-F5344CB8AC3E}">
        <p14:creationId xmlns:p14="http://schemas.microsoft.com/office/powerpoint/2010/main" val="38000105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2049"/>
            <a:ext cx="10515600" cy="4529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40300523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r="50000"/>
          <a:stretch/>
        </p:blipFill>
        <p:spPr>
          <a:xfrm flipH="1">
            <a:off x="6096000" y="0"/>
            <a:ext cx="6096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9379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0872"/>
            <a:ext cx="10515600" cy="51970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rotWithShape="1">
          <a:blip r:embed="rId7"/>
          <a:srcRect r="56108"/>
          <a:stretch/>
        </p:blipFill>
        <p:spPr>
          <a:xfrm>
            <a:off x="168275" y="130766"/>
            <a:ext cx="588094"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13775384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47685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11419853"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pic>
        <p:nvPicPr>
          <p:cNvPr id="8" name="Picture 7">
            <a:extLst>
              <a:ext uri="{FF2B5EF4-FFF2-40B4-BE49-F238E27FC236}">
                <a16:creationId xmlns:a16="http://schemas.microsoft.com/office/drawing/2014/main" id="{F65DBE82-8B1D-9A45-84F6-1BE3FB96CD22}"/>
              </a:ext>
            </a:extLst>
          </p:cNvPr>
          <p:cNvPicPr>
            <a:picLocks noChangeAspect="1"/>
          </p:cNvPicPr>
          <p:nvPr userDrawn="1"/>
        </p:nvPicPr>
        <p:blipFill>
          <a:blip r:embed="rId6"/>
          <a:stretch>
            <a:fillRect/>
          </a:stretch>
        </p:blipFill>
        <p:spPr>
          <a:xfrm>
            <a:off x="190577" y="5892521"/>
            <a:ext cx="1339850" cy="726566"/>
          </a:xfrm>
          <a:prstGeom prst="rect">
            <a:avLst/>
          </a:prstGeom>
        </p:spPr>
      </p:pic>
    </p:spTree>
    <p:extLst>
      <p:ext uri="{BB962C8B-B14F-4D97-AF65-F5344CB8AC3E}">
        <p14:creationId xmlns:p14="http://schemas.microsoft.com/office/powerpoint/2010/main" val="11068733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sv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Strategicawards@heart.org"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docs.proposalcentral.com/CreateApp.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a:xfrm>
            <a:off x="2330605" y="604055"/>
            <a:ext cx="8759978" cy="3961391"/>
          </a:xfrm>
        </p:spPr>
        <p:txBody>
          <a:bodyPr anchor="b">
            <a:normAutofit/>
          </a:bodyPr>
          <a:lstStyle/>
          <a:p>
            <a:pPr marL="12700" eaLnBrk="0" fontAlgn="base" hangingPunct="0">
              <a:spcBef>
                <a:spcPts val="0"/>
              </a:spcBef>
            </a:pPr>
            <a:r>
              <a:rPr lang="en-US" sz="4000" cap="none" dirty="0">
                <a:latin typeface="Lub Dub Medium" panose="020B0603030403020204" pitchFamily="34" charset="0"/>
              </a:rPr>
              <a:t>Request for Proposals on</a:t>
            </a:r>
            <a:br>
              <a:rPr lang="en-US" sz="4000" cap="none" dirty="0">
                <a:latin typeface="Lub Dub Medium" panose="020B0603030403020204" pitchFamily="34" charset="0"/>
              </a:rPr>
            </a:br>
            <a:r>
              <a:rPr lang="en-US" sz="4000" cap="none" dirty="0">
                <a:latin typeface="Lub Dub Medium" panose="020B0603030403020204" pitchFamily="34" charset="0"/>
              </a:rPr>
              <a:t>Novel Artificial Intelligence Approaches to Advance Cardiovascular</a:t>
            </a:r>
            <a:br>
              <a:rPr lang="en-US" sz="4000" cap="none" dirty="0">
                <a:latin typeface="Lub Dub Medium" panose="020B0603030403020204" pitchFamily="34" charset="0"/>
              </a:rPr>
            </a:br>
            <a:r>
              <a:rPr lang="en-US" sz="4000" cap="none" dirty="0">
                <a:latin typeface="Lub Dub Medium" panose="020B0603030403020204" pitchFamily="34" charset="0"/>
              </a:rPr>
              <a:t>and Cerebrovascular/Brain Health</a:t>
            </a:r>
            <a:br>
              <a:rPr lang="en-US" dirty="0"/>
            </a:br>
            <a:endParaRPr lang="en-US" dirty="0"/>
          </a:p>
        </p:txBody>
      </p:sp>
      <p:sp>
        <p:nvSpPr>
          <p:cNvPr id="2" name="TextBox 1">
            <a:extLst>
              <a:ext uri="{FF2B5EF4-FFF2-40B4-BE49-F238E27FC236}">
                <a16:creationId xmlns:a16="http://schemas.microsoft.com/office/drawing/2014/main" id="{9171C3E0-CDB3-4B3C-8CB8-7238228B6F1D}"/>
              </a:ext>
            </a:extLst>
          </p:cNvPr>
          <p:cNvSpPr txBox="1"/>
          <p:nvPr/>
        </p:nvSpPr>
        <p:spPr>
          <a:xfrm>
            <a:off x="4498616" y="5520676"/>
            <a:ext cx="7037353" cy="786818"/>
          </a:xfrm>
          <a:prstGeom prst="rect">
            <a:avLst/>
          </a:prstGeom>
        </p:spPr>
        <p:txBody>
          <a:bodyPr rtlCol="0">
            <a:normAutofit fontScale="92500" lnSpcReduction="10000"/>
          </a:bodyPr>
          <a:lstStyle/>
          <a:p>
            <a:pPr algn="r">
              <a:spcAft>
                <a:spcPts val="600"/>
              </a:spcAft>
            </a:pPr>
            <a:r>
              <a:rPr lang="en-US" sz="2400" b="1" cap="small" dirty="0">
                <a:solidFill>
                  <a:schemeClr val="bg2"/>
                </a:solidFill>
                <a:latin typeface="Lub Dub Medium" panose="020B0603030403020204" pitchFamily="34" charset="0"/>
              </a:rPr>
              <a:t>Informational Webinar</a:t>
            </a:r>
          </a:p>
          <a:p>
            <a:pPr algn="r">
              <a:spcAft>
                <a:spcPts val="600"/>
              </a:spcAft>
            </a:pPr>
            <a:r>
              <a:rPr lang="en-US" sz="2400" b="1" cap="small" dirty="0">
                <a:solidFill>
                  <a:schemeClr val="bg2"/>
                </a:solidFill>
                <a:latin typeface="Lub Dub Medium" panose="020B0603030403020204" pitchFamily="34" charset="0"/>
              </a:rPr>
              <a:t>Wednesday </a:t>
            </a:r>
            <a:r>
              <a:rPr lang="en-US" sz="2400" b="1" cap="small">
                <a:solidFill>
                  <a:schemeClr val="bg2"/>
                </a:solidFill>
                <a:latin typeface="Lub Dub Medium" panose="020B0603030403020204" pitchFamily="34" charset="0"/>
              </a:rPr>
              <a:t>January 29, </a:t>
            </a:r>
            <a:r>
              <a:rPr lang="en-US" sz="2400" b="1" cap="small" dirty="0">
                <a:solidFill>
                  <a:schemeClr val="bg2"/>
                </a:solidFill>
                <a:latin typeface="Lub Dub Medium" panose="020B0603030403020204" pitchFamily="34" charset="0"/>
              </a:rPr>
              <a:t>2025</a:t>
            </a:r>
          </a:p>
        </p:txBody>
      </p:sp>
    </p:spTree>
    <p:extLst>
      <p:ext uri="{BB962C8B-B14F-4D97-AF65-F5344CB8AC3E}">
        <p14:creationId xmlns:p14="http://schemas.microsoft.com/office/powerpoint/2010/main" val="250247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05CA-2650-42F4-897A-427E76CE5F4F}"/>
              </a:ext>
            </a:extLst>
          </p:cNvPr>
          <p:cNvSpPr>
            <a:spLocks noGrp="1"/>
          </p:cNvSpPr>
          <p:nvPr>
            <p:ph type="title"/>
          </p:nvPr>
        </p:nvSpPr>
        <p:spPr/>
        <p:txBody>
          <a:bodyPr>
            <a:noAutofit/>
          </a:bodyPr>
          <a:lstStyle/>
          <a:p>
            <a:pPr algn="ctr"/>
            <a:r>
              <a:rPr lang="en-US" sz="4000" dirty="0">
                <a:solidFill>
                  <a:schemeClr val="tx1"/>
                </a:solidFill>
              </a:rPr>
              <a:t>Required Pre-Proposal</a:t>
            </a:r>
          </a:p>
        </p:txBody>
      </p:sp>
      <p:sp>
        <p:nvSpPr>
          <p:cNvPr id="3" name="Content Placeholder 2">
            <a:extLst>
              <a:ext uri="{FF2B5EF4-FFF2-40B4-BE49-F238E27FC236}">
                <a16:creationId xmlns:a16="http://schemas.microsoft.com/office/drawing/2014/main" id="{2D2B2238-C686-4105-963B-B596748B35C4}"/>
              </a:ext>
            </a:extLst>
          </p:cNvPr>
          <p:cNvSpPr>
            <a:spLocks noGrp="1"/>
          </p:cNvSpPr>
          <p:nvPr>
            <p:ph idx="1"/>
          </p:nvPr>
        </p:nvSpPr>
        <p:spPr>
          <a:xfrm>
            <a:off x="541020" y="1225685"/>
            <a:ext cx="11243149" cy="5400893"/>
          </a:xfrm>
        </p:spPr>
        <p:txBody>
          <a:bodyPr numCol="1">
            <a:noAutofit/>
          </a:bodyPr>
          <a:lstStyle/>
          <a:p>
            <a:pPr lvl="4" indent="0">
              <a:buNone/>
            </a:pPr>
            <a:r>
              <a:rPr lang="en-US" sz="2800" dirty="0">
                <a:solidFill>
                  <a:schemeClr val="tx1"/>
                </a:solidFill>
                <a:latin typeface="Lub Dub Medium" panose="020B0603030403020204" pitchFamily="34" charset="0"/>
              </a:rPr>
              <a:t>Please note to start an application for this award, under Grant Opportunities search for </a:t>
            </a:r>
            <a:r>
              <a:rPr lang="en-US" sz="2800" b="1" u="sng" dirty="0">
                <a:solidFill>
                  <a:schemeClr val="tx1"/>
                </a:solidFill>
                <a:latin typeface="Lub Dub Medium" panose="020B0603030403020204" pitchFamily="34" charset="0"/>
              </a:rPr>
              <a:t>Novel Artificial Intelligence Approaches</a:t>
            </a:r>
            <a:r>
              <a:rPr lang="en-US" sz="2800" dirty="0">
                <a:solidFill>
                  <a:schemeClr val="tx1"/>
                </a:solidFill>
                <a:latin typeface="Lub Dub Medium" panose="020B0603030403020204" pitchFamily="34" charset="0"/>
              </a:rPr>
              <a:t> and click the “Apply Now” to start a pre-proposal application:</a:t>
            </a:r>
          </a:p>
          <a:p>
            <a:pPr lvl="4" indent="0">
              <a:buNone/>
            </a:pPr>
            <a:endParaRPr lang="en-US" sz="2800" dirty="0">
              <a:solidFill>
                <a:schemeClr val="tx1"/>
              </a:solidFill>
              <a:latin typeface="Lub Dub Medium" panose="020B0603030403020204" pitchFamily="34" charset="0"/>
            </a:endParaRPr>
          </a:p>
          <a:p>
            <a:pPr lvl="4" indent="0">
              <a:buNone/>
            </a:pPr>
            <a:endParaRPr lang="en-US" sz="2800" dirty="0">
              <a:solidFill>
                <a:schemeClr val="tx1"/>
              </a:solidFill>
              <a:latin typeface="Lub Dub Medium" panose="020B0603030403020204" pitchFamily="34" charset="0"/>
            </a:endParaRPr>
          </a:p>
          <a:p>
            <a:pPr lvl="4" indent="0">
              <a:buNone/>
            </a:pPr>
            <a:endParaRPr lang="en-US" sz="2800" dirty="0">
              <a:solidFill>
                <a:schemeClr val="tx1"/>
              </a:solidFill>
              <a:latin typeface="Lub Dub Medium" panose="020B0603030403020204" pitchFamily="34" charset="0"/>
            </a:endParaRPr>
          </a:p>
          <a:p>
            <a:pPr lvl="4" indent="0">
              <a:buNone/>
            </a:pPr>
            <a:endParaRPr lang="en-US" sz="2800" dirty="0">
              <a:solidFill>
                <a:schemeClr val="tx1"/>
              </a:solidFill>
              <a:latin typeface="Lub Dub Medium" panose="020B0603030403020204" pitchFamily="34" charset="0"/>
            </a:endParaRPr>
          </a:p>
          <a:p>
            <a:pPr lvl="4" indent="0">
              <a:buNone/>
            </a:pPr>
            <a:endParaRPr lang="en-US" sz="2800" dirty="0">
              <a:solidFill>
                <a:schemeClr val="tx1"/>
              </a:solidFill>
              <a:latin typeface="Lub Dub Medium" panose="020B0603030403020204" pitchFamily="34" charset="0"/>
            </a:endParaRPr>
          </a:p>
          <a:p>
            <a:pPr lvl="4" indent="0">
              <a:buNone/>
            </a:pPr>
            <a:r>
              <a:rPr lang="en-US" sz="2800" dirty="0">
                <a:solidFill>
                  <a:schemeClr val="tx1"/>
                </a:solidFill>
                <a:latin typeface="Lub Dub Medium" panose="020B0603030403020204" pitchFamily="34" charset="0"/>
              </a:rPr>
              <a:t>All applicants are required to complete a pre-proposal application within the system.</a:t>
            </a:r>
          </a:p>
          <a:p>
            <a:pPr lvl="4" indent="0">
              <a:buNone/>
            </a:pPr>
            <a:endParaRPr lang="en-US" sz="2800" dirty="0">
              <a:solidFill>
                <a:schemeClr val="tx1"/>
              </a:solidFill>
              <a:latin typeface="Lub Dub Medium" panose="020B0603030403020204" pitchFamily="34" charset="0"/>
            </a:endParaRPr>
          </a:p>
          <a:p>
            <a:pPr lvl="4" indent="0">
              <a:buNone/>
            </a:pPr>
            <a:endParaRPr lang="en-US" sz="2800" dirty="0">
              <a:solidFill>
                <a:schemeClr val="tx1"/>
              </a:solidFill>
              <a:latin typeface="Lub Dub Medium" panose="020B0603030403020204" pitchFamily="34" charset="0"/>
            </a:endParaRPr>
          </a:p>
          <a:p>
            <a:pPr lvl="4" indent="0">
              <a:buNone/>
            </a:pPr>
            <a:endParaRPr lang="en-US" sz="2800" dirty="0">
              <a:solidFill>
                <a:schemeClr val="tx1"/>
              </a:solidFill>
              <a:latin typeface="Lub Dub Medium" panose="020B0603030403020204" pitchFamily="34" charset="0"/>
            </a:endParaRPr>
          </a:p>
        </p:txBody>
      </p:sp>
      <p:pic>
        <p:nvPicPr>
          <p:cNvPr id="5" name="Picture 4">
            <a:extLst>
              <a:ext uri="{FF2B5EF4-FFF2-40B4-BE49-F238E27FC236}">
                <a16:creationId xmlns:a16="http://schemas.microsoft.com/office/drawing/2014/main" id="{4A744E74-F42D-7618-2F44-7DEE3B08FE0D}"/>
              </a:ext>
            </a:extLst>
          </p:cNvPr>
          <p:cNvPicPr>
            <a:picLocks noChangeAspect="1"/>
          </p:cNvPicPr>
          <p:nvPr/>
        </p:nvPicPr>
        <p:blipFill>
          <a:blip r:embed="rId3"/>
          <a:stretch>
            <a:fillRect/>
          </a:stretch>
        </p:blipFill>
        <p:spPr>
          <a:xfrm>
            <a:off x="975318" y="2920999"/>
            <a:ext cx="10555173" cy="2048161"/>
          </a:xfrm>
          <a:prstGeom prst="rect">
            <a:avLst/>
          </a:prstGeom>
        </p:spPr>
      </p:pic>
    </p:spTree>
    <p:extLst>
      <p:ext uri="{BB962C8B-B14F-4D97-AF65-F5344CB8AC3E}">
        <p14:creationId xmlns:p14="http://schemas.microsoft.com/office/powerpoint/2010/main" val="15812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74B8-69F2-4AB8-A84F-D68F5F1A71A4}"/>
              </a:ext>
            </a:extLst>
          </p:cNvPr>
          <p:cNvSpPr>
            <a:spLocks noGrp="1"/>
          </p:cNvSpPr>
          <p:nvPr>
            <p:ph type="title"/>
          </p:nvPr>
        </p:nvSpPr>
        <p:spPr>
          <a:xfrm>
            <a:off x="475488" y="277415"/>
            <a:ext cx="10878312" cy="1015058"/>
          </a:xfrm>
        </p:spPr>
        <p:txBody>
          <a:bodyPr>
            <a:noAutofit/>
          </a:bodyPr>
          <a:lstStyle/>
          <a:p>
            <a:r>
              <a:rPr lang="en-US" sz="3600" dirty="0">
                <a:solidFill>
                  <a:schemeClr val="tx1"/>
                </a:solidFill>
              </a:rPr>
              <a:t>Requirements: AHA Membership</a:t>
            </a:r>
          </a:p>
        </p:txBody>
      </p:sp>
      <p:sp>
        <p:nvSpPr>
          <p:cNvPr id="3" name="TextBox 2">
            <a:extLst>
              <a:ext uri="{FF2B5EF4-FFF2-40B4-BE49-F238E27FC236}">
                <a16:creationId xmlns:a16="http://schemas.microsoft.com/office/drawing/2014/main" id="{04145069-576C-4F7C-89AA-9B2750BA26CB}"/>
              </a:ext>
            </a:extLst>
          </p:cNvPr>
          <p:cNvSpPr txBox="1"/>
          <p:nvPr/>
        </p:nvSpPr>
        <p:spPr>
          <a:xfrm>
            <a:off x="1211580" y="1551516"/>
            <a:ext cx="9471853" cy="5004447"/>
          </a:xfrm>
          <a:prstGeom prst="rect">
            <a:avLst/>
          </a:prstGeom>
          <a:noFill/>
        </p:spPr>
        <p:txBody>
          <a:bodyPr wrap="square" rtlCol="0">
            <a:spAutoFit/>
          </a:bodyPr>
          <a:lstStyle/>
          <a:p>
            <a:pPr marL="45720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2800" b="1" kern="0" dirty="0">
                <a:solidFill>
                  <a:srgbClr val="000000"/>
                </a:solidFill>
                <a:latin typeface="Lub Dub Medium" panose="020B0603030403020204" pitchFamily="34" charset="0"/>
              </a:rPr>
              <a:t>AHA Professional Membership is required to submit a pre-proposal. </a:t>
            </a:r>
          </a:p>
          <a:p>
            <a:pPr marL="45720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2800" kern="0" dirty="0">
                <a:solidFill>
                  <a:srgbClr val="000000"/>
                </a:solidFill>
                <a:latin typeface="Lub Dub Medium" panose="020B0603030403020204" pitchFamily="34" charset="0"/>
              </a:rPr>
              <a:t>Every individual applying as a Project Principal Investigator (PI) must be an AHA Professional Member before submitting a pre-proposal in ProposalCentral. </a:t>
            </a:r>
          </a:p>
          <a:p>
            <a:pPr marL="45720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2800" kern="0" dirty="0">
                <a:solidFill>
                  <a:srgbClr val="000000"/>
                </a:solidFill>
                <a:latin typeface="Lub Dub Medium" panose="020B0603030403020204" pitchFamily="34" charset="0"/>
              </a:rPr>
              <a:t>Do NOT wait to obtain/renew your AHA membership. It can take 5-10 days to process for new and renewing memberships.</a:t>
            </a:r>
          </a:p>
          <a:p>
            <a:pPr marL="45720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2800" kern="0" dirty="0">
                <a:solidFill>
                  <a:srgbClr val="000000"/>
                </a:solidFill>
                <a:latin typeface="Lub Dub Medium" panose="020B0603030403020204" pitchFamily="34" charset="0"/>
              </a:rPr>
              <a:t>AHA Professional Heart Daily / ProposalCentral accounts must be linked for status of membership to be accurate.</a:t>
            </a:r>
          </a:p>
        </p:txBody>
      </p:sp>
    </p:spTree>
    <p:extLst>
      <p:ext uri="{BB962C8B-B14F-4D97-AF65-F5344CB8AC3E}">
        <p14:creationId xmlns:p14="http://schemas.microsoft.com/office/powerpoint/2010/main" val="115177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24942-2F99-B4C0-6AD0-566D58DAF1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F90EB4-1F79-476A-57C1-40F794AC9E24}"/>
              </a:ext>
            </a:extLst>
          </p:cNvPr>
          <p:cNvSpPr>
            <a:spLocks noGrp="1"/>
          </p:cNvSpPr>
          <p:nvPr>
            <p:ph type="title"/>
          </p:nvPr>
        </p:nvSpPr>
        <p:spPr>
          <a:xfrm>
            <a:off x="838200" y="643243"/>
            <a:ext cx="10515600" cy="559408"/>
          </a:xfrm>
        </p:spPr>
        <p:txBody>
          <a:bodyPr>
            <a:noAutofit/>
          </a:bodyPr>
          <a:lstStyle/>
          <a:p>
            <a:r>
              <a:rPr lang="en-US" sz="4800" dirty="0">
                <a:solidFill>
                  <a:schemeClr val="tx1"/>
                </a:solidFill>
              </a:rPr>
              <a:t>Pre Proposal Required Documents</a:t>
            </a:r>
          </a:p>
        </p:txBody>
      </p:sp>
      <p:sp>
        <p:nvSpPr>
          <p:cNvPr id="6" name="TextBox 5">
            <a:extLst>
              <a:ext uri="{FF2B5EF4-FFF2-40B4-BE49-F238E27FC236}">
                <a16:creationId xmlns:a16="http://schemas.microsoft.com/office/drawing/2014/main" id="{CEE84C50-B4CF-7566-DE81-9ECDB9C7ECA9}"/>
              </a:ext>
            </a:extLst>
          </p:cNvPr>
          <p:cNvSpPr txBox="1"/>
          <p:nvPr/>
        </p:nvSpPr>
        <p:spPr>
          <a:xfrm>
            <a:off x="838200" y="1495259"/>
            <a:ext cx="10378668" cy="5262979"/>
          </a:xfrm>
          <a:prstGeom prst="rect">
            <a:avLst/>
          </a:prstGeom>
          <a:noFill/>
        </p:spPr>
        <p:txBody>
          <a:bodyPr wrap="square" rtlCol="0">
            <a:spAutoFit/>
          </a:bodyPr>
          <a:lstStyle/>
          <a:p>
            <a:pPr marL="514350" indent="-514350">
              <a:buFont typeface="+mj-lt"/>
              <a:buAutoNum type="arabicPeriod"/>
            </a:pPr>
            <a:r>
              <a:rPr lang="en-US" sz="2800" dirty="0">
                <a:solidFill>
                  <a:srgbClr val="000000"/>
                </a:solidFill>
                <a:latin typeface="Lub Dub Medium" panose="020B0603030403020204" pitchFamily="34" charset="0"/>
              </a:rPr>
              <a:t>Research Proposal (up to 5 pages)</a:t>
            </a:r>
          </a:p>
          <a:p>
            <a:pPr marL="971550" lvl="1" indent="-514350">
              <a:buFont typeface="Arial" panose="020B0604020202020204" pitchFamily="34" charset="0"/>
              <a:buChar char="•"/>
            </a:pPr>
            <a:r>
              <a:rPr lang="en-US" sz="2800" dirty="0">
                <a:solidFill>
                  <a:srgbClr val="000000"/>
                </a:solidFill>
                <a:latin typeface="Lub Dub Medium" panose="020B0603030403020204" pitchFamily="34" charset="0"/>
              </a:rPr>
              <a:t>Concept</a:t>
            </a:r>
          </a:p>
          <a:p>
            <a:pPr marL="971550" lvl="1" indent="-514350">
              <a:buFont typeface="Arial" panose="020B0604020202020204" pitchFamily="34" charset="0"/>
              <a:buChar char="•"/>
            </a:pPr>
            <a:r>
              <a:rPr lang="en-US" sz="2800" dirty="0">
                <a:solidFill>
                  <a:srgbClr val="000000"/>
                </a:solidFill>
                <a:latin typeface="Lub Dub Medium" panose="020B0603030403020204" pitchFamily="34" charset="0"/>
              </a:rPr>
              <a:t>Research Plan</a:t>
            </a:r>
          </a:p>
          <a:p>
            <a:pPr marL="971550" lvl="1" indent="-514350">
              <a:buFont typeface="Arial" panose="020B0604020202020204" pitchFamily="34" charset="0"/>
              <a:buChar char="•"/>
            </a:pPr>
            <a:r>
              <a:rPr lang="en-US" sz="2800" dirty="0">
                <a:solidFill>
                  <a:srgbClr val="000000"/>
                </a:solidFill>
                <a:latin typeface="Lub Dub Medium" panose="020B0603030403020204" pitchFamily="34" charset="0"/>
              </a:rPr>
              <a:t>Team</a:t>
            </a:r>
          </a:p>
          <a:p>
            <a:pPr marL="971550" lvl="1" indent="-514350">
              <a:buFont typeface="Arial" panose="020B0604020202020204" pitchFamily="34" charset="0"/>
              <a:buChar char="•"/>
            </a:pPr>
            <a:r>
              <a:rPr lang="en-US" sz="2800" dirty="0">
                <a:solidFill>
                  <a:srgbClr val="000000"/>
                </a:solidFill>
                <a:latin typeface="Lub Dub Medium" panose="020B0603030403020204" pitchFamily="34" charset="0"/>
              </a:rPr>
              <a:t>Ethical, Legal, and Social Implications</a:t>
            </a:r>
          </a:p>
          <a:p>
            <a:pPr marL="971550" lvl="1" indent="-514350">
              <a:buFont typeface="Arial" panose="020B0604020202020204" pitchFamily="34" charset="0"/>
              <a:buChar char="•"/>
            </a:pPr>
            <a:r>
              <a:rPr lang="en-US" sz="2800" dirty="0">
                <a:solidFill>
                  <a:srgbClr val="000000"/>
                </a:solidFill>
                <a:latin typeface="Lub Dub Medium" panose="020B0603030403020204" pitchFamily="34" charset="0"/>
              </a:rPr>
              <a:t>Development/commercialization plan</a:t>
            </a:r>
          </a:p>
          <a:p>
            <a:endParaRPr lang="en-US" sz="2800" dirty="0">
              <a:solidFill>
                <a:srgbClr val="000000"/>
              </a:solidFill>
              <a:latin typeface="Lub Dub Medium" panose="020B0603030403020204" pitchFamily="34" charset="0"/>
            </a:endParaRPr>
          </a:p>
          <a:p>
            <a:r>
              <a:rPr lang="en-US" sz="2800" dirty="0">
                <a:solidFill>
                  <a:srgbClr val="000000"/>
                </a:solidFill>
                <a:latin typeface="Lub Dub Medium" panose="020B0603030403020204" pitchFamily="34" charset="0"/>
              </a:rPr>
              <a:t>2. PI Biosketch (up to 5 pages)</a:t>
            </a:r>
          </a:p>
          <a:p>
            <a:pPr marL="514350" indent="-514350">
              <a:buFont typeface="+mj-lt"/>
              <a:buAutoNum type="arabicPeriod"/>
            </a:pPr>
            <a:endParaRPr lang="en-US" sz="2800" dirty="0">
              <a:solidFill>
                <a:srgbClr val="000000"/>
              </a:solidFill>
              <a:latin typeface="Lub Dub Medium" panose="020B0603030403020204" pitchFamily="34" charset="0"/>
            </a:endParaRPr>
          </a:p>
          <a:p>
            <a:r>
              <a:rPr lang="en-US" sz="2800" dirty="0">
                <a:solidFill>
                  <a:srgbClr val="000000"/>
                </a:solidFill>
                <a:latin typeface="Lub Dub Medium" panose="020B0603030403020204" pitchFamily="34" charset="0"/>
              </a:rPr>
              <a:t>3. Literature Cited (up to 2 pages)</a:t>
            </a:r>
          </a:p>
          <a:p>
            <a:endParaRPr lang="en-US" sz="2800" dirty="0">
              <a:solidFill>
                <a:srgbClr val="000000"/>
              </a:solidFill>
              <a:latin typeface="Lub Dub Medium" panose="020B0603030403020204" pitchFamily="34" charset="0"/>
            </a:endParaRPr>
          </a:p>
          <a:p>
            <a:r>
              <a:rPr lang="en-US" sz="2800" dirty="0">
                <a:solidFill>
                  <a:srgbClr val="000000"/>
                </a:solidFill>
                <a:latin typeface="Lub Dub Medium" panose="020B0603030403020204" pitchFamily="34" charset="0"/>
              </a:rPr>
              <a:t>**</a:t>
            </a:r>
            <a:r>
              <a:rPr lang="en-US" sz="2800" i="1" dirty="0">
                <a:solidFill>
                  <a:srgbClr val="000000"/>
                </a:solidFill>
                <a:latin typeface="Lub Dub Medium" panose="020B0603030403020204" pitchFamily="34" charset="0"/>
              </a:rPr>
              <a:t>No other uploads are permitted at this stage.</a:t>
            </a:r>
          </a:p>
        </p:txBody>
      </p:sp>
    </p:spTree>
    <p:extLst>
      <p:ext uri="{BB962C8B-B14F-4D97-AF65-F5344CB8AC3E}">
        <p14:creationId xmlns:p14="http://schemas.microsoft.com/office/powerpoint/2010/main" val="107778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C4704-EA57-775C-2E52-E1A9929238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388167-D1B3-098F-8E1B-329D838EEB8A}"/>
              </a:ext>
            </a:extLst>
          </p:cNvPr>
          <p:cNvSpPr>
            <a:spLocks noGrp="1"/>
          </p:cNvSpPr>
          <p:nvPr>
            <p:ph type="title"/>
          </p:nvPr>
        </p:nvSpPr>
        <p:spPr>
          <a:xfrm>
            <a:off x="838200" y="643243"/>
            <a:ext cx="10515600" cy="559408"/>
          </a:xfrm>
        </p:spPr>
        <p:txBody>
          <a:bodyPr>
            <a:noAutofit/>
          </a:bodyPr>
          <a:lstStyle/>
          <a:p>
            <a:r>
              <a:rPr lang="en-US" sz="4800" dirty="0">
                <a:solidFill>
                  <a:schemeClr val="tx1"/>
                </a:solidFill>
              </a:rPr>
              <a:t>Invited Full Proposal</a:t>
            </a:r>
          </a:p>
        </p:txBody>
      </p:sp>
      <p:sp>
        <p:nvSpPr>
          <p:cNvPr id="6" name="TextBox 5">
            <a:extLst>
              <a:ext uri="{FF2B5EF4-FFF2-40B4-BE49-F238E27FC236}">
                <a16:creationId xmlns:a16="http://schemas.microsoft.com/office/drawing/2014/main" id="{7127B210-42CE-56DA-DDB6-21079BDD6ECB}"/>
              </a:ext>
            </a:extLst>
          </p:cNvPr>
          <p:cNvSpPr txBox="1"/>
          <p:nvPr/>
        </p:nvSpPr>
        <p:spPr>
          <a:xfrm>
            <a:off x="1161534" y="1495259"/>
            <a:ext cx="9601201" cy="1815882"/>
          </a:xfrm>
          <a:prstGeom prst="rect">
            <a:avLst/>
          </a:prstGeom>
          <a:noFill/>
        </p:spPr>
        <p:txBody>
          <a:bodyPr wrap="square" rtlCol="0">
            <a:spAutoFit/>
          </a:bodyPr>
          <a:lstStyle/>
          <a:p>
            <a:pPr marL="457200" indent="-457200">
              <a:buFont typeface="Arial" panose="020B0604020202020204" pitchFamily="34" charset="0"/>
              <a:buChar char="•"/>
            </a:pPr>
            <a:endParaRPr lang="en-US" sz="2800" dirty="0">
              <a:solidFill>
                <a:srgbClr val="000000"/>
              </a:solidFill>
              <a:latin typeface="Lub Dub Medium" panose="020B0603030403020204" pitchFamily="34" charset="0"/>
            </a:endParaRPr>
          </a:p>
          <a:p>
            <a:r>
              <a:rPr lang="en-US" sz="2800" dirty="0">
                <a:solidFill>
                  <a:srgbClr val="000000"/>
                </a:solidFill>
                <a:latin typeface="Lub Dub Medium" panose="020B0603030403020204" pitchFamily="34" charset="0"/>
              </a:rPr>
              <a:t>Details for full proposal submission will be communicated when applicants are notified of their advancement.</a:t>
            </a:r>
          </a:p>
        </p:txBody>
      </p:sp>
    </p:spTree>
    <p:extLst>
      <p:ext uri="{BB962C8B-B14F-4D97-AF65-F5344CB8AC3E}">
        <p14:creationId xmlns:p14="http://schemas.microsoft.com/office/powerpoint/2010/main" val="424782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74B8-69F2-4AB8-A84F-D68F5F1A71A4}"/>
              </a:ext>
            </a:extLst>
          </p:cNvPr>
          <p:cNvSpPr>
            <a:spLocks noGrp="1"/>
          </p:cNvSpPr>
          <p:nvPr>
            <p:ph type="title"/>
          </p:nvPr>
        </p:nvSpPr>
        <p:spPr>
          <a:xfrm>
            <a:off x="689706" y="561026"/>
            <a:ext cx="10515600" cy="780443"/>
          </a:xfrm>
        </p:spPr>
        <p:txBody>
          <a:bodyPr>
            <a:noAutofit/>
          </a:bodyPr>
          <a:lstStyle/>
          <a:p>
            <a:r>
              <a:rPr lang="en-US" sz="4800" dirty="0">
                <a:solidFill>
                  <a:schemeClr val="tx1"/>
                </a:solidFill>
              </a:rPr>
              <a:t>Please Note</a:t>
            </a:r>
          </a:p>
        </p:txBody>
      </p:sp>
      <p:sp>
        <p:nvSpPr>
          <p:cNvPr id="3" name="TextBox 2">
            <a:extLst>
              <a:ext uri="{FF2B5EF4-FFF2-40B4-BE49-F238E27FC236}">
                <a16:creationId xmlns:a16="http://schemas.microsoft.com/office/drawing/2014/main" id="{04145069-576C-4F7C-89AA-9B2750BA26CB}"/>
              </a:ext>
            </a:extLst>
          </p:cNvPr>
          <p:cNvSpPr txBox="1"/>
          <p:nvPr/>
        </p:nvSpPr>
        <p:spPr>
          <a:xfrm>
            <a:off x="1211580" y="1798492"/>
            <a:ext cx="9993726" cy="1523494"/>
          </a:xfrm>
          <a:prstGeom prst="rect">
            <a:avLst/>
          </a:prstGeom>
          <a:noFill/>
        </p:spPr>
        <p:txBody>
          <a:bodyPr wrap="square" rtlCol="0">
            <a:spAutoFit/>
          </a:bodyPr>
          <a:lstStyle/>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3000" kern="0" dirty="0">
                <a:solidFill>
                  <a:srgbClr val="000000"/>
                </a:solidFill>
                <a:latin typeface="Lub Dub Medium" panose="020B0603030403020204" pitchFamily="34" charset="0"/>
              </a:rPr>
              <a:t>NCE are not allowed</a:t>
            </a: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3000" kern="0" dirty="0">
                <a:solidFill>
                  <a:srgbClr val="000000"/>
                </a:solidFill>
                <a:latin typeface="Lub Dub Medium" panose="020B0603030403020204" pitchFamily="34" charset="0"/>
              </a:rPr>
              <a:t>3-year award</a:t>
            </a: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3000" kern="0" dirty="0">
                <a:solidFill>
                  <a:srgbClr val="000000"/>
                </a:solidFill>
                <a:latin typeface="Lub Dub Medium" panose="020B0603030403020204" pitchFamily="34" charset="0"/>
              </a:rPr>
              <a:t>Co- PIs are not allowed</a:t>
            </a:r>
          </a:p>
        </p:txBody>
      </p:sp>
    </p:spTree>
    <p:extLst>
      <p:ext uri="{BB962C8B-B14F-4D97-AF65-F5344CB8AC3E}">
        <p14:creationId xmlns:p14="http://schemas.microsoft.com/office/powerpoint/2010/main" val="232124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8D7F0-6456-1B8C-E807-C18796405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036D0-C0CD-63F5-4CCA-1E403AE4E016}"/>
              </a:ext>
            </a:extLst>
          </p:cNvPr>
          <p:cNvSpPr>
            <a:spLocks noGrp="1"/>
          </p:cNvSpPr>
          <p:nvPr>
            <p:ph type="title"/>
          </p:nvPr>
        </p:nvSpPr>
        <p:spPr>
          <a:xfrm>
            <a:off x="689706" y="561026"/>
            <a:ext cx="10515600" cy="780443"/>
          </a:xfrm>
        </p:spPr>
        <p:txBody>
          <a:bodyPr>
            <a:noAutofit/>
          </a:bodyPr>
          <a:lstStyle/>
          <a:p>
            <a:r>
              <a:rPr lang="en-US" sz="4800" dirty="0">
                <a:solidFill>
                  <a:schemeClr val="tx1"/>
                </a:solidFill>
              </a:rPr>
              <a:t>Relevant Policies</a:t>
            </a:r>
          </a:p>
        </p:txBody>
      </p:sp>
      <p:sp>
        <p:nvSpPr>
          <p:cNvPr id="3" name="TextBox 2">
            <a:extLst>
              <a:ext uri="{FF2B5EF4-FFF2-40B4-BE49-F238E27FC236}">
                <a16:creationId xmlns:a16="http://schemas.microsoft.com/office/drawing/2014/main" id="{B450EC71-AAF5-7C41-DF03-DD383504D261}"/>
              </a:ext>
            </a:extLst>
          </p:cNvPr>
          <p:cNvSpPr txBox="1"/>
          <p:nvPr/>
        </p:nvSpPr>
        <p:spPr>
          <a:xfrm>
            <a:off x="1099137" y="1546803"/>
            <a:ext cx="9993726" cy="4801314"/>
          </a:xfrm>
          <a:prstGeom prst="rect">
            <a:avLst/>
          </a:prstGeom>
          <a:noFill/>
        </p:spPr>
        <p:txBody>
          <a:bodyPr wrap="square" rtlCol="0">
            <a:spAutoFit/>
          </a:bodyPr>
          <a:lstStyle/>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3000" kern="0" dirty="0">
                <a:solidFill>
                  <a:srgbClr val="000000"/>
                </a:solidFill>
                <a:latin typeface="Lub Dub Medium" panose="020B0603030403020204" pitchFamily="34" charset="0"/>
              </a:rPr>
              <a:t>Awardees are encouraged to make use of AHA’s Precision Medicine Platform (PMP)</a:t>
            </a: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endParaRPr lang="en-US" sz="3000" kern="0" dirty="0">
              <a:solidFill>
                <a:srgbClr val="000000"/>
              </a:solidFill>
              <a:latin typeface="Lub Dub Medium" panose="020B0603030403020204" pitchFamily="34" charset="0"/>
            </a:endParaRP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3000" kern="0" dirty="0">
                <a:solidFill>
                  <a:srgbClr val="000000"/>
                </a:solidFill>
                <a:latin typeface="Lub Dub Medium" panose="020B0603030403020204" pitchFamily="34" charset="0"/>
              </a:rPr>
              <a:t>Interim Assessments including annual progress report</a:t>
            </a: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endParaRPr lang="en-US" sz="3000" kern="0" dirty="0">
              <a:solidFill>
                <a:srgbClr val="000000"/>
              </a:solidFill>
              <a:latin typeface="Lub Dub Medium" panose="020B0603030403020204" pitchFamily="34" charset="0"/>
            </a:endParaRP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3000" kern="0" dirty="0">
                <a:solidFill>
                  <a:srgbClr val="000000"/>
                </a:solidFill>
                <a:latin typeface="Lub Dub Medium" panose="020B0603030403020204" pitchFamily="34" charset="0"/>
              </a:rPr>
              <a:t>Adhere to AHA’s Open Science Policy </a:t>
            </a: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endParaRPr lang="en-US" sz="3000" kern="0" dirty="0">
              <a:solidFill>
                <a:srgbClr val="000000"/>
              </a:solidFill>
              <a:latin typeface="Lub Dub Medium" panose="020B0603030403020204" pitchFamily="34" charset="0"/>
            </a:endParaRP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3000" kern="0" dirty="0">
                <a:solidFill>
                  <a:srgbClr val="000000"/>
                </a:solidFill>
                <a:latin typeface="Lub Dub Medium" panose="020B0603030403020204" pitchFamily="34" charset="0"/>
              </a:rPr>
              <a:t>No scientific or budgetary overlap with other funded work.</a:t>
            </a:r>
          </a:p>
        </p:txBody>
      </p:sp>
    </p:spTree>
    <p:extLst>
      <p:ext uri="{BB962C8B-B14F-4D97-AF65-F5344CB8AC3E}">
        <p14:creationId xmlns:p14="http://schemas.microsoft.com/office/powerpoint/2010/main" val="286931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FD304-1326-8D58-E7E0-B0D22C2F6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B0126-59BF-32BF-386A-BD77DB6978D5}"/>
              </a:ext>
            </a:extLst>
          </p:cNvPr>
          <p:cNvSpPr>
            <a:spLocks noGrp="1"/>
          </p:cNvSpPr>
          <p:nvPr>
            <p:ph type="title"/>
          </p:nvPr>
        </p:nvSpPr>
        <p:spPr>
          <a:xfrm>
            <a:off x="689706" y="561026"/>
            <a:ext cx="10515600" cy="780443"/>
          </a:xfrm>
        </p:spPr>
        <p:txBody>
          <a:bodyPr>
            <a:noAutofit/>
          </a:bodyPr>
          <a:lstStyle/>
          <a:p>
            <a:r>
              <a:rPr lang="en-US" sz="4800" dirty="0">
                <a:solidFill>
                  <a:schemeClr val="tx1"/>
                </a:solidFill>
              </a:rPr>
              <a:t>Intellectual property</a:t>
            </a:r>
          </a:p>
        </p:txBody>
      </p:sp>
      <p:sp>
        <p:nvSpPr>
          <p:cNvPr id="3" name="TextBox 2">
            <a:extLst>
              <a:ext uri="{FF2B5EF4-FFF2-40B4-BE49-F238E27FC236}">
                <a16:creationId xmlns:a16="http://schemas.microsoft.com/office/drawing/2014/main" id="{C807A1E8-911A-EF0D-D72E-435B8CA95AAB}"/>
              </a:ext>
            </a:extLst>
          </p:cNvPr>
          <p:cNvSpPr txBox="1"/>
          <p:nvPr/>
        </p:nvSpPr>
        <p:spPr>
          <a:xfrm>
            <a:off x="1099137" y="1433914"/>
            <a:ext cx="9993726" cy="4918269"/>
          </a:xfrm>
          <a:prstGeom prst="rect">
            <a:avLst/>
          </a:prstGeom>
          <a:noFill/>
        </p:spPr>
        <p:txBody>
          <a:bodyPr wrap="square" rtlCol="0">
            <a:spAutoFit/>
          </a:bodyPr>
          <a:lstStyle/>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2800" kern="0" dirty="0">
                <a:solidFill>
                  <a:srgbClr val="000000"/>
                </a:solidFill>
                <a:latin typeface="Lub Dub Medium" panose="020B0603030403020204" pitchFamily="34" charset="0"/>
              </a:rPr>
              <a:t>Any inventions, intellectual property, and patents resulting from this funding are governed by the AHA Intellectual Property (IP) Policy for Research Funding</a:t>
            </a: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2800" kern="0" dirty="0">
                <a:solidFill>
                  <a:srgbClr val="000000"/>
                </a:solidFill>
                <a:latin typeface="Lub Dub Medium" panose="020B0603030403020204" pitchFamily="34" charset="0"/>
              </a:rPr>
              <a:t>Institution shall pay the AHA annually % of the Net Income derived from IP conceived or reduced to practice in the performance or as a result of an Award, regardless of the amount of Net Income actually received, equal to AHA’s portion of support for the work or research giving rise to the IP.  </a:t>
            </a: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2800" kern="0" dirty="0">
                <a:solidFill>
                  <a:srgbClr val="000000"/>
                </a:solidFill>
                <a:latin typeface="Lub Dub Medium" panose="020B0603030403020204" pitchFamily="34" charset="0"/>
              </a:rPr>
              <a:t>In no event shall the application of the foregoing result in either AHA or Institution receiving less than 15% of Net Income.</a:t>
            </a:r>
          </a:p>
        </p:txBody>
      </p:sp>
    </p:spTree>
    <p:extLst>
      <p:ext uri="{BB962C8B-B14F-4D97-AF65-F5344CB8AC3E}">
        <p14:creationId xmlns:p14="http://schemas.microsoft.com/office/powerpoint/2010/main" val="166784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FF5635-A397-2A96-7CB9-8B0027C7F5BB}"/>
              </a:ext>
            </a:extLst>
          </p:cNvPr>
          <p:cNvSpPr txBox="1"/>
          <p:nvPr/>
        </p:nvSpPr>
        <p:spPr>
          <a:xfrm>
            <a:off x="1187196" y="2110707"/>
            <a:ext cx="9674092" cy="2246769"/>
          </a:xfrm>
          <a:prstGeom prst="rect">
            <a:avLst/>
          </a:prstGeom>
          <a:noFill/>
        </p:spPr>
        <p:txBody>
          <a:bodyPr wrap="square">
            <a:spAutoFit/>
          </a:bodyPr>
          <a:lstStyle/>
          <a:p>
            <a:pPr marR="0" lvl="0"/>
            <a:r>
              <a:rPr lang="en-US" sz="2800" dirty="0">
                <a:solidFill>
                  <a:srgbClr val="000000"/>
                </a:solidFill>
                <a:effectLst/>
                <a:latin typeface="Lub Dub Medium" panose="020B0603030403020204" pitchFamily="34" charset="0"/>
                <a:ea typeface="Lub Dub Condensed" panose="020B0506030403020204" pitchFamily="34" charset="0"/>
                <a:cs typeface="Lub Dub Condensed" panose="020B0506030403020204" pitchFamily="34" charset="0"/>
              </a:rPr>
              <a:t>The AHA strongly encourages applications by women, all racial and ethnic groups, military veterans, people with disabilities, members of the LGBTQ+ community, and those who have experienced varied and non-traditional career trajectories.</a:t>
            </a:r>
            <a:endParaRPr lang="en-US" sz="2800" dirty="0">
              <a:effectLst/>
              <a:latin typeface="Lub Dub Condensed" panose="020B0506030403020204" pitchFamily="34" charset="0"/>
              <a:ea typeface="Lub Dub Condensed" panose="020B0506030403020204" pitchFamily="34" charset="0"/>
              <a:cs typeface="Lub Dub Condensed" panose="020B0506030403020204" pitchFamily="34" charset="0"/>
            </a:endParaRPr>
          </a:p>
        </p:txBody>
      </p:sp>
    </p:spTree>
    <p:extLst>
      <p:ext uri="{BB962C8B-B14F-4D97-AF65-F5344CB8AC3E}">
        <p14:creationId xmlns:p14="http://schemas.microsoft.com/office/powerpoint/2010/main" val="94155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1400" dirty="0">
              <a:latin typeface="Lub Dub Bold" panose="020B0803030403020204" pitchFamily="34" charset="0"/>
            </a:endParaRPr>
          </a:p>
        </p:txBody>
      </p:sp>
      <p:sp>
        <p:nvSpPr>
          <p:cNvPr id="3" name="Freeform 3"/>
          <p:cNvSpPr/>
          <p:nvPr/>
        </p:nvSpPr>
        <p:spPr>
          <a:xfrm>
            <a:off x="5432973" y="4041796"/>
            <a:ext cx="643977" cy="643977"/>
          </a:xfrm>
          <a:custGeom>
            <a:avLst/>
            <a:gdLst/>
            <a:ahLst/>
            <a:cxnLst/>
            <a:rect l="l" t="t" r="r" b="b"/>
            <a:pathLst>
              <a:path w="965966" h="965966">
                <a:moveTo>
                  <a:pt x="0" y="0"/>
                </a:moveTo>
                <a:lnTo>
                  <a:pt x="965966" y="0"/>
                </a:lnTo>
                <a:lnTo>
                  <a:pt x="965966" y="965966"/>
                </a:lnTo>
                <a:lnTo>
                  <a:pt x="0" y="965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4" name="Freeform 4"/>
          <p:cNvSpPr/>
          <p:nvPr/>
        </p:nvSpPr>
        <p:spPr>
          <a:xfrm>
            <a:off x="5432973" y="2781667"/>
            <a:ext cx="643977" cy="643977"/>
          </a:xfrm>
          <a:custGeom>
            <a:avLst/>
            <a:gdLst/>
            <a:ahLst/>
            <a:cxnLst/>
            <a:rect l="l" t="t" r="r" b="b"/>
            <a:pathLst>
              <a:path w="965966" h="965966">
                <a:moveTo>
                  <a:pt x="0" y="0"/>
                </a:moveTo>
                <a:lnTo>
                  <a:pt x="965966" y="0"/>
                </a:lnTo>
                <a:lnTo>
                  <a:pt x="965966" y="965966"/>
                </a:lnTo>
                <a:lnTo>
                  <a:pt x="0" y="965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p:cNvSpPr/>
          <p:nvPr/>
        </p:nvSpPr>
        <p:spPr>
          <a:xfrm>
            <a:off x="4162148" y="2797427"/>
            <a:ext cx="643977" cy="643977"/>
          </a:xfrm>
          <a:custGeom>
            <a:avLst/>
            <a:gdLst/>
            <a:ahLst/>
            <a:cxnLst/>
            <a:rect l="l" t="t" r="r" b="b"/>
            <a:pathLst>
              <a:path w="965966" h="965966">
                <a:moveTo>
                  <a:pt x="0" y="0"/>
                </a:moveTo>
                <a:lnTo>
                  <a:pt x="965967" y="0"/>
                </a:lnTo>
                <a:lnTo>
                  <a:pt x="965967" y="965966"/>
                </a:lnTo>
                <a:lnTo>
                  <a:pt x="0" y="965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p:cNvSpPr/>
          <p:nvPr/>
        </p:nvSpPr>
        <p:spPr>
          <a:xfrm>
            <a:off x="4806126" y="3414949"/>
            <a:ext cx="626847" cy="626847"/>
          </a:xfrm>
          <a:custGeom>
            <a:avLst/>
            <a:gdLst/>
            <a:ahLst/>
            <a:cxnLst/>
            <a:rect l="l" t="t" r="r" b="b"/>
            <a:pathLst>
              <a:path w="940270" h="940270">
                <a:moveTo>
                  <a:pt x="0" y="0"/>
                </a:moveTo>
                <a:lnTo>
                  <a:pt x="940270" y="0"/>
                </a:lnTo>
                <a:lnTo>
                  <a:pt x="940270" y="940270"/>
                </a:lnTo>
                <a:lnTo>
                  <a:pt x="0" y="9402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p:cNvSpPr/>
          <p:nvPr/>
        </p:nvSpPr>
        <p:spPr>
          <a:xfrm>
            <a:off x="4210066" y="4041796"/>
            <a:ext cx="643977" cy="643977"/>
          </a:xfrm>
          <a:custGeom>
            <a:avLst/>
            <a:gdLst/>
            <a:ahLst/>
            <a:cxnLst/>
            <a:rect l="l" t="t" r="r" b="b"/>
            <a:pathLst>
              <a:path w="965966" h="965966">
                <a:moveTo>
                  <a:pt x="0" y="0"/>
                </a:moveTo>
                <a:lnTo>
                  <a:pt x="965966" y="0"/>
                </a:lnTo>
                <a:lnTo>
                  <a:pt x="965966" y="965966"/>
                </a:lnTo>
                <a:lnTo>
                  <a:pt x="0" y="965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p:cNvSpPr/>
          <p:nvPr/>
        </p:nvSpPr>
        <p:spPr>
          <a:xfrm>
            <a:off x="7479556" y="3831437"/>
            <a:ext cx="673395" cy="673395"/>
          </a:xfrm>
          <a:custGeom>
            <a:avLst/>
            <a:gdLst/>
            <a:ahLst/>
            <a:cxnLst/>
            <a:rect l="l" t="t" r="r" b="b"/>
            <a:pathLst>
              <a:path w="1010093" h="1010093">
                <a:moveTo>
                  <a:pt x="0" y="0"/>
                </a:moveTo>
                <a:lnTo>
                  <a:pt x="1010093" y="0"/>
                </a:lnTo>
                <a:lnTo>
                  <a:pt x="1010093" y="1010093"/>
                </a:lnTo>
                <a:lnTo>
                  <a:pt x="0" y="10100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9" name="Freeform 9"/>
          <p:cNvSpPr/>
          <p:nvPr/>
        </p:nvSpPr>
        <p:spPr>
          <a:xfrm>
            <a:off x="8330991" y="3833250"/>
            <a:ext cx="671581" cy="671581"/>
          </a:xfrm>
          <a:custGeom>
            <a:avLst/>
            <a:gdLst/>
            <a:ahLst/>
            <a:cxnLst/>
            <a:rect l="l" t="t" r="r" b="b"/>
            <a:pathLst>
              <a:path w="1007372" h="1007372">
                <a:moveTo>
                  <a:pt x="0" y="0"/>
                </a:moveTo>
                <a:lnTo>
                  <a:pt x="1007372" y="0"/>
                </a:lnTo>
                <a:lnTo>
                  <a:pt x="1007372" y="1007373"/>
                </a:lnTo>
                <a:lnTo>
                  <a:pt x="0" y="10073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0" name="Freeform 10"/>
          <p:cNvSpPr/>
          <p:nvPr/>
        </p:nvSpPr>
        <p:spPr>
          <a:xfrm>
            <a:off x="8330991" y="2981728"/>
            <a:ext cx="677635" cy="677635"/>
          </a:xfrm>
          <a:custGeom>
            <a:avLst/>
            <a:gdLst/>
            <a:ahLst/>
            <a:cxnLst/>
            <a:rect l="l" t="t" r="r" b="b"/>
            <a:pathLst>
              <a:path w="1016453" h="1016453">
                <a:moveTo>
                  <a:pt x="0" y="0"/>
                </a:moveTo>
                <a:lnTo>
                  <a:pt x="1016453" y="0"/>
                </a:lnTo>
                <a:lnTo>
                  <a:pt x="1016453" y="1016453"/>
                </a:lnTo>
                <a:lnTo>
                  <a:pt x="0" y="10164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1" name="Freeform 11"/>
          <p:cNvSpPr/>
          <p:nvPr/>
        </p:nvSpPr>
        <p:spPr>
          <a:xfrm>
            <a:off x="7479556" y="3014042"/>
            <a:ext cx="673395" cy="673395"/>
          </a:xfrm>
          <a:custGeom>
            <a:avLst/>
            <a:gdLst/>
            <a:ahLst/>
            <a:cxnLst/>
            <a:rect l="l" t="t" r="r" b="b"/>
            <a:pathLst>
              <a:path w="1010093" h="1010093">
                <a:moveTo>
                  <a:pt x="0" y="0"/>
                </a:moveTo>
                <a:lnTo>
                  <a:pt x="1010093" y="0"/>
                </a:lnTo>
                <a:lnTo>
                  <a:pt x="1010093" y="1010092"/>
                </a:lnTo>
                <a:lnTo>
                  <a:pt x="0" y="10100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2" name="Freeform 12"/>
          <p:cNvSpPr/>
          <p:nvPr/>
        </p:nvSpPr>
        <p:spPr>
          <a:xfrm>
            <a:off x="10665984" y="1852350"/>
            <a:ext cx="645565" cy="645565"/>
          </a:xfrm>
          <a:custGeom>
            <a:avLst/>
            <a:gdLst/>
            <a:ahLst/>
            <a:cxnLst/>
            <a:rect l="l" t="t" r="r" b="b"/>
            <a:pathLst>
              <a:path w="968347" h="968347">
                <a:moveTo>
                  <a:pt x="0" y="0"/>
                </a:moveTo>
                <a:lnTo>
                  <a:pt x="968347" y="0"/>
                </a:lnTo>
                <a:lnTo>
                  <a:pt x="968347" y="968347"/>
                </a:lnTo>
                <a:lnTo>
                  <a:pt x="0" y="9683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3" name="Freeform 13"/>
          <p:cNvSpPr/>
          <p:nvPr/>
        </p:nvSpPr>
        <p:spPr>
          <a:xfrm rot="-2036799" flipV="1">
            <a:off x="2855564" y="4086819"/>
            <a:ext cx="1324060" cy="473351"/>
          </a:xfrm>
          <a:custGeom>
            <a:avLst/>
            <a:gdLst/>
            <a:ahLst/>
            <a:cxnLst/>
            <a:rect l="l" t="t" r="r" b="b"/>
            <a:pathLst>
              <a:path w="1986090" h="710027">
                <a:moveTo>
                  <a:pt x="0" y="710027"/>
                </a:moveTo>
                <a:lnTo>
                  <a:pt x="1986090" y="710027"/>
                </a:lnTo>
                <a:lnTo>
                  <a:pt x="1986090" y="0"/>
                </a:lnTo>
                <a:lnTo>
                  <a:pt x="0" y="0"/>
                </a:lnTo>
                <a:lnTo>
                  <a:pt x="0" y="71002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4" name="Freeform 14"/>
          <p:cNvSpPr/>
          <p:nvPr/>
        </p:nvSpPr>
        <p:spPr>
          <a:xfrm>
            <a:off x="2081831" y="5342656"/>
            <a:ext cx="618499" cy="494026"/>
          </a:xfrm>
          <a:custGeom>
            <a:avLst/>
            <a:gdLst/>
            <a:ahLst/>
            <a:cxnLst/>
            <a:rect l="l" t="t" r="r" b="b"/>
            <a:pathLst>
              <a:path w="927748" h="741039">
                <a:moveTo>
                  <a:pt x="0" y="0"/>
                </a:moveTo>
                <a:lnTo>
                  <a:pt x="927748" y="0"/>
                </a:lnTo>
                <a:lnTo>
                  <a:pt x="927748" y="741039"/>
                </a:lnTo>
                <a:lnTo>
                  <a:pt x="0" y="7410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5" name="Freeform 15"/>
          <p:cNvSpPr/>
          <p:nvPr/>
        </p:nvSpPr>
        <p:spPr>
          <a:xfrm>
            <a:off x="1303580" y="3904421"/>
            <a:ext cx="1513609" cy="614903"/>
          </a:xfrm>
          <a:custGeom>
            <a:avLst/>
            <a:gdLst/>
            <a:ahLst/>
            <a:cxnLst/>
            <a:rect l="l" t="t" r="r" b="b"/>
            <a:pathLst>
              <a:path w="2270413" h="922355">
                <a:moveTo>
                  <a:pt x="0" y="0"/>
                </a:moveTo>
                <a:lnTo>
                  <a:pt x="2270412" y="0"/>
                </a:lnTo>
                <a:lnTo>
                  <a:pt x="2270412" y="922355"/>
                </a:lnTo>
                <a:lnTo>
                  <a:pt x="0" y="92235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6" name="TextBox 16"/>
          <p:cNvSpPr txBox="1"/>
          <p:nvPr/>
        </p:nvSpPr>
        <p:spPr>
          <a:xfrm>
            <a:off x="4062238" y="4838907"/>
            <a:ext cx="2114622" cy="233269"/>
          </a:xfrm>
          <a:prstGeom prst="rect">
            <a:avLst/>
          </a:prstGeom>
        </p:spPr>
        <p:txBody>
          <a:bodyPr wrap="square" lIns="0" tIns="0" rIns="0" bIns="0" rtlCol="0" anchor="t">
            <a:spAutoFit/>
          </a:bodyPr>
          <a:lstStyle/>
          <a:p>
            <a:pPr algn="ctr">
              <a:lnSpc>
                <a:spcPts val="1960"/>
              </a:lnSpc>
            </a:pPr>
            <a:r>
              <a:rPr lang="en-US" sz="1400" dirty="0">
                <a:solidFill>
                  <a:srgbClr val="000000"/>
                </a:solidFill>
                <a:latin typeface="Lub Dub Bold" panose="020B0803030403020204" pitchFamily="34" charset="0"/>
                <a:ea typeface="Lub Dub 1"/>
                <a:cs typeface="Lub Dub 1"/>
                <a:sym typeface="Lub Dub 1"/>
              </a:rPr>
              <a:t>Full Invited Applications</a:t>
            </a:r>
          </a:p>
        </p:txBody>
      </p:sp>
      <p:sp>
        <p:nvSpPr>
          <p:cNvPr id="17" name="TextBox 17"/>
          <p:cNvSpPr txBox="1"/>
          <p:nvPr/>
        </p:nvSpPr>
        <p:spPr>
          <a:xfrm>
            <a:off x="7000472" y="1566534"/>
            <a:ext cx="2038034" cy="571631"/>
          </a:xfrm>
          <a:prstGeom prst="rect">
            <a:avLst/>
          </a:prstGeom>
        </p:spPr>
        <p:txBody>
          <a:bodyPr wrap="square" lIns="0" tIns="0" rIns="0" bIns="0" rtlCol="0" anchor="t">
            <a:spAutoFit/>
          </a:bodyPr>
          <a:lstStyle/>
          <a:p>
            <a:pPr algn="ctr">
              <a:lnSpc>
                <a:spcPts val="2333"/>
              </a:lnSpc>
            </a:pPr>
            <a:r>
              <a:rPr lang="en-US" dirty="0">
                <a:solidFill>
                  <a:srgbClr val="000000"/>
                </a:solidFill>
                <a:latin typeface="Lub Dub Bold" panose="020B0803030403020204" pitchFamily="34" charset="0"/>
                <a:ea typeface="Lub Dub 1"/>
                <a:cs typeface="Lub Dub 1"/>
                <a:sym typeface="Lub Dub 1"/>
              </a:rPr>
              <a:t>AHA Peer Review</a:t>
            </a:r>
          </a:p>
          <a:p>
            <a:pPr algn="ctr">
              <a:lnSpc>
                <a:spcPts val="2333"/>
              </a:lnSpc>
            </a:pPr>
            <a:r>
              <a:rPr lang="en-US" dirty="0">
                <a:solidFill>
                  <a:srgbClr val="000000"/>
                </a:solidFill>
                <a:latin typeface="Lub Dub Bold" panose="020B0803030403020204" pitchFamily="34" charset="0"/>
                <a:ea typeface="Lub Dub 1"/>
                <a:cs typeface="Lub Dub 1"/>
                <a:sym typeface="Lub Dub 1"/>
              </a:rPr>
              <a:t>Phase 1</a:t>
            </a:r>
          </a:p>
        </p:txBody>
      </p:sp>
      <p:sp>
        <p:nvSpPr>
          <p:cNvPr id="18" name="TextBox 18"/>
          <p:cNvSpPr txBox="1"/>
          <p:nvPr/>
        </p:nvSpPr>
        <p:spPr>
          <a:xfrm>
            <a:off x="6777357" y="2212464"/>
            <a:ext cx="2591872" cy="469552"/>
          </a:xfrm>
          <a:prstGeom prst="rect">
            <a:avLst/>
          </a:prstGeom>
        </p:spPr>
        <p:txBody>
          <a:bodyPr wrap="square" lIns="0" tIns="0" rIns="0" bIns="0" rtlCol="0" anchor="t">
            <a:spAutoFit/>
          </a:bodyPr>
          <a:lstStyle/>
          <a:p>
            <a:pPr algn="ctr">
              <a:lnSpc>
                <a:spcPts val="1867"/>
              </a:lnSpc>
            </a:pPr>
            <a:r>
              <a:rPr lang="en-US" sz="1400" dirty="0">
                <a:solidFill>
                  <a:srgbClr val="000000"/>
                </a:solidFill>
                <a:latin typeface="Lub Dub Condensed" panose="020B0506030403020204" pitchFamily="34" charset="0"/>
                <a:ea typeface="Lub Dub 2"/>
                <a:cs typeface="Lub Dub 2"/>
                <a:sym typeface="Lub Dub 2"/>
              </a:rPr>
              <a:t>Volunteer scientists will peer review focused on scientific merit</a:t>
            </a:r>
          </a:p>
        </p:txBody>
      </p:sp>
      <p:sp>
        <p:nvSpPr>
          <p:cNvPr id="19" name="TextBox 19"/>
          <p:cNvSpPr txBox="1"/>
          <p:nvPr/>
        </p:nvSpPr>
        <p:spPr>
          <a:xfrm>
            <a:off x="9526120" y="1278327"/>
            <a:ext cx="2595680" cy="469552"/>
          </a:xfrm>
          <a:prstGeom prst="rect">
            <a:avLst/>
          </a:prstGeom>
        </p:spPr>
        <p:txBody>
          <a:bodyPr wrap="square" lIns="0" tIns="0" rIns="0" bIns="0" rtlCol="0" anchor="t">
            <a:spAutoFit/>
          </a:bodyPr>
          <a:lstStyle/>
          <a:p>
            <a:pPr algn="ctr">
              <a:lnSpc>
                <a:spcPts val="1867"/>
              </a:lnSpc>
            </a:pPr>
            <a:r>
              <a:rPr lang="en-US" sz="1400" dirty="0">
                <a:solidFill>
                  <a:srgbClr val="000000"/>
                </a:solidFill>
                <a:latin typeface="Lub Dub Condensed" panose="020B0506030403020204" pitchFamily="34" charset="0"/>
                <a:ea typeface="Lub Dub 2"/>
                <a:cs typeface="Lub Dub 2"/>
                <a:sym typeface="Lub Dub 2"/>
              </a:rPr>
              <a:t>Finalists will present to stakeholders and volunteer in person</a:t>
            </a:r>
          </a:p>
        </p:txBody>
      </p:sp>
      <p:sp>
        <p:nvSpPr>
          <p:cNvPr id="20" name="TextBox 20"/>
          <p:cNvSpPr txBox="1"/>
          <p:nvPr/>
        </p:nvSpPr>
        <p:spPr>
          <a:xfrm>
            <a:off x="1353006" y="5917119"/>
            <a:ext cx="1453271" cy="235514"/>
          </a:xfrm>
          <a:prstGeom prst="rect">
            <a:avLst/>
          </a:prstGeom>
        </p:spPr>
        <p:txBody>
          <a:bodyPr wrap="square" lIns="0" tIns="0" rIns="0" bIns="0" rtlCol="0" anchor="t">
            <a:spAutoFit/>
          </a:bodyPr>
          <a:lstStyle/>
          <a:p>
            <a:pPr algn="ctr">
              <a:lnSpc>
                <a:spcPts val="1960"/>
              </a:lnSpc>
            </a:pPr>
            <a:r>
              <a:rPr lang="en-US" sz="1400" dirty="0">
                <a:solidFill>
                  <a:srgbClr val="000000"/>
                </a:solidFill>
                <a:latin typeface="Lub Dub Bold" panose="020B0803030403020204" pitchFamily="34" charset="0"/>
                <a:ea typeface="Lub Dub 1"/>
                <a:cs typeface="Lub Dub 1"/>
                <a:sym typeface="Lub Dub 1"/>
              </a:rPr>
              <a:t>Pre Proposals</a:t>
            </a:r>
          </a:p>
        </p:txBody>
      </p:sp>
      <p:sp>
        <p:nvSpPr>
          <p:cNvPr id="21" name="TextBox 21"/>
          <p:cNvSpPr txBox="1"/>
          <p:nvPr/>
        </p:nvSpPr>
        <p:spPr>
          <a:xfrm>
            <a:off x="698497" y="2502009"/>
            <a:ext cx="2681255" cy="571631"/>
          </a:xfrm>
          <a:prstGeom prst="rect">
            <a:avLst/>
          </a:prstGeom>
        </p:spPr>
        <p:txBody>
          <a:bodyPr wrap="square" lIns="0" tIns="0" rIns="0" bIns="0" rtlCol="0" anchor="t">
            <a:spAutoFit/>
          </a:bodyPr>
          <a:lstStyle/>
          <a:p>
            <a:pPr algn="ctr">
              <a:lnSpc>
                <a:spcPts val="2333"/>
              </a:lnSpc>
            </a:pPr>
            <a:r>
              <a:rPr lang="en-US" dirty="0">
                <a:solidFill>
                  <a:srgbClr val="000000"/>
                </a:solidFill>
                <a:latin typeface="Lub Dub Bold" panose="020B0803030403020204" pitchFamily="34" charset="0"/>
                <a:ea typeface="Lub Dub 1"/>
                <a:cs typeface="Lub Dub 1"/>
                <a:sym typeface="Lub Dub 1"/>
              </a:rPr>
              <a:t>Distributed Peer Review</a:t>
            </a:r>
          </a:p>
          <a:p>
            <a:pPr algn="ctr">
              <a:lnSpc>
                <a:spcPts val="2333"/>
              </a:lnSpc>
            </a:pPr>
            <a:r>
              <a:rPr lang="en-US">
                <a:solidFill>
                  <a:srgbClr val="000000"/>
                </a:solidFill>
                <a:latin typeface="Lub Dub Bold" panose="020B0803030403020204" pitchFamily="34" charset="0"/>
                <a:ea typeface="Lub Dub 1"/>
                <a:cs typeface="Lub Dub 1"/>
                <a:sym typeface="Lub Dub 1"/>
              </a:rPr>
              <a:t>Pre-Proposal </a:t>
            </a:r>
            <a:r>
              <a:rPr lang="en-US" dirty="0">
                <a:solidFill>
                  <a:srgbClr val="000000"/>
                </a:solidFill>
                <a:latin typeface="Lub Dub Bold" panose="020B0803030403020204" pitchFamily="34" charset="0"/>
                <a:ea typeface="Lub Dub 1"/>
                <a:cs typeface="Lub Dub 1"/>
                <a:sym typeface="Lub Dub 1"/>
              </a:rPr>
              <a:t>Phase</a:t>
            </a:r>
          </a:p>
        </p:txBody>
      </p:sp>
      <p:sp>
        <p:nvSpPr>
          <p:cNvPr id="22" name="TextBox 22"/>
          <p:cNvSpPr txBox="1"/>
          <p:nvPr/>
        </p:nvSpPr>
        <p:spPr>
          <a:xfrm>
            <a:off x="929516" y="3189250"/>
            <a:ext cx="2135861" cy="465320"/>
          </a:xfrm>
          <a:prstGeom prst="rect">
            <a:avLst/>
          </a:prstGeom>
        </p:spPr>
        <p:txBody>
          <a:bodyPr wrap="square" lIns="0" tIns="0" rIns="0" bIns="0" rtlCol="0" anchor="t">
            <a:spAutoFit/>
          </a:bodyPr>
          <a:lstStyle/>
          <a:p>
            <a:pPr algn="ctr">
              <a:lnSpc>
                <a:spcPts val="1867"/>
              </a:lnSpc>
            </a:pPr>
            <a:r>
              <a:rPr lang="en-US" sz="1400" dirty="0">
                <a:solidFill>
                  <a:srgbClr val="000000"/>
                </a:solidFill>
                <a:latin typeface="Lub Dub Condensed" panose="020B0506030403020204" pitchFamily="34" charset="0"/>
                <a:ea typeface="Lub Dub 2"/>
                <a:cs typeface="Lub Dub 2"/>
                <a:sym typeface="Lub Dub 2"/>
              </a:rPr>
              <a:t>Applicants are required to serve as peer reviewers</a:t>
            </a:r>
          </a:p>
        </p:txBody>
      </p:sp>
      <p:sp>
        <p:nvSpPr>
          <p:cNvPr id="23" name="TextBox 23"/>
          <p:cNvSpPr txBox="1"/>
          <p:nvPr/>
        </p:nvSpPr>
        <p:spPr>
          <a:xfrm>
            <a:off x="10657577" y="2548398"/>
            <a:ext cx="762992" cy="233269"/>
          </a:xfrm>
          <a:prstGeom prst="rect">
            <a:avLst/>
          </a:prstGeom>
        </p:spPr>
        <p:txBody>
          <a:bodyPr wrap="square" lIns="0" tIns="0" rIns="0" bIns="0" rtlCol="0" anchor="t">
            <a:spAutoFit/>
          </a:bodyPr>
          <a:lstStyle/>
          <a:p>
            <a:pPr algn="ctr">
              <a:lnSpc>
                <a:spcPts val="1960"/>
              </a:lnSpc>
            </a:pPr>
            <a:r>
              <a:rPr lang="en-US" sz="1400" dirty="0">
                <a:solidFill>
                  <a:srgbClr val="000000"/>
                </a:solidFill>
                <a:latin typeface="Lub Dub Bold" panose="020B0803030403020204" pitchFamily="34" charset="0"/>
                <a:ea typeface="Lub Dub 1"/>
                <a:cs typeface="Lub Dub 1"/>
                <a:sym typeface="Lub Dub 1"/>
              </a:rPr>
              <a:t>Finalists </a:t>
            </a:r>
          </a:p>
        </p:txBody>
      </p:sp>
      <p:sp>
        <p:nvSpPr>
          <p:cNvPr id="24" name="Freeform 24"/>
          <p:cNvSpPr/>
          <p:nvPr/>
        </p:nvSpPr>
        <p:spPr>
          <a:xfrm rot="-2036799" flipV="1">
            <a:off x="9087713" y="2362635"/>
            <a:ext cx="1324060" cy="473351"/>
          </a:xfrm>
          <a:custGeom>
            <a:avLst/>
            <a:gdLst/>
            <a:ahLst/>
            <a:cxnLst/>
            <a:rect l="l" t="t" r="r" b="b"/>
            <a:pathLst>
              <a:path w="1986090" h="710027">
                <a:moveTo>
                  <a:pt x="0" y="710027"/>
                </a:moveTo>
                <a:lnTo>
                  <a:pt x="1986089" y="710027"/>
                </a:lnTo>
                <a:lnTo>
                  <a:pt x="1986089" y="0"/>
                </a:lnTo>
                <a:lnTo>
                  <a:pt x="0" y="0"/>
                </a:lnTo>
                <a:lnTo>
                  <a:pt x="0" y="71002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25" name="Freeform 25"/>
          <p:cNvSpPr/>
          <p:nvPr/>
        </p:nvSpPr>
        <p:spPr>
          <a:xfrm rot="-2036799" flipV="1">
            <a:off x="6115327" y="3185255"/>
            <a:ext cx="1324060" cy="473351"/>
          </a:xfrm>
          <a:custGeom>
            <a:avLst/>
            <a:gdLst/>
            <a:ahLst/>
            <a:cxnLst/>
            <a:rect l="l" t="t" r="r" b="b"/>
            <a:pathLst>
              <a:path w="1986090" h="710027">
                <a:moveTo>
                  <a:pt x="0" y="710027"/>
                </a:moveTo>
                <a:lnTo>
                  <a:pt x="1986090" y="710027"/>
                </a:lnTo>
                <a:lnTo>
                  <a:pt x="1986090" y="0"/>
                </a:lnTo>
                <a:lnTo>
                  <a:pt x="0" y="0"/>
                </a:lnTo>
                <a:lnTo>
                  <a:pt x="0" y="71002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26" name="TextBox 26"/>
          <p:cNvSpPr txBox="1"/>
          <p:nvPr/>
        </p:nvSpPr>
        <p:spPr>
          <a:xfrm>
            <a:off x="9804943" y="673140"/>
            <a:ext cx="2038034" cy="571631"/>
          </a:xfrm>
          <a:prstGeom prst="rect">
            <a:avLst/>
          </a:prstGeom>
        </p:spPr>
        <p:txBody>
          <a:bodyPr wrap="square" lIns="0" tIns="0" rIns="0" bIns="0" rtlCol="0" anchor="t">
            <a:spAutoFit/>
          </a:bodyPr>
          <a:lstStyle/>
          <a:p>
            <a:pPr algn="ctr">
              <a:lnSpc>
                <a:spcPts val="2333"/>
              </a:lnSpc>
            </a:pPr>
            <a:r>
              <a:rPr lang="en-US" dirty="0">
                <a:solidFill>
                  <a:srgbClr val="000000"/>
                </a:solidFill>
                <a:latin typeface="Lub Dub Bold" panose="020B0803030403020204" pitchFamily="34" charset="0"/>
                <a:ea typeface="Lub Dub 1"/>
                <a:cs typeface="Lub Dub 1"/>
                <a:sym typeface="Lub Dub 1"/>
              </a:rPr>
              <a:t>AHA Peer Review</a:t>
            </a:r>
          </a:p>
          <a:p>
            <a:pPr algn="ctr">
              <a:lnSpc>
                <a:spcPts val="2333"/>
              </a:lnSpc>
            </a:pPr>
            <a:r>
              <a:rPr lang="en-US" dirty="0">
                <a:solidFill>
                  <a:srgbClr val="000000"/>
                </a:solidFill>
                <a:latin typeface="Lub Dub Bold" panose="020B0803030403020204" pitchFamily="34" charset="0"/>
                <a:ea typeface="Lub Dub 1"/>
                <a:cs typeface="Lub Dub 1"/>
                <a:sym typeface="Lub Dub 1"/>
              </a:rPr>
              <a:t>Phase 2</a:t>
            </a:r>
          </a:p>
        </p:txBody>
      </p:sp>
      <p:sp>
        <p:nvSpPr>
          <p:cNvPr id="27" name="Freeform 27"/>
          <p:cNvSpPr/>
          <p:nvPr/>
        </p:nvSpPr>
        <p:spPr>
          <a:xfrm>
            <a:off x="1378948" y="5343732"/>
            <a:ext cx="618499" cy="494026"/>
          </a:xfrm>
          <a:custGeom>
            <a:avLst/>
            <a:gdLst/>
            <a:ahLst/>
            <a:cxnLst/>
            <a:rect l="l" t="t" r="r" b="b"/>
            <a:pathLst>
              <a:path w="927748" h="741039">
                <a:moveTo>
                  <a:pt x="0" y="0"/>
                </a:moveTo>
                <a:lnTo>
                  <a:pt x="927747" y="0"/>
                </a:lnTo>
                <a:lnTo>
                  <a:pt x="927747" y="741038"/>
                </a:lnTo>
                <a:lnTo>
                  <a:pt x="0" y="7410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28" name="Freeform 28"/>
          <p:cNvSpPr/>
          <p:nvPr/>
        </p:nvSpPr>
        <p:spPr>
          <a:xfrm>
            <a:off x="671549" y="5342656"/>
            <a:ext cx="618499" cy="494026"/>
          </a:xfrm>
          <a:custGeom>
            <a:avLst/>
            <a:gdLst/>
            <a:ahLst/>
            <a:cxnLst/>
            <a:rect l="l" t="t" r="r" b="b"/>
            <a:pathLst>
              <a:path w="927748" h="741039">
                <a:moveTo>
                  <a:pt x="0" y="0"/>
                </a:moveTo>
                <a:lnTo>
                  <a:pt x="927748" y="0"/>
                </a:lnTo>
                <a:lnTo>
                  <a:pt x="927748" y="741039"/>
                </a:lnTo>
                <a:lnTo>
                  <a:pt x="0" y="7410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29" name="Freeform 29"/>
          <p:cNvSpPr/>
          <p:nvPr/>
        </p:nvSpPr>
        <p:spPr>
          <a:xfrm>
            <a:off x="1772157" y="4739266"/>
            <a:ext cx="618499" cy="494026"/>
          </a:xfrm>
          <a:custGeom>
            <a:avLst/>
            <a:gdLst/>
            <a:ahLst/>
            <a:cxnLst/>
            <a:rect l="l" t="t" r="r" b="b"/>
            <a:pathLst>
              <a:path w="927748" h="741039">
                <a:moveTo>
                  <a:pt x="0" y="0"/>
                </a:moveTo>
                <a:lnTo>
                  <a:pt x="927747" y="0"/>
                </a:lnTo>
                <a:lnTo>
                  <a:pt x="927747" y="741039"/>
                </a:lnTo>
                <a:lnTo>
                  <a:pt x="0" y="7410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30" name="Freeform 30"/>
          <p:cNvSpPr/>
          <p:nvPr/>
        </p:nvSpPr>
        <p:spPr>
          <a:xfrm>
            <a:off x="1065610" y="4760806"/>
            <a:ext cx="618499" cy="494026"/>
          </a:xfrm>
          <a:custGeom>
            <a:avLst/>
            <a:gdLst/>
            <a:ahLst/>
            <a:cxnLst/>
            <a:rect l="l" t="t" r="r" b="b"/>
            <a:pathLst>
              <a:path w="927748" h="741039">
                <a:moveTo>
                  <a:pt x="0" y="0"/>
                </a:moveTo>
                <a:lnTo>
                  <a:pt x="927747" y="0"/>
                </a:lnTo>
                <a:lnTo>
                  <a:pt x="927747" y="741039"/>
                </a:lnTo>
                <a:lnTo>
                  <a:pt x="0" y="7410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31" name="Freeform 31"/>
          <p:cNvSpPr/>
          <p:nvPr/>
        </p:nvSpPr>
        <p:spPr>
          <a:xfrm>
            <a:off x="2789230" y="5343732"/>
            <a:ext cx="618499" cy="494026"/>
          </a:xfrm>
          <a:custGeom>
            <a:avLst/>
            <a:gdLst/>
            <a:ahLst/>
            <a:cxnLst/>
            <a:rect l="l" t="t" r="r" b="b"/>
            <a:pathLst>
              <a:path w="927748" h="741039">
                <a:moveTo>
                  <a:pt x="0" y="0"/>
                </a:moveTo>
                <a:lnTo>
                  <a:pt x="927748" y="0"/>
                </a:lnTo>
                <a:lnTo>
                  <a:pt x="927748" y="741038"/>
                </a:lnTo>
                <a:lnTo>
                  <a:pt x="0" y="7410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32" name="Freeform 32"/>
          <p:cNvSpPr/>
          <p:nvPr/>
        </p:nvSpPr>
        <p:spPr>
          <a:xfrm>
            <a:off x="2479555" y="4760806"/>
            <a:ext cx="618499" cy="494026"/>
          </a:xfrm>
          <a:custGeom>
            <a:avLst/>
            <a:gdLst/>
            <a:ahLst/>
            <a:cxnLst/>
            <a:rect l="l" t="t" r="r" b="b"/>
            <a:pathLst>
              <a:path w="927748" h="741039">
                <a:moveTo>
                  <a:pt x="0" y="0"/>
                </a:moveTo>
                <a:lnTo>
                  <a:pt x="927748" y="0"/>
                </a:lnTo>
                <a:lnTo>
                  <a:pt x="927748" y="741039"/>
                </a:lnTo>
                <a:lnTo>
                  <a:pt x="0" y="7410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596CC-DFFC-1EF2-B2F2-1335ADF04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E147B-30C2-B0E3-D6F7-6E8FAC40C0C8}"/>
              </a:ext>
            </a:extLst>
          </p:cNvPr>
          <p:cNvSpPr>
            <a:spLocks noGrp="1"/>
          </p:cNvSpPr>
          <p:nvPr>
            <p:ph type="title"/>
          </p:nvPr>
        </p:nvSpPr>
        <p:spPr>
          <a:xfrm>
            <a:off x="689706" y="561026"/>
            <a:ext cx="10515600" cy="780443"/>
          </a:xfrm>
        </p:spPr>
        <p:txBody>
          <a:bodyPr>
            <a:noAutofit/>
          </a:bodyPr>
          <a:lstStyle/>
          <a:p>
            <a:r>
              <a:rPr lang="en-US" sz="4800" dirty="0">
                <a:solidFill>
                  <a:schemeClr val="tx1"/>
                </a:solidFill>
              </a:rPr>
              <a:t>Distributed Peer Review</a:t>
            </a:r>
          </a:p>
        </p:txBody>
      </p:sp>
      <p:sp>
        <p:nvSpPr>
          <p:cNvPr id="3" name="TextBox 2">
            <a:extLst>
              <a:ext uri="{FF2B5EF4-FFF2-40B4-BE49-F238E27FC236}">
                <a16:creationId xmlns:a16="http://schemas.microsoft.com/office/drawing/2014/main" id="{93A2C3F2-18AE-2FEA-C8A5-3F14C20C515B}"/>
              </a:ext>
            </a:extLst>
          </p:cNvPr>
          <p:cNvSpPr txBox="1"/>
          <p:nvPr/>
        </p:nvSpPr>
        <p:spPr>
          <a:xfrm>
            <a:off x="1099137" y="1546803"/>
            <a:ext cx="9993726" cy="3490186"/>
          </a:xfrm>
          <a:prstGeom prst="rect">
            <a:avLst/>
          </a:prstGeom>
          <a:noFill/>
        </p:spPr>
        <p:txBody>
          <a:bodyPr wrap="square" rtlCol="0">
            <a:spAutoFit/>
          </a:bodyPr>
          <a:lstStyle/>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3200" dirty="0">
                <a:latin typeface="Lub Dub" panose="020B0603030403020204"/>
                <a:cs typeface="LilyUPC" panose="020B0502040204020203" pitchFamily="34" charset="-34"/>
              </a:rPr>
              <a:t>All applicants who submit a proposal will be required to serves as a peer reviewer</a:t>
            </a: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3200" dirty="0">
                <a:latin typeface="Lub Dub" panose="020B0603030403020204"/>
                <a:cs typeface="LilyUPC" panose="020B0502040204020203" pitchFamily="34" charset="-34"/>
              </a:rPr>
              <a:t>PIs must declare conflicts of interest and will only be assigned proposals for which they do not have a conflict</a:t>
            </a: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3200" dirty="0">
                <a:latin typeface="Lub Dub" panose="020B0603030403020204"/>
                <a:cs typeface="LilyUPC" panose="020B0502040204020203" pitchFamily="34" charset="-34"/>
              </a:rPr>
              <a:t>~3 weeks to review 5-7 proposals</a:t>
            </a: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3200" dirty="0">
                <a:latin typeface="Lub Dub" panose="020B0603030403020204"/>
                <a:cs typeface="LilyUPC" panose="020B0502040204020203" pitchFamily="34" charset="-34"/>
              </a:rPr>
              <a:t>Must complete reviews on time to have your application evaluated for advancement</a:t>
            </a:r>
          </a:p>
        </p:txBody>
      </p:sp>
    </p:spTree>
    <p:extLst>
      <p:ext uri="{BB962C8B-B14F-4D97-AF65-F5344CB8AC3E}">
        <p14:creationId xmlns:p14="http://schemas.microsoft.com/office/powerpoint/2010/main" val="406250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705726" y="1482810"/>
            <a:ext cx="10780548" cy="4109607"/>
          </a:xfrm>
        </p:spPr>
        <p:txBody>
          <a:bodyPr>
            <a:normAutofit/>
          </a:bodyPr>
          <a:lstStyle/>
          <a:p>
            <a:pPr lvl="0" algn="ctr" eaLnBrk="0" fontAlgn="base" hangingPunct="0">
              <a:lnSpc>
                <a:spcPct val="100000"/>
              </a:lnSpc>
              <a:spcBef>
                <a:spcPts val="0"/>
              </a:spcBef>
              <a:spcAft>
                <a:spcPts val="600"/>
              </a:spcAft>
            </a:pPr>
            <a:r>
              <a:rPr lang="en-US" sz="3800" cap="none" dirty="0">
                <a:solidFill>
                  <a:srgbClr val="000000"/>
                </a:solidFill>
                <a:latin typeface="Lub Dub Medium" panose="020B0603030403020204" pitchFamily="34" charset="0"/>
                <a:cs typeface="Arial Narrow"/>
              </a:rPr>
              <a:t>Required Pre-Proposal (via ProposalCentral): </a:t>
            </a:r>
            <a:br>
              <a:rPr lang="en-US" sz="3800" cap="none" dirty="0">
                <a:solidFill>
                  <a:srgbClr val="000000"/>
                </a:solidFill>
                <a:latin typeface="Lub Dub Medium" panose="020B0603030403020204" pitchFamily="34" charset="0"/>
                <a:cs typeface="Arial Narrow"/>
              </a:rPr>
            </a:br>
            <a:r>
              <a:rPr lang="en-US" sz="3800" cap="none" dirty="0">
                <a:solidFill>
                  <a:schemeClr val="accent1"/>
                </a:solidFill>
                <a:latin typeface="Lub Dub Medium" panose="020B0603030403020204" pitchFamily="34" charset="0"/>
                <a:cs typeface="Arial Narrow"/>
              </a:rPr>
              <a:t>Thursday, Feb. 27, by 4pm ET / 3pm CT</a:t>
            </a:r>
            <a:br>
              <a:rPr lang="en-US" sz="3800" cap="none" dirty="0">
                <a:solidFill>
                  <a:srgbClr val="C00000"/>
                </a:solidFill>
                <a:latin typeface="Lub Dub Medium" panose="020B0603030403020204" pitchFamily="34" charset="0"/>
                <a:cs typeface="Arial Narrow"/>
              </a:rPr>
            </a:br>
            <a:br>
              <a:rPr lang="en-US" sz="3800" cap="none" dirty="0">
                <a:solidFill>
                  <a:srgbClr val="C00000"/>
                </a:solidFill>
                <a:latin typeface="Lub Dub Medium" panose="020B0603030403020204" pitchFamily="34" charset="0"/>
                <a:ea typeface="+mn-ea"/>
                <a:cs typeface="Arial Narrow"/>
              </a:rPr>
            </a:br>
            <a:r>
              <a:rPr lang="en-US" sz="3800" cap="none" dirty="0">
                <a:solidFill>
                  <a:schemeClr val="tx1"/>
                </a:solidFill>
                <a:latin typeface="Lub Dub Medium" panose="020B0603030403020204" pitchFamily="34" charset="0"/>
                <a:ea typeface="+mn-ea"/>
                <a:cs typeface="Arial Narrow"/>
              </a:rPr>
              <a:t>Invited</a:t>
            </a:r>
            <a:r>
              <a:rPr lang="en-US" sz="3800" cap="none" dirty="0">
                <a:solidFill>
                  <a:srgbClr val="C00000"/>
                </a:solidFill>
                <a:latin typeface="Lub Dub Medium" panose="020B0603030403020204" pitchFamily="34" charset="0"/>
                <a:ea typeface="+mn-ea"/>
                <a:cs typeface="Arial Narrow"/>
              </a:rPr>
              <a:t> </a:t>
            </a:r>
            <a:r>
              <a:rPr lang="en-US" sz="3800" cap="none" dirty="0">
                <a:solidFill>
                  <a:srgbClr val="000000"/>
                </a:solidFill>
                <a:latin typeface="Lub Dub Medium" panose="020B0603030403020204" pitchFamily="34" charset="0"/>
                <a:ea typeface="+mn-ea"/>
                <a:cs typeface="Arial Narrow"/>
              </a:rPr>
              <a:t>Full Application (via ProposalCentral): </a:t>
            </a:r>
            <a:br>
              <a:rPr lang="en-US" sz="3800" cap="none" dirty="0">
                <a:solidFill>
                  <a:srgbClr val="000000"/>
                </a:solidFill>
                <a:latin typeface="Lub Dub Medium" panose="020B0603030403020204" pitchFamily="34" charset="0"/>
                <a:ea typeface="+mn-ea"/>
                <a:cs typeface="Arial Narrow"/>
              </a:rPr>
            </a:br>
            <a:r>
              <a:rPr lang="en-US" sz="3800" cap="none" dirty="0">
                <a:solidFill>
                  <a:schemeClr val="accent1"/>
                </a:solidFill>
                <a:latin typeface="Lub Dub Medium" panose="020B0603030403020204" pitchFamily="34" charset="0"/>
                <a:cs typeface="Arial Narrow"/>
              </a:rPr>
              <a:t>Thursday</a:t>
            </a:r>
            <a:r>
              <a:rPr lang="en-US" sz="3800" cap="none" dirty="0">
                <a:solidFill>
                  <a:schemeClr val="accent1"/>
                </a:solidFill>
                <a:latin typeface="Lub Dub Medium" panose="020B0603030403020204" pitchFamily="34" charset="0"/>
                <a:ea typeface="+mn-ea"/>
                <a:cs typeface="Arial Narrow"/>
              </a:rPr>
              <a:t>, May 1, by </a:t>
            </a:r>
            <a:r>
              <a:rPr lang="en-US" sz="3800" cap="none" dirty="0">
                <a:solidFill>
                  <a:schemeClr val="accent1"/>
                </a:solidFill>
                <a:latin typeface="Lub Dub Medium" panose="020B0603030403020204" pitchFamily="34" charset="0"/>
                <a:cs typeface="Arial Narrow"/>
              </a:rPr>
              <a:t>4pm ET / 3pm CT</a:t>
            </a:r>
            <a:br>
              <a:rPr lang="en-US" sz="3800" cap="none" dirty="0">
                <a:solidFill>
                  <a:schemeClr val="accent1"/>
                </a:solidFill>
                <a:latin typeface="Lub Dub Medium" panose="020B0603030403020204" pitchFamily="34" charset="0"/>
                <a:ea typeface="+mn-ea"/>
                <a:cs typeface="Arial Narrow"/>
              </a:rPr>
            </a:br>
            <a:endParaRPr lang="en-US" sz="3800" dirty="0"/>
          </a:p>
        </p:txBody>
      </p:sp>
      <p:sp>
        <p:nvSpPr>
          <p:cNvPr id="4" name="Title 2">
            <a:extLst>
              <a:ext uri="{FF2B5EF4-FFF2-40B4-BE49-F238E27FC236}">
                <a16:creationId xmlns:a16="http://schemas.microsoft.com/office/drawing/2014/main" id="{2D652112-285C-4151-8331-5138EEFD53A9}"/>
              </a:ext>
            </a:extLst>
          </p:cNvPr>
          <p:cNvSpPr txBox="1">
            <a:spLocks/>
          </p:cNvSpPr>
          <p:nvPr/>
        </p:nvSpPr>
        <p:spPr>
          <a:xfrm>
            <a:off x="838200" y="723725"/>
            <a:ext cx="10515600" cy="55940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a:lstStyle>
          <a:p>
            <a:pPr algn="ctr"/>
            <a:r>
              <a:rPr lang="en-US" sz="4800" dirty="0">
                <a:solidFill>
                  <a:schemeClr val="tx1"/>
                </a:solidFill>
              </a:rPr>
              <a:t>Important</a:t>
            </a:r>
            <a:r>
              <a:rPr lang="en-US" sz="4800" dirty="0">
                <a:solidFill>
                  <a:schemeClr val="accent1"/>
                </a:solidFill>
              </a:rPr>
              <a:t> </a:t>
            </a:r>
            <a:r>
              <a:rPr lang="en-US" sz="4800" dirty="0">
                <a:solidFill>
                  <a:schemeClr val="tx1"/>
                </a:solidFill>
              </a:rPr>
              <a:t>Deadlines</a:t>
            </a:r>
          </a:p>
        </p:txBody>
      </p:sp>
    </p:spTree>
    <p:extLst>
      <p:ext uri="{BB962C8B-B14F-4D97-AF65-F5344CB8AC3E}">
        <p14:creationId xmlns:p14="http://schemas.microsoft.com/office/powerpoint/2010/main" val="2559085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FA58-77F7-4554-B697-24A21984B04A}"/>
              </a:ext>
            </a:extLst>
          </p:cNvPr>
          <p:cNvSpPr>
            <a:spLocks noGrp="1"/>
          </p:cNvSpPr>
          <p:nvPr>
            <p:ph type="title"/>
          </p:nvPr>
        </p:nvSpPr>
        <p:spPr>
          <a:xfrm>
            <a:off x="838200" y="363539"/>
            <a:ext cx="10515600" cy="559408"/>
          </a:xfrm>
        </p:spPr>
        <p:txBody>
          <a:bodyPr vert="horz" lIns="91440" tIns="45720" rIns="91440" bIns="45720" rtlCol="0" anchor="b">
            <a:normAutofit/>
          </a:bodyPr>
          <a:lstStyle/>
          <a:p>
            <a:r>
              <a:rPr lang="en-US" b="1" i="0" kern="1200" cap="all" baseline="0" dirty="0">
                <a:solidFill>
                  <a:schemeClr val="tx1"/>
                </a:solidFill>
              </a:rPr>
              <a:t>Peer Review Criteria</a:t>
            </a:r>
          </a:p>
        </p:txBody>
      </p:sp>
      <p:sp>
        <p:nvSpPr>
          <p:cNvPr id="7" name="Content Placeholder 2">
            <a:extLst>
              <a:ext uri="{FF2B5EF4-FFF2-40B4-BE49-F238E27FC236}">
                <a16:creationId xmlns:a16="http://schemas.microsoft.com/office/drawing/2014/main" id="{56A32CBB-6DA8-452E-AF8B-0AB5CE34958E}"/>
              </a:ext>
            </a:extLst>
          </p:cNvPr>
          <p:cNvSpPr>
            <a:spLocks noGrp="1"/>
          </p:cNvSpPr>
          <p:nvPr>
            <p:ph sz="half" idx="1"/>
          </p:nvPr>
        </p:nvSpPr>
        <p:spPr>
          <a:xfrm>
            <a:off x="838200" y="1256233"/>
            <a:ext cx="5119688" cy="2547672"/>
          </a:xfrm>
        </p:spPr>
        <p:txBody>
          <a:bodyPr vert="horz" lIns="91440" tIns="45720" rIns="91440" bIns="45720" rtlCol="0">
            <a:normAutofit/>
          </a:bodyPr>
          <a:lstStyle/>
          <a:p>
            <a:pPr lvl="0" fontAlgn="base">
              <a:spcBef>
                <a:spcPct val="20000"/>
              </a:spcBef>
              <a:spcAft>
                <a:spcPct val="0"/>
              </a:spcAft>
              <a:buClr>
                <a:srgbClr val="000000"/>
              </a:buClr>
            </a:pPr>
            <a:endParaRPr lang="en-US" cap="none" dirty="0"/>
          </a:p>
          <a:p>
            <a:pPr fontAlgn="base">
              <a:spcBef>
                <a:spcPct val="20000"/>
              </a:spcBef>
              <a:spcAft>
                <a:spcPct val="0"/>
              </a:spcAft>
              <a:buClr>
                <a:srgbClr val="000000"/>
              </a:buClr>
            </a:pPr>
            <a:r>
              <a:rPr lang="en-US" sz="1800" i="1" cap="none" dirty="0">
                <a:effectLst/>
                <a:latin typeface="Lub Dub Medium" panose="020B0603030403020204" pitchFamily="34" charset="0"/>
                <a:ea typeface="Lub Dub Condensed" panose="020B0506030403020204" pitchFamily="34" charset="0"/>
                <a:cs typeface="Lub Dub Condensed" panose="020B0506030403020204" pitchFamily="34" charset="0"/>
              </a:rPr>
              <a:t>Applicants are prohibited from discussing proposals with peer reviewers. This is a form of scientific misconduct and will result in removal of the application from funding consideration and institutional notification of misconduct.</a:t>
            </a:r>
            <a:endParaRPr lang="en-US" sz="1800" cap="none" dirty="0">
              <a:effectLst/>
              <a:latin typeface="Lub Dub Condensed" panose="020B0506030403020204" pitchFamily="34" charset="0"/>
              <a:ea typeface="Lub Dub Condensed" panose="020B0506030403020204" pitchFamily="34" charset="0"/>
              <a:cs typeface="Lub Dub Condensed" panose="020B0506030403020204" pitchFamily="34" charset="0"/>
            </a:endParaRPr>
          </a:p>
          <a:p>
            <a:pPr lvl="0" fontAlgn="base">
              <a:spcBef>
                <a:spcPct val="20000"/>
              </a:spcBef>
              <a:spcAft>
                <a:spcPct val="0"/>
              </a:spcAft>
              <a:buClr>
                <a:srgbClr val="000000"/>
              </a:buClr>
            </a:pPr>
            <a:endParaRPr lang="en-US" cap="none" dirty="0"/>
          </a:p>
          <a:p>
            <a:pPr lvl="0" fontAlgn="base">
              <a:spcBef>
                <a:spcPct val="20000"/>
              </a:spcBef>
              <a:spcAft>
                <a:spcPct val="0"/>
              </a:spcAft>
              <a:buClr>
                <a:srgbClr val="000000"/>
              </a:buClr>
            </a:pPr>
            <a:endParaRPr lang="en-US" cap="none" dirty="0"/>
          </a:p>
        </p:txBody>
      </p:sp>
      <p:graphicFrame>
        <p:nvGraphicFramePr>
          <p:cNvPr id="9" name="TextBox 2">
            <a:extLst>
              <a:ext uri="{FF2B5EF4-FFF2-40B4-BE49-F238E27FC236}">
                <a16:creationId xmlns:a16="http://schemas.microsoft.com/office/drawing/2014/main" id="{CE034115-94D5-D8AD-CD1C-4EE6515F7178}"/>
              </a:ext>
            </a:extLst>
          </p:cNvPr>
          <p:cNvGraphicFramePr/>
          <p:nvPr>
            <p:extLst>
              <p:ext uri="{D42A27DB-BD31-4B8C-83A1-F6EECF244321}">
                <p14:modId xmlns:p14="http://schemas.microsoft.com/office/powerpoint/2010/main" val="1794651245"/>
              </p:ext>
            </p:extLst>
          </p:nvPr>
        </p:nvGraphicFramePr>
        <p:xfrm>
          <a:off x="6234112" y="1256232"/>
          <a:ext cx="5119687" cy="452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292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59508-FD95-CFFD-EB78-A6A5273C3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BD0A1-5ABC-85CB-6FF4-739B699275F0}"/>
              </a:ext>
            </a:extLst>
          </p:cNvPr>
          <p:cNvSpPr>
            <a:spLocks noGrp="1"/>
          </p:cNvSpPr>
          <p:nvPr>
            <p:ph type="title"/>
          </p:nvPr>
        </p:nvSpPr>
        <p:spPr>
          <a:xfrm>
            <a:off x="689706" y="561026"/>
            <a:ext cx="10515600" cy="780443"/>
          </a:xfrm>
        </p:spPr>
        <p:txBody>
          <a:bodyPr>
            <a:noAutofit/>
          </a:bodyPr>
          <a:lstStyle/>
          <a:p>
            <a:r>
              <a:rPr lang="en-US" sz="4800" dirty="0">
                <a:solidFill>
                  <a:schemeClr val="tx1"/>
                </a:solidFill>
              </a:rPr>
              <a:t>Peer Review Criteria </a:t>
            </a:r>
          </a:p>
        </p:txBody>
      </p:sp>
      <p:sp>
        <p:nvSpPr>
          <p:cNvPr id="3" name="TextBox 2">
            <a:extLst>
              <a:ext uri="{FF2B5EF4-FFF2-40B4-BE49-F238E27FC236}">
                <a16:creationId xmlns:a16="http://schemas.microsoft.com/office/drawing/2014/main" id="{764FCAE8-BDAC-E876-9252-C1A6E6D06B1D}"/>
              </a:ext>
            </a:extLst>
          </p:cNvPr>
          <p:cNvSpPr txBox="1"/>
          <p:nvPr/>
        </p:nvSpPr>
        <p:spPr>
          <a:xfrm>
            <a:off x="1099137" y="1546803"/>
            <a:ext cx="9993726" cy="4530471"/>
          </a:xfrm>
          <a:prstGeom prst="rect">
            <a:avLst/>
          </a:prstGeom>
          <a:noFill/>
        </p:spPr>
        <p:txBody>
          <a:bodyPr wrap="square" rtlCol="0">
            <a:spAutoFit/>
          </a:bodyPr>
          <a:lstStyle/>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2800" b="1" dirty="0">
                <a:latin typeface="Lub Dub Medium" panose="020B0603030403020204" pitchFamily="34" charset="0"/>
              </a:rPr>
              <a:t>Investigator/Investigative Team</a:t>
            </a:r>
            <a:r>
              <a:rPr lang="en-US" sz="2800" dirty="0">
                <a:latin typeface="Lub Dub Medium" panose="020B0603030403020204" pitchFamily="34" charset="0"/>
              </a:rPr>
              <a:t>: Is the investigator well suited to conduct the proposed studies? Does the investigative team bring complementary expertise to the project?</a:t>
            </a: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endParaRPr lang="en-US" sz="2800" dirty="0">
              <a:latin typeface="Lub Dub Medium" panose="020B0603030403020204" pitchFamily="34" charset="0"/>
            </a:endParaRP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2800" b="1" dirty="0">
                <a:latin typeface="Lub Dub Medium" panose="020B0603030403020204" pitchFamily="34" charset="0"/>
              </a:rPr>
              <a:t>Significance</a:t>
            </a:r>
            <a:r>
              <a:rPr lang="en-US" sz="2800" dirty="0">
                <a:latin typeface="Lub Dub Medium" panose="020B0603030403020204" pitchFamily="34" charset="0"/>
              </a:rPr>
              <a:t>: Does this proposal address an important problem directly related to areas of interest? How will scientific knowledge or clinical practice be significantly impacted? Will there be an effect on the concepts, methods, and technologies that drive this field?</a:t>
            </a:r>
            <a:endParaRPr lang="en-US" sz="2800" kern="0" dirty="0">
              <a:solidFill>
                <a:srgbClr val="000000"/>
              </a:solidFill>
              <a:latin typeface="Lub Dub Medium" panose="020B0603030403020204" pitchFamily="34" charset="0"/>
            </a:endParaRPr>
          </a:p>
        </p:txBody>
      </p:sp>
    </p:spTree>
    <p:extLst>
      <p:ext uri="{BB962C8B-B14F-4D97-AF65-F5344CB8AC3E}">
        <p14:creationId xmlns:p14="http://schemas.microsoft.com/office/powerpoint/2010/main" val="16059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E70C2-8737-E194-173F-192AD5F330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ADB69-EEB3-0E98-D2D0-8DC2D41CA8B6}"/>
              </a:ext>
            </a:extLst>
          </p:cNvPr>
          <p:cNvSpPr>
            <a:spLocks noGrp="1"/>
          </p:cNvSpPr>
          <p:nvPr>
            <p:ph type="title"/>
          </p:nvPr>
        </p:nvSpPr>
        <p:spPr>
          <a:xfrm>
            <a:off x="689706" y="561026"/>
            <a:ext cx="10515600" cy="780443"/>
          </a:xfrm>
        </p:spPr>
        <p:txBody>
          <a:bodyPr>
            <a:noAutofit/>
          </a:bodyPr>
          <a:lstStyle/>
          <a:p>
            <a:r>
              <a:rPr lang="en-US" sz="4800" dirty="0">
                <a:solidFill>
                  <a:schemeClr val="tx1"/>
                </a:solidFill>
              </a:rPr>
              <a:t>Peer Review Criteria </a:t>
            </a:r>
          </a:p>
        </p:txBody>
      </p:sp>
      <p:sp>
        <p:nvSpPr>
          <p:cNvPr id="3" name="TextBox 2">
            <a:extLst>
              <a:ext uri="{FF2B5EF4-FFF2-40B4-BE49-F238E27FC236}">
                <a16:creationId xmlns:a16="http://schemas.microsoft.com/office/drawing/2014/main" id="{607A57F0-6E69-07FD-9FF1-6CD7E4B99AB0}"/>
              </a:ext>
            </a:extLst>
          </p:cNvPr>
          <p:cNvSpPr txBox="1"/>
          <p:nvPr/>
        </p:nvSpPr>
        <p:spPr>
          <a:xfrm>
            <a:off x="1099137" y="1546803"/>
            <a:ext cx="9993726" cy="2769989"/>
          </a:xfrm>
          <a:prstGeom prst="rect">
            <a:avLst/>
          </a:prstGeom>
          <a:noFill/>
        </p:spPr>
        <p:txBody>
          <a:bodyPr wrap="square" rtlCol="0">
            <a:spAutoFit/>
          </a:bodyPr>
          <a:lstStyle/>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3000" b="1" kern="0" dirty="0">
                <a:solidFill>
                  <a:srgbClr val="000000"/>
                </a:solidFill>
                <a:latin typeface="Lub Dub Medium" panose="020B0603030403020204" pitchFamily="34" charset="0"/>
              </a:rPr>
              <a:t>Innovation</a:t>
            </a:r>
            <a:r>
              <a:rPr lang="en-US" sz="3000" kern="0" dirty="0">
                <a:solidFill>
                  <a:srgbClr val="000000"/>
                </a:solidFill>
                <a:latin typeface="Lub Dub Medium" panose="020B0603030403020204" pitchFamily="34" charset="0"/>
              </a:rPr>
              <a:t>: Does the proposal have the potential to lead to major conceptual and/or technological innovations in health care? </a:t>
            </a: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endParaRPr lang="en-US" sz="3000" kern="0" dirty="0">
              <a:solidFill>
                <a:srgbClr val="000000"/>
              </a:solidFill>
              <a:latin typeface="Lub Dub Medium" panose="020B0603030403020204" pitchFamily="34" charset="0"/>
            </a:endParaRP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3000" b="1" kern="0" dirty="0">
                <a:solidFill>
                  <a:srgbClr val="000000"/>
                </a:solidFill>
                <a:latin typeface="Lub Dub Medium" panose="020B0603030403020204" pitchFamily="34" charset="0"/>
              </a:rPr>
              <a:t>Impact</a:t>
            </a:r>
            <a:r>
              <a:rPr lang="en-US" sz="3000" kern="0" dirty="0">
                <a:solidFill>
                  <a:srgbClr val="000000"/>
                </a:solidFill>
                <a:latin typeface="Lub Dub Medium" panose="020B0603030403020204" pitchFamily="34" charset="0"/>
              </a:rPr>
              <a:t>: Does the proposal have a sustainable influence on the field of study?</a:t>
            </a:r>
          </a:p>
        </p:txBody>
      </p:sp>
    </p:spTree>
    <p:extLst>
      <p:ext uri="{BB962C8B-B14F-4D97-AF65-F5344CB8AC3E}">
        <p14:creationId xmlns:p14="http://schemas.microsoft.com/office/powerpoint/2010/main" val="1692447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36E9C-CAD3-154D-04F5-5BCD77DD1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A64D8-EF7F-44A6-FFDB-6D67C27F4C72}"/>
              </a:ext>
            </a:extLst>
          </p:cNvPr>
          <p:cNvSpPr>
            <a:spLocks noGrp="1"/>
          </p:cNvSpPr>
          <p:nvPr>
            <p:ph type="title"/>
          </p:nvPr>
        </p:nvSpPr>
        <p:spPr>
          <a:xfrm>
            <a:off x="689706" y="561026"/>
            <a:ext cx="10515600" cy="780443"/>
          </a:xfrm>
        </p:spPr>
        <p:txBody>
          <a:bodyPr>
            <a:noAutofit/>
          </a:bodyPr>
          <a:lstStyle/>
          <a:p>
            <a:r>
              <a:rPr lang="en-US" sz="4800" dirty="0">
                <a:solidFill>
                  <a:schemeClr val="tx1"/>
                </a:solidFill>
              </a:rPr>
              <a:t>Peer Review Criteria </a:t>
            </a:r>
          </a:p>
        </p:txBody>
      </p:sp>
      <p:sp>
        <p:nvSpPr>
          <p:cNvPr id="3" name="TextBox 2">
            <a:extLst>
              <a:ext uri="{FF2B5EF4-FFF2-40B4-BE49-F238E27FC236}">
                <a16:creationId xmlns:a16="http://schemas.microsoft.com/office/drawing/2014/main" id="{7DE5FE4E-1374-95FF-64CF-144BE2AB7350}"/>
              </a:ext>
            </a:extLst>
          </p:cNvPr>
          <p:cNvSpPr txBox="1"/>
          <p:nvPr/>
        </p:nvSpPr>
        <p:spPr>
          <a:xfrm>
            <a:off x="1099137" y="1546803"/>
            <a:ext cx="9993726" cy="4142673"/>
          </a:xfrm>
          <a:prstGeom prst="rect">
            <a:avLst/>
          </a:prstGeom>
          <a:noFill/>
        </p:spPr>
        <p:txBody>
          <a:bodyPr wrap="square" rtlCol="0">
            <a:spAutoFit/>
          </a:bodyPr>
          <a:lstStyle/>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2800" b="1" kern="0" dirty="0">
                <a:solidFill>
                  <a:srgbClr val="000000"/>
                </a:solidFill>
                <a:latin typeface="Lub Dub Medium" panose="020B0603030403020204" pitchFamily="34" charset="0"/>
              </a:rPr>
              <a:t>ELSI</a:t>
            </a:r>
            <a:r>
              <a:rPr lang="en-US" sz="2800" kern="0" dirty="0">
                <a:solidFill>
                  <a:srgbClr val="000000"/>
                </a:solidFill>
                <a:latin typeface="Lub Dub Medium" panose="020B0603030403020204" pitchFamily="34" charset="0"/>
              </a:rPr>
              <a:t>: Has the team identified pertinent ethical, legal and social implications that may impact the proposed studies, and opportunities to address as appropriate?</a:t>
            </a: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endParaRPr lang="en-US" sz="2800" kern="0" dirty="0">
              <a:solidFill>
                <a:srgbClr val="000000"/>
              </a:solidFill>
              <a:latin typeface="Lub Dub Medium" panose="020B0603030403020204" pitchFamily="34" charset="0"/>
            </a:endParaRPr>
          </a:p>
          <a:p>
            <a:pPr marL="457200" lvl="0" indent="-457200" eaLnBrk="0" fontAlgn="base" hangingPunct="0">
              <a:lnSpc>
                <a:spcPct val="90000"/>
              </a:lnSpc>
              <a:spcBef>
                <a:spcPct val="20000"/>
              </a:spcBef>
              <a:spcAft>
                <a:spcPct val="0"/>
              </a:spcAft>
              <a:buClr>
                <a:srgbClr val="000000"/>
              </a:buClr>
              <a:buFont typeface="Arial" panose="020B0604020202020204" pitchFamily="34" charset="0"/>
              <a:buChar char="•"/>
            </a:pPr>
            <a:r>
              <a:rPr lang="en-US" sz="2800" b="1" kern="0" dirty="0">
                <a:solidFill>
                  <a:srgbClr val="000000"/>
                </a:solidFill>
                <a:latin typeface="Lub Dub Medium" panose="020B0603030403020204" pitchFamily="34" charset="0"/>
              </a:rPr>
              <a:t>Opportunity for Development</a:t>
            </a:r>
            <a:r>
              <a:rPr lang="en-US" sz="2800" kern="0" dirty="0">
                <a:solidFill>
                  <a:srgbClr val="000000"/>
                </a:solidFill>
                <a:latin typeface="Lub Dub Medium" panose="020B0603030403020204" pitchFamily="34" charset="0"/>
              </a:rPr>
              <a:t>: Has the applicant identified a market need and considered a path for development and/or commercialization for the product or service that is the focus of the proposed studies? </a:t>
            </a:r>
          </a:p>
        </p:txBody>
      </p:sp>
    </p:spTree>
    <p:extLst>
      <p:ext uri="{BB962C8B-B14F-4D97-AF65-F5344CB8AC3E}">
        <p14:creationId xmlns:p14="http://schemas.microsoft.com/office/powerpoint/2010/main" val="125071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456C-2E44-4E8D-9F8F-9BC190CE192F}"/>
              </a:ext>
            </a:extLst>
          </p:cNvPr>
          <p:cNvSpPr>
            <a:spLocks noGrp="1"/>
          </p:cNvSpPr>
          <p:nvPr>
            <p:ph type="title"/>
          </p:nvPr>
        </p:nvSpPr>
        <p:spPr>
          <a:xfrm>
            <a:off x="838200" y="363539"/>
            <a:ext cx="10515600" cy="726050"/>
          </a:xfrm>
        </p:spPr>
        <p:txBody>
          <a:bodyPr vert="horz" lIns="91440" tIns="45720" rIns="91440" bIns="45720" rtlCol="0" anchor="b">
            <a:normAutofit/>
          </a:bodyPr>
          <a:lstStyle/>
          <a:p>
            <a:r>
              <a:rPr lang="en-US" sz="3600" b="1" i="0" kern="1200" cap="all" baseline="0" dirty="0">
                <a:solidFill>
                  <a:schemeClr val="tx1"/>
                </a:solidFill>
                <a:latin typeface="Lub Dub" panose="020B0603030403020204" pitchFamily="34" charset="77"/>
                <a:ea typeface="+mj-ea"/>
                <a:cs typeface="+mj-cs"/>
              </a:rPr>
              <a:t>Process and timeline</a:t>
            </a:r>
          </a:p>
        </p:txBody>
      </p:sp>
      <p:graphicFrame>
        <p:nvGraphicFramePr>
          <p:cNvPr id="5" name="TextBox 2">
            <a:extLst>
              <a:ext uri="{FF2B5EF4-FFF2-40B4-BE49-F238E27FC236}">
                <a16:creationId xmlns:a16="http://schemas.microsoft.com/office/drawing/2014/main" id="{1B4D0EB6-34BC-420F-963A-404A72433348}"/>
              </a:ext>
            </a:extLst>
          </p:cNvPr>
          <p:cNvGraphicFramePr/>
          <p:nvPr>
            <p:extLst>
              <p:ext uri="{D42A27DB-BD31-4B8C-83A1-F6EECF244321}">
                <p14:modId xmlns:p14="http://schemas.microsoft.com/office/powerpoint/2010/main" val="1548542927"/>
              </p:ext>
            </p:extLst>
          </p:nvPr>
        </p:nvGraphicFramePr>
        <p:xfrm>
          <a:off x="838200" y="1281869"/>
          <a:ext cx="10515600" cy="4486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4974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FB232F3-4B4E-E1E5-5EFF-3F60002942E2}"/>
              </a:ext>
            </a:extLst>
          </p:cNvPr>
          <p:cNvGraphicFramePr/>
          <p:nvPr>
            <p:extLst>
              <p:ext uri="{D42A27DB-BD31-4B8C-83A1-F6EECF244321}">
                <p14:modId xmlns:p14="http://schemas.microsoft.com/office/powerpoint/2010/main" val="287709805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232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FA58-77F7-4554-B697-24A21984B04A}"/>
              </a:ext>
            </a:extLst>
          </p:cNvPr>
          <p:cNvSpPr>
            <a:spLocks noGrp="1"/>
          </p:cNvSpPr>
          <p:nvPr>
            <p:ph type="title"/>
          </p:nvPr>
        </p:nvSpPr>
        <p:spPr>
          <a:xfrm>
            <a:off x="726374" y="65988"/>
            <a:ext cx="10515600" cy="743356"/>
          </a:xfrm>
        </p:spPr>
        <p:txBody>
          <a:bodyPr>
            <a:noAutofit/>
          </a:bodyPr>
          <a:lstStyle/>
          <a:p>
            <a:pPr algn="ctr"/>
            <a:r>
              <a:rPr lang="en-US" sz="4800" dirty="0">
                <a:solidFill>
                  <a:schemeClr val="tx1"/>
                </a:solidFill>
              </a:rPr>
              <a:t>FAQ</a:t>
            </a:r>
          </a:p>
        </p:txBody>
      </p:sp>
      <p:sp>
        <p:nvSpPr>
          <p:cNvPr id="5" name="Content Placeholder 2">
            <a:extLst>
              <a:ext uri="{FF2B5EF4-FFF2-40B4-BE49-F238E27FC236}">
                <a16:creationId xmlns:a16="http://schemas.microsoft.com/office/drawing/2014/main" id="{5BAF6AB4-92C4-4DF1-9B0F-998466F82F38}"/>
              </a:ext>
            </a:extLst>
          </p:cNvPr>
          <p:cNvSpPr txBox="1">
            <a:spLocks/>
          </p:cNvSpPr>
          <p:nvPr/>
        </p:nvSpPr>
        <p:spPr>
          <a:xfrm>
            <a:off x="726374" y="925418"/>
            <a:ext cx="11001736" cy="5452234"/>
          </a:xfrm>
          <a:prstGeom prst="rect">
            <a:avLst/>
          </a:prstGeom>
        </p:spPr>
        <p:txBody>
          <a:bodyPr/>
          <a:lstStyle>
            <a:lvl1pPr marL="192881" indent="-192881" algn="l" rtl="0" eaLnBrk="0" fontAlgn="base" hangingPunct="0">
              <a:lnSpc>
                <a:spcPct val="90000"/>
              </a:lnSpc>
              <a:spcBef>
                <a:spcPct val="20000"/>
              </a:spcBef>
              <a:spcAft>
                <a:spcPct val="0"/>
              </a:spcAft>
              <a:buClr>
                <a:schemeClr val="bg2"/>
              </a:buClr>
              <a:buChar char="•"/>
              <a:defRPr sz="1350" b="0">
                <a:solidFill>
                  <a:schemeClr val="bg2"/>
                </a:solidFill>
                <a:latin typeface="+mn-lt"/>
                <a:ea typeface="+mn-ea"/>
                <a:cs typeface="+mn-cs"/>
              </a:defRPr>
            </a:lvl1pPr>
            <a:lvl2pPr marL="417910" indent="-160735" algn="l" rtl="0" eaLnBrk="0" fontAlgn="base" hangingPunct="0">
              <a:lnSpc>
                <a:spcPct val="90000"/>
              </a:lnSpc>
              <a:spcBef>
                <a:spcPct val="20000"/>
              </a:spcBef>
              <a:spcAft>
                <a:spcPct val="0"/>
              </a:spcAft>
              <a:buClr>
                <a:schemeClr val="bg2"/>
              </a:buClr>
              <a:buChar char="–"/>
              <a:defRPr sz="1125" b="0">
                <a:solidFill>
                  <a:schemeClr val="bg2"/>
                </a:solidFill>
                <a:latin typeface="+mn-lt"/>
              </a:defRPr>
            </a:lvl2pPr>
            <a:lvl3pPr marL="642938" indent="-128588" algn="l" rtl="0" eaLnBrk="0" fontAlgn="base" hangingPunct="0">
              <a:lnSpc>
                <a:spcPct val="90000"/>
              </a:lnSpc>
              <a:spcBef>
                <a:spcPct val="20000"/>
              </a:spcBef>
              <a:spcAft>
                <a:spcPct val="0"/>
              </a:spcAft>
              <a:buClr>
                <a:schemeClr val="bg2"/>
              </a:buClr>
              <a:buSzPct val="55000"/>
              <a:buFont typeface="Monotype Sorts" pitchFamily="2" charset="2"/>
              <a:buChar char="u"/>
              <a:defRPr sz="1013" b="0">
                <a:solidFill>
                  <a:schemeClr val="bg2"/>
                </a:solidFill>
                <a:latin typeface="+mn-lt"/>
              </a:defRPr>
            </a:lvl3pPr>
            <a:lvl4pPr marL="900113" indent="-128588" algn="l" rtl="0" eaLnBrk="0" fontAlgn="base" hangingPunct="0">
              <a:lnSpc>
                <a:spcPct val="90000"/>
              </a:lnSpc>
              <a:spcBef>
                <a:spcPct val="20000"/>
              </a:spcBef>
              <a:spcAft>
                <a:spcPct val="0"/>
              </a:spcAft>
              <a:buClr>
                <a:schemeClr val="bg2"/>
              </a:buClr>
              <a:defRPr sz="900" b="0">
                <a:solidFill>
                  <a:schemeClr val="bg2"/>
                </a:solidFill>
                <a:latin typeface="+mn-lt"/>
              </a:defRPr>
            </a:lvl4pPr>
            <a:lvl5pPr marL="1157288" indent="-128588" algn="l" rtl="0" eaLnBrk="0" fontAlgn="base" hangingPunct="0">
              <a:lnSpc>
                <a:spcPct val="90000"/>
              </a:lnSpc>
              <a:spcBef>
                <a:spcPct val="20000"/>
              </a:spcBef>
              <a:spcAft>
                <a:spcPct val="0"/>
              </a:spcAft>
              <a:buClr>
                <a:schemeClr val="bg2"/>
              </a:buClr>
              <a:buChar char="•"/>
              <a:defRPr sz="788" b="0">
                <a:solidFill>
                  <a:schemeClr val="bg2"/>
                </a:solidFill>
                <a:latin typeface="+mn-lt"/>
              </a:defRPr>
            </a:lvl5pPr>
            <a:lvl6pPr marL="1414463" indent="-128588" algn="l" rtl="0" eaLnBrk="0" fontAlgn="base" hangingPunct="0">
              <a:lnSpc>
                <a:spcPct val="90000"/>
              </a:lnSpc>
              <a:spcBef>
                <a:spcPct val="20000"/>
              </a:spcBef>
              <a:spcAft>
                <a:spcPct val="0"/>
              </a:spcAft>
              <a:buClr>
                <a:schemeClr val="bg2"/>
              </a:buClr>
              <a:buChar char="•"/>
              <a:defRPr sz="1125" b="1">
                <a:solidFill>
                  <a:schemeClr val="bg2"/>
                </a:solidFill>
                <a:latin typeface="+mn-lt"/>
              </a:defRPr>
            </a:lvl6pPr>
            <a:lvl7pPr marL="1671638" indent="-128588" algn="l" rtl="0" eaLnBrk="0" fontAlgn="base" hangingPunct="0">
              <a:lnSpc>
                <a:spcPct val="90000"/>
              </a:lnSpc>
              <a:spcBef>
                <a:spcPct val="20000"/>
              </a:spcBef>
              <a:spcAft>
                <a:spcPct val="0"/>
              </a:spcAft>
              <a:buClr>
                <a:schemeClr val="bg2"/>
              </a:buClr>
              <a:buChar char="•"/>
              <a:defRPr sz="1125" b="1">
                <a:solidFill>
                  <a:schemeClr val="bg2"/>
                </a:solidFill>
                <a:latin typeface="+mn-lt"/>
              </a:defRPr>
            </a:lvl7pPr>
            <a:lvl8pPr marL="1928813" indent="-128588" algn="l" rtl="0" eaLnBrk="0" fontAlgn="base" hangingPunct="0">
              <a:lnSpc>
                <a:spcPct val="90000"/>
              </a:lnSpc>
              <a:spcBef>
                <a:spcPct val="20000"/>
              </a:spcBef>
              <a:spcAft>
                <a:spcPct val="0"/>
              </a:spcAft>
              <a:buClr>
                <a:schemeClr val="bg2"/>
              </a:buClr>
              <a:buChar char="•"/>
              <a:defRPr sz="1125" b="1">
                <a:solidFill>
                  <a:schemeClr val="bg2"/>
                </a:solidFill>
                <a:latin typeface="+mn-lt"/>
              </a:defRPr>
            </a:lvl8pPr>
            <a:lvl9pPr marL="2185988" indent="-128588" algn="l" rtl="0" eaLnBrk="0" fontAlgn="base" hangingPunct="0">
              <a:lnSpc>
                <a:spcPct val="90000"/>
              </a:lnSpc>
              <a:spcBef>
                <a:spcPct val="20000"/>
              </a:spcBef>
              <a:spcAft>
                <a:spcPct val="0"/>
              </a:spcAft>
              <a:buClr>
                <a:schemeClr val="bg2"/>
              </a:buClr>
              <a:buChar char="•"/>
              <a:defRPr sz="1125" b="1">
                <a:solidFill>
                  <a:schemeClr val="bg2"/>
                </a:solidFill>
                <a:latin typeface="+mn-lt"/>
              </a:defRPr>
            </a:lvl9pPr>
          </a:lstStyle>
          <a:p>
            <a:pPr marL="682229" lvl="1" indent="-457200">
              <a:spcAft>
                <a:spcPts val="1200"/>
              </a:spcAft>
              <a:buClr>
                <a:srgbClr val="000000"/>
              </a:buClr>
              <a:buFont typeface="Arial" panose="020B0604020202020204" pitchFamily="34" charset="0"/>
              <a:buChar char="•"/>
              <a:defRPr/>
            </a:pPr>
            <a:r>
              <a:rPr kumimoji="0" lang="en-US" sz="2800" b="0" i="0" u="none" strike="noStrike" kern="0" cap="none" spc="0" normalizeH="0" baseline="0" noProof="0" dirty="0">
                <a:ln>
                  <a:noFill/>
                </a:ln>
                <a:solidFill>
                  <a:srgbClr val="000000"/>
                </a:solidFill>
                <a:effectLst/>
                <a:uLnTx/>
                <a:uFillTx/>
                <a:latin typeface="Lub Dub Medium" panose="020B0603030403020204" pitchFamily="34" charset="0"/>
              </a:rPr>
              <a:t>Can we submit multiple applications from a single institution ?</a:t>
            </a:r>
          </a:p>
          <a:p>
            <a:pPr marL="682229" lvl="1" indent="-457200">
              <a:spcAft>
                <a:spcPts val="1200"/>
              </a:spcAft>
              <a:buClr>
                <a:srgbClr val="000000"/>
              </a:buClr>
              <a:buFont typeface="Arial" panose="020B0604020202020204" pitchFamily="34" charset="0"/>
              <a:buChar char="•"/>
              <a:defRPr/>
            </a:pPr>
            <a:r>
              <a:rPr lang="en-US" altLang="en-US" sz="2800" kern="0" dirty="0">
                <a:solidFill>
                  <a:srgbClr val="000000"/>
                </a:solidFill>
                <a:latin typeface="Lub Dub Medium" panose="020B0603030403020204" pitchFamily="34" charset="0"/>
                <a:cs typeface="Segoe UI" panose="020B0502040204020203" pitchFamily="34" charset="0"/>
              </a:rPr>
              <a:t>Can we collaborate with other investigators?</a:t>
            </a:r>
          </a:p>
          <a:p>
            <a:pPr marL="682229" lvl="1" indent="-457200">
              <a:spcAft>
                <a:spcPts val="1200"/>
              </a:spcAft>
              <a:buClr>
                <a:srgbClr val="000000"/>
              </a:buClr>
              <a:buFont typeface="Arial" panose="020B0604020202020204" pitchFamily="34" charset="0"/>
              <a:buChar char="•"/>
              <a:defRPr/>
            </a:pPr>
            <a:r>
              <a:rPr lang="en-US" altLang="en-US" sz="2800" kern="0" dirty="0">
                <a:solidFill>
                  <a:srgbClr val="000000"/>
                </a:solidFill>
                <a:latin typeface="Lub Dub Medium" panose="020B0603030403020204" pitchFamily="34" charset="0"/>
                <a:cs typeface="Segoe UI" panose="020B0502040204020203" pitchFamily="34" charset="0"/>
              </a:rPr>
              <a:t>If institutions are funded through an AHA Network already, can they apply for additional funding?</a:t>
            </a:r>
          </a:p>
          <a:p>
            <a:pPr marL="682229" lvl="1" indent="-457200">
              <a:spcAft>
                <a:spcPts val="1200"/>
              </a:spcAft>
              <a:buClr>
                <a:srgbClr val="000000"/>
              </a:buClr>
              <a:buFont typeface="Arial" panose="020B0604020202020204" pitchFamily="34" charset="0"/>
              <a:buChar char="•"/>
              <a:defRPr/>
            </a:pPr>
            <a:r>
              <a:rPr lang="en-US" altLang="en-US" sz="2800" kern="0" dirty="0">
                <a:solidFill>
                  <a:srgbClr val="000000"/>
                </a:solidFill>
                <a:latin typeface="Lub Dub Medium" panose="020B0603030403020204" pitchFamily="34" charset="0"/>
                <a:cs typeface="Segoe UI" panose="020B0502040204020203" pitchFamily="34" charset="0"/>
              </a:rPr>
              <a:t>Is overlapping funding allowed?</a:t>
            </a:r>
          </a:p>
          <a:p>
            <a:pPr marL="682229" lvl="1" indent="-457200">
              <a:spcAft>
                <a:spcPts val="1200"/>
              </a:spcAft>
              <a:buClr>
                <a:srgbClr val="000000"/>
              </a:buClr>
              <a:buFont typeface="Arial" panose="020B0604020202020204" pitchFamily="34" charset="0"/>
              <a:buChar char="•"/>
              <a:defRPr/>
            </a:pPr>
            <a:r>
              <a:rPr lang="en-US" altLang="en-US" sz="2800" kern="0" dirty="0">
                <a:solidFill>
                  <a:srgbClr val="000000"/>
                </a:solidFill>
                <a:latin typeface="Lub Dub Medium" panose="020B0603030403020204" pitchFamily="34" charset="0"/>
                <a:cs typeface="Segoe UI" panose="020B0502040204020203" pitchFamily="34" charset="0"/>
              </a:rPr>
              <a:t>Can we use tech that already exists ?</a:t>
            </a:r>
          </a:p>
          <a:p>
            <a:pPr marL="682229" lvl="1" indent="-457200">
              <a:spcAft>
                <a:spcPts val="1200"/>
              </a:spcAft>
              <a:buClr>
                <a:srgbClr val="000000"/>
              </a:buClr>
              <a:buFont typeface="Arial" panose="020B0604020202020204" pitchFamily="34" charset="0"/>
              <a:buChar char="•"/>
              <a:defRPr/>
            </a:pPr>
            <a:r>
              <a:rPr lang="en-US" altLang="en-US" sz="2800" kern="0" dirty="0">
                <a:solidFill>
                  <a:srgbClr val="000000"/>
                </a:solidFill>
                <a:latin typeface="Lub Dub Medium" panose="020B0603030403020204" pitchFamily="34" charset="0"/>
                <a:cs typeface="Segoe UI" panose="020B0502040204020203" pitchFamily="34" charset="0"/>
              </a:rPr>
              <a:t>If no new IP is generated from my project, will my application be disqualified ?</a:t>
            </a:r>
            <a:endParaRPr lang="en-US" altLang="en-US" sz="2800" kern="0" dirty="0">
              <a:solidFill>
                <a:prstClr val="white"/>
              </a:solidFill>
              <a:latin typeface="Lub Dub Medium" panose="020B0603030403020204" pitchFamily="34" charset="0"/>
            </a:endParaRPr>
          </a:p>
          <a:p>
            <a:pPr marL="682229" lvl="1" indent="-457200">
              <a:spcAft>
                <a:spcPts val="1200"/>
              </a:spcAft>
              <a:buClr>
                <a:srgbClr val="000000"/>
              </a:buClr>
              <a:buFont typeface="Arial" panose="020B0604020202020204" pitchFamily="34" charset="0"/>
              <a:buChar char="•"/>
              <a:defRPr/>
            </a:pPr>
            <a:r>
              <a:rPr lang="en-US" altLang="en-US" sz="2800" kern="0" dirty="0">
                <a:solidFill>
                  <a:srgbClr val="000000"/>
                </a:solidFill>
                <a:latin typeface="Lub Dub Medium" panose="020B0603030403020204" pitchFamily="34" charset="0"/>
                <a:cs typeface="Segoe UI" panose="020B0502040204020203" pitchFamily="34" charset="0"/>
              </a:rPr>
              <a:t>Will this presentation be posted?</a:t>
            </a:r>
          </a:p>
        </p:txBody>
      </p:sp>
    </p:spTree>
    <p:extLst>
      <p:ext uri="{BB962C8B-B14F-4D97-AF65-F5344CB8AC3E}">
        <p14:creationId xmlns:p14="http://schemas.microsoft.com/office/powerpoint/2010/main" val="415799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a:xfrm>
            <a:off x="719447" y="1073067"/>
            <a:ext cx="10505682" cy="4711865"/>
          </a:xfrm>
        </p:spPr>
        <p:txBody>
          <a:bodyPr>
            <a:normAutofit/>
          </a:bodyPr>
          <a:lstStyle/>
          <a:p>
            <a:r>
              <a:rPr lang="en-US" sz="8900" dirty="0">
                <a:solidFill>
                  <a:schemeClr val="bg1"/>
                </a:solidFill>
              </a:rPr>
              <a:t>Questions?</a:t>
            </a:r>
            <a:br>
              <a:rPr lang="en-US" dirty="0">
                <a:solidFill>
                  <a:schemeClr val="bg1"/>
                </a:solidFill>
              </a:rPr>
            </a:br>
            <a:br>
              <a:rPr lang="en-US" dirty="0">
                <a:solidFill>
                  <a:schemeClr val="bg1"/>
                </a:solidFill>
              </a:rPr>
            </a:br>
            <a:r>
              <a:rPr lang="en-US" sz="4000" dirty="0">
                <a:solidFill>
                  <a:schemeClr val="bg1"/>
                </a:solidFill>
              </a:rPr>
              <a:t>For more info:</a:t>
            </a:r>
            <a:br>
              <a:rPr lang="en-US" sz="4000" dirty="0">
                <a:solidFill>
                  <a:schemeClr val="bg1"/>
                </a:solidFill>
              </a:rPr>
            </a:br>
            <a:r>
              <a:rPr lang="en-US" sz="4000" dirty="0">
                <a:solidFill>
                  <a:schemeClr val="bg1"/>
                </a:solidFill>
                <a:hlinkClick r:id="rId3">
                  <a:extLst>
                    <a:ext uri="{A12FA001-AC4F-418D-AE19-62706E023703}">
                      <ahyp:hlinkClr xmlns:ahyp="http://schemas.microsoft.com/office/drawing/2018/hyperlinkcolor" val="tx"/>
                    </a:ext>
                  </a:extLst>
                </a:hlinkClick>
              </a:rPr>
              <a:t>Strategicawards@heart.org</a:t>
            </a:r>
            <a:r>
              <a:rPr lang="en-US" sz="4000" dirty="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2899864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FA58-77F7-4554-B697-24A21984B04A}"/>
              </a:ext>
            </a:extLst>
          </p:cNvPr>
          <p:cNvSpPr>
            <a:spLocks noGrp="1"/>
          </p:cNvSpPr>
          <p:nvPr>
            <p:ph type="title"/>
          </p:nvPr>
        </p:nvSpPr>
        <p:spPr>
          <a:xfrm>
            <a:off x="726374" y="311442"/>
            <a:ext cx="10515600" cy="559408"/>
          </a:xfrm>
        </p:spPr>
        <p:txBody>
          <a:bodyPr>
            <a:noAutofit/>
          </a:bodyPr>
          <a:lstStyle/>
          <a:p>
            <a:r>
              <a:rPr lang="en-US" sz="4800" dirty="0">
                <a:solidFill>
                  <a:schemeClr val="tx1"/>
                </a:solidFill>
              </a:rPr>
              <a:t>Lay Summary </a:t>
            </a:r>
          </a:p>
        </p:txBody>
      </p:sp>
      <p:sp>
        <p:nvSpPr>
          <p:cNvPr id="3" name="TextBox 2">
            <a:extLst>
              <a:ext uri="{FF2B5EF4-FFF2-40B4-BE49-F238E27FC236}">
                <a16:creationId xmlns:a16="http://schemas.microsoft.com/office/drawing/2014/main" id="{2308E23B-A9A0-4600-B1C4-B6BA297ED024}"/>
              </a:ext>
            </a:extLst>
          </p:cNvPr>
          <p:cNvSpPr txBox="1"/>
          <p:nvPr/>
        </p:nvSpPr>
        <p:spPr>
          <a:xfrm>
            <a:off x="857250" y="1131575"/>
            <a:ext cx="10384724" cy="5447645"/>
          </a:xfrm>
          <a:prstGeom prst="rect">
            <a:avLst/>
          </a:prstGeom>
          <a:noFill/>
        </p:spPr>
        <p:txBody>
          <a:bodyPr wrap="square" rtlCol="0">
            <a:spAutoFit/>
          </a:bodyPr>
          <a:lstStyle/>
          <a:p>
            <a:pPr marL="457200" marR="0" lvl="0" indent="-457200">
              <a:spcBef>
                <a:spcPts val="0"/>
              </a:spcBef>
              <a:spcAft>
                <a:spcPts val="1200"/>
              </a:spcAft>
              <a:buClr>
                <a:srgbClr val="000000"/>
              </a:buClr>
              <a:buSzPct val="100000"/>
              <a:buFont typeface="Arial" panose="020B0604020202020204" pitchFamily="34" charset="0"/>
              <a:buChar char="•"/>
            </a:pPr>
            <a:r>
              <a:rPr lang="en-US" sz="2800" dirty="0">
                <a:solidFill>
                  <a:srgbClr val="000000"/>
                </a:solidFill>
                <a:latin typeface="Lub Dub Medium" panose="020B0603030403020204" pitchFamily="34" charset="0"/>
                <a:ea typeface="Times New Roman" panose="02020603050405020304" pitchFamily="18" charset="0"/>
                <a:cs typeface="Segoe UI" panose="020B0502040204020203" pitchFamily="34" charset="0"/>
              </a:rPr>
              <a:t>How well written is the lay summary in explaining to a non-scientist audience the research proposed and its importance?</a:t>
            </a:r>
          </a:p>
          <a:p>
            <a:pPr marL="457200" marR="0" lvl="0" indent="-457200">
              <a:spcBef>
                <a:spcPts val="0"/>
              </a:spcBef>
              <a:spcAft>
                <a:spcPts val="1200"/>
              </a:spcAft>
              <a:buClr>
                <a:srgbClr val="000000"/>
              </a:buClr>
              <a:buSzPct val="100000"/>
              <a:buFont typeface="Arial" panose="020B0604020202020204" pitchFamily="34" charset="0"/>
              <a:buChar char="•"/>
            </a:pPr>
            <a:r>
              <a:rPr lang="en-US" sz="2800" dirty="0">
                <a:solidFill>
                  <a:srgbClr val="000000"/>
                </a:solidFill>
                <a:latin typeface="Lub Dub Medium" panose="020B0603030403020204" pitchFamily="34" charset="0"/>
                <a:ea typeface="Times New Roman" panose="02020603050405020304" pitchFamily="18" charset="0"/>
                <a:cs typeface="Segoe UI" panose="020B0502040204020203" pitchFamily="34" charset="0"/>
              </a:rPr>
              <a:t>Does the Lay Summary adequately explain the major health problem being addressed by this study?</a:t>
            </a:r>
          </a:p>
          <a:p>
            <a:pPr marL="457200" marR="0" lvl="0" indent="-457200">
              <a:spcBef>
                <a:spcPts val="0"/>
              </a:spcBef>
              <a:spcAft>
                <a:spcPts val="1200"/>
              </a:spcAft>
              <a:buClr>
                <a:srgbClr val="000000"/>
              </a:buClr>
              <a:buSzPct val="100000"/>
              <a:buFont typeface="Arial" panose="020B0604020202020204" pitchFamily="34" charset="0"/>
              <a:buChar char="•"/>
            </a:pPr>
            <a:r>
              <a:rPr lang="en-US" sz="2800" dirty="0">
                <a:solidFill>
                  <a:srgbClr val="000000"/>
                </a:solidFill>
                <a:latin typeface="Lub Dub Medium" panose="020B0603030403020204" pitchFamily="34" charset="0"/>
                <a:ea typeface="Times New Roman" panose="02020603050405020304" pitchFamily="18" charset="0"/>
                <a:cs typeface="Segoe UI" panose="020B0502040204020203" pitchFamily="34" charset="0"/>
              </a:rPr>
              <a:t>Does it provide specific questions and how the projects will address them?</a:t>
            </a:r>
          </a:p>
          <a:p>
            <a:pPr marL="457200" marR="0" lvl="0" indent="-457200">
              <a:spcBef>
                <a:spcPts val="0"/>
              </a:spcBef>
              <a:spcAft>
                <a:spcPts val="1200"/>
              </a:spcAft>
              <a:buClr>
                <a:srgbClr val="000000"/>
              </a:buClr>
              <a:buSzPct val="100000"/>
              <a:buFont typeface="Arial" panose="020B0604020202020204" pitchFamily="34" charset="0"/>
              <a:buChar char="•"/>
            </a:pPr>
            <a:r>
              <a:rPr lang="en-US" sz="2800" dirty="0">
                <a:solidFill>
                  <a:srgbClr val="000000"/>
                </a:solidFill>
                <a:latin typeface="Lub Dub Medium" panose="020B0603030403020204" pitchFamily="34" charset="0"/>
                <a:ea typeface="Times New Roman" panose="02020603050405020304" pitchFamily="18" charset="0"/>
                <a:cs typeface="Segoe UI" panose="020B0502040204020203" pitchFamily="34" charset="0"/>
              </a:rPr>
              <a:t>Does it provide information on the overall impact of this work and the potential advances in the field?</a:t>
            </a:r>
          </a:p>
          <a:p>
            <a:pPr marL="457200" marR="0" lvl="0" indent="-457200">
              <a:spcBef>
                <a:spcPts val="0"/>
              </a:spcBef>
              <a:spcAft>
                <a:spcPts val="1200"/>
              </a:spcAft>
              <a:buClr>
                <a:srgbClr val="000000"/>
              </a:buClr>
              <a:buSzPct val="100000"/>
              <a:buFont typeface="Arial" panose="020B0604020202020204" pitchFamily="34" charset="0"/>
              <a:buChar char="•"/>
            </a:pPr>
            <a:r>
              <a:rPr lang="en-US" sz="2800" dirty="0">
                <a:solidFill>
                  <a:srgbClr val="000000"/>
                </a:solidFill>
                <a:latin typeface="Lub Dub Medium" panose="020B0603030403020204" pitchFamily="34" charset="0"/>
                <a:ea typeface="Times New Roman" panose="02020603050405020304" pitchFamily="18" charset="0"/>
                <a:cs typeface="Segoe UI" panose="020B0502040204020203" pitchFamily="34" charset="0"/>
              </a:rPr>
              <a:t>Does it relay how the proposal supports the mission of the AHA?</a:t>
            </a:r>
            <a:endParaRPr lang="en-US" sz="2800" dirty="0">
              <a:latin typeface="Lub Dub Medium" panose="020B0603030403020204"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306925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838200" y="363539"/>
            <a:ext cx="10515600" cy="559408"/>
          </a:xfrm>
        </p:spPr>
        <p:txBody>
          <a:bodyPr anchor="b">
            <a:normAutofit fontScale="90000"/>
          </a:bodyPr>
          <a:lstStyle/>
          <a:p>
            <a:r>
              <a:rPr lang="en-US" sz="3600" dirty="0">
                <a:solidFill>
                  <a:schemeClr val="tx1"/>
                </a:solidFill>
              </a:rPr>
              <a:t>Webinar Overview</a:t>
            </a:r>
          </a:p>
        </p:txBody>
      </p:sp>
      <p:graphicFrame>
        <p:nvGraphicFramePr>
          <p:cNvPr id="5" name="Content Placeholder 1">
            <a:extLst>
              <a:ext uri="{FF2B5EF4-FFF2-40B4-BE49-F238E27FC236}">
                <a16:creationId xmlns:a16="http://schemas.microsoft.com/office/drawing/2014/main" id="{D6D57E6D-F63A-F830-BB29-11EB5C7EB720}"/>
              </a:ext>
            </a:extLst>
          </p:cNvPr>
          <p:cNvGraphicFramePr>
            <a:graphicFrameLocks noGrp="1"/>
          </p:cNvGraphicFramePr>
          <p:nvPr>
            <p:ph idx="1"/>
            <p:extLst>
              <p:ext uri="{D42A27DB-BD31-4B8C-83A1-F6EECF244321}">
                <p14:modId xmlns:p14="http://schemas.microsoft.com/office/powerpoint/2010/main" val="1957753657"/>
              </p:ext>
            </p:extLst>
          </p:nvPr>
        </p:nvGraphicFramePr>
        <p:xfrm>
          <a:off x="838200" y="1281869"/>
          <a:ext cx="10515600" cy="4486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44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EB3DD6-7365-544F-B792-6F39C41E643E}"/>
              </a:ext>
            </a:extLst>
          </p:cNvPr>
          <p:cNvSpPr>
            <a:spLocks noGrp="1"/>
          </p:cNvSpPr>
          <p:nvPr>
            <p:ph type="title"/>
          </p:nvPr>
        </p:nvSpPr>
        <p:spPr>
          <a:xfrm>
            <a:off x="838200" y="363538"/>
            <a:ext cx="10515600" cy="558800"/>
          </a:xfrm>
        </p:spPr>
        <p:txBody>
          <a:bodyPr>
            <a:normAutofit fontScale="90000"/>
          </a:bodyPr>
          <a:lstStyle/>
          <a:p>
            <a:r>
              <a:rPr lang="en-US" sz="4800" b="0" dirty="0">
                <a:solidFill>
                  <a:schemeClr val="tx1"/>
                </a:solidFill>
                <a:latin typeface="Lub Dub Bold" panose="020B0803030403020204" pitchFamily="34" charset="0"/>
              </a:rPr>
              <a:t>Key Considerations</a:t>
            </a:r>
          </a:p>
        </p:txBody>
      </p:sp>
      <p:sp>
        <p:nvSpPr>
          <p:cNvPr id="7" name="Subtitle 2">
            <a:extLst>
              <a:ext uri="{FF2B5EF4-FFF2-40B4-BE49-F238E27FC236}">
                <a16:creationId xmlns:a16="http://schemas.microsoft.com/office/drawing/2014/main" id="{4D147C22-440B-D8A9-2A40-43FCF5724AEB}"/>
              </a:ext>
            </a:extLst>
          </p:cNvPr>
          <p:cNvSpPr txBox="1">
            <a:spLocks/>
          </p:cNvSpPr>
          <p:nvPr/>
        </p:nvSpPr>
        <p:spPr>
          <a:xfrm>
            <a:off x="266892" y="922338"/>
            <a:ext cx="11370833" cy="58159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algn="l"/>
            <a:r>
              <a:rPr lang="en-US" sz="2800" b="1" i="1" dirty="0">
                <a:latin typeface="Lub Dub Medium" panose="020B0603030403020204" pitchFamily="34" charset="0"/>
                <a:ea typeface="Aptos" panose="020B0004020202020204" pitchFamily="34" charset="0"/>
                <a:cs typeface="Aptos" panose="020B0004020202020204" pitchFamily="34" charset="0"/>
              </a:rPr>
              <a:t>FROM THE RFP</a:t>
            </a:r>
          </a:p>
          <a:p>
            <a:pPr marL="742950" indent="-285750" algn="l">
              <a:spcAft>
                <a:spcPts val="2400"/>
              </a:spcAft>
              <a:buFont typeface="Arial" panose="020B0604020202020204" pitchFamily="34" charset="0"/>
              <a:buChar char="•"/>
            </a:pPr>
            <a:r>
              <a:rPr lang="en-US" sz="2800" i="1" dirty="0">
                <a:latin typeface="Lub Dub Medium" panose="020B0603030403020204" pitchFamily="34" charset="0"/>
                <a:ea typeface="Aptos" panose="020B0004020202020204" pitchFamily="34" charset="0"/>
                <a:cs typeface="Aptos" panose="020B0004020202020204" pitchFamily="34" charset="0"/>
              </a:rPr>
              <a:t>“The opportunity to </a:t>
            </a:r>
            <a:r>
              <a:rPr lang="en-US" sz="2800" b="1" i="1" dirty="0">
                <a:latin typeface="Lub Dub Medium" panose="020B0603030403020204" pitchFamily="34" charset="0"/>
                <a:ea typeface="Aptos" panose="020B0004020202020204" pitchFamily="34" charset="0"/>
                <a:cs typeface="Aptos" panose="020B0004020202020204" pitchFamily="34" charset="0"/>
              </a:rPr>
              <a:t>rapidly translate </a:t>
            </a:r>
            <a:r>
              <a:rPr lang="en-US" sz="2800" i="1" dirty="0">
                <a:latin typeface="Lub Dub Medium" panose="020B0603030403020204" pitchFamily="34" charset="0"/>
                <a:ea typeface="Aptos" panose="020B0004020202020204" pitchFamily="34" charset="0"/>
                <a:cs typeface="Aptos" panose="020B0004020202020204" pitchFamily="34" charset="0"/>
              </a:rPr>
              <a:t>AI-driven advances exists in both discovery and clinical implementation realms. Thus, proposals with a </a:t>
            </a:r>
            <a:r>
              <a:rPr lang="en-US" sz="2800" b="1" i="1" dirty="0">
                <a:latin typeface="Lub Dub Medium" panose="020B0603030403020204" pitchFamily="34" charset="0"/>
                <a:ea typeface="Aptos" panose="020B0004020202020204" pitchFamily="34" charset="0"/>
                <a:cs typeface="Aptos" panose="020B0004020202020204" pitchFamily="34" charset="0"/>
              </a:rPr>
              <a:t>feasible path for implementation, scalability and potential commercialization </a:t>
            </a:r>
            <a:r>
              <a:rPr lang="en-US" sz="2800" i="1" dirty="0">
                <a:latin typeface="Lub Dub Medium" panose="020B0603030403020204" pitchFamily="34" charset="0"/>
                <a:ea typeface="Aptos" panose="020B0004020202020204" pitchFamily="34" charset="0"/>
                <a:cs typeface="Aptos" panose="020B0004020202020204" pitchFamily="34" charset="0"/>
              </a:rPr>
              <a:t>will be particularly competitive.” </a:t>
            </a:r>
          </a:p>
          <a:p>
            <a:pPr marL="742950" indent="-285750" algn="l">
              <a:spcAft>
                <a:spcPts val="2400"/>
              </a:spcAft>
              <a:buFont typeface="Arial" panose="020B0604020202020204" pitchFamily="34" charset="0"/>
              <a:buChar char="•"/>
            </a:pPr>
            <a:r>
              <a:rPr lang="en-US" sz="2800" i="1" dirty="0">
                <a:latin typeface="Lub Dub Medium" panose="020B0603030403020204" pitchFamily="34" charset="0"/>
                <a:ea typeface="Aptos" panose="020B0004020202020204" pitchFamily="34" charset="0"/>
                <a:cs typeface="Aptos" panose="020B0004020202020204" pitchFamily="34" charset="0"/>
              </a:rPr>
              <a:t>Required: “Anticipated timeline for achieving </a:t>
            </a:r>
            <a:r>
              <a:rPr lang="en-US" sz="2800" b="1" i="1" dirty="0">
                <a:latin typeface="Lub Dub Medium" panose="020B0603030403020204" pitchFamily="34" charset="0"/>
                <a:ea typeface="Aptos" panose="020B0004020202020204" pitchFamily="34" charset="0"/>
                <a:cs typeface="Aptos" panose="020B0004020202020204" pitchFamily="34" charset="0"/>
              </a:rPr>
              <a:t>key milestones </a:t>
            </a:r>
            <a:r>
              <a:rPr lang="en-US" sz="2800" i="1" dirty="0">
                <a:latin typeface="Lub Dub Medium" panose="020B0603030403020204" pitchFamily="34" charset="0"/>
                <a:ea typeface="Aptos" panose="020B0004020202020204" pitchFamily="34" charset="0"/>
                <a:cs typeface="Aptos" panose="020B0004020202020204" pitchFamily="34" charset="0"/>
              </a:rPr>
              <a:t>over the course of this three-year study.”</a:t>
            </a:r>
          </a:p>
          <a:p>
            <a:pPr marL="742950" indent="-285750" algn="l">
              <a:spcAft>
                <a:spcPts val="2400"/>
              </a:spcAft>
              <a:buFont typeface="Arial" panose="020B0604020202020204" pitchFamily="34" charset="0"/>
              <a:buChar char="•"/>
            </a:pPr>
            <a:r>
              <a:rPr lang="en-US" sz="2800" i="1" dirty="0">
                <a:latin typeface="Lub Dub Medium" panose="020B0603030403020204" pitchFamily="34" charset="0"/>
                <a:ea typeface="Aptos" panose="020B0004020202020204" pitchFamily="34" charset="0"/>
                <a:cs typeface="Aptos" panose="020B0004020202020204" pitchFamily="34" charset="0"/>
              </a:rPr>
              <a:t>“</a:t>
            </a:r>
            <a:r>
              <a:rPr lang="en-US" sz="2800" b="1" i="1" dirty="0">
                <a:latin typeface="Lub Dub Medium" panose="020B0603030403020204" pitchFamily="34" charset="0"/>
                <a:ea typeface="Aptos" panose="020B0004020202020204" pitchFamily="34" charset="0"/>
                <a:cs typeface="Aptos" panose="020B0004020202020204" pitchFamily="34" charset="0"/>
              </a:rPr>
              <a:t>No-cost extensions will not be allowed</a:t>
            </a:r>
            <a:r>
              <a:rPr lang="en-US" sz="2800" i="1" dirty="0">
                <a:latin typeface="Lub Dub Medium" panose="020B0603030403020204" pitchFamily="34" charset="0"/>
                <a:ea typeface="Aptos" panose="020B0004020202020204" pitchFamily="34" charset="0"/>
                <a:cs typeface="Aptos" panose="020B0004020202020204" pitchFamily="34" charset="0"/>
              </a:rPr>
              <a:t>, and the awards are non-renewable.”</a:t>
            </a:r>
          </a:p>
          <a:p>
            <a:pPr marL="457200" algn="l"/>
            <a:r>
              <a:rPr lang="en-US" sz="3200" b="1" dirty="0">
                <a:solidFill>
                  <a:srgbClr val="C00000"/>
                </a:solidFill>
                <a:latin typeface="Lub Dub Medium" panose="020B0603030403020204" pitchFamily="34" charset="0"/>
                <a:ea typeface="Aptos" panose="020B0004020202020204" pitchFamily="34" charset="0"/>
                <a:cs typeface="Aptos" panose="020B0004020202020204" pitchFamily="34" charset="0"/>
              </a:rPr>
              <a:t>A two-year grant period was strongly considered</a:t>
            </a:r>
          </a:p>
        </p:txBody>
      </p:sp>
    </p:spTree>
    <p:extLst>
      <p:ext uri="{BB962C8B-B14F-4D97-AF65-F5344CB8AC3E}">
        <p14:creationId xmlns:p14="http://schemas.microsoft.com/office/powerpoint/2010/main" val="75445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B01BF8C8-6260-F56A-D56C-07C409DCE8B0}"/>
              </a:ext>
            </a:extLst>
          </p:cNvPr>
          <p:cNvGraphicFramePr>
            <a:graphicFrameLocks noGrp="1"/>
          </p:cNvGraphicFramePr>
          <p:nvPr>
            <p:ph idx="1"/>
            <p:extLst>
              <p:ext uri="{D42A27DB-BD31-4B8C-83A1-F6EECF244321}">
                <p14:modId xmlns:p14="http://schemas.microsoft.com/office/powerpoint/2010/main" val="2300793673"/>
              </p:ext>
            </p:extLst>
          </p:nvPr>
        </p:nvGraphicFramePr>
        <p:xfrm>
          <a:off x="838200" y="1281869"/>
          <a:ext cx="10515600" cy="4486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730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5CB8-6587-454F-90DC-A0A224D4695E}"/>
              </a:ext>
            </a:extLst>
          </p:cNvPr>
          <p:cNvSpPr>
            <a:spLocks noGrp="1"/>
          </p:cNvSpPr>
          <p:nvPr>
            <p:ph type="title"/>
          </p:nvPr>
        </p:nvSpPr>
        <p:spPr/>
        <p:txBody>
          <a:bodyPr>
            <a:noAutofit/>
          </a:bodyPr>
          <a:lstStyle/>
          <a:p>
            <a:r>
              <a:rPr lang="en-US" sz="4800" dirty="0">
                <a:solidFill>
                  <a:schemeClr val="tx1"/>
                </a:solidFill>
              </a:rPr>
              <a:t>Award Details </a:t>
            </a:r>
          </a:p>
        </p:txBody>
      </p:sp>
      <p:sp>
        <p:nvSpPr>
          <p:cNvPr id="3" name="Content Placeholder 2">
            <a:extLst>
              <a:ext uri="{FF2B5EF4-FFF2-40B4-BE49-F238E27FC236}">
                <a16:creationId xmlns:a16="http://schemas.microsoft.com/office/drawing/2014/main" id="{37B1C9B2-E08E-489A-99C4-807FAE2DCC7F}"/>
              </a:ext>
            </a:extLst>
          </p:cNvPr>
          <p:cNvSpPr>
            <a:spLocks noGrp="1"/>
          </p:cNvSpPr>
          <p:nvPr>
            <p:ph idx="1"/>
          </p:nvPr>
        </p:nvSpPr>
        <p:spPr>
          <a:xfrm>
            <a:off x="838200" y="1160522"/>
            <a:ext cx="10413023" cy="5033014"/>
          </a:xfrm>
        </p:spPr>
        <p:txBody>
          <a:bodyPr>
            <a:noAutofit/>
          </a:bodyPr>
          <a:lstStyle/>
          <a:p>
            <a:pPr>
              <a:lnSpc>
                <a:spcPct val="100000"/>
              </a:lnSpc>
              <a:spcBef>
                <a:spcPts val="600"/>
              </a:spcBef>
              <a:spcAft>
                <a:spcPts val="1200"/>
              </a:spcAft>
            </a:pPr>
            <a:r>
              <a:rPr lang="en-US" sz="2800" b="1" cap="none" dirty="0">
                <a:solidFill>
                  <a:srgbClr val="C00000"/>
                </a:solidFill>
                <a:latin typeface="Lub Dub Medium" panose="020B0603030403020204" pitchFamily="34" charset="0"/>
              </a:rPr>
              <a:t>Duration: </a:t>
            </a:r>
            <a:r>
              <a:rPr lang="en-US" sz="2800" cap="none" dirty="0">
                <a:solidFill>
                  <a:srgbClr val="000000"/>
                </a:solidFill>
                <a:latin typeface="Lub Dub Medium" panose="020B0603030403020204" pitchFamily="34" charset="0"/>
              </a:rPr>
              <a:t>3 years, no NCE allowed</a:t>
            </a:r>
          </a:p>
          <a:p>
            <a:pPr>
              <a:lnSpc>
                <a:spcPct val="100000"/>
              </a:lnSpc>
              <a:spcBef>
                <a:spcPts val="600"/>
              </a:spcBef>
              <a:spcAft>
                <a:spcPts val="1200"/>
              </a:spcAft>
            </a:pPr>
            <a:r>
              <a:rPr lang="en-US" sz="2800" b="1" cap="none" dirty="0">
                <a:solidFill>
                  <a:srgbClr val="C00000"/>
                </a:solidFill>
                <a:latin typeface="Lub Dub Medium" panose="020B0603030403020204" pitchFamily="34" charset="0"/>
              </a:rPr>
              <a:t>Award Amount: </a:t>
            </a:r>
            <a:r>
              <a:rPr lang="en-US" sz="2800" b="1" cap="none" dirty="0">
                <a:solidFill>
                  <a:srgbClr val="000000"/>
                </a:solidFill>
                <a:latin typeface="Lub Dub Medium" panose="020B0603030403020204" pitchFamily="34" charset="0"/>
              </a:rPr>
              <a:t>$4,000,000 </a:t>
            </a:r>
            <a:r>
              <a:rPr lang="en-US" sz="2800" i="1" cap="none" dirty="0">
                <a:solidFill>
                  <a:srgbClr val="000000"/>
                </a:solidFill>
                <a:latin typeface="Lub Dub Medium" panose="020B0603030403020204" pitchFamily="34" charset="0"/>
              </a:rPr>
              <a:t>inclusive</a:t>
            </a:r>
            <a:r>
              <a:rPr lang="en-US" sz="2800" cap="none" dirty="0">
                <a:solidFill>
                  <a:srgbClr val="000000"/>
                </a:solidFill>
                <a:latin typeface="Lub Dub Medium" panose="020B0603030403020204" pitchFamily="34" charset="0"/>
              </a:rPr>
              <a:t> of up to 10% indirect costs</a:t>
            </a:r>
          </a:p>
          <a:p>
            <a:pPr marL="635" marR="0">
              <a:lnSpc>
                <a:spcPct val="100000"/>
              </a:lnSpc>
              <a:spcBef>
                <a:spcPts val="600"/>
              </a:spcBef>
              <a:spcAft>
                <a:spcPts val="1200"/>
              </a:spcAft>
            </a:pPr>
            <a:r>
              <a:rPr lang="en-US" sz="2800" b="1" cap="none" dirty="0">
                <a:solidFill>
                  <a:srgbClr val="C00000"/>
                </a:solidFill>
                <a:latin typeface="Lub Dub Medium" panose="020B0603030403020204" pitchFamily="34" charset="0"/>
              </a:rPr>
              <a:t>Number of Awards: </a:t>
            </a:r>
            <a:r>
              <a:rPr lang="en-US" sz="2800" cap="none" dirty="0">
                <a:solidFill>
                  <a:srgbClr val="000000"/>
                </a:solidFill>
                <a:latin typeface="Lub Dub Medium" panose="020B0603030403020204" pitchFamily="34" charset="0"/>
              </a:rPr>
              <a:t>3 grants</a:t>
            </a:r>
          </a:p>
          <a:p>
            <a:pPr marL="635" marR="0">
              <a:lnSpc>
                <a:spcPct val="100000"/>
              </a:lnSpc>
              <a:spcBef>
                <a:spcPts val="600"/>
              </a:spcBef>
              <a:spcAft>
                <a:spcPts val="1200"/>
              </a:spcAft>
            </a:pPr>
            <a:r>
              <a:rPr lang="en-US" sz="2800" cap="none" dirty="0">
                <a:solidFill>
                  <a:srgbClr val="000000"/>
                </a:solidFill>
                <a:latin typeface="Lub Dub Medium" panose="020B0603030403020204" pitchFamily="34" charset="0"/>
              </a:rPr>
              <a:t>Awards will be selected based on scientific merit and how each group aligns with AHA’s mission and goals.</a:t>
            </a:r>
          </a:p>
          <a:p>
            <a:pPr marL="635" marR="0">
              <a:lnSpc>
                <a:spcPct val="100000"/>
              </a:lnSpc>
              <a:spcBef>
                <a:spcPts val="600"/>
              </a:spcBef>
              <a:spcAft>
                <a:spcPts val="1200"/>
              </a:spcAft>
            </a:pPr>
            <a:endParaRPr lang="en-US" sz="2800" cap="none" dirty="0">
              <a:solidFill>
                <a:srgbClr val="000000"/>
              </a:solidFill>
              <a:latin typeface="Lub Dub Medium" panose="020B0603030403020204" pitchFamily="34" charset="0"/>
            </a:endParaRPr>
          </a:p>
          <a:p>
            <a:pPr>
              <a:lnSpc>
                <a:spcPct val="100000"/>
              </a:lnSpc>
              <a:spcBef>
                <a:spcPts val="600"/>
              </a:spcBef>
              <a:spcAft>
                <a:spcPts val="1200"/>
              </a:spcAft>
            </a:pPr>
            <a:r>
              <a:rPr lang="en-US" sz="2000" i="1" cap="none" dirty="0">
                <a:solidFill>
                  <a:srgbClr val="000000"/>
                </a:solidFill>
                <a:latin typeface="Lub Dub Medium" panose="020B0603030403020204" pitchFamily="34" charset="0"/>
              </a:rPr>
              <a:t>*The AHA reserves the right to determine the final number of awardees and final award amount based on need and potential impact. </a:t>
            </a:r>
          </a:p>
        </p:txBody>
      </p:sp>
    </p:spTree>
    <p:extLst>
      <p:ext uri="{BB962C8B-B14F-4D97-AF65-F5344CB8AC3E}">
        <p14:creationId xmlns:p14="http://schemas.microsoft.com/office/powerpoint/2010/main" val="14024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356596" y="194872"/>
            <a:ext cx="10877282" cy="1014500"/>
          </a:xfrm>
        </p:spPr>
        <p:txBody>
          <a:bodyPr vert="horz" lIns="91440" tIns="45720" rIns="91440" bIns="45720" rtlCol="0" anchor="b">
            <a:normAutofit/>
          </a:bodyPr>
          <a:lstStyle/>
          <a:p>
            <a:r>
              <a:rPr lang="en-US" sz="3200" b="1" i="0" kern="1200" cap="all" baseline="0" dirty="0">
                <a:solidFill>
                  <a:schemeClr val="tx1"/>
                </a:solidFill>
              </a:rPr>
              <a:t>Policies &amp; Requirements Eligibility</a:t>
            </a:r>
          </a:p>
        </p:txBody>
      </p:sp>
      <p:graphicFrame>
        <p:nvGraphicFramePr>
          <p:cNvPr id="8" name="TextBox 5">
            <a:extLst>
              <a:ext uri="{FF2B5EF4-FFF2-40B4-BE49-F238E27FC236}">
                <a16:creationId xmlns:a16="http://schemas.microsoft.com/office/drawing/2014/main" id="{E5B13FD8-0C89-4DE5-ADC8-3443AAE3A243}"/>
              </a:ext>
            </a:extLst>
          </p:cNvPr>
          <p:cNvGraphicFramePr/>
          <p:nvPr>
            <p:extLst>
              <p:ext uri="{D42A27DB-BD31-4B8C-83A1-F6EECF244321}">
                <p14:modId xmlns:p14="http://schemas.microsoft.com/office/powerpoint/2010/main" val="1528251471"/>
              </p:ext>
            </p:extLst>
          </p:nvPr>
        </p:nvGraphicFramePr>
        <p:xfrm>
          <a:off x="838200" y="1536702"/>
          <a:ext cx="10515600" cy="4486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8776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838200" y="643243"/>
            <a:ext cx="10515600" cy="559408"/>
          </a:xfrm>
        </p:spPr>
        <p:txBody>
          <a:bodyPr>
            <a:noAutofit/>
          </a:bodyPr>
          <a:lstStyle/>
          <a:p>
            <a:r>
              <a:rPr lang="en-US" sz="4800" dirty="0">
                <a:solidFill>
                  <a:schemeClr val="tx1"/>
                </a:solidFill>
              </a:rPr>
              <a:t>Pre Proposal Requirements</a:t>
            </a:r>
          </a:p>
        </p:txBody>
      </p:sp>
      <p:sp>
        <p:nvSpPr>
          <p:cNvPr id="6" name="TextBox 5">
            <a:extLst>
              <a:ext uri="{FF2B5EF4-FFF2-40B4-BE49-F238E27FC236}">
                <a16:creationId xmlns:a16="http://schemas.microsoft.com/office/drawing/2014/main" id="{BBE203DD-561D-439F-9594-BA5F0ED8B650}"/>
              </a:ext>
            </a:extLst>
          </p:cNvPr>
          <p:cNvSpPr txBox="1"/>
          <p:nvPr/>
        </p:nvSpPr>
        <p:spPr>
          <a:xfrm>
            <a:off x="870858" y="1495259"/>
            <a:ext cx="10378668" cy="4678204"/>
          </a:xfrm>
          <a:prstGeom prst="rect">
            <a:avLst/>
          </a:prstGeom>
          <a:noFill/>
        </p:spPr>
        <p:txBody>
          <a:bodyPr wrap="square" rtlCol="0">
            <a:spAutoFit/>
          </a:bodyPr>
          <a:lstStyle/>
          <a:p>
            <a:pPr marL="457200" indent="-457200">
              <a:buFont typeface="Arial" panose="020B0604020202020204" pitchFamily="34" charset="0"/>
              <a:buChar char="•"/>
            </a:pPr>
            <a:endParaRPr lang="en-US" sz="2800" dirty="0">
              <a:solidFill>
                <a:srgbClr val="000000"/>
              </a:solidFill>
              <a:latin typeface="Lub Dub Medium" panose="020B0603030403020204" pitchFamily="34" charset="0"/>
            </a:endParaRPr>
          </a:p>
          <a:p>
            <a:pPr marL="457200" indent="-457200">
              <a:buFont typeface="Arial" panose="020B0604020202020204" pitchFamily="34" charset="0"/>
              <a:buChar char="•"/>
            </a:pPr>
            <a:r>
              <a:rPr lang="en-US" sz="2800" dirty="0">
                <a:solidFill>
                  <a:srgbClr val="000000"/>
                </a:solidFill>
                <a:latin typeface="Lub Dub Medium" panose="020B0603030403020204" pitchFamily="34" charset="0"/>
              </a:rPr>
              <a:t>Must submit via Proposal Central</a:t>
            </a:r>
          </a:p>
          <a:p>
            <a:pPr marL="457200" indent="-457200">
              <a:buFont typeface="Arial" panose="020B0604020202020204" pitchFamily="34" charset="0"/>
              <a:buChar char="•"/>
            </a:pPr>
            <a:endParaRPr lang="en-US" sz="2800" dirty="0">
              <a:solidFill>
                <a:srgbClr val="000000"/>
              </a:solidFill>
              <a:latin typeface="Lub Dub Medium" panose="020B0603030403020204" pitchFamily="34" charset="0"/>
            </a:endParaRPr>
          </a:p>
          <a:p>
            <a:pPr marL="457200" indent="-457200">
              <a:buFont typeface="Arial" panose="020B0604020202020204" pitchFamily="34" charset="0"/>
              <a:buChar char="•"/>
            </a:pPr>
            <a:r>
              <a:rPr lang="en-US" sz="2800" dirty="0">
                <a:solidFill>
                  <a:srgbClr val="000000"/>
                </a:solidFill>
                <a:latin typeface="Lub Dub Medium" panose="020B0603030403020204" pitchFamily="34" charset="0"/>
              </a:rPr>
              <a:t>Applicants must  be AHA Professional Members at the time of proposal submission.</a:t>
            </a:r>
          </a:p>
          <a:p>
            <a:pPr marL="457200" indent="-457200">
              <a:buFont typeface="Arial" panose="020B0604020202020204" pitchFamily="34" charset="0"/>
              <a:buChar char="•"/>
            </a:pPr>
            <a:endParaRPr lang="en-US" sz="2800" dirty="0">
              <a:solidFill>
                <a:srgbClr val="000000"/>
              </a:solidFill>
              <a:latin typeface="Lub Dub Medium" panose="020B0603030403020204" pitchFamily="34" charset="0"/>
            </a:endParaRPr>
          </a:p>
          <a:p>
            <a:pPr marL="457200" indent="-457200">
              <a:buFont typeface="Arial" panose="020B0604020202020204" pitchFamily="34" charset="0"/>
              <a:buChar char="•"/>
            </a:pPr>
            <a:r>
              <a:rPr lang="en-US" sz="2800" dirty="0">
                <a:solidFill>
                  <a:srgbClr val="000000"/>
                </a:solidFill>
                <a:latin typeface="Lub Dub Medium" panose="020B0603030403020204" pitchFamily="34" charset="0"/>
              </a:rPr>
              <a:t>AHA awards are limited to U.S.-based non-profit institutions</a:t>
            </a:r>
          </a:p>
          <a:p>
            <a:pPr marL="457200" indent="-457200">
              <a:buFont typeface="Arial" panose="020B0604020202020204" pitchFamily="34" charset="0"/>
              <a:buChar char="•"/>
            </a:pPr>
            <a:endParaRPr lang="en-US" dirty="0">
              <a:solidFill>
                <a:srgbClr val="000000"/>
              </a:solidFill>
              <a:latin typeface="Lub Dub Medium" panose="020B0603030403020204" pitchFamily="34" charset="0"/>
            </a:endParaRPr>
          </a:p>
          <a:p>
            <a:pPr marL="457200" indent="-457200">
              <a:buFont typeface="Arial" panose="020B0604020202020204" pitchFamily="34" charset="0"/>
              <a:buChar char="•"/>
            </a:pPr>
            <a:r>
              <a:rPr lang="en-US" sz="2800" dirty="0">
                <a:solidFill>
                  <a:srgbClr val="000000"/>
                </a:solidFill>
                <a:latin typeface="Lub Dub Medium" panose="020B0603030403020204" pitchFamily="34" charset="0"/>
              </a:rPr>
              <a:t>Early submission is encouraged</a:t>
            </a:r>
          </a:p>
          <a:p>
            <a:endParaRPr lang="en-US" sz="2800" dirty="0">
              <a:solidFill>
                <a:srgbClr val="000000"/>
              </a:solidFill>
              <a:latin typeface="Lub Dub Medium" panose="020B0603030403020204" pitchFamily="34" charset="0"/>
            </a:endParaRPr>
          </a:p>
        </p:txBody>
      </p:sp>
    </p:spTree>
    <p:extLst>
      <p:ext uri="{BB962C8B-B14F-4D97-AF65-F5344CB8AC3E}">
        <p14:creationId xmlns:p14="http://schemas.microsoft.com/office/powerpoint/2010/main" val="45220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05CA-2650-42F4-897A-427E76CE5F4F}"/>
              </a:ext>
            </a:extLst>
          </p:cNvPr>
          <p:cNvSpPr>
            <a:spLocks noGrp="1"/>
          </p:cNvSpPr>
          <p:nvPr>
            <p:ph type="title"/>
          </p:nvPr>
        </p:nvSpPr>
        <p:spPr/>
        <p:txBody>
          <a:bodyPr>
            <a:noAutofit/>
          </a:bodyPr>
          <a:lstStyle/>
          <a:p>
            <a:pPr algn="ctr"/>
            <a:r>
              <a:rPr lang="en-US" sz="4000" dirty="0">
                <a:solidFill>
                  <a:schemeClr val="tx1"/>
                </a:solidFill>
              </a:rPr>
              <a:t>Required Pre-Proposal</a:t>
            </a:r>
          </a:p>
        </p:txBody>
      </p:sp>
      <p:sp>
        <p:nvSpPr>
          <p:cNvPr id="3" name="Content Placeholder 2">
            <a:extLst>
              <a:ext uri="{FF2B5EF4-FFF2-40B4-BE49-F238E27FC236}">
                <a16:creationId xmlns:a16="http://schemas.microsoft.com/office/drawing/2014/main" id="{2D2B2238-C686-4105-963B-B596748B35C4}"/>
              </a:ext>
            </a:extLst>
          </p:cNvPr>
          <p:cNvSpPr>
            <a:spLocks noGrp="1"/>
          </p:cNvSpPr>
          <p:nvPr>
            <p:ph idx="1"/>
          </p:nvPr>
        </p:nvSpPr>
        <p:spPr>
          <a:xfrm>
            <a:off x="541020" y="1225685"/>
            <a:ext cx="11243149" cy="5999363"/>
          </a:xfrm>
        </p:spPr>
        <p:txBody>
          <a:bodyPr numCol="1">
            <a:noAutofit/>
          </a:bodyPr>
          <a:lstStyle/>
          <a:p>
            <a:pPr lvl="4" indent="0">
              <a:lnSpc>
                <a:spcPct val="100000"/>
              </a:lnSpc>
              <a:buNone/>
            </a:pPr>
            <a:r>
              <a:rPr lang="en-US" sz="2800" dirty="0">
                <a:solidFill>
                  <a:schemeClr val="tx1"/>
                </a:solidFill>
                <a:latin typeface="Lub Dub Medium" panose="020B0603030403020204" pitchFamily="34" charset="0"/>
              </a:rPr>
              <a:t>1. Pre-Proposals must be submitted electronically via ProposalCentral. All submissions require the signature of a designated institutional representative.</a:t>
            </a:r>
          </a:p>
          <a:p>
            <a:pPr lvl="4" indent="0">
              <a:buNone/>
            </a:pPr>
            <a:endParaRPr lang="en-US" sz="2800" dirty="0">
              <a:solidFill>
                <a:schemeClr val="tx1"/>
              </a:solidFill>
              <a:latin typeface="Lub Dub Medium" panose="020B0603030403020204" pitchFamily="34" charset="0"/>
            </a:endParaRPr>
          </a:p>
          <a:p>
            <a:pPr lvl="4" indent="0">
              <a:buNone/>
            </a:pPr>
            <a:r>
              <a:rPr lang="en-US" sz="2800" dirty="0">
                <a:solidFill>
                  <a:schemeClr val="tx1"/>
                </a:solidFill>
                <a:latin typeface="Lub Dub Medium" panose="020B0603030403020204" pitchFamily="34" charset="0"/>
              </a:rPr>
              <a:t>2. Log in as an applicant within ProposalCentral and click on the option below from the AHA webpage:</a:t>
            </a:r>
          </a:p>
          <a:p>
            <a:pPr lvl="4" indent="0">
              <a:buNone/>
            </a:pPr>
            <a:endParaRPr lang="en-US" sz="2800" dirty="0">
              <a:solidFill>
                <a:schemeClr val="tx1"/>
              </a:solidFill>
              <a:latin typeface="Lub Dub Medium" panose="020B0603030403020204" pitchFamily="34" charset="0"/>
            </a:endParaRPr>
          </a:p>
          <a:p>
            <a:pPr lvl="4" indent="0">
              <a:buNone/>
            </a:pPr>
            <a:endParaRPr lang="en-US" sz="2800" dirty="0">
              <a:solidFill>
                <a:schemeClr val="tx1"/>
              </a:solidFill>
              <a:latin typeface="Lub Dub Medium" panose="020B0603030403020204" pitchFamily="34" charset="0"/>
            </a:endParaRPr>
          </a:p>
          <a:p>
            <a:pPr lvl="4" indent="0">
              <a:buNone/>
            </a:pPr>
            <a:r>
              <a:rPr lang="en-US" sz="2800" dirty="0">
                <a:solidFill>
                  <a:schemeClr val="tx1"/>
                </a:solidFill>
                <a:latin typeface="Lub Dub Medium" panose="020B0603030403020204" pitchFamily="34" charset="0"/>
              </a:rPr>
              <a:t>3.  Refer to these instructions for “How to Start An Application” within ProposalCentral: </a:t>
            </a:r>
            <a:r>
              <a:rPr lang="en-US" sz="2800" dirty="0">
                <a:solidFill>
                  <a:schemeClr val="tx1"/>
                </a:solidFill>
                <a:latin typeface="Lub Dub Medium" panose="020B0603030403020204" pitchFamily="34" charset="0"/>
                <a:hlinkClick r:id="rId3"/>
              </a:rPr>
              <a:t>https://docs.proposalcentral.com/CreateApp.pdf</a:t>
            </a:r>
            <a:r>
              <a:rPr lang="en-US" sz="2800" dirty="0">
                <a:solidFill>
                  <a:schemeClr val="tx1"/>
                </a:solidFill>
                <a:latin typeface="Lub Dub Medium" panose="020B0603030403020204" pitchFamily="34" charset="0"/>
              </a:rPr>
              <a:t> </a:t>
            </a:r>
          </a:p>
          <a:p>
            <a:pPr lvl="4" indent="0">
              <a:buNone/>
            </a:pPr>
            <a:endParaRPr lang="en-US" sz="2800" dirty="0">
              <a:solidFill>
                <a:schemeClr val="tx1"/>
              </a:solidFill>
              <a:latin typeface="Lub Dub Medium" panose="020B0603030403020204" pitchFamily="34" charset="0"/>
            </a:endParaRPr>
          </a:p>
        </p:txBody>
      </p:sp>
      <p:pic>
        <p:nvPicPr>
          <p:cNvPr id="8" name="Picture 7">
            <a:extLst>
              <a:ext uri="{FF2B5EF4-FFF2-40B4-BE49-F238E27FC236}">
                <a16:creationId xmlns:a16="http://schemas.microsoft.com/office/drawing/2014/main" id="{7111F751-6F80-5D9A-B2C3-DA8AF374B2F3}"/>
              </a:ext>
            </a:extLst>
          </p:cNvPr>
          <p:cNvPicPr>
            <a:picLocks noChangeAspect="1"/>
          </p:cNvPicPr>
          <p:nvPr/>
        </p:nvPicPr>
        <p:blipFill>
          <a:blip r:embed="rId4"/>
          <a:stretch>
            <a:fillRect/>
          </a:stretch>
        </p:blipFill>
        <p:spPr>
          <a:xfrm>
            <a:off x="2347389" y="3915760"/>
            <a:ext cx="7497221" cy="619211"/>
          </a:xfrm>
          <a:prstGeom prst="rect">
            <a:avLst/>
          </a:prstGeom>
        </p:spPr>
      </p:pic>
    </p:spTree>
    <p:extLst>
      <p:ext uri="{BB962C8B-B14F-4D97-AF65-F5344CB8AC3E}">
        <p14:creationId xmlns:p14="http://schemas.microsoft.com/office/powerpoint/2010/main" val="115074891"/>
      </p:ext>
    </p:extLst>
  </p:cSld>
  <p:clrMapOvr>
    <a:masterClrMapping/>
  </p:clrMapOvr>
</p:sld>
</file>

<file path=ppt/theme/theme1.xml><?xml version="1.0" encoding="utf-8"?>
<a:theme xmlns:a="http://schemas.openxmlformats.org/drawingml/2006/main" name="AHA titles">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C10E2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F1A27221-7F26-445B-90E3-C591518C03CB}"/>
    </a:ext>
  </a:extLst>
</a:theme>
</file>

<file path=ppt/theme/theme2.xml><?xml version="1.0" encoding="utf-8"?>
<a:theme xmlns:a="http://schemas.openxmlformats.org/drawingml/2006/main" name="AHA text 01">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D24FEFDB-7C40-4987-BD69-9E97CBA4744C}"/>
    </a:ext>
  </a:extLst>
</a:theme>
</file>

<file path=ppt/theme/theme3.xml><?xml version="1.0" encoding="utf-8"?>
<a:theme xmlns:a="http://schemas.openxmlformats.org/drawingml/2006/main" name="AHA text 02">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6C9B2B35-9402-426B-A45C-5FA9525071C8}"/>
    </a:ext>
  </a:extLst>
</a:theme>
</file>

<file path=ppt/theme/theme4.xml><?xml version="1.0" encoding="utf-8"?>
<a:theme xmlns:a="http://schemas.openxmlformats.org/drawingml/2006/main" name="AHA text 03">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4189D487-5652-4ED4-8677-C6A360EC9140}"/>
    </a:ext>
  </a:extLst>
</a:theme>
</file>

<file path=ppt/theme/theme5.xml><?xml version="1.0" encoding="utf-8"?>
<a:theme xmlns:a="http://schemas.openxmlformats.org/drawingml/2006/main" name="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E4553F09-4ADF-4ACE-A4D3-FDC055BD7D01}"/>
    </a:ext>
  </a:extLst>
</a:theme>
</file>

<file path=ppt/theme/theme6.xml><?xml version="1.0" encoding="utf-8"?>
<a:theme xmlns:a="http://schemas.openxmlformats.org/drawingml/2006/main" name="1_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2A76BDD4-2A9D-4A55-BE3C-50D829B22DB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escription0 xmlns="64940433-79d5-41bc-a35f-464b2f72126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C8DF61C1164547A8EB6BDF01DE2F0B" ma:contentTypeVersion="34" ma:contentTypeDescription="Create a new document." ma:contentTypeScope="" ma:versionID="e7319fdcedf72bac802572156bdbc47b">
  <xsd:schema xmlns:xsd="http://www.w3.org/2001/XMLSchema" xmlns:xs="http://www.w3.org/2001/XMLSchema" xmlns:p="http://schemas.microsoft.com/office/2006/metadata/properties" xmlns:ns2="78037a7d-fd1a-4270-bbfc-87b485c7ab3a" xmlns:ns3="http://schemas.microsoft.com/sharepoint/v4" xmlns:ns4="64940433-79d5-41bc-a35f-464b2f72126e" targetNamespace="http://schemas.microsoft.com/office/2006/metadata/properties" ma:root="true" ma:fieldsID="8e8a7b12ad0e498c9ea806373cb8f6b5" ns2:_="" ns3:_="" ns4:_="">
    <xsd:import namespace="78037a7d-fd1a-4270-bbfc-87b485c7ab3a"/>
    <xsd:import namespace="http://schemas.microsoft.com/sharepoint/v4"/>
    <xsd:import namespace="64940433-79d5-41bc-a35f-464b2f72126e"/>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4:Description0"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037a7d-fd1a-4270-bbfc-87b485c7ab3a" elementFormDefault="qualified">
    <xsd:import namespace="http://schemas.microsoft.com/office/2006/documentManagement/types"/>
    <xsd:import namespace="http://schemas.microsoft.com/office/infopath/2007/PartnerControls"/>
    <xsd:element name="SharedWithUsers" ma:index="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8" nillable="true" ma:displayName="Sharing Hint Hash" ma:internalName="SharingHintHash" ma:readOnly="true">
      <xsd:simpleType>
        <xsd:restriction base="dms:Text"/>
      </xsd:simple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940433-79d5-41bc-a35f-464b2f72126e"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f4f22ede-e726-4d3d-b195-8dfd25ae0d91" ContentTypeId="0x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EEB463-A4E7-4941-98A7-D9A46CFB50CE}">
  <ds:schemaRefs>
    <ds:schemaRef ds:uri="http://schemas.microsoft.com/office/infopath/2007/PartnerControl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64940433-79d5-41bc-a35f-464b2f72126e"/>
    <ds:schemaRef ds:uri="http://schemas.microsoft.com/office/2006/documentManagement/types"/>
    <ds:schemaRef ds:uri="78037a7d-fd1a-4270-bbfc-87b485c7ab3a"/>
    <ds:schemaRef ds:uri="http://www.w3.org/XML/1998/namespace"/>
    <ds:schemaRef ds:uri="http://purl.org/dc/dcmitype/"/>
  </ds:schemaRefs>
</ds:datastoreItem>
</file>

<file path=customXml/itemProps2.xml><?xml version="1.0" encoding="utf-8"?>
<ds:datastoreItem xmlns:ds="http://schemas.openxmlformats.org/officeDocument/2006/customXml" ds:itemID="{A1ACE967-0FC6-4A45-B394-ADF2FA04E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037a7d-fd1a-4270-bbfc-87b485c7ab3a"/>
    <ds:schemaRef ds:uri="http://schemas.microsoft.com/sharepoint/v4"/>
    <ds:schemaRef ds:uri="64940433-79d5-41bc-a35f-464b2f721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DB0317-E6D9-49E3-8177-0DA8F54868A7}">
  <ds:schemaRefs>
    <ds:schemaRef ds:uri="Microsoft.SharePoint.Taxonomy.ContentTypeSync"/>
  </ds:schemaRefs>
</ds:datastoreItem>
</file>

<file path=customXml/itemProps4.xml><?xml version="1.0" encoding="utf-8"?>
<ds:datastoreItem xmlns:ds="http://schemas.openxmlformats.org/officeDocument/2006/customXml" ds:itemID="{785B829D-F04C-4CB5-98D2-BE4A0FB47F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AHA Corporate Presentation Template 2018</Template>
  <TotalTime>15002</TotalTime>
  <Words>2381</Words>
  <Application>Microsoft Office PowerPoint</Application>
  <PresentationFormat>Widescreen</PresentationFormat>
  <Paragraphs>259</Paragraphs>
  <Slides>28</Slides>
  <Notes>27</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28</vt:i4>
      </vt:variant>
    </vt:vector>
  </HeadingPairs>
  <TitlesOfParts>
    <vt:vector size="42" baseType="lpstr">
      <vt:lpstr>Arial</vt:lpstr>
      <vt:lpstr>Calibri</vt:lpstr>
      <vt:lpstr>Lub Dub</vt:lpstr>
      <vt:lpstr>Lub Dub Bold</vt:lpstr>
      <vt:lpstr>Lub Dub Condensed</vt:lpstr>
      <vt:lpstr>Lub Dub Medium</vt:lpstr>
      <vt:lpstr>Segoe UI</vt:lpstr>
      <vt:lpstr>Times New Roman</vt:lpstr>
      <vt:lpstr>AHA titles</vt:lpstr>
      <vt:lpstr>AHA text 01</vt:lpstr>
      <vt:lpstr>AHA text 02</vt:lpstr>
      <vt:lpstr>AHA text 03</vt:lpstr>
      <vt:lpstr>AHA text 04</vt:lpstr>
      <vt:lpstr>1_AHA text 04</vt:lpstr>
      <vt:lpstr>Request for Proposals on Novel Artificial Intelligence Approaches to Advance Cardiovascular and Cerebrovascular/Brain Health </vt:lpstr>
      <vt:lpstr>Required Pre-Proposal (via ProposalCentral):  Thursday, Feb. 27, by 4pm ET / 3pm CT  Invited Full Application (via ProposalCentral):  Thursday, May 1, by 4pm ET / 3pm CT </vt:lpstr>
      <vt:lpstr>Webinar Overview</vt:lpstr>
      <vt:lpstr>Key Considerations</vt:lpstr>
      <vt:lpstr>PowerPoint Presentation</vt:lpstr>
      <vt:lpstr>Award Details </vt:lpstr>
      <vt:lpstr>Policies &amp; Requirements Eligibility</vt:lpstr>
      <vt:lpstr>Pre Proposal Requirements</vt:lpstr>
      <vt:lpstr>Required Pre-Proposal</vt:lpstr>
      <vt:lpstr>Required Pre-Proposal</vt:lpstr>
      <vt:lpstr>Requirements: AHA Membership</vt:lpstr>
      <vt:lpstr>Pre Proposal Required Documents</vt:lpstr>
      <vt:lpstr>Invited Full Proposal</vt:lpstr>
      <vt:lpstr>Please Note</vt:lpstr>
      <vt:lpstr>Relevant Policies</vt:lpstr>
      <vt:lpstr>Intellectual property</vt:lpstr>
      <vt:lpstr>PowerPoint Presentation</vt:lpstr>
      <vt:lpstr>PowerPoint Presentation</vt:lpstr>
      <vt:lpstr>Distributed Peer Review</vt:lpstr>
      <vt:lpstr>Peer Review Criteria</vt:lpstr>
      <vt:lpstr>Peer Review Criteria </vt:lpstr>
      <vt:lpstr>Peer Review Criteria </vt:lpstr>
      <vt:lpstr>Peer Review Criteria </vt:lpstr>
      <vt:lpstr>Process and timeline</vt:lpstr>
      <vt:lpstr>PowerPoint Presentation</vt:lpstr>
      <vt:lpstr>FAQ</vt:lpstr>
      <vt:lpstr>Questions?  For more info: Strategicawards@heart.org </vt:lpstr>
      <vt:lpstr>Lay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Grants Renewal Webinar</dc:title>
  <dc:creator>Nicole Burpo</dc:creator>
  <cp:lastModifiedBy>Lora Hillgartner Wong</cp:lastModifiedBy>
  <cp:revision>418</cp:revision>
  <cp:lastPrinted>2019-01-30T15:23:06Z</cp:lastPrinted>
  <dcterms:created xsi:type="dcterms:W3CDTF">2018-10-02T13:47:01Z</dcterms:created>
  <dcterms:modified xsi:type="dcterms:W3CDTF">2025-02-13T19:38:53Z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0x01010037C8DF61C1164547A8EB6BDF01DE2F0B</vt:lpwstr>
  </property>
</Properties>
</file>