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eg"/>
  <Override PartName="/ppt/media/image11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media/image64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  <p:sldMasterId id="2147483666" r:id="rId2"/>
  </p:sldMasterIdLst>
  <p:notesMasterIdLst>
    <p:notesMasterId r:id="rId27"/>
  </p:notesMasterIdLst>
  <p:sldIdLst>
    <p:sldId id="256" r:id="rId3"/>
    <p:sldId id="1210" r:id="rId4"/>
    <p:sldId id="1211" r:id="rId5"/>
    <p:sldId id="258" r:id="rId6"/>
    <p:sldId id="259" r:id="rId7"/>
    <p:sldId id="260" r:id="rId8"/>
    <p:sldId id="265" r:id="rId9"/>
    <p:sldId id="266" r:id="rId10"/>
    <p:sldId id="261" r:id="rId11"/>
    <p:sldId id="262" r:id="rId12"/>
    <p:sldId id="264" r:id="rId13"/>
    <p:sldId id="284" r:id="rId14"/>
    <p:sldId id="267" r:id="rId15"/>
    <p:sldId id="268" r:id="rId16"/>
    <p:sldId id="280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423" autoAdjust="0"/>
    <p:restoredTop sz="94170" autoAdjust="0"/>
  </p:normalViewPr>
  <p:slideViewPr>
    <p:cSldViewPr>
      <p:cViewPr varScale="1">
        <p:scale>
          <a:sx n="52" d="100"/>
          <a:sy n="52" d="100"/>
        </p:scale>
        <p:origin x="72" y="4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103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a Hillgartner Wong" userId="f4728b85-9e37-424e-98aa-16bc33d50ccc" providerId="ADAL" clId="{CE3C0F00-E2E9-45C8-993C-33943841E607}"/>
    <pc:docChg chg="modSld">
      <pc:chgData name="Lora Hillgartner Wong" userId="f4728b85-9e37-424e-98aa-16bc33d50ccc" providerId="ADAL" clId="{CE3C0F00-E2E9-45C8-993C-33943841E607}" dt="2023-07-05T16:34:54.238" v="1" actId="6549"/>
      <pc:docMkLst>
        <pc:docMk/>
      </pc:docMkLst>
      <pc:sldChg chg="modNotesTx">
        <pc:chgData name="Lora Hillgartner Wong" userId="f4728b85-9e37-424e-98aa-16bc33d50ccc" providerId="ADAL" clId="{CE3C0F00-E2E9-45C8-993C-33943841E607}" dt="2023-07-05T16:34:54.238" v="1" actId="6549"/>
        <pc:sldMkLst>
          <pc:docMk/>
          <pc:sldMk cId="3343487175" sldId="280"/>
        </pc:sldMkLst>
      </pc:sldChg>
      <pc:sldChg chg="modNotesTx">
        <pc:chgData name="Lora Hillgartner Wong" userId="f4728b85-9e37-424e-98aa-16bc33d50ccc" providerId="ADAL" clId="{CE3C0F00-E2E9-45C8-993C-33943841E607}" dt="2023-07-05T16:34:32.674" v="0" actId="6549"/>
        <pc:sldMkLst>
          <pc:docMk/>
          <pc:sldMk cId="3528238730" sldId="121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85546-7C7C-4B3E-ABEB-2669F1A65FB2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CEA5FC-4640-45AF-B712-7A4FD94AEF0D}">
      <dgm:prSet phldrT="[Text]" custT="1"/>
      <dgm:spPr/>
      <dgm:t>
        <a:bodyPr/>
        <a:lstStyle/>
        <a:p>
          <a:pPr>
            <a:defRPr b="1"/>
          </a:pPr>
          <a:r>
            <a: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Data Plan</a:t>
          </a:r>
          <a:endParaRPr lang="en-US" sz="1100" dirty="0">
            <a:solidFill>
              <a:schemeClr val="tx1">
                <a:lumMod val="65000"/>
                <a:lumOff val="35000"/>
              </a:schemeClr>
            </a:solidFill>
            <a:latin typeface="Lub Dub Bold" panose="020B0803030403020204" pitchFamily="34" charset="0"/>
          </a:endParaRPr>
        </a:p>
      </dgm:t>
    </dgm:pt>
    <dgm:pt modelId="{929A5FD9-0612-4B79-9B59-C3C36D34A069}" type="parTrans" cxnId="{DBD99269-D7F7-4B47-B17B-A5AE402751D9}">
      <dgm:prSet/>
      <dgm:spPr/>
      <dgm:t>
        <a:bodyPr/>
        <a:lstStyle/>
        <a:p>
          <a:endParaRPr lang="en-US"/>
        </a:p>
      </dgm:t>
    </dgm:pt>
    <dgm:pt modelId="{0A99745B-BB5C-49B3-A782-8DB57641F6C9}" type="sibTrans" cxnId="{DBD99269-D7F7-4B47-B17B-A5AE402751D9}">
      <dgm:prSet/>
      <dgm:spPr/>
      <dgm:t>
        <a:bodyPr/>
        <a:lstStyle/>
        <a:p>
          <a:endParaRPr lang="en-US"/>
        </a:p>
      </dgm:t>
    </dgm:pt>
    <dgm:pt modelId="{831701CF-77C7-46C0-A913-8CC39517BAB8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  <a:cs typeface="Leelawadee UI Semilight" panose="020B0402040204020203" pitchFamily="34" charset="-34"/>
            </a:rPr>
            <a:t>Submit with application</a:t>
          </a:r>
        </a:p>
        <a:p>
          <a:r>
            <a:rPr lang="en-US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  <a:cs typeface="Leelawadee UI Semilight" panose="020B0402040204020203" pitchFamily="34" charset="-34"/>
            </a:rPr>
            <a:t>Update as needed</a:t>
          </a:r>
        </a:p>
      </dgm:t>
    </dgm:pt>
    <dgm:pt modelId="{13FBC60D-3EA6-4496-BA97-C1AE8C7F8961}" type="parTrans" cxnId="{39A11E5C-7A57-4117-A6DF-36000C29509C}">
      <dgm:prSet/>
      <dgm:spPr/>
      <dgm:t>
        <a:bodyPr/>
        <a:lstStyle/>
        <a:p>
          <a:endParaRPr lang="en-US"/>
        </a:p>
      </dgm:t>
    </dgm:pt>
    <dgm:pt modelId="{75156CDF-E17B-4DAD-AE37-EA44D7F37090}" type="sibTrans" cxnId="{39A11E5C-7A57-4117-A6DF-36000C29509C}">
      <dgm:prSet/>
      <dgm:spPr/>
      <dgm:t>
        <a:bodyPr/>
        <a:lstStyle/>
        <a:p>
          <a:endParaRPr lang="en-US"/>
        </a:p>
      </dgm:t>
    </dgm:pt>
    <dgm:pt modelId="{096A9AF0-0DAE-4EB3-B448-4501DA034F4A}">
      <dgm:prSet phldrT="[Text]" custT="1"/>
      <dgm:spPr/>
      <dgm:t>
        <a:bodyPr/>
        <a:lstStyle/>
        <a:p>
          <a:pPr>
            <a:defRPr b="1"/>
          </a:pPr>
          <a:r>
            <a: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Preregistration</a:t>
          </a:r>
          <a:endParaRPr lang="en-US" sz="1100" dirty="0">
            <a:solidFill>
              <a:schemeClr val="tx1">
                <a:lumMod val="65000"/>
                <a:lumOff val="35000"/>
              </a:schemeClr>
            </a:solidFill>
            <a:latin typeface="Lub Dub Bold" panose="020B0803030403020204" pitchFamily="34" charset="0"/>
          </a:endParaRPr>
        </a:p>
      </dgm:t>
    </dgm:pt>
    <dgm:pt modelId="{8CE6ABD6-768E-42C8-9029-C3B5F278B21C}" type="parTrans" cxnId="{CA0753BD-DB60-4D68-8486-5B376B839B26}">
      <dgm:prSet/>
      <dgm:spPr/>
      <dgm:t>
        <a:bodyPr/>
        <a:lstStyle/>
        <a:p>
          <a:endParaRPr lang="en-US"/>
        </a:p>
      </dgm:t>
    </dgm:pt>
    <dgm:pt modelId="{6B0D7DA9-E6ED-4137-9716-F48BF62327A8}" type="sibTrans" cxnId="{CA0753BD-DB60-4D68-8486-5B376B839B26}">
      <dgm:prSet/>
      <dgm:spPr/>
      <dgm:t>
        <a:bodyPr/>
        <a:lstStyle/>
        <a:p>
          <a:endParaRPr lang="en-US"/>
        </a:p>
      </dgm:t>
    </dgm:pt>
    <dgm:pt modelId="{CA6B1BA0-B2FC-48AD-8EDA-F4AAA4AF2782}">
      <dgm:prSet custT="1"/>
      <dgm:spPr/>
      <dgm:t>
        <a:bodyPr/>
        <a:lstStyle/>
        <a:p>
          <a:pPr>
            <a:defRPr b="1"/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Deposit Data into AHA-Approved Repository</a:t>
          </a:r>
        </a:p>
      </dgm:t>
    </dgm:pt>
    <dgm:pt modelId="{D7D3AA07-BCB9-4212-A556-E90870FB1413}" type="parTrans" cxnId="{CD6B6EE8-3813-4EF1-BFEC-C005A3326D63}">
      <dgm:prSet/>
      <dgm:spPr/>
      <dgm:t>
        <a:bodyPr/>
        <a:lstStyle/>
        <a:p>
          <a:endParaRPr lang="en-US"/>
        </a:p>
      </dgm:t>
    </dgm:pt>
    <dgm:pt modelId="{39FB540D-D808-4040-9A37-0AC474C0212F}" type="sibTrans" cxnId="{CD6B6EE8-3813-4EF1-BFEC-C005A3326D63}">
      <dgm:prSet/>
      <dgm:spPr/>
      <dgm:t>
        <a:bodyPr/>
        <a:lstStyle/>
        <a:p>
          <a:endParaRPr lang="en-US"/>
        </a:p>
      </dgm:t>
    </dgm:pt>
    <dgm:pt modelId="{3CB04A44-4013-4CA7-90FD-29AFC3C15E37}">
      <dgm:prSet/>
      <dgm:spPr/>
      <dgm:t>
        <a:bodyPr/>
        <a:lstStyle/>
        <a:p>
          <a:r>
            <a:rPr lang="en-US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Due 12 months after Award ends</a:t>
          </a:r>
        </a:p>
        <a:p>
          <a:r>
            <a:rPr lang="en-US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Any factual data needed for independent verification of research results</a:t>
          </a:r>
        </a:p>
      </dgm:t>
    </dgm:pt>
    <dgm:pt modelId="{ECEE936A-E3CC-4209-BECC-1CD0C85A2B72}" type="parTrans" cxnId="{24A8F052-3377-4BA4-8C62-CCF5039C85D7}">
      <dgm:prSet/>
      <dgm:spPr/>
      <dgm:t>
        <a:bodyPr/>
        <a:lstStyle/>
        <a:p>
          <a:endParaRPr lang="en-US"/>
        </a:p>
      </dgm:t>
    </dgm:pt>
    <dgm:pt modelId="{D7A8F7A0-47A3-4464-B3B7-E0806DF46627}" type="sibTrans" cxnId="{24A8F052-3377-4BA4-8C62-CCF5039C85D7}">
      <dgm:prSet/>
      <dgm:spPr/>
      <dgm:t>
        <a:bodyPr/>
        <a:lstStyle/>
        <a:p>
          <a:endParaRPr lang="en-US"/>
        </a:p>
      </dgm:t>
    </dgm:pt>
    <dgm:pt modelId="{212ADAAB-D5CB-4BBC-8DAF-7340FD334994}">
      <dgm:prSet custT="1"/>
      <dgm:spPr/>
      <dgm:t>
        <a:bodyPr/>
        <a:lstStyle/>
        <a:p>
          <a:pPr>
            <a:defRPr b="1"/>
          </a:pPr>
          <a:r>
            <a: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Data Deposit Confirmation</a:t>
          </a:r>
          <a:endParaRPr lang="en-US" sz="1100" dirty="0">
            <a:solidFill>
              <a:schemeClr val="tx1">
                <a:lumMod val="65000"/>
                <a:lumOff val="35000"/>
              </a:schemeClr>
            </a:solidFill>
            <a:latin typeface="Lub Dub Bold" panose="020B0803030403020204" pitchFamily="34" charset="0"/>
          </a:endParaRPr>
        </a:p>
      </dgm:t>
    </dgm:pt>
    <dgm:pt modelId="{45F6D312-A686-491E-95E3-EFB9640CC472}" type="parTrans" cxnId="{C8C7266C-2A0C-476A-85B3-F12BE2521F4C}">
      <dgm:prSet/>
      <dgm:spPr/>
      <dgm:t>
        <a:bodyPr/>
        <a:lstStyle/>
        <a:p>
          <a:endParaRPr lang="en-US"/>
        </a:p>
      </dgm:t>
    </dgm:pt>
    <dgm:pt modelId="{AB2787E4-2A8B-428D-A4AE-2B14DCFFC4E7}" type="sibTrans" cxnId="{C8C7266C-2A0C-476A-85B3-F12BE2521F4C}">
      <dgm:prSet/>
      <dgm:spPr/>
      <dgm:t>
        <a:bodyPr/>
        <a:lstStyle/>
        <a:p>
          <a:endParaRPr lang="en-US"/>
        </a:p>
      </dgm:t>
    </dgm:pt>
    <dgm:pt modelId="{2AEE5C11-34AE-4EB7-8907-9BED418EA471}">
      <dgm:prSet/>
      <dgm:spPr/>
      <dgm:t>
        <a:bodyPr/>
        <a:lstStyle/>
        <a:p>
          <a:r>
            <a:rPr lang="en-US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Due 12 months after Award ends</a:t>
          </a:r>
        </a:p>
      </dgm:t>
    </dgm:pt>
    <dgm:pt modelId="{2E14AD1F-C7EA-45AE-ADC0-0EE92A6516CB}" type="parTrans" cxnId="{DD687B5C-28C8-4088-99B8-D375C5FDAE4A}">
      <dgm:prSet/>
      <dgm:spPr/>
      <dgm:t>
        <a:bodyPr/>
        <a:lstStyle/>
        <a:p>
          <a:endParaRPr lang="en-US"/>
        </a:p>
      </dgm:t>
    </dgm:pt>
    <dgm:pt modelId="{F36FDDA0-6B91-47CB-8114-B6F076E55FC8}" type="sibTrans" cxnId="{DD687B5C-28C8-4088-99B8-D375C5FDAE4A}">
      <dgm:prSet/>
      <dgm:spPr/>
      <dgm:t>
        <a:bodyPr/>
        <a:lstStyle/>
        <a:p>
          <a:endParaRPr lang="en-US"/>
        </a:p>
      </dgm:t>
    </dgm:pt>
    <dgm:pt modelId="{683CC5F6-E9B5-49F2-909E-A68D38896308}">
      <dgm:prSet custT="1"/>
      <dgm:spPr/>
      <dgm:t>
        <a:bodyPr/>
        <a:lstStyle/>
        <a:p>
          <a:pPr>
            <a:defRPr b="1"/>
          </a:pPr>
          <a:r>
            <a:rPr lang="en-US" sz="1600" b="1" i="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Add Publications to My NCBI</a:t>
          </a:r>
        </a:p>
      </dgm:t>
    </dgm:pt>
    <dgm:pt modelId="{4C61DDEE-8BBF-4CBF-B066-7E60B6DF0A11}" type="sibTrans" cxnId="{59786CF9-070F-4821-A4E9-D33DB930D8D2}">
      <dgm:prSet/>
      <dgm:spPr/>
      <dgm:t>
        <a:bodyPr/>
        <a:lstStyle/>
        <a:p>
          <a:endParaRPr lang="en-US"/>
        </a:p>
      </dgm:t>
    </dgm:pt>
    <dgm:pt modelId="{15BFC747-B881-4328-BFBE-9BC128388CC6}" type="parTrans" cxnId="{59786CF9-070F-4821-A4E9-D33DB930D8D2}">
      <dgm:prSet/>
      <dgm:spPr/>
      <dgm:t>
        <a:bodyPr/>
        <a:lstStyle/>
        <a:p>
          <a:endParaRPr lang="en-US"/>
        </a:p>
      </dgm:t>
    </dgm:pt>
    <dgm:pt modelId="{4EA069F3-397F-40D5-94A6-32C3E355C277}">
      <dgm:prSet/>
      <dgm:spPr/>
      <dgm:t>
        <a:bodyPr anchor="t"/>
        <a:lstStyle/>
        <a:p>
          <a:r>
            <a:rPr lang="en-US" i="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Add citations to My NCBI once publications are accepted</a:t>
          </a:r>
        </a:p>
        <a:p>
          <a:r>
            <a:rPr lang="en-US" i="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Link AHA award to citation</a:t>
          </a:r>
        </a:p>
      </dgm:t>
    </dgm:pt>
    <dgm:pt modelId="{2F99115B-608E-4E08-A503-B74879A76D07}" type="parTrans" cxnId="{BC5A70C8-9D97-4922-BCDB-6316D191C527}">
      <dgm:prSet/>
      <dgm:spPr/>
      <dgm:t>
        <a:bodyPr/>
        <a:lstStyle/>
        <a:p>
          <a:endParaRPr lang="en-US"/>
        </a:p>
      </dgm:t>
    </dgm:pt>
    <dgm:pt modelId="{E94D5EF7-F47C-476C-A5FE-1C35261B578A}" type="sibTrans" cxnId="{BC5A70C8-9D97-4922-BCDB-6316D191C527}">
      <dgm:prSet/>
      <dgm:spPr/>
      <dgm:t>
        <a:bodyPr/>
        <a:lstStyle/>
        <a:p>
          <a:endParaRPr lang="en-US"/>
        </a:p>
      </dgm:t>
    </dgm:pt>
    <dgm:pt modelId="{85BDDEAE-4B30-4BE5-9186-03156FBA59FD}">
      <dgm:prSet custT="1"/>
      <dgm:spPr/>
      <dgm:t>
        <a:bodyPr/>
        <a:lstStyle/>
        <a:p>
          <a:pPr>
            <a:defRPr b="1"/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Submit Publications to PubMed Central</a:t>
          </a:r>
        </a:p>
      </dgm:t>
    </dgm:pt>
    <dgm:pt modelId="{D207F13E-E2A8-4507-8974-B7D14282B172}" type="parTrans" cxnId="{285A2A32-7AEB-47F7-A39C-F03E95074CBB}">
      <dgm:prSet/>
      <dgm:spPr/>
      <dgm:t>
        <a:bodyPr/>
        <a:lstStyle/>
        <a:p>
          <a:endParaRPr lang="en-US"/>
        </a:p>
      </dgm:t>
    </dgm:pt>
    <dgm:pt modelId="{D87FF969-B0A2-4940-8318-6963A5DDF8DB}" type="sibTrans" cxnId="{285A2A32-7AEB-47F7-A39C-F03E95074CBB}">
      <dgm:prSet/>
      <dgm:spPr/>
      <dgm:t>
        <a:bodyPr/>
        <a:lstStyle/>
        <a:p>
          <a:endParaRPr lang="en-US"/>
        </a:p>
      </dgm:t>
    </dgm:pt>
    <dgm:pt modelId="{0CA3095B-8299-4B92-BBFE-BA7AA7E19099}">
      <dgm:prSet/>
      <dgm:spPr/>
      <dgm:t>
        <a:bodyPr/>
        <a:lstStyle/>
        <a:p>
          <a:r>
            <a:rPr lang="en-US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Available in Deliverables section of Proposal Central</a:t>
          </a:r>
        </a:p>
      </dgm:t>
    </dgm:pt>
    <dgm:pt modelId="{58FD054E-D7DC-43AE-A489-F5475248E0B5}" type="parTrans" cxnId="{612E2F5C-81C6-4E97-9109-9B837B5AA7B0}">
      <dgm:prSet/>
      <dgm:spPr/>
      <dgm:t>
        <a:bodyPr/>
        <a:lstStyle/>
        <a:p>
          <a:endParaRPr lang="en-US"/>
        </a:p>
      </dgm:t>
    </dgm:pt>
    <dgm:pt modelId="{DB1614E7-A240-49A5-B034-8B497FA459C7}" type="sibTrans" cxnId="{612E2F5C-81C6-4E97-9109-9B837B5AA7B0}">
      <dgm:prSet/>
      <dgm:spPr/>
      <dgm:t>
        <a:bodyPr/>
        <a:lstStyle/>
        <a:p>
          <a:endParaRPr lang="en-US"/>
        </a:p>
      </dgm:t>
    </dgm:pt>
    <dgm:pt modelId="{218E8EBF-182F-408F-B88A-78AF3DA7A5D1}">
      <dgm:prSet/>
      <dgm:spPr/>
      <dgm:t>
        <a:bodyPr/>
        <a:lstStyle/>
        <a:p>
          <a:r>
            <a:rPr lang="en-US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Journal articles must be made freely available and linked to an AHA award within 12 months of publication</a:t>
          </a:r>
        </a:p>
      </dgm:t>
    </dgm:pt>
    <dgm:pt modelId="{4D45FA61-56EA-4935-9418-C497E53B573F}" type="parTrans" cxnId="{612CB8D2-3432-49CA-A943-E022E4AC5547}">
      <dgm:prSet/>
      <dgm:spPr/>
      <dgm:t>
        <a:bodyPr/>
        <a:lstStyle/>
        <a:p>
          <a:endParaRPr lang="en-US"/>
        </a:p>
      </dgm:t>
    </dgm:pt>
    <dgm:pt modelId="{C1587D1A-1256-4375-91A1-306B4D3EF75B}" type="sibTrans" cxnId="{612CB8D2-3432-49CA-A943-E022E4AC5547}">
      <dgm:prSet/>
      <dgm:spPr/>
      <dgm:t>
        <a:bodyPr/>
        <a:lstStyle/>
        <a:p>
          <a:endParaRPr lang="en-US"/>
        </a:p>
      </dgm:t>
    </dgm:pt>
    <dgm:pt modelId="{CC7AD4D4-84A7-410B-9DD4-B8AD549CB670}">
      <dgm:prSet phldrT="[Text]" custT="1"/>
      <dgm:spPr/>
      <dgm:t>
        <a:bodyPr/>
        <a:lstStyle/>
        <a:p>
          <a:pPr>
            <a:defRPr b="1"/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HRA Open</a:t>
          </a:r>
        </a:p>
      </dgm:t>
    </dgm:pt>
    <dgm:pt modelId="{90B19CDD-CC4C-4F72-9CED-991115E6330A}" type="parTrans" cxnId="{54D577F9-B6D5-4D95-B1D5-33CF4DA4FE0E}">
      <dgm:prSet/>
      <dgm:spPr/>
      <dgm:t>
        <a:bodyPr/>
        <a:lstStyle/>
        <a:p>
          <a:endParaRPr lang="en-US"/>
        </a:p>
      </dgm:t>
    </dgm:pt>
    <dgm:pt modelId="{BE0CE6BD-8466-4B98-9A5B-814FF1CC8238}" type="sibTrans" cxnId="{54D577F9-B6D5-4D95-B1D5-33CF4DA4FE0E}">
      <dgm:prSet/>
      <dgm:spPr/>
      <dgm:t>
        <a:bodyPr/>
        <a:lstStyle/>
        <a:p>
          <a:endParaRPr lang="en-US"/>
        </a:p>
      </dgm:t>
    </dgm:pt>
    <dgm:pt modelId="{382AA30E-C6CF-4833-93FB-A668A7FD85C2}">
      <dgm:prSet phldrT="[Text]" custT="1"/>
      <dgm:spPr/>
      <dgm:t>
        <a:bodyPr/>
        <a:lstStyle/>
        <a:p>
          <a:r>
            <a: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Email invitation sent at Award activation</a:t>
          </a:r>
        </a:p>
      </dgm:t>
    </dgm:pt>
    <dgm:pt modelId="{062A34AE-5EB5-4EDE-A45E-2BEBE9675FE9}" type="parTrans" cxnId="{88A10780-4329-4C3D-A246-8C46234D424E}">
      <dgm:prSet/>
      <dgm:spPr/>
      <dgm:t>
        <a:bodyPr/>
        <a:lstStyle/>
        <a:p>
          <a:endParaRPr lang="en-US"/>
        </a:p>
      </dgm:t>
    </dgm:pt>
    <dgm:pt modelId="{B062392C-F3C7-4145-B2FE-79A8958A3DE7}" type="sibTrans" cxnId="{88A10780-4329-4C3D-A246-8C46234D424E}">
      <dgm:prSet/>
      <dgm:spPr/>
      <dgm:t>
        <a:bodyPr/>
        <a:lstStyle/>
        <a:p>
          <a:endParaRPr lang="en-US"/>
        </a:p>
      </dgm:t>
    </dgm:pt>
    <dgm:pt modelId="{BA659B5D-A27A-4D5B-AA2F-A261CB592976}">
      <dgm:prSet custT="1"/>
      <dgm:spPr/>
      <dgm:t>
        <a:bodyPr/>
        <a:lstStyle/>
        <a:p>
          <a:pPr>
            <a:defRPr b="1"/>
          </a:pPr>
          <a:r>
            <a:rPr lang="en-US" sz="1600" b="1" i="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Preprints</a:t>
          </a:r>
        </a:p>
      </dgm:t>
    </dgm:pt>
    <dgm:pt modelId="{A2B3B267-B6DD-4CC1-BC1D-CF97D4E8BB65}" type="parTrans" cxnId="{2E49250A-D647-4EDF-B06D-1BFA3B5E2533}">
      <dgm:prSet/>
      <dgm:spPr/>
      <dgm:t>
        <a:bodyPr/>
        <a:lstStyle/>
        <a:p>
          <a:endParaRPr lang="en-US"/>
        </a:p>
      </dgm:t>
    </dgm:pt>
    <dgm:pt modelId="{80AA14EC-9538-44ED-B185-0E49C849BE1C}" type="sibTrans" cxnId="{2E49250A-D647-4EDF-B06D-1BFA3B5E2533}">
      <dgm:prSet/>
      <dgm:spPr/>
      <dgm:t>
        <a:bodyPr/>
        <a:lstStyle/>
        <a:p>
          <a:endParaRPr lang="en-US"/>
        </a:p>
      </dgm:t>
    </dgm:pt>
    <dgm:pt modelId="{A55D5E30-F3BE-4144-94AD-931F9A5AC963}">
      <dgm:prSet custT="1"/>
      <dgm:spPr/>
      <dgm:t>
        <a:bodyPr/>
        <a:lstStyle/>
        <a:p>
          <a:r>
            <a:rPr lang="en-US" sz="1500" b="0" i="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Encouraged, but not required</a:t>
          </a:r>
        </a:p>
      </dgm:t>
    </dgm:pt>
    <dgm:pt modelId="{1212E1C8-07E8-4D63-8A84-8D9E02269823}" type="parTrans" cxnId="{977A488A-7C9D-4DC6-A3CD-0A0D91F563EE}">
      <dgm:prSet/>
      <dgm:spPr/>
      <dgm:t>
        <a:bodyPr/>
        <a:lstStyle/>
        <a:p>
          <a:endParaRPr lang="en-US"/>
        </a:p>
      </dgm:t>
    </dgm:pt>
    <dgm:pt modelId="{B92D4D1F-0C3B-44F4-942A-0A84F9EAD7B0}" type="sibTrans" cxnId="{977A488A-7C9D-4DC6-A3CD-0A0D91F563EE}">
      <dgm:prSet/>
      <dgm:spPr/>
      <dgm:t>
        <a:bodyPr/>
        <a:lstStyle/>
        <a:p>
          <a:endParaRPr lang="en-US"/>
        </a:p>
      </dgm:t>
    </dgm:pt>
    <dgm:pt modelId="{0ABFA17E-4590-4229-9AA0-156B653F37C7}">
      <dgm:prSet custT="1"/>
      <dgm:spPr/>
      <dgm:t>
        <a:bodyPr/>
        <a:lstStyle/>
        <a:p>
          <a:r>
            <a:rPr lang="en-US" sz="1500" b="0" i="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Allows for early communication of findings</a:t>
          </a:r>
        </a:p>
      </dgm:t>
    </dgm:pt>
    <dgm:pt modelId="{1F497F07-49BD-4A9C-A837-AADC749F1AF5}" type="parTrans" cxnId="{347887A2-6B91-41D2-A09F-B5A11BAA9D70}">
      <dgm:prSet/>
      <dgm:spPr/>
      <dgm:t>
        <a:bodyPr/>
        <a:lstStyle/>
        <a:p>
          <a:endParaRPr lang="en-US"/>
        </a:p>
      </dgm:t>
    </dgm:pt>
    <dgm:pt modelId="{455861CE-BBB0-410A-ABF3-3601240B70E0}" type="sibTrans" cxnId="{347887A2-6B91-41D2-A09F-B5A11BAA9D70}">
      <dgm:prSet/>
      <dgm:spPr/>
      <dgm:t>
        <a:bodyPr/>
        <a:lstStyle/>
        <a:p>
          <a:endParaRPr lang="en-US"/>
        </a:p>
      </dgm:t>
    </dgm:pt>
    <dgm:pt modelId="{13E17CF1-5701-4B23-A198-6A7D7C3040BB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Required for funded clinical trials</a:t>
          </a:r>
        </a:p>
      </dgm:t>
    </dgm:pt>
    <dgm:pt modelId="{2889E88C-9548-416D-B4C3-C1ACB3E11F15}" type="parTrans" cxnId="{99690836-C0CD-4092-93F5-D967317A5206}">
      <dgm:prSet/>
      <dgm:spPr/>
      <dgm:t>
        <a:bodyPr/>
        <a:lstStyle/>
        <a:p>
          <a:endParaRPr lang="en-US"/>
        </a:p>
      </dgm:t>
    </dgm:pt>
    <dgm:pt modelId="{A3D7953F-DACF-4867-8C56-2ED2FA9FFBB9}" type="sibTrans" cxnId="{99690836-C0CD-4092-93F5-D967317A5206}">
      <dgm:prSet/>
      <dgm:spPr/>
      <dgm:t>
        <a:bodyPr/>
        <a:lstStyle/>
        <a:p>
          <a:endParaRPr lang="en-US"/>
        </a:p>
      </dgm:t>
    </dgm:pt>
    <dgm:pt modelId="{452370A8-54A8-4934-A3A5-45144711BCA7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Encouraged for all studies making inferential claims</a:t>
          </a:r>
        </a:p>
      </dgm:t>
    </dgm:pt>
    <dgm:pt modelId="{6EFE8F0F-6F83-42C9-B1E1-886FEDFC2406}" type="parTrans" cxnId="{FB4B624A-3090-4F80-9789-5BAFAF0D85F8}">
      <dgm:prSet/>
      <dgm:spPr/>
      <dgm:t>
        <a:bodyPr/>
        <a:lstStyle/>
        <a:p>
          <a:endParaRPr lang="en-US"/>
        </a:p>
      </dgm:t>
    </dgm:pt>
    <dgm:pt modelId="{A4C9D33E-5558-460E-8296-88C372ACE41B}" type="sibTrans" cxnId="{FB4B624A-3090-4F80-9789-5BAFAF0D85F8}">
      <dgm:prSet/>
      <dgm:spPr/>
      <dgm:t>
        <a:bodyPr/>
        <a:lstStyle/>
        <a:p>
          <a:endParaRPr lang="en-US"/>
        </a:p>
      </dgm:t>
    </dgm:pt>
    <dgm:pt modelId="{FA50CF06-E26B-461A-AEED-D72E2D7D5489}">
      <dgm:prSet custT="1"/>
      <dgm:spPr/>
      <dgm:t>
        <a:bodyPr/>
        <a:lstStyle/>
        <a:p>
          <a:r>
            <a:rPr lang="en-US" sz="150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Set up HRA Open profile and link to My NCBI</a:t>
          </a:r>
          <a:endParaRPr lang="en-US" sz="1500" dirty="0">
            <a:solidFill>
              <a:schemeClr val="tx1">
                <a:lumMod val="65000"/>
                <a:lumOff val="35000"/>
              </a:schemeClr>
            </a:solidFill>
            <a:latin typeface="Lub Dub Condensed" panose="020B0506030403020204" pitchFamily="34" charset="0"/>
          </a:endParaRPr>
        </a:p>
      </dgm:t>
    </dgm:pt>
    <dgm:pt modelId="{6115D91E-745E-4141-85F9-F89ED1F66B1B}" type="parTrans" cxnId="{86ED14C1-46CE-426C-BDE3-A76B060BDD0F}">
      <dgm:prSet/>
      <dgm:spPr/>
      <dgm:t>
        <a:bodyPr/>
        <a:lstStyle/>
        <a:p>
          <a:endParaRPr lang="en-US"/>
        </a:p>
      </dgm:t>
    </dgm:pt>
    <dgm:pt modelId="{6B30C8A5-18BF-492B-BB22-228BC580DE8F}" type="sibTrans" cxnId="{86ED14C1-46CE-426C-BDE3-A76B060BDD0F}">
      <dgm:prSet/>
      <dgm:spPr/>
      <dgm:t>
        <a:bodyPr/>
        <a:lstStyle/>
        <a:p>
          <a:endParaRPr lang="en-US"/>
        </a:p>
      </dgm:t>
    </dgm:pt>
    <dgm:pt modelId="{7A5D3400-AF5B-4297-8592-4C1EDB9D0973}" type="pres">
      <dgm:prSet presAssocID="{63085546-7C7C-4B3E-ABEB-2669F1A65FB2}" presName="root" presStyleCnt="0">
        <dgm:presLayoutVars>
          <dgm:chMax/>
          <dgm:chPref/>
          <dgm:animLvl val="lvl"/>
        </dgm:presLayoutVars>
      </dgm:prSet>
      <dgm:spPr/>
    </dgm:pt>
    <dgm:pt modelId="{BD204284-1F7C-4D58-BC79-8C2DEE7E9FAF}" type="pres">
      <dgm:prSet presAssocID="{63085546-7C7C-4B3E-ABEB-2669F1A65FB2}" presName="divider" presStyleLbl="fgAcc1" presStyleIdx="0" presStyleCnt="9" custSzY="428624"/>
      <dgm:spPr>
        <a:prstGeom prst="homePlate">
          <a:avLst/>
        </a:prstGeom>
        <a:gradFill rotWithShape="0"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1200000" scaled="0"/>
        </a:gradFill>
        <a:ln w="12700" cap="flat" cmpd="sng" algn="ctr">
          <a:noFill/>
          <a:prstDash val="solid"/>
          <a:miter lim="800000"/>
          <a:tailEnd type="arrow" w="sm" len="sm"/>
        </a:ln>
        <a:effectLst/>
      </dgm:spPr>
    </dgm:pt>
    <dgm:pt modelId="{46A6B157-7198-41C4-9D25-C4F8885F1B6F}" type="pres">
      <dgm:prSet presAssocID="{63085546-7C7C-4B3E-ABEB-2669F1A65FB2}" presName="nodes" presStyleCnt="0">
        <dgm:presLayoutVars>
          <dgm:chMax/>
          <dgm:chPref/>
          <dgm:animLvl val="lvl"/>
        </dgm:presLayoutVars>
      </dgm:prSet>
      <dgm:spPr/>
    </dgm:pt>
    <dgm:pt modelId="{578E6A06-6F61-48BD-9F1A-48E731D6E26D}" type="pres">
      <dgm:prSet presAssocID="{9DCEA5FC-4640-45AF-B712-7A4FD94AEF0D}" presName="composite" presStyleCnt="0"/>
      <dgm:spPr/>
    </dgm:pt>
    <dgm:pt modelId="{9F727168-E825-43C1-AF50-41E115F59C0C}" type="pres">
      <dgm:prSet presAssocID="{9DCEA5FC-4640-45AF-B712-7A4FD94AEF0D}" presName="ConnectorPoint" presStyleLbl="lnNode1" presStyleIdx="0" presStyleCnt="8"/>
      <dgm:spPr>
        <a:solidFill>
          <a:schemeClr val="accent1"/>
        </a:solidFill>
        <a:ln w="6350" cap="flat" cmpd="sng" algn="ctr">
          <a:noFill/>
          <a:prstDash val="solid"/>
          <a:miter lim="800000"/>
        </a:ln>
        <a:effectLst/>
      </dgm:spPr>
    </dgm:pt>
    <dgm:pt modelId="{0C380CA5-521A-4949-A022-450DA9C217F5}" type="pres">
      <dgm:prSet presAssocID="{9DCEA5FC-4640-45AF-B712-7A4FD94AEF0D}" presName="DropPinPlaceHolder" presStyleCnt="0"/>
      <dgm:spPr/>
    </dgm:pt>
    <dgm:pt modelId="{19EF924A-339B-436A-9151-9C7B0B0377B9}" type="pres">
      <dgm:prSet presAssocID="{9DCEA5FC-4640-45AF-B712-7A4FD94AEF0D}" presName="DropPin" presStyleLbl="alignNode1" presStyleIdx="0" presStyleCnt="8"/>
      <dgm:spPr>
        <a:ln>
          <a:noFill/>
        </a:ln>
      </dgm:spPr>
    </dgm:pt>
    <dgm:pt modelId="{846B4BA4-33F0-43CE-A60E-B95E195AD5A9}" type="pres">
      <dgm:prSet presAssocID="{9DCEA5FC-4640-45AF-B712-7A4FD94AEF0D}" presName="Ellipse" presStyleLbl="fgAcc1" presStyleIdx="1" presStyleCnt="9"/>
      <dgm:spPr>
        <a:prstGeom prst="donu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gm:spPr>
    </dgm:pt>
    <dgm:pt modelId="{A782CF5D-A585-4990-846A-5EDBD19A9BDB}" type="pres">
      <dgm:prSet presAssocID="{9DCEA5FC-4640-45AF-B712-7A4FD94AEF0D}" presName="L2TextContainer" presStyleLbl="revTx" presStyleIdx="0" presStyleCnt="16">
        <dgm:presLayoutVars>
          <dgm:bulletEnabled val="1"/>
        </dgm:presLayoutVars>
      </dgm:prSet>
      <dgm:spPr/>
    </dgm:pt>
    <dgm:pt modelId="{85C50C56-6DC8-4C47-8DBC-4FD6B1554AA4}" type="pres">
      <dgm:prSet presAssocID="{9DCEA5FC-4640-45AF-B712-7A4FD94AEF0D}" presName="L1TextContainer" presStyleLbl="revTx" presStyleIdx="1" presStyleCnt="16">
        <dgm:presLayoutVars>
          <dgm:chMax val="1"/>
          <dgm:chPref val="1"/>
          <dgm:bulletEnabled val="1"/>
        </dgm:presLayoutVars>
      </dgm:prSet>
      <dgm:spPr/>
    </dgm:pt>
    <dgm:pt modelId="{4F322B1B-F357-4BCD-BF34-8A0D705A1CE7}" type="pres">
      <dgm:prSet presAssocID="{9DCEA5FC-4640-45AF-B712-7A4FD94AEF0D}" presName="ConnectLine" presStyleLbl="sibTrans1D1" presStyleIdx="0" presStyleCnt="8"/>
      <dgm:spPr>
        <a:noFill/>
        <a:ln w="3175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gm:spPr>
    </dgm:pt>
    <dgm:pt modelId="{9FF32B1E-94FD-475E-9959-8E0546070C5B}" type="pres">
      <dgm:prSet presAssocID="{9DCEA5FC-4640-45AF-B712-7A4FD94AEF0D}" presName="EmptyPlaceHolder" presStyleCnt="0"/>
      <dgm:spPr/>
    </dgm:pt>
    <dgm:pt modelId="{C9E000F5-B650-46EB-A3B0-FBA6593CE548}" type="pres">
      <dgm:prSet presAssocID="{0A99745B-BB5C-49B3-A782-8DB57641F6C9}" presName="spaceBetweenRectangles" presStyleCnt="0"/>
      <dgm:spPr/>
    </dgm:pt>
    <dgm:pt modelId="{C8FB12FD-1509-4303-88A9-74064C7A45BB}" type="pres">
      <dgm:prSet presAssocID="{CC7AD4D4-84A7-410B-9DD4-B8AD549CB670}" presName="composite" presStyleCnt="0"/>
      <dgm:spPr/>
    </dgm:pt>
    <dgm:pt modelId="{6C165820-B126-4F5B-A0F1-06485D3CA1BD}" type="pres">
      <dgm:prSet presAssocID="{CC7AD4D4-84A7-410B-9DD4-B8AD549CB670}" presName="ConnectorPoint" presStyleLbl="lnNode1" presStyleIdx="1" presStyleCnt="8"/>
      <dgm:spPr>
        <a:solidFill>
          <a:schemeClr val="accent3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gm:spPr>
    </dgm:pt>
    <dgm:pt modelId="{B2F53680-19CF-4D64-84A8-21469EC070A5}" type="pres">
      <dgm:prSet presAssocID="{CC7AD4D4-84A7-410B-9DD4-B8AD549CB670}" presName="DropPinPlaceHolder" presStyleCnt="0"/>
      <dgm:spPr/>
    </dgm:pt>
    <dgm:pt modelId="{DA9A80AB-4789-4D0E-8408-A65E8F581596}" type="pres">
      <dgm:prSet presAssocID="{CC7AD4D4-84A7-410B-9DD4-B8AD549CB670}" presName="DropPin" presStyleLbl="alignNode1" presStyleIdx="1" presStyleCnt="8"/>
      <dgm:spPr>
        <a:solidFill>
          <a:schemeClr val="accent3"/>
        </a:solidFill>
        <a:ln>
          <a:solidFill>
            <a:schemeClr val="accent3"/>
          </a:solidFill>
        </a:ln>
      </dgm:spPr>
    </dgm:pt>
    <dgm:pt modelId="{C8C33457-D0F6-4D29-8C4F-2CE46447E82D}" type="pres">
      <dgm:prSet presAssocID="{CC7AD4D4-84A7-410B-9DD4-B8AD549CB670}" presName="Ellipse" presStyleLbl="fgAcc1" presStyleIdx="2" presStyleCnt="9"/>
      <dgm:spPr>
        <a:prstGeom prst="donu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2DD647E-51A0-4105-BED4-223C6AB3C776}" type="pres">
      <dgm:prSet presAssocID="{CC7AD4D4-84A7-410B-9DD4-B8AD549CB670}" presName="L2TextContainer" presStyleLbl="revTx" presStyleIdx="2" presStyleCnt="16">
        <dgm:presLayoutVars>
          <dgm:bulletEnabled val="1"/>
        </dgm:presLayoutVars>
      </dgm:prSet>
      <dgm:spPr/>
    </dgm:pt>
    <dgm:pt modelId="{10BB6E7E-1084-4EFF-A20A-02882F3018C8}" type="pres">
      <dgm:prSet presAssocID="{CC7AD4D4-84A7-410B-9DD4-B8AD549CB670}" presName="L1TextContainer" presStyleLbl="revTx" presStyleIdx="3" presStyleCnt="16">
        <dgm:presLayoutVars>
          <dgm:chMax val="1"/>
          <dgm:chPref val="1"/>
          <dgm:bulletEnabled val="1"/>
        </dgm:presLayoutVars>
      </dgm:prSet>
      <dgm:spPr/>
    </dgm:pt>
    <dgm:pt modelId="{FF1C57CB-B74C-496D-9B23-DE8CE0988B2E}" type="pres">
      <dgm:prSet presAssocID="{CC7AD4D4-84A7-410B-9DD4-B8AD549CB670}" presName="ConnectLine" presStyleLbl="sibTrans1D1" presStyleIdx="1" presStyleCnt="8"/>
      <dgm:spPr>
        <a:noFill/>
        <a:ln w="635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gm:spPr>
    </dgm:pt>
    <dgm:pt modelId="{8BE84944-0726-45F9-BF06-E3EE8620E919}" type="pres">
      <dgm:prSet presAssocID="{CC7AD4D4-84A7-410B-9DD4-B8AD549CB670}" presName="EmptyPlaceHolder" presStyleCnt="0"/>
      <dgm:spPr/>
    </dgm:pt>
    <dgm:pt modelId="{45565C01-783C-4020-87AD-7B2C1F8AC4E5}" type="pres">
      <dgm:prSet presAssocID="{BE0CE6BD-8466-4B98-9A5B-814FF1CC8238}" presName="spaceBetweenRectangles" presStyleCnt="0"/>
      <dgm:spPr/>
    </dgm:pt>
    <dgm:pt modelId="{64373A7D-C7A5-4C0C-9781-58743159539A}" type="pres">
      <dgm:prSet presAssocID="{096A9AF0-0DAE-4EB3-B448-4501DA034F4A}" presName="composite" presStyleCnt="0"/>
      <dgm:spPr/>
    </dgm:pt>
    <dgm:pt modelId="{B57996C3-16BE-4CEB-B9E2-6FFC42938F41}" type="pres">
      <dgm:prSet presAssocID="{096A9AF0-0DAE-4EB3-B448-4501DA034F4A}" presName="ConnectorPoint" presStyleLbl="lnNode1" presStyleIdx="2" presStyleCnt="8"/>
      <dgm:spPr>
        <a:solidFill>
          <a:schemeClr val="accent1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gm:spPr>
    </dgm:pt>
    <dgm:pt modelId="{BC71368F-DA7E-405D-93AC-3A6767BF9FC6}" type="pres">
      <dgm:prSet presAssocID="{096A9AF0-0DAE-4EB3-B448-4501DA034F4A}" presName="DropPinPlaceHolder" presStyleCnt="0"/>
      <dgm:spPr/>
    </dgm:pt>
    <dgm:pt modelId="{5B4632EA-1574-417A-A3FA-D711159FBAD1}" type="pres">
      <dgm:prSet presAssocID="{096A9AF0-0DAE-4EB3-B448-4501DA034F4A}" presName="DropPin" presStyleLbl="alignNode1" presStyleIdx="2" presStyleCnt="8"/>
      <dgm:spPr>
        <a:solidFill>
          <a:schemeClr val="accent1"/>
        </a:solidFill>
        <a:ln>
          <a:noFill/>
        </a:ln>
      </dgm:spPr>
    </dgm:pt>
    <dgm:pt modelId="{032E0966-F86B-4BBD-BE80-8FAB861AF0E8}" type="pres">
      <dgm:prSet presAssocID="{096A9AF0-0DAE-4EB3-B448-4501DA034F4A}" presName="Ellipse" presStyleLbl="fgAcc1" presStyleIdx="3" presStyleCnt="9"/>
      <dgm:spPr>
        <a:prstGeom prst="donut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608C5A1-CE9E-4410-9F2F-F714CC6AB069}" type="pres">
      <dgm:prSet presAssocID="{096A9AF0-0DAE-4EB3-B448-4501DA034F4A}" presName="L2TextContainer" presStyleLbl="revTx" presStyleIdx="4" presStyleCnt="16">
        <dgm:presLayoutVars>
          <dgm:bulletEnabled val="1"/>
        </dgm:presLayoutVars>
      </dgm:prSet>
      <dgm:spPr/>
    </dgm:pt>
    <dgm:pt modelId="{C1E34084-406C-48D5-88FE-7226282DBC49}" type="pres">
      <dgm:prSet presAssocID="{096A9AF0-0DAE-4EB3-B448-4501DA034F4A}" presName="L1TextContainer" presStyleLbl="revTx" presStyleIdx="5" presStyleCnt="16">
        <dgm:presLayoutVars>
          <dgm:chMax val="1"/>
          <dgm:chPref val="1"/>
          <dgm:bulletEnabled val="1"/>
        </dgm:presLayoutVars>
      </dgm:prSet>
      <dgm:spPr/>
    </dgm:pt>
    <dgm:pt modelId="{33168228-1414-4AAF-B7E5-C08A80BBB2F1}" type="pres">
      <dgm:prSet presAssocID="{096A9AF0-0DAE-4EB3-B448-4501DA034F4A}" presName="ConnectLine" presStyleLbl="sibTrans1D1" presStyleIdx="2" presStyleCnt="8"/>
      <dgm:spPr>
        <a:xfrm>
          <a:off x="1843314" y="2690813"/>
          <a:ext cx="0" cy="1592961"/>
        </a:xfrm>
        <a:prstGeom prst="line">
          <a:avLst/>
        </a:prstGeom>
        <a:noFill/>
        <a:ln w="3175" cap="flat" cmpd="sng" algn="ctr">
          <a:solidFill>
            <a:prstClr val="white">
              <a:lumMod val="85000"/>
            </a:prstClr>
          </a:solidFill>
          <a:prstDash val="solid"/>
          <a:miter lim="800000"/>
        </a:ln>
        <a:effectLst/>
      </dgm:spPr>
    </dgm:pt>
    <dgm:pt modelId="{C791BCDD-76D3-4E0E-98B9-0C4903CF0E94}" type="pres">
      <dgm:prSet presAssocID="{096A9AF0-0DAE-4EB3-B448-4501DA034F4A}" presName="EmptyPlaceHolder" presStyleCnt="0"/>
      <dgm:spPr/>
    </dgm:pt>
    <dgm:pt modelId="{3B1DA912-FDB7-4F73-8823-B30C56F7DE86}" type="pres">
      <dgm:prSet presAssocID="{6B0D7DA9-E6ED-4137-9716-F48BF62327A8}" presName="spaceBetweenRectangles" presStyleCnt="0"/>
      <dgm:spPr/>
    </dgm:pt>
    <dgm:pt modelId="{8F9D21C3-7D51-4A89-B8BA-D2B9721A1ED3}" type="pres">
      <dgm:prSet presAssocID="{BA659B5D-A27A-4D5B-AA2F-A261CB592976}" presName="composite" presStyleCnt="0"/>
      <dgm:spPr/>
    </dgm:pt>
    <dgm:pt modelId="{90967466-B244-4A5B-A3D1-4FDCCDFDC769}" type="pres">
      <dgm:prSet presAssocID="{BA659B5D-A27A-4D5B-AA2F-A261CB592976}" presName="ConnectorPoint" presStyleLbl="lnNode1" presStyleIdx="3" presStyleCnt="8"/>
      <dgm:spPr>
        <a:solidFill>
          <a:schemeClr val="accent3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C6E4F4C-31A6-4559-84E3-46E5826763FF}" type="pres">
      <dgm:prSet presAssocID="{BA659B5D-A27A-4D5B-AA2F-A261CB592976}" presName="DropPinPlaceHolder" presStyleCnt="0"/>
      <dgm:spPr/>
    </dgm:pt>
    <dgm:pt modelId="{4AEC316A-258F-4410-862A-D2473D7D14D6}" type="pres">
      <dgm:prSet presAssocID="{BA659B5D-A27A-4D5B-AA2F-A261CB592976}" presName="DropPin" presStyleLbl="alignNode1" presStyleIdx="3" presStyleCnt="8"/>
      <dgm:spPr>
        <a:solidFill>
          <a:schemeClr val="accent3"/>
        </a:solidFill>
        <a:ln>
          <a:solidFill>
            <a:schemeClr val="accent3"/>
          </a:solidFill>
        </a:ln>
      </dgm:spPr>
    </dgm:pt>
    <dgm:pt modelId="{0D60C933-014C-40AB-A988-294134AB3948}" type="pres">
      <dgm:prSet presAssocID="{BA659B5D-A27A-4D5B-AA2F-A261CB592976}" presName="Ellipse" presStyleLbl="fgAcc1" presStyleIdx="4" presStyleCnt="9"/>
      <dgm:spPr>
        <a:prstGeom prst="donu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97F09C2-806B-4688-A3B7-F72B81509812}" type="pres">
      <dgm:prSet presAssocID="{BA659B5D-A27A-4D5B-AA2F-A261CB592976}" presName="L2TextContainer" presStyleLbl="revTx" presStyleIdx="6" presStyleCnt="16">
        <dgm:presLayoutVars>
          <dgm:bulletEnabled val="1"/>
        </dgm:presLayoutVars>
      </dgm:prSet>
      <dgm:spPr/>
    </dgm:pt>
    <dgm:pt modelId="{C9BECB33-D32C-432E-9952-F1188FF5C27B}" type="pres">
      <dgm:prSet presAssocID="{BA659B5D-A27A-4D5B-AA2F-A261CB592976}" presName="L1TextContainer" presStyleLbl="revTx" presStyleIdx="7" presStyleCnt="16">
        <dgm:presLayoutVars>
          <dgm:chMax val="1"/>
          <dgm:chPref val="1"/>
          <dgm:bulletEnabled val="1"/>
        </dgm:presLayoutVars>
      </dgm:prSet>
      <dgm:spPr/>
    </dgm:pt>
    <dgm:pt modelId="{E9673E83-9FF5-49DD-82F6-175706AB9421}" type="pres">
      <dgm:prSet presAssocID="{BA659B5D-A27A-4D5B-AA2F-A261CB592976}" presName="ConnectLine" presStyleLbl="sibTrans1D1" presStyleIdx="3" presStyleCnt="8"/>
      <dgm:spPr>
        <a:noFill/>
        <a:ln w="12700" cap="flat" cmpd="sng" algn="ctr">
          <a:solidFill>
            <a:schemeClr val="accent3"/>
          </a:solidFill>
          <a:prstDash val="dash"/>
          <a:miter lim="800000"/>
        </a:ln>
        <a:effectLst/>
      </dgm:spPr>
    </dgm:pt>
    <dgm:pt modelId="{54F339DC-A89E-4401-A64E-EFC9BFBC74C8}" type="pres">
      <dgm:prSet presAssocID="{BA659B5D-A27A-4D5B-AA2F-A261CB592976}" presName="EmptyPlaceHolder" presStyleCnt="0"/>
      <dgm:spPr/>
    </dgm:pt>
    <dgm:pt modelId="{446E1DB5-CCF3-4039-A893-C169745F8186}" type="pres">
      <dgm:prSet presAssocID="{80AA14EC-9538-44ED-B185-0E49C849BE1C}" presName="spaceBetweenRectangles" presStyleCnt="0"/>
      <dgm:spPr/>
    </dgm:pt>
    <dgm:pt modelId="{DCEEC7C0-6CAC-4153-B66A-D920E3B7F504}" type="pres">
      <dgm:prSet presAssocID="{683CC5F6-E9B5-49F2-909E-A68D38896308}" presName="composite" presStyleCnt="0"/>
      <dgm:spPr/>
    </dgm:pt>
    <dgm:pt modelId="{56361E50-9FEC-48AD-A369-C1A8379B35EC}" type="pres">
      <dgm:prSet presAssocID="{683CC5F6-E9B5-49F2-909E-A68D38896308}" presName="ConnectorPoint" presStyleLbl="lnNode1" presStyleIdx="4" presStyleCnt="8"/>
      <dgm:spPr>
        <a:solidFill>
          <a:schemeClr val="accent3"/>
        </a:solidFill>
        <a:ln w="6350" cap="flat" cmpd="sng" algn="ctr">
          <a:noFill/>
          <a:prstDash val="solid"/>
          <a:miter lim="800000"/>
        </a:ln>
        <a:effectLst/>
      </dgm:spPr>
    </dgm:pt>
    <dgm:pt modelId="{70AC7E27-D774-4261-A80F-683BBD09A81D}" type="pres">
      <dgm:prSet presAssocID="{683CC5F6-E9B5-49F2-909E-A68D38896308}" presName="DropPinPlaceHolder" presStyleCnt="0"/>
      <dgm:spPr/>
    </dgm:pt>
    <dgm:pt modelId="{7BC09B8D-1C75-4604-9F35-AEC078447C45}" type="pres">
      <dgm:prSet presAssocID="{683CC5F6-E9B5-49F2-909E-A68D38896308}" presName="DropPin" presStyleLbl="alignNode1" presStyleIdx="4" presStyleCnt="8" custLinFactNeighborX="193" custLinFactNeighborY="5407"/>
      <dgm:spPr>
        <a:prstGeom prst="teardrop">
          <a:avLst/>
        </a:prstGeom>
        <a:solidFill>
          <a:schemeClr val="accent3"/>
        </a:solidFill>
        <a:ln>
          <a:noFill/>
        </a:ln>
      </dgm:spPr>
    </dgm:pt>
    <dgm:pt modelId="{DFE91A1F-E910-48AB-A4C9-128002268483}" type="pres">
      <dgm:prSet presAssocID="{683CC5F6-E9B5-49F2-909E-A68D38896308}" presName="Ellipse" presStyleLbl="fgAcc1" presStyleIdx="5" presStyleCnt="9"/>
      <dgm:spPr>
        <a:prstGeom prst="donu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gm:spPr>
    </dgm:pt>
    <dgm:pt modelId="{FC8603F2-85FC-4134-978C-4054E468209C}" type="pres">
      <dgm:prSet presAssocID="{683CC5F6-E9B5-49F2-909E-A68D38896308}" presName="L2TextContainer" presStyleLbl="revTx" presStyleIdx="8" presStyleCnt="16">
        <dgm:presLayoutVars>
          <dgm:bulletEnabled val="1"/>
        </dgm:presLayoutVars>
      </dgm:prSet>
      <dgm:spPr/>
    </dgm:pt>
    <dgm:pt modelId="{4EB3AA5C-1289-44C6-9F3E-859ABA28E18F}" type="pres">
      <dgm:prSet presAssocID="{683CC5F6-E9B5-49F2-909E-A68D38896308}" presName="L1TextContainer" presStyleLbl="revTx" presStyleIdx="9" presStyleCnt="16">
        <dgm:presLayoutVars>
          <dgm:chMax val="1"/>
          <dgm:chPref val="1"/>
          <dgm:bulletEnabled val="1"/>
        </dgm:presLayoutVars>
      </dgm:prSet>
      <dgm:spPr/>
    </dgm:pt>
    <dgm:pt modelId="{0BB03C0E-97EC-4D66-9B09-35D689DAB28C}" type="pres">
      <dgm:prSet presAssocID="{683CC5F6-E9B5-49F2-909E-A68D38896308}" presName="ConnectLine" presStyleLbl="sibTrans1D1" presStyleIdx="4" presStyleCnt="8"/>
      <dgm:spPr>
        <a:noFill/>
        <a:ln w="6350" cap="rnd" cmpd="sng" algn="ctr">
          <a:solidFill>
            <a:schemeClr val="bg1">
              <a:lumMod val="75000"/>
            </a:schemeClr>
          </a:solidFill>
          <a:prstDash val="solid"/>
          <a:round/>
        </a:ln>
        <a:effectLst/>
      </dgm:spPr>
    </dgm:pt>
    <dgm:pt modelId="{1A7A92CB-81F0-42D4-87BF-4008DEFA9CA8}" type="pres">
      <dgm:prSet presAssocID="{683CC5F6-E9B5-49F2-909E-A68D38896308}" presName="EmptyPlaceHolder" presStyleCnt="0"/>
      <dgm:spPr/>
    </dgm:pt>
    <dgm:pt modelId="{ABE3202B-256B-4398-8B41-CB40EDB06266}" type="pres">
      <dgm:prSet presAssocID="{4C61DDEE-8BBF-4CBF-B066-7E60B6DF0A11}" presName="spaceBetweenRectangles" presStyleCnt="0"/>
      <dgm:spPr/>
    </dgm:pt>
    <dgm:pt modelId="{1D49BD0B-132E-4C83-B3D5-0CEBD189A59F}" type="pres">
      <dgm:prSet presAssocID="{85BDDEAE-4B30-4BE5-9186-03156FBA59FD}" presName="composite" presStyleCnt="0"/>
      <dgm:spPr/>
    </dgm:pt>
    <dgm:pt modelId="{51FCB4FF-1A3F-46E7-9CF7-0EE2D1325378}" type="pres">
      <dgm:prSet presAssocID="{85BDDEAE-4B30-4BE5-9186-03156FBA59FD}" presName="ConnectorPoint" presStyleLbl="lnNode1" presStyleIdx="5" presStyleCnt="8"/>
      <dgm:spPr>
        <a:solidFill>
          <a:schemeClr val="accent3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FE7A82D-4632-44FF-9A5F-67ABE51A3B17}" type="pres">
      <dgm:prSet presAssocID="{85BDDEAE-4B30-4BE5-9186-03156FBA59FD}" presName="DropPinPlaceHolder" presStyleCnt="0"/>
      <dgm:spPr/>
    </dgm:pt>
    <dgm:pt modelId="{51AAC3C6-9F4F-43B6-A4D7-F57DC63ACB90}" type="pres">
      <dgm:prSet presAssocID="{85BDDEAE-4B30-4BE5-9186-03156FBA59FD}" presName="DropPin" presStyleLbl="alignNode1" presStyleIdx="5" presStyleCnt="8"/>
      <dgm:spPr>
        <a:solidFill>
          <a:schemeClr val="accent3"/>
        </a:solidFill>
        <a:ln>
          <a:solidFill>
            <a:schemeClr val="accent3"/>
          </a:solidFill>
        </a:ln>
      </dgm:spPr>
    </dgm:pt>
    <dgm:pt modelId="{BE1667CF-2719-4C52-A836-682BDD4266EC}" type="pres">
      <dgm:prSet presAssocID="{85BDDEAE-4B30-4BE5-9186-03156FBA59FD}" presName="Ellipse" presStyleLbl="fgAcc1" presStyleIdx="6" presStyleCnt="9"/>
      <dgm:spPr>
        <a:prstGeom prst="donut">
          <a:avLst/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7D857D6-FA4E-4CC4-B8F3-2A6D35CD3D40}" type="pres">
      <dgm:prSet presAssocID="{85BDDEAE-4B30-4BE5-9186-03156FBA59FD}" presName="L2TextContainer" presStyleLbl="revTx" presStyleIdx="10" presStyleCnt="16">
        <dgm:presLayoutVars>
          <dgm:bulletEnabled val="1"/>
        </dgm:presLayoutVars>
      </dgm:prSet>
      <dgm:spPr/>
    </dgm:pt>
    <dgm:pt modelId="{007DCCE5-31C1-4CA4-8975-AD3A66A59BA3}" type="pres">
      <dgm:prSet presAssocID="{85BDDEAE-4B30-4BE5-9186-03156FBA59FD}" presName="L1TextContainer" presStyleLbl="revTx" presStyleIdx="11" presStyleCnt="16">
        <dgm:presLayoutVars>
          <dgm:chMax val="1"/>
          <dgm:chPref val="1"/>
          <dgm:bulletEnabled val="1"/>
        </dgm:presLayoutVars>
      </dgm:prSet>
      <dgm:spPr/>
    </dgm:pt>
    <dgm:pt modelId="{2FE564AC-188F-4FBE-8A56-27B5F0D2FA7F}" type="pres">
      <dgm:prSet presAssocID="{85BDDEAE-4B30-4BE5-9186-03156FBA59FD}" presName="ConnectLine" presStyleLbl="sibTrans1D1" presStyleIdx="5" presStyleCnt="8"/>
      <dgm:spPr>
        <a:noFill/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gm:spPr>
    </dgm:pt>
    <dgm:pt modelId="{F67823A8-EDFE-46DF-B015-8D761D7DD8CF}" type="pres">
      <dgm:prSet presAssocID="{85BDDEAE-4B30-4BE5-9186-03156FBA59FD}" presName="EmptyPlaceHolder" presStyleCnt="0"/>
      <dgm:spPr/>
    </dgm:pt>
    <dgm:pt modelId="{E30587E5-A05C-446F-8284-9B3E15FFFB25}" type="pres">
      <dgm:prSet presAssocID="{D87FF969-B0A2-4940-8318-6963A5DDF8DB}" presName="spaceBetweenRectangles" presStyleCnt="0"/>
      <dgm:spPr/>
    </dgm:pt>
    <dgm:pt modelId="{B744CD57-FD23-4E62-9589-4CAC57B034E9}" type="pres">
      <dgm:prSet presAssocID="{CA6B1BA0-B2FC-48AD-8EDA-F4AAA4AF2782}" presName="composite" presStyleCnt="0"/>
      <dgm:spPr/>
    </dgm:pt>
    <dgm:pt modelId="{D891B168-1DA5-4124-931F-A51FCB8EFC11}" type="pres">
      <dgm:prSet presAssocID="{CA6B1BA0-B2FC-48AD-8EDA-F4AAA4AF2782}" presName="ConnectorPoint" presStyleLbl="lnNode1" presStyleIdx="6" presStyleCnt="8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42206762-CD73-4F82-B16A-D168E2503215}" type="pres">
      <dgm:prSet presAssocID="{CA6B1BA0-B2FC-48AD-8EDA-F4AAA4AF2782}" presName="DropPinPlaceHolder" presStyleCnt="0"/>
      <dgm:spPr/>
    </dgm:pt>
    <dgm:pt modelId="{C0DBECBF-E3AA-450B-95D4-8349AA21B4F8}" type="pres">
      <dgm:prSet presAssocID="{CA6B1BA0-B2FC-48AD-8EDA-F4AAA4AF2782}" presName="DropPin" presStyleLbl="alignNode1" presStyleIdx="6" presStyleCnt="8"/>
      <dgm:spPr>
        <a:ln>
          <a:noFill/>
        </a:ln>
      </dgm:spPr>
    </dgm:pt>
    <dgm:pt modelId="{6EDDD44C-F5E4-49AD-B1D9-346B8B8AEE8F}" type="pres">
      <dgm:prSet presAssocID="{CA6B1BA0-B2FC-48AD-8EDA-F4AAA4AF2782}" presName="Ellipse" presStyleLbl="fgAcc1" presStyleIdx="7" presStyleCnt="9"/>
      <dgm:spPr>
        <a:prstGeom prst="donut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E564261-183D-47F9-8E7E-BCFC5023A815}" type="pres">
      <dgm:prSet presAssocID="{CA6B1BA0-B2FC-48AD-8EDA-F4AAA4AF2782}" presName="L2TextContainer" presStyleLbl="revTx" presStyleIdx="12" presStyleCnt="16">
        <dgm:presLayoutVars>
          <dgm:bulletEnabled val="1"/>
        </dgm:presLayoutVars>
      </dgm:prSet>
      <dgm:spPr/>
    </dgm:pt>
    <dgm:pt modelId="{3DA36ABE-9810-4ED4-9A55-2905E7588D06}" type="pres">
      <dgm:prSet presAssocID="{CA6B1BA0-B2FC-48AD-8EDA-F4AAA4AF2782}" presName="L1TextContainer" presStyleLbl="revTx" presStyleIdx="13" presStyleCnt="16">
        <dgm:presLayoutVars>
          <dgm:chMax val="1"/>
          <dgm:chPref val="1"/>
          <dgm:bulletEnabled val="1"/>
        </dgm:presLayoutVars>
      </dgm:prSet>
      <dgm:spPr/>
    </dgm:pt>
    <dgm:pt modelId="{4B9F5909-A57C-4893-9C8A-D5960FE9BE37}" type="pres">
      <dgm:prSet presAssocID="{CA6B1BA0-B2FC-48AD-8EDA-F4AAA4AF2782}" presName="ConnectLine" presStyleLbl="sibTrans1D1" presStyleIdx="6" presStyleCnt="8"/>
      <dgm:spPr>
        <a:xfrm>
          <a:off x="4960678" y="2690813"/>
          <a:ext cx="0" cy="1592961"/>
        </a:xfrm>
        <a:prstGeom prst="line">
          <a:avLst/>
        </a:prstGeom>
        <a:noFill/>
        <a:ln w="3175" cap="flat" cmpd="sng" algn="ctr">
          <a:solidFill>
            <a:prstClr val="white">
              <a:lumMod val="85000"/>
            </a:prstClr>
          </a:solidFill>
          <a:prstDash val="solid"/>
          <a:miter lim="800000"/>
        </a:ln>
        <a:effectLst/>
      </dgm:spPr>
    </dgm:pt>
    <dgm:pt modelId="{DEDCEF89-DB8F-4197-B2D2-2D39426E0B96}" type="pres">
      <dgm:prSet presAssocID="{CA6B1BA0-B2FC-48AD-8EDA-F4AAA4AF2782}" presName="EmptyPlaceHolder" presStyleCnt="0"/>
      <dgm:spPr/>
    </dgm:pt>
    <dgm:pt modelId="{4A96FD2F-C127-41DC-AA54-1EEBED6BA483}" type="pres">
      <dgm:prSet presAssocID="{39FB540D-D808-4040-9A37-0AC474C0212F}" presName="spaceBetweenRectangles" presStyleCnt="0"/>
      <dgm:spPr/>
    </dgm:pt>
    <dgm:pt modelId="{A1AE2BC4-A99C-4DD3-A84D-EB3461D18287}" type="pres">
      <dgm:prSet presAssocID="{212ADAAB-D5CB-4BBC-8DAF-7340FD334994}" presName="composite" presStyleCnt="0"/>
      <dgm:spPr/>
    </dgm:pt>
    <dgm:pt modelId="{278CF1E0-B1C4-4B10-A5EC-FD7EF0557E2D}" type="pres">
      <dgm:prSet presAssocID="{212ADAAB-D5CB-4BBC-8DAF-7340FD334994}" presName="ConnectorPoint" presStyleLbl="lnNode1" presStyleIdx="7" presStyleCnt="8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27B65FB4-BE6A-41E6-BBE9-8DC9F7B73486}" type="pres">
      <dgm:prSet presAssocID="{212ADAAB-D5CB-4BBC-8DAF-7340FD334994}" presName="DropPinPlaceHolder" presStyleCnt="0"/>
      <dgm:spPr/>
    </dgm:pt>
    <dgm:pt modelId="{488CC4C6-DFBC-460C-A9ED-BEDA8CC682D4}" type="pres">
      <dgm:prSet presAssocID="{212ADAAB-D5CB-4BBC-8DAF-7340FD334994}" presName="DropPin" presStyleLbl="alignNode1" presStyleIdx="7" presStyleCnt="8"/>
      <dgm:spPr>
        <a:ln>
          <a:noFill/>
        </a:ln>
      </dgm:spPr>
    </dgm:pt>
    <dgm:pt modelId="{48CA82DA-B677-461B-A08D-337683480059}" type="pres">
      <dgm:prSet presAssocID="{212ADAAB-D5CB-4BBC-8DAF-7340FD334994}" presName="Ellipse" presStyleLbl="fgAcc1" presStyleIdx="8" presStyleCnt="9"/>
      <dgm:spPr>
        <a:prstGeom prst="donut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1646913-A3FA-4470-A3E9-C64B0A13A62A}" type="pres">
      <dgm:prSet presAssocID="{212ADAAB-D5CB-4BBC-8DAF-7340FD334994}" presName="L2TextContainer" presStyleLbl="revTx" presStyleIdx="14" presStyleCnt="16">
        <dgm:presLayoutVars>
          <dgm:bulletEnabled val="1"/>
        </dgm:presLayoutVars>
      </dgm:prSet>
      <dgm:spPr/>
    </dgm:pt>
    <dgm:pt modelId="{6EC2FC68-E1B8-4274-8090-C2C96A4CD82C}" type="pres">
      <dgm:prSet presAssocID="{212ADAAB-D5CB-4BBC-8DAF-7340FD334994}" presName="L1TextContainer" presStyleLbl="revTx" presStyleIdx="15" presStyleCnt="16">
        <dgm:presLayoutVars>
          <dgm:chMax val="1"/>
          <dgm:chPref val="1"/>
          <dgm:bulletEnabled val="1"/>
        </dgm:presLayoutVars>
      </dgm:prSet>
      <dgm:spPr/>
    </dgm:pt>
    <dgm:pt modelId="{4F41BF23-550C-4E7F-977E-3D22E3AF7B51}" type="pres">
      <dgm:prSet presAssocID="{212ADAAB-D5CB-4BBC-8DAF-7340FD334994}" presName="ConnectLine" presStyleLbl="sibTrans1D1" presStyleIdx="7" presStyleCnt="8"/>
      <dgm:spPr>
        <a:xfrm>
          <a:off x="6519360" y="1097851"/>
          <a:ext cx="0" cy="1592961"/>
        </a:xfrm>
        <a:prstGeom prst="line">
          <a:avLst/>
        </a:prstGeom>
        <a:noFill/>
        <a:ln w="3175" cap="flat" cmpd="sng" algn="ctr">
          <a:solidFill>
            <a:prstClr val="white">
              <a:lumMod val="85000"/>
            </a:prstClr>
          </a:solidFill>
          <a:prstDash val="solid"/>
          <a:miter lim="800000"/>
        </a:ln>
        <a:effectLst/>
      </dgm:spPr>
    </dgm:pt>
    <dgm:pt modelId="{5018695D-CFD4-49F8-8967-BA8A0C0A0DE1}" type="pres">
      <dgm:prSet presAssocID="{212ADAAB-D5CB-4BBC-8DAF-7340FD334994}" presName="EmptyPlaceHolder" presStyleCnt="0"/>
      <dgm:spPr/>
    </dgm:pt>
  </dgm:ptLst>
  <dgm:cxnLst>
    <dgm:cxn modelId="{E15E9004-75DD-46B4-9F1F-9BC366B4DCE4}" type="presOf" srcId="{0ABFA17E-4590-4229-9AA0-156B653F37C7}" destId="{597F09C2-806B-4688-A3B7-F72B81509812}" srcOrd="0" destOrd="1" presId="urn:microsoft.com/office/officeart/2017/3/layout/DropPinTimeline"/>
    <dgm:cxn modelId="{2E49250A-D647-4EDF-B06D-1BFA3B5E2533}" srcId="{63085546-7C7C-4B3E-ABEB-2669F1A65FB2}" destId="{BA659B5D-A27A-4D5B-AA2F-A261CB592976}" srcOrd="3" destOrd="0" parTransId="{A2B3B267-B6DD-4CC1-BC1D-CF97D4E8BB65}" sibTransId="{80AA14EC-9538-44ED-B185-0E49C849BE1C}"/>
    <dgm:cxn modelId="{2F02861A-3FDC-4C2B-B724-282D5914D85A}" type="presOf" srcId="{212ADAAB-D5CB-4BBC-8DAF-7340FD334994}" destId="{6EC2FC68-E1B8-4274-8090-C2C96A4CD82C}" srcOrd="0" destOrd="0" presId="urn:microsoft.com/office/officeart/2017/3/layout/DropPinTimeline"/>
    <dgm:cxn modelId="{49749E28-DF03-429F-B745-FAE8A1D48B5F}" type="presOf" srcId="{A55D5E30-F3BE-4144-94AD-931F9A5AC963}" destId="{597F09C2-806B-4688-A3B7-F72B81509812}" srcOrd="0" destOrd="0" presId="urn:microsoft.com/office/officeart/2017/3/layout/DropPinTimeline"/>
    <dgm:cxn modelId="{285A2A32-7AEB-47F7-A39C-F03E95074CBB}" srcId="{63085546-7C7C-4B3E-ABEB-2669F1A65FB2}" destId="{85BDDEAE-4B30-4BE5-9186-03156FBA59FD}" srcOrd="5" destOrd="0" parTransId="{D207F13E-E2A8-4507-8974-B7D14282B172}" sibTransId="{D87FF969-B0A2-4940-8318-6963A5DDF8DB}"/>
    <dgm:cxn modelId="{99690836-C0CD-4092-93F5-D967317A5206}" srcId="{096A9AF0-0DAE-4EB3-B448-4501DA034F4A}" destId="{13E17CF1-5701-4B23-A198-6A7D7C3040BB}" srcOrd="0" destOrd="0" parTransId="{2889E88C-9548-416D-B4C3-C1ACB3E11F15}" sibTransId="{A3D7953F-DACF-4867-8C56-2ED2FA9FFBB9}"/>
    <dgm:cxn modelId="{146C3436-7349-460D-8FAF-B5C22B68A41F}" type="presOf" srcId="{CA6B1BA0-B2FC-48AD-8EDA-F4AAA4AF2782}" destId="{3DA36ABE-9810-4ED4-9A55-2905E7588D06}" srcOrd="0" destOrd="0" presId="urn:microsoft.com/office/officeart/2017/3/layout/DropPinTimeline"/>
    <dgm:cxn modelId="{4B52C139-1DB8-423E-BA1E-4BB3D350D1C3}" type="presOf" srcId="{85BDDEAE-4B30-4BE5-9186-03156FBA59FD}" destId="{007DCCE5-31C1-4CA4-8975-AD3A66A59BA3}" srcOrd="0" destOrd="0" presId="urn:microsoft.com/office/officeart/2017/3/layout/DropPinTimeline"/>
    <dgm:cxn modelId="{991E153C-2D4A-4089-A3BB-23D6CF24990F}" type="presOf" srcId="{683CC5F6-E9B5-49F2-909E-A68D38896308}" destId="{4EB3AA5C-1289-44C6-9F3E-859ABA28E18F}" srcOrd="0" destOrd="0" presId="urn:microsoft.com/office/officeart/2017/3/layout/DropPinTimeline"/>
    <dgm:cxn modelId="{305C6740-1490-4507-9B91-92DC86A761D3}" type="presOf" srcId="{BA659B5D-A27A-4D5B-AA2F-A261CB592976}" destId="{C9BECB33-D32C-432E-9952-F1188FF5C27B}" srcOrd="0" destOrd="0" presId="urn:microsoft.com/office/officeart/2017/3/layout/DropPinTimeline"/>
    <dgm:cxn modelId="{39A11E5C-7A57-4117-A6DF-36000C29509C}" srcId="{9DCEA5FC-4640-45AF-B712-7A4FD94AEF0D}" destId="{831701CF-77C7-46C0-A913-8CC39517BAB8}" srcOrd="0" destOrd="0" parTransId="{13FBC60D-3EA6-4496-BA97-C1AE8C7F8961}" sibTransId="{75156CDF-E17B-4DAD-AE37-EA44D7F37090}"/>
    <dgm:cxn modelId="{612E2F5C-81C6-4E97-9109-9B837B5AA7B0}" srcId="{212ADAAB-D5CB-4BBC-8DAF-7340FD334994}" destId="{0CA3095B-8299-4B92-BBFE-BA7AA7E19099}" srcOrd="1" destOrd="0" parTransId="{58FD054E-D7DC-43AE-A489-F5475248E0B5}" sibTransId="{DB1614E7-A240-49A5-B034-8B497FA459C7}"/>
    <dgm:cxn modelId="{DD687B5C-28C8-4088-99B8-D375C5FDAE4A}" srcId="{212ADAAB-D5CB-4BBC-8DAF-7340FD334994}" destId="{2AEE5C11-34AE-4EB7-8907-9BED418EA471}" srcOrd="0" destOrd="0" parTransId="{2E14AD1F-C7EA-45AE-ADC0-0EE92A6516CB}" sibTransId="{F36FDDA0-6B91-47CB-8114-B6F076E55FC8}"/>
    <dgm:cxn modelId="{DBD99269-D7F7-4B47-B17B-A5AE402751D9}" srcId="{63085546-7C7C-4B3E-ABEB-2669F1A65FB2}" destId="{9DCEA5FC-4640-45AF-B712-7A4FD94AEF0D}" srcOrd="0" destOrd="0" parTransId="{929A5FD9-0612-4B79-9B59-C3C36D34A069}" sibTransId="{0A99745B-BB5C-49B3-A782-8DB57641F6C9}"/>
    <dgm:cxn modelId="{FB4B624A-3090-4F80-9789-5BAFAF0D85F8}" srcId="{096A9AF0-0DAE-4EB3-B448-4501DA034F4A}" destId="{452370A8-54A8-4934-A3A5-45144711BCA7}" srcOrd="1" destOrd="0" parTransId="{6EFE8F0F-6F83-42C9-B1E1-886FEDFC2406}" sibTransId="{A4C9D33E-5558-460E-8296-88C372ACE41B}"/>
    <dgm:cxn modelId="{C8C7266C-2A0C-476A-85B3-F12BE2521F4C}" srcId="{63085546-7C7C-4B3E-ABEB-2669F1A65FB2}" destId="{212ADAAB-D5CB-4BBC-8DAF-7340FD334994}" srcOrd="7" destOrd="0" parTransId="{45F6D312-A686-491E-95E3-EFB9640CC472}" sibTransId="{AB2787E4-2A8B-428D-A4AE-2B14DCFFC4E7}"/>
    <dgm:cxn modelId="{3C15AF51-54A6-4ED0-824A-52A4CE5468AB}" type="presOf" srcId="{2AEE5C11-34AE-4EB7-8907-9BED418EA471}" destId="{D1646913-A3FA-4470-A3E9-C64B0A13A62A}" srcOrd="0" destOrd="0" presId="urn:microsoft.com/office/officeart/2017/3/layout/DropPinTimeline"/>
    <dgm:cxn modelId="{24A8F052-3377-4BA4-8C62-CCF5039C85D7}" srcId="{CA6B1BA0-B2FC-48AD-8EDA-F4AAA4AF2782}" destId="{3CB04A44-4013-4CA7-90FD-29AFC3C15E37}" srcOrd="0" destOrd="0" parTransId="{ECEE936A-E3CC-4209-BECC-1CD0C85A2B72}" sibTransId="{D7A8F7A0-47A3-4464-B3B7-E0806DF46627}"/>
    <dgm:cxn modelId="{601FA375-B804-4895-B969-A3CE7B37C85C}" type="presOf" srcId="{096A9AF0-0DAE-4EB3-B448-4501DA034F4A}" destId="{C1E34084-406C-48D5-88FE-7226282DBC49}" srcOrd="0" destOrd="0" presId="urn:microsoft.com/office/officeart/2017/3/layout/DropPinTimeline"/>
    <dgm:cxn modelId="{E5881D56-9DC5-4EB6-A107-B598D99661F0}" type="presOf" srcId="{382AA30E-C6CF-4833-93FB-A668A7FD85C2}" destId="{A2DD647E-51A0-4105-BED4-223C6AB3C776}" srcOrd="0" destOrd="0" presId="urn:microsoft.com/office/officeart/2017/3/layout/DropPinTimeline"/>
    <dgm:cxn modelId="{F83DF077-A6DE-4B8C-A62E-2FB10C7306B7}" type="presOf" srcId="{4EA069F3-397F-40D5-94A6-32C3E355C277}" destId="{FC8603F2-85FC-4134-978C-4054E468209C}" srcOrd="0" destOrd="0" presId="urn:microsoft.com/office/officeart/2017/3/layout/DropPinTimeline"/>
    <dgm:cxn modelId="{761E4B58-8AA0-4EE9-9827-01A0CA5D8AAC}" type="presOf" srcId="{9DCEA5FC-4640-45AF-B712-7A4FD94AEF0D}" destId="{85C50C56-6DC8-4C47-8DBC-4FD6B1554AA4}" srcOrd="0" destOrd="0" presId="urn:microsoft.com/office/officeart/2017/3/layout/DropPinTimeline"/>
    <dgm:cxn modelId="{2802187F-7EB3-49BE-9C62-E8F8F0567AFB}" type="presOf" srcId="{3CB04A44-4013-4CA7-90FD-29AFC3C15E37}" destId="{FE564261-183D-47F9-8E7E-BCFC5023A815}" srcOrd="0" destOrd="0" presId="urn:microsoft.com/office/officeart/2017/3/layout/DropPinTimeline"/>
    <dgm:cxn modelId="{88A10780-4329-4C3D-A246-8C46234D424E}" srcId="{CC7AD4D4-84A7-410B-9DD4-B8AD549CB670}" destId="{382AA30E-C6CF-4833-93FB-A668A7FD85C2}" srcOrd="0" destOrd="0" parTransId="{062A34AE-5EB5-4EDE-A45E-2BEBE9675FE9}" sibTransId="{B062392C-F3C7-4145-B2FE-79A8958A3DE7}"/>
    <dgm:cxn modelId="{977A488A-7C9D-4DC6-A3CD-0A0D91F563EE}" srcId="{BA659B5D-A27A-4D5B-AA2F-A261CB592976}" destId="{A55D5E30-F3BE-4144-94AD-931F9A5AC963}" srcOrd="0" destOrd="0" parTransId="{1212E1C8-07E8-4D63-8A84-8D9E02269823}" sibTransId="{B92D4D1F-0C3B-44F4-942A-0A84F9EAD7B0}"/>
    <dgm:cxn modelId="{247DE591-0579-4FF5-9C62-940C4F67096B}" type="presOf" srcId="{63085546-7C7C-4B3E-ABEB-2669F1A65FB2}" destId="{7A5D3400-AF5B-4297-8592-4C1EDB9D0973}" srcOrd="0" destOrd="0" presId="urn:microsoft.com/office/officeart/2017/3/layout/DropPinTimeline"/>
    <dgm:cxn modelId="{6622789F-8C2A-462E-B8DF-9C5DAD8A8D99}" type="presOf" srcId="{13E17CF1-5701-4B23-A198-6A7D7C3040BB}" destId="{B608C5A1-CE9E-4410-9F2F-F714CC6AB069}" srcOrd="0" destOrd="0" presId="urn:microsoft.com/office/officeart/2017/3/layout/DropPinTimeline"/>
    <dgm:cxn modelId="{347887A2-6B91-41D2-A09F-B5A11BAA9D70}" srcId="{BA659B5D-A27A-4D5B-AA2F-A261CB592976}" destId="{0ABFA17E-4590-4229-9AA0-156B653F37C7}" srcOrd="1" destOrd="0" parTransId="{1F497F07-49BD-4A9C-A837-AADC749F1AF5}" sibTransId="{455861CE-BBB0-410A-ABF3-3601240B70E0}"/>
    <dgm:cxn modelId="{F16073A4-7F3E-4CB9-8FB4-14646A5FA672}" type="presOf" srcId="{831701CF-77C7-46C0-A913-8CC39517BAB8}" destId="{A782CF5D-A585-4990-846A-5EDBD19A9BDB}" srcOrd="0" destOrd="0" presId="urn:microsoft.com/office/officeart/2017/3/layout/DropPinTimeline"/>
    <dgm:cxn modelId="{64F16AA8-8029-44B9-AF74-7794EAD76239}" type="presOf" srcId="{CC7AD4D4-84A7-410B-9DD4-B8AD549CB670}" destId="{10BB6E7E-1084-4EFF-A20A-02882F3018C8}" srcOrd="0" destOrd="0" presId="urn:microsoft.com/office/officeart/2017/3/layout/DropPinTimeline"/>
    <dgm:cxn modelId="{6CE733B1-1671-42B4-985C-7B6508868447}" type="presOf" srcId="{0CA3095B-8299-4B92-BBFE-BA7AA7E19099}" destId="{D1646913-A3FA-4470-A3E9-C64B0A13A62A}" srcOrd="0" destOrd="1" presId="urn:microsoft.com/office/officeart/2017/3/layout/DropPinTimeline"/>
    <dgm:cxn modelId="{E4C6B9BB-5DAE-4E6F-A721-0EAE0F08030B}" type="presOf" srcId="{FA50CF06-E26B-461A-AEED-D72E2D7D5489}" destId="{A2DD647E-51A0-4105-BED4-223C6AB3C776}" srcOrd="0" destOrd="1" presId="urn:microsoft.com/office/officeart/2017/3/layout/DropPinTimeline"/>
    <dgm:cxn modelId="{CA0753BD-DB60-4D68-8486-5B376B839B26}" srcId="{63085546-7C7C-4B3E-ABEB-2669F1A65FB2}" destId="{096A9AF0-0DAE-4EB3-B448-4501DA034F4A}" srcOrd="2" destOrd="0" parTransId="{8CE6ABD6-768E-42C8-9029-C3B5F278B21C}" sibTransId="{6B0D7DA9-E6ED-4137-9716-F48BF62327A8}"/>
    <dgm:cxn modelId="{86ED14C1-46CE-426C-BDE3-A76B060BDD0F}" srcId="{CC7AD4D4-84A7-410B-9DD4-B8AD549CB670}" destId="{FA50CF06-E26B-461A-AEED-D72E2D7D5489}" srcOrd="1" destOrd="0" parTransId="{6115D91E-745E-4141-85F9-F89ED1F66B1B}" sibTransId="{6B30C8A5-18BF-492B-BB22-228BC580DE8F}"/>
    <dgm:cxn modelId="{BC5A70C8-9D97-4922-BCDB-6316D191C527}" srcId="{683CC5F6-E9B5-49F2-909E-A68D38896308}" destId="{4EA069F3-397F-40D5-94A6-32C3E355C277}" srcOrd="0" destOrd="0" parTransId="{2F99115B-608E-4E08-A503-B74879A76D07}" sibTransId="{E94D5EF7-F47C-476C-A5FE-1C35261B578A}"/>
    <dgm:cxn modelId="{612CB8D2-3432-49CA-A943-E022E4AC5547}" srcId="{85BDDEAE-4B30-4BE5-9186-03156FBA59FD}" destId="{218E8EBF-182F-408F-B88A-78AF3DA7A5D1}" srcOrd="0" destOrd="0" parTransId="{4D45FA61-56EA-4935-9418-C497E53B573F}" sibTransId="{C1587D1A-1256-4375-91A1-306B4D3EF75B}"/>
    <dgm:cxn modelId="{752CD5E6-390B-4E47-8BFA-4C4F821812AE}" type="presOf" srcId="{218E8EBF-182F-408F-B88A-78AF3DA7A5D1}" destId="{B7D857D6-FA4E-4CC4-B8F3-2A6D35CD3D40}" srcOrd="0" destOrd="0" presId="urn:microsoft.com/office/officeart/2017/3/layout/DropPinTimeline"/>
    <dgm:cxn modelId="{CD6B6EE8-3813-4EF1-BFEC-C005A3326D63}" srcId="{63085546-7C7C-4B3E-ABEB-2669F1A65FB2}" destId="{CA6B1BA0-B2FC-48AD-8EDA-F4AAA4AF2782}" srcOrd="6" destOrd="0" parTransId="{D7D3AA07-BCB9-4212-A556-E90870FB1413}" sibTransId="{39FB540D-D808-4040-9A37-0AC474C0212F}"/>
    <dgm:cxn modelId="{59786CF9-070F-4821-A4E9-D33DB930D8D2}" srcId="{63085546-7C7C-4B3E-ABEB-2669F1A65FB2}" destId="{683CC5F6-E9B5-49F2-909E-A68D38896308}" srcOrd="4" destOrd="0" parTransId="{15BFC747-B881-4328-BFBE-9BC128388CC6}" sibTransId="{4C61DDEE-8BBF-4CBF-B066-7E60B6DF0A11}"/>
    <dgm:cxn modelId="{54D577F9-B6D5-4D95-B1D5-33CF4DA4FE0E}" srcId="{63085546-7C7C-4B3E-ABEB-2669F1A65FB2}" destId="{CC7AD4D4-84A7-410B-9DD4-B8AD549CB670}" srcOrd="1" destOrd="0" parTransId="{90B19CDD-CC4C-4F72-9CED-991115E6330A}" sibTransId="{BE0CE6BD-8466-4B98-9A5B-814FF1CC8238}"/>
    <dgm:cxn modelId="{BE4473FE-937E-45DD-B8A5-EB0167D74E1C}" type="presOf" srcId="{452370A8-54A8-4934-A3A5-45144711BCA7}" destId="{B608C5A1-CE9E-4410-9F2F-F714CC6AB069}" srcOrd="0" destOrd="1" presId="urn:microsoft.com/office/officeart/2017/3/layout/DropPinTimeline"/>
    <dgm:cxn modelId="{DA6A51DB-6C18-400B-9DA5-E8330852483B}" type="presParOf" srcId="{7A5D3400-AF5B-4297-8592-4C1EDB9D0973}" destId="{BD204284-1F7C-4D58-BC79-8C2DEE7E9FAF}" srcOrd="0" destOrd="0" presId="urn:microsoft.com/office/officeart/2017/3/layout/DropPinTimeline"/>
    <dgm:cxn modelId="{B682209A-D180-4D3D-A7FE-3FF4623AAAC8}" type="presParOf" srcId="{7A5D3400-AF5B-4297-8592-4C1EDB9D0973}" destId="{46A6B157-7198-41C4-9D25-C4F8885F1B6F}" srcOrd="1" destOrd="0" presId="urn:microsoft.com/office/officeart/2017/3/layout/DropPinTimeline"/>
    <dgm:cxn modelId="{4CF30FDC-8EA5-4C55-A240-DA99543AE3C6}" type="presParOf" srcId="{46A6B157-7198-41C4-9D25-C4F8885F1B6F}" destId="{578E6A06-6F61-48BD-9F1A-48E731D6E26D}" srcOrd="0" destOrd="0" presId="urn:microsoft.com/office/officeart/2017/3/layout/DropPinTimeline"/>
    <dgm:cxn modelId="{7F06BCA7-F8E6-43B5-AEBF-3EA16A460043}" type="presParOf" srcId="{578E6A06-6F61-48BD-9F1A-48E731D6E26D}" destId="{9F727168-E825-43C1-AF50-41E115F59C0C}" srcOrd="0" destOrd="0" presId="urn:microsoft.com/office/officeart/2017/3/layout/DropPinTimeline"/>
    <dgm:cxn modelId="{39550BBA-C07C-435F-AE58-6A3869656E8F}" type="presParOf" srcId="{578E6A06-6F61-48BD-9F1A-48E731D6E26D}" destId="{0C380CA5-521A-4949-A022-450DA9C217F5}" srcOrd="1" destOrd="0" presId="urn:microsoft.com/office/officeart/2017/3/layout/DropPinTimeline"/>
    <dgm:cxn modelId="{50FAF036-8C4F-4AB4-964E-F6C0C8E1B366}" type="presParOf" srcId="{0C380CA5-521A-4949-A022-450DA9C217F5}" destId="{19EF924A-339B-436A-9151-9C7B0B0377B9}" srcOrd="0" destOrd="0" presId="urn:microsoft.com/office/officeart/2017/3/layout/DropPinTimeline"/>
    <dgm:cxn modelId="{FEF6FDFF-AC95-4350-940F-FC375C454173}" type="presParOf" srcId="{0C380CA5-521A-4949-A022-450DA9C217F5}" destId="{846B4BA4-33F0-43CE-A60E-B95E195AD5A9}" srcOrd="1" destOrd="0" presId="urn:microsoft.com/office/officeart/2017/3/layout/DropPinTimeline"/>
    <dgm:cxn modelId="{86FB1E3B-8C27-43E3-9CFC-6B9AD5B19723}" type="presParOf" srcId="{578E6A06-6F61-48BD-9F1A-48E731D6E26D}" destId="{A782CF5D-A585-4990-846A-5EDBD19A9BDB}" srcOrd="2" destOrd="0" presId="urn:microsoft.com/office/officeart/2017/3/layout/DropPinTimeline"/>
    <dgm:cxn modelId="{A2AA414F-7DC4-4250-B21D-62866A63C6BC}" type="presParOf" srcId="{578E6A06-6F61-48BD-9F1A-48E731D6E26D}" destId="{85C50C56-6DC8-4C47-8DBC-4FD6B1554AA4}" srcOrd="3" destOrd="0" presId="urn:microsoft.com/office/officeart/2017/3/layout/DropPinTimeline"/>
    <dgm:cxn modelId="{AEEA7548-3D0E-4A32-8C4A-EEFE5745C7DF}" type="presParOf" srcId="{578E6A06-6F61-48BD-9F1A-48E731D6E26D}" destId="{4F322B1B-F357-4BCD-BF34-8A0D705A1CE7}" srcOrd="4" destOrd="0" presId="urn:microsoft.com/office/officeart/2017/3/layout/DropPinTimeline"/>
    <dgm:cxn modelId="{7AB3159E-92F2-4399-AE36-6211AADC42EA}" type="presParOf" srcId="{578E6A06-6F61-48BD-9F1A-48E731D6E26D}" destId="{9FF32B1E-94FD-475E-9959-8E0546070C5B}" srcOrd="5" destOrd="0" presId="urn:microsoft.com/office/officeart/2017/3/layout/DropPinTimeline"/>
    <dgm:cxn modelId="{CAD3EAEA-2806-4987-BD88-048D89C54CF1}" type="presParOf" srcId="{46A6B157-7198-41C4-9D25-C4F8885F1B6F}" destId="{C9E000F5-B650-46EB-A3B0-FBA6593CE548}" srcOrd="1" destOrd="0" presId="urn:microsoft.com/office/officeart/2017/3/layout/DropPinTimeline"/>
    <dgm:cxn modelId="{EC5DDF98-ECF6-4137-B2A6-E815FF0A46F7}" type="presParOf" srcId="{46A6B157-7198-41C4-9D25-C4F8885F1B6F}" destId="{C8FB12FD-1509-4303-88A9-74064C7A45BB}" srcOrd="2" destOrd="0" presId="urn:microsoft.com/office/officeart/2017/3/layout/DropPinTimeline"/>
    <dgm:cxn modelId="{1CA6A0FF-C1FF-4A81-B70F-44C59DD5E8C1}" type="presParOf" srcId="{C8FB12FD-1509-4303-88A9-74064C7A45BB}" destId="{6C165820-B126-4F5B-A0F1-06485D3CA1BD}" srcOrd="0" destOrd="0" presId="urn:microsoft.com/office/officeart/2017/3/layout/DropPinTimeline"/>
    <dgm:cxn modelId="{26CAF2D4-86DE-47FA-91BC-A1382949A5B9}" type="presParOf" srcId="{C8FB12FD-1509-4303-88A9-74064C7A45BB}" destId="{B2F53680-19CF-4D64-84A8-21469EC070A5}" srcOrd="1" destOrd="0" presId="urn:microsoft.com/office/officeart/2017/3/layout/DropPinTimeline"/>
    <dgm:cxn modelId="{8C2EAF41-10A7-4911-92EC-EDD9C5C454BD}" type="presParOf" srcId="{B2F53680-19CF-4D64-84A8-21469EC070A5}" destId="{DA9A80AB-4789-4D0E-8408-A65E8F581596}" srcOrd="0" destOrd="0" presId="urn:microsoft.com/office/officeart/2017/3/layout/DropPinTimeline"/>
    <dgm:cxn modelId="{4AAFD1D8-2F53-4133-880A-B583714ABF10}" type="presParOf" srcId="{B2F53680-19CF-4D64-84A8-21469EC070A5}" destId="{C8C33457-D0F6-4D29-8C4F-2CE46447E82D}" srcOrd="1" destOrd="0" presId="urn:microsoft.com/office/officeart/2017/3/layout/DropPinTimeline"/>
    <dgm:cxn modelId="{D1366D5B-55C9-4AF1-A191-38CF3546DA76}" type="presParOf" srcId="{C8FB12FD-1509-4303-88A9-74064C7A45BB}" destId="{A2DD647E-51A0-4105-BED4-223C6AB3C776}" srcOrd="2" destOrd="0" presId="urn:microsoft.com/office/officeart/2017/3/layout/DropPinTimeline"/>
    <dgm:cxn modelId="{3A32041A-95A4-48AD-85CB-6FC26A8B6E00}" type="presParOf" srcId="{C8FB12FD-1509-4303-88A9-74064C7A45BB}" destId="{10BB6E7E-1084-4EFF-A20A-02882F3018C8}" srcOrd="3" destOrd="0" presId="urn:microsoft.com/office/officeart/2017/3/layout/DropPinTimeline"/>
    <dgm:cxn modelId="{7662786E-9672-4070-8019-BB5D69BEC777}" type="presParOf" srcId="{C8FB12FD-1509-4303-88A9-74064C7A45BB}" destId="{FF1C57CB-B74C-496D-9B23-DE8CE0988B2E}" srcOrd="4" destOrd="0" presId="urn:microsoft.com/office/officeart/2017/3/layout/DropPinTimeline"/>
    <dgm:cxn modelId="{57F0EB12-9B08-4C2D-AADC-4ECDC1FA1A28}" type="presParOf" srcId="{C8FB12FD-1509-4303-88A9-74064C7A45BB}" destId="{8BE84944-0726-45F9-BF06-E3EE8620E919}" srcOrd="5" destOrd="0" presId="urn:microsoft.com/office/officeart/2017/3/layout/DropPinTimeline"/>
    <dgm:cxn modelId="{158A8BF8-DA6B-4FD4-BE9D-8522D86588B8}" type="presParOf" srcId="{46A6B157-7198-41C4-9D25-C4F8885F1B6F}" destId="{45565C01-783C-4020-87AD-7B2C1F8AC4E5}" srcOrd="3" destOrd="0" presId="urn:microsoft.com/office/officeart/2017/3/layout/DropPinTimeline"/>
    <dgm:cxn modelId="{5EA5B657-7F2F-44E2-B1DD-0B3ECBD1E99D}" type="presParOf" srcId="{46A6B157-7198-41C4-9D25-C4F8885F1B6F}" destId="{64373A7D-C7A5-4C0C-9781-58743159539A}" srcOrd="4" destOrd="0" presId="urn:microsoft.com/office/officeart/2017/3/layout/DropPinTimeline"/>
    <dgm:cxn modelId="{14BAE908-5010-418B-B10F-E0EF3644818C}" type="presParOf" srcId="{64373A7D-C7A5-4C0C-9781-58743159539A}" destId="{B57996C3-16BE-4CEB-B9E2-6FFC42938F41}" srcOrd="0" destOrd="0" presId="urn:microsoft.com/office/officeart/2017/3/layout/DropPinTimeline"/>
    <dgm:cxn modelId="{6EE799C9-2ACE-448A-B9B4-1F0BFCC5494D}" type="presParOf" srcId="{64373A7D-C7A5-4C0C-9781-58743159539A}" destId="{BC71368F-DA7E-405D-93AC-3A6767BF9FC6}" srcOrd="1" destOrd="0" presId="urn:microsoft.com/office/officeart/2017/3/layout/DropPinTimeline"/>
    <dgm:cxn modelId="{59CC3372-0972-45A9-AB2E-167939969C7E}" type="presParOf" srcId="{BC71368F-DA7E-405D-93AC-3A6767BF9FC6}" destId="{5B4632EA-1574-417A-A3FA-D711159FBAD1}" srcOrd="0" destOrd="0" presId="urn:microsoft.com/office/officeart/2017/3/layout/DropPinTimeline"/>
    <dgm:cxn modelId="{1BF47519-9E4E-4BB0-BCBA-A5961FF9A6CD}" type="presParOf" srcId="{BC71368F-DA7E-405D-93AC-3A6767BF9FC6}" destId="{032E0966-F86B-4BBD-BE80-8FAB861AF0E8}" srcOrd="1" destOrd="0" presId="urn:microsoft.com/office/officeart/2017/3/layout/DropPinTimeline"/>
    <dgm:cxn modelId="{882EEBD2-110A-4990-8880-616C578449B7}" type="presParOf" srcId="{64373A7D-C7A5-4C0C-9781-58743159539A}" destId="{B608C5A1-CE9E-4410-9F2F-F714CC6AB069}" srcOrd="2" destOrd="0" presId="urn:microsoft.com/office/officeart/2017/3/layout/DropPinTimeline"/>
    <dgm:cxn modelId="{E5F82FBD-2B6D-4121-BACE-4D1B9A91EC66}" type="presParOf" srcId="{64373A7D-C7A5-4C0C-9781-58743159539A}" destId="{C1E34084-406C-48D5-88FE-7226282DBC49}" srcOrd="3" destOrd="0" presId="urn:microsoft.com/office/officeart/2017/3/layout/DropPinTimeline"/>
    <dgm:cxn modelId="{B94D7E38-E5D7-44D5-B33C-E3A0C78F3780}" type="presParOf" srcId="{64373A7D-C7A5-4C0C-9781-58743159539A}" destId="{33168228-1414-4AAF-B7E5-C08A80BBB2F1}" srcOrd="4" destOrd="0" presId="urn:microsoft.com/office/officeart/2017/3/layout/DropPinTimeline"/>
    <dgm:cxn modelId="{397EE9F0-39A3-4A02-B678-70EBE6F9F893}" type="presParOf" srcId="{64373A7D-C7A5-4C0C-9781-58743159539A}" destId="{C791BCDD-76D3-4E0E-98B9-0C4903CF0E94}" srcOrd="5" destOrd="0" presId="urn:microsoft.com/office/officeart/2017/3/layout/DropPinTimeline"/>
    <dgm:cxn modelId="{AD2F3FEC-DCA0-43DB-982D-903784448797}" type="presParOf" srcId="{46A6B157-7198-41C4-9D25-C4F8885F1B6F}" destId="{3B1DA912-FDB7-4F73-8823-B30C56F7DE86}" srcOrd="5" destOrd="0" presId="urn:microsoft.com/office/officeart/2017/3/layout/DropPinTimeline"/>
    <dgm:cxn modelId="{66B57029-FCDB-4E8A-8B2E-505ECD185C12}" type="presParOf" srcId="{46A6B157-7198-41C4-9D25-C4F8885F1B6F}" destId="{8F9D21C3-7D51-4A89-B8BA-D2B9721A1ED3}" srcOrd="6" destOrd="0" presId="urn:microsoft.com/office/officeart/2017/3/layout/DropPinTimeline"/>
    <dgm:cxn modelId="{3D536A7B-F4B1-413B-8A27-15EEE5B52674}" type="presParOf" srcId="{8F9D21C3-7D51-4A89-B8BA-D2B9721A1ED3}" destId="{90967466-B244-4A5B-A3D1-4FDCCDFDC769}" srcOrd="0" destOrd="0" presId="urn:microsoft.com/office/officeart/2017/3/layout/DropPinTimeline"/>
    <dgm:cxn modelId="{626204D6-E653-480A-B92A-D9ADE12F5FA9}" type="presParOf" srcId="{8F9D21C3-7D51-4A89-B8BA-D2B9721A1ED3}" destId="{1C6E4F4C-31A6-4559-84E3-46E5826763FF}" srcOrd="1" destOrd="0" presId="urn:microsoft.com/office/officeart/2017/3/layout/DropPinTimeline"/>
    <dgm:cxn modelId="{F651E355-5CE8-4EF0-BB8D-EB380A6D098F}" type="presParOf" srcId="{1C6E4F4C-31A6-4559-84E3-46E5826763FF}" destId="{4AEC316A-258F-4410-862A-D2473D7D14D6}" srcOrd="0" destOrd="0" presId="urn:microsoft.com/office/officeart/2017/3/layout/DropPinTimeline"/>
    <dgm:cxn modelId="{DF25729D-AE08-49FB-B8D9-85B58CFF5B20}" type="presParOf" srcId="{1C6E4F4C-31A6-4559-84E3-46E5826763FF}" destId="{0D60C933-014C-40AB-A988-294134AB3948}" srcOrd="1" destOrd="0" presId="urn:microsoft.com/office/officeart/2017/3/layout/DropPinTimeline"/>
    <dgm:cxn modelId="{81CAAB7B-EF8D-4AE6-A275-BC1E0A3D6A3E}" type="presParOf" srcId="{8F9D21C3-7D51-4A89-B8BA-D2B9721A1ED3}" destId="{597F09C2-806B-4688-A3B7-F72B81509812}" srcOrd="2" destOrd="0" presId="urn:microsoft.com/office/officeart/2017/3/layout/DropPinTimeline"/>
    <dgm:cxn modelId="{AB7BFB70-BF90-4AE8-8606-18C459B999F1}" type="presParOf" srcId="{8F9D21C3-7D51-4A89-B8BA-D2B9721A1ED3}" destId="{C9BECB33-D32C-432E-9952-F1188FF5C27B}" srcOrd="3" destOrd="0" presId="urn:microsoft.com/office/officeart/2017/3/layout/DropPinTimeline"/>
    <dgm:cxn modelId="{81F15253-E7D3-43EB-9AE2-9A20DD870698}" type="presParOf" srcId="{8F9D21C3-7D51-4A89-B8BA-D2B9721A1ED3}" destId="{E9673E83-9FF5-49DD-82F6-175706AB9421}" srcOrd="4" destOrd="0" presId="urn:microsoft.com/office/officeart/2017/3/layout/DropPinTimeline"/>
    <dgm:cxn modelId="{DDF72A74-E63C-4E5B-A871-E47849664064}" type="presParOf" srcId="{8F9D21C3-7D51-4A89-B8BA-D2B9721A1ED3}" destId="{54F339DC-A89E-4401-A64E-EFC9BFBC74C8}" srcOrd="5" destOrd="0" presId="urn:microsoft.com/office/officeart/2017/3/layout/DropPinTimeline"/>
    <dgm:cxn modelId="{D888033A-EBC9-497A-9ED1-D619E895ACC8}" type="presParOf" srcId="{46A6B157-7198-41C4-9D25-C4F8885F1B6F}" destId="{446E1DB5-CCF3-4039-A893-C169745F8186}" srcOrd="7" destOrd="0" presId="urn:microsoft.com/office/officeart/2017/3/layout/DropPinTimeline"/>
    <dgm:cxn modelId="{51C3A01D-5793-42E1-B8B1-95C7AEB64581}" type="presParOf" srcId="{46A6B157-7198-41C4-9D25-C4F8885F1B6F}" destId="{DCEEC7C0-6CAC-4153-B66A-D920E3B7F504}" srcOrd="8" destOrd="0" presId="urn:microsoft.com/office/officeart/2017/3/layout/DropPinTimeline"/>
    <dgm:cxn modelId="{86D426D3-DE4C-4BB4-8C09-D2C63BD51E4E}" type="presParOf" srcId="{DCEEC7C0-6CAC-4153-B66A-D920E3B7F504}" destId="{56361E50-9FEC-48AD-A369-C1A8379B35EC}" srcOrd="0" destOrd="0" presId="urn:microsoft.com/office/officeart/2017/3/layout/DropPinTimeline"/>
    <dgm:cxn modelId="{02CD6C3F-E995-471C-94FB-C0D54B4842D5}" type="presParOf" srcId="{DCEEC7C0-6CAC-4153-B66A-D920E3B7F504}" destId="{70AC7E27-D774-4261-A80F-683BBD09A81D}" srcOrd="1" destOrd="0" presId="urn:microsoft.com/office/officeart/2017/3/layout/DropPinTimeline"/>
    <dgm:cxn modelId="{5CF11FCC-C23E-454E-AC1E-DFD67727D7CD}" type="presParOf" srcId="{70AC7E27-D774-4261-A80F-683BBD09A81D}" destId="{7BC09B8D-1C75-4604-9F35-AEC078447C45}" srcOrd="0" destOrd="0" presId="urn:microsoft.com/office/officeart/2017/3/layout/DropPinTimeline"/>
    <dgm:cxn modelId="{F5089ADD-33C1-472D-BAF2-91B6652DF1A9}" type="presParOf" srcId="{70AC7E27-D774-4261-A80F-683BBD09A81D}" destId="{DFE91A1F-E910-48AB-A4C9-128002268483}" srcOrd="1" destOrd="0" presId="urn:microsoft.com/office/officeart/2017/3/layout/DropPinTimeline"/>
    <dgm:cxn modelId="{FD943790-5411-4A3B-924D-4403B21626BA}" type="presParOf" srcId="{DCEEC7C0-6CAC-4153-B66A-D920E3B7F504}" destId="{FC8603F2-85FC-4134-978C-4054E468209C}" srcOrd="2" destOrd="0" presId="urn:microsoft.com/office/officeart/2017/3/layout/DropPinTimeline"/>
    <dgm:cxn modelId="{D5E16DB1-0EBE-490A-BD7E-FD19274E6A38}" type="presParOf" srcId="{DCEEC7C0-6CAC-4153-B66A-D920E3B7F504}" destId="{4EB3AA5C-1289-44C6-9F3E-859ABA28E18F}" srcOrd="3" destOrd="0" presId="urn:microsoft.com/office/officeart/2017/3/layout/DropPinTimeline"/>
    <dgm:cxn modelId="{8DE5DA9E-2AA7-43F7-8DD5-E5ECEF772101}" type="presParOf" srcId="{DCEEC7C0-6CAC-4153-B66A-D920E3B7F504}" destId="{0BB03C0E-97EC-4D66-9B09-35D689DAB28C}" srcOrd="4" destOrd="0" presId="urn:microsoft.com/office/officeart/2017/3/layout/DropPinTimeline"/>
    <dgm:cxn modelId="{DA57C1DD-192D-489A-BBC9-D9ACA01A09F2}" type="presParOf" srcId="{DCEEC7C0-6CAC-4153-B66A-D920E3B7F504}" destId="{1A7A92CB-81F0-42D4-87BF-4008DEFA9CA8}" srcOrd="5" destOrd="0" presId="urn:microsoft.com/office/officeart/2017/3/layout/DropPinTimeline"/>
    <dgm:cxn modelId="{7E5E61DA-CACE-4FC7-A295-A50C9FA0159E}" type="presParOf" srcId="{46A6B157-7198-41C4-9D25-C4F8885F1B6F}" destId="{ABE3202B-256B-4398-8B41-CB40EDB06266}" srcOrd="9" destOrd="0" presId="urn:microsoft.com/office/officeart/2017/3/layout/DropPinTimeline"/>
    <dgm:cxn modelId="{B719E4B2-51B3-4E1B-94F3-F9320D27D174}" type="presParOf" srcId="{46A6B157-7198-41C4-9D25-C4F8885F1B6F}" destId="{1D49BD0B-132E-4C83-B3D5-0CEBD189A59F}" srcOrd="10" destOrd="0" presId="urn:microsoft.com/office/officeart/2017/3/layout/DropPinTimeline"/>
    <dgm:cxn modelId="{EBC9BC62-0165-4849-9FAE-638B6B35987B}" type="presParOf" srcId="{1D49BD0B-132E-4C83-B3D5-0CEBD189A59F}" destId="{51FCB4FF-1A3F-46E7-9CF7-0EE2D1325378}" srcOrd="0" destOrd="0" presId="urn:microsoft.com/office/officeart/2017/3/layout/DropPinTimeline"/>
    <dgm:cxn modelId="{1131D808-55BA-4480-BBAD-449641E5C512}" type="presParOf" srcId="{1D49BD0B-132E-4C83-B3D5-0CEBD189A59F}" destId="{AFE7A82D-4632-44FF-9A5F-67ABE51A3B17}" srcOrd="1" destOrd="0" presId="urn:microsoft.com/office/officeart/2017/3/layout/DropPinTimeline"/>
    <dgm:cxn modelId="{B5EAD484-552E-49C4-85F9-1A0F47E50B31}" type="presParOf" srcId="{AFE7A82D-4632-44FF-9A5F-67ABE51A3B17}" destId="{51AAC3C6-9F4F-43B6-A4D7-F57DC63ACB90}" srcOrd="0" destOrd="0" presId="urn:microsoft.com/office/officeart/2017/3/layout/DropPinTimeline"/>
    <dgm:cxn modelId="{CDFA3998-1A1B-4A34-AFD5-ECF61607EB08}" type="presParOf" srcId="{AFE7A82D-4632-44FF-9A5F-67ABE51A3B17}" destId="{BE1667CF-2719-4C52-A836-682BDD4266EC}" srcOrd="1" destOrd="0" presId="urn:microsoft.com/office/officeart/2017/3/layout/DropPinTimeline"/>
    <dgm:cxn modelId="{4AA93C73-F209-4D91-8543-576B42B69E39}" type="presParOf" srcId="{1D49BD0B-132E-4C83-B3D5-0CEBD189A59F}" destId="{B7D857D6-FA4E-4CC4-B8F3-2A6D35CD3D40}" srcOrd="2" destOrd="0" presId="urn:microsoft.com/office/officeart/2017/3/layout/DropPinTimeline"/>
    <dgm:cxn modelId="{45014CC5-78DF-463C-9B20-36FE235092B2}" type="presParOf" srcId="{1D49BD0B-132E-4C83-B3D5-0CEBD189A59F}" destId="{007DCCE5-31C1-4CA4-8975-AD3A66A59BA3}" srcOrd="3" destOrd="0" presId="urn:microsoft.com/office/officeart/2017/3/layout/DropPinTimeline"/>
    <dgm:cxn modelId="{669EE8BD-D227-4744-AD5A-44848FAB283F}" type="presParOf" srcId="{1D49BD0B-132E-4C83-B3D5-0CEBD189A59F}" destId="{2FE564AC-188F-4FBE-8A56-27B5F0D2FA7F}" srcOrd="4" destOrd="0" presId="urn:microsoft.com/office/officeart/2017/3/layout/DropPinTimeline"/>
    <dgm:cxn modelId="{7337C665-ABCA-4AE4-A92F-3599943362BA}" type="presParOf" srcId="{1D49BD0B-132E-4C83-B3D5-0CEBD189A59F}" destId="{F67823A8-EDFE-46DF-B015-8D761D7DD8CF}" srcOrd="5" destOrd="0" presId="urn:microsoft.com/office/officeart/2017/3/layout/DropPinTimeline"/>
    <dgm:cxn modelId="{D3CD6FD3-F6CB-4AFA-869B-EB4AF48F34E0}" type="presParOf" srcId="{46A6B157-7198-41C4-9D25-C4F8885F1B6F}" destId="{E30587E5-A05C-446F-8284-9B3E15FFFB25}" srcOrd="11" destOrd="0" presId="urn:microsoft.com/office/officeart/2017/3/layout/DropPinTimeline"/>
    <dgm:cxn modelId="{07DA9BDD-D756-4F29-80E5-7856AC99F270}" type="presParOf" srcId="{46A6B157-7198-41C4-9D25-C4F8885F1B6F}" destId="{B744CD57-FD23-4E62-9589-4CAC57B034E9}" srcOrd="12" destOrd="0" presId="urn:microsoft.com/office/officeart/2017/3/layout/DropPinTimeline"/>
    <dgm:cxn modelId="{A54741C0-57CC-4443-9EC5-35B27EE5E879}" type="presParOf" srcId="{B744CD57-FD23-4E62-9589-4CAC57B034E9}" destId="{D891B168-1DA5-4124-931F-A51FCB8EFC11}" srcOrd="0" destOrd="0" presId="urn:microsoft.com/office/officeart/2017/3/layout/DropPinTimeline"/>
    <dgm:cxn modelId="{44B3C3FE-C503-4088-9594-FF6526E19BF3}" type="presParOf" srcId="{B744CD57-FD23-4E62-9589-4CAC57B034E9}" destId="{42206762-CD73-4F82-B16A-D168E2503215}" srcOrd="1" destOrd="0" presId="urn:microsoft.com/office/officeart/2017/3/layout/DropPinTimeline"/>
    <dgm:cxn modelId="{239B9997-909E-499F-90E5-95A977AC216C}" type="presParOf" srcId="{42206762-CD73-4F82-B16A-D168E2503215}" destId="{C0DBECBF-E3AA-450B-95D4-8349AA21B4F8}" srcOrd="0" destOrd="0" presId="urn:microsoft.com/office/officeart/2017/3/layout/DropPinTimeline"/>
    <dgm:cxn modelId="{913BA6FA-228D-4434-8839-0BBC563346A1}" type="presParOf" srcId="{42206762-CD73-4F82-B16A-D168E2503215}" destId="{6EDDD44C-F5E4-49AD-B1D9-346B8B8AEE8F}" srcOrd="1" destOrd="0" presId="urn:microsoft.com/office/officeart/2017/3/layout/DropPinTimeline"/>
    <dgm:cxn modelId="{81CB2C61-6B70-4A51-ACCE-DD65EFE72264}" type="presParOf" srcId="{B744CD57-FD23-4E62-9589-4CAC57B034E9}" destId="{FE564261-183D-47F9-8E7E-BCFC5023A815}" srcOrd="2" destOrd="0" presId="urn:microsoft.com/office/officeart/2017/3/layout/DropPinTimeline"/>
    <dgm:cxn modelId="{0D94F868-59F8-4671-9038-53D01D6C70F0}" type="presParOf" srcId="{B744CD57-FD23-4E62-9589-4CAC57B034E9}" destId="{3DA36ABE-9810-4ED4-9A55-2905E7588D06}" srcOrd="3" destOrd="0" presId="urn:microsoft.com/office/officeart/2017/3/layout/DropPinTimeline"/>
    <dgm:cxn modelId="{A0A095FA-FAD3-4861-A220-140A889CB7D8}" type="presParOf" srcId="{B744CD57-FD23-4E62-9589-4CAC57B034E9}" destId="{4B9F5909-A57C-4893-9C8A-D5960FE9BE37}" srcOrd="4" destOrd="0" presId="urn:microsoft.com/office/officeart/2017/3/layout/DropPinTimeline"/>
    <dgm:cxn modelId="{8FFFA548-0EFE-4476-B5A5-95CB32500074}" type="presParOf" srcId="{B744CD57-FD23-4E62-9589-4CAC57B034E9}" destId="{DEDCEF89-DB8F-4197-B2D2-2D39426E0B96}" srcOrd="5" destOrd="0" presId="urn:microsoft.com/office/officeart/2017/3/layout/DropPinTimeline"/>
    <dgm:cxn modelId="{D7A836E4-E400-4ED7-ABF3-88920F3B86D1}" type="presParOf" srcId="{46A6B157-7198-41C4-9D25-C4F8885F1B6F}" destId="{4A96FD2F-C127-41DC-AA54-1EEBED6BA483}" srcOrd="13" destOrd="0" presId="urn:microsoft.com/office/officeart/2017/3/layout/DropPinTimeline"/>
    <dgm:cxn modelId="{2E35C8AB-C54E-4DE6-98F2-126D8B12CA35}" type="presParOf" srcId="{46A6B157-7198-41C4-9D25-C4F8885F1B6F}" destId="{A1AE2BC4-A99C-4DD3-A84D-EB3461D18287}" srcOrd="14" destOrd="0" presId="urn:microsoft.com/office/officeart/2017/3/layout/DropPinTimeline"/>
    <dgm:cxn modelId="{AC45CECB-C5CF-4E80-98D8-0844891DC577}" type="presParOf" srcId="{A1AE2BC4-A99C-4DD3-A84D-EB3461D18287}" destId="{278CF1E0-B1C4-4B10-A5EC-FD7EF0557E2D}" srcOrd="0" destOrd="0" presId="urn:microsoft.com/office/officeart/2017/3/layout/DropPinTimeline"/>
    <dgm:cxn modelId="{FAC5196A-0FF0-48C2-A8D5-A327A9296F37}" type="presParOf" srcId="{A1AE2BC4-A99C-4DD3-A84D-EB3461D18287}" destId="{27B65FB4-BE6A-41E6-BBE9-8DC9F7B73486}" srcOrd="1" destOrd="0" presId="urn:microsoft.com/office/officeart/2017/3/layout/DropPinTimeline"/>
    <dgm:cxn modelId="{6506C7DF-695E-463E-9F7A-076AACE839A3}" type="presParOf" srcId="{27B65FB4-BE6A-41E6-BBE9-8DC9F7B73486}" destId="{488CC4C6-DFBC-460C-A9ED-BEDA8CC682D4}" srcOrd="0" destOrd="0" presId="urn:microsoft.com/office/officeart/2017/3/layout/DropPinTimeline"/>
    <dgm:cxn modelId="{BB2EC07F-9382-4ADC-B58A-370E51165161}" type="presParOf" srcId="{27B65FB4-BE6A-41E6-BBE9-8DC9F7B73486}" destId="{48CA82DA-B677-461B-A08D-337683480059}" srcOrd="1" destOrd="0" presId="urn:microsoft.com/office/officeart/2017/3/layout/DropPinTimeline"/>
    <dgm:cxn modelId="{D2C7B1A6-CF92-4104-85AF-7ED69E77FB2E}" type="presParOf" srcId="{A1AE2BC4-A99C-4DD3-A84D-EB3461D18287}" destId="{D1646913-A3FA-4470-A3E9-C64B0A13A62A}" srcOrd="2" destOrd="0" presId="urn:microsoft.com/office/officeart/2017/3/layout/DropPinTimeline"/>
    <dgm:cxn modelId="{6DFB5DDF-069E-470A-9D51-14C2EEBAEAB6}" type="presParOf" srcId="{A1AE2BC4-A99C-4DD3-A84D-EB3461D18287}" destId="{6EC2FC68-E1B8-4274-8090-C2C96A4CD82C}" srcOrd="3" destOrd="0" presId="urn:microsoft.com/office/officeart/2017/3/layout/DropPinTimeline"/>
    <dgm:cxn modelId="{E13030DA-BCC9-42B5-90A4-C1245E765FC8}" type="presParOf" srcId="{A1AE2BC4-A99C-4DD3-A84D-EB3461D18287}" destId="{4F41BF23-550C-4E7F-977E-3D22E3AF7B51}" srcOrd="4" destOrd="0" presId="urn:microsoft.com/office/officeart/2017/3/layout/DropPinTimeline"/>
    <dgm:cxn modelId="{5DC7870F-4614-4A72-AB7A-994AF1F8A4DE}" type="presParOf" srcId="{A1AE2BC4-A99C-4DD3-A84D-EB3461D18287}" destId="{5018695D-CFD4-49F8-8967-BA8A0C0A0DE1}" srcOrd="5" destOrd="0" presId="urn:microsoft.com/office/officeart/2017/3/layout/DropPinTimeline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04284-1F7C-4D58-BC79-8C2DEE7E9FAF}">
      <dsp:nvSpPr>
        <dsp:cNvPr id="0" name=""/>
        <dsp:cNvSpPr/>
      </dsp:nvSpPr>
      <dsp:spPr>
        <a:xfrm>
          <a:off x="0" y="2476501"/>
          <a:ext cx="10939605" cy="428624"/>
        </a:xfrm>
        <a:prstGeom prst="homePlate">
          <a:avLst/>
        </a:prstGeom>
        <a:gradFill rotWithShape="0"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1200000" scaled="0"/>
        </a:gradFill>
        <a:ln w="12700" cap="flat" cmpd="sng" algn="ctr">
          <a:noFill/>
          <a:prstDash val="solid"/>
          <a:miter lim="800000"/>
          <a:tailEnd type="arrow" w="sm" len="sm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F924A-339B-436A-9151-9C7B0B0377B9}">
      <dsp:nvSpPr>
        <dsp:cNvPr id="0" name=""/>
        <dsp:cNvSpPr/>
      </dsp:nvSpPr>
      <dsp:spPr>
        <a:xfrm rot="8100000">
          <a:off x="81527" y="631253"/>
          <a:ext cx="373507" cy="373507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B4BA4-33F0-43CE-A60E-B95E195AD5A9}">
      <dsp:nvSpPr>
        <dsp:cNvPr id="0" name=""/>
        <dsp:cNvSpPr/>
      </dsp:nvSpPr>
      <dsp:spPr>
        <a:xfrm>
          <a:off x="123021" y="672747"/>
          <a:ext cx="290520" cy="290520"/>
        </a:xfrm>
        <a:prstGeom prst="donu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2CF5D-A585-4990-846A-5EDBD19A9BDB}">
      <dsp:nvSpPr>
        <dsp:cNvPr id="0" name=""/>
        <dsp:cNvSpPr/>
      </dsp:nvSpPr>
      <dsp:spPr>
        <a:xfrm>
          <a:off x="532390" y="1097851"/>
          <a:ext cx="1909681" cy="1592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  <a:cs typeface="Leelawadee UI Semilight" panose="020B0402040204020203" pitchFamily="34" charset="-34"/>
            </a:rPr>
            <a:t>Submit with application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  <a:cs typeface="Leelawadee UI Semilight" panose="020B0402040204020203" pitchFamily="34" charset="-34"/>
            </a:rPr>
            <a:t>Update as needed</a:t>
          </a:r>
        </a:p>
      </dsp:txBody>
      <dsp:txXfrm>
        <a:off x="532390" y="1097851"/>
        <a:ext cx="1909681" cy="1592961"/>
      </dsp:txXfrm>
    </dsp:sp>
    <dsp:sp modelId="{85C50C56-6DC8-4C47-8DBC-4FD6B1554AA4}">
      <dsp:nvSpPr>
        <dsp:cNvPr id="0" name=""/>
        <dsp:cNvSpPr/>
      </dsp:nvSpPr>
      <dsp:spPr>
        <a:xfrm>
          <a:off x="532390" y="538162"/>
          <a:ext cx="1909681" cy="559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Data Plan</a:t>
          </a:r>
          <a:endParaRPr lang="en-US" sz="1100" kern="1200" dirty="0">
            <a:solidFill>
              <a:schemeClr val="tx1">
                <a:lumMod val="65000"/>
                <a:lumOff val="35000"/>
              </a:schemeClr>
            </a:solidFill>
            <a:latin typeface="Lub Dub Bold" panose="020B0803030403020204" pitchFamily="34" charset="0"/>
          </a:endParaRPr>
        </a:p>
      </dsp:txBody>
      <dsp:txXfrm>
        <a:off x="532390" y="538162"/>
        <a:ext cx="1909681" cy="559689"/>
      </dsp:txXfrm>
    </dsp:sp>
    <dsp:sp modelId="{4F322B1B-F357-4BCD-BF34-8A0D705A1CE7}">
      <dsp:nvSpPr>
        <dsp:cNvPr id="0" name=""/>
        <dsp:cNvSpPr/>
      </dsp:nvSpPr>
      <dsp:spPr>
        <a:xfrm>
          <a:off x="268281" y="1097851"/>
          <a:ext cx="0" cy="1592961"/>
        </a:xfrm>
        <a:prstGeom prst="line">
          <a:avLst/>
        </a:prstGeom>
        <a:noFill/>
        <a:ln w="3175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27168-E825-43C1-AF50-41E115F59C0C}">
      <dsp:nvSpPr>
        <dsp:cNvPr id="0" name=""/>
        <dsp:cNvSpPr/>
      </dsp:nvSpPr>
      <dsp:spPr>
        <a:xfrm>
          <a:off x="236476" y="2640440"/>
          <a:ext cx="95079" cy="100744"/>
        </a:xfrm>
        <a:prstGeom prst="ellipse">
          <a:avLst/>
        </a:prstGeom>
        <a:solidFill>
          <a:schemeClr val="accent1"/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A80AB-4789-4D0E-8408-A65E8F581596}">
      <dsp:nvSpPr>
        <dsp:cNvPr id="0" name=""/>
        <dsp:cNvSpPr/>
      </dsp:nvSpPr>
      <dsp:spPr>
        <a:xfrm rot="18900000">
          <a:off x="1294865" y="4376865"/>
          <a:ext cx="373507" cy="373507"/>
        </a:xfrm>
        <a:prstGeom prst="teardrop">
          <a:avLst>
            <a:gd name="adj" fmla="val 115000"/>
          </a:avLst>
        </a:prstGeom>
        <a:solidFill>
          <a:schemeClr val="accent3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33457-D0F6-4D29-8C4F-2CE46447E82D}">
      <dsp:nvSpPr>
        <dsp:cNvPr id="0" name=""/>
        <dsp:cNvSpPr/>
      </dsp:nvSpPr>
      <dsp:spPr>
        <a:xfrm>
          <a:off x="1336358" y="4418358"/>
          <a:ext cx="290520" cy="290520"/>
        </a:xfrm>
        <a:prstGeom prst="donu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D647E-51A0-4105-BED4-223C6AB3C776}">
      <dsp:nvSpPr>
        <dsp:cNvPr id="0" name=""/>
        <dsp:cNvSpPr/>
      </dsp:nvSpPr>
      <dsp:spPr>
        <a:xfrm>
          <a:off x="1745728" y="2690813"/>
          <a:ext cx="1909681" cy="1592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Email invitation sent at Award activation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Set up HRA Open profile and link to My NCBI</a:t>
          </a:r>
          <a:endParaRPr lang="en-US" sz="1500" kern="1200" dirty="0">
            <a:solidFill>
              <a:schemeClr val="tx1">
                <a:lumMod val="65000"/>
                <a:lumOff val="35000"/>
              </a:schemeClr>
            </a:solidFill>
            <a:latin typeface="Lub Dub Condensed" panose="020B0506030403020204" pitchFamily="34" charset="0"/>
          </a:endParaRPr>
        </a:p>
      </dsp:txBody>
      <dsp:txXfrm>
        <a:off x="1745728" y="2690813"/>
        <a:ext cx="1909681" cy="1592961"/>
      </dsp:txXfrm>
    </dsp:sp>
    <dsp:sp modelId="{10BB6E7E-1084-4EFF-A20A-02882F3018C8}">
      <dsp:nvSpPr>
        <dsp:cNvPr id="0" name=""/>
        <dsp:cNvSpPr/>
      </dsp:nvSpPr>
      <dsp:spPr>
        <a:xfrm>
          <a:off x="1745728" y="4283774"/>
          <a:ext cx="1909681" cy="559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HRA Open</a:t>
          </a:r>
        </a:p>
      </dsp:txBody>
      <dsp:txXfrm>
        <a:off x="1745728" y="4283774"/>
        <a:ext cx="1909681" cy="559689"/>
      </dsp:txXfrm>
    </dsp:sp>
    <dsp:sp modelId="{FF1C57CB-B74C-496D-9B23-DE8CE0988B2E}">
      <dsp:nvSpPr>
        <dsp:cNvPr id="0" name=""/>
        <dsp:cNvSpPr/>
      </dsp:nvSpPr>
      <dsp:spPr>
        <a:xfrm>
          <a:off x="1481618" y="2690813"/>
          <a:ext cx="0" cy="1592961"/>
        </a:xfrm>
        <a:prstGeom prst="line">
          <a:avLst/>
        </a:prstGeom>
        <a:noFill/>
        <a:ln w="635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165820-B126-4F5B-A0F1-06485D3CA1BD}">
      <dsp:nvSpPr>
        <dsp:cNvPr id="0" name=""/>
        <dsp:cNvSpPr/>
      </dsp:nvSpPr>
      <dsp:spPr>
        <a:xfrm>
          <a:off x="1449814" y="2640440"/>
          <a:ext cx="95079" cy="100744"/>
        </a:xfrm>
        <a:prstGeom prst="ellipse">
          <a:avLst/>
        </a:prstGeom>
        <a:solidFill>
          <a:schemeClr val="accent3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632EA-1574-417A-A3FA-D711159FBAD1}">
      <dsp:nvSpPr>
        <dsp:cNvPr id="0" name=""/>
        <dsp:cNvSpPr/>
      </dsp:nvSpPr>
      <dsp:spPr>
        <a:xfrm rot="8100000">
          <a:off x="2508202" y="631253"/>
          <a:ext cx="373507" cy="373507"/>
        </a:xfrm>
        <a:prstGeom prst="teardrop">
          <a:avLst>
            <a:gd name="adj" fmla="val 115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E0966-F86B-4BBD-BE80-8FAB861AF0E8}">
      <dsp:nvSpPr>
        <dsp:cNvPr id="0" name=""/>
        <dsp:cNvSpPr/>
      </dsp:nvSpPr>
      <dsp:spPr>
        <a:xfrm>
          <a:off x="2549695" y="672747"/>
          <a:ext cx="290520" cy="290520"/>
        </a:xfrm>
        <a:prstGeom prst="donut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8C5A1-CE9E-4410-9F2F-F714CC6AB069}">
      <dsp:nvSpPr>
        <dsp:cNvPr id="0" name=""/>
        <dsp:cNvSpPr/>
      </dsp:nvSpPr>
      <dsp:spPr>
        <a:xfrm>
          <a:off x="2959065" y="1097851"/>
          <a:ext cx="1909681" cy="1592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Required for funded clinical trials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Encouraged for all studies making inferential claims</a:t>
          </a:r>
        </a:p>
      </dsp:txBody>
      <dsp:txXfrm>
        <a:off x="2959065" y="1097851"/>
        <a:ext cx="1909681" cy="1592961"/>
      </dsp:txXfrm>
    </dsp:sp>
    <dsp:sp modelId="{C1E34084-406C-48D5-88FE-7226282DBC49}">
      <dsp:nvSpPr>
        <dsp:cNvPr id="0" name=""/>
        <dsp:cNvSpPr/>
      </dsp:nvSpPr>
      <dsp:spPr>
        <a:xfrm>
          <a:off x="2959065" y="538162"/>
          <a:ext cx="1909681" cy="559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Preregistration</a:t>
          </a:r>
          <a:endParaRPr lang="en-US" sz="1100" kern="1200" dirty="0">
            <a:solidFill>
              <a:schemeClr val="tx1">
                <a:lumMod val="65000"/>
                <a:lumOff val="35000"/>
              </a:schemeClr>
            </a:solidFill>
            <a:latin typeface="Lub Dub Bold" panose="020B0803030403020204" pitchFamily="34" charset="0"/>
          </a:endParaRPr>
        </a:p>
      </dsp:txBody>
      <dsp:txXfrm>
        <a:off x="2959065" y="538162"/>
        <a:ext cx="1909681" cy="559689"/>
      </dsp:txXfrm>
    </dsp:sp>
    <dsp:sp modelId="{33168228-1414-4AAF-B7E5-C08A80BBB2F1}">
      <dsp:nvSpPr>
        <dsp:cNvPr id="0" name=""/>
        <dsp:cNvSpPr/>
      </dsp:nvSpPr>
      <dsp:spPr>
        <a:xfrm>
          <a:off x="2694955" y="1097851"/>
          <a:ext cx="0" cy="1592961"/>
        </a:xfrm>
        <a:prstGeom prst="line">
          <a:avLst/>
        </a:prstGeom>
        <a:noFill/>
        <a:ln w="3175" cap="flat" cmpd="sng" algn="ctr">
          <a:solidFill>
            <a:prstClr val="white">
              <a:lumMod val="85000"/>
            </a:prst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996C3-16BE-4CEB-B9E2-6FFC42938F41}">
      <dsp:nvSpPr>
        <dsp:cNvPr id="0" name=""/>
        <dsp:cNvSpPr/>
      </dsp:nvSpPr>
      <dsp:spPr>
        <a:xfrm>
          <a:off x="2663151" y="2640440"/>
          <a:ext cx="95079" cy="100744"/>
        </a:xfrm>
        <a:prstGeom prst="ellipse">
          <a:avLst/>
        </a:prstGeom>
        <a:solidFill>
          <a:schemeClr val="accent1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C316A-258F-4410-862A-D2473D7D14D6}">
      <dsp:nvSpPr>
        <dsp:cNvPr id="0" name=""/>
        <dsp:cNvSpPr/>
      </dsp:nvSpPr>
      <dsp:spPr>
        <a:xfrm rot="18900000">
          <a:off x="3721539" y="4376865"/>
          <a:ext cx="373507" cy="373507"/>
        </a:xfrm>
        <a:prstGeom prst="teardrop">
          <a:avLst>
            <a:gd name="adj" fmla="val 115000"/>
          </a:avLst>
        </a:prstGeom>
        <a:solidFill>
          <a:schemeClr val="accent3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0C933-014C-40AB-A988-294134AB3948}">
      <dsp:nvSpPr>
        <dsp:cNvPr id="0" name=""/>
        <dsp:cNvSpPr/>
      </dsp:nvSpPr>
      <dsp:spPr>
        <a:xfrm>
          <a:off x="3763033" y="4418358"/>
          <a:ext cx="290520" cy="290520"/>
        </a:xfrm>
        <a:prstGeom prst="donu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F09C2-806B-4688-A3B7-F72B81509812}">
      <dsp:nvSpPr>
        <dsp:cNvPr id="0" name=""/>
        <dsp:cNvSpPr/>
      </dsp:nvSpPr>
      <dsp:spPr>
        <a:xfrm>
          <a:off x="4172402" y="2690813"/>
          <a:ext cx="1909681" cy="1592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Encouraged, but not required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Allows for early communication of findings</a:t>
          </a:r>
        </a:p>
      </dsp:txBody>
      <dsp:txXfrm>
        <a:off x="4172402" y="2690813"/>
        <a:ext cx="1909681" cy="1592961"/>
      </dsp:txXfrm>
    </dsp:sp>
    <dsp:sp modelId="{C9BECB33-D32C-432E-9952-F1188FF5C27B}">
      <dsp:nvSpPr>
        <dsp:cNvPr id="0" name=""/>
        <dsp:cNvSpPr/>
      </dsp:nvSpPr>
      <dsp:spPr>
        <a:xfrm>
          <a:off x="4172402" y="4283774"/>
          <a:ext cx="1909681" cy="559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Preprints</a:t>
          </a:r>
        </a:p>
      </dsp:txBody>
      <dsp:txXfrm>
        <a:off x="4172402" y="4283774"/>
        <a:ext cx="1909681" cy="559689"/>
      </dsp:txXfrm>
    </dsp:sp>
    <dsp:sp modelId="{E9673E83-9FF5-49DD-82F6-175706AB9421}">
      <dsp:nvSpPr>
        <dsp:cNvPr id="0" name=""/>
        <dsp:cNvSpPr/>
      </dsp:nvSpPr>
      <dsp:spPr>
        <a:xfrm>
          <a:off x="3908293" y="2690813"/>
          <a:ext cx="0" cy="1592961"/>
        </a:xfrm>
        <a:prstGeom prst="line">
          <a:avLst/>
        </a:prstGeom>
        <a:noFill/>
        <a:ln w="12700" cap="flat" cmpd="sng" algn="ctr">
          <a:solidFill>
            <a:schemeClr val="accent3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67466-B244-4A5B-A3D1-4FDCCDFDC769}">
      <dsp:nvSpPr>
        <dsp:cNvPr id="0" name=""/>
        <dsp:cNvSpPr/>
      </dsp:nvSpPr>
      <dsp:spPr>
        <a:xfrm>
          <a:off x="3876488" y="2640440"/>
          <a:ext cx="95079" cy="100744"/>
        </a:xfrm>
        <a:prstGeom prst="ellipse">
          <a:avLst/>
        </a:prstGeom>
        <a:solidFill>
          <a:schemeClr val="accent3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09B8D-1C75-4604-9F35-AEC078447C45}">
      <dsp:nvSpPr>
        <dsp:cNvPr id="0" name=""/>
        <dsp:cNvSpPr/>
      </dsp:nvSpPr>
      <dsp:spPr>
        <a:xfrm rot="8100000">
          <a:off x="4935896" y="661516"/>
          <a:ext cx="373507" cy="373507"/>
        </a:xfrm>
        <a:prstGeom prst="teardrop">
          <a:avLst/>
        </a:prstGeom>
        <a:solidFill>
          <a:schemeClr val="accent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91A1F-E910-48AB-A4C9-128002268483}">
      <dsp:nvSpPr>
        <dsp:cNvPr id="0" name=""/>
        <dsp:cNvSpPr/>
      </dsp:nvSpPr>
      <dsp:spPr>
        <a:xfrm>
          <a:off x="4977389" y="703009"/>
          <a:ext cx="290520" cy="290520"/>
        </a:xfrm>
        <a:prstGeom prst="donu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603F2-85FC-4134-978C-4054E468209C}">
      <dsp:nvSpPr>
        <dsp:cNvPr id="0" name=""/>
        <dsp:cNvSpPr/>
      </dsp:nvSpPr>
      <dsp:spPr>
        <a:xfrm>
          <a:off x="5385739" y="1097851"/>
          <a:ext cx="1909681" cy="1592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Add citations to My NCBI once publications are accepted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Link AHA award to citation</a:t>
          </a:r>
        </a:p>
      </dsp:txBody>
      <dsp:txXfrm>
        <a:off x="5385739" y="1097851"/>
        <a:ext cx="1909681" cy="1592961"/>
      </dsp:txXfrm>
    </dsp:sp>
    <dsp:sp modelId="{4EB3AA5C-1289-44C6-9F3E-859ABA28E18F}">
      <dsp:nvSpPr>
        <dsp:cNvPr id="0" name=""/>
        <dsp:cNvSpPr/>
      </dsp:nvSpPr>
      <dsp:spPr>
        <a:xfrm>
          <a:off x="5385739" y="538162"/>
          <a:ext cx="1909681" cy="559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Add Publications to My NCBI</a:t>
          </a:r>
        </a:p>
      </dsp:txBody>
      <dsp:txXfrm>
        <a:off x="5385739" y="538162"/>
        <a:ext cx="1909681" cy="559689"/>
      </dsp:txXfrm>
    </dsp:sp>
    <dsp:sp modelId="{0BB03C0E-97EC-4D66-9B09-35D689DAB28C}">
      <dsp:nvSpPr>
        <dsp:cNvPr id="0" name=""/>
        <dsp:cNvSpPr/>
      </dsp:nvSpPr>
      <dsp:spPr>
        <a:xfrm>
          <a:off x="5121630" y="1097851"/>
          <a:ext cx="0" cy="1592961"/>
        </a:xfrm>
        <a:prstGeom prst="line">
          <a:avLst/>
        </a:prstGeom>
        <a:noFill/>
        <a:ln w="6350" cap="rnd" cmpd="sng" algn="ctr">
          <a:solidFill>
            <a:schemeClr val="bg1">
              <a:lumMod val="75000"/>
            </a:schemeClr>
          </a:solidFill>
          <a:prstDash val="solid"/>
          <a:round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61E50-9FEC-48AD-A369-C1A8379B35EC}">
      <dsp:nvSpPr>
        <dsp:cNvPr id="0" name=""/>
        <dsp:cNvSpPr/>
      </dsp:nvSpPr>
      <dsp:spPr>
        <a:xfrm>
          <a:off x="5089826" y="2640440"/>
          <a:ext cx="95079" cy="100744"/>
        </a:xfrm>
        <a:prstGeom prst="ellipse">
          <a:avLst/>
        </a:prstGeom>
        <a:solidFill>
          <a:schemeClr val="accent3"/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AC3C6-9F4F-43B6-A4D7-F57DC63ACB90}">
      <dsp:nvSpPr>
        <dsp:cNvPr id="0" name=""/>
        <dsp:cNvSpPr/>
      </dsp:nvSpPr>
      <dsp:spPr>
        <a:xfrm rot="18900000">
          <a:off x="6148214" y="4376865"/>
          <a:ext cx="373507" cy="373507"/>
        </a:xfrm>
        <a:prstGeom prst="teardrop">
          <a:avLst>
            <a:gd name="adj" fmla="val 115000"/>
          </a:avLst>
        </a:prstGeom>
        <a:solidFill>
          <a:schemeClr val="accent3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1667CF-2719-4C52-A836-682BDD4266EC}">
      <dsp:nvSpPr>
        <dsp:cNvPr id="0" name=""/>
        <dsp:cNvSpPr/>
      </dsp:nvSpPr>
      <dsp:spPr>
        <a:xfrm>
          <a:off x="6189707" y="4418358"/>
          <a:ext cx="290520" cy="290520"/>
        </a:xfrm>
        <a:prstGeom prst="donut">
          <a:avLst/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857D6-FA4E-4CC4-B8F3-2A6D35CD3D40}">
      <dsp:nvSpPr>
        <dsp:cNvPr id="0" name=""/>
        <dsp:cNvSpPr/>
      </dsp:nvSpPr>
      <dsp:spPr>
        <a:xfrm>
          <a:off x="6599077" y="2690813"/>
          <a:ext cx="1909681" cy="1592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Journal articles must be made freely available and linked to an AHA award within 12 months of publication</a:t>
          </a:r>
        </a:p>
      </dsp:txBody>
      <dsp:txXfrm>
        <a:off x="6599077" y="2690813"/>
        <a:ext cx="1909681" cy="1592961"/>
      </dsp:txXfrm>
    </dsp:sp>
    <dsp:sp modelId="{007DCCE5-31C1-4CA4-8975-AD3A66A59BA3}">
      <dsp:nvSpPr>
        <dsp:cNvPr id="0" name=""/>
        <dsp:cNvSpPr/>
      </dsp:nvSpPr>
      <dsp:spPr>
        <a:xfrm>
          <a:off x="6599077" y="4283774"/>
          <a:ext cx="1909681" cy="559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Submit Publications to PubMed Central</a:t>
          </a:r>
        </a:p>
      </dsp:txBody>
      <dsp:txXfrm>
        <a:off x="6599077" y="4283774"/>
        <a:ext cx="1909681" cy="559689"/>
      </dsp:txXfrm>
    </dsp:sp>
    <dsp:sp modelId="{2FE564AC-188F-4FBE-8A56-27B5F0D2FA7F}">
      <dsp:nvSpPr>
        <dsp:cNvPr id="0" name=""/>
        <dsp:cNvSpPr/>
      </dsp:nvSpPr>
      <dsp:spPr>
        <a:xfrm>
          <a:off x="6334967" y="2690813"/>
          <a:ext cx="0" cy="1592961"/>
        </a:xfrm>
        <a:prstGeom prst="line">
          <a:avLst/>
        </a:prstGeom>
        <a:noFill/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CB4FF-1A3F-46E7-9CF7-0EE2D1325378}">
      <dsp:nvSpPr>
        <dsp:cNvPr id="0" name=""/>
        <dsp:cNvSpPr/>
      </dsp:nvSpPr>
      <dsp:spPr>
        <a:xfrm>
          <a:off x="6303163" y="2640440"/>
          <a:ext cx="95079" cy="100744"/>
        </a:xfrm>
        <a:prstGeom prst="ellipse">
          <a:avLst/>
        </a:prstGeom>
        <a:solidFill>
          <a:schemeClr val="accent3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BECBF-E3AA-450B-95D4-8349AA21B4F8}">
      <dsp:nvSpPr>
        <dsp:cNvPr id="0" name=""/>
        <dsp:cNvSpPr/>
      </dsp:nvSpPr>
      <dsp:spPr>
        <a:xfrm rot="8100000">
          <a:off x="7361551" y="631253"/>
          <a:ext cx="373507" cy="373507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DD44C-F5E4-49AD-B1D9-346B8B8AEE8F}">
      <dsp:nvSpPr>
        <dsp:cNvPr id="0" name=""/>
        <dsp:cNvSpPr/>
      </dsp:nvSpPr>
      <dsp:spPr>
        <a:xfrm>
          <a:off x="7403044" y="672747"/>
          <a:ext cx="290520" cy="290520"/>
        </a:xfrm>
        <a:prstGeom prst="donut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64261-183D-47F9-8E7E-BCFC5023A815}">
      <dsp:nvSpPr>
        <dsp:cNvPr id="0" name=""/>
        <dsp:cNvSpPr/>
      </dsp:nvSpPr>
      <dsp:spPr>
        <a:xfrm>
          <a:off x="7812414" y="1097851"/>
          <a:ext cx="1909681" cy="1592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Due 12 months after Award ends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Any factual data needed for independent verification of research results</a:t>
          </a:r>
        </a:p>
      </dsp:txBody>
      <dsp:txXfrm>
        <a:off x="7812414" y="1097851"/>
        <a:ext cx="1909681" cy="1592961"/>
      </dsp:txXfrm>
    </dsp:sp>
    <dsp:sp modelId="{3DA36ABE-9810-4ED4-9A55-2905E7588D06}">
      <dsp:nvSpPr>
        <dsp:cNvPr id="0" name=""/>
        <dsp:cNvSpPr/>
      </dsp:nvSpPr>
      <dsp:spPr>
        <a:xfrm>
          <a:off x="7812414" y="538162"/>
          <a:ext cx="1909681" cy="559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Deposit Data into AHA-Approved Repository</a:t>
          </a:r>
        </a:p>
      </dsp:txBody>
      <dsp:txXfrm>
        <a:off x="7812414" y="538162"/>
        <a:ext cx="1909681" cy="559689"/>
      </dsp:txXfrm>
    </dsp:sp>
    <dsp:sp modelId="{4B9F5909-A57C-4893-9C8A-D5960FE9BE37}">
      <dsp:nvSpPr>
        <dsp:cNvPr id="0" name=""/>
        <dsp:cNvSpPr/>
      </dsp:nvSpPr>
      <dsp:spPr>
        <a:xfrm>
          <a:off x="7548305" y="1097851"/>
          <a:ext cx="0" cy="1592961"/>
        </a:xfrm>
        <a:prstGeom prst="line">
          <a:avLst/>
        </a:prstGeom>
        <a:noFill/>
        <a:ln w="3175" cap="flat" cmpd="sng" algn="ctr">
          <a:solidFill>
            <a:prstClr val="white">
              <a:lumMod val="85000"/>
            </a:prst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1B168-1DA5-4124-931F-A51FCB8EFC11}">
      <dsp:nvSpPr>
        <dsp:cNvPr id="0" name=""/>
        <dsp:cNvSpPr/>
      </dsp:nvSpPr>
      <dsp:spPr>
        <a:xfrm>
          <a:off x="7516500" y="2640440"/>
          <a:ext cx="95079" cy="1007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CC4C6-DFBC-460C-A9ED-BEDA8CC682D4}">
      <dsp:nvSpPr>
        <dsp:cNvPr id="0" name=""/>
        <dsp:cNvSpPr/>
      </dsp:nvSpPr>
      <dsp:spPr>
        <a:xfrm rot="18900000">
          <a:off x="8574888" y="4376865"/>
          <a:ext cx="373507" cy="373507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A82DA-B677-461B-A08D-337683480059}">
      <dsp:nvSpPr>
        <dsp:cNvPr id="0" name=""/>
        <dsp:cNvSpPr/>
      </dsp:nvSpPr>
      <dsp:spPr>
        <a:xfrm>
          <a:off x="8616382" y="4418358"/>
          <a:ext cx="290520" cy="290520"/>
        </a:xfrm>
        <a:prstGeom prst="donut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46913-A3FA-4470-A3E9-C64B0A13A62A}">
      <dsp:nvSpPr>
        <dsp:cNvPr id="0" name=""/>
        <dsp:cNvSpPr/>
      </dsp:nvSpPr>
      <dsp:spPr>
        <a:xfrm>
          <a:off x="9025751" y="2690813"/>
          <a:ext cx="1909681" cy="1592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Due 12 months after Award ends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Lub Dub Condensed" panose="020B0506030403020204" pitchFamily="34" charset="0"/>
            </a:rPr>
            <a:t>Available in Deliverables section of Proposal Central</a:t>
          </a:r>
        </a:p>
      </dsp:txBody>
      <dsp:txXfrm>
        <a:off x="9025751" y="2690813"/>
        <a:ext cx="1909681" cy="1592961"/>
      </dsp:txXfrm>
    </dsp:sp>
    <dsp:sp modelId="{6EC2FC68-E1B8-4274-8090-C2C96A4CD82C}">
      <dsp:nvSpPr>
        <dsp:cNvPr id="0" name=""/>
        <dsp:cNvSpPr/>
      </dsp:nvSpPr>
      <dsp:spPr>
        <a:xfrm>
          <a:off x="9025751" y="4283774"/>
          <a:ext cx="1909681" cy="559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solidFill>
                <a:schemeClr val="tx1">
                  <a:lumMod val="65000"/>
                  <a:lumOff val="35000"/>
                </a:schemeClr>
              </a:solidFill>
              <a:latin typeface="Lub Dub Bold" panose="020B0803030403020204" pitchFamily="34" charset="0"/>
            </a:rPr>
            <a:t>Data Deposit Confirmation</a:t>
          </a:r>
          <a:endParaRPr lang="en-US" sz="1100" kern="1200" dirty="0">
            <a:solidFill>
              <a:schemeClr val="tx1">
                <a:lumMod val="65000"/>
                <a:lumOff val="35000"/>
              </a:schemeClr>
            </a:solidFill>
            <a:latin typeface="Lub Dub Bold" panose="020B0803030403020204" pitchFamily="34" charset="0"/>
          </a:endParaRPr>
        </a:p>
      </dsp:txBody>
      <dsp:txXfrm>
        <a:off x="9025751" y="4283774"/>
        <a:ext cx="1909681" cy="559689"/>
      </dsp:txXfrm>
    </dsp:sp>
    <dsp:sp modelId="{4F41BF23-550C-4E7F-977E-3D22E3AF7B51}">
      <dsp:nvSpPr>
        <dsp:cNvPr id="0" name=""/>
        <dsp:cNvSpPr/>
      </dsp:nvSpPr>
      <dsp:spPr>
        <a:xfrm>
          <a:off x="8761642" y="2690813"/>
          <a:ext cx="0" cy="1592961"/>
        </a:xfrm>
        <a:prstGeom prst="line">
          <a:avLst/>
        </a:prstGeom>
        <a:noFill/>
        <a:ln w="3175" cap="flat" cmpd="sng" algn="ctr">
          <a:solidFill>
            <a:prstClr val="white">
              <a:lumMod val="85000"/>
            </a:prst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8CF1E0-B1C4-4B10-A5EC-FD7EF0557E2D}">
      <dsp:nvSpPr>
        <dsp:cNvPr id="0" name=""/>
        <dsp:cNvSpPr/>
      </dsp:nvSpPr>
      <dsp:spPr>
        <a:xfrm>
          <a:off x="8729837" y="2640440"/>
          <a:ext cx="95079" cy="1007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9EE5-12A3-4457-B671-2E3D256F9711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BFD98-A254-4090-8EAB-2B61911E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92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734F-BCCB-45C9-B725-7107DB710C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8E344-C123-4312-A4D4-B03B664A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13" y="4781261"/>
            <a:ext cx="5962015" cy="3696712"/>
          </a:xfrm>
        </p:spPr>
        <p:txBody>
          <a:bodyPr/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1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BFD98-A254-4090-8EAB-2B61911E12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54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BFD98-A254-4090-8EAB-2B61911E12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1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BFD98-A254-4090-8EAB-2B61911E12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7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 u="sng">
                <a:solidFill>
                  <a:srgbClr val="006FC0"/>
                </a:solidFill>
                <a:latin typeface="Lub Dub Heavy"/>
                <a:cs typeface="Lub Dub 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Lub Dub Medium"/>
                <a:cs typeface="Lub Dub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FE715BE-9044-40A3-959E-ED40E23744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0BF1E6-1678-4486-A962-1F5BEA865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8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35E447E-2F8D-4196-8F77-949B965B8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0BF1E6-1678-4486-A962-1F5BEA865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33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DDF1B08-320D-46CD-B827-FC8F18A181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0BF1E6-1678-4486-A962-1F5BEA865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82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CDCACD5-D50C-4F4E-8960-A483243A53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0BF1E6-1678-4486-A962-1F5BEA865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96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438030" y="36395"/>
            <a:ext cx="4583375" cy="1567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C88B0E7-5D34-40BB-B820-0454B944D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0BF1E6-1678-4486-A962-1F5BEA865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47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80B5173-0567-47A9-BDA4-3B67BD6BD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0BF1E6-1678-4486-A962-1F5BEA865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5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11582400" cy="4267200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04800" y="228601"/>
            <a:ext cx="11582400" cy="53657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04800" y="685800"/>
            <a:ext cx="115824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>
          <a:xfrm>
            <a:off x="304800" y="6400800"/>
            <a:ext cx="2540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49600" y="6400800"/>
            <a:ext cx="38608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endParaRPr lang="en-US" alt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416800" y="6400800"/>
            <a:ext cx="1930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4B6551B-2A84-42DA-BD5E-D1E2F4E4AD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5140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4800" y="228601"/>
            <a:ext cx="11582400" cy="53657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304800" y="685800"/>
            <a:ext cx="115824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>
            <a:off x="304800" y="6400800"/>
            <a:ext cx="2540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49600" y="6400800"/>
            <a:ext cx="38608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endParaRPr lang="en-US" alt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416800" y="6400800"/>
            <a:ext cx="1930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4B6551B-2A84-42DA-BD5E-D1E2F4E4AD85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588000" cy="4267200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6299200" y="1371600"/>
            <a:ext cx="5588000" cy="4267200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8637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295400"/>
            <a:ext cx="7315200" cy="4572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4800" y="228601"/>
            <a:ext cx="11582400" cy="53657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304800" y="685800"/>
            <a:ext cx="115824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>
            <a:off x="304800" y="6400800"/>
            <a:ext cx="2540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49600" y="6400800"/>
            <a:ext cx="38608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endParaRPr lang="en-US" alt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416800" y="6400800"/>
            <a:ext cx="1930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4B6551B-2A84-42DA-BD5E-D1E2F4E4AD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3499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8F24E8C2-88D0-8543-A512-86696E5FF2E1}"/>
              </a:ext>
            </a:extLst>
          </p:cNvPr>
          <p:cNvSpPr>
            <a:spLocks/>
          </p:cNvSpPr>
          <p:nvPr userDrawn="1"/>
        </p:nvSpPr>
        <p:spPr bwMode="auto">
          <a:xfrm>
            <a:off x="11938000" y="2566458"/>
            <a:ext cx="254000" cy="1206500"/>
          </a:xfrm>
          <a:custGeom>
            <a:avLst/>
            <a:gdLst>
              <a:gd name="T0" fmla="*/ 0 w 440054"/>
              <a:gd name="T1" fmla="*/ 8229600 h 8229600"/>
              <a:gd name="T2" fmla="*/ 439712 w 440054"/>
              <a:gd name="T3" fmla="*/ 8229600 h 8229600"/>
              <a:gd name="T4" fmla="*/ 439712 w 440054"/>
              <a:gd name="T5" fmla="*/ 0 h 8229600"/>
              <a:gd name="T6" fmla="*/ 0 w 440054"/>
              <a:gd name="T7" fmla="*/ 0 h 8229600"/>
              <a:gd name="T8" fmla="*/ 0 w 440054"/>
              <a:gd name="T9" fmla="*/ 8229600 h 8229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0054" h="8229600">
                <a:moveTo>
                  <a:pt x="0" y="8229600"/>
                </a:moveTo>
                <a:lnTo>
                  <a:pt x="439712" y="8229600"/>
                </a:lnTo>
                <a:lnTo>
                  <a:pt x="439712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C10E21"/>
          </a:solidFill>
          <a:ln>
            <a:noFill/>
          </a:ln>
        </p:spPr>
        <p:txBody>
          <a:bodyPr lIns="0" tIns="0" rIns="0" bIns="0"/>
          <a:lstStyle/>
          <a:p>
            <a:endParaRPr lang="en-US" sz="1500" dirty="0"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21FBA6B4-9211-EF49-AF9D-88B4DD38744B}"/>
              </a:ext>
            </a:extLst>
          </p:cNvPr>
          <p:cNvSpPr>
            <a:spLocks/>
          </p:cNvSpPr>
          <p:nvPr userDrawn="1"/>
        </p:nvSpPr>
        <p:spPr bwMode="auto">
          <a:xfrm>
            <a:off x="497417" y="3365500"/>
            <a:ext cx="11694583" cy="508000"/>
          </a:xfrm>
          <a:custGeom>
            <a:avLst/>
            <a:gdLst>
              <a:gd name="T0" fmla="*/ 0 w 3885565"/>
              <a:gd name="T1" fmla="*/ 0 h 152400"/>
              <a:gd name="T2" fmla="*/ 3885336 w 3885565"/>
              <a:gd name="T3" fmla="*/ 0 h 1524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85565" h="152400">
                <a:moveTo>
                  <a:pt x="0" y="0"/>
                </a:moveTo>
                <a:lnTo>
                  <a:pt x="3885336" y="0"/>
                </a:lnTo>
              </a:path>
            </a:pathLst>
          </a:custGeom>
          <a:noFill/>
          <a:ln w="25400" cap="rnd">
            <a:solidFill>
              <a:srgbClr val="62646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500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C148770-7075-5D49-A2F3-01F8004D6A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4500" y="3463289"/>
            <a:ext cx="11049000" cy="16549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33" b="0" i="0">
                <a:solidFill>
                  <a:srgbClr val="636466"/>
                </a:solidFill>
                <a:latin typeface="Lub Dub Medium" panose="020B0603030403020204" pitchFamily="34" charset="77"/>
              </a:defRPr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9FB1A25-CAE0-FC4F-A7F8-28305F3782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500" y="2286001"/>
            <a:ext cx="11049000" cy="1092513"/>
          </a:xfrm>
          <a:prstGeom prst="rect">
            <a:avLst/>
          </a:prstGeom>
        </p:spPr>
        <p:txBody>
          <a:bodyPr anchor="b"/>
          <a:lstStyle>
            <a:lvl1pPr algn="l">
              <a:defRPr sz="6500" b="1" i="0" spc="250">
                <a:solidFill>
                  <a:srgbClr val="C10E21"/>
                </a:solidFill>
                <a:latin typeface="Lub Dub Heavy" panose="020B0603030403020204" pitchFamily="34" charset="77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90EDC-B8CB-E841-BCB2-A63384585752}"/>
              </a:ext>
            </a:extLst>
          </p:cNvPr>
          <p:cNvSpPr/>
          <p:nvPr userDrawn="1"/>
        </p:nvSpPr>
        <p:spPr>
          <a:xfrm>
            <a:off x="0" y="5842000"/>
            <a:ext cx="12192000" cy="1016000"/>
          </a:xfrm>
          <a:prstGeom prst="rect">
            <a:avLst/>
          </a:prstGeom>
          <a:solidFill>
            <a:srgbClr val="C1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C10E2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DABD89-4697-7A46-9378-1D6696666B3E}"/>
              </a:ext>
            </a:extLst>
          </p:cNvPr>
          <p:cNvSpPr/>
          <p:nvPr userDrawn="1"/>
        </p:nvSpPr>
        <p:spPr>
          <a:xfrm flipV="1">
            <a:off x="0" y="6096000"/>
            <a:ext cx="12192000" cy="762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99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C71139-E34D-D04E-A7C2-F2E7DAA14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76995"/>
            <a:ext cx="1970797" cy="106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4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sng">
                <a:solidFill>
                  <a:srgbClr val="006FC0"/>
                </a:solidFill>
                <a:latin typeface="Lub Dub Heavy"/>
                <a:cs typeface="Lub Dub 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Lub Dub Medium"/>
                <a:cs typeface="Lub Dub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Slides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498A16D-F29A-4B47-9973-22BF68A388C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1500" y="2540000"/>
            <a:ext cx="5207000" cy="368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rgbClr val="C10E21"/>
                </a:solidFill>
                <a:latin typeface="Lub Dub Medium" panose="020B0603030403020204" pitchFamily="34" charset="77"/>
              </a:defRPr>
            </a:lvl1pPr>
            <a:lvl2pPr marL="0">
              <a:spcBef>
                <a:spcPts val="917"/>
              </a:spcBef>
              <a:defRPr sz="1500" b="0" i="0">
                <a:latin typeface="Lub Dub Medium" panose="020B0603030403020204" pitchFamily="34" charset="77"/>
              </a:defRPr>
            </a:lvl2pPr>
            <a:lvl3pPr marL="380985">
              <a:defRPr sz="1333" b="0" i="0">
                <a:latin typeface="Lub Dub Medium" panose="020B0603030403020204" pitchFamily="34" charset="77"/>
              </a:defRPr>
            </a:lvl3pPr>
            <a:lvl4pPr marL="761970">
              <a:defRPr sz="1167" b="0" i="0">
                <a:latin typeface="Lub Dub Medium" panose="020B0603030403020204" pitchFamily="34" charset="77"/>
              </a:defRPr>
            </a:lvl4pPr>
            <a:lvl5pPr marL="1142954">
              <a:defRPr sz="1167" b="0" i="0">
                <a:latin typeface="Lub Dub Medium" panose="020B06030304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5D37EE80-0F81-B24A-A8D4-25EFF546BF1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2540000"/>
            <a:ext cx="5207000" cy="368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rgbClr val="C10E21"/>
                </a:solidFill>
                <a:latin typeface="Lub Dub Medium" panose="020B0603030403020204" pitchFamily="34" charset="77"/>
              </a:defRPr>
            </a:lvl1pPr>
            <a:lvl2pPr marL="0">
              <a:spcBef>
                <a:spcPts val="917"/>
              </a:spcBef>
              <a:defRPr sz="1500" b="0" i="0">
                <a:latin typeface="Lub Dub Medium" panose="020B0603030403020204" pitchFamily="34" charset="77"/>
              </a:defRPr>
            </a:lvl2pPr>
            <a:lvl3pPr marL="380985">
              <a:defRPr sz="1333" b="0" i="0">
                <a:latin typeface="Lub Dub Medium" panose="020B0603030403020204" pitchFamily="34" charset="77"/>
              </a:defRPr>
            </a:lvl3pPr>
            <a:lvl4pPr marL="761970">
              <a:defRPr sz="1167" b="0" i="0">
                <a:latin typeface="Lub Dub Medium" panose="020B0603030403020204" pitchFamily="34" charset="77"/>
              </a:defRPr>
            </a:lvl4pPr>
            <a:lvl5pPr marL="1142954">
              <a:defRPr sz="1167" b="0" i="0">
                <a:latin typeface="Lub Dub Medium" panose="020B06030304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52A0864-913A-744E-97D9-B5F3D10B04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0" y="1714500"/>
            <a:ext cx="10731500" cy="4774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67" b="0" i="0" spc="0">
                <a:solidFill>
                  <a:schemeClr val="tx1"/>
                </a:solidFill>
                <a:latin typeface="Lub Dub Medium" panose="020B0603030403020204" pitchFamily="34" charset="77"/>
              </a:defRPr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C1D0BF-DADE-104C-B1AD-6A24FC83C0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016001"/>
            <a:ext cx="10731500" cy="761999"/>
          </a:xfrm>
          <a:prstGeom prst="rect">
            <a:avLst/>
          </a:prstGeom>
        </p:spPr>
        <p:txBody>
          <a:bodyPr anchor="b"/>
          <a:lstStyle>
            <a:lvl1pPr algn="l">
              <a:defRPr sz="4167" b="1" i="0" spc="0">
                <a:solidFill>
                  <a:srgbClr val="C10E21"/>
                </a:solidFill>
                <a:latin typeface="Lub Dub Heavy" panose="020B0603030403020204" pitchFamily="34" charset="77"/>
              </a:defRPr>
            </a:lvl1pPr>
          </a:lstStyle>
          <a:p>
            <a:r>
              <a:rPr lang="en-US"/>
              <a:t>Content Slide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ADEBE1-0008-444B-A330-1EF28DBCE1EE}"/>
              </a:ext>
            </a:extLst>
          </p:cNvPr>
          <p:cNvSpPr/>
          <p:nvPr userDrawn="1"/>
        </p:nvSpPr>
        <p:spPr>
          <a:xfrm>
            <a:off x="11747500" y="6413500"/>
            <a:ext cx="254000" cy="254000"/>
          </a:xfrm>
          <a:prstGeom prst="ellipse">
            <a:avLst/>
          </a:prstGeom>
          <a:noFill/>
          <a:ln w="31750" cap="rnd">
            <a:solidFill>
              <a:srgbClr val="8A8B8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A9DC9A5-5917-BE42-B90F-8B88BA210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0615" y="6357938"/>
            <a:ext cx="3677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 b="0" i="0">
                <a:solidFill>
                  <a:srgbClr val="8A8B8A"/>
                </a:solidFill>
                <a:latin typeface="Lub Dub Medium" panose="020B0603030403020204" pitchFamily="34" charset="77"/>
              </a:defRPr>
            </a:lvl1pPr>
          </a:lstStyle>
          <a:p>
            <a:fld id="{01CD3B2E-BC1C-6C4D-9D91-A67B950EE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7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sng">
                <a:solidFill>
                  <a:srgbClr val="006FC0"/>
                </a:solidFill>
                <a:latin typeface="Lub Dub Heavy"/>
                <a:cs typeface="Lub Dub 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sng">
                <a:solidFill>
                  <a:srgbClr val="006FC0"/>
                </a:solidFill>
                <a:latin typeface="Lub Dub Heavy"/>
                <a:cs typeface="Lub Dub 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HA text 02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2B795-87F2-B745-ADF4-DB43B11E3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8629B-0A95-1B4C-B422-138F5DB0F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6232"/>
            <a:ext cx="10515600" cy="442672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8366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HA text 02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4CFD-BD8E-CA44-95EF-CF6D1428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9E0CA-17A6-EE4A-8F3C-2582D8C9A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6232"/>
            <a:ext cx="5119688" cy="44609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5C42A-52E2-5844-82AF-9C4BB98A6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112" y="1256232"/>
            <a:ext cx="5119687" cy="44609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17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HA text 02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DA38B-6E59-484D-B776-7712244B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427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HA text 0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75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219199"/>
            <a:ext cx="12191999" cy="56387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05693" y="5843778"/>
            <a:ext cx="1339595" cy="72618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9471" y="207657"/>
            <a:ext cx="9907270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 u="sng">
                <a:solidFill>
                  <a:srgbClr val="006FC0"/>
                </a:solidFill>
                <a:latin typeface="Lub Dub Heavy"/>
                <a:cs typeface="Lub Dub 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89719" y="1188442"/>
            <a:ext cx="6875145" cy="4215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Lub Dub Medium"/>
                <a:cs typeface="Lub Dub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F2F005-CB0D-9E4E-8CDE-9B8E4524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538"/>
            <a:ext cx="10515600" cy="5166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74D9E-65D3-9143-A1F3-630FCEAA4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6231"/>
            <a:ext cx="10515600" cy="4460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DBE82-8B1D-9A45-84F6-1BE3FB96CD2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505806" y="5843503"/>
            <a:ext cx="1339850" cy="726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7C95E-9636-EC40-820E-A92F998AECDA}"/>
              </a:ext>
            </a:extLst>
          </p:cNvPr>
          <p:cNvSpPr txBox="1"/>
          <p:nvPr userDrawn="1"/>
        </p:nvSpPr>
        <p:spPr>
          <a:xfrm>
            <a:off x="401785" y="6314016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10E28FC-07D4-BA4F-AD9D-B327F88D264D}" type="slidenum">
              <a:rPr lang="en-US" sz="1000" smtClean="0">
                <a:solidFill>
                  <a:schemeClr val="bg2"/>
                </a:solidFill>
                <a:latin typeface="Lub Dub Medium" panose="020B0603030403020204" pitchFamily="34" charset="77"/>
              </a:rPr>
              <a:t>‹#›</a:t>
            </a:fld>
            <a:endParaRPr lang="en-US" sz="1000" dirty="0">
              <a:solidFill>
                <a:schemeClr val="bg2"/>
              </a:solidFill>
              <a:latin typeface="Lub Dub Medium" panose="020B06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3815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tx2"/>
          </a:solidFill>
          <a:latin typeface="Lub Dub" panose="020B06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1800" kern="1200" cap="all" baseline="0">
          <a:solidFill>
            <a:schemeClr val="accent1"/>
          </a:solidFill>
          <a:latin typeface="Lub Dub Medium" panose="020B0603030403020204" pitchFamily="34" charset="77"/>
          <a:ea typeface="+mn-ea"/>
          <a:cs typeface="+mn-cs"/>
        </a:defRPr>
      </a:lvl1pPr>
      <a:lvl2pPr marL="23495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Lub Dub Medium" panose="020B0603030403020204" pitchFamily="34" charset="77"/>
          <a:ea typeface="+mn-ea"/>
          <a:cs typeface="+mn-cs"/>
        </a:defRPr>
      </a:lvl2pPr>
      <a:lvl3pPr marL="40640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Lub Dub Medium" panose="020B0603030403020204" pitchFamily="34" charset="77"/>
          <a:ea typeface="+mn-ea"/>
          <a:cs typeface="+mn-cs"/>
        </a:defRPr>
      </a:lvl3pPr>
      <a:lvl4pPr marL="571500" indent="-1651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Lub Dub Medium" panose="020B0603030403020204" pitchFamily="34" charset="77"/>
          <a:ea typeface="+mn-ea"/>
          <a:cs typeface="+mn-cs"/>
        </a:defRPr>
      </a:lvl4pPr>
      <a:lvl5pPr marL="688975" indent="-1174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Lub Dub Medium" panose="020B06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80">
          <p15:clr>
            <a:srgbClr val="F26B43"/>
          </p15:clr>
        </p15:guide>
        <p15:guide id="2" orient="horz" pos="879">
          <p15:clr>
            <a:srgbClr val="F26B43"/>
          </p15:clr>
        </p15:guide>
        <p15:guide id="3" orient="horz" pos="229">
          <p15:clr>
            <a:srgbClr val="F26B43"/>
          </p15:clr>
        </p15:guide>
        <p15:guide id="4" orient="horz" pos="4125">
          <p15:clr>
            <a:srgbClr val="F26B43"/>
          </p15:clr>
        </p15:guide>
        <p15:guide id="5" pos="3840">
          <p15:clr>
            <a:srgbClr val="F26B43"/>
          </p15:clr>
        </p15:guide>
        <p15:guide id="6" pos="528">
          <p15:clr>
            <a:srgbClr val="F26B43"/>
          </p15:clr>
        </p15:guide>
        <p15:guide id="7" pos="7152">
          <p15:clr>
            <a:srgbClr val="F26B43"/>
          </p15:clr>
        </p15:guide>
        <p15:guide id="8" pos="254">
          <p15:clr>
            <a:srgbClr val="F26B43"/>
          </p15:clr>
        </p15:guide>
        <p15:guide id="9" pos="3753">
          <p15:clr>
            <a:srgbClr val="F26B43"/>
          </p15:clr>
        </p15:guide>
        <p15:guide id="10" pos="39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pply@heart.org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fessional.heart.org/en/research-programs/application-information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hyperlink" Target="mailto:pmp@heart.org" TargetMode="External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essional.heart.org/en/research-programs/application-information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essional.heart.org/en/research-programs/application-resources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pply@Heart.or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04ZEyfM1T2s&amp;list=PLtzTeR_CJNHJBtkiHnTJ-uhYq3WGDYkP5&amp;index=1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professional.heart.org/en/research-programs/application-information/required-application-document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fessional.heart.org/en/partners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hyperlink" Target="mailto:PeerReview@heart.org" TargetMode="External"/><Relationship Id="rId4" Type="http://schemas.openxmlformats.org/officeDocument/2006/relationships/hyperlink" Target="https://professional.heart.org/en/research-programs/peer-review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hyperlink" Target="https://professional.heart.org/en/research-programs/application-informatio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pply@heart.or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coinsblog.ws/calendar-ico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essional.heart.org/en/research-programs" TargetMode="External"/><Relationship Id="rId7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3224" y="6352620"/>
            <a:ext cx="57150" cy="1619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000" b="0" dirty="0">
                <a:solidFill>
                  <a:srgbClr val="4D4D4F"/>
                </a:solidFill>
                <a:latin typeface="Lub Dub Medium"/>
                <a:cs typeface="Lub Dub Medium"/>
              </a:rPr>
              <a:t>1</a:t>
            </a:r>
            <a:endParaRPr sz="1000">
              <a:latin typeface="Lub Dub Medium"/>
              <a:cs typeface="Lub Dub Medium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730" y="1059942"/>
              <a:ext cx="9260585" cy="133807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8776" y="1214815"/>
            <a:ext cx="84950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dirty="0">
                <a:solidFill>
                  <a:srgbClr val="C10E1F"/>
                </a:solidFill>
              </a:rPr>
              <a:t>American</a:t>
            </a:r>
            <a:r>
              <a:rPr u="none" spc="-5" dirty="0">
                <a:solidFill>
                  <a:srgbClr val="C10E1F"/>
                </a:solidFill>
              </a:rPr>
              <a:t> </a:t>
            </a:r>
            <a:r>
              <a:rPr u="none" dirty="0">
                <a:solidFill>
                  <a:srgbClr val="C10E1F"/>
                </a:solidFill>
              </a:rPr>
              <a:t>Heart </a:t>
            </a:r>
            <a:r>
              <a:rPr u="none" spc="-10" dirty="0">
                <a:solidFill>
                  <a:srgbClr val="C10E1F"/>
                </a:solidFill>
              </a:rPr>
              <a:t>Association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610867" y="2157222"/>
            <a:ext cx="7169784" cy="2070100"/>
            <a:chOff x="1610867" y="2157222"/>
            <a:chExt cx="7169784" cy="20701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0867" y="2157222"/>
              <a:ext cx="7169658" cy="13380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2951" y="2888741"/>
              <a:ext cx="5708141" cy="133807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972914" y="2312096"/>
            <a:ext cx="628840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4530" marR="5080" indent="-672465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C10E1F"/>
                </a:solidFill>
                <a:latin typeface="Lub Dub Heavy"/>
                <a:cs typeface="Lub Dub Heavy"/>
              </a:rPr>
              <a:t>RESEARCH</a:t>
            </a:r>
            <a:r>
              <a:rPr sz="4800" b="1" spc="10" dirty="0">
                <a:solidFill>
                  <a:srgbClr val="C10E1F"/>
                </a:solidFill>
                <a:latin typeface="Lub Dub Heavy"/>
                <a:cs typeface="Lub Dub Heavy"/>
              </a:rPr>
              <a:t> </a:t>
            </a:r>
            <a:r>
              <a:rPr sz="4800" b="1" spc="-10" dirty="0">
                <a:solidFill>
                  <a:srgbClr val="C10E1F"/>
                </a:solidFill>
                <a:latin typeface="Lub Dub Heavy"/>
                <a:cs typeface="Lub Dub Heavy"/>
              </a:rPr>
              <a:t>FUNDING OPPORTUNITIES</a:t>
            </a:r>
            <a:endParaRPr sz="4800">
              <a:latin typeface="Lub Dub Heavy"/>
              <a:cs typeface="Lub Dub Heav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0718" y="4647232"/>
            <a:ext cx="296481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0" spc="-10" dirty="0">
                <a:latin typeface="Lub Dub Medium"/>
                <a:cs typeface="Lub Dub Medium"/>
              </a:rPr>
              <a:t>April 5</a:t>
            </a:r>
            <a:r>
              <a:rPr sz="2800" b="0" dirty="0">
                <a:latin typeface="Lub Dub Medium"/>
                <a:cs typeface="Lub Dub Medium"/>
              </a:rPr>
              <a:t>,</a:t>
            </a:r>
            <a:r>
              <a:rPr sz="2800" b="0" spc="-95" dirty="0">
                <a:latin typeface="Lub Dub Medium"/>
                <a:cs typeface="Lub Dub Medium"/>
              </a:rPr>
              <a:t> </a:t>
            </a:r>
            <a:r>
              <a:rPr sz="2800" b="0" spc="-20" dirty="0">
                <a:latin typeface="Lub Dub Medium"/>
                <a:cs typeface="Lub Dub Medium"/>
              </a:rPr>
              <a:t>2023</a:t>
            </a:r>
            <a:endParaRPr sz="2800" dirty="0">
              <a:latin typeface="Lub Dub Medium"/>
              <a:cs typeface="Lub Dub Medium"/>
            </a:endParaRPr>
          </a:p>
          <a:p>
            <a:pPr algn="ctr">
              <a:lnSpc>
                <a:spcPct val="100000"/>
              </a:lnSpc>
            </a:pPr>
            <a:endParaRPr sz="2650" dirty="0">
              <a:latin typeface="Lub Dub Medium"/>
              <a:cs typeface="Lub Dub Medium"/>
            </a:endParaRPr>
          </a:p>
          <a:p>
            <a:pPr marL="12700" algn="ctr">
              <a:lnSpc>
                <a:spcPct val="100000"/>
              </a:lnSpc>
            </a:pPr>
            <a:r>
              <a:rPr sz="2800" b="0" spc="-20" dirty="0">
                <a:latin typeface="Lub Dub Medium"/>
                <a:cs typeface="Lub Dub Medium"/>
                <a:hlinkClick r:id="rId6"/>
              </a:rPr>
              <a:t>apply@heart.org</a:t>
            </a:r>
            <a:endParaRPr sz="2800" dirty="0">
              <a:latin typeface="Lub Dub Medium"/>
              <a:cs typeface="Lub Dub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39005" y="6550255"/>
            <a:ext cx="47942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spc="-10" dirty="0">
                <a:latin typeface="Lub Dub Light"/>
                <a:cs typeface="Lub Dub Light"/>
              </a:rPr>
              <a:t>7/13/22</a:t>
            </a:r>
            <a:endParaRPr sz="1000">
              <a:latin typeface="Lub Dub Light"/>
              <a:cs typeface="Lub Dub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98592" y="6341701"/>
            <a:ext cx="10033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4D4D4F"/>
                </a:solidFill>
                <a:latin typeface="Lub Dub Medium"/>
                <a:cs typeface="Lub Dub Medium"/>
              </a:rPr>
              <a:t>7</a:t>
            </a:r>
            <a:endParaRPr sz="1000">
              <a:latin typeface="Lub Dub Medium"/>
              <a:cs typeface="Lub Dub Medium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5892546"/>
            <a:ext cx="1339595" cy="72618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747754" y="641375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0" y="126873"/>
                </a:moveTo>
                <a:lnTo>
                  <a:pt x="9970" y="77490"/>
                </a:lnTo>
                <a:lnTo>
                  <a:pt x="37161" y="37161"/>
                </a:lnTo>
                <a:lnTo>
                  <a:pt x="77490" y="9970"/>
                </a:lnTo>
                <a:lnTo>
                  <a:pt x="126873" y="0"/>
                </a:lnTo>
                <a:lnTo>
                  <a:pt x="176255" y="9970"/>
                </a:lnTo>
                <a:lnTo>
                  <a:pt x="216584" y="37161"/>
                </a:lnTo>
                <a:lnTo>
                  <a:pt x="243775" y="77490"/>
                </a:lnTo>
                <a:lnTo>
                  <a:pt x="253746" y="126873"/>
                </a:lnTo>
                <a:lnTo>
                  <a:pt x="243775" y="176255"/>
                </a:lnTo>
                <a:lnTo>
                  <a:pt x="216584" y="216584"/>
                </a:lnTo>
                <a:lnTo>
                  <a:pt x="176255" y="243775"/>
                </a:lnTo>
                <a:lnTo>
                  <a:pt x="126873" y="253746"/>
                </a:lnTo>
                <a:lnTo>
                  <a:pt x="77490" y="243775"/>
                </a:lnTo>
                <a:lnTo>
                  <a:pt x="37161" y="216584"/>
                </a:lnTo>
                <a:lnTo>
                  <a:pt x="9970" y="176255"/>
                </a:lnTo>
                <a:lnTo>
                  <a:pt x="0" y="126873"/>
                </a:lnTo>
                <a:close/>
              </a:path>
            </a:pathLst>
          </a:custGeom>
          <a:ln w="31750">
            <a:solidFill>
              <a:srgbClr val="898A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836812" y="6540828"/>
            <a:ext cx="74930" cy="127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b="0" spc="5" dirty="0">
                <a:solidFill>
                  <a:srgbClr val="898A89"/>
                </a:solidFill>
                <a:latin typeface="Lub Dub Medium"/>
                <a:cs typeface="Lub Dub Medium"/>
              </a:rPr>
              <a:t>7</a:t>
            </a:r>
            <a:endParaRPr sz="650">
              <a:latin typeface="Lub Dub Medium"/>
              <a:cs typeface="Lub Dub Medium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09221" y="144197"/>
            <a:ext cx="7487920" cy="1307465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4150" u="none" dirty="0">
                <a:solidFill>
                  <a:srgbClr val="C10E20"/>
                </a:solidFill>
              </a:rPr>
              <a:t>FOCUSED</a:t>
            </a:r>
            <a:r>
              <a:rPr sz="4150" u="none" spc="-25" dirty="0">
                <a:solidFill>
                  <a:srgbClr val="C10E20"/>
                </a:solidFill>
              </a:rPr>
              <a:t> </a:t>
            </a:r>
            <a:r>
              <a:rPr sz="4150" u="none" dirty="0">
                <a:solidFill>
                  <a:srgbClr val="C10E20"/>
                </a:solidFill>
              </a:rPr>
              <a:t>RESEARCH</a:t>
            </a:r>
            <a:r>
              <a:rPr sz="4150" u="none" spc="-15" dirty="0">
                <a:solidFill>
                  <a:srgbClr val="C10E20"/>
                </a:solidFill>
              </a:rPr>
              <a:t> </a:t>
            </a:r>
            <a:r>
              <a:rPr sz="4150" u="none" spc="-10" dirty="0">
                <a:solidFill>
                  <a:srgbClr val="C10E20"/>
                </a:solidFill>
              </a:rPr>
              <a:t>TOPICS</a:t>
            </a:r>
            <a:endParaRPr sz="4150"/>
          </a:p>
          <a:p>
            <a:pPr marL="79375">
              <a:lnSpc>
                <a:spcPct val="100000"/>
              </a:lnSpc>
              <a:spcBef>
                <a:spcPts val="700"/>
              </a:spcBef>
            </a:pPr>
            <a:r>
              <a:rPr sz="2800" b="0" u="none" spc="-25" dirty="0">
                <a:solidFill>
                  <a:srgbClr val="000000"/>
                </a:solidFill>
                <a:latin typeface="Lub Dub Medium"/>
                <a:cs typeface="Lub Dub Medium"/>
              </a:rPr>
              <a:t>Funding</a:t>
            </a:r>
            <a:r>
              <a:rPr sz="2800" b="0" u="none" spc="-100" dirty="0">
                <a:solidFill>
                  <a:srgbClr val="000000"/>
                </a:solidFill>
                <a:latin typeface="Lub Dub Medium"/>
                <a:cs typeface="Lub Dub Medium"/>
              </a:rPr>
              <a:t> </a:t>
            </a:r>
            <a:r>
              <a:rPr sz="2800" b="0" u="none" spc="-25" dirty="0">
                <a:solidFill>
                  <a:srgbClr val="000000"/>
                </a:solidFill>
                <a:latin typeface="Lub Dub Medium"/>
                <a:cs typeface="Lub Dub Medium"/>
              </a:rPr>
              <a:t>Partner</a:t>
            </a:r>
            <a:r>
              <a:rPr sz="2800" b="0" u="none" spc="-95" dirty="0">
                <a:solidFill>
                  <a:srgbClr val="000000"/>
                </a:solidFill>
                <a:latin typeface="Lub Dub Medium"/>
                <a:cs typeface="Lub Dub Medium"/>
              </a:rPr>
              <a:t> </a:t>
            </a:r>
            <a:r>
              <a:rPr sz="2800" b="0" u="none" spc="-35" dirty="0">
                <a:solidFill>
                  <a:srgbClr val="000000"/>
                </a:solidFill>
                <a:latin typeface="Lub Dub Medium"/>
                <a:cs typeface="Lub Dub Medium"/>
              </a:rPr>
              <a:t>Organizations</a:t>
            </a:r>
            <a:r>
              <a:rPr sz="2800" b="0" u="none" spc="-105" dirty="0">
                <a:solidFill>
                  <a:srgbClr val="000000"/>
                </a:solidFill>
                <a:latin typeface="Lub Dub Medium"/>
                <a:cs typeface="Lub Dub Medium"/>
              </a:rPr>
              <a:t> </a:t>
            </a:r>
            <a:r>
              <a:rPr sz="2800" b="0" u="none" dirty="0">
                <a:solidFill>
                  <a:srgbClr val="000000"/>
                </a:solidFill>
                <a:latin typeface="Lub Dub Medium"/>
                <a:cs typeface="Lub Dub Medium"/>
              </a:rPr>
              <a:t>–</a:t>
            </a:r>
            <a:r>
              <a:rPr sz="2800" b="0" u="none" spc="-80" dirty="0">
                <a:solidFill>
                  <a:srgbClr val="000000"/>
                </a:solidFill>
                <a:latin typeface="Lub Dub Medium"/>
                <a:cs typeface="Lub Dub Medium"/>
              </a:rPr>
              <a:t> </a:t>
            </a:r>
            <a:r>
              <a:rPr sz="2800" b="0" u="none" spc="-20" dirty="0">
                <a:solidFill>
                  <a:srgbClr val="000000"/>
                </a:solidFill>
                <a:latin typeface="Lub Dub Medium"/>
                <a:cs typeface="Lub Dub Medium"/>
              </a:rPr>
              <a:t>2023</a:t>
            </a:r>
            <a:endParaRPr sz="2800">
              <a:latin typeface="Lub Dub Medium"/>
              <a:cs typeface="Lub Dub Medium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075589" y="1652472"/>
          <a:ext cx="9621519" cy="2137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0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0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7410">
                <a:tc>
                  <a:txBody>
                    <a:bodyPr/>
                    <a:lstStyle/>
                    <a:p>
                      <a:pPr marL="31750">
                        <a:lnSpc>
                          <a:spcPts val="2335"/>
                        </a:lnSpc>
                      </a:pP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Research</a:t>
                      </a:r>
                      <a:r>
                        <a:rPr sz="2000" spc="4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focused</a:t>
                      </a:r>
                      <a:r>
                        <a:rPr sz="2000" spc="2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-2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on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203200" indent="-17208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03835" algn="l"/>
                        </a:tabLst>
                      </a:pP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congenital</a:t>
                      </a:r>
                      <a:r>
                        <a:rPr sz="2000" spc="1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heart</a:t>
                      </a:r>
                      <a:r>
                        <a:rPr sz="2000" spc="9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-1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defects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  <a:p>
                      <a:pPr marL="203200" marR="348615" indent="-17208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03835" algn="l"/>
                        </a:tabLst>
                      </a:pP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effects</a:t>
                      </a:r>
                      <a:r>
                        <a:rPr sz="2000" spc="-1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of</a:t>
                      </a:r>
                      <a:r>
                        <a:rPr sz="2000" spc="-2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6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walnut</a:t>
                      </a:r>
                      <a:r>
                        <a:rPr sz="2000" spc="-1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6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consumption</a:t>
                      </a:r>
                      <a:r>
                        <a:rPr sz="2000" spc="-2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-2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on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health-related</a:t>
                      </a:r>
                      <a:r>
                        <a:rPr sz="2000" spc="29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-1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outcomes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  <a:p>
                      <a:pPr marL="203200" indent="-17208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03835" algn="l"/>
                        </a:tabLst>
                      </a:pPr>
                      <a:r>
                        <a:rPr sz="2000" spc="12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Barth</a:t>
                      </a:r>
                      <a:r>
                        <a:rPr sz="2000" spc="-2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6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Syndrome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6235">
                        <a:lnSpc>
                          <a:spcPts val="2335"/>
                        </a:lnSpc>
                      </a:pPr>
                      <a:r>
                        <a:rPr sz="2000" spc="8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Early</a:t>
                      </a:r>
                      <a:r>
                        <a:rPr sz="2000" spc="7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-2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Career</a:t>
                      </a:r>
                      <a:r>
                        <a:rPr sz="2000" spc="10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Researchers</a:t>
                      </a:r>
                      <a:r>
                        <a:rPr sz="2000" spc="10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1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in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527685" indent="-172085" algn="just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528320" algn="l"/>
                        </a:tabLst>
                      </a:pP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clinical</a:t>
                      </a:r>
                      <a:r>
                        <a:rPr sz="2000" spc="3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vascular</a:t>
                      </a:r>
                      <a:r>
                        <a:rPr sz="2000" spc="4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-1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science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  <a:p>
                      <a:pPr marL="527685" indent="-172085" algn="just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528320" algn="l"/>
                        </a:tabLst>
                      </a:pPr>
                      <a:r>
                        <a:rPr sz="2000" spc="-1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anesthesiology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  <a:p>
                      <a:pPr marL="527685" marR="24130" indent="-172085" algn="just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528320" algn="l"/>
                        </a:tabLst>
                      </a:pP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cerebrovascular</a:t>
                      </a:r>
                      <a:r>
                        <a:rPr sz="2000" spc="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research </a:t>
                      </a:r>
                      <a:r>
                        <a:rPr sz="2000" spc="-1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related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to</a:t>
                      </a:r>
                      <a:r>
                        <a:rPr sz="2000" spc="3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vascular</a:t>
                      </a:r>
                      <a:r>
                        <a:rPr sz="2000" spc="5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neurology,</a:t>
                      </a:r>
                      <a:r>
                        <a:rPr sz="2000" spc="5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8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stroke</a:t>
                      </a:r>
                      <a:r>
                        <a:rPr sz="2000" spc="3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-25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and </a:t>
                      </a:r>
                      <a:r>
                        <a:rPr sz="200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neurocritical</a:t>
                      </a:r>
                      <a:r>
                        <a:rPr sz="2000" spc="409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spc="-20" dirty="0">
                          <a:solidFill>
                            <a:srgbClr val="050606"/>
                          </a:solidFill>
                          <a:latin typeface="Century Gothic"/>
                          <a:cs typeface="Century Gothic"/>
                        </a:rPr>
                        <a:t>care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756" y="4394453"/>
            <a:ext cx="2390381" cy="94334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5683" y="5275326"/>
            <a:ext cx="1333487" cy="12001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39183" y="4483607"/>
            <a:ext cx="2666999" cy="6095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8576" y="5161026"/>
            <a:ext cx="2609849" cy="14287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42454" y="4046982"/>
            <a:ext cx="1219571" cy="13715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7668767" y="4320540"/>
            <a:ext cx="4205605" cy="2379345"/>
            <a:chOff x="7668767" y="4320540"/>
            <a:chExt cx="4205605" cy="237934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767" y="5708904"/>
              <a:ext cx="2666999" cy="9905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26752" y="4320540"/>
              <a:ext cx="2047493" cy="14287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11292" y="6352620"/>
            <a:ext cx="74930" cy="1619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000" b="0" dirty="0">
                <a:solidFill>
                  <a:srgbClr val="4D4D4F"/>
                </a:solidFill>
                <a:latin typeface="Lub Dub Medium"/>
                <a:cs typeface="Lub Dub Medium"/>
              </a:rPr>
              <a:t>9</a:t>
            </a:r>
            <a:endParaRPr sz="1000">
              <a:latin typeface="Lub Dub Medium"/>
              <a:cs typeface="Lub Dub Medium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2879" y="5691517"/>
            <a:ext cx="8027670" cy="1040765"/>
            <a:chOff x="182879" y="5691517"/>
            <a:chExt cx="8027670" cy="10407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499" y="5892546"/>
              <a:ext cx="1339595" cy="7261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2879" y="5691517"/>
              <a:ext cx="8027670" cy="1040765"/>
            </a:xfrm>
            <a:custGeom>
              <a:avLst/>
              <a:gdLst/>
              <a:ahLst/>
              <a:cxnLst/>
              <a:rect l="l" t="t" r="r" b="b"/>
              <a:pathLst>
                <a:path w="8027670" h="1040765">
                  <a:moveTo>
                    <a:pt x="8027238" y="0"/>
                  </a:moveTo>
                  <a:lnTo>
                    <a:pt x="0" y="0"/>
                  </a:lnTo>
                  <a:lnTo>
                    <a:pt x="0" y="1040752"/>
                  </a:lnTo>
                  <a:lnTo>
                    <a:pt x="8027238" y="1040752"/>
                  </a:lnTo>
                  <a:lnTo>
                    <a:pt x="802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071529" y="5691517"/>
            <a:ext cx="882650" cy="1040765"/>
          </a:xfrm>
          <a:custGeom>
            <a:avLst/>
            <a:gdLst/>
            <a:ahLst/>
            <a:cxnLst/>
            <a:rect l="l" t="t" r="r" b="b"/>
            <a:pathLst>
              <a:path w="882650" h="1040765">
                <a:moveTo>
                  <a:pt x="882345" y="0"/>
                </a:moveTo>
                <a:lnTo>
                  <a:pt x="0" y="0"/>
                </a:lnTo>
                <a:lnTo>
                  <a:pt x="0" y="1040752"/>
                </a:lnTo>
                <a:lnTo>
                  <a:pt x="882345" y="1040752"/>
                </a:lnTo>
                <a:lnTo>
                  <a:pt x="8823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2B216B-4965-B443-6539-DE4EE5B85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33"/>
          <a:stretch/>
        </p:blipFill>
        <p:spPr>
          <a:xfrm>
            <a:off x="237820" y="579948"/>
            <a:ext cx="11115980" cy="6019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AD4F4-6911-8DB6-A74A-B4E8AC985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141"/>
          <a:stretch/>
        </p:blipFill>
        <p:spPr>
          <a:xfrm>
            <a:off x="632918" y="46548"/>
            <a:ext cx="11712666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8A236-23AC-9E2A-505E-C45D13D13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42925"/>
            <a:ext cx="11353800" cy="55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0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9199"/>
            <a:ext cx="12192000" cy="5638800"/>
            <a:chOff x="0" y="1219199"/>
            <a:chExt cx="12192000" cy="5638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9199"/>
              <a:ext cx="12191999" cy="5638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5693" y="5843778"/>
              <a:ext cx="1339595" cy="726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93224" y="6352620"/>
            <a:ext cx="132080" cy="1619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000" b="0" spc="-25" dirty="0">
                <a:solidFill>
                  <a:srgbClr val="FFFFFF"/>
                </a:solidFill>
                <a:latin typeface="Lub Dub Medium"/>
                <a:cs typeface="Lub Dub Medium"/>
              </a:rPr>
              <a:t>12</a:t>
            </a:r>
            <a:endParaRPr sz="1000">
              <a:latin typeface="Lub Dub Medium"/>
              <a:cs typeface="Lub Dub Medium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377190"/>
            <a:ext cx="12192000" cy="6480810"/>
            <a:chOff x="0" y="377190"/>
            <a:chExt cx="12192000" cy="6480810"/>
          </a:xfrm>
        </p:grpSpPr>
        <p:sp>
          <p:nvSpPr>
            <p:cNvPr id="7" name="object 7"/>
            <p:cNvSpPr/>
            <p:nvPr/>
          </p:nvSpPr>
          <p:spPr>
            <a:xfrm>
              <a:off x="11938254" y="2566416"/>
              <a:ext cx="254000" cy="1206500"/>
            </a:xfrm>
            <a:custGeom>
              <a:avLst/>
              <a:gdLst/>
              <a:ahLst/>
              <a:cxnLst/>
              <a:rect l="l" t="t" r="r" b="b"/>
              <a:pathLst>
                <a:path w="254000" h="1206500">
                  <a:moveTo>
                    <a:pt x="253542" y="0"/>
                  </a:moveTo>
                  <a:lnTo>
                    <a:pt x="0" y="0"/>
                  </a:lnTo>
                  <a:lnTo>
                    <a:pt x="0" y="1206246"/>
                  </a:lnTo>
                  <a:lnTo>
                    <a:pt x="253542" y="1206246"/>
                  </a:lnTo>
                  <a:lnTo>
                    <a:pt x="253542" y="0"/>
                  </a:lnTo>
                  <a:close/>
                </a:path>
              </a:pathLst>
            </a:custGeom>
            <a:solidFill>
              <a:srgbClr val="C10E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7966" y="3366135"/>
              <a:ext cx="11694160" cy="0"/>
            </a:xfrm>
            <a:custGeom>
              <a:avLst/>
              <a:gdLst/>
              <a:ahLst/>
              <a:cxnLst/>
              <a:rect l="l" t="t" r="r" b="b"/>
              <a:pathLst>
                <a:path w="11694160">
                  <a:moveTo>
                    <a:pt x="0" y="0"/>
                  </a:moveTo>
                  <a:lnTo>
                    <a:pt x="3373755" y="0"/>
                  </a:lnTo>
                </a:path>
                <a:path w="11694160">
                  <a:moveTo>
                    <a:pt x="10969371" y="0"/>
                  </a:moveTo>
                  <a:lnTo>
                    <a:pt x="11693728" y="0"/>
                  </a:lnTo>
                </a:path>
              </a:pathLst>
            </a:custGeom>
            <a:ln w="25400">
              <a:solidFill>
                <a:srgbClr val="61636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5842254"/>
              <a:ext cx="12192000" cy="254000"/>
            </a:xfrm>
            <a:custGeom>
              <a:avLst/>
              <a:gdLst/>
              <a:ahLst/>
              <a:cxnLst/>
              <a:rect l="l" t="t" r="r" b="b"/>
              <a:pathLst>
                <a:path w="12192000" h="254000">
                  <a:moveTo>
                    <a:pt x="0" y="253746"/>
                  </a:moveTo>
                  <a:lnTo>
                    <a:pt x="12192000" y="253746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253746"/>
                  </a:lnTo>
                  <a:close/>
                </a:path>
              </a:pathLst>
            </a:custGeom>
            <a:solidFill>
              <a:srgbClr val="C10E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6095999"/>
              <a:ext cx="12192000" cy="762000"/>
            </a:xfrm>
            <a:custGeom>
              <a:avLst/>
              <a:gdLst/>
              <a:ahLst/>
              <a:cxnLst/>
              <a:rect l="l" t="t" r="r" b="b"/>
              <a:pathLst>
                <a:path w="12192000" h="762000">
                  <a:moveTo>
                    <a:pt x="121920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12192000" y="762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245" y="377190"/>
              <a:ext cx="1971281" cy="10660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4131" y="1642109"/>
              <a:ext cx="3438143" cy="264261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950418" y="1303067"/>
            <a:ext cx="7054215" cy="386016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92735" indent="-280670">
              <a:lnSpc>
                <a:spcPct val="100000"/>
              </a:lnSpc>
              <a:spcBef>
                <a:spcPts val="765"/>
              </a:spcBef>
              <a:buSzPct val="96428"/>
              <a:buFont typeface="Wingdings"/>
              <a:buChar char=""/>
              <a:tabLst>
                <a:tab pos="293370" algn="l"/>
              </a:tabLst>
            </a:pPr>
            <a:r>
              <a:rPr sz="2800" dirty="0">
                <a:latin typeface="Calibri"/>
                <a:cs typeface="Calibri"/>
              </a:rPr>
              <a:t>All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academic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health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professionals</a:t>
            </a:r>
            <a:endParaRPr sz="2800">
              <a:latin typeface="Calibri"/>
              <a:cs typeface="Calibri"/>
            </a:endParaRPr>
          </a:p>
          <a:p>
            <a:pPr marL="240665" marR="247015" indent="-228600">
              <a:lnSpc>
                <a:spcPts val="3020"/>
              </a:lnSpc>
              <a:spcBef>
                <a:spcPts val="1050"/>
              </a:spcBef>
              <a:buSzPct val="96428"/>
              <a:buFont typeface="Wingdings"/>
              <a:buChar char=""/>
              <a:tabLst>
                <a:tab pos="293370" algn="l"/>
              </a:tabLst>
            </a:pPr>
            <a:r>
              <a:rPr sz="2800" dirty="0">
                <a:latin typeface="Calibri"/>
                <a:cs typeface="Calibri"/>
              </a:rPr>
              <a:t>Clinical,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translational,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population,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behavioral, </a:t>
            </a:r>
            <a:r>
              <a:rPr sz="2800" dirty="0">
                <a:latin typeface="Calibri"/>
                <a:cs typeface="Calibri"/>
              </a:rPr>
              <a:t>basic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science</a:t>
            </a:r>
            <a:endParaRPr sz="2800">
              <a:latin typeface="Calibri"/>
              <a:cs typeface="Calibri"/>
            </a:endParaRPr>
          </a:p>
          <a:p>
            <a:pPr marL="240665" marR="5080" indent="-228600">
              <a:lnSpc>
                <a:spcPts val="3020"/>
              </a:lnSpc>
              <a:spcBef>
                <a:spcPts val="1005"/>
              </a:spcBef>
              <a:buSzPct val="96428"/>
              <a:buFont typeface="Wingdings"/>
              <a:buChar char=""/>
              <a:tabLst>
                <a:tab pos="293370" algn="l"/>
              </a:tabLst>
            </a:pPr>
            <a:r>
              <a:rPr sz="2800" dirty="0">
                <a:latin typeface="Calibri"/>
                <a:cs typeface="Calibri"/>
              </a:rPr>
              <a:t>Women,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underrepresented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groups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research, non-</a:t>
            </a:r>
            <a:r>
              <a:rPr sz="2800" dirty="0">
                <a:latin typeface="Calibri"/>
                <a:cs typeface="Calibri"/>
              </a:rPr>
              <a:t>traditional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career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trajectories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encouraged</a:t>
            </a:r>
            <a:endParaRPr sz="2800">
              <a:latin typeface="Calibri"/>
              <a:cs typeface="Calibri"/>
            </a:endParaRPr>
          </a:p>
          <a:p>
            <a:pPr marL="292735" indent="-280670">
              <a:lnSpc>
                <a:spcPct val="100000"/>
              </a:lnSpc>
              <a:spcBef>
                <a:spcPts val="625"/>
              </a:spcBef>
              <a:buSzPct val="96428"/>
              <a:buFont typeface="Wingdings"/>
              <a:buChar char=""/>
              <a:tabLst>
                <a:tab pos="293370" algn="l"/>
              </a:tabLst>
            </a:pPr>
            <a:r>
              <a:rPr sz="2800" dirty="0">
                <a:latin typeface="Calibri"/>
                <a:cs typeface="Calibri"/>
              </a:rPr>
              <a:t>Most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require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minimum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percent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effort</a:t>
            </a:r>
            <a:endParaRPr sz="2800">
              <a:latin typeface="Calibri"/>
              <a:cs typeface="Calibri"/>
            </a:endParaRPr>
          </a:p>
          <a:p>
            <a:pPr marL="292735" indent="-280670">
              <a:lnSpc>
                <a:spcPct val="100000"/>
              </a:lnSpc>
              <a:spcBef>
                <a:spcPts val="665"/>
              </a:spcBef>
              <a:buSzPct val="96428"/>
              <a:buFont typeface="Wingdings"/>
              <a:buChar char=""/>
              <a:tabLst>
                <a:tab pos="293370" algn="l"/>
              </a:tabLst>
            </a:pPr>
            <a:r>
              <a:rPr sz="2800" dirty="0">
                <a:latin typeface="Calibri"/>
                <a:cs typeface="Calibri"/>
              </a:rPr>
              <a:t>Fully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transferrable</a:t>
            </a:r>
            <a:endParaRPr sz="2800">
              <a:latin typeface="Calibri"/>
              <a:cs typeface="Calibri"/>
            </a:endParaRPr>
          </a:p>
          <a:p>
            <a:pPr marL="292735" indent="-280670">
              <a:lnSpc>
                <a:spcPct val="100000"/>
              </a:lnSpc>
              <a:spcBef>
                <a:spcPts val="660"/>
              </a:spcBef>
              <a:buSzPct val="96428"/>
              <a:buFont typeface="Wingdings"/>
              <a:buChar char=""/>
              <a:tabLst>
                <a:tab pos="293370" algn="l"/>
              </a:tabLst>
            </a:pPr>
            <a:r>
              <a:rPr sz="2800" spc="-10" dirty="0">
                <a:latin typeface="Calibri"/>
                <a:cs typeface="Calibri"/>
              </a:rPr>
              <a:t>Straightforward</a:t>
            </a:r>
            <a:r>
              <a:rPr sz="2800" spc="-1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re-</a:t>
            </a:r>
            <a:r>
              <a:rPr sz="2800" spc="-10" dirty="0">
                <a:latin typeface="Calibri"/>
                <a:cs typeface="Calibri"/>
              </a:rPr>
              <a:t>budgeting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410" rIns="0" bIns="0" rtlCol="0">
            <a:spAutoFit/>
          </a:bodyPr>
          <a:lstStyle/>
          <a:p>
            <a:pPr marL="1809114">
              <a:lnSpc>
                <a:spcPct val="100000"/>
              </a:lnSpc>
              <a:spcBef>
                <a:spcPts val="100"/>
              </a:spcBef>
            </a:pPr>
            <a:r>
              <a:rPr sz="3600" u="none" dirty="0">
                <a:solidFill>
                  <a:srgbClr val="C00000"/>
                </a:solidFill>
              </a:rPr>
              <a:t>FEATURES OF ALL</a:t>
            </a:r>
            <a:r>
              <a:rPr sz="3600" u="none" spc="-5" dirty="0">
                <a:solidFill>
                  <a:srgbClr val="C00000"/>
                </a:solidFill>
              </a:rPr>
              <a:t> </a:t>
            </a:r>
            <a:r>
              <a:rPr sz="3600" u="none" dirty="0">
                <a:solidFill>
                  <a:srgbClr val="C00000"/>
                </a:solidFill>
              </a:rPr>
              <a:t>AHA</a:t>
            </a:r>
            <a:r>
              <a:rPr sz="3600" u="none" spc="10" dirty="0">
                <a:solidFill>
                  <a:srgbClr val="C00000"/>
                </a:solidFill>
              </a:rPr>
              <a:t> </a:t>
            </a:r>
            <a:r>
              <a:rPr sz="3600" u="none" spc="-10" dirty="0">
                <a:solidFill>
                  <a:srgbClr val="C00000"/>
                </a:solidFill>
              </a:rPr>
              <a:t>AWARDS</a:t>
            </a:r>
            <a:endParaRPr sz="3600"/>
          </a:p>
        </p:txBody>
      </p:sp>
      <p:sp>
        <p:nvSpPr>
          <p:cNvPr id="15" name="object 15"/>
          <p:cNvSpPr txBox="1"/>
          <p:nvPr/>
        </p:nvSpPr>
        <p:spPr>
          <a:xfrm>
            <a:off x="2416826" y="5470217"/>
            <a:ext cx="7231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  <a:hlinkClick r:id="rId6"/>
              </a:rPr>
              <a:t>https://professional.heart.org/en/research-programs/application-information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380" cy="6858000"/>
          </a:xfrm>
          <a:custGeom>
            <a:avLst/>
            <a:gdLst/>
            <a:ahLst/>
            <a:cxnLst/>
            <a:rect l="l" t="t" r="r" b="b"/>
            <a:pathLst>
              <a:path w="119380" h="6858000">
                <a:moveTo>
                  <a:pt x="118872" y="0"/>
                </a:moveTo>
                <a:lnTo>
                  <a:pt x="0" y="0"/>
                </a:lnTo>
                <a:lnTo>
                  <a:pt x="0" y="6858000"/>
                </a:lnTo>
                <a:lnTo>
                  <a:pt x="118872" y="6858000"/>
                </a:lnTo>
                <a:lnTo>
                  <a:pt x="118872" y="0"/>
                </a:lnTo>
                <a:close/>
              </a:path>
            </a:pathLst>
          </a:custGeom>
          <a:solidFill>
            <a:srgbClr val="C10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245" y="370332"/>
            <a:ext cx="1013459" cy="54787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747754" y="641375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0" y="126873"/>
                </a:moveTo>
                <a:lnTo>
                  <a:pt x="9970" y="77490"/>
                </a:lnTo>
                <a:lnTo>
                  <a:pt x="37161" y="37161"/>
                </a:lnTo>
                <a:lnTo>
                  <a:pt x="77490" y="9970"/>
                </a:lnTo>
                <a:lnTo>
                  <a:pt x="126873" y="0"/>
                </a:lnTo>
                <a:lnTo>
                  <a:pt x="176255" y="9970"/>
                </a:lnTo>
                <a:lnTo>
                  <a:pt x="216584" y="37161"/>
                </a:lnTo>
                <a:lnTo>
                  <a:pt x="243775" y="77490"/>
                </a:lnTo>
                <a:lnTo>
                  <a:pt x="253746" y="126873"/>
                </a:lnTo>
                <a:lnTo>
                  <a:pt x="243775" y="176255"/>
                </a:lnTo>
                <a:lnTo>
                  <a:pt x="216584" y="216584"/>
                </a:lnTo>
                <a:lnTo>
                  <a:pt x="176255" y="243775"/>
                </a:lnTo>
                <a:lnTo>
                  <a:pt x="126873" y="253746"/>
                </a:lnTo>
                <a:lnTo>
                  <a:pt x="77490" y="243775"/>
                </a:lnTo>
                <a:lnTo>
                  <a:pt x="37161" y="216584"/>
                </a:lnTo>
                <a:lnTo>
                  <a:pt x="9970" y="176255"/>
                </a:lnTo>
                <a:lnTo>
                  <a:pt x="0" y="126873"/>
                </a:lnTo>
                <a:close/>
              </a:path>
            </a:pathLst>
          </a:custGeom>
          <a:ln w="31750">
            <a:solidFill>
              <a:srgbClr val="898A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15539" y="566040"/>
            <a:ext cx="8653780" cy="6610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50" u="none" dirty="0">
                <a:solidFill>
                  <a:srgbClr val="C10E20"/>
                </a:solidFill>
              </a:rPr>
              <a:t>AHA</a:t>
            </a:r>
            <a:r>
              <a:rPr sz="4150" u="none" spc="-15" dirty="0">
                <a:solidFill>
                  <a:srgbClr val="C10E20"/>
                </a:solidFill>
              </a:rPr>
              <a:t> </a:t>
            </a:r>
            <a:r>
              <a:rPr sz="4150" u="none" dirty="0">
                <a:solidFill>
                  <a:srgbClr val="C10E20"/>
                </a:solidFill>
              </a:rPr>
              <a:t>Precision</a:t>
            </a:r>
            <a:r>
              <a:rPr sz="4150" u="none" spc="-15" dirty="0">
                <a:solidFill>
                  <a:srgbClr val="C10E20"/>
                </a:solidFill>
              </a:rPr>
              <a:t> </a:t>
            </a:r>
            <a:r>
              <a:rPr sz="4150" u="none" dirty="0">
                <a:solidFill>
                  <a:srgbClr val="C10E20"/>
                </a:solidFill>
              </a:rPr>
              <a:t>Medicine</a:t>
            </a:r>
            <a:r>
              <a:rPr sz="4150" u="none" spc="-10" dirty="0">
                <a:solidFill>
                  <a:srgbClr val="C10E20"/>
                </a:solidFill>
              </a:rPr>
              <a:t> Platform</a:t>
            </a:r>
            <a:endParaRPr sz="4150"/>
          </a:p>
        </p:txBody>
      </p:sp>
      <p:sp>
        <p:nvSpPr>
          <p:cNvPr id="6" name="object 6"/>
          <p:cNvSpPr txBox="1"/>
          <p:nvPr/>
        </p:nvSpPr>
        <p:spPr>
          <a:xfrm>
            <a:off x="11817889" y="6473920"/>
            <a:ext cx="113030" cy="127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b="0" spc="-25" dirty="0">
                <a:solidFill>
                  <a:srgbClr val="898A89"/>
                </a:solidFill>
                <a:latin typeface="Lub Dub Medium"/>
                <a:cs typeface="Lub Dub Medium"/>
              </a:rPr>
              <a:t>13</a:t>
            </a:r>
            <a:endParaRPr sz="650">
              <a:latin typeface="Lub Dub Medium"/>
              <a:cs typeface="Lub Dub Medium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50698" y="2067305"/>
            <a:ext cx="11772900" cy="4508500"/>
            <a:chOff x="250698" y="2067305"/>
            <a:chExt cx="11772900" cy="45085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2754" y="2067305"/>
              <a:ext cx="5990843" cy="29329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0" y="2130552"/>
              <a:ext cx="5811011" cy="275310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76950" y="2111501"/>
              <a:ext cx="5849620" cy="2791460"/>
            </a:xfrm>
            <a:custGeom>
              <a:avLst/>
              <a:gdLst/>
              <a:ahLst/>
              <a:cxnLst/>
              <a:rect l="l" t="t" r="r" b="b"/>
              <a:pathLst>
                <a:path w="5849620" h="2791460">
                  <a:moveTo>
                    <a:pt x="0" y="0"/>
                  </a:moveTo>
                  <a:lnTo>
                    <a:pt x="5849111" y="0"/>
                  </a:lnTo>
                  <a:lnTo>
                    <a:pt x="5849111" y="2791206"/>
                  </a:lnTo>
                  <a:lnTo>
                    <a:pt x="0" y="279120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253" y="3658361"/>
              <a:ext cx="1238250" cy="29047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121903" y="3652011"/>
              <a:ext cx="1250950" cy="2917825"/>
            </a:xfrm>
            <a:custGeom>
              <a:avLst/>
              <a:gdLst/>
              <a:ahLst/>
              <a:cxnLst/>
              <a:rect l="l" t="t" r="r" b="b"/>
              <a:pathLst>
                <a:path w="1250950" h="2917825">
                  <a:moveTo>
                    <a:pt x="0" y="0"/>
                  </a:moveTo>
                  <a:lnTo>
                    <a:pt x="1250950" y="0"/>
                  </a:lnTo>
                  <a:lnTo>
                    <a:pt x="1250950" y="2917444"/>
                  </a:lnTo>
                  <a:lnTo>
                    <a:pt x="0" y="291744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76943" y="5000244"/>
              <a:ext cx="2099309" cy="96088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070593" y="4993894"/>
              <a:ext cx="2112010" cy="974090"/>
            </a:xfrm>
            <a:custGeom>
              <a:avLst/>
              <a:gdLst/>
              <a:ahLst/>
              <a:cxnLst/>
              <a:rect l="l" t="t" r="r" b="b"/>
              <a:pathLst>
                <a:path w="2112009" h="974089">
                  <a:moveTo>
                    <a:pt x="0" y="0"/>
                  </a:moveTo>
                  <a:lnTo>
                    <a:pt x="2112009" y="0"/>
                  </a:lnTo>
                  <a:lnTo>
                    <a:pt x="2112009" y="973581"/>
                  </a:lnTo>
                  <a:lnTo>
                    <a:pt x="0" y="97358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9729" y="4319777"/>
              <a:ext cx="1591055" cy="56388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263379" y="4313427"/>
              <a:ext cx="1604010" cy="576580"/>
            </a:xfrm>
            <a:custGeom>
              <a:avLst/>
              <a:gdLst/>
              <a:ahLst/>
              <a:cxnLst/>
              <a:rect l="l" t="t" r="r" b="b"/>
              <a:pathLst>
                <a:path w="1604009" h="576579">
                  <a:moveTo>
                    <a:pt x="0" y="0"/>
                  </a:moveTo>
                  <a:lnTo>
                    <a:pt x="1603755" y="0"/>
                  </a:lnTo>
                  <a:lnTo>
                    <a:pt x="1603755" y="576580"/>
                  </a:lnTo>
                  <a:lnTo>
                    <a:pt x="0" y="57658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40417" y="3429000"/>
              <a:ext cx="892301" cy="69037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434067" y="3422650"/>
              <a:ext cx="905510" cy="703580"/>
            </a:xfrm>
            <a:custGeom>
              <a:avLst/>
              <a:gdLst/>
              <a:ahLst/>
              <a:cxnLst/>
              <a:rect l="l" t="t" r="r" b="b"/>
              <a:pathLst>
                <a:path w="905509" h="703579">
                  <a:moveTo>
                    <a:pt x="0" y="0"/>
                  </a:moveTo>
                  <a:lnTo>
                    <a:pt x="905001" y="0"/>
                  </a:lnTo>
                  <a:lnTo>
                    <a:pt x="905001" y="703072"/>
                  </a:lnTo>
                  <a:lnTo>
                    <a:pt x="0" y="70307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0698" y="5708903"/>
              <a:ext cx="7665719" cy="8549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74503" y="1425013"/>
            <a:ext cx="7180580" cy="4880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2430" marR="2100580" indent="-306070">
              <a:lnSpc>
                <a:spcPct val="101400"/>
              </a:lnSpc>
              <a:spcBef>
                <a:spcPts val="95"/>
              </a:spcBef>
              <a:buFont typeface="Arial"/>
              <a:buChar char="•"/>
              <a:tabLst>
                <a:tab pos="392430" algn="l"/>
                <a:tab pos="393700" algn="l"/>
              </a:tabLst>
            </a:pPr>
            <a:r>
              <a:rPr sz="2300" b="0" dirty="0">
                <a:latin typeface="Lub Dub Medium"/>
                <a:cs typeface="Lub Dub Medium"/>
              </a:rPr>
              <a:t>Highly</a:t>
            </a:r>
            <a:r>
              <a:rPr sz="2300" b="0" spc="-7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secure</a:t>
            </a:r>
            <a:r>
              <a:rPr sz="2300" b="0" spc="-6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cloud</a:t>
            </a:r>
            <a:r>
              <a:rPr sz="2300" b="0" spc="-75" dirty="0">
                <a:latin typeface="Lub Dub Medium"/>
                <a:cs typeface="Lub Dub Medium"/>
              </a:rPr>
              <a:t> </a:t>
            </a:r>
            <a:r>
              <a:rPr sz="2300" b="0" spc="-10" dirty="0">
                <a:latin typeface="Lub Dub Medium"/>
                <a:cs typeface="Lub Dub Medium"/>
              </a:rPr>
              <a:t>computing </a:t>
            </a:r>
            <a:r>
              <a:rPr sz="2300" b="0" dirty="0">
                <a:latin typeface="Lub Dub Medium"/>
                <a:cs typeface="Lub Dub Medium"/>
              </a:rPr>
              <a:t>(AWS)</a:t>
            </a:r>
            <a:r>
              <a:rPr sz="2300" b="0" spc="-114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workspaces</a:t>
            </a:r>
            <a:r>
              <a:rPr sz="2300" b="0" spc="-11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equipped</a:t>
            </a:r>
            <a:r>
              <a:rPr sz="2300" b="0" spc="-110" dirty="0">
                <a:latin typeface="Lub Dub Medium"/>
                <a:cs typeface="Lub Dub Medium"/>
              </a:rPr>
              <a:t> </a:t>
            </a:r>
            <a:r>
              <a:rPr sz="2300" b="0" spc="-20" dirty="0">
                <a:latin typeface="Lub Dub Medium"/>
                <a:cs typeface="Lub Dub Medium"/>
              </a:rPr>
              <a:t>with </a:t>
            </a:r>
            <a:r>
              <a:rPr sz="2300" b="0" dirty="0">
                <a:latin typeface="Lub Dub Medium"/>
                <a:cs typeface="Lub Dub Medium"/>
              </a:rPr>
              <a:t>analytical</a:t>
            </a:r>
            <a:r>
              <a:rPr sz="2300" b="0" spc="-5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tools</a:t>
            </a:r>
            <a:r>
              <a:rPr sz="2300" b="0" spc="-5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for</a:t>
            </a:r>
            <a:r>
              <a:rPr sz="2300" b="0" spc="-55" dirty="0">
                <a:latin typeface="Lub Dub Medium"/>
                <a:cs typeface="Lub Dub Medium"/>
              </a:rPr>
              <a:t> </a:t>
            </a:r>
            <a:r>
              <a:rPr sz="2300" b="0" spc="-10" dirty="0">
                <a:latin typeface="Lub Dub Medium"/>
                <a:cs typeface="Lub Dub Medium"/>
              </a:rPr>
              <a:t>research</a:t>
            </a:r>
            <a:endParaRPr sz="2300">
              <a:latin typeface="Lub Dub Medium"/>
              <a:cs typeface="Lub Dub Medium"/>
            </a:endParaRPr>
          </a:p>
          <a:p>
            <a:pPr marL="424815" marR="2436495" indent="-306070">
              <a:lnSpc>
                <a:spcPct val="101299"/>
              </a:lnSpc>
              <a:spcBef>
                <a:spcPts val="1205"/>
              </a:spcBef>
              <a:buFont typeface="Arial"/>
              <a:buChar char="•"/>
              <a:tabLst>
                <a:tab pos="424815" algn="l"/>
                <a:tab pos="425450" algn="l"/>
              </a:tabLst>
            </a:pPr>
            <a:r>
              <a:rPr sz="2300" b="0" dirty="0">
                <a:latin typeface="Lub Dub Medium"/>
                <a:cs typeface="Lub Dub Medium"/>
              </a:rPr>
              <a:t>Teams</a:t>
            </a:r>
            <a:r>
              <a:rPr sz="2300" b="0" spc="4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can</a:t>
            </a:r>
            <a:r>
              <a:rPr sz="2300" b="0" spc="6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easily</a:t>
            </a:r>
            <a:r>
              <a:rPr sz="2300" b="0" spc="75" dirty="0">
                <a:latin typeface="Lub Dub Medium"/>
                <a:cs typeface="Lub Dub Medium"/>
              </a:rPr>
              <a:t> </a:t>
            </a:r>
            <a:r>
              <a:rPr sz="2300" b="0" spc="-10" dirty="0">
                <a:latin typeface="Lub Dub Medium"/>
                <a:cs typeface="Lub Dub Medium"/>
              </a:rPr>
              <a:t>collaborate; </a:t>
            </a:r>
            <a:r>
              <a:rPr sz="2300" b="0" dirty="0">
                <a:latin typeface="Lub Dub Medium"/>
                <a:cs typeface="Lub Dub Medium"/>
              </a:rPr>
              <a:t>view</a:t>
            </a:r>
            <a:r>
              <a:rPr sz="2300" b="0" spc="4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the</a:t>
            </a:r>
            <a:r>
              <a:rPr sz="2300" b="0" spc="5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same</a:t>
            </a:r>
            <a:r>
              <a:rPr sz="2300" b="0" spc="4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data</a:t>
            </a:r>
            <a:r>
              <a:rPr sz="2300" b="0" spc="5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and</a:t>
            </a:r>
            <a:r>
              <a:rPr sz="2300" b="0" spc="55" dirty="0">
                <a:latin typeface="Lub Dub Medium"/>
                <a:cs typeface="Lub Dub Medium"/>
              </a:rPr>
              <a:t> </a:t>
            </a:r>
            <a:r>
              <a:rPr sz="2300" b="0" spc="-20" dirty="0">
                <a:latin typeface="Lub Dub Medium"/>
                <a:cs typeface="Lub Dub Medium"/>
              </a:rPr>
              <a:t>code</a:t>
            </a:r>
            <a:endParaRPr sz="2300">
              <a:latin typeface="Lub Dub Medium"/>
              <a:cs typeface="Lub Dub Medium"/>
            </a:endParaRPr>
          </a:p>
          <a:p>
            <a:pPr marL="424815" marR="2050414" indent="-306070">
              <a:lnSpc>
                <a:spcPct val="101400"/>
              </a:lnSpc>
              <a:spcBef>
                <a:spcPts val="1200"/>
              </a:spcBef>
              <a:buFont typeface="Arial"/>
              <a:buChar char="•"/>
              <a:tabLst>
                <a:tab pos="424815" algn="l"/>
                <a:tab pos="425450" algn="l"/>
              </a:tabLst>
            </a:pPr>
            <a:r>
              <a:rPr sz="2300" b="0" dirty="0">
                <a:latin typeface="Lub Dub Medium"/>
                <a:cs typeface="Lub Dub Medium"/>
              </a:rPr>
              <a:t>Register</a:t>
            </a:r>
            <a:r>
              <a:rPr sz="2300" b="0" spc="6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for</a:t>
            </a:r>
            <a:r>
              <a:rPr sz="2300" b="0" spc="3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an</a:t>
            </a:r>
            <a:r>
              <a:rPr sz="2300" b="0" spc="6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account</a:t>
            </a:r>
            <a:r>
              <a:rPr sz="2300" b="0" spc="60" dirty="0">
                <a:latin typeface="Lub Dub Medium"/>
                <a:cs typeface="Lub Dub Medium"/>
              </a:rPr>
              <a:t> </a:t>
            </a:r>
            <a:r>
              <a:rPr sz="2300" b="0" spc="-25" dirty="0">
                <a:latin typeface="Lub Dub Medium"/>
                <a:cs typeface="Lub Dub Medium"/>
              </a:rPr>
              <a:t>and </a:t>
            </a:r>
            <a:r>
              <a:rPr sz="2300" b="0" dirty="0">
                <a:latin typeface="Lub Dub Medium"/>
                <a:cs typeface="Lub Dub Medium"/>
              </a:rPr>
              <a:t>workspace</a:t>
            </a:r>
            <a:r>
              <a:rPr sz="2300" b="0" spc="5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at</a:t>
            </a:r>
            <a:r>
              <a:rPr sz="2300" b="0" spc="70" dirty="0">
                <a:latin typeface="Lub Dub Medium"/>
                <a:cs typeface="Lub Dub Medium"/>
              </a:rPr>
              <a:t> </a:t>
            </a:r>
            <a:r>
              <a:rPr sz="2300" b="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b Dub Medium"/>
                <a:cs typeface="Lub Dub Medium"/>
              </a:rPr>
              <a:t>precision.heart.org</a:t>
            </a:r>
            <a:r>
              <a:rPr sz="2300" b="0" spc="-10" dirty="0">
                <a:solidFill>
                  <a:srgbClr val="0562C1"/>
                </a:solidFill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and</a:t>
            </a:r>
            <a:r>
              <a:rPr sz="2300" b="0" spc="6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include</a:t>
            </a:r>
            <a:r>
              <a:rPr sz="2300" b="0" spc="7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your</a:t>
            </a:r>
            <a:r>
              <a:rPr sz="2300" b="0" spc="5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Award</a:t>
            </a:r>
            <a:r>
              <a:rPr sz="2300" b="0" spc="70" dirty="0">
                <a:latin typeface="Lub Dub Medium"/>
                <a:cs typeface="Lub Dub Medium"/>
              </a:rPr>
              <a:t> </a:t>
            </a:r>
            <a:r>
              <a:rPr sz="2300" b="0" spc="-25" dirty="0">
                <a:latin typeface="Lub Dub Medium"/>
                <a:cs typeface="Lub Dub Medium"/>
              </a:rPr>
              <a:t>ID</a:t>
            </a:r>
            <a:endParaRPr sz="2300">
              <a:latin typeface="Lub Dub Medium"/>
              <a:cs typeface="Lub Dub Medium"/>
            </a:endParaRPr>
          </a:p>
          <a:p>
            <a:pPr marL="424815" marR="2745105" indent="-306070">
              <a:lnSpc>
                <a:spcPct val="101299"/>
              </a:lnSpc>
              <a:spcBef>
                <a:spcPts val="1210"/>
              </a:spcBef>
              <a:buFont typeface="Arial"/>
              <a:buChar char="•"/>
              <a:tabLst>
                <a:tab pos="424815" algn="l"/>
                <a:tab pos="425450" algn="l"/>
              </a:tabLst>
            </a:pPr>
            <a:r>
              <a:rPr sz="2300" b="0" dirty="0">
                <a:latin typeface="Lub Dub Medium"/>
                <a:cs typeface="Lub Dub Medium"/>
              </a:rPr>
              <a:t>Please</a:t>
            </a:r>
            <a:r>
              <a:rPr sz="2300" b="0" spc="50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contact</a:t>
            </a:r>
            <a:r>
              <a:rPr sz="2300" b="0" spc="5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us</a:t>
            </a:r>
            <a:r>
              <a:rPr sz="2300" b="0" spc="5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with</a:t>
            </a:r>
            <a:r>
              <a:rPr sz="2300" b="0" spc="65" dirty="0">
                <a:latin typeface="Lub Dub Medium"/>
                <a:cs typeface="Lub Dub Medium"/>
              </a:rPr>
              <a:t> </a:t>
            </a:r>
            <a:r>
              <a:rPr sz="2300" b="0" spc="-25" dirty="0">
                <a:latin typeface="Lub Dub Medium"/>
                <a:cs typeface="Lub Dub Medium"/>
              </a:rPr>
              <a:t>any </a:t>
            </a:r>
            <a:r>
              <a:rPr sz="2300" b="0" dirty="0">
                <a:latin typeface="Lub Dub Medium"/>
                <a:cs typeface="Lub Dub Medium"/>
              </a:rPr>
              <a:t>questions</a:t>
            </a:r>
            <a:r>
              <a:rPr sz="2300" b="0" spc="65" dirty="0">
                <a:latin typeface="Lub Dub Medium"/>
                <a:cs typeface="Lub Dub Medium"/>
              </a:rPr>
              <a:t> </a:t>
            </a:r>
            <a:r>
              <a:rPr sz="2300" b="0" dirty="0">
                <a:latin typeface="Lub Dub Medium"/>
                <a:cs typeface="Lub Dub Medium"/>
              </a:rPr>
              <a:t>–</a:t>
            </a:r>
            <a:r>
              <a:rPr sz="2300" b="0" spc="60" dirty="0">
                <a:latin typeface="Lub Dub Medium"/>
                <a:cs typeface="Lub Dub Medium"/>
              </a:rPr>
              <a:t> </a:t>
            </a:r>
            <a:r>
              <a:rPr sz="2300" b="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b Dub Medium"/>
                <a:cs typeface="Lub Dub Medium"/>
                <a:hlinkClick r:id="rId10"/>
              </a:rPr>
              <a:t>pmp@heart.org</a:t>
            </a:r>
            <a:endParaRPr sz="2300">
              <a:latin typeface="Lub Dub Medium"/>
              <a:cs typeface="Lub Dub Medium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Lub Dub Medium"/>
              <a:cs typeface="Lub Dub Medium"/>
            </a:endParaRPr>
          </a:p>
          <a:p>
            <a:pPr marL="12700">
              <a:lnSpc>
                <a:spcPct val="100000"/>
              </a:lnSpc>
            </a:pPr>
            <a:r>
              <a:rPr sz="3000" b="0" dirty="0">
                <a:solidFill>
                  <a:srgbClr val="C10E20"/>
                </a:solidFill>
                <a:latin typeface="Lub Dub Medium"/>
                <a:cs typeface="Lub Dub Medium"/>
              </a:rPr>
              <a:t>Awardees</a:t>
            </a:r>
            <a:r>
              <a:rPr sz="3000" b="0" spc="-1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3000" b="0" dirty="0">
                <a:solidFill>
                  <a:srgbClr val="C10E20"/>
                </a:solidFill>
                <a:latin typeface="Lub Dub Medium"/>
                <a:cs typeface="Lub Dub Medium"/>
              </a:rPr>
              <a:t>are eligible</a:t>
            </a:r>
            <a:r>
              <a:rPr sz="3000" b="0" spc="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3000" b="0" dirty="0">
                <a:solidFill>
                  <a:srgbClr val="C10E20"/>
                </a:solidFill>
                <a:latin typeface="Lub Dub Medium"/>
                <a:cs typeface="Lub Dub Medium"/>
              </a:rPr>
              <a:t>for</a:t>
            </a:r>
            <a:r>
              <a:rPr sz="3000" b="0" spc="-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3000" b="0" dirty="0">
                <a:solidFill>
                  <a:srgbClr val="C10E20"/>
                </a:solidFill>
                <a:latin typeface="Lub Dub Medium"/>
                <a:cs typeface="Lub Dub Medium"/>
              </a:rPr>
              <a:t>cloud</a:t>
            </a:r>
            <a:r>
              <a:rPr sz="3000" b="0" spc="1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3000" b="0" spc="-10" dirty="0">
                <a:solidFill>
                  <a:srgbClr val="C10E20"/>
                </a:solidFill>
                <a:latin typeface="Lub Dub Medium"/>
                <a:cs typeface="Lub Dub Medium"/>
              </a:rPr>
              <a:t>credits!</a:t>
            </a:r>
            <a:endParaRPr sz="3000">
              <a:latin typeface="Lub Dub Medium"/>
              <a:cs typeface="Lub Dub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5EED-B8B5-4E09-A0EC-8BD2CF13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ub Dub Bold" panose="020B0803030403020204" pitchFamily="34" charset="0"/>
              </a:rPr>
              <a:t>AHA Open Science Policy Compliance</a:t>
            </a:r>
          </a:p>
        </p:txBody>
      </p:sp>
      <p:graphicFrame>
        <p:nvGraphicFramePr>
          <p:cNvPr id="3" name="Diagram 2" descr="Placeholder Timeline&#10;">
            <a:extLst>
              <a:ext uri="{FF2B5EF4-FFF2-40B4-BE49-F238E27FC236}">
                <a16:creationId xmlns:a16="http://schemas.microsoft.com/office/drawing/2014/main" id="{073C5A0D-DFE8-4C7D-834F-C6443FF17576}"/>
              </a:ext>
            </a:extLst>
          </p:cNvPr>
          <p:cNvGraphicFramePr/>
          <p:nvPr/>
        </p:nvGraphicFramePr>
        <p:xfrm>
          <a:off x="559522" y="1247775"/>
          <a:ext cx="10939605" cy="5381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ircle: Hollow 3">
            <a:extLst>
              <a:ext uri="{FF2B5EF4-FFF2-40B4-BE49-F238E27FC236}">
                <a16:creationId xmlns:a16="http://schemas.microsoft.com/office/drawing/2014/main" id="{7B544C2F-1F79-DE3D-80F8-74308BBC31B3}"/>
              </a:ext>
            </a:extLst>
          </p:cNvPr>
          <p:cNvSpPr/>
          <p:nvPr/>
        </p:nvSpPr>
        <p:spPr>
          <a:xfrm>
            <a:off x="5950740" y="3283740"/>
            <a:ext cx="290520" cy="290520"/>
          </a:xfrm>
          <a:prstGeom prst="donu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43487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24" y="6341701"/>
            <a:ext cx="15748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spc="-25" dirty="0">
                <a:solidFill>
                  <a:srgbClr val="FFFFFF"/>
                </a:solidFill>
                <a:latin typeface="Lub Dub Medium"/>
                <a:cs typeface="Lub Dub Medium"/>
              </a:rPr>
              <a:t>15</a:t>
            </a:r>
            <a:endParaRPr sz="1000">
              <a:latin typeface="Lub Dub Medium"/>
              <a:cs typeface="Lub Dub Medium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354" y="377952"/>
            <a:ext cx="11134344" cy="11186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6739" y="505740"/>
            <a:ext cx="104997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9230" algn="l"/>
                <a:tab pos="4464685" algn="l"/>
                <a:tab pos="6957059" algn="l"/>
                <a:tab pos="7845425" algn="l"/>
              </a:tabLst>
            </a:pPr>
            <a:r>
              <a:rPr sz="4000" spc="200" dirty="0">
                <a:hlinkClick r:id="rId3"/>
              </a:rPr>
              <a:t>IMPROVE</a:t>
            </a:r>
            <a:r>
              <a:rPr sz="4000" dirty="0">
                <a:hlinkClick r:id="rId3"/>
              </a:rPr>
              <a:t>	</a:t>
            </a:r>
            <a:r>
              <a:rPr sz="4000" spc="165" dirty="0">
                <a:hlinkClick r:id="rId3"/>
              </a:rPr>
              <a:t>YOUR</a:t>
            </a:r>
            <a:r>
              <a:rPr sz="4000" dirty="0">
                <a:hlinkClick r:id="rId3"/>
              </a:rPr>
              <a:t>	</a:t>
            </a:r>
            <a:r>
              <a:rPr sz="4000" spc="195" dirty="0">
                <a:hlinkClick r:id="rId3"/>
              </a:rPr>
              <a:t>CHANCE</a:t>
            </a:r>
            <a:r>
              <a:rPr sz="4000" dirty="0">
                <a:hlinkClick r:id="rId3"/>
              </a:rPr>
              <a:t>	</a:t>
            </a:r>
            <a:r>
              <a:rPr sz="4000" spc="100" dirty="0">
                <a:hlinkClick r:id="rId3"/>
              </a:rPr>
              <a:t>OF</a:t>
            </a:r>
            <a:r>
              <a:rPr sz="4000" dirty="0">
                <a:hlinkClick r:id="rId3"/>
              </a:rPr>
              <a:t>	</a:t>
            </a:r>
            <a:r>
              <a:rPr sz="4000" spc="240" dirty="0">
                <a:hlinkClick r:id="rId3"/>
              </a:rPr>
              <a:t>FUNDING</a:t>
            </a:r>
            <a:endParaRPr sz="4000"/>
          </a:p>
        </p:txBody>
      </p:sp>
      <p:grpSp>
        <p:nvGrpSpPr>
          <p:cNvPr id="5" name="object 5"/>
          <p:cNvGrpSpPr/>
          <p:nvPr/>
        </p:nvGrpSpPr>
        <p:grpSpPr>
          <a:xfrm>
            <a:off x="851153" y="1100327"/>
            <a:ext cx="11216640" cy="5657215"/>
            <a:chOff x="851153" y="1100327"/>
            <a:chExt cx="11216640" cy="565721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153" y="1100327"/>
              <a:ext cx="10524743" cy="914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0678" y="1477518"/>
              <a:ext cx="7635976" cy="52798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4975" y="1671828"/>
              <a:ext cx="7049261" cy="469315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793985" y="5630418"/>
              <a:ext cx="2273935" cy="1107440"/>
            </a:xfrm>
            <a:custGeom>
              <a:avLst/>
              <a:gdLst/>
              <a:ahLst/>
              <a:cxnLst/>
              <a:rect l="l" t="t" r="r" b="b"/>
              <a:pathLst>
                <a:path w="2273934" h="1107440">
                  <a:moveTo>
                    <a:pt x="2273807" y="0"/>
                  </a:moveTo>
                  <a:lnTo>
                    <a:pt x="0" y="0"/>
                  </a:lnTo>
                  <a:lnTo>
                    <a:pt x="0" y="1107185"/>
                  </a:lnTo>
                  <a:lnTo>
                    <a:pt x="2273807" y="1107185"/>
                  </a:lnTo>
                  <a:lnTo>
                    <a:pt x="22738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990600"/>
            </a:xfrm>
            <a:custGeom>
              <a:avLst/>
              <a:gdLst/>
              <a:ahLst/>
              <a:cxnLst/>
              <a:rect l="l" t="t" r="r" b="b"/>
              <a:pathLst>
                <a:path w="12192000" h="990600">
                  <a:moveTo>
                    <a:pt x="12192000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12192000" y="990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09244" y="195018"/>
            <a:ext cx="622554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u="none" spc="-10" dirty="0">
                <a:solidFill>
                  <a:srgbClr val="FFFFFF"/>
                </a:solidFill>
              </a:rPr>
              <a:t>Application</a:t>
            </a:r>
            <a:r>
              <a:rPr sz="4400" u="none" spc="-150" dirty="0">
                <a:solidFill>
                  <a:srgbClr val="FFFFFF"/>
                </a:solidFill>
              </a:rPr>
              <a:t> </a:t>
            </a:r>
            <a:r>
              <a:rPr sz="4400" u="none" spc="-10" dirty="0">
                <a:solidFill>
                  <a:srgbClr val="FFFFFF"/>
                </a:solidFill>
              </a:rPr>
              <a:t>Resources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688976" y="1004037"/>
            <a:ext cx="11426823" cy="5386731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466090">
              <a:lnSpc>
                <a:spcPct val="100000"/>
              </a:lnSpc>
              <a:spcBef>
                <a:spcPts val="1285"/>
              </a:spcBef>
            </a:pPr>
            <a:r>
              <a:rPr lang="en-US" sz="2200" b="1" spc="-10" dirty="0">
                <a:solidFill>
                  <a:srgbClr val="006FC0"/>
                </a:solidFill>
                <a:latin typeface="Calibri"/>
                <a:cs typeface="Calibri"/>
                <a:hlinkClick r:id="rId3"/>
              </a:rPr>
              <a:t>https://professional.heart.org/en/research-programs/application-resources</a:t>
            </a:r>
            <a:endParaRPr lang="en-US" sz="2200" b="1" spc="-10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466090">
              <a:lnSpc>
                <a:spcPct val="100000"/>
              </a:lnSpc>
              <a:spcBef>
                <a:spcPts val="1285"/>
              </a:spcBef>
            </a:pPr>
            <a:r>
              <a:rPr sz="2800" b="0" dirty="0">
                <a:latin typeface="Lub Dub Medium"/>
                <a:cs typeface="Lub Dub Medium"/>
              </a:rPr>
              <a:t>Internal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&amp;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external</a:t>
            </a:r>
            <a:r>
              <a:rPr sz="2800" b="0" spc="-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tools: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Fact</a:t>
            </a:r>
            <a:r>
              <a:rPr sz="2800" b="0" spc="-3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sheets,</a:t>
            </a:r>
            <a:r>
              <a:rPr sz="2800" b="0" spc="-1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articles,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videos,</a:t>
            </a:r>
            <a:r>
              <a:rPr sz="2800" b="0" spc="-2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online</a:t>
            </a:r>
            <a:r>
              <a:rPr sz="2800" b="0" spc="5" dirty="0">
                <a:latin typeface="Lub Dub Medium"/>
                <a:cs typeface="Lub Dub Medium"/>
              </a:rPr>
              <a:t> </a:t>
            </a:r>
            <a:r>
              <a:rPr sz="2800" b="0" spc="-10" dirty="0">
                <a:latin typeface="Lub Dub Medium"/>
                <a:cs typeface="Lub Dub Medium"/>
              </a:rPr>
              <a:t>tools</a:t>
            </a:r>
            <a:endParaRPr sz="2800" dirty="0">
              <a:latin typeface="Lub Dub Medium"/>
              <a:cs typeface="Lub Dub Medium"/>
            </a:endParaRPr>
          </a:p>
          <a:p>
            <a:pPr marL="2755900" indent="-284480">
              <a:lnSpc>
                <a:spcPct val="100000"/>
              </a:lnSpc>
              <a:spcBef>
                <a:spcPts val="1540"/>
              </a:spcBef>
              <a:buFont typeface="Courier New"/>
              <a:buChar char="o"/>
              <a:tabLst>
                <a:tab pos="2755900" algn="l"/>
              </a:tabLst>
            </a:pPr>
            <a:r>
              <a:rPr sz="2400" b="0" dirty="0">
                <a:latin typeface="Lub Dub Medium"/>
                <a:cs typeface="Lub Dub Medium"/>
              </a:rPr>
              <a:t>AHA</a:t>
            </a:r>
            <a:r>
              <a:rPr sz="2400" b="0" spc="-25" dirty="0">
                <a:latin typeface="Lub Dub Medium"/>
                <a:cs typeface="Lub Dub Medium"/>
              </a:rPr>
              <a:t> </a:t>
            </a:r>
            <a:r>
              <a:rPr sz="2400" b="0" dirty="0">
                <a:latin typeface="Lub Dub Medium"/>
                <a:cs typeface="Lub Dub Medium"/>
              </a:rPr>
              <a:t>Research</a:t>
            </a:r>
            <a:r>
              <a:rPr sz="2400" b="0" spc="-15" dirty="0">
                <a:latin typeface="Lub Dub Medium"/>
                <a:cs typeface="Lub Dub Medium"/>
              </a:rPr>
              <a:t> </a:t>
            </a:r>
            <a:r>
              <a:rPr sz="2400" b="0" dirty="0">
                <a:latin typeface="Lub Dub Medium"/>
                <a:cs typeface="Lub Dub Medium"/>
              </a:rPr>
              <a:t>Application</a:t>
            </a:r>
            <a:r>
              <a:rPr sz="2400" b="0" spc="-20" dirty="0">
                <a:latin typeface="Lub Dub Medium"/>
                <a:cs typeface="Lub Dub Medium"/>
              </a:rPr>
              <a:t> </a:t>
            </a:r>
            <a:r>
              <a:rPr sz="2400" b="0" dirty="0">
                <a:latin typeface="Lub Dub Medium"/>
                <a:cs typeface="Lub Dub Medium"/>
              </a:rPr>
              <a:t>&amp;</a:t>
            </a:r>
            <a:r>
              <a:rPr sz="2400" b="0" spc="-15" dirty="0">
                <a:latin typeface="Lub Dub Medium"/>
                <a:cs typeface="Lub Dub Medium"/>
              </a:rPr>
              <a:t> </a:t>
            </a:r>
            <a:r>
              <a:rPr sz="2400" b="0" dirty="0">
                <a:latin typeface="Lub Dub Medium"/>
                <a:cs typeface="Lub Dub Medium"/>
              </a:rPr>
              <a:t>Award</a:t>
            </a:r>
            <a:r>
              <a:rPr sz="2400" b="0" spc="-15" dirty="0">
                <a:latin typeface="Lub Dub Medium"/>
                <a:cs typeface="Lub Dub Medium"/>
              </a:rPr>
              <a:t> </a:t>
            </a:r>
            <a:r>
              <a:rPr sz="2400" b="0" spc="-10" dirty="0">
                <a:latin typeface="Lub Dub Medium"/>
                <a:cs typeface="Lub Dub Medium"/>
              </a:rPr>
              <a:t>Process</a:t>
            </a:r>
            <a:endParaRPr sz="2400" dirty="0">
              <a:latin typeface="Lub Dub Medium"/>
              <a:cs typeface="Lub Dub Medium"/>
            </a:endParaRPr>
          </a:p>
          <a:p>
            <a:pPr marL="2755900" indent="-28448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755900" algn="l"/>
              </a:tabLst>
            </a:pPr>
            <a:r>
              <a:rPr sz="2400" b="0" spc="-10" dirty="0">
                <a:latin typeface="Lub Dub Medium"/>
                <a:cs typeface="Lub Dub Medium"/>
              </a:rPr>
              <a:t>Step-by-</a:t>
            </a:r>
            <a:r>
              <a:rPr sz="2400" b="0" dirty="0">
                <a:latin typeface="Lub Dub Medium"/>
                <a:cs typeface="Lub Dub Medium"/>
              </a:rPr>
              <a:t>step</a:t>
            </a:r>
            <a:r>
              <a:rPr sz="2400" b="0" spc="25" dirty="0">
                <a:latin typeface="Lub Dub Medium"/>
                <a:cs typeface="Lub Dub Medium"/>
              </a:rPr>
              <a:t> </a:t>
            </a:r>
            <a:r>
              <a:rPr sz="2400" b="0" dirty="0">
                <a:latin typeface="Lub Dub Medium"/>
                <a:cs typeface="Lub Dub Medium"/>
              </a:rPr>
              <a:t>application</a:t>
            </a:r>
            <a:r>
              <a:rPr sz="2400" b="0" spc="25" dirty="0">
                <a:latin typeface="Lub Dub Medium"/>
                <a:cs typeface="Lub Dub Medium"/>
              </a:rPr>
              <a:t> </a:t>
            </a:r>
            <a:r>
              <a:rPr sz="2400" b="0" spc="-10" dirty="0">
                <a:latin typeface="Lub Dub Medium"/>
                <a:cs typeface="Lub Dub Medium"/>
              </a:rPr>
              <a:t>instructions</a:t>
            </a:r>
            <a:endParaRPr sz="2400" dirty="0">
              <a:latin typeface="Lub Dub Medium"/>
              <a:cs typeface="Lub Dub Medium"/>
            </a:endParaRPr>
          </a:p>
          <a:p>
            <a:pPr marL="2755900" indent="-28448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755900" algn="l"/>
              </a:tabLst>
            </a:pPr>
            <a:r>
              <a:rPr sz="2400" b="0" dirty="0">
                <a:latin typeface="Lub Dub Medium"/>
                <a:cs typeface="Lub Dub Medium"/>
              </a:rPr>
              <a:t>Lay </a:t>
            </a:r>
            <a:r>
              <a:rPr sz="2400" b="0" spc="-10" dirty="0">
                <a:latin typeface="Lub Dub Medium"/>
                <a:cs typeface="Lub Dub Medium"/>
              </a:rPr>
              <a:t>summary</a:t>
            </a:r>
            <a:endParaRPr sz="2400" dirty="0">
              <a:latin typeface="Lub Dub Medium"/>
              <a:cs typeface="Lub Dub Medium"/>
            </a:endParaRPr>
          </a:p>
          <a:p>
            <a:pPr marL="2755900" indent="-28448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755900" algn="l"/>
              </a:tabLst>
            </a:pPr>
            <a:r>
              <a:rPr sz="2400" b="0" dirty="0">
                <a:latin typeface="Lub Dub Medium"/>
                <a:cs typeface="Lub Dub Medium"/>
              </a:rPr>
              <a:t>Career</a:t>
            </a:r>
            <a:r>
              <a:rPr sz="2400" b="0" spc="-35" dirty="0">
                <a:latin typeface="Lub Dub Medium"/>
                <a:cs typeface="Lub Dub Medium"/>
              </a:rPr>
              <a:t> </a:t>
            </a:r>
            <a:r>
              <a:rPr sz="2400" b="0" dirty="0">
                <a:latin typeface="Lub Dub Medium"/>
                <a:cs typeface="Lub Dub Medium"/>
              </a:rPr>
              <a:t>development</a:t>
            </a:r>
            <a:r>
              <a:rPr sz="2400" b="0" spc="-25" dirty="0">
                <a:latin typeface="Lub Dub Medium"/>
                <a:cs typeface="Lub Dub Medium"/>
              </a:rPr>
              <a:t> </a:t>
            </a:r>
            <a:r>
              <a:rPr sz="2400" b="0" spc="-20" dirty="0">
                <a:latin typeface="Lub Dub Medium"/>
                <a:cs typeface="Lub Dub Medium"/>
              </a:rPr>
              <a:t>plan</a:t>
            </a:r>
            <a:endParaRPr sz="2400" dirty="0">
              <a:latin typeface="Lub Dub Medium"/>
              <a:cs typeface="Lub Dub Medium"/>
            </a:endParaRPr>
          </a:p>
          <a:p>
            <a:pPr marL="2755900" indent="-28448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755900" algn="l"/>
              </a:tabLst>
            </a:pPr>
            <a:r>
              <a:rPr sz="2400" b="0" spc="-10" dirty="0">
                <a:latin typeface="Lub Dub Medium"/>
                <a:cs typeface="Lub Dub Medium"/>
              </a:rPr>
              <a:t>Biosketch</a:t>
            </a:r>
            <a:endParaRPr sz="2400" dirty="0">
              <a:latin typeface="Lub Dub Medium"/>
              <a:cs typeface="Lub Dub Medium"/>
            </a:endParaRPr>
          </a:p>
          <a:p>
            <a:pPr marL="2755900" indent="-28448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755900" algn="l"/>
              </a:tabLst>
            </a:pPr>
            <a:r>
              <a:rPr sz="2400" b="0" dirty="0">
                <a:latin typeface="Lub Dub Medium"/>
                <a:cs typeface="Lub Dub Medium"/>
              </a:rPr>
              <a:t>Writing</a:t>
            </a:r>
            <a:r>
              <a:rPr sz="2400" b="0" spc="-5" dirty="0">
                <a:latin typeface="Lub Dub Medium"/>
                <a:cs typeface="Lub Dub Medium"/>
              </a:rPr>
              <a:t> </a:t>
            </a:r>
            <a:r>
              <a:rPr sz="2400" b="0" dirty="0">
                <a:latin typeface="Lub Dub Medium"/>
                <a:cs typeface="Lub Dub Medium"/>
              </a:rPr>
              <a:t>a</a:t>
            </a:r>
            <a:r>
              <a:rPr sz="2400" b="0" spc="-5" dirty="0">
                <a:latin typeface="Lub Dub Medium"/>
                <a:cs typeface="Lub Dub Medium"/>
              </a:rPr>
              <a:t> </a:t>
            </a:r>
            <a:r>
              <a:rPr sz="2400" b="0" spc="-10" dirty="0">
                <a:latin typeface="Lub Dub Medium"/>
                <a:cs typeface="Lub Dub Medium"/>
              </a:rPr>
              <a:t>proposal</a:t>
            </a:r>
            <a:endParaRPr sz="2400" dirty="0">
              <a:latin typeface="Lub Dub Medium"/>
              <a:cs typeface="Lub Dub Medium"/>
            </a:endParaRPr>
          </a:p>
          <a:p>
            <a:pPr marL="2755900" indent="-28448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755900" algn="l"/>
              </a:tabLst>
            </a:pPr>
            <a:r>
              <a:rPr sz="2400" b="0" dirty="0">
                <a:latin typeface="Lub Dub Medium"/>
                <a:cs typeface="Lub Dub Medium"/>
              </a:rPr>
              <a:t>Peer</a:t>
            </a:r>
            <a:r>
              <a:rPr sz="2400" b="0" spc="-10" dirty="0">
                <a:latin typeface="Lub Dub Medium"/>
                <a:cs typeface="Lub Dub Medium"/>
              </a:rPr>
              <a:t> </a:t>
            </a:r>
            <a:r>
              <a:rPr sz="2400" b="0" dirty="0">
                <a:latin typeface="Lub Dub Medium"/>
                <a:cs typeface="Lub Dub Medium"/>
              </a:rPr>
              <a:t>Review</a:t>
            </a:r>
            <a:r>
              <a:rPr sz="2400" b="0" spc="-15" dirty="0">
                <a:latin typeface="Lub Dub Medium"/>
                <a:cs typeface="Lub Dub Medium"/>
              </a:rPr>
              <a:t> </a:t>
            </a:r>
            <a:r>
              <a:rPr sz="2400" b="0" dirty="0">
                <a:latin typeface="Lub Dub Medium"/>
                <a:cs typeface="Lub Dub Medium"/>
              </a:rPr>
              <a:t>&amp; </a:t>
            </a:r>
            <a:r>
              <a:rPr sz="2400" b="0" spc="-10" dirty="0">
                <a:latin typeface="Lub Dub Medium"/>
                <a:cs typeface="Lub Dub Medium"/>
              </a:rPr>
              <a:t>scoring</a:t>
            </a:r>
            <a:endParaRPr sz="2400" dirty="0">
              <a:latin typeface="Lub Dub Medium"/>
              <a:cs typeface="Lub Dub Medium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7070" y="2486786"/>
            <a:ext cx="11136630" cy="3418840"/>
            <a:chOff x="187070" y="2486786"/>
            <a:chExt cx="11136630" cy="34188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596" y="2496312"/>
              <a:ext cx="2626613" cy="339928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91833" y="2491549"/>
              <a:ext cx="2636520" cy="3409315"/>
            </a:xfrm>
            <a:custGeom>
              <a:avLst/>
              <a:gdLst/>
              <a:ahLst/>
              <a:cxnLst/>
              <a:rect l="l" t="t" r="r" b="b"/>
              <a:pathLst>
                <a:path w="2636520" h="3409315">
                  <a:moveTo>
                    <a:pt x="0" y="0"/>
                  </a:moveTo>
                  <a:lnTo>
                    <a:pt x="2636139" y="0"/>
                  </a:lnTo>
                  <a:lnTo>
                    <a:pt x="2636139" y="3408807"/>
                  </a:lnTo>
                  <a:lnTo>
                    <a:pt x="0" y="340880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30134" y="3345942"/>
              <a:ext cx="3393185" cy="234010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361419" y="6342065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9199"/>
            <a:ext cx="12192000" cy="5638800"/>
            <a:chOff x="0" y="1219199"/>
            <a:chExt cx="12192000" cy="5638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9199"/>
              <a:ext cx="12191999" cy="5638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5693" y="5843778"/>
              <a:ext cx="1339595" cy="726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93224" y="6352620"/>
            <a:ext cx="132080" cy="1619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000" b="0" spc="-25" dirty="0">
                <a:solidFill>
                  <a:srgbClr val="FFFFFF"/>
                </a:solidFill>
                <a:latin typeface="Lub Dub Medium"/>
                <a:cs typeface="Lub Dub Medium"/>
              </a:rPr>
              <a:t>17</a:t>
            </a:r>
            <a:endParaRPr sz="1000">
              <a:latin typeface="Lub Dub Medium"/>
              <a:cs typeface="Lub Dub Medium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377190"/>
            <a:ext cx="12192000" cy="6480810"/>
            <a:chOff x="0" y="377190"/>
            <a:chExt cx="12192000" cy="6480810"/>
          </a:xfrm>
        </p:grpSpPr>
        <p:sp>
          <p:nvSpPr>
            <p:cNvPr id="7" name="object 7"/>
            <p:cNvSpPr/>
            <p:nvPr/>
          </p:nvSpPr>
          <p:spPr>
            <a:xfrm>
              <a:off x="11938254" y="2566416"/>
              <a:ext cx="254000" cy="1206500"/>
            </a:xfrm>
            <a:custGeom>
              <a:avLst/>
              <a:gdLst/>
              <a:ahLst/>
              <a:cxnLst/>
              <a:rect l="l" t="t" r="r" b="b"/>
              <a:pathLst>
                <a:path w="254000" h="1206500">
                  <a:moveTo>
                    <a:pt x="253542" y="0"/>
                  </a:moveTo>
                  <a:lnTo>
                    <a:pt x="0" y="0"/>
                  </a:lnTo>
                  <a:lnTo>
                    <a:pt x="0" y="1206246"/>
                  </a:lnTo>
                  <a:lnTo>
                    <a:pt x="253542" y="1206246"/>
                  </a:lnTo>
                  <a:lnTo>
                    <a:pt x="253542" y="0"/>
                  </a:lnTo>
                  <a:close/>
                </a:path>
              </a:pathLst>
            </a:custGeom>
            <a:solidFill>
              <a:srgbClr val="C10E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7966" y="3366135"/>
              <a:ext cx="11694160" cy="0"/>
            </a:xfrm>
            <a:custGeom>
              <a:avLst/>
              <a:gdLst/>
              <a:ahLst/>
              <a:cxnLst/>
              <a:rect l="l" t="t" r="r" b="b"/>
              <a:pathLst>
                <a:path w="11694160">
                  <a:moveTo>
                    <a:pt x="0" y="0"/>
                  </a:moveTo>
                  <a:lnTo>
                    <a:pt x="4218813" y="0"/>
                  </a:lnTo>
                </a:path>
                <a:path w="11694160">
                  <a:moveTo>
                    <a:pt x="10917555" y="0"/>
                  </a:moveTo>
                  <a:lnTo>
                    <a:pt x="11693728" y="0"/>
                  </a:lnTo>
                </a:path>
              </a:pathLst>
            </a:custGeom>
            <a:ln w="25400">
              <a:solidFill>
                <a:srgbClr val="61636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5842254"/>
              <a:ext cx="12192000" cy="254000"/>
            </a:xfrm>
            <a:custGeom>
              <a:avLst/>
              <a:gdLst/>
              <a:ahLst/>
              <a:cxnLst/>
              <a:rect l="l" t="t" r="r" b="b"/>
              <a:pathLst>
                <a:path w="12192000" h="254000">
                  <a:moveTo>
                    <a:pt x="0" y="253746"/>
                  </a:moveTo>
                  <a:lnTo>
                    <a:pt x="12192000" y="253746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253746"/>
                  </a:lnTo>
                  <a:close/>
                </a:path>
              </a:pathLst>
            </a:custGeom>
            <a:solidFill>
              <a:srgbClr val="C10E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6095999"/>
              <a:ext cx="12192000" cy="762000"/>
            </a:xfrm>
            <a:custGeom>
              <a:avLst/>
              <a:gdLst/>
              <a:ahLst/>
              <a:cxnLst/>
              <a:rect l="l" t="t" r="r" b="b"/>
              <a:pathLst>
                <a:path w="12192000" h="762000">
                  <a:moveTo>
                    <a:pt x="121920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12192000" y="762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245" y="377190"/>
              <a:ext cx="1971281" cy="10660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841" y="1725930"/>
              <a:ext cx="3864101" cy="296113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795734" y="1693976"/>
            <a:ext cx="6334125" cy="3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680" indent="-34861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61315" algn="l"/>
              </a:tabLst>
            </a:pPr>
            <a:r>
              <a:rPr sz="2800" b="0" dirty="0">
                <a:latin typeface="Lub Dub Medium"/>
                <a:cs typeface="Lub Dub Medium"/>
              </a:rPr>
              <a:t>Some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require</a:t>
            </a:r>
            <a:r>
              <a:rPr sz="2800" b="0" spc="5" dirty="0">
                <a:latin typeface="Lub Dub Medium"/>
                <a:cs typeface="Lub Dub Medium"/>
              </a:rPr>
              <a:t> </a:t>
            </a:r>
            <a:r>
              <a:rPr sz="2800" b="0" spc="-10" dirty="0">
                <a:latin typeface="Lub Dub Medium"/>
                <a:cs typeface="Lub Dub Medium"/>
              </a:rPr>
              <a:t>pre-</a:t>
            </a:r>
            <a:r>
              <a:rPr sz="2800" b="0" dirty="0">
                <a:latin typeface="Lub Dub Medium"/>
                <a:cs typeface="Lub Dub Medium"/>
              </a:rPr>
              <a:t>proposal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spc="-20" dirty="0">
                <a:latin typeface="Lub Dub Medium"/>
                <a:cs typeface="Lub Dub Medium"/>
              </a:rPr>
              <a:t>(LOI)</a:t>
            </a:r>
            <a:endParaRPr sz="2800">
              <a:latin typeface="Lub Dub Medium"/>
              <a:cs typeface="Lub Dub Medium"/>
            </a:endParaRPr>
          </a:p>
          <a:p>
            <a:pPr>
              <a:lnSpc>
                <a:spcPct val="100000"/>
              </a:lnSpc>
              <a:buFont typeface="Wingdings"/>
              <a:buChar char=""/>
            </a:pPr>
            <a:endParaRPr sz="2650">
              <a:latin typeface="Lub Dub Medium"/>
              <a:cs typeface="Lub Dub Medium"/>
            </a:endParaRPr>
          </a:p>
          <a:p>
            <a:pPr marL="360680" marR="5080" indent="-348615">
              <a:lnSpc>
                <a:spcPct val="100000"/>
              </a:lnSpc>
              <a:buFont typeface="Wingdings"/>
              <a:buChar char=""/>
              <a:tabLst>
                <a:tab pos="361315" algn="l"/>
              </a:tabLst>
            </a:pPr>
            <a:r>
              <a:rPr sz="2800" b="0" dirty="0">
                <a:latin typeface="Lub Dub Medium"/>
                <a:cs typeface="Lub Dub Medium"/>
              </a:rPr>
              <a:t>Follow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the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instructions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spc="-25" dirty="0">
                <a:latin typeface="Lub Dub Medium"/>
                <a:cs typeface="Lub Dub Medium"/>
              </a:rPr>
              <a:t>on </a:t>
            </a:r>
            <a:r>
              <a:rPr sz="2800" b="0" dirty="0">
                <a:latin typeface="Lub Dub Medium"/>
                <a:cs typeface="Lub Dub Medium"/>
              </a:rPr>
              <a:t>ProposalCentral</a:t>
            </a:r>
            <a:r>
              <a:rPr sz="2800" b="0" spc="-3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screens &amp;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spc="-25" dirty="0">
                <a:latin typeface="Lub Dub Medium"/>
                <a:cs typeface="Lub Dub Medium"/>
              </a:rPr>
              <a:t>AHA </a:t>
            </a:r>
            <a:r>
              <a:rPr sz="2800" b="0" dirty="0">
                <a:latin typeface="Lub Dub Medium"/>
                <a:cs typeface="Lub Dub Medium"/>
              </a:rPr>
              <a:t>Application</a:t>
            </a:r>
            <a:r>
              <a:rPr sz="2800" b="0" spc="-6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Instructions</a:t>
            </a:r>
            <a:r>
              <a:rPr sz="2800" b="0" spc="-30" dirty="0">
                <a:latin typeface="Lub Dub Medium"/>
                <a:cs typeface="Lub Dub Medium"/>
              </a:rPr>
              <a:t> </a:t>
            </a:r>
            <a:r>
              <a:rPr sz="2800" b="0" spc="-10" dirty="0">
                <a:latin typeface="Lub Dub Medium"/>
                <a:cs typeface="Lub Dub Medium"/>
              </a:rPr>
              <a:t>document</a:t>
            </a:r>
            <a:endParaRPr sz="2800">
              <a:latin typeface="Lub Dub Medium"/>
              <a:cs typeface="Lub Dub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"/>
            </a:pPr>
            <a:endParaRPr sz="3250">
              <a:latin typeface="Lub Dub Medium"/>
              <a:cs typeface="Lub Dub Medium"/>
            </a:endParaRPr>
          </a:p>
          <a:p>
            <a:pPr marL="360680" indent="-348615">
              <a:lnSpc>
                <a:spcPct val="100000"/>
              </a:lnSpc>
              <a:buFont typeface="Wingdings"/>
              <a:buChar char=""/>
              <a:tabLst>
                <a:tab pos="361315" algn="l"/>
              </a:tabLst>
            </a:pPr>
            <a:r>
              <a:rPr sz="2800" b="0" spc="-10" dirty="0">
                <a:latin typeface="Lub Dub Medium"/>
                <a:cs typeface="Lub Dub Medium"/>
                <a:hlinkClick r:id="rId6"/>
              </a:rPr>
              <a:t>Apply@Heart.org</a:t>
            </a:r>
            <a:endParaRPr sz="2800">
              <a:latin typeface="Lub Dub Medium"/>
              <a:cs typeface="Lub Dub Mediu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17" rIns="0" bIns="0" rtlCol="0">
            <a:spAutoFit/>
          </a:bodyPr>
          <a:lstStyle/>
          <a:p>
            <a:pPr marL="2776855">
              <a:lnSpc>
                <a:spcPct val="100000"/>
              </a:lnSpc>
              <a:spcBef>
                <a:spcPts val="100"/>
              </a:spcBef>
            </a:pPr>
            <a:r>
              <a:rPr sz="3600" u="none" dirty="0">
                <a:solidFill>
                  <a:srgbClr val="C00000"/>
                </a:solidFill>
              </a:rPr>
              <a:t>APPLICATION</a:t>
            </a:r>
            <a:r>
              <a:rPr sz="3600" u="none" spc="-10" dirty="0">
                <a:solidFill>
                  <a:srgbClr val="C00000"/>
                </a:solidFill>
              </a:rPr>
              <a:t> </a:t>
            </a:r>
            <a:r>
              <a:rPr sz="3600" u="none" spc="-20" dirty="0">
                <a:solidFill>
                  <a:srgbClr val="C00000"/>
                </a:solidFill>
              </a:rPr>
              <a:t>TIPS</a:t>
            </a:r>
            <a:endParaRPr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9199"/>
            <a:ext cx="12192000" cy="5638800"/>
            <a:chOff x="0" y="1219199"/>
            <a:chExt cx="12192000" cy="5638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9199"/>
              <a:ext cx="12191999" cy="5638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5693" y="5843778"/>
              <a:ext cx="1339595" cy="726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0524" y="6341701"/>
            <a:ext cx="15748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spc="-25" dirty="0">
                <a:solidFill>
                  <a:srgbClr val="FFFFFF"/>
                </a:solidFill>
                <a:latin typeface="Lub Dub Medium"/>
                <a:cs typeface="Lub Dub Medium"/>
              </a:rPr>
              <a:t>18</a:t>
            </a:r>
            <a:endParaRPr sz="1000">
              <a:latin typeface="Lub Dub Medium"/>
              <a:cs typeface="Lub Dub Medium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04218" y="314215"/>
            <a:ext cx="8265159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024380" marR="5080" indent="-2011680">
              <a:lnSpc>
                <a:spcPts val="3890"/>
              </a:lnSpc>
              <a:spcBef>
                <a:spcPts val="585"/>
              </a:spcBef>
              <a:tabLst>
                <a:tab pos="2782570" algn="l"/>
                <a:tab pos="3358515" algn="l"/>
                <a:tab pos="3932554" algn="l"/>
              </a:tabLst>
            </a:pPr>
            <a:r>
              <a:rPr sz="3600" u="none" spc="200" dirty="0">
                <a:solidFill>
                  <a:srgbClr val="C00000"/>
                </a:solidFill>
              </a:rPr>
              <a:t>SUMMARY</a:t>
            </a:r>
            <a:r>
              <a:rPr sz="3600" u="none" dirty="0">
                <a:solidFill>
                  <a:srgbClr val="C00000"/>
                </a:solidFill>
              </a:rPr>
              <a:t>	</a:t>
            </a:r>
            <a:r>
              <a:rPr sz="3600" u="none" spc="140" dirty="0">
                <a:solidFill>
                  <a:srgbClr val="C00000"/>
                </a:solidFill>
              </a:rPr>
              <a:t>FOR</a:t>
            </a:r>
            <a:r>
              <a:rPr sz="3600" u="none" dirty="0">
                <a:solidFill>
                  <a:srgbClr val="C00000"/>
                </a:solidFill>
              </a:rPr>
              <a:t>	</a:t>
            </a:r>
            <a:r>
              <a:rPr sz="3600" u="none" spc="250" dirty="0">
                <a:solidFill>
                  <a:srgbClr val="C00000"/>
                </a:solidFill>
              </a:rPr>
              <a:t>NON-</a:t>
            </a:r>
            <a:r>
              <a:rPr sz="3600" u="none" spc="235" dirty="0">
                <a:solidFill>
                  <a:srgbClr val="C00000"/>
                </a:solidFill>
              </a:rPr>
              <a:t>SCIENTISTS </a:t>
            </a:r>
            <a:r>
              <a:rPr sz="3600" u="none" spc="165" dirty="0">
                <a:solidFill>
                  <a:srgbClr val="C00000"/>
                </a:solidFill>
              </a:rPr>
              <a:t>(LAY</a:t>
            </a:r>
            <a:r>
              <a:rPr sz="3600" u="none" dirty="0">
                <a:solidFill>
                  <a:srgbClr val="C00000"/>
                </a:solidFill>
              </a:rPr>
              <a:t>	</a:t>
            </a:r>
            <a:r>
              <a:rPr sz="3600" u="none" spc="204" dirty="0">
                <a:solidFill>
                  <a:srgbClr val="C00000"/>
                </a:solidFill>
              </a:rPr>
              <a:t>SUMMARY)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4605143" y="1740927"/>
            <a:ext cx="6722109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b="0" dirty="0">
                <a:latin typeface="Lub Dub Medium"/>
                <a:cs typeface="Lub Dub Medium"/>
              </a:rPr>
              <a:t>Describe</a:t>
            </a:r>
            <a:r>
              <a:rPr sz="3200" b="0" spc="-90" dirty="0">
                <a:latin typeface="Lub Dub Medium"/>
                <a:cs typeface="Lub Dub Medium"/>
              </a:rPr>
              <a:t> </a:t>
            </a:r>
            <a:r>
              <a:rPr sz="3200" b="0" dirty="0">
                <a:latin typeface="Lub Dub Medium"/>
                <a:cs typeface="Lub Dub Medium"/>
              </a:rPr>
              <a:t>your</a:t>
            </a:r>
            <a:r>
              <a:rPr sz="3200" b="0" spc="-95" dirty="0">
                <a:latin typeface="Lub Dub Medium"/>
                <a:cs typeface="Lub Dub Medium"/>
              </a:rPr>
              <a:t> </a:t>
            </a:r>
            <a:r>
              <a:rPr sz="3200" b="0" dirty="0">
                <a:latin typeface="Lub Dub Medium"/>
                <a:cs typeface="Lub Dub Medium"/>
              </a:rPr>
              <a:t>work</a:t>
            </a:r>
            <a:r>
              <a:rPr sz="3200" b="0" spc="-95" dirty="0">
                <a:latin typeface="Lub Dub Medium"/>
                <a:cs typeface="Lub Dub Medium"/>
              </a:rPr>
              <a:t> </a:t>
            </a:r>
            <a:r>
              <a:rPr sz="3200" b="0" dirty="0">
                <a:latin typeface="Lub Dub Medium"/>
                <a:cs typeface="Lub Dub Medium"/>
              </a:rPr>
              <a:t>to</a:t>
            </a:r>
            <a:r>
              <a:rPr sz="3200" b="0" spc="-100" dirty="0">
                <a:latin typeface="Lub Dub Medium"/>
                <a:cs typeface="Lub Dub Medium"/>
              </a:rPr>
              <a:t> </a:t>
            </a:r>
            <a:r>
              <a:rPr sz="3200" b="0" spc="-25" dirty="0">
                <a:latin typeface="Lub Dub Medium"/>
                <a:cs typeface="Lub Dub Medium"/>
              </a:rPr>
              <a:t>be </a:t>
            </a:r>
            <a:r>
              <a:rPr sz="3200" b="0" spc="-10" dirty="0">
                <a:latin typeface="Lub Dub Medium"/>
                <a:cs typeface="Lub Dub Medium"/>
              </a:rPr>
              <a:t>understood</a:t>
            </a:r>
            <a:r>
              <a:rPr sz="3200" b="0" spc="-100" dirty="0">
                <a:latin typeface="Lub Dub Medium"/>
                <a:cs typeface="Lub Dub Medium"/>
              </a:rPr>
              <a:t> </a:t>
            </a:r>
            <a:r>
              <a:rPr sz="3200" b="0" dirty="0">
                <a:latin typeface="Lub Dub Medium"/>
                <a:cs typeface="Lub Dub Medium"/>
              </a:rPr>
              <a:t>by</a:t>
            </a:r>
            <a:r>
              <a:rPr sz="3200" b="0" spc="-80" dirty="0">
                <a:latin typeface="Lub Dub Medium"/>
                <a:cs typeface="Lub Dub Medium"/>
              </a:rPr>
              <a:t> </a:t>
            </a:r>
            <a:r>
              <a:rPr sz="3200" b="0" dirty="0">
                <a:latin typeface="Lub Dub Medium"/>
                <a:cs typeface="Lub Dub Medium"/>
              </a:rPr>
              <a:t>people</a:t>
            </a:r>
            <a:r>
              <a:rPr sz="3200" b="0" spc="-90" dirty="0">
                <a:latin typeface="Lub Dub Medium"/>
                <a:cs typeface="Lub Dub Medium"/>
              </a:rPr>
              <a:t> </a:t>
            </a:r>
            <a:r>
              <a:rPr sz="3200" b="0" dirty="0">
                <a:latin typeface="Lub Dub Medium"/>
                <a:cs typeface="Lub Dub Medium"/>
              </a:rPr>
              <a:t>who</a:t>
            </a:r>
            <a:r>
              <a:rPr sz="3200" b="0" spc="-80" dirty="0">
                <a:latin typeface="Lub Dub Medium"/>
                <a:cs typeface="Lub Dub Medium"/>
              </a:rPr>
              <a:t> </a:t>
            </a:r>
            <a:r>
              <a:rPr sz="3200" b="0" dirty="0">
                <a:latin typeface="Lub Dub Medium"/>
                <a:cs typeface="Lub Dub Medium"/>
              </a:rPr>
              <a:t>do</a:t>
            </a:r>
            <a:r>
              <a:rPr sz="3200" b="0" spc="-85" dirty="0">
                <a:latin typeface="Lub Dub Medium"/>
                <a:cs typeface="Lub Dub Medium"/>
              </a:rPr>
              <a:t> </a:t>
            </a:r>
            <a:r>
              <a:rPr sz="3200" b="0" spc="-25" dirty="0">
                <a:latin typeface="Lub Dub Medium"/>
                <a:cs typeface="Lub Dub Medium"/>
              </a:rPr>
              <a:t>not </a:t>
            </a:r>
            <a:r>
              <a:rPr sz="3200" b="0" dirty="0">
                <a:latin typeface="Lub Dub Medium"/>
                <a:cs typeface="Lub Dub Medium"/>
              </a:rPr>
              <a:t>have</a:t>
            </a:r>
            <a:r>
              <a:rPr sz="3200" b="0" spc="-75" dirty="0">
                <a:latin typeface="Lub Dub Medium"/>
                <a:cs typeface="Lub Dub Medium"/>
              </a:rPr>
              <a:t> </a:t>
            </a:r>
            <a:r>
              <a:rPr sz="3200" b="0" dirty="0">
                <a:latin typeface="Lub Dub Medium"/>
                <a:cs typeface="Lub Dub Medium"/>
              </a:rPr>
              <a:t>science</a:t>
            </a:r>
            <a:r>
              <a:rPr sz="3200" b="0" spc="-90" dirty="0">
                <a:latin typeface="Lub Dub Medium"/>
                <a:cs typeface="Lub Dub Medium"/>
              </a:rPr>
              <a:t> </a:t>
            </a:r>
            <a:r>
              <a:rPr sz="3200" b="0" dirty="0">
                <a:latin typeface="Lub Dub Medium"/>
                <a:cs typeface="Lub Dub Medium"/>
              </a:rPr>
              <a:t>or</a:t>
            </a:r>
            <a:r>
              <a:rPr sz="3200" b="0" spc="-85" dirty="0">
                <a:latin typeface="Lub Dub Medium"/>
                <a:cs typeface="Lub Dub Medium"/>
              </a:rPr>
              <a:t> </a:t>
            </a:r>
            <a:r>
              <a:rPr sz="3200" b="0" spc="-10" dirty="0">
                <a:latin typeface="Lub Dub Medium"/>
                <a:cs typeface="Lub Dub Medium"/>
              </a:rPr>
              <a:t>medical backgrounds.</a:t>
            </a:r>
            <a:endParaRPr sz="3200">
              <a:latin typeface="Lub Dub Medium"/>
              <a:cs typeface="Lub Dub Medium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9036" y="1492758"/>
            <a:ext cx="3510915" cy="5365750"/>
            <a:chOff x="669036" y="1492758"/>
            <a:chExt cx="3510915" cy="53657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036" y="4389882"/>
              <a:ext cx="3510533" cy="24681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752" y="1492758"/>
              <a:ext cx="3483102" cy="290550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950464" y="4657344"/>
            <a:ext cx="7227570" cy="1631950"/>
          </a:xfrm>
          <a:prstGeom prst="rect">
            <a:avLst/>
          </a:prstGeom>
          <a:ln w="38100">
            <a:solidFill>
              <a:srgbClr val="C10E1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005205" marR="1036955" indent="-137160" algn="ctr">
              <a:lnSpc>
                <a:spcPct val="101499"/>
              </a:lnSpc>
              <a:spcBef>
                <a:spcPts val="204"/>
              </a:spcBef>
            </a:pPr>
            <a:r>
              <a:rPr sz="2000" b="0" dirty="0">
                <a:latin typeface="Lub Dub Medium"/>
                <a:cs typeface="Lub Dub Medium"/>
              </a:rPr>
              <a:t>How</a:t>
            </a:r>
            <a:r>
              <a:rPr sz="2000" b="0" spc="-80" dirty="0">
                <a:latin typeface="Lub Dub Medium"/>
                <a:cs typeface="Lub Dub Medium"/>
              </a:rPr>
              <a:t> </a:t>
            </a:r>
            <a:r>
              <a:rPr sz="2000" b="0" dirty="0">
                <a:latin typeface="Lub Dub Medium"/>
                <a:cs typeface="Lub Dub Medium"/>
              </a:rPr>
              <a:t>to</a:t>
            </a:r>
            <a:r>
              <a:rPr sz="2000" b="0" spc="-80" dirty="0">
                <a:latin typeface="Lub Dub Medium"/>
                <a:cs typeface="Lub Dub Medium"/>
              </a:rPr>
              <a:t> </a:t>
            </a:r>
            <a:r>
              <a:rPr sz="2000" b="0" spc="-20" dirty="0">
                <a:latin typeface="Lub Dub Medium"/>
                <a:cs typeface="Lub Dub Medium"/>
              </a:rPr>
              <a:t>Share</a:t>
            </a:r>
            <a:r>
              <a:rPr sz="2000" b="0" spc="-80" dirty="0">
                <a:latin typeface="Lub Dub Medium"/>
                <a:cs typeface="Lub Dub Medium"/>
              </a:rPr>
              <a:t> </a:t>
            </a:r>
            <a:r>
              <a:rPr sz="2000" b="0" spc="-10" dirty="0">
                <a:latin typeface="Lub Dub Medium"/>
                <a:cs typeface="Lub Dub Medium"/>
              </a:rPr>
              <a:t>Your</a:t>
            </a:r>
            <a:r>
              <a:rPr sz="2000" b="0" spc="-75" dirty="0">
                <a:latin typeface="Lub Dub Medium"/>
                <a:cs typeface="Lub Dub Medium"/>
              </a:rPr>
              <a:t> </a:t>
            </a:r>
            <a:r>
              <a:rPr sz="2000" b="0" spc="-40" dirty="0">
                <a:latin typeface="Lub Dub Medium"/>
                <a:cs typeface="Lub Dub Medium"/>
              </a:rPr>
              <a:t>AHA-</a:t>
            </a:r>
            <a:r>
              <a:rPr sz="2000" b="0" spc="-25" dirty="0">
                <a:latin typeface="Lub Dub Medium"/>
                <a:cs typeface="Lub Dub Medium"/>
              </a:rPr>
              <a:t>Funded</a:t>
            </a:r>
            <a:r>
              <a:rPr sz="2000" b="0" spc="-80" dirty="0">
                <a:latin typeface="Lub Dub Medium"/>
                <a:cs typeface="Lub Dub Medium"/>
              </a:rPr>
              <a:t> </a:t>
            </a:r>
            <a:r>
              <a:rPr sz="2000" b="0" spc="-10" dirty="0">
                <a:latin typeface="Lub Dub Medium"/>
                <a:cs typeface="Lub Dub Medium"/>
              </a:rPr>
              <a:t>Research </a:t>
            </a:r>
            <a:r>
              <a:rPr sz="2000" b="0" dirty="0">
                <a:latin typeface="Lub Dub Medium"/>
                <a:cs typeface="Lub Dub Medium"/>
              </a:rPr>
              <a:t>by</a:t>
            </a:r>
            <a:r>
              <a:rPr sz="2000" b="0" spc="-75" dirty="0">
                <a:latin typeface="Lub Dub Medium"/>
                <a:cs typeface="Lub Dub Medium"/>
              </a:rPr>
              <a:t> </a:t>
            </a:r>
            <a:r>
              <a:rPr sz="2000" b="0" dirty="0">
                <a:latin typeface="Lub Dub Medium"/>
                <a:cs typeface="Lub Dub Medium"/>
              </a:rPr>
              <a:t>researcher</a:t>
            </a:r>
            <a:r>
              <a:rPr sz="2000" b="0" spc="-40" dirty="0">
                <a:latin typeface="Lub Dub Medium"/>
                <a:cs typeface="Lub Dub Medium"/>
              </a:rPr>
              <a:t> </a:t>
            </a:r>
            <a:r>
              <a:rPr sz="2000" b="0" dirty="0">
                <a:latin typeface="Lub Dub Medium"/>
                <a:cs typeface="Lub Dub Medium"/>
              </a:rPr>
              <a:t>Georgia</a:t>
            </a:r>
            <a:r>
              <a:rPr sz="2000" b="0" spc="-60" dirty="0">
                <a:latin typeface="Lub Dub Medium"/>
                <a:cs typeface="Lub Dub Medium"/>
              </a:rPr>
              <a:t> </a:t>
            </a:r>
            <a:r>
              <a:rPr sz="2000" b="0" spc="-10" dirty="0">
                <a:latin typeface="Lub Dub Medium"/>
                <a:cs typeface="Lub Dub Medium"/>
              </a:rPr>
              <a:t>Papavasiliou,</a:t>
            </a:r>
            <a:r>
              <a:rPr sz="2000" b="0" spc="-50" dirty="0">
                <a:latin typeface="Lub Dub Medium"/>
                <a:cs typeface="Lub Dub Medium"/>
              </a:rPr>
              <a:t> </a:t>
            </a:r>
            <a:r>
              <a:rPr sz="2000" b="0" spc="-10" dirty="0">
                <a:latin typeface="Lub Dub Medium"/>
                <a:cs typeface="Lub Dub Medium"/>
              </a:rPr>
              <a:t>Ph.D.</a:t>
            </a:r>
            <a:endParaRPr sz="2000">
              <a:latin typeface="Lub Dub Medium"/>
              <a:cs typeface="Lub Dub Medium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Lub Dub Medium"/>
              <a:cs typeface="Lub Dub Medium"/>
            </a:endParaRPr>
          </a:p>
          <a:p>
            <a:pPr marL="146050" marR="140335" algn="ctr">
              <a:lnSpc>
                <a:spcPct val="100000"/>
              </a:lnSpc>
              <a:spcBef>
                <a:spcPts val="5"/>
              </a:spcBef>
            </a:pPr>
            <a:r>
              <a:rPr sz="2000" u="sng" spc="-20" dirty="0">
                <a:solidFill>
                  <a:srgbClr val="3333FF"/>
                </a:solidFill>
                <a:uFill>
                  <a:solidFill>
                    <a:srgbClr val="3333FF"/>
                  </a:solidFill>
                </a:uFill>
                <a:latin typeface="Calibri"/>
                <a:cs typeface="Calibri"/>
                <a:hlinkClick r:id="rId6"/>
              </a:rPr>
              <a:t>https://www.youtube.com/watch?v=04ZEyfM1T2s&amp;list=PLtzTeR_CJ</a:t>
            </a:r>
            <a:r>
              <a:rPr sz="2000" spc="-20" dirty="0">
                <a:solidFill>
                  <a:srgbClr val="3333FF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2000" u="sng" spc="-25" dirty="0">
                <a:solidFill>
                  <a:srgbClr val="3333FF"/>
                </a:solidFill>
                <a:uFill>
                  <a:solidFill>
                    <a:srgbClr val="3333FF"/>
                  </a:solidFill>
                </a:uFill>
                <a:latin typeface="Calibri"/>
                <a:cs typeface="Calibri"/>
                <a:hlinkClick r:id="rId6"/>
              </a:rPr>
              <a:t>NHJBtkiHnTJ-</a:t>
            </a:r>
            <a:r>
              <a:rPr sz="2000" u="sng" spc="-10" dirty="0">
                <a:solidFill>
                  <a:srgbClr val="3333FF"/>
                </a:solidFill>
                <a:uFill>
                  <a:solidFill>
                    <a:srgbClr val="3333FF"/>
                  </a:solidFill>
                </a:uFill>
                <a:latin typeface="Calibri"/>
                <a:cs typeface="Calibri"/>
                <a:hlinkClick r:id="rId6"/>
              </a:rPr>
              <a:t>uhYq3WGDYkP5&amp;index=1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3F0B1EA-72F4-41BE-B2AC-B6EC50CA53DA}"/>
              </a:ext>
            </a:extLst>
          </p:cNvPr>
          <p:cNvSpPr txBox="1"/>
          <p:nvPr/>
        </p:nvSpPr>
        <p:spPr>
          <a:xfrm>
            <a:off x="4177960" y="2281666"/>
            <a:ext cx="3435300" cy="19132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03" tIns="192178" rIns="4003" bIns="192178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10E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10E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about open funding opportunities from AHA, including eligibility and applicant instructions.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10E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10E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Gain an understanding of the direction and priorities of AHA’s research programs.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10E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8252DE-AC22-48AE-80B9-92E39508F8C0}"/>
              </a:ext>
            </a:extLst>
          </p:cNvPr>
          <p:cNvSpPr txBox="1"/>
          <p:nvPr/>
        </p:nvSpPr>
        <p:spPr>
          <a:xfrm>
            <a:off x="457200" y="314280"/>
            <a:ext cx="2419961" cy="369331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2E52AE-3A87-4A62-A2FD-3976413AB99F}"/>
              </a:ext>
            </a:extLst>
          </p:cNvPr>
          <p:cNvSpPr/>
          <p:nvPr/>
        </p:nvSpPr>
        <p:spPr>
          <a:xfrm>
            <a:off x="-41101" y="4124673"/>
            <a:ext cx="4219061" cy="110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Elizabeth (Liz) Cooper-Reelhorn 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National Sr. Research Administrator</a:t>
            </a:r>
          </a:p>
          <a:p>
            <a:pPr marR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Office of Science Operations </a:t>
            </a:r>
          </a:p>
          <a:p>
            <a:pPr marR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American Heart Association</a:t>
            </a:r>
          </a:p>
        </p:txBody>
      </p:sp>
      <p:pic>
        <p:nvPicPr>
          <p:cNvPr id="4" name="Picture 3" descr="A picture containing person, outdoor, tree&#10;&#10;Description automatically generated">
            <a:extLst>
              <a:ext uri="{FF2B5EF4-FFF2-40B4-BE49-F238E27FC236}">
                <a16:creationId xmlns:a16="http://schemas.microsoft.com/office/drawing/2014/main" id="{73BB5E7D-75EA-4ED6-8F23-B09AB6C1D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36" y="609599"/>
            <a:ext cx="2227917" cy="27348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CB7B41-F379-F5E8-353D-64700B3C6F8C}"/>
              </a:ext>
            </a:extLst>
          </p:cNvPr>
          <p:cNvSpPr txBox="1"/>
          <p:nvPr/>
        </p:nvSpPr>
        <p:spPr>
          <a:xfrm>
            <a:off x="8850264" y="314281"/>
            <a:ext cx="2198464" cy="369331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D77E357-29DF-C74C-F067-6B12C7E0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90" y="609600"/>
            <a:ext cx="2203329" cy="28194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273DAE-9BD6-EC0E-7B1A-5FE3A43A4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077020"/>
              </p:ext>
            </p:extLst>
          </p:nvPr>
        </p:nvGraphicFramePr>
        <p:xfrm>
          <a:off x="7647141" y="4007599"/>
          <a:ext cx="4185180" cy="1226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5180">
                  <a:extLst>
                    <a:ext uri="{9D8B030D-6E8A-4147-A177-3AD203B41FA5}">
                      <a16:colId xmlns:a16="http://schemas.microsoft.com/office/drawing/2014/main" val="598818377"/>
                    </a:ext>
                  </a:extLst>
                </a:gridCol>
              </a:tblGrid>
              <a:tr h="12262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Lora Hillgartner Wong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Sr. Content &amp; Editorial Manager, Research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 of Science Operations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American Heart Association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116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238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9199"/>
            <a:ext cx="12192000" cy="5638800"/>
            <a:chOff x="0" y="1219199"/>
            <a:chExt cx="12192000" cy="5638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9199"/>
              <a:ext cx="12191999" cy="5638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5693" y="5843778"/>
              <a:ext cx="1339595" cy="726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93224" y="6352620"/>
            <a:ext cx="132080" cy="1619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000" b="0" spc="-25" dirty="0">
                <a:solidFill>
                  <a:srgbClr val="FFFFFF"/>
                </a:solidFill>
                <a:latin typeface="Lub Dub Medium"/>
                <a:cs typeface="Lub Dub Medium"/>
              </a:rPr>
              <a:t>19</a:t>
            </a:r>
            <a:endParaRPr sz="1000">
              <a:latin typeface="Lub Dub Medium"/>
              <a:cs typeface="Lub Dub Medium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377190"/>
            <a:ext cx="12192000" cy="6480810"/>
            <a:chOff x="0" y="377190"/>
            <a:chExt cx="12192000" cy="6480810"/>
          </a:xfrm>
        </p:grpSpPr>
        <p:sp>
          <p:nvSpPr>
            <p:cNvPr id="7" name="object 7"/>
            <p:cNvSpPr/>
            <p:nvPr/>
          </p:nvSpPr>
          <p:spPr>
            <a:xfrm>
              <a:off x="11938254" y="2566416"/>
              <a:ext cx="254000" cy="1206500"/>
            </a:xfrm>
            <a:custGeom>
              <a:avLst/>
              <a:gdLst/>
              <a:ahLst/>
              <a:cxnLst/>
              <a:rect l="l" t="t" r="r" b="b"/>
              <a:pathLst>
                <a:path w="254000" h="1206500">
                  <a:moveTo>
                    <a:pt x="253542" y="0"/>
                  </a:moveTo>
                  <a:lnTo>
                    <a:pt x="0" y="0"/>
                  </a:lnTo>
                  <a:lnTo>
                    <a:pt x="0" y="1206246"/>
                  </a:lnTo>
                  <a:lnTo>
                    <a:pt x="253542" y="1206246"/>
                  </a:lnTo>
                  <a:lnTo>
                    <a:pt x="253542" y="0"/>
                  </a:lnTo>
                  <a:close/>
                </a:path>
              </a:pathLst>
            </a:custGeom>
            <a:solidFill>
              <a:srgbClr val="C10E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7966" y="3366135"/>
              <a:ext cx="11694160" cy="0"/>
            </a:xfrm>
            <a:custGeom>
              <a:avLst/>
              <a:gdLst/>
              <a:ahLst/>
              <a:cxnLst/>
              <a:rect l="l" t="t" r="r" b="b"/>
              <a:pathLst>
                <a:path w="11694160">
                  <a:moveTo>
                    <a:pt x="0" y="0"/>
                  </a:moveTo>
                  <a:lnTo>
                    <a:pt x="3613023" y="0"/>
                  </a:lnTo>
                </a:path>
                <a:path w="11694160">
                  <a:moveTo>
                    <a:pt x="10886313" y="0"/>
                  </a:moveTo>
                  <a:lnTo>
                    <a:pt x="11693728" y="0"/>
                  </a:lnTo>
                </a:path>
              </a:pathLst>
            </a:custGeom>
            <a:ln w="25400">
              <a:solidFill>
                <a:srgbClr val="61636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5842254"/>
              <a:ext cx="12192000" cy="254000"/>
            </a:xfrm>
            <a:custGeom>
              <a:avLst/>
              <a:gdLst/>
              <a:ahLst/>
              <a:cxnLst/>
              <a:rect l="l" t="t" r="r" b="b"/>
              <a:pathLst>
                <a:path w="12192000" h="254000">
                  <a:moveTo>
                    <a:pt x="0" y="253746"/>
                  </a:moveTo>
                  <a:lnTo>
                    <a:pt x="12192000" y="253746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253746"/>
                  </a:lnTo>
                  <a:close/>
                </a:path>
              </a:pathLst>
            </a:custGeom>
            <a:solidFill>
              <a:srgbClr val="C10E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6095999"/>
              <a:ext cx="12192000" cy="762000"/>
            </a:xfrm>
            <a:custGeom>
              <a:avLst/>
              <a:gdLst/>
              <a:ahLst/>
              <a:cxnLst/>
              <a:rect l="l" t="t" r="r" b="b"/>
              <a:pathLst>
                <a:path w="12192000" h="762000">
                  <a:moveTo>
                    <a:pt x="121920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12192000" y="762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245" y="377190"/>
              <a:ext cx="1971281" cy="10660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8996" y="1856994"/>
              <a:ext cx="3704843" cy="314324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469900" marR="207010" indent="-457834">
              <a:lnSpc>
                <a:spcPts val="3020"/>
              </a:lnSpc>
              <a:spcBef>
                <a:spcPts val="484"/>
              </a:spcBef>
              <a:buFont typeface="Wingdings"/>
              <a:buChar char=""/>
              <a:tabLst>
                <a:tab pos="469900" algn="l"/>
                <a:tab pos="470534" algn="l"/>
              </a:tabLst>
            </a:pPr>
            <a:r>
              <a:rPr dirty="0"/>
              <a:t>Applicant</a:t>
            </a:r>
            <a:r>
              <a:rPr spc="-30" dirty="0"/>
              <a:t> </a:t>
            </a:r>
            <a:r>
              <a:rPr dirty="0"/>
              <a:t>must</a:t>
            </a:r>
            <a:r>
              <a:rPr spc="-15" dirty="0"/>
              <a:t> </a:t>
            </a:r>
            <a:r>
              <a:rPr dirty="0"/>
              <a:t>be</a:t>
            </a:r>
            <a:r>
              <a:rPr spc="-10" dirty="0"/>
              <a:t> </a:t>
            </a:r>
            <a:r>
              <a:rPr dirty="0"/>
              <a:t>AHA</a:t>
            </a:r>
            <a:r>
              <a:rPr spc="-15" dirty="0"/>
              <a:t> </a:t>
            </a:r>
            <a:r>
              <a:rPr spc="-10" dirty="0"/>
              <a:t>Professional </a:t>
            </a:r>
            <a:r>
              <a:rPr dirty="0"/>
              <a:t>Member</a:t>
            </a:r>
            <a:r>
              <a:rPr spc="-15" dirty="0"/>
              <a:t> </a:t>
            </a:r>
            <a:r>
              <a:rPr dirty="0"/>
              <a:t>Join</a:t>
            </a:r>
            <a:r>
              <a:rPr spc="-20" dirty="0"/>
              <a:t> </a:t>
            </a:r>
            <a:r>
              <a:rPr spc="-10" dirty="0"/>
              <a:t>early!!</a:t>
            </a:r>
          </a:p>
          <a:p>
            <a:pPr marL="469900">
              <a:lnSpc>
                <a:spcPts val="1900"/>
              </a:lnSpc>
            </a:pPr>
            <a:r>
              <a:rPr sz="1800" b="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  <a:hlinkClick r:id="rId6"/>
              </a:rPr>
              <a:t>https://professional.heart.org/en/partners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marL="469265" marR="88265" lvl="1" indent="-401955">
              <a:lnSpc>
                <a:spcPts val="3020"/>
              </a:lnSpc>
              <a:buFont typeface="Wingdings"/>
              <a:buChar char=""/>
              <a:tabLst>
                <a:tab pos="469900" algn="l"/>
              </a:tabLst>
            </a:pPr>
            <a:r>
              <a:rPr sz="2800" b="0" dirty="0">
                <a:latin typeface="Lub Dub Medium"/>
                <a:cs typeface="Lub Dub Medium"/>
              </a:rPr>
              <a:t>Application</a:t>
            </a:r>
            <a:r>
              <a:rPr sz="2800" b="0" spc="-4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software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is</a:t>
            </a:r>
            <a:r>
              <a:rPr sz="2800" b="0" spc="-25" dirty="0">
                <a:latin typeface="Lub Dub Medium"/>
                <a:cs typeface="Lub Dub Medium"/>
              </a:rPr>
              <a:t> </a:t>
            </a:r>
            <a:r>
              <a:rPr sz="2800" b="0" spc="-10" dirty="0">
                <a:latin typeface="Lub Dub Medium"/>
                <a:cs typeface="Lub Dub Medium"/>
              </a:rPr>
              <a:t>Proposal </a:t>
            </a:r>
            <a:r>
              <a:rPr sz="2800" b="0" dirty="0">
                <a:latin typeface="Lub Dub Medium"/>
                <a:cs typeface="Lub Dub Medium"/>
              </a:rPr>
              <a:t>Central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-</a:t>
            </a:r>
            <a:r>
              <a:rPr sz="2800" b="0" spc="-1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-opens</a:t>
            </a:r>
            <a:r>
              <a:rPr sz="2800" b="0" spc="-1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about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60</a:t>
            </a:r>
            <a:r>
              <a:rPr sz="2800" b="0" spc="-1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days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spc="-10" dirty="0">
                <a:latin typeface="Lub Dub Medium"/>
                <a:cs typeface="Lub Dub Medium"/>
              </a:rPr>
              <a:t>prior </a:t>
            </a:r>
            <a:r>
              <a:rPr sz="2800" b="0" dirty="0">
                <a:latin typeface="Lub Dub Medium"/>
                <a:cs typeface="Lub Dub Medium"/>
              </a:rPr>
              <a:t>to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spc="-10" dirty="0">
                <a:latin typeface="Lub Dub Medium"/>
                <a:cs typeface="Lub Dub Medium"/>
              </a:rPr>
              <a:t>deadline</a:t>
            </a:r>
            <a:endParaRPr sz="2800">
              <a:latin typeface="Lub Dub Medium"/>
              <a:cs typeface="Lub Dub Medium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Wingdings"/>
              <a:buChar char=""/>
            </a:pPr>
            <a:endParaRPr sz="2500"/>
          </a:p>
          <a:p>
            <a:pPr marL="469900" lvl="1" indent="-401955">
              <a:lnSpc>
                <a:spcPct val="100000"/>
              </a:lnSpc>
              <a:buFont typeface="Wingdings"/>
              <a:buChar char=""/>
              <a:tabLst>
                <a:tab pos="470534" algn="l"/>
              </a:tabLst>
            </a:pPr>
            <a:r>
              <a:rPr sz="2800" b="0" dirty="0">
                <a:latin typeface="Lub Dub Medium"/>
                <a:cs typeface="Lub Dub Medium"/>
              </a:rPr>
              <a:t>Work on your uploads</a:t>
            </a:r>
            <a:r>
              <a:rPr sz="2800" b="0" spc="-1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in </a:t>
            </a:r>
            <a:r>
              <a:rPr sz="2800" b="0" spc="-10" dirty="0">
                <a:latin typeface="Lub Dub Medium"/>
                <a:cs typeface="Lub Dub Medium"/>
              </a:rPr>
              <a:t>advance</a:t>
            </a:r>
            <a:endParaRPr sz="2800">
              <a:latin typeface="Lub Dub Medium"/>
              <a:cs typeface="Lub Dub Medium"/>
            </a:endParaRPr>
          </a:p>
          <a:p>
            <a:pPr marL="758190" marR="5080" indent="-5080">
              <a:lnSpc>
                <a:spcPts val="1939"/>
              </a:lnSpc>
              <a:spcBef>
                <a:spcPts val="530"/>
              </a:spcBef>
            </a:pPr>
            <a:r>
              <a:rPr sz="1800" b="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  <a:hlinkClick r:id="rId7"/>
              </a:rPr>
              <a:t>https://professional.heart.org/en/research-programs/application-</a:t>
            </a:r>
            <a:r>
              <a:rPr sz="1800" b="0" spc="-10" dirty="0">
                <a:solidFill>
                  <a:srgbClr val="006FC0"/>
                </a:solidFill>
                <a:latin typeface="Calibri"/>
                <a:cs typeface="Calibri"/>
                <a:hlinkClick r:id="rId7"/>
              </a:rPr>
              <a:t> </a:t>
            </a:r>
            <a:r>
              <a:rPr sz="1800" b="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  <a:hlinkClick r:id="rId7"/>
              </a:rPr>
              <a:t>information/required-application-documents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4477" rIns="0" bIns="0" rtlCol="0">
            <a:spAutoFit/>
          </a:bodyPr>
          <a:lstStyle/>
          <a:p>
            <a:pPr marL="2437765">
              <a:lnSpc>
                <a:spcPct val="100000"/>
              </a:lnSpc>
              <a:spcBef>
                <a:spcPts val="100"/>
              </a:spcBef>
            </a:pPr>
            <a:r>
              <a:rPr sz="3600" u="none" spc="225" dirty="0">
                <a:solidFill>
                  <a:srgbClr val="C00000"/>
                </a:solidFill>
              </a:rPr>
              <a:t>APPLICATION</a:t>
            </a:r>
            <a:r>
              <a:rPr sz="3600" u="none" spc="250" dirty="0">
                <a:solidFill>
                  <a:srgbClr val="C00000"/>
                </a:solidFill>
              </a:rPr>
              <a:t> </a:t>
            </a:r>
            <a:r>
              <a:rPr sz="3600" u="none" spc="-20" dirty="0">
                <a:solidFill>
                  <a:srgbClr val="C00000"/>
                </a:solidFill>
              </a:rPr>
              <a:t>TIPS</a:t>
            </a:r>
            <a:endParaRPr sz="3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9199"/>
            <a:ext cx="12192000" cy="5638800"/>
            <a:chOff x="0" y="1219199"/>
            <a:chExt cx="12192000" cy="5638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9199"/>
              <a:ext cx="12191999" cy="5638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5693" y="5843778"/>
              <a:ext cx="1339595" cy="726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0524" y="6341701"/>
            <a:ext cx="17526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spc="-25" dirty="0">
                <a:solidFill>
                  <a:srgbClr val="FFFFFF"/>
                </a:solidFill>
                <a:latin typeface="Lub Dub Medium"/>
                <a:cs typeface="Lub Dub Medium"/>
              </a:rPr>
              <a:t>20</a:t>
            </a:r>
            <a:endParaRPr sz="1000">
              <a:latin typeface="Lub Dub Medium"/>
              <a:cs typeface="Lub Dub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5543" y="4814141"/>
            <a:ext cx="44316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latin typeface="Lub Dub Medium"/>
                <a:cs typeface="Lub Dub Medium"/>
              </a:rPr>
              <a:t>AHA</a:t>
            </a:r>
            <a:r>
              <a:rPr sz="2800" b="0" spc="-3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Postdoctoral</a:t>
            </a:r>
            <a:r>
              <a:rPr sz="2800" b="0" spc="-30" dirty="0">
                <a:latin typeface="Lub Dub Medium"/>
                <a:cs typeface="Lub Dub Medium"/>
              </a:rPr>
              <a:t> </a:t>
            </a:r>
            <a:r>
              <a:rPr sz="2800" b="0" spc="-10" dirty="0">
                <a:latin typeface="Lub Dub Medium"/>
                <a:cs typeface="Lub Dub Medium"/>
              </a:rPr>
              <a:t>Fellows</a:t>
            </a:r>
            <a:endParaRPr sz="2800">
              <a:latin typeface="Lub Dub Medium"/>
              <a:cs typeface="Lub Dub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53262" y="1141246"/>
            <a:ext cx="7601584" cy="3741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Lub Dub Medium"/>
                <a:cs typeface="Lub Dub Medium"/>
                <a:hlinkClick r:id="rId4"/>
              </a:rPr>
              <a:t>professional.heart.org/PeerReview</a:t>
            </a:r>
            <a:endParaRPr sz="2200" dirty="0">
              <a:latin typeface="Lub Dub Medium"/>
              <a:cs typeface="Lub Dub Medium"/>
            </a:endParaRPr>
          </a:p>
          <a:p>
            <a:pPr marL="1144905" indent="-344170">
              <a:lnSpc>
                <a:spcPct val="100000"/>
              </a:lnSpc>
              <a:spcBef>
                <a:spcPts val="2455"/>
              </a:spcBef>
              <a:buFont typeface="Arial"/>
              <a:buChar char="•"/>
              <a:tabLst>
                <a:tab pos="1144905" algn="l"/>
                <a:tab pos="1145540" algn="l"/>
              </a:tabLst>
            </a:pPr>
            <a:r>
              <a:rPr sz="2800" b="0" dirty="0">
                <a:latin typeface="Lub Dub Medium"/>
                <a:cs typeface="Lub Dub Medium"/>
              </a:rPr>
              <a:t>Study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sections</a:t>
            </a:r>
            <a:r>
              <a:rPr sz="2800" b="0" spc="-1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by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award</a:t>
            </a:r>
            <a:r>
              <a:rPr sz="2800" b="0" spc="-1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type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&amp;</a:t>
            </a:r>
            <a:r>
              <a:rPr sz="2800" b="0" spc="-10" dirty="0">
                <a:latin typeface="Lub Dub Medium"/>
                <a:cs typeface="Lub Dub Medium"/>
              </a:rPr>
              <a:t> topic</a:t>
            </a:r>
            <a:endParaRPr sz="2800" dirty="0">
              <a:latin typeface="Lub Dub Medium"/>
              <a:cs typeface="Lub Dub Medium"/>
            </a:endParaRPr>
          </a:p>
          <a:p>
            <a:pPr marL="1144905" marR="1744345" indent="-343535">
              <a:lnSpc>
                <a:spcPct val="80000"/>
              </a:lnSpc>
              <a:spcBef>
                <a:spcPts val="2000"/>
              </a:spcBef>
              <a:buFont typeface="Arial"/>
              <a:buChar char="•"/>
              <a:tabLst>
                <a:tab pos="1144905" algn="l"/>
                <a:tab pos="1145540" algn="l"/>
              </a:tabLst>
            </a:pPr>
            <a:r>
              <a:rPr sz="2800" b="0" dirty="0">
                <a:latin typeface="Lub Dub Medium"/>
                <a:cs typeface="Lub Dub Medium"/>
              </a:rPr>
              <a:t>Virtual</a:t>
            </a:r>
            <a:r>
              <a:rPr sz="2800" b="0" spc="-1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meeting</a:t>
            </a:r>
            <a:r>
              <a:rPr sz="2800" b="0" spc="-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via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Zoom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spc="-50" dirty="0">
                <a:latin typeface="Lub Dub Medium"/>
                <a:cs typeface="Lub Dub Medium"/>
              </a:rPr>
              <a:t>&amp; </a:t>
            </a:r>
            <a:r>
              <a:rPr sz="2800" b="0" spc="-10" dirty="0">
                <a:latin typeface="Lub Dub Medium"/>
                <a:cs typeface="Lub Dub Medium"/>
              </a:rPr>
              <a:t>ProposalCentral</a:t>
            </a:r>
            <a:endParaRPr sz="2800" dirty="0">
              <a:latin typeface="Lub Dub Medium"/>
              <a:cs typeface="Lub Dub Medium"/>
            </a:endParaRPr>
          </a:p>
          <a:p>
            <a:pPr marL="1144905" marR="2548255" indent="-343535">
              <a:lnSpc>
                <a:spcPct val="80000"/>
              </a:lnSpc>
              <a:spcBef>
                <a:spcPts val="2005"/>
              </a:spcBef>
              <a:buFont typeface="Arial"/>
              <a:buChar char="•"/>
              <a:tabLst>
                <a:tab pos="1144905" algn="l"/>
                <a:tab pos="1145540" algn="l"/>
              </a:tabLst>
            </a:pPr>
            <a:r>
              <a:rPr sz="2800" b="0" dirty="0">
                <a:latin typeface="Lub Dub Medium"/>
                <a:cs typeface="Lub Dub Medium"/>
              </a:rPr>
              <a:t>Submit</a:t>
            </a:r>
            <a:r>
              <a:rPr sz="2800" b="0" spc="-20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your</a:t>
            </a:r>
            <a:r>
              <a:rPr sz="2800" b="0" spc="-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CV</a:t>
            </a:r>
            <a:r>
              <a:rPr sz="2800" b="0" spc="-10" dirty="0">
                <a:latin typeface="Lub Dub Medium"/>
                <a:cs typeface="Lub Dub Medium"/>
              </a:rPr>
              <a:t> </a:t>
            </a:r>
            <a:r>
              <a:rPr sz="2800" b="0" spc="-25" dirty="0">
                <a:latin typeface="Lub Dub Medium"/>
                <a:cs typeface="Lub Dub Medium"/>
              </a:rPr>
              <a:t>to </a:t>
            </a:r>
            <a:r>
              <a:rPr sz="2800" b="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Lub Dub Medium"/>
                <a:cs typeface="Lub Dub Medium"/>
                <a:hlinkClick r:id="rId5"/>
              </a:rPr>
              <a:t>PeerReview@heart.org</a:t>
            </a:r>
            <a:endParaRPr sz="2800" dirty="0">
              <a:latin typeface="Lub Dub Medium"/>
              <a:cs typeface="Lub Dub Medium"/>
            </a:endParaRPr>
          </a:p>
          <a:p>
            <a:pPr marL="1144905" indent="-344170">
              <a:lnSpc>
                <a:spcPct val="100000"/>
              </a:lnSpc>
              <a:spcBef>
                <a:spcPts val="2685"/>
              </a:spcBef>
              <a:buFont typeface="Arial"/>
              <a:buChar char="•"/>
              <a:tabLst>
                <a:tab pos="1144905" algn="l"/>
                <a:tab pos="1145540" algn="l"/>
              </a:tabLst>
            </a:pPr>
            <a:r>
              <a:rPr sz="2800" b="0" spc="-10" dirty="0">
                <a:latin typeface="Lub Dub Medium"/>
                <a:cs typeface="Lub Dub Medium"/>
              </a:rPr>
              <a:t>Reviewer-in-</a:t>
            </a:r>
            <a:r>
              <a:rPr sz="2800" b="0" dirty="0">
                <a:latin typeface="Lub Dub Medium"/>
                <a:cs typeface="Lub Dub Medium"/>
              </a:rPr>
              <a:t>Training</a:t>
            </a:r>
            <a:r>
              <a:rPr sz="2800" b="0" spc="35" dirty="0">
                <a:latin typeface="Lub Dub Medium"/>
                <a:cs typeface="Lub Dub Medium"/>
              </a:rPr>
              <a:t> </a:t>
            </a:r>
            <a:r>
              <a:rPr sz="2800" b="0" dirty="0">
                <a:latin typeface="Lub Dub Medium"/>
                <a:cs typeface="Lub Dub Medium"/>
              </a:rPr>
              <a:t>program</a:t>
            </a:r>
            <a:r>
              <a:rPr sz="2800" b="0" spc="20" dirty="0">
                <a:latin typeface="Lub Dub Medium"/>
                <a:cs typeface="Lub Dub Medium"/>
              </a:rPr>
              <a:t> </a:t>
            </a:r>
            <a:r>
              <a:rPr sz="2800" b="0" spc="-25" dirty="0">
                <a:latin typeface="Lub Dub Medium"/>
                <a:cs typeface="Lub Dub Medium"/>
              </a:rPr>
              <a:t>for</a:t>
            </a:r>
            <a:endParaRPr sz="2800" dirty="0">
              <a:latin typeface="Lub Dub Medium"/>
              <a:cs typeface="Lub Dub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4755">
              <a:lnSpc>
                <a:spcPct val="100000"/>
              </a:lnSpc>
              <a:spcBef>
                <a:spcPts val="95"/>
              </a:spcBef>
            </a:pPr>
            <a:r>
              <a:rPr sz="4400" b="1" u="none" dirty="0">
                <a:solidFill>
                  <a:srgbClr val="C00000"/>
                </a:solidFill>
                <a:latin typeface="Lub Dub Bold"/>
                <a:cs typeface="Lub Dub Bold"/>
              </a:rPr>
              <a:t>BECOME</a:t>
            </a:r>
            <a:r>
              <a:rPr sz="4400" b="1" u="none" spc="-90" dirty="0">
                <a:solidFill>
                  <a:srgbClr val="C00000"/>
                </a:solidFill>
                <a:latin typeface="Lub Dub Bold"/>
                <a:cs typeface="Lub Dub Bold"/>
              </a:rPr>
              <a:t> </a:t>
            </a:r>
            <a:r>
              <a:rPr sz="4400" b="1" u="none" dirty="0">
                <a:solidFill>
                  <a:srgbClr val="C00000"/>
                </a:solidFill>
                <a:latin typeface="Lub Dub Bold"/>
                <a:cs typeface="Lub Dub Bold"/>
              </a:rPr>
              <a:t>A</a:t>
            </a:r>
            <a:r>
              <a:rPr sz="4400" b="1" u="none" spc="-110" dirty="0">
                <a:solidFill>
                  <a:srgbClr val="C00000"/>
                </a:solidFill>
                <a:latin typeface="Lub Dub Bold"/>
                <a:cs typeface="Lub Dub Bold"/>
              </a:rPr>
              <a:t> </a:t>
            </a:r>
            <a:r>
              <a:rPr sz="4400" b="1" u="none" dirty="0">
                <a:solidFill>
                  <a:srgbClr val="C00000"/>
                </a:solidFill>
                <a:latin typeface="Lub Dub Bold"/>
                <a:cs typeface="Lub Dub Bold"/>
              </a:rPr>
              <a:t>PEER</a:t>
            </a:r>
            <a:r>
              <a:rPr sz="4400" b="1" u="none" spc="-90" dirty="0">
                <a:solidFill>
                  <a:srgbClr val="C00000"/>
                </a:solidFill>
                <a:latin typeface="Lub Dub Bold"/>
                <a:cs typeface="Lub Dub Bold"/>
              </a:rPr>
              <a:t> </a:t>
            </a:r>
            <a:r>
              <a:rPr sz="4400" b="1" u="none" spc="-10" dirty="0">
                <a:solidFill>
                  <a:srgbClr val="C00000"/>
                </a:solidFill>
                <a:latin typeface="Lub Dub Bold"/>
                <a:cs typeface="Lub Dub Bold"/>
              </a:rPr>
              <a:t>REVIEWER</a:t>
            </a:r>
            <a:endParaRPr sz="4400">
              <a:latin typeface="Lub Dub Bold"/>
              <a:cs typeface="Lub Dub Bold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0040" y="1897379"/>
            <a:ext cx="3960863" cy="288036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98492" y="4795916"/>
            <a:ext cx="37807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Calibri"/>
                <a:cs typeface="Calibri"/>
              </a:rPr>
              <a:t>“You</a:t>
            </a:r>
            <a:r>
              <a:rPr sz="1800" i="1" spc="-5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learn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how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to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tailor</a:t>
            </a:r>
            <a:r>
              <a:rPr sz="1800" i="1" spc="-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your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own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grants </a:t>
            </a:r>
            <a:r>
              <a:rPr sz="1800" i="1" dirty="0">
                <a:latin typeface="Calibri"/>
                <a:cs typeface="Calibri"/>
              </a:rPr>
              <a:t>to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avoid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the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pitfalls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you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see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in</a:t>
            </a:r>
            <a:r>
              <a:rPr sz="1800" i="1" spc="-10" dirty="0">
                <a:latin typeface="Calibri"/>
                <a:cs typeface="Calibri"/>
              </a:rPr>
              <a:t> other people’s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spc="-20" dirty="0">
                <a:latin typeface="Calibri"/>
                <a:cs typeface="Calibri"/>
              </a:rPr>
              <a:t>grants.”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Dr.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Michael</a:t>
            </a:r>
            <a:r>
              <a:rPr sz="1800" spc="-10" dirty="0">
                <a:latin typeface="Calibri"/>
                <a:cs typeface="Calibri"/>
              </a:rPr>
              <a:t> Criqui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26135" y="6511330"/>
            <a:ext cx="257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3224" y="6352620"/>
            <a:ext cx="132715" cy="1619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000" b="0" spc="-25" dirty="0">
                <a:solidFill>
                  <a:srgbClr val="FFFFFF"/>
                </a:solidFill>
                <a:latin typeface="Lub Dub Medium"/>
                <a:cs typeface="Lub Dub Medium"/>
              </a:rPr>
              <a:t>21</a:t>
            </a:r>
            <a:endParaRPr sz="1000">
              <a:latin typeface="Lub Dub Medium"/>
              <a:cs typeface="Lub Dub Mediu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5000" y="127838"/>
            <a:ext cx="73472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u="none" spc="-10" dirty="0">
                <a:solidFill>
                  <a:srgbClr val="C10E1F"/>
                </a:solidFill>
              </a:rPr>
              <a:t>professional.heart.org/PeerReview</a:t>
            </a:r>
            <a:endParaRPr sz="3200" dirty="0"/>
          </a:p>
        </p:txBody>
      </p:sp>
      <p:pic>
        <p:nvPicPr>
          <p:cNvPr id="10" name="Picture 9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382C9E8-BB58-7368-AE4B-DB96EF563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7" t="10067" r="22876" b="6174"/>
          <a:stretch/>
        </p:blipFill>
        <p:spPr bwMode="auto">
          <a:xfrm>
            <a:off x="1905000" y="632463"/>
            <a:ext cx="7524288" cy="6225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FFC49C67-22D3-043F-D242-958B7EA0572B}"/>
              </a:ext>
            </a:extLst>
          </p:cNvPr>
          <p:cNvSpPr/>
          <p:nvPr/>
        </p:nvSpPr>
        <p:spPr>
          <a:xfrm rot="2192666">
            <a:off x="8608820" y="870002"/>
            <a:ext cx="811742" cy="1907977"/>
          </a:xfrm>
          <a:custGeom>
            <a:avLst/>
            <a:gdLst/>
            <a:ahLst/>
            <a:cxnLst/>
            <a:rect l="l" t="t" r="r" b="b"/>
            <a:pathLst>
              <a:path w="1809114" h="2950210">
                <a:moveTo>
                  <a:pt x="1403565" y="0"/>
                </a:moveTo>
                <a:lnTo>
                  <a:pt x="202476" y="2445613"/>
                </a:lnTo>
                <a:lnTo>
                  <a:pt x="0" y="2346172"/>
                </a:lnTo>
                <a:lnTo>
                  <a:pt x="206070" y="2950006"/>
                </a:lnTo>
                <a:lnTo>
                  <a:pt x="809904" y="2743936"/>
                </a:lnTo>
                <a:lnTo>
                  <a:pt x="607428" y="2644495"/>
                </a:lnTo>
                <a:lnTo>
                  <a:pt x="1808518" y="198881"/>
                </a:lnTo>
                <a:lnTo>
                  <a:pt x="1403565" y="0"/>
                </a:lnTo>
                <a:close/>
              </a:path>
            </a:pathLst>
          </a:custGeom>
          <a:solidFill>
            <a:srgbClr val="C10E1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24" y="6341701"/>
            <a:ext cx="17526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spc="-25" dirty="0">
                <a:solidFill>
                  <a:srgbClr val="FFFFFF"/>
                </a:solidFill>
                <a:latin typeface="Lub Dub Medium"/>
                <a:cs typeface="Lub Dub Medium"/>
              </a:rPr>
              <a:t>22</a:t>
            </a:r>
            <a:endParaRPr sz="1000">
              <a:latin typeface="Lub Dub Medium"/>
              <a:cs typeface="Lub Dub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8800" y="1868761"/>
            <a:ext cx="5477941" cy="30418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latin typeface="Lub Dub Medium"/>
              </a:rPr>
              <a:t>Next General Session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latin typeface="Lub Dub Medium"/>
              </a:rPr>
              <a:t>To be announced</a:t>
            </a:r>
            <a:endParaRPr sz="2800" spc="-10" dirty="0">
              <a:latin typeface="Lub Dub Medium"/>
            </a:endParaRPr>
          </a:p>
          <a:p>
            <a:pPr marL="697865" indent="-342265">
              <a:lnSpc>
                <a:spcPct val="10000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800" dirty="0">
                <a:solidFill>
                  <a:srgbClr val="C00000"/>
                </a:solidFill>
                <a:latin typeface="Lub Dub Medium"/>
              </a:rPr>
              <a:t>AHA Research award offerings</a:t>
            </a:r>
          </a:p>
          <a:p>
            <a:pPr marL="697865" indent="-342265">
              <a:lnSpc>
                <a:spcPct val="10000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800" dirty="0">
                <a:solidFill>
                  <a:srgbClr val="C00000"/>
                </a:solidFill>
                <a:latin typeface="Lub Dub Medium"/>
              </a:rPr>
              <a:t>Application tips</a:t>
            </a:r>
          </a:p>
          <a:p>
            <a:pPr marL="697865" indent="-342265">
              <a:lnSpc>
                <a:spcPct val="10000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800" dirty="0">
                <a:solidFill>
                  <a:srgbClr val="C00000"/>
                </a:solidFill>
                <a:latin typeface="Lub Dub Medium"/>
              </a:rPr>
              <a:t>Review process</a:t>
            </a:r>
          </a:p>
          <a:p>
            <a:pPr marL="697865" indent="-342265">
              <a:lnSpc>
                <a:spcPct val="10000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800" dirty="0">
                <a:solidFill>
                  <a:srgbClr val="C00000"/>
                </a:solidFill>
                <a:latin typeface="Lub Dub Medium"/>
              </a:rPr>
              <a:t>Q &amp; A session</a:t>
            </a:r>
            <a:endParaRPr sz="1400" dirty="0">
              <a:solidFill>
                <a:srgbClr val="C00000"/>
              </a:solidFill>
              <a:latin typeface="Lub Dub Medium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9990" y="106680"/>
            <a:ext cx="4102607" cy="133807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09471" y="207657"/>
            <a:ext cx="9907270" cy="805977"/>
          </a:xfrm>
          <a:prstGeom prst="rect">
            <a:avLst/>
          </a:prstGeom>
        </p:spPr>
        <p:txBody>
          <a:bodyPr vert="horz" wrap="square" lIns="0" tIns="66662" rIns="0" bIns="0" rtlCol="0">
            <a:spAutoFit/>
          </a:bodyPr>
          <a:lstStyle/>
          <a:p>
            <a:pPr marL="28956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hlinkClick r:id="rId4"/>
              </a:rPr>
              <a:t>WEBINARS</a:t>
            </a: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95750" y="973836"/>
            <a:ext cx="3371087" cy="1051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55146" y="1865714"/>
            <a:ext cx="4957192" cy="3049553"/>
          </a:xfrm>
          <a:prstGeom prst="rect">
            <a:avLst/>
          </a:prstGeom>
          <a:ln w="9525">
            <a:solidFill>
              <a:srgbClr val="C10E1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662940" marR="654685" algn="ctr">
              <a:lnSpc>
                <a:spcPct val="100000"/>
              </a:lnSpc>
              <a:spcBef>
                <a:spcPts val="260"/>
              </a:spcBef>
            </a:pPr>
            <a:r>
              <a:rPr lang="en-US" sz="2800" b="0" spc="-10" dirty="0">
                <a:latin typeface="Lub Dub Medium"/>
                <a:cs typeface="Lub Dub Medium"/>
              </a:rPr>
              <a:t>Special</a:t>
            </a:r>
            <a:r>
              <a:rPr lang="en-US" sz="2800" b="0" spc="-105" dirty="0">
                <a:latin typeface="Lub Dub Medium"/>
                <a:cs typeface="Lub Dub Medium"/>
              </a:rPr>
              <a:t> </a:t>
            </a:r>
            <a:r>
              <a:rPr lang="en-US" sz="2800" b="0" spc="-10" dirty="0">
                <a:latin typeface="Lub Dub Medium"/>
                <a:cs typeface="Lub Dub Medium"/>
              </a:rPr>
              <a:t>Sessions</a:t>
            </a:r>
            <a:r>
              <a:rPr lang="en-US" sz="2800" b="0" spc="-110" dirty="0">
                <a:latin typeface="Lub Dub Medium"/>
                <a:cs typeface="Lub Dub Medium"/>
              </a:rPr>
              <a:t> </a:t>
            </a:r>
            <a:r>
              <a:rPr lang="en-US" sz="2800" b="0" dirty="0">
                <a:latin typeface="Lub Dub Medium"/>
                <a:cs typeface="Lub Dub Medium"/>
              </a:rPr>
              <a:t>For</a:t>
            </a:r>
            <a:r>
              <a:rPr lang="en-US" sz="2800" b="0" spc="-100" dirty="0">
                <a:latin typeface="Lub Dub Medium"/>
                <a:cs typeface="Lub Dub Medium"/>
              </a:rPr>
              <a:t> </a:t>
            </a:r>
            <a:r>
              <a:rPr lang="en-US" sz="2800" b="0" spc="-20" dirty="0">
                <a:latin typeface="Lub Dub Medium"/>
                <a:cs typeface="Lub Dub Medium"/>
              </a:rPr>
              <a:t>Most </a:t>
            </a:r>
            <a:r>
              <a:rPr lang="en-US" sz="2800" b="0" spc="-10" dirty="0">
                <a:latin typeface="Lub Dub Medium"/>
                <a:cs typeface="Lub Dub Medium"/>
              </a:rPr>
              <a:t>Programs</a:t>
            </a:r>
            <a:endParaRPr lang="en-US" sz="2800" dirty="0">
              <a:latin typeface="Lub Dub Medium"/>
              <a:cs typeface="Lub Dub Medium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endParaRPr sz="2800" dirty="0">
              <a:latin typeface="Lub Dub Medium"/>
              <a:cs typeface="Lub Dub Medium"/>
            </a:endParaRPr>
          </a:p>
          <a:p>
            <a:pPr marL="923925" marR="915035" algn="ctr">
              <a:lnSpc>
                <a:spcPct val="100000"/>
              </a:lnSpc>
            </a:pPr>
            <a:r>
              <a:rPr sz="2800" b="0" dirty="0">
                <a:solidFill>
                  <a:srgbClr val="C00000"/>
                </a:solidFill>
                <a:latin typeface="Lub Dub Medium"/>
                <a:cs typeface="Lub Dub Medium"/>
              </a:rPr>
              <a:t>Listed</a:t>
            </a:r>
            <a:r>
              <a:rPr sz="2800" b="0" spc="-114" dirty="0">
                <a:solidFill>
                  <a:srgbClr val="C00000"/>
                </a:solidFill>
                <a:latin typeface="Lub Dub Medium"/>
                <a:cs typeface="Lub Dub Medium"/>
              </a:rPr>
              <a:t> </a:t>
            </a:r>
            <a:r>
              <a:rPr sz="2800" b="0" dirty="0">
                <a:solidFill>
                  <a:srgbClr val="C00000"/>
                </a:solidFill>
                <a:latin typeface="Lub Dub Medium"/>
                <a:cs typeface="Lub Dub Medium"/>
              </a:rPr>
              <a:t>on</a:t>
            </a:r>
            <a:r>
              <a:rPr sz="2800" b="0" spc="-100" dirty="0">
                <a:solidFill>
                  <a:srgbClr val="C00000"/>
                </a:solidFill>
                <a:latin typeface="Lub Dub Medium"/>
                <a:cs typeface="Lub Dub Medium"/>
              </a:rPr>
              <a:t> </a:t>
            </a:r>
            <a:r>
              <a:rPr sz="2800" b="1" spc="-25" dirty="0">
                <a:solidFill>
                  <a:schemeClr val="tx1"/>
                </a:solidFill>
                <a:latin typeface="Lub Dub Medium"/>
                <a:cs typeface="Lub Dub Medium"/>
              </a:rPr>
              <a:t>Application </a:t>
            </a:r>
            <a:r>
              <a:rPr lang="en-US" sz="2800" b="1" spc="-20" dirty="0">
                <a:solidFill>
                  <a:schemeClr val="tx1"/>
                </a:solidFill>
                <a:latin typeface="Lub Dub Medium"/>
                <a:cs typeface="Lub Dub Medium"/>
              </a:rPr>
              <a:t>Resources</a:t>
            </a:r>
            <a:r>
              <a:rPr sz="2800" b="1" spc="-70" dirty="0">
                <a:solidFill>
                  <a:schemeClr val="tx1"/>
                </a:solidFill>
                <a:latin typeface="Lub Dub Medium"/>
                <a:cs typeface="Lub Dub Medium"/>
              </a:rPr>
              <a:t> </a:t>
            </a:r>
            <a:r>
              <a:rPr sz="2800" b="1" spc="-20" dirty="0">
                <a:solidFill>
                  <a:schemeClr val="tx1"/>
                </a:solidFill>
                <a:latin typeface="Lub Dub Medium"/>
                <a:cs typeface="Lub Dub Medium"/>
              </a:rPr>
              <a:t>page</a:t>
            </a:r>
            <a:endParaRPr sz="2800" b="1" dirty="0">
              <a:solidFill>
                <a:schemeClr val="tx1"/>
              </a:solidFill>
              <a:latin typeface="Lub Dub Medium"/>
              <a:cs typeface="Lub Dub Medium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00" dirty="0">
              <a:solidFill>
                <a:schemeClr val="tx1"/>
              </a:solidFill>
              <a:latin typeface="Lub Dub Medium"/>
              <a:cs typeface="Lub Dub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9DB9F-456C-A1B5-AC47-B7E6D6630667}"/>
              </a:ext>
            </a:extLst>
          </p:cNvPr>
          <p:cNvSpPr txBox="1"/>
          <p:nvPr/>
        </p:nvSpPr>
        <p:spPr>
          <a:xfrm>
            <a:off x="3049044" y="5591776"/>
            <a:ext cx="6093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pc="-20" dirty="0">
                <a:solidFill>
                  <a:schemeClr val="tx1"/>
                </a:solidFill>
                <a:highlight>
                  <a:srgbClr val="FFFF00"/>
                </a:highlight>
                <a:latin typeface="Lub Dub Medium"/>
              </a:rPr>
              <a:t>All are invited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93224" y="6352620"/>
            <a:ext cx="149860" cy="1619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000" b="0" spc="-25" dirty="0">
                <a:solidFill>
                  <a:srgbClr val="FFFFFF"/>
                </a:solidFill>
                <a:latin typeface="Lub Dub Medium"/>
                <a:cs typeface="Lub Dub Medium"/>
              </a:rPr>
              <a:t>23</a:t>
            </a:r>
            <a:endParaRPr sz="1000">
              <a:latin typeface="Lub Dub Medium"/>
              <a:cs typeface="Lub Dub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FDF7B7-AF5C-CCE2-17AD-87879CAD7617}"/>
              </a:ext>
            </a:extLst>
          </p:cNvPr>
          <p:cNvSpPr txBox="1"/>
          <p:nvPr/>
        </p:nvSpPr>
        <p:spPr>
          <a:xfrm>
            <a:off x="643084" y="1720840"/>
            <a:ext cx="5029898" cy="3416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Droid Sans"/>
              </a:rPr>
              <a:t>American Heart Association American Stroke Association </a:t>
            </a:r>
            <a:r>
              <a:rPr lang="en-US" b="1" i="0" dirty="0">
                <a:solidFill>
                  <a:srgbClr val="444444"/>
                </a:solidFill>
                <a:effectLst/>
                <a:latin typeface="Droid Sans"/>
              </a:rPr>
              <a:t>does not tolerate pervasive or severe harassment of any kind</a:t>
            </a:r>
            <a:r>
              <a:rPr lang="en-US" b="0" i="0" dirty="0">
                <a:solidFill>
                  <a:srgbClr val="444444"/>
                </a:solidFill>
                <a:effectLst/>
                <a:latin typeface="Droid Sans"/>
              </a:rPr>
              <a:t>, including sexual harassment, whether it is within the agency, at research organizations that receive AHA funding, or anywhere else AHA-funded activities are conducted. </a:t>
            </a:r>
          </a:p>
          <a:p>
            <a:endParaRPr lang="en-US" dirty="0">
              <a:solidFill>
                <a:srgbClr val="444444"/>
              </a:solidFill>
              <a:latin typeface="Droid Sans"/>
            </a:endParaRP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Droid Sans"/>
              </a:rPr>
              <a:t>Only in safe and respectful work environments can individuals achieve their greatest potential and carry out the important work that supports the AHA mission.</a:t>
            </a:r>
            <a:endParaRPr lang="en-US" dirty="0"/>
          </a:p>
        </p:txBody>
      </p:sp>
      <p:pic>
        <p:nvPicPr>
          <p:cNvPr id="11" name="Picture 10" descr="Quizzical burrowing owl looking forward">
            <a:extLst>
              <a:ext uri="{FF2B5EF4-FFF2-40B4-BE49-F238E27FC236}">
                <a16:creationId xmlns:a16="http://schemas.microsoft.com/office/drawing/2014/main" id="{4F9E0A72-3D7B-16C4-43E4-922EC82DD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93987"/>
            <a:ext cx="4386721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DC2E5351-9523-052F-CEDD-16D0D50772DD}"/>
              </a:ext>
            </a:extLst>
          </p:cNvPr>
          <p:cNvSpPr txBox="1"/>
          <p:nvPr/>
        </p:nvSpPr>
        <p:spPr>
          <a:xfrm>
            <a:off x="5905501" y="400155"/>
            <a:ext cx="5562599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chemeClr val="tx1"/>
                </a:solidFill>
                <a:latin typeface="Calibri"/>
                <a:cs typeface="Calibri"/>
              </a:rPr>
              <a:t>Questions/Inquiries</a:t>
            </a:r>
            <a:endParaRPr sz="32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3200" dirty="0">
                <a:solidFill>
                  <a:schemeClr val="tx1"/>
                </a:solidFill>
                <a:latin typeface="Calibri"/>
                <a:cs typeface="Calibri"/>
              </a:rPr>
              <a:t>AHA</a:t>
            </a:r>
            <a:r>
              <a:rPr sz="3200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chemeClr val="tx1"/>
                </a:solidFill>
                <a:latin typeface="Calibri"/>
                <a:cs typeface="Calibri"/>
              </a:rPr>
              <a:t>Applications</a:t>
            </a:r>
            <a:r>
              <a:rPr sz="3200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chemeClr val="tx1"/>
                </a:solidFill>
                <a:latin typeface="Calibri"/>
                <a:cs typeface="Calibri"/>
              </a:rPr>
              <a:t>Team</a:t>
            </a:r>
            <a:endParaRPr sz="3200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3200" dirty="0">
                <a:solidFill>
                  <a:schemeClr val="tx1"/>
                </a:solidFill>
                <a:latin typeface="Calibri"/>
                <a:cs typeface="Calibri"/>
              </a:rPr>
              <a:t>Call</a:t>
            </a:r>
            <a:r>
              <a:rPr sz="3200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chemeClr val="tx1"/>
                </a:solidFill>
                <a:latin typeface="Calibri"/>
                <a:cs typeface="Calibri"/>
              </a:rPr>
              <a:t>214.360.6107</a:t>
            </a:r>
            <a:r>
              <a:rPr sz="3200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chemeClr val="tx1"/>
                </a:solidFill>
                <a:latin typeface="Calibri"/>
                <a:cs typeface="Calibri"/>
              </a:rPr>
              <a:t>(option</a:t>
            </a:r>
            <a:r>
              <a:rPr sz="320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chemeClr val="tx1"/>
                </a:solidFill>
                <a:latin typeface="Calibri"/>
                <a:cs typeface="Calibri"/>
              </a:rPr>
              <a:t>1) </a:t>
            </a:r>
            <a:endParaRPr lang="en-US" sz="3200" spc="-25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3200" spc="-10" dirty="0">
                <a:solidFill>
                  <a:schemeClr val="tx1"/>
                </a:solidFill>
                <a:latin typeface="Calibri"/>
                <a:cs typeface="Calibri"/>
              </a:rPr>
              <a:t>E-</a:t>
            </a:r>
            <a:r>
              <a:rPr sz="3200" dirty="0">
                <a:solidFill>
                  <a:schemeClr val="tx1"/>
                </a:solidFill>
                <a:latin typeface="Calibri"/>
                <a:cs typeface="Calibri"/>
              </a:rPr>
              <a:t>mail</a:t>
            </a:r>
            <a:r>
              <a:rPr sz="3200" spc="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3200" u="sng" spc="-10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apply@heart.org</a:t>
            </a:r>
            <a:endParaRPr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3" name="x__x0000_i1029" descr="Heart&amp;Torch-cmyk-r">
            <a:extLst>
              <a:ext uri="{FF2B5EF4-FFF2-40B4-BE49-F238E27FC236}">
                <a16:creationId xmlns:a16="http://schemas.microsoft.com/office/drawing/2014/main" id="{1FB880A7-9F48-0622-F6B7-1D84E30E5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86" y="369062"/>
            <a:ext cx="742950" cy="1068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0201-DB1D-ABA7-6138-2A2953D9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152400"/>
            <a:ext cx="6629400" cy="492443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Professional.heart.org/research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5EA6B-5478-5AEC-19E9-9A910C6B3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5" t="10066" r="34295" b="5793"/>
          <a:stretch/>
        </p:blipFill>
        <p:spPr bwMode="auto">
          <a:xfrm>
            <a:off x="0" y="-22791"/>
            <a:ext cx="4558664" cy="6869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697A9EA7-99CD-5286-5703-0E292512E3FE}"/>
              </a:ext>
            </a:extLst>
          </p:cNvPr>
          <p:cNvSpPr/>
          <p:nvPr/>
        </p:nvSpPr>
        <p:spPr>
          <a:xfrm rot="353365">
            <a:off x="3654106" y="2980630"/>
            <a:ext cx="1809114" cy="2950210"/>
          </a:xfrm>
          <a:custGeom>
            <a:avLst/>
            <a:gdLst/>
            <a:ahLst/>
            <a:cxnLst/>
            <a:rect l="l" t="t" r="r" b="b"/>
            <a:pathLst>
              <a:path w="1809114" h="2950210">
                <a:moveTo>
                  <a:pt x="1403565" y="0"/>
                </a:moveTo>
                <a:lnTo>
                  <a:pt x="202476" y="2445613"/>
                </a:lnTo>
                <a:lnTo>
                  <a:pt x="0" y="2346172"/>
                </a:lnTo>
                <a:lnTo>
                  <a:pt x="206070" y="2950006"/>
                </a:lnTo>
                <a:lnTo>
                  <a:pt x="809904" y="2743936"/>
                </a:lnTo>
                <a:lnTo>
                  <a:pt x="607428" y="2644495"/>
                </a:lnTo>
                <a:lnTo>
                  <a:pt x="1808518" y="198881"/>
                </a:lnTo>
                <a:lnTo>
                  <a:pt x="1403565" y="0"/>
                </a:lnTo>
                <a:close/>
              </a:path>
            </a:pathLst>
          </a:custGeom>
          <a:solidFill>
            <a:srgbClr val="C10E1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A7FE86E4-B925-7025-D65C-7A02278BDAE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5000" y="699047"/>
            <a:ext cx="4451603" cy="60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65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24" y="6341701"/>
            <a:ext cx="10033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4D4D4F"/>
                </a:solidFill>
                <a:latin typeface="Lub Dub Medium"/>
                <a:cs typeface="Lub Dub Medium"/>
              </a:rPr>
              <a:t>3</a:t>
            </a:r>
            <a:endParaRPr sz="1000">
              <a:latin typeface="Lub Dub Medium"/>
              <a:cs typeface="Lub Dub Medium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54808" y="391879"/>
            <a:ext cx="9537700" cy="6466205"/>
            <a:chOff x="2654808" y="391879"/>
            <a:chExt cx="9537700" cy="6466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90080" y="391879"/>
              <a:ext cx="5201919" cy="64661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747754" y="6413754"/>
              <a:ext cx="254000" cy="254000"/>
            </a:xfrm>
            <a:custGeom>
              <a:avLst/>
              <a:gdLst/>
              <a:ahLst/>
              <a:cxnLst/>
              <a:rect l="l" t="t" r="r" b="b"/>
              <a:pathLst>
                <a:path w="254000" h="254000">
                  <a:moveTo>
                    <a:pt x="0" y="126873"/>
                  </a:moveTo>
                  <a:lnTo>
                    <a:pt x="9970" y="77490"/>
                  </a:lnTo>
                  <a:lnTo>
                    <a:pt x="37161" y="37161"/>
                  </a:lnTo>
                  <a:lnTo>
                    <a:pt x="77490" y="9970"/>
                  </a:lnTo>
                  <a:lnTo>
                    <a:pt x="126873" y="0"/>
                  </a:lnTo>
                  <a:lnTo>
                    <a:pt x="176255" y="9970"/>
                  </a:lnTo>
                  <a:lnTo>
                    <a:pt x="216584" y="37161"/>
                  </a:lnTo>
                  <a:lnTo>
                    <a:pt x="243775" y="77490"/>
                  </a:lnTo>
                  <a:lnTo>
                    <a:pt x="253746" y="126873"/>
                  </a:lnTo>
                  <a:lnTo>
                    <a:pt x="243775" y="176255"/>
                  </a:lnTo>
                  <a:lnTo>
                    <a:pt x="216584" y="216584"/>
                  </a:lnTo>
                  <a:lnTo>
                    <a:pt x="176255" y="243775"/>
                  </a:lnTo>
                  <a:lnTo>
                    <a:pt x="126873" y="253746"/>
                  </a:lnTo>
                  <a:lnTo>
                    <a:pt x="77490" y="243775"/>
                  </a:lnTo>
                  <a:lnTo>
                    <a:pt x="37161" y="216584"/>
                  </a:lnTo>
                  <a:lnTo>
                    <a:pt x="9970" y="176255"/>
                  </a:lnTo>
                  <a:lnTo>
                    <a:pt x="0" y="126873"/>
                  </a:lnTo>
                  <a:close/>
                </a:path>
              </a:pathLst>
            </a:custGeom>
            <a:ln w="31750">
              <a:solidFill>
                <a:srgbClr val="898A8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4808" y="546353"/>
              <a:ext cx="6348983" cy="1256537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497966" y="3366134"/>
            <a:ext cx="836294" cy="0"/>
          </a:xfrm>
          <a:custGeom>
            <a:avLst/>
            <a:gdLst/>
            <a:ahLst/>
            <a:cxnLst/>
            <a:rect l="l" t="t" r="r" b="b"/>
            <a:pathLst>
              <a:path w="836294">
                <a:moveTo>
                  <a:pt x="0" y="0"/>
                </a:moveTo>
                <a:lnTo>
                  <a:pt x="835863" y="0"/>
                </a:lnTo>
              </a:path>
            </a:pathLst>
          </a:custGeom>
          <a:ln w="25400">
            <a:solidFill>
              <a:srgbClr val="6163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245" y="377190"/>
            <a:ext cx="1971281" cy="106603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94285" y="690723"/>
            <a:ext cx="56013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78455" algn="l"/>
                <a:tab pos="3486785" algn="l"/>
              </a:tabLst>
            </a:pPr>
            <a:r>
              <a:rPr sz="4500" u="none" spc="204" dirty="0">
                <a:solidFill>
                  <a:srgbClr val="C00000"/>
                </a:solidFill>
              </a:rPr>
              <a:t>MISSION</a:t>
            </a:r>
            <a:r>
              <a:rPr sz="4500" u="none" dirty="0">
                <a:solidFill>
                  <a:srgbClr val="C00000"/>
                </a:solidFill>
              </a:rPr>
              <a:t>	</a:t>
            </a:r>
            <a:r>
              <a:rPr sz="4500" u="none" spc="-50" dirty="0">
                <a:solidFill>
                  <a:srgbClr val="C00000"/>
                </a:solidFill>
              </a:rPr>
              <a:t>&amp;</a:t>
            </a:r>
            <a:r>
              <a:rPr sz="4500" u="none" dirty="0">
                <a:solidFill>
                  <a:srgbClr val="C00000"/>
                </a:solidFill>
              </a:rPr>
              <a:t>	</a:t>
            </a:r>
            <a:r>
              <a:rPr sz="4500" u="none" spc="190" dirty="0">
                <a:solidFill>
                  <a:srgbClr val="C00000"/>
                </a:solidFill>
              </a:rPr>
              <a:t>GOALS</a:t>
            </a:r>
            <a:endParaRPr sz="4500"/>
          </a:p>
        </p:txBody>
      </p:sp>
      <p:sp>
        <p:nvSpPr>
          <p:cNvPr id="10" name="object 10"/>
          <p:cNvSpPr txBox="1"/>
          <p:nvPr/>
        </p:nvSpPr>
        <p:spPr>
          <a:xfrm>
            <a:off x="587684" y="1767979"/>
            <a:ext cx="11208385" cy="4243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81280" algn="ctr">
              <a:lnSpc>
                <a:spcPct val="100000"/>
              </a:lnSpc>
              <a:spcBef>
                <a:spcPts val="95"/>
              </a:spcBef>
            </a:pPr>
            <a:r>
              <a:rPr sz="3200" b="0" spc="-20" dirty="0">
                <a:solidFill>
                  <a:srgbClr val="303945"/>
                </a:solidFill>
                <a:latin typeface="Lub Dub Medium"/>
                <a:cs typeface="Lub Dub Medium"/>
              </a:rPr>
              <a:t>AHA</a:t>
            </a:r>
            <a:r>
              <a:rPr sz="3200" b="0" spc="-170" dirty="0">
                <a:solidFill>
                  <a:srgbClr val="303945"/>
                </a:solidFill>
                <a:latin typeface="Lub Dub Medium"/>
                <a:cs typeface="Lub Dub Medium"/>
              </a:rPr>
              <a:t> </a:t>
            </a:r>
            <a:r>
              <a:rPr sz="3200" b="0" spc="-10" dirty="0">
                <a:solidFill>
                  <a:srgbClr val="303945"/>
                </a:solidFill>
                <a:latin typeface="Lub Dub Medium"/>
                <a:cs typeface="Lub Dub Medium"/>
              </a:rPr>
              <a:t>Mission</a:t>
            </a:r>
            <a:endParaRPr sz="3200">
              <a:latin typeface="Lub Dub Medium"/>
              <a:cs typeface="Lub Dub Medium"/>
            </a:endParaRPr>
          </a:p>
          <a:p>
            <a:pPr marR="83820" algn="ctr">
              <a:lnSpc>
                <a:spcPct val="100000"/>
              </a:lnSpc>
              <a:spcBef>
                <a:spcPts val="10"/>
              </a:spcBef>
            </a:pPr>
            <a:r>
              <a:rPr sz="3000" b="0" dirty="0">
                <a:latin typeface="Lub Dub Medium"/>
                <a:cs typeface="Lub Dub Medium"/>
              </a:rPr>
              <a:t>To</a:t>
            </a:r>
            <a:r>
              <a:rPr sz="3000" b="0" spc="-1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be</a:t>
            </a:r>
            <a:r>
              <a:rPr sz="3000" b="0" spc="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a</a:t>
            </a:r>
            <a:r>
              <a:rPr sz="3000" b="0" spc="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relentless</a:t>
            </a:r>
            <a:r>
              <a:rPr sz="3000" b="0" spc="-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force</a:t>
            </a:r>
            <a:r>
              <a:rPr sz="3000" b="0" spc="-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for</a:t>
            </a:r>
            <a:r>
              <a:rPr sz="3000" b="0" spc="-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a</a:t>
            </a:r>
            <a:r>
              <a:rPr sz="3000" b="0" spc="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world</a:t>
            </a:r>
            <a:r>
              <a:rPr sz="3000" b="0" spc="-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of longer,</a:t>
            </a:r>
            <a:r>
              <a:rPr sz="3000" b="0" spc="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healthier</a:t>
            </a:r>
            <a:r>
              <a:rPr sz="3000" b="0" spc="5" dirty="0">
                <a:latin typeface="Lub Dub Medium"/>
                <a:cs typeface="Lub Dub Medium"/>
              </a:rPr>
              <a:t> </a:t>
            </a:r>
            <a:r>
              <a:rPr sz="3000" b="0" spc="-10" dirty="0">
                <a:latin typeface="Lub Dub Medium"/>
                <a:cs typeface="Lub Dub Medium"/>
              </a:rPr>
              <a:t>lives.</a:t>
            </a:r>
            <a:endParaRPr sz="3000">
              <a:latin typeface="Lub Dub Medium"/>
              <a:cs typeface="Lub Dub Medium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00">
              <a:latin typeface="Lub Dub Medium"/>
              <a:cs typeface="Lub Dub Medium"/>
            </a:endParaRPr>
          </a:p>
          <a:p>
            <a:pPr marR="83185" algn="ctr">
              <a:lnSpc>
                <a:spcPct val="100000"/>
              </a:lnSpc>
            </a:pPr>
            <a:r>
              <a:rPr sz="3200" b="0" spc="-20" dirty="0">
                <a:latin typeface="Lub Dub Medium"/>
                <a:cs typeface="Lub Dub Medium"/>
              </a:rPr>
              <a:t>2024</a:t>
            </a:r>
            <a:r>
              <a:rPr sz="3200" b="0" spc="-165" dirty="0">
                <a:latin typeface="Lub Dub Medium"/>
                <a:cs typeface="Lub Dub Medium"/>
              </a:rPr>
              <a:t> </a:t>
            </a:r>
            <a:r>
              <a:rPr sz="3200" b="0" spc="-30" dirty="0">
                <a:latin typeface="Lub Dub Medium"/>
                <a:cs typeface="Lub Dub Medium"/>
              </a:rPr>
              <a:t>Impact</a:t>
            </a:r>
            <a:r>
              <a:rPr sz="3200" b="0" spc="-150" dirty="0">
                <a:latin typeface="Lub Dub Medium"/>
                <a:cs typeface="Lub Dub Medium"/>
              </a:rPr>
              <a:t> </a:t>
            </a:r>
            <a:r>
              <a:rPr sz="3200" b="0" spc="-20" dirty="0">
                <a:latin typeface="Lub Dub Medium"/>
                <a:cs typeface="Lub Dub Medium"/>
              </a:rPr>
              <a:t>Goal</a:t>
            </a:r>
            <a:endParaRPr sz="3200">
              <a:latin typeface="Lub Dub Medium"/>
              <a:cs typeface="Lub Dub Medium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3000" b="0" dirty="0">
                <a:latin typeface="Lub Dub Medium"/>
                <a:cs typeface="Lub Dub Medium"/>
              </a:rPr>
              <a:t>Every</a:t>
            </a:r>
            <a:r>
              <a:rPr sz="3000" b="0" spc="-1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person</a:t>
            </a:r>
            <a:r>
              <a:rPr sz="3000" b="0" spc="-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deserves</a:t>
            </a:r>
            <a:r>
              <a:rPr sz="3000" b="0" spc="-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the</a:t>
            </a:r>
            <a:r>
              <a:rPr sz="3000" b="0" spc="-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opportunity</a:t>
            </a:r>
            <a:r>
              <a:rPr sz="3000" b="0" spc="-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for</a:t>
            </a:r>
            <a:r>
              <a:rPr sz="3000" b="0" spc="-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a full,</a:t>
            </a:r>
            <a:r>
              <a:rPr sz="3000" b="0" spc="1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healthy</a:t>
            </a:r>
            <a:r>
              <a:rPr sz="3000" b="0" spc="20" dirty="0">
                <a:latin typeface="Lub Dub Medium"/>
                <a:cs typeface="Lub Dub Medium"/>
              </a:rPr>
              <a:t> </a:t>
            </a:r>
            <a:r>
              <a:rPr sz="3000" b="0" spc="-10" dirty="0">
                <a:latin typeface="Lub Dub Medium"/>
                <a:cs typeface="Lub Dub Medium"/>
              </a:rPr>
              <a:t>life.</a:t>
            </a:r>
            <a:endParaRPr sz="3000">
              <a:latin typeface="Lub Dub Medium"/>
              <a:cs typeface="Lub Dub Medium"/>
            </a:endParaRPr>
          </a:p>
          <a:p>
            <a:pPr marL="1435100" marR="1519555" algn="ctr">
              <a:lnSpc>
                <a:spcPct val="100000"/>
              </a:lnSpc>
              <a:spcBef>
                <a:spcPts val="125"/>
              </a:spcBef>
            </a:pPr>
            <a:r>
              <a:rPr sz="3000" b="0" dirty="0">
                <a:latin typeface="Lub Dub Medium"/>
                <a:cs typeface="Lub Dub Medium"/>
              </a:rPr>
              <a:t>As champions</a:t>
            </a:r>
            <a:r>
              <a:rPr sz="3000" b="0" spc="-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for</a:t>
            </a:r>
            <a:r>
              <a:rPr sz="3000" b="0" spc="-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health</a:t>
            </a:r>
            <a:r>
              <a:rPr sz="3000" b="0" spc="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equity,</a:t>
            </a:r>
            <a:r>
              <a:rPr sz="3000" b="0" spc="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by</a:t>
            </a:r>
            <a:r>
              <a:rPr sz="3000" b="0" spc="5" dirty="0">
                <a:latin typeface="Lub Dub Medium"/>
                <a:cs typeface="Lub Dub Medium"/>
              </a:rPr>
              <a:t> </a:t>
            </a:r>
            <a:r>
              <a:rPr sz="3000" b="0" spc="-10" dirty="0">
                <a:latin typeface="Lub Dub Medium"/>
                <a:cs typeface="Lub Dub Medium"/>
              </a:rPr>
              <a:t>2024, </a:t>
            </a:r>
            <a:r>
              <a:rPr sz="3000" b="0" dirty="0">
                <a:latin typeface="Lub Dub Medium"/>
                <a:cs typeface="Lub Dub Medium"/>
              </a:rPr>
              <a:t>the American Heart</a:t>
            </a:r>
            <a:r>
              <a:rPr sz="3000" b="0" spc="-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Association</a:t>
            </a:r>
            <a:r>
              <a:rPr sz="3000" b="0" spc="-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will</a:t>
            </a:r>
            <a:r>
              <a:rPr sz="3000" b="0" spc="5" dirty="0">
                <a:latin typeface="Lub Dub Medium"/>
                <a:cs typeface="Lub Dub Medium"/>
              </a:rPr>
              <a:t> </a:t>
            </a:r>
            <a:r>
              <a:rPr sz="3000" b="0" spc="-10" dirty="0">
                <a:latin typeface="Lub Dub Medium"/>
                <a:cs typeface="Lub Dub Medium"/>
              </a:rPr>
              <a:t>advance</a:t>
            </a:r>
            <a:endParaRPr sz="3000">
              <a:latin typeface="Lub Dub Medium"/>
              <a:cs typeface="Lub Dub Medium"/>
            </a:endParaRPr>
          </a:p>
          <a:p>
            <a:pPr marL="502284" marR="588645" algn="ctr">
              <a:lnSpc>
                <a:spcPct val="100000"/>
              </a:lnSpc>
            </a:pPr>
            <a:r>
              <a:rPr sz="3000" b="0" dirty="0">
                <a:latin typeface="Lub Dub Medium"/>
                <a:cs typeface="Lub Dub Medium"/>
              </a:rPr>
              <a:t>cardiovascular</a:t>
            </a:r>
            <a:r>
              <a:rPr sz="3000" b="0" spc="-1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health</a:t>
            </a:r>
            <a:r>
              <a:rPr sz="3000" b="0" spc="1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for</a:t>
            </a:r>
            <a:r>
              <a:rPr sz="3000" b="0" spc="-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all,</a:t>
            </a:r>
            <a:r>
              <a:rPr sz="3000" b="0" spc="1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including</a:t>
            </a:r>
            <a:r>
              <a:rPr sz="3000" b="0" spc="1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identifying </a:t>
            </a:r>
            <a:r>
              <a:rPr sz="3000" b="0" spc="-25" dirty="0">
                <a:latin typeface="Lub Dub Medium"/>
                <a:cs typeface="Lub Dub Medium"/>
              </a:rPr>
              <a:t>and </a:t>
            </a:r>
            <a:r>
              <a:rPr sz="3000" b="0" dirty="0">
                <a:latin typeface="Lub Dub Medium"/>
                <a:cs typeface="Lub Dub Medium"/>
              </a:rPr>
              <a:t>removing</a:t>
            </a:r>
            <a:r>
              <a:rPr sz="3000" b="0" spc="-25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barriers</a:t>
            </a:r>
            <a:r>
              <a:rPr sz="3000" b="0" spc="-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to</a:t>
            </a:r>
            <a:r>
              <a:rPr sz="3000" b="0" spc="-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health</a:t>
            </a:r>
            <a:r>
              <a:rPr sz="3000" b="0" spc="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care access</a:t>
            </a:r>
            <a:r>
              <a:rPr sz="3000" b="0" spc="-10" dirty="0">
                <a:latin typeface="Lub Dub Medium"/>
                <a:cs typeface="Lub Dub Medium"/>
              </a:rPr>
              <a:t> </a:t>
            </a:r>
            <a:r>
              <a:rPr sz="3000" b="0" dirty="0">
                <a:latin typeface="Lub Dub Medium"/>
                <a:cs typeface="Lub Dub Medium"/>
              </a:rPr>
              <a:t>and</a:t>
            </a:r>
            <a:r>
              <a:rPr sz="3000" b="0" spc="15" dirty="0">
                <a:latin typeface="Lub Dub Medium"/>
                <a:cs typeface="Lub Dub Medium"/>
              </a:rPr>
              <a:t> </a:t>
            </a:r>
            <a:r>
              <a:rPr sz="3000" b="0" spc="-10" dirty="0">
                <a:latin typeface="Lub Dub Medium"/>
                <a:cs typeface="Lub Dub Medium"/>
              </a:rPr>
              <a:t>quality</a:t>
            </a:r>
            <a:r>
              <a:rPr sz="3200" b="0" spc="-10" dirty="0">
                <a:latin typeface="Lub Dub Medium"/>
                <a:cs typeface="Lub Dub Medium"/>
              </a:rPr>
              <a:t>.</a:t>
            </a:r>
            <a:endParaRPr sz="3200">
              <a:latin typeface="Lub Dub Medium"/>
              <a:cs typeface="Lub Dub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24" y="6341701"/>
            <a:ext cx="10033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4D4D4F"/>
                </a:solidFill>
                <a:latin typeface="Lub Dub Medium"/>
                <a:cs typeface="Lub Dub Medium"/>
              </a:rPr>
              <a:t>4</a:t>
            </a:r>
            <a:endParaRPr sz="1000">
              <a:latin typeface="Lub Dub Medium"/>
              <a:cs typeface="Lub Dub Medium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9327" y="49530"/>
            <a:ext cx="10650855" cy="5932170"/>
            <a:chOff x="719327" y="49530"/>
            <a:chExt cx="10650855" cy="5932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9327" y="1295400"/>
              <a:ext cx="4071365" cy="4686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8773" y="49530"/>
              <a:ext cx="10511027" cy="125653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8561" y="194026"/>
            <a:ext cx="97631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49954" algn="l"/>
                <a:tab pos="4182110" algn="l"/>
                <a:tab pos="5520055" algn="l"/>
              </a:tabLst>
            </a:pPr>
            <a:r>
              <a:rPr sz="4500" u="none" spc="204" dirty="0">
                <a:solidFill>
                  <a:srgbClr val="C00000"/>
                </a:solidFill>
              </a:rPr>
              <a:t>RESEARCH</a:t>
            </a:r>
            <a:r>
              <a:rPr sz="4500" u="none" dirty="0">
                <a:solidFill>
                  <a:srgbClr val="C00000"/>
                </a:solidFill>
              </a:rPr>
              <a:t>	</a:t>
            </a:r>
            <a:r>
              <a:rPr sz="4500" u="none" spc="100" dirty="0">
                <a:solidFill>
                  <a:srgbClr val="C00000"/>
                </a:solidFill>
              </a:rPr>
              <a:t>IS</a:t>
            </a:r>
            <a:r>
              <a:rPr sz="4500" u="none" dirty="0">
                <a:solidFill>
                  <a:srgbClr val="C00000"/>
                </a:solidFill>
              </a:rPr>
              <a:t>	</a:t>
            </a:r>
            <a:r>
              <a:rPr sz="4500" u="none" spc="140" dirty="0">
                <a:solidFill>
                  <a:srgbClr val="C00000"/>
                </a:solidFill>
              </a:rPr>
              <a:t>THE</a:t>
            </a:r>
            <a:r>
              <a:rPr sz="4500" u="none" dirty="0">
                <a:solidFill>
                  <a:srgbClr val="C00000"/>
                </a:solidFill>
              </a:rPr>
              <a:t>	</a:t>
            </a:r>
            <a:r>
              <a:rPr sz="4500" u="none" spc="210" dirty="0">
                <a:solidFill>
                  <a:srgbClr val="C00000"/>
                </a:solidFill>
              </a:rPr>
              <a:t>FOUNDATION</a:t>
            </a:r>
            <a:endParaRPr sz="4500"/>
          </a:p>
        </p:txBody>
      </p:sp>
      <p:sp>
        <p:nvSpPr>
          <p:cNvPr id="7" name="object 7"/>
          <p:cNvSpPr txBox="1"/>
          <p:nvPr/>
        </p:nvSpPr>
        <p:spPr>
          <a:xfrm>
            <a:off x="4869416" y="1411185"/>
            <a:ext cx="6864984" cy="435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2930" marR="5080" indent="-57086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582930" algn="l"/>
                <a:tab pos="583565" algn="l"/>
                <a:tab pos="3432810" algn="l"/>
              </a:tabLst>
            </a:pPr>
            <a:r>
              <a:rPr sz="3600" b="1" dirty="0">
                <a:latin typeface="Calibri"/>
                <a:cs typeface="Calibri"/>
              </a:rPr>
              <a:t>Largest</a:t>
            </a:r>
            <a:r>
              <a:rPr sz="3600" b="1" spc="-10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non-profit,</a:t>
            </a:r>
            <a:r>
              <a:rPr sz="3600" b="1" spc="-90" dirty="0">
                <a:latin typeface="Calibri"/>
                <a:cs typeface="Calibri"/>
              </a:rPr>
              <a:t> </a:t>
            </a:r>
            <a:r>
              <a:rPr sz="3600" b="1" spc="-20" dirty="0">
                <a:latin typeface="Calibri"/>
                <a:cs typeface="Calibri"/>
              </a:rPr>
              <a:t>non- </a:t>
            </a:r>
            <a:r>
              <a:rPr sz="3600" b="1" spc="-10" dirty="0">
                <a:latin typeface="Calibri"/>
                <a:cs typeface="Calibri"/>
              </a:rPr>
              <a:t>governmental</a:t>
            </a:r>
            <a:r>
              <a:rPr sz="3600" b="1" dirty="0">
                <a:latin typeface="Calibri"/>
                <a:cs typeface="Calibri"/>
              </a:rPr>
              <a:t>	funder</a:t>
            </a:r>
            <a:r>
              <a:rPr sz="3600" b="1" spc="-10" dirty="0">
                <a:latin typeface="Calibri"/>
                <a:cs typeface="Calibri"/>
              </a:rPr>
              <a:t> </a:t>
            </a:r>
            <a:r>
              <a:rPr sz="3600" b="1" spc="-25" dirty="0">
                <a:latin typeface="Calibri"/>
                <a:cs typeface="Calibri"/>
              </a:rPr>
              <a:t>of </a:t>
            </a:r>
            <a:r>
              <a:rPr sz="3600" b="1" dirty="0">
                <a:latin typeface="Calibri"/>
                <a:cs typeface="Calibri"/>
              </a:rPr>
              <a:t>cardiovascular</a:t>
            </a:r>
            <a:r>
              <a:rPr sz="3600" b="1" spc="-7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&amp;</a:t>
            </a:r>
            <a:r>
              <a:rPr sz="3600" b="1" spc="-80" dirty="0">
                <a:latin typeface="Calibri"/>
                <a:cs typeface="Calibri"/>
              </a:rPr>
              <a:t> </a:t>
            </a:r>
            <a:r>
              <a:rPr sz="3600" b="1" spc="-20" dirty="0">
                <a:latin typeface="Calibri"/>
                <a:cs typeface="Calibri"/>
              </a:rPr>
              <a:t>cerebrovascular </a:t>
            </a:r>
            <a:r>
              <a:rPr sz="3600" b="1" spc="-10" dirty="0">
                <a:latin typeface="Calibri"/>
                <a:cs typeface="Calibri"/>
              </a:rPr>
              <a:t>research</a:t>
            </a:r>
            <a:endParaRPr sz="3600">
              <a:latin typeface="Calibri"/>
              <a:cs typeface="Calibri"/>
            </a:endParaRPr>
          </a:p>
          <a:p>
            <a:pPr marL="582930" indent="-570865">
              <a:lnSpc>
                <a:spcPct val="100000"/>
              </a:lnSpc>
              <a:spcBef>
                <a:spcPts val="1120"/>
              </a:spcBef>
              <a:buFont typeface="Wingdings"/>
              <a:buChar char=""/>
              <a:tabLst>
                <a:tab pos="583565" algn="l"/>
              </a:tabLst>
            </a:pPr>
            <a:r>
              <a:rPr sz="4800" b="1" dirty="0">
                <a:latin typeface="Calibri"/>
                <a:cs typeface="Calibri"/>
              </a:rPr>
              <a:t>$5</a:t>
            </a:r>
            <a:r>
              <a:rPr sz="4800" b="1" spc="-10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billion</a:t>
            </a:r>
            <a:r>
              <a:rPr sz="3600" b="1" dirty="0">
                <a:latin typeface="Calibri"/>
                <a:cs typeface="Calibri"/>
              </a:rPr>
              <a:t>+</a:t>
            </a:r>
            <a:r>
              <a:rPr sz="3600" b="1" spc="-2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since </a:t>
            </a:r>
            <a:r>
              <a:rPr sz="3600" b="1" spc="-20" dirty="0">
                <a:latin typeface="Calibri"/>
                <a:cs typeface="Calibri"/>
              </a:rPr>
              <a:t>1949</a:t>
            </a:r>
            <a:endParaRPr sz="3600">
              <a:latin typeface="Calibri"/>
              <a:cs typeface="Calibri"/>
            </a:endParaRPr>
          </a:p>
          <a:p>
            <a:pPr marL="572770" marR="376555" indent="-560705">
              <a:lnSpc>
                <a:spcPct val="100000"/>
              </a:lnSpc>
              <a:spcBef>
                <a:spcPts val="1280"/>
              </a:spcBef>
              <a:buFont typeface="Wingdings"/>
              <a:buChar char=""/>
              <a:tabLst>
                <a:tab pos="582930" algn="l"/>
                <a:tab pos="583565" algn="l"/>
              </a:tabLst>
            </a:pPr>
            <a:r>
              <a:rPr sz="3600" b="1" dirty="0">
                <a:latin typeface="Calibri"/>
                <a:cs typeface="Calibri"/>
              </a:rPr>
              <a:t>Currently</a:t>
            </a:r>
            <a:r>
              <a:rPr sz="3600" b="1" spc="-6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1,440</a:t>
            </a:r>
            <a:r>
              <a:rPr sz="3600" b="1" spc="-5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active</a:t>
            </a:r>
            <a:r>
              <a:rPr sz="3600" b="1" spc="-45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projects, </a:t>
            </a:r>
            <a:r>
              <a:rPr sz="3600" b="1" dirty="0">
                <a:latin typeface="Calibri"/>
                <a:cs typeface="Calibri"/>
              </a:rPr>
              <a:t>totaling</a:t>
            </a:r>
            <a:r>
              <a:rPr sz="3600" b="1" spc="-3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$461.7</a:t>
            </a:r>
            <a:r>
              <a:rPr sz="3600" b="1" spc="-45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million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47754" y="641375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0" y="126873"/>
                </a:moveTo>
                <a:lnTo>
                  <a:pt x="9970" y="77490"/>
                </a:lnTo>
                <a:lnTo>
                  <a:pt x="37161" y="37161"/>
                </a:lnTo>
                <a:lnTo>
                  <a:pt x="77490" y="9970"/>
                </a:lnTo>
                <a:lnTo>
                  <a:pt x="126873" y="0"/>
                </a:lnTo>
                <a:lnTo>
                  <a:pt x="176255" y="9970"/>
                </a:lnTo>
                <a:lnTo>
                  <a:pt x="216584" y="37161"/>
                </a:lnTo>
                <a:lnTo>
                  <a:pt x="243775" y="77490"/>
                </a:lnTo>
                <a:lnTo>
                  <a:pt x="253746" y="126873"/>
                </a:lnTo>
                <a:lnTo>
                  <a:pt x="243775" y="176255"/>
                </a:lnTo>
                <a:lnTo>
                  <a:pt x="216584" y="216584"/>
                </a:lnTo>
                <a:lnTo>
                  <a:pt x="176255" y="243775"/>
                </a:lnTo>
                <a:lnTo>
                  <a:pt x="126873" y="253746"/>
                </a:lnTo>
                <a:lnTo>
                  <a:pt x="77490" y="243775"/>
                </a:lnTo>
                <a:lnTo>
                  <a:pt x="37161" y="216584"/>
                </a:lnTo>
                <a:lnTo>
                  <a:pt x="9970" y="176255"/>
                </a:lnTo>
                <a:lnTo>
                  <a:pt x="0" y="126873"/>
                </a:lnTo>
                <a:close/>
              </a:path>
            </a:pathLst>
          </a:custGeom>
          <a:ln w="31750">
            <a:solidFill>
              <a:srgbClr val="898A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36812" y="6473920"/>
            <a:ext cx="74930" cy="127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b="0" spc="5" dirty="0">
                <a:solidFill>
                  <a:srgbClr val="898A89"/>
                </a:solidFill>
                <a:latin typeface="Lub Dub Medium"/>
                <a:cs typeface="Lub Dub Medium"/>
              </a:rPr>
              <a:t>5</a:t>
            </a:r>
            <a:endParaRPr sz="650">
              <a:latin typeface="Lub Dub Medium"/>
              <a:cs typeface="Lub Dub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1033" y="252839"/>
            <a:ext cx="1065911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dirty="0">
                <a:solidFill>
                  <a:srgbClr val="C10E20"/>
                </a:solidFill>
              </a:rPr>
              <a:t>$100M TOWARD HEALTH EQUITY &amp; STRUCTURAL RACISM RESEARCH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3882" y="1001579"/>
            <a:ext cx="3410585" cy="215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i="1" dirty="0">
                <a:latin typeface="Calibri"/>
                <a:cs typeface="Calibri"/>
              </a:rPr>
              <a:t>Drive</a:t>
            </a:r>
            <a:r>
              <a:rPr sz="2800" i="1" spc="-40" dirty="0">
                <a:latin typeface="Calibri"/>
                <a:cs typeface="Calibri"/>
              </a:rPr>
              <a:t> </a:t>
            </a:r>
            <a:r>
              <a:rPr sz="2800" i="1" spc="-10" dirty="0">
                <a:latin typeface="Calibri"/>
                <a:cs typeface="Calibri"/>
              </a:rPr>
              <a:t>systemic</a:t>
            </a:r>
            <a:r>
              <a:rPr sz="2800" i="1" spc="-55" dirty="0">
                <a:latin typeface="Calibri"/>
                <a:cs typeface="Calibri"/>
              </a:rPr>
              <a:t> </a:t>
            </a:r>
            <a:r>
              <a:rPr sz="2800" b="1" i="1" spc="-10" dirty="0">
                <a:latin typeface="Calibri"/>
                <a:cs typeface="Calibri"/>
              </a:rPr>
              <a:t>public </a:t>
            </a:r>
            <a:r>
              <a:rPr sz="2800" b="1" i="1" dirty="0">
                <a:latin typeface="Calibri"/>
                <a:cs typeface="Calibri"/>
              </a:rPr>
              <a:t>health</a:t>
            </a:r>
            <a:r>
              <a:rPr sz="2800" b="1" i="1" spc="-20" dirty="0">
                <a:latin typeface="Calibri"/>
                <a:cs typeface="Calibri"/>
              </a:rPr>
              <a:t> </a:t>
            </a:r>
            <a:r>
              <a:rPr sz="2800" b="1" i="1" dirty="0">
                <a:latin typeface="Calibri"/>
                <a:cs typeface="Calibri"/>
              </a:rPr>
              <a:t>change</a:t>
            </a:r>
            <a:r>
              <a:rPr sz="2800" b="1" i="1" spc="-30" dirty="0">
                <a:latin typeface="Calibri"/>
                <a:cs typeface="Calibri"/>
              </a:rPr>
              <a:t> </a:t>
            </a:r>
            <a:r>
              <a:rPr sz="2800" i="1" spc="-10" dirty="0">
                <a:latin typeface="Calibri"/>
                <a:cs typeface="Calibri"/>
              </a:rPr>
              <a:t>focused </a:t>
            </a:r>
            <a:r>
              <a:rPr sz="2800" i="1" dirty="0">
                <a:latin typeface="Calibri"/>
                <a:cs typeface="Calibri"/>
              </a:rPr>
              <a:t>on</a:t>
            </a:r>
            <a:r>
              <a:rPr sz="2800" i="1" spc="-30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removing</a:t>
            </a:r>
            <a:r>
              <a:rPr sz="2800" i="1" spc="-25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barriers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-25" dirty="0">
                <a:latin typeface="Calibri"/>
                <a:cs typeface="Calibri"/>
              </a:rPr>
              <a:t>to </a:t>
            </a:r>
            <a:r>
              <a:rPr sz="2800" i="1" dirty="0">
                <a:latin typeface="Calibri"/>
                <a:cs typeface="Calibri"/>
              </a:rPr>
              <a:t>equitable</a:t>
            </a:r>
            <a:r>
              <a:rPr sz="2800" i="1" spc="-65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health</a:t>
            </a:r>
            <a:r>
              <a:rPr sz="2800" i="1" spc="-60" dirty="0">
                <a:latin typeface="Calibri"/>
                <a:cs typeface="Calibri"/>
              </a:rPr>
              <a:t> </a:t>
            </a:r>
            <a:r>
              <a:rPr sz="2800" i="1" spc="-25" dirty="0">
                <a:latin typeface="Calibri"/>
                <a:cs typeface="Calibri"/>
              </a:rPr>
              <a:t>for </a:t>
            </a:r>
            <a:r>
              <a:rPr sz="2800" i="1" dirty="0">
                <a:latin typeface="Calibri"/>
                <a:cs typeface="Calibri"/>
              </a:rPr>
              <a:t>everyone,</a:t>
            </a:r>
            <a:r>
              <a:rPr sz="2800" i="1" spc="-35" dirty="0">
                <a:latin typeface="Calibri"/>
                <a:cs typeface="Calibri"/>
              </a:rPr>
              <a:t> </a:t>
            </a:r>
            <a:r>
              <a:rPr sz="2800" i="1" spc="-10" dirty="0">
                <a:latin typeface="Calibri"/>
                <a:cs typeface="Calibri"/>
              </a:rPr>
              <a:t>everywhere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92462" y="4399815"/>
            <a:ext cx="324866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10E20"/>
                </a:solidFill>
                <a:latin typeface="Lub Dub Medium"/>
                <a:cs typeface="Lub Dub Medium"/>
              </a:rPr>
              <a:t>Expand</a:t>
            </a:r>
            <a:r>
              <a:rPr sz="2400" b="1" spc="-13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1" spc="-10" dirty="0">
                <a:solidFill>
                  <a:srgbClr val="C10E20"/>
                </a:solidFill>
                <a:latin typeface="Lub Dub Medium"/>
                <a:cs typeface="Lub Dub Medium"/>
              </a:rPr>
              <a:t>investigator diversity</a:t>
            </a:r>
            <a:r>
              <a:rPr sz="2400" b="0" spc="-10" dirty="0">
                <a:solidFill>
                  <a:srgbClr val="C10E20"/>
                </a:solidFill>
                <a:latin typeface="Lub Dub Medium"/>
                <a:cs typeface="Lub Dub Medium"/>
              </a:rPr>
              <a:t>:</a:t>
            </a:r>
            <a:r>
              <a:rPr sz="2400" b="0" spc="-9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0" spc="-10" dirty="0">
                <a:solidFill>
                  <a:srgbClr val="C10E20"/>
                </a:solidFill>
                <a:latin typeface="Lub Dub Medium"/>
                <a:cs typeface="Lub Dub Medium"/>
              </a:rPr>
              <a:t>Research </a:t>
            </a:r>
            <a:r>
              <a:rPr sz="2400" b="0" dirty="0">
                <a:solidFill>
                  <a:srgbClr val="C10E20"/>
                </a:solidFill>
                <a:latin typeface="Lub Dub Medium"/>
                <a:cs typeface="Lub Dub Medium"/>
              </a:rPr>
              <a:t>opportunities</a:t>
            </a:r>
            <a:r>
              <a:rPr sz="2400" b="0" spc="-30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0" spc="-25" dirty="0">
                <a:solidFill>
                  <a:srgbClr val="C10E20"/>
                </a:solidFill>
                <a:latin typeface="Lub Dub Medium"/>
                <a:cs typeface="Lub Dub Medium"/>
              </a:rPr>
              <a:t>for </a:t>
            </a:r>
            <a:r>
              <a:rPr sz="2400" b="0" spc="-10" dirty="0">
                <a:solidFill>
                  <a:srgbClr val="C10E20"/>
                </a:solidFill>
                <a:latin typeface="Lub Dub Medium"/>
                <a:cs typeface="Lub Dub Medium"/>
              </a:rPr>
              <a:t>underrepresented </a:t>
            </a:r>
            <a:r>
              <a:rPr sz="2400" b="0" dirty="0">
                <a:solidFill>
                  <a:srgbClr val="C10E20"/>
                </a:solidFill>
                <a:latin typeface="Lub Dub Medium"/>
                <a:cs typeface="Lub Dub Medium"/>
              </a:rPr>
              <a:t>racial</a:t>
            </a:r>
            <a:r>
              <a:rPr sz="2400" b="0" spc="-10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0" dirty="0">
                <a:solidFill>
                  <a:srgbClr val="C10E20"/>
                </a:solidFill>
                <a:latin typeface="Lub Dub Medium"/>
                <a:cs typeface="Lub Dub Medium"/>
              </a:rPr>
              <a:t>&amp;</a:t>
            </a:r>
            <a:r>
              <a:rPr sz="2400" b="0" spc="-10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0" dirty="0">
                <a:solidFill>
                  <a:srgbClr val="C10E20"/>
                </a:solidFill>
                <a:latin typeface="Lub Dub Medium"/>
                <a:cs typeface="Lub Dub Medium"/>
              </a:rPr>
              <a:t>ethnic</a:t>
            </a:r>
            <a:r>
              <a:rPr sz="2400" b="0" spc="-10" dirty="0">
                <a:solidFill>
                  <a:srgbClr val="C10E20"/>
                </a:solidFill>
                <a:latin typeface="Lub Dub Medium"/>
                <a:cs typeface="Lub Dub Medium"/>
              </a:rPr>
              <a:t> groups</a:t>
            </a:r>
            <a:endParaRPr sz="2400" dirty="0">
              <a:latin typeface="Lub Dub Medium"/>
              <a:cs typeface="Lub Dub Medium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611373" y="1387602"/>
            <a:ext cx="5501005" cy="5470525"/>
            <a:chOff x="2611373" y="1387602"/>
            <a:chExt cx="5501005" cy="547052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9719" y="3768851"/>
              <a:ext cx="2732531" cy="30891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1373" y="3655314"/>
              <a:ext cx="2823971" cy="320268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7179" y="1387602"/>
              <a:ext cx="2799587" cy="361035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07695" y="3885359"/>
            <a:ext cx="2506980" cy="2634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10E20"/>
                </a:solidFill>
                <a:latin typeface="Lub Dub Medium"/>
                <a:cs typeface="Lub Dub Medium"/>
              </a:rPr>
              <a:t>New</a:t>
            </a:r>
            <a:r>
              <a:rPr sz="2400" b="1" spc="-10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1" spc="-10" dirty="0">
                <a:solidFill>
                  <a:srgbClr val="C10E20"/>
                </a:solidFill>
                <a:latin typeface="Lub Dub Medium"/>
                <a:cs typeface="Lub Dub Medium"/>
              </a:rPr>
              <a:t>research </a:t>
            </a:r>
            <a:r>
              <a:rPr sz="2400" b="1" dirty="0">
                <a:solidFill>
                  <a:srgbClr val="C10E20"/>
                </a:solidFill>
                <a:latin typeface="Lub Dub Medium"/>
                <a:cs typeface="Lub Dub Medium"/>
              </a:rPr>
              <a:t>programs</a:t>
            </a:r>
            <a:r>
              <a:rPr sz="2400" b="1" spc="-2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1" spc="-50" dirty="0">
                <a:solidFill>
                  <a:srgbClr val="C10E20"/>
                </a:solidFill>
                <a:latin typeface="Lub Dub Medium"/>
                <a:cs typeface="Lub Dub Medium"/>
              </a:rPr>
              <a:t>&amp; </a:t>
            </a:r>
            <a:r>
              <a:rPr sz="2400" b="1" dirty="0">
                <a:solidFill>
                  <a:srgbClr val="C10E20"/>
                </a:solidFill>
                <a:latin typeface="Lub Dub Medium"/>
                <a:cs typeface="Lub Dub Medium"/>
              </a:rPr>
              <a:t>grants</a:t>
            </a:r>
            <a:r>
              <a:rPr sz="2400" b="1" spc="-1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0" spc="-10" dirty="0">
                <a:solidFill>
                  <a:srgbClr val="C10E20"/>
                </a:solidFill>
                <a:latin typeface="Lub Dub Medium"/>
                <a:cs typeface="Lub Dub Medium"/>
              </a:rPr>
              <a:t>focused </a:t>
            </a:r>
            <a:r>
              <a:rPr sz="2400" b="0" dirty="0">
                <a:solidFill>
                  <a:srgbClr val="C10E20"/>
                </a:solidFill>
                <a:latin typeface="Lub Dub Medium"/>
                <a:cs typeface="Lub Dub Medium"/>
              </a:rPr>
              <a:t>on</a:t>
            </a:r>
            <a:r>
              <a:rPr sz="2400" b="0" spc="-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0" spc="-10" dirty="0">
                <a:solidFill>
                  <a:srgbClr val="C10E20"/>
                </a:solidFill>
                <a:latin typeface="Lub Dub Medium"/>
                <a:cs typeface="Lub Dub Medium"/>
              </a:rPr>
              <a:t>health </a:t>
            </a:r>
            <a:r>
              <a:rPr sz="2400" b="0" dirty="0">
                <a:solidFill>
                  <a:srgbClr val="C10E20"/>
                </a:solidFill>
                <a:latin typeface="Lub Dub Medium"/>
                <a:cs typeface="Lub Dub Medium"/>
              </a:rPr>
              <a:t>inequities</a:t>
            </a:r>
            <a:r>
              <a:rPr sz="2400" b="0" spc="-15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0" spc="-50" dirty="0">
                <a:solidFill>
                  <a:srgbClr val="C10E20"/>
                </a:solidFill>
                <a:latin typeface="Lub Dub Medium"/>
                <a:cs typeface="Lub Dub Medium"/>
              </a:rPr>
              <a:t>&amp; </a:t>
            </a:r>
            <a:r>
              <a:rPr sz="2400" b="0" dirty="0">
                <a:solidFill>
                  <a:srgbClr val="C10E20"/>
                </a:solidFill>
                <a:latin typeface="Lub Dub Medium"/>
                <a:cs typeface="Lub Dub Medium"/>
              </a:rPr>
              <a:t>structural</a:t>
            </a:r>
            <a:r>
              <a:rPr sz="2400" b="0" spc="-20" dirty="0">
                <a:solidFill>
                  <a:srgbClr val="C10E20"/>
                </a:solidFill>
                <a:latin typeface="Lub Dub Medium"/>
                <a:cs typeface="Lub Dub Medium"/>
              </a:rPr>
              <a:t> </a:t>
            </a:r>
            <a:r>
              <a:rPr sz="2400" b="0" spc="-10" dirty="0">
                <a:solidFill>
                  <a:srgbClr val="C10E20"/>
                </a:solidFill>
                <a:latin typeface="Lub Dub Medium"/>
                <a:cs typeface="Lub Dub Medium"/>
              </a:rPr>
              <a:t>racism</a:t>
            </a:r>
            <a:endParaRPr sz="2400" dirty="0">
              <a:latin typeface="Lub Dub Medium"/>
              <a:cs typeface="Lub Dub Medium"/>
            </a:endParaRPr>
          </a:p>
          <a:p>
            <a:pPr marL="85090">
              <a:lnSpc>
                <a:spcPct val="100000"/>
              </a:lnSpc>
              <a:spcBef>
                <a:spcPts val="2060"/>
              </a:spcBef>
            </a:pPr>
            <a:r>
              <a:rPr sz="1000" b="0" dirty="0">
                <a:solidFill>
                  <a:srgbClr val="4D4D4F"/>
                </a:solidFill>
                <a:latin typeface="Lub Dub Medium"/>
                <a:cs typeface="Lub Dub Medium"/>
              </a:rPr>
              <a:t>5</a:t>
            </a:r>
            <a:endParaRPr sz="1000" dirty="0">
              <a:latin typeface="Lub Dub Medium"/>
              <a:cs typeface="Lub Dub Medium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236839" y="718184"/>
            <a:ext cx="3282950" cy="3522345"/>
            <a:chOff x="8236839" y="718184"/>
            <a:chExt cx="3282950" cy="35223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46364" y="727710"/>
              <a:ext cx="3263645" cy="35029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241601" y="722947"/>
              <a:ext cx="3273425" cy="3512820"/>
            </a:xfrm>
            <a:custGeom>
              <a:avLst/>
              <a:gdLst/>
              <a:ahLst/>
              <a:cxnLst/>
              <a:rect l="l" t="t" r="r" b="b"/>
              <a:pathLst>
                <a:path w="3273425" h="3512820">
                  <a:moveTo>
                    <a:pt x="0" y="0"/>
                  </a:moveTo>
                  <a:lnTo>
                    <a:pt x="3273171" y="0"/>
                  </a:lnTo>
                  <a:lnTo>
                    <a:pt x="3273171" y="3512439"/>
                  </a:lnTo>
                  <a:lnTo>
                    <a:pt x="0" y="351243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10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98592" y="6341701"/>
            <a:ext cx="15748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spc="-25" dirty="0">
                <a:solidFill>
                  <a:srgbClr val="4D4D4F"/>
                </a:solidFill>
                <a:latin typeface="Lub Dub Medium"/>
                <a:cs typeface="Lub Dub Medium"/>
              </a:rPr>
              <a:t>10</a:t>
            </a:r>
            <a:endParaRPr sz="1000">
              <a:latin typeface="Lub Dub Medium"/>
              <a:cs typeface="Lub Dub Medium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5892546"/>
            <a:ext cx="1339595" cy="72618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747754" y="641375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0" y="126873"/>
                </a:moveTo>
                <a:lnTo>
                  <a:pt x="9970" y="77490"/>
                </a:lnTo>
                <a:lnTo>
                  <a:pt x="37161" y="37161"/>
                </a:lnTo>
                <a:lnTo>
                  <a:pt x="77490" y="9970"/>
                </a:lnTo>
                <a:lnTo>
                  <a:pt x="126873" y="0"/>
                </a:lnTo>
                <a:lnTo>
                  <a:pt x="176255" y="9970"/>
                </a:lnTo>
                <a:lnTo>
                  <a:pt x="216584" y="37161"/>
                </a:lnTo>
                <a:lnTo>
                  <a:pt x="243775" y="77490"/>
                </a:lnTo>
                <a:lnTo>
                  <a:pt x="253746" y="126873"/>
                </a:lnTo>
                <a:lnTo>
                  <a:pt x="243775" y="176255"/>
                </a:lnTo>
                <a:lnTo>
                  <a:pt x="216584" y="216584"/>
                </a:lnTo>
                <a:lnTo>
                  <a:pt x="176255" y="243775"/>
                </a:lnTo>
                <a:lnTo>
                  <a:pt x="126873" y="253746"/>
                </a:lnTo>
                <a:lnTo>
                  <a:pt x="77490" y="243775"/>
                </a:lnTo>
                <a:lnTo>
                  <a:pt x="37161" y="216584"/>
                </a:lnTo>
                <a:lnTo>
                  <a:pt x="9970" y="176255"/>
                </a:lnTo>
                <a:lnTo>
                  <a:pt x="0" y="126873"/>
                </a:lnTo>
                <a:close/>
              </a:path>
            </a:pathLst>
          </a:custGeom>
          <a:ln w="31750">
            <a:solidFill>
              <a:srgbClr val="898A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40187" y="1163022"/>
            <a:ext cx="9277985" cy="392863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150" b="0" spc="-10" dirty="0">
                <a:latin typeface="Lub Dub Medium"/>
                <a:cs typeface="Lub Dub Medium"/>
              </a:rPr>
              <a:t>PROFESSIONAL.HEART.ORG/FUNDINGOPPORTUNITIES</a:t>
            </a:r>
            <a:endParaRPr sz="2150" dirty="0">
              <a:latin typeface="Lub Dub Medium"/>
              <a:cs typeface="Lub Dub Medium"/>
            </a:endParaRPr>
          </a:p>
          <a:p>
            <a:pPr marL="368300">
              <a:lnSpc>
                <a:spcPct val="100000"/>
              </a:lnSpc>
              <a:spcBef>
                <a:spcPts val="1655"/>
              </a:spcBef>
            </a:pPr>
            <a:r>
              <a:rPr sz="1800" b="0" dirty="0">
                <a:latin typeface="Lub Dub Medium"/>
                <a:cs typeface="Lub Dub Medium"/>
              </a:rPr>
              <a:t>In a typical</a:t>
            </a:r>
            <a:r>
              <a:rPr sz="1800" b="0" spc="-20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year,</a:t>
            </a:r>
            <a:r>
              <a:rPr sz="1800" b="0" spc="-20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the</a:t>
            </a:r>
            <a:r>
              <a:rPr sz="1800" b="0" spc="-10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AHA</a:t>
            </a:r>
            <a:r>
              <a:rPr sz="1800" b="0" spc="5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offers research</a:t>
            </a:r>
            <a:r>
              <a:rPr sz="1800" b="0" spc="-20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funding largely</a:t>
            </a:r>
            <a:r>
              <a:rPr sz="1800" b="0" spc="-5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based</a:t>
            </a:r>
            <a:r>
              <a:rPr sz="1800" b="0" spc="-15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on career</a:t>
            </a:r>
            <a:r>
              <a:rPr sz="1800" b="0" spc="-15" dirty="0">
                <a:latin typeface="Lub Dub Medium"/>
                <a:cs typeface="Lub Dub Medium"/>
              </a:rPr>
              <a:t> </a:t>
            </a:r>
            <a:r>
              <a:rPr sz="1800" b="0" spc="-10" dirty="0">
                <a:latin typeface="Lub Dub Medium"/>
                <a:cs typeface="Lub Dub Medium"/>
              </a:rPr>
              <a:t>stage:</a:t>
            </a:r>
            <a:endParaRPr sz="1800" dirty="0">
              <a:latin typeface="Lub Dub Medium"/>
              <a:cs typeface="Lub Dub Medium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 dirty="0">
              <a:latin typeface="Lub Dub Medium"/>
              <a:cs typeface="Lub Dub Medium"/>
            </a:endParaRPr>
          </a:p>
          <a:p>
            <a:pPr marL="653415" indent="-285115">
              <a:lnSpc>
                <a:spcPct val="100000"/>
              </a:lnSpc>
              <a:buFont typeface="Arial"/>
              <a:buChar char="•"/>
              <a:tabLst>
                <a:tab pos="653415" algn="l"/>
                <a:tab pos="654050" algn="l"/>
              </a:tabLst>
            </a:pPr>
            <a:r>
              <a:rPr sz="1800" b="0" dirty="0">
                <a:latin typeface="Lub Dub Medium"/>
                <a:cs typeface="Lub Dub Medium"/>
              </a:rPr>
              <a:t>Predoctoral</a:t>
            </a:r>
            <a:r>
              <a:rPr sz="1800" b="0" spc="-25" dirty="0">
                <a:latin typeface="Lub Dub Medium"/>
                <a:cs typeface="Lub Dub Medium"/>
              </a:rPr>
              <a:t> </a:t>
            </a:r>
            <a:r>
              <a:rPr sz="1800" b="0" spc="-10" dirty="0">
                <a:latin typeface="Lub Dub Medium"/>
                <a:cs typeface="Lub Dub Medium"/>
              </a:rPr>
              <a:t>Fellowship</a:t>
            </a:r>
            <a:r>
              <a:rPr lang="en-US" sz="1800" b="0" spc="-10" dirty="0">
                <a:latin typeface="Lub Dub Medium"/>
                <a:cs typeface="Lub Dub Medium"/>
              </a:rPr>
              <a:t> – Sept. 6</a:t>
            </a:r>
            <a:endParaRPr lang="en-US" sz="1800" dirty="0">
              <a:latin typeface="Lub Dub Medium"/>
              <a:cs typeface="Lub Dub Medium"/>
            </a:endParaRPr>
          </a:p>
          <a:p>
            <a:pPr marL="653415" indent="-28511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653415" algn="l"/>
                <a:tab pos="654050" algn="l"/>
              </a:tabLst>
            </a:pPr>
            <a:r>
              <a:rPr lang="en-US" sz="1800" b="0" dirty="0">
                <a:latin typeface="Lub Dub Medium"/>
                <a:cs typeface="Lub Dub Medium"/>
              </a:rPr>
              <a:t>Postdoctoral</a:t>
            </a:r>
            <a:r>
              <a:rPr lang="en-US" sz="1800" b="0" spc="-20" dirty="0">
                <a:latin typeface="Lub Dub Medium"/>
                <a:cs typeface="Lub Dub Medium"/>
              </a:rPr>
              <a:t> </a:t>
            </a:r>
            <a:r>
              <a:rPr lang="en-US" sz="1800" b="0" spc="-10" dirty="0">
                <a:latin typeface="Lub Dub Medium"/>
                <a:cs typeface="Lub Dub Medium"/>
              </a:rPr>
              <a:t>Fellowship – Sept. 7</a:t>
            </a:r>
            <a:endParaRPr lang="en-US" sz="1800" dirty="0">
              <a:latin typeface="Lub Dub Medium"/>
              <a:cs typeface="Lub Dub Medium"/>
            </a:endParaRPr>
          </a:p>
          <a:p>
            <a:pPr marL="653415" indent="-28511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653415" algn="l"/>
                <a:tab pos="654050" algn="l"/>
              </a:tabLst>
            </a:pPr>
            <a:r>
              <a:rPr lang="en-US" sz="1800" b="0" dirty="0">
                <a:latin typeface="Lub Dub Medium"/>
                <a:cs typeface="Lub Dub Medium"/>
              </a:rPr>
              <a:t>Institutional</a:t>
            </a:r>
            <a:r>
              <a:rPr lang="en-US" sz="1800" b="0" spc="-20" dirty="0">
                <a:latin typeface="Lub Dub Medium"/>
                <a:cs typeface="Lub Dub Medium"/>
              </a:rPr>
              <a:t> </a:t>
            </a:r>
            <a:r>
              <a:rPr lang="en-US" sz="1800" b="0" dirty="0">
                <a:latin typeface="Lub Dub Medium"/>
                <a:cs typeface="Lub Dub Medium"/>
              </a:rPr>
              <a:t>Award</a:t>
            </a:r>
            <a:r>
              <a:rPr lang="en-US" sz="1800" b="0" spc="-5" dirty="0">
                <a:latin typeface="Lub Dub Medium"/>
                <a:cs typeface="Lub Dub Medium"/>
              </a:rPr>
              <a:t> </a:t>
            </a:r>
            <a:r>
              <a:rPr lang="en-US" sz="1800" b="0" dirty="0">
                <a:latin typeface="Lub Dub Medium"/>
                <a:cs typeface="Lub Dub Medium"/>
              </a:rPr>
              <a:t>for</a:t>
            </a:r>
            <a:r>
              <a:rPr lang="en-US" sz="1800" b="0" spc="-5" dirty="0">
                <a:latin typeface="Lub Dub Medium"/>
                <a:cs typeface="Lub Dub Medium"/>
              </a:rPr>
              <a:t> </a:t>
            </a:r>
            <a:r>
              <a:rPr lang="en-US" sz="1800" b="0" dirty="0">
                <a:latin typeface="Lub Dub Medium"/>
                <a:cs typeface="Lub Dub Medium"/>
              </a:rPr>
              <a:t>Undergraduate</a:t>
            </a:r>
            <a:r>
              <a:rPr lang="en-US" sz="1800" b="0" spc="-15" dirty="0">
                <a:latin typeface="Lub Dub Medium"/>
                <a:cs typeface="Lub Dub Medium"/>
              </a:rPr>
              <a:t> </a:t>
            </a:r>
            <a:r>
              <a:rPr lang="en-US" sz="1800" b="0" dirty="0">
                <a:latin typeface="Lub Dub Medium"/>
                <a:cs typeface="Lub Dub Medium"/>
              </a:rPr>
              <a:t>Student</a:t>
            </a:r>
            <a:r>
              <a:rPr lang="en-US" sz="1800" b="0" spc="-15" dirty="0">
                <a:latin typeface="Lub Dub Medium"/>
                <a:cs typeface="Lub Dub Medium"/>
              </a:rPr>
              <a:t> </a:t>
            </a:r>
            <a:r>
              <a:rPr lang="en-US" sz="1800" b="0" spc="-10" dirty="0">
                <a:latin typeface="Lub Dub Medium"/>
                <a:cs typeface="Lub Dub Medium"/>
              </a:rPr>
              <a:t>Training – Sept. 13</a:t>
            </a:r>
            <a:endParaRPr lang="en-US" sz="1800" dirty="0">
              <a:latin typeface="Lub Dub Medium"/>
              <a:cs typeface="Lub Dub Medium"/>
            </a:endParaRPr>
          </a:p>
          <a:p>
            <a:pPr marL="653415" indent="-28511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653415" algn="l"/>
                <a:tab pos="654050" algn="l"/>
              </a:tabLst>
            </a:pPr>
            <a:r>
              <a:rPr sz="1800" b="0" dirty="0">
                <a:latin typeface="Lub Dub Medium"/>
                <a:cs typeface="Lub Dub Medium"/>
              </a:rPr>
              <a:t>AHA</a:t>
            </a:r>
            <a:r>
              <a:rPr sz="1800" b="0" spc="-10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Institutional</a:t>
            </a:r>
            <a:r>
              <a:rPr sz="1800" b="0" spc="-10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Research</a:t>
            </a:r>
            <a:r>
              <a:rPr sz="1800" b="0" spc="-15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Enhancement</a:t>
            </a:r>
            <a:r>
              <a:rPr sz="1800" b="0" spc="-15" dirty="0">
                <a:latin typeface="Lub Dub Medium"/>
                <a:cs typeface="Lub Dub Medium"/>
              </a:rPr>
              <a:t> </a:t>
            </a:r>
            <a:r>
              <a:rPr sz="1800" b="0" spc="-10" dirty="0">
                <a:latin typeface="Lub Dub Medium"/>
                <a:cs typeface="Lub Dub Medium"/>
              </a:rPr>
              <a:t>Award</a:t>
            </a:r>
            <a:r>
              <a:rPr lang="en-US" sz="1800" b="0" spc="-10" dirty="0">
                <a:latin typeface="Lub Dub Medium"/>
                <a:cs typeface="Lub Dub Medium"/>
              </a:rPr>
              <a:t> (AIREA) – Sept. 14</a:t>
            </a:r>
            <a:endParaRPr sz="1800" dirty="0">
              <a:latin typeface="Lub Dub Medium"/>
              <a:cs typeface="Lub Dub Medium"/>
            </a:endParaRPr>
          </a:p>
          <a:p>
            <a:pPr marL="653415" indent="-28511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653415" algn="l"/>
                <a:tab pos="654050" algn="l"/>
              </a:tabLst>
            </a:pPr>
            <a:r>
              <a:rPr sz="1800" b="0" dirty="0">
                <a:latin typeface="Lub Dub Medium"/>
                <a:cs typeface="Lub Dub Medium"/>
              </a:rPr>
              <a:t>Career</a:t>
            </a:r>
            <a:r>
              <a:rPr sz="1800" b="0" spc="-25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Development</a:t>
            </a:r>
            <a:r>
              <a:rPr sz="1800" b="0" spc="-20" dirty="0">
                <a:latin typeface="Lub Dub Medium"/>
                <a:cs typeface="Lub Dub Medium"/>
              </a:rPr>
              <a:t> </a:t>
            </a:r>
            <a:r>
              <a:rPr sz="1800" b="0" spc="-10" dirty="0">
                <a:latin typeface="Lub Dub Medium"/>
                <a:cs typeface="Lub Dub Medium"/>
              </a:rPr>
              <a:t>Award</a:t>
            </a:r>
            <a:r>
              <a:rPr lang="en-US" sz="1800" b="0" spc="-10" dirty="0">
                <a:latin typeface="Lub Dub Medium"/>
                <a:cs typeface="Lub Dub Medium"/>
              </a:rPr>
              <a:t> – Dec. 6</a:t>
            </a:r>
            <a:endParaRPr sz="1800" dirty="0">
              <a:latin typeface="Lub Dub Medium"/>
              <a:cs typeface="Lub Dub Medium"/>
            </a:endParaRPr>
          </a:p>
          <a:p>
            <a:pPr marL="653415" indent="-28511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653415" algn="l"/>
                <a:tab pos="654050" algn="l"/>
              </a:tabLst>
            </a:pPr>
            <a:r>
              <a:rPr sz="1800" b="0" dirty="0">
                <a:latin typeface="Lub Dub Medium"/>
                <a:cs typeface="Lub Dub Medium"/>
              </a:rPr>
              <a:t>Collaborative</a:t>
            </a:r>
            <a:r>
              <a:rPr sz="1800" b="0" spc="-30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Sciences</a:t>
            </a:r>
            <a:r>
              <a:rPr sz="1800" b="0" spc="-25" dirty="0">
                <a:latin typeface="Lub Dub Medium"/>
                <a:cs typeface="Lub Dub Medium"/>
              </a:rPr>
              <a:t> </a:t>
            </a:r>
            <a:r>
              <a:rPr sz="1800" b="0" spc="-10" dirty="0">
                <a:latin typeface="Lub Dub Medium"/>
                <a:cs typeface="Lub Dub Medium"/>
              </a:rPr>
              <a:t>Award</a:t>
            </a:r>
            <a:endParaRPr sz="1800" dirty="0">
              <a:latin typeface="Lub Dub Medium"/>
              <a:cs typeface="Lub Dub Medium"/>
            </a:endParaRPr>
          </a:p>
          <a:p>
            <a:pPr marL="653415" indent="-28511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653415" algn="l"/>
                <a:tab pos="654050" algn="l"/>
              </a:tabLst>
            </a:pPr>
            <a:r>
              <a:rPr sz="1800" b="0" dirty="0">
                <a:latin typeface="Lub Dub Medium"/>
                <a:cs typeface="Lub Dub Medium"/>
              </a:rPr>
              <a:t>Innovative</a:t>
            </a:r>
            <a:r>
              <a:rPr sz="1800" b="0" spc="-20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Project</a:t>
            </a:r>
            <a:r>
              <a:rPr sz="1800" b="0" spc="-20" dirty="0">
                <a:latin typeface="Lub Dub Medium"/>
                <a:cs typeface="Lub Dub Medium"/>
              </a:rPr>
              <a:t> </a:t>
            </a:r>
            <a:r>
              <a:rPr sz="1800" b="0" spc="-10" dirty="0">
                <a:latin typeface="Lub Dub Medium"/>
                <a:cs typeface="Lub Dub Medium"/>
              </a:rPr>
              <a:t>Award</a:t>
            </a:r>
            <a:endParaRPr sz="1800" dirty="0">
              <a:latin typeface="Lub Dub Medium"/>
              <a:cs typeface="Lub Dub Medium"/>
            </a:endParaRPr>
          </a:p>
          <a:p>
            <a:pPr marL="653415" indent="-28511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653415" algn="l"/>
                <a:tab pos="654050" algn="l"/>
              </a:tabLst>
            </a:pPr>
            <a:r>
              <a:rPr sz="1800" b="0" dirty="0">
                <a:latin typeface="Lub Dub Medium"/>
                <a:cs typeface="Lub Dub Medium"/>
              </a:rPr>
              <a:t>Transformational</a:t>
            </a:r>
            <a:r>
              <a:rPr sz="1800" b="0" spc="-30" dirty="0">
                <a:latin typeface="Lub Dub Medium"/>
                <a:cs typeface="Lub Dub Medium"/>
              </a:rPr>
              <a:t> </a:t>
            </a:r>
            <a:r>
              <a:rPr sz="1800" b="0" dirty="0">
                <a:latin typeface="Lub Dub Medium"/>
                <a:cs typeface="Lub Dub Medium"/>
              </a:rPr>
              <a:t>Project</a:t>
            </a:r>
            <a:r>
              <a:rPr sz="1800" b="0" spc="-20" dirty="0">
                <a:latin typeface="Lub Dub Medium"/>
                <a:cs typeface="Lub Dub Medium"/>
              </a:rPr>
              <a:t> </a:t>
            </a:r>
            <a:r>
              <a:rPr sz="1800" b="0" spc="-10" dirty="0">
                <a:latin typeface="Lub Dub Medium"/>
                <a:cs typeface="Lub Dub Medium"/>
              </a:rPr>
              <a:t>Award</a:t>
            </a:r>
            <a:endParaRPr sz="1800" dirty="0">
              <a:latin typeface="Lub Dub Medium"/>
              <a:cs typeface="Lub Dub Medium"/>
            </a:endParaRPr>
          </a:p>
          <a:p>
            <a:pPr marL="653415" indent="-28511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653415" algn="l"/>
                <a:tab pos="654050" algn="l"/>
              </a:tabLst>
            </a:pPr>
            <a:r>
              <a:rPr sz="1800" b="0" dirty="0">
                <a:latin typeface="Lub Dub Medium"/>
                <a:cs typeface="Lub Dub Medium"/>
              </a:rPr>
              <a:t>Merit</a:t>
            </a:r>
            <a:r>
              <a:rPr sz="1800" b="0" spc="-15" dirty="0">
                <a:latin typeface="Lub Dub Medium"/>
                <a:cs typeface="Lub Dub Medium"/>
              </a:rPr>
              <a:t> </a:t>
            </a:r>
            <a:r>
              <a:rPr sz="1800" b="0" spc="-10" dirty="0">
                <a:latin typeface="Lub Dub Medium"/>
                <a:cs typeface="Lub Dub Medium"/>
              </a:rPr>
              <a:t>Award</a:t>
            </a:r>
            <a:endParaRPr sz="1800" dirty="0">
              <a:latin typeface="Lub Dub Medium"/>
              <a:cs typeface="Lub Dub Medium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4540" y="430067"/>
            <a:ext cx="9887585" cy="6610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50" u="none" dirty="0">
                <a:solidFill>
                  <a:srgbClr val="C10E20"/>
                </a:solidFill>
              </a:rPr>
              <a:t>FOUNDATIONAL</a:t>
            </a:r>
            <a:r>
              <a:rPr sz="4150" u="none" spc="-30" dirty="0">
                <a:solidFill>
                  <a:srgbClr val="C10E20"/>
                </a:solidFill>
              </a:rPr>
              <a:t> </a:t>
            </a:r>
            <a:r>
              <a:rPr sz="4150" u="none" dirty="0">
                <a:solidFill>
                  <a:srgbClr val="C10E20"/>
                </a:solidFill>
              </a:rPr>
              <a:t>RESEARCH</a:t>
            </a:r>
            <a:r>
              <a:rPr sz="4150" u="none" spc="-20" dirty="0">
                <a:solidFill>
                  <a:srgbClr val="C10E20"/>
                </a:solidFill>
              </a:rPr>
              <a:t> </a:t>
            </a:r>
            <a:r>
              <a:rPr sz="4150" u="none" spc="-10" dirty="0">
                <a:solidFill>
                  <a:srgbClr val="C10E20"/>
                </a:solidFill>
              </a:rPr>
              <a:t>FUNDING</a:t>
            </a:r>
            <a:endParaRPr sz="4150" dirty="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5600" y="3200400"/>
            <a:ext cx="3596639" cy="35997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16431" y="6540753"/>
            <a:ext cx="28987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dirty="0">
                <a:solidFill>
                  <a:srgbClr val="C10E1F"/>
                </a:solidFill>
                <a:uFill>
                  <a:solidFill>
                    <a:srgbClr val="C10E1F"/>
                  </a:solidFill>
                </a:uFill>
                <a:latin typeface="Calibri"/>
                <a:cs typeface="Calibri"/>
                <a:hlinkClick r:id="rId4"/>
              </a:rPr>
              <a:t>This</a:t>
            </a:r>
            <a:r>
              <a:rPr sz="900" u="sng" spc="-20" dirty="0">
                <a:solidFill>
                  <a:srgbClr val="C10E1F"/>
                </a:solidFill>
                <a:uFill>
                  <a:solidFill>
                    <a:srgbClr val="C10E1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900" u="sng" dirty="0">
                <a:solidFill>
                  <a:srgbClr val="C10E1F"/>
                </a:solidFill>
                <a:uFill>
                  <a:solidFill>
                    <a:srgbClr val="C10E1F"/>
                  </a:solidFill>
                </a:uFill>
                <a:latin typeface="Calibri"/>
                <a:cs typeface="Calibri"/>
                <a:hlinkClick r:id="rId4"/>
              </a:rPr>
              <a:t>Photo</a:t>
            </a:r>
            <a:r>
              <a:rPr sz="900" spc="-10" dirty="0">
                <a:solidFill>
                  <a:srgbClr val="C10E1F"/>
                </a:solidFill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Unknown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Author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licensed under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u="sng" dirty="0">
                <a:solidFill>
                  <a:srgbClr val="C10E1F"/>
                </a:solidFill>
                <a:uFill>
                  <a:solidFill>
                    <a:srgbClr val="C10E1F"/>
                  </a:solidFill>
                </a:uFill>
                <a:latin typeface="Calibri"/>
                <a:cs typeface="Calibri"/>
                <a:hlinkClick r:id="rId5"/>
              </a:rPr>
              <a:t>CC</a:t>
            </a:r>
            <a:r>
              <a:rPr sz="900" u="sng" spc="-20" dirty="0">
                <a:solidFill>
                  <a:srgbClr val="C10E1F"/>
                </a:solidFill>
                <a:uFill>
                  <a:solidFill>
                    <a:srgbClr val="C10E1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900" u="sng" spc="-10" dirty="0">
                <a:solidFill>
                  <a:srgbClr val="C10E1F"/>
                </a:solidFill>
                <a:uFill>
                  <a:solidFill>
                    <a:srgbClr val="C10E1F"/>
                  </a:solidFill>
                </a:uFill>
                <a:latin typeface="Calibri"/>
                <a:cs typeface="Calibri"/>
                <a:hlinkClick r:id="rId5"/>
              </a:rPr>
              <a:t>BY-</a:t>
            </a:r>
            <a:r>
              <a:rPr sz="900" u="sng" dirty="0">
                <a:solidFill>
                  <a:srgbClr val="C10E1F"/>
                </a:solidFill>
                <a:uFill>
                  <a:solidFill>
                    <a:srgbClr val="C10E1F"/>
                  </a:solidFill>
                </a:uFill>
                <a:latin typeface="Calibri"/>
                <a:cs typeface="Calibri"/>
                <a:hlinkClick r:id="rId5"/>
              </a:rPr>
              <a:t>SA-</a:t>
            </a:r>
            <a:r>
              <a:rPr sz="900" u="sng" spc="-25" dirty="0">
                <a:solidFill>
                  <a:srgbClr val="C10E1F"/>
                </a:solidFill>
                <a:uFill>
                  <a:solidFill>
                    <a:srgbClr val="C10E1F"/>
                  </a:solidFill>
                </a:uFill>
                <a:latin typeface="Calibri"/>
                <a:cs typeface="Calibri"/>
                <a:hlinkClick r:id="rId5"/>
              </a:rPr>
              <a:t>NC</a:t>
            </a:r>
            <a:endParaRPr sz="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3224" y="6352620"/>
            <a:ext cx="114300" cy="1619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000" b="0" spc="-25" dirty="0">
                <a:solidFill>
                  <a:srgbClr val="FFFFFF"/>
                </a:solidFill>
                <a:latin typeface="Lub Dub Medium"/>
                <a:cs typeface="Lub Dub Medium"/>
              </a:rPr>
              <a:t>11</a:t>
            </a:r>
            <a:endParaRPr sz="1000">
              <a:latin typeface="Lub Dub Medium"/>
              <a:cs typeface="Lub Dub Medium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9066" y="695987"/>
            <a:ext cx="12192000" cy="616201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4584" y="121947"/>
            <a:ext cx="104635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none" dirty="0">
                <a:solidFill>
                  <a:srgbClr val="990000"/>
                </a:solidFill>
                <a:latin typeface="Calibri"/>
                <a:cs typeface="Calibri"/>
              </a:rPr>
              <a:t>Career</a:t>
            </a:r>
            <a:r>
              <a:rPr sz="3600" b="1" u="none" spc="-9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3600" b="1" u="none" dirty="0">
                <a:solidFill>
                  <a:srgbClr val="990000"/>
                </a:solidFill>
                <a:latin typeface="Calibri"/>
                <a:cs typeface="Calibri"/>
              </a:rPr>
              <a:t>Levels</a:t>
            </a:r>
            <a:r>
              <a:rPr sz="3600" b="1" u="none" spc="-60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3600" b="1" u="none" dirty="0">
                <a:solidFill>
                  <a:srgbClr val="990000"/>
                </a:solidFill>
                <a:latin typeface="Calibri"/>
                <a:cs typeface="Calibri"/>
              </a:rPr>
              <a:t>Required</a:t>
            </a:r>
            <a:r>
              <a:rPr sz="3600" b="1" u="none" spc="-4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3600" b="1" u="none" dirty="0">
                <a:solidFill>
                  <a:srgbClr val="990000"/>
                </a:solidFill>
                <a:latin typeface="Calibri"/>
                <a:cs typeface="Calibri"/>
              </a:rPr>
              <a:t>for</a:t>
            </a:r>
            <a:r>
              <a:rPr sz="3600" b="1" u="none" spc="-7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3600" b="1" u="none" dirty="0">
                <a:solidFill>
                  <a:srgbClr val="990000"/>
                </a:solidFill>
                <a:latin typeface="Calibri"/>
                <a:cs typeface="Calibri"/>
              </a:rPr>
              <a:t>AHA</a:t>
            </a:r>
            <a:r>
              <a:rPr sz="3600" b="1" u="none" spc="-6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3600" b="1" u="none" dirty="0">
                <a:solidFill>
                  <a:srgbClr val="990000"/>
                </a:solidFill>
                <a:latin typeface="Calibri"/>
                <a:cs typeface="Calibri"/>
              </a:rPr>
              <a:t>Foundational</a:t>
            </a:r>
            <a:r>
              <a:rPr sz="3600" b="1" u="none" spc="-45" dirty="0">
                <a:solidFill>
                  <a:srgbClr val="990000"/>
                </a:solidFill>
                <a:latin typeface="Calibri"/>
                <a:cs typeface="Calibri"/>
              </a:rPr>
              <a:t> </a:t>
            </a:r>
            <a:r>
              <a:rPr sz="3600" b="1" u="none" spc="-10" dirty="0">
                <a:solidFill>
                  <a:srgbClr val="990000"/>
                </a:solidFill>
                <a:latin typeface="Calibri"/>
                <a:cs typeface="Calibri"/>
              </a:rPr>
              <a:t>Programs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98592" y="6341701"/>
            <a:ext cx="10033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4D4D4F"/>
                </a:solidFill>
                <a:latin typeface="Lub Dub Medium"/>
                <a:cs typeface="Lub Dub Medium"/>
              </a:rPr>
              <a:t>6</a:t>
            </a:r>
            <a:endParaRPr sz="1000">
              <a:latin typeface="Lub Dub Medium"/>
              <a:cs typeface="Lub Dub Medium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5892546"/>
            <a:ext cx="1339595" cy="72618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747754" y="641375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0" y="126873"/>
                </a:moveTo>
                <a:lnTo>
                  <a:pt x="9970" y="77490"/>
                </a:lnTo>
                <a:lnTo>
                  <a:pt x="37161" y="37161"/>
                </a:lnTo>
                <a:lnTo>
                  <a:pt x="77490" y="9970"/>
                </a:lnTo>
                <a:lnTo>
                  <a:pt x="126873" y="0"/>
                </a:lnTo>
                <a:lnTo>
                  <a:pt x="176255" y="9970"/>
                </a:lnTo>
                <a:lnTo>
                  <a:pt x="216584" y="37161"/>
                </a:lnTo>
                <a:lnTo>
                  <a:pt x="243775" y="77490"/>
                </a:lnTo>
                <a:lnTo>
                  <a:pt x="253746" y="126873"/>
                </a:lnTo>
                <a:lnTo>
                  <a:pt x="243775" y="176255"/>
                </a:lnTo>
                <a:lnTo>
                  <a:pt x="216584" y="216584"/>
                </a:lnTo>
                <a:lnTo>
                  <a:pt x="176255" y="243775"/>
                </a:lnTo>
                <a:lnTo>
                  <a:pt x="126873" y="253746"/>
                </a:lnTo>
                <a:lnTo>
                  <a:pt x="77490" y="243775"/>
                </a:lnTo>
                <a:lnTo>
                  <a:pt x="37161" y="216584"/>
                </a:lnTo>
                <a:lnTo>
                  <a:pt x="9970" y="176255"/>
                </a:lnTo>
                <a:lnTo>
                  <a:pt x="0" y="126873"/>
                </a:lnTo>
                <a:close/>
              </a:path>
            </a:pathLst>
          </a:custGeom>
          <a:ln w="31750">
            <a:solidFill>
              <a:srgbClr val="898A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0900" y="1356231"/>
            <a:ext cx="9457690" cy="4737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0" dirty="0">
                <a:latin typeface="Lub Dub Medium"/>
                <a:cs typeface="Lub Dub Medium"/>
              </a:rPr>
              <a:t>Board-</a:t>
            </a:r>
            <a:r>
              <a:rPr sz="2400" b="0" spc="-25" dirty="0">
                <a:latin typeface="Lub Dub Medium"/>
                <a:cs typeface="Lub Dub Medium"/>
              </a:rPr>
              <a:t>directed</a:t>
            </a:r>
            <a:r>
              <a:rPr sz="2400" b="0" spc="-95" dirty="0">
                <a:latin typeface="Lub Dub Medium"/>
                <a:cs typeface="Lub Dub Medium"/>
              </a:rPr>
              <a:t> </a:t>
            </a:r>
            <a:r>
              <a:rPr sz="2400" b="0" dirty="0">
                <a:latin typeface="Lub Dub Medium"/>
                <a:cs typeface="Lub Dub Medium"/>
              </a:rPr>
              <a:t>–</a:t>
            </a:r>
            <a:r>
              <a:rPr sz="2400" b="0" spc="-60" dirty="0">
                <a:latin typeface="Lub Dub Medium"/>
                <a:cs typeface="Lub Dub Medium"/>
              </a:rPr>
              <a:t> </a:t>
            </a:r>
            <a:r>
              <a:rPr sz="2400" b="0" spc="-10" dirty="0">
                <a:latin typeface="Lub Dub Medium"/>
                <a:cs typeface="Lub Dub Medium"/>
              </a:rPr>
              <a:t>past</a:t>
            </a:r>
            <a:r>
              <a:rPr sz="2400" b="0" spc="-70" dirty="0">
                <a:latin typeface="Lub Dub Medium"/>
                <a:cs typeface="Lub Dub Medium"/>
              </a:rPr>
              <a:t> </a:t>
            </a:r>
            <a:r>
              <a:rPr sz="2400" b="0" spc="-10" dirty="0">
                <a:latin typeface="Lub Dub Medium"/>
                <a:cs typeface="Lub Dub Medium"/>
              </a:rPr>
              <a:t>examples:</a:t>
            </a:r>
            <a:endParaRPr sz="2400" dirty="0">
              <a:latin typeface="Lub Dub Medium"/>
              <a:cs typeface="Lub Dub Medium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 dirty="0">
              <a:latin typeface="Lub Dub Medium"/>
              <a:cs typeface="Lub Dub Medium"/>
            </a:endParaRPr>
          </a:p>
          <a:p>
            <a:pPr marL="536575" indent="-143510">
              <a:lnSpc>
                <a:spcPct val="100000"/>
              </a:lnSpc>
              <a:buFont typeface="Arial"/>
              <a:buChar char="•"/>
              <a:tabLst>
                <a:tab pos="537210" algn="l"/>
              </a:tabLst>
            </a:pPr>
            <a:r>
              <a:rPr sz="2000" b="0" spc="-20" dirty="0">
                <a:solidFill>
                  <a:srgbClr val="050606"/>
                </a:solidFill>
                <a:latin typeface="Lub Dub Medium"/>
                <a:cs typeface="Lub Dub Medium"/>
              </a:rPr>
              <a:t>COVID-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related</a:t>
            </a:r>
            <a:r>
              <a:rPr sz="2000" b="0" spc="-3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10" dirty="0">
                <a:solidFill>
                  <a:srgbClr val="050606"/>
                </a:solidFill>
                <a:latin typeface="Lub Dub Medium"/>
                <a:cs typeface="Lub Dub Medium"/>
              </a:rPr>
              <a:t>grants</a:t>
            </a:r>
            <a:endParaRPr sz="2000" dirty="0">
              <a:latin typeface="Lub Dub Medium"/>
              <a:cs typeface="Lub Dub Medium"/>
            </a:endParaRPr>
          </a:p>
          <a:p>
            <a:pPr marL="536575" indent="-1435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37210" algn="l"/>
              </a:tabLst>
            </a:pP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Health</a:t>
            </a:r>
            <a:r>
              <a:rPr sz="2000" b="0" spc="-7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Equity</a:t>
            </a:r>
            <a:r>
              <a:rPr sz="2000" b="0" spc="-7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Research</a:t>
            </a:r>
            <a:r>
              <a:rPr sz="2000" b="0" spc="-7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10" dirty="0">
                <a:solidFill>
                  <a:srgbClr val="050606"/>
                </a:solidFill>
                <a:latin typeface="Lub Dub Medium"/>
                <a:cs typeface="Lub Dub Medium"/>
              </a:rPr>
              <a:t>Networks</a:t>
            </a:r>
            <a:endParaRPr sz="2000" dirty="0">
              <a:latin typeface="Lub Dub Medium"/>
              <a:cs typeface="Lub Dub Medium"/>
            </a:endParaRPr>
          </a:p>
          <a:p>
            <a:pPr marL="1053465" lvl="1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854075" algn="l"/>
              </a:tabLst>
            </a:pP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Prevention</a:t>
            </a:r>
            <a:r>
              <a:rPr sz="2000" b="0" spc="-5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of</a:t>
            </a:r>
            <a:r>
              <a:rPr sz="2000" b="0" spc="-6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10" dirty="0">
                <a:solidFill>
                  <a:srgbClr val="050606"/>
                </a:solidFill>
                <a:latin typeface="Lub Dub Medium"/>
                <a:cs typeface="Lub Dub Medium"/>
              </a:rPr>
              <a:t>Hypertension</a:t>
            </a:r>
            <a:endParaRPr sz="2000" dirty="0">
              <a:latin typeface="Lub Dub Medium"/>
              <a:cs typeface="Lub Dub Medium"/>
            </a:endParaRPr>
          </a:p>
          <a:p>
            <a:pPr marL="1053465" lvl="1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854075" algn="l"/>
              </a:tabLst>
            </a:pP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Disparities</a:t>
            </a:r>
            <a:r>
              <a:rPr sz="2000" b="0" spc="-4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in</a:t>
            </a:r>
            <a:r>
              <a:rPr sz="2000" b="0" spc="-6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20" dirty="0">
                <a:solidFill>
                  <a:srgbClr val="050606"/>
                </a:solidFill>
                <a:latin typeface="Lub Dub Medium"/>
                <a:cs typeface="Lub Dub Medium"/>
              </a:rPr>
              <a:t>Maternal-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Infant</a:t>
            </a:r>
            <a:r>
              <a:rPr sz="2000" b="0" spc="-4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Health</a:t>
            </a:r>
            <a:r>
              <a:rPr sz="2000" b="0" spc="-5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10" dirty="0">
                <a:solidFill>
                  <a:srgbClr val="050606"/>
                </a:solidFill>
                <a:latin typeface="Lub Dub Medium"/>
                <a:cs typeface="Lub Dub Medium"/>
              </a:rPr>
              <a:t>Outcomes</a:t>
            </a:r>
            <a:endParaRPr sz="2000" dirty="0">
              <a:latin typeface="Lub Dub Medium"/>
              <a:cs typeface="Lub Dub Medium"/>
            </a:endParaRPr>
          </a:p>
          <a:p>
            <a:pPr marL="1053465" lvl="1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854075" algn="l"/>
              </a:tabLst>
            </a:pP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Rural</a:t>
            </a:r>
            <a:r>
              <a:rPr sz="2000" b="0" spc="-7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Health</a:t>
            </a:r>
            <a:r>
              <a:rPr sz="2000" b="0" spc="-7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Disparities</a:t>
            </a:r>
            <a:endParaRPr lang="en-US" sz="2000" b="0" dirty="0">
              <a:solidFill>
                <a:srgbClr val="050606"/>
              </a:solidFill>
              <a:latin typeface="Lub Dub Medium"/>
              <a:cs typeface="Lub Dub Medium"/>
            </a:endParaRPr>
          </a:p>
          <a:p>
            <a:pPr marL="536575" indent="-1435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37210" algn="l"/>
              </a:tabLst>
            </a:pP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End</a:t>
            </a:r>
            <a:r>
              <a:rPr sz="2000" b="0" spc="-7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Nicotine</a:t>
            </a:r>
            <a:r>
              <a:rPr sz="2000" b="0" spc="-6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Addiction</a:t>
            </a:r>
            <a:r>
              <a:rPr sz="2000" b="0" spc="-8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in</a:t>
            </a:r>
            <a:r>
              <a:rPr sz="2000" b="0" spc="-6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Children</a:t>
            </a:r>
            <a:r>
              <a:rPr sz="2000" b="0" spc="-5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and</a:t>
            </a:r>
            <a:r>
              <a:rPr sz="2000" b="0" spc="-7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20" dirty="0">
                <a:solidFill>
                  <a:srgbClr val="050606"/>
                </a:solidFill>
                <a:latin typeface="Lub Dub Medium"/>
                <a:cs typeface="Lub Dub Medium"/>
              </a:rPr>
              <a:t>Teens</a:t>
            </a:r>
            <a:endParaRPr sz="2000" dirty="0">
              <a:latin typeface="Lub Dub Medium"/>
              <a:cs typeface="Lub Dub Medium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 dirty="0">
              <a:latin typeface="Lub Dub Medium"/>
              <a:cs typeface="Lub Dub Medium"/>
            </a:endParaRPr>
          </a:p>
          <a:p>
            <a:pPr marL="1306195" algn="ctr">
              <a:lnSpc>
                <a:spcPct val="100000"/>
              </a:lnSpc>
            </a:pPr>
            <a:r>
              <a:rPr sz="2000" b="0" spc="-20" dirty="0">
                <a:solidFill>
                  <a:srgbClr val="050606"/>
                </a:solidFill>
                <a:latin typeface="Lub Dub Medium"/>
                <a:cs typeface="Lub Dub Medium"/>
              </a:rPr>
              <a:t>Watch</a:t>
            </a:r>
            <a:r>
              <a:rPr sz="2000" b="0" spc="-5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25" dirty="0">
                <a:solidFill>
                  <a:srgbClr val="050606"/>
                </a:solidFill>
                <a:latin typeface="Lub Dub Medium"/>
                <a:cs typeface="Lub Dub Medium"/>
              </a:rPr>
              <a:t>application</a:t>
            </a:r>
            <a:r>
              <a:rPr sz="2000" b="0" spc="-4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30" dirty="0">
                <a:solidFill>
                  <a:srgbClr val="050606"/>
                </a:solidFill>
                <a:latin typeface="Lub Dub Medium"/>
                <a:cs typeface="Lub Dub Medium"/>
              </a:rPr>
              <a:t>information</a:t>
            </a:r>
            <a:r>
              <a:rPr sz="2000" b="0" spc="-6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20" dirty="0">
                <a:solidFill>
                  <a:srgbClr val="050606"/>
                </a:solidFill>
                <a:latin typeface="Lub Dub Medium"/>
                <a:cs typeface="Lub Dub Medium"/>
              </a:rPr>
              <a:t>page</a:t>
            </a:r>
            <a:endParaRPr sz="2000" dirty="0">
              <a:latin typeface="Lub Dub Medium"/>
              <a:cs typeface="Lub Dub Medium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50" dirty="0">
              <a:latin typeface="Lub Dub Medium"/>
              <a:cs typeface="Lub Dub Medium"/>
            </a:endParaRPr>
          </a:p>
          <a:p>
            <a:pPr marL="1317625" marR="5080" algn="ctr">
              <a:lnSpc>
                <a:spcPts val="2160"/>
              </a:lnSpc>
            </a:pP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Sign</a:t>
            </a:r>
            <a:r>
              <a:rPr sz="2000" b="0" spc="-3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up</a:t>
            </a:r>
            <a:r>
              <a:rPr sz="2000" b="0" spc="-4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for</a:t>
            </a:r>
            <a:r>
              <a:rPr sz="2000" b="0" spc="-3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monthly</a:t>
            </a:r>
            <a:r>
              <a:rPr sz="2000" b="0" spc="-4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20" dirty="0">
                <a:solidFill>
                  <a:srgbClr val="050606"/>
                </a:solidFill>
                <a:latin typeface="Lub Dub Medium"/>
                <a:cs typeface="Lub Dub Medium"/>
              </a:rPr>
              <a:t>Research</a:t>
            </a:r>
            <a:r>
              <a:rPr sz="2000" b="0" spc="-9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25" dirty="0">
                <a:solidFill>
                  <a:srgbClr val="050606"/>
                </a:solidFill>
                <a:latin typeface="Lub Dub Medium"/>
                <a:cs typeface="Lub Dub Medium"/>
              </a:rPr>
              <a:t>newsletter</a:t>
            </a:r>
            <a:r>
              <a:rPr sz="2000" b="0" spc="-8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from</a:t>
            </a:r>
            <a:r>
              <a:rPr sz="2000" b="0" spc="-3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our</a:t>
            </a:r>
            <a:r>
              <a:rPr sz="2000" b="0" spc="-35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main</a:t>
            </a:r>
            <a:r>
              <a:rPr sz="2000" b="0" spc="-4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dirty="0">
                <a:solidFill>
                  <a:srgbClr val="050606"/>
                </a:solidFill>
                <a:latin typeface="Lub Dub Medium"/>
                <a:cs typeface="Lub Dub Medium"/>
              </a:rPr>
              <a:t>web</a:t>
            </a:r>
            <a:r>
              <a:rPr sz="2000" b="0" spc="-40" dirty="0">
                <a:solidFill>
                  <a:srgbClr val="050606"/>
                </a:solidFill>
                <a:latin typeface="Lub Dub Medium"/>
                <a:cs typeface="Lub Dub Medium"/>
              </a:rPr>
              <a:t> </a:t>
            </a:r>
            <a:r>
              <a:rPr sz="2000" b="0" spc="-10" dirty="0">
                <a:solidFill>
                  <a:srgbClr val="050606"/>
                </a:solidFill>
                <a:latin typeface="Lub Dub Medium"/>
                <a:cs typeface="Lub Dub Medium"/>
              </a:rPr>
              <a:t>page: </a:t>
            </a:r>
            <a:r>
              <a:rPr sz="2000" b="0" u="sng" spc="-10" dirty="0">
                <a:solidFill>
                  <a:srgbClr val="C10E1F"/>
                </a:solidFill>
                <a:uFill>
                  <a:solidFill>
                    <a:srgbClr val="C10E1F"/>
                  </a:solidFill>
                </a:uFill>
                <a:latin typeface="Lub Dub Medium"/>
                <a:cs typeface="Lub Dub Medium"/>
                <a:hlinkClick r:id="rId3"/>
              </a:rPr>
              <a:t>professional.heart.org/research</a:t>
            </a:r>
            <a:endParaRPr sz="2000" dirty="0">
              <a:latin typeface="Lub Dub Medium"/>
              <a:cs typeface="Lub Dub Medium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3395" y="333990"/>
            <a:ext cx="1080008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u="none" spc="-20" dirty="0">
                <a:solidFill>
                  <a:srgbClr val="C10E20"/>
                </a:solidFill>
              </a:rPr>
              <a:t>STRATEGICALLY</a:t>
            </a:r>
            <a:r>
              <a:rPr sz="3800" u="none" spc="-114" dirty="0">
                <a:solidFill>
                  <a:srgbClr val="C10E20"/>
                </a:solidFill>
              </a:rPr>
              <a:t> </a:t>
            </a:r>
            <a:r>
              <a:rPr sz="3800" u="none" dirty="0">
                <a:solidFill>
                  <a:srgbClr val="C10E20"/>
                </a:solidFill>
              </a:rPr>
              <a:t>FOCUSED</a:t>
            </a:r>
            <a:r>
              <a:rPr sz="3800" u="none" spc="-110" dirty="0">
                <a:solidFill>
                  <a:srgbClr val="C10E20"/>
                </a:solidFill>
              </a:rPr>
              <a:t> </a:t>
            </a:r>
            <a:r>
              <a:rPr sz="3800" u="none" spc="-10" dirty="0">
                <a:solidFill>
                  <a:srgbClr val="C10E20"/>
                </a:solidFill>
              </a:rPr>
              <a:t>RESEARCH</a:t>
            </a:r>
            <a:r>
              <a:rPr sz="3800" u="none" spc="-120" dirty="0">
                <a:solidFill>
                  <a:srgbClr val="C10E20"/>
                </a:solidFill>
              </a:rPr>
              <a:t> </a:t>
            </a:r>
            <a:r>
              <a:rPr sz="3800" u="none" spc="-10" dirty="0">
                <a:solidFill>
                  <a:srgbClr val="C10E20"/>
                </a:solidFill>
              </a:rPr>
              <a:t>TOPICS</a:t>
            </a:r>
            <a:endParaRPr sz="3800"/>
          </a:p>
        </p:txBody>
      </p:sp>
      <p:grpSp>
        <p:nvGrpSpPr>
          <p:cNvPr id="7" name="object 7"/>
          <p:cNvGrpSpPr/>
          <p:nvPr/>
        </p:nvGrpSpPr>
        <p:grpSpPr>
          <a:xfrm>
            <a:off x="5901702" y="877061"/>
            <a:ext cx="5926455" cy="3693795"/>
            <a:chOff x="5901702" y="877061"/>
            <a:chExt cx="5926455" cy="36937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1702" y="877061"/>
              <a:ext cx="3730726" cy="24886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5999" y="1071371"/>
              <a:ext cx="3144011" cy="19019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46869" y="2173998"/>
              <a:ext cx="2580893" cy="23964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41180" y="2477695"/>
              <a:ext cx="1994153" cy="16951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HA text 02">
  <a:themeElements>
    <a:clrScheme name="AHA">
      <a:dk1>
        <a:srgbClr val="000000"/>
      </a:dk1>
      <a:lt1>
        <a:srgbClr val="FFFFFF"/>
      </a:lt1>
      <a:dk2>
        <a:srgbClr val="4D4D4F"/>
      </a:dk2>
      <a:lt2>
        <a:srgbClr val="FFFFFF"/>
      </a:lt2>
      <a:accent1>
        <a:srgbClr val="C10E20"/>
      </a:accent1>
      <a:accent2>
        <a:srgbClr val="990000"/>
      </a:accent2>
      <a:accent3>
        <a:srgbClr val="636466"/>
      </a:accent3>
      <a:accent4>
        <a:srgbClr val="000000"/>
      </a:accent4>
      <a:accent5>
        <a:srgbClr val="000000"/>
      </a:accent5>
      <a:accent6>
        <a:srgbClr val="000000"/>
      </a:accent6>
      <a:hlink>
        <a:srgbClr val="0070C0"/>
      </a:hlink>
      <a:folHlink>
        <a:srgbClr val="99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A Corporate Template 2018.potx" id="{4101F791-3D29-4381-B293-9E5F0F74CF6F}" vid="{6C9B2B35-9402-426B-A45C-5FA9525071C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1109</Words>
  <Application>Microsoft Office PowerPoint</Application>
  <PresentationFormat>Widescreen</PresentationFormat>
  <Paragraphs>211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Arial Narrow</vt:lpstr>
      <vt:lpstr>Calibri</vt:lpstr>
      <vt:lpstr>Century Gothic</vt:lpstr>
      <vt:lpstr>Courier New</vt:lpstr>
      <vt:lpstr>Droid Sans</vt:lpstr>
      <vt:lpstr>Lub Dub</vt:lpstr>
      <vt:lpstr>Lub Dub Bold</vt:lpstr>
      <vt:lpstr>Lub Dub Condensed</vt:lpstr>
      <vt:lpstr>Lub Dub Heavy</vt:lpstr>
      <vt:lpstr>Lub Dub Light</vt:lpstr>
      <vt:lpstr>Lub Dub Medium</vt:lpstr>
      <vt:lpstr>Times New Roman</vt:lpstr>
      <vt:lpstr>Wingdings</vt:lpstr>
      <vt:lpstr>Office Theme</vt:lpstr>
      <vt:lpstr>AHA text 02</vt:lpstr>
      <vt:lpstr>American Heart Association</vt:lpstr>
      <vt:lpstr>PowerPoint Presentation</vt:lpstr>
      <vt:lpstr>Professional.heart.org/research</vt:lpstr>
      <vt:lpstr>MISSION &amp; GOALS</vt:lpstr>
      <vt:lpstr>RESEARCH IS THE FOUNDATION</vt:lpstr>
      <vt:lpstr>$100M TOWARD HEALTH EQUITY &amp; STRUCTURAL RACISM RESEARCH</vt:lpstr>
      <vt:lpstr>FOUNDATIONAL RESEARCH FUNDING</vt:lpstr>
      <vt:lpstr>Career Levels Required for AHA Foundational Programs</vt:lpstr>
      <vt:lpstr>STRATEGICALLY FOCUSED RESEARCH TOPICS</vt:lpstr>
      <vt:lpstr>FOCUSED RESEARCH TOPICS Funding Partner Organizations – 2023</vt:lpstr>
      <vt:lpstr>PowerPoint Presentation</vt:lpstr>
      <vt:lpstr>PowerPoint Presentation</vt:lpstr>
      <vt:lpstr>FEATURES OF ALL AHA AWARDS</vt:lpstr>
      <vt:lpstr>AHA Precision Medicine Platform</vt:lpstr>
      <vt:lpstr>AHA Open Science Policy Compliance</vt:lpstr>
      <vt:lpstr>IMPROVE YOUR CHANCE OF FUNDING</vt:lpstr>
      <vt:lpstr>Application Resources</vt:lpstr>
      <vt:lpstr>APPLICATION TIPS</vt:lpstr>
      <vt:lpstr>SUMMARY FOR NON-SCIENTISTS (LAY SUMMARY)</vt:lpstr>
      <vt:lpstr>APPLICATION TIPS</vt:lpstr>
      <vt:lpstr>BECOME A PEER REVIEWER</vt:lpstr>
      <vt:lpstr>professional.heart.org/PeerReview</vt:lpstr>
      <vt:lpstr>WEBINARS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2017-2018   Funding Opportunities</dc:title>
  <dc:creator>Elizabeth Cooper</dc:creator>
  <cp:lastModifiedBy>Lora Hillgartner Wong</cp:lastModifiedBy>
  <cp:revision>4</cp:revision>
  <dcterms:created xsi:type="dcterms:W3CDTF">2023-03-21T16:39:51Z</dcterms:created>
  <dcterms:modified xsi:type="dcterms:W3CDTF">2023-07-05T16:35:03Z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0x01010053A781960C017949B16DD5F87C9FBA95</vt:lpwstr>
  </property>
  <property fmtid="{D5CDD505-2E9C-101B-9397-08002B2CF9AE}" pid="3" name="Created">
    <vt:filetime>2023-01-25T00:00:00Z</vt:filetime>
  </property>
  <property fmtid="{D5CDD505-2E9C-101B-9397-08002B2CF9AE}" pid="4" name="Creator">
    <vt:lpwstr>Acrobat PDFMaker 22 for PowerPoint</vt:lpwstr>
  </property>
  <property fmtid="{D5CDD505-2E9C-101B-9397-08002B2CF9AE}" pid="5" name="LastSaved">
    <vt:filetime>2023-03-21T00:00:00Z</vt:filetime>
  </property>
  <property fmtid="{D5CDD505-2E9C-101B-9397-08002B2CF9AE}" pid="6" name="Producer">
    <vt:lpwstr>Adobe PDF Library 22.3.86</vt:lpwstr>
  </property>
</Properties>
</file>