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6D92A-E80E-414E-85BC-250478A6AB42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99845-FBCA-41EE-B0FA-69C2B8A59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4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B1E8CF-6542-954F-8DA2-B9786D13B5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13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0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4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38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21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3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9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7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3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6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84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2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1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heart with a flame and text&#10;&#10;Description automatically generated">
            <a:extLst>
              <a:ext uri="{FF2B5EF4-FFF2-40B4-BE49-F238E27FC236}">
                <a16:creationId xmlns:a16="http://schemas.microsoft.com/office/drawing/2014/main" id="{19ADD838-690D-9833-BEE5-487D6263594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76" t="3421" r="58504" b="-3421"/>
          <a:stretch/>
        </p:blipFill>
        <p:spPr>
          <a:xfrm>
            <a:off x="5161906" y="3658504"/>
            <a:ext cx="1867299" cy="235520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889410"/>
              </p:ext>
            </p:extLst>
          </p:nvPr>
        </p:nvGraphicFramePr>
        <p:xfrm>
          <a:off x="-11503" y="1031599"/>
          <a:ext cx="12196740" cy="5191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9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91">
                  <a:extLst>
                    <a:ext uri="{9D8B030D-6E8A-4147-A177-3AD203B41FA5}">
                      <a16:colId xmlns:a16="http://schemas.microsoft.com/office/drawing/2014/main" val="1859489611"/>
                    </a:ext>
                  </a:extLst>
                </a:gridCol>
                <a:gridCol w="2124363">
                  <a:extLst>
                    <a:ext uri="{9D8B030D-6E8A-4147-A177-3AD203B41FA5}">
                      <a16:colId xmlns:a16="http://schemas.microsoft.com/office/drawing/2014/main" val="2664688819"/>
                    </a:ext>
                  </a:extLst>
                </a:gridCol>
                <a:gridCol w="1929947">
                  <a:extLst>
                    <a:ext uri="{9D8B030D-6E8A-4147-A177-3AD203B41FA5}">
                      <a16:colId xmlns:a16="http://schemas.microsoft.com/office/drawing/2014/main" val="160972714"/>
                    </a:ext>
                  </a:extLst>
                </a:gridCol>
                <a:gridCol w="2234747">
                  <a:extLst>
                    <a:ext uri="{9D8B030D-6E8A-4147-A177-3AD203B41FA5}">
                      <a16:colId xmlns:a16="http://schemas.microsoft.com/office/drawing/2014/main" val="1184450903"/>
                    </a:ext>
                  </a:extLst>
                </a:gridCol>
                <a:gridCol w="853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629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kern="1200" dirty="0">
                          <a:solidFill>
                            <a:schemeClr val="tx1"/>
                          </a:solidFill>
                          <a:latin typeface="Lub Dub Bold" panose="020B0803030403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500" b="0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In post partum patients with gestational hypertension or preeclampsia, t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he 24-hour mean diastolic and systolic blood pressures, measured at 9-months postpartum were lower in intervention group versus those who had received usual care.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48363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PURPOSE:</a:t>
                      </a:r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="0" i="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</a:rPr>
                        <a:t>The purpose of this study was to 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Lub Dub Medium" panose="020B0603030403020204" pitchFamily="34" charset="0"/>
                        </a:rPr>
                        <a:t>assess</a:t>
                      </a:r>
                      <a:r>
                        <a:rPr lang="en-US" sz="1500" b="0" i="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</a:rPr>
                        <a:t> if tight control of BP</a:t>
                      </a:r>
                      <a:r>
                        <a:rPr lang="en-US" sz="1500" b="0" i="0" dirty="0">
                          <a:solidFill>
                            <a:srgbClr val="212121"/>
                          </a:solidFill>
                          <a:effectLst/>
                          <a:latin typeface="Lub Dub Medium" panose="020B0603030403020204" pitchFamily="34" charset="0"/>
                        </a:rPr>
                        <a:t> 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Lub Dub Medium" panose="020B0603030403020204" pitchFamily="34" charset="0"/>
                        </a:rPr>
                        <a:t>in </a:t>
                      </a:r>
                      <a:r>
                        <a:rPr lang="en-US" sz="1500" b="0" i="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0"/>
                        </a:rPr>
                        <a:t>postpartum period (few weeks after delivery) results in long term blood pressure and cardiac benefit 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latin typeface="Lub Dub Medium" panose="020B0603030403020204" pitchFamily="34" charset="0"/>
                        </a:rPr>
                        <a:t>for the mother. </a:t>
                      </a:r>
                      <a:endParaRPr lang="en-US" sz="1500" b="0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654945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TRIAL DESIGN: 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Prospective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, single center, randomized controlled (1:1 to self monitoring with physical optimized antihypertensive titration compared to 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usual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 care), open-label, blinded endpoint trial. </a:t>
                      </a:r>
                      <a:endParaRPr lang="en-US" sz="15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232">
                <a:tc>
                  <a:txBody>
                    <a:bodyPr/>
                    <a:lstStyle/>
                    <a:p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Interventional Group</a:t>
                      </a:r>
                    </a:p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N=105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Interventional Group</a:t>
                      </a:r>
                    </a:p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N=105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Control Group</a:t>
                      </a:r>
                    </a:p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N=95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Mean Model-Adjusted Difference</a:t>
                      </a:r>
                    </a:p>
                  </a:txBody>
                  <a:tcPr marL="121929" marR="121929" marT="60964" marB="6096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121929" marR="121929" marT="60964" marB="6096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598"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Primary Outcome</a:t>
                      </a:r>
                      <a:endParaRPr lang="en-US" sz="15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689098"/>
                  </a:ext>
                </a:extLst>
              </a:tr>
              <a:tr h="260598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24-hour mean diastolic blood pressure at 9 months postpartum</a:t>
                      </a:r>
                      <a:endParaRPr lang="en-US" sz="1500" b="1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71.2 mmHg</a:t>
                      </a:r>
                    </a:p>
                  </a:txBody>
                  <a:tcPr marL="121929" marR="121929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76.6mmHg</a:t>
                      </a:r>
                    </a:p>
                  </a:txBody>
                  <a:tcPr marL="121929" marR="121929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-5.80 mmHg </a:t>
                      </a:r>
                    </a:p>
                    <a:p>
                      <a:pPr algn="ctr"/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(95% CI -7.4 to -4.20)</a:t>
                      </a:r>
                      <a:endParaRPr lang="en-US" sz="15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121929" marR="121929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4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24-hour mean systolic blood pressure at 9 months postpartum</a:t>
                      </a:r>
                    </a:p>
                    <a:p>
                      <a:endParaRPr lang="en-US" sz="1500" b="1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500" b="1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114.0 mmHg</a:t>
                      </a:r>
                      <a:endParaRPr lang="en-US" sz="1500" b="1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120.3 mmHg</a:t>
                      </a:r>
                      <a:endParaRPr lang="en-US" sz="1500" b="1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-6.51 </a:t>
                      </a:r>
                    </a:p>
                    <a:p>
                      <a:pPr algn="ctr"/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(95% CI-8.80 to -4.22)</a:t>
                      </a:r>
                      <a:endParaRPr lang="en-US" sz="1500" dirty="0"/>
                    </a:p>
                  </a:txBody>
                  <a:tcPr marL="121929" marR="121929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121929" marR="121929" marT="60964" marB="609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645240"/>
                  </a:ext>
                </a:extLst>
              </a:tr>
              <a:tr h="833556">
                <a:tc gridSpan="6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Key Takeaways: </a:t>
                      </a:r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In this single center trial, o</a:t>
                      </a:r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ptimization of blood pressure during the immediate postpartum period resulted in lower blood pressure throughout the first-year postpartum.</a:t>
                      </a:r>
                      <a:endParaRPr lang="en-US" sz="1600" b="1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1"/>
            <a:ext cx="12191999" cy="1039964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POP-HT Clinical Trial:</a:t>
            </a:r>
            <a:br>
              <a:rPr lang="en-US" sz="16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1600" b="1" i="0" dirty="0">
                <a:solidFill>
                  <a:schemeClr val="bg1"/>
                </a:solidFill>
                <a:effectLst/>
                <a:latin typeface="Lub Dub Bold" panose="020B0803030403020204" pitchFamily="34" charset="0"/>
              </a:rPr>
              <a:t>Long-term Blood Pressure Control After Physician Optimized</a:t>
            </a:r>
            <a:br>
              <a:rPr lang="en-US" sz="1600" b="1" i="0" dirty="0">
                <a:solidFill>
                  <a:schemeClr val="bg1"/>
                </a:solidFill>
                <a:effectLst/>
                <a:latin typeface="Lub Dub Bold" panose="020B0803030403020204" pitchFamily="34" charset="0"/>
              </a:rPr>
            </a:br>
            <a:r>
              <a:rPr lang="en-US" sz="1600" b="1" dirty="0">
                <a:solidFill>
                  <a:schemeClr val="bg1"/>
                </a:solidFill>
                <a:latin typeface="Lub Dub Bold" panose="020B0803030403020204" pitchFamily="34" charset="0"/>
              </a:rPr>
              <a:t> </a:t>
            </a:r>
            <a:r>
              <a:rPr lang="en-US" sz="1600" b="1" i="0" dirty="0">
                <a:solidFill>
                  <a:schemeClr val="bg1"/>
                </a:solidFill>
                <a:effectLst/>
                <a:latin typeface="Lub Dub Bold" panose="020B0803030403020204" pitchFamily="34" charset="0"/>
              </a:rPr>
              <a:t>Postpartum Blood Pressure Self-management</a:t>
            </a:r>
            <a:endParaRPr lang="en-US" sz="1600" b="1" dirty="0">
              <a:solidFill>
                <a:schemeClr val="bg1"/>
              </a:solidFill>
              <a:latin typeface="Lub Dub Bold" panose="020B08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/>
          <p:nvPr/>
        </p:nvSpPr>
        <p:spPr>
          <a:xfrm>
            <a:off x="-11503" y="6161700"/>
            <a:ext cx="12191111" cy="861771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10E20"/>
                </a:solidFill>
                <a:effectLst/>
                <a:uLnTx/>
                <a:uFillTx/>
                <a:latin typeface="Lub Dub Bold" panose="020B0603030403020204"/>
                <a:ea typeface="+mn-ea"/>
                <a:cs typeface="+mn-cs"/>
              </a:rPr>
              <a:t>#AHA2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58401" y="6386451"/>
            <a:ext cx="1708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b Dub Bold" panose="020B0803030403020204" pitchFamily="34" charset="0"/>
                <a:ea typeface="+mn-ea"/>
                <a:cs typeface="Arial" panose="020B0604020202020204" pitchFamily="34" charset="0"/>
              </a:rPr>
              <a:t>#AHA23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756574" y="6356878"/>
            <a:ext cx="6849276" cy="66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933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b Dub Medium" panose="020B0603030403020204" pitchFamily="34" charset="0"/>
                <a:ea typeface="+mn-ea"/>
                <a:cs typeface="+mn-cs"/>
              </a:rPr>
              <a:t>Presented by: Paul Leeson MD, University of Oxford, Oxford, United Kingdom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933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b Dub Medium" panose="020B0603030403020204" pitchFamily="34" charset="0"/>
                <a:ea typeface="+mn-ea"/>
                <a:cs typeface="+mn-cs"/>
              </a:rPr>
              <a:t> Scientific Sessions 2023.  © 2023, American Heart Association.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933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b Dub Medium" panose="020B0603030403020204" pitchFamily="34" charset="0"/>
                <a:ea typeface="+mn-ea"/>
                <a:cs typeface="+mn-cs"/>
              </a:rPr>
              <a:t>All rights reserved. </a:t>
            </a:r>
            <a:r>
              <a:rPr kumimoji="0" lang="en-US" sz="933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b Dub Medium" panose="020B0603030403020204" pitchFamily="34" charset="0"/>
                <a:ea typeface="Calibri" panose="020F0502020204030204" pitchFamily="34" charset="0"/>
                <a:cs typeface="+mn-cs"/>
              </a:rPr>
              <a:t>Results reflect the data available at the time of presentation.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3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b Dub Medium" panose="020B0603030403020204" pitchFamily="34" charset="0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C0E521C-F1E7-D574-BBB7-2669978181F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29276"/>
            <a:ext cx="1474069" cy="856553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C1459597-BD75-6875-630D-851F41488A4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669" y="6349317"/>
            <a:ext cx="1425416" cy="45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5285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268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1_Office Theme</vt:lpstr>
      <vt:lpstr>POP-HT Clinical Trial: Long-term Blood Pressure Control After Physician Optimized  Postpartum Blood Pressure Self-management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Leonard</dc:creator>
  <cp:lastModifiedBy>Paul St. Laurent</cp:lastModifiedBy>
  <cp:revision>8</cp:revision>
  <dcterms:created xsi:type="dcterms:W3CDTF">2023-11-08T17:57:59Z</dcterms:created>
  <dcterms:modified xsi:type="dcterms:W3CDTF">2023-11-11T20:20:56Z</dcterms:modified>
</cp:coreProperties>
</file>