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9" autoAdjust="0"/>
    <p:restoredTop sz="93885" autoAdjust="0"/>
  </p:normalViewPr>
  <p:slideViewPr>
    <p:cSldViewPr snapToGrid="0">
      <p:cViewPr varScale="1">
        <p:scale>
          <a:sx n="78" d="100"/>
          <a:sy n="78" d="100"/>
        </p:scale>
        <p:origin x="118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St. Laurent" userId="2e46ad51-cb08-4cb1-833f-88978fb9af81" providerId="ADAL" clId="{C62A383C-B1D7-4457-8F00-04E734FACAF2}"/>
    <pc:docChg chg="custSel modSld">
      <pc:chgData name="Paul St. Laurent" userId="2e46ad51-cb08-4cb1-833f-88978fb9af81" providerId="ADAL" clId="{C62A383C-B1D7-4457-8F00-04E734FACAF2}" dt="2023-11-11T17:09:12.187" v="29" actId="20577"/>
      <pc:docMkLst>
        <pc:docMk/>
      </pc:docMkLst>
      <pc:sldChg chg="modSp mod">
        <pc:chgData name="Paul St. Laurent" userId="2e46ad51-cb08-4cb1-833f-88978fb9af81" providerId="ADAL" clId="{C62A383C-B1D7-4457-8F00-04E734FACAF2}" dt="2023-11-11T17:09:12.187" v="29" actId="20577"/>
        <pc:sldMkLst>
          <pc:docMk/>
          <pc:sldMk cId="2097276470" sldId="271"/>
        </pc:sldMkLst>
        <pc:graphicFrameChg chg="modGraphic">
          <ac:chgData name="Paul St. Laurent" userId="2e46ad51-cb08-4cb1-833f-88978fb9af81" providerId="ADAL" clId="{C62A383C-B1D7-4457-8F00-04E734FACAF2}" dt="2023-11-11T17:09:12.187" v="29" actId="20577"/>
          <ac:graphicFrameMkLst>
            <pc:docMk/>
            <pc:sldMk cId="2097276470" sldId="271"/>
            <ac:graphicFrameMk id="11" creationId="{5CF230A0-4777-42A1-9C04-F84CA4894AE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89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072660"/>
              </p:ext>
            </p:extLst>
          </p:nvPr>
        </p:nvGraphicFramePr>
        <p:xfrm>
          <a:off x="1" y="1024315"/>
          <a:ext cx="12191999" cy="5202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1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84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1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381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latin typeface="Lub Dub Bold" panose="020B0803030403020204" pitchFamily="34" charset="0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500" b="1" kern="120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500" b="0" kern="120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In patients with hypertension in rural China</a:t>
                      </a:r>
                      <a:r>
                        <a:rPr lang="en-US" sz="1500" b="0" kern="12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, the primary outcome of all-cause dementia was significantly reduced by 15% in the intensive BP lowering group compared to the usual care group at 48 months. In addition, intensive BP reduction significantly reduced cognitive impairment without dementia by 16% compared to the usual care group.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361344"/>
                  </a:ext>
                </a:extLst>
              </a:tr>
              <a:tr h="62838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PURPOSE: 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To determine the </a:t>
                      </a: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effectiveness of an intensive BP lowering intervention (</a:t>
                      </a:r>
                      <a:r>
                        <a:rPr lang="en-US" sz="1500" b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target BP &lt;130/80 mmHg)</a:t>
                      </a:r>
                      <a:r>
                        <a:rPr lang="en-US" sz="1500" b="0" kern="12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on dementia risk and cognitive impairment without dementia compared to usual care among patients with hypertension in </a:t>
                      </a:r>
                      <a:r>
                        <a:rPr lang="en-US" sz="1500" kern="120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rural China.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40417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TRIAL DESIGN: </a:t>
                      </a:r>
                      <a:r>
                        <a:rPr lang="en-US" sz="15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Cluster randomized trial, parallel assignment (n=33,995).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714323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Intervention</a:t>
                      </a:r>
                    </a:p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(Rate, % per year)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Control</a:t>
                      </a:r>
                    </a:p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(Rate, % per year)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sr-Latn-RS" sz="15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(95%CI)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 value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53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Primary Endpoint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534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Adjudicated all cause dementia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1.12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1.31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0.85 (0.76, 0.95)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0.0035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379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Secondary Endpoints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2703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Cognitive impairment without dementia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4.19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5.02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0.84 (0.80, 0.87)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&lt;0.0001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30505"/>
                  </a:ext>
                </a:extLst>
              </a:tr>
              <a:tr h="688139">
                <a:tc gridSpan="5">
                  <a:txBody>
                    <a:bodyPr/>
                    <a:lstStyle/>
                    <a:p>
                      <a:r>
                        <a:rPr lang="en-US" sz="15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Key Takeaways: </a:t>
                      </a:r>
                      <a:r>
                        <a:rPr lang="en-US" sz="1500" b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ntensive BP lowering (target BP &lt; 130/80 mm Hg) significantly reduced risk of all-cause dementia among patients with hypertension, supporting the use of intensive hypertension treatment to reduce the burden of dementia.</a:t>
                      </a:r>
                      <a:endParaRPr lang="en-US" sz="1500" b="1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9964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CRHCP: </a:t>
            </a:r>
            <a:r>
              <a:rPr lang="en-US" sz="22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Effectiveness of Blood Pressure-Lowering Intervention on</a:t>
            </a:r>
            <a:br>
              <a:rPr lang="en-US" sz="22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Risk of Total Dementia Among Patients with Hypertension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</a:extLst>
          </p:cNvPr>
          <p:cNvSpPr/>
          <p:nvPr/>
        </p:nvSpPr>
        <p:spPr>
          <a:xfrm>
            <a:off x="1" y="6152660"/>
            <a:ext cx="12191111" cy="705341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663572-0ADF-4B2B-8CD3-4B6627A7DE27}"/>
              </a:ext>
            </a:extLst>
          </p:cNvPr>
          <p:cNvSpPr txBox="1"/>
          <p:nvPr/>
        </p:nvSpPr>
        <p:spPr>
          <a:xfrm>
            <a:off x="10458401" y="6386451"/>
            <a:ext cx="17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#AHA23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6574" y="6356878"/>
            <a:ext cx="7215036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by: Jiang He, MD, PhD, Tulane University, USA. Scientific Sessions 2023.  © 2023, American Heart Association.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All rights reserved.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C0E521C-F1E7-D574-BBB7-2669978181F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29276"/>
            <a:ext cx="1474069" cy="856553"/>
          </a:xfrm>
          <a:prstGeom prst="rect">
            <a:avLst/>
          </a:prstGeom>
        </p:spPr>
      </p:pic>
      <p:pic>
        <p:nvPicPr>
          <p:cNvPr id="4" name="Picture 3" descr="A heart with a flame and text&#10;&#10;Description automatically generated">
            <a:extLst>
              <a:ext uri="{FF2B5EF4-FFF2-40B4-BE49-F238E27FC236}">
                <a16:creationId xmlns:a16="http://schemas.microsoft.com/office/drawing/2014/main" id="{19ADD838-690D-9833-BEE5-487D6263594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6" t="3421" r="58504" b="-3421"/>
          <a:stretch/>
        </p:blipFill>
        <p:spPr>
          <a:xfrm>
            <a:off x="5161906" y="3658504"/>
            <a:ext cx="1867299" cy="235520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1459597-BD75-6875-630D-851F41488A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669" y="6349317"/>
            <a:ext cx="1425416" cy="45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276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55c6ac1c2e3154633fea152e24ffba6a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f86c52449acde7c4430ad1a94ea69a7a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Props1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078372-7C0F-49F5-AE48-6A158228F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6F06A5-B16B-485D-8B1B-B6A4D13A9D26}">
  <ds:schemaRefs>
    <ds:schemaRef ds:uri="http://schemas.microsoft.com/office/2006/metadata/properties"/>
    <ds:schemaRef ds:uri="http://schemas.microsoft.com/office/infopath/2007/PartnerControls"/>
    <ds:schemaRef ds:uri="0da055a4-b6ec-4bb6-a3de-4e050d793ca6"/>
    <ds:schemaRef ds:uri="5f954091-2455-4b8c-90bc-f231fbff24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7199</TotalTime>
  <Words>271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CRHCP: Effectiveness of Blood Pressure-Lowering Intervention on Risk of Total Dementia Among Patients with Hypertension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Cordio HearO® Community Study: Validation Of A Speech Analysis Application To Detect Worsening  Heart Failure Events In Ambulatory HF Patients</dc:title>
  <dc:creator>Paul St. Laurent</dc:creator>
  <cp:lastModifiedBy>Paul St. Laurent</cp:lastModifiedBy>
  <cp:revision>6</cp:revision>
  <dcterms:created xsi:type="dcterms:W3CDTF">2023-10-18T15:02:58Z</dcterms:created>
  <dcterms:modified xsi:type="dcterms:W3CDTF">2023-11-11T17:09:20Z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</Properties>
</file>