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3878" autoAdjust="0"/>
  </p:normalViewPr>
  <p:slideViewPr>
    <p:cSldViewPr snapToGrid="0">
      <p:cViewPr varScale="1">
        <p:scale>
          <a:sx n="85" d="100"/>
          <a:sy n="85" d="100"/>
        </p:scale>
        <p:origin x="2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3D08C107-54E7-426E-B1E2-F6734398D0D7}"/>
    <pc:docChg chg="mod">
      <pc:chgData name="Alice Wolke" userId="d3fc20e8-9f67-4110-b5e7-8648597a3678" providerId="ADAL" clId="{3D08C107-54E7-426E-B1E2-F6734398D0D7}" dt="2024-09-03T13:47:10.001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SENIOR RITA</a:t>
            </a:r>
            <a:br>
              <a:rPr lang="en-US" sz="1600" b="1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Invasive versus Conservative Strategy for Older Patients with Myocardial Infarction</a:t>
            </a:r>
            <a:endParaRPr lang="en-US" sz="1600" dirty="0">
              <a:solidFill>
                <a:schemeClr val="bg1"/>
              </a:solidFill>
              <a:latin typeface="Lub Dub Bold" panose="020B08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HA 100 Years Bold Hearts logo">
            <a:extLst>
              <a:ext uri="{FF2B5EF4-FFF2-40B4-BE49-F238E27FC236}">
                <a16:creationId xmlns:a16="http://schemas.microsoft.com/office/drawing/2014/main" id="{5DC3CDD2-8471-B228-1690-187FF983C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2" y="136717"/>
            <a:ext cx="668719" cy="632157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994560"/>
              </p:ext>
            </p:extLst>
          </p:nvPr>
        </p:nvGraphicFramePr>
        <p:xfrm>
          <a:off x="1" y="910289"/>
          <a:ext cx="11949260" cy="527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2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9992">
                  <a:extLst>
                    <a:ext uri="{9D8B030D-6E8A-4147-A177-3AD203B41FA5}">
                      <a16:colId xmlns:a16="http://schemas.microsoft.com/office/drawing/2014/main" val="2292954989"/>
                    </a:ext>
                  </a:extLst>
                </a:gridCol>
              </a:tblGrid>
              <a:tr h="56018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RESULTS: 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In older adults with NSTEMI, an invasive approach did not significantly reduce the risk of cardiovascular death or nonfatal myocardial infarction compared to a conservative approach over a median follow-up of 4.1 years.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66219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PURPOSE: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dirty="0">
                          <a:latin typeface="Lub Dub Medium" panose="020B0603030403020204" pitchFamily="34" charset="0"/>
                        </a:rPr>
                        <a:t>To assess if a routine invasive treatment, including coronary revascularization and medical therapy, is more effective than medical therapy alone in reducing cardiovascular (CV) death or nonfatal myocardial infarction in older adults with NSTEMI.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461227">
                <a:tc gridSpan="4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Prospective, multicenter, open label, randomized controlled trial, N= 1518</a:t>
                      </a:r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433">
                <a:tc>
                  <a:txBody>
                    <a:bodyPr/>
                    <a:lstStyle/>
                    <a:p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Invasive Strategy</a:t>
                      </a:r>
                    </a:p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 753)</a:t>
                      </a:r>
                      <a:endParaRPr lang="en-US" sz="1400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Conservative Strategy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(N=765)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Hazard Ratio for Treatment Effect (95%CI)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0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Primary outcome:  CV death or non-fatal MI</a:t>
                      </a:r>
                      <a:endParaRPr lang="en-US" sz="1400" b="0" i="1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193 (25.6) 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201 (26.3) 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0.94 (0.77-1.14) </a:t>
                      </a:r>
                      <a:endParaRPr lang="en-US" sz="1400" b="0" dirty="0"/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  Cardiovascular death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119 (15.8)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109 (14.2)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1.11 (0.86-1.44)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790039"/>
                  </a:ext>
                </a:extLst>
              </a:tr>
              <a:tr h="33986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  Nonfatal MI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88 (11.7)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115 (15.0)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0.75 (0.57-0.99)</a:t>
                      </a:r>
                      <a:endParaRPr lang="en-US" sz="1400" dirty="0"/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616">
                <a:tc gridSpan="4">
                  <a:txBody>
                    <a:bodyPr/>
                    <a:lstStyle/>
                    <a:p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Secondary outcome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9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  Composite of death from any cause or nonfatal MI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319 (42.4)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321 (42.0)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0.97 (0.83–1.13)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354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  Death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from any cause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272 (36.1)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247 (32.3)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1.13 (0.95 – 1.34)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528770"/>
                  </a:ext>
                </a:extLst>
              </a:tr>
              <a:tr h="9929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An invasive strategy did not significantly reduce the risk of the primary outcome—cardiovascular death or nonfatal myocardial infarction—compared to a conservative approach in older adults with NSTEMI. </a:t>
                      </a:r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9" y="6259534"/>
            <a:ext cx="12191111" cy="586153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pic>
        <p:nvPicPr>
          <p:cNvPr id="5" name="Picture 4" descr="AHA 100 Years Bold Hearts logo">
            <a:extLst>
              <a:ext uri="{FF2B5EF4-FFF2-40B4-BE49-F238E27FC236}">
                <a16:creationId xmlns:a16="http://schemas.microsoft.com/office/drawing/2014/main" id="{AE06C520-99D6-C343-64B3-0882FF5258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669" y="2748756"/>
            <a:ext cx="2873414" cy="28734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BC4B4C-3DA8-6A4A-4B92-8D122F0A9A36}"/>
              </a:ext>
            </a:extLst>
          </p:cNvPr>
          <p:cNvSpPr txBox="1"/>
          <p:nvPr/>
        </p:nvSpPr>
        <p:spPr>
          <a:xfrm>
            <a:off x="9875520" y="6369412"/>
            <a:ext cx="2315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@AHAScience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9CEE30AB-5F4B-F31E-57B6-966A0B17F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72" y="6369412"/>
            <a:ext cx="7410893" cy="50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Presented by  Professor </a:t>
            </a:r>
            <a:r>
              <a:rPr lang="en-US" sz="900" b="0" i="1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Vijay </a:t>
            </a:r>
            <a:r>
              <a:rPr lang="en-US" sz="900" b="0" i="1" u="none" strike="noStrike" dirty="0" err="1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Kunadian</a:t>
            </a:r>
            <a:r>
              <a:rPr lang="en-US" sz="900" i="1">
                <a:solidFill>
                  <a:schemeClr val="bg1"/>
                </a:solidFill>
                <a:latin typeface="Lub Dub Medium" panose="020B0603030403020204" pitchFamily="34" charset="77"/>
              </a:rPr>
              <a:t>, MBBS.  </a:t>
            </a:r>
            <a:r>
              <a:rPr lang="en-US" sz="900" b="0" i="1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Newcastle University - Newcastle-Upon-Tyne, United Kingdom. </a:t>
            </a: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 ESC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6F06A5-B16B-485D-8B1B-B6A4D13A9D26}">
  <ds:schemaRefs>
    <ds:schemaRef ds:uri="0da055a4-b6ec-4bb6-a3de-4e050d793ca6"/>
    <ds:schemaRef ds:uri="http://schemas.microsoft.com/office/2006/documentManagement/types"/>
    <ds:schemaRef ds:uri="http://purl.org/dc/terms/"/>
    <ds:schemaRef ds:uri="5f954091-2455-4b8c-90bc-f231fbff24c4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15185</TotalTime>
  <Words>311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SENIOR RITA Invasive versus Conservative Strategy for Older Patients with Myocardial Infarction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41</cp:revision>
  <dcterms:created xsi:type="dcterms:W3CDTF">2023-10-18T15:02:58Z</dcterms:created>
  <dcterms:modified xsi:type="dcterms:W3CDTF">2024-09-03T13:47:14Z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