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0" autoAdjust="0"/>
    <p:restoredTop sz="93896" autoAdjust="0"/>
  </p:normalViewPr>
  <p:slideViewPr>
    <p:cSldViewPr snapToGrid="0">
      <p:cViewPr varScale="1">
        <p:scale>
          <a:sx n="86" d="100"/>
          <a:sy n="86" d="100"/>
        </p:scale>
        <p:origin x="2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5B6A5734-4537-402F-8A0C-C2B051FEE5A8}"/>
    <pc:docChg chg="modSld">
      <pc:chgData name="Alice Wolke" userId="d3fc20e8-9f67-4110-b5e7-8648597a3678" providerId="ADAL" clId="{5B6A5734-4537-402F-8A0C-C2B051FEE5A8}" dt="2024-09-01T17:49:12.563" v="71" actId="13244"/>
      <pc:docMkLst>
        <pc:docMk/>
      </pc:docMkLst>
      <pc:sldChg chg="modSp mod">
        <pc:chgData name="Alice Wolke" userId="d3fc20e8-9f67-4110-b5e7-8648597a3678" providerId="ADAL" clId="{5B6A5734-4537-402F-8A0C-C2B051FEE5A8}" dt="2024-09-01T17:49:12.563" v="71" actId="13244"/>
        <pc:sldMkLst>
          <pc:docMk/>
          <pc:sldMk cId="2495112403" sldId="275"/>
        </pc:sldMkLst>
        <pc:spChg chg="ord">
          <ac:chgData name="Alice Wolke" userId="d3fc20e8-9f67-4110-b5e7-8648597a3678" providerId="ADAL" clId="{5B6A5734-4537-402F-8A0C-C2B051FEE5A8}" dt="2024-09-01T17:49:12.563" v="71" actId="13244"/>
          <ac:spMkLst>
            <pc:docMk/>
            <pc:sldMk cId="2495112403" sldId="275"/>
            <ac:spMk id="9" creationId="{678FE5FF-D656-4B1D-81B3-CA00845BEAB7}"/>
          </ac:spMkLst>
        </pc:spChg>
        <pc:spChg chg="mod">
          <ac:chgData name="Alice Wolke" userId="d3fc20e8-9f67-4110-b5e7-8648597a3678" providerId="ADAL" clId="{5B6A5734-4537-402F-8A0C-C2B051FEE5A8}" dt="2024-09-01T17:49:03.692" v="70" actId="962"/>
          <ac:spMkLst>
            <pc:docMk/>
            <pc:sldMk cId="2495112403" sldId="275"/>
            <ac:spMk id="10" creationId="{870CE4E7-4A17-4CEA-AEE5-430C9934C42C}"/>
          </ac:spMkLst>
        </pc:spChg>
        <pc:picChg chg="mod">
          <ac:chgData name="Alice Wolke" userId="d3fc20e8-9f67-4110-b5e7-8648597a3678" providerId="ADAL" clId="{5B6A5734-4537-402F-8A0C-C2B051FEE5A8}" dt="2024-09-01T17:48:37.406" v="67" actId="962"/>
          <ac:picMkLst>
            <pc:docMk/>
            <pc:sldMk cId="2495112403" sldId="275"/>
            <ac:picMk id="5" creationId="{AE06C520-99D6-C343-64B3-0882FF5258BE}"/>
          </ac:picMkLst>
        </pc:picChg>
        <pc:picChg chg="mod">
          <ac:chgData name="Alice Wolke" userId="d3fc20e8-9f67-4110-b5e7-8648597a3678" providerId="ADAL" clId="{5B6A5734-4537-402F-8A0C-C2B051FEE5A8}" dt="2024-09-01T17:48:52.523" v="69" actId="962"/>
          <ac:picMkLst>
            <pc:docMk/>
            <pc:sldMk cId="2495112403" sldId="275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GUARD-AF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ReducinG</a:t>
            </a:r>
            <a: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 stroke by screening for </a:t>
            </a:r>
            <a:r>
              <a:rPr lang="en-US" sz="1800" dirty="0" err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UndiAgnosed</a:t>
            </a:r>
            <a: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atRial</a:t>
            </a:r>
            <a: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 fibrillation in elderly </a:t>
            </a:r>
            <a:r>
              <a:rPr lang="en-US" sz="1800" dirty="0" err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inDividuals</a:t>
            </a:r>
            <a: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 </a:t>
            </a:r>
            <a:endParaRPr lang="en-US" sz="18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47983"/>
              </p:ext>
            </p:extLst>
          </p:nvPr>
        </p:nvGraphicFramePr>
        <p:xfrm>
          <a:off x="-1" y="915102"/>
          <a:ext cx="12191111" cy="5715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1547">
                  <a:extLst>
                    <a:ext uri="{9D8B030D-6E8A-4147-A177-3AD203B41FA5}">
                      <a16:colId xmlns:a16="http://schemas.microsoft.com/office/drawing/2014/main" val="2059583084"/>
                    </a:ext>
                  </a:extLst>
                </a:gridCol>
              </a:tblGrid>
              <a:tr h="6929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Using 14-day patch ECG monitors on patients aged 70 and older, 0.5% of participants had persistent AF, while 3.9% experienced paroxysmal AF.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7173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To determine whether atrial fibrillation (AF) screening reduces stroke risk and provides a net clinical benefit compared to usual care.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96614"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DESIGN:  </a:t>
                      </a:r>
                      <a:r>
                        <a:rPr lang="en-US" sz="16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Randomized (1:1), multicenter (149 primary care sites), N=11,905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2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AF and Atrial Flutter Incidence and Burden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AF incidence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252 (4.4)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49230"/>
                  </a:ext>
                </a:extLst>
              </a:tr>
              <a:tr h="399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Atrial flutter only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36 (0.6)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998125"/>
                  </a:ext>
                </a:extLst>
              </a:tr>
              <a:tr h="365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% Time in AF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18066"/>
                  </a:ext>
                </a:extLst>
              </a:tr>
              <a:tr h="415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Continuous AF (100 %)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29 (0.5)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8441"/>
                  </a:ext>
                </a:extLst>
              </a:tr>
              <a:tr h="374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Paroxysmal AF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223 (3.9)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1107387"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Most cases of screen-detected AF are of low burden, but about a quarter are more substantial, raising concerns about stroke risk and the need for oral anticoagulant therapy. Additionally, clinically-detected and screen-detected AF has the highest incidence in the oldest age group.</a:t>
                      </a:r>
                      <a:endParaRPr lang="en-US" sz="16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 Renato D. Lopes, MD, PhD., MHS. .  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847" y="3069484"/>
            <a:ext cx="2873414" cy="2873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/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24951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5f954091-2455-4b8c-90bc-f231fbff24c4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0da055a4-b6ec-4bb6-a3de-4e050d793ca6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13719</TotalTime>
  <Words>226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GUARD-AF ReducinG stroke by screening for UndiAgnosed atRial fibrillation in elderly inDividuals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29</cp:revision>
  <dcterms:created xsi:type="dcterms:W3CDTF">2023-10-18T15:02:58Z</dcterms:created>
  <dcterms:modified xsi:type="dcterms:W3CDTF">2024-09-01T17:49:19Z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