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5B3F4B-B9F0-41DC-8FBF-4AFC4DCF884D}" v="16" dt="2023-06-08T14:56:57.3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eden Wells (NAT Marketing &amp; Communications Consultant)" userId="85301c82-689a-4ea2-b161-a6bab4118b24" providerId="ADAL" clId="{64F872E3-309B-405B-8A6C-49F402D6F1C7}"/>
    <pc:docChg chg="custSel modSld">
      <pc:chgData name="Jaeden Wells (NAT Marketing &amp; Communications Consultant)" userId="85301c82-689a-4ea2-b161-a6bab4118b24" providerId="ADAL" clId="{64F872E3-309B-405B-8A6C-49F402D6F1C7}" dt="2023-06-02T17:12:25.529" v="16" actId="20577"/>
      <pc:docMkLst>
        <pc:docMk/>
      </pc:docMkLst>
      <pc:sldChg chg="modSp mod">
        <pc:chgData name="Jaeden Wells (NAT Marketing &amp; Communications Consultant)" userId="85301c82-689a-4ea2-b161-a6bab4118b24" providerId="ADAL" clId="{64F872E3-309B-405B-8A6C-49F402D6F1C7}" dt="2023-06-02T17:12:25.529" v="16" actId="20577"/>
        <pc:sldMkLst>
          <pc:docMk/>
          <pc:sldMk cId="1364709568" sldId="258"/>
        </pc:sldMkLst>
        <pc:spChg chg="mod">
          <ac:chgData name="Jaeden Wells (NAT Marketing &amp; Communications Consultant)" userId="85301c82-689a-4ea2-b161-a6bab4118b24" providerId="ADAL" clId="{64F872E3-309B-405B-8A6C-49F402D6F1C7}" dt="2023-06-02T17:12:25.529" v="16" actId="20577"/>
          <ac:spMkLst>
            <pc:docMk/>
            <pc:sldMk cId="1364709568" sldId="258"/>
            <ac:spMk id="24" creationId="{39DCE97D-8CD5-41C7-A517-D11D42E3FF75}"/>
          </ac:spMkLst>
        </pc:spChg>
      </pc:sldChg>
    </pc:docChg>
  </pc:docChgLst>
  <pc:docChgLst>
    <pc:chgData name="Destiny Thomas (NAT Marketing &amp; Communication Consultant)" userId="S::t-destiny.thomas@heart.org::0e9ee8b5-5020-41c5-80d3-07cc406110d0" providerId="AD" clId="Web-{D65B3F4B-B9F0-41DC-8FBF-4AFC4DCF884D}"/>
    <pc:docChg chg="modSld">
      <pc:chgData name="Destiny Thomas (NAT Marketing &amp; Communication Consultant)" userId="S::t-destiny.thomas@heart.org::0e9ee8b5-5020-41c5-80d3-07cc406110d0" providerId="AD" clId="Web-{D65B3F4B-B9F0-41DC-8FBF-4AFC4DCF884D}" dt="2023-06-08T14:56:57.397" v="8" actId="20577"/>
      <pc:docMkLst>
        <pc:docMk/>
      </pc:docMkLst>
      <pc:sldChg chg="modSp">
        <pc:chgData name="Destiny Thomas (NAT Marketing &amp; Communication Consultant)" userId="S::t-destiny.thomas@heart.org::0e9ee8b5-5020-41c5-80d3-07cc406110d0" providerId="AD" clId="Web-{D65B3F4B-B9F0-41DC-8FBF-4AFC4DCF884D}" dt="2023-06-08T14:56:57.397" v="8" actId="20577"/>
        <pc:sldMkLst>
          <pc:docMk/>
          <pc:sldMk cId="1364709568" sldId="258"/>
        </pc:sldMkLst>
        <pc:spChg chg="mod">
          <ac:chgData name="Destiny Thomas (NAT Marketing &amp; Communication Consultant)" userId="S::t-destiny.thomas@heart.org::0e9ee8b5-5020-41c5-80d3-07cc406110d0" providerId="AD" clId="Web-{D65B3F4B-B9F0-41DC-8FBF-4AFC4DCF884D}" dt="2023-06-08T14:56:57.397" v="8" actId="20577"/>
          <ac:spMkLst>
            <pc:docMk/>
            <pc:sldMk cId="1364709568" sldId="258"/>
            <ac:spMk id="17" creationId="{7D1A5E42-8274-425B-9CC5-A82C2791D886}"/>
          </ac:spMkLst>
        </pc:spChg>
      </pc:sldChg>
    </pc:docChg>
  </pc:docChgLst>
  <pc:docChgLst>
    <pc:chgData name="Destiny Thomas (NAT Marketing &amp; Communication Consultant)" userId="0e9ee8b5-5020-41c5-80d3-07cc406110d0" providerId="ADAL" clId="{598A6E49-D94F-4602-BB89-3814B86F7882}"/>
    <pc:docChg chg="undo custSel modSld">
      <pc:chgData name="Destiny Thomas (NAT Marketing &amp; Communication Consultant)" userId="0e9ee8b5-5020-41c5-80d3-07cc406110d0" providerId="ADAL" clId="{598A6E49-D94F-4602-BB89-3814B86F7882}" dt="2023-05-31T18:47:04.906" v="232" actId="20577"/>
      <pc:docMkLst>
        <pc:docMk/>
      </pc:docMkLst>
      <pc:sldChg chg="addSp delSp modSp mod">
        <pc:chgData name="Destiny Thomas (NAT Marketing &amp; Communication Consultant)" userId="0e9ee8b5-5020-41c5-80d3-07cc406110d0" providerId="ADAL" clId="{598A6E49-D94F-4602-BB89-3814B86F7882}" dt="2023-05-31T18:46:47.018" v="230" actId="20577"/>
        <pc:sldMkLst>
          <pc:docMk/>
          <pc:sldMk cId="1765367527" sldId="257"/>
        </pc:sldMkLst>
        <pc:spChg chg="mod">
          <ac:chgData name="Destiny Thomas (NAT Marketing &amp; Communication Consultant)" userId="0e9ee8b5-5020-41c5-80d3-07cc406110d0" providerId="ADAL" clId="{598A6E49-D94F-4602-BB89-3814B86F7882}" dt="2023-05-30T19:00:26.376" v="172" actId="20577"/>
          <ac:spMkLst>
            <pc:docMk/>
            <pc:sldMk cId="1765367527" sldId="257"/>
            <ac:spMk id="8" creationId="{7EB53225-B264-4ADB-82DC-BBD83E0357F2}"/>
          </ac:spMkLst>
        </pc:spChg>
        <pc:spChg chg="mod">
          <ac:chgData name="Destiny Thomas (NAT Marketing &amp; Communication Consultant)" userId="0e9ee8b5-5020-41c5-80d3-07cc406110d0" providerId="ADAL" clId="{598A6E49-D94F-4602-BB89-3814B86F7882}" dt="2023-05-31T18:46:47.018" v="230" actId="20577"/>
          <ac:spMkLst>
            <pc:docMk/>
            <pc:sldMk cId="1765367527" sldId="257"/>
            <ac:spMk id="18" creationId="{E3683E95-40E8-4CB3-3F7D-08B37CE8D045}"/>
          </ac:spMkLst>
        </pc:spChg>
        <pc:spChg chg="mod">
          <ac:chgData name="Destiny Thomas (NAT Marketing &amp; Communication Consultant)" userId="0e9ee8b5-5020-41c5-80d3-07cc406110d0" providerId="ADAL" clId="{598A6E49-D94F-4602-BB89-3814B86F7882}" dt="2023-05-30T19:00:45.741" v="173"/>
          <ac:spMkLst>
            <pc:docMk/>
            <pc:sldMk cId="1765367527" sldId="257"/>
            <ac:spMk id="25" creationId="{181EA1CD-882C-49A2-96D7-CEA8DE651A80}"/>
          </ac:spMkLst>
        </pc:spChg>
        <pc:picChg chg="add mod">
          <ac:chgData name="Destiny Thomas (NAT Marketing &amp; Communication Consultant)" userId="0e9ee8b5-5020-41c5-80d3-07cc406110d0" providerId="ADAL" clId="{598A6E49-D94F-4602-BB89-3814B86F7882}" dt="2023-05-30T18:42:51.550" v="2" actId="1076"/>
          <ac:picMkLst>
            <pc:docMk/>
            <pc:sldMk cId="1765367527" sldId="257"/>
            <ac:picMk id="2" creationId="{4957B174-4B48-9A54-F136-749110BF9189}"/>
          </ac:picMkLst>
        </pc:picChg>
        <pc:picChg chg="del">
          <ac:chgData name="Destiny Thomas (NAT Marketing &amp; Communication Consultant)" userId="0e9ee8b5-5020-41c5-80d3-07cc406110d0" providerId="ADAL" clId="{598A6E49-D94F-4602-BB89-3814B86F7882}" dt="2023-05-30T18:42:41.298" v="0" actId="478"/>
          <ac:picMkLst>
            <pc:docMk/>
            <pc:sldMk cId="1765367527" sldId="257"/>
            <ac:picMk id="19" creationId="{9EA809E4-61CE-1931-0222-18C1EB6CF766}"/>
          </ac:picMkLst>
        </pc:picChg>
      </pc:sldChg>
      <pc:sldChg chg="addSp delSp modSp mod">
        <pc:chgData name="Destiny Thomas (NAT Marketing &amp; Communication Consultant)" userId="0e9ee8b5-5020-41c5-80d3-07cc406110d0" providerId="ADAL" clId="{598A6E49-D94F-4602-BB89-3814B86F7882}" dt="2023-05-31T18:47:04.906" v="232" actId="20577"/>
        <pc:sldMkLst>
          <pc:docMk/>
          <pc:sldMk cId="1364709568" sldId="258"/>
        </pc:sldMkLst>
        <pc:spChg chg="mod">
          <ac:chgData name="Destiny Thomas (NAT Marketing &amp; Communication Consultant)" userId="0e9ee8b5-5020-41c5-80d3-07cc406110d0" providerId="ADAL" clId="{598A6E49-D94F-4602-BB89-3814B86F7882}" dt="2023-05-30T19:00:14.206" v="169" actId="255"/>
          <ac:spMkLst>
            <pc:docMk/>
            <pc:sldMk cId="1364709568" sldId="258"/>
            <ac:spMk id="7" creationId="{E86A679B-0E92-4613-976D-E18FEEB5BCB7}"/>
          </ac:spMkLst>
        </pc:spChg>
        <pc:spChg chg="mod">
          <ac:chgData name="Destiny Thomas (NAT Marketing &amp; Communication Consultant)" userId="0e9ee8b5-5020-41c5-80d3-07cc406110d0" providerId="ADAL" clId="{598A6E49-D94F-4602-BB89-3814B86F7882}" dt="2023-05-30T18:46:06.332" v="7" actId="20577"/>
          <ac:spMkLst>
            <pc:docMk/>
            <pc:sldMk cId="1364709568" sldId="258"/>
            <ac:spMk id="8" creationId="{7EB53225-B264-4ADB-82DC-BBD83E0357F2}"/>
          </ac:spMkLst>
        </pc:spChg>
        <pc:spChg chg="mod">
          <ac:chgData name="Destiny Thomas (NAT Marketing &amp; Communication Consultant)" userId="0e9ee8b5-5020-41c5-80d3-07cc406110d0" providerId="ADAL" clId="{598A6E49-D94F-4602-BB89-3814B86F7882}" dt="2023-05-30T18:58:47.113" v="167" actId="20577"/>
          <ac:spMkLst>
            <pc:docMk/>
            <pc:sldMk cId="1364709568" sldId="258"/>
            <ac:spMk id="24" creationId="{39DCE97D-8CD5-41C7-A517-D11D42E3FF75}"/>
          </ac:spMkLst>
        </pc:spChg>
        <pc:spChg chg="mod">
          <ac:chgData name="Destiny Thomas (NAT Marketing &amp; Communication Consultant)" userId="0e9ee8b5-5020-41c5-80d3-07cc406110d0" providerId="ADAL" clId="{598A6E49-D94F-4602-BB89-3814B86F7882}" dt="2023-05-31T18:47:04.906" v="232" actId="20577"/>
          <ac:spMkLst>
            <pc:docMk/>
            <pc:sldMk cId="1364709568" sldId="258"/>
            <ac:spMk id="34" creationId="{EB9C6BB4-0ED1-4A3E-A115-EE2C9696027D}"/>
          </ac:spMkLst>
        </pc:spChg>
        <pc:picChg chg="add mod">
          <ac:chgData name="Destiny Thomas (NAT Marketing &amp; Communication Consultant)" userId="0e9ee8b5-5020-41c5-80d3-07cc406110d0" providerId="ADAL" clId="{598A6E49-D94F-4602-BB89-3814B86F7882}" dt="2023-05-30T18:43:27.268" v="5" actId="1076"/>
          <ac:picMkLst>
            <pc:docMk/>
            <pc:sldMk cId="1364709568" sldId="258"/>
            <ac:picMk id="2" creationId="{3EE7A5EB-8FBF-9999-092C-77564AE55730}"/>
          </ac:picMkLst>
        </pc:picChg>
        <pc:picChg chg="del">
          <ac:chgData name="Destiny Thomas (NAT Marketing &amp; Communication Consultant)" userId="0e9ee8b5-5020-41c5-80d3-07cc406110d0" providerId="ADAL" clId="{598A6E49-D94F-4602-BB89-3814B86F7882}" dt="2023-05-30T18:43:22.294" v="3" actId="478"/>
          <ac:picMkLst>
            <pc:docMk/>
            <pc:sldMk cId="1364709568" sldId="258"/>
            <ac:picMk id="6" creationId="{51AB47DA-7F04-4AB2-934B-6BB530B28C4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98B65-5473-A8D2-212A-8574B8949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2B0F75-F0FF-35BE-1110-569B06352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DAA8A-8843-4667-16AF-87D5B24A7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4C675-AAD3-3D0E-82D0-41334EC6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D1E87-18BB-D0CD-C012-23FC2AEE6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56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970BA-0953-50F1-07D2-B9B3F8D3B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75B203-BE33-2228-A767-34290B8BD0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A7B0C-981F-F372-0132-2DD7E46E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A2A44-6EA6-C16D-FAD8-E37FB8205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0195D-E5A7-11BB-E7AC-EA3FE8D88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54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4112F4-6C7E-061F-FD7E-9927DCAB4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D3CC37-7DD5-8159-B349-0FB9B69BE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08F83-B2FB-118B-8379-5F669735A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AEA49-C8B6-3131-0259-7C812B4A9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059D4-C9C1-4DC3-6004-A7DA4FC41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5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946FE-C748-E8E2-D433-BFAD471D8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01B83-2FC1-0E9B-A655-BB9FA3C6C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A2349-4898-AB53-7362-2D9645EAD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ED984-021B-AF09-4204-86BD09B0B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62E23-D859-B17B-FB76-EF39A0794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85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F40CC-A5BA-B182-459F-106F4C176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A7917-AA00-C359-94E3-41A0E371B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5934C-84AF-9438-BDF8-62EED62F0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D94D2-CBEB-00EE-E33A-05C4D7C9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7D591-3EE0-55B6-8883-52BDDDC17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6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B848E-3DDE-5063-6340-63BAA0E3F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FEAC9-FBE6-592E-06EB-65C323D50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3E94B8-9C8F-A033-FC25-A9E79D5E87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984248-CA90-B85D-7F09-F5A911A2A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C720C-883F-8968-BE3C-66D638658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B46C1C-199E-3867-2402-53E9B163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2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20ED9-85EC-16E6-0C1C-99DDB090D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E69B6-B865-C16A-6434-D256AC49D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323971-AE99-5B38-301B-FE72C50A8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82C95-D2B8-D543-AC08-1BD46BDE5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9C599F-5B1D-B7DB-23F9-23399EC64E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93947F-2022-CA15-FE02-FEFD98AD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89F51C-C6FC-7A17-812F-5F0B4F897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B25524-8FB6-CBB6-AB2E-884B60755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9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AB02F-6E88-719C-3B1E-3E71C46B7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043966-EEB6-37E1-15E1-F17D352D6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B101B9-75DC-ECD8-0C0C-B38304459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09A46B-7AF6-01D2-0BC4-563255A3C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76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466DA3-2160-BE64-5914-A1EC5ECBE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C7C20F-837C-3559-F58A-3F55AD5D4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6A44B-4C2B-58D1-AAF8-860C3F997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5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6AD34-8975-02E9-D2BB-578D7373C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2A74C-8989-09D8-6E43-086174EEC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ADF4D2-8797-3566-8F49-D15E5C8EB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9A2F7-DCDA-1CAE-C1D0-3EC6C24ED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12CF8E-4BAD-BB94-7F09-A843109DB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7E2EB-0213-B861-C9F7-FD782CE83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6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CC9AD-9622-4D3C-712C-0B5970EC1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35E931-075C-7509-2D57-C9C1D8893A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C1B265-2837-676C-E693-1E140F8E56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3B31D-04B8-B8F7-6236-E38022299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921AFF-A744-9152-635C-ED9C3ED5E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9B24F-202F-FA6D-3012-040704AC9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27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DE2C15-4E10-3836-4A90-0656E6C97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F7710-9599-193F-55FB-CF32AE5A0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A3F2-1330-47D6-70D6-E46A00ADAB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D2107-534B-4E72-BCD7-AC2A1568839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DC558-002D-97AA-8A42-0F7111021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7C40B-A94E-23AC-10BB-A51838642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7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ofessional.heart.org/en/meetings/hypertensi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hyperlink" Target="https://professional.heart.org/en/meetings/hypertension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21" name="Subtitle 1">
            <a:extLst>
              <a:ext uri="{FF2B5EF4-FFF2-40B4-BE49-F238E27FC236}">
                <a16:creationId xmlns:a16="http://schemas.microsoft.com/office/drawing/2014/main" id="{44A4E0AB-835F-4CB2-A7B4-38817C7C7174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1156108" y="1807006"/>
            <a:ext cx="6692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Lub Dub Heavy" panose="020B0903030403020204" pitchFamily="34" charset="0"/>
              </a:rPr>
              <a:t>Reconnect with In-Person Opportunities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6300111" y="6153084"/>
            <a:ext cx="4124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Lub Dub Heavy" panose="020B0903030403020204" pitchFamily="34" charset="0"/>
              </a:rPr>
              <a:t>Register today!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B53225-B264-4ADB-82DC-BBD83E0357F2}"/>
              </a:ext>
            </a:extLst>
          </p:cNvPr>
          <p:cNvSpPr txBox="1"/>
          <p:nvPr/>
        </p:nvSpPr>
        <p:spPr>
          <a:xfrm>
            <a:off x="525849" y="5975843"/>
            <a:ext cx="3215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ub Dub Heavy" panose="020B0903030403020204" pitchFamily="34" charset="0"/>
              </a:rPr>
              <a:t>#Hypertension23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AC3E9351-1FE1-4154-94F0-6081355CE3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25" y="6020203"/>
            <a:ext cx="1261425" cy="683692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181EA1CD-882C-49A2-96D7-CEA8DE651A80}"/>
              </a:ext>
            </a:extLst>
          </p:cNvPr>
          <p:cNvSpPr txBox="1"/>
          <p:nvPr/>
        </p:nvSpPr>
        <p:spPr>
          <a:xfrm>
            <a:off x="484888" y="6369760"/>
            <a:ext cx="6254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u="sng" dirty="0">
                <a:solidFill>
                  <a:srgbClr val="C00000"/>
                </a:solidFill>
                <a:latin typeface="Lub Dub Heavy" panose="020B0903030403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https://professional.heart.org/hypertensionsessions</a:t>
            </a:r>
            <a:endParaRPr lang="en-US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634C67-3C88-4D44-BC96-D356349AAB22}"/>
              </a:ext>
            </a:extLst>
          </p:cNvPr>
          <p:cNvSpPr txBox="1"/>
          <p:nvPr/>
        </p:nvSpPr>
        <p:spPr>
          <a:xfrm>
            <a:off x="956627" y="2563005"/>
            <a:ext cx="98828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 panose="020B0603030403020204" pitchFamily="34" charset="0"/>
              </a:rPr>
              <a:t>Attend </a:t>
            </a:r>
            <a:r>
              <a:rPr lang="en-US" dirty="0">
                <a:latin typeface="Lub Dub Medium" panose="020B0603030403020204" pitchFamily="34" charset="0"/>
                <a:ea typeface="Times New Roman" panose="02020603050405020304" pitchFamily="18" charset="0"/>
              </a:rPr>
              <a:t>the</a:t>
            </a:r>
            <a:r>
              <a:rPr lang="en-US" dirty="0">
                <a:latin typeface="Lub Dub Medium" panose="020B0603030403020204" pitchFamily="34" charset="0"/>
              </a:rPr>
              <a:t> </a:t>
            </a:r>
            <a:r>
              <a:rPr lang="en-US" sz="18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  <a:t>Keynote Lecture, Recent Advances sessions, Networking sessions, Award Lecture sessions and more!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 panose="020B0603030403020204" pitchFamily="34" charset="0"/>
              </a:rPr>
              <a:t>Participate </a:t>
            </a:r>
            <a:r>
              <a:rPr lang="en-US" dirty="0">
                <a:latin typeface="Lub Dub Medium" panose="020B0603030403020204" pitchFamily="34" charset="0"/>
              </a:rPr>
              <a:t>and</a:t>
            </a:r>
            <a:r>
              <a:rPr lang="en-US" b="1" dirty="0">
                <a:latin typeface="Lub Dub Medium" panose="020B0603030403020204" pitchFamily="34" charset="0"/>
              </a:rPr>
              <a:t> </a:t>
            </a:r>
            <a:r>
              <a:rPr lang="en-US" dirty="0">
                <a:latin typeface="Lub Dub Medium" panose="020B0603030403020204" pitchFamily="34" charset="0"/>
              </a:rPr>
              <a:t>create meaningful dialogue with your colleagues to discuss the latest science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 panose="020B0603030403020204" pitchFamily="34" charset="0"/>
              </a:rPr>
              <a:t>Connect with your community – </a:t>
            </a:r>
            <a:r>
              <a:rPr lang="en-US" dirty="0">
                <a:latin typeface="Lub Dub Medium" panose="020B0603030403020204" pitchFamily="34" charset="0"/>
              </a:rPr>
              <a:t>easily identify with your peers and prioritize programming based on your specialty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 panose="020B0603030403020204" pitchFamily="34" charset="0"/>
              </a:rPr>
              <a:t>Access cutting edge education – </a:t>
            </a:r>
            <a:r>
              <a:rPr lang="en-US" dirty="0">
                <a:latin typeface="Lub Dub Medium" panose="020B0603030403020204" pitchFamily="34" charset="0"/>
              </a:rPr>
              <a:t>stay up to date with the latest science and redeem available CE Credits </a:t>
            </a:r>
          </a:p>
        </p:txBody>
      </p:sp>
      <p:sp>
        <p:nvSpPr>
          <p:cNvPr id="16" name="Subtitle 1">
            <a:extLst>
              <a:ext uri="{FF2B5EF4-FFF2-40B4-BE49-F238E27FC236}">
                <a16:creationId xmlns:a16="http://schemas.microsoft.com/office/drawing/2014/main" id="{913AFEE7-E6D8-C882-4FCF-872EE0D04783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17" name="Title 3">
            <a:extLst>
              <a:ext uri="{FF2B5EF4-FFF2-40B4-BE49-F238E27FC236}">
                <a16:creationId xmlns:a16="http://schemas.microsoft.com/office/drawing/2014/main" id="{11DD35F0-DD1F-8C79-0D22-D5EC29C7A178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3683E95-40E8-4CB3-3F7D-08B37CE8D045}"/>
              </a:ext>
            </a:extLst>
          </p:cNvPr>
          <p:cNvSpPr txBox="1"/>
          <p:nvPr/>
        </p:nvSpPr>
        <p:spPr>
          <a:xfrm>
            <a:off x="5799041" y="144014"/>
            <a:ext cx="62392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Lub Dub Medium" panose="020B0603030403020204" pitchFamily="34" charset="0"/>
              </a:rPr>
              <a:t>Empowering Hearts: Uniting Against Hypertension </a:t>
            </a:r>
          </a:p>
          <a:p>
            <a:pPr algn="ctr"/>
            <a:r>
              <a:rPr lang="en-US" sz="2000" i="0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Boston, MA | 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September 7–10</a:t>
            </a:r>
          </a:p>
        </p:txBody>
      </p:sp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57B174-4B48-9A54-F136-749110BF91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88" y="308575"/>
            <a:ext cx="4608153" cy="67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367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91D4324-F34F-4EAF-A57D-9A8FAD19C93E}"/>
              </a:ext>
            </a:extLst>
          </p:cNvPr>
          <p:cNvSpPr txBox="1"/>
          <p:nvPr/>
        </p:nvSpPr>
        <p:spPr>
          <a:xfrm>
            <a:off x="1132364" y="6029974"/>
            <a:ext cx="883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Lub Dub Medium" panose="020B0603030403020204" pitchFamily="34" charset="0"/>
              </a:rPr>
              <a:t>Follow for live updates March 17-19!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21" name="Subtitle 1">
            <a:extLst>
              <a:ext uri="{FF2B5EF4-FFF2-40B4-BE49-F238E27FC236}">
                <a16:creationId xmlns:a16="http://schemas.microsoft.com/office/drawing/2014/main" id="{44A4E0AB-835F-4CB2-A7B4-38817C7C7174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1052195" y="1624186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Lub Dub Heavy" panose="020B0903030403020204" pitchFamily="34" charset="0"/>
              </a:rPr>
              <a:t>What to Expect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289142" y="5962408"/>
            <a:ext cx="7032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Lub Dub Medium" panose="020B0603030403020204" pitchFamily="34" charset="0"/>
              </a:rPr>
              <a:t>Register today at</a:t>
            </a:r>
            <a:r>
              <a:rPr lang="en-US" sz="1600" dirty="0"/>
              <a:t> </a:t>
            </a:r>
            <a:r>
              <a:rPr lang="en-US" sz="1600" u="sng" dirty="0">
                <a:solidFill>
                  <a:srgbClr val="C00000"/>
                </a:solidFill>
                <a:latin typeface="Lub Dub Heavy" panose="020B0903030403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https://professional.heart.org/hypertensionsessions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B53225-B264-4ADB-82DC-BBD83E0357F2}"/>
              </a:ext>
            </a:extLst>
          </p:cNvPr>
          <p:cNvSpPr txBox="1"/>
          <p:nvPr/>
        </p:nvSpPr>
        <p:spPr>
          <a:xfrm>
            <a:off x="7893617" y="6285573"/>
            <a:ext cx="2434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ub Dub Heavy" panose="020B0903030403020204" pitchFamily="34" charset="0"/>
              </a:rPr>
              <a:t>#Hypertension23 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AC3E9351-1FE1-4154-94F0-6081355CE3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5605" y="5922632"/>
            <a:ext cx="1441446" cy="78126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4FE23FA-5C4E-4F4D-AAA9-794D778A12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8756" y="2312323"/>
            <a:ext cx="680792" cy="56146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D1A5E42-8274-425B-9CC5-A82C2791D886}"/>
              </a:ext>
            </a:extLst>
          </p:cNvPr>
          <p:cNvSpPr txBox="1"/>
          <p:nvPr/>
        </p:nvSpPr>
        <p:spPr>
          <a:xfrm>
            <a:off x="1718598" y="2313777"/>
            <a:ext cx="4389633" cy="8463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700" b="1" dirty="0">
                <a:latin typeface="Lub Dub Medium"/>
              </a:rPr>
              <a:t>4 days of presentations </a:t>
            </a:r>
            <a:r>
              <a:rPr lang="en-US" sz="1600" dirty="0">
                <a:latin typeface="Lub Dub Medium"/>
              </a:rPr>
              <a:t>intended to maximize thought-provoking discussions among clinicians and scientists.</a:t>
            </a:r>
            <a:endParaRPr lang="en-US" sz="1700" dirty="0">
              <a:latin typeface="Lub Dub Medium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397E380-B03D-4160-8011-DEEA2A1D35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3972" y="3739903"/>
            <a:ext cx="807846" cy="72026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39DCE97D-8CD5-41C7-A517-D11D42E3FF75}"/>
              </a:ext>
            </a:extLst>
          </p:cNvPr>
          <p:cNvSpPr txBox="1"/>
          <p:nvPr/>
        </p:nvSpPr>
        <p:spPr>
          <a:xfrm>
            <a:off x="1640642" y="3673447"/>
            <a:ext cx="4720537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>
                <a:latin typeface="Lub Dub Medium" panose="020B0603030403020204" pitchFamily="34" charset="0"/>
              </a:rPr>
              <a:t>Networking and Programming Highlights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Keynote Lecture with Dr. Mario R. Capecchi, 2007 Nobel Prize winner in physiology or medicine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Recent Advances Symposia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Clinical Practice/Clinical Science and Primary Care Track sessions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Oral and poster abstracts</a:t>
            </a:r>
            <a:endParaRPr lang="en-US" sz="1600" dirty="0">
              <a:latin typeface="Lub Dub Medium" panose="020B060303040302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effectLst/>
                <a:latin typeface="Lub Dub Medium" panose="020B0603030403020204" pitchFamily="34" charset="0"/>
                <a:ea typeface="Calibri" panose="020F0502020204030204" pitchFamily="34" charset="0"/>
              </a:rPr>
              <a:t>And more!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33FE26F9-771E-4C05-BFF7-4FC05F5450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9833" y="2365616"/>
            <a:ext cx="740105" cy="67282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7764542" y="2264859"/>
            <a:ext cx="33718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>
                <a:latin typeface="Lub Dub Medium" panose="020B0603030403020204" pitchFamily="34" charset="0"/>
              </a:rPr>
              <a:t>Attend</a:t>
            </a:r>
            <a:r>
              <a:rPr lang="en-US" dirty="0">
                <a:latin typeface="Lub Dub Medium" panose="020B0603030403020204" pitchFamily="34" charset="0"/>
              </a:rPr>
              <a:t> </a:t>
            </a:r>
            <a:r>
              <a:rPr lang="en-US" sz="1600" dirty="0">
                <a:latin typeface="Lub Dub Medium" panose="020B0603030403020204" pitchFamily="34" charset="0"/>
                <a:ea typeface="Times New Roman" panose="02020603050405020304" pitchFamily="18" charset="0"/>
              </a:rPr>
              <a:t>the Keynote Lecture</a:t>
            </a:r>
            <a:r>
              <a:rPr lang="en-US" sz="16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  <a:t>, Plenary Sessions, Early Career Sessions, Poster sessions and more!</a:t>
            </a:r>
            <a:endParaRPr lang="en-US" sz="1700" dirty="0">
              <a:latin typeface="Lub Dub Medium" panose="020B0603030403020204" pitchFamily="34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18E52A3B-893C-4CAE-AC9D-94CABB0990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15197" y="3455296"/>
            <a:ext cx="674741" cy="58477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7B4F9C62-B735-4364-9851-CD45EB4224A9}"/>
              </a:ext>
            </a:extLst>
          </p:cNvPr>
          <p:cNvSpPr txBox="1"/>
          <p:nvPr/>
        </p:nvSpPr>
        <p:spPr>
          <a:xfrm>
            <a:off x="7764543" y="3613426"/>
            <a:ext cx="3006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CE credits </a:t>
            </a:r>
            <a:r>
              <a:rPr lang="en-US" dirty="0">
                <a:latin typeface="Lub Dub Medium" panose="020B0603030403020204" pitchFamily="34" charset="0"/>
              </a:rPr>
              <a:t>available 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C13FB62-E642-4A27-9A19-A0EE7AA2E92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35784" y="4330315"/>
            <a:ext cx="1054154" cy="71758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7764543" y="4440301"/>
            <a:ext cx="3371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Engagement opportunities </a:t>
            </a:r>
            <a:r>
              <a:rPr lang="en-US" dirty="0">
                <a:latin typeface="Lub Dub Medium" panose="020B0603030403020204" pitchFamily="34" charset="0"/>
              </a:rPr>
              <a:t>such as networking events and early career events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9C6BB4-0ED1-4A3E-A115-EE2C9696027D}"/>
              </a:ext>
            </a:extLst>
          </p:cNvPr>
          <p:cNvSpPr txBox="1"/>
          <p:nvPr/>
        </p:nvSpPr>
        <p:spPr>
          <a:xfrm>
            <a:off x="5799041" y="144014"/>
            <a:ext cx="62392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Lub Dub Medium" panose="020B0603030403020204" pitchFamily="34" charset="0"/>
              </a:rPr>
              <a:t>Empowering Hearts: Uniting Against </a:t>
            </a:r>
            <a:r>
              <a:rPr lang="en-US" sz="2400" b="1">
                <a:solidFill>
                  <a:schemeClr val="bg1"/>
                </a:solidFill>
                <a:latin typeface="Lub Dub Medium" panose="020B0603030403020204" pitchFamily="34" charset="0"/>
              </a:rPr>
              <a:t>Hypertension </a:t>
            </a:r>
          </a:p>
          <a:p>
            <a:pPr algn="ctr"/>
            <a:r>
              <a:rPr lang="en-US" sz="2000" i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Boston</a:t>
            </a:r>
            <a:r>
              <a:rPr lang="en-US" sz="2000" i="0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, MA | 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September 7–10</a:t>
            </a:r>
          </a:p>
        </p:txBody>
      </p:sp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EE7A5EB-8FBF-9999-092C-77564AE5573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09" y="366901"/>
            <a:ext cx="4608153" cy="67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70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f4f22ede-e726-4d3d-b195-8dfd25ae0d91" ContentTypeId="0x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ACF6EA1AA3814592B979FCD99D439E" ma:contentTypeVersion="18" ma:contentTypeDescription="Create a new document." ma:contentTypeScope="" ma:versionID="45c338dccbd0038f73043b8e17bb14c2">
  <xsd:schema xmlns:xsd="http://www.w3.org/2001/XMLSchema" xmlns:xs="http://www.w3.org/2001/XMLSchema" xmlns:p="http://schemas.microsoft.com/office/2006/metadata/properties" xmlns:ns2="0f19eaed-a1c0-4f9e-95fd-cecd2666e177" xmlns:ns3="9c53b943-690c-4a82-9bc4-371637f8cdb2" targetNamespace="http://schemas.microsoft.com/office/2006/metadata/properties" ma:root="true" ma:fieldsID="0c3d453da8b7d569327cc7dcc5ebf3e0" ns2:_="" ns3:_="">
    <xsd:import namespace="0f19eaed-a1c0-4f9e-95fd-cecd2666e177"/>
    <xsd:import namespace="9c53b943-690c-4a82-9bc4-371637f8cd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9eaed-a1c0-4f9e-95fd-cecd2666e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3b943-690c-4a82-9bc4-371637f8cdb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137279a-eefe-4937-b404-ff77d498a6a2}" ma:internalName="TaxCatchAll" ma:showField="CatchAllData" ma:web="9c53b943-690c-4a82-9bc4-371637f8cd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19eaed-a1c0-4f9e-95fd-cecd2666e177">
      <Terms xmlns="http://schemas.microsoft.com/office/infopath/2007/PartnerControls"/>
    </lcf76f155ced4ddcb4097134ff3c332f>
    <TaxCatchAll xmlns="9c53b943-690c-4a82-9bc4-371637f8cdb2" xsi:nil="true"/>
  </documentManagement>
</p:properties>
</file>

<file path=customXml/itemProps1.xml><?xml version="1.0" encoding="utf-8"?>
<ds:datastoreItem xmlns:ds="http://schemas.openxmlformats.org/officeDocument/2006/customXml" ds:itemID="{57C7D089-4BFD-4D8A-A8B5-843B074447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CEBAF3-7191-4667-8F46-CBCE6084D63C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67D7A2-1540-46B4-88B1-52B1AA0F54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19eaed-a1c0-4f9e-95fd-cecd2666e177"/>
    <ds:schemaRef ds:uri="9c53b943-690c-4a82-9bc4-371637f8cd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C4F687F-E8F1-49FE-8AB8-C1F9E6DC158D}">
  <ds:schemaRefs>
    <ds:schemaRef ds:uri="http://schemas.microsoft.com/office/2006/metadata/properties"/>
    <ds:schemaRef ds:uri="http://schemas.microsoft.com/office/infopath/2007/PartnerControls"/>
    <ds:schemaRef ds:uri="0f19eaed-a1c0-4f9e-95fd-cecd2666e177"/>
    <ds:schemaRef ds:uri="9c53b943-690c-4a82-9bc4-371637f8cdb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216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Destiny Thomas (NAT Marketing &amp; Communication Consultant)</dc:creator>
  <cp:lastModifiedBy>Jaeden Wells (NAT Marketing &amp; Communications Consultant)</cp:lastModifiedBy>
  <cp:revision>4</cp:revision>
  <dcterms:created xsi:type="dcterms:W3CDTF">2023-05-30T18:38:48Z</dcterms:created>
  <dcterms:modified xsi:type="dcterms:W3CDTF">2023-06-08T14:56:57Z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0x010100B5ACF6EA1AA3814592B979FCD99D439E</vt:lpwstr>
  </property>
  <property fmtid="{D5CDD505-2E9C-101B-9397-08002B2CF9AE}" pid="3" name="MediaServiceImageTags">
    <vt:lpwstr/>
  </property>
</Properties>
</file>