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20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1132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4C552-CA25-5729-BABA-D498C88A6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B222B-50CA-35F5-1953-C4EF471B7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FD60D-D5BC-ABEC-84DA-222247257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16441-DBAC-E06E-7018-1DA40E0F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02518-2E36-E090-6353-37E2E793F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CBD3D-4DFC-C366-16AF-A300E47E9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688897-11CF-F058-1BE5-818E3D68C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A7AD1-372D-FE59-258A-F522CC054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ED052-AA64-700A-F63D-51858DA2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FC4F9-39E1-3495-4A68-9258C896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90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971DE4-6A84-E7F6-110A-0C805B85E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412D4-4927-6E96-D462-C3B5D1345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A21AD3-5DA4-0E98-9545-439CC5F50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B6D12-486A-F0AC-97A7-44CB0C027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BFFB1-0373-0797-0794-0D406CB6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4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D6D1E-573D-D34B-B9DB-5DA63977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127A-6CD9-2907-AB8A-3DAA1B9D3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BEE250-4635-5DC0-7FF8-E9850D3B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D7E14-AF46-3375-50E4-C8F58A84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DB71-772D-CC1E-E154-BCCD87A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9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28944-23CB-633E-3C2D-FD51157E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308BC-7AEF-40ED-998F-4B5A903E0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90F0B-35C8-8D16-56BC-66A72C80E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F7D2D-7941-93E6-5C14-07AB1F255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38DE4-1061-EC79-8AD8-7B59A3879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7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AE0F0-5ABB-821C-9E27-4B943E4B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C39D2-0AA2-690B-50D6-07CC04343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9CD19-68DD-23E2-185D-589F51E61F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84E23-46AF-4F8B-78B2-45EEE16F6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0D244-8BFC-D0CE-CB38-04C0D7E3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FE8882-DFC6-4D98-2B08-3E8A22825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8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8794-4FD0-2B9B-7CC2-DFF9CC6F5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D45F4-54EB-2A8D-A8E0-30584A416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AE2B8-8AE0-FD26-3AFD-BFB7B5DD8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6EF585-320E-7415-436F-A6D5744C67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5B9EB0-81A6-2923-18DC-77583D42A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A5333-D059-45D7-8C59-8AE81B50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29F93F-47E9-92E3-E54F-FD864360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02ECAD-EC0D-4AFC-E00E-8B923491D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CA2F3-51EC-5457-D6D4-3E3E28D7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12D9B2-6EFA-591D-6A82-B87D9797F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DF751-4BF3-FC51-7DE9-BEA67AC65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3B65CD-0B94-C03C-EDBC-8B891EEA7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07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AC8D2-19A4-C2CD-4A33-E9E83C19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F64005-45C7-BA10-1137-46ED9342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5AAC48-727B-3EF2-1090-4B9875D9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6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B5C4-A300-F930-CA52-E668785C7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080FB-D499-A85F-F0B1-FBC7DF268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CA596A-C123-E19D-720A-23B9ECF04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95A41-63D8-2A10-FD53-8AD1B6EEA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DB568-CDCC-EC6E-0C8B-CE31F6E77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1E7DA-266D-51B3-CF54-B1ED7562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69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67A9-C1A7-DA5E-C334-27609AEAA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EEB162-DBAE-60CB-3C11-741E233CD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DF549-CF1C-D8DE-0DC5-A28E25168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0A7F3-FA7E-6EA3-9A58-795E10E6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AA583-E833-F85F-F8E9-6922F754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B2277-F6F9-3EF7-F30A-5BF3D9FD8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2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CE009F-943C-F11C-FF33-C6287EA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58E79-9BAD-313B-2AA9-0DC33E37B5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0AA2D-5C75-EEA2-D45F-9E98A7F29B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D0CF4-B624-144C-849E-D02C76B39935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37FB8-A044-AF63-B914-FBA5E3709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9868F-0CCF-69AC-19C7-8DB7455826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774EF-5618-704B-A865-0D7EF373C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6C26BDA-D8B4-AC23-D1CF-A7A1F1496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10" name="Picture 9" descr="A white text logo for EPI|Lifestyle. It features a graphic of a person stretching inside a circle">
            <a:extLst>
              <a:ext uri="{FF2B5EF4-FFF2-40B4-BE49-F238E27FC236}">
                <a16:creationId xmlns:a16="http://schemas.microsoft.com/office/drawing/2014/main" id="{27BABB2C-5549-D48A-ECD0-827790817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64" y="163637"/>
            <a:ext cx="4762500" cy="1066800"/>
          </a:xfrm>
          <a:prstGeom prst="rect">
            <a:avLst/>
          </a:prstGeom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B1887F7F-6E7C-4C83-7727-700A2DE75F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36529" y="176375"/>
            <a:ext cx="7155471" cy="1107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b Dub Medium" panose="020B0603030403020204" pitchFamily="34" charset="0"/>
                <a:ea typeface="+mn-ea"/>
                <a:cs typeface="+mn-cs"/>
              </a:rPr>
              <a:t>What's Money Got to Do with It: Policy, Economics, and Cardiovascular Health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b Dub Medium"/>
                <a:ea typeface="+mn-ea"/>
                <a:cs typeface="+mn-cs"/>
              </a:rPr>
              <a:t>Chicago, IL | March 18 - 21,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156108" y="1807006"/>
            <a:ext cx="669249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/>
              </a:rPr>
              <a:t>Learn, Grow, &amp; Connect In Chicago</a:t>
            </a:r>
            <a:endParaRPr lang="en-US" sz="2400" b="1" dirty="0">
              <a:solidFill>
                <a:srgbClr val="C00000"/>
              </a:solidFill>
              <a:latin typeface="Lub Dub Heavy" panose="020B09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956627" y="2563005"/>
            <a:ext cx="98828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Attend</a:t>
            </a:r>
            <a:r>
              <a:rPr lang="en-US" dirty="0">
                <a:latin typeface="Lub Dub Medium" panose="020B0603030403020204" pitchFamily="34" charset="0"/>
              </a:rPr>
              <a:t> the </a:t>
            </a:r>
            <a:r>
              <a:rPr lang="en-US" sz="18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Keynote Lectures, Oral, Poster and Moderated Poster Abstract Sessions and more!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Participate </a:t>
            </a:r>
            <a:r>
              <a:rPr lang="en-US" dirty="0">
                <a:latin typeface="Lub Dub Medium" panose="020B0603030403020204" pitchFamily="34" charset="0"/>
              </a:rPr>
              <a:t>and</a:t>
            </a:r>
            <a:r>
              <a:rPr lang="en-US" b="1" dirty="0">
                <a:latin typeface="Lub Dub Medium" panose="020B0603030403020204" pitchFamily="34" charset="0"/>
              </a:rPr>
              <a:t> </a:t>
            </a:r>
            <a:r>
              <a:rPr lang="en-US" dirty="0">
                <a:latin typeface="Lub Dub Medium" panose="020B0603030403020204" pitchFamily="34" charset="0"/>
              </a:rPr>
              <a:t>create meaningful </a:t>
            </a:r>
            <a:r>
              <a:rPr lang="en-US" sz="18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collaborations with colleagues </a:t>
            </a:r>
            <a:r>
              <a:rPr lang="en-US" sz="180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to advance </a:t>
            </a:r>
            <a:r>
              <a:rPr lang="en-US" sz="18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the science</a:t>
            </a:r>
            <a:endParaRPr lang="en-US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Connect with your community – </a:t>
            </a:r>
            <a:r>
              <a:rPr lang="en-US" dirty="0">
                <a:latin typeface="Lub Dub Medium" panose="020B0603030403020204" pitchFamily="34" charset="0"/>
              </a:rPr>
              <a:t>interact with your with your peers and prioritize programming based on your specialty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Access cutting edge education – </a:t>
            </a:r>
            <a:r>
              <a:rPr lang="en-US" dirty="0">
                <a:latin typeface="Lub Dub Medium" panose="020B0603030403020204" pitchFamily="34" charset="0"/>
              </a:rPr>
              <a:t>stay up to date with the latest science </a:t>
            </a:r>
            <a:r>
              <a:rPr lang="en-US" sz="1800" dirty="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and earn CE credit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6300111" y="6153084"/>
            <a:ext cx="4124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Register today!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1EA1CD-882C-49A2-96D7-CEA8DE651A80}"/>
              </a:ext>
            </a:extLst>
          </p:cNvPr>
          <p:cNvSpPr txBox="1"/>
          <p:nvPr/>
        </p:nvSpPr>
        <p:spPr>
          <a:xfrm>
            <a:off x="484888" y="6369760"/>
            <a:ext cx="6254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https://professional.heart.org/epilifestylesessions</a:t>
            </a:r>
            <a:endParaRPr lang="en-US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525849" y="5975843"/>
            <a:ext cx="3215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Lub Dub Heavy" panose="020B0903030403020204" pitchFamily="34" charset="0"/>
              </a:rPr>
              <a:t>#EPILifestyle24</a:t>
            </a:r>
          </a:p>
        </p:txBody>
      </p:sp>
      <p:pic>
        <p:nvPicPr>
          <p:cNvPr id="6" name="Picture 5" descr="American Heart Association 100 Years Bold Hearts logo">
            <a:extLst>
              <a:ext uri="{FF2B5EF4-FFF2-40B4-BE49-F238E27FC236}">
                <a16:creationId xmlns:a16="http://schemas.microsoft.com/office/drawing/2014/main" id="{D08ABF42-C1A9-B3D1-2E7C-3E09364AB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0566" y="5566149"/>
            <a:ext cx="118872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A7FC1A-E7BF-8505-41E5-53D00A2882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pic>
        <p:nvPicPr>
          <p:cNvPr id="6" name="Picture 5" descr="A white text logo for EPI|Lifestyle. It features a graphic of a person stretching inside a circle">
            <a:extLst>
              <a:ext uri="{FF2B5EF4-FFF2-40B4-BE49-F238E27FC236}">
                <a16:creationId xmlns:a16="http://schemas.microsoft.com/office/drawing/2014/main" id="{A8176F1A-8D76-035C-7ACE-4955AAD40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64" y="163637"/>
            <a:ext cx="4762500" cy="10668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52195" y="1624186"/>
            <a:ext cx="4495800" cy="46166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ub Dub Heavy" panose="020B0903030403020204" pitchFamily="34" charset="0"/>
                <a:ea typeface="+mn-ea"/>
                <a:cs typeface="+mn-cs"/>
              </a:rPr>
              <a:t>What to Expect</a:t>
            </a:r>
          </a:p>
        </p:txBody>
      </p:sp>
      <p:pic>
        <p:nvPicPr>
          <p:cNvPr id="14" name="Picture 13" descr="Graphic of a person on a laptop with a speech bubble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25931" y="2312323"/>
            <a:ext cx="634536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975773" y="2313777"/>
            <a:ext cx="409137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4 days of presentations </a:t>
            </a:r>
            <a:r>
              <a:rPr lang="en-US" sz="1600" dirty="0">
                <a:latin typeface="Lub Dub Medium" panose="020B0603030403020204" pitchFamily="34" charset="0"/>
              </a:rPr>
              <a:t>designed to facilitate engaging and stimulating discussions among clinicians and investigators.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2" name="Picture 21" descr="Graphic of a check list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1146" y="3739903"/>
            <a:ext cx="752957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897816" y="3673447"/>
            <a:ext cx="4463363" cy="19388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Networking and Programming Highlights</a:t>
            </a: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Inspiring opening keynote lectures</a:t>
            </a:r>
            <a:endParaRPr lang="en-US" sz="1400" dirty="0">
              <a:effectLst/>
              <a:latin typeface="Lub Dub Medium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Lub Dub Medium"/>
                <a:ea typeface="Times New Roman" panose="02020603050405020304" pitchFamily="18" charset="0"/>
                <a:cs typeface="Segoe UI"/>
              </a:rPr>
              <a:t>The Annual ASPC Debate (organized with the American Society of Preventive Cardiology)</a:t>
            </a:r>
            <a:endParaRPr lang="en-US" sz="1400" dirty="0">
              <a:effectLst/>
              <a:latin typeface="Lub Dub Medium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Networking roundtable sessions</a:t>
            </a:r>
            <a:endParaRPr lang="en-US" sz="1400" dirty="0">
              <a:effectLst/>
              <a:latin typeface="Lub Dub Medium" panose="020B06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Hear about the latest AHA Guidelines and Statements</a:t>
            </a:r>
          </a:p>
          <a:p>
            <a:pPr marL="285750" marR="0" lvl="0" indent="-28575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Lub Dub Medium" panose="020B0603030403020204" pitchFamily="34" charset="0"/>
                <a:ea typeface="Calibri" panose="020F0502020204030204" pitchFamily="34" charset="0"/>
              </a:rPr>
              <a:t>and more!</a:t>
            </a:r>
            <a:endParaRPr lang="en-US" sz="1400" dirty="0">
              <a:effectLst/>
              <a:latin typeface="Lub Dub Medium" panose="020B0603030403020204" pitchFamily="34" charset="0"/>
              <a:ea typeface="Calibri" panose="020F0502020204030204" pitchFamily="34" charset="0"/>
            </a:endParaRPr>
          </a:p>
        </p:txBody>
      </p:sp>
      <p:pic>
        <p:nvPicPr>
          <p:cNvPr id="26" name="Picture 25" descr="Graphic of a person presenting to a group of people. There is a poster diagram behind the presenter.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9833" y="2365616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64542" y="2264859"/>
            <a:ext cx="3371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Lub Dub Medium" panose="020B0603030403020204" pitchFamily="34" charset="0"/>
              </a:rPr>
              <a:t>Attend</a:t>
            </a:r>
            <a:r>
              <a:rPr lang="en-US" dirty="0">
                <a:latin typeface="Lub Dub Medium" panose="020B0603030403020204" pitchFamily="34" charset="0"/>
              </a:rPr>
              <a:t> the </a:t>
            </a:r>
            <a:r>
              <a:rPr lang="en-US" sz="1600" dirty="0">
                <a:effectLst/>
                <a:latin typeface="Lub Dub Medium" panose="020B0603030403020204" pitchFamily="34" charset="0"/>
                <a:ea typeface="Times New Roman" panose="02020603050405020304" pitchFamily="18" charset="0"/>
              </a:rPr>
              <a:t>Keynote Lectures, Oral, Poster and Moderated Poster abstract sessions and more!</a:t>
            </a:r>
            <a:endParaRPr lang="en-US" sz="1700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 descr="A graphic of a circle with the word 'credits' inside it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5197" y="3455296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00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CE credits </a:t>
            </a:r>
            <a:r>
              <a:rPr lang="en-US" dirty="0">
                <a:latin typeface="Lub Dub Medium" panose="020B0603030403020204" pitchFamily="34" charset="0"/>
              </a:rPr>
              <a:t>available </a:t>
            </a:r>
          </a:p>
        </p:txBody>
      </p:sp>
      <p:pic>
        <p:nvPicPr>
          <p:cNvPr id="32" name="Picture 31" descr="A graphic of a laptop that is connected to the internet. The connection allows communcation.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35784" y="4330315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64543" y="4440301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Engagement opportunities </a:t>
            </a:r>
            <a:r>
              <a:rPr lang="en-US" dirty="0">
                <a:latin typeface="Lub Dub Medium" panose="020B0603030403020204" pitchFamily="34" charset="0"/>
              </a:rPr>
              <a:t>such as networking events and early career events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289142" y="5962408"/>
            <a:ext cx="7032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b Dub Medium" panose="020B0603030403020204" pitchFamily="34" charset="0"/>
              </a:rPr>
              <a:t>Register today at</a:t>
            </a:r>
            <a:r>
              <a:rPr lang="en-US" dirty="0"/>
              <a:t> </a:t>
            </a:r>
            <a:r>
              <a:rPr lang="en-US" sz="1800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https://professional.heart.org/epilifestylesessions</a:t>
            </a:r>
            <a:endParaRPr lang="en-US" sz="18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8164861" y="6285573"/>
            <a:ext cx="2163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latin typeface="Lub Dub Heavy" panose="020B0903030403020204" pitchFamily="34" charset="0"/>
              </a:rPr>
              <a:t>#EPILifestyle24</a:t>
            </a:r>
          </a:p>
        </p:txBody>
      </p:sp>
      <p:pic>
        <p:nvPicPr>
          <p:cNvPr id="11" name="Picture 10" descr="American Heart Association 100 Years Bold Hearts logo">
            <a:extLst>
              <a:ext uri="{FF2B5EF4-FFF2-40B4-BE49-F238E27FC236}">
                <a16:creationId xmlns:a16="http://schemas.microsoft.com/office/drawing/2014/main" id="{EB99D3EC-6623-857E-B8B4-3FE42A0B9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806849" y="5435614"/>
            <a:ext cx="1188720" cy="1188720"/>
          </a:xfrm>
          <a:prstGeom prst="rect">
            <a:avLst/>
          </a:prstGeom>
        </p:spPr>
      </p:pic>
      <p:sp>
        <p:nvSpPr>
          <p:cNvPr id="10" name="Title 8">
            <a:extLst>
              <a:ext uri="{FF2B5EF4-FFF2-40B4-BE49-F238E27FC236}">
                <a16:creationId xmlns:a16="http://schemas.microsoft.com/office/drawing/2014/main" id="{C5B04F21-7569-DD19-4967-455309D60361}"/>
              </a:ext>
            </a:extLst>
          </p:cNvPr>
          <p:cNvSpPr txBox="1">
            <a:spLocks/>
          </p:cNvSpPr>
          <p:nvPr/>
        </p:nvSpPr>
        <p:spPr>
          <a:xfrm>
            <a:off x="5036529" y="163637"/>
            <a:ext cx="7155471" cy="1107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0"/>
                <a:ea typeface="+mn-ea"/>
                <a:cs typeface="+mn-cs"/>
              </a:rPr>
              <a:t>What's Money Got to Do with It: Policy, Economics, and Cardiovascular Health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800" dirty="0">
                <a:solidFill>
                  <a:schemeClr val="bg1"/>
                </a:solidFill>
                <a:latin typeface="Lub Dub Medium"/>
                <a:ea typeface="+mn-ea"/>
                <a:cs typeface="+mn-cs"/>
              </a:rPr>
              <a:t>Chicago, IL | March 18 - 21, 2024</a:t>
            </a:r>
          </a:p>
        </p:txBody>
      </p:sp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232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Lub Dub Heavy</vt:lpstr>
      <vt:lpstr>Lub Dub Medium</vt:lpstr>
      <vt:lpstr>Office Theme</vt:lpstr>
      <vt:lpstr>What's Money Got to Do with It: Policy, Economics, and Cardiovascular Health Chicago, IL | March 18 - 21, 2024</vt:lpstr>
      <vt:lpstr>What to Expect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Destiny A</dc:creator>
  <cp:lastModifiedBy>Kaitlyn</cp:lastModifiedBy>
  <cp:revision>20</cp:revision>
  <dcterms:created xsi:type="dcterms:W3CDTF">2023-11-28T17:35:35Z</dcterms:created>
  <dcterms:modified xsi:type="dcterms:W3CDTF">2024-01-23T15:26:01Z</dcterms:modified>
</cp:coreProperties>
</file>