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45"/>
  </p:notesMasterIdLst>
  <p:sldIdLst>
    <p:sldId id="308" r:id="rId5"/>
    <p:sldId id="833" r:id="rId6"/>
    <p:sldId id="835" r:id="rId7"/>
    <p:sldId id="837" r:id="rId8"/>
    <p:sldId id="838" r:id="rId9"/>
    <p:sldId id="839" r:id="rId10"/>
    <p:sldId id="840" r:id="rId11"/>
    <p:sldId id="841" r:id="rId12"/>
    <p:sldId id="843" r:id="rId13"/>
    <p:sldId id="844" r:id="rId14"/>
    <p:sldId id="845" r:id="rId15"/>
    <p:sldId id="846" r:id="rId16"/>
    <p:sldId id="847" r:id="rId17"/>
    <p:sldId id="848" r:id="rId18"/>
    <p:sldId id="849" r:id="rId19"/>
    <p:sldId id="850" r:id="rId20"/>
    <p:sldId id="715" r:id="rId21"/>
    <p:sldId id="851" r:id="rId22"/>
    <p:sldId id="852" r:id="rId23"/>
    <p:sldId id="853" r:id="rId24"/>
    <p:sldId id="854" r:id="rId25"/>
    <p:sldId id="855" r:id="rId26"/>
    <p:sldId id="856" r:id="rId27"/>
    <p:sldId id="857" r:id="rId28"/>
    <p:sldId id="858" r:id="rId29"/>
    <p:sldId id="859" r:id="rId30"/>
    <p:sldId id="874" r:id="rId31"/>
    <p:sldId id="873" r:id="rId32"/>
    <p:sldId id="872" r:id="rId33"/>
    <p:sldId id="871" r:id="rId34"/>
    <p:sldId id="868" r:id="rId35"/>
    <p:sldId id="870" r:id="rId36"/>
    <p:sldId id="864" r:id="rId37"/>
    <p:sldId id="867" r:id="rId38"/>
    <p:sldId id="863" r:id="rId39"/>
    <p:sldId id="862" r:id="rId40"/>
    <p:sldId id="866" r:id="rId41"/>
    <p:sldId id="861" r:id="rId42"/>
    <p:sldId id="860" r:id="rId43"/>
    <p:sldId id="84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DB0E"/>
    <a:srgbClr val="F99B1D"/>
    <a:srgbClr val="AC1A1F"/>
    <a:srgbClr val="F47320"/>
    <a:srgbClr val="CF2429"/>
    <a:srgbClr val="82D472"/>
    <a:srgbClr val="4D8AB7"/>
    <a:srgbClr val="FFFFFF"/>
    <a:srgbClr val="E7E8E8"/>
    <a:srgbClr val="85A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584C46-E50E-4317-B59F-C587E258020B}" v="66" dt="2024-02-09T14:44:36.8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93792" autoAdjust="0"/>
  </p:normalViewPr>
  <p:slideViewPr>
    <p:cSldViewPr snapToGrid="0">
      <p:cViewPr varScale="1">
        <p:scale>
          <a:sx n="56" d="100"/>
          <a:sy n="56" d="100"/>
        </p:scale>
        <p:origin x="56" y="1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39</a:t>
            </a:fld>
            <a:endParaRPr lang="en-US"/>
          </a:p>
        </p:txBody>
      </p:sp>
    </p:spTree>
    <p:extLst>
      <p:ext uri="{BB962C8B-B14F-4D97-AF65-F5344CB8AC3E}">
        <p14:creationId xmlns:p14="http://schemas.microsoft.com/office/powerpoint/2010/main" val="1637680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40</a:t>
            </a:fld>
            <a:endParaRPr lang="en-US"/>
          </a:p>
        </p:txBody>
      </p:sp>
    </p:spTree>
    <p:extLst>
      <p:ext uri="{BB962C8B-B14F-4D97-AF65-F5344CB8AC3E}">
        <p14:creationId xmlns:p14="http://schemas.microsoft.com/office/powerpoint/2010/main" val="110317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8</a:t>
            </a:fld>
            <a:endParaRPr lang="en-US"/>
          </a:p>
        </p:txBody>
      </p:sp>
    </p:spTree>
    <p:extLst>
      <p:ext uri="{BB962C8B-B14F-4D97-AF65-F5344CB8AC3E}">
        <p14:creationId xmlns:p14="http://schemas.microsoft.com/office/powerpoint/2010/main" val="331846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13</a:t>
            </a:fld>
            <a:endParaRPr lang="en-US"/>
          </a:p>
        </p:txBody>
      </p:sp>
    </p:spTree>
    <p:extLst>
      <p:ext uri="{BB962C8B-B14F-4D97-AF65-F5344CB8AC3E}">
        <p14:creationId xmlns:p14="http://schemas.microsoft.com/office/powerpoint/2010/main" val="2106839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16</a:t>
            </a:fld>
            <a:endParaRPr lang="en-US"/>
          </a:p>
        </p:txBody>
      </p:sp>
    </p:spTree>
    <p:extLst>
      <p:ext uri="{BB962C8B-B14F-4D97-AF65-F5344CB8AC3E}">
        <p14:creationId xmlns:p14="http://schemas.microsoft.com/office/powerpoint/2010/main" val="4150718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17</a:t>
            </a:fld>
            <a:endParaRPr lang="en-US"/>
          </a:p>
        </p:txBody>
      </p:sp>
    </p:spTree>
    <p:extLst>
      <p:ext uri="{BB962C8B-B14F-4D97-AF65-F5344CB8AC3E}">
        <p14:creationId xmlns:p14="http://schemas.microsoft.com/office/powerpoint/2010/main" val="3882049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Getty Images, </a:t>
            </a:r>
            <a:r>
              <a:rPr lang="en-US" i="1" dirty="0"/>
              <a:t>Checking off items in a to do list– stock photo</a:t>
            </a:r>
            <a:r>
              <a:rPr lang="en-US" i="0" dirty="0"/>
              <a:t>. </a:t>
            </a:r>
          </a:p>
          <a:p>
            <a:r>
              <a:rPr lang="en-US" i="0" dirty="0"/>
              <a:t>https://www.gettyimages.com/detail/photo/checking-off-items-in-a-to-do-list-royalty-free-image/137565172?adppopup=true</a:t>
            </a:r>
            <a:endParaRPr lang="en-US" dirty="0"/>
          </a:p>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24</a:t>
            </a:fld>
            <a:endParaRPr lang="en-US"/>
          </a:p>
        </p:txBody>
      </p:sp>
    </p:spTree>
    <p:extLst>
      <p:ext uri="{BB962C8B-B14F-4D97-AF65-F5344CB8AC3E}">
        <p14:creationId xmlns:p14="http://schemas.microsoft.com/office/powerpoint/2010/main" val="339569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28</a:t>
            </a:fld>
            <a:endParaRPr lang="en-US"/>
          </a:p>
        </p:txBody>
      </p:sp>
    </p:spTree>
    <p:extLst>
      <p:ext uri="{BB962C8B-B14F-4D97-AF65-F5344CB8AC3E}">
        <p14:creationId xmlns:p14="http://schemas.microsoft.com/office/powerpoint/2010/main" val="3462000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31</a:t>
            </a:fld>
            <a:endParaRPr lang="en-US"/>
          </a:p>
        </p:txBody>
      </p:sp>
    </p:spTree>
    <p:extLst>
      <p:ext uri="{BB962C8B-B14F-4D97-AF65-F5344CB8AC3E}">
        <p14:creationId xmlns:p14="http://schemas.microsoft.com/office/powerpoint/2010/main" val="478805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35</a:t>
            </a:fld>
            <a:endParaRPr lang="en-US"/>
          </a:p>
        </p:txBody>
      </p:sp>
    </p:spTree>
    <p:extLst>
      <p:ext uri="{BB962C8B-B14F-4D97-AF65-F5344CB8AC3E}">
        <p14:creationId xmlns:p14="http://schemas.microsoft.com/office/powerpoint/2010/main" val="42818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AE6F6A19-9DF2-9A4A-8D20-804B137EB2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1241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9502E9AC-1262-4C1D-9D88-502359AA60A7}"/>
              </a:ext>
            </a:extLst>
          </p:cNvPr>
          <p:cNvSpPr txBox="1"/>
          <p:nvPr userDrawn="1"/>
        </p:nvSpPr>
        <p:spPr>
          <a:xfrm>
            <a:off x="2691546" y="6355866"/>
            <a:ext cx="6808909"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Hoh, B. L., et al. 2023 AHA/ASA Guideline for the Management of Patients with Aneurysmal Subarachnoid Hemorrhage. </a:t>
            </a:r>
            <a:r>
              <a:rPr lang="en-US" sz="900" i="1" kern="0" dirty="0">
                <a:solidFill>
                  <a:schemeClr val="tx1">
                    <a:lumMod val="50000"/>
                    <a:lumOff val="50000"/>
                  </a:schemeClr>
                </a:solidFill>
                <a:latin typeface="Lub Dub Condensed" panose="020B0506030403020204" pitchFamily="34" charset="0"/>
                <a:cs typeface="Arial"/>
              </a:rPr>
              <a:t>Stroke.</a:t>
            </a:r>
          </a:p>
        </p:txBody>
      </p:sp>
    </p:spTree>
    <p:extLst>
      <p:ext uri="{BB962C8B-B14F-4D97-AF65-F5344CB8AC3E}">
        <p14:creationId xmlns:p14="http://schemas.microsoft.com/office/powerpoint/2010/main" val="368148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68525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svg"/><Relationship Id="rId10" Type="http://schemas.openxmlformats.org/officeDocument/2006/relationships/image" Target="../media/image43.svg"/><Relationship Id="rId4" Type="http://schemas.openxmlformats.org/officeDocument/2006/relationships/image" Target="../media/image37.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18" Type="http://schemas.openxmlformats.org/officeDocument/2006/relationships/image" Target="../media/image61.svg"/><Relationship Id="rId3" Type="http://schemas.openxmlformats.org/officeDocument/2006/relationships/image" Target="../media/image46.png"/><Relationship Id="rId21" Type="http://schemas.openxmlformats.org/officeDocument/2006/relationships/image" Target="../media/image64.png"/><Relationship Id="rId7" Type="http://schemas.openxmlformats.org/officeDocument/2006/relationships/image" Target="../media/image50.png"/><Relationship Id="rId12" Type="http://schemas.openxmlformats.org/officeDocument/2006/relationships/image" Target="../media/image55.svg"/><Relationship Id="rId17" Type="http://schemas.openxmlformats.org/officeDocument/2006/relationships/image" Target="../media/image60.png"/><Relationship Id="rId2" Type="http://schemas.openxmlformats.org/officeDocument/2006/relationships/image" Target="../media/image45.png"/><Relationship Id="rId16" Type="http://schemas.openxmlformats.org/officeDocument/2006/relationships/image" Target="../media/image59.svg"/><Relationship Id="rId20" Type="http://schemas.openxmlformats.org/officeDocument/2006/relationships/image" Target="../media/image63.png"/><Relationship Id="rId1" Type="http://schemas.openxmlformats.org/officeDocument/2006/relationships/slideLayout" Target="../slideLayouts/slideLayout3.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svg"/><Relationship Id="rId19" Type="http://schemas.openxmlformats.org/officeDocument/2006/relationships/image" Target="../media/image62.pn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s>
</file>

<file path=ppt/slides/_rels/slide12.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3.xml"/><Relationship Id="rId5" Type="http://schemas.openxmlformats.org/officeDocument/2006/relationships/image" Target="../media/image68.svg"/><Relationship Id="rId4" Type="http://schemas.openxmlformats.org/officeDocument/2006/relationships/image" Target="../media/image67.png"/></Relationships>
</file>

<file path=ppt/slides/_rels/slide1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0.svg"/></Relationships>
</file>

<file path=ppt/slides/_rels/slide14.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3.xml"/><Relationship Id="rId5" Type="http://schemas.openxmlformats.org/officeDocument/2006/relationships/image" Target="../media/image74.svg"/><Relationship Id="rId4" Type="http://schemas.openxmlformats.org/officeDocument/2006/relationships/image" Target="../media/image7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3.xml"/><Relationship Id="rId4" Type="http://schemas.openxmlformats.org/officeDocument/2006/relationships/image" Target="../media/image83.jpeg"/></Relationships>
</file>

<file path=ppt/slides/_rels/slide2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3.xml"/><Relationship Id="rId4" Type="http://schemas.openxmlformats.org/officeDocument/2006/relationships/image" Target="../media/image8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2.svg"/><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3.xml"/><Relationship Id="rId6" Type="http://schemas.openxmlformats.org/officeDocument/2006/relationships/image" Target="../media/image97.png"/><Relationship Id="rId5" Type="http://schemas.openxmlformats.org/officeDocument/2006/relationships/image" Target="../media/image96.svg"/><Relationship Id="rId4" Type="http://schemas.openxmlformats.org/officeDocument/2006/relationships/image" Target="../media/image9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3.xml"/><Relationship Id="rId5" Type="http://schemas.openxmlformats.org/officeDocument/2006/relationships/image" Target="../media/image101.svg"/><Relationship Id="rId4" Type="http://schemas.openxmlformats.org/officeDocument/2006/relationships/image" Target="../media/image100.png"/></Relationships>
</file>

<file path=ppt/slides/_rels/slide34.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svg"/><Relationship Id="rId7" Type="http://schemas.openxmlformats.org/officeDocument/2006/relationships/image" Target="../media/image107.svg"/><Relationship Id="rId2" Type="http://schemas.openxmlformats.org/officeDocument/2006/relationships/image" Target="../media/image102.png"/><Relationship Id="rId1" Type="http://schemas.openxmlformats.org/officeDocument/2006/relationships/slideLayout" Target="../slideLayouts/slideLayout3.xml"/><Relationship Id="rId6" Type="http://schemas.openxmlformats.org/officeDocument/2006/relationships/image" Target="../media/image106.png"/><Relationship Id="rId5" Type="http://schemas.openxmlformats.org/officeDocument/2006/relationships/image" Target="../media/image105.svg"/><Relationship Id="rId4" Type="http://schemas.openxmlformats.org/officeDocument/2006/relationships/image" Target="../media/image104.png"/><Relationship Id="rId9" Type="http://schemas.openxmlformats.org/officeDocument/2006/relationships/image" Target="../media/image109.svg"/></Relationships>
</file>

<file path=ppt/slides/_rels/slide35.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18.svg"/><Relationship Id="rId3" Type="http://schemas.openxmlformats.org/officeDocument/2006/relationships/image" Target="../media/image110.png"/><Relationship Id="rId7" Type="http://schemas.openxmlformats.org/officeDocument/2006/relationships/image" Target="../media/image114.svg"/><Relationship Id="rId12" Type="http://schemas.openxmlformats.org/officeDocument/2006/relationships/image" Target="../media/image11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3.png"/><Relationship Id="rId11" Type="http://schemas.openxmlformats.org/officeDocument/2006/relationships/image" Target="../media/image116.svg"/><Relationship Id="rId5" Type="http://schemas.openxmlformats.org/officeDocument/2006/relationships/image" Target="../media/image112.svg"/><Relationship Id="rId15" Type="http://schemas.openxmlformats.org/officeDocument/2006/relationships/image" Target="../media/image103.svg"/><Relationship Id="rId10" Type="http://schemas.openxmlformats.org/officeDocument/2006/relationships/image" Target="../media/image115.png"/><Relationship Id="rId4" Type="http://schemas.openxmlformats.org/officeDocument/2006/relationships/image" Target="../media/image111.png"/><Relationship Id="rId9" Type="http://schemas.openxmlformats.org/officeDocument/2006/relationships/image" Target="../media/image105.svg"/><Relationship Id="rId14" Type="http://schemas.openxmlformats.org/officeDocument/2006/relationships/image" Target="../media/image102.png"/></Relationships>
</file>

<file path=ppt/slides/_rels/slide3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jpeg"/><Relationship Id="rId1" Type="http://schemas.openxmlformats.org/officeDocument/2006/relationships/slideLayout" Target="../slideLayouts/slideLayout3.xml"/><Relationship Id="rId4" Type="http://schemas.openxmlformats.org/officeDocument/2006/relationships/image" Target="../media/image9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21.jpeg"/><Relationship Id="rId1" Type="http://schemas.openxmlformats.org/officeDocument/2006/relationships/slideLayout" Target="../slideLayouts/slideLayout3.xml"/><Relationship Id="rId4" Type="http://schemas.openxmlformats.org/officeDocument/2006/relationships/image" Target="../media/image112.svg"/></Relationships>
</file>

<file path=ppt/slides/_rels/slide39.xml.rels><?xml version="1.0" encoding="UTF-8" standalone="yes"?>
<Relationships xmlns="http://schemas.openxmlformats.org/package/2006/relationships"><Relationship Id="rId3" Type="http://schemas.openxmlformats.org/officeDocument/2006/relationships/image" Target="../media/image12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967947"/>
            <a:ext cx="9144000" cy="1135471"/>
          </a:xfrm>
        </p:spPr>
        <p:txBody>
          <a:bodyPr/>
          <a:lstStyle/>
          <a:p>
            <a:r>
              <a:rPr lang="en-US" sz="7200" dirty="0"/>
              <a:t>Clinical Update</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3386859" y="3357419"/>
            <a:ext cx="6789882" cy="2713182"/>
          </a:xfrm>
        </p:spPr>
        <p:txBody>
          <a:bodyPr>
            <a:normAutofit/>
          </a:bodyPr>
          <a:lstStyle/>
          <a:p>
            <a:r>
              <a:rPr lang="en-US" dirty="0">
                <a:latin typeface="Lub Dub Light" panose="020B0303030403020204" pitchFamily="34" charset="0"/>
              </a:rPr>
              <a:t>ADAPTED FROM:</a:t>
            </a:r>
            <a:br>
              <a:rPr lang="en-US" dirty="0">
                <a:latin typeface="Lub Dub Light" panose="020B0303030403020204" pitchFamily="34" charset="0"/>
              </a:rPr>
            </a:br>
            <a:r>
              <a:rPr lang="en-US" sz="1050" dirty="0">
                <a:latin typeface="Lub Dub Light" panose="020B0303030403020204" pitchFamily="34" charset="0"/>
              </a:rPr>
              <a:t> </a:t>
            </a:r>
            <a:br>
              <a:rPr lang="en-US" sz="1600" dirty="0"/>
            </a:br>
            <a:r>
              <a:rPr lang="en-US" sz="3200" dirty="0">
                <a:latin typeface="Lub Dub Bold" panose="020B0803030403020204" pitchFamily="34" charset="0"/>
              </a:rPr>
              <a:t>2023 AHA/ASA Guideline for the Management of Patients with Aneurysmal Subarachnoid Hemorrhage</a:t>
            </a:r>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80785-E6B5-AB8D-6B86-11DB82D175B7}"/>
              </a:ext>
            </a:extLst>
          </p:cNvPr>
          <p:cNvSpPr>
            <a:spLocks noGrp="1"/>
          </p:cNvSpPr>
          <p:nvPr>
            <p:ph type="title"/>
          </p:nvPr>
        </p:nvSpPr>
        <p:spPr/>
        <p:txBody>
          <a:bodyPr/>
          <a:lstStyle/>
          <a:p>
            <a:r>
              <a:rPr lang="en-US" dirty="0"/>
              <a:t>Hospital Characteristics and System of Care</a:t>
            </a:r>
          </a:p>
        </p:txBody>
      </p:sp>
      <p:sp>
        <p:nvSpPr>
          <p:cNvPr id="4" name="Slide Number Placeholder 3">
            <a:extLst>
              <a:ext uri="{FF2B5EF4-FFF2-40B4-BE49-F238E27FC236}">
                <a16:creationId xmlns:a16="http://schemas.microsoft.com/office/drawing/2014/main" id="{EC9C1FE6-7CD5-B58F-55D9-817FC1F9352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
        <p:nvSpPr>
          <p:cNvPr id="6" name="Rectangle 5">
            <a:extLst>
              <a:ext uri="{FF2B5EF4-FFF2-40B4-BE49-F238E27FC236}">
                <a16:creationId xmlns:a16="http://schemas.microsoft.com/office/drawing/2014/main" id="{8ABEF649-07F8-1F69-3CBB-EF9953CE2195}"/>
              </a:ext>
              <a:ext uri="{C183D7F6-B498-43B3-948B-1728B52AA6E4}">
                <adec:decorative xmlns:adec="http://schemas.microsoft.com/office/drawing/2017/decorative" val="1"/>
              </a:ext>
            </a:extLst>
          </p:cNvPr>
          <p:cNvSpPr/>
          <p:nvPr/>
        </p:nvSpPr>
        <p:spPr>
          <a:xfrm>
            <a:off x="1484643" y="1211189"/>
            <a:ext cx="9222714" cy="79672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C7A3417-C80C-9741-B68B-F53B4A7AEFD0}"/>
              </a:ext>
              <a:ext uri="{C183D7F6-B498-43B3-948B-1728B52AA6E4}">
                <adec:decorative xmlns:adec="http://schemas.microsoft.com/office/drawing/2017/decorative" val="0"/>
              </a:ext>
            </a:extLst>
          </p:cNvPr>
          <p:cNvSpPr/>
          <p:nvPr/>
        </p:nvSpPr>
        <p:spPr>
          <a:xfrm>
            <a:off x="1606824" y="1211189"/>
            <a:ext cx="8978352" cy="796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Bold" panose="020B0803030403020204" pitchFamily="34" charset="0"/>
                <a:cs typeface="Arial" panose="020B0604020202020204" pitchFamily="34" charset="0"/>
              </a:rPr>
              <a:t>Timely transfer from hospitals with low case volume to higher volume centers with multi-disciplinary </a:t>
            </a:r>
            <a:r>
              <a:rPr lang="en-US" sz="1400" dirty="0" err="1">
                <a:solidFill>
                  <a:schemeClr val="tx1"/>
                </a:solidFill>
                <a:latin typeface="Lub Dub Bold" panose="020B0803030403020204" pitchFamily="34" charset="0"/>
                <a:cs typeface="Arial" panose="020B0604020202020204" pitchFamily="34" charset="0"/>
              </a:rPr>
              <a:t>neurointensive</a:t>
            </a:r>
            <a:r>
              <a:rPr lang="en-US" sz="1400" dirty="0">
                <a:solidFill>
                  <a:schemeClr val="tx1"/>
                </a:solidFill>
                <a:latin typeface="Lub Dub Bold" panose="020B0803030403020204" pitchFamily="34" charset="0"/>
                <a:cs typeface="Arial" panose="020B0604020202020204" pitchFamily="34" charset="0"/>
              </a:rPr>
              <a:t> care services, comprehensive stroke center capabilities, and experienced proceduralists is recommended to improve outcomes. (Class 1)</a:t>
            </a:r>
          </a:p>
        </p:txBody>
      </p:sp>
      <p:sp>
        <p:nvSpPr>
          <p:cNvPr id="3" name="Oval 2">
            <a:extLst>
              <a:ext uri="{FF2B5EF4-FFF2-40B4-BE49-F238E27FC236}">
                <a16:creationId xmlns:a16="http://schemas.microsoft.com/office/drawing/2014/main" id="{DA8052A1-43FD-17BD-8C28-7261A773A1BB}"/>
              </a:ext>
              <a:ext uri="{C183D7F6-B498-43B3-948B-1728B52AA6E4}">
                <adec:decorative xmlns:adec="http://schemas.microsoft.com/office/drawing/2017/decorative" val="1"/>
              </a:ext>
            </a:extLst>
          </p:cNvPr>
          <p:cNvSpPr/>
          <p:nvPr/>
        </p:nvSpPr>
        <p:spPr>
          <a:xfrm>
            <a:off x="2172570" y="2984059"/>
            <a:ext cx="2605556" cy="2605556"/>
          </a:xfrm>
          <a:prstGeom prst="ellipse">
            <a:avLst/>
          </a:prstGeom>
          <a:solidFill>
            <a:schemeClr val="bg1">
              <a:lumMod val="85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pic>
        <p:nvPicPr>
          <p:cNvPr id="5" name="Picture 4" descr="Stopwatch with solid fill">
            <a:extLst>
              <a:ext uri="{FF2B5EF4-FFF2-40B4-BE49-F238E27FC236}">
                <a16:creationId xmlns:a16="http://schemas.microsoft.com/office/drawing/2014/main" id="{16207FA1-AE2B-86DD-CF37-DE7CD016F4F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470115" y="3291032"/>
            <a:ext cx="2035897" cy="2035897"/>
          </a:xfrm>
          <a:prstGeom prst="ellipse">
            <a:avLst/>
          </a:prstGeom>
        </p:spPr>
      </p:pic>
      <p:sp>
        <p:nvSpPr>
          <p:cNvPr id="19" name="Oval 18">
            <a:extLst>
              <a:ext uri="{FF2B5EF4-FFF2-40B4-BE49-F238E27FC236}">
                <a16:creationId xmlns:a16="http://schemas.microsoft.com/office/drawing/2014/main" id="{416AD777-6A13-353D-4C2C-04AD58A046B2}"/>
              </a:ext>
              <a:ext uri="{C183D7F6-B498-43B3-948B-1728B52AA6E4}">
                <adec:decorative xmlns:adec="http://schemas.microsoft.com/office/drawing/2017/decorative" val="1"/>
              </a:ext>
            </a:extLst>
          </p:cNvPr>
          <p:cNvSpPr/>
          <p:nvPr/>
        </p:nvSpPr>
        <p:spPr>
          <a:xfrm>
            <a:off x="2823959" y="1938632"/>
            <a:ext cx="1302778" cy="1302778"/>
          </a:xfrm>
          <a:prstGeom prst="ellipse">
            <a:avLst/>
          </a:prstGeom>
          <a:solidFill>
            <a:srgbClr val="AC1A1F"/>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20" name="Oval 19">
            <a:extLst>
              <a:ext uri="{FF2B5EF4-FFF2-40B4-BE49-F238E27FC236}">
                <a16:creationId xmlns:a16="http://schemas.microsoft.com/office/drawing/2014/main" id="{BFB891FC-9E4F-115E-0789-68964B97AA9B}"/>
              </a:ext>
              <a:ext uri="{C183D7F6-B498-43B3-948B-1728B52AA6E4}">
                <adec:decorative xmlns:adec="http://schemas.microsoft.com/office/drawing/2017/decorative" val="1"/>
              </a:ext>
            </a:extLst>
          </p:cNvPr>
          <p:cNvSpPr/>
          <p:nvPr/>
        </p:nvSpPr>
        <p:spPr>
          <a:xfrm>
            <a:off x="4293445" y="4483857"/>
            <a:ext cx="1302778" cy="1302778"/>
          </a:xfrm>
          <a:prstGeom prst="ellipse">
            <a:avLst/>
          </a:prstGeom>
          <a:solidFill>
            <a:srgbClr val="AC1A1F"/>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21" name="Oval 20">
            <a:extLst>
              <a:ext uri="{FF2B5EF4-FFF2-40B4-BE49-F238E27FC236}">
                <a16:creationId xmlns:a16="http://schemas.microsoft.com/office/drawing/2014/main" id="{65B1F55A-9DC3-43FF-5F6C-73BAFA411138}"/>
              </a:ext>
              <a:ext uri="{C183D7F6-B498-43B3-948B-1728B52AA6E4}">
                <adec:decorative xmlns:adec="http://schemas.microsoft.com/office/drawing/2017/decorative" val="1"/>
              </a:ext>
            </a:extLst>
          </p:cNvPr>
          <p:cNvSpPr/>
          <p:nvPr/>
        </p:nvSpPr>
        <p:spPr>
          <a:xfrm>
            <a:off x="1354472" y="4483857"/>
            <a:ext cx="1302778" cy="1302778"/>
          </a:xfrm>
          <a:prstGeom prst="ellipse">
            <a:avLst/>
          </a:prstGeom>
          <a:solidFill>
            <a:srgbClr val="AC1A1F"/>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pic>
        <p:nvPicPr>
          <p:cNvPr id="22" name="Graphic 21" descr="Ambulance with solid fill">
            <a:extLst>
              <a:ext uri="{FF2B5EF4-FFF2-40B4-BE49-F238E27FC236}">
                <a16:creationId xmlns:a16="http://schemas.microsoft.com/office/drawing/2014/main" id="{1E6F3EC2-FD23-D029-7631-0C6A0B24F7B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403887" y="4600281"/>
            <a:ext cx="1124146" cy="1124146"/>
          </a:xfrm>
          <a:prstGeom prst="rect">
            <a:avLst/>
          </a:prstGeom>
        </p:spPr>
      </p:pic>
      <p:pic>
        <p:nvPicPr>
          <p:cNvPr id="25" name="Graphic 24">
            <a:extLst>
              <a:ext uri="{FF2B5EF4-FFF2-40B4-BE49-F238E27FC236}">
                <a16:creationId xmlns:a16="http://schemas.microsoft.com/office/drawing/2014/main" id="{5AA80664-A0E2-0456-78A4-57C878501DF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794560">
            <a:off x="4804924" y="2701749"/>
            <a:ext cx="1670654" cy="1670654"/>
          </a:xfrm>
          <a:prstGeom prst="rect">
            <a:avLst/>
          </a:prstGeom>
        </p:spPr>
      </p:pic>
      <p:pic>
        <p:nvPicPr>
          <p:cNvPr id="26" name="Graphic 25">
            <a:extLst>
              <a:ext uri="{FF2B5EF4-FFF2-40B4-BE49-F238E27FC236}">
                <a16:creationId xmlns:a16="http://schemas.microsoft.com/office/drawing/2014/main" id="{1DEEDCC8-D021-33F7-176C-9536A267067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445441" y="4573570"/>
            <a:ext cx="1124146" cy="1124146"/>
          </a:xfrm>
          <a:prstGeom prst="rect">
            <a:avLst/>
          </a:prstGeom>
        </p:spPr>
      </p:pic>
      <p:pic>
        <p:nvPicPr>
          <p:cNvPr id="28" name="Graphic 27">
            <a:extLst>
              <a:ext uri="{FF2B5EF4-FFF2-40B4-BE49-F238E27FC236}">
                <a16:creationId xmlns:a16="http://schemas.microsoft.com/office/drawing/2014/main" id="{2E17EC06-DD24-25ED-BC11-840EB7BE4900}"/>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79214" y="2294643"/>
            <a:ext cx="932910" cy="583924"/>
          </a:xfrm>
          <a:prstGeom prst="rect">
            <a:avLst/>
          </a:prstGeom>
        </p:spPr>
      </p:pic>
      <p:pic>
        <p:nvPicPr>
          <p:cNvPr id="30" name="Picture 29">
            <a:extLst>
              <a:ext uri="{FF2B5EF4-FFF2-40B4-BE49-F238E27FC236}">
                <a16:creationId xmlns:a16="http://schemas.microsoft.com/office/drawing/2014/main" id="{C0C14B16-1012-84DE-6048-A38641A2F98C}"/>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93410" y="2464793"/>
            <a:ext cx="4597318" cy="3449447"/>
          </a:xfrm>
          <a:prstGeom prst="rect">
            <a:avLst/>
          </a:prstGeom>
        </p:spPr>
      </p:pic>
    </p:spTree>
    <p:extLst>
      <p:ext uri="{BB962C8B-B14F-4D97-AF65-F5344CB8AC3E}">
        <p14:creationId xmlns:p14="http://schemas.microsoft.com/office/powerpoint/2010/main" val="1777821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a:extLst>
              <a:ext uri="{FF2B5EF4-FFF2-40B4-BE49-F238E27FC236}">
                <a16:creationId xmlns:a16="http://schemas.microsoft.com/office/drawing/2014/main" id="{714579D5-9B73-1461-C39E-96EC1D545C4C}"/>
              </a:ext>
              <a:ext uri="{C183D7F6-B498-43B3-948B-1728B52AA6E4}">
                <adec:decorative xmlns:adec="http://schemas.microsoft.com/office/drawing/2017/decorative" val="1"/>
              </a:ext>
            </a:extLst>
          </p:cNvPr>
          <p:cNvSpPr/>
          <p:nvPr/>
        </p:nvSpPr>
        <p:spPr>
          <a:xfrm>
            <a:off x="4793222" y="2126221"/>
            <a:ext cx="2605556" cy="2605556"/>
          </a:xfrm>
          <a:prstGeom prst="ellipse">
            <a:avLst/>
          </a:prstGeom>
          <a:solidFill>
            <a:srgbClr val="AC1A1F"/>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pic>
        <p:nvPicPr>
          <p:cNvPr id="75" name="Picture 74">
            <a:extLst>
              <a:ext uri="{FF2B5EF4-FFF2-40B4-BE49-F238E27FC236}">
                <a16:creationId xmlns:a16="http://schemas.microsoft.com/office/drawing/2014/main" id="{CB8034E4-9E85-BDF4-3C9F-961897166AD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77646" y="2282365"/>
            <a:ext cx="2299848" cy="2299848"/>
          </a:xfrm>
          <a:prstGeom prst="ellipse">
            <a:avLst/>
          </a:prstGeom>
        </p:spPr>
      </p:pic>
      <p:sp>
        <p:nvSpPr>
          <p:cNvPr id="2" name="Title 1">
            <a:extLst>
              <a:ext uri="{FF2B5EF4-FFF2-40B4-BE49-F238E27FC236}">
                <a16:creationId xmlns:a16="http://schemas.microsoft.com/office/drawing/2014/main" id="{FAB59F96-A1EA-79B3-EA51-EC4317EAB76D}"/>
              </a:ext>
            </a:extLst>
          </p:cNvPr>
          <p:cNvSpPr>
            <a:spLocks noGrp="1"/>
          </p:cNvSpPr>
          <p:nvPr>
            <p:ph type="title"/>
          </p:nvPr>
        </p:nvSpPr>
        <p:spPr/>
        <p:txBody>
          <a:bodyPr/>
          <a:lstStyle/>
          <a:p>
            <a:r>
              <a:rPr lang="en-US" dirty="0"/>
              <a:t>Hospital Characteristics and System of Care</a:t>
            </a:r>
          </a:p>
        </p:txBody>
      </p:sp>
      <p:sp>
        <p:nvSpPr>
          <p:cNvPr id="4" name="Slide Number Placeholder 3">
            <a:extLst>
              <a:ext uri="{FF2B5EF4-FFF2-40B4-BE49-F238E27FC236}">
                <a16:creationId xmlns:a16="http://schemas.microsoft.com/office/drawing/2014/main" id="{21A2E71B-1DE6-0107-1CFF-505DFD2511B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
        <p:nvSpPr>
          <p:cNvPr id="6" name="Rectangle 5">
            <a:extLst>
              <a:ext uri="{FF2B5EF4-FFF2-40B4-BE49-F238E27FC236}">
                <a16:creationId xmlns:a16="http://schemas.microsoft.com/office/drawing/2014/main" id="{EBB80A54-644F-1333-CBC9-1EA64D6EE5A9}"/>
              </a:ext>
              <a:ext uri="{C183D7F6-B498-43B3-948B-1728B52AA6E4}">
                <adec:decorative xmlns:adec="http://schemas.microsoft.com/office/drawing/2017/decorative" val="1"/>
              </a:ext>
            </a:extLst>
          </p:cNvPr>
          <p:cNvSpPr/>
          <p:nvPr/>
        </p:nvSpPr>
        <p:spPr>
          <a:xfrm>
            <a:off x="809800" y="1201917"/>
            <a:ext cx="2857228" cy="154128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9DAA2D3-AFAB-7F68-FF9C-F775C2BFE720}"/>
              </a:ext>
              <a:ext uri="{C183D7F6-B498-43B3-948B-1728B52AA6E4}">
                <adec:decorative xmlns:adec="http://schemas.microsoft.com/office/drawing/2017/decorative" val="0"/>
              </a:ext>
            </a:extLst>
          </p:cNvPr>
          <p:cNvSpPr/>
          <p:nvPr/>
        </p:nvSpPr>
        <p:spPr>
          <a:xfrm>
            <a:off x="976353" y="1588457"/>
            <a:ext cx="2524122" cy="768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Bold" panose="020B0803030403020204" pitchFamily="34" charset="0"/>
                <a:cs typeface="Arial" panose="020B0604020202020204" pitchFamily="34" charset="0"/>
              </a:rPr>
              <a:t>For patients with </a:t>
            </a:r>
            <a:r>
              <a:rPr lang="en-US" sz="1400" dirty="0" err="1">
                <a:solidFill>
                  <a:schemeClr val="tx1"/>
                </a:solidFill>
                <a:latin typeface="Lub Dub Bold" panose="020B0803030403020204" pitchFamily="34" charset="0"/>
                <a:cs typeface="Arial" panose="020B0604020202020204" pitchFamily="34" charset="0"/>
              </a:rPr>
              <a:t>aSAH</a:t>
            </a:r>
            <a:r>
              <a:rPr lang="en-US" sz="1400" dirty="0">
                <a:solidFill>
                  <a:schemeClr val="tx1"/>
                </a:solidFill>
                <a:latin typeface="Lub Dub Bold" panose="020B0803030403020204" pitchFamily="34" charset="0"/>
                <a:cs typeface="Arial" panose="020B0604020202020204" pitchFamily="34" charset="0"/>
              </a:rPr>
              <a:t>, care should be provided in a dedicated neurocritical care unit by a multidisciplinary team  (Class 1)</a:t>
            </a:r>
          </a:p>
        </p:txBody>
      </p:sp>
      <p:sp>
        <p:nvSpPr>
          <p:cNvPr id="47" name="Oval 46">
            <a:extLst>
              <a:ext uri="{FF2B5EF4-FFF2-40B4-BE49-F238E27FC236}">
                <a16:creationId xmlns:a16="http://schemas.microsoft.com/office/drawing/2014/main" id="{8F8E6336-0164-41E2-8A82-E23765C459F6}"/>
              </a:ext>
              <a:ext uri="{C183D7F6-B498-43B3-948B-1728B52AA6E4}">
                <adec:decorative xmlns:adec="http://schemas.microsoft.com/office/drawing/2017/decorative" val="1"/>
              </a:ext>
            </a:extLst>
          </p:cNvPr>
          <p:cNvSpPr/>
          <p:nvPr/>
        </p:nvSpPr>
        <p:spPr>
          <a:xfrm>
            <a:off x="5444611" y="1080794"/>
            <a:ext cx="1302778" cy="1302778"/>
          </a:xfrm>
          <a:prstGeom prst="ellipse">
            <a:avLst/>
          </a:prstGeom>
          <a:solidFill>
            <a:schemeClr val="bg1">
              <a:lumMod val="65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45" name="Oval 44">
            <a:extLst>
              <a:ext uri="{FF2B5EF4-FFF2-40B4-BE49-F238E27FC236}">
                <a16:creationId xmlns:a16="http://schemas.microsoft.com/office/drawing/2014/main" id="{B0531DA4-74ED-5228-B83C-A7588F590B5D}"/>
              </a:ext>
              <a:ext uri="{C183D7F6-B498-43B3-948B-1728B52AA6E4}">
                <adec:decorative xmlns:adec="http://schemas.microsoft.com/office/drawing/2017/decorative" val="1"/>
              </a:ext>
            </a:extLst>
          </p:cNvPr>
          <p:cNvSpPr/>
          <p:nvPr/>
        </p:nvSpPr>
        <p:spPr>
          <a:xfrm>
            <a:off x="6914097" y="1929202"/>
            <a:ext cx="1302778" cy="1302778"/>
          </a:xfrm>
          <a:prstGeom prst="ellipse">
            <a:avLst/>
          </a:prstGeom>
          <a:solidFill>
            <a:schemeClr val="bg1">
              <a:lumMod val="65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43" name="Oval 42">
            <a:extLst>
              <a:ext uri="{FF2B5EF4-FFF2-40B4-BE49-F238E27FC236}">
                <a16:creationId xmlns:a16="http://schemas.microsoft.com/office/drawing/2014/main" id="{A4AFCF0A-E43E-8079-A90E-8A13137CD461}"/>
              </a:ext>
              <a:ext uri="{C183D7F6-B498-43B3-948B-1728B52AA6E4}">
                <adec:decorative xmlns:adec="http://schemas.microsoft.com/office/drawing/2017/decorative" val="1"/>
              </a:ext>
            </a:extLst>
          </p:cNvPr>
          <p:cNvSpPr/>
          <p:nvPr/>
        </p:nvSpPr>
        <p:spPr>
          <a:xfrm>
            <a:off x="6914097" y="3626019"/>
            <a:ext cx="1302778" cy="1302778"/>
          </a:xfrm>
          <a:prstGeom prst="ellipse">
            <a:avLst/>
          </a:prstGeom>
          <a:solidFill>
            <a:schemeClr val="bg1">
              <a:lumMod val="65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41" name="Oval 40">
            <a:extLst>
              <a:ext uri="{FF2B5EF4-FFF2-40B4-BE49-F238E27FC236}">
                <a16:creationId xmlns:a16="http://schemas.microsoft.com/office/drawing/2014/main" id="{BC3827D1-5D48-7F27-C691-AC8E1EEDDA32}"/>
              </a:ext>
              <a:ext uri="{C183D7F6-B498-43B3-948B-1728B52AA6E4}">
                <adec:decorative xmlns:adec="http://schemas.microsoft.com/office/drawing/2017/decorative" val="1"/>
              </a:ext>
            </a:extLst>
          </p:cNvPr>
          <p:cNvSpPr/>
          <p:nvPr/>
        </p:nvSpPr>
        <p:spPr>
          <a:xfrm>
            <a:off x="5444611" y="4474427"/>
            <a:ext cx="1302778" cy="1302778"/>
          </a:xfrm>
          <a:prstGeom prst="ellipse">
            <a:avLst/>
          </a:prstGeom>
          <a:solidFill>
            <a:schemeClr val="bg1">
              <a:lumMod val="65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39" name="Oval 38">
            <a:extLst>
              <a:ext uri="{FF2B5EF4-FFF2-40B4-BE49-F238E27FC236}">
                <a16:creationId xmlns:a16="http://schemas.microsoft.com/office/drawing/2014/main" id="{4DE4A64D-016E-8846-4896-A9FE3E941A2A}"/>
              </a:ext>
              <a:ext uri="{C183D7F6-B498-43B3-948B-1728B52AA6E4}">
                <adec:decorative xmlns:adec="http://schemas.microsoft.com/office/drawing/2017/decorative" val="1"/>
              </a:ext>
            </a:extLst>
          </p:cNvPr>
          <p:cNvSpPr/>
          <p:nvPr/>
        </p:nvSpPr>
        <p:spPr>
          <a:xfrm>
            <a:off x="3975124" y="3626019"/>
            <a:ext cx="1302778" cy="1302778"/>
          </a:xfrm>
          <a:prstGeom prst="ellipse">
            <a:avLst/>
          </a:prstGeom>
          <a:solidFill>
            <a:schemeClr val="bg1">
              <a:lumMod val="65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37" name="Oval 36">
            <a:extLst>
              <a:ext uri="{FF2B5EF4-FFF2-40B4-BE49-F238E27FC236}">
                <a16:creationId xmlns:a16="http://schemas.microsoft.com/office/drawing/2014/main" id="{E42C807A-6634-635A-766F-AF9450797577}"/>
              </a:ext>
              <a:ext uri="{C183D7F6-B498-43B3-948B-1728B52AA6E4}">
                <adec:decorative xmlns:adec="http://schemas.microsoft.com/office/drawing/2017/decorative" val="1"/>
              </a:ext>
            </a:extLst>
          </p:cNvPr>
          <p:cNvSpPr/>
          <p:nvPr/>
        </p:nvSpPr>
        <p:spPr>
          <a:xfrm>
            <a:off x="3975124" y="1929202"/>
            <a:ext cx="1302778" cy="1302778"/>
          </a:xfrm>
          <a:prstGeom prst="ellipse">
            <a:avLst/>
          </a:prstGeom>
          <a:solidFill>
            <a:schemeClr val="bg1">
              <a:lumMod val="65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pic>
        <p:nvPicPr>
          <p:cNvPr id="52" name="Graphic 51">
            <a:extLst>
              <a:ext uri="{FF2B5EF4-FFF2-40B4-BE49-F238E27FC236}">
                <a16:creationId xmlns:a16="http://schemas.microsoft.com/office/drawing/2014/main" id="{0366310D-0E60-15AB-2F8D-457E83073CA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0528" y="2123388"/>
            <a:ext cx="914400" cy="914400"/>
          </a:xfrm>
          <a:prstGeom prst="rect">
            <a:avLst/>
          </a:prstGeom>
        </p:spPr>
      </p:pic>
      <p:pic>
        <p:nvPicPr>
          <p:cNvPr id="56" name="Graphic 55">
            <a:extLst>
              <a:ext uri="{FF2B5EF4-FFF2-40B4-BE49-F238E27FC236}">
                <a16:creationId xmlns:a16="http://schemas.microsoft.com/office/drawing/2014/main" id="{65A6FC2C-11CE-CA73-E5CA-389AC02EB08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67080" y="1265549"/>
            <a:ext cx="914400" cy="914400"/>
          </a:xfrm>
          <a:prstGeom prst="rect">
            <a:avLst/>
          </a:prstGeom>
        </p:spPr>
      </p:pic>
      <p:pic>
        <p:nvPicPr>
          <p:cNvPr id="58" name="Graphic 57">
            <a:extLst>
              <a:ext uri="{FF2B5EF4-FFF2-40B4-BE49-F238E27FC236}">
                <a16:creationId xmlns:a16="http://schemas.microsoft.com/office/drawing/2014/main" id="{838FEE1A-BB7B-CDFD-364D-DB5FCF97F92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77645" y="2142241"/>
            <a:ext cx="914400" cy="914400"/>
          </a:xfrm>
          <a:prstGeom prst="rect">
            <a:avLst/>
          </a:prstGeom>
        </p:spPr>
      </p:pic>
      <p:pic>
        <p:nvPicPr>
          <p:cNvPr id="60" name="Graphic 59">
            <a:extLst>
              <a:ext uri="{FF2B5EF4-FFF2-40B4-BE49-F238E27FC236}">
                <a16:creationId xmlns:a16="http://schemas.microsoft.com/office/drawing/2014/main" id="{8B71B96D-C5ED-1064-D295-326E34CA3AE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77646" y="3820212"/>
            <a:ext cx="914400" cy="914400"/>
          </a:xfrm>
          <a:prstGeom prst="rect">
            <a:avLst/>
          </a:prstGeom>
        </p:spPr>
      </p:pic>
      <p:pic>
        <p:nvPicPr>
          <p:cNvPr id="62" name="Graphic 61">
            <a:extLst>
              <a:ext uri="{FF2B5EF4-FFF2-40B4-BE49-F238E27FC236}">
                <a16:creationId xmlns:a16="http://schemas.microsoft.com/office/drawing/2014/main" id="{E409FFAD-8445-63EE-EC4E-1E571F88E273}"/>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38800" y="4659198"/>
            <a:ext cx="914400" cy="914400"/>
          </a:xfrm>
          <a:prstGeom prst="rect">
            <a:avLst/>
          </a:prstGeom>
        </p:spPr>
      </p:pic>
      <p:pic>
        <p:nvPicPr>
          <p:cNvPr id="64" name="Graphic 63">
            <a:extLst>
              <a:ext uri="{FF2B5EF4-FFF2-40B4-BE49-F238E27FC236}">
                <a16:creationId xmlns:a16="http://schemas.microsoft.com/office/drawing/2014/main" id="{6C5CACB3-9CC1-409C-BFB3-BF476B21EB1B}"/>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18809" y="3829639"/>
            <a:ext cx="914400" cy="914400"/>
          </a:xfrm>
          <a:prstGeom prst="rect">
            <a:avLst/>
          </a:prstGeom>
        </p:spPr>
      </p:pic>
      <p:pic>
        <p:nvPicPr>
          <p:cNvPr id="66" name="Graphic 65">
            <a:extLst>
              <a:ext uri="{FF2B5EF4-FFF2-40B4-BE49-F238E27FC236}">
                <a16:creationId xmlns:a16="http://schemas.microsoft.com/office/drawing/2014/main" id="{0FDA412B-F0EA-9299-E94F-1DBABBDDE8C6}"/>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rot="15231953" flipV="1">
            <a:off x="3248814" y="3086073"/>
            <a:ext cx="914400" cy="914400"/>
          </a:xfrm>
          <a:prstGeom prst="rect">
            <a:avLst/>
          </a:prstGeom>
        </p:spPr>
      </p:pic>
      <p:pic>
        <p:nvPicPr>
          <p:cNvPr id="67" name="Graphic 66">
            <a:extLst>
              <a:ext uri="{FF2B5EF4-FFF2-40B4-BE49-F238E27FC236}">
                <a16:creationId xmlns:a16="http://schemas.microsoft.com/office/drawing/2014/main" id="{FDE37217-3E51-2100-55A9-B770ABE6D548}"/>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rot="16618977">
            <a:off x="7523532" y="967174"/>
            <a:ext cx="914400" cy="914400"/>
          </a:xfrm>
          <a:prstGeom prst="rect">
            <a:avLst/>
          </a:prstGeom>
        </p:spPr>
      </p:pic>
      <p:pic>
        <p:nvPicPr>
          <p:cNvPr id="68" name="Graphic 67">
            <a:extLst>
              <a:ext uri="{FF2B5EF4-FFF2-40B4-BE49-F238E27FC236}">
                <a16:creationId xmlns:a16="http://schemas.microsoft.com/office/drawing/2014/main" id="{7E38D299-FF8B-8059-0416-BCFC8D5FEA9B}"/>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rot="16200000">
            <a:off x="7494849" y="4888312"/>
            <a:ext cx="914400" cy="914400"/>
          </a:xfrm>
          <a:prstGeom prst="rect">
            <a:avLst/>
          </a:prstGeom>
        </p:spPr>
      </p:pic>
      <p:pic>
        <p:nvPicPr>
          <p:cNvPr id="70" name="Picture 69">
            <a:extLst>
              <a:ext uri="{FF2B5EF4-FFF2-40B4-BE49-F238E27FC236}">
                <a16:creationId xmlns:a16="http://schemas.microsoft.com/office/drawing/2014/main" id="{BB9271B8-B5F9-AB45-F997-98D46A33EF27}"/>
              </a:ext>
              <a:ext uri="{C183D7F6-B498-43B3-948B-1728B52AA6E4}">
                <adec:decorative xmlns:adec="http://schemas.microsoft.com/office/drawing/2017/decorative" val="1"/>
              </a:ext>
            </a:extLst>
          </p:cNvPr>
          <p:cNvPicPr>
            <a:picLocks noChangeAspect="1"/>
          </p:cNvPicPr>
          <p:nvPr/>
        </p:nvPicPr>
        <p:blipFill rotWithShape="1">
          <a:blip r:embed="rId19">
            <a:extLst>
              <a:ext uri="{28A0092B-C50C-407E-A947-70E740481C1C}">
                <a14:useLocalDpi xmlns:a14="http://schemas.microsoft.com/office/drawing/2010/main" val="0"/>
              </a:ext>
            </a:extLst>
          </a:blip>
          <a:srcRect l="1137" t="143" r="3035" b="4030"/>
          <a:stretch/>
        </p:blipFill>
        <p:spPr>
          <a:xfrm>
            <a:off x="8293257" y="963107"/>
            <a:ext cx="1999242" cy="1999242"/>
          </a:xfrm>
          <a:prstGeom prst="ellipse">
            <a:avLst/>
          </a:prstGeom>
          <a:effectLst>
            <a:outerShdw blurRad="63500" sx="102000" sy="102000" algn="ctr" rotWithShape="0">
              <a:prstClr val="black">
                <a:alpha val="40000"/>
              </a:prstClr>
            </a:outerShdw>
          </a:effectLst>
        </p:spPr>
      </p:pic>
      <p:pic>
        <p:nvPicPr>
          <p:cNvPr id="71" name="Picture 70">
            <a:extLst>
              <a:ext uri="{FF2B5EF4-FFF2-40B4-BE49-F238E27FC236}">
                <a16:creationId xmlns:a16="http://schemas.microsoft.com/office/drawing/2014/main" id="{EA581E25-183B-A7B8-A742-33C51A2B921D}"/>
              </a:ext>
              <a:ext uri="{C183D7F6-B498-43B3-948B-1728B52AA6E4}">
                <adec:decorative xmlns:adec="http://schemas.microsoft.com/office/drawing/2017/decorative" val="1"/>
              </a:ext>
            </a:extLst>
          </p:cNvPr>
          <p:cNvPicPr>
            <a:picLocks noChangeAspect="1"/>
          </p:cNvPicPr>
          <p:nvPr/>
        </p:nvPicPr>
        <p:blipFill rotWithShape="1">
          <a:blip r:embed="rId20">
            <a:extLst>
              <a:ext uri="{28A0092B-C50C-407E-A947-70E740481C1C}">
                <a14:useLocalDpi xmlns:a14="http://schemas.microsoft.com/office/drawing/2010/main" val="0"/>
              </a:ext>
            </a:extLst>
          </a:blip>
          <a:srcRect l="472" t="7201" r="-472" b="17809"/>
          <a:stretch/>
        </p:blipFill>
        <p:spPr>
          <a:xfrm>
            <a:off x="8389096" y="4075524"/>
            <a:ext cx="1999242" cy="1999242"/>
          </a:xfrm>
          <a:prstGeom prst="ellipse">
            <a:avLst/>
          </a:prstGeom>
          <a:effectLst>
            <a:outerShdw blurRad="63500" sx="102000" sy="102000" algn="ctr" rotWithShape="0">
              <a:prstClr val="black">
                <a:alpha val="40000"/>
              </a:prstClr>
            </a:outerShdw>
          </a:effectLst>
        </p:spPr>
      </p:pic>
      <p:pic>
        <p:nvPicPr>
          <p:cNvPr id="72" name="Picture 71">
            <a:extLst>
              <a:ext uri="{FF2B5EF4-FFF2-40B4-BE49-F238E27FC236}">
                <a16:creationId xmlns:a16="http://schemas.microsoft.com/office/drawing/2014/main" id="{DB18D5CA-23F8-F55A-C6A9-783D42686D15}"/>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Lst>
          </a:blip>
          <a:srcRect l="5914" r="5914"/>
          <a:stretch/>
        </p:blipFill>
        <p:spPr>
          <a:xfrm>
            <a:off x="1518526" y="3426646"/>
            <a:ext cx="1999242" cy="1999242"/>
          </a:xfrm>
          <a:prstGeom prst="ellipse">
            <a:avLst/>
          </a:prstGeom>
          <a:effectLst>
            <a:outerShdw blurRad="63500" sx="102000" sy="102000" algn="ctr" rotWithShape="0">
              <a:prstClr val="black">
                <a:alpha val="40000"/>
              </a:prstClr>
            </a:outerShdw>
          </a:effectLst>
        </p:spPr>
      </p:pic>
      <p:sp>
        <p:nvSpPr>
          <p:cNvPr id="5" name="Text Placeholder 4">
            <a:extLst>
              <a:ext uri="{FF2B5EF4-FFF2-40B4-BE49-F238E27FC236}">
                <a16:creationId xmlns:a16="http://schemas.microsoft.com/office/drawing/2014/main" id="{43D25EDE-3BDF-CD39-543D-C93A27E96F64}"/>
              </a:ext>
            </a:extLst>
          </p:cNvPr>
          <p:cNvSpPr>
            <a:spLocks noGrp="1"/>
          </p:cNvSpPr>
          <p:nvPr>
            <p:ph type="body" sz="quarter" idx="13"/>
          </p:nvPr>
        </p:nvSpPr>
        <p:spPr>
          <a:xfrm>
            <a:off x="838200" y="5961435"/>
            <a:ext cx="10515600" cy="271939"/>
          </a:xfrm>
        </p:spPr>
        <p:txBody>
          <a:bodyPr/>
          <a:lstStyle/>
          <a:p>
            <a:pPr algn="ctr"/>
            <a:r>
              <a:rPr lang="en-US" b="1" dirty="0"/>
              <a:t>Abbreviation: </a:t>
            </a:r>
            <a:r>
              <a:rPr lang="en-US" dirty="0" err="1"/>
              <a:t>aSAH</a:t>
            </a:r>
            <a:r>
              <a:rPr lang="en-US" dirty="0"/>
              <a:t> indicates aneurysmal subarachnoid hemorrhage.</a:t>
            </a:r>
          </a:p>
        </p:txBody>
      </p:sp>
    </p:spTree>
    <p:extLst>
      <p:ext uri="{BB962C8B-B14F-4D97-AF65-F5344CB8AC3E}">
        <p14:creationId xmlns:p14="http://schemas.microsoft.com/office/powerpoint/2010/main" val="541284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871C7E-1A97-89A6-C817-B1A34DCA5433}"/>
              </a:ext>
              <a:ext uri="{C183D7F6-B498-43B3-948B-1728B52AA6E4}">
                <adec:decorative xmlns:adec="http://schemas.microsoft.com/office/drawing/2017/decorative" val="1"/>
              </a:ext>
            </a:extLst>
          </p:cNvPr>
          <p:cNvSpPr/>
          <p:nvPr/>
        </p:nvSpPr>
        <p:spPr>
          <a:xfrm>
            <a:off x="5358067" y="1847653"/>
            <a:ext cx="5237661" cy="257351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337ECC-236F-9A05-3276-5D5479832ED6}"/>
              </a:ext>
            </a:extLst>
          </p:cNvPr>
          <p:cNvSpPr>
            <a:spLocks noGrp="1"/>
          </p:cNvSpPr>
          <p:nvPr>
            <p:ph type="title"/>
          </p:nvPr>
        </p:nvSpPr>
        <p:spPr/>
        <p:txBody>
          <a:bodyPr/>
          <a:lstStyle/>
          <a:p>
            <a:r>
              <a:rPr lang="en-US" dirty="0"/>
              <a:t>Blood Pressure Control with Unsecured Aneurysm</a:t>
            </a:r>
          </a:p>
        </p:txBody>
      </p:sp>
      <p:sp>
        <p:nvSpPr>
          <p:cNvPr id="6" name="Rectangle 5">
            <a:extLst>
              <a:ext uri="{FF2B5EF4-FFF2-40B4-BE49-F238E27FC236}">
                <a16:creationId xmlns:a16="http://schemas.microsoft.com/office/drawing/2014/main" id="{76C98280-BB2B-5A67-E754-1A385D0A6C3F}"/>
              </a:ext>
              <a:ext uri="{C183D7F6-B498-43B3-948B-1728B52AA6E4}">
                <adec:decorative xmlns:adec="http://schemas.microsoft.com/office/drawing/2017/decorative" val="1"/>
              </a:ext>
            </a:extLst>
          </p:cNvPr>
          <p:cNvSpPr/>
          <p:nvPr/>
        </p:nvSpPr>
        <p:spPr>
          <a:xfrm>
            <a:off x="1224578" y="5193102"/>
            <a:ext cx="9742845" cy="39283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1CD348D-2DC1-4241-E233-85A81BAE98BF}"/>
              </a:ext>
            </a:extLst>
          </p:cNvPr>
          <p:cNvSpPr txBox="1"/>
          <p:nvPr/>
        </p:nvSpPr>
        <p:spPr>
          <a:xfrm>
            <a:off x="870908" y="1485439"/>
            <a:ext cx="3174620" cy="2800767"/>
          </a:xfrm>
          <a:prstGeom prst="rect">
            <a:avLst/>
          </a:prstGeom>
          <a:noFill/>
        </p:spPr>
        <p:txBody>
          <a:bodyPr wrap="square">
            <a:spAutoFit/>
          </a:bodyPr>
          <a:lstStyle/>
          <a:p>
            <a:r>
              <a:rPr lang="en-US" sz="1800" b="1" dirty="0">
                <a:latin typeface="Lub Dub Bold" panose="020B0803030403020204" pitchFamily="34" charset="0"/>
                <a:cs typeface="Arial" panose="020B0604020202020204" pitchFamily="34" charset="0"/>
              </a:rPr>
              <a:t>Target BP is individualized according to:</a:t>
            </a:r>
          </a:p>
          <a:p>
            <a:pPr marL="569913" indent="-285750">
              <a:spcBef>
                <a:spcPts val="1800"/>
              </a:spcBef>
              <a:buFont typeface="Arial" panose="020B0604020202020204" pitchFamily="34" charset="0"/>
              <a:buChar char="•"/>
            </a:pPr>
            <a:r>
              <a:rPr lang="en-US" sz="1600" dirty="0">
                <a:latin typeface="Lub Dub Medium" panose="020B0603030403020204" pitchFamily="34" charset="0"/>
              </a:rPr>
              <a:t>BP at presentation</a:t>
            </a:r>
          </a:p>
          <a:p>
            <a:pPr marL="569913" indent="-285750">
              <a:spcBef>
                <a:spcPts val="1800"/>
              </a:spcBef>
              <a:buFont typeface="Arial" panose="020B0604020202020204" pitchFamily="34" charset="0"/>
              <a:buChar char="•"/>
            </a:pPr>
            <a:r>
              <a:rPr lang="en-US" sz="1600" dirty="0">
                <a:latin typeface="Lub Dub Medium" panose="020B0603030403020204" pitchFamily="34" charset="0"/>
              </a:rPr>
              <a:t>Brain swelling</a:t>
            </a:r>
          </a:p>
          <a:p>
            <a:pPr marL="569913" indent="-285750">
              <a:spcBef>
                <a:spcPts val="1800"/>
              </a:spcBef>
              <a:buFont typeface="Arial" panose="020B0604020202020204" pitchFamily="34" charset="0"/>
              <a:buChar char="•"/>
            </a:pPr>
            <a:r>
              <a:rPr lang="en-US" sz="1600" dirty="0">
                <a:latin typeface="Lub Dub Medium" panose="020B0603030403020204" pitchFamily="34" charset="0"/>
              </a:rPr>
              <a:t>Hydrocephalus</a:t>
            </a:r>
          </a:p>
          <a:p>
            <a:pPr marL="569913" indent="-285750">
              <a:spcBef>
                <a:spcPts val="1800"/>
              </a:spcBef>
              <a:buFont typeface="Arial" panose="020B0604020202020204" pitchFamily="34" charset="0"/>
              <a:buChar char="•"/>
            </a:pPr>
            <a:r>
              <a:rPr lang="en-US" sz="1600" dirty="0">
                <a:latin typeface="Lub Dub Medium" panose="020B0603030403020204" pitchFamily="34" charset="0"/>
              </a:rPr>
              <a:t>History of hypertension or renal impairment</a:t>
            </a:r>
          </a:p>
        </p:txBody>
      </p:sp>
      <p:sp>
        <p:nvSpPr>
          <p:cNvPr id="13" name="Rectangle 12">
            <a:extLst>
              <a:ext uri="{FF2B5EF4-FFF2-40B4-BE49-F238E27FC236}">
                <a16:creationId xmlns:a16="http://schemas.microsoft.com/office/drawing/2014/main" id="{91B28C09-AD85-184F-6090-5EEE303EAA4F}"/>
              </a:ext>
            </a:extLst>
          </p:cNvPr>
          <p:cNvSpPr/>
          <p:nvPr/>
        </p:nvSpPr>
        <p:spPr>
          <a:xfrm>
            <a:off x="5715795" y="2030499"/>
            <a:ext cx="5018235" cy="607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Lub Dub Bold" panose="020B0803030403020204" pitchFamily="34" charset="0"/>
                <a:cs typeface="Arial" panose="020B0604020202020204" pitchFamily="34" charset="0"/>
              </a:rPr>
              <a:t>Avoid </a:t>
            </a:r>
            <a:r>
              <a:rPr lang="en-US" sz="1600" u="sng" dirty="0">
                <a:solidFill>
                  <a:schemeClr val="tx1"/>
                </a:solidFill>
                <a:latin typeface="Lub Dub Bold" panose="020B0803030403020204" pitchFamily="34" charset="0"/>
                <a:cs typeface="Arial" panose="020B0604020202020204" pitchFamily="34" charset="0"/>
              </a:rPr>
              <a:t>Hypertension</a:t>
            </a:r>
            <a:r>
              <a:rPr lang="en-US" sz="1600" dirty="0">
                <a:solidFill>
                  <a:schemeClr val="tx1"/>
                </a:solidFill>
                <a:latin typeface="Lub Dub Bold" panose="020B0803030403020204" pitchFamily="34" charset="0"/>
                <a:cs typeface="Arial" panose="020B0604020202020204" pitchFamily="34" charset="0"/>
              </a:rPr>
              <a:t> (&gt;180-200 mm Hg)</a:t>
            </a:r>
          </a:p>
        </p:txBody>
      </p:sp>
      <p:sp>
        <p:nvSpPr>
          <p:cNvPr id="12" name="TextBox 11">
            <a:extLst>
              <a:ext uri="{FF2B5EF4-FFF2-40B4-BE49-F238E27FC236}">
                <a16:creationId xmlns:a16="http://schemas.microsoft.com/office/drawing/2014/main" id="{EE32085F-8C94-4069-62AF-8A5DAD0E0D85}"/>
              </a:ext>
            </a:extLst>
          </p:cNvPr>
          <p:cNvSpPr txBox="1"/>
          <p:nvPr/>
        </p:nvSpPr>
        <p:spPr>
          <a:xfrm>
            <a:off x="6281281" y="2960284"/>
            <a:ext cx="3594848" cy="338554"/>
          </a:xfrm>
          <a:prstGeom prst="rect">
            <a:avLst/>
          </a:prstGeom>
          <a:noFill/>
          <a:ln>
            <a:noFill/>
          </a:ln>
        </p:spPr>
        <p:txBody>
          <a:bodyPr wrap="square" rtlCol="0">
            <a:spAutoFit/>
          </a:bodyPr>
          <a:lstStyle/>
          <a:p>
            <a:r>
              <a:rPr lang="en-US" sz="1600" dirty="0">
                <a:latin typeface="Lub Dub Bold" panose="020B0803030403020204" pitchFamily="34" charset="0"/>
                <a:cs typeface="Arial" panose="020B0604020202020204" pitchFamily="34" charset="0"/>
              </a:rPr>
              <a:t>Minimize </a:t>
            </a:r>
            <a:r>
              <a:rPr lang="en-US" sz="1600" u="sng" dirty="0">
                <a:latin typeface="Lub Dub Bold" panose="020B0803030403020204" pitchFamily="34" charset="0"/>
                <a:cs typeface="Arial" panose="020B0604020202020204" pitchFamily="34" charset="0"/>
              </a:rPr>
              <a:t>BP variability</a:t>
            </a:r>
          </a:p>
        </p:txBody>
      </p:sp>
      <p:sp>
        <p:nvSpPr>
          <p:cNvPr id="10" name="Rectangle 9">
            <a:extLst>
              <a:ext uri="{FF2B5EF4-FFF2-40B4-BE49-F238E27FC236}">
                <a16:creationId xmlns:a16="http://schemas.microsoft.com/office/drawing/2014/main" id="{D0A8A68D-CF44-7710-DB90-D7EDF37316E4}"/>
              </a:ext>
            </a:extLst>
          </p:cNvPr>
          <p:cNvSpPr/>
          <p:nvPr/>
        </p:nvSpPr>
        <p:spPr>
          <a:xfrm>
            <a:off x="5640380" y="3545748"/>
            <a:ext cx="5018235" cy="77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Lub Dub Bold" panose="020B0803030403020204" pitchFamily="34" charset="0"/>
                <a:cs typeface="Arial" panose="020B0604020202020204" pitchFamily="34" charset="0"/>
              </a:rPr>
              <a:t>Avoid </a:t>
            </a:r>
            <a:r>
              <a:rPr lang="en-US" sz="1600" u="sng" dirty="0">
                <a:solidFill>
                  <a:schemeClr val="tx1"/>
                </a:solidFill>
                <a:latin typeface="Lub Dub Bold" panose="020B0803030403020204" pitchFamily="34" charset="0"/>
                <a:cs typeface="Arial" panose="020B0604020202020204" pitchFamily="34" charset="0"/>
              </a:rPr>
              <a:t>Hypotension</a:t>
            </a:r>
            <a:r>
              <a:rPr lang="en-US" sz="1600" dirty="0">
                <a:solidFill>
                  <a:schemeClr val="tx1"/>
                </a:solidFill>
                <a:latin typeface="Lub Dub Bold" panose="020B0803030403020204" pitchFamily="34" charset="0"/>
                <a:cs typeface="Arial" panose="020B0604020202020204" pitchFamily="34" charset="0"/>
              </a:rPr>
              <a:t> (MAP &lt; 65 mm Hg)</a:t>
            </a:r>
          </a:p>
        </p:txBody>
      </p:sp>
      <p:pic>
        <p:nvPicPr>
          <p:cNvPr id="14" name="Graphic 13">
            <a:extLst>
              <a:ext uri="{FF2B5EF4-FFF2-40B4-BE49-F238E27FC236}">
                <a16:creationId xmlns:a16="http://schemas.microsoft.com/office/drawing/2014/main" id="{CF020DB5-6D12-D6DE-A151-9AED6080375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64965" y="1954381"/>
            <a:ext cx="735106" cy="735106"/>
          </a:xfrm>
          <a:prstGeom prst="rect">
            <a:avLst/>
          </a:prstGeom>
        </p:spPr>
      </p:pic>
      <p:pic>
        <p:nvPicPr>
          <p:cNvPr id="15" name="Graphic 14">
            <a:extLst>
              <a:ext uri="{FF2B5EF4-FFF2-40B4-BE49-F238E27FC236}">
                <a16:creationId xmlns:a16="http://schemas.microsoft.com/office/drawing/2014/main" id="{04D8D7F9-3143-5607-5352-97F4777B291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5564965" y="3555608"/>
            <a:ext cx="735106" cy="735106"/>
          </a:xfrm>
          <a:prstGeom prst="rect">
            <a:avLst/>
          </a:prstGeom>
        </p:spPr>
      </p:pic>
      <p:pic>
        <p:nvPicPr>
          <p:cNvPr id="16" name="Graphic 15">
            <a:extLst>
              <a:ext uri="{FF2B5EF4-FFF2-40B4-BE49-F238E27FC236}">
                <a16:creationId xmlns:a16="http://schemas.microsoft.com/office/drawing/2014/main" id="{E6E9E733-AD04-8783-8150-CD86E87C842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42476" y="2802694"/>
            <a:ext cx="591671" cy="591671"/>
          </a:xfrm>
          <a:prstGeom prst="rect">
            <a:avLst/>
          </a:prstGeom>
        </p:spPr>
      </p:pic>
      <p:sp>
        <p:nvSpPr>
          <p:cNvPr id="7" name="Rectangle 6">
            <a:extLst>
              <a:ext uri="{FF2B5EF4-FFF2-40B4-BE49-F238E27FC236}">
                <a16:creationId xmlns:a16="http://schemas.microsoft.com/office/drawing/2014/main" id="{5A545791-9A93-A080-8720-F9A0FCD0804D}"/>
              </a:ext>
              <a:ext uri="{C183D7F6-B498-43B3-948B-1728B52AA6E4}">
                <adec:decorative xmlns:adec="http://schemas.microsoft.com/office/drawing/2017/decorative" val="0"/>
              </a:ext>
            </a:extLst>
          </p:cNvPr>
          <p:cNvSpPr/>
          <p:nvPr/>
        </p:nvSpPr>
        <p:spPr>
          <a:xfrm>
            <a:off x="1614245" y="5196748"/>
            <a:ext cx="8963511" cy="392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Bold" panose="020B0803030403020204" pitchFamily="34" charset="0"/>
                <a:cs typeface="Arial" panose="020B0604020202020204" pitchFamily="34" charset="0"/>
              </a:rPr>
              <a:t>BP controlled with </a:t>
            </a:r>
            <a:r>
              <a:rPr lang="en-US" sz="1400" u="sng" dirty="0">
                <a:solidFill>
                  <a:schemeClr val="tx1"/>
                </a:solidFill>
                <a:latin typeface="Lub Dub Bold" panose="020B0803030403020204" pitchFamily="34" charset="0"/>
                <a:cs typeface="Arial" panose="020B0604020202020204" pitchFamily="34" charset="0"/>
              </a:rPr>
              <a:t>frequent monitoring</a:t>
            </a:r>
            <a:r>
              <a:rPr lang="en-US" sz="1400" dirty="0">
                <a:solidFill>
                  <a:schemeClr val="tx1"/>
                </a:solidFill>
                <a:latin typeface="Lub Dub Bold" panose="020B0803030403020204" pitchFamily="34" charset="0"/>
                <a:cs typeface="Arial" panose="020B0604020202020204" pitchFamily="34" charset="0"/>
              </a:rPr>
              <a:t> and </a:t>
            </a:r>
            <a:r>
              <a:rPr lang="en-US" sz="1400" u="sng" dirty="0">
                <a:solidFill>
                  <a:schemeClr val="tx1"/>
                </a:solidFill>
                <a:latin typeface="Lub Dub Bold" panose="020B0803030403020204" pitchFamily="34" charset="0"/>
                <a:cs typeface="Arial" panose="020B0604020202020204" pitchFamily="34" charset="0"/>
              </a:rPr>
              <a:t>short-acting medications</a:t>
            </a:r>
            <a:r>
              <a:rPr lang="en-US" sz="1400" dirty="0">
                <a:solidFill>
                  <a:schemeClr val="tx1"/>
                </a:solidFill>
                <a:latin typeface="Lub Dub Bold" panose="020B0803030403020204" pitchFamily="34" charset="0"/>
                <a:cs typeface="Arial" panose="020B0604020202020204" pitchFamily="34" charset="0"/>
              </a:rPr>
              <a:t>. (Class 1)</a:t>
            </a:r>
          </a:p>
        </p:txBody>
      </p:sp>
      <p:sp>
        <p:nvSpPr>
          <p:cNvPr id="5" name="Text Placeholder 4">
            <a:extLst>
              <a:ext uri="{FF2B5EF4-FFF2-40B4-BE49-F238E27FC236}">
                <a16:creationId xmlns:a16="http://schemas.microsoft.com/office/drawing/2014/main" id="{FA213241-5BE4-81C0-7CEE-64281E17C493}"/>
              </a:ext>
            </a:extLst>
          </p:cNvPr>
          <p:cNvSpPr>
            <a:spLocks noGrp="1"/>
          </p:cNvSpPr>
          <p:nvPr>
            <p:ph type="body" sz="quarter" idx="13"/>
          </p:nvPr>
        </p:nvSpPr>
        <p:spPr>
          <a:xfrm>
            <a:off x="838200" y="5876592"/>
            <a:ext cx="10515600" cy="271939"/>
          </a:xfrm>
        </p:spPr>
        <p:txBody>
          <a:bodyPr/>
          <a:lstStyle/>
          <a:p>
            <a:pPr algn="ctr"/>
            <a:r>
              <a:rPr lang="en-US" b="1" dirty="0"/>
              <a:t>Abbreviations: </a:t>
            </a:r>
            <a:r>
              <a:rPr lang="en-US" dirty="0"/>
              <a:t>BP indicates blood pressure; MAP, mean arterial pressure and mm hg, millimeters of mercury.</a:t>
            </a:r>
          </a:p>
        </p:txBody>
      </p:sp>
      <p:sp>
        <p:nvSpPr>
          <p:cNvPr id="4" name="Slide Number Placeholder 3">
            <a:extLst>
              <a:ext uri="{FF2B5EF4-FFF2-40B4-BE49-F238E27FC236}">
                <a16:creationId xmlns:a16="http://schemas.microsoft.com/office/drawing/2014/main" id="{A717D778-C9CD-ACA8-B2B4-776F8209578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Tree>
    <p:extLst>
      <p:ext uri="{BB962C8B-B14F-4D97-AF65-F5344CB8AC3E}">
        <p14:creationId xmlns:p14="http://schemas.microsoft.com/office/powerpoint/2010/main" val="2607836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ame Side Corner Rectangle 60">
            <a:extLst>
              <a:ext uri="{FF2B5EF4-FFF2-40B4-BE49-F238E27FC236}">
                <a16:creationId xmlns:a16="http://schemas.microsoft.com/office/drawing/2014/main" id="{67BAB7D3-3AA6-E766-4F55-0FA693DE3F84}"/>
              </a:ext>
              <a:ext uri="{C183D7F6-B498-43B3-948B-1728B52AA6E4}">
                <adec:decorative xmlns:adec="http://schemas.microsoft.com/office/drawing/2017/decorative" val="1"/>
              </a:ext>
            </a:extLst>
          </p:cNvPr>
          <p:cNvSpPr/>
          <p:nvPr/>
        </p:nvSpPr>
        <p:spPr>
          <a:xfrm>
            <a:off x="6934366" y="1777903"/>
            <a:ext cx="3908028" cy="3267008"/>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a:t>
            </a:r>
          </a:p>
        </p:txBody>
      </p:sp>
      <p:sp>
        <p:nvSpPr>
          <p:cNvPr id="5" name="Round Same Side Corner Rectangle 60">
            <a:extLst>
              <a:ext uri="{FF2B5EF4-FFF2-40B4-BE49-F238E27FC236}">
                <a16:creationId xmlns:a16="http://schemas.microsoft.com/office/drawing/2014/main" id="{69F3EC00-A596-BBFD-31C6-AECAF9BEE3DD}"/>
              </a:ext>
              <a:ext uri="{C183D7F6-B498-43B3-948B-1728B52AA6E4}">
                <adec:decorative xmlns:adec="http://schemas.microsoft.com/office/drawing/2017/decorative" val="1"/>
              </a:ext>
            </a:extLst>
          </p:cNvPr>
          <p:cNvSpPr/>
          <p:nvPr/>
        </p:nvSpPr>
        <p:spPr>
          <a:xfrm>
            <a:off x="824227" y="1785759"/>
            <a:ext cx="3908028" cy="326700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772FB00D-42DB-EB10-CE99-71C34D9FBA34}"/>
              </a:ext>
            </a:extLst>
          </p:cNvPr>
          <p:cNvSpPr>
            <a:spLocks noGrp="1"/>
          </p:cNvSpPr>
          <p:nvPr>
            <p:ph type="title"/>
          </p:nvPr>
        </p:nvSpPr>
        <p:spPr/>
        <p:txBody>
          <a:bodyPr/>
          <a:lstStyle/>
          <a:p>
            <a:r>
              <a:rPr lang="en-US" dirty="0"/>
              <a:t>Attaining Hemostasis</a:t>
            </a:r>
          </a:p>
        </p:txBody>
      </p:sp>
      <p:sp>
        <p:nvSpPr>
          <p:cNvPr id="7" name="TextBox 6">
            <a:extLst>
              <a:ext uri="{FF2B5EF4-FFF2-40B4-BE49-F238E27FC236}">
                <a16:creationId xmlns:a16="http://schemas.microsoft.com/office/drawing/2014/main" id="{C73B3061-850E-D97F-E0A5-6BE461A26D95}"/>
              </a:ext>
            </a:extLst>
          </p:cNvPr>
          <p:cNvSpPr txBox="1"/>
          <p:nvPr/>
        </p:nvSpPr>
        <p:spPr>
          <a:xfrm>
            <a:off x="2364204" y="1892154"/>
            <a:ext cx="755335" cy="523220"/>
          </a:xfrm>
          <a:prstGeom prst="rect">
            <a:avLst/>
          </a:prstGeom>
          <a:noFill/>
        </p:spPr>
        <p:txBody>
          <a:bodyPr wrap="none" rtlCol="0">
            <a:spAutoFit/>
          </a:bodyPr>
          <a:lstStyle/>
          <a:p>
            <a:r>
              <a:rPr lang="en-US" sz="2800" b="1" u="sng" dirty="0">
                <a:latin typeface="Lub Dub Bold" panose="020B0803030403020204" pitchFamily="34" charset="0"/>
                <a:cs typeface="Arial" panose="020B0604020202020204" pitchFamily="34" charset="0"/>
              </a:rPr>
              <a:t>DO</a:t>
            </a:r>
          </a:p>
        </p:txBody>
      </p:sp>
      <p:sp>
        <p:nvSpPr>
          <p:cNvPr id="6" name="TextBox 5">
            <a:extLst>
              <a:ext uri="{FF2B5EF4-FFF2-40B4-BE49-F238E27FC236}">
                <a16:creationId xmlns:a16="http://schemas.microsoft.com/office/drawing/2014/main" id="{6058543D-2711-916B-DEF4-95C679EA8CF3}"/>
              </a:ext>
            </a:extLst>
          </p:cNvPr>
          <p:cNvSpPr txBox="1"/>
          <p:nvPr/>
        </p:nvSpPr>
        <p:spPr>
          <a:xfrm>
            <a:off x="999242" y="2527695"/>
            <a:ext cx="3455844" cy="2646878"/>
          </a:xfrm>
          <a:prstGeom prst="rect">
            <a:avLst/>
          </a:prstGeom>
          <a:noFill/>
        </p:spPr>
        <p:txBody>
          <a:bodyPr wrap="square" rtlCol="0">
            <a:spAutoFit/>
          </a:bodyPr>
          <a:lstStyle/>
          <a:p>
            <a:pPr algn="ctr"/>
            <a:r>
              <a:rPr lang="en-US" sz="2000" b="1" dirty="0">
                <a:latin typeface="Lub Dub Bold" panose="020B0803030403020204" pitchFamily="34" charset="0"/>
                <a:cs typeface="Arial" panose="020B0604020202020204" pitchFamily="34" charset="0"/>
              </a:rPr>
              <a:t>Emergent anticoagulation reversal </a:t>
            </a:r>
            <a:r>
              <a:rPr lang="en-US" dirty="0">
                <a:latin typeface="Lub Dub Medium" panose="020B0603030403020204" pitchFamily="34" charset="0"/>
                <a:cs typeface="Arial" panose="020B0604020202020204" pitchFamily="34" charset="0"/>
              </a:rPr>
              <a:t>with appropriate reversal agents should be performed to prevent re-bleeding in patients receiving anticoagulants.</a:t>
            </a:r>
            <a:br>
              <a:rPr lang="en-US" dirty="0">
                <a:latin typeface="Lub Dub Medium" panose="020B0603030403020204" pitchFamily="34" charset="0"/>
                <a:cs typeface="Arial" panose="020B0604020202020204" pitchFamily="34" charset="0"/>
              </a:rPr>
            </a:br>
            <a:r>
              <a:rPr lang="en-US" dirty="0">
                <a:latin typeface="Lub Dub Medium" panose="020B0603030403020204" pitchFamily="34" charset="0"/>
                <a:cs typeface="Arial" panose="020B0604020202020204" pitchFamily="34" charset="0"/>
              </a:rPr>
              <a:t>(Class 1)</a:t>
            </a:r>
          </a:p>
          <a:p>
            <a:endParaRPr lang="en-US" dirty="0">
              <a:latin typeface="Lub Dub Medium" panose="020B0603030403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05B5C2F-AE91-3EF0-78B8-F17E6B758F8B}"/>
              </a:ext>
            </a:extLst>
          </p:cNvPr>
          <p:cNvSpPr txBox="1"/>
          <p:nvPr/>
        </p:nvSpPr>
        <p:spPr>
          <a:xfrm>
            <a:off x="8087845" y="1884298"/>
            <a:ext cx="1612942" cy="523220"/>
          </a:xfrm>
          <a:prstGeom prst="rect">
            <a:avLst/>
          </a:prstGeom>
          <a:noFill/>
        </p:spPr>
        <p:txBody>
          <a:bodyPr wrap="none" rtlCol="0">
            <a:spAutoFit/>
          </a:bodyPr>
          <a:lstStyle/>
          <a:p>
            <a:r>
              <a:rPr lang="en-US" sz="2800" b="1" u="sng" dirty="0">
                <a:latin typeface="Lub Dub Bold" panose="020B0803030403020204" pitchFamily="34" charset="0"/>
                <a:cs typeface="Arial" panose="020B0604020202020204" pitchFamily="34" charset="0"/>
              </a:rPr>
              <a:t>DO NOT</a:t>
            </a:r>
          </a:p>
        </p:txBody>
      </p:sp>
      <p:sp>
        <p:nvSpPr>
          <p:cNvPr id="15" name="TextBox 14">
            <a:extLst>
              <a:ext uri="{FF2B5EF4-FFF2-40B4-BE49-F238E27FC236}">
                <a16:creationId xmlns:a16="http://schemas.microsoft.com/office/drawing/2014/main" id="{810F4104-3690-A224-26C4-41873B290D2D}"/>
              </a:ext>
            </a:extLst>
          </p:cNvPr>
          <p:cNvSpPr txBox="1"/>
          <p:nvPr/>
        </p:nvSpPr>
        <p:spPr>
          <a:xfrm>
            <a:off x="7175369" y="2519839"/>
            <a:ext cx="3455844" cy="1877437"/>
          </a:xfrm>
          <a:prstGeom prst="rect">
            <a:avLst/>
          </a:prstGeom>
          <a:noFill/>
        </p:spPr>
        <p:txBody>
          <a:bodyPr wrap="square" rtlCol="0">
            <a:spAutoFit/>
          </a:bodyPr>
          <a:lstStyle/>
          <a:p>
            <a:pPr algn="ctr"/>
            <a:r>
              <a:rPr lang="en-US" sz="2000" dirty="0">
                <a:latin typeface="Lub Dub Medium" panose="020B0603030403020204" pitchFamily="34" charset="0"/>
                <a:cs typeface="Arial" panose="020B0604020202020204" pitchFamily="34" charset="0"/>
              </a:rPr>
              <a:t>Routine use of </a:t>
            </a:r>
            <a:r>
              <a:rPr lang="en-US" sz="2000" b="1" dirty="0">
                <a:latin typeface="Lub Dub Bold" panose="020B0803030403020204" pitchFamily="34" charset="0"/>
                <a:cs typeface="Arial" panose="020B0604020202020204" pitchFamily="34" charset="0"/>
              </a:rPr>
              <a:t>antifibrinolytic therapy </a:t>
            </a:r>
            <a:r>
              <a:rPr lang="en-US" sz="2000" dirty="0">
                <a:latin typeface="Lub Dub Medium" panose="020B0603030403020204" pitchFamily="34" charset="0"/>
                <a:cs typeface="Arial" panose="020B0604020202020204" pitchFamily="34" charset="0"/>
              </a:rPr>
              <a:t>is not useful to improve functional outcome.</a:t>
            </a:r>
          </a:p>
          <a:p>
            <a:pPr algn="ctr"/>
            <a:r>
              <a:rPr lang="en-US" dirty="0">
                <a:latin typeface="Lub Dub Medium" panose="020B0603030403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Class 3: No Benefit</a:t>
            </a:r>
            <a:r>
              <a:rPr lang="en-US" dirty="0">
                <a:latin typeface="Lub Dub Medium" panose="020B0603030403020204" pitchFamily="34" charset="0"/>
                <a:cs typeface="Arial" panose="020B0604020202020204" pitchFamily="34" charset="0"/>
              </a:rPr>
              <a:t>)</a:t>
            </a:r>
          </a:p>
          <a:p>
            <a:endParaRPr lang="en-US" dirty="0">
              <a:latin typeface="Lub Dub Medium" panose="020B0603030403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2A1AD27-9BE5-AFE0-890D-FD5557A279C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pic>
        <p:nvPicPr>
          <p:cNvPr id="12" name="Graphic 11">
            <a:extLst>
              <a:ext uri="{FF2B5EF4-FFF2-40B4-BE49-F238E27FC236}">
                <a16:creationId xmlns:a16="http://schemas.microsoft.com/office/drawing/2014/main" id="{64ECA2C1-3206-B4FD-FB33-CF235E307E6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906" y="1801906"/>
            <a:ext cx="2888164" cy="2888164"/>
          </a:xfrm>
          <a:prstGeom prst="rect">
            <a:avLst/>
          </a:prstGeom>
        </p:spPr>
      </p:pic>
    </p:spTree>
    <p:extLst>
      <p:ext uri="{BB962C8B-B14F-4D97-AF65-F5344CB8AC3E}">
        <p14:creationId xmlns:p14="http://schemas.microsoft.com/office/powerpoint/2010/main" val="2017388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61913-6D36-1B7B-9D8B-E1B0AD0FE829}"/>
              </a:ext>
            </a:extLst>
          </p:cNvPr>
          <p:cNvSpPr>
            <a:spLocks noGrp="1"/>
          </p:cNvSpPr>
          <p:nvPr>
            <p:ph type="title"/>
          </p:nvPr>
        </p:nvSpPr>
        <p:spPr/>
        <p:txBody>
          <a:bodyPr/>
          <a:lstStyle/>
          <a:p>
            <a:r>
              <a:rPr lang="en-US" dirty="0"/>
              <a:t>Treatment of Ruptured Cerebral Aneurysms</a:t>
            </a:r>
          </a:p>
        </p:txBody>
      </p:sp>
      <p:sp>
        <p:nvSpPr>
          <p:cNvPr id="4" name="Slide Number Placeholder 3">
            <a:extLst>
              <a:ext uri="{FF2B5EF4-FFF2-40B4-BE49-F238E27FC236}">
                <a16:creationId xmlns:a16="http://schemas.microsoft.com/office/drawing/2014/main" id="{DA08A0D2-25CE-A920-E658-EB85F7FB6A5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
        <p:nvSpPr>
          <p:cNvPr id="6" name="Round Same Side Corner Rectangle 60">
            <a:extLst>
              <a:ext uri="{FF2B5EF4-FFF2-40B4-BE49-F238E27FC236}">
                <a16:creationId xmlns:a16="http://schemas.microsoft.com/office/drawing/2014/main" id="{0BFE29B4-2247-E754-ABE8-5CD472A3A475}"/>
              </a:ext>
              <a:ext uri="{C183D7F6-B498-43B3-948B-1728B52AA6E4}">
                <adec:decorative xmlns:adec="http://schemas.microsoft.com/office/drawing/2017/decorative" val="1"/>
              </a:ext>
            </a:extLst>
          </p:cNvPr>
          <p:cNvSpPr/>
          <p:nvPr/>
        </p:nvSpPr>
        <p:spPr>
          <a:xfrm>
            <a:off x="1616526" y="3001817"/>
            <a:ext cx="2179620" cy="104470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a:t>
            </a:r>
          </a:p>
        </p:txBody>
      </p:sp>
      <p:cxnSp>
        <p:nvCxnSpPr>
          <p:cNvPr id="7" name="Straight Arrow Connector 6">
            <a:extLst>
              <a:ext uri="{FF2B5EF4-FFF2-40B4-BE49-F238E27FC236}">
                <a16:creationId xmlns:a16="http://schemas.microsoft.com/office/drawing/2014/main" id="{44F5BFCA-7EE4-F526-33D4-AF887B2EA0E5}"/>
              </a:ext>
              <a:ext uri="{C183D7F6-B498-43B3-948B-1728B52AA6E4}">
                <adec:decorative xmlns:adec="http://schemas.microsoft.com/office/drawing/2017/decorative" val="1"/>
              </a:ext>
            </a:extLst>
          </p:cNvPr>
          <p:cNvCxnSpPr>
            <a:cxnSpLocks/>
          </p:cNvCxnSpPr>
          <p:nvPr/>
        </p:nvCxnSpPr>
        <p:spPr>
          <a:xfrm>
            <a:off x="2706336" y="2475015"/>
            <a:ext cx="0" cy="5268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F7BBF2B-C364-F5EF-C5E2-5661E9DA03E7}"/>
              </a:ext>
              <a:ext uri="{C183D7F6-B498-43B3-948B-1728B52AA6E4}">
                <adec:decorative xmlns:adec="http://schemas.microsoft.com/office/drawing/2017/decorative" val="1"/>
              </a:ext>
            </a:extLst>
          </p:cNvPr>
          <p:cNvSpPr txBox="1"/>
          <p:nvPr/>
        </p:nvSpPr>
        <p:spPr>
          <a:xfrm>
            <a:off x="1616527" y="1919794"/>
            <a:ext cx="2179619" cy="55522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 </a:t>
            </a:r>
          </a:p>
        </p:txBody>
      </p:sp>
      <p:sp>
        <p:nvSpPr>
          <p:cNvPr id="10" name="Round Same Side Corner Rectangle 60">
            <a:extLst>
              <a:ext uri="{FF2B5EF4-FFF2-40B4-BE49-F238E27FC236}">
                <a16:creationId xmlns:a16="http://schemas.microsoft.com/office/drawing/2014/main" id="{31B8A92B-9F58-0910-CC3B-79CE1DEA14C8}"/>
              </a:ext>
              <a:ext uri="{C183D7F6-B498-43B3-948B-1728B52AA6E4}">
                <adec:decorative xmlns:adec="http://schemas.microsoft.com/office/drawing/2017/decorative" val="1"/>
              </a:ext>
            </a:extLst>
          </p:cNvPr>
          <p:cNvSpPr/>
          <p:nvPr/>
        </p:nvSpPr>
        <p:spPr>
          <a:xfrm>
            <a:off x="5278744" y="3001817"/>
            <a:ext cx="2382656" cy="104470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a:t>
            </a:r>
          </a:p>
        </p:txBody>
      </p:sp>
      <p:cxnSp>
        <p:nvCxnSpPr>
          <p:cNvPr id="11" name="Straight Arrow Connector 10">
            <a:extLst>
              <a:ext uri="{FF2B5EF4-FFF2-40B4-BE49-F238E27FC236}">
                <a16:creationId xmlns:a16="http://schemas.microsoft.com/office/drawing/2014/main" id="{9973E400-F852-DDD1-80F4-F24C3B6DAC39}"/>
              </a:ext>
              <a:ext uri="{C183D7F6-B498-43B3-948B-1728B52AA6E4}">
                <adec:decorative xmlns:adec="http://schemas.microsoft.com/office/drawing/2017/decorative" val="1"/>
              </a:ext>
            </a:extLst>
          </p:cNvPr>
          <p:cNvCxnSpPr>
            <a:cxnSpLocks/>
            <a:stCxn id="12" idx="2"/>
            <a:endCxn id="10" idx="0"/>
          </p:cNvCxnSpPr>
          <p:nvPr/>
        </p:nvCxnSpPr>
        <p:spPr>
          <a:xfrm rot="5400000">
            <a:off x="6886740" y="2058347"/>
            <a:ext cx="526802" cy="136013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A41C35A-D701-0916-66EF-C190EB82D0E6}"/>
              </a:ext>
              <a:ext uri="{C183D7F6-B498-43B3-948B-1728B52AA6E4}">
                <adec:decorative xmlns:adec="http://schemas.microsoft.com/office/drawing/2017/decorative" val="1"/>
              </a:ext>
            </a:extLst>
          </p:cNvPr>
          <p:cNvSpPr txBox="1"/>
          <p:nvPr/>
        </p:nvSpPr>
        <p:spPr>
          <a:xfrm>
            <a:off x="6377873" y="1919794"/>
            <a:ext cx="2904673" cy="55522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 </a:t>
            </a:r>
          </a:p>
        </p:txBody>
      </p:sp>
      <p:sp>
        <p:nvSpPr>
          <p:cNvPr id="15" name="Round Same Side Corner Rectangle 60">
            <a:extLst>
              <a:ext uri="{FF2B5EF4-FFF2-40B4-BE49-F238E27FC236}">
                <a16:creationId xmlns:a16="http://schemas.microsoft.com/office/drawing/2014/main" id="{2130DEAA-7BC5-B818-5935-4D21E88C7D1E}"/>
              </a:ext>
              <a:ext uri="{C183D7F6-B498-43B3-948B-1728B52AA6E4}">
                <adec:decorative xmlns:adec="http://schemas.microsoft.com/office/drawing/2017/decorative" val="1"/>
              </a:ext>
            </a:extLst>
          </p:cNvPr>
          <p:cNvSpPr/>
          <p:nvPr/>
        </p:nvSpPr>
        <p:spPr>
          <a:xfrm>
            <a:off x="8008253" y="3001817"/>
            <a:ext cx="2382656" cy="1044709"/>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a:t>
            </a:r>
          </a:p>
        </p:txBody>
      </p:sp>
      <p:cxnSp>
        <p:nvCxnSpPr>
          <p:cNvPr id="16" name="Straight Arrow Connector 10">
            <a:extLst>
              <a:ext uri="{FF2B5EF4-FFF2-40B4-BE49-F238E27FC236}">
                <a16:creationId xmlns:a16="http://schemas.microsoft.com/office/drawing/2014/main" id="{F23D1C0A-7974-3193-49C4-0A425D6E6A81}"/>
              </a:ext>
              <a:ext uri="{C183D7F6-B498-43B3-948B-1728B52AA6E4}">
                <adec:decorative xmlns:adec="http://schemas.microsoft.com/office/drawing/2017/decorative" val="1"/>
              </a:ext>
            </a:extLst>
          </p:cNvPr>
          <p:cNvCxnSpPr>
            <a:cxnSpLocks/>
            <a:stCxn id="12" idx="2"/>
            <a:endCxn id="15" idx="0"/>
          </p:cNvCxnSpPr>
          <p:nvPr/>
        </p:nvCxnSpPr>
        <p:spPr>
          <a:xfrm rot="16200000" flipH="1">
            <a:off x="8251494" y="2053730"/>
            <a:ext cx="526802" cy="136937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8" name="Graphic 27">
            <a:extLst>
              <a:ext uri="{FF2B5EF4-FFF2-40B4-BE49-F238E27FC236}">
                <a16:creationId xmlns:a16="http://schemas.microsoft.com/office/drawing/2014/main" id="{6CC391F0-1C0B-CA99-940E-022000C0923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87108" y="1930493"/>
            <a:ext cx="526803" cy="526803"/>
          </a:xfrm>
          <a:prstGeom prst="rect">
            <a:avLst/>
          </a:prstGeom>
        </p:spPr>
      </p:pic>
      <p:pic>
        <p:nvPicPr>
          <p:cNvPr id="29" name="Graphic 28">
            <a:extLst>
              <a:ext uri="{FF2B5EF4-FFF2-40B4-BE49-F238E27FC236}">
                <a16:creationId xmlns:a16="http://schemas.microsoft.com/office/drawing/2014/main" id="{2FD524F6-5157-063F-F937-AC11471D05B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86752" y="1886951"/>
            <a:ext cx="615772" cy="615772"/>
          </a:xfrm>
          <a:prstGeom prst="rect">
            <a:avLst/>
          </a:prstGeom>
        </p:spPr>
      </p:pic>
      <p:sp>
        <p:nvSpPr>
          <p:cNvPr id="31" name="TextBox 30">
            <a:extLst>
              <a:ext uri="{FF2B5EF4-FFF2-40B4-BE49-F238E27FC236}">
                <a16:creationId xmlns:a16="http://schemas.microsoft.com/office/drawing/2014/main" id="{DACDFC44-59ED-0897-AF8F-3439DB87A515}"/>
              </a:ext>
              <a:ext uri="{C183D7F6-B498-43B3-948B-1728B52AA6E4}">
                <adec:decorative xmlns:adec="http://schemas.microsoft.com/office/drawing/2017/decorative" val="0"/>
              </a:ext>
            </a:extLst>
          </p:cNvPr>
          <p:cNvSpPr txBox="1"/>
          <p:nvPr/>
        </p:nvSpPr>
        <p:spPr>
          <a:xfrm>
            <a:off x="1625089" y="1918081"/>
            <a:ext cx="2179619" cy="55522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     Timing</a:t>
            </a:r>
          </a:p>
        </p:txBody>
      </p:sp>
      <p:sp>
        <p:nvSpPr>
          <p:cNvPr id="30" name="Round Same Side Corner Rectangle 60">
            <a:extLst>
              <a:ext uri="{FF2B5EF4-FFF2-40B4-BE49-F238E27FC236}">
                <a16:creationId xmlns:a16="http://schemas.microsoft.com/office/drawing/2014/main" id="{66DA0366-BF5A-23F1-E285-86C5C99FA93B}"/>
              </a:ext>
              <a:ext uri="{C183D7F6-B498-43B3-948B-1728B52AA6E4}">
                <adec:decorative xmlns:adec="http://schemas.microsoft.com/office/drawing/2017/decorative" val="0"/>
              </a:ext>
            </a:extLst>
          </p:cNvPr>
          <p:cNvSpPr/>
          <p:nvPr/>
        </p:nvSpPr>
        <p:spPr>
          <a:xfrm>
            <a:off x="1625088" y="3000104"/>
            <a:ext cx="2179620" cy="1044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Treatment within 24 </a:t>
            </a:r>
            <a:r>
              <a:rPr kumimoji="0" lang="en-US" sz="1600" b="1" i="0" u="none" strike="noStrike" kern="1200" cap="none" spc="0" normalizeH="0" baseline="0" noProof="0" dirty="0" err="1">
                <a:ln>
                  <a:noFill/>
                </a:ln>
                <a:solidFill>
                  <a:srgbClr val="292929"/>
                </a:solidFill>
                <a:effectLst/>
                <a:uLnTx/>
                <a:uFillTx/>
                <a:latin typeface="Lub Dub Condensed" panose="020B0506030403020204" pitchFamily="34" charset="0"/>
                <a:cs typeface="Arial" panose="020B0604020202020204" pitchFamily="34" charset="0"/>
              </a:rPr>
              <a:t>hrs</a:t>
            </a: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from onset of </a:t>
            </a:r>
            <a:r>
              <a:rPr kumimoji="0" lang="en-US" sz="1600" b="1" i="0" u="none" strike="noStrike" kern="1200" cap="none" spc="0" normalizeH="0" baseline="0" noProof="0" dirty="0" err="1">
                <a:ln>
                  <a:noFill/>
                </a:ln>
                <a:solidFill>
                  <a:srgbClr val="292929"/>
                </a:solidFill>
                <a:effectLst/>
                <a:uLnTx/>
                <a:uFillTx/>
                <a:latin typeface="Lub Dub Condensed" panose="020B0506030403020204" pitchFamily="34" charset="0"/>
                <a:cs typeface="Arial" panose="020B0604020202020204" pitchFamily="34" charset="0"/>
              </a:rPr>
              <a:t>aSAH</a:t>
            </a: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is preferrable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(Class 1)</a:t>
            </a:r>
          </a:p>
        </p:txBody>
      </p:sp>
      <p:sp>
        <p:nvSpPr>
          <p:cNvPr id="33" name="TextBox 32">
            <a:extLst>
              <a:ext uri="{FF2B5EF4-FFF2-40B4-BE49-F238E27FC236}">
                <a16:creationId xmlns:a16="http://schemas.microsoft.com/office/drawing/2014/main" id="{6FDC6701-FA0E-96B9-DCB8-8DE8D6C80C6E}"/>
              </a:ext>
              <a:ext uri="{C183D7F6-B498-43B3-948B-1728B52AA6E4}">
                <adec:decorative xmlns:adec="http://schemas.microsoft.com/office/drawing/2017/decorative" val="0"/>
              </a:ext>
            </a:extLst>
          </p:cNvPr>
          <p:cNvSpPr txBox="1"/>
          <p:nvPr/>
        </p:nvSpPr>
        <p:spPr>
          <a:xfrm>
            <a:off x="6386435" y="1918081"/>
            <a:ext cx="2904673" cy="55522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      Treatment Goals</a:t>
            </a:r>
          </a:p>
        </p:txBody>
      </p:sp>
      <p:sp>
        <p:nvSpPr>
          <p:cNvPr id="32" name="Round Same Side Corner Rectangle 60">
            <a:extLst>
              <a:ext uri="{FF2B5EF4-FFF2-40B4-BE49-F238E27FC236}">
                <a16:creationId xmlns:a16="http://schemas.microsoft.com/office/drawing/2014/main" id="{B208825B-607E-D862-CB07-BAC9F12899C3}"/>
              </a:ext>
              <a:ext uri="{C183D7F6-B498-43B3-948B-1728B52AA6E4}">
                <adec:decorative xmlns:adec="http://schemas.microsoft.com/office/drawing/2017/decorative" val="0"/>
              </a:ext>
            </a:extLst>
          </p:cNvPr>
          <p:cNvSpPr/>
          <p:nvPr/>
        </p:nvSpPr>
        <p:spPr>
          <a:xfrm>
            <a:off x="5287306" y="3000104"/>
            <a:ext cx="2382656" cy="1044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Complete obliteration is preferred to reduce risk of re-bleeding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(Class 1)</a:t>
            </a:r>
          </a:p>
        </p:txBody>
      </p:sp>
      <p:sp>
        <p:nvSpPr>
          <p:cNvPr id="34" name="Round Same Side Corner Rectangle 60">
            <a:extLst>
              <a:ext uri="{FF2B5EF4-FFF2-40B4-BE49-F238E27FC236}">
                <a16:creationId xmlns:a16="http://schemas.microsoft.com/office/drawing/2014/main" id="{666F7A7E-A197-CF49-2202-B22AD78C00CE}"/>
              </a:ext>
              <a:ext uri="{C183D7F6-B498-43B3-948B-1728B52AA6E4}">
                <adec:decorative xmlns:adec="http://schemas.microsoft.com/office/drawing/2017/decorative" val="0"/>
              </a:ext>
            </a:extLst>
          </p:cNvPr>
          <p:cNvSpPr/>
          <p:nvPr/>
        </p:nvSpPr>
        <p:spPr>
          <a:xfrm>
            <a:off x="8016815" y="3000104"/>
            <a:ext cx="2382656" cy="1044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It is reasonable to re-treat partial obliteration </a:t>
            </a:r>
            <a:r>
              <a:rPr kumimoji="0" lang="en-US" sz="1600" b="1" i="0" u="none" strike="noStrike" kern="1200" cap="none" spc="0" normalizeH="0" baseline="0" noProof="0" dirty="0" err="1">
                <a:ln>
                  <a:noFill/>
                </a:ln>
                <a:solidFill>
                  <a:srgbClr val="292929"/>
                </a:solidFill>
                <a:effectLst/>
                <a:uLnTx/>
                <a:uFillTx/>
                <a:latin typeface="Lub Dub Condensed" panose="020B0506030403020204" pitchFamily="34" charset="0"/>
                <a:cs typeface="Arial" panose="020B0604020202020204" pitchFamily="34" charset="0"/>
              </a:rPr>
              <a:t>aSAH</a:t>
            </a: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to prevent re-bleeding (Class 2a) </a:t>
            </a:r>
          </a:p>
        </p:txBody>
      </p:sp>
      <p:sp>
        <p:nvSpPr>
          <p:cNvPr id="5" name="Text Placeholder 4">
            <a:extLst>
              <a:ext uri="{FF2B5EF4-FFF2-40B4-BE49-F238E27FC236}">
                <a16:creationId xmlns:a16="http://schemas.microsoft.com/office/drawing/2014/main" id="{01F48BB7-8DCB-BD75-75D4-C9E47AC3B031}"/>
              </a:ext>
            </a:extLst>
          </p:cNvPr>
          <p:cNvSpPr>
            <a:spLocks noGrp="1"/>
          </p:cNvSpPr>
          <p:nvPr>
            <p:ph type="body" sz="quarter" idx="13"/>
          </p:nvPr>
        </p:nvSpPr>
        <p:spPr>
          <a:xfrm>
            <a:off x="838200" y="5922775"/>
            <a:ext cx="10515600" cy="271939"/>
          </a:xfrm>
        </p:spPr>
        <p:txBody>
          <a:bodyPr/>
          <a:lstStyle/>
          <a:p>
            <a:pPr algn="ctr"/>
            <a:r>
              <a:rPr lang="en-US" b="1" dirty="0"/>
              <a:t>Abbreviations: </a:t>
            </a:r>
            <a:r>
              <a:rPr lang="en-US" dirty="0" err="1"/>
              <a:t>aSAH</a:t>
            </a:r>
            <a:r>
              <a:rPr lang="en-US" dirty="0"/>
              <a:t> indicates aneurysmal subarachnoid hemorrhage; and </a:t>
            </a:r>
            <a:r>
              <a:rPr lang="en-US" dirty="0" err="1"/>
              <a:t>hrs</a:t>
            </a:r>
            <a:r>
              <a:rPr lang="en-US" dirty="0"/>
              <a:t>, hours. </a:t>
            </a:r>
          </a:p>
        </p:txBody>
      </p:sp>
    </p:spTree>
    <p:extLst>
      <p:ext uri="{BB962C8B-B14F-4D97-AF65-F5344CB8AC3E}">
        <p14:creationId xmlns:p14="http://schemas.microsoft.com/office/powerpoint/2010/main" val="3654342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F8B5B-0963-3B5C-F24F-169042F70D00}"/>
              </a:ext>
            </a:extLst>
          </p:cNvPr>
          <p:cNvSpPr>
            <a:spLocks noGrp="1"/>
          </p:cNvSpPr>
          <p:nvPr>
            <p:ph type="title"/>
          </p:nvPr>
        </p:nvSpPr>
        <p:spPr/>
        <p:txBody>
          <a:bodyPr/>
          <a:lstStyle/>
          <a:p>
            <a:r>
              <a:rPr lang="en-US" dirty="0"/>
              <a:t>Treatment of Ruptured Cerebral Aneurysms</a:t>
            </a:r>
          </a:p>
        </p:txBody>
      </p:sp>
      <p:sp>
        <p:nvSpPr>
          <p:cNvPr id="4" name="Slide Number Placeholder 3">
            <a:extLst>
              <a:ext uri="{FF2B5EF4-FFF2-40B4-BE49-F238E27FC236}">
                <a16:creationId xmlns:a16="http://schemas.microsoft.com/office/drawing/2014/main" id="{A369BF02-A585-5EA3-9DAF-F8F26C250FB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
        <p:nvSpPr>
          <p:cNvPr id="6" name="Round Same Side Corner Rectangle 60">
            <a:extLst>
              <a:ext uri="{FF2B5EF4-FFF2-40B4-BE49-F238E27FC236}">
                <a16:creationId xmlns:a16="http://schemas.microsoft.com/office/drawing/2014/main" id="{2BB1317F-2CF5-F18B-119E-99054D3B9641}"/>
              </a:ext>
              <a:ext uri="{C183D7F6-B498-43B3-948B-1728B52AA6E4}">
                <adec:decorative xmlns:adec="http://schemas.microsoft.com/office/drawing/2017/decorative" val="1"/>
              </a:ext>
            </a:extLst>
          </p:cNvPr>
          <p:cNvSpPr/>
          <p:nvPr/>
        </p:nvSpPr>
        <p:spPr>
          <a:xfrm>
            <a:off x="2087419" y="3001817"/>
            <a:ext cx="3758874" cy="147117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a:t>
            </a:r>
          </a:p>
        </p:txBody>
      </p:sp>
      <p:cxnSp>
        <p:nvCxnSpPr>
          <p:cNvPr id="7" name="Straight Arrow Connector 10">
            <a:extLst>
              <a:ext uri="{FF2B5EF4-FFF2-40B4-BE49-F238E27FC236}">
                <a16:creationId xmlns:a16="http://schemas.microsoft.com/office/drawing/2014/main" id="{228CBD31-9D34-C33B-09B8-CF60F86C3061}"/>
              </a:ext>
              <a:ext uri="{C183D7F6-B498-43B3-948B-1728B52AA6E4}">
                <adec:decorative xmlns:adec="http://schemas.microsoft.com/office/drawing/2017/decorative" val="1"/>
              </a:ext>
            </a:extLst>
          </p:cNvPr>
          <p:cNvCxnSpPr>
            <a:cxnSpLocks/>
            <a:stCxn id="8" idx="2"/>
            <a:endCxn id="6" idx="0"/>
          </p:cNvCxnSpPr>
          <p:nvPr/>
        </p:nvCxnSpPr>
        <p:spPr>
          <a:xfrm rot="5400000">
            <a:off x="4791119" y="1650753"/>
            <a:ext cx="526802" cy="217532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EC9B3D-19EE-7BAF-EE6B-9223FE73E504}"/>
              </a:ext>
              <a:ext uri="{C183D7F6-B498-43B3-948B-1728B52AA6E4}">
                <adec:decorative xmlns:adec="http://schemas.microsoft.com/office/drawing/2017/decorative" val="1"/>
              </a:ext>
            </a:extLst>
          </p:cNvPr>
          <p:cNvSpPr txBox="1"/>
          <p:nvPr/>
        </p:nvSpPr>
        <p:spPr>
          <a:xfrm>
            <a:off x="4184074" y="1625600"/>
            <a:ext cx="3916218" cy="84941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 </a:t>
            </a:r>
          </a:p>
        </p:txBody>
      </p:sp>
      <p:sp>
        <p:nvSpPr>
          <p:cNvPr id="9" name="Round Same Side Corner Rectangle 60">
            <a:extLst>
              <a:ext uri="{FF2B5EF4-FFF2-40B4-BE49-F238E27FC236}">
                <a16:creationId xmlns:a16="http://schemas.microsoft.com/office/drawing/2014/main" id="{FEB1BF54-3D5E-9FFC-3617-1AC2947DE51B}"/>
              </a:ext>
              <a:ext uri="{C183D7F6-B498-43B3-948B-1728B52AA6E4}">
                <adec:decorative xmlns:adec="http://schemas.microsoft.com/office/drawing/2017/decorative" val="1"/>
              </a:ext>
            </a:extLst>
          </p:cNvPr>
          <p:cNvSpPr/>
          <p:nvPr/>
        </p:nvSpPr>
        <p:spPr>
          <a:xfrm>
            <a:off x="6345708" y="3001817"/>
            <a:ext cx="3758874" cy="147117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a:t>
            </a:r>
          </a:p>
        </p:txBody>
      </p:sp>
      <p:cxnSp>
        <p:nvCxnSpPr>
          <p:cNvPr id="10" name="Straight Arrow Connector 10">
            <a:extLst>
              <a:ext uri="{FF2B5EF4-FFF2-40B4-BE49-F238E27FC236}">
                <a16:creationId xmlns:a16="http://schemas.microsoft.com/office/drawing/2014/main" id="{4A869D45-D676-2088-2E7C-455F0E0FDED1}"/>
              </a:ext>
              <a:ext uri="{C183D7F6-B498-43B3-948B-1728B52AA6E4}">
                <adec:decorative xmlns:adec="http://schemas.microsoft.com/office/drawing/2017/decorative" val="1"/>
              </a:ext>
            </a:extLst>
          </p:cNvPr>
          <p:cNvCxnSpPr>
            <a:cxnSpLocks/>
            <a:stCxn id="8" idx="2"/>
            <a:endCxn id="9" idx="0"/>
          </p:cNvCxnSpPr>
          <p:nvPr/>
        </p:nvCxnSpPr>
        <p:spPr>
          <a:xfrm rot="16200000" flipH="1">
            <a:off x="6920263" y="1696935"/>
            <a:ext cx="526802" cy="208296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190C058-7944-D5F2-E8FD-28A75BE1B352}"/>
              </a:ext>
              <a:ext uri="{C183D7F6-B498-43B3-948B-1728B52AA6E4}">
                <adec:decorative xmlns:adec="http://schemas.microsoft.com/office/drawing/2017/decorative" val="0"/>
              </a:ext>
            </a:extLst>
          </p:cNvPr>
          <p:cNvSpPr txBox="1"/>
          <p:nvPr/>
        </p:nvSpPr>
        <p:spPr>
          <a:xfrm>
            <a:off x="4182360" y="1634162"/>
            <a:ext cx="3916218" cy="849415"/>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General Principles for Management of </a:t>
            </a:r>
            <a:r>
              <a:rPr lang="en-US" sz="2400" dirty="0" err="1">
                <a:latin typeface="Lub Dub Condensed" panose="020B0506030403020204" pitchFamily="34" charset="0"/>
              </a:rPr>
              <a:t>aSAH</a:t>
            </a:r>
            <a:endParaRPr lang="en-US" sz="2400" dirty="0">
              <a:latin typeface="Lub Dub Condensed" panose="020B0506030403020204" pitchFamily="34" charset="0"/>
            </a:endParaRPr>
          </a:p>
        </p:txBody>
      </p:sp>
      <p:sp>
        <p:nvSpPr>
          <p:cNvPr id="23" name="Round Same Side Corner Rectangle 60">
            <a:extLst>
              <a:ext uri="{FF2B5EF4-FFF2-40B4-BE49-F238E27FC236}">
                <a16:creationId xmlns:a16="http://schemas.microsoft.com/office/drawing/2014/main" id="{BEC3B288-EB70-08ED-7446-049C7E1CA6F5}"/>
              </a:ext>
              <a:ext uri="{C183D7F6-B498-43B3-948B-1728B52AA6E4}">
                <adec:decorative xmlns:adec="http://schemas.microsoft.com/office/drawing/2017/decorative" val="0"/>
              </a:ext>
            </a:extLst>
          </p:cNvPr>
          <p:cNvSpPr/>
          <p:nvPr/>
        </p:nvSpPr>
        <p:spPr>
          <a:xfrm>
            <a:off x="2085705" y="3010379"/>
            <a:ext cx="3758874" cy="1471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Ruptured </a:t>
            </a:r>
            <a:r>
              <a:rPr kumimoji="0" lang="en-US" sz="1600" b="1" i="0" u="none" strike="noStrike" kern="1200" cap="none" spc="0" normalizeH="0" baseline="0" noProof="0" dirty="0" err="1">
                <a:ln>
                  <a:noFill/>
                </a:ln>
                <a:solidFill>
                  <a:srgbClr val="292929"/>
                </a:solidFill>
                <a:effectLst/>
                <a:uLnTx/>
                <a:uFillTx/>
                <a:latin typeface="Lub Dub Condensed" panose="020B0506030403020204" pitchFamily="34" charset="0"/>
                <a:cs typeface="Arial" panose="020B0604020202020204" pitchFamily="34" charset="0"/>
              </a:rPr>
              <a:t>aSAH</a:t>
            </a: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should be evaluated by specialists with endovascular and/or neurosurgical expertise.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(Class 1)</a:t>
            </a:r>
          </a:p>
        </p:txBody>
      </p:sp>
      <p:sp>
        <p:nvSpPr>
          <p:cNvPr id="25" name="Round Same Side Corner Rectangle 60">
            <a:extLst>
              <a:ext uri="{FF2B5EF4-FFF2-40B4-BE49-F238E27FC236}">
                <a16:creationId xmlns:a16="http://schemas.microsoft.com/office/drawing/2014/main" id="{51748EC0-C412-F3C3-6DDD-CF96D81AE479}"/>
              </a:ext>
              <a:ext uri="{C183D7F6-B498-43B3-948B-1728B52AA6E4}">
                <adec:decorative xmlns:adec="http://schemas.microsoft.com/office/drawing/2017/decorative" val="0"/>
              </a:ext>
            </a:extLst>
          </p:cNvPr>
          <p:cNvSpPr/>
          <p:nvPr/>
        </p:nvSpPr>
        <p:spPr>
          <a:xfrm>
            <a:off x="6343994" y="3010379"/>
            <a:ext cx="3758874" cy="1471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Patients deemed salvageable and with depressed level of consciousness due to large IPH should undergo emergent clot evacuation to reduce mortality.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(Class 1)</a:t>
            </a:r>
          </a:p>
        </p:txBody>
      </p:sp>
      <p:sp>
        <p:nvSpPr>
          <p:cNvPr id="5" name="Text Placeholder 4">
            <a:extLst>
              <a:ext uri="{FF2B5EF4-FFF2-40B4-BE49-F238E27FC236}">
                <a16:creationId xmlns:a16="http://schemas.microsoft.com/office/drawing/2014/main" id="{D24C5825-1655-6342-00A6-34DB6742632E}"/>
              </a:ext>
            </a:extLst>
          </p:cNvPr>
          <p:cNvSpPr>
            <a:spLocks noGrp="1"/>
          </p:cNvSpPr>
          <p:nvPr>
            <p:ph type="body" sz="quarter" idx="13"/>
          </p:nvPr>
        </p:nvSpPr>
        <p:spPr>
          <a:xfrm>
            <a:off x="838200" y="5922775"/>
            <a:ext cx="10515600" cy="271939"/>
          </a:xfrm>
        </p:spPr>
        <p:txBody>
          <a:bodyPr/>
          <a:lstStyle/>
          <a:p>
            <a:pPr algn="ctr"/>
            <a:r>
              <a:rPr lang="en-US" b="1" dirty="0"/>
              <a:t>Abbreviations: </a:t>
            </a:r>
            <a:r>
              <a:rPr lang="en-US" dirty="0" err="1"/>
              <a:t>aSAH</a:t>
            </a:r>
            <a:r>
              <a:rPr lang="en-US" dirty="0"/>
              <a:t> indicates aneurysmal subarachnoid hemorrhage; and IPH, intraparenchymal hemorrhage.</a:t>
            </a:r>
          </a:p>
        </p:txBody>
      </p:sp>
    </p:spTree>
    <p:extLst>
      <p:ext uri="{BB962C8B-B14F-4D97-AF65-F5344CB8AC3E}">
        <p14:creationId xmlns:p14="http://schemas.microsoft.com/office/powerpoint/2010/main" val="584688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ADBC2-AF55-47C7-AAEB-AC0F40F82AA0}"/>
              </a:ext>
            </a:extLst>
          </p:cNvPr>
          <p:cNvSpPr>
            <a:spLocks noGrp="1"/>
          </p:cNvSpPr>
          <p:nvPr>
            <p:ph type="title"/>
          </p:nvPr>
        </p:nvSpPr>
        <p:spPr/>
        <p:txBody>
          <a:bodyPr/>
          <a:lstStyle/>
          <a:p>
            <a:r>
              <a:rPr lang="en-US" dirty="0"/>
              <a:t>Surgical and Endovascular Treatment of </a:t>
            </a:r>
            <a:br>
              <a:rPr lang="en-US" dirty="0"/>
            </a:br>
            <a:r>
              <a:rPr lang="en-US" dirty="0"/>
              <a:t>Ruptured Cerebral Aneurysms</a:t>
            </a:r>
          </a:p>
        </p:txBody>
      </p:sp>
      <p:sp>
        <p:nvSpPr>
          <p:cNvPr id="61" name="Rectangle 60" descr="This decision algorithm provides guidance on surgical and endovascular treatment based on type/location of the aneurysm.&#10;&#10;For patients with good-grade aneurysmal subarachnoid hemorrhage (aSAH) from ruptured aneurysms of the anterior circulation equally suitable for both primary coiling and clipping, primary coiling is recommended in preference to clipping to improve 1-year functional outcome (Class 1).  For patients with good-grade aSAH from ruptured aneurysms of the anterior circulation equally suitable for both primary coiling and clipping, both treatment options are reasonable to achieve favorable long-term outcome (Class 2a).&#10;&#10;For patients with aSAH from ruptured&#10;aneurysms of the posterior circulation&#10;that are amenable to coiling, coiling is&#10;indicated in preference to clipping to&#10;improve outcome (Class 1).&#10;&#10;For patients with aSAH from ruptured&#10;wide-neck aneurysms not amenable to&#10;surgical clipping or primary coiling, endovascular treatment with stent-assisted coiling or flow diverters is reasonable to reduce the risk of rebleed (Class 2a).&#10;&#10;For patients with aSAH from ruptured&#10;saccular aneurysms amenable to either&#10;primary coiling or clipping, stents or flow diverters should not be used to avoid higher risk of complications (Class 3:Harm).&#10;&#10;&#10;&#10;&#10;&#10;">
            <a:extLst>
              <a:ext uri="{FF2B5EF4-FFF2-40B4-BE49-F238E27FC236}">
                <a16:creationId xmlns:a16="http://schemas.microsoft.com/office/drawing/2014/main" id="{E7E7BF63-F3AA-0377-AB75-1F4371A79A00}"/>
              </a:ext>
            </a:extLst>
          </p:cNvPr>
          <p:cNvSpPr/>
          <p:nvPr/>
        </p:nvSpPr>
        <p:spPr>
          <a:xfrm>
            <a:off x="175310" y="319796"/>
            <a:ext cx="11743362" cy="561996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0720D0AC-0973-CE94-909E-7B87E04E6D7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
        <p:nvSpPr>
          <p:cNvPr id="6" name="TextBox 5">
            <a:extLst>
              <a:ext uri="{FF2B5EF4-FFF2-40B4-BE49-F238E27FC236}">
                <a16:creationId xmlns:a16="http://schemas.microsoft.com/office/drawing/2014/main" id="{3580BB20-4257-0D09-263F-C2A64FA59756}"/>
              </a:ext>
              <a:ext uri="{C183D7F6-B498-43B3-948B-1728B52AA6E4}">
                <adec:decorative xmlns:adec="http://schemas.microsoft.com/office/drawing/2017/decorative" val="1"/>
              </a:ext>
            </a:extLst>
          </p:cNvPr>
          <p:cNvSpPr txBox="1"/>
          <p:nvPr/>
        </p:nvSpPr>
        <p:spPr>
          <a:xfrm>
            <a:off x="4151523" y="1671193"/>
            <a:ext cx="3704769" cy="7228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Type of Aneurysm</a:t>
            </a:r>
          </a:p>
        </p:txBody>
      </p:sp>
      <p:cxnSp>
        <p:nvCxnSpPr>
          <p:cNvPr id="7" name="Elbow Connector 47">
            <a:extLst>
              <a:ext uri="{FF2B5EF4-FFF2-40B4-BE49-F238E27FC236}">
                <a16:creationId xmlns:a16="http://schemas.microsoft.com/office/drawing/2014/main" id="{C239927C-270F-9DAE-A498-F162FF9864BE}"/>
              </a:ext>
              <a:ext uri="{C183D7F6-B498-43B3-948B-1728B52AA6E4}">
                <adec:decorative xmlns:adec="http://schemas.microsoft.com/office/drawing/2017/decorative" val="1"/>
              </a:ext>
            </a:extLst>
          </p:cNvPr>
          <p:cNvCxnSpPr>
            <a:cxnSpLocks/>
            <a:stCxn id="6" idx="2"/>
            <a:endCxn id="21" idx="0"/>
          </p:cNvCxnSpPr>
          <p:nvPr/>
        </p:nvCxnSpPr>
        <p:spPr>
          <a:xfrm rot="16200000" flipH="1">
            <a:off x="7821765" y="576161"/>
            <a:ext cx="633934" cy="426964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Elbow Connector 47">
            <a:extLst>
              <a:ext uri="{FF2B5EF4-FFF2-40B4-BE49-F238E27FC236}">
                <a16:creationId xmlns:a16="http://schemas.microsoft.com/office/drawing/2014/main" id="{FBE7BFD4-D3E3-AE58-6A2F-2A1BE337E79B}"/>
              </a:ext>
              <a:ext uri="{C183D7F6-B498-43B3-948B-1728B52AA6E4}">
                <adec:decorative xmlns:adec="http://schemas.microsoft.com/office/drawing/2017/decorative" val="1"/>
              </a:ext>
            </a:extLst>
          </p:cNvPr>
          <p:cNvCxnSpPr>
            <a:cxnSpLocks/>
            <a:stCxn id="6" idx="2"/>
            <a:endCxn id="12" idx="0"/>
          </p:cNvCxnSpPr>
          <p:nvPr/>
        </p:nvCxnSpPr>
        <p:spPr>
          <a:xfrm rot="5400000">
            <a:off x="3911617" y="911277"/>
            <a:ext cx="609550" cy="3575033"/>
          </a:xfrm>
          <a:prstGeom prst="bentConnector3">
            <a:avLst>
              <a:gd name="adj1" fmla="val 53157"/>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200223E-75B5-56BD-6D5E-A53D06F48781}"/>
              </a:ext>
              <a:ext uri="{C183D7F6-B498-43B3-948B-1728B52AA6E4}">
                <adec:decorative xmlns:adec="http://schemas.microsoft.com/office/drawing/2017/decorative" val="1"/>
              </a:ext>
            </a:extLst>
          </p:cNvPr>
          <p:cNvCxnSpPr>
            <a:cxnSpLocks/>
            <a:stCxn id="6" idx="2"/>
          </p:cNvCxnSpPr>
          <p:nvPr/>
        </p:nvCxnSpPr>
        <p:spPr>
          <a:xfrm rot="5400000">
            <a:off x="5555216" y="2567066"/>
            <a:ext cx="621741" cy="275645"/>
          </a:xfrm>
          <a:prstGeom prst="bentConnector3">
            <a:avLst>
              <a:gd name="adj1" fmla="val 51548"/>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ound Same Side Corner Rectangle 60">
            <a:extLst>
              <a:ext uri="{FF2B5EF4-FFF2-40B4-BE49-F238E27FC236}">
                <a16:creationId xmlns:a16="http://schemas.microsoft.com/office/drawing/2014/main" id="{CED17D0B-CEB3-0A6F-14B4-21B7CB400B25}"/>
              </a:ext>
              <a:ext uri="{C183D7F6-B498-43B3-948B-1728B52AA6E4}">
                <adec:decorative xmlns:adec="http://schemas.microsoft.com/office/drawing/2017/decorative" val="1"/>
              </a:ext>
            </a:extLst>
          </p:cNvPr>
          <p:cNvSpPr/>
          <p:nvPr/>
        </p:nvSpPr>
        <p:spPr>
          <a:xfrm>
            <a:off x="543765" y="4559624"/>
            <a:ext cx="1609344" cy="106030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Coiling preferred to clipping to improve </a:t>
            </a:r>
          </a:p>
          <a:p>
            <a:pPr algn="ctr"/>
            <a:r>
              <a:rPr lang="en-US" sz="1400" dirty="0">
                <a:solidFill>
                  <a:schemeClr val="tx1"/>
                </a:solidFill>
                <a:latin typeface="Lub Dub Condensed" panose="020B0506030403020204"/>
              </a:rPr>
              <a:t>1-year functional  outcome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1</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grpSp>
        <p:nvGrpSpPr>
          <p:cNvPr id="11" name="Group 10">
            <a:extLst>
              <a:ext uri="{FF2B5EF4-FFF2-40B4-BE49-F238E27FC236}">
                <a16:creationId xmlns:a16="http://schemas.microsoft.com/office/drawing/2014/main" id="{3E9CFBFF-E085-B463-B2FB-E4E9BD7F5706}"/>
              </a:ext>
              <a:ext uri="{C183D7F6-B498-43B3-948B-1728B52AA6E4}">
                <adec:decorative xmlns:adec="http://schemas.microsoft.com/office/drawing/2017/decorative" val="1"/>
              </a:ext>
            </a:extLst>
          </p:cNvPr>
          <p:cNvGrpSpPr/>
          <p:nvPr/>
        </p:nvGrpSpPr>
        <p:grpSpPr>
          <a:xfrm>
            <a:off x="1667740" y="3003568"/>
            <a:ext cx="1522269" cy="1202092"/>
            <a:chOff x="3441472" y="4211157"/>
            <a:chExt cx="1146945" cy="765820"/>
          </a:xfrm>
        </p:grpSpPr>
        <p:sp>
          <p:nvSpPr>
            <p:cNvPr id="12" name="Diamond 11">
              <a:extLst>
                <a:ext uri="{FF2B5EF4-FFF2-40B4-BE49-F238E27FC236}">
                  <a16:creationId xmlns:a16="http://schemas.microsoft.com/office/drawing/2014/main" id="{20F8C488-03FE-DED2-D755-3E2C9FDF16D2}"/>
                </a:ext>
                <a:ext uri="{C183D7F6-B498-43B3-948B-1728B52AA6E4}">
                  <adec:decorative xmlns:adec="http://schemas.microsoft.com/office/drawing/2017/decorative" val="1"/>
                </a:ext>
              </a:extLst>
            </p:cNvPr>
            <p:cNvSpPr/>
            <p:nvPr/>
          </p:nvSpPr>
          <p:spPr>
            <a:xfrm>
              <a:off x="3441472" y="4211157"/>
              <a:ext cx="1146945" cy="76582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08CE6C99-2C49-0582-5934-EB024645791B}"/>
                </a:ext>
                <a:ext uri="{C183D7F6-B498-43B3-948B-1728B52AA6E4}">
                  <adec:decorative xmlns:adec="http://schemas.microsoft.com/office/drawing/2017/decorative" val="1"/>
                </a:ext>
              </a:extLst>
            </p:cNvPr>
            <p:cNvSpPr txBox="1"/>
            <p:nvPr/>
          </p:nvSpPr>
          <p:spPr>
            <a:xfrm>
              <a:off x="3488932" y="4395482"/>
              <a:ext cx="1003038" cy="342176"/>
            </a:xfrm>
            <a:prstGeom prst="rect">
              <a:avLst/>
            </a:prstGeom>
            <a:noFill/>
          </p:spPr>
          <p:txBody>
            <a:bodyPr wrap="square" rtlCol="0">
              <a:spAutoFit/>
            </a:bodyPr>
            <a:lstStyle/>
            <a:p>
              <a:pPr algn="ctr"/>
              <a:r>
                <a:rPr lang="en-US" sz="1400" b="1" dirty="0">
                  <a:latin typeface="Lub Dub Condensed" panose="020B0506030403020204" pitchFamily="34" charset="0"/>
                </a:rPr>
                <a:t>Anterior </a:t>
              </a:r>
            </a:p>
            <a:p>
              <a:pPr algn="ctr"/>
              <a:r>
                <a:rPr lang="en-US" sz="1400" b="1" dirty="0">
                  <a:latin typeface="Lub Dub Condensed" panose="020B0506030403020204" pitchFamily="34" charset="0"/>
                </a:rPr>
                <a:t>Circulation </a:t>
              </a:r>
            </a:p>
            <a:p>
              <a:pPr algn="ctr"/>
              <a:endParaRPr lang="en-US" sz="1400" b="1" dirty="0">
                <a:latin typeface="Lub Dub Condensed" panose="020B0506030403020204" pitchFamily="34" charset="0"/>
              </a:endParaRPr>
            </a:p>
          </p:txBody>
        </p:sp>
      </p:grpSp>
      <p:cxnSp>
        <p:nvCxnSpPr>
          <p:cNvPr id="14" name="Straight Arrow Connector 73">
            <a:extLst>
              <a:ext uri="{FF2B5EF4-FFF2-40B4-BE49-F238E27FC236}">
                <a16:creationId xmlns:a16="http://schemas.microsoft.com/office/drawing/2014/main" id="{B3366EAE-6ABE-A336-3284-8C9C584846FD}"/>
              </a:ext>
              <a:ext uri="{C183D7F6-B498-43B3-948B-1728B52AA6E4}">
                <adec:decorative xmlns:adec="http://schemas.microsoft.com/office/drawing/2017/decorative" val="1"/>
              </a:ext>
            </a:extLst>
          </p:cNvPr>
          <p:cNvCxnSpPr>
            <a:cxnSpLocks/>
          </p:cNvCxnSpPr>
          <p:nvPr/>
        </p:nvCxnSpPr>
        <p:spPr>
          <a:xfrm rot="5400000">
            <a:off x="956127" y="3881837"/>
            <a:ext cx="975471" cy="384760"/>
          </a:xfrm>
          <a:prstGeom prst="bentConnector3">
            <a:avLst>
              <a:gd name="adj1" fmla="val 2505"/>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73">
            <a:extLst>
              <a:ext uri="{FF2B5EF4-FFF2-40B4-BE49-F238E27FC236}">
                <a16:creationId xmlns:a16="http://schemas.microsoft.com/office/drawing/2014/main" id="{2F91321D-8A0C-8532-A7F5-889ED22AD06B}"/>
              </a:ext>
              <a:ext uri="{C183D7F6-B498-43B3-948B-1728B52AA6E4}">
                <adec:decorative xmlns:adec="http://schemas.microsoft.com/office/drawing/2017/decorative" val="1"/>
              </a:ext>
            </a:extLst>
          </p:cNvPr>
          <p:cNvCxnSpPr>
            <a:cxnSpLocks/>
          </p:cNvCxnSpPr>
          <p:nvPr/>
        </p:nvCxnSpPr>
        <p:spPr>
          <a:xfrm>
            <a:off x="3206846" y="3592421"/>
            <a:ext cx="371857" cy="948915"/>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16" name="Rectangle Container">
            <a:extLst>
              <a:ext uri="{FF2B5EF4-FFF2-40B4-BE49-F238E27FC236}">
                <a16:creationId xmlns:a16="http://schemas.microsoft.com/office/drawing/2014/main" id="{996BD6BA-166A-8C29-278C-FD610A874061}"/>
              </a:ext>
              <a:ext uri="{C183D7F6-B498-43B3-948B-1728B52AA6E4}">
                <adec:decorative xmlns:adec="http://schemas.microsoft.com/office/drawing/2017/decorative" val="1"/>
              </a:ext>
            </a:extLst>
          </p:cNvPr>
          <p:cNvSpPr/>
          <p:nvPr/>
        </p:nvSpPr>
        <p:spPr>
          <a:xfrm>
            <a:off x="3377478" y="3921694"/>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400" b="1" dirty="0">
                <a:solidFill>
                  <a:schemeClr val="bg1"/>
                </a:solidFill>
                <a:latin typeface="Lub Dub Condensed" panose="020B0506030403020204" pitchFamily="34" charset="0"/>
              </a:rPr>
              <a:t>YES</a:t>
            </a:r>
          </a:p>
        </p:txBody>
      </p:sp>
      <p:grpSp>
        <p:nvGrpSpPr>
          <p:cNvPr id="17" name="Group 16">
            <a:extLst>
              <a:ext uri="{FF2B5EF4-FFF2-40B4-BE49-F238E27FC236}">
                <a16:creationId xmlns:a16="http://schemas.microsoft.com/office/drawing/2014/main" id="{14214025-91BB-A834-3B3A-B0AEF5438DB5}"/>
              </a:ext>
              <a:ext uri="{C183D7F6-B498-43B3-948B-1728B52AA6E4}">
                <adec:decorative xmlns:adec="http://schemas.microsoft.com/office/drawing/2017/decorative" val="1"/>
              </a:ext>
            </a:extLst>
          </p:cNvPr>
          <p:cNvGrpSpPr/>
          <p:nvPr/>
        </p:nvGrpSpPr>
        <p:grpSpPr>
          <a:xfrm>
            <a:off x="7350083" y="3036370"/>
            <a:ext cx="1522269" cy="1202092"/>
            <a:chOff x="3441472" y="4211157"/>
            <a:chExt cx="1146945" cy="765820"/>
          </a:xfrm>
        </p:grpSpPr>
        <p:sp>
          <p:nvSpPr>
            <p:cNvPr id="18" name="Diamond 17">
              <a:extLst>
                <a:ext uri="{FF2B5EF4-FFF2-40B4-BE49-F238E27FC236}">
                  <a16:creationId xmlns:a16="http://schemas.microsoft.com/office/drawing/2014/main" id="{B6882B78-C17A-D3E7-0A43-3CE5430C3C36}"/>
                </a:ext>
                <a:ext uri="{C183D7F6-B498-43B3-948B-1728B52AA6E4}">
                  <adec:decorative xmlns:adec="http://schemas.microsoft.com/office/drawing/2017/decorative" val="1"/>
                </a:ext>
              </a:extLst>
            </p:cNvPr>
            <p:cNvSpPr/>
            <p:nvPr/>
          </p:nvSpPr>
          <p:spPr>
            <a:xfrm>
              <a:off x="3441472" y="4211157"/>
              <a:ext cx="1146945" cy="76582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845655-4495-488E-BAEC-EA4A1FDAD2DD}"/>
                </a:ext>
                <a:ext uri="{C183D7F6-B498-43B3-948B-1728B52AA6E4}">
                  <adec:decorative xmlns:adec="http://schemas.microsoft.com/office/drawing/2017/decorative" val="1"/>
                </a:ext>
              </a:extLst>
            </p:cNvPr>
            <p:cNvSpPr txBox="1"/>
            <p:nvPr/>
          </p:nvSpPr>
          <p:spPr>
            <a:xfrm>
              <a:off x="3488932" y="4395482"/>
              <a:ext cx="1003038" cy="470583"/>
            </a:xfrm>
            <a:prstGeom prst="rect">
              <a:avLst/>
            </a:prstGeom>
            <a:noFill/>
          </p:spPr>
          <p:txBody>
            <a:bodyPr wrap="square" rtlCol="0">
              <a:spAutoFit/>
            </a:bodyPr>
            <a:lstStyle/>
            <a:p>
              <a:pPr algn="ctr"/>
              <a:r>
                <a:rPr lang="en-US" sz="1400" b="1" dirty="0">
                  <a:latin typeface="Lub Dub Condensed" panose="020B0506030403020204" pitchFamily="34" charset="0"/>
                </a:rPr>
                <a:t>Wide-neck</a:t>
              </a:r>
            </a:p>
            <a:p>
              <a:pPr algn="ctr"/>
              <a:r>
                <a:rPr lang="en-US" sz="1400" b="1" dirty="0">
                  <a:latin typeface="Lub Dub Condensed" panose="020B0506030403020204" pitchFamily="34" charset="0"/>
                </a:rPr>
                <a:t>Fusiform</a:t>
              </a:r>
            </a:p>
            <a:p>
              <a:pPr algn="ctr"/>
              <a:endParaRPr lang="en-US" sz="1400" b="1" dirty="0">
                <a:latin typeface="Lub Dub Condensed" panose="020B0506030403020204" pitchFamily="34" charset="0"/>
              </a:endParaRPr>
            </a:p>
          </p:txBody>
        </p:sp>
      </p:grpSp>
      <p:grpSp>
        <p:nvGrpSpPr>
          <p:cNvPr id="20" name="Group 19">
            <a:extLst>
              <a:ext uri="{FF2B5EF4-FFF2-40B4-BE49-F238E27FC236}">
                <a16:creationId xmlns:a16="http://schemas.microsoft.com/office/drawing/2014/main" id="{4847CFE6-5208-F9FD-C5E4-1CF1D47E003A}"/>
              </a:ext>
              <a:ext uri="{C183D7F6-B498-43B3-948B-1728B52AA6E4}">
                <adec:decorative xmlns:adec="http://schemas.microsoft.com/office/drawing/2017/decorative" val="1"/>
              </a:ext>
            </a:extLst>
          </p:cNvPr>
          <p:cNvGrpSpPr/>
          <p:nvPr/>
        </p:nvGrpSpPr>
        <p:grpSpPr>
          <a:xfrm>
            <a:off x="9512421" y="3027952"/>
            <a:ext cx="1522269" cy="1202092"/>
            <a:chOff x="3441472" y="4211157"/>
            <a:chExt cx="1146945" cy="765820"/>
          </a:xfrm>
        </p:grpSpPr>
        <p:sp>
          <p:nvSpPr>
            <p:cNvPr id="21" name="Diamond 20">
              <a:extLst>
                <a:ext uri="{FF2B5EF4-FFF2-40B4-BE49-F238E27FC236}">
                  <a16:creationId xmlns:a16="http://schemas.microsoft.com/office/drawing/2014/main" id="{BE4FDC1D-28C9-7137-6B48-4C5892CFE820}"/>
                </a:ext>
                <a:ext uri="{C183D7F6-B498-43B3-948B-1728B52AA6E4}">
                  <adec:decorative xmlns:adec="http://schemas.microsoft.com/office/drawing/2017/decorative" val="1"/>
                </a:ext>
              </a:extLst>
            </p:cNvPr>
            <p:cNvSpPr/>
            <p:nvPr/>
          </p:nvSpPr>
          <p:spPr>
            <a:xfrm>
              <a:off x="3441472" y="4211157"/>
              <a:ext cx="1146945" cy="76582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5A67C727-E380-ABC9-990C-C386053F5511}"/>
                </a:ext>
                <a:ext uri="{C183D7F6-B498-43B3-948B-1728B52AA6E4}">
                  <adec:decorative xmlns:adec="http://schemas.microsoft.com/office/drawing/2017/decorative" val="1"/>
                </a:ext>
              </a:extLst>
            </p:cNvPr>
            <p:cNvSpPr txBox="1"/>
            <p:nvPr/>
          </p:nvSpPr>
          <p:spPr>
            <a:xfrm>
              <a:off x="3507304" y="4488688"/>
              <a:ext cx="1003038" cy="196076"/>
            </a:xfrm>
            <a:prstGeom prst="rect">
              <a:avLst/>
            </a:prstGeom>
            <a:noFill/>
          </p:spPr>
          <p:txBody>
            <a:bodyPr wrap="square" rtlCol="0">
              <a:spAutoFit/>
            </a:bodyPr>
            <a:lstStyle/>
            <a:p>
              <a:pPr algn="ctr"/>
              <a:r>
                <a:rPr lang="en-US" sz="1400" b="1" dirty="0">
                  <a:latin typeface="Lub Dub Condensed" panose="020B0506030403020204" pitchFamily="34" charset="0"/>
                </a:rPr>
                <a:t>Saccular</a:t>
              </a:r>
            </a:p>
          </p:txBody>
        </p:sp>
      </p:grpSp>
      <p:grpSp>
        <p:nvGrpSpPr>
          <p:cNvPr id="23" name="Group 22">
            <a:extLst>
              <a:ext uri="{FF2B5EF4-FFF2-40B4-BE49-F238E27FC236}">
                <a16:creationId xmlns:a16="http://schemas.microsoft.com/office/drawing/2014/main" id="{F1C766BB-46D7-6B42-86DC-948C65B3F0BC}"/>
              </a:ext>
              <a:ext uri="{C183D7F6-B498-43B3-948B-1728B52AA6E4}">
                <adec:decorative xmlns:adec="http://schemas.microsoft.com/office/drawing/2017/decorative" val="1"/>
              </a:ext>
            </a:extLst>
          </p:cNvPr>
          <p:cNvGrpSpPr/>
          <p:nvPr/>
        </p:nvGrpSpPr>
        <p:grpSpPr>
          <a:xfrm>
            <a:off x="4979320" y="3027952"/>
            <a:ext cx="1522269" cy="1202092"/>
            <a:chOff x="3441472" y="4211157"/>
            <a:chExt cx="1146945" cy="765820"/>
          </a:xfrm>
        </p:grpSpPr>
        <p:sp>
          <p:nvSpPr>
            <p:cNvPr id="24" name="Diamond 23">
              <a:extLst>
                <a:ext uri="{FF2B5EF4-FFF2-40B4-BE49-F238E27FC236}">
                  <a16:creationId xmlns:a16="http://schemas.microsoft.com/office/drawing/2014/main" id="{C01CC42E-2DB0-D096-73F1-29FDFAAC8146}"/>
                </a:ext>
                <a:ext uri="{C183D7F6-B498-43B3-948B-1728B52AA6E4}">
                  <adec:decorative xmlns:adec="http://schemas.microsoft.com/office/drawing/2017/decorative" val="1"/>
                </a:ext>
              </a:extLst>
            </p:cNvPr>
            <p:cNvSpPr/>
            <p:nvPr/>
          </p:nvSpPr>
          <p:spPr>
            <a:xfrm>
              <a:off x="3441472" y="4211157"/>
              <a:ext cx="1146945" cy="76582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C1BDF880-9B36-E821-4C53-3E4132F2C1A7}"/>
                </a:ext>
                <a:ext uri="{C183D7F6-B498-43B3-948B-1728B52AA6E4}">
                  <adec:decorative xmlns:adec="http://schemas.microsoft.com/office/drawing/2017/decorative" val="1"/>
                </a:ext>
              </a:extLst>
            </p:cNvPr>
            <p:cNvSpPr txBox="1"/>
            <p:nvPr/>
          </p:nvSpPr>
          <p:spPr>
            <a:xfrm>
              <a:off x="3488932" y="4395482"/>
              <a:ext cx="1003038" cy="470583"/>
            </a:xfrm>
            <a:prstGeom prst="rect">
              <a:avLst/>
            </a:prstGeom>
            <a:noFill/>
          </p:spPr>
          <p:txBody>
            <a:bodyPr wrap="square" rtlCol="0">
              <a:spAutoFit/>
            </a:bodyPr>
            <a:lstStyle/>
            <a:p>
              <a:pPr algn="ctr"/>
              <a:r>
                <a:rPr lang="en-US" sz="1400" b="1" dirty="0">
                  <a:latin typeface="Lub Dub Condensed" panose="020B0506030403020204" pitchFamily="34" charset="0"/>
                </a:rPr>
                <a:t>Posterior </a:t>
              </a:r>
            </a:p>
            <a:p>
              <a:pPr algn="ctr"/>
              <a:r>
                <a:rPr lang="en-US" sz="1400" b="1" dirty="0">
                  <a:latin typeface="Lub Dub Condensed" panose="020B0506030403020204" pitchFamily="34" charset="0"/>
                </a:rPr>
                <a:t>Circulation </a:t>
              </a:r>
            </a:p>
            <a:p>
              <a:pPr algn="ctr"/>
              <a:endParaRPr lang="en-US" sz="1400" b="1" dirty="0">
                <a:latin typeface="Lub Dub Condensed" panose="020B0506030403020204" pitchFamily="34" charset="0"/>
              </a:endParaRPr>
            </a:p>
          </p:txBody>
        </p:sp>
      </p:grpSp>
      <p:cxnSp>
        <p:nvCxnSpPr>
          <p:cNvPr id="26" name="Straight Arrow Connector 25">
            <a:extLst>
              <a:ext uri="{FF2B5EF4-FFF2-40B4-BE49-F238E27FC236}">
                <a16:creationId xmlns:a16="http://schemas.microsoft.com/office/drawing/2014/main" id="{CCC1BC41-6DB1-DE54-8B14-1F3A544765DA}"/>
              </a:ext>
              <a:ext uri="{C183D7F6-B498-43B3-948B-1728B52AA6E4}">
                <adec:decorative xmlns:adec="http://schemas.microsoft.com/office/drawing/2017/decorative" val="1"/>
              </a:ext>
            </a:extLst>
          </p:cNvPr>
          <p:cNvCxnSpPr>
            <a:cxnSpLocks/>
            <a:stCxn id="6" idx="2"/>
            <a:endCxn id="18" idx="0"/>
          </p:cNvCxnSpPr>
          <p:nvPr/>
        </p:nvCxnSpPr>
        <p:spPr>
          <a:xfrm rot="16200000" flipH="1">
            <a:off x="6736387" y="1661539"/>
            <a:ext cx="642352" cy="210731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892255E-2499-C7F2-3C8D-66FA540233CA}"/>
              </a:ext>
              <a:ext uri="{C183D7F6-B498-43B3-948B-1728B52AA6E4}">
                <adec:decorative xmlns:adec="http://schemas.microsoft.com/office/drawing/2017/decorative" val="1"/>
              </a:ext>
            </a:extLst>
          </p:cNvPr>
          <p:cNvCxnSpPr>
            <a:cxnSpLocks/>
          </p:cNvCxnSpPr>
          <p:nvPr/>
        </p:nvCxnSpPr>
        <p:spPr>
          <a:xfrm>
            <a:off x="5730119" y="4219314"/>
            <a:ext cx="0" cy="435128"/>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DC0A281-DFA8-EBCF-9D3A-C93B71381188}"/>
              </a:ext>
              <a:ext uri="{C183D7F6-B498-43B3-948B-1728B52AA6E4}">
                <adec:decorative xmlns:adec="http://schemas.microsoft.com/office/drawing/2017/decorative" val="1"/>
              </a:ext>
            </a:extLst>
          </p:cNvPr>
          <p:cNvCxnSpPr>
            <a:cxnSpLocks/>
          </p:cNvCxnSpPr>
          <p:nvPr/>
        </p:nvCxnSpPr>
        <p:spPr>
          <a:xfrm>
            <a:off x="10285883" y="4201026"/>
            <a:ext cx="0" cy="435128"/>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C573AB90-15D7-4793-C564-2EF773066AE9}"/>
              </a:ext>
              <a:ext uri="{C183D7F6-B498-43B3-948B-1728B52AA6E4}">
                <adec:decorative xmlns:adec="http://schemas.microsoft.com/office/drawing/2017/decorative" val="1"/>
              </a:ext>
            </a:extLst>
          </p:cNvPr>
          <p:cNvCxnSpPr>
            <a:cxnSpLocks/>
          </p:cNvCxnSpPr>
          <p:nvPr/>
        </p:nvCxnSpPr>
        <p:spPr>
          <a:xfrm>
            <a:off x="8094785" y="4233828"/>
            <a:ext cx="0" cy="435128"/>
          </a:xfrm>
          <a:prstGeom prst="line">
            <a:avLst/>
          </a:prstGeom>
          <a:ln w="38100"/>
        </p:spPr>
        <p:style>
          <a:lnRef idx="1">
            <a:schemeClr val="dk1"/>
          </a:lnRef>
          <a:fillRef idx="0">
            <a:schemeClr val="dk1"/>
          </a:fillRef>
          <a:effectRef idx="0">
            <a:schemeClr val="dk1"/>
          </a:effectRef>
          <a:fontRef idx="minor">
            <a:schemeClr val="tx1"/>
          </a:fontRef>
        </p:style>
      </p:cxnSp>
      <p:sp>
        <p:nvSpPr>
          <p:cNvPr id="31" name="Round Same Side Corner Rectangle 60">
            <a:extLst>
              <a:ext uri="{FF2B5EF4-FFF2-40B4-BE49-F238E27FC236}">
                <a16:creationId xmlns:a16="http://schemas.microsoft.com/office/drawing/2014/main" id="{D18E2E2D-8409-76B1-DDC0-232FB1BDEFA8}"/>
              </a:ext>
              <a:ext uri="{C183D7F6-B498-43B3-948B-1728B52AA6E4}">
                <adec:decorative xmlns:adec="http://schemas.microsoft.com/office/drawing/2017/decorative" val="1"/>
              </a:ext>
            </a:extLst>
          </p:cNvPr>
          <p:cNvSpPr/>
          <p:nvPr/>
        </p:nvSpPr>
        <p:spPr>
          <a:xfrm>
            <a:off x="2797835" y="4559624"/>
            <a:ext cx="1609344" cy="106030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Coiling equivalent to clipping in long-term outcome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2a</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sp>
        <p:nvSpPr>
          <p:cNvPr id="32" name="Round Same Side Corner Rectangle 60">
            <a:extLst>
              <a:ext uri="{FF2B5EF4-FFF2-40B4-BE49-F238E27FC236}">
                <a16:creationId xmlns:a16="http://schemas.microsoft.com/office/drawing/2014/main" id="{ED981545-4B51-2DC5-14E6-C6C177AF6699}"/>
              </a:ext>
              <a:ext uri="{C183D7F6-B498-43B3-948B-1728B52AA6E4}">
                <adec:decorative xmlns:adec="http://schemas.microsoft.com/office/drawing/2017/decorative" val="1"/>
              </a:ext>
            </a:extLst>
          </p:cNvPr>
          <p:cNvSpPr/>
          <p:nvPr/>
        </p:nvSpPr>
        <p:spPr>
          <a:xfrm>
            <a:off x="4935498" y="4559624"/>
            <a:ext cx="1609344" cy="106030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Coiling preferred to clipping to improve outcome</a:t>
            </a: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1</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sp>
        <p:nvSpPr>
          <p:cNvPr id="33" name="Round Same Side Corner Rectangle 60">
            <a:extLst>
              <a:ext uri="{FF2B5EF4-FFF2-40B4-BE49-F238E27FC236}">
                <a16:creationId xmlns:a16="http://schemas.microsoft.com/office/drawing/2014/main" id="{FB44E5B0-F684-A17B-3B64-D4D42C8205A5}"/>
              </a:ext>
              <a:ext uri="{C183D7F6-B498-43B3-948B-1728B52AA6E4}">
                <adec:decorative xmlns:adec="http://schemas.microsoft.com/office/drawing/2017/decorative" val="1"/>
              </a:ext>
            </a:extLst>
          </p:cNvPr>
          <p:cNvSpPr/>
          <p:nvPr/>
        </p:nvSpPr>
        <p:spPr>
          <a:xfrm>
            <a:off x="7313228" y="4559624"/>
            <a:ext cx="1609344" cy="106030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Flow-diverters can decrease mortality and rebleed risk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2a</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sp>
        <p:nvSpPr>
          <p:cNvPr id="34" name="Round Same Side Corner Rectangle 60">
            <a:extLst>
              <a:ext uri="{FF2B5EF4-FFF2-40B4-BE49-F238E27FC236}">
                <a16:creationId xmlns:a16="http://schemas.microsoft.com/office/drawing/2014/main" id="{95A8E8D2-A197-283E-D57E-B7F7D5FDD8E0}"/>
              </a:ext>
              <a:ext uri="{C183D7F6-B498-43B3-948B-1728B52AA6E4}">
                <adec:decorative xmlns:adec="http://schemas.microsoft.com/office/drawing/2017/decorative" val="1"/>
              </a:ext>
            </a:extLst>
          </p:cNvPr>
          <p:cNvSpPr/>
          <p:nvPr/>
        </p:nvSpPr>
        <p:spPr>
          <a:xfrm>
            <a:off x="9506918" y="4559624"/>
            <a:ext cx="1609344" cy="1060308"/>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Flow-diverters can </a:t>
            </a:r>
          </a:p>
          <a:p>
            <a:pPr algn="ctr"/>
            <a:r>
              <a:rPr lang="en-US" sz="1400" dirty="0">
                <a:solidFill>
                  <a:schemeClr val="tx1"/>
                </a:solidFill>
                <a:latin typeface="Lub Dub Condensed" panose="020B0506030403020204"/>
              </a:rPr>
              <a:t>increase complications</a:t>
            </a: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noProof="0" dirty="0">
                <a:solidFill>
                  <a:schemeClr val="tx1"/>
                </a:solidFill>
                <a:latin typeface="Lub Dub Condensed" panose="020B0506030403020204"/>
              </a:rPr>
              <a:t>3: Harm</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sp>
        <p:nvSpPr>
          <p:cNvPr id="35" name="Rectangle Container">
            <a:extLst>
              <a:ext uri="{FF2B5EF4-FFF2-40B4-BE49-F238E27FC236}">
                <a16:creationId xmlns:a16="http://schemas.microsoft.com/office/drawing/2014/main" id="{269F8A1E-2E94-B00F-ED85-B848E530C6F8}"/>
              </a:ext>
              <a:ext uri="{C183D7F6-B498-43B3-948B-1728B52AA6E4}">
                <adec:decorative xmlns:adec="http://schemas.microsoft.com/office/drawing/2017/decorative" val="1"/>
              </a:ext>
            </a:extLst>
          </p:cNvPr>
          <p:cNvSpPr/>
          <p:nvPr/>
        </p:nvSpPr>
        <p:spPr>
          <a:xfrm>
            <a:off x="1013682" y="3879603"/>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400" b="1" dirty="0">
                <a:solidFill>
                  <a:schemeClr val="bg1"/>
                </a:solidFill>
                <a:latin typeface="Lub Dub Condensed" panose="020B0506030403020204" pitchFamily="34" charset="0"/>
              </a:rPr>
              <a:t>YES</a:t>
            </a:r>
          </a:p>
        </p:txBody>
      </p:sp>
      <p:pic>
        <p:nvPicPr>
          <p:cNvPr id="40" name="Picture 2">
            <a:extLst>
              <a:ext uri="{FF2B5EF4-FFF2-40B4-BE49-F238E27FC236}">
                <a16:creationId xmlns:a16="http://schemas.microsoft.com/office/drawing/2014/main" id="{08C40274-F88A-BCBA-B8C4-26186EB768DF}"/>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rot="18011275">
            <a:off x="744828" y="1321109"/>
            <a:ext cx="999504" cy="781612"/>
          </a:xfrm>
          <a:prstGeom prst="rect">
            <a:avLst/>
          </a:prstGeom>
          <a:noFill/>
          <a:extLst>
            <a:ext uri="{909E8E84-426E-40DD-AFC4-6F175D3DCCD1}">
              <a14:hiddenFill xmlns:a14="http://schemas.microsoft.com/office/drawing/2010/main">
                <a:solidFill>
                  <a:srgbClr val="FFFFFF"/>
                </a:solidFill>
              </a14:hiddenFill>
            </a:ext>
          </a:extLst>
        </p:spPr>
      </p:pic>
      <p:sp>
        <p:nvSpPr>
          <p:cNvPr id="42" name="Minus Sign 41">
            <a:extLst>
              <a:ext uri="{FF2B5EF4-FFF2-40B4-BE49-F238E27FC236}">
                <a16:creationId xmlns:a16="http://schemas.microsoft.com/office/drawing/2014/main" id="{356EA2EA-EC33-30BB-0CA3-4039972F1F52}"/>
              </a:ext>
              <a:ext uri="{C183D7F6-B498-43B3-948B-1728B52AA6E4}">
                <adec:decorative xmlns:adec="http://schemas.microsoft.com/office/drawing/2017/decorative" val="1"/>
              </a:ext>
            </a:extLst>
          </p:cNvPr>
          <p:cNvSpPr/>
          <p:nvPr/>
        </p:nvSpPr>
        <p:spPr>
          <a:xfrm rot="582766">
            <a:off x="1129373" y="1336700"/>
            <a:ext cx="65200" cy="905352"/>
          </a:xfrm>
          <a:prstGeom prst="mathMinus">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36655B0D-0609-F790-2B95-0FE9612D9CA6}"/>
              </a:ext>
              <a:ext uri="{C183D7F6-B498-43B3-948B-1728B52AA6E4}">
                <adec:decorative xmlns:adec="http://schemas.microsoft.com/office/drawing/2017/decorative" val="1"/>
              </a:ext>
            </a:extLst>
          </p:cNvPr>
          <p:cNvGrpSpPr/>
          <p:nvPr/>
        </p:nvGrpSpPr>
        <p:grpSpPr>
          <a:xfrm>
            <a:off x="2377772" y="1212163"/>
            <a:ext cx="781612" cy="999504"/>
            <a:chOff x="2377772" y="1221792"/>
            <a:chExt cx="781612" cy="999504"/>
          </a:xfrm>
        </p:grpSpPr>
        <p:pic>
          <p:nvPicPr>
            <p:cNvPr id="41" name="Picture 2" descr="Autosomal Dominant Polycystic Kidney Disease (ADPKD) - Stepwards">
              <a:extLst>
                <a:ext uri="{FF2B5EF4-FFF2-40B4-BE49-F238E27FC236}">
                  <a16:creationId xmlns:a16="http://schemas.microsoft.com/office/drawing/2014/main" id="{EC2D8008-4F9E-249B-B7B5-789CF9D112A9}"/>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rot="18011275">
              <a:off x="2268826" y="1330738"/>
              <a:ext cx="999504" cy="781612"/>
            </a:xfrm>
            <a:prstGeom prst="rect">
              <a:avLst/>
            </a:prstGeom>
            <a:noFill/>
            <a:extLst>
              <a:ext uri="{909E8E84-426E-40DD-AFC4-6F175D3DCCD1}">
                <a14:hiddenFill xmlns:a14="http://schemas.microsoft.com/office/drawing/2010/main">
                  <a:solidFill>
                    <a:srgbClr val="FFFFFF"/>
                  </a:solidFill>
                </a14:hiddenFill>
              </a:ext>
            </a:extLst>
          </p:spPr>
        </p:pic>
        <p:sp>
          <p:nvSpPr>
            <p:cNvPr id="43" name="Freeform: Shape 42">
              <a:extLst>
                <a:ext uri="{FF2B5EF4-FFF2-40B4-BE49-F238E27FC236}">
                  <a16:creationId xmlns:a16="http://schemas.microsoft.com/office/drawing/2014/main" id="{966B33E8-1354-12E6-ACA8-A1B728432569}"/>
                </a:ext>
              </a:extLst>
            </p:cNvPr>
            <p:cNvSpPr/>
            <p:nvPr/>
          </p:nvSpPr>
          <p:spPr>
            <a:xfrm>
              <a:off x="2428875" y="1657350"/>
              <a:ext cx="257175" cy="266700"/>
            </a:xfrm>
            <a:custGeom>
              <a:avLst/>
              <a:gdLst>
                <a:gd name="connsiteX0" fmla="*/ 152400 w 257175"/>
                <a:gd name="connsiteY0" fmla="*/ 57150 h 266700"/>
                <a:gd name="connsiteX1" fmla="*/ 47625 w 257175"/>
                <a:gd name="connsiteY1" fmla="*/ 85725 h 266700"/>
                <a:gd name="connsiteX2" fmla="*/ 38100 w 257175"/>
                <a:gd name="connsiteY2" fmla="*/ 171450 h 266700"/>
                <a:gd name="connsiteX3" fmla="*/ 114300 w 257175"/>
                <a:gd name="connsiteY3" fmla="*/ 209550 h 266700"/>
                <a:gd name="connsiteX4" fmla="*/ 190500 w 257175"/>
                <a:gd name="connsiteY4" fmla="*/ 219075 h 266700"/>
                <a:gd name="connsiteX5" fmla="*/ 228600 w 257175"/>
                <a:gd name="connsiteY5" fmla="*/ 209550 h 266700"/>
                <a:gd name="connsiteX6" fmla="*/ 247650 w 257175"/>
                <a:gd name="connsiteY6" fmla="*/ 152400 h 266700"/>
                <a:gd name="connsiteX7" fmla="*/ 238125 w 257175"/>
                <a:gd name="connsiteY7" fmla="*/ 104775 h 266700"/>
                <a:gd name="connsiteX8" fmla="*/ 209550 w 257175"/>
                <a:gd name="connsiteY8" fmla="*/ 66675 h 266700"/>
                <a:gd name="connsiteX9" fmla="*/ 180975 w 257175"/>
                <a:gd name="connsiteY9" fmla="*/ 38100 h 266700"/>
                <a:gd name="connsiteX10" fmla="*/ 114300 w 257175"/>
                <a:gd name="connsiteY10" fmla="*/ 0 h 266700"/>
                <a:gd name="connsiteX11" fmla="*/ 57150 w 257175"/>
                <a:gd name="connsiteY11" fmla="*/ 9525 h 266700"/>
                <a:gd name="connsiteX12" fmla="*/ 28575 w 257175"/>
                <a:gd name="connsiteY12" fmla="*/ 47625 h 266700"/>
                <a:gd name="connsiteX13" fmla="*/ 0 w 257175"/>
                <a:gd name="connsiteY13" fmla="*/ 114300 h 266700"/>
                <a:gd name="connsiteX14" fmla="*/ 9525 w 257175"/>
                <a:gd name="connsiteY14" fmla="*/ 209550 h 266700"/>
                <a:gd name="connsiteX15" fmla="*/ 66675 w 257175"/>
                <a:gd name="connsiteY15" fmla="*/ 247650 h 266700"/>
                <a:gd name="connsiteX16" fmla="*/ 104775 w 257175"/>
                <a:gd name="connsiteY16" fmla="*/ 266700 h 266700"/>
                <a:gd name="connsiteX17" fmla="*/ 161925 w 257175"/>
                <a:gd name="connsiteY17" fmla="*/ 257175 h 266700"/>
                <a:gd name="connsiteX18" fmla="*/ 200025 w 257175"/>
                <a:gd name="connsiteY18" fmla="*/ 200025 h 266700"/>
                <a:gd name="connsiteX19" fmla="*/ 190500 w 257175"/>
                <a:gd name="connsiteY19" fmla="*/ 123825 h 266700"/>
                <a:gd name="connsiteX20" fmla="*/ 180975 w 257175"/>
                <a:gd name="connsiteY20" fmla="*/ 95250 h 266700"/>
                <a:gd name="connsiteX21" fmla="*/ 104775 w 257175"/>
                <a:gd name="connsiteY21" fmla="*/ 104775 h 266700"/>
                <a:gd name="connsiteX22" fmla="*/ 104775 w 257175"/>
                <a:gd name="connsiteY22" fmla="*/ 171450 h 266700"/>
                <a:gd name="connsiteX23" fmla="*/ 152400 w 257175"/>
                <a:gd name="connsiteY23" fmla="*/ 161925 h 266700"/>
                <a:gd name="connsiteX24" fmla="*/ 104775 w 257175"/>
                <a:gd name="connsiteY24" fmla="*/ 76200 h 266700"/>
                <a:gd name="connsiteX25" fmla="*/ 66675 w 257175"/>
                <a:gd name="connsiteY25" fmla="*/ 95250 h 266700"/>
                <a:gd name="connsiteX26" fmla="*/ 57150 w 257175"/>
                <a:gd name="connsiteY26" fmla="*/ 142875 h 266700"/>
                <a:gd name="connsiteX27" fmla="*/ 47625 w 257175"/>
                <a:gd name="connsiteY27" fmla="*/ 180975 h 266700"/>
                <a:gd name="connsiteX28" fmla="*/ 57150 w 257175"/>
                <a:gd name="connsiteY28" fmla="*/ 209550 h 266700"/>
                <a:gd name="connsiteX29" fmla="*/ 104775 w 257175"/>
                <a:gd name="connsiteY29" fmla="*/ 219075 h 266700"/>
                <a:gd name="connsiteX30" fmla="*/ 171450 w 257175"/>
                <a:gd name="connsiteY30" fmla="*/ 209550 h 266700"/>
                <a:gd name="connsiteX31" fmla="*/ 200025 w 257175"/>
                <a:gd name="connsiteY31" fmla="*/ 133350 h 266700"/>
                <a:gd name="connsiteX32" fmla="*/ 123825 w 257175"/>
                <a:gd name="connsiteY32" fmla="*/ 76200 h 266700"/>
                <a:gd name="connsiteX33" fmla="*/ 85725 w 257175"/>
                <a:gd name="connsiteY33" fmla="*/ 57150 h 266700"/>
                <a:gd name="connsiteX34" fmla="*/ 47625 w 257175"/>
                <a:gd name="connsiteY34" fmla="*/ 66675 h 266700"/>
                <a:gd name="connsiteX35" fmla="*/ 38100 w 257175"/>
                <a:gd name="connsiteY35" fmla="*/ 133350 h 266700"/>
                <a:gd name="connsiteX36" fmla="*/ 28575 w 257175"/>
                <a:gd name="connsiteY36" fmla="*/ 161925 h 266700"/>
                <a:gd name="connsiteX37" fmla="*/ 38100 w 257175"/>
                <a:gd name="connsiteY37" fmla="*/ 219075 h 266700"/>
                <a:gd name="connsiteX38" fmla="*/ 209550 w 257175"/>
                <a:gd name="connsiteY38" fmla="*/ 238125 h 266700"/>
                <a:gd name="connsiteX39" fmla="*/ 219075 w 257175"/>
                <a:gd name="connsiteY39" fmla="*/ 209550 h 266700"/>
                <a:gd name="connsiteX40" fmla="*/ 238125 w 257175"/>
                <a:gd name="connsiteY40" fmla="*/ 171450 h 266700"/>
                <a:gd name="connsiteX41" fmla="*/ 228600 w 257175"/>
                <a:gd name="connsiteY41" fmla="*/ 104775 h 266700"/>
                <a:gd name="connsiteX42" fmla="*/ 161925 w 257175"/>
                <a:gd name="connsiteY42" fmla="*/ 66675 h 266700"/>
                <a:gd name="connsiteX43" fmla="*/ 104775 w 257175"/>
                <a:gd name="connsiteY43" fmla="*/ 28575 h 266700"/>
                <a:gd name="connsiteX44" fmla="*/ 76200 w 257175"/>
                <a:gd name="connsiteY44" fmla="*/ 57150 h 266700"/>
                <a:gd name="connsiteX45" fmla="*/ 66675 w 257175"/>
                <a:gd name="connsiteY45" fmla="*/ 85725 h 266700"/>
                <a:gd name="connsiteX46" fmla="*/ 200025 w 257175"/>
                <a:gd name="connsiteY46" fmla="*/ 180975 h 266700"/>
                <a:gd name="connsiteX47" fmla="*/ 219075 w 257175"/>
                <a:gd name="connsiteY47" fmla="*/ 142875 h 266700"/>
                <a:gd name="connsiteX48" fmla="*/ 180975 w 257175"/>
                <a:gd name="connsiteY48" fmla="*/ 57150 h 266700"/>
                <a:gd name="connsiteX49" fmla="*/ 152400 w 257175"/>
                <a:gd name="connsiteY49" fmla="*/ 38100 h 266700"/>
                <a:gd name="connsiteX50" fmla="*/ 95250 w 257175"/>
                <a:gd name="connsiteY50" fmla="*/ 19050 h 266700"/>
                <a:gd name="connsiteX51" fmla="*/ 161925 w 257175"/>
                <a:gd name="connsiteY51" fmla="*/ 0 h 266700"/>
                <a:gd name="connsiteX52" fmla="*/ 200025 w 257175"/>
                <a:gd name="connsiteY52" fmla="*/ 9525 h 266700"/>
                <a:gd name="connsiteX53" fmla="*/ 228600 w 257175"/>
                <a:gd name="connsiteY53" fmla="*/ 38100 h 266700"/>
                <a:gd name="connsiteX54" fmla="*/ 247650 w 257175"/>
                <a:gd name="connsiteY54" fmla="*/ 95250 h 266700"/>
                <a:gd name="connsiteX55" fmla="*/ 257175 w 257175"/>
                <a:gd name="connsiteY55" fmla="*/ 1905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7175" h="266700">
                  <a:moveTo>
                    <a:pt x="152400" y="57150"/>
                  </a:moveTo>
                  <a:cubicBezTo>
                    <a:pt x="117475" y="66675"/>
                    <a:pt x="80494" y="70555"/>
                    <a:pt x="47625" y="85725"/>
                  </a:cubicBezTo>
                  <a:cubicBezTo>
                    <a:pt x="15815" y="100407"/>
                    <a:pt x="30147" y="153557"/>
                    <a:pt x="38100" y="171450"/>
                  </a:cubicBezTo>
                  <a:cubicBezTo>
                    <a:pt x="53141" y="205293"/>
                    <a:pt x="83490" y="204810"/>
                    <a:pt x="114300" y="209550"/>
                  </a:cubicBezTo>
                  <a:cubicBezTo>
                    <a:pt x="139600" y="213442"/>
                    <a:pt x="165100" y="215900"/>
                    <a:pt x="190500" y="219075"/>
                  </a:cubicBezTo>
                  <a:cubicBezTo>
                    <a:pt x="203200" y="215900"/>
                    <a:pt x="220081" y="219489"/>
                    <a:pt x="228600" y="209550"/>
                  </a:cubicBezTo>
                  <a:cubicBezTo>
                    <a:pt x="241668" y="194304"/>
                    <a:pt x="247650" y="152400"/>
                    <a:pt x="247650" y="152400"/>
                  </a:cubicBezTo>
                  <a:cubicBezTo>
                    <a:pt x="244475" y="136525"/>
                    <a:pt x="244700" y="119569"/>
                    <a:pt x="238125" y="104775"/>
                  </a:cubicBezTo>
                  <a:cubicBezTo>
                    <a:pt x="231678" y="90268"/>
                    <a:pt x="219881" y="78728"/>
                    <a:pt x="209550" y="66675"/>
                  </a:cubicBezTo>
                  <a:cubicBezTo>
                    <a:pt x="200784" y="56448"/>
                    <a:pt x="191323" y="46724"/>
                    <a:pt x="180975" y="38100"/>
                  </a:cubicBezTo>
                  <a:cubicBezTo>
                    <a:pt x="160780" y="21271"/>
                    <a:pt x="137591" y="11645"/>
                    <a:pt x="114300" y="0"/>
                  </a:cubicBezTo>
                  <a:cubicBezTo>
                    <a:pt x="95250" y="3175"/>
                    <a:pt x="74032" y="146"/>
                    <a:pt x="57150" y="9525"/>
                  </a:cubicBezTo>
                  <a:cubicBezTo>
                    <a:pt x="43273" y="17235"/>
                    <a:pt x="36989" y="34163"/>
                    <a:pt x="28575" y="47625"/>
                  </a:cubicBezTo>
                  <a:cubicBezTo>
                    <a:pt x="11761" y="74528"/>
                    <a:pt x="9259" y="86522"/>
                    <a:pt x="0" y="114300"/>
                  </a:cubicBezTo>
                  <a:cubicBezTo>
                    <a:pt x="3175" y="146050"/>
                    <a:pt x="141" y="179053"/>
                    <a:pt x="9525" y="209550"/>
                  </a:cubicBezTo>
                  <a:cubicBezTo>
                    <a:pt x="18623" y="239119"/>
                    <a:pt x="45130" y="238416"/>
                    <a:pt x="66675" y="247650"/>
                  </a:cubicBezTo>
                  <a:cubicBezTo>
                    <a:pt x="79726" y="253243"/>
                    <a:pt x="92075" y="260350"/>
                    <a:pt x="104775" y="266700"/>
                  </a:cubicBezTo>
                  <a:cubicBezTo>
                    <a:pt x="123825" y="263525"/>
                    <a:pt x="146103" y="268250"/>
                    <a:pt x="161925" y="257175"/>
                  </a:cubicBezTo>
                  <a:cubicBezTo>
                    <a:pt x="180682" y="244045"/>
                    <a:pt x="200025" y="200025"/>
                    <a:pt x="200025" y="200025"/>
                  </a:cubicBezTo>
                  <a:cubicBezTo>
                    <a:pt x="196850" y="174625"/>
                    <a:pt x="195079" y="149010"/>
                    <a:pt x="190500" y="123825"/>
                  </a:cubicBezTo>
                  <a:cubicBezTo>
                    <a:pt x="188704" y="113947"/>
                    <a:pt x="190776" y="97428"/>
                    <a:pt x="180975" y="95250"/>
                  </a:cubicBezTo>
                  <a:cubicBezTo>
                    <a:pt x="155987" y="89697"/>
                    <a:pt x="130175" y="101600"/>
                    <a:pt x="104775" y="104775"/>
                  </a:cubicBezTo>
                  <a:cubicBezTo>
                    <a:pt x="100283" y="118250"/>
                    <a:pt x="80855" y="159490"/>
                    <a:pt x="104775" y="171450"/>
                  </a:cubicBezTo>
                  <a:cubicBezTo>
                    <a:pt x="119255" y="178690"/>
                    <a:pt x="136525" y="165100"/>
                    <a:pt x="152400" y="161925"/>
                  </a:cubicBezTo>
                  <a:cubicBezTo>
                    <a:pt x="146404" y="131947"/>
                    <a:pt x="146499" y="86631"/>
                    <a:pt x="104775" y="76200"/>
                  </a:cubicBezTo>
                  <a:cubicBezTo>
                    <a:pt x="91000" y="72756"/>
                    <a:pt x="79375" y="88900"/>
                    <a:pt x="66675" y="95250"/>
                  </a:cubicBezTo>
                  <a:cubicBezTo>
                    <a:pt x="63500" y="111125"/>
                    <a:pt x="60662" y="127071"/>
                    <a:pt x="57150" y="142875"/>
                  </a:cubicBezTo>
                  <a:cubicBezTo>
                    <a:pt x="54310" y="155654"/>
                    <a:pt x="47625" y="167884"/>
                    <a:pt x="47625" y="180975"/>
                  </a:cubicBezTo>
                  <a:cubicBezTo>
                    <a:pt x="47625" y="191015"/>
                    <a:pt x="48796" y="203981"/>
                    <a:pt x="57150" y="209550"/>
                  </a:cubicBezTo>
                  <a:cubicBezTo>
                    <a:pt x="70620" y="218530"/>
                    <a:pt x="88900" y="215900"/>
                    <a:pt x="104775" y="219075"/>
                  </a:cubicBezTo>
                  <a:cubicBezTo>
                    <a:pt x="127000" y="215900"/>
                    <a:pt x="151825" y="220453"/>
                    <a:pt x="171450" y="209550"/>
                  </a:cubicBezTo>
                  <a:cubicBezTo>
                    <a:pt x="185911" y="201516"/>
                    <a:pt x="196685" y="146710"/>
                    <a:pt x="200025" y="133350"/>
                  </a:cubicBezTo>
                  <a:cubicBezTo>
                    <a:pt x="177122" y="115028"/>
                    <a:pt x="150361" y="91364"/>
                    <a:pt x="123825" y="76200"/>
                  </a:cubicBezTo>
                  <a:cubicBezTo>
                    <a:pt x="111497" y="69155"/>
                    <a:pt x="98425" y="63500"/>
                    <a:pt x="85725" y="57150"/>
                  </a:cubicBezTo>
                  <a:cubicBezTo>
                    <a:pt x="73025" y="60325"/>
                    <a:pt x="54563" y="55574"/>
                    <a:pt x="47625" y="66675"/>
                  </a:cubicBezTo>
                  <a:cubicBezTo>
                    <a:pt x="35726" y="85713"/>
                    <a:pt x="42503" y="111335"/>
                    <a:pt x="38100" y="133350"/>
                  </a:cubicBezTo>
                  <a:cubicBezTo>
                    <a:pt x="36131" y="143195"/>
                    <a:pt x="31750" y="152400"/>
                    <a:pt x="28575" y="161925"/>
                  </a:cubicBezTo>
                  <a:cubicBezTo>
                    <a:pt x="31750" y="180975"/>
                    <a:pt x="31993" y="200753"/>
                    <a:pt x="38100" y="219075"/>
                  </a:cubicBezTo>
                  <a:cubicBezTo>
                    <a:pt x="62224" y="291448"/>
                    <a:pt x="148697" y="241928"/>
                    <a:pt x="209550" y="238125"/>
                  </a:cubicBezTo>
                  <a:cubicBezTo>
                    <a:pt x="212725" y="228600"/>
                    <a:pt x="215120" y="218778"/>
                    <a:pt x="219075" y="209550"/>
                  </a:cubicBezTo>
                  <a:cubicBezTo>
                    <a:pt x="224668" y="196499"/>
                    <a:pt x="236839" y="185591"/>
                    <a:pt x="238125" y="171450"/>
                  </a:cubicBezTo>
                  <a:cubicBezTo>
                    <a:pt x="240158" y="149092"/>
                    <a:pt x="237718" y="125291"/>
                    <a:pt x="228600" y="104775"/>
                  </a:cubicBezTo>
                  <a:cubicBezTo>
                    <a:pt x="224753" y="96120"/>
                    <a:pt x="164938" y="68182"/>
                    <a:pt x="161925" y="66675"/>
                  </a:cubicBezTo>
                  <a:cubicBezTo>
                    <a:pt x="148522" y="46571"/>
                    <a:pt x="139219" y="18734"/>
                    <a:pt x="104775" y="28575"/>
                  </a:cubicBezTo>
                  <a:cubicBezTo>
                    <a:pt x="91823" y="32276"/>
                    <a:pt x="85725" y="47625"/>
                    <a:pt x="76200" y="57150"/>
                  </a:cubicBezTo>
                  <a:cubicBezTo>
                    <a:pt x="73025" y="66675"/>
                    <a:pt x="65960" y="75710"/>
                    <a:pt x="66675" y="85725"/>
                  </a:cubicBezTo>
                  <a:cubicBezTo>
                    <a:pt x="76939" y="229417"/>
                    <a:pt x="67179" y="192045"/>
                    <a:pt x="200025" y="180975"/>
                  </a:cubicBezTo>
                  <a:cubicBezTo>
                    <a:pt x="206375" y="168275"/>
                    <a:pt x="217507" y="156987"/>
                    <a:pt x="219075" y="142875"/>
                  </a:cubicBezTo>
                  <a:cubicBezTo>
                    <a:pt x="222829" y="109091"/>
                    <a:pt x="203190" y="79365"/>
                    <a:pt x="180975" y="57150"/>
                  </a:cubicBezTo>
                  <a:cubicBezTo>
                    <a:pt x="172880" y="49055"/>
                    <a:pt x="162861" y="42749"/>
                    <a:pt x="152400" y="38100"/>
                  </a:cubicBezTo>
                  <a:cubicBezTo>
                    <a:pt x="134050" y="29945"/>
                    <a:pt x="95250" y="19050"/>
                    <a:pt x="95250" y="19050"/>
                  </a:cubicBezTo>
                  <a:cubicBezTo>
                    <a:pt x="108725" y="14558"/>
                    <a:pt x="149965" y="0"/>
                    <a:pt x="161925" y="0"/>
                  </a:cubicBezTo>
                  <a:cubicBezTo>
                    <a:pt x="175016" y="0"/>
                    <a:pt x="187325" y="6350"/>
                    <a:pt x="200025" y="9525"/>
                  </a:cubicBezTo>
                  <a:cubicBezTo>
                    <a:pt x="209550" y="19050"/>
                    <a:pt x="222058" y="26325"/>
                    <a:pt x="228600" y="38100"/>
                  </a:cubicBezTo>
                  <a:cubicBezTo>
                    <a:pt x="238352" y="55653"/>
                    <a:pt x="247650" y="95250"/>
                    <a:pt x="247650" y="95250"/>
                  </a:cubicBezTo>
                  <a:lnTo>
                    <a:pt x="257175" y="19050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1" name="Group 50">
            <a:extLst>
              <a:ext uri="{FF2B5EF4-FFF2-40B4-BE49-F238E27FC236}">
                <a16:creationId xmlns:a16="http://schemas.microsoft.com/office/drawing/2014/main" id="{75C4F648-363D-5217-B5D2-4FA913C119C2}"/>
              </a:ext>
              <a:ext uri="{C183D7F6-B498-43B3-948B-1728B52AA6E4}">
                <adec:decorative xmlns:adec="http://schemas.microsoft.com/office/drawing/2017/decorative" val="1"/>
              </a:ext>
            </a:extLst>
          </p:cNvPr>
          <p:cNvGrpSpPr/>
          <p:nvPr/>
        </p:nvGrpSpPr>
        <p:grpSpPr>
          <a:xfrm>
            <a:off x="8626171" y="1212163"/>
            <a:ext cx="781612" cy="999504"/>
            <a:chOff x="8626171" y="1126542"/>
            <a:chExt cx="781612" cy="999504"/>
          </a:xfrm>
        </p:grpSpPr>
        <p:pic>
          <p:nvPicPr>
            <p:cNvPr id="44" name="Picture 2" descr="Autosomal Dominant Polycystic Kidney Disease (ADPKD) - Stepwards">
              <a:extLst>
                <a:ext uri="{FF2B5EF4-FFF2-40B4-BE49-F238E27FC236}">
                  <a16:creationId xmlns:a16="http://schemas.microsoft.com/office/drawing/2014/main" id="{D5FD7FE2-5FCA-054B-C88C-B755310B09B7}"/>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rot="5400000">
              <a:off x="8517225" y="1235488"/>
              <a:ext cx="999504" cy="781612"/>
            </a:xfrm>
            <a:prstGeom prst="rect">
              <a:avLst/>
            </a:prstGeom>
            <a:noFill/>
            <a:extLst>
              <a:ext uri="{909E8E84-426E-40DD-AFC4-6F175D3DCCD1}">
                <a14:hiddenFill xmlns:a14="http://schemas.microsoft.com/office/drawing/2010/main">
                  <a:solidFill>
                    <a:srgbClr val="FFFFFF"/>
                  </a:solidFill>
                </a14:hiddenFill>
              </a:ext>
            </a:extLst>
          </p:spPr>
        </p:pic>
        <p:sp>
          <p:nvSpPr>
            <p:cNvPr id="46" name="Freeform: Shape 45">
              <a:extLst>
                <a:ext uri="{FF2B5EF4-FFF2-40B4-BE49-F238E27FC236}">
                  <a16:creationId xmlns:a16="http://schemas.microsoft.com/office/drawing/2014/main" id="{8687E764-D3AF-0258-E72D-FD8B6F6A3657}"/>
                </a:ext>
              </a:extLst>
            </p:cNvPr>
            <p:cNvSpPr/>
            <p:nvPr/>
          </p:nvSpPr>
          <p:spPr>
            <a:xfrm>
              <a:off x="8877300" y="1341542"/>
              <a:ext cx="266700" cy="488278"/>
            </a:xfrm>
            <a:custGeom>
              <a:avLst/>
              <a:gdLst>
                <a:gd name="connsiteX0" fmla="*/ 0 w 266700"/>
                <a:gd name="connsiteY0" fmla="*/ 49108 h 488278"/>
                <a:gd name="connsiteX1" fmla="*/ 0 w 266700"/>
                <a:gd name="connsiteY1" fmla="*/ 49108 h 488278"/>
                <a:gd name="connsiteX2" fmla="*/ 66675 w 266700"/>
                <a:gd name="connsiteY2" fmla="*/ 1483 h 488278"/>
                <a:gd name="connsiteX3" fmla="*/ 114300 w 266700"/>
                <a:gd name="connsiteY3" fmla="*/ 39583 h 488278"/>
                <a:gd name="connsiteX4" fmla="*/ 123825 w 266700"/>
                <a:gd name="connsiteY4" fmla="*/ 68158 h 488278"/>
                <a:gd name="connsiteX5" fmla="*/ 152400 w 266700"/>
                <a:gd name="connsiteY5" fmla="*/ 106258 h 488278"/>
                <a:gd name="connsiteX6" fmla="*/ 180975 w 266700"/>
                <a:gd name="connsiteY6" fmla="*/ 172933 h 488278"/>
                <a:gd name="connsiteX7" fmla="*/ 200025 w 266700"/>
                <a:gd name="connsiteY7" fmla="*/ 201508 h 488278"/>
                <a:gd name="connsiteX8" fmla="*/ 219075 w 266700"/>
                <a:gd name="connsiteY8" fmla="*/ 296758 h 488278"/>
                <a:gd name="connsiteX9" fmla="*/ 238125 w 266700"/>
                <a:gd name="connsiteY9" fmla="*/ 353908 h 488278"/>
                <a:gd name="connsiteX10" fmla="*/ 247650 w 266700"/>
                <a:gd name="connsiteY10" fmla="*/ 382483 h 488278"/>
                <a:gd name="connsiteX11" fmla="*/ 266700 w 266700"/>
                <a:gd name="connsiteY11" fmla="*/ 449158 h 488278"/>
                <a:gd name="connsiteX12" fmla="*/ 257175 w 266700"/>
                <a:gd name="connsiteY12" fmla="*/ 477733 h 488278"/>
                <a:gd name="connsiteX13" fmla="*/ 180975 w 266700"/>
                <a:gd name="connsiteY13" fmla="*/ 468208 h 488278"/>
                <a:gd name="connsiteX14" fmla="*/ 152400 w 266700"/>
                <a:gd name="connsiteY14" fmla="*/ 439633 h 488278"/>
                <a:gd name="connsiteX15" fmla="*/ 133350 w 266700"/>
                <a:gd name="connsiteY15" fmla="*/ 382483 h 488278"/>
                <a:gd name="connsiteX16" fmla="*/ 123825 w 266700"/>
                <a:gd name="connsiteY16" fmla="*/ 353908 h 488278"/>
                <a:gd name="connsiteX17" fmla="*/ 95250 w 266700"/>
                <a:gd name="connsiteY17" fmla="*/ 325333 h 488278"/>
                <a:gd name="connsiteX18" fmla="*/ 66675 w 266700"/>
                <a:gd name="connsiteY18" fmla="*/ 258658 h 488278"/>
                <a:gd name="connsiteX19" fmla="*/ 47625 w 266700"/>
                <a:gd name="connsiteY19" fmla="*/ 201508 h 488278"/>
                <a:gd name="connsiteX20" fmla="*/ 38100 w 266700"/>
                <a:gd name="connsiteY20" fmla="*/ 172933 h 488278"/>
                <a:gd name="connsiteX21" fmla="*/ 0 w 266700"/>
                <a:gd name="connsiteY21" fmla="*/ 49108 h 48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6700" h="488278">
                  <a:moveTo>
                    <a:pt x="0" y="49108"/>
                  </a:moveTo>
                  <a:lnTo>
                    <a:pt x="0" y="49108"/>
                  </a:lnTo>
                  <a:cubicBezTo>
                    <a:pt x="22225" y="33233"/>
                    <a:pt x="41316" y="11627"/>
                    <a:pt x="66675" y="1483"/>
                  </a:cubicBezTo>
                  <a:cubicBezTo>
                    <a:pt x="89562" y="-7672"/>
                    <a:pt x="108548" y="28080"/>
                    <a:pt x="114300" y="39583"/>
                  </a:cubicBezTo>
                  <a:cubicBezTo>
                    <a:pt x="118790" y="48563"/>
                    <a:pt x="118844" y="59441"/>
                    <a:pt x="123825" y="68158"/>
                  </a:cubicBezTo>
                  <a:cubicBezTo>
                    <a:pt x="131701" y="81941"/>
                    <a:pt x="143986" y="92796"/>
                    <a:pt x="152400" y="106258"/>
                  </a:cubicBezTo>
                  <a:cubicBezTo>
                    <a:pt x="201951" y="185540"/>
                    <a:pt x="148567" y="108118"/>
                    <a:pt x="180975" y="172933"/>
                  </a:cubicBezTo>
                  <a:cubicBezTo>
                    <a:pt x="186095" y="183172"/>
                    <a:pt x="193675" y="191983"/>
                    <a:pt x="200025" y="201508"/>
                  </a:cubicBezTo>
                  <a:cubicBezTo>
                    <a:pt x="206375" y="233258"/>
                    <a:pt x="208836" y="266041"/>
                    <a:pt x="219075" y="296758"/>
                  </a:cubicBezTo>
                  <a:lnTo>
                    <a:pt x="238125" y="353908"/>
                  </a:lnTo>
                  <a:cubicBezTo>
                    <a:pt x="241300" y="363433"/>
                    <a:pt x="245215" y="372743"/>
                    <a:pt x="247650" y="382483"/>
                  </a:cubicBezTo>
                  <a:cubicBezTo>
                    <a:pt x="259610" y="430323"/>
                    <a:pt x="253035" y="408164"/>
                    <a:pt x="266700" y="449158"/>
                  </a:cubicBezTo>
                  <a:cubicBezTo>
                    <a:pt x="263525" y="458683"/>
                    <a:pt x="265015" y="471461"/>
                    <a:pt x="257175" y="477733"/>
                  </a:cubicBezTo>
                  <a:cubicBezTo>
                    <a:pt x="230640" y="498961"/>
                    <a:pt x="203299" y="484154"/>
                    <a:pt x="180975" y="468208"/>
                  </a:cubicBezTo>
                  <a:cubicBezTo>
                    <a:pt x="170014" y="460378"/>
                    <a:pt x="161925" y="449158"/>
                    <a:pt x="152400" y="439633"/>
                  </a:cubicBezTo>
                  <a:lnTo>
                    <a:pt x="133350" y="382483"/>
                  </a:lnTo>
                  <a:cubicBezTo>
                    <a:pt x="130175" y="372958"/>
                    <a:pt x="130925" y="361008"/>
                    <a:pt x="123825" y="353908"/>
                  </a:cubicBezTo>
                  <a:lnTo>
                    <a:pt x="95250" y="325333"/>
                  </a:lnTo>
                  <a:cubicBezTo>
                    <a:pt x="70054" y="224547"/>
                    <a:pt x="104263" y="343231"/>
                    <a:pt x="66675" y="258658"/>
                  </a:cubicBezTo>
                  <a:cubicBezTo>
                    <a:pt x="58520" y="240308"/>
                    <a:pt x="53975" y="220558"/>
                    <a:pt x="47625" y="201508"/>
                  </a:cubicBezTo>
                  <a:cubicBezTo>
                    <a:pt x="44450" y="191983"/>
                    <a:pt x="40535" y="182673"/>
                    <a:pt x="38100" y="172933"/>
                  </a:cubicBezTo>
                  <a:cubicBezTo>
                    <a:pt x="16615" y="86993"/>
                    <a:pt x="6350" y="69745"/>
                    <a:pt x="0" y="49108"/>
                  </a:cubicBezTo>
                  <a:close/>
                </a:path>
              </a:pathLst>
            </a:custGeom>
            <a:pattFill prst="smGrid">
              <a:fgClr>
                <a:schemeClr val="tx1"/>
              </a:fgClr>
              <a:bgClr>
                <a:srgbClr val="FF000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grpSp>
        <p:nvGrpSpPr>
          <p:cNvPr id="52" name="Group 51">
            <a:extLst>
              <a:ext uri="{FF2B5EF4-FFF2-40B4-BE49-F238E27FC236}">
                <a16:creationId xmlns:a16="http://schemas.microsoft.com/office/drawing/2014/main" id="{97F12E4F-A887-CA61-4092-0FFB54F3EBDF}"/>
              </a:ext>
              <a:ext uri="{C183D7F6-B498-43B3-948B-1728B52AA6E4}">
                <adec:decorative xmlns:adec="http://schemas.microsoft.com/office/drawing/2017/decorative" val="1"/>
              </a:ext>
            </a:extLst>
          </p:cNvPr>
          <p:cNvGrpSpPr/>
          <p:nvPr/>
        </p:nvGrpSpPr>
        <p:grpSpPr>
          <a:xfrm>
            <a:off x="10138405" y="1212163"/>
            <a:ext cx="781612" cy="999504"/>
            <a:chOff x="10138405" y="1407810"/>
            <a:chExt cx="781612" cy="999504"/>
          </a:xfrm>
        </p:grpSpPr>
        <p:pic>
          <p:nvPicPr>
            <p:cNvPr id="45" name="Picture 2" descr="Autosomal Dominant Polycystic Kidney Disease (ADPKD) - Stepwards">
              <a:extLst>
                <a:ext uri="{FF2B5EF4-FFF2-40B4-BE49-F238E27FC236}">
                  <a16:creationId xmlns:a16="http://schemas.microsoft.com/office/drawing/2014/main" id="{7E30603D-20BC-A695-14F5-1AAF8C61F3B5}"/>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rot="5400000">
              <a:off x="10029459" y="1516756"/>
              <a:ext cx="999504" cy="781612"/>
            </a:xfrm>
            <a:prstGeom prst="rect">
              <a:avLst/>
            </a:prstGeom>
            <a:noFill/>
            <a:extLst>
              <a:ext uri="{909E8E84-426E-40DD-AFC4-6F175D3DCCD1}">
                <a14:hiddenFill xmlns:a14="http://schemas.microsoft.com/office/drawing/2010/main">
                  <a:solidFill>
                    <a:srgbClr val="FFFFFF"/>
                  </a:solidFill>
                </a14:hiddenFill>
              </a:ext>
            </a:extLst>
          </p:spPr>
        </p:pic>
        <p:sp>
          <p:nvSpPr>
            <p:cNvPr id="47" name="Freeform: Shape 46">
              <a:extLst>
                <a:ext uri="{FF2B5EF4-FFF2-40B4-BE49-F238E27FC236}">
                  <a16:creationId xmlns:a16="http://schemas.microsoft.com/office/drawing/2014/main" id="{939851F3-A477-4ABC-C9BA-804CFEE70B82}"/>
                </a:ext>
              </a:extLst>
            </p:cNvPr>
            <p:cNvSpPr/>
            <p:nvPr/>
          </p:nvSpPr>
          <p:spPr>
            <a:xfrm>
              <a:off x="10402981" y="1630653"/>
              <a:ext cx="266700" cy="488278"/>
            </a:xfrm>
            <a:custGeom>
              <a:avLst/>
              <a:gdLst>
                <a:gd name="connsiteX0" fmla="*/ 0 w 266700"/>
                <a:gd name="connsiteY0" fmla="*/ 49108 h 488278"/>
                <a:gd name="connsiteX1" fmla="*/ 0 w 266700"/>
                <a:gd name="connsiteY1" fmla="*/ 49108 h 488278"/>
                <a:gd name="connsiteX2" fmla="*/ 66675 w 266700"/>
                <a:gd name="connsiteY2" fmla="*/ 1483 h 488278"/>
                <a:gd name="connsiteX3" fmla="*/ 114300 w 266700"/>
                <a:gd name="connsiteY3" fmla="*/ 39583 h 488278"/>
                <a:gd name="connsiteX4" fmla="*/ 123825 w 266700"/>
                <a:gd name="connsiteY4" fmla="*/ 68158 h 488278"/>
                <a:gd name="connsiteX5" fmla="*/ 152400 w 266700"/>
                <a:gd name="connsiteY5" fmla="*/ 106258 h 488278"/>
                <a:gd name="connsiteX6" fmla="*/ 180975 w 266700"/>
                <a:gd name="connsiteY6" fmla="*/ 172933 h 488278"/>
                <a:gd name="connsiteX7" fmla="*/ 200025 w 266700"/>
                <a:gd name="connsiteY7" fmla="*/ 201508 h 488278"/>
                <a:gd name="connsiteX8" fmla="*/ 219075 w 266700"/>
                <a:gd name="connsiteY8" fmla="*/ 296758 h 488278"/>
                <a:gd name="connsiteX9" fmla="*/ 238125 w 266700"/>
                <a:gd name="connsiteY9" fmla="*/ 353908 h 488278"/>
                <a:gd name="connsiteX10" fmla="*/ 247650 w 266700"/>
                <a:gd name="connsiteY10" fmla="*/ 382483 h 488278"/>
                <a:gd name="connsiteX11" fmla="*/ 266700 w 266700"/>
                <a:gd name="connsiteY11" fmla="*/ 449158 h 488278"/>
                <a:gd name="connsiteX12" fmla="*/ 257175 w 266700"/>
                <a:gd name="connsiteY12" fmla="*/ 477733 h 488278"/>
                <a:gd name="connsiteX13" fmla="*/ 180975 w 266700"/>
                <a:gd name="connsiteY13" fmla="*/ 468208 h 488278"/>
                <a:gd name="connsiteX14" fmla="*/ 152400 w 266700"/>
                <a:gd name="connsiteY14" fmla="*/ 439633 h 488278"/>
                <a:gd name="connsiteX15" fmla="*/ 133350 w 266700"/>
                <a:gd name="connsiteY15" fmla="*/ 382483 h 488278"/>
                <a:gd name="connsiteX16" fmla="*/ 123825 w 266700"/>
                <a:gd name="connsiteY16" fmla="*/ 353908 h 488278"/>
                <a:gd name="connsiteX17" fmla="*/ 95250 w 266700"/>
                <a:gd name="connsiteY17" fmla="*/ 325333 h 488278"/>
                <a:gd name="connsiteX18" fmla="*/ 66675 w 266700"/>
                <a:gd name="connsiteY18" fmla="*/ 258658 h 488278"/>
                <a:gd name="connsiteX19" fmla="*/ 47625 w 266700"/>
                <a:gd name="connsiteY19" fmla="*/ 201508 h 488278"/>
                <a:gd name="connsiteX20" fmla="*/ 38100 w 266700"/>
                <a:gd name="connsiteY20" fmla="*/ 172933 h 488278"/>
                <a:gd name="connsiteX21" fmla="*/ 0 w 266700"/>
                <a:gd name="connsiteY21" fmla="*/ 49108 h 48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6700" h="488278">
                  <a:moveTo>
                    <a:pt x="0" y="49108"/>
                  </a:moveTo>
                  <a:lnTo>
                    <a:pt x="0" y="49108"/>
                  </a:lnTo>
                  <a:cubicBezTo>
                    <a:pt x="22225" y="33233"/>
                    <a:pt x="41316" y="11627"/>
                    <a:pt x="66675" y="1483"/>
                  </a:cubicBezTo>
                  <a:cubicBezTo>
                    <a:pt x="89562" y="-7672"/>
                    <a:pt x="108548" y="28080"/>
                    <a:pt x="114300" y="39583"/>
                  </a:cubicBezTo>
                  <a:cubicBezTo>
                    <a:pt x="118790" y="48563"/>
                    <a:pt x="118844" y="59441"/>
                    <a:pt x="123825" y="68158"/>
                  </a:cubicBezTo>
                  <a:cubicBezTo>
                    <a:pt x="131701" y="81941"/>
                    <a:pt x="143986" y="92796"/>
                    <a:pt x="152400" y="106258"/>
                  </a:cubicBezTo>
                  <a:cubicBezTo>
                    <a:pt x="201951" y="185540"/>
                    <a:pt x="148567" y="108118"/>
                    <a:pt x="180975" y="172933"/>
                  </a:cubicBezTo>
                  <a:cubicBezTo>
                    <a:pt x="186095" y="183172"/>
                    <a:pt x="193675" y="191983"/>
                    <a:pt x="200025" y="201508"/>
                  </a:cubicBezTo>
                  <a:cubicBezTo>
                    <a:pt x="206375" y="233258"/>
                    <a:pt x="208836" y="266041"/>
                    <a:pt x="219075" y="296758"/>
                  </a:cubicBezTo>
                  <a:lnTo>
                    <a:pt x="238125" y="353908"/>
                  </a:lnTo>
                  <a:cubicBezTo>
                    <a:pt x="241300" y="363433"/>
                    <a:pt x="245215" y="372743"/>
                    <a:pt x="247650" y="382483"/>
                  </a:cubicBezTo>
                  <a:cubicBezTo>
                    <a:pt x="259610" y="430323"/>
                    <a:pt x="253035" y="408164"/>
                    <a:pt x="266700" y="449158"/>
                  </a:cubicBezTo>
                  <a:cubicBezTo>
                    <a:pt x="263525" y="458683"/>
                    <a:pt x="265015" y="471461"/>
                    <a:pt x="257175" y="477733"/>
                  </a:cubicBezTo>
                  <a:cubicBezTo>
                    <a:pt x="230640" y="498961"/>
                    <a:pt x="203299" y="484154"/>
                    <a:pt x="180975" y="468208"/>
                  </a:cubicBezTo>
                  <a:cubicBezTo>
                    <a:pt x="170014" y="460378"/>
                    <a:pt x="161925" y="449158"/>
                    <a:pt x="152400" y="439633"/>
                  </a:cubicBezTo>
                  <a:lnTo>
                    <a:pt x="133350" y="382483"/>
                  </a:lnTo>
                  <a:cubicBezTo>
                    <a:pt x="130175" y="372958"/>
                    <a:pt x="130925" y="361008"/>
                    <a:pt x="123825" y="353908"/>
                  </a:cubicBezTo>
                  <a:lnTo>
                    <a:pt x="95250" y="325333"/>
                  </a:lnTo>
                  <a:cubicBezTo>
                    <a:pt x="70054" y="224547"/>
                    <a:pt x="104263" y="343231"/>
                    <a:pt x="66675" y="258658"/>
                  </a:cubicBezTo>
                  <a:cubicBezTo>
                    <a:pt x="58520" y="240308"/>
                    <a:pt x="53975" y="220558"/>
                    <a:pt x="47625" y="201508"/>
                  </a:cubicBezTo>
                  <a:cubicBezTo>
                    <a:pt x="44450" y="191983"/>
                    <a:pt x="40535" y="182673"/>
                    <a:pt x="38100" y="172933"/>
                  </a:cubicBezTo>
                  <a:cubicBezTo>
                    <a:pt x="16615" y="86993"/>
                    <a:pt x="6350" y="69745"/>
                    <a:pt x="0" y="49108"/>
                  </a:cubicBezTo>
                  <a:close/>
                </a:path>
              </a:pathLst>
            </a:custGeom>
            <a:pattFill prst="smGrid">
              <a:fgClr>
                <a:schemeClr val="tx1"/>
              </a:fgClr>
              <a:bgClr>
                <a:srgbClr val="FF000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62C66D5F-C3CE-C96D-05CE-03DD21F9FA01}"/>
                </a:ext>
              </a:extLst>
            </p:cNvPr>
            <p:cNvSpPr/>
            <p:nvPr/>
          </p:nvSpPr>
          <p:spPr>
            <a:xfrm>
              <a:off x="10547537" y="1610845"/>
              <a:ext cx="257175" cy="266700"/>
            </a:xfrm>
            <a:custGeom>
              <a:avLst/>
              <a:gdLst>
                <a:gd name="connsiteX0" fmla="*/ 152400 w 257175"/>
                <a:gd name="connsiteY0" fmla="*/ 57150 h 266700"/>
                <a:gd name="connsiteX1" fmla="*/ 47625 w 257175"/>
                <a:gd name="connsiteY1" fmla="*/ 85725 h 266700"/>
                <a:gd name="connsiteX2" fmla="*/ 38100 w 257175"/>
                <a:gd name="connsiteY2" fmla="*/ 171450 h 266700"/>
                <a:gd name="connsiteX3" fmla="*/ 114300 w 257175"/>
                <a:gd name="connsiteY3" fmla="*/ 209550 h 266700"/>
                <a:gd name="connsiteX4" fmla="*/ 190500 w 257175"/>
                <a:gd name="connsiteY4" fmla="*/ 219075 h 266700"/>
                <a:gd name="connsiteX5" fmla="*/ 228600 w 257175"/>
                <a:gd name="connsiteY5" fmla="*/ 209550 h 266700"/>
                <a:gd name="connsiteX6" fmla="*/ 247650 w 257175"/>
                <a:gd name="connsiteY6" fmla="*/ 152400 h 266700"/>
                <a:gd name="connsiteX7" fmla="*/ 238125 w 257175"/>
                <a:gd name="connsiteY7" fmla="*/ 104775 h 266700"/>
                <a:gd name="connsiteX8" fmla="*/ 209550 w 257175"/>
                <a:gd name="connsiteY8" fmla="*/ 66675 h 266700"/>
                <a:gd name="connsiteX9" fmla="*/ 180975 w 257175"/>
                <a:gd name="connsiteY9" fmla="*/ 38100 h 266700"/>
                <a:gd name="connsiteX10" fmla="*/ 114300 w 257175"/>
                <a:gd name="connsiteY10" fmla="*/ 0 h 266700"/>
                <a:gd name="connsiteX11" fmla="*/ 57150 w 257175"/>
                <a:gd name="connsiteY11" fmla="*/ 9525 h 266700"/>
                <a:gd name="connsiteX12" fmla="*/ 28575 w 257175"/>
                <a:gd name="connsiteY12" fmla="*/ 47625 h 266700"/>
                <a:gd name="connsiteX13" fmla="*/ 0 w 257175"/>
                <a:gd name="connsiteY13" fmla="*/ 114300 h 266700"/>
                <a:gd name="connsiteX14" fmla="*/ 9525 w 257175"/>
                <a:gd name="connsiteY14" fmla="*/ 209550 h 266700"/>
                <a:gd name="connsiteX15" fmla="*/ 66675 w 257175"/>
                <a:gd name="connsiteY15" fmla="*/ 247650 h 266700"/>
                <a:gd name="connsiteX16" fmla="*/ 104775 w 257175"/>
                <a:gd name="connsiteY16" fmla="*/ 266700 h 266700"/>
                <a:gd name="connsiteX17" fmla="*/ 161925 w 257175"/>
                <a:gd name="connsiteY17" fmla="*/ 257175 h 266700"/>
                <a:gd name="connsiteX18" fmla="*/ 200025 w 257175"/>
                <a:gd name="connsiteY18" fmla="*/ 200025 h 266700"/>
                <a:gd name="connsiteX19" fmla="*/ 190500 w 257175"/>
                <a:gd name="connsiteY19" fmla="*/ 123825 h 266700"/>
                <a:gd name="connsiteX20" fmla="*/ 180975 w 257175"/>
                <a:gd name="connsiteY20" fmla="*/ 95250 h 266700"/>
                <a:gd name="connsiteX21" fmla="*/ 104775 w 257175"/>
                <a:gd name="connsiteY21" fmla="*/ 104775 h 266700"/>
                <a:gd name="connsiteX22" fmla="*/ 104775 w 257175"/>
                <a:gd name="connsiteY22" fmla="*/ 171450 h 266700"/>
                <a:gd name="connsiteX23" fmla="*/ 152400 w 257175"/>
                <a:gd name="connsiteY23" fmla="*/ 161925 h 266700"/>
                <a:gd name="connsiteX24" fmla="*/ 104775 w 257175"/>
                <a:gd name="connsiteY24" fmla="*/ 76200 h 266700"/>
                <a:gd name="connsiteX25" fmla="*/ 66675 w 257175"/>
                <a:gd name="connsiteY25" fmla="*/ 95250 h 266700"/>
                <a:gd name="connsiteX26" fmla="*/ 57150 w 257175"/>
                <a:gd name="connsiteY26" fmla="*/ 142875 h 266700"/>
                <a:gd name="connsiteX27" fmla="*/ 47625 w 257175"/>
                <a:gd name="connsiteY27" fmla="*/ 180975 h 266700"/>
                <a:gd name="connsiteX28" fmla="*/ 57150 w 257175"/>
                <a:gd name="connsiteY28" fmla="*/ 209550 h 266700"/>
                <a:gd name="connsiteX29" fmla="*/ 104775 w 257175"/>
                <a:gd name="connsiteY29" fmla="*/ 219075 h 266700"/>
                <a:gd name="connsiteX30" fmla="*/ 171450 w 257175"/>
                <a:gd name="connsiteY30" fmla="*/ 209550 h 266700"/>
                <a:gd name="connsiteX31" fmla="*/ 200025 w 257175"/>
                <a:gd name="connsiteY31" fmla="*/ 133350 h 266700"/>
                <a:gd name="connsiteX32" fmla="*/ 123825 w 257175"/>
                <a:gd name="connsiteY32" fmla="*/ 76200 h 266700"/>
                <a:gd name="connsiteX33" fmla="*/ 85725 w 257175"/>
                <a:gd name="connsiteY33" fmla="*/ 57150 h 266700"/>
                <a:gd name="connsiteX34" fmla="*/ 47625 w 257175"/>
                <a:gd name="connsiteY34" fmla="*/ 66675 h 266700"/>
                <a:gd name="connsiteX35" fmla="*/ 38100 w 257175"/>
                <a:gd name="connsiteY35" fmla="*/ 133350 h 266700"/>
                <a:gd name="connsiteX36" fmla="*/ 28575 w 257175"/>
                <a:gd name="connsiteY36" fmla="*/ 161925 h 266700"/>
                <a:gd name="connsiteX37" fmla="*/ 38100 w 257175"/>
                <a:gd name="connsiteY37" fmla="*/ 219075 h 266700"/>
                <a:gd name="connsiteX38" fmla="*/ 209550 w 257175"/>
                <a:gd name="connsiteY38" fmla="*/ 238125 h 266700"/>
                <a:gd name="connsiteX39" fmla="*/ 219075 w 257175"/>
                <a:gd name="connsiteY39" fmla="*/ 209550 h 266700"/>
                <a:gd name="connsiteX40" fmla="*/ 238125 w 257175"/>
                <a:gd name="connsiteY40" fmla="*/ 171450 h 266700"/>
                <a:gd name="connsiteX41" fmla="*/ 228600 w 257175"/>
                <a:gd name="connsiteY41" fmla="*/ 104775 h 266700"/>
                <a:gd name="connsiteX42" fmla="*/ 161925 w 257175"/>
                <a:gd name="connsiteY42" fmla="*/ 66675 h 266700"/>
                <a:gd name="connsiteX43" fmla="*/ 104775 w 257175"/>
                <a:gd name="connsiteY43" fmla="*/ 28575 h 266700"/>
                <a:gd name="connsiteX44" fmla="*/ 76200 w 257175"/>
                <a:gd name="connsiteY44" fmla="*/ 57150 h 266700"/>
                <a:gd name="connsiteX45" fmla="*/ 66675 w 257175"/>
                <a:gd name="connsiteY45" fmla="*/ 85725 h 266700"/>
                <a:gd name="connsiteX46" fmla="*/ 200025 w 257175"/>
                <a:gd name="connsiteY46" fmla="*/ 180975 h 266700"/>
                <a:gd name="connsiteX47" fmla="*/ 219075 w 257175"/>
                <a:gd name="connsiteY47" fmla="*/ 142875 h 266700"/>
                <a:gd name="connsiteX48" fmla="*/ 180975 w 257175"/>
                <a:gd name="connsiteY48" fmla="*/ 57150 h 266700"/>
                <a:gd name="connsiteX49" fmla="*/ 152400 w 257175"/>
                <a:gd name="connsiteY49" fmla="*/ 38100 h 266700"/>
                <a:gd name="connsiteX50" fmla="*/ 95250 w 257175"/>
                <a:gd name="connsiteY50" fmla="*/ 19050 h 266700"/>
                <a:gd name="connsiteX51" fmla="*/ 161925 w 257175"/>
                <a:gd name="connsiteY51" fmla="*/ 0 h 266700"/>
                <a:gd name="connsiteX52" fmla="*/ 200025 w 257175"/>
                <a:gd name="connsiteY52" fmla="*/ 9525 h 266700"/>
                <a:gd name="connsiteX53" fmla="*/ 228600 w 257175"/>
                <a:gd name="connsiteY53" fmla="*/ 38100 h 266700"/>
                <a:gd name="connsiteX54" fmla="*/ 247650 w 257175"/>
                <a:gd name="connsiteY54" fmla="*/ 95250 h 266700"/>
                <a:gd name="connsiteX55" fmla="*/ 257175 w 257175"/>
                <a:gd name="connsiteY55" fmla="*/ 1905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7175" h="266700">
                  <a:moveTo>
                    <a:pt x="152400" y="57150"/>
                  </a:moveTo>
                  <a:cubicBezTo>
                    <a:pt x="117475" y="66675"/>
                    <a:pt x="80494" y="70555"/>
                    <a:pt x="47625" y="85725"/>
                  </a:cubicBezTo>
                  <a:cubicBezTo>
                    <a:pt x="15815" y="100407"/>
                    <a:pt x="30147" y="153557"/>
                    <a:pt x="38100" y="171450"/>
                  </a:cubicBezTo>
                  <a:cubicBezTo>
                    <a:pt x="53141" y="205293"/>
                    <a:pt x="83490" y="204810"/>
                    <a:pt x="114300" y="209550"/>
                  </a:cubicBezTo>
                  <a:cubicBezTo>
                    <a:pt x="139600" y="213442"/>
                    <a:pt x="165100" y="215900"/>
                    <a:pt x="190500" y="219075"/>
                  </a:cubicBezTo>
                  <a:cubicBezTo>
                    <a:pt x="203200" y="215900"/>
                    <a:pt x="220081" y="219489"/>
                    <a:pt x="228600" y="209550"/>
                  </a:cubicBezTo>
                  <a:cubicBezTo>
                    <a:pt x="241668" y="194304"/>
                    <a:pt x="247650" y="152400"/>
                    <a:pt x="247650" y="152400"/>
                  </a:cubicBezTo>
                  <a:cubicBezTo>
                    <a:pt x="244475" y="136525"/>
                    <a:pt x="244700" y="119569"/>
                    <a:pt x="238125" y="104775"/>
                  </a:cubicBezTo>
                  <a:cubicBezTo>
                    <a:pt x="231678" y="90268"/>
                    <a:pt x="219881" y="78728"/>
                    <a:pt x="209550" y="66675"/>
                  </a:cubicBezTo>
                  <a:cubicBezTo>
                    <a:pt x="200784" y="56448"/>
                    <a:pt x="191323" y="46724"/>
                    <a:pt x="180975" y="38100"/>
                  </a:cubicBezTo>
                  <a:cubicBezTo>
                    <a:pt x="160780" y="21271"/>
                    <a:pt x="137591" y="11645"/>
                    <a:pt x="114300" y="0"/>
                  </a:cubicBezTo>
                  <a:cubicBezTo>
                    <a:pt x="95250" y="3175"/>
                    <a:pt x="74032" y="146"/>
                    <a:pt x="57150" y="9525"/>
                  </a:cubicBezTo>
                  <a:cubicBezTo>
                    <a:pt x="43273" y="17235"/>
                    <a:pt x="36989" y="34163"/>
                    <a:pt x="28575" y="47625"/>
                  </a:cubicBezTo>
                  <a:cubicBezTo>
                    <a:pt x="11761" y="74528"/>
                    <a:pt x="9259" y="86522"/>
                    <a:pt x="0" y="114300"/>
                  </a:cubicBezTo>
                  <a:cubicBezTo>
                    <a:pt x="3175" y="146050"/>
                    <a:pt x="141" y="179053"/>
                    <a:pt x="9525" y="209550"/>
                  </a:cubicBezTo>
                  <a:cubicBezTo>
                    <a:pt x="18623" y="239119"/>
                    <a:pt x="45130" y="238416"/>
                    <a:pt x="66675" y="247650"/>
                  </a:cubicBezTo>
                  <a:cubicBezTo>
                    <a:pt x="79726" y="253243"/>
                    <a:pt x="92075" y="260350"/>
                    <a:pt x="104775" y="266700"/>
                  </a:cubicBezTo>
                  <a:cubicBezTo>
                    <a:pt x="123825" y="263525"/>
                    <a:pt x="146103" y="268250"/>
                    <a:pt x="161925" y="257175"/>
                  </a:cubicBezTo>
                  <a:cubicBezTo>
                    <a:pt x="180682" y="244045"/>
                    <a:pt x="200025" y="200025"/>
                    <a:pt x="200025" y="200025"/>
                  </a:cubicBezTo>
                  <a:cubicBezTo>
                    <a:pt x="196850" y="174625"/>
                    <a:pt x="195079" y="149010"/>
                    <a:pt x="190500" y="123825"/>
                  </a:cubicBezTo>
                  <a:cubicBezTo>
                    <a:pt x="188704" y="113947"/>
                    <a:pt x="190776" y="97428"/>
                    <a:pt x="180975" y="95250"/>
                  </a:cubicBezTo>
                  <a:cubicBezTo>
                    <a:pt x="155987" y="89697"/>
                    <a:pt x="130175" y="101600"/>
                    <a:pt x="104775" y="104775"/>
                  </a:cubicBezTo>
                  <a:cubicBezTo>
                    <a:pt x="100283" y="118250"/>
                    <a:pt x="80855" y="159490"/>
                    <a:pt x="104775" y="171450"/>
                  </a:cubicBezTo>
                  <a:cubicBezTo>
                    <a:pt x="119255" y="178690"/>
                    <a:pt x="136525" y="165100"/>
                    <a:pt x="152400" y="161925"/>
                  </a:cubicBezTo>
                  <a:cubicBezTo>
                    <a:pt x="146404" y="131947"/>
                    <a:pt x="146499" y="86631"/>
                    <a:pt x="104775" y="76200"/>
                  </a:cubicBezTo>
                  <a:cubicBezTo>
                    <a:pt x="91000" y="72756"/>
                    <a:pt x="79375" y="88900"/>
                    <a:pt x="66675" y="95250"/>
                  </a:cubicBezTo>
                  <a:cubicBezTo>
                    <a:pt x="63500" y="111125"/>
                    <a:pt x="60662" y="127071"/>
                    <a:pt x="57150" y="142875"/>
                  </a:cubicBezTo>
                  <a:cubicBezTo>
                    <a:pt x="54310" y="155654"/>
                    <a:pt x="47625" y="167884"/>
                    <a:pt x="47625" y="180975"/>
                  </a:cubicBezTo>
                  <a:cubicBezTo>
                    <a:pt x="47625" y="191015"/>
                    <a:pt x="48796" y="203981"/>
                    <a:pt x="57150" y="209550"/>
                  </a:cubicBezTo>
                  <a:cubicBezTo>
                    <a:pt x="70620" y="218530"/>
                    <a:pt x="88900" y="215900"/>
                    <a:pt x="104775" y="219075"/>
                  </a:cubicBezTo>
                  <a:cubicBezTo>
                    <a:pt x="127000" y="215900"/>
                    <a:pt x="151825" y="220453"/>
                    <a:pt x="171450" y="209550"/>
                  </a:cubicBezTo>
                  <a:cubicBezTo>
                    <a:pt x="185911" y="201516"/>
                    <a:pt x="196685" y="146710"/>
                    <a:pt x="200025" y="133350"/>
                  </a:cubicBezTo>
                  <a:cubicBezTo>
                    <a:pt x="177122" y="115028"/>
                    <a:pt x="150361" y="91364"/>
                    <a:pt x="123825" y="76200"/>
                  </a:cubicBezTo>
                  <a:cubicBezTo>
                    <a:pt x="111497" y="69155"/>
                    <a:pt x="98425" y="63500"/>
                    <a:pt x="85725" y="57150"/>
                  </a:cubicBezTo>
                  <a:cubicBezTo>
                    <a:pt x="73025" y="60325"/>
                    <a:pt x="54563" y="55574"/>
                    <a:pt x="47625" y="66675"/>
                  </a:cubicBezTo>
                  <a:cubicBezTo>
                    <a:pt x="35726" y="85713"/>
                    <a:pt x="42503" y="111335"/>
                    <a:pt x="38100" y="133350"/>
                  </a:cubicBezTo>
                  <a:cubicBezTo>
                    <a:pt x="36131" y="143195"/>
                    <a:pt x="31750" y="152400"/>
                    <a:pt x="28575" y="161925"/>
                  </a:cubicBezTo>
                  <a:cubicBezTo>
                    <a:pt x="31750" y="180975"/>
                    <a:pt x="31993" y="200753"/>
                    <a:pt x="38100" y="219075"/>
                  </a:cubicBezTo>
                  <a:cubicBezTo>
                    <a:pt x="62224" y="291448"/>
                    <a:pt x="148697" y="241928"/>
                    <a:pt x="209550" y="238125"/>
                  </a:cubicBezTo>
                  <a:cubicBezTo>
                    <a:pt x="212725" y="228600"/>
                    <a:pt x="215120" y="218778"/>
                    <a:pt x="219075" y="209550"/>
                  </a:cubicBezTo>
                  <a:cubicBezTo>
                    <a:pt x="224668" y="196499"/>
                    <a:pt x="236839" y="185591"/>
                    <a:pt x="238125" y="171450"/>
                  </a:cubicBezTo>
                  <a:cubicBezTo>
                    <a:pt x="240158" y="149092"/>
                    <a:pt x="237718" y="125291"/>
                    <a:pt x="228600" y="104775"/>
                  </a:cubicBezTo>
                  <a:cubicBezTo>
                    <a:pt x="224753" y="96120"/>
                    <a:pt x="164938" y="68182"/>
                    <a:pt x="161925" y="66675"/>
                  </a:cubicBezTo>
                  <a:cubicBezTo>
                    <a:pt x="148522" y="46571"/>
                    <a:pt x="139219" y="18734"/>
                    <a:pt x="104775" y="28575"/>
                  </a:cubicBezTo>
                  <a:cubicBezTo>
                    <a:pt x="91823" y="32276"/>
                    <a:pt x="85725" y="47625"/>
                    <a:pt x="76200" y="57150"/>
                  </a:cubicBezTo>
                  <a:cubicBezTo>
                    <a:pt x="73025" y="66675"/>
                    <a:pt x="65960" y="75710"/>
                    <a:pt x="66675" y="85725"/>
                  </a:cubicBezTo>
                  <a:cubicBezTo>
                    <a:pt x="76939" y="229417"/>
                    <a:pt x="67179" y="192045"/>
                    <a:pt x="200025" y="180975"/>
                  </a:cubicBezTo>
                  <a:cubicBezTo>
                    <a:pt x="206375" y="168275"/>
                    <a:pt x="217507" y="156987"/>
                    <a:pt x="219075" y="142875"/>
                  </a:cubicBezTo>
                  <a:cubicBezTo>
                    <a:pt x="222829" y="109091"/>
                    <a:pt x="203190" y="79365"/>
                    <a:pt x="180975" y="57150"/>
                  </a:cubicBezTo>
                  <a:cubicBezTo>
                    <a:pt x="172880" y="49055"/>
                    <a:pt x="162861" y="42749"/>
                    <a:pt x="152400" y="38100"/>
                  </a:cubicBezTo>
                  <a:cubicBezTo>
                    <a:pt x="134050" y="29945"/>
                    <a:pt x="95250" y="19050"/>
                    <a:pt x="95250" y="19050"/>
                  </a:cubicBezTo>
                  <a:cubicBezTo>
                    <a:pt x="108725" y="14558"/>
                    <a:pt x="149965" y="0"/>
                    <a:pt x="161925" y="0"/>
                  </a:cubicBezTo>
                  <a:cubicBezTo>
                    <a:pt x="175016" y="0"/>
                    <a:pt x="187325" y="6350"/>
                    <a:pt x="200025" y="9525"/>
                  </a:cubicBezTo>
                  <a:cubicBezTo>
                    <a:pt x="209550" y="19050"/>
                    <a:pt x="222058" y="26325"/>
                    <a:pt x="228600" y="38100"/>
                  </a:cubicBezTo>
                  <a:cubicBezTo>
                    <a:pt x="238352" y="55653"/>
                    <a:pt x="247650" y="95250"/>
                    <a:pt x="247650" y="95250"/>
                  </a:cubicBezTo>
                  <a:lnTo>
                    <a:pt x="257175" y="1905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Half Frame 48">
            <a:extLst>
              <a:ext uri="{FF2B5EF4-FFF2-40B4-BE49-F238E27FC236}">
                <a16:creationId xmlns:a16="http://schemas.microsoft.com/office/drawing/2014/main" id="{7EB62ADD-CFD9-892B-62D6-14E034092D0C}"/>
              </a:ext>
              <a:ext uri="{C183D7F6-B498-43B3-948B-1728B52AA6E4}">
                <adec:decorative xmlns:adec="http://schemas.microsoft.com/office/drawing/2017/decorative" val="1"/>
              </a:ext>
            </a:extLst>
          </p:cNvPr>
          <p:cNvSpPr/>
          <p:nvPr/>
        </p:nvSpPr>
        <p:spPr>
          <a:xfrm rot="15056939">
            <a:off x="1151645" y="1611874"/>
            <a:ext cx="84969" cy="68044"/>
          </a:xfrm>
          <a:prstGeom prst="halfFram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TextBox 35">
            <a:extLst>
              <a:ext uri="{FF2B5EF4-FFF2-40B4-BE49-F238E27FC236}">
                <a16:creationId xmlns:a16="http://schemas.microsoft.com/office/drawing/2014/main" id="{85D192F5-C242-0EE1-62F8-D6448279BFD1}"/>
              </a:ext>
              <a:ext uri="{C183D7F6-B498-43B3-948B-1728B52AA6E4}">
                <adec:decorative xmlns:adec="http://schemas.microsoft.com/office/drawing/2017/decorative" val="1"/>
              </a:ext>
            </a:extLst>
          </p:cNvPr>
          <p:cNvSpPr txBox="1"/>
          <p:nvPr/>
        </p:nvSpPr>
        <p:spPr>
          <a:xfrm>
            <a:off x="2268925" y="2208364"/>
            <a:ext cx="1120160" cy="276999"/>
          </a:xfrm>
          <a:prstGeom prst="rect">
            <a:avLst/>
          </a:prstGeom>
          <a:noFill/>
        </p:spPr>
        <p:txBody>
          <a:bodyPr wrap="square" rtlCol="0">
            <a:spAutoFit/>
          </a:bodyPr>
          <a:lstStyle/>
          <a:p>
            <a:pPr algn="ctr"/>
            <a:r>
              <a:rPr lang="en-US" sz="1200" b="1" dirty="0">
                <a:latin typeface="Lub Dub Condensed" panose="020B0506030403020204" pitchFamily="34" charset="0"/>
              </a:rPr>
              <a:t>Aneurysm Coil</a:t>
            </a:r>
          </a:p>
        </p:txBody>
      </p:sp>
      <p:sp>
        <p:nvSpPr>
          <p:cNvPr id="37" name="TextBox 36">
            <a:extLst>
              <a:ext uri="{FF2B5EF4-FFF2-40B4-BE49-F238E27FC236}">
                <a16:creationId xmlns:a16="http://schemas.microsoft.com/office/drawing/2014/main" id="{332B1451-6768-5DCB-929A-038D72D8BD15}"/>
              </a:ext>
              <a:ext uri="{C183D7F6-B498-43B3-948B-1728B52AA6E4}">
                <adec:decorative xmlns:adec="http://schemas.microsoft.com/office/drawing/2017/decorative" val="1"/>
              </a:ext>
            </a:extLst>
          </p:cNvPr>
          <p:cNvSpPr txBox="1"/>
          <p:nvPr/>
        </p:nvSpPr>
        <p:spPr>
          <a:xfrm>
            <a:off x="8495554" y="2208364"/>
            <a:ext cx="1120160" cy="276999"/>
          </a:xfrm>
          <a:prstGeom prst="rect">
            <a:avLst/>
          </a:prstGeom>
          <a:noFill/>
        </p:spPr>
        <p:txBody>
          <a:bodyPr wrap="square" rtlCol="0">
            <a:spAutoFit/>
          </a:bodyPr>
          <a:lstStyle/>
          <a:p>
            <a:pPr algn="ctr"/>
            <a:r>
              <a:rPr lang="en-US" sz="1200" b="1" dirty="0">
                <a:latin typeface="Lub Dub Condensed" panose="020B0506030403020204" pitchFamily="34" charset="0"/>
              </a:rPr>
              <a:t>Flow Diverter</a:t>
            </a:r>
          </a:p>
        </p:txBody>
      </p:sp>
      <p:sp>
        <p:nvSpPr>
          <p:cNvPr id="38" name="TextBox 37">
            <a:extLst>
              <a:ext uri="{FF2B5EF4-FFF2-40B4-BE49-F238E27FC236}">
                <a16:creationId xmlns:a16="http://schemas.microsoft.com/office/drawing/2014/main" id="{1E7B0DED-5332-9204-9C15-2C05FF564745}"/>
              </a:ext>
              <a:ext uri="{C183D7F6-B498-43B3-948B-1728B52AA6E4}">
                <adec:decorative xmlns:adec="http://schemas.microsoft.com/office/drawing/2017/decorative" val="1"/>
              </a:ext>
            </a:extLst>
          </p:cNvPr>
          <p:cNvSpPr txBox="1"/>
          <p:nvPr/>
        </p:nvSpPr>
        <p:spPr>
          <a:xfrm>
            <a:off x="655118" y="2208364"/>
            <a:ext cx="1120160" cy="276999"/>
          </a:xfrm>
          <a:prstGeom prst="rect">
            <a:avLst/>
          </a:prstGeom>
          <a:noFill/>
        </p:spPr>
        <p:txBody>
          <a:bodyPr wrap="square" rtlCol="0">
            <a:spAutoFit/>
          </a:bodyPr>
          <a:lstStyle/>
          <a:p>
            <a:pPr algn="ctr"/>
            <a:r>
              <a:rPr lang="en-US" sz="1200" b="1" dirty="0">
                <a:latin typeface="Lub Dub Condensed" panose="020B0506030403020204" pitchFamily="34" charset="0"/>
              </a:rPr>
              <a:t>Aneurysm Clip</a:t>
            </a:r>
          </a:p>
        </p:txBody>
      </p:sp>
      <p:sp>
        <p:nvSpPr>
          <p:cNvPr id="39" name="TextBox 38">
            <a:extLst>
              <a:ext uri="{FF2B5EF4-FFF2-40B4-BE49-F238E27FC236}">
                <a16:creationId xmlns:a16="http://schemas.microsoft.com/office/drawing/2014/main" id="{70B5261D-0A67-61DF-FCB9-434DA22417B5}"/>
              </a:ext>
              <a:ext uri="{C183D7F6-B498-43B3-948B-1728B52AA6E4}">
                <adec:decorative xmlns:adec="http://schemas.microsoft.com/office/drawing/2017/decorative" val="1"/>
              </a:ext>
            </a:extLst>
          </p:cNvPr>
          <p:cNvSpPr txBox="1"/>
          <p:nvPr/>
        </p:nvSpPr>
        <p:spPr>
          <a:xfrm>
            <a:off x="9795756" y="2208364"/>
            <a:ext cx="1606907" cy="276999"/>
          </a:xfrm>
          <a:prstGeom prst="rect">
            <a:avLst/>
          </a:prstGeom>
          <a:noFill/>
        </p:spPr>
        <p:txBody>
          <a:bodyPr wrap="square" rtlCol="0">
            <a:spAutoFit/>
          </a:bodyPr>
          <a:lstStyle/>
          <a:p>
            <a:pPr algn="ctr"/>
            <a:r>
              <a:rPr lang="en-US" sz="1200" b="1" dirty="0">
                <a:latin typeface="Lub Dub Condensed" panose="020B0506030403020204" pitchFamily="34" charset="0"/>
              </a:rPr>
              <a:t>Stent Assisted Coiling</a:t>
            </a:r>
          </a:p>
        </p:txBody>
      </p:sp>
    </p:spTree>
    <p:extLst>
      <p:ext uri="{BB962C8B-B14F-4D97-AF65-F5344CB8AC3E}">
        <p14:creationId xmlns:p14="http://schemas.microsoft.com/office/powerpoint/2010/main" val="208906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up)">
                                      <p:cBhvr>
                                        <p:cTn id="43" dur="500"/>
                                        <p:tgtEl>
                                          <p:spTgt spid="9"/>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up)">
                                      <p:cBhvr>
                                        <p:cTn id="60" dur="500"/>
                                        <p:tgtEl>
                                          <p:spTgt spid="26"/>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par>
                          <p:cTn id="69" fill="hold">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childTnLst>
                          </p:cTn>
                        </p:par>
                        <p:par>
                          <p:cTn id="78" fill="hold">
                            <p:stCondLst>
                              <p:cond delay="500"/>
                            </p:stCondLst>
                            <p:childTnLst>
                              <p:par>
                                <p:cTn id="79" presetID="10" presetClass="entr" presetSubtype="0"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childTnLst>
                                </p:cTn>
                              </p:par>
                            </p:childTnLst>
                          </p:cTn>
                        </p:par>
                        <p:par>
                          <p:cTn id="82" fill="hold">
                            <p:stCondLst>
                              <p:cond delay="1000"/>
                            </p:stCondLst>
                            <p:childTnLst>
                              <p:par>
                                <p:cTn id="83" presetID="10" presetClass="entr" presetSubtype="0" fill="hold"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childTnLst>
                          </p:cTn>
                        </p:par>
                        <p:par>
                          <p:cTn id="86" fill="hold">
                            <p:stCondLst>
                              <p:cond delay="1500"/>
                            </p:stCondLst>
                            <p:childTnLst>
                              <p:par>
                                <p:cTn id="87" presetID="10" presetClass="entr" presetSubtype="0" fill="hold" grpId="0" nodeType="after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6" grpId="0" animBg="1"/>
      <p:bldP spid="31" grpId="0" animBg="1"/>
      <p:bldP spid="32" grpId="0" animBg="1"/>
      <p:bldP spid="33" grpId="0" animBg="1"/>
      <p:bldP spid="34"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6A5FAD-E482-893F-B9A2-33DB1BEB2A43}"/>
              </a:ext>
            </a:extLst>
          </p:cNvPr>
          <p:cNvSpPr>
            <a:spLocks noGrp="1"/>
          </p:cNvSpPr>
          <p:nvPr>
            <p:ph type="title"/>
          </p:nvPr>
        </p:nvSpPr>
        <p:spPr/>
        <p:txBody>
          <a:bodyPr/>
          <a:lstStyle/>
          <a:p>
            <a:r>
              <a:rPr lang="en-US" dirty="0"/>
              <a:t>Treatment of Ruptured Cerebral Aneurysms</a:t>
            </a:r>
          </a:p>
        </p:txBody>
      </p:sp>
      <p:sp>
        <p:nvSpPr>
          <p:cNvPr id="4" name="Slide Number Placeholder 3">
            <a:extLst>
              <a:ext uri="{FF2B5EF4-FFF2-40B4-BE49-F238E27FC236}">
                <a16:creationId xmlns:a16="http://schemas.microsoft.com/office/drawing/2014/main" id="{C7B295AD-A16E-4244-ACD9-C20652803EF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
        <p:nvSpPr>
          <p:cNvPr id="13" name="TextBox 12">
            <a:extLst>
              <a:ext uri="{FF2B5EF4-FFF2-40B4-BE49-F238E27FC236}">
                <a16:creationId xmlns:a16="http://schemas.microsoft.com/office/drawing/2014/main" id="{C31C1F3E-8B8B-44D6-8038-D8944BA96517}"/>
              </a:ext>
              <a:ext uri="{C183D7F6-B498-43B3-948B-1728B52AA6E4}">
                <adec:decorative xmlns:adec="http://schemas.microsoft.com/office/drawing/2017/decorative" val="1"/>
              </a:ext>
            </a:extLst>
          </p:cNvPr>
          <p:cNvSpPr txBox="1"/>
          <p:nvPr/>
        </p:nvSpPr>
        <p:spPr>
          <a:xfrm>
            <a:off x="3013022" y="1295563"/>
            <a:ext cx="6130977" cy="7228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aSAH Surgical and Endovascular Management</a:t>
            </a:r>
          </a:p>
        </p:txBody>
      </p:sp>
      <p:cxnSp>
        <p:nvCxnSpPr>
          <p:cNvPr id="14" name="Elbow Connector 47">
            <a:extLst>
              <a:ext uri="{FF2B5EF4-FFF2-40B4-BE49-F238E27FC236}">
                <a16:creationId xmlns:a16="http://schemas.microsoft.com/office/drawing/2014/main" id="{301885F1-B92F-488E-B990-E77B46175009}"/>
              </a:ext>
              <a:ext uri="{C183D7F6-B498-43B3-948B-1728B52AA6E4}">
                <adec:decorative xmlns:adec="http://schemas.microsoft.com/office/drawing/2017/decorative" val="1"/>
              </a:ext>
            </a:extLst>
          </p:cNvPr>
          <p:cNvCxnSpPr>
            <a:cxnSpLocks/>
            <a:stCxn id="13" idx="2"/>
            <a:endCxn id="42" idx="0"/>
          </p:cNvCxnSpPr>
          <p:nvPr/>
        </p:nvCxnSpPr>
        <p:spPr>
          <a:xfrm rot="16200000" flipH="1">
            <a:off x="7668994" y="427905"/>
            <a:ext cx="512195" cy="369316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Elbow Connector 47">
            <a:extLst>
              <a:ext uri="{FF2B5EF4-FFF2-40B4-BE49-F238E27FC236}">
                <a16:creationId xmlns:a16="http://schemas.microsoft.com/office/drawing/2014/main" id="{9A33B4F6-0154-4275-ADAC-135CCC4C1638}"/>
              </a:ext>
              <a:ext uri="{C183D7F6-B498-43B3-948B-1728B52AA6E4}">
                <adec:decorative xmlns:adec="http://schemas.microsoft.com/office/drawing/2017/decorative" val="1"/>
              </a:ext>
            </a:extLst>
          </p:cNvPr>
          <p:cNvCxnSpPr>
            <a:cxnSpLocks/>
            <a:stCxn id="13" idx="2"/>
            <a:endCxn id="18" idx="0"/>
          </p:cNvCxnSpPr>
          <p:nvPr/>
        </p:nvCxnSpPr>
        <p:spPr>
          <a:xfrm rot="5400000">
            <a:off x="3978056" y="420603"/>
            <a:ext cx="502670" cy="36982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BF43852-061D-4A2F-8747-4E311C375C09}"/>
              </a:ext>
              <a:ext uri="{C183D7F6-B498-43B3-948B-1728B52AA6E4}">
                <adec:decorative xmlns:adec="http://schemas.microsoft.com/office/drawing/2017/decorative" val="1"/>
              </a:ext>
            </a:extLst>
          </p:cNvPr>
          <p:cNvCxnSpPr>
            <a:cxnSpLocks/>
          </p:cNvCxnSpPr>
          <p:nvPr/>
        </p:nvCxnSpPr>
        <p:spPr>
          <a:xfrm>
            <a:off x="6078511" y="2018388"/>
            <a:ext cx="0" cy="5124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2FDDA79-22C0-41C5-9EF7-5CBBE408980C}"/>
              </a:ext>
              <a:ext uri="{C183D7F6-B498-43B3-948B-1728B52AA6E4}">
                <adec:decorative xmlns:adec="http://schemas.microsoft.com/office/drawing/2017/decorative" val="1"/>
              </a:ext>
            </a:extLst>
          </p:cNvPr>
          <p:cNvSpPr txBox="1"/>
          <p:nvPr/>
        </p:nvSpPr>
        <p:spPr>
          <a:xfrm>
            <a:off x="1199490" y="2521058"/>
            <a:ext cx="2361562" cy="626622"/>
          </a:xfrm>
          <a:prstGeom prst="rect">
            <a:avLst/>
          </a:prstGeom>
          <a:solidFill>
            <a:schemeClr val="tx1">
              <a:lumMod val="65000"/>
              <a:lumOff val="35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rPr>
              <a:t>Location of Aneurysm</a:t>
            </a:r>
          </a:p>
        </p:txBody>
      </p:sp>
      <p:sp>
        <p:nvSpPr>
          <p:cNvPr id="19" name="TextBox 18">
            <a:extLst>
              <a:ext uri="{FF2B5EF4-FFF2-40B4-BE49-F238E27FC236}">
                <a16:creationId xmlns:a16="http://schemas.microsoft.com/office/drawing/2014/main" id="{493C96BF-75B0-4A7B-BC5A-C9C8AB18B0BF}"/>
              </a:ext>
              <a:ext uri="{C183D7F6-B498-43B3-948B-1728B52AA6E4}">
                <adec:decorative xmlns:adec="http://schemas.microsoft.com/office/drawing/2017/decorative" val="1"/>
              </a:ext>
            </a:extLst>
          </p:cNvPr>
          <p:cNvSpPr txBox="1"/>
          <p:nvPr/>
        </p:nvSpPr>
        <p:spPr>
          <a:xfrm>
            <a:off x="4915219" y="2530838"/>
            <a:ext cx="2361562" cy="646331"/>
          </a:xfrm>
          <a:prstGeom prst="rect">
            <a:avLst/>
          </a:prstGeom>
          <a:solidFill>
            <a:schemeClr val="tx1">
              <a:lumMod val="65000"/>
              <a:lumOff val="35000"/>
            </a:schemeClr>
          </a:solidFill>
          <a:ln w="12700">
            <a:solidFill>
              <a:schemeClr val="tx1"/>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rPr>
              <a:t>Age of Patient </a:t>
            </a:r>
          </a:p>
        </p:txBody>
      </p:sp>
      <p:sp>
        <p:nvSpPr>
          <p:cNvPr id="21" name="Rounded Rectangle 28">
            <a:extLst>
              <a:ext uri="{FF2B5EF4-FFF2-40B4-BE49-F238E27FC236}">
                <a16:creationId xmlns:a16="http://schemas.microsoft.com/office/drawing/2014/main" id="{6D72338A-3550-436D-B13F-95AB097CD438}"/>
              </a:ext>
              <a:ext uri="{C183D7F6-B498-43B3-948B-1728B52AA6E4}">
                <adec:decorative xmlns:adec="http://schemas.microsoft.com/office/drawing/2017/decorative" val="1"/>
              </a:ext>
            </a:extLst>
          </p:cNvPr>
          <p:cNvSpPr/>
          <p:nvPr/>
        </p:nvSpPr>
        <p:spPr>
          <a:xfrm>
            <a:off x="914400" y="3583040"/>
            <a:ext cx="1152525" cy="534646"/>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n w="0"/>
                <a:solidFill>
                  <a:schemeClr val="tx1"/>
                </a:solidFill>
                <a:latin typeface="Lub Dub Condensed" panose="020B0506030403020204" pitchFamily="34" charset="0"/>
              </a:rPr>
              <a:t>Anterior</a:t>
            </a:r>
            <a:endParaRPr kumimoji="0" lang="en-US" sz="1400" b="1" i="0" u="none" strike="noStrike" kern="1200" cap="none" spc="0" normalizeH="0" baseline="0" noProof="0" dirty="0">
              <a:ln>
                <a:noFill/>
              </a:ln>
              <a:solidFill>
                <a:schemeClr val="tx1"/>
              </a:solidFill>
              <a:uLnTx/>
              <a:uFillTx/>
              <a:latin typeface="Lub Dub Condensed" panose="020B0506030403020204" pitchFamily="34" charset="0"/>
            </a:endParaRPr>
          </a:p>
        </p:txBody>
      </p:sp>
      <p:cxnSp>
        <p:nvCxnSpPr>
          <p:cNvPr id="27" name="Elbow Connector 82">
            <a:extLst>
              <a:ext uri="{FF2B5EF4-FFF2-40B4-BE49-F238E27FC236}">
                <a16:creationId xmlns:a16="http://schemas.microsoft.com/office/drawing/2014/main" id="{F287F29E-81AE-4A0B-A26C-55D943140DA9}"/>
              </a:ext>
              <a:ext uri="{C183D7F6-B498-43B3-948B-1728B52AA6E4}">
                <adec:decorative xmlns:adec="http://schemas.microsoft.com/office/drawing/2017/decorative" val="1"/>
              </a:ext>
            </a:extLst>
          </p:cNvPr>
          <p:cNvCxnSpPr>
            <a:cxnSpLocks/>
            <a:stCxn id="18" idx="2"/>
            <a:endCxn id="51" idx="0"/>
          </p:cNvCxnSpPr>
          <p:nvPr/>
        </p:nvCxnSpPr>
        <p:spPr>
          <a:xfrm rot="16200000" flipH="1">
            <a:off x="2713149" y="2814801"/>
            <a:ext cx="454410" cy="1120167"/>
          </a:xfrm>
          <a:prstGeom prst="bentConnector3">
            <a:avLst>
              <a:gd name="adj1" fmla="val 47739"/>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Elbow Connector 79">
            <a:extLst>
              <a:ext uri="{FF2B5EF4-FFF2-40B4-BE49-F238E27FC236}">
                <a16:creationId xmlns:a16="http://schemas.microsoft.com/office/drawing/2014/main" id="{DA9DE6D0-8374-4D69-9B72-3DBFF9DE00CC}"/>
              </a:ext>
              <a:ext uri="{C183D7F6-B498-43B3-948B-1728B52AA6E4}">
                <adec:decorative xmlns:adec="http://schemas.microsoft.com/office/drawing/2017/decorative" val="1"/>
              </a:ext>
            </a:extLst>
          </p:cNvPr>
          <p:cNvCxnSpPr>
            <a:cxnSpLocks/>
            <a:stCxn id="18" idx="2"/>
            <a:endCxn id="21" idx="0"/>
          </p:cNvCxnSpPr>
          <p:nvPr/>
        </p:nvCxnSpPr>
        <p:spPr>
          <a:xfrm rot="5400000">
            <a:off x="1717787" y="2920556"/>
            <a:ext cx="435360" cy="88960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Elbow Connector 85">
            <a:extLst>
              <a:ext uri="{FF2B5EF4-FFF2-40B4-BE49-F238E27FC236}">
                <a16:creationId xmlns:a16="http://schemas.microsoft.com/office/drawing/2014/main" id="{46DD7A99-50E4-4674-82BF-73DDEB56B261}"/>
              </a:ext>
              <a:ext uri="{C183D7F6-B498-43B3-948B-1728B52AA6E4}">
                <adec:decorative xmlns:adec="http://schemas.microsoft.com/office/drawing/2017/decorative" val="1"/>
              </a:ext>
            </a:extLst>
          </p:cNvPr>
          <p:cNvCxnSpPr>
            <a:cxnSpLocks/>
            <a:stCxn id="42" idx="2"/>
            <a:endCxn id="52" idx="0"/>
          </p:cNvCxnSpPr>
          <p:nvPr/>
        </p:nvCxnSpPr>
        <p:spPr>
          <a:xfrm rot="16200000" flipH="1">
            <a:off x="10099543" y="2829332"/>
            <a:ext cx="378209" cy="103395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Elbow Connector 88">
            <a:extLst>
              <a:ext uri="{FF2B5EF4-FFF2-40B4-BE49-F238E27FC236}">
                <a16:creationId xmlns:a16="http://schemas.microsoft.com/office/drawing/2014/main" id="{DF4B05B6-0AB1-4137-97F3-C9DE02FA3B4A}"/>
              </a:ext>
              <a:ext uri="{C183D7F6-B498-43B3-948B-1728B52AA6E4}">
                <adec:decorative xmlns:adec="http://schemas.microsoft.com/office/drawing/2017/decorative" val="1"/>
              </a:ext>
            </a:extLst>
          </p:cNvPr>
          <p:cNvCxnSpPr>
            <a:cxnSpLocks/>
            <a:stCxn id="42" idx="2"/>
            <a:endCxn id="53" idx="0"/>
          </p:cNvCxnSpPr>
          <p:nvPr/>
        </p:nvCxnSpPr>
        <p:spPr>
          <a:xfrm rot="5400000">
            <a:off x="9104425" y="2877693"/>
            <a:ext cx="387735" cy="94675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3C9AFF9-09AB-4E9D-B06B-7EF4C63DA7CE}"/>
              </a:ext>
              <a:ext uri="{C183D7F6-B498-43B3-948B-1728B52AA6E4}">
                <adec:decorative xmlns:adec="http://schemas.microsoft.com/office/drawing/2017/decorative" val="1"/>
              </a:ext>
            </a:extLst>
          </p:cNvPr>
          <p:cNvSpPr txBox="1"/>
          <p:nvPr/>
        </p:nvSpPr>
        <p:spPr>
          <a:xfrm>
            <a:off x="8590890" y="2530583"/>
            <a:ext cx="2361562" cy="626622"/>
          </a:xfrm>
          <a:prstGeom prst="rect">
            <a:avLst/>
          </a:prstGeom>
          <a:solidFill>
            <a:schemeClr val="tx1">
              <a:lumMod val="65000"/>
              <a:lumOff val="35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Lub Dub Condensed" panose="020B0506030403020204" pitchFamily="34" charset="0"/>
              </a:rPr>
              <a:t>Type of Aneurysm</a:t>
            </a:r>
            <a:endPar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endParaRPr>
          </a:p>
        </p:txBody>
      </p:sp>
      <p:sp>
        <p:nvSpPr>
          <p:cNvPr id="51" name="Rounded Rectangle 28">
            <a:extLst>
              <a:ext uri="{FF2B5EF4-FFF2-40B4-BE49-F238E27FC236}">
                <a16:creationId xmlns:a16="http://schemas.microsoft.com/office/drawing/2014/main" id="{6A854710-36D9-4321-AFBA-0DF38F1FD768}"/>
              </a:ext>
              <a:ext uri="{C183D7F6-B498-43B3-948B-1728B52AA6E4}">
                <adec:decorative xmlns:adec="http://schemas.microsoft.com/office/drawing/2017/decorative" val="1"/>
              </a:ext>
            </a:extLst>
          </p:cNvPr>
          <p:cNvSpPr/>
          <p:nvPr/>
        </p:nvSpPr>
        <p:spPr>
          <a:xfrm>
            <a:off x="2924175" y="3602090"/>
            <a:ext cx="1152525" cy="534646"/>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n w="0"/>
                <a:solidFill>
                  <a:schemeClr val="tx1"/>
                </a:solidFill>
                <a:latin typeface="Lub Dub Condensed" panose="020B0506030403020204" pitchFamily="34" charset="0"/>
              </a:rPr>
              <a:t>Posterior</a:t>
            </a:r>
            <a:endParaRPr kumimoji="0" lang="en-US" sz="1400" b="1" i="0" u="none" strike="noStrike" kern="1200" cap="none" spc="0" normalizeH="0" baseline="0" noProof="0" dirty="0">
              <a:ln>
                <a:noFill/>
              </a:ln>
              <a:solidFill>
                <a:schemeClr val="tx1"/>
              </a:solidFill>
              <a:uLnTx/>
              <a:uFillTx/>
              <a:latin typeface="Lub Dub Condensed" panose="020B0506030403020204" pitchFamily="34" charset="0"/>
            </a:endParaRPr>
          </a:p>
        </p:txBody>
      </p:sp>
      <p:sp>
        <p:nvSpPr>
          <p:cNvPr id="52" name="Rounded Rectangle 28">
            <a:extLst>
              <a:ext uri="{FF2B5EF4-FFF2-40B4-BE49-F238E27FC236}">
                <a16:creationId xmlns:a16="http://schemas.microsoft.com/office/drawing/2014/main" id="{57E58C6D-92DD-448A-B4D2-D3FE207E36D3}"/>
              </a:ext>
              <a:ext uri="{C183D7F6-B498-43B3-948B-1728B52AA6E4}">
                <adec:decorative xmlns:adec="http://schemas.microsoft.com/office/drawing/2017/decorative" val="1"/>
              </a:ext>
            </a:extLst>
          </p:cNvPr>
          <p:cNvSpPr/>
          <p:nvPr/>
        </p:nvSpPr>
        <p:spPr>
          <a:xfrm>
            <a:off x="10086975" y="3535414"/>
            <a:ext cx="1437297" cy="660111"/>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b="1" dirty="0">
                <a:ln w="0"/>
                <a:solidFill>
                  <a:schemeClr val="tx1"/>
                </a:solidFill>
                <a:latin typeface="Lub Dub Condensed" panose="020B0506030403020204" pitchFamily="34" charset="0"/>
              </a:rPr>
              <a:t>Fusiform/blister aneurysms</a:t>
            </a:r>
            <a:endParaRPr kumimoji="0" lang="en-US" sz="1400" b="1" i="0" u="none" strike="noStrike" kern="1200" cap="none" spc="0" normalizeH="0" baseline="0" noProof="0" dirty="0">
              <a:ln>
                <a:noFill/>
              </a:ln>
              <a:solidFill>
                <a:schemeClr val="tx1"/>
              </a:solidFill>
              <a:uLnTx/>
              <a:uFillTx/>
              <a:latin typeface="Lub Dub Condensed" panose="020B0506030403020204" pitchFamily="34" charset="0"/>
            </a:endParaRPr>
          </a:p>
        </p:txBody>
      </p:sp>
      <p:sp>
        <p:nvSpPr>
          <p:cNvPr id="53" name="Rounded Rectangle 28">
            <a:extLst>
              <a:ext uri="{FF2B5EF4-FFF2-40B4-BE49-F238E27FC236}">
                <a16:creationId xmlns:a16="http://schemas.microsoft.com/office/drawing/2014/main" id="{2CEA1565-EC9A-4596-AC8C-0C523BFD35E8}"/>
              </a:ext>
              <a:ext uri="{C183D7F6-B498-43B3-948B-1728B52AA6E4}">
                <adec:decorative xmlns:adec="http://schemas.microsoft.com/office/drawing/2017/decorative" val="1"/>
              </a:ext>
            </a:extLst>
          </p:cNvPr>
          <p:cNvSpPr/>
          <p:nvPr/>
        </p:nvSpPr>
        <p:spPr>
          <a:xfrm>
            <a:off x="8248650" y="3544940"/>
            <a:ext cx="1152525" cy="534646"/>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dirty="0">
                <a:ln w="0"/>
                <a:solidFill>
                  <a:schemeClr val="tx1"/>
                </a:solidFill>
                <a:latin typeface="Lub Dub Condensed" panose="020B0506030403020204" pitchFamily="34" charset="0"/>
              </a:rPr>
              <a:t>Wide Neck</a:t>
            </a:r>
            <a:endParaRPr kumimoji="0" lang="en-US" sz="1400" b="1" i="0" u="none" strike="noStrike" kern="1200" cap="none" spc="0" normalizeH="0" baseline="0" noProof="0" dirty="0">
              <a:ln>
                <a:noFill/>
              </a:ln>
              <a:solidFill>
                <a:schemeClr val="tx1"/>
              </a:solidFill>
              <a:uLnTx/>
              <a:uFillTx/>
              <a:latin typeface="Lub Dub Condensed" panose="020B0506030403020204" pitchFamily="34" charset="0"/>
            </a:endParaRPr>
          </a:p>
        </p:txBody>
      </p:sp>
      <p:sp>
        <p:nvSpPr>
          <p:cNvPr id="54" name="Rounded Rectangle 28">
            <a:extLst>
              <a:ext uri="{FF2B5EF4-FFF2-40B4-BE49-F238E27FC236}">
                <a16:creationId xmlns:a16="http://schemas.microsoft.com/office/drawing/2014/main" id="{B142F925-D2C2-4CF6-8B37-EFF1F8E552D1}"/>
              </a:ext>
              <a:ext uri="{C183D7F6-B498-43B3-948B-1728B52AA6E4}">
                <adec:decorative xmlns:adec="http://schemas.microsoft.com/office/drawing/2017/decorative" val="1"/>
              </a:ext>
            </a:extLst>
          </p:cNvPr>
          <p:cNvSpPr/>
          <p:nvPr/>
        </p:nvSpPr>
        <p:spPr>
          <a:xfrm>
            <a:off x="6496050" y="3563990"/>
            <a:ext cx="1152525" cy="534646"/>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n w="0"/>
                <a:solidFill>
                  <a:schemeClr val="tx1"/>
                </a:solidFill>
                <a:latin typeface="Lub Dub Condensed" panose="020B0506030403020204" pitchFamily="34" charset="0"/>
              </a:rPr>
              <a:t>Age &lt; 40</a:t>
            </a:r>
            <a:endParaRPr kumimoji="0" lang="en-US" sz="1400" b="1" i="0" u="none" strike="noStrike" kern="1200" cap="none" spc="0" normalizeH="0" baseline="0" noProof="0" dirty="0">
              <a:ln>
                <a:noFill/>
              </a:ln>
              <a:solidFill>
                <a:schemeClr val="tx1"/>
              </a:solidFill>
              <a:uLnTx/>
              <a:uFillTx/>
              <a:latin typeface="Lub Dub Condensed" panose="020B0506030403020204" pitchFamily="34" charset="0"/>
            </a:endParaRPr>
          </a:p>
        </p:txBody>
      </p:sp>
      <p:sp>
        <p:nvSpPr>
          <p:cNvPr id="55" name="Rounded Rectangle 28">
            <a:extLst>
              <a:ext uri="{FF2B5EF4-FFF2-40B4-BE49-F238E27FC236}">
                <a16:creationId xmlns:a16="http://schemas.microsoft.com/office/drawing/2014/main" id="{23C57BD0-45A4-451E-9FE8-864FB967FBC0}"/>
              </a:ext>
              <a:ext uri="{C183D7F6-B498-43B3-948B-1728B52AA6E4}">
                <adec:decorative xmlns:adec="http://schemas.microsoft.com/office/drawing/2017/decorative" val="1"/>
              </a:ext>
            </a:extLst>
          </p:cNvPr>
          <p:cNvSpPr/>
          <p:nvPr/>
        </p:nvSpPr>
        <p:spPr>
          <a:xfrm>
            <a:off x="4676775" y="3573515"/>
            <a:ext cx="1152525" cy="534646"/>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n w="0"/>
                <a:solidFill>
                  <a:schemeClr val="tx1"/>
                </a:solidFill>
                <a:latin typeface="Lub Dub Condensed" panose="020B0506030403020204" pitchFamily="34" charset="0"/>
              </a:rPr>
              <a:t>Age &gt; 70</a:t>
            </a:r>
            <a:endParaRPr kumimoji="0" lang="en-US" sz="1400" b="1" i="0" u="none" strike="noStrike" kern="1200" cap="none" spc="0" normalizeH="0" baseline="0" noProof="0" dirty="0">
              <a:ln>
                <a:noFill/>
              </a:ln>
              <a:solidFill>
                <a:schemeClr val="tx1"/>
              </a:solidFill>
              <a:uLnTx/>
              <a:uFillTx/>
              <a:latin typeface="Lub Dub Condensed" panose="020B0506030403020204" pitchFamily="34" charset="0"/>
            </a:endParaRPr>
          </a:p>
        </p:txBody>
      </p:sp>
      <p:cxnSp>
        <p:nvCxnSpPr>
          <p:cNvPr id="57" name="Elbow Connector 79">
            <a:extLst>
              <a:ext uri="{FF2B5EF4-FFF2-40B4-BE49-F238E27FC236}">
                <a16:creationId xmlns:a16="http://schemas.microsoft.com/office/drawing/2014/main" id="{EC709617-D831-4403-8DEA-3BB27B56823B}"/>
              </a:ext>
              <a:ext uri="{C183D7F6-B498-43B3-948B-1728B52AA6E4}">
                <adec:decorative xmlns:adec="http://schemas.microsoft.com/office/drawing/2017/decorative" val="1"/>
              </a:ext>
            </a:extLst>
          </p:cNvPr>
          <p:cNvCxnSpPr>
            <a:cxnSpLocks/>
            <a:stCxn id="19" idx="2"/>
            <a:endCxn id="55" idx="0"/>
          </p:cNvCxnSpPr>
          <p:nvPr/>
        </p:nvCxnSpPr>
        <p:spPr>
          <a:xfrm rot="5400000">
            <a:off x="5476346" y="2953861"/>
            <a:ext cx="396346" cy="84296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Elbow Connector 82">
            <a:extLst>
              <a:ext uri="{FF2B5EF4-FFF2-40B4-BE49-F238E27FC236}">
                <a16:creationId xmlns:a16="http://schemas.microsoft.com/office/drawing/2014/main" id="{00BC4347-AABE-4CD2-9E32-AC0818879F01}"/>
              </a:ext>
              <a:ext uri="{C183D7F6-B498-43B3-948B-1728B52AA6E4}">
                <adec:decorative xmlns:adec="http://schemas.microsoft.com/office/drawing/2017/decorative" val="1"/>
              </a:ext>
            </a:extLst>
          </p:cNvPr>
          <p:cNvCxnSpPr>
            <a:cxnSpLocks/>
            <a:stCxn id="19" idx="2"/>
            <a:endCxn id="54" idx="0"/>
          </p:cNvCxnSpPr>
          <p:nvPr/>
        </p:nvCxnSpPr>
        <p:spPr>
          <a:xfrm rot="16200000" flipH="1">
            <a:off x="6390746" y="2882422"/>
            <a:ext cx="386821" cy="976313"/>
          </a:xfrm>
          <a:prstGeom prst="bentConnector3">
            <a:avLst>
              <a:gd name="adj1" fmla="val 52388"/>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Elbow Connector 79">
            <a:extLst>
              <a:ext uri="{FF2B5EF4-FFF2-40B4-BE49-F238E27FC236}">
                <a16:creationId xmlns:a16="http://schemas.microsoft.com/office/drawing/2014/main" id="{75CB36C0-8A6C-484B-89A7-B731C137B8AA}"/>
              </a:ext>
              <a:ext uri="{C183D7F6-B498-43B3-948B-1728B52AA6E4}">
                <adec:decorative xmlns:adec="http://schemas.microsoft.com/office/drawing/2017/decorative" val="1"/>
              </a:ext>
            </a:extLst>
          </p:cNvPr>
          <p:cNvCxnSpPr/>
          <p:nvPr/>
        </p:nvCxnSpPr>
        <p:spPr>
          <a:xfrm rot="5400000">
            <a:off x="922970" y="4035975"/>
            <a:ext cx="470713" cy="6341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Elbow Connector 82">
            <a:extLst>
              <a:ext uri="{FF2B5EF4-FFF2-40B4-BE49-F238E27FC236}">
                <a16:creationId xmlns:a16="http://schemas.microsoft.com/office/drawing/2014/main" id="{47655ACE-8144-44B1-BACB-0F817EC3553F}"/>
              </a:ext>
              <a:ext uri="{C183D7F6-B498-43B3-948B-1728B52AA6E4}">
                <adec:decorative xmlns:adec="http://schemas.microsoft.com/office/drawing/2017/decorative" val="1"/>
              </a:ext>
            </a:extLst>
          </p:cNvPr>
          <p:cNvCxnSpPr/>
          <p:nvPr/>
        </p:nvCxnSpPr>
        <p:spPr>
          <a:xfrm rot="16200000" flipH="1">
            <a:off x="1586786" y="4015828"/>
            <a:ext cx="474169" cy="67789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Round Same Side Corner Rectangle 60">
            <a:extLst>
              <a:ext uri="{FF2B5EF4-FFF2-40B4-BE49-F238E27FC236}">
                <a16:creationId xmlns:a16="http://schemas.microsoft.com/office/drawing/2014/main" id="{68DD7297-4EE4-4713-A9F6-1A96CF20E73D}"/>
              </a:ext>
              <a:ext uri="{C183D7F6-B498-43B3-948B-1728B52AA6E4}">
                <adec:decorative xmlns:adec="http://schemas.microsoft.com/office/drawing/2017/decorative" val="1"/>
              </a:ext>
            </a:extLst>
          </p:cNvPr>
          <p:cNvSpPr/>
          <p:nvPr/>
        </p:nvSpPr>
        <p:spPr>
          <a:xfrm>
            <a:off x="244316" y="4588199"/>
            <a:ext cx="1295400" cy="111728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Coiling preferred over to clipping for 1-year outcome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1</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sp>
        <p:nvSpPr>
          <p:cNvPr id="95" name="Round Same Side Corner Rectangle 60">
            <a:extLst>
              <a:ext uri="{FF2B5EF4-FFF2-40B4-BE49-F238E27FC236}">
                <a16:creationId xmlns:a16="http://schemas.microsoft.com/office/drawing/2014/main" id="{33152BF6-BBA5-43C3-9641-73BE67DC004F}"/>
              </a:ext>
              <a:ext uri="{C183D7F6-B498-43B3-948B-1728B52AA6E4}">
                <adec:decorative xmlns:adec="http://schemas.microsoft.com/office/drawing/2017/decorative" val="1"/>
              </a:ext>
            </a:extLst>
          </p:cNvPr>
          <p:cNvSpPr/>
          <p:nvPr/>
        </p:nvSpPr>
        <p:spPr>
          <a:xfrm>
            <a:off x="1659709" y="4607248"/>
            <a:ext cx="1073966" cy="111728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Coiling equal to clipping in </a:t>
            </a:r>
          </a:p>
          <a:p>
            <a:pPr algn="ctr"/>
            <a:r>
              <a:rPr lang="en-US" sz="1400" dirty="0">
                <a:solidFill>
                  <a:schemeClr val="tx1"/>
                </a:solidFill>
                <a:latin typeface="Lub Dub Condensed" panose="020B0506030403020204"/>
              </a:rPr>
              <a:t>long term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2a</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sp>
        <p:nvSpPr>
          <p:cNvPr id="96" name="Round Same Side Corner Rectangle 60">
            <a:extLst>
              <a:ext uri="{FF2B5EF4-FFF2-40B4-BE49-F238E27FC236}">
                <a16:creationId xmlns:a16="http://schemas.microsoft.com/office/drawing/2014/main" id="{7A164D74-41A0-446B-980A-EBBFFEBE0D0D}"/>
              </a:ext>
              <a:ext uri="{C183D7F6-B498-43B3-948B-1728B52AA6E4}">
                <adec:decorative xmlns:adec="http://schemas.microsoft.com/office/drawing/2017/decorative" val="1"/>
              </a:ext>
            </a:extLst>
          </p:cNvPr>
          <p:cNvSpPr/>
          <p:nvPr/>
        </p:nvSpPr>
        <p:spPr>
          <a:xfrm>
            <a:off x="2955109" y="4607249"/>
            <a:ext cx="1073966" cy="95535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Coiling preferred </a:t>
            </a: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1</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cxnSp>
        <p:nvCxnSpPr>
          <p:cNvPr id="103" name="Straight Arrow Connector 102">
            <a:extLst>
              <a:ext uri="{FF2B5EF4-FFF2-40B4-BE49-F238E27FC236}">
                <a16:creationId xmlns:a16="http://schemas.microsoft.com/office/drawing/2014/main" id="{925F9CA2-3BF5-4496-99D3-6BD014664684}"/>
              </a:ext>
              <a:ext uri="{C183D7F6-B498-43B3-948B-1728B52AA6E4}">
                <adec:decorative xmlns:adec="http://schemas.microsoft.com/office/drawing/2017/decorative" val="1"/>
              </a:ext>
            </a:extLst>
          </p:cNvPr>
          <p:cNvCxnSpPr>
            <a:cxnSpLocks/>
            <a:endCxn id="96" idx="0"/>
          </p:cNvCxnSpPr>
          <p:nvPr/>
        </p:nvCxnSpPr>
        <p:spPr>
          <a:xfrm flipH="1">
            <a:off x="3492092" y="4143375"/>
            <a:ext cx="3583" cy="46387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34E0B840-BAEB-45FF-89F8-338B8126A753}"/>
              </a:ext>
              <a:ext uri="{C183D7F6-B498-43B3-948B-1728B52AA6E4}">
                <adec:decorative xmlns:adec="http://schemas.microsoft.com/office/drawing/2017/decorative" val="1"/>
              </a:ext>
            </a:extLst>
          </p:cNvPr>
          <p:cNvCxnSpPr>
            <a:cxnSpLocks/>
            <a:stCxn id="52" idx="2"/>
            <a:endCxn id="116" idx="0"/>
          </p:cNvCxnSpPr>
          <p:nvPr/>
        </p:nvCxnSpPr>
        <p:spPr>
          <a:xfrm flipH="1">
            <a:off x="10805623" y="4195525"/>
            <a:ext cx="1" cy="3607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469AEE6B-DC59-4070-9D71-942E55B004F9}"/>
              </a:ext>
              <a:ext uri="{C183D7F6-B498-43B3-948B-1728B52AA6E4}">
                <adec:decorative xmlns:adec="http://schemas.microsoft.com/office/drawing/2017/decorative" val="1"/>
              </a:ext>
            </a:extLst>
          </p:cNvPr>
          <p:cNvCxnSpPr>
            <a:cxnSpLocks/>
          </p:cNvCxnSpPr>
          <p:nvPr/>
        </p:nvCxnSpPr>
        <p:spPr>
          <a:xfrm flipH="1">
            <a:off x="8864192" y="4086225"/>
            <a:ext cx="3583" cy="46387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F43D66E6-D25B-4191-8334-E66AA87F9BE3}"/>
              </a:ext>
              <a:ext uri="{C183D7F6-B498-43B3-948B-1728B52AA6E4}">
                <adec:decorative xmlns:adec="http://schemas.microsoft.com/office/drawing/2017/decorative" val="1"/>
              </a:ext>
            </a:extLst>
          </p:cNvPr>
          <p:cNvCxnSpPr>
            <a:cxnSpLocks/>
          </p:cNvCxnSpPr>
          <p:nvPr/>
        </p:nvCxnSpPr>
        <p:spPr>
          <a:xfrm flipH="1">
            <a:off x="7102067" y="4095750"/>
            <a:ext cx="3583" cy="46387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0356F9A5-6F70-4FD7-B2C4-D75398DAD41F}"/>
              </a:ext>
              <a:ext uri="{C183D7F6-B498-43B3-948B-1728B52AA6E4}">
                <adec:decorative xmlns:adec="http://schemas.microsoft.com/office/drawing/2017/decorative" val="1"/>
              </a:ext>
            </a:extLst>
          </p:cNvPr>
          <p:cNvCxnSpPr>
            <a:cxnSpLocks/>
          </p:cNvCxnSpPr>
          <p:nvPr/>
        </p:nvCxnSpPr>
        <p:spPr>
          <a:xfrm flipH="1">
            <a:off x="5244692" y="4114800"/>
            <a:ext cx="3583" cy="46387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1" name="Round Same Side Corner Rectangle 60">
            <a:extLst>
              <a:ext uri="{FF2B5EF4-FFF2-40B4-BE49-F238E27FC236}">
                <a16:creationId xmlns:a16="http://schemas.microsoft.com/office/drawing/2014/main" id="{0C48CDBA-9885-4F92-B7E5-8C3C8FCA4C2D}"/>
              </a:ext>
              <a:ext uri="{C183D7F6-B498-43B3-948B-1728B52AA6E4}">
                <adec:decorative xmlns:adec="http://schemas.microsoft.com/office/drawing/2017/decorative" val="1"/>
              </a:ext>
            </a:extLst>
          </p:cNvPr>
          <p:cNvSpPr/>
          <p:nvPr/>
        </p:nvSpPr>
        <p:spPr>
          <a:xfrm>
            <a:off x="4698184" y="4569149"/>
            <a:ext cx="1073966" cy="955352"/>
          </a:xfrm>
          <a:prstGeom prst="rect">
            <a:avLst/>
          </a:prstGeom>
          <a:solidFill>
            <a:srgbClr val="E6790C"/>
          </a:solidFill>
          <a:ln>
            <a:solidFill>
              <a:srgbClr val="F99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Unclear on best treatment </a:t>
            </a: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2b</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sp>
        <p:nvSpPr>
          <p:cNvPr id="112" name="Round Same Side Corner Rectangle 60">
            <a:extLst>
              <a:ext uri="{FF2B5EF4-FFF2-40B4-BE49-F238E27FC236}">
                <a16:creationId xmlns:a16="http://schemas.microsoft.com/office/drawing/2014/main" id="{05344B65-1160-4A38-A6FB-94DA46F229E7}"/>
              </a:ext>
              <a:ext uri="{C183D7F6-B498-43B3-948B-1728B52AA6E4}">
                <adec:decorative xmlns:adec="http://schemas.microsoft.com/office/drawing/2017/decorative" val="1"/>
              </a:ext>
            </a:extLst>
          </p:cNvPr>
          <p:cNvSpPr/>
          <p:nvPr/>
        </p:nvSpPr>
        <p:spPr>
          <a:xfrm>
            <a:off x="6612709" y="4569149"/>
            <a:ext cx="1073966" cy="955352"/>
          </a:xfrm>
          <a:prstGeom prst="rect">
            <a:avLst/>
          </a:prstGeom>
          <a:solidFill>
            <a:srgbClr val="E6790C"/>
          </a:solidFill>
          <a:ln>
            <a:solidFill>
              <a:srgbClr val="F99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Clipping preferred </a:t>
            </a: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2b</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sp>
        <p:nvSpPr>
          <p:cNvPr id="115" name="Round Same Side Corner Rectangle 60">
            <a:extLst>
              <a:ext uri="{FF2B5EF4-FFF2-40B4-BE49-F238E27FC236}">
                <a16:creationId xmlns:a16="http://schemas.microsoft.com/office/drawing/2014/main" id="{36733AA9-495E-41B7-925E-B2F48E4F8D34}"/>
              </a:ext>
              <a:ext uri="{C183D7F6-B498-43B3-948B-1728B52AA6E4}">
                <adec:decorative xmlns:adec="http://schemas.microsoft.com/office/drawing/2017/decorative" val="1"/>
              </a:ext>
            </a:extLst>
          </p:cNvPr>
          <p:cNvSpPr/>
          <p:nvPr/>
        </p:nvSpPr>
        <p:spPr>
          <a:xfrm>
            <a:off x="7960251" y="4549772"/>
            <a:ext cx="1857865" cy="156333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Stent assisted coiling or flow diverter stent/flow diverter is reasonable ONLY if aneurysm can not be primarily coiled or surgically treated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2a</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sp>
        <p:nvSpPr>
          <p:cNvPr id="116" name="Round Same Side Corner Rectangle 60">
            <a:extLst>
              <a:ext uri="{FF2B5EF4-FFF2-40B4-BE49-F238E27FC236}">
                <a16:creationId xmlns:a16="http://schemas.microsoft.com/office/drawing/2014/main" id="{FBEE9B45-9A2E-4878-A44C-523D6F55B68F}"/>
              </a:ext>
              <a:ext uri="{C183D7F6-B498-43B3-948B-1728B52AA6E4}">
                <adec:decorative xmlns:adec="http://schemas.microsoft.com/office/drawing/2017/decorative" val="1"/>
              </a:ext>
            </a:extLst>
          </p:cNvPr>
          <p:cNvSpPr/>
          <p:nvPr/>
        </p:nvSpPr>
        <p:spPr>
          <a:xfrm>
            <a:off x="9943038" y="4556249"/>
            <a:ext cx="1725169" cy="761297"/>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dirty="0">
                <a:solidFill>
                  <a:schemeClr val="tx1"/>
                </a:solidFill>
                <a:latin typeface="Lub Dub Condensed" panose="020B0506030403020204"/>
              </a:rPr>
              <a:t>Use of flow diverting stents is reasonable</a:t>
            </a:r>
          </a:p>
          <a:p>
            <a:pPr lvl="0" algn="ctr">
              <a:defRPr/>
            </a:pPr>
            <a:r>
              <a:rPr lang="en-US" sz="1400" b="1" dirty="0">
                <a:solidFill>
                  <a:schemeClr val="tx1"/>
                </a:solidFill>
                <a:latin typeface="Lub Dub Condensed" panose="020B0506030403020204"/>
              </a:rPr>
              <a:t>(</a:t>
            </a: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2a</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sp>
        <p:nvSpPr>
          <p:cNvPr id="117" name="Oval 116">
            <a:extLst>
              <a:ext uri="{FF2B5EF4-FFF2-40B4-BE49-F238E27FC236}">
                <a16:creationId xmlns:a16="http://schemas.microsoft.com/office/drawing/2014/main" id="{99172141-08CE-477D-9687-D64406137F60}"/>
              </a:ext>
              <a:ext uri="{C183D7F6-B498-43B3-948B-1728B52AA6E4}">
                <adec:decorative xmlns:adec="http://schemas.microsoft.com/office/drawing/2017/decorative" val="1"/>
              </a:ext>
            </a:extLst>
          </p:cNvPr>
          <p:cNvSpPr/>
          <p:nvPr/>
        </p:nvSpPr>
        <p:spPr>
          <a:xfrm>
            <a:off x="1714844" y="1313949"/>
            <a:ext cx="694039" cy="694039"/>
          </a:xfrm>
          <a:prstGeom prst="ellipse">
            <a:avLst/>
          </a:prstGeom>
          <a:solidFill>
            <a:schemeClr val="bg1"/>
          </a:solid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8" name="Graphic 117">
            <a:extLst>
              <a:ext uri="{FF2B5EF4-FFF2-40B4-BE49-F238E27FC236}">
                <a16:creationId xmlns:a16="http://schemas.microsoft.com/office/drawing/2014/main" id="{AD470EC8-8514-4E2F-A69B-EAE5BEAD65D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97412" y="1441749"/>
            <a:ext cx="563419" cy="417869"/>
          </a:xfrm>
          <a:prstGeom prst="rect">
            <a:avLst/>
          </a:prstGeom>
        </p:spPr>
      </p:pic>
      <p:sp>
        <p:nvSpPr>
          <p:cNvPr id="119" name="Oval 118">
            <a:extLst>
              <a:ext uri="{FF2B5EF4-FFF2-40B4-BE49-F238E27FC236}">
                <a16:creationId xmlns:a16="http://schemas.microsoft.com/office/drawing/2014/main" id="{99EE0D9D-E4F6-4B3F-B7AA-BAE35889B432}"/>
              </a:ext>
              <a:ext uri="{C183D7F6-B498-43B3-948B-1728B52AA6E4}">
                <adec:decorative xmlns:adec="http://schemas.microsoft.com/office/drawing/2017/decorative" val="1"/>
              </a:ext>
            </a:extLst>
          </p:cNvPr>
          <p:cNvSpPr/>
          <p:nvPr/>
        </p:nvSpPr>
        <p:spPr>
          <a:xfrm>
            <a:off x="9622630" y="1315355"/>
            <a:ext cx="694039" cy="694039"/>
          </a:xfrm>
          <a:prstGeom prst="ellipse">
            <a:avLst/>
          </a:prstGeom>
          <a:solidFill>
            <a:schemeClr val="bg1"/>
          </a:solid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0" name="Graphic 119">
            <a:extLst>
              <a:ext uri="{FF2B5EF4-FFF2-40B4-BE49-F238E27FC236}">
                <a16:creationId xmlns:a16="http://schemas.microsoft.com/office/drawing/2014/main" id="{0FD78422-FF36-446B-A394-0381731AF06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77945" y="1410217"/>
            <a:ext cx="423394" cy="517481"/>
          </a:xfrm>
          <a:prstGeom prst="rect">
            <a:avLst/>
          </a:prstGeom>
        </p:spPr>
      </p:pic>
      <p:sp>
        <p:nvSpPr>
          <p:cNvPr id="32" name="Rectangle 31" descr="This algorithm provides guideline recommendations for treatment of ruptured cerebral aneurysms based on 1. Location of the aneurysm; 2. Age of the patient; and 3. Type of aneurysm.&#10;&#10;1.  Location&#10;For anterior aneurysms: Coiling preferred over to clipping for 1-year outcome (Class 1); Coiling equal to clipping in  long term (Class 2a).&#10;&#10;For posterior aneurysms: Coiling preferred (Class 1).&#10;&#10;2. Age&#10;Greater than 70 years - Unclear on best treatment (Class 2b)&#10;&#10;Less than 40 years - Clipping preferred (Class 2b)&#10;&#10;3.  Type of Aneurysm&#10;Wide Neck - Stent assisted coiling or flow diverter (Class 2a)&#10;&#10;Fusiform - Flow diverted preferred&#10;(Class 2a)&#10;&#10;&#10;&#10;&#10;&#10;&#10;">
            <a:extLst>
              <a:ext uri="{FF2B5EF4-FFF2-40B4-BE49-F238E27FC236}">
                <a16:creationId xmlns:a16="http://schemas.microsoft.com/office/drawing/2014/main" id="{E28D7BCE-5628-792A-EE59-C07B618CA303}"/>
              </a:ext>
            </a:extLst>
          </p:cNvPr>
          <p:cNvSpPr/>
          <p:nvPr/>
        </p:nvSpPr>
        <p:spPr>
          <a:xfrm>
            <a:off x="184935" y="339046"/>
            <a:ext cx="11743362" cy="625059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4931D13-BF65-93AF-B4F3-B7514DD91E1D}"/>
              </a:ext>
            </a:extLst>
          </p:cNvPr>
          <p:cNvSpPr>
            <a:spLocks noGrp="1"/>
          </p:cNvSpPr>
          <p:nvPr>
            <p:ph type="body" sz="quarter" idx="13"/>
          </p:nvPr>
        </p:nvSpPr>
        <p:spPr>
          <a:xfrm>
            <a:off x="781050" y="6103577"/>
            <a:ext cx="10515600" cy="271939"/>
          </a:xfrm>
        </p:spPr>
        <p:txBody>
          <a:bodyPr/>
          <a:lstStyle/>
          <a:p>
            <a:pPr algn="ctr"/>
            <a:r>
              <a:rPr lang="en-US" sz="1200" b="1" dirty="0"/>
              <a:t>Abbreviations</a:t>
            </a:r>
            <a:r>
              <a:rPr lang="en-US" sz="1200" dirty="0"/>
              <a:t>: </a:t>
            </a:r>
            <a:r>
              <a:rPr lang="en-US" sz="1200" dirty="0" err="1"/>
              <a:t>aSAH</a:t>
            </a:r>
            <a:r>
              <a:rPr lang="en-US" sz="1200" dirty="0"/>
              <a:t> indicates aneurysmal subarachnoid hemorrhage</a:t>
            </a:r>
            <a:r>
              <a:rPr lang="en-US" sz="1100" dirty="0"/>
              <a:t>.</a:t>
            </a:r>
          </a:p>
        </p:txBody>
      </p:sp>
    </p:spTree>
    <p:extLst>
      <p:ext uri="{BB962C8B-B14F-4D97-AF65-F5344CB8AC3E}">
        <p14:creationId xmlns:p14="http://schemas.microsoft.com/office/powerpoint/2010/main" val="132658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right)">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wipe(right)">
                                      <p:cBhvr>
                                        <p:cTn id="23" dur="500"/>
                                        <p:tgtEl>
                                          <p:spTgt spid="8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wipe(left)">
                                      <p:cBhvr>
                                        <p:cTn id="31" dur="500"/>
                                        <p:tgtEl>
                                          <p:spTgt spid="8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wipe(up)">
                                      <p:cBhvr>
                                        <p:cTn id="47" dur="500"/>
                                        <p:tgtEl>
                                          <p:spTgt spid="10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500"/>
                                        <p:tgtEl>
                                          <p:spTgt spid="9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par>
                          <p:cTn id="61" fill="hold">
                            <p:stCondLst>
                              <p:cond delay="1000"/>
                            </p:stCondLst>
                            <p:childTnLst>
                              <p:par>
                                <p:cTn id="62" presetID="22" presetClass="entr" presetSubtype="2" fill="hold" nodeType="after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wipe(right)">
                                      <p:cBhvr>
                                        <p:cTn id="64" dur="500"/>
                                        <p:tgtEl>
                                          <p:spTgt spid="57"/>
                                        </p:tgtEl>
                                      </p:cBhvr>
                                    </p:animEffect>
                                  </p:childTnLst>
                                </p:cTn>
                              </p:par>
                            </p:childTnLst>
                          </p:cTn>
                        </p:par>
                        <p:par>
                          <p:cTn id="65" fill="hold">
                            <p:stCondLst>
                              <p:cond delay="1500"/>
                            </p:stCondLst>
                            <p:childTnLst>
                              <p:par>
                                <p:cTn id="66" presetID="10" presetClass="entr" presetSubtype="0"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fade">
                                      <p:cBhvr>
                                        <p:cTn id="68" dur="500"/>
                                        <p:tgtEl>
                                          <p:spTgt spid="55"/>
                                        </p:tgtEl>
                                      </p:cBhvr>
                                    </p:animEffect>
                                  </p:childTnLst>
                                </p:cTn>
                              </p:par>
                            </p:childTnLst>
                          </p:cTn>
                        </p:par>
                        <p:par>
                          <p:cTn id="69" fill="hold">
                            <p:stCondLst>
                              <p:cond delay="2000"/>
                            </p:stCondLst>
                            <p:childTnLst>
                              <p:par>
                                <p:cTn id="70" presetID="22" presetClass="entr" presetSubtype="1" fill="hold" nodeType="afterEffect">
                                  <p:stCondLst>
                                    <p:cond delay="0"/>
                                  </p:stCondLst>
                                  <p:childTnLst>
                                    <p:set>
                                      <p:cBhvr>
                                        <p:cTn id="71" dur="1" fill="hold">
                                          <p:stCondLst>
                                            <p:cond delay="0"/>
                                          </p:stCondLst>
                                        </p:cTn>
                                        <p:tgtEl>
                                          <p:spTgt spid="110"/>
                                        </p:tgtEl>
                                        <p:attrNameLst>
                                          <p:attrName>style.visibility</p:attrName>
                                        </p:attrNameLst>
                                      </p:cBhvr>
                                      <p:to>
                                        <p:strVal val="visible"/>
                                      </p:to>
                                    </p:set>
                                    <p:animEffect transition="in" filter="wipe(up)">
                                      <p:cBhvr>
                                        <p:cTn id="72" dur="500"/>
                                        <p:tgtEl>
                                          <p:spTgt spid="110"/>
                                        </p:tgtEl>
                                      </p:cBhvr>
                                    </p:animEffect>
                                  </p:childTnLst>
                                </p:cTn>
                              </p:par>
                            </p:childTnLst>
                          </p:cTn>
                        </p:par>
                        <p:par>
                          <p:cTn id="73" fill="hold">
                            <p:stCondLst>
                              <p:cond delay="2500"/>
                            </p:stCondLst>
                            <p:childTnLst>
                              <p:par>
                                <p:cTn id="74" presetID="10" presetClass="entr" presetSubtype="0" fill="hold" grpId="0" nodeType="afterEffect">
                                  <p:stCondLst>
                                    <p:cond delay="0"/>
                                  </p:stCondLst>
                                  <p:childTnLst>
                                    <p:set>
                                      <p:cBhvr>
                                        <p:cTn id="75" dur="1" fill="hold">
                                          <p:stCondLst>
                                            <p:cond delay="0"/>
                                          </p:stCondLst>
                                        </p:cTn>
                                        <p:tgtEl>
                                          <p:spTgt spid="111"/>
                                        </p:tgtEl>
                                        <p:attrNameLst>
                                          <p:attrName>style.visibility</p:attrName>
                                        </p:attrNameLst>
                                      </p:cBhvr>
                                      <p:to>
                                        <p:strVal val="visible"/>
                                      </p:to>
                                    </p:set>
                                    <p:animEffect transition="in" filter="fade">
                                      <p:cBhvr>
                                        <p:cTn id="76" dur="500"/>
                                        <p:tgtEl>
                                          <p:spTgt spid="111"/>
                                        </p:tgtEl>
                                      </p:cBhvr>
                                    </p:animEffect>
                                  </p:childTnLst>
                                </p:cTn>
                              </p:par>
                            </p:childTnLst>
                          </p:cTn>
                        </p:par>
                        <p:par>
                          <p:cTn id="77" fill="hold">
                            <p:stCondLst>
                              <p:cond delay="3000"/>
                            </p:stCondLst>
                            <p:childTnLst>
                              <p:par>
                                <p:cTn id="78" presetID="22" presetClass="entr" presetSubtype="8" fill="hold" nodeType="after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wipe(left)">
                                      <p:cBhvr>
                                        <p:cTn id="80" dur="500"/>
                                        <p:tgtEl>
                                          <p:spTgt spid="61"/>
                                        </p:tgtEl>
                                      </p:cBhvr>
                                    </p:animEffect>
                                  </p:childTnLst>
                                </p:cTn>
                              </p:par>
                            </p:childTnLst>
                          </p:cTn>
                        </p:par>
                        <p:par>
                          <p:cTn id="81" fill="hold">
                            <p:stCondLst>
                              <p:cond delay="3500"/>
                            </p:stCondLst>
                            <p:childTnLst>
                              <p:par>
                                <p:cTn id="82" presetID="10" presetClass="entr" presetSubtype="0" fill="hold" grpId="0" nodeType="after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fade">
                                      <p:cBhvr>
                                        <p:cTn id="84" dur="500"/>
                                        <p:tgtEl>
                                          <p:spTgt spid="54"/>
                                        </p:tgtEl>
                                      </p:cBhvr>
                                    </p:animEffect>
                                  </p:childTnLst>
                                </p:cTn>
                              </p:par>
                            </p:childTnLst>
                          </p:cTn>
                        </p:par>
                        <p:par>
                          <p:cTn id="85" fill="hold">
                            <p:stCondLst>
                              <p:cond delay="4000"/>
                            </p:stCondLst>
                            <p:childTnLst>
                              <p:par>
                                <p:cTn id="86" presetID="22" presetClass="entr" presetSubtype="1" fill="hold" nodeType="afterEffect">
                                  <p:stCondLst>
                                    <p:cond delay="0"/>
                                  </p:stCondLst>
                                  <p:childTnLst>
                                    <p:set>
                                      <p:cBhvr>
                                        <p:cTn id="87" dur="1" fill="hold">
                                          <p:stCondLst>
                                            <p:cond delay="0"/>
                                          </p:stCondLst>
                                        </p:cTn>
                                        <p:tgtEl>
                                          <p:spTgt spid="109"/>
                                        </p:tgtEl>
                                        <p:attrNameLst>
                                          <p:attrName>style.visibility</p:attrName>
                                        </p:attrNameLst>
                                      </p:cBhvr>
                                      <p:to>
                                        <p:strVal val="visible"/>
                                      </p:to>
                                    </p:set>
                                    <p:animEffect transition="in" filter="wipe(up)">
                                      <p:cBhvr>
                                        <p:cTn id="88" dur="500"/>
                                        <p:tgtEl>
                                          <p:spTgt spid="109"/>
                                        </p:tgtEl>
                                      </p:cBhvr>
                                    </p:animEffect>
                                  </p:childTnLst>
                                </p:cTn>
                              </p:par>
                            </p:childTnLst>
                          </p:cTn>
                        </p:par>
                        <p:par>
                          <p:cTn id="89" fill="hold">
                            <p:stCondLst>
                              <p:cond delay="4500"/>
                            </p:stCondLst>
                            <p:childTnLst>
                              <p:par>
                                <p:cTn id="90" presetID="10" presetClass="entr" presetSubtype="0" fill="hold" grpId="0" nodeType="afterEffect">
                                  <p:stCondLst>
                                    <p:cond delay="0"/>
                                  </p:stCondLst>
                                  <p:childTnLst>
                                    <p:set>
                                      <p:cBhvr>
                                        <p:cTn id="91" dur="1" fill="hold">
                                          <p:stCondLst>
                                            <p:cond delay="0"/>
                                          </p:stCondLst>
                                        </p:cTn>
                                        <p:tgtEl>
                                          <p:spTgt spid="112"/>
                                        </p:tgtEl>
                                        <p:attrNameLst>
                                          <p:attrName>style.visibility</p:attrName>
                                        </p:attrNameLst>
                                      </p:cBhvr>
                                      <p:to>
                                        <p:strVal val="visible"/>
                                      </p:to>
                                    </p:set>
                                    <p:animEffect transition="in" filter="fade">
                                      <p:cBhvr>
                                        <p:cTn id="92" dur="500"/>
                                        <p:tgtEl>
                                          <p:spTgt spid="11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left)">
                                      <p:cBhvr>
                                        <p:cTn id="97" dur="500"/>
                                        <p:tgtEl>
                                          <p:spTgt spid="14"/>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500"/>
                                        <p:tgtEl>
                                          <p:spTgt spid="42"/>
                                        </p:tgtEl>
                                      </p:cBhvr>
                                    </p:animEffect>
                                  </p:childTnLst>
                                </p:cTn>
                              </p:par>
                            </p:childTnLst>
                          </p:cTn>
                        </p:par>
                        <p:par>
                          <p:cTn id="102" fill="hold">
                            <p:stCondLst>
                              <p:cond delay="1000"/>
                            </p:stCondLst>
                            <p:childTnLst>
                              <p:par>
                                <p:cTn id="103" presetID="22" presetClass="entr" presetSubtype="2" fill="hold"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wipe(right)">
                                      <p:cBhvr>
                                        <p:cTn id="105" dur="500"/>
                                        <p:tgtEl>
                                          <p:spTgt spid="39"/>
                                        </p:tgtEl>
                                      </p:cBhvr>
                                    </p:animEffect>
                                  </p:childTnLst>
                                </p:cTn>
                              </p:par>
                            </p:childTnLst>
                          </p:cTn>
                        </p:par>
                        <p:par>
                          <p:cTn id="106" fill="hold">
                            <p:stCondLst>
                              <p:cond delay="1500"/>
                            </p:stCondLst>
                            <p:childTnLst>
                              <p:par>
                                <p:cTn id="107" presetID="10" presetClass="entr" presetSubtype="0"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fade">
                                      <p:cBhvr>
                                        <p:cTn id="109" dur="500"/>
                                        <p:tgtEl>
                                          <p:spTgt spid="53"/>
                                        </p:tgtEl>
                                      </p:cBhvr>
                                    </p:animEffect>
                                  </p:childTnLst>
                                </p:cTn>
                              </p:par>
                            </p:childTnLst>
                          </p:cTn>
                        </p:par>
                        <p:par>
                          <p:cTn id="110" fill="hold">
                            <p:stCondLst>
                              <p:cond delay="2000"/>
                            </p:stCondLst>
                            <p:childTnLst>
                              <p:par>
                                <p:cTn id="111" presetID="22" presetClass="entr" presetSubtype="1" fill="hold" nodeType="afterEffect">
                                  <p:stCondLst>
                                    <p:cond delay="0"/>
                                  </p:stCondLst>
                                  <p:childTnLst>
                                    <p:set>
                                      <p:cBhvr>
                                        <p:cTn id="112" dur="1" fill="hold">
                                          <p:stCondLst>
                                            <p:cond delay="0"/>
                                          </p:stCondLst>
                                        </p:cTn>
                                        <p:tgtEl>
                                          <p:spTgt spid="108"/>
                                        </p:tgtEl>
                                        <p:attrNameLst>
                                          <p:attrName>style.visibility</p:attrName>
                                        </p:attrNameLst>
                                      </p:cBhvr>
                                      <p:to>
                                        <p:strVal val="visible"/>
                                      </p:to>
                                    </p:set>
                                    <p:animEffect transition="in" filter="wipe(up)">
                                      <p:cBhvr>
                                        <p:cTn id="113" dur="500"/>
                                        <p:tgtEl>
                                          <p:spTgt spid="108"/>
                                        </p:tgtEl>
                                      </p:cBhvr>
                                    </p:animEffect>
                                  </p:childTnLst>
                                </p:cTn>
                              </p:par>
                            </p:childTnLst>
                          </p:cTn>
                        </p:par>
                        <p:par>
                          <p:cTn id="114" fill="hold">
                            <p:stCondLst>
                              <p:cond delay="2500"/>
                            </p:stCondLst>
                            <p:childTnLst>
                              <p:par>
                                <p:cTn id="115" presetID="10" presetClass="entr" presetSubtype="0" fill="hold" grpId="0" nodeType="afterEffect">
                                  <p:stCondLst>
                                    <p:cond delay="0"/>
                                  </p:stCondLst>
                                  <p:childTnLst>
                                    <p:set>
                                      <p:cBhvr>
                                        <p:cTn id="116" dur="1" fill="hold">
                                          <p:stCondLst>
                                            <p:cond delay="0"/>
                                          </p:stCondLst>
                                        </p:cTn>
                                        <p:tgtEl>
                                          <p:spTgt spid="115"/>
                                        </p:tgtEl>
                                        <p:attrNameLst>
                                          <p:attrName>style.visibility</p:attrName>
                                        </p:attrNameLst>
                                      </p:cBhvr>
                                      <p:to>
                                        <p:strVal val="visible"/>
                                      </p:to>
                                    </p:set>
                                    <p:animEffect transition="in" filter="fade">
                                      <p:cBhvr>
                                        <p:cTn id="117" dur="500"/>
                                        <p:tgtEl>
                                          <p:spTgt spid="115"/>
                                        </p:tgtEl>
                                      </p:cBhvr>
                                    </p:animEffect>
                                  </p:childTnLst>
                                </p:cTn>
                              </p:par>
                            </p:childTnLst>
                          </p:cTn>
                        </p:par>
                        <p:par>
                          <p:cTn id="118" fill="hold">
                            <p:stCondLst>
                              <p:cond delay="3000"/>
                            </p:stCondLst>
                            <p:childTnLst>
                              <p:par>
                                <p:cTn id="119" presetID="22" presetClass="entr" presetSubtype="8" fill="hold"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par>
                          <p:cTn id="122" fill="hold">
                            <p:stCondLst>
                              <p:cond delay="3500"/>
                            </p:stCondLst>
                            <p:childTnLst>
                              <p:par>
                                <p:cTn id="123" presetID="10" presetClass="entr" presetSubtype="0" fill="hold" grpId="0" nodeType="afterEffect">
                                  <p:stCondLst>
                                    <p:cond delay="0"/>
                                  </p:stCondLst>
                                  <p:childTnLst>
                                    <p:set>
                                      <p:cBhvr>
                                        <p:cTn id="124" dur="1" fill="hold">
                                          <p:stCondLst>
                                            <p:cond delay="0"/>
                                          </p:stCondLst>
                                        </p:cTn>
                                        <p:tgtEl>
                                          <p:spTgt spid="52"/>
                                        </p:tgtEl>
                                        <p:attrNameLst>
                                          <p:attrName>style.visibility</p:attrName>
                                        </p:attrNameLst>
                                      </p:cBhvr>
                                      <p:to>
                                        <p:strVal val="visible"/>
                                      </p:to>
                                    </p:set>
                                    <p:animEffect transition="in" filter="fade">
                                      <p:cBhvr>
                                        <p:cTn id="125" dur="500"/>
                                        <p:tgtEl>
                                          <p:spTgt spid="52"/>
                                        </p:tgtEl>
                                      </p:cBhvr>
                                    </p:animEffect>
                                  </p:childTnLst>
                                </p:cTn>
                              </p:par>
                            </p:childTnLst>
                          </p:cTn>
                        </p:par>
                        <p:par>
                          <p:cTn id="126" fill="hold">
                            <p:stCondLst>
                              <p:cond delay="4000"/>
                            </p:stCondLst>
                            <p:childTnLst>
                              <p:par>
                                <p:cTn id="127" presetID="22" presetClass="entr" presetSubtype="1" fill="hold" nodeType="afterEffect">
                                  <p:stCondLst>
                                    <p:cond delay="0"/>
                                  </p:stCondLst>
                                  <p:childTnLst>
                                    <p:set>
                                      <p:cBhvr>
                                        <p:cTn id="128" dur="1" fill="hold">
                                          <p:stCondLst>
                                            <p:cond delay="0"/>
                                          </p:stCondLst>
                                        </p:cTn>
                                        <p:tgtEl>
                                          <p:spTgt spid="107"/>
                                        </p:tgtEl>
                                        <p:attrNameLst>
                                          <p:attrName>style.visibility</p:attrName>
                                        </p:attrNameLst>
                                      </p:cBhvr>
                                      <p:to>
                                        <p:strVal val="visible"/>
                                      </p:to>
                                    </p:set>
                                    <p:animEffect transition="in" filter="wipe(up)">
                                      <p:cBhvr>
                                        <p:cTn id="129" dur="500"/>
                                        <p:tgtEl>
                                          <p:spTgt spid="107"/>
                                        </p:tgtEl>
                                      </p:cBhvr>
                                    </p:animEffect>
                                  </p:childTnLst>
                                </p:cTn>
                              </p:par>
                            </p:childTnLst>
                          </p:cTn>
                        </p:par>
                        <p:par>
                          <p:cTn id="130" fill="hold">
                            <p:stCondLst>
                              <p:cond delay="4500"/>
                            </p:stCondLst>
                            <p:childTnLst>
                              <p:par>
                                <p:cTn id="131" presetID="10" presetClass="entr" presetSubtype="0" fill="hold" grpId="0" nodeType="afterEffect">
                                  <p:stCondLst>
                                    <p:cond delay="0"/>
                                  </p:stCondLst>
                                  <p:childTnLst>
                                    <p:set>
                                      <p:cBhvr>
                                        <p:cTn id="132" dur="1" fill="hold">
                                          <p:stCondLst>
                                            <p:cond delay="0"/>
                                          </p:stCondLst>
                                        </p:cTn>
                                        <p:tgtEl>
                                          <p:spTgt spid="116"/>
                                        </p:tgtEl>
                                        <p:attrNameLst>
                                          <p:attrName>style.visibility</p:attrName>
                                        </p:attrNameLst>
                                      </p:cBhvr>
                                      <p:to>
                                        <p:strVal val="visible"/>
                                      </p:to>
                                    </p:set>
                                    <p:animEffect transition="in" filter="fade">
                                      <p:cBhvr>
                                        <p:cTn id="13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42" grpId="0" animBg="1"/>
      <p:bldP spid="51" grpId="0" animBg="1"/>
      <p:bldP spid="52" grpId="0" animBg="1"/>
      <p:bldP spid="53" grpId="0" animBg="1"/>
      <p:bldP spid="54" grpId="0" animBg="1"/>
      <p:bldP spid="55" grpId="0" animBg="1"/>
      <p:bldP spid="94" grpId="0" animBg="1"/>
      <p:bldP spid="95" grpId="0" animBg="1"/>
      <p:bldP spid="96" grpId="0" animBg="1"/>
      <p:bldP spid="111" grpId="0" animBg="1"/>
      <p:bldP spid="112" grpId="0" animBg="1"/>
      <p:bldP spid="115" grpId="0" animBg="1"/>
      <p:bldP spid="1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CD7C-4417-5CB5-BC83-3108EDCE9554}"/>
              </a:ext>
            </a:extLst>
          </p:cNvPr>
          <p:cNvSpPr>
            <a:spLocks noGrp="1"/>
          </p:cNvSpPr>
          <p:nvPr>
            <p:ph type="title"/>
          </p:nvPr>
        </p:nvSpPr>
        <p:spPr/>
        <p:txBody>
          <a:bodyPr/>
          <a:lstStyle/>
          <a:p>
            <a:r>
              <a:rPr lang="en-US" sz="3200" dirty="0"/>
              <a:t>Surgical and Endovascular Treatment: </a:t>
            </a:r>
            <a:br>
              <a:rPr lang="en-US" sz="3200" dirty="0"/>
            </a:br>
            <a:r>
              <a:rPr lang="en-US" sz="3200" dirty="0"/>
              <a:t>Anesthetic Management  </a:t>
            </a:r>
          </a:p>
        </p:txBody>
      </p:sp>
      <p:graphicFrame>
        <p:nvGraphicFramePr>
          <p:cNvPr id="6" name="Content Placeholder 5">
            <a:extLst>
              <a:ext uri="{FF2B5EF4-FFF2-40B4-BE49-F238E27FC236}">
                <a16:creationId xmlns:a16="http://schemas.microsoft.com/office/drawing/2014/main" id="{C4FD5A0F-2DCE-6645-3B9B-2D12FA3F2CB4}"/>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703092608"/>
              </p:ext>
            </p:extLst>
          </p:nvPr>
        </p:nvGraphicFramePr>
        <p:xfrm>
          <a:off x="1062181" y="1450945"/>
          <a:ext cx="9597997" cy="3496612"/>
        </p:xfrm>
        <a:graphic>
          <a:graphicData uri="http://schemas.openxmlformats.org/drawingml/2006/table">
            <a:tbl>
              <a:tblPr firstRow="1" bandRow="1">
                <a:tableStyleId>{5C22544A-7EE6-4342-B048-85BDC9FD1C3A}</a:tableStyleId>
              </a:tblPr>
              <a:tblGrid>
                <a:gridCol w="794328">
                  <a:extLst>
                    <a:ext uri="{9D8B030D-6E8A-4147-A177-3AD203B41FA5}">
                      <a16:colId xmlns:a16="http://schemas.microsoft.com/office/drawing/2014/main" val="2649235253"/>
                    </a:ext>
                  </a:extLst>
                </a:gridCol>
                <a:gridCol w="8803669">
                  <a:extLst>
                    <a:ext uri="{9D8B030D-6E8A-4147-A177-3AD203B41FA5}">
                      <a16:colId xmlns:a16="http://schemas.microsoft.com/office/drawing/2014/main" val="3265590656"/>
                    </a:ext>
                  </a:extLst>
                </a:gridCol>
              </a:tblGrid>
              <a:tr h="32768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Condensed" panose="020B0506030403020204" pitchFamily="34" charset="0"/>
                          <a:cs typeface="Arial" panose="020B0604020202020204" pitchFamily="34" charset="0"/>
                        </a:rPr>
                        <a:t>COR</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Condensed" panose="020B0506030403020204" pitchFamily="34" charset="0"/>
                          <a:cs typeface="Arial" panose="020B0604020202020204" pitchFamily="34" charset="0"/>
                        </a:rPr>
                        <a:t>RECOMMENDATIONS</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2257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517525" marR="36195"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Intraoperative use of mannitol and/or hypertonic saline can be effective in reducing ICP and cerebral edema. </a:t>
                      </a:r>
                      <a:endParaRPr lang="en-US" sz="1400" b="0" i="0" u="none" strike="noStrike" kern="1200" baseline="0" noProof="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47785">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2a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517525" marR="36195" lvl="0" indent="-342900"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Anesthetic goals should include minimizing postprocedural pain, nausea, and vomiting.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456407">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2a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517525" marR="36195" lvl="0" indent="-342900" algn="l" defTabSz="914400" rtl="0" eaLnBrk="1" fontAlgn="auto" latinLnBrk="0" hangingPunct="1">
                        <a:lnSpc>
                          <a:spcPct val="100000"/>
                        </a:lnSpc>
                        <a:spcBef>
                          <a:spcPts val="600"/>
                        </a:spcBef>
                        <a:spcAft>
                          <a:spcPts val="600"/>
                        </a:spcAft>
                        <a:buClrTx/>
                        <a:buSzTx/>
                        <a:buFont typeface="+mj-lt"/>
                        <a:buAutoNum type="arabicPeriod" startAt="3"/>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Prevention of intraoperative hyper and hypoglycemia during aneurysm surgery is reasonable to improve outcomes.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39357111"/>
                  </a:ext>
                </a:extLst>
              </a:tr>
              <a:tr h="502920">
                <a:tc>
                  <a:txBody>
                    <a:bodyPr/>
                    <a:lstStyle/>
                    <a:p>
                      <a:pPr marL="0" indent="0" algn="ctr">
                        <a:lnSpc>
                          <a:spcPct val="90000"/>
                        </a:lnSpc>
                        <a:spcBef>
                          <a:spcPts val="0"/>
                        </a:spcBef>
                      </a:pPr>
                      <a:r>
                        <a:rPr lang="en-US" sz="1400" b="1" dirty="0">
                          <a:ln>
                            <a:noFill/>
                          </a:ln>
                          <a:solidFill>
                            <a:schemeClr val="tx1"/>
                          </a:solidFill>
                          <a:latin typeface="Lub Dub Bold" panose="020B0803030403020204" pitchFamily="34" charset="0"/>
                          <a:cs typeface="Arial" panose="020B0604020202020204" pitchFamily="34" charset="0"/>
                        </a:rPr>
                        <a:t>2a</a:t>
                      </a:r>
                      <a:endParaRPr lang="en-US" sz="1400" b="1" dirty="0">
                        <a:ln>
                          <a:noFill/>
                        </a:ln>
                        <a:solidFill>
                          <a:schemeClr val="bg1"/>
                        </a:solidFill>
                        <a:latin typeface="Lub Dub Bold" panose="020B0803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517525" marR="36195" lvl="0" indent="-342900" algn="l" defTabSz="914400" rtl="0" eaLnBrk="1" fontAlgn="auto" latinLnBrk="0" hangingPunct="1">
                        <a:lnSpc>
                          <a:spcPct val="100000"/>
                        </a:lnSpc>
                        <a:spcBef>
                          <a:spcPts val="600"/>
                        </a:spcBef>
                        <a:spcAft>
                          <a:spcPts val="600"/>
                        </a:spcAft>
                        <a:buClrTx/>
                        <a:buSzTx/>
                        <a:buFont typeface="+mj-lt"/>
                        <a:buAutoNum type="arabicPeriod" startAt="4"/>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aSAH and an unsecured ruptured aneurysm, frequent intraoperative blood pressure monitoring and blood pressure control is reasonable to prevent ischemia and re-rupture.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r h="50292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17525" marR="36195" lvl="0" indent="-342900" algn="l" defTabSz="914400" rtl="0" eaLnBrk="1" fontAlgn="auto" latinLnBrk="0" hangingPunct="1">
                        <a:lnSpc>
                          <a:spcPct val="100000"/>
                        </a:lnSpc>
                        <a:spcBef>
                          <a:spcPts val="600"/>
                        </a:spcBef>
                        <a:spcAft>
                          <a:spcPts val="600"/>
                        </a:spcAft>
                        <a:buClrTx/>
                        <a:buSzTx/>
                        <a:buFont typeface="+mj-lt"/>
                        <a:buAutoNum type="arabicPeriod" startAt="5"/>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Intraoperative neuromonitoring may be reasonable to guide anesthetic and operative management. </a:t>
                      </a:r>
                      <a:r>
                        <a:rPr lang="en-US" sz="1400" dirty="0">
                          <a:solidFill>
                            <a:schemeClr val="tx1"/>
                          </a:solidFill>
                          <a:latin typeface="Lub Dub Condensed" panose="020B0506030403020204" pitchFamily="34" charset="0"/>
                          <a:cs typeface="Arial" panose="020B0604020202020204" pitchFamily="34" charset="0"/>
                        </a:rPr>
                        <a:t>†</a:t>
                      </a:r>
                      <a:endParaRPr lang="en-US" sz="1400" b="0" i="0" u="none" strike="noStrike" kern="1200" baseline="0" noProof="0" dirty="0">
                        <a:solidFill>
                          <a:schemeClr val="tx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76283976"/>
                  </a:ext>
                </a:extLst>
              </a:tr>
              <a:tr h="50292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17525" marR="36195" lvl="0" indent="-342900" algn="l" defTabSz="914400" rtl="0" eaLnBrk="1" fontAlgn="auto" latinLnBrk="0" hangingPunct="1">
                        <a:lnSpc>
                          <a:spcPct val="100000"/>
                        </a:lnSpc>
                        <a:spcBef>
                          <a:spcPts val="600"/>
                        </a:spcBef>
                        <a:spcAft>
                          <a:spcPts val="600"/>
                        </a:spcAft>
                        <a:buClrTx/>
                        <a:buSzTx/>
                        <a:buFont typeface="+mj-lt"/>
                        <a:buAutoNum type="arabicPeriod" startAt="6"/>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aSAH and an uncontrolled intraoperative aneurysmal rupture, adenosine may be considered to facilitate aneurysm clip placement by inducing cardiac standstill and temporary profound pause. </a:t>
                      </a:r>
                      <a:r>
                        <a:rPr lang="en-US" sz="1400" dirty="0">
                          <a:latin typeface="Lub Dub Condensed" panose="020B0506030403020204" pitchFamily="34" charset="0"/>
                          <a:cs typeface="Arial" panose="020B0604020202020204" pitchFamily="34" charset="0"/>
                        </a:rPr>
                        <a:t>‡</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52992733"/>
                  </a:ext>
                </a:extLst>
              </a:tr>
              <a:tr h="502920">
                <a:tc>
                  <a:txBody>
                    <a:bodyPr/>
                    <a:lstStyle/>
                    <a:p>
                      <a:pPr marL="0" indent="0" algn="ctr">
                        <a:lnSpc>
                          <a:spcPct val="90000"/>
                        </a:lnSpc>
                        <a:spcBef>
                          <a:spcPts val="0"/>
                        </a:spcBef>
                      </a:pPr>
                      <a:r>
                        <a:rPr lang="en-US" sz="1400" b="1" dirty="0">
                          <a:ln>
                            <a:noFill/>
                          </a:ln>
                          <a:solidFill>
                            <a:schemeClr val="tx1"/>
                          </a:solidFill>
                          <a:latin typeface="Lub Dub Bold" panose="020B0803030403020204" pitchFamily="34" charset="0"/>
                          <a:cs typeface="Arial" panose="020B0604020202020204" pitchFamily="34" charset="0"/>
                        </a:rPr>
                        <a:t>3: NB</a:t>
                      </a:r>
                      <a:endParaRPr lang="en-US" sz="1400" b="1" dirty="0">
                        <a:ln>
                          <a:noFill/>
                        </a:ln>
                        <a:solidFill>
                          <a:schemeClr val="bg1"/>
                        </a:solidFill>
                        <a:latin typeface="Lub Dub Bold" panose="020B0803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517525" marR="36195" lvl="0" indent="-342900" algn="l" defTabSz="914400" rtl="0" eaLnBrk="1" fontAlgn="auto" latinLnBrk="0" hangingPunct="1">
                        <a:lnSpc>
                          <a:spcPct val="100000"/>
                        </a:lnSpc>
                        <a:spcBef>
                          <a:spcPts val="600"/>
                        </a:spcBef>
                        <a:spcAft>
                          <a:spcPts val="600"/>
                        </a:spcAft>
                        <a:buClrTx/>
                        <a:buSzTx/>
                        <a:buFont typeface="+mj-lt"/>
                        <a:buAutoNum type="arabicPeriod" startAt="7"/>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good grade aSAH, the routine use of induced mild hypothermia during aneurysm surgery is not beneficial.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0479772"/>
                  </a:ext>
                </a:extLst>
              </a:tr>
            </a:tbl>
          </a:graphicData>
        </a:graphic>
      </p:graphicFrame>
      <p:sp>
        <p:nvSpPr>
          <p:cNvPr id="8" name="TextBox 7">
            <a:extLst>
              <a:ext uri="{FF2B5EF4-FFF2-40B4-BE49-F238E27FC236}">
                <a16:creationId xmlns:a16="http://schemas.microsoft.com/office/drawing/2014/main" id="{B0E89EA8-A516-43A1-12FE-429D2526EE0B}"/>
              </a:ext>
            </a:extLst>
          </p:cNvPr>
          <p:cNvSpPr txBox="1"/>
          <p:nvPr/>
        </p:nvSpPr>
        <p:spPr>
          <a:xfrm>
            <a:off x="968405" y="4947557"/>
            <a:ext cx="10022541" cy="600164"/>
          </a:xfrm>
          <a:prstGeom prst="rect">
            <a:avLst/>
          </a:prstGeom>
          <a:noFill/>
        </p:spPr>
        <p:txBody>
          <a:bodyPr wrap="square">
            <a:spAutoFit/>
          </a:bodyPr>
          <a:lstStyle/>
          <a:p>
            <a:r>
              <a:rPr lang="en-US" sz="1100" dirty="0">
                <a:latin typeface="Lub Dub Condensed" panose="020B0506030403020204" pitchFamily="34" charset="0"/>
              </a:rPr>
              <a:t>†Intraoperative neuromonitoring modalities include spontaneous EE, evoked somatosensory, and evoked motor potentials.</a:t>
            </a:r>
          </a:p>
          <a:p>
            <a:r>
              <a:rPr lang="en-US" sz="1100" dirty="0">
                <a:latin typeface="Lub Dub Condensed" panose="020B0506030403020204" pitchFamily="34" charset="0"/>
              </a:rPr>
              <a:t>‡Adenosine contraindications include sinus node disease, second or third-degree AV block, or BC or BS lung disease. </a:t>
            </a:r>
          </a:p>
          <a:p>
            <a:r>
              <a:rPr lang="en-US" sz="1100" b="1" dirty="0">
                <a:latin typeface="Lub Dub Condensed" panose="020B0506030403020204" pitchFamily="34" charset="0"/>
              </a:rPr>
              <a:t>Note</a:t>
            </a:r>
            <a:r>
              <a:rPr lang="en-US" sz="1100" dirty="0">
                <a:latin typeface="Lub Dub Condensed" panose="020B0506030403020204" pitchFamily="34" charset="0"/>
              </a:rPr>
              <a:t>: Recommend cautious use of adenosine in patients with first degree AV block, bundle branch block, or history of heart transplant </a:t>
            </a:r>
          </a:p>
        </p:txBody>
      </p:sp>
      <p:sp>
        <p:nvSpPr>
          <p:cNvPr id="5" name="Text Placeholder 4">
            <a:extLst>
              <a:ext uri="{FF2B5EF4-FFF2-40B4-BE49-F238E27FC236}">
                <a16:creationId xmlns:a16="http://schemas.microsoft.com/office/drawing/2014/main" id="{45698FED-7B5C-3CC2-24D8-4CD4CF1787A0}"/>
              </a:ext>
            </a:extLst>
          </p:cNvPr>
          <p:cNvSpPr>
            <a:spLocks noGrp="1"/>
          </p:cNvSpPr>
          <p:nvPr>
            <p:ph type="body" sz="quarter" idx="13"/>
          </p:nvPr>
        </p:nvSpPr>
        <p:spPr>
          <a:xfrm>
            <a:off x="838200" y="5895066"/>
            <a:ext cx="10515600" cy="271939"/>
          </a:xfrm>
        </p:spPr>
        <p:txBody>
          <a:bodyPr/>
          <a:lstStyle/>
          <a:p>
            <a:pPr marL="0" indent="0" algn="ctr"/>
            <a:r>
              <a:rPr lang="en-US" b="1" dirty="0"/>
              <a:t>Abbreviations: </a:t>
            </a:r>
            <a:r>
              <a:rPr lang="en-US" dirty="0" err="1"/>
              <a:t>aSAH</a:t>
            </a:r>
            <a:r>
              <a:rPr lang="en-US" dirty="0"/>
              <a:t> indicates aneurysmal subarachnoid hemorrhage; BC, </a:t>
            </a:r>
            <a:r>
              <a:rPr lang="en-US" dirty="0" err="1"/>
              <a:t>bronchoconstrictive</a:t>
            </a:r>
            <a:r>
              <a:rPr lang="en-US" dirty="0"/>
              <a:t>; BS, bronchospastic; </a:t>
            </a:r>
            <a:br>
              <a:rPr lang="en-US" dirty="0"/>
            </a:br>
            <a:r>
              <a:rPr lang="en-US" dirty="0"/>
              <a:t>COR, Classification of Recommendation; EE, electrical activity; ICP, intracranial pressure monitoring; and NB, no benefit.</a:t>
            </a:r>
          </a:p>
        </p:txBody>
      </p:sp>
      <p:sp>
        <p:nvSpPr>
          <p:cNvPr id="4" name="Slide Number Placeholder 3">
            <a:extLst>
              <a:ext uri="{FF2B5EF4-FFF2-40B4-BE49-F238E27FC236}">
                <a16:creationId xmlns:a16="http://schemas.microsoft.com/office/drawing/2014/main" id="{47FC30E9-40C0-2786-D17E-84B96E8130B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Tree>
    <p:extLst>
      <p:ext uri="{BB962C8B-B14F-4D97-AF65-F5344CB8AC3E}">
        <p14:creationId xmlns:p14="http://schemas.microsoft.com/office/powerpoint/2010/main" val="1435706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A5DAB-F5D2-17EB-F3F3-FAB9CA1B34CF}"/>
              </a:ext>
            </a:extLst>
          </p:cNvPr>
          <p:cNvSpPr>
            <a:spLocks noGrp="1"/>
          </p:cNvSpPr>
          <p:nvPr>
            <p:ph type="title"/>
          </p:nvPr>
        </p:nvSpPr>
        <p:spPr>
          <a:xfrm>
            <a:off x="838200" y="365125"/>
            <a:ext cx="10069945" cy="660111"/>
          </a:xfrm>
        </p:spPr>
        <p:txBody>
          <a:bodyPr/>
          <a:lstStyle/>
          <a:p>
            <a:r>
              <a:rPr lang="en-US" dirty="0"/>
              <a:t>Management of Medical Complications Associated with </a:t>
            </a:r>
            <a:r>
              <a:rPr lang="en-US" dirty="0" err="1"/>
              <a:t>aSAH</a:t>
            </a:r>
            <a:r>
              <a:rPr lang="en-US" dirty="0"/>
              <a:t> </a:t>
            </a:r>
          </a:p>
        </p:txBody>
      </p:sp>
      <p:sp>
        <p:nvSpPr>
          <p:cNvPr id="4" name="Slide Number Placeholder 3">
            <a:extLst>
              <a:ext uri="{FF2B5EF4-FFF2-40B4-BE49-F238E27FC236}">
                <a16:creationId xmlns:a16="http://schemas.microsoft.com/office/drawing/2014/main" id="{F5DF705D-6662-73BB-5952-E982F3700B3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sp>
        <p:nvSpPr>
          <p:cNvPr id="7" name="TextBox 6">
            <a:extLst>
              <a:ext uri="{FF2B5EF4-FFF2-40B4-BE49-F238E27FC236}">
                <a16:creationId xmlns:a16="http://schemas.microsoft.com/office/drawing/2014/main" id="{5715D2AF-A864-5ECA-AFF1-AB69D60E7B84}"/>
              </a:ext>
            </a:extLst>
          </p:cNvPr>
          <p:cNvSpPr txBox="1"/>
          <p:nvPr/>
        </p:nvSpPr>
        <p:spPr>
          <a:xfrm>
            <a:off x="2186708" y="1280747"/>
            <a:ext cx="2393699" cy="1938992"/>
          </a:xfrm>
          <a:prstGeom prst="rect">
            <a:avLst/>
          </a:prstGeom>
          <a:noFill/>
        </p:spPr>
        <p:txBody>
          <a:bodyPr wrap="square" rtlCol="0">
            <a:spAutoFit/>
          </a:bodyPr>
          <a:lstStyle/>
          <a:p>
            <a:r>
              <a:rPr lang="en-US" sz="2400" b="1" dirty="0" err="1">
                <a:latin typeface="Lub Dub Bold" panose="020B0803030403020204" pitchFamily="34" charset="0"/>
              </a:rPr>
              <a:t>aSAH</a:t>
            </a:r>
            <a:r>
              <a:rPr lang="en-US" sz="2400" b="1" dirty="0">
                <a:latin typeface="Lub Dub Bold" panose="020B0803030403020204" pitchFamily="34" charset="0"/>
              </a:rPr>
              <a:t> patients with medical complications have worse outcomes. </a:t>
            </a:r>
          </a:p>
        </p:txBody>
      </p:sp>
      <p:pic>
        <p:nvPicPr>
          <p:cNvPr id="6" name="Picture 5" descr="Respriatory Failure/ ARDS&#10;Fever&#10;SIRS&#10;VTE&#10;Hyperglycemia&#10;Hyponatremia/Hypovolemia&#10;Cardiac Arrest/ Injury&#10;Protein Malnutrition&#10;Anemia">
            <a:extLst>
              <a:ext uri="{FF2B5EF4-FFF2-40B4-BE49-F238E27FC236}">
                <a16:creationId xmlns:a16="http://schemas.microsoft.com/office/drawing/2014/main" id="{1E8C99BB-4786-0E19-456C-C4AE07D8F9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811317" y="1280747"/>
            <a:ext cx="4591301" cy="4205547"/>
          </a:xfrm>
          <a:prstGeom prst="rect">
            <a:avLst/>
          </a:prstGeom>
          <a:effectLst>
            <a:outerShdw blurRad="63500" algn="ctr" rotWithShape="0">
              <a:prstClr val="black">
                <a:alpha val="40000"/>
              </a:prstClr>
            </a:outerShdw>
          </a:effectLst>
        </p:spPr>
      </p:pic>
      <p:sp>
        <p:nvSpPr>
          <p:cNvPr id="5" name="Text Placeholder 4">
            <a:extLst>
              <a:ext uri="{FF2B5EF4-FFF2-40B4-BE49-F238E27FC236}">
                <a16:creationId xmlns:a16="http://schemas.microsoft.com/office/drawing/2014/main" id="{5580E89F-3D8E-76C7-F6A9-B67F7F53381F}"/>
              </a:ext>
            </a:extLst>
          </p:cNvPr>
          <p:cNvSpPr>
            <a:spLocks noGrp="1"/>
          </p:cNvSpPr>
          <p:nvPr>
            <p:ph type="body" sz="quarter" idx="13"/>
          </p:nvPr>
        </p:nvSpPr>
        <p:spPr>
          <a:xfrm>
            <a:off x="1980046" y="5821175"/>
            <a:ext cx="8231909" cy="271939"/>
          </a:xfrm>
        </p:spPr>
        <p:txBody>
          <a:bodyPr/>
          <a:lstStyle/>
          <a:p>
            <a:pPr marL="0" indent="0" algn="ctr"/>
            <a:r>
              <a:rPr lang="en-US" b="1" dirty="0"/>
              <a:t>Abbreviations: </a:t>
            </a:r>
            <a:r>
              <a:rPr lang="en-US" dirty="0"/>
              <a:t>ARDS indicates acute respiratory distress syndrome; </a:t>
            </a:r>
            <a:r>
              <a:rPr lang="en-US" dirty="0" err="1"/>
              <a:t>aSAH</a:t>
            </a:r>
            <a:r>
              <a:rPr lang="en-US" dirty="0"/>
              <a:t>, aneurysmal subarachnoid hemorrhage; </a:t>
            </a:r>
            <a:br>
              <a:rPr lang="en-US" dirty="0"/>
            </a:br>
            <a:r>
              <a:rPr lang="en-US" dirty="0"/>
              <a:t>SIRS, systemic inflammatory response syndrome; and VTE, venous thromboembolism.</a:t>
            </a:r>
          </a:p>
        </p:txBody>
      </p:sp>
    </p:spTree>
    <p:extLst>
      <p:ext uri="{BB962C8B-B14F-4D97-AF65-F5344CB8AC3E}">
        <p14:creationId xmlns:p14="http://schemas.microsoft.com/office/powerpoint/2010/main" val="31855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DFA07AE3-2588-546E-4D8F-67EC04D917A2}"/>
              </a:ext>
            </a:extLst>
          </p:cNvPr>
          <p:cNvGraphicFramePr>
            <a:graphicFrameLocks noGrp="1"/>
          </p:cNvGraphicFramePr>
          <p:nvPr>
            <p:extLst>
              <p:ext uri="{D42A27DB-BD31-4B8C-83A1-F6EECF244321}">
                <p14:modId xmlns:p14="http://schemas.microsoft.com/office/powerpoint/2010/main" val="1538632776"/>
              </p:ext>
            </p:extLst>
          </p:nvPr>
        </p:nvGraphicFramePr>
        <p:xfrm>
          <a:off x="3894637" y="365123"/>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solidFill>
                      <a:srgbClr val="82D472"/>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B w="38100" cap="flat" cmpd="sng" algn="ctr">
                      <a:solidFill>
                        <a:schemeClr val="bg1"/>
                      </a:solidFill>
                      <a:prstDash val="solid"/>
                      <a:round/>
                      <a:headEnd type="none" w="med" len="med"/>
                      <a:tailEnd type="none" w="med" len="med"/>
                    </a:lnB>
                    <a:solidFill>
                      <a:srgbClr val="82D472"/>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0DB0E"/>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B w="381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99B1D"/>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B w="381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solidFill>
                      <a:srgbClr val="F47320"/>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B w="38100" cap="flat" cmpd="sng" algn="ctr">
                      <a:solidFill>
                        <a:schemeClr val="bg1"/>
                      </a:solidFill>
                      <a:prstDash val="solid"/>
                      <a:round/>
                      <a:headEnd type="none" w="med" len="med"/>
                      <a:tailEnd type="none" w="med" len="med"/>
                    </a:lnB>
                    <a:solidFill>
                      <a:srgbClr val="F47320"/>
                    </a:solidFill>
                  </a:tcPr>
                </a:tc>
                <a:extLst>
                  <a:ext uri="{0D108BD9-81ED-4DB2-BD59-A6C34878D82A}">
                    <a16:rowId xmlns:a16="http://schemas.microsoft.com/office/drawing/2014/main" val="2650303985"/>
                  </a:ext>
                </a:extLst>
              </a:tr>
              <a:tr h="198818">
                <a:tc>
                  <a:txBody>
                    <a:bodyPr/>
                    <a:lstStyle/>
                    <a:p>
                      <a:r>
                        <a:rPr lang="en-US" sz="1000" b="1" kern="1200" dirty="0">
                          <a:solidFill>
                            <a:schemeClr val="dk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solidFill>
                      <a:srgbClr val="EE3823"/>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Potentially harmful</a:t>
                      </a:r>
                    </a:p>
                    <a:p>
                      <a:pPr marL="174625" indent="-114300">
                        <a:buFont typeface="Arial" panose="020B0604020202020204" pitchFamily="34" charset="0"/>
                        <a:buChar char="•"/>
                      </a:pPr>
                      <a:r>
                        <a:rPr lang="en-US" sz="900" dirty="0">
                          <a:latin typeface="Lub Dub Condensed" panose="020B0506030403020204" pitchFamily="34" charset="0"/>
                        </a:rPr>
                        <a:t>Causes harm</a:t>
                      </a:r>
                    </a:p>
                    <a:p>
                      <a:pPr marL="174625" indent="-114300">
                        <a:buFont typeface="Arial" panose="020B0604020202020204" pitchFamily="34" charset="0"/>
                        <a:buChar char="•"/>
                      </a:pPr>
                      <a:r>
                        <a:rPr lang="en-US" sz="900" dirty="0">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solidFill>
                      <a:srgbClr val="EE3823"/>
                    </a:solidFill>
                  </a:tcPr>
                </a:tc>
                <a:extLst>
                  <a:ext uri="{0D108BD9-81ED-4DB2-BD59-A6C34878D82A}">
                    <a16:rowId xmlns:a16="http://schemas.microsoft.com/office/drawing/2014/main" val="1232743771"/>
                  </a:ext>
                </a:extLst>
              </a:tr>
            </a:tbl>
          </a:graphicData>
        </a:graphic>
      </p:graphicFrame>
      <p:graphicFrame>
        <p:nvGraphicFramePr>
          <p:cNvPr id="5" name="Table 9">
            <a:extLst>
              <a:ext uri="{FF2B5EF4-FFF2-40B4-BE49-F238E27FC236}">
                <a16:creationId xmlns:a16="http://schemas.microsoft.com/office/drawing/2014/main" id="{B00C9340-2C0C-D20A-CE09-E7E48E9050B7}"/>
              </a:ext>
            </a:extLst>
          </p:cNvPr>
          <p:cNvGraphicFramePr>
            <a:graphicFrameLocks noGrp="1"/>
          </p:cNvGraphicFramePr>
          <p:nvPr/>
        </p:nvGraphicFramePr>
        <p:xfrm>
          <a:off x="7951937" y="365123"/>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latin typeface="Lub Dub Condensed" panose="020B0506030403020204" pitchFamily="34" charset="0"/>
                        </a:rPr>
                        <a:t>LEVEL A</a:t>
                      </a:r>
                    </a:p>
                  </a:txBody>
                  <a:tcPr>
                    <a:solidFill>
                      <a:srgbClr val="4D8AB7"/>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latin typeface="Lub Dub Condensed" panose="020B0506030403020204" pitchFamily="34" charset="0"/>
                        </a:rPr>
                        <a:t>One or more RCTs corroborated by high-quality registry studies</a:t>
                      </a:r>
                    </a:p>
                  </a:txBody>
                  <a:tcPr>
                    <a:lnB w="38100" cap="flat" cmpd="sng" algn="ctr">
                      <a:solidFill>
                        <a:schemeClr val="bg1"/>
                      </a:solidFill>
                      <a:prstDash val="solid"/>
                      <a:round/>
                      <a:headEnd type="none" w="med" len="med"/>
                      <a:tailEnd type="none" w="med" len="med"/>
                    </a:lnB>
                    <a:solidFill>
                      <a:srgbClr val="4D8AB7"/>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B w="38100" cap="flat" cmpd="sng" algn="ctr">
                      <a:solidFill>
                        <a:schemeClr val="bg1"/>
                      </a:solidFill>
                      <a:prstDash val="solid"/>
                      <a:round/>
                      <a:headEnd type="none" w="med" len="med"/>
                      <a:tailEnd type="none" w="med" len="med"/>
                    </a:lnB>
                    <a:solidFill>
                      <a:srgbClr val="C4D8F0"/>
                    </a:solidFill>
                  </a:tcPr>
                </a:tc>
                <a:extLst>
                  <a:ext uri="{0D108BD9-81ED-4DB2-BD59-A6C34878D82A}">
                    <a16:rowId xmlns:a16="http://schemas.microsoft.com/office/drawing/2014/main" val="2650303985"/>
                  </a:ext>
                </a:extLst>
              </a:tr>
              <a:tr h="22716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solidFill>
                      <a:srgbClr val="C4D8F0"/>
                    </a:solidFill>
                  </a:tcPr>
                </a:tc>
                <a:extLst>
                  <a:ext uri="{0D108BD9-81ED-4DB2-BD59-A6C34878D82A}">
                    <a16:rowId xmlns:a16="http://schemas.microsoft.com/office/drawing/2014/main" val="1232743771"/>
                  </a:ext>
                </a:extLst>
              </a:tr>
            </a:tbl>
          </a:graphicData>
        </a:graphic>
      </p:graphicFrame>
      <p:sp>
        <p:nvSpPr>
          <p:cNvPr id="6" name="Text Placeholder 3">
            <a:extLst>
              <a:ext uri="{FF2B5EF4-FFF2-40B4-BE49-F238E27FC236}">
                <a16:creationId xmlns:a16="http://schemas.microsoft.com/office/drawing/2014/main" id="{421B4108-6B1F-8F40-AE71-94DFE09B9BA0}"/>
              </a:ext>
            </a:extLst>
          </p:cNvPr>
          <p:cNvSpPr txBox="1">
            <a:spLocks/>
          </p:cNvSpPr>
          <p:nvPr/>
        </p:nvSpPr>
        <p:spPr>
          <a:xfrm>
            <a:off x="7951937" y="4249267"/>
            <a:ext cx="3401864" cy="1226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rgbClr val="000000"/>
              </a:buClr>
              <a:defRPr/>
            </a:pPr>
            <a:r>
              <a:rPr lang="en-US" sz="700" dirty="0">
                <a:sym typeface="Arial"/>
              </a:rPr>
              <a:t>COR and LOE are determined independently (any COR may be paired with any LOE). </a:t>
            </a:r>
          </a:p>
          <a:p>
            <a:pPr marL="0" indent="0">
              <a:spcBef>
                <a:spcPts val="600"/>
              </a:spcBef>
              <a:buClr>
                <a:srgbClr val="000000"/>
              </a:buClr>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0" indent="0">
              <a:spcBef>
                <a:spcPts val="600"/>
              </a:spcBef>
              <a:buClr>
                <a:srgbClr val="000000"/>
              </a:buClr>
              <a:defRPr/>
            </a:pPr>
            <a:r>
              <a:rPr lang="en-US" sz="700" dirty="0">
                <a:sym typeface="Arial"/>
              </a:rPr>
              <a:t>*The outcome or result of the intervention should be specified (an improved clinical outcome or increased diagnostic accuracy or incremental prognostic information). </a:t>
            </a:r>
          </a:p>
          <a:p>
            <a:pPr marL="0" indent="0">
              <a:spcBef>
                <a:spcPts val="600"/>
              </a:spcBef>
              <a:buClr>
                <a:srgbClr val="000000"/>
              </a:buClr>
              <a:defRPr/>
            </a:pPr>
            <a:r>
              <a:rPr lang="en-US" sz="700" dirty="0">
                <a:sym typeface="Arial"/>
              </a:rPr>
              <a:t> </a:t>
            </a:r>
            <a:r>
              <a:rPr lang="en-US" sz="700" b="1" dirty="0">
                <a:sym typeface="Arial"/>
              </a:rPr>
              <a:t>†</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0" indent="0">
              <a:spcBef>
                <a:spcPts val="600"/>
              </a:spcBef>
              <a:buClr>
                <a:srgbClr val="000000"/>
              </a:buClr>
              <a:defRPr/>
            </a:pPr>
            <a:r>
              <a:rPr lang="en-US" sz="700" b="1" dirty="0">
                <a:sym typeface="Arial"/>
              </a:rPr>
              <a:t>‡</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indent="0">
              <a:spcBef>
                <a:spcPts val="600"/>
              </a:spcBef>
              <a:buClr>
                <a:srgbClr val="000000"/>
              </a:buClr>
              <a:defRPr/>
            </a:pPr>
            <a:r>
              <a:rPr lang="en-US" sz="700" dirty="0">
                <a:sym typeface="Arial"/>
              </a:rPr>
              <a:t>COR indicates Class of Recommendation; EO, expert opinion; LD, limited data; LOE, Level of Evidence; NR, nonrandomized; R, randomized; and RCT, randomized controlled trial. </a:t>
            </a:r>
          </a:p>
        </p:txBody>
      </p:sp>
      <p:sp>
        <p:nvSpPr>
          <p:cNvPr id="2" name="Title 1">
            <a:extLst>
              <a:ext uri="{FF2B5EF4-FFF2-40B4-BE49-F238E27FC236}">
                <a16:creationId xmlns:a16="http://schemas.microsoft.com/office/drawing/2014/main" id="{93939E85-4E7A-9CBB-49ED-31D3862398FD}"/>
              </a:ext>
            </a:extLst>
          </p:cNvPr>
          <p:cNvSpPr>
            <a:spLocks noGrp="1"/>
          </p:cNvSpPr>
          <p:nvPr>
            <p:ph type="title"/>
          </p:nvPr>
        </p:nvSpPr>
        <p:spPr>
          <a:xfrm>
            <a:off x="838200" y="365126"/>
            <a:ext cx="2831926" cy="3843620"/>
          </a:xfrm>
        </p:spPr>
        <p:txBody>
          <a:bodyPr/>
          <a:lstStyle/>
          <a:p>
            <a:pPr rtl="0" eaLnBrk="1" latinLnBrk="0" hangingPunct="1"/>
            <a:r>
              <a:rPr lang="en-US" sz="2400" dirty="0">
                <a:solidFill>
                  <a:srgbClr val="AC1B1F"/>
                </a:solidFill>
              </a:rPr>
              <a:t>Table 1. </a:t>
            </a:r>
            <a:br>
              <a:rPr lang="en-US" sz="2400" kern="1200" dirty="0">
                <a:solidFill>
                  <a:srgbClr val="AC1B1F"/>
                </a:solidFill>
                <a:effectLst/>
                <a:latin typeface="Calibri" panose="020F0502020204030204" pitchFamily="34" charset="0"/>
                <a:ea typeface="+mn-ea"/>
                <a:cs typeface="+mn-cs"/>
              </a:rPr>
            </a:br>
            <a:r>
              <a:rPr lang="en-US" sz="2400" dirty="0"/>
              <a:t>Applying Class of Recommendation and Level of Evidence to Clinical Strategies, Interventions, Treatments, or Diagnostic Testing in Patient Care</a:t>
            </a:r>
          </a:p>
          <a:p>
            <a:endParaRPr lang="en-US" dirty="0"/>
          </a:p>
        </p:txBody>
      </p:sp>
    </p:spTree>
    <p:extLst>
      <p:ext uri="{BB962C8B-B14F-4D97-AF65-F5344CB8AC3E}">
        <p14:creationId xmlns:p14="http://schemas.microsoft.com/office/powerpoint/2010/main" val="2423014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866C9-DACC-D203-9CDF-6A1680E4CDB7}"/>
              </a:ext>
            </a:extLst>
          </p:cNvPr>
          <p:cNvSpPr>
            <a:spLocks noGrp="1"/>
          </p:cNvSpPr>
          <p:nvPr>
            <p:ph type="title"/>
          </p:nvPr>
        </p:nvSpPr>
        <p:spPr>
          <a:xfrm>
            <a:off x="838200" y="365125"/>
            <a:ext cx="9081655" cy="660111"/>
          </a:xfrm>
        </p:spPr>
        <p:txBody>
          <a:bodyPr/>
          <a:lstStyle/>
          <a:p>
            <a:r>
              <a:rPr lang="en-US" dirty="0"/>
              <a:t>Management of Medical Complications Associated with </a:t>
            </a:r>
            <a:r>
              <a:rPr lang="en-US" dirty="0" err="1"/>
              <a:t>aSAH</a:t>
            </a:r>
            <a:endParaRPr lang="en-US" dirty="0"/>
          </a:p>
        </p:txBody>
      </p:sp>
      <p:sp>
        <p:nvSpPr>
          <p:cNvPr id="4" name="Slide Number Placeholder 3">
            <a:extLst>
              <a:ext uri="{FF2B5EF4-FFF2-40B4-BE49-F238E27FC236}">
                <a16:creationId xmlns:a16="http://schemas.microsoft.com/office/drawing/2014/main" id="{B24DB282-33A0-8485-166F-C7842282D78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pic>
        <p:nvPicPr>
          <p:cNvPr id="6" name="Picture 3" descr="ARDS in aSAH&#10;3.6% develop ARDS within first 7 days of aSAH">
            <a:extLst>
              <a:ext uri="{FF2B5EF4-FFF2-40B4-BE49-F238E27FC236}">
                <a16:creationId xmlns:a16="http://schemas.microsoft.com/office/drawing/2014/main" id="{03CF6B7B-205C-60A6-D9C8-41A0B4DEAA2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38200" y="2228320"/>
            <a:ext cx="3202208" cy="2552002"/>
          </a:xfrm>
          <a:prstGeom prst="rect">
            <a:avLst/>
          </a:prstGeom>
          <a:effectLst>
            <a:outerShdw blurRad="63500" algn="ctr" rotWithShape="0">
              <a:prstClr val="black">
                <a:alpha val="40000"/>
              </a:prstClr>
            </a:outerShdw>
          </a:effectLst>
        </p:spPr>
      </p:pic>
      <p:pic>
        <p:nvPicPr>
          <p:cNvPr id="7" name="Picture 6" descr="Ventilated Patients: Bundled Care&#10;low TV moderate PEEP&#10;systematic approach to extubation&#10;early enteral nutrition&#10;decreased duration of mechanical ventilation&#10;decreased hospital aquired pneumonia&#10;standard abx for HAP">
            <a:extLst>
              <a:ext uri="{FF2B5EF4-FFF2-40B4-BE49-F238E27FC236}">
                <a16:creationId xmlns:a16="http://schemas.microsoft.com/office/drawing/2014/main" id="{A7A4E4B5-841C-5B96-71C9-7EBC614B1A2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451045" y="1282828"/>
            <a:ext cx="3043056" cy="4442987"/>
          </a:xfrm>
          <a:prstGeom prst="rect">
            <a:avLst/>
          </a:prstGeom>
          <a:effectLst>
            <a:outerShdw blurRad="63500" algn="ctr" rotWithShape="0">
              <a:prstClr val="black">
                <a:alpha val="40000"/>
              </a:prstClr>
            </a:outerShdw>
          </a:effectLst>
        </p:spPr>
      </p:pic>
      <p:pic>
        <p:nvPicPr>
          <p:cNvPr id="8" name="Picture 3" descr="Severe ARDS and Hypoxemia&#10;Prone positioning&#10;Alveolar recruitment maneuvers&#10;with ICP monitoring">
            <a:extLst>
              <a:ext uri="{FF2B5EF4-FFF2-40B4-BE49-F238E27FC236}">
                <a16:creationId xmlns:a16="http://schemas.microsoft.com/office/drawing/2014/main" id="{04298863-EA9B-C3F0-0C2E-71B84873E9E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04737" y="2024847"/>
            <a:ext cx="3449063" cy="2958947"/>
          </a:xfrm>
          <a:prstGeom prst="rect">
            <a:avLst/>
          </a:prstGeom>
          <a:effectLst>
            <a:outerShdw blurRad="63500" algn="ctr" rotWithShape="0">
              <a:prstClr val="black">
                <a:alpha val="40000"/>
              </a:prstClr>
            </a:outerShdw>
          </a:effectLst>
        </p:spPr>
      </p:pic>
      <p:sp>
        <p:nvSpPr>
          <p:cNvPr id="5" name="Text Placeholder 4">
            <a:extLst>
              <a:ext uri="{FF2B5EF4-FFF2-40B4-BE49-F238E27FC236}">
                <a16:creationId xmlns:a16="http://schemas.microsoft.com/office/drawing/2014/main" id="{919B038E-0BF6-5C3F-34FA-436BA34F76BF}"/>
              </a:ext>
            </a:extLst>
          </p:cNvPr>
          <p:cNvSpPr>
            <a:spLocks noGrp="1"/>
          </p:cNvSpPr>
          <p:nvPr>
            <p:ph type="body" sz="quarter" idx="13"/>
          </p:nvPr>
        </p:nvSpPr>
        <p:spPr>
          <a:xfrm>
            <a:off x="1980046" y="5848884"/>
            <a:ext cx="8231909" cy="271939"/>
          </a:xfrm>
        </p:spPr>
        <p:txBody>
          <a:bodyPr/>
          <a:lstStyle/>
          <a:p>
            <a:pPr marL="0" indent="0" algn="ctr"/>
            <a:r>
              <a:rPr lang="en-US" b="1" dirty="0"/>
              <a:t>Abbreviations: </a:t>
            </a:r>
            <a:r>
              <a:rPr lang="en-US" dirty="0" err="1"/>
              <a:t>abx</a:t>
            </a:r>
            <a:r>
              <a:rPr lang="en-US" dirty="0"/>
              <a:t> indicates antibiotics; ARDS, acute respiratory distress syndrome; </a:t>
            </a:r>
            <a:r>
              <a:rPr lang="en-US" dirty="0" err="1"/>
              <a:t>aSAH</a:t>
            </a:r>
            <a:r>
              <a:rPr lang="en-US" dirty="0"/>
              <a:t>, aneurysmal subarachnoid hemorrhage; HAP, hospital acquired pneumonia; ICP, intracranial pressure; PEEP, positive end-expiratory pressure; and TV, tidal volume.</a:t>
            </a:r>
          </a:p>
        </p:txBody>
      </p:sp>
    </p:spTree>
    <p:extLst>
      <p:ext uri="{BB962C8B-B14F-4D97-AF65-F5344CB8AC3E}">
        <p14:creationId xmlns:p14="http://schemas.microsoft.com/office/powerpoint/2010/main" val="3884274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3280-C25F-50BA-6AB8-8D0B87B6E97E}"/>
              </a:ext>
            </a:extLst>
          </p:cNvPr>
          <p:cNvSpPr>
            <a:spLocks noGrp="1"/>
          </p:cNvSpPr>
          <p:nvPr>
            <p:ph type="title"/>
          </p:nvPr>
        </p:nvSpPr>
        <p:spPr>
          <a:xfrm>
            <a:off x="838200" y="365125"/>
            <a:ext cx="9783618" cy="660111"/>
          </a:xfrm>
        </p:spPr>
        <p:txBody>
          <a:bodyPr/>
          <a:lstStyle/>
          <a:p>
            <a:r>
              <a:rPr lang="en-US" dirty="0"/>
              <a:t>Management of Medical Complications Associated with </a:t>
            </a:r>
            <a:r>
              <a:rPr lang="en-US" dirty="0" err="1"/>
              <a:t>aSAH</a:t>
            </a:r>
            <a:endParaRPr lang="en-US" dirty="0"/>
          </a:p>
        </p:txBody>
      </p:sp>
      <p:sp>
        <p:nvSpPr>
          <p:cNvPr id="3" name="Content Placeholder 2">
            <a:extLst>
              <a:ext uri="{FF2B5EF4-FFF2-40B4-BE49-F238E27FC236}">
                <a16:creationId xmlns:a16="http://schemas.microsoft.com/office/drawing/2014/main" id="{4E1A77D4-F60E-749F-71FF-618869FC3A33}"/>
              </a:ext>
            </a:extLst>
          </p:cNvPr>
          <p:cNvSpPr>
            <a:spLocks noGrp="1"/>
          </p:cNvSpPr>
          <p:nvPr>
            <p:ph idx="1"/>
          </p:nvPr>
        </p:nvSpPr>
        <p:spPr>
          <a:xfrm>
            <a:off x="838200" y="1221777"/>
            <a:ext cx="10515600" cy="271940"/>
          </a:xfrm>
        </p:spPr>
        <p:txBody>
          <a:bodyPr lIns="0" tIns="0" rIns="0" bIns="0">
            <a:normAutofit fontScale="92500" lnSpcReduction="10000"/>
          </a:bodyPr>
          <a:lstStyle/>
          <a:p>
            <a:pPr marL="0" indent="0">
              <a:buNone/>
            </a:pPr>
            <a:r>
              <a:rPr lang="en-US" dirty="0"/>
              <a:t>INTRAVASCULAR VOLUME AND ELECTROLYTE MANAGEMENT</a:t>
            </a:r>
          </a:p>
        </p:txBody>
      </p:sp>
      <p:sp>
        <p:nvSpPr>
          <p:cNvPr id="4" name="Slide Number Placeholder 3">
            <a:extLst>
              <a:ext uri="{FF2B5EF4-FFF2-40B4-BE49-F238E27FC236}">
                <a16:creationId xmlns:a16="http://schemas.microsoft.com/office/drawing/2014/main" id="{A066F1FD-B2D8-B83A-A964-3B580957F15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sp>
        <p:nvSpPr>
          <p:cNvPr id="11" name="TextBox 10">
            <a:extLst>
              <a:ext uri="{FF2B5EF4-FFF2-40B4-BE49-F238E27FC236}">
                <a16:creationId xmlns:a16="http://schemas.microsoft.com/office/drawing/2014/main" id="{9A10030B-1BC6-0948-999B-FA5DADDE2099}"/>
              </a:ext>
              <a:ext uri="{C183D7F6-B498-43B3-948B-1728B52AA6E4}">
                <adec:decorative xmlns:adec="http://schemas.microsoft.com/office/drawing/2017/decorative" val="1"/>
              </a:ext>
            </a:extLst>
          </p:cNvPr>
          <p:cNvSpPr txBox="1"/>
          <p:nvPr/>
        </p:nvSpPr>
        <p:spPr>
          <a:xfrm>
            <a:off x="1098905" y="1963295"/>
            <a:ext cx="3373039" cy="923330"/>
          </a:xfrm>
          <a:prstGeom prst="rect">
            <a:avLst/>
          </a:prstGeom>
          <a:noFill/>
        </p:spPr>
        <p:txBody>
          <a:bodyPr wrap="square" rtlCol="0">
            <a:spAutoFit/>
          </a:bodyPr>
          <a:lstStyle/>
          <a:p>
            <a:pPr algn="ctr"/>
            <a:r>
              <a:rPr lang="en-US" dirty="0">
                <a:latin typeface="Lub Dub Medium" panose="020B0603030403020204" pitchFamily="34" charset="0"/>
              </a:rPr>
              <a:t>Hypovolemia/Hypervolemia</a:t>
            </a:r>
          </a:p>
          <a:p>
            <a:pPr algn="ctr"/>
            <a:r>
              <a:rPr lang="en-US" dirty="0">
                <a:latin typeface="Lub Dub Medium" panose="020B0603030403020204" pitchFamily="34" charset="0"/>
              </a:rPr>
              <a:t>Natriuresis</a:t>
            </a:r>
          </a:p>
          <a:p>
            <a:pPr algn="ctr"/>
            <a:r>
              <a:rPr lang="en-US" dirty="0">
                <a:latin typeface="Lub Dub Medium" panose="020B0603030403020204" pitchFamily="34" charset="0"/>
              </a:rPr>
              <a:t>Hyponatremia</a:t>
            </a:r>
          </a:p>
        </p:txBody>
      </p:sp>
      <p:cxnSp>
        <p:nvCxnSpPr>
          <p:cNvPr id="16" name="Straight Arrow Connector 15">
            <a:extLst>
              <a:ext uri="{FF2B5EF4-FFF2-40B4-BE49-F238E27FC236}">
                <a16:creationId xmlns:a16="http://schemas.microsoft.com/office/drawing/2014/main" id="{EF4CB9C1-B39E-6B9E-64D4-415AD2E3F88B}"/>
              </a:ext>
              <a:ext uri="{C183D7F6-B498-43B3-948B-1728B52AA6E4}">
                <adec:decorative xmlns:adec="http://schemas.microsoft.com/office/drawing/2017/decorative" val="1"/>
              </a:ext>
            </a:extLst>
          </p:cNvPr>
          <p:cNvCxnSpPr>
            <a:cxnSpLocks/>
          </p:cNvCxnSpPr>
          <p:nvPr/>
        </p:nvCxnSpPr>
        <p:spPr>
          <a:xfrm>
            <a:off x="2785425" y="3015207"/>
            <a:ext cx="0" cy="11731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9AEAD24-0637-F163-579D-5DCFC44CDE15}"/>
              </a:ext>
              <a:ext uri="{C183D7F6-B498-43B3-948B-1728B52AA6E4}">
                <adec:decorative xmlns:adec="http://schemas.microsoft.com/office/drawing/2017/decorative" val="1"/>
              </a:ext>
            </a:extLst>
          </p:cNvPr>
          <p:cNvSpPr txBox="1"/>
          <p:nvPr/>
        </p:nvSpPr>
        <p:spPr>
          <a:xfrm>
            <a:off x="1733694" y="4408959"/>
            <a:ext cx="2103461" cy="707886"/>
          </a:xfrm>
          <a:prstGeom prst="rect">
            <a:avLst/>
          </a:prstGeom>
          <a:noFill/>
        </p:spPr>
        <p:txBody>
          <a:bodyPr wrap="none" rtlCol="0">
            <a:spAutoFit/>
          </a:bodyPr>
          <a:lstStyle/>
          <a:p>
            <a:pPr algn="ctr"/>
            <a:r>
              <a:rPr lang="en-US" sz="2000" dirty="0">
                <a:latin typeface="Lub Dub Medium" panose="020B0603030403020204" pitchFamily="34" charset="0"/>
              </a:rPr>
              <a:t>DCI</a:t>
            </a:r>
          </a:p>
          <a:p>
            <a:pPr algn="ctr"/>
            <a:r>
              <a:rPr lang="en-US" sz="2000" dirty="0">
                <a:latin typeface="Lub Dub Medium" panose="020B0603030403020204" pitchFamily="34" charset="0"/>
              </a:rPr>
              <a:t>Poor Outcomes</a:t>
            </a:r>
          </a:p>
        </p:txBody>
      </p:sp>
      <p:pic>
        <p:nvPicPr>
          <p:cNvPr id="6" name="Picture 5" descr="Targeted Therapy">
            <a:extLst>
              <a:ext uri="{FF2B5EF4-FFF2-40B4-BE49-F238E27FC236}">
                <a16:creationId xmlns:a16="http://schemas.microsoft.com/office/drawing/2014/main" id="{EB2BA86A-FD17-BF95-DB98-79124C898CA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947186" y="1656594"/>
            <a:ext cx="473245" cy="4052305"/>
          </a:xfrm>
          <a:prstGeom prst="rect">
            <a:avLst/>
          </a:prstGeom>
          <a:ln>
            <a:solidFill>
              <a:schemeClr val="tx1"/>
            </a:solidFill>
          </a:ln>
        </p:spPr>
      </p:pic>
      <p:pic>
        <p:nvPicPr>
          <p:cNvPr id="7" name="Picture 6" descr="The optimal method to assess and continuously monitor intravascular volume status and fluid responsiveness in critically ill patients, including patients with aneurysmal subarachnoid hemorrhage (aSAH), remains controversial. Extensive evidence suggests that central venous pressure correlates poorly with circulating blood volume and is not able to predict hemodynamic response to a fluid challenge in critically ill patients. Therefore, central venous pressure is not an adequate surrogate measure for intravascular volume status. Intravascular volume depletion in subarachnoid hemorrhage (SAH) can occur as a result of natriuresis and may be associated with delayed cerebral ischemia and poor outcome, leading many experts to recommend continuous monitoring and optimization of adequate circulating blood volume in aSAH. Early goal-directed treatment using continuous monitoring and optimization of hemodynamic parameters, including cardiac output, preload, and stroke volume variability to guide fluid and hemodynamic management in aSAH during endovascular/surgical therapy and intensive care unit (ICU) care, can increase the detection and treatment of dehydration/intravascular volume depletion compared with conventional methods.">
            <a:extLst>
              <a:ext uri="{FF2B5EF4-FFF2-40B4-BE49-F238E27FC236}">
                <a16:creationId xmlns:a16="http://schemas.microsoft.com/office/drawing/2014/main" id="{03D263C6-34B8-CA92-EE99-7F9AC374CEA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79729" y="1656594"/>
            <a:ext cx="4844870" cy="2310836"/>
          </a:xfrm>
          <a:prstGeom prst="rect">
            <a:avLst/>
          </a:prstGeom>
          <a:ln w="38100">
            <a:noFill/>
          </a:ln>
        </p:spPr>
      </p:pic>
      <p:pic>
        <p:nvPicPr>
          <p:cNvPr id="8" name="Picture 7" descr="In patients with aneurysmal subarachnoid hemorrhage (aSAH), use of mineralocorticoids is reasonable to treat natriuresis and hyponatremia.">
            <a:extLst>
              <a:ext uri="{FF2B5EF4-FFF2-40B4-BE49-F238E27FC236}">
                <a16:creationId xmlns:a16="http://schemas.microsoft.com/office/drawing/2014/main" id="{8BA8F88C-A9F7-6E14-AC86-83253FA3C5C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179729" y="4188345"/>
            <a:ext cx="3339292" cy="1496760"/>
          </a:xfrm>
          <a:prstGeom prst="rect">
            <a:avLst/>
          </a:prstGeom>
          <a:ln w="38100">
            <a:noFill/>
          </a:ln>
        </p:spPr>
      </p:pic>
      <p:cxnSp>
        <p:nvCxnSpPr>
          <p:cNvPr id="9" name="Straight Arrow Connector 8">
            <a:extLst>
              <a:ext uri="{FF2B5EF4-FFF2-40B4-BE49-F238E27FC236}">
                <a16:creationId xmlns:a16="http://schemas.microsoft.com/office/drawing/2014/main" id="{C132DBBD-B29C-6623-7B62-E30D0B9B2F13}"/>
              </a:ext>
              <a:ext uri="{C183D7F6-B498-43B3-948B-1728B52AA6E4}">
                <adec:decorative xmlns:adec="http://schemas.microsoft.com/office/drawing/2017/decorative" val="1"/>
              </a:ext>
            </a:extLst>
          </p:cNvPr>
          <p:cNvCxnSpPr>
            <a:cxnSpLocks/>
          </p:cNvCxnSpPr>
          <p:nvPr/>
        </p:nvCxnSpPr>
        <p:spPr>
          <a:xfrm>
            <a:off x="5420431" y="2883019"/>
            <a:ext cx="75929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09B850A-30B5-E8AC-81F8-FC259A7A6691}"/>
              </a:ext>
              <a:ext uri="{C183D7F6-B498-43B3-948B-1728B52AA6E4}">
                <adec:decorative xmlns:adec="http://schemas.microsoft.com/office/drawing/2017/decorative" val="1"/>
              </a:ext>
            </a:extLst>
          </p:cNvPr>
          <p:cNvCxnSpPr>
            <a:cxnSpLocks/>
          </p:cNvCxnSpPr>
          <p:nvPr/>
        </p:nvCxnSpPr>
        <p:spPr>
          <a:xfrm>
            <a:off x="5420431" y="5024475"/>
            <a:ext cx="75929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D686FA5-52ED-CAB7-A52B-1AE20797B08C}"/>
              </a:ext>
            </a:extLst>
          </p:cNvPr>
          <p:cNvSpPr>
            <a:spLocks noGrp="1"/>
          </p:cNvSpPr>
          <p:nvPr>
            <p:ph type="body" sz="quarter" idx="13"/>
          </p:nvPr>
        </p:nvSpPr>
        <p:spPr>
          <a:xfrm>
            <a:off x="2785425" y="5827269"/>
            <a:ext cx="6621151" cy="271939"/>
          </a:xfrm>
        </p:spPr>
        <p:txBody>
          <a:bodyPr/>
          <a:lstStyle/>
          <a:p>
            <a:pPr marL="0" indent="0" algn="ctr"/>
            <a:r>
              <a:rPr lang="en-US" b="1" dirty="0"/>
              <a:t>Abbreviations: </a:t>
            </a:r>
            <a:r>
              <a:rPr lang="en-US" dirty="0"/>
              <a:t>CO indicates cardiac output; CVP, central venous pressure; DCI, delayed cerebral ischemia; </a:t>
            </a:r>
            <a:r>
              <a:rPr lang="en-US" dirty="0" err="1"/>
              <a:t>HypoNa</a:t>
            </a:r>
            <a:r>
              <a:rPr lang="en-US" dirty="0"/>
              <a:t>, hyponatremia; IVF, intravenous fluids; and SVV, stroke volume variability.</a:t>
            </a:r>
          </a:p>
        </p:txBody>
      </p:sp>
    </p:spTree>
    <p:extLst>
      <p:ext uri="{BB962C8B-B14F-4D97-AF65-F5344CB8AC3E}">
        <p14:creationId xmlns:p14="http://schemas.microsoft.com/office/powerpoint/2010/main" val="2007047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06B0C-D34D-3AD5-BE66-99D7B650EF4F}"/>
              </a:ext>
            </a:extLst>
          </p:cNvPr>
          <p:cNvSpPr>
            <a:spLocks noGrp="1"/>
          </p:cNvSpPr>
          <p:nvPr>
            <p:ph type="title"/>
          </p:nvPr>
        </p:nvSpPr>
        <p:spPr>
          <a:xfrm>
            <a:off x="838200" y="365125"/>
            <a:ext cx="9889503" cy="1162017"/>
          </a:xfrm>
        </p:spPr>
        <p:txBody>
          <a:bodyPr/>
          <a:lstStyle/>
          <a:p>
            <a:r>
              <a:rPr lang="en-US" sz="2800" dirty="0"/>
              <a:t>Management of Medical Complications </a:t>
            </a:r>
            <a:br>
              <a:rPr lang="en-US" sz="2800" dirty="0"/>
            </a:br>
            <a:r>
              <a:rPr lang="en-US" sz="2800" dirty="0"/>
              <a:t>Associated with </a:t>
            </a:r>
            <a:r>
              <a:rPr lang="en-US" sz="2800" dirty="0" err="1"/>
              <a:t>aSAH</a:t>
            </a:r>
            <a:br>
              <a:rPr lang="en-US" sz="2800" dirty="0"/>
            </a:br>
            <a:r>
              <a:rPr lang="en-US" sz="2800" dirty="0">
                <a:latin typeface="Lub Dub Medium" panose="020B0603030403020204" pitchFamily="34" charset="0"/>
              </a:rPr>
              <a:t>Other Considerations</a:t>
            </a:r>
            <a:endParaRPr lang="en-US" sz="2800" dirty="0"/>
          </a:p>
        </p:txBody>
      </p:sp>
      <p:sp>
        <p:nvSpPr>
          <p:cNvPr id="4" name="Slide Number Placeholder 3">
            <a:extLst>
              <a:ext uri="{FF2B5EF4-FFF2-40B4-BE49-F238E27FC236}">
                <a16:creationId xmlns:a16="http://schemas.microsoft.com/office/drawing/2014/main" id="{018486B6-323C-BAEA-8C2F-05D1E18E9F6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graphicFrame>
        <p:nvGraphicFramePr>
          <p:cNvPr id="6" name="Content Placeholder 5">
            <a:extLst>
              <a:ext uri="{FF2B5EF4-FFF2-40B4-BE49-F238E27FC236}">
                <a16:creationId xmlns:a16="http://schemas.microsoft.com/office/drawing/2014/main" id="{E4BBCE89-E140-3A6B-8B99-5204D7A814A8}"/>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427853747"/>
              </p:ext>
            </p:extLst>
          </p:nvPr>
        </p:nvGraphicFramePr>
        <p:xfrm>
          <a:off x="838200" y="3139957"/>
          <a:ext cx="9597997" cy="2638773"/>
        </p:xfrm>
        <a:graphic>
          <a:graphicData uri="http://schemas.openxmlformats.org/drawingml/2006/table">
            <a:tbl>
              <a:tblPr firstRow="1" bandRow="1">
                <a:tableStyleId>{5C22544A-7EE6-4342-B048-85BDC9FD1C3A}</a:tableStyleId>
              </a:tblPr>
              <a:tblGrid>
                <a:gridCol w="794328">
                  <a:extLst>
                    <a:ext uri="{9D8B030D-6E8A-4147-A177-3AD203B41FA5}">
                      <a16:colId xmlns:a16="http://schemas.microsoft.com/office/drawing/2014/main" val="2649235253"/>
                    </a:ext>
                  </a:extLst>
                </a:gridCol>
                <a:gridCol w="8803669">
                  <a:extLst>
                    <a:ext uri="{9D8B030D-6E8A-4147-A177-3AD203B41FA5}">
                      <a16:colId xmlns:a16="http://schemas.microsoft.com/office/drawing/2014/main" val="3265590656"/>
                    </a:ext>
                  </a:extLst>
                </a:gridCol>
              </a:tblGrid>
              <a:tr h="28818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Condensed" panose="020B0506030403020204" pitchFamily="34" charset="0"/>
                          <a:cs typeface="Arial" panose="020B0604020202020204" pitchFamily="34" charset="0"/>
                        </a:rPr>
                        <a:t>COR</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Condensed" panose="020B0506030403020204" pitchFamily="34" charset="0"/>
                          <a:cs typeface="Arial" panose="020B0604020202020204" pitchFamily="34" charset="0"/>
                        </a:rPr>
                        <a:t>RECOMMENDATIONS</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77991">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kern="1200" dirty="0">
                          <a:solidFill>
                            <a:srgbClr val="231F20"/>
                          </a:solidFill>
                          <a:latin typeface="Lub Dub Condensed" panose="020B0506030403020204" pitchFamily="34" charset="0"/>
                          <a:ea typeface="+mn-ea"/>
                          <a:cs typeface="Arial" panose="020B0604020202020204" pitchFamily="34" charset="0"/>
                        </a:rPr>
                        <a:t>In patients with </a:t>
                      </a:r>
                      <a:r>
                        <a:rPr lang="en-US" sz="1400" kern="1200" dirty="0" err="1">
                          <a:solidFill>
                            <a:srgbClr val="231F20"/>
                          </a:solidFill>
                          <a:latin typeface="Lub Dub Condensed" panose="020B0506030403020204" pitchFamily="34" charset="0"/>
                          <a:ea typeface="+mn-ea"/>
                          <a:cs typeface="Arial" panose="020B0604020202020204" pitchFamily="34" charset="0"/>
                        </a:rPr>
                        <a:t>aSAH</a:t>
                      </a:r>
                      <a:r>
                        <a:rPr lang="en-US" sz="1400" kern="1200" dirty="0">
                          <a:solidFill>
                            <a:srgbClr val="231F20"/>
                          </a:solidFill>
                          <a:latin typeface="Lub Dub Condensed" panose="020B0506030403020204" pitchFamily="34" charset="0"/>
                          <a:ea typeface="+mn-ea"/>
                          <a:cs typeface="Arial" panose="020B0604020202020204" pitchFamily="34" charset="0"/>
                        </a:rPr>
                        <a:t> whose ruptured aneurysm has been secured, pharmacologic or mechanical VTE prophylaxis is recommended to reduce the risk for VTE.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7799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kern="1200" dirty="0">
                          <a:solidFill>
                            <a:srgbClr val="231F20"/>
                          </a:solidFill>
                          <a:latin typeface="Lub Dub Condensed" panose="020B0506030403020204" pitchFamily="34" charset="0"/>
                          <a:ea typeface="+mn-ea"/>
                          <a:cs typeface="Arial" panose="020B0604020202020204" pitchFamily="34" charset="0"/>
                        </a:rPr>
                        <a:t>In patients with </a:t>
                      </a:r>
                      <a:r>
                        <a:rPr lang="en-US" sz="1400" kern="1200" dirty="0" err="1">
                          <a:solidFill>
                            <a:srgbClr val="231F20"/>
                          </a:solidFill>
                          <a:latin typeface="Lub Dub Condensed" panose="020B0506030403020204" pitchFamily="34" charset="0"/>
                          <a:ea typeface="+mn-ea"/>
                          <a:cs typeface="Arial" panose="020B0604020202020204" pitchFamily="34" charset="0"/>
                        </a:rPr>
                        <a:t>aSAH</a:t>
                      </a:r>
                      <a:r>
                        <a:rPr lang="en-US" sz="1400" kern="1200" dirty="0">
                          <a:solidFill>
                            <a:srgbClr val="231F20"/>
                          </a:solidFill>
                          <a:latin typeface="Lub Dub Condensed" panose="020B0506030403020204" pitchFamily="34" charset="0"/>
                          <a:ea typeface="+mn-ea"/>
                          <a:cs typeface="Arial" panose="020B0604020202020204" pitchFamily="34" charset="0"/>
                        </a:rPr>
                        <a:t>, effective glycemic control, strict hyperglycemia management and avoidance of hypoglycemia is reasonable to improve outcome.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777991">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kern="1200" dirty="0">
                          <a:solidFill>
                            <a:srgbClr val="231F20"/>
                          </a:solidFill>
                          <a:latin typeface="Lub Dub Condensed" panose="020B0506030403020204" pitchFamily="34" charset="0"/>
                          <a:ea typeface="+mn-ea"/>
                          <a:cs typeface="Arial" panose="020B0604020202020204" pitchFamily="34" charset="0"/>
                        </a:rPr>
                        <a:t>In patients with </a:t>
                      </a:r>
                      <a:r>
                        <a:rPr lang="en-US" sz="1400" kern="1200" dirty="0" err="1">
                          <a:solidFill>
                            <a:srgbClr val="231F20"/>
                          </a:solidFill>
                          <a:latin typeface="Lub Dub Condensed" panose="020B0506030403020204" pitchFamily="34" charset="0"/>
                          <a:ea typeface="+mn-ea"/>
                          <a:cs typeface="Arial" panose="020B0604020202020204" pitchFamily="34" charset="0"/>
                        </a:rPr>
                        <a:t>aSAH</a:t>
                      </a:r>
                      <a:r>
                        <a:rPr lang="en-US" sz="1400" kern="1200" dirty="0">
                          <a:solidFill>
                            <a:srgbClr val="231F20"/>
                          </a:solidFill>
                          <a:latin typeface="Lub Dub Condensed" panose="020B0506030403020204" pitchFamily="34" charset="0"/>
                          <a:ea typeface="+mn-ea"/>
                          <a:cs typeface="Arial" panose="020B0604020202020204" pitchFamily="34" charset="0"/>
                        </a:rPr>
                        <a:t> with fever refractory to antipyretic medications, the effectiveness of therapeutic temperature management during the acute phase of </a:t>
                      </a:r>
                      <a:r>
                        <a:rPr lang="en-US" sz="1400" kern="1200" dirty="0" err="1">
                          <a:solidFill>
                            <a:srgbClr val="231F20"/>
                          </a:solidFill>
                          <a:latin typeface="Lub Dub Condensed" panose="020B0506030403020204" pitchFamily="34" charset="0"/>
                          <a:ea typeface="+mn-ea"/>
                          <a:cs typeface="Arial" panose="020B0604020202020204" pitchFamily="34" charset="0"/>
                        </a:rPr>
                        <a:t>aSAH</a:t>
                      </a:r>
                      <a:r>
                        <a:rPr lang="en-US" sz="1400" kern="1200" dirty="0">
                          <a:solidFill>
                            <a:srgbClr val="231F20"/>
                          </a:solidFill>
                          <a:latin typeface="Lub Dub Condensed" panose="020B0506030403020204" pitchFamily="34" charset="0"/>
                          <a:ea typeface="+mn-ea"/>
                          <a:cs typeface="Arial" panose="020B0604020202020204" pitchFamily="34" charset="0"/>
                        </a:rPr>
                        <a:t> is uncertain.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39357111"/>
                  </a:ext>
                </a:extLst>
              </a:tr>
            </a:tbl>
          </a:graphicData>
        </a:graphic>
      </p:graphicFrame>
      <p:sp>
        <p:nvSpPr>
          <p:cNvPr id="14" name="Oval 13">
            <a:extLst>
              <a:ext uri="{FF2B5EF4-FFF2-40B4-BE49-F238E27FC236}">
                <a16:creationId xmlns:a16="http://schemas.microsoft.com/office/drawing/2014/main" id="{622FEC05-2720-F921-380F-A27BB1B01718}"/>
              </a:ext>
              <a:ext uri="{C183D7F6-B498-43B3-948B-1728B52AA6E4}">
                <adec:decorative xmlns:adec="http://schemas.microsoft.com/office/drawing/2017/decorative" val="1"/>
              </a:ext>
            </a:extLst>
          </p:cNvPr>
          <p:cNvSpPr/>
          <p:nvPr/>
        </p:nvSpPr>
        <p:spPr>
          <a:xfrm>
            <a:off x="2036191" y="1632538"/>
            <a:ext cx="1364612" cy="1364612"/>
          </a:xfrm>
          <a:prstGeom prst="ellipse">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F46E4CC-7101-02BF-B0BF-CBD61B928D2D}"/>
              </a:ext>
              <a:ext uri="{C183D7F6-B498-43B3-948B-1728B52AA6E4}">
                <adec:decorative xmlns:adec="http://schemas.microsoft.com/office/drawing/2017/decorative" val="1"/>
              </a:ext>
            </a:extLst>
          </p:cNvPr>
          <p:cNvSpPr/>
          <p:nvPr/>
        </p:nvSpPr>
        <p:spPr>
          <a:xfrm>
            <a:off x="4787655" y="1632538"/>
            <a:ext cx="1364612" cy="1364612"/>
          </a:xfrm>
          <a:prstGeom prst="ellipse">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734C63A-02D0-6EDE-8E6B-38B2BD9AF33D}"/>
              </a:ext>
              <a:ext uri="{C183D7F6-B498-43B3-948B-1728B52AA6E4}">
                <adec:decorative xmlns:adec="http://schemas.microsoft.com/office/drawing/2017/decorative" val="1"/>
              </a:ext>
            </a:extLst>
          </p:cNvPr>
          <p:cNvSpPr/>
          <p:nvPr/>
        </p:nvSpPr>
        <p:spPr>
          <a:xfrm>
            <a:off x="7684732" y="1632538"/>
            <a:ext cx="1364612" cy="1364612"/>
          </a:xfrm>
          <a:prstGeom prst="ellipse">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E4B1894-6AF5-59E0-6E76-00BCB8DA0B32}"/>
              </a:ext>
              <a:ext uri="{C183D7F6-B498-43B3-948B-1728B52AA6E4}">
                <adec:decorative xmlns:adec="http://schemas.microsoft.com/office/drawing/2017/decorative" val="1"/>
              </a:ext>
            </a:extLst>
          </p:cNvPr>
          <p:cNvSpPr txBox="1"/>
          <p:nvPr/>
        </p:nvSpPr>
        <p:spPr>
          <a:xfrm>
            <a:off x="2305334" y="2148883"/>
            <a:ext cx="794657" cy="369332"/>
          </a:xfrm>
          <a:prstGeom prst="rect">
            <a:avLst/>
          </a:prstGeom>
          <a:noFill/>
        </p:spPr>
        <p:txBody>
          <a:bodyPr wrap="square" rtlCol="0">
            <a:spAutoFit/>
          </a:bodyPr>
          <a:lstStyle/>
          <a:p>
            <a:pPr algn="ctr"/>
            <a:r>
              <a:rPr lang="en-US" b="1" dirty="0">
                <a:latin typeface="Lub Dub Bold" panose="020B0803030403020204" pitchFamily="34" charset="0"/>
                <a:cs typeface="Arial" panose="020B0604020202020204" pitchFamily="34" charset="0"/>
              </a:rPr>
              <a:t>VTE</a:t>
            </a:r>
          </a:p>
        </p:txBody>
      </p:sp>
      <p:sp>
        <p:nvSpPr>
          <p:cNvPr id="12" name="TextBox 11">
            <a:extLst>
              <a:ext uri="{FF2B5EF4-FFF2-40B4-BE49-F238E27FC236}">
                <a16:creationId xmlns:a16="http://schemas.microsoft.com/office/drawing/2014/main" id="{F8B01AF3-6C83-F451-D487-7660E26F9B55}"/>
              </a:ext>
              <a:ext uri="{C183D7F6-B498-43B3-948B-1728B52AA6E4}">
                <adec:decorative xmlns:adec="http://schemas.microsoft.com/office/drawing/2017/decorative" val="1"/>
              </a:ext>
            </a:extLst>
          </p:cNvPr>
          <p:cNvSpPr txBox="1"/>
          <p:nvPr/>
        </p:nvSpPr>
        <p:spPr>
          <a:xfrm>
            <a:off x="4810816" y="2010384"/>
            <a:ext cx="1355198" cy="646331"/>
          </a:xfrm>
          <a:prstGeom prst="rect">
            <a:avLst/>
          </a:prstGeom>
          <a:noFill/>
        </p:spPr>
        <p:txBody>
          <a:bodyPr wrap="square" rtlCol="0">
            <a:spAutoFit/>
          </a:bodyPr>
          <a:lstStyle/>
          <a:p>
            <a:pPr algn="ctr"/>
            <a:r>
              <a:rPr lang="en-US" b="1" dirty="0">
                <a:latin typeface="Lub Dub Bold" panose="020B0803030403020204" pitchFamily="34" charset="0"/>
                <a:cs typeface="Arial" panose="020B0604020202020204" pitchFamily="34" charset="0"/>
              </a:rPr>
              <a:t>Glycemic Control</a:t>
            </a:r>
          </a:p>
        </p:txBody>
      </p:sp>
      <p:sp>
        <p:nvSpPr>
          <p:cNvPr id="13" name="TextBox 12">
            <a:extLst>
              <a:ext uri="{FF2B5EF4-FFF2-40B4-BE49-F238E27FC236}">
                <a16:creationId xmlns:a16="http://schemas.microsoft.com/office/drawing/2014/main" id="{94AFBCAD-E48B-7285-907E-6B1E804FA394}"/>
              </a:ext>
              <a:ext uri="{C183D7F6-B498-43B3-948B-1728B52AA6E4}">
                <adec:decorative xmlns:adec="http://schemas.microsoft.com/office/drawing/2017/decorative" val="1"/>
              </a:ext>
            </a:extLst>
          </p:cNvPr>
          <p:cNvSpPr txBox="1"/>
          <p:nvPr/>
        </p:nvSpPr>
        <p:spPr>
          <a:xfrm>
            <a:off x="7921677" y="2148883"/>
            <a:ext cx="890722" cy="369332"/>
          </a:xfrm>
          <a:prstGeom prst="rect">
            <a:avLst/>
          </a:prstGeom>
          <a:noFill/>
        </p:spPr>
        <p:txBody>
          <a:bodyPr wrap="square" rtlCol="0">
            <a:spAutoFit/>
          </a:bodyPr>
          <a:lstStyle/>
          <a:p>
            <a:pPr algn="ctr"/>
            <a:r>
              <a:rPr lang="en-US" b="1" dirty="0">
                <a:latin typeface="Lub Dub Bold" panose="020B0803030403020204" pitchFamily="34" charset="0"/>
                <a:cs typeface="Arial" panose="020B0604020202020204" pitchFamily="34" charset="0"/>
              </a:rPr>
              <a:t>Fever</a:t>
            </a:r>
          </a:p>
        </p:txBody>
      </p:sp>
      <p:sp>
        <p:nvSpPr>
          <p:cNvPr id="5" name="Text Placeholder 4">
            <a:extLst>
              <a:ext uri="{FF2B5EF4-FFF2-40B4-BE49-F238E27FC236}">
                <a16:creationId xmlns:a16="http://schemas.microsoft.com/office/drawing/2014/main" id="{635CB563-C5F9-507B-FA1B-E218FDEC7A8B}"/>
              </a:ext>
            </a:extLst>
          </p:cNvPr>
          <p:cNvSpPr>
            <a:spLocks noGrp="1"/>
          </p:cNvSpPr>
          <p:nvPr>
            <p:ph type="body" sz="quarter" idx="13"/>
          </p:nvPr>
        </p:nvSpPr>
        <p:spPr>
          <a:xfrm>
            <a:off x="838200" y="5921537"/>
            <a:ext cx="10515600" cy="271939"/>
          </a:xfrm>
        </p:spPr>
        <p:txBody>
          <a:bodyPr/>
          <a:lstStyle/>
          <a:p>
            <a:pPr algn="ctr"/>
            <a:r>
              <a:rPr lang="en-US" b="1" dirty="0"/>
              <a:t>Abbreviations: </a:t>
            </a:r>
            <a:r>
              <a:rPr lang="en-US" dirty="0" err="1"/>
              <a:t>aSAH</a:t>
            </a:r>
            <a:r>
              <a:rPr lang="en-US" dirty="0"/>
              <a:t> indicates aneurysmal subarachnoid hemorrhage; and VTE, venous thromboembolism. </a:t>
            </a:r>
          </a:p>
        </p:txBody>
      </p:sp>
    </p:spTree>
    <p:extLst>
      <p:ext uri="{BB962C8B-B14F-4D97-AF65-F5344CB8AC3E}">
        <p14:creationId xmlns:p14="http://schemas.microsoft.com/office/powerpoint/2010/main" val="2975869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5E795-A30B-F0DE-3D47-265D84A07A88}"/>
              </a:ext>
            </a:extLst>
          </p:cNvPr>
          <p:cNvSpPr>
            <a:spLocks noGrp="1"/>
          </p:cNvSpPr>
          <p:nvPr>
            <p:ph type="title"/>
          </p:nvPr>
        </p:nvSpPr>
        <p:spPr/>
        <p:txBody>
          <a:bodyPr/>
          <a:lstStyle/>
          <a:p>
            <a:r>
              <a:rPr lang="en-US" dirty="0"/>
              <a:t>Nursing Interventions</a:t>
            </a:r>
          </a:p>
        </p:txBody>
      </p:sp>
      <p:sp>
        <p:nvSpPr>
          <p:cNvPr id="4" name="Slide Number Placeholder 3">
            <a:extLst>
              <a:ext uri="{FF2B5EF4-FFF2-40B4-BE49-F238E27FC236}">
                <a16:creationId xmlns:a16="http://schemas.microsoft.com/office/drawing/2014/main" id="{40B23210-5179-8FC3-8E2E-76461FE41BA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sp>
        <p:nvSpPr>
          <p:cNvPr id="20" name="Rectangle: Single Corner Rounded 19">
            <a:extLst>
              <a:ext uri="{FF2B5EF4-FFF2-40B4-BE49-F238E27FC236}">
                <a16:creationId xmlns:a16="http://schemas.microsoft.com/office/drawing/2014/main" id="{C4FB6795-E6F4-5C89-191A-50FB3910C26F}"/>
              </a:ext>
              <a:ext uri="{C183D7F6-B498-43B3-948B-1728B52AA6E4}">
                <adec:decorative xmlns:adec="http://schemas.microsoft.com/office/drawing/2017/decorative" val="1"/>
              </a:ext>
            </a:extLst>
          </p:cNvPr>
          <p:cNvSpPr/>
          <p:nvPr/>
        </p:nvSpPr>
        <p:spPr>
          <a:xfrm rot="16200000">
            <a:off x="2305775" y="342632"/>
            <a:ext cx="1906571" cy="4021061"/>
          </a:xfrm>
          <a:prstGeom prst="round1Rect">
            <a:avLst/>
          </a:prstGeom>
          <a:solidFill>
            <a:srgbClr val="82D472"/>
          </a:solid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Rectangle: Single Corner Rounded 17">
            <a:extLst>
              <a:ext uri="{FF2B5EF4-FFF2-40B4-BE49-F238E27FC236}">
                <a16:creationId xmlns:a16="http://schemas.microsoft.com/office/drawing/2014/main" id="{669AD223-5A45-29AD-44D9-1D27E1377D6C}"/>
              </a:ext>
              <a:ext uri="{C183D7F6-B498-43B3-948B-1728B52AA6E4}">
                <adec:decorative xmlns:adec="http://schemas.microsoft.com/office/drawing/2017/decorative" val="1"/>
              </a:ext>
            </a:extLst>
          </p:cNvPr>
          <p:cNvSpPr/>
          <p:nvPr/>
        </p:nvSpPr>
        <p:spPr>
          <a:xfrm>
            <a:off x="6806153" y="1369242"/>
            <a:ext cx="4024197" cy="1937208"/>
          </a:xfrm>
          <a:prstGeom prst="round1Rect">
            <a:avLst/>
          </a:prstGeom>
          <a:solidFill>
            <a:srgbClr val="82D472"/>
          </a:solid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6" name="Rectangle: Single Corner Rounded 15">
            <a:extLst>
              <a:ext uri="{FF2B5EF4-FFF2-40B4-BE49-F238E27FC236}">
                <a16:creationId xmlns:a16="http://schemas.microsoft.com/office/drawing/2014/main" id="{D0E688B6-B106-9FE2-678C-55CB68D2A83E}"/>
              </a:ext>
              <a:ext uri="{C183D7F6-B498-43B3-948B-1728B52AA6E4}">
                <adec:decorative xmlns:adec="http://schemas.microsoft.com/office/drawing/2017/decorative" val="1"/>
              </a:ext>
            </a:extLst>
          </p:cNvPr>
          <p:cNvSpPr/>
          <p:nvPr/>
        </p:nvSpPr>
        <p:spPr>
          <a:xfrm rot="10800000">
            <a:off x="1248527" y="3667023"/>
            <a:ext cx="4021057" cy="1906571"/>
          </a:xfrm>
          <a:prstGeom prst="round1Rect">
            <a:avLst/>
          </a:prstGeom>
          <a:solidFill>
            <a:srgbClr val="82D472"/>
          </a:solid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Rectangle: Single Corner Rounded 13">
            <a:extLst>
              <a:ext uri="{FF2B5EF4-FFF2-40B4-BE49-F238E27FC236}">
                <a16:creationId xmlns:a16="http://schemas.microsoft.com/office/drawing/2014/main" id="{D7D00F90-8B5F-70DE-FFC7-7F7AAF04EAC3}"/>
              </a:ext>
              <a:ext uri="{C183D7F6-B498-43B3-948B-1728B52AA6E4}">
                <adec:decorative xmlns:adec="http://schemas.microsoft.com/office/drawing/2017/decorative" val="1"/>
              </a:ext>
            </a:extLst>
          </p:cNvPr>
          <p:cNvSpPr/>
          <p:nvPr/>
        </p:nvSpPr>
        <p:spPr>
          <a:xfrm rot="5400000">
            <a:off x="7840221" y="2592895"/>
            <a:ext cx="1937208" cy="4024197"/>
          </a:xfrm>
          <a:prstGeom prst="round1Rect">
            <a:avLst/>
          </a:prstGeom>
          <a:solidFill>
            <a:srgbClr val="F0DB0E"/>
          </a:solid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Rectangle: Rounded Corners 11">
            <a:extLst>
              <a:ext uri="{FF2B5EF4-FFF2-40B4-BE49-F238E27FC236}">
                <a16:creationId xmlns:a16="http://schemas.microsoft.com/office/drawing/2014/main" id="{F052B57D-7708-B8DB-7A25-836B6FC4121A}"/>
              </a:ext>
              <a:ext uri="{C183D7F6-B498-43B3-948B-1728B52AA6E4}">
                <adec:decorative xmlns:adec="http://schemas.microsoft.com/office/drawing/2017/decorative" val="1"/>
              </a:ext>
            </a:extLst>
          </p:cNvPr>
          <p:cNvSpPr/>
          <p:nvPr/>
        </p:nvSpPr>
        <p:spPr>
          <a:xfrm>
            <a:off x="4845378" y="2799761"/>
            <a:ext cx="2473906" cy="1754564"/>
          </a:xfrm>
          <a:prstGeom prst="roundRect">
            <a:avLst/>
          </a:prstGeom>
          <a:solidFill>
            <a:srgbClr val="2F5597"/>
          </a:solidFill>
          <a:ln w="57150"/>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nchor="ctr"/>
          <a:lstStyle/>
          <a:p>
            <a:pPr algn="ctr"/>
            <a:endParaRPr lang="en-US" sz="2000" dirty="0">
              <a:solidFill>
                <a:schemeClr val="bg1"/>
              </a:solidFill>
              <a:latin typeface="Lub Dub Bold" panose="020B0803030403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935CAC16-4656-99CF-84E9-037919E2820F}"/>
              </a:ext>
            </a:extLst>
          </p:cNvPr>
          <p:cNvSpPr txBox="1"/>
          <p:nvPr/>
        </p:nvSpPr>
        <p:spPr>
          <a:xfrm>
            <a:off x="4785189" y="3108403"/>
            <a:ext cx="2581382" cy="1200329"/>
          </a:xfrm>
          <a:prstGeom prst="rect">
            <a:avLst/>
          </a:prstGeom>
          <a:noFill/>
        </p:spPr>
        <p:txBody>
          <a:bodyPr wrap="square">
            <a:spAutoFit/>
          </a:bodyPr>
          <a:lstStyle/>
          <a:p>
            <a:pPr algn="ctr"/>
            <a:r>
              <a:rPr lang="en-US" sz="2400" dirty="0">
                <a:solidFill>
                  <a:schemeClr val="bg1"/>
                </a:solidFill>
                <a:latin typeface="Lub Dub Bold" panose="020B0803030403020204" pitchFamily="34" charset="0"/>
                <a:cs typeface="Arial" panose="020B0604020202020204" pitchFamily="34" charset="0"/>
              </a:rPr>
              <a:t>Prevention of </a:t>
            </a:r>
            <a:br>
              <a:rPr lang="en-US" sz="2400" dirty="0">
                <a:solidFill>
                  <a:schemeClr val="bg1"/>
                </a:solidFill>
                <a:latin typeface="Lub Dub Bold" panose="020B0803030403020204" pitchFamily="34" charset="0"/>
                <a:cs typeface="Arial" panose="020B0604020202020204" pitchFamily="34" charset="0"/>
              </a:rPr>
            </a:br>
            <a:r>
              <a:rPr lang="en-US" sz="2400" dirty="0">
                <a:solidFill>
                  <a:schemeClr val="bg1"/>
                </a:solidFill>
                <a:latin typeface="Lub Dub Bold" panose="020B0803030403020204" pitchFamily="34" charset="0"/>
                <a:cs typeface="Arial" panose="020B0604020202020204" pitchFamily="34" charset="0"/>
              </a:rPr>
              <a:t>Secondary Problems</a:t>
            </a:r>
          </a:p>
        </p:txBody>
      </p:sp>
      <p:sp>
        <p:nvSpPr>
          <p:cNvPr id="22" name="TextBox 21">
            <a:extLst>
              <a:ext uri="{FF2B5EF4-FFF2-40B4-BE49-F238E27FC236}">
                <a16:creationId xmlns:a16="http://schemas.microsoft.com/office/drawing/2014/main" id="{9DDAFF1B-6155-2DA9-0401-265B9A606ABF}"/>
              </a:ext>
            </a:extLst>
          </p:cNvPr>
          <p:cNvSpPr txBox="1"/>
          <p:nvPr/>
        </p:nvSpPr>
        <p:spPr>
          <a:xfrm>
            <a:off x="1395221" y="1594595"/>
            <a:ext cx="3610413" cy="1508105"/>
          </a:xfrm>
          <a:prstGeom prst="rect">
            <a:avLst/>
          </a:prstGeom>
          <a:noFill/>
        </p:spPr>
        <p:txBody>
          <a:bodyPr wrap="square" rtlCol="0">
            <a:spAutoFit/>
          </a:bodyPr>
          <a:lstStyle/>
          <a:p>
            <a:pPr algn="ctr"/>
            <a:r>
              <a:rPr lang="en-US" sz="2000" u="sng" dirty="0">
                <a:latin typeface="Lub Dub Bold" panose="020B0803030403020204" pitchFamily="34" charset="0"/>
                <a:cs typeface="Arial" panose="020B0604020202020204" pitchFamily="34" charset="0"/>
              </a:rPr>
              <a:t>DCI Detection</a:t>
            </a:r>
            <a:endParaRPr lang="en-US" dirty="0">
              <a:latin typeface="Lub Dub Medium" panose="020B0603030403020204" pitchFamily="34" charset="0"/>
              <a:cs typeface="Arial" panose="020B0604020202020204" pitchFamily="34" charset="0"/>
            </a:endParaRPr>
          </a:p>
          <a:p>
            <a:pPr algn="ctr"/>
            <a:r>
              <a:rPr lang="en-US" dirty="0">
                <a:latin typeface="Lub Dub Bold" panose="020B0803030403020204" pitchFamily="34" charset="0"/>
                <a:cs typeface="Arial" panose="020B0604020202020204" pitchFamily="34" charset="0"/>
              </a:rPr>
              <a:t>Frequent neurological assessment </a:t>
            </a:r>
            <a:r>
              <a:rPr lang="en-US" dirty="0">
                <a:latin typeface="Lub Dub Medium" panose="020B0603030403020204" pitchFamily="34" charset="0"/>
                <a:cs typeface="Arial" panose="020B0604020202020204" pitchFamily="34" charset="0"/>
              </a:rPr>
              <a:t>using a neurological assessment tool (GCS, NIHSS, </a:t>
            </a:r>
            <a:r>
              <a:rPr lang="en-US" dirty="0" err="1">
                <a:latin typeface="Lub Dub Medium" panose="020B0603030403020204" pitchFamily="34" charset="0"/>
                <a:cs typeface="Arial" panose="020B0604020202020204" pitchFamily="34" charset="0"/>
              </a:rPr>
              <a:t>etc</a:t>
            </a:r>
            <a:r>
              <a:rPr lang="en-US" dirty="0">
                <a:latin typeface="Lub Dub Medium" panose="020B0603030403020204" pitchFamily="34" charset="0"/>
                <a:cs typeface="Arial" panose="020B0604020202020204" pitchFamily="34" charset="0"/>
              </a:rPr>
              <a:t>)(Class 1)</a:t>
            </a:r>
          </a:p>
        </p:txBody>
      </p:sp>
      <p:sp>
        <p:nvSpPr>
          <p:cNvPr id="23" name="TextBox 22">
            <a:extLst>
              <a:ext uri="{FF2B5EF4-FFF2-40B4-BE49-F238E27FC236}">
                <a16:creationId xmlns:a16="http://schemas.microsoft.com/office/drawing/2014/main" id="{3DFC7A8C-84CC-DCAB-E137-D5600F20EE5D}"/>
              </a:ext>
            </a:extLst>
          </p:cNvPr>
          <p:cNvSpPr txBox="1"/>
          <p:nvPr/>
        </p:nvSpPr>
        <p:spPr>
          <a:xfrm>
            <a:off x="7565931" y="1594595"/>
            <a:ext cx="2923032" cy="1815882"/>
          </a:xfrm>
          <a:prstGeom prst="rect">
            <a:avLst/>
          </a:prstGeom>
          <a:noFill/>
        </p:spPr>
        <p:txBody>
          <a:bodyPr wrap="square" rtlCol="0">
            <a:spAutoFit/>
          </a:bodyPr>
          <a:lstStyle/>
          <a:p>
            <a:pPr algn="ctr"/>
            <a:r>
              <a:rPr lang="en-US" sz="2000" u="sng" dirty="0">
                <a:latin typeface="Lub Dub Bold" panose="020B0803030403020204" pitchFamily="34" charset="0"/>
                <a:cs typeface="Arial" panose="020B0604020202020204" pitchFamily="34" charset="0"/>
              </a:rPr>
              <a:t>Neurological </a:t>
            </a:r>
            <a:br>
              <a:rPr lang="en-US" sz="2000" u="sng" dirty="0">
                <a:latin typeface="Lub Dub Bold" panose="020B0803030403020204" pitchFamily="34" charset="0"/>
                <a:cs typeface="Arial" panose="020B0604020202020204" pitchFamily="34" charset="0"/>
              </a:rPr>
            </a:br>
            <a:r>
              <a:rPr lang="en-US" sz="2000" u="sng" dirty="0">
                <a:latin typeface="Lub Dub Bold" panose="020B0803030403020204" pitchFamily="34" charset="0"/>
                <a:cs typeface="Arial" panose="020B0604020202020204" pitchFamily="34" charset="0"/>
              </a:rPr>
              <a:t>Change Detection</a:t>
            </a:r>
          </a:p>
          <a:p>
            <a:pPr algn="ctr"/>
            <a:r>
              <a:rPr lang="en-US" dirty="0">
                <a:latin typeface="Lub Dub Bold" panose="020B0803030403020204" pitchFamily="34" charset="0"/>
                <a:cs typeface="Arial" panose="020B0604020202020204" pitchFamily="34" charset="0"/>
              </a:rPr>
              <a:t>Frequent vital sign and neurological monitoring</a:t>
            </a:r>
          </a:p>
          <a:p>
            <a:pPr algn="ctr"/>
            <a:r>
              <a:rPr lang="en-US" dirty="0">
                <a:latin typeface="Lub Dub Medium" panose="020B0603030403020204" pitchFamily="34" charset="0"/>
                <a:cs typeface="Arial" panose="020B0604020202020204" pitchFamily="34" charset="0"/>
              </a:rPr>
              <a:t>(Class 1)</a:t>
            </a:r>
            <a:endParaRPr lang="en-US" b="1" dirty="0">
              <a:latin typeface="Lub Dub Medium" panose="020B0603030403020204" pitchFamily="34" charset="0"/>
              <a:cs typeface="Arial" panose="020B0604020202020204" pitchFamily="34" charset="0"/>
            </a:endParaRPr>
          </a:p>
          <a:p>
            <a:pPr algn="ctr"/>
            <a:endParaRPr lang="en-US" b="1" dirty="0">
              <a:latin typeface="Lub Dub Medium" panose="020B0603030403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86A57E3-502C-D4C9-B244-A6813459E092}"/>
              </a:ext>
            </a:extLst>
          </p:cNvPr>
          <p:cNvSpPr txBox="1"/>
          <p:nvPr/>
        </p:nvSpPr>
        <p:spPr>
          <a:xfrm>
            <a:off x="1675306" y="3879916"/>
            <a:ext cx="3050243" cy="1785104"/>
          </a:xfrm>
          <a:prstGeom prst="rect">
            <a:avLst/>
          </a:prstGeom>
          <a:noFill/>
        </p:spPr>
        <p:txBody>
          <a:bodyPr wrap="square" rtlCol="0">
            <a:spAutoFit/>
          </a:bodyPr>
          <a:lstStyle/>
          <a:p>
            <a:pPr algn="ctr"/>
            <a:r>
              <a:rPr lang="en-US" sz="2000" u="sng" dirty="0">
                <a:latin typeface="Lub Dub Bold" panose="020B0803030403020204" pitchFamily="34" charset="0"/>
                <a:cs typeface="Arial" panose="020B0604020202020204" pitchFamily="34" charset="0"/>
              </a:rPr>
              <a:t>Aspiration Prevention</a:t>
            </a:r>
          </a:p>
          <a:p>
            <a:pPr algn="ctr"/>
            <a:r>
              <a:rPr lang="en-US" dirty="0">
                <a:latin typeface="Lub Dub Medium" panose="020B0603030403020204" pitchFamily="34" charset="0"/>
                <a:cs typeface="Arial" panose="020B0604020202020204" pitchFamily="34" charset="0"/>
              </a:rPr>
              <a:t>Validated </a:t>
            </a:r>
            <a:r>
              <a:rPr lang="en-US" dirty="0">
                <a:latin typeface="Lub Dub Bold" panose="020B0803030403020204" pitchFamily="34" charset="0"/>
                <a:cs typeface="Arial" panose="020B0604020202020204" pitchFamily="34" charset="0"/>
              </a:rPr>
              <a:t>dysphagia screening protocol </a:t>
            </a:r>
            <a:r>
              <a:rPr lang="en-US" dirty="0">
                <a:latin typeface="Lub Dub Medium" panose="020B0603030403020204" pitchFamily="34" charset="0"/>
                <a:cs typeface="Arial" panose="020B0604020202020204" pitchFamily="34" charset="0"/>
              </a:rPr>
              <a:t>prior to initiation of oral intake</a:t>
            </a:r>
          </a:p>
          <a:p>
            <a:pPr algn="ctr"/>
            <a:r>
              <a:rPr lang="en-US" dirty="0">
                <a:latin typeface="Lub Dub Medium" panose="020B0603030403020204" pitchFamily="34" charset="0"/>
                <a:cs typeface="Arial" panose="020B0604020202020204" pitchFamily="34" charset="0"/>
              </a:rPr>
              <a:t>(Class 1)</a:t>
            </a:r>
          </a:p>
          <a:p>
            <a:pPr algn="ctr"/>
            <a:endParaRPr lang="en-US" dirty="0">
              <a:latin typeface="Lub Dub Medium" panose="020B0603030403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58438448-2271-D110-BF7B-1587E84E779C}"/>
              </a:ext>
            </a:extLst>
          </p:cNvPr>
          <p:cNvSpPr txBox="1"/>
          <p:nvPr/>
        </p:nvSpPr>
        <p:spPr>
          <a:xfrm>
            <a:off x="7364763" y="3748109"/>
            <a:ext cx="3124200" cy="1815882"/>
          </a:xfrm>
          <a:prstGeom prst="rect">
            <a:avLst/>
          </a:prstGeom>
          <a:noFill/>
        </p:spPr>
        <p:txBody>
          <a:bodyPr wrap="square" rtlCol="0">
            <a:spAutoFit/>
          </a:bodyPr>
          <a:lstStyle/>
          <a:p>
            <a:pPr algn="ctr"/>
            <a:r>
              <a:rPr lang="en-US" sz="2000" u="sng" dirty="0">
                <a:latin typeface="Lub Dub Bold" panose="020B0803030403020204" pitchFamily="34" charset="0"/>
                <a:cs typeface="Arial" panose="020B0604020202020204" pitchFamily="34" charset="0"/>
              </a:rPr>
              <a:t>Improve </a:t>
            </a:r>
            <a:br>
              <a:rPr lang="en-US" sz="2000" u="sng" dirty="0">
                <a:latin typeface="Lub Dub Bold" panose="020B0803030403020204" pitchFamily="34" charset="0"/>
                <a:cs typeface="Arial" panose="020B0604020202020204" pitchFamily="34" charset="0"/>
              </a:rPr>
            </a:br>
            <a:r>
              <a:rPr lang="en-US" sz="2000" u="sng" dirty="0">
                <a:latin typeface="Lub Dub Bold" panose="020B0803030403020204" pitchFamily="34" charset="0"/>
                <a:cs typeface="Arial" panose="020B0604020202020204" pitchFamily="34" charset="0"/>
              </a:rPr>
              <a:t>Functional Outcomes</a:t>
            </a:r>
          </a:p>
          <a:p>
            <a:pPr algn="ctr"/>
            <a:r>
              <a:rPr lang="en-US" dirty="0">
                <a:latin typeface="Lub Dub Medium" panose="020B0603030403020204" pitchFamily="34" charset="0"/>
                <a:cs typeface="Arial" panose="020B0604020202020204" pitchFamily="34" charset="0"/>
              </a:rPr>
              <a:t>Early, evidence-based </a:t>
            </a:r>
            <a:r>
              <a:rPr lang="en-US" dirty="0">
                <a:latin typeface="Lub Dub Bold" panose="020B0803030403020204" pitchFamily="34" charset="0"/>
                <a:cs typeface="Arial" panose="020B0604020202020204" pitchFamily="34" charset="0"/>
              </a:rPr>
              <a:t>mobility algorithm </a:t>
            </a:r>
            <a:r>
              <a:rPr lang="en-US" dirty="0">
                <a:latin typeface="Lub Dub Medium" panose="020B0603030403020204" pitchFamily="34" charset="0"/>
                <a:cs typeface="Arial" panose="020B0604020202020204" pitchFamily="34" charset="0"/>
              </a:rPr>
              <a:t>once aneurysm is secured</a:t>
            </a:r>
          </a:p>
          <a:p>
            <a:pPr algn="ctr"/>
            <a:r>
              <a:rPr lang="en-US" dirty="0">
                <a:latin typeface="Lub Dub Medium" panose="020B0603030403020204" pitchFamily="34" charset="0"/>
                <a:cs typeface="Arial" panose="020B0604020202020204" pitchFamily="34" charset="0"/>
              </a:rPr>
              <a:t>(Class 2a)</a:t>
            </a:r>
          </a:p>
        </p:txBody>
      </p:sp>
      <p:cxnSp>
        <p:nvCxnSpPr>
          <p:cNvPr id="27" name="Straight Arrow Connector 26">
            <a:extLst>
              <a:ext uri="{FF2B5EF4-FFF2-40B4-BE49-F238E27FC236}">
                <a16:creationId xmlns:a16="http://schemas.microsoft.com/office/drawing/2014/main" id="{9A15734F-7F2E-4330-5C06-319D19D1A341}"/>
              </a:ext>
              <a:ext uri="{C183D7F6-B498-43B3-948B-1728B52AA6E4}">
                <adec:decorative xmlns:adec="http://schemas.microsoft.com/office/drawing/2017/decorative" val="1"/>
              </a:ext>
            </a:extLst>
          </p:cNvPr>
          <p:cNvCxnSpPr>
            <a:cxnSpLocks/>
            <a:stCxn id="12" idx="0"/>
            <a:endCxn id="20" idx="2"/>
          </p:cNvCxnSpPr>
          <p:nvPr/>
        </p:nvCxnSpPr>
        <p:spPr>
          <a:xfrm rot="16200000" flipV="1">
            <a:off x="5315311" y="2296841"/>
            <a:ext cx="457200" cy="548640"/>
          </a:xfrm>
          <a:prstGeom prst="bentConnector2">
            <a:avLst/>
          </a:prstGeom>
          <a:solidFill>
            <a:srgbClr val="2F5597"/>
          </a:solidFill>
          <a:ln w="57150">
            <a:solidFill>
              <a:schemeClr val="tx1"/>
            </a:solidFill>
            <a:headEnd type="none" w="med" len="med"/>
            <a:tailEnd type="triangle" w="med" len="med"/>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cxnSp>
      <p:cxnSp>
        <p:nvCxnSpPr>
          <p:cNvPr id="31" name="Straight Arrow Connector 26">
            <a:extLst>
              <a:ext uri="{FF2B5EF4-FFF2-40B4-BE49-F238E27FC236}">
                <a16:creationId xmlns:a16="http://schemas.microsoft.com/office/drawing/2014/main" id="{31C67821-79F8-0579-0902-7FD54E47531D}"/>
              </a:ext>
              <a:ext uri="{C183D7F6-B498-43B3-948B-1728B52AA6E4}">
                <adec:decorative xmlns:adec="http://schemas.microsoft.com/office/drawing/2017/decorative" val="1"/>
              </a:ext>
            </a:extLst>
          </p:cNvPr>
          <p:cNvCxnSpPr>
            <a:cxnSpLocks/>
          </p:cNvCxnSpPr>
          <p:nvPr/>
        </p:nvCxnSpPr>
        <p:spPr>
          <a:xfrm rot="5400000" flipH="1" flipV="1">
            <a:off x="6325550" y="2298412"/>
            <a:ext cx="457200" cy="548640"/>
          </a:xfrm>
          <a:prstGeom prst="bentConnector2">
            <a:avLst/>
          </a:prstGeom>
          <a:solidFill>
            <a:srgbClr val="2F5597"/>
          </a:solidFill>
          <a:ln w="57150">
            <a:solidFill>
              <a:schemeClr val="tx1"/>
            </a:solidFill>
            <a:headEnd type="none" w="med" len="med"/>
            <a:tailEnd type="triangle" w="med" len="med"/>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cxnSp>
      <p:cxnSp>
        <p:nvCxnSpPr>
          <p:cNvPr id="32" name="Straight Arrow Connector 26">
            <a:extLst>
              <a:ext uri="{FF2B5EF4-FFF2-40B4-BE49-F238E27FC236}">
                <a16:creationId xmlns:a16="http://schemas.microsoft.com/office/drawing/2014/main" id="{E4F4019D-DECD-14FB-34C9-7149AC778B8B}"/>
              </a:ext>
              <a:ext uri="{C183D7F6-B498-43B3-948B-1728B52AA6E4}">
                <adec:decorative xmlns:adec="http://schemas.microsoft.com/office/drawing/2017/decorative" val="1"/>
              </a:ext>
            </a:extLst>
          </p:cNvPr>
          <p:cNvCxnSpPr>
            <a:cxnSpLocks/>
          </p:cNvCxnSpPr>
          <p:nvPr/>
        </p:nvCxnSpPr>
        <p:spPr>
          <a:xfrm rot="5400000">
            <a:off x="5316882" y="4476004"/>
            <a:ext cx="457200" cy="548640"/>
          </a:xfrm>
          <a:prstGeom prst="bentConnector2">
            <a:avLst/>
          </a:prstGeom>
          <a:solidFill>
            <a:srgbClr val="2F5597"/>
          </a:solidFill>
          <a:ln w="57150">
            <a:solidFill>
              <a:schemeClr val="tx1"/>
            </a:solidFill>
            <a:headEnd type="none" w="med" len="med"/>
            <a:tailEnd type="triangle" w="med" len="med"/>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cxnSp>
      <p:cxnSp>
        <p:nvCxnSpPr>
          <p:cNvPr id="33" name="Straight Arrow Connector 26">
            <a:extLst>
              <a:ext uri="{FF2B5EF4-FFF2-40B4-BE49-F238E27FC236}">
                <a16:creationId xmlns:a16="http://schemas.microsoft.com/office/drawing/2014/main" id="{B59D5368-487A-2933-6CD7-9196FDE9624A}"/>
              </a:ext>
              <a:ext uri="{C183D7F6-B498-43B3-948B-1728B52AA6E4}">
                <adec:decorative xmlns:adec="http://schemas.microsoft.com/office/drawing/2017/decorative" val="1"/>
              </a:ext>
            </a:extLst>
          </p:cNvPr>
          <p:cNvCxnSpPr>
            <a:cxnSpLocks/>
          </p:cNvCxnSpPr>
          <p:nvPr/>
        </p:nvCxnSpPr>
        <p:spPr>
          <a:xfrm rot="16200000" flipH="1">
            <a:off x="6327121" y="4477575"/>
            <a:ext cx="457200" cy="548640"/>
          </a:xfrm>
          <a:prstGeom prst="bentConnector2">
            <a:avLst/>
          </a:prstGeom>
          <a:solidFill>
            <a:srgbClr val="2F5597"/>
          </a:solidFill>
          <a:ln w="57150">
            <a:solidFill>
              <a:schemeClr val="tx1"/>
            </a:solidFill>
            <a:headEnd type="none" w="med" len="med"/>
            <a:tailEnd type="triangle" w="med" len="med"/>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cxnSp>
      <p:sp>
        <p:nvSpPr>
          <p:cNvPr id="5" name="Text Placeholder 4">
            <a:extLst>
              <a:ext uri="{FF2B5EF4-FFF2-40B4-BE49-F238E27FC236}">
                <a16:creationId xmlns:a16="http://schemas.microsoft.com/office/drawing/2014/main" id="{4F3F2FCA-45BB-BACE-BFC1-54D3C32B3AF1}"/>
              </a:ext>
            </a:extLst>
          </p:cNvPr>
          <p:cNvSpPr>
            <a:spLocks noGrp="1"/>
          </p:cNvSpPr>
          <p:nvPr>
            <p:ph type="body" sz="quarter" idx="13"/>
          </p:nvPr>
        </p:nvSpPr>
        <p:spPr>
          <a:xfrm>
            <a:off x="838200" y="6050648"/>
            <a:ext cx="10515600" cy="271939"/>
          </a:xfrm>
        </p:spPr>
        <p:txBody>
          <a:bodyPr/>
          <a:lstStyle/>
          <a:p>
            <a:pPr algn="ctr"/>
            <a:r>
              <a:rPr lang="en-US" b="1" dirty="0"/>
              <a:t>Abbreviations: </a:t>
            </a:r>
            <a:r>
              <a:rPr lang="en-US" dirty="0"/>
              <a:t>DCI indicates delayed cerebral ischemia; GCS, Glasgow Coma Scale; and NIHSS, National Institutes of Health Stroke Scale.</a:t>
            </a:r>
          </a:p>
        </p:txBody>
      </p:sp>
    </p:spTree>
    <p:extLst>
      <p:ext uri="{BB962C8B-B14F-4D97-AF65-F5344CB8AC3E}">
        <p14:creationId xmlns:p14="http://schemas.microsoft.com/office/powerpoint/2010/main" val="4182177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19A7-ECC1-C5B3-DC86-FFED339C7DAC}"/>
              </a:ext>
            </a:extLst>
          </p:cNvPr>
          <p:cNvSpPr>
            <a:spLocks noGrp="1"/>
          </p:cNvSpPr>
          <p:nvPr>
            <p:ph type="title"/>
          </p:nvPr>
        </p:nvSpPr>
        <p:spPr/>
        <p:txBody>
          <a:bodyPr/>
          <a:lstStyle/>
          <a:p>
            <a:r>
              <a:rPr lang="en-US" dirty="0"/>
              <a:t>Standardized Nursing Care</a:t>
            </a:r>
          </a:p>
        </p:txBody>
      </p:sp>
      <p:sp>
        <p:nvSpPr>
          <p:cNvPr id="4" name="Slide Number Placeholder 3">
            <a:extLst>
              <a:ext uri="{FF2B5EF4-FFF2-40B4-BE49-F238E27FC236}">
                <a16:creationId xmlns:a16="http://schemas.microsoft.com/office/drawing/2014/main" id="{E96B0D52-9398-0DF9-3DEF-85CC196A7A1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pic>
        <p:nvPicPr>
          <p:cNvPr id="6" name="Picture 5">
            <a:extLst>
              <a:ext uri="{FF2B5EF4-FFF2-40B4-BE49-F238E27FC236}">
                <a16:creationId xmlns:a16="http://schemas.microsoft.com/office/drawing/2014/main" id="{A3532C8F-99FD-EFA8-BD4F-D83B4666BB7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908621" y="1290174"/>
            <a:ext cx="4591301" cy="4205547"/>
          </a:xfrm>
          <a:prstGeom prst="rect">
            <a:avLst/>
          </a:prstGeom>
          <a:effectLst>
            <a:outerShdw blurRad="63500" algn="ctr" rotWithShape="0">
              <a:prstClr val="black">
                <a:alpha val="40000"/>
              </a:prstClr>
            </a:outerShdw>
          </a:effectLst>
        </p:spPr>
      </p:pic>
      <p:graphicFrame>
        <p:nvGraphicFramePr>
          <p:cNvPr id="7" name="Content Placeholder 5">
            <a:extLst>
              <a:ext uri="{FF2B5EF4-FFF2-40B4-BE49-F238E27FC236}">
                <a16:creationId xmlns:a16="http://schemas.microsoft.com/office/drawing/2014/main" id="{37F9C572-3418-CF38-CF5E-B30DB56DFFBF}"/>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118249921"/>
              </p:ext>
            </p:extLst>
          </p:nvPr>
        </p:nvGraphicFramePr>
        <p:xfrm>
          <a:off x="5259901" y="1952922"/>
          <a:ext cx="5908108" cy="3017377"/>
        </p:xfrm>
        <a:graphic>
          <a:graphicData uri="http://schemas.openxmlformats.org/drawingml/2006/table">
            <a:tbl>
              <a:tblPr firstRow="1" bandRow="1">
                <a:tableStyleId>{5C22544A-7EE6-4342-B048-85BDC9FD1C3A}</a:tableStyleId>
              </a:tblPr>
              <a:tblGrid>
                <a:gridCol w="812126">
                  <a:extLst>
                    <a:ext uri="{9D8B030D-6E8A-4147-A177-3AD203B41FA5}">
                      <a16:colId xmlns:a16="http://schemas.microsoft.com/office/drawing/2014/main" val="2649235253"/>
                    </a:ext>
                  </a:extLst>
                </a:gridCol>
                <a:gridCol w="5095982">
                  <a:extLst>
                    <a:ext uri="{9D8B030D-6E8A-4147-A177-3AD203B41FA5}">
                      <a16:colId xmlns:a16="http://schemas.microsoft.com/office/drawing/2014/main" val="3265590656"/>
                    </a:ext>
                  </a:extLst>
                </a:gridCol>
              </a:tblGrid>
              <a:tr h="49425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6156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600" kern="1200" dirty="0">
                          <a:solidFill>
                            <a:srgbClr val="231F20"/>
                          </a:solidFill>
                          <a:latin typeface="Lub Dub Condensed" panose="020B0506030403020204" pitchFamily="34" charset="0"/>
                          <a:ea typeface="+mn-ea"/>
                          <a:cs typeface="Arial" panose="020B0604020202020204" pitchFamily="34" charset="0"/>
                        </a:rPr>
                        <a:t>Use of </a:t>
                      </a:r>
                      <a:r>
                        <a:rPr lang="en-US" sz="1600" b="1" kern="1200" dirty="0">
                          <a:solidFill>
                            <a:srgbClr val="231F20"/>
                          </a:solidFill>
                          <a:latin typeface="Lub Dub Condensed" panose="020B0506030403020204" pitchFamily="34" charset="0"/>
                          <a:ea typeface="+mn-ea"/>
                          <a:cs typeface="Arial" panose="020B0604020202020204" pitchFamily="34" charset="0"/>
                        </a:rPr>
                        <a:t>evidence-based protocols </a:t>
                      </a:r>
                      <a:r>
                        <a:rPr lang="en-US" sz="1600" kern="1200" dirty="0">
                          <a:solidFill>
                            <a:srgbClr val="231F20"/>
                          </a:solidFill>
                          <a:latin typeface="Lub Dub Condensed" panose="020B0506030403020204" pitchFamily="34" charset="0"/>
                          <a:ea typeface="+mn-ea"/>
                          <a:cs typeface="Arial" panose="020B0604020202020204" pitchFamily="34" charset="0"/>
                        </a:rPr>
                        <a:t>and </a:t>
                      </a:r>
                      <a:r>
                        <a:rPr lang="en-US" sz="1600" b="1" kern="1200" dirty="0">
                          <a:solidFill>
                            <a:srgbClr val="231F20"/>
                          </a:solidFill>
                          <a:latin typeface="Lub Dub Condensed" panose="020B0506030403020204" pitchFamily="34" charset="0"/>
                          <a:ea typeface="+mn-ea"/>
                          <a:cs typeface="Arial" panose="020B0604020202020204" pitchFamily="34" charset="0"/>
                        </a:rPr>
                        <a:t>order sets </a:t>
                      </a:r>
                      <a:r>
                        <a:rPr lang="en-US" sz="1600" kern="1200" dirty="0">
                          <a:solidFill>
                            <a:srgbClr val="231F20"/>
                          </a:solidFill>
                          <a:latin typeface="Lub Dub Condensed" panose="020B0506030403020204" pitchFamily="34" charset="0"/>
                          <a:ea typeface="+mn-ea"/>
                          <a:cs typeface="Arial" panose="020B0604020202020204" pitchFamily="34" charset="0"/>
                        </a:rPr>
                        <a:t>is recommended to improve standardization of care.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261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indent="0"/>
                      <a:r>
                        <a:rPr lang="en-US" sz="1600" dirty="0">
                          <a:latin typeface="Lub Dub Condensed" panose="020B0506030403020204" pitchFamily="34" charset="0"/>
                          <a:cs typeface="Arial" panose="020B0604020202020204" pitchFamily="34" charset="0"/>
                        </a:rPr>
                        <a:t>Specialized nursing stroke </a:t>
                      </a:r>
                      <a:r>
                        <a:rPr lang="en-US" sz="1600" b="1" dirty="0">
                          <a:latin typeface="Lub Dub Condensed" panose="020B0506030403020204" pitchFamily="34" charset="0"/>
                          <a:cs typeface="Arial" panose="020B0604020202020204" pitchFamily="34" charset="0"/>
                        </a:rPr>
                        <a:t>competencies</a:t>
                      </a:r>
                      <a:r>
                        <a:rPr lang="en-US" sz="1600" dirty="0">
                          <a:latin typeface="Lub Dub Condensed" panose="020B0506030403020204" pitchFamily="34" charset="0"/>
                          <a:cs typeface="Arial" panose="020B0604020202020204" pitchFamily="34" charset="0"/>
                        </a:rPr>
                        <a:t> and </a:t>
                      </a:r>
                      <a:r>
                        <a:rPr lang="en-US" sz="1600" b="1" dirty="0">
                          <a:latin typeface="Lub Dub Condensed" panose="020B0506030403020204" pitchFamily="34" charset="0"/>
                          <a:cs typeface="Arial" panose="020B0604020202020204" pitchFamily="34" charset="0"/>
                        </a:rPr>
                        <a:t>certification</a:t>
                      </a:r>
                      <a:r>
                        <a:rPr lang="en-US" sz="1600" dirty="0">
                          <a:latin typeface="Lub Dub Condensed" panose="020B0506030403020204" pitchFamily="34" charset="0"/>
                          <a:cs typeface="Arial" panose="020B0604020202020204" pitchFamily="34" charset="0"/>
                        </a:rPr>
                        <a:t> can positively impact outcomes, timeliness of care, and adherence to stroke protocols.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bl>
          </a:graphicData>
        </a:graphic>
      </p:graphicFrame>
    </p:spTree>
    <p:extLst>
      <p:ext uri="{BB962C8B-B14F-4D97-AF65-F5344CB8AC3E}">
        <p14:creationId xmlns:p14="http://schemas.microsoft.com/office/powerpoint/2010/main" val="1706078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B1FD-565B-12C1-6F11-DA80AF04F681}"/>
              </a:ext>
            </a:extLst>
          </p:cNvPr>
          <p:cNvSpPr>
            <a:spLocks noGrp="1"/>
          </p:cNvSpPr>
          <p:nvPr>
            <p:ph type="title"/>
          </p:nvPr>
        </p:nvSpPr>
        <p:spPr/>
        <p:txBody>
          <a:bodyPr/>
          <a:lstStyle/>
          <a:p>
            <a:r>
              <a:rPr lang="en-US" dirty="0"/>
              <a:t>Monitoring and Detection of Cerebral Vasospasm and DCI</a:t>
            </a:r>
          </a:p>
        </p:txBody>
      </p:sp>
      <p:sp>
        <p:nvSpPr>
          <p:cNvPr id="4" name="Slide Number Placeholder 3">
            <a:extLst>
              <a:ext uri="{FF2B5EF4-FFF2-40B4-BE49-F238E27FC236}">
                <a16:creationId xmlns:a16="http://schemas.microsoft.com/office/drawing/2014/main" id="{A0CBAEBE-CA23-5372-E21D-53DF8DB102D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pic>
        <p:nvPicPr>
          <p:cNvPr id="6" name="Picture 3" descr="Narrowing of the cerebral arteries (cerebral vasospasm) occurs frequently in patients with aSAH (aneurysmal subarachnoid hemorrhage) and is associated with delayed cerebral ischemia (DCI) and infarction.  DCI occurs in approximately 30% of patients, mostly between days 4 and 14 after aSAH. Clinical deterioration due to DCI has been defined as the occurrence&#10;of focal neurological impairment or a decrease of at least 2 points on the Glasgow Coma Scale.">
            <a:extLst>
              <a:ext uri="{FF2B5EF4-FFF2-40B4-BE49-F238E27FC236}">
                <a16:creationId xmlns:a16="http://schemas.microsoft.com/office/drawing/2014/main" id="{412E520E-A203-D29D-A0B4-29DFA125C2D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22" r="-401"/>
          <a:stretch/>
        </p:blipFill>
        <p:spPr>
          <a:xfrm>
            <a:off x="3076472" y="1097281"/>
            <a:ext cx="5859335" cy="4686264"/>
          </a:xfrm>
          <a:prstGeom prst="rect">
            <a:avLst/>
          </a:prstGeom>
          <a:ln w="38100">
            <a:noFill/>
          </a:ln>
          <a:effectLst>
            <a:outerShdw blurRad="63500" algn="ctr" rotWithShape="0">
              <a:prstClr val="black">
                <a:alpha val="40000"/>
              </a:prstClr>
            </a:outerShdw>
          </a:effectLst>
        </p:spPr>
      </p:pic>
      <p:sp>
        <p:nvSpPr>
          <p:cNvPr id="5" name="Text Placeholder 4">
            <a:extLst>
              <a:ext uri="{FF2B5EF4-FFF2-40B4-BE49-F238E27FC236}">
                <a16:creationId xmlns:a16="http://schemas.microsoft.com/office/drawing/2014/main" id="{2BDEF692-5C37-C550-95F4-3E9CE4278427}"/>
              </a:ext>
            </a:extLst>
          </p:cNvPr>
          <p:cNvSpPr>
            <a:spLocks noGrp="1"/>
          </p:cNvSpPr>
          <p:nvPr>
            <p:ph type="body" sz="quarter" idx="13"/>
          </p:nvPr>
        </p:nvSpPr>
        <p:spPr>
          <a:xfrm>
            <a:off x="838200" y="6015805"/>
            <a:ext cx="10515600" cy="271939"/>
          </a:xfrm>
        </p:spPr>
        <p:txBody>
          <a:bodyPr/>
          <a:lstStyle/>
          <a:p>
            <a:pPr algn="ctr"/>
            <a:r>
              <a:rPr lang="en-US" b="1" dirty="0"/>
              <a:t>Abbreviations: </a:t>
            </a:r>
            <a:r>
              <a:rPr lang="en-US" dirty="0" err="1"/>
              <a:t>aSAH</a:t>
            </a:r>
            <a:r>
              <a:rPr lang="en-US" dirty="0"/>
              <a:t> indicates aneurysmal subarachnoid hemorrhage; and DCI, delayed cerebral ischemia.</a:t>
            </a:r>
          </a:p>
        </p:txBody>
      </p:sp>
    </p:spTree>
    <p:extLst>
      <p:ext uri="{BB962C8B-B14F-4D97-AF65-F5344CB8AC3E}">
        <p14:creationId xmlns:p14="http://schemas.microsoft.com/office/powerpoint/2010/main" val="2262917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B1FD-565B-12C1-6F11-DA80AF04F681}"/>
              </a:ext>
            </a:extLst>
          </p:cNvPr>
          <p:cNvSpPr>
            <a:spLocks noGrp="1"/>
          </p:cNvSpPr>
          <p:nvPr>
            <p:ph type="title"/>
          </p:nvPr>
        </p:nvSpPr>
        <p:spPr/>
        <p:txBody>
          <a:bodyPr/>
          <a:lstStyle/>
          <a:p>
            <a:r>
              <a:rPr lang="en-US" dirty="0"/>
              <a:t>Monitoring and Detection of Cerebral Vasospasm and DCI</a:t>
            </a:r>
          </a:p>
        </p:txBody>
      </p:sp>
      <p:sp>
        <p:nvSpPr>
          <p:cNvPr id="4" name="Slide Number Placeholder 3">
            <a:extLst>
              <a:ext uri="{FF2B5EF4-FFF2-40B4-BE49-F238E27FC236}">
                <a16:creationId xmlns:a16="http://schemas.microsoft.com/office/drawing/2014/main" id="{A0CBAEBE-CA23-5372-E21D-53DF8DB102D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26</a:t>
            </a:fld>
            <a:endParaRPr lang="en-US" sz="900" dirty="0"/>
          </a:p>
        </p:txBody>
      </p:sp>
      <p:pic>
        <p:nvPicPr>
          <p:cNvPr id="3" name="Picture 4" descr="Diagnosis of delayed cerebral ischemia (DCI) can be challenging, and although serial neurological examinations are important, they are of limited value in patients with high-grade indicates aneurysmal subarachnoid hemorrhage (aSAH). Several diagnostic tools have been used to identify arterial narrowing and cerebral perfusion abnormalities that may help predict DCI. The most commonly available techniques include transcranial doppler (TCD) ultrasound, computed tomography angiography (CTA) and computed tomography perfusion (CTP) and , continuous electroencephalogram (cEEG).  Other invasive methods include partial pressure of brain tissue oxygen (PbtO2), and cerebral microdialysis. ">
            <a:extLst>
              <a:ext uri="{FF2B5EF4-FFF2-40B4-BE49-F238E27FC236}">
                <a16:creationId xmlns:a16="http://schemas.microsoft.com/office/drawing/2014/main" id="{F50A85EC-24A1-8ADC-93BA-01583173D0D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547990" y="1047964"/>
            <a:ext cx="7058347" cy="4561726"/>
          </a:xfrm>
          <a:prstGeom prst="rect">
            <a:avLst/>
          </a:prstGeom>
          <a:ln w="38100">
            <a:noFill/>
          </a:ln>
          <a:effectLst>
            <a:outerShdw blurRad="63500" algn="ctr" rotWithShape="0">
              <a:prstClr val="black">
                <a:alpha val="40000"/>
              </a:prstClr>
            </a:outerShdw>
          </a:effectLst>
        </p:spPr>
      </p:pic>
      <p:sp>
        <p:nvSpPr>
          <p:cNvPr id="5" name="Text Placeholder 4">
            <a:extLst>
              <a:ext uri="{FF2B5EF4-FFF2-40B4-BE49-F238E27FC236}">
                <a16:creationId xmlns:a16="http://schemas.microsoft.com/office/drawing/2014/main" id="{2BDEF692-5C37-C550-95F4-3E9CE4278427}"/>
              </a:ext>
            </a:extLst>
          </p:cNvPr>
          <p:cNvSpPr>
            <a:spLocks noGrp="1"/>
          </p:cNvSpPr>
          <p:nvPr>
            <p:ph type="body" sz="quarter" idx="13"/>
          </p:nvPr>
        </p:nvSpPr>
        <p:spPr>
          <a:xfrm>
            <a:off x="1506448" y="5810036"/>
            <a:ext cx="9179103" cy="271939"/>
          </a:xfrm>
        </p:spPr>
        <p:txBody>
          <a:bodyPr/>
          <a:lstStyle/>
          <a:p>
            <a:pPr algn="ctr"/>
            <a:r>
              <a:rPr lang="en-US" b="1" dirty="0"/>
              <a:t>Abbreviations: </a:t>
            </a:r>
            <a:r>
              <a:rPr lang="en-US" dirty="0" err="1"/>
              <a:t>aSAH</a:t>
            </a:r>
            <a:r>
              <a:rPr lang="en-US" dirty="0"/>
              <a:t> indicates aneurysmal subarachnoid hemorrhage; </a:t>
            </a:r>
            <a:r>
              <a:rPr lang="en-US" dirty="0" err="1"/>
              <a:t>cEEG</a:t>
            </a:r>
            <a:r>
              <a:rPr lang="en-US" dirty="0"/>
              <a:t>, continuous electroencephalogram; CTA,  computed tomography angiography;  CTP, computed tomography perfusion; DCI, delayed cerebral ischemia; EEG, electroencephalogram; LPR, lactate pyruvate ratio; O2, oxygen; PbtO2, brain tissue oxygen pressure; </a:t>
            </a:r>
            <a:r>
              <a:rPr lang="en-US" dirty="0" err="1"/>
              <a:t>qEEG</a:t>
            </a:r>
            <a:r>
              <a:rPr lang="en-US" dirty="0"/>
              <a:t>, quantified electroencephalogram; and TCD, transcranial doppler. </a:t>
            </a:r>
          </a:p>
        </p:txBody>
      </p:sp>
    </p:spTree>
    <p:extLst>
      <p:ext uri="{BB962C8B-B14F-4D97-AF65-F5344CB8AC3E}">
        <p14:creationId xmlns:p14="http://schemas.microsoft.com/office/powerpoint/2010/main" val="3776580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8F4E34-7AF5-6A7E-CDB7-BBFF82D64457}"/>
              </a:ext>
            </a:extLst>
          </p:cNvPr>
          <p:cNvSpPr>
            <a:spLocks noGrp="1"/>
          </p:cNvSpPr>
          <p:nvPr>
            <p:ph type="title"/>
          </p:nvPr>
        </p:nvSpPr>
        <p:spPr>
          <a:xfrm>
            <a:off x="838201" y="365125"/>
            <a:ext cx="2445774" cy="2260088"/>
          </a:xfrm>
        </p:spPr>
        <p:txBody>
          <a:bodyPr/>
          <a:lstStyle/>
          <a:p>
            <a:r>
              <a:rPr lang="en-US" sz="2800" dirty="0"/>
              <a:t>Management of Patients with Cerebral Vasospasm and DCI After </a:t>
            </a:r>
            <a:r>
              <a:rPr lang="en-US" sz="2800" dirty="0" err="1"/>
              <a:t>aSAH</a:t>
            </a:r>
            <a:endParaRPr lang="en-US" sz="2800" dirty="0"/>
          </a:p>
        </p:txBody>
      </p:sp>
      <p:sp>
        <p:nvSpPr>
          <p:cNvPr id="20" name="TextBox 19">
            <a:extLst>
              <a:ext uri="{FF2B5EF4-FFF2-40B4-BE49-F238E27FC236}">
                <a16:creationId xmlns:a16="http://schemas.microsoft.com/office/drawing/2014/main" id="{0B31D407-3EB1-8C61-CB61-57709EFC346C}"/>
              </a:ext>
              <a:ext uri="{C183D7F6-B498-43B3-948B-1728B52AA6E4}">
                <adec:decorative xmlns:adec="http://schemas.microsoft.com/office/drawing/2017/decorative" val="1"/>
              </a:ext>
            </a:extLst>
          </p:cNvPr>
          <p:cNvSpPr txBox="1"/>
          <p:nvPr/>
        </p:nvSpPr>
        <p:spPr>
          <a:xfrm>
            <a:off x="5783930" y="412954"/>
            <a:ext cx="3704769" cy="23425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latin typeface="Lub Dub Condensed" panose="020B0506030403020204" pitchFamily="34" charset="0"/>
              </a:rPr>
              <a:t>Patients with </a:t>
            </a:r>
            <a:r>
              <a:rPr lang="en-US" sz="1600" dirty="0" err="1">
                <a:latin typeface="Lub Dub Condensed" panose="020B0506030403020204" pitchFamily="34" charset="0"/>
              </a:rPr>
              <a:t>aSAH</a:t>
            </a:r>
            <a:endParaRPr lang="en-US" sz="1600" dirty="0">
              <a:latin typeface="Lub Dub Condensed" panose="020B0506030403020204" pitchFamily="34" charset="0"/>
            </a:endParaRPr>
          </a:p>
        </p:txBody>
      </p:sp>
      <p:cxnSp>
        <p:nvCxnSpPr>
          <p:cNvPr id="26" name="Elbow Connector 47">
            <a:extLst>
              <a:ext uri="{FF2B5EF4-FFF2-40B4-BE49-F238E27FC236}">
                <a16:creationId xmlns:a16="http://schemas.microsoft.com/office/drawing/2014/main" id="{04432456-292E-CFD7-DA44-BEA51EB95658}"/>
              </a:ext>
              <a:ext uri="{C183D7F6-B498-43B3-948B-1728B52AA6E4}">
                <adec:decorative xmlns:adec="http://schemas.microsoft.com/office/drawing/2017/decorative" val="1"/>
              </a:ext>
            </a:extLst>
          </p:cNvPr>
          <p:cNvCxnSpPr>
            <a:cxnSpLocks/>
            <a:stCxn id="20" idx="2"/>
          </p:cNvCxnSpPr>
          <p:nvPr/>
        </p:nvCxnSpPr>
        <p:spPr>
          <a:xfrm>
            <a:off x="7636315" y="647206"/>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4117542-C0C5-F7E7-AA62-B434C45308D5}"/>
              </a:ext>
              <a:ext uri="{C183D7F6-B498-43B3-948B-1728B52AA6E4}">
                <adec:decorative xmlns:adec="http://schemas.microsoft.com/office/drawing/2017/decorative" val="1"/>
              </a:ext>
            </a:extLst>
          </p:cNvPr>
          <p:cNvSpPr txBox="1"/>
          <p:nvPr/>
        </p:nvSpPr>
        <p:spPr>
          <a:xfrm>
            <a:off x="5779014" y="828660"/>
            <a:ext cx="3704769" cy="213559"/>
          </a:xfrm>
          <a:prstGeom prst="rect">
            <a:avLst/>
          </a:prstGeom>
          <a:solidFill>
            <a:srgbClr val="82D472"/>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200" dirty="0">
                <a:solidFill>
                  <a:schemeClr val="tx1"/>
                </a:solidFill>
                <a:latin typeface="Lub Dub Condensed" panose="020B0506030403020204" pitchFamily="34" charset="0"/>
              </a:rPr>
              <a:t>Oral </a:t>
            </a:r>
            <a:r>
              <a:rPr lang="en-US" sz="1200" dirty="0" err="1">
                <a:solidFill>
                  <a:schemeClr val="tx1"/>
                </a:solidFill>
                <a:latin typeface="Lub Dub Condensed" panose="020B0506030403020204" pitchFamily="34" charset="0"/>
              </a:rPr>
              <a:t>nimpdipine</a:t>
            </a:r>
            <a:r>
              <a:rPr lang="en-US" sz="1200" dirty="0">
                <a:solidFill>
                  <a:schemeClr val="tx1"/>
                </a:solidFill>
                <a:latin typeface="Lub Dub Condensed" panose="020B0506030403020204" pitchFamily="34" charset="0"/>
              </a:rPr>
              <a:t> (Class 1)*</a:t>
            </a:r>
          </a:p>
        </p:txBody>
      </p:sp>
      <p:cxnSp>
        <p:nvCxnSpPr>
          <p:cNvPr id="30" name="Elbow Connector 47">
            <a:extLst>
              <a:ext uri="{FF2B5EF4-FFF2-40B4-BE49-F238E27FC236}">
                <a16:creationId xmlns:a16="http://schemas.microsoft.com/office/drawing/2014/main" id="{367319C4-C0DD-8A28-C114-40C726482792}"/>
              </a:ext>
              <a:ext uri="{C183D7F6-B498-43B3-948B-1728B52AA6E4}">
                <adec:decorative xmlns:adec="http://schemas.microsoft.com/office/drawing/2017/decorative" val="1"/>
              </a:ext>
            </a:extLst>
          </p:cNvPr>
          <p:cNvCxnSpPr>
            <a:cxnSpLocks/>
          </p:cNvCxnSpPr>
          <p:nvPr/>
        </p:nvCxnSpPr>
        <p:spPr>
          <a:xfrm>
            <a:off x="7651063" y="1045413"/>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92C5F8F-4C92-312E-F2AB-74D46CE5A97C}"/>
              </a:ext>
              <a:ext uri="{C183D7F6-B498-43B3-948B-1728B52AA6E4}">
                <adec:decorative xmlns:adec="http://schemas.microsoft.com/office/drawing/2017/decorative" val="1"/>
              </a:ext>
            </a:extLst>
          </p:cNvPr>
          <p:cNvSpPr txBox="1"/>
          <p:nvPr/>
        </p:nvSpPr>
        <p:spPr>
          <a:xfrm>
            <a:off x="5793762" y="1226867"/>
            <a:ext cx="3704769" cy="208642"/>
          </a:xfrm>
          <a:prstGeom prst="rect">
            <a:avLst/>
          </a:prstGeom>
          <a:solidFill>
            <a:srgbClr val="82D472"/>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200" dirty="0">
                <a:solidFill>
                  <a:schemeClr val="tx1"/>
                </a:solidFill>
                <a:latin typeface="Lub Dub Condensed" panose="020B0506030403020204" pitchFamily="34" charset="0"/>
              </a:rPr>
              <a:t>Regular neurological exams  (Class 1) †</a:t>
            </a:r>
          </a:p>
        </p:txBody>
      </p:sp>
      <p:sp>
        <p:nvSpPr>
          <p:cNvPr id="32" name="TextBox 31">
            <a:extLst>
              <a:ext uri="{FF2B5EF4-FFF2-40B4-BE49-F238E27FC236}">
                <a16:creationId xmlns:a16="http://schemas.microsoft.com/office/drawing/2014/main" id="{929651F2-8D79-447A-9FE8-4E37FA28A526}"/>
              </a:ext>
              <a:ext uri="{C183D7F6-B498-43B3-948B-1728B52AA6E4}">
                <adec:decorative xmlns:adec="http://schemas.microsoft.com/office/drawing/2017/decorative" val="1"/>
              </a:ext>
            </a:extLst>
          </p:cNvPr>
          <p:cNvSpPr txBox="1"/>
          <p:nvPr/>
        </p:nvSpPr>
        <p:spPr>
          <a:xfrm>
            <a:off x="3812562" y="1450256"/>
            <a:ext cx="1816406" cy="265473"/>
          </a:xfrm>
          <a:prstGeom prst="rect">
            <a:avLst/>
          </a:prstGeom>
          <a:solidFill>
            <a:schemeClr val="bg1">
              <a:lumMod val="8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200" dirty="0">
                <a:solidFill>
                  <a:schemeClr val="tx1"/>
                </a:solidFill>
                <a:latin typeface="Lub Dub Condensed" panose="020B0506030403020204" pitchFamily="34" charset="0"/>
              </a:rPr>
              <a:t>Reliable Neurologic Exam</a:t>
            </a:r>
          </a:p>
        </p:txBody>
      </p:sp>
      <p:cxnSp>
        <p:nvCxnSpPr>
          <p:cNvPr id="33" name="Elbow Connector 47">
            <a:extLst>
              <a:ext uri="{FF2B5EF4-FFF2-40B4-BE49-F238E27FC236}">
                <a16:creationId xmlns:a16="http://schemas.microsoft.com/office/drawing/2014/main" id="{BCCA259B-1560-E74E-88A3-22A7A5F9245C}"/>
              </a:ext>
              <a:ext uri="{C183D7F6-B498-43B3-948B-1728B52AA6E4}">
                <adec:decorative xmlns:adec="http://schemas.microsoft.com/office/drawing/2017/decorative" val="1"/>
              </a:ext>
            </a:extLst>
          </p:cNvPr>
          <p:cNvCxnSpPr>
            <a:cxnSpLocks/>
            <a:stCxn id="31" idx="2"/>
            <a:endCxn id="32" idx="3"/>
          </p:cNvCxnSpPr>
          <p:nvPr/>
        </p:nvCxnSpPr>
        <p:spPr>
          <a:xfrm rot="5400000">
            <a:off x="6563816" y="500662"/>
            <a:ext cx="147484" cy="2017179"/>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Elbow Connector 47">
            <a:extLst>
              <a:ext uri="{FF2B5EF4-FFF2-40B4-BE49-F238E27FC236}">
                <a16:creationId xmlns:a16="http://schemas.microsoft.com/office/drawing/2014/main" id="{D3ABEF9A-8127-E054-15CE-870C625E2129}"/>
              </a:ext>
              <a:ext uri="{C183D7F6-B498-43B3-948B-1728B52AA6E4}">
                <adec:decorative xmlns:adec="http://schemas.microsoft.com/office/drawing/2017/decorative" val="1"/>
              </a:ext>
            </a:extLst>
          </p:cNvPr>
          <p:cNvCxnSpPr>
            <a:cxnSpLocks/>
          </p:cNvCxnSpPr>
          <p:nvPr/>
        </p:nvCxnSpPr>
        <p:spPr>
          <a:xfrm>
            <a:off x="4719708" y="1704620"/>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B8D7FC1-53C5-E06A-B3AF-7C65B319A851}"/>
              </a:ext>
              <a:ext uri="{C183D7F6-B498-43B3-948B-1728B52AA6E4}">
                <adec:decorative xmlns:adec="http://schemas.microsoft.com/office/drawing/2017/decorative" val="1"/>
              </a:ext>
            </a:extLst>
          </p:cNvPr>
          <p:cNvSpPr txBox="1"/>
          <p:nvPr/>
        </p:nvSpPr>
        <p:spPr>
          <a:xfrm>
            <a:off x="3823764" y="1909684"/>
            <a:ext cx="1799094" cy="237918"/>
          </a:xfrm>
          <a:prstGeom prst="rect">
            <a:avLst/>
          </a:prstGeom>
          <a:solidFill>
            <a:srgbClr val="F0DB0E"/>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200" dirty="0">
                <a:solidFill>
                  <a:schemeClr val="tx1"/>
                </a:solidFill>
                <a:latin typeface="Lub Dub Condensed" panose="020B0506030403020204" pitchFamily="34" charset="0"/>
              </a:rPr>
              <a:t>TCD monitoring (Class 2a) ‡ </a:t>
            </a:r>
          </a:p>
        </p:txBody>
      </p:sp>
      <p:sp>
        <p:nvSpPr>
          <p:cNvPr id="38" name="TextBox 37">
            <a:extLst>
              <a:ext uri="{FF2B5EF4-FFF2-40B4-BE49-F238E27FC236}">
                <a16:creationId xmlns:a16="http://schemas.microsoft.com/office/drawing/2014/main" id="{9CBC4C82-EC27-488B-FF85-4AFF96885BB9}"/>
              </a:ext>
              <a:ext uri="{C183D7F6-B498-43B3-948B-1728B52AA6E4}">
                <adec:decorative xmlns:adec="http://schemas.microsoft.com/office/drawing/2017/decorative" val="1"/>
              </a:ext>
            </a:extLst>
          </p:cNvPr>
          <p:cNvSpPr txBox="1"/>
          <p:nvPr/>
        </p:nvSpPr>
        <p:spPr>
          <a:xfrm>
            <a:off x="5159581" y="2499255"/>
            <a:ext cx="4879155" cy="203727"/>
          </a:xfrm>
          <a:prstGeom prst="rect">
            <a:avLst/>
          </a:prstGeom>
          <a:solidFill>
            <a:srgbClr val="CF2429"/>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200" dirty="0">
                <a:latin typeface="Lub Dub Condensed" panose="020B0506030403020204" pitchFamily="34" charset="0"/>
              </a:rPr>
              <a:t>Avoid prophylactic hemodynamic augmentation (Class 3: Harm)*</a:t>
            </a:r>
          </a:p>
        </p:txBody>
      </p:sp>
      <p:cxnSp>
        <p:nvCxnSpPr>
          <p:cNvPr id="39" name="Elbow Connector 47">
            <a:extLst>
              <a:ext uri="{FF2B5EF4-FFF2-40B4-BE49-F238E27FC236}">
                <a16:creationId xmlns:a16="http://schemas.microsoft.com/office/drawing/2014/main" id="{AECAC2E5-9A7B-7796-2A1F-7748B9CDBAD3}"/>
              </a:ext>
              <a:ext uri="{C183D7F6-B498-43B3-948B-1728B52AA6E4}">
                <adec:decorative xmlns:adec="http://schemas.microsoft.com/office/drawing/2017/decorative" val="1"/>
              </a:ext>
            </a:extLst>
          </p:cNvPr>
          <p:cNvCxnSpPr>
            <a:cxnSpLocks/>
            <a:stCxn id="37" idx="2"/>
            <a:endCxn id="38" idx="0"/>
          </p:cNvCxnSpPr>
          <p:nvPr/>
        </p:nvCxnSpPr>
        <p:spPr>
          <a:xfrm rot="16200000" flipH="1">
            <a:off x="5985409" y="885504"/>
            <a:ext cx="351653" cy="287584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B57B9226-7EA4-AC9E-9165-69A8D32214FD}"/>
              </a:ext>
              <a:ext uri="{C183D7F6-B498-43B3-948B-1728B52AA6E4}">
                <adec:decorative xmlns:adec="http://schemas.microsoft.com/office/drawing/2017/decorative" val="1"/>
              </a:ext>
            </a:extLst>
          </p:cNvPr>
          <p:cNvSpPr txBox="1"/>
          <p:nvPr/>
        </p:nvSpPr>
        <p:spPr>
          <a:xfrm>
            <a:off x="6441575" y="1741122"/>
            <a:ext cx="2315168" cy="494078"/>
          </a:xfrm>
          <a:prstGeom prst="rect">
            <a:avLst/>
          </a:prstGeom>
          <a:solidFill>
            <a:srgbClr val="F99B1D"/>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200" dirty="0">
                <a:solidFill>
                  <a:schemeClr val="tx1"/>
                </a:solidFill>
                <a:latin typeface="Lub Dub Condensed" panose="020B0506030403020204" pitchFamily="34" charset="0"/>
              </a:rPr>
              <a:t>Consider invasive multimodality</a:t>
            </a:r>
          </a:p>
          <a:p>
            <a:r>
              <a:rPr lang="en-US" sz="1200" dirty="0">
                <a:solidFill>
                  <a:schemeClr val="tx1"/>
                </a:solidFill>
                <a:latin typeface="Lub Dub Condensed" panose="020B0506030403020204" pitchFamily="34" charset="0"/>
              </a:rPr>
              <a:t>neuromonitoring</a:t>
            </a:r>
          </a:p>
          <a:p>
            <a:r>
              <a:rPr lang="en-US" sz="1200" dirty="0">
                <a:solidFill>
                  <a:schemeClr val="tx1"/>
                </a:solidFill>
                <a:latin typeface="Lub Dub Condensed" panose="020B0506030403020204" pitchFamily="34" charset="0"/>
              </a:rPr>
              <a:t>(Class 2b) ‡ </a:t>
            </a:r>
          </a:p>
        </p:txBody>
      </p:sp>
      <p:cxnSp>
        <p:nvCxnSpPr>
          <p:cNvPr id="47" name="Elbow Connector 47">
            <a:extLst>
              <a:ext uri="{FF2B5EF4-FFF2-40B4-BE49-F238E27FC236}">
                <a16:creationId xmlns:a16="http://schemas.microsoft.com/office/drawing/2014/main" id="{F5254D0E-CB59-193A-8771-ABF389FBB27E}"/>
              </a:ext>
              <a:ext uri="{C183D7F6-B498-43B3-948B-1728B52AA6E4}">
                <adec:decorative xmlns:adec="http://schemas.microsoft.com/office/drawing/2017/decorative" val="1"/>
              </a:ext>
            </a:extLst>
          </p:cNvPr>
          <p:cNvCxnSpPr>
            <a:cxnSpLocks/>
            <a:stCxn id="31" idx="2"/>
            <a:endCxn id="50" idx="1"/>
          </p:cNvCxnSpPr>
          <p:nvPr/>
        </p:nvCxnSpPr>
        <p:spPr>
          <a:xfrm rot="16200000" flipH="1">
            <a:off x="8590541" y="491114"/>
            <a:ext cx="142568" cy="2031357"/>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F0A5742-7475-6D3A-DCDD-B2CB99A2401F}"/>
              </a:ext>
              <a:ext uri="{C183D7F6-B498-43B3-948B-1728B52AA6E4}">
                <adec:decorative xmlns:adec="http://schemas.microsoft.com/office/drawing/2017/decorative" val="1"/>
              </a:ext>
            </a:extLst>
          </p:cNvPr>
          <p:cNvSpPr txBox="1"/>
          <p:nvPr/>
        </p:nvSpPr>
        <p:spPr>
          <a:xfrm>
            <a:off x="9677504" y="1445340"/>
            <a:ext cx="1816406" cy="265473"/>
          </a:xfrm>
          <a:prstGeom prst="rect">
            <a:avLst/>
          </a:prstGeom>
          <a:solidFill>
            <a:schemeClr val="bg1">
              <a:lumMod val="8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200" dirty="0">
                <a:solidFill>
                  <a:schemeClr val="tx1"/>
                </a:solidFill>
                <a:latin typeface="Lub Dub Condensed" panose="020B0506030403020204" pitchFamily="34" charset="0"/>
              </a:rPr>
              <a:t>Unreliable Neurologic Exam</a:t>
            </a:r>
          </a:p>
        </p:txBody>
      </p:sp>
      <p:cxnSp>
        <p:nvCxnSpPr>
          <p:cNvPr id="51" name="Elbow Connector 47">
            <a:extLst>
              <a:ext uri="{FF2B5EF4-FFF2-40B4-BE49-F238E27FC236}">
                <a16:creationId xmlns:a16="http://schemas.microsoft.com/office/drawing/2014/main" id="{B1CD259A-B67C-9F56-AB82-1A978C5A2447}"/>
              </a:ext>
              <a:ext uri="{C183D7F6-B498-43B3-948B-1728B52AA6E4}">
                <adec:decorative xmlns:adec="http://schemas.microsoft.com/office/drawing/2017/decorative" val="1"/>
              </a:ext>
            </a:extLst>
          </p:cNvPr>
          <p:cNvCxnSpPr>
            <a:cxnSpLocks/>
          </p:cNvCxnSpPr>
          <p:nvPr/>
        </p:nvCxnSpPr>
        <p:spPr>
          <a:xfrm>
            <a:off x="10586139" y="1718177"/>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04309F53-2732-0A0B-D96C-C654ACCC2CE6}"/>
              </a:ext>
              <a:ext uri="{C183D7F6-B498-43B3-948B-1728B52AA6E4}">
                <adec:decorative xmlns:adec="http://schemas.microsoft.com/office/drawing/2017/decorative" val="1"/>
              </a:ext>
            </a:extLst>
          </p:cNvPr>
          <p:cNvSpPr txBox="1"/>
          <p:nvPr/>
        </p:nvSpPr>
        <p:spPr>
          <a:xfrm>
            <a:off x="9539107" y="1904769"/>
            <a:ext cx="2107947" cy="256540"/>
          </a:xfrm>
          <a:prstGeom prst="rect">
            <a:avLst/>
          </a:prstGeom>
          <a:solidFill>
            <a:srgbClr val="F0DB0E"/>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200" dirty="0">
                <a:solidFill>
                  <a:schemeClr val="tx1"/>
                </a:solidFill>
                <a:latin typeface="Lub Dub Condensed" panose="020B0506030403020204" pitchFamily="34" charset="0"/>
              </a:rPr>
              <a:t>TCD monitoring, </a:t>
            </a:r>
            <a:r>
              <a:rPr lang="en-US" sz="1200" dirty="0" err="1">
                <a:solidFill>
                  <a:schemeClr val="tx1"/>
                </a:solidFill>
                <a:latin typeface="Lub Dub Condensed" panose="020B0506030403020204" pitchFamily="34" charset="0"/>
              </a:rPr>
              <a:t>cEEG</a:t>
            </a:r>
            <a:r>
              <a:rPr lang="en-US" sz="1200" dirty="0">
                <a:solidFill>
                  <a:schemeClr val="tx1"/>
                </a:solidFill>
                <a:latin typeface="Lub Dub Condensed" panose="020B0506030403020204" pitchFamily="34" charset="0"/>
              </a:rPr>
              <a:t> (Class 2a)‡ </a:t>
            </a:r>
          </a:p>
        </p:txBody>
      </p:sp>
      <p:cxnSp>
        <p:nvCxnSpPr>
          <p:cNvPr id="53" name="Elbow Connector 47">
            <a:extLst>
              <a:ext uri="{FF2B5EF4-FFF2-40B4-BE49-F238E27FC236}">
                <a16:creationId xmlns:a16="http://schemas.microsoft.com/office/drawing/2014/main" id="{CF305BBB-6993-1A4B-6804-0B389348C352}"/>
              </a:ext>
              <a:ext uri="{C183D7F6-B498-43B3-948B-1728B52AA6E4}">
                <adec:decorative xmlns:adec="http://schemas.microsoft.com/office/drawing/2017/decorative" val="1"/>
              </a:ext>
            </a:extLst>
          </p:cNvPr>
          <p:cNvCxnSpPr>
            <a:cxnSpLocks/>
            <a:stCxn id="52" idx="2"/>
            <a:endCxn id="38" idx="0"/>
          </p:cNvCxnSpPr>
          <p:nvPr/>
        </p:nvCxnSpPr>
        <p:spPr>
          <a:xfrm rot="5400000">
            <a:off x="8927147" y="833321"/>
            <a:ext cx="337946" cy="299392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Elbow Connector 47">
            <a:extLst>
              <a:ext uri="{FF2B5EF4-FFF2-40B4-BE49-F238E27FC236}">
                <a16:creationId xmlns:a16="http://schemas.microsoft.com/office/drawing/2014/main" id="{AC4784C1-8296-C1A5-EC8E-786A37FD7086}"/>
              </a:ext>
              <a:ext uri="{C183D7F6-B498-43B3-948B-1728B52AA6E4}">
                <adec:decorative xmlns:adec="http://schemas.microsoft.com/office/drawing/2017/decorative" val="1"/>
              </a:ext>
            </a:extLst>
          </p:cNvPr>
          <p:cNvCxnSpPr>
            <a:cxnSpLocks/>
            <a:stCxn id="46" idx="2"/>
            <a:endCxn id="38" idx="0"/>
          </p:cNvCxnSpPr>
          <p:nvPr/>
        </p:nvCxnSpPr>
        <p:spPr>
          <a:xfrm>
            <a:off x="7599159" y="2235200"/>
            <a:ext cx="0" cy="26405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Elbow Connector 47">
            <a:extLst>
              <a:ext uri="{FF2B5EF4-FFF2-40B4-BE49-F238E27FC236}">
                <a16:creationId xmlns:a16="http://schemas.microsoft.com/office/drawing/2014/main" id="{DAD15FF9-D56E-EA39-2ADD-1E498417F8D7}"/>
              </a:ext>
              <a:ext uri="{C183D7F6-B498-43B3-948B-1728B52AA6E4}">
                <adec:decorative xmlns:adec="http://schemas.microsoft.com/office/drawing/2017/decorative" val="1"/>
              </a:ext>
            </a:extLst>
          </p:cNvPr>
          <p:cNvCxnSpPr>
            <a:cxnSpLocks/>
            <a:stCxn id="52" idx="1"/>
          </p:cNvCxnSpPr>
          <p:nvPr/>
        </p:nvCxnSpPr>
        <p:spPr>
          <a:xfrm flipH="1" flipV="1">
            <a:off x="8759945" y="1988161"/>
            <a:ext cx="779162" cy="0"/>
          </a:xfrm>
          <a:prstGeom prst="straightConnector1">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Elbow Connector 47">
            <a:extLst>
              <a:ext uri="{FF2B5EF4-FFF2-40B4-BE49-F238E27FC236}">
                <a16:creationId xmlns:a16="http://schemas.microsoft.com/office/drawing/2014/main" id="{A3EB83FA-4C74-2C46-320D-796C36B1AA96}"/>
              </a:ext>
              <a:ext uri="{C183D7F6-B498-43B3-948B-1728B52AA6E4}">
                <adec:decorative xmlns:adec="http://schemas.microsoft.com/office/drawing/2017/decorative" val="1"/>
              </a:ext>
            </a:extLst>
          </p:cNvPr>
          <p:cNvCxnSpPr>
            <a:cxnSpLocks/>
          </p:cNvCxnSpPr>
          <p:nvPr/>
        </p:nvCxnSpPr>
        <p:spPr>
          <a:xfrm flipV="1">
            <a:off x="5622858" y="1988161"/>
            <a:ext cx="818717" cy="0"/>
          </a:xfrm>
          <a:prstGeom prst="straightConnector1">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Elbow Connector 47">
            <a:extLst>
              <a:ext uri="{FF2B5EF4-FFF2-40B4-BE49-F238E27FC236}">
                <a16:creationId xmlns:a16="http://schemas.microsoft.com/office/drawing/2014/main" id="{F8E88F67-E850-E6C9-1A6F-A08C5441E2F1}"/>
              </a:ext>
              <a:ext uri="{C183D7F6-B498-43B3-948B-1728B52AA6E4}">
                <adec:decorative xmlns:adec="http://schemas.microsoft.com/office/drawing/2017/decorative" val="1"/>
              </a:ext>
            </a:extLst>
          </p:cNvPr>
          <p:cNvCxnSpPr>
            <a:cxnSpLocks/>
          </p:cNvCxnSpPr>
          <p:nvPr/>
        </p:nvCxnSpPr>
        <p:spPr>
          <a:xfrm>
            <a:off x="7606817" y="2691423"/>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93340A0A-4179-788B-14ED-6A809D6A0B86}"/>
              </a:ext>
              <a:ext uri="{C183D7F6-B498-43B3-948B-1728B52AA6E4}">
                <adec:decorative xmlns:adec="http://schemas.microsoft.com/office/drawing/2017/decorative" val="1"/>
              </a:ext>
            </a:extLst>
          </p:cNvPr>
          <p:cNvSpPr txBox="1"/>
          <p:nvPr/>
        </p:nvSpPr>
        <p:spPr>
          <a:xfrm>
            <a:off x="4436908" y="2858129"/>
            <a:ext cx="6358910" cy="208641"/>
          </a:xfrm>
          <a:prstGeom prst="rect">
            <a:avLst/>
          </a:prstGeom>
          <a:solidFill>
            <a:schemeClr val="bg1">
              <a:lumMod val="8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200" dirty="0">
                <a:solidFill>
                  <a:schemeClr val="tx1"/>
                </a:solidFill>
                <a:latin typeface="Lub Dub Condensed" panose="020B0506030403020204" pitchFamily="34" charset="0"/>
              </a:rPr>
              <a:t>Worsening neurologically or on monitoring when neurological exam is unreliable</a:t>
            </a:r>
          </a:p>
        </p:txBody>
      </p:sp>
      <p:cxnSp>
        <p:nvCxnSpPr>
          <p:cNvPr id="70" name="Elbow Connector 47">
            <a:extLst>
              <a:ext uri="{FF2B5EF4-FFF2-40B4-BE49-F238E27FC236}">
                <a16:creationId xmlns:a16="http://schemas.microsoft.com/office/drawing/2014/main" id="{70C4EF66-16E9-1177-E3EF-F6787579CA7B}"/>
              </a:ext>
              <a:ext uri="{C183D7F6-B498-43B3-948B-1728B52AA6E4}">
                <adec:decorative xmlns:adec="http://schemas.microsoft.com/office/drawing/2017/decorative" val="1"/>
              </a:ext>
            </a:extLst>
          </p:cNvPr>
          <p:cNvCxnSpPr>
            <a:cxnSpLocks/>
          </p:cNvCxnSpPr>
          <p:nvPr/>
        </p:nvCxnSpPr>
        <p:spPr>
          <a:xfrm>
            <a:off x="7611733" y="3060134"/>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D4EF3BE9-16A1-6123-9F8E-645B2BB5CD5A}"/>
              </a:ext>
              <a:ext uri="{C183D7F6-B498-43B3-948B-1728B52AA6E4}">
                <adec:decorative xmlns:adec="http://schemas.microsoft.com/office/drawing/2017/decorative" val="1"/>
              </a:ext>
            </a:extLst>
          </p:cNvPr>
          <p:cNvSpPr txBox="1"/>
          <p:nvPr/>
        </p:nvSpPr>
        <p:spPr>
          <a:xfrm>
            <a:off x="4441824" y="3226840"/>
            <a:ext cx="6358910" cy="390538"/>
          </a:xfrm>
          <a:prstGeom prst="rect">
            <a:avLst/>
          </a:prstGeom>
          <a:solidFill>
            <a:srgbClr val="F0DB0E"/>
          </a:solidFill>
          <a:ln w="25400">
            <a:noFill/>
          </a:ln>
        </p:spPr>
        <p:txBody>
          <a:bodyPr spcFirstLastPara="0" lIns="0" tIns="0" rIns="0" bIns="0" anchor="ctr"/>
          <a:lstStyle>
            <a:defPPr>
              <a:defRPr lang="en-US"/>
            </a:defPPr>
            <a:lvl1pPr algn="ctr" hangingPunct="0">
              <a:lnSpc>
                <a:spcPct val="90000"/>
              </a:lnSpc>
              <a:defRPr sz="1400" b="1">
                <a:latin typeface="Lub Dub Condensed" panose="020B0506030403020204" pitchFamily="34" charset="0"/>
                <a:cs typeface="Lato"/>
              </a:defRPr>
            </a:lvl1pPr>
          </a:lstStyle>
          <a:p>
            <a:r>
              <a:rPr lang="en-US" sz="1200" dirty="0"/>
              <a:t>Address exam confounders; Elevate BP; Ensure euvolemia; </a:t>
            </a:r>
            <a:br>
              <a:rPr lang="en-US" sz="1200" dirty="0"/>
            </a:br>
            <a:r>
              <a:rPr lang="en-US" sz="1200" dirty="0"/>
              <a:t>Additional imaging as indicated (e.g. CT/CTA (Class 2a)* ‡ </a:t>
            </a:r>
          </a:p>
        </p:txBody>
      </p:sp>
      <p:grpSp>
        <p:nvGrpSpPr>
          <p:cNvPr id="107" name="Group 106">
            <a:extLst>
              <a:ext uri="{FF2B5EF4-FFF2-40B4-BE49-F238E27FC236}">
                <a16:creationId xmlns:a16="http://schemas.microsoft.com/office/drawing/2014/main" id="{FAC72C8B-AD0D-BF1E-EC2F-D3FDA0A532CC}"/>
              </a:ext>
              <a:ext uri="{C183D7F6-B498-43B3-948B-1728B52AA6E4}">
                <adec:decorative xmlns:adec="http://schemas.microsoft.com/office/drawing/2017/decorative" val="1"/>
              </a:ext>
            </a:extLst>
          </p:cNvPr>
          <p:cNvGrpSpPr/>
          <p:nvPr/>
        </p:nvGrpSpPr>
        <p:grpSpPr>
          <a:xfrm>
            <a:off x="6736927" y="3776383"/>
            <a:ext cx="1806707" cy="524186"/>
            <a:chOff x="5193263" y="4111247"/>
            <a:chExt cx="1806707" cy="1202092"/>
          </a:xfrm>
        </p:grpSpPr>
        <p:sp>
          <p:nvSpPr>
            <p:cNvPr id="99" name="Diamond 98">
              <a:extLst>
                <a:ext uri="{FF2B5EF4-FFF2-40B4-BE49-F238E27FC236}">
                  <a16:creationId xmlns:a16="http://schemas.microsoft.com/office/drawing/2014/main" id="{1867FE24-FCCE-6BDC-C045-B6EA270836E8}"/>
                </a:ext>
                <a:ext uri="{C183D7F6-B498-43B3-948B-1728B52AA6E4}">
                  <adec:decorative xmlns:adec="http://schemas.microsoft.com/office/drawing/2017/decorative" val="1"/>
                </a:ext>
              </a:extLst>
            </p:cNvPr>
            <p:cNvSpPr/>
            <p:nvPr/>
          </p:nvSpPr>
          <p:spPr>
            <a:xfrm>
              <a:off x="5324236" y="4111247"/>
              <a:ext cx="1522269" cy="1202092"/>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0" name="TextBox 99">
              <a:extLst>
                <a:ext uri="{FF2B5EF4-FFF2-40B4-BE49-F238E27FC236}">
                  <a16:creationId xmlns:a16="http://schemas.microsoft.com/office/drawing/2014/main" id="{4E2EE24A-E474-FB1D-E485-E0536BE9048A}"/>
                </a:ext>
                <a:ext uri="{C183D7F6-B498-43B3-948B-1728B52AA6E4}">
                  <adec:decorative xmlns:adec="http://schemas.microsoft.com/office/drawing/2017/decorative" val="1"/>
                </a:ext>
              </a:extLst>
            </p:cNvPr>
            <p:cNvSpPr txBox="1"/>
            <p:nvPr/>
          </p:nvSpPr>
          <p:spPr>
            <a:xfrm>
              <a:off x="5193263" y="4400580"/>
              <a:ext cx="1806707" cy="635229"/>
            </a:xfrm>
            <a:prstGeom prst="rect">
              <a:avLst/>
            </a:prstGeom>
            <a:noFill/>
          </p:spPr>
          <p:txBody>
            <a:bodyPr wrap="square" rtlCol="0">
              <a:spAutoFit/>
            </a:bodyPr>
            <a:lstStyle/>
            <a:p>
              <a:pPr algn="ctr"/>
              <a:r>
                <a:rPr lang="en-US" sz="1200" b="1" dirty="0">
                  <a:latin typeface="Lub Dub Condensed" panose="020B0506030403020204" pitchFamily="34" charset="0"/>
                </a:rPr>
                <a:t>Worsening resolves?</a:t>
              </a:r>
            </a:p>
          </p:txBody>
        </p:sp>
      </p:grpSp>
      <p:cxnSp>
        <p:nvCxnSpPr>
          <p:cNvPr id="101" name="Straight Arrow Connector 73">
            <a:extLst>
              <a:ext uri="{FF2B5EF4-FFF2-40B4-BE49-F238E27FC236}">
                <a16:creationId xmlns:a16="http://schemas.microsoft.com/office/drawing/2014/main" id="{E688BE1C-B4F3-B2AE-E037-26DA868F94D7}"/>
              </a:ext>
              <a:ext uri="{C183D7F6-B498-43B3-948B-1728B52AA6E4}">
                <adec:decorative xmlns:adec="http://schemas.microsoft.com/office/drawing/2017/decorative" val="1"/>
              </a:ext>
            </a:extLst>
          </p:cNvPr>
          <p:cNvCxnSpPr>
            <a:cxnSpLocks/>
            <a:endCxn id="105" idx="0"/>
          </p:cNvCxnSpPr>
          <p:nvPr/>
        </p:nvCxnSpPr>
        <p:spPr>
          <a:xfrm rot="10800000" flipV="1">
            <a:off x="5440220" y="4047374"/>
            <a:ext cx="1468583" cy="182882"/>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73">
            <a:extLst>
              <a:ext uri="{FF2B5EF4-FFF2-40B4-BE49-F238E27FC236}">
                <a16:creationId xmlns:a16="http://schemas.microsoft.com/office/drawing/2014/main" id="{1A5F72CB-7FC2-5139-C0A2-AA6F41D36832}"/>
              </a:ext>
              <a:ext uri="{C183D7F6-B498-43B3-948B-1728B52AA6E4}">
                <adec:decorative xmlns:adec="http://schemas.microsoft.com/office/drawing/2017/decorative" val="1"/>
              </a:ext>
            </a:extLst>
          </p:cNvPr>
          <p:cNvCxnSpPr>
            <a:cxnSpLocks/>
            <a:endCxn id="175" idx="0"/>
          </p:cNvCxnSpPr>
          <p:nvPr/>
        </p:nvCxnSpPr>
        <p:spPr>
          <a:xfrm>
            <a:off x="8388535" y="4046135"/>
            <a:ext cx="1025629" cy="188739"/>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103" name="Rectangle Container">
            <a:extLst>
              <a:ext uri="{FF2B5EF4-FFF2-40B4-BE49-F238E27FC236}">
                <a16:creationId xmlns:a16="http://schemas.microsoft.com/office/drawing/2014/main" id="{1C63A859-7FF2-7420-A41A-0A85472483E1}"/>
              </a:ext>
              <a:ext uri="{C183D7F6-B498-43B3-948B-1728B52AA6E4}">
                <adec:decorative xmlns:adec="http://schemas.microsoft.com/office/drawing/2017/decorative" val="1"/>
              </a:ext>
            </a:extLst>
          </p:cNvPr>
          <p:cNvSpPr/>
          <p:nvPr/>
        </p:nvSpPr>
        <p:spPr>
          <a:xfrm>
            <a:off x="8549931" y="3913591"/>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sp>
        <p:nvSpPr>
          <p:cNvPr id="104" name="Rectangle Container">
            <a:extLst>
              <a:ext uri="{FF2B5EF4-FFF2-40B4-BE49-F238E27FC236}">
                <a16:creationId xmlns:a16="http://schemas.microsoft.com/office/drawing/2014/main" id="{370D5E22-2578-C236-EF09-B5534AACA5DC}"/>
              </a:ext>
              <a:ext uri="{C183D7F6-B498-43B3-948B-1728B52AA6E4}">
                <adec:decorative xmlns:adec="http://schemas.microsoft.com/office/drawing/2017/decorative" val="1"/>
              </a:ext>
            </a:extLst>
          </p:cNvPr>
          <p:cNvSpPr/>
          <p:nvPr/>
        </p:nvSpPr>
        <p:spPr>
          <a:xfrm>
            <a:off x="6084534" y="3908445"/>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105" name="TextBox 104">
            <a:extLst>
              <a:ext uri="{FF2B5EF4-FFF2-40B4-BE49-F238E27FC236}">
                <a16:creationId xmlns:a16="http://schemas.microsoft.com/office/drawing/2014/main" id="{46D08D7B-C2FF-4811-4AD6-01BF89F1792B}"/>
              </a:ext>
              <a:ext uri="{C183D7F6-B498-43B3-948B-1728B52AA6E4}">
                <adec:decorative xmlns:adec="http://schemas.microsoft.com/office/drawing/2017/decorative" val="1"/>
              </a:ext>
            </a:extLst>
          </p:cNvPr>
          <p:cNvSpPr txBox="1"/>
          <p:nvPr/>
        </p:nvSpPr>
        <p:spPr>
          <a:xfrm>
            <a:off x="3805383" y="4230256"/>
            <a:ext cx="3269672" cy="341744"/>
          </a:xfrm>
          <a:prstGeom prst="rect">
            <a:avLst/>
          </a:prstGeom>
          <a:solidFill>
            <a:srgbClr val="F99B1D"/>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200" dirty="0">
                <a:solidFill>
                  <a:schemeClr val="tx1"/>
                </a:solidFill>
                <a:latin typeface="Lub Dub Condensed" panose="020B0506030403020204" pitchFamily="34" charset="0"/>
              </a:rPr>
              <a:t>Proceed to endovascular rescue therapy with IA spasmolytic+/- angioplasty (Class 2b)*</a:t>
            </a:r>
          </a:p>
        </p:txBody>
      </p:sp>
      <p:cxnSp>
        <p:nvCxnSpPr>
          <p:cNvPr id="106" name="Elbow Connector 47">
            <a:extLst>
              <a:ext uri="{FF2B5EF4-FFF2-40B4-BE49-F238E27FC236}">
                <a16:creationId xmlns:a16="http://schemas.microsoft.com/office/drawing/2014/main" id="{89FBC732-5B1C-4A74-777F-09D7CDE77E44}"/>
              </a:ext>
              <a:ext uri="{C183D7F6-B498-43B3-948B-1728B52AA6E4}">
                <adec:decorative xmlns:adec="http://schemas.microsoft.com/office/drawing/2017/decorative" val="1"/>
              </a:ext>
            </a:extLst>
          </p:cNvPr>
          <p:cNvCxnSpPr>
            <a:cxnSpLocks/>
          </p:cNvCxnSpPr>
          <p:nvPr/>
        </p:nvCxnSpPr>
        <p:spPr>
          <a:xfrm>
            <a:off x="6742323" y="4571917"/>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Elbow Connector 47">
            <a:extLst>
              <a:ext uri="{FF2B5EF4-FFF2-40B4-BE49-F238E27FC236}">
                <a16:creationId xmlns:a16="http://schemas.microsoft.com/office/drawing/2014/main" id="{E41A14FD-E2AD-AF79-71D5-7CA2F811F59E}"/>
              </a:ext>
              <a:ext uri="{C183D7F6-B498-43B3-948B-1728B52AA6E4}">
                <adec:decorative xmlns:adec="http://schemas.microsoft.com/office/drawing/2017/decorative" val="1"/>
              </a:ext>
            </a:extLst>
          </p:cNvPr>
          <p:cNvCxnSpPr>
            <a:cxnSpLocks/>
          </p:cNvCxnSpPr>
          <p:nvPr/>
        </p:nvCxnSpPr>
        <p:spPr>
          <a:xfrm>
            <a:off x="7616649" y="3615656"/>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55" name="Group 154">
            <a:extLst>
              <a:ext uri="{FF2B5EF4-FFF2-40B4-BE49-F238E27FC236}">
                <a16:creationId xmlns:a16="http://schemas.microsoft.com/office/drawing/2014/main" id="{9C3439D6-392E-75FF-CC5F-0985244AA482}"/>
              </a:ext>
              <a:ext uri="{C183D7F6-B498-43B3-948B-1728B52AA6E4}">
                <adec:decorative xmlns:adec="http://schemas.microsoft.com/office/drawing/2017/decorative" val="1"/>
              </a:ext>
            </a:extLst>
          </p:cNvPr>
          <p:cNvGrpSpPr/>
          <p:nvPr/>
        </p:nvGrpSpPr>
        <p:grpSpPr>
          <a:xfrm>
            <a:off x="5854855" y="4760056"/>
            <a:ext cx="1806707" cy="524186"/>
            <a:chOff x="5193263" y="4111247"/>
            <a:chExt cx="1806707" cy="1202092"/>
          </a:xfrm>
        </p:grpSpPr>
        <p:sp>
          <p:nvSpPr>
            <p:cNvPr id="156" name="Diamond 155">
              <a:extLst>
                <a:ext uri="{FF2B5EF4-FFF2-40B4-BE49-F238E27FC236}">
                  <a16:creationId xmlns:a16="http://schemas.microsoft.com/office/drawing/2014/main" id="{42B959CE-9151-3A9B-22DD-7DE9DB3BA9CA}"/>
                </a:ext>
                <a:ext uri="{C183D7F6-B498-43B3-948B-1728B52AA6E4}">
                  <adec:decorative xmlns:adec="http://schemas.microsoft.com/office/drawing/2017/decorative" val="1"/>
                </a:ext>
              </a:extLst>
            </p:cNvPr>
            <p:cNvSpPr/>
            <p:nvPr/>
          </p:nvSpPr>
          <p:spPr>
            <a:xfrm>
              <a:off x="5324236" y="4111247"/>
              <a:ext cx="1522269" cy="1202092"/>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7" name="TextBox 156">
              <a:extLst>
                <a:ext uri="{FF2B5EF4-FFF2-40B4-BE49-F238E27FC236}">
                  <a16:creationId xmlns:a16="http://schemas.microsoft.com/office/drawing/2014/main" id="{1BBEEC42-4C5D-2A5C-F8C2-5D49A799CB75}"/>
                </a:ext>
                <a:ext uri="{C183D7F6-B498-43B3-948B-1728B52AA6E4}">
                  <adec:decorative xmlns:adec="http://schemas.microsoft.com/office/drawing/2017/decorative" val="1"/>
                </a:ext>
              </a:extLst>
            </p:cNvPr>
            <p:cNvSpPr txBox="1"/>
            <p:nvPr/>
          </p:nvSpPr>
          <p:spPr>
            <a:xfrm>
              <a:off x="5193263" y="4400580"/>
              <a:ext cx="1806707" cy="635229"/>
            </a:xfrm>
            <a:prstGeom prst="rect">
              <a:avLst/>
            </a:prstGeom>
            <a:noFill/>
          </p:spPr>
          <p:txBody>
            <a:bodyPr wrap="square" rtlCol="0">
              <a:spAutoFit/>
            </a:bodyPr>
            <a:lstStyle/>
            <a:p>
              <a:pPr algn="ctr"/>
              <a:r>
                <a:rPr lang="en-US" sz="1200" b="1" dirty="0">
                  <a:latin typeface="Lub Dub Condensed" panose="020B0506030403020204" pitchFamily="34" charset="0"/>
                </a:rPr>
                <a:t>Worsening resolves?</a:t>
              </a:r>
            </a:p>
          </p:txBody>
        </p:sp>
      </p:grpSp>
      <p:cxnSp>
        <p:nvCxnSpPr>
          <p:cNvPr id="158" name="Straight Arrow Connector 73">
            <a:extLst>
              <a:ext uri="{FF2B5EF4-FFF2-40B4-BE49-F238E27FC236}">
                <a16:creationId xmlns:a16="http://schemas.microsoft.com/office/drawing/2014/main" id="{EB09AE39-DEA2-1ED8-F5B6-B97CD6F91E21}"/>
              </a:ext>
              <a:ext uri="{C183D7F6-B498-43B3-948B-1728B52AA6E4}">
                <adec:decorative xmlns:adec="http://schemas.microsoft.com/office/drawing/2017/decorative" val="1"/>
              </a:ext>
            </a:extLst>
          </p:cNvPr>
          <p:cNvCxnSpPr>
            <a:cxnSpLocks/>
          </p:cNvCxnSpPr>
          <p:nvPr/>
        </p:nvCxnSpPr>
        <p:spPr>
          <a:xfrm rot="10800000" flipV="1">
            <a:off x="4742962" y="5031047"/>
            <a:ext cx="1283766" cy="182880"/>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159" name="Rectangle Container">
            <a:extLst>
              <a:ext uri="{FF2B5EF4-FFF2-40B4-BE49-F238E27FC236}">
                <a16:creationId xmlns:a16="http://schemas.microsoft.com/office/drawing/2014/main" id="{32569DC7-E0E5-7E4A-186F-64F58B8A9CB3}"/>
              </a:ext>
              <a:ext uri="{C183D7F6-B498-43B3-948B-1728B52AA6E4}">
                <adec:decorative xmlns:adec="http://schemas.microsoft.com/office/drawing/2017/decorative" val="1"/>
              </a:ext>
            </a:extLst>
          </p:cNvPr>
          <p:cNvSpPr/>
          <p:nvPr/>
        </p:nvSpPr>
        <p:spPr>
          <a:xfrm>
            <a:off x="5202462" y="4892118"/>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grpSp>
        <p:nvGrpSpPr>
          <p:cNvPr id="160" name="Group 159">
            <a:extLst>
              <a:ext uri="{FF2B5EF4-FFF2-40B4-BE49-F238E27FC236}">
                <a16:creationId xmlns:a16="http://schemas.microsoft.com/office/drawing/2014/main" id="{EF240FA4-1611-7408-983C-4B9F75E3B2AC}"/>
              </a:ext>
              <a:ext uri="{C183D7F6-B498-43B3-948B-1728B52AA6E4}">
                <adec:decorative xmlns:adec="http://schemas.microsoft.com/office/drawing/2017/decorative" val="1"/>
              </a:ext>
            </a:extLst>
          </p:cNvPr>
          <p:cNvGrpSpPr/>
          <p:nvPr/>
        </p:nvGrpSpPr>
        <p:grpSpPr>
          <a:xfrm>
            <a:off x="3845946" y="5208020"/>
            <a:ext cx="1806707" cy="675544"/>
            <a:chOff x="5184026" y="4111247"/>
            <a:chExt cx="1806707" cy="1549195"/>
          </a:xfrm>
        </p:grpSpPr>
        <p:sp>
          <p:nvSpPr>
            <p:cNvPr id="161" name="Diamond 160">
              <a:extLst>
                <a:ext uri="{FF2B5EF4-FFF2-40B4-BE49-F238E27FC236}">
                  <a16:creationId xmlns:a16="http://schemas.microsoft.com/office/drawing/2014/main" id="{C35D38AF-ACAD-2E1D-481F-5923ED684EAF}"/>
                </a:ext>
                <a:ext uri="{C183D7F6-B498-43B3-948B-1728B52AA6E4}">
                  <adec:decorative xmlns:adec="http://schemas.microsoft.com/office/drawing/2017/decorative" val="1"/>
                </a:ext>
              </a:extLst>
            </p:cNvPr>
            <p:cNvSpPr/>
            <p:nvPr/>
          </p:nvSpPr>
          <p:spPr>
            <a:xfrm>
              <a:off x="5324236" y="4111247"/>
              <a:ext cx="1522269" cy="154919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2" name="TextBox 161">
              <a:extLst>
                <a:ext uri="{FF2B5EF4-FFF2-40B4-BE49-F238E27FC236}">
                  <a16:creationId xmlns:a16="http://schemas.microsoft.com/office/drawing/2014/main" id="{4C2455D0-4A71-FC87-C69A-9C5DD18A5472}"/>
                </a:ext>
                <a:ext uri="{C183D7F6-B498-43B3-948B-1728B52AA6E4}">
                  <adec:decorative xmlns:adec="http://schemas.microsoft.com/office/drawing/2017/decorative" val="1"/>
                </a:ext>
              </a:extLst>
            </p:cNvPr>
            <p:cNvSpPr txBox="1"/>
            <p:nvPr/>
          </p:nvSpPr>
          <p:spPr>
            <a:xfrm>
              <a:off x="5184026" y="4167585"/>
              <a:ext cx="1806707" cy="1482202"/>
            </a:xfrm>
            <a:prstGeom prst="rect">
              <a:avLst/>
            </a:prstGeom>
            <a:noFill/>
          </p:spPr>
          <p:txBody>
            <a:bodyPr wrap="square" rtlCol="0">
              <a:spAutoFit/>
            </a:bodyPr>
            <a:lstStyle/>
            <a:p>
              <a:pPr algn="ctr"/>
              <a:r>
                <a:rPr lang="en-US" sz="1200" b="1" dirty="0">
                  <a:latin typeface="Lub Dub Condensed" panose="020B0506030403020204" pitchFamily="34" charset="0"/>
                </a:rPr>
                <a:t>Imaging for DCI explains deficit or other explanation for exam?</a:t>
              </a:r>
            </a:p>
          </p:txBody>
        </p:sp>
      </p:grpSp>
      <p:cxnSp>
        <p:nvCxnSpPr>
          <p:cNvPr id="163" name="Straight Arrow Connector 73">
            <a:extLst>
              <a:ext uri="{FF2B5EF4-FFF2-40B4-BE49-F238E27FC236}">
                <a16:creationId xmlns:a16="http://schemas.microsoft.com/office/drawing/2014/main" id="{35ED0BE4-1EAF-CC7E-2372-10C61594B7B4}"/>
              </a:ext>
              <a:ext uri="{C183D7F6-B498-43B3-948B-1728B52AA6E4}">
                <adec:decorative xmlns:adec="http://schemas.microsoft.com/office/drawing/2017/decorative" val="1"/>
              </a:ext>
            </a:extLst>
          </p:cNvPr>
          <p:cNvCxnSpPr>
            <a:cxnSpLocks/>
          </p:cNvCxnSpPr>
          <p:nvPr/>
        </p:nvCxnSpPr>
        <p:spPr>
          <a:xfrm rot="10800000">
            <a:off x="3897747" y="4540677"/>
            <a:ext cx="123691" cy="1005840"/>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164" name="Rectangle Container">
            <a:extLst>
              <a:ext uri="{FF2B5EF4-FFF2-40B4-BE49-F238E27FC236}">
                <a16:creationId xmlns:a16="http://schemas.microsoft.com/office/drawing/2014/main" id="{546820E2-5CA7-9344-9394-1B6872FCA903}"/>
              </a:ext>
              <a:ext uri="{C183D7F6-B498-43B3-948B-1728B52AA6E4}">
                <adec:decorative xmlns:adec="http://schemas.microsoft.com/office/drawing/2017/decorative" val="1"/>
              </a:ext>
            </a:extLst>
          </p:cNvPr>
          <p:cNvSpPr/>
          <p:nvPr/>
        </p:nvSpPr>
        <p:spPr>
          <a:xfrm>
            <a:off x="3664607" y="4869027"/>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175" name="TextBox 174">
            <a:extLst>
              <a:ext uri="{FF2B5EF4-FFF2-40B4-BE49-F238E27FC236}">
                <a16:creationId xmlns:a16="http://schemas.microsoft.com/office/drawing/2014/main" id="{3B19D158-AF04-7EE9-6A05-A1E48A63ED47}"/>
              </a:ext>
              <a:ext uri="{C183D7F6-B498-43B3-948B-1728B52AA6E4}">
                <adec:decorative xmlns:adec="http://schemas.microsoft.com/office/drawing/2017/decorative" val="1"/>
              </a:ext>
            </a:extLst>
          </p:cNvPr>
          <p:cNvSpPr txBox="1"/>
          <p:nvPr/>
        </p:nvSpPr>
        <p:spPr>
          <a:xfrm>
            <a:off x="8432800" y="4234874"/>
            <a:ext cx="1962728" cy="341744"/>
          </a:xfrm>
          <a:prstGeom prst="rect">
            <a:avLst/>
          </a:prstGeom>
          <a:solidFill>
            <a:srgbClr val="82D472"/>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Continue monitoring (Class 1) †</a:t>
            </a:r>
          </a:p>
        </p:txBody>
      </p:sp>
      <p:cxnSp>
        <p:nvCxnSpPr>
          <p:cNvPr id="177" name="Straight Arrow Connector 73">
            <a:extLst>
              <a:ext uri="{FF2B5EF4-FFF2-40B4-BE49-F238E27FC236}">
                <a16:creationId xmlns:a16="http://schemas.microsoft.com/office/drawing/2014/main" id="{6CF81BF2-B08F-B518-5FE5-76BED44F8E27}"/>
              </a:ext>
              <a:ext uri="{C183D7F6-B498-43B3-948B-1728B52AA6E4}">
                <adec:decorative xmlns:adec="http://schemas.microsoft.com/office/drawing/2017/decorative" val="1"/>
              </a:ext>
            </a:extLst>
          </p:cNvPr>
          <p:cNvCxnSpPr>
            <a:cxnSpLocks/>
            <a:endCxn id="175" idx="2"/>
          </p:cNvCxnSpPr>
          <p:nvPr/>
        </p:nvCxnSpPr>
        <p:spPr>
          <a:xfrm flipV="1">
            <a:off x="7452852" y="4576618"/>
            <a:ext cx="1961312" cy="457498"/>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178" name="Rectangle Container">
            <a:extLst>
              <a:ext uri="{FF2B5EF4-FFF2-40B4-BE49-F238E27FC236}">
                <a16:creationId xmlns:a16="http://schemas.microsoft.com/office/drawing/2014/main" id="{0739F7EB-9C5D-99EA-D281-45FD9C79A050}"/>
              </a:ext>
              <a:ext uri="{C183D7F6-B498-43B3-948B-1728B52AA6E4}">
                <adec:decorative xmlns:adec="http://schemas.microsoft.com/office/drawing/2017/decorative" val="1"/>
              </a:ext>
            </a:extLst>
          </p:cNvPr>
          <p:cNvSpPr/>
          <p:nvPr/>
        </p:nvSpPr>
        <p:spPr>
          <a:xfrm>
            <a:off x="7640447" y="4901733"/>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cxnSp>
        <p:nvCxnSpPr>
          <p:cNvPr id="181" name="Straight Arrow Connector 73">
            <a:extLst>
              <a:ext uri="{FF2B5EF4-FFF2-40B4-BE49-F238E27FC236}">
                <a16:creationId xmlns:a16="http://schemas.microsoft.com/office/drawing/2014/main" id="{602BF0AB-ACAF-3543-3BE7-0731B60F98CC}"/>
              </a:ext>
              <a:ext uri="{C183D7F6-B498-43B3-948B-1728B52AA6E4}">
                <adec:decorative xmlns:adec="http://schemas.microsoft.com/office/drawing/2017/decorative" val="1"/>
              </a:ext>
            </a:extLst>
          </p:cNvPr>
          <p:cNvCxnSpPr>
            <a:cxnSpLocks/>
            <a:endCxn id="175" idx="2"/>
          </p:cNvCxnSpPr>
          <p:nvPr/>
        </p:nvCxnSpPr>
        <p:spPr>
          <a:xfrm flipV="1">
            <a:off x="5442155" y="4576618"/>
            <a:ext cx="3972009" cy="963859"/>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182" name="Rectangle Container">
            <a:extLst>
              <a:ext uri="{FF2B5EF4-FFF2-40B4-BE49-F238E27FC236}">
                <a16:creationId xmlns:a16="http://schemas.microsoft.com/office/drawing/2014/main" id="{9D5E33E7-DB75-38C9-B0B7-DD4CCD80647E}"/>
              </a:ext>
              <a:ext uri="{C183D7F6-B498-43B3-948B-1728B52AA6E4}">
                <adec:decorative xmlns:adec="http://schemas.microsoft.com/office/drawing/2017/decorative" val="1"/>
              </a:ext>
            </a:extLst>
          </p:cNvPr>
          <p:cNvSpPr/>
          <p:nvPr/>
        </p:nvSpPr>
        <p:spPr>
          <a:xfrm>
            <a:off x="5629750" y="5408094"/>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cxnSp>
        <p:nvCxnSpPr>
          <p:cNvPr id="184" name="Elbow Connector 47">
            <a:extLst>
              <a:ext uri="{FF2B5EF4-FFF2-40B4-BE49-F238E27FC236}">
                <a16:creationId xmlns:a16="http://schemas.microsoft.com/office/drawing/2014/main" id="{C75EA6B0-7E77-03EE-2FC1-15C1FCB20B33}"/>
              </a:ext>
              <a:ext uri="{C183D7F6-B498-43B3-948B-1728B52AA6E4}">
                <adec:decorative xmlns:adec="http://schemas.microsoft.com/office/drawing/2017/decorative" val="1"/>
              </a:ext>
            </a:extLst>
          </p:cNvPr>
          <p:cNvCxnSpPr>
            <a:cxnSpLocks/>
            <a:stCxn id="175" idx="3"/>
            <a:endCxn id="69" idx="3"/>
          </p:cNvCxnSpPr>
          <p:nvPr/>
        </p:nvCxnSpPr>
        <p:spPr>
          <a:xfrm flipV="1">
            <a:off x="10395528" y="2962450"/>
            <a:ext cx="400290" cy="1443296"/>
          </a:xfrm>
          <a:prstGeom prst="bentConnector3">
            <a:avLst>
              <a:gd name="adj1" fmla="val 157109"/>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8" name="Rectangle 187" descr="This algorithm provides a practical and evidence guided approach to the management of patients with cerebral vasospasm and delayed cerebral ischemia (DCI) after aneurysmal subarachnoid hemorrhage (aSAH).&#10;In patients with aSAH, early initiation of oral nimodipine is beneficial in preventing DCI and improving functional outcomes (Class 1).  &#10;Regular neurological exams are important to assess for indicators of worsening neurologic status.  Transcranial doppler (TCD) monitoring can be useful as well as continuous electroencephalography (cEEG) depending on the reliability of neurologic assessment.  Invasive multimodality neuromonitoring may be considered (Class 2b).&#10;Avoid prophylactic hemodynamic augmentation as this has been shown to lead to a higher incidence of complications, including congestive cardiac failure (Class 3: Harm).&#10;If worsening neurologically or on monitoring when neurological exam is determined to be unreliable, address exam cofounders such as elevated blood pressure, and ensure euvolemia.  Additional imaging as indicated (e.g. computed tomography /computed tomography angiography) Class 2a.&#10;If the worsening neurologic status resolves then continue monitoring (Class 1) but if worsening status continues it may be considered to proceed to endovascular rescue therapy with an intra-arterial  spasmolytic+/- angioplasty (Class 2b).  If the worsening neurologic status resolves, then continue monitoring (Class 1) but if worsening status continues determine if imaging for DCI will explains the deficit or is there other explanation for exam? If yes, then continue monitoring (Class 1).  If no, then it may be considered to proceed to endovascular rescue therapy with an intra-arterial  spasmolytic+/- angioplasty (Class 2b).&#10;">
            <a:extLst>
              <a:ext uri="{FF2B5EF4-FFF2-40B4-BE49-F238E27FC236}">
                <a16:creationId xmlns:a16="http://schemas.microsoft.com/office/drawing/2014/main" id="{17DF71EB-BCC3-82A2-1078-5413E75BA26C}"/>
              </a:ext>
              <a:ext uri="{C183D7F6-B498-43B3-948B-1728B52AA6E4}">
                <adec:decorative xmlns:adec="http://schemas.microsoft.com/office/drawing/2017/decorative" val="0"/>
              </a:ext>
            </a:extLst>
          </p:cNvPr>
          <p:cNvSpPr/>
          <p:nvPr/>
        </p:nvSpPr>
        <p:spPr>
          <a:xfrm>
            <a:off x="3647768" y="245806"/>
            <a:ext cx="8037301" cy="573220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B37037F-6F1A-D662-2B54-AE2B25D851B5}"/>
              </a:ext>
            </a:extLst>
          </p:cNvPr>
          <p:cNvSpPr txBox="1"/>
          <p:nvPr/>
        </p:nvSpPr>
        <p:spPr>
          <a:xfrm>
            <a:off x="722140" y="4778477"/>
            <a:ext cx="2306195" cy="1016700"/>
          </a:xfrm>
          <a:prstGeom prst="rect">
            <a:avLst/>
          </a:prstGeom>
          <a:noFill/>
        </p:spPr>
        <p:txBody>
          <a:bodyPr wrap="square">
            <a:spAutoFit/>
          </a:bodyPr>
          <a:lstStyle/>
          <a:p>
            <a:pPr marL="0" marR="0">
              <a:spcBef>
                <a:spcPts val="0"/>
              </a:spcBef>
              <a:spcAft>
                <a:spcPts val="0"/>
              </a:spcAft>
            </a:pPr>
            <a:r>
              <a:rPr lang="en-US" sz="1000" dirty="0">
                <a:effectLst/>
                <a:latin typeface="Lub Dub Condensed" panose="020B0506030403020204" pitchFamily="34" charset="0"/>
                <a:ea typeface="Times New Roman" panose="02020603050405020304" pitchFamily="18" charset="0"/>
                <a:cs typeface="Arial" panose="020B0604020202020204" pitchFamily="34" charset="0"/>
              </a:rPr>
              <a:t>* Section 8.3 </a:t>
            </a:r>
            <a:r>
              <a:rPr lang="en-US" sz="1000" i="1" dirty="0">
                <a:effectLst/>
                <a:latin typeface="Lub Dub Condensed" panose="020B0506030403020204" pitchFamily="34" charset="0"/>
                <a:ea typeface="Times New Roman" panose="02020603050405020304" pitchFamily="18" charset="0"/>
                <a:cs typeface="Arial" panose="020B0604020202020204" pitchFamily="34" charset="0"/>
              </a:rPr>
              <a:t>Management of Cerebral Vasospasm and DCI after </a:t>
            </a:r>
            <a:r>
              <a:rPr lang="en-US" sz="1000" i="1" dirty="0" err="1">
                <a:effectLst/>
                <a:latin typeface="Lub Dub Condensed" panose="020B0506030403020204" pitchFamily="34" charset="0"/>
                <a:ea typeface="Times New Roman" panose="02020603050405020304" pitchFamily="18" charset="0"/>
                <a:cs typeface="Arial" panose="020B0604020202020204" pitchFamily="34" charset="0"/>
              </a:rPr>
              <a:t>aSAH</a:t>
            </a:r>
            <a:endParaRPr lang="en-US" sz="1000" dirty="0">
              <a:effectLst/>
              <a:latin typeface="Lub Dub Condensed" panose="020B0506030403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000" dirty="0">
                <a:solidFill>
                  <a:srgbClr val="000000"/>
                </a:solidFill>
                <a:effectLst/>
                <a:latin typeface="Lub Dub Condensed" panose="020B0506030403020204" pitchFamily="34" charset="0"/>
                <a:ea typeface="Times New Roman" panose="02020603050405020304" pitchFamily="18" charset="0"/>
                <a:cs typeface="Arial" panose="020B0604020202020204" pitchFamily="34" charset="0"/>
              </a:rPr>
              <a:t>† Section 8.1 </a:t>
            </a:r>
            <a:r>
              <a:rPr lang="en-US" sz="1000" i="1" dirty="0">
                <a:solidFill>
                  <a:srgbClr val="000000"/>
                </a:solidFill>
                <a:effectLst/>
                <a:latin typeface="Lub Dub Condensed" panose="020B0506030403020204" pitchFamily="34" charset="0"/>
                <a:ea typeface="Times New Roman" panose="02020603050405020304" pitchFamily="18" charset="0"/>
                <a:cs typeface="Arial" panose="020B0604020202020204" pitchFamily="34" charset="0"/>
              </a:rPr>
              <a:t>Nursing Interventions and Activities </a:t>
            </a:r>
            <a:endParaRPr lang="en-US" sz="1000" dirty="0">
              <a:solidFill>
                <a:srgbClr val="000000"/>
              </a:solidFill>
              <a:effectLst/>
              <a:latin typeface="Lub Dub Condensed" panose="020B0506030403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000" dirty="0">
                <a:solidFill>
                  <a:srgbClr val="000000"/>
                </a:solidFill>
                <a:effectLst/>
                <a:latin typeface="Lub Dub Condensed" panose="020B0506030403020204" pitchFamily="34" charset="0"/>
                <a:ea typeface="Times New Roman" panose="02020603050405020304" pitchFamily="18" charset="0"/>
                <a:cs typeface="Arial" panose="020B0604020202020204" pitchFamily="34" charset="0"/>
              </a:rPr>
              <a:t>‡ 8.2 </a:t>
            </a:r>
            <a:r>
              <a:rPr lang="en-US" sz="1000" i="1" dirty="0">
                <a:solidFill>
                  <a:srgbClr val="000000"/>
                </a:solidFill>
                <a:effectLst/>
                <a:latin typeface="Lub Dub Condensed" panose="020B0506030403020204" pitchFamily="34" charset="0"/>
                <a:ea typeface="Times New Roman" panose="02020603050405020304" pitchFamily="18" charset="0"/>
                <a:cs typeface="Arial" panose="020B0604020202020204" pitchFamily="34" charset="0"/>
              </a:rPr>
              <a:t>Monitoring and Detection of Cerebral Vasospasm </a:t>
            </a:r>
            <a:endParaRPr lang="en-US" sz="1000" dirty="0">
              <a:solidFill>
                <a:srgbClr val="000000"/>
              </a:solidFill>
              <a:effectLst/>
              <a:latin typeface="Lub Dub Condensed" panose="020B0506030403020204" pitchFamily="34" charset="0"/>
              <a:ea typeface="Times New Roman" panose="02020603050405020304" pitchFamily="18" charset="0"/>
              <a:cs typeface="Arial" panose="020B0604020202020204" pitchFamily="34" charset="0"/>
            </a:endParaRPr>
          </a:p>
        </p:txBody>
      </p:sp>
      <p:sp>
        <p:nvSpPr>
          <p:cNvPr id="7" name="Text Placeholder 6">
            <a:extLst>
              <a:ext uri="{FF2B5EF4-FFF2-40B4-BE49-F238E27FC236}">
                <a16:creationId xmlns:a16="http://schemas.microsoft.com/office/drawing/2014/main" id="{9B31340D-E989-7577-3C3B-ED5B31880257}"/>
              </a:ext>
            </a:extLst>
          </p:cNvPr>
          <p:cNvSpPr>
            <a:spLocks noGrp="1"/>
          </p:cNvSpPr>
          <p:nvPr>
            <p:ph type="body" sz="quarter" idx="13"/>
          </p:nvPr>
        </p:nvSpPr>
        <p:spPr>
          <a:xfrm>
            <a:off x="2555780" y="5952445"/>
            <a:ext cx="9091274" cy="433563"/>
          </a:xfrm>
        </p:spPr>
        <p:txBody>
          <a:bodyPr/>
          <a:lstStyle/>
          <a:p>
            <a:pPr marL="0" indent="0" algn="ctr"/>
            <a:r>
              <a:rPr lang="en-US" b="1" dirty="0"/>
              <a:t>Abbreviations: </a:t>
            </a:r>
            <a:r>
              <a:rPr lang="en-US" dirty="0" err="1"/>
              <a:t>aSAH</a:t>
            </a:r>
            <a:r>
              <a:rPr lang="en-US" dirty="0"/>
              <a:t> indicates aneurysmal subarachnoid hemorrhage; BP, blood pressure; CT, computed tomography; CTA, computed tomography angiography; DCI, delayed cerebral ischemia/injury; </a:t>
            </a:r>
            <a:r>
              <a:rPr lang="en-US" dirty="0" err="1"/>
              <a:t>cEEG</a:t>
            </a:r>
            <a:r>
              <a:rPr lang="en-US" dirty="0"/>
              <a:t>, continuous electroencephalography; IA, intra-arterial; and TCD, transcranial doppler.</a:t>
            </a:r>
          </a:p>
        </p:txBody>
      </p:sp>
    </p:spTree>
    <p:extLst>
      <p:ext uri="{BB962C8B-B14F-4D97-AF65-F5344CB8AC3E}">
        <p14:creationId xmlns:p14="http://schemas.microsoft.com/office/powerpoint/2010/main" val="361254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right)">
                                      <p:cBhvr>
                                        <p:cTn id="27" dur="500"/>
                                        <p:tgtEl>
                                          <p:spTgt spid="3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up)">
                                      <p:cBhvr>
                                        <p:cTn id="35" dur="500"/>
                                        <p:tgtEl>
                                          <p:spTgt spid="3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childTnLst>
                          </p:cTn>
                        </p:par>
                        <p:par>
                          <p:cTn id="57" fill="hold">
                            <p:stCondLst>
                              <p:cond delay="1000"/>
                            </p:stCondLst>
                            <p:childTnLst>
                              <p:par>
                                <p:cTn id="58" presetID="22" presetClass="entr" presetSubtype="1" fill="hold" nodeType="after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wipe(up)">
                                      <p:cBhvr>
                                        <p:cTn id="60" dur="500"/>
                                        <p:tgtEl>
                                          <p:spTgt spid="51"/>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childTnLst>
                          </p:cTn>
                        </p:par>
                        <p:par>
                          <p:cTn id="65" fill="hold">
                            <p:stCondLst>
                              <p:cond delay="2000"/>
                            </p:stCondLst>
                            <p:childTnLst>
                              <p:par>
                                <p:cTn id="66" presetID="22" presetClass="entr" presetSubtype="2"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right)">
                                      <p:cBhvr>
                                        <p:cTn id="68" dur="500"/>
                                        <p:tgtEl>
                                          <p:spTgt spid="5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nodeType="click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wipe(right)">
                                      <p:cBhvr>
                                        <p:cTn id="73" dur="500"/>
                                        <p:tgtEl>
                                          <p:spTgt spid="62"/>
                                        </p:tgtEl>
                                      </p:cBhvr>
                                    </p:animEffect>
                                  </p:childTnLst>
                                </p:cTn>
                              </p:par>
                              <p:par>
                                <p:cTn id="74" presetID="22" presetClass="entr" presetSubtype="8" fill="hold" nodeType="with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wipe(left)">
                                      <p:cBhvr>
                                        <p:cTn id="76" dur="500"/>
                                        <p:tgtEl>
                                          <p:spTgt spid="65"/>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500"/>
                                        <p:tgtEl>
                                          <p:spTgt spid="46"/>
                                        </p:tgtEl>
                                      </p:cBhvr>
                                    </p:animEffect>
                                  </p:childTnLst>
                                </p:cTn>
                              </p:par>
                            </p:childTnLst>
                          </p:cTn>
                        </p:par>
                        <p:par>
                          <p:cTn id="81" fill="hold">
                            <p:stCondLst>
                              <p:cond delay="1000"/>
                            </p:stCondLst>
                            <p:childTnLst>
                              <p:par>
                                <p:cTn id="82" presetID="22" presetClass="entr" presetSubtype="1"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wipe(up)">
                                      <p:cBhvr>
                                        <p:cTn id="84" dur="500"/>
                                        <p:tgtEl>
                                          <p:spTgt spid="59"/>
                                        </p:tgtEl>
                                      </p:cBhvr>
                                    </p:animEffect>
                                  </p:childTnLst>
                                </p:cTn>
                              </p:par>
                            </p:childTnLst>
                          </p:cTn>
                        </p:par>
                        <p:par>
                          <p:cTn id="85" fill="hold">
                            <p:stCondLst>
                              <p:cond delay="1500"/>
                            </p:stCondLst>
                            <p:childTnLst>
                              <p:par>
                                <p:cTn id="86" presetID="22" presetClass="entr" presetSubtype="1" fill="hold" nodeType="after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wipe(up)">
                                      <p:cBhvr>
                                        <p:cTn id="88" dur="500"/>
                                        <p:tgtEl>
                                          <p:spTgt spid="68"/>
                                        </p:tgtEl>
                                      </p:cBhvr>
                                    </p:animEffect>
                                  </p:childTnLst>
                                </p:cTn>
                              </p:par>
                            </p:childTnLst>
                          </p:cTn>
                        </p:par>
                        <p:par>
                          <p:cTn id="89" fill="hold">
                            <p:stCondLst>
                              <p:cond delay="2000"/>
                            </p:stCondLst>
                            <p:childTnLst>
                              <p:par>
                                <p:cTn id="90" presetID="10" presetClass="entr" presetSubtype="0" fill="hold" grpId="0" nodeType="after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childTnLst>
                                </p:cTn>
                              </p:par>
                            </p:childTnLst>
                          </p:cTn>
                        </p:par>
                        <p:par>
                          <p:cTn id="93" fill="hold">
                            <p:stCondLst>
                              <p:cond delay="2500"/>
                            </p:stCondLst>
                            <p:childTnLst>
                              <p:par>
                                <p:cTn id="94" presetID="22" presetClass="entr" presetSubtype="1" fill="hold"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up)">
                                      <p:cBhvr>
                                        <p:cTn id="96" dur="500"/>
                                        <p:tgtEl>
                                          <p:spTgt spid="70"/>
                                        </p:tgtEl>
                                      </p:cBhvr>
                                    </p:animEffect>
                                  </p:childTnLst>
                                </p:cTn>
                              </p:par>
                            </p:childTnLst>
                          </p:cTn>
                        </p:par>
                        <p:par>
                          <p:cTn id="97" fill="hold">
                            <p:stCondLst>
                              <p:cond delay="3000"/>
                            </p:stCondLst>
                            <p:childTnLst>
                              <p:par>
                                <p:cTn id="98" presetID="10" presetClass="entr" presetSubtype="0" fill="hold" grpId="0" nodeType="afterEffect">
                                  <p:stCondLst>
                                    <p:cond delay="0"/>
                                  </p:stCondLst>
                                  <p:childTnLst>
                                    <p:set>
                                      <p:cBhvr>
                                        <p:cTn id="99" dur="1" fill="hold">
                                          <p:stCondLst>
                                            <p:cond delay="0"/>
                                          </p:stCondLst>
                                        </p:cTn>
                                        <p:tgtEl>
                                          <p:spTgt spid="71"/>
                                        </p:tgtEl>
                                        <p:attrNameLst>
                                          <p:attrName>style.visibility</p:attrName>
                                        </p:attrNameLst>
                                      </p:cBhvr>
                                      <p:to>
                                        <p:strVal val="visible"/>
                                      </p:to>
                                    </p:set>
                                    <p:animEffect transition="in" filter="fade">
                                      <p:cBhvr>
                                        <p:cTn id="100" dur="500"/>
                                        <p:tgtEl>
                                          <p:spTgt spid="71"/>
                                        </p:tgtEl>
                                      </p:cBhvr>
                                    </p:animEffect>
                                  </p:childTnLst>
                                </p:cTn>
                              </p:par>
                            </p:childTnLst>
                          </p:cTn>
                        </p:par>
                        <p:par>
                          <p:cTn id="101" fill="hold">
                            <p:stCondLst>
                              <p:cond delay="3500"/>
                            </p:stCondLst>
                            <p:childTnLst>
                              <p:par>
                                <p:cTn id="102" presetID="22" presetClass="entr" presetSubtype="1" fill="hold" nodeType="after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wipe(up)">
                                      <p:cBhvr>
                                        <p:cTn id="104" dur="500"/>
                                        <p:tgtEl>
                                          <p:spTgt spid="108"/>
                                        </p:tgtEl>
                                      </p:cBhvr>
                                    </p:animEffect>
                                  </p:childTnLst>
                                </p:cTn>
                              </p:par>
                            </p:childTnLst>
                          </p:cTn>
                        </p:par>
                        <p:par>
                          <p:cTn id="105" fill="hold">
                            <p:stCondLst>
                              <p:cond delay="4000"/>
                            </p:stCondLst>
                            <p:childTnLst>
                              <p:par>
                                <p:cTn id="106" presetID="10" presetClass="entr" presetSubtype="0" fill="hold" nodeType="afterEffect">
                                  <p:stCondLst>
                                    <p:cond delay="0"/>
                                  </p:stCondLst>
                                  <p:childTnLst>
                                    <p:set>
                                      <p:cBhvr>
                                        <p:cTn id="107" dur="1" fill="hold">
                                          <p:stCondLst>
                                            <p:cond delay="0"/>
                                          </p:stCondLst>
                                        </p:cTn>
                                        <p:tgtEl>
                                          <p:spTgt spid="107"/>
                                        </p:tgtEl>
                                        <p:attrNameLst>
                                          <p:attrName>style.visibility</p:attrName>
                                        </p:attrNameLst>
                                      </p:cBhvr>
                                      <p:to>
                                        <p:strVal val="visible"/>
                                      </p:to>
                                    </p:set>
                                    <p:animEffect transition="in" filter="fade">
                                      <p:cBhvr>
                                        <p:cTn id="108" dur="500"/>
                                        <p:tgtEl>
                                          <p:spTgt spid="10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102"/>
                                        </p:tgtEl>
                                        <p:attrNameLst>
                                          <p:attrName>style.visibility</p:attrName>
                                        </p:attrNameLst>
                                      </p:cBhvr>
                                      <p:to>
                                        <p:strVal val="visible"/>
                                      </p:to>
                                    </p:set>
                                    <p:animEffect transition="in" filter="wipe(left)">
                                      <p:cBhvr>
                                        <p:cTn id="113" dur="500"/>
                                        <p:tgtEl>
                                          <p:spTgt spid="10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03"/>
                                        </p:tgtEl>
                                        <p:attrNameLst>
                                          <p:attrName>style.visibility</p:attrName>
                                        </p:attrNameLst>
                                      </p:cBhvr>
                                      <p:to>
                                        <p:strVal val="visible"/>
                                      </p:to>
                                    </p:set>
                                    <p:animEffect transition="in" filter="fade">
                                      <p:cBhvr>
                                        <p:cTn id="116" dur="500"/>
                                        <p:tgtEl>
                                          <p:spTgt spid="103"/>
                                        </p:tgtEl>
                                      </p:cBhvr>
                                    </p:animEffect>
                                  </p:childTnLst>
                                </p:cTn>
                              </p:par>
                            </p:childTnLst>
                          </p:cTn>
                        </p:par>
                        <p:par>
                          <p:cTn id="117" fill="hold">
                            <p:stCondLst>
                              <p:cond delay="500"/>
                            </p:stCondLst>
                            <p:childTnLst>
                              <p:par>
                                <p:cTn id="118" presetID="10" presetClass="entr" presetSubtype="0" fill="hold" grpId="0" nodeType="afterEffect">
                                  <p:stCondLst>
                                    <p:cond delay="0"/>
                                  </p:stCondLst>
                                  <p:childTnLst>
                                    <p:set>
                                      <p:cBhvr>
                                        <p:cTn id="119" dur="1" fill="hold">
                                          <p:stCondLst>
                                            <p:cond delay="0"/>
                                          </p:stCondLst>
                                        </p:cTn>
                                        <p:tgtEl>
                                          <p:spTgt spid="175"/>
                                        </p:tgtEl>
                                        <p:attrNameLst>
                                          <p:attrName>style.visibility</p:attrName>
                                        </p:attrNameLst>
                                      </p:cBhvr>
                                      <p:to>
                                        <p:strVal val="visible"/>
                                      </p:to>
                                    </p:set>
                                    <p:animEffect transition="in" filter="fade">
                                      <p:cBhvr>
                                        <p:cTn id="120" dur="500"/>
                                        <p:tgtEl>
                                          <p:spTgt spid="175"/>
                                        </p:tgtEl>
                                      </p:cBhvr>
                                    </p:animEffect>
                                  </p:childTnLst>
                                </p:cTn>
                              </p:par>
                              <p:par>
                                <p:cTn id="121" presetID="22" presetClass="entr" presetSubtype="4" fill="hold" nodeType="withEffect">
                                  <p:stCondLst>
                                    <p:cond delay="0"/>
                                  </p:stCondLst>
                                  <p:childTnLst>
                                    <p:set>
                                      <p:cBhvr>
                                        <p:cTn id="122" dur="1" fill="hold">
                                          <p:stCondLst>
                                            <p:cond delay="0"/>
                                          </p:stCondLst>
                                        </p:cTn>
                                        <p:tgtEl>
                                          <p:spTgt spid="184"/>
                                        </p:tgtEl>
                                        <p:attrNameLst>
                                          <p:attrName>style.visibility</p:attrName>
                                        </p:attrNameLst>
                                      </p:cBhvr>
                                      <p:to>
                                        <p:strVal val="visible"/>
                                      </p:to>
                                    </p:set>
                                    <p:animEffect transition="in" filter="wipe(down)">
                                      <p:cBhvr>
                                        <p:cTn id="123" dur="500"/>
                                        <p:tgtEl>
                                          <p:spTgt spid="184"/>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2" fill="hold" nodeType="clickEffect">
                                  <p:stCondLst>
                                    <p:cond delay="0"/>
                                  </p:stCondLst>
                                  <p:childTnLst>
                                    <p:set>
                                      <p:cBhvr>
                                        <p:cTn id="127" dur="1" fill="hold">
                                          <p:stCondLst>
                                            <p:cond delay="0"/>
                                          </p:stCondLst>
                                        </p:cTn>
                                        <p:tgtEl>
                                          <p:spTgt spid="101"/>
                                        </p:tgtEl>
                                        <p:attrNameLst>
                                          <p:attrName>style.visibility</p:attrName>
                                        </p:attrNameLst>
                                      </p:cBhvr>
                                      <p:to>
                                        <p:strVal val="visible"/>
                                      </p:to>
                                    </p:set>
                                    <p:animEffect transition="in" filter="wipe(right)">
                                      <p:cBhvr>
                                        <p:cTn id="128" dur="500"/>
                                        <p:tgtEl>
                                          <p:spTgt spid="10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04"/>
                                        </p:tgtEl>
                                        <p:attrNameLst>
                                          <p:attrName>style.visibility</p:attrName>
                                        </p:attrNameLst>
                                      </p:cBhvr>
                                      <p:to>
                                        <p:strVal val="visible"/>
                                      </p:to>
                                    </p:set>
                                    <p:animEffect transition="in" filter="fade">
                                      <p:cBhvr>
                                        <p:cTn id="131" dur="500"/>
                                        <p:tgtEl>
                                          <p:spTgt spid="104"/>
                                        </p:tgtEl>
                                      </p:cBhvr>
                                    </p:animEffect>
                                  </p:childTnLst>
                                </p:cTn>
                              </p:par>
                            </p:childTnLst>
                          </p:cTn>
                        </p:par>
                        <p:par>
                          <p:cTn id="132" fill="hold">
                            <p:stCondLst>
                              <p:cond delay="500"/>
                            </p:stCondLst>
                            <p:childTnLst>
                              <p:par>
                                <p:cTn id="133" presetID="10" presetClass="entr" presetSubtype="0" fill="hold" grpId="0"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fade">
                                      <p:cBhvr>
                                        <p:cTn id="135" dur="500"/>
                                        <p:tgtEl>
                                          <p:spTgt spid="105"/>
                                        </p:tgtEl>
                                      </p:cBhvr>
                                    </p:animEffect>
                                  </p:childTnLst>
                                </p:cTn>
                              </p:par>
                            </p:childTnLst>
                          </p:cTn>
                        </p:par>
                        <p:par>
                          <p:cTn id="136" fill="hold">
                            <p:stCondLst>
                              <p:cond delay="1000"/>
                            </p:stCondLst>
                            <p:childTnLst>
                              <p:par>
                                <p:cTn id="137" presetID="22" presetClass="entr" presetSubtype="1" fill="hold" nodeType="afterEffect">
                                  <p:stCondLst>
                                    <p:cond delay="0"/>
                                  </p:stCondLst>
                                  <p:childTnLst>
                                    <p:set>
                                      <p:cBhvr>
                                        <p:cTn id="138" dur="1" fill="hold">
                                          <p:stCondLst>
                                            <p:cond delay="0"/>
                                          </p:stCondLst>
                                        </p:cTn>
                                        <p:tgtEl>
                                          <p:spTgt spid="106"/>
                                        </p:tgtEl>
                                        <p:attrNameLst>
                                          <p:attrName>style.visibility</p:attrName>
                                        </p:attrNameLst>
                                      </p:cBhvr>
                                      <p:to>
                                        <p:strVal val="visible"/>
                                      </p:to>
                                    </p:set>
                                    <p:animEffect transition="in" filter="wipe(up)">
                                      <p:cBhvr>
                                        <p:cTn id="139" dur="500"/>
                                        <p:tgtEl>
                                          <p:spTgt spid="106"/>
                                        </p:tgtEl>
                                      </p:cBhvr>
                                    </p:animEffect>
                                  </p:childTnLst>
                                </p:cTn>
                              </p:par>
                            </p:childTnLst>
                          </p:cTn>
                        </p:par>
                        <p:par>
                          <p:cTn id="140" fill="hold">
                            <p:stCondLst>
                              <p:cond delay="1500"/>
                            </p:stCondLst>
                            <p:childTnLst>
                              <p:par>
                                <p:cTn id="141" presetID="10" presetClass="entr" presetSubtype="0" fill="hold" nodeType="afterEffect">
                                  <p:stCondLst>
                                    <p:cond delay="0"/>
                                  </p:stCondLst>
                                  <p:childTnLst>
                                    <p:set>
                                      <p:cBhvr>
                                        <p:cTn id="142" dur="1" fill="hold">
                                          <p:stCondLst>
                                            <p:cond delay="0"/>
                                          </p:stCondLst>
                                        </p:cTn>
                                        <p:tgtEl>
                                          <p:spTgt spid="155"/>
                                        </p:tgtEl>
                                        <p:attrNameLst>
                                          <p:attrName>style.visibility</p:attrName>
                                        </p:attrNameLst>
                                      </p:cBhvr>
                                      <p:to>
                                        <p:strVal val="visible"/>
                                      </p:to>
                                    </p:set>
                                    <p:animEffect transition="in" filter="fade">
                                      <p:cBhvr>
                                        <p:cTn id="143" dur="500"/>
                                        <p:tgtEl>
                                          <p:spTgt spid="155"/>
                                        </p:tgtEl>
                                      </p:cBhvr>
                                    </p:animEffect>
                                  </p:childTnLst>
                                </p:cTn>
                              </p:par>
                            </p:childTnLst>
                          </p:cTn>
                        </p:par>
                        <p:par>
                          <p:cTn id="144" fill="hold">
                            <p:stCondLst>
                              <p:cond delay="2000"/>
                            </p:stCondLst>
                            <p:childTnLst>
                              <p:par>
                                <p:cTn id="145" presetID="22" presetClass="entr" presetSubtype="8" fill="hold" nodeType="afterEffect">
                                  <p:stCondLst>
                                    <p:cond delay="0"/>
                                  </p:stCondLst>
                                  <p:childTnLst>
                                    <p:set>
                                      <p:cBhvr>
                                        <p:cTn id="146" dur="1" fill="hold">
                                          <p:stCondLst>
                                            <p:cond delay="0"/>
                                          </p:stCondLst>
                                        </p:cTn>
                                        <p:tgtEl>
                                          <p:spTgt spid="177"/>
                                        </p:tgtEl>
                                        <p:attrNameLst>
                                          <p:attrName>style.visibility</p:attrName>
                                        </p:attrNameLst>
                                      </p:cBhvr>
                                      <p:to>
                                        <p:strVal val="visible"/>
                                      </p:to>
                                    </p:set>
                                    <p:animEffect transition="in" filter="wipe(left)">
                                      <p:cBhvr>
                                        <p:cTn id="147" dur="500"/>
                                        <p:tgtEl>
                                          <p:spTgt spid="177"/>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78"/>
                                        </p:tgtEl>
                                        <p:attrNameLst>
                                          <p:attrName>style.visibility</p:attrName>
                                        </p:attrNameLst>
                                      </p:cBhvr>
                                      <p:to>
                                        <p:strVal val="visible"/>
                                      </p:to>
                                    </p:set>
                                    <p:animEffect transition="in" filter="fade">
                                      <p:cBhvr>
                                        <p:cTn id="150" dur="500"/>
                                        <p:tgtEl>
                                          <p:spTgt spid="178"/>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2" fill="hold" nodeType="clickEffect">
                                  <p:stCondLst>
                                    <p:cond delay="0"/>
                                  </p:stCondLst>
                                  <p:childTnLst>
                                    <p:set>
                                      <p:cBhvr>
                                        <p:cTn id="154" dur="1" fill="hold">
                                          <p:stCondLst>
                                            <p:cond delay="0"/>
                                          </p:stCondLst>
                                        </p:cTn>
                                        <p:tgtEl>
                                          <p:spTgt spid="158"/>
                                        </p:tgtEl>
                                        <p:attrNameLst>
                                          <p:attrName>style.visibility</p:attrName>
                                        </p:attrNameLst>
                                      </p:cBhvr>
                                      <p:to>
                                        <p:strVal val="visible"/>
                                      </p:to>
                                    </p:set>
                                    <p:animEffect transition="in" filter="wipe(right)">
                                      <p:cBhvr>
                                        <p:cTn id="155" dur="500"/>
                                        <p:tgtEl>
                                          <p:spTgt spid="158"/>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59"/>
                                        </p:tgtEl>
                                        <p:attrNameLst>
                                          <p:attrName>style.visibility</p:attrName>
                                        </p:attrNameLst>
                                      </p:cBhvr>
                                      <p:to>
                                        <p:strVal val="visible"/>
                                      </p:to>
                                    </p:set>
                                    <p:animEffect transition="in" filter="fade">
                                      <p:cBhvr>
                                        <p:cTn id="158" dur="500"/>
                                        <p:tgtEl>
                                          <p:spTgt spid="159"/>
                                        </p:tgtEl>
                                      </p:cBhvr>
                                    </p:animEffect>
                                  </p:childTnLst>
                                </p:cTn>
                              </p:par>
                            </p:childTnLst>
                          </p:cTn>
                        </p:par>
                        <p:par>
                          <p:cTn id="159" fill="hold">
                            <p:stCondLst>
                              <p:cond delay="500"/>
                            </p:stCondLst>
                            <p:childTnLst>
                              <p:par>
                                <p:cTn id="160" presetID="10" presetClass="entr" presetSubtype="0" fill="hold" nodeType="afterEffect">
                                  <p:stCondLst>
                                    <p:cond delay="0"/>
                                  </p:stCondLst>
                                  <p:childTnLst>
                                    <p:set>
                                      <p:cBhvr>
                                        <p:cTn id="161" dur="1" fill="hold">
                                          <p:stCondLst>
                                            <p:cond delay="0"/>
                                          </p:stCondLst>
                                        </p:cTn>
                                        <p:tgtEl>
                                          <p:spTgt spid="160"/>
                                        </p:tgtEl>
                                        <p:attrNameLst>
                                          <p:attrName>style.visibility</p:attrName>
                                        </p:attrNameLst>
                                      </p:cBhvr>
                                      <p:to>
                                        <p:strVal val="visible"/>
                                      </p:to>
                                    </p:set>
                                    <p:animEffect transition="in" filter="fade">
                                      <p:cBhvr>
                                        <p:cTn id="162" dur="500"/>
                                        <p:tgtEl>
                                          <p:spTgt spid="160"/>
                                        </p:tgtEl>
                                      </p:cBhvr>
                                    </p:animEffect>
                                  </p:childTnLst>
                                </p:cTn>
                              </p:par>
                            </p:childTnLst>
                          </p:cTn>
                        </p:par>
                        <p:par>
                          <p:cTn id="163" fill="hold">
                            <p:stCondLst>
                              <p:cond delay="1000"/>
                            </p:stCondLst>
                            <p:childTnLst>
                              <p:par>
                                <p:cTn id="164" presetID="22" presetClass="entr" presetSubtype="8" fill="hold" nodeType="afterEffect">
                                  <p:stCondLst>
                                    <p:cond delay="0"/>
                                  </p:stCondLst>
                                  <p:childTnLst>
                                    <p:set>
                                      <p:cBhvr>
                                        <p:cTn id="165" dur="1" fill="hold">
                                          <p:stCondLst>
                                            <p:cond delay="0"/>
                                          </p:stCondLst>
                                        </p:cTn>
                                        <p:tgtEl>
                                          <p:spTgt spid="181"/>
                                        </p:tgtEl>
                                        <p:attrNameLst>
                                          <p:attrName>style.visibility</p:attrName>
                                        </p:attrNameLst>
                                      </p:cBhvr>
                                      <p:to>
                                        <p:strVal val="visible"/>
                                      </p:to>
                                    </p:set>
                                    <p:animEffect transition="in" filter="wipe(left)">
                                      <p:cBhvr>
                                        <p:cTn id="166" dur="500"/>
                                        <p:tgtEl>
                                          <p:spTgt spid="181"/>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82"/>
                                        </p:tgtEl>
                                        <p:attrNameLst>
                                          <p:attrName>style.visibility</p:attrName>
                                        </p:attrNameLst>
                                      </p:cBhvr>
                                      <p:to>
                                        <p:strVal val="visible"/>
                                      </p:to>
                                    </p:set>
                                    <p:animEffect transition="in" filter="fade">
                                      <p:cBhvr>
                                        <p:cTn id="169" dur="500"/>
                                        <p:tgtEl>
                                          <p:spTgt spid="182"/>
                                        </p:tgtEl>
                                      </p:cBhvr>
                                    </p:animEffect>
                                  </p:childTnLst>
                                </p:cTn>
                              </p:par>
                            </p:childTnLst>
                          </p:cTn>
                        </p:par>
                        <p:par>
                          <p:cTn id="170" fill="hold">
                            <p:stCondLst>
                              <p:cond delay="1500"/>
                            </p:stCondLst>
                            <p:childTnLst>
                              <p:par>
                                <p:cTn id="171" presetID="22" presetClass="entr" presetSubtype="2" fill="hold" nodeType="afterEffect">
                                  <p:stCondLst>
                                    <p:cond delay="0"/>
                                  </p:stCondLst>
                                  <p:childTnLst>
                                    <p:set>
                                      <p:cBhvr>
                                        <p:cTn id="172" dur="1" fill="hold">
                                          <p:stCondLst>
                                            <p:cond delay="0"/>
                                          </p:stCondLst>
                                        </p:cTn>
                                        <p:tgtEl>
                                          <p:spTgt spid="163"/>
                                        </p:tgtEl>
                                        <p:attrNameLst>
                                          <p:attrName>style.visibility</p:attrName>
                                        </p:attrNameLst>
                                      </p:cBhvr>
                                      <p:to>
                                        <p:strVal val="visible"/>
                                      </p:to>
                                    </p:set>
                                    <p:animEffect transition="in" filter="wipe(right)">
                                      <p:cBhvr>
                                        <p:cTn id="173" dur="500"/>
                                        <p:tgtEl>
                                          <p:spTgt spid="16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64"/>
                                        </p:tgtEl>
                                        <p:attrNameLst>
                                          <p:attrName>style.visibility</p:attrName>
                                        </p:attrNameLst>
                                      </p:cBhvr>
                                      <p:to>
                                        <p:strVal val="visible"/>
                                      </p:to>
                                    </p:set>
                                    <p:animEffect transition="in" filter="fade">
                                      <p:cBhvr>
                                        <p:cTn id="176"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1" grpId="0" animBg="1"/>
      <p:bldP spid="32" grpId="0" animBg="1"/>
      <p:bldP spid="37" grpId="0" animBg="1"/>
      <p:bldP spid="38" grpId="0" animBg="1"/>
      <p:bldP spid="46" grpId="0" animBg="1"/>
      <p:bldP spid="50" grpId="0" animBg="1"/>
      <p:bldP spid="52" grpId="0" animBg="1"/>
      <p:bldP spid="69" grpId="0" animBg="1"/>
      <p:bldP spid="71" grpId="0" animBg="1"/>
      <p:bldP spid="103" grpId="0" animBg="1"/>
      <p:bldP spid="104" grpId="0" animBg="1"/>
      <p:bldP spid="105" grpId="0" animBg="1"/>
      <p:bldP spid="159" grpId="0" animBg="1"/>
      <p:bldP spid="164" grpId="0" animBg="1"/>
      <p:bldP spid="175" grpId="0" animBg="1"/>
      <p:bldP spid="178" grpId="0" animBg="1"/>
      <p:bldP spid="18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666D32-7D0E-FAF9-30EB-5E7A719C2B2D}"/>
              </a:ext>
            </a:extLst>
          </p:cNvPr>
          <p:cNvSpPr>
            <a:spLocks noGrp="1"/>
          </p:cNvSpPr>
          <p:nvPr>
            <p:ph type="title"/>
          </p:nvPr>
        </p:nvSpPr>
        <p:spPr/>
        <p:txBody>
          <a:bodyPr/>
          <a:lstStyle/>
          <a:p>
            <a:r>
              <a:rPr lang="en-US" dirty="0"/>
              <a:t>Management of Hydrocephalus </a:t>
            </a:r>
            <a:br>
              <a:rPr lang="en-US" dirty="0"/>
            </a:br>
            <a:r>
              <a:rPr lang="en-US" dirty="0"/>
              <a:t>Associated with </a:t>
            </a:r>
            <a:r>
              <a:rPr lang="en-US" dirty="0" err="1"/>
              <a:t>aSAH</a:t>
            </a:r>
            <a:r>
              <a:rPr lang="en-US" dirty="0"/>
              <a:t> </a:t>
            </a:r>
          </a:p>
        </p:txBody>
      </p:sp>
      <p:sp>
        <p:nvSpPr>
          <p:cNvPr id="8" name="TextBox 7">
            <a:extLst>
              <a:ext uri="{FF2B5EF4-FFF2-40B4-BE49-F238E27FC236}">
                <a16:creationId xmlns:a16="http://schemas.microsoft.com/office/drawing/2014/main" id="{B63ACD25-B838-D299-F155-A1FB3D488B8E}"/>
              </a:ext>
              <a:ext uri="{C183D7F6-B498-43B3-948B-1728B52AA6E4}">
                <adec:decorative xmlns:adec="http://schemas.microsoft.com/office/drawing/2017/decorative" val="1"/>
              </a:ext>
            </a:extLst>
          </p:cNvPr>
          <p:cNvSpPr txBox="1"/>
          <p:nvPr/>
        </p:nvSpPr>
        <p:spPr>
          <a:xfrm>
            <a:off x="4151523" y="1442652"/>
            <a:ext cx="3704769" cy="47524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Hydrocephalus in </a:t>
            </a:r>
            <a:r>
              <a:rPr lang="en-US" dirty="0" err="1">
                <a:latin typeface="Lub Dub Condensed" panose="020B0506030403020204" pitchFamily="34" charset="0"/>
              </a:rPr>
              <a:t>aSAH</a:t>
            </a:r>
            <a:r>
              <a:rPr lang="en-US" dirty="0">
                <a:latin typeface="Lub Dub Condensed" panose="020B0506030403020204" pitchFamily="34" charset="0"/>
              </a:rPr>
              <a:t> </a:t>
            </a:r>
          </a:p>
        </p:txBody>
      </p:sp>
      <p:cxnSp>
        <p:nvCxnSpPr>
          <p:cNvPr id="9" name="Elbow Connector 47">
            <a:extLst>
              <a:ext uri="{FF2B5EF4-FFF2-40B4-BE49-F238E27FC236}">
                <a16:creationId xmlns:a16="http://schemas.microsoft.com/office/drawing/2014/main" id="{D916F6BE-34C5-1C1A-0781-EE13E88E3759}"/>
              </a:ext>
              <a:ext uri="{C183D7F6-B498-43B3-948B-1728B52AA6E4}">
                <adec:decorative xmlns:adec="http://schemas.microsoft.com/office/drawing/2017/decorative" val="1"/>
              </a:ext>
            </a:extLst>
          </p:cNvPr>
          <p:cNvCxnSpPr>
            <a:cxnSpLocks/>
            <a:stCxn id="8" idx="2"/>
            <a:endCxn id="14" idx="0"/>
          </p:cNvCxnSpPr>
          <p:nvPr/>
        </p:nvCxnSpPr>
        <p:spPr>
          <a:xfrm rot="16200000" flipH="1">
            <a:off x="7361561" y="560239"/>
            <a:ext cx="491867" cy="320717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Elbow Connector 47">
            <a:extLst>
              <a:ext uri="{FF2B5EF4-FFF2-40B4-BE49-F238E27FC236}">
                <a16:creationId xmlns:a16="http://schemas.microsoft.com/office/drawing/2014/main" id="{E43026B2-8F41-8B4C-D38F-5B094FA82A63}"/>
              </a:ext>
              <a:ext uri="{C183D7F6-B498-43B3-948B-1728B52AA6E4}">
                <adec:decorative xmlns:adec="http://schemas.microsoft.com/office/drawing/2017/decorative" val="1"/>
              </a:ext>
            </a:extLst>
          </p:cNvPr>
          <p:cNvCxnSpPr>
            <a:cxnSpLocks/>
            <a:stCxn id="8" idx="2"/>
            <a:endCxn id="12" idx="0"/>
          </p:cNvCxnSpPr>
          <p:nvPr/>
        </p:nvCxnSpPr>
        <p:spPr>
          <a:xfrm rot="5400000">
            <a:off x="4213959" y="619810"/>
            <a:ext cx="491867" cy="308803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45DDBCA-C241-6241-1A75-A060519155AC}"/>
              </a:ext>
              <a:ext uri="{C183D7F6-B498-43B3-948B-1728B52AA6E4}">
                <adec:decorative xmlns:adec="http://schemas.microsoft.com/office/drawing/2017/decorative" val="1"/>
              </a:ext>
            </a:extLst>
          </p:cNvPr>
          <p:cNvSpPr txBox="1"/>
          <p:nvPr/>
        </p:nvSpPr>
        <p:spPr>
          <a:xfrm>
            <a:off x="1707051" y="2409760"/>
            <a:ext cx="2417650" cy="523220"/>
          </a:xfrm>
          <a:prstGeom prst="rect">
            <a:avLst/>
          </a:prstGeom>
          <a:solidFill>
            <a:schemeClr val="bg1">
              <a:lumMod val="85000"/>
            </a:schemeClr>
          </a:solidFill>
        </p:spPr>
        <p:txBody>
          <a:bodyPr wrap="none" rtlCol="0">
            <a:spAutoFit/>
          </a:bodyPr>
          <a:lstStyle/>
          <a:p>
            <a:pPr algn="ctr"/>
            <a:r>
              <a:rPr lang="en-US" sz="1400" b="1" dirty="0">
                <a:latin typeface="Lub Dub Condensed" panose="020B0506030403020204" pitchFamily="34" charset="0"/>
              </a:rPr>
              <a:t>Acute hydrocephalus</a:t>
            </a:r>
          </a:p>
          <a:p>
            <a:pPr algn="ctr"/>
            <a:r>
              <a:rPr lang="en-US" sz="1400" b="1" dirty="0">
                <a:latin typeface="Lub Dub Condensed" panose="020B0506030403020204" pitchFamily="34" charset="0"/>
              </a:rPr>
              <a:t>(Occurs in 15-87% of </a:t>
            </a:r>
            <a:r>
              <a:rPr lang="en-US" sz="1400" b="1" dirty="0" err="1">
                <a:latin typeface="Lub Dub Condensed" panose="020B0506030403020204" pitchFamily="34" charset="0"/>
              </a:rPr>
              <a:t>aSAH</a:t>
            </a:r>
            <a:r>
              <a:rPr lang="en-US" sz="1400" b="1" dirty="0">
                <a:latin typeface="Lub Dub Condensed" panose="020B0506030403020204" pitchFamily="34" charset="0"/>
              </a:rPr>
              <a:t> pts)</a:t>
            </a:r>
          </a:p>
        </p:txBody>
      </p:sp>
      <p:sp>
        <p:nvSpPr>
          <p:cNvPr id="14" name="TextBox 13">
            <a:extLst>
              <a:ext uri="{FF2B5EF4-FFF2-40B4-BE49-F238E27FC236}">
                <a16:creationId xmlns:a16="http://schemas.microsoft.com/office/drawing/2014/main" id="{6E75F0F1-03B8-B5E3-6203-097E7DBA1BA8}"/>
              </a:ext>
              <a:ext uri="{C183D7F6-B498-43B3-948B-1728B52AA6E4}">
                <adec:decorative xmlns:adec="http://schemas.microsoft.com/office/drawing/2017/decorative" val="1"/>
              </a:ext>
            </a:extLst>
          </p:cNvPr>
          <p:cNvSpPr txBox="1"/>
          <p:nvPr/>
        </p:nvSpPr>
        <p:spPr>
          <a:xfrm>
            <a:off x="7817109" y="2409760"/>
            <a:ext cx="2787944" cy="523220"/>
          </a:xfrm>
          <a:prstGeom prst="rect">
            <a:avLst/>
          </a:prstGeom>
          <a:solidFill>
            <a:schemeClr val="bg1">
              <a:lumMod val="85000"/>
            </a:schemeClr>
          </a:solidFill>
        </p:spPr>
        <p:txBody>
          <a:bodyPr wrap="none" rtlCol="0">
            <a:spAutoFit/>
          </a:bodyPr>
          <a:lstStyle/>
          <a:p>
            <a:pPr algn="ctr"/>
            <a:r>
              <a:rPr lang="en-US" sz="1400" b="1" dirty="0">
                <a:latin typeface="Lub Dub Condensed" panose="020B0506030403020204" pitchFamily="34" charset="0"/>
              </a:rPr>
              <a:t>Persistent or chronic hydrocephalus</a:t>
            </a:r>
          </a:p>
          <a:p>
            <a:pPr algn="ctr"/>
            <a:r>
              <a:rPr lang="en-US" sz="1400" b="1" dirty="0">
                <a:latin typeface="Lub Dub Condensed" panose="020B0506030403020204" pitchFamily="34" charset="0"/>
              </a:rPr>
              <a:t>(Occurs in 8.9-48% of </a:t>
            </a:r>
            <a:r>
              <a:rPr lang="en-US" sz="1400" b="1" dirty="0" err="1">
                <a:latin typeface="Lub Dub Condensed" panose="020B0506030403020204" pitchFamily="34" charset="0"/>
              </a:rPr>
              <a:t>aSAH</a:t>
            </a:r>
            <a:r>
              <a:rPr lang="en-US" sz="1400" b="1" dirty="0">
                <a:latin typeface="Lub Dub Condensed" panose="020B0506030403020204" pitchFamily="34" charset="0"/>
              </a:rPr>
              <a:t> pts)</a:t>
            </a:r>
          </a:p>
        </p:txBody>
      </p:sp>
      <p:sp>
        <p:nvSpPr>
          <p:cNvPr id="16" name="Round Same Side Corner Rectangle 60">
            <a:extLst>
              <a:ext uri="{FF2B5EF4-FFF2-40B4-BE49-F238E27FC236}">
                <a16:creationId xmlns:a16="http://schemas.microsoft.com/office/drawing/2014/main" id="{75E2DB2B-D23A-6DFA-16B1-2C5D7F48B442}"/>
              </a:ext>
              <a:ext uri="{C183D7F6-B498-43B3-948B-1728B52AA6E4}">
                <adec:decorative xmlns:adec="http://schemas.microsoft.com/office/drawing/2017/decorative" val="1"/>
              </a:ext>
            </a:extLst>
          </p:cNvPr>
          <p:cNvSpPr/>
          <p:nvPr/>
        </p:nvSpPr>
        <p:spPr>
          <a:xfrm>
            <a:off x="2049797" y="3121686"/>
            <a:ext cx="1719879" cy="62823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Urgent CSF diversion with EVD or lumbar drain (Class 1)</a:t>
            </a:r>
          </a:p>
        </p:txBody>
      </p:sp>
      <p:cxnSp>
        <p:nvCxnSpPr>
          <p:cNvPr id="20" name="Straight Arrow Connector 25">
            <a:extLst>
              <a:ext uri="{FF2B5EF4-FFF2-40B4-BE49-F238E27FC236}">
                <a16:creationId xmlns:a16="http://schemas.microsoft.com/office/drawing/2014/main" id="{BD592BF8-879B-3FE9-B3AB-1F285C3D7034}"/>
              </a:ext>
              <a:ext uri="{C183D7F6-B498-43B3-948B-1728B52AA6E4}">
                <adec:decorative xmlns:adec="http://schemas.microsoft.com/office/drawing/2017/decorative" val="1"/>
              </a:ext>
            </a:extLst>
          </p:cNvPr>
          <p:cNvCxnSpPr>
            <a:cxnSpLocks/>
            <a:stCxn id="12" idx="2"/>
            <a:endCxn id="16" idx="0"/>
          </p:cNvCxnSpPr>
          <p:nvPr/>
        </p:nvCxnSpPr>
        <p:spPr>
          <a:xfrm flipH="1">
            <a:off x="2909737" y="2932980"/>
            <a:ext cx="6139" cy="18870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5">
            <a:extLst>
              <a:ext uri="{FF2B5EF4-FFF2-40B4-BE49-F238E27FC236}">
                <a16:creationId xmlns:a16="http://schemas.microsoft.com/office/drawing/2014/main" id="{C8FA6A74-FFF4-25C5-FE57-4DBC50B758BB}"/>
              </a:ext>
              <a:ext uri="{C183D7F6-B498-43B3-948B-1728B52AA6E4}">
                <adec:decorative xmlns:adec="http://schemas.microsoft.com/office/drawing/2017/decorative" val="1"/>
              </a:ext>
            </a:extLst>
          </p:cNvPr>
          <p:cNvCxnSpPr>
            <a:cxnSpLocks/>
          </p:cNvCxnSpPr>
          <p:nvPr/>
        </p:nvCxnSpPr>
        <p:spPr>
          <a:xfrm>
            <a:off x="9230910" y="2934384"/>
            <a:ext cx="0" cy="3464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ound Same Side Corner Rectangle 60">
            <a:extLst>
              <a:ext uri="{FF2B5EF4-FFF2-40B4-BE49-F238E27FC236}">
                <a16:creationId xmlns:a16="http://schemas.microsoft.com/office/drawing/2014/main" id="{06B580CD-6C4E-5F65-EEAC-71B10BB7D338}"/>
              </a:ext>
              <a:ext uri="{C183D7F6-B498-43B3-948B-1728B52AA6E4}">
                <adec:decorative xmlns:adec="http://schemas.microsoft.com/office/drawing/2017/decorative" val="1"/>
              </a:ext>
            </a:extLst>
          </p:cNvPr>
          <p:cNvSpPr/>
          <p:nvPr/>
        </p:nvSpPr>
        <p:spPr>
          <a:xfrm>
            <a:off x="8058094" y="3280791"/>
            <a:ext cx="2348564" cy="68179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Permanent CSF diversion (Class 1)</a:t>
            </a:r>
          </a:p>
        </p:txBody>
      </p:sp>
      <p:sp>
        <p:nvSpPr>
          <p:cNvPr id="25" name="Rectangle 24" descr="Guideline recommendations for the management of hydrocephalus associated with aneurysmal subarachnoid hemorrhage (aSAH) includes the following:&#10;&#10;In patients with aSAH and acute symptomatic hydrocephalus, urgent cerebrospinal fluide (CSF) diversion, external ventricular drain (EVD) or lumbar drainage) should be performed to improve neurological outcome (Class 1).  &#10;In patients with aSAH depending on hemorrhage/hydrocephalus pattern&#10;bundled EVD protocol is recommended or lumbar drain (Class 1).&#10;&#10;In persistent or chronic hydrocephalus, permanent CSF diversion is recommended (Class 1).&#10;&#10;Routine fenestration of the lamina terminalis is not indicated for reducing the rate of shunt-dependency &#10; (Class 3: No Benefit).&#10;">
            <a:extLst>
              <a:ext uri="{FF2B5EF4-FFF2-40B4-BE49-F238E27FC236}">
                <a16:creationId xmlns:a16="http://schemas.microsoft.com/office/drawing/2014/main" id="{937C5E7C-AD49-ACEB-AC7F-4A59B13C5E4D}"/>
              </a:ext>
              <a:ext uri="{C183D7F6-B498-43B3-948B-1728B52AA6E4}">
                <adec:decorative xmlns:adec="http://schemas.microsoft.com/office/drawing/2017/decorative" val="0"/>
              </a:ext>
            </a:extLst>
          </p:cNvPr>
          <p:cNvSpPr/>
          <p:nvPr/>
        </p:nvSpPr>
        <p:spPr>
          <a:xfrm>
            <a:off x="0" y="1163552"/>
            <a:ext cx="11685069" cy="477769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3C864BE3-DD8B-AF2C-9A06-BCCECBA8A7B9}"/>
              </a:ext>
              <a:ext uri="{C183D7F6-B498-43B3-948B-1728B52AA6E4}">
                <adec:decorative xmlns:adec="http://schemas.microsoft.com/office/drawing/2017/decorative" val="1"/>
              </a:ext>
            </a:extLst>
          </p:cNvPr>
          <p:cNvSpPr txBox="1"/>
          <p:nvPr/>
        </p:nvSpPr>
        <p:spPr>
          <a:xfrm>
            <a:off x="1659835" y="3959024"/>
            <a:ext cx="2335695" cy="738664"/>
          </a:xfrm>
          <a:prstGeom prst="rect">
            <a:avLst/>
          </a:prstGeom>
          <a:solidFill>
            <a:schemeClr val="bg1">
              <a:lumMod val="85000"/>
            </a:schemeClr>
          </a:solidFill>
        </p:spPr>
        <p:txBody>
          <a:bodyPr wrap="square" rtlCol="0">
            <a:spAutoFit/>
          </a:bodyPr>
          <a:lstStyle>
            <a:defPPr>
              <a:defRPr lang="en-US"/>
            </a:defPPr>
            <a:lvl1pPr algn="ctr">
              <a:defRPr sz="1400" b="1">
                <a:solidFill>
                  <a:schemeClr val="tx1"/>
                </a:solidFill>
                <a:latin typeface="Lub Dub Condensed" panose="020B0506030403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Depending on hemorrhage/hydrocephalus pattern</a:t>
            </a:r>
          </a:p>
        </p:txBody>
      </p:sp>
      <p:cxnSp>
        <p:nvCxnSpPr>
          <p:cNvPr id="30" name="Straight Arrow Connector 25">
            <a:extLst>
              <a:ext uri="{FF2B5EF4-FFF2-40B4-BE49-F238E27FC236}">
                <a16:creationId xmlns:a16="http://schemas.microsoft.com/office/drawing/2014/main" id="{5F8F7ABD-A1C9-134F-8738-760DAF2B0BFD}"/>
              </a:ext>
              <a:ext uri="{C183D7F6-B498-43B3-948B-1728B52AA6E4}">
                <adec:decorative xmlns:adec="http://schemas.microsoft.com/office/drawing/2017/decorative" val="1"/>
              </a:ext>
            </a:extLst>
          </p:cNvPr>
          <p:cNvCxnSpPr>
            <a:cxnSpLocks/>
            <a:stCxn id="16" idx="2"/>
          </p:cNvCxnSpPr>
          <p:nvPr/>
        </p:nvCxnSpPr>
        <p:spPr>
          <a:xfrm>
            <a:off x="2909737" y="3749922"/>
            <a:ext cx="0" cy="21014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82823F6-FC98-D862-6956-FFA73C37EBFB}"/>
              </a:ext>
              <a:ext uri="{C183D7F6-B498-43B3-948B-1728B52AA6E4}">
                <adec:decorative xmlns:adec="http://schemas.microsoft.com/office/drawing/2017/decorative" val="1"/>
              </a:ext>
            </a:extLst>
          </p:cNvPr>
          <p:cNvSpPr txBox="1"/>
          <p:nvPr/>
        </p:nvSpPr>
        <p:spPr>
          <a:xfrm>
            <a:off x="1081327" y="5075346"/>
            <a:ext cx="1726527" cy="52322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Bundled EVD protocol </a:t>
            </a:r>
          </a:p>
          <a:p>
            <a:r>
              <a:rPr lang="en-US" dirty="0">
                <a:solidFill>
                  <a:schemeClr val="tx1"/>
                </a:solidFill>
              </a:rPr>
              <a:t>(Class 1)</a:t>
            </a:r>
          </a:p>
        </p:txBody>
      </p:sp>
      <p:sp>
        <p:nvSpPr>
          <p:cNvPr id="33" name="TextBox 32">
            <a:extLst>
              <a:ext uri="{FF2B5EF4-FFF2-40B4-BE49-F238E27FC236}">
                <a16:creationId xmlns:a16="http://schemas.microsoft.com/office/drawing/2014/main" id="{48D17576-2C65-759B-3B9C-329CA5AAACC8}"/>
              </a:ext>
              <a:ext uri="{C183D7F6-B498-43B3-948B-1728B52AA6E4}">
                <adec:decorative xmlns:adec="http://schemas.microsoft.com/office/drawing/2017/decorative" val="1"/>
              </a:ext>
            </a:extLst>
          </p:cNvPr>
          <p:cNvSpPr txBox="1"/>
          <p:nvPr/>
        </p:nvSpPr>
        <p:spPr>
          <a:xfrm>
            <a:off x="3215203" y="5075346"/>
            <a:ext cx="1872639" cy="31143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Lumbar drain (Class 1)</a:t>
            </a:r>
          </a:p>
        </p:txBody>
      </p:sp>
      <p:cxnSp>
        <p:nvCxnSpPr>
          <p:cNvPr id="34" name="Elbow Connector 47">
            <a:extLst>
              <a:ext uri="{FF2B5EF4-FFF2-40B4-BE49-F238E27FC236}">
                <a16:creationId xmlns:a16="http://schemas.microsoft.com/office/drawing/2014/main" id="{76407709-94E8-3DB9-9869-5FB22933D36A}"/>
              </a:ext>
              <a:ext uri="{C183D7F6-B498-43B3-948B-1728B52AA6E4}">
                <adec:decorative xmlns:adec="http://schemas.microsoft.com/office/drawing/2017/decorative" val="1"/>
              </a:ext>
            </a:extLst>
          </p:cNvPr>
          <p:cNvCxnSpPr>
            <a:cxnSpLocks/>
            <a:stCxn id="12" idx="3"/>
            <a:endCxn id="14" idx="1"/>
          </p:cNvCxnSpPr>
          <p:nvPr/>
        </p:nvCxnSpPr>
        <p:spPr>
          <a:xfrm>
            <a:off x="4124701" y="2671370"/>
            <a:ext cx="369240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Elbow Connector 47">
            <a:extLst>
              <a:ext uri="{FF2B5EF4-FFF2-40B4-BE49-F238E27FC236}">
                <a16:creationId xmlns:a16="http://schemas.microsoft.com/office/drawing/2014/main" id="{E72C808B-9FDD-B3C3-45B7-50DB41E6B7D5}"/>
              </a:ext>
              <a:ext uri="{C183D7F6-B498-43B3-948B-1728B52AA6E4}">
                <adec:decorative xmlns:adec="http://schemas.microsoft.com/office/drawing/2017/decorative" val="1"/>
              </a:ext>
            </a:extLst>
          </p:cNvPr>
          <p:cNvCxnSpPr>
            <a:cxnSpLocks/>
            <a:stCxn id="27" idx="2"/>
            <a:endCxn id="32" idx="0"/>
          </p:cNvCxnSpPr>
          <p:nvPr/>
        </p:nvCxnSpPr>
        <p:spPr>
          <a:xfrm rot="5400000">
            <a:off x="2197308" y="4444971"/>
            <a:ext cx="377658" cy="88309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Elbow Connector 47">
            <a:extLst>
              <a:ext uri="{FF2B5EF4-FFF2-40B4-BE49-F238E27FC236}">
                <a16:creationId xmlns:a16="http://schemas.microsoft.com/office/drawing/2014/main" id="{6D449359-00CD-2604-F8D5-960A4C17B7B7}"/>
              </a:ext>
              <a:ext uri="{C183D7F6-B498-43B3-948B-1728B52AA6E4}">
                <adec:decorative xmlns:adec="http://schemas.microsoft.com/office/drawing/2017/decorative" val="1"/>
              </a:ext>
            </a:extLst>
          </p:cNvPr>
          <p:cNvCxnSpPr>
            <a:cxnSpLocks/>
            <a:stCxn id="27" idx="2"/>
            <a:endCxn id="33" idx="0"/>
          </p:cNvCxnSpPr>
          <p:nvPr/>
        </p:nvCxnSpPr>
        <p:spPr>
          <a:xfrm rot="16200000" flipH="1">
            <a:off x="3300774" y="4224597"/>
            <a:ext cx="377658" cy="13238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7" name="Picture 4">
            <a:extLst>
              <a:ext uri="{FF2B5EF4-FFF2-40B4-BE49-F238E27FC236}">
                <a16:creationId xmlns:a16="http://schemas.microsoft.com/office/drawing/2014/main" id="{0927644F-1536-6E38-362D-C02317538105}"/>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212429" y="2402313"/>
            <a:ext cx="3181828" cy="1868941"/>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0EEFFADD-F2FF-8FB9-54E1-0D6E89B071CF}"/>
              </a:ext>
              <a:ext uri="{C183D7F6-B498-43B3-948B-1728B52AA6E4}">
                <adec:decorative xmlns:adec="http://schemas.microsoft.com/office/drawing/2017/decorative" val="1"/>
              </a:ext>
            </a:extLst>
          </p:cNvPr>
          <p:cNvSpPr txBox="1"/>
          <p:nvPr/>
        </p:nvSpPr>
        <p:spPr>
          <a:xfrm>
            <a:off x="5513632" y="4644561"/>
            <a:ext cx="5080476" cy="914400"/>
          </a:xfrm>
          <a:prstGeom prst="rect">
            <a:avLst/>
          </a:prstGeom>
          <a:solidFill>
            <a:srgbClr val="F47320"/>
          </a:solidFill>
        </p:spPr>
        <p:txBody>
          <a:bodyPr wrap="square" rtlCol="0">
            <a:spAutoFit/>
          </a:bodyPr>
          <a:lstStyle>
            <a:defPPr>
              <a:defRPr lang="en-US"/>
            </a:defPPr>
            <a:lvl1pPr algn="ctr">
              <a:defRPr sz="1400" b="1">
                <a:latin typeface="Lub Dub Condensed" panose="020B0506030403020204" pitchFamily="34" charset="0"/>
              </a:defRPr>
            </a:lvl1pPr>
          </a:lstStyle>
          <a:p>
            <a:r>
              <a:rPr lang="en-US" sz="1800" dirty="0"/>
              <a:t> </a:t>
            </a:r>
          </a:p>
        </p:txBody>
      </p:sp>
      <p:sp>
        <p:nvSpPr>
          <p:cNvPr id="53" name="TextBox 52">
            <a:extLst>
              <a:ext uri="{FF2B5EF4-FFF2-40B4-BE49-F238E27FC236}">
                <a16:creationId xmlns:a16="http://schemas.microsoft.com/office/drawing/2014/main" id="{FB5F9824-8A7E-D6A7-43B6-C4EDF2E0EF2E}"/>
              </a:ext>
              <a:ext uri="{C183D7F6-B498-43B3-948B-1728B52AA6E4}">
                <adec:decorative xmlns:adec="http://schemas.microsoft.com/office/drawing/2017/decorative" val="0"/>
              </a:ext>
            </a:extLst>
          </p:cNvPr>
          <p:cNvSpPr txBox="1"/>
          <p:nvPr/>
        </p:nvSpPr>
        <p:spPr>
          <a:xfrm>
            <a:off x="5513632" y="4653798"/>
            <a:ext cx="5080476" cy="923330"/>
          </a:xfrm>
          <a:prstGeom prst="rect">
            <a:avLst/>
          </a:prstGeom>
          <a:noFill/>
        </p:spPr>
        <p:txBody>
          <a:bodyPr wrap="square" rtlCol="0">
            <a:spAutoFit/>
          </a:bodyPr>
          <a:lstStyle>
            <a:defPPr>
              <a:defRPr lang="en-US"/>
            </a:defPPr>
            <a:lvl1pPr algn="ctr">
              <a:defRPr sz="1400" b="1">
                <a:latin typeface="Lub Dub Condensed" panose="020B0506030403020204" pitchFamily="34" charset="0"/>
              </a:defRPr>
            </a:lvl1pPr>
          </a:lstStyle>
          <a:p>
            <a:r>
              <a:rPr lang="en-US" sz="1800" dirty="0"/>
              <a:t>Routine fenestration of the lamina terminalis is not indicated for reducing the rate of shunt-dependency </a:t>
            </a:r>
          </a:p>
          <a:p>
            <a:r>
              <a:rPr lang="en-US" sz="1800" dirty="0"/>
              <a:t> (Class 3: No Benefit) </a:t>
            </a:r>
          </a:p>
        </p:txBody>
      </p:sp>
      <p:sp>
        <p:nvSpPr>
          <p:cNvPr id="7" name="Text Placeholder 6">
            <a:extLst>
              <a:ext uri="{FF2B5EF4-FFF2-40B4-BE49-F238E27FC236}">
                <a16:creationId xmlns:a16="http://schemas.microsoft.com/office/drawing/2014/main" id="{69C7FF4F-7547-27EA-921A-36437C037944}"/>
              </a:ext>
              <a:ext uri="{C183D7F6-B498-43B3-948B-1728B52AA6E4}">
                <adec:decorative xmlns:adec="http://schemas.microsoft.com/office/drawing/2017/decorative" val="0"/>
              </a:ext>
            </a:extLst>
          </p:cNvPr>
          <p:cNvSpPr>
            <a:spLocks noGrp="1"/>
          </p:cNvSpPr>
          <p:nvPr>
            <p:ph type="body" sz="quarter" idx="13"/>
          </p:nvPr>
        </p:nvSpPr>
        <p:spPr>
          <a:xfrm>
            <a:off x="838200" y="5941248"/>
            <a:ext cx="10515600" cy="271939"/>
          </a:xfrm>
        </p:spPr>
        <p:txBody>
          <a:bodyPr/>
          <a:lstStyle/>
          <a:p>
            <a:pPr algn="ctr"/>
            <a:r>
              <a:rPr lang="en-US" b="1" dirty="0"/>
              <a:t>Abbreviations: </a:t>
            </a:r>
            <a:r>
              <a:rPr lang="en-US" dirty="0" err="1"/>
              <a:t>aSAH</a:t>
            </a:r>
            <a:r>
              <a:rPr lang="en-US" dirty="0"/>
              <a:t> indicates aneurysmal subarachnoid hemorrhage; CSF, cerebrospinal fluid; EVD, external ventricular drain; and pts, patients. </a:t>
            </a:r>
          </a:p>
        </p:txBody>
      </p:sp>
      <p:sp>
        <p:nvSpPr>
          <p:cNvPr id="26" name="TextBox 25">
            <a:extLst>
              <a:ext uri="{FF2B5EF4-FFF2-40B4-BE49-F238E27FC236}">
                <a16:creationId xmlns:a16="http://schemas.microsoft.com/office/drawing/2014/main" id="{C1295793-A118-E938-DE5B-B6BBFCC05F10}"/>
              </a:ext>
              <a:ext uri="{C183D7F6-B498-43B3-948B-1728B52AA6E4}">
                <adec:decorative xmlns:adec="http://schemas.microsoft.com/office/drawing/2017/decorative" val="1"/>
              </a:ext>
            </a:extLst>
          </p:cNvPr>
          <p:cNvSpPr txBox="1"/>
          <p:nvPr/>
        </p:nvSpPr>
        <p:spPr>
          <a:xfrm>
            <a:off x="2789413" y="5084362"/>
            <a:ext cx="586409" cy="338554"/>
          </a:xfrm>
          <a:prstGeom prst="rect">
            <a:avLst/>
          </a:prstGeom>
          <a:noFill/>
        </p:spPr>
        <p:txBody>
          <a:bodyPr wrap="square" rtlCol="0">
            <a:spAutoFit/>
          </a:bodyPr>
          <a:lstStyle/>
          <a:p>
            <a:r>
              <a:rPr lang="en-US" sz="1600" b="1" dirty="0">
                <a:latin typeface="Lub Dub Condensed" panose="020B0506030403020204" pitchFamily="34" charset="0"/>
              </a:rPr>
              <a:t>OR</a:t>
            </a:r>
          </a:p>
        </p:txBody>
      </p:sp>
    </p:spTree>
    <p:extLst>
      <p:ext uri="{BB962C8B-B14F-4D97-AF65-F5344CB8AC3E}">
        <p14:creationId xmlns:p14="http://schemas.microsoft.com/office/powerpoint/2010/main" val="52770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right)">
                                      <p:cBhvr>
                                        <p:cTn id="35" dur="500"/>
                                        <p:tgtEl>
                                          <p:spTgt spid="3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right)">
                                      <p:cBhvr>
                                        <p:cTn id="43" dur="500"/>
                                        <p:tgtEl>
                                          <p:spTgt spid="4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par>
                                <p:cTn id="57" presetID="22" presetClass="entr" presetSubtype="8"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par>
                                <p:cTn id="60" presetID="10" presetClass="entr" presetSubtype="0" fill="hold"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par>
                          <p:cTn id="67" fill="hold">
                            <p:stCondLst>
                              <p:cond delay="1000"/>
                            </p:stCondLst>
                            <p:childTnLst>
                              <p:par>
                                <p:cTn id="68" presetID="22" presetClass="entr" presetSubtype="1"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up)">
                                      <p:cBhvr>
                                        <p:cTn id="70" dur="500"/>
                                        <p:tgtEl>
                                          <p:spTgt spid="23"/>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fade">
                                      <p:cBhvr>
                                        <p:cTn id="8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4" grpId="0" animBg="1"/>
      <p:bldP spid="16" grpId="0" animBg="1"/>
      <p:bldP spid="24" grpId="0" animBg="1"/>
      <p:bldP spid="27" grpId="0" animBg="1"/>
      <p:bldP spid="32" grpId="0" animBg="1"/>
      <p:bldP spid="33" grpId="0" animBg="1"/>
      <p:bldP spid="52" grpId="0" animBg="1"/>
      <p:bldP spid="53"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D1A807F-D71D-89CB-626E-08D5D7A0A5B4}"/>
              </a:ext>
              <a:ext uri="{C183D7F6-B498-43B3-948B-1728B52AA6E4}">
                <adec:decorative xmlns:adec="http://schemas.microsoft.com/office/drawing/2017/decorative" val="1"/>
              </a:ext>
            </a:extLst>
          </p:cNvPr>
          <p:cNvSpPr>
            <a:spLocks/>
          </p:cNvSpPr>
          <p:nvPr/>
        </p:nvSpPr>
        <p:spPr>
          <a:xfrm>
            <a:off x="5560540" y="1754659"/>
            <a:ext cx="3163329" cy="316332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93396E0-26A1-982B-6297-4CF9EE130E24}"/>
              </a:ext>
            </a:extLst>
          </p:cNvPr>
          <p:cNvSpPr>
            <a:spLocks noGrp="1"/>
          </p:cNvSpPr>
          <p:nvPr>
            <p:ph type="title"/>
          </p:nvPr>
        </p:nvSpPr>
        <p:spPr>
          <a:xfrm>
            <a:off x="838200" y="365125"/>
            <a:ext cx="8407400" cy="660111"/>
          </a:xfrm>
        </p:spPr>
        <p:txBody>
          <a:bodyPr/>
          <a:lstStyle/>
          <a:p>
            <a:r>
              <a:rPr lang="en-US" dirty="0"/>
              <a:t>Management of Hydrocephalus Associated with </a:t>
            </a:r>
            <a:r>
              <a:rPr lang="en-US" dirty="0" err="1"/>
              <a:t>aSAH</a:t>
            </a:r>
            <a:r>
              <a:rPr lang="en-US" dirty="0"/>
              <a:t> </a:t>
            </a:r>
          </a:p>
        </p:txBody>
      </p:sp>
      <p:sp>
        <p:nvSpPr>
          <p:cNvPr id="6" name="Content Placeholder 5">
            <a:extLst>
              <a:ext uri="{FF2B5EF4-FFF2-40B4-BE49-F238E27FC236}">
                <a16:creationId xmlns:a16="http://schemas.microsoft.com/office/drawing/2014/main" id="{D8FB6F08-DD42-8150-141A-2524D90752CA}"/>
              </a:ext>
            </a:extLst>
          </p:cNvPr>
          <p:cNvSpPr>
            <a:spLocks noGrp="1"/>
          </p:cNvSpPr>
          <p:nvPr>
            <p:ph idx="1"/>
          </p:nvPr>
        </p:nvSpPr>
        <p:spPr>
          <a:xfrm>
            <a:off x="838200" y="1357744"/>
            <a:ext cx="3143250" cy="1766455"/>
          </a:xfrm>
        </p:spPr>
        <p:txBody>
          <a:bodyPr lIns="0" tIns="0" rIns="0" bIns="0">
            <a:normAutofit/>
          </a:bodyPr>
          <a:lstStyle/>
          <a:p>
            <a:pPr marL="0" indent="0">
              <a:buNone/>
            </a:pPr>
            <a:r>
              <a:rPr lang="en-US" dirty="0">
                <a:solidFill>
                  <a:srgbClr val="CF2429"/>
                </a:solidFill>
              </a:rPr>
              <a:t>Predictors of shunt-dependency </a:t>
            </a:r>
            <a:br>
              <a:rPr lang="en-US" dirty="0">
                <a:solidFill>
                  <a:srgbClr val="CF2429"/>
                </a:solidFill>
              </a:rPr>
            </a:br>
            <a:r>
              <a:rPr lang="en-US" dirty="0">
                <a:solidFill>
                  <a:srgbClr val="CF2429"/>
                </a:solidFill>
              </a:rPr>
              <a:t>in </a:t>
            </a:r>
            <a:r>
              <a:rPr lang="en-US" dirty="0" err="1">
                <a:solidFill>
                  <a:srgbClr val="CF2429"/>
                </a:solidFill>
              </a:rPr>
              <a:t>aSAH</a:t>
            </a:r>
            <a:r>
              <a:rPr lang="en-US" dirty="0">
                <a:solidFill>
                  <a:srgbClr val="CF2429"/>
                </a:solidFill>
              </a:rPr>
              <a:t> </a:t>
            </a:r>
          </a:p>
        </p:txBody>
      </p:sp>
      <p:sp>
        <p:nvSpPr>
          <p:cNvPr id="31" name="TextBox 30">
            <a:extLst>
              <a:ext uri="{FF2B5EF4-FFF2-40B4-BE49-F238E27FC236}">
                <a16:creationId xmlns:a16="http://schemas.microsoft.com/office/drawing/2014/main" id="{16BC38AD-81AE-D827-0996-02C78D61999E}"/>
              </a:ext>
            </a:extLst>
          </p:cNvPr>
          <p:cNvSpPr txBox="1"/>
          <p:nvPr/>
        </p:nvSpPr>
        <p:spPr>
          <a:xfrm>
            <a:off x="2352590" y="3241240"/>
            <a:ext cx="1819360" cy="1323439"/>
          </a:xfrm>
          <a:prstGeom prst="rect">
            <a:avLst/>
          </a:prstGeom>
          <a:noFill/>
        </p:spPr>
        <p:txBody>
          <a:bodyPr wrap="square">
            <a:spAutoFit/>
          </a:bodyPr>
          <a:lstStyle/>
          <a:p>
            <a:pPr algn="ctr"/>
            <a:r>
              <a:rPr lang="en-US" sz="2000" b="1" dirty="0">
                <a:latin typeface="Lub Dub Bold" panose="020B0803030403020204" pitchFamily="34" charset="0"/>
                <a:cs typeface="Arial" panose="020B0604020202020204" pitchFamily="34" charset="0"/>
              </a:rPr>
              <a:t>Occurs in 8.9% to 48% of patients with aSAH </a:t>
            </a:r>
          </a:p>
        </p:txBody>
      </p:sp>
      <p:pic>
        <p:nvPicPr>
          <p:cNvPr id="33" name="Graphic 32">
            <a:extLst>
              <a:ext uri="{FF2B5EF4-FFF2-40B4-BE49-F238E27FC236}">
                <a16:creationId xmlns:a16="http://schemas.microsoft.com/office/drawing/2014/main" id="{DE94A3F4-2509-CD3D-E60E-5786C22AC75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05070" y="2371725"/>
            <a:ext cx="914400" cy="914400"/>
          </a:xfrm>
          <a:prstGeom prst="rect">
            <a:avLst/>
          </a:prstGeom>
        </p:spPr>
      </p:pic>
      <p:sp>
        <p:nvSpPr>
          <p:cNvPr id="25" name="Oval 24">
            <a:extLst>
              <a:ext uri="{FF2B5EF4-FFF2-40B4-BE49-F238E27FC236}">
                <a16:creationId xmlns:a16="http://schemas.microsoft.com/office/drawing/2014/main" id="{00689F8E-4347-14EF-4D3D-F1F9B2F64570}"/>
              </a:ext>
              <a:ext uri="{C183D7F6-B498-43B3-948B-1728B52AA6E4}">
                <adec:decorative xmlns:adec="http://schemas.microsoft.com/office/drawing/2017/decorative" val="1"/>
              </a:ext>
            </a:extLst>
          </p:cNvPr>
          <p:cNvSpPr/>
          <p:nvPr/>
        </p:nvSpPr>
        <p:spPr>
          <a:xfrm>
            <a:off x="6355063" y="934507"/>
            <a:ext cx="1558324" cy="1558324"/>
          </a:xfrm>
          <a:prstGeom prst="ellipse">
            <a:avLst/>
          </a:prstGeom>
          <a:solidFill>
            <a:schemeClr val="accent1">
              <a:alpha val="50000"/>
            </a:schemeClr>
          </a:solidFill>
          <a:ln>
            <a:noFill/>
          </a:ln>
          <a:effectLst/>
        </p:spPr>
        <p:style>
          <a:lnRef idx="0">
            <a:scrgbClr r="0" g="0" b="0"/>
          </a:lnRef>
          <a:fillRef idx="1">
            <a:scrgbClr r="0" g="0" b="0"/>
          </a:fillRef>
          <a:effectRef idx="1">
            <a:schemeClr val="accent3">
              <a:shade val="80000"/>
              <a:alpha val="50000"/>
              <a:hueOff val="0"/>
              <a:satOff val="0"/>
              <a:lumOff val="3182"/>
              <a:alphaOff val="0"/>
            </a:schemeClr>
          </a:effectRef>
          <a:fontRef idx="minor">
            <a:schemeClr val="tx1"/>
          </a:fontRef>
        </p:style>
        <p:txBody>
          <a:bodyPr/>
          <a:lstStyle/>
          <a:p>
            <a:endParaRPr lang="en-US"/>
          </a:p>
        </p:txBody>
      </p:sp>
      <p:sp>
        <p:nvSpPr>
          <p:cNvPr id="23" name="Oval 22">
            <a:extLst>
              <a:ext uri="{FF2B5EF4-FFF2-40B4-BE49-F238E27FC236}">
                <a16:creationId xmlns:a16="http://schemas.microsoft.com/office/drawing/2014/main" id="{1C570C46-C0F8-2A1E-DEFE-E862CFCA82D8}"/>
              </a:ext>
              <a:ext uri="{C183D7F6-B498-43B3-948B-1728B52AA6E4}">
                <adec:decorative xmlns:adec="http://schemas.microsoft.com/office/drawing/2017/decorative" val="1"/>
              </a:ext>
            </a:extLst>
          </p:cNvPr>
          <p:cNvSpPr/>
          <p:nvPr/>
        </p:nvSpPr>
        <p:spPr>
          <a:xfrm>
            <a:off x="7884196" y="1682634"/>
            <a:ext cx="1558324" cy="1558324"/>
          </a:xfrm>
          <a:prstGeom prst="ellipse">
            <a:avLst/>
          </a:prstGeom>
          <a:solidFill>
            <a:schemeClr val="accent1">
              <a:alpha val="50000"/>
            </a:schemeClr>
          </a:solidFill>
          <a:ln>
            <a:noFill/>
          </a:ln>
          <a:effectLst/>
        </p:spPr>
        <p:style>
          <a:lnRef idx="0">
            <a:scrgbClr r="0" g="0" b="0"/>
          </a:lnRef>
          <a:fillRef idx="1">
            <a:scrgbClr r="0" g="0" b="0"/>
          </a:fillRef>
          <a:effectRef idx="1">
            <a:schemeClr val="accent3">
              <a:shade val="80000"/>
              <a:alpha val="50000"/>
              <a:hueOff val="0"/>
              <a:satOff val="0"/>
              <a:lumOff val="6364"/>
              <a:alphaOff val="0"/>
            </a:schemeClr>
          </a:effectRef>
          <a:fontRef idx="minor">
            <a:schemeClr val="tx1"/>
          </a:fontRef>
        </p:style>
        <p:txBody>
          <a:bodyPr/>
          <a:lstStyle/>
          <a:p>
            <a:endParaRPr lang="en-US" dirty="0"/>
          </a:p>
        </p:txBody>
      </p:sp>
      <p:sp>
        <p:nvSpPr>
          <p:cNvPr id="21" name="Oval 20">
            <a:extLst>
              <a:ext uri="{FF2B5EF4-FFF2-40B4-BE49-F238E27FC236}">
                <a16:creationId xmlns:a16="http://schemas.microsoft.com/office/drawing/2014/main" id="{4933CDFC-DBBA-36E8-5203-0535D7B5B554}"/>
              </a:ext>
              <a:ext uri="{C183D7F6-B498-43B3-948B-1728B52AA6E4}">
                <adec:decorative xmlns:adec="http://schemas.microsoft.com/office/drawing/2017/decorative" val="1"/>
              </a:ext>
            </a:extLst>
          </p:cNvPr>
          <p:cNvSpPr/>
          <p:nvPr/>
        </p:nvSpPr>
        <p:spPr>
          <a:xfrm>
            <a:off x="7988971" y="3388440"/>
            <a:ext cx="1558324" cy="1558324"/>
          </a:xfrm>
          <a:prstGeom prst="ellipse">
            <a:avLst/>
          </a:prstGeom>
          <a:solidFill>
            <a:schemeClr val="accent1">
              <a:alpha val="50000"/>
            </a:schemeClr>
          </a:solidFill>
          <a:ln>
            <a:noFill/>
          </a:ln>
          <a:effectLst/>
        </p:spPr>
        <p:style>
          <a:lnRef idx="0">
            <a:scrgbClr r="0" g="0" b="0"/>
          </a:lnRef>
          <a:fillRef idx="1">
            <a:scrgbClr r="0" g="0" b="0"/>
          </a:fillRef>
          <a:effectRef idx="1">
            <a:schemeClr val="accent3">
              <a:shade val="80000"/>
              <a:alpha val="50000"/>
              <a:hueOff val="0"/>
              <a:satOff val="0"/>
              <a:lumOff val="9546"/>
              <a:alphaOff val="0"/>
            </a:schemeClr>
          </a:effectRef>
          <a:fontRef idx="minor">
            <a:schemeClr val="tx1"/>
          </a:fontRef>
        </p:style>
        <p:txBody>
          <a:bodyPr/>
          <a:lstStyle/>
          <a:p>
            <a:endParaRPr lang="en-US"/>
          </a:p>
        </p:txBody>
      </p:sp>
      <p:sp>
        <p:nvSpPr>
          <p:cNvPr id="19" name="Oval 18">
            <a:extLst>
              <a:ext uri="{FF2B5EF4-FFF2-40B4-BE49-F238E27FC236}">
                <a16:creationId xmlns:a16="http://schemas.microsoft.com/office/drawing/2014/main" id="{40126C53-95A1-201D-412F-8D6D211E9AF4}"/>
              </a:ext>
              <a:ext uri="{C183D7F6-B498-43B3-948B-1728B52AA6E4}">
                <adec:decorative xmlns:adec="http://schemas.microsoft.com/office/drawing/2017/decorative" val="1"/>
              </a:ext>
            </a:extLst>
          </p:cNvPr>
          <p:cNvSpPr/>
          <p:nvPr/>
        </p:nvSpPr>
        <p:spPr>
          <a:xfrm>
            <a:off x="6355063" y="4288968"/>
            <a:ext cx="1558324" cy="1558324"/>
          </a:xfrm>
          <a:prstGeom prst="ellipse">
            <a:avLst/>
          </a:prstGeom>
          <a:solidFill>
            <a:schemeClr val="accent1">
              <a:alpha val="50000"/>
            </a:schemeClr>
          </a:solidFill>
          <a:ln>
            <a:noFill/>
          </a:ln>
          <a:effectLst/>
        </p:spPr>
        <p:style>
          <a:lnRef idx="0">
            <a:scrgbClr r="0" g="0" b="0"/>
          </a:lnRef>
          <a:fillRef idx="1">
            <a:scrgbClr r="0" g="0" b="0"/>
          </a:fillRef>
          <a:effectRef idx="1">
            <a:schemeClr val="accent3">
              <a:shade val="80000"/>
              <a:alpha val="50000"/>
              <a:hueOff val="0"/>
              <a:satOff val="0"/>
              <a:lumOff val="12728"/>
              <a:alphaOff val="0"/>
            </a:schemeClr>
          </a:effectRef>
          <a:fontRef idx="minor">
            <a:schemeClr val="tx1"/>
          </a:fontRef>
        </p:style>
        <p:txBody>
          <a:bodyPr/>
          <a:lstStyle/>
          <a:p>
            <a:endParaRPr lang="en-US"/>
          </a:p>
        </p:txBody>
      </p:sp>
      <p:sp>
        <p:nvSpPr>
          <p:cNvPr id="17" name="Oval 16">
            <a:extLst>
              <a:ext uri="{FF2B5EF4-FFF2-40B4-BE49-F238E27FC236}">
                <a16:creationId xmlns:a16="http://schemas.microsoft.com/office/drawing/2014/main" id="{448F4E7D-8326-C597-EC2D-11965E07B629}"/>
              </a:ext>
              <a:ext uri="{C183D7F6-B498-43B3-948B-1728B52AA6E4}">
                <adec:decorative xmlns:adec="http://schemas.microsoft.com/office/drawing/2017/decorative" val="1"/>
              </a:ext>
            </a:extLst>
          </p:cNvPr>
          <p:cNvSpPr/>
          <p:nvPr/>
        </p:nvSpPr>
        <p:spPr>
          <a:xfrm>
            <a:off x="4730680" y="3455115"/>
            <a:ext cx="1558324" cy="1558324"/>
          </a:xfrm>
          <a:prstGeom prst="ellipse">
            <a:avLst/>
          </a:prstGeom>
          <a:solidFill>
            <a:schemeClr val="accent1">
              <a:alpha val="50000"/>
            </a:schemeClr>
          </a:solidFill>
          <a:ln>
            <a:noFill/>
          </a:ln>
          <a:effectLst/>
        </p:spPr>
        <p:style>
          <a:lnRef idx="0">
            <a:scrgbClr r="0" g="0" b="0"/>
          </a:lnRef>
          <a:fillRef idx="1">
            <a:scrgbClr r="0" g="0" b="0"/>
          </a:fillRef>
          <a:effectRef idx="1">
            <a:schemeClr val="accent3">
              <a:shade val="80000"/>
              <a:alpha val="50000"/>
              <a:hueOff val="0"/>
              <a:satOff val="0"/>
              <a:lumOff val="15910"/>
              <a:alphaOff val="0"/>
            </a:schemeClr>
          </a:effectRef>
          <a:fontRef idx="minor">
            <a:schemeClr val="tx1"/>
          </a:fontRef>
        </p:style>
        <p:txBody>
          <a:bodyPr/>
          <a:lstStyle/>
          <a:p>
            <a:endParaRPr lang="en-US"/>
          </a:p>
        </p:txBody>
      </p:sp>
      <p:sp>
        <p:nvSpPr>
          <p:cNvPr id="15" name="Oval 14">
            <a:extLst>
              <a:ext uri="{FF2B5EF4-FFF2-40B4-BE49-F238E27FC236}">
                <a16:creationId xmlns:a16="http://schemas.microsoft.com/office/drawing/2014/main" id="{7145CED7-C222-1A25-00A2-6F431818F2A3}"/>
              </a:ext>
              <a:ext uri="{C183D7F6-B498-43B3-948B-1728B52AA6E4}">
                <adec:decorative xmlns:adec="http://schemas.microsoft.com/office/drawing/2017/decorative" val="1"/>
              </a:ext>
            </a:extLst>
          </p:cNvPr>
          <p:cNvSpPr/>
          <p:nvPr/>
        </p:nvSpPr>
        <p:spPr>
          <a:xfrm>
            <a:off x="4825930" y="1749309"/>
            <a:ext cx="1558324" cy="1558324"/>
          </a:xfrm>
          <a:prstGeom prst="ellipse">
            <a:avLst/>
          </a:prstGeom>
          <a:solidFill>
            <a:schemeClr val="accent1">
              <a:alpha val="50000"/>
            </a:schemeClr>
          </a:solidFill>
          <a:ln>
            <a:noFill/>
          </a:ln>
          <a:effectLst/>
        </p:spPr>
        <p:style>
          <a:lnRef idx="0">
            <a:scrgbClr r="0" g="0" b="0"/>
          </a:lnRef>
          <a:fillRef idx="1">
            <a:scrgbClr r="0" g="0" b="0"/>
          </a:fillRef>
          <a:effectRef idx="1">
            <a:schemeClr val="accent3">
              <a:shade val="80000"/>
              <a:alpha val="50000"/>
              <a:hueOff val="0"/>
              <a:satOff val="0"/>
              <a:lumOff val="19092"/>
              <a:alphaOff val="0"/>
            </a:schemeClr>
          </a:effectRef>
          <a:fontRef idx="minor">
            <a:schemeClr val="tx1"/>
          </a:fontRef>
        </p:style>
        <p:txBody>
          <a:bodyPr/>
          <a:lstStyle/>
          <a:p>
            <a:endParaRPr lang="en-US"/>
          </a:p>
        </p:txBody>
      </p:sp>
      <p:sp>
        <p:nvSpPr>
          <p:cNvPr id="42" name="TextBox 41">
            <a:extLst>
              <a:ext uri="{FF2B5EF4-FFF2-40B4-BE49-F238E27FC236}">
                <a16:creationId xmlns:a16="http://schemas.microsoft.com/office/drawing/2014/main" id="{244F1DEE-3322-D376-5674-076298CBAC1B}"/>
              </a:ext>
            </a:extLst>
          </p:cNvPr>
          <p:cNvSpPr txBox="1"/>
          <p:nvPr/>
        </p:nvSpPr>
        <p:spPr>
          <a:xfrm>
            <a:off x="6128950" y="2788627"/>
            <a:ext cx="2041953" cy="1200329"/>
          </a:xfrm>
          <a:prstGeom prst="rect">
            <a:avLst/>
          </a:prstGeom>
          <a:noFill/>
        </p:spPr>
        <p:txBody>
          <a:bodyPr wrap="square">
            <a:spAutoFit/>
          </a:bodyPr>
          <a:lstStyle/>
          <a:p>
            <a:pPr marL="0" lvl="0" indent="0" algn="ctr" defTabSz="1066800">
              <a:lnSpc>
                <a:spcPct val="90000"/>
              </a:lnSpc>
              <a:spcBef>
                <a:spcPct val="0"/>
              </a:spcBef>
              <a:spcAft>
                <a:spcPct val="35000"/>
              </a:spcAft>
              <a:buNone/>
            </a:pPr>
            <a:r>
              <a:rPr lang="en-US" sz="2000" b="1" kern="1200" dirty="0">
                <a:latin typeface="Lub Dub Condensed" panose="020B0506030403020204" pitchFamily="34" charset="0"/>
              </a:rPr>
              <a:t>Persistent or chronic shunt-dependent hydrocephalus </a:t>
            </a:r>
          </a:p>
        </p:txBody>
      </p:sp>
      <p:sp>
        <p:nvSpPr>
          <p:cNvPr id="14" name="TextBox 13">
            <a:extLst>
              <a:ext uri="{FF2B5EF4-FFF2-40B4-BE49-F238E27FC236}">
                <a16:creationId xmlns:a16="http://schemas.microsoft.com/office/drawing/2014/main" id="{701C7836-0FAE-276E-65F6-E2129EFFE7F4}"/>
              </a:ext>
            </a:extLst>
          </p:cNvPr>
          <p:cNvSpPr txBox="1"/>
          <p:nvPr/>
        </p:nvSpPr>
        <p:spPr>
          <a:xfrm>
            <a:off x="6425514" y="1083137"/>
            <a:ext cx="1421027" cy="1406539"/>
          </a:xfrm>
          <a:prstGeom prst="rect">
            <a:avLst/>
          </a:prstGeom>
          <a:noFill/>
        </p:spPr>
        <p:txBody>
          <a:bodyPr wrap="square">
            <a:spAutoFit/>
          </a:bodyPr>
          <a:lstStyle/>
          <a:p>
            <a:pPr marL="0" lvl="0" indent="0" algn="ctr" defTabSz="488950">
              <a:lnSpc>
                <a:spcPct val="90000"/>
              </a:lnSpc>
              <a:spcBef>
                <a:spcPct val="0"/>
              </a:spcBef>
              <a:spcAft>
                <a:spcPct val="35000"/>
              </a:spcAft>
              <a:buNone/>
            </a:pPr>
            <a:r>
              <a:rPr lang="en-US" sz="1400" b="1" kern="1200" dirty="0">
                <a:effectLst/>
                <a:latin typeface="Lub Dub Condensed" panose="020B0506030403020204" pitchFamily="34" charset="0"/>
                <a:ea typeface="Times New Roman" panose="02020603050405020304" pitchFamily="18" charset="0"/>
                <a:cs typeface="Arial" panose="020B0604020202020204" pitchFamily="34" charset="0"/>
              </a:rPr>
              <a:t>Increased age</a:t>
            </a:r>
            <a:endParaRPr lang="en-US" sz="1400" b="1" kern="1200" dirty="0">
              <a:latin typeface="Lub Dub Condensed" panose="020B0506030403020204" pitchFamily="34" charset="0"/>
              <a:ea typeface="Times New Roman" panose="02020603050405020304" pitchFamily="18" charset="0"/>
              <a:cs typeface="Arial" panose="020B0604020202020204" pitchFamily="34" charset="0"/>
            </a:endParaRPr>
          </a:p>
          <a:p>
            <a:pPr marL="0" lvl="0" indent="0" algn="ctr" defTabSz="488950">
              <a:lnSpc>
                <a:spcPct val="90000"/>
              </a:lnSpc>
              <a:spcBef>
                <a:spcPct val="0"/>
              </a:spcBef>
              <a:spcAft>
                <a:spcPct val="35000"/>
              </a:spcAft>
              <a:buNone/>
            </a:pPr>
            <a:r>
              <a:rPr lang="en-US" sz="1400" b="1" kern="1200" dirty="0">
                <a:latin typeface="Lub Dub Condensed" panose="020B0506030403020204" pitchFamily="34" charset="0"/>
                <a:ea typeface="Times New Roman" panose="02020603050405020304" pitchFamily="18" charset="0"/>
                <a:cs typeface="Arial" panose="020B0604020202020204" pitchFamily="34" charset="0"/>
              </a:rPr>
              <a:t>P</a:t>
            </a:r>
            <a:r>
              <a:rPr lang="en-US" sz="1400" b="1" kern="1200" dirty="0">
                <a:effectLst/>
                <a:latin typeface="Lub Dub Condensed" panose="020B0506030403020204" pitchFamily="34" charset="0"/>
                <a:ea typeface="Times New Roman" panose="02020603050405020304" pitchFamily="18" charset="0"/>
                <a:cs typeface="Arial" panose="020B0604020202020204" pitchFamily="34" charset="0"/>
              </a:rPr>
              <a:t>oor admission neurological grade</a:t>
            </a:r>
          </a:p>
          <a:p>
            <a:pPr marL="0" lvl="0" indent="0" algn="ctr" defTabSz="488950">
              <a:lnSpc>
                <a:spcPct val="90000"/>
              </a:lnSpc>
              <a:spcBef>
                <a:spcPct val="0"/>
              </a:spcBef>
              <a:spcAft>
                <a:spcPct val="35000"/>
              </a:spcAft>
              <a:buNone/>
            </a:pPr>
            <a:r>
              <a:rPr lang="en-US" sz="1400" b="1" kern="1200" dirty="0">
                <a:effectLst/>
                <a:latin typeface="Lub Dub Condensed" panose="020B0506030403020204" pitchFamily="34" charset="0"/>
                <a:ea typeface="Times New Roman" panose="02020603050405020304" pitchFamily="18" charset="0"/>
                <a:cs typeface="Arial" panose="020B0604020202020204" pitchFamily="34" charset="0"/>
              </a:rPr>
              <a:t>High Fisher grades</a:t>
            </a:r>
            <a:endParaRPr lang="en-US" sz="1400" b="1" kern="1200" dirty="0">
              <a:latin typeface="Lub Dub Condensed" panose="020B0506030403020204" pitchFamily="34" charset="0"/>
            </a:endParaRPr>
          </a:p>
        </p:txBody>
      </p:sp>
      <p:sp>
        <p:nvSpPr>
          <p:cNvPr id="30" name="TextBox 29">
            <a:extLst>
              <a:ext uri="{FF2B5EF4-FFF2-40B4-BE49-F238E27FC236}">
                <a16:creationId xmlns:a16="http://schemas.microsoft.com/office/drawing/2014/main" id="{B2C3A0FF-691B-F2B1-2B89-E0A3738FB624}"/>
              </a:ext>
            </a:extLst>
          </p:cNvPr>
          <p:cNvSpPr txBox="1"/>
          <p:nvPr/>
        </p:nvSpPr>
        <p:spPr>
          <a:xfrm>
            <a:off x="8039858" y="2115184"/>
            <a:ext cx="1289493" cy="674031"/>
          </a:xfrm>
          <a:prstGeom prst="rect">
            <a:avLst/>
          </a:prstGeom>
          <a:noFill/>
        </p:spPr>
        <p:txBody>
          <a:bodyPr wrap="square">
            <a:spAutoFit/>
          </a:bodyPr>
          <a:lstStyle/>
          <a:p>
            <a:pPr marL="0" lvl="0" indent="0" algn="ctr" defTabSz="488950">
              <a:lnSpc>
                <a:spcPct val="90000"/>
              </a:lnSpc>
              <a:spcBef>
                <a:spcPct val="0"/>
              </a:spcBef>
              <a:spcAft>
                <a:spcPct val="35000"/>
              </a:spcAft>
              <a:buNone/>
            </a:pPr>
            <a:r>
              <a:rPr lang="en-US" sz="1400" b="1" kern="1200" dirty="0">
                <a:effectLst/>
                <a:latin typeface="Lub Dub Condensed" panose="020B0506030403020204" pitchFamily="34" charset="0"/>
                <a:ea typeface="Times New Roman" panose="02020603050405020304" pitchFamily="18" charset="0"/>
                <a:cs typeface="Arial" panose="020B0604020202020204" pitchFamily="34" charset="0"/>
              </a:rPr>
              <a:t>Presence of IVH </a:t>
            </a:r>
            <a:r>
              <a:rPr lang="en-US" sz="1400" b="1" kern="1200" dirty="0">
                <a:latin typeface="Lub Dub Condensed" panose="020B0506030403020204" pitchFamily="34" charset="0"/>
                <a:ea typeface="Times New Roman" panose="02020603050405020304" pitchFamily="18" charset="0"/>
                <a:cs typeface="Arial" panose="020B0604020202020204" pitchFamily="34" charset="0"/>
              </a:rPr>
              <a:t>Acute hydrocephalus</a:t>
            </a:r>
            <a:endParaRPr lang="en-US" sz="1400" b="1" kern="1200" dirty="0">
              <a:latin typeface="Lub Dub Condensed" panose="020B0506030403020204" pitchFamily="34" charset="0"/>
            </a:endParaRPr>
          </a:p>
        </p:txBody>
      </p:sp>
      <p:sp>
        <p:nvSpPr>
          <p:cNvPr id="34" name="TextBox 33">
            <a:extLst>
              <a:ext uri="{FF2B5EF4-FFF2-40B4-BE49-F238E27FC236}">
                <a16:creationId xmlns:a16="http://schemas.microsoft.com/office/drawing/2014/main" id="{88D09848-660D-5FCB-303D-C248F6FC9162}"/>
              </a:ext>
            </a:extLst>
          </p:cNvPr>
          <p:cNvSpPr txBox="1"/>
          <p:nvPr/>
        </p:nvSpPr>
        <p:spPr>
          <a:xfrm>
            <a:off x="8031176" y="3604172"/>
            <a:ext cx="1520597" cy="1061829"/>
          </a:xfrm>
          <a:prstGeom prst="rect">
            <a:avLst/>
          </a:prstGeom>
          <a:noFill/>
        </p:spPr>
        <p:txBody>
          <a:bodyPr wrap="square">
            <a:spAutoFit/>
          </a:bodyPr>
          <a:lstStyle/>
          <a:p>
            <a:pPr marL="0" lvl="0" indent="0" algn="ctr" defTabSz="488950">
              <a:lnSpc>
                <a:spcPct val="90000"/>
              </a:lnSpc>
              <a:spcBef>
                <a:spcPct val="0"/>
              </a:spcBef>
              <a:spcAft>
                <a:spcPct val="35000"/>
              </a:spcAft>
              <a:buNone/>
            </a:pPr>
            <a:r>
              <a:rPr lang="en-US" sz="1400" b="1" kern="1200" dirty="0">
                <a:latin typeface="Lub Dub Condensed" panose="020B0506030403020204" pitchFamily="34" charset="0"/>
                <a:ea typeface="Times New Roman" panose="02020603050405020304" pitchFamily="18" charset="0"/>
                <a:cs typeface="Arial" panose="020B0604020202020204" pitchFamily="34" charset="0"/>
              </a:rPr>
              <a:t>R</a:t>
            </a:r>
            <a:r>
              <a:rPr lang="en-US" sz="1400" b="1" kern="1200" dirty="0">
                <a:effectLst/>
                <a:latin typeface="Lub Dub Condensed" panose="020B0506030403020204" pitchFamily="34" charset="0"/>
                <a:ea typeface="Times New Roman" panose="02020603050405020304" pitchFamily="18" charset="0"/>
                <a:cs typeface="Arial" panose="020B0604020202020204" pitchFamily="34" charset="0"/>
              </a:rPr>
              <a:t>uptured posterior circulation artery aneurysm</a:t>
            </a:r>
            <a:r>
              <a:rPr lang="en-US" sz="1400" b="1" kern="1200" dirty="0">
                <a:latin typeface="Lub Dub Condensed" panose="020B0506030403020204" pitchFamily="34" charset="0"/>
                <a:ea typeface="Times New Roman" panose="02020603050405020304" pitchFamily="18" charset="0"/>
                <a:cs typeface="Arial" panose="020B0604020202020204" pitchFamily="34" charset="0"/>
              </a:rPr>
              <a:t> or </a:t>
            </a:r>
            <a:r>
              <a:rPr lang="en-US" sz="1400" b="1" kern="1200" dirty="0" err="1">
                <a:effectLst/>
                <a:latin typeface="Lub Dub Condensed" panose="020B0506030403020204" pitchFamily="34" charset="0"/>
                <a:ea typeface="Times New Roman" panose="02020603050405020304" pitchFamily="18" charset="0"/>
                <a:cs typeface="Arial" panose="020B0604020202020204" pitchFamily="34" charset="0"/>
              </a:rPr>
              <a:t>Acom</a:t>
            </a:r>
            <a:r>
              <a:rPr lang="en-US" sz="1400" b="1" kern="1200" dirty="0">
                <a:effectLst/>
                <a:latin typeface="Lub Dub Condensed" panose="020B0506030403020204" pitchFamily="34" charset="0"/>
                <a:ea typeface="Times New Roman" panose="02020603050405020304" pitchFamily="18" charset="0"/>
                <a:cs typeface="Arial" panose="020B0604020202020204" pitchFamily="34" charset="0"/>
              </a:rPr>
              <a:t> aneurysm </a:t>
            </a:r>
            <a:endParaRPr lang="en-US" sz="1400" b="1" kern="1200" dirty="0">
              <a:latin typeface="Lub Dub Condensed" panose="020B0506030403020204" pitchFamily="34" charset="0"/>
            </a:endParaRPr>
          </a:p>
        </p:txBody>
      </p:sp>
      <p:sp>
        <p:nvSpPr>
          <p:cNvPr id="36" name="TextBox 35">
            <a:extLst>
              <a:ext uri="{FF2B5EF4-FFF2-40B4-BE49-F238E27FC236}">
                <a16:creationId xmlns:a16="http://schemas.microsoft.com/office/drawing/2014/main" id="{C78343F7-8ED6-2922-68E4-EE1985A3333B}"/>
              </a:ext>
            </a:extLst>
          </p:cNvPr>
          <p:cNvSpPr txBox="1"/>
          <p:nvPr/>
        </p:nvSpPr>
        <p:spPr>
          <a:xfrm>
            <a:off x="6594388" y="4765707"/>
            <a:ext cx="1091515" cy="674031"/>
          </a:xfrm>
          <a:prstGeom prst="rect">
            <a:avLst/>
          </a:prstGeom>
          <a:noFill/>
        </p:spPr>
        <p:txBody>
          <a:bodyPr wrap="square">
            <a:spAutoFit/>
          </a:bodyPr>
          <a:lstStyle/>
          <a:p>
            <a:pPr marL="0" lvl="0" indent="0" algn="ctr" defTabSz="488950">
              <a:lnSpc>
                <a:spcPct val="90000"/>
              </a:lnSpc>
              <a:spcBef>
                <a:spcPct val="0"/>
              </a:spcBef>
              <a:spcAft>
                <a:spcPct val="35000"/>
              </a:spcAft>
              <a:buNone/>
            </a:pPr>
            <a:r>
              <a:rPr lang="en-US" sz="1400" b="1" kern="1200" dirty="0">
                <a:latin typeface="Lub Dub Condensed" panose="020B0506030403020204" pitchFamily="34" charset="0"/>
                <a:cs typeface="Arial" panose="020B0604020202020204" pitchFamily="34" charset="0"/>
              </a:rPr>
              <a:t>Rebleeding Cerebral vasospasm</a:t>
            </a:r>
            <a:endParaRPr lang="en-US" sz="1400" b="1" kern="1200" dirty="0">
              <a:latin typeface="Lub Dub Condensed" panose="020B0506030403020204" pitchFamily="34" charset="0"/>
            </a:endParaRPr>
          </a:p>
        </p:txBody>
      </p:sp>
      <p:sp>
        <p:nvSpPr>
          <p:cNvPr id="38" name="TextBox 37">
            <a:extLst>
              <a:ext uri="{FF2B5EF4-FFF2-40B4-BE49-F238E27FC236}">
                <a16:creationId xmlns:a16="http://schemas.microsoft.com/office/drawing/2014/main" id="{D798D669-3035-137E-A3D2-B447CEB6564F}"/>
              </a:ext>
            </a:extLst>
          </p:cNvPr>
          <p:cNvSpPr txBox="1"/>
          <p:nvPr/>
        </p:nvSpPr>
        <p:spPr>
          <a:xfrm>
            <a:off x="4815015" y="3937804"/>
            <a:ext cx="1388078" cy="674031"/>
          </a:xfrm>
          <a:prstGeom prst="rect">
            <a:avLst/>
          </a:prstGeom>
          <a:noFill/>
        </p:spPr>
        <p:txBody>
          <a:bodyPr wrap="square">
            <a:spAutoFit/>
          </a:bodyPr>
          <a:lstStyle/>
          <a:p>
            <a:pPr marL="0" lvl="0" indent="0" algn="ctr" defTabSz="488950">
              <a:lnSpc>
                <a:spcPct val="90000"/>
              </a:lnSpc>
              <a:spcBef>
                <a:spcPct val="0"/>
              </a:spcBef>
              <a:spcAft>
                <a:spcPct val="35000"/>
              </a:spcAft>
              <a:buNone/>
            </a:pPr>
            <a:r>
              <a:rPr lang="en-US" sz="1400" b="1" kern="1200" dirty="0">
                <a:latin typeface="Lub Dub Condensed" panose="020B0506030403020204" pitchFamily="34" charset="0"/>
              </a:rPr>
              <a:t>Surgical clipping Endovascular coiling</a:t>
            </a:r>
          </a:p>
        </p:txBody>
      </p:sp>
      <p:sp>
        <p:nvSpPr>
          <p:cNvPr id="40" name="TextBox 39">
            <a:extLst>
              <a:ext uri="{FF2B5EF4-FFF2-40B4-BE49-F238E27FC236}">
                <a16:creationId xmlns:a16="http://schemas.microsoft.com/office/drawing/2014/main" id="{C4C1F6AE-58BB-7B46-8C64-FD0B75960101}"/>
              </a:ext>
            </a:extLst>
          </p:cNvPr>
          <p:cNvSpPr txBox="1"/>
          <p:nvPr/>
        </p:nvSpPr>
        <p:spPr>
          <a:xfrm>
            <a:off x="4950938" y="2139898"/>
            <a:ext cx="1301581" cy="674031"/>
          </a:xfrm>
          <a:prstGeom prst="rect">
            <a:avLst/>
          </a:prstGeom>
          <a:noFill/>
        </p:spPr>
        <p:txBody>
          <a:bodyPr wrap="square">
            <a:spAutoFit/>
          </a:bodyPr>
          <a:lstStyle/>
          <a:p>
            <a:pPr marL="0" lvl="0" indent="0" algn="ctr" defTabSz="488950">
              <a:lnSpc>
                <a:spcPct val="90000"/>
              </a:lnSpc>
              <a:spcBef>
                <a:spcPct val="0"/>
              </a:spcBef>
              <a:spcAft>
                <a:spcPct val="35000"/>
              </a:spcAft>
              <a:buNone/>
            </a:pPr>
            <a:r>
              <a:rPr lang="en-US" sz="1400" b="1" kern="1200" dirty="0">
                <a:latin typeface="Lub Dub Condensed" panose="020B0506030403020204" pitchFamily="34" charset="0"/>
              </a:rPr>
              <a:t>Meningitis Prolonged period of EVD</a:t>
            </a:r>
          </a:p>
        </p:txBody>
      </p:sp>
      <p:sp>
        <p:nvSpPr>
          <p:cNvPr id="7" name="Text Placeholder 6">
            <a:extLst>
              <a:ext uri="{FF2B5EF4-FFF2-40B4-BE49-F238E27FC236}">
                <a16:creationId xmlns:a16="http://schemas.microsoft.com/office/drawing/2014/main" id="{3C6E3B83-460C-ABF8-8CC4-26A2351714F2}"/>
              </a:ext>
            </a:extLst>
          </p:cNvPr>
          <p:cNvSpPr>
            <a:spLocks noGrp="1"/>
          </p:cNvSpPr>
          <p:nvPr>
            <p:ph type="body" sz="quarter" idx="13"/>
          </p:nvPr>
        </p:nvSpPr>
        <p:spPr>
          <a:xfrm>
            <a:off x="1424609" y="5949609"/>
            <a:ext cx="10515600" cy="271939"/>
          </a:xfrm>
        </p:spPr>
        <p:txBody>
          <a:bodyPr/>
          <a:lstStyle/>
          <a:p>
            <a:pPr algn="ctr"/>
            <a:r>
              <a:rPr lang="en-US" b="1" dirty="0"/>
              <a:t>Abbreviations: </a:t>
            </a:r>
            <a:r>
              <a:rPr lang="en-US" dirty="0" err="1"/>
              <a:t>Acom</a:t>
            </a:r>
            <a:r>
              <a:rPr lang="en-US" dirty="0"/>
              <a:t> indicates anterior communicating artery; </a:t>
            </a:r>
            <a:r>
              <a:rPr lang="en-US" dirty="0" err="1"/>
              <a:t>aSAH</a:t>
            </a:r>
            <a:r>
              <a:rPr lang="en-US" dirty="0"/>
              <a:t>, aneurysmal subarachnoid hemorrhage; EVD, external ventricular drain; and IVH,                intraventricular hemorrhage. </a:t>
            </a:r>
          </a:p>
        </p:txBody>
      </p:sp>
    </p:spTree>
    <p:extLst>
      <p:ext uri="{BB962C8B-B14F-4D97-AF65-F5344CB8AC3E}">
        <p14:creationId xmlns:p14="http://schemas.microsoft.com/office/powerpoint/2010/main" val="298050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0536EE-B2F6-B9CF-EC0D-56BB0D32DDC3}"/>
              </a:ext>
            </a:extLst>
          </p:cNvPr>
          <p:cNvSpPr>
            <a:spLocks noGrp="1"/>
          </p:cNvSpPr>
          <p:nvPr>
            <p:ph type="title"/>
          </p:nvPr>
        </p:nvSpPr>
        <p:spPr/>
        <p:txBody>
          <a:bodyPr/>
          <a:lstStyle/>
          <a:p>
            <a:r>
              <a:rPr lang="en-US" dirty="0"/>
              <a:t>Care Continuum of Aneurysmal Subarachnoid Hemorrhage (</a:t>
            </a:r>
            <a:r>
              <a:rPr lang="en-US" dirty="0" err="1"/>
              <a:t>aSAH</a:t>
            </a:r>
            <a:r>
              <a:rPr lang="en-US" dirty="0"/>
              <a:t>) Patient</a:t>
            </a:r>
          </a:p>
        </p:txBody>
      </p:sp>
      <p:pic>
        <p:nvPicPr>
          <p:cNvPr id="5" name="Picture 4" descr="Care Continuum&#10;1) Prehospital&#10;2) Emergency Department&#10;3) Acute Hospitalization&#10;4) Post-Acute Care&#10;5) Outpatient">
            <a:extLst>
              <a:ext uri="{FF2B5EF4-FFF2-40B4-BE49-F238E27FC236}">
                <a16:creationId xmlns:a16="http://schemas.microsoft.com/office/drawing/2014/main" id="{952A55CA-80BE-01B4-A401-532DB1E72AEF}"/>
              </a:ext>
            </a:extLst>
          </p:cNvPr>
          <p:cNvPicPr>
            <a:picLocks noChangeAspect="1"/>
          </p:cNvPicPr>
          <p:nvPr/>
        </p:nvPicPr>
        <p:blipFill rotWithShape="1">
          <a:blip r:embed="rId2"/>
          <a:srcRect b="66676"/>
          <a:stretch/>
        </p:blipFill>
        <p:spPr>
          <a:xfrm>
            <a:off x="3002753" y="1340507"/>
            <a:ext cx="6186495" cy="1649273"/>
          </a:xfrm>
          <a:prstGeom prst="rect">
            <a:avLst/>
          </a:prstGeom>
        </p:spPr>
      </p:pic>
      <p:pic>
        <p:nvPicPr>
          <p:cNvPr id="2" name="Picture 1" descr="Phases of Care&#10;Phase of Care: Early Brain Injury:&#10;Acute resustication&#10;Emergency diagnosis&#10;Prevent rebleeding&#10;Treat hydrocephalus&#10;Manage elevated ICP&#10;Manage seizures&#10;&#10;Phase of Care: Delayed Brain Injury:&#10;Delayed cerebral ischemia&#10;Sodium dysregulation&#10;Systemic complications&#10;Fever and temperature management&#10;Glucose management&#10;Nutritional support&#10;&#10;Phase of Care: Recovery&#10;Acute rehabiliation&#10;Headache and seizure management&#10;Monitoring of aneurysm(s)&#10;Screening for congnitive and mood disorders&#10;Long-term outcomes">
            <a:extLst>
              <a:ext uri="{FF2B5EF4-FFF2-40B4-BE49-F238E27FC236}">
                <a16:creationId xmlns:a16="http://schemas.microsoft.com/office/drawing/2014/main" id="{3DF286A1-7E6D-92C5-9C54-2079FF7FA75B}"/>
              </a:ext>
            </a:extLst>
          </p:cNvPr>
          <p:cNvPicPr>
            <a:picLocks noChangeAspect="1"/>
          </p:cNvPicPr>
          <p:nvPr/>
        </p:nvPicPr>
        <p:blipFill rotWithShape="1">
          <a:blip r:embed="rId2"/>
          <a:srcRect t="33532" b="33253"/>
          <a:stretch/>
        </p:blipFill>
        <p:spPr>
          <a:xfrm>
            <a:off x="3002753" y="2989780"/>
            <a:ext cx="6186495" cy="1643866"/>
          </a:xfrm>
          <a:prstGeom prst="rect">
            <a:avLst/>
          </a:prstGeom>
        </p:spPr>
      </p:pic>
      <p:pic>
        <p:nvPicPr>
          <p:cNvPr id="4" name="Picture 3" descr="Patient-Centric Care:&#10;Health equity, shared decision-making, education, comprehenstive centers, systems of care and mulidisciplinary teams should all be centered around the Patient, Family and Caregivers.">
            <a:extLst>
              <a:ext uri="{FF2B5EF4-FFF2-40B4-BE49-F238E27FC236}">
                <a16:creationId xmlns:a16="http://schemas.microsoft.com/office/drawing/2014/main" id="{51FC86F1-ED4D-FA99-48EA-CFB60893194D}"/>
              </a:ext>
            </a:extLst>
          </p:cNvPr>
          <p:cNvPicPr>
            <a:picLocks noChangeAspect="1"/>
          </p:cNvPicPr>
          <p:nvPr/>
        </p:nvPicPr>
        <p:blipFill rotWithShape="1">
          <a:blip r:embed="rId2"/>
          <a:srcRect t="66539"/>
          <a:stretch/>
        </p:blipFill>
        <p:spPr>
          <a:xfrm>
            <a:off x="3002753" y="4623371"/>
            <a:ext cx="6186495" cy="1656057"/>
          </a:xfrm>
          <a:prstGeom prst="rect">
            <a:avLst/>
          </a:prstGeom>
        </p:spPr>
      </p:pic>
    </p:spTree>
    <p:extLst>
      <p:ext uri="{BB962C8B-B14F-4D97-AF65-F5344CB8AC3E}">
        <p14:creationId xmlns:p14="http://schemas.microsoft.com/office/powerpoint/2010/main" val="1760319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315ECB-3F9C-D754-32CE-8E37F57ACC92}"/>
              </a:ext>
            </a:extLst>
          </p:cNvPr>
          <p:cNvSpPr>
            <a:spLocks noGrp="1"/>
          </p:cNvSpPr>
          <p:nvPr>
            <p:ph type="title"/>
          </p:nvPr>
        </p:nvSpPr>
        <p:spPr>
          <a:xfrm>
            <a:off x="838200" y="365125"/>
            <a:ext cx="8630265" cy="660111"/>
          </a:xfrm>
        </p:spPr>
        <p:txBody>
          <a:bodyPr/>
          <a:lstStyle/>
          <a:p>
            <a:r>
              <a:rPr lang="en-US" dirty="0"/>
              <a:t>Management of Hydrocephalus Associated with </a:t>
            </a:r>
            <a:r>
              <a:rPr lang="en-US" dirty="0" err="1"/>
              <a:t>aSAH</a:t>
            </a:r>
            <a:r>
              <a:rPr lang="en-US" dirty="0"/>
              <a:t> </a:t>
            </a:r>
          </a:p>
        </p:txBody>
      </p:sp>
      <p:sp>
        <p:nvSpPr>
          <p:cNvPr id="10" name="Rectangle: Single Corner Rounded 9">
            <a:extLst>
              <a:ext uri="{FF2B5EF4-FFF2-40B4-BE49-F238E27FC236}">
                <a16:creationId xmlns:a16="http://schemas.microsoft.com/office/drawing/2014/main" id="{4D501A4A-9E2F-5592-B673-BBC91154DA5A}"/>
              </a:ext>
              <a:ext uri="{C183D7F6-B498-43B3-948B-1728B52AA6E4}">
                <adec:decorative xmlns:adec="http://schemas.microsoft.com/office/drawing/2017/decorative" val="1"/>
              </a:ext>
            </a:extLst>
          </p:cNvPr>
          <p:cNvSpPr/>
          <p:nvPr/>
        </p:nvSpPr>
        <p:spPr>
          <a:xfrm rot="16200000">
            <a:off x="2305775" y="185316"/>
            <a:ext cx="1906571" cy="4021061"/>
          </a:xfrm>
          <a:prstGeom prst="round1Rect">
            <a:avLst/>
          </a:prstGeom>
          <a:solidFill>
            <a:srgbClr val="C4D8F0"/>
          </a:solid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1" name="Rectangle: Single Corner Rounded 10">
            <a:extLst>
              <a:ext uri="{FF2B5EF4-FFF2-40B4-BE49-F238E27FC236}">
                <a16:creationId xmlns:a16="http://schemas.microsoft.com/office/drawing/2014/main" id="{308552F7-AD46-5D19-1361-60DAEE2A1334}"/>
              </a:ext>
              <a:ext uri="{C183D7F6-B498-43B3-948B-1728B52AA6E4}">
                <adec:decorative xmlns:adec="http://schemas.microsoft.com/office/drawing/2017/decorative" val="1"/>
              </a:ext>
            </a:extLst>
          </p:cNvPr>
          <p:cNvSpPr/>
          <p:nvPr/>
        </p:nvSpPr>
        <p:spPr>
          <a:xfrm>
            <a:off x="6806153" y="1211926"/>
            <a:ext cx="4024197" cy="1937208"/>
          </a:xfrm>
          <a:prstGeom prst="round1Rect">
            <a:avLst/>
          </a:prstGeom>
          <a:solidFill>
            <a:srgbClr val="85ADD1"/>
          </a:solid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Rectangle: Single Corner Rounded 11">
            <a:extLst>
              <a:ext uri="{FF2B5EF4-FFF2-40B4-BE49-F238E27FC236}">
                <a16:creationId xmlns:a16="http://schemas.microsoft.com/office/drawing/2014/main" id="{39FF5EDB-4797-E584-4F58-D552D9DA7CEB}"/>
              </a:ext>
              <a:ext uri="{C183D7F6-B498-43B3-948B-1728B52AA6E4}">
                <adec:decorative xmlns:adec="http://schemas.microsoft.com/office/drawing/2017/decorative" val="1"/>
              </a:ext>
            </a:extLst>
          </p:cNvPr>
          <p:cNvSpPr/>
          <p:nvPr/>
        </p:nvSpPr>
        <p:spPr>
          <a:xfrm rot="10800000">
            <a:off x="1248527" y="3509707"/>
            <a:ext cx="4021057" cy="1906571"/>
          </a:xfrm>
          <a:prstGeom prst="round1Rect">
            <a:avLst/>
          </a:prstGeom>
          <a:solidFill>
            <a:srgbClr val="4D8AB7"/>
          </a:solid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Rectangle: Single Corner Rounded 12">
            <a:extLst>
              <a:ext uri="{FF2B5EF4-FFF2-40B4-BE49-F238E27FC236}">
                <a16:creationId xmlns:a16="http://schemas.microsoft.com/office/drawing/2014/main" id="{E0630936-12C2-5329-70FD-2364C6697EB9}"/>
              </a:ext>
              <a:ext uri="{C183D7F6-B498-43B3-948B-1728B52AA6E4}">
                <adec:decorative xmlns:adec="http://schemas.microsoft.com/office/drawing/2017/decorative" val="1"/>
              </a:ext>
            </a:extLst>
          </p:cNvPr>
          <p:cNvSpPr/>
          <p:nvPr/>
        </p:nvSpPr>
        <p:spPr>
          <a:xfrm rot="5400000">
            <a:off x="7840221" y="2435579"/>
            <a:ext cx="1937208" cy="4024197"/>
          </a:xfrm>
          <a:prstGeom prst="round1Rect">
            <a:avLst/>
          </a:prstGeom>
          <a:solidFill>
            <a:schemeClr val="accent1">
              <a:lumMod val="75000"/>
            </a:schemeClr>
          </a:solid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Rectangle: Rounded Corners 13">
            <a:extLst>
              <a:ext uri="{FF2B5EF4-FFF2-40B4-BE49-F238E27FC236}">
                <a16:creationId xmlns:a16="http://schemas.microsoft.com/office/drawing/2014/main" id="{CDE420E5-3B5E-BF8B-2169-5C4E585C9BCA}"/>
              </a:ext>
              <a:ext uri="{C183D7F6-B498-43B3-948B-1728B52AA6E4}">
                <adec:decorative xmlns:adec="http://schemas.microsoft.com/office/drawing/2017/decorative" val="1"/>
              </a:ext>
            </a:extLst>
          </p:cNvPr>
          <p:cNvSpPr/>
          <p:nvPr/>
        </p:nvSpPr>
        <p:spPr>
          <a:xfrm>
            <a:off x="4707725" y="2642445"/>
            <a:ext cx="2666467" cy="1754564"/>
          </a:xfrm>
          <a:prstGeom prst="roundRect">
            <a:avLst/>
          </a:prstGeom>
          <a:solidFill>
            <a:srgbClr val="82D472"/>
          </a:solidFill>
          <a:ln w="57150"/>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nchor="ctr"/>
          <a:lstStyle/>
          <a:p>
            <a:pPr algn="ctr"/>
            <a:endParaRPr lang="en-US" sz="2000" dirty="0">
              <a:solidFill>
                <a:schemeClr val="bg1"/>
              </a:solidFill>
              <a:latin typeface="Lub Dub Bold" panose="020B0803030403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E7A019E1-49C0-1004-AFF4-C66ED1E4683E}"/>
              </a:ext>
            </a:extLst>
          </p:cNvPr>
          <p:cNvSpPr txBox="1"/>
          <p:nvPr/>
        </p:nvSpPr>
        <p:spPr>
          <a:xfrm>
            <a:off x="4716364" y="2734778"/>
            <a:ext cx="2647998" cy="1569660"/>
          </a:xfrm>
          <a:prstGeom prst="rect">
            <a:avLst/>
          </a:prstGeom>
          <a:noFill/>
        </p:spPr>
        <p:txBody>
          <a:bodyPr wrap="square">
            <a:spAutoFit/>
          </a:bodyPr>
          <a:lstStyle/>
          <a:p>
            <a:pPr algn="ctr"/>
            <a:r>
              <a:rPr lang="en-US" sz="2400" dirty="0">
                <a:latin typeface="Lub Dub Bold" panose="020B0803030403020204" pitchFamily="34" charset="0"/>
                <a:cs typeface="Arial" panose="020B0604020202020204" pitchFamily="34" charset="0"/>
              </a:rPr>
              <a:t>EVD infection control bundled protocol </a:t>
            </a:r>
            <a:br>
              <a:rPr lang="en-US" sz="2400" dirty="0">
                <a:latin typeface="Lub Dub Bold" panose="020B0803030403020204" pitchFamily="34" charset="0"/>
                <a:cs typeface="Arial" panose="020B0604020202020204" pitchFamily="34" charset="0"/>
              </a:rPr>
            </a:br>
            <a:r>
              <a:rPr lang="en-US" sz="2400" dirty="0">
                <a:latin typeface="Lub Dub Bold" panose="020B0803030403020204" pitchFamily="34" charset="0"/>
                <a:cs typeface="Arial" panose="020B0604020202020204" pitchFamily="34" charset="0"/>
              </a:rPr>
              <a:t>(Class 1)</a:t>
            </a:r>
          </a:p>
        </p:txBody>
      </p:sp>
      <p:sp>
        <p:nvSpPr>
          <p:cNvPr id="33" name="TextBox 32">
            <a:extLst>
              <a:ext uri="{FF2B5EF4-FFF2-40B4-BE49-F238E27FC236}">
                <a16:creationId xmlns:a16="http://schemas.microsoft.com/office/drawing/2014/main" id="{F97D260D-08D0-B7D2-4E25-7D704ABCBAF2}"/>
              </a:ext>
            </a:extLst>
          </p:cNvPr>
          <p:cNvSpPr txBox="1"/>
          <p:nvPr/>
        </p:nvSpPr>
        <p:spPr>
          <a:xfrm>
            <a:off x="1323975" y="1315521"/>
            <a:ext cx="3895725" cy="369332"/>
          </a:xfrm>
          <a:prstGeom prst="rect">
            <a:avLst/>
          </a:prstGeom>
          <a:noFill/>
        </p:spPr>
        <p:txBody>
          <a:bodyPr wrap="square">
            <a:spAutoFit/>
          </a:bodyPr>
          <a:lstStyle/>
          <a:p>
            <a:pPr algn="ctr"/>
            <a:r>
              <a:rPr lang="en-US" sz="1800" u="sng" dirty="0">
                <a:latin typeface="Lub Dub Bold" panose="020B0803030403020204" pitchFamily="34" charset="0"/>
                <a:cs typeface="Arial" panose="020B0604020202020204" pitchFamily="34" charset="0"/>
              </a:rPr>
              <a:t>Insertion</a:t>
            </a:r>
            <a:endParaRPr lang="en-US" dirty="0"/>
          </a:p>
        </p:txBody>
      </p:sp>
      <p:sp>
        <p:nvSpPr>
          <p:cNvPr id="16" name="TextBox 15">
            <a:extLst>
              <a:ext uri="{FF2B5EF4-FFF2-40B4-BE49-F238E27FC236}">
                <a16:creationId xmlns:a16="http://schemas.microsoft.com/office/drawing/2014/main" id="{756EDF91-4340-25AD-B139-342EACFC1F8E}"/>
              </a:ext>
            </a:extLst>
          </p:cNvPr>
          <p:cNvSpPr txBox="1"/>
          <p:nvPr/>
        </p:nvSpPr>
        <p:spPr>
          <a:xfrm>
            <a:off x="1814321" y="1646829"/>
            <a:ext cx="3033904" cy="1371600"/>
          </a:xfrm>
          <a:prstGeom prst="rect">
            <a:avLst/>
          </a:prstGeom>
          <a:noFill/>
        </p:spPr>
        <p:txBody>
          <a:bodyPr wrap="square" numCol="1" rtlCol="0">
            <a:spAutoFit/>
          </a:bodyPr>
          <a:lstStyle/>
          <a:p>
            <a:pPr marL="285750" indent="-285750">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EVD set up</a:t>
            </a:r>
          </a:p>
          <a:p>
            <a:pPr marL="285750" indent="-285750">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Aseptic technique</a:t>
            </a:r>
          </a:p>
          <a:p>
            <a:pPr marL="285750" indent="-285750">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Skin preparation</a:t>
            </a:r>
          </a:p>
          <a:p>
            <a:pPr marL="285750" indent="-285750">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EVD insertion location and provider</a:t>
            </a:r>
          </a:p>
          <a:p>
            <a:pPr marL="285750" indent="-285750">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Catheter selection</a:t>
            </a:r>
          </a:p>
          <a:p>
            <a:pPr marL="285750" indent="-285750">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Procedure timeout</a:t>
            </a:r>
          </a:p>
        </p:txBody>
      </p:sp>
      <p:sp>
        <p:nvSpPr>
          <p:cNvPr id="35" name="TextBox 34">
            <a:extLst>
              <a:ext uri="{FF2B5EF4-FFF2-40B4-BE49-F238E27FC236}">
                <a16:creationId xmlns:a16="http://schemas.microsoft.com/office/drawing/2014/main" id="{426E73F6-7820-62E6-C331-49BA4237243F}"/>
              </a:ext>
            </a:extLst>
          </p:cNvPr>
          <p:cNvSpPr txBox="1"/>
          <p:nvPr/>
        </p:nvSpPr>
        <p:spPr>
          <a:xfrm>
            <a:off x="6877050" y="1315521"/>
            <a:ext cx="3895725" cy="369332"/>
          </a:xfrm>
          <a:prstGeom prst="rect">
            <a:avLst/>
          </a:prstGeom>
          <a:noFill/>
        </p:spPr>
        <p:txBody>
          <a:bodyPr wrap="square">
            <a:spAutoFit/>
          </a:bodyPr>
          <a:lstStyle/>
          <a:p>
            <a:pPr algn="ctr"/>
            <a:r>
              <a:rPr lang="en-US" sz="1800" u="sng" dirty="0">
                <a:latin typeface="Lub Dub Bold" panose="020B0803030403020204" pitchFamily="34" charset="0"/>
                <a:cs typeface="Arial" panose="020B0604020202020204" pitchFamily="34" charset="0"/>
              </a:rPr>
              <a:t>Monitoring</a:t>
            </a:r>
          </a:p>
        </p:txBody>
      </p:sp>
      <p:sp>
        <p:nvSpPr>
          <p:cNvPr id="34" name="TextBox 33">
            <a:extLst>
              <a:ext uri="{FF2B5EF4-FFF2-40B4-BE49-F238E27FC236}">
                <a16:creationId xmlns:a16="http://schemas.microsoft.com/office/drawing/2014/main" id="{DD04FD8E-86A5-4A38-5A38-D79253C62743}"/>
              </a:ext>
            </a:extLst>
          </p:cNvPr>
          <p:cNvSpPr txBox="1"/>
          <p:nvPr/>
        </p:nvSpPr>
        <p:spPr>
          <a:xfrm>
            <a:off x="7434071" y="1684929"/>
            <a:ext cx="2652904" cy="738664"/>
          </a:xfrm>
          <a:prstGeom prst="rect">
            <a:avLst/>
          </a:prstGeom>
          <a:noFill/>
        </p:spPr>
        <p:txBody>
          <a:bodyPr wrap="square" numCol="1" rtlCol="0">
            <a:spAutoFit/>
          </a:bodyPr>
          <a:lstStyle/>
          <a:p>
            <a:pPr marL="285750" indent="-285750">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Number of EVD catheter days</a:t>
            </a:r>
          </a:p>
          <a:p>
            <a:pPr marL="285750" indent="-285750">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Rates of infection </a:t>
            </a:r>
          </a:p>
          <a:p>
            <a:pPr marL="285750" indent="-285750">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Utilization of EVD order panel </a:t>
            </a:r>
          </a:p>
        </p:txBody>
      </p:sp>
      <p:sp>
        <p:nvSpPr>
          <p:cNvPr id="37" name="TextBox 36">
            <a:extLst>
              <a:ext uri="{FF2B5EF4-FFF2-40B4-BE49-F238E27FC236}">
                <a16:creationId xmlns:a16="http://schemas.microsoft.com/office/drawing/2014/main" id="{14652043-B744-1A09-FD35-1555B973610E}"/>
              </a:ext>
            </a:extLst>
          </p:cNvPr>
          <p:cNvSpPr txBox="1"/>
          <p:nvPr/>
        </p:nvSpPr>
        <p:spPr>
          <a:xfrm>
            <a:off x="1323975" y="3525321"/>
            <a:ext cx="3895725" cy="369332"/>
          </a:xfrm>
          <a:prstGeom prst="rect">
            <a:avLst/>
          </a:prstGeom>
          <a:noFill/>
        </p:spPr>
        <p:txBody>
          <a:bodyPr wrap="square">
            <a:spAutoFit/>
          </a:bodyPr>
          <a:lstStyle/>
          <a:p>
            <a:pPr algn="ctr"/>
            <a:r>
              <a:rPr lang="en-US" sz="1800" u="sng" dirty="0">
                <a:solidFill>
                  <a:schemeClr val="bg1"/>
                </a:solidFill>
                <a:latin typeface="Lub Dub Bold" panose="020B0803030403020204" pitchFamily="34" charset="0"/>
                <a:cs typeface="Arial" panose="020B0604020202020204" pitchFamily="34" charset="0"/>
              </a:rPr>
              <a:t>Management </a:t>
            </a:r>
          </a:p>
        </p:txBody>
      </p:sp>
      <p:sp>
        <p:nvSpPr>
          <p:cNvPr id="36" name="TextBox 35">
            <a:extLst>
              <a:ext uri="{FF2B5EF4-FFF2-40B4-BE49-F238E27FC236}">
                <a16:creationId xmlns:a16="http://schemas.microsoft.com/office/drawing/2014/main" id="{AC7B866C-9DDD-FF7F-676A-9F4325E6549A}"/>
              </a:ext>
            </a:extLst>
          </p:cNvPr>
          <p:cNvSpPr txBox="1"/>
          <p:nvPr/>
        </p:nvSpPr>
        <p:spPr>
          <a:xfrm>
            <a:off x="1642871" y="3809004"/>
            <a:ext cx="3757804" cy="1600438"/>
          </a:xfrm>
          <a:prstGeom prst="rect">
            <a:avLst/>
          </a:prstGeom>
          <a:noFill/>
        </p:spPr>
        <p:txBody>
          <a:bodyPr wrap="square" numCol="1" rtlCol="0">
            <a:spAutoFit/>
          </a:bodyPr>
          <a:lstStyle/>
          <a:p>
            <a:pPr marL="285750" indent="-285750">
              <a:buFont typeface="Arial" panose="020B0604020202020204" pitchFamily="34" charset="0"/>
              <a:buChar char="•"/>
            </a:pPr>
            <a:r>
              <a:rPr lang="en-US" sz="1400" dirty="0">
                <a:solidFill>
                  <a:schemeClr val="bg1"/>
                </a:solidFill>
                <a:latin typeface="Lub Dub Condensed" panose="020B0506030403020204" pitchFamily="34" charset="0"/>
                <a:cs typeface="Arial" panose="020B0604020202020204" pitchFamily="34" charset="0"/>
              </a:rPr>
              <a:t>Type of dressing</a:t>
            </a:r>
          </a:p>
          <a:p>
            <a:pPr marL="285750" indent="-285750">
              <a:buFont typeface="Arial" panose="020B0604020202020204" pitchFamily="34" charset="0"/>
              <a:buChar char="•"/>
            </a:pPr>
            <a:r>
              <a:rPr lang="en-US" sz="1400" dirty="0">
                <a:solidFill>
                  <a:schemeClr val="bg1"/>
                </a:solidFill>
                <a:latin typeface="Lub Dub Condensed" panose="020B0506030403020204" pitchFamily="34" charset="0"/>
                <a:cs typeface="Arial" panose="020B0604020202020204" pitchFamily="34" charset="0"/>
              </a:rPr>
              <a:t>Frequency of dressing change</a:t>
            </a:r>
          </a:p>
          <a:p>
            <a:pPr marL="285750" indent="-285750">
              <a:buFont typeface="Arial" panose="020B0604020202020204" pitchFamily="34" charset="0"/>
              <a:buChar char="•"/>
            </a:pPr>
            <a:r>
              <a:rPr lang="en-US" sz="1400" dirty="0">
                <a:solidFill>
                  <a:schemeClr val="bg1"/>
                </a:solidFill>
                <a:latin typeface="Lub Dub Condensed" panose="020B0506030403020204" pitchFamily="34" charset="0"/>
                <a:cs typeface="Arial" panose="020B0604020202020204" pitchFamily="34" charset="0"/>
              </a:rPr>
              <a:t>Flushing EVD system</a:t>
            </a:r>
          </a:p>
          <a:p>
            <a:pPr marL="285750" indent="-285750">
              <a:buFont typeface="Arial" panose="020B0604020202020204" pitchFamily="34" charset="0"/>
              <a:buChar char="•"/>
            </a:pPr>
            <a:r>
              <a:rPr lang="en-US" sz="1400" dirty="0">
                <a:solidFill>
                  <a:schemeClr val="bg1"/>
                </a:solidFill>
                <a:latin typeface="Lub Dub Condensed" panose="020B0506030403020204" pitchFamily="34" charset="0"/>
                <a:cs typeface="Arial" panose="020B0604020202020204" pitchFamily="34" charset="0"/>
              </a:rPr>
              <a:t>CSF sampling frequency and technique</a:t>
            </a:r>
          </a:p>
          <a:p>
            <a:pPr marL="285750" indent="-285750">
              <a:buFont typeface="Arial" panose="020B0604020202020204" pitchFamily="34" charset="0"/>
              <a:buChar char="•"/>
            </a:pPr>
            <a:r>
              <a:rPr lang="en-US" sz="1400" dirty="0">
                <a:solidFill>
                  <a:schemeClr val="bg1"/>
                </a:solidFill>
                <a:latin typeface="Lub Dub Condensed" panose="020B0506030403020204" pitchFamily="34" charset="0"/>
                <a:cs typeface="Arial" panose="020B0604020202020204" pitchFamily="34" charset="0"/>
              </a:rPr>
              <a:t>EVD manipulation and mobilization safety</a:t>
            </a:r>
          </a:p>
          <a:p>
            <a:pPr marL="285750" indent="-285750">
              <a:buFont typeface="Arial" panose="020B0604020202020204" pitchFamily="34" charset="0"/>
              <a:buChar char="•"/>
            </a:pPr>
            <a:r>
              <a:rPr lang="en-US" sz="1400" dirty="0">
                <a:solidFill>
                  <a:schemeClr val="bg1"/>
                </a:solidFill>
                <a:latin typeface="Lub Dub Condensed" panose="020B0506030403020204" pitchFamily="34" charset="0"/>
                <a:cs typeface="Arial" panose="020B0604020202020204" pitchFamily="34" charset="0"/>
              </a:rPr>
              <a:t>Catheter system exchange</a:t>
            </a:r>
          </a:p>
          <a:p>
            <a:pPr marL="285750" indent="-285750">
              <a:buFont typeface="Arial" panose="020B0604020202020204" pitchFamily="34" charset="0"/>
              <a:buChar char="•"/>
            </a:pPr>
            <a:r>
              <a:rPr lang="en-US" sz="1400" dirty="0">
                <a:solidFill>
                  <a:schemeClr val="bg1"/>
                </a:solidFill>
                <a:latin typeface="Lub Dub Condensed" panose="020B0506030403020204" pitchFamily="34" charset="0"/>
                <a:cs typeface="Arial" panose="020B0604020202020204" pitchFamily="34" charset="0"/>
              </a:rPr>
              <a:t>EVD clamping and weaning </a:t>
            </a:r>
          </a:p>
        </p:txBody>
      </p:sp>
      <p:sp>
        <p:nvSpPr>
          <p:cNvPr id="39" name="TextBox 38">
            <a:extLst>
              <a:ext uri="{FF2B5EF4-FFF2-40B4-BE49-F238E27FC236}">
                <a16:creationId xmlns:a16="http://schemas.microsoft.com/office/drawing/2014/main" id="{F8ECEBC9-5ABB-8DC7-5E99-92C2B2D580DE}"/>
              </a:ext>
            </a:extLst>
          </p:cNvPr>
          <p:cNvSpPr txBox="1"/>
          <p:nvPr/>
        </p:nvSpPr>
        <p:spPr>
          <a:xfrm>
            <a:off x="6877050" y="3525321"/>
            <a:ext cx="3895725" cy="369332"/>
          </a:xfrm>
          <a:prstGeom prst="rect">
            <a:avLst/>
          </a:prstGeom>
          <a:noFill/>
        </p:spPr>
        <p:txBody>
          <a:bodyPr wrap="square">
            <a:spAutoFit/>
          </a:bodyPr>
          <a:lstStyle/>
          <a:p>
            <a:pPr algn="ctr"/>
            <a:r>
              <a:rPr lang="en-US" sz="1800" u="sng" dirty="0">
                <a:solidFill>
                  <a:schemeClr val="bg1"/>
                </a:solidFill>
                <a:latin typeface="Lub Dub Bold" panose="020B0803030403020204" pitchFamily="34" charset="0"/>
                <a:cs typeface="Arial" panose="020B0604020202020204" pitchFamily="34" charset="0"/>
              </a:rPr>
              <a:t>Education</a:t>
            </a:r>
          </a:p>
        </p:txBody>
      </p:sp>
      <p:sp>
        <p:nvSpPr>
          <p:cNvPr id="38" name="TextBox 37">
            <a:extLst>
              <a:ext uri="{FF2B5EF4-FFF2-40B4-BE49-F238E27FC236}">
                <a16:creationId xmlns:a16="http://schemas.microsoft.com/office/drawing/2014/main" id="{DCACE9EF-B0D0-9F95-96C1-C6EA41ACC9FC}"/>
              </a:ext>
            </a:extLst>
          </p:cNvPr>
          <p:cNvSpPr txBox="1"/>
          <p:nvPr/>
        </p:nvSpPr>
        <p:spPr>
          <a:xfrm>
            <a:off x="7715250" y="3894729"/>
            <a:ext cx="2733676" cy="954107"/>
          </a:xfrm>
          <a:prstGeom prst="rect">
            <a:avLst/>
          </a:prstGeom>
          <a:noFill/>
        </p:spPr>
        <p:txBody>
          <a:bodyPr wrap="square" numCol="1" rtlCol="0">
            <a:spAutoFit/>
          </a:bodyPr>
          <a:lstStyle/>
          <a:p>
            <a:pPr marL="285750" indent="-285750">
              <a:buFont typeface="Arial" panose="020B0604020202020204" pitchFamily="34" charset="0"/>
              <a:buChar char="•"/>
            </a:pPr>
            <a:r>
              <a:rPr lang="en-US" sz="1400" dirty="0">
                <a:solidFill>
                  <a:schemeClr val="bg1"/>
                </a:solidFill>
                <a:latin typeface="Lub Dub Condensed" panose="020B0506030403020204" pitchFamily="34" charset="0"/>
                <a:cs typeface="Arial" panose="020B0604020202020204" pitchFamily="34" charset="0"/>
              </a:rPr>
              <a:t>Provider training </a:t>
            </a:r>
          </a:p>
          <a:p>
            <a:pPr marL="285750" indent="-285750">
              <a:buFont typeface="Arial" panose="020B0604020202020204" pitchFamily="34" charset="0"/>
              <a:buChar char="•"/>
            </a:pPr>
            <a:r>
              <a:rPr lang="en-US" sz="1400" dirty="0">
                <a:solidFill>
                  <a:schemeClr val="bg1"/>
                </a:solidFill>
                <a:latin typeface="Lub Dub Condensed" panose="020B0506030403020204" pitchFamily="34" charset="0"/>
                <a:cs typeface="Arial" panose="020B0604020202020204" pitchFamily="34" charset="0"/>
              </a:rPr>
              <a:t>Staff education and competency</a:t>
            </a:r>
          </a:p>
          <a:p>
            <a:pPr marL="285750" indent="-285750">
              <a:buFont typeface="Arial" panose="020B0604020202020204" pitchFamily="34" charset="0"/>
              <a:buChar char="•"/>
            </a:pPr>
            <a:r>
              <a:rPr lang="en-US" sz="1400" dirty="0">
                <a:solidFill>
                  <a:schemeClr val="bg1"/>
                </a:solidFill>
                <a:latin typeface="Lub Dub Condensed" panose="020B0506030403020204" pitchFamily="34" charset="0"/>
                <a:cs typeface="Arial" panose="020B0604020202020204" pitchFamily="34" charset="0"/>
              </a:rPr>
              <a:t>Uniform definition VAI</a:t>
            </a:r>
          </a:p>
        </p:txBody>
      </p:sp>
      <p:pic>
        <p:nvPicPr>
          <p:cNvPr id="45" name="Picture 44">
            <a:extLst>
              <a:ext uri="{FF2B5EF4-FFF2-40B4-BE49-F238E27FC236}">
                <a16:creationId xmlns:a16="http://schemas.microsoft.com/office/drawing/2014/main" id="{316F23EC-BE36-28DB-AB32-8631A34E7E2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35435" y="1811108"/>
            <a:ext cx="973880" cy="973880"/>
          </a:xfrm>
          <a:prstGeom prst="rect">
            <a:avLst/>
          </a:prstGeom>
        </p:spPr>
      </p:pic>
      <p:grpSp>
        <p:nvGrpSpPr>
          <p:cNvPr id="54" name="Group 53">
            <a:extLst>
              <a:ext uri="{FF2B5EF4-FFF2-40B4-BE49-F238E27FC236}">
                <a16:creationId xmlns:a16="http://schemas.microsoft.com/office/drawing/2014/main" id="{18C0C981-5613-51AD-E297-77470424DD28}"/>
              </a:ext>
              <a:ext uri="{C183D7F6-B498-43B3-948B-1728B52AA6E4}">
                <adec:decorative xmlns:adec="http://schemas.microsoft.com/office/drawing/2017/decorative" val="1"/>
              </a:ext>
            </a:extLst>
          </p:cNvPr>
          <p:cNvGrpSpPr/>
          <p:nvPr/>
        </p:nvGrpSpPr>
        <p:grpSpPr>
          <a:xfrm>
            <a:off x="771525" y="4143375"/>
            <a:ext cx="857250" cy="857250"/>
            <a:chOff x="771525" y="4143375"/>
            <a:chExt cx="857250" cy="857250"/>
          </a:xfrm>
        </p:grpSpPr>
        <p:sp>
          <p:nvSpPr>
            <p:cNvPr id="48" name="Oval 47">
              <a:extLst>
                <a:ext uri="{FF2B5EF4-FFF2-40B4-BE49-F238E27FC236}">
                  <a16:creationId xmlns:a16="http://schemas.microsoft.com/office/drawing/2014/main" id="{143A711C-52FA-C875-E8FB-5E885B1B0143}"/>
                </a:ext>
              </a:extLst>
            </p:cNvPr>
            <p:cNvSpPr/>
            <p:nvPr/>
          </p:nvSpPr>
          <p:spPr>
            <a:xfrm>
              <a:off x="771525" y="4143375"/>
              <a:ext cx="857250" cy="857250"/>
            </a:xfrm>
            <a:prstGeom prst="ellipse">
              <a:avLst/>
            </a:prstGeom>
            <a:solidFill>
              <a:srgbClr val="E7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2EC1A752-573C-EA23-934D-ACF79CFA23F8}"/>
                </a:ext>
              </a:extLst>
            </p:cNvPr>
            <p:cNvPicPr>
              <a:picLocks noChangeAspect="1"/>
            </p:cNvPicPr>
            <p:nvPr/>
          </p:nvPicPr>
          <p:blipFill>
            <a:blip r:embed="rId3"/>
            <a:stretch>
              <a:fillRect/>
            </a:stretch>
          </p:blipFill>
          <p:spPr>
            <a:xfrm>
              <a:off x="927535" y="4284095"/>
              <a:ext cx="542591" cy="542591"/>
            </a:xfrm>
            <a:prstGeom prst="rect">
              <a:avLst/>
            </a:prstGeom>
          </p:spPr>
        </p:pic>
      </p:grpSp>
      <p:grpSp>
        <p:nvGrpSpPr>
          <p:cNvPr id="56" name="Group 55">
            <a:extLst>
              <a:ext uri="{FF2B5EF4-FFF2-40B4-BE49-F238E27FC236}">
                <a16:creationId xmlns:a16="http://schemas.microsoft.com/office/drawing/2014/main" id="{8EFD0F7A-36CD-AC67-D9F1-D4F6EA57420C}"/>
              </a:ext>
              <a:ext uri="{C183D7F6-B498-43B3-948B-1728B52AA6E4}">
                <adec:decorative xmlns:adec="http://schemas.microsoft.com/office/drawing/2017/decorative" val="1"/>
              </a:ext>
            </a:extLst>
          </p:cNvPr>
          <p:cNvGrpSpPr/>
          <p:nvPr/>
        </p:nvGrpSpPr>
        <p:grpSpPr>
          <a:xfrm>
            <a:off x="10372725" y="4143375"/>
            <a:ext cx="857250" cy="857250"/>
            <a:chOff x="10372725" y="4143375"/>
            <a:chExt cx="857250" cy="857250"/>
          </a:xfrm>
        </p:grpSpPr>
        <p:sp>
          <p:nvSpPr>
            <p:cNvPr id="49" name="Oval 48">
              <a:extLst>
                <a:ext uri="{FF2B5EF4-FFF2-40B4-BE49-F238E27FC236}">
                  <a16:creationId xmlns:a16="http://schemas.microsoft.com/office/drawing/2014/main" id="{AA12C36B-D71E-8336-07D1-BB8894B84C1E}"/>
                </a:ext>
              </a:extLst>
            </p:cNvPr>
            <p:cNvSpPr/>
            <p:nvPr/>
          </p:nvSpPr>
          <p:spPr>
            <a:xfrm>
              <a:off x="10372725" y="4143375"/>
              <a:ext cx="857250" cy="857250"/>
            </a:xfrm>
            <a:prstGeom prst="ellipse">
              <a:avLst/>
            </a:prstGeom>
            <a:solidFill>
              <a:srgbClr val="E7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a:extLst>
                <a:ext uri="{FF2B5EF4-FFF2-40B4-BE49-F238E27FC236}">
                  <a16:creationId xmlns:a16="http://schemas.microsoft.com/office/drawing/2014/main" id="{C8043996-A128-0C1A-319F-E95E29D3EA6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02253" y="4266633"/>
              <a:ext cx="613422" cy="613422"/>
            </a:xfrm>
            <a:prstGeom prst="rect">
              <a:avLst/>
            </a:prstGeom>
          </p:spPr>
        </p:pic>
      </p:grpSp>
      <p:grpSp>
        <p:nvGrpSpPr>
          <p:cNvPr id="55" name="Group 54">
            <a:extLst>
              <a:ext uri="{FF2B5EF4-FFF2-40B4-BE49-F238E27FC236}">
                <a16:creationId xmlns:a16="http://schemas.microsoft.com/office/drawing/2014/main" id="{D3C793FC-19CD-09DD-B193-F6CDA8E5CBFE}"/>
              </a:ext>
              <a:ext uri="{C183D7F6-B498-43B3-948B-1728B52AA6E4}">
                <adec:decorative xmlns:adec="http://schemas.microsoft.com/office/drawing/2017/decorative" val="1"/>
              </a:ext>
            </a:extLst>
          </p:cNvPr>
          <p:cNvGrpSpPr/>
          <p:nvPr/>
        </p:nvGrpSpPr>
        <p:grpSpPr>
          <a:xfrm>
            <a:off x="10372725" y="1876425"/>
            <a:ext cx="857250" cy="857250"/>
            <a:chOff x="10372725" y="1876425"/>
            <a:chExt cx="857250" cy="857250"/>
          </a:xfrm>
        </p:grpSpPr>
        <p:sp>
          <p:nvSpPr>
            <p:cNvPr id="51" name="Oval 50">
              <a:extLst>
                <a:ext uri="{FF2B5EF4-FFF2-40B4-BE49-F238E27FC236}">
                  <a16:creationId xmlns:a16="http://schemas.microsoft.com/office/drawing/2014/main" id="{3C9AB4D0-308A-AB70-9F94-B65D51162801}"/>
                </a:ext>
              </a:extLst>
            </p:cNvPr>
            <p:cNvSpPr/>
            <p:nvPr/>
          </p:nvSpPr>
          <p:spPr>
            <a:xfrm>
              <a:off x="10372725" y="1876425"/>
              <a:ext cx="857250" cy="857250"/>
            </a:xfrm>
            <a:prstGeom prst="ellipse">
              <a:avLst/>
            </a:prstGeom>
            <a:solidFill>
              <a:srgbClr val="E7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962ED4E9-FD5F-4EE9-2A44-8EF9E699B5E3}"/>
                </a:ext>
              </a:extLst>
            </p:cNvPr>
            <p:cNvPicPr>
              <a:picLocks noChangeAspect="1"/>
            </p:cNvPicPr>
            <p:nvPr/>
          </p:nvPicPr>
          <p:blipFill>
            <a:blip r:embed="rId6"/>
            <a:stretch>
              <a:fillRect/>
            </a:stretch>
          </p:blipFill>
          <p:spPr>
            <a:xfrm>
              <a:off x="10421872" y="1919615"/>
              <a:ext cx="762066" cy="762066"/>
            </a:xfrm>
            <a:prstGeom prst="rect">
              <a:avLst/>
            </a:prstGeom>
          </p:spPr>
        </p:pic>
      </p:grpSp>
      <p:sp>
        <p:nvSpPr>
          <p:cNvPr id="9" name="TextBox 8">
            <a:extLst>
              <a:ext uri="{FF2B5EF4-FFF2-40B4-BE49-F238E27FC236}">
                <a16:creationId xmlns:a16="http://schemas.microsoft.com/office/drawing/2014/main" id="{0E5F3353-04EB-72D8-8B40-5B5972330019}"/>
              </a:ext>
            </a:extLst>
          </p:cNvPr>
          <p:cNvSpPr txBox="1"/>
          <p:nvPr/>
        </p:nvSpPr>
        <p:spPr>
          <a:xfrm>
            <a:off x="304800" y="5507364"/>
            <a:ext cx="11582400" cy="369332"/>
          </a:xfrm>
          <a:prstGeom prst="rect">
            <a:avLst/>
          </a:prstGeom>
          <a:noFill/>
        </p:spPr>
        <p:txBody>
          <a:bodyPr wrap="square">
            <a:spAutoFit/>
          </a:bodyPr>
          <a:lstStyle/>
          <a:p>
            <a:pPr algn="ctr"/>
            <a:r>
              <a:rPr lang="en-US" sz="1800" b="1" dirty="0">
                <a:effectLst/>
                <a:latin typeface="Lub Dub Bold" panose="020B0803030403020204" pitchFamily="34" charset="0"/>
                <a:ea typeface="Times New Roman" panose="02020603050405020304" pitchFamily="18" charset="0"/>
                <a:cs typeface="Arial" panose="020B0604020202020204" pitchFamily="34" charset="0"/>
              </a:rPr>
              <a:t>Knowledge Gap: </a:t>
            </a:r>
            <a:r>
              <a:rPr lang="en-US" sz="1800" dirty="0">
                <a:effectLst/>
                <a:latin typeface="Lub Dub Medium" panose="020B0603030403020204" pitchFamily="34" charset="0"/>
                <a:ea typeface="Times New Roman" panose="02020603050405020304" pitchFamily="18" charset="0"/>
                <a:cs typeface="Arial" panose="020B0604020202020204" pitchFamily="34" charset="0"/>
              </a:rPr>
              <a:t>There are no clear best practice EVD bundles to date identified in current studies.</a:t>
            </a:r>
            <a:r>
              <a:rPr lang="en-US" sz="1800" dirty="0">
                <a:effectLst/>
                <a:latin typeface="Lub Dub Medium" panose="020B0603030403020204" pitchFamily="34" charset="0"/>
                <a:cs typeface="Arial" panose="020B0604020202020204" pitchFamily="34" charset="0"/>
              </a:rPr>
              <a:t> </a:t>
            </a:r>
            <a:endParaRPr lang="en-US" sz="1800" dirty="0">
              <a:latin typeface="Lub Dub Medium" panose="020B0603030403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8F374D27-10E7-CECD-9672-EB153CC8DC22}"/>
              </a:ext>
            </a:extLst>
          </p:cNvPr>
          <p:cNvSpPr>
            <a:spLocks noGrp="1"/>
          </p:cNvSpPr>
          <p:nvPr>
            <p:ph type="body" sz="quarter" idx="13"/>
          </p:nvPr>
        </p:nvSpPr>
        <p:spPr>
          <a:xfrm>
            <a:off x="838200" y="5997559"/>
            <a:ext cx="10515600" cy="271939"/>
          </a:xfrm>
        </p:spPr>
        <p:txBody>
          <a:bodyPr/>
          <a:lstStyle/>
          <a:p>
            <a:pPr algn="ctr"/>
            <a:r>
              <a:rPr lang="en-US" b="1" dirty="0"/>
              <a:t>Abbreviations: </a:t>
            </a:r>
            <a:r>
              <a:rPr lang="en-US" dirty="0" err="1"/>
              <a:t>aSAH</a:t>
            </a:r>
            <a:r>
              <a:rPr lang="en-US" dirty="0"/>
              <a:t> indicates aneurysmal subarachnoid hemorrhage; CSF, cerebrospinal fluid; EVD, external ventricular drain; and VAI,                                         ventriculostomy-associated infection. </a:t>
            </a:r>
          </a:p>
        </p:txBody>
      </p:sp>
    </p:spTree>
    <p:extLst>
      <p:ext uri="{BB962C8B-B14F-4D97-AF65-F5344CB8AC3E}">
        <p14:creationId xmlns:p14="http://schemas.microsoft.com/office/powerpoint/2010/main" val="3204599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7496DE-7EF4-A87B-DDC0-9BA7242667D7}"/>
              </a:ext>
            </a:extLst>
          </p:cNvPr>
          <p:cNvSpPr>
            <a:spLocks noGrp="1"/>
          </p:cNvSpPr>
          <p:nvPr>
            <p:ph type="title"/>
          </p:nvPr>
        </p:nvSpPr>
        <p:spPr/>
        <p:txBody>
          <a:bodyPr/>
          <a:lstStyle/>
          <a:p>
            <a:r>
              <a:rPr lang="en-US" dirty="0"/>
              <a:t>Management of Seizures Associated with </a:t>
            </a:r>
            <a:r>
              <a:rPr lang="en-US" dirty="0" err="1"/>
              <a:t>aSAH</a:t>
            </a:r>
            <a:endParaRPr lang="en-US" dirty="0"/>
          </a:p>
        </p:txBody>
      </p:sp>
      <p:sp>
        <p:nvSpPr>
          <p:cNvPr id="12" name="Round Same Side Corner Rectangle 60">
            <a:extLst>
              <a:ext uri="{FF2B5EF4-FFF2-40B4-BE49-F238E27FC236}">
                <a16:creationId xmlns:a16="http://schemas.microsoft.com/office/drawing/2014/main" id="{0B8FE7A6-DFC5-01C4-E7D2-A017E77F1370}"/>
              </a:ext>
              <a:ext uri="{C183D7F6-B498-43B3-948B-1728B52AA6E4}">
                <adec:decorative xmlns:adec="http://schemas.microsoft.com/office/drawing/2017/decorative" val="1"/>
              </a:ext>
            </a:extLst>
          </p:cNvPr>
          <p:cNvSpPr/>
          <p:nvPr/>
        </p:nvSpPr>
        <p:spPr>
          <a:xfrm>
            <a:off x="1426051" y="3567498"/>
            <a:ext cx="2327542" cy="1028299"/>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latin typeface="Lub Dub Condensed" panose="020B0506030403020204"/>
              </a:rPr>
              <a:t>cEEG</a:t>
            </a:r>
            <a:r>
              <a:rPr lang="en-US" sz="1400" dirty="0">
                <a:solidFill>
                  <a:schemeClr val="tx1"/>
                </a:solidFill>
                <a:latin typeface="Lub Dub Condensed" panose="020B0506030403020204"/>
              </a:rPr>
              <a:t> monitoring is</a:t>
            </a:r>
          </a:p>
          <a:p>
            <a:pPr algn="ctr"/>
            <a:r>
              <a:rPr lang="en-US" sz="1400" dirty="0">
                <a:solidFill>
                  <a:schemeClr val="tx1"/>
                </a:solidFill>
                <a:latin typeface="Lub Dub Condensed" panose="020B0506030403020204"/>
              </a:rPr>
              <a:t>reasonable to detect seizures     (Class 2a)</a:t>
            </a:r>
          </a:p>
        </p:txBody>
      </p:sp>
      <p:cxnSp>
        <p:nvCxnSpPr>
          <p:cNvPr id="16" name="Elbow Connector 47">
            <a:extLst>
              <a:ext uri="{FF2B5EF4-FFF2-40B4-BE49-F238E27FC236}">
                <a16:creationId xmlns:a16="http://schemas.microsoft.com/office/drawing/2014/main" id="{AD40A879-F60E-AF9B-0F47-4D1D8982402F}"/>
              </a:ext>
              <a:ext uri="{C183D7F6-B498-43B3-948B-1728B52AA6E4}">
                <adec:decorative xmlns:adec="http://schemas.microsoft.com/office/drawing/2017/decorative" val="1"/>
              </a:ext>
            </a:extLst>
          </p:cNvPr>
          <p:cNvCxnSpPr>
            <a:cxnSpLocks/>
            <a:endCxn id="12" idx="0"/>
          </p:cNvCxnSpPr>
          <p:nvPr/>
        </p:nvCxnSpPr>
        <p:spPr>
          <a:xfrm rot="5400000">
            <a:off x="3766685" y="1332140"/>
            <a:ext cx="1058496" cy="341222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ound Same Side Corner Rectangle 60">
            <a:extLst>
              <a:ext uri="{FF2B5EF4-FFF2-40B4-BE49-F238E27FC236}">
                <a16:creationId xmlns:a16="http://schemas.microsoft.com/office/drawing/2014/main" id="{B2A7A9EC-20D2-B241-4166-F61A496F7ED3}"/>
              </a:ext>
              <a:ext uri="{C183D7F6-B498-43B3-948B-1728B52AA6E4}">
                <adec:decorative xmlns:adec="http://schemas.microsoft.com/office/drawing/2017/decorative" val="1"/>
              </a:ext>
            </a:extLst>
          </p:cNvPr>
          <p:cNvSpPr/>
          <p:nvPr/>
        </p:nvSpPr>
        <p:spPr>
          <a:xfrm>
            <a:off x="8211999" y="3564290"/>
            <a:ext cx="2416673" cy="1196553"/>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Prophylactic antiseizure medication(s) NOT beneficial in patients </a:t>
            </a:r>
            <a:r>
              <a:rPr lang="en-US" sz="1400" b="1" dirty="0">
                <a:solidFill>
                  <a:schemeClr val="tx1"/>
                </a:solidFill>
                <a:latin typeface="Lub Dub Condensed" panose="020B0506030403020204"/>
              </a:rPr>
              <a:t>WITHOUT</a:t>
            </a:r>
            <a:r>
              <a:rPr lang="en-US" sz="1400" dirty="0">
                <a:solidFill>
                  <a:schemeClr val="tx1"/>
                </a:solidFill>
                <a:latin typeface="Lub Dub Condensed" panose="020B0506030403020204"/>
              </a:rPr>
              <a:t> high-risk seizure features </a:t>
            </a:r>
          </a:p>
          <a:p>
            <a:pPr algn="ctr"/>
            <a:r>
              <a:rPr lang="en-US" sz="1400" dirty="0">
                <a:solidFill>
                  <a:schemeClr val="tx1"/>
                </a:solidFill>
                <a:latin typeface="Lub Dub Condensed" panose="020B0506030403020204"/>
              </a:rPr>
              <a:t>(Class 3: No Benefit)</a:t>
            </a:r>
          </a:p>
        </p:txBody>
      </p:sp>
      <p:cxnSp>
        <p:nvCxnSpPr>
          <p:cNvPr id="22" name="Elbow Connector 47">
            <a:extLst>
              <a:ext uri="{FF2B5EF4-FFF2-40B4-BE49-F238E27FC236}">
                <a16:creationId xmlns:a16="http://schemas.microsoft.com/office/drawing/2014/main" id="{CC06DBE0-C694-BF96-9DE0-134F97BC8E05}"/>
              </a:ext>
              <a:ext uri="{C183D7F6-B498-43B3-948B-1728B52AA6E4}">
                <adec:decorative xmlns:adec="http://schemas.microsoft.com/office/drawing/2017/decorative" val="1"/>
              </a:ext>
            </a:extLst>
          </p:cNvPr>
          <p:cNvCxnSpPr>
            <a:cxnSpLocks/>
            <a:endCxn id="21" idx="0"/>
          </p:cNvCxnSpPr>
          <p:nvPr/>
        </p:nvCxnSpPr>
        <p:spPr>
          <a:xfrm>
            <a:off x="6002042" y="2509002"/>
            <a:ext cx="3418294" cy="1055288"/>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ectangle 31" descr="Guideline recommendations for the management of seizures associated with aneurysmal subarachnoid hemorrhage (aSAH) in patients who do not present with seizures include the following:&#10;&#10;In patients with fluctuating neurological exam, depressed mental state and High risk seizure features: ruptured MCA aneurysm, high grade SAH, ICH, hydrocephalus, cortical infarction:&#10;1. cEEG monitoring is reasonable to detect seizures (Class 2a)&#10;2. May  be reasonable to consider prophylactic antiseizure medication(s) in patients WITH high- risk seizure features (Class 2b) &#10;3. Phenytoin is associated with excess morbidity and mortality (Class 3:Harm) and 4. Prophylactic antiseizure medication(s) is NOT beneficial in patients WITHOUT high-risk seizure features (Class 3: No Benefit)&#10;&#10;&#10;&#10;&#10;&#10;&#10;&#10;">
            <a:extLst>
              <a:ext uri="{FF2B5EF4-FFF2-40B4-BE49-F238E27FC236}">
                <a16:creationId xmlns:a16="http://schemas.microsoft.com/office/drawing/2014/main" id="{5ED3D6EE-72E8-E106-714A-3641782635BF}"/>
              </a:ext>
            </a:extLst>
          </p:cNvPr>
          <p:cNvSpPr/>
          <p:nvPr/>
        </p:nvSpPr>
        <p:spPr>
          <a:xfrm flipV="1">
            <a:off x="339395" y="1043158"/>
            <a:ext cx="11685069" cy="477168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07DB6E2D-4783-1C5F-AE19-633F1FA7BCF0}"/>
              </a:ext>
            </a:extLst>
          </p:cNvPr>
          <p:cNvSpPr>
            <a:spLocks noGrp="1"/>
          </p:cNvSpPr>
          <p:nvPr>
            <p:ph type="body" sz="quarter" idx="13"/>
          </p:nvPr>
        </p:nvSpPr>
        <p:spPr>
          <a:xfrm>
            <a:off x="2386193" y="5897445"/>
            <a:ext cx="7844914" cy="408665"/>
          </a:xfrm>
        </p:spPr>
        <p:txBody>
          <a:bodyPr/>
          <a:lstStyle/>
          <a:p>
            <a:pPr algn="ctr"/>
            <a:r>
              <a:rPr lang="en-US" b="1" dirty="0"/>
              <a:t>Abbreviations: </a:t>
            </a:r>
            <a:r>
              <a:rPr lang="en-US" dirty="0" err="1"/>
              <a:t>aSAH</a:t>
            </a:r>
            <a:r>
              <a:rPr lang="en-US" dirty="0"/>
              <a:t> indicates aneurysmal subarachnoid hemorrhage; </a:t>
            </a:r>
            <a:r>
              <a:rPr lang="en-US" dirty="0" err="1"/>
              <a:t>cEEG</a:t>
            </a:r>
            <a:r>
              <a:rPr lang="en-US" dirty="0"/>
              <a:t>, continuous electroencephalogram; ICH, intracerebral hemorrhage; MCA, middle cerebral artery; and SAH, subarachnoid hemorrhage.</a:t>
            </a:r>
          </a:p>
        </p:txBody>
      </p:sp>
      <p:sp>
        <p:nvSpPr>
          <p:cNvPr id="46" name="Round Same Side Corner Rectangle 60">
            <a:extLst>
              <a:ext uri="{FF2B5EF4-FFF2-40B4-BE49-F238E27FC236}">
                <a16:creationId xmlns:a16="http://schemas.microsoft.com/office/drawing/2014/main" id="{6A190DAE-9D27-5A3F-8B9D-3B4B7D7BEF1C}"/>
              </a:ext>
              <a:ext uri="{C183D7F6-B498-43B3-948B-1728B52AA6E4}">
                <adec:decorative xmlns:adec="http://schemas.microsoft.com/office/drawing/2017/decorative" val="1"/>
              </a:ext>
            </a:extLst>
          </p:cNvPr>
          <p:cNvSpPr/>
          <p:nvPr/>
        </p:nvSpPr>
        <p:spPr>
          <a:xfrm>
            <a:off x="4648253" y="3489466"/>
            <a:ext cx="2716642" cy="1101416"/>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May  be reasonable to consider prophylactic antiseizure medication(s) in patients </a:t>
            </a:r>
            <a:r>
              <a:rPr lang="en-US" sz="1400" b="1" dirty="0">
                <a:solidFill>
                  <a:schemeClr val="tx1"/>
                </a:solidFill>
                <a:latin typeface="Lub Dub Condensed" panose="020B0506030403020204"/>
              </a:rPr>
              <a:t>WITH</a:t>
            </a:r>
            <a:r>
              <a:rPr lang="en-US" sz="1400" dirty="0">
                <a:solidFill>
                  <a:schemeClr val="tx1"/>
                </a:solidFill>
                <a:latin typeface="Lub Dub Condensed" panose="020B0506030403020204"/>
              </a:rPr>
              <a:t> high- risk seizure features</a:t>
            </a:r>
          </a:p>
          <a:p>
            <a:pPr algn="ctr"/>
            <a:r>
              <a:rPr lang="en-US" sz="1400" dirty="0">
                <a:solidFill>
                  <a:schemeClr val="tx1"/>
                </a:solidFill>
                <a:latin typeface="Lub Dub Condensed" panose="020B0506030403020204"/>
              </a:rPr>
              <a:t>(Class 2b) </a:t>
            </a:r>
          </a:p>
        </p:txBody>
      </p:sp>
      <p:cxnSp>
        <p:nvCxnSpPr>
          <p:cNvPr id="51" name="Elbow Connector 47">
            <a:extLst>
              <a:ext uri="{FF2B5EF4-FFF2-40B4-BE49-F238E27FC236}">
                <a16:creationId xmlns:a16="http://schemas.microsoft.com/office/drawing/2014/main" id="{16722915-5DEF-E575-CE80-F94B35C1933B}"/>
              </a:ext>
              <a:ext uri="{C183D7F6-B498-43B3-948B-1728B52AA6E4}">
                <adec:decorative xmlns:adec="http://schemas.microsoft.com/office/drawing/2017/decorative" val="1"/>
              </a:ext>
            </a:extLst>
          </p:cNvPr>
          <p:cNvCxnSpPr>
            <a:cxnSpLocks/>
          </p:cNvCxnSpPr>
          <p:nvPr/>
        </p:nvCxnSpPr>
        <p:spPr>
          <a:xfrm flipH="1">
            <a:off x="6002460" y="2509002"/>
            <a:ext cx="0" cy="10535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Elbow Connector 47">
            <a:extLst>
              <a:ext uri="{FF2B5EF4-FFF2-40B4-BE49-F238E27FC236}">
                <a16:creationId xmlns:a16="http://schemas.microsoft.com/office/drawing/2014/main" id="{B5EB626D-B26E-1B1F-3B4F-79B51E5AE4CA}"/>
              </a:ext>
              <a:ext uri="{C183D7F6-B498-43B3-948B-1728B52AA6E4}">
                <adec:decorative xmlns:adec="http://schemas.microsoft.com/office/drawing/2017/decorative" val="1"/>
              </a:ext>
            </a:extLst>
          </p:cNvPr>
          <p:cNvCxnSpPr>
            <a:cxnSpLocks/>
          </p:cNvCxnSpPr>
          <p:nvPr/>
        </p:nvCxnSpPr>
        <p:spPr>
          <a:xfrm>
            <a:off x="6027041" y="4578692"/>
            <a:ext cx="0" cy="30794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ound Same Side Corner Rectangle 60">
            <a:extLst>
              <a:ext uri="{FF2B5EF4-FFF2-40B4-BE49-F238E27FC236}">
                <a16:creationId xmlns:a16="http://schemas.microsoft.com/office/drawing/2014/main" id="{9DD32F9D-AF21-9E33-E1B9-647D278DAD6D}"/>
              </a:ext>
              <a:ext uri="{C183D7F6-B498-43B3-948B-1728B52AA6E4}">
                <adec:decorative xmlns:adec="http://schemas.microsoft.com/office/drawing/2017/decorative" val="1"/>
              </a:ext>
            </a:extLst>
          </p:cNvPr>
          <p:cNvSpPr/>
          <p:nvPr/>
        </p:nvSpPr>
        <p:spPr>
          <a:xfrm>
            <a:off x="4650658" y="4904685"/>
            <a:ext cx="2684208" cy="719367"/>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Phenytoin is associated with excess morbidity and mortality </a:t>
            </a:r>
            <a:br>
              <a:rPr lang="en-US" sz="1400" dirty="0">
                <a:solidFill>
                  <a:schemeClr val="tx1"/>
                </a:solidFill>
                <a:latin typeface="Lub Dub Condensed" panose="020B0506030403020204"/>
              </a:rPr>
            </a:br>
            <a:r>
              <a:rPr lang="en-US" sz="1400" dirty="0">
                <a:solidFill>
                  <a:schemeClr val="tx1"/>
                </a:solidFill>
                <a:latin typeface="Lub Dub Condensed" panose="020B0506030403020204"/>
              </a:rPr>
              <a:t>(Class 3:Harm)</a:t>
            </a:r>
          </a:p>
        </p:txBody>
      </p:sp>
      <p:sp>
        <p:nvSpPr>
          <p:cNvPr id="60" name="Rectangle 59">
            <a:extLst>
              <a:ext uri="{FF2B5EF4-FFF2-40B4-BE49-F238E27FC236}">
                <a16:creationId xmlns:a16="http://schemas.microsoft.com/office/drawing/2014/main" id="{070AFF6B-2A95-EBC1-74B1-19B20CEB61F0}"/>
              </a:ext>
              <a:ext uri="{C183D7F6-B498-43B3-948B-1728B52AA6E4}">
                <adec:decorative xmlns:adec="http://schemas.microsoft.com/office/drawing/2017/decorative" val="1"/>
              </a:ext>
            </a:extLst>
          </p:cNvPr>
          <p:cNvSpPr/>
          <p:nvPr/>
        </p:nvSpPr>
        <p:spPr>
          <a:xfrm>
            <a:off x="3559277" y="1870891"/>
            <a:ext cx="4876799" cy="9804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Lub Dub Condensed" panose="020B0506030403020204" pitchFamily="34" charset="0"/>
              </a:rPr>
              <a:t>In patients with fluctuating neurological exam, depressed mental state and </a:t>
            </a:r>
            <a:r>
              <a:rPr lang="en-US" sz="1400" b="1" dirty="0">
                <a:solidFill>
                  <a:schemeClr val="tx1"/>
                </a:solidFill>
                <a:latin typeface="Lub Dub Condensed" panose="020B0506030403020204" pitchFamily="34" charset="0"/>
              </a:rPr>
              <a:t>High-risk seizure features:</a:t>
            </a:r>
            <a:r>
              <a:rPr lang="en-US" sz="1400" dirty="0">
                <a:solidFill>
                  <a:schemeClr val="tx1"/>
                </a:solidFill>
                <a:latin typeface="Lub Dub Condensed" panose="020B0506030403020204" pitchFamily="34" charset="0"/>
              </a:rPr>
              <a:t> ruptured MCA aneurysm, high grade SAH, ICH, hydrocephalus, cortical infarction:</a:t>
            </a:r>
          </a:p>
        </p:txBody>
      </p:sp>
      <p:sp>
        <p:nvSpPr>
          <p:cNvPr id="2" name="TextBox 1">
            <a:extLst>
              <a:ext uri="{FF2B5EF4-FFF2-40B4-BE49-F238E27FC236}">
                <a16:creationId xmlns:a16="http://schemas.microsoft.com/office/drawing/2014/main" id="{D7EA731B-58E3-25BF-37D8-A42C5FF5326B}"/>
              </a:ext>
              <a:ext uri="{C183D7F6-B498-43B3-948B-1728B52AA6E4}">
                <adec:decorative xmlns:adec="http://schemas.microsoft.com/office/drawing/2017/decorative" val="1"/>
              </a:ext>
            </a:extLst>
          </p:cNvPr>
          <p:cNvSpPr txBox="1"/>
          <p:nvPr/>
        </p:nvSpPr>
        <p:spPr>
          <a:xfrm>
            <a:off x="3563332" y="1394665"/>
            <a:ext cx="4877422" cy="47524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NO seizures at presentation</a:t>
            </a:r>
          </a:p>
        </p:txBody>
      </p:sp>
    </p:spTree>
    <p:extLst>
      <p:ext uri="{BB962C8B-B14F-4D97-AF65-F5344CB8AC3E}">
        <p14:creationId xmlns:p14="http://schemas.microsoft.com/office/powerpoint/2010/main" val="418795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up)">
                                      <p:cBhvr>
                                        <p:cTn id="16" dur="500"/>
                                        <p:tgtEl>
                                          <p:spTgt spid="5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up)">
                                      <p:cBhvr>
                                        <p:cTn id="24" dur="500"/>
                                        <p:tgtEl>
                                          <p:spTgt spid="54"/>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46" grpId="0" animBg="1"/>
      <p:bldP spid="5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7496DE-7EF4-A87B-DDC0-9BA7242667D7}"/>
              </a:ext>
            </a:extLst>
          </p:cNvPr>
          <p:cNvSpPr>
            <a:spLocks noGrp="1"/>
          </p:cNvSpPr>
          <p:nvPr>
            <p:ph type="title"/>
          </p:nvPr>
        </p:nvSpPr>
        <p:spPr/>
        <p:txBody>
          <a:bodyPr/>
          <a:lstStyle/>
          <a:p>
            <a:r>
              <a:rPr lang="en-US" dirty="0"/>
              <a:t>Management of Seizures Associated with </a:t>
            </a:r>
            <a:r>
              <a:rPr lang="en-US" dirty="0" err="1"/>
              <a:t>aSAH</a:t>
            </a:r>
            <a:endParaRPr lang="en-US" dirty="0"/>
          </a:p>
        </p:txBody>
      </p:sp>
      <p:sp>
        <p:nvSpPr>
          <p:cNvPr id="9" name="TextBox 8">
            <a:extLst>
              <a:ext uri="{FF2B5EF4-FFF2-40B4-BE49-F238E27FC236}">
                <a16:creationId xmlns:a16="http://schemas.microsoft.com/office/drawing/2014/main" id="{33CDDA4C-AB35-E633-BC3E-A4B98BE8820B}"/>
              </a:ext>
              <a:ext uri="{C183D7F6-B498-43B3-948B-1728B52AA6E4}">
                <adec:decorative xmlns:adec="http://schemas.microsoft.com/office/drawing/2017/decorative" val="1"/>
              </a:ext>
            </a:extLst>
          </p:cNvPr>
          <p:cNvSpPr txBox="1"/>
          <p:nvPr/>
        </p:nvSpPr>
        <p:spPr>
          <a:xfrm>
            <a:off x="3563332" y="1827283"/>
            <a:ext cx="4877422" cy="47524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Onset of Seizures at the time of hemorrhage</a:t>
            </a:r>
          </a:p>
        </p:txBody>
      </p:sp>
      <p:sp>
        <p:nvSpPr>
          <p:cNvPr id="12" name="Round Same Side Corner Rectangle 60">
            <a:extLst>
              <a:ext uri="{FF2B5EF4-FFF2-40B4-BE49-F238E27FC236}">
                <a16:creationId xmlns:a16="http://schemas.microsoft.com/office/drawing/2014/main" id="{0B8FE7A6-DFC5-01C4-E7D2-A017E77F1370}"/>
              </a:ext>
              <a:ext uri="{C183D7F6-B498-43B3-948B-1728B52AA6E4}">
                <adec:decorative xmlns:adec="http://schemas.microsoft.com/office/drawing/2017/decorative" val="1"/>
              </a:ext>
            </a:extLst>
          </p:cNvPr>
          <p:cNvSpPr/>
          <p:nvPr/>
        </p:nvSpPr>
        <p:spPr>
          <a:xfrm>
            <a:off x="2527264" y="3361020"/>
            <a:ext cx="2327542" cy="1028299"/>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Treat with anti-seizure medications for </a:t>
            </a:r>
            <a:r>
              <a:rPr lang="en-US" sz="1400" u="sng" dirty="0">
                <a:solidFill>
                  <a:schemeClr val="tx1"/>
                </a:solidFill>
                <a:latin typeface="Lub Dub Condensed" panose="020B0506030403020204"/>
              </a:rPr>
              <a:t>&lt;</a:t>
            </a:r>
            <a:r>
              <a:rPr lang="en-US" sz="1400" dirty="0">
                <a:solidFill>
                  <a:schemeClr val="tx1"/>
                </a:solidFill>
                <a:latin typeface="Lub Dub Condensed" panose="020B0506030403020204"/>
              </a:rPr>
              <a:t> 7 days        (Class 2a)</a:t>
            </a:r>
          </a:p>
        </p:txBody>
      </p:sp>
      <p:cxnSp>
        <p:nvCxnSpPr>
          <p:cNvPr id="16" name="Elbow Connector 47">
            <a:extLst>
              <a:ext uri="{FF2B5EF4-FFF2-40B4-BE49-F238E27FC236}">
                <a16:creationId xmlns:a16="http://schemas.microsoft.com/office/drawing/2014/main" id="{AD40A879-F60E-AF9B-0F47-4D1D8982402F}"/>
              </a:ext>
              <a:ext uri="{C183D7F6-B498-43B3-948B-1728B52AA6E4}">
                <adec:decorative xmlns:adec="http://schemas.microsoft.com/office/drawing/2017/decorative" val="1"/>
              </a:ext>
            </a:extLst>
          </p:cNvPr>
          <p:cNvCxnSpPr>
            <a:cxnSpLocks/>
            <a:stCxn id="9" idx="2"/>
            <a:endCxn id="12" idx="0"/>
          </p:cNvCxnSpPr>
          <p:nvPr/>
        </p:nvCxnSpPr>
        <p:spPr>
          <a:xfrm rot="5400000">
            <a:off x="4317291" y="1676268"/>
            <a:ext cx="1058496" cy="231100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ound Same Side Corner Rectangle 60">
            <a:extLst>
              <a:ext uri="{FF2B5EF4-FFF2-40B4-BE49-F238E27FC236}">
                <a16:creationId xmlns:a16="http://schemas.microsoft.com/office/drawing/2014/main" id="{B2A7A9EC-20D2-B241-4166-F61A496F7ED3}"/>
              </a:ext>
              <a:ext uri="{C183D7F6-B498-43B3-948B-1728B52AA6E4}">
                <adec:decorative xmlns:adec="http://schemas.microsoft.com/office/drawing/2017/decorative" val="1"/>
              </a:ext>
            </a:extLst>
          </p:cNvPr>
          <p:cNvSpPr/>
          <p:nvPr/>
        </p:nvSpPr>
        <p:spPr>
          <a:xfrm>
            <a:off x="7061624" y="3357812"/>
            <a:ext cx="2696108" cy="1478139"/>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Treatment with anti-seizure medications beyond 7 days is </a:t>
            </a:r>
            <a:r>
              <a:rPr lang="en-US" sz="1400" b="1" dirty="0">
                <a:solidFill>
                  <a:schemeClr val="tx1"/>
                </a:solidFill>
                <a:latin typeface="Lub Dub Condensed" panose="020B0506030403020204"/>
              </a:rPr>
              <a:t>NOT</a:t>
            </a:r>
            <a:r>
              <a:rPr lang="en-US" sz="1400" dirty="0">
                <a:solidFill>
                  <a:schemeClr val="tx1"/>
                </a:solidFill>
                <a:latin typeface="Lub Dub Condensed" panose="020B0506030403020204"/>
              </a:rPr>
              <a:t> effective for primary or secondary </a:t>
            </a:r>
          </a:p>
          <a:p>
            <a:pPr algn="ctr"/>
            <a:r>
              <a:rPr lang="en-US" sz="1400" dirty="0">
                <a:solidFill>
                  <a:schemeClr val="tx1"/>
                </a:solidFill>
                <a:latin typeface="Lub Dub Condensed" panose="020B0506030403020204"/>
              </a:rPr>
              <a:t>prevention of seizures in patients with no prior Epilepsy </a:t>
            </a:r>
            <a:br>
              <a:rPr lang="en-US" sz="1400" dirty="0">
                <a:solidFill>
                  <a:schemeClr val="tx1"/>
                </a:solidFill>
                <a:latin typeface="Lub Dub Condensed" panose="020B0506030403020204"/>
              </a:rPr>
            </a:br>
            <a:r>
              <a:rPr lang="en-US" sz="1400" dirty="0">
                <a:solidFill>
                  <a:schemeClr val="tx1"/>
                </a:solidFill>
                <a:latin typeface="Lub Dub Condensed" panose="020B0506030403020204"/>
              </a:rPr>
              <a:t>(Class 3: No Benefit)</a:t>
            </a:r>
          </a:p>
        </p:txBody>
      </p:sp>
      <p:cxnSp>
        <p:nvCxnSpPr>
          <p:cNvPr id="22" name="Elbow Connector 47">
            <a:extLst>
              <a:ext uri="{FF2B5EF4-FFF2-40B4-BE49-F238E27FC236}">
                <a16:creationId xmlns:a16="http://schemas.microsoft.com/office/drawing/2014/main" id="{CC06DBE0-C694-BF96-9DE0-134F97BC8E05}"/>
              </a:ext>
              <a:ext uri="{C183D7F6-B498-43B3-948B-1728B52AA6E4}">
                <adec:decorative xmlns:adec="http://schemas.microsoft.com/office/drawing/2017/decorative" val="1"/>
              </a:ext>
            </a:extLst>
          </p:cNvPr>
          <p:cNvCxnSpPr>
            <a:cxnSpLocks/>
            <a:stCxn id="9" idx="2"/>
            <a:endCxn id="21" idx="0"/>
          </p:cNvCxnSpPr>
          <p:nvPr/>
        </p:nvCxnSpPr>
        <p:spPr>
          <a:xfrm rot="16200000" flipH="1">
            <a:off x="6678216" y="1626350"/>
            <a:ext cx="1055288" cy="240763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ectangle 31" descr="Guideline recommendations for the management of seizures associated with aneurysmal subarachnoid hemorrhage (aSAH) in patients who do  present with seizures at the time of hemorrhage include the following:&#10;&#10;Treat with anti-seizure medications for less than or equal to 7 days (Class 2a).&#10;&#10;Treatment with anti-seizure medications beyond 7 days is NOT effective for primary or secondary prevention of seizures in patients with no prior Epilepsy (Class 3: No Benefit).&#10;&#10;&#10;&#10;&#10;&#10;">
            <a:extLst>
              <a:ext uri="{FF2B5EF4-FFF2-40B4-BE49-F238E27FC236}">
                <a16:creationId xmlns:a16="http://schemas.microsoft.com/office/drawing/2014/main" id="{5ED3D6EE-72E8-E106-714A-3641782635BF}"/>
              </a:ext>
            </a:extLst>
          </p:cNvPr>
          <p:cNvSpPr/>
          <p:nvPr/>
        </p:nvSpPr>
        <p:spPr>
          <a:xfrm flipV="1">
            <a:off x="259882" y="1234910"/>
            <a:ext cx="11685069" cy="46379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07DB6E2D-4783-1C5F-AE19-633F1FA7BCF0}"/>
              </a:ext>
            </a:extLst>
          </p:cNvPr>
          <p:cNvSpPr>
            <a:spLocks noGrp="1"/>
          </p:cNvSpPr>
          <p:nvPr>
            <p:ph type="body" sz="quarter" idx="13"/>
          </p:nvPr>
        </p:nvSpPr>
        <p:spPr>
          <a:xfrm>
            <a:off x="838200" y="5902683"/>
            <a:ext cx="10515600" cy="271939"/>
          </a:xfrm>
        </p:spPr>
        <p:txBody>
          <a:bodyPr/>
          <a:lstStyle/>
          <a:p>
            <a:pPr algn="ctr"/>
            <a:r>
              <a:rPr lang="en-US" b="1" dirty="0"/>
              <a:t>Abbreviations: </a:t>
            </a:r>
            <a:r>
              <a:rPr lang="en-US" dirty="0" err="1"/>
              <a:t>aSAH</a:t>
            </a:r>
            <a:r>
              <a:rPr lang="en-US" dirty="0"/>
              <a:t> indicates aneurysmal subarachnoid hemorrhage; and </a:t>
            </a:r>
            <a:r>
              <a:rPr lang="en-US" u="sng" dirty="0"/>
              <a:t>&lt;</a:t>
            </a:r>
            <a:r>
              <a:rPr lang="en-US" dirty="0"/>
              <a:t>, less than or equal to.</a:t>
            </a:r>
          </a:p>
        </p:txBody>
      </p:sp>
    </p:spTree>
    <p:extLst>
      <p:ext uri="{BB962C8B-B14F-4D97-AF65-F5344CB8AC3E}">
        <p14:creationId xmlns:p14="http://schemas.microsoft.com/office/powerpoint/2010/main" val="1101660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4FCA3AC-4C2F-9540-D8F7-0DB2AB4FFA00}"/>
              </a:ext>
              <a:ext uri="{C183D7F6-B498-43B3-948B-1728B52AA6E4}">
                <adec:decorative xmlns:adec="http://schemas.microsoft.com/office/drawing/2017/decorative" val="1"/>
              </a:ext>
            </a:extLst>
          </p:cNvPr>
          <p:cNvSpPr/>
          <p:nvPr/>
        </p:nvSpPr>
        <p:spPr>
          <a:xfrm>
            <a:off x="5455578" y="1664412"/>
            <a:ext cx="5486400" cy="26712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D912495E-F2BC-D22E-AF0F-0596D6009745}"/>
              </a:ext>
            </a:extLst>
          </p:cNvPr>
          <p:cNvSpPr>
            <a:spLocks noGrp="1"/>
          </p:cNvSpPr>
          <p:nvPr>
            <p:ph type="title"/>
          </p:nvPr>
        </p:nvSpPr>
        <p:spPr/>
        <p:txBody>
          <a:bodyPr/>
          <a:lstStyle/>
          <a:p>
            <a:r>
              <a:rPr lang="en-US" dirty="0"/>
              <a:t>Management of Seizures Associated with </a:t>
            </a:r>
            <a:r>
              <a:rPr lang="en-US" dirty="0" err="1"/>
              <a:t>aSAH</a:t>
            </a:r>
            <a:endParaRPr lang="en-US" dirty="0"/>
          </a:p>
        </p:txBody>
      </p:sp>
      <p:sp>
        <p:nvSpPr>
          <p:cNvPr id="8" name="Rounded Rectangle 1">
            <a:extLst>
              <a:ext uri="{FF2B5EF4-FFF2-40B4-BE49-F238E27FC236}">
                <a16:creationId xmlns:a16="http://schemas.microsoft.com/office/drawing/2014/main" id="{4F97CE5F-B548-CB9E-329B-D4F1EA515382}"/>
              </a:ext>
              <a:ext uri="{C183D7F6-B498-43B3-948B-1728B52AA6E4}">
                <adec:decorative xmlns:adec="http://schemas.microsoft.com/office/drawing/2017/decorative" val="1"/>
              </a:ext>
            </a:extLst>
          </p:cNvPr>
          <p:cNvSpPr/>
          <p:nvPr/>
        </p:nvSpPr>
        <p:spPr>
          <a:xfrm>
            <a:off x="708918" y="1673999"/>
            <a:ext cx="3811712" cy="946548"/>
          </a:xfrm>
          <a:prstGeom prst="rect">
            <a:avLst/>
          </a:prstGeom>
          <a:solidFill>
            <a:srgbClr val="2F5597"/>
          </a:solidFill>
          <a:ln w="25400">
            <a:noFill/>
          </a:ln>
        </p:spPr>
        <p:txBody>
          <a:bodyPr spcFirstLastPara="0" lIns="0" tIns="0" rIns="0" bIns="0" anchor="ctr"/>
          <a:lstStyle/>
          <a:p>
            <a:pPr marL="574675" lvl="0" algn="ctr" hangingPunct="0">
              <a:lnSpc>
                <a:spcPct val="90000"/>
              </a:lnSpc>
              <a:defRPr/>
            </a:pPr>
            <a:endParaRPr lang="en-US" sz="2000" dirty="0">
              <a:solidFill>
                <a:prstClr val="white"/>
              </a:solidFill>
              <a:latin typeface="Lub Dub Medium" panose="020B0603030403020204" pitchFamily="34" charset="0"/>
              <a:cs typeface="Lato"/>
            </a:endParaRPr>
          </a:p>
        </p:txBody>
      </p:sp>
      <p:cxnSp>
        <p:nvCxnSpPr>
          <p:cNvPr id="9" name="Elbow Connector 6">
            <a:extLst>
              <a:ext uri="{FF2B5EF4-FFF2-40B4-BE49-F238E27FC236}">
                <a16:creationId xmlns:a16="http://schemas.microsoft.com/office/drawing/2014/main" id="{2982CBD9-50CD-7BB5-BF10-B1C281428356}"/>
              </a:ext>
              <a:ext uri="{C183D7F6-B498-43B3-948B-1728B52AA6E4}">
                <adec:decorative xmlns:adec="http://schemas.microsoft.com/office/drawing/2017/decorative" val="1"/>
              </a:ext>
            </a:extLst>
          </p:cNvPr>
          <p:cNvCxnSpPr>
            <a:cxnSpLocks/>
            <a:stCxn id="15" idx="3"/>
            <a:endCxn id="16" idx="1"/>
          </p:cNvCxnSpPr>
          <p:nvPr/>
        </p:nvCxnSpPr>
        <p:spPr>
          <a:xfrm flipV="1">
            <a:off x="4518917" y="3000053"/>
            <a:ext cx="936661" cy="861291"/>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Elbow Connector 15">
            <a:extLst>
              <a:ext uri="{FF2B5EF4-FFF2-40B4-BE49-F238E27FC236}">
                <a16:creationId xmlns:a16="http://schemas.microsoft.com/office/drawing/2014/main" id="{758588A4-BAA3-21B3-DEDF-5EAD8244B903}"/>
              </a:ext>
              <a:ext uri="{C183D7F6-B498-43B3-948B-1728B52AA6E4}">
                <adec:decorative xmlns:adec="http://schemas.microsoft.com/office/drawing/2017/decorative" val="1"/>
              </a:ext>
            </a:extLst>
          </p:cNvPr>
          <p:cNvCxnSpPr>
            <a:cxnSpLocks/>
            <a:stCxn id="8" idx="3"/>
            <a:endCxn id="16" idx="1"/>
          </p:cNvCxnSpPr>
          <p:nvPr/>
        </p:nvCxnSpPr>
        <p:spPr>
          <a:xfrm>
            <a:off x="4520630" y="2147273"/>
            <a:ext cx="934948" cy="85278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ounded Rectangle 1">
            <a:extLst>
              <a:ext uri="{FF2B5EF4-FFF2-40B4-BE49-F238E27FC236}">
                <a16:creationId xmlns:a16="http://schemas.microsoft.com/office/drawing/2014/main" id="{F2593C8D-2003-2685-1A33-15E11B1B1395}"/>
              </a:ext>
              <a:ext uri="{C183D7F6-B498-43B3-948B-1728B52AA6E4}">
                <adec:decorative xmlns:adec="http://schemas.microsoft.com/office/drawing/2017/decorative" val="1"/>
              </a:ext>
            </a:extLst>
          </p:cNvPr>
          <p:cNvSpPr/>
          <p:nvPr/>
        </p:nvSpPr>
        <p:spPr>
          <a:xfrm>
            <a:off x="707205" y="3388070"/>
            <a:ext cx="3811712" cy="946548"/>
          </a:xfrm>
          <a:prstGeom prst="rect">
            <a:avLst/>
          </a:prstGeom>
          <a:solidFill>
            <a:srgbClr val="2F5597"/>
          </a:solidFill>
          <a:ln w="25400">
            <a:noFill/>
          </a:ln>
        </p:spPr>
        <p:txBody>
          <a:bodyPr spcFirstLastPara="0" lIns="0" tIns="0" rIns="0" bIns="0" anchor="ctr"/>
          <a:lstStyle/>
          <a:p>
            <a:pPr marL="574675" lvl="0" algn="ctr" hangingPunct="0">
              <a:lnSpc>
                <a:spcPct val="90000"/>
              </a:lnSpc>
              <a:defRPr/>
            </a:pPr>
            <a:endParaRPr lang="en-US" sz="2000" dirty="0">
              <a:solidFill>
                <a:prstClr val="white"/>
              </a:solidFill>
              <a:latin typeface="Lub Dub Medium" panose="020B0603030403020204" pitchFamily="34" charset="0"/>
              <a:cs typeface="Lato"/>
            </a:endParaRPr>
          </a:p>
        </p:txBody>
      </p:sp>
      <p:pic>
        <p:nvPicPr>
          <p:cNvPr id="23" name="Graphic 22">
            <a:extLst>
              <a:ext uri="{FF2B5EF4-FFF2-40B4-BE49-F238E27FC236}">
                <a16:creationId xmlns:a16="http://schemas.microsoft.com/office/drawing/2014/main" id="{7FC4DDBA-5894-0BBD-2532-1E3FDA4099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7204" y="1677257"/>
            <a:ext cx="914400" cy="914400"/>
          </a:xfrm>
          <a:prstGeom prst="rect">
            <a:avLst/>
          </a:prstGeom>
        </p:spPr>
      </p:pic>
      <p:pic>
        <p:nvPicPr>
          <p:cNvPr id="25" name="Graphic 24">
            <a:extLst>
              <a:ext uri="{FF2B5EF4-FFF2-40B4-BE49-F238E27FC236}">
                <a16:creationId xmlns:a16="http://schemas.microsoft.com/office/drawing/2014/main" id="{1E3652FE-6320-FE97-4252-79BE2F089AE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4736" y="3378655"/>
            <a:ext cx="914400" cy="914400"/>
          </a:xfrm>
          <a:prstGeom prst="rect">
            <a:avLst/>
          </a:prstGeom>
        </p:spPr>
      </p:pic>
      <p:sp>
        <p:nvSpPr>
          <p:cNvPr id="27" name="Rounded Rectangle 1">
            <a:extLst>
              <a:ext uri="{FF2B5EF4-FFF2-40B4-BE49-F238E27FC236}">
                <a16:creationId xmlns:a16="http://schemas.microsoft.com/office/drawing/2014/main" id="{3838E61E-0EC7-D585-0227-A80E0BBF2E31}"/>
              </a:ext>
              <a:ext uri="{C183D7F6-B498-43B3-948B-1728B52AA6E4}">
                <adec:decorative xmlns:adec="http://schemas.microsoft.com/office/drawing/2017/decorative" val="0"/>
              </a:ext>
            </a:extLst>
          </p:cNvPr>
          <p:cNvSpPr/>
          <p:nvPr/>
        </p:nvSpPr>
        <p:spPr>
          <a:xfrm>
            <a:off x="758577" y="1682560"/>
            <a:ext cx="3811712" cy="946548"/>
          </a:xfrm>
          <a:prstGeom prst="rect">
            <a:avLst/>
          </a:prstGeom>
          <a:noFill/>
          <a:ln w="25400">
            <a:noFill/>
          </a:ln>
        </p:spPr>
        <p:txBody>
          <a:bodyPr spcFirstLastPara="0" lIns="0" tIns="0" rIns="0" bIns="0" anchor="ctr"/>
          <a:lstStyle/>
          <a:p>
            <a:pPr marL="574675" lvl="0" algn="ctr" hangingPunct="0">
              <a:lnSpc>
                <a:spcPct val="90000"/>
              </a:lnSpc>
              <a:defRPr/>
            </a:pPr>
            <a:r>
              <a:rPr lang="en-US" sz="2000" b="1" dirty="0">
                <a:solidFill>
                  <a:prstClr val="white"/>
                </a:solidFill>
                <a:latin typeface="Lub Dub Bold" panose="020B0803030403020204" pitchFamily="34" charset="0"/>
                <a:cs typeface="Lato"/>
              </a:rPr>
              <a:t>Early Seizures – </a:t>
            </a:r>
            <a:br>
              <a:rPr lang="en-US" sz="2000" b="1" dirty="0">
                <a:solidFill>
                  <a:prstClr val="white"/>
                </a:solidFill>
                <a:latin typeface="Lub Dub Bold" panose="020B0803030403020204" pitchFamily="34" charset="0"/>
                <a:cs typeface="Lato"/>
              </a:rPr>
            </a:br>
            <a:r>
              <a:rPr lang="en-US" sz="2000" dirty="0">
                <a:solidFill>
                  <a:prstClr val="white"/>
                </a:solidFill>
                <a:latin typeface="Lub Dub Medium" panose="020B0603030403020204" pitchFamily="34" charset="0"/>
                <a:cs typeface="Lato"/>
              </a:rPr>
              <a:t>within the first 7 days</a:t>
            </a:r>
          </a:p>
        </p:txBody>
      </p:sp>
      <p:sp>
        <p:nvSpPr>
          <p:cNvPr id="28" name="Rounded Rectangle 1">
            <a:extLst>
              <a:ext uri="{FF2B5EF4-FFF2-40B4-BE49-F238E27FC236}">
                <a16:creationId xmlns:a16="http://schemas.microsoft.com/office/drawing/2014/main" id="{B67D42FC-4403-A216-BF89-652FF0F09C76}"/>
              </a:ext>
              <a:ext uri="{C183D7F6-B498-43B3-948B-1728B52AA6E4}">
                <adec:decorative xmlns:adec="http://schemas.microsoft.com/office/drawing/2017/decorative" val="0"/>
              </a:ext>
            </a:extLst>
          </p:cNvPr>
          <p:cNvSpPr/>
          <p:nvPr/>
        </p:nvSpPr>
        <p:spPr>
          <a:xfrm>
            <a:off x="756864" y="3396631"/>
            <a:ext cx="3811712" cy="946548"/>
          </a:xfrm>
          <a:prstGeom prst="rect">
            <a:avLst/>
          </a:prstGeom>
          <a:noFill/>
          <a:ln w="25400">
            <a:noFill/>
          </a:ln>
        </p:spPr>
        <p:txBody>
          <a:bodyPr spcFirstLastPara="0" lIns="0" tIns="0" rIns="0" bIns="0" anchor="ctr"/>
          <a:lstStyle/>
          <a:p>
            <a:pPr marL="574675" lvl="0" algn="ctr" hangingPunct="0">
              <a:lnSpc>
                <a:spcPct val="90000"/>
              </a:lnSpc>
              <a:defRPr/>
            </a:pPr>
            <a:r>
              <a:rPr lang="en-US" sz="2000" b="1" dirty="0">
                <a:solidFill>
                  <a:prstClr val="white"/>
                </a:solidFill>
                <a:latin typeface="Lub Dub Bold" panose="020B0803030403020204" pitchFamily="34" charset="0"/>
                <a:cs typeface="Lato"/>
              </a:rPr>
              <a:t>Late seizures – </a:t>
            </a:r>
            <a:br>
              <a:rPr lang="en-US" sz="2000" b="1" dirty="0">
                <a:solidFill>
                  <a:prstClr val="white"/>
                </a:solidFill>
                <a:latin typeface="Lub Dub Bold" panose="020B0803030403020204" pitchFamily="34" charset="0"/>
                <a:cs typeface="Lato"/>
              </a:rPr>
            </a:br>
            <a:r>
              <a:rPr lang="en-US" sz="2000" dirty="0">
                <a:solidFill>
                  <a:prstClr val="white"/>
                </a:solidFill>
                <a:latin typeface="Lub Dub Medium" panose="020B0603030403020204" pitchFamily="34" charset="0"/>
                <a:cs typeface="Lato"/>
              </a:rPr>
              <a:t>after 7 days</a:t>
            </a:r>
          </a:p>
        </p:txBody>
      </p:sp>
      <p:sp>
        <p:nvSpPr>
          <p:cNvPr id="12" name="TextBox 11">
            <a:extLst>
              <a:ext uri="{FF2B5EF4-FFF2-40B4-BE49-F238E27FC236}">
                <a16:creationId xmlns:a16="http://schemas.microsoft.com/office/drawing/2014/main" id="{3C27A6E5-A42D-A528-42A9-57BA7084F4CD}"/>
              </a:ext>
            </a:extLst>
          </p:cNvPr>
          <p:cNvSpPr txBox="1"/>
          <p:nvPr/>
        </p:nvSpPr>
        <p:spPr>
          <a:xfrm>
            <a:off x="5613655" y="1861769"/>
            <a:ext cx="4999550" cy="2308324"/>
          </a:xfrm>
          <a:prstGeom prst="rect">
            <a:avLst/>
          </a:prstGeom>
          <a:noFill/>
        </p:spPr>
        <p:txBody>
          <a:bodyPr wrap="square" rtlCol="0">
            <a:spAutoFit/>
          </a:bodyPr>
          <a:lstStyle/>
          <a:p>
            <a:pPr marL="285750" indent="-285750">
              <a:buFont typeface="Wingdings" pitchFamily="2" charset="2"/>
              <a:buChar char="ü"/>
            </a:pPr>
            <a:r>
              <a:rPr lang="en-US" dirty="0">
                <a:latin typeface="Lub Dub Medium" panose="020B0603030403020204" pitchFamily="34" charset="0"/>
                <a:ea typeface="Times New Roman" panose="02020603050405020304" pitchFamily="18" charset="0"/>
                <a:cs typeface="Arial" panose="020B0604020202020204" pitchFamily="34" charset="0"/>
              </a:rPr>
              <a:t>D</a:t>
            </a:r>
            <a:r>
              <a:rPr lang="en-US" sz="1800" dirty="0">
                <a:effectLst/>
                <a:latin typeface="Lub Dub Medium" panose="020B0603030403020204" pitchFamily="34" charset="0"/>
                <a:ea typeface="Times New Roman" panose="02020603050405020304" pitchFamily="18" charset="0"/>
                <a:cs typeface="Arial" panose="020B0604020202020204" pitchFamily="34" charset="0"/>
              </a:rPr>
              <a:t>istinct from onset seizures as they are not the immediate result of the initial hemorrhage and potentially, are related to the treatment modality or post-hemorrhage infarct</a:t>
            </a:r>
            <a:r>
              <a:rPr lang="en-US" dirty="0">
                <a:effectLst/>
                <a:latin typeface="Lub Dub Medium" panose="020B0603030403020204" pitchFamily="34" charset="0"/>
                <a:cs typeface="Arial" panose="020B0604020202020204" pitchFamily="34" charset="0"/>
              </a:rPr>
              <a:t> </a:t>
            </a:r>
            <a:endParaRPr lang="en-US" sz="1800" dirty="0">
              <a:effectLst/>
              <a:latin typeface="Lub Dub Medium" panose="020B0603030403020204" pitchFamily="34" charset="0"/>
              <a:ea typeface="Times New Roman" panose="02020603050405020304" pitchFamily="18" charset="0"/>
              <a:cs typeface="Arial" panose="020B0604020202020204" pitchFamily="34" charset="0"/>
            </a:endParaRPr>
          </a:p>
          <a:p>
            <a:pPr marL="285750" indent="-285750">
              <a:buFont typeface="Wingdings" pitchFamily="2" charset="2"/>
              <a:buChar char="ü"/>
            </a:pPr>
            <a:endParaRPr lang="en-US" sz="1800" dirty="0">
              <a:effectLst/>
              <a:latin typeface="Lub Dub Medium" panose="020B0603030403020204" pitchFamily="34" charset="0"/>
              <a:ea typeface="Times New Roman" panose="02020603050405020304" pitchFamily="18" charset="0"/>
              <a:cs typeface="Arial" panose="020B0604020202020204" pitchFamily="34" charset="0"/>
            </a:endParaRPr>
          </a:p>
          <a:p>
            <a:pPr marL="285750" indent="-285750">
              <a:buFont typeface="Wingdings" pitchFamily="2" charset="2"/>
              <a:buChar char="ü"/>
            </a:pPr>
            <a:r>
              <a:rPr lang="en-US" dirty="0">
                <a:latin typeface="Lub Dub Medium" panose="020B0603030403020204" pitchFamily="34" charset="0"/>
                <a:ea typeface="Times New Roman" panose="02020603050405020304" pitchFamily="18" charset="0"/>
                <a:cs typeface="Arial" panose="020B0604020202020204" pitchFamily="34" charset="0"/>
              </a:rPr>
              <a:t>W</a:t>
            </a:r>
            <a:r>
              <a:rPr lang="en-US" sz="1800" dirty="0">
                <a:effectLst/>
                <a:latin typeface="Lub Dub Medium" panose="020B0603030403020204" pitchFamily="34" charset="0"/>
                <a:ea typeface="Times New Roman" panose="02020603050405020304" pitchFamily="18" charset="0"/>
                <a:cs typeface="Arial" panose="020B0604020202020204" pitchFamily="34" charset="0"/>
              </a:rPr>
              <a:t>arrant longer term anti-seizure medication</a:t>
            </a:r>
            <a:endParaRPr lang="en-US" dirty="0">
              <a:latin typeface="Lub Dub Medium" panose="020B0603030403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5C50D47D-A70B-EC8A-12EB-0F152580627D}"/>
              </a:ext>
            </a:extLst>
          </p:cNvPr>
          <p:cNvSpPr>
            <a:spLocks noGrp="1"/>
          </p:cNvSpPr>
          <p:nvPr>
            <p:ph type="body" sz="quarter" idx="13"/>
          </p:nvPr>
        </p:nvSpPr>
        <p:spPr>
          <a:xfrm>
            <a:off x="838200" y="5957119"/>
            <a:ext cx="10515600" cy="271939"/>
          </a:xfrm>
        </p:spPr>
        <p:txBody>
          <a:bodyPr/>
          <a:lstStyle/>
          <a:p>
            <a:pPr algn="ctr"/>
            <a:r>
              <a:rPr lang="en-US" b="1" dirty="0"/>
              <a:t>Abbreviations: </a:t>
            </a:r>
            <a:r>
              <a:rPr lang="en-US" dirty="0" err="1"/>
              <a:t>aSAH</a:t>
            </a:r>
            <a:r>
              <a:rPr lang="en-US" dirty="0"/>
              <a:t> indicates aneurysmal subarachnoid hemorrhage.</a:t>
            </a:r>
          </a:p>
        </p:txBody>
      </p:sp>
    </p:spTree>
    <p:extLst>
      <p:ext uri="{BB962C8B-B14F-4D97-AF65-F5344CB8AC3E}">
        <p14:creationId xmlns:p14="http://schemas.microsoft.com/office/powerpoint/2010/main" val="3197704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077B21-4B17-8793-6D3C-3AFA284E0914}"/>
              </a:ext>
            </a:extLst>
          </p:cNvPr>
          <p:cNvSpPr>
            <a:spLocks noGrp="1"/>
          </p:cNvSpPr>
          <p:nvPr>
            <p:ph type="title"/>
          </p:nvPr>
        </p:nvSpPr>
        <p:spPr/>
        <p:txBody>
          <a:bodyPr/>
          <a:lstStyle/>
          <a:p>
            <a:r>
              <a:rPr lang="en-US" dirty="0"/>
              <a:t>Acute Recovery </a:t>
            </a:r>
            <a:r>
              <a:rPr lang="en-US" dirty="0">
                <a:latin typeface="Lub Dub Medium" panose="020B0603030403020204" pitchFamily="34" charset="0"/>
              </a:rPr>
              <a:t>| </a:t>
            </a:r>
            <a:r>
              <a:rPr lang="en-US" dirty="0">
                <a:solidFill>
                  <a:srgbClr val="CF232A"/>
                </a:solidFill>
                <a:latin typeface="Lub Dub Medium" panose="020B0603030403020204" pitchFamily="34" charset="0"/>
              </a:rPr>
              <a:t>Use of Predictive Scores</a:t>
            </a:r>
            <a:endParaRPr lang="en-US" dirty="0"/>
          </a:p>
        </p:txBody>
      </p:sp>
      <p:sp>
        <p:nvSpPr>
          <p:cNvPr id="4" name="TextBox 3">
            <a:extLst>
              <a:ext uri="{FF2B5EF4-FFF2-40B4-BE49-F238E27FC236}">
                <a16:creationId xmlns:a16="http://schemas.microsoft.com/office/drawing/2014/main" id="{45CDCBA2-6210-2B5A-5228-66DEB9155541}"/>
              </a:ext>
              <a:ext uri="{C183D7F6-B498-43B3-948B-1728B52AA6E4}">
                <adec:decorative xmlns:adec="http://schemas.microsoft.com/office/drawing/2017/decorative" val="1"/>
              </a:ext>
            </a:extLst>
          </p:cNvPr>
          <p:cNvSpPr txBox="1"/>
          <p:nvPr/>
        </p:nvSpPr>
        <p:spPr>
          <a:xfrm>
            <a:off x="4151523" y="1469064"/>
            <a:ext cx="3704769" cy="47524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Patients with </a:t>
            </a:r>
            <a:r>
              <a:rPr lang="en-US" dirty="0" err="1">
                <a:latin typeface="Lub Dub Condensed" panose="020B0506030403020204" pitchFamily="34" charset="0"/>
              </a:rPr>
              <a:t>aSAH</a:t>
            </a:r>
            <a:endParaRPr lang="en-US" dirty="0">
              <a:latin typeface="Lub Dub Condensed" panose="020B0506030403020204" pitchFamily="34" charset="0"/>
            </a:endParaRPr>
          </a:p>
        </p:txBody>
      </p:sp>
      <p:cxnSp>
        <p:nvCxnSpPr>
          <p:cNvPr id="22" name="Straight Arrow Connector 25">
            <a:extLst>
              <a:ext uri="{FF2B5EF4-FFF2-40B4-BE49-F238E27FC236}">
                <a16:creationId xmlns:a16="http://schemas.microsoft.com/office/drawing/2014/main" id="{8C6A5DD8-D09F-BC4C-B1F3-D87E974077D9}"/>
              </a:ext>
              <a:ext uri="{C183D7F6-B498-43B3-948B-1728B52AA6E4}">
                <adec:decorative xmlns:adec="http://schemas.microsoft.com/office/drawing/2017/decorative" val="1"/>
              </a:ext>
            </a:extLst>
          </p:cNvPr>
          <p:cNvCxnSpPr>
            <a:cxnSpLocks/>
          </p:cNvCxnSpPr>
          <p:nvPr/>
        </p:nvCxnSpPr>
        <p:spPr>
          <a:xfrm>
            <a:off x="6006301" y="1944305"/>
            <a:ext cx="0" cy="33688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ound Same Side Corner Rectangle 60">
            <a:extLst>
              <a:ext uri="{FF2B5EF4-FFF2-40B4-BE49-F238E27FC236}">
                <a16:creationId xmlns:a16="http://schemas.microsoft.com/office/drawing/2014/main" id="{BEDA6610-EDB2-7A86-965E-16E0112A26FF}"/>
              </a:ext>
              <a:ext uri="{C183D7F6-B498-43B3-948B-1728B52AA6E4}">
                <adec:decorative xmlns:adec="http://schemas.microsoft.com/office/drawing/2017/decorative" val="1"/>
              </a:ext>
            </a:extLst>
          </p:cNvPr>
          <p:cNvSpPr/>
          <p:nvPr/>
        </p:nvSpPr>
        <p:spPr>
          <a:xfrm>
            <a:off x="1188656" y="3370446"/>
            <a:ext cx="2083933" cy="10282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latin typeface="Lub Dub Condensed" panose="020B0506030403020204"/>
              </a:rPr>
              <a:t>SAHIT and FOUR scores for mortality and 3-month functional outcomes</a:t>
            </a:r>
          </a:p>
        </p:txBody>
      </p:sp>
      <p:sp>
        <p:nvSpPr>
          <p:cNvPr id="52" name="Round Same Side Corner Rectangle 60">
            <a:extLst>
              <a:ext uri="{FF2B5EF4-FFF2-40B4-BE49-F238E27FC236}">
                <a16:creationId xmlns:a16="http://schemas.microsoft.com/office/drawing/2014/main" id="{052E8A28-C881-A9A8-D566-15EDF713190D}"/>
              </a:ext>
              <a:ext uri="{C183D7F6-B498-43B3-948B-1728B52AA6E4}">
                <adec:decorative xmlns:adec="http://schemas.microsoft.com/office/drawing/2017/decorative" val="1"/>
              </a:ext>
            </a:extLst>
          </p:cNvPr>
          <p:cNvSpPr/>
          <p:nvPr/>
        </p:nvSpPr>
        <p:spPr>
          <a:xfrm>
            <a:off x="3996560" y="3368842"/>
            <a:ext cx="1854531" cy="1029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latin typeface="Lub Dub Condensed" panose="020B0506030403020204"/>
              </a:rPr>
              <a:t>FRESH score for QOL &amp; MoCA for cognition</a:t>
            </a:r>
          </a:p>
        </p:txBody>
      </p:sp>
      <p:sp>
        <p:nvSpPr>
          <p:cNvPr id="53" name="Round Same Side Corner Rectangle 60">
            <a:extLst>
              <a:ext uri="{FF2B5EF4-FFF2-40B4-BE49-F238E27FC236}">
                <a16:creationId xmlns:a16="http://schemas.microsoft.com/office/drawing/2014/main" id="{77FCB1BA-506D-FB3C-014A-D17F552B5590}"/>
              </a:ext>
              <a:ext uri="{C183D7F6-B498-43B3-948B-1728B52AA6E4}">
                <adec:decorative xmlns:adec="http://schemas.microsoft.com/office/drawing/2017/decorative" val="1"/>
              </a:ext>
            </a:extLst>
          </p:cNvPr>
          <p:cNvSpPr/>
          <p:nvPr/>
        </p:nvSpPr>
        <p:spPr>
          <a:xfrm>
            <a:off x="6575062" y="3368842"/>
            <a:ext cx="1817633" cy="10315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latin typeface="Lub Dub Condensed" panose="020B0506030403020204"/>
              </a:rPr>
              <a:t>HADS and GAD-7</a:t>
            </a:r>
          </a:p>
          <a:p>
            <a:pPr algn="ctr"/>
            <a:r>
              <a:rPr lang="en-US" sz="1400" dirty="0">
                <a:solidFill>
                  <a:schemeClr val="tx1"/>
                </a:solidFill>
                <a:latin typeface="Lub Dub Condensed" panose="020B0506030403020204"/>
              </a:rPr>
              <a:t> for anxiety</a:t>
            </a:r>
          </a:p>
        </p:txBody>
      </p:sp>
      <p:cxnSp>
        <p:nvCxnSpPr>
          <p:cNvPr id="54" name="Elbow Connector 47">
            <a:extLst>
              <a:ext uri="{FF2B5EF4-FFF2-40B4-BE49-F238E27FC236}">
                <a16:creationId xmlns:a16="http://schemas.microsoft.com/office/drawing/2014/main" id="{D607A90F-1CBD-E592-5DA7-8D13CB53E2A0}"/>
              </a:ext>
              <a:ext uri="{C183D7F6-B498-43B3-948B-1728B52AA6E4}">
                <adec:decorative xmlns:adec="http://schemas.microsoft.com/office/drawing/2017/decorative" val="1"/>
              </a:ext>
            </a:extLst>
          </p:cNvPr>
          <p:cNvCxnSpPr>
            <a:cxnSpLocks/>
            <a:endCxn id="53" idx="0"/>
          </p:cNvCxnSpPr>
          <p:nvPr/>
        </p:nvCxnSpPr>
        <p:spPr>
          <a:xfrm rot="16200000" flipH="1">
            <a:off x="6357955" y="2242917"/>
            <a:ext cx="778897" cy="147295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Elbow Connector 47">
            <a:extLst>
              <a:ext uri="{FF2B5EF4-FFF2-40B4-BE49-F238E27FC236}">
                <a16:creationId xmlns:a16="http://schemas.microsoft.com/office/drawing/2014/main" id="{F7D6592B-B9AA-830E-CE95-944F1AA23060}"/>
              </a:ext>
              <a:ext uri="{C183D7F6-B498-43B3-948B-1728B52AA6E4}">
                <adec:decorative xmlns:adec="http://schemas.microsoft.com/office/drawing/2017/decorative" val="1"/>
              </a:ext>
            </a:extLst>
          </p:cNvPr>
          <p:cNvCxnSpPr>
            <a:cxnSpLocks/>
            <a:endCxn id="29" idx="0"/>
          </p:cNvCxnSpPr>
          <p:nvPr/>
        </p:nvCxnSpPr>
        <p:spPr>
          <a:xfrm rot="5400000">
            <a:off x="3730525" y="1090043"/>
            <a:ext cx="780501" cy="378030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25">
            <a:extLst>
              <a:ext uri="{FF2B5EF4-FFF2-40B4-BE49-F238E27FC236}">
                <a16:creationId xmlns:a16="http://schemas.microsoft.com/office/drawing/2014/main" id="{3DED7027-72A9-1469-86D2-F6744B781827}"/>
              </a:ext>
              <a:ext uri="{C183D7F6-B498-43B3-948B-1728B52AA6E4}">
                <adec:decorative xmlns:adec="http://schemas.microsoft.com/office/drawing/2017/decorative" val="1"/>
              </a:ext>
            </a:extLst>
          </p:cNvPr>
          <p:cNvCxnSpPr>
            <a:cxnSpLocks/>
            <a:endCxn id="52" idx="0"/>
          </p:cNvCxnSpPr>
          <p:nvPr/>
        </p:nvCxnSpPr>
        <p:spPr>
          <a:xfrm rot="5400000">
            <a:off x="5077929" y="2435843"/>
            <a:ext cx="778897" cy="108710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C419A904-DAB5-62FF-2BB9-0D21A7165EB5}"/>
              </a:ext>
              <a:ext uri="{C183D7F6-B498-43B3-948B-1728B52AA6E4}">
                <adec:decorative xmlns:adec="http://schemas.microsoft.com/office/drawing/2017/decorative" val="1"/>
              </a:ext>
            </a:extLst>
          </p:cNvPr>
          <p:cNvGrpSpPr/>
          <p:nvPr/>
        </p:nvGrpSpPr>
        <p:grpSpPr>
          <a:xfrm>
            <a:off x="1753507" y="4102229"/>
            <a:ext cx="877938" cy="877938"/>
            <a:chOff x="1753507" y="4102229"/>
            <a:chExt cx="877938" cy="877938"/>
          </a:xfrm>
        </p:grpSpPr>
        <p:sp>
          <p:nvSpPr>
            <p:cNvPr id="11" name="Oval 10">
              <a:extLst>
                <a:ext uri="{FF2B5EF4-FFF2-40B4-BE49-F238E27FC236}">
                  <a16:creationId xmlns:a16="http://schemas.microsoft.com/office/drawing/2014/main" id="{1A63E9D7-D81D-701B-B2CB-5B1578720274}"/>
                </a:ext>
                <a:ext uri="{C183D7F6-B498-43B3-948B-1728B52AA6E4}">
                  <adec:decorative xmlns:adec="http://schemas.microsoft.com/office/drawing/2017/decorative" val="1"/>
                </a:ext>
              </a:extLst>
            </p:cNvPr>
            <p:cNvSpPr/>
            <p:nvPr/>
          </p:nvSpPr>
          <p:spPr>
            <a:xfrm>
              <a:off x="1753507" y="4102229"/>
              <a:ext cx="877938" cy="877938"/>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Graphic 11" descr="Inpatient with solid fill">
              <a:extLst>
                <a:ext uri="{FF2B5EF4-FFF2-40B4-BE49-F238E27FC236}">
                  <a16:creationId xmlns:a16="http://schemas.microsoft.com/office/drawing/2014/main" id="{43F9CA73-9CE4-8CEC-1D32-D4B72F8A67E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60569" y="4210314"/>
              <a:ext cx="635923" cy="635923"/>
            </a:xfrm>
            <a:prstGeom prst="rect">
              <a:avLst/>
            </a:prstGeom>
          </p:spPr>
        </p:pic>
      </p:grpSp>
      <p:sp>
        <p:nvSpPr>
          <p:cNvPr id="20" name="Round Same Side Corner Rectangle 60">
            <a:extLst>
              <a:ext uri="{FF2B5EF4-FFF2-40B4-BE49-F238E27FC236}">
                <a16:creationId xmlns:a16="http://schemas.microsoft.com/office/drawing/2014/main" id="{2079C0C7-4AFD-B3BD-2284-D190BA9409CC}"/>
              </a:ext>
              <a:ext uri="{C183D7F6-B498-43B3-948B-1728B52AA6E4}">
                <adec:decorative xmlns:adec="http://schemas.microsoft.com/office/drawing/2017/decorative" val="1"/>
              </a:ext>
            </a:extLst>
          </p:cNvPr>
          <p:cNvSpPr/>
          <p:nvPr/>
        </p:nvSpPr>
        <p:spPr>
          <a:xfrm>
            <a:off x="9116666" y="3367238"/>
            <a:ext cx="1817633" cy="10315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latin typeface="Lub Dub Condensed" panose="020B0506030403020204"/>
              </a:rPr>
              <a:t>HADS, PHQ-2, PHQ-9 and BDI for depression</a:t>
            </a:r>
          </a:p>
        </p:txBody>
      </p:sp>
      <p:cxnSp>
        <p:nvCxnSpPr>
          <p:cNvPr id="23" name="Elbow Connector 47">
            <a:extLst>
              <a:ext uri="{FF2B5EF4-FFF2-40B4-BE49-F238E27FC236}">
                <a16:creationId xmlns:a16="http://schemas.microsoft.com/office/drawing/2014/main" id="{E7D60217-A019-35EF-3BAA-30CF3EBB14CE}"/>
              </a:ext>
              <a:ext uri="{C183D7F6-B498-43B3-948B-1728B52AA6E4}">
                <adec:decorative xmlns:adec="http://schemas.microsoft.com/office/drawing/2017/decorative" val="1"/>
              </a:ext>
            </a:extLst>
          </p:cNvPr>
          <p:cNvCxnSpPr>
            <a:cxnSpLocks/>
            <a:endCxn id="20" idx="0"/>
          </p:cNvCxnSpPr>
          <p:nvPr/>
        </p:nvCxnSpPr>
        <p:spPr>
          <a:xfrm rot="16200000" flipH="1">
            <a:off x="7629559" y="971313"/>
            <a:ext cx="777293" cy="401455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615E76AF-E0D4-BFB4-39C6-12B1F53076A7}"/>
              </a:ext>
              <a:ext uri="{C183D7F6-B498-43B3-948B-1728B52AA6E4}">
                <adec:decorative xmlns:adec="http://schemas.microsoft.com/office/drawing/2017/decorative" val="1"/>
              </a:ext>
            </a:extLst>
          </p:cNvPr>
          <p:cNvGrpSpPr/>
          <p:nvPr/>
        </p:nvGrpSpPr>
        <p:grpSpPr>
          <a:xfrm>
            <a:off x="4475852" y="4102229"/>
            <a:ext cx="877938" cy="877938"/>
            <a:chOff x="4475852" y="4102229"/>
            <a:chExt cx="877938" cy="877938"/>
          </a:xfrm>
        </p:grpSpPr>
        <p:sp>
          <p:nvSpPr>
            <p:cNvPr id="35" name="Oval 34">
              <a:extLst>
                <a:ext uri="{FF2B5EF4-FFF2-40B4-BE49-F238E27FC236}">
                  <a16:creationId xmlns:a16="http://schemas.microsoft.com/office/drawing/2014/main" id="{0910C906-5185-A1B3-7E69-8226AB063BDD}"/>
                </a:ext>
                <a:ext uri="{C183D7F6-B498-43B3-948B-1728B52AA6E4}">
                  <adec:decorative xmlns:adec="http://schemas.microsoft.com/office/drawing/2017/decorative" val="1"/>
                </a:ext>
              </a:extLst>
            </p:cNvPr>
            <p:cNvSpPr/>
            <p:nvPr/>
          </p:nvSpPr>
          <p:spPr>
            <a:xfrm>
              <a:off x="4475852" y="4102229"/>
              <a:ext cx="877938" cy="877938"/>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E2E33330-D556-CF4B-185C-2CA08314910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45122" y="4117845"/>
              <a:ext cx="797555" cy="797555"/>
            </a:xfrm>
            <a:prstGeom prst="rect">
              <a:avLst/>
            </a:prstGeom>
          </p:spPr>
        </p:pic>
      </p:grpSp>
      <p:grpSp>
        <p:nvGrpSpPr>
          <p:cNvPr id="44" name="Group 43">
            <a:extLst>
              <a:ext uri="{FF2B5EF4-FFF2-40B4-BE49-F238E27FC236}">
                <a16:creationId xmlns:a16="http://schemas.microsoft.com/office/drawing/2014/main" id="{27466351-73F7-7311-C6FD-1D360605FD75}"/>
              </a:ext>
              <a:ext uri="{C183D7F6-B498-43B3-948B-1728B52AA6E4}">
                <adec:decorative xmlns:adec="http://schemas.microsoft.com/office/drawing/2017/decorative" val="1"/>
              </a:ext>
            </a:extLst>
          </p:cNvPr>
          <p:cNvGrpSpPr/>
          <p:nvPr/>
        </p:nvGrpSpPr>
        <p:grpSpPr>
          <a:xfrm>
            <a:off x="7063444" y="4096767"/>
            <a:ext cx="878926" cy="883400"/>
            <a:chOff x="7063444" y="4096767"/>
            <a:chExt cx="878926" cy="883400"/>
          </a:xfrm>
        </p:grpSpPr>
        <p:sp>
          <p:nvSpPr>
            <p:cNvPr id="36" name="Oval 35">
              <a:extLst>
                <a:ext uri="{FF2B5EF4-FFF2-40B4-BE49-F238E27FC236}">
                  <a16:creationId xmlns:a16="http://schemas.microsoft.com/office/drawing/2014/main" id="{FD2698E9-0701-12A8-6480-072E10AB6BB3}"/>
                </a:ext>
                <a:ext uri="{C183D7F6-B498-43B3-948B-1728B52AA6E4}">
                  <adec:decorative xmlns:adec="http://schemas.microsoft.com/office/drawing/2017/decorative" val="1"/>
                </a:ext>
              </a:extLst>
            </p:cNvPr>
            <p:cNvSpPr/>
            <p:nvPr/>
          </p:nvSpPr>
          <p:spPr>
            <a:xfrm>
              <a:off x="7063444" y="4102229"/>
              <a:ext cx="877938" cy="877938"/>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15">
              <a:extLst>
                <a:ext uri="{FF2B5EF4-FFF2-40B4-BE49-F238E27FC236}">
                  <a16:creationId xmlns:a16="http://schemas.microsoft.com/office/drawing/2014/main" id="{BEB3CB1D-6B1E-B854-D09A-DE3FAD53C3D0}"/>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064432" y="4096767"/>
              <a:ext cx="877938" cy="877938"/>
            </a:xfrm>
            <a:prstGeom prst="rect">
              <a:avLst/>
            </a:prstGeom>
          </p:spPr>
        </p:pic>
      </p:grpSp>
      <p:grpSp>
        <p:nvGrpSpPr>
          <p:cNvPr id="45" name="Group 44">
            <a:extLst>
              <a:ext uri="{FF2B5EF4-FFF2-40B4-BE49-F238E27FC236}">
                <a16:creationId xmlns:a16="http://schemas.microsoft.com/office/drawing/2014/main" id="{6837115F-F47C-2161-CC38-D7EAB5800CFE}"/>
              </a:ext>
              <a:ext uri="{C183D7F6-B498-43B3-948B-1728B52AA6E4}">
                <adec:decorative xmlns:adec="http://schemas.microsoft.com/office/drawing/2017/decorative" val="1"/>
              </a:ext>
            </a:extLst>
          </p:cNvPr>
          <p:cNvGrpSpPr/>
          <p:nvPr/>
        </p:nvGrpSpPr>
        <p:grpSpPr>
          <a:xfrm>
            <a:off x="9606438" y="4072148"/>
            <a:ext cx="942872" cy="942872"/>
            <a:chOff x="9606438" y="4072148"/>
            <a:chExt cx="942872" cy="942872"/>
          </a:xfrm>
        </p:grpSpPr>
        <p:sp>
          <p:nvSpPr>
            <p:cNvPr id="37" name="Oval 36">
              <a:extLst>
                <a:ext uri="{FF2B5EF4-FFF2-40B4-BE49-F238E27FC236}">
                  <a16:creationId xmlns:a16="http://schemas.microsoft.com/office/drawing/2014/main" id="{31D4F541-0BBE-8022-F920-59D95606E6C7}"/>
                </a:ext>
                <a:ext uri="{C183D7F6-B498-43B3-948B-1728B52AA6E4}">
                  <adec:decorative xmlns:adec="http://schemas.microsoft.com/office/drawing/2017/decorative" val="1"/>
                </a:ext>
              </a:extLst>
            </p:cNvPr>
            <p:cNvSpPr/>
            <p:nvPr/>
          </p:nvSpPr>
          <p:spPr>
            <a:xfrm>
              <a:off x="9631785" y="4102229"/>
              <a:ext cx="877938" cy="877938"/>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B9C39276-7E43-32FD-32DC-9F4758702D6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606438" y="4072148"/>
              <a:ext cx="942872" cy="942872"/>
            </a:xfrm>
            <a:prstGeom prst="rect">
              <a:avLst/>
            </a:prstGeom>
          </p:spPr>
        </p:pic>
      </p:grpSp>
      <p:sp>
        <p:nvSpPr>
          <p:cNvPr id="71" name="Rectangle 70" descr="In patients with aneurysmal subarachnoid hemorrhage (aSAH), use of validated grading scores or patient-reported outcome measures before hospital discharge is recommended to screen for physical, cognitive, behavioral, and quality of life (QOL) deficits (Class 1).&#10;&#10;These grading scores include the following:&#10;&#10;- For mortality and 3-month functional outcomes use the Subarachnoid Hemorrhage Interventional Trialists (SAHIT) and , Full Outline of UnResponsiveness score (FOUR).&#10;&#10;- The Functional Recovery Expected after Subarachnoid Hemorrhage score (FRESH) for quality of life and Montreal Cognitive Assessment (MoCA) for cognition.&#10;&#10;Use the Hospital Anxiety Depression Scale (HADS) and General Anxiety Disorder-7 (GAD-7) for anxiety.&#10;&#10;Last, use the HADS, , Patient Health Questionairre-2 (PHQ-2), Patient Health Questionairre-9 (PHQ-9) and Beck’s Depression inventory (BDI) for depression.&#10;&#10;">
            <a:extLst>
              <a:ext uri="{FF2B5EF4-FFF2-40B4-BE49-F238E27FC236}">
                <a16:creationId xmlns:a16="http://schemas.microsoft.com/office/drawing/2014/main" id="{BD7A2659-B6AA-130D-3A3E-EAA3A415D069}"/>
              </a:ext>
            </a:extLst>
          </p:cNvPr>
          <p:cNvSpPr/>
          <p:nvPr/>
        </p:nvSpPr>
        <p:spPr>
          <a:xfrm>
            <a:off x="259882" y="1443792"/>
            <a:ext cx="11685069" cy="34458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78B9F418-A349-B560-FB79-9DC72A57D7E0}"/>
              </a:ext>
            </a:extLst>
          </p:cNvPr>
          <p:cNvSpPr>
            <a:spLocks noGrp="1"/>
          </p:cNvSpPr>
          <p:nvPr>
            <p:ph type="body" sz="quarter" idx="13"/>
          </p:nvPr>
        </p:nvSpPr>
        <p:spPr>
          <a:xfrm>
            <a:off x="1189121" y="5718116"/>
            <a:ext cx="9813758" cy="271939"/>
          </a:xfrm>
        </p:spPr>
        <p:txBody>
          <a:bodyPr/>
          <a:lstStyle/>
          <a:p>
            <a:pPr algn="ctr"/>
            <a:r>
              <a:rPr lang="en-US" b="1" dirty="0"/>
              <a:t>Abbreviations: : </a:t>
            </a:r>
            <a:r>
              <a:rPr lang="en-US" dirty="0" err="1"/>
              <a:t>aSAH</a:t>
            </a:r>
            <a:r>
              <a:rPr lang="en-US" dirty="0"/>
              <a:t> indicates aneurysmal subarachnoid hemorrhage; BDI, Beck’s Depression inventory; FOUR, Full Outline of </a:t>
            </a:r>
            <a:r>
              <a:rPr lang="en-US" dirty="0" err="1"/>
              <a:t>UnResponsiveness</a:t>
            </a:r>
            <a:r>
              <a:rPr lang="en-US" dirty="0"/>
              <a:t> score; FRESH, Functional Recovery Expected after Subarachnoid Hemorrhage score; GAD-7, General Anxiety Disorder-7; HADS, Hospital Anxiety Depression Scale; MoCA, Montreal Cognitive Assessment; PHQ-2, Patient Health Questionairre-2; PHQ-9, Patient Health Questionairre-9; QOL, Quality of Life; and SAHIT, Subarachnoid Hemorrhage Interventional Trialists.</a:t>
            </a:r>
          </a:p>
        </p:txBody>
      </p:sp>
      <p:sp>
        <p:nvSpPr>
          <p:cNvPr id="2" name="Rectangle: Rounded Corners 1">
            <a:extLst>
              <a:ext uri="{FF2B5EF4-FFF2-40B4-BE49-F238E27FC236}">
                <a16:creationId xmlns:a16="http://schemas.microsoft.com/office/drawing/2014/main" id="{70D13146-DF03-BAA6-F52E-142C253FD026}"/>
              </a:ext>
              <a:ext uri="{C183D7F6-B498-43B3-948B-1728B52AA6E4}">
                <adec:decorative xmlns:adec="http://schemas.microsoft.com/office/drawing/2017/decorative" val="1"/>
              </a:ext>
            </a:extLst>
          </p:cNvPr>
          <p:cNvSpPr/>
          <p:nvPr/>
        </p:nvSpPr>
        <p:spPr>
          <a:xfrm>
            <a:off x="2584846" y="2064448"/>
            <a:ext cx="6838122" cy="624599"/>
          </a:xfrm>
          <a:prstGeom prst="roundRect">
            <a:avLst/>
          </a:prstGeom>
          <a:solidFill>
            <a:srgbClr val="82D472"/>
          </a:solidFill>
          <a:ln w="57150"/>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nchor="ctr"/>
          <a:lstStyle/>
          <a:p>
            <a:pPr algn="ctr"/>
            <a:r>
              <a:rPr lang="en-US" sz="1400" dirty="0">
                <a:solidFill>
                  <a:schemeClr val="tx1"/>
                </a:solidFill>
                <a:latin typeface="Lub Dub Condensed" panose="020B0506030403020204" pitchFamily="34" charset="0"/>
                <a:cs typeface="Arial" panose="020B0604020202020204" pitchFamily="34" charset="0"/>
              </a:rPr>
              <a:t>Use of validated  grading scores prior to hospital discharge is recommended to screen for physical, cognitive, behavioral, and QOL deficits (Class 1)</a:t>
            </a:r>
          </a:p>
        </p:txBody>
      </p:sp>
    </p:spTree>
    <p:extLst>
      <p:ext uri="{BB962C8B-B14F-4D97-AF65-F5344CB8AC3E}">
        <p14:creationId xmlns:p14="http://schemas.microsoft.com/office/powerpoint/2010/main" val="22147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right)">
                                      <p:cBhvr>
                                        <p:cTn id="20" dur="500"/>
                                        <p:tgtEl>
                                          <p:spTgt spid="5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up)">
                                      <p:cBhvr>
                                        <p:cTn id="31" dur="500"/>
                                        <p:tgtEl>
                                          <p:spTgt spid="56"/>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par>
                                <p:cTn id="36" presetID="10" presetClass="entr" presetSubtype="0"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par>
                                <p:cTn id="47" presetID="10"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childTnLst>
                          </p:cTn>
                        </p:par>
                        <p:par>
                          <p:cTn id="50" fill="hold">
                            <p:stCondLst>
                              <p:cond delay="3500"/>
                            </p:stCondLst>
                            <p:childTnLst>
                              <p:par>
                                <p:cTn id="51" presetID="22" presetClass="entr" presetSubtype="8"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animBg="1"/>
      <p:bldP spid="52" grpId="0" animBg="1"/>
      <p:bldP spid="53" grpId="0" animBg="1"/>
      <p:bldP spid="20"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3299-88FC-E58D-0699-894394D4592E}"/>
              </a:ext>
            </a:extLst>
          </p:cNvPr>
          <p:cNvSpPr>
            <a:spLocks noGrp="1"/>
          </p:cNvSpPr>
          <p:nvPr>
            <p:ph type="title"/>
          </p:nvPr>
        </p:nvSpPr>
        <p:spPr/>
        <p:txBody>
          <a:bodyPr/>
          <a:lstStyle/>
          <a:p>
            <a:r>
              <a:rPr lang="en-US" dirty="0"/>
              <a:t>Acute Recovery </a:t>
            </a:r>
            <a:r>
              <a:rPr lang="en-US" dirty="0">
                <a:latin typeface="Lub Dub Medium" panose="020B0603030403020204" pitchFamily="34" charset="0"/>
              </a:rPr>
              <a:t>| </a:t>
            </a:r>
            <a:r>
              <a:rPr lang="en-US" sz="3200" dirty="0">
                <a:solidFill>
                  <a:srgbClr val="CF232A"/>
                </a:solidFill>
                <a:latin typeface="Lub Dub Medium" panose="020B0603030403020204" pitchFamily="34" charset="0"/>
              </a:rPr>
              <a:t>Pharmacotherapy</a:t>
            </a:r>
            <a:endParaRPr lang="en-US" dirty="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D813C11B-747B-9A42-7B2C-2E9E82CF150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35</a:t>
            </a:fld>
            <a:endParaRPr lang="en-US" sz="900" dirty="0"/>
          </a:p>
        </p:txBody>
      </p:sp>
      <p:sp>
        <p:nvSpPr>
          <p:cNvPr id="16" name="Rounded Rectangle 1">
            <a:extLst>
              <a:ext uri="{FF2B5EF4-FFF2-40B4-BE49-F238E27FC236}">
                <a16:creationId xmlns:a16="http://schemas.microsoft.com/office/drawing/2014/main" id="{1366260D-8095-BA4D-C6ED-A19B47D466AF}"/>
              </a:ext>
              <a:ext uri="{C183D7F6-B498-43B3-948B-1728B52AA6E4}">
                <adec:decorative xmlns:adec="http://schemas.microsoft.com/office/drawing/2017/decorative" val="1"/>
              </a:ext>
            </a:extLst>
          </p:cNvPr>
          <p:cNvSpPr/>
          <p:nvPr/>
        </p:nvSpPr>
        <p:spPr>
          <a:xfrm>
            <a:off x="708918" y="1673999"/>
            <a:ext cx="3811712" cy="946548"/>
          </a:xfrm>
          <a:prstGeom prst="rect">
            <a:avLst/>
          </a:prstGeom>
          <a:solidFill>
            <a:srgbClr val="2F5597"/>
          </a:solidFill>
          <a:ln w="25400">
            <a:noFill/>
          </a:ln>
        </p:spPr>
        <p:txBody>
          <a:bodyPr spcFirstLastPara="0" lIns="0" tIns="0" rIns="0" bIns="0" anchor="ctr"/>
          <a:lstStyle/>
          <a:p>
            <a:pPr marL="574675" marR="0" lvl="0" algn="ctr" defTabSz="914400" rtl="0" eaLnBrk="1" fontAlgn="auto" latinLnBrk="0" hangingPunct="0">
              <a:lnSpc>
                <a:spcPct val="90000"/>
              </a:lnSpc>
              <a:spcBef>
                <a:spcPts val="0"/>
              </a:spcBef>
              <a:spcAft>
                <a:spcPts val="0"/>
              </a:spcAft>
              <a:buClrTx/>
              <a:buSzTx/>
              <a:buFontTx/>
              <a:buNone/>
              <a:defRPr/>
            </a:pPr>
            <a:endParaRPr kumimoji="0" lang="en-US" sz="20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endParaRPr>
          </a:p>
        </p:txBody>
      </p:sp>
      <p:sp>
        <p:nvSpPr>
          <p:cNvPr id="38" name="Rounded Rectangle 1">
            <a:extLst>
              <a:ext uri="{FF2B5EF4-FFF2-40B4-BE49-F238E27FC236}">
                <a16:creationId xmlns:a16="http://schemas.microsoft.com/office/drawing/2014/main" id="{B695B514-9BC8-7AF8-4C99-A0B8EF3428C6}"/>
              </a:ext>
              <a:ext uri="{C183D7F6-B498-43B3-948B-1728B52AA6E4}">
                <adec:decorative xmlns:adec="http://schemas.microsoft.com/office/drawing/2017/decorative" val="0"/>
              </a:ext>
            </a:extLst>
          </p:cNvPr>
          <p:cNvSpPr/>
          <p:nvPr/>
        </p:nvSpPr>
        <p:spPr>
          <a:xfrm>
            <a:off x="696930" y="1672287"/>
            <a:ext cx="3811712" cy="946548"/>
          </a:xfrm>
          <a:prstGeom prst="rect">
            <a:avLst/>
          </a:prstGeom>
          <a:noFill/>
          <a:ln w="25400">
            <a:noFill/>
          </a:ln>
        </p:spPr>
        <p:txBody>
          <a:bodyPr spcFirstLastPara="0" lIns="0" tIns="0" rIns="0" bIns="0" anchor="ctr"/>
          <a:lstStyle/>
          <a:p>
            <a:pPr marL="574675" marR="0" lvl="0" algn="ctr" defTabSz="914400" rtl="0" eaLnBrk="1" fontAlgn="auto" latinLnBrk="0" hangingPunct="0">
              <a:lnSpc>
                <a:spcPct val="90000"/>
              </a:lnSpc>
              <a:spcBef>
                <a:spcPts val="0"/>
              </a:spcBef>
              <a:spcAft>
                <a:spcPts val="0"/>
              </a:spcAft>
              <a:buClrTx/>
              <a:buSzTx/>
              <a:buFontTx/>
              <a:buNone/>
              <a:defRPr/>
            </a:pPr>
            <a:r>
              <a:rPr kumimoji="0" lang="en-US" sz="20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In patients with aSAH and Depression</a:t>
            </a:r>
          </a:p>
        </p:txBody>
      </p:sp>
      <p:graphicFrame>
        <p:nvGraphicFramePr>
          <p:cNvPr id="6" name="Table 5">
            <a:extLst>
              <a:ext uri="{FF2B5EF4-FFF2-40B4-BE49-F238E27FC236}">
                <a16:creationId xmlns:a16="http://schemas.microsoft.com/office/drawing/2014/main" id="{E0C37781-9B4B-BBEC-4283-5C1C6CCE1B86}"/>
              </a:ext>
            </a:extLst>
          </p:cNvPr>
          <p:cNvGraphicFramePr>
            <a:graphicFrameLocks noGrp="1"/>
          </p:cNvGraphicFramePr>
          <p:nvPr>
            <p:extLst>
              <p:ext uri="{D42A27DB-BD31-4B8C-83A1-F6EECF244321}">
                <p14:modId xmlns:p14="http://schemas.microsoft.com/office/powerpoint/2010/main" val="3147596653"/>
              </p:ext>
            </p:extLst>
          </p:nvPr>
        </p:nvGraphicFramePr>
        <p:xfrm>
          <a:off x="7079909" y="1542642"/>
          <a:ext cx="4505156" cy="1158240"/>
        </p:xfrm>
        <a:graphic>
          <a:graphicData uri="http://schemas.openxmlformats.org/drawingml/2006/table">
            <a:tbl>
              <a:tblPr firstRow="1" bandRow="1">
                <a:tableStyleId>{5C22544A-7EE6-4342-B048-85BDC9FD1C3A}</a:tableStyleId>
              </a:tblPr>
              <a:tblGrid>
                <a:gridCol w="742188">
                  <a:extLst>
                    <a:ext uri="{9D8B030D-6E8A-4147-A177-3AD203B41FA5}">
                      <a16:colId xmlns:a16="http://schemas.microsoft.com/office/drawing/2014/main" val="2602575349"/>
                    </a:ext>
                  </a:extLst>
                </a:gridCol>
                <a:gridCol w="3762968">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635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600" kern="1200" dirty="0">
                          <a:solidFill>
                            <a:schemeClr val="dk1"/>
                          </a:solidFill>
                          <a:effectLst/>
                          <a:latin typeface="Lub Dub Condensed" panose="020B0506030403020204" pitchFamily="34" charset="0"/>
                          <a:ea typeface="+mn-ea"/>
                          <a:cs typeface="Arial" panose="020B0604020202020204" pitchFamily="34" charset="0"/>
                        </a:rPr>
                        <a:t>Psychotherapy and pharmacotherapy are recommended to reduce symptoms of depression. </a:t>
                      </a:r>
                      <a:endParaRPr lang="en-US" sz="1600" kern="1200" dirty="0">
                        <a:solidFill>
                          <a:srgbClr val="231F20"/>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bl>
          </a:graphicData>
        </a:graphic>
      </p:graphicFrame>
      <p:sp>
        <p:nvSpPr>
          <p:cNvPr id="22" name="Rounded Rectangle 1">
            <a:extLst>
              <a:ext uri="{FF2B5EF4-FFF2-40B4-BE49-F238E27FC236}">
                <a16:creationId xmlns:a16="http://schemas.microsoft.com/office/drawing/2014/main" id="{CC74589E-BF43-ABF3-4BD8-365C117D6B7B}"/>
              </a:ext>
              <a:ext uri="{C183D7F6-B498-43B3-948B-1728B52AA6E4}">
                <adec:decorative xmlns:adec="http://schemas.microsoft.com/office/drawing/2017/decorative" val="1"/>
              </a:ext>
            </a:extLst>
          </p:cNvPr>
          <p:cNvSpPr/>
          <p:nvPr/>
        </p:nvSpPr>
        <p:spPr>
          <a:xfrm>
            <a:off x="723908" y="3364730"/>
            <a:ext cx="3811712" cy="946548"/>
          </a:xfrm>
          <a:prstGeom prst="rect">
            <a:avLst/>
          </a:prstGeom>
          <a:solidFill>
            <a:srgbClr val="2F5597"/>
          </a:solidFill>
          <a:ln w="25400">
            <a:noFill/>
          </a:ln>
        </p:spPr>
        <p:txBody>
          <a:bodyPr spcFirstLastPara="0" lIns="0" tIns="0" rIns="0" bIns="0" anchor="ctr"/>
          <a:lstStyle/>
          <a:p>
            <a:pPr marL="574675" marR="0" lvl="0" algn="ctr" defTabSz="914400" rtl="0" eaLnBrk="1" fontAlgn="auto" latinLnBrk="0" hangingPunct="0">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endParaRPr>
          </a:p>
        </p:txBody>
      </p:sp>
      <p:sp>
        <p:nvSpPr>
          <p:cNvPr id="40" name="Rounded Rectangle 1">
            <a:extLst>
              <a:ext uri="{FF2B5EF4-FFF2-40B4-BE49-F238E27FC236}">
                <a16:creationId xmlns:a16="http://schemas.microsoft.com/office/drawing/2014/main" id="{8174EEBE-A2BF-70D9-E356-F6D796216D92}"/>
              </a:ext>
              <a:ext uri="{C183D7F6-B498-43B3-948B-1728B52AA6E4}">
                <adec:decorative xmlns:adec="http://schemas.microsoft.com/office/drawing/2017/decorative" val="0"/>
              </a:ext>
            </a:extLst>
          </p:cNvPr>
          <p:cNvSpPr/>
          <p:nvPr/>
        </p:nvSpPr>
        <p:spPr>
          <a:xfrm>
            <a:off x="711920" y="3363018"/>
            <a:ext cx="3811712" cy="946548"/>
          </a:xfrm>
          <a:prstGeom prst="rect">
            <a:avLst/>
          </a:prstGeom>
          <a:noFill/>
          <a:ln w="25400">
            <a:noFill/>
          </a:ln>
        </p:spPr>
        <p:txBody>
          <a:bodyPr spcFirstLastPara="0" lIns="0" tIns="0" rIns="0" bIns="0" anchor="ctr"/>
          <a:lstStyle/>
          <a:p>
            <a:pPr marL="574675" marR="0" lvl="0" algn="ctr" defTabSz="914400" rtl="0" eaLnBrk="1" fontAlgn="auto" latinLnBrk="0" hangingPunct="0">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In patients with aSAH and Coma</a:t>
            </a:r>
          </a:p>
        </p:txBody>
      </p:sp>
      <p:graphicFrame>
        <p:nvGraphicFramePr>
          <p:cNvPr id="8" name="Table 7">
            <a:extLst>
              <a:ext uri="{FF2B5EF4-FFF2-40B4-BE49-F238E27FC236}">
                <a16:creationId xmlns:a16="http://schemas.microsoft.com/office/drawing/2014/main" id="{EF939E4F-AED3-3329-CD4D-ED4159E3299E}"/>
              </a:ext>
            </a:extLst>
          </p:cNvPr>
          <p:cNvGraphicFramePr>
            <a:graphicFrameLocks noGrp="1"/>
          </p:cNvGraphicFramePr>
          <p:nvPr>
            <p:extLst>
              <p:ext uri="{D42A27DB-BD31-4B8C-83A1-F6EECF244321}">
                <p14:modId xmlns:p14="http://schemas.microsoft.com/office/powerpoint/2010/main" val="3421695516"/>
              </p:ext>
            </p:extLst>
          </p:nvPr>
        </p:nvGraphicFramePr>
        <p:xfrm>
          <a:off x="7097573" y="3263643"/>
          <a:ext cx="4505156" cy="1158240"/>
        </p:xfrm>
        <a:graphic>
          <a:graphicData uri="http://schemas.openxmlformats.org/drawingml/2006/table">
            <a:tbl>
              <a:tblPr firstRow="1" bandRow="1">
                <a:tableStyleId>{5C22544A-7EE6-4342-B048-85BDC9FD1C3A}</a:tableStyleId>
              </a:tblPr>
              <a:tblGrid>
                <a:gridCol w="742188">
                  <a:extLst>
                    <a:ext uri="{9D8B030D-6E8A-4147-A177-3AD203B41FA5}">
                      <a16:colId xmlns:a16="http://schemas.microsoft.com/office/drawing/2014/main" val="2602575349"/>
                    </a:ext>
                  </a:extLst>
                </a:gridCol>
                <a:gridCol w="3762968">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635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defTabSz="914400" rtl="0" eaLnBrk="1" latinLnBrk="0" hangingPunct="1">
                        <a:lnSpc>
                          <a:spcPct val="100000"/>
                        </a:lnSpc>
                        <a:spcBef>
                          <a:spcPts val="295"/>
                        </a:spcBef>
                        <a:spcAft>
                          <a:spcPts val="0"/>
                        </a:spcAft>
                        <a:buClr>
                          <a:srgbClr val="000000"/>
                        </a:buClr>
                        <a:buFont typeface="Arial"/>
                      </a:pPr>
                      <a:r>
                        <a:rPr lang="en-US" sz="1800" b="0"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r>
                        <a:rPr lang="en-US" sz="1600" kern="1200" dirty="0">
                          <a:solidFill>
                            <a:schemeClr val="dk1"/>
                          </a:solidFill>
                          <a:effectLst/>
                          <a:latin typeface="Lub Dub Condensed" panose="020B0506030403020204" pitchFamily="34" charset="0"/>
                          <a:ea typeface="+mn-ea"/>
                          <a:cs typeface="Arial" panose="020B0604020202020204" pitchFamily="34" charset="0"/>
                        </a:rPr>
                        <a:t>Early use of neurostimulants may be reasonable to promote consciousness recovery.</a:t>
                      </a:r>
                      <a:endParaRPr lang="en-US" sz="1600" dirty="0">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bl>
          </a:graphicData>
        </a:graphic>
      </p:graphicFrame>
      <p:sp>
        <p:nvSpPr>
          <p:cNvPr id="19" name="Rounded Rectangle 1">
            <a:extLst>
              <a:ext uri="{FF2B5EF4-FFF2-40B4-BE49-F238E27FC236}">
                <a16:creationId xmlns:a16="http://schemas.microsoft.com/office/drawing/2014/main" id="{D81FE921-6324-46C0-1AAE-2D75EB94E6A1}"/>
              </a:ext>
              <a:ext uri="{C183D7F6-B498-43B3-948B-1728B52AA6E4}">
                <adec:decorative xmlns:adec="http://schemas.microsoft.com/office/drawing/2017/decorative" val="1"/>
              </a:ext>
            </a:extLst>
          </p:cNvPr>
          <p:cNvSpPr/>
          <p:nvPr/>
        </p:nvSpPr>
        <p:spPr>
          <a:xfrm>
            <a:off x="708918" y="4841758"/>
            <a:ext cx="3811712" cy="946548"/>
          </a:xfrm>
          <a:prstGeom prst="rect">
            <a:avLst/>
          </a:prstGeom>
          <a:solidFill>
            <a:srgbClr val="2F5597"/>
          </a:solidFill>
          <a:ln w="25400">
            <a:noFill/>
          </a:ln>
        </p:spPr>
        <p:txBody>
          <a:bodyPr spcFirstLastPara="0" lIns="0" tIns="0" rIns="0" bIns="0" anchor="ctr"/>
          <a:lstStyle/>
          <a:p>
            <a:pPr marL="574675" marR="0" lvl="0" algn="ctr" defTabSz="914400" rtl="0" eaLnBrk="1" fontAlgn="auto" latinLnBrk="0" hangingPunct="0">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endParaRPr>
          </a:p>
        </p:txBody>
      </p:sp>
      <p:sp>
        <p:nvSpPr>
          <p:cNvPr id="39" name="Rounded Rectangle 1">
            <a:extLst>
              <a:ext uri="{FF2B5EF4-FFF2-40B4-BE49-F238E27FC236}">
                <a16:creationId xmlns:a16="http://schemas.microsoft.com/office/drawing/2014/main" id="{1FA5539C-8671-7092-63C9-D03EACC04A8E}"/>
              </a:ext>
              <a:ext uri="{C183D7F6-B498-43B3-948B-1728B52AA6E4}">
                <adec:decorative xmlns:adec="http://schemas.microsoft.com/office/drawing/2017/decorative" val="0"/>
              </a:ext>
            </a:extLst>
          </p:cNvPr>
          <p:cNvSpPr/>
          <p:nvPr/>
        </p:nvSpPr>
        <p:spPr>
          <a:xfrm>
            <a:off x="696930" y="4840046"/>
            <a:ext cx="3811712" cy="946548"/>
          </a:xfrm>
          <a:prstGeom prst="rect">
            <a:avLst/>
          </a:prstGeom>
          <a:noFill/>
          <a:ln w="25400">
            <a:noFill/>
          </a:ln>
        </p:spPr>
        <p:txBody>
          <a:bodyPr spcFirstLastPara="0" lIns="0" tIns="0" rIns="0" bIns="0" anchor="ctr"/>
          <a:lstStyle/>
          <a:p>
            <a:pPr marL="574675" marR="0" lvl="0" algn="ctr" defTabSz="914400" rtl="0" eaLnBrk="1" fontAlgn="auto" latinLnBrk="0" hangingPunct="0">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In patients with aSAH without Depression</a:t>
            </a:r>
          </a:p>
        </p:txBody>
      </p:sp>
      <p:graphicFrame>
        <p:nvGraphicFramePr>
          <p:cNvPr id="7" name="Table 6">
            <a:extLst>
              <a:ext uri="{FF2B5EF4-FFF2-40B4-BE49-F238E27FC236}">
                <a16:creationId xmlns:a16="http://schemas.microsoft.com/office/drawing/2014/main" id="{E40A1717-C508-394C-365E-3F4391299653}"/>
              </a:ext>
            </a:extLst>
          </p:cNvPr>
          <p:cNvGraphicFramePr>
            <a:graphicFrameLocks noGrp="1"/>
          </p:cNvGraphicFramePr>
          <p:nvPr>
            <p:extLst>
              <p:ext uri="{D42A27DB-BD31-4B8C-83A1-F6EECF244321}">
                <p14:modId xmlns:p14="http://schemas.microsoft.com/office/powerpoint/2010/main" val="403021808"/>
              </p:ext>
            </p:extLst>
          </p:nvPr>
        </p:nvGraphicFramePr>
        <p:xfrm>
          <a:off x="7079909" y="4771919"/>
          <a:ext cx="4540163" cy="975360"/>
        </p:xfrm>
        <a:graphic>
          <a:graphicData uri="http://schemas.openxmlformats.org/drawingml/2006/table">
            <a:tbl>
              <a:tblPr firstRow="1" bandRow="1">
                <a:tableStyleId>{5C22544A-7EE6-4342-B048-85BDC9FD1C3A}</a:tableStyleId>
              </a:tblPr>
              <a:tblGrid>
                <a:gridCol w="1077772">
                  <a:extLst>
                    <a:ext uri="{9D8B030D-6E8A-4147-A177-3AD203B41FA5}">
                      <a16:colId xmlns:a16="http://schemas.microsoft.com/office/drawing/2014/main" val="2602575349"/>
                    </a:ext>
                  </a:extLst>
                </a:gridCol>
                <a:gridCol w="3462391">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635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b="0"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3: 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r>
                        <a:rPr lang="en-US" sz="1600" dirty="0">
                          <a:latin typeface="Lub Dub Condensed" panose="020B0506030403020204" pitchFamily="34" charset="0"/>
                          <a:cs typeface="Arial" panose="020B0604020202020204" pitchFamily="34" charset="0"/>
                        </a:rPr>
                        <a:t>Treatment with Fluoxetine is not effective.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bl>
          </a:graphicData>
        </a:graphic>
      </p:graphicFrame>
      <p:sp>
        <p:nvSpPr>
          <p:cNvPr id="9" name="Oval 8">
            <a:extLst>
              <a:ext uri="{FF2B5EF4-FFF2-40B4-BE49-F238E27FC236}">
                <a16:creationId xmlns:a16="http://schemas.microsoft.com/office/drawing/2014/main" id="{8BF1AED8-6E5C-C874-595B-97355695B130}"/>
              </a:ext>
              <a:ext uri="{C183D7F6-B498-43B3-948B-1728B52AA6E4}">
                <adec:decorative xmlns:adec="http://schemas.microsoft.com/office/drawing/2017/decorative" val="1"/>
              </a:ext>
            </a:extLst>
          </p:cNvPr>
          <p:cNvSpPr/>
          <p:nvPr/>
        </p:nvSpPr>
        <p:spPr>
          <a:xfrm>
            <a:off x="6121178" y="3470273"/>
            <a:ext cx="842429" cy="842429"/>
          </a:xfrm>
          <a:prstGeom prst="ellipse">
            <a:avLst/>
          </a:prstGeom>
          <a:solidFill>
            <a:srgbClr val="3434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EF0092DE-682D-7378-115F-F98B333B4DB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70403" y="4926895"/>
            <a:ext cx="741095" cy="741095"/>
          </a:xfrm>
          <a:prstGeom prst="rect">
            <a:avLst/>
          </a:prstGeom>
        </p:spPr>
      </p:pic>
      <p:pic>
        <p:nvPicPr>
          <p:cNvPr id="11" name="Picture 10">
            <a:extLst>
              <a:ext uri="{FF2B5EF4-FFF2-40B4-BE49-F238E27FC236}">
                <a16:creationId xmlns:a16="http://schemas.microsoft.com/office/drawing/2014/main" id="{0BD75D01-04B9-6463-A348-AF8BB36461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69119" y="1114683"/>
            <a:ext cx="946548" cy="946548"/>
          </a:xfrm>
          <a:prstGeom prst="rect">
            <a:avLst/>
          </a:prstGeom>
        </p:spPr>
      </p:pic>
      <p:sp>
        <p:nvSpPr>
          <p:cNvPr id="12" name="Oval 11">
            <a:extLst>
              <a:ext uri="{FF2B5EF4-FFF2-40B4-BE49-F238E27FC236}">
                <a16:creationId xmlns:a16="http://schemas.microsoft.com/office/drawing/2014/main" id="{7A3BC035-3B84-DE11-8CA2-07D1704BDA3D}"/>
              </a:ext>
              <a:ext uri="{C183D7F6-B498-43B3-948B-1728B52AA6E4}">
                <adec:decorative xmlns:adec="http://schemas.microsoft.com/office/drawing/2017/decorative" val="1"/>
              </a:ext>
            </a:extLst>
          </p:cNvPr>
          <p:cNvSpPr/>
          <p:nvPr/>
        </p:nvSpPr>
        <p:spPr>
          <a:xfrm>
            <a:off x="6121178" y="2156801"/>
            <a:ext cx="842429" cy="842429"/>
          </a:xfrm>
          <a:prstGeom prst="ellipse">
            <a:avLst/>
          </a:prstGeom>
          <a:solidFill>
            <a:srgbClr val="3434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7CA8A32A-A461-C0DE-AF6D-602A58BC6F7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09857" y="2335816"/>
            <a:ext cx="465072" cy="455770"/>
          </a:xfrm>
          <a:prstGeom prst="rect">
            <a:avLst/>
          </a:prstGeom>
        </p:spPr>
      </p:pic>
      <p:pic>
        <p:nvPicPr>
          <p:cNvPr id="14" name="Graphic 13">
            <a:extLst>
              <a:ext uri="{FF2B5EF4-FFF2-40B4-BE49-F238E27FC236}">
                <a16:creationId xmlns:a16="http://schemas.microsoft.com/office/drawing/2014/main" id="{C4E39443-D2D7-ADE7-424C-CE9A7B8347B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29101" y="4764114"/>
            <a:ext cx="998765" cy="998765"/>
          </a:xfrm>
          <a:prstGeom prst="rect">
            <a:avLst/>
          </a:prstGeom>
        </p:spPr>
      </p:pic>
      <p:pic>
        <p:nvPicPr>
          <p:cNvPr id="15" name="Graphic 14">
            <a:extLst>
              <a:ext uri="{FF2B5EF4-FFF2-40B4-BE49-F238E27FC236}">
                <a16:creationId xmlns:a16="http://schemas.microsoft.com/office/drawing/2014/main" id="{90628E0F-8AC6-AF61-2481-0C4DF161F37E}"/>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66052" y="3485412"/>
            <a:ext cx="797555" cy="797555"/>
          </a:xfrm>
          <a:prstGeom prst="rect">
            <a:avLst/>
          </a:prstGeom>
        </p:spPr>
      </p:pic>
      <p:pic>
        <p:nvPicPr>
          <p:cNvPr id="25" name="Graphic 24">
            <a:extLst>
              <a:ext uri="{FF2B5EF4-FFF2-40B4-BE49-F238E27FC236}">
                <a16:creationId xmlns:a16="http://schemas.microsoft.com/office/drawing/2014/main" id="{9D91C971-7456-D3ED-651A-97376F859420}"/>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25012" y="1770243"/>
            <a:ext cx="664931" cy="664931"/>
          </a:xfrm>
          <a:prstGeom prst="rect">
            <a:avLst/>
          </a:prstGeom>
        </p:spPr>
      </p:pic>
      <p:pic>
        <p:nvPicPr>
          <p:cNvPr id="26" name="Graphic 25">
            <a:extLst>
              <a:ext uri="{FF2B5EF4-FFF2-40B4-BE49-F238E27FC236}">
                <a16:creationId xmlns:a16="http://schemas.microsoft.com/office/drawing/2014/main" id="{428311C6-E5A3-688F-65C4-DCFD051D315F}"/>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55863" y="4977103"/>
            <a:ext cx="664931" cy="664931"/>
          </a:xfrm>
          <a:prstGeom prst="rect">
            <a:avLst/>
          </a:prstGeom>
        </p:spPr>
      </p:pic>
      <p:pic>
        <p:nvPicPr>
          <p:cNvPr id="27" name="Graphic 26">
            <a:extLst>
              <a:ext uri="{FF2B5EF4-FFF2-40B4-BE49-F238E27FC236}">
                <a16:creationId xmlns:a16="http://schemas.microsoft.com/office/drawing/2014/main" id="{DB97EA57-A20B-A806-9ADC-2C6193C15B67}"/>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45263" y="3624073"/>
            <a:ext cx="499997" cy="499997"/>
          </a:xfrm>
          <a:prstGeom prst="rect">
            <a:avLst/>
          </a:prstGeom>
        </p:spPr>
      </p:pic>
      <p:cxnSp>
        <p:nvCxnSpPr>
          <p:cNvPr id="28" name="Elbow Connector 6">
            <a:extLst>
              <a:ext uri="{FF2B5EF4-FFF2-40B4-BE49-F238E27FC236}">
                <a16:creationId xmlns:a16="http://schemas.microsoft.com/office/drawing/2014/main" id="{43DC8685-7514-CD99-6F79-C317375ED866}"/>
              </a:ext>
              <a:ext uri="{C183D7F6-B498-43B3-948B-1728B52AA6E4}">
                <adec:decorative xmlns:adec="http://schemas.microsoft.com/office/drawing/2017/decorative" val="1"/>
              </a:ext>
            </a:extLst>
          </p:cNvPr>
          <p:cNvCxnSpPr>
            <a:cxnSpLocks/>
            <a:stCxn id="16" idx="3"/>
          </p:cNvCxnSpPr>
          <p:nvPr/>
        </p:nvCxnSpPr>
        <p:spPr>
          <a:xfrm flipV="1">
            <a:off x="4520630" y="1676963"/>
            <a:ext cx="1456678" cy="470310"/>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15">
            <a:extLst>
              <a:ext uri="{FF2B5EF4-FFF2-40B4-BE49-F238E27FC236}">
                <a16:creationId xmlns:a16="http://schemas.microsoft.com/office/drawing/2014/main" id="{AEF7C7F9-5DCD-2882-412F-5A2BB57FFE3F}"/>
              </a:ext>
              <a:ext uri="{C183D7F6-B498-43B3-948B-1728B52AA6E4}">
                <adec:decorative xmlns:adec="http://schemas.microsoft.com/office/drawing/2017/decorative" val="1"/>
              </a:ext>
            </a:extLst>
          </p:cNvPr>
          <p:cNvCxnSpPr>
            <a:cxnSpLocks/>
            <a:stCxn id="16" idx="3"/>
          </p:cNvCxnSpPr>
          <p:nvPr/>
        </p:nvCxnSpPr>
        <p:spPr>
          <a:xfrm>
            <a:off x="4520630" y="2147273"/>
            <a:ext cx="1478540" cy="508894"/>
          </a:xfrm>
          <a:prstGeom prst="bentConnector3">
            <a:avLst>
              <a:gd name="adj1" fmla="val 49305"/>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C2289A8-9C07-8A3A-605A-F5DD4E817DFA}"/>
              </a:ext>
              <a:ext uri="{C183D7F6-B498-43B3-948B-1728B52AA6E4}">
                <adec:decorative xmlns:adec="http://schemas.microsoft.com/office/drawing/2017/decorative" val="1"/>
              </a:ext>
            </a:extLst>
          </p:cNvPr>
          <p:cNvCxnSpPr>
            <a:cxnSpLocks/>
            <a:stCxn id="19" idx="3"/>
          </p:cNvCxnSpPr>
          <p:nvPr/>
        </p:nvCxnSpPr>
        <p:spPr>
          <a:xfrm flipV="1">
            <a:off x="4520630" y="5304758"/>
            <a:ext cx="151766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2254794A-155F-33CF-611A-EEB37751652A}"/>
              </a:ext>
              <a:ext uri="{C183D7F6-B498-43B3-948B-1728B52AA6E4}">
                <adec:decorative xmlns:adec="http://schemas.microsoft.com/office/drawing/2017/decorative" val="1"/>
              </a:ext>
            </a:extLst>
          </p:cNvPr>
          <p:cNvCxnSpPr>
            <a:cxnSpLocks/>
            <a:stCxn id="22" idx="3"/>
          </p:cNvCxnSpPr>
          <p:nvPr/>
        </p:nvCxnSpPr>
        <p:spPr>
          <a:xfrm flipV="1">
            <a:off x="4535620" y="3818456"/>
            <a:ext cx="151766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871D34E2-DF87-4272-A5E2-A338D3235F48}"/>
              </a:ext>
            </a:extLst>
          </p:cNvPr>
          <p:cNvSpPr txBox="1"/>
          <p:nvPr/>
        </p:nvSpPr>
        <p:spPr>
          <a:xfrm>
            <a:off x="4219198" y="6035022"/>
            <a:ext cx="4505157" cy="286115"/>
          </a:xfrm>
          <a:prstGeom prst="rect">
            <a:avLst/>
          </a:prstGeom>
          <a:noFill/>
        </p:spPr>
        <p:txBody>
          <a:bodyPr wrap="square">
            <a:spAutoFit/>
          </a:bodyPr>
          <a:lstStyle/>
          <a:p>
            <a:r>
              <a:rPr lang="en-US" sz="1200" dirty="0">
                <a:latin typeface="Lub Dub Condensed" panose="020B0506030403020204" pitchFamily="34" charset="0"/>
              </a:rPr>
              <a:t>Abbreviations: </a:t>
            </a:r>
            <a:r>
              <a:rPr lang="en-US" sz="1200" dirty="0" err="1">
                <a:latin typeface="Lub Dub Condensed" panose="020B0506030403020204" pitchFamily="34" charset="0"/>
              </a:rPr>
              <a:t>aSAH</a:t>
            </a:r>
            <a:r>
              <a:rPr lang="en-US" sz="1200" dirty="0">
                <a:latin typeface="Lub Dub Condensed" panose="020B0506030403020204" pitchFamily="34" charset="0"/>
              </a:rPr>
              <a:t> indicates aneurysmal subarachnoid hemorrhage.</a:t>
            </a:r>
          </a:p>
        </p:txBody>
      </p:sp>
    </p:spTree>
    <p:extLst>
      <p:ext uri="{BB962C8B-B14F-4D97-AF65-F5344CB8AC3E}">
        <p14:creationId xmlns:p14="http://schemas.microsoft.com/office/powerpoint/2010/main" val="379518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par>
                                <p:cTn id="18" presetID="22" presetClass="entr" presetSubtype="8"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par>
                                <p:cTn id="57" presetID="10" presetClass="entr" presetSubtype="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par>
                          <p:cTn id="75" fill="hold">
                            <p:stCondLst>
                              <p:cond delay="1000"/>
                            </p:stCondLst>
                            <p:childTnLst>
                              <p:par>
                                <p:cTn id="76" presetID="10" presetClass="entr" presetSubtype="0" fill="hold"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par>
                                <p:cTn id="79" presetID="10" presetClass="entr" presetSubtype="0" fill="hold"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500"/>
                                        <p:tgtEl>
                                          <p:spTgt spid="10"/>
                                        </p:tgtEl>
                                      </p:cBhvr>
                                    </p:animEffect>
                                  </p:childTnLst>
                                </p:cTn>
                              </p:par>
                              <p:par>
                                <p:cTn id="82" presetID="10" presetClass="entr" presetSubtype="0" fill="hold" nodeType="with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8" grpId="0"/>
      <p:bldP spid="22" grpId="0" animBg="1"/>
      <p:bldP spid="40" grpId="0"/>
      <p:bldP spid="19" grpId="0" animBg="1"/>
      <p:bldP spid="39" grpId="0"/>
      <p:bldP spid="9"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E6AC9C-0F75-ABD1-F203-96BD82B12F1D}"/>
              </a:ext>
            </a:extLst>
          </p:cNvPr>
          <p:cNvSpPr>
            <a:spLocks noGrp="1"/>
          </p:cNvSpPr>
          <p:nvPr>
            <p:ph type="title"/>
          </p:nvPr>
        </p:nvSpPr>
        <p:spPr>
          <a:xfrm>
            <a:off x="838200" y="365125"/>
            <a:ext cx="9775004" cy="660111"/>
          </a:xfrm>
        </p:spPr>
        <p:txBody>
          <a:bodyPr/>
          <a:lstStyle/>
          <a:p>
            <a:r>
              <a:rPr lang="en-US" dirty="0"/>
              <a:t>Acute Recovery </a:t>
            </a:r>
            <a:r>
              <a:rPr lang="en-US" dirty="0">
                <a:latin typeface="Lub Dub Medium" panose="020B0603030403020204" pitchFamily="34" charset="0"/>
              </a:rPr>
              <a:t>| </a:t>
            </a:r>
            <a:r>
              <a:rPr lang="en-US" dirty="0">
                <a:solidFill>
                  <a:srgbClr val="CF232A"/>
                </a:solidFill>
                <a:latin typeface="Lub Dub Medium" panose="020B0603030403020204" pitchFamily="34" charset="0"/>
              </a:rPr>
              <a:t>Rehabilitation</a:t>
            </a:r>
            <a:endParaRPr lang="en-US" dirty="0"/>
          </a:p>
        </p:txBody>
      </p:sp>
      <p:pic>
        <p:nvPicPr>
          <p:cNvPr id="4" name="Picture 10">
            <a:extLst>
              <a:ext uri="{FF2B5EF4-FFF2-40B4-BE49-F238E27FC236}">
                <a16:creationId xmlns:a16="http://schemas.microsoft.com/office/drawing/2014/main" id="{37A1456A-4317-DF89-2C95-CF723867CB9E}"/>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8200" y="1422324"/>
            <a:ext cx="4482860" cy="2759832"/>
          </a:xfrm>
          <a:prstGeom prst="rect">
            <a:avLst/>
          </a:prstGeom>
          <a:effectLst>
            <a:outerShdw blurRad="63500" algn="ctr" rotWithShape="0">
              <a:prstClr val="black">
                <a:alpha val="40000"/>
              </a:prstClr>
            </a:outerShdw>
          </a:effectLst>
        </p:spPr>
      </p:pic>
      <p:graphicFrame>
        <p:nvGraphicFramePr>
          <p:cNvPr id="6" name="Table 5">
            <a:extLst>
              <a:ext uri="{FF2B5EF4-FFF2-40B4-BE49-F238E27FC236}">
                <a16:creationId xmlns:a16="http://schemas.microsoft.com/office/drawing/2014/main" id="{EFB16165-2B96-E893-0E53-6BC43A8B1431}"/>
              </a:ext>
            </a:extLst>
          </p:cNvPr>
          <p:cNvGraphicFramePr>
            <a:graphicFrameLocks noGrp="1"/>
          </p:cNvGraphicFramePr>
          <p:nvPr>
            <p:extLst>
              <p:ext uri="{D42A27DB-BD31-4B8C-83A1-F6EECF244321}">
                <p14:modId xmlns:p14="http://schemas.microsoft.com/office/powerpoint/2010/main" val="2113410980"/>
              </p:ext>
            </p:extLst>
          </p:nvPr>
        </p:nvGraphicFramePr>
        <p:xfrm>
          <a:off x="829322" y="4261378"/>
          <a:ext cx="4505156" cy="1371600"/>
        </p:xfrm>
        <a:graphic>
          <a:graphicData uri="http://schemas.openxmlformats.org/drawingml/2006/table">
            <a:tbl>
              <a:tblPr firstRow="1" bandRow="1">
                <a:tableStyleId>{5C22544A-7EE6-4342-B048-85BDC9FD1C3A}</a:tableStyleId>
              </a:tblPr>
              <a:tblGrid>
                <a:gridCol w="742188">
                  <a:extLst>
                    <a:ext uri="{9D8B030D-6E8A-4147-A177-3AD203B41FA5}">
                      <a16:colId xmlns:a16="http://schemas.microsoft.com/office/drawing/2014/main" val="2602575349"/>
                    </a:ext>
                  </a:extLst>
                </a:gridCol>
                <a:gridCol w="3762968">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Condensed" panose="020B0506030403020204" pitchFamily="34" charset="0"/>
                          <a:cs typeface="Arial" panose="020B0604020202020204" pitchFamily="34" charset="0"/>
                        </a:rPr>
                        <a:t>COR</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Condensed" panose="020B0506030403020204" pitchFamily="34" charset="0"/>
                          <a:cs typeface="Arial" panose="020B0604020202020204" pitchFamily="34" charset="0"/>
                        </a:rPr>
                        <a:t>RECOMMENDATIONS</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635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600" kern="1200" dirty="0">
                          <a:solidFill>
                            <a:schemeClr val="dk1"/>
                          </a:solidFill>
                          <a:effectLst/>
                          <a:latin typeface="Lub Dub Condensed" panose="020B0506030403020204" pitchFamily="34" charset="0"/>
                          <a:ea typeface="+mn-ea"/>
                          <a:cs typeface="Arial" panose="020B0604020202020204" pitchFamily="34" charset="0"/>
                        </a:rPr>
                        <a:t>Early multidisciplinary team-based approach to treatment and rehabilitation is recommended to reduce LOS and identify discharge needs.</a:t>
                      </a:r>
                      <a:endParaRPr lang="en-US" sz="1600" kern="1200" dirty="0">
                        <a:solidFill>
                          <a:srgbClr val="231F20"/>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bl>
          </a:graphicData>
        </a:graphic>
      </p:graphicFrame>
      <p:graphicFrame>
        <p:nvGraphicFramePr>
          <p:cNvPr id="14" name="Table 13">
            <a:extLst>
              <a:ext uri="{FF2B5EF4-FFF2-40B4-BE49-F238E27FC236}">
                <a16:creationId xmlns:a16="http://schemas.microsoft.com/office/drawing/2014/main" id="{27C25ED8-9C8F-7BB2-C703-E2864C5C9219}"/>
              </a:ext>
            </a:extLst>
          </p:cNvPr>
          <p:cNvGraphicFramePr>
            <a:graphicFrameLocks noGrp="1"/>
          </p:cNvGraphicFramePr>
          <p:nvPr>
            <p:extLst>
              <p:ext uri="{D42A27DB-BD31-4B8C-83A1-F6EECF244321}">
                <p14:modId xmlns:p14="http://schemas.microsoft.com/office/powerpoint/2010/main" val="4107490922"/>
              </p:ext>
            </p:extLst>
          </p:nvPr>
        </p:nvGraphicFramePr>
        <p:xfrm>
          <a:off x="6109798" y="4261378"/>
          <a:ext cx="4505156" cy="1402080"/>
        </p:xfrm>
        <a:graphic>
          <a:graphicData uri="http://schemas.openxmlformats.org/drawingml/2006/table">
            <a:tbl>
              <a:tblPr firstRow="1" bandRow="1">
                <a:tableStyleId>{5C22544A-7EE6-4342-B048-85BDC9FD1C3A}</a:tableStyleId>
              </a:tblPr>
              <a:tblGrid>
                <a:gridCol w="742188">
                  <a:extLst>
                    <a:ext uri="{9D8B030D-6E8A-4147-A177-3AD203B41FA5}">
                      <a16:colId xmlns:a16="http://schemas.microsoft.com/office/drawing/2014/main" val="2602575349"/>
                    </a:ext>
                  </a:extLst>
                </a:gridCol>
                <a:gridCol w="3762968">
                  <a:extLst>
                    <a:ext uri="{9D8B030D-6E8A-4147-A177-3AD203B41FA5}">
                      <a16:colId xmlns:a16="http://schemas.microsoft.com/office/drawing/2014/main" val="2982587535"/>
                    </a:ext>
                  </a:extLst>
                </a:gridCol>
              </a:tblGrid>
              <a:tr h="24314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635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defTabSz="914400" rtl="0" eaLnBrk="1" latinLnBrk="0" hangingPunct="1">
                        <a:lnSpc>
                          <a:spcPct val="100000"/>
                        </a:lnSpc>
                        <a:spcBef>
                          <a:spcPts val="295"/>
                        </a:spcBef>
                        <a:spcAft>
                          <a:spcPts val="0"/>
                        </a:spcAft>
                        <a:buClr>
                          <a:srgbClr val="000000"/>
                        </a:buClr>
                        <a:buFont typeface="Arial"/>
                      </a:pPr>
                      <a:r>
                        <a:rPr lang="en-US" sz="1800" b="0"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600" kern="1200" dirty="0">
                          <a:solidFill>
                            <a:schemeClr val="dk1"/>
                          </a:solidFill>
                          <a:effectLst/>
                          <a:latin typeface="Lub Dub Condensed" panose="020B0506030403020204" pitchFamily="34" charset="0"/>
                          <a:ea typeface="+mn-ea"/>
                          <a:cs typeface="Arial" panose="020B0604020202020204" pitchFamily="34" charset="0"/>
                        </a:rPr>
                        <a:t>Early rehabilitation after the ruptured aneurysm is secured is reasonable to improve functional outcome and reduce LOS.</a:t>
                      </a:r>
                      <a:r>
                        <a:rPr lang="en-US" sz="1600" dirty="0">
                          <a:effectLst/>
                          <a:latin typeface="Lub Dub Condensed" panose="020B0506030403020204" pitchFamily="34" charset="0"/>
                          <a:cs typeface="Arial" panose="020B0604020202020204" pitchFamily="34" charset="0"/>
                        </a:rPr>
                        <a:t> </a:t>
                      </a:r>
                      <a:endParaRPr lang="en-US" sz="1600" kern="1200" dirty="0">
                        <a:solidFill>
                          <a:srgbClr val="231F20"/>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bl>
          </a:graphicData>
        </a:graphic>
      </p:graphicFrame>
      <p:pic>
        <p:nvPicPr>
          <p:cNvPr id="8" name="Picture 7">
            <a:extLst>
              <a:ext uri="{FF2B5EF4-FFF2-40B4-BE49-F238E27FC236}">
                <a16:creationId xmlns:a16="http://schemas.microsoft.com/office/drawing/2014/main" id="{76C4D8DD-8FBA-0D80-3223-E2905A70F7A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25931" y="2603762"/>
            <a:ext cx="1489023" cy="1500936"/>
          </a:xfrm>
          <a:prstGeom prst="rect">
            <a:avLst/>
          </a:prstGeom>
          <a:effectLst>
            <a:outerShdw blurRad="63500" algn="ctr" rotWithShape="0">
              <a:prstClr val="black">
                <a:alpha val="40000"/>
              </a:prstClr>
            </a:outerShdw>
          </a:effectLst>
        </p:spPr>
      </p:pic>
      <p:pic>
        <p:nvPicPr>
          <p:cNvPr id="12" name="Picture 11">
            <a:extLst>
              <a:ext uri="{FF2B5EF4-FFF2-40B4-BE49-F238E27FC236}">
                <a16:creationId xmlns:a16="http://schemas.microsoft.com/office/drawing/2014/main" id="{D80BEE69-0D43-0CD0-8690-3B9AB69A007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95999" y="1411279"/>
            <a:ext cx="1489023" cy="1489023"/>
          </a:xfrm>
          <a:prstGeom prst="rect">
            <a:avLst/>
          </a:prstGeom>
          <a:effectLst>
            <a:outerShdw blurRad="63500" algn="ctr" rotWithShape="0">
              <a:prstClr val="black">
                <a:alpha val="40000"/>
              </a:prstClr>
            </a:outerShdw>
          </a:effectLst>
        </p:spPr>
      </p:pic>
      <p:cxnSp>
        <p:nvCxnSpPr>
          <p:cNvPr id="13" name="Curved Connector 10">
            <a:extLst>
              <a:ext uri="{FF2B5EF4-FFF2-40B4-BE49-F238E27FC236}">
                <a16:creationId xmlns:a16="http://schemas.microsoft.com/office/drawing/2014/main" id="{8BAA5D36-490F-C9DA-E08E-AD0BF9A60ED4}"/>
              </a:ext>
              <a:ext uri="{C183D7F6-B498-43B3-948B-1728B52AA6E4}">
                <adec:decorative xmlns:adec="http://schemas.microsoft.com/office/drawing/2017/decorative" val="1"/>
              </a:ext>
            </a:extLst>
          </p:cNvPr>
          <p:cNvCxnSpPr>
            <a:stCxn id="12" idx="3"/>
          </p:cNvCxnSpPr>
          <p:nvPr/>
        </p:nvCxnSpPr>
        <p:spPr>
          <a:xfrm>
            <a:off x="7585022" y="2155791"/>
            <a:ext cx="1540909" cy="1064569"/>
          </a:xfrm>
          <a:prstGeom prst="curvedConnector3">
            <a:avLst/>
          </a:prstGeom>
          <a:ln w="38100">
            <a:solidFill>
              <a:srgbClr val="CF232A"/>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2BAD124-DEF3-1E7E-84BE-51983444A9EB}"/>
              </a:ext>
            </a:extLst>
          </p:cNvPr>
          <p:cNvSpPr txBox="1"/>
          <p:nvPr/>
        </p:nvSpPr>
        <p:spPr>
          <a:xfrm>
            <a:off x="3254106" y="5997944"/>
            <a:ext cx="5871825" cy="276999"/>
          </a:xfrm>
          <a:prstGeom prst="rect">
            <a:avLst/>
          </a:prstGeom>
          <a:noFill/>
        </p:spPr>
        <p:txBody>
          <a:bodyPr wrap="square">
            <a:spAutoFit/>
          </a:bodyPr>
          <a:lstStyle/>
          <a:p>
            <a:r>
              <a:rPr lang="en-US" sz="1200" dirty="0">
                <a:latin typeface="Lub Dub Condensed" panose="020B0506030403020204" pitchFamily="34" charset="0"/>
              </a:rPr>
              <a:t>Abbreviations: COR indicates classification of recommendation; and LOS, length of stay.</a:t>
            </a:r>
          </a:p>
        </p:txBody>
      </p:sp>
    </p:spTree>
    <p:extLst>
      <p:ext uri="{BB962C8B-B14F-4D97-AF65-F5344CB8AC3E}">
        <p14:creationId xmlns:p14="http://schemas.microsoft.com/office/powerpoint/2010/main" val="3085238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077B21-4B17-8793-6D3C-3AFA284E0914}"/>
              </a:ext>
            </a:extLst>
          </p:cNvPr>
          <p:cNvSpPr>
            <a:spLocks noGrp="1"/>
          </p:cNvSpPr>
          <p:nvPr>
            <p:ph type="title"/>
          </p:nvPr>
        </p:nvSpPr>
        <p:spPr/>
        <p:txBody>
          <a:bodyPr/>
          <a:lstStyle/>
          <a:p>
            <a:r>
              <a:rPr lang="en-US" dirty="0"/>
              <a:t>Long-Term Recovery </a:t>
            </a:r>
            <a:r>
              <a:rPr lang="en-US" dirty="0">
                <a:latin typeface="Lub Dub Medium" panose="020B0603030403020204" pitchFamily="34" charset="0"/>
              </a:rPr>
              <a:t>| </a:t>
            </a:r>
            <a:r>
              <a:rPr lang="en-US" dirty="0">
                <a:solidFill>
                  <a:srgbClr val="CF232A"/>
                </a:solidFill>
                <a:latin typeface="Lub Dub Medium" panose="020B0603030403020204" pitchFamily="34" charset="0"/>
              </a:rPr>
              <a:t>Screening</a:t>
            </a:r>
            <a:endParaRPr lang="en-US" dirty="0"/>
          </a:p>
        </p:txBody>
      </p:sp>
      <p:sp>
        <p:nvSpPr>
          <p:cNvPr id="71" name="Rectangle 70" descr="In aneurysmal subarachnoid hemorrhage (aSAH) patients to improve long-term outcomes screen for:&#10;- Depression (Class 1)&#10;- Anxiety (Class 1)&#10;-Sexual Dysfunction (Class 1)&#10;&#10;To identify Cognitive Impairment,&#10;it is reasonable to choose the Montreal Cognitive Assessment (MoCA) over the Mini-Mental Status Examination (MMSE) (Class 2a).&#10;&#10;To identify long-term needs,&#10;it can be beneficial to counsel &#10;patients and caregivers regarding the long-term risk of cognitive dysfunction (Class 2b).&#10;&#10;">
            <a:extLst>
              <a:ext uri="{FF2B5EF4-FFF2-40B4-BE49-F238E27FC236}">
                <a16:creationId xmlns:a16="http://schemas.microsoft.com/office/drawing/2014/main" id="{BD7A2659-B6AA-130D-3A3E-EAA3A415D069}"/>
              </a:ext>
            </a:extLst>
          </p:cNvPr>
          <p:cNvSpPr/>
          <p:nvPr/>
        </p:nvSpPr>
        <p:spPr>
          <a:xfrm>
            <a:off x="134753" y="1645922"/>
            <a:ext cx="11685069" cy="34458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78B9F418-A349-B560-FB79-9DC72A57D7E0}"/>
              </a:ext>
            </a:extLst>
          </p:cNvPr>
          <p:cNvSpPr>
            <a:spLocks noGrp="1"/>
          </p:cNvSpPr>
          <p:nvPr>
            <p:ph type="body" sz="quarter" idx="13"/>
          </p:nvPr>
        </p:nvSpPr>
        <p:spPr>
          <a:xfrm>
            <a:off x="838200" y="5920247"/>
            <a:ext cx="10515600" cy="271939"/>
          </a:xfrm>
        </p:spPr>
        <p:txBody>
          <a:bodyPr/>
          <a:lstStyle/>
          <a:p>
            <a:pPr algn="ctr"/>
            <a:r>
              <a:rPr lang="en-US" b="1" dirty="0"/>
              <a:t>Abbreviations: </a:t>
            </a:r>
            <a:r>
              <a:rPr lang="en-US" dirty="0" err="1"/>
              <a:t>aSAH</a:t>
            </a:r>
            <a:r>
              <a:rPr lang="en-US" dirty="0"/>
              <a:t> indicates aneurysmal subarachnoid hemorrhage; MMSE, Mini-Mental Status Examination; and MoCA, Montreal Cognitive Assessment.</a:t>
            </a:r>
          </a:p>
        </p:txBody>
      </p:sp>
      <p:sp>
        <p:nvSpPr>
          <p:cNvPr id="4" name="TextBox 3">
            <a:extLst>
              <a:ext uri="{FF2B5EF4-FFF2-40B4-BE49-F238E27FC236}">
                <a16:creationId xmlns:a16="http://schemas.microsoft.com/office/drawing/2014/main" id="{45CDCBA2-6210-2B5A-5228-66DEB9155541}"/>
              </a:ext>
              <a:ext uri="{C183D7F6-B498-43B3-948B-1728B52AA6E4}">
                <adec:decorative xmlns:adec="http://schemas.microsoft.com/office/drawing/2017/decorative" val="1"/>
              </a:ext>
            </a:extLst>
          </p:cNvPr>
          <p:cNvSpPr txBox="1"/>
          <p:nvPr/>
        </p:nvSpPr>
        <p:spPr>
          <a:xfrm>
            <a:off x="4151523" y="1882950"/>
            <a:ext cx="3704769" cy="47524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err="1">
                <a:latin typeface="Lub Dub Condensed" panose="020B0506030403020204" pitchFamily="34" charset="0"/>
              </a:rPr>
              <a:t>aSAH</a:t>
            </a:r>
            <a:r>
              <a:rPr lang="en-US" dirty="0">
                <a:latin typeface="Lub Dub Condensed" panose="020B0506030403020204" pitchFamily="34" charset="0"/>
              </a:rPr>
              <a:t> Adult Patients</a:t>
            </a:r>
          </a:p>
        </p:txBody>
      </p:sp>
      <p:cxnSp>
        <p:nvCxnSpPr>
          <p:cNvPr id="6" name="Elbow Connector 47">
            <a:extLst>
              <a:ext uri="{FF2B5EF4-FFF2-40B4-BE49-F238E27FC236}">
                <a16:creationId xmlns:a16="http://schemas.microsoft.com/office/drawing/2014/main" id="{EFABF83F-2E6B-9FC8-161A-6D9C32E111B2}"/>
              </a:ext>
              <a:ext uri="{C183D7F6-B498-43B3-948B-1728B52AA6E4}">
                <adec:decorative xmlns:adec="http://schemas.microsoft.com/office/drawing/2017/decorative" val="1"/>
              </a:ext>
            </a:extLst>
          </p:cNvPr>
          <p:cNvCxnSpPr>
            <a:cxnSpLocks/>
            <a:stCxn id="4" idx="2"/>
            <a:endCxn id="28" idx="0"/>
          </p:cNvCxnSpPr>
          <p:nvPr/>
        </p:nvCxnSpPr>
        <p:spPr>
          <a:xfrm rot="16200000" flipH="1">
            <a:off x="7610943" y="751155"/>
            <a:ext cx="491867" cy="370593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Elbow Connector 47">
            <a:extLst>
              <a:ext uri="{FF2B5EF4-FFF2-40B4-BE49-F238E27FC236}">
                <a16:creationId xmlns:a16="http://schemas.microsoft.com/office/drawing/2014/main" id="{A8E53925-E927-A5D9-6C0D-B06784780DFF}"/>
              </a:ext>
              <a:ext uri="{C183D7F6-B498-43B3-948B-1728B52AA6E4}">
                <adec:decorative xmlns:adec="http://schemas.microsoft.com/office/drawing/2017/decorative" val="1"/>
              </a:ext>
            </a:extLst>
          </p:cNvPr>
          <p:cNvCxnSpPr>
            <a:cxnSpLocks/>
            <a:stCxn id="4" idx="2"/>
            <a:endCxn id="26" idx="0"/>
          </p:cNvCxnSpPr>
          <p:nvPr/>
        </p:nvCxnSpPr>
        <p:spPr>
          <a:xfrm rot="5400000">
            <a:off x="4010759" y="856908"/>
            <a:ext cx="491867" cy="349443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5">
            <a:extLst>
              <a:ext uri="{FF2B5EF4-FFF2-40B4-BE49-F238E27FC236}">
                <a16:creationId xmlns:a16="http://schemas.microsoft.com/office/drawing/2014/main" id="{8C6A5DD8-D09F-BC4C-B1F3-D87E974077D9}"/>
              </a:ext>
              <a:ext uri="{C183D7F6-B498-43B3-948B-1728B52AA6E4}">
                <adec:decorative xmlns:adec="http://schemas.microsoft.com/office/drawing/2017/decorative" val="1"/>
              </a:ext>
            </a:extLst>
          </p:cNvPr>
          <p:cNvCxnSpPr>
            <a:cxnSpLocks/>
          </p:cNvCxnSpPr>
          <p:nvPr/>
        </p:nvCxnSpPr>
        <p:spPr>
          <a:xfrm flipH="1">
            <a:off x="6006301" y="2358191"/>
            <a:ext cx="0" cy="49186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09137F9-0DB4-8AA9-CAFD-CC2D0EE4DC1F}"/>
              </a:ext>
              <a:ext uri="{C183D7F6-B498-43B3-948B-1728B52AA6E4}">
                <adec:decorative xmlns:adec="http://schemas.microsoft.com/office/drawing/2017/decorative" val="1"/>
              </a:ext>
            </a:extLst>
          </p:cNvPr>
          <p:cNvSpPr txBox="1"/>
          <p:nvPr/>
        </p:nvSpPr>
        <p:spPr>
          <a:xfrm>
            <a:off x="1610831" y="2850058"/>
            <a:ext cx="1797287" cy="523220"/>
          </a:xfrm>
          <a:prstGeom prst="rect">
            <a:avLst/>
          </a:prstGeom>
          <a:solidFill>
            <a:schemeClr val="bg1">
              <a:lumMod val="85000"/>
            </a:schemeClr>
          </a:solidFill>
        </p:spPr>
        <p:txBody>
          <a:bodyPr wrap="none" rtlCol="0">
            <a:spAutoFit/>
          </a:bodyPr>
          <a:lstStyle/>
          <a:p>
            <a:pPr algn="ctr"/>
            <a:r>
              <a:rPr lang="en-US" sz="1400" b="1" dirty="0">
                <a:latin typeface="Lub Dub Condensed" panose="020B0506030403020204" pitchFamily="34" charset="0"/>
              </a:rPr>
              <a:t>To improve long-term </a:t>
            </a:r>
          </a:p>
          <a:p>
            <a:pPr algn="ctr"/>
            <a:r>
              <a:rPr lang="en-US" sz="1400" b="1" dirty="0">
                <a:latin typeface="Lub Dub Condensed" panose="020B0506030403020204" pitchFamily="34" charset="0"/>
              </a:rPr>
              <a:t>outcomes screen for:</a:t>
            </a:r>
          </a:p>
        </p:txBody>
      </p:sp>
      <p:sp>
        <p:nvSpPr>
          <p:cNvPr id="27" name="TextBox 26">
            <a:extLst>
              <a:ext uri="{FF2B5EF4-FFF2-40B4-BE49-F238E27FC236}">
                <a16:creationId xmlns:a16="http://schemas.microsoft.com/office/drawing/2014/main" id="{7CB80BCD-733B-1E55-9F2D-6ED9665CFC61}"/>
              </a:ext>
              <a:ext uri="{C183D7F6-B498-43B3-948B-1728B52AA6E4}">
                <adec:decorative xmlns:adec="http://schemas.microsoft.com/office/drawing/2017/decorative" val="1"/>
              </a:ext>
            </a:extLst>
          </p:cNvPr>
          <p:cNvSpPr txBox="1"/>
          <p:nvPr/>
        </p:nvSpPr>
        <p:spPr>
          <a:xfrm>
            <a:off x="4908786" y="2850058"/>
            <a:ext cx="2195030" cy="738664"/>
          </a:xfrm>
          <a:prstGeom prst="rect">
            <a:avLst/>
          </a:prstGeom>
          <a:solidFill>
            <a:schemeClr val="bg1">
              <a:lumMod val="85000"/>
            </a:schemeClr>
          </a:solidFill>
        </p:spPr>
        <p:txBody>
          <a:bodyPr wrap="square" rtlCol="0">
            <a:spAutoFit/>
          </a:bodyPr>
          <a:lstStyle/>
          <a:p>
            <a:pPr algn="ctr"/>
            <a:r>
              <a:rPr lang="en-US" sz="1400" b="1" dirty="0">
                <a:latin typeface="Lub Dub Condensed" panose="020B0506030403020204" pitchFamily="34" charset="0"/>
              </a:rPr>
              <a:t>To identify Cognitive Impairment,</a:t>
            </a:r>
          </a:p>
          <a:p>
            <a:pPr algn="ctr"/>
            <a:r>
              <a:rPr lang="en-US" sz="1400" b="1" dirty="0">
                <a:latin typeface="Lub Dub Condensed" panose="020B0506030403020204" pitchFamily="34" charset="0"/>
              </a:rPr>
              <a:t>it is reasonable:</a:t>
            </a:r>
          </a:p>
        </p:txBody>
      </p:sp>
      <p:sp>
        <p:nvSpPr>
          <p:cNvPr id="28" name="TextBox 27">
            <a:extLst>
              <a:ext uri="{FF2B5EF4-FFF2-40B4-BE49-F238E27FC236}">
                <a16:creationId xmlns:a16="http://schemas.microsoft.com/office/drawing/2014/main" id="{2823E0D9-A59B-1627-3220-90FCAAFD9C96}"/>
              </a:ext>
              <a:ext uri="{C183D7F6-B498-43B3-948B-1728B52AA6E4}">
                <adec:decorative xmlns:adec="http://schemas.microsoft.com/office/drawing/2017/decorative" val="1"/>
              </a:ext>
            </a:extLst>
          </p:cNvPr>
          <p:cNvSpPr txBox="1"/>
          <p:nvPr/>
        </p:nvSpPr>
        <p:spPr>
          <a:xfrm>
            <a:off x="8508234" y="2850058"/>
            <a:ext cx="2403222" cy="738664"/>
          </a:xfrm>
          <a:prstGeom prst="rect">
            <a:avLst/>
          </a:prstGeom>
          <a:solidFill>
            <a:schemeClr val="bg1">
              <a:lumMod val="85000"/>
            </a:schemeClr>
          </a:solidFill>
        </p:spPr>
        <p:txBody>
          <a:bodyPr wrap="none" rtlCol="0">
            <a:spAutoFit/>
          </a:bodyPr>
          <a:lstStyle/>
          <a:p>
            <a:pPr algn="ctr"/>
            <a:r>
              <a:rPr lang="en-US" sz="1400" b="1" dirty="0">
                <a:latin typeface="Lub Dub Condensed" panose="020B0506030403020204" pitchFamily="34" charset="0"/>
              </a:rPr>
              <a:t>To identify long-term needs,</a:t>
            </a:r>
          </a:p>
          <a:p>
            <a:pPr algn="ctr"/>
            <a:r>
              <a:rPr lang="en-US" sz="1400" b="1" dirty="0">
                <a:latin typeface="Lub Dub Condensed" panose="020B0506030403020204" pitchFamily="34" charset="0"/>
              </a:rPr>
              <a:t>it can be beneficial to counsel </a:t>
            </a:r>
          </a:p>
          <a:p>
            <a:pPr algn="ctr"/>
            <a:r>
              <a:rPr lang="en-US" sz="1400" b="1" dirty="0">
                <a:latin typeface="Lub Dub Condensed" panose="020B0506030403020204" pitchFamily="34" charset="0"/>
              </a:rPr>
              <a:t>patients and caregivers:</a:t>
            </a:r>
          </a:p>
        </p:txBody>
      </p:sp>
      <p:sp>
        <p:nvSpPr>
          <p:cNvPr id="29" name="Round Same Side Corner Rectangle 60">
            <a:extLst>
              <a:ext uri="{FF2B5EF4-FFF2-40B4-BE49-F238E27FC236}">
                <a16:creationId xmlns:a16="http://schemas.microsoft.com/office/drawing/2014/main" id="{BEDA6610-EDB2-7A86-965E-16E0112A26FF}"/>
              </a:ext>
              <a:ext uri="{C183D7F6-B498-43B3-948B-1728B52AA6E4}">
                <adec:decorative xmlns:adec="http://schemas.microsoft.com/office/drawing/2017/decorative" val="1"/>
              </a:ext>
            </a:extLst>
          </p:cNvPr>
          <p:cNvSpPr/>
          <p:nvPr/>
        </p:nvSpPr>
        <p:spPr>
          <a:xfrm>
            <a:off x="640017" y="3938337"/>
            <a:ext cx="1150281" cy="68179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Depression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1</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sp>
        <p:nvSpPr>
          <p:cNvPr id="52" name="Round Same Side Corner Rectangle 60">
            <a:extLst>
              <a:ext uri="{FF2B5EF4-FFF2-40B4-BE49-F238E27FC236}">
                <a16:creationId xmlns:a16="http://schemas.microsoft.com/office/drawing/2014/main" id="{052E8A28-C881-A9A8-D566-15EDF713190D}"/>
              </a:ext>
              <a:ext uri="{C183D7F6-B498-43B3-948B-1728B52AA6E4}">
                <adec:decorative xmlns:adec="http://schemas.microsoft.com/office/drawing/2017/decorative" val="1"/>
              </a:ext>
            </a:extLst>
          </p:cNvPr>
          <p:cNvSpPr/>
          <p:nvPr/>
        </p:nvSpPr>
        <p:spPr>
          <a:xfrm>
            <a:off x="1889697" y="3936733"/>
            <a:ext cx="1150281" cy="68179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Anxiety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1</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sp>
        <p:nvSpPr>
          <p:cNvPr id="53" name="Round Same Side Corner Rectangle 60">
            <a:extLst>
              <a:ext uri="{FF2B5EF4-FFF2-40B4-BE49-F238E27FC236}">
                <a16:creationId xmlns:a16="http://schemas.microsoft.com/office/drawing/2014/main" id="{77FCB1BA-506D-FB3C-014A-D17F552B5590}"/>
              </a:ext>
              <a:ext uri="{C183D7F6-B498-43B3-948B-1728B52AA6E4}">
                <adec:decorative xmlns:adec="http://schemas.microsoft.com/office/drawing/2017/decorative" val="1"/>
              </a:ext>
            </a:extLst>
          </p:cNvPr>
          <p:cNvSpPr/>
          <p:nvPr/>
        </p:nvSpPr>
        <p:spPr>
          <a:xfrm>
            <a:off x="3150607" y="3936733"/>
            <a:ext cx="1150281" cy="68179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Sexual Dysfunction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1</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cxnSp>
        <p:nvCxnSpPr>
          <p:cNvPr id="54" name="Elbow Connector 47">
            <a:extLst>
              <a:ext uri="{FF2B5EF4-FFF2-40B4-BE49-F238E27FC236}">
                <a16:creationId xmlns:a16="http://schemas.microsoft.com/office/drawing/2014/main" id="{D607A90F-1CBD-E592-5DA7-8D13CB53E2A0}"/>
              </a:ext>
              <a:ext uri="{C183D7F6-B498-43B3-948B-1728B52AA6E4}">
                <adec:decorative xmlns:adec="http://schemas.microsoft.com/office/drawing/2017/decorative" val="1"/>
              </a:ext>
            </a:extLst>
          </p:cNvPr>
          <p:cNvCxnSpPr>
            <a:cxnSpLocks/>
            <a:stCxn id="26" idx="2"/>
            <a:endCxn id="53" idx="0"/>
          </p:cNvCxnSpPr>
          <p:nvPr/>
        </p:nvCxnSpPr>
        <p:spPr>
          <a:xfrm rot="16200000" flipH="1">
            <a:off x="2835884" y="3046868"/>
            <a:ext cx="563455" cy="121627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Elbow Connector 47">
            <a:extLst>
              <a:ext uri="{FF2B5EF4-FFF2-40B4-BE49-F238E27FC236}">
                <a16:creationId xmlns:a16="http://schemas.microsoft.com/office/drawing/2014/main" id="{F7D6592B-B9AA-830E-CE95-944F1AA23060}"/>
              </a:ext>
              <a:ext uri="{C183D7F6-B498-43B3-948B-1728B52AA6E4}">
                <adec:decorative xmlns:adec="http://schemas.microsoft.com/office/drawing/2017/decorative" val="1"/>
              </a:ext>
            </a:extLst>
          </p:cNvPr>
          <p:cNvCxnSpPr>
            <a:cxnSpLocks/>
            <a:stCxn id="26" idx="2"/>
            <a:endCxn id="29" idx="0"/>
          </p:cNvCxnSpPr>
          <p:nvPr/>
        </p:nvCxnSpPr>
        <p:spPr>
          <a:xfrm rot="5400000">
            <a:off x="1579788" y="3008649"/>
            <a:ext cx="565059" cy="129431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25">
            <a:extLst>
              <a:ext uri="{FF2B5EF4-FFF2-40B4-BE49-F238E27FC236}">
                <a16:creationId xmlns:a16="http://schemas.microsoft.com/office/drawing/2014/main" id="{3DED7027-72A9-1469-86D2-F6744B781827}"/>
              </a:ext>
              <a:ext uri="{C183D7F6-B498-43B3-948B-1728B52AA6E4}">
                <adec:decorative xmlns:adec="http://schemas.microsoft.com/office/drawing/2017/decorative" val="1"/>
              </a:ext>
            </a:extLst>
          </p:cNvPr>
          <p:cNvCxnSpPr>
            <a:cxnSpLocks/>
          </p:cNvCxnSpPr>
          <p:nvPr/>
        </p:nvCxnSpPr>
        <p:spPr>
          <a:xfrm flipH="1">
            <a:off x="2503338" y="3373278"/>
            <a:ext cx="0" cy="56345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25">
            <a:extLst>
              <a:ext uri="{FF2B5EF4-FFF2-40B4-BE49-F238E27FC236}">
                <a16:creationId xmlns:a16="http://schemas.microsoft.com/office/drawing/2014/main" id="{26E10662-253B-F481-EC0B-D2C5BDDBAF74}"/>
              </a:ext>
              <a:ext uri="{C183D7F6-B498-43B3-948B-1728B52AA6E4}">
                <adec:decorative xmlns:adec="http://schemas.microsoft.com/office/drawing/2017/decorative" val="1"/>
              </a:ext>
            </a:extLst>
          </p:cNvPr>
          <p:cNvCxnSpPr>
            <a:cxnSpLocks/>
            <a:stCxn id="27" idx="2"/>
          </p:cNvCxnSpPr>
          <p:nvPr/>
        </p:nvCxnSpPr>
        <p:spPr>
          <a:xfrm>
            <a:off x="6006301" y="3588722"/>
            <a:ext cx="0" cy="3464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Round Same Side Corner Rectangle 60">
            <a:extLst>
              <a:ext uri="{FF2B5EF4-FFF2-40B4-BE49-F238E27FC236}">
                <a16:creationId xmlns:a16="http://schemas.microsoft.com/office/drawing/2014/main" id="{FF3F4729-48B6-9A27-5E62-3B348CC99DFA}"/>
              </a:ext>
              <a:ext uri="{C183D7F6-B498-43B3-948B-1728B52AA6E4}">
                <adec:decorative xmlns:adec="http://schemas.microsoft.com/office/drawing/2017/decorative" val="1"/>
              </a:ext>
            </a:extLst>
          </p:cNvPr>
          <p:cNvSpPr/>
          <p:nvPr/>
        </p:nvSpPr>
        <p:spPr>
          <a:xfrm>
            <a:off x="5199185" y="3935129"/>
            <a:ext cx="1615503" cy="68179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To choose the MoCA over the MMSE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kumimoji="0" lang="en-US" sz="1400" b="1" i="0" u="none" strike="noStrike" kern="1200" cap="none" spc="0" normalizeH="0" baseline="0" noProof="0" dirty="0">
                <a:ln>
                  <a:noFill/>
                </a:ln>
                <a:solidFill>
                  <a:schemeClr val="tx1"/>
                </a:solidFill>
                <a:effectLst/>
                <a:uLnTx/>
                <a:uFillTx/>
                <a:latin typeface="Lub Dub Condensed" panose="020B0506030403020204"/>
              </a:rPr>
              <a:t>2a)</a:t>
            </a:r>
          </a:p>
        </p:txBody>
      </p:sp>
      <p:cxnSp>
        <p:nvCxnSpPr>
          <p:cNvPr id="69" name="Straight Arrow Connector 25">
            <a:extLst>
              <a:ext uri="{FF2B5EF4-FFF2-40B4-BE49-F238E27FC236}">
                <a16:creationId xmlns:a16="http://schemas.microsoft.com/office/drawing/2014/main" id="{76D105B2-19D8-DA02-21A7-93ABAFDFF8D5}"/>
              </a:ext>
              <a:ext uri="{C183D7F6-B498-43B3-948B-1728B52AA6E4}">
                <adec:decorative xmlns:adec="http://schemas.microsoft.com/office/drawing/2017/decorative" val="1"/>
              </a:ext>
            </a:extLst>
          </p:cNvPr>
          <p:cNvCxnSpPr>
            <a:cxnSpLocks/>
          </p:cNvCxnSpPr>
          <p:nvPr/>
        </p:nvCxnSpPr>
        <p:spPr>
          <a:xfrm>
            <a:off x="9729674" y="3587118"/>
            <a:ext cx="0" cy="3464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Round Same Side Corner Rectangle 60">
            <a:extLst>
              <a:ext uri="{FF2B5EF4-FFF2-40B4-BE49-F238E27FC236}">
                <a16:creationId xmlns:a16="http://schemas.microsoft.com/office/drawing/2014/main" id="{1C48689F-A3B8-CD72-79D9-305370BD3043}"/>
              </a:ext>
              <a:ext uri="{C183D7F6-B498-43B3-948B-1728B52AA6E4}">
                <adec:decorative xmlns:adec="http://schemas.microsoft.com/office/drawing/2017/decorative" val="1"/>
              </a:ext>
            </a:extLst>
          </p:cNvPr>
          <p:cNvSpPr/>
          <p:nvPr/>
        </p:nvSpPr>
        <p:spPr>
          <a:xfrm>
            <a:off x="8556858" y="3933525"/>
            <a:ext cx="2348564" cy="68179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Regarding the long-term risk of Cognitive dysfunction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kumimoji="0" lang="en-US" sz="1400" b="1" i="0" u="none" strike="noStrike" kern="1200" cap="none" spc="0" normalizeH="0" baseline="0" noProof="0" dirty="0">
                <a:ln>
                  <a:noFill/>
                </a:ln>
                <a:solidFill>
                  <a:schemeClr val="tx1"/>
                </a:solidFill>
                <a:effectLst/>
                <a:uLnTx/>
                <a:uFillTx/>
                <a:latin typeface="Lub Dub Condensed" panose="020B0506030403020204"/>
              </a:rPr>
              <a:t>2b)</a:t>
            </a:r>
          </a:p>
        </p:txBody>
      </p:sp>
    </p:spTree>
    <p:extLst>
      <p:ext uri="{BB962C8B-B14F-4D97-AF65-F5344CB8AC3E}">
        <p14:creationId xmlns:p14="http://schemas.microsoft.com/office/powerpoint/2010/main" val="349300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right)">
                                      <p:cBhvr>
                                        <p:cTn id="19" dur="500"/>
                                        <p:tgtEl>
                                          <p:spTgt spid="5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500"/>
                                        <p:tgtEl>
                                          <p:spTgt spid="5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par>
                          <p:cTn id="49" fill="hold">
                            <p:stCondLst>
                              <p:cond delay="1000"/>
                            </p:stCondLst>
                            <p:childTnLst>
                              <p:par>
                                <p:cTn id="50" presetID="22" presetClass="entr" presetSubtype="1"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up)">
                                      <p:cBhvr>
                                        <p:cTn id="52" dur="500"/>
                                        <p:tgtEl>
                                          <p:spTgt spid="66"/>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500"/>
                                        <p:tgtEl>
                                          <p:spTgt spid="6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childTnLst>
                          </p:cTn>
                        </p:par>
                        <p:par>
                          <p:cTn id="66" fill="hold">
                            <p:stCondLst>
                              <p:cond delay="1000"/>
                            </p:stCondLst>
                            <p:childTnLst>
                              <p:par>
                                <p:cTn id="67" presetID="22" presetClass="entr" presetSubtype="1" fill="hold" nodeType="after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wipe(up)">
                                      <p:cBhvr>
                                        <p:cTn id="69" dur="500"/>
                                        <p:tgtEl>
                                          <p:spTgt spid="69"/>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fade">
                                      <p:cBhvr>
                                        <p:cTn id="7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27" grpId="0" animBg="1"/>
      <p:bldP spid="28" grpId="0" animBg="1"/>
      <p:bldP spid="29" grpId="0" animBg="1"/>
      <p:bldP spid="52" grpId="0" animBg="1"/>
      <p:bldP spid="53" grpId="0" animBg="1"/>
      <p:bldP spid="68" grpId="0" animBg="1"/>
      <p:bldP spid="7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9D597F-9797-2865-7DE2-5FBF05212BC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385093" y="1756881"/>
            <a:ext cx="5979303" cy="3523864"/>
          </a:xfrm>
          <a:prstGeom prst="rect">
            <a:avLst/>
          </a:prstGeom>
          <a:effectLst>
            <a:outerShdw blurRad="63500" algn="ctr" rotWithShape="0">
              <a:prstClr val="black">
                <a:alpha val="40000"/>
              </a:prstClr>
            </a:outerShdw>
          </a:effectLst>
        </p:spPr>
      </p:pic>
      <p:sp>
        <p:nvSpPr>
          <p:cNvPr id="5" name="Title 4">
            <a:extLst>
              <a:ext uri="{FF2B5EF4-FFF2-40B4-BE49-F238E27FC236}">
                <a16:creationId xmlns:a16="http://schemas.microsoft.com/office/drawing/2014/main" id="{6579BCE3-4F05-89B3-0197-06A6D2CE5D2F}"/>
              </a:ext>
            </a:extLst>
          </p:cNvPr>
          <p:cNvSpPr>
            <a:spLocks noGrp="1"/>
          </p:cNvSpPr>
          <p:nvPr>
            <p:ph type="title"/>
          </p:nvPr>
        </p:nvSpPr>
        <p:spPr/>
        <p:txBody>
          <a:bodyPr/>
          <a:lstStyle/>
          <a:p>
            <a:r>
              <a:rPr lang="en-US" dirty="0"/>
              <a:t>Long-Term Recovery </a:t>
            </a:r>
            <a:r>
              <a:rPr lang="en-US" dirty="0">
                <a:latin typeface="Lub Dub Medium" panose="020B0603030403020204" pitchFamily="34" charset="0"/>
              </a:rPr>
              <a:t>| </a:t>
            </a:r>
            <a:r>
              <a:rPr lang="en-US" dirty="0">
                <a:solidFill>
                  <a:srgbClr val="CF232A"/>
                </a:solidFill>
                <a:latin typeface="Lub Dub Medium" panose="020B0603030403020204" pitchFamily="34" charset="0"/>
              </a:rPr>
              <a:t>Counseling</a:t>
            </a:r>
            <a:endParaRPr lang="en-US" dirty="0">
              <a:latin typeface="Lub Dub Medium" panose="020B0603030403020204" pitchFamily="34" charset="0"/>
            </a:endParaRPr>
          </a:p>
        </p:txBody>
      </p:sp>
      <p:graphicFrame>
        <p:nvGraphicFramePr>
          <p:cNvPr id="8" name="Table 7">
            <a:extLst>
              <a:ext uri="{FF2B5EF4-FFF2-40B4-BE49-F238E27FC236}">
                <a16:creationId xmlns:a16="http://schemas.microsoft.com/office/drawing/2014/main" id="{EEF3CD2A-AD79-BD2A-CFE8-AB5C6CC8D2B6}"/>
              </a:ext>
            </a:extLst>
          </p:cNvPr>
          <p:cNvGraphicFramePr>
            <a:graphicFrameLocks noGrp="1"/>
          </p:cNvGraphicFramePr>
          <p:nvPr>
            <p:extLst>
              <p:ext uri="{D42A27DB-BD31-4B8C-83A1-F6EECF244321}">
                <p14:modId xmlns:p14="http://schemas.microsoft.com/office/powerpoint/2010/main" val="1725448287"/>
              </p:ext>
            </p:extLst>
          </p:nvPr>
        </p:nvGraphicFramePr>
        <p:xfrm>
          <a:off x="1571196" y="2137957"/>
          <a:ext cx="4377541" cy="1036320"/>
        </p:xfrm>
        <a:graphic>
          <a:graphicData uri="http://schemas.openxmlformats.org/drawingml/2006/table">
            <a:tbl>
              <a:tblPr firstRow="1" bandRow="1">
                <a:tableStyleId>{5C22544A-7EE6-4342-B048-85BDC9FD1C3A}</a:tableStyleId>
              </a:tblPr>
              <a:tblGrid>
                <a:gridCol w="721164">
                  <a:extLst>
                    <a:ext uri="{9D8B030D-6E8A-4147-A177-3AD203B41FA5}">
                      <a16:colId xmlns:a16="http://schemas.microsoft.com/office/drawing/2014/main" val="2602575349"/>
                    </a:ext>
                  </a:extLst>
                </a:gridCol>
                <a:gridCol w="3656377">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Condensed" panose="020B0506030403020204" pitchFamily="34" charset="0"/>
                          <a:cs typeface="Arial" panose="020B0604020202020204" pitchFamily="34" charset="0"/>
                        </a:rPr>
                        <a:t>COR</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Condensed" panose="020B0506030403020204" pitchFamily="34" charset="0"/>
                          <a:cs typeface="Arial" panose="020B0604020202020204" pitchFamily="34" charset="0"/>
                        </a:rPr>
                        <a:t>RECOMMENDATIONS</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635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400"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kern="1200" dirty="0">
                          <a:solidFill>
                            <a:schemeClr val="dk1"/>
                          </a:solidFill>
                          <a:effectLst/>
                          <a:latin typeface="Lub Dub Condensed" panose="020B0506030403020204" pitchFamily="34" charset="0"/>
                          <a:ea typeface="+mn-ea"/>
                          <a:cs typeface="Arial" panose="020B0604020202020204" pitchFamily="34" charset="0"/>
                        </a:rPr>
                        <a:t>Counseling patients and caregivers on the high long-term risk of cognitive dysfunction can be beneficial to identify long-term needs.</a:t>
                      </a:r>
                      <a:endParaRPr lang="en-US" sz="1400" kern="1200" dirty="0">
                        <a:solidFill>
                          <a:srgbClr val="231F20"/>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bl>
          </a:graphicData>
        </a:graphic>
      </p:graphicFrame>
      <p:sp>
        <p:nvSpPr>
          <p:cNvPr id="7" name="Text Placeholder 6">
            <a:extLst>
              <a:ext uri="{FF2B5EF4-FFF2-40B4-BE49-F238E27FC236}">
                <a16:creationId xmlns:a16="http://schemas.microsoft.com/office/drawing/2014/main" id="{32CF352B-5870-58FF-2A23-1812E161ECD0}"/>
              </a:ext>
            </a:extLst>
          </p:cNvPr>
          <p:cNvSpPr>
            <a:spLocks noGrp="1"/>
          </p:cNvSpPr>
          <p:nvPr>
            <p:ph type="body" sz="quarter" idx="13"/>
          </p:nvPr>
        </p:nvSpPr>
        <p:spPr>
          <a:xfrm>
            <a:off x="838200" y="5977674"/>
            <a:ext cx="10515600" cy="271939"/>
          </a:xfrm>
        </p:spPr>
        <p:txBody>
          <a:bodyPr/>
          <a:lstStyle/>
          <a:p>
            <a:pPr algn="ctr"/>
            <a:r>
              <a:rPr lang="en-US" b="1" dirty="0"/>
              <a:t>Abbreviations: </a:t>
            </a:r>
            <a:r>
              <a:rPr lang="en-US" dirty="0"/>
              <a:t>COR indicates classification of recommendation.</a:t>
            </a:r>
          </a:p>
        </p:txBody>
      </p:sp>
      <p:sp>
        <p:nvSpPr>
          <p:cNvPr id="9" name="Oval 8">
            <a:extLst>
              <a:ext uri="{FF2B5EF4-FFF2-40B4-BE49-F238E27FC236}">
                <a16:creationId xmlns:a16="http://schemas.microsoft.com/office/drawing/2014/main" id="{4459D0A8-FDFD-17BD-CB59-D888EA0359A3}"/>
              </a:ext>
              <a:ext uri="{C183D7F6-B498-43B3-948B-1728B52AA6E4}">
                <adec:decorative xmlns:adec="http://schemas.microsoft.com/office/drawing/2017/decorative" val="1"/>
              </a:ext>
            </a:extLst>
          </p:cNvPr>
          <p:cNvSpPr/>
          <p:nvPr/>
        </p:nvSpPr>
        <p:spPr>
          <a:xfrm>
            <a:off x="509427" y="2211186"/>
            <a:ext cx="944301" cy="944301"/>
          </a:xfrm>
          <a:prstGeom prst="ellipse">
            <a:avLst/>
          </a:prstGeom>
          <a:solidFill>
            <a:srgbClr val="3434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1EF118CF-CAE5-3BFB-D118-1210D6A4CCE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8105" y="2390200"/>
            <a:ext cx="570427" cy="559018"/>
          </a:xfrm>
          <a:prstGeom prst="rect">
            <a:avLst/>
          </a:prstGeom>
        </p:spPr>
      </p:pic>
    </p:spTree>
    <p:extLst>
      <p:ext uri="{BB962C8B-B14F-4D97-AF65-F5344CB8AC3E}">
        <p14:creationId xmlns:p14="http://schemas.microsoft.com/office/powerpoint/2010/main" val="3423532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E6AC9C-0F75-ABD1-F203-96BD82B12F1D}"/>
              </a:ext>
            </a:extLst>
          </p:cNvPr>
          <p:cNvSpPr>
            <a:spLocks noGrp="1"/>
          </p:cNvSpPr>
          <p:nvPr>
            <p:ph type="title"/>
          </p:nvPr>
        </p:nvSpPr>
        <p:spPr>
          <a:xfrm>
            <a:off x="838200" y="365125"/>
            <a:ext cx="9775004" cy="660111"/>
          </a:xfrm>
        </p:spPr>
        <p:txBody>
          <a:bodyPr/>
          <a:lstStyle/>
          <a:p>
            <a:r>
              <a:rPr lang="en-US" dirty="0"/>
              <a:t>Risk Factors, Prevention, and Subsequent Monitoring for Recurrent </a:t>
            </a:r>
            <a:r>
              <a:rPr lang="en-US" dirty="0" err="1"/>
              <a:t>aSAH</a:t>
            </a:r>
            <a:endParaRPr lang="en-US" dirty="0"/>
          </a:p>
        </p:txBody>
      </p:sp>
      <p:sp>
        <p:nvSpPr>
          <p:cNvPr id="9" name="TextBox 8">
            <a:extLst>
              <a:ext uri="{FF2B5EF4-FFF2-40B4-BE49-F238E27FC236}">
                <a16:creationId xmlns:a16="http://schemas.microsoft.com/office/drawing/2014/main" id="{5BF0F602-C43D-1F02-1FA0-F43F491E140E}"/>
              </a:ext>
            </a:extLst>
          </p:cNvPr>
          <p:cNvSpPr txBox="1"/>
          <p:nvPr/>
        </p:nvSpPr>
        <p:spPr>
          <a:xfrm>
            <a:off x="3048428" y="1335909"/>
            <a:ext cx="6095144" cy="461665"/>
          </a:xfrm>
          <a:prstGeom prst="rect">
            <a:avLst/>
          </a:prstGeom>
          <a:noFill/>
        </p:spPr>
        <p:txBody>
          <a:bodyPr wrap="square">
            <a:spAutoFit/>
          </a:bodyPr>
          <a:lstStyle/>
          <a:p>
            <a:pPr algn="ctr"/>
            <a:r>
              <a:rPr lang="en-US" sz="2400" b="1" u="sng" dirty="0">
                <a:latin typeface="Lub Dub Bold" panose="020B0803030403020204" pitchFamily="34" charset="0"/>
              </a:rPr>
              <a:t>Monitoring </a:t>
            </a:r>
            <a:r>
              <a:rPr lang="en-US" sz="2400" u="sng" dirty="0">
                <a:latin typeface="Lub Dub Medium" panose="020B0603030403020204" pitchFamily="34" charset="0"/>
              </a:rPr>
              <a:t>of treated aneurysm</a:t>
            </a:r>
          </a:p>
        </p:txBody>
      </p:sp>
      <p:graphicFrame>
        <p:nvGraphicFramePr>
          <p:cNvPr id="10" name="Content Placeholder 5">
            <a:extLst>
              <a:ext uri="{FF2B5EF4-FFF2-40B4-BE49-F238E27FC236}">
                <a16:creationId xmlns:a16="http://schemas.microsoft.com/office/drawing/2014/main" id="{CECB2BFA-A44B-E49C-D277-17433D103D1F}"/>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475980775"/>
              </p:ext>
            </p:extLst>
          </p:nvPr>
        </p:nvGraphicFramePr>
        <p:xfrm>
          <a:off x="714910" y="2256379"/>
          <a:ext cx="5161908" cy="2834640"/>
        </p:xfrm>
        <a:graphic>
          <a:graphicData uri="http://schemas.openxmlformats.org/drawingml/2006/table">
            <a:tbl>
              <a:tblPr firstRow="1" bandRow="1">
                <a:tableStyleId>{5C22544A-7EE6-4342-B048-85BDC9FD1C3A}</a:tableStyleId>
              </a:tblPr>
              <a:tblGrid>
                <a:gridCol w="569360">
                  <a:extLst>
                    <a:ext uri="{9D8B030D-6E8A-4147-A177-3AD203B41FA5}">
                      <a16:colId xmlns:a16="http://schemas.microsoft.com/office/drawing/2014/main" val="2649235253"/>
                    </a:ext>
                  </a:extLst>
                </a:gridCol>
                <a:gridCol w="1941816">
                  <a:extLst>
                    <a:ext uri="{9D8B030D-6E8A-4147-A177-3AD203B41FA5}">
                      <a16:colId xmlns:a16="http://schemas.microsoft.com/office/drawing/2014/main" val="3265590656"/>
                    </a:ext>
                  </a:extLst>
                </a:gridCol>
                <a:gridCol w="2650732">
                  <a:extLst>
                    <a:ext uri="{9D8B030D-6E8A-4147-A177-3AD203B41FA5}">
                      <a16:colId xmlns:a16="http://schemas.microsoft.com/office/drawing/2014/main" val="4094331469"/>
                    </a:ext>
                  </a:extLst>
                </a:gridCol>
              </a:tblGrid>
              <a:tr h="28818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Condensed" panose="020B0506030403020204" pitchFamily="34" charset="0"/>
                          <a:cs typeface="Arial" panose="020B0604020202020204" pitchFamily="34" charset="0"/>
                        </a:rPr>
                        <a:t>COR</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Condensed" panose="020B0506030403020204" pitchFamily="34" charset="0"/>
                          <a:cs typeface="Arial" panose="020B0604020202020204" pitchFamily="34" charset="0"/>
                        </a:rPr>
                        <a:t>RECOMMENDATIONS</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55563" indent="0" algn="l">
                        <a:lnSpc>
                          <a:spcPct val="100000"/>
                        </a:lnSpc>
                        <a:spcBef>
                          <a:spcPts val="275"/>
                        </a:spcBef>
                      </a:pPr>
                      <a:r>
                        <a:rPr lang="en-US" sz="1400" dirty="0">
                          <a:solidFill>
                            <a:schemeClr val="bg1"/>
                          </a:solidFill>
                          <a:latin typeface="Lub Dub Condensed" panose="020B0506030403020204" pitchFamily="34" charset="0"/>
                          <a:cs typeface="Arial" panose="020B0604020202020204" pitchFamily="34" charset="0"/>
                        </a:rPr>
                        <a:t>TO IDENTIFY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77991">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600" b="1" kern="1200" dirty="0">
                          <a:solidFill>
                            <a:srgbClr val="231F20"/>
                          </a:solidFill>
                          <a:latin typeface="Lub Dub Condensed" panose="020B0506030403020204" pitchFamily="34" charset="0"/>
                          <a:ea typeface="+mn-ea"/>
                          <a:cs typeface="Arial" panose="020B0604020202020204" pitchFamily="34" charset="0"/>
                        </a:rPr>
                        <a:t>Perioperative</a:t>
                      </a:r>
                      <a:r>
                        <a:rPr lang="en-US" sz="1600" kern="1200" dirty="0">
                          <a:solidFill>
                            <a:srgbClr val="231F20"/>
                          </a:solidFill>
                          <a:latin typeface="Lub Dub Condensed" panose="020B0506030403020204" pitchFamily="34" charset="0"/>
                          <a:ea typeface="+mn-ea"/>
                          <a:cs typeface="Arial" panose="020B0604020202020204" pitchFamily="34" charset="0"/>
                        </a:rPr>
                        <a:t> cerebrovascular imaging (Class 1)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347663" marR="64769"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600" kern="1200" dirty="0">
                          <a:solidFill>
                            <a:srgbClr val="231F20"/>
                          </a:solidFill>
                          <a:latin typeface="Lub Dub Condensed" panose="020B0506030403020204" pitchFamily="34" charset="0"/>
                          <a:ea typeface="+mn-ea"/>
                          <a:cs typeface="Arial" panose="020B0604020202020204" pitchFamily="34" charset="0"/>
                        </a:rPr>
                        <a:t>Residual aneurysm </a:t>
                      </a:r>
                    </a:p>
                    <a:p>
                      <a:pPr marL="347663" marR="64769"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600" kern="1200" dirty="0">
                          <a:solidFill>
                            <a:srgbClr val="231F20"/>
                          </a:solidFill>
                          <a:latin typeface="Lub Dub Condensed" panose="020B0506030403020204" pitchFamily="34" charset="0"/>
                          <a:ea typeface="+mn-ea"/>
                          <a:cs typeface="Arial" panose="020B0604020202020204" pitchFamily="34" charset="0"/>
                        </a:rPr>
                        <a:t>Recurrent aneurysm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7799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600" b="1" kern="1200" dirty="0">
                          <a:solidFill>
                            <a:srgbClr val="231F20"/>
                          </a:solidFill>
                          <a:latin typeface="Lub Dub Condensed" panose="020B0506030403020204" pitchFamily="34" charset="0"/>
                          <a:ea typeface="+mn-ea"/>
                          <a:cs typeface="Arial" panose="020B0604020202020204" pitchFamily="34" charset="0"/>
                        </a:rPr>
                        <a:t>Long term </a:t>
                      </a:r>
                      <a:r>
                        <a:rPr lang="en-US" sz="1600" kern="1200" dirty="0">
                          <a:solidFill>
                            <a:srgbClr val="231F20"/>
                          </a:solidFill>
                          <a:latin typeface="Lub Dub Condensed" panose="020B0506030403020204" pitchFamily="34" charset="0"/>
                          <a:ea typeface="+mn-ea"/>
                          <a:cs typeface="Arial" panose="020B0604020202020204" pitchFamily="34" charset="0"/>
                        </a:rPr>
                        <a:t>follow-up cerebrovascular imaging (Class 1)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347663" marR="64769"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600" kern="1200" dirty="0">
                          <a:solidFill>
                            <a:srgbClr val="231F20"/>
                          </a:solidFill>
                          <a:latin typeface="Lub Dub Condensed" panose="020B0506030403020204" pitchFamily="34" charset="0"/>
                          <a:ea typeface="+mn-ea"/>
                          <a:cs typeface="Arial" panose="020B0604020202020204" pitchFamily="34" charset="0"/>
                        </a:rPr>
                        <a:t>Recurrence or regrowth of the treated aneurysm </a:t>
                      </a:r>
                    </a:p>
                    <a:p>
                      <a:pPr marL="347663" marR="64769"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600" kern="1200" dirty="0">
                          <a:solidFill>
                            <a:srgbClr val="231F20"/>
                          </a:solidFill>
                          <a:latin typeface="Lub Dub Condensed" panose="020B0506030403020204" pitchFamily="34" charset="0"/>
                          <a:ea typeface="+mn-ea"/>
                          <a:cs typeface="Arial" panose="020B0604020202020204" pitchFamily="34" charset="0"/>
                        </a:rPr>
                        <a:t>Changes in another known aneurysm(s) </a:t>
                      </a:r>
                    </a:p>
                    <a:p>
                      <a:pPr marL="347663" marR="64769"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600" kern="1200" dirty="0">
                          <a:solidFill>
                            <a:srgbClr val="231F20"/>
                          </a:solidFill>
                          <a:latin typeface="Lub Dub Condensed" panose="020B0506030403020204" pitchFamily="34" charset="0"/>
                          <a:ea typeface="+mn-ea"/>
                          <a:cs typeface="Arial" panose="020B0604020202020204" pitchFamily="34" charset="0"/>
                        </a:rPr>
                        <a:t>Development of de novo aneurysm(s)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bl>
          </a:graphicData>
        </a:graphic>
      </p:graphicFrame>
      <p:sp>
        <p:nvSpPr>
          <p:cNvPr id="7" name="Text Placeholder 6">
            <a:extLst>
              <a:ext uri="{FF2B5EF4-FFF2-40B4-BE49-F238E27FC236}">
                <a16:creationId xmlns:a16="http://schemas.microsoft.com/office/drawing/2014/main" id="{806A02B0-0121-DBCB-4A15-812E695DCBD2}"/>
              </a:ext>
            </a:extLst>
          </p:cNvPr>
          <p:cNvSpPr>
            <a:spLocks noGrp="1"/>
          </p:cNvSpPr>
          <p:nvPr>
            <p:ph type="body" sz="quarter" idx="13"/>
          </p:nvPr>
        </p:nvSpPr>
        <p:spPr>
          <a:xfrm>
            <a:off x="838200" y="5946849"/>
            <a:ext cx="10515600" cy="271939"/>
          </a:xfrm>
        </p:spPr>
        <p:txBody>
          <a:bodyPr/>
          <a:lstStyle/>
          <a:p>
            <a:pPr algn="ctr"/>
            <a:r>
              <a:rPr lang="en-US" b="1" dirty="0"/>
              <a:t>Abbreviation: </a:t>
            </a:r>
            <a:r>
              <a:rPr lang="en-US" dirty="0" err="1"/>
              <a:t>aSAH</a:t>
            </a:r>
            <a:r>
              <a:rPr lang="en-US" dirty="0"/>
              <a:t> indicates aneurysmal subarachnoid hemorrhage.</a:t>
            </a:r>
          </a:p>
        </p:txBody>
      </p:sp>
      <p:pic>
        <p:nvPicPr>
          <p:cNvPr id="4" name="Picture 3">
            <a:extLst>
              <a:ext uri="{FF2B5EF4-FFF2-40B4-BE49-F238E27FC236}">
                <a16:creationId xmlns:a16="http://schemas.microsoft.com/office/drawing/2014/main" id="{3D1E31C7-CD03-85F6-7E87-0B377F4B9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1645" y="2362517"/>
            <a:ext cx="2627652" cy="2697910"/>
          </a:xfrm>
          <a:prstGeom prst="rect">
            <a:avLst/>
          </a:prstGeom>
        </p:spPr>
      </p:pic>
      <p:sp>
        <p:nvSpPr>
          <p:cNvPr id="3" name="TextBox 2">
            <a:extLst>
              <a:ext uri="{FF2B5EF4-FFF2-40B4-BE49-F238E27FC236}">
                <a16:creationId xmlns:a16="http://schemas.microsoft.com/office/drawing/2014/main" id="{530D8618-E73B-4533-0E8F-A3634CB60187}"/>
              </a:ext>
            </a:extLst>
          </p:cNvPr>
          <p:cNvSpPr txBox="1"/>
          <p:nvPr/>
        </p:nvSpPr>
        <p:spPr>
          <a:xfrm>
            <a:off x="6224966" y="5041973"/>
            <a:ext cx="4034155" cy="784830"/>
          </a:xfrm>
          <a:prstGeom prst="rect">
            <a:avLst/>
          </a:prstGeom>
          <a:noFill/>
        </p:spPr>
        <p:txBody>
          <a:bodyPr wrap="square">
            <a:spAutoFit/>
          </a:bodyPr>
          <a:lstStyle/>
          <a:p>
            <a:r>
              <a:rPr lang="en-US" sz="900" dirty="0">
                <a:latin typeface="Lub Dub Condensed" panose="020B0506030403020204" pitchFamily="34" charset="0"/>
              </a:rPr>
              <a:t>At 1 year, angiography shows a stable and complete aneurysm occlusion and patency of the parent artery. The 2 arrows show the limits of the stent. </a:t>
            </a:r>
          </a:p>
          <a:p>
            <a:r>
              <a:rPr lang="en-US" sz="900" dirty="0">
                <a:latin typeface="Lub Dub Condensed" panose="020B0506030403020204" pitchFamily="34" charset="0"/>
              </a:rPr>
              <a:t>Sebastien </a:t>
            </a:r>
            <a:r>
              <a:rPr lang="en-US" sz="900" dirty="0" err="1">
                <a:latin typeface="Lub Dub Condensed" panose="020B0506030403020204" pitchFamily="34" charset="0"/>
              </a:rPr>
              <a:t>Soize</a:t>
            </a:r>
            <a:r>
              <a:rPr lang="en-US" sz="900" dirty="0">
                <a:latin typeface="Lub Dub Condensed" panose="020B0506030403020204" pitchFamily="34" charset="0"/>
              </a:rPr>
              <a:t>. Stroke. Imaging Follow-Up of Intracranial Aneurysms Treated by Endovascular Means,  Volume: 47, Issue: 5, Pages: 1407-1412,          </a:t>
            </a:r>
          </a:p>
          <a:p>
            <a:r>
              <a:rPr lang="en-US" sz="900" dirty="0">
                <a:latin typeface="Lub Dub Condensed" panose="020B0506030403020204" pitchFamily="34" charset="0"/>
              </a:rPr>
              <a:t>DOI: (10.1161/STROKEAHA.115.011414) </a:t>
            </a:r>
          </a:p>
        </p:txBody>
      </p:sp>
    </p:spTree>
    <p:extLst>
      <p:ext uri="{BB962C8B-B14F-4D97-AF65-F5344CB8AC3E}">
        <p14:creationId xmlns:p14="http://schemas.microsoft.com/office/powerpoint/2010/main" val="4138850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0E763F2-AC5A-484A-2841-12986D504FF7}"/>
              </a:ext>
              <a:ext uri="{C183D7F6-B498-43B3-948B-1728B52AA6E4}">
                <adec:decorative xmlns:adec="http://schemas.microsoft.com/office/drawing/2017/decorative" val="1"/>
              </a:ext>
            </a:extLst>
          </p:cNvPr>
          <p:cNvSpPr/>
          <p:nvPr/>
        </p:nvSpPr>
        <p:spPr>
          <a:xfrm>
            <a:off x="6399175" y="884281"/>
            <a:ext cx="3929204" cy="3402227"/>
          </a:xfrm>
          <a:prstGeom prst="rect">
            <a:avLst/>
          </a:prstGeom>
          <a:solidFill>
            <a:srgbClr val="AC1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9BC192-7035-DFD6-788F-9BEA907CB710}"/>
              </a:ext>
              <a:ext uri="{C183D7F6-B498-43B3-948B-1728B52AA6E4}">
                <adec:decorative xmlns:adec="http://schemas.microsoft.com/office/drawing/2017/decorative" val="1"/>
              </a:ext>
            </a:extLst>
          </p:cNvPr>
          <p:cNvSpPr/>
          <p:nvPr/>
        </p:nvSpPr>
        <p:spPr>
          <a:xfrm>
            <a:off x="2122715" y="4658160"/>
            <a:ext cx="7946571" cy="1015342"/>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FE5EFE-7EEF-ACD9-FD8B-EBAB56B16A59}"/>
              </a:ext>
            </a:extLst>
          </p:cNvPr>
          <p:cNvSpPr>
            <a:spLocks noGrp="1"/>
          </p:cNvSpPr>
          <p:nvPr>
            <p:ph type="title"/>
          </p:nvPr>
        </p:nvSpPr>
        <p:spPr/>
        <p:txBody>
          <a:bodyPr/>
          <a:lstStyle/>
          <a:p>
            <a:r>
              <a:rPr lang="en-US" dirty="0"/>
              <a:t>Significance of </a:t>
            </a:r>
            <a:r>
              <a:rPr lang="en-US" dirty="0" err="1"/>
              <a:t>aSAH</a:t>
            </a:r>
            <a:endParaRPr lang="en-US" dirty="0"/>
          </a:p>
        </p:txBody>
      </p:sp>
      <p:sp>
        <p:nvSpPr>
          <p:cNvPr id="3" name="Content Placeholder 2">
            <a:extLst>
              <a:ext uri="{FF2B5EF4-FFF2-40B4-BE49-F238E27FC236}">
                <a16:creationId xmlns:a16="http://schemas.microsoft.com/office/drawing/2014/main" id="{4BDB6D3E-D0FE-E6F0-FABC-86DFC192B56B}"/>
              </a:ext>
            </a:extLst>
          </p:cNvPr>
          <p:cNvSpPr>
            <a:spLocks noGrp="1"/>
          </p:cNvSpPr>
          <p:nvPr>
            <p:ph idx="1"/>
          </p:nvPr>
        </p:nvSpPr>
        <p:spPr>
          <a:xfrm>
            <a:off x="1340643" y="1208179"/>
            <a:ext cx="4648200" cy="3835357"/>
          </a:xfrm>
        </p:spPr>
        <p:txBody>
          <a:bodyPr/>
          <a:lstStyle/>
          <a:p>
            <a:pPr>
              <a:spcBef>
                <a:spcPts val="0"/>
              </a:spcBef>
              <a:spcAft>
                <a:spcPts val="2400"/>
              </a:spcAft>
              <a:buClr>
                <a:schemeClr val="bg1"/>
              </a:buClr>
            </a:pPr>
            <a:r>
              <a:rPr lang="en-US" dirty="0"/>
              <a:t>Usually afflicts individuals in their working years.  Average age of 55 </a:t>
            </a:r>
            <a:r>
              <a:rPr lang="en-US" dirty="0" err="1"/>
              <a:t>yrs</a:t>
            </a:r>
            <a:endParaRPr lang="en-US" dirty="0"/>
          </a:p>
          <a:p>
            <a:pPr>
              <a:spcBef>
                <a:spcPts val="0"/>
              </a:spcBef>
              <a:spcAft>
                <a:spcPts val="2400"/>
              </a:spcAft>
              <a:buClr>
                <a:schemeClr val="bg1"/>
              </a:buClr>
            </a:pPr>
            <a:r>
              <a:rPr lang="en-US" dirty="0"/>
              <a:t>26% of pts will die before arriving to the hospital</a:t>
            </a:r>
          </a:p>
          <a:p>
            <a:pPr>
              <a:spcBef>
                <a:spcPts val="0"/>
              </a:spcBef>
              <a:spcAft>
                <a:spcPts val="2400"/>
              </a:spcAft>
              <a:buClr>
                <a:schemeClr val="bg1"/>
              </a:buClr>
            </a:pPr>
            <a:r>
              <a:rPr lang="en-US" dirty="0"/>
              <a:t>13% of pts will die during hospitalization</a:t>
            </a:r>
          </a:p>
          <a:p>
            <a:pPr>
              <a:spcBef>
                <a:spcPts val="0"/>
              </a:spcBef>
              <a:spcAft>
                <a:spcPts val="2400"/>
              </a:spcAft>
              <a:buClr>
                <a:schemeClr val="bg1"/>
              </a:buClr>
            </a:pPr>
            <a:endParaRPr lang="en-US" dirty="0"/>
          </a:p>
        </p:txBody>
      </p:sp>
      <p:sp>
        <p:nvSpPr>
          <p:cNvPr id="4" name="Slide Number Placeholder 3">
            <a:extLst>
              <a:ext uri="{FF2B5EF4-FFF2-40B4-BE49-F238E27FC236}">
                <a16:creationId xmlns:a16="http://schemas.microsoft.com/office/drawing/2014/main" id="{20E3116D-5C30-6E48-10D8-319C91C645B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
        <p:nvSpPr>
          <p:cNvPr id="6" name="Subtitle 2">
            <a:extLst>
              <a:ext uri="{FF2B5EF4-FFF2-40B4-BE49-F238E27FC236}">
                <a16:creationId xmlns:a16="http://schemas.microsoft.com/office/drawing/2014/main" id="{23EC8A19-2D7C-99A9-197B-D947AC848709}"/>
              </a:ext>
            </a:extLst>
          </p:cNvPr>
          <p:cNvSpPr txBox="1">
            <a:spLocks/>
          </p:cNvSpPr>
          <p:nvPr/>
        </p:nvSpPr>
        <p:spPr>
          <a:xfrm>
            <a:off x="6604898" y="1046580"/>
            <a:ext cx="3396958" cy="36708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solidFill>
                <a:latin typeface="Lub Dub Bold" panose="020B0803030403020204" pitchFamily="34" charset="0"/>
                <a:ea typeface="+mj-ea"/>
                <a:cs typeface="+mj-cs"/>
              </a:defRPr>
            </a:lvl1pPr>
          </a:lstStyle>
          <a:p>
            <a:pPr algn="ctr"/>
            <a:r>
              <a:rPr lang="en-US" sz="2000" dirty="0">
                <a:solidFill>
                  <a:schemeClr val="bg1"/>
                </a:solidFill>
                <a:ea typeface="+mn-ea"/>
                <a:cs typeface="+mn-cs"/>
              </a:rPr>
              <a:t>MAJOR RISK FACTORS</a:t>
            </a:r>
          </a:p>
        </p:txBody>
      </p:sp>
      <p:sp>
        <p:nvSpPr>
          <p:cNvPr id="16" name="TextBox 15">
            <a:extLst>
              <a:ext uri="{FF2B5EF4-FFF2-40B4-BE49-F238E27FC236}">
                <a16:creationId xmlns:a16="http://schemas.microsoft.com/office/drawing/2014/main" id="{E60FCC14-7D3F-34B5-35D8-A20C1FEE3071}"/>
              </a:ext>
            </a:extLst>
          </p:cNvPr>
          <p:cNvSpPr txBox="1"/>
          <p:nvPr/>
        </p:nvSpPr>
        <p:spPr>
          <a:xfrm>
            <a:off x="7475455" y="1455437"/>
            <a:ext cx="285292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Lub Dub Bold" panose="020B0803030403020204" pitchFamily="34" charset="0"/>
              </a:rPr>
              <a:t>Family </a:t>
            </a:r>
            <a:r>
              <a:rPr lang="en-US" dirty="0" err="1">
                <a:solidFill>
                  <a:schemeClr val="bg1"/>
                </a:solidFill>
                <a:latin typeface="Lub Dub Bold" panose="020B0803030403020204" pitchFamily="34" charset="0"/>
              </a:rPr>
              <a:t>Hx</a:t>
            </a:r>
            <a:br>
              <a:rPr lang="en-US" dirty="0">
                <a:solidFill>
                  <a:schemeClr val="bg1"/>
                </a:solidFill>
                <a:latin typeface="Lub Dub Bold" panose="020B0803030403020204" pitchFamily="34" charset="0"/>
              </a:rPr>
            </a:b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Arial" panose="020B0604020202020204" pitchFamily="34" charset="0"/>
              </a:rPr>
              <a:t>12% prevalence </a:t>
            </a:r>
            <a:r>
              <a:rPr kumimoji="0" lang="en-US" sz="1200" b="0"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Arial" panose="020B0604020202020204" pitchFamily="34" charset="0"/>
              </a:rPr>
              <a:t>of harboring a cerebral aneurysm in Individuals with </a:t>
            </a:r>
            <a:r>
              <a:rPr kumimoji="0" lang="en-US" sz="1200" b="0" i="0" u="sng" strike="noStrike" kern="1200" cap="none" spc="0" normalizeH="0" baseline="0" noProof="0" dirty="0">
                <a:ln>
                  <a:noFill/>
                </a:ln>
                <a:solidFill>
                  <a:prstClr val="white"/>
                </a:solidFill>
                <a:effectLst/>
                <a:uLnTx/>
                <a:uFillTx/>
                <a:latin typeface="Lub Dub Condensed" panose="020B0506030403020204" pitchFamily="34" charset="0"/>
                <a:ea typeface="+mn-ea"/>
                <a:cs typeface="Arial" panose="020B0604020202020204" pitchFamily="34" charset="0"/>
              </a:rPr>
              <a:t>&gt;</a:t>
            </a:r>
            <a:r>
              <a:rPr kumimoji="0" lang="en-US" sz="1200" b="0"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Arial" panose="020B0604020202020204" pitchFamily="34" charset="0"/>
              </a:rPr>
              <a:t> 2 1</a:t>
            </a:r>
            <a:r>
              <a:rPr kumimoji="0" lang="en-US" sz="1200" b="0" i="0" u="none" strike="noStrike" kern="1200" cap="none" spc="0" normalizeH="0" baseline="30000" noProof="0" dirty="0">
                <a:ln>
                  <a:noFill/>
                </a:ln>
                <a:solidFill>
                  <a:prstClr val="white"/>
                </a:solidFill>
                <a:effectLst/>
                <a:uLnTx/>
                <a:uFillTx/>
                <a:latin typeface="Lub Dub Condensed" panose="020B0506030403020204" pitchFamily="34" charset="0"/>
                <a:ea typeface="+mn-ea"/>
                <a:cs typeface="Arial" panose="020B0604020202020204" pitchFamily="34" charset="0"/>
              </a:rPr>
              <a:t>st</a:t>
            </a:r>
            <a:r>
              <a:rPr kumimoji="0" lang="en-US" sz="1200" b="0"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Arial" panose="020B0604020202020204" pitchFamily="34" charset="0"/>
              </a:rPr>
              <a:t> degree relatives w/known cerebral aneurysm</a:t>
            </a:r>
          </a:p>
        </p:txBody>
      </p:sp>
      <p:sp>
        <p:nvSpPr>
          <p:cNvPr id="28" name="TextBox 27">
            <a:extLst>
              <a:ext uri="{FF2B5EF4-FFF2-40B4-BE49-F238E27FC236}">
                <a16:creationId xmlns:a16="http://schemas.microsoft.com/office/drawing/2014/main" id="{574844AC-1401-85C0-AC5C-1F4D6F75953D}"/>
              </a:ext>
            </a:extLst>
          </p:cNvPr>
          <p:cNvSpPr txBox="1"/>
          <p:nvPr/>
        </p:nvSpPr>
        <p:spPr>
          <a:xfrm>
            <a:off x="7536813" y="2635423"/>
            <a:ext cx="17757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Lub Dub Bold" panose="020B0803030403020204" pitchFamily="34" charset="0"/>
              </a:rPr>
              <a:t>Hypertension </a:t>
            </a:r>
          </a:p>
        </p:txBody>
      </p:sp>
      <p:sp>
        <p:nvSpPr>
          <p:cNvPr id="30" name="TextBox 29">
            <a:extLst>
              <a:ext uri="{FF2B5EF4-FFF2-40B4-BE49-F238E27FC236}">
                <a16:creationId xmlns:a16="http://schemas.microsoft.com/office/drawing/2014/main" id="{642A71E5-24A2-1451-E0A9-7B9ECB0E6DE4}"/>
              </a:ext>
            </a:extLst>
          </p:cNvPr>
          <p:cNvSpPr txBox="1"/>
          <p:nvPr/>
        </p:nvSpPr>
        <p:spPr>
          <a:xfrm>
            <a:off x="7536813" y="3548483"/>
            <a:ext cx="21659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Lub Dub Bold" panose="020B0803030403020204" pitchFamily="34" charset="0"/>
              </a:rPr>
              <a:t>Smoking tobacco </a:t>
            </a:r>
          </a:p>
        </p:txBody>
      </p:sp>
      <p:pic>
        <p:nvPicPr>
          <p:cNvPr id="19" name="Graphic 18">
            <a:extLst>
              <a:ext uri="{FF2B5EF4-FFF2-40B4-BE49-F238E27FC236}">
                <a16:creationId xmlns:a16="http://schemas.microsoft.com/office/drawing/2014/main" id="{C6DF4A6D-FE0E-4E64-E5CB-1DFC98B274D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8760" y="3403453"/>
            <a:ext cx="851414" cy="851414"/>
          </a:xfrm>
          <a:prstGeom prst="rect">
            <a:avLst/>
          </a:prstGeom>
        </p:spPr>
      </p:pic>
      <p:pic>
        <p:nvPicPr>
          <p:cNvPr id="20" name="Graphic 19">
            <a:extLst>
              <a:ext uri="{FF2B5EF4-FFF2-40B4-BE49-F238E27FC236}">
                <a16:creationId xmlns:a16="http://schemas.microsoft.com/office/drawing/2014/main" id="{28C5B64B-FCDB-99A2-B352-00E36052887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8357" y="2492716"/>
            <a:ext cx="793094" cy="793094"/>
          </a:xfrm>
          <a:prstGeom prst="rect">
            <a:avLst/>
          </a:prstGeom>
        </p:spPr>
      </p:pic>
      <p:pic>
        <p:nvPicPr>
          <p:cNvPr id="22" name="Graphic 21">
            <a:extLst>
              <a:ext uri="{FF2B5EF4-FFF2-40B4-BE49-F238E27FC236}">
                <a16:creationId xmlns:a16="http://schemas.microsoft.com/office/drawing/2014/main" id="{8391D5EA-9810-826F-55CB-10B2BC5FDBC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45774" y="1325359"/>
            <a:ext cx="793094" cy="793094"/>
          </a:xfrm>
          <a:prstGeom prst="rect">
            <a:avLst/>
          </a:prstGeom>
        </p:spPr>
      </p:pic>
      <p:pic>
        <p:nvPicPr>
          <p:cNvPr id="24" name="Graphic 23">
            <a:extLst>
              <a:ext uri="{FF2B5EF4-FFF2-40B4-BE49-F238E27FC236}">
                <a16:creationId xmlns:a16="http://schemas.microsoft.com/office/drawing/2014/main" id="{1A8D2024-5496-8A45-9BA4-9D86DBB7E6C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65014" y="1332629"/>
            <a:ext cx="793094" cy="793094"/>
          </a:xfrm>
          <a:prstGeom prst="rect">
            <a:avLst/>
          </a:prstGeom>
        </p:spPr>
      </p:pic>
      <p:pic>
        <p:nvPicPr>
          <p:cNvPr id="44" name="Graphic 43">
            <a:extLst>
              <a:ext uri="{FF2B5EF4-FFF2-40B4-BE49-F238E27FC236}">
                <a16:creationId xmlns:a16="http://schemas.microsoft.com/office/drawing/2014/main" id="{C9604A37-E8FE-5564-8DC0-6D5ED0BF5A4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776637" y="3435040"/>
            <a:ext cx="551873" cy="551873"/>
          </a:xfrm>
          <a:prstGeom prst="rect">
            <a:avLst/>
          </a:prstGeom>
        </p:spPr>
      </p:pic>
      <p:pic>
        <p:nvPicPr>
          <p:cNvPr id="46" name="Picture 45">
            <a:extLst>
              <a:ext uri="{FF2B5EF4-FFF2-40B4-BE49-F238E27FC236}">
                <a16:creationId xmlns:a16="http://schemas.microsoft.com/office/drawing/2014/main" id="{2107337D-9470-04FC-1B73-55545775D2B9}"/>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568333" y="1468588"/>
            <a:ext cx="968480" cy="968480"/>
          </a:xfrm>
          <a:prstGeom prst="rect">
            <a:avLst/>
          </a:prstGeom>
        </p:spPr>
      </p:pic>
      <p:pic>
        <p:nvPicPr>
          <p:cNvPr id="48" name="Picture 47">
            <a:extLst>
              <a:ext uri="{FF2B5EF4-FFF2-40B4-BE49-F238E27FC236}">
                <a16:creationId xmlns:a16="http://schemas.microsoft.com/office/drawing/2014/main" id="{AC5AFFCE-1EDE-3895-0185-A2111B73DBED}"/>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604898" y="2447517"/>
            <a:ext cx="895350" cy="895350"/>
          </a:xfrm>
          <a:prstGeom prst="rect">
            <a:avLst/>
          </a:prstGeom>
        </p:spPr>
      </p:pic>
      <p:sp>
        <p:nvSpPr>
          <p:cNvPr id="7" name="Subtitle 2">
            <a:extLst>
              <a:ext uri="{FF2B5EF4-FFF2-40B4-BE49-F238E27FC236}">
                <a16:creationId xmlns:a16="http://schemas.microsoft.com/office/drawing/2014/main" id="{1273A9AA-14F2-6101-A10C-B37BFBFACF6B}"/>
              </a:ext>
            </a:extLst>
          </p:cNvPr>
          <p:cNvSpPr txBox="1">
            <a:spLocks/>
          </p:cNvSpPr>
          <p:nvPr/>
        </p:nvSpPr>
        <p:spPr>
          <a:xfrm>
            <a:off x="4023053" y="4737350"/>
            <a:ext cx="4145895" cy="36708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solidFill>
                <a:latin typeface="Lub Dub Bold" panose="020B0803030403020204" pitchFamily="34" charset="0"/>
                <a:ea typeface="+mj-ea"/>
                <a:cs typeface="+mj-cs"/>
              </a:defRPr>
            </a:lvl1pPr>
          </a:lstStyle>
          <a:p>
            <a:pPr algn="ctr"/>
            <a:r>
              <a:rPr lang="en-US" sz="1800" dirty="0">
                <a:ea typeface="+mn-ea"/>
                <a:cs typeface="+mn-cs"/>
              </a:rPr>
              <a:t>RADIOLOGIC SCREENING</a:t>
            </a:r>
          </a:p>
        </p:txBody>
      </p:sp>
      <p:sp>
        <p:nvSpPr>
          <p:cNvPr id="9" name="TextBox 8">
            <a:extLst>
              <a:ext uri="{FF2B5EF4-FFF2-40B4-BE49-F238E27FC236}">
                <a16:creationId xmlns:a16="http://schemas.microsoft.com/office/drawing/2014/main" id="{1EBBEC72-BF43-F437-795B-50024CF4EB70}"/>
              </a:ext>
            </a:extLst>
          </p:cNvPr>
          <p:cNvSpPr txBox="1"/>
          <p:nvPr/>
        </p:nvSpPr>
        <p:spPr>
          <a:xfrm>
            <a:off x="2264229" y="5027170"/>
            <a:ext cx="76635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Lub Dub Medium" panose="020B0603030403020204" pitchFamily="34" charset="0"/>
              </a:rPr>
              <a:t>Cost-effective when performed every 5-7 </a:t>
            </a:r>
            <a:r>
              <a:rPr lang="en-US" sz="1600" dirty="0" err="1">
                <a:latin typeface="Lub Dub Medium" panose="020B0603030403020204" pitchFamily="34" charset="0"/>
              </a:rPr>
              <a:t>yrs</a:t>
            </a:r>
            <a:r>
              <a:rPr lang="en-US" sz="1600" dirty="0">
                <a:latin typeface="Lub Dub Medium" panose="020B0603030403020204" pitchFamily="34" charset="0"/>
              </a:rPr>
              <a:t> for individuals 20-80 </a:t>
            </a:r>
            <a:r>
              <a:rPr lang="en-US" sz="1600" dirty="0" err="1">
                <a:latin typeface="Lub Dub Medium" panose="020B0603030403020204" pitchFamily="34" charset="0"/>
              </a:rPr>
              <a:t>yrs</a:t>
            </a:r>
            <a:r>
              <a:rPr lang="en-US" sz="1600" dirty="0">
                <a:latin typeface="Lub Dub Medium" panose="020B0603030403020204" pitchFamily="34" charset="0"/>
              </a:rPr>
              <a:t> old w/family </a:t>
            </a:r>
            <a:r>
              <a:rPr lang="en-US" sz="1600" dirty="0" err="1">
                <a:latin typeface="Lub Dub Medium" panose="020B0603030403020204" pitchFamily="34" charset="0"/>
              </a:rPr>
              <a:t>hx</a:t>
            </a:r>
            <a:r>
              <a:rPr lang="en-US" sz="1600" dirty="0">
                <a:latin typeface="Lub Dub Medium" panose="020B0603030403020204" pitchFamily="34" charset="0"/>
              </a:rPr>
              <a:t>. of &gt; 2 1st degree relatives with known cerebral aneurysms.</a:t>
            </a:r>
          </a:p>
        </p:txBody>
      </p:sp>
      <p:sp>
        <p:nvSpPr>
          <p:cNvPr id="5" name="Text Placeholder 4">
            <a:extLst>
              <a:ext uri="{FF2B5EF4-FFF2-40B4-BE49-F238E27FC236}">
                <a16:creationId xmlns:a16="http://schemas.microsoft.com/office/drawing/2014/main" id="{FE687737-C137-2592-9A94-F04429EE55A6}"/>
              </a:ext>
            </a:extLst>
          </p:cNvPr>
          <p:cNvSpPr>
            <a:spLocks noGrp="1"/>
          </p:cNvSpPr>
          <p:nvPr>
            <p:ph type="body" sz="quarter" idx="13"/>
          </p:nvPr>
        </p:nvSpPr>
        <p:spPr>
          <a:xfrm>
            <a:off x="838200" y="5908788"/>
            <a:ext cx="10515600" cy="271939"/>
          </a:xfrm>
        </p:spPr>
        <p:txBody>
          <a:bodyPr/>
          <a:lstStyle/>
          <a:p>
            <a:pPr algn="ctr"/>
            <a:r>
              <a:rPr lang="en-US" b="1" dirty="0"/>
              <a:t>Abbreviations: </a:t>
            </a:r>
            <a:r>
              <a:rPr lang="en-US" dirty="0" err="1"/>
              <a:t>aSAH</a:t>
            </a:r>
            <a:r>
              <a:rPr lang="en-US" dirty="0"/>
              <a:t> indicates aneurysmal subarachnoid hemorrhage; DCI, delayed cerebral ischemia; </a:t>
            </a:r>
            <a:r>
              <a:rPr lang="en-US" dirty="0" err="1"/>
              <a:t>hx</a:t>
            </a:r>
            <a:r>
              <a:rPr lang="en-US" dirty="0"/>
              <a:t>, history; pts, patients; w/, with; and </a:t>
            </a:r>
            <a:r>
              <a:rPr lang="en-US" dirty="0" err="1"/>
              <a:t>yrs</a:t>
            </a:r>
            <a:r>
              <a:rPr lang="en-US" dirty="0"/>
              <a:t> years. </a:t>
            </a:r>
          </a:p>
        </p:txBody>
      </p:sp>
    </p:spTree>
    <p:extLst>
      <p:ext uri="{BB962C8B-B14F-4D97-AF65-F5344CB8AC3E}">
        <p14:creationId xmlns:p14="http://schemas.microsoft.com/office/powerpoint/2010/main" val="3160295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8E2F6-410F-3C90-3FB7-7F719D017F9D}"/>
              </a:ext>
            </a:extLst>
          </p:cNvPr>
          <p:cNvSpPr>
            <a:spLocks noGrp="1"/>
          </p:cNvSpPr>
          <p:nvPr>
            <p:ph type="title"/>
          </p:nvPr>
        </p:nvSpPr>
        <p:spPr/>
        <p:txBody>
          <a:bodyPr/>
          <a:lstStyle/>
          <a:p>
            <a:r>
              <a:rPr lang="en-US" dirty="0"/>
              <a:t>Acknowledgments</a:t>
            </a:r>
          </a:p>
        </p:txBody>
      </p:sp>
      <p:sp>
        <p:nvSpPr>
          <p:cNvPr id="6" name="Content Placeholder 5">
            <a:extLst>
              <a:ext uri="{FF2B5EF4-FFF2-40B4-BE49-F238E27FC236}">
                <a16:creationId xmlns:a16="http://schemas.microsoft.com/office/drawing/2014/main" id="{98371956-81F8-49E7-CCD2-C49A7A8DB4BB}"/>
              </a:ext>
            </a:extLst>
          </p:cNvPr>
          <p:cNvSpPr>
            <a:spLocks noGrp="1"/>
          </p:cNvSpPr>
          <p:nvPr>
            <p:ph idx="1"/>
          </p:nvPr>
        </p:nvSpPr>
        <p:spPr>
          <a:xfrm>
            <a:off x="765772" y="1086193"/>
            <a:ext cx="9908263" cy="3835357"/>
          </a:xfrm>
        </p:spPr>
        <p:txBody>
          <a:bodyPr>
            <a:normAutofit/>
          </a:bodyPr>
          <a:lstStyle/>
          <a:p>
            <a:pPr marL="0" indent="0">
              <a:lnSpc>
                <a:spcPct val="100000"/>
              </a:lnSpc>
              <a:buFont typeface="Arial" panose="020B0604020202020204" pitchFamily="34" charset="0"/>
              <a:buNone/>
            </a:pPr>
            <a:r>
              <a:rPr lang="en-US" sz="2000" dirty="0"/>
              <a:t>Many thanks to our Guideline Ambassadors who were guided by Dr. Elliott Antman in developing this translational learning product in support of the 2023 AHA/ASA Guideline for the Management of Patients with Aneurysmal Subarachnoid Hemorrhage.</a:t>
            </a:r>
          </a:p>
        </p:txBody>
      </p:sp>
      <p:sp>
        <p:nvSpPr>
          <p:cNvPr id="8" name="TextBox 7">
            <a:extLst>
              <a:ext uri="{FF2B5EF4-FFF2-40B4-BE49-F238E27FC236}">
                <a16:creationId xmlns:a16="http://schemas.microsoft.com/office/drawing/2014/main" id="{C809FE08-8957-56B3-622C-633C17B75F70}"/>
              </a:ext>
            </a:extLst>
          </p:cNvPr>
          <p:cNvSpPr txBox="1"/>
          <p:nvPr/>
        </p:nvSpPr>
        <p:spPr>
          <a:xfrm>
            <a:off x="887128" y="2691252"/>
            <a:ext cx="9245600" cy="1570547"/>
          </a:xfrm>
          <a:prstGeom prst="rect">
            <a:avLst/>
          </a:prstGeom>
          <a:noFill/>
        </p:spPr>
        <p:txBody>
          <a:bodyPr wrap="square" numCol="2" spcCol="18288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Lub Dub Bold" panose="020B0803030403020204" pitchFamily="34" charset="0"/>
              </a:rPr>
              <a:t>Hassan Aboul-Nour</a:t>
            </a:r>
            <a: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rPr>
              <a:t>, MD</a:t>
            </a:r>
            <a:endParaRPr kumimoji="0" lang="en-US" sz="2000" b="0" i="0" u="none" strike="noStrike" kern="1200" cap="none" spc="0" normalizeH="0" baseline="0" noProof="0" dirty="0">
              <a:ln>
                <a:noFill/>
              </a:ln>
              <a:solidFill>
                <a:srgbClr val="000000"/>
              </a:solidFill>
              <a:effectLst/>
              <a:uLnTx/>
              <a:uFillTx/>
              <a:latin typeface="Lub Dub Bold" panose="020B08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Lub Dub Bold" panose="020B0803030403020204" pitchFamily="34" charset="0"/>
              </a:rPr>
              <a:t>Hisham </a:t>
            </a:r>
            <a:r>
              <a:rPr kumimoji="0" lang="en-US" sz="2000" b="0" i="0" u="none" strike="noStrike" kern="1200" cap="none" spc="0" normalizeH="0" baseline="0" noProof="0" dirty="0" err="1">
                <a:ln>
                  <a:noFill/>
                </a:ln>
                <a:solidFill>
                  <a:srgbClr val="000000"/>
                </a:solidFill>
                <a:effectLst/>
                <a:uLnTx/>
                <a:uFillTx/>
                <a:latin typeface="Lub Dub Bold" panose="020B0803030403020204" pitchFamily="34" charset="0"/>
              </a:rPr>
              <a:t>Alhajala</a:t>
            </a:r>
            <a: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rPr>
              <a:t>,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Lub Dub Bold" panose="020B0803030403020204" pitchFamily="34" charset="0"/>
              </a:rPr>
              <a:t>Ritwik</a:t>
            </a:r>
            <a:r>
              <a:rPr kumimoji="0" lang="en-US" sz="2000" b="0" i="0" u="none" strike="noStrike" kern="1200" cap="none" spc="0" normalizeH="0" baseline="0" noProof="0" dirty="0">
                <a:ln>
                  <a:noFill/>
                </a:ln>
                <a:solidFill>
                  <a:srgbClr val="000000"/>
                </a:solidFill>
                <a:effectLst/>
                <a:uLnTx/>
                <a:uFillTx/>
                <a:latin typeface="Lub Dub Bold" panose="020B0803030403020204" pitchFamily="34" charset="0"/>
              </a:rPr>
              <a:t> Bhatia</a:t>
            </a:r>
            <a: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rPr>
              <a:t>,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Lub Dub Bold" panose="020B0803030403020204" pitchFamily="34" charset="0"/>
              </a:rPr>
              <a:t> Matthew </a:t>
            </a:r>
            <a:r>
              <a:rPr kumimoji="0" lang="en-US" sz="2000" b="0" i="0" u="none" strike="noStrike" kern="1200" cap="none" spc="0" normalizeH="0" baseline="0" noProof="0" dirty="0" err="1">
                <a:ln>
                  <a:noFill/>
                </a:ln>
                <a:solidFill>
                  <a:srgbClr val="000000"/>
                </a:solidFill>
                <a:effectLst/>
                <a:uLnTx/>
                <a:uFillTx/>
                <a:latin typeface="Lub Dub Bold" panose="020B0803030403020204" pitchFamily="34" charset="0"/>
              </a:rPr>
              <a:t>Gusler</a:t>
            </a:r>
            <a:r>
              <a:rPr kumimoji="0" lang="fr-FR" sz="2000" b="0" i="0" u="none" strike="noStrike" kern="1200" cap="none" spc="0" normalizeH="0" baseline="0" noProof="0" dirty="0">
                <a:ln>
                  <a:noFill/>
                </a:ln>
                <a:solidFill>
                  <a:prstClr val="black"/>
                </a:solidFill>
                <a:effectLst/>
                <a:uLnTx/>
                <a:uFillTx/>
                <a:latin typeface="Lub Dub Bold" panose="020B0803030403020204" pitchFamily="34" charset="0"/>
              </a:rPr>
              <a:t>, 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Lub Dub Bold" panose="020B0803030403020204" pitchFamily="34" charset="0"/>
              </a:rPr>
              <a:t> </a:t>
            </a:r>
            <a:endPar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Lub Dub Bold" panose="020B0803030403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ub Dub Bold" panose="020B08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Lub Dub Bold" panose="020B0803030403020204" pitchFamily="34" charset="0"/>
              </a:rPr>
              <a:t>Melissa Johnson,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Lub Dub Bold" panose="020B0803030403020204" pitchFamily="34" charset="0"/>
              </a:rPr>
              <a:t>Samantha Miller, MD</a:t>
            </a:r>
            <a:endPar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Lub Dub Bold" panose="020B0803030403020204" pitchFamily="34" charset="0"/>
              </a:rPr>
              <a:t>Veronica Moreno – Gomez, MD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Lub Dub Bold" panose="020B0803030403020204" pitchFamily="34" charset="0"/>
              </a:rPr>
              <a:t> Simona </a:t>
            </a:r>
            <a:r>
              <a:rPr kumimoji="0" lang="en-US" sz="2000" b="0" i="0" u="none" strike="noStrike" kern="1200" cap="none" spc="0" normalizeH="0" baseline="0" noProof="0" dirty="0" err="1">
                <a:ln>
                  <a:noFill/>
                </a:ln>
                <a:solidFill>
                  <a:srgbClr val="000000"/>
                </a:solidFill>
                <a:effectLst/>
                <a:uLnTx/>
                <a:uFillTx/>
                <a:latin typeface="Lub Dub Bold" panose="020B0803030403020204" pitchFamily="34" charset="0"/>
              </a:rPr>
              <a:t>Nedelcu</a:t>
            </a:r>
            <a:r>
              <a:rPr kumimoji="0" lang="it-IT" sz="2000" b="0" i="0" u="none" strike="noStrike" kern="1200" cap="none" spc="0" normalizeH="0" baseline="0" noProof="0" dirty="0">
                <a:ln>
                  <a:noFill/>
                </a:ln>
                <a:solidFill>
                  <a:prstClr val="black"/>
                </a:solidFill>
                <a:effectLst/>
                <a:uLnTx/>
                <a:uFillTx/>
                <a:latin typeface="Lub Dub Bold" panose="020B0803030403020204" pitchFamily="34" charset="0"/>
              </a:rPr>
              <a:t>, MD</a:t>
            </a:r>
            <a:endPar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p:txBody>
      </p:sp>
      <p:sp>
        <p:nvSpPr>
          <p:cNvPr id="9" name="Text Placeholder 4">
            <a:extLst>
              <a:ext uri="{FF2B5EF4-FFF2-40B4-BE49-F238E27FC236}">
                <a16:creationId xmlns:a16="http://schemas.microsoft.com/office/drawing/2014/main" id="{8EDF807D-F0E6-DF23-E1F1-77343594D6F0}"/>
              </a:ext>
              <a:ext uri="{C183D7F6-B498-43B3-948B-1728B52AA6E4}">
                <adec:decorative xmlns:adec="http://schemas.microsoft.com/office/drawing/2017/decorative" val="0"/>
              </a:ext>
            </a:extLst>
          </p:cNvPr>
          <p:cNvSpPr txBox="1">
            <a:spLocks/>
          </p:cNvSpPr>
          <p:nvPr/>
        </p:nvSpPr>
        <p:spPr>
          <a:xfrm>
            <a:off x="838200" y="4272184"/>
            <a:ext cx="10251844" cy="1385454"/>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The American Heart Association requests this electronic slide deck be cited as follows: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Aboul</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-Nour, H., </a:t>
            </a: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Alhajal</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H., Bhatia, R., </a:t>
            </a: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Gusler</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M., Johnson, M., Miller, S., Moreno-Gomez, V., </a:t>
            </a: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Nedelcu</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S., Nour, H. A., Be</a:t>
            </a: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zanson</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J. L., Reyna, G. &amp; Antman, E. M. (2023).  AHA Clinical Update; Adapted from: [PowerPoint slides]. Retrieved from the 2023 AHA/ASA Guideline for the Management of Patients with Aneurysmal Subarachnoid Hemorrhage https://professional.heart.org/en/science-news.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p:txBody>
      </p:sp>
    </p:spTree>
    <p:extLst>
      <p:ext uri="{BB962C8B-B14F-4D97-AF65-F5344CB8AC3E}">
        <p14:creationId xmlns:p14="http://schemas.microsoft.com/office/powerpoint/2010/main" val="675889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60CF8A-399D-279C-4D7A-0C70C18B0C51}"/>
              </a:ext>
              <a:ext uri="{C183D7F6-B498-43B3-948B-1728B52AA6E4}">
                <adec:decorative xmlns:adec="http://schemas.microsoft.com/office/drawing/2017/decorative" val="1"/>
              </a:ext>
            </a:extLst>
          </p:cNvPr>
          <p:cNvSpPr/>
          <p:nvPr/>
        </p:nvSpPr>
        <p:spPr>
          <a:xfrm>
            <a:off x="1077362" y="1192145"/>
            <a:ext cx="4943191" cy="2861295"/>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A413ED-4E93-42F8-CC66-D92556284F44}"/>
              </a:ext>
            </a:extLst>
          </p:cNvPr>
          <p:cNvSpPr>
            <a:spLocks noGrp="1"/>
          </p:cNvSpPr>
          <p:nvPr>
            <p:ph type="title"/>
          </p:nvPr>
        </p:nvSpPr>
        <p:spPr/>
        <p:txBody>
          <a:bodyPr/>
          <a:lstStyle/>
          <a:p>
            <a:r>
              <a:rPr lang="en-US" dirty="0"/>
              <a:t>Mechanisms of </a:t>
            </a:r>
            <a:r>
              <a:rPr lang="en-US" dirty="0" err="1"/>
              <a:t>aSAH</a:t>
            </a:r>
            <a:r>
              <a:rPr lang="en-US" dirty="0"/>
              <a:t>-Associated Brain Injury </a:t>
            </a:r>
          </a:p>
        </p:txBody>
      </p:sp>
      <p:sp>
        <p:nvSpPr>
          <p:cNvPr id="4" name="Slide Number Placeholder 3">
            <a:extLst>
              <a:ext uri="{FF2B5EF4-FFF2-40B4-BE49-F238E27FC236}">
                <a16:creationId xmlns:a16="http://schemas.microsoft.com/office/drawing/2014/main" id="{D4B98383-E485-3562-3B98-1970FF8A36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
        <p:nvSpPr>
          <p:cNvPr id="10" name="TextBox 9">
            <a:extLst>
              <a:ext uri="{FF2B5EF4-FFF2-40B4-BE49-F238E27FC236}">
                <a16:creationId xmlns:a16="http://schemas.microsoft.com/office/drawing/2014/main" id="{09D0FAF9-2B19-52B5-692B-4B6CD0133F16}"/>
              </a:ext>
            </a:extLst>
          </p:cNvPr>
          <p:cNvSpPr txBox="1"/>
          <p:nvPr/>
        </p:nvSpPr>
        <p:spPr>
          <a:xfrm>
            <a:off x="1523215" y="1364716"/>
            <a:ext cx="4385650" cy="2585323"/>
          </a:xfrm>
          <a:prstGeom prst="rect">
            <a:avLst/>
          </a:prstGeom>
          <a:noFill/>
        </p:spPr>
        <p:txBody>
          <a:bodyPr wrap="square">
            <a:spAutoFit/>
          </a:bodyPr>
          <a:lstStyle/>
          <a:p>
            <a:r>
              <a:rPr lang="en-US" sz="1800" b="1" dirty="0">
                <a:latin typeface="Lub Dub Bold" panose="020B0803030403020204" pitchFamily="34" charset="0"/>
                <a:cs typeface="Arial" panose="020B0604020202020204" pitchFamily="34" charset="0"/>
              </a:rPr>
              <a:t>Pathophysiology of delayed cerebral ischemia (DCI):</a:t>
            </a:r>
          </a:p>
          <a:p>
            <a:pPr marL="569913" indent="-285750">
              <a:spcBef>
                <a:spcPts val="600"/>
              </a:spcBef>
              <a:buFont typeface="Arial" panose="020B0604020202020204" pitchFamily="34" charset="0"/>
              <a:buChar char="•"/>
            </a:pPr>
            <a:r>
              <a:rPr lang="en-US" sz="1600" dirty="0">
                <a:latin typeface="Lub Dub Medium" panose="020B0603030403020204" pitchFamily="34" charset="0"/>
              </a:rPr>
              <a:t>Arteriolar constriction</a:t>
            </a:r>
          </a:p>
          <a:p>
            <a:pPr marL="569913" indent="-285750">
              <a:spcBef>
                <a:spcPts val="600"/>
              </a:spcBef>
              <a:buFont typeface="Arial" panose="020B0604020202020204" pitchFamily="34" charset="0"/>
              <a:buChar char="•"/>
              <a:defRPr/>
            </a:pPr>
            <a:r>
              <a:rPr lang="en-US" sz="1600" dirty="0">
                <a:latin typeface="Lub Dub Medium" panose="020B0603030403020204" pitchFamily="34" charset="0"/>
              </a:rPr>
              <a:t>Cerebral </a:t>
            </a:r>
            <a:r>
              <a:rPr lang="en-US" sz="1600" dirty="0" err="1">
                <a:latin typeface="Lub Dub Medium" panose="020B0603030403020204" pitchFamily="34" charset="0"/>
              </a:rPr>
              <a:t>microembolism</a:t>
            </a:r>
            <a:endParaRPr lang="en-US" sz="1600" dirty="0">
              <a:latin typeface="Lub Dub Medium" panose="020B0603030403020204" pitchFamily="34" charset="0"/>
            </a:endParaRPr>
          </a:p>
          <a:p>
            <a:pPr marL="569913" indent="-285750">
              <a:spcBef>
                <a:spcPts val="600"/>
              </a:spcBef>
              <a:buFont typeface="Arial" panose="020B0604020202020204" pitchFamily="34" charset="0"/>
              <a:buChar char="•"/>
              <a:defRPr/>
            </a:pPr>
            <a:r>
              <a:rPr lang="en-US" sz="1600" dirty="0">
                <a:latin typeface="Lub Dub Medium" panose="020B0603030403020204" pitchFamily="34" charset="0"/>
              </a:rPr>
              <a:t>Cortical spreading depolarization</a:t>
            </a:r>
          </a:p>
          <a:p>
            <a:pPr marL="569913" indent="-285750">
              <a:spcBef>
                <a:spcPts val="600"/>
              </a:spcBef>
              <a:buFont typeface="Arial" panose="020B0604020202020204" pitchFamily="34" charset="0"/>
              <a:buChar char="•"/>
              <a:defRPr/>
            </a:pPr>
            <a:r>
              <a:rPr lang="en-US" sz="1600" dirty="0">
                <a:latin typeface="Lub Dub Medium" panose="020B0603030403020204" pitchFamily="34" charset="0"/>
              </a:rPr>
              <a:t>Blood brain barrier breakdown</a:t>
            </a:r>
          </a:p>
          <a:p>
            <a:pPr marL="569913" indent="-285750">
              <a:spcBef>
                <a:spcPts val="600"/>
              </a:spcBef>
              <a:buFont typeface="Arial" panose="020B0604020202020204" pitchFamily="34" charset="0"/>
              <a:buChar char="•"/>
              <a:defRPr/>
            </a:pPr>
            <a:r>
              <a:rPr lang="en-US" sz="1600" dirty="0">
                <a:latin typeface="Lub Dub Medium" panose="020B0603030403020204" pitchFamily="34" charset="0"/>
              </a:rPr>
              <a:t>Cerebral autoregulation impairment </a:t>
            </a:r>
          </a:p>
          <a:p>
            <a:pPr marL="569913" indent="-285750">
              <a:spcBef>
                <a:spcPts val="600"/>
              </a:spcBef>
              <a:buFont typeface="Arial" panose="020B0604020202020204" pitchFamily="34" charset="0"/>
              <a:buChar char="•"/>
              <a:defRPr/>
            </a:pPr>
            <a:r>
              <a:rPr lang="en-US" sz="1600" dirty="0">
                <a:latin typeface="Lub Dub Medium" panose="020B0603030403020204" pitchFamily="34" charset="0"/>
              </a:rPr>
              <a:t>Capillary transit time heterogeneity</a:t>
            </a:r>
          </a:p>
        </p:txBody>
      </p:sp>
      <p:sp>
        <p:nvSpPr>
          <p:cNvPr id="12" name="Oval 11">
            <a:extLst>
              <a:ext uri="{FF2B5EF4-FFF2-40B4-BE49-F238E27FC236}">
                <a16:creationId xmlns:a16="http://schemas.microsoft.com/office/drawing/2014/main" id="{0C631C7B-9CEB-1081-ED5F-E5ABB7527059}"/>
              </a:ext>
              <a:ext uri="{C183D7F6-B498-43B3-948B-1728B52AA6E4}">
                <adec:decorative xmlns:adec="http://schemas.microsoft.com/office/drawing/2017/decorative" val="1"/>
              </a:ext>
            </a:extLst>
          </p:cNvPr>
          <p:cNvSpPr/>
          <p:nvPr/>
        </p:nvSpPr>
        <p:spPr>
          <a:xfrm>
            <a:off x="693305" y="1297770"/>
            <a:ext cx="768114" cy="768114"/>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CCFD30BE-5C53-88E3-6BA4-FDA870F9291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7687" y="1332152"/>
            <a:ext cx="699350" cy="699350"/>
          </a:xfrm>
          <a:prstGeom prst="rect">
            <a:avLst/>
          </a:prstGeom>
        </p:spPr>
      </p:pic>
      <p:sp>
        <p:nvSpPr>
          <p:cNvPr id="14" name="Rectangle 13">
            <a:extLst>
              <a:ext uri="{FF2B5EF4-FFF2-40B4-BE49-F238E27FC236}">
                <a16:creationId xmlns:a16="http://schemas.microsoft.com/office/drawing/2014/main" id="{069B57EB-ABE6-4F7C-596B-FBD4D97B94B0}"/>
              </a:ext>
              <a:ext uri="{C183D7F6-B498-43B3-948B-1728B52AA6E4}">
                <adec:decorative xmlns:adec="http://schemas.microsoft.com/office/drawing/2017/decorative" val="1"/>
              </a:ext>
            </a:extLst>
          </p:cNvPr>
          <p:cNvSpPr/>
          <p:nvPr/>
        </p:nvSpPr>
        <p:spPr>
          <a:xfrm>
            <a:off x="1077362" y="4242527"/>
            <a:ext cx="4943191" cy="145113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0038013-A0A7-CC03-6754-EED1ADE92E9F}"/>
              </a:ext>
            </a:extLst>
          </p:cNvPr>
          <p:cNvSpPr txBox="1"/>
          <p:nvPr/>
        </p:nvSpPr>
        <p:spPr>
          <a:xfrm>
            <a:off x="1523215" y="4302963"/>
            <a:ext cx="4385650" cy="1338828"/>
          </a:xfrm>
          <a:prstGeom prst="rect">
            <a:avLst/>
          </a:prstGeom>
          <a:noFill/>
        </p:spPr>
        <p:txBody>
          <a:bodyPr wrap="square">
            <a:spAutoFit/>
          </a:bodyPr>
          <a:lstStyle/>
          <a:p>
            <a:r>
              <a:rPr lang="en-US" sz="1800" b="1" dirty="0">
                <a:latin typeface="Lub Dub Bold" panose="020B0803030403020204" pitchFamily="34" charset="0"/>
                <a:cs typeface="Arial" panose="020B0604020202020204" pitchFamily="34" charset="0"/>
              </a:rPr>
              <a:t>Chronic morbidity in the following:</a:t>
            </a:r>
          </a:p>
          <a:p>
            <a:pPr marL="569913" indent="-285750">
              <a:spcBef>
                <a:spcPts val="600"/>
              </a:spcBef>
              <a:buFont typeface="Arial" panose="020B0604020202020204" pitchFamily="34" charset="0"/>
              <a:buChar char="•"/>
            </a:pPr>
            <a:r>
              <a:rPr lang="en-US" sz="1600" dirty="0">
                <a:latin typeface="Lub Dub Medium" panose="020B0603030403020204" pitchFamily="34" charset="0"/>
              </a:rPr>
              <a:t>Cognitive recovery</a:t>
            </a:r>
          </a:p>
          <a:p>
            <a:pPr marL="569913" indent="-285750">
              <a:spcBef>
                <a:spcPts val="600"/>
              </a:spcBef>
              <a:buFont typeface="Arial" panose="020B0604020202020204" pitchFamily="34" charset="0"/>
              <a:buChar char="•"/>
            </a:pPr>
            <a:r>
              <a:rPr lang="en-US" sz="1600" dirty="0">
                <a:latin typeface="Lub Dub Medium" panose="020B0603030403020204" pitchFamily="34" charset="0"/>
              </a:rPr>
              <a:t>Mood disorders</a:t>
            </a:r>
          </a:p>
          <a:p>
            <a:pPr marL="569913" indent="-285750">
              <a:spcBef>
                <a:spcPts val="600"/>
              </a:spcBef>
              <a:buFont typeface="Arial" panose="020B0604020202020204" pitchFamily="34" charset="0"/>
              <a:buChar char="•"/>
            </a:pPr>
            <a:r>
              <a:rPr lang="en-US" sz="1600" dirty="0">
                <a:latin typeface="Lub Dub Medium" panose="020B0603030403020204" pitchFamily="34" charset="0"/>
              </a:rPr>
              <a:t>QOL</a:t>
            </a:r>
          </a:p>
        </p:txBody>
      </p:sp>
      <p:sp>
        <p:nvSpPr>
          <p:cNvPr id="16" name="Oval 15">
            <a:extLst>
              <a:ext uri="{FF2B5EF4-FFF2-40B4-BE49-F238E27FC236}">
                <a16:creationId xmlns:a16="http://schemas.microsoft.com/office/drawing/2014/main" id="{489B08C6-59F0-0243-2C00-4E5F68A2A1A9}"/>
              </a:ext>
              <a:ext uri="{C183D7F6-B498-43B3-948B-1728B52AA6E4}">
                <adec:decorative xmlns:adec="http://schemas.microsoft.com/office/drawing/2017/decorative" val="1"/>
              </a:ext>
            </a:extLst>
          </p:cNvPr>
          <p:cNvSpPr/>
          <p:nvPr/>
        </p:nvSpPr>
        <p:spPr>
          <a:xfrm>
            <a:off x="693305" y="4554851"/>
            <a:ext cx="768114" cy="768114"/>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C6E4DA4A-4DCF-FE56-E835-65390C14909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7872" y="4640873"/>
            <a:ext cx="618980" cy="618980"/>
          </a:xfrm>
          <a:prstGeom prst="rect">
            <a:avLst/>
          </a:prstGeom>
        </p:spPr>
      </p:pic>
      <p:sp>
        <p:nvSpPr>
          <p:cNvPr id="26" name="Arrow: Curved Right 25">
            <a:extLst>
              <a:ext uri="{FF2B5EF4-FFF2-40B4-BE49-F238E27FC236}">
                <a16:creationId xmlns:a16="http://schemas.microsoft.com/office/drawing/2014/main" id="{245D4226-F7D4-4891-5DF8-0E54B5CCC334}"/>
              </a:ext>
              <a:ext uri="{C183D7F6-B498-43B3-948B-1728B52AA6E4}">
                <adec:decorative xmlns:adec="http://schemas.microsoft.com/office/drawing/2017/decorative" val="1"/>
              </a:ext>
            </a:extLst>
          </p:cNvPr>
          <p:cNvSpPr/>
          <p:nvPr/>
        </p:nvSpPr>
        <p:spPr>
          <a:xfrm>
            <a:off x="464643" y="2437874"/>
            <a:ext cx="893242" cy="213988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Rectangle 32">
            <a:extLst>
              <a:ext uri="{FF2B5EF4-FFF2-40B4-BE49-F238E27FC236}">
                <a16:creationId xmlns:a16="http://schemas.microsoft.com/office/drawing/2014/main" id="{1528306F-6E03-7639-A42D-77CBB605A0CA}"/>
              </a:ext>
              <a:ext uri="{C183D7F6-B498-43B3-948B-1728B52AA6E4}">
                <adec:decorative xmlns:adec="http://schemas.microsoft.com/office/drawing/2017/decorative" val="1"/>
              </a:ext>
            </a:extLst>
          </p:cNvPr>
          <p:cNvSpPr/>
          <p:nvPr/>
        </p:nvSpPr>
        <p:spPr>
          <a:xfrm>
            <a:off x="6850463" y="1200146"/>
            <a:ext cx="4943191" cy="449351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970B807C-B6B7-EBBE-2405-8F4F1CB55F8C}"/>
              </a:ext>
            </a:extLst>
          </p:cNvPr>
          <p:cNvSpPr txBox="1"/>
          <p:nvPr/>
        </p:nvSpPr>
        <p:spPr>
          <a:xfrm>
            <a:off x="7296316" y="1372717"/>
            <a:ext cx="4105127" cy="3770263"/>
          </a:xfrm>
          <a:prstGeom prst="rect">
            <a:avLst/>
          </a:prstGeom>
          <a:noFill/>
        </p:spPr>
        <p:txBody>
          <a:bodyPr wrap="square">
            <a:spAutoFit/>
          </a:bodyPr>
          <a:lstStyle/>
          <a:p>
            <a:r>
              <a:rPr lang="en-US" sz="1800" b="1" dirty="0">
                <a:latin typeface="Lub Dub Bold" panose="020B0803030403020204" pitchFamily="34" charset="0"/>
                <a:cs typeface="Arial" panose="020B0604020202020204" pitchFamily="34" charset="0"/>
              </a:rPr>
              <a:t>Strategies for reduction in case fatality and improved acute outcome</a:t>
            </a:r>
          </a:p>
          <a:p>
            <a:pPr marL="569913" indent="-285750">
              <a:spcBef>
                <a:spcPts val="600"/>
              </a:spcBef>
              <a:buFont typeface="Arial" panose="020B0604020202020204" pitchFamily="34" charset="0"/>
              <a:buChar char="•"/>
            </a:pPr>
            <a:r>
              <a:rPr lang="en-US" sz="1600" dirty="0">
                <a:latin typeface="Lub Dub Medium" panose="020B0603030403020204" pitchFamily="34" charset="0"/>
              </a:rPr>
              <a:t>Early repair of the ruptured aneurysm (endovascular coiling or neurosurgical clipping)</a:t>
            </a:r>
          </a:p>
          <a:p>
            <a:pPr marL="569913" indent="-285750">
              <a:spcBef>
                <a:spcPts val="600"/>
              </a:spcBef>
              <a:buFont typeface="Arial" panose="020B0604020202020204" pitchFamily="34" charset="0"/>
              <a:buChar char="•"/>
            </a:pPr>
            <a:r>
              <a:rPr lang="en-US" sz="1600" dirty="0">
                <a:latin typeface="Lub Dub Medium" panose="020B0603030403020204" pitchFamily="34" charset="0"/>
              </a:rPr>
              <a:t>Management in specialized neurologic ICUs with multidisciplinary clinical groups </a:t>
            </a:r>
          </a:p>
          <a:p>
            <a:pPr marL="569913" indent="-285750">
              <a:spcBef>
                <a:spcPts val="600"/>
              </a:spcBef>
              <a:buFont typeface="Arial" panose="020B0604020202020204" pitchFamily="34" charset="0"/>
              <a:buChar char="•"/>
            </a:pPr>
            <a:r>
              <a:rPr lang="en-US" sz="1600" dirty="0">
                <a:latin typeface="Lub Dub Medium" panose="020B0603030403020204" pitchFamily="34" charset="0"/>
              </a:rPr>
              <a:t>Focused </a:t>
            </a:r>
            <a:r>
              <a:rPr lang="en-US" sz="1600" dirty="0" err="1">
                <a:latin typeface="Lub Dub Medium" panose="020B0603030403020204" pitchFamily="34" charset="0"/>
              </a:rPr>
              <a:t>tx</a:t>
            </a:r>
            <a:r>
              <a:rPr lang="en-US" sz="1600" dirty="0">
                <a:latin typeface="Lub Dub Medium" panose="020B0603030403020204" pitchFamily="34" charset="0"/>
              </a:rPr>
              <a:t> of cerebral edema, hydrocephalus and elevated ICP</a:t>
            </a:r>
          </a:p>
          <a:p>
            <a:pPr marL="569913" indent="-285750">
              <a:spcBef>
                <a:spcPts val="600"/>
              </a:spcBef>
              <a:buFont typeface="Arial" panose="020B0604020202020204" pitchFamily="34" charset="0"/>
              <a:buChar char="•"/>
            </a:pPr>
            <a:r>
              <a:rPr lang="en-US" sz="1600" dirty="0">
                <a:latin typeface="Lub Dub Medium" panose="020B0603030403020204" pitchFamily="34" charset="0"/>
              </a:rPr>
              <a:t>Tx of DCI</a:t>
            </a:r>
          </a:p>
          <a:p>
            <a:pPr marL="569913" indent="-285750">
              <a:spcBef>
                <a:spcPts val="600"/>
              </a:spcBef>
              <a:buFont typeface="Arial" panose="020B0604020202020204" pitchFamily="34" charset="0"/>
              <a:buChar char="•"/>
            </a:pPr>
            <a:r>
              <a:rPr lang="en-US" sz="1600" dirty="0">
                <a:latin typeface="Lub Dub Medium" panose="020B0603030403020204" pitchFamily="34" charset="0"/>
              </a:rPr>
              <a:t>Tx of medical complications</a:t>
            </a:r>
          </a:p>
        </p:txBody>
      </p:sp>
      <p:sp>
        <p:nvSpPr>
          <p:cNvPr id="35" name="Oval 34">
            <a:extLst>
              <a:ext uri="{FF2B5EF4-FFF2-40B4-BE49-F238E27FC236}">
                <a16:creationId xmlns:a16="http://schemas.microsoft.com/office/drawing/2014/main" id="{CFF5C384-558F-1258-090B-6FCA9F0CC438}"/>
              </a:ext>
              <a:ext uri="{C183D7F6-B498-43B3-948B-1728B52AA6E4}">
                <adec:decorative xmlns:adec="http://schemas.microsoft.com/office/drawing/2017/decorative" val="1"/>
              </a:ext>
            </a:extLst>
          </p:cNvPr>
          <p:cNvSpPr/>
          <p:nvPr/>
        </p:nvSpPr>
        <p:spPr>
          <a:xfrm>
            <a:off x="6466406" y="1305771"/>
            <a:ext cx="768114" cy="768114"/>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8ED18119-8CD2-9BF8-4823-A7BC4E7CFE5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470229" y="1426671"/>
            <a:ext cx="760467" cy="581934"/>
          </a:xfrm>
          <a:prstGeom prst="rect">
            <a:avLst/>
          </a:prstGeom>
        </p:spPr>
      </p:pic>
      <p:sp>
        <p:nvSpPr>
          <p:cNvPr id="5" name="Text Placeholder 4">
            <a:extLst>
              <a:ext uri="{FF2B5EF4-FFF2-40B4-BE49-F238E27FC236}">
                <a16:creationId xmlns:a16="http://schemas.microsoft.com/office/drawing/2014/main" id="{EBB6A1D3-CA28-8DCF-4CE4-042961A4A6E3}"/>
              </a:ext>
            </a:extLst>
          </p:cNvPr>
          <p:cNvSpPr>
            <a:spLocks noGrp="1"/>
          </p:cNvSpPr>
          <p:nvPr>
            <p:ph type="body" sz="quarter" idx="13"/>
          </p:nvPr>
        </p:nvSpPr>
        <p:spPr>
          <a:xfrm>
            <a:off x="838200" y="5824375"/>
            <a:ext cx="10515600" cy="271939"/>
          </a:xfrm>
        </p:spPr>
        <p:txBody>
          <a:bodyPr/>
          <a:lstStyle/>
          <a:p>
            <a:pPr algn="ctr"/>
            <a:r>
              <a:rPr lang="en-US" b="1" dirty="0"/>
              <a:t>Abbreviations: </a:t>
            </a:r>
            <a:r>
              <a:rPr lang="en-US" dirty="0" err="1"/>
              <a:t>aSAH</a:t>
            </a:r>
            <a:r>
              <a:rPr lang="en-US" dirty="0"/>
              <a:t> indicates aneurysmal subarachnoid hemorrhage; DCI, delayed cerebral ischemia; </a:t>
            </a:r>
            <a:br>
              <a:rPr lang="en-US" dirty="0"/>
            </a:br>
            <a:r>
              <a:rPr lang="en-US" dirty="0"/>
              <a:t>ICP, intracranial pressure; ICU, intensive care unit; QOL, quality of life; and </a:t>
            </a:r>
            <a:r>
              <a:rPr lang="en-US" dirty="0" err="1"/>
              <a:t>tx</a:t>
            </a:r>
            <a:r>
              <a:rPr lang="en-US" dirty="0"/>
              <a:t>, treatment. </a:t>
            </a:r>
          </a:p>
        </p:txBody>
      </p:sp>
    </p:spTree>
    <p:extLst>
      <p:ext uri="{BB962C8B-B14F-4D97-AF65-F5344CB8AC3E}">
        <p14:creationId xmlns:p14="http://schemas.microsoft.com/office/powerpoint/2010/main" val="335512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ound Same Side Corner Rectangle 60">
            <a:extLst>
              <a:ext uri="{FF2B5EF4-FFF2-40B4-BE49-F238E27FC236}">
                <a16:creationId xmlns:a16="http://schemas.microsoft.com/office/drawing/2014/main" id="{3704C9BE-7774-6DF9-C067-59928315E448}"/>
              </a:ext>
              <a:ext uri="{C183D7F6-B498-43B3-948B-1728B52AA6E4}">
                <adec:decorative xmlns:adec="http://schemas.microsoft.com/office/drawing/2017/decorative" val="1"/>
              </a:ext>
            </a:extLst>
          </p:cNvPr>
          <p:cNvSpPr/>
          <p:nvPr/>
        </p:nvSpPr>
        <p:spPr>
          <a:xfrm>
            <a:off x="1764109" y="2374086"/>
            <a:ext cx="8663782" cy="761297"/>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19" name="Round Same Side Corner Rectangle 60">
            <a:extLst>
              <a:ext uri="{FF2B5EF4-FFF2-40B4-BE49-F238E27FC236}">
                <a16:creationId xmlns:a16="http://schemas.microsoft.com/office/drawing/2014/main" id="{572694D9-AC81-717A-614D-7ED6AD7D5E93}"/>
              </a:ext>
              <a:ext uri="{C183D7F6-B498-43B3-948B-1728B52AA6E4}">
                <adec:decorative xmlns:adec="http://schemas.microsoft.com/office/drawing/2017/decorative" val="1"/>
              </a:ext>
            </a:extLst>
          </p:cNvPr>
          <p:cNvSpPr/>
          <p:nvPr/>
        </p:nvSpPr>
        <p:spPr>
          <a:xfrm>
            <a:off x="1753966" y="3269206"/>
            <a:ext cx="8663782" cy="761297"/>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 name="Title 1">
            <a:extLst>
              <a:ext uri="{FF2B5EF4-FFF2-40B4-BE49-F238E27FC236}">
                <a16:creationId xmlns:a16="http://schemas.microsoft.com/office/drawing/2014/main" id="{704620DD-EB1C-E9D5-7BCC-571BC53541E3}"/>
              </a:ext>
            </a:extLst>
          </p:cNvPr>
          <p:cNvSpPr>
            <a:spLocks noGrp="1"/>
          </p:cNvSpPr>
          <p:nvPr>
            <p:ph type="title"/>
          </p:nvPr>
        </p:nvSpPr>
        <p:spPr/>
        <p:txBody>
          <a:bodyPr/>
          <a:lstStyle/>
          <a:p>
            <a:r>
              <a:rPr lang="en-US" dirty="0"/>
              <a:t>Recommendations for Natural History </a:t>
            </a:r>
            <a:br>
              <a:rPr lang="en-US" dirty="0"/>
            </a:br>
            <a:r>
              <a:rPr lang="en-US" dirty="0"/>
              <a:t>and Outcome of </a:t>
            </a:r>
            <a:r>
              <a:rPr lang="en-US" dirty="0" err="1"/>
              <a:t>aSAH</a:t>
            </a:r>
            <a:endParaRPr lang="en-US" dirty="0"/>
          </a:p>
        </p:txBody>
      </p:sp>
      <p:sp>
        <p:nvSpPr>
          <p:cNvPr id="4" name="Slide Number Placeholder 3">
            <a:extLst>
              <a:ext uri="{FF2B5EF4-FFF2-40B4-BE49-F238E27FC236}">
                <a16:creationId xmlns:a16="http://schemas.microsoft.com/office/drawing/2014/main" id="{E26E8650-F386-0113-DA73-F09C5D41616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
        <p:nvSpPr>
          <p:cNvPr id="6" name="Rectangle 5">
            <a:extLst>
              <a:ext uri="{FF2B5EF4-FFF2-40B4-BE49-F238E27FC236}">
                <a16:creationId xmlns:a16="http://schemas.microsoft.com/office/drawing/2014/main" id="{C0BD4F06-126B-0693-BC6C-977532A75068}"/>
              </a:ext>
              <a:ext uri="{C183D7F6-B498-43B3-948B-1728B52AA6E4}">
                <adec:decorative xmlns:adec="http://schemas.microsoft.com/office/drawing/2017/decorative" val="1"/>
              </a:ext>
            </a:extLst>
          </p:cNvPr>
          <p:cNvSpPr/>
          <p:nvPr/>
        </p:nvSpPr>
        <p:spPr>
          <a:xfrm>
            <a:off x="1764109" y="1656212"/>
            <a:ext cx="8663782" cy="66011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E891F7-849B-B24F-5B73-5D81EC5126FA}"/>
              </a:ext>
              <a:ext uri="{C183D7F6-B498-43B3-948B-1728B52AA6E4}">
                <adec:decorative xmlns:adec="http://schemas.microsoft.com/office/drawing/2017/decorative" val="0"/>
              </a:ext>
            </a:extLst>
          </p:cNvPr>
          <p:cNvSpPr/>
          <p:nvPr/>
        </p:nvSpPr>
        <p:spPr>
          <a:xfrm>
            <a:off x="2428916" y="1617007"/>
            <a:ext cx="7778243" cy="792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Bold" panose="020B0803030403020204" pitchFamily="34" charset="0"/>
                <a:cs typeface="Arial" panose="020B0604020202020204" pitchFamily="34" charset="0"/>
              </a:rPr>
              <a:t>Utilizing clinical scales (e.g., HH grade or WFNS grade) is recommended to determine initial clinical severity and predict outcome. (Class 1)</a:t>
            </a:r>
          </a:p>
        </p:txBody>
      </p:sp>
      <p:sp>
        <p:nvSpPr>
          <p:cNvPr id="17" name="Rectangle 16">
            <a:extLst>
              <a:ext uri="{FF2B5EF4-FFF2-40B4-BE49-F238E27FC236}">
                <a16:creationId xmlns:a16="http://schemas.microsoft.com/office/drawing/2014/main" id="{DE2E45A3-25C5-ACE1-4E94-B467FEE45B6D}"/>
              </a:ext>
              <a:ext uri="{C183D7F6-B498-43B3-948B-1728B52AA6E4}">
                <adec:decorative xmlns:adec="http://schemas.microsoft.com/office/drawing/2017/decorative" val="1"/>
              </a:ext>
            </a:extLst>
          </p:cNvPr>
          <p:cNvSpPr/>
          <p:nvPr/>
        </p:nvSpPr>
        <p:spPr>
          <a:xfrm>
            <a:off x="1764109" y="4202345"/>
            <a:ext cx="8663782" cy="914399"/>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E7F13D9-243D-8280-8304-62E094D968BA}"/>
              </a:ext>
              <a:ext uri="{C183D7F6-B498-43B3-948B-1728B52AA6E4}">
                <adec:decorative xmlns:adec="http://schemas.microsoft.com/office/drawing/2017/decorative" val="0"/>
              </a:ext>
            </a:extLst>
          </p:cNvPr>
          <p:cNvSpPr/>
          <p:nvPr/>
        </p:nvSpPr>
        <p:spPr>
          <a:xfrm>
            <a:off x="2649465" y="3229074"/>
            <a:ext cx="7337144" cy="838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Bold" panose="020B0803030403020204" pitchFamily="34" charset="0"/>
                <a:cs typeface="Arial" panose="020B0604020202020204" pitchFamily="34" charset="0"/>
              </a:rPr>
              <a:t>In aSAH and advanced age, aneurysm tx is reasonable, after careful discussion of prognosis with family members, to improve survival and outcome.  (Class 2a)</a:t>
            </a:r>
          </a:p>
        </p:txBody>
      </p:sp>
      <p:sp>
        <p:nvSpPr>
          <p:cNvPr id="14" name="Rectangle 13">
            <a:extLst>
              <a:ext uri="{FF2B5EF4-FFF2-40B4-BE49-F238E27FC236}">
                <a16:creationId xmlns:a16="http://schemas.microsoft.com/office/drawing/2014/main" id="{C2413535-614E-CD61-0745-4A3D8003FDBD}"/>
              </a:ext>
              <a:ext uri="{C183D7F6-B498-43B3-948B-1728B52AA6E4}">
                <adec:decorative xmlns:adec="http://schemas.microsoft.com/office/drawing/2017/decorative" val="0"/>
              </a:ext>
            </a:extLst>
          </p:cNvPr>
          <p:cNvSpPr/>
          <p:nvPr/>
        </p:nvSpPr>
        <p:spPr>
          <a:xfrm>
            <a:off x="2866748" y="4117714"/>
            <a:ext cx="6902578" cy="1096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Bold" panose="020B0803030403020204" pitchFamily="34" charset="0"/>
                <a:cs typeface="Arial" panose="020B0604020202020204" pitchFamily="34" charset="0"/>
              </a:rPr>
              <a:t>In patients with aSAH who do not improve after correction of modifiable conditions and are deemed unsalvageable due to evidence of irreversible neurological injury, tx of the aneurysm is not beneficial. (Class 3: No Benefit)</a:t>
            </a:r>
          </a:p>
        </p:txBody>
      </p:sp>
      <p:pic>
        <p:nvPicPr>
          <p:cNvPr id="7" name="Graphic 6">
            <a:extLst>
              <a:ext uri="{FF2B5EF4-FFF2-40B4-BE49-F238E27FC236}">
                <a16:creationId xmlns:a16="http://schemas.microsoft.com/office/drawing/2014/main" id="{FC3BFD47-3CA0-0A7A-C2AF-2B6026E362E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03615" y="1721883"/>
            <a:ext cx="536167" cy="536167"/>
          </a:xfrm>
          <a:prstGeom prst="rect">
            <a:avLst/>
          </a:prstGeom>
        </p:spPr>
      </p:pic>
      <p:pic>
        <p:nvPicPr>
          <p:cNvPr id="9" name="Graphic 8">
            <a:extLst>
              <a:ext uri="{FF2B5EF4-FFF2-40B4-BE49-F238E27FC236}">
                <a16:creationId xmlns:a16="http://schemas.microsoft.com/office/drawing/2014/main" id="{C2302B5B-630A-CF74-8CAC-F86C89E376E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28429" y="3357547"/>
            <a:ext cx="536167" cy="536167"/>
          </a:xfrm>
          <a:prstGeom prst="rect">
            <a:avLst/>
          </a:prstGeom>
        </p:spPr>
      </p:pic>
      <p:pic>
        <p:nvPicPr>
          <p:cNvPr id="10" name="Graphic 9">
            <a:extLst>
              <a:ext uri="{FF2B5EF4-FFF2-40B4-BE49-F238E27FC236}">
                <a16:creationId xmlns:a16="http://schemas.microsoft.com/office/drawing/2014/main" id="{0AA938CA-8E5B-AD43-3F83-1D6B04D3D55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64022" y="4391460"/>
            <a:ext cx="536167" cy="536167"/>
          </a:xfrm>
          <a:prstGeom prst="rect">
            <a:avLst/>
          </a:prstGeom>
        </p:spPr>
      </p:pic>
      <p:sp>
        <p:nvSpPr>
          <p:cNvPr id="5" name="Text Placeholder 4">
            <a:extLst>
              <a:ext uri="{FF2B5EF4-FFF2-40B4-BE49-F238E27FC236}">
                <a16:creationId xmlns:a16="http://schemas.microsoft.com/office/drawing/2014/main" id="{7BBCFC42-E58E-E847-430A-6FA0F197BAAA}"/>
              </a:ext>
            </a:extLst>
          </p:cNvPr>
          <p:cNvSpPr>
            <a:spLocks noGrp="1"/>
          </p:cNvSpPr>
          <p:nvPr>
            <p:ph type="body" sz="quarter" idx="13"/>
          </p:nvPr>
        </p:nvSpPr>
        <p:spPr>
          <a:xfrm>
            <a:off x="2269025" y="5806268"/>
            <a:ext cx="7653950" cy="271939"/>
          </a:xfrm>
        </p:spPr>
        <p:txBody>
          <a:bodyPr/>
          <a:lstStyle/>
          <a:p>
            <a:pPr marL="0" indent="0" algn="ctr"/>
            <a:r>
              <a:rPr lang="en-US" b="1" dirty="0"/>
              <a:t>Abbreviations: </a:t>
            </a:r>
            <a:r>
              <a:rPr lang="en-US" dirty="0" err="1"/>
              <a:t>aSAH</a:t>
            </a:r>
            <a:r>
              <a:rPr lang="en-US" dirty="0"/>
              <a:t> indicates aneurysmal subarachnoid hemorrhage; BMI, body mass index; CRP, C-reactive protein; </a:t>
            </a:r>
            <a:br>
              <a:rPr lang="en-US" dirty="0"/>
            </a:br>
            <a:r>
              <a:rPr lang="en-US" dirty="0"/>
              <a:t>CSF, cerebrospinal fluid; HH: Hunt &amp; Hess grade; </a:t>
            </a:r>
            <a:r>
              <a:rPr lang="en-US" dirty="0" err="1"/>
              <a:t>tx</a:t>
            </a:r>
            <a:r>
              <a:rPr lang="en-US" dirty="0"/>
              <a:t>, treatment; and WFNS: World Federation of Neurosurgical Societies. </a:t>
            </a:r>
          </a:p>
        </p:txBody>
      </p:sp>
      <p:sp>
        <p:nvSpPr>
          <p:cNvPr id="12" name="Rectangle 11">
            <a:extLst>
              <a:ext uri="{FF2B5EF4-FFF2-40B4-BE49-F238E27FC236}">
                <a16:creationId xmlns:a16="http://schemas.microsoft.com/office/drawing/2014/main" id="{7953A846-6C86-294C-377F-5214EA65723A}"/>
              </a:ext>
              <a:ext uri="{C183D7F6-B498-43B3-948B-1728B52AA6E4}">
                <adec:decorative xmlns:adec="http://schemas.microsoft.com/office/drawing/2017/decorative" val="0"/>
              </a:ext>
            </a:extLst>
          </p:cNvPr>
          <p:cNvSpPr/>
          <p:nvPr/>
        </p:nvSpPr>
        <p:spPr>
          <a:xfrm>
            <a:off x="2866748" y="2353306"/>
            <a:ext cx="7216856" cy="838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Bold" panose="020B0803030403020204" pitchFamily="34" charset="0"/>
                <a:cs typeface="Arial" panose="020B0604020202020204" pitchFamily="34" charset="0"/>
              </a:rPr>
              <a:t>In high-grade aSAH, aneurysm tx is reasonable, after careful discussion of likely prognosis with family members, to optimize patient outcome. (Class 2a)</a:t>
            </a:r>
          </a:p>
        </p:txBody>
      </p:sp>
      <p:pic>
        <p:nvPicPr>
          <p:cNvPr id="8" name="Graphic 7">
            <a:extLst>
              <a:ext uri="{FF2B5EF4-FFF2-40B4-BE49-F238E27FC236}">
                <a16:creationId xmlns:a16="http://schemas.microsoft.com/office/drawing/2014/main" id="{75F5A5E7-2CCD-427B-4BCF-9727DA83614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28429" y="2535359"/>
            <a:ext cx="536167" cy="536167"/>
          </a:xfrm>
          <a:prstGeom prst="rect">
            <a:avLst/>
          </a:prstGeom>
        </p:spPr>
      </p:pic>
    </p:spTree>
    <p:extLst>
      <p:ext uri="{BB962C8B-B14F-4D97-AF65-F5344CB8AC3E}">
        <p14:creationId xmlns:p14="http://schemas.microsoft.com/office/powerpoint/2010/main" val="292706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1BCBC8E-682C-1FD9-288B-D34C07866399}"/>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501204" y="1388713"/>
            <a:ext cx="3690796" cy="4320965"/>
          </a:xfrm>
          <a:prstGeom prst="rect">
            <a:avLst/>
          </a:prstGeom>
          <a:effectLst>
            <a:outerShdw blurRad="63500" algn="ctr" rotWithShape="0">
              <a:prstClr val="black">
                <a:alpha val="40000"/>
              </a:prstClr>
            </a:outerShdw>
          </a:effectLst>
        </p:spPr>
      </p:pic>
      <p:sp>
        <p:nvSpPr>
          <p:cNvPr id="8" name="Rectangle 7">
            <a:extLst>
              <a:ext uri="{FF2B5EF4-FFF2-40B4-BE49-F238E27FC236}">
                <a16:creationId xmlns:a16="http://schemas.microsoft.com/office/drawing/2014/main" id="{6D7F7E5F-C2F1-8FC0-DD6D-1ABD524A4251}"/>
              </a:ext>
              <a:ext uri="{C183D7F6-B498-43B3-948B-1728B52AA6E4}">
                <adec:decorative xmlns:adec="http://schemas.microsoft.com/office/drawing/2017/decorative" val="1"/>
              </a:ext>
            </a:extLst>
          </p:cNvPr>
          <p:cNvSpPr/>
          <p:nvPr/>
        </p:nvSpPr>
        <p:spPr>
          <a:xfrm>
            <a:off x="838200" y="1999362"/>
            <a:ext cx="4584826" cy="3710317"/>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EFB14-449B-8B4A-C179-178FBBCA5540}"/>
              </a:ext>
            </a:extLst>
          </p:cNvPr>
          <p:cNvSpPr>
            <a:spLocks noGrp="1"/>
          </p:cNvSpPr>
          <p:nvPr>
            <p:ph type="title"/>
          </p:nvPr>
        </p:nvSpPr>
        <p:spPr/>
        <p:txBody>
          <a:bodyPr/>
          <a:lstStyle/>
          <a:p>
            <a:r>
              <a:rPr lang="en-US" dirty="0"/>
              <a:t>Clinical Manifestations and Diagnosis: </a:t>
            </a:r>
            <a:br>
              <a:rPr lang="en-US" dirty="0"/>
            </a:br>
            <a:r>
              <a:rPr lang="en-US" dirty="0"/>
              <a:t>Acute Evaluation</a:t>
            </a:r>
          </a:p>
        </p:txBody>
      </p:sp>
      <p:sp>
        <p:nvSpPr>
          <p:cNvPr id="4" name="Slide Number Placeholder 3">
            <a:extLst>
              <a:ext uri="{FF2B5EF4-FFF2-40B4-BE49-F238E27FC236}">
                <a16:creationId xmlns:a16="http://schemas.microsoft.com/office/drawing/2014/main" id="{C8234D3F-A670-512D-AF41-E982D8F2C36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
        <p:nvSpPr>
          <p:cNvPr id="6" name="TextBox 5">
            <a:extLst>
              <a:ext uri="{FF2B5EF4-FFF2-40B4-BE49-F238E27FC236}">
                <a16:creationId xmlns:a16="http://schemas.microsoft.com/office/drawing/2014/main" id="{252345E2-CC04-1E4A-AA08-5E8E262A7248}"/>
              </a:ext>
              <a:ext uri="{C183D7F6-B498-43B3-948B-1728B52AA6E4}">
                <adec:decorative xmlns:adec="http://schemas.microsoft.com/office/drawing/2017/decorative" val="1"/>
              </a:ext>
            </a:extLst>
          </p:cNvPr>
          <p:cNvSpPr txBox="1"/>
          <p:nvPr/>
        </p:nvSpPr>
        <p:spPr>
          <a:xfrm>
            <a:off x="838200" y="1388713"/>
            <a:ext cx="4584826" cy="660112"/>
          </a:xfrm>
          <a:prstGeom prst="rect">
            <a:avLst/>
          </a:prstGeom>
          <a:solidFill>
            <a:srgbClr val="2F5597"/>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pPr algn="ctr"/>
            <a:endParaRPr lang="en-US" sz="2400" dirty="0">
              <a:latin typeface="Lub Dub Bold" panose="020B0803030403020204" pitchFamily="34" charset="0"/>
            </a:endParaRPr>
          </a:p>
        </p:txBody>
      </p:sp>
      <p:sp>
        <p:nvSpPr>
          <p:cNvPr id="13" name="TextBox 12">
            <a:extLst>
              <a:ext uri="{FF2B5EF4-FFF2-40B4-BE49-F238E27FC236}">
                <a16:creationId xmlns:a16="http://schemas.microsoft.com/office/drawing/2014/main" id="{E3165C21-7272-64C8-371F-E9C6FE54308B}"/>
              </a:ext>
            </a:extLst>
          </p:cNvPr>
          <p:cNvSpPr txBox="1"/>
          <p:nvPr/>
        </p:nvSpPr>
        <p:spPr>
          <a:xfrm>
            <a:off x="838200" y="1496510"/>
            <a:ext cx="4584825" cy="461665"/>
          </a:xfrm>
          <a:prstGeom prst="rect">
            <a:avLst/>
          </a:prstGeom>
          <a:noFill/>
        </p:spPr>
        <p:txBody>
          <a:bodyPr wrap="square">
            <a:spAutoFit/>
          </a:bodyPr>
          <a:lstStyle/>
          <a:p>
            <a:pPr algn="ctr"/>
            <a:r>
              <a:rPr lang="en-US" sz="2400" dirty="0">
                <a:solidFill>
                  <a:schemeClr val="bg1"/>
                </a:solidFill>
                <a:latin typeface="Lub Dub Bold" panose="020B0803030403020204" pitchFamily="34" charset="0"/>
              </a:rPr>
              <a:t>Initial Assessment Checklist</a:t>
            </a:r>
          </a:p>
        </p:txBody>
      </p:sp>
      <p:sp>
        <p:nvSpPr>
          <p:cNvPr id="14" name="TextBox 13">
            <a:extLst>
              <a:ext uri="{FF2B5EF4-FFF2-40B4-BE49-F238E27FC236}">
                <a16:creationId xmlns:a16="http://schemas.microsoft.com/office/drawing/2014/main" id="{137B84C3-9483-685C-E41D-EEA22FD6F913}"/>
              </a:ext>
              <a:ext uri="{C183D7F6-B498-43B3-948B-1728B52AA6E4}">
                <adec:decorative xmlns:adec="http://schemas.microsoft.com/office/drawing/2017/decorative" val="1"/>
              </a:ext>
            </a:extLst>
          </p:cNvPr>
          <p:cNvSpPr txBox="1"/>
          <p:nvPr/>
        </p:nvSpPr>
        <p:spPr>
          <a:xfrm>
            <a:off x="1548143" y="4382649"/>
            <a:ext cx="3729888" cy="517724"/>
          </a:xfrm>
          <a:prstGeom prst="rect">
            <a:avLst/>
          </a:prstGeom>
          <a:solidFill>
            <a:srgbClr val="F47320"/>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pPr algn="ctr"/>
            <a:endParaRPr lang="en-US" sz="2400" dirty="0">
              <a:latin typeface="Lub Dub Bold" panose="020B0803030403020204" pitchFamily="34" charset="0"/>
            </a:endParaRPr>
          </a:p>
        </p:txBody>
      </p:sp>
      <p:sp>
        <p:nvSpPr>
          <p:cNvPr id="9" name="TextBox 8">
            <a:extLst>
              <a:ext uri="{FF2B5EF4-FFF2-40B4-BE49-F238E27FC236}">
                <a16:creationId xmlns:a16="http://schemas.microsoft.com/office/drawing/2014/main" id="{BDD3FE2D-2749-2045-D5AC-E29CD8E707FB}"/>
              </a:ext>
            </a:extLst>
          </p:cNvPr>
          <p:cNvSpPr txBox="1"/>
          <p:nvPr/>
        </p:nvSpPr>
        <p:spPr>
          <a:xfrm>
            <a:off x="1172904" y="2156622"/>
            <a:ext cx="4105127" cy="3493264"/>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sz="1600" u="sng" dirty="0">
                <a:latin typeface="Lub Dub Bold" panose="020B0803030403020204" pitchFamily="34" charset="0"/>
              </a:rPr>
              <a:t>Time</a:t>
            </a:r>
            <a:r>
              <a:rPr lang="en-US" sz="1600" dirty="0">
                <a:latin typeface="Lub Dub Medium" panose="020B0603030403020204" pitchFamily="34" charset="0"/>
              </a:rPr>
              <a:t> of symptom onset </a:t>
            </a:r>
          </a:p>
          <a:p>
            <a:pPr marL="285750" indent="-285750">
              <a:spcBef>
                <a:spcPts val="600"/>
              </a:spcBef>
              <a:buFont typeface="Arial" panose="020B0604020202020204" pitchFamily="34" charset="0"/>
              <a:buChar char="•"/>
            </a:pPr>
            <a:r>
              <a:rPr lang="en-US" sz="1600" u="sng" dirty="0">
                <a:latin typeface="Lub Dub Bold" panose="020B0803030403020204" pitchFamily="34" charset="0"/>
              </a:rPr>
              <a:t>Headache</a:t>
            </a:r>
            <a:r>
              <a:rPr lang="en-US" sz="1600" dirty="0">
                <a:latin typeface="Lub Dub Medium" panose="020B0603030403020204" pitchFamily="34" charset="0"/>
              </a:rPr>
              <a:t> characteristics</a:t>
            </a:r>
          </a:p>
          <a:p>
            <a:pPr marL="742950" lvl="1" indent="-285750">
              <a:spcBef>
                <a:spcPts val="600"/>
              </a:spcBef>
              <a:buFont typeface="Courier New" panose="02070309020205020404" pitchFamily="49" charset="0"/>
              <a:buChar char="o"/>
            </a:pPr>
            <a:r>
              <a:rPr lang="en-US" sz="1600" dirty="0">
                <a:latin typeface="Lub Dub Medium" panose="020B0603030403020204" pitchFamily="34" charset="0"/>
              </a:rPr>
              <a:t>“Worst headache of life”</a:t>
            </a:r>
          </a:p>
          <a:p>
            <a:pPr marL="742950" lvl="1" indent="-285750">
              <a:spcBef>
                <a:spcPts val="600"/>
              </a:spcBef>
              <a:buFont typeface="Courier New" panose="02070309020205020404" pitchFamily="49" charset="0"/>
              <a:buChar char="o"/>
            </a:pPr>
            <a:r>
              <a:rPr lang="en-US" sz="1600" dirty="0">
                <a:latin typeface="Lub Dub Medium" panose="020B0603030403020204" pitchFamily="34" charset="0"/>
              </a:rPr>
              <a:t>Sudden onset</a:t>
            </a:r>
          </a:p>
          <a:p>
            <a:pPr marL="742950" lvl="1" indent="-285750">
              <a:spcBef>
                <a:spcPts val="600"/>
              </a:spcBef>
              <a:buFont typeface="Courier New" panose="02070309020205020404" pitchFamily="49" charset="0"/>
              <a:buChar char="o"/>
            </a:pPr>
            <a:r>
              <a:rPr lang="en-US" sz="1600" dirty="0">
                <a:latin typeface="Lub Dub Medium" panose="020B0603030403020204" pitchFamily="34" charset="0"/>
              </a:rPr>
              <a:t>Sentinel (10-43%)</a:t>
            </a:r>
          </a:p>
          <a:p>
            <a:pPr marL="285750" indent="-285750">
              <a:spcBef>
                <a:spcPts val="600"/>
              </a:spcBef>
              <a:buFont typeface="Arial" panose="020B0604020202020204" pitchFamily="34" charset="0"/>
              <a:buChar char="•"/>
            </a:pPr>
            <a:r>
              <a:rPr lang="en-US" sz="1600" dirty="0">
                <a:latin typeface="Lub Dub Medium" panose="020B0603030403020204" pitchFamily="34" charset="0"/>
              </a:rPr>
              <a:t>Presence of New Neurological Deficit</a:t>
            </a:r>
          </a:p>
          <a:p>
            <a:pPr marL="285750" indent="-285750">
              <a:spcBef>
                <a:spcPts val="600"/>
              </a:spcBef>
              <a:buFont typeface="Arial" panose="020B0604020202020204" pitchFamily="34" charset="0"/>
              <a:buChar char="•"/>
            </a:pPr>
            <a:r>
              <a:rPr lang="en-US" sz="1600" dirty="0">
                <a:latin typeface="Lub Dub Medium" panose="020B0603030403020204" pitchFamily="34" charset="0"/>
              </a:rPr>
              <a:t>Ottawa SAH Rule </a:t>
            </a:r>
          </a:p>
          <a:p>
            <a:pPr marL="344488">
              <a:spcBef>
                <a:spcPts val="600"/>
              </a:spcBef>
            </a:pPr>
            <a:r>
              <a:rPr lang="en-US" sz="1400" dirty="0">
                <a:latin typeface="Lub Dub Bold" panose="020B0803030403020204" pitchFamily="34" charset="0"/>
              </a:rPr>
              <a:t>(Class 2b recommendation for    identifying high-risk patients)</a:t>
            </a:r>
          </a:p>
          <a:p>
            <a:pPr marL="742950" lvl="1" indent="-285750">
              <a:spcBef>
                <a:spcPts val="600"/>
              </a:spcBef>
              <a:buFont typeface="Courier New" panose="02070309020205020404" pitchFamily="49" charset="0"/>
              <a:buChar char="o"/>
            </a:pPr>
            <a:r>
              <a:rPr lang="en-US" sz="1600" dirty="0">
                <a:latin typeface="Lub Dub Medium" panose="020B0603030403020204" pitchFamily="34" charset="0"/>
              </a:rPr>
              <a:t>100% sensitive</a:t>
            </a:r>
          </a:p>
          <a:p>
            <a:pPr marL="285750" indent="-285750">
              <a:spcBef>
                <a:spcPts val="600"/>
              </a:spcBef>
              <a:buFont typeface="Arial" panose="020B0604020202020204" pitchFamily="34" charset="0"/>
              <a:buChar char="•"/>
            </a:pPr>
            <a:endParaRPr lang="en-US" sz="1600" dirty="0">
              <a:latin typeface="Lub Dub Medium" panose="020B0603030403020204" pitchFamily="34" charset="0"/>
            </a:endParaRPr>
          </a:p>
        </p:txBody>
      </p:sp>
      <p:sp>
        <p:nvSpPr>
          <p:cNvPr id="20" name="TextBox 19">
            <a:extLst>
              <a:ext uri="{FF2B5EF4-FFF2-40B4-BE49-F238E27FC236}">
                <a16:creationId xmlns:a16="http://schemas.microsoft.com/office/drawing/2014/main" id="{655FDF54-2BFB-1048-A806-EDC4576D2285}"/>
              </a:ext>
              <a:ext uri="{C183D7F6-B498-43B3-948B-1728B52AA6E4}">
                <adec:decorative xmlns:adec="http://schemas.microsoft.com/office/drawing/2017/decorative" val="1"/>
              </a:ext>
            </a:extLst>
          </p:cNvPr>
          <p:cNvSpPr txBox="1"/>
          <p:nvPr/>
        </p:nvSpPr>
        <p:spPr>
          <a:xfrm>
            <a:off x="5278032" y="2364313"/>
            <a:ext cx="3609594" cy="3125541"/>
          </a:xfrm>
          <a:prstGeom prst="rect">
            <a:avLst/>
          </a:prstGeom>
          <a:solidFill>
            <a:srgbClr val="F47320"/>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pPr algn="ctr"/>
            <a:endParaRPr lang="en-US" sz="2400" dirty="0">
              <a:latin typeface="Lub Dub Bold" panose="020B0803030403020204" pitchFamily="34" charset="0"/>
            </a:endParaRPr>
          </a:p>
        </p:txBody>
      </p:sp>
      <p:sp>
        <p:nvSpPr>
          <p:cNvPr id="19" name="TextBox 18">
            <a:extLst>
              <a:ext uri="{FF2B5EF4-FFF2-40B4-BE49-F238E27FC236}">
                <a16:creationId xmlns:a16="http://schemas.microsoft.com/office/drawing/2014/main" id="{3994BF98-EA11-B8EE-7229-7416E4498B88}"/>
              </a:ext>
            </a:extLst>
          </p:cNvPr>
          <p:cNvSpPr txBox="1"/>
          <p:nvPr/>
        </p:nvSpPr>
        <p:spPr>
          <a:xfrm>
            <a:off x="5342912" y="2520099"/>
            <a:ext cx="3464601" cy="3031599"/>
          </a:xfrm>
          <a:prstGeom prst="rect">
            <a:avLst/>
          </a:prstGeom>
          <a:noFill/>
        </p:spPr>
        <p:txBody>
          <a:bodyPr wrap="square">
            <a:spAutoFit/>
          </a:bodyPr>
          <a:lstStyle/>
          <a:p>
            <a:pPr>
              <a:spcBef>
                <a:spcPts val="600"/>
              </a:spcBef>
            </a:pPr>
            <a:r>
              <a:rPr lang="en-US" sz="1200" dirty="0">
                <a:latin typeface="Lub Dub Bold" panose="020B0803030403020204" pitchFamily="34" charset="0"/>
              </a:rPr>
              <a:t>For alert patients &gt; 15 years of age with new severe nontraumatic headache reaching maximum intensity within 1 hour. Patients require additional investigation for SAH if they meet any of the following criteria:</a:t>
            </a:r>
          </a:p>
          <a:p>
            <a:pPr marL="569913"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rPr>
              <a:t>Age&gt;= 40 years</a:t>
            </a:r>
          </a:p>
          <a:p>
            <a:pPr marL="569913"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rPr>
              <a:t>Neck pain or stiffness</a:t>
            </a:r>
          </a:p>
          <a:p>
            <a:pPr marL="569913"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rPr>
              <a:t>Witnessed loss of consciousness</a:t>
            </a:r>
          </a:p>
          <a:p>
            <a:pPr marL="569913"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rPr>
              <a:t>Onset during exertion</a:t>
            </a:r>
          </a:p>
          <a:p>
            <a:pPr marL="569913"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rPr>
              <a:t>Thunderclap headache </a:t>
            </a:r>
            <a:b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rPr>
            </a:b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rPr>
              <a:t>(instantly peaking pain)</a:t>
            </a:r>
          </a:p>
          <a:p>
            <a:pPr marL="569913"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rPr>
              <a:t>Limited neck flexion on examination</a:t>
            </a:r>
          </a:p>
          <a:p>
            <a:pPr>
              <a:spcBef>
                <a:spcPts val="600"/>
              </a:spcBef>
            </a:pPr>
            <a:endParaRPr lang="en-US" sz="1200" dirty="0">
              <a:latin typeface="Lub Dub Bold" panose="020B0803030403020204" pitchFamily="34" charset="0"/>
            </a:endParaRPr>
          </a:p>
        </p:txBody>
      </p:sp>
      <p:sp>
        <p:nvSpPr>
          <p:cNvPr id="5" name="Text Placeholder 4">
            <a:extLst>
              <a:ext uri="{FF2B5EF4-FFF2-40B4-BE49-F238E27FC236}">
                <a16:creationId xmlns:a16="http://schemas.microsoft.com/office/drawing/2014/main" id="{AE9AA827-4444-B329-C0E3-30332A3C7E31}"/>
              </a:ext>
            </a:extLst>
          </p:cNvPr>
          <p:cNvSpPr>
            <a:spLocks noGrp="1"/>
          </p:cNvSpPr>
          <p:nvPr>
            <p:ph type="body" sz="quarter" idx="13"/>
          </p:nvPr>
        </p:nvSpPr>
        <p:spPr>
          <a:xfrm>
            <a:off x="838200" y="5896803"/>
            <a:ext cx="10515600" cy="271939"/>
          </a:xfrm>
        </p:spPr>
        <p:txBody>
          <a:bodyPr/>
          <a:lstStyle/>
          <a:p>
            <a:pPr algn="ctr"/>
            <a:r>
              <a:rPr lang="en-US" b="1" dirty="0"/>
              <a:t>Abbreviation: </a:t>
            </a:r>
            <a:r>
              <a:rPr lang="en-US" dirty="0"/>
              <a:t>SAH indicates subarachnoid hemorrhage. </a:t>
            </a:r>
          </a:p>
        </p:txBody>
      </p:sp>
    </p:spTree>
    <p:extLst>
      <p:ext uri="{BB962C8B-B14F-4D97-AF65-F5344CB8AC3E}">
        <p14:creationId xmlns:p14="http://schemas.microsoft.com/office/powerpoint/2010/main" val="632728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3C6A-752C-BF35-1D31-CF3231933DE1}"/>
              </a:ext>
            </a:extLst>
          </p:cNvPr>
          <p:cNvSpPr>
            <a:spLocks noGrp="1"/>
          </p:cNvSpPr>
          <p:nvPr>
            <p:ph type="title"/>
          </p:nvPr>
        </p:nvSpPr>
        <p:spPr/>
        <p:txBody>
          <a:bodyPr/>
          <a:lstStyle/>
          <a:p>
            <a:r>
              <a:rPr lang="en-US" dirty="0"/>
              <a:t>Clinical Manifestations and Diagnosis: Workflow</a:t>
            </a:r>
          </a:p>
        </p:txBody>
      </p:sp>
      <p:sp>
        <p:nvSpPr>
          <p:cNvPr id="3" name="Rectangle 2" descr="This figure outlines a suggested workflow for patients presenting to medical attention with a severe headache or other symptoms concerning for aneurysmal subarachnoid hemorrhage (aSAH).  &#10;In patients who do not meet criteria for application of the Ottawa SAH Rule assess if the patient has had symptoms for less than 6 hours with a new neuro deficit or if the symptoms are greater than or equal to 6 hours/or there is a new neuro deficit.&#10;&#10;If less than 6 hours and new neuro deficit there is a Class 2a recommendation for obtaining noncontrast head CT.  If there is no SAH then the work-up should proceed based on physician discretion.  &#10;&#10;If SAH is diagnosed, computed tomography angiography (CTA)/digital subtraction angiography (DSA) should be performed (Class 1) with results used to determine optimal treatment strategy.&#10;&#10;If symptoms are greater or equal to 6 hours OR new neuro deficit then a noncontrast head CT should be performed (Class 1).  If SAH is diagnosed then CTA/DSA  should be performed (Class 1) with results used to determine optimal treatment strategy.  If SAH in not diagnosed a lumbar puncture should be performed (Class 1).  If xanthochromia is diagnosed, then CTA/DSA should be performed (Class 1).  If no xanthochromia, then the continued work-up is at the physician's discretion.">
            <a:extLst>
              <a:ext uri="{FF2B5EF4-FFF2-40B4-BE49-F238E27FC236}">
                <a16:creationId xmlns:a16="http://schemas.microsoft.com/office/drawing/2014/main" id="{47D3FA7D-13A1-34D5-3349-ED614BE126FF}"/>
              </a:ext>
            </a:extLst>
          </p:cNvPr>
          <p:cNvSpPr/>
          <p:nvPr/>
        </p:nvSpPr>
        <p:spPr>
          <a:xfrm>
            <a:off x="533001" y="429075"/>
            <a:ext cx="9663764" cy="540939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xial computed tomography (CT) scan of the head showing a lesion ( white ) that is suggestive of blood in the subarachnoid space.">
            <a:extLst>
              <a:ext uri="{FF2B5EF4-FFF2-40B4-BE49-F238E27FC236}">
                <a16:creationId xmlns:a16="http://schemas.microsoft.com/office/drawing/2014/main" id="{DE5666C5-FB73-4328-DAD1-23DFF25F14B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521946" y="1144270"/>
            <a:ext cx="3690796" cy="4320965"/>
          </a:xfrm>
          <a:prstGeom prst="rect">
            <a:avLst/>
          </a:prstGeom>
          <a:effectLst>
            <a:outerShdw blurRad="63500" algn="ctr" rotWithShape="0">
              <a:prstClr val="black">
                <a:alpha val="40000"/>
              </a:prstClr>
            </a:outerShdw>
          </a:effectLst>
        </p:spPr>
      </p:pic>
      <p:sp>
        <p:nvSpPr>
          <p:cNvPr id="4" name="Slide Number Placeholder 3">
            <a:extLst>
              <a:ext uri="{FF2B5EF4-FFF2-40B4-BE49-F238E27FC236}">
                <a16:creationId xmlns:a16="http://schemas.microsoft.com/office/drawing/2014/main" id="{318EA350-8E80-1AAE-B22F-2B5A67850EEF}"/>
              </a:ext>
              <a:ext uri="{C183D7F6-B498-43B3-948B-1728B52AA6E4}">
                <adec:decorative xmlns:adec="http://schemas.microsoft.com/office/drawing/2017/decorative" val="1"/>
              </a:ext>
            </a:extLst>
          </p:cNvPr>
          <p:cNvSpPr>
            <a:spLocks noGrp="1"/>
          </p:cNvSpPr>
          <p:nvPr>
            <p:ph type="sldNum" sz="quarter" idx="12"/>
          </p:nvPr>
        </p:nvSpPr>
        <p:spPr>
          <a:xfrm>
            <a:off x="11353800" y="6427785"/>
            <a:ext cx="382656" cy="233776"/>
          </a:xfrm>
        </p:spPr>
        <p:txBody>
          <a:bodyPr/>
          <a:lstStyle/>
          <a:p>
            <a:fld id="{FDAF4333-7328-E84F-9F6D-15A5075E3AB3}" type="slidenum">
              <a:rPr lang="en-US" smtClean="0"/>
              <a:pPr/>
              <a:t>8</a:t>
            </a:fld>
            <a:endParaRPr lang="en-US" sz="900" dirty="0"/>
          </a:p>
        </p:txBody>
      </p:sp>
      <p:sp>
        <p:nvSpPr>
          <p:cNvPr id="8" name="TextBox 7">
            <a:extLst>
              <a:ext uri="{FF2B5EF4-FFF2-40B4-BE49-F238E27FC236}">
                <a16:creationId xmlns:a16="http://schemas.microsoft.com/office/drawing/2014/main" id="{05676922-4A5C-A68F-22DC-E2BB7A6322F0}"/>
              </a:ext>
              <a:ext uri="{C183D7F6-B498-43B3-948B-1728B52AA6E4}">
                <adec:decorative xmlns:adec="http://schemas.microsoft.com/office/drawing/2017/decorative" val="1"/>
              </a:ext>
            </a:extLst>
          </p:cNvPr>
          <p:cNvSpPr txBox="1"/>
          <p:nvPr/>
        </p:nvSpPr>
        <p:spPr>
          <a:xfrm>
            <a:off x="838200" y="1862451"/>
            <a:ext cx="2110877" cy="438964"/>
          </a:xfrm>
          <a:prstGeom prst="rect">
            <a:avLst/>
          </a:prstGeom>
          <a:solidFill>
            <a:srgbClr val="E679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rPr>
              <a:t>Appy Ottawa SAH at physician discretion (Class 2b)</a:t>
            </a:r>
          </a:p>
        </p:txBody>
      </p:sp>
      <p:sp>
        <p:nvSpPr>
          <p:cNvPr id="20" name="TextBox 19">
            <a:extLst>
              <a:ext uri="{FF2B5EF4-FFF2-40B4-BE49-F238E27FC236}">
                <a16:creationId xmlns:a16="http://schemas.microsoft.com/office/drawing/2014/main" id="{DFA81B22-0D32-2010-C5C4-FB0A6C398880}"/>
              </a:ext>
              <a:ext uri="{C183D7F6-B498-43B3-948B-1728B52AA6E4}">
                <adec:decorative xmlns:adec="http://schemas.microsoft.com/office/drawing/2017/decorative" val="1"/>
              </a:ext>
            </a:extLst>
          </p:cNvPr>
          <p:cNvSpPr txBox="1"/>
          <p:nvPr/>
        </p:nvSpPr>
        <p:spPr>
          <a:xfrm>
            <a:off x="1053018" y="2497986"/>
            <a:ext cx="2530880" cy="2731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b="1" dirty="0">
                <a:solidFill>
                  <a:schemeClr val="tx1"/>
                </a:solidFill>
                <a:latin typeface="Lub Dub Condensed" panose="020B0506030403020204" pitchFamily="34" charset="0"/>
              </a:rPr>
              <a:t>&lt; 6 hours and new neuro deficit</a:t>
            </a:r>
          </a:p>
        </p:txBody>
      </p:sp>
      <p:sp>
        <p:nvSpPr>
          <p:cNvPr id="21" name="TextBox 20">
            <a:extLst>
              <a:ext uri="{FF2B5EF4-FFF2-40B4-BE49-F238E27FC236}">
                <a16:creationId xmlns:a16="http://schemas.microsoft.com/office/drawing/2014/main" id="{658C4DCE-DD55-5F50-F223-0D2203BC3A49}"/>
              </a:ext>
              <a:ext uri="{C183D7F6-B498-43B3-948B-1728B52AA6E4}">
                <adec:decorative xmlns:adec="http://schemas.microsoft.com/office/drawing/2017/decorative" val="1"/>
              </a:ext>
            </a:extLst>
          </p:cNvPr>
          <p:cNvSpPr txBox="1"/>
          <p:nvPr/>
        </p:nvSpPr>
        <p:spPr>
          <a:xfrm>
            <a:off x="4943739" y="2497985"/>
            <a:ext cx="2530880" cy="2731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b="1" dirty="0">
                <a:solidFill>
                  <a:schemeClr val="tx1"/>
                </a:solidFill>
                <a:latin typeface="Lub Dub Condensed" panose="020B0506030403020204" pitchFamily="34" charset="0"/>
              </a:rPr>
              <a:t>≥6 hours or new neuro deficit</a:t>
            </a:r>
          </a:p>
        </p:txBody>
      </p:sp>
      <p:sp>
        <p:nvSpPr>
          <p:cNvPr id="22" name="Round Same Side Corner Rectangle 60">
            <a:extLst>
              <a:ext uri="{FF2B5EF4-FFF2-40B4-BE49-F238E27FC236}">
                <a16:creationId xmlns:a16="http://schemas.microsoft.com/office/drawing/2014/main" id="{3DBE575A-F9FD-FCA7-B59F-E99C3206D6FE}"/>
              </a:ext>
              <a:ext uri="{C183D7F6-B498-43B3-948B-1728B52AA6E4}">
                <adec:decorative xmlns:adec="http://schemas.microsoft.com/office/drawing/2017/decorative" val="1"/>
              </a:ext>
            </a:extLst>
          </p:cNvPr>
          <p:cNvSpPr/>
          <p:nvPr/>
        </p:nvSpPr>
        <p:spPr>
          <a:xfrm>
            <a:off x="1053017" y="2947096"/>
            <a:ext cx="2530880" cy="281356"/>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292929"/>
                </a:solidFill>
                <a:effectLst/>
                <a:uLnTx/>
                <a:uFillTx/>
                <a:latin typeface="Lub Dub Condensed" panose="020B0506030403020204" pitchFamily="34" charset="0"/>
                <a:cs typeface="Arial" panose="020B0604020202020204" pitchFamily="34" charset="0"/>
              </a:rPr>
              <a:t>Noncontrast</a:t>
            </a: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head CT (Class 2a)</a:t>
            </a:r>
          </a:p>
        </p:txBody>
      </p:sp>
      <p:sp>
        <p:nvSpPr>
          <p:cNvPr id="23" name="Round Same Side Corner Rectangle 60">
            <a:extLst>
              <a:ext uri="{FF2B5EF4-FFF2-40B4-BE49-F238E27FC236}">
                <a16:creationId xmlns:a16="http://schemas.microsoft.com/office/drawing/2014/main" id="{00288596-DDFD-C484-4329-F6D77A3A546C}"/>
              </a:ext>
              <a:ext uri="{C183D7F6-B498-43B3-948B-1728B52AA6E4}">
                <adec:decorative xmlns:adec="http://schemas.microsoft.com/office/drawing/2017/decorative" val="1"/>
              </a:ext>
            </a:extLst>
          </p:cNvPr>
          <p:cNvSpPr/>
          <p:nvPr/>
        </p:nvSpPr>
        <p:spPr>
          <a:xfrm>
            <a:off x="4943740" y="2947096"/>
            <a:ext cx="2530880" cy="28135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292929"/>
                </a:solidFill>
                <a:effectLst/>
                <a:uLnTx/>
                <a:uFillTx/>
                <a:latin typeface="Lub Dub Condensed" panose="020B0506030403020204" pitchFamily="34" charset="0"/>
                <a:cs typeface="Arial" panose="020B0604020202020204" pitchFamily="34" charset="0"/>
              </a:rPr>
              <a:t>Noncontrast</a:t>
            </a: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head CT (Class 1)</a:t>
            </a:r>
          </a:p>
        </p:txBody>
      </p:sp>
      <p:grpSp>
        <p:nvGrpSpPr>
          <p:cNvPr id="27" name="Group 26">
            <a:extLst>
              <a:ext uri="{FF2B5EF4-FFF2-40B4-BE49-F238E27FC236}">
                <a16:creationId xmlns:a16="http://schemas.microsoft.com/office/drawing/2014/main" id="{CDCCD140-99F6-6DA8-485F-DDF20D9EED8D}"/>
              </a:ext>
              <a:ext uri="{C183D7F6-B498-43B3-948B-1728B52AA6E4}">
                <adec:decorative xmlns:adec="http://schemas.microsoft.com/office/drawing/2017/decorative" val="1"/>
              </a:ext>
            </a:extLst>
          </p:cNvPr>
          <p:cNvGrpSpPr/>
          <p:nvPr/>
        </p:nvGrpSpPr>
        <p:grpSpPr>
          <a:xfrm>
            <a:off x="1884022" y="3418394"/>
            <a:ext cx="890027" cy="659838"/>
            <a:chOff x="1884022" y="4068434"/>
            <a:chExt cx="890027" cy="659838"/>
          </a:xfrm>
        </p:grpSpPr>
        <p:sp>
          <p:nvSpPr>
            <p:cNvPr id="25" name="Diamond 24">
              <a:extLst>
                <a:ext uri="{FF2B5EF4-FFF2-40B4-BE49-F238E27FC236}">
                  <a16:creationId xmlns:a16="http://schemas.microsoft.com/office/drawing/2014/main" id="{D082DB79-1289-9991-E47E-A92F728B5623}"/>
                </a:ext>
                <a:ext uri="{C183D7F6-B498-43B3-948B-1728B52AA6E4}">
                  <adec:decorative xmlns:adec="http://schemas.microsoft.com/office/drawing/2017/decorative" val="1"/>
                </a:ext>
              </a:extLst>
            </p:cNvPr>
            <p:cNvSpPr/>
            <p:nvPr/>
          </p:nvSpPr>
          <p:spPr>
            <a:xfrm>
              <a:off x="1900664" y="4068434"/>
              <a:ext cx="835587" cy="659838"/>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6" name="TextBox 25">
              <a:extLst>
                <a:ext uri="{FF2B5EF4-FFF2-40B4-BE49-F238E27FC236}">
                  <a16:creationId xmlns:a16="http://schemas.microsoft.com/office/drawing/2014/main" id="{1E4782CD-6561-463F-375C-D30D55E65A72}"/>
                </a:ext>
                <a:ext uri="{C183D7F6-B498-43B3-948B-1728B52AA6E4}">
                  <adec:decorative xmlns:adec="http://schemas.microsoft.com/office/drawing/2017/decorative" val="1"/>
                </a:ext>
              </a:extLst>
            </p:cNvPr>
            <p:cNvSpPr txBox="1"/>
            <p:nvPr/>
          </p:nvSpPr>
          <p:spPr>
            <a:xfrm>
              <a:off x="1884022" y="4257924"/>
              <a:ext cx="890027" cy="276999"/>
            </a:xfrm>
            <a:prstGeom prst="rect">
              <a:avLst/>
            </a:prstGeom>
            <a:noFill/>
          </p:spPr>
          <p:txBody>
            <a:bodyPr wrap="square" rtlCol="0">
              <a:spAutoFit/>
            </a:bodyPr>
            <a:lstStyle/>
            <a:p>
              <a:pPr algn="ctr"/>
              <a:r>
                <a:rPr lang="en-US" sz="1200" b="1" dirty="0">
                  <a:latin typeface="Lub Dub Condensed" panose="020B0506030403020204" pitchFamily="34" charset="0"/>
                </a:rPr>
                <a:t>SAH Dx?</a:t>
              </a:r>
            </a:p>
          </p:txBody>
        </p:sp>
      </p:grpSp>
      <p:sp>
        <p:nvSpPr>
          <p:cNvPr id="28" name="Round Same Side Corner Rectangle 60">
            <a:extLst>
              <a:ext uri="{FF2B5EF4-FFF2-40B4-BE49-F238E27FC236}">
                <a16:creationId xmlns:a16="http://schemas.microsoft.com/office/drawing/2014/main" id="{8F9B78B0-16B0-E594-08B6-1C80F3B22EBA}"/>
              </a:ext>
              <a:ext uri="{C183D7F6-B498-43B3-948B-1728B52AA6E4}">
                <adec:decorative xmlns:adec="http://schemas.microsoft.com/office/drawing/2017/decorative" val="1"/>
              </a:ext>
            </a:extLst>
          </p:cNvPr>
          <p:cNvSpPr/>
          <p:nvPr/>
        </p:nvSpPr>
        <p:spPr>
          <a:xfrm>
            <a:off x="3279071" y="4288949"/>
            <a:ext cx="2060754" cy="27314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CTA/DSA (Class 1)</a:t>
            </a:r>
          </a:p>
        </p:txBody>
      </p:sp>
      <p:sp>
        <p:nvSpPr>
          <p:cNvPr id="29" name="TextBox 28">
            <a:extLst>
              <a:ext uri="{FF2B5EF4-FFF2-40B4-BE49-F238E27FC236}">
                <a16:creationId xmlns:a16="http://schemas.microsoft.com/office/drawing/2014/main" id="{AAAB9C5B-77FF-2831-498D-D868C0D10104}"/>
              </a:ext>
              <a:ext uri="{C183D7F6-B498-43B3-948B-1728B52AA6E4}">
                <adec:decorative xmlns:adec="http://schemas.microsoft.com/office/drawing/2017/decorative" val="1"/>
              </a:ext>
            </a:extLst>
          </p:cNvPr>
          <p:cNvSpPr txBox="1"/>
          <p:nvPr/>
        </p:nvSpPr>
        <p:spPr>
          <a:xfrm>
            <a:off x="3292359" y="4841605"/>
            <a:ext cx="2056636" cy="2731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latin typeface="Lub Dub Condensed" panose="020B0506030403020204" pitchFamily="34" charset="0"/>
              </a:rPr>
              <a:t>Determine optimal </a:t>
            </a:r>
            <a:r>
              <a:rPr lang="en-US" sz="1200" dirty="0" err="1">
                <a:solidFill>
                  <a:schemeClr val="tx1"/>
                </a:solidFill>
                <a:latin typeface="Lub Dub Condensed" panose="020B0506030403020204" pitchFamily="34" charset="0"/>
              </a:rPr>
              <a:t>tx</a:t>
            </a:r>
            <a:r>
              <a:rPr lang="en-US" sz="1200" dirty="0">
                <a:solidFill>
                  <a:schemeClr val="tx1"/>
                </a:solidFill>
                <a:latin typeface="Lub Dub Condensed" panose="020B0506030403020204" pitchFamily="34" charset="0"/>
              </a:rPr>
              <a:t> strategy</a:t>
            </a:r>
          </a:p>
        </p:txBody>
      </p:sp>
      <p:sp>
        <p:nvSpPr>
          <p:cNvPr id="30" name="TextBox 29">
            <a:extLst>
              <a:ext uri="{FF2B5EF4-FFF2-40B4-BE49-F238E27FC236}">
                <a16:creationId xmlns:a16="http://schemas.microsoft.com/office/drawing/2014/main" id="{7B348C1D-075B-18B7-B5FC-CD7A1E93FCAC}"/>
              </a:ext>
              <a:ext uri="{C183D7F6-B498-43B3-948B-1728B52AA6E4}">
                <adec:decorative xmlns:adec="http://schemas.microsoft.com/office/drawing/2017/decorative" val="1"/>
              </a:ext>
            </a:extLst>
          </p:cNvPr>
          <p:cNvSpPr txBox="1"/>
          <p:nvPr/>
        </p:nvSpPr>
        <p:spPr>
          <a:xfrm>
            <a:off x="578304" y="4092916"/>
            <a:ext cx="949427" cy="6145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latin typeface="Lub Dub Condensed" panose="020B0506030403020204" pitchFamily="34" charset="0"/>
              </a:rPr>
              <a:t>Work-up at physician discretion</a:t>
            </a:r>
          </a:p>
        </p:txBody>
      </p:sp>
      <p:grpSp>
        <p:nvGrpSpPr>
          <p:cNvPr id="31" name="Group 30">
            <a:extLst>
              <a:ext uri="{FF2B5EF4-FFF2-40B4-BE49-F238E27FC236}">
                <a16:creationId xmlns:a16="http://schemas.microsoft.com/office/drawing/2014/main" id="{B0C5E81C-A7A1-75A0-D3AF-26F78D42FFE8}"/>
              </a:ext>
              <a:ext uri="{C183D7F6-B498-43B3-948B-1728B52AA6E4}">
                <adec:decorative xmlns:adec="http://schemas.microsoft.com/office/drawing/2017/decorative" val="1"/>
              </a:ext>
            </a:extLst>
          </p:cNvPr>
          <p:cNvGrpSpPr/>
          <p:nvPr/>
        </p:nvGrpSpPr>
        <p:grpSpPr>
          <a:xfrm>
            <a:off x="5741367" y="3418394"/>
            <a:ext cx="962573" cy="659838"/>
            <a:chOff x="1834985" y="4068434"/>
            <a:chExt cx="962573" cy="659838"/>
          </a:xfrm>
        </p:grpSpPr>
        <p:sp>
          <p:nvSpPr>
            <p:cNvPr id="32" name="Diamond 31">
              <a:extLst>
                <a:ext uri="{FF2B5EF4-FFF2-40B4-BE49-F238E27FC236}">
                  <a16:creationId xmlns:a16="http://schemas.microsoft.com/office/drawing/2014/main" id="{C19219C9-5EB3-70C9-2389-85CB478CAE25}"/>
                </a:ext>
                <a:ext uri="{C183D7F6-B498-43B3-948B-1728B52AA6E4}">
                  <adec:decorative xmlns:adec="http://schemas.microsoft.com/office/drawing/2017/decorative" val="1"/>
                </a:ext>
              </a:extLst>
            </p:cNvPr>
            <p:cNvSpPr/>
            <p:nvPr/>
          </p:nvSpPr>
          <p:spPr>
            <a:xfrm>
              <a:off x="1900664" y="4068434"/>
              <a:ext cx="835587" cy="659838"/>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3" name="TextBox 32">
              <a:extLst>
                <a:ext uri="{FF2B5EF4-FFF2-40B4-BE49-F238E27FC236}">
                  <a16:creationId xmlns:a16="http://schemas.microsoft.com/office/drawing/2014/main" id="{AAFC80A6-2C22-51C9-3CFD-D3A8E8E24CFC}"/>
                </a:ext>
                <a:ext uri="{C183D7F6-B498-43B3-948B-1728B52AA6E4}">
                  <adec:decorative xmlns:adec="http://schemas.microsoft.com/office/drawing/2017/decorative" val="1"/>
                </a:ext>
              </a:extLst>
            </p:cNvPr>
            <p:cNvSpPr txBox="1"/>
            <p:nvPr/>
          </p:nvSpPr>
          <p:spPr>
            <a:xfrm>
              <a:off x="1834985" y="4265228"/>
              <a:ext cx="962573" cy="276999"/>
            </a:xfrm>
            <a:prstGeom prst="rect">
              <a:avLst/>
            </a:prstGeom>
            <a:noFill/>
          </p:spPr>
          <p:txBody>
            <a:bodyPr wrap="square" rtlCol="0">
              <a:spAutoFit/>
            </a:bodyPr>
            <a:lstStyle/>
            <a:p>
              <a:pPr algn="ctr"/>
              <a:r>
                <a:rPr lang="en-US" sz="1200" b="1" dirty="0">
                  <a:latin typeface="Lub Dub Condensed" panose="020B0506030403020204" pitchFamily="34" charset="0"/>
                </a:rPr>
                <a:t>SAH Dx?</a:t>
              </a:r>
            </a:p>
          </p:txBody>
        </p:sp>
      </p:grpSp>
      <p:cxnSp>
        <p:nvCxnSpPr>
          <p:cNvPr id="36" name="Straight Arrow Connector 73">
            <a:extLst>
              <a:ext uri="{FF2B5EF4-FFF2-40B4-BE49-F238E27FC236}">
                <a16:creationId xmlns:a16="http://schemas.microsoft.com/office/drawing/2014/main" id="{49F89F63-8568-2510-EBBE-BB681554D4BB}"/>
              </a:ext>
              <a:ext uri="{C183D7F6-B498-43B3-948B-1728B52AA6E4}">
                <adec:decorative xmlns:adec="http://schemas.microsoft.com/office/drawing/2017/decorative" val="1"/>
              </a:ext>
            </a:extLst>
          </p:cNvPr>
          <p:cNvCxnSpPr>
            <a:cxnSpLocks/>
            <a:endCxn id="8" idx="0"/>
          </p:cNvCxnSpPr>
          <p:nvPr/>
        </p:nvCxnSpPr>
        <p:spPr>
          <a:xfrm rot="5400000">
            <a:off x="2895217" y="448218"/>
            <a:ext cx="412655" cy="2415810"/>
          </a:xfrm>
          <a:prstGeom prst="bentConnector3">
            <a:avLst>
              <a:gd name="adj1" fmla="val 50000"/>
            </a:avLst>
          </a:prstGeom>
          <a:ln w="38100">
            <a:prstDash val="sysDash"/>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73">
            <a:extLst>
              <a:ext uri="{FF2B5EF4-FFF2-40B4-BE49-F238E27FC236}">
                <a16:creationId xmlns:a16="http://schemas.microsoft.com/office/drawing/2014/main" id="{1FBEDE9E-D249-2549-D392-D039AA9A3E79}"/>
              </a:ext>
              <a:ext uri="{C183D7F6-B498-43B3-948B-1728B52AA6E4}">
                <adec:decorative xmlns:adec="http://schemas.microsoft.com/office/drawing/2017/decorative" val="1"/>
              </a:ext>
            </a:extLst>
          </p:cNvPr>
          <p:cNvCxnSpPr>
            <a:cxnSpLocks/>
            <a:stCxn id="8" idx="3"/>
          </p:cNvCxnSpPr>
          <p:nvPr/>
        </p:nvCxnSpPr>
        <p:spPr>
          <a:xfrm>
            <a:off x="2949077" y="2081933"/>
            <a:ext cx="1371600" cy="0"/>
          </a:xfrm>
          <a:prstGeom prst="straightConnector1">
            <a:avLst/>
          </a:prstGeom>
          <a:ln w="38100">
            <a:prstDash val="sysDash"/>
            <a:tailEnd type="triangle"/>
          </a:ln>
        </p:spPr>
        <p:style>
          <a:lnRef idx="1">
            <a:schemeClr val="dk1"/>
          </a:lnRef>
          <a:fillRef idx="0">
            <a:schemeClr val="dk1"/>
          </a:fillRef>
          <a:effectRef idx="0">
            <a:schemeClr val="dk1"/>
          </a:effectRef>
          <a:fontRef idx="minor">
            <a:schemeClr val="tx1"/>
          </a:fontRef>
        </p:style>
      </p:cxnSp>
      <p:cxnSp>
        <p:nvCxnSpPr>
          <p:cNvPr id="47" name="Elbow Connector 47">
            <a:extLst>
              <a:ext uri="{FF2B5EF4-FFF2-40B4-BE49-F238E27FC236}">
                <a16:creationId xmlns:a16="http://schemas.microsoft.com/office/drawing/2014/main" id="{4255B3C1-E042-21DC-2F18-62B2D5FC8AF5}"/>
              </a:ext>
              <a:ext uri="{C183D7F6-B498-43B3-948B-1728B52AA6E4}">
                <adec:decorative xmlns:adec="http://schemas.microsoft.com/office/drawing/2017/decorative" val="1"/>
              </a:ext>
            </a:extLst>
          </p:cNvPr>
          <p:cNvCxnSpPr>
            <a:cxnSpLocks/>
            <a:endCxn id="20" idx="3"/>
          </p:cNvCxnSpPr>
          <p:nvPr/>
        </p:nvCxnSpPr>
        <p:spPr>
          <a:xfrm rot="5400000">
            <a:off x="3381102" y="1706209"/>
            <a:ext cx="1131144" cy="725552"/>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Elbow Connector 47">
            <a:extLst>
              <a:ext uri="{FF2B5EF4-FFF2-40B4-BE49-F238E27FC236}">
                <a16:creationId xmlns:a16="http://schemas.microsoft.com/office/drawing/2014/main" id="{1A414D05-FB4D-209B-CB06-DB8CEC6D1BAE}"/>
              </a:ext>
              <a:ext uri="{C183D7F6-B498-43B3-948B-1728B52AA6E4}">
                <adec:decorative xmlns:adec="http://schemas.microsoft.com/office/drawing/2017/decorative" val="1"/>
              </a:ext>
            </a:extLst>
          </p:cNvPr>
          <p:cNvCxnSpPr>
            <a:cxnSpLocks/>
            <a:endCxn id="21" idx="1"/>
          </p:cNvCxnSpPr>
          <p:nvPr/>
        </p:nvCxnSpPr>
        <p:spPr>
          <a:xfrm rot="16200000" flipH="1">
            <a:off x="4061022" y="1751839"/>
            <a:ext cx="1131144" cy="634290"/>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5D5924E0-B5E5-DDE4-E158-2B6FF477F70F}"/>
              </a:ext>
              <a:ext uri="{C183D7F6-B498-43B3-948B-1728B52AA6E4}">
                <adec:decorative xmlns:adec="http://schemas.microsoft.com/office/drawing/2017/decorative" val="1"/>
              </a:ext>
            </a:extLst>
          </p:cNvPr>
          <p:cNvCxnSpPr>
            <a:cxnSpLocks/>
          </p:cNvCxnSpPr>
          <p:nvPr/>
        </p:nvCxnSpPr>
        <p:spPr>
          <a:xfrm>
            <a:off x="2314338" y="2771126"/>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1A1CD943-4DEB-794F-A779-66583EE5CEF3}"/>
              </a:ext>
              <a:ext uri="{C183D7F6-B498-43B3-948B-1728B52AA6E4}">
                <adec:decorative xmlns:adec="http://schemas.microsoft.com/office/drawing/2017/decorative" val="1"/>
              </a:ext>
            </a:extLst>
          </p:cNvPr>
          <p:cNvCxnSpPr>
            <a:cxnSpLocks/>
          </p:cNvCxnSpPr>
          <p:nvPr/>
        </p:nvCxnSpPr>
        <p:spPr>
          <a:xfrm>
            <a:off x="2316945" y="3235514"/>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73">
            <a:extLst>
              <a:ext uri="{FF2B5EF4-FFF2-40B4-BE49-F238E27FC236}">
                <a16:creationId xmlns:a16="http://schemas.microsoft.com/office/drawing/2014/main" id="{78BA5D04-189B-1380-C51B-446F0A0F811D}"/>
              </a:ext>
              <a:ext uri="{C183D7F6-B498-43B3-948B-1728B52AA6E4}">
                <adec:decorative xmlns:adec="http://schemas.microsoft.com/office/drawing/2017/decorative" val="1"/>
              </a:ext>
            </a:extLst>
          </p:cNvPr>
          <p:cNvCxnSpPr>
            <a:cxnSpLocks/>
            <a:stCxn id="25" idx="1"/>
            <a:endCxn id="30" idx="0"/>
          </p:cNvCxnSpPr>
          <p:nvPr/>
        </p:nvCxnSpPr>
        <p:spPr>
          <a:xfrm rot="10800000" flipV="1">
            <a:off x="1053018" y="3748312"/>
            <a:ext cx="847646" cy="344603"/>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61" name="Rectangle Container">
            <a:extLst>
              <a:ext uri="{FF2B5EF4-FFF2-40B4-BE49-F238E27FC236}">
                <a16:creationId xmlns:a16="http://schemas.microsoft.com/office/drawing/2014/main" id="{38CCD0A0-B3A0-AA08-57A4-03D940941DD1}"/>
              </a:ext>
              <a:ext uri="{C183D7F6-B498-43B3-948B-1728B52AA6E4}">
                <adec:decorative xmlns:adec="http://schemas.microsoft.com/office/drawing/2017/decorative" val="1"/>
              </a:ext>
            </a:extLst>
          </p:cNvPr>
          <p:cNvSpPr/>
          <p:nvPr/>
        </p:nvSpPr>
        <p:spPr>
          <a:xfrm>
            <a:off x="1236767" y="3592376"/>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cxnSp>
        <p:nvCxnSpPr>
          <p:cNvPr id="63" name="Straight Arrow Connector 73">
            <a:extLst>
              <a:ext uri="{FF2B5EF4-FFF2-40B4-BE49-F238E27FC236}">
                <a16:creationId xmlns:a16="http://schemas.microsoft.com/office/drawing/2014/main" id="{244F6EED-29E4-8D6C-8432-DCE65B0BFFD7}"/>
              </a:ext>
              <a:ext uri="{C183D7F6-B498-43B3-948B-1728B52AA6E4}">
                <adec:decorative xmlns:adec="http://schemas.microsoft.com/office/drawing/2017/decorative" val="1"/>
              </a:ext>
            </a:extLst>
          </p:cNvPr>
          <p:cNvCxnSpPr>
            <a:cxnSpLocks/>
          </p:cNvCxnSpPr>
          <p:nvPr/>
        </p:nvCxnSpPr>
        <p:spPr>
          <a:xfrm>
            <a:off x="2736251" y="3748313"/>
            <a:ext cx="1573197" cy="548640"/>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35" name="Rectangle Container">
            <a:extLst>
              <a:ext uri="{FF2B5EF4-FFF2-40B4-BE49-F238E27FC236}">
                <a16:creationId xmlns:a16="http://schemas.microsoft.com/office/drawing/2014/main" id="{4A106588-CE1A-C59E-F26B-6E0A30BE9DC9}"/>
              </a:ext>
              <a:ext uri="{C183D7F6-B498-43B3-948B-1728B52AA6E4}">
                <adec:decorative xmlns:adec="http://schemas.microsoft.com/office/drawing/2017/decorative" val="1"/>
              </a:ext>
            </a:extLst>
          </p:cNvPr>
          <p:cNvSpPr/>
          <p:nvPr/>
        </p:nvSpPr>
        <p:spPr>
          <a:xfrm>
            <a:off x="3254012" y="3592376"/>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cxnSp>
        <p:nvCxnSpPr>
          <p:cNvPr id="68" name="Straight Arrow Connector 67">
            <a:extLst>
              <a:ext uri="{FF2B5EF4-FFF2-40B4-BE49-F238E27FC236}">
                <a16:creationId xmlns:a16="http://schemas.microsoft.com/office/drawing/2014/main" id="{4B632771-FFAA-F166-BEEA-C7C47FB4F51E}"/>
              </a:ext>
              <a:ext uri="{C183D7F6-B498-43B3-948B-1728B52AA6E4}">
                <adec:decorative xmlns:adec="http://schemas.microsoft.com/office/drawing/2017/decorative" val="1"/>
              </a:ext>
            </a:extLst>
          </p:cNvPr>
          <p:cNvCxnSpPr>
            <a:cxnSpLocks/>
          </p:cNvCxnSpPr>
          <p:nvPr/>
        </p:nvCxnSpPr>
        <p:spPr>
          <a:xfrm>
            <a:off x="4310849" y="4566941"/>
            <a:ext cx="4118" cy="27430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BF641DA2-9B81-F0AA-264A-EF590A0F7BF7}"/>
              </a:ext>
              <a:ext uri="{C183D7F6-B498-43B3-948B-1728B52AA6E4}">
                <adec:decorative xmlns:adec="http://schemas.microsoft.com/office/drawing/2017/decorative" val="1"/>
              </a:ext>
            </a:extLst>
          </p:cNvPr>
          <p:cNvCxnSpPr>
            <a:cxnSpLocks/>
          </p:cNvCxnSpPr>
          <p:nvPr/>
        </p:nvCxnSpPr>
        <p:spPr>
          <a:xfrm>
            <a:off x="6213728" y="2771126"/>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FA4FE3E-56F7-386F-2002-7A2AB908FE5E}"/>
              </a:ext>
              <a:ext uri="{C183D7F6-B498-43B3-948B-1728B52AA6E4}">
                <adec:decorative xmlns:adec="http://schemas.microsoft.com/office/drawing/2017/decorative" val="1"/>
              </a:ext>
            </a:extLst>
          </p:cNvPr>
          <p:cNvCxnSpPr>
            <a:cxnSpLocks/>
          </p:cNvCxnSpPr>
          <p:nvPr/>
        </p:nvCxnSpPr>
        <p:spPr>
          <a:xfrm>
            <a:off x="6215787" y="3228452"/>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3">
            <a:extLst>
              <a:ext uri="{FF2B5EF4-FFF2-40B4-BE49-F238E27FC236}">
                <a16:creationId xmlns:a16="http://schemas.microsoft.com/office/drawing/2014/main" id="{7F23B3EE-C15A-CE0C-B153-30A2D26A9699}"/>
              </a:ext>
              <a:ext uri="{C183D7F6-B498-43B3-948B-1728B52AA6E4}">
                <adec:decorative xmlns:adec="http://schemas.microsoft.com/office/drawing/2017/decorative" val="1"/>
              </a:ext>
            </a:extLst>
          </p:cNvPr>
          <p:cNvCxnSpPr>
            <a:cxnSpLocks/>
          </p:cNvCxnSpPr>
          <p:nvPr/>
        </p:nvCxnSpPr>
        <p:spPr>
          <a:xfrm rot="10800000" flipV="1">
            <a:off x="4309448" y="3748313"/>
            <a:ext cx="1497598" cy="548640"/>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77" name="Rectangle Container">
            <a:extLst>
              <a:ext uri="{FF2B5EF4-FFF2-40B4-BE49-F238E27FC236}">
                <a16:creationId xmlns:a16="http://schemas.microsoft.com/office/drawing/2014/main" id="{B233698A-E81B-7E53-BEB5-DDF968E82C1A}"/>
              </a:ext>
              <a:ext uri="{C183D7F6-B498-43B3-948B-1728B52AA6E4}">
                <adec:decorative xmlns:adec="http://schemas.microsoft.com/office/drawing/2017/decorative" val="1"/>
              </a:ext>
            </a:extLst>
          </p:cNvPr>
          <p:cNvSpPr/>
          <p:nvPr/>
        </p:nvSpPr>
        <p:spPr>
          <a:xfrm>
            <a:off x="4884735" y="3592376"/>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cxnSp>
        <p:nvCxnSpPr>
          <p:cNvPr id="78" name="Straight Arrow Connector 73">
            <a:extLst>
              <a:ext uri="{FF2B5EF4-FFF2-40B4-BE49-F238E27FC236}">
                <a16:creationId xmlns:a16="http://schemas.microsoft.com/office/drawing/2014/main" id="{CA3E8D89-23BE-2D87-431F-1F4768157F36}"/>
              </a:ext>
              <a:ext uri="{C183D7F6-B498-43B3-948B-1728B52AA6E4}">
                <adec:decorative xmlns:adec="http://schemas.microsoft.com/office/drawing/2017/decorative" val="1"/>
              </a:ext>
            </a:extLst>
          </p:cNvPr>
          <p:cNvCxnSpPr>
            <a:cxnSpLocks/>
          </p:cNvCxnSpPr>
          <p:nvPr/>
        </p:nvCxnSpPr>
        <p:spPr>
          <a:xfrm rot="10800000" flipH="1" flipV="1">
            <a:off x="6644871" y="3749569"/>
            <a:ext cx="847646" cy="344603"/>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79" name="Rectangle Container">
            <a:extLst>
              <a:ext uri="{FF2B5EF4-FFF2-40B4-BE49-F238E27FC236}">
                <a16:creationId xmlns:a16="http://schemas.microsoft.com/office/drawing/2014/main" id="{4CE81197-0582-8BAB-B62C-31F278981C4A}"/>
              </a:ext>
              <a:ext uri="{C183D7F6-B498-43B3-948B-1728B52AA6E4}">
                <adec:decorative xmlns:adec="http://schemas.microsoft.com/office/drawing/2017/decorative" val="1"/>
              </a:ext>
            </a:extLst>
          </p:cNvPr>
          <p:cNvSpPr/>
          <p:nvPr/>
        </p:nvSpPr>
        <p:spPr>
          <a:xfrm>
            <a:off x="6875086" y="3592275"/>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80" name="Round Same Side Corner Rectangle 60">
            <a:extLst>
              <a:ext uri="{FF2B5EF4-FFF2-40B4-BE49-F238E27FC236}">
                <a16:creationId xmlns:a16="http://schemas.microsoft.com/office/drawing/2014/main" id="{79ABE243-A8E5-1306-C535-48B56AB16F00}"/>
              </a:ext>
              <a:ext uri="{C183D7F6-B498-43B3-948B-1728B52AA6E4}">
                <adec:decorative xmlns:adec="http://schemas.microsoft.com/office/drawing/2017/decorative" val="1"/>
              </a:ext>
            </a:extLst>
          </p:cNvPr>
          <p:cNvSpPr/>
          <p:nvPr/>
        </p:nvSpPr>
        <p:spPr>
          <a:xfrm>
            <a:off x="6538150" y="4108654"/>
            <a:ext cx="1908734" cy="30075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Lumbar Puncture (Class 1)</a:t>
            </a:r>
          </a:p>
        </p:txBody>
      </p:sp>
      <p:grpSp>
        <p:nvGrpSpPr>
          <p:cNvPr id="81" name="Group 80">
            <a:extLst>
              <a:ext uri="{FF2B5EF4-FFF2-40B4-BE49-F238E27FC236}">
                <a16:creationId xmlns:a16="http://schemas.microsoft.com/office/drawing/2014/main" id="{EB514AEC-324A-D5FC-90AD-31DB5FA34383}"/>
              </a:ext>
              <a:ext uri="{C183D7F6-B498-43B3-948B-1728B52AA6E4}">
                <adec:decorative xmlns:adec="http://schemas.microsoft.com/office/drawing/2017/decorative" val="1"/>
              </a:ext>
            </a:extLst>
          </p:cNvPr>
          <p:cNvGrpSpPr/>
          <p:nvPr/>
        </p:nvGrpSpPr>
        <p:grpSpPr>
          <a:xfrm>
            <a:off x="6616644" y="4693575"/>
            <a:ext cx="1775358" cy="558473"/>
            <a:chOff x="1640356" y="4140037"/>
            <a:chExt cx="835587" cy="558473"/>
          </a:xfrm>
        </p:grpSpPr>
        <p:sp>
          <p:nvSpPr>
            <p:cNvPr id="82" name="Diamond 81">
              <a:extLst>
                <a:ext uri="{FF2B5EF4-FFF2-40B4-BE49-F238E27FC236}">
                  <a16:creationId xmlns:a16="http://schemas.microsoft.com/office/drawing/2014/main" id="{4CC8476F-284D-9ACB-79FF-30A811682769}"/>
                </a:ext>
                <a:ext uri="{C183D7F6-B498-43B3-948B-1728B52AA6E4}">
                  <adec:decorative xmlns:adec="http://schemas.microsoft.com/office/drawing/2017/decorative" val="1"/>
                </a:ext>
              </a:extLst>
            </p:cNvPr>
            <p:cNvSpPr/>
            <p:nvPr/>
          </p:nvSpPr>
          <p:spPr>
            <a:xfrm>
              <a:off x="1640356" y="4140037"/>
              <a:ext cx="835587" cy="558473"/>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3" name="TextBox 82">
              <a:extLst>
                <a:ext uri="{FF2B5EF4-FFF2-40B4-BE49-F238E27FC236}">
                  <a16:creationId xmlns:a16="http://schemas.microsoft.com/office/drawing/2014/main" id="{CAD394FD-76F6-F7A4-7E61-AB83C2BE70F9}"/>
                </a:ext>
                <a:ext uri="{C183D7F6-B498-43B3-948B-1728B52AA6E4}">
                  <adec:decorative xmlns:adec="http://schemas.microsoft.com/office/drawing/2017/decorative" val="1"/>
                </a:ext>
              </a:extLst>
            </p:cNvPr>
            <p:cNvSpPr txBox="1"/>
            <p:nvPr/>
          </p:nvSpPr>
          <p:spPr>
            <a:xfrm>
              <a:off x="1734117" y="4271179"/>
              <a:ext cx="655203" cy="276999"/>
            </a:xfrm>
            <a:prstGeom prst="rect">
              <a:avLst/>
            </a:prstGeom>
            <a:noFill/>
          </p:spPr>
          <p:txBody>
            <a:bodyPr wrap="square" rtlCol="0">
              <a:spAutoFit/>
            </a:bodyPr>
            <a:lstStyle/>
            <a:p>
              <a:pPr algn="ctr"/>
              <a:r>
                <a:rPr lang="en-US" sz="1200" b="1" dirty="0">
                  <a:latin typeface="Lub Dub Condensed" panose="020B0506030403020204" pitchFamily="34" charset="0"/>
                </a:rPr>
                <a:t>Xanthochromia Dx</a:t>
              </a:r>
            </a:p>
          </p:txBody>
        </p:sp>
      </p:grpSp>
      <p:cxnSp>
        <p:nvCxnSpPr>
          <p:cNvPr id="96" name="Straight Arrow Connector 95">
            <a:extLst>
              <a:ext uri="{FF2B5EF4-FFF2-40B4-BE49-F238E27FC236}">
                <a16:creationId xmlns:a16="http://schemas.microsoft.com/office/drawing/2014/main" id="{09E64055-5371-9059-A67B-F582C3BD6B90}"/>
              </a:ext>
              <a:ext uri="{C183D7F6-B498-43B3-948B-1728B52AA6E4}">
                <adec:decorative xmlns:adec="http://schemas.microsoft.com/office/drawing/2017/decorative" val="1"/>
              </a:ext>
            </a:extLst>
          </p:cNvPr>
          <p:cNvCxnSpPr>
            <a:cxnSpLocks/>
          </p:cNvCxnSpPr>
          <p:nvPr/>
        </p:nvCxnSpPr>
        <p:spPr>
          <a:xfrm>
            <a:off x="7492517" y="4409407"/>
            <a:ext cx="0" cy="27430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65CD90B7-159D-0BEE-3AE3-27FEE683F97F}"/>
              </a:ext>
              <a:ext uri="{C183D7F6-B498-43B3-948B-1728B52AA6E4}">
                <adec:decorative xmlns:adec="http://schemas.microsoft.com/office/drawing/2017/decorative" val="1"/>
              </a:ext>
            </a:extLst>
          </p:cNvPr>
          <p:cNvCxnSpPr>
            <a:cxnSpLocks/>
            <a:stCxn id="82" idx="1"/>
            <a:endCxn id="28" idx="3"/>
          </p:cNvCxnSpPr>
          <p:nvPr/>
        </p:nvCxnSpPr>
        <p:spPr>
          <a:xfrm rot="10800000">
            <a:off x="5339826" y="4425520"/>
            <a:ext cx="1276819" cy="54729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Rectangle Container">
            <a:extLst>
              <a:ext uri="{FF2B5EF4-FFF2-40B4-BE49-F238E27FC236}">
                <a16:creationId xmlns:a16="http://schemas.microsoft.com/office/drawing/2014/main" id="{581CC793-4F20-467B-D941-127BFA459071}"/>
              </a:ext>
              <a:ext uri="{C183D7F6-B498-43B3-948B-1728B52AA6E4}">
                <adec:decorative xmlns:adec="http://schemas.microsoft.com/office/drawing/2017/decorative" val="1"/>
              </a:ext>
            </a:extLst>
          </p:cNvPr>
          <p:cNvSpPr/>
          <p:nvPr/>
        </p:nvSpPr>
        <p:spPr>
          <a:xfrm>
            <a:off x="5698913" y="4566941"/>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sp>
        <p:nvSpPr>
          <p:cNvPr id="106" name="TextBox 105">
            <a:extLst>
              <a:ext uri="{FF2B5EF4-FFF2-40B4-BE49-F238E27FC236}">
                <a16:creationId xmlns:a16="http://schemas.microsoft.com/office/drawing/2014/main" id="{ECDD890E-655B-A179-AF43-73D0606C5906}"/>
              </a:ext>
              <a:ext uri="{C183D7F6-B498-43B3-948B-1728B52AA6E4}">
                <adec:decorative xmlns:adec="http://schemas.microsoft.com/office/drawing/2017/decorative" val="1"/>
              </a:ext>
            </a:extLst>
          </p:cNvPr>
          <p:cNvSpPr txBox="1"/>
          <p:nvPr/>
        </p:nvSpPr>
        <p:spPr>
          <a:xfrm>
            <a:off x="8011657" y="5195556"/>
            <a:ext cx="893474" cy="5961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latin typeface="Lub Dub Condensed" panose="020B0506030403020204" pitchFamily="34" charset="0"/>
              </a:rPr>
              <a:t>Work-up at physician discretion</a:t>
            </a:r>
          </a:p>
        </p:txBody>
      </p:sp>
      <p:cxnSp>
        <p:nvCxnSpPr>
          <p:cNvPr id="113" name="Straight Arrow Connector 73">
            <a:extLst>
              <a:ext uri="{FF2B5EF4-FFF2-40B4-BE49-F238E27FC236}">
                <a16:creationId xmlns:a16="http://schemas.microsoft.com/office/drawing/2014/main" id="{387C3210-B22D-05E6-C6AA-11A09D14249A}"/>
              </a:ext>
              <a:ext uri="{C183D7F6-B498-43B3-948B-1728B52AA6E4}">
                <adec:decorative xmlns:adec="http://schemas.microsoft.com/office/drawing/2017/decorative" val="1"/>
              </a:ext>
            </a:extLst>
          </p:cNvPr>
          <p:cNvCxnSpPr>
            <a:cxnSpLocks/>
            <a:stCxn id="82" idx="2"/>
            <a:endCxn id="106" idx="1"/>
          </p:cNvCxnSpPr>
          <p:nvPr/>
        </p:nvCxnSpPr>
        <p:spPr>
          <a:xfrm rot="16200000" flipH="1">
            <a:off x="7637205" y="5119166"/>
            <a:ext cx="241570" cy="507334"/>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104" name="Rectangle Container">
            <a:extLst>
              <a:ext uri="{FF2B5EF4-FFF2-40B4-BE49-F238E27FC236}">
                <a16:creationId xmlns:a16="http://schemas.microsoft.com/office/drawing/2014/main" id="{E0B17C28-782E-EFC4-943E-8471ED2CC9CF}"/>
              </a:ext>
              <a:ext uri="{C183D7F6-B498-43B3-948B-1728B52AA6E4}">
                <adec:decorative xmlns:adec="http://schemas.microsoft.com/office/drawing/2017/decorative" val="1"/>
              </a:ext>
            </a:extLst>
          </p:cNvPr>
          <p:cNvSpPr/>
          <p:nvPr/>
        </p:nvSpPr>
        <p:spPr>
          <a:xfrm>
            <a:off x="7282036" y="5340556"/>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7" name="TextBox 6">
            <a:extLst>
              <a:ext uri="{FF2B5EF4-FFF2-40B4-BE49-F238E27FC236}">
                <a16:creationId xmlns:a16="http://schemas.microsoft.com/office/drawing/2014/main" id="{32C056F4-561E-35D5-7649-82EF1FFB66E8}"/>
              </a:ext>
              <a:ext uri="{C183D7F6-B498-43B3-948B-1728B52AA6E4}">
                <adec:decorative xmlns:adec="http://schemas.microsoft.com/office/drawing/2017/decorative" val="1"/>
              </a:ext>
            </a:extLst>
          </p:cNvPr>
          <p:cNvSpPr txBox="1"/>
          <p:nvPr/>
        </p:nvSpPr>
        <p:spPr>
          <a:xfrm>
            <a:off x="1720158" y="1144270"/>
            <a:ext cx="5178581" cy="35914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latin typeface="Lub Dub Condensed" panose="020B0506030403020204" pitchFamily="34" charset="0"/>
              </a:rPr>
              <a:t>Patient presents with acute onset severe headache</a:t>
            </a:r>
          </a:p>
        </p:txBody>
      </p:sp>
      <p:sp>
        <p:nvSpPr>
          <p:cNvPr id="5" name="Text Placeholder 4">
            <a:extLst>
              <a:ext uri="{FF2B5EF4-FFF2-40B4-BE49-F238E27FC236}">
                <a16:creationId xmlns:a16="http://schemas.microsoft.com/office/drawing/2014/main" id="{39CCB6CD-8E81-A586-D8B4-B02294C9C396}"/>
              </a:ext>
            </a:extLst>
          </p:cNvPr>
          <p:cNvSpPr>
            <a:spLocks noGrp="1"/>
          </p:cNvSpPr>
          <p:nvPr>
            <p:ph type="body" sz="quarter" idx="13"/>
          </p:nvPr>
        </p:nvSpPr>
        <p:spPr>
          <a:xfrm>
            <a:off x="3084779" y="5872488"/>
            <a:ext cx="6022441" cy="359141"/>
          </a:xfrm>
        </p:spPr>
        <p:txBody>
          <a:bodyPr/>
          <a:lstStyle/>
          <a:p>
            <a:pPr marL="0" indent="0" algn="ctr"/>
            <a:r>
              <a:rPr lang="en-US" b="1" dirty="0"/>
              <a:t>Abbreviations: </a:t>
            </a:r>
            <a:r>
              <a:rPr lang="en-US" dirty="0"/>
              <a:t>CT indicates computed tomography; CTA, computed tomography angiography; DSA, digital subtraction angiography; dx, diagnosis; SAH, subarachnoid hemorrhage; and </a:t>
            </a:r>
            <a:r>
              <a:rPr lang="en-US" dirty="0" err="1"/>
              <a:t>tx</a:t>
            </a:r>
            <a:r>
              <a:rPr lang="en-US" dirty="0"/>
              <a:t>, treatment.</a:t>
            </a:r>
          </a:p>
        </p:txBody>
      </p:sp>
    </p:spTree>
    <p:extLst>
      <p:ext uri="{BB962C8B-B14F-4D97-AF65-F5344CB8AC3E}">
        <p14:creationId xmlns:p14="http://schemas.microsoft.com/office/powerpoint/2010/main" val="186580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500"/>
                                        <p:tgtEl>
                                          <p:spTgt spid="3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right)">
                                      <p:cBhvr>
                                        <p:cTn id="23" dur="500"/>
                                        <p:tgtEl>
                                          <p:spTgt spid="4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up)">
                                      <p:cBhvr>
                                        <p:cTn id="31" dur="500"/>
                                        <p:tgtEl>
                                          <p:spTgt spid="5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up)">
                                      <p:cBhvr>
                                        <p:cTn id="39" dur="500"/>
                                        <p:tgtEl>
                                          <p:spTgt spid="59"/>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ipe(right)">
                                      <p:cBhvr>
                                        <p:cTn id="47" dur="500"/>
                                        <p:tgtEl>
                                          <p:spTgt spid="6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wipe(left)">
                                      <p:cBhvr>
                                        <p:cTn id="59" dur="500"/>
                                        <p:tgtEl>
                                          <p:spTgt spid="6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par>
                          <p:cTn id="67" fill="hold">
                            <p:stCondLst>
                              <p:cond delay="1000"/>
                            </p:stCondLst>
                            <p:childTnLst>
                              <p:par>
                                <p:cTn id="68" presetID="22" presetClass="entr" presetSubtype="1"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wipe(up)">
                                      <p:cBhvr>
                                        <p:cTn id="70" dur="500"/>
                                        <p:tgtEl>
                                          <p:spTgt spid="68"/>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ipe(left)">
                                      <p:cBhvr>
                                        <p:cTn id="79" dur="500"/>
                                        <p:tgtEl>
                                          <p:spTgt spid="52"/>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childTnLst>
                          </p:cTn>
                        </p:par>
                        <p:par>
                          <p:cTn id="84" fill="hold">
                            <p:stCondLst>
                              <p:cond delay="1000"/>
                            </p:stCondLst>
                            <p:childTnLst>
                              <p:par>
                                <p:cTn id="85" presetID="22" presetClass="entr" presetSubtype="1" fill="hold"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up)">
                                      <p:cBhvr>
                                        <p:cTn id="87" dur="500"/>
                                        <p:tgtEl>
                                          <p:spTgt spid="71"/>
                                        </p:tgtEl>
                                      </p:cBhvr>
                                    </p:animEffect>
                                  </p:childTnLst>
                                </p:cTn>
                              </p:par>
                            </p:childTnLst>
                          </p:cTn>
                        </p:par>
                        <p:par>
                          <p:cTn id="88" fill="hold">
                            <p:stCondLst>
                              <p:cond delay="1500"/>
                            </p:stCondLst>
                            <p:childTnLst>
                              <p:par>
                                <p:cTn id="89" presetID="10"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500"/>
                                        <p:tgtEl>
                                          <p:spTgt spid="23"/>
                                        </p:tgtEl>
                                      </p:cBhvr>
                                    </p:animEffect>
                                  </p:childTnLst>
                                </p:cTn>
                              </p:par>
                            </p:childTnLst>
                          </p:cTn>
                        </p:par>
                        <p:par>
                          <p:cTn id="92" fill="hold">
                            <p:stCondLst>
                              <p:cond delay="2000"/>
                            </p:stCondLst>
                            <p:childTnLst>
                              <p:par>
                                <p:cTn id="93" presetID="22" presetClass="entr" presetSubtype="1" fill="hold" nodeType="afterEffect">
                                  <p:stCondLst>
                                    <p:cond delay="0"/>
                                  </p:stCondLst>
                                  <p:childTnLst>
                                    <p:set>
                                      <p:cBhvr>
                                        <p:cTn id="94" dur="1" fill="hold">
                                          <p:stCondLst>
                                            <p:cond delay="0"/>
                                          </p:stCondLst>
                                        </p:cTn>
                                        <p:tgtEl>
                                          <p:spTgt spid="72"/>
                                        </p:tgtEl>
                                        <p:attrNameLst>
                                          <p:attrName>style.visibility</p:attrName>
                                        </p:attrNameLst>
                                      </p:cBhvr>
                                      <p:to>
                                        <p:strVal val="visible"/>
                                      </p:to>
                                    </p:set>
                                    <p:animEffect transition="in" filter="wipe(up)">
                                      <p:cBhvr>
                                        <p:cTn id="95" dur="500"/>
                                        <p:tgtEl>
                                          <p:spTgt spid="72"/>
                                        </p:tgtEl>
                                      </p:cBhvr>
                                    </p:animEffect>
                                  </p:childTnLst>
                                </p:cTn>
                              </p:par>
                            </p:childTnLst>
                          </p:cTn>
                        </p:par>
                        <p:par>
                          <p:cTn id="96" fill="hold">
                            <p:stCondLst>
                              <p:cond delay="2500"/>
                            </p:stCondLst>
                            <p:childTnLst>
                              <p:par>
                                <p:cTn id="97" presetID="10" presetClass="entr" presetSubtype="0" fill="hold"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childTnLst>
                          </p:cTn>
                        </p:par>
                        <p:par>
                          <p:cTn id="100" fill="hold">
                            <p:stCondLst>
                              <p:cond delay="3000"/>
                            </p:stCondLst>
                            <p:childTnLst>
                              <p:par>
                                <p:cTn id="101" presetID="22" presetClass="entr" presetSubtype="2" fill="hold" nodeType="afterEffect">
                                  <p:stCondLst>
                                    <p:cond delay="0"/>
                                  </p:stCondLst>
                                  <p:childTnLst>
                                    <p:set>
                                      <p:cBhvr>
                                        <p:cTn id="102" dur="1" fill="hold">
                                          <p:stCondLst>
                                            <p:cond delay="0"/>
                                          </p:stCondLst>
                                        </p:cTn>
                                        <p:tgtEl>
                                          <p:spTgt spid="73"/>
                                        </p:tgtEl>
                                        <p:attrNameLst>
                                          <p:attrName>style.visibility</p:attrName>
                                        </p:attrNameLst>
                                      </p:cBhvr>
                                      <p:to>
                                        <p:strVal val="visible"/>
                                      </p:to>
                                    </p:set>
                                    <p:animEffect transition="in" filter="wipe(right)">
                                      <p:cBhvr>
                                        <p:cTn id="103" dur="500"/>
                                        <p:tgtEl>
                                          <p:spTgt spid="7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fade">
                                      <p:cBhvr>
                                        <p:cTn id="106" dur="500"/>
                                        <p:tgtEl>
                                          <p:spTgt spid="77"/>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78"/>
                                        </p:tgtEl>
                                        <p:attrNameLst>
                                          <p:attrName>style.visibility</p:attrName>
                                        </p:attrNameLst>
                                      </p:cBhvr>
                                      <p:to>
                                        <p:strVal val="visible"/>
                                      </p:to>
                                    </p:set>
                                    <p:animEffect transition="in" filter="wipe(left)">
                                      <p:cBhvr>
                                        <p:cTn id="111" dur="500"/>
                                        <p:tgtEl>
                                          <p:spTgt spid="7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9"/>
                                        </p:tgtEl>
                                        <p:attrNameLst>
                                          <p:attrName>style.visibility</p:attrName>
                                        </p:attrNameLst>
                                      </p:cBhvr>
                                      <p:to>
                                        <p:strVal val="visible"/>
                                      </p:to>
                                    </p:set>
                                    <p:animEffect transition="in" filter="fade">
                                      <p:cBhvr>
                                        <p:cTn id="114" dur="500"/>
                                        <p:tgtEl>
                                          <p:spTgt spid="79"/>
                                        </p:tgtEl>
                                      </p:cBhvr>
                                    </p:animEffect>
                                  </p:childTnLst>
                                </p:cTn>
                              </p:par>
                            </p:childTnLst>
                          </p:cTn>
                        </p:par>
                        <p:par>
                          <p:cTn id="115" fill="hold">
                            <p:stCondLst>
                              <p:cond delay="500"/>
                            </p:stCondLst>
                            <p:childTnLst>
                              <p:par>
                                <p:cTn id="116" presetID="10" presetClass="entr" presetSubtype="0" fill="hold" grpId="0" nodeType="afterEffect">
                                  <p:stCondLst>
                                    <p:cond delay="0"/>
                                  </p:stCondLst>
                                  <p:childTnLst>
                                    <p:set>
                                      <p:cBhvr>
                                        <p:cTn id="117" dur="1" fill="hold">
                                          <p:stCondLst>
                                            <p:cond delay="0"/>
                                          </p:stCondLst>
                                        </p:cTn>
                                        <p:tgtEl>
                                          <p:spTgt spid="80"/>
                                        </p:tgtEl>
                                        <p:attrNameLst>
                                          <p:attrName>style.visibility</p:attrName>
                                        </p:attrNameLst>
                                      </p:cBhvr>
                                      <p:to>
                                        <p:strVal val="visible"/>
                                      </p:to>
                                    </p:set>
                                    <p:animEffect transition="in" filter="fade">
                                      <p:cBhvr>
                                        <p:cTn id="118" dur="500"/>
                                        <p:tgtEl>
                                          <p:spTgt spid="80"/>
                                        </p:tgtEl>
                                      </p:cBhvr>
                                    </p:animEffect>
                                  </p:childTnLst>
                                </p:cTn>
                              </p:par>
                            </p:childTnLst>
                          </p:cTn>
                        </p:par>
                        <p:par>
                          <p:cTn id="119" fill="hold">
                            <p:stCondLst>
                              <p:cond delay="1000"/>
                            </p:stCondLst>
                            <p:childTnLst>
                              <p:par>
                                <p:cTn id="120" presetID="22" presetClass="entr" presetSubtype="1" fill="hold" nodeType="afterEffect">
                                  <p:stCondLst>
                                    <p:cond delay="0"/>
                                  </p:stCondLst>
                                  <p:childTnLst>
                                    <p:set>
                                      <p:cBhvr>
                                        <p:cTn id="121" dur="1" fill="hold">
                                          <p:stCondLst>
                                            <p:cond delay="0"/>
                                          </p:stCondLst>
                                        </p:cTn>
                                        <p:tgtEl>
                                          <p:spTgt spid="96"/>
                                        </p:tgtEl>
                                        <p:attrNameLst>
                                          <p:attrName>style.visibility</p:attrName>
                                        </p:attrNameLst>
                                      </p:cBhvr>
                                      <p:to>
                                        <p:strVal val="visible"/>
                                      </p:to>
                                    </p:set>
                                    <p:animEffect transition="in" filter="wipe(up)">
                                      <p:cBhvr>
                                        <p:cTn id="122" dur="500"/>
                                        <p:tgtEl>
                                          <p:spTgt spid="96"/>
                                        </p:tgtEl>
                                      </p:cBhvr>
                                    </p:animEffect>
                                  </p:childTnLst>
                                </p:cTn>
                              </p:par>
                            </p:childTnLst>
                          </p:cTn>
                        </p:par>
                        <p:par>
                          <p:cTn id="123" fill="hold">
                            <p:stCondLst>
                              <p:cond delay="1500"/>
                            </p:stCondLst>
                            <p:childTnLst>
                              <p:par>
                                <p:cTn id="124" presetID="10" presetClass="entr" presetSubtype="0" fill="hold" nodeType="afterEffect">
                                  <p:stCondLst>
                                    <p:cond delay="0"/>
                                  </p:stCondLst>
                                  <p:childTnLst>
                                    <p:set>
                                      <p:cBhvr>
                                        <p:cTn id="125" dur="1" fill="hold">
                                          <p:stCondLst>
                                            <p:cond delay="0"/>
                                          </p:stCondLst>
                                        </p:cTn>
                                        <p:tgtEl>
                                          <p:spTgt spid="81"/>
                                        </p:tgtEl>
                                        <p:attrNameLst>
                                          <p:attrName>style.visibility</p:attrName>
                                        </p:attrNameLst>
                                      </p:cBhvr>
                                      <p:to>
                                        <p:strVal val="visible"/>
                                      </p:to>
                                    </p:set>
                                    <p:animEffect transition="in" filter="fade">
                                      <p:cBhvr>
                                        <p:cTn id="126" dur="500"/>
                                        <p:tgtEl>
                                          <p:spTgt spid="81"/>
                                        </p:tgtEl>
                                      </p:cBhvr>
                                    </p:animEffect>
                                  </p:childTnLst>
                                </p:cTn>
                              </p:par>
                            </p:childTnLst>
                          </p:cTn>
                        </p:par>
                        <p:par>
                          <p:cTn id="127" fill="hold">
                            <p:stCondLst>
                              <p:cond delay="2000"/>
                            </p:stCondLst>
                            <p:childTnLst>
                              <p:par>
                                <p:cTn id="128" presetID="22" presetClass="entr" presetSubtype="2" fill="hold" nodeType="afterEffect">
                                  <p:stCondLst>
                                    <p:cond delay="0"/>
                                  </p:stCondLst>
                                  <p:childTnLst>
                                    <p:set>
                                      <p:cBhvr>
                                        <p:cTn id="129" dur="1" fill="hold">
                                          <p:stCondLst>
                                            <p:cond delay="0"/>
                                          </p:stCondLst>
                                        </p:cTn>
                                        <p:tgtEl>
                                          <p:spTgt spid="97"/>
                                        </p:tgtEl>
                                        <p:attrNameLst>
                                          <p:attrName>style.visibility</p:attrName>
                                        </p:attrNameLst>
                                      </p:cBhvr>
                                      <p:to>
                                        <p:strVal val="visible"/>
                                      </p:to>
                                    </p:set>
                                    <p:animEffect transition="in" filter="wipe(right)">
                                      <p:cBhvr>
                                        <p:cTn id="130" dur="500"/>
                                        <p:tgtEl>
                                          <p:spTgt spid="97"/>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05"/>
                                        </p:tgtEl>
                                        <p:attrNameLst>
                                          <p:attrName>style.visibility</p:attrName>
                                        </p:attrNameLst>
                                      </p:cBhvr>
                                      <p:to>
                                        <p:strVal val="visible"/>
                                      </p:to>
                                    </p:set>
                                    <p:animEffect transition="in" filter="fade">
                                      <p:cBhvr>
                                        <p:cTn id="133" dur="500"/>
                                        <p:tgtEl>
                                          <p:spTgt spid="105"/>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childTnLst>
                                    <p:set>
                                      <p:cBhvr>
                                        <p:cTn id="137" dur="1" fill="hold">
                                          <p:stCondLst>
                                            <p:cond delay="0"/>
                                          </p:stCondLst>
                                        </p:cTn>
                                        <p:tgtEl>
                                          <p:spTgt spid="113"/>
                                        </p:tgtEl>
                                        <p:attrNameLst>
                                          <p:attrName>style.visibility</p:attrName>
                                        </p:attrNameLst>
                                      </p:cBhvr>
                                      <p:to>
                                        <p:strVal val="visible"/>
                                      </p:to>
                                    </p:set>
                                    <p:animEffect transition="in" filter="wipe(left)">
                                      <p:cBhvr>
                                        <p:cTn id="138" dur="500"/>
                                        <p:tgtEl>
                                          <p:spTgt spid="11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04"/>
                                        </p:tgtEl>
                                        <p:attrNameLst>
                                          <p:attrName>style.visibility</p:attrName>
                                        </p:attrNameLst>
                                      </p:cBhvr>
                                      <p:to>
                                        <p:strVal val="visible"/>
                                      </p:to>
                                    </p:set>
                                    <p:animEffect transition="in" filter="fade">
                                      <p:cBhvr>
                                        <p:cTn id="141" dur="500"/>
                                        <p:tgtEl>
                                          <p:spTgt spid="104"/>
                                        </p:tgtEl>
                                      </p:cBhvr>
                                    </p:animEffect>
                                  </p:childTnLst>
                                </p:cTn>
                              </p:par>
                            </p:childTnLst>
                          </p:cTn>
                        </p:par>
                        <p:par>
                          <p:cTn id="142" fill="hold">
                            <p:stCondLst>
                              <p:cond delay="500"/>
                            </p:stCondLst>
                            <p:childTnLst>
                              <p:par>
                                <p:cTn id="143" presetID="10" presetClass="entr" presetSubtype="0" fill="hold" grpId="0" nodeType="afterEffect">
                                  <p:stCondLst>
                                    <p:cond delay="0"/>
                                  </p:stCondLst>
                                  <p:childTnLst>
                                    <p:set>
                                      <p:cBhvr>
                                        <p:cTn id="144" dur="1" fill="hold">
                                          <p:stCondLst>
                                            <p:cond delay="0"/>
                                          </p:stCondLst>
                                        </p:cTn>
                                        <p:tgtEl>
                                          <p:spTgt spid="106"/>
                                        </p:tgtEl>
                                        <p:attrNameLst>
                                          <p:attrName>style.visibility</p:attrName>
                                        </p:attrNameLst>
                                      </p:cBhvr>
                                      <p:to>
                                        <p:strVal val="visible"/>
                                      </p:to>
                                    </p:set>
                                    <p:animEffect transition="in" filter="fade">
                                      <p:cBhvr>
                                        <p:cTn id="145"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1" grpId="0" animBg="1"/>
      <p:bldP spid="22" grpId="0" animBg="1"/>
      <p:bldP spid="23" grpId="0" animBg="1"/>
      <p:bldP spid="28" grpId="0" animBg="1"/>
      <p:bldP spid="29" grpId="0" animBg="1"/>
      <p:bldP spid="30" grpId="0" animBg="1"/>
      <p:bldP spid="61" grpId="0" animBg="1"/>
      <p:bldP spid="35" grpId="0" animBg="1"/>
      <p:bldP spid="77" grpId="0" animBg="1"/>
      <p:bldP spid="79" grpId="0" animBg="1"/>
      <p:bldP spid="80" grpId="0" animBg="1"/>
      <p:bldP spid="105" grpId="0" animBg="1"/>
      <p:bldP spid="106" grpId="0" animBg="1"/>
      <p:bldP spid="10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BF61105-FA51-3DD9-BCD4-3C457DC0A68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501204" y="1144269"/>
            <a:ext cx="3690796" cy="4320965"/>
          </a:xfrm>
          <a:prstGeom prst="rect">
            <a:avLst/>
          </a:prstGeom>
          <a:effectLst>
            <a:outerShdw blurRad="63500" algn="ctr" rotWithShape="0">
              <a:prstClr val="black">
                <a:alpha val="40000"/>
              </a:prstClr>
            </a:outerShdw>
          </a:effectLst>
        </p:spPr>
      </p:pic>
      <p:sp>
        <p:nvSpPr>
          <p:cNvPr id="2" name="Title 1">
            <a:extLst>
              <a:ext uri="{FF2B5EF4-FFF2-40B4-BE49-F238E27FC236}">
                <a16:creationId xmlns:a16="http://schemas.microsoft.com/office/drawing/2014/main" id="{17BE34D8-010E-FEC0-C735-92E6E53C9A09}"/>
              </a:ext>
            </a:extLst>
          </p:cNvPr>
          <p:cNvSpPr>
            <a:spLocks noGrp="1"/>
          </p:cNvSpPr>
          <p:nvPr>
            <p:ph type="title"/>
          </p:nvPr>
        </p:nvSpPr>
        <p:spPr/>
        <p:txBody>
          <a:bodyPr/>
          <a:lstStyle/>
          <a:p>
            <a:r>
              <a:rPr lang="en-US" dirty="0"/>
              <a:t>Clinical Manifestations and Diagnosis: </a:t>
            </a:r>
            <a:br>
              <a:rPr lang="en-US" dirty="0"/>
            </a:br>
            <a:r>
              <a:rPr lang="en-US" dirty="0"/>
              <a:t>Evaluation for Cause</a:t>
            </a:r>
          </a:p>
        </p:txBody>
      </p:sp>
      <p:sp>
        <p:nvSpPr>
          <p:cNvPr id="4" name="Slide Number Placeholder 3">
            <a:extLst>
              <a:ext uri="{FF2B5EF4-FFF2-40B4-BE49-F238E27FC236}">
                <a16:creationId xmlns:a16="http://schemas.microsoft.com/office/drawing/2014/main" id="{48EF293E-A122-9F02-09FF-3C52831CCD4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
        <p:nvSpPr>
          <p:cNvPr id="6" name="Rectangle 5">
            <a:extLst>
              <a:ext uri="{FF2B5EF4-FFF2-40B4-BE49-F238E27FC236}">
                <a16:creationId xmlns:a16="http://schemas.microsoft.com/office/drawing/2014/main" id="{775CB243-05B8-CF57-7F4A-CDB73E14CEB1}"/>
              </a:ext>
              <a:ext uri="{C183D7F6-B498-43B3-948B-1728B52AA6E4}">
                <adec:decorative xmlns:adec="http://schemas.microsoft.com/office/drawing/2017/decorative" val="1"/>
              </a:ext>
            </a:extLst>
          </p:cNvPr>
          <p:cNvSpPr/>
          <p:nvPr/>
        </p:nvSpPr>
        <p:spPr>
          <a:xfrm>
            <a:off x="1224578" y="4961135"/>
            <a:ext cx="9742845" cy="66011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394C558-F38B-AC52-A0AA-C43D10AFAD6A}"/>
              </a:ext>
              <a:ext uri="{C183D7F6-B498-43B3-948B-1728B52AA6E4}">
                <adec:decorative xmlns:adec="http://schemas.microsoft.com/office/drawing/2017/decorative" val="1"/>
              </a:ext>
            </a:extLst>
          </p:cNvPr>
          <p:cNvSpPr/>
          <p:nvPr/>
        </p:nvSpPr>
        <p:spPr>
          <a:xfrm>
            <a:off x="870908" y="1399671"/>
            <a:ext cx="3848874" cy="330276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1048C5-01CC-0F12-2FD9-BC3F908CF73E}"/>
              </a:ext>
            </a:extLst>
          </p:cNvPr>
          <p:cNvSpPr txBox="1"/>
          <p:nvPr/>
        </p:nvSpPr>
        <p:spPr>
          <a:xfrm>
            <a:off x="870907" y="1485439"/>
            <a:ext cx="3745483" cy="3170099"/>
          </a:xfrm>
          <a:prstGeom prst="rect">
            <a:avLst/>
          </a:prstGeom>
          <a:noFill/>
        </p:spPr>
        <p:txBody>
          <a:bodyPr wrap="square">
            <a:spAutoFit/>
          </a:bodyPr>
          <a:lstStyle/>
          <a:p>
            <a:r>
              <a:rPr lang="en-US" sz="1800" b="1" dirty="0">
                <a:latin typeface="Lub Dub Bold" panose="020B0803030403020204" pitchFamily="34" charset="0"/>
                <a:cs typeface="Arial" panose="020B0604020202020204" pitchFamily="34" charset="0"/>
              </a:rPr>
              <a:t>Findings Favoring Aneurysmal Cause</a:t>
            </a:r>
          </a:p>
          <a:p>
            <a:pPr marL="569913" indent="-285750">
              <a:spcBef>
                <a:spcPts val="600"/>
              </a:spcBef>
              <a:buFont typeface="Arial" panose="020B0604020202020204" pitchFamily="34" charset="0"/>
              <a:buChar char="•"/>
            </a:pPr>
            <a:r>
              <a:rPr lang="en-US" sz="1600" dirty="0">
                <a:latin typeface="Lub Dub Medium" panose="020B0603030403020204" pitchFamily="34" charset="0"/>
              </a:rPr>
              <a:t>Location of Subarachnoid Blood</a:t>
            </a:r>
          </a:p>
          <a:p>
            <a:pPr marL="858838" lvl="1" indent="-285750">
              <a:spcBef>
                <a:spcPts val="600"/>
              </a:spcBef>
              <a:buFont typeface="Lub Dub Medium" panose="020B0603030403020204" pitchFamily="34" charset="0"/>
              <a:buChar char="–"/>
            </a:pPr>
            <a:r>
              <a:rPr lang="en-US" sz="1400" dirty="0">
                <a:latin typeface="Lub Dub Medium" panose="020B0603030403020204" pitchFamily="34" charset="0"/>
              </a:rPr>
              <a:t>Diffuse Basal Cistern</a:t>
            </a:r>
          </a:p>
          <a:p>
            <a:pPr marL="858838" lvl="1" indent="-285750">
              <a:spcBef>
                <a:spcPts val="600"/>
              </a:spcBef>
              <a:buFont typeface="Lub Dub Medium" panose="020B0603030403020204" pitchFamily="34" charset="0"/>
              <a:buChar char="–"/>
            </a:pPr>
            <a:r>
              <a:rPr lang="en-US" sz="1400" dirty="0">
                <a:latin typeface="Lub Dub Medium" panose="020B0603030403020204" pitchFamily="34" charset="0"/>
              </a:rPr>
              <a:t>Sylvian Fissure</a:t>
            </a:r>
          </a:p>
          <a:p>
            <a:pPr marL="858838" lvl="1" indent="-285750">
              <a:spcBef>
                <a:spcPts val="600"/>
              </a:spcBef>
              <a:buFont typeface="Lub Dub Medium" panose="020B0603030403020204" pitchFamily="34" charset="0"/>
              <a:buChar char="–"/>
            </a:pPr>
            <a:r>
              <a:rPr lang="en-US" sz="1400" dirty="0">
                <a:latin typeface="Lub Dub Medium" panose="020B0603030403020204" pitchFamily="34" charset="0"/>
              </a:rPr>
              <a:t>Interhemispheric fissure</a:t>
            </a:r>
          </a:p>
          <a:p>
            <a:pPr marL="858838" lvl="1" indent="-285750">
              <a:spcBef>
                <a:spcPts val="600"/>
              </a:spcBef>
              <a:buFont typeface="Lub Dub Medium" panose="020B0603030403020204" pitchFamily="34" charset="0"/>
              <a:buChar char="–"/>
            </a:pPr>
            <a:r>
              <a:rPr lang="en-US" sz="1400" dirty="0">
                <a:latin typeface="Lub Dub Medium" panose="020B0603030403020204" pitchFamily="34" charset="0"/>
              </a:rPr>
              <a:t>Interpeduncular Cisterns</a:t>
            </a:r>
            <a:br>
              <a:rPr lang="en-US" sz="1400" dirty="0">
                <a:latin typeface="Lub Dub Medium" panose="020B0603030403020204" pitchFamily="34" charset="0"/>
              </a:rPr>
            </a:br>
            <a:endParaRPr lang="en-US" sz="1400" dirty="0">
              <a:latin typeface="Lub Dub Medium" panose="020B0603030403020204" pitchFamily="34" charset="0"/>
            </a:endParaRPr>
          </a:p>
          <a:p>
            <a:pPr marL="569913" indent="-285750">
              <a:spcBef>
                <a:spcPts val="600"/>
              </a:spcBef>
              <a:buFont typeface="Arial" panose="020B0604020202020204" pitchFamily="34" charset="0"/>
              <a:buChar char="•"/>
            </a:pPr>
            <a:r>
              <a:rPr lang="en-US" sz="1600" dirty="0">
                <a:latin typeface="Lub Dub Medium" panose="020B0603030403020204" pitchFamily="34" charset="0"/>
              </a:rPr>
              <a:t>Associated Intraparenchymal Hematoma</a:t>
            </a:r>
          </a:p>
        </p:txBody>
      </p:sp>
      <p:sp>
        <p:nvSpPr>
          <p:cNvPr id="14" name="Rectangle 13">
            <a:extLst>
              <a:ext uri="{FF2B5EF4-FFF2-40B4-BE49-F238E27FC236}">
                <a16:creationId xmlns:a16="http://schemas.microsoft.com/office/drawing/2014/main" id="{81BA7FFD-353C-BBB7-A1DC-0B876FB0B40B}"/>
              </a:ext>
              <a:ext uri="{C183D7F6-B498-43B3-948B-1728B52AA6E4}">
                <adec:decorative xmlns:adec="http://schemas.microsoft.com/office/drawing/2017/decorative" val="1"/>
              </a:ext>
            </a:extLst>
          </p:cNvPr>
          <p:cNvSpPr/>
          <p:nvPr/>
        </p:nvSpPr>
        <p:spPr>
          <a:xfrm>
            <a:off x="4908991" y="1399671"/>
            <a:ext cx="3061991" cy="330276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52F4683-2096-0A5F-B1FF-5CDA2B67239F}"/>
              </a:ext>
            </a:extLst>
          </p:cNvPr>
          <p:cNvSpPr txBox="1"/>
          <p:nvPr/>
        </p:nvSpPr>
        <p:spPr>
          <a:xfrm>
            <a:off x="4908991" y="1485439"/>
            <a:ext cx="3588464" cy="2523768"/>
          </a:xfrm>
          <a:prstGeom prst="rect">
            <a:avLst/>
          </a:prstGeom>
          <a:noFill/>
        </p:spPr>
        <p:txBody>
          <a:bodyPr wrap="square">
            <a:spAutoFit/>
          </a:bodyPr>
          <a:lstStyle/>
          <a:p>
            <a:r>
              <a:rPr lang="en-US" sz="1800" b="1" dirty="0">
                <a:latin typeface="Lub Dub Bold" panose="020B0803030403020204" pitchFamily="34" charset="0"/>
                <a:cs typeface="Arial" panose="020B0604020202020204" pitchFamily="34" charset="0"/>
              </a:rPr>
              <a:t>Relevant Aneurysm Characteristics</a:t>
            </a:r>
          </a:p>
          <a:p>
            <a:pPr marL="569913" indent="-285750">
              <a:spcBef>
                <a:spcPts val="600"/>
              </a:spcBef>
              <a:buFont typeface="Arial" panose="020B0604020202020204" pitchFamily="34" charset="0"/>
              <a:buChar char="•"/>
            </a:pPr>
            <a:r>
              <a:rPr lang="en-US" sz="1600" dirty="0">
                <a:latin typeface="Lub Dub Medium" panose="020B0603030403020204" pitchFamily="34" charset="0"/>
              </a:rPr>
              <a:t>Location of Aneurysm</a:t>
            </a:r>
          </a:p>
          <a:p>
            <a:pPr marL="858838" lvl="1" indent="-285750">
              <a:spcBef>
                <a:spcPts val="600"/>
              </a:spcBef>
              <a:buFont typeface="Lub Dub Medium" panose="020B0603030403020204" pitchFamily="34" charset="0"/>
              <a:buChar char="–"/>
            </a:pPr>
            <a:r>
              <a:rPr lang="en-US" sz="1400" dirty="0">
                <a:latin typeface="Lub Dub Medium" panose="020B0603030403020204" pitchFamily="34" charset="0"/>
              </a:rPr>
              <a:t>Anterior vs. Posterior Circulation</a:t>
            </a:r>
            <a:br>
              <a:rPr lang="en-US" sz="1400" dirty="0">
                <a:latin typeface="Lub Dub Medium" panose="020B0603030403020204" pitchFamily="34" charset="0"/>
              </a:rPr>
            </a:br>
            <a:endParaRPr lang="en-US" sz="1400" dirty="0">
              <a:latin typeface="Lub Dub Medium" panose="020B0603030403020204" pitchFamily="34" charset="0"/>
            </a:endParaRPr>
          </a:p>
          <a:p>
            <a:pPr marL="569913" indent="-285750">
              <a:spcBef>
                <a:spcPts val="600"/>
              </a:spcBef>
              <a:buFont typeface="Arial" panose="020B0604020202020204" pitchFamily="34" charset="0"/>
              <a:buChar char="•"/>
            </a:pPr>
            <a:r>
              <a:rPr lang="en-US" sz="1600" dirty="0">
                <a:latin typeface="Lub Dub Medium" panose="020B0603030403020204" pitchFamily="34" charset="0"/>
              </a:rPr>
              <a:t>Morphology</a:t>
            </a:r>
          </a:p>
          <a:p>
            <a:pPr marL="857250" indent="-285750">
              <a:spcBef>
                <a:spcPts val="600"/>
              </a:spcBef>
              <a:buFont typeface="Lub Dub Medium" panose="020B0603030403020204" pitchFamily="34" charset="0"/>
              <a:buChar char="–"/>
            </a:pPr>
            <a:r>
              <a:rPr lang="en-US" sz="1400" dirty="0">
                <a:latin typeface="Lub Dub Medium" panose="020B0603030403020204" pitchFamily="34" charset="0"/>
              </a:rPr>
              <a:t>Fusiform vs. Blister vs. Saccular</a:t>
            </a:r>
          </a:p>
        </p:txBody>
      </p:sp>
      <p:sp>
        <p:nvSpPr>
          <p:cNvPr id="7" name="Rectangle 6">
            <a:extLst>
              <a:ext uri="{FF2B5EF4-FFF2-40B4-BE49-F238E27FC236}">
                <a16:creationId xmlns:a16="http://schemas.microsoft.com/office/drawing/2014/main" id="{47796B92-2E14-EDE0-3420-64F4B56365B5}"/>
              </a:ext>
              <a:ext uri="{C183D7F6-B498-43B3-948B-1728B52AA6E4}">
                <adec:decorative xmlns:adec="http://schemas.microsoft.com/office/drawing/2017/decorative" val="0"/>
              </a:ext>
            </a:extLst>
          </p:cNvPr>
          <p:cNvSpPr/>
          <p:nvPr/>
        </p:nvSpPr>
        <p:spPr>
          <a:xfrm>
            <a:off x="1298089" y="4898608"/>
            <a:ext cx="9595822" cy="792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Bold" panose="020B0803030403020204" pitchFamily="34" charset="0"/>
                <a:cs typeface="Arial" panose="020B0604020202020204" pitchFamily="34" charset="0"/>
              </a:rPr>
              <a:t>DSA is the </a:t>
            </a:r>
            <a:r>
              <a:rPr lang="en-US" sz="1400" u="sng" dirty="0">
                <a:solidFill>
                  <a:schemeClr val="tx1"/>
                </a:solidFill>
                <a:latin typeface="Lub Dub Bold" panose="020B0803030403020204" pitchFamily="34" charset="0"/>
                <a:cs typeface="Arial" panose="020B0604020202020204" pitchFamily="34" charset="0"/>
              </a:rPr>
              <a:t>gold-standard</a:t>
            </a:r>
            <a:r>
              <a:rPr lang="en-US" sz="1400" dirty="0">
                <a:solidFill>
                  <a:schemeClr val="tx1"/>
                </a:solidFill>
                <a:latin typeface="Lub Dub Bold" panose="020B0803030403020204" pitchFamily="34" charset="0"/>
                <a:cs typeface="Arial" panose="020B0604020202020204" pitchFamily="34" charset="0"/>
              </a:rPr>
              <a:t> modality for the evaluation of cerebrovascular anatomy and aneurysm geometry and can aid in the decision-making regarding the choice of optimal treatment modality. (Class 1)</a:t>
            </a:r>
          </a:p>
        </p:txBody>
      </p:sp>
      <p:sp>
        <p:nvSpPr>
          <p:cNvPr id="5" name="Text Placeholder 4">
            <a:extLst>
              <a:ext uri="{FF2B5EF4-FFF2-40B4-BE49-F238E27FC236}">
                <a16:creationId xmlns:a16="http://schemas.microsoft.com/office/drawing/2014/main" id="{66E76B81-7CD7-28FA-B97C-2B10F8F0ACD1}"/>
              </a:ext>
            </a:extLst>
          </p:cNvPr>
          <p:cNvSpPr>
            <a:spLocks noGrp="1"/>
          </p:cNvSpPr>
          <p:nvPr>
            <p:ph type="body" sz="quarter" idx="13"/>
          </p:nvPr>
        </p:nvSpPr>
        <p:spPr>
          <a:xfrm>
            <a:off x="838200" y="5887750"/>
            <a:ext cx="10515600" cy="271939"/>
          </a:xfrm>
        </p:spPr>
        <p:txBody>
          <a:bodyPr/>
          <a:lstStyle/>
          <a:p>
            <a:pPr algn="ctr"/>
            <a:r>
              <a:rPr lang="en-US" b="1" dirty="0"/>
              <a:t>Abbreviation: </a:t>
            </a:r>
            <a:r>
              <a:rPr lang="en-US" dirty="0"/>
              <a:t>DSA indicates digital subtraction angiography.</a:t>
            </a:r>
          </a:p>
        </p:txBody>
      </p:sp>
    </p:spTree>
    <p:extLst>
      <p:ext uri="{BB962C8B-B14F-4D97-AF65-F5344CB8AC3E}">
        <p14:creationId xmlns:p14="http://schemas.microsoft.com/office/powerpoint/2010/main" val="399214954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55DA03-3874-4E63-AD72-36EA0429E26E}">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292e6601-2771-43db-a7cc-8f168ee05178"/>
    <ds:schemaRef ds:uri="http://www.w3.org/XML/1998/namespace"/>
    <ds:schemaRef ds:uri="http://purl.org/dc/elements/1.1/"/>
  </ds:schemaRefs>
</ds:datastoreItem>
</file>

<file path=customXml/itemProps2.xml><?xml version="1.0" encoding="utf-8"?>
<ds:datastoreItem xmlns:ds="http://schemas.openxmlformats.org/officeDocument/2006/customXml" ds:itemID="{8791034C-CD83-40A7-8A0E-85EF59FF4023}">
  <ds:schemaRefs>
    <ds:schemaRef ds:uri="http://schemas.microsoft.com/sharepoint/v3/contenttype/forms"/>
  </ds:schemaRefs>
</ds:datastoreItem>
</file>

<file path=customXml/itemProps3.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20037</TotalTime>
  <Words>4311</Words>
  <Application>Microsoft Office PowerPoint</Application>
  <PresentationFormat>Widescreen</PresentationFormat>
  <Paragraphs>569</Paragraphs>
  <Slides>40</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Courier New</vt:lpstr>
      <vt:lpstr>Lub Dub Bold</vt:lpstr>
      <vt:lpstr>Lub Dub Condensed</vt:lpstr>
      <vt:lpstr>Lub Dub Light</vt:lpstr>
      <vt:lpstr>Lub Dub Medium</vt:lpstr>
      <vt:lpstr>Wingdings</vt:lpstr>
      <vt:lpstr>2_Office Theme</vt:lpstr>
      <vt:lpstr>Clinical Update</vt:lpstr>
      <vt:lpstr>Table 1.  Applying Class of Recommendation and Level of Evidence to Clinical Strategies, Interventions, Treatments, or Diagnostic Testing in Patient Care </vt:lpstr>
      <vt:lpstr>Care Continuum of Aneurysmal Subarachnoid Hemorrhage (aSAH) Patient</vt:lpstr>
      <vt:lpstr>Significance of aSAH</vt:lpstr>
      <vt:lpstr>Mechanisms of aSAH-Associated Brain Injury </vt:lpstr>
      <vt:lpstr>Recommendations for Natural History  and Outcome of aSAH</vt:lpstr>
      <vt:lpstr>Clinical Manifestations and Diagnosis:  Acute Evaluation</vt:lpstr>
      <vt:lpstr>Clinical Manifestations and Diagnosis: Workflow</vt:lpstr>
      <vt:lpstr>Clinical Manifestations and Diagnosis:  Evaluation for Cause</vt:lpstr>
      <vt:lpstr>Hospital Characteristics and System of Care</vt:lpstr>
      <vt:lpstr>Hospital Characteristics and System of Care</vt:lpstr>
      <vt:lpstr>Blood Pressure Control with Unsecured Aneurysm</vt:lpstr>
      <vt:lpstr>Attaining Hemostasis</vt:lpstr>
      <vt:lpstr>Treatment of Ruptured Cerebral Aneurysms</vt:lpstr>
      <vt:lpstr>Treatment of Ruptured Cerebral Aneurysms</vt:lpstr>
      <vt:lpstr>Surgical and Endovascular Treatment of  Ruptured Cerebral Aneurysms</vt:lpstr>
      <vt:lpstr>Treatment of Ruptured Cerebral Aneurysms</vt:lpstr>
      <vt:lpstr>Surgical and Endovascular Treatment:  Anesthetic Management  </vt:lpstr>
      <vt:lpstr>Management of Medical Complications Associated with aSAH </vt:lpstr>
      <vt:lpstr>Management of Medical Complications Associated with aSAH</vt:lpstr>
      <vt:lpstr>Management of Medical Complications Associated with aSAH</vt:lpstr>
      <vt:lpstr>Management of Medical Complications  Associated with aSAH Other Considerations</vt:lpstr>
      <vt:lpstr>Nursing Interventions</vt:lpstr>
      <vt:lpstr>Standardized Nursing Care</vt:lpstr>
      <vt:lpstr>Monitoring and Detection of Cerebral Vasospasm and DCI</vt:lpstr>
      <vt:lpstr>Monitoring and Detection of Cerebral Vasospasm and DCI</vt:lpstr>
      <vt:lpstr>Management of Patients with Cerebral Vasospasm and DCI After aSAH</vt:lpstr>
      <vt:lpstr>Management of Hydrocephalus  Associated with aSAH </vt:lpstr>
      <vt:lpstr>Management of Hydrocephalus Associated with aSAH </vt:lpstr>
      <vt:lpstr>Management of Hydrocephalus Associated with aSAH </vt:lpstr>
      <vt:lpstr>Management of Seizures Associated with aSAH</vt:lpstr>
      <vt:lpstr>Management of Seizures Associated with aSAH</vt:lpstr>
      <vt:lpstr>Management of Seizures Associated with aSAH</vt:lpstr>
      <vt:lpstr>Acute Recovery | Use of Predictive Scores</vt:lpstr>
      <vt:lpstr>Acute Recovery | Pharmacotherapy</vt:lpstr>
      <vt:lpstr>Acute Recovery | Rehabilitation</vt:lpstr>
      <vt:lpstr>Long-Term Recovery | Screening</vt:lpstr>
      <vt:lpstr>Long-Term Recovery | Counseling</vt:lpstr>
      <vt:lpstr>Risk Factors, Prevention, and Subsequent Monitoring for Recurrent aSAH</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ADAPTED FROM: 2023 ACC/AHA Guideline for the Management of Patients with Aneurysmal Subarachnoid Hemorrhage</dc:title>
  <dc:creator>Gwendolyn Reyna</dc:creator>
  <cp:lastModifiedBy>Judy Bezanson</cp:lastModifiedBy>
  <cp:revision>16</cp:revision>
  <dcterms:created xsi:type="dcterms:W3CDTF">2023-03-14T11:56:10Z</dcterms:created>
  <dcterms:modified xsi:type="dcterms:W3CDTF">2024-02-09T14:50:37Z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