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4" r:id="rId4"/>
    <p:sldMasterId id="2147483703" r:id="rId5"/>
    <p:sldMasterId id="2147483689" r:id="rId6"/>
  </p:sldMasterIdLst>
  <p:notesMasterIdLst>
    <p:notesMasterId r:id="rId44"/>
  </p:notesMasterIdLst>
  <p:sldIdLst>
    <p:sldId id="268" r:id="rId7"/>
    <p:sldId id="380" r:id="rId8"/>
    <p:sldId id="310" r:id="rId9"/>
    <p:sldId id="316" r:id="rId10"/>
    <p:sldId id="374" r:id="rId11"/>
    <p:sldId id="376" r:id="rId12"/>
    <p:sldId id="271" r:id="rId13"/>
    <p:sldId id="315" r:id="rId14"/>
    <p:sldId id="347" r:id="rId15"/>
    <p:sldId id="348" r:id="rId16"/>
    <p:sldId id="349" r:id="rId17"/>
    <p:sldId id="350" r:id="rId18"/>
    <p:sldId id="379" r:id="rId19"/>
    <p:sldId id="353" r:id="rId20"/>
    <p:sldId id="369" r:id="rId21"/>
    <p:sldId id="370" r:id="rId22"/>
    <p:sldId id="304" r:id="rId23"/>
    <p:sldId id="340" r:id="rId24"/>
    <p:sldId id="339" r:id="rId25"/>
    <p:sldId id="354" r:id="rId26"/>
    <p:sldId id="355" r:id="rId27"/>
    <p:sldId id="371" r:id="rId28"/>
    <p:sldId id="378" r:id="rId29"/>
    <p:sldId id="357" r:id="rId30"/>
    <p:sldId id="358" r:id="rId31"/>
    <p:sldId id="360" r:id="rId32"/>
    <p:sldId id="324" r:id="rId33"/>
    <p:sldId id="361" r:id="rId34"/>
    <p:sldId id="363" r:id="rId35"/>
    <p:sldId id="359" r:id="rId36"/>
    <p:sldId id="364" r:id="rId37"/>
    <p:sldId id="365" r:id="rId38"/>
    <p:sldId id="372" r:id="rId39"/>
    <p:sldId id="366" r:id="rId40"/>
    <p:sldId id="367" r:id="rId41"/>
    <p:sldId id="368" r:id="rId42"/>
    <p:sldId id="292" r:id="rId4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17">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1E7DDA-1138-5C8D-A9D1-DC020548003F}" name="Shakal, Amanda B" initials="AS" userId="S::shakal@uthscsa.edu::91405aa7-f3e9-4c31-922f-587715fc2a2e" providerId="AD"/>
  <p188:author id="{F85239FC-F23A-FA49-83EC-24B24442E1B7}" name="Slusher, Andrew David" initials="SAD" userId="S::slushera@uthscsa.edu::2d5a3b5e-8b7a-4241-b313-a7c4401644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151D1D-B0B9-4DB9-93A3-066E098B1981}" v="1" dt="2026-08-18T14:04:27.0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45"/>
    <p:restoredTop sz="95308"/>
  </p:normalViewPr>
  <p:slideViewPr>
    <p:cSldViewPr snapToGrid="0" snapToObjects="1">
      <p:cViewPr varScale="1">
        <p:scale>
          <a:sx n="105" d="100"/>
          <a:sy n="105" d="100"/>
        </p:scale>
        <p:origin x="978" y="114"/>
      </p:cViewPr>
      <p:guideLst>
        <p:guide orient="horz" pos="3717"/>
        <p:guide pos="3840"/>
      </p:guideLst>
    </p:cSldViewPr>
  </p:slideViewPr>
  <p:outlineViewPr>
    <p:cViewPr>
      <p:scale>
        <a:sx n="33" d="100"/>
        <a:sy n="33" d="100"/>
      </p:scale>
      <p:origin x="0" y="-49904"/>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Leonard" userId="79b9fe69-82f6-4b13-83a9-214424175e62" providerId="ADAL" clId="{E69A1166-F832-42CD-A6FF-91FE1EE1848E}"/>
    <pc:docChg chg="custSel addSld modSld delMainMaster modNotesMaster">
      <pc:chgData name="Anne Leonard" userId="79b9fe69-82f6-4b13-83a9-214424175e62" providerId="ADAL" clId="{E69A1166-F832-42CD-A6FF-91FE1EE1848E}" dt="2026-08-18T14:06:58.019" v="186" actId="20577"/>
      <pc:docMkLst>
        <pc:docMk/>
      </pc:docMkLst>
      <pc:sldChg chg="modSp mod">
        <pc:chgData name="Anne Leonard" userId="79b9fe69-82f6-4b13-83a9-214424175e62" providerId="ADAL" clId="{E69A1166-F832-42CD-A6FF-91FE1EE1848E}" dt="2026-07-22T22:22:28.663" v="2" actId="27636"/>
        <pc:sldMkLst>
          <pc:docMk/>
          <pc:sldMk cId="2250375799" sldId="348"/>
        </pc:sldMkLst>
        <pc:spChg chg="mod">
          <ac:chgData name="Anne Leonard" userId="79b9fe69-82f6-4b13-83a9-214424175e62" providerId="ADAL" clId="{E69A1166-F832-42CD-A6FF-91FE1EE1848E}" dt="2026-07-22T22:22:28.663" v="2" actId="27636"/>
          <ac:spMkLst>
            <pc:docMk/>
            <pc:sldMk cId="2250375799" sldId="348"/>
            <ac:spMk id="4" creationId="{14DF1C0D-6EF0-8B73-4519-D8C6306352B2}"/>
          </ac:spMkLst>
        </pc:spChg>
      </pc:sldChg>
      <pc:sldChg chg="modSp mod">
        <pc:chgData name="Anne Leonard" userId="79b9fe69-82f6-4b13-83a9-214424175e62" providerId="ADAL" clId="{E69A1166-F832-42CD-A6FF-91FE1EE1848E}" dt="2026-07-22T22:22:28.670" v="3" actId="27636"/>
        <pc:sldMkLst>
          <pc:docMk/>
          <pc:sldMk cId="2442141590" sldId="349"/>
        </pc:sldMkLst>
        <pc:spChg chg="mod">
          <ac:chgData name="Anne Leonard" userId="79b9fe69-82f6-4b13-83a9-214424175e62" providerId="ADAL" clId="{E69A1166-F832-42CD-A6FF-91FE1EE1848E}" dt="2026-07-22T22:22:28.670" v="3" actId="27636"/>
          <ac:spMkLst>
            <pc:docMk/>
            <pc:sldMk cId="2442141590" sldId="349"/>
            <ac:spMk id="4" creationId="{703067AD-8058-B75E-7624-73210F7ED7EA}"/>
          </ac:spMkLst>
        </pc:spChg>
      </pc:sldChg>
      <pc:sldChg chg="modSp mod">
        <pc:chgData name="Anne Leonard" userId="79b9fe69-82f6-4b13-83a9-214424175e62" providerId="ADAL" clId="{E69A1166-F832-42CD-A6FF-91FE1EE1848E}" dt="2026-07-22T22:22:28.692" v="4" actId="27636"/>
        <pc:sldMkLst>
          <pc:docMk/>
          <pc:sldMk cId="328528313" sldId="361"/>
        </pc:sldMkLst>
        <pc:spChg chg="mod">
          <ac:chgData name="Anne Leonard" userId="79b9fe69-82f6-4b13-83a9-214424175e62" providerId="ADAL" clId="{E69A1166-F832-42CD-A6FF-91FE1EE1848E}" dt="2026-07-22T22:22:28.692" v="4" actId="27636"/>
          <ac:spMkLst>
            <pc:docMk/>
            <pc:sldMk cId="328528313" sldId="361"/>
            <ac:spMk id="4" creationId="{BFECB6F3-8D03-8F06-48CC-348C1C3A6E8A}"/>
          </ac:spMkLst>
        </pc:spChg>
      </pc:sldChg>
      <pc:sldChg chg="modSp mod">
        <pc:chgData name="Anne Leonard" userId="79b9fe69-82f6-4b13-83a9-214424175e62" providerId="ADAL" clId="{E69A1166-F832-42CD-A6FF-91FE1EE1848E}" dt="2026-07-22T22:22:28.700" v="5" actId="27636"/>
        <pc:sldMkLst>
          <pc:docMk/>
          <pc:sldMk cId="1279636738" sldId="366"/>
        </pc:sldMkLst>
        <pc:spChg chg="mod">
          <ac:chgData name="Anne Leonard" userId="79b9fe69-82f6-4b13-83a9-214424175e62" providerId="ADAL" clId="{E69A1166-F832-42CD-A6FF-91FE1EE1848E}" dt="2026-07-22T22:22:28.700" v="5" actId="27636"/>
          <ac:spMkLst>
            <pc:docMk/>
            <pc:sldMk cId="1279636738" sldId="366"/>
            <ac:spMk id="4" creationId="{330205FD-F01B-27DE-ABC0-E32E00680EA9}"/>
          </ac:spMkLst>
        </pc:spChg>
      </pc:sldChg>
      <pc:sldChg chg="modSp new mod">
        <pc:chgData name="Anne Leonard" userId="79b9fe69-82f6-4b13-83a9-214424175e62" providerId="ADAL" clId="{E69A1166-F832-42CD-A6FF-91FE1EE1848E}" dt="2026-08-18T14:06:58.019" v="186" actId="20577"/>
        <pc:sldMkLst>
          <pc:docMk/>
          <pc:sldMk cId="594390632" sldId="380"/>
        </pc:sldMkLst>
        <pc:spChg chg="mod">
          <ac:chgData name="Anne Leonard" userId="79b9fe69-82f6-4b13-83a9-214424175e62" providerId="ADAL" clId="{E69A1166-F832-42CD-A6FF-91FE1EE1848E}" dt="2026-07-22T22:23:48.749" v="152" actId="20577"/>
          <ac:spMkLst>
            <pc:docMk/>
            <pc:sldMk cId="594390632" sldId="380"/>
            <ac:spMk id="2" creationId="{104E715B-DC5C-DF54-67CE-49BDDC64B358}"/>
          </ac:spMkLst>
        </pc:spChg>
        <pc:spChg chg="mod">
          <ac:chgData name="Anne Leonard" userId="79b9fe69-82f6-4b13-83a9-214424175e62" providerId="ADAL" clId="{E69A1166-F832-42CD-A6FF-91FE1EE1848E}" dt="2026-08-18T14:06:58.019" v="186" actId="20577"/>
          <ac:spMkLst>
            <pc:docMk/>
            <pc:sldMk cId="594390632" sldId="380"/>
            <ac:spMk id="3" creationId="{868F9B65-96D7-2A12-6F44-7A713ACFB3F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42EE3A-7593-4E32-8A69-6197C0D89D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07C66D6-541E-470B-B16F-819F1224DB64}">
      <dgm:prSet/>
      <dgm:spPr/>
      <dgm:t>
        <a:bodyPr/>
        <a:lstStyle/>
        <a:p>
          <a:r>
            <a:rPr lang="en-US" dirty="0"/>
            <a:t>Tubular (or </a:t>
          </a:r>
          <a:r>
            <a:rPr lang="en-US" dirty="0" err="1"/>
            <a:t>Endoport</a:t>
          </a:r>
          <a:r>
            <a:rPr lang="en-US" dirty="0"/>
            <a:t>)</a:t>
          </a:r>
        </a:p>
      </dgm:t>
    </dgm:pt>
    <dgm:pt modelId="{68E7AA76-AD65-4433-9D81-925D966759C3}" type="parTrans" cxnId="{F6EC13EB-D1EB-454C-9361-84D5D490C6AB}">
      <dgm:prSet/>
      <dgm:spPr/>
      <dgm:t>
        <a:bodyPr/>
        <a:lstStyle/>
        <a:p>
          <a:endParaRPr lang="en-US"/>
        </a:p>
      </dgm:t>
    </dgm:pt>
    <dgm:pt modelId="{41B7ED7E-5C30-4A8C-8893-77D9664762DB}" type="sibTrans" cxnId="{F6EC13EB-D1EB-454C-9361-84D5D490C6AB}">
      <dgm:prSet/>
      <dgm:spPr/>
      <dgm:t>
        <a:bodyPr/>
        <a:lstStyle/>
        <a:p>
          <a:endParaRPr lang="en-US"/>
        </a:p>
      </dgm:t>
    </dgm:pt>
    <dgm:pt modelId="{55632387-3AE6-4C0B-B4F1-317D946B8AB9}">
      <dgm:prSet/>
      <dgm:spPr/>
      <dgm:t>
        <a:bodyPr/>
        <a:lstStyle/>
        <a:p>
          <a:r>
            <a:rPr lang="en-US" dirty="0"/>
            <a:t>Endoscopic</a:t>
          </a:r>
        </a:p>
      </dgm:t>
    </dgm:pt>
    <dgm:pt modelId="{E130A860-8911-4D5A-9FA4-BDF3ECE0D91D}" type="parTrans" cxnId="{33A4DAA7-734A-4D07-AE69-43FDA485AA30}">
      <dgm:prSet/>
      <dgm:spPr/>
      <dgm:t>
        <a:bodyPr/>
        <a:lstStyle/>
        <a:p>
          <a:endParaRPr lang="en-US"/>
        </a:p>
      </dgm:t>
    </dgm:pt>
    <dgm:pt modelId="{F7EA79C2-B3FE-458B-B552-9E983FA9CE40}" type="sibTrans" cxnId="{33A4DAA7-734A-4D07-AE69-43FDA485AA30}">
      <dgm:prSet/>
      <dgm:spPr/>
      <dgm:t>
        <a:bodyPr/>
        <a:lstStyle/>
        <a:p>
          <a:endParaRPr lang="en-US"/>
        </a:p>
      </dgm:t>
    </dgm:pt>
    <dgm:pt modelId="{75FC253A-5D19-4E71-BFEC-06AC7F0A49EE}">
      <dgm:prSet/>
      <dgm:spPr/>
      <dgm:t>
        <a:bodyPr/>
        <a:lstStyle/>
        <a:p>
          <a:r>
            <a:rPr lang="en-US" dirty="0"/>
            <a:t>Stereotactic Aspiration (+/- intermittent thrombolytic adjuvant therapy for up to 72 hours)</a:t>
          </a:r>
        </a:p>
      </dgm:t>
    </dgm:pt>
    <dgm:pt modelId="{F005536D-12CF-410B-B4A8-CE0A0BA7ECA0}" type="parTrans" cxnId="{59C47E66-C054-4983-B979-C6A97DDF3191}">
      <dgm:prSet/>
      <dgm:spPr/>
      <dgm:t>
        <a:bodyPr/>
        <a:lstStyle/>
        <a:p>
          <a:endParaRPr lang="en-US"/>
        </a:p>
      </dgm:t>
    </dgm:pt>
    <dgm:pt modelId="{62D5339E-0FDF-4611-B70B-FFE95972A539}" type="sibTrans" cxnId="{59C47E66-C054-4983-B979-C6A97DDF3191}">
      <dgm:prSet/>
      <dgm:spPr/>
      <dgm:t>
        <a:bodyPr/>
        <a:lstStyle/>
        <a:p>
          <a:endParaRPr lang="en-US"/>
        </a:p>
      </dgm:t>
    </dgm:pt>
    <dgm:pt modelId="{B1B59664-AEB9-4741-8C39-FEB084C919E0}" type="pres">
      <dgm:prSet presAssocID="{9042EE3A-7593-4E32-8A69-6197C0D89D09}" presName="linear" presStyleCnt="0">
        <dgm:presLayoutVars>
          <dgm:animLvl val="lvl"/>
          <dgm:resizeHandles val="exact"/>
        </dgm:presLayoutVars>
      </dgm:prSet>
      <dgm:spPr/>
    </dgm:pt>
    <dgm:pt modelId="{CE793473-4D76-DF4F-AC45-3C993DD769E4}" type="pres">
      <dgm:prSet presAssocID="{907C66D6-541E-470B-B16F-819F1224DB64}" presName="parentText" presStyleLbl="node1" presStyleIdx="0" presStyleCnt="3" custLinFactNeighborX="-8382" custLinFactNeighborY="-94719">
        <dgm:presLayoutVars>
          <dgm:chMax val="0"/>
          <dgm:bulletEnabled val="1"/>
        </dgm:presLayoutVars>
      </dgm:prSet>
      <dgm:spPr/>
    </dgm:pt>
    <dgm:pt modelId="{6231C9F1-7263-8A4A-B1F1-F6B303DB16F8}" type="pres">
      <dgm:prSet presAssocID="{41B7ED7E-5C30-4A8C-8893-77D9664762DB}" presName="spacer" presStyleCnt="0"/>
      <dgm:spPr/>
    </dgm:pt>
    <dgm:pt modelId="{A405C206-70E6-8748-9057-D80292B20B56}" type="pres">
      <dgm:prSet presAssocID="{55632387-3AE6-4C0B-B4F1-317D946B8AB9}" presName="parentText" presStyleLbl="node1" presStyleIdx="1" presStyleCnt="3">
        <dgm:presLayoutVars>
          <dgm:chMax val="0"/>
          <dgm:bulletEnabled val="1"/>
        </dgm:presLayoutVars>
      </dgm:prSet>
      <dgm:spPr/>
    </dgm:pt>
    <dgm:pt modelId="{7160FFEE-AB72-5147-81F9-7DD8E603670D}" type="pres">
      <dgm:prSet presAssocID="{F7EA79C2-B3FE-458B-B552-9E983FA9CE40}" presName="spacer" presStyleCnt="0"/>
      <dgm:spPr/>
    </dgm:pt>
    <dgm:pt modelId="{3B677A04-53AF-4B4D-A6CC-CF2789308355}" type="pres">
      <dgm:prSet presAssocID="{75FC253A-5D19-4E71-BFEC-06AC7F0A49EE}" presName="parentText" presStyleLbl="node1" presStyleIdx="2" presStyleCnt="3">
        <dgm:presLayoutVars>
          <dgm:chMax val="0"/>
          <dgm:bulletEnabled val="1"/>
        </dgm:presLayoutVars>
      </dgm:prSet>
      <dgm:spPr/>
    </dgm:pt>
  </dgm:ptLst>
  <dgm:cxnLst>
    <dgm:cxn modelId="{89026C1A-B0DF-DD43-ACAE-B70F3877CD30}" type="presOf" srcId="{9042EE3A-7593-4E32-8A69-6197C0D89D09}" destId="{B1B59664-AEB9-4741-8C39-FEB084C919E0}" srcOrd="0" destOrd="0" presId="urn:microsoft.com/office/officeart/2005/8/layout/vList2"/>
    <dgm:cxn modelId="{167C7D23-154C-7845-BB7F-DA3CDE11EB9B}" type="presOf" srcId="{907C66D6-541E-470B-B16F-819F1224DB64}" destId="{CE793473-4D76-DF4F-AC45-3C993DD769E4}" srcOrd="0" destOrd="0" presId="urn:microsoft.com/office/officeart/2005/8/layout/vList2"/>
    <dgm:cxn modelId="{59C47E66-C054-4983-B979-C6A97DDF3191}" srcId="{9042EE3A-7593-4E32-8A69-6197C0D89D09}" destId="{75FC253A-5D19-4E71-BFEC-06AC7F0A49EE}" srcOrd="2" destOrd="0" parTransId="{F005536D-12CF-410B-B4A8-CE0A0BA7ECA0}" sibTransId="{62D5339E-0FDF-4611-B70B-FFE95972A539}"/>
    <dgm:cxn modelId="{5FE49E6F-1DC8-724A-BB8C-2EFD5069FB74}" type="presOf" srcId="{55632387-3AE6-4C0B-B4F1-317D946B8AB9}" destId="{A405C206-70E6-8748-9057-D80292B20B56}" srcOrd="0" destOrd="0" presId="urn:microsoft.com/office/officeart/2005/8/layout/vList2"/>
    <dgm:cxn modelId="{33A4DAA7-734A-4D07-AE69-43FDA485AA30}" srcId="{9042EE3A-7593-4E32-8A69-6197C0D89D09}" destId="{55632387-3AE6-4C0B-B4F1-317D946B8AB9}" srcOrd="1" destOrd="0" parTransId="{E130A860-8911-4D5A-9FA4-BDF3ECE0D91D}" sibTransId="{F7EA79C2-B3FE-458B-B552-9E983FA9CE40}"/>
    <dgm:cxn modelId="{DB26B1B9-AE1C-6240-90C4-625FCA85496C}" type="presOf" srcId="{75FC253A-5D19-4E71-BFEC-06AC7F0A49EE}" destId="{3B677A04-53AF-4B4D-A6CC-CF2789308355}" srcOrd="0" destOrd="0" presId="urn:microsoft.com/office/officeart/2005/8/layout/vList2"/>
    <dgm:cxn modelId="{F6EC13EB-D1EB-454C-9361-84D5D490C6AB}" srcId="{9042EE3A-7593-4E32-8A69-6197C0D89D09}" destId="{907C66D6-541E-470B-B16F-819F1224DB64}" srcOrd="0" destOrd="0" parTransId="{68E7AA76-AD65-4433-9D81-925D966759C3}" sibTransId="{41B7ED7E-5C30-4A8C-8893-77D9664762DB}"/>
    <dgm:cxn modelId="{B42F68A8-6C04-C94D-AD49-7F5D245EE227}" type="presParOf" srcId="{B1B59664-AEB9-4741-8C39-FEB084C919E0}" destId="{CE793473-4D76-DF4F-AC45-3C993DD769E4}" srcOrd="0" destOrd="0" presId="urn:microsoft.com/office/officeart/2005/8/layout/vList2"/>
    <dgm:cxn modelId="{B6C9686E-376C-E247-9FE4-F0116F257AF6}" type="presParOf" srcId="{B1B59664-AEB9-4741-8C39-FEB084C919E0}" destId="{6231C9F1-7263-8A4A-B1F1-F6B303DB16F8}" srcOrd="1" destOrd="0" presId="urn:microsoft.com/office/officeart/2005/8/layout/vList2"/>
    <dgm:cxn modelId="{2D4675B8-63F6-B24D-B1A2-6C8637539D3D}" type="presParOf" srcId="{B1B59664-AEB9-4741-8C39-FEB084C919E0}" destId="{A405C206-70E6-8748-9057-D80292B20B56}" srcOrd="2" destOrd="0" presId="urn:microsoft.com/office/officeart/2005/8/layout/vList2"/>
    <dgm:cxn modelId="{848D67CF-7909-0344-BB5E-342A21316000}" type="presParOf" srcId="{B1B59664-AEB9-4741-8C39-FEB084C919E0}" destId="{7160FFEE-AB72-5147-81F9-7DD8E603670D}" srcOrd="3" destOrd="0" presId="urn:microsoft.com/office/officeart/2005/8/layout/vList2"/>
    <dgm:cxn modelId="{D2699BC5-44B1-9543-A8B5-4511A426DCB9}" type="presParOf" srcId="{B1B59664-AEB9-4741-8C39-FEB084C919E0}" destId="{3B677A04-53AF-4B4D-A6CC-CF278930835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93473-4D76-DF4F-AC45-3C993DD769E4}">
      <dsp:nvSpPr>
        <dsp:cNvPr id="0" name=""/>
        <dsp:cNvSpPr/>
      </dsp:nvSpPr>
      <dsp:spPr>
        <a:xfrm>
          <a:off x="0" y="0"/>
          <a:ext cx="9999518"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Tubular (or </a:t>
          </a:r>
          <a:r>
            <a:rPr lang="en-US" sz="3400" kern="1200" dirty="0" err="1"/>
            <a:t>Endoport</a:t>
          </a:r>
          <a:r>
            <a:rPr lang="en-US" sz="3400" kern="1200" dirty="0"/>
            <a:t>)</a:t>
          </a:r>
        </a:p>
      </dsp:txBody>
      <dsp:txXfrm>
        <a:off x="65934" y="65934"/>
        <a:ext cx="9867650" cy="1218787"/>
      </dsp:txXfrm>
    </dsp:sp>
    <dsp:sp modelId="{A405C206-70E6-8748-9057-D80292B20B56}">
      <dsp:nvSpPr>
        <dsp:cNvPr id="0" name=""/>
        <dsp:cNvSpPr/>
      </dsp:nvSpPr>
      <dsp:spPr>
        <a:xfrm>
          <a:off x="0" y="1458774"/>
          <a:ext cx="9999518"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Endoscopic</a:t>
          </a:r>
        </a:p>
      </dsp:txBody>
      <dsp:txXfrm>
        <a:off x="65934" y="1524708"/>
        <a:ext cx="9867650" cy="1218787"/>
      </dsp:txXfrm>
    </dsp:sp>
    <dsp:sp modelId="{3B677A04-53AF-4B4D-A6CC-CF2789308355}">
      <dsp:nvSpPr>
        <dsp:cNvPr id="0" name=""/>
        <dsp:cNvSpPr/>
      </dsp:nvSpPr>
      <dsp:spPr>
        <a:xfrm>
          <a:off x="0" y="2907349"/>
          <a:ext cx="9999518"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Stereotactic Aspiration (+/- intermittent thrombolytic adjuvant therapy for up to 72 hours)</a:t>
          </a:r>
        </a:p>
      </dsp:txBody>
      <dsp:txXfrm>
        <a:off x="65934" y="2973283"/>
        <a:ext cx="9867650" cy="121878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4249BB0E-4FBC-3646-922E-B3EE5123099C}" type="datetimeFigureOut">
              <a:rPr lang="en-US" smtClean="0"/>
              <a:t>8/18/2026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37E5D83-AD5B-4D48-B55A-D6E9EDB1B56F}" type="slidenum">
              <a:rPr lang="en-US" smtClean="0"/>
              <a:t>‹#›</a:t>
            </a:fld>
            <a:endParaRPr lang="en-US"/>
          </a:p>
        </p:txBody>
      </p:sp>
    </p:spTree>
    <p:extLst>
      <p:ext uri="{BB962C8B-B14F-4D97-AF65-F5344CB8AC3E}">
        <p14:creationId xmlns:p14="http://schemas.microsoft.com/office/powerpoint/2010/main" val="58539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7E5D83-AD5B-4D48-B55A-D6E9EDB1B56F}" type="slidenum">
              <a:rPr lang="en-US" smtClean="0"/>
              <a:t>1</a:t>
            </a:fld>
            <a:endParaRPr lang="en-US"/>
          </a:p>
        </p:txBody>
      </p:sp>
    </p:spTree>
    <p:extLst>
      <p:ext uri="{BB962C8B-B14F-4D97-AF65-F5344CB8AC3E}">
        <p14:creationId xmlns:p14="http://schemas.microsoft.com/office/powerpoint/2010/main" val="12588091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HA title 0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1253359" y="1122363"/>
            <a:ext cx="7291551" cy="2387600"/>
          </a:xfrm>
        </p:spPr>
        <p:txBody>
          <a:bodyPr anchor="b">
            <a:normAutofit/>
          </a:bodyPr>
          <a:lstStyle>
            <a:lvl1pPr algn="l">
              <a:defRPr sz="54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1253359" y="3602038"/>
            <a:ext cx="7291551" cy="1655762"/>
          </a:xfrm>
        </p:spPr>
        <p:txBody>
          <a:bodyPr>
            <a:normAutofit/>
          </a:bodyPr>
          <a:lstStyle>
            <a:lvl1pPr marL="0" indent="0" algn="l">
              <a:buNone/>
              <a:defRPr sz="2000" cap="none"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92332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AHA text 01 -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34CFD-BD8E-CA44-95EF-CF6D1428DC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9E0CA-17A6-EE4A-8F3C-2582D8C9ABAE}"/>
              </a:ext>
            </a:extLst>
          </p:cNvPr>
          <p:cNvSpPr>
            <a:spLocks noGrp="1"/>
          </p:cNvSpPr>
          <p:nvPr>
            <p:ph sz="half" idx="1"/>
          </p:nvPr>
        </p:nvSpPr>
        <p:spPr>
          <a:xfrm>
            <a:off x="838200" y="1256232"/>
            <a:ext cx="5119688" cy="452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D25C42A-52E2-5844-82AF-9C4BB98A62DA}"/>
              </a:ext>
            </a:extLst>
          </p:cNvPr>
          <p:cNvSpPr>
            <a:spLocks noGrp="1"/>
          </p:cNvSpPr>
          <p:nvPr>
            <p:ph sz="half" idx="2"/>
          </p:nvPr>
        </p:nvSpPr>
        <p:spPr>
          <a:xfrm>
            <a:off x="6234112" y="1256232"/>
            <a:ext cx="5119687" cy="45207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7924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AHA text 01 -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DA38B-6E59-484D-B776-7712244BCB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27711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AHA text 01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8931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AHA titl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529889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AHA 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a:defRPr sz="5400">
                <a:solidFill>
                  <a:schemeClr val="bg2"/>
                </a:solidFill>
              </a:defRPr>
            </a:lvl1pPr>
          </a:lstStyle>
          <a:p>
            <a:r>
              <a:rPr lang="en-US"/>
              <a:t>Click to edit Master title style</a:t>
            </a:r>
            <a:endParaRPr lang="en-US" dirty="0"/>
          </a:p>
        </p:txBody>
      </p:sp>
      <p:sp>
        <p:nvSpPr>
          <p:cNvPr id="7" name="TextBox 6">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448330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AHA text 02 -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B795-87F2-B745-ADF4-DB43B11E3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C8629B-0A95-1B4C-B422-138F5DB0F6EC}"/>
              </a:ext>
            </a:extLst>
          </p:cNvPr>
          <p:cNvSpPr>
            <a:spLocks noGrp="1"/>
          </p:cNvSpPr>
          <p:nvPr>
            <p:ph idx="1"/>
          </p:nvPr>
        </p:nvSpPr>
        <p:spPr>
          <a:xfrm>
            <a:off x="838200" y="1256232"/>
            <a:ext cx="10515600" cy="442672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02982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AHA text 02 -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34CFD-BD8E-CA44-95EF-CF6D1428DC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E9E0CA-17A6-EE4A-8F3C-2582D8C9ABAE}"/>
              </a:ext>
            </a:extLst>
          </p:cNvPr>
          <p:cNvSpPr>
            <a:spLocks noGrp="1"/>
          </p:cNvSpPr>
          <p:nvPr>
            <p:ph sz="half" idx="1"/>
          </p:nvPr>
        </p:nvSpPr>
        <p:spPr>
          <a:xfrm>
            <a:off x="838200" y="1256232"/>
            <a:ext cx="5119688" cy="44609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D25C42A-52E2-5844-82AF-9C4BB98A62DA}"/>
              </a:ext>
            </a:extLst>
          </p:cNvPr>
          <p:cNvSpPr>
            <a:spLocks noGrp="1"/>
          </p:cNvSpPr>
          <p:nvPr>
            <p:ph sz="half" idx="2"/>
          </p:nvPr>
        </p:nvSpPr>
        <p:spPr>
          <a:xfrm>
            <a:off x="6234112" y="1256232"/>
            <a:ext cx="5119687" cy="446090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2172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HA text 02 -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DA38B-6E59-484D-B776-7712244BCB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6017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AHA text 02 -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721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AHA titl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36064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AHA titl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50313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AHA 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a:defRPr sz="5400">
                <a:solidFill>
                  <a:schemeClr val="bg2"/>
                </a:solidFill>
              </a:defRPr>
            </a:lvl1pPr>
          </a:lstStyle>
          <a:p>
            <a:r>
              <a:rPr lang="en-US"/>
              <a:t>Click to edit Master title style</a:t>
            </a:r>
            <a:endParaRPr lang="en-US" dirty="0"/>
          </a:p>
        </p:txBody>
      </p:sp>
      <p:sp>
        <p:nvSpPr>
          <p:cNvPr id="7" name="TextBox 6">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1691283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HA title 3">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870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HA 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4306529" y="1122363"/>
            <a:ext cx="7037353" cy="2387600"/>
          </a:xfrm>
        </p:spPr>
        <p:txBody>
          <a:bodyPr anchor="b">
            <a:normAutofit/>
          </a:bodyPr>
          <a:lstStyle>
            <a:lvl1pPr algn="r">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773C6EE-05A4-BE4B-8F63-A24ECBE0F2BF}"/>
              </a:ext>
            </a:extLst>
          </p:cNvPr>
          <p:cNvSpPr>
            <a:spLocks noGrp="1"/>
          </p:cNvSpPr>
          <p:nvPr>
            <p:ph type="subTitle" idx="1"/>
          </p:nvPr>
        </p:nvSpPr>
        <p:spPr>
          <a:xfrm>
            <a:off x="4306529" y="3602038"/>
            <a:ext cx="7037353" cy="1655762"/>
          </a:xfrm>
        </p:spPr>
        <p:txBody>
          <a:bodyPr>
            <a:normAutofit/>
          </a:bodyPr>
          <a:lstStyle>
            <a:lvl1pPr marL="0" indent="0" algn="r">
              <a:buNone/>
              <a:defRPr sz="2000" cap="none"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3499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AHA title 4">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a:defRPr sz="5400">
                <a:solidFill>
                  <a:schemeClr val="bg2"/>
                </a:solidFill>
              </a:defRPr>
            </a:lvl1pPr>
          </a:lstStyle>
          <a:p>
            <a:r>
              <a:rPr lang="en-US"/>
              <a:t>Click to edit Master title style</a:t>
            </a:r>
            <a:endParaRPr lang="en-US" dirty="0"/>
          </a:p>
        </p:txBody>
      </p:sp>
      <p:sp>
        <p:nvSpPr>
          <p:cNvPr id="7" name="TextBox 6">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628670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AHA titl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8DC020-9C31-2F45-A263-4A06588AA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sp>
        <p:nvSpPr>
          <p:cNvPr id="2" name="Title 1">
            <a:extLst>
              <a:ext uri="{FF2B5EF4-FFF2-40B4-BE49-F238E27FC236}">
                <a16:creationId xmlns:a16="http://schemas.microsoft.com/office/drawing/2014/main" id="{8B00EB70-CA4D-A148-8EDA-9CBB9D489F06}"/>
              </a:ext>
            </a:extLst>
          </p:cNvPr>
          <p:cNvSpPr>
            <a:spLocks noGrp="1"/>
          </p:cNvSpPr>
          <p:nvPr>
            <p:ph type="ctrTitle"/>
          </p:nvPr>
        </p:nvSpPr>
        <p:spPr>
          <a:xfrm>
            <a:off x="838201" y="2235200"/>
            <a:ext cx="10505682" cy="2387600"/>
          </a:xfrm>
        </p:spPr>
        <p:txBody>
          <a:bodyPr anchor="ctr">
            <a:normAutofit/>
          </a:bodyPr>
          <a:lstStyle>
            <a:lvl1pPr algn="ctr">
              <a:defRPr sz="5400">
                <a:solidFill>
                  <a:schemeClr val="bg2"/>
                </a:solidFill>
              </a:defRPr>
            </a:lvl1pPr>
          </a:lstStyle>
          <a:p>
            <a:r>
              <a:rPr lang="en-US"/>
              <a:t>Click to edit Master title style</a:t>
            </a:r>
            <a:endParaRPr lang="en-US" dirty="0"/>
          </a:p>
        </p:txBody>
      </p:sp>
      <p:sp>
        <p:nvSpPr>
          <p:cNvPr id="5" name="TextBox 4">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1"/>
                </a:solidFill>
                <a:latin typeface="Lub Dub Medium" panose="020B0603030403020204" pitchFamily="34" charset="77"/>
              </a:rPr>
              <a:t>‹#›</a:t>
            </a:fld>
            <a:endParaRPr lang="en-US" sz="1000" dirty="0">
              <a:solidFill>
                <a:schemeClr val="bg1"/>
              </a:solidFill>
              <a:latin typeface="Lub Dub Medium" panose="020B0603030403020204" pitchFamily="34" charset="77"/>
            </a:endParaRPr>
          </a:p>
        </p:txBody>
      </p:sp>
    </p:spTree>
    <p:extLst>
      <p:ext uri="{BB962C8B-B14F-4D97-AF65-F5344CB8AC3E}">
        <p14:creationId xmlns:p14="http://schemas.microsoft.com/office/powerpoint/2010/main" val="294774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AHA text 03 -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B795-87F2-B745-ADF4-DB43B11E3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C8629B-0A95-1B4C-B422-138F5DB0F6EC}"/>
              </a:ext>
            </a:extLst>
          </p:cNvPr>
          <p:cNvSpPr>
            <a:spLocks noGrp="1"/>
          </p:cNvSpPr>
          <p:nvPr>
            <p:ph idx="1"/>
          </p:nvPr>
        </p:nvSpPr>
        <p:spPr>
          <a:xfrm>
            <a:off x="838200" y="1256232"/>
            <a:ext cx="10515600" cy="4546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512391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AHA text 03 -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DA38B-6E59-484D-B776-7712244BCB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1272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AHA text 01 - 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2B795-87F2-B745-ADF4-DB43B11E3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C8629B-0A95-1B4C-B422-138F5DB0F6EC}"/>
              </a:ext>
            </a:extLst>
          </p:cNvPr>
          <p:cNvSpPr>
            <a:spLocks noGrp="1"/>
          </p:cNvSpPr>
          <p:nvPr>
            <p:ph idx="1"/>
          </p:nvPr>
        </p:nvSpPr>
        <p:spPr>
          <a:xfrm>
            <a:off x="838200" y="1281869"/>
            <a:ext cx="10515600" cy="44865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211219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F2F005-CB0D-9E4E-8CDE-9B8E452477BF}"/>
              </a:ext>
            </a:extLst>
          </p:cNvPr>
          <p:cNvSpPr>
            <a:spLocks noGrp="1"/>
          </p:cNvSpPr>
          <p:nvPr>
            <p:ph type="title"/>
          </p:nvPr>
        </p:nvSpPr>
        <p:spPr>
          <a:xfrm>
            <a:off x="838200" y="363539"/>
            <a:ext cx="10515600" cy="4739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7374D9E-65D3-9143-A1F3-630FCEAA4F5B}"/>
              </a:ext>
            </a:extLst>
          </p:cNvPr>
          <p:cNvSpPr>
            <a:spLocks noGrp="1"/>
          </p:cNvSpPr>
          <p:nvPr>
            <p:ph type="body" idx="1"/>
          </p:nvPr>
        </p:nvSpPr>
        <p:spPr>
          <a:xfrm>
            <a:off x="838200" y="1264778"/>
            <a:ext cx="10515600" cy="52836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tx2"/>
                </a:solidFill>
                <a:latin typeface="Lub Dub Medium" panose="020B0603030403020204" pitchFamily="34" charset="77"/>
              </a:rPr>
              <a:t>‹#›</a:t>
            </a:fld>
            <a:endParaRPr lang="en-US" sz="1000" dirty="0">
              <a:solidFill>
                <a:schemeClr val="tx2"/>
              </a:solidFill>
              <a:latin typeface="Lub Dub Medium" panose="020B0603030403020204" pitchFamily="34" charset="77"/>
            </a:endParaRPr>
          </a:p>
        </p:txBody>
      </p:sp>
    </p:spTree>
    <p:extLst>
      <p:ext uri="{BB962C8B-B14F-4D97-AF65-F5344CB8AC3E}">
        <p14:creationId xmlns:p14="http://schemas.microsoft.com/office/powerpoint/2010/main" val="712373914"/>
      </p:ext>
    </p:extLst>
  </p:cSld>
  <p:clrMap bg1="lt1" tx1="dk1" bg2="lt2" tx2="dk2" accent1="accent1" accent2="accent2" accent3="accent3" accent4="accent4" accent5="accent5" accent6="accent6" hlink="hlink" folHlink="folHlink"/>
  <p:sldLayoutIdLst>
    <p:sldLayoutId id="2147483675" r:id="rId1"/>
    <p:sldLayoutId id="2147483686" r:id="rId2"/>
    <p:sldLayoutId id="2147483687" r:id="rId3"/>
    <p:sldLayoutId id="2147483688" r:id="rId4"/>
    <p:sldLayoutId id="2147483718" r:id="rId5"/>
    <p:sldLayoutId id="2147483720" r:id="rId6"/>
    <p:sldLayoutId id="2147483737" r:id="rId7"/>
    <p:sldLayoutId id="2147483739" r:id="rId8"/>
  </p:sldLayoutIdLst>
  <p:txStyles>
    <p:titleStyle>
      <a:lvl1pPr algn="l" defTabSz="914400" rtl="0" eaLnBrk="1" latinLnBrk="0" hangingPunct="1">
        <a:lnSpc>
          <a:spcPct val="90000"/>
        </a:lnSpc>
        <a:spcBef>
          <a:spcPct val="0"/>
        </a:spcBef>
        <a:buNone/>
        <a:defRPr sz="2800" b="1" i="0" kern="1200" cap="all" baseline="0">
          <a:solidFill>
            <a:schemeClr val="tx2"/>
          </a:solidFill>
          <a:latin typeface="Lub Dub" panose="020B0603030403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500"/>
        </a:spcBef>
        <a:buFont typeface="Arial" panose="020B0604020202020204" pitchFamily="34" charset="0"/>
        <a:buChar char="•"/>
        <a:tabLst/>
        <a:defRPr sz="1800" kern="1200">
          <a:solidFill>
            <a:schemeClr val="tx2"/>
          </a:solidFill>
          <a:latin typeface="Lub Dub Medium" panose="020B0603030403020204" pitchFamily="34" charset="77"/>
          <a:ea typeface="+mn-ea"/>
          <a:cs typeface="+mn-cs"/>
        </a:defRPr>
      </a:lvl2pPr>
      <a:lvl3pPr marL="406400" indent="-1714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userDrawn="1">
          <p15:clr>
            <a:srgbClr val="F26B43"/>
          </p15:clr>
        </p15:guide>
        <p15:guide id="2" orient="horz" pos="879" userDrawn="1">
          <p15:clr>
            <a:srgbClr val="F26B43"/>
          </p15:clr>
        </p15:guide>
        <p15:guide id="3" orient="horz" pos="229" userDrawn="1">
          <p15:clr>
            <a:srgbClr val="F26B43"/>
          </p15:clr>
        </p15:guide>
        <p15:guide id="4" orient="horz" pos="4125" userDrawn="1">
          <p15:clr>
            <a:srgbClr val="F26B43"/>
          </p15:clr>
        </p15:guide>
        <p15:guide id="5" pos="3840" userDrawn="1">
          <p15:clr>
            <a:srgbClr val="F26B43"/>
          </p15:clr>
        </p15:guide>
        <p15:guide id="6" pos="528" userDrawn="1">
          <p15:clr>
            <a:srgbClr val="F26B43"/>
          </p15:clr>
        </p15:guide>
        <p15:guide id="7" pos="7152" userDrawn="1">
          <p15:clr>
            <a:srgbClr val="F26B43"/>
          </p15:clr>
        </p15:guide>
        <p15:guide id="8" pos="254" userDrawn="1">
          <p15:clr>
            <a:srgbClr val="F26B43"/>
          </p15:clr>
        </p15:guide>
        <p15:guide id="9" pos="3753" userDrawn="1">
          <p15:clr>
            <a:srgbClr val="F26B43"/>
          </p15:clr>
        </p15:guide>
        <p15:guide id="10" pos="392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3BF2F005-CB0D-9E4E-8CDE-9B8E452477BF}"/>
              </a:ext>
            </a:extLst>
          </p:cNvPr>
          <p:cNvSpPr>
            <a:spLocks noGrp="1"/>
          </p:cNvSpPr>
          <p:nvPr>
            <p:ph type="title"/>
          </p:nvPr>
        </p:nvSpPr>
        <p:spPr>
          <a:xfrm>
            <a:off x="838200" y="363539"/>
            <a:ext cx="10515600" cy="55940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374D9E-65D3-9143-A1F3-630FCEAA4F5B}"/>
              </a:ext>
            </a:extLst>
          </p:cNvPr>
          <p:cNvSpPr>
            <a:spLocks noGrp="1"/>
          </p:cNvSpPr>
          <p:nvPr>
            <p:ph type="body" idx="1"/>
          </p:nvPr>
        </p:nvSpPr>
        <p:spPr>
          <a:xfrm>
            <a:off x="838200" y="1286486"/>
            <a:ext cx="10515600" cy="448192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F65DBE82-8B1D-9A45-84F6-1BE3FB96CD22}"/>
              </a:ext>
            </a:extLst>
          </p:cNvPr>
          <p:cNvPicPr>
            <a:picLocks noChangeAspect="1"/>
          </p:cNvPicPr>
          <p:nvPr userDrawn="1"/>
        </p:nvPicPr>
        <p:blipFill>
          <a:blip r:embed="rId9"/>
          <a:stretch>
            <a:fillRect/>
          </a:stretch>
        </p:blipFill>
        <p:spPr>
          <a:xfrm>
            <a:off x="10505806" y="5843503"/>
            <a:ext cx="1339850" cy="726566"/>
          </a:xfrm>
          <a:prstGeom prst="rect">
            <a:avLst/>
          </a:prstGeom>
        </p:spPr>
      </p:pic>
      <p:sp>
        <p:nvSpPr>
          <p:cNvPr id="6" name="TextBox 5">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tx2"/>
                </a:solidFill>
                <a:latin typeface="Lub Dub Medium" panose="020B0603030403020204" pitchFamily="34" charset="77"/>
              </a:rPr>
              <a:t>‹#›</a:t>
            </a:fld>
            <a:endParaRPr lang="en-US" sz="1000" dirty="0">
              <a:solidFill>
                <a:schemeClr val="tx2"/>
              </a:solidFill>
              <a:latin typeface="Lub Dub Medium" panose="020B0603030403020204" pitchFamily="34" charset="77"/>
            </a:endParaRPr>
          </a:p>
        </p:txBody>
      </p:sp>
    </p:spTree>
    <p:extLst>
      <p:ext uri="{BB962C8B-B14F-4D97-AF65-F5344CB8AC3E}">
        <p14:creationId xmlns:p14="http://schemas.microsoft.com/office/powerpoint/2010/main" val="330100438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31" r:id="rId5"/>
    <p:sldLayoutId id="2147483732" r:id="rId6"/>
  </p:sldLayoutIdLst>
  <p:txStyles>
    <p:titleStyle>
      <a:lvl1pPr algn="l" defTabSz="914400" rtl="0" eaLnBrk="1" latinLnBrk="0" hangingPunct="1">
        <a:lnSpc>
          <a:spcPct val="90000"/>
        </a:lnSpc>
        <a:spcBef>
          <a:spcPct val="0"/>
        </a:spcBef>
        <a:buNone/>
        <a:defRPr sz="2800" b="1" i="0" kern="1200" cap="all" baseline="0">
          <a:solidFill>
            <a:schemeClr val="tx2"/>
          </a:solidFill>
          <a:latin typeface="Lub Dub" panose="020B0603030403020204" pitchFamily="34" charset="77"/>
          <a:ea typeface="+mj-ea"/>
          <a:cs typeface="+mj-cs"/>
        </a:defRPr>
      </a:lvl1pPr>
    </p:titleStyle>
    <p:bodyStyle>
      <a:lvl1pPr marL="0" indent="0" algn="l" defTabSz="914400" rtl="0" eaLnBrk="1" latinLnBrk="0" hangingPunct="1">
        <a:lnSpc>
          <a:spcPct val="90000"/>
        </a:lnSpc>
        <a:spcBef>
          <a:spcPts val="2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1000"/>
        </a:spcBef>
        <a:buFont typeface="Arial" panose="020B0604020202020204" pitchFamily="34" charset="0"/>
        <a:buChar char="•"/>
        <a:tabLst/>
        <a:defRPr sz="1800" kern="1200">
          <a:solidFill>
            <a:schemeClr val="tx2"/>
          </a:solidFill>
          <a:latin typeface="Lub Dub Medium" panose="020B0603030403020204" pitchFamily="34" charset="77"/>
          <a:ea typeface="+mn-ea"/>
          <a:cs typeface="+mn-cs"/>
        </a:defRPr>
      </a:lvl2pPr>
      <a:lvl3pPr marL="406400" indent="-1714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p15:clr>
            <a:srgbClr val="F26B43"/>
          </p15:clr>
        </p15:guide>
        <p15:guide id="2" orient="horz" pos="879">
          <p15:clr>
            <a:srgbClr val="F26B43"/>
          </p15:clr>
        </p15:guide>
        <p15:guide id="3" orient="horz" pos="229">
          <p15:clr>
            <a:srgbClr val="F26B43"/>
          </p15:clr>
        </p15:guide>
        <p15:guide id="4" orient="horz" pos="4125">
          <p15:clr>
            <a:srgbClr val="F26B43"/>
          </p15:clr>
        </p15:guide>
        <p15:guide id="5" pos="3840">
          <p15:clr>
            <a:srgbClr val="F26B43"/>
          </p15:clr>
        </p15:guide>
        <p15:guide id="6" pos="528">
          <p15:clr>
            <a:srgbClr val="F26B43"/>
          </p15:clr>
        </p15:guide>
        <p15:guide id="7" pos="7152">
          <p15:clr>
            <a:srgbClr val="F26B43"/>
          </p15:clr>
        </p15:guide>
        <p15:guide id="8" pos="254">
          <p15:clr>
            <a:srgbClr val="F26B43"/>
          </p15:clr>
        </p15:guide>
        <p15:guide id="9" pos="3753">
          <p15:clr>
            <a:srgbClr val="F26B43"/>
          </p15:clr>
        </p15:guide>
        <p15:guide id="10" pos="392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3BF2F005-CB0D-9E4E-8CDE-9B8E452477BF}"/>
              </a:ext>
            </a:extLst>
          </p:cNvPr>
          <p:cNvSpPr>
            <a:spLocks noGrp="1"/>
          </p:cNvSpPr>
          <p:nvPr>
            <p:ph type="title"/>
          </p:nvPr>
        </p:nvSpPr>
        <p:spPr>
          <a:xfrm>
            <a:off x="838200" y="363538"/>
            <a:ext cx="10515600" cy="516679"/>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B7374D9E-65D3-9143-A1F3-630FCEAA4F5B}"/>
              </a:ext>
            </a:extLst>
          </p:cNvPr>
          <p:cNvSpPr>
            <a:spLocks noGrp="1"/>
          </p:cNvSpPr>
          <p:nvPr>
            <p:ph type="body" idx="1"/>
          </p:nvPr>
        </p:nvSpPr>
        <p:spPr>
          <a:xfrm>
            <a:off x="838200" y="1256231"/>
            <a:ext cx="10515600" cy="446090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F65DBE82-8B1D-9A45-84F6-1BE3FB96CD22}"/>
              </a:ext>
            </a:extLst>
          </p:cNvPr>
          <p:cNvPicPr>
            <a:picLocks noChangeAspect="1"/>
          </p:cNvPicPr>
          <p:nvPr userDrawn="1"/>
        </p:nvPicPr>
        <p:blipFill>
          <a:blip r:embed="rId9"/>
          <a:stretch>
            <a:fillRect/>
          </a:stretch>
        </p:blipFill>
        <p:spPr>
          <a:xfrm>
            <a:off x="10505806" y="5843503"/>
            <a:ext cx="1339850" cy="726566"/>
          </a:xfrm>
          <a:prstGeom prst="rect">
            <a:avLst/>
          </a:prstGeom>
        </p:spPr>
      </p:pic>
      <p:sp>
        <p:nvSpPr>
          <p:cNvPr id="6" name="TextBox 5">
            <a:extLst>
              <a:ext uri="{FF2B5EF4-FFF2-40B4-BE49-F238E27FC236}">
                <a16:creationId xmlns:a16="http://schemas.microsoft.com/office/drawing/2014/main" id="{92C7C95E-9636-EC40-820E-A92F998AECDA}"/>
              </a:ext>
            </a:extLst>
          </p:cNvPr>
          <p:cNvSpPr txBox="1"/>
          <p:nvPr userDrawn="1"/>
        </p:nvSpPr>
        <p:spPr>
          <a:xfrm>
            <a:off x="401785" y="6314016"/>
            <a:ext cx="354584" cy="246221"/>
          </a:xfrm>
          <a:prstGeom prst="rect">
            <a:avLst/>
          </a:prstGeom>
          <a:noFill/>
        </p:spPr>
        <p:txBody>
          <a:bodyPr wrap="none" rtlCol="0">
            <a:spAutoFit/>
          </a:bodyPr>
          <a:lstStyle/>
          <a:p>
            <a:fld id="{E10E28FC-07D4-BA4F-AD9D-B327F88D264D}" type="slidenum">
              <a:rPr lang="en-US" sz="1000" smtClean="0">
                <a:solidFill>
                  <a:schemeClr val="bg2"/>
                </a:solidFill>
                <a:latin typeface="Lub Dub Medium" panose="020B0603030403020204" pitchFamily="34" charset="77"/>
              </a:rPr>
              <a:t>‹#›</a:t>
            </a:fld>
            <a:endParaRPr lang="en-US" sz="1000" dirty="0">
              <a:solidFill>
                <a:schemeClr val="bg2"/>
              </a:solidFill>
              <a:latin typeface="Lub Dub Medium" panose="020B0603030403020204" pitchFamily="34" charset="77"/>
            </a:endParaRPr>
          </a:p>
        </p:txBody>
      </p:sp>
    </p:spTree>
    <p:extLst>
      <p:ext uri="{BB962C8B-B14F-4D97-AF65-F5344CB8AC3E}">
        <p14:creationId xmlns:p14="http://schemas.microsoft.com/office/powerpoint/2010/main" val="380001057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733" r:id="rId5"/>
    <p:sldLayoutId id="2147483734" r:id="rId6"/>
  </p:sldLayoutIdLst>
  <p:txStyles>
    <p:titleStyle>
      <a:lvl1pPr algn="l" defTabSz="914400" rtl="0" eaLnBrk="1" latinLnBrk="0" hangingPunct="1">
        <a:lnSpc>
          <a:spcPct val="90000"/>
        </a:lnSpc>
        <a:spcBef>
          <a:spcPct val="0"/>
        </a:spcBef>
        <a:buNone/>
        <a:defRPr sz="2800" b="1" i="0" kern="1200" cap="all" baseline="0">
          <a:solidFill>
            <a:schemeClr val="tx2"/>
          </a:solidFill>
          <a:latin typeface="Lub Dub" panose="020B0603030403020204" pitchFamily="34" charset="77"/>
          <a:ea typeface="+mj-ea"/>
          <a:cs typeface="+mj-cs"/>
        </a:defRPr>
      </a:lvl1pPr>
    </p:titleStyle>
    <p:bodyStyle>
      <a:lvl1pPr marL="0" indent="0" algn="l" defTabSz="914400" rtl="0" eaLnBrk="1" latinLnBrk="0" hangingPunct="1">
        <a:lnSpc>
          <a:spcPct val="90000"/>
        </a:lnSpc>
        <a:spcBef>
          <a:spcPts val="2000"/>
        </a:spcBef>
        <a:buFont typeface="Arial" panose="020B0604020202020204" pitchFamily="34" charset="0"/>
        <a:buNone/>
        <a:defRPr sz="1800" kern="1200" cap="all" baseline="0">
          <a:solidFill>
            <a:schemeClr val="accent1"/>
          </a:solidFill>
          <a:latin typeface="Lub Dub Medium" panose="020B0603030403020204" pitchFamily="34" charset="77"/>
          <a:ea typeface="+mn-ea"/>
          <a:cs typeface="+mn-cs"/>
        </a:defRPr>
      </a:lvl1pPr>
      <a:lvl2pPr marL="234950" indent="-228600" algn="l" defTabSz="914400" rtl="0" eaLnBrk="1" latinLnBrk="0" hangingPunct="1">
        <a:lnSpc>
          <a:spcPct val="90000"/>
        </a:lnSpc>
        <a:spcBef>
          <a:spcPts val="1000"/>
        </a:spcBef>
        <a:buFont typeface="Arial" panose="020B0604020202020204" pitchFamily="34" charset="0"/>
        <a:buChar char="•"/>
        <a:tabLst/>
        <a:defRPr sz="1800" kern="1200">
          <a:solidFill>
            <a:schemeClr val="tx2"/>
          </a:solidFill>
          <a:latin typeface="Lub Dub Medium" panose="020B0603030403020204" pitchFamily="34" charset="77"/>
          <a:ea typeface="+mn-ea"/>
          <a:cs typeface="+mn-cs"/>
        </a:defRPr>
      </a:lvl2pPr>
      <a:lvl3pPr marL="406400" indent="-171450" algn="l" defTabSz="914400" rtl="0" eaLnBrk="1" latinLnBrk="0" hangingPunct="1">
        <a:lnSpc>
          <a:spcPct val="90000"/>
        </a:lnSpc>
        <a:spcBef>
          <a:spcPts val="500"/>
        </a:spcBef>
        <a:buFont typeface="Arial" panose="020B0604020202020204" pitchFamily="34" charset="0"/>
        <a:buChar char="•"/>
        <a:tabLst/>
        <a:defRPr sz="1600" kern="1200">
          <a:solidFill>
            <a:schemeClr val="tx2"/>
          </a:solidFill>
          <a:latin typeface="Lub Dub Medium" panose="020B0603030403020204" pitchFamily="34" charset="77"/>
          <a:ea typeface="+mn-ea"/>
          <a:cs typeface="+mn-cs"/>
        </a:defRPr>
      </a:lvl3pPr>
      <a:lvl4pPr marL="571500" indent="-165100"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4pPr>
      <a:lvl5pPr marL="688975" indent="-117475" algn="l" defTabSz="914400" rtl="0" eaLnBrk="1" latinLnBrk="0" hangingPunct="1">
        <a:lnSpc>
          <a:spcPct val="90000"/>
        </a:lnSpc>
        <a:spcBef>
          <a:spcPts val="500"/>
        </a:spcBef>
        <a:buFont typeface="Arial" panose="020B0604020202020204" pitchFamily="34" charset="0"/>
        <a:buChar char="•"/>
        <a:tabLst/>
        <a:defRPr sz="1400" kern="1200">
          <a:solidFill>
            <a:schemeClr val="tx2"/>
          </a:solidFill>
          <a:latin typeface="Lub Dub Medium" panose="020B0603030403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0">
          <p15:clr>
            <a:srgbClr val="F26B43"/>
          </p15:clr>
        </p15:guide>
        <p15:guide id="2" orient="horz" pos="879">
          <p15:clr>
            <a:srgbClr val="F26B43"/>
          </p15:clr>
        </p15:guide>
        <p15:guide id="3" orient="horz" pos="229">
          <p15:clr>
            <a:srgbClr val="F26B43"/>
          </p15:clr>
        </p15:guide>
        <p15:guide id="4" orient="horz" pos="4125">
          <p15:clr>
            <a:srgbClr val="F26B43"/>
          </p15:clr>
        </p15:guide>
        <p15:guide id="5" pos="3840">
          <p15:clr>
            <a:srgbClr val="F26B43"/>
          </p15:clr>
        </p15:guide>
        <p15:guide id="6" pos="528">
          <p15:clr>
            <a:srgbClr val="F26B43"/>
          </p15:clr>
        </p15:guide>
        <p15:guide id="7" pos="7152">
          <p15:clr>
            <a:srgbClr val="F26B43"/>
          </p15:clr>
        </p15:guide>
        <p15:guide id="8" pos="254">
          <p15:clr>
            <a:srgbClr val="F26B43"/>
          </p15:clr>
        </p15:guide>
        <p15:guide id="9" pos="3753">
          <p15:clr>
            <a:srgbClr val="F26B43"/>
          </p15:clr>
        </p15:guide>
        <p15:guide id="10" pos="39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s://www.ahajournals.org/doi/10.1161/STR.0000000000000529"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A1C8F6-6DF6-1147-99D7-302828D59E88}"/>
              </a:ext>
            </a:extLst>
          </p:cNvPr>
          <p:cNvSpPr>
            <a:spLocks noGrp="1"/>
          </p:cNvSpPr>
          <p:nvPr>
            <p:ph type="ctrTitle"/>
          </p:nvPr>
        </p:nvSpPr>
        <p:spPr>
          <a:xfrm>
            <a:off x="2720898" y="814039"/>
            <a:ext cx="9081242" cy="3836019"/>
          </a:xfrm>
        </p:spPr>
        <p:txBody>
          <a:bodyPr anchor="b">
            <a:normAutofit/>
          </a:bodyPr>
          <a:lstStyle/>
          <a:p>
            <a:r>
              <a:rPr lang="en-US" sz="3800" dirty="0"/>
              <a:t>Evidence update for minimally invasive surgical evacuation of supratentorial spontaneous intracerebral hemorrhage:</a:t>
            </a:r>
            <a:br>
              <a:rPr lang="en-US" sz="3800" dirty="0"/>
            </a:br>
            <a:br>
              <a:rPr lang="en-US" sz="3800" dirty="0"/>
            </a:br>
            <a:r>
              <a:rPr lang="en-US" sz="3800" dirty="0"/>
              <a:t>	A science advisory from the American heart association</a:t>
            </a:r>
          </a:p>
        </p:txBody>
      </p:sp>
    </p:spTree>
    <p:extLst>
      <p:ext uri="{BB962C8B-B14F-4D97-AF65-F5344CB8AC3E}">
        <p14:creationId xmlns:p14="http://schemas.microsoft.com/office/powerpoint/2010/main" val="2852047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3E989-1F40-C9AB-895D-E6354AE371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5EA92C-E397-DEB6-71FA-027E027E3AC3}"/>
              </a:ext>
            </a:extLst>
          </p:cNvPr>
          <p:cNvSpPr>
            <a:spLocks noGrp="1"/>
          </p:cNvSpPr>
          <p:nvPr>
            <p:ph type="title"/>
          </p:nvPr>
        </p:nvSpPr>
        <p:spPr>
          <a:xfrm>
            <a:off x="838200" y="611558"/>
            <a:ext cx="10515600" cy="559408"/>
          </a:xfrm>
        </p:spPr>
        <p:txBody>
          <a:bodyPr>
            <a:normAutofit fontScale="90000"/>
          </a:bodyPr>
          <a:lstStyle/>
          <a:p>
            <a:r>
              <a:rPr lang="en-US" sz="3200" dirty="0"/>
              <a:t>ENRICH (Early Minimally Invasive Removal of Intracerebral Hemorrhage) trial</a:t>
            </a:r>
          </a:p>
        </p:txBody>
      </p:sp>
      <p:sp>
        <p:nvSpPr>
          <p:cNvPr id="4" name="Content Placeholder 3">
            <a:extLst>
              <a:ext uri="{FF2B5EF4-FFF2-40B4-BE49-F238E27FC236}">
                <a16:creationId xmlns:a16="http://schemas.microsoft.com/office/drawing/2014/main" id="{14DF1C0D-6EF0-8B73-4519-D8C6306352B2}"/>
              </a:ext>
            </a:extLst>
          </p:cNvPr>
          <p:cNvSpPr>
            <a:spLocks noGrp="1"/>
          </p:cNvSpPr>
          <p:nvPr>
            <p:ph idx="1"/>
          </p:nvPr>
        </p:nvSpPr>
        <p:spPr>
          <a:xfrm>
            <a:off x="838200" y="1356209"/>
            <a:ext cx="10515600" cy="4486542"/>
          </a:xfrm>
        </p:spPr>
        <p:txBody>
          <a:bodyPr>
            <a:normAutofit fontScale="92500" lnSpcReduction="10000"/>
          </a:bodyPr>
          <a:lstStyle/>
          <a:p>
            <a:pPr lvl="1"/>
            <a:r>
              <a:rPr lang="en-US" sz="2200" b="1" dirty="0"/>
              <a:t>ENRICH </a:t>
            </a:r>
            <a:r>
              <a:rPr lang="en-US" sz="2200" dirty="0"/>
              <a:t>(n=300) examined </a:t>
            </a:r>
            <a:r>
              <a:rPr lang="en-US" sz="2200" dirty="0">
                <a:solidFill>
                  <a:srgbClr val="FF2600"/>
                </a:solidFill>
              </a:rPr>
              <a:t>MIS tubular hematoma evacuation </a:t>
            </a:r>
            <a:r>
              <a:rPr lang="en-US" sz="2200" dirty="0"/>
              <a:t>within 24 hours in patients with mild to severe neurological deficits (GCS score range 5-14) and hematoma volumes 30-80 cc </a:t>
            </a:r>
          </a:p>
          <a:p>
            <a:pPr lvl="1"/>
            <a:r>
              <a:rPr lang="en-US" sz="2200" dirty="0">
                <a:solidFill>
                  <a:srgbClr val="FF2600"/>
                </a:solidFill>
              </a:rPr>
              <a:t>Significant 6-month functional benefits </a:t>
            </a:r>
            <a:r>
              <a:rPr lang="en-US" sz="2200" dirty="0"/>
              <a:t>of </a:t>
            </a:r>
            <a:r>
              <a:rPr lang="en-US" sz="2200" dirty="0" err="1"/>
              <a:t>uW-mRS</a:t>
            </a:r>
            <a:r>
              <a:rPr lang="en-US" sz="2200" dirty="0"/>
              <a:t> (Utility-Weighted Modified Rankin Scale) over medical management and </a:t>
            </a:r>
            <a:r>
              <a:rPr lang="en-US" sz="2200" dirty="0">
                <a:solidFill>
                  <a:srgbClr val="FF2600"/>
                </a:solidFill>
              </a:rPr>
              <a:t>improved 30-day mortality</a:t>
            </a:r>
          </a:p>
          <a:p>
            <a:pPr lvl="1"/>
            <a:r>
              <a:rPr lang="en-US" sz="2200" dirty="0"/>
              <a:t>50.3% of patients undergoing MIS evacuation reached </a:t>
            </a:r>
            <a:r>
              <a:rPr lang="en-US" sz="2200" dirty="0" err="1"/>
              <a:t>mRS</a:t>
            </a:r>
            <a:r>
              <a:rPr lang="en-US" sz="2200" dirty="0"/>
              <a:t> 0-3 compared with 41.0% in the medical cohort</a:t>
            </a:r>
          </a:p>
          <a:p>
            <a:pPr lvl="1"/>
            <a:r>
              <a:rPr lang="en-US" sz="2200" dirty="0">
                <a:solidFill>
                  <a:srgbClr val="FF2600"/>
                </a:solidFill>
              </a:rPr>
              <a:t>30-day mortality </a:t>
            </a:r>
            <a:r>
              <a:rPr lang="en-US" sz="2200" dirty="0"/>
              <a:t>was 9.3% vs. 18%</a:t>
            </a:r>
          </a:p>
          <a:p>
            <a:pPr lvl="1"/>
            <a:r>
              <a:rPr lang="en-US" sz="2200" dirty="0">
                <a:solidFill>
                  <a:srgbClr val="FF2600"/>
                </a:solidFill>
              </a:rPr>
              <a:t>180-day mortality </a:t>
            </a:r>
            <a:r>
              <a:rPr lang="en-US" sz="2200" dirty="0"/>
              <a:t>was non-significant, with a lack of evidence of treatment effect on all-cause mortality</a:t>
            </a:r>
          </a:p>
          <a:p>
            <a:pPr lvl="1"/>
            <a:r>
              <a:rPr lang="en-US" sz="2200" dirty="0"/>
              <a:t>Benefits driven by </a:t>
            </a:r>
            <a:r>
              <a:rPr lang="en-US" sz="2200" dirty="0">
                <a:solidFill>
                  <a:srgbClr val="FF2600"/>
                </a:solidFill>
              </a:rPr>
              <a:t>lobar ICH location</a:t>
            </a:r>
            <a:r>
              <a:rPr lang="en-US" sz="2200" dirty="0"/>
              <a:t>, constituting 2/3 of the cohort</a:t>
            </a:r>
          </a:p>
          <a:p>
            <a:pPr lvl="1"/>
            <a:r>
              <a:rPr lang="en-US" sz="2200" dirty="0"/>
              <a:t>After enrolling 48 patients with anterior basal ganglia hemorrhage in the MIS group (with 44 controls</a:t>
            </a:r>
            <a:r>
              <a:rPr lang="en-US" sz="2200" dirty="0">
                <a:solidFill>
                  <a:schemeClr val="tx1"/>
                </a:solidFill>
              </a:rPr>
              <a:t>),</a:t>
            </a:r>
            <a:r>
              <a:rPr lang="en-US" sz="2200" dirty="0">
                <a:solidFill>
                  <a:srgbClr val="FF2600"/>
                </a:solidFill>
              </a:rPr>
              <a:t> basal ganglia enrollment was stopped</a:t>
            </a:r>
            <a:r>
              <a:rPr lang="en-US" sz="2200" dirty="0"/>
              <a:t> as it fell below futility threshold</a:t>
            </a:r>
          </a:p>
          <a:p>
            <a:pPr marL="6350" lvl="1" indent="0">
              <a:buNone/>
            </a:pPr>
            <a:endParaRPr lang="en-US" sz="2000" dirty="0"/>
          </a:p>
        </p:txBody>
      </p:sp>
    </p:spTree>
    <p:extLst>
      <p:ext uri="{BB962C8B-B14F-4D97-AF65-F5344CB8AC3E}">
        <p14:creationId xmlns:p14="http://schemas.microsoft.com/office/powerpoint/2010/main" val="2250375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3C3B1-27D4-9F90-3A49-15A0F4A9945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881AC3-D76C-A2D1-97CB-3BEA439AA1CC}"/>
              </a:ext>
            </a:extLst>
          </p:cNvPr>
          <p:cNvSpPr>
            <a:spLocks noGrp="1"/>
          </p:cNvSpPr>
          <p:nvPr>
            <p:ph type="title"/>
          </p:nvPr>
        </p:nvSpPr>
        <p:spPr>
          <a:xfrm>
            <a:off x="838200" y="626321"/>
            <a:ext cx="10515600" cy="559408"/>
          </a:xfrm>
        </p:spPr>
        <p:txBody>
          <a:bodyPr>
            <a:normAutofit/>
          </a:bodyPr>
          <a:lstStyle/>
          <a:p>
            <a:r>
              <a:rPr lang="en-US" sz="3200" dirty="0"/>
              <a:t>MIND trial</a:t>
            </a:r>
          </a:p>
        </p:txBody>
      </p:sp>
      <p:sp>
        <p:nvSpPr>
          <p:cNvPr id="4" name="Content Placeholder 3">
            <a:extLst>
              <a:ext uri="{FF2B5EF4-FFF2-40B4-BE49-F238E27FC236}">
                <a16:creationId xmlns:a16="http://schemas.microsoft.com/office/drawing/2014/main" id="{703067AD-8058-B75E-7624-73210F7ED7EA}"/>
              </a:ext>
            </a:extLst>
          </p:cNvPr>
          <p:cNvSpPr>
            <a:spLocks noGrp="1"/>
          </p:cNvSpPr>
          <p:nvPr>
            <p:ph idx="1"/>
          </p:nvPr>
        </p:nvSpPr>
        <p:spPr>
          <a:xfrm>
            <a:off x="838200" y="1372341"/>
            <a:ext cx="10515600" cy="4486542"/>
          </a:xfrm>
        </p:spPr>
        <p:txBody>
          <a:bodyPr>
            <a:normAutofit fontScale="92500" lnSpcReduction="10000"/>
          </a:bodyPr>
          <a:lstStyle/>
          <a:p>
            <a:pPr lvl="1"/>
            <a:r>
              <a:rPr lang="en-US" sz="2000" dirty="0"/>
              <a:t>Randomized 236 of planned 500 patients with hematoma volumes 20-80 cc to undergo </a:t>
            </a:r>
            <a:r>
              <a:rPr lang="en-US" sz="2000" dirty="0">
                <a:solidFill>
                  <a:srgbClr val="FF2600"/>
                </a:solidFill>
              </a:rPr>
              <a:t>endoscopic MIS </a:t>
            </a:r>
            <a:r>
              <a:rPr lang="en-US" sz="2000" dirty="0"/>
              <a:t>within 72 hours</a:t>
            </a:r>
          </a:p>
          <a:p>
            <a:pPr lvl="1"/>
            <a:r>
              <a:rPr lang="en-US" sz="2000" dirty="0"/>
              <a:t>In contrast to ENRICH, the MIND population consisted of </a:t>
            </a:r>
            <a:r>
              <a:rPr lang="en-US" sz="2000" dirty="0">
                <a:solidFill>
                  <a:srgbClr val="FF2600"/>
                </a:solidFill>
              </a:rPr>
              <a:t>2/3 deep hemorrhages </a:t>
            </a:r>
            <a:r>
              <a:rPr lang="en-US" sz="2000" dirty="0"/>
              <a:t>(including thalamic location)</a:t>
            </a:r>
          </a:p>
          <a:p>
            <a:pPr lvl="1"/>
            <a:r>
              <a:rPr lang="en-US" sz="2000" dirty="0">
                <a:solidFill>
                  <a:srgbClr val="FF2600"/>
                </a:solidFill>
              </a:rPr>
              <a:t>Stopped early </a:t>
            </a:r>
            <a:r>
              <a:rPr lang="en-US" sz="2000" dirty="0"/>
              <a:t>following ENRICH trial results and subsequent independent feasibility analysis</a:t>
            </a:r>
          </a:p>
          <a:p>
            <a:pPr lvl="1"/>
            <a:r>
              <a:rPr lang="en-US" sz="2100" dirty="0"/>
              <a:t>MIND achieved </a:t>
            </a:r>
            <a:r>
              <a:rPr lang="en-US" sz="2100" dirty="0">
                <a:solidFill>
                  <a:srgbClr val="FF2600"/>
                </a:solidFill>
              </a:rPr>
              <a:t>high technical efficacy </a:t>
            </a:r>
            <a:r>
              <a:rPr lang="en-US" sz="2100" dirty="0"/>
              <a:t>(≈80% reduction, residual ≤15 mL in 79%), with </a:t>
            </a:r>
            <a:r>
              <a:rPr lang="en-US" sz="2100" dirty="0">
                <a:solidFill>
                  <a:srgbClr val="FF2600"/>
                </a:solidFill>
              </a:rPr>
              <a:t>fewer serious adverse events </a:t>
            </a:r>
            <a:r>
              <a:rPr lang="en-US" sz="2100" dirty="0"/>
              <a:t>in the MIS group after an exploratory analysis</a:t>
            </a:r>
          </a:p>
          <a:p>
            <a:pPr lvl="1"/>
            <a:r>
              <a:rPr lang="en-US" sz="2000" dirty="0"/>
              <a:t>Showed no significant reduction in mortality or improvement in functional outcomes at the 180- day endpoint</a:t>
            </a:r>
          </a:p>
          <a:p>
            <a:pPr lvl="1"/>
            <a:r>
              <a:rPr lang="en-US" sz="2000" dirty="0"/>
              <a:t>Exploratory analysis did indicate improved clinical outcomes at 30-days with MIS (both lobar and deep)</a:t>
            </a:r>
          </a:p>
          <a:p>
            <a:pPr lvl="1"/>
            <a:r>
              <a:rPr lang="en-US" sz="2000" dirty="0"/>
              <a:t>Generalizability is limited to the elderly population (Neither MIND nor ENRICH enrolled patients &gt;80 years of age)</a:t>
            </a:r>
          </a:p>
          <a:p>
            <a:pPr lvl="1"/>
            <a:endParaRPr lang="en-US" sz="2000" dirty="0"/>
          </a:p>
        </p:txBody>
      </p:sp>
    </p:spTree>
    <p:extLst>
      <p:ext uri="{BB962C8B-B14F-4D97-AF65-F5344CB8AC3E}">
        <p14:creationId xmlns:p14="http://schemas.microsoft.com/office/powerpoint/2010/main" val="2442141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D7AE9-C23F-BA80-EB58-A1C684AEEB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0945B2-6C58-15B9-C938-787615CD25DB}"/>
              </a:ext>
            </a:extLst>
          </p:cNvPr>
          <p:cNvSpPr>
            <a:spLocks noGrp="1"/>
          </p:cNvSpPr>
          <p:nvPr>
            <p:ph type="title"/>
          </p:nvPr>
        </p:nvSpPr>
        <p:spPr>
          <a:xfrm>
            <a:off x="838200" y="530808"/>
            <a:ext cx="10515600" cy="559408"/>
          </a:xfrm>
        </p:spPr>
        <p:txBody>
          <a:bodyPr>
            <a:normAutofit/>
          </a:bodyPr>
          <a:lstStyle/>
          <a:p>
            <a:r>
              <a:rPr lang="en-US" sz="3200" dirty="0"/>
              <a:t>Summary of Evidence update: mis evacuation of ich</a:t>
            </a:r>
          </a:p>
        </p:txBody>
      </p:sp>
      <p:sp>
        <p:nvSpPr>
          <p:cNvPr id="4" name="Content Placeholder 3">
            <a:extLst>
              <a:ext uri="{FF2B5EF4-FFF2-40B4-BE49-F238E27FC236}">
                <a16:creationId xmlns:a16="http://schemas.microsoft.com/office/drawing/2014/main" id="{D345874A-5EC7-27E1-12BE-4AB44510C0E5}"/>
              </a:ext>
            </a:extLst>
          </p:cNvPr>
          <p:cNvSpPr>
            <a:spLocks noGrp="1"/>
          </p:cNvSpPr>
          <p:nvPr>
            <p:ph idx="1"/>
          </p:nvPr>
        </p:nvSpPr>
        <p:spPr>
          <a:xfrm>
            <a:off x="838200" y="1409664"/>
            <a:ext cx="10515600" cy="4486542"/>
          </a:xfrm>
        </p:spPr>
        <p:txBody>
          <a:bodyPr>
            <a:normAutofit/>
          </a:bodyPr>
          <a:lstStyle/>
          <a:p>
            <a:pPr lvl="1"/>
            <a:r>
              <a:rPr lang="en-US" sz="2200" dirty="0"/>
              <a:t>New trial data provides preliminary evidence supporting the efficacy of tubular MIS for lobar ICH within 24 hours</a:t>
            </a:r>
          </a:p>
          <a:p>
            <a:pPr lvl="1"/>
            <a:endParaRPr lang="en-US" sz="2200" dirty="0"/>
          </a:p>
          <a:p>
            <a:pPr lvl="1"/>
            <a:r>
              <a:rPr lang="en-US" sz="2200" dirty="0"/>
              <a:t>MIND trial highlights the feasibility and safety of endoscopic evacuation</a:t>
            </a:r>
          </a:p>
        </p:txBody>
      </p:sp>
    </p:spTree>
    <p:extLst>
      <p:ext uri="{BB962C8B-B14F-4D97-AF65-F5344CB8AC3E}">
        <p14:creationId xmlns:p14="http://schemas.microsoft.com/office/powerpoint/2010/main" val="6235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C1ED8-511B-1546-9690-167949156B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567428F-E32E-D51E-C489-BCE098CFCE89}"/>
              </a:ext>
            </a:extLst>
          </p:cNvPr>
          <p:cNvSpPr>
            <a:spLocks noGrp="1"/>
          </p:cNvSpPr>
          <p:nvPr>
            <p:ph type="title"/>
          </p:nvPr>
        </p:nvSpPr>
        <p:spPr>
          <a:xfrm>
            <a:off x="838200" y="530808"/>
            <a:ext cx="10515600" cy="559408"/>
          </a:xfrm>
        </p:spPr>
        <p:txBody>
          <a:bodyPr>
            <a:normAutofit/>
          </a:bodyPr>
          <a:lstStyle/>
          <a:p>
            <a:r>
              <a:rPr lang="en-US" sz="3200" dirty="0"/>
              <a:t>Summary of evidence update (continued)</a:t>
            </a:r>
          </a:p>
        </p:txBody>
      </p:sp>
      <p:sp>
        <p:nvSpPr>
          <p:cNvPr id="4" name="Content Placeholder 3">
            <a:extLst>
              <a:ext uri="{FF2B5EF4-FFF2-40B4-BE49-F238E27FC236}">
                <a16:creationId xmlns:a16="http://schemas.microsoft.com/office/drawing/2014/main" id="{B4F59023-B633-D6E1-B5D1-FE46D20B3EEB}"/>
              </a:ext>
            </a:extLst>
          </p:cNvPr>
          <p:cNvSpPr>
            <a:spLocks noGrp="1"/>
          </p:cNvSpPr>
          <p:nvPr>
            <p:ph idx="1"/>
          </p:nvPr>
        </p:nvSpPr>
        <p:spPr>
          <a:xfrm>
            <a:off x="838200" y="1353680"/>
            <a:ext cx="10515600" cy="4486542"/>
          </a:xfrm>
        </p:spPr>
        <p:txBody>
          <a:bodyPr>
            <a:normAutofit/>
          </a:bodyPr>
          <a:lstStyle/>
          <a:p>
            <a:pPr lvl="1"/>
            <a:r>
              <a:rPr lang="en-US" sz="2600" b="1" dirty="0"/>
              <a:t>Recent 2025 Cochrane Meta-Analysis:</a:t>
            </a:r>
          </a:p>
          <a:p>
            <a:pPr lvl="2"/>
            <a:r>
              <a:rPr lang="en-US" sz="2200" dirty="0"/>
              <a:t>Analyzed 24 RCTs comparing surgery vs. medical management (n=4597) and found that in the 10 RCTs comparing MIS vs. medical management alone (n=2218), MIS probably </a:t>
            </a:r>
            <a:r>
              <a:rPr lang="en-US" sz="2200" i="1" dirty="0"/>
              <a:t>increases</a:t>
            </a:r>
            <a:r>
              <a:rPr lang="en-US" sz="2200" dirty="0"/>
              <a:t> the chances of a good functional outcome and reduces </a:t>
            </a:r>
            <a:r>
              <a:rPr lang="en-US" sz="2200" b="1" u="sng" dirty="0"/>
              <a:t>all-cause mortality</a:t>
            </a:r>
          </a:p>
          <a:p>
            <a:pPr lvl="2"/>
            <a:endParaRPr lang="en-US" sz="2200" b="1" u="sng" dirty="0"/>
          </a:p>
          <a:p>
            <a:pPr lvl="2"/>
            <a:r>
              <a:rPr lang="en-US" sz="2200" dirty="0"/>
              <a:t>Concerns exist about a high risk of bias and heterogeneity between the included studies that might prevent accurate interpretation </a:t>
            </a:r>
          </a:p>
          <a:p>
            <a:pPr lvl="2"/>
            <a:endParaRPr lang="en-US" sz="2200" dirty="0"/>
          </a:p>
          <a:p>
            <a:pPr lvl="2"/>
            <a:r>
              <a:rPr lang="en-US" sz="2200" dirty="0"/>
              <a:t>Subsequent analysis revealed that the observed functional benefit is attenuated to non-significance when the analysis is restricted to low-risk-of-bias studies</a:t>
            </a:r>
          </a:p>
        </p:txBody>
      </p:sp>
    </p:spTree>
    <p:extLst>
      <p:ext uri="{BB962C8B-B14F-4D97-AF65-F5344CB8AC3E}">
        <p14:creationId xmlns:p14="http://schemas.microsoft.com/office/powerpoint/2010/main" val="1750716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1A5D8-9698-43C0-085B-8EC45523CB0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293086-9010-CE73-76EF-AEF4CFEF3A5F}"/>
              </a:ext>
            </a:extLst>
          </p:cNvPr>
          <p:cNvSpPr>
            <a:spLocks noGrp="1"/>
          </p:cNvSpPr>
          <p:nvPr>
            <p:ph type="title"/>
          </p:nvPr>
        </p:nvSpPr>
        <p:spPr>
          <a:xfrm>
            <a:off x="838200" y="682091"/>
            <a:ext cx="10515600" cy="559408"/>
          </a:xfrm>
        </p:spPr>
        <p:txBody>
          <a:bodyPr>
            <a:normAutofit fontScale="90000"/>
          </a:bodyPr>
          <a:lstStyle/>
          <a:p>
            <a:r>
              <a:rPr lang="en-US" sz="3200" dirty="0"/>
              <a:t>Summary of evidence update (continued): </a:t>
            </a:r>
            <a:br>
              <a:rPr lang="en-US" sz="3200" dirty="0"/>
            </a:br>
            <a:r>
              <a:rPr lang="en-US" sz="3200" dirty="0"/>
              <a:t>MIS techniques vs. open craniotomy</a:t>
            </a:r>
          </a:p>
        </p:txBody>
      </p:sp>
      <p:sp>
        <p:nvSpPr>
          <p:cNvPr id="4" name="Content Placeholder 3">
            <a:extLst>
              <a:ext uri="{FF2B5EF4-FFF2-40B4-BE49-F238E27FC236}">
                <a16:creationId xmlns:a16="http://schemas.microsoft.com/office/drawing/2014/main" id="{BA7FA886-1B10-506E-AA1E-70A2B20E6415}"/>
              </a:ext>
            </a:extLst>
          </p:cNvPr>
          <p:cNvSpPr>
            <a:spLocks noGrp="1"/>
          </p:cNvSpPr>
          <p:nvPr>
            <p:ph idx="1"/>
          </p:nvPr>
        </p:nvSpPr>
        <p:spPr>
          <a:xfrm>
            <a:off x="838200" y="1540077"/>
            <a:ext cx="10515600" cy="4486542"/>
          </a:xfrm>
        </p:spPr>
        <p:txBody>
          <a:bodyPr>
            <a:normAutofit/>
          </a:bodyPr>
          <a:lstStyle/>
          <a:p>
            <a:pPr lvl="1"/>
            <a:r>
              <a:rPr lang="en-US" sz="2000" dirty="0"/>
              <a:t>Total of seven RCTs comparing MIS techniques for ICH with open craniotomy </a:t>
            </a:r>
            <a:endParaRPr lang="en-US" sz="2000" b="1" dirty="0">
              <a:solidFill>
                <a:schemeClr val="tx1"/>
              </a:solidFill>
            </a:endParaRPr>
          </a:p>
          <a:p>
            <a:pPr lvl="1"/>
            <a:r>
              <a:rPr lang="en-US" sz="2000" dirty="0"/>
              <a:t>Large meta-analysis: </a:t>
            </a:r>
            <a:r>
              <a:rPr lang="en-US" sz="2000" dirty="0">
                <a:solidFill>
                  <a:srgbClr val="FF2600"/>
                </a:solidFill>
              </a:rPr>
              <a:t>Endoscopic surgery </a:t>
            </a:r>
            <a:r>
              <a:rPr lang="en-US" sz="2000" dirty="0"/>
              <a:t>has generally demonstrated </a:t>
            </a:r>
            <a:r>
              <a:rPr lang="en-US" sz="2000" dirty="0">
                <a:solidFill>
                  <a:srgbClr val="FF2600"/>
                </a:solidFill>
              </a:rPr>
              <a:t>improved functional outcomes</a:t>
            </a:r>
            <a:r>
              <a:rPr lang="en-US" sz="2000" dirty="0"/>
              <a:t> compared to craniotomy</a:t>
            </a:r>
          </a:p>
          <a:p>
            <a:pPr lvl="1"/>
            <a:r>
              <a:rPr lang="en-US" sz="2000" dirty="0"/>
              <a:t>Better functional outcomes in </a:t>
            </a:r>
            <a:r>
              <a:rPr lang="en-US" sz="2000" dirty="0">
                <a:solidFill>
                  <a:srgbClr val="FF2600"/>
                </a:solidFill>
              </a:rPr>
              <a:t>supratentorial ICH </a:t>
            </a:r>
            <a:r>
              <a:rPr lang="en-US" sz="2000" dirty="0"/>
              <a:t>observed with endoscopic evacuation over craniotomy</a:t>
            </a:r>
          </a:p>
          <a:p>
            <a:pPr lvl="2"/>
            <a:r>
              <a:rPr lang="en-US" sz="1800" dirty="0"/>
              <a:t>Endoscopic ICH evacuation for basal ganglia and cerebellar ICH did not show significant benefits in mortality</a:t>
            </a:r>
          </a:p>
          <a:p>
            <a:pPr lvl="2"/>
            <a:endParaRPr lang="en-US" sz="1800" dirty="0"/>
          </a:p>
          <a:p>
            <a:pPr lvl="1"/>
            <a:r>
              <a:rPr lang="en-US" sz="2000" b="1" dirty="0"/>
              <a:t>Endoscopic surgery vs. stereotactic aspiration</a:t>
            </a:r>
          </a:p>
          <a:p>
            <a:pPr lvl="2"/>
            <a:r>
              <a:rPr lang="en-US" sz="1800" dirty="0"/>
              <a:t>Endoscopic surgery significantly improved functional outcomes and mortality in 2 large metanalyses, though only one RCT was represented</a:t>
            </a:r>
          </a:p>
          <a:p>
            <a:pPr marL="6350" lvl="1" indent="0">
              <a:buNone/>
            </a:pPr>
            <a:endParaRPr lang="en-US" sz="2000" i="1" dirty="0"/>
          </a:p>
        </p:txBody>
      </p:sp>
    </p:spTree>
    <p:extLst>
      <p:ext uri="{BB962C8B-B14F-4D97-AF65-F5344CB8AC3E}">
        <p14:creationId xmlns:p14="http://schemas.microsoft.com/office/powerpoint/2010/main" val="1179610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7292BE-AFA8-DACE-749B-1EC6E942EB03}"/>
              </a:ext>
            </a:extLst>
          </p:cNvPr>
          <p:cNvPicPr>
            <a:picLocks noChangeAspect="1"/>
          </p:cNvPicPr>
          <p:nvPr/>
        </p:nvPicPr>
        <p:blipFill>
          <a:blip r:embed="rId2"/>
          <a:stretch>
            <a:fillRect/>
          </a:stretch>
        </p:blipFill>
        <p:spPr>
          <a:xfrm>
            <a:off x="698037" y="109048"/>
            <a:ext cx="11282090" cy="6639904"/>
          </a:xfrm>
          <a:prstGeom prst="rect">
            <a:avLst/>
          </a:prstGeom>
        </p:spPr>
      </p:pic>
    </p:spTree>
    <p:extLst>
      <p:ext uri="{BB962C8B-B14F-4D97-AF65-F5344CB8AC3E}">
        <p14:creationId xmlns:p14="http://schemas.microsoft.com/office/powerpoint/2010/main" val="3303223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246BE-34F7-D65C-DA54-9E9B73EFEB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B37933-BA6D-56A1-0B8C-04F25D66C1E8}"/>
              </a:ext>
            </a:extLst>
          </p:cNvPr>
          <p:cNvSpPr>
            <a:spLocks noGrp="1"/>
          </p:cNvSpPr>
          <p:nvPr>
            <p:ph type="ctrTitle"/>
          </p:nvPr>
        </p:nvSpPr>
        <p:spPr>
          <a:xfrm>
            <a:off x="1290658" y="1409123"/>
            <a:ext cx="10166084" cy="2346739"/>
          </a:xfrm>
        </p:spPr>
        <p:txBody>
          <a:bodyPr>
            <a:normAutofit/>
          </a:bodyPr>
          <a:lstStyle/>
          <a:p>
            <a:r>
              <a:rPr lang="en-US" sz="4000" dirty="0"/>
              <a:t>Techniques for minimally invasive surgical (MIS) ich evacuation</a:t>
            </a:r>
          </a:p>
        </p:txBody>
      </p:sp>
    </p:spTree>
    <p:extLst>
      <p:ext uri="{BB962C8B-B14F-4D97-AF65-F5344CB8AC3E}">
        <p14:creationId xmlns:p14="http://schemas.microsoft.com/office/powerpoint/2010/main" val="783594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1E35E-857C-BABF-F020-12E9EC8A38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B765AA-53E4-20C8-6A44-2A7A9B203F7C}"/>
              </a:ext>
            </a:extLst>
          </p:cNvPr>
          <p:cNvSpPr>
            <a:spLocks noGrp="1"/>
          </p:cNvSpPr>
          <p:nvPr>
            <p:ph type="title"/>
          </p:nvPr>
        </p:nvSpPr>
        <p:spPr>
          <a:xfrm>
            <a:off x="838200" y="991087"/>
            <a:ext cx="10515600" cy="473950"/>
          </a:xfrm>
        </p:spPr>
        <p:txBody>
          <a:bodyPr anchor="b">
            <a:noAutofit/>
          </a:bodyPr>
          <a:lstStyle/>
          <a:p>
            <a:r>
              <a:rPr lang="en-US" sz="3600" u="sng" dirty="0"/>
              <a:t>major Techniques for mis ich evacuation </a:t>
            </a:r>
          </a:p>
        </p:txBody>
      </p:sp>
      <p:graphicFrame>
        <p:nvGraphicFramePr>
          <p:cNvPr id="6" name="Content Placeholder 3">
            <a:extLst>
              <a:ext uri="{FF2B5EF4-FFF2-40B4-BE49-F238E27FC236}">
                <a16:creationId xmlns:a16="http://schemas.microsoft.com/office/drawing/2014/main" id="{B5811125-D30B-A8E6-F39C-91331452E78D}"/>
              </a:ext>
            </a:extLst>
          </p:cNvPr>
          <p:cNvGraphicFramePr>
            <a:graphicFrameLocks noGrp="1"/>
          </p:cNvGraphicFramePr>
          <p:nvPr>
            <p:ph idx="1"/>
            <p:extLst>
              <p:ext uri="{D42A27DB-BD31-4B8C-83A1-F6EECF244321}">
                <p14:modId xmlns:p14="http://schemas.microsoft.com/office/powerpoint/2010/main" val="4264231487"/>
              </p:ext>
            </p:extLst>
          </p:nvPr>
        </p:nvGraphicFramePr>
        <p:xfrm>
          <a:off x="838200" y="1839191"/>
          <a:ext cx="9999518" cy="42682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319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6A180-C522-69A9-594D-1AB69699A4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10CEC4-506F-FE3C-20FF-07F082DDE43E}"/>
              </a:ext>
            </a:extLst>
          </p:cNvPr>
          <p:cNvSpPr>
            <a:spLocks noGrp="1"/>
          </p:cNvSpPr>
          <p:nvPr>
            <p:ph type="title"/>
          </p:nvPr>
        </p:nvSpPr>
        <p:spPr>
          <a:xfrm>
            <a:off x="838200" y="885872"/>
            <a:ext cx="10515600" cy="559408"/>
          </a:xfrm>
        </p:spPr>
        <p:txBody>
          <a:bodyPr>
            <a:noAutofit/>
          </a:bodyPr>
          <a:lstStyle/>
          <a:p>
            <a:r>
              <a:rPr lang="en-US" sz="3200" dirty="0"/>
              <a:t>Techniques for minimally invasive surgical (MIS) ich evacuation </a:t>
            </a:r>
          </a:p>
        </p:txBody>
      </p:sp>
      <p:sp>
        <p:nvSpPr>
          <p:cNvPr id="4" name="Content Placeholder 3">
            <a:extLst>
              <a:ext uri="{FF2B5EF4-FFF2-40B4-BE49-F238E27FC236}">
                <a16:creationId xmlns:a16="http://schemas.microsoft.com/office/drawing/2014/main" id="{7607B03D-1E2C-65F6-B999-9496354F728F}"/>
              </a:ext>
            </a:extLst>
          </p:cNvPr>
          <p:cNvSpPr>
            <a:spLocks noGrp="1"/>
          </p:cNvSpPr>
          <p:nvPr>
            <p:ph idx="1"/>
          </p:nvPr>
        </p:nvSpPr>
        <p:spPr>
          <a:xfrm>
            <a:off x="838200" y="1693759"/>
            <a:ext cx="10515600" cy="4757871"/>
          </a:xfrm>
        </p:spPr>
        <p:txBody>
          <a:bodyPr>
            <a:normAutofit/>
          </a:bodyPr>
          <a:lstStyle/>
          <a:p>
            <a:pPr lvl="1"/>
            <a:r>
              <a:rPr lang="en-US" sz="2200" dirty="0"/>
              <a:t>All three (tubular, endoscopic, and stereotactic aspiration) include the concept of using </a:t>
            </a:r>
            <a:r>
              <a:rPr lang="en-US" sz="2200" dirty="0">
                <a:solidFill>
                  <a:srgbClr val="FF2600"/>
                </a:solidFill>
              </a:rPr>
              <a:t>navigation to plan trajectories</a:t>
            </a:r>
          </a:p>
          <a:p>
            <a:pPr lvl="2"/>
            <a:r>
              <a:rPr lang="en-US" sz="2000" dirty="0">
                <a:solidFill>
                  <a:schemeClr val="tx1"/>
                </a:solidFill>
              </a:rPr>
              <a:t>Helps to avoid eloquent cortex and account for subcortical tracts</a:t>
            </a:r>
          </a:p>
          <a:p>
            <a:pPr lvl="2"/>
            <a:endParaRPr lang="en-US" sz="2000" dirty="0">
              <a:solidFill>
                <a:schemeClr val="tx1"/>
              </a:solidFill>
            </a:endParaRPr>
          </a:p>
          <a:p>
            <a:pPr lvl="1"/>
            <a:r>
              <a:rPr lang="en-US" sz="2200" dirty="0"/>
              <a:t>All three use </a:t>
            </a:r>
            <a:r>
              <a:rPr lang="en-US" sz="2200" dirty="0">
                <a:solidFill>
                  <a:srgbClr val="FF2600"/>
                </a:solidFill>
              </a:rPr>
              <a:t>intra-</a:t>
            </a:r>
            <a:r>
              <a:rPr lang="en-US" sz="2200" dirty="0" err="1">
                <a:solidFill>
                  <a:srgbClr val="FF2600"/>
                </a:solidFill>
              </a:rPr>
              <a:t>hematomal</a:t>
            </a:r>
            <a:r>
              <a:rPr lang="en-US" sz="2200" dirty="0">
                <a:solidFill>
                  <a:srgbClr val="FF2600"/>
                </a:solidFill>
              </a:rPr>
              <a:t> decompression</a:t>
            </a:r>
            <a:r>
              <a:rPr lang="en-US" sz="2200" dirty="0"/>
              <a:t>, respecting adjacent tissue boundaries to optimize brain preservation</a:t>
            </a:r>
          </a:p>
          <a:p>
            <a:pPr lvl="1"/>
            <a:endParaRPr lang="en-US" sz="2200" dirty="0"/>
          </a:p>
          <a:p>
            <a:pPr lvl="1"/>
            <a:r>
              <a:rPr lang="en-US" sz="2200" dirty="0"/>
              <a:t>Outcomes have been linked to </a:t>
            </a:r>
            <a:r>
              <a:rPr lang="en-US" sz="2200" dirty="0">
                <a:solidFill>
                  <a:srgbClr val="FF2600"/>
                </a:solidFill>
              </a:rPr>
              <a:t>site and surgeon experience</a:t>
            </a:r>
          </a:p>
          <a:p>
            <a:pPr lvl="2"/>
            <a:r>
              <a:rPr lang="en-US" sz="2000" dirty="0">
                <a:solidFill>
                  <a:schemeClr val="tx1"/>
                </a:solidFill>
              </a:rPr>
              <a:t>All US-based RCTs require investigators to undergo standardized competency training in the technique with case reviews by the study Principal Investigators</a:t>
            </a:r>
          </a:p>
          <a:p>
            <a:pPr lvl="1"/>
            <a:endParaRPr lang="en-US" sz="2000" dirty="0"/>
          </a:p>
          <a:p>
            <a:pPr lvl="1"/>
            <a:endParaRPr lang="en-US" dirty="0"/>
          </a:p>
        </p:txBody>
      </p:sp>
    </p:spTree>
    <p:extLst>
      <p:ext uri="{BB962C8B-B14F-4D97-AF65-F5344CB8AC3E}">
        <p14:creationId xmlns:p14="http://schemas.microsoft.com/office/powerpoint/2010/main" val="3923577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0DAF3-4DE5-B0A6-D301-80435335E74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8B87061-9F12-78CE-3204-38DDEE551D8B}"/>
              </a:ext>
            </a:extLst>
          </p:cNvPr>
          <p:cNvSpPr>
            <a:spLocks noGrp="1"/>
          </p:cNvSpPr>
          <p:nvPr>
            <p:ph type="title"/>
          </p:nvPr>
        </p:nvSpPr>
        <p:spPr>
          <a:xfrm>
            <a:off x="838200" y="608866"/>
            <a:ext cx="10515600" cy="559408"/>
          </a:xfrm>
        </p:spPr>
        <p:txBody>
          <a:bodyPr>
            <a:normAutofit/>
          </a:bodyPr>
          <a:lstStyle/>
          <a:p>
            <a:r>
              <a:rPr lang="en-US" sz="3200" dirty="0"/>
              <a:t>Tubular (or </a:t>
            </a:r>
            <a:r>
              <a:rPr lang="en-US" sz="3200" dirty="0" err="1"/>
              <a:t>endoport</a:t>
            </a:r>
            <a:r>
              <a:rPr lang="en-US" sz="3200" dirty="0"/>
              <a:t>)</a:t>
            </a:r>
          </a:p>
        </p:txBody>
      </p:sp>
      <p:sp>
        <p:nvSpPr>
          <p:cNvPr id="4" name="Content Placeholder 3">
            <a:extLst>
              <a:ext uri="{FF2B5EF4-FFF2-40B4-BE49-F238E27FC236}">
                <a16:creationId xmlns:a16="http://schemas.microsoft.com/office/drawing/2014/main" id="{5CCC041C-360D-9075-EC3B-61A64D2A82CE}"/>
              </a:ext>
            </a:extLst>
          </p:cNvPr>
          <p:cNvSpPr>
            <a:spLocks noGrp="1"/>
          </p:cNvSpPr>
          <p:nvPr>
            <p:ph idx="1"/>
          </p:nvPr>
        </p:nvSpPr>
        <p:spPr>
          <a:xfrm>
            <a:off x="838200" y="1293266"/>
            <a:ext cx="10515600" cy="4486542"/>
          </a:xfrm>
        </p:spPr>
        <p:txBody>
          <a:bodyPr>
            <a:normAutofit/>
          </a:bodyPr>
          <a:lstStyle/>
          <a:p>
            <a:pPr lvl="1"/>
            <a:r>
              <a:rPr lang="en-US" sz="2200" dirty="0" err="1">
                <a:sym typeface="Wingdings" pitchFamily="2" charset="2"/>
              </a:rPr>
              <a:t>Transsulcal</a:t>
            </a:r>
            <a:r>
              <a:rPr lang="en-US" sz="2200" dirty="0">
                <a:sym typeface="Wingdings" pitchFamily="2" charset="2"/>
              </a:rPr>
              <a:t> </a:t>
            </a:r>
            <a:r>
              <a:rPr lang="en-US" sz="2200" dirty="0" err="1">
                <a:sym typeface="Wingdings" pitchFamily="2" charset="2"/>
              </a:rPr>
              <a:t>parafascicular</a:t>
            </a:r>
            <a:r>
              <a:rPr lang="en-US" sz="2200" dirty="0">
                <a:sym typeface="Wingdings" pitchFamily="2" charset="2"/>
              </a:rPr>
              <a:t> approach using a t</a:t>
            </a:r>
            <a:r>
              <a:rPr lang="en-US" sz="2200" dirty="0"/>
              <a:t>ubular retractor (</a:t>
            </a:r>
            <a:r>
              <a:rPr lang="en-US" sz="2200" dirty="0">
                <a:solidFill>
                  <a:srgbClr val="FF2600"/>
                </a:solidFill>
              </a:rPr>
              <a:t>used in ENRICH trial</a:t>
            </a:r>
            <a:r>
              <a:rPr lang="en-US" sz="2200" dirty="0"/>
              <a:t>) carries the strongest evidence to date for MIS in ICH</a:t>
            </a:r>
          </a:p>
          <a:p>
            <a:pPr lvl="3"/>
            <a:r>
              <a:rPr lang="en-US" sz="2000" dirty="0">
                <a:sym typeface="Wingdings" pitchFamily="2" charset="2"/>
              </a:rPr>
              <a:t>Tubular retractor placed using neuro-navigation through a sulcus of the brain to run parallel and avoid critical white matter tracts</a:t>
            </a:r>
          </a:p>
          <a:p>
            <a:pPr lvl="3"/>
            <a:r>
              <a:rPr lang="en-US" sz="2000" dirty="0"/>
              <a:t>After retractor is placed into the clot, mechanical aspiration device is used to disrupt and aspirate the clot while minimizing trauma to surrounding tissue</a:t>
            </a:r>
          </a:p>
          <a:p>
            <a:pPr lvl="3"/>
            <a:r>
              <a:rPr lang="en-US" sz="2000" dirty="0"/>
              <a:t>Control of bleeding achieved with direct bipolar cautery or hemostatic agents under direct </a:t>
            </a:r>
            <a:r>
              <a:rPr lang="en-US" sz="2000" dirty="0" err="1"/>
              <a:t>exoscopic</a:t>
            </a:r>
            <a:r>
              <a:rPr lang="en-US" sz="2000" dirty="0"/>
              <a:t> or microscopic visualization through the tubular device</a:t>
            </a:r>
          </a:p>
          <a:p>
            <a:pPr lvl="2"/>
            <a:endParaRPr lang="en-US" sz="2200" dirty="0"/>
          </a:p>
          <a:p>
            <a:pPr lvl="1"/>
            <a:r>
              <a:rPr lang="en-US" sz="2200" dirty="0">
                <a:solidFill>
                  <a:srgbClr val="FF2600"/>
                </a:solidFill>
                <a:sym typeface="Wingdings" pitchFamily="2" charset="2"/>
              </a:rPr>
              <a:t>Other tubular devices </a:t>
            </a:r>
            <a:r>
              <a:rPr lang="en-US" sz="2200" dirty="0">
                <a:sym typeface="Wingdings" pitchFamily="2" charset="2"/>
              </a:rPr>
              <a:t>include the </a:t>
            </a:r>
            <a:r>
              <a:rPr lang="en-US" sz="2200" i="1" dirty="0" err="1">
                <a:sym typeface="Wingdings" pitchFamily="2" charset="2"/>
              </a:rPr>
              <a:t>Surgiscope</a:t>
            </a:r>
            <a:r>
              <a:rPr lang="en-US" sz="2200" dirty="0">
                <a:sym typeface="Wingdings" pitchFamily="2" charset="2"/>
              </a:rPr>
              <a:t>, which consists of a tubular access system with an integrated light and video system</a:t>
            </a:r>
          </a:p>
          <a:p>
            <a:pPr lvl="2"/>
            <a:r>
              <a:rPr lang="en-US" sz="2200" dirty="0">
                <a:sym typeface="Wingdings" pitchFamily="2" charset="2"/>
              </a:rPr>
              <a:t>Allows ICH evacuation through a smaller access port without the need for additional </a:t>
            </a:r>
            <a:r>
              <a:rPr lang="en-US" sz="2200" dirty="0" err="1">
                <a:sym typeface="Wingdings" pitchFamily="2" charset="2"/>
              </a:rPr>
              <a:t>exoscopic</a:t>
            </a:r>
            <a:r>
              <a:rPr lang="en-US" sz="2200" dirty="0">
                <a:sym typeface="Wingdings" pitchFamily="2" charset="2"/>
              </a:rPr>
              <a:t> or microscopic equipment</a:t>
            </a:r>
          </a:p>
          <a:p>
            <a:pPr marL="6350" lvl="1" indent="0">
              <a:buNone/>
            </a:pPr>
            <a:endParaRPr lang="en-US" sz="1800" dirty="0">
              <a:sym typeface="Wingdings" pitchFamily="2" charset="2"/>
            </a:endParaRPr>
          </a:p>
        </p:txBody>
      </p:sp>
    </p:spTree>
    <p:extLst>
      <p:ext uri="{BB962C8B-B14F-4D97-AF65-F5344CB8AC3E}">
        <p14:creationId xmlns:p14="http://schemas.microsoft.com/office/powerpoint/2010/main" val="1925400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E715B-DC5C-DF54-67CE-49BDDC64B358}"/>
              </a:ext>
            </a:extLst>
          </p:cNvPr>
          <p:cNvSpPr>
            <a:spLocks noGrp="1"/>
          </p:cNvSpPr>
          <p:nvPr>
            <p:ph type="ctrTitle"/>
          </p:nvPr>
        </p:nvSpPr>
        <p:spPr/>
        <p:txBody>
          <a:bodyPr>
            <a:normAutofit/>
          </a:bodyPr>
          <a:lstStyle/>
          <a:p>
            <a:r>
              <a:rPr lang="en-US" sz="2800" dirty="0"/>
              <a:t>This slide set was developed by Andrew Slusher MD, member of the Stroke council SCILL and Professional Education committee  </a:t>
            </a:r>
          </a:p>
        </p:txBody>
      </p:sp>
      <p:sp>
        <p:nvSpPr>
          <p:cNvPr id="3" name="Subtitle 2">
            <a:extLst>
              <a:ext uri="{FF2B5EF4-FFF2-40B4-BE49-F238E27FC236}">
                <a16:creationId xmlns:a16="http://schemas.microsoft.com/office/drawing/2014/main" id="{868F9B65-96D7-2A12-6F44-7A713ACFB3FD}"/>
              </a:ext>
            </a:extLst>
          </p:cNvPr>
          <p:cNvSpPr>
            <a:spLocks noGrp="1"/>
          </p:cNvSpPr>
          <p:nvPr>
            <p:ph type="subTitle" idx="1"/>
          </p:nvPr>
        </p:nvSpPr>
        <p:spPr>
          <a:xfrm>
            <a:off x="4718303" y="3703320"/>
            <a:ext cx="7037353" cy="2816352"/>
          </a:xfrm>
        </p:spPr>
        <p:txBody>
          <a:bodyPr>
            <a:noAutofit/>
          </a:bodyPr>
          <a:lstStyle/>
          <a:p>
            <a:pPr algn="l">
              <a:lnSpc>
                <a:spcPct val="100000"/>
              </a:lnSpc>
              <a:spcBef>
                <a:spcPts val="0"/>
              </a:spcBef>
            </a:pPr>
            <a:endParaRPr lang="en-US" sz="1000" b="1"/>
          </a:p>
          <a:p>
            <a:pPr algn="l">
              <a:lnSpc>
                <a:spcPct val="100000"/>
              </a:lnSpc>
              <a:spcBef>
                <a:spcPts val="0"/>
              </a:spcBef>
            </a:pPr>
            <a:r>
              <a:rPr lang="en-US" sz="1000" b="1"/>
              <a:t>Evidence </a:t>
            </a:r>
            <a:r>
              <a:rPr lang="en-US" sz="1000" b="1" dirty="0"/>
              <a:t>Update for Minimally Invasive Surgical Evacuation of Supratentorial Spontaneous Intracerebral Hemorrhage</a:t>
            </a:r>
            <a:endParaRPr lang="en-US" sz="1000" dirty="0"/>
          </a:p>
          <a:p>
            <a:pPr algn="l">
              <a:lnSpc>
                <a:spcPct val="100000"/>
              </a:lnSpc>
              <a:spcBef>
                <a:spcPts val="0"/>
              </a:spcBef>
            </a:pPr>
            <a:r>
              <a:rPr lang="en-US" sz="1000" dirty="0"/>
              <a:t>Link:</a:t>
            </a:r>
          </a:p>
          <a:p>
            <a:pPr algn="l">
              <a:lnSpc>
                <a:spcPct val="100000"/>
              </a:lnSpc>
              <a:spcBef>
                <a:spcPts val="0"/>
              </a:spcBef>
            </a:pPr>
            <a:r>
              <a:rPr lang="en-US" sz="1000" u="sng" dirty="0">
                <a:hlinkClick r:id="rId2" tooltip="https://www.ahajournals.org/doi/10.1161/STR.0000000000000529">
                  <a:extLst>
                    <a:ext uri="{A12FA001-AC4F-418D-AE19-62706E023703}">
                      <ahyp:hlinkClr xmlns:ahyp="http://schemas.microsoft.com/office/drawing/2018/hyperlinkcolor" val="tx"/>
                    </a:ext>
                  </a:extLst>
                </a:hlinkClick>
              </a:rPr>
              <a:t>https://www.ahajournals.org/doi/10.1161/STR.0000000000000529</a:t>
            </a:r>
            <a:endParaRPr lang="en-US" sz="1000" dirty="0"/>
          </a:p>
          <a:p>
            <a:pPr algn="l">
              <a:lnSpc>
                <a:spcPct val="100000"/>
              </a:lnSpc>
              <a:spcBef>
                <a:spcPts val="0"/>
              </a:spcBef>
            </a:pPr>
            <a:r>
              <a:rPr lang="en-US" sz="1000" dirty="0"/>
              <a:t>Note: The URL in this message will be live when the advisory publishes online.</a:t>
            </a:r>
          </a:p>
          <a:p>
            <a:pPr algn="l">
              <a:lnSpc>
                <a:spcPct val="100000"/>
              </a:lnSpc>
              <a:spcBef>
                <a:spcPts val="0"/>
              </a:spcBef>
            </a:pPr>
            <a:r>
              <a:rPr lang="en-US" sz="1000" dirty="0"/>
              <a:t>Key words included in the article:</a:t>
            </a:r>
          </a:p>
          <a:p>
            <a:pPr algn="l">
              <a:lnSpc>
                <a:spcPct val="100000"/>
              </a:lnSpc>
              <a:spcBef>
                <a:spcPts val="0"/>
              </a:spcBef>
            </a:pPr>
            <a:r>
              <a:rPr lang="en-US" sz="1000" dirty="0"/>
              <a:t>cerebral hemorrhage; critical pathways; minimally invasive surgical procedures; patient selection</a:t>
            </a:r>
          </a:p>
          <a:p>
            <a:pPr algn="l">
              <a:lnSpc>
                <a:spcPct val="100000"/>
              </a:lnSpc>
              <a:spcBef>
                <a:spcPts val="0"/>
              </a:spcBef>
            </a:pPr>
            <a:r>
              <a:rPr lang="en-US" sz="1000" dirty="0"/>
              <a:t> Citation:</a:t>
            </a:r>
          </a:p>
          <a:p>
            <a:pPr algn="l">
              <a:lnSpc>
                <a:spcPct val="100000"/>
              </a:lnSpc>
              <a:spcBef>
                <a:spcPts val="0"/>
              </a:spcBef>
            </a:pPr>
            <a:r>
              <a:rPr lang="en-US" sz="1000" dirty="0"/>
              <a:t>Wolfe SQ, Amin-Hanjani S, Tschoe C, Simon SD, Kellner CP, Sheth KN; on behalf of the American Heart Association Stroke Council; and Council on Lifelong Congenital Heart Disease and Heart Health in the Young. Evidence update for minimally invasive surgical evacuation of supratentorial spontaneous intracerebral hemorrhage: a science advisory from the American Heart Association. </a:t>
            </a:r>
            <a:r>
              <a:rPr lang="en-US" sz="1000" i="1" dirty="0"/>
              <a:t>Stroke</a:t>
            </a:r>
            <a:r>
              <a:rPr lang="en-US" sz="1000" dirty="0"/>
              <a:t>. Published online August 24, 2026. </a:t>
            </a:r>
            <a:r>
              <a:rPr lang="en-US" sz="1000" dirty="0" err="1"/>
              <a:t>doi</a:t>
            </a:r>
            <a:r>
              <a:rPr lang="en-US" sz="1000" dirty="0"/>
              <a:t>: 10.1161/STR.0000000000000529</a:t>
            </a:r>
          </a:p>
          <a:p>
            <a:pPr algn="l"/>
            <a:r>
              <a:rPr lang="en-US" sz="1800" dirty="0"/>
              <a:t> </a:t>
            </a:r>
          </a:p>
          <a:p>
            <a:pPr algn="ctr"/>
            <a:endParaRPr lang="en-US" sz="1800" dirty="0"/>
          </a:p>
        </p:txBody>
      </p:sp>
    </p:spTree>
    <p:extLst>
      <p:ext uri="{BB962C8B-B14F-4D97-AF65-F5344CB8AC3E}">
        <p14:creationId xmlns:p14="http://schemas.microsoft.com/office/powerpoint/2010/main" val="594390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B99C7-C310-A27F-0C7B-1D2676EB456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907C3B1-CB2C-971A-04AC-A088F9206303}"/>
              </a:ext>
            </a:extLst>
          </p:cNvPr>
          <p:cNvSpPr>
            <a:spLocks noGrp="1"/>
          </p:cNvSpPr>
          <p:nvPr>
            <p:ph type="title"/>
          </p:nvPr>
        </p:nvSpPr>
        <p:spPr>
          <a:xfrm>
            <a:off x="838200" y="459053"/>
            <a:ext cx="10515600" cy="559408"/>
          </a:xfrm>
        </p:spPr>
        <p:txBody>
          <a:bodyPr>
            <a:normAutofit/>
          </a:bodyPr>
          <a:lstStyle/>
          <a:p>
            <a:r>
              <a:rPr lang="en-US" sz="3200" dirty="0"/>
              <a:t>Endoscopic evacuation</a:t>
            </a:r>
          </a:p>
        </p:txBody>
      </p:sp>
      <p:sp>
        <p:nvSpPr>
          <p:cNvPr id="4" name="Content Placeholder 3">
            <a:extLst>
              <a:ext uri="{FF2B5EF4-FFF2-40B4-BE49-F238E27FC236}">
                <a16:creationId xmlns:a16="http://schemas.microsoft.com/office/drawing/2014/main" id="{D21B4B9B-6D89-6143-8D23-DA9C297E10B7}"/>
              </a:ext>
            </a:extLst>
          </p:cNvPr>
          <p:cNvSpPr>
            <a:spLocks noGrp="1"/>
          </p:cNvSpPr>
          <p:nvPr>
            <p:ph idx="1"/>
          </p:nvPr>
        </p:nvSpPr>
        <p:spPr>
          <a:xfrm>
            <a:off x="838200" y="1352997"/>
            <a:ext cx="10515600" cy="4486542"/>
          </a:xfrm>
        </p:spPr>
        <p:txBody>
          <a:bodyPr>
            <a:normAutofit/>
          </a:bodyPr>
          <a:lstStyle/>
          <a:p>
            <a:pPr lvl="1"/>
            <a:r>
              <a:rPr lang="en-US" sz="2200" dirty="0">
                <a:sym typeface="Wingdings" pitchFamily="2" charset="2"/>
              </a:rPr>
              <a:t>Represents the second major MIS strategy</a:t>
            </a:r>
          </a:p>
          <a:p>
            <a:pPr lvl="1"/>
            <a:endParaRPr lang="en-US" sz="2200" dirty="0">
              <a:sym typeface="Wingdings" pitchFamily="2" charset="2"/>
            </a:endParaRPr>
          </a:p>
          <a:p>
            <a:pPr lvl="1"/>
            <a:r>
              <a:rPr lang="en-US" sz="2200" dirty="0">
                <a:solidFill>
                  <a:srgbClr val="FF2600"/>
                </a:solidFill>
                <a:sym typeface="Wingdings" pitchFamily="2" charset="2"/>
              </a:rPr>
              <a:t>MIND trial </a:t>
            </a:r>
            <a:r>
              <a:rPr lang="en-US" sz="2200" dirty="0">
                <a:sym typeface="Wingdings" pitchFamily="2" charset="2"/>
              </a:rPr>
              <a:t>evaluated MIS evacuation utilizing an </a:t>
            </a:r>
            <a:r>
              <a:rPr lang="en-US" sz="2200" dirty="0">
                <a:solidFill>
                  <a:srgbClr val="FF2600"/>
                </a:solidFill>
                <a:sym typeface="Wingdings" pitchFamily="2" charset="2"/>
              </a:rPr>
              <a:t>endoscope and mechanical aspiration device </a:t>
            </a:r>
            <a:r>
              <a:rPr lang="en-US" sz="2200" dirty="0">
                <a:sym typeface="Wingdings" pitchFamily="2" charset="2"/>
              </a:rPr>
              <a:t>for clot evacuation</a:t>
            </a:r>
          </a:p>
          <a:p>
            <a:pPr lvl="1"/>
            <a:endParaRPr lang="en-US" sz="2200" dirty="0">
              <a:sym typeface="Wingdings" pitchFamily="2" charset="2"/>
            </a:endParaRPr>
          </a:p>
          <a:p>
            <a:pPr lvl="1"/>
            <a:r>
              <a:rPr lang="en-US" sz="2200" dirty="0">
                <a:sym typeface="Wingdings" pitchFamily="2" charset="2"/>
              </a:rPr>
              <a:t>The endoscopic access device is typically smaller in caliber than tubular systems</a:t>
            </a:r>
          </a:p>
          <a:p>
            <a:pPr lvl="1"/>
            <a:endParaRPr lang="en-US" sz="2200" dirty="0">
              <a:sym typeface="Wingdings" pitchFamily="2" charset="2"/>
            </a:endParaRPr>
          </a:p>
          <a:p>
            <a:pPr lvl="1"/>
            <a:r>
              <a:rPr lang="en-US" sz="2200" dirty="0">
                <a:sym typeface="Wingdings" pitchFamily="2" charset="2"/>
              </a:rPr>
              <a:t>ICH evacuation is performed through a working port within the endoscope, with the hematoma evacuated under direct endoscopic visualization</a:t>
            </a:r>
          </a:p>
        </p:txBody>
      </p:sp>
    </p:spTree>
    <p:extLst>
      <p:ext uri="{BB962C8B-B14F-4D97-AF65-F5344CB8AC3E}">
        <p14:creationId xmlns:p14="http://schemas.microsoft.com/office/powerpoint/2010/main" val="653043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F6BCE-1FC3-686D-326C-B0FE33200D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423AD4-1DF6-9440-FD4A-E0B061539B36}"/>
              </a:ext>
            </a:extLst>
          </p:cNvPr>
          <p:cNvSpPr>
            <a:spLocks noGrp="1"/>
          </p:cNvSpPr>
          <p:nvPr>
            <p:ph type="title"/>
          </p:nvPr>
        </p:nvSpPr>
        <p:spPr>
          <a:xfrm>
            <a:off x="838200" y="452749"/>
            <a:ext cx="10515600" cy="559408"/>
          </a:xfrm>
        </p:spPr>
        <p:txBody>
          <a:bodyPr>
            <a:normAutofit/>
          </a:bodyPr>
          <a:lstStyle/>
          <a:p>
            <a:r>
              <a:rPr lang="en-US" sz="3200" dirty="0"/>
              <a:t>Stereotactic catheter aspiration with thrombolysis</a:t>
            </a:r>
          </a:p>
        </p:txBody>
      </p:sp>
      <p:sp>
        <p:nvSpPr>
          <p:cNvPr id="4" name="Content Placeholder 3">
            <a:extLst>
              <a:ext uri="{FF2B5EF4-FFF2-40B4-BE49-F238E27FC236}">
                <a16:creationId xmlns:a16="http://schemas.microsoft.com/office/drawing/2014/main" id="{D5BC8476-98A4-E35C-F7D2-8FE054F1E67A}"/>
              </a:ext>
            </a:extLst>
          </p:cNvPr>
          <p:cNvSpPr>
            <a:spLocks noGrp="1"/>
          </p:cNvSpPr>
          <p:nvPr>
            <p:ph idx="1"/>
          </p:nvPr>
        </p:nvSpPr>
        <p:spPr>
          <a:xfrm>
            <a:off x="838200" y="1308392"/>
            <a:ext cx="10515600" cy="4486542"/>
          </a:xfrm>
        </p:spPr>
        <p:txBody>
          <a:bodyPr>
            <a:normAutofit/>
          </a:bodyPr>
          <a:lstStyle/>
          <a:p>
            <a:pPr lvl="1"/>
            <a:r>
              <a:rPr lang="en-US" sz="2200" dirty="0">
                <a:sym typeface="Wingdings" pitchFamily="2" charset="2"/>
              </a:rPr>
              <a:t>Tested in </a:t>
            </a:r>
            <a:r>
              <a:rPr lang="en-US" sz="2200" dirty="0">
                <a:solidFill>
                  <a:srgbClr val="FF2600"/>
                </a:solidFill>
                <a:sym typeface="Wingdings" pitchFamily="2" charset="2"/>
              </a:rPr>
              <a:t>MISTIE III</a:t>
            </a:r>
          </a:p>
          <a:p>
            <a:pPr lvl="1"/>
            <a:r>
              <a:rPr lang="en-US" sz="2200" dirty="0">
                <a:sym typeface="Wingdings" pitchFamily="2" charset="2"/>
              </a:rPr>
              <a:t>Uses </a:t>
            </a:r>
            <a:r>
              <a:rPr lang="en-US" sz="2200" dirty="0">
                <a:solidFill>
                  <a:srgbClr val="FF2600"/>
                </a:solidFill>
                <a:sym typeface="Wingdings" pitchFamily="2" charset="2"/>
              </a:rPr>
              <a:t>image-guided placement of a cannula with aspiration</a:t>
            </a:r>
            <a:r>
              <a:rPr lang="en-US" sz="2200" dirty="0">
                <a:sym typeface="Wingdings" pitchFamily="2" charset="2"/>
              </a:rPr>
              <a:t>, followed by placement of a </a:t>
            </a:r>
            <a:r>
              <a:rPr lang="en-US" sz="2200" dirty="0">
                <a:solidFill>
                  <a:srgbClr val="FF2600"/>
                </a:solidFill>
                <a:sym typeface="Wingdings" pitchFamily="2" charset="2"/>
              </a:rPr>
              <a:t>catheter with intermittent alteplase </a:t>
            </a:r>
            <a:r>
              <a:rPr lang="en-US" sz="2200" dirty="0">
                <a:solidFill>
                  <a:schemeClr val="tx1"/>
                </a:solidFill>
                <a:sym typeface="Wingdings" pitchFamily="2" charset="2"/>
              </a:rPr>
              <a:t>instillation</a:t>
            </a:r>
            <a:r>
              <a:rPr lang="en-US" sz="2200" dirty="0">
                <a:solidFill>
                  <a:srgbClr val="FF2600"/>
                </a:solidFill>
                <a:sym typeface="Wingdings" pitchFamily="2" charset="2"/>
              </a:rPr>
              <a:t> </a:t>
            </a:r>
            <a:r>
              <a:rPr lang="en-US" sz="2200" dirty="0">
                <a:sym typeface="Wingdings" pitchFamily="2" charset="2"/>
              </a:rPr>
              <a:t>to liquefy and drain the clot </a:t>
            </a:r>
          </a:p>
          <a:p>
            <a:pPr lvl="1"/>
            <a:r>
              <a:rPr lang="en-US" sz="2200" dirty="0">
                <a:sym typeface="Wingdings" pitchFamily="2" charset="2"/>
              </a:rPr>
              <a:t>Thrombolytic administration is used as needed until the desired residual hematoma volume is reached</a:t>
            </a:r>
          </a:p>
          <a:p>
            <a:pPr lvl="1"/>
            <a:r>
              <a:rPr lang="en-US" sz="2200" dirty="0">
                <a:sym typeface="Wingdings" pitchFamily="2" charset="2"/>
              </a:rPr>
              <a:t>Utilized neuro-navigation to optimize the trajectory along the long axis of the clot and tPA was instilled every 8 hours into the residual hematoma for subsequent drainage over 72 hours</a:t>
            </a:r>
          </a:p>
          <a:p>
            <a:pPr lvl="1"/>
            <a:r>
              <a:rPr lang="en-US" sz="2200" dirty="0">
                <a:sym typeface="Wingdings" pitchFamily="2" charset="2"/>
              </a:rPr>
              <a:t>The approach of cranio-puncture aspiration with urokinase (used in China) has shown improved outcomes over medical therapy in basal ganglia ICH</a:t>
            </a:r>
          </a:p>
          <a:p>
            <a:pPr marL="6350" lvl="1" indent="0">
              <a:buNone/>
            </a:pPr>
            <a:endParaRPr lang="en-US" sz="1800" dirty="0">
              <a:sym typeface="Wingdings" pitchFamily="2" charset="2"/>
            </a:endParaRPr>
          </a:p>
        </p:txBody>
      </p:sp>
    </p:spTree>
    <p:extLst>
      <p:ext uri="{BB962C8B-B14F-4D97-AF65-F5344CB8AC3E}">
        <p14:creationId xmlns:p14="http://schemas.microsoft.com/office/powerpoint/2010/main" val="2439281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78623B-1F01-99C4-35C4-223D44CCC3BD}"/>
              </a:ext>
            </a:extLst>
          </p:cNvPr>
          <p:cNvPicPr>
            <a:picLocks noChangeAspect="1"/>
          </p:cNvPicPr>
          <p:nvPr/>
        </p:nvPicPr>
        <p:blipFill>
          <a:blip r:embed="rId2"/>
          <a:stretch>
            <a:fillRect/>
          </a:stretch>
        </p:blipFill>
        <p:spPr>
          <a:xfrm>
            <a:off x="3356262" y="0"/>
            <a:ext cx="8372764" cy="6692526"/>
          </a:xfrm>
          <a:prstGeom prst="rect">
            <a:avLst/>
          </a:prstGeom>
        </p:spPr>
      </p:pic>
      <p:sp>
        <p:nvSpPr>
          <p:cNvPr id="2" name="Content Placeholder 3">
            <a:extLst>
              <a:ext uri="{FF2B5EF4-FFF2-40B4-BE49-F238E27FC236}">
                <a16:creationId xmlns:a16="http://schemas.microsoft.com/office/drawing/2014/main" id="{76F82740-5AF7-93A7-A547-A13E02F5BF65}"/>
              </a:ext>
            </a:extLst>
          </p:cNvPr>
          <p:cNvSpPr>
            <a:spLocks noGrp="1"/>
          </p:cNvSpPr>
          <p:nvPr>
            <p:ph idx="1"/>
          </p:nvPr>
        </p:nvSpPr>
        <p:spPr>
          <a:xfrm>
            <a:off x="795484" y="1004454"/>
            <a:ext cx="2655456" cy="5070763"/>
          </a:xfrm>
        </p:spPr>
        <p:txBody>
          <a:bodyPr>
            <a:normAutofit/>
          </a:bodyPr>
          <a:lstStyle/>
          <a:p>
            <a:pPr marL="6350" lvl="1" indent="0">
              <a:buNone/>
            </a:pPr>
            <a:r>
              <a:rPr lang="en-US" sz="2600" b="1" dirty="0">
                <a:solidFill>
                  <a:schemeClr val="tx1"/>
                </a:solidFill>
                <a:sym typeface="Wingdings" pitchFamily="2" charset="2"/>
              </a:rPr>
              <a:t>A: Tubular (or </a:t>
            </a:r>
            <a:r>
              <a:rPr lang="en-US" sz="2600" b="1" dirty="0" err="1">
                <a:solidFill>
                  <a:schemeClr val="tx1"/>
                </a:solidFill>
                <a:sym typeface="Wingdings" pitchFamily="2" charset="2"/>
              </a:rPr>
              <a:t>Endoport</a:t>
            </a:r>
            <a:r>
              <a:rPr lang="en-US" sz="2600" b="1" dirty="0">
                <a:solidFill>
                  <a:schemeClr val="tx1"/>
                </a:solidFill>
                <a:sym typeface="Wingdings" pitchFamily="2" charset="2"/>
              </a:rPr>
              <a:t>)</a:t>
            </a:r>
          </a:p>
          <a:p>
            <a:pPr lvl="1"/>
            <a:endParaRPr lang="en-US" sz="2600" b="1" dirty="0">
              <a:solidFill>
                <a:schemeClr val="tx1"/>
              </a:solidFill>
              <a:sym typeface="Wingdings" pitchFamily="2" charset="2"/>
            </a:endParaRPr>
          </a:p>
          <a:p>
            <a:pPr marL="6350" lvl="1" indent="0">
              <a:buNone/>
            </a:pPr>
            <a:r>
              <a:rPr lang="en-US" sz="2600" b="1" dirty="0">
                <a:solidFill>
                  <a:schemeClr val="tx1"/>
                </a:solidFill>
                <a:sym typeface="Wingdings" pitchFamily="2" charset="2"/>
              </a:rPr>
              <a:t>B: Endoscopic Evacuation</a:t>
            </a:r>
          </a:p>
          <a:p>
            <a:pPr lvl="1"/>
            <a:endParaRPr lang="en-US" sz="2600" b="1" dirty="0">
              <a:solidFill>
                <a:schemeClr val="tx1"/>
              </a:solidFill>
              <a:sym typeface="Wingdings" pitchFamily="2" charset="2"/>
            </a:endParaRPr>
          </a:p>
          <a:p>
            <a:pPr marL="6350" lvl="1" indent="0">
              <a:buNone/>
            </a:pPr>
            <a:r>
              <a:rPr lang="en-US" sz="2600" b="1" dirty="0">
                <a:solidFill>
                  <a:schemeClr val="tx1"/>
                </a:solidFill>
                <a:sym typeface="Wingdings" pitchFamily="2" charset="2"/>
              </a:rPr>
              <a:t>C: Stereotactic Catheter Aspiration with Thrombolysis</a:t>
            </a:r>
          </a:p>
        </p:txBody>
      </p:sp>
    </p:spTree>
    <p:extLst>
      <p:ext uri="{BB962C8B-B14F-4D97-AF65-F5344CB8AC3E}">
        <p14:creationId xmlns:p14="http://schemas.microsoft.com/office/powerpoint/2010/main" val="344074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279DF-4C0E-9487-FD9B-5A4DE9143BAE}"/>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B4DD9DB-CE42-2256-3BC5-7D4CF46A6312}"/>
              </a:ext>
            </a:extLst>
          </p:cNvPr>
          <p:cNvSpPr>
            <a:spLocks noGrp="1"/>
          </p:cNvSpPr>
          <p:nvPr>
            <p:ph idx="1"/>
          </p:nvPr>
        </p:nvSpPr>
        <p:spPr>
          <a:xfrm>
            <a:off x="838200" y="1386451"/>
            <a:ext cx="10515600" cy="4486542"/>
          </a:xfrm>
        </p:spPr>
        <p:txBody>
          <a:bodyPr>
            <a:noAutofit/>
          </a:bodyPr>
          <a:lstStyle/>
          <a:p>
            <a:pPr lvl="1"/>
            <a:r>
              <a:rPr lang="en-US" sz="2200" dirty="0">
                <a:sym typeface="Wingdings" pitchFamily="2" charset="2"/>
              </a:rPr>
              <a:t>Many details regarding optimal volume reduction and timing still under investigation</a:t>
            </a:r>
          </a:p>
          <a:p>
            <a:pPr lvl="1"/>
            <a:endParaRPr lang="en-US" sz="2200" dirty="0">
              <a:sym typeface="Wingdings" pitchFamily="2" charset="2"/>
            </a:endParaRPr>
          </a:p>
          <a:p>
            <a:pPr lvl="1"/>
            <a:r>
              <a:rPr lang="en-US" sz="2200" dirty="0">
                <a:sym typeface="Wingdings" pitchFamily="2" charset="2"/>
              </a:rPr>
              <a:t>Across all techniques, a residual </a:t>
            </a:r>
            <a:r>
              <a:rPr lang="en-US" sz="2200" dirty="0">
                <a:solidFill>
                  <a:srgbClr val="FF2600"/>
                </a:solidFill>
                <a:sym typeface="Wingdings" pitchFamily="2" charset="2"/>
              </a:rPr>
              <a:t>volume ≤15 mL </a:t>
            </a:r>
            <a:r>
              <a:rPr lang="en-US" sz="2200" dirty="0">
                <a:sym typeface="Wingdings" pitchFamily="2" charset="2"/>
              </a:rPr>
              <a:t>appears to be the </a:t>
            </a:r>
            <a:r>
              <a:rPr lang="en-US" sz="2200" dirty="0">
                <a:solidFill>
                  <a:srgbClr val="FF2600"/>
                </a:solidFill>
                <a:sym typeface="Wingdings" pitchFamily="2" charset="2"/>
              </a:rPr>
              <a:t>common surgical goal</a:t>
            </a:r>
          </a:p>
          <a:p>
            <a:pPr lvl="1"/>
            <a:endParaRPr lang="en-US" sz="2200" dirty="0">
              <a:solidFill>
                <a:srgbClr val="FF2600"/>
              </a:solidFill>
              <a:sym typeface="Wingdings" pitchFamily="2" charset="2"/>
            </a:endParaRPr>
          </a:p>
          <a:p>
            <a:pPr lvl="1"/>
            <a:r>
              <a:rPr lang="en-US" sz="2200" b="1" dirty="0">
                <a:sym typeface="Wingdings" pitchFamily="2" charset="2"/>
              </a:rPr>
              <a:t>ENRICH: </a:t>
            </a:r>
            <a:r>
              <a:rPr lang="en-US" sz="2200" dirty="0">
                <a:sym typeface="Wingdings" pitchFamily="2" charset="2"/>
              </a:rPr>
              <a:t>Achieved residual ICH volume of &lt;15 mL in 73% of the surgical cohort</a:t>
            </a:r>
          </a:p>
          <a:p>
            <a:pPr lvl="1"/>
            <a:endParaRPr lang="en-US" sz="2200" dirty="0">
              <a:sym typeface="Wingdings" pitchFamily="2" charset="2"/>
            </a:endParaRPr>
          </a:p>
          <a:p>
            <a:pPr lvl="1"/>
            <a:r>
              <a:rPr lang="en-US" sz="2200" b="1" dirty="0">
                <a:sym typeface="Wingdings" pitchFamily="2" charset="2"/>
              </a:rPr>
              <a:t>MISTIE III: </a:t>
            </a:r>
            <a:r>
              <a:rPr lang="en-US" sz="2200" dirty="0">
                <a:sym typeface="Wingdings" pitchFamily="2" charset="2"/>
              </a:rPr>
              <a:t>60% of patients achieved ICH volumes ≤15 mL residual clot, which was associated with better functional outcome</a:t>
            </a:r>
          </a:p>
          <a:p>
            <a:pPr lvl="1"/>
            <a:endParaRPr lang="en-US" sz="2200" dirty="0">
              <a:sym typeface="Wingdings" pitchFamily="2" charset="2"/>
            </a:endParaRPr>
          </a:p>
          <a:p>
            <a:pPr lvl="1"/>
            <a:r>
              <a:rPr lang="en-US" sz="2200" b="1" dirty="0">
                <a:sym typeface="Wingdings" pitchFamily="2" charset="2"/>
              </a:rPr>
              <a:t>MIND: </a:t>
            </a:r>
            <a:r>
              <a:rPr lang="en-US" sz="2200" dirty="0">
                <a:sym typeface="Wingdings" pitchFamily="2" charset="2"/>
              </a:rPr>
              <a:t>Achieved ICH volumes &lt;15 mL in 79.2% of participants, although this did not result in statistically significant functional benefits</a:t>
            </a:r>
          </a:p>
        </p:txBody>
      </p:sp>
      <p:sp>
        <p:nvSpPr>
          <p:cNvPr id="2" name="Title 2">
            <a:extLst>
              <a:ext uri="{FF2B5EF4-FFF2-40B4-BE49-F238E27FC236}">
                <a16:creationId xmlns:a16="http://schemas.microsoft.com/office/drawing/2014/main" id="{E7D2076B-5AA2-0D33-69BB-BB73F27D33A4}"/>
              </a:ext>
            </a:extLst>
          </p:cNvPr>
          <p:cNvSpPr>
            <a:spLocks noGrp="1"/>
          </p:cNvSpPr>
          <p:nvPr>
            <p:ph type="title"/>
          </p:nvPr>
        </p:nvSpPr>
        <p:spPr>
          <a:xfrm>
            <a:off x="838200" y="530808"/>
            <a:ext cx="10515600" cy="559408"/>
          </a:xfrm>
        </p:spPr>
        <p:txBody>
          <a:bodyPr>
            <a:normAutofit/>
          </a:bodyPr>
          <a:lstStyle/>
          <a:p>
            <a:r>
              <a:rPr lang="en-US" sz="3200" dirty="0"/>
              <a:t>Mis: Goals and optimal timing</a:t>
            </a:r>
          </a:p>
        </p:txBody>
      </p:sp>
    </p:spTree>
    <p:extLst>
      <p:ext uri="{BB962C8B-B14F-4D97-AF65-F5344CB8AC3E}">
        <p14:creationId xmlns:p14="http://schemas.microsoft.com/office/powerpoint/2010/main" val="2675386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322C6-26FE-D437-53D0-A4A5E99DEE3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05BEC97-935E-63EE-D18E-2D7F400A33E5}"/>
              </a:ext>
            </a:extLst>
          </p:cNvPr>
          <p:cNvSpPr>
            <a:spLocks noGrp="1"/>
          </p:cNvSpPr>
          <p:nvPr>
            <p:ph idx="1"/>
          </p:nvPr>
        </p:nvSpPr>
        <p:spPr>
          <a:xfrm>
            <a:off x="838200" y="1464510"/>
            <a:ext cx="10515600" cy="4486542"/>
          </a:xfrm>
        </p:spPr>
        <p:txBody>
          <a:bodyPr>
            <a:noAutofit/>
          </a:bodyPr>
          <a:lstStyle/>
          <a:p>
            <a:pPr lvl="1"/>
            <a:r>
              <a:rPr lang="en-US" sz="2200" dirty="0">
                <a:solidFill>
                  <a:srgbClr val="FF2600"/>
                </a:solidFill>
                <a:sym typeface="Wingdings" pitchFamily="2" charset="2"/>
              </a:rPr>
              <a:t>Further investigation needed </a:t>
            </a:r>
            <a:r>
              <a:rPr lang="en-US" sz="2200" dirty="0">
                <a:sym typeface="Wingdings" pitchFamily="2" charset="2"/>
              </a:rPr>
              <a:t>into the relationship between the 15 mL residual volume target and functional outcomes</a:t>
            </a:r>
          </a:p>
          <a:p>
            <a:pPr lvl="1"/>
            <a:endParaRPr lang="en-US" sz="2200" dirty="0">
              <a:sym typeface="Wingdings" pitchFamily="2" charset="2"/>
            </a:endParaRPr>
          </a:p>
          <a:p>
            <a:pPr lvl="1"/>
            <a:r>
              <a:rPr lang="en-US" sz="2200" dirty="0">
                <a:solidFill>
                  <a:srgbClr val="FF2600"/>
                </a:solidFill>
                <a:sym typeface="Wingdings" pitchFamily="2" charset="2"/>
              </a:rPr>
              <a:t>Optimal timing</a:t>
            </a:r>
            <a:r>
              <a:rPr lang="en-US" sz="2200" dirty="0">
                <a:sym typeface="Wingdings" pitchFamily="2" charset="2"/>
              </a:rPr>
              <a:t> of surgery for ICH </a:t>
            </a:r>
            <a:r>
              <a:rPr lang="en-US" sz="2200" dirty="0">
                <a:solidFill>
                  <a:srgbClr val="FF2600"/>
                </a:solidFill>
                <a:sym typeface="Wingdings" pitchFamily="2" charset="2"/>
              </a:rPr>
              <a:t>not yet resolved </a:t>
            </a:r>
            <a:r>
              <a:rPr lang="en-US" sz="2200" dirty="0">
                <a:sym typeface="Wingdings" pitchFamily="2" charset="2"/>
              </a:rPr>
              <a:t>and further investigation is needed</a:t>
            </a:r>
          </a:p>
          <a:p>
            <a:pPr lvl="3"/>
            <a:r>
              <a:rPr lang="en-US" sz="2000" dirty="0">
                <a:sym typeface="Wingdings" pitchFamily="2" charset="2"/>
              </a:rPr>
              <a:t>One meta-analysis suggests that evacuation up to 72 hours may improve clinical outcomes</a:t>
            </a:r>
          </a:p>
          <a:p>
            <a:pPr lvl="3"/>
            <a:r>
              <a:rPr lang="en-US" sz="2000" dirty="0">
                <a:sym typeface="Wingdings" pitchFamily="2" charset="2"/>
              </a:rPr>
              <a:t>Smaller, non-randomized studies show that ultra-early craniotomy (&lt;4 hrs.) may carry higher bleeding risk, but early MIS (&lt;24 hours) appears safe</a:t>
            </a:r>
          </a:p>
        </p:txBody>
      </p:sp>
      <p:sp>
        <p:nvSpPr>
          <p:cNvPr id="2" name="Title 2">
            <a:extLst>
              <a:ext uri="{FF2B5EF4-FFF2-40B4-BE49-F238E27FC236}">
                <a16:creationId xmlns:a16="http://schemas.microsoft.com/office/drawing/2014/main" id="{1991DA52-2D58-E1A5-C738-4E2C415A370C}"/>
              </a:ext>
            </a:extLst>
          </p:cNvPr>
          <p:cNvSpPr>
            <a:spLocks noGrp="1"/>
          </p:cNvSpPr>
          <p:nvPr>
            <p:ph type="title"/>
          </p:nvPr>
        </p:nvSpPr>
        <p:spPr>
          <a:xfrm>
            <a:off x="838200" y="627244"/>
            <a:ext cx="10515600" cy="559408"/>
          </a:xfrm>
        </p:spPr>
        <p:txBody>
          <a:bodyPr>
            <a:normAutofit/>
          </a:bodyPr>
          <a:lstStyle/>
          <a:p>
            <a:r>
              <a:rPr lang="en-US" sz="3200" dirty="0"/>
              <a:t>Mis: Goals and optimal timing</a:t>
            </a:r>
          </a:p>
        </p:txBody>
      </p:sp>
    </p:spTree>
    <p:extLst>
      <p:ext uri="{BB962C8B-B14F-4D97-AF65-F5344CB8AC3E}">
        <p14:creationId xmlns:p14="http://schemas.microsoft.com/office/powerpoint/2010/main" val="2322469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42B2C-6E49-EB19-5E89-F8CF78EB00EB}"/>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D1AD899-8A1A-5DCA-9697-3C664A1F7481}"/>
              </a:ext>
            </a:extLst>
          </p:cNvPr>
          <p:cNvSpPr>
            <a:spLocks noGrp="1"/>
          </p:cNvSpPr>
          <p:nvPr>
            <p:ph idx="1"/>
          </p:nvPr>
        </p:nvSpPr>
        <p:spPr>
          <a:xfrm>
            <a:off x="838200" y="1185729"/>
            <a:ext cx="10515600" cy="4486542"/>
          </a:xfrm>
        </p:spPr>
        <p:txBody>
          <a:bodyPr>
            <a:normAutofit lnSpcReduction="10000"/>
          </a:bodyPr>
          <a:lstStyle/>
          <a:p>
            <a:pPr lvl="1"/>
            <a:r>
              <a:rPr lang="en-US" sz="2200" b="1" dirty="0">
                <a:sym typeface="Wingdings" pitchFamily="2" charset="2"/>
              </a:rPr>
              <a:t>Aurora </a:t>
            </a:r>
            <a:r>
              <a:rPr lang="en-US" sz="2200" b="1" dirty="0" err="1">
                <a:sym typeface="Wingdings" pitchFamily="2" charset="2"/>
              </a:rPr>
              <a:t>Surgiscope</a:t>
            </a:r>
            <a:r>
              <a:rPr lang="en-US" sz="2200" b="1" dirty="0">
                <a:sym typeface="Wingdings" pitchFamily="2" charset="2"/>
              </a:rPr>
              <a:t>:</a:t>
            </a:r>
          </a:p>
          <a:p>
            <a:pPr lvl="2"/>
            <a:r>
              <a:rPr lang="en-US" sz="2200" i="1" dirty="0"/>
              <a:t>EVACUATE </a:t>
            </a:r>
            <a:r>
              <a:rPr lang="en-US" sz="2200" dirty="0"/>
              <a:t>: NCT04434807 </a:t>
            </a:r>
          </a:p>
          <a:p>
            <a:pPr lvl="2"/>
            <a:endParaRPr lang="en-US" sz="2200" dirty="0">
              <a:sym typeface="Wingdings" pitchFamily="2" charset="2"/>
            </a:endParaRPr>
          </a:p>
          <a:p>
            <a:pPr lvl="1"/>
            <a:r>
              <a:rPr lang="en-US" sz="2200" b="1" dirty="0">
                <a:sym typeface="Wingdings" pitchFamily="2" charset="2"/>
              </a:rPr>
              <a:t>Endoscopic evacuation:</a:t>
            </a:r>
          </a:p>
          <a:p>
            <a:pPr lvl="2"/>
            <a:r>
              <a:rPr lang="en-US" sz="2200" i="1" dirty="0"/>
              <a:t>DIST</a:t>
            </a:r>
            <a:r>
              <a:rPr lang="en-US" sz="2200" dirty="0"/>
              <a:t> : NCT05460793</a:t>
            </a:r>
          </a:p>
          <a:p>
            <a:pPr lvl="2"/>
            <a:r>
              <a:rPr lang="en-US" sz="2200" i="1" dirty="0"/>
              <a:t>EMINENT</a:t>
            </a:r>
            <a:r>
              <a:rPr lang="en-US" sz="2200" dirty="0"/>
              <a:t> : NCT05681988</a:t>
            </a:r>
          </a:p>
          <a:p>
            <a:pPr lvl="2"/>
            <a:r>
              <a:rPr lang="en-US" sz="2200" i="1" dirty="0"/>
              <a:t>MINUTE</a:t>
            </a:r>
            <a:r>
              <a:rPr lang="en-US" sz="2200" dirty="0"/>
              <a:t> </a:t>
            </a:r>
          </a:p>
          <a:p>
            <a:pPr lvl="2"/>
            <a:endParaRPr lang="en-US" sz="2200" dirty="0">
              <a:sym typeface="Wingdings" pitchFamily="2" charset="2"/>
            </a:endParaRPr>
          </a:p>
          <a:p>
            <a:pPr lvl="1"/>
            <a:r>
              <a:rPr lang="en-US" sz="2200" b="1" dirty="0">
                <a:sym typeface="Wingdings" pitchFamily="2" charset="2"/>
              </a:rPr>
              <a:t>Tubular </a:t>
            </a:r>
            <a:r>
              <a:rPr lang="en-US" sz="2200" b="1" dirty="0" err="1">
                <a:sym typeface="Wingdings" pitchFamily="2" charset="2"/>
              </a:rPr>
              <a:t>endoport</a:t>
            </a:r>
            <a:r>
              <a:rPr lang="en-US" sz="2200" b="1" dirty="0">
                <a:sym typeface="Wingdings" pitchFamily="2" charset="2"/>
              </a:rPr>
              <a:t>-mediated evacuation in deep hemorrhages:</a:t>
            </a:r>
          </a:p>
          <a:p>
            <a:pPr lvl="2"/>
            <a:r>
              <a:rPr lang="en-US" sz="2200" i="1" dirty="0"/>
              <a:t>REACH : </a:t>
            </a:r>
            <a:r>
              <a:rPr lang="en-US" sz="2200" dirty="0"/>
              <a:t>NCT06870812</a:t>
            </a:r>
          </a:p>
          <a:p>
            <a:pPr marL="234950" lvl="2" indent="0">
              <a:buNone/>
            </a:pPr>
            <a:endParaRPr lang="en-US" sz="2200" dirty="0">
              <a:sym typeface="Wingdings" pitchFamily="2" charset="2"/>
            </a:endParaRPr>
          </a:p>
          <a:p>
            <a:pPr marL="234950" lvl="2" indent="0" algn="ctr">
              <a:buNone/>
            </a:pPr>
            <a:r>
              <a:rPr lang="en-US" sz="2200" b="1" u="sng" dirty="0">
                <a:sym typeface="Wingdings" pitchFamily="2" charset="2"/>
              </a:rPr>
              <a:t>These ongoing trials will help determine optimal timing, technique, and patient selection</a:t>
            </a:r>
          </a:p>
          <a:p>
            <a:pPr marL="6350" lvl="1" indent="0">
              <a:buNone/>
            </a:pPr>
            <a:endParaRPr lang="en-US" sz="2000" dirty="0">
              <a:sym typeface="Wingdings" pitchFamily="2" charset="2"/>
            </a:endParaRPr>
          </a:p>
          <a:p>
            <a:pPr marL="6350" lvl="1" indent="0">
              <a:buNone/>
            </a:pPr>
            <a:endParaRPr lang="en-US" sz="2000" dirty="0">
              <a:sym typeface="Wingdings" pitchFamily="2" charset="2"/>
            </a:endParaRPr>
          </a:p>
        </p:txBody>
      </p:sp>
      <p:sp>
        <p:nvSpPr>
          <p:cNvPr id="2" name="Title 2">
            <a:extLst>
              <a:ext uri="{FF2B5EF4-FFF2-40B4-BE49-F238E27FC236}">
                <a16:creationId xmlns:a16="http://schemas.microsoft.com/office/drawing/2014/main" id="{625D1AB6-9C2D-64D3-CAD5-D32FA1F8BF1D}"/>
              </a:ext>
            </a:extLst>
          </p:cNvPr>
          <p:cNvSpPr>
            <a:spLocks noGrp="1"/>
          </p:cNvSpPr>
          <p:nvPr>
            <p:ph type="title"/>
          </p:nvPr>
        </p:nvSpPr>
        <p:spPr>
          <a:xfrm>
            <a:off x="838200" y="441345"/>
            <a:ext cx="10515600" cy="559408"/>
          </a:xfrm>
        </p:spPr>
        <p:txBody>
          <a:bodyPr>
            <a:normAutofit fontScale="90000"/>
          </a:bodyPr>
          <a:lstStyle/>
          <a:p>
            <a:r>
              <a:rPr lang="en-US" sz="3200" dirty="0"/>
              <a:t>Minimally invasive surgical approaches in active trials</a:t>
            </a:r>
          </a:p>
        </p:txBody>
      </p:sp>
    </p:spTree>
    <p:extLst>
      <p:ext uri="{BB962C8B-B14F-4D97-AF65-F5344CB8AC3E}">
        <p14:creationId xmlns:p14="http://schemas.microsoft.com/office/powerpoint/2010/main" val="1387243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E2166-E8A3-DA5D-1249-8F5F94E7C1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E5A2C23-A2FB-C2FC-D2FA-41B15009CC00}"/>
              </a:ext>
            </a:extLst>
          </p:cNvPr>
          <p:cNvSpPr>
            <a:spLocks noGrp="1"/>
          </p:cNvSpPr>
          <p:nvPr>
            <p:ph type="ctrTitle"/>
          </p:nvPr>
        </p:nvSpPr>
        <p:spPr>
          <a:xfrm>
            <a:off x="1341193" y="1826251"/>
            <a:ext cx="9509614" cy="2168602"/>
          </a:xfrm>
        </p:spPr>
        <p:txBody>
          <a:bodyPr>
            <a:normAutofit/>
          </a:bodyPr>
          <a:lstStyle/>
          <a:p>
            <a:r>
              <a:rPr lang="en-US" sz="4000" dirty="0"/>
              <a:t>Acute medical management algorithm for medical therapy</a:t>
            </a:r>
          </a:p>
        </p:txBody>
      </p:sp>
    </p:spTree>
    <p:extLst>
      <p:ext uri="{BB962C8B-B14F-4D97-AF65-F5344CB8AC3E}">
        <p14:creationId xmlns:p14="http://schemas.microsoft.com/office/powerpoint/2010/main" val="2949830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9872C-ADD4-F39A-FE49-4808A198D4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58AC0C-EBBC-B947-6511-B30FFC6BCC7B}"/>
              </a:ext>
            </a:extLst>
          </p:cNvPr>
          <p:cNvSpPr>
            <a:spLocks noGrp="1"/>
          </p:cNvSpPr>
          <p:nvPr>
            <p:ph type="title"/>
          </p:nvPr>
        </p:nvSpPr>
        <p:spPr>
          <a:xfrm>
            <a:off x="838200" y="604942"/>
            <a:ext cx="10515600" cy="559408"/>
          </a:xfrm>
        </p:spPr>
        <p:txBody>
          <a:bodyPr>
            <a:normAutofit/>
          </a:bodyPr>
          <a:lstStyle/>
          <a:p>
            <a:r>
              <a:rPr lang="en-US" sz="3200" dirty="0"/>
              <a:t>Acute medical management algorithm</a:t>
            </a:r>
          </a:p>
        </p:txBody>
      </p:sp>
      <p:sp>
        <p:nvSpPr>
          <p:cNvPr id="4" name="Content Placeholder 3">
            <a:extLst>
              <a:ext uri="{FF2B5EF4-FFF2-40B4-BE49-F238E27FC236}">
                <a16:creationId xmlns:a16="http://schemas.microsoft.com/office/drawing/2014/main" id="{8590F060-2EDD-D744-AF65-C344CFB2D4C3}"/>
              </a:ext>
            </a:extLst>
          </p:cNvPr>
          <p:cNvSpPr>
            <a:spLocks noGrp="1"/>
          </p:cNvSpPr>
          <p:nvPr>
            <p:ph idx="1"/>
          </p:nvPr>
        </p:nvSpPr>
        <p:spPr>
          <a:xfrm>
            <a:off x="838200" y="1486812"/>
            <a:ext cx="10515600" cy="4486542"/>
          </a:xfrm>
        </p:spPr>
        <p:txBody>
          <a:bodyPr>
            <a:normAutofit/>
          </a:bodyPr>
          <a:lstStyle/>
          <a:p>
            <a:pPr lvl="1"/>
            <a:r>
              <a:rPr lang="en-US" sz="2200" dirty="0"/>
              <a:t>Acute implementation of a multicomponent care bundle for ICH has been shown to significantly lower the likelihood of poor functional outcome</a:t>
            </a:r>
          </a:p>
          <a:p>
            <a:pPr lvl="1"/>
            <a:endParaRPr lang="en-US" sz="2200" dirty="0"/>
          </a:p>
          <a:p>
            <a:pPr lvl="1"/>
            <a:r>
              <a:rPr lang="en-US" sz="2200" b="1" dirty="0"/>
              <a:t>INTERACT 3 (The Third Intensive Care Bundle With Blood Pressure Reduction in Acute Cerebral Hemorrhage) Trial: </a:t>
            </a:r>
          </a:p>
          <a:p>
            <a:pPr lvl="2"/>
            <a:r>
              <a:rPr lang="en-US" sz="2200" dirty="0"/>
              <a:t>July 2023</a:t>
            </a:r>
          </a:p>
          <a:p>
            <a:pPr lvl="2"/>
            <a:r>
              <a:rPr lang="en-US" sz="2200" dirty="0"/>
              <a:t>Enrolled 7036 patients with acute ICH arriving within 6 hours of symptoms</a:t>
            </a:r>
          </a:p>
          <a:p>
            <a:pPr lvl="2"/>
            <a:r>
              <a:rPr lang="en-US" sz="2200" dirty="0"/>
              <a:t>Instituted </a:t>
            </a:r>
            <a:r>
              <a:rPr lang="en-US" sz="2200" dirty="0">
                <a:solidFill>
                  <a:srgbClr val="FF2600"/>
                </a:solidFill>
              </a:rPr>
              <a:t>care bundle </a:t>
            </a:r>
            <a:r>
              <a:rPr lang="en-US" sz="2200" dirty="0"/>
              <a:t>(including rapid correction of coagulopathy, blood pressure reduction, normothermia, and normoglycemia) </a:t>
            </a:r>
          </a:p>
          <a:p>
            <a:pPr lvl="2"/>
            <a:r>
              <a:rPr lang="en-US" sz="2200" dirty="0"/>
              <a:t>Resulted in </a:t>
            </a:r>
            <a:r>
              <a:rPr lang="en-US" sz="2200" dirty="0">
                <a:solidFill>
                  <a:srgbClr val="FF2600"/>
                </a:solidFill>
              </a:rPr>
              <a:t>improved functional outcomes </a:t>
            </a:r>
            <a:r>
              <a:rPr lang="en-US" sz="2200" dirty="0"/>
              <a:t>and </a:t>
            </a:r>
            <a:r>
              <a:rPr lang="en-US" sz="2200" dirty="0">
                <a:solidFill>
                  <a:srgbClr val="FF2600"/>
                </a:solidFill>
              </a:rPr>
              <a:t>fewer serious adverse effects </a:t>
            </a:r>
            <a:r>
              <a:rPr lang="en-US" sz="2200" dirty="0"/>
              <a:t>when care bundle instituted within 1 hour of presentation</a:t>
            </a:r>
          </a:p>
        </p:txBody>
      </p:sp>
    </p:spTree>
    <p:extLst>
      <p:ext uri="{BB962C8B-B14F-4D97-AF65-F5344CB8AC3E}">
        <p14:creationId xmlns:p14="http://schemas.microsoft.com/office/powerpoint/2010/main" val="3443699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5C161-AD99-FF67-D250-52C80ED914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1124C8-3D22-9918-A6E3-DFED49431DE2}"/>
              </a:ext>
            </a:extLst>
          </p:cNvPr>
          <p:cNvSpPr>
            <a:spLocks noGrp="1"/>
          </p:cNvSpPr>
          <p:nvPr>
            <p:ph type="title"/>
          </p:nvPr>
        </p:nvSpPr>
        <p:spPr>
          <a:xfrm>
            <a:off x="838200" y="782438"/>
            <a:ext cx="10515600" cy="559408"/>
          </a:xfrm>
        </p:spPr>
        <p:txBody>
          <a:bodyPr>
            <a:noAutofit/>
          </a:bodyPr>
          <a:lstStyle/>
          <a:p>
            <a:r>
              <a:rPr lang="en-US" sz="3200" dirty="0"/>
              <a:t>Acute medical management algorithm for medical therapy</a:t>
            </a:r>
          </a:p>
        </p:txBody>
      </p:sp>
      <p:sp>
        <p:nvSpPr>
          <p:cNvPr id="4" name="Content Placeholder 3">
            <a:extLst>
              <a:ext uri="{FF2B5EF4-FFF2-40B4-BE49-F238E27FC236}">
                <a16:creationId xmlns:a16="http://schemas.microsoft.com/office/drawing/2014/main" id="{BFECB6F3-8D03-8F06-48CC-348C1C3A6E8A}"/>
              </a:ext>
            </a:extLst>
          </p:cNvPr>
          <p:cNvSpPr>
            <a:spLocks noGrp="1"/>
          </p:cNvSpPr>
          <p:nvPr>
            <p:ph idx="1"/>
          </p:nvPr>
        </p:nvSpPr>
        <p:spPr>
          <a:xfrm>
            <a:off x="838200" y="1464510"/>
            <a:ext cx="10515600" cy="4486542"/>
          </a:xfrm>
        </p:spPr>
        <p:txBody>
          <a:bodyPr>
            <a:normAutofit fontScale="92500" lnSpcReduction="20000"/>
          </a:bodyPr>
          <a:lstStyle/>
          <a:p>
            <a:pPr lvl="1"/>
            <a:r>
              <a:rPr lang="en-US" sz="2200" i="1" dirty="0"/>
              <a:t>INTERACT3 </a:t>
            </a:r>
            <a:r>
              <a:rPr lang="en-US" sz="2200" dirty="0"/>
              <a:t>targeted glucose levels of 110-140 mg/dL for non-diabetics and 140-180 mg/dL for diabetics</a:t>
            </a:r>
          </a:p>
          <a:p>
            <a:pPr lvl="1"/>
            <a:endParaRPr lang="en-US" sz="2200" dirty="0"/>
          </a:p>
          <a:p>
            <a:pPr lvl="1"/>
            <a:r>
              <a:rPr lang="en-US" sz="2200" dirty="0"/>
              <a:t>Rapid correction of coagulopathy is critical, within 90 minutes per the 2022 guidelines but with potential benefit achieved within 60 minutes as demonstrated by </a:t>
            </a:r>
            <a:r>
              <a:rPr lang="en-US" sz="2200" i="1" dirty="0"/>
              <a:t>INTERACT3</a:t>
            </a:r>
          </a:p>
          <a:p>
            <a:pPr lvl="1"/>
            <a:endParaRPr lang="en-US" sz="2200" dirty="0"/>
          </a:p>
          <a:p>
            <a:pPr lvl="1"/>
            <a:r>
              <a:rPr lang="en-US" sz="2200" dirty="0"/>
              <a:t>Systolic blood pressure goal of 130-140 mmHg was achieved within 1 hours and maintained for up to 7 days, balancing hematoma stability with cerebral perfusion without increased incidence of acute renal failure</a:t>
            </a:r>
          </a:p>
          <a:p>
            <a:pPr lvl="1"/>
            <a:endParaRPr lang="en-US" sz="2200" dirty="0"/>
          </a:p>
          <a:p>
            <a:pPr lvl="1"/>
            <a:r>
              <a:rPr lang="en-US" sz="2200" dirty="0"/>
              <a:t>In line with 2022 ICH guidelines, platelet transfusion might be considered for patients on antiplatelet therapy undergoing MIS, although evidence is still limited and platelet transfusion carries potential harm and is not recommended in patients managed medically</a:t>
            </a:r>
          </a:p>
          <a:p>
            <a:pPr lvl="1"/>
            <a:endParaRPr lang="en-US" sz="1800" b="1" dirty="0"/>
          </a:p>
        </p:txBody>
      </p:sp>
    </p:spTree>
    <p:extLst>
      <p:ext uri="{BB962C8B-B14F-4D97-AF65-F5344CB8AC3E}">
        <p14:creationId xmlns:p14="http://schemas.microsoft.com/office/powerpoint/2010/main" val="328528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F3DBC-0D1E-5206-A9B1-7E6D1C2927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72B7F4-BCF4-54C6-34ED-64282928AAB3}"/>
              </a:ext>
            </a:extLst>
          </p:cNvPr>
          <p:cNvSpPr>
            <a:spLocks noGrp="1"/>
          </p:cNvSpPr>
          <p:nvPr>
            <p:ph type="title"/>
          </p:nvPr>
        </p:nvSpPr>
        <p:spPr>
          <a:xfrm>
            <a:off x="838200" y="553585"/>
            <a:ext cx="10515600" cy="559408"/>
          </a:xfrm>
        </p:spPr>
        <p:txBody>
          <a:bodyPr>
            <a:normAutofit/>
          </a:bodyPr>
          <a:lstStyle/>
          <a:p>
            <a:r>
              <a:rPr lang="en-US" dirty="0"/>
              <a:t>Acute medical management algorithm for medical therapy</a:t>
            </a:r>
          </a:p>
        </p:txBody>
      </p:sp>
      <p:sp>
        <p:nvSpPr>
          <p:cNvPr id="4" name="Content Placeholder 3">
            <a:extLst>
              <a:ext uri="{FF2B5EF4-FFF2-40B4-BE49-F238E27FC236}">
                <a16:creationId xmlns:a16="http://schemas.microsoft.com/office/drawing/2014/main" id="{02C0053F-2431-AA01-C7FA-055338E6605D}"/>
              </a:ext>
            </a:extLst>
          </p:cNvPr>
          <p:cNvSpPr>
            <a:spLocks noGrp="1"/>
          </p:cNvSpPr>
          <p:nvPr>
            <p:ph idx="1"/>
          </p:nvPr>
        </p:nvSpPr>
        <p:spPr>
          <a:xfrm>
            <a:off x="838200" y="1381129"/>
            <a:ext cx="10515600" cy="4486542"/>
          </a:xfrm>
        </p:spPr>
        <p:txBody>
          <a:bodyPr>
            <a:normAutofit lnSpcReduction="10000"/>
          </a:bodyPr>
          <a:lstStyle/>
          <a:p>
            <a:pPr lvl="1"/>
            <a:r>
              <a:rPr lang="en-US" sz="2200" dirty="0">
                <a:solidFill>
                  <a:srgbClr val="FF2600"/>
                </a:solidFill>
              </a:rPr>
              <a:t>Core medical principles: </a:t>
            </a:r>
            <a:r>
              <a:rPr lang="en-US" sz="2200" dirty="0"/>
              <a:t>Close neurological monitoring, management of intracranial pressure, and avoidance of secondary brain injury through normoglycemia and normothermia </a:t>
            </a:r>
          </a:p>
          <a:p>
            <a:pPr lvl="1"/>
            <a:r>
              <a:rPr lang="en-US" sz="2200" dirty="0">
                <a:solidFill>
                  <a:srgbClr val="FF2600"/>
                </a:solidFill>
              </a:rPr>
              <a:t>Neuroimaging</a:t>
            </a:r>
            <a:r>
              <a:rPr lang="en-US" sz="2200" dirty="0"/>
              <a:t> postoperatively to ensure successful evacuation, and at intervals to monitor for re-bleeding, development of hydrocephalus and edema based on clinical condition is advisable</a:t>
            </a:r>
          </a:p>
          <a:p>
            <a:pPr lvl="1"/>
            <a:r>
              <a:rPr lang="en-US" sz="2200" dirty="0">
                <a:solidFill>
                  <a:srgbClr val="FF2600"/>
                </a:solidFill>
              </a:rPr>
              <a:t>Coordination</a:t>
            </a:r>
            <a:r>
              <a:rPr lang="en-US" sz="2200" dirty="0"/>
              <a:t> between neurosurgical, neurocritical care, and anesthesiology teams is essential for seamless transition from ICU stabilization to operative intervention and recovery</a:t>
            </a:r>
          </a:p>
          <a:p>
            <a:pPr lvl="1"/>
            <a:endParaRPr lang="en-US" sz="2200" dirty="0"/>
          </a:p>
          <a:p>
            <a:pPr lvl="1"/>
            <a:endParaRPr lang="en-US" sz="2200" dirty="0"/>
          </a:p>
          <a:p>
            <a:pPr marL="6350" lvl="1" indent="0" algn="ctr">
              <a:buNone/>
            </a:pPr>
            <a:r>
              <a:rPr lang="en-US" sz="2200" b="1" i="1" u="sng" dirty="0"/>
              <a:t>These principles, guided by trial data and evolving clinical protocols, may support the safe application of MIS approaches to ICH in the modern stroke and critical care setting</a:t>
            </a:r>
          </a:p>
          <a:p>
            <a:pPr lvl="1"/>
            <a:endParaRPr lang="en-US" sz="1800" b="1" dirty="0"/>
          </a:p>
        </p:txBody>
      </p:sp>
    </p:spTree>
    <p:extLst>
      <p:ext uri="{BB962C8B-B14F-4D97-AF65-F5344CB8AC3E}">
        <p14:creationId xmlns:p14="http://schemas.microsoft.com/office/powerpoint/2010/main" val="3329324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AE325A-147E-149D-FD88-671E5AB24242}"/>
              </a:ext>
            </a:extLst>
          </p:cNvPr>
          <p:cNvSpPr>
            <a:spLocks noGrp="1"/>
          </p:cNvSpPr>
          <p:nvPr>
            <p:ph type="ctrTitle"/>
          </p:nvPr>
        </p:nvSpPr>
        <p:spPr>
          <a:xfrm>
            <a:off x="1440783" y="1508601"/>
            <a:ext cx="9904613" cy="4131882"/>
          </a:xfrm>
        </p:spPr>
        <p:txBody>
          <a:bodyPr anchor="ctr">
            <a:normAutofit/>
          </a:bodyPr>
          <a:lstStyle/>
          <a:p>
            <a:pPr lvl="0"/>
            <a:r>
              <a:rPr lang="en-US" sz="2600" b="1" cap="none" dirty="0"/>
              <a:t>Historically, the surgical management of intracerebral hemorrhage has been limited due to concerns regarding procedural risks and lack of functional improvement</a:t>
            </a:r>
          </a:p>
          <a:p>
            <a:pPr lvl="0"/>
            <a:endParaRPr lang="en-US" sz="2600" b="1" cap="none" dirty="0"/>
          </a:p>
          <a:p>
            <a:pPr lvl="0"/>
            <a:r>
              <a:rPr lang="en-US" sz="2600" b="1" cap="none" dirty="0"/>
              <a:t>Recent advances in minimally invasi</a:t>
            </a:r>
            <a:r>
              <a:rPr lang="en-US" sz="2600" cap="none" dirty="0"/>
              <a:t>ve surgical techniques suggest potential improvements in functional recovery in select populations (i.e. lobar hemorrhage after spontaneous intracerebral hemorrhage)</a:t>
            </a:r>
          </a:p>
          <a:p>
            <a:endParaRPr lang="en-US" sz="2600" dirty="0"/>
          </a:p>
        </p:txBody>
      </p:sp>
    </p:spTree>
    <p:extLst>
      <p:ext uri="{BB962C8B-B14F-4D97-AF65-F5344CB8AC3E}">
        <p14:creationId xmlns:p14="http://schemas.microsoft.com/office/powerpoint/2010/main" val="3192749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1A1A0D-28BC-2649-C2D6-01912797DA41}"/>
              </a:ext>
            </a:extLst>
          </p:cNvPr>
          <p:cNvPicPr>
            <a:picLocks noChangeAspect="1"/>
          </p:cNvPicPr>
          <p:nvPr/>
        </p:nvPicPr>
        <p:blipFill>
          <a:blip r:embed="rId2"/>
          <a:stretch>
            <a:fillRect/>
          </a:stretch>
        </p:blipFill>
        <p:spPr>
          <a:xfrm>
            <a:off x="2612573" y="179603"/>
            <a:ext cx="6370864" cy="6498793"/>
          </a:xfrm>
          <a:prstGeom prst="rect">
            <a:avLst/>
          </a:prstGeom>
        </p:spPr>
      </p:pic>
    </p:spTree>
    <p:extLst>
      <p:ext uri="{BB962C8B-B14F-4D97-AF65-F5344CB8AC3E}">
        <p14:creationId xmlns:p14="http://schemas.microsoft.com/office/powerpoint/2010/main" val="3319219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98AFA-7EF9-DFCF-4969-5AE9288F7D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7C81B4-8275-C398-B61E-4CDE5C109E0E}"/>
              </a:ext>
            </a:extLst>
          </p:cNvPr>
          <p:cNvSpPr>
            <a:spLocks noGrp="1"/>
          </p:cNvSpPr>
          <p:nvPr>
            <p:ph type="ctrTitle"/>
          </p:nvPr>
        </p:nvSpPr>
        <p:spPr>
          <a:xfrm>
            <a:off x="1290658" y="1587260"/>
            <a:ext cx="9509614" cy="2168602"/>
          </a:xfrm>
        </p:spPr>
        <p:txBody>
          <a:bodyPr>
            <a:normAutofit/>
          </a:bodyPr>
          <a:lstStyle/>
          <a:p>
            <a:r>
              <a:rPr lang="en-US" sz="4000" dirty="0"/>
              <a:t>Surgical patient selection</a:t>
            </a:r>
          </a:p>
        </p:txBody>
      </p:sp>
    </p:spTree>
    <p:extLst>
      <p:ext uri="{BB962C8B-B14F-4D97-AF65-F5344CB8AC3E}">
        <p14:creationId xmlns:p14="http://schemas.microsoft.com/office/powerpoint/2010/main" val="964061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206D4-428A-087C-1C4E-AD2FA41DFF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BE80B7-DFF2-790C-1EDE-5D84326B3D4F}"/>
              </a:ext>
            </a:extLst>
          </p:cNvPr>
          <p:cNvSpPr>
            <a:spLocks noGrp="1"/>
          </p:cNvSpPr>
          <p:nvPr>
            <p:ph type="title"/>
          </p:nvPr>
        </p:nvSpPr>
        <p:spPr>
          <a:xfrm>
            <a:off x="838200" y="553110"/>
            <a:ext cx="10515600" cy="559408"/>
          </a:xfrm>
        </p:spPr>
        <p:txBody>
          <a:bodyPr>
            <a:normAutofit/>
          </a:bodyPr>
          <a:lstStyle/>
          <a:p>
            <a:r>
              <a:rPr lang="en-US" sz="3200" dirty="0"/>
              <a:t>Surgical patient selection</a:t>
            </a:r>
          </a:p>
        </p:txBody>
      </p:sp>
      <p:sp>
        <p:nvSpPr>
          <p:cNvPr id="4" name="Content Placeholder 3">
            <a:extLst>
              <a:ext uri="{FF2B5EF4-FFF2-40B4-BE49-F238E27FC236}">
                <a16:creationId xmlns:a16="http://schemas.microsoft.com/office/drawing/2014/main" id="{83EC9037-7961-A9A5-B142-E0ECD834EFC4}"/>
              </a:ext>
            </a:extLst>
          </p:cNvPr>
          <p:cNvSpPr>
            <a:spLocks noGrp="1"/>
          </p:cNvSpPr>
          <p:nvPr>
            <p:ph idx="1"/>
          </p:nvPr>
        </p:nvSpPr>
        <p:spPr>
          <a:xfrm>
            <a:off x="838200" y="1366007"/>
            <a:ext cx="10515600" cy="4486542"/>
          </a:xfrm>
        </p:spPr>
        <p:txBody>
          <a:bodyPr>
            <a:noAutofit/>
          </a:bodyPr>
          <a:lstStyle/>
          <a:p>
            <a:pPr lvl="1"/>
            <a:r>
              <a:rPr lang="en-US" sz="2200" dirty="0">
                <a:sym typeface="Wingdings" pitchFamily="2" charset="2"/>
              </a:rPr>
              <a:t>Patient selection can be guided by the inclusion and exclusion criteria of the most recent RCTs (ENRICH, MIND, and MISTIE III)</a:t>
            </a:r>
          </a:p>
          <a:p>
            <a:pPr lvl="1"/>
            <a:endParaRPr lang="en-US" sz="2200" dirty="0">
              <a:sym typeface="Wingdings" pitchFamily="2" charset="2"/>
            </a:endParaRPr>
          </a:p>
          <a:p>
            <a:pPr lvl="1"/>
            <a:r>
              <a:rPr lang="en-US" sz="2200" b="1" dirty="0">
                <a:sym typeface="Wingdings" pitchFamily="2" charset="2"/>
              </a:rPr>
              <a:t>All three trials with </a:t>
            </a:r>
            <a:r>
              <a:rPr lang="en-US" sz="2200" b="1" dirty="0">
                <a:solidFill>
                  <a:srgbClr val="FF2600"/>
                </a:solidFill>
                <a:sym typeface="Wingdings" pitchFamily="2" charset="2"/>
              </a:rPr>
              <a:t>similar</a:t>
            </a:r>
            <a:r>
              <a:rPr lang="en-US" sz="2200" b="1" dirty="0">
                <a:sym typeface="Wingdings" pitchFamily="2" charset="2"/>
              </a:rPr>
              <a:t> patient populations:</a:t>
            </a:r>
          </a:p>
          <a:p>
            <a:pPr lvl="2"/>
            <a:r>
              <a:rPr lang="en-US" sz="2200" dirty="0">
                <a:sym typeface="Wingdings" pitchFamily="2" charset="2"/>
              </a:rPr>
              <a:t>Hematoma volumes between 30-80 mL (MIND 20-80 mL) and moderate to severe neurologic deficit without clinical signs of herniation (NIHSS &gt;5 and GCS &gt;5)</a:t>
            </a:r>
          </a:p>
          <a:p>
            <a:pPr lvl="2"/>
            <a:r>
              <a:rPr lang="en-US" sz="2200" dirty="0">
                <a:sym typeface="Wingdings" pitchFamily="2" charset="2"/>
              </a:rPr>
              <a:t>Modified Rankin Scale 0-1 at baseline</a:t>
            </a:r>
          </a:p>
          <a:p>
            <a:pPr lvl="2"/>
            <a:r>
              <a:rPr lang="en-US" sz="2200" dirty="0">
                <a:sym typeface="Wingdings" pitchFamily="2" charset="2"/>
              </a:rPr>
              <a:t>Patients &gt;80 years not routinely enrolled</a:t>
            </a:r>
          </a:p>
        </p:txBody>
      </p:sp>
    </p:spTree>
    <p:extLst>
      <p:ext uri="{BB962C8B-B14F-4D97-AF65-F5344CB8AC3E}">
        <p14:creationId xmlns:p14="http://schemas.microsoft.com/office/powerpoint/2010/main" val="3057551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20002-738B-2768-7F5A-2D1EBAB061A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9971880-0147-433F-714B-E15F26FDB93B}"/>
              </a:ext>
            </a:extLst>
          </p:cNvPr>
          <p:cNvSpPr>
            <a:spLocks noGrp="1"/>
          </p:cNvSpPr>
          <p:nvPr>
            <p:ph type="title"/>
          </p:nvPr>
        </p:nvSpPr>
        <p:spPr>
          <a:xfrm>
            <a:off x="838200" y="371902"/>
            <a:ext cx="10515600" cy="559408"/>
          </a:xfrm>
        </p:spPr>
        <p:txBody>
          <a:bodyPr>
            <a:normAutofit/>
          </a:bodyPr>
          <a:lstStyle/>
          <a:p>
            <a:r>
              <a:rPr lang="en-US" sz="3200" dirty="0"/>
              <a:t>Surgical patient selection (continued)</a:t>
            </a:r>
          </a:p>
        </p:txBody>
      </p:sp>
      <p:sp>
        <p:nvSpPr>
          <p:cNvPr id="4" name="Content Placeholder 3">
            <a:extLst>
              <a:ext uri="{FF2B5EF4-FFF2-40B4-BE49-F238E27FC236}">
                <a16:creationId xmlns:a16="http://schemas.microsoft.com/office/drawing/2014/main" id="{B4E753D9-2255-C90F-E916-259EC99CAECC}"/>
              </a:ext>
            </a:extLst>
          </p:cNvPr>
          <p:cNvSpPr>
            <a:spLocks noGrp="1"/>
          </p:cNvSpPr>
          <p:nvPr>
            <p:ph idx="1"/>
          </p:nvPr>
        </p:nvSpPr>
        <p:spPr>
          <a:xfrm>
            <a:off x="755073" y="1078810"/>
            <a:ext cx="10515600" cy="4486542"/>
          </a:xfrm>
        </p:spPr>
        <p:txBody>
          <a:bodyPr>
            <a:noAutofit/>
          </a:bodyPr>
          <a:lstStyle/>
          <a:p>
            <a:pPr lvl="1"/>
            <a:r>
              <a:rPr lang="en-US" sz="2200" dirty="0">
                <a:sym typeface="Wingdings" pitchFamily="2" charset="2"/>
              </a:rPr>
              <a:t>ENRICH: Required evacuation within 24 hours of last known well</a:t>
            </a:r>
          </a:p>
          <a:p>
            <a:pPr lvl="1"/>
            <a:r>
              <a:rPr lang="en-US" sz="2200" dirty="0">
                <a:sym typeface="Wingdings" pitchFamily="2" charset="2"/>
              </a:rPr>
              <a:t>MISTIE III and MIND: Required evacuation within 72 hours</a:t>
            </a:r>
          </a:p>
          <a:p>
            <a:pPr lvl="1"/>
            <a:endParaRPr lang="en-US" sz="2200" dirty="0">
              <a:sym typeface="Wingdings" pitchFamily="2" charset="2"/>
            </a:endParaRPr>
          </a:p>
          <a:p>
            <a:pPr lvl="1"/>
            <a:r>
              <a:rPr lang="en-US" sz="2200" b="1" dirty="0">
                <a:sym typeface="Wingdings" pitchFamily="2" charset="2"/>
              </a:rPr>
              <a:t>Exclusion criteria similar among all three trials:</a:t>
            </a:r>
          </a:p>
          <a:p>
            <a:pPr lvl="2"/>
            <a:r>
              <a:rPr lang="en-US" sz="2200" dirty="0">
                <a:sym typeface="Wingdings" pitchFamily="2" charset="2"/>
              </a:rPr>
              <a:t>Clinical signs of herniation, uncorrectable coagulopathy, suspicion of an underlying lesion such as AVM or tumor, large or isolated intraventricular hemorrhage, and traumatic ICH</a:t>
            </a:r>
          </a:p>
          <a:p>
            <a:pPr lvl="2"/>
            <a:endParaRPr lang="en-US" sz="2200" dirty="0">
              <a:sym typeface="Wingdings" pitchFamily="2" charset="2"/>
            </a:endParaRPr>
          </a:p>
          <a:p>
            <a:pPr lvl="1"/>
            <a:r>
              <a:rPr lang="en-US" sz="2200" b="1" dirty="0">
                <a:sym typeface="Wingdings" pitchFamily="2" charset="2"/>
              </a:rPr>
              <a:t>Location of hemorrhage across studies:</a:t>
            </a:r>
          </a:p>
          <a:p>
            <a:pPr lvl="2"/>
            <a:r>
              <a:rPr lang="en-US" sz="2200" dirty="0">
                <a:sym typeface="Wingdings" pitchFamily="2" charset="2"/>
              </a:rPr>
              <a:t>MISTIE III had 62% deep hematomas including thalamic location</a:t>
            </a:r>
          </a:p>
          <a:p>
            <a:pPr lvl="2"/>
            <a:r>
              <a:rPr lang="en-US" sz="2200" dirty="0">
                <a:sym typeface="Wingdings" pitchFamily="2" charset="2"/>
              </a:rPr>
              <a:t>MIND had 70.8% deep location</a:t>
            </a:r>
          </a:p>
          <a:p>
            <a:pPr lvl="2"/>
            <a:r>
              <a:rPr lang="en-US" sz="2200" dirty="0">
                <a:sym typeface="Wingdings" pitchFamily="2" charset="2"/>
              </a:rPr>
              <a:t>ENRICH excluded thalamic hemorrhages and showed no clear benefit in the treatment of basal ganglia lesions, while demonstrated significant functional benefit in lobar hemorrhages</a:t>
            </a:r>
          </a:p>
        </p:txBody>
      </p:sp>
    </p:spTree>
    <p:extLst>
      <p:ext uri="{BB962C8B-B14F-4D97-AF65-F5344CB8AC3E}">
        <p14:creationId xmlns:p14="http://schemas.microsoft.com/office/powerpoint/2010/main" val="3724502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EA270-DF67-9CE6-B1A0-2E1C6F9BC4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3E22A8-2DE5-9A9B-BCFA-612FFF78FCC1}"/>
              </a:ext>
            </a:extLst>
          </p:cNvPr>
          <p:cNvSpPr>
            <a:spLocks noGrp="1"/>
          </p:cNvSpPr>
          <p:nvPr>
            <p:ph type="title"/>
          </p:nvPr>
        </p:nvSpPr>
        <p:spPr>
          <a:xfrm>
            <a:off x="838200" y="625764"/>
            <a:ext cx="10515600" cy="559408"/>
          </a:xfrm>
        </p:spPr>
        <p:txBody>
          <a:bodyPr>
            <a:normAutofit/>
          </a:bodyPr>
          <a:lstStyle/>
          <a:p>
            <a:r>
              <a:rPr lang="en-US" sz="3200" dirty="0"/>
              <a:t>Conclusion</a:t>
            </a:r>
          </a:p>
        </p:txBody>
      </p:sp>
      <p:sp>
        <p:nvSpPr>
          <p:cNvPr id="4" name="Content Placeholder 3">
            <a:extLst>
              <a:ext uri="{FF2B5EF4-FFF2-40B4-BE49-F238E27FC236}">
                <a16:creationId xmlns:a16="http://schemas.microsoft.com/office/drawing/2014/main" id="{330205FD-F01B-27DE-ABC0-E32E00680EA9}"/>
              </a:ext>
            </a:extLst>
          </p:cNvPr>
          <p:cNvSpPr>
            <a:spLocks noGrp="1"/>
          </p:cNvSpPr>
          <p:nvPr>
            <p:ph idx="1"/>
          </p:nvPr>
        </p:nvSpPr>
        <p:spPr>
          <a:xfrm>
            <a:off x="838200" y="1465990"/>
            <a:ext cx="10515600" cy="4486542"/>
          </a:xfrm>
        </p:spPr>
        <p:txBody>
          <a:bodyPr>
            <a:normAutofit lnSpcReduction="10000"/>
          </a:bodyPr>
          <a:lstStyle/>
          <a:p>
            <a:pPr lvl="1"/>
            <a:r>
              <a:rPr lang="en-US" sz="2000" dirty="0">
                <a:sym typeface="Wingdings" pitchFamily="2" charset="2"/>
              </a:rPr>
              <a:t>Overall, MIS may be considered for patients presenting with lobar ICH between 30-80 mL with good premorbid neurologic status, NIHSS&gt;5, and GCS&gt;5 undergoing surgery within the first 24 hours</a:t>
            </a:r>
          </a:p>
          <a:p>
            <a:pPr lvl="1"/>
            <a:r>
              <a:rPr lang="en-US" sz="2000" dirty="0">
                <a:sym typeface="Wingdings" pitchFamily="2" charset="2"/>
              </a:rPr>
              <a:t>Mortality benefit from MIS in supratentorial ICH may be achieved with adequate clot evacuation within the first 72 hours</a:t>
            </a:r>
            <a:endParaRPr lang="en-US" dirty="0">
              <a:sym typeface="Wingdings" pitchFamily="2" charset="2"/>
            </a:endParaRPr>
          </a:p>
          <a:p>
            <a:pPr lvl="1"/>
            <a:r>
              <a:rPr lang="en-US" sz="2000" dirty="0">
                <a:sym typeface="Wingdings" pitchFamily="2" charset="2"/>
              </a:rPr>
              <a:t>Patients meeting the above criteria with reversible coagulopathies/anticoagulation, correctable antiplatelet use, or suspicion of amyloid angiopathy </a:t>
            </a:r>
            <a:r>
              <a:rPr lang="en-US" sz="2000" dirty="0">
                <a:solidFill>
                  <a:schemeClr val="tx1"/>
                </a:solidFill>
                <a:sym typeface="Wingdings" pitchFamily="2" charset="2"/>
              </a:rPr>
              <a:t>should not be summarily excluded </a:t>
            </a:r>
            <a:r>
              <a:rPr lang="en-US" sz="2000" dirty="0">
                <a:sym typeface="Wingdings" pitchFamily="2" charset="2"/>
              </a:rPr>
              <a:t>from consideration for surgical MIS evacuation </a:t>
            </a:r>
          </a:p>
          <a:p>
            <a:pPr lvl="1"/>
            <a:r>
              <a:rPr lang="en-US" sz="2000" dirty="0">
                <a:sym typeface="Wingdings" pitchFamily="2" charset="2"/>
              </a:rPr>
              <a:t>Despite the lack of demonstrated functional benefit with evacuation of basal ganglia ICH, MIS may still confer a mortality benefit, decreased rate of requiring a hemicraniectomy, and decreased ICU and hospital length of stay</a:t>
            </a:r>
          </a:p>
          <a:p>
            <a:pPr lvl="1"/>
            <a:r>
              <a:rPr lang="en-US" sz="2000" dirty="0">
                <a:sym typeface="Wingdings" pitchFamily="2" charset="2"/>
              </a:rPr>
              <a:t>Patients with significant IVH and moderate baseline deficit (</a:t>
            </a:r>
            <a:r>
              <a:rPr lang="en-US" sz="2000" dirty="0" err="1">
                <a:sym typeface="Wingdings" pitchFamily="2" charset="2"/>
              </a:rPr>
              <a:t>mRS</a:t>
            </a:r>
            <a:r>
              <a:rPr lang="en-US" sz="2000" dirty="0">
                <a:sym typeface="Wingdings" pitchFamily="2" charset="2"/>
              </a:rPr>
              <a:t> 2-3) have not been studied in prior trials but may be considered on a case-by-case basis pending future data</a:t>
            </a:r>
          </a:p>
          <a:p>
            <a:pPr marL="6350" lvl="1" indent="0">
              <a:buNone/>
            </a:pPr>
            <a:endParaRPr lang="en-US" sz="2000" dirty="0">
              <a:sym typeface="Wingdings" pitchFamily="2" charset="2"/>
            </a:endParaRPr>
          </a:p>
          <a:p>
            <a:pPr lvl="1"/>
            <a:endParaRPr lang="en-US" sz="2000" dirty="0">
              <a:sym typeface="Wingdings" pitchFamily="2" charset="2"/>
            </a:endParaRPr>
          </a:p>
        </p:txBody>
      </p:sp>
    </p:spTree>
    <p:extLst>
      <p:ext uri="{BB962C8B-B14F-4D97-AF65-F5344CB8AC3E}">
        <p14:creationId xmlns:p14="http://schemas.microsoft.com/office/powerpoint/2010/main" val="1279636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F00E-2859-E015-48F6-5894B74C31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07258F-7BB3-8AF3-B805-3D7CE32BFFC3}"/>
              </a:ext>
            </a:extLst>
          </p:cNvPr>
          <p:cNvSpPr>
            <a:spLocks noGrp="1"/>
          </p:cNvSpPr>
          <p:nvPr>
            <p:ph type="title"/>
          </p:nvPr>
        </p:nvSpPr>
        <p:spPr>
          <a:xfrm>
            <a:off x="838200" y="636538"/>
            <a:ext cx="10515600" cy="559408"/>
          </a:xfrm>
        </p:spPr>
        <p:txBody>
          <a:bodyPr>
            <a:normAutofit/>
          </a:bodyPr>
          <a:lstStyle/>
          <a:p>
            <a:r>
              <a:rPr lang="en-US" sz="3200" dirty="0"/>
              <a:t>Conclusion</a:t>
            </a:r>
          </a:p>
        </p:txBody>
      </p:sp>
      <p:sp>
        <p:nvSpPr>
          <p:cNvPr id="4" name="Content Placeholder 3">
            <a:extLst>
              <a:ext uri="{FF2B5EF4-FFF2-40B4-BE49-F238E27FC236}">
                <a16:creationId xmlns:a16="http://schemas.microsoft.com/office/drawing/2014/main" id="{7C019664-D16B-8701-F6E8-429D87C409AB}"/>
              </a:ext>
            </a:extLst>
          </p:cNvPr>
          <p:cNvSpPr>
            <a:spLocks noGrp="1"/>
          </p:cNvSpPr>
          <p:nvPr>
            <p:ph idx="1"/>
          </p:nvPr>
        </p:nvSpPr>
        <p:spPr>
          <a:xfrm>
            <a:off x="838200" y="1455216"/>
            <a:ext cx="10515600" cy="4486542"/>
          </a:xfrm>
        </p:spPr>
        <p:txBody>
          <a:bodyPr>
            <a:normAutofit/>
          </a:bodyPr>
          <a:lstStyle/>
          <a:p>
            <a:pPr lvl="1"/>
            <a:r>
              <a:rPr lang="en-US" sz="2200" dirty="0">
                <a:sym typeface="Wingdings" pitchFamily="2" charset="2"/>
              </a:rPr>
              <a:t>Based on current data, MIS appears to confer </a:t>
            </a:r>
            <a:r>
              <a:rPr lang="en-US" sz="2200" dirty="0">
                <a:solidFill>
                  <a:srgbClr val="FF2600"/>
                </a:solidFill>
                <a:sym typeface="Wingdings" pitchFamily="2" charset="2"/>
              </a:rPr>
              <a:t>mortality benefit</a:t>
            </a:r>
          </a:p>
          <a:p>
            <a:pPr lvl="1"/>
            <a:r>
              <a:rPr lang="en-US" sz="2200" dirty="0">
                <a:solidFill>
                  <a:srgbClr val="FF2600"/>
                </a:solidFill>
                <a:sym typeface="Wingdings" pitchFamily="2" charset="2"/>
              </a:rPr>
              <a:t>Functional outcome improvement</a:t>
            </a:r>
            <a:r>
              <a:rPr lang="en-US" sz="2200" dirty="0">
                <a:sym typeface="Wingdings" pitchFamily="2" charset="2"/>
              </a:rPr>
              <a:t> is supported in MIS for </a:t>
            </a:r>
            <a:r>
              <a:rPr lang="en-US" sz="2200" dirty="0">
                <a:solidFill>
                  <a:srgbClr val="FF2600"/>
                </a:solidFill>
                <a:sym typeface="Wingdings" pitchFamily="2" charset="2"/>
              </a:rPr>
              <a:t>lobar</a:t>
            </a:r>
            <a:r>
              <a:rPr lang="en-US" sz="2200" dirty="0">
                <a:sym typeface="Wingdings" pitchFamily="2" charset="2"/>
              </a:rPr>
              <a:t> hemorrhages</a:t>
            </a:r>
          </a:p>
          <a:p>
            <a:pPr lvl="1"/>
            <a:r>
              <a:rPr lang="en-US" sz="2200" dirty="0">
                <a:solidFill>
                  <a:srgbClr val="FF2600"/>
                </a:solidFill>
                <a:sym typeface="Wingdings" pitchFamily="2" charset="2"/>
              </a:rPr>
              <a:t>Surgeon training/performance important </a:t>
            </a:r>
            <a:r>
              <a:rPr lang="en-US" sz="2200" dirty="0">
                <a:sym typeface="Wingdings" pitchFamily="2" charset="2"/>
              </a:rPr>
              <a:t>in achieving technical success and safety</a:t>
            </a:r>
          </a:p>
          <a:p>
            <a:pPr lvl="1"/>
            <a:r>
              <a:rPr lang="en-US" sz="2200" dirty="0">
                <a:sym typeface="Wingdings" pitchFamily="2" charset="2"/>
              </a:rPr>
              <a:t>Optimal </a:t>
            </a:r>
            <a:r>
              <a:rPr lang="en-US" sz="2200" dirty="0">
                <a:solidFill>
                  <a:srgbClr val="FF2600"/>
                </a:solidFill>
                <a:sym typeface="Wingdings" pitchFamily="2" charset="2"/>
              </a:rPr>
              <a:t>timing</a:t>
            </a:r>
            <a:r>
              <a:rPr lang="en-US" sz="2200" dirty="0">
                <a:sym typeface="Wingdings" pitchFamily="2" charset="2"/>
              </a:rPr>
              <a:t> of MIS (and maximum threshold of timing) to achieve maximal benefit </a:t>
            </a:r>
            <a:r>
              <a:rPr lang="en-US" sz="2200" dirty="0">
                <a:solidFill>
                  <a:srgbClr val="FF2600"/>
                </a:solidFill>
                <a:sym typeface="Wingdings" pitchFamily="2" charset="2"/>
              </a:rPr>
              <a:t>still under investigation</a:t>
            </a:r>
          </a:p>
          <a:p>
            <a:pPr lvl="1"/>
            <a:r>
              <a:rPr lang="en-US" sz="2200" dirty="0">
                <a:sym typeface="Wingdings" pitchFamily="2" charset="2"/>
              </a:rPr>
              <a:t>Functional benefit of MIS in deep non-lobar hemorrhage remains to be demonstrated</a:t>
            </a:r>
          </a:p>
          <a:p>
            <a:pPr lvl="1"/>
            <a:r>
              <a:rPr lang="en-US" sz="2200" dirty="0">
                <a:sym typeface="Wingdings" pitchFamily="2" charset="2"/>
              </a:rPr>
              <a:t>The superiority of any specific MIS technique has not been clearly established to date</a:t>
            </a:r>
          </a:p>
          <a:p>
            <a:pPr lvl="1"/>
            <a:endParaRPr lang="en-US" sz="2000" dirty="0">
              <a:sym typeface="Wingdings" pitchFamily="2" charset="2"/>
            </a:endParaRPr>
          </a:p>
        </p:txBody>
      </p:sp>
    </p:spTree>
    <p:extLst>
      <p:ext uri="{BB962C8B-B14F-4D97-AF65-F5344CB8AC3E}">
        <p14:creationId xmlns:p14="http://schemas.microsoft.com/office/powerpoint/2010/main" val="2029461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597BC-9616-4294-C3B5-BDC80A5A0B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33C291-EC39-37D6-4F5B-C242FE762A5A}"/>
              </a:ext>
            </a:extLst>
          </p:cNvPr>
          <p:cNvSpPr>
            <a:spLocks noGrp="1"/>
          </p:cNvSpPr>
          <p:nvPr>
            <p:ph type="title"/>
          </p:nvPr>
        </p:nvSpPr>
        <p:spPr>
          <a:xfrm>
            <a:off x="838200" y="503023"/>
            <a:ext cx="10515600" cy="559408"/>
          </a:xfrm>
        </p:spPr>
        <p:txBody>
          <a:bodyPr>
            <a:normAutofit/>
          </a:bodyPr>
          <a:lstStyle/>
          <a:p>
            <a:r>
              <a:rPr lang="en-US" sz="3200" dirty="0"/>
              <a:t>future directions</a:t>
            </a:r>
          </a:p>
        </p:txBody>
      </p:sp>
      <p:sp>
        <p:nvSpPr>
          <p:cNvPr id="4" name="Content Placeholder 3">
            <a:extLst>
              <a:ext uri="{FF2B5EF4-FFF2-40B4-BE49-F238E27FC236}">
                <a16:creationId xmlns:a16="http://schemas.microsoft.com/office/drawing/2014/main" id="{5728EB92-4DBF-A344-9D2D-D0439EC0D6F5}"/>
              </a:ext>
            </a:extLst>
          </p:cNvPr>
          <p:cNvSpPr>
            <a:spLocks noGrp="1"/>
          </p:cNvSpPr>
          <p:nvPr>
            <p:ph idx="1"/>
          </p:nvPr>
        </p:nvSpPr>
        <p:spPr>
          <a:xfrm>
            <a:off x="838200" y="1185729"/>
            <a:ext cx="10369550" cy="4486542"/>
          </a:xfrm>
        </p:spPr>
        <p:txBody>
          <a:bodyPr>
            <a:normAutofit/>
          </a:bodyPr>
          <a:lstStyle/>
          <a:p>
            <a:pPr lvl="1"/>
            <a:r>
              <a:rPr lang="en-US" sz="2200" dirty="0">
                <a:sym typeface="Wingdings" pitchFamily="2" charset="2"/>
              </a:rPr>
              <a:t>Choice and timing of outcomes including quality of life (QOL) measures, cognitive status, and cost-effectiveness will be needed, even for standard functional outcomes such as </a:t>
            </a:r>
            <a:r>
              <a:rPr lang="en-US" sz="2200" dirty="0" err="1">
                <a:sym typeface="Wingdings" pitchFamily="2" charset="2"/>
              </a:rPr>
              <a:t>mRS</a:t>
            </a:r>
            <a:endParaRPr lang="en-US" sz="2200" dirty="0">
              <a:sym typeface="Wingdings" pitchFamily="2" charset="2"/>
            </a:endParaRPr>
          </a:p>
          <a:p>
            <a:pPr lvl="1"/>
            <a:endParaRPr lang="en-US" sz="2200" dirty="0">
              <a:sym typeface="Wingdings" pitchFamily="2" charset="2"/>
            </a:endParaRPr>
          </a:p>
          <a:p>
            <a:pPr lvl="1"/>
            <a:r>
              <a:rPr lang="en-US" sz="2200" dirty="0">
                <a:sym typeface="Wingdings" pitchFamily="2" charset="2"/>
              </a:rPr>
              <a:t>Expanding eligibility criteria in trial setting to capture a broader population (e.g. ICH with prominent IVH) and to interrogate thresholds for minimum and maximum ICH volume will be needed</a:t>
            </a:r>
          </a:p>
          <a:p>
            <a:pPr lvl="1"/>
            <a:endParaRPr lang="en-US" sz="2200" dirty="0">
              <a:sym typeface="Wingdings" pitchFamily="2" charset="2"/>
            </a:endParaRPr>
          </a:p>
          <a:p>
            <a:pPr lvl="1"/>
            <a:r>
              <a:rPr lang="en-US" sz="2200" dirty="0">
                <a:sym typeface="Wingdings" pitchFamily="2" charset="2"/>
              </a:rPr>
              <a:t>At present, most ICH patients do not fall into criteria shown to benefit from MIS, leaving a major opportunity for further investigation</a:t>
            </a:r>
          </a:p>
          <a:p>
            <a:pPr lvl="1"/>
            <a:endParaRPr lang="en-US" sz="2000" dirty="0">
              <a:sym typeface="Wingdings" pitchFamily="2" charset="2"/>
            </a:endParaRPr>
          </a:p>
        </p:txBody>
      </p:sp>
    </p:spTree>
    <p:extLst>
      <p:ext uri="{BB962C8B-B14F-4D97-AF65-F5344CB8AC3E}">
        <p14:creationId xmlns:p14="http://schemas.microsoft.com/office/powerpoint/2010/main" val="3048025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0F556-3664-E4E1-2332-4E938D1E30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36C7E5-B360-3857-2FFE-378A7B913703}"/>
              </a:ext>
            </a:extLst>
          </p:cNvPr>
          <p:cNvSpPr>
            <a:spLocks noGrp="1"/>
          </p:cNvSpPr>
          <p:nvPr>
            <p:ph type="ctrTitle"/>
          </p:nvPr>
        </p:nvSpPr>
        <p:spPr>
          <a:xfrm>
            <a:off x="3066308" y="1779598"/>
            <a:ext cx="7037353" cy="2387600"/>
          </a:xfrm>
        </p:spPr>
        <p:txBody>
          <a:bodyPr anchor="b">
            <a:normAutofit/>
          </a:bodyPr>
          <a:lstStyle/>
          <a:p>
            <a:r>
              <a:rPr lang="en-US" dirty="0"/>
              <a:t>Thank you</a:t>
            </a:r>
            <a:br>
              <a:rPr lang="en-US" dirty="0"/>
            </a:br>
            <a:endParaRPr lang="en-US" dirty="0"/>
          </a:p>
        </p:txBody>
      </p:sp>
    </p:spTree>
    <p:extLst>
      <p:ext uri="{BB962C8B-B14F-4D97-AF65-F5344CB8AC3E}">
        <p14:creationId xmlns:p14="http://schemas.microsoft.com/office/powerpoint/2010/main" val="3074554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16BAC-8250-128D-4068-A6E7C1D6669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2CDA1E-8F23-285F-01FA-FFB582BDD5EE}"/>
              </a:ext>
            </a:extLst>
          </p:cNvPr>
          <p:cNvSpPr>
            <a:spLocks noGrp="1"/>
          </p:cNvSpPr>
          <p:nvPr>
            <p:ph type="title"/>
          </p:nvPr>
        </p:nvSpPr>
        <p:spPr>
          <a:xfrm>
            <a:off x="838200" y="441598"/>
            <a:ext cx="10515600" cy="559408"/>
          </a:xfrm>
        </p:spPr>
        <p:txBody>
          <a:bodyPr>
            <a:normAutofit/>
          </a:bodyPr>
          <a:lstStyle/>
          <a:p>
            <a:r>
              <a:rPr lang="en-US" sz="3000" dirty="0"/>
              <a:t>Introduction</a:t>
            </a:r>
          </a:p>
        </p:txBody>
      </p:sp>
      <p:sp>
        <p:nvSpPr>
          <p:cNvPr id="4" name="Content Placeholder 3">
            <a:extLst>
              <a:ext uri="{FF2B5EF4-FFF2-40B4-BE49-F238E27FC236}">
                <a16:creationId xmlns:a16="http://schemas.microsoft.com/office/drawing/2014/main" id="{E1E16612-7A03-3684-DAE1-55532706EFE1}"/>
              </a:ext>
            </a:extLst>
          </p:cNvPr>
          <p:cNvSpPr>
            <a:spLocks noGrp="1"/>
          </p:cNvSpPr>
          <p:nvPr>
            <p:ph idx="1"/>
          </p:nvPr>
        </p:nvSpPr>
        <p:spPr>
          <a:xfrm>
            <a:off x="838200" y="1286090"/>
            <a:ext cx="10515600" cy="4486542"/>
          </a:xfrm>
        </p:spPr>
        <p:txBody>
          <a:bodyPr>
            <a:normAutofit/>
          </a:bodyPr>
          <a:lstStyle/>
          <a:p>
            <a:pPr marL="234950" lvl="2" indent="0">
              <a:buNone/>
            </a:pPr>
            <a:r>
              <a:rPr lang="en-US" sz="2800" b="1" dirty="0"/>
              <a:t>2022 Guidelines for the management of patients with spontaneous intracerebral hemorrhage (</a:t>
            </a:r>
            <a:r>
              <a:rPr lang="en-US" sz="2800" b="1" dirty="0" err="1"/>
              <a:t>sICH</a:t>
            </a:r>
            <a:r>
              <a:rPr lang="en-US" sz="2800" b="1" dirty="0"/>
              <a:t>) provide:</a:t>
            </a:r>
          </a:p>
          <a:p>
            <a:pPr lvl="2"/>
            <a:endParaRPr lang="en-US" sz="2200" b="1" dirty="0"/>
          </a:p>
          <a:p>
            <a:pPr lvl="3"/>
            <a:r>
              <a:rPr lang="en-US" sz="2200" b="1" dirty="0">
                <a:solidFill>
                  <a:srgbClr val="FF2600"/>
                </a:solidFill>
              </a:rPr>
              <a:t>Class 2a (moderate) </a:t>
            </a:r>
            <a:r>
              <a:rPr lang="en-US" sz="2200" b="1" dirty="0"/>
              <a:t>recommendation </a:t>
            </a:r>
            <a:r>
              <a:rPr lang="en-US" sz="2200" dirty="0"/>
              <a:t>regarding the usefulness of minimally invasive surgical (MIS) evacuation of ICH to reduce mortality</a:t>
            </a:r>
          </a:p>
          <a:p>
            <a:pPr lvl="3"/>
            <a:endParaRPr lang="en-US" sz="2200" b="1" dirty="0"/>
          </a:p>
          <a:p>
            <a:pPr lvl="3"/>
            <a:r>
              <a:rPr lang="en-US" sz="2200" b="1" dirty="0">
                <a:solidFill>
                  <a:srgbClr val="FF2600"/>
                </a:solidFill>
              </a:rPr>
              <a:t>Class 2b (weak) </a:t>
            </a:r>
            <a:r>
              <a:rPr lang="en-US" sz="2200" b="1" dirty="0"/>
              <a:t>recommendation </a:t>
            </a:r>
            <a:r>
              <a:rPr lang="en-US" sz="2200" dirty="0"/>
              <a:t>regarding functional benefit, based on RCTs comparing MIS evacuation of ICH with medical management and several metanalyses exploring the safety and efficacy of different MIS techniques for ICH evacuation</a:t>
            </a:r>
          </a:p>
          <a:p>
            <a:pPr marL="406400" lvl="3" indent="0">
              <a:buNone/>
            </a:pPr>
            <a:endParaRPr lang="en-US" sz="1800" dirty="0"/>
          </a:p>
          <a:p>
            <a:pPr lvl="2"/>
            <a:endParaRPr lang="en-US" sz="2000" dirty="0"/>
          </a:p>
        </p:txBody>
      </p:sp>
    </p:spTree>
    <p:extLst>
      <p:ext uri="{BB962C8B-B14F-4D97-AF65-F5344CB8AC3E}">
        <p14:creationId xmlns:p14="http://schemas.microsoft.com/office/powerpoint/2010/main" val="1290741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CDFFF-108D-CAC7-B839-6D3FD2A1B27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D82E01A-D281-7EA2-898C-A16D058B44A0}"/>
              </a:ext>
            </a:extLst>
          </p:cNvPr>
          <p:cNvPicPr>
            <a:picLocks noChangeAspect="1"/>
          </p:cNvPicPr>
          <p:nvPr/>
        </p:nvPicPr>
        <p:blipFill>
          <a:blip r:embed="rId2"/>
          <a:stretch>
            <a:fillRect/>
          </a:stretch>
        </p:blipFill>
        <p:spPr>
          <a:xfrm>
            <a:off x="2157845" y="141656"/>
            <a:ext cx="7876310" cy="6574687"/>
          </a:xfrm>
          <a:prstGeom prst="rect">
            <a:avLst/>
          </a:prstGeom>
        </p:spPr>
      </p:pic>
      <p:sp>
        <p:nvSpPr>
          <p:cNvPr id="8" name="Right Arrow 7">
            <a:extLst>
              <a:ext uri="{FF2B5EF4-FFF2-40B4-BE49-F238E27FC236}">
                <a16:creationId xmlns:a16="http://schemas.microsoft.com/office/drawing/2014/main" id="{9C304C72-C3DE-2B63-960D-74FF657E425D}"/>
              </a:ext>
            </a:extLst>
          </p:cNvPr>
          <p:cNvSpPr/>
          <p:nvPr/>
        </p:nvSpPr>
        <p:spPr>
          <a:xfrm>
            <a:off x="90054" y="2265218"/>
            <a:ext cx="2157845" cy="5715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9" name="Right Arrow 8">
            <a:extLst>
              <a:ext uri="{FF2B5EF4-FFF2-40B4-BE49-F238E27FC236}">
                <a16:creationId xmlns:a16="http://schemas.microsoft.com/office/drawing/2014/main" id="{4F078DF4-63FF-F373-F54F-B2AD717F488A}"/>
              </a:ext>
            </a:extLst>
          </p:cNvPr>
          <p:cNvSpPr/>
          <p:nvPr/>
        </p:nvSpPr>
        <p:spPr>
          <a:xfrm>
            <a:off x="90054" y="3428999"/>
            <a:ext cx="2157845" cy="57150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5399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FB980-6AC6-9604-B118-520E1D49BC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8AA35D8-2D60-9C2B-0497-52A6E850F350}"/>
              </a:ext>
            </a:extLst>
          </p:cNvPr>
          <p:cNvSpPr>
            <a:spLocks noGrp="1"/>
          </p:cNvSpPr>
          <p:nvPr>
            <p:ph type="title"/>
          </p:nvPr>
        </p:nvSpPr>
        <p:spPr>
          <a:xfrm>
            <a:off x="838200" y="721645"/>
            <a:ext cx="10515600" cy="559408"/>
          </a:xfrm>
        </p:spPr>
        <p:txBody>
          <a:bodyPr>
            <a:normAutofit fontScale="90000"/>
          </a:bodyPr>
          <a:lstStyle/>
          <a:p>
            <a:r>
              <a:rPr lang="en-US" sz="3000" dirty="0"/>
              <a:t>since the 2022 guidelines, two additional randomized controlled trials published</a:t>
            </a:r>
          </a:p>
        </p:txBody>
      </p:sp>
      <p:sp>
        <p:nvSpPr>
          <p:cNvPr id="4" name="Content Placeholder 3">
            <a:extLst>
              <a:ext uri="{FF2B5EF4-FFF2-40B4-BE49-F238E27FC236}">
                <a16:creationId xmlns:a16="http://schemas.microsoft.com/office/drawing/2014/main" id="{583452B4-F27F-A095-8930-CCF7C8969B39}"/>
              </a:ext>
            </a:extLst>
          </p:cNvPr>
          <p:cNvSpPr>
            <a:spLocks noGrp="1"/>
          </p:cNvSpPr>
          <p:nvPr>
            <p:ph idx="1"/>
          </p:nvPr>
        </p:nvSpPr>
        <p:spPr>
          <a:xfrm>
            <a:off x="838200" y="1520773"/>
            <a:ext cx="10515600" cy="4486542"/>
          </a:xfrm>
        </p:spPr>
        <p:txBody>
          <a:bodyPr>
            <a:normAutofit/>
          </a:bodyPr>
          <a:lstStyle/>
          <a:p>
            <a:pPr lvl="2"/>
            <a:r>
              <a:rPr lang="en-US" sz="2000" b="1" dirty="0"/>
              <a:t>ENRICH (Early Minimally Invasive Removal of Intracerebral Hemorrhage)</a:t>
            </a:r>
            <a:r>
              <a:rPr lang="en-US" sz="1800" b="1" dirty="0"/>
              <a:t>:</a:t>
            </a:r>
          </a:p>
          <a:p>
            <a:pPr lvl="3"/>
            <a:r>
              <a:rPr lang="en-US" sz="1800" dirty="0"/>
              <a:t>2024</a:t>
            </a:r>
          </a:p>
          <a:p>
            <a:pPr lvl="3"/>
            <a:r>
              <a:rPr lang="en-US" sz="1800" dirty="0"/>
              <a:t>Compared MIS tubular evacuation of ICH with modern medical management and found </a:t>
            </a:r>
            <a:r>
              <a:rPr lang="en-US" sz="1800" i="1" dirty="0"/>
              <a:t>improved</a:t>
            </a:r>
            <a:r>
              <a:rPr lang="en-US" sz="1800" dirty="0"/>
              <a:t> outcomes, primarily for lobar hemorrhages</a:t>
            </a:r>
          </a:p>
          <a:p>
            <a:pPr lvl="2"/>
            <a:endParaRPr lang="en-US" sz="2000" b="1" dirty="0"/>
          </a:p>
          <a:p>
            <a:pPr lvl="2"/>
            <a:r>
              <a:rPr lang="en-US" sz="2000" b="1" dirty="0"/>
              <a:t>MIND (Artemis in the Removal of Intracerebral Hemorrhage):</a:t>
            </a:r>
          </a:p>
          <a:p>
            <a:pPr lvl="3"/>
            <a:r>
              <a:rPr lang="en-US" sz="1800" dirty="0"/>
              <a:t>2025</a:t>
            </a:r>
          </a:p>
          <a:p>
            <a:pPr lvl="3"/>
            <a:r>
              <a:rPr lang="en-US" sz="1800" dirty="0"/>
              <a:t>Compared endoscopic evacuation with guideline-based best medical management and found high rates of technical success and safety, despite neutral results</a:t>
            </a:r>
          </a:p>
          <a:p>
            <a:pPr marL="406400" lvl="3" indent="0">
              <a:buNone/>
            </a:pPr>
            <a:endParaRPr lang="en-US" sz="1800" b="1" dirty="0"/>
          </a:p>
          <a:p>
            <a:pPr marL="234950" lvl="2" indent="0" algn="ctr">
              <a:buNone/>
            </a:pPr>
            <a:r>
              <a:rPr lang="en-US" sz="2000" b="1" dirty="0"/>
              <a:t>Together, these studies suggest that </a:t>
            </a:r>
            <a:r>
              <a:rPr lang="en-US" sz="2000" b="1" dirty="0">
                <a:solidFill>
                  <a:srgbClr val="FF2600"/>
                </a:solidFill>
              </a:rPr>
              <a:t>select patients </a:t>
            </a:r>
            <a:r>
              <a:rPr lang="en-US" sz="2000" b="1" dirty="0"/>
              <a:t>should be considered good candidates for surgical management</a:t>
            </a:r>
          </a:p>
        </p:txBody>
      </p:sp>
    </p:spTree>
    <p:extLst>
      <p:ext uri="{BB962C8B-B14F-4D97-AF65-F5344CB8AC3E}">
        <p14:creationId xmlns:p14="http://schemas.microsoft.com/office/powerpoint/2010/main" val="117465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1E80AB6-BBD6-EB45-9D28-2376E4C0F89F}"/>
              </a:ext>
            </a:extLst>
          </p:cNvPr>
          <p:cNvSpPr>
            <a:spLocks noGrp="1"/>
          </p:cNvSpPr>
          <p:nvPr>
            <p:ph type="ctrTitle"/>
          </p:nvPr>
        </p:nvSpPr>
        <p:spPr>
          <a:xfrm>
            <a:off x="1290658" y="1409123"/>
            <a:ext cx="10166084" cy="2346739"/>
          </a:xfrm>
        </p:spPr>
        <p:txBody>
          <a:bodyPr>
            <a:normAutofit/>
          </a:bodyPr>
          <a:lstStyle/>
          <a:p>
            <a:r>
              <a:rPr lang="en-US" sz="4000" dirty="0"/>
              <a:t>Evidence update: minimally invasive surgical evacuation of ich</a:t>
            </a:r>
          </a:p>
        </p:txBody>
      </p:sp>
    </p:spTree>
    <p:extLst>
      <p:ext uri="{BB962C8B-B14F-4D97-AF65-F5344CB8AC3E}">
        <p14:creationId xmlns:p14="http://schemas.microsoft.com/office/powerpoint/2010/main" val="2899864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813CD8-CC87-5D4D-8686-6305E7D64726}"/>
              </a:ext>
            </a:extLst>
          </p:cNvPr>
          <p:cNvSpPr>
            <a:spLocks noGrp="1"/>
          </p:cNvSpPr>
          <p:nvPr>
            <p:ph type="title"/>
          </p:nvPr>
        </p:nvSpPr>
        <p:spPr>
          <a:xfrm>
            <a:off x="737839" y="897160"/>
            <a:ext cx="10515600" cy="559408"/>
          </a:xfrm>
        </p:spPr>
        <p:txBody>
          <a:bodyPr>
            <a:noAutofit/>
          </a:bodyPr>
          <a:lstStyle/>
          <a:p>
            <a:pPr algn="ctr"/>
            <a:r>
              <a:rPr lang="en-US" sz="3200" dirty="0"/>
              <a:t>Evidence update: minimally invasive surgical (MIS) evacuation of ich</a:t>
            </a:r>
          </a:p>
        </p:txBody>
      </p:sp>
      <p:sp>
        <p:nvSpPr>
          <p:cNvPr id="4" name="Content Placeholder 3">
            <a:extLst>
              <a:ext uri="{FF2B5EF4-FFF2-40B4-BE49-F238E27FC236}">
                <a16:creationId xmlns:a16="http://schemas.microsoft.com/office/drawing/2014/main" id="{83664C84-A882-6449-86B9-34EAB0D736CF}"/>
              </a:ext>
            </a:extLst>
          </p:cNvPr>
          <p:cNvSpPr>
            <a:spLocks noGrp="1"/>
          </p:cNvSpPr>
          <p:nvPr>
            <p:ph idx="1"/>
          </p:nvPr>
        </p:nvSpPr>
        <p:spPr>
          <a:xfrm>
            <a:off x="838200" y="1642929"/>
            <a:ext cx="10515600" cy="4486542"/>
          </a:xfrm>
        </p:spPr>
        <p:txBody>
          <a:bodyPr>
            <a:normAutofit/>
          </a:bodyPr>
          <a:lstStyle/>
          <a:p>
            <a:pPr lvl="1"/>
            <a:r>
              <a:rPr lang="en-US" sz="2000" b="1" dirty="0"/>
              <a:t>1989: </a:t>
            </a:r>
            <a:r>
              <a:rPr lang="en-US" sz="2000" dirty="0"/>
              <a:t>Auer et al. reported good functional outcome and mortality benefit with endoscopic evacuation in patients &lt;60 years old presenting with mild to moderate neurologic deficit and ICH volumes &lt;50 mL</a:t>
            </a:r>
          </a:p>
          <a:p>
            <a:pPr lvl="1"/>
            <a:endParaRPr lang="en-US" sz="2000" i="1" dirty="0"/>
          </a:p>
          <a:p>
            <a:pPr lvl="1"/>
            <a:r>
              <a:rPr lang="en-US" sz="2000" b="1" dirty="0"/>
              <a:t>2019: MISTIE III trial</a:t>
            </a:r>
          </a:p>
          <a:p>
            <a:pPr lvl="1"/>
            <a:endParaRPr lang="en-US" sz="2000" b="1" dirty="0"/>
          </a:p>
          <a:p>
            <a:pPr lvl="1"/>
            <a:r>
              <a:rPr lang="en-US" sz="2000" b="1" dirty="0"/>
              <a:t>2024: ENRICH trial</a:t>
            </a:r>
          </a:p>
          <a:p>
            <a:pPr lvl="1"/>
            <a:endParaRPr lang="en-US" sz="2000" b="1" dirty="0"/>
          </a:p>
          <a:p>
            <a:pPr lvl="1"/>
            <a:r>
              <a:rPr lang="en-US" sz="2000" b="1" dirty="0"/>
              <a:t>2025: MIND trial </a:t>
            </a:r>
            <a:endParaRPr lang="en-US" sz="2000" dirty="0"/>
          </a:p>
        </p:txBody>
      </p:sp>
    </p:spTree>
    <p:extLst>
      <p:ext uri="{BB962C8B-B14F-4D97-AF65-F5344CB8AC3E}">
        <p14:creationId xmlns:p14="http://schemas.microsoft.com/office/powerpoint/2010/main" val="393380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A948B-2BD1-31B5-488D-C88A9550C1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90C235-A622-A4E0-0560-50A5CC4D113F}"/>
              </a:ext>
            </a:extLst>
          </p:cNvPr>
          <p:cNvSpPr>
            <a:spLocks noGrp="1"/>
          </p:cNvSpPr>
          <p:nvPr>
            <p:ph type="title"/>
          </p:nvPr>
        </p:nvSpPr>
        <p:spPr>
          <a:xfrm>
            <a:off x="838200" y="508505"/>
            <a:ext cx="10515600" cy="559408"/>
          </a:xfrm>
        </p:spPr>
        <p:txBody>
          <a:bodyPr>
            <a:normAutofit/>
          </a:bodyPr>
          <a:lstStyle/>
          <a:p>
            <a:r>
              <a:rPr lang="en-US" sz="3200" dirty="0"/>
              <a:t>MISTIE III trial (2019)</a:t>
            </a:r>
          </a:p>
        </p:txBody>
      </p:sp>
      <p:sp>
        <p:nvSpPr>
          <p:cNvPr id="4" name="Content Placeholder 3">
            <a:extLst>
              <a:ext uri="{FF2B5EF4-FFF2-40B4-BE49-F238E27FC236}">
                <a16:creationId xmlns:a16="http://schemas.microsoft.com/office/drawing/2014/main" id="{8265A32D-E46A-29B3-7FB0-E9739675FE43}"/>
              </a:ext>
            </a:extLst>
          </p:cNvPr>
          <p:cNvSpPr>
            <a:spLocks noGrp="1"/>
          </p:cNvSpPr>
          <p:nvPr>
            <p:ph idx="1"/>
          </p:nvPr>
        </p:nvSpPr>
        <p:spPr>
          <a:xfrm>
            <a:off x="838200" y="1486812"/>
            <a:ext cx="10515600" cy="4486542"/>
          </a:xfrm>
        </p:spPr>
        <p:txBody>
          <a:bodyPr>
            <a:normAutofit/>
          </a:bodyPr>
          <a:lstStyle/>
          <a:p>
            <a:pPr lvl="1"/>
            <a:r>
              <a:rPr lang="en-US" sz="2200" b="1" dirty="0"/>
              <a:t>MISTIE III (Minimally Invasive Surgery Plus rt-PA for ICH Evacuation III)</a:t>
            </a:r>
          </a:p>
          <a:p>
            <a:pPr lvl="1"/>
            <a:r>
              <a:rPr lang="en-US" sz="2200" dirty="0"/>
              <a:t>Built on 3 RCTs evaluating stereotactic aspiration +/-thrombolytic and randomized 499 patients to </a:t>
            </a:r>
            <a:r>
              <a:rPr lang="en-US" sz="2200" dirty="0">
                <a:solidFill>
                  <a:srgbClr val="FF2600"/>
                </a:solidFill>
              </a:rPr>
              <a:t>stereotactic aspiration + alteplase</a:t>
            </a:r>
          </a:p>
          <a:p>
            <a:pPr lvl="1"/>
            <a:r>
              <a:rPr lang="en-US" sz="2200" dirty="0"/>
              <a:t>Found </a:t>
            </a:r>
            <a:r>
              <a:rPr lang="en-US" sz="2200" dirty="0">
                <a:solidFill>
                  <a:srgbClr val="FF2600"/>
                </a:solidFill>
              </a:rPr>
              <a:t>clear mortality </a:t>
            </a:r>
            <a:r>
              <a:rPr lang="en-US" sz="2200" dirty="0"/>
              <a:t>benefit at 365 days but no significant improvement in </a:t>
            </a:r>
            <a:r>
              <a:rPr lang="en-US" sz="2200" i="1" dirty="0"/>
              <a:t>functional outcomes</a:t>
            </a:r>
          </a:p>
          <a:p>
            <a:pPr lvl="1"/>
            <a:r>
              <a:rPr lang="en-US" sz="2200" dirty="0">
                <a:solidFill>
                  <a:srgbClr val="FF2600"/>
                </a:solidFill>
              </a:rPr>
              <a:t>Subgroup analysis </a:t>
            </a:r>
            <a:r>
              <a:rPr lang="en-US" sz="2200" dirty="0"/>
              <a:t>showed correlation between improved functional outcomes and residual ICH volume ≤15 mL, which was associated with site/surgeon experience</a:t>
            </a:r>
          </a:p>
          <a:p>
            <a:pPr marL="6350" lvl="1" indent="0">
              <a:buNone/>
            </a:pPr>
            <a:endParaRPr lang="en-US" sz="2000" dirty="0"/>
          </a:p>
        </p:txBody>
      </p:sp>
    </p:spTree>
    <p:extLst>
      <p:ext uri="{BB962C8B-B14F-4D97-AF65-F5344CB8AC3E}">
        <p14:creationId xmlns:p14="http://schemas.microsoft.com/office/powerpoint/2010/main" val="692475792"/>
      </p:ext>
    </p:extLst>
  </p:cSld>
  <p:clrMapOvr>
    <a:masterClrMapping/>
  </p:clrMapOvr>
</p:sld>
</file>

<file path=ppt/theme/theme1.xml><?xml version="1.0" encoding="utf-8"?>
<a:theme xmlns:a="http://schemas.openxmlformats.org/drawingml/2006/main" name="AHA titles">
  <a:themeElements>
    <a:clrScheme name="AHA">
      <a:dk1>
        <a:srgbClr val="000000"/>
      </a:dk1>
      <a:lt1>
        <a:srgbClr val="FFFFFF"/>
      </a:lt1>
      <a:dk2>
        <a:srgbClr val="4D4D4F"/>
      </a:dk2>
      <a:lt2>
        <a:srgbClr val="FFFFFF"/>
      </a:lt2>
      <a:accent1>
        <a:srgbClr val="C10E20"/>
      </a:accent1>
      <a:accent2>
        <a:srgbClr val="990000"/>
      </a:accent2>
      <a:accent3>
        <a:srgbClr val="636466"/>
      </a:accent3>
      <a:accent4>
        <a:srgbClr val="000000"/>
      </a:accent4>
      <a:accent5>
        <a:srgbClr val="000000"/>
      </a:accent5>
      <a:accent6>
        <a:srgbClr val="000000"/>
      </a:accent6>
      <a:hlink>
        <a:srgbClr val="C10E20"/>
      </a:hlink>
      <a:folHlink>
        <a:srgbClr val="99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 Health Across the Lifetime" id="{8FBA8E60-7EC1-614A-8532-08E9E66E1F0A}" vid="{0A82CC44-5B34-C74C-A639-225EF7F20CD4}"/>
    </a:ext>
  </a:extLst>
</a:theme>
</file>

<file path=ppt/theme/theme2.xml><?xml version="1.0" encoding="utf-8"?>
<a:theme xmlns:a="http://schemas.openxmlformats.org/drawingml/2006/main" name="AHA text 01">
  <a:themeElements>
    <a:clrScheme name="AHA">
      <a:dk1>
        <a:srgbClr val="000000"/>
      </a:dk1>
      <a:lt1>
        <a:srgbClr val="FFFFFF"/>
      </a:lt1>
      <a:dk2>
        <a:srgbClr val="4D4D4F"/>
      </a:dk2>
      <a:lt2>
        <a:srgbClr val="FFFFFF"/>
      </a:lt2>
      <a:accent1>
        <a:srgbClr val="C10E20"/>
      </a:accent1>
      <a:accent2>
        <a:srgbClr val="990000"/>
      </a:accent2>
      <a:accent3>
        <a:srgbClr val="636466"/>
      </a:accent3>
      <a:accent4>
        <a:srgbClr val="000000"/>
      </a:accent4>
      <a:accent5>
        <a:srgbClr val="000000"/>
      </a:accent5>
      <a:accent6>
        <a:srgbClr val="000000"/>
      </a:accent6>
      <a:hlink>
        <a:srgbClr val="0070C0"/>
      </a:hlink>
      <a:folHlink>
        <a:srgbClr val="99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 Health Across the Lifetime" id="{8FBA8E60-7EC1-614A-8532-08E9E66E1F0A}" vid="{A95A3892-8970-F241-A012-43093F87D70E}"/>
    </a:ext>
  </a:extLst>
</a:theme>
</file>

<file path=ppt/theme/theme3.xml><?xml version="1.0" encoding="utf-8"?>
<a:theme xmlns:a="http://schemas.openxmlformats.org/drawingml/2006/main" name="AHA text 02">
  <a:themeElements>
    <a:clrScheme name="AHA">
      <a:dk1>
        <a:srgbClr val="000000"/>
      </a:dk1>
      <a:lt1>
        <a:srgbClr val="FFFFFF"/>
      </a:lt1>
      <a:dk2>
        <a:srgbClr val="4D4D4F"/>
      </a:dk2>
      <a:lt2>
        <a:srgbClr val="FFFFFF"/>
      </a:lt2>
      <a:accent1>
        <a:srgbClr val="C10E20"/>
      </a:accent1>
      <a:accent2>
        <a:srgbClr val="990000"/>
      </a:accent2>
      <a:accent3>
        <a:srgbClr val="636466"/>
      </a:accent3>
      <a:accent4>
        <a:srgbClr val="000000"/>
      </a:accent4>
      <a:accent5>
        <a:srgbClr val="000000"/>
      </a:accent5>
      <a:accent6>
        <a:srgbClr val="000000"/>
      </a:accent6>
      <a:hlink>
        <a:srgbClr val="0070C0"/>
      </a:hlink>
      <a:folHlink>
        <a:srgbClr val="99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 Health Across the Lifetime" id="{8FBA8E60-7EC1-614A-8532-08E9E66E1F0A}" vid="{61230485-0D21-874F-B738-C236DA933E9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df7ab9c-c8ba-4d0a-8fb9-75aa7f85874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C419A4BA5735B449E53FEFBC9F0881A" ma:contentTypeVersion="13" ma:contentTypeDescription="Create a new document." ma:contentTypeScope="" ma:versionID="6d0520844820a4b8615d2d2b59a527f1">
  <xsd:schema xmlns:xsd="http://www.w3.org/2001/XMLSchema" xmlns:xs="http://www.w3.org/2001/XMLSchema" xmlns:p="http://schemas.microsoft.com/office/2006/metadata/properties" xmlns:ns3="9df7ab9c-c8ba-4d0a-8fb9-75aa7f858742" xmlns:ns4="3ad43c01-772a-4c80-b681-b5a9c2e71757" targetNamespace="http://schemas.microsoft.com/office/2006/metadata/properties" ma:root="true" ma:fieldsID="8dcbcdbd3f9bd7250fefdd532f23b2cc" ns3:_="" ns4:_="">
    <xsd:import namespace="9df7ab9c-c8ba-4d0a-8fb9-75aa7f858742"/>
    <xsd:import namespace="3ad43c01-772a-4c80-b681-b5a9c2e71757"/>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f7ab9c-c8ba-4d0a-8fb9-75aa7f858742"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d43c01-772a-4c80-b681-b5a9c2e71757"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EEB463-A4E7-4941-98A7-D9A46CFB50CE}">
  <ds:schemaRefs>
    <ds:schemaRef ds:uri="http://schemas.microsoft.com/office/2006/metadata/properties"/>
    <ds:schemaRef ds:uri="http://purl.org/dc/dcmitype/"/>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openxmlformats.org/package/2006/metadata/core-properties"/>
    <ds:schemaRef ds:uri="3ad43c01-772a-4c80-b681-b5a9c2e71757"/>
    <ds:schemaRef ds:uri="9df7ab9c-c8ba-4d0a-8fb9-75aa7f858742"/>
  </ds:schemaRefs>
</ds:datastoreItem>
</file>

<file path=customXml/itemProps2.xml><?xml version="1.0" encoding="utf-8"?>
<ds:datastoreItem xmlns:ds="http://schemas.openxmlformats.org/officeDocument/2006/customXml" ds:itemID="{7F985BF9-0DD8-4764-A821-B430996CD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f7ab9c-c8ba-4d0a-8fb9-75aa7f858742"/>
    <ds:schemaRef ds:uri="3ad43c01-772a-4c80-b681-b5a9c2e717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5B829D-F04C-4CB5-98D2-BE4A0FB47F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AHA titles</Template>
  <TotalTime>5271</TotalTime>
  <Words>2558</Words>
  <Application>Microsoft Office PowerPoint</Application>
  <PresentationFormat>Widescreen</PresentationFormat>
  <Paragraphs>213</Paragraphs>
  <Slides>37</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37</vt:i4>
      </vt:variant>
    </vt:vector>
  </HeadingPairs>
  <TitlesOfParts>
    <vt:vector size="45" baseType="lpstr">
      <vt:lpstr>Arial</vt:lpstr>
      <vt:lpstr>Calibri</vt:lpstr>
      <vt:lpstr>Lub Dub</vt:lpstr>
      <vt:lpstr>Lub Dub Medium</vt:lpstr>
      <vt:lpstr>Wingdings</vt:lpstr>
      <vt:lpstr>AHA titles</vt:lpstr>
      <vt:lpstr>AHA text 01</vt:lpstr>
      <vt:lpstr>AHA text 02</vt:lpstr>
      <vt:lpstr>Evidence update for minimally invasive surgical evacuation of supratentorial spontaneous intracerebral hemorrhage:   A science advisory from the American heart association</vt:lpstr>
      <vt:lpstr>This slide set was developed by Andrew Slusher MD, member of the Stroke council SCILL and Professional Education committee  </vt:lpstr>
      <vt:lpstr>Historically, the surgical management of intracerebral hemorrhage has been limited due to concerns regarding procedural risks and lack of functional improvement  Recent advances in minimally invasive surgical techniques suggest potential improvements in functional recovery in select populations (i.e. lobar hemorrhage after spontaneous intracerebral hemorrhage) </vt:lpstr>
      <vt:lpstr>Introduction</vt:lpstr>
      <vt:lpstr>PowerPoint Presentation</vt:lpstr>
      <vt:lpstr>since the 2022 guidelines, two additional randomized controlled trials published</vt:lpstr>
      <vt:lpstr>Evidence update: minimally invasive surgical evacuation of ich</vt:lpstr>
      <vt:lpstr>Evidence update: minimally invasive surgical (MIS) evacuation of ich</vt:lpstr>
      <vt:lpstr>MISTIE III trial (2019)</vt:lpstr>
      <vt:lpstr>ENRICH (Early Minimally Invasive Removal of Intracerebral Hemorrhage) trial</vt:lpstr>
      <vt:lpstr>MIND trial</vt:lpstr>
      <vt:lpstr>Summary of Evidence update: mis evacuation of ich</vt:lpstr>
      <vt:lpstr>Summary of evidence update (continued)</vt:lpstr>
      <vt:lpstr>Summary of evidence update (continued):  MIS techniques vs. open craniotomy</vt:lpstr>
      <vt:lpstr>PowerPoint Presentation</vt:lpstr>
      <vt:lpstr>Techniques for minimally invasive surgical (MIS) ich evacuation</vt:lpstr>
      <vt:lpstr>major Techniques for mis ich evacuation </vt:lpstr>
      <vt:lpstr>Techniques for minimally invasive surgical (MIS) ich evacuation </vt:lpstr>
      <vt:lpstr>Tubular (or endoport)</vt:lpstr>
      <vt:lpstr>Endoscopic evacuation</vt:lpstr>
      <vt:lpstr>Stereotactic catheter aspiration with thrombolysis</vt:lpstr>
      <vt:lpstr>PowerPoint Presentation</vt:lpstr>
      <vt:lpstr>Mis: Goals and optimal timing</vt:lpstr>
      <vt:lpstr>Mis: Goals and optimal timing</vt:lpstr>
      <vt:lpstr>Minimally invasive surgical approaches in active trials</vt:lpstr>
      <vt:lpstr>Acute medical management algorithm for medical therapy</vt:lpstr>
      <vt:lpstr>Acute medical management algorithm</vt:lpstr>
      <vt:lpstr>Acute medical management algorithm for medical therapy</vt:lpstr>
      <vt:lpstr>Acute medical management algorithm for medical therapy</vt:lpstr>
      <vt:lpstr>PowerPoint Presentation</vt:lpstr>
      <vt:lpstr>Surgical patient selection</vt:lpstr>
      <vt:lpstr>Surgical patient selection</vt:lpstr>
      <vt:lpstr>Surgical patient selection (continued)</vt:lpstr>
      <vt:lpstr>Conclusion</vt:lpstr>
      <vt:lpstr>Conclusion</vt:lpstr>
      <vt:lpstr>future directions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Slusher, Andrew David</dc:creator>
  <cp:lastModifiedBy>Anne Leonard</cp:lastModifiedBy>
  <cp:revision>22</cp:revision>
  <cp:lastPrinted>2026-07-22T22:21:27Z</cp:lastPrinted>
  <dcterms:created xsi:type="dcterms:W3CDTF">2026-05-21T19:47:59Z</dcterms:created>
  <dcterms:modified xsi:type="dcterms:W3CDTF">2026-08-18T14:06:58Z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0x0101001C419A4BA5735B449E53FEFBC9F0881A</vt:lpwstr>
  </property>
</Properties>
</file>