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474_12213B7C.xml" ContentType="application/vnd.ms-powerpoint.comments+xml"/>
  <Override PartName="/ppt/comments/modernComment_476_B153682F.xml" ContentType="application/vnd.ms-powerpoint.comments+xml"/>
  <Override PartName="/ppt/comments/modernComment_47A_6054A509.xml" ContentType="application/vnd.ms-powerpoint.comments+xml"/>
  <Override PartName="/ppt/comments/modernComment_47D_28E6077E.xml" ContentType="application/vnd.ms-powerpoint.comments+xml"/>
  <Override PartName="/ppt/comments/modernComment_47E_7749615B.xml" ContentType="application/vnd.ms-powerpoint.comments+xml"/>
  <Override PartName="/ppt/comments/modernComment_484_B6D7109A.xml" ContentType="application/vnd.ms-powerpoint.comments+xml"/>
  <Override PartName="/ppt/comments/modernComment_485_80C3688C.xml" ContentType="application/vnd.ms-powerpoint.comments+xml"/>
  <Override PartName="/ppt/comments/modernComment_486_B0A2E6F6.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Lst>
  <p:notesMasterIdLst>
    <p:notesMasterId r:id="rId28"/>
  </p:notesMasterIdLst>
  <p:sldIdLst>
    <p:sldId id="308" r:id="rId5"/>
    <p:sldId id="833" r:id="rId6"/>
    <p:sldId id="1140" r:id="rId7"/>
    <p:sldId id="1141" r:id="rId8"/>
    <p:sldId id="1142" r:id="rId9"/>
    <p:sldId id="1139" r:id="rId10"/>
    <p:sldId id="1144" r:id="rId11"/>
    <p:sldId id="1145" r:id="rId12"/>
    <p:sldId id="1146" r:id="rId13"/>
    <p:sldId id="1147" r:id="rId14"/>
    <p:sldId id="1148" r:id="rId15"/>
    <p:sldId id="1149" r:id="rId16"/>
    <p:sldId id="1150" r:id="rId17"/>
    <p:sldId id="1151" r:id="rId18"/>
    <p:sldId id="1152" r:id="rId19"/>
    <p:sldId id="1153" r:id="rId20"/>
    <p:sldId id="1154" r:id="rId21"/>
    <p:sldId id="1155" r:id="rId22"/>
    <p:sldId id="1156" r:id="rId23"/>
    <p:sldId id="1157" r:id="rId24"/>
    <p:sldId id="1158" r:id="rId25"/>
    <p:sldId id="842" r:id="rId26"/>
    <p:sldId id="111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40C314-4977-70F3-11D4-A75728774D19}" name="Gwendolyn Reyna" initials="GR" userId="S::Gwendolyn.Reyna@heart.org::0492242f-5314-4750-ad50-640a4fe02908" providerId="AD"/>
  <p188:author id="{3FB5405D-D8B2-49EA-6909-6B4E62B5F8A9}" name="Ashley Hall" initials="AH" userId="S::Ashley.Hall@heart.org::2a66d3b0-1297-473c-987b-4bc851ac6b50" providerId="AD"/>
  <p188:author id="{D6F5AECC-0C4F-9C08-DCA9-D3F8CC9572BF}" name="Heather Jones" initials="HH" userId="S::Heather.Jones@heart.org::e5b2b0b5-707d-45c0-90cf-6e7f821bc6c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A68"/>
    <a:srgbClr val="065D93"/>
    <a:srgbClr val="595959"/>
    <a:srgbClr val="FAA74B"/>
    <a:srgbClr val="79C78D"/>
    <a:srgbClr val="F9F9F9"/>
    <a:srgbClr val="EF4BD4"/>
    <a:srgbClr val="AF1C08"/>
    <a:srgbClr val="FF7F7F"/>
    <a:srgbClr val="CF24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79" autoAdjust="0"/>
    <p:restoredTop sz="93765" autoAdjust="0"/>
  </p:normalViewPr>
  <p:slideViewPr>
    <p:cSldViewPr snapToGrid="0">
      <p:cViewPr varScale="1">
        <p:scale>
          <a:sx n="104" d="100"/>
          <a:sy n="104" d="100"/>
        </p:scale>
        <p:origin x="1158" y="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wendolyn Reyna" userId="0492242f-5314-4750-ad50-640a4fe02908" providerId="ADAL" clId="{0F2F325E-815E-4EFB-8D05-199871636F60}"/>
    <pc:docChg chg="custSel modSld">
      <pc:chgData name="Gwendolyn Reyna" userId="0492242f-5314-4750-ad50-640a4fe02908" providerId="ADAL" clId="{0F2F325E-815E-4EFB-8D05-199871636F60}" dt="2026-06-02T20:31:30.513" v="2" actId="1076"/>
      <pc:docMkLst>
        <pc:docMk/>
      </pc:docMkLst>
      <pc:sldChg chg="addSp delSp modSp mod">
        <pc:chgData name="Gwendolyn Reyna" userId="0492242f-5314-4750-ad50-640a4fe02908" providerId="ADAL" clId="{0F2F325E-815E-4EFB-8D05-199871636F60}" dt="2026-06-02T20:31:30.513" v="2" actId="1076"/>
        <pc:sldMkLst>
          <pc:docMk/>
          <pc:sldMk cId="2334790300" sldId="1152"/>
        </pc:sldMkLst>
        <pc:picChg chg="del">
          <ac:chgData name="Gwendolyn Reyna" userId="0492242f-5314-4750-ad50-640a4fe02908" providerId="ADAL" clId="{0F2F325E-815E-4EFB-8D05-199871636F60}" dt="2026-06-02T20:31:23.198" v="0" actId="478"/>
          <ac:picMkLst>
            <pc:docMk/>
            <pc:sldMk cId="2334790300" sldId="1152"/>
            <ac:picMk id="6" creationId="{CF663C45-2322-E287-DC7E-AE1ECE4FA58D}"/>
          </ac:picMkLst>
        </pc:picChg>
        <pc:picChg chg="add mod">
          <ac:chgData name="Gwendolyn Reyna" userId="0492242f-5314-4750-ad50-640a4fe02908" providerId="ADAL" clId="{0F2F325E-815E-4EFB-8D05-199871636F60}" dt="2026-06-02T20:31:30.513" v="2" actId="1076"/>
          <ac:picMkLst>
            <pc:docMk/>
            <pc:sldMk cId="2334790300" sldId="1152"/>
            <ac:picMk id="7" creationId="{0FB58BFD-F304-7059-C819-1E092EFD9536}"/>
          </ac:picMkLst>
        </pc:picChg>
      </pc:sldChg>
    </pc:docChg>
  </pc:docChgLst>
</pc:chgInfo>
</file>

<file path=ppt/comments/modernComment_474_12213B7C.xml><?xml version="1.0" encoding="utf-8"?>
<p188:cmLst xmlns:a="http://schemas.openxmlformats.org/drawingml/2006/main" xmlns:r="http://schemas.openxmlformats.org/officeDocument/2006/relationships" xmlns:p188="http://schemas.microsoft.com/office/powerpoint/2018/8/main">
  <p188:cm id="{B62EE43C-8BC5-4285-9765-9DB3DBE1B4F5}" authorId="{D6F5AECC-0C4F-9C08-DCA9-D3F8CC9572BF}" status="resolved" created="2026-06-01T15:57:22.615" complete="100000">
    <ac:deMkLst xmlns:ac="http://schemas.microsoft.com/office/drawing/2013/main/command">
      <pc:docMk xmlns:pc="http://schemas.microsoft.com/office/powerpoint/2013/main/command"/>
      <pc:sldMk xmlns:pc="http://schemas.microsoft.com/office/powerpoint/2013/main/command" cId="304167804" sldId="1140"/>
      <ac:picMk id="6" creationId="{F01BA383-7C2A-A4B5-8596-07D1D7817053}"/>
    </ac:deMkLst>
    <p188:txBody>
      <a:bodyPr/>
      <a:lstStyle/>
      <a:p>
        <a:r>
          <a:rPr lang="en-US"/>
          <a:t>Update figure</a:t>
        </a:r>
      </a:p>
    </p188:txBody>
    <p188:extLst>
      <p:ext xmlns:p="http://schemas.openxmlformats.org/presentationml/2006/main" uri="{57CB4572-C831-44C2-8A1C-0ADB6CCDFE69}">
        <p223:reactions xmlns:p223="http://schemas.microsoft.com/office/powerpoint/2022/03/main">
          <p223:rxn type="👍">
            <p223:instance time="2026-06-01T20:12:06.179" authorId="{7F40C314-4977-70F3-11D4-A75728774D19}"/>
          </p223:rxn>
        </p223:reactions>
      </p:ext>
    </p188:extLst>
  </p188:cm>
</p188:cmLst>
</file>

<file path=ppt/comments/modernComment_476_B153682F.xml><?xml version="1.0" encoding="utf-8"?>
<p188:cmLst xmlns:a="http://schemas.openxmlformats.org/drawingml/2006/main" xmlns:r="http://schemas.openxmlformats.org/officeDocument/2006/relationships" xmlns:p188="http://schemas.microsoft.com/office/powerpoint/2018/8/main">
  <p188:cm id="{03FF03E2-AE12-4B3C-A288-38BD5E3F0880}" authorId="{D6F5AECC-0C4F-9C08-DCA9-D3F8CC9572BF}" status="resolved" created="2026-06-01T16:02:29.119" complete="100000">
    <ac:txMkLst xmlns:ac="http://schemas.microsoft.com/office/drawing/2013/main/command">
      <pc:docMk xmlns:pc="http://schemas.microsoft.com/office/powerpoint/2013/main/command"/>
      <pc:sldMk xmlns:pc="http://schemas.microsoft.com/office/powerpoint/2013/main/command" cId="2975033391" sldId="1142"/>
      <ac:spMk id="29" creationId="{46D1B918-81D2-5482-377C-7E489A63E86B}"/>
      <ac:txMk cp="85" len="1">
        <ac:context len="90" hash="2522273941"/>
      </ac:txMk>
    </ac:txMkLst>
    <p188:pos x="1202338" y="834098"/>
    <p188:txBody>
      <a:bodyPr/>
      <a:lstStyle/>
      <a:p>
        <a:r>
          <a:rPr lang="en-US"/>
          <a:t>“plan”</a:t>
        </a:r>
      </a:p>
    </p188:txBody>
    <p188:extLst>
      <p:ext xmlns:p="http://schemas.openxmlformats.org/presentationml/2006/main" uri="{57CB4572-C831-44C2-8A1C-0ADB6CCDFE69}">
        <p223:reactions xmlns:p223="http://schemas.microsoft.com/office/powerpoint/2022/03/main">
          <p223:rxn type="👍">
            <p223:instance time="2026-06-01T20:19:20.372" authorId="{7F40C314-4977-70F3-11D4-A75728774D19}"/>
          </p223:rxn>
        </p223:reactions>
      </p:ext>
    </p188:extLst>
  </p188:cm>
</p188:cmLst>
</file>

<file path=ppt/comments/modernComment_47A_6054A509.xml><?xml version="1.0" encoding="utf-8"?>
<p188:cmLst xmlns:a="http://schemas.openxmlformats.org/drawingml/2006/main" xmlns:r="http://schemas.openxmlformats.org/officeDocument/2006/relationships" xmlns:p188="http://schemas.microsoft.com/office/powerpoint/2018/8/main">
  <p188:cm id="{322342C1-F9C3-498A-818C-3AF31DF46731}" authorId="{D6F5AECC-0C4F-9C08-DCA9-D3F8CC9572BF}" status="resolved" created="2026-06-01T16:15:38.166" complete="100000">
    <ac:txMkLst xmlns:ac="http://schemas.microsoft.com/office/drawing/2013/main/command">
      <pc:docMk xmlns:pc="http://schemas.microsoft.com/office/powerpoint/2013/main/command"/>
      <pc:sldMk xmlns:pc="http://schemas.microsoft.com/office/powerpoint/2013/main/command" cId="1616160009" sldId="1146"/>
      <ac:spMk id="2" creationId="{8DC07485-CFFF-F336-1815-421E90D2EBC9}"/>
      <ac:txMk cp="21" len="8">
        <ac:context len="58" hash="1645440315"/>
      </ac:txMk>
    </ac:txMkLst>
    <p188:pos x="5147821" y="115642"/>
    <p188:txBody>
      <a:bodyPr/>
      <a:lstStyle/>
      <a:p>
        <a:r>
          <a:rPr lang="en-US"/>
          <a:t>“Type 2 Diabetes”</a:t>
        </a:r>
      </a:p>
    </p188:txBody>
    <p188:extLst>
      <p:ext xmlns:p="http://schemas.openxmlformats.org/presentationml/2006/main" uri="{57CB4572-C831-44C2-8A1C-0ADB6CCDFE69}">
        <p223:reactions xmlns:p223="http://schemas.microsoft.com/office/powerpoint/2022/03/main">
          <p223:rxn type="👍">
            <p223:instance time="2026-06-01T20:23:59.459" authorId="{7F40C314-4977-70F3-11D4-A75728774D19}"/>
          </p223:rxn>
        </p223:reactions>
      </p:ext>
    </p188:extLst>
  </p188:cm>
  <p188:cm id="{2DB16F57-E283-4354-AA92-02FB650FA33E}" authorId="{D6F5AECC-0C4F-9C08-DCA9-D3F8CC9572BF}" status="resolved" created="2026-06-01T16:17:25.225" complete="100000">
    <ac:txMkLst xmlns:ac="http://schemas.microsoft.com/office/drawing/2013/main/command">
      <pc:docMk xmlns:pc="http://schemas.microsoft.com/office/powerpoint/2013/main/command"/>
      <pc:sldMk xmlns:pc="http://schemas.microsoft.com/office/powerpoint/2013/main/command" cId="1616160009" sldId="1146"/>
      <ac:spMk id="26" creationId="{3474DE94-C375-7DE8-5584-EFF8A5BD36C4}"/>
      <ac:txMk cp="82" len="9">
        <ac:context len="106" hash="1629251048"/>
      </ac:txMk>
    </ac:txMkLst>
    <p188:pos x="3091241" y="505277"/>
    <p188:txBody>
      <a:bodyPr/>
      <a:lstStyle/>
      <a:p>
        <a:r>
          <a:rPr lang="en-US"/>
          <a:t>“predicted”</a:t>
        </a:r>
      </a:p>
    </p188:txBody>
    <p188:extLst>
      <p:ext xmlns:p="http://schemas.openxmlformats.org/presentationml/2006/main" uri="{57CB4572-C831-44C2-8A1C-0ADB6CCDFE69}">
        <p223:reactions xmlns:p223="http://schemas.microsoft.com/office/powerpoint/2022/03/main">
          <p223:rxn type="👍">
            <p223:instance time="2026-06-01T20:23:39.464" authorId="{7F40C314-4977-70F3-11D4-A75728774D19}"/>
          </p223:rxn>
        </p223:reactions>
      </p:ext>
    </p188:extLst>
  </p188:cm>
</p188:cmLst>
</file>

<file path=ppt/comments/modernComment_47D_28E6077E.xml><?xml version="1.0" encoding="utf-8"?>
<p188:cmLst xmlns:a="http://schemas.openxmlformats.org/drawingml/2006/main" xmlns:r="http://schemas.openxmlformats.org/officeDocument/2006/relationships" xmlns:p188="http://schemas.microsoft.com/office/powerpoint/2018/8/main">
  <p188:cm id="{DDC14A1D-649B-48C1-802C-8F11E9222F62}" authorId="{D6F5AECC-0C4F-9C08-DCA9-D3F8CC9572BF}" status="resolved" created="2026-06-01T16:20:46.580" complete="100000">
    <ac:deMkLst xmlns:ac="http://schemas.microsoft.com/office/drawing/2013/main/command">
      <pc:docMk xmlns:pc="http://schemas.microsoft.com/office/powerpoint/2013/main/command"/>
      <pc:sldMk xmlns:pc="http://schemas.microsoft.com/office/powerpoint/2013/main/command" cId="686163838" sldId="1149"/>
      <ac:picMk id="6" creationId="{33DB0EE6-D1A2-E8B5-CD59-BA64C4FAF283}"/>
    </ac:deMkLst>
    <p188:txBody>
      <a:bodyPr/>
      <a:lstStyle/>
      <a:p>
        <a:r>
          <a:rPr lang="en-US"/>
          <a:t>Update figure</a:t>
        </a:r>
      </a:p>
    </p188:txBody>
    <p188:extLst>
      <p:ext xmlns:p="http://schemas.openxmlformats.org/presentationml/2006/main" uri="{57CB4572-C831-44C2-8A1C-0ADB6CCDFE69}">
        <p223:reactions xmlns:p223="http://schemas.microsoft.com/office/powerpoint/2022/03/main">
          <p223:rxn type="👍">
            <p223:instance time="2026-06-01T20:25:48.405" authorId="{7F40C314-4977-70F3-11D4-A75728774D19}"/>
          </p223:rxn>
        </p223:reactions>
      </p:ext>
    </p188:extLst>
  </p188:cm>
</p188:cmLst>
</file>

<file path=ppt/comments/modernComment_47E_7749615B.xml><?xml version="1.0" encoding="utf-8"?>
<p188:cmLst xmlns:a="http://schemas.openxmlformats.org/drawingml/2006/main" xmlns:r="http://schemas.openxmlformats.org/officeDocument/2006/relationships" xmlns:p188="http://schemas.microsoft.com/office/powerpoint/2018/8/main">
  <p188:cm id="{B90B0BBA-5B21-4A4F-BE70-55357DD769B0}" authorId="{D6F5AECC-0C4F-9C08-DCA9-D3F8CC9572BF}" status="resolved" created="2026-06-01T16:21:31.839" complete="100000">
    <ac:deMkLst xmlns:ac="http://schemas.microsoft.com/office/drawing/2013/main/command">
      <pc:docMk xmlns:pc="http://schemas.microsoft.com/office/powerpoint/2013/main/command"/>
      <pc:sldMk xmlns:pc="http://schemas.microsoft.com/office/powerpoint/2013/main/command" cId="2001297755" sldId="1150"/>
      <ac:picMk id="6" creationId="{C8F19F2C-D24E-953B-A164-393773946718}"/>
    </ac:deMkLst>
    <p188:txBody>
      <a:bodyPr/>
      <a:lstStyle/>
      <a:p>
        <a:r>
          <a:rPr lang="en-US"/>
          <a:t>Update figure</a:t>
        </a:r>
      </a:p>
    </p188:txBody>
    <p188:extLst>
      <p:ext xmlns:p="http://schemas.openxmlformats.org/presentationml/2006/main" uri="{57CB4572-C831-44C2-8A1C-0ADB6CCDFE69}">
        <p223:reactions xmlns:p223="http://schemas.microsoft.com/office/powerpoint/2022/03/main">
          <p223:rxn type="👍">
            <p223:instance time="2026-06-01T20:27:13.334" authorId="{7F40C314-4977-70F3-11D4-A75728774D19}"/>
          </p223:rxn>
        </p223:reactions>
      </p:ext>
    </p188:extLst>
  </p188:cm>
</p188:cmLst>
</file>

<file path=ppt/comments/modernComment_484_B6D7109A.xml><?xml version="1.0" encoding="utf-8"?>
<p188:cmLst xmlns:a="http://schemas.openxmlformats.org/drawingml/2006/main" xmlns:r="http://schemas.openxmlformats.org/officeDocument/2006/relationships" xmlns:p188="http://schemas.microsoft.com/office/powerpoint/2018/8/main">
  <p188:cm id="{7093CA2C-B685-429D-913F-94AE739A6920}" authorId="{D6F5AECC-0C4F-9C08-DCA9-D3F8CC9572BF}" status="resolved" created="2026-06-01T16:26:22.842" complete="100000">
    <ac:txMkLst xmlns:ac="http://schemas.microsoft.com/office/drawing/2013/main/command">
      <pc:docMk xmlns:pc="http://schemas.microsoft.com/office/powerpoint/2013/main/command"/>
      <pc:sldMk xmlns:pc="http://schemas.microsoft.com/office/powerpoint/2013/main/command" cId="3067547802" sldId="1156"/>
      <ac:spMk id="2" creationId="{7B7F96B8-DE56-1A27-EC72-17EC6E6D3575}"/>
      <ac:txMk cp="54">
        <ac:context len="55" hash="96035377"/>
      </ac:txMk>
    </ac:txMkLst>
    <p188:pos x="6684390" y="558702"/>
    <p188:replyLst>
      <p188:reply id="{266F2A6B-98E9-49CB-8BAC-C060402F696D}" authorId="{D6F5AECC-0C4F-9C08-DCA9-D3F8CC9572BF}" created="2026-06-01T16:26:54.119">
        <p188:txBody>
          <a:bodyPr/>
          <a:lstStyle/>
          <a:p>
            <a:r>
              <a:rPr lang="en-US"/>
              <a:t>Also this is not the official title from the version of the GL I have</a:t>
            </a:r>
          </a:p>
        </p188:txBody>
        <p188:extLst>
          <p:ext xmlns:p="http://schemas.openxmlformats.org/presentationml/2006/main" uri="{57CB4572-C831-44C2-8A1C-0ADB6CCDFE69}">
            <p223:reactions xmlns:p223="http://schemas.microsoft.com/office/powerpoint/2022/03/main">
              <p223:rxn type="👍">
                <p223:instance time="2026-06-01T20:30:18.172" authorId="{7F40C314-4977-70F3-11D4-A75728774D19}"/>
              </p223:rxn>
            </p223:reactions>
          </p:ext>
        </p188:extLst>
      </p188:reply>
    </p188:replyLst>
    <p188:txBody>
      <a:bodyPr/>
      <a:lstStyle/>
      <a:p>
        <a:r>
          <a:rPr lang="en-US"/>
          <a:t>Delete “therapies” - redundant w/ GDMT</a:t>
        </a:r>
      </a:p>
    </p188:txBody>
    <p188:extLst>
      <p:ext xmlns:p="http://schemas.openxmlformats.org/presentationml/2006/main" uri="{57CB4572-C831-44C2-8A1C-0ADB6CCDFE69}">
        <p223:reactions xmlns:p223="http://schemas.microsoft.com/office/powerpoint/2022/03/main">
          <p223:rxn type="👍">
            <p223:instance time="2026-06-01T20:30:13.903" authorId="{7F40C314-4977-70F3-11D4-A75728774D19}"/>
          </p223:rxn>
        </p223:reactions>
      </p:ext>
    </p188:extLst>
  </p188:cm>
</p188:cmLst>
</file>

<file path=ppt/comments/modernComment_485_80C3688C.xml><?xml version="1.0" encoding="utf-8"?>
<p188:cmLst xmlns:a="http://schemas.openxmlformats.org/drawingml/2006/main" xmlns:r="http://schemas.openxmlformats.org/officeDocument/2006/relationships" xmlns:p188="http://schemas.microsoft.com/office/powerpoint/2018/8/main">
  <p188:cm id="{D8E666EB-C35A-4E65-8912-D6E6035DE3E2}" authorId="{D6F5AECC-0C4F-9C08-DCA9-D3F8CC9572BF}" status="resolved" created="2026-06-01T16:28:08.002" complete="100000">
    <ac:txMkLst xmlns:ac="http://schemas.microsoft.com/office/drawing/2013/main/command">
      <pc:docMk xmlns:pc="http://schemas.microsoft.com/office/powerpoint/2013/main/command"/>
      <pc:sldMk xmlns:pc="http://schemas.microsoft.com/office/powerpoint/2013/main/command" cId="2160289932" sldId="1157"/>
      <ac:spMk id="2" creationId="{1CA44723-20AA-B89C-8BDB-8D48953988B7}"/>
      <ac:txMk cp="61" len="1">
        <ac:context len="63" hash="3340793372"/>
      </ac:txMk>
    </ac:txMkLst>
    <p188:pos x="6769231" y="558702"/>
    <p188:txBody>
      <a:bodyPr/>
      <a:lstStyle/>
      <a:p>
        <a:r>
          <a:rPr lang="en-US"/>
          <a:t>Delete “therapies”
also, not the official title of version 8</a:t>
        </a:r>
      </a:p>
    </p188:txBody>
    <p188:extLst>
      <p:ext xmlns:p="http://schemas.openxmlformats.org/presentationml/2006/main" uri="{57CB4572-C831-44C2-8A1C-0ADB6CCDFE69}">
        <p223:reactions xmlns:p223="http://schemas.microsoft.com/office/powerpoint/2022/03/main">
          <p223:rxn type="👍">
            <p223:instance time="2026-06-01T20:31:09.949" authorId="{7F40C314-4977-70F3-11D4-A75728774D19}"/>
          </p223:rxn>
        </p223:reactions>
      </p:ext>
    </p188:extLst>
  </p188:cm>
</p188:cmLst>
</file>

<file path=ppt/comments/modernComment_486_B0A2E6F6.xml><?xml version="1.0" encoding="utf-8"?>
<p188:cmLst xmlns:a="http://schemas.openxmlformats.org/drawingml/2006/main" xmlns:r="http://schemas.openxmlformats.org/officeDocument/2006/relationships" xmlns:p188="http://schemas.microsoft.com/office/powerpoint/2018/8/main">
  <p188:cm id="{78F54BB9-E4B7-4B21-9F8F-3C5283C05EC8}" authorId="{D6F5AECC-0C4F-9C08-DCA9-D3F8CC9572BF}" status="resolved" created="2026-06-01T16:29:25.504" complete="100000">
    <ac:txMkLst xmlns:ac="http://schemas.microsoft.com/office/drawing/2013/main/command">
      <pc:docMk xmlns:pc="http://schemas.microsoft.com/office/powerpoint/2013/main/command"/>
      <pc:sldMk xmlns:pc="http://schemas.microsoft.com/office/powerpoint/2013/main/command" cId="2963465974" sldId="1158"/>
      <ac:spMk id="2" creationId="{F67288D4-411D-0ACF-AE31-ECA74AB96453}"/>
      <ac:txMk cp="50">
        <ac:context len="51" hash="1856098084"/>
      </ac:txMk>
    </ac:txMkLst>
    <p188:pos x="6684390" y="558702"/>
    <p188:txBody>
      <a:bodyPr/>
      <a:lstStyle/>
      <a:p>
        <a:r>
          <a:rPr lang="en-US"/>
          <a:t>Delete “therapies”
Not the official title in version 8</a:t>
        </a:r>
      </a:p>
    </p188:txBody>
    <p188:extLst>
      <p:ext xmlns:p="http://schemas.openxmlformats.org/presentationml/2006/main" uri="{57CB4572-C831-44C2-8A1C-0ADB6CCDFE69}">
        <p223:reactions xmlns:p223="http://schemas.microsoft.com/office/powerpoint/2022/03/main">
          <p223:rxn type="👍">
            <p223:instance time="2026-06-01T20:31:25.102" authorId="{7F40C314-4977-70F3-11D4-A75728774D19}"/>
          </p223:rxn>
        </p223:reaction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7B0F47-72A7-40CD-97BC-FA664BD8B4EC}" type="datetimeFigureOut">
              <a:rPr lang="en-US" smtClean="0"/>
              <a:t>6/2/2026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631FF5-ADD1-489E-9034-3EA822349562}" type="slidenum">
              <a:rPr lang="en-US" smtClean="0"/>
              <a:t>‹#›</a:t>
            </a:fld>
            <a:endParaRPr lang="en-US"/>
          </a:p>
        </p:txBody>
      </p:sp>
    </p:spTree>
    <p:extLst>
      <p:ext uri="{BB962C8B-B14F-4D97-AF65-F5344CB8AC3E}">
        <p14:creationId xmlns:p14="http://schemas.microsoft.com/office/powerpoint/2010/main" val="188195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3FAFC5-3A27-43A2-9905-E94D9A42FA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2048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22</a:t>
            </a:fld>
            <a:endParaRPr lang="en-US"/>
          </a:p>
        </p:txBody>
      </p:sp>
    </p:spTree>
    <p:extLst>
      <p:ext uri="{BB962C8B-B14F-4D97-AF65-F5344CB8AC3E}">
        <p14:creationId xmlns:p14="http://schemas.microsoft.com/office/powerpoint/2010/main" val="1103179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23</a:t>
            </a:fld>
            <a:endParaRPr lang="en-US"/>
          </a:p>
        </p:txBody>
      </p:sp>
    </p:spTree>
    <p:extLst>
      <p:ext uri="{BB962C8B-B14F-4D97-AF65-F5344CB8AC3E}">
        <p14:creationId xmlns:p14="http://schemas.microsoft.com/office/powerpoint/2010/main" val="15980328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FE54C2-D791-9B45-AD53-484F26DBFD7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6350" y="143"/>
            <a:ext cx="12179300" cy="6857713"/>
          </a:xfrm>
          <a:prstGeom prst="rect">
            <a:avLst/>
          </a:prstGeom>
        </p:spPr>
      </p:pic>
      <p:sp>
        <p:nvSpPr>
          <p:cNvPr id="2" name="Title 1">
            <a:extLst>
              <a:ext uri="{FF2B5EF4-FFF2-40B4-BE49-F238E27FC236}">
                <a16:creationId xmlns:a16="http://schemas.microsoft.com/office/drawing/2014/main" id="{3FD23563-8619-944E-B06D-E9C75F669EE1}"/>
              </a:ext>
            </a:extLst>
          </p:cNvPr>
          <p:cNvSpPr>
            <a:spLocks noGrp="1"/>
          </p:cNvSpPr>
          <p:nvPr>
            <p:ph type="ctrTitle" hasCustomPrompt="1"/>
          </p:nvPr>
        </p:nvSpPr>
        <p:spPr>
          <a:xfrm>
            <a:off x="2209800" y="1967947"/>
            <a:ext cx="9144000" cy="1909763"/>
          </a:xfrm>
        </p:spPr>
        <p:txBody>
          <a:bodyPr anchor="b"/>
          <a:lstStyle>
            <a:lvl1pPr algn="ctr">
              <a:defRPr sz="5400">
                <a:solidFill>
                  <a:schemeClr val="bg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72455242-CE50-B746-8A9D-3F32FAEFCC59}"/>
              </a:ext>
            </a:extLst>
          </p:cNvPr>
          <p:cNvSpPr>
            <a:spLocks noGrp="1"/>
          </p:cNvSpPr>
          <p:nvPr>
            <p:ph type="subTitle" idx="1"/>
          </p:nvPr>
        </p:nvSpPr>
        <p:spPr>
          <a:xfrm>
            <a:off x="2209800" y="4168569"/>
            <a:ext cx="9144000" cy="602214"/>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5968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31B4AF-4EF8-F445-5A0B-14E5FD92CF77}"/>
              </a:ext>
            </a:extLst>
          </p:cNvPr>
          <p:cNvSpPr/>
          <p:nvPr userDrawn="1"/>
        </p:nvSpPr>
        <p:spPr>
          <a:xfrm>
            <a:off x="0" y="0"/>
            <a:ext cx="3168316"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E6F6A19-9DF2-9A4A-8D20-804B137EB2C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96253" y="143"/>
            <a:ext cx="12097418" cy="6857713"/>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a:xfrm>
            <a:off x="838200" y="1357745"/>
            <a:ext cx="10515600" cy="3835357"/>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11353800"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
        <p:nvSpPr>
          <p:cNvPr id="9" name="Text Placeholder 8">
            <a:extLst>
              <a:ext uri="{FF2B5EF4-FFF2-40B4-BE49-F238E27FC236}">
                <a16:creationId xmlns:a16="http://schemas.microsoft.com/office/drawing/2014/main" id="{1B1E6CC9-2A32-4314-BD62-AB78B2787B81}"/>
              </a:ext>
            </a:extLst>
          </p:cNvPr>
          <p:cNvSpPr>
            <a:spLocks noGrp="1"/>
          </p:cNvSpPr>
          <p:nvPr>
            <p:ph type="body" sz="quarter" idx="13"/>
          </p:nvPr>
        </p:nvSpPr>
        <p:spPr>
          <a:xfrm>
            <a:off x="1722552" y="5873961"/>
            <a:ext cx="8746897" cy="421493"/>
          </a:xfrm>
        </p:spPr>
        <p:txBody>
          <a:bodyPr lIns="0" anchor="b">
            <a:noAutofit/>
          </a:bodyPr>
          <a:lstStyle>
            <a:lvl1pPr marL="0" indent="0" algn="ctr">
              <a:buNone/>
              <a:defRPr sz="1200">
                <a:latin typeface="Lub Dub Condensed" panose="020B0506030403020204" pitchFamily="34" charset="0"/>
              </a:defRPr>
            </a:lvl1pPr>
          </a:lstStyle>
          <a:p>
            <a:pPr lvl="0"/>
            <a:r>
              <a:rPr lang="en-US" dirty="0"/>
              <a:t>Click to edit Master text styles</a:t>
            </a:r>
          </a:p>
        </p:txBody>
      </p:sp>
      <p:sp>
        <p:nvSpPr>
          <p:cNvPr id="8" name="TextBox 7">
            <a:extLst>
              <a:ext uri="{FF2B5EF4-FFF2-40B4-BE49-F238E27FC236}">
                <a16:creationId xmlns:a16="http://schemas.microsoft.com/office/drawing/2014/main" id="{50AFDC5C-51A7-9108-F632-7665C1EA3989}"/>
              </a:ext>
            </a:extLst>
          </p:cNvPr>
          <p:cNvSpPr txBox="1"/>
          <p:nvPr userDrawn="1"/>
        </p:nvSpPr>
        <p:spPr>
          <a:xfrm>
            <a:off x="2155398" y="6355866"/>
            <a:ext cx="7881204" cy="230832"/>
          </a:xfrm>
          <a:prstGeom prst="rect">
            <a:avLst/>
          </a:prstGeom>
          <a:noFill/>
        </p:spPr>
        <p:txBody>
          <a:bodyPr wrap="square">
            <a:spAutoFit/>
          </a:bodyPr>
          <a:lstStyle/>
          <a:p>
            <a:pPr algn="ctr"/>
            <a:r>
              <a:rPr lang="en-US" sz="900" dirty="0" err="1">
                <a:solidFill>
                  <a:schemeClr val="tx1">
                    <a:lumMod val="50000"/>
                    <a:lumOff val="50000"/>
                  </a:schemeClr>
                </a:solidFill>
                <a:latin typeface="Lub Dub Condensed" panose="020B0506030403020204" pitchFamily="34" charset="0"/>
                <a:ea typeface="Times New Roman" panose="02020603050405020304" pitchFamily="18" charset="0"/>
                <a:cs typeface="Arial" panose="020B0604020202020204" pitchFamily="34" charset="0"/>
              </a:rPr>
              <a:t>Ndumele</a:t>
            </a:r>
            <a:r>
              <a:rPr lang="en-US" sz="900" dirty="0">
                <a:solidFill>
                  <a:schemeClr val="tx1">
                    <a:lumMod val="50000"/>
                    <a:lumOff val="50000"/>
                  </a:schemeClr>
                </a:solidFill>
                <a:latin typeface="Lub Dub Condensed" panose="020B0506030403020204" pitchFamily="34" charset="0"/>
                <a:ea typeface="Times New Roman" panose="02020603050405020304" pitchFamily="18" charset="0"/>
                <a:cs typeface="Arial" panose="020B0604020202020204" pitchFamily="34" charset="0"/>
              </a:rPr>
              <a:t>, C.E., et al. 2026  AHA/ACC/ADA/ASN Guideline for the Prevention, Detection, Evaluation, and Management of CKM Syndrome. </a:t>
            </a:r>
            <a:r>
              <a:rPr lang="en-US" sz="900" i="1" dirty="0">
                <a:solidFill>
                  <a:schemeClr val="tx1">
                    <a:lumMod val="50000"/>
                    <a:lumOff val="50000"/>
                  </a:schemeClr>
                </a:solidFill>
                <a:latin typeface="Lub Dub Condensed" panose="020B0506030403020204" pitchFamily="34" charset="0"/>
                <a:ea typeface="Times New Roman" panose="02020603050405020304" pitchFamily="18" charset="0"/>
                <a:cs typeface="Arial" panose="020B0604020202020204" pitchFamily="34" charset="0"/>
              </a:rPr>
              <a:t>Circulation</a:t>
            </a:r>
            <a:r>
              <a:rPr lang="en-US" sz="900" dirty="0">
                <a:solidFill>
                  <a:schemeClr val="tx1">
                    <a:lumMod val="50000"/>
                    <a:lumOff val="50000"/>
                  </a:schemeClr>
                </a:solidFill>
                <a:latin typeface="Lub Dub Condensed" panose="020B0506030403020204" pitchFamily="34" charset="0"/>
                <a:ea typeface="Times New Roman" panose="02020603050405020304" pitchFamily="18" charset="0"/>
                <a:cs typeface="Arial" panose="020B0604020202020204" pitchFamily="34" charset="0"/>
              </a:rPr>
              <a:t>.</a:t>
            </a:r>
          </a:p>
        </p:txBody>
      </p:sp>
    </p:spTree>
    <p:extLst>
      <p:ext uri="{BB962C8B-B14F-4D97-AF65-F5344CB8AC3E}">
        <p14:creationId xmlns:p14="http://schemas.microsoft.com/office/powerpoint/2010/main" val="3681482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E2D9C-BD8C-4C23-9CD4-A4EC9E1FB85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6">
            <a:extLst>
              <a:ext uri="{FF2B5EF4-FFF2-40B4-BE49-F238E27FC236}">
                <a16:creationId xmlns:a16="http://schemas.microsoft.com/office/drawing/2014/main" id="{22A071F2-9471-4880-A0A3-0F5D034268A0}"/>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Tree>
    <p:extLst>
      <p:ext uri="{BB962C8B-B14F-4D97-AF65-F5344CB8AC3E}">
        <p14:creationId xmlns:p14="http://schemas.microsoft.com/office/powerpoint/2010/main" val="2343303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FE54C2-D791-9B45-AD53-484F26DBFD7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6350" y="143"/>
            <a:ext cx="12179300" cy="6857713"/>
          </a:xfrm>
          <a:prstGeom prst="rect">
            <a:avLst/>
          </a:prstGeom>
        </p:spPr>
      </p:pic>
      <p:sp>
        <p:nvSpPr>
          <p:cNvPr id="7" name="Content Placeholder 6">
            <a:extLst>
              <a:ext uri="{FF2B5EF4-FFF2-40B4-BE49-F238E27FC236}">
                <a16:creationId xmlns:a16="http://schemas.microsoft.com/office/drawing/2014/main" id="{64DB145B-31C3-2493-DA50-4DAF146DF22F}"/>
              </a:ext>
            </a:extLst>
          </p:cNvPr>
          <p:cNvSpPr>
            <a:spLocks noGrp="1"/>
          </p:cNvSpPr>
          <p:nvPr>
            <p:ph sz="quarter" idx="10"/>
          </p:nvPr>
        </p:nvSpPr>
        <p:spPr>
          <a:xfrm>
            <a:off x="2266950" y="1266825"/>
            <a:ext cx="9467850" cy="49625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id="{572DBD08-D7E9-36F6-4213-2B2C34A7A4AB}"/>
              </a:ext>
            </a:extLst>
          </p:cNvPr>
          <p:cNvSpPr>
            <a:spLocks noGrp="1"/>
          </p:cNvSpPr>
          <p:nvPr>
            <p:ph type="title"/>
          </p:nvPr>
        </p:nvSpPr>
        <p:spPr>
          <a:xfrm>
            <a:off x="2257424" y="365125"/>
            <a:ext cx="9515476" cy="660111"/>
          </a:xfrm>
        </p:spPr>
        <p:txBody>
          <a:bodyPr/>
          <a:lstStyle>
            <a:lvl1pPr algn="ct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873794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E2D9C-BD8C-4C23-9CD4-A4EC9E1FB85E}"/>
              </a:ext>
            </a:extLst>
          </p:cNvPr>
          <p:cNvSpPr/>
          <p:nvPr userDrawn="1"/>
        </p:nvSpPr>
        <p:spPr>
          <a:xfrm>
            <a:off x="0" y="0"/>
            <a:ext cx="12192000" cy="6858000"/>
          </a:xfrm>
          <a:prstGeom prst="rect">
            <a:avLst/>
          </a:prstGeom>
          <a:solidFill>
            <a:srgbClr val="CF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6">
            <a:extLst>
              <a:ext uri="{FF2B5EF4-FFF2-40B4-BE49-F238E27FC236}">
                <a16:creationId xmlns:a16="http://schemas.microsoft.com/office/drawing/2014/main" id="{22A071F2-9471-4880-A0A3-0F5D034268A0}"/>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bg1"/>
                </a:solidFill>
                <a:latin typeface="Lub Dub Medium" panose="020B0603030403020204" pitchFamily="34" charset="0"/>
              </a:defRPr>
            </a:lvl1pPr>
          </a:lstStyle>
          <a:p>
            <a:fld id="{FDAF4333-7328-E84F-9F6D-15A5075E3AB3}" type="slidenum">
              <a:rPr lang="en-US" smtClean="0"/>
              <a:pPr/>
              <a:t>‹#›</a:t>
            </a:fld>
            <a:endParaRPr lang="en-US" dirty="0"/>
          </a:p>
        </p:txBody>
      </p:sp>
    </p:spTree>
    <p:extLst>
      <p:ext uri="{BB962C8B-B14F-4D97-AF65-F5344CB8AC3E}">
        <p14:creationId xmlns:p14="http://schemas.microsoft.com/office/powerpoint/2010/main" val="29704306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ckground pattern&#10;&#10;Description automatically generated with low confidence">
            <a:extLst>
              <a:ext uri="{FF2B5EF4-FFF2-40B4-BE49-F238E27FC236}">
                <a16:creationId xmlns:a16="http://schemas.microsoft.com/office/drawing/2014/main" id="{35D4A77D-62E2-7543-9429-601A081E230B}"/>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6350" y="0"/>
            <a:ext cx="12179300" cy="6858000"/>
          </a:xfrm>
          <a:prstGeom prst="rect">
            <a:avLst/>
          </a:prstGeom>
        </p:spPr>
      </p:pic>
      <p:sp>
        <p:nvSpPr>
          <p:cNvPr id="2" name="Title Placeholder 1">
            <a:extLst>
              <a:ext uri="{FF2B5EF4-FFF2-40B4-BE49-F238E27FC236}">
                <a16:creationId xmlns:a16="http://schemas.microsoft.com/office/drawing/2014/main" id="{6BC06D0D-9CF8-BF47-84F1-14601FF4F794}"/>
              </a:ext>
            </a:extLst>
          </p:cNvPr>
          <p:cNvSpPr>
            <a:spLocks noGrp="1"/>
          </p:cNvSpPr>
          <p:nvPr>
            <p:ph type="title"/>
          </p:nvPr>
        </p:nvSpPr>
        <p:spPr>
          <a:xfrm>
            <a:off x="838200" y="365125"/>
            <a:ext cx="10515600" cy="660111"/>
          </a:xfrm>
          <a:prstGeom prst="rect">
            <a:avLst/>
          </a:prstGeom>
        </p:spPr>
        <p:txBody>
          <a:bodyPr vert="horz" lIns="0" tIns="0" rIns="0" bIns="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A096185F-E230-DF47-BD73-C48F14F35785}"/>
              </a:ext>
            </a:extLst>
          </p:cNvPr>
          <p:cNvSpPr>
            <a:spLocks noGrp="1"/>
          </p:cNvSpPr>
          <p:nvPr>
            <p:ph type="body" idx="1"/>
          </p:nvPr>
        </p:nvSpPr>
        <p:spPr>
          <a:xfrm>
            <a:off x="838200" y="1357745"/>
            <a:ext cx="10515600" cy="433568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0278490"/>
      </p:ext>
    </p:extLst>
  </p:cSld>
  <p:clrMap bg1="lt1" tx1="dk1" bg2="lt2" tx2="dk2" accent1="accent1" accent2="accent2" accent3="accent3" accent4="accent4" accent5="accent5" accent6="accent6" hlink="hlink" folHlink="folHlink"/>
  <p:sldLayoutIdLst>
    <p:sldLayoutId id="2147483675" r:id="rId1"/>
    <p:sldLayoutId id="2147483677" r:id="rId2"/>
    <p:sldLayoutId id="2147483678" r:id="rId3"/>
    <p:sldLayoutId id="2147483680" r:id="rId4"/>
    <p:sldLayoutId id="2147483679" r:id="rId5"/>
  </p:sldLayoutIdLst>
  <p:hf hdr="0" ftr="0" dt="0"/>
  <p:txStyles>
    <p:titleStyle>
      <a:lvl1pPr algn="l" defTabSz="914400" rtl="0" eaLnBrk="1" latinLnBrk="0" hangingPunct="1">
        <a:lnSpc>
          <a:spcPct val="90000"/>
        </a:lnSpc>
        <a:spcBef>
          <a:spcPct val="0"/>
        </a:spcBef>
        <a:buNone/>
        <a:defRPr sz="3600" kern="1200">
          <a:solidFill>
            <a:schemeClr val="tx1"/>
          </a:solidFill>
          <a:latin typeface="Lub Dub Bold" panose="020B08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microsoft.com/office/2018/10/relationships/comments" Target="../comments/modernComment_47D_28E6077E.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18/10/relationships/comments" Target="../comments/modernComment_47E_7749615B.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microsoft.com/office/2018/10/relationships/comments" Target="../comments/modernComment_484_B6D7109A.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microsoft.com/office/2018/10/relationships/comments" Target="../comments/modernComment_485_80C3688C.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microsoft.com/office/2018/10/relationships/comments" Target="../comments/modernComment_486_B0A2E6F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professional.heart.org/en/guidelines-and-statements/guideline-essentials-aha-clinical-slide-serie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heart.org/en/about-us/statements-and-policies/copyright-request-form"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microsoft.com/office/2018/10/relationships/comments" Target="../comments/modernComment_474_12213B7C.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microsoft.com/office/2018/10/relationships/comments" Target="../comments/modernComment_476_B153682F.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microsoft.com/office/2018/10/relationships/comments" Target="../comments/modernComment_47A_6054A50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American Heart Association">
            <a:extLst>
              <a:ext uri="{FF2B5EF4-FFF2-40B4-BE49-F238E27FC236}">
                <a16:creationId xmlns:a16="http://schemas.microsoft.com/office/drawing/2014/main" id="{96162FBB-ECD7-4996-B4F0-6244AFA17C13}"/>
              </a:ext>
            </a:extLst>
          </p:cNvPr>
          <p:cNvSpPr/>
          <p:nvPr/>
        </p:nvSpPr>
        <p:spPr>
          <a:xfrm>
            <a:off x="160256" y="5825765"/>
            <a:ext cx="1470581" cy="895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58E7538-99E0-814A-996C-0848A5205CE0}"/>
              </a:ext>
            </a:extLst>
          </p:cNvPr>
          <p:cNvSpPr>
            <a:spLocks noGrp="1"/>
          </p:cNvSpPr>
          <p:nvPr>
            <p:ph type="ctrTitle"/>
          </p:nvPr>
        </p:nvSpPr>
        <p:spPr>
          <a:xfrm>
            <a:off x="1839191" y="1610500"/>
            <a:ext cx="9860973" cy="1135471"/>
          </a:xfrm>
        </p:spPr>
        <p:txBody>
          <a:bodyPr/>
          <a:lstStyle/>
          <a:p>
            <a:r>
              <a:rPr lang="en-US" sz="7200" dirty="0"/>
              <a:t>Guideline Essentials: </a:t>
            </a:r>
            <a:br>
              <a:rPr lang="en-US" sz="7200" dirty="0"/>
            </a:br>
            <a:r>
              <a:rPr lang="en-US" sz="4400" dirty="0">
                <a:latin typeface="Lub Dub Medium" panose="020B0603030403020204" pitchFamily="34" charset="0"/>
              </a:rPr>
              <a:t>American Heart Association </a:t>
            </a:r>
            <a:br>
              <a:rPr lang="en-US" sz="4400" dirty="0">
                <a:latin typeface="Lub Dub Medium" panose="020B0603030403020204" pitchFamily="34" charset="0"/>
              </a:rPr>
            </a:br>
            <a:r>
              <a:rPr lang="en-US" sz="4400" dirty="0">
                <a:latin typeface="Lub Dub Medium" panose="020B0603030403020204" pitchFamily="34" charset="0"/>
              </a:rPr>
              <a:t>Clinical Slide Series</a:t>
            </a:r>
            <a:endParaRPr lang="en-US" sz="7200" dirty="0">
              <a:latin typeface="Lub Dub Medium" panose="020B0603030403020204" pitchFamily="34" charset="0"/>
            </a:endParaRPr>
          </a:p>
        </p:txBody>
      </p:sp>
      <p:sp>
        <p:nvSpPr>
          <p:cNvPr id="3" name="Subtitle 2">
            <a:extLst>
              <a:ext uri="{FF2B5EF4-FFF2-40B4-BE49-F238E27FC236}">
                <a16:creationId xmlns:a16="http://schemas.microsoft.com/office/drawing/2014/main" id="{CDEA19E2-C884-5343-8547-E4ACA2FCDE39}"/>
              </a:ext>
            </a:extLst>
          </p:cNvPr>
          <p:cNvSpPr>
            <a:spLocks noGrp="1"/>
          </p:cNvSpPr>
          <p:nvPr>
            <p:ph type="subTitle" idx="1"/>
          </p:nvPr>
        </p:nvSpPr>
        <p:spPr>
          <a:xfrm>
            <a:off x="2409825" y="2999972"/>
            <a:ext cx="8743950" cy="2713182"/>
          </a:xfrm>
        </p:spPr>
        <p:txBody>
          <a:bodyPr>
            <a:normAutofit fontScale="92500"/>
          </a:bodyPr>
          <a:lstStyle/>
          <a:p>
            <a:pPr>
              <a:lnSpc>
                <a:spcPct val="110000"/>
              </a:lnSpc>
              <a:spcBef>
                <a:spcPts val="0"/>
              </a:spcBef>
            </a:pPr>
            <a:r>
              <a:rPr lang="en-US" dirty="0">
                <a:latin typeface="Lub Dub Light" panose="020B0303030403020204" pitchFamily="34" charset="0"/>
              </a:rPr>
              <a:t>ADAPTED FROM:</a:t>
            </a:r>
            <a:br>
              <a:rPr lang="en-US" dirty="0">
                <a:latin typeface="Lub Dub Light" panose="020B0303030403020204" pitchFamily="34" charset="0"/>
              </a:rPr>
            </a:br>
            <a:r>
              <a:rPr lang="en-US" sz="1050" dirty="0">
                <a:latin typeface="Lub Dub Light" panose="020B0303030403020204" pitchFamily="34" charset="0"/>
              </a:rPr>
              <a:t> </a:t>
            </a:r>
            <a:br>
              <a:rPr lang="en-US" sz="1600" dirty="0"/>
            </a:br>
            <a:r>
              <a:rPr lang="en-US" sz="3200" dirty="0"/>
              <a:t>2026 AHA/ACC/ADA/ASN </a:t>
            </a:r>
            <a:br>
              <a:rPr lang="en-US" sz="3200" dirty="0"/>
            </a:br>
            <a:r>
              <a:rPr lang="en-US" sz="3200" dirty="0"/>
              <a:t>Guideline for the Prevention, Detection, Evaluation, and  Management of </a:t>
            </a:r>
            <a:br>
              <a:rPr lang="en-US" sz="3200" dirty="0"/>
            </a:br>
            <a:r>
              <a:rPr lang="en-US" sz="3200" dirty="0"/>
              <a:t>Cardiovascular-Kidney-Metabolic Syndrome</a:t>
            </a:r>
            <a:endParaRPr lang="en-US" sz="3200" dirty="0">
              <a:latin typeface="Lub Dub Bold" panose="020B0803030403020204" pitchFamily="34" charset="0"/>
            </a:endParaRPr>
          </a:p>
        </p:txBody>
      </p:sp>
      <p:sp>
        <p:nvSpPr>
          <p:cNvPr id="7" name="TextBox 6">
            <a:extLst>
              <a:ext uri="{FF2B5EF4-FFF2-40B4-BE49-F238E27FC236}">
                <a16:creationId xmlns:a16="http://schemas.microsoft.com/office/drawing/2014/main" id="{727705E6-91FD-4DED-0C4F-60F6A6632761}"/>
              </a:ext>
              <a:ext uri="{C183D7F6-B498-43B3-948B-1728B52AA6E4}">
                <adec:decorative xmlns:adec="http://schemas.microsoft.com/office/drawing/2017/decorative" val="1"/>
              </a:ext>
            </a:extLst>
          </p:cNvPr>
          <p:cNvSpPr txBox="1"/>
          <p:nvPr/>
        </p:nvSpPr>
        <p:spPr>
          <a:xfrm>
            <a:off x="10712333" y="6496921"/>
            <a:ext cx="1407622" cy="215444"/>
          </a:xfrm>
          <a:prstGeom prst="rect">
            <a:avLst/>
          </a:prstGeom>
          <a:noFill/>
        </p:spPr>
        <p:txBody>
          <a:bodyPr wrap="square">
            <a:spAutoFit/>
          </a:bodyPr>
          <a:lstStyle/>
          <a:p>
            <a:pPr algn="ctr"/>
            <a:r>
              <a:rPr lang="en-US" sz="800" b="1" dirty="0">
                <a:solidFill>
                  <a:srgbClr val="D4D4D4"/>
                </a:solidFill>
                <a:latin typeface="Lub Dub Condensed" panose="020B0506030403020204" pitchFamily="34" charset="0"/>
              </a:rPr>
              <a:t>AHA Clinical  (PPTX)</a:t>
            </a:r>
          </a:p>
        </p:txBody>
      </p:sp>
      <p:pic>
        <p:nvPicPr>
          <p:cNvPr id="6" name="Picture 5">
            <a:extLst>
              <a:ext uri="{FF2B5EF4-FFF2-40B4-BE49-F238E27FC236}">
                <a16:creationId xmlns:a16="http://schemas.microsoft.com/office/drawing/2014/main" id="{1BAE4854-FD70-9F5F-14A3-0FD1ABED1060}"/>
              </a:ext>
              <a:ext uri="{C183D7F6-B498-43B3-948B-1728B52AA6E4}">
                <adec:decorative xmlns:adec="http://schemas.microsoft.com/office/drawing/2017/decorative" val="1"/>
              </a:ext>
            </a:extLst>
          </p:cNvPr>
          <p:cNvPicPr>
            <a:picLocks noChangeAspect="1"/>
          </p:cNvPicPr>
          <p:nvPr/>
        </p:nvPicPr>
        <p:blipFill>
          <a:blip r:embed="rId3" cstate="print">
            <a:clrChange>
              <a:clrFrom>
                <a:srgbClr val="FFFFFF"/>
              </a:clrFrom>
              <a:clrTo>
                <a:srgbClr val="FFFFFF">
                  <a:alpha val="0"/>
                </a:srgbClr>
              </a:clrTo>
            </a:clrChange>
            <a:lum bright="70000" contrast="-70000"/>
            <a:extLst>
              <a:ext uri="{28A0092B-C50C-407E-A947-70E740481C1C}">
                <a14:useLocalDpi xmlns:a14="http://schemas.microsoft.com/office/drawing/2010/main"/>
              </a:ext>
            </a:extLst>
          </a:blip>
          <a:stretch>
            <a:fillRect/>
          </a:stretch>
        </p:blipFill>
        <p:spPr>
          <a:xfrm>
            <a:off x="10956175" y="5610069"/>
            <a:ext cx="972588" cy="972588"/>
          </a:xfrm>
          <a:prstGeom prst="rect">
            <a:avLst/>
          </a:prstGeom>
        </p:spPr>
      </p:pic>
    </p:spTree>
    <p:extLst>
      <p:ext uri="{BB962C8B-B14F-4D97-AF65-F5344CB8AC3E}">
        <p14:creationId xmlns:p14="http://schemas.microsoft.com/office/powerpoint/2010/main" val="1171176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A371A-33F4-C29C-9289-F31A6CD919A2}"/>
            </a:ext>
          </a:extLst>
        </p:cNvPr>
        <p:cNvGrpSpPr/>
        <p:nvPr/>
      </p:nvGrpSpPr>
      <p:grpSpPr>
        <a:xfrm>
          <a:off x="0" y="0"/>
          <a:ext cx="0" cy="0"/>
          <a:chOff x="0" y="0"/>
          <a:chExt cx="0" cy="0"/>
        </a:xfrm>
      </p:grpSpPr>
      <p:cxnSp>
        <p:nvCxnSpPr>
          <p:cNvPr id="30" name="Straight Arrow Connector 29">
            <a:extLst>
              <a:ext uri="{FF2B5EF4-FFF2-40B4-BE49-F238E27FC236}">
                <a16:creationId xmlns:a16="http://schemas.microsoft.com/office/drawing/2014/main" id="{74471F38-5246-9B15-8CA4-D9052D682E1E}"/>
              </a:ext>
              <a:ext uri="{C183D7F6-B498-43B3-948B-1728B52AA6E4}">
                <adec:decorative xmlns:adec="http://schemas.microsoft.com/office/drawing/2017/decorative" val="1"/>
              </a:ext>
            </a:extLst>
          </p:cNvPr>
          <p:cNvCxnSpPr>
            <a:cxnSpLocks/>
          </p:cNvCxnSpPr>
          <p:nvPr/>
        </p:nvCxnSpPr>
        <p:spPr>
          <a:xfrm>
            <a:off x="8298874" y="2325765"/>
            <a:ext cx="1155469"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Rectangle Container copy 2">
            <a:extLst>
              <a:ext uri="{FF2B5EF4-FFF2-40B4-BE49-F238E27FC236}">
                <a16:creationId xmlns:a16="http://schemas.microsoft.com/office/drawing/2014/main" id="{1425CE5B-B4A5-35D9-EE97-0E9FF8E6332B}"/>
              </a:ext>
              <a:ext uri="{C183D7F6-B498-43B3-948B-1728B52AA6E4}">
                <adec:decorative xmlns:adec="http://schemas.microsoft.com/office/drawing/2017/decorative" val="1"/>
              </a:ext>
            </a:extLst>
          </p:cNvPr>
          <p:cNvSpPr/>
          <p:nvPr/>
        </p:nvSpPr>
        <p:spPr>
          <a:xfrm>
            <a:off x="9455727" y="1944142"/>
            <a:ext cx="1714500" cy="537066"/>
          </a:xfrm>
          <a:prstGeom prst="rect">
            <a:avLst/>
          </a:prstGeom>
          <a:solidFill>
            <a:schemeClr val="bg1"/>
          </a:solidFill>
          <a:ln w="25400">
            <a:solidFill>
              <a:schemeClr val="tx1"/>
            </a:solidFill>
          </a:ln>
        </p:spPr>
        <p:txBody>
          <a:bodyPr spcFirstLastPara="0" lIns="0" tIns="0" rIns="0" bIns="0" anchor="ctr"/>
          <a:lstStyle/>
          <a:p>
            <a:pPr algn="ctr" hangingPunct="0">
              <a:lnSpc>
                <a:spcPct val="90000"/>
              </a:lnSpc>
            </a:pPr>
            <a:r>
              <a:rPr lang="en-US" sz="1400" b="1" dirty="0">
                <a:ln w="0"/>
                <a:solidFill>
                  <a:prstClr val="black"/>
                </a:solidFill>
                <a:latin typeface="Lub Dub Condensed" panose="020B0506030403020204" pitchFamily="34" charset="0"/>
              </a:rPr>
              <a:t>No kidney protective therapy needed</a:t>
            </a:r>
          </a:p>
        </p:txBody>
      </p:sp>
      <p:sp>
        <p:nvSpPr>
          <p:cNvPr id="32" name="TextBox 31">
            <a:extLst>
              <a:ext uri="{FF2B5EF4-FFF2-40B4-BE49-F238E27FC236}">
                <a16:creationId xmlns:a16="http://schemas.microsoft.com/office/drawing/2014/main" id="{FEF240B5-9262-3266-FEAC-FBFB89812B46}"/>
              </a:ext>
              <a:ext uri="{C183D7F6-B498-43B3-948B-1728B52AA6E4}">
                <adec:decorative xmlns:adec="http://schemas.microsoft.com/office/drawing/2017/decorative" val="1"/>
              </a:ext>
            </a:extLst>
          </p:cNvPr>
          <p:cNvSpPr txBox="1"/>
          <p:nvPr/>
        </p:nvSpPr>
        <p:spPr>
          <a:xfrm>
            <a:off x="8873677" y="2217273"/>
            <a:ext cx="364750" cy="215444"/>
          </a:xfrm>
          <a:prstGeom prst="rect">
            <a:avLst/>
          </a:prstGeom>
          <a:solidFill>
            <a:schemeClr val="bg1"/>
          </a:solidFill>
          <a:ln>
            <a:solidFill>
              <a:schemeClr val="tx1"/>
            </a:solidFill>
          </a:ln>
        </p:spPr>
        <p:txBody>
          <a:bodyPr wrap="square" lIns="0" tIns="0" rIns="0" bIns="0">
            <a:spAutoFit/>
          </a:bodyPr>
          <a:lstStyle/>
          <a:p>
            <a:pPr algn="ctr"/>
            <a:r>
              <a:rPr lang="en-US" sz="1400" b="1" dirty="0">
                <a:ln w="0"/>
                <a:latin typeface="Lub Dub Condensed" panose="020B0506030403020204" pitchFamily="34" charset="0"/>
              </a:rPr>
              <a:t>No</a:t>
            </a:r>
          </a:p>
        </p:txBody>
      </p:sp>
      <p:sp>
        <p:nvSpPr>
          <p:cNvPr id="2" name="Title 1">
            <a:extLst>
              <a:ext uri="{FF2B5EF4-FFF2-40B4-BE49-F238E27FC236}">
                <a16:creationId xmlns:a16="http://schemas.microsoft.com/office/drawing/2014/main" id="{173C5AB2-1284-A4CB-1E38-66C7897419DC}"/>
              </a:ext>
            </a:extLst>
          </p:cNvPr>
          <p:cNvSpPr>
            <a:spLocks noGrp="1"/>
          </p:cNvSpPr>
          <p:nvPr>
            <p:ph type="title"/>
          </p:nvPr>
        </p:nvSpPr>
        <p:spPr/>
        <p:txBody>
          <a:bodyPr/>
          <a:lstStyle/>
          <a:p>
            <a:r>
              <a:rPr lang="en-US" dirty="0"/>
              <a:t>Management of CKD in </a:t>
            </a:r>
            <a:br>
              <a:rPr lang="en-US" dirty="0"/>
            </a:br>
            <a:r>
              <a:rPr lang="en-US" dirty="0"/>
              <a:t>CKM Syndrome Stage 2-3</a:t>
            </a:r>
          </a:p>
        </p:txBody>
      </p:sp>
      <p:sp>
        <p:nvSpPr>
          <p:cNvPr id="75" name="Rectangle 74" descr="An algorithm showing the management of CKD in CKM syndrome stages 2-3.">
            <a:extLst>
              <a:ext uri="{FF2B5EF4-FFF2-40B4-BE49-F238E27FC236}">
                <a16:creationId xmlns:a16="http://schemas.microsoft.com/office/drawing/2014/main" id="{E0F7A711-993E-4627-5253-5BA512131EEB}"/>
              </a:ext>
            </a:extLst>
          </p:cNvPr>
          <p:cNvSpPr/>
          <p:nvPr/>
        </p:nvSpPr>
        <p:spPr>
          <a:xfrm>
            <a:off x="2660074" y="1381991"/>
            <a:ext cx="8510153" cy="4509654"/>
          </a:xfrm>
          <a:prstGeom prst="rect">
            <a:avLst/>
          </a:prstGeom>
          <a:no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032F033B-EFBF-83D5-E1F8-FBEDD043CB02}"/>
              </a:ext>
            </a:extLst>
          </p:cNvPr>
          <p:cNvSpPr>
            <a:spLocks noGrp="1"/>
          </p:cNvSpPr>
          <p:nvPr>
            <p:ph type="body" sz="quarter" idx="13"/>
          </p:nvPr>
        </p:nvSpPr>
        <p:spPr>
          <a:xfrm>
            <a:off x="882130" y="4821381"/>
            <a:ext cx="2037716" cy="1048047"/>
          </a:xfrm>
        </p:spPr>
        <p:txBody>
          <a:bodyPr/>
          <a:lstStyle/>
          <a:p>
            <a:pPr algn="l"/>
            <a:r>
              <a:rPr lang="en-US" b="1" dirty="0"/>
              <a:t>Abbreviations: </a:t>
            </a:r>
            <a:r>
              <a:rPr lang="en-US" dirty="0"/>
              <a:t>UACR indicates urine albumin-to-creatinine ratio; CKD, chronic kidney disease; eGFR, estimated glomerular filtration rate; </a:t>
            </a:r>
            <a:br>
              <a:rPr lang="en-US" dirty="0"/>
            </a:br>
            <a:r>
              <a:rPr lang="en-US" dirty="0"/>
              <a:t>GLP-1, glucagon-like peptide 1; </a:t>
            </a:r>
            <a:r>
              <a:rPr lang="en-US" dirty="0" err="1"/>
              <a:t>nsMRA</a:t>
            </a:r>
            <a:r>
              <a:rPr lang="en-US" dirty="0"/>
              <a:t>, non-steroidal mineralocorticoid receptor antagonist; </a:t>
            </a:r>
            <a:r>
              <a:rPr lang="en-US" dirty="0" err="1"/>
              <a:t>RASi</a:t>
            </a:r>
            <a:r>
              <a:rPr lang="en-US" dirty="0"/>
              <a:t>, renin-angiotensin system inhibitors; </a:t>
            </a:r>
            <a:br>
              <a:rPr lang="en-US" dirty="0"/>
            </a:br>
            <a:r>
              <a:rPr lang="en-US" dirty="0"/>
              <a:t>and SGLT2i; sodium glucose cotransporter 2 inhibitors. </a:t>
            </a:r>
          </a:p>
        </p:txBody>
      </p:sp>
      <p:sp>
        <p:nvSpPr>
          <p:cNvPr id="4" name="Slide Number Placeholder 3">
            <a:extLst>
              <a:ext uri="{FF2B5EF4-FFF2-40B4-BE49-F238E27FC236}">
                <a16:creationId xmlns:a16="http://schemas.microsoft.com/office/drawing/2014/main" id="{CE4F195D-05AA-93D6-AE57-C359F3EE1A1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10</a:t>
            </a:fld>
            <a:endParaRPr lang="en-US" sz="900" dirty="0"/>
          </a:p>
        </p:txBody>
      </p:sp>
      <p:cxnSp>
        <p:nvCxnSpPr>
          <p:cNvPr id="16" name="Straight Arrow Connector 15">
            <a:extLst>
              <a:ext uri="{FF2B5EF4-FFF2-40B4-BE49-F238E27FC236}">
                <a16:creationId xmlns:a16="http://schemas.microsoft.com/office/drawing/2014/main" id="{86E47EFD-7D4B-8B12-0FA2-3928EE437656}"/>
              </a:ext>
              <a:ext uri="{C183D7F6-B498-43B3-948B-1728B52AA6E4}">
                <adec:decorative xmlns:adec="http://schemas.microsoft.com/office/drawing/2017/decorative" val="1"/>
              </a:ext>
            </a:extLst>
          </p:cNvPr>
          <p:cNvCxnSpPr>
            <a:cxnSpLocks/>
          </p:cNvCxnSpPr>
          <p:nvPr/>
        </p:nvCxnSpPr>
        <p:spPr>
          <a:xfrm flipH="1">
            <a:off x="4433455" y="1658534"/>
            <a:ext cx="10375" cy="48719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175F81D-ED15-FEBE-C891-2E596DBA4A77}"/>
              </a:ext>
              <a:ext uri="{C183D7F6-B498-43B3-948B-1728B52AA6E4}">
                <adec:decorative xmlns:adec="http://schemas.microsoft.com/office/drawing/2017/decorative" val="1"/>
              </a:ext>
            </a:extLst>
          </p:cNvPr>
          <p:cNvCxnSpPr>
            <a:cxnSpLocks/>
          </p:cNvCxnSpPr>
          <p:nvPr/>
        </p:nvCxnSpPr>
        <p:spPr>
          <a:xfrm>
            <a:off x="4414405" y="2515640"/>
            <a:ext cx="0" cy="57046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8B4A87C-3FCC-29CF-6957-D11D1A34AFFB}"/>
              </a:ext>
              <a:ext uri="{C183D7F6-B498-43B3-948B-1728B52AA6E4}">
                <adec:decorative xmlns:adec="http://schemas.microsoft.com/office/drawing/2017/decorative" val="1"/>
              </a:ext>
            </a:extLst>
          </p:cNvPr>
          <p:cNvCxnSpPr>
            <a:cxnSpLocks/>
          </p:cNvCxnSpPr>
          <p:nvPr/>
        </p:nvCxnSpPr>
        <p:spPr>
          <a:xfrm>
            <a:off x="5070765" y="2329229"/>
            <a:ext cx="1155469"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5D54341-252E-5997-81E0-8092425B00E2}"/>
              </a:ext>
              <a:ext uri="{C183D7F6-B498-43B3-948B-1728B52AA6E4}">
                <adec:decorative xmlns:adec="http://schemas.microsoft.com/office/drawing/2017/decorative" val="1"/>
              </a:ext>
            </a:extLst>
          </p:cNvPr>
          <p:cNvSpPr txBox="1"/>
          <p:nvPr/>
        </p:nvSpPr>
        <p:spPr>
          <a:xfrm>
            <a:off x="522424" y="1274575"/>
            <a:ext cx="7849769" cy="374740"/>
          </a:xfrm>
          <a:prstGeom prst="rect">
            <a:avLst/>
          </a:prstGeom>
          <a:solidFill>
            <a:schemeClr val="bg1"/>
          </a:solidFill>
          <a:ln w="12700">
            <a:solidFill>
              <a:schemeClr val="tx1"/>
            </a:solid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2000" dirty="0">
                <a:solidFill>
                  <a:schemeClr val="tx1"/>
                </a:solidFill>
              </a:rPr>
              <a:t>CKM syndrome with CKD (eGFR &lt;60 and/or UACR ≥30 mg/g) without CVD</a:t>
            </a:r>
          </a:p>
        </p:txBody>
      </p:sp>
      <p:sp>
        <p:nvSpPr>
          <p:cNvPr id="21" name="Rectangle Container copy 2">
            <a:extLst>
              <a:ext uri="{FF2B5EF4-FFF2-40B4-BE49-F238E27FC236}">
                <a16:creationId xmlns:a16="http://schemas.microsoft.com/office/drawing/2014/main" id="{E7814336-2859-3118-B31C-87F9E25E3507}"/>
              </a:ext>
              <a:ext uri="{C183D7F6-B498-43B3-948B-1728B52AA6E4}">
                <adec:decorative xmlns:adec="http://schemas.microsoft.com/office/drawing/2017/decorative" val="1"/>
              </a:ext>
            </a:extLst>
          </p:cNvPr>
          <p:cNvSpPr/>
          <p:nvPr/>
        </p:nvSpPr>
        <p:spPr>
          <a:xfrm>
            <a:off x="3239886" y="2147762"/>
            <a:ext cx="2391987" cy="366838"/>
          </a:xfrm>
          <a:prstGeom prst="rect">
            <a:avLst/>
          </a:prstGeom>
          <a:solidFill>
            <a:schemeClr val="bg1"/>
          </a:solidFill>
          <a:ln w="25400">
            <a:solidFill>
              <a:schemeClr val="tx1"/>
            </a:solidFill>
          </a:ln>
        </p:spPr>
        <p:txBody>
          <a:bodyPr spcFirstLastPara="0" lIns="0" tIns="0" rIns="0" bIns="0" anchor="ctr"/>
          <a:lstStyle/>
          <a:p>
            <a:pPr algn="ctr" hangingPunct="0">
              <a:lnSpc>
                <a:spcPct val="90000"/>
              </a:lnSpc>
            </a:pPr>
            <a:r>
              <a:rPr lang="en-US" sz="1600" b="1" dirty="0">
                <a:ln w="0"/>
                <a:latin typeface="Lub Dub Condensed" panose="020B0506030403020204" pitchFamily="34" charset="0"/>
              </a:rPr>
              <a:t>Type 2 diabetes?</a:t>
            </a:r>
          </a:p>
        </p:txBody>
      </p:sp>
      <p:sp>
        <p:nvSpPr>
          <p:cNvPr id="22" name="Rectangle Container copy 2">
            <a:extLst>
              <a:ext uri="{FF2B5EF4-FFF2-40B4-BE49-F238E27FC236}">
                <a16:creationId xmlns:a16="http://schemas.microsoft.com/office/drawing/2014/main" id="{C8F7FDBB-4F89-0B57-B50F-33849D71E248}"/>
              </a:ext>
              <a:ext uri="{C183D7F6-B498-43B3-948B-1728B52AA6E4}">
                <adec:decorative xmlns:adec="http://schemas.microsoft.com/office/drawing/2017/decorative" val="1"/>
              </a:ext>
            </a:extLst>
          </p:cNvPr>
          <p:cNvSpPr/>
          <p:nvPr/>
        </p:nvSpPr>
        <p:spPr>
          <a:xfrm>
            <a:off x="6234545" y="1944141"/>
            <a:ext cx="2514599" cy="570459"/>
          </a:xfrm>
          <a:prstGeom prst="rect">
            <a:avLst/>
          </a:prstGeom>
          <a:solidFill>
            <a:schemeClr val="bg1"/>
          </a:solidFill>
          <a:ln w="25400">
            <a:solidFill>
              <a:schemeClr val="tx1"/>
            </a:solidFill>
          </a:ln>
        </p:spPr>
        <p:txBody>
          <a:bodyPr spcFirstLastPara="0" lIns="0" tIns="0" rIns="0" bIns="0" anchor="ctr"/>
          <a:lstStyle/>
          <a:p>
            <a:pPr algn="ctr" hangingPunct="0">
              <a:lnSpc>
                <a:spcPct val="90000"/>
              </a:lnSpc>
            </a:pPr>
            <a:r>
              <a:rPr lang="en-US" sz="1400" b="1" dirty="0">
                <a:ln w="0"/>
                <a:solidFill>
                  <a:prstClr val="black"/>
                </a:solidFill>
                <a:latin typeface="Lub Dub Condensed" panose="020B0506030403020204" pitchFamily="34" charset="0"/>
              </a:rPr>
              <a:t>Albuminuria (UACR ≥30 mg/g) </a:t>
            </a:r>
          </a:p>
          <a:p>
            <a:pPr algn="ctr" hangingPunct="0">
              <a:lnSpc>
                <a:spcPct val="90000"/>
              </a:lnSpc>
            </a:pPr>
            <a:r>
              <a:rPr lang="en-US" sz="1400" b="1" dirty="0">
                <a:ln w="0"/>
                <a:solidFill>
                  <a:prstClr val="black"/>
                </a:solidFill>
                <a:latin typeface="Lub Dub Condensed" panose="020B0506030403020204" pitchFamily="34" charset="0"/>
              </a:rPr>
              <a:t> present?</a:t>
            </a:r>
          </a:p>
        </p:txBody>
      </p:sp>
      <p:sp>
        <p:nvSpPr>
          <p:cNvPr id="23" name="TextBox 22">
            <a:extLst>
              <a:ext uri="{FF2B5EF4-FFF2-40B4-BE49-F238E27FC236}">
                <a16:creationId xmlns:a16="http://schemas.microsoft.com/office/drawing/2014/main" id="{E2CB9F5D-AA8E-D8D5-BF8D-096E3B678852}"/>
              </a:ext>
              <a:ext uri="{C183D7F6-B498-43B3-948B-1728B52AA6E4}">
                <adec:decorative xmlns:adec="http://schemas.microsoft.com/office/drawing/2017/decorative" val="1"/>
              </a:ext>
            </a:extLst>
          </p:cNvPr>
          <p:cNvSpPr txBox="1"/>
          <p:nvPr/>
        </p:nvSpPr>
        <p:spPr>
          <a:xfrm>
            <a:off x="5676741" y="2220737"/>
            <a:ext cx="364750" cy="215444"/>
          </a:xfrm>
          <a:prstGeom prst="rect">
            <a:avLst/>
          </a:prstGeom>
          <a:solidFill>
            <a:schemeClr val="bg1"/>
          </a:solidFill>
          <a:ln>
            <a:solidFill>
              <a:schemeClr val="tx1"/>
            </a:solidFill>
          </a:ln>
        </p:spPr>
        <p:txBody>
          <a:bodyPr wrap="square" lIns="0" tIns="0" rIns="0" bIns="0">
            <a:spAutoFit/>
          </a:bodyPr>
          <a:lstStyle/>
          <a:p>
            <a:pPr algn="ctr"/>
            <a:r>
              <a:rPr lang="en-US" sz="1400" b="1" dirty="0">
                <a:ln w="0"/>
                <a:latin typeface="Lub Dub Condensed" panose="020B0506030403020204" pitchFamily="34" charset="0"/>
              </a:rPr>
              <a:t>No</a:t>
            </a:r>
          </a:p>
        </p:txBody>
      </p:sp>
      <p:sp>
        <p:nvSpPr>
          <p:cNvPr id="25" name="TextBox 24">
            <a:extLst>
              <a:ext uri="{FF2B5EF4-FFF2-40B4-BE49-F238E27FC236}">
                <a16:creationId xmlns:a16="http://schemas.microsoft.com/office/drawing/2014/main" id="{BE1FD4A6-140E-012D-4E99-8DC76E902308}"/>
              </a:ext>
              <a:ext uri="{C183D7F6-B498-43B3-948B-1728B52AA6E4}">
                <adec:decorative xmlns:adec="http://schemas.microsoft.com/office/drawing/2017/decorative" val="1"/>
              </a:ext>
            </a:extLst>
          </p:cNvPr>
          <p:cNvSpPr txBox="1"/>
          <p:nvPr/>
        </p:nvSpPr>
        <p:spPr>
          <a:xfrm>
            <a:off x="4233729" y="2623150"/>
            <a:ext cx="364750" cy="215444"/>
          </a:xfrm>
          <a:prstGeom prst="rect">
            <a:avLst/>
          </a:prstGeom>
          <a:solidFill>
            <a:schemeClr val="bg1"/>
          </a:solidFill>
          <a:ln>
            <a:solidFill>
              <a:schemeClr val="tx1"/>
            </a:solidFill>
          </a:ln>
        </p:spPr>
        <p:txBody>
          <a:bodyPr wrap="square" lIns="0" tIns="0" rIns="0" bIns="0">
            <a:spAutoFit/>
          </a:bodyPr>
          <a:lstStyle/>
          <a:p>
            <a:pPr algn="ctr"/>
            <a:r>
              <a:rPr lang="en-US" sz="1400" b="1" dirty="0">
                <a:ln w="0"/>
                <a:latin typeface="Lub Dub Condensed" panose="020B0506030403020204" pitchFamily="34" charset="0"/>
              </a:rPr>
              <a:t>Yes</a:t>
            </a:r>
          </a:p>
        </p:txBody>
      </p:sp>
      <p:sp>
        <p:nvSpPr>
          <p:cNvPr id="33" name="Rectangle Container copy 2">
            <a:extLst>
              <a:ext uri="{FF2B5EF4-FFF2-40B4-BE49-F238E27FC236}">
                <a16:creationId xmlns:a16="http://schemas.microsoft.com/office/drawing/2014/main" id="{265C7229-E24F-7BE2-7B2C-DF299E21FC1E}"/>
              </a:ext>
              <a:ext uri="{C183D7F6-B498-43B3-948B-1728B52AA6E4}">
                <adec:decorative xmlns:adec="http://schemas.microsoft.com/office/drawing/2017/decorative" val="1"/>
              </a:ext>
            </a:extLst>
          </p:cNvPr>
          <p:cNvSpPr/>
          <p:nvPr/>
        </p:nvSpPr>
        <p:spPr>
          <a:xfrm>
            <a:off x="6026305" y="3071508"/>
            <a:ext cx="904010" cy="477186"/>
          </a:xfrm>
          <a:prstGeom prst="rect">
            <a:avLst/>
          </a:prstGeom>
          <a:solidFill>
            <a:schemeClr val="bg1"/>
          </a:solidFill>
          <a:ln w="12700">
            <a:solidFill>
              <a:schemeClr val="tx1"/>
            </a:solidFill>
          </a:ln>
        </p:spPr>
        <p:txBody>
          <a:bodyPr wrap="square" rtlCol="0" anchor="ctr">
            <a:noAutofit/>
          </a:bodyPr>
          <a:lstStyle/>
          <a:p>
            <a:pPr algn="ctr"/>
            <a:r>
              <a:rPr lang="en-US" sz="1200" b="1" dirty="0">
                <a:ln w="0"/>
                <a:solidFill>
                  <a:prstClr val="black"/>
                </a:solidFill>
                <a:latin typeface="Lub Dub Condensed" panose="020B0506030403020204" pitchFamily="34" charset="0"/>
              </a:rPr>
              <a:t>UACR ≥200 mg/g</a:t>
            </a:r>
            <a:endParaRPr lang="en-US" sz="1200" dirty="0">
              <a:ln w="0"/>
              <a:solidFill>
                <a:prstClr val="black"/>
              </a:solidFill>
              <a:latin typeface="Lub Dub Condensed" panose="020B0506030403020204" pitchFamily="34" charset="0"/>
            </a:endParaRPr>
          </a:p>
        </p:txBody>
      </p:sp>
      <p:sp>
        <p:nvSpPr>
          <p:cNvPr id="35" name="Rectangle Container copy 2">
            <a:extLst>
              <a:ext uri="{FF2B5EF4-FFF2-40B4-BE49-F238E27FC236}">
                <a16:creationId xmlns:a16="http://schemas.microsoft.com/office/drawing/2014/main" id="{5964BC76-C0F8-07C1-2538-54B10C332B12}"/>
              </a:ext>
              <a:ext uri="{C183D7F6-B498-43B3-948B-1728B52AA6E4}">
                <adec:decorative xmlns:adec="http://schemas.microsoft.com/office/drawing/2017/decorative" val="1"/>
              </a:ext>
            </a:extLst>
          </p:cNvPr>
          <p:cNvSpPr/>
          <p:nvPr/>
        </p:nvSpPr>
        <p:spPr>
          <a:xfrm>
            <a:off x="8138669" y="3079825"/>
            <a:ext cx="1150804" cy="453085"/>
          </a:xfrm>
          <a:prstGeom prst="rect">
            <a:avLst/>
          </a:prstGeom>
          <a:solidFill>
            <a:schemeClr val="bg1"/>
          </a:solidFill>
          <a:ln w="12700">
            <a:solidFill>
              <a:schemeClr val="tx1"/>
            </a:solidFill>
          </a:ln>
        </p:spPr>
        <p:txBody>
          <a:bodyPr wrap="square" rtlCol="0" anchor="ctr">
            <a:noAutofit/>
          </a:bodyPr>
          <a:lstStyle/>
          <a:p>
            <a:pPr algn="ctr"/>
            <a:r>
              <a:rPr lang="en-US" sz="1200" b="1" dirty="0">
                <a:ln w="0"/>
                <a:solidFill>
                  <a:prstClr val="black"/>
                </a:solidFill>
                <a:latin typeface="Lub Dub Condensed" panose="020B0506030403020204" pitchFamily="34" charset="0"/>
              </a:rPr>
              <a:t>UACR </a:t>
            </a:r>
            <a:br>
              <a:rPr lang="en-US" sz="1200" b="1" dirty="0">
                <a:ln w="0"/>
                <a:solidFill>
                  <a:prstClr val="black"/>
                </a:solidFill>
                <a:latin typeface="Lub Dub Condensed" panose="020B0506030403020204" pitchFamily="34" charset="0"/>
              </a:rPr>
            </a:br>
            <a:r>
              <a:rPr lang="en-US" sz="1200" b="1" dirty="0">
                <a:ln w="0"/>
                <a:solidFill>
                  <a:prstClr val="black"/>
                </a:solidFill>
                <a:latin typeface="Lub Dub Condensed" panose="020B0506030403020204" pitchFamily="34" charset="0"/>
              </a:rPr>
              <a:t>≥30-199 mg/g</a:t>
            </a:r>
          </a:p>
        </p:txBody>
      </p:sp>
      <p:cxnSp>
        <p:nvCxnSpPr>
          <p:cNvPr id="36" name="Straight Arrow Connector 18">
            <a:extLst>
              <a:ext uri="{FF2B5EF4-FFF2-40B4-BE49-F238E27FC236}">
                <a16:creationId xmlns:a16="http://schemas.microsoft.com/office/drawing/2014/main" id="{1764D8DD-20A7-63FE-B90F-82BB3215A2F8}"/>
              </a:ext>
              <a:ext uri="{C183D7F6-B498-43B3-948B-1728B52AA6E4}">
                <adec:decorative xmlns:adec="http://schemas.microsoft.com/office/drawing/2017/decorative" val="1"/>
              </a:ext>
            </a:extLst>
          </p:cNvPr>
          <p:cNvCxnSpPr>
            <a:cxnSpLocks/>
            <a:stCxn id="22" idx="2"/>
            <a:endCxn id="33" idx="0"/>
          </p:cNvCxnSpPr>
          <p:nvPr/>
        </p:nvCxnSpPr>
        <p:spPr>
          <a:xfrm rot="5400000">
            <a:off x="6706624" y="2286287"/>
            <a:ext cx="556908" cy="1013535"/>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18">
            <a:extLst>
              <a:ext uri="{FF2B5EF4-FFF2-40B4-BE49-F238E27FC236}">
                <a16:creationId xmlns:a16="http://schemas.microsoft.com/office/drawing/2014/main" id="{D43537EE-3674-2CBB-32D5-C170A05784C8}"/>
              </a:ext>
              <a:ext uri="{C183D7F6-B498-43B3-948B-1728B52AA6E4}">
                <adec:decorative xmlns:adec="http://schemas.microsoft.com/office/drawing/2017/decorative" val="1"/>
              </a:ext>
            </a:extLst>
          </p:cNvPr>
          <p:cNvCxnSpPr>
            <a:cxnSpLocks/>
          </p:cNvCxnSpPr>
          <p:nvPr/>
        </p:nvCxnSpPr>
        <p:spPr>
          <a:xfrm rot="16200000" flipH="1">
            <a:off x="7840609" y="2177783"/>
            <a:ext cx="565225" cy="1222226"/>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5" name="Rectangle Container copy 2">
            <a:extLst>
              <a:ext uri="{FF2B5EF4-FFF2-40B4-BE49-F238E27FC236}">
                <a16:creationId xmlns:a16="http://schemas.microsoft.com/office/drawing/2014/main" id="{F4816710-DAA6-52DD-C6AA-C100EA026767}"/>
              </a:ext>
              <a:ext uri="{C183D7F6-B498-43B3-948B-1728B52AA6E4}">
                <adec:decorative xmlns:adec="http://schemas.microsoft.com/office/drawing/2017/decorative" val="1"/>
              </a:ext>
            </a:extLst>
          </p:cNvPr>
          <p:cNvSpPr/>
          <p:nvPr/>
        </p:nvSpPr>
        <p:spPr>
          <a:xfrm>
            <a:off x="3238499" y="3086753"/>
            <a:ext cx="2403765" cy="446157"/>
          </a:xfrm>
          <a:prstGeom prst="rect">
            <a:avLst/>
          </a:prstGeom>
          <a:solidFill>
            <a:srgbClr val="79C78D"/>
          </a:solidFill>
          <a:ln w="12700">
            <a:noFill/>
          </a:ln>
        </p:spPr>
        <p:txBody>
          <a:bodyPr wrap="square" rtlCol="0" anchor="ctr">
            <a:noAutofit/>
          </a:bodyPr>
          <a:lstStyle/>
          <a:p>
            <a:pPr algn="ctr"/>
            <a:r>
              <a:rPr lang="en-US" sz="1600" b="1" dirty="0" err="1">
                <a:ln w="0"/>
                <a:solidFill>
                  <a:prstClr val="black"/>
                </a:solidFill>
                <a:latin typeface="Lub Dub Condensed" panose="020B0506030403020204" pitchFamily="34" charset="0"/>
              </a:rPr>
              <a:t>RASi</a:t>
            </a:r>
            <a:r>
              <a:rPr lang="en-US" sz="1600" b="1" dirty="0">
                <a:ln w="0"/>
                <a:solidFill>
                  <a:prstClr val="black"/>
                </a:solidFill>
                <a:latin typeface="Lub Dub Condensed" panose="020B0506030403020204" pitchFamily="34" charset="0"/>
              </a:rPr>
              <a:t> + SGLT2i</a:t>
            </a:r>
            <a:br>
              <a:rPr lang="en-US" sz="1600" b="1" dirty="0">
                <a:ln w="0"/>
                <a:solidFill>
                  <a:prstClr val="black"/>
                </a:solidFill>
                <a:latin typeface="Lub Dub Condensed" panose="020B0506030403020204" pitchFamily="34" charset="0"/>
              </a:rPr>
            </a:br>
            <a:r>
              <a:rPr lang="en-US" sz="1400" b="1" dirty="0">
                <a:ln w="0"/>
                <a:solidFill>
                  <a:prstClr val="black"/>
                </a:solidFill>
                <a:latin typeface="Lub Dub Condensed" panose="020B0506030403020204" pitchFamily="34" charset="0"/>
              </a:rPr>
              <a:t> </a:t>
            </a:r>
            <a:r>
              <a:rPr lang="en-US" sz="1200" dirty="0">
                <a:ln w="0"/>
                <a:solidFill>
                  <a:prstClr val="black"/>
                </a:solidFill>
                <a:latin typeface="Lub Dub Condensed" panose="020B0506030403020204" pitchFamily="34" charset="0"/>
              </a:rPr>
              <a:t>Class 1</a:t>
            </a:r>
            <a:endParaRPr lang="en-US" sz="1600" dirty="0">
              <a:ln w="0"/>
              <a:solidFill>
                <a:prstClr val="black"/>
              </a:solidFill>
              <a:latin typeface="Lub Dub Condensed" panose="020B0506030403020204" pitchFamily="34" charset="0"/>
            </a:endParaRPr>
          </a:p>
        </p:txBody>
      </p:sp>
      <p:sp>
        <p:nvSpPr>
          <p:cNvPr id="46" name="Rectangle Container copy 2">
            <a:extLst>
              <a:ext uri="{FF2B5EF4-FFF2-40B4-BE49-F238E27FC236}">
                <a16:creationId xmlns:a16="http://schemas.microsoft.com/office/drawing/2014/main" id="{5D1FEE9A-4150-7AF4-F5A6-F5D1B15CB7E6}"/>
              </a:ext>
              <a:ext uri="{C183D7F6-B498-43B3-948B-1728B52AA6E4}">
                <adec:decorative xmlns:adec="http://schemas.microsoft.com/office/drawing/2017/decorative" val="1"/>
              </a:ext>
            </a:extLst>
          </p:cNvPr>
          <p:cNvSpPr/>
          <p:nvPr/>
        </p:nvSpPr>
        <p:spPr>
          <a:xfrm>
            <a:off x="3250783" y="4402666"/>
            <a:ext cx="2379133" cy="365551"/>
          </a:xfrm>
          <a:prstGeom prst="rect">
            <a:avLst/>
          </a:prstGeom>
          <a:solidFill>
            <a:schemeClr val="bg1"/>
          </a:solidFill>
          <a:ln w="25400">
            <a:solidFill>
              <a:schemeClr val="tx1"/>
            </a:solidFill>
          </a:ln>
        </p:spPr>
        <p:txBody>
          <a:bodyPr spcFirstLastPara="0" lIns="0" tIns="0" rIns="0" bIns="0" anchor="ctr"/>
          <a:lstStyle/>
          <a:p>
            <a:pPr algn="ctr" hangingPunct="0">
              <a:lnSpc>
                <a:spcPct val="90000"/>
              </a:lnSpc>
            </a:pPr>
            <a:r>
              <a:rPr lang="en-US" sz="1400" b="1" dirty="0">
                <a:ln w="0"/>
                <a:solidFill>
                  <a:prstClr val="black"/>
                </a:solidFill>
                <a:latin typeface="Lub Dub Condensed" panose="020B0506030403020204" pitchFamily="34" charset="0"/>
              </a:rPr>
              <a:t>Persistent albuminuria?</a:t>
            </a:r>
          </a:p>
        </p:txBody>
      </p:sp>
      <p:sp>
        <p:nvSpPr>
          <p:cNvPr id="48" name="Rectangle Container copy 2">
            <a:extLst>
              <a:ext uri="{FF2B5EF4-FFF2-40B4-BE49-F238E27FC236}">
                <a16:creationId xmlns:a16="http://schemas.microsoft.com/office/drawing/2014/main" id="{3838103F-ECF9-9C83-FE2A-414D6C7A96E5}"/>
              </a:ext>
              <a:ext uri="{C183D7F6-B498-43B3-948B-1728B52AA6E4}">
                <adec:decorative xmlns:adec="http://schemas.microsoft.com/office/drawing/2017/decorative" val="1"/>
              </a:ext>
            </a:extLst>
          </p:cNvPr>
          <p:cNvSpPr/>
          <p:nvPr/>
        </p:nvSpPr>
        <p:spPr>
          <a:xfrm>
            <a:off x="6370011" y="4419291"/>
            <a:ext cx="2379133" cy="365551"/>
          </a:xfrm>
          <a:prstGeom prst="rect">
            <a:avLst/>
          </a:prstGeom>
          <a:solidFill>
            <a:schemeClr val="bg1"/>
          </a:solidFill>
          <a:ln w="25400">
            <a:solidFill>
              <a:schemeClr val="tx1"/>
            </a:solidFill>
          </a:ln>
        </p:spPr>
        <p:txBody>
          <a:bodyPr spcFirstLastPara="0" lIns="0" tIns="0" rIns="0" bIns="0" anchor="ctr"/>
          <a:lstStyle/>
          <a:p>
            <a:pPr algn="ctr" hangingPunct="0">
              <a:lnSpc>
                <a:spcPct val="90000"/>
              </a:lnSpc>
            </a:pPr>
            <a:r>
              <a:rPr lang="en-US" sz="1400" b="1" dirty="0">
                <a:ln w="0"/>
                <a:solidFill>
                  <a:prstClr val="black"/>
                </a:solidFill>
                <a:latin typeface="Lub Dub Condensed" panose="020B0506030403020204" pitchFamily="34" charset="0"/>
              </a:rPr>
              <a:t>Continue current therapy and repeat UACR in 1 yr</a:t>
            </a:r>
          </a:p>
        </p:txBody>
      </p:sp>
      <p:sp>
        <p:nvSpPr>
          <p:cNvPr id="49" name="Rectangle Container copy 2">
            <a:extLst>
              <a:ext uri="{FF2B5EF4-FFF2-40B4-BE49-F238E27FC236}">
                <a16:creationId xmlns:a16="http://schemas.microsoft.com/office/drawing/2014/main" id="{A1408A78-1B41-7543-01B2-A3EEF79AEE41}"/>
              </a:ext>
              <a:ext uri="{C183D7F6-B498-43B3-948B-1728B52AA6E4}">
                <adec:decorative xmlns:adec="http://schemas.microsoft.com/office/drawing/2017/decorative" val="1"/>
              </a:ext>
            </a:extLst>
          </p:cNvPr>
          <p:cNvSpPr/>
          <p:nvPr/>
        </p:nvSpPr>
        <p:spPr>
          <a:xfrm>
            <a:off x="3245427" y="5226627"/>
            <a:ext cx="2403765" cy="772527"/>
          </a:xfrm>
          <a:prstGeom prst="rect">
            <a:avLst/>
          </a:prstGeom>
          <a:solidFill>
            <a:srgbClr val="79C78D"/>
          </a:solidFill>
          <a:ln w="12700">
            <a:noFill/>
          </a:ln>
        </p:spPr>
        <p:txBody>
          <a:bodyPr wrap="square" rtlCol="0" anchor="ctr">
            <a:noAutofit/>
          </a:bodyPr>
          <a:lstStyle/>
          <a:p>
            <a:pPr algn="ctr"/>
            <a:r>
              <a:rPr lang="en-US" sz="1400" b="1" dirty="0">
                <a:ln w="0"/>
                <a:solidFill>
                  <a:prstClr val="black"/>
                </a:solidFill>
                <a:latin typeface="Lub Dub Condensed" panose="020B0506030403020204" pitchFamily="34" charset="0"/>
              </a:rPr>
              <a:t>Add additional </a:t>
            </a:r>
            <a:br>
              <a:rPr lang="en-US" sz="1400" b="1" dirty="0">
                <a:ln w="0"/>
                <a:solidFill>
                  <a:prstClr val="black"/>
                </a:solidFill>
                <a:latin typeface="Lub Dub Condensed" panose="020B0506030403020204" pitchFamily="34" charset="0"/>
              </a:rPr>
            </a:br>
            <a:r>
              <a:rPr lang="en-US" sz="1400" b="1" dirty="0">
                <a:ln w="0"/>
                <a:solidFill>
                  <a:prstClr val="black"/>
                </a:solidFill>
                <a:latin typeface="Lub Dub Condensed" panose="020B0506030403020204" pitchFamily="34" charset="0"/>
              </a:rPr>
              <a:t>kidney-protective therapy</a:t>
            </a:r>
            <a:br>
              <a:rPr lang="en-US" sz="1600" b="1" dirty="0">
                <a:ln w="0"/>
                <a:solidFill>
                  <a:prstClr val="black"/>
                </a:solidFill>
                <a:latin typeface="Lub Dub Condensed" panose="020B0506030403020204" pitchFamily="34" charset="0"/>
              </a:rPr>
            </a:br>
            <a:r>
              <a:rPr lang="en-US" sz="1400" b="1" dirty="0">
                <a:ln w="0"/>
                <a:solidFill>
                  <a:prstClr val="black"/>
                </a:solidFill>
                <a:latin typeface="Lub Dub Condensed" panose="020B0506030403020204" pitchFamily="34" charset="0"/>
              </a:rPr>
              <a:t> </a:t>
            </a:r>
            <a:r>
              <a:rPr lang="en-US" sz="1200" dirty="0">
                <a:ln w="0"/>
                <a:solidFill>
                  <a:prstClr val="black"/>
                </a:solidFill>
                <a:latin typeface="Lub Dub Condensed" panose="020B0506030403020204" pitchFamily="34" charset="0"/>
              </a:rPr>
              <a:t>Class 1</a:t>
            </a:r>
            <a:endParaRPr lang="en-US" sz="1600" dirty="0">
              <a:ln w="0"/>
              <a:solidFill>
                <a:prstClr val="black"/>
              </a:solidFill>
              <a:latin typeface="Lub Dub Condensed" panose="020B0506030403020204" pitchFamily="34" charset="0"/>
            </a:endParaRPr>
          </a:p>
        </p:txBody>
      </p:sp>
      <p:cxnSp>
        <p:nvCxnSpPr>
          <p:cNvPr id="50" name="Straight Arrow Connector 49">
            <a:extLst>
              <a:ext uri="{FF2B5EF4-FFF2-40B4-BE49-F238E27FC236}">
                <a16:creationId xmlns:a16="http://schemas.microsoft.com/office/drawing/2014/main" id="{3163D689-FD12-D748-31EC-9721DBD09EEC}"/>
              </a:ext>
              <a:ext uri="{C183D7F6-B498-43B3-948B-1728B52AA6E4}">
                <adec:decorative xmlns:adec="http://schemas.microsoft.com/office/drawing/2017/decorative" val="1"/>
              </a:ext>
            </a:extLst>
          </p:cNvPr>
          <p:cNvCxnSpPr>
            <a:cxnSpLocks/>
            <a:stCxn id="45" idx="2"/>
            <a:endCxn id="46" idx="0"/>
          </p:cNvCxnSpPr>
          <p:nvPr/>
        </p:nvCxnSpPr>
        <p:spPr>
          <a:xfrm flipH="1">
            <a:off x="4440350" y="3532910"/>
            <a:ext cx="32" cy="86975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C294CBA0-A29A-508F-5430-180FA54FC09F}"/>
              </a:ext>
              <a:ext uri="{C183D7F6-B498-43B3-948B-1728B52AA6E4}">
                <adec:decorative xmlns:adec="http://schemas.microsoft.com/office/drawing/2017/decorative" val="1"/>
              </a:ext>
            </a:extLst>
          </p:cNvPr>
          <p:cNvCxnSpPr>
            <a:cxnSpLocks/>
            <a:stCxn id="46" idx="2"/>
            <a:endCxn id="49" idx="0"/>
          </p:cNvCxnSpPr>
          <p:nvPr/>
        </p:nvCxnSpPr>
        <p:spPr>
          <a:xfrm>
            <a:off x="4440350" y="4768217"/>
            <a:ext cx="6960" cy="45841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A8BD63D9-5660-97E4-DCFA-02F06F149EA4}"/>
              </a:ext>
              <a:ext uri="{C183D7F6-B498-43B3-948B-1728B52AA6E4}">
                <adec:decorative xmlns:adec="http://schemas.microsoft.com/office/drawing/2017/decorative" val="1"/>
              </a:ext>
            </a:extLst>
          </p:cNvPr>
          <p:cNvSpPr txBox="1"/>
          <p:nvPr/>
        </p:nvSpPr>
        <p:spPr>
          <a:xfrm>
            <a:off x="4257975" y="4798313"/>
            <a:ext cx="364750" cy="215444"/>
          </a:xfrm>
          <a:prstGeom prst="rect">
            <a:avLst/>
          </a:prstGeom>
          <a:solidFill>
            <a:schemeClr val="bg1"/>
          </a:solidFill>
          <a:ln>
            <a:solidFill>
              <a:schemeClr val="tx1"/>
            </a:solidFill>
          </a:ln>
        </p:spPr>
        <p:txBody>
          <a:bodyPr wrap="square" lIns="0" tIns="0" rIns="0" bIns="0">
            <a:spAutoFit/>
          </a:bodyPr>
          <a:lstStyle/>
          <a:p>
            <a:pPr algn="ctr"/>
            <a:r>
              <a:rPr lang="en-US" sz="1400" b="1" dirty="0">
                <a:ln w="0"/>
                <a:latin typeface="Lub Dub Condensed" panose="020B0506030403020204" pitchFamily="34" charset="0"/>
              </a:rPr>
              <a:t>Yes</a:t>
            </a:r>
          </a:p>
        </p:txBody>
      </p:sp>
      <p:cxnSp>
        <p:nvCxnSpPr>
          <p:cNvPr id="59" name="Straight Arrow Connector 58">
            <a:extLst>
              <a:ext uri="{FF2B5EF4-FFF2-40B4-BE49-F238E27FC236}">
                <a16:creationId xmlns:a16="http://schemas.microsoft.com/office/drawing/2014/main" id="{B4C8EBEC-FBEF-81A1-8C47-7D64F982D68E}"/>
              </a:ext>
              <a:ext uri="{C183D7F6-B498-43B3-948B-1728B52AA6E4}">
                <adec:decorative xmlns:adec="http://schemas.microsoft.com/office/drawing/2017/decorative" val="1"/>
              </a:ext>
            </a:extLst>
          </p:cNvPr>
          <p:cNvCxnSpPr>
            <a:cxnSpLocks/>
            <a:stCxn id="46" idx="3"/>
            <a:endCxn id="48" idx="1"/>
          </p:cNvCxnSpPr>
          <p:nvPr/>
        </p:nvCxnSpPr>
        <p:spPr>
          <a:xfrm>
            <a:off x="5629916" y="4585442"/>
            <a:ext cx="740095" cy="1662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22C8D424-7AC3-F84F-43EB-3BEC712696F4}"/>
              </a:ext>
              <a:ext uri="{C183D7F6-B498-43B3-948B-1728B52AA6E4}">
                <adec:decorative xmlns:adec="http://schemas.microsoft.com/office/drawing/2017/decorative" val="1"/>
              </a:ext>
            </a:extLst>
          </p:cNvPr>
          <p:cNvSpPr txBox="1"/>
          <p:nvPr/>
        </p:nvSpPr>
        <p:spPr>
          <a:xfrm>
            <a:off x="5813212" y="4477719"/>
            <a:ext cx="364750" cy="215444"/>
          </a:xfrm>
          <a:prstGeom prst="rect">
            <a:avLst/>
          </a:prstGeom>
          <a:solidFill>
            <a:schemeClr val="bg1"/>
          </a:solidFill>
          <a:ln>
            <a:solidFill>
              <a:schemeClr val="tx1"/>
            </a:solidFill>
          </a:ln>
        </p:spPr>
        <p:txBody>
          <a:bodyPr wrap="square" lIns="0" tIns="0" rIns="0" bIns="0">
            <a:spAutoFit/>
          </a:bodyPr>
          <a:lstStyle/>
          <a:p>
            <a:pPr algn="ctr"/>
            <a:r>
              <a:rPr lang="en-US" sz="1400" b="1" dirty="0">
                <a:ln w="0"/>
                <a:latin typeface="Lub Dub Condensed" panose="020B0506030403020204" pitchFamily="34" charset="0"/>
              </a:rPr>
              <a:t>No</a:t>
            </a:r>
          </a:p>
        </p:txBody>
      </p:sp>
      <p:sp>
        <p:nvSpPr>
          <p:cNvPr id="73" name="TextBox 72">
            <a:extLst>
              <a:ext uri="{FF2B5EF4-FFF2-40B4-BE49-F238E27FC236}">
                <a16:creationId xmlns:a16="http://schemas.microsoft.com/office/drawing/2014/main" id="{BB562911-0080-9C32-CBF5-6AD819803F48}"/>
              </a:ext>
              <a:ext uri="{C183D7F6-B498-43B3-948B-1728B52AA6E4}">
                <adec:decorative xmlns:adec="http://schemas.microsoft.com/office/drawing/2017/decorative" val="1"/>
              </a:ext>
            </a:extLst>
          </p:cNvPr>
          <p:cNvSpPr txBox="1"/>
          <p:nvPr/>
        </p:nvSpPr>
        <p:spPr>
          <a:xfrm>
            <a:off x="7309469" y="2674129"/>
            <a:ext cx="364750" cy="215444"/>
          </a:xfrm>
          <a:prstGeom prst="rect">
            <a:avLst/>
          </a:prstGeom>
          <a:solidFill>
            <a:schemeClr val="bg1"/>
          </a:solidFill>
          <a:ln>
            <a:solidFill>
              <a:schemeClr val="tx1"/>
            </a:solidFill>
          </a:ln>
        </p:spPr>
        <p:txBody>
          <a:bodyPr wrap="square" lIns="0" tIns="0" rIns="0" bIns="0">
            <a:spAutoFit/>
          </a:bodyPr>
          <a:lstStyle/>
          <a:p>
            <a:pPr algn="ctr"/>
            <a:r>
              <a:rPr lang="en-US" sz="1400" b="1" dirty="0">
                <a:ln w="0"/>
                <a:latin typeface="Lub Dub Condensed" panose="020B0506030403020204" pitchFamily="34" charset="0"/>
              </a:rPr>
              <a:t>Yes</a:t>
            </a:r>
          </a:p>
        </p:txBody>
      </p:sp>
      <p:sp>
        <p:nvSpPr>
          <p:cNvPr id="9" name="Rectangle Container copy 2">
            <a:extLst>
              <a:ext uri="{FF2B5EF4-FFF2-40B4-BE49-F238E27FC236}">
                <a16:creationId xmlns:a16="http://schemas.microsoft.com/office/drawing/2014/main" id="{F759AC44-8924-68B9-5A62-5FD47A45633B}"/>
              </a:ext>
              <a:ext uri="{C183D7F6-B498-43B3-948B-1728B52AA6E4}">
                <adec:decorative xmlns:adec="http://schemas.microsoft.com/office/drawing/2017/decorative" val="1"/>
              </a:ext>
            </a:extLst>
          </p:cNvPr>
          <p:cNvSpPr/>
          <p:nvPr/>
        </p:nvSpPr>
        <p:spPr>
          <a:xfrm>
            <a:off x="6041491" y="3567131"/>
            <a:ext cx="904010" cy="744437"/>
          </a:xfrm>
          <a:prstGeom prst="rect">
            <a:avLst/>
          </a:prstGeom>
          <a:solidFill>
            <a:srgbClr val="79C78D"/>
          </a:solidFill>
          <a:ln w="12700">
            <a:noFill/>
          </a:ln>
        </p:spPr>
        <p:txBody>
          <a:bodyPr wrap="square" rtlCol="0" anchor="ctr">
            <a:noAutofit/>
          </a:bodyPr>
          <a:lstStyle/>
          <a:p>
            <a:pPr algn="ctr"/>
            <a:r>
              <a:rPr lang="en-US" sz="1400" b="1" dirty="0" err="1">
                <a:ln w="0"/>
                <a:solidFill>
                  <a:prstClr val="black"/>
                </a:solidFill>
                <a:latin typeface="Lub Dub Condensed" panose="020B0506030403020204" pitchFamily="34" charset="0"/>
              </a:rPr>
              <a:t>RASi</a:t>
            </a:r>
            <a:r>
              <a:rPr lang="en-US" sz="1400" b="1" dirty="0">
                <a:ln w="0"/>
                <a:solidFill>
                  <a:prstClr val="black"/>
                </a:solidFill>
                <a:latin typeface="Lub Dub Condensed" panose="020B0506030403020204" pitchFamily="34" charset="0"/>
              </a:rPr>
              <a:t> + SGLT2i</a:t>
            </a:r>
            <a:br>
              <a:rPr lang="en-US" sz="1600" b="1" dirty="0">
                <a:ln w="0"/>
                <a:solidFill>
                  <a:prstClr val="black"/>
                </a:solidFill>
                <a:latin typeface="Lub Dub Condensed" panose="020B0506030403020204" pitchFamily="34" charset="0"/>
              </a:rPr>
            </a:br>
            <a:r>
              <a:rPr lang="en-US" sz="1400" b="1" dirty="0">
                <a:ln w="0"/>
                <a:solidFill>
                  <a:prstClr val="black"/>
                </a:solidFill>
                <a:latin typeface="Lub Dub Condensed" panose="020B0506030403020204" pitchFamily="34" charset="0"/>
              </a:rPr>
              <a:t> </a:t>
            </a:r>
            <a:r>
              <a:rPr lang="en-US" sz="1200" dirty="0">
                <a:ln w="0"/>
                <a:solidFill>
                  <a:prstClr val="black"/>
                </a:solidFill>
                <a:latin typeface="Lub Dub Condensed" panose="020B0506030403020204" pitchFamily="34" charset="0"/>
              </a:rPr>
              <a:t>Class 1</a:t>
            </a:r>
            <a:endParaRPr lang="en-US" sz="1600" dirty="0">
              <a:ln w="0"/>
              <a:solidFill>
                <a:prstClr val="black"/>
              </a:solidFill>
              <a:latin typeface="Lub Dub Condensed" panose="020B0506030403020204" pitchFamily="34" charset="0"/>
            </a:endParaRPr>
          </a:p>
        </p:txBody>
      </p:sp>
      <p:sp>
        <p:nvSpPr>
          <p:cNvPr id="27" name="Rectangle Container copy 2">
            <a:extLst>
              <a:ext uri="{FF2B5EF4-FFF2-40B4-BE49-F238E27FC236}">
                <a16:creationId xmlns:a16="http://schemas.microsoft.com/office/drawing/2014/main" id="{1E7913F4-0849-48AE-15D6-760A00F81BAD}"/>
              </a:ext>
              <a:ext uri="{C183D7F6-B498-43B3-948B-1728B52AA6E4}">
                <adec:decorative xmlns:adec="http://schemas.microsoft.com/office/drawing/2017/decorative" val="1"/>
              </a:ext>
            </a:extLst>
          </p:cNvPr>
          <p:cNvSpPr/>
          <p:nvPr/>
        </p:nvSpPr>
        <p:spPr>
          <a:xfrm>
            <a:off x="8138572" y="3893210"/>
            <a:ext cx="1150804" cy="365551"/>
          </a:xfrm>
          <a:prstGeom prst="rect">
            <a:avLst/>
          </a:prstGeom>
          <a:solidFill>
            <a:srgbClr val="FFDA68"/>
          </a:solidFill>
          <a:ln w="12700">
            <a:noFill/>
          </a:ln>
        </p:spPr>
        <p:txBody>
          <a:bodyPr wrap="square" rtlCol="0" anchor="ctr">
            <a:noAutofit/>
          </a:bodyPr>
          <a:lstStyle/>
          <a:p>
            <a:pPr algn="ctr"/>
            <a:r>
              <a:rPr lang="en-US" sz="1200" b="1" dirty="0">
                <a:ln w="0"/>
                <a:solidFill>
                  <a:prstClr val="black"/>
                </a:solidFill>
                <a:latin typeface="Lub Dub Condensed" panose="020B0506030403020204" pitchFamily="34" charset="0"/>
              </a:rPr>
              <a:t>SGLT2i </a:t>
            </a:r>
            <a:r>
              <a:rPr lang="en-US" sz="1200" dirty="0">
                <a:ln w="0"/>
                <a:solidFill>
                  <a:prstClr val="black"/>
                </a:solidFill>
                <a:latin typeface="Lub Dub Condensed" panose="020B0506030403020204" pitchFamily="34" charset="0"/>
              </a:rPr>
              <a:t>Class 2a</a:t>
            </a:r>
          </a:p>
        </p:txBody>
      </p:sp>
      <p:sp>
        <p:nvSpPr>
          <p:cNvPr id="28" name="Rectangle Container copy 2">
            <a:extLst>
              <a:ext uri="{FF2B5EF4-FFF2-40B4-BE49-F238E27FC236}">
                <a16:creationId xmlns:a16="http://schemas.microsoft.com/office/drawing/2014/main" id="{13D53BAE-2C9A-880A-E9E4-D6DFFD83B53B}"/>
              </a:ext>
              <a:ext uri="{C183D7F6-B498-43B3-948B-1728B52AA6E4}">
                <adec:decorative xmlns:adec="http://schemas.microsoft.com/office/drawing/2017/decorative" val="1"/>
              </a:ext>
            </a:extLst>
          </p:cNvPr>
          <p:cNvSpPr/>
          <p:nvPr/>
        </p:nvSpPr>
        <p:spPr>
          <a:xfrm>
            <a:off x="8138572" y="3548694"/>
            <a:ext cx="1150804" cy="359189"/>
          </a:xfrm>
          <a:prstGeom prst="rect">
            <a:avLst/>
          </a:prstGeom>
          <a:solidFill>
            <a:srgbClr val="79C78D"/>
          </a:solidFill>
          <a:ln w="12700">
            <a:noFill/>
          </a:ln>
        </p:spPr>
        <p:txBody>
          <a:bodyPr wrap="square" rtlCol="0" anchor="ctr">
            <a:noAutofit/>
          </a:bodyPr>
          <a:lstStyle/>
          <a:p>
            <a:pPr algn="ctr"/>
            <a:r>
              <a:rPr lang="en-US" sz="1200" b="1" dirty="0" err="1">
                <a:ln w="0"/>
                <a:solidFill>
                  <a:prstClr val="black"/>
                </a:solidFill>
                <a:latin typeface="Lub Dub Condensed" panose="020B0506030403020204" pitchFamily="34" charset="0"/>
              </a:rPr>
              <a:t>RASi</a:t>
            </a:r>
            <a:r>
              <a:rPr lang="en-US" sz="1200" b="1" dirty="0">
                <a:ln w="0"/>
                <a:solidFill>
                  <a:prstClr val="black"/>
                </a:solidFill>
                <a:latin typeface="Lub Dub Condensed" panose="020B0506030403020204" pitchFamily="34" charset="0"/>
              </a:rPr>
              <a:t> </a:t>
            </a:r>
            <a:r>
              <a:rPr lang="en-US" sz="1200" dirty="0">
                <a:ln w="0"/>
                <a:solidFill>
                  <a:prstClr val="black"/>
                </a:solidFill>
                <a:latin typeface="Lub Dub Condensed" panose="020B0506030403020204" pitchFamily="34" charset="0"/>
              </a:rPr>
              <a:t>Class 1</a:t>
            </a:r>
          </a:p>
        </p:txBody>
      </p:sp>
    </p:spTree>
    <p:extLst>
      <p:ext uri="{BB962C8B-B14F-4D97-AF65-F5344CB8AC3E}">
        <p14:creationId xmlns:p14="http://schemas.microsoft.com/office/powerpoint/2010/main" val="401701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childTnLst>
                          </p:cTn>
                        </p:par>
                        <p:par>
                          <p:cTn id="38" fill="hold">
                            <p:stCondLst>
                              <p:cond delay="3500"/>
                            </p:stCondLst>
                            <p:childTnLst>
                              <p:par>
                                <p:cTn id="39" presetID="22" presetClass="entr" presetSubtype="2" fill="hold"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right)">
                                      <p:cBhvr>
                                        <p:cTn id="41" dur="500"/>
                                        <p:tgtEl>
                                          <p:spTgt spid="3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3"/>
                                        </p:tgtEl>
                                        <p:attrNameLst>
                                          <p:attrName>style.visibility</p:attrName>
                                        </p:attrNameLst>
                                      </p:cBhvr>
                                      <p:to>
                                        <p:strVal val="visible"/>
                                      </p:to>
                                    </p:set>
                                    <p:animEffect transition="in" filter="fade">
                                      <p:cBhvr>
                                        <p:cTn id="44" dur="500"/>
                                        <p:tgtEl>
                                          <p:spTgt spid="73"/>
                                        </p:tgtEl>
                                      </p:cBhvr>
                                    </p:animEffect>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500"/>
                                        <p:tgtEl>
                                          <p:spTgt spid="33"/>
                                        </p:tgtEl>
                                      </p:cBhvr>
                                    </p:animEffect>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left)">
                                      <p:cBhvr>
                                        <p:cTn id="52" dur="500"/>
                                        <p:tgtEl>
                                          <p:spTgt spid="42"/>
                                        </p:tgtEl>
                                      </p:cBhvr>
                                    </p:animEffect>
                                  </p:childTnLst>
                                </p:cTn>
                              </p:par>
                            </p:childTnLst>
                          </p:cTn>
                        </p:par>
                        <p:par>
                          <p:cTn id="53" fill="hold">
                            <p:stCondLst>
                              <p:cond delay="5000"/>
                            </p:stCondLst>
                            <p:childTnLst>
                              <p:par>
                                <p:cTn id="54" presetID="10" presetClass="entr" presetSubtype="0"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500"/>
                                        <p:tgtEl>
                                          <p:spTgt spid="35"/>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childTnLst>
                                </p:cTn>
                              </p:par>
                              <p:par>
                                <p:cTn id="62" presetID="22" presetClass="entr" presetSubtype="1" fill="hold" nodeType="with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wipe(up)">
                                      <p:cBhvr>
                                        <p:cTn id="64" dur="500"/>
                                        <p:tgtEl>
                                          <p:spTgt spid="18"/>
                                        </p:tgtEl>
                                      </p:cBhvr>
                                    </p:animEffect>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fade">
                                      <p:cBhvr>
                                        <p:cTn id="68" dur="500"/>
                                        <p:tgtEl>
                                          <p:spTgt spid="45"/>
                                        </p:tgtEl>
                                      </p:cBhvr>
                                    </p:animEffect>
                                  </p:childTnLst>
                                </p:cTn>
                              </p:par>
                            </p:childTnLst>
                          </p:cTn>
                        </p:par>
                        <p:par>
                          <p:cTn id="69" fill="hold">
                            <p:stCondLst>
                              <p:cond delay="1000"/>
                            </p:stCondLst>
                            <p:childTnLst>
                              <p:par>
                                <p:cTn id="70" presetID="22" presetClass="entr" presetSubtype="1"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wipe(up)">
                                      <p:cBhvr>
                                        <p:cTn id="72" dur="500"/>
                                        <p:tgtEl>
                                          <p:spTgt spid="50"/>
                                        </p:tgtEl>
                                      </p:cBhvr>
                                    </p:animEffect>
                                  </p:childTnLst>
                                </p:cTn>
                              </p:par>
                            </p:childTnLst>
                          </p:cTn>
                        </p:par>
                        <p:par>
                          <p:cTn id="73" fill="hold">
                            <p:stCondLst>
                              <p:cond delay="1500"/>
                            </p:stCondLst>
                            <p:childTnLst>
                              <p:par>
                                <p:cTn id="74" presetID="10"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500"/>
                                        <p:tgtEl>
                                          <p:spTgt spid="46"/>
                                        </p:tgtEl>
                                      </p:cBhvr>
                                    </p:animEffect>
                                  </p:childTnLst>
                                </p:cTn>
                              </p:par>
                            </p:childTnLst>
                          </p:cTn>
                        </p:par>
                        <p:par>
                          <p:cTn id="77" fill="hold">
                            <p:stCondLst>
                              <p:cond delay="2000"/>
                            </p:stCondLst>
                            <p:childTnLst>
                              <p:par>
                                <p:cTn id="78" presetID="22" presetClass="entr" presetSubtype="8" fill="hold"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wipe(left)">
                                      <p:cBhvr>
                                        <p:cTn id="80" dur="500"/>
                                        <p:tgtEl>
                                          <p:spTgt spid="59"/>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68"/>
                                        </p:tgtEl>
                                        <p:attrNameLst>
                                          <p:attrName>style.visibility</p:attrName>
                                        </p:attrNameLst>
                                      </p:cBhvr>
                                      <p:to>
                                        <p:strVal val="visible"/>
                                      </p:to>
                                    </p:set>
                                    <p:animEffect transition="in" filter="fade">
                                      <p:cBhvr>
                                        <p:cTn id="83" dur="500"/>
                                        <p:tgtEl>
                                          <p:spTgt spid="68"/>
                                        </p:tgtEl>
                                      </p:cBhvr>
                                    </p:animEffect>
                                  </p:childTnLst>
                                </p:cTn>
                              </p:par>
                            </p:childTnLst>
                          </p:cTn>
                        </p:par>
                        <p:par>
                          <p:cTn id="84" fill="hold">
                            <p:stCondLst>
                              <p:cond delay="2500"/>
                            </p:stCondLst>
                            <p:childTnLst>
                              <p:par>
                                <p:cTn id="85" presetID="10" presetClass="entr" presetSubtype="0"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fade">
                                      <p:cBhvr>
                                        <p:cTn id="87" dur="500"/>
                                        <p:tgtEl>
                                          <p:spTgt spid="48"/>
                                        </p:tgtEl>
                                      </p:cBhvr>
                                    </p:animEffect>
                                  </p:childTnLst>
                                </p:cTn>
                              </p:par>
                            </p:childTnLst>
                          </p:cTn>
                        </p:par>
                        <p:par>
                          <p:cTn id="88" fill="hold">
                            <p:stCondLst>
                              <p:cond delay="3000"/>
                            </p:stCondLst>
                            <p:childTnLst>
                              <p:par>
                                <p:cTn id="89" presetID="10"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500"/>
                                        <p:tgtEl>
                                          <p:spTgt spid="54"/>
                                        </p:tgtEl>
                                      </p:cBhvr>
                                    </p:animEffect>
                                  </p:childTnLst>
                                </p:cTn>
                              </p:par>
                              <p:par>
                                <p:cTn id="92" presetID="22" presetClass="entr" presetSubtype="1" fill="hold" nodeType="withEffect">
                                  <p:stCondLst>
                                    <p:cond delay="0"/>
                                  </p:stCondLst>
                                  <p:childTnLst>
                                    <p:set>
                                      <p:cBhvr>
                                        <p:cTn id="93" dur="1" fill="hold">
                                          <p:stCondLst>
                                            <p:cond delay="0"/>
                                          </p:stCondLst>
                                        </p:cTn>
                                        <p:tgtEl>
                                          <p:spTgt spid="53"/>
                                        </p:tgtEl>
                                        <p:attrNameLst>
                                          <p:attrName>style.visibility</p:attrName>
                                        </p:attrNameLst>
                                      </p:cBhvr>
                                      <p:to>
                                        <p:strVal val="visible"/>
                                      </p:to>
                                    </p:set>
                                    <p:animEffect transition="in" filter="wipe(up)">
                                      <p:cBhvr>
                                        <p:cTn id="94" dur="500"/>
                                        <p:tgtEl>
                                          <p:spTgt spid="53"/>
                                        </p:tgtEl>
                                      </p:cBhvr>
                                    </p:animEffect>
                                  </p:childTnLst>
                                </p:cTn>
                              </p:par>
                            </p:childTnLst>
                          </p:cTn>
                        </p:par>
                        <p:par>
                          <p:cTn id="95" fill="hold">
                            <p:stCondLst>
                              <p:cond delay="3500"/>
                            </p:stCondLst>
                            <p:childTnLst>
                              <p:par>
                                <p:cTn id="96" presetID="10" presetClass="entr" presetSubtype="0" fill="hold" grpId="0"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fade">
                                      <p:cBhvr>
                                        <p:cTn id="98" dur="500"/>
                                        <p:tgtEl>
                                          <p:spTgt spid="49"/>
                                        </p:tgtEl>
                                      </p:cBhvr>
                                    </p:animEffect>
                                  </p:childTnLst>
                                </p:cTn>
                              </p:par>
                            </p:childTnLst>
                          </p:cTn>
                        </p:par>
                        <p:par>
                          <p:cTn id="99" fill="hold">
                            <p:stCondLst>
                              <p:cond delay="4000"/>
                            </p:stCondLst>
                            <p:childTnLst>
                              <p:par>
                                <p:cTn id="100" presetID="10" presetClass="entr" presetSubtype="0" fill="hold" grpId="0" nodeType="afterEffect">
                                  <p:stCondLst>
                                    <p:cond delay="0"/>
                                  </p:stCondLst>
                                  <p:childTnLst>
                                    <p:set>
                                      <p:cBhvr>
                                        <p:cTn id="101" dur="1" fill="hold">
                                          <p:stCondLst>
                                            <p:cond delay="0"/>
                                          </p:stCondLst>
                                        </p:cTn>
                                        <p:tgtEl>
                                          <p:spTgt spid="9"/>
                                        </p:tgtEl>
                                        <p:attrNameLst>
                                          <p:attrName>style.visibility</p:attrName>
                                        </p:attrNameLst>
                                      </p:cBhvr>
                                      <p:to>
                                        <p:strVal val="visible"/>
                                      </p:to>
                                    </p:set>
                                    <p:animEffect transition="in" filter="fade">
                                      <p:cBhvr>
                                        <p:cTn id="102" dur="500"/>
                                        <p:tgtEl>
                                          <p:spTgt spid="9"/>
                                        </p:tgtEl>
                                      </p:cBhvr>
                                    </p:animEffect>
                                  </p:childTnLst>
                                </p:cTn>
                              </p:par>
                            </p:childTnLst>
                          </p:cTn>
                        </p:par>
                        <p:par>
                          <p:cTn id="103" fill="hold">
                            <p:stCondLst>
                              <p:cond delay="4500"/>
                            </p:stCondLst>
                            <p:childTnLst>
                              <p:par>
                                <p:cTn id="104" presetID="10" presetClass="entr" presetSubtype="0" fill="hold" grpId="0" nodeType="afterEffect">
                                  <p:stCondLst>
                                    <p:cond delay="0"/>
                                  </p:stCondLst>
                                  <p:childTnLst>
                                    <p:set>
                                      <p:cBhvr>
                                        <p:cTn id="105" dur="1" fill="hold">
                                          <p:stCondLst>
                                            <p:cond delay="0"/>
                                          </p:stCondLst>
                                        </p:cTn>
                                        <p:tgtEl>
                                          <p:spTgt spid="27"/>
                                        </p:tgtEl>
                                        <p:attrNameLst>
                                          <p:attrName>style.visibility</p:attrName>
                                        </p:attrNameLst>
                                      </p:cBhvr>
                                      <p:to>
                                        <p:strVal val="visible"/>
                                      </p:to>
                                    </p:set>
                                    <p:animEffect transition="in" filter="fade">
                                      <p:cBhvr>
                                        <p:cTn id="106" dur="500"/>
                                        <p:tgtEl>
                                          <p:spTgt spid="27"/>
                                        </p:tgtEl>
                                      </p:cBhvr>
                                    </p:animEffect>
                                  </p:childTnLst>
                                </p:cTn>
                              </p:par>
                            </p:childTnLst>
                          </p:cTn>
                        </p:par>
                        <p:par>
                          <p:cTn id="107" fill="hold">
                            <p:stCondLst>
                              <p:cond delay="5000"/>
                            </p:stCondLst>
                            <p:childTnLst>
                              <p:par>
                                <p:cTn id="108" presetID="10" presetClass="entr" presetSubtype="0" fill="hold" grpId="0" nodeType="afterEffect">
                                  <p:stCondLst>
                                    <p:cond delay="0"/>
                                  </p:stCondLst>
                                  <p:childTnLst>
                                    <p:set>
                                      <p:cBhvr>
                                        <p:cTn id="109" dur="1" fill="hold">
                                          <p:stCondLst>
                                            <p:cond delay="0"/>
                                          </p:stCondLst>
                                        </p:cTn>
                                        <p:tgtEl>
                                          <p:spTgt spid="28"/>
                                        </p:tgtEl>
                                        <p:attrNameLst>
                                          <p:attrName>style.visibility</p:attrName>
                                        </p:attrNameLst>
                                      </p:cBhvr>
                                      <p:to>
                                        <p:strVal val="visible"/>
                                      </p:to>
                                    </p:set>
                                    <p:animEffect transition="in" filter="fade">
                                      <p:cBhvr>
                                        <p:cTn id="11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20" grpId="0" animBg="1"/>
      <p:bldP spid="21" grpId="0" animBg="1"/>
      <p:bldP spid="22" grpId="0" animBg="1"/>
      <p:bldP spid="23" grpId="0" animBg="1"/>
      <p:bldP spid="25" grpId="0" animBg="1"/>
      <p:bldP spid="33" grpId="0" animBg="1"/>
      <p:bldP spid="35" grpId="0" animBg="1"/>
      <p:bldP spid="45" grpId="0" animBg="1"/>
      <p:bldP spid="46" grpId="0" animBg="1"/>
      <p:bldP spid="48" grpId="0" animBg="1"/>
      <p:bldP spid="49" grpId="0" animBg="1"/>
      <p:bldP spid="54" grpId="0" animBg="1"/>
      <p:bldP spid="68" grpId="0" animBg="1"/>
      <p:bldP spid="73" grpId="0" animBg="1"/>
      <p:bldP spid="9" grpId="0" animBg="1"/>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102EA-03E0-8322-00CD-881AC63F66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027032-8E4F-6F52-2842-9E3D0A6002B6}"/>
              </a:ext>
            </a:extLst>
          </p:cNvPr>
          <p:cNvSpPr>
            <a:spLocks noGrp="1"/>
          </p:cNvSpPr>
          <p:nvPr>
            <p:ph type="title"/>
          </p:nvPr>
        </p:nvSpPr>
        <p:spPr/>
        <p:txBody>
          <a:bodyPr/>
          <a:lstStyle/>
          <a:p>
            <a:r>
              <a:rPr lang="en-US" dirty="0"/>
              <a:t>Management of CKD in </a:t>
            </a:r>
            <a:br>
              <a:rPr lang="en-US" dirty="0"/>
            </a:br>
            <a:r>
              <a:rPr lang="en-US" dirty="0"/>
              <a:t>CKM Syndrome Stages 2-3, continued</a:t>
            </a:r>
          </a:p>
        </p:txBody>
      </p:sp>
      <p:sp>
        <p:nvSpPr>
          <p:cNvPr id="61" name="Rectangle 60" descr="This is the continuation of the algorithm of the management of CKD in CKM syndrome stages 2-3.">
            <a:extLst>
              <a:ext uri="{FF2B5EF4-FFF2-40B4-BE49-F238E27FC236}">
                <a16:creationId xmlns:a16="http://schemas.microsoft.com/office/drawing/2014/main" id="{98F58C09-8C80-8414-AB10-8E9B14EAF38E}"/>
              </a:ext>
            </a:extLst>
          </p:cNvPr>
          <p:cNvSpPr/>
          <p:nvPr/>
        </p:nvSpPr>
        <p:spPr>
          <a:xfrm>
            <a:off x="2171700" y="1163781"/>
            <a:ext cx="6577445" cy="5086411"/>
          </a:xfrm>
          <a:prstGeom prst="rect">
            <a:avLst/>
          </a:prstGeom>
          <a:no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4">
            <a:extLst>
              <a:ext uri="{FF2B5EF4-FFF2-40B4-BE49-F238E27FC236}">
                <a16:creationId xmlns:a16="http://schemas.microsoft.com/office/drawing/2014/main" id="{842F4840-7D04-4318-3708-F66AEB461A31}"/>
              </a:ext>
            </a:extLst>
          </p:cNvPr>
          <p:cNvSpPr txBox="1">
            <a:spLocks/>
          </p:cNvSpPr>
          <p:nvPr/>
        </p:nvSpPr>
        <p:spPr>
          <a:xfrm>
            <a:off x="882130" y="4821381"/>
            <a:ext cx="2037716" cy="1048047"/>
          </a:xfrm>
          <a:prstGeom prst="rect">
            <a:avLst/>
          </a:prstGeom>
        </p:spPr>
        <p:txBody>
          <a:bodyPr vert="horz" lIns="0" tIns="45720" rIns="91440" bIns="45720" rtlCol="0" anchor="b">
            <a:noAutofit/>
          </a:bodyPr>
          <a:lstStyle>
            <a:lvl1pPr marL="0" indent="0" algn="ctr" defTabSz="914400" rtl="0" eaLnBrk="1" latinLnBrk="0" hangingPunct="1">
              <a:lnSpc>
                <a:spcPct val="90000"/>
              </a:lnSpc>
              <a:spcBef>
                <a:spcPts val="1000"/>
              </a:spcBef>
              <a:buFont typeface="Arial" panose="020B0604020202020204" pitchFamily="34" charset="0"/>
              <a:buNone/>
              <a:defRPr sz="1200" kern="1200">
                <a:solidFill>
                  <a:schemeClr val="tx1"/>
                </a:solidFill>
                <a:latin typeface="Lub Dub Condensed" panose="020B0506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b="1" dirty="0"/>
              <a:t>Abbreviations: </a:t>
            </a:r>
            <a:r>
              <a:rPr lang="en-US" dirty="0"/>
              <a:t>UACR indicates urine albumin-to-creatinine ratio; CKD, chronic kidney disease; eGFR, estimated glomerular filtration rate; </a:t>
            </a:r>
            <a:br>
              <a:rPr lang="en-US" dirty="0"/>
            </a:br>
            <a:r>
              <a:rPr lang="en-US" dirty="0"/>
              <a:t>GLP-1, glucagon-like peptide 1; </a:t>
            </a:r>
            <a:r>
              <a:rPr lang="en-US" dirty="0" err="1"/>
              <a:t>nsMRA</a:t>
            </a:r>
            <a:r>
              <a:rPr lang="en-US" dirty="0"/>
              <a:t>, non-steroidal mineralocorticoid receptor antagonist; </a:t>
            </a:r>
            <a:r>
              <a:rPr lang="en-US" dirty="0" err="1"/>
              <a:t>RASi</a:t>
            </a:r>
            <a:r>
              <a:rPr lang="en-US" dirty="0"/>
              <a:t>, renin-angiotensin system inhibitors; and SGLT2i; sodium glucose cotransporter 2 inhibitors. </a:t>
            </a:r>
          </a:p>
        </p:txBody>
      </p:sp>
      <p:sp>
        <p:nvSpPr>
          <p:cNvPr id="4" name="Slide Number Placeholder 3">
            <a:extLst>
              <a:ext uri="{FF2B5EF4-FFF2-40B4-BE49-F238E27FC236}">
                <a16:creationId xmlns:a16="http://schemas.microsoft.com/office/drawing/2014/main" id="{D920EAAB-5F33-1F28-F13B-8158A96E6B26}"/>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11</a:t>
            </a:fld>
            <a:endParaRPr lang="en-US" sz="900" dirty="0"/>
          </a:p>
        </p:txBody>
      </p:sp>
      <p:sp>
        <p:nvSpPr>
          <p:cNvPr id="9" name="Rectangle Container copy 2">
            <a:extLst>
              <a:ext uri="{FF2B5EF4-FFF2-40B4-BE49-F238E27FC236}">
                <a16:creationId xmlns:a16="http://schemas.microsoft.com/office/drawing/2014/main" id="{71215842-AB64-C893-E214-BF1F786D38C9}"/>
              </a:ext>
              <a:ext uri="{C183D7F6-B498-43B3-948B-1728B52AA6E4}">
                <adec:decorative xmlns:adec="http://schemas.microsoft.com/office/drawing/2017/decorative" val="1"/>
              </a:ext>
            </a:extLst>
          </p:cNvPr>
          <p:cNvSpPr/>
          <p:nvPr/>
        </p:nvSpPr>
        <p:spPr>
          <a:xfrm>
            <a:off x="3387233" y="1357605"/>
            <a:ext cx="2403765" cy="602672"/>
          </a:xfrm>
          <a:prstGeom prst="rect">
            <a:avLst/>
          </a:prstGeom>
          <a:solidFill>
            <a:srgbClr val="79C78D"/>
          </a:solidFill>
          <a:ln w="12700">
            <a:noFill/>
          </a:ln>
        </p:spPr>
        <p:txBody>
          <a:bodyPr wrap="square" rtlCol="0" anchor="ctr">
            <a:noAutofit/>
          </a:bodyPr>
          <a:lstStyle/>
          <a:p>
            <a:pPr algn="ctr"/>
            <a:r>
              <a:rPr lang="en-US" sz="1400" b="1" dirty="0">
                <a:ln w="0"/>
                <a:solidFill>
                  <a:prstClr val="black"/>
                </a:solidFill>
                <a:latin typeface="Lub Dub Condensed" panose="020B0506030403020204" pitchFamily="34" charset="0"/>
              </a:rPr>
              <a:t>Add additional </a:t>
            </a:r>
            <a:br>
              <a:rPr lang="en-US" sz="1400" b="1" dirty="0">
                <a:ln w="0"/>
                <a:solidFill>
                  <a:prstClr val="black"/>
                </a:solidFill>
                <a:latin typeface="Lub Dub Condensed" panose="020B0506030403020204" pitchFamily="34" charset="0"/>
              </a:rPr>
            </a:br>
            <a:r>
              <a:rPr lang="en-US" sz="1400" b="1" dirty="0">
                <a:ln w="0"/>
                <a:solidFill>
                  <a:prstClr val="black"/>
                </a:solidFill>
                <a:latin typeface="Lub Dub Condensed" panose="020B0506030403020204" pitchFamily="34" charset="0"/>
              </a:rPr>
              <a:t>kidney-protective therapy</a:t>
            </a:r>
            <a:br>
              <a:rPr lang="en-US" sz="1600" b="1" dirty="0">
                <a:ln w="0"/>
                <a:solidFill>
                  <a:prstClr val="black"/>
                </a:solidFill>
                <a:latin typeface="Lub Dub Condensed" panose="020B0506030403020204" pitchFamily="34" charset="0"/>
              </a:rPr>
            </a:br>
            <a:r>
              <a:rPr lang="en-US" sz="1400" b="1" dirty="0">
                <a:ln w="0"/>
                <a:solidFill>
                  <a:prstClr val="black"/>
                </a:solidFill>
                <a:latin typeface="Lub Dub Condensed" panose="020B0506030403020204" pitchFamily="34" charset="0"/>
              </a:rPr>
              <a:t> </a:t>
            </a:r>
            <a:r>
              <a:rPr lang="en-US" sz="1200" dirty="0">
                <a:ln w="0"/>
                <a:solidFill>
                  <a:prstClr val="black"/>
                </a:solidFill>
                <a:latin typeface="Lub Dub Condensed" panose="020B0506030403020204" pitchFamily="34" charset="0"/>
              </a:rPr>
              <a:t>Class 1</a:t>
            </a:r>
            <a:endParaRPr lang="en-US" sz="1600" dirty="0">
              <a:ln w="0"/>
              <a:solidFill>
                <a:prstClr val="black"/>
              </a:solidFill>
              <a:latin typeface="Lub Dub Condensed" panose="020B0506030403020204" pitchFamily="34" charset="0"/>
            </a:endParaRPr>
          </a:p>
        </p:txBody>
      </p:sp>
      <p:sp>
        <p:nvSpPr>
          <p:cNvPr id="13" name="Rectangle Container copy 2">
            <a:extLst>
              <a:ext uri="{FF2B5EF4-FFF2-40B4-BE49-F238E27FC236}">
                <a16:creationId xmlns:a16="http://schemas.microsoft.com/office/drawing/2014/main" id="{9D7E6BF5-9C2B-E46E-B7AB-6C5C3C2E188C}"/>
              </a:ext>
              <a:ext uri="{C183D7F6-B498-43B3-948B-1728B52AA6E4}">
                <adec:decorative xmlns:adec="http://schemas.microsoft.com/office/drawing/2017/decorative" val="1"/>
              </a:ext>
            </a:extLst>
          </p:cNvPr>
          <p:cNvSpPr/>
          <p:nvPr/>
        </p:nvSpPr>
        <p:spPr>
          <a:xfrm>
            <a:off x="2275610" y="2601845"/>
            <a:ext cx="2639290" cy="858328"/>
          </a:xfrm>
          <a:prstGeom prst="rect">
            <a:avLst/>
          </a:prstGeom>
          <a:solidFill>
            <a:srgbClr val="79C78D"/>
          </a:solidFill>
          <a:ln w="12700">
            <a:noFill/>
          </a:ln>
        </p:spPr>
        <p:txBody>
          <a:bodyPr wrap="square" rtlCol="0" anchor="ctr">
            <a:noAutofit/>
          </a:bodyPr>
          <a:lstStyle/>
          <a:p>
            <a:pPr algn="ctr"/>
            <a:r>
              <a:rPr lang="en-US" sz="1600" b="1" dirty="0">
                <a:ln w="0"/>
                <a:solidFill>
                  <a:prstClr val="black"/>
                </a:solidFill>
                <a:latin typeface="Lub Dub Condensed" panose="020B0506030403020204" pitchFamily="34" charset="0"/>
              </a:rPr>
              <a:t>GLP-1 RA*</a:t>
            </a:r>
          </a:p>
          <a:p>
            <a:pPr algn="ctr"/>
            <a:r>
              <a:rPr lang="en-US" sz="1400" dirty="0">
                <a:ln w="0"/>
                <a:solidFill>
                  <a:prstClr val="black"/>
                </a:solidFill>
                <a:latin typeface="Lub Dub Condensed" panose="020B0506030403020204" pitchFamily="34" charset="0"/>
              </a:rPr>
              <a:t>(Prioritize in uncontrolled hyperglycemia, obesity or MASLD)</a:t>
            </a:r>
            <a:r>
              <a:rPr lang="en-US" sz="1400" b="1" dirty="0">
                <a:ln w="0"/>
                <a:solidFill>
                  <a:prstClr val="black"/>
                </a:solidFill>
                <a:latin typeface="Lub Dub Condensed" panose="020B0506030403020204" pitchFamily="34" charset="0"/>
              </a:rPr>
              <a:t> </a:t>
            </a:r>
            <a:r>
              <a:rPr lang="en-US" sz="1200" dirty="0">
                <a:ln w="0"/>
                <a:solidFill>
                  <a:prstClr val="black"/>
                </a:solidFill>
                <a:latin typeface="Lub Dub Condensed" panose="020B0506030403020204" pitchFamily="34" charset="0"/>
              </a:rPr>
              <a:t>Class 1</a:t>
            </a:r>
            <a:endParaRPr lang="en-US" sz="1600" dirty="0">
              <a:ln w="0"/>
              <a:solidFill>
                <a:prstClr val="black"/>
              </a:solidFill>
              <a:latin typeface="Lub Dub Condensed" panose="020B0506030403020204" pitchFamily="34" charset="0"/>
            </a:endParaRPr>
          </a:p>
        </p:txBody>
      </p:sp>
      <p:sp>
        <p:nvSpPr>
          <p:cNvPr id="14" name="Rectangle Container copy 2">
            <a:extLst>
              <a:ext uri="{FF2B5EF4-FFF2-40B4-BE49-F238E27FC236}">
                <a16:creationId xmlns:a16="http://schemas.microsoft.com/office/drawing/2014/main" id="{2117A7D8-ED3A-233F-3A00-E8C26D62AA0A}"/>
              </a:ext>
              <a:ext uri="{C183D7F6-B498-43B3-948B-1728B52AA6E4}">
                <adec:decorative xmlns:adec="http://schemas.microsoft.com/office/drawing/2017/decorative" val="1"/>
              </a:ext>
            </a:extLst>
          </p:cNvPr>
          <p:cNvSpPr/>
          <p:nvPr/>
        </p:nvSpPr>
        <p:spPr>
          <a:xfrm>
            <a:off x="5070764" y="2601846"/>
            <a:ext cx="1101436" cy="858328"/>
          </a:xfrm>
          <a:prstGeom prst="rect">
            <a:avLst/>
          </a:prstGeom>
          <a:solidFill>
            <a:srgbClr val="79C78D"/>
          </a:solidFill>
          <a:ln w="12700">
            <a:noFill/>
          </a:ln>
        </p:spPr>
        <p:txBody>
          <a:bodyPr wrap="square" rtlCol="0" anchor="ctr">
            <a:noAutofit/>
          </a:bodyPr>
          <a:lstStyle/>
          <a:p>
            <a:pPr algn="ctr"/>
            <a:r>
              <a:rPr lang="en-US" sz="1600" b="1" dirty="0" err="1">
                <a:ln w="0"/>
                <a:solidFill>
                  <a:prstClr val="black"/>
                </a:solidFill>
                <a:latin typeface="Lub Dub Condensed" panose="020B0506030403020204" pitchFamily="34" charset="0"/>
              </a:rPr>
              <a:t>nsMRA</a:t>
            </a:r>
            <a:br>
              <a:rPr lang="en-US" sz="1600" b="1" dirty="0">
                <a:ln w="0"/>
                <a:solidFill>
                  <a:prstClr val="black"/>
                </a:solidFill>
                <a:latin typeface="Lub Dub Condensed" panose="020B0506030403020204" pitchFamily="34" charset="0"/>
              </a:rPr>
            </a:br>
            <a:r>
              <a:rPr lang="en-US" sz="1200" b="1" dirty="0">
                <a:ln w="0"/>
                <a:solidFill>
                  <a:prstClr val="black"/>
                </a:solidFill>
                <a:latin typeface="Lub Dub Condensed" panose="020B0506030403020204" pitchFamily="34" charset="0"/>
              </a:rPr>
              <a:t> </a:t>
            </a:r>
            <a:r>
              <a:rPr lang="en-US" sz="1200" dirty="0">
                <a:ln w="0"/>
                <a:solidFill>
                  <a:prstClr val="black"/>
                </a:solidFill>
                <a:latin typeface="Lub Dub Condensed" panose="020B0506030403020204" pitchFamily="34" charset="0"/>
              </a:rPr>
              <a:t>Class 1</a:t>
            </a:r>
            <a:endParaRPr lang="en-US" sz="1600" dirty="0">
              <a:ln w="0"/>
              <a:solidFill>
                <a:prstClr val="black"/>
              </a:solidFill>
              <a:latin typeface="Lub Dub Condensed" panose="020B0506030403020204" pitchFamily="34" charset="0"/>
            </a:endParaRPr>
          </a:p>
        </p:txBody>
      </p:sp>
      <p:cxnSp>
        <p:nvCxnSpPr>
          <p:cNvPr id="15" name="Straight Arrow Connector 18">
            <a:extLst>
              <a:ext uri="{FF2B5EF4-FFF2-40B4-BE49-F238E27FC236}">
                <a16:creationId xmlns:a16="http://schemas.microsoft.com/office/drawing/2014/main" id="{3F864B04-B642-8341-60DD-2EA2812275EB}"/>
              </a:ext>
              <a:ext uri="{C183D7F6-B498-43B3-948B-1728B52AA6E4}">
                <adec:decorative xmlns:adec="http://schemas.microsoft.com/office/drawing/2017/decorative" val="1"/>
              </a:ext>
            </a:extLst>
          </p:cNvPr>
          <p:cNvCxnSpPr>
            <a:cxnSpLocks/>
            <a:stCxn id="9" idx="2"/>
            <a:endCxn id="13" idx="0"/>
          </p:cNvCxnSpPr>
          <p:nvPr/>
        </p:nvCxnSpPr>
        <p:spPr>
          <a:xfrm rot="5400000">
            <a:off x="3771402" y="1784131"/>
            <a:ext cx="641568" cy="993861"/>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8">
            <a:extLst>
              <a:ext uri="{FF2B5EF4-FFF2-40B4-BE49-F238E27FC236}">
                <a16:creationId xmlns:a16="http://schemas.microsoft.com/office/drawing/2014/main" id="{C46ECEA2-33E6-B3E1-2D63-A29273BCFF08}"/>
              </a:ext>
              <a:ext uri="{C183D7F6-B498-43B3-948B-1728B52AA6E4}">
                <adec:decorative xmlns:adec="http://schemas.microsoft.com/office/drawing/2017/decorative" val="1"/>
              </a:ext>
            </a:extLst>
          </p:cNvPr>
          <p:cNvCxnSpPr>
            <a:cxnSpLocks/>
            <a:stCxn id="9" idx="2"/>
            <a:endCxn id="14" idx="0"/>
          </p:cNvCxnSpPr>
          <p:nvPr/>
        </p:nvCxnSpPr>
        <p:spPr>
          <a:xfrm rot="16200000" flipH="1">
            <a:off x="4784515" y="1764878"/>
            <a:ext cx="641569" cy="1032366"/>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Rectangle Container copy 2">
            <a:extLst>
              <a:ext uri="{FF2B5EF4-FFF2-40B4-BE49-F238E27FC236}">
                <a16:creationId xmlns:a16="http://schemas.microsoft.com/office/drawing/2014/main" id="{18C23486-A631-1510-7F3D-CC9A3F6B8BC6}"/>
              </a:ext>
              <a:ext uri="{C183D7F6-B498-43B3-948B-1728B52AA6E4}">
                <adec:decorative xmlns:adec="http://schemas.microsoft.com/office/drawing/2017/decorative" val="1"/>
              </a:ext>
            </a:extLst>
          </p:cNvPr>
          <p:cNvSpPr/>
          <p:nvPr/>
        </p:nvSpPr>
        <p:spPr>
          <a:xfrm>
            <a:off x="3241965" y="3845291"/>
            <a:ext cx="2379518" cy="498109"/>
          </a:xfrm>
          <a:prstGeom prst="rect">
            <a:avLst/>
          </a:prstGeom>
          <a:solidFill>
            <a:srgbClr val="FFDA68"/>
          </a:solidFill>
          <a:ln w="12700">
            <a:noFill/>
          </a:ln>
        </p:spPr>
        <p:txBody>
          <a:bodyPr wrap="square" rtlCol="0" anchor="ctr">
            <a:noAutofit/>
          </a:bodyPr>
          <a:lstStyle/>
          <a:p>
            <a:pPr algn="ctr"/>
            <a:r>
              <a:rPr lang="en-US" sz="1600" b="1" dirty="0">
                <a:ln w="0"/>
                <a:solidFill>
                  <a:prstClr val="black"/>
                </a:solidFill>
                <a:latin typeface="Lub Dub Condensed" panose="020B0506030403020204" pitchFamily="34" charset="0"/>
              </a:rPr>
              <a:t>Check UACR every 3-6 </a:t>
            </a:r>
            <a:r>
              <a:rPr lang="en-US" sz="1600" b="1" dirty="0" err="1">
                <a:ln w="0"/>
                <a:solidFill>
                  <a:prstClr val="black"/>
                </a:solidFill>
                <a:latin typeface="Lub Dub Condensed" panose="020B0506030403020204" pitchFamily="34" charset="0"/>
              </a:rPr>
              <a:t>mo</a:t>
            </a:r>
            <a:br>
              <a:rPr lang="en-US" sz="1600" b="1" dirty="0">
                <a:ln w="0"/>
                <a:solidFill>
                  <a:prstClr val="black"/>
                </a:solidFill>
                <a:latin typeface="Lub Dub Condensed" panose="020B0506030403020204" pitchFamily="34" charset="0"/>
              </a:rPr>
            </a:br>
            <a:r>
              <a:rPr lang="en-US" sz="1200" b="1" dirty="0">
                <a:ln w="0"/>
                <a:solidFill>
                  <a:prstClr val="black"/>
                </a:solidFill>
                <a:latin typeface="Lub Dub Condensed" panose="020B0506030403020204" pitchFamily="34" charset="0"/>
              </a:rPr>
              <a:t> </a:t>
            </a:r>
            <a:r>
              <a:rPr lang="en-US" sz="1200" dirty="0">
                <a:ln w="0"/>
                <a:solidFill>
                  <a:prstClr val="black"/>
                </a:solidFill>
                <a:latin typeface="Lub Dub Condensed" panose="020B0506030403020204" pitchFamily="34" charset="0"/>
              </a:rPr>
              <a:t>Class 2a</a:t>
            </a:r>
            <a:endParaRPr lang="en-US" sz="1600" dirty="0">
              <a:ln w="0"/>
              <a:solidFill>
                <a:prstClr val="black"/>
              </a:solidFill>
              <a:latin typeface="Lub Dub Condensed" panose="020B0506030403020204" pitchFamily="34" charset="0"/>
            </a:endParaRPr>
          </a:p>
        </p:txBody>
      </p:sp>
      <p:sp>
        <p:nvSpPr>
          <p:cNvPr id="22" name="Rectangle Container copy 2">
            <a:extLst>
              <a:ext uri="{FF2B5EF4-FFF2-40B4-BE49-F238E27FC236}">
                <a16:creationId xmlns:a16="http://schemas.microsoft.com/office/drawing/2014/main" id="{584EC04C-B2AB-F4C1-704B-EB97351D4B22}"/>
              </a:ext>
              <a:ext uri="{C183D7F6-B498-43B3-948B-1728B52AA6E4}">
                <adec:decorative xmlns:adec="http://schemas.microsoft.com/office/drawing/2017/decorative" val="1"/>
              </a:ext>
            </a:extLst>
          </p:cNvPr>
          <p:cNvSpPr/>
          <p:nvPr/>
        </p:nvSpPr>
        <p:spPr>
          <a:xfrm>
            <a:off x="3236961" y="4611694"/>
            <a:ext cx="2379133" cy="365551"/>
          </a:xfrm>
          <a:prstGeom prst="rect">
            <a:avLst/>
          </a:prstGeom>
          <a:solidFill>
            <a:schemeClr val="bg1"/>
          </a:solidFill>
          <a:ln w="25400">
            <a:solidFill>
              <a:schemeClr val="tx1"/>
            </a:solidFill>
          </a:ln>
        </p:spPr>
        <p:txBody>
          <a:bodyPr spcFirstLastPara="0" lIns="0" tIns="0" rIns="0" bIns="0" anchor="ctr"/>
          <a:lstStyle/>
          <a:p>
            <a:pPr algn="ctr" hangingPunct="0">
              <a:lnSpc>
                <a:spcPct val="90000"/>
              </a:lnSpc>
            </a:pPr>
            <a:r>
              <a:rPr lang="en-US" sz="1400" b="1" dirty="0">
                <a:ln w="0"/>
                <a:solidFill>
                  <a:prstClr val="black"/>
                </a:solidFill>
                <a:latin typeface="Lub Dub Condensed" panose="020B0506030403020204" pitchFamily="34" charset="0"/>
              </a:rPr>
              <a:t>Persistent albuminuria?</a:t>
            </a:r>
          </a:p>
        </p:txBody>
      </p:sp>
      <p:sp>
        <p:nvSpPr>
          <p:cNvPr id="23" name="Rectangle Container copy 2">
            <a:extLst>
              <a:ext uri="{FF2B5EF4-FFF2-40B4-BE49-F238E27FC236}">
                <a16:creationId xmlns:a16="http://schemas.microsoft.com/office/drawing/2014/main" id="{570E7F8D-5F5E-408D-7418-8E231CB1FC17}"/>
              </a:ext>
              <a:ext uri="{C183D7F6-B498-43B3-948B-1728B52AA6E4}">
                <adec:decorative xmlns:adec="http://schemas.microsoft.com/office/drawing/2017/decorative" val="1"/>
              </a:ext>
            </a:extLst>
          </p:cNvPr>
          <p:cNvSpPr/>
          <p:nvPr/>
        </p:nvSpPr>
        <p:spPr>
          <a:xfrm>
            <a:off x="6252247" y="4611694"/>
            <a:ext cx="2379133" cy="365551"/>
          </a:xfrm>
          <a:prstGeom prst="rect">
            <a:avLst/>
          </a:prstGeom>
          <a:solidFill>
            <a:schemeClr val="bg1"/>
          </a:solidFill>
          <a:ln w="25400">
            <a:solidFill>
              <a:schemeClr val="tx1"/>
            </a:solidFill>
          </a:ln>
        </p:spPr>
        <p:txBody>
          <a:bodyPr spcFirstLastPara="0" lIns="0" tIns="0" rIns="0" bIns="0" anchor="ctr"/>
          <a:lstStyle/>
          <a:p>
            <a:pPr algn="ctr" hangingPunct="0">
              <a:lnSpc>
                <a:spcPct val="90000"/>
              </a:lnSpc>
            </a:pPr>
            <a:r>
              <a:rPr lang="en-US" sz="1400" b="1" dirty="0">
                <a:ln w="0"/>
                <a:solidFill>
                  <a:prstClr val="black"/>
                </a:solidFill>
                <a:latin typeface="Lub Dub Condensed" panose="020B0506030403020204" pitchFamily="34" charset="0"/>
              </a:rPr>
              <a:t>Continue current therapy</a:t>
            </a:r>
          </a:p>
        </p:txBody>
      </p:sp>
      <p:cxnSp>
        <p:nvCxnSpPr>
          <p:cNvPr id="24" name="Straight Arrow Connector 23">
            <a:extLst>
              <a:ext uri="{FF2B5EF4-FFF2-40B4-BE49-F238E27FC236}">
                <a16:creationId xmlns:a16="http://schemas.microsoft.com/office/drawing/2014/main" id="{4DF7F5EE-D8AC-5034-6A0F-FD112891EF85}"/>
              </a:ext>
              <a:ext uri="{C183D7F6-B498-43B3-948B-1728B52AA6E4}">
                <adec:decorative xmlns:adec="http://schemas.microsoft.com/office/drawing/2017/decorative" val="1"/>
              </a:ext>
            </a:extLst>
          </p:cNvPr>
          <p:cNvCxnSpPr>
            <a:cxnSpLocks/>
            <a:stCxn id="22" idx="3"/>
            <a:endCxn id="23" idx="1"/>
          </p:cNvCxnSpPr>
          <p:nvPr/>
        </p:nvCxnSpPr>
        <p:spPr>
          <a:xfrm>
            <a:off x="5616094" y="4794470"/>
            <a:ext cx="636153"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9D7046DF-4970-64CE-42FE-9D840FC6320C}"/>
              </a:ext>
              <a:ext uri="{C183D7F6-B498-43B3-948B-1728B52AA6E4}">
                <adec:decorative xmlns:adec="http://schemas.microsoft.com/office/drawing/2017/decorative" val="1"/>
              </a:ext>
            </a:extLst>
          </p:cNvPr>
          <p:cNvSpPr txBox="1"/>
          <p:nvPr/>
        </p:nvSpPr>
        <p:spPr>
          <a:xfrm>
            <a:off x="5673277" y="4683384"/>
            <a:ext cx="364750" cy="215444"/>
          </a:xfrm>
          <a:prstGeom prst="rect">
            <a:avLst/>
          </a:prstGeom>
          <a:solidFill>
            <a:schemeClr val="bg1"/>
          </a:solidFill>
          <a:ln>
            <a:solidFill>
              <a:schemeClr val="tx1"/>
            </a:solidFill>
          </a:ln>
        </p:spPr>
        <p:txBody>
          <a:bodyPr wrap="square" lIns="0" tIns="0" rIns="0" bIns="0">
            <a:spAutoFit/>
          </a:bodyPr>
          <a:lstStyle/>
          <a:p>
            <a:pPr algn="ctr"/>
            <a:r>
              <a:rPr lang="en-US" sz="1400" b="1" dirty="0">
                <a:ln w="0"/>
                <a:latin typeface="Lub Dub Condensed" panose="020B0506030403020204" pitchFamily="34" charset="0"/>
              </a:rPr>
              <a:t>No</a:t>
            </a:r>
          </a:p>
        </p:txBody>
      </p:sp>
      <p:cxnSp>
        <p:nvCxnSpPr>
          <p:cNvPr id="26" name="Straight Arrow Connector 25">
            <a:extLst>
              <a:ext uri="{FF2B5EF4-FFF2-40B4-BE49-F238E27FC236}">
                <a16:creationId xmlns:a16="http://schemas.microsoft.com/office/drawing/2014/main" id="{0749D0A9-F2C3-5333-1439-837735A8B96A}"/>
              </a:ext>
              <a:ext uri="{C183D7F6-B498-43B3-948B-1728B52AA6E4}">
                <adec:decorative xmlns:adec="http://schemas.microsoft.com/office/drawing/2017/decorative" val="1"/>
              </a:ext>
            </a:extLst>
          </p:cNvPr>
          <p:cNvCxnSpPr>
            <a:cxnSpLocks/>
            <a:stCxn id="22" idx="2"/>
            <a:endCxn id="28" idx="0"/>
          </p:cNvCxnSpPr>
          <p:nvPr/>
        </p:nvCxnSpPr>
        <p:spPr>
          <a:xfrm>
            <a:off x="4426528" y="4977245"/>
            <a:ext cx="33016" cy="45879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C68DDB23-1EF3-22A4-1D1D-121A668C41AF}"/>
              </a:ext>
              <a:ext uri="{C183D7F6-B498-43B3-948B-1728B52AA6E4}">
                <adec:decorative xmlns:adec="http://schemas.microsoft.com/office/drawing/2017/decorative" val="1"/>
              </a:ext>
            </a:extLst>
          </p:cNvPr>
          <p:cNvSpPr txBox="1"/>
          <p:nvPr/>
        </p:nvSpPr>
        <p:spPr>
          <a:xfrm>
            <a:off x="4244121" y="5054620"/>
            <a:ext cx="364750" cy="215444"/>
          </a:xfrm>
          <a:prstGeom prst="rect">
            <a:avLst/>
          </a:prstGeom>
          <a:solidFill>
            <a:schemeClr val="bg1"/>
          </a:solidFill>
        </p:spPr>
        <p:txBody>
          <a:bodyPr wrap="square" lIns="0" tIns="0" rIns="0" bIns="0">
            <a:spAutoFit/>
          </a:bodyPr>
          <a:lstStyle/>
          <a:p>
            <a:pPr algn="ctr"/>
            <a:r>
              <a:rPr lang="en-US" sz="1400" b="1" dirty="0">
                <a:ln w="0"/>
                <a:latin typeface="Lub Dub Condensed" panose="020B0506030403020204" pitchFamily="34" charset="0"/>
              </a:rPr>
              <a:t>Yes</a:t>
            </a:r>
          </a:p>
        </p:txBody>
      </p:sp>
      <p:sp>
        <p:nvSpPr>
          <p:cNvPr id="28" name="Rectangle Container copy 2">
            <a:extLst>
              <a:ext uri="{FF2B5EF4-FFF2-40B4-BE49-F238E27FC236}">
                <a16:creationId xmlns:a16="http://schemas.microsoft.com/office/drawing/2014/main" id="{89DECA7E-2C85-21DF-FC51-4724F6C4C712}"/>
              </a:ext>
              <a:ext uri="{C183D7F6-B498-43B3-948B-1728B52AA6E4}">
                <adec:decorative xmlns:adec="http://schemas.microsoft.com/office/drawing/2017/decorative" val="1"/>
              </a:ext>
            </a:extLst>
          </p:cNvPr>
          <p:cNvSpPr/>
          <p:nvPr/>
        </p:nvSpPr>
        <p:spPr>
          <a:xfrm>
            <a:off x="3245811" y="5436039"/>
            <a:ext cx="2427465" cy="569906"/>
          </a:xfrm>
          <a:prstGeom prst="rect">
            <a:avLst/>
          </a:prstGeom>
          <a:solidFill>
            <a:schemeClr val="bg1"/>
          </a:solidFill>
          <a:ln w="25400">
            <a:solidFill>
              <a:schemeClr val="tx1"/>
            </a:solidFill>
          </a:ln>
        </p:spPr>
        <p:txBody>
          <a:bodyPr spcFirstLastPara="0" lIns="0" tIns="0" rIns="0" bIns="0" anchor="ctr"/>
          <a:lstStyle/>
          <a:p>
            <a:pPr algn="ctr" hangingPunct="0">
              <a:lnSpc>
                <a:spcPct val="90000"/>
              </a:lnSpc>
            </a:pPr>
            <a:r>
              <a:rPr lang="en-US" sz="1400" b="1" dirty="0">
                <a:ln w="0"/>
                <a:solidFill>
                  <a:prstClr val="black"/>
                </a:solidFill>
                <a:latin typeface="Lub Dub Condensed" panose="020B0506030403020204" pitchFamily="34" charset="0"/>
              </a:rPr>
              <a:t>Consider combination </a:t>
            </a:r>
            <a:br>
              <a:rPr lang="en-US" sz="1400" b="1" dirty="0">
                <a:ln w="0"/>
                <a:solidFill>
                  <a:prstClr val="black"/>
                </a:solidFill>
                <a:latin typeface="Lub Dub Condensed" panose="020B0506030403020204" pitchFamily="34" charset="0"/>
              </a:rPr>
            </a:br>
            <a:r>
              <a:rPr lang="en-US" sz="1400" b="1" dirty="0">
                <a:ln w="0"/>
                <a:solidFill>
                  <a:prstClr val="black"/>
                </a:solidFill>
                <a:latin typeface="Lub Dub Condensed" panose="020B0506030403020204" pitchFamily="34" charset="0"/>
              </a:rPr>
              <a:t>GLP-1 RA* + </a:t>
            </a:r>
            <a:r>
              <a:rPr lang="en-US" sz="1400" b="1" dirty="0" err="1">
                <a:ln w="0"/>
                <a:solidFill>
                  <a:prstClr val="black"/>
                </a:solidFill>
                <a:latin typeface="Lub Dub Condensed" panose="020B0506030403020204" pitchFamily="34" charset="0"/>
              </a:rPr>
              <a:t>nsMRA</a:t>
            </a:r>
            <a:endParaRPr lang="en-US" sz="1400" b="1" dirty="0">
              <a:ln w="0"/>
              <a:solidFill>
                <a:prstClr val="black"/>
              </a:solidFill>
              <a:latin typeface="Lub Dub Condensed" panose="020B0506030403020204" pitchFamily="34" charset="0"/>
            </a:endParaRPr>
          </a:p>
        </p:txBody>
      </p:sp>
      <p:cxnSp>
        <p:nvCxnSpPr>
          <p:cNvPr id="45" name="Straight Arrow Connector 18">
            <a:extLst>
              <a:ext uri="{FF2B5EF4-FFF2-40B4-BE49-F238E27FC236}">
                <a16:creationId xmlns:a16="http://schemas.microsoft.com/office/drawing/2014/main" id="{022E61D6-3310-3260-009D-32C52AD10134}"/>
              </a:ext>
              <a:ext uri="{C183D7F6-B498-43B3-948B-1728B52AA6E4}">
                <adec:decorative xmlns:adec="http://schemas.microsoft.com/office/drawing/2017/decorative" val="1"/>
              </a:ext>
            </a:extLst>
          </p:cNvPr>
          <p:cNvCxnSpPr>
            <a:cxnSpLocks/>
            <a:stCxn id="13" idx="2"/>
            <a:endCxn id="21" idx="0"/>
          </p:cNvCxnSpPr>
          <p:nvPr/>
        </p:nvCxnSpPr>
        <p:spPr>
          <a:xfrm rot="16200000" flipH="1">
            <a:off x="3820930" y="3234497"/>
            <a:ext cx="385118" cy="836469"/>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18">
            <a:extLst>
              <a:ext uri="{FF2B5EF4-FFF2-40B4-BE49-F238E27FC236}">
                <a16:creationId xmlns:a16="http://schemas.microsoft.com/office/drawing/2014/main" id="{43DD60F0-AB70-01B7-0580-5F1618110C41}"/>
              </a:ext>
              <a:ext uri="{C183D7F6-B498-43B3-948B-1728B52AA6E4}">
                <adec:decorative xmlns:adec="http://schemas.microsoft.com/office/drawing/2017/decorative" val="1"/>
              </a:ext>
            </a:extLst>
          </p:cNvPr>
          <p:cNvCxnSpPr>
            <a:cxnSpLocks/>
            <a:stCxn id="14" idx="2"/>
            <a:endCxn id="21" idx="0"/>
          </p:cNvCxnSpPr>
          <p:nvPr/>
        </p:nvCxnSpPr>
        <p:spPr>
          <a:xfrm rot="5400000">
            <a:off x="4834045" y="3057853"/>
            <a:ext cx="385117" cy="1189758"/>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5A70734B-9BDB-4917-3CE9-5A4BAACECE33}"/>
              </a:ext>
              <a:ext uri="{C183D7F6-B498-43B3-948B-1728B52AA6E4}">
                <adec:decorative xmlns:adec="http://schemas.microsoft.com/office/drawing/2017/decorative" val="1"/>
              </a:ext>
            </a:extLst>
          </p:cNvPr>
          <p:cNvCxnSpPr>
            <a:cxnSpLocks/>
            <a:stCxn id="21" idx="2"/>
            <a:endCxn id="22" idx="0"/>
          </p:cNvCxnSpPr>
          <p:nvPr/>
        </p:nvCxnSpPr>
        <p:spPr>
          <a:xfrm flipH="1">
            <a:off x="4426528" y="4343400"/>
            <a:ext cx="5196" cy="26829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96004F5-98FC-BF45-73A4-5F1D4BA5F8B3}"/>
              </a:ext>
            </a:extLst>
          </p:cNvPr>
          <p:cNvSpPr txBox="1"/>
          <p:nvPr/>
        </p:nvSpPr>
        <p:spPr>
          <a:xfrm>
            <a:off x="6645239" y="5391599"/>
            <a:ext cx="4899889" cy="461665"/>
          </a:xfrm>
          <a:prstGeom prst="rect">
            <a:avLst/>
          </a:prstGeom>
          <a:noFill/>
        </p:spPr>
        <p:txBody>
          <a:bodyPr wrap="square" rtlCol="0">
            <a:spAutoFit/>
          </a:bodyPr>
          <a:lstStyle/>
          <a:p>
            <a:r>
              <a:rPr lang="en-US" sz="1200" dirty="0">
                <a:latin typeface="Lub Dub Condensed" panose="020B0506030403020204" pitchFamily="34" charset="0"/>
              </a:rPr>
              <a:t>*Semaglutide is currently the only GLP-1 RA demonstrated to improve kidney </a:t>
            </a:r>
          </a:p>
          <a:p>
            <a:r>
              <a:rPr lang="en-US" sz="1200" dirty="0">
                <a:latin typeface="Lub Dub Condensed" panose="020B0506030403020204" pitchFamily="34" charset="0"/>
              </a:rPr>
              <a:t>and CVD outcomes among patients with T2D and CKD with albuminuria.</a:t>
            </a:r>
          </a:p>
        </p:txBody>
      </p:sp>
    </p:spTree>
    <p:extLst>
      <p:ext uri="{BB962C8B-B14F-4D97-AF65-F5344CB8AC3E}">
        <p14:creationId xmlns:p14="http://schemas.microsoft.com/office/powerpoint/2010/main" val="216813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right)">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ipe(left)">
                                      <p:cBhvr>
                                        <p:cTn id="27" dur="500"/>
                                        <p:tgtEl>
                                          <p:spTgt spid="45"/>
                                        </p:tgtEl>
                                      </p:cBhvr>
                                    </p:animEffect>
                                  </p:childTnLst>
                                </p:cTn>
                              </p:par>
                              <p:par>
                                <p:cTn id="28" presetID="22" presetClass="entr" presetSubtype="2" fill="hold"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up)">
                                      <p:cBhvr>
                                        <p:cTn id="38" dur="500"/>
                                        <p:tgtEl>
                                          <p:spTgt spid="55"/>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par>
                                <p:cTn id="47" presetID="22" presetClass="entr" presetSubtype="8"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5000"/>
                            </p:stCondLst>
                            <p:childTnLst>
                              <p:par>
                                <p:cTn id="51" presetID="10" presetClass="entr" presetSubtype="0" fill="hold" grpId="0"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childTnLst>
                          </p:cTn>
                        </p:par>
                        <p:par>
                          <p:cTn id="54" fill="hold">
                            <p:stCondLst>
                              <p:cond delay="5500"/>
                            </p:stCondLst>
                            <p:childTnLst>
                              <p:par>
                                <p:cTn id="55" presetID="10"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500"/>
                                        <p:tgtEl>
                                          <p:spTgt spid="27"/>
                                        </p:tgtEl>
                                      </p:cBhvr>
                                    </p:animEffect>
                                  </p:childTnLst>
                                </p:cTn>
                              </p:par>
                              <p:par>
                                <p:cTn id="58" presetID="22" presetClass="entr" presetSubtype="1" fill="hold"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wipe(up)">
                                      <p:cBhvr>
                                        <p:cTn id="60" dur="500"/>
                                        <p:tgtEl>
                                          <p:spTgt spid="26"/>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21" grpId="0" animBg="1"/>
      <p:bldP spid="22" grpId="0" animBg="1"/>
      <p:bldP spid="23" grpId="0" animBg="1"/>
      <p:bldP spid="25" grpId="0" animBg="1"/>
      <p:bldP spid="27"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42182-7A1C-94F2-DFDA-CFA91DDF92AB}"/>
              </a:ext>
            </a:extLst>
          </p:cNvPr>
          <p:cNvSpPr>
            <a:spLocks noGrp="1"/>
          </p:cNvSpPr>
          <p:nvPr>
            <p:ph type="title"/>
          </p:nvPr>
        </p:nvSpPr>
        <p:spPr>
          <a:xfrm>
            <a:off x="838200" y="365125"/>
            <a:ext cx="4035458" cy="2274380"/>
          </a:xfrm>
        </p:spPr>
        <p:txBody>
          <a:bodyPr/>
          <a:lstStyle/>
          <a:p>
            <a:r>
              <a:rPr lang="en-US" dirty="0"/>
              <a:t>Cardiovascular and Kidney Protective Therapies in CKD </a:t>
            </a:r>
            <a:r>
              <a:rPr lang="en-US" i="1" dirty="0">
                <a:solidFill>
                  <a:srgbClr val="C00000"/>
                </a:solidFill>
              </a:rPr>
              <a:t>Without </a:t>
            </a:r>
            <a:r>
              <a:rPr lang="en-US" dirty="0"/>
              <a:t>T2D using UACR</a:t>
            </a:r>
          </a:p>
        </p:txBody>
      </p:sp>
      <p:sp>
        <p:nvSpPr>
          <p:cNvPr id="5" name="Text Placeholder 4">
            <a:extLst>
              <a:ext uri="{FF2B5EF4-FFF2-40B4-BE49-F238E27FC236}">
                <a16:creationId xmlns:a16="http://schemas.microsoft.com/office/drawing/2014/main" id="{73694479-748F-BD84-30BD-0458E648E897}"/>
              </a:ext>
            </a:extLst>
          </p:cNvPr>
          <p:cNvSpPr>
            <a:spLocks noGrp="1"/>
          </p:cNvSpPr>
          <p:nvPr>
            <p:ph type="body" sz="quarter" idx="13"/>
          </p:nvPr>
        </p:nvSpPr>
        <p:spPr>
          <a:xfrm>
            <a:off x="838200" y="3827283"/>
            <a:ext cx="2971996" cy="1497211"/>
          </a:xfrm>
        </p:spPr>
        <p:txBody>
          <a:bodyPr/>
          <a:lstStyle/>
          <a:p>
            <a:pPr algn="l"/>
            <a:r>
              <a:rPr lang="en-US" b="1" dirty="0"/>
              <a:t>Abbreviations: </a:t>
            </a:r>
            <a:r>
              <a:rPr lang="en-US" dirty="0"/>
              <a:t>CKD indicates chronic kidney disease; T2D, type 2 diabetes; </a:t>
            </a:r>
            <a:r>
              <a:rPr lang="en-US" dirty="0" err="1"/>
              <a:t>RASi</a:t>
            </a:r>
            <a:r>
              <a:rPr lang="en-US" dirty="0"/>
              <a:t>; renin-angiotensin system inhibitors; SGLT2i ; </a:t>
            </a:r>
            <a:br>
              <a:rPr lang="en-US" dirty="0"/>
            </a:br>
            <a:r>
              <a:rPr lang="en-US" dirty="0"/>
              <a:t>sodium-glucose cotransporter-2 inhibitors; and UACR, urine albumin-creatinine ratio.</a:t>
            </a:r>
          </a:p>
        </p:txBody>
      </p:sp>
      <p:sp>
        <p:nvSpPr>
          <p:cNvPr id="4" name="Slide Number Placeholder 3">
            <a:extLst>
              <a:ext uri="{FF2B5EF4-FFF2-40B4-BE49-F238E27FC236}">
                <a16:creationId xmlns:a16="http://schemas.microsoft.com/office/drawing/2014/main" id="{45195B81-EE16-F936-E8A7-16752EA28B8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12</a:t>
            </a:fld>
            <a:endParaRPr lang="en-US" sz="900" dirty="0"/>
          </a:p>
        </p:txBody>
      </p:sp>
      <p:pic>
        <p:nvPicPr>
          <p:cNvPr id="7" name="Picture 6">
            <a:extLst>
              <a:ext uri="{FF2B5EF4-FFF2-40B4-BE49-F238E27FC236}">
                <a16:creationId xmlns:a16="http://schemas.microsoft.com/office/drawing/2014/main" id="{F52455E5-2F5C-A48C-6FA3-1BCB45002F27}"/>
              </a:ext>
            </a:extLst>
          </p:cNvPr>
          <p:cNvPicPr>
            <a:picLocks noChangeAspect="1"/>
          </p:cNvPicPr>
          <p:nvPr/>
        </p:nvPicPr>
        <p:blipFill>
          <a:blip r:embed="rId3"/>
          <a:stretch>
            <a:fillRect/>
          </a:stretch>
        </p:blipFill>
        <p:spPr>
          <a:xfrm>
            <a:off x="4873658" y="1285250"/>
            <a:ext cx="6458851" cy="4772691"/>
          </a:xfrm>
          <a:prstGeom prst="rect">
            <a:avLst/>
          </a:prstGeom>
        </p:spPr>
      </p:pic>
    </p:spTree>
    <p:extLst>
      <p:ext uri="{BB962C8B-B14F-4D97-AF65-F5344CB8AC3E}">
        <p14:creationId xmlns:p14="http://schemas.microsoft.com/office/powerpoint/2010/main" val="686163838"/>
      </p:ext>
    </p:extLst>
  </p:cSld>
  <p:clrMapOvr>
    <a:masterClrMapping/>
  </p:clrMapOvr>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04196-B14C-763D-9637-4AC7774A3A05}"/>
              </a:ext>
            </a:extLst>
          </p:cNvPr>
          <p:cNvSpPr>
            <a:spLocks noGrp="1"/>
          </p:cNvSpPr>
          <p:nvPr>
            <p:ph type="title"/>
          </p:nvPr>
        </p:nvSpPr>
        <p:spPr>
          <a:xfrm>
            <a:off x="838201" y="365125"/>
            <a:ext cx="4271128" cy="1671065"/>
          </a:xfrm>
        </p:spPr>
        <p:txBody>
          <a:bodyPr/>
          <a:lstStyle/>
          <a:p>
            <a:r>
              <a:rPr lang="en-US" dirty="0"/>
              <a:t>Cardiovascular and Kidney Protective Therapies in CKD </a:t>
            </a:r>
            <a:r>
              <a:rPr lang="en-US" b="1" i="1" dirty="0">
                <a:solidFill>
                  <a:srgbClr val="C00000"/>
                </a:solidFill>
              </a:rPr>
              <a:t>With</a:t>
            </a:r>
            <a:r>
              <a:rPr lang="en-US" dirty="0"/>
              <a:t> T2D using UACR</a:t>
            </a:r>
          </a:p>
        </p:txBody>
      </p:sp>
      <p:sp>
        <p:nvSpPr>
          <p:cNvPr id="3" name="Rectangle 2" descr="Bar chart illustrating cardiovascular and kidney protective therapies in chronic kidney disease (CKD) with type 2 diabetes (T2D) using urine albumin-to-creatinine ratio (UACR) levels. ">
            <a:extLst>
              <a:ext uri="{FF2B5EF4-FFF2-40B4-BE49-F238E27FC236}">
                <a16:creationId xmlns:a16="http://schemas.microsoft.com/office/drawing/2014/main" id="{F20B7BC9-E908-77F4-FC78-BC96407D18D5}"/>
              </a:ext>
              <a:ext uri="{C183D7F6-B498-43B3-948B-1728B52AA6E4}">
                <adec:decorative xmlns:adec="http://schemas.microsoft.com/office/drawing/2017/decorative" val="0"/>
              </a:ext>
            </a:extLst>
          </p:cNvPr>
          <p:cNvSpPr/>
          <p:nvPr/>
        </p:nvSpPr>
        <p:spPr>
          <a:xfrm>
            <a:off x="5507183" y="353291"/>
            <a:ext cx="5787736" cy="5860473"/>
          </a:xfrm>
          <a:prstGeom prst="rect">
            <a:avLst/>
          </a:prstGeom>
          <a:no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C1F0A455-502D-79C8-F73B-4295E836F5DF}"/>
              </a:ext>
            </a:extLst>
          </p:cNvPr>
          <p:cNvSpPr>
            <a:spLocks noGrp="1"/>
          </p:cNvSpPr>
          <p:nvPr>
            <p:ph type="body" sz="quarter" idx="13"/>
          </p:nvPr>
        </p:nvSpPr>
        <p:spPr>
          <a:xfrm>
            <a:off x="838202" y="4100661"/>
            <a:ext cx="4289980" cy="1327528"/>
          </a:xfrm>
        </p:spPr>
        <p:txBody>
          <a:bodyPr/>
          <a:lstStyle/>
          <a:p>
            <a:pPr algn="l"/>
            <a:r>
              <a:rPr lang="en-US" b="1" dirty="0"/>
              <a:t>Abbreviations: </a:t>
            </a:r>
            <a:r>
              <a:rPr lang="en-US" dirty="0"/>
              <a:t>CKD indicates chronic kidney disease; T2D, type 2 diabetes; GLP-1, glucagon-like peptide 1; </a:t>
            </a:r>
            <a:r>
              <a:rPr lang="en-US" dirty="0" err="1"/>
              <a:t>nsMRA</a:t>
            </a:r>
            <a:r>
              <a:rPr lang="en-US" dirty="0"/>
              <a:t>, non-steroidal mineralocorticoid receptor antagonist; </a:t>
            </a:r>
            <a:r>
              <a:rPr lang="en-US" dirty="0" err="1"/>
              <a:t>RASi</a:t>
            </a:r>
            <a:r>
              <a:rPr lang="en-US" dirty="0"/>
              <a:t>; renin-angiotensin system inhibitors; SGLT2i ; sodium-glucose cotransporter-2 inhibitors; </a:t>
            </a:r>
            <a:br>
              <a:rPr lang="en-US" dirty="0"/>
            </a:br>
            <a:r>
              <a:rPr lang="en-US" dirty="0"/>
              <a:t>and UACR, urine albumin-creatinine ratio.</a:t>
            </a:r>
          </a:p>
        </p:txBody>
      </p:sp>
      <p:sp>
        <p:nvSpPr>
          <p:cNvPr id="4" name="Slide Number Placeholder 3">
            <a:extLst>
              <a:ext uri="{FF2B5EF4-FFF2-40B4-BE49-F238E27FC236}">
                <a16:creationId xmlns:a16="http://schemas.microsoft.com/office/drawing/2014/main" id="{D4F65217-147F-E62D-F2CF-52133BF9F6D6}"/>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13</a:t>
            </a:fld>
            <a:endParaRPr lang="en-US" sz="900" dirty="0"/>
          </a:p>
        </p:txBody>
      </p:sp>
      <p:pic>
        <p:nvPicPr>
          <p:cNvPr id="8" name="Picture 7">
            <a:extLst>
              <a:ext uri="{FF2B5EF4-FFF2-40B4-BE49-F238E27FC236}">
                <a16:creationId xmlns:a16="http://schemas.microsoft.com/office/drawing/2014/main" id="{0AE05A56-CD31-E023-D4AC-8AC5CDCFD0FE}"/>
              </a:ext>
            </a:extLst>
          </p:cNvPr>
          <p:cNvPicPr>
            <a:picLocks noChangeAspect="1"/>
          </p:cNvPicPr>
          <p:nvPr/>
        </p:nvPicPr>
        <p:blipFill>
          <a:blip r:embed="rId3"/>
          <a:stretch>
            <a:fillRect/>
          </a:stretch>
        </p:blipFill>
        <p:spPr>
          <a:xfrm>
            <a:off x="5914679" y="823549"/>
            <a:ext cx="4972744" cy="5210902"/>
          </a:xfrm>
          <a:prstGeom prst="rect">
            <a:avLst/>
          </a:prstGeom>
        </p:spPr>
      </p:pic>
    </p:spTree>
    <p:extLst>
      <p:ext uri="{BB962C8B-B14F-4D97-AF65-F5344CB8AC3E}">
        <p14:creationId xmlns:p14="http://schemas.microsoft.com/office/powerpoint/2010/main" val="2001297755"/>
      </p:ext>
    </p:extLst>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17754-A0B4-DDA2-6DBD-36A05CFFA794}"/>
              </a:ext>
            </a:extLst>
          </p:cNvPr>
          <p:cNvSpPr>
            <a:spLocks noGrp="1"/>
          </p:cNvSpPr>
          <p:nvPr>
            <p:ph type="title"/>
          </p:nvPr>
        </p:nvSpPr>
        <p:spPr/>
        <p:txBody>
          <a:bodyPr/>
          <a:lstStyle/>
          <a:p>
            <a:r>
              <a:rPr lang="en-US" dirty="0"/>
              <a:t>Evaluation and Management of Pre-HF in CKM Syndrome</a:t>
            </a:r>
          </a:p>
        </p:txBody>
      </p:sp>
      <p:sp>
        <p:nvSpPr>
          <p:cNvPr id="28" name="Rectangle 27" descr="Short algorithm discussing the evaluation of pre-heart failure in CKM syndrome.">
            <a:extLst>
              <a:ext uri="{FF2B5EF4-FFF2-40B4-BE49-F238E27FC236}">
                <a16:creationId xmlns:a16="http://schemas.microsoft.com/office/drawing/2014/main" id="{F721A0AC-8885-3CDB-403B-7F861AA89FE2}"/>
              </a:ext>
              <a:ext uri="{C183D7F6-B498-43B3-948B-1728B52AA6E4}">
                <adec:decorative xmlns:adec="http://schemas.microsoft.com/office/drawing/2017/decorative" val="0"/>
              </a:ext>
            </a:extLst>
          </p:cNvPr>
          <p:cNvSpPr/>
          <p:nvPr/>
        </p:nvSpPr>
        <p:spPr>
          <a:xfrm>
            <a:off x="3231574" y="1174173"/>
            <a:ext cx="5673436" cy="4104410"/>
          </a:xfrm>
          <a:prstGeom prst="rect">
            <a:avLst/>
          </a:prstGeom>
          <a:no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E65CAD52-5725-475E-1721-7390235FE5AF}"/>
              </a:ext>
            </a:extLst>
          </p:cNvPr>
          <p:cNvSpPr>
            <a:spLocks noGrp="1"/>
          </p:cNvSpPr>
          <p:nvPr>
            <p:ph type="body" sz="quarter" idx="13"/>
          </p:nvPr>
        </p:nvSpPr>
        <p:spPr>
          <a:xfrm>
            <a:off x="1563573" y="5873961"/>
            <a:ext cx="9064855" cy="421493"/>
          </a:xfrm>
        </p:spPr>
        <p:txBody>
          <a:bodyPr/>
          <a:lstStyle/>
          <a:p>
            <a:r>
              <a:rPr lang="en-US" dirty="0"/>
              <a:t> *High-sensitivity troponin can be considered for those with obesity, where natriuretic peptides may be low even in the setting of cardiac dysfunction and increased risk for developing HF. Evaluation of pre-HF in patients with CKM syndrome  with increased predicted HF risk (PREVENT-HF risk ≥5%). </a:t>
            </a:r>
            <a:br>
              <a:rPr lang="en-US" dirty="0"/>
            </a:br>
            <a:br>
              <a:rPr lang="en-US" b="1" dirty="0"/>
            </a:br>
            <a:r>
              <a:rPr lang="en-US" b="1" dirty="0"/>
              <a:t>Abbreviations: </a:t>
            </a:r>
            <a:r>
              <a:rPr lang="en-US" dirty="0"/>
              <a:t>CKM indicates cardiovascular kidney metabolic; and HF, heart failure. </a:t>
            </a:r>
          </a:p>
        </p:txBody>
      </p:sp>
      <p:sp>
        <p:nvSpPr>
          <p:cNvPr id="4" name="Slide Number Placeholder 3">
            <a:extLst>
              <a:ext uri="{FF2B5EF4-FFF2-40B4-BE49-F238E27FC236}">
                <a16:creationId xmlns:a16="http://schemas.microsoft.com/office/drawing/2014/main" id="{C90E1595-1337-9C36-5FF2-3ED00FA23E72}"/>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14</a:t>
            </a:fld>
            <a:endParaRPr lang="en-US" sz="900" dirty="0"/>
          </a:p>
        </p:txBody>
      </p:sp>
      <p:sp>
        <p:nvSpPr>
          <p:cNvPr id="16" name="Rectangle Container copy 2">
            <a:extLst>
              <a:ext uri="{FF2B5EF4-FFF2-40B4-BE49-F238E27FC236}">
                <a16:creationId xmlns:a16="http://schemas.microsoft.com/office/drawing/2014/main" id="{9FABFCB3-0004-EFAA-7C5F-93A6AB74D645}"/>
              </a:ext>
              <a:ext uri="{C183D7F6-B498-43B3-948B-1728B52AA6E4}">
                <adec:decorative xmlns:adec="http://schemas.microsoft.com/office/drawing/2017/decorative" val="1"/>
              </a:ext>
            </a:extLst>
          </p:cNvPr>
          <p:cNvSpPr/>
          <p:nvPr/>
        </p:nvSpPr>
        <p:spPr>
          <a:xfrm>
            <a:off x="3443830" y="1328167"/>
            <a:ext cx="5304340" cy="780332"/>
          </a:xfrm>
          <a:prstGeom prst="rect">
            <a:avLst/>
          </a:prstGeom>
          <a:solidFill>
            <a:schemeClr val="accent1">
              <a:lumMod val="20000"/>
              <a:lumOff val="80000"/>
            </a:schemeClr>
          </a:solidFill>
          <a:ln w="25400">
            <a:solidFill>
              <a:schemeClr val="tx1"/>
            </a:solidFill>
          </a:ln>
        </p:spPr>
        <p:txBody>
          <a:bodyPr spcFirstLastPara="0" lIns="91440" tIns="91440" rIns="91440" bIns="91440" anchor="ctr"/>
          <a:lstStyle/>
          <a:p>
            <a:pPr hangingPunct="0">
              <a:lnSpc>
                <a:spcPct val="90000"/>
              </a:lnSpc>
            </a:pPr>
            <a:r>
              <a:rPr lang="en-US" sz="1600" b="1" dirty="0">
                <a:ln w="0"/>
                <a:latin typeface="Lub Dub Condensed" panose="020B0506030403020204" pitchFamily="34" charset="0"/>
              </a:rPr>
              <a:t>Identify CKM syndrome without symptomatic clinical HF but with elevated short-term HF risk: </a:t>
            </a:r>
          </a:p>
          <a:p>
            <a:pPr marL="285750" indent="-171450" hangingPunct="0">
              <a:lnSpc>
                <a:spcPct val="90000"/>
              </a:lnSpc>
              <a:buFont typeface="Arial" panose="020B0604020202020204" pitchFamily="34" charset="0"/>
              <a:buChar char="•"/>
            </a:pPr>
            <a:r>
              <a:rPr lang="en-US" sz="1600" dirty="0">
                <a:ln w="0"/>
                <a:latin typeface="Lub Dub Condensed" panose="020B0506030403020204" pitchFamily="34" charset="0"/>
              </a:rPr>
              <a:t>PREVENT-HF risk (≥5%)</a:t>
            </a:r>
          </a:p>
        </p:txBody>
      </p:sp>
      <p:sp>
        <p:nvSpPr>
          <p:cNvPr id="17" name="Rectangle Container copy 2">
            <a:extLst>
              <a:ext uri="{FF2B5EF4-FFF2-40B4-BE49-F238E27FC236}">
                <a16:creationId xmlns:a16="http://schemas.microsoft.com/office/drawing/2014/main" id="{C6BF6731-DDC9-9312-664F-DBC5F35DFDD9}"/>
              </a:ext>
              <a:ext uri="{C183D7F6-B498-43B3-948B-1728B52AA6E4}">
                <adec:decorative xmlns:adec="http://schemas.microsoft.com/office/drawing/2017/decorative" val="1"/>
              </a:ext>
            </a:extLst>
          </p:cNvPr>
          <p:cNvSpPr/>
          <p:nvPr/>
        </p:nvSpPr>
        <p:spPr>
          <a:xfrm>
            <a:off x="3443830" y="2728454"/>
            <a:ext cx="5304340" cy="767781"/>
          </a:xfrm>
          <a:prstGeom prst="rect">
            <a:avLst/>
          </a:prstGeom>
          <a:solidFill>
            <a:schemeClr val="accent1">
              <a:lumMod val="40000"/>
              <a:lumOff val="60000"/>
            </a:schemeClr>
          </a:solidFill>
          <a:ln w="25400">
            <a:solidFill>
              <a:schemeClr val="tx1"/>
            </a:solidFill>
          </a:ln>
        </p:spPr>
        <p:txBody>
          <a:bodyPr spcFirstLastPara="0" lIns="91440" tIns="91440" rIns="91440" bIns="91440" anchor="ctr"/>
          <a:lstStyle/>
          <a:p>
            <a:pPr hangingPunct="0">
              <a:lnSpc>
                <a:spcPct val="90000"/>
              </a:lnSpc>
            </a:pPr>
            <a:r>
              <a:rPr lang="en-US" sz="1600" b="1" dirty="0">
                <a:ln w="0"/>
                <a:latin typeface="Lub Dub Condensed" panose="020B0506030403020204" pitchFamily="34" charset="0"/>
              </a:rPr>
              <a:t>Perform cardiac biomarker assessment (natriuretic peptides +/- high-sensitivity troponin*) to evaluate for pre-HF</a:t>
            </a:r>
            <a:endParaRPr lang="en-US" sz="1600" dirty="0">
              <a:ln w="0"/>
              <a:latin typeface="Lub Dub Condensed" panose="020B0506030403020204" pitchFamily="34" charset="0"/>
            </a:endParaRPr>
          </a:p>
        </p:txBody>
      </p:sp>
      <p:sp>
        <p:nvSpPr>
          <p:cNvPr id="18" name="Rectangle Container copy 2">
            <a:extLst>
              <a:ext uri="{FF2B5EF4-FFF2-40B4-BE49-F238E27FC236}">
                <a16:creationId xmlns:a16="http://schemas.microsoft.com/office/drawing/2014/main" id="{D4ECB756-6158-1C82-56C6-095B6EF4C503}"/>
              </a:ext>
              <a:ext uri="{C183D7F6-B498-43B3-948B-1728B52AA6E4}">
                <adec:decorative xmlns:adec="http://schemas.microsoft.com/office/drawing/2017/decorative" val="1"/>
              </a:ext>
            </a:extLst>
          </p:cNvPr>
          <p:cNvSpPr/>
          <p:nvPr/>
        </p:nvSpPr>
        <p:spPr>
          <a:xfrm>
            <a:off x="3443830" y="4083916"/>
            <a:ext cx="5304340" cy="1058239"/>
          </a:xfrm>
          <a:prstGeom prst="rect">
            <a:avLst/>
          </a:prstGeom>
          <a:solidFill>
            <a:schemeClr val="accent1">
              <a:lumMod val="60000"/>
              <a:lumOff val="40000"/>
            </a:schemeClr>
          </a:solidFill>
          <a:ln w="25400">
            <a:solidFill>
              <a:schemeClr val="tx1"/>
            </a:solidFill>
          </a:ln>
        </p:spPr>
        <p:txBody>
          <a:bodyPr spcFirstLastPara="0" lIns="91440" tIns="91440" rIns="91440" bIns="91440" anchor="ctr"/>
          <a:lstStyle/>
          <a:p>
            <a:pPr hangingPunct="0">
              <a:lnSpc>
                <a:spcPct val="90000"/>
              </a:lnSpc>
            </a:pPr>
            <a:r>
              <a:rPr lang="en-US" sz="1600" b="1" dirty="0">
                <a:ln w="0"/>
                <a:solidFill>
                  <a:prstClr val="black"/>
                </a:solidFill>
                <a:latin typeface="Lub Dub Condensed" panose="020B0506030403020204" pitchFamily="34" charset="0"/>
              </a:rPr>
              <a:t>If cardiac biomarkers elevated:</a:t>
            </a:r>
          </a:p>
          <a:p>
            <a:pPr marL="285750" indent="-171450" hangingPunct="0">
              <a:lnSpc>
                <a:spcPct val="90000"/>
              </a:lnSpc>
              <a:buFont typeface="Arial" panose="020B0604020202020204" pitchFamily="34" charset="0"/>
              <a:buChar char="•"/>
            </a:pPr>
            <a:r>
              <a:rPr lang="en-US" sz="1600" dirty="0">
                <a:ln w="0"/>
                <a:solidFill>
                  <a:prstClr val="black"/>
                </a:solidFill>
                <a:latin typeface="Lub Dub Condensed" panose="020B0506030403020204" pitchFamily="34" charset="0"/>
              </a:rPr>
              <a:t>Optimize risk factor control</a:t>
            </a:r>
          </a:p>
          <a:p>
            <a:pPr marL="285750" indent="-171450" hangingPunct="0">
              <a:lnSpc>
                <a:spcPct val="90000"/>
              </a:lnSpc>
              <a:buFont typeface="Arial" panose="020B0604020202020204" pitchFamily="34" charset="0"/>
              <a:buChar char="•"/>
            </a:pPr>
            <a:r>
              <a:rPr lang="en-US" sz="1600" dirty="0">
                <a:ln w="0"/>
                <a:solidFill>
                  <a:prstClr val="black"/>
                </a:solidFill>
                <a:latin typeface="Lub Dub Condensed" panose="020B0506030403020204" pitchFamily="34" charset="0"/>
              </a:rPr>
              <a:t>Consider cardiac imaging to refine risk estimation</a:t>
            </a:r>
          </a:p>
          <a:p>
            <a:pPr marL="285750" indent="-171450" hangingPunct="0">
              <a:lnSpc>
                <a:spcPct val="90000"/>
              </a:lnSpc>
              <a:buFont typeface="Arial" panose="020B0604020202020204" pitchFamily="34" charset="0"/>
              <a:buChar char="•"/>
            </a:pPr>
            <a:r>
              <a:rPr lang="en-US" sz="1600" dirty="0">
                <a:ln w="0"/>
                <a:solidFill>
                  <a:prstClr val="black"/>
                </a:solidFill>
                <a:latin typeface="Lub Dub Condensed" panose="020B0506030403020204" pitchFamily="34" charset="0"/>
              </a:rPr>
              <a:t>Start prevention therapies for HF risk reduction</a:t>
            </a:r>
          </a:p>
        </p:txBody>
      </p:sp>
      <p:cxnSp>
        <p:nvCxnSpPr>
          <p:cNvPr id="19" name="Straight Arrow Connector 18">
            <a:extLst>
              <a:ext uri="{FF2B5EF4-FFF2-40B4-BE49-F238E27FC236}">
                <a16:creationId xmlns:a16="http://schemas.microsoft.com/office/drawing/2014/main" id="{CD9BBCBC-692B-CCB9-D420-09FE1EFD6E43}"/>
              </a:ext>
              <a:ext uri="{C183D7F6-B498-43B3-948B-1728B52AA6E4}">
                <adec:decorative xmlns:adec="http://schemas.microsoft.com/office/drawing/2017/decorative" val="1"/>
              </a:ext>
            </a:extLst>
          </p:cNvPr>
          <p:cNvCxnSpPr>
            <a:cxnSpLocks/>
            <a:stCxn id="16" idx="2"/>
            <a:endCxn id="17" idx="0"/>
          </p:cNvCxnSpPr>
          <p:nvPr/>
        </p:nvCxnSpPr>
        <p:spPr>
          <a:xfrm>
            <a:off x="6096000" y="2108499"/>
            <a:ext cx="0" cy="61995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0C11EA4-D179-E46D-67BE-97C0567151B5}"/>
              </a:ext>
              <a:ext uri="{C183D7F6-B498-43B3-948B-1728B52AA6E4}">
                <adec:decorative xmlns:adec="http://schemas.microsoft.com/office/drawing/2017/decorative" val="1"/>
              </a:ext>
            </a:extLst>
          </p:cNvPr>
          <p:cNvCxnSpPr>
            <a:cxnSpLocks/>
            <a:stCxn id="17" idx="2"/>
            <a:endCxn id="18" idx="0"/>
          </p:cNvCxnSpPr>
          <p:nvPr/>
        </p:nvCxnSpPr>
        <p:spPr>
          <a:xfrm>
            <a:off x="6096000" y="3496235"/>
            <a:ext cx="0" cy="58768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474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up)">
                                      <p:cBhvr>
                                        <p:cTn id="19" dur="500"/>
                                        <p:tgtEl>
                                          <p:spTgt spid="2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A3802-F3E1-DEE7-EC83-0D9D01D614FD}"/>
              </a:ext>
            </a:extLst>
          </p:cNvPr>
          <p:cNvSpPr>
            <a:spLocks noGrp="1"/>
          </p:cNvSpPr>
          <p:nvPr>
            <p:ph type="title"/>
          </p:nvPr>
        </p:nvSpPr>
        <p:spPr>
          <a:xfrm>
            <a:off x="838200" y="365125"/>
            <a:ext cx="3648959" cy="2264953"/>
          </a:xfrm>
        </p:spPr>
        <p:txBody>
          <a:bodyPr/>
          <a:lstStyle/>
          <a:p>
            <a:r>
              <a:rPr lang="en-US" dirty="0"/>
              <a:t>Overview of ASCVD Management in CKM Syndrome Stage 4</a:t>
            </a:r>
          </a:p>
        </p:txBody>
      </p:sp>
      <p:sp>
        <p:nvSpPr>
          <p:cNvPr id="5" name="Text Placeholder 4">
            <a:extLst>
              <a:ext uri="{FF2B5EF4-FFF2-40B4-BE49-F238E27FC236}">
                <a16:creationId xmlns:a16="http://schemas.microsoft.com/office/drawing/2014/main" id="{CCDF7D97-DF41-41E4-E854-FB81E14FE039}"/>
              </a:ext>
            </a:extLst>
          </p:cNvPr>
          <p:cNvSpPr>
            <a:spLocks noGrp="1"/>
          </p:cNvSpPr>
          <p:nvPr>
            <p:ph type="body" sz="quarter" idx="13"/>
          </p:nvPr>
        </p:nvSpPr>
        <p:spPr>
          <a:xfrm>
            <a:off x="838200" y="4025245"/>
            <a:ext cx="3432142" cy="1809947"/>
          </a:xfrm>
        </p:spPr>
        <p:txBody>
          <a:bodyPr/>
          <a:lstStyle/>
          <a:p>
            <a:pPr algn="l"/>
            <a:r>
              <a:rPr lang="en-US" dirty="0"/>
              <a:t>Abbreviations CHW indicates community health worker; CKM, cardiovascular kidney metabolic; CVD, cardiovascular disease; GDMT, guideline directed medical therapy; GLP-1, glucagon-like peptide-1; </a:t>
            </a:r>
            <a:r>
              <a:rPr lang="en-US" dirty="0" err="1"/>
              <a:t>RASi</a:t>
            </a:r>
            <a:r>
              <a:rPr lang="en-US" dirty="0"/>
              <a:t>; renin-angiotensin system inhibitors; SDOH, social determinants of health; SGLT2i ; sodium-glucose cotransporter-2 inhibitors; and T2D, type 2 diabetes.</a:t>
            </a:r>
          </a:p>
        </p:txBody>
      </p:sp>
      <p:sp>
        <p:nvSpPr>
          <p:cNvPr id="4" name="Slide Number Placeholder 3">
            <a:extLst>
              <a:ext uri="{FF2B5EF4-FFF2-40B4-BE49-F238E27FC236}">
                <a16:creationId xmlns:a16="http://schemas.microsoft.com/office/drawing/2014/main" id="{A63CC7A6-CA85-3EDA-330C-6C403A9335F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15</a:t>
            </a:fld>
            <a:endParaRPr lang="en-US" sz="900" dirty="0"/>
          </a:p>
        </p:txBody>
      </p:sp>
      <p:pic>
        <p:nvPicPr>
          <p:cNvPr id="7" name="Picture 6">
            <a:extLst>
              <a:ext uri="{FF2B5EF4-FFF2-40B4-BE49-F238E27FC236}">
                <a16:creationId xmlns:a16="http://schemas.microsoft.com/office/drawing/2014/main" id="{0FB58BFD-F304-7059-C819-1E092EFD9536}"/>
              </a:ext>
            </a:extLst>
          </p:cNvPr>
          <p:cNvPicPr>
            <a:picLocks noChangeAspect="1"/>
          </p:cNvPicPr>
          <p:nvPr/>
        </p:nvPicPr>
        <p:blipFill>
          <a:blip r:embed="rId2"/>
          <a:stretch>
            <a:fillRect/>
          </a:stretch>
        </p:blipFill>
        <p:spPr>
          <a:xfrm>
            <a:off x="4656417" y="585143"/>
            <a:ext cx="6096851" cy="5096586"/>
          </a:xfrm>
          <a:prstGeom prst="rect">
            <a:avLst/>
          </a:prstGeom>
        </p:spPr>
      </p:pic>
    </p:spTree>
    <p:extLst>
      <p:ext uri="{BB962C8B-B14F-4D97-AF65-F5344CB8AC3E}">
        <p14:creationId xmlns:p14="http://schemas.microsoft.com/office/powerpoint/2010/main" val="2334790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1E01C-2962-9DCA-AE73-77F81DBB22E1}"/>
              </a:ext>
            </a:extLst>
          </p:cNvPr>
          <p:cNvSpPr>
            <a:spLocks noGrp="1"/>
          </p:cNvSpPr>
          <p:nvPr>
            <p:ph type="title"/>
          </p:nvPr>
        </p:nvSpPr>
        <p:spPr>
          <a:xfrm>
            <a:off x="838200" y="365125"/>
            <a:ext cx="9715052" cy="660111"/>
          </a:xfrm>
        </p:spPr>
        <p:txBody>
          <a:bodyPr/>
          <a:lstStyle/>
          <a:p>
            <a:r>
              <a:rPr lang="en-US" dirty="0"/>
              <a:t>Management of Comorbid Obesity </a:t>
            </a:r>
            <a:br>
              <a:rPr lang="en-US" dirty="0"/>
            </a:br>
            <a:r>
              <a:rPr lang="en-US" dirty="0"/>
              <a:t>and ASCVD in CKM</a:t>
            </a:r>
          </a:p>
        </p:txBody>
      </p:sp>
      <p:sp>
        <p:nvSpPr>
          <p:cNvPr id="33" name="Rectangle 32" descr="A algorithm of the management of comorbid obesity and ASCVD in CKM.">
            <a:extLst>
              <a:ext uri="{FF2B5EF4-FFF2-40B4-BE49-F238E27FC236}">
                <a16:creationId xmlns:a16="http://schemas.microsoft.com/office/drawing/2014/main" id="{B6AD391E-2855-2D4B-5131-3095F51B3A51}"/>
              </a:ext>
            </a:extLst>
          </p:cNvPr>
          <p:cNvSpPr/>
          <p:nvPr/>
        </p:nvSpPr>
        <p:spPr>
          <a:xfrm>
            <a:off x="3231574" y="1278082"/>
            <a:ext cx="7793181" cy="4551218"/>
          </a:xfrm>
          <a:prstGeom prst="rect">
            <a:avLst/>
          </a:prstGeom>
          <a:no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1DCDBA9F-DB91-1565-09CA-6FB3D91720B8}"/>
              </a:ext>
            </a:extLst>
          </p:cNvPr>
          <p:cNvSpPr>
            <a:spLocks noGrp="1"/>
          </p:cNvSpPr>
          <p:nvPr>
            <p:ph type="body" sz="quarter" idx="13"/>
          </p:nvPr>
        </p:nvSpPr>
        <p:spPr/>
        <p:txBody>
          <a:bodyPr/>
          <a:lstStyle/>
          <a:p>
            <a:r>
              <a:rPr lang="en-US" b="1" dirty="0"/>
              <a:t>Abbreviations: </a:t>
            </a:r>
            <a:r>
              <a:rPr lang="en-US" dirty="0"/>
              <a:t>ASCVD indicates atherosclerotic cardiovascular disease; and GLP-1, glucagon-like peptide 1.</a:t>
            </a:r>
          </a:p>
        </p:txBody>
      </p:sp>
      <p:sp>
        <p:nvSpPr>
          <p:cNvPr id="4" name="Slide Number Placeholder 3">
            <a:extLst>
              <a:ext uri="{FF2B5EF4-FFF2-40B4-BE49-F238E27FC236}">
                <a16:creationId xmlns:a16="http://schemas.microsoft.com/office/drawing/2014/main" id="{90888E10-1DE0-87DC-8B43-7EBD3BB07AAE}"/>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16</a:t>
            </a:fld>
            <a:endParaRPr lang="en-US" sz="900" dirty="0"/>
          </a:p>
        </p:txBody>
      </p:sp>
      <p:sp>
        <p:nvSpPr>
          <p:cNvPr id="16" name="TextBox 15">
            <a:extLst>
              <a:ext uri="{FF2B5EF4-FFF2-40B4-BE49-F238E27FC236}">
                <a16:creationId xmlns:a16="http://schemas.microsoft.com/office/drawing/2014/main" id="{D977F8EC-8979-7D68-5BE9-8E40FC12B0B0}"/>
              </a:ext>
              <a:ext uri="{C183D7F6-B498-43B3-948B-1728B52AA6E4}">
                <adec:decorative xmlns:adec="http://schemas.microsoft.com/office/drawing/2017/decorative" val="1"/>
              </a:ext>
            </a:extLst>
          </p:cNvPr>
          <p:cNvSpPr txBox="1"/>
          <p:nvPr/>
        </p:nvSpPr>
        <p:spPr>
          <a:xfrm>
            <a:off x="4281544" y="1385784"/>
            <a:ext cx="3283798" cy="349620"/>
          </a:xfrm>
          <a:prstGeom prst="rect">
            <a:avLst/>
          </a:prstGeom>
          <a:solidFill>
            <a:schemeClr val="bg1"/>
          </a:solidFill>
          <a:ln w="12700">
            <a:solidFill>
              <a:schemeClr val="tx1"/>
            </a:solid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2000" dirty="0">
                <a:solidFill>
                  <a:schemeClr val="tx1"/>
                </a:solidFill>
              </a:rPr>
              <a:t>Obesity and ASCVD</a:t>
            </a:r>
          </a:p>
        </p:txBody>
      </p:sp>
      <p:sp>
        <p:nvSpPr>
          <p:cNvPr id="17" name="Rectangle Container copy 2">
            <a:extLst>
              <a:ext uri="{FF2B5EF4-FFF2-40B4-BE49-F238E27FC236}">
                <a16:creationId xmlns:a16="http://schemas.microsoft.com/office/drawing/2014/main" id="{AC167A04-EB8F-666A-904A-76DCF27B1A88}"/>
              </a:ext>
              <a:ext uri="{C183D7F6-B498-43B3-948B-1728B52AA6E4}">
                <adec:decorative xmlns:adec="http://schemas.microsoft.com/office/drawing/2017/decorative" val="1"/>
              </a:ext>
            </a:extLst>
          </p:cNvPr>
          <p:cNvSpPr/>
          <p:nvPr/>
        </p:nvSpPr>
        <p:spPr>
          <a:xfrm>
            <a:off x="4281544" y="1971533"/>
            <a:ext cx="3281954" cy="420087"/>
          </a:xfrm>
          <a:prstGeom prst="rect">
            <a:avLst/>
          </a:prstGeom>
          <a:solidFill>
            <a:schemeClr val="bg1"/>
          </a:solidFill>
          <a:ln w="25400">
            <a:solidFill>
              <a:schemeClr val="tx1"/>
            </a:solidFill>
          </a:ln>
        </p:spPr>
        <p:txBody>
          <a:bodyPr spcFirstLastPara="0" lIns="0" tIns="0" rIns="0" bIns="0" anchor="ctr"/>
          <a:lstStyle/>
          <a:p>
            <a:pPr algn="ctr" hangingPunct="0">
              <a:lnSpc>
                <a:spcPct val="90000"/>
              </a:lnSpc>
            </a:pPr>
            <a:r>
              <a:rPr lang="en-US" sz="1400" b="1" dirty="0">
                <a:ln w="0"/>
                <a:latin typeface="Lub Dub Condensed" panose="020B0506030403020204" pitchFamily="34" charset="0"/>
              </a:rPr>
              <a:t>Nonjudgmental weight loss counseling: </a:t>
            </a:r>
            <a:r>
              <a:rPr lang="en-US" sz="1400" dirty="0">
                <a:ln w="0"/>
                <a:latin typeface="Lub Dub Condensed" panose="020B0506030403020204" pitchFamily="34" charset="0"/>
              </a:rPr>
              <a:t>lifestyle modification</a:t>
            </a:r>
          </a:p>
        </p:txBody>
      </p:sp>
      <p:sp>
        <p:nvSpPr>
          <p:cNvPr id="18" name="Rectangle Container copy 2">
            <a:extLst>
              <a:ext uri="{FF2B5EF4-FFF2-40B4-BE49-F238E27FC236}">
                <a16:creationId xmlns:a16="http://schemas.microsoft.com/office/drawing/2014/main" id="{AAAFC456-C9FC-BA5F-FE61-0A68A2C72CD0}"/>
              </a:ext>
              <a:ext uri="{C183D7F6-B498-43B3-948B-1728B52AA6E4}">
                <adec:decorative xmlns:adec="http://schemas.microsoft.com/office/drawing/2017/decorative" val="1"/>
              </a:ext>
            </a:extLst>
          </p:cNvPr>
          <p:cNvSpPr/>
          <p:nvPr/>
        </p:nvSpPr>
        <p:spPr>
          <a:xfrm>
            <a:off x="4281544" y="2639046"/>
            <a:ext cx="3284667" cy="505609"/>
          </a:xfrm>
          <a:prstGeom prst="rect">
            <a:avLst/>
          </a:prstGeom>
          <a:solidFill>
            <a:srgbClr val="79C78D"/>
          </a:solidFill>
          <a:ln w="12700">
            <a:noFill/>
          </a:ln>
        </p:spPr>
        <p:txBody>
          <a:bodyPr wrap="square" rtlCol="0" anchor="ctr">
            <a:noAutofit/>
          </a:bodyPr>
          <a:lstStyle/>
          <a:p>
            <a:pPr algn="ctr">
              <a:lnSpc>
                <a:spcPct val="90000"/>
              </a:lnSpc>
            </a:pPr>
            <a:r>
              <a:rPr lang="en-US" sz="1400" b="1" dirty="0">
                <a:ln w="0"/>
                <a:solidFill>
                  <a:prstClr val="black"/>
                </a:solidFill>
                <a:latin typeface="Lub Dub Condensed" panose="020B0506030403020204" pitchFamily="34" charset="0"/>
              </a:rPr>
              <a:t>Multi-component intensive </a:t>
            </a:r>
            <a:br>
              <a:rPr lang="en-US" sz="1400" b="1" dirty="0">
                <a:ln w="0"/>
                <a:solidFill>
                  <a:prstClr val="black"/>
                </a:solidFill>
                <a:latin typeface="Lub Dub Condensed" panose="020B0506030403020204" pitchFamily="34" charset="0"/>
              </a:rPr>
            </a:br>
            <a:r>
              <a:rPr lang="en-US" sz="1400" b="1" dirty="0">
                <a:ln w="0"/>
                <a:solidFill>
                  <a:prstClr val="black"/>
                </a:solidFill>
                <a:latin typeface="Lub Dub Condensed" panose="020B0506030403020204" pitchFamily="34" charset="0"/>
              </a:rPr>
              <a:t>lifestyle intervention    </a:t>
            </a:r>
            <a:r>
              <a:rPr lang="en-US" sz="1200" dirty="0">
                <a:ln w="0"/>
                <a:solidFill>
                  <a:prstClr val="black"/>
                </a:solidFill>
                <a:latin typeface="Lub Dub Condensed" panose="020B0506030403020204" pitchFamily="34" charset="0"/>
              </a:rPr>
              <a:t>Class 1</a:t>
            </a:r>
            <a:br>
              <a:rPr lang="en-US" sz="1200" dirty="0">
                <a:ln w="0"/>
                <a:solidFill>
                  <a:prstClr val="black"/>
                </a:solidFill>
                <a:latin typeface="Lub Dub Condensed" panose="020B0506030403020204" pitchFamily="34" charset="0"/>
              </a:rPr>
            </a:br>
            <a:r>
              <a:rPr lang="en-US" sz="500" b="1" dirty="0">
                <a:ln w="0"/>
                <a:solidFill>
                  <a:prstClr val="black"/>
                </a:solidFill>
                <a:latin typeface="Lub Dub Condensed" panose="020B0506030403020204" pitchFamily="34" charset="0"/>
              </a:rPr>
              <a:t> </a:t>
            </a:r>
            <a:endParaRPr lang="en-US" sz="1400" b="1" dirty="0">
              <a:ln w="0"/>
              <a:solidFill>
                <a:prstClr val="black"/>
              </a:solidFill>
              <a:latin typeface="Lub Dub Condensed" panose="020B0506030403020204" pitchFamily="34" charset="0"/>
            </a:endParaRPr>
          </a:p>
        </p:txBody>
      </p:sp>
      <p:sp>
        <p:nvSpPr>
          <p:cNvPr id="19" name="Rectangle Container copy 2">
            <a:extLst>
              <a:ext uri="{FF2B5EF4-FFF2-40B4-BE49-F238E27FC236}">
                <a16:creationId xmlns:a16="http://schemas.microsoft.com/office/drawing/2014/main" id="{49C279D7-9BFA-C6B1-1140-0CC5834C7B5C}"/>
              </a:ext>
              <a:ext uri="{C183D7F6-B498-43B3-948B-1728B52AA6E4}">
                <adec:decorative xmlns:adec="http://schemas.microsoft.com/office/drawing/2017/decorative" val="1"/>
              </a:ext>
            </a:extLst>
          </p:cNvPr>
          <p:cNvSpPr/>
          <p:nvPr/>
        </p:nvSpPr>
        <p:spPr>
          <a:xfrm>
            <a:off x="4281544" y="3186137"/>
            <a:ext cx="3284667" cy="345794"/>
          </a:xfrm>
          <a:prstGeom prst="rect">
            <a:avLst/>
          </a:prstGeom>
          <a:solidFill>
            <a:srgbClr val="79C78D"/>
          </a:solidFill>
          <a:ln w="12700">
            <a:noFill/>
          </a:ln>
        </p:spPr>
        <p:txBody>
          <a:bodyPr wrap="square" rtlCol="0" anchor="ctr">
            <a:noAutofit/>
          </a:bodyPr>
          <a:lstStyle/>
          <a:p>
            <a:pPr algn="ctr">
              <a:lnSpc>
                <a:spcPct val="90000"/>
              </a:lnSpc>
            </a:pPr>
            <a:r>
              <a:rPr lang="en-US" sz="1400" b="1" dirty="0">
                <a:ln w="0"/>
                <a:solidFill>
                  <a:prstClr val="black"/>
                </a:solidFill>
                <a:latin typeface="Lub Dub Condensed" panose="020B0506030403020204" pitchFamily="34" charset="0"/>
              </a:rPr>
              <a:t>GLP-1-based therapy    </a:t>
            </a:r>
            <a:r>
              <a:rPr lang="en-US" sz="1200" dirty="0">
                <a:ln w="0"/>
                <a:solidFill>
                  <a:prstClr val="black"/>
                </a:solidFill>
                <a:latin typeface="Lub Dub Condensed" panose="020B0506030403020204" pitchFamily="34" charset="0"/>
              </a:rPr>
              <a:t>Class 1</a:t>
            </a:r>
            <a:endParaRPr lang="en-US" sz="1400" b="1" dirty="0">
              <a:ln w="0"/>
              <a:solidFill>
                <a:prstClr val="black"/>
              </a:solidFill>
              <a:latin typeface="Lub Dub Condensed" panose="020B0506030403020204" pitchFamily="34" charset="0"/>
            </a:endParaRPr>
          </a:p>
        </p:txBody>
      </p:sp>
      <p:sp>
        <p:nvSpPr>
          <p:cNvPr id="20" name="TextBox 19">
            <a:extLst>
              <a:ext uri="{FF2B5EF4-FFF2-40B4-BE49-F238E27FC236}">
                <a16:creationId xmlns:a16="http://schemas.microsoft.com/office/drawing/2014/main" id="{2BD25471-12F4-0E7D-77F5-7820CF0B994F}"/>
              </a:ext>
              <a:ext uri="{C183D7F6-B498-43B3-948B-1728B52AA6E4}">
                <adec:decorative xmlns:adec="http://schemas.microsoft.com/office/drawing/2017/decorative" val="1"/>
              </a:ext>
            </a:extLst>
          </p:cNvPr>
          <p:cNvSpPr txBox="1"/>
          <p:nvPr/>
        </p:nvSpPr>
        <p:spPr>
          <a:xfrm>
            <a:off x="5740146" y="3042749"/>
            <a:ext cx="364750" cy="184666"/>
          </a:xfrm>
          <a:prstGeom prst="rect">
            <a:avLst/>
          </a:prstGeom>
          <a:solidFill>
            <a:schemeClr val="bg1"/>
          </a:solidFill>
          <a:ln>
            <a:solidFill>
              <a:schemeClr val="tx1"/>
            </a:solidFill>
          </a:ln>
        </p:spPr>
        <p:txBody>
          <a:bodyPr wrap="square" lIns="0" tIns="0" rIns="0" bIns="0">
            <a:spAutoFit/>
          </a:bodyPr>
          <a:lstStyle/>
          <a:p>
            <a:pPr algn="ctr"/>
            <a:r>
              <a:rPr lang="en-US" sz="1200" b="1" dirty="0">
                <a:ln w="0"/>
                <a:latin typeface="Lub Dub Condensed" panose="020B0506030403020204" pitchFamily="34" charset="0"/>
              </a:rPr>
              <a:t>AND</a:t>
            </a:r>
          </a:p>
        </p:txBody>
      </p:sp>
      <p:sp>
        <p:nvSpPr>
          <p:cNvPr id="21" name="Rectangle Container copy 2">
            <a:extLst>
              <a:ext uri="{FF2B5EF4-FFF2-40B4-BE49-F238E27FC236}">
                <a16:creationId xmlns:a16="http://schemas.microsoft.com/office/drawing/2014/main" id="{630A188C-458F-A723-EC93-7475C53EA8A0}"/>
              </a:ext>
              <a:ext uri="{C183D7F6-B498-43B3-948B-1728B52AA6E4}">
                <adec:decorative xmlns:adec="http://schemas.microsoft.com/office/drawing/2017/decorative" val="1"/>
              </a:ext>
            </a:extLst>
          </p:cNvPr>
          <p:cNvSpPr/>
          <p:nvPr/>
        </p:nvSpPr>
        <p:spPr>
          <a:xfrm>
            <a:off x="4281544" y="3790114"/>
            <a:ext cx="3282696" cy="341780"/>
          </a:xfrm>
          <a:prstGeom prst="rect">
            <a:avLst/>
          </a:prstGeom>
          <a:solidFill>
            <a:schemeClr val="bg1"/>
          </a:solidFill>
          <a:ln w="25400">
            <a:solidFill>
              <a:schemeClr val="tx1"/>
            </a:solidFill>
          </a:ln>
        </p:spPr>
        <p:txBody>
          <a:bodyPr spcFirstLastPara="0" lIns="0" tIns="0" rIns="0" bIns="0" anchor="ctr"/>
          <a:lstStyle/>
          <a:p>
            <a:pPr algn="ctr" hangingPunct="0">
              <a:lnSpc>
                <a:spcPct val="90000"/>
              </a:lnSpc>
            </a:pPr>
            <a:r>
              <a:rPr lang="en-US" sz="1400" b="1" dirty="0">
                <a:ln w="0"/>
                <a:solidFill>
                  <a:prstClr val="black"/>
                </a:solidFill>
                <a:latin typeface="Lub Dub Condensed" panose="020B0506030403020204" pitchFamily="34" charset="0"/>
              </a:rPr>
              <a:t>Adequate weight loss (&gt;5-10%)</a:t>
            </a:r>
          </a:p>
        </p:txBody>
      </p:sp>
      <p:sp>
        <p:nvSpPr>
          <p:cNvPr id="22" name="Rectangle Container copy 2">
            <a:extLst>
              <a:ext uri="{FF2B5EF4-FFF2-40B4-BE49-F238E27FC236}">
                <a16:creationId xmlns:a16="http://schemas.microsoft.com/office/drawing/2014/main" id="{0A31B3BD-23CD-FF8D-1BBD-34F09DC47F8B}"/>
              </a:ext>
              <a:ext uri="{C183D7F6-B498-43B3-948B-1728B52AA6E4}">
                <adec:decorative xmlns:adec="http://schemas.microsoft.com/office/drawing/2017/decorative" val="1"/>
              </a:ext>
            </a:extLst>
          </p:cNvPr>
          <p:cNvSpPr/>
          <p:nvPr/>
        </p:nvSpPr>
        <p:spPr>
          <a:xfrm>
            <a:off x="8337176" y="3779601"/>
            <a:ext cx="2499360" cy="828094"/>
          </a:xfrm>
          <a:prstGeom prst="rect">
            <a:avLst/>
          </a:prstGeom>
          <a:solidFill>
            <a:srgbClr val="79C78D"/>
          </a:solidFill>
          <a:ln w="12700">
            <a:noFill/>
          </a:ln>
        </p:spPr>
        <p:txBody>
          <a:bodyPr wrap="square" rtlCol="0" anchor="ctr">
            <a:noAutofit/>
          </a:bodyPr>
          <a:lstStyle/>
          <a:p>
            <a:pPr algn="ctr">
              <a:lnSpc>
                <a:spcPct val="90000"/>
              </a:lnSpc>
            </a:pPr>
            <a:r>
              <a:rPr lang="en-US" sz="1400" b="1" dirty="0">
                <a:ln w="0"/>
                <a:solidFill>
                  <a:prstClr val="black"/>
                </a:solidFill>
                <a:latin typeface="Lub Dub Condensed" panose="020B0506030403020204" pitchFamily="34" charset="0"/>
              </a:rPr>
              <a:t>Ongoing support of lifestyle modification and medication adherence for weight loss maintenance         </a:t>
            </a:r>
            <a:r>
              <a:rPr kumimoji="0" lang="en-US" sz="1200" b="0" i="0" u="none" strike="noStrike" kern="1200" cap="none" spc="0" normalizeH="0" baseline="0" noProof="0" dirty="0">
                <a:ln w="0"/>
                <a:solidFill>
                  <a:prstClr val="black"/>
                </a:solidFill>
                <a:effectLst/>
                <a:uLnTx/>
                <a:uFillTx/>
                <a:latin typeface="Lub Dub Condensed" panose="020B0506030403020204" pitchFamily="34" charset="0"/>
                <a:ea typeface="+mn-ea"/>
                <a:cs typeface="+mn-cs"/>
              </a:rPr>
              <a:t>Class 1</a:t>
            </a:r>
            <a:endParaRPr lang="en-US" sz="1400" b="1" dirty="0">
              <a:ln w="0"/>
              <a:solidFill>
                <a:prstClr val="black"/>
              </a:solidFill>
              <a:latin typeface="Lub Dub Condensed" panose="020B0506030403020204" pitchFamily="34" charset="0"/>
            </a:endParaRPr>
          </a:p>
        </p:txBody>
      </p:sp>
      <p:sp>
        <p:nvSpPr>
          <p:cNvPr id="23" name="Rectangle Container copy 2">
            <a:extLst>
              <a:ext uri="{FF2B5EF4-FFF2-40B4-BE49-F238E27FC236}">
                <a16:creationId xmlns:a16="http://schemas.microsoft.com/office/drawing/2014/main" id="{8568FF49-5EC3-0E98-6E19-E83EBFCE4B8D}"/>
              </a:ext>
              <a:ext uri="{C183D7F6-B498-43B3-948B-1728B52AA6E4}">
                <adec:decorative xmlns:adec="http://schemas.microsoft.com/office/drawing/2017/decorative" val="1"/>
              </a:ext>
            </a:extLst>
          </p:cNvPr>
          <p:cNvSpPr/>
          <p:nvPr/>
        </p:nvSpPr>
        <p:spPr>
          <a:xfrm>
            <a:off x="4281544" y="4597181"/>
            <a:ext cx="3284667" cy="465920"/>
          </a:xfrm>
          <a:prstGeom prst="rect">
            <a:avLst/>
          </a:prstGeom>
          <a:solidFill>
            <a:srgbClr val="FFDA68"/>
          </a:solidFill>
          <a:ln w="12700">
            <a:noFill/>
          </a:ln>
        </p:spPr>
        <p:txBody>
          <a:bodyPr wrap="square" rtlCol="0" anchor="ctr">
            <a:noAutofit/>
          </a:bodyPr>
          <a:lstStyle/>
          <a:p>
            <a:pPr algn="ctr">
              <a:lnSpc>
                <a:spcPct val="90000"/>
              </a:lnSpc>
            </a:pPr>
            <a:r>
              <a:rPr lang="en-US" sz="1400" b="1" dirty="0">
                <a:ln w="0"/>
                <a:solidFill>
                  <a:prstClr val="black"/>
                </a:solidFill>
                <a:latin typeface="Lub Dub Condensed" panose="020B0506030403020204" pitchFamily="34" charset="0"/>
              </a:rPr>
              <a:t>Consider metabolic and bariatric surgery      </a:t>
            </a:r>
            <a:r>
              <a:rPr kumimoji="0" lang="en-US" sz="1200" b="0" i="0" u="none" strike="noStrike" kern="1200" cap="none" spc="0" normalizeH="0" baseline="0" noProof="0" dirty="0">
                <a:ln w="0"/>
                <a:solidFill>
                  <a:prstClr val="black"/>
                </a:solidFill>
                <a:effectLst/>
                <a:uLnTx/>
                <a:uFillTx/>
                <a:latin typeface="Lub Dub Condensed" panose="020B0506030403020204" pitchFamily="34" charset="0"/>
                <a:ea typeface="+mn-ea"/>
                <a:cs typeface="+mn-cs"/>
              </a:rPr>
              <a:t>Class 2a</a:t>
            </a:r>
            <a:endParaRPr lang="en-US" sz="1400" b="1" dirty="0">
              <a:ln w="0"/>
              <a:solidFill>
                <a:prstClr val="black"/>
              </a:solidFill>
              <a:latin typeface="Lub Dub Condensed" panose="020B0506030403020204" pitchFamily="34" charset="0"/>
            </a:endParaRPr>
          </a:p>
        </p:txBody>
      </p:sp>
      <p:sp>
        <p:nvSpPr>
          <p:cNvPr id="24" name="Rectangle Container copy 2">
            <a:extLst>
              <a:ext uri="{FF2B5EF4-FFF2-40B4-BE49-F238E27FC236}">
                <a16:creationId xmlns:a16="http://schemas.microsoft.com/office/drawing/2014/main" id="{02E6D876-4E84-9437-5547-30B4FB4C29DA}"/>
              </a:ext>
              <a:ext uri="{C183D7F6-B498-43B3-948B-1728B52AA6E4}">
                <adec:decorative xmlns:adec="http://schemas.microsoft.com/office/drawing/2017/decorative" val="1"/>
              </a:ext>
            </a:extLst>
          </p:cNvPr>
          <p:cNvSpPr/>
          <p:nvPr/>
        </p:nvSpPr>
        <p:spPr>
          <a:xfrm>
            <a:off x="4281544" y="5307186"/>
            <a:ext cx="3284667" cy="473093"/>
          </a:xfrm>
          <a:prstGeom prst="rect">
            <a:avLst/>
          </a:prstGeom>
          <a:solidFill>
            <a:srgbClr val="79C78D"/>
          </a:solidFill>
          <a:ln w="12700">
            <a:noFill/>
          </a:ln>
        </p:spPr>
        <p:txBody>
          <a:bodyPr wrap="square" rtlCol="0" anchor="ctr">
            <a:noAutofit/>
          </a:bodyPr>
          <a:lstStyle/>
          <a:p>
            <a:pPr algn="ctr">
              <a:lnSpc>
                <a:spcPct val="90000"/>
              </a:lnSpc>
            </a:pPr>
            <a:r>
              <a:rPr lang="en-US" sz="1400" b="1" dirty="0">
                <a:ln w="0"/>
                <a:solidFill>
                  <a:prstClr val="black"/>
                </a:solidFill>
                <a:latin typeface="Lub Dub Condensed" panose="020B0506030403020204" pitchFamily="34" charset="0"/>
              </a:rPr>
              <a:t>Ongoing support of lifestyle modification for weight loss maintenance        </a:t>
            </a:r>
            <a:r>
              <a:rPr kumimoji="0" lang="en-US" sz="1200" b="0" i="0" u="none" strike="noStrike" kern="1200" cap="none" spc="0" normalizeH="0" baseline="0" noProof="0" dirty="0">
                <a:ln w="0"/>
                <a:solidFill>
                  <a:prstClr val="black"/>
                </a:solidFill>
                <a:effectLst/>
                <a:uLnTx/>
                <a:uFillTx/>
                <a:latin typeface="Lub Dub Condensed" panose="020B0506030403020204" pitchFamily="34" charset="0"/>
                <a:ea typeface="+mn-ea"/>
                <a:cs typeface="+mn-cs"/>
              </a:rPr>
              <a:t>Class 1</a:t>
            </a:r>
            <a:endParaRPr lang="en-US" sz="1400" b="1" dirty="0">
              <a:ln w="0"/>
              <a:solidFill>
                <a:prstClr val="black"/>
              </a:solidFill>
              <a:latin typeface="Lub Dub Condensed" panose="020B0506030403020204" pitchFamily="34" charset="0"/>
            </a:endParaRPr>
          </a:p>
        </p:txBody>
      </p:sp>
      <p:cxnSp>
        <p:nvCxnSpPr>
          <p:cNvPr id="25" name="Straight Arrow Connector 24">
            <a:extLst>
              <a:ext uri="{FF2B5EF4-FFF2-40B4-BE49-F238E27FC236}">
                <a16:creationId xmlns:a16="http://schemas.microsoft.com/office/drawing/2014/main" id="{C2A7529D-089A-5E0E-3F1D-30323F7A8BF5}"/>
              </a:ext>
              <a:ext uri="{C183D7F6-B498-43B3-948B-1728B52AA6E4}">
                <adec:decorative xmlns:adec="http://schemas.microsoft.com/office/drawing/2017/decorative" val="1"/>
              </a:ext>
            </a:extLst>
          </p:cNvPr>
          <p:cNvCxnSpPr>
            <a:cxnSpLocks/>
            <a:stCxn id="16" idx="2"/>
            <a:endCxn id="17" idx="0"/>
          </p:cNvCxnSpPr>
          <p:nvPr/>
        </p:nvCxnSpPr>
        <p:spPr>
          <a:xfrm flipH="1">
            <a:off x="5922521" y="1735404"/>
            <a:ext cx="922" cy="23612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5D6D049-ED6C-EF0A-43CA-B748380A828B}"/>
              </a:ext>
              <a:ext uri="{C183D7F6-B498-43B3-948B-1728B52AA6E4}">
                <adec:decorative xmlns:adec="http://schemas.microsoft.com/office/drawing/2017/decorative" val="1"/>
              </a:ext>
            </a:extLst>
          </p:cNvPr>
          <p:cNvCxnSpPr>
            <a:cxnSpLocks/>
            <a:stCxn id="17" idx="2"/>
            <a:endCxn id="18" idx="0"/>
          </p:cNvCxnSpPr>
          <p:nvPr/>
        </p:nvCxnSpPr>
        <p:spPr>
          <a:xfrm>
            <a:off x="5922521" y="2391620"/>
            <a:ext cx="1357" cy="24742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7F7E6D73-CFA8-02CA-EF9C-8FEC429C4E24}"/>
              </a:ext>
              <a:ext uri="{C183D7F6-B498-43B3-948B-1728B52AA6E4}">
                <adec:decorative xmlns:adec="http://schemas.microsoft.com/office/drawing/2017/decorative" val="1"/>
              </a:ext>
            </a:extLst>
          </p:cNvPr>
          <p:cNvCxnSpPr>
            <a:cxnSpLocks/>
            <a:stCxn id="19" idx="2"/>
            <a:endCxn id="21" idx="0"/>
          </p:cNvCxnSpPr>
          <p:nvPr/>
        </p:nvCxnSpPr>
        <p:spPr>
          <a:xfrm flipH="1">
            <a:off x="5922892" y="3531931"/>
            <a:ext cx="986" cy="25818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12362A78-33BE-1462-BAEC-7514826E5D99}"/>
              </a:ext>
              <a:ext uri="{C183D7F6-B498-43B3-948B-1728B52AA6E4}">
                <adec:decorative xmlns:adec="http://schemas.microsoft.com/office/drawing/2017/decorative" val="1"/>
              </a:ext>
            </a:extLst>
          </p:cNvPr>
          <p:cNvCxnSpPr>
            <a:cxnSpLocks/>
            <a:stCxn id="21" idx="2"/>
            <a:endCxn id="23" idx="0"/>
          </p:cNvCxnSpPr>
          <p:nvPr/>
        </p:nvCxnSpPr>
        <p:spPr>
          <a:xfrm>
            <a:off x="5922892" y="4131894"/>
            <a:ext cx="986" cy="46528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90BF50D-C686-6D40-92CD-9DA67BC7FC47}"/>
              </a:ext>
              <a:ext uri="{C183D7F6-B498-43B3-948B-1728B52AA6E4}">
                <adec:decorative xmlns:adec="http://schemas.microsoft.com/office/drawing/2017/decorative" val="1"/>
              </a:ext>
            </a:extLst>
          </p:cNvPr>
          <p:cNvCxnSpPr>
            <a:cxnSpLocks/>
            <a:stCxn id="23" idx="2"/>
            <a:endCxn id="24" idx="0"/>
          </p:cNvCxnSpPr>
          <p:nvPr/>
        </p:nvCxnSpPr>
        <p:spPr>
          <a:xfrm>
            <a:off x="5923878" y="5063101"/>
            <a:ext cx="0" cy="24408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FFC84E34-4EE0-D543-9E41-52A5A29697DF}"/>
              </a:ext>
              <a:ext uri="{C183D7F6-B498-43B3-948B-1728B52AA6E4}">
                <adec:decorative xmlns:adec="http://schemas.microsoft.com/office/drawing/2017/decorative" val="1"/>
              </a:ext>
            </a:extLst>
          </p:cNvPr>
          <p:cNvSpPr txBox="1"/>
          <p:nvPr/>
        </p:nvSpPr>
        <p:spPr>
          <a:xfrm>
            <a:off x="5747460" y="4216217"/>
            <a:ext cx="364750" cy="215444"/>
          </a:xfrm>
          <a:prstGeom prst="rect">
            <a:avLst/>
          </a:prstGeom>
          <a:solidFill>
            <a:schemeClr val="bg1"/>
          </a:solidFill>
          <a:ln>
            <a:solidFill>
              <a:schemeClr val="tx1"/>
            </a:solidFill>
          </a:ln>
        </p:spPr>
        <p:txBody>
          <a:bodyPr wrap="square" lIns="0" tIns="0" rIns="0" bIns="0">
            <a:spAutoFit/>
          </a:bodyPr>
          <a:lstStyle/>
          <a:p>
            <a:pPr algn="ctr"/>
            <a:r>
              <a:rPr lang="en-US" sz="1400" b="1" dirty="0">
                <a:ln w="0"/>
                <a:latin typeface="Lub Dub Condensed" panose="020B0506030403020204" pitchFamily="34" charset="0"/>
              </a:rPr>
              <a:t>No</a:t>
            </a:r>
          </a:p>
        </p:txBody>
      </p:sp>
      <p:cxnSp>
        <p:nvCxnSpPr>
          <p:cNvPr id="31" name="Straight Arrow Connector 30">
            <a:extLst>
              <a:ext uri="{FF2B5EF4-FFF2-40B4-BE49-F238E27FC236}">
                <a16:creationId xmlns:a16="http://schemas.microsoft.com/office/drawing/2014/main" id="{A03F1682-96D4-3B53-FF1D-01F1CD09A813}"/>
              </a:ext>
              <a:ext uri="{C183D7F6-B498-43B3-948B-1728B52AA6E4}">
                <adec:decorative xmlns:adec="http://schemas.microsoft.com/office/drawing/2017/decorative" val="1"/>
              </a:ext>
            </a:extLst>
          </p:cNvPr>
          <p:cNvCxnSpPr>
            <a:cxnSpLocks/>
          </p:cNvCxnSpPr>
          <p:nvPr/>
        </p:nvCxnSpPr>
        <p:spPr>
          <a:xfrm>
            <a:off x="7584141" y="3964273"/>
            <a:ext cx="731520"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C22E14DE-7F96-3620-4E36-19CE85869866}"/>
              </a:ext>
              <a:ext uri="{C183D7F6-B498-43B3-948B-1728B52AA6E4}">
                <adec:decorative xmlns:adec="http://schemas.microsoft.com/office/drawing/2017/decorative" val="1"/>
              </a:ext>
            </a:extLst>
          </p:cNvPr>
          <p:cNvSpPr txBox="1"/>
          <p:nvPr/>
        </p:nvSpPr>
        <p:spPr>
          <a:xfrm>
            <a:off x="7680255" y="3830735"/>
            <a:ext cx="364750" cy="215444"/>
          </a:xfrm>
          <a:prstGeom prst="rect">
            <a:avLst/>
          </a:prstGeom>
          <a:solidFill>
            <a:schemeClr val="bg1"/>
          </a:solidFill>
          <a:ln>
            <a:solidFill>
              <a:schemeClr val="tx1"/>
            </a:solidFill>
          </a:ln>
        </p:spPr>
        <p:txBody>
          <a:bodyPr wrap="square" lIns="0" tIns="0" rIns="0" bIns="0">
            <a:spAutoFit/>
          </a:bodyPr>
          <a:lstStyle/>
          <a:p>
            <a:pPr algn="ctr"/>
            <a:r>
              <a:rPr lang="en-US" sz="1400" b="1" dirty="0">
                <a:ln w="0"/>
                <a:latin typeface="Lub Dub Condensed" panose="020B0506030403020204" pitchFamily="34" charset="0"/>
              </a:rPr>
              <a:t>Yes</a:t>
            </a:r>
          </a:p>
        </p:txBody>
      </p:sp>
    </p:spTree>
    <p:extLst>
      <p:ext uri="{BB962C8B-B14F-4D97-AF65-F5344CB8AC3E}">
        <p14:creationId xmlns:p14="http://schemas.microsoft.com/office/powerpoint/2010/main" val="26261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up)">
                                      <p:cBhvr>
                                        <p:cTn id="11" dur="500"/>
                                        <p:tgtEl>
                                          <p:spTgt spid="2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up)">
                                      <p:cBhvr>
                                        <p:cTn id="19" dur="500"/>
                                        <p:tgtEl>
                                          <p:spTgt spid="2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left)">
                                      <p:cBhvr>
                                        <p:cTn id="43" dur="500"/>
                                        <p:tgtEl>
                                          <p:spTgt spid="3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500"/>
                                        <p:tgtEl>
                                          <p:spTgt spid="32"/>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500"/>
                                        <p:tgtEl>
                                          <p:spTgt spid="30"/>
                                        </p:tgtEl>
                                      </p:cBhvr>
                                    </p:animEffect>
                                  </p:childTnLst>
                                </p:cTn>
                              </p:par>
                              <p:par>
                                <p:cTn id="55" presetID="22" presetClass="entr" presetSubtype="1"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wipe(up)">
                                      <p:cBhvr>
                                        <p:cTn id="57" dur="500"/>
                                        <p:tgtEl>
                                          <p:spTgt spid="28"/>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childTnLst>
                          </p:cTn>
                        </p:par>
                        <p:par>
                          <p:cTn id="62" fill="hold">
                            <p:stCondLst>
                              <p:cond delay="6500"/>
                            </p:stCondLst>
                            <p:childTnLst>
                              <p:par>
                                <p:cTn id="63" presetID="22" presetClass="entr" presetSubtype="1" fill="hold" nodeType="after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wipe(up)">
                                      <p:cBhvr>
                                        <p:cTn id="65" dur="500"/>
                                        <p:tgtEl>
                                          <p:spTgt spid="29"/>
                                        </p:tgtEl>
                                      </p:cBhvr>
                                    </p:animEffect>
                                  </p:childTnLst>
                                </p:cTn>
                              </p:par>
                            </p:childTnLst>
                          </p:cTn>
                        </p:par>
                        <p:par>
                          <p:cTn id="66" fill="hold">
                            <p:stCondLst>
                              <p:cond delay="7000"/>
                            </p:stCondLst>
                            <p:childTnLst>
                              <p:par>
                                <p:cTn id="67" presetID="10" presetClass="entr" presetSubtype="0"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P spid="30"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85661-10D0-5814-8E4C-17A345EDF7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5A34E5-B606-AA7D-7F2E-77CA05A09F1A}"/>
              </a:ext>
            </a:extLst>
          </p:cNvPr>
          <p:cNvSpPr>
            <a:spLocks noGrp="1"/>
          </p:cNvSpPr>
          <p:nvPr>
            <p:ph type="title"/>
          </p:nvPr>
        </p:nvSpPr>
        <p:spPr/>
        <p:txBody>
          <a:bodyPr/>
          <a:lstStyle/>
          <a:p>
            <a:r>
              <a:rPr lang="en-US" dirty="0"/>
              <a:t>Management of Comorbid T2D </a:t>
            </a:r>
            <a:br>
              <a:rPr lang="en-US" dirty="0"/>
            </a:br>
            <a:r>
              <a:rPr lang="en-US" dirty="0"/>
              <a:t>and ASCVD in CKM</a:t>
            </a:r>
          </a:p>
        </p:txBody>
      </p:sp>
      <p:sp>
        <p:nvSpPr>
          <p:cNvPr id="92" name="Rectangle 91" descr="An algorithm of the recommendations for the management of comorbid type 2 diabetes and ASCVD in CKM.">
            <a:extLst>
              <a:ext uri="{FF2B5EF4-FFF2-40B4-BE49-F238E27FC236}">
                <a16:creationId xmlns:a16="http://schemas.microsoft.com/office/drawing/2014/main" id="{D7692883-9922-F32D-71FB-0415CA8E296B}"/>
              </a:ext>
            </a:extLst>
          </p:cNvPr>
          <p:cNvSpPr/>
          <p:nvPr/>
        </p:nvSpPr>
        <p:spPr>
          <a:xfrm>
            <a:off x="3761510" y="1080654"/>
            <a:ext cx="4322617" cy="5153891"/>
          </a:xfrm>
          <a:prstGeom prst="rect">
            <a:avLst/>
          </a:prstGeom>
          <a:no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29966209-4C1D-D33C-CFBA-C52E5913F44C}"/>
              </a:ext>
            </a:extLst>
          </p:cNvPr>
          <p:cNvSpPr>
            <a:spLocks noGrp="1"/>
          </p:cNvSpPr>
          <p:nvPr>
            <p:ph type="body" sz="quarter" idx="13"/>
          </p:nvPr>
        </p:nvSpPr>
        <p:spPr>
          <a:xfrm>
            <a:off x="1000322" y="5686924"/>
            <a:ext cx="3057267" cy="421493"/>
          </a:xfrm>
        </p:spPr>
        <p:txBody>
          <a:bodyPr/>
          <a:lstStyle/>
          <a:p>
            <a:pPr algn="l"/>
            <a:r>
              <a:rPr lang="en-US" b="1" dirty="0"/>
              <a:t>Abbreviations: </a:t>
            </a:r>
            <a:r>
              <a:rPr lang="en-US" dirty="0"/>
              <a:t>ASCVD indicates atherosclerotic cardiovascular disease; GLP-1, glucagon-like peptide-1; HbA1c, glycated hemoglobin A1C; </a:t>
            </a:r>
            <a:br>
              <a:rPr lang="en-US" dirty="0"/>
            </a:br>
            <a:r>
              <a:rPr lang="en-US" dirty="0"/>
              <a:t>HF, heart failure; MASLD, metabolic-dysfunction associated </a:t>
            </a:r>
            <a:r>
              <a:rPr lang="en-US" dirty="0" err="1"/>
              <a:t>steatotic</a:t>
            </a:r>
            <a:r>
              <a:rPr lang="en-US" dirty="0"/>
              <a:t> liver disease; SGLT2i ; sodium-glucose cotransporter-2 inhibitors; </a:t>
            </a:r>
            <a:br>
              <a:rPr lang="en-US" dirty="0"/>
            </a:br>
            <a:r>
              <a:rPr lang="en-US" dirty="0"/>
              <a:t>and T2D, type 2 diabetes.</a:t>
            </a:r>
          </a:p>
        </p:txBody>
      </p:sp>
      <p:sp>
        <p:nvSpPr>
          <p:cNvPr id="4" name="Slide Number Placeholder 3">
            <a:extLst>
              <a:ext uri="{FF2B5EF4-FFF2-40B4-BE49-F238E27FC236}">
                <a16:creationId xmlns:a16="http://schemas.microsoft.com/office/drawing/2014/main" id="{8BA0889B-51CE-E8EE-90BC-3ECB9F0BF3C2}"/>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17</a:t>
            </a:fld>
            <a:endParaRPr lang="en-US" sz="900" dirty="0"/>
          </a:p>
        </p:txBody>
      </p:sp>
      <p:sp>
        <p:nvSpPr>
          <p:cNvPr id="16" name="TextBox 15">
            <a:extLst>
              <a:ext uri="{FF2B5EF4-FFF2-40B4-BE49-F238E27FC236}">
                <a16:creationId xmlns:a16="http://schemas.microsoft.com/office/drawing/2014/main" id="{21B06D15-16B8-6BC0-5159-E0B428CFB677}"/>
              </a:ext>
              <a:ext uri="{C183D7F6-B498-43B3-948B-1728B52AA6E4}">
                <adec:decorative xmlns:adec="http://schemas.microsoft.com/office/drawing/2017/decorative" val="1"/>
              </a:ext>
            </a:extLst>
          </p:cNvPr>
          <p:cNvSpPr txBox="1"/>
          <p:nvPr/>
        </p:nvSpPr>
        <p:spPr>
          <a:xfrm>
            <a:off x="4478971" y="1177966"/>
            <a:ext cx="3283798" cy="349620"/>
          </a:xfrm>
          <a:prstGeom prst="rect">
            <a:avLst/>
          </a:prstGeom>
          <a:solidFill>
            <a:schemeClr val="bg1"/>
          </a:solidFill>
          <a:ln w="12700">
            <a:solidFill>
              <a:schemeClr val="tx1"/>
            </a:solid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2000" dirty="0">
                <a:solidFill>
                  <a:schemeClr val="tx1"/>
                </a:solidFill>
              </a:rPr>
              <a:t>T2D and ASCVD</a:t>
            </a:r>
          </a:p>
        </p:txBody>
      </p:sp>
      <p:sp>
        <p:nvSpPr>
          <p:cNvPr id="17" name="Rectangle Container copy 2">
            <a:extLst>
              <a:ext uri="{FF2B5EF4-FFF2-40B4-BE49-F238E27FC236}">
                <a16:creationId xmlns:a16="http://schemas.microsoft.com/office/drawing/2014/main" id="{DC1891AA-7F30-7CAA-8666-7769EAC0DFF9}"/>
              </a:ext>
              <a:ext uri="{C183D7F6-B498-43B3-948B-1728B52AA6E4}">
                <adec:decorative xmlns:adec="http://schemas.microsoft.com/office/drawing/2017/decorative" val="1"/>
              </a:ext>
            </a:extLst>
          </p:cNvPr>
          <p:cNvSpPr/>
          <p:nvPr/>
        </p:nvSpPr>
        <p:spPr>
          <a:xfrm>
            <a:off x="4478971" y="1763715"/>
            <a:ext cx="3281954" cy="420087"/>
          </a:xfrm>
          <a:prstGeom prst="rect">
            <a:avLst/>
          </a:prstGeom>
          <a:solidFill>
            <a:srgbClr val="79C78D"/>
          </a:solidFill>
          <a:ln w="12700">
            <a:noFill/>
          </a:ln>
        </p:spPr>
        <p:txBody>
          <a:bodyPr wrap="square" rtlCol="0" anchor="ctr">
            <a:noAutofit/>
          </a:bodyPr>
          <a:lstStyle/>
          <a:p>
            <a:pPr algn="ctr">
              <a:lnSpc>
                <a:spcPct val="90000"/>
              </a:lnSpc>
            </a:pPr>
            <a:r>
              <a:rPr lang="en-US" sz="1400" b="1" dirty="0">
                <a:ln w="0"/>
                <a:solidFill>
                  <a:prstClr val="black"/>
                </a:solidFill>
                <a:latin typeface="Lub Dub Condensed" panose="020B0506030403020204" pitchFamily="34" charset="0"/>
              </a:rPr>
              <a:t>Recommend and support </a:t>
            </a:r>
            <a:br>
              <a:rPr lang="en-US" sz="1400" b="1" dirty="0">
                <a:ln w="0"/>
                <a:solidFill>
                  <a:prstClr val="black"/>
                </a:solidFill>
                <a:latin typeface="Lub Dub Condensed" panose="020B0506030403020204" pitchFamily="34" charset="0"/>
              </a:rPr>
            </a:br>
            <a:r>
              <a:rPr lang="en-US" sz="1400" b="1" dirty="0">
                <a:ln w="0"/>
                <a:solidFill>
                  <a:prstClr val="black"/>
                </a:solidFill>
                <a:latin typeface="Lub Dub Condensed" panose="020B0506030403020204" pitchFamily="34" charset="0"/>
              </a:rPr>
              <a:t>lifestyle modification  </a:t>
            </a:r>
            <a:r>
              <a:rPr kumimoji="0" lang="en-US" sz="1400" b="1" i="0" u="none" strike="noStrike" kern="1200" cap="none" spc="0" normalizeH="0" baseline="0" noProof="0" dirty="0">
                <a:ln w="0"/>
                <a:solidFill>
                  <a:prstClr val="black"/>
                </a:solidFill>
                <a:effectLst/>
                <a:uLnTx/>
                <a:uFillTx/>
                <a:latin typeface="Lub Dub Condensed" panose="020B0506030403020204" pitchFamily="34" charset="0"/>
                <a:ea typeface="+mn-ea"/>
                <a:cs typeface="+mn-cs"/>
              </a:rPr>
              <a:t> </a:t>
            </a:r>
            <a:r>
              <a:rPr kumimoji="0" lang="en-US" sz="1200" b="0" i="0" u="none" strike="noStrike" kern="1200" cap="none" spc="0" normalizeH="0" baseline="0" noProof="0" dirty="0">
                <a:ln w="0"/>
                <a:solidFill>
                  <a:prstClr val="black"/>
                </a:solidFill>
                <a:effectLst/>
                <a:uLnTx/>
                <a:uFillTx/>
                <a:latin typeface="Lub Dub Condensed" panose="020B0506030403020204" pitchFamily="34" charset="0"/>
                <a:ea typeface="+mn-ea"/>
                <a:cs typeface="+mn-cs"/>
              </a:rPr>
              <a:t>Class 1</a:t>
            </a:r>
            <a:endParaRPr lang="en-US" sz="1400" b="1" dirty="0">
              <a:ln w="0"/>
              <a:solidFill>
                <a:prstClr val="black"/>
              </a:solidFill>
              <a:latin typeface="Lub Dub Condensed" panose="020B0506030403020204" pitchFamily="34" charset="0"/>
            </a:endParaRPr>
          </a:p>
        </p:txBody>
      </p:sp>
      <p:sp>
        <p:nvSpPr>
          <p:cNvPr id="19" name="Rectangle Container copy 2">
            <a:extLst>
              <a:ext uri="{FF2B5EF4-FFF2-40B4-BE49-F238E27FC236}">
                <a16:creationId xmlns:a16="http://schemas.microsoft.com/office/drawing/2014/main" id="{BE484F62-D58D-B135-54DF-63333AECEBF0}"/>
              </a:ext>
              <a:ext uri="{C183D7F6-B498-43B3-948B-1728B52AA6E4}">
                <adec:decorative xmlns:adec="http://schemas.microsoft.com/office/drawing/2017/decorative" val="1"/>
              </a:ext>
            </a:extLst>
          </p:cNvPr>
          <p:cNvSpPr/>
          <p:nvPr/>
        </p:nvSpPr>
        <p:spPr>
          <a:xfrm>
            <a:off x="4478971" y="2431229"/>
            <a:ext cx="3284667" cy="447054"/>
          </a:xfrm>
          <a:prstGeom prst="rect">
            <a:avLst/>
          </a:prstGeom>
          <a:solidFill>
            <a:srgbClr val="79C78D"/>
          </a:solidFill>
          <a:ln w="12700">
            <a:noFill/>
          </a:ln>
        </p:spPr>
        <p:txBody>
          <a:bodyPr wrap="square" rtlCol="0" anchor="ctr">
            <a:noAutofit/>
          </a:bodyPr>
          <a:lstStyle/>
          <a:p>
            <a:pPr algn="ctr">
              <a:lnSpc>
                <a:spcPct val="90000"/>
              </a:lnSpc>
            </a:pPr>
            <a:r>
              <a:rPr lang="en-US" sz="1400" b="1" dirty="0">
                <a:ln w="0"/>
                <a:solidFill>
                  <a:prstClr val="black"/>
                </a:solidFill>
                <a:latin typeface="Lub Dub Condensed" panose="020B0506030403020204" pitchFamily="34" charset="0"/>
              </a:rPr>
              <a:t>Achieve multi-modal risk factor control    </a:t>
            </a:r>
            <a:r>
              <a:rPr lang="en-US" sz="1200" dirty="0">
                <a:ln w="0"/>
                <a:solidFill>
                  <a:prstClr val="black"/>
                </a:solidFill>
                <a:latin typeface="Lub Dub Condensed" panose="020B0506030403020204" pitchFamily="34" charset="0"/>
              </a:rPr>
              <a:t>Class 1</a:t>
            </a:r>
            <a:endParaRPr lang="en-US" sz="1400" b="1" dirty="0">
              <a:ln w="0"/>
              <a:solidFill>
                <a:prstClr val="black"/>
              </a:solidFill>
              <a:latin typeface="Lub Dub Condensed" panose="020B0506030403020204" pitchFamily="34" charset="0"/>
            </a:endParaRPr>
          </a:p>
        </p:txBody>
      </p:sp>
      <p:sp>
        <p:nvSpPr>
          <p:cNvPr id="28" name="Rectangle Container copy 2">
            <a:extLst>
              <a:ext uri="{FF2B5EF4-FFF2-40B4-BE49-F238E27FC236}">
                <a16:creationId xmlns:a16="http://schemas.microsoft.com/office/drawing/2014/main" id="{7311135E-7C64-668C-0623-EBD53B191DFB}"/>
              </a:ext>
              <a:ext uri="{C183D7F6-B498-43B3-948B-1728B52AA6E4}">
                <adec:decorative xmlns:adec="http://schemas.microsoft.com/office/drawing/2017/decorative" val="1"/>
              </a:ext>
            </a:extLst>
          </p:cNvPr>
          <p:cNvSpPr/>
          <p:nvPr/>
        </p:nvSpPr>
        <p:spPr>
          <a:xfrm>
            <a:off x="4478971" y="4942282"/>
            <a:ext cx="3284667" cy="465920"/>
          </a:xfrm>
          <a:prstGeom prst="rect">
            <a:avLst/>
          </a:prstGeom>
          <a:solidFill>
            <a:srgbClr val="FFDA68"/>
          </a:solidFill>
          <a:ln w="12700">
            <a:noFill/>
          </a:ln>
        </p:spPr>
        <p:txBody>
          <a:bodyPr wrap="square" rtlCol="0" anchor="ctr">
            <a:noAutofit/>
          </a:bodyPr>
          <a:lstStyle/>
          <a:p>
            <a:pPr algn="ctr">
              <a:lnSpc>
                <a:spcPct val="90000"/>
              </a:lnSpc>
            </a:pPr>
            <a:r>
              <a:rPr lang="en-US" sz="1400" b="1" dirty="0">
                <a:ln w="0"/>
                <a:solidFill>
                  <a:prstClr val="black"/>
                </a:solidFill>
                <a:latin typeface="Lub Dub Condensed" panose="020B0506030403020204" pitchFamily="34" charset="0"/>
              </a:rPr>
              <a:t>Start combined GLP-1-based </a:t>
            </a:r>
            <a:br>
              <a:rPr lang="en-US" sz="1400" b="1" dirty="0">
                <a:ln w="0"/>
                <a:solidFill>
                  <a:prstClr val="black"/>
                </a:solidFill>
                <a:latin typeface="Lub Dub Condensed" panose="020B0506030403020204" pitchFamily="34" charset="0"/>
              </a:rPr>
            </a:br>
            <a:r>
              <a:rPr lang="en-US" sz="1400" b="1" dirty="0">
                <a:ln w="0"/>
                <a:solidFill>
                  <a:prstClr val="black"/>
                </a:solidFill>
                <a:latin typeface="Lub Dub Condensed" panose="020B0506030403020204" pitchFamily="34" charset="0"/>
              </a:rPr>
              <a:t>and SGLT2i therapy      </a:t>
            </a:r>
            <a:r>
              <a:rPr kumimoji="0" lang="en-US" sz="1200" b="0" i="0" u="none" strike="noStrike" kern="1200" cap="none" spc="0" normalizeH="0" baseline="0" noProof="0" dirty="0">
                <a:ln w="0"/>
                <a:solidFill>
                  <a:prstClr val="black"/>
                </a:solidFill>
                <a:effectLst/>
                <a:uLnTx/>
                <a:uFillTx/>
                <a:latin typeface="Lub Dub Condensed" panose="020B0506030403020204" pitchFamily="34" charset="0"/>
                <a:ea typeface="+mn-ea"/>
                <a:cs typeface="+mn-cs"/>
              </a:rPr>
              <a:t>Class 2a</a:t>
            </a:r>
            <a:endParaRPr lang="en-US" sz="1400" b="1" dirty="0">
              <a:ln w="0"/>
              <a:solidFill>
                <a:prstClr val="black"/>
              </a:solidFill>
              <a:latin typeface="Lub Dub Condensed" panose="020B0506030403020204" pitchFamily="34" charset="0"/>
            </a:endParaRPr>
          </a:p>
        </p:txBody>
      </p:sp>
      <p:sp>
        <p:nvSpPr>
          <p:cNvPr id="29" name="Rectangle Container copy 2">
            <a:extLst>
              <a:ext uri="{FF2B5EF4-FFF2-40B4-BE49-F238E27FC236}">
                <a16:creationId xmlns:a16="http://schemas.microsoft.com/office/drawing/2014/main" id="{F7B79E85-D78E-145C-724A-EF3DEFB5F2EA}"/>
              </a:ext>
              <a:ext uri="{C183D7F6-B498-43B3-948B-1728B52AA6E4}">
                <adec:decorative xmlns:adec="http://schemas.microsoft.com/office/drawing/2017/decorative" val="1"/>
              </a:ext>
            </a:extLst>
          </p:cNvPr>
          <p:cNvSpPr/>
          <p:nvPr/>
        </p:nvSpPr>
        <p:spPr>
          <a:xfrm>
            <a:off x="4478971" y="5641529"/>
            <a:ext cx="3284667" cy="608664"/>
          </a:xfrm>
          <a:prstGeom prst="rect">
            <a:avLst/>
          </a:prstGeom>
          <a:solidFill>
            <a:schemeClr val="bg1"/>
          </a:solidFill>
          <a:ln w="12700">
            <a:solidFill>
              <a:schemeClr val="tx1"/>
            </a:solidFill>
          </a:ln>
        </p:spPr>
        <p:txBody>
          <a:bodyPr wrap="square" rtlCol="0" anchor="ctr">
            <a:noAutofit/>
          </a:bodyPr>
          <a:lstStyle/>
          <a:p>
            <a:pPr algn="ctr">
              <a:lnSpc>
                <a:spcPct val="90000"/>
              </a:lnSpc>
            </a:pPr>
            <a:r>
              <a:rPr lang="en-US" sz="1400" b="1" dirty="0">
                <a:ln w="0"/>
                <a:solidFill>
                  <a:prstClr val="black"/>
                </a:solidFill>
                <a:latin typeface="Lub Dub Condensed" panose="020B0506030403020204" pitchFamily="34" charset="0"/>
              </a:rPr>
              <a:t>Co-utilize other </a:t>
            </a:r>
            <a:r>
              <a:rPr lang="en-US" sz="1400" b="1" dirty="0" err="1">
                <a:ln w="0"/>
                <a:solidFill>
                  <a:prstClr val="black"/>
                </a:solidFill>
                <a:latin typeface="Lub Dub Condensed" panose="020B0506030403020204" pitchFamily="34" charset="0"/>
              </a:rPr>
              <a:t>antiglycemia</a:t>
            </a:r>
            <a:r>
              <a:rPr lang="en-US" sz="1400" b="1" dirty="0">
                <a:ln w="0"/>
                <a:solidFill>
                  <a:prstClr val="black"/>
                </a:solidFill>
                <a:latin typeface="Lub Dub Condensed" panose="020B0506030403020204" pitchFamily="34" charset="0"/>
              </a:rPr>
              <a:t> agents </a:t>
            </a:r>
            <a:br>
              <a:rPr lang="en-US" sz="1400" b="1" dirty="0">
                <a:ln w="0"/>
                <a:solidFill>
                  <a:prstClr val="black"/>
                </a:solidFill>
                <a:latin typeface="Lub Dub Condensed" panose="020B0506030403020204" pitchFamily="34" charset="0"/>
              </a:rPr>
            </a:br>
            <a:r>
              <a:rPr lang="en-US" sz="1400" b="1" dirty="0">
                <a:ln w="0"/>
                <a:solidFill>
                  <a:prstClr val="black"/>
                </a:solidFill>
                <a:latin typeface="Lub Dub Condensed" panose="020B0506030403020204" pitchFamily="34" charset="0"/>
              </a:rPr>
              <a:t>(e.g. metformin) if HbA1c &gt;0.5-1% </a:t>
            </a:r>
            <a:br>
              <a:rPr lang="en-US" sz="1400" b="1" dirty="0">
                <a:ln w="0"/>
                <a:solidFill>
                  <a:prstClr val="black"/>
                </a:solidFill>
                <a:latin typeface="Lub Dub Condensed" panose="020B0506030403020204" pitchFamily="34" charset="0"/>
              </a:rPr>
            </a:br>
            <a:r>
              <a:rPr lang="en-US" sz="1400" b="1" dirty="0">
                <a:ln w="0"/>
                <a:solidFill>
                  <a:prstClr val="black"/>
                </a:solidFill>
                <a:latin typeface="Lub Dub Condensed" panose="020B0506030403020204" pitchFamily="34" charset="0"/>
              </a:rPr>
              <a:t>above individual goal     </a:t>
            </a:r>
            <a:endParaRPr lang="en-US" sz="1200" dirty="0">
              <a:ln w="0"/>
              <a:solidFill>
                <a:prstClr val="black"/>
              </a:solidFill>
              <a:latin typeface="Lub Dub Condensed" panose="020B0506030403020204" pitchFamily="34" charset="0"/>
            </a:endParaRPr>
          </a:p>
        </p:txBody>
      </p:sp>
      <p:cxnSp>
        <p:nvCxnSpPr>
          <p:cNvPr id="30" name="Straight Arrow Connector 29">
            <a:extLst>
              <a:ext uri="{FF2B5EF4-FFF2-40B4-BE49-F238E27FC236}">
                <a16:creationId xmlns:a16="http://schemas.microsoft.com/office/drawing/2014/main" id="{E77C08C7-71C2-A41F-0F67-831E641860EE}"/>
              </a:ext>
              <a:ext uri="{C183D7F6-B498-43B3-948B-1728B52AA6E4}">
                <adec:decorative xmlns:adec="http://schemas.microsoft.com/office/drawing/2017/decorative" val="1"/>
              </a:ext>
            </a:extLst>
          </p:cNvPr>
          <p:cNvCxnSpPr>
            <a:cxnSpLocks/>
            <a:stCxn id="16" idx="2"/>
            <a:endCxn id="17" idx="0"/>
          </p:cNvCxnSpPr>
          <p:nvPr/>
        </p:nvCxnSpPr>
        <p:spPr>
          <a:xfrm flipH="1">
            <a:off x="6119948" y="1527586"/>
            <a:ext cx="922" cy="23612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13CF7E6A-1D21-2B55-B6D6-9E47D7ED9AF5}"/>
              </a:ext>
              <a:ext uri="{C183D7F6-B498-43B3-948B-1728B52AA6E4}">
                <adec:decorative xmlns:adec="http://schemas.microsoft.com/office/drawing/2017/decorative" val="1"/>
              </a:ext>
            </a:extLst>
          </p:cNvPr>
          <p:cNvCxnSpPr>
            <a:cxnSpLocks/>
            <a:stCxn id="17" idx="2"/>
            <a:endCxn id="19" idx="0"/>
          </p:cNvCxnSpPr>
          <p:nvPr/>
        </p:nvCxnSpPr>
        <p:spPr>
          <a:xfrm>
            <a:off x="6119948" y="2183802"/>
            <a:ext cx="1357" cy="24742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807ACF0-A86C-1491-4D4F-8DEDA3283B51}"/>
              </a:ext>
              <a:ext uri="{C183D7F6-B498-43B3-948B-1728B52AA6E4}">
                <adec:decorative xmlns:adec="http://schemas.microsoft.com/office/drawing/2017/decorative" val="1"/>
              </a:ext>
            </a:extLst>
          </p:cNvPr>
          <p:cNvCxnSpPr>
            <a:cxnSpLocks/>
          </p:cNvCxnSpPr>
          <p:nvPr/>
        </p:nvCxnSpPr>
        <p:spPr>
          <a:xfrm flipH="1">
            <a:off x="6120319" y="2866913"/>
            <a:ext cx="986" cy="25818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4BDA26D3-363F-58CE-F151-C6B937E33155}"/>
              </a:ext>
              <a:ext uri="{C183D7F6-B498-43B3-948B-1728B52AA6E4}">
                <adec:decorative xmlns:adec="http://schemas.microsoft.com/office/drawing/2017/decorative" val="1"/>
              </a:ext>
            </a:extLst>
          </p:cNvPr>
          <p:cNvCxnSpPr>
            <a:cxnSpLocks/>
            <a:stCxn id="28" idx="2"/>
            <a:endCxn id="29" idx="0"/>
          </p:cNvCxnSpPr>
          <p:nvPr/>
        </p:nvCxnSpPr>
        <p:spPr>
          <a:xfrm>
            <a:off x="6121305" y="5408202"/>
            <a:ext cx="0" cy="23332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Rectangle Container copy 2">
            <a:extLst>
              <a:ext uri="{FF2B5EF4-FFF2-40B4-BE49-F238E27FC236}">
                <a16:creationId xmlns:a16="http://schemas.microsoft.com/office/drawing/2014/main" id="{0A1ECE8F-C023-112D-CEE6-ECA4392B74A7}"/>
              </a:ext>
              <a:ext uri="{C183D7F6-B498-43B3-948B-1728B52AA6E4}">
                <adec:decorative xmlns:adec="http://schemas.microsoft.com/office/drawing/2017/decorative" val="1"/>
              </a:ext>
            </a:extLst>
          </p:cNvPr>
          <p:cNvSpPr/>
          <p:nvPr/>
        </p:nvSpPr>
        <p:spPr>
          <a:xfrm>
            <a:off x="4475508" y="3123956"/>
            <a:ext cx="3284667" cy="447054"/>
          </a:xfrm>
          <a:prstGeom prst="rect">
            <a:avLst/>
          </a:prstGeom>
          <a:solidFill>
            <a:srgbClr val="79C78D"/>
          </a:solidFill>
          <a:ln w="12700">
            <a:noFill/>
          </a:ln>
        </p:spPr>
        <p:txBody>
          <a:bodyPr wrap="square" rtlCol="0" anchor="ctr">
            <a:noAutofit/>
          </a:bodyPr>
          <a:lstStyle/>
          <a:p>
            <a:pPr algn="ctr">
              <a:lnSpc>
                <a:spcPct val="90000"/>
              </a:lnSpc>
            </a:pPr>
            <a:r>
              <a:rPr lang="en-US" sz="1400" b="1" dirty="0">
                <a:ln w="0"/>
                <a:solidFill>
                  <a:prstClr val="black"/>
                </a:solidFill>
                <a:latin typeface="Lub Dub Condensed" panose="020B0506030403020204" pitchFamily="34" charset="0"/>
              </a:rPr>
              <a:t>Add cardioprotective antihyperglycemic agent to glycemic regimen    </a:t>
            </a:r>
            <a:r>
              <a:rPr lang="en-US" sz="1200" dirty="0">
                <a:ln w="0"/>
                <a:solidFill>
                  <a:prstClr val="black"/>
                </a:solidFill>
                <a:latin typeface="Lub Dub Condensed" panose="020B0506030403020204" pitchFamily="34" charset="0"/>
              </a:rPr>
              <a:t>Class 1</a:t>
            </a:r>
            <a:endParaRPr lang="en-US" sz="1400" b="1" dirty="0">
              <a:ln w="0"/>
              <a:solidFill>
                <a:prstClr val="black"/>
              </a:solidFill>
              <a:latin typeface="Lub Dub Condensed" panose="020B0506030403020204" pitchFamily="34" charset="0"/>
            </a:endParaRPr>
          </a:p>
        </p:txBody>
      </p:sp>
      <p:sp>
        <p:nvSpPr>
          <p:cNvPr id="57" name="Rectangle Container copy 2">
            <a:extLst>
              <a:ext uri="{FF2B5EF4-FFF2-40B4-BE49-F238E27FC236}">
                <a16:creationId xmlns:a16="http://schemas.microsoft.com/office/drawing/2014/main" id="{828257CB-44DF-6076-A0BF-4A37CA532EF2}"/>
              </a:ext>
              <a:ext uri="{C183D7F6-B498-43B3-948B-1728B52AA6E4}">
                <adec:decorative xmlns:adec="http://schemas.microsoft.com/office/drawing/2017/decorative" val="1"/>
              </a:ext>
            </a:extLst>
          </p:cNvPr>
          <p:cNvSpPr/>
          <p:nvPr/>
        </p:nvSpPr>
        <p:spPr>
          <a:xfrm>
            <a:off x="3585966" y="4001845"/>
            <a:ext cx="2621401" cy="577082"/>
          </a:xfrm>
          <a:prstGeom prst="rect">
            <a:avLst/>
          </a:prstGeom>
          <a:solidFill>
            <a:srgbClr val="79C78D"/>
          </a:solidFill>
          <a:ln w="12700">
            <a:noFill/>
          </a:ln>
        </p:spPr>
        <p:txBody>
          <a:bodyPr wrap="square" rtlCol="0" anchor="ctr">
            <a:noAutofit/>
          </a:bodyPr>
          <a:lstStyle/>
          <a:p>
            <a:pPr algn="ctr">
              <a:lnSpc>
                <a:spcPct val="90000"/>
              </a:lnSpc>
            </a:pPr>
            <a:r>
              <a:rPr lang="en-US" sz="1400" b="1" dirty="0">
                <a:ln w="0"/>
                <a:solidFill>
                  <a:prstClr val="black"/>
                </a:solidFill>
                <a:latin typeface="Lub Dub Condensed" panose="020B0506030403020204" pitchFamily="34" charset="0"/>
              </a:rPr>
              <a:t>GLP-1-based therapy</a:t>
            </a:r>
          </a:p>
          <a:p>
            <a:pPr algn="ctr">
              <a:lnSpc>
                <a:spcPct val="90000"/>
              </a:lnSpc>
            </a:pPr>
            <a:r>
              <a:rPr lang="en-US" sz="1200" dirty="0">
                <a:ln w="0"/>
                <a:solidFill>
                  <a:prstClr val="black"/>
                </a:solidFill>
                <a:latin typeface="Lub Dub Condensed" panose="020B0506030403020204" pitchFamily="34" charset="0"/>
              </a:rPr>
              <a:t>(Prioritize in severe obesity, uncontrolled hyperglycemia, MASLD)     Class 1</a:t>
            </a:r>
            <a:endParaRPr lang="en-US" sz="1400" b="1" dirty="0">
              <a:ln w="0"/>
              <a:solidFill>
                <a:prstClr val="black"/>
              </a:solidFill>
              <a:latin typeface="Lub Dub Condensed" panose="020B0506030403020204" pitchFamily="34" charset="0"/>
            </a:endParaRPr>
          </a:p>
        </p:txBody>
      </p:sp>
      <p:sp>
        <p:nvSpPr>
          <p:cNvPr id="59" name="Rectangle Container copy 2">
            <a:extLst>
              <a:ext uri="{FF2B5EF4-FFF2-40B4-BE49-F238E27FC236}">
                <a16:creationId xmlns:a16="http://schemas.microsoft.com/office/drawing/2014/main" id="{EC7DA991-792E-F7DE-FDA9-3DC83495A788}"/>
              </a:ext>
              <a:ext uri="{C183D7F6-B498-43B3-948B-1728B52AA6E4}">
                <adec:decorative xmlns:adec="http://schemas.microsoft.com/office/drawing/2017/decorative" val="1"/>
              </a:ext>
            </a:extLst>
          </p:cNvPr>
          <p:cNvSpPr/>
          <p:nvPr/>
        </p:nvSpPr>
        <p:spPr>
          <a:xfrm>
            <a:off x="6465346" y="4001845"/>
            <a:ext cx="1824847" cy="577082"/>
          </a:xfrm>
          <a:prstGeom prst="rect">
            <a:avLst/>
          </a:prstGeom>
          <a:solidFill>
            <a:srgbClr val="79C78D"/>
          </a:solidFill>
          <a:ln w="12700">
            <a:noFill/>
          </a:ln>
        </p:spPr>
        <p:txBody>
          <a:bodyPr wrap="square" rtlCol="0" anchor="ctr">
            <a:noAutofit/>
          </a:bodyPr>
          <a:lstStyle/>
          <a:p>
            <a:pPr algn="ctr">
              <a:lnSpc>
                <a:spcPct val="90000"/>
              </a:lnSpc>
            </a:pPr>
            <a:r>
              <a:rPr lang="en-US" sz="1400" b="1" dirty="0">
                <a:ln w="0"/>
                <a:solidFill>
                  <a:prstClr val="black"/>
                </a:solidFill>
                <a:latin typeface="Lub Dub Condensed" panose="020B0506030403020204" pitchFamily="34" charset="0"/>
              </a:rPr>
              <a:t>SGLT2i</a:t>
            </a:r>
          </a:p>
          <a:p>
            <a:pPr algn="ctr">
              <a:lnSpc>
                <a:spcPct val="90000"/>
              </a:lnSpc>
            </a:pPr>
            <a:r>
              <a:rPr lang="en-US" sz="1200" dirty="0">
                <a:ln w="0"/>
                <a:solidFill>
                  <a:prstClr val="black"/>
                </a:solidFill>
                <a:latin typeface="Lub Dub Condensed" panose="020B0506030403020204" pitchFamily="34" charset="0"/>
              </a:rPr>
              <a:t>(Prioritize in CKD or </a:t>
            </a:r>
            <a:br>
              <a:rPr lang="en-US" sz="1200" dirty="0">
                <a:ln w="0"/>
                <a:solidFill>
                  <a:prstClr val="black"/>
                </a:solidFill>
                <a:latin typeface="Lub Dub Condensed" panose="020B0506030403020204" pitchFamily="34" charset="0"/>
              </a:rPr>
            </a:br>
            <a:r>
              <a:rPr lang="en-US" sz="1200" dirty="0">
                <a:ln w="0"/>
                <a:solidFill>
                  <a:prstClr val="black"/>
                </a:solidFill>
                <a:latin typeface="Lub Dub Condensed" panose="020B0506030403020204" pitchFamily="34" charset="0"/>
              </a:rPr>
              <a:t>pre-HF/HF)    Class 1</a:t>
            </a:r>
            <a:endParaRPr lang="en-US" sz="1400" b="1" dirty="0">
              <a:ln w="0"/>
              <a:solidFill>
                <a:prstClr val="black"/>
              </a:solidFill>
              <a:latin typeface="Lub Dub Condensed" panose="020B0506030403020204" pitchFamily="34" charset="0"/>
            </a:endParaRPr>
          </a:p>
        </p:txBody>
      </p:sp>
      <p:cxnSp>
        <p:nvCxnSpPr>
          <p:cNvPr id="60" name="Straight Arrow Connector 18">
            <a:extLst>
              <a:ext uri="{FF2B5EF4-FFF2-40B4-BE49-F238E27FC236}">
                <a16:creationId xmlns:a16="http://schemas.microsoft.com/office/drawing/2014/main" id="{A7EBA7FC-9568-9CF8-DBDC-F568B9298412}"/>
              </a:ext>
              <a:ext uri="{C183D7F6-B498-43B3-948B-1728B52AA6E4}">
                <adec:decorative xmlns:adec="http://schemas.microsoft.com/office/drawing/2017/decorative" val="1"/>
              </a:ext>
            </a:extLst>
          </p:cNvPr>
          <p:cNvCxnSpPr>
            <a:cxnSpLocks/>
            <a:stCxn id="56" idx="2"/>
            <a:endCxn id="57" idx="0"/>
          </p:cNvCxnSpPr>
          <p:nvPr/>
        </p:nvCxnSpPr>
        <p:spPr>
          <a:xfrm rot="5400000">
            <a:off x="5291838" y="3175840"/>
            <a:ext cx="430835" cy="1221175"/>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18">
            <a:extLst>
              <a:ext uri="{FF2B5EF4-FFF2-40B4-BE49-F238E27FC236}">
                <a16:creationId xmlns:a16="http://schemas.microsoft.com/office/drawing/2014/main" id="{23F7818A-6C26-11AC-6DCD-AA0ECB85A86F}"/>
              </a:ext>
              <a:ext uri="{C183D7F6-B498-43B3-948B-1728B52AA6E4}">
                <adec:decorative xmlns:adec="http://schemas.microsoft.com/office/drawing/2017/decorative" val="1"/>
              </a:ext>
            </a:extLst>
          </p:cNvPr>
          <p:cNvCxnSpPr>
            <a:cxnSpLocks/>
            <a:stCxn id="56" idx="2"/>
            <a:endCxn id="59" idx="0"/>
          </p:cNvCxnSpPr>
          <p:nvPr/>
        </p:nvCxnSpPr>
        <p:spPr>
          <a:xfrm rot="16200000" flipH="1">
            <a:off x="6532389" y="3156463"/>
            <a:ext cx="430835" cy="1259928"/>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18">
            <a:extLst>
              <a:ext uri="{FF2B5EF4-FFF2-40B4-BE49-F238E27FC236}">
                <a16:creationId xmlns:a16="http://schemas.microsoft.com/office/drawing/2014/main" id="{F80251BB-AC6D-9550-F100-7287031B189C}"/>
              </a:ext>
              <a:ext uri="{C183D7F6-B498-43B3-948B-1728B52AA6E4}">
                <adec:decorative xmlns:adec="http://schemas.microsoft.com/office/drawing/2017/decorative" val="1"/>
              </a:ext>
            </a:extLst>
          </p:cNvPr>
          <p:cNvCxnSpPr>
            <a:cxnSpLocks/>
            <a:stCxn id="57" idx="2"/>
            <a:endCxn id="28" idx="0"/>
          </p:cNvCxnSpPr>
          <p:nvPr/>
        </p:nvCxnSpPr>
        <p:spPr>
          <a:xfrm rot="16200000" flipH="1">
            <a:off x="5327309" y="4148285"/>
            <a:ext cx="363355" cy="1224638"/>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18">
            <a:extLst>
              <a:ext uri="{FF2B5EF4-FFF2-40B4-BE49-F238E27FC236}">
                <a16:creationId xmlns:a16="http://schemas.microsoft.com/office/drawing/2014/main" id="{4E99AF7B-A759-74AB-9E3A-A951480B8B47}"/>
              </a:ext>
              <a:ext uri="{C183D7F6-B498-43B3-948B-1728B52AA6E4}">
                <adec:decorative xmlns:adec="http://schemas.microsoft.com/office/drawing/2017/decorative" val="1"/>
              </a:ext>
            </a:extLst>
          </p:cNvPr>
          <p:cNvCxnSpPr>
            <a:cxnSpLocks/>
            <a:stCxn id="59" idx="2"/>
            <a:endCxn id="28" idx="0"/>
          </p:cNvCxnSpPr>
          <p:nvPr/>
        </p:nvCxnSpPr>
        <p:spPr>
          <a:xfrm rot="5400000">
            <a:off x="6567861" y="4132372"/>
            <a:ext cx="363355" cy="1256465"/>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742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up)">
                                      <p:cBhvr>
                                        <p:cTn id="11" dur="500"/>
                                        <p:tgtEl>
                                          <p:spTgt spid="3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up)">
                                      <p:cBhvr>
                                        <p:cTn id="27" dur="500"/>
                                        <p:tgtEl>
                                          <p:spTgt spid="4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fade">
                                      <p:cBhvr>
                                        <p:cTn id="31" dur="500"/>
                                        <p:tgtEl>
                                          <p:spTgt spid="56"/>
                                        </p:tgtEl>
                                      </p:cBhvr>
                                    </p:animEffect>
                                  </p:childTnLst>
                                </p:cTn>
                              </p:par>
                            </p:childTnLst>
                          </p:cTn>
                        </p:par>
                        <p:par>
                          <p:cTn id="32" fill="hold">
                            <p:stCondLst>
                              <p:cond delay="35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fade">
                                      <p:cBhvr>
                                        <p:cTn id="39" dur="500"/>
                                        <p:tgtEl>
                                          <p:spTgt spid="57"/>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wipe(left)">
                                      <p:cBhvr>
                                        <p:cTn id="43" dur="500"/>
                                        <p:tgtEl>
                                          <p:spTgt spid="61"/>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fade">
                                      <p:cBhvr>
                                        <p:cTn id="47" dur="500"/>
                                        <p:tgtEl>
                                          <p:spTgt spid="59"/>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70"/>
                                        </p:tgtEl>
                                        <p:attrNameLst>
                                          <p:attrName>style.visibility</p:attrName>
                                        </p:attrNameLst>
                                      </p:cBhvr>
                                      <p:to>
                                        <p:strVal val="visible"/>
                                      </p:to>
                                    </p:set>
                                    <p:animEffect transition="in" filter="wipe(left)">
                                      <p:cBhvr>
                                        <p:cTn id="51" dur="500"/>
                                        <p:tgtEl>
                                          <p:spTgt spid="70"/>
                                        </p:tgtEl>
                                      </p:cBhvr>
                                    </p:animEffect>
                                  </p:childTnLst>
                                </p:cTn>
                              </p:par>
                              <p:par>
                                <p:cTn id="52" presetID="22" presetClass="entr" presetSubtype="2" fill="hold" nodeType="withEffect">
                                  <p:stCondLst>
                                    <p:cond delay="0"/>
                                  </p:stCondLst>
                                  <p:childTnLst>
                                    <p:set>
                                      <p:cBhvr>
                                        <p:cTn id="53" dur="1" fill="hold">
                                          <p:stCondLst>
                                            <p:cond delay="0"/>
                                          </p:stCondLst>
                                        </p:cTn>
                                        <p:tgtEl>
                                          <p:spTgt spid="71"/>
                                        </p:tgtEl>
                                        <p:attrNameLst>
                                          <p:attrName>style.visibility</p:attrName>
                                        </p:attrNameLst>
                                      </p:cBhvr>
                                      <p:to>
                                        <p:strVal val="visible"/>
                                      </p:to>
                                    </p:set>
                                    <p:animEffect transition="in" filter="wipe(right)">
                                      <p:cBhvr>
                                        <p:cTn id="54" dur="500"/>
                                        <p:tgtEl>
                                          <p:spTgt spid="71"/>
                                        </p:tgtEl>
                                      </p:cBhvr>
                                    </p:animEffect>
                                  </p:childTnLst>
                                </p:cTn>
                              </p:par>
                            </p:childTnLst>
                          </p:cTn>
                        </p:par>
                        <p:par>
                          <p:cTn id="55" fill="hold">
                            <p:stCondLst>
                              <p:cond delay="6000"/>
                            </p:stCondLst>
                            <p:childTnLst>
                              <p:par>
                                <p:cTn id="56" presetID="10"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500"/>
                                        <p:tgtEl>
                                          <p:spTgt spid="28"/>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wipe(up)">
                                      <p:cBhvr>
                                        <p:cTn id="62" dur="500"/>
                                        <p:tgtEl>
                                          <p:spTgt spid="47"/>
                                        </p:tgtEl>
                                      </p:cBhvr>
                                    </p:animEffect>
                                  </p:childTnLst>
                                </p:cTn>
                              </p:par>
                            </p:childTnLst>
                          </p:cTn>
                        </p:par>
                        <p:par>
                          <p:cTn id="63" fill="hold">
                            <p:stCondLst>
                              <p:cond delay="7000"/>
                            </p:stCondLst>
                            <p:childTnLst>
                              <p:par>
                                <p:cTn id="64" presetID="10" presetClass="entr" presetSubtype="0" fill="hold" grpId="0" nodeType="after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9" grpId="0" animBg="1"/>
      <p:bldP spid="28" grpId="0" animBg="1"/>
      <p:bldP spid="29" grpId="0" animBg="1"/>
      <p:bldP spid="56" grpId="0" animBg="1"/>
      <p:bldP spid="57" grpId="0" animBg="1"/>
      <p:bldP spid="5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5523D-BD58-E4BA-2D0E-88098042BFD1}"/>
              </a:ext>
            </a:extLst>
          </p:cNvPr>
          <p:cNvSpPr>
            <a:spLocks noGrp="1"/>
          </p:cNvSpPr>
          <p:nvPr>
            <p:ph type="title"/>
          </p:nvPr>
        </p:nvSpPr>
        <p:spPr>
          <a:xfrm>
            <a:off x="838200" y="365125"/>
            <a:ext cx="3743227" cy="1897308"/>
          </a:xfrm>
        </p:spPr>
        <p:txBody>
          <a:bodyPr/>
          <a:lstStyle/>
          <a:p>
            <a:r>
              <a:rPr lang="en-US" dirty="0"/>
              <a:t>Overview of </a:t>
            </a:r>
            <a:br>
              <a:rPr lang="en-US" dirty="0"/>
            </a:br>
            <a:r>
              <a:rPr lang="en-US" dirty="0"/>
              <a:t>HF Management in CKM Syndrome Stage 4</a:t>
            </a:r>
          </a:p>
        </p:txBody>
      </p:sp>
      <p:pic>
        <p:nvPicPr>
          <p:cNvPr id="6" name="Picture 5" descr="Flowchart outlines heart failure (HF) management in chronic kidney disease (CKD) syndrome stage 4, divided into three sections: treatment with first-line guideline-directed medical therapy (GDMT) for HF, CKD management principles, and patient risk profile-based CKD syndrome management. Key details include medication recommendations for HF with reduced or preserved ejection fraction, cardiovascular health promotion, interdisciplinary care, and tailored treatment strategies for patients with obesity, type 2 diabetes (T2D), or CKD, highlighted by icons and color-coded boxes for clarity.">
            <a:extLst>
              <a:ext uri="{FF2B5EF4-FFF2-40B4-BE49-F238E27FC236}">
                <a16:creationId xmlns:a16="http://schemas.microsoft.com/office/drawing/2014/main" id="{A13B7CA3-10EE-8DD7-E360-0D7584854A70}"/>
              </a:ext>
              <a:ext uri="{C183D7F6-B498-43B3-948B-1728B52AA6E4}">
                <adec:decorative xmlns:adec="http://schemas.microsoft.com/office/drawing/2017/decorative" val="0"/>
              </a:ext>
            </a:extLst>
          </p:cNvPr>
          <p:cNvPicPr>
            <a:picLocks noChangeAspect="1"/>
          </p:cNvPicPr>
          <p:nvPr/>
        </p:nvPicPr>
        <p:blipFill>
          <a:blip r:embed="rId2" cstate="print">
            <a:extLst>
              <a:ext uri="{28A0092B-C50C-407E-A947-70E740481C1C}">
                <a14:useLocalDpi xmlns:a14="http://schemas.microsoft.com/office/drawing/2010/main" val="0"/>
              </a:ext>
            </a:extLst>
          </a:blip>
          <a:srcRect l="1559" t="9033" r="1807" b="9038"/>
          <a:stretch>
            <a:fillRect/>
          </a:stretch>
        </p:blipFill>
        <p:spPr bwMode="auto">
          <a:xfrm>
            <a:off x="4826524" y="377074"/>
            <a:ext cx="6711884" cy="5690510"/>
          </a:xfrm>
          <a:prstGeom prst="rect">
            <a:avLst/>
          </a:prstGeom>
          <a:noFill/>
          <a:ln>
            <a:noFill/>
          </a:ln>
        </p:spPr>
      </p:pic>
      <p:sp>
        <p:nvSpPr>
          <p:cNvPr id="5" name="Text Placeholder 4">
            <a:extLst>
              <a:ext uri="{FF2B5EF4-FFF2-40B4-BE49-F238E27FC236}">
                <a16:creationId xmlns:a16="http://schemas.microsoft.com/office/drawing/2014/main" id="{F429AD9C-D6D3-1F7D-6F7B-50EFCC5BA213}"/>
              </a:ext>
            </a:extLst>
          </p:cNvPr>
          <p:cNvSpPr>
            <a:spLocks noGrp="1"/>
          </p:cNvSpPr>
          <p:nvPr>
            <p:ph type="body" sz="quarter" idx="13"/>
          </p:nvPr>
        </p:nvSpPr>
        <p:spPr>
          <a:xfrm>
            <a:off x="838201" y="3601041"/>
            <a:ext cx="3592398" cy="2168164"/>
          </a:xfrm>
        </p:spPr>
        <p:txBody>
          <a:bodyPr/>
          <a:lstStyle/>
          <a:p>
            <a:pPr algn="l"/>
            <a:r>
              <a:rPr lang="en-US" b="1" dirty="0"/>
              <a:t>Abbreviations: </a:t>
            </a:r>
            <a:r>
              <a:rPr lang="en-US" dirty="0"/>
              <a:t>CHW indicates community health worker; CKM, cardiovascular kidney metabolic; CVD, cardiovascular disease; eGFR, estimated glomerular filtration rate; GDMT, guideline directed medical therapy; GLP-1, glucagon-like peptide-1; HF, heart failure; HFpEF, heart failure with preserved ejection fraction; </a:t>
            </a:r>
            <a:r>
              <a:rPr lang="en-US" dirty="0" err="1"/>
              <a:t>HFrEF</a:t>
            </a:r>
            <a:r>
              <a:rPr lang="en-US" dirty="0"/>
              <a:t>, heart failure with reduced ejection fraction; SDOH, social determinants of health; SGLT2i ; sodium-glucose cotransporter-2 inhibitors; and T2D, type 2 diabetes.</a:t>
            </a:r>
          </a:p>
        </p:txBody>
      </p:sp>
      <p:sp>
        <p:nvSpPr>
          <p:cNvPr id="4" name="Slide Number Placeholder 3">
            <a:extLst>
              <a:ext uri="{FF2B5EF4-FFF2-40B4-BE49-F238E27FC236}">
                <a16:creationId xmlns:a16="http://schemas.microsoft.com/office/drawing/2014/main" id="{9FB48D75-EC1E-2BE5-7E27-2704CEEFD84A}"/>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18</a:t>
            </a:fld>
            <a:endParaRPr lang="en-US" sz="900" dirty="0"/>
          </a:p>
        </p:txBody>
      </p:sp>
    </p:spTree>
    <p:extLst>
      <p:ext uri="{BB962C8B-B14F-4D97-AF65-F5344CB8AC3E}">
        <p14:creationId xmlns:p14="http://schemas.microsoft.com/office/powerpoint/2010/main" val="2126040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E2DD114-5196-EE35-1591-E38D3786CA80}"/>
              </a:ext>
              <a:ext uri="{C183D7F6-B498-43B3-948B-1728B52AA6E4}">
                <adec:decorative xmlns:adec="http://schemas.microsoft.com/office/drawing/2017/decorative" val="1"/>
              </a:ext>
            </a:extLst>
          </p:cNvPr>
          <p:cNvSpPr/>
          <p:nvPr/>
        </p:nvSpPr>
        <p:spPr>
          <a:xfrm>
            <a:off x="376518" y="3173506"/>
            <a:ext cx="7670202" cy="153834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87EEE60-278F-4455-5366-404A36857A16}"/>
              </a:ext>
              <a:ext uri="{C183D7F6-B498-43B3-948B-1728B52AA6E4}">
                <adec:decorative xmlns:adec="http://schemas.microsoft.com/office/drawing/2017/decorative" val="1"/>
              </a:ext>
            </a:extLst>
          </p:cNvPr>
          <p:cNvSpPr txBox="1"/>
          <p:nvPr/>
        </p:nvSpPr>
        <p:spPr>
          <a:xfrm>
            <a:off x="407940" y="3209490"/>
            <a:ext cx="1586217" cy="307777"/>
          </a:xfrm>
          <a:prstGeom prst="rect">
            <a:avLst/>
          </a:prstGeom>
          <a:noFill/>
        </p:spPr>
        <p:txBody>
          <a:bodyPr wrap="square">
            <a:spAutoFit/>
          </a:bodyPr>
          <a:lstStyle/>
          <a:p>
            <a:r>
              <a:rPr lang="en-US" sz="1400" b="1" i="1" dirty="0">
                <a:ln w="0"/>
                <a:solidFill>
                  <a:prstClr val="black"/>
                </a:solidFill>
                <a:latin typeface="Lub Dub Condensed" panose="020B0506030403020204" pitchFamily="34" charset="0"/>
              </a:rPr>
              <a:t>HF GDMT</a:t>
            </a:r>
            <a:endParaRPr lang="en-US" sz="1400" i="1" dirty="0"/>
          </a:p>
        </p:txBody>
      </p:sp>
      <p:sp>
        <p:nvSpPr>
          <p:cNvPr id="2" name="Title 1">
            <a:extLst>
              <a:ext uri="{FF2B5EF4-FFF2-40B4-BE49-F238E27FC236}">
                <a16:creationId xmlns:a16="http://schemas.microsoft.com/office/drawing/2014/main" id="{7B7F96B8-DE56-1A27-EC72-17EC6E6D3575}"/>
              </a:ext>
            </a:extLst>
          </p:cNvPr>
          <p:cNvSpPr>
            <a:spLocks noGrp="1"/>
          </p:cNvSpPr>
          <p:nvPr>
            <p:ph type="title"/>
          </p:nvPr>
        </p:nvSpPr>
        <p:spPr/>
        <p:txBody>
          <a:bodyPr/>
          <a:lstStyle/>
          <a:p>
            <a:r>
              <a:rPr lang="en-US" dirty="0"/>
              <a:t>Management of Obesity and HF According to </a:t>
            </a:r>
            <a:br>
              <a:rPr lang="en-US" dirty="0"/>
            </a:br>
            <a:r>
              <a:rPr lang="en-US" dirty="0"/>
              <a:t>HF Subtype </a:t>
            </a:r>
          </a:p>
        </p:txBody>
      </p:sp>
      <p:sp>
        <p:nvSpPr>
          <p:cNvPr id="67" name="Rectangle 66" descr="An algorithm presenting the guideline recommendations for the management of obesity and heart failure according to the heart failure subtype with guideline directed medical therapies.">
            <a:extLst>
              <a:ext uri="{FF2B5EF4-FFF2-40B4-BE49-F238E27FC236}">
                <a16:creationId xmlns:a16="http://schemas.microsoft.com/office/drawing/2014/main" id="{A39F2EF8-534E-3499-2A0A-387B5B39AF56}"/>
              </a:ext>
              <a:ext uri="{C183D7F6-B498-43B3-948B-1728B52AA6E4}">
                <adec:decorative xmlns:adec="http://schemas.microsoft.com/office/drawing/2017/decorative" val="0"/>
              </a:ext>
            </a:extLst>
          </p:cNvPr>
          <p:cNvSpPr/>
          <p:nvPr/>
        </p:nvSpPr>
        <p:spPr>
          <a:xfrm>
            <a:off x="301336" y="1662544"/>
            <a:ext cx="11118273" cy="3096491"/>
          </a:xfrm>
          <a:prstGeom prst="rect">
            <a:avLst/>
          </a:prstGeom>
          <a:no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40DE917A-74CB-EA29-CDFE-D1AB111F0C57}"/>
              </a:ext>
            </a:extLst>
          </p:cNvPr>
          <p:cNvSpPr>
            <a:spLocks noGrp="1"/>
          </p:cNvSpPr>
          <p:nvPr>
            <p:ph type="body" sz="quarter" idx="13"/>
          </p:nvPr>
        </p:nvSpPr>
        <p:spPr/>
        <p:txBody>
          <a:bodyPr/>
          <a:lstStyle/>
          <a:p>
            <a:r>
              <a:rPr lang="en-US" dirty="0"/>
              <a:t>With the exception of the SGLT2i COR for HFpEF which is anticipated to be updated in the next 2022 HF guideline iteration, GDMT is concordant with the 2022 HF guideline per HF subtype which is highlighted in gray.</a:t>
            </a:r>
            <a:endParaRPr lang="en-US" b="1" dirty="0"/>
          </a:p>
          <a:p>
            <a:r>
              <a:rPr lang="en-US" b="1" dirty="0"/>
              <a:t>Abbreviations: </a:t>
            </a:r>
            <a:r>
              <a:rPr lang="en-US" dirty="0"/>
              <a:t>GDMT indicates guideline directed medical therapy; GLP-1, glucagon-like peptide-1; HF, heart failure; HFpEF, heart failure with preserved ejection fraction; </a:t>
            </a:r>
            <a:r>
              <a:rPr lang="en-US" dirty="0" err="1"/>
              <a:t>HFrEF</a:t>
            </a:r>
            <a:r>
              <a:rPr lang="en-US" dirty="0"/>
              <a:t>, heart failure with reduced ejection fraction; and SGLT2i, sodium-glucose cotransporter-2 inhibitors.</a:t>
            </a:r>
          </a:p>
        </p:txBody>
      </p:sp>
      <p:sp>
        <p:nvSpPr>
          <p:cNvPr id="4" name="Slide Number Placeholder 3">
            <a:extLst>
              <a:ext uri="{FF2B5EF4-FFF2-40B4-BE49-F238E27FC236}">
                <a16:creationId xmlns:a16="http://schemas.microsoft.com/office/drawing/2014/main" id="{4C5C7937-6A96-5365-5C66-F4BC072EABF7}"/>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19</a:t>
            </a:fld>
            <a:endParaRPr lang="en-US" sz="900" dirty="0"/>
          </a:p>
        </p:txBody>
      </p:sp>
      <p:sp>
        <p:nvSpPr>
          <p:cNvPr id="3" name="TextBox 2">
            <a:extLst>
              <a:ext uri="{FF2B5EF4-FFF2-40B4-BE49-F238E27FC236}">
                <a16:creationId xmlns:a16="http://schemas.microsoft.com/office/drawing/2014/main" id="{5762A632-2464-BA3B-1877-E298C737C9CD}"/>
              </a:ext>
              <a:ext uri="{C183D7F6-B498-43B3-948B-1728B52AA6E4}">
                <adec:decorative xmlns:adec="http://schemas.microsoft.com/office/drawing/2017/decorative" val="1"/>
              </a:ext>
            </a:extLst>
          </p:cNvPr>
          <p:cNvSpPr txBox="1"/>
          <p:nvPr/>
        </p:nvSpPr>
        <p:spPr>
          <a:xfrm>
            <a:off x="4501992" y="1737364"/>
            <a:ext cx="3188017" cy="381668"/>
          </a:xfrm>
          <a:prstGeom prst="rect">
            <a:avLst/>
          </a:prstGeom>
          <a:solidFill>
            <a:schemeClr val="bg1"/>
          </a:solidFill>
          <a:ln w="12700">
            <a:solidFill>
              <a:schemeClr val="tx1"/>
            </a:solid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2000" dirty="0">
                <a:solidFill>
                  <a:schemeClr val="tx1"/>
                </a:solidFill>
              </a:rPr>
              <a:t>Obesity and HF</a:t>
            </a:r>
          </a:p>
        </p:txBody>
      </p:sp>
      <p:sp>
        <p:nvSpPr>
          <p:cNvPr id="16" name="Rectangle Container copy 2">
            <a:extLst>
              <a:ext uri="{FF2B5EF4-FFF2-40B4-BE49-F238E27FC236}">
                <a16:creationId xmlns:a16="http://schemas.microsoft.com/office/drawing/2014/main" id="{2927E578-326F-6841-3474-11A17F3A7E2A}"/>
              </a:ext>
              <a:ext uri="{C183D7F6-B498-43B3-948B-1728B52AA6E4}">
                <adec:decorative xmlns:adec="http://schemas.microsoft.com/office/drawing/2017/decorative" val="1"/>
              </a:ext>
            </a:extLst>
          </p:cNvPr>
          <p:cNvSpPr/>
          <p:nvPr/>
        </p:nvSpPr>
        <p:spPr>
          <a:xfrm>
            <a:off x="1686870" y="2624326"/>
            <a:ext cx="3218688" cy="383697"/>
          </a:xfrm>
          <a:prstGeom prst="rect">
            <a:avLst/>
          </a:prstGeom>
          <a:solidFill>
            <a:schemeClr val="bg1"/>
          </a:solidFill>
          <a:ln w="25400">
            <a:solidFill>
              <a:schemeClr val="tx1"/>
            </a:solidFill>
          </a:ln>
        </p:spPr>
        <p:txBody>
          <a:bodyPr spcFirstLastPara="0" lIns="0" tIns="0" rIns="0" bIns="0" anchor="ctr"/>
          <a:lstStyle/>
          <a:p>
            <a:pPr algn="ctr" hangingPunct="0">
              <a:lnSpc>
                <a:spcPct val="90000"/>
              </a:lnSpc>
            </a:pPr>
            <a:r>
              <a:rPr lang="en-US" b="1" dirty="0" err="1">
                <a:ln w="0"/>
                <a:latin typeface="Lub Dub Condensed" panose="020B0506030403020204" pitchFamily="34" charset="0"/>
              </a:rPr>
              <a:t>HFrEF</a:t>
            </a:r>
            <a:endParaRPr lang="en-US" b="1" dirty="0">
              <a:ln w="0"/>
              <a:latin typeface="Lub Dub Condensed" panose="020B0506030403020204" pitchFamily="34" charset="0"/>
            </a:endParaRPr>
          </a:p>
        </p:txBody>
      </p:sp>
      <p:sp>
        <p:nvSpPr>
          <p:cNvPr id="17" name="Rectangle Container copy 2">
            <a:extLst>
              <a:ext uri="{FF2B5EF4-FFF2-40B4-BE49-F238E27FC236}">
                <a16:creationId xmlns:a16="http://schemas.microsoft.com/office/drawing/2014/main" id="{75D70F77-22FB-8AF7-82E7-9BA68A509BB1}"/>
              </a:ext>
              <a:ext uri="{C183D7F6-B498-43B3-948B-1728B52AA6E4}">
                <adec:decorative xmlns:adec="http://schemas.microsoft.com/office/drawing/2017/decorative" val="1"/>
              </a:ext>
            </a:extLst>
          </p:cNvPr>
          <p:cNvSpPr/>
          <p:nvPr/>
        </p:nvSpPr>
        <p:spPr>
          <a:xfrm>
            <a:off x="7212827" y="2626119"/>
            <a:ext cx="3216824" cy="383697"/>
          </a:xfrm>
          <a:prstGeom prst="rect">
            <a:avLst/>
          </a:prstGeom>
          <a:solidFill>
            <a:schemeClr val="bg1"/>
          </a:solidFill>
          <a:ln w="25400">
            <a:solidFill>
              <a:schemeClr val="tx1"/>
            </a:solidFill>
          </a:ln>
        </p:spPr>
        <p:txBody>
          <a:bodyPr spcFirstLastPara="0" lIns="0" tIns="0" rIns="0" bIns="0" anchor="ctr"/>
          <a:lstStyle/>
          <a:p>
            <a:pPr algn="ctr" hangingPunct="0">
              <a:lnSpc>
                <a:spcPct val="90000"/>
              </a:lnSpc>
            </a:pPr>
            <a:r>
              <a:rPr lang="en-US" b="1" dirty="0">
                <a:ln w="0"/>
                <a:latin typeface="Lub Dub Condensed" panose="020B0506030403020204" pitchFamily="34" charset="0"/>
              </a:rPr>
              <a:t>HFpEF</a:t>
            </a:r>
          </a:p>
        </p:txBody>
      </p:sp>
      <p:sp>
        <p:nvSpPr>
          <p:cNvPr id="18" name="Rectangle Container copy 2">
            <a:extLst>
              <a:ext uri="{FF2B5EF4-FFF2-40B4-BE49-F238E27FC236}">
                <a16:creationId xmlns:a16="http://schemas.microsoft.com/office/drawing/2014/main" id="{365AF13C-E545-0853-BE8F-F197966A3012}"/>
              </a:ext>
              <a:ext uri="{C183D7F6-B498-43B3-948B-1728B52AA6E4}">
                <adec:decorative xmlns:adec="http://schemas.microsoft.com/office/drawing/2017/decorative" val="1"/>
              </a:ext>
            </a:extLst>
          </p:cNvPr>
          <p:cNvSpPr/>
          <p:nvPr/>
        </p:nvSpPr>
        <p:spPr>
          <a:xfrm>
            <a:off x="802278" y="3654258"/>
            <a:ext cx="1141270" cy="853195"/>
          </a:xfrm>
          <a:prstGeom prst="rect">
            <a:avLst/>
          </a:prstGeom>
          <a:solidFill>
            <a:srgbClr val="79C78D"/>
          </a:solidFill>
          <a:ln w="12700">
            <a:noFill/>
          </a:ln>
        </p:spPr>
        <p:txBody>
          <a:bodyPr wrap="square" rtlCol="0" anchor="ctr">
            <a:noAutofit/>
          </a:bodyPr>
          <a:lstStyle/>
          <a:p>
            <a:pPr algn="ctr">
              <a:lnSpc>
                <a:spcPct val="90000"/>
              </a:lnSpc>
            </a:pPr>
            <a:r>
              <a:rPr lang="en-US" sz="1600" b="1" dirty="0">
                <a:ln w="0"/>
                <a:solidFill>
                  <a:prstClr val="black"/>
                </a:solidFill>
                <a:latin typeface="Lub Dub Condensed" panose="020B0506030403020204" pitchFamily="34" charset="0"/>
              </a:rPr>
              <a:t>Beta Blockers</a:t>
            </a:r>
          </a:p>
          <a:p>
            <a:pPr algn="ctr">
              <a:lnSpc>
                <a:spcPct val="90000"/>
              </a:lnSpc>
            </a:pPr>
            <a:r>
              <a:rPr lang="en-US" sz="1200" dirty="0">
                <a:ln w="0"/>
                <a:solidFill>
                  <a:prstClr val="black"/>
                </a:solidFill>
                <a:latin typeface="Lub Dub Condensed" panose="020B0506030403020204" pitchFamily="34" charset="0"/>
              </a:rPr>
              <a:t>Class 1</a:t>
            </a:r>
          </a:p>
        </p:txBody>
      </p:sp>
      <p:sp>
        <p:nvSpPr>
          <p:cNvPr id="19" name="Rectangle Container copy 2">
            <a:extLst>
              <a:ext uri="{FF2B5EF4-FFF2-40B4-BE49-F238E27FC236}">
                <a16:creationId xmlns:a16="http://schemas.microsoft.com/office/drawing/2014/main" id="{914F6B80-4F01-2A9A-3A25-A9E31B01903B}"/>
              </a:ext>
              <a:ext uri="{C183D7F6-B498-43B3-948B-1728B52AA6E4}">
                <adec:decorative xmlns:adec="http://schemas.microsoft.com/office/drawing/2017/decorative" val="1"/>
              </a:ext>
            </a:extLst>
          </p:cNvPr>
          <p:cNvSpPr/>
          <p:nvPr/>
        </p:nvSpPr>
        <p:spPr>
          <a:xfrm>
            <a:off x="2083633" y="3656051"/>
            <a:ext cx="1141270" cy="853195"/>
          </a:xfrm>
          <a:prstGeom prst="rect">
            <a:avLst/>
          </a:prstGeom>
          <a:solidFill>
            <a:srgbClr val="79C78D"/>
          </a:solidFill>
          <a:ln w="12700">
            <a:noFill/>
          </a:ln>
        </p:spPr>
        <p:txBody>
          <a:bodyPr wrap="square" rtlCol="0" anchor="ctr">
            <a:noAutofit/>
          </a:bodyPr>
          <a:lstStyle/>
          <a:p>
            <a:pPr algn="ctr">
              <a:lnSpc>
                <a:spcPct val="90000"/>
              </a:lnSpc>
            </a:pPr>
            <a:r>
              <a:rPr lang="en-US" sz="1600" b="1" dirty="0">
                <a:ln w="0"/>
                <a:solidFill>
                  <a:prstClr val="black"/>
                </a:solidFill>
                <a:latin typeface="Lub Dub Condensed" panose="020B0506030403020204" pitchFamily="34" charset="0"/>
              </a:rPr>
              <a:t>Steroidal MRA</a:t>
            </a:r>
          </a:p>
          <a:p>
            <a:pPr algn="ctr">
              <a:lnSpc>
                <a:spcPct val="90000"/>
              </a:lnSpc>
            </a:pPr>
            <a:r>
              <a:rPr lang="en-US" sz="1200" dirty="0">
                <a:ln w="0"/>
                <a:solidFill>
                  <a:prstClr val="black"/>
                </a:solidFill>
                <a:latin typeface="Lub Dub Condensed" panose="020B0506030403020204" pitchFamily="34" charset="0"/>
              </a:rPr>
              <a:t>Class 1</a:t>
            </a:r>
          </a:p>
        </p:txBody>
      </p:sp>
      <p:sp>
        <p:nvSpPr>
          <p:cNvPr id="20" name="Rectangle Container copy 2">
            <a:extLst>
              <a:ext uri="{FF2B5EF4-FFF2-40B4-BE49-F238E27FC236}">
                <a16:creationId xmlns:a16="http://schemas.microsoft.com/office/drawing/2014/main" id="{BAAF2741-8D05-61F9-B1B0-32FF1519DB05}"/>
              </a:ext>
              <a:ext uri="{C183D7F6-B498-43B3-948B-1728B52AA6E4}">
                <adec:decorative xmlns:adec="http://schemas.microsoft.com/office/drawing/2017/decorative" val="1"/>
              </a:ext>
            </a:extLst>
          </p:cNvPr>
          <p:cNvSpPr/>
          <p:nvPr/>
        </p:nvSpPr>
        <p:spPr>
          <a:xfrm>
            <a:off x="3364988" y="3657844"/>
            <a:ext cx="1141270" cy="853195"/>
          </a:xfrm>
          <a:prstGeom prst="rect">
            <a:avLst/>
          </a:prstGeom>
          <a:solidFill>
            <a:srgbClr val="79C78D"/>
          </a:solidFill>
          <a:ln w="12700">
            <a:noFill/>
          </a:ln>
        </p:spPr>
        <p:txBody>
          <a:bodyPr wrap="square" rtlCol="0" anchor="ctr">
            <a:noAutofit/>
          </a:bodyPr>
          <a:lstStyle/>
          <a:p>
            <a:pPr algn="ctr">
              <a:lnSpc>
                <a:spcPct val="90000"/>
              </a:lnSpc>
            </a:pPr>
            <a:r>
              <a:rPr lang="en-US" sz="1600" b="1" dirty="0">
                <a:ln w="0"/>
                <a:solidFill>
                  <a:prstClr val="black"/>
                </a:solidFill>
                <a:latin typeface="Lub Dub Condensed" panose="020B0506030403020204" pitchFamily="34" charset="0"/>
              </a:rPr>
              <a:t>ARNI/</a:t>
            </a:r>
            <a:r>
              <a:rPr lang="en-US" sz="1600" b="1" dirty="0" err="1">
                <a:ln w="0"/>
                <a:solidFill>
                  <a:prstClr val="black"/>
                </a:solidFill>
                <a:latin typeface="Lub Dub Condensed" panose="020B0506030403020204" pitchFamily="34" charset="0"/>
              </a:rPr>
              <a:t>ACEi</a:t>
            </a:r>
            <a:r>
              <a:rPr lang="en-US" sz="1600" b="1" dirty="0">
                <a:ln w="0"/>
                <a:solidFill>
                  <a:prstClr val="black"/>
                </a:solidFill>
                <a:latin typeface="Lub Dub Condensed" panose="020B0506030403020204" pitchFamily="34" charset="0"/>
              </a:rPr>
              <a:t>/</a:t>
            </a:r>
            <a:br>
              <a:rPr lang="en-US" sz="1600" b="1" dirty="0">
                <a:ln w="0"/>
                <a:solidFill>
                  <a:prstClr val="black"/>
                </a:solidFill>
                <a:latin typeface="Lub Dub Condensed" panose="020B0506030403020204" pitchFamily="34" charset="0"/>
              </a:rPr>
            </a:br>
            <a:r>
              <a:rPr lang="en-US" sz="1600" b="1" dirty="0">
                <a:ln w="0"/>
                <a:solidFill>
                  <a:prstClr val="black"/>
                </a:solidFill>
                <a:latin typeface="Lub Dub Condensed" panose="020B0506030403020204" pitchFamily="34" charset="0"/>
              </a:rPr>
              <a:t>ARB</a:t>
            </a:r>
          </a:p>
          <a:p>
            <a:pPr algn="ctr">
              <a:lnSpc>
                <a:spcPct val="90000"/>
              </a:lnSpc>
            </a:pPr>
            <a:r>
              <a:rPr lang="en-US" sz="1200" dirty="0">
                <a:ln w="0"/>
                <a:solidFill>
                  <a:prstClr val="black"/>
                </a:solidFill>
                <a:latin typeface="Lub Dub Condensed" panose="020B0506030403020204" pitchFamily="34" charset="0"/>
              </a:rPr>
              <a:t>Class 1</a:t>
            </a:r>
          </a:p>
        </p:txBody>
      </p:sp>
      <p:sp>
        <p:nvSpPr>
          <p:cNvPr id="21" name="Rectangle Container copy 2">
            <a:extLst>
              <a:ext uri="{FF2B5EF4-FFF2-40B4-BE49-F238E27FC236}">
                <a16:creationId xmlns:a16="http://schemas.microsoft.com/office/drawing/2014/main" id="{FDB13A69-3CC6-924E-D2D3-49441744A673}"/>
              </a:ext>
              <a:ext uri="{C183D7F6-B498-43B3-948B-1728B52AA6E4}">
                <adec:decorative xmlns:adec="http://schemas.microsoft.com/office/drawing/2017/decorative" val="1"/>
              </a:ext>
            </a:extLst>
          </p:cNvPr>
          <p:cNvSpPr/>
          <p:nvPr/>
        </p:nvSpPr>
        <p:spPr>
          <a:xfrm>
            <a:off x="4646343" y="3657844"/>
            <a:ext cx="1141270" cy="853195"/>
          </a:xfrm>
          <a:prstGeom prst="rect">
            <a:avLst/>
          </a:prstGeom>
          <a:solidFill>
            <a:srgbClr val="79C78D"/>
          </a:solidFill>
          <a:ln w="12700">
            <a:noFill/>
          </a:ln>
        </p:spPr>
        <p:txBody>
          <a:bodyPr wrap="square" rtlCol="0" anchor="ctr">
            <a:noAutofit/>
          </a:bodyPr>
          <a:lstStyle/>
          <a:p>
            <a:pPr algn="ctr">
              <a:lnSpc>
                <a:spcPct val="90000"/>
              </a:lnSpc>
            </a:pPr>
            <a:r>
              <a:rPr lang="en-US" sz="1600" b="1" dirty="0">
                <a:ln w="0"/>
                <a:solidFill>
                  <a:prstClr val="black"/>
                </a:solidFill>
                <a:latin typeface="Lub Dub Condensed" panose="020B0506030403020204" pitchFamily="34" charset="0"/>
              </a:rPr>
              <a:t>SGLT2i</a:t>
            </a:r>
          </a:p>
          <a:p>
            <a:pPr algn="ctr">
              <a:lnSpc>
                <a:spcPct val="90000"/>
              </a:lnSpc>
            </a:pPr>
            <a:r>
              <a:rPr lang="en-US" sz="1200" dirty="0">
                <a:ln w="0"/>
                <a:solidFill>
                  <a:prstClr val="black"/>
                </a:solidFill>
                <a:latin typeface="Lub Dub Condensed" panose="020B0506030403020204" pitchFamily="34" charset="0"/>
              </a:rPr>
              <a:t>Class 1</a:t>
            </a:r>
          </a:p>
        </p:txBody>
      </p:sp>
      <p:sp>
        <p:nvSpPr>
          <p:cNvPr id="22" name="Rectangle Container copy 2">
            <a:extLst>
              <a:ext uri="{FF2B5EF4-FFF2-40B4-BE49-F238E27FC236}">
                <a16:creationId xmlns:a16="http://schemas.microsoft.com/office/drawing/2014/main" id="{009D6236-B7A9-1CC0-0D15-FC81DEDC2B7D}"/>
              </a:ext>
              <a:ext uri="{C183D7F6-B498-43B3-948B-1728B52AA6E4}">
                <adec:decorative xmlns:adec="http://schemas.microsoft.com/office/drawing/2017/decorative" val="1"/>
              </a:ext>
            </a:extLst>
          </p:cNvPr>
          <p:cNvSpPr/>
          <p:nvPr/>
        </p:nvSpPr>
        <p:spPr>
          <a:xfrm>
            <a:off x="6593479" y="3657844"/>
            <a:ext cx="1387798" cy="853195"/>
          </a:xfrm>
          <a:prstGeom prst="rect">
            <a:avLst/>
          </a:prstGeom>
          <a:solidFill>
            <a:srgbClr val="79C78D"/>
          </a:solidFill>
          <a:ln w="12700">
            <a:noFill/>
          </a:ln>
        </p:spPr>
        <p:txBody>
          <a:bodyPr wrap="square" rtlCol="0" anchor="ctr">
            <a:noAutofit/>
          </a:bodyPr>
          <a:lstStyle/>
          <a:p>
            <a:pPr algn="ctr">
              <a:lnSpc>
                <a:spcPct val="90000"/>
              </a:lnSpc>
            </a:pPr>
            <a:r>
              <a:rPr lang="en-US" sz="1600" b="1" dirty="0">
                <a:ln w="0"/>
                <a:solidFill>
                  <a:prstClr val="black"/>
                </a:solidFill>
                <a:latin typeface="Lub Dub Condensed" panose="020B0506030403020204" pitchFamily="34" charset="0"/>
              </a:rPr>
              <a:t>SGLT2i</a:t>
            </a:r>
          </a:p>
          <a:p>
            <a:pPr algn="ctr">
              <a:lnSpc>
                <a:spcPct val="90000"/>
              </a:lnSpc>
            </a:pPr>
            <a:r>
              <a:rPr lang="en-US" sz="1200" dirty="0">
                <a:ln w="0"/>
                <a:solidFill>
                  <a:prstClr val="black"/>
                </a:solidFill>
                <a:latin typeface="Lub Dub Condensed" panose="020B0506030403020204" pitchFamily="34" charset="0"/>
              </a:rPr>
              <a:t>Class 1</a:t>
            </a:r>
          </a:p>
        </p:txBody>
      </p:sp>
      <p:sp>
        <p:nvSpPr>
          <p:cNvPr id="23" name="Rectangle Container copy 2">
            <a:extLst>
              <a:ext uri="{FF2B5EF4-FFF2-40B4-BE49-F238E27FC236}">
                <a16:creationId xmlns:a16="http://schemas.microsoft.com/office/drawing/2014/main" id="{4E2DB8A5-EDFE-2643-1AE0-561F3CCB4B10}"/>
              </a:ext>
              <a:ext uri="{C183D7F6-B498-43B3-948B-1728B52AA6E4}">
                <adec:decorative xmlns:adec="http://schemas.microsoft.com/office/drawing/2017/decorative" val="1"/>
              </a:ext>
            </a:extLst>
          </p:cNvPr>
          <p:cNvSpPr/>
          <p:nvPr/>
        </p:nvSpPr>
        <p:spPr>
          <a:xfrm>
            <a:off x="8127340" y="3659637"/>
            <a:ext cx="1387798" cy="853195"/>
          </a:xfrm>
          <a:prstGeom prst="rect">
            <a:avLst/>
          </a:prstGeom>
          <a:solidFill>
            <a:srgbClr val="79C78D"/>
          </a:solidFill>
          <a:ln w="12700">
            <a:noFill/>
          </a:ln>
        </p:spPr>
        <p:txBody>
          <a:bodyPr wrap="square" rtlCol="0" anchor="ctr">
            <a:noAutofit/>
          </a:bodyPr>
          <a:lstStyle/>
          <a:p>
            <a:pPr algn="ctr">
              <a:lnSpc>
                <a:spcPct val="90000"/>
              </a:lnSpc>
            </a:pPr>
            <a:r>
              <a:rPr lang="en-US" sz="1600" b="1" dirty="0">
                <a:ln w="0"/>
                <a:solidFill>
                  <a:prstClr val="black"/>
                </a:solidFill>
                <a:latin typeface="Lub Dub Condensed" panose="020B0506030403020204" pitchFamily="34" charset="0"/>
              </a:rPr>
              <a:t>GLP-1-based therapy</a:t>
            </a:r>
          </a:p>
          <a:p>
            <a:pPr algn="ctr">
              <a:lnSpc>
                <a:spcPct val="90000"/>
              </a:lnSpc>
            </a:pPr>
            <a:r>
              <a:rPr lang="en-US" sz="1200" dirty="0">
                <a:ln w="0"/>
                <a:solidFill>
                  <a:prstClr val="black"/>
                </a:solidFill>
                <a:latin typeface="Lub Dub Condensed" panose="020B0506030403020204" pitchFamily="34" charset="0"/>
              </a:rPr>
              <a:t>Class 1</a:t>
            </a:r>
          </a:p>
        </p:txBody>
      </p:sp>
      <p:sp>
        <p:nvSpPr>
          <p:cNvPr id="24" name="Rectangle Container copy 2">
            <a:extLst>
              <a:ext uri="{FF2B5EF4-FFF2-40B4-BE49-F238E27FC236}">
                <a16:creationId xmlns:a16="http://schemas.microsoft.com/office/drawing/2014/main" id="{79AD32ED-3D4A-07D2-2B26-8A7B8F6AAC0B}"/>
              </a:ext>
              <a:ext uri="{C183D7F6-B498-43B3-948B-1728B52AA6E4}">
                <adec:decorative xmlns:adec="http://schemas.microsoft.com/office/drawing/2017/decorative" val="1"/>
              </a:ext>
            </a:extLst>
          </p:cNvPr>
          <p:cNvSpPr/>
          <p:nvPr/>
        </p:nvSpPr>
        <p:spPr>
          <a:xfrm>
            <a:off x="9661201" y="3659637"/>
            <a:ext cx="1591298" cy="853195"/>
          </a:xfrm>
          <a:prstGeom prst="rect">
            <a:avLst/>
          </a:prstGeom>
          <a:solidFill>
            <a:srgbClr val="FFDA68"/>
          </a:solidFill>
          <a:ln w="12700">
            <a:noFill/>
          </a:ln>
        </p:spPr>
        <p:txBody>
          <a:bodyPr wrap="square" rtlCol="0" anchor="ctr">
            <a:noAutofit/>
          </a:bodyPr>
          <a:lstStyle/>
          <a:p>
            <a:pPr algn="ctr">
              <a:lnSpc>
                <a:spcPct val="90000"/>
              </a:lnSpc>
            </a:pPr>
            <a:r>
              <a:rPr lang="en-US" sz="1600" b="1" dirty="0">
                <a:ln w="0"/>
                <a:solidFill>
                  <a:prstClr val="black"/>
                </a:solidFill>
                <a:latin typeface="Lub Dub Condensed" panose="020B0506030403020204" pitchFamily="34" charset="0"/>
              </a:rPr>
              <a:t>Exercise training and caloric deficit diet</a:t>
            </a:r>
          </a:p>
          <a:p>
            <a:pPr algn="ctr">
              <a:lnSpc>
                <a:spcPct val="90000"/>
              </a:lnSpc>
            </a:pPr>
            <a:r>
              <a:rPr lang="en-US" sz="1200" dirty="0">
                <a:ln w="0"/>
                <a:solidFill>
                  <a:prstClr val="black"/>
                </a:solidFill>
                <a:latin typeface="Lub Dub Condensed" panose="020B0506030403020204" pitchFamily="34" charset="0"/>
              </a:rPr>
              <a:t>Class 2a</a:t>
            </a:r>
          </a:p>
        </p:txBody>
      </p:sp>
      <p:cxnSp>
        <p:nvCxnSpPr>
          <p:cNvPr id="28" name="Straight Arrow Connector 18">
            <a:extLst>
              <a:ext uri="{FF2B5EF4-FFF2-40B4-BE49-F238E27FC236}">
                <a16:creationId xmlns:a16="http://schemas.microsoft.com/office/drawing/2014/main" id="{8E6F72D9-607B-167A-082A-567EFCA8FDA1}"/>
              </a:ext>
              <a:ext uri="{C183D7F6-B498-43B3-948B-1728B52AA6E4}">
                <adec:decorative xmlns:adec="http://schemas.microsoft.com/office/drawing/2017/decorative" val="1"/>
              </a:ext>
            </a:extLst>
          </p:cNvPr>
          <p:cNvCxnSpPr>
            <a:cxnSpLocks/>
            <a:stCxn id="17" idx="2"/>
            <a:endCxn id="24" idx="0"/>
          </p:cNvCxnSpPr>
          <p:nvPr/>
        </p:nvCxnSpPr>
        <p:spPr>
          <a:xfrm rot="16200000" flipH="1">
            <a:off x="9314134" y="2516920"/>
            <a:ext cx="649821" cy="1635611"/>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18">
            <a:extLst>
              <a:ext uri="{FF2B5EF4-FFF2-40B4-BE49-F238E27FC236}">
                <a16:creationId xmlns:a16="http://schemas.microsoft.com/office/drawing/2014/main" id="{E424BD0D-DC0D-CFEB-1406-BF118D73311C}"/>
              </a:ext>
              <a:ext uri="{C183D7F6-B498-43B3-948B-1728B52AA6E4}">
                <adec:decorative xmlns:adec="http://schemas.microsoft.com/office/drawing/2017/decorative" val="1"/>
              </a:ext>
            </a:extLst>
          </p:cNvPr>
          <p:cNvCxnSpPr>
            <a:cxnSpLocks/>
            <a:stCxn id="17" idx="2"/>
            <a:endCxn id="22" idx="0"/>
          </p:cNvCxnSpPr>
          <p:nvPr/>
        </p:nvCxnSpPr>
        <p:spPr>
          <a:xfrm rot="5400000">
            <a:off x="7730295" y="2566900"/>
            <a:ext cx="648028" cy="1533861"/>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86408EB-4827-BA17-B12A-A576FF8190D6}"/>
              </a:ext>
              <a:ext uri="{C183D7F6-B498-43B3-948B-1728B52AA6E4}">
                <adec:decorative xmlns:adec="http://schemas.microsoft.com/office/drawing/2017/decorative" val="1"/>
              </a:ext>
            </a:extLst>
          </p:cNvPr>
          <p:cNvCxnSpPr>
            <a:cxnSpLocks/>
            <a:stCxn id="17" idx="2"/>
            <a:endCxn id="23" idx="0"/>
          </p:cNvCxnSpPr>
          <p:nvPr/>
        </p:nvCxnSpPr>
        <p:spPr>
          <a:xfrm>
            <a:off x="8821239" y="3009816"/>
            <a:ext cx="0" cy="64982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18">
            <a:extLst>
              <a:ext uri="{FF2B5EF4-FFF2-40B4-BE49-F238E27FC236}">
                <a16:creationId xmlns:a16="http://schemas.microsoft.com/office/drawing/2014/main" id="{E5DB0CA6-17D3-FAA1-B500-C88C8901E49A}"/>
              </a:ext>
              <a:ext uri="{C183D7F6-B498-43B3-948B-1728B52AA6E4}">
                <adec:decorative xmlns:adec="http://schemas.microsoft.com/office/drawing/2017/decorative" val="1"/>
              </a:ext>
            </a:extLst>
          </p:cNvPr>
          <p:cNvCxnSpPr>
            <a:cxnSpLocks/>
            <a:stCxn id="16" idx="2"/>
            <a:endCxn id="20" idx="0"/>
          </p:cNvCxnSpPr>
          <p:nvPr/>
        </p:nvCxnSpPr>
        <p:spPr>
          <a:xfrm rot="16200000" flipH="1">
            <a:off x="3291008" y="3013228"/>
            <a:ext cx="649821" cy="639409"/>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18">
            <a:extLst>
              <a:ext uri="{FF2B5EF4-FFF2-40B4-BE49-F238E27FC236}">
                <a16:creationId xmlns:a16="http://schemas.microsoft.com/office/drawing/2014/main" id="{BC6662B3-5201-1F47-9EFA-E24EB18B8FE0}"/>
              </a:ext>
              <a:ext uri="{C183D7F6-B498-43B3-948B-1728B52AA6E4}">
                <adec:decorative xmlns:adec="http://schemas.microsoft.com/office/drawing/2017/decorative" val="1"/>
              </a:ext>
            </a:extLst>
          </p:cNvPr>
          <p:cNvCxnSpPr>
            <a:cxnSpLocks/>
            <a:stCxn id="16" idx="2"/>
            <a:endCxn id="19" idx="0"/>
          </p:cNvCxnSpPr>
          <p:nvPr/>
        </p:nvCxnSpPr>
        <p:spPr>
          <a:xfrm rot="5400000">
            <a:off x="2651227" y="3011064"/>
            <a:ext cx="648028" cy="641946"/>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18">
            <a:extLst>
              <a:ext uri="{FF2B5EF4-FFF2-40B4-BE49-F238E27FC236}">
                <a16:creationId xmlns:a16="http://schemas.microsoft.com/office/drawing/2014/main" id="{A19C97C6-DE2E-B01D-F01A-35C6973BFF2C}"/>
              </a:ext>
              <a:ext uri="{C183D7F6-B498-43B3-948B-1728B52AA6E4}">
                <adec:decorative xmlns:adec="http://schemas.microsoft.com/office/drawing/2017/decorative" val="1"/>
              </a:ext>
            </a:extLst>
          </p:cNvPr>
          <p:cNvCxnSpPr>
            <a:cxnSpLocks/>
            <a:stCxn id="16" idx="2"/>
            <a:endCxn id="21" idx="0"/>
          </p:cNvCxnSpPr>
          <p:nvPr/>
        </p:nvCxnSpPr>
        <p:spPr>
          <a:xfrm rot="16200000" flipH="1">
            <a:off x="3931686" y="2372551"/>
            <a:ext cx="649821" cy="192076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18">
            <a:extLst>
              <a:ext uri="{FF2B5EF4-FFF2-40B4-BE49-F238E27FC236}">
                <a16:creationId xmlns:a16="http://schemas.microsoft.com/office/drawing/2014/main" id="{30D07BAA-633F-A9A0-19B1-0DCEA6AC0AE9}"/>
              </a:ext>
              <a:ext uri="{C183D7F6-B498-43B3-948B-1728B52AA6E4}">
                <adec:decorative xmlns:adec="http://schemas.microsoft.com/office/drawing/2017/decorative" val="1"/>
              </a:ext>
            </a:extLst>
          </p:cNvPr>
          <p:cNvCxnSpPr>
            <a:cxnSpLocks/>
            <a:stCxn id="16" idx="2"/>
            <a:endCxn id="18" idx="0"/>
          </p:cNvCxnSpPr>
          <p:nvPr/>
        </p:nvCxnSpPr>
        <p:spPr>
          <a:xfrm rot="5400000">
            <a:off x="2011447" y="2369490"/>
            <a:ext cx="646235" cy="1923301"/>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18">
            <a:extLst>
              <a:ext uri="{FF2B5EF4-FFF2-40B4-BE49-F238E27FC236}">
                <a16:creationId xmlns:a16="http://schemas.microsoft.com/office/drawing/2014/main" id="{1A750A66-624E-C7A2-BC0E-D867EC3BA4BB}"/>
              </a:ext>
              <a:ext uri="{C183D7F6-B498-43B3-948B-1728B52AA6E4}">
                <adec:decorative xmlns:adec="http://schemas.microsoft.com/office/drawing/2017/decorative" val="1"/>
              </a:ext>
            </a:extLst>
          </p:cNvPr>
          <p:cNvCxnSpPr>
            <a:cxnSpLocks/>
            <a:stCxn id="3" idx="2"/>
            <a:endCxn id="16" idx="0"/>
          </p:cNvCxnSpPr>
          <p:nvPr/>
        </p:nvCxnSpPr>
        <p:spPr>
          <a:xfrm rot="5400000">
            <a:off x="4443461" y="971786"/>
            <a:ext cx="505294" cy="2799787"/>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18">
            <a:extLst>
              <a:ext uri="{FF2B5EF4-FFF2-40B4-BE49-F238E27FC236}">
                <a16:creationId xmlns:a16="http://schemas.microsoft.com/office/drawing/2014/main" id="{B781E2B3-E465-2AC7-2D8F-32465145CDB2}"/>
              </a:ext>
              <a:ext uri="{C183D7F6-B498-43B3-948B-1728B52AA6E4}">
                <adec:decorative xmlns:adec="http://schemas.microsoft.com/office/drawing/2017/decorative" val="1"/>
              </a:ext>
            </a:extLst>
          </p:cNvPr>
          <p:cNvCxnSpPr>
            <a:cxnSpLocks/>
            <a:stCxn id="3" idx="2"/>
            <a:endCxn id="17" idx="0"/>
          </p:cNvCxnSpPr>
          <p:nvPr/>
        </p:nvCxnSpPr>
        <p:spPr>
          <a:xfrm rot="16200000" flipH="1">
            <a:off x="7205077" y="1009956"/>
            <a:ext cx="507087" cy="2725238"/>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54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wipe(right)">
                                      <p:cBhvr>
                                        <p:cTn id="26" dur="500"/>
                                        <p:tgtEl>
                                          <p:spTgt spid="45"/>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par>
                          <p:cTn id="31" fill="hold">
                            <p:stCondLst>
                              <p:cond delay="3000"/>
                            </p:stCondLst>
                            <p:childTnLst>
                              <p:par>
                                <p:cTn id="32" presetID="22" presetClass="entr" presetSubtype="1" fill="hold" nodeType="after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wipe(up)">
                                      <p:cBhvr>
                                        <p:cTn id="34" dur="500"/>
                                        <p:tgtEl>
                                          <p:spTgt spid="43"/>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wipe(left)">
                                      <p:cBhvr>
                                        <p:cTn id="42" dur="500"/>
                                        <p:tgtEl>
                                          <p:spTgt spid="42"/>
                                        </p:tgtEl>
                                      </p:cBhvr>
                                    </p:animEffect>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childTnLst>
                          </p:cTn>
                        </p:par>
                        <p:par>
                          <p:cTn id="47" fill="hold">
                            <p:stCondLst>
                              <p:cond delay="5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55"/>
                                        </p:tgtEl>
                                        <p:attrNameLst>
                                          <p:attrName>style.visibility</p:attrName>
                                        </p:attrNameLst>
                                      </p:cBhvr>
                                      <p:to>
                                        <p:strVal val="visible"/>
                                      </p:to>
                                    </p:set>
                                    <p:animEffect transition="in" filter="wipe(left)">
                                      <p:cBhvr>
                                        <p:cTn id="59" dur="500"/>
                                        <p:tgtEl>
                                          <p:spTgt spid="55"/>
                                        </p:tgtEl>
                                      </p:cBhvr>
                                    </p:animEffect>
                                  </p:childTnLst>
                                </p:cTn>
                              </p:par>
                            </p:childTnLst>
                          </p:cTn>
                        </p:par>
                        <p:par>
                          <p:cTn id="60" fill="hold">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childTnLst>
                                </p:cTn>
                              </p:par>
                            </p:childTnLst>
                          </p:cTn>
                        </p:par>
                        <p:par>
                          <p:cTn id="64" fill="hold">
                            <p:stCondLst>
                              <p:cond delay="1000"/>
                            </p:stCondLst>
                            <p:childTnLst>
                              <p:par>
                                <p:cTn id="65" presetID="22" presetClass="entr" presetSubtype="2"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right)">
                                      <p:cBhvr>
                                        <p:cTn id="67" dur="500"/>
                                        <p:tgtEl>
                                          <p:spTgt spid="29"/>
                                        </p:tgtEl>
                                      </p:cBhvr>
                                    </p:animEffect>
                                  </p:childTnLst>
                                </p:cTn>
                              </p:par>
                            </p:childTnLst>
                          </p:cTn>
                        </p:par>
                        <p:par>
                          <p:cTn id="68" fill="hold">
                            <p:stCondLst>
                              <p:cond delay="1500"/>
                            </p:stCondLst>
                            <p:childTnLst>
                              <p:par>
                                <p:cTn id="69" presetID="10"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500"/>
                                        <p:tgtEl>
                                          <p:spTgt spid="22"/>
                                        </p:tgtEl>
                                      </p:cBhvr>
                                    </p:animEffect>
                                  </p:childTnLst>
                                </p:cTn>
                              </p:par>
                            </p:childTnLst>
                          </p:cTn>
                        </p:par>
                        <p:par>
                          <p:cTn id="72" fill="hold">
                            <p:stCondLst>
                              <p:cond delay="2000"/>
                            </p:stCondLst>
                            <p:childTnLst>
                              <p:par>
                                <p:cTn id="73" presetID="22" presetClass="entr" presetSubtype="1"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wipe(up)">
                                      <p:cBhvr>
                                        <p:cTn id="75" dur="500"/>
                                        <p:tgtEl>
                                          <p:spTgt spid="30"/>
                                        </p:tgtEl>
                                      </p:cBhvr>
                                    </p:animEffect>
                                  </p:childTnLst>
                                </p:cTn>
                              </p:par>
                            </p:childTnLst>
                          </p:cTn>
                        </p:par>
                        <p:par>
                          <p:cTn id="76" fill="hold">
                            <p:stCondLst>
                              <p:cond delay="2500"/>
                            </p:stCondLst>
                            <p:childTnLst>
                              <p:par>
                                <p:cTn id="77" presetID="10" presetClass="entr" presetSubtype="0" fill="hold" grpId="0" nodeType="after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fade">
                                      <p:cBhvr>
                                        <p:cTn id="79" dur="500"/>
                                        <p:tgtEl>
                                          <p:spTgt spid="23"/>
                                        </p:tgtEl>
                                      </p:cBhvr>
                                    </p:animEffect>
                                  </p:childTnLst>
                                </p:cTn>
                              </p:par>
                            </p:childTnLst>
                          </p:cTn>
                        </p:par>
                        <p:par>
                          <p:cTn id="80" fill="hold">
                            <p:stCondLst>
                              <p:cond delay="3000"/>
                            </p:stCondLst>
                            <p:childTnLst>
                              <p:par>
                                <p:cTn id="81" presetID="22" presetClass="entr" presetSubtype="8" fill="hold" nodeType="after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wipe(left)">
                                      <p:cBhvr>
                                        <p:cTn id="83" dur="500"/>
                                        <p:tgtEl>
                                          <p:spTgt spid="28"/>
                                        </p:tgtEl>
                                      </p:cBhvr>
                                    </p:animEffect>
                                  </p:childTnLst>
                                </p:cTn>
                              </p:par>
                            </p:childTnLst>
                          </p:cTn>
                        </p:par>
                        <p:par>
                          <p:cTn id="84" fill="hold">
                            <p:stCondLst>
                              <p:cond delay="3500"/>
                            </p:stCondLst>
                            <p:childTnLst>
                              <p:par>
                                <p:cTn id="85" presetID="10"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3"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CF75E1-C053-2C2D-8B8F-7966F94E3196}"/>
              </a:ext>
              <a:ext uri="{C183D7F6-B498-43B3-948B-1728B52AA6E4}">
                <adec:decorative xmlns:adec="http://schemas.microsoft.com/office/drawing/2017/decorative" val="1"/>
              </a:ext>
            </a:extLst>
          </p:cNvPr>
          <p:cNvSpPr/>
          <p:nvPr/>
        </p:nvSpPr>
        <p:spPr>
          <a:xfrm>
            <a:off x="3102796" y="6328881"/>
            <a:ext cx="6051478" cy="3493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3939E85-4E7A-9CBB-49ED-31D3862398FD}"/>
              </a:ext>
            </a:extLst>
          </p:cNvPr>
          <p:cNvSpPr>
            <a:spLocks noGrp="1"/>
          </p:cNvSpPr>
          <p:nvPr>
            <p:ph type="title"/>
          </p:nvPr>
        </p:nvSpPr>
        <p:spPr>
          <a:xfrm>
            <a:off x="838200" y="365126"/>
            <a:ext cx="2831926" cy="3795908"/>
          </a:xfrm>
        </p:spPr>
        <p:txBody>
          <a:bodyPr/>
          <a:lstStyle/>
          <a:p>
            <a:pPr rtl="0" eaLnBrk="1" latinLnBrk="0" hangingPunct="1"/>
            <a:r>
              <a:rPr lang="en-US" sz="2400" dirty="0">
                <a:solidFill>
                  <a:srgbClr val="AC1B1F"/>
                </a:solidFill>
              </a:rPr>
              <a:t>Table 1. </a:t>
            </a:r>
            <a:br>
              <a:rPr lang="en-US" sz="2400" kern="1200" dirty="0">
                <a:solidFill>
                  <a:srgbClr val="AC1B1F"/>
                </a:solidFill>
                <a:effectLst/>
                <a:latin typeface="Calibri" panose="020F0502020204030204" pitchFamily="34" charset="0"/>
                <a:ea typeface="+mn-ea"/>
                <a:cs typeface="+mn-cs"/>
              </a:rPr>
            </a:br>
            <a:r>
              <a:rPr lang="en-US" sz="2400" dirty="0"/>
              <a:t>Applying Class of Recommendation and Level of Evidence to Clinical Strategies, Interventions, Treatments, or Diagnostic Testing in Patient Care</a:t>
            </a:r>
            <a:br>
              <a:rPr lang="en-US" sz="2400" dirty="0"/>
            </a:br>
            <a:endParaRPr lang="en-US" dirty="0"/>
          </a:p>
        </p:txBody>
      </p:sp>
      <p:graphicFrame>
        <p:nvGraphicFramePr>
          <p:cNvPr id="4" name="Table 9">
            <a:extLst>
              <a:ext uri="{FF2B5EF4-FFF2-40B4-BE49-F238E27FC236}">
                <a16:creationId xmlns:a16="http://schemas.microsoft.com/office/drawing/2014/main" id="{DFA07AE3-2588-546E-4D8F-67EC04D917A2}"/>
              </a:ext>
            </a:extLst>
          </p:cNvPr>
          <p:cNvGraphicFramePr>
            <a:graphicFrameLocks noGrp="1"/>
          </p:cNvGraphicFramePr>
          <p:nvPr>
            <p:extLst>
              <p:ext uri="{D42A27DB-BD31-4B8C-83A1-F6EECF244321}">
                <p14:modId xmlns:p14="http://schemas.microsoft.com/office/powerpoint/2010/main" val="463024007"/>
              </p:ext>
            </p:extLst>
          </p:nvPr>
        </p:nvGraphicFramePr>
        <p:xfrm>
          <a:off x="3894637" y="365123"/>
          <a:ext cx="3940461" cy="5760720"/>
        </p:xfrm>
        <a:graphic>
          <a:graphicData uri="http://schemas.openxmlformats.org/drawingml/2006/table">
            <a:tbl>
              <a:tblPr firstRow="1" bandRow="1">
                <a:tableStyleId>{5C22544A-7EE6-4342-B048-85BDC9FD1C3A}</a:tableStyleId>
              </a:tblPr>
              <a:tblGrid>
                <a:gridCol w="3940461">
                  <a:extLst>
                    <a:ext uri="{9D8B030D-6E8A-4147-A177-3AD203B41FA5}">
                      <a16:colId xmlns:a16="http://schemas.microsoft.com/office/drawing/2014/main" val="1003014637"/>
                    </a:ext>
                  </a:extLst>
                </a:gridCol>
              </a:tblGrid>
              <a:tr h="198818">
                <a:tc>
                  <a:txBody>
                    <a:bodyPr/>
                    <a:lstStyle/>
                    <a:p>
                      <a:r>
                        <a:rPr lang="en-US" sz="1000" dirty="0">
                          <a:solidFill>
                            <a:sysClr val="windowText" lastClr="000000"/>
                          </a:solidFill>
                          <a:latin typeface="Lub Dub Condensed" panose="020B0506030403020204" pitchFamily="34" charset="0"/>
                        </a:rPr>
                        <a:t>CLASS (STRENGTH) OF RECOMMENDATION</a:t>
                      </a:r>
                    </a:p>
                  </a:txBody>
                  <a:tcPr>
                    <a:solidFill>
                      <a:srgbClr val="D2D3D5"/>
                    </a:solidFill>
                  </a:tcPr>
                </a:tc>
                <a:extLst>
                  <a:ext uri="{0D108BD9-81ED-4DB2-BD59-A6C34878D82A}">
                    <a16:rowId xmlns:a16="http://schemas.microsoft.com/office/drawing/2014/main" val="242032595"/>
                  </a:ext>
                </a:extLst>
              </a:tr>
              <a:tr h="138900">
                <a:tc>
                  <a:txBody>
                    <a:bodyPr/>
                    <a:lstStyle/>
                    <a:p>
                      <a:r>
                        <a:rPr lang="en-US" sz="1000" b="1" dirty="0">
                          <a:latin typeface="Lub Dub Condensed" panose="020B0506030403020204" pitchFamily="34" charset="0"/>
                        </a:rPr>
                        <a:t>CLASS 1 (STRONG)                                                                              Benefit &gt;&gt;&gt; Risk</a:t>
                      </a:r>
                    </a:p>
                  </a:txBody>
                  <a:tcPr>
                    <a:lnB w="12700" cap="flat" cmpd="sng" algn="ctr">
                      <a:noFill/>
                      <a:prstDash val="solid"/>
                      <a:round/>
                      <a:headEnd type="none" w="med" len="med"/>
                      <a:tailEnd type="none" w="med" len="med"/>
                    </a:lnB>
                    <a:solidFill>
                      <a:srgbClr val="79C78D"/>
                    </a:solidFill>
                  </a:tcPr>
                </a:tc>
                <a:extLst>
                  <a:ext uri="{0D108BD9-81ED-4DB2-BD59-A6C34878D82A}">
                    <a16:rowId xmlns:a16="http://schemas.microsoft.com/office/drawing/2014/main" val="3318596577"/>
                  </a:ext>
                </a:extLst>
              </a:tr>
              <a:tr h="220606">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recommended</a:t>
                      </a:r>
                    </a:p>
                    <a:p>
                      <a:pPr marL="174625" indent="-114300">
                        <a:buFont typeface="Arial" panose="020B0604020202020204" pitchFamily="34" charset="0"/>
                        <a:buChar char="•"/>
                      </a:pPr>
                      <a:r>
                        <a:rPr lang="en-US" sz="900" dirty="0">
                          <a:latin typeface="Lub Dub Condensed" panose="020B0506030403020204" pitchFamily="34" charset="0"/>
                        </a:rPr>
                        <a:t>Is indicated/useful/effective/beneficial</a:t>
                      </a:r>
                    </a:p>
                    <a:p>
                      <a:pPr marL="174625" indent="-114300">
                        <a:buFont typeface="Arial" panose="020B0604020202020204" pitchFamily="34" charset="0"/>
                        <a:buChar char="•"/>
                      </a:pPr>
                      <a:r>
                        <a:rPr lang="en-US" sz="900" dirty="0">
                          <a:latin typeface="Lub Dub Condensed" panose="020B0506030403020204" pitchFamily="34" charset="0"/>
                        </a:rPr>
                        <a:t>Should be performed/administered/other</a:t>
                      </a:r>
                    </a:p>
                    <a:p>
                      <a:pPr marL="174625" indent="-114300">
                        <a:buFont typeface="Arial" panose="020B0604020202020204" pitchFamily="34" charset="0"/>
                        <a:buChar char="•"/>
                      </a:pPr>
                      <a:r>
                        <a:rPr lang="en-US" sz="900" dirty="0">
                          <a:latin typeface="Lub Dub Condensed" panose="020B0506030403020204" pitchFamily="34" charset="0"/>
                        </a:rPr>
                        <a:t>Comparative-Effectiveness Phrases†:</a:t>
                      </a:r>
                    </a:p>
                    <a:p>
                      <a:pPr marL="342900" indent="-171450">
                        <a:buFont typeface="Lub Dub Condensed" panose="020B0506030403020204" pitchFamily="34" charset="0"/>
                        <a:buChar char="−"/>
                      </a:pPr>
                      <a:r>
                        <a:rPr lang="en-US" sz="900" dirty="0">
                          <a:latin typeface="Lub Dub Condensed" panose="020B0506030403020204" pitchFamily="34" charset="0"/>
                        </a:rPr>
                        <a:t>Treatment/strategy A is recommended/indicated in preference to treatment B</a:t>
                      </a:r>
                    </a:p>
                    <a:p>
                      <a:pPr marL="342900" indent="-171450">
                        <a:buFont typeface="Lub Dub Condensed" panose="020B0506030403020204" pitchFamily="34" charset="0"/>
                        <a:buChar char="−"/>
                      </a:pPr>
                      <a:r>
                        <a:rPr lang="en-US" sz="900" dirty="0">
                          <a:latin typeface="Lub Dub Condensed" panose="020B0506030403020204" pitchFamily="34" charset="0"/>
                        </a:rPr>
                        <a:t>Treatment A should be chosen over treatment B</a:t>
                      </a:r>
                    </a:p>
                  </a:txBody>
                  <a:tcP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79C78D"/>
                    </a:solidFill>
                  </a:tcPr>
                </a:tc>
                <a:extLst>
                  <a:ext uri="{0D108BD9-81ED-4DB2-BD59-A6C34878D82A}">
                    <a16:rowId xmlns:a16="http://schemas.microsoft.com/office/drawing/2014/main" val="1208742902"/>
                  </a:ext>
                </a:extLst>
              </a:tr>
              <a:tr h="138900">
                <a:tc>
                  <a:txBody>
                    <a:bodyPr/>
                    <a:lstStyle/>
                    <a:p>
                      <a:pPr marL="0" algn="l" defTabSz="914400" rtl="0" eaLnBrk="1" latinLnBrk="0" hangingPunct="1">
                        <a:tabLst>
                          <a:tab pos="2857500" algn="r"/>
                        </a:tabLst>
                      </a:pPr>
                      <a:r>
                        <a:rPr lang="en-US" sz="1000" b="1" kern="1200" dirty="0">
                          <a:solidFill>
                            <a:schemeClr val="dk1"/>
                          </a:solidFill>
                          <a:latin typeface="Lub Dub Condensed" panose="020B0506030403020204" pitchFamily="34" charset="0"/>
                          <a:ea typeface="+mn-ea"/>
                          <a:cs typeface="+mn-cs"/>
                        </a:rPr>
                        <a:t>CLASS 2a (MODERATE)                                                                        </a:t>
                      </a:r>
                      <a:r>
                        <a:rPr lang="en-US" sz="1000" b="1" dirty="0">
                          <a:latin typeface="Lub Dub Condensed" panose="020B0506030403020204" pitchFamily="34" charset="0"/>
                        </a:rPr>
                        <a:t>Benefit &gt;&gt; Risk</a:t>
                      </a:r>
                      <a:endParaRPr lang="en-US" sz="1000" b="1" kern="1200" dirty="0">
                        <a:solidFill>
                          <a:schemeClr val="dk1"/>
                        </a:solidFill>
                        <a:latin typeface="Lub Dub Condensed" panose="020B0506030403020204" pitchFamily="34" charset="0"/>
                        <a:ea typeface="+mn-ea"/>
                        <a:cs typeface="+mn-cs"/>
                      </a:endParaRPr>
                    </a:p>
                  </a:txBody>
                  <a:tcP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FFDA68"/>
                    </a:solidFill>
                  </a:tcPr>
                </a:tc>
                <a:extLst>
                  <a:ext uri="{0D108BD9-81ED-4DB2-BD59-A6C34878D82A}">
                    <a16:rowId xmlns:a16="http://schemas.microsoft.com/office/drawing/2014/main" val="3747493110"/>
                  </a:ext>
                </a:extLst>
              </a:tr>
              <a:tr h="198818">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reasonable</a:t>
                      </a:r>
                    </a:p>
                    <a:p>
                      <a:pPr marL="174625" indent="-114300">
                        <a:buFont typeface="Arial" panose="020B0604020202020204" pitchFamily="34" charset="0"/>
                        <a:buChar char="•"/>
                      </a:pPr>
                      <a:r>
                        <a:rPr lang="en-US" sz="900" dirty="0">
                          <a:latin typeface="Lub Dub Condensed" panose="020B0506030403020204" pitchFamily="34" charset="0"/>
                        </a:rPr>
                        <a:t>Can be useful/effective/beneficial</a:t>
                      </a:r>
                    </a:p>
                    <a:p>
                      <a:pPr marL="174625" indent="-114300">
                        <a:buFont typeface="Arial" panose="020B0604020202020204" pitchFamily="34" charset="0"/>
                        <a:buChar char="•"/>
                      </a:pPr>
                      <a:r>
                        <a:rPr lang="en-US" sz="900" dirty="0">
                          <a:latin typeface="Lub Dub Condensed" panose="020B0506030403020204" pitchFamily="34" charset="0"/>
                        </a:rPr>
                        <a:t>Comparative-Effectiveness Phrases†:</a:t>
                      </a:r>
                    </a:p>
                    <a:p>
                      <a:pPr marL="342900" indent="-171450">
                        <a:buFont typeface="Lub Dub Condensed" panose="020B0506030403020204" pitchFamily="34" charset="0"/>
                        <a:buChar char="−"/>
                      </a:pPr>
                      <a:r>
                        <a:rPr lang="en-US" sz="900" dirty="0">
                          <a:latin typeface="Lub Dub Condensed" panose="020B0506030403020204" pitchFamily="34" charset="0"/>
                        </a:rPr>
                        <a:t>Treatment/strategy A is probably recommended/indicated in preference to treatment B</a:t>
                      </a:r>
                    </a:p>
                    <a:p>
                      <a:pPr marL="342900" indent="-171450">
                        <a:buFont typeface="Lub Dub Condensed" panose="020B0506030403020204" pitchFamily="34" charset="0"/>
                        <a:buChar char="−"/>
                      </a:pPr>
                      <a:r>
                        <a:rPr lang="en-US" sz="900" dirty="0">
                          <a:latin typeface="Lub Dub Condensed" panose="020B0506030403020204" pitchFamily="34" charset="0"/>
                        </a:rPr>
                        <a:t>It is reasonable to choose treatment A over treatment B</a:t>
                      </a:r>
                    </a:p>
                  </a:txBody>
                  <a:tcP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DA68"/>
                    </a:solidFill>
                  </a:tcPr>
                </a:tc>
                <a:extLst>
                  <a:ext uri="{0D108BD9-81ED-4DB2-BD59-A6C34878D82A}">
                    <a16:rowId xmlns:a16="http://schemas.microsoft.com/office/drawing/2014/main" val="473413684"/>
                  </a:ext>
                </a:extLst>
              </a:tr>
              <a:tr h="184678">
                <a:tc>
                  <a:txBody>
                    <a:bodyPr/>
                    <a:lstStyle/>
                    <a:p>
                      <a:pPr marL="0" algn="l" defTabSz="914400" rtl="0" eaLnBrk="1" latinLnBrk="0" hangingPunct="1"/>
                      <a:r>
                        <a:rPr lang="en-US" sz="1000" b="1" kern="1200" dirty="0">
                          <a:solidFill>
                            <a:schemeClr val="dk1"/>
                          </a:solidFill>
                          <a:latin typeface="Lub Dub Condensed" panose="020B0506030403020204" pitchFamily="34" charset="0"/>
                          <a:ea typeface="+mn-ea"/>
                          <a:cs typeface="+mn-cs"/>
                        </a:rPr>
                        <a:t>CLASS 2b (Weak)                                                                                     </a:t>
                      </a:r>
                      <a:r>
                        <a:rPr lang="en-US" sz="1000" b="1" dirty="0">
                          <a:latin typeface="Lub Dub Condensed" panose="020B0506030403020204" pitchFamily="34" charset="0"/>
                        </a:rPr>
                        <a:t>Benefit ≥ Risk</a:t>
                      </a:r>
                      <a:endParaRPr lang="en-US" sz="1000" b="1" kern="1200" dirty="0">
                        <a:solidFill>
                          <a:schemeClr val="dk1"/>
                        </a:solidFill>
                        <a:latin typeface="Lub Dub Condensed" panose="020B0506030403020204" pitchFamily="34" charset="0"/>
                        <a:ea typeface="+mn-ea"/>
                        <a:cs typeface="+mn-cs"/>
                      </a:endParaRPr>
                    </a:p>
                  </a:txBody>
                  <a:tcP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FAA74B"/>
                    </a:solidFill>
                  </a:tcPr>
                </a:tc>
                <a:extLst>
                  <a:ext uri="{0D108BD9-81ED-4DB2-BD59-A6C34878D82A}">
                    <a16:rowId xmlns:a16="http://schemas.microsoft.com/office/drawing/2014/main" val="757579678"/>
                  </a:ext>
                </a:extLst>
              </a:tr>
              <a:tr h="220606">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May/might be reasonable</a:t>
                      </a:r>
                    </a:p>
                    <a:p>
                      <a:pPr marL="174625" indent="-114300">
                        <a:buFont typeface="Arial" panose="020B0604020202020204" pitchFamily="34" charset="0"/>
                        <a:buChar char="•"/>
                      </a:pPr>
                      <a:r>
                        <a:rPr lang="en-US" sz="900" dirty="0">
                          <a:latin typeface="Lub Dub Condensed" panose="020B0506030403020204" pitchFamily="34" charset="0"/>
                        </a:rPr>
                        <a:t>May/might be considered</a:t>
                      </a:r>
                    </a:p>
                    <a:p>
                      <a:pPr marL="174625" indent="-114300">
                        <a:buFont typeface="Arial" panose="020B0604020202020204" pitchFamily="34" charset="0"/>
                        <a:buChar char="•"/>
                      </a:pPr>
                      <a:r>
                        <a:rPr lang="en-US" sz="900" dirty="0">
                          <a:latin typeface="Lub Dub Condensed" panose="020B0506030403020204" pitchFamily="34" charset="0"/>
                        </a:rPr>
                        <a:t>Usefulness/effectiveness is unknown/unclear/uncertain or not well-established</a:t>
                      </a:r>
                    </a:p>
                  </a:txBody>
                  <a:tcP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A74B"/>
                    </a:solidFill>
                  </a:tcPr>
                </a:tc>
                <a:extLst>
                  <a:ext uri="{0D108BD9-81ED-4DB2-BD59-A6C34878D82A}">
                    <a16:rowId xmlns:a16="http://schemas.microsoft.com/office/drawing/2014/main" val="3998212600"/>
                  </a:ext>
                </a:extLst>
              </a:tr>
              <a:tr h="198818">
                <a:tc>
                  <a:txBody>
                    <a:bodyPr/>
                    <a:lstStyle/>
                    <a:p>
                      <a:r>
                        <a:rPr lang="en-US" sz="1000" b="1" kern="1200" dirty="0">
                          <a:solidFill>
                            <a:schemeClr val="dk1"/>
                          </a:solidFill>
                          <a:latin typeface="Lub Dub Condensed" panose="020B0506030403020204" pitchFamily="34" charset="0"/>
                          <a:ea typeface="+mn-ea"/>
                          <a:cs typeface="+mn-cs"/>
                        </a:rPr>
                        <a:t>CLASS 3: No Benefit (MODERATE)                                                     Benefit = Risk</a:t>
                      </a:r>
                    </a:p>
                  </a:txBody>
                  <a:tcP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FF7F7F"/>
                    </a:solidFill>
                  </a:tcPr>
                </a:tc>
                <a:extLst>
                  <a:ext uri="{0D108BD9-81ED-4DB2-BD59-A6C34878D82A}">
                    <a16:rowId xmlns:a16="http://schemas.microsoft.com/office/drawing/2014/main" val="2602536859"/>
                  </a:ext>
                </a:extLst>
              </a:tr>
              <a:tr h="277800">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not recommended</a:t>
                      </a:r>
                    </a:p>
                    <a:p>
                      <a:pPr marL="174625" indent="-114300">
                        <a:buFont typeface="Arial" panose="020B0604020202020204" pitchFamily="34" charset="0"/>
                        <a:buChar char="•"/>
                      </a:pPr>
                      <a:r>
                        <a:rPr lang="en-US" sz="900" dirty="0">
                          <a:latin typeface="Lub Dub Condensed" panose="020B0506030403020204" pitchFamily="34" charset="0"/>
                        </a:rPr>
                        <a:t>Is not indicated/useful/effective/beneficial</a:t>
                      </a:r>
                    </a:p>
                    <a:p>
                      <a:pPr marL="174625" indent="-114300">
                        <a:buFont typeface="Arial" panose="020B0604020202020204" pitchFamily="34" charset="0"/>
                        <a:buChar char="•"/>
                      </a:pPr>
                      <a:r>
                        <a:rPr lang="en-US" sz="900" dirty="0">
                          <a:latin typeface="Lub Dub Condensed" panose="020B0506030403020204" pitchFamily="34" charset="0"/>
                        </a:rPr>
                        <a:t>Should not be performed/administered/other</a:t>
                      </a:r>
                    </a:p>
                  </a:txBody>
                  <a:tcP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7F7F"/>
                    </a:solidFill>
                  </a:tcPr>
                </a:tc>
                <a:extLst>
                  <a:ext uri="{0D108BD9-81ED-4DB2-BD59-A6C34878D82A}">
                    <a16:rowId xmlns:a16="http://schemas.microsoft.com/office/drawing/2014/main" val="2650303985"/>
                  </a:ext>
                </a:extLst>
              </a:tr>
              <a:tr h="198818">
                <a:tc>
                  <a:txBody>
                    <a:bodyPr/>
                    <a:lstStyle/>
                    <a:p>
                      <a:r>
                        <a:rPr lang="en-US" sz="1000" b="1" kern="1200" dirty="0">
                          <a:solidFill>
                            <a:schemeClr val="bg1"/>
                          </a:solidFill>
                          <a:latin typeface="Lub Dub Condensed" panose="020B0506030403020204" pitchFamily="34" charset="0"/>
                          <a:ea typeface="+mn-ea"/>
                          <a:cs typeface="+mn-cs"/>
                        </a:rPr>
                        <a:t>CLASS 3: Harm (STRONG)                                                                     Risk &gt; Benefit</a:t>
                      </a:r>
                    </a:p>
                  </a:txBody>
                  <a:tcP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AF1C08"/>
                    </a:solidFill>
                  </a:tcPr>
                </a:tc>
                <a:extLst>
                  <a:ext uri="{0D108BD9-81ED-4DB2-BD59-A6C34878D82A}">
                    <a16:rowId xmlns:a16="http://schemas.microsoft.com/office/drawing/2014/main" val="3322866847"/>
                  </a:ext>
                </a:extLst>
              </a:tr>
              <a:tr h="198818">
                <a:tc>
                  <a:txBody>
                    <a:bodyPr/>
                    <a:lstStyle/>
                    <a:p>
                      <a:pPr marL="0" indent="0">
                        <a:buFont typeface="Arial" panose="020B0604020202020204" pitchFamily="34" charset="0"/>
                        <a:buNone/>
                      </a:pPr>
                      <a:r>
                        <a:rPr lang="en-US" sz="900" b="1" dirty="0">
                          <a:solidFill>
                            <a:schemeClr val="bg1"/>
                          </a:solidFill>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solidFill>
                            <a:schemeClr val="bg1"/>
                          </a:solidFill>
                          <a:latin typeface="Lub Dub Condensed" panose="020B0506030403020204" pitchFamily="34" charset="0"/>
                        </a:rPr>
                        <a:t>Potentially harmful</a:t>
                      </a:r>
                    </a:p>
                    <a:p>
                      <a:pPr marL="174625" indent="-114300">
                        <a:buFont typeface="Arial" panose="020B0604020202020204" pitchFamily="34" charset="0"/>
                        <a:buChar char="•"/>
                      </a:pPr>
                      <a:r>
                        <a:rPr lang="en-US" sz="900" dirty="0">
                          <a:solidFill>
                            <a:schemeClr val="bg1"/>
                          </a:solidFill>
                          <a:latin typeface="Lub Dub Condensed" panose="020B0506030403020204" pitchFamily="34" charset="0"/>
                        </a:rPr>
                        <a:t>Causes harm</a:t>
                      </a:r>
                    </a:p>
                    <a:p>
                      <a:pPr marL="174625" indent="-114300">
                        <a:buFont typeface="Arial" panose="020B0604020202020204" pitchFamily="34" charset="0"/>
                        <a:buChar char="•"/>
                      </a:pPr>
                      <a:r>
                        <a:rPr lang="en-US" sz="900" dirty="0">
                          <a:solidFill>
                            <a:schemeClr val="bg1"/>
                          </a:solidFill>
                          <a:latin typeface="Lub Dub Condensed" panose="020B0506030403020204" pitchFamily="34" charset="0"/>
                        </a:rPr>
                        <a:t>Associated with excess morbidity/mortality</a:t>
                      </a:r>
                    </a:p>
                    <a:p>
                      <a:pPr marL="174625" indent="-114300">
                        <a:buFont typeface="Arial" panose="020B0604020202020204" pitchFamily="34" charset="0"/>
                        <a:buChar char="•"/>
                      </a:pPr>
                      <a:r>
                        <a:rPr lang="en-US" sz="900" dirty="0">
                          <a:solidFill>
                            <a:schemeClr val="bg1"/>
                          </a:solidFill>
                          <a:latin typeface="Lub Dub Condensed" panose="020B0506030403020204" pitchFamily="34" charset="0"/>
                        </a:rPr>
                        <a:t>Should not be performed/administered/other</a:t>
                      </a:r>
                    </a:p>
                  </a:txBody>
                  <a:tcPr>
                    <a:lnT w="12700" cap="flat" cmpd="sng" algn="ctr">
                      <a:noFill/>
                      <a:prstDash val="solid"/>
                      <a:round/>
                      <a:headEnd type="none" w="med" len="med"/>
                      <a:tailEnd type="none" w="med" len="med"/>
                    </a:lnT>
                    <a:solidFill>
                      <a:srgbClr val="AF1C08"/>
                    </a:solidFill>
                  </a:tcPr>
                </a:tc>
                <a:extLst>
                  <a:ext uri="{0D108BD9-81ED-4DB2-BD59-A6C34878D82A}">
                    <a16:rowId xmlns:a16="http://schemas.microsoft.com/office/drawing/2014/main" val="1232743771"/>
                  </a:ext>
                </a:extLst>
              </a:tr>
            </a:tbl>
          </a:graphicData>
        </a:graphic>
      </p:graphicFrame>
      <p:graphicFrame>
        <p:nvGraphicFramePr>
          <p:cNvPr id="5" name="Table 9">
            <a:extLst>
              <a:ext uri="{FF2B5EF4-FFF2-40B4-BE49-F238E27FC236}">
                <a16:creationId xmlns:a16="http://schemas.microsoft.com/office/drawing/2014/main" id="{B00C9340-2C0C-D20A-CE09-E7E48E9050B7}"/>
              </a:ext>
            </a:extLst>
          </p:cNvPr>
          <p:cNvGraphicFramePr>
            <a:graphicFrameLocks noGrp="1"/>
          </p:cNvGraphicFramePr>
          <p:nvPr>
            <p:extLst>
              <p:ext uri="{D42A27DB-BD31-4B8C-83A1-F6EECF244321}">
                <p14:modId xmlns:p14="http://schemas.microsoft.com/office/powerpoint/2010/main" val="3740420363"/>
              </p:ext>
            </p:extLst>
          </p:nvPr>
        </p:nvGraphicFramePr>
        <p:xfrm>
          <a:off x="7951937" y="365123"/>
          <a:ext cx="3401864" cy="3840480"/>
        </p:xfrm>
        <a:graphic>
          <a:graphicData uri="http://schemas.openxmlformats.org/drawingml/2006/table">
            <a:tbl>
              <a:tblPr firstRow="1" bandRow="1">
                <a:tableStyleId>{5C22544A-7EE6-4342-B048-85BDC9FD1C3A}</a:tableStyleId>
              </a:tblPr>
              <a:tblGrid>
                <a:gridCol w="3401864">
                  <a:extLst>
                    <a:ext uri="{9D8B030D-6E8A-4147-A177-3AD203B41FA5}">
                      <a16:colId xmlns:a16="http://schemas.microsoft.com/office/drawing/2014/main" val="1003014637"/>
                    </a:ext>
                  </a:extLst>
                </a:gridCol>
              </a:tblGrid>
              <a:tr h="227160">
                <a:tc>
                  <a:txBody>
                    <a:bodyPr/>
                    <a:lstStyle/>
                    <a:p>
                      <a:r>
                        <a:rPr lang="en-US" sz="1000" dirty="0">
                          <a:solidFill>
                            <a:sysClr val="windowText" lastClr="000000"/>
                          </a:solidFill>
                          <a:latin typeface="Lub Dub Condensed" panose="020B0506030403020204" pitchFamily="34" charset="0"/>
                        </a:rPr>
                        <a:t>LEVEL (QUALITY) OF EVIDENCE‡</a:t>
                      </a:r>
                    </a:p>
                  </a:txBody>
                  <a:tcPr>
                    <a:solidFill>
                      <a:srgbClr val="D2D3D5"/>
                    </a:solidFill>
                  </a:tcPr>
                </a:tc>
                <a:extLst>
                  <a:ext uri="{0D108BD9-81ED-4DB2-BD59-A6C34878D82A}">
                    <a16:rowId xmlns:a16="http://schemas.microsoft.com/office/drawing/2014/main" val="242032595"/>
                  </a:ext>
                </a:extLst>
              </a:tr>
              <a:tr h="227160">
                <a:tc>
                  <a:txBody>
                    <a:bodyPr/>
                    <a:lstStyle/>
                    <a:p>
                      <a:r>
                        <a:rPr lang="en-US" sz="1000" b="1" dirty="0">
                          <a:solidFill>
                            <a:schemeClr val="bg1"/>
                          </a:solidFill>
                          <a:latin typeface="Lub Dub Condensed" panose="020B0506030403020204" pitchFamily="34" charset="0"/>
                        </a:rPr>
                        <a:t>LEVEL A</a:t>
                      </a:r>
                    </a:p>
                  </a:txBody>
                  <a:tcPr>
                    <a:lnB w="12700" cap="flat" cmpd="sng" algn="ctr">
                      <a:noFill/>
                      <a:prstDash val="solid"/>
                      <a:round/>
                      <a:headEnd type="none" w="med" len="med"/>
                      <a:tailEnd type="none" w="med" len="med"/>
                    </a:lnB>
                    <a:solidFill>
                      <a:srgbClr val="065D93"/>
                    </a:solidFill>
                  </a:tcPr>
                </a:tc>
                <a:extLst>
                  <a:ext uri="{0D108BD9-81ED-4DB2-BD59-A6C34878D82A}">
                    <a16:rowId xmlns:a16="http://schemas.microsoft.com/office/drawing/2014/main" val="3318596577"/>
                  </a:ext>
                </a:extLst>
              </a:tr>
              <a:tr h="438094">
                <a:tc>
                  <a:txBody>
                    <a:bodyPr/>
                    <a:lstStyle/>
                    <a:p>
                      <a:pPr marL="174625" indent="-114300">
                        <a:buFont typeface="Arial" panose="020B0604020202020204" pitchFamily="34" charset="0"/>
                        <a:buChar char="•"/>
                      </a:pPr>
                      <a:r>
                        <a:rPr lang="en-US" sz="900" dirty="0">
                          <a:solidFill>
                            <a:schemeClr val="bg1"/>
                          </a:solidFill>
                          <a:latin typeface="Lub Dub Condensed" panose="020B0506030403020204" pitchFamily="34" charset="0"/>
                        </a:rPr>
                        <a:t>High-quality evidence‡ from more than 1 RCT</a:t>
                      </a:r>
                    </a:p>
                    <a:p>
                      <a:pPr marL="174625" indent="-114300">
                        <a:buFont typeface="Arial" panose="020B0604020202020204" pitchFamily="34" charset="0"/>
                        <a:buChar char="•"/>
                      </a:pPr>
                      <a:r>
                        <a:rPr lang="en-US" sz="900" dirty="0">
                          <a:solidFill>
                            <a:schemeClr val="bg1"/>
                          </a:solidFill>
                          <a:latin typeface="Lub Dub Condensed" panose="020B0506030403020204" pitchFamily="34" charset="0"/>
                        </a:rPr>
                        <a:t>Meta-analyses of high-quality RCTs</a:t>
                      </a:r>
                    </a:p>
                    <a:p>
                      <a:pPr marL="174625" indent="-114300">
                        <a:buFont typeface="Arial" panose="020B0604020202020204" pitchFamily="34" charset="0"/>
                        <a:buChar char="•"/>
                      </a:pPr>
                      <a:r>
                        <a:rPr lang="en-US" sz="900" dirty="0">
                          <a:solidFill>
                            <a:schemeClr val="bg1"/>
                          </a:solidFill>
                          <a:latin typeface="Lub Dub Condensed" panose="020B0506030403020204" pitchFamily="34" charset="0"/>
                        </a:rPr>
                        <a:t>One or more RCTs corroborated by high-quality registry studies</a:t>
                      </a:r>
                    </a:p>
                  </a:txBody>
                  <a:tcP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65D93"/>
                    </a:solidFill>
                  </a:tcPr>
                </a:tc>
                <a:extLst>
                  <a:ext uri="{0D108BD9-81ED-4DB2-BD59-A6C34878D82A}">
                    <a16:rowId xmlns:a16="http://schemas.microsoft.com/office/drawing/2014/main" val="1208742902"/>
                  </a:ext>
                </a:extLst>
              </a:tr>
              <a:tr h="227160">
                <a:tc>
                  <a:txBody>
                    <a:bodyPr/>
                    <a:lstStyle/>
                    <a:p>
                      <a:pPr marL="0" algn="l" defTabSz="914400" rtl="0" eaLnBrk="1" latinLnBrk="0" hangingPunct="1">
                        <a:tabLst>
                          <a:tab pos="2857500" algn="r"/>
                        </a:tabLst>
                      </a:pPr>
                      <a:r>
                        <a:rPr lang="en-US" sz="1000" b="1" kern="1200" dirty="0">
                          <a:solidFill>
                            <a:schemeClr val="dk1"/>
                          </a:solidFill>
                          <a:latin typeface="Lub Dub Condensed" panose="020B0506030403020204" pitchFamily="34" charset="0"/>
                          <a:ea typeface="+mn-ea"/>
                          <a:cs typeface="+mn-cs"/>
                        </a:rPr>
                        <a:t>LEVEL B-R                                                                            (Randomized)</a:t>
                      </a:r>
                    </a:p>
                  </a:txBody>
                  <a:tcP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659BC2"/>
                    </a:solidFill>
                  </a:tcPr>
                </a:tc>
                <a:extLst>
                  <a:ext uri="{0D108BD9-81ED-4DB2-BD59-A6C34878D82A}">
                    <a16:rowId xmlns:a16="http://schemas.microsoft.com/office/drawing/2014/main" val="3747493110"/>
                  </a:ext>
                </a:extLst>
              </a:tr>
              <a:tr h="324514">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Moderate-quality evidence</a:t>
                      </a:r>
                      <a:r>
                        <a:rPr lang="en-US" sz="900" dirty="0">
                          <a:latin typeface="Lub Dub Condensed" panose="020B0506030403020204" pitchFamily="34" charset="0"/>
                        </a:rPr>
                        <a:t>‡</a:t>
                      </a:r>
                      <a:r>
                        <a:rPr lang="en-US" sz="900" kern="1200" dirty="0">
                          <a:solidFill>
                            <a:schemeClr val="dk1"/>
                          </a:solidFill>
                          <a:latin typeface="Lub Dub Condensed" panose="020B0506030403020204" pitchFamily="34" charset="0"/>
                          <a:ea typeface="+mn-ea"/>
                          <a:cs typeface="+mn-cs"/>
                        </a:rPr>
                        <a:t> from 1 or more RCTs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moderate-quality RCTs</a:t>
                      </a:r>
                    </a:p>
                  </a:txBody>
                  <a:tcP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659BC2"/>
                    </a:solidFill>
                  </a:tcPr>
                </a:tc>
                <a:extLst>
                  <a:ext uri="{0D108BD9-81ED-4DB2-BD59-A6C34878D82A}">
                    <a16:rowId xmlns:a16="http://schemas.microsoft.com/office/drawing/2014/main" val="473413684"/>
                  </a:ext>
                </a:extLst>
              </a:tr>
              <a:tr h="227160">
                <a:tc>
                  <a:txBody>
                    <a:bodyPr/>
                    <a:lstStyle/>
                    <a:p>
                      <a:pPr marL="0" algn="l" defTabSz="914400" rtl="0" eaLnBrk="1" latinLnBrk="0" hangingPunct="1"/>
                      <a:r>
                        <a:rPr lang="en-US" sz="1000" b="1" kern="1200" dirty="0">
                          <a:solidFill>
                            <a:schemeClr val="dk1"/>
                          </a:solidFill>
                          <a:latin typeface="Lub Dub Condensed" panose="020B0506030403020204" pitchFamily="34" charset="0"/>
                          <a:ea typeface="+mn-ea"/>
                          <a:cs typeface="+mn-cs"/>
                        </a:rPr>
                        <a:t>LEVEL B-NR                                                                   (Nonrandomized)</a:t>
                      </a:r>
                    </a:p>
                  </a:txBody>
                  <a:tcP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659BC2"/>
                    </a:solidFill>
                  </a:tcPr>
                </a:tc>
                <a:extLst>
                  <a:ext uri="{0D108BD9-81ED-4DB2-BD59-A6C34878D82A}">
                    <a16:rowId xmlns:a16="http://schemas.microsoft.com/office/drawing/2014/main" val="757579678"/>
                  </a:ext>
                </a:extLst>
              </a:tr>
              <a:tr h="438094">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Moderate-quality evidence</a:t>
                      </a:r>
                      <a:r>
                        <a:rPr lang="en-US" sz="900" dirty="0">
                          <a:latin typeface="Lub Dub Condensed" panose="020B0506030403020204" pitchFamily="34" charset="0"/>
                        </a:rPr>
                        <a:t>‡</a:t>
                      </a:r>
                      <a:r>
                        <a:rPr lang="en-US" sz="900" kern="1200" dirty="0">
                          <a:solidFill>
                            <a:schemeClr val="dk1"/>
                          </a:solidFill>
                          <a:latin typeface="Lub Dub Condensed" panose="020B0506030403020204" pitchFamily="34" charset="0"/>
                          <a:ea typeface="+mn-ea"/>
                          <a:cs typeface="+mn-cs"/>
                        </a:rPr>
                        <a:t> from 1 or more well-designed, well-executed nonrandomized studies, observational studies, or registry studies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such studies</a:t>
                      </a:r>
                    </a:p>
                  </a:txBody>
                  <a:tcP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659BC2"/>
                    </a:solidFill>
                  </a:tcPr>
                </a:tc>
                <a:extLst>
                  <a:ext uri="{0D108BD9-81ED-4DB2-BD59-A6C34878D82A}">
                    <a16:rowId xmlns:a16="http://schemas.microsoft.com/office/drawing/2014/main" val="3998212600"/>
                  </a:ext>
                </a:extLst>
              </a:tr>
              <a:tr h="227160">
                <a:tc>
                  <a:txBody>
                    <a:bodyPr/>
                    <a:lstStyle/>
                    <a:p>
                      <a:r>
                        <a:rPr lang="en-US" sz="1000" b="1" kern="1200" dirty="0">
                          <a:solidFill>
                            <a:schemeClr val="dk1"/>
                          </a:solidFill>
                          <a:latin typeface="Lub Dub Condensed" panose="020B0506030403020204" pitchFamily="34" charset="0"/>
                          <a:ea typeface="+mn-ea"/>
                          <a:cs typeface="+mn-cs"/>
                        </a:rPr>
                        <a:t>LEVEL C-LD                                                                          (Limited Data)</a:t>
                      </a:r>
                    </a:p>
                  </a:txBody>
                  <a:tcP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C4D9F0"/>
                    </a:solidFill>
                  </a:tcPr>
                </a:tc>
                <a:extLst>
                  <a:ext uri="{0D108BD9-81ED-4DB2-BD59-A6C34878D82A}">
                    <a16:rowId xmlns:a16="http://schemas.microsoft.com/office/drawing/2014/main" val="2602536859"/>
                  </a:ext>
                </a:extLst>
              </a:tr>
              <a:tr h="551674">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Randomized or nonrandomized observational or registry studies with limitations of design or execution</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such studies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Physiological or mechanistic studies in human subjects</a:t>
                      </a:r>
                    </a:p>
                  </a:txBody>
                  <a:tcP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4D9F0"/>
                    </a:solidFill>
                  </a:tcPr>
                </a:tc>
                <a:extLst>
                  <a:ext uri="{0D108BD9-81ED-4DB2-BD59-A6C34878D82A}">
                    <a16:rowId xmlns:a16="http://schemas.microsoft.com/office/drawing/2014/main" val="2650303985"/>
                  </a:ext>
                </a:extLst>
              </a:tr>
              <a:tr h="0">
                <a:tc>
                  <a:txBody>
                    <a:bodyPr/>
                    <a:lstStyle/>
                    <a:p>
                      <a:r>
                        <a:rPr lang="en-US" sz="1000" b="1" kern="1200" dirty="0">
                          <a:solidFill>
                            <a:schemeClr val="dk1"/>
                          </a:solidFill>
                          <a:latin typeface="Lub Dub Condensed" panose="020B0506030403020204" pitchFamily="34" charset="0"/>
                          <a:ea typeface="+mn-ea"/>
                          <a:cs typeface="+mn-cs"/>
                        </a:rPr>
                        <a:t>LEVEL C-EO                                                                      (Expert Opinion)</a:t>
                      </a:r>
                    </a:p>
                  </a:txBody>
                  <a:tcP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C4D9F0"/>
                    </a:solidFill>
                  </a:tcPr>
                </a:tc>
                <a:extLst>
                  <a:ext uri="{0D108BD9-81ED-4DB2-BD59-A6C34878D82A}">
                    <a16:rowId xmlns:a16="http://schemas.microsoft.com/office/drawing/2014/main" val="3322866847"/>
                  </a:ext>
                </a:extLst>
              </a:tr>
              <a:tr h="211677">
                <a:tc>
                  <a:txBody>
                    <a:bodyPr/>
                    <a:lstStyle/>
                    <a:p>
                      <a:pPr marL="171450" indent="-111125">
                        <a:buFont typeface="Arial" panose="020B0604020202020204" pitchFamily="34" charset="0"/>
                        <a:buChar char="•"/>
                      </a:pPr>
                      <a:r>
                        <a:rPr lang="en-US" sz="900" dirty="0">
                          <a:latin typeface="Lub Dub Condensed" panose="020B0506030403020204" pitchFamily="34" charset="0"/>
                        </a:rPr>
                        <a:t>Consensus of expert opinion based on clinical experience. </a:t>
                      </a:r>
                    </a:p>
                  </a:txBody>
                  <a:tcPr>
                    <a:lnT w="12700" cap="flat" cmpd="sng" algn="ctr">
                      <a:noFill/>
                      <a:prstDash val="solid"/>
                      <a:round/>
                      <a:headEnd type="none" w="med" len="med"/>
                      <a:tailEnd type="none" w="med" len="med"/>
                    </a:lnT>
                    <a:solidFill>
                      <a:srgbClr val="C4D9F0"/>
                    </a:solidFill>
                  </a:tcPr>
                </a:tc>
                <a:extLst>
                  <a:ext uri="{0D108BD9-81ED-4DB2-BD59-A6C34878D82A}">
                    <a16:rowId xmlns:a16="http://schemas.microsoft.com/office/drawing/2014/main" val="1232743771"/>
                  </a:ext>
                </a:extLst>
              </a:tr>
            </a:tbl>
          </a:graphicData>
        </a:graphic>
      </p:graphicFrame>
      <p:sp>
        <p:nvSpPr>
          <p:cNvPr id="6" name="Text Placeholder 3">
            <a:extLst>
              <a:ext uri="{FF2B5EF4-FFF2-40B4-BE49-F238E27FC236}">
                <a16:creationId xmlns:a16="http://schemas.microsoft.com/office/drawing/2014/main" id="{421B4108-6B1F-8F40-AE71-94DFE09B9BA0}"/>
              </a:ext>
            </a:extLst>
          </p:cNvPr>
          <p:cNvSpPr txBox="1">
            <a:spLocks/>
          </p:cNvSpPr>
          <p:nvPr/>
        </p:nvSpPr>
        <p:spPr>
          <a:xfrm>
            <a:off x="7951937" y="4249267"/>
            <a:ext cx="3401864" cy="12264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Clr>
                <a:srgbClr val="000000"/>
              </a:buClr>
              <a:buNone/>
              <a:defRPr/>
            </a:pPr>
            <a:r>
              <a:rPr lang="en-US" sz="700" dirty="0">
                <a:sym typeface="Arial"/>
              </a:rPr>
              <a:t>COR and LOE are determined independently (any COR may be paired with any LOE). </a:t>
            </a:r>
          </a:p>
          <a:p>
            <a:pPr marL="0" indent="0">
              <a:spcBef>
                <a:spcPts val="600"/>
              </a:spcBef>
              <a:buClr>
                <a:srgbClr val="000000"/>
              </a:buClr>
              <a:buNone/>
              <a:defRPr/>
            </a:pPr>
            <a:r>
              <a:rPr lang="en-US" sz="700" dirty="0">
                <a:sym typeface="Arial"/>
              </a:rPr>
              <a:t>A recommendation with LOE C does not imply that the recommendation is weak. Many important clinical questions addressed in guidelines do not lend themselves to clinical trials. Although RCTs are unavailable, there may be a very clear clinical consensus that a particular test or therapy is useful or effective.  </a:t>
            </a:r>
          </a:p>
          <a:p>
            <a:pPr marL="233363" indent="-117475">
              <a:spcBef>
                <a:spcPts val="600"/>
              </a:spcBef>
              <a:buClr>
                <a:srgbClr val="000000"/>
              </a:buClr>
              <a:buNone/>
              <a:tabLst>
                <a:tab pos="233363" algn="l"/>
              </a:tabLst>
              <a:defRPr/>
            </a:pPr>
            <a:r>
              <a:rPr lang="en-US" sz="700" dirty="0">
                <a:sym typeface="Arial"/>
              </a:rPr>
              <a:t>*	The outcome or result of the intervention should be specified (an improved clinical outcome or increased diagnostic accuracy or incremental prognostic information). </a:t>
            </a:r>
          </a:p>
          <a:p>
            <a:pPr marL="233363" indent="-117475">
              <a:spcBef>
                <a:spcPts val="600"/>
              </a:spcBef>
              <a:buClr>
                <a:srgbClr val="000000"/>
              </a:buClr>
              <a:buNone/>
              <a:tabLst>
                <a:tab pos="233363" algn="l"/>
              </a:tabLst>
              <a:defRPr/>
            </a:pPr>
            <a:r>
              <a:rPr lang="en-US" sz="700" dirty="0">
                <a:sym typeface="Arial"/>
              </a:rPr>
              <a:t> </a:t>
            </a:r>
            <a:r>
              <a:rPr lang="en-US" sz="700" b="1" dirty="0">
                <a:sym typeface="Arial"/>
              </a:rPr>
              <a:t>†	</a:t>
            </a:r>
            <a:r>
              <a:rPr lang="en-US" sz="700" dirty="0">
                <a:sym typeface="Arial"/>
              </a:rPr>
              <a:t>For comparative-effectiveness recommendation (COR 1 and 2a; LOE A and B only), studies that support the use of comparator verbs should involve direct comparisons of the treatments or strategies being evaluated. </a:t>
            </a:r>
          </a:p>
          <a:p>
            <a:pPr marL="233363" indent="-117475">
              <a:spcBef>
                <a:spcPts val="600"/>
              </a:spcBef>
              <a:buClr>
                <a:srgbClr val="000000"/>
              </a:buClr>
              <a:buNone/>
              <a:tabLst>
                <a:tab pos="233363" algn="l"/>
              </a:tabLst>
              <a:defRPr/>
            </a:pPr>
            <a:r>
              <a:rPr lang="en-US" sz="700" b="1" dirty="0">
                <a:sym typeface="Arial"/>
              </a:rPr>
              <a:t>‡	</a:t>
            </a:r>
            <a:r>
              <a:rPr lang="en-US" sz="700" dirty="0">
                <a:sym typeface="Arial"/>
              </a:rPr>
              <a:t>The method of assessing quality is evolving, including the application of standardized, widely-used, and preferably validated evidence grading tools; and for systematic reviews, the incorporation of an Evidence Review Committee.  </a:t>
            </a:r>
          </a:p>
          <a:p>
            <a:pPr marL="0" indent="0">
              <a:spcBef>
                <a:spcPts val="600"/>
              </a:spcBef>
              <a:buClr>
                <a:srgbClr val="000000"/>
              </a:buClr>
              <a:buNone/>
              <a:defRPr/>
            </a:pPr>
            <a:r>
              <a:rPr lang="en-US" sz="700" dirty="0">
                <a:sym typeface="Arial"/>
              </a:rPr>
              <a:t>COR indicates Class of Recommendation; EO, expert opinion; LD, limited data; LOE, Level of Evidence; NR, nonrandomized; R, randomized; and RCT, randomized controlled trial. </a:t>
            </a:r>
          </a:p>
        </p:txBody>
      </p:sp>
      <p:sp>
        <p:nvSpPr>
          <p:cNvPr id="8" name="TextBox 7">
            <a:extLst>
              <a:ext uri="{FF2B5EF4-FFF2-40B4-BE49-F238E27FC236}">
                <a16:creationId xmlns:a16="http://schemas.microsoft.com/office/drawing/2014/main" id="{471FDBAC-0935-5CBB-7201-2DC4883DA6AE}"/>
              </a:ext>
            </a:extLst>
          </p:cNvPr>
          <p:cNvSpPr txBox="1"/>
          <p:nvPr/>
        </p:nvSpPr>
        <p:spPr>
          <a:xfrm>
            <a:off x="2155398" y="6355866"/>
            <a:ext cx="7881204" cy="230832"/>
          </a:xfrm>
          <a:prstGeom prst="rect">
            <a:avLst/>
          </a:prstGeom>
          <a:noFill/>
        </p:spPr>
        <p:txBody>
          <a:bodyPr wrap="square">
            <a:spAutoFit/>
          </a:bodyPr>
          <a:lstStyle/>
          <a:p>
            <a:pPr algn="ctr"/>
            <a:r>
              <a:rPr lang="en-US" sz="900" dirty="0" err="1">
                <a:solidFill>
                  <a:schemeClr val="tx1">
                    <a:lumMod val="50000"/>
                    <a:lumOff val="50000"/>
                  </a:schemeClr>
                </a:solidFill>
                <a:latin typeface="Lub Dub Condensed" panose="020B0506030403020204" pitchFamily="34" charset="0"/>
                <a:ea typeface="Times New Roman" panose="02020603050405020304" pitchFamily="18" charset="0"/>
                <a:cs typeface="Arial" panose="020B0604020202020204" pitchFamily="34" charset="0"/>
              </a:rPr>
              <a:t>Ndumele</a:t>
            </a:r>
            <a:r>
              <a:rPr lang="en-US" sz="900" dirty="0">
                <a:solidFill>
                  <a:schemeClr val="tx1">
                    <a:lumMod val="50000"/>
                    <a:lumOff val="50000"/>
                  </a:schemeClr>
                </a:solidFill>
                <a:latin typeface="Lub Dub Condensed" panose="020B0506030403020204" pitchFamily="34" charset="0"/>
                <a:ea typeface="Times New Roman" panose="02020603050405020304" pitchFamily="18" charset="0"/>
                <a:cs typeface="Arial" panose="020B0604020202020204" pitchFamily="34" charset="0"/>
              </a:rPr>
              <a:t>, C.E., et al. 2026  AHA/ACC/ADA/ASN Guideline for the Prevention, Detection, Evaluation, and Management of CKM Syndrome. </a:t>
            </a:r>
            <a:r>
              <a:rPr lang="en-US" sz="900" i="1" dirty="0">
                <a:solidFill>
                  <a:schemeClr val="tx1">
                    <a:lumMod val="50000"/>
                    <a:lumOff val="50000"/>
                  </a:schemeClr>
                </a:solidFill>
                <a:latin typeface="Lub Dub Condensed" panose="020B0506030403020204" pitchFamily="34" charset="0"/>
                <a:ea typeface="Times New Roman" panose="02020603050405020304" pitchFamily="18" charset="0"/>
                <a:cs typeface="Arial" panose="020B0604020202020204" pitchFamily="34" charset="0"/>
              </a:rPr>
              <a:t>Circulation</a:t>
            </a:r>
            <a:r>
              <a:rPr lang="en-US" sz="900" dirty="0">
                <a:solidFill>
                  <a:schemeClr val="tx1">
                    <a:lumMod val="50000"/>
                    <a:lumOff val="50000"/>
                  </a:schemeClr>
                </a:solidFill>
                <a:latin typeface="Lub Dub Condensed" panose="020B0506030403020204" pitchFamily="34" charset="0"/>
                <a:ea typeface="Times New Roman" panose="02020603050405020304" pitchFamily="18" charset="0"/>
                <a:cs typeface="Arial" panose="020B0604020202020204" pitchFamily="34" charset="0"/>
              </a:rPr>
              <a:t>.</a:t>
            </a:r>
          </a:p>
        </p:txBody>
      </p:sp>
    </p:spTree>
    <p:extLst>
      <p:ext uri="{BB962C8B-B14F-4D97-AF65-F5344CB8AC3E}">
        <p14:creationId xmlns:p14="http://schemas.microsoft.com/office/powerpoint/2010/main" val="2423014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6AE54-6E59-7728-8DD6-E6DC5B8445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A44723-20AA-B89C-8BDB-8D48953988B7}"/>
              </a:ext>
            </a:extLst>
          </p:cNvPr>
          <p:cNvSpPr>
            <a:spLocks noGrp="1"/>
          </p:cNvSpPr>
          <p:nvPr>
            <p:ph type="title"/>
          </p:nvPr>
        </p:nvSpPr>
        <p:spPr>
          <a:xfrm>
            <a:off x="653473" y="429348"/>
            <a:ext cx="10515600" cy="660111"/>
          </a:xfrm>
        </p:spPr>
        <p:txBody>
          <a:bodyPr/>
          <a:lstStyle/>
          <a:p>
            <a:r>
              <a:rPr lang="en-US" dirty="0"/>
              <a:t>Management of Type 2 Diabetes and HF According to HF Subtype  </a:t>
            </a:r>
          </a:p>
        </p:txBody>
      </p:sp>
      <p:sp>
        <p:nvSpPr>
          <p:cNvPr id="15" name="Rectangle 14">
            <a:extLst>
              <a:ext uri="{FF2B5EF4-FFF2-40B4-BE49-F238E27FC236}">
                <a16:creationId xmlns:a16="http://schemas.microsoft.com/office/drawing/2014/main" id="{0DAB6216-DA8A-E4A5-3D4D-1921CFBF5F1E}"/>
              </a:ext>
              <a:ext uri="{C183D7F6-B498-43B3-948B-1728B52AA6E4}">
                <adec:decorative xmlns:adec="http://schemas.microsoft.com/office/drawing/2017/decorative" val="1"/>
              </a:ext>
            </a:extLst>
          </p:cNvPr>
          <p:cNvSpPr/>
          <p:nvPr/>
        </p:nvSpPr>
        <p:spPr>
          <a:xfrm>
            <a:off x="763794" y="2614109"/>
            <a:ext cx="9305364" cy="128016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B788AC2-367E-F77F-E8DE-6E99514BB03D}"/>
              </a:ext>
              <a:ext uri="{C183D7F6-B498-43B3-948B-1728B52AA6E4}">
                <adec:decorative xmlns:adec="http://schemas.microsoft.com/office/drawing/2017/decorative" val="1"/>
              </a:ext>
            </a:extLst>
          </p:cNvPr>
          <p:cNvSpPr txBox="1"/>
          <p:nvPr/>
        </p:nvSpPr>
        <p:spPr>
          <a:xfrm>
            <a:off x="795216" y="2628577"/>
            <a:ext cx="1586217" cy="307777"/>
          </a:xfrm>
          <a:prstGeom prst="rect">
            <a:avLst/>
          </a:prstGeom>
          <a:noFill/>
        </p:spPr>
        <p:txBody>
          <a:bodyPr wrap="square">
            <a:spAutoFit/>
          </a:bodyPr>
          <a:lstStyle/>
          <a:p>
            <a:r>
              <a:rPr lang="en-US" sz="1400" b="1" i="1" dirty="0">
                <a:ln w="0"/>
                <a:solidFill>
                  <a:prstClr val="black"/>
                </a:solidFill>
                <a:latin typeface="Lub Dub Condensed" panose="020B0506030403020204" pitchFamily="34" charset="0"/>
              </a:rPr>
              <a:t>HF GDMT</a:t>
            </a:r>
            <a:endParaRPr lang="en-US" sz="1400" i="1" dirty="0"/>
          </a:p>
        </p:txBody>
      </p:sp>
      <p:sp>
        <p:nvSpPr>
          <p:cNvPr id="72" name="Rectangle 71" descr="An algorithm presenting the guideline recommendations for the management of type 2 diabetes and heart failure according to the heart failure subtype with guideline directed medical therapies.">
            <a:extLst>
              <a:ext uri="{FF2B5EF4-FFF2-40B4-BE49-F238E27FC236}">
                <a16:creationId xmlns:a16="http://schemas.microsoft.com/office/drawing/2014/main" id="{C3F6CFAC-48DE-BD4D-FDD4-85950DF76D57}"/>
              </a:ext>
            </a:extLst>
          </p:cNvPr>
          <p:cNvSpPr/>
          <p:nvPr/>
        </p:nvSpPr>
        <p:spPr>
          <a:xfrm>
            <a:off x="727365" y="1330036"/>
            <a:ext cx="10609118" cy="4187537"/>
          </a:xfrm>
          <a:prstGeom prst="rect">
            <a:avLst/>
          </a:prstGeom>
          <a:no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CD845566-5016-C68E-5415-C599D903120E}"/>
              </a:ext>
            </a:extLst>
          </p:cNvPr>
          <p:cNvSpPr txBox="1"/>
          <p:nvPr/>
        </p:nvSpPr>
        <p:spPr>
          <a:xfrm>
            <a:off x="742277" y="5127825"/>
            <a:ext cx="5454128" cy="1107996"/>
          </a:xfrm>
          <a:prstGeom prst="rect">
            <a:avLst/>
          </a:prstGeom>
          <a:noFill/>
        </p:spPr>
        <p:txBody>
          <a:bodyPr wrap="square">
            <a:spAutoFit/>
          </a:bodyPr>
          <a:lstStyle/>
          <a:p>
            <a:r>
              <a:rPr kumimoji="0" lang="en-US" sz="1200" b="0" i="1"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Management of patients with comorbid type 2 diabetes and HF according to HF subtype with HF GDMT as recommended by the 2022 Heart Failure Guidelines highlighted in gray.</a:t>
            </a:r>
            <a:br>
              <a:rPr kumimoji="0" lang="en-US" sz="1200" b="0" i="1"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br>
            <a:br>
              <a:rPr kumimoji="0" lang="en-US" sz="1200" b="1" i="1"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br>
            <a:endParaRPr lang="en-US" i="1" dirty="0"/>
          </a:p>
        </p:txBody>
      </p:sp>
      <p:sp>
        <p:nvSpPr>
          <p:cNvPr id="5" name="Text Placeholder 4">
            <a:extLst>
              <a:ext uri="{FF2B5EF4-FFF2-40B4-BE49-F238E27FC236}">
                <a16:creationId xmlns:a16="http://schemas.microsoft.com/office/drawing/2014/main" id="{E0F357E7-B2D4-2415-AB86-C534A73C2E50}"/>
              </a:ext>
            </a:extLst>
          </p:cNvPr>
          <p:cNvSpPr>
            <a:spLocks noGrp="1"/>
          </p:cNvSpPr>
          <p:nvPr>
            <p:ph type="body" sz="quarter" idx="13"/>
          </p:nvPr>
        </p:nvSpPr>
        <p:spPr>
          <a:xfrm>
            <a:off x="0" y="5960020"/>
            <a:ext cx="12192000" cy="421493"/>
          </a:xfrm>
        </p:spPr>
        <p:txBody>
          <a:bodyPr/>
          <a:lstStyle/>
          <a:p>
            <a:r>
              <a:rPr lang="en-US" b="1" dirty="0"/>
              <a:t>Abbreviations: </a:t>
            </a:r>
            <a:r>
              <a:rPr lang="en-US" dirty="0"/>
              <a:t>GDMT indicates guideline directed medical therapy; GLP-1, glucagon-like peptide-1; HF, heart failure; HFpEF, heart failure with </a:t>
            </a:r>
            <a:br>
              <a:rPr lang="en-US" dirty="0"/>
            </a:br>
            <a:r>
              <a:rPr lang="en-US" dirty="0"/>
              <a:t>preserved ejection fraction; </a:t>
            </a:r>
            <a:r>
              <a:rPr lang="en-US" dirty="0" err="1"/>
              <a:t>HFrEF</a:t>
            </a:r>
            <a:r>
              <a:rPr lang="en-US" dirty="0"/>
              <a:t>, heart failure with reduced ejection fraction; and SGLT2i, sodium-glucose cotransporter-2 inhibitors.</a:t>
            </a:r>
          </a:p>
        </p:txBody>
      </p:sp>
      <p:sp>
        <p:nvSpPr>
          <p:cNvPr id="4" name="Slide Number Placeholder 3">
            <a:extLst>
              <a:ext uri="{FF2B5EF4-FFF2-40B4-BE49-F238E27FC236}">
                <a16:creationId xmlns:a16="http://schemas.microsoft.com/office/drawing/2014/main" id="{5ECBBCA6-3973-FEAF-7732-2D7DBC1072B4}"/>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20</a:t>
            </a:fld>
            <a:endParaRPr lang="en-US" sz="900" dirty="0"/>
          </a:p>
        </p:txBody>
      </p:sp>
      <p:sp>
        <p:nvSpPr>
          <p:cNvPr id="17" name="TextBox 16">
            <a:extLst>
              <a:ext uri="{FF2B5EF4-FFF2-40B4-BE49-F238E27FC236}">
                <a16:creationId xmlns:a16="http://schemas.microsoft.com/office/drawing/2014/main" id="{4A924C60-16BF-6F33-7482-731C5CCEC8B6}"/>
              </a:ext>
              <a:ext uri="{C183D7F6-B498-43B3-948B-1728B52AA6E4}">
                <adec:decorative xmlns:adec="http://schemas.microsoft.com/office/drawing/2017/decorative" val="1"/>
              </a:ext>
            </a:extLst>
          </p:cNvPr>
          <p:cNvSpPr txBox="1"/>
          <p:nvPr/>
        </p:nvSpPr>
        <p:spPr>
          <a:xfrm>
            <a:off x="4491235" y="1307059"/>
            <a:ext cx="3188017" cy="381668"/>
          </a:xfrm>
          <a:prstGeom prst="rect">
            <a:avLst/>
          </a:prstGeom>
          <a:solidFill>
            <a:schemeClr val="bg1"/>
          </a:solidFill>
          <a:ln w="12700">
            <a:solidFill>
              <a:schemeClr val="tx1"/>
            </a:solid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2000" dirty="0">
                <a:solidFill>
                  <a:schemeClr val="tx1"/>
                </a:solidFill>
              </a:rPr>
              <a:t>T2D and HF</a:t>
            </a:r>
          </a:p>
        </p:txBody>
      </p:sp>
      <p:sp>
        <p:nvSpPr>
          <p:cNvPr id="18" name="Rectangle Container copy 2">
            <a:extLst>
              <a:ext uri="{FF2B5EF4-FFF2-40B4-BE49-F238E27FC236}">
                <a16:creationId xmlns:a16="http://schemas.microsoft.com/office/drawing/2014/main" id="{2B90ED71-B959-8678-3D52-812D1C3A986C}"/>
              </a:ext>
              <a:ext uri="{C183D7F6-B498-43B3-948B-1728B52AA6E4}">
                <adec:decorative xmlns:adec="http://schemas.microsoft.com/office/drawing/2017/decorative" val="1"/>
              </a:ext>
            </a:extLst>
          </p:cNvPr>
          <p:cNvSpPr/>
          <p:nvPr/>
        </p:nvSpPr>
        <p:spPr>
          <a:xfrm>
            <a:off x="2074146" y="2075687"/>
            <a:ext cx="3218688" cy="383697"/>
          </a:xfrm>
          <a:prstGeom prst="rect">
            <a:avLst/>
          </a:prstGeom>
          <a:solidFill>
            <a:schemeClr val="bg1"/>
          </a:solidFill>
          <a:ln w="25400">
            <a:solidFill>
              <a:schemeClr val="tx1"/>
            </a:solidFill>
          </a:ln>
        </p:spPr>
        <p:txBody>
          <a:bodyPr spcFirstLastPara="0" lIns="0" tIns="0" rIns="0" bIns="0" anchor="ctr"/>
          <a:lstStyle/>
          <a:p>
            <a:pPr algn="ctr" hangingPunct="0">
              <a:lnSpc>
                <a:spcPct val="90000"/>
              </a:lnSpc>
            </a:pPr>
            <a:r>
              <a:rPr lang="en-US" b="1" dirty="0" err="1">
                <a:ln w="0"/>
                <a:latin typeface="Lub Dub Condensed" panose="020B0506030403020204" pitchFamily="34" charset="0"/>
              </a:rPr>
              <a:t>HFrEF</a:t>
            </a:r>
            <a:endParaRPr lang="en-US" b="1" dirty="0">
              <a:ln w="0"/>
              <a:latin typeface="Lub Dub Condensed" panose="020B0506030403020204" pitchFamily="34" charset="0"/>
            </a:endParaRPr>
          </a:p>
        </p:txBody>
      </p:sp>
      <p:sp>
        <p:nvSpPr>
          <p:cNvPr id="19" name="Rectangle Container copy 2">
            <a:extLst>
              <a:ext uri="{FF2B5EF4-FFF2-40B4-BE49-F238E27FC236}">
                <a16:creationId xmlns:a16="http://schemas.microsoft.com/office/drawing/2014/main" id="{56EC7332-49E5-2625-FBC2-B3149502B4C0}"/>
              </a:ext>
              <a:ext uri="{C183D7F6-B498-43B3-948B-1728B52AA6E4}">
                <adec:decorative xmlns:adec="http://schemas.microsoft.com/office/drawing/2017/decorative" val="1"/>
              </a:ext>
            </a:extLst>
          </p:cNvPr>
          <p:cNvSpPr/>
          <p:nvPr/>
        </p:nvSpPr>
        <p:spPr>
          <a:xfrm>
            <a:off x="6674945" y="2077480"/>
            <a:ext cx="3216824" cy="383697"/>
          </a:xfrm>
          <a:prstGeom prst="rect">
            <a:avLst/>
          </a:prstGeom>
          <a:solidFill>
            <a:schemeClr val="bg1"/>
          </a:solidFill>
          <a:ln w="25400">
            <a:solidFill>
              <a:schemeClr val="tx1"/>
            </a:solidFill>
          </a:ln>
        </p:spPr>
        <p:txBody>
          <a:bodyPr spcFirstLastPara="0" lIns="0" tIns="0" rIns="0" bIns="0" anchor="ctr"/>
          <a:lstStyle/>
          <a:p>
            <a:pPr algn="ctr" hangingPunct="0">
              <a:lnSpc>
                <a:spcPct val="90000"/>
              </a:lnSpc>
            </a:pPr>
            <a:r>
              <a:rPr lang="en-US" b="1" dirty="0">
                <a:ln w="0"/>
                <a:latin typeface="Lub Dub Condensed" panose="020B0506030403020204" pitchFamily="34" charset="0"/>
              </a:rPr>
              <a:t>HFpEF</a:t>
            </a:r>
          </a:p>
        </p:txBody>
      </p:sp>
      <p:sp>
        <p:nvSpPr>
          <p:cNvPr id="20" name="Rectangle Container copy 2">
            <a:extLst>
              <a:ext uri="{FF2B5EF4-FFF2-40B4-BE49-F238E27FC236}">
                <a16:creationId xmlns:a16="http://schemas.microsoft.com/office/drawing/2014/main" id="{DDD4A94C-BF78-5F78-0574-7866105C5C80}"/>
              </a:ext>
              <a:ext uri="{C183D7F6-B498-43B3-948B-1728B52AA6E4}">
                <adec:decorative xmlns:adec="http://schemas.microsoft.com/office/drawing/2017/decorative" val="1"/>
              </a:ext>
            </a:extLst>
          </p:cNvPr>
          <p:cNvSpPr/>
          <p:nvPr/>
        </p:nvSpPr>
        <p:spPr>
          <a:xfrm>
            <a:off x="1189554" y="3105620"/>
            <a:ext cx="1141270" cy="686452"/>
          </a:xfrm>
          <a:prstGeom prst="rect">
            <a:avLst/>
          </a:prstGeom>
          <a:solidFill>
            <a:srgbClr val="79C78D"/>
          </a:solidFill>
          <a:ln w="12700">
            <a:noFill/>
          </a:ln>
        </p:spPr>
        <p:txBody>
          <a:bodyPr wrap="square" rtlCol="0" anchor="ctr">
            <a:noAutofit/>
          </a:bodyPr>
          <a:lstStyle/>
          <a:p>
            <a:pPr algn="ctr">
              <a:lnSpc>
                <a:spcPct val="90000"/>
              </a:lnSpc>
            </a:pPr>
            <a:r>
              <a:rPr lang="en-US" sz="1600" b="1" dirty="0">
                <a:ln w="0"/>
                <a:solidFill>
                  <a:prstClr val="black"/>
                </a:solidFill>
                <a:latin typeface="Lub Dub Condensed" panose="020B0506030403020204" pitchFamily="34" charset="0"/>
              </a:rPr>
              <a:t>Beta Blockers</a:t>
            </a:r>
          </a:p>
          <a:p>
            <a:pPr algn="ctr">
              <a:lnSpc>
                <a:spcPct val="90000"/>
              </a:lnSpc>
            </a:pPr>
            <a:r>
              <a:rPr lang="en-US" sz="1200" dirty="0">
                <a:ln w="0"/>
                <a:solidFill>
                  <a:prstClr val="black"/>
                </a:solidFill>
                <a:latin typeface="Lub Dub Condensed" panose="020B0506030403020204" pitchFamily="34" charset="0"/>
              </a:rPr>
              <a:t>Class 1</a:t>
            </a:r>
          </a:p>
        </p:txBody>
      </p:sp>
      <p:sp>
        <p:nvSpPr>
          <p:cNvPr id="21" name="Rectangle Container copy 2">
            <a:extLst>
              <a:ext uri="{FF2B5EF4-FFF2-40B4-BE49-F238E27FC236}">
                <a16:creationId xmlns:a16="http://schemas.microsoft.com/office/drawing/2014/main" id="{4E269044-B353-9BD2-7371-176DC93D08F2}"/>
              </a:ext>
              <a:ext uri="{C183D7F6-B498-43B3-948B-1728B52AA6E4}">
                <adec:decorative xmlns:adec="http://schemas.microsoft.com/office/drawing/2017/decorative" val="1"/>
              </a:ext>
            </a:extLst>
          </p:cNvPr>
          <p:cNvSpPr/>
          <p:nvPr/>
        </p:nvSpPr>
        <p:spPr>
          <a:xfrm>
            <a:off x="2470909" y="3107413"/>
            <a:ext cx="1141270" cy="686452"/>
          </a:xfrm>
          <a:prstGeom prst="rect">
            <a:avLst/>
          </a:prstGeom>
          <a:solidFill>
            <a:srgbClr val="79C78D"/>
          </a:solidFill>
          <a:ln w="12700">
            <a:noFill/>
          </a:ln>
        </p:spPr>
        <p:txBody>
          <a:bodyPr wrap="square" rtlCol="0" anchor="ctr">
            <a:noAutofit/>
          </a:bodyPr>
          <a:lstStyle/>
          <a:p>
            <a:pPr algn="ctr">
              <a:lnSpc>
                <a:spcPct val="90000"/>
              </a:lnSpc>
            </a:pPr>
            <a:r>
              <a:rPr lang="en-US" sz="1600" b="1" dirty="0">
                <a:ln w="0"/>
                <a:solidFill>
                  <a:prstClr val="black"/>
                </a:solidFill>
                <a:latin typeface="Lub Dub Condensed" panose="020B0506030403020204" pitchFamily="34" charset="0"/>
              </a:rPr>
              <a:t>Steroidal MRA</a:t>
            </a:r>
          </a:p>
          <a:p>
            <a:pPr algn="ctr">
              <a:lnSpc>
                <a:spcPct val="90000"/>
              </a:lnSpc>
            </a:pPr>
            <a:r>
              <a:rPr lang="en-US" sz="1200" dirty="0">
                <a:ln w="0"/>
                <a:solidFill>
                  <a:prstClr val="black"/>
                </a:solidFill>
                <a:latin typeface="Lub Dub Condensed" panose="020B0506030403020204" pitchFamily="34" charset="0"/>
              </a:rPr>
              <a:t>Class 1</a:t>
            </a:r>
          </a:p>
        </p:txBody>
      </p:sp>
      <p:sp>
        <p:nvSpPr>
          <p:cNvPr id="22" name="Rectangle Container copy 2">
            <a:extLst>
              <a:ext uri="{FF2B5EF4-FFF2-40B4-BE49-F238E27FC236}">
                <a16:creationId xmlns:a16="http://schemas.microsoft.com/office/drawing/2014/main" id="{195240DE-4BF5-909A-7D39-32A41A8818F6}"/>
              </a:ext>
              <a:ext uri="{C183D7F6-B498-43B3-948B-1728B52AA6E4}">
                <adec:decorative xmlns:adec="http://schemas.microsoft.com/office/drawing/2017/decorative" val="1"/>
              </a:ext>
            </a:extLst>
          </p:cNvPr>
          <p:cNvSpPr/>
          <p:nvPr/>
        </p:nvSpPr>
        <p:spPr>
          <a:xfrm>
            <a:off x="3752264" y="3109206"/>
            <a:ext cx="1141270" cy="686452"/>
          </a:xfrm>
          <a:prstGeom prst="rect">
            <a:avLst/>
          </a:prstGeom>
          <a:solidFill>
            <a:srgbClr val="79C78D"/>
          </a:solidFill>
          <a:ln w="12700">
            <a:noFill/>
          </a:ln>
        </p:spPr>
        <p:txBody>
          <a:bodyPr wrap="square" rtlCol="0" anchor="ctr">
            <a:noAutofit/>
          </a:bodyPr>
          <a:lstStyle/>
          <a:p>
            <a:pPr algn="ctr">
              <a:lnSpc>
                <a:spcPct val="90000"/>
              </a:lnSpc>
            </a:pPr>
            <a:r>
              <a:rPr lang="en-US" sz="1600" b="1" dirty="0">
                <a:ln w="0"/>
                <a:solidFill>
                  <a:prstClr val="black"/>
                </a:solidFill>
                <a:latin typeface="Lub Dub Condensed" panose="020B0506030403020204" pitchFamily="34" charset="0"/>
              </a:rPr>
              <a:t>ARNI/</a:t>
            </a:r>
            <a:r>
              <a:rPr lang="en-US" sz="1600" b="1" dirty="0" err="1">
                <a:ln w="0"/>
                <a:solidFill>
                  <a:prstClr val="black"/>
                </a:solidFill>
                <a:latin typeface="Lub Dub Condensed" panose="020B0506030403020204" pitchFamily="34" charset="0"/>
              </a:rPr>
              <a:t>ACEi</a:t>
            </a:r>
            <a:r>
              <a:rPr lang="en-US" sz="1600" b="1" dirty="0">
                <a:ln w="0"/>
                <a:solidFill>
                  <a:prstClr val="black"/>
                </a:solidFill>
                <a:latin typeface="Lub Dub Condensed" panose="020B0506030403020204" pitchFamily="34" charset="0"/>
              </a:rPr>
              <a:t>/</a:t>
            </a:r>
            <a:br>
              <a:rPr lang="en-US" sz="1600" b="1" dirty="0">
                <a:ln w="0"/>
                <a:solidFill>
                  <a:prstClr val="black"/>
                </a:solidFill>
                <a:latin typeface="Lub Dub Condensed" panose="020B0506030403020204" pitchFamily="34" charset="0"/>
              </a:rPr>
            </a:br>
            <a:r>
              <a:rPr lang="en-US" sz="1600" b="1" dirty="0">
                <a:ln w="0"/>
                <a:solidFill>
                  <a:prstClr val="black"/>
                </a:solidFill>
                <a:latin typeface="Lub Dub Condensed" panose="020B0506030403020204" pitchFamily="34" charset="0"/>
              </a:rPr>
              <a:t>ARB</a:t>
            </a:r>
          </a:p>
          <a:p>
            <a:pPr algn="ctr">
              <a:lnSpc>
                <a:spcPct val="90000"/>
              </a:lnSpc>
            </a:pPr>
            <a:r>
              <a:rPr lang="en-US" sz="1200" dirty="0">
                <a:ln w="0"/>
                <a:solidFill>
                  <a:prstClr val="black"/>
                </a:solidFill>
                <a:latin typeface="Lub Dub Condensed" panose="020B0506030403020204" pitchFamily="34" charset="0"/>
              </a:rPr>
              <a:t>Class 1</a:t>
            </a:r>
          </a:p>
        </p:txBody>
      </p:sp>
      <p:sp>
        <p:nvSpPr>
          <p:cNvPr id="23" name="Rectangle Container copy 2">
            <a:extLst>
              <a:ext uri="{FF2B5EF4-FFF2-40B4-BE49-F238E27FC236}">
                <a16:creationId xmlns:a16="http://schemas.microsoft.com/office/drawing/2014/main" id="{817C1572-ED48-1A5E-7976-D5C521BCB11C}"/>
              </a:ext>
              <a:ext uri="{C183D7F6-B498-43B3-948B-1728B52AA6E4}">
                <adec:decorative xmlns:adec="http://schemas.microsoft.com/office/drawing/2017/decorative" val="1"/>
              </a:ext>
            </a:extLst>
          </p:cNvPr>
          <p:cNvSpPr/>
          <p:nvPr/>
        </p:nvSpPr>
        <p:spPr>
          <a:xfrm>
            <a:off x="5033619" y="3109206"/>
            <a:ext cx="1141270" cy="686452"/>
          </a:xfrm>
          <a:prstGeom prst="rect">
            <a:avLst/>
          </a:prstGeom>
          <a:solidFill>
            <a:srgbClr val="79C78D"/>
          </a:solidFill>
          <a:ln w="12700">
            <a:noFill/>
          </a:ln>
        </p:spPr>
        <p:txBody>
          <a:bodyPr wrap="square" rtlCol="0" anchor="ctr">
            <a:noAutofit/>
          </a:bodyPr>
          <a:lstStyle/>
          <a:p>
            <a:pPr algn="ctr">
              <a:lnSpc>
                <a:spcPct val="90000"/>
              </a:lnSpc>
            </a:pPr>
            <a:r>
              <a:rPr lang="en-US" sz="1600" b="1" dirty="0">
                <a:ln w="0"/>
                <a:solidFill>
                  <a:prstClr val="black"/>
                </a:solidFill>
                <a:latin typeface="Lub Dub Condensed" panose="020B0506030403020204" pitchFamily="34" charset="0"/>
              </a:rPr>
              <a:t>SGLT2i</a:t>
            </a:r>
          </a:p>
          <a:p>
            <a:pPr algn="ctr">
              <a:lnSpc>
                <a:spcPct val="90000"/>
              </a:lnSpc>
            </a:pPr>
            <a:r>
              <a:rPr lang="en-US" sz="1200" dirty="0">
                <a:ln w="0"/>
                <a:solidFill>
                  <a:prstClr val="black"/>
                </a:solidFill>
                <a:latin typeface="Lub Dub Condensed" panose="020B0506030403020204" pitchFamily="34" charset="0"/>
              </a:rPr>
              <a:t>Class 1</a:t>
            </a:r>
          </a:p>
        </p:txBody>
      </p:sp>
      <p:sp>
        <p:nvSpPr>
          <p:cNvPr id="25" name="Rectangle Container copy 2">
            <a:extLst>
              <a:ext uri="{FF2B5EF4-FFF2-40B4-BE49-F238E27FC236}">
                <a16:creationId xmlns:a16="http://schemas.microsoft.com/office/drawing/2014/main" id="{BE0F2720-CCE7-4193-31FE-1C6767014A29}"/>
              </a:ext>
              <a:ext uri="{C183D7F6-B498-43B3-948B-1728B52AA6E4}">
                <adec:decorative xmlns:adec="http://schemas.microsoft.com/office/drawing/2017/decorative" val="1"/>
              </a:ext>
            </a:extLst>
          </p:cNvPr>
          <p:cNvSpPr/>
          <p:nvPr/>
        </p:nvSpPr>
        <p:spPr>
          <a:xfrm>
            <a:off x="7535670" y="3110999"/>
            <a:ext cx="1489996" cy="482057"/>
          </a:xfrm>
          <a:prstGeom prst="rect">
            <a:avLst/>
          </a:prstGeom>
          <a:solidFill>
            <a:srgbClr val="79C78D"/>
          </a:solidFill>
          <a:ln w="12700">
            <a:noFill/>
          </a:ln>
        </p:spPr>
        <p:txBody>
          <a:bodyPr wrap="square" rtlCol="0" anchor="ctr">
            <a:noAutofit/>
          </a:bodyPr>
          <a:lstStyle/>
          <a:p>
            <a:pPr algn="ctr">
              <a:lnSpc>
                <a:spcPct val="90000"/>
              </a:lnSpc>
            </a:pPr>
            <a:r>
              <a:rPr lang="en-US" sz="1600" b="1" dirty="0">
                <a:ln w="0"/>
                <a:solidFill>
                  <a:prstClr val="black"/>
                </a:solidFill>
                <a:latin typeface="Lub Dub Condensed" panose="020B0506030403020204" pitchFamily="34" charset="0"/>
              </a:rPr>
              <a:t>SGLT2i</a:t>
            </a:r>
          </a:p>
          <a:p>
            <a:pPr algn="ctr">
              <a:lnSpc>
                <a:spcPct val="90000"/>
              </a:lnSpc>
            </a:pPr>
            <a:r>
              <a:rPr lang="en-US" sz="1200" dirty="0">
                <a:ln w="0"/>
                <a:solidFill>
                  <a:prstClr val="black"/>
                </a:solidFill>
                <a:latin typeface="Lub Dub Condensed" panose="020B0506030403020204" pitchFamily="34" charset="0"/>
              </a:rPr>
              <a:t>Class 1</a:t>
            </a:r>
          </a:p>
        </p:txBody>
      </p:sp>
      <p:cxnSp>
        <p:nvCxnSpPr>
          <p:cNvPr id="29" name="Straight Arrow Connector 28">
            <a:extLst>
              <a:ext uri="{FF2B5EF4-FFF2-40B4-BE49-F238E27FC236}">
                <a16:creationId xmlns:a16="http://schemas.microsoft.com/office/drawing/2014/main" id="{8576A5C6-FDF5-E2A4-5CDB-06B429CED0CC}"/>
              </a:ext>
              <a:ext uri="{C183D7F6-B498-43B3-948B-1728B52AA6E4}">
                <adec:decorative xmlns:adec="http://schemas.microsoft.com/office/drawing/2017/decorative" val="1"/>
              </a:ext>
            </a:extLst>
          </p:cNvPr>
          <p:cNvCxnSpPr>
            <a:cxnSpLocks/>
            <a:stCxn id="19" idx="2"/>
            <a:endCxn id="25" idx="0"/>
          </p:cNvCxnSpPr>
          <p:nvPr/>
        </p:nvCxnSpPr>
        <p:spPr>
          <a:xfrm flipH="1">
            <a:off x="8280668" y="2461177"/>
            <a:ext cx="2689" cy="64982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18">
            <a:extLst>
              <a:ext uri="{FF2B5EF4-FFF2-40B4-BE49-F238E27FC236}">
                <a16:creationId xmlns:a16="http://schemas.microsoft.com/office/drawing/2014/main" id="{9CBC10F6-7AAE-C2E8-C54D-F6EC2FDAA200}"/>
              </a:ext>
              <a:ext uri="{C183D7F6-B498-43B3-948B-1728B52AA6E4}">
                <adec:decorative xmlns:adec="http://schemas.microsoft.com/office/drawing/2017/decorative" val="1"/>
              </a:ext>
            </a:extLst>
          </p:cNvPr>
          <p:cNvCxnSpPr>
            <a:cxnSpLocks/>
            <a:stCxn id="18" idx="2"/>
            <a:endCxn id="22" idx="0"/>
          </p:cNvCxnSpPr>
          <p:nvPr/>
        </p:nvCxnSpPr>
        <p:spPr>
          <a:xfrm rot="16200000" flipH="1">
            <a:off x="3678283" y="2464590"/>
            <a:ext cx="649822" cy="639409"/>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18">
            <a:extLst>
              <a:ext uri="{FF2B5EF4-FFF2-40B4-BE49-F238E27FC236}">
                <a16:creationId xmlns:a16="http://schemas.microsoft.com/office/drawing/2014/main" id="{52CBB35C-02FC-6E99-A585-173A1150C27D}"/>
              </a:ext>
              <a:ext uri="{C183D7F6-B498-43B3-948B-1728B52AA6E4}">
                <adec:decorative xmlns:adec="http://schemas.microsoft.com/office/drawing/2017/decorative" val="1"/>
              </a:ext>
            </a:extLst>
          </p:cNvPr>
          <p:cNvCxnSpPr>
            <a:cxnSpLocks/>
            <a:stCxn id="18" idx="2"/>
            <a:endCxn id="21" idx="0"/>
          </p:cNvCxnSpPr>
          <p:nvPr/>
        </p:nvCxnSpPr>
        <p:spPr>
          <a:xfrm rot="5400000">
            <a:off x="3038503" y="2462425"/>
            <a:ext cx="648029" cy="641946"/>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18">
            <a:extLst>
              <a:ext uri="{FF2B5EF4-FFF2-40B4-BE49-F238E27FC236}">
                <a16:creationId xmlns:a16="http://schemas.microsoft.com/office/drawing/2014/main" id="{01E02211-3F48-F1DF-DBF5-D95DC3E95AAB}"/>
              </a:ext>
              <a:ext uri="{C183D7F6-B498-43B3-948B-1728B52AA6E4}">
                <adec:decorative xmlns:adec="http://schemas.microsoft.com/office/drawing/2017/decorative" val="1"/>
              </a:ext>
            </a:extLst>
          </p:cNvPr>
          <p:cNvCxnSpPr>
            <a:cxnSpLocks/>
            <a:stCxn id="18" idx="2"/>
            <a:endCxn id="23" idx="0"/>
          </p:cNvCxnSpPr>
          <p:nvPr/>
        </p:nvCxnSpPr>
        <p:spPr>
          <a:xfrm rot="16200000" flipH="1">
            <a:off x="4318961" y="1823913"/>
            <a:ext cx="649822" cy="192076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18">
            <a:extLst>
              <a:ext uri="{FF2B5EF4-FFF2-40B4-BE49-F238E27FC236}">
                <a16:creationId xmlns:a16="http://schemas.microsoft.com/office/drawing/2014/main" id="{4718132A-1F84-9742-BDA5-EACC88E38848}"/>
              </a:ext>
              <a:ext uri="{C183D7F6-B498-43B3-948B-1728B52AA6E4}">
                <adec:decorative xmlns:adec="http://schemas.microsoft.com/office/drawing/2017/decorative" val="1"/>
              </a:ext>
            </a:extLst>
          </p:cNvPr>
          <p:cNvCxnSpPr>
            <a:cxnSpLocks/>
            <a:stCxn id="18" idx="2"/>
            <a:endCxn id="20" idx="0"/>
          </p:cNvCxnSpPr>
          <p:nvPr/>
        </p:nvCxnSpPr>
        <p:spPr>
          <a:xfrm rot="5400000">
            <a:off x="2398722" y="1820852"/>
            <a:ext cx="646236" cy="1923301"/>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18">
            <a:extLst>
              <a:ext uri="{FF2B5EF4-FFF2-40B4-BE49-F238E27FC236}">
                <a16:creationId xmlns:a16="http://schemas.microsoft.com/office/drawing/2014/main" id="{82487868-5F8B-0B8E-91DB-481E6D1513BC}"/>
              </a:ext>
              <a:ext uri="{C183D7F6-B498-43B3-948B-1728B52AA6E4}">
                <adec:decorative xmlns:adec="http://schemas.microsoft.com/office/drawing/2017/decorative" val="1"/>
              </a:ext>
            </a:extLst>
          </p:cNvPr>
          <p:cNvCxnSpPr>
            <a:cxnSpLocks/>
            <a:stCxn id="17" idx="2"/>
            <a:endCxn id="18" idx="0"/>
          </p:cNvCxnSpPr>
          <p:nvPr/>
        </p:nvCxnSpPr>
        <p:spPr>
          <a:xfrm rot="5400000">
            <a:off x="4690887" y="681330"/>
            <a:ext cx="386960" cy="240175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18">
            <a:extLst>
              <a:ext uri="{FF2B5EF4-FFF2-40B4-BE49-F238E27FC236}">
                <a16:creationId xmlns:a16="http://schemas.microsoft.com/office/drawing/2014/main" id="{AC69672E-F2C1-0E51-7AB2-ED634BFCB849}"/>
              </a:ext>
              <a:ext uri="{C183D7F6-B498-43B3-948B-1728B52AA6E4}">
                <adec:decorative xmlns:adec="http://schemas.microsoft.com/office/drawing/2017/decorative" val="1"/>
              </a:ext>
            </a:extLst>
          </p:cNvPr>
          <p:cNvCxnSpPr>
            <a:cxnSpLocks/>
            <a:stCxn id="17" idx="2"/>
            <a:endCxn id="19" idx="0"/>
          </p:cNvCxnSpPr>
          <p:nvPr/>
        </p:nvCxnSpPr>
        <p:spPr>
          <a:xfrm rot="16200000" flipH="1">
            <a:off x="6989924" y="784046"/>
            <a:ext cx="388753" cy="219811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Rectangle Container copy 2">
            <a:extLst>
              <a:ext uri="{FF2B5EF4-FFF2-40B4-BE49-F238E27FC236}">
                <a16:creationId xmlns:a16="http://schemas.microsoft.com/office/drawing/2014/main" id="{B9E9A06E-1C91-4E8C-0B1B-2D74C8EE84FD}"/>
              </a:ext>
              <a:ext uri="{C183D7F6-B498-43B3-948B-1728B52AA6E4}">
                <adec:decorative xmlns:adec="http://schemas.microsoft.com/office/drawing/2017/decorative" val="1"/>
              </a:ext>
            </a:extLst>
          </p:cNvPr>
          <p:cNvSpPr/>
          <p:nvPr/>
        </p:nvSpPr>
        <p:spPr>
          <a:xfrm>
            <a:off x="6927925" y="4094107"/>
            <a:ext cx="2710926" cy="574714"/>
          </a:xfrm>
          <a:prstGeom prst="rect">
            <a:avLst/>
          </a:prstGeom>
          <a:solidFill>
            <a:schemeClr val="bg1"/>
          </a:solidFill>
          <a:ln w="25400">
            <a:solidFill>
              <a:schemeClr val="tx1"/>
            </a:solidFill>
          </a:ln>
        </p:spPr>
        <p:txBody>
          <a:bodyPr spcFirstLastPara="0" lIns="0" tIns="0" rIns="0" bIns="0" anchor="ctr"/>
          <a:lstStyle/>
          <a:p>
            <a:pPr algn="ctr" hangingPunct="0">
              <a:lnSpc>
                <a:spcPct val="90000"/>
              </a:lnSpc>
            </a:pPr>
            <a:r>
              <a:rPr lang="en-US" sz="1400" b="1" dirty="0">
                <a:ln w="0"/>
                <a:solidFill>
                  <a:prstClr val="black"/>
                </a:solidFill>
                <a:latin typeface="Lub Dub Condensed" panose="020B0506030403020204" pitchFamily="34" charset="0"/>
              </a:rPr>
              <a:t>Presence of obesity, uncontrolled hyperglycemia, MASLD, ASCVD, </a:t>
            </a:r>
            <a:br>
              <a:rPr lang="en-US" sz="1400" b="1" dirty="0">
                <a:ln w="0"/>
                <a:solidFill>
                  <a:prstClr val="black"/>
                </a:solidFill>
                <a:latin typeface="Lub Dub Condensed" panose="020B0506030403020204" pitchFamily="34" charset="0"/>
              </a:rPr>
            </a:br>
            <a:r>
              <a:rPr lang="en-US" sz="1400" b="1" dirty="0">
                <a:ln w="0"/>
                <a:solidFill>
                  <a:prstClr val="black"/>
                </a:solidFill>
                <a:latin typeface="Lub Dub Condensed" panose="020B0506030403020204" pitchFamily="34" charset="0"/>
              </a:rPr>
              <a:t>CKD with albuminuria?</a:t>
            </a:r>
          </a:p>
        </p:txBody>
      </p:sp>
      <p:sp>
        <p:nvSpPr>
          <p:cNvPr id="46" name="Rectangle Container copy 2">
            <a:extLst>
              <a:ext uri="{FF2B5EF4-FFF2-40B4-BE49-F238E27FC236}">
                <a16:creationId xmlns:a16="http://schemas.microsoft.com/office/drawing/2014/main" id="{B332296E-8487-B602-9D97-1CE283131650}"/>
              </a:ext>
              <a:ext uri="{C183D7F6-B498-43B3-948B-1728B52AA6E4}">
                <adec:decorative xmlns:adec="http://schemas.microsoft.com/office/drawing/2017/decorative" val="1"/>
              </a:ext>
            </a:extLst>
          </p:cNvPr>
          <p:cNvSpPr/>
          <p:nvPr/>
        </p:nvSpPr>
        <p:spPr>
          <a:xfrm>
            <a:off x="6917165" y="5145990"/>
            <a:ext cx="2732443" cy="437233"/>
          </a:xfrm>
          <a:prstGeom prst="rect">
            <a:avLst/>
          </a:prstGeom>
          <a:solidFill>
            <a:srgbClr val="FFDA68"/>
          </a:solidFill>
          <a:ln w="12700">
            <a:noFill/>
          </a:ln>
        </p:spPr>
        <p:txBody>
          <a:bodyPr wrap="square" rtlCol="0" anchor="ctr">
            <a:noAutofit/>
          </a:bodyPr>
          <a:lstStyle/>
          <a:p>
            <a:pPr algn="ctr">
              <a:lnSpc>
                <a:spcPct val="90000"/>
              </a:lnSpc>
            </a:pPr>
            <a:r>
              <a:rPr lang="en-US" sz="1400" b="1" dirty="0">
                <a:ln w="0"/>
                <a:solidFill>
                  <a:prstClr val="black"/>
                </a:solidFill>
                <a:latin typeface="Lub Dub Condensed" panose="020B0506030403020204" pitchFamily="34" charset="0"/>
              </a:rPr>
              <a:t>Consider GLP-1-based therapy</a:t>
            </a:r>
          </a:p>
          <a:p>
            <a:pPr algn="ctr">
              <a:lnSpc>
                <a:spcPct val="90000"/>
              </a:lnSpc>
            </a:pPr>
            <a:r>
              <a:rPr lang="en-US" sz="1200" dirty="0">
                <a:ln w="0"/>
                <a:solidFill>
                  <a:prstClr val="black"/>
                </a:solidFill>
                <a:latin typeface="Lub Dub Condensed" panose="020B0506030403020204" pitchFamily="34" charset="0"/>
              </a:rPr>
              <a:t>Class 2a</a:t>
            </a:r>
          </a:p>
        </p:txBody>
      </p:sp>
      <p:sp>
        <p:nvSpPr>
          <p:cNvPr id="47" name="Rectangle Container copy 2">
            <a:extLst>
              <a:ext uri="{FF2B5EF4-FFF2-40B4-BE49-F238E27FC236}">
                <a16:creationId xmlns:a16="http://schemas.microsoft.com/office/drawing/2014/main" id="{FE8159B1-ABD7-7407-92DF-99531ABFD0C1}"/>
              </a:ext>
              <a:ext uri="{C183D7F6-B498-43B3-948B-1728B52AA6E4}">
                <adec:decorative xmlns:adec="http://schemas.microsoft.com/office/drawing/2017/decorative" val="1"/>
              </a:ext>
            </a:extLst>
          </p:cNvPr>
          <p:cNvSpPr/>
          <p:nvPr/>
        </p:nvSpPr>
        <p:spPr>
          <a:xfrm>
            <a:off x="10279011" y="4116007"/>
            <a:ext cx="1185621" cy="574714"/>
          </a:xfrm>
          <a:prstGeom prst="rect">
            <a:avLst/>
          </a:prstGeom>
          <a:solidFill>
            <a:schemeClr val="bg1"/>
          </a:solidFill>
          <a:ln w="25400">
            <a:solidFill>
              <a:schemeClr val="tx1"/>
            </a:solidFill>
          </a:ln>
        </p:spPr>
        <p:txBody>
          <a:bodyPr spcFirstLastPara="0" lIns="0" tIns="0" rIns="0" bIns="0" anchor="ctr"/>
          <a:lstStyle/>
          <a:p>
            <a:pPr algn="ctr" hangingPunct="0">
              <a:lnSpc>
                <a:spcPct val="90000"/>
              </a:lnSpc>
            </a:pPr>
            <a:r>
              <a:rPr lang="en-US" sz="1400" b="1" dirty="0">
                <a:ln w="0"/>
                <a:solidFill>
                  <a:prstClr val="black"/>
                </a:solidFill>
                <a:latin typeface="Lub Dub Condensed" panose="020B0506030403020204" pitchFamily="34" charset="0"/>
              </a:rPr>
              <a:t>Continue current therapy</a:t>
            </a:r>
          </a:p>
        </p:txBody>
      </p:sp>
      <p:cxnSp>
        <p:nvCxnSpPr>
          <p:cNvPr id="53" name="Straight Arrow Connector 52">
            <a:extLst>
              <a:ext uri="{FF2B5EF4-FFF2-40B4-BE49-F238E27FC236}">
                <a16:creationId xmlns:a16="http://schemas.microsoft.com/office/drawing/2014/main" id="{D023E174-06D0-7197-43A0-03969BF2753A}"/>
              </a:ext>
              <a:ext uri="{C183D7F6-B498-43B3-948B-1728B52AA6E4}">
                <adec:decorative xmlns:adec="http://schemas.microsoft.com/office/drawing/2017/decorative" val="1"/>
              </a:ext>
            </a:extLst>
          </p:cNvPr>
          <p:cNvCxnSpPr>
            <a:cxnSpLocks/>
            <a:stCxn id="25" idx="2"/>
            <a:endCxn id="43" idx="0"/>
          </p:cNvCxnSpPr>
          <p:nvPr/>
        </p:nvCxnSpPr>
        <p:spPr>
          <a:xfrm>
            <a:off x="8280668" y="3593056"/>
            <a:ext cx="2720" cy="50105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725493C5-D668-DAFA-53FE-58D5F524F6FD}"/>
              </a:ext>
              <a:ext uri="{C183D7F6-B498-43B3-948B-1728B52AA6E4}">
                <adec:decorative xmlns:adec="http://schemas.microsoft.com/office/drawing/2017/decorative" val="1"/>
              </a:ext>
            </a:extLst>
          </p:cNvPr>
          <p:cNvCxnSpPr>
            <a:cxnSpLocks/>
            <a:stCxn id="43" idx="3"/>
            <a:endCxn id="47" idx="1"/>
          </p:cNvCxnSpPr>
          <p:nvPr/>
        </p:nvCxnSpPr>
        <p:spPr>
          <a:xfrm>
            <a:off x="9638851" y="4381464"/>
            <a:ext cx="640160" cy="219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42EBAFB9-3C05-4C5F-D43D-D8781BB8E3CD}"/>
              </a:ext>
              <a:ext uri="{C183D7F6-B498-43B3-948B-1728B52AA6E4}">
                <adec:decorative xmlns:adec="http://schemas.microsoft.com/office/drawing/2017/decorative" val="1"/>
              </a:ext>
            </a:extLst>
          </p:cNvPr>
          <p:cNvCxnSpPr>
            <a:cxnSpLocks/>
            <a:stCxn id="43" idx="2"/>
            <a:endCxn id="46" idx="0"/>
          </p:cNvCxnSpPr>
          <p:nvPr/>
        </p:nvCxnSpPr>
        <p:spPr>
          <a:xfrm flipH="1">
            <a:off x="8283387" y="4668821"/>
            <a:ext cx="1" cy="47716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D5A5DC92-772E-6A5D-5AE6-739D3C994EEA}"/>
              </a:ext>
              <a:ext uri="{C183D7F6-B498-43B3-948B-1728B52AA6E4}">
                <adec:decorative xmlns:adec="http://schemas.microsoft.com/office/drawing/2017/decorative" val="1"/>
              </a:ext>
            </a:extLst>
          </p:cNvPr>
          <p:cNvSpPr txBox="1"/>
          <p:nvPr/>
        </p:nvSpPr>
        <p:spPr>
          <a:xfrm>
            <a:off x="9727791" y="4255826"/>
            <a:ext cx="274320" cy="215444"/>
          </a:xfrm>
          <a:prstGeom prst="rect">
            <a:avLst/>
          </a:prstGeom>
          <a:solidFill>
            <a:schemeClr val="bg1"/>
          </a:solidFill>
          <a:ln>
            <a:solidFill>
              <a:schemeClr val="tx1"/>
            </a:solidFill>
          </a:ln>
        </p:spPr>
        <p:txBody>
          <a:bodyPr wrap="square" lIns="0" tIns="0" rIns="0" bIns="0">
            <a:spAutoFit/>
          </a:bodyPr>
          <a:lstStyle/>
          <a:p>
            <a:pPr algn="ctr"/>
            <a:r>
              <a:rPr lang="en-US" sz="1400" b="1" dirty="0">
                <a:ln w="0"/>
                <a:latin typeface="Lub Dub Condensed" panose="020B0506030403020204" pitchFamily="34" charset="0"/>
              </a:rPr>
              <a:t>No</a:t>
            </a:r>
          </a:p>
        </p:txBody>
      </p:sp>
      <p:sp>
        <p:nvSpPr>
          <p:cNvPr id="67" name="TextBox 66">
            <a:extLst>
              <a:ext uri="{FF2B5EF4-FFF2-40B4-BE49-F238E27FC236}">
                <a16:creationId xmlns:a16="http://schemas.microsoft.com/office/drawing/2014/main" id="{34025FA6-6496-849A-71EF-E4E06E63F866}"/>
              </a:ext>
              <a:ext uri="{C183D7F6-B498-43B3-948B-1728B52AA6E4}">
                <adec:decorative xmlns:adec="http://schemas.microsoft.com/office/drawing/2017/decorative" val="1"/>
              </a:ext>
            </a:extLst>
          </p:cNvPr>
          <p:cNvSpPr txBox="1"/>
          <p:nvPr/>
        </p:nvSpPr>
        <p:spPr>
          <a:xfrm>
            <a:off x="8078285" y="4763228"/>
            <a:ext cx="364750" cy="215444"/>
          </a:xfrm>
          <a:prstGeom prst="rect">
            <a:avLst/>
          </a:prstGeom>
          <a:solidFill>
            <a:schemeClr val="bg1"/>
          </a:solidFill>
          <a:ln>
            <a:solidFill>
              <a:schemeClr val="tx1"/>
            </a:solidFill>
          </a:ln>
        </p:spPr>
        <p:txBody>
          <a:bodyPr wrap="square" lIns="0" tIns="0" rIns="0" bIns="0">
            <a:spAutoFit/>
          </a:bodyPr>
          <a:lstStyle/>
          <a:p>
            <a:pPr algn="ctr"/>
            <a:r>
              <a:rPr lang="en-US" sz="1400" b="1" dirty="0">
                <a:ln w="0"/>
                <a:latin typeface="Lub Dub Condensed" panose="020B0506030403020204" pitchFamily="34" charset="0"/>
              </a:rPr>
              <a:t>Yes</a:t>
            </a:r>
          </a:p>
        </p:txBody>
      </p:sp>
    </p:spTree>
    <p:extLst>
      <p:ext uri="{BB962C8B-B14F-4D97-AF65-F5344CB8AC3E}">
        <p14:creationId xmlns:p14="http://schemas.microsoft.com/office/powerpoint/2010/main" val="216028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right)">
                                      <p:cBhvr>
                                        <p:cTn id="11" dur="500"/>
                                        <p:tgtEl>
                                          <p:spTgt spid="3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right)">
                                      <p:cBhvr>
                                        <p:cTn id="26" dur="500"/>
                                        <p:tgtEl>
                                          <p:spTgt spid="33"/>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par>
                          <p:cTn id="31" fill="hold">
                            <p:stCondLst>
                              <p:cond delay="3000"/>
                            </p:stCondLst>
                            <p:childTnLst>
                              <p:par>
                                <p:cTn id="32" presetID="22" presetClass="entr" presetSubtype="1" fill="hold"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left)">
                                      <p:cBhvr>
                                        <p:cTn id="42" dur="500"/>
                                        <p:tgtEl>
                                          <p:spTgt spid="30"/>
                                        </p:tgtEl>
                                      </p:cBhvr>
                                    </p:animEffect>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par>
                          <p:cTn id="47" fill="hold">
                            <p:stCondLst>
                              <p:cond delay="5000"/>
                            </p:stCondLst>
                            <p:childTnLst>
                              <p:par>
                                <p:cTn id="48" presetID="22" presetClass="entr" presetSubtype="8" fill="hold"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left)">
                                      <p:cBhvr>
                                        <p:cTn id="50" dur="500"/>
                                        <p:tgtEl>
                                          <p:spTgt spid="32"/>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childTnLst>
                          </p:cTn>
                        </p:par>
                        <p:par>
                          <p:cTn id="60" fill="hold">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childTnLst>
                                </p:cTn>
                              </p:par>
                            </p:childTnLst>
                          </p:cTn>
                        </p:par>
                        <p:par>
                          <p:cTn id="64" fill="hold">
                            <p:stCondLst>
                              <p:cond delay="1000"/>
                            </p:stCondLst>
                            <p:childTnLst>
                              <p:par>
                                <p:cTn id="65" presetID="22" presetClass="entr" presetSubtype="1"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1500"/>
                            </p:stCondLst>
                            <p:childTnLst>
                              <p:par>
                                <p:cTn id="69" presetID="10"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500"/>
                                        <p:tgtEl>
                                          <p:spTgt spid="25"/>
                                        </p:tgtEl>
                                      </p:cBhvr>
                                    </p:animEffect>
                                  </p:childTnLst>
                                </p:cTn>
                              </p:par>
                            </p:childTnLst>
                          </p:cTn>
                        </p:par>
                        <p:par>
                          <p:cTn id="72" fill="hold">
                            <p:stCondLst>
                              <p:cond delay="2000"/>
                            </p:stCondLst>
                            <p:childTnLst>
                              <p:par>
                                <p:cTn id="73" presetID="22" presetClass="entr" presetSubtype="1"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up)">
                                      <p:cBhvr>
                                        <p:cTn id="75" dur="500"/>
                                        <p:tgtEl>
                                          <p:spTgt spid="53"/>
                                        </p:tgtEl>
                                      </p:cBhvr>
                                    </p:animEffect>
                                  </p:childTnLst>
                                </p:cTn>
                              </p:par>
                            </p:childTnLst>
                          </p:cTn>
                        </p:par>
                        <p:par>
                          <p:cTn id="76" fill="hold">
                            <p:stCondLst>
                              <p:cond delay="2500"/>
                            </p:stCondLst>
                            <p:childTnLst>
                              <p:par>
                                <p:cTn id="77" presetID="10"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500"/>
                                        <p:tgtEl>
                                          <p:spTgt spid="43"/>
                                        </p:tgtEl>
                                      </p:cBhvr>
                                    </p:animEffect>
                                  </p:childTnLst>
                                </p:cTn>
                              </p:par>
                            </p:childTnLst>
                          </p:cTn>
                        </p:par>
                        <p:par>
                          <p:cTn id="80" fill="hold">
                            <p:stCondLst>
                              <p:cond delay="3000"/>
                            </p:stCondLst>
                            <p:childTnLst>
                              <p:par>
                                <p:cTn id="81" presetID="10" presetClass="entr" presetSubtype="0" fill="hold" grpId="0" nodeType="afterEffect">
                                  <p:stCondLst>
                                    <p:cond delay="0"/>
                                  </p:stCondLst>
                                  <p:childTnLst>
                                    <p:set>
                                      <p:cBhvr>
                                        <p:cTn id="82" dur="1" fill="hold">
                                          <p:stCondLst>
                                            <p:cond delay="0"/>
                                          </p:stCondLst>
                                        </p:cTn>
                                        <p:tgtEl>
                                          <p:spTgt spid="66"/>
                                        </p:tgtEl>
                                        <p:attrNameLst>
                                          <p:attrName>style.visibility</p:attrName>
                                        </p:attrNameLst>
                                      </p:cBhvr>
                                      <p:to>
                                        <p:strVal val="visible"/>
                                      </p:to>
                                    </p:set>
                                    <p:animEffect transition="in" filter="fade">
                                      <p:cBhvr>
                                        <p:cTn id="83" dur="500"/>
                                        <p:tgtEl>
                                          <p:spTgt spid="66"/>
                                        </p:tgtEl>
                                      </p:cBhvr>
                                    </p:animEffect>
                                  </p:childTnLst>
                                </p:cTn>
                              </p:par>
                              <p:par>
                                <p:cTn id="84" presetID="22" presetClass="entr" presetSubtype="8" fill="hold" nodeType="withEffect">
                                  <p:stCondLst>
                                    <p:cond delay="0"/>
                                  </p:stCondLst>
                                  <p:childTnLst>
                                    <p:set>
                                      <p:cBhvr>
                                        <p:cTn id="85" dur="1" fill="hold">
                                          <p:stCondLst>
                                            <p:cond delay="0"/>
                                          </p:stCondLst>
                                        </p:cTn>
                                        <p:tgtEl>
                                          <p:spTgt spid="59"/>
                                        </p:tgtEl>
                                        <p:attrNameLst>
                                          <p:attrName>style.visibility</p:attrName>
                                        </p:attrNameLst>
                                      </p:cBhvr>
                                      <p:to>
                                        <p:strVal val="visible"/>
                                      </p:to>
                                    </p:set>
                                    <p:animEffect transition="in" filter="wipe(left)">
                                      <p:cBhvr>
                                        <p:cTn id="86" dur="500"/>
                                        <p:tgtEl>
                                          <p:spTgt spid="59"/>
                                        </p:tgtEl>
                                      </p:cBhvr>
                                    </p:animEffect>
                                  </p:childTnLst>
                                </p:cTn>
                              </p:par>
                            </p:childTnLst>
                          </p:cTn>
                        </p:par>
                        <p:par>
                          <p:cTn id="87" fill="hold">
                            <p:stCondLst>
                              <p:cond delay="3500"/>
                            </p:stCondLst>
                            <p:childTnLst>
                              <p:par>
                                <p:cTn id="88" presetID="10" presetClass="entr" presetSubtype="0"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fade">
                                      <p:cBhvr>
                                        <p:cTn id="90" dur="500"/>
                                        <p:tgtEl>
                                          <p:spTgt spid="47"/>
                                        </p:tgtEl>
                                      </p:cBhvr>
                                    </p:animEffect>
                                  </p:childTnLst>
                                </p:cTn>
                              </p:par>
                            </p:childTnLst>
                          </p:cTn>
                        </p:par>
                        <p:par>
                          <p:cTn id="91" fill="hold">
                            <p:stCondLst>
                              <p:cond delay="4000"/>
                            </p:stCondLst>
                            <p:childTnLst>
                              <p:par>
                                <p:cTn id="92" presetID="10"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500"/>
                                        <p:tgtEl>
                                          <p:spTgt spid="67"/>
                                        </p:tgtEl>
                                      </p:cBhvr>
                                    </p:animEffect>
                                  </p:childTnLst>
                                </p:cTn>
                              </p:par>
                              <p:par>
                                <p:cTn id="95" presetID="22" presetClass="entr" presetSubtype="1" fill="hold" nodeType="with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wipe(up)">
                                      <p:cBhvr>
                                        <p:cTn id="97" dur="500"/>
                                        <p:tgtEl>
                                          <p:spTgt spid="63"/>
                                        </p:tgtEl>
                                      </p:cBhvr>
                                    </p:animEffect>
                                  </p:childTnLst>
                                </p:cTn>
                              </p:par>
                            </p:childTnLst>
                          </p:cTn>
                        </p:par>
                        <p:par>
                          <p:cTn id="98" fill="hold">
                            <p:stCondLst>
                              <p:cond delay="4500"/>
                            </p:stCondLst>
                            <p:childTnLst>
                              <p:par>
                                <p:cTn id="99" presetID="10"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animBg="1"/>
      <p:bldP spid="18" grpId="0" animBg="1"/>
      <p:bldP spid="19" grpId="0" animBg="1"/>
      <p:bldP spid="20" grpId="0" animBg="1"/>
      <p:bldP spid="21" grpId="0" animBg="1"/>
      <p:bldP spid="22" grpId="0" animBg="1"/>
      <p:bldP spid="23" grpId="0" animBg="1"/>
      <p:bldP spid="25" grpId="0" animBg="1"/>
      <p:bldP spid="43" grpId="0" animBg="1"/>
      <p:bldP spid="46" grpId="0" animBg="1"/>
      <p:bldP spid="47" grpId="0" animBg="1"/>
      <p:bldP spid="66" grpId="0" animBg="1"/>
      <p:bldP spid="67" grpId="0" animBg="1"/>
    </p:bldLst>
  </p:timing>
  <p:extLst>
    <p:ext uri="{6950BFC3-D8DA-4A85-94F7-54DA5524770B}">
      <p188:commentRel xmlns:p188="http://schemas.microsoft.com/office/powerpoint/2018/8/main" r:id="rId2"/>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692C1-672D-58ED-228F-F406B81C9B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7288D4-411D-0ACF-AE31-ECA74AB96453}"/>
              </a:ext>
            </a:extLst>
          </p:cNvPr>
          <p:cNvSpPr>
            <a:spLocks noGrp="1"/>
          </p:cNvSpPr>
          <p:nvPr>
            <p:ph type="title"/>
          </p:nvPr>
        </p:nvSpPr>
        <p:spPr/>
        <p:txBody>
          <a:bodyPr/>
          <a:lstStyle/>
          <a:p>
            <a:r>
              <a:rPr lang="en-US" dirty="0"/>
              <a:t>Management of CKD and HF According to </a:t>
            </a:r>
            <a:br>
              <a:rPr lang="en-US" dirty="0"/>
            </a:br>
            <a:r>
              <a:rPr lang="en-US" dirty="0"/>
              <a:t>HF </a:t>
            </a:r>
            <a:r>
              <a:rPr lang="en-US"/>
              <a:t>Subtype </a:t>
            </a:r>
            <a:endParaRPr lang="en-US" dirty="0"/>
          </a:p>
        </p:txBody>
      </p:sp>
      <p:sp>
        <p:nvSpPr>
          <p:cNvPr id="17" name="TextBox 16">
            <a:extLst>
              <a:ext uri="{FF2B5EF4-FFF2-40B4-BE49-F238E27FC236}">
                <a16:creationId xmlns:a16="http://schemas.microsoft.com/office/drawing/2014/main" id="{1B444EAB-BF97-F45A-045D-E85592BD147F}"/>
              </a:ext>
              <a:ext uri="{C183D7F6-B498-43B3-948B-1728B52AA6E4}">
                <adec:decorative xmlns:adec="http://schemas.microsoft.com/office/drawing/2017/decorative" val="1"/>
              </a:ext>
            </a:extLst>
          </p:cNvPr>
          <p:cNvSpPr txBox="1"/>
          <p:nvPr/>
        </p:nvSpPr>
        <p:spPr>
          <a:xfrm>
            <a:off x="4491235" y="1215611"/>
            <a:ext cx="3188017" cy="300991"/>
          </a:xfrm>
          <a:prstGeom prst="rect">
            <a:avLst/>
          </a:prstGeom>
          <a:solidFill>
            <a:schemeClr val="bg1"/>
          </a:solidFill>
          <a:ln w="12700">
            <a:solidFill>
              <a:schemeClr val="tx1"/>
            </a:solid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2000" dirty="0">
                <a:solidFill>
                  <a:schemeClr val="tx1"/>
                </a:solidFill>
              </a:rPr>
              <a:t>CKD and HF</a:t>
            </a:r>
          </a:p>
        </p:txBody>
      </p:sp>
      <p:sp>
        <p:nvSpPr>
          <p:cNvPr id="18" name="Rectangle Container copy 2">
            <a:extLst>
              <a:ext uri="{FF2B5EF4-FFF2-40B4-BE49-F238E27FC236}">
                <a16:creationId xmlns:a16="http://schemas.microsoft.com/office/drawing/2014/main" id="{24FC2138-8245-B5BA-B602-8079C53C345F}"/>
              </a:ext>
              <a:ext uri="{C183D7F6-B498-43B3-948B-1728B52AA6E4}">
                <adec:decorative xmlns:adec="http://schemas.microsoft.com/office/drawing/2017/decorative" val="1"/>
              </a:ext>
            </a:extLst>
          </p:cNvPr>
          <p:cNvSpPr/>
          <p:nvPr/>
        </p:nvSpPr>
        <p:spPr>
          <a:xfrm>
            <a:off x="2074146" y="1903564"/>
            <a:ext cx="3218688" cy="299960"/>
          </a:xfrm>
          <a:prstGeom prst="rect">
            <a:avLst/>
          </a:prstGeom>
          <a:solidFill>
            <a:schemeClr val="bg1"/>
          </a:solidFill>
          <a:ln w="25400">
            <a:solidFill>
              <a:schemeClr val="tx1"/>
            </a:solidFill>
          </a:ln>
        </p:spPr>
        <p:txBody>
          <a:bodyPr spcFirstLastPara="0" lIns="0" tIns="0" rIns="0" bIns="0" anchor="ctr"/>
          <a:lstStyle/>
          <a:p>
            <a:pPr algn="ctr" hangingPunct="0">
              <a:lnSpc>
                <a:spcPct val="90000"/>
              </a:lnSpc>
            </a:pPr>
            <a:r>
              <a:rPr lang="en-US" b="1" dirty="0" err="1">
                <a:ln w="0"/>
                <a:latin typeface="Lub Dub Condensed" panose="020B0506030403020204" pitchFamily="34" charset="0"/>
              </a:rPr>
              <a:t>HFrEF</a:t>
            </a:r>
            <a:endParaRPr lang="en-US" b="1" dirty="0">
              <a:ln w="0"/>
              <a:latin typeface="Lub Dub Condensed" panose="020B0506030403020204" pitchFamily="34" charset="0"/>
            </a:endParaRPr>
          </a:p>
        </p:txBody>
      </p:sp>
      <p:sp>
        <p:nvSpPr>
          <p:cNvPr id="19" name="Rectangle Container copy 2">
            <a:extLst>
              <a:ext uri="{FF2B5EF4-FFF2-40B4-BE49-F238E27FC236}">
                <a16:creationId xmlns:a16="http://schemas.microsoft.com/office/drawing/2014/main" id="{A418F6D6-C635-F951-C350-BC3148E455CB}"/>
              </a:ext>
              <a:ext uri="{C183D7F6-B498-43B3-948B-1728B52AA6E4}">
                <adec:decorative xmlns:adec="http://schemas.microsoft.com/office/drawing/2017/decorative" val="1"/>
              </a:ext>
            </a:extLst>
          </p:cNvPr>
          <p:cNvSpPr/>
          <p:nvPr/>
        </p:nvSpPr>
        <p:spPr>
          <a:xfrm>
            <a:off x="6674945" y="1905357"/>
            <a:ext cx="3216824" cy="299960"/>
          </a:xfrm>
          <a:prstGeom prst="rect">
            <a:avLst/>
          </a:prstGeom>
          <a:solidFill>
            <a:schemeClr val="bg1"/>
          </a:solidFill>
          <a:ln w="25400">
            <a:solidFill>
              <a:schemeClr val="tx1"/>
            </a:solidFill>
          </a:ln>
        </p:spPr>
        <p:txBody>
          <a:bodyPr spcFirstLastPara="0" lIns="0" tIns="0" rIns="0" bIns="0" anchor="ctr"/>
          <a:lstStyle/>
          <a:p>
            <a:pPr algn="ctr" hangingPunct="0">
              <a:lnSpc>
                <a:spcPct val="90000"/>
              </a:lnSpc>
            </a:pPr>
            <a:r>
              <a:rPr lang="en-US" b="1" dirty="0" err="1">
                <a:ln w="0"/>
                <a:latin typeface="Lub Dub Condensed" panose="020B0506030403020204" pitchFamily="34" charset="0"/>
              </a:rPr>
              <a:t>HFmrEF</a:t>
            </a:r>
            <a:r>
              <a:rPr lang="en-US" b="1" dirty="0">
                <a:ln w="0"/>
                <a:latin typeface="Lub Dub Condensed" panose="020B0506030403020204" pitchFamily="34" charset="0"/>
              </a:rPr>
              <a:t>/HFpEF</a:t>
            </a:r>
          </a:p>
        </p:txBody>
      </p:sp>
      <p:cxnSp>
        <p:nvCxnSpPr>
          <p:cNvPr id="30" name="Straight Arrow Connector 18">
            <a:extLst>
              <a:ext uri="{FF2B5EF4-FFF2-40B4-BE49-F238E27FC236}">
                <a16:creationId xmlns:a16="http://schemas.microsoft.com/office/drawing/2014/main" id="{F6CF06CF-97EA-B41D-0942-BA1DEFA004FB}"/>
              </a:ext>
              <a:ext uri="{C183D7F6-B498-43B3-948B-1728B52AA6E4}">
                <adec:decorative xmlns:adec="http://schemas.microsoft.com/office/drawing/2017/decorative" val="1"/>
              </a:ext>
            </a:extLst>
          </p:cNvPr>
          <p:cNvCxnSpPr>
            <a:cxnSpLocks/>
            <a:stCxn id="17" idx="2"/>
            <a:endCxn id="18" idx="0"/>
          </p:cNvCxnSpPr>
          <p:nvPr/>
        </p:nvCxnSpPr>
        <p:spPr>
          <a:xfrm rot="5400000">
            <a:off x="4690886" y="509206"/>
            <a:ext cx="386962" cy="240175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18">
            <a:extLst>
              <a:ext uri="{FF2B5EF4-FFF2-40B4-BE49-F238E27FC236}">
                <a16:creationId xmlns:a16="http://schemas.microsoft.com/office/drawing/2014/main" id="{C493EC4C-A3F4-7AA6-2830-61AE5EE67DF3}"/>
              </a:ext>
              <a:ext uri="{C183D7F6-B498-43B3-948B-1728B52AA6E4}">
                <adec:decorative xmlns:adec="http://schemas.microsoft.com/office/drawing/2017/decorative" val="1"/>
              </a:ext>
            </a:extLst>
          </p:cNvPr>
          <p:cNvCxnSpPr>
            <a:cxnSpLocks/>
            <a:stCxn id="17" idx="2"/>
            <a:endCxn id="19" idx="0"/>
          </p:cNvCxnSpPr>
          <p:nvPr/>
        </p:nvCxnSpPr>
        <p:spPr>
          <a:xfrm rot="16200000" flipH="1">
            <a:off x="6989923" y="611922"/>
            <a:ext cx="388755" cy="219811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4AA512E3-8AED-1D15-F559-422E7AAB8628}"/>
              </a:ext>
              <a:ext uri="{C183D7F6-B498-43B3-948B-1728B52AA6E4}">
                <adec:decorative xmlns:adec="http://schemas.microsoft.com/office/drawing/2017/decorative" val="1"/>
              </a:ext>
            </a:extLst>
          </p:cNvPr>
          <p:cNvSpPr/>
          <p:nvPr/>
        </p:nvSpPr>
        <p:spPr>
          <a:xfrm>
            <a:off x="763794" y="3162744"/>
            <a:ext cx="9305364" cy="137135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664489D-B947-E47E-15D7-0A67558648AF}"/>
              </a:ext>
              <a:ext uri="{C183D7F6-B498-43B3-948B-1728B52AA6E4}">
                <adec:decorative xmlns:adec="http://schemas.microsoft.com/office/drawing/2017/decorative" val="1"/>
              </a:ext>
            </a:extLst>
          </p:cNvPr>
          <p:cNvSpPr txBox="1"/>
          <p:nvPr/>
        </p:nvSpPr>
        <p:spPr>
          <a:xfrm>
            <a:off x="795216" y="3177212"/>
            <a:ext cx="1586217" cy="307777"/>
          </a:xfrm>
          <a:prstGeom prst="rect">
            <a:avLst/>
          </a:prstGeom>
          <a:noFill/>
        </p:spPr>
        <p:txBody>
          <a:bodyPr wrap="square">
            <a:spAutoFit/>
          </a:bodyPr>
          <a:lstStyle/>
          <a:p>
            <a:r>
              <a:rPr lang="en-US" sz="1400" b="1" i="1" dirty="0">
                <a:ln w="0"/>
                <a:solidFill>
                  <a:prstClr val="black"/>
                </a:solidFill>
                <a:latin typeface="Lub Dub Condensed" panose="020B0506030403020204" pitchFamily="34" charset="0"/>
              </a:rPr>
              <a:t>HF GDMT</a:t>
            </a:r>
            <a:endParaRPr lang="en-US" sz="1400" i="1" dirty="0"/>
          </a:p>
        </p:txBody>
      </p:sp>
      <p:sp>
        <p:nvSpPr>
          <p:cNvPr id="128" name="Rectangle 127" descr="An algorithm presenting the guideline recommendations for the management of CKD and heart failure according to the heart failure subtype with guideline directed medical therapies.">
            <a:extLst>
              <a:ext uri="{FF2B5EF4-FFF2-40B4-BE49-F238E27FC236}">
                <a16:creationId xmlns:a16="http://schemas.microsoft.com/office/drawing/2014/main" id="{67460517-8580-1BAF-B32F-0E85802BB4E9}"/>
              </a:ext>
            </a:extLst>
          </p:cNvPr>
          <p:cNvSpPr/>
          <p:nvPr/>
        </p:nvSpPr>
        <p:spPr>
          <a:xfrm>
            <a:off x="768928" y="1226126"/>
            <a:ext cx="10892030" cy="4395355"/>
          </a:xfrm>
          <a:prstGeom prst="rect">
            <a:avLst/>
          </a:prstGeom>
          <a:no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a:extLst>
              <a:ext uri="{FF2B5EF4-FFF2-40B4-BE49-F238E27FC236}">
                <a16:creationId xmlns:a16="http://schemas.microsoft.com/office/drawing/2014/main" id="{0A5296AA-974D-DD71-7652-239C73B229A6}"/>
              </a:ext>
            </a:extLst>
          </p:cNvPr>
          <p:cNvSpPr txBox="1"/>
          <p:nvPr/>
        </p:nvSpPr>
        <p:spPr>
          <a:xfrm>
            <a:off x="742277" y="5127825"/>
            <a:ext cx="5454128" cy="461665"/>
          </a:xfrm>
          <a:prstGeom prst="rect">
            <a:avLst/>
          </a:prstGeom>
          <a:noFill/>
        </p:spPr>
        <p:txBody>
          <a:bodyPr wrap="square">
            <a:spAutoFit/>
          </a:bodyPr>
          <a:lstStyle/>
          <a:p>
            <a:r>
              <a:rPr kumimoji="0" lang="en-US" sz="1200" b="0" i="1"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Management of patients with comorbid diabetes and HF according to HF subtype with HFGDMT as recommended by the 2022 Heart Failure Guidelines highlighted in gray.</a:t>
            </a:r>
            <a:endParaRPr lang="en-US" i="1" dirty="0"/>
          </a:p>
        </p:txBody>
      </p:sp>
      <p:sp>
        <p:nvSpPr>
          <p:cNvPr id="5" name="Text Placeholder 4">
            <a:extLst>
              <a:ext uri="{FF2B5EF4-FFF2-40B4-BE49-F238E27FC236}">
                <a16:creationId xmlns:a16="http://schemas.microsoft.com/office/drawing/2014/main" id="{74E40C1D-DA94-251F-D88E-D9D66E340B20}"/>
              </a:ext>
            </a:extLst>
          </p:cNvPr>
          <p:cNvSpPr>
            <a:spLocks noGrp="1"/>
          </p:cNvSpPr>
          <p:nvPr>
            <p:ph type="body" sz="quarter" idx="13"/>
          </p:nvPr>
        </p:nvSpPr>
        <p:spPr>
          <a:xfrm>
            <a:off x="1722552" y="5873961"/>
            <a:ext cx="8746897" cy="421493"/>
          </a:xfrm>
        </p:spPr>
        <p:txBody>
          <a:bodyPr/>
          <a:lstStyle/>
          <a:p>
            <a:br>
              <a:rPr lang="en-US" dirty="0"/>
            </a:br>
            <a:r>
              <a:rPr lang="en-US" b="1" dirty="0"/>
              <a:t> Abbreviations: </a:t>
            </a:r>
            <a:r>
              <a:rPr lang="en-US" dirty="0"/>
              <a:t>CKD indicates chronic kidney disease; GDMT, guideline directed medical therapy; eGFR, estimated glomerular filtration rate; HF, heart failure; HFpEF, heart failure with preserved ejection fraction; </a:t>
            </a:r>
            <a:r>
              <a:rPr lang="en-US" dirty="0" err="1"/>
              <a:t>HFrEF</a:t>
            </a:r>
            <a:r>
              <a:rPr lang="en-US" dirty="0"/>
              <a:t>, heart failure with reduced ejection fraction; </a:t>
            </a:r>
            <a:r>
              <a:rPr lang="en-US" dirty="0" err="1"/>
              <a:t>HFmrEF</a:t>
            </a:r>
            <a:r>
              <a:rPr lang="en-US" dirty="0"/>
              <a:t>, heart failure with mildly reduced ejection fraction; SGLT2i, sodium-glucose cotransporter-2 inhibitors; and T2D, type 2 diabetes.</a:t>
            </a:r>
          </a:p>
        </p:txBody>
      </p:sp>
      <p:sp>
        <p:nvSpPr>
          <p:cNvPr id="4" name="Slide Number Placeholder 3">
            <a:extLst>
              <a:ext uri="{FF2B5EF4-FFF2-40B4-BE49-F238E27FC236}">
                <a16:creationId xmlns:a16="http://schemas.microsoft.com/office/drawing/2014/main" id="{70246254-4B9F-BC85-2548-63049D3C078D}"/>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21</a:t>
            </a:fld>
            <a:endParaRPr lang="en-US" sz="900" dirty="0"/>
          </a:p>
        </p:txBody>
      </p:sp>
      <p:sp>
        <p:nvSpPr>
          <p:cNvPr id="63" name="Rectangle Container copy 2">
            <a:extLst>
              <a:ext uri="{FF2B5EF4-FFF2-40B4-BE49-F238E27FC236}">
                <a16:creationId xmlns:a16="http://schemas.microsoft.com/office/drawing/2014/main" id="{AF3E4A28-5161-2A9D-5EC2-297EC6AF6201}"/>
              </a:ext>
              <a:ext uri="{C183D7F6-B498-43B3-948B-1728B52AA6E4}">
                <adec:decorative xmlns:adec="http://schemas.microsoft.com/office/drawing/2017/decorative" val="1"/>
              </a:ext>
            </a:extLst>
          </p:cNvPr>
          <p:cNvSpPr/>
          <p:nvPr/>
        </p:nvSpPr>
        <p:spPr>
          <a:xfrm>
            <a:off x="1189554" y="3482131"/>
            <a:ext cx="1141270" cy="686452"/>
          </a:xfrm>
          <a:prstGeom prst="rect">
            <a:avLst/>
          </a:prstGeom>
          <a:solidFill>
            <a:srgbClr val="79C78D"/>
          </a:solidFill>
          <a:ln w="12700">
            <a:noFill/>
          </a:ln>
        </p:spPr>
        <p:txBody>
          <a:bodyPr wrap="square" rtlCol="0" anchor="ctr">
            <a:noAutofit/>
          </a:bodyPr>
          <a:lstStyle/>
          <a:p>
            <a:pPr algn="ctr">
              <a:lnSpc>
                <a:spcPct val="90000"/>
              </a:lnSpc>
            </a:pPr>
            <a:r>
              <a:rPr lang="en-US" sz="1600" b="1">
                <a:ln w="0"/>
                <a:solidFill>
                  <a:prstClr val="black"/>
                </a:solidFill>
                <a:latin typeface="Lub Dub Condensed" panose="020B0506030403020204" pitchFamily="34" charset="0"/>
              </a:rPr>
              <a:t>Beta Blockers</a:t>
            </a:r>
            <a:endParaRPr lang="en-US" sz="1600" b="1" dirty="0">
              <a:ln w="0"/>
              <a:solidFill>
                <a:prstClr val="black"/>
              </a:solidFill>
              <a:latin typeface="Lub Dub Condensed" panose="020B0506030403020204" pitchFamily="34" charset="0"/>
            </a:endParaRPr>
          </a:p>
          <a:p>
            <a:pPr algn="ctr">
              <a:lnSpc>
                <a:spcPct val="90000"/>
              </a:lnSpc>
            </a:pPr>
            <a:r>
              <a:rPr lang="en-US" sz="1200" dirty="0">
                <a:ln w="0"/>
                <a:solidFill>
                  <a:prstClr val="black"/>
                </a:solidFill>
                <a:latin typeface="Lub Dub Condensed" panose="020B0506030403020204" pitchFamily="34" charset="0"/>
              </a:rPr>
              <a:t>Class 1</a:t>
            </a:r>
          </a:p>
        </p:txBody>
      </p:sp>
      <p:sp>
        <p:nvSpPr>
          <p:cNvPr id="64" name="Rectangle Container copy 2">
            <a:extLst>
              <a:ext uri="{FF2B5EF4-FFF2-40B4-BE49-F238E27FC236}">
                <a16:creationId xmlns:a16="http://schemas.microsoft.com/office/drawing/2014/main" id="{B63AFE88-BDB2-C4D2-0915-7072DD55CA7C}"/>
              </a:ext>
              <a:ext uri="{C183D7F6-B498-43B3-948B-1728B52AA6E4}">
                <adec:decorative xmlns:adec="http://schemas.microsoft.com/office/drawing/2017/decorative" val="1"/>
              </a:ext>
            </a:extLst>
          </p:cNvPr>
          <p:cNvSpPr/>
          <p:nvPr/>
        </p:nvSpPr>
        <p:spPr>
          <a:xfrm>
            <a:off x="2470909" y="3483924"/>
            <a:ext cx="1141270" cy="686452"/>
          </a:xfrm>
          <a:prstGeom prst="rect">
            <a:avLst/>
          </a:prstGeom>
          <a:solidFill>
            <a:srgbClr val="79C78D"/>
          </a:solidFill>
          <a:ln w="12700">
            <a:noFill/>
          </a:ln>
        </p:spPr>
        <p:txBody>
          <a:bodyPr wrap="square" rtlCol="0" anchor="ctr">
            <a:noAutofit/>
          </a:bodyPr>
          <a:lstStyle/>
          <a:p>
            <a:pPr algn="ctr">
              <a:lnSpc>
                <a:spcPct val="90000"/>
              </a:lnSpc>
            </a:pPr>
            <a:r>
              <a:rPr lang="en-US" sz="1600" b="1" dirty="0">
                <a:ln w="0"/>
                <a:solidFill>
                  <a:prstClr val="black"/>
                </a:solidFill>
                <a:latin typeface="Lub Dub Condensed" panose="020B0506030403020204" pitchFamily="34" charset="0"/>
              </a:rPr>
              <a:t>Steroidal MRA</a:t>
            </a:r>
          </a:p>
          <a:p>
            <a:pPr algn="ctr">
              <a:lnSpc>
                <a:spcPct val="90000"/>
              </a:lnSpc>
            </a:pPr>
            <a:r>
              <a:rPr lang="en-US" sz="1200" dirty="0">
                <a:ln w="0"/>
                <a:solidFill>
                  <a:prstClr val="black"/>
                </a:solidFill>
                <a:latin typeface="Lub Dub Condensed" panose="020B0506030403020204" pitchFamily="34" charset="0"/>
              </a:rPr>
              <a:t>Class 1</a:t>
            </a:r>
          </a:p>
        </p:txBody>
      </p:sp>
      <p:sp>
        <p:nvSpPr>
          <p:cNvPr id="65" name="Rectangle Container copy 2">
            <a:extLst>
              <a:ext uri="{FF2B5EF4-FFF2-40B4-BE49-F238E27FC236}">
                <a16:creationId xmlns:a16="http://schemas.microsoft.com/office/drawing/2014/main" id="{0D10F435-29DD-1CB1-6EED-AFE91D56B3AD}"/>
              </a:ext>
              <a:ext uri="{C183D7F6-B498-43B3-948B-1728B52AA6E4}">
                <adec:decorative xmlns:adec="http://schemas.microsoft.com/office/drawing/2017/decorative" val="1"/>
              </a:ext>
            </a:extLst>
          </p:cNvPr>
          <p:cNvSpPr/>
          <p:nvPr/>
        </p:nvSpPr>
        <p:spPr>
          <a:xfrm>
            <a:off x="3752264" y="3485716"/>
            <a:ext cx="1141270" cy="1064761"/>
          </a:xfrm>
          <a:prstGeom prst="rect">
            <a:avLst/>
          </a:prstGeom>
          <a:solidFill>
            <a:srgbClr val="79C78D"/>
          </a:solidFill>
          <a:ln w="12700">
            <a:noFill/>
          </a:ln>
        </p:spPr>
        <p:txBody>
          <a:bodyPr wrap="square" rtlCol="0" anchor="ctr">
            <a:noAutofit/>
          </a:bodyPr>
          <a:lstStyle/>
          <a:p>
            <a:pPr algn="ctr">
              <a:lnSpc>
                <a:spcPct val="90000"/>
              </a:lnSpc>
            </a:pPr>
            <a:r>
              <a:rPr lang="en-US" sz="1600" b="1" dirty="0">
                <a:ln w="0"/>
                <a:solidFill>
                  <a:prstClr val="black"/>
                </a:solidFill>
                <a:latin typeface="Lub Dub Condensed" panose="020B0506030403020204" pitchFamily="34" charset="0"/>
              </a:rPr>
              <a:t>ARNI/</a:t>
            </a:r>
            <a:r>
              <a:rPr lang="en-US" sz="1600" b="1" dirty="0" err="1">
                <a:ln w="0"/>
                <a:solidFill>
                  <a:prstClr val="black"/>
                </a:solidFill>
                <a:latin typeface="Lub Dub Condensed" panose="020B0506030403020204" pitchFamily="34" charset="0"/>
              </a:rPr>
              <a:t>ACEi</a:t>
            </a:r>
            <a:r>
              <a:rPr lang="en-US" sz="1600" b="1" dirty="0">
                <a:ln w="0"/>
                <a:solidFill>
                  <a:prstClr val="black"/>
                </a:solidFill>
                <a:latin typeface="Lub Dub Condensed" panose="020B0506030403020204" pitchFamily="34" charset="0"/>
              </a:rPr>
              <a:t>/</a:t>
            </a:r>
            <a:br>
              <a:rPr lang="en-US" sz="1600" b="1" dirty="0">
                <a:ln w="0"/>
                <a:solidFill>
                  <a:prstClr val="black"/>
                </a:solidFill>
                <a:latin typeface="Lub Dub Condensed" panose="020B0506030403020204" pitchFamily="34" charset="0"/>
              </a:rPr>
            </a:br>
            <a:r>
              <a:rPr lang="en-US" sz="1600" b="1" dirty="0">
                <a:ln w="0"/>
                <a:solidFill>
                  <a:prstClr val="black"/>
                </a:solidFill>
                <a:latin typeface="Lub Dub Condensed" panose="020B0506030403020204" pitchFamily="34" charset="0"/>
              </a:rPr>
              <a:t>ARB</a:t>
            </a:r>
            <a:br>
              <a:rPr lang="en-US" sz="1600" b="1" dirty="0">
                <a:ln w="0"/>
                <a:solidFill>
                  <a:prstClr val="black"/>
                </a:solidFill>
                <a:latin typeface="Lub Dub Condensed" panose="020B0506030403020204" pitchFamily="34" charset="0"/>
              </a:rPr>
            </a:br>
            <a:r>
              <a:rPr lang="en-US" sz="1400" dirty="0">
                <a:ln w="0"/>
                <a:solidFill>
                  <a:prstClr val="black"/>
                </a:solidFill>
                <a:latin typeface="Lub Dub Condensed" panose="020B0506030403020204" pitchFamily="34" charset="0"/>
              </a:rPr>
              <a:t>(if eGFR &gt;30 at initiation)</a:t>
            </a:r>
          </a:p>
          <a:p>
            <a:pPr algn="ctr">
              <a:lnSpc>
                <a:spcPct val="90000"/>
              </a:lnSpc>
            </a:pPr>
            <a:r>
              <a:rPr lang="en-US" sz="1200" dirty="0">
                <a:ln w="0"/>
                <a:solidFill>
                  <a:prstClr val="black"/>
                </a:solidFill>
                <a:latin typeface="Lub Dub Condensed" panose="020B0506030403020204" pitchFamily="34" charset="0"/>
              </a:rPr>
              <a:t>Class 1</a:t>
            </a:r>
          </a:p>
        </p:txBody>
      </p:sp>
      <p:sp>
        <p:nvSpPr>
          <p:cNvPr id="66" name="Rectangle Container copy 2">
            <a:extLst>
              <a:ext uri="{FF2B5EF4-FFF2-40B4-BE49-F238E27FC236}">
                <a16:creationId xmlns:a16="http://schemas.microsoft.com/office/drawing/2014/main" id="{137CBC11-FC09-63ED-EBC0-43BC7B31F7F5}"/>
              </a:ext>
              <a:ext uri="{C183D7F6-B498-43B3-948B-1728B52AA6E4}">
                <adec:decorative xmlns:adec="http://schemas.microsoft.com/office/drawing/2017/decorative" val="1"/>
              </a:ext>
            </a:extLst>
          </p:cNvPr>
          <p:cNvSpPr/>
          <p:nvPr/>
        </p:nvSpPr>
        <p:spPr>
          <a:xfrm>
            <a:off x="5033619" y="3485716"/>
            <a:ext cx="1141270" cy="1064761"/>
          </a:xfrm>
          <a:prstGeom prst="rect">
            <a:avLst/>
          </a:prstGeom>
          <a:solidFill>
            <a:srgbClr val="79C78D"/>
          </a:solidFill>
          <a:ln w="12700">
            <a:noFill/>
          </a:ln>
        </p:spPr>
        <p:txBody>
          <a:bodyPr wrap="square" rtlCol="0" anchor="ctr">
            <a:noAutofit/>
          </a:bodyPr>
          <a:lstStyle/>
          <a:p>
            <a:pPr algn="ctr">
              <a:lnSpc>
                <a:spcPct val="90000"/>
              </a:lnSpc>
            </a:pPr>
            <a:r>
              <a:rPr lang="en-US" sz="1600" b="1" dirty="0">
                <a:ln w="0"/>
                <a:solidFill>
                  <a:prstClr val="black"/>
                </a:solidFill>
                <a:latin typeface="Lub Dub Condensed" panose="020B0506030403020204" pitchFamily="34" charset="0"/>
              </a:rPr>
              <a:t>SGLT2i</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w="0"/>
                <a:solidFill>
                  <a:prstClr val="black"/>
                </a:solidFill>
                <a:effectLst/>
                <a:uLnTx/>
                <a:uFillTx/>
                <a:latin typeface="Lub Dub Condensed" panose="020B0506030403020204" pitchFamily="34" charset="0"/>
                <a:ea typeface="+mn-ea"/>
                <a:cs typeface="+mn-cs"/>
              </a:rPr>
              <a:t>(if eGFR &gt;20 at initiation)</a:t>
            </a:r>
            <a:endParaRPr lang="en-US" sz="1600" b="1" dirty="0">
              <a:ln w="0"/>
              <a:solidFill>
                <a:prstClr val="black"/>
              </a:solidFill>
              <a:latin typeface="Lub Dub Condensed" panose="020B0506030403020204" pitchFamily="34" charset="0"/>
            </a:endParaRPr>
          </a:p>
          <a:p>
            <a:pPr algn="ctr">
              <a:lnSpc>
                <a:spcPct val="90000"/>
              </a:lnSpc>
            </a:pPr>
            <a:r>
              <a:rPr lang="en-US" sz="1200" dirty="0">
                <a:ln w="0"/>
                <a:solidFill>
                  <a:prstClr val="black"/>
                </a:solidFill>
                <a:latin typeface="Lub Dub Condensed" panose="020B0506030403020204" pitchFamily="34" charset="0"/>
              </a:rPr>
              <a:t>Class 1</a:t>
            </a:r>
          </a:p>
        </p:txBody>
      </p:sp>
      <p:sp>
        <p:nvSpPr>
          <p:cNvPr id="67" name="Rectangle Container copy 2">
            <a:extLst>
              <a:ext uri="{FF2B5EF4-FFF2-40B4-BE49-F238E27FC236}">
                <a16:creationId xmlns:a16="http://schemas.microsoft.com/office/drawing/2014/main" id="{C635B92B-C1C9-7342-693A-1799C626BDED}"/>
              </a:ext>
              <a:ext uri="{C183D7F6-B498-43B3-948B-1728B52AA6E4}">
                <adec:decorative xmlns:adec="http://schemas.microsoft.com/office/drawing/2017/decorative" val="1"/>
              </a:ext>
            </a:extLst>
          </p:cNvPr>
          <p:cNvSpPr/>
          <p:nvPr/>
        </p:nvSpPr>
        <p:spPr>
          <a:xfrm>
            <a:off x="7288305" y="3476752"/>
            <a:ext cx="1990165" cy="707965"/>
          </a:xfrm>
          <a:prstGeom prst="rect">
            <a:avLst/>
          </a:prstGeom>
          <a:solidFill>
            <a:srgbClr val="79C78D"/>
          </a:solidFill>
          <a:ln w="12700">
            <a:noFill/>
          </a:ln>
        </p:spPr>
        <p:txBody>
          <a:bodyPr wrap="square" rtlCol="0" anchor="ctr">
            <a:noAutofit/>
          </a:bodyPr>
          <a:lstStyle/>
          <a:p>
            <a:pPr algn="ctr">
              <a:lnSpc>
                <a:spcPct val="90000"/>
              </a:lnSpc>
            </a:pPr>
            <a:r>
              <a:rPr lang="en-US" sz="1600" b="1" dirty="0">
                <a:ln w="0"/>
                <a:solidFill>
                  <a:prstClr val="black"/>
                </a:solidFill>
                <a:latin typeface="Lub Dub Condensed" panose="020B0506030403020204" pitchFamily="34" charset="0"/>
              </a:rPr>
              <a:t>SGLT2i</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w="0"/>
                <a:solidFill>
                  <a:prstClr val="black"/>
                </a:solidFill>
                <a:effectLst/>
                <a:uLnTx/>
                <a:uFillTx/>
                <a:latin typeface="Lub Dub Condensed" panose="020B0506030403020204" pitchFamily="34" charset="0"/>
                <a:ea typeface="+mn-ea"/>
                <a:cs typeface="+mn-cs"/>
              </a:rPr>
              <a:t>(if eGFR &gt;20 at initiation)</a:t>
            </a:r>
            <a:endParaRPr kumimoji="0" lang="en-US" sz="1600" b="1" i="0" u="none" strike="noStrike" kern="1200" cap="none" spc="0" normalizeH="0" baseline="0" noProof="0" dirty="0">
              <a:ln w="0"/>
              <a:solidFill>
                <a:prstClr val="black"/>
              </a:solidFill>
              <a:effectLst/>
              <a:uLnTx/>
              <a:uFillTx/>
              <a:latin typeface="Lub Dub Condensed" panose="020B0506030403020204" pitchFamily="34" charset="0"/>
              <a:ea typeface="+mn-ea"/>
              <a:cs typeface="+mn-cs"/>
            </a:endParaRPr>
          </a:p>
          <a:p>
            <a:pPr algn="ctr">
              <a:lnSpc>
                <a:spcPct val="90000"/>
              </a:lnSpc>
            </a:pPr>
            <a:r>
              <a:rPr lang="en-US" sz="1200" dirty="0">
                <a:ln w="0"/>
                <a:solidFill>
                  <a:prstClr val="black"/>
                </a:solidFill>
                <a:latin typeface="Lub Dub Condensed" panose="020B0506030403020204" pitchFamily="34" charset="0"/>
              </a:rPr>
              <a:t>Class 1</a:t>
            </a:r>
          </a:p>
        </p:txBody>
      </p:sp>
      <p:cxnSp>
        <p:nvCxnSpPr>
          <p:cNvPr id="68" name="Straight Arrow Connector 67">
            <a:extLst>
              <a:ext uri="{FF2B5EF4-FFF2-40B4-BE49-F238E27FC236}">
                <a16:creationId xmlns:a16="http://schemas.microsoft.com/office/drawing/2014/main" id="{98399D1A-0E9D-0FA7-A385-CD9AFEDDAC86}"/>
              </a:ext>
              <a:ext uri="{C183D7F6-B498-43B3-948B-1728B52AA6E4}">
                <adec:decorative xmlns:adec="http://schemas.microsoft.com/office/drawing/2017/decorative" val="1"/>
              </a:ext>
            </a:extLst>
          </p:cNvPr>
          <p:cNvCxnSpPr>
            <a:cxnSpLocks/>
            <a:stCxn id="19" idx="2"/>
            <a:endCxn id="83" idx="0"/>
          </p:cNvCxnSpPr>
          <p:nvPr/>
        </p:nvCxnSpPr>
        <p:spPr>
          <a:xfrm>
            <a:off x="8283357" y="2205317"/>
            <a:ext cx="0" cy="36119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18">
            <a:extLst>
              <a:ext uri="{FF2B5EF4-FFF2-40B4-BE49-F238E27FC236}">
                <a16:creationId xmlns:a16="http://schemas.microsoft.com/office/drawing/2014/main" id="{29469BA2-D302-7340-27C1-8764ADB4234B}"/>
              </a:ext>
              <a:ext uri="{C183D7F6-B498-43B3-948B-1728B52AA6E4}">
                <adec:decorative xmlns:adec="http://schemas.microsoft.com/office/drawing/2017/decorative" val="1"/>
              </a:ext>
            </a:extLst>
          </p:cNvPr>
          <p:cNvCxnSpPr>
            <a:cxnSpLocks/>
            <a:stCxn id="81" idx="2"/>
            <a:endCxn id="64" idx="0"/>
          </p:cNvCxnSpPr>
          <p:nvPr/>
        </p:nvCxnSpPr>
        <p:spPr>
          <a:xfrm rot="16200000" flipH="1">
            <a:off x="2520200" y="2962579"/>
            <a:ext cx="473579" cy="56911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18">
            <a:extLst>
              <a:ext uri="{FF2B5EF4-FFF2-40B4-BE49-F238E27FC236}">
                <a16:creationId xmlns:a16="http://schemas.microsoft.com/office/drawing/2014/main" id="{D459842B-91CD-B455-BBC7-26E31C3B58AE}"/>
              </a:ext>
              <a:ext uri="{C183D7F6-B498-43B3-948B-1728B52AA6E4}">
                <adec:decorative xmlns:adec="http://schemas.microsoft.com/office/drawing/2017/decorative" val="1"/>
              </a:ext>
            </a:extLst>
          </p:cNvPr>
          <p:cNvCxnSpPr>
            <a:cxnSpLocks/>
            <a:stCxn id="18" idx="2"/>
            <a:endCxn id="82" idx="0"/>
          </p:cNvCxnSpPr>
          <p:nvPr/>
        </p:nvCxnSpPr>
        <p:spPr>
          <a:xfrm rot="16200000" flipH="1">
            <a:off x="4091461" y="1795552"/>
            <a:ext cx="362992" cy="1178935"/>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18">
            <a:extLst>
              <a:ext uri="{FF2B5EF4-FFF2-40B4-BE49-F238E27FC236}">
                <a16:creationId xmlns:a16="http://schemas.microsoft.com/office/drawing/2014/main" id="{2B00153A-CAEC-B802-E9B0-27813FF635D3}"/>
              </a:ext>
              <a:ext uri="{C183D7F6-B498-43B3-948B-1728B52AA6E4}">
                <adec:decorative xmlns:adec="http://schemas.microsoft.com/office/drawing/2017/decorative" val="1"/>
              </a:ext>
            </a:extLst>
          </p:cNvPr>
          <p:cNvCxnSpPr>
            <a:cxnSpLocks/>
            <a:stCxn id="81" idx="2"/>
            <a:endCxn id="63" idx="0"/>
          </p:cNvCxnSpPr>
          <p:nvPr/>
        </p:nvCxnSpPr>
        <p:spPr>
          <a:xfrm rot="5400000">
            <a:off x="1880419" y="2890116"/>
            <a:ext cx="471786" cy="712245"/>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18">
            <a:extLst>
              <a:ext uri="{FF2B5EF4-FFF2-40B4-BE49-F238E27FC236}">
                <a16:creationId xmlns:a16="http://schemas.microsoft.com/office/drawing/2014/main" id="{E2B9A07A-F184-479B-DEBE-41E0B2D0853F}"/>
              </a:ext>
              <a:ext uri="{C183D7F6-B498-43B3-948B-1728B52AA6E4}">
                <adec:decorative xmlns:adec="http://schemas.microsoft.com/office/drawing/2017/decorative" val="1"/>
              </a:ext>
            </a:extLst>
          </p:cNvPr>
          <p:cNvCxnSpPr>
            <a:cxnSpLocks/>
            <a:stCxn id="18" idx="2"/>
            <a:endCxn id="81" idx="0"/>
          </p:cNvCxnSpPr>
          <p:nvPr/>
        </p:nvCxnSpPr>
        <p:spPr>
          <a:xfrm rot="5400000">
            <a:off x="2896466" y="1779492"/>
            <a:ext cx="362992" cy="1211056"/>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3" name="Rectangle Container copy 2">
            <a:extLst>
              <a:ext uri="{FF2B5EF4-FFF2-40B4-BE49-F238E27FC236}">
                <a16:creationId xmlns:a16="http://schemas.microsoft.com/office/drawing/2014/main" id="{5F8161FC-31F6-6BA3-5D64-C1C2C75390EF}"/>
              </a:ext>
              <a:ext uri="{C183D7F6-B498-43B3-948B-1728B52AA6E4}">
                <adec:decorative xmlns:adec="http://schemas.microsoft.com/office/drawing/2017/decorative" val="1"/>
              </a:ext>
            </a:extLst>
          </p:cNvPr>
          <p:cNvSpPr/>
          <p:nvPr/>
        </p:nvSpPr>
        <p:spPr>
          <a:xfrm>
            <a:off x="6927925" y="4513648"/>
            <a:ext cx="2710926" cy="413347"/>
          </a:xfrm>
          <a:prstGeom prst="rect">
            <a:avLst/>
          </a:prstGeom>
          <a:solidFill>
            <a:schemeClr val="bg1"/>
          </a:solidFill>
          <a:ln w="25400">
            <a:solidFill>
              <a:schemeClr val="tx1"/>
            </a:solidFill>
          </a:ln>
        </p:spPr>
        <p:txBody>
          <a:bodyPr spcFirstLastPara="0" lIns="0" tIns="0" rIns="0" bIns="0" anchor="ctr"/>
          <a:lstStyle/>
          <a:p>
            <a:pPr algn="ctr" hangingPunct="0">
              <a:lnSpc>
                <a:spcPct val="90000"/>
              </a:lnSpc>
            </a:pPr>
            <a:r>
              <a:rPr lang="en-US" sz="1400" b="1" dirty="0">
                <a:ln w="0"/>
                <a:solidFill>
                  <a:prstClr val="black"/>
                </a:solidFill>
                <a:latin typeface="Lub Dub Condensed" panose="020B0506030403020204" pitchFamily="34" charset="0"/>
              </a:rPr>
              <a:t>T2D + CKD with </a:t>
            </a:r>
            <a:br>
              <a:rPr lang="en-US" sz="1400" b="1" dirty="0">
                <a:ln w="0"/>
                <a:solidFill>
                  <a:prstClr val="black"/>
                </a:solidFill>
                <a:latin typeface="Lub Dub Condensed" panose="020B0506030403020204" pitchFamily="34" charset="0"/>
              </a:rPr>
            </a:br>
            <a:r>
              <a:rPr lang="en-US" sz="1400" b="1" dirty="0">
                <a:ln w="0"/>
                <a:solidFill>
                  <a:prstClr val="black"/>
                </a:solidFill>
                <a:latin typeface="Lub Dub Condensed" panose="020B0506030403020204" pitchFamily="34" charset="0"/>
              </a:rPr>
              <a:t>albuminuria present?</a:t>
            </a:r>
          </a:p>
        </p:txBody>
      </p:sp>
      <p:sp>
        <p:nvSpPr>
          <p:cNvPr id="74" name="Rectangle Container copy 2">
            <a:extLst>
              <a:ext uri="{FF2B5EF4-FFF2-40B4-BE49-F238E27FC236}">
                <a16:creationId xmlns:a16="http://schemas.microsoft.com/office/drawing/2014/main" id="{447BD724-6C4A-A19A-2B4E-89593F188DA6}"/>
              </a:ext>
              <a:ext uri="{C183D7F6-B498-43B3-948B-1728B52AA6E4}">
                <adec:decorative xmlns:adec="http://schemas.microsoft.com/office/drawing/2017/decorative" val="1"/>
              </a:ext>
            </a:extLst>
          </p:cNvPr>
          <p:cNvSpPr/>
          <p:nvPr/>
        </p:nvSpPr>
        <p:spPr>
          <a:xfrm>
            <a:off x="6917165" y="5379185"/>
            <a:ext cx="2732443" cy="247066"/>
          </a:xfrm>
          <a:prstGeom prst="rect">
            <a:avLst/>
          </a:prstGeom>
          <a:solidFill>
            <a:srgbClr val="FFDA68"/>
          </a:solidFill>
          <a:ln w="12700">
            <a:noFill/>
          </a:ln>
        </p:spPr>
        <p:txBody>
          <a:bodyPr wrap="square" rtlCol="0" anchor="ctr">
            <a:noAutofit/>
          </a:bodyPr>
          <a:lstStyle/>
          <a:p>
            <a:pPr algn="ctr">
              <a:lnSpc>
                <a:spcPct val="90000"/>
              </a:lnSpc>
            </a:pPr>
            <a:r>
              <a:rPr lang="en-US" sz="1400" b="1" dirty="0">
                <a:ln w="0"/>
                <a:solidFill>
                  <a:prstClr val="black"/>
                </a:solidFill>
                <a:latin typeface="Lub Dub Condensed" panose="020B0506030403020204" pitchFamily="34" charset="0"/>
              </a:rPr>
              <a:t>Add </a:t>
            </a:r>
            <a:r>
              <a:rPr lang="en-US" sz="1400" b="1" dirty="0" err="1">
                <a:ln w="0"/>
                <a:solidFill>
                  <a:prstClr val="black"/>
                </a:solidFill>
                <a:latin typeface="Lub Dub Condensed" panose="020B0506030403020204" pitchFamily="34" charset="0"/>
              </a:rPr>
              <a:t>nsMRA</a:t>
            </a:r>
            <a:r>
              <a:rPr lang="en-US" sz="1400" b="1" dirty="0">
                <a:ln w="0"/>
                <a:solidFill>
                  <a:prstClr val="black"/>
                </a:solidFill>
                <a:latin typeface="Lub Dub Condensed" panose="020B0506030403020204" pitchFamily="34" charset="0"/>
              </a:rPr>
              <a:t>   </a:t>
            </a:r>
            <a:r>
              <a:rPr lang="en-US" sz="1200" dirty="0">
                <a:ln w="0"/>
                <a:solidFill>
                  <a:prstClr val="black"/>
                </a:solidFill>
                <a:latin typeface="Lub Dub Condensed" panose="020B0506030403020204" pitchFamily="34" charset="0"/>
              </a:rPr>
              <a:t>Class 2a</a:t>
            </a:r>
          </a:p>
        </p:txBody>
      </p:sp>
      <p:sp>
        <p:nvSpPr>
          <p:cNvPr id="75" name="Rectangle Container copy 2">
            <a:extLst>
              <a:ext uri="{FF2B5EF4-FFF2-40B4-BE49-F238E27FC236}">
                <a16:creationId xmlns:a16="http://schemas.microsoft.com/office/drawing/2014/main" id="{0B866B67-9995-2891-D602-26268610FEF9}"/>
              </a:ext>
              <a:ext uri="{C183D7F6-B498-43B3-948B-1728B52AA6E4}">
                <adec:decorative xmlns:adec="http://schemas.microsoft.com/office/drawing/2017/decorative" val="1"/>
              </a:ext>
            </a:extLst>
          </p:cNvPr>
          <p:cNvSpPr/>
          <p:nvPr/>
        </p:nvSpPr>
        <p:spPr>
          <a:xfrm>
            <a:off x="10230521" y="4515441"/>
            <a:ext cx="1387738" cy="411480"/>
          </a:xfrm>
          <a:prstGeom prst="rect">
            <a:avLst/>
          </a:prstGeom>
          <a:solidFill>
            <a:schemeClr val="bg1"/>
          </a:solidFill>
          <a:ln w="25400">
            <a:solidFill>
              <a:schemeClr val="tx1"/>
            </a:solidFill>
          </a:ln>
        </p:spPr>
        <p:txBody>
          <a:bodyPr spcFirstLastPara="0" lIns="0" tIns="0" rIns="0" bIns="0" anchor="ctr"/>
          <a:lstStyle/>
          <a:p>
            <a:pPr algn="ctr" hangingPunct="0">
              <a:lnSpc>
                <a:spcPct val="90000"/>
              </a:lnSpc>
            </a:pPr>
            <a:r>
              <a:rPr lang="en-US" sz="1400" b="1" dirty="0">
                <a:ln w="0"/>
                <a:solidFill>
                  <a:prstClr val="black"/>
                </a:solidFill>
                <a:latin typeface="Lub Dub Condensed" panose="020B0506030403020204" pitchFamily="34" charset="0"/>
              </a:rPr>
              <a:t>Continue current therapy</a:t>
            </a:r>
          </a:p>
        </p:txBody>
      </p:sp>
      <p:cxnSp>
        <p:nvCxnSpPr>
          <p:cNvPr id="76" name="Straight Arrow Connector 75">
            <a:extLst>
              <a:ext uri="{FF2B5EF4-FFF2-40B4-BE49-F238E27FC236}">
                <a16:creationId xmlns:a16="http://schemas.microsoft.com/office/drawing/2014/main" id="{722D8FFA-749A-12E7-C690-D472C99CEF40}"/>
              </a:ext>
              <a:ext uri="{C183D7F6-B498-43B3-948B-1728B52AA6E4}">
                <adec:decorative xmlns:adec="http://schemas.microsoft.com/office/drawing/2017/decorative" val="1"/>
              </a:ext>
            </a:extLst>
          </p:cNvPr>
          <p:cNvCxnSpPr>
            <a:cxnSpLocks/>
            <a:stCxn id="67" idx="2"/>
            <a:endCxn id="73" idx="0"/>
          </p:cNvCxnSpPr>
          <p:nvPr/>
        </p:nvCxnSpPr>
        <p:spPr>
          <a:xfrm>
            <a:off x="8283388" y="4184717"/>
            <a:ext cx="0" cy="32893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E1AC13CA-A95A-91DC-CC4D-AB872D54EDFA}"/>
              </a:ext>
              <a:ext uri="{C183D7F6-B498-43B3-948B-1728B52AA6E4}">
                <adec:decorative xmlns:adec="http://schemas.microsoft.com/office/drawing/2017/decorative" val="1"/>
              </a:ext>
            </a:extLst>
          </p:cNvPr>
          <p:cNvCxnSpPr>
            <a:cxnSpLocks/>
            <a:stCxn id="73" idx="3"/>
            <a:endCxn id="75" idx="1"/>
          </p:cNvCxnSpPr>
          <p:nvPr/>
        </p:nvCxnSpPr>
        <p:spPr>
          <a:xfrm>
            <a:off x="9638851" y="4720322"/>
            <a:ext cx="591670" cy="85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2C496482-1443-6EFA-AA8C-236F66FDE818}"/>
              </a:ext>
              <a:ext uri="{C183D7F6-B498-43B3-948B-1728B52AA6E4}">
                <adec:decorative xmlns:adec="http://schemas.microsoft.com/office/drawing/2017/decorative" val="1"/>
              </a:ext>
            </a:extLst>
          </p:cNvPr>
          <p:cNvCxnSpPr>
            <a:cxnSpLocks/>
            <a:stCxn id="73" idx="2"/>
            <a:endCxn id="74" idx="0"/>
          </p:cNvCxnSpPr>
          <p:nvPr/>
        </p:nvCxnSpPr>
        <p:spPr>
          <a:xfrm flipH="1">
            <a:off x="8283387" y="4926995"/>
            <a:ext cx="1" cy="45219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AB230AC-C361-319B-AA95-0EB3526A78DE}"/>
              </a:ext>
              <a:ext uri="{C183D7F6-B498-43B3-948B-1728B52AA6E4}">
                <adec:decorative xmlns:adec="http://schemas.microsoft.com/office/drawing/2017/decorative" val="1"/>
              </a:ext>
            </a:extLst>
          </p:cNvPr>
          <p:cNvSpPr txBox="1"/>
          <p:nvPr/>
        </p:nvSpPr>
        <p:spPr>
          <a:xfrm>
            <a:off x="9727791" y="4600063"/>
            <a:ext cx="274320" cy="215444"/>
          </a:xfrm>
          <a:prstGeom prst="rect">
            <a:avLst/>
          </a:prstGeom>
          <a:solidFill>
            <a:schemeClr val="bg1"/>
          </a:solidFill>
          <a:ln>
            <a:solidFill>
              <a:schemeClr val="tx1"/>
            </a:solidFill>
          </a:ln>
        </p:spPr>
        <p:txBody>
          <a:bodyPr wrap="square" lIns="0" tIns="0" rIns="0" bIns="0">
            <a:spAutoFit/>
          </a:bodyPr>
          <a:lstStyle/>
          <a:p>
            <a:pPr algn="ctr"/>
            <a:r>
              <a:rPr lang="en-US" sz="1400" b="1" dirty="0">
                <a:ln w="0"/>
                <a:latin typeface="Lub Dub Condensed" panose="020B0506030403020204" pitchFamily="34" charset="0"/>
              </a:rPr>
              <a:t>No</a:t>
            </a:r>
          </a:p>
        </p:txBody>
      </p:sp>
      <p:sp>
        <p:nvSpPr>
          <p:cNvPr id="80" name="TextBox 79">
            <a:extLst>
              <a:ext uri="{FF2B5EF4-FFF2-40B4-BE49-F238E27FC236}">
                <a16:creationId xmlns:a16="http://schemas.microsoft.com/office/drawing/2014/main" id="{4DC35285-BDED-0D33-DD8C-6533685304EB}"/>
              </a:ext>
              <a:ext uri="{C183D7F6-B498-43B3-948B-1728B52AA6E4}">
                <adec:decorative xmlns:adec="http://schemas.microsoft.com/office/drawing/2017/decorative" val="1"/>
              </a:ext>
            </a:extLst>
          </p:cNvPr>
          <p:cNvSpPr txBox="1"/>
          <p:nvPr/>
        </p:nvSpPr>
        <p:spPr>
          <a:xfrm>
            <a:off x="8078285" y="4978374"/>
            <a:ext cx="364750" cy="215444"/>
          </a:xfrm>
          <a:prstGeom prst="rect">
            <a:avLst/>
          </a:prstGeom>
          <a:solidFill>
            <a:schemeClr val="bg1"/>
          </a:solidFill>
          <a:ln>
            <a:solidFill>
              <a:schemeClr val="tx1"/>
            </a:solidFill>
          </a:ln>
        </p:spPr>
        <p:txBody>
          <a:bodyPr wrap="square" lIns="0" tIns="0" rIns="0" bIns="0">
            <a:spAutoFit/>
          </a:bodyPr>
          <a:lstStyle/>
          <a:p>
            <a:pPr algn="ctr"/>
            <a:r>
              <a:rPr lang="en-US" sz="1400" b="1" dirty="0">
                <a:ln w="0"/>
                <a:latin typeface="Lub Dub Condensed" panose="020B0506030403020204" pitchFamily="34" charset="0"/>
              </a:rPr>
              <a:t>Yes</a:t>
            </a:r>
          </a:p>
        </p:txBody>
      </p:sp>
      <p:sp>
        <p:nvSpPr>
          <p:cNvPr id="81" name="Rectangle Container copy 2">
            <a:extLst>
              <a:ext uri="{FF2B5EF4-FFF2-40B4-BE49-F238E27FC236}">
                <a16:creationId xmlns:a16="http://schemas.microsoft.com/office/drawing/2014/main" id="{09C97B4A-9292-BD49-162B-298DE7441820}"/>
              </a:ext>
              <a:ext uri="{C183D7F6-B498-43B3-948B-1728B52AA6E4}">
                <adec:decorative xmlns:adec="http://schemas.microsoft.com/office/drawing/2017/decorative" val="1"/>
              </a:ext>
            </a:extLst>
          </p:cNvPr>
          <p:cNvSpPr/>
          <p:nvPr/>
        </p:nvSpPr>
        <p:spPr>
          <a:xfrm>
            <a:off x="1480907" y="2566516"/>
            <a:ext cx="1983054" cy="443829"/>
          </a:xfrm>
          <a:prstGeom prst="rect">
            <a:avLst/>
          </a:prstGeom>
          <a:solidFill>
            <a:schemeClr val="bg1"/>
          </a:solidFill>
          <a:ln w="25400">
            <a:solidFill>
              <a:schemeClr val="tx1"/>
            </a:solidFill>
          </a:ln>
        </p:spPr>
        <p:txBody>
          <a:bodyPr spcFirstLastPara="0" lIns="0" tIns="0" rIns="0" bIns="0" anchor="ctr"/>
          <a:lstStyle/>
          <a:p>
            <a:pPr algn="ctr" hangingPunct="0">
              <a:lnSpc>
                <a:spcPct val="90000"/>
              </a:lnSpc>
            </a:pPr>
            <a:r>
              <a:rPr lang="en-US" sz="1400" b="1" dirty="0">
                <a:ln w="0"/>
                <a:solidFill>
                  <a:prstClr val="black"/>
                </a:solidFill>
                <a:latin typeface="Lub Dub Condensed" panose="020B0506030403020204" pitchFamily="34" charset="0"/>
              </a:rPr>
              <a:t>For improved HF outcomes</a:t>
            </a:r>
          </a:p>
        </p:txBody>
      </p:sp>
      <p:sp>
        <p:nvSpPr>
          <p:cNvPr id="82" name="Rectangle Container copy 2">
            <a:extLst>
              <a:ext uri="{FF2B5EF4-FFF2-40B4-BE49-F238E27FC236}">
                <a16:creationId xmlns:a16="http://schemas.microsoft.com/office/drawing/2014/main" id="{DC6076B1-A4DC-21C8-C46E-D02828085B0D}"/>
              </a:ext>
              <a:ext uri="{C183D7F6-B498-43B3-948B-1728B52AA6E4}">
                <adec:decorative xmlns:adec="http://schemas.microsoft.com/office/drawing/2017/decorative" val="1"/>
              </a:ext>
            </a:extLst>
          </p:cNvPr>
          <p:cNvSpPr/>
          <p:nvPr/>
        </p:nvSpPr>
        <p:spPr>
          <a:xfrm>
            <a:off x="3870898" y="2566516"/>
            <a:ext cx="1983054" cy="443829"/>
          </a:xfrm>
          <a:prstGeom prst="rect">
            <a:avLst/>
          </a:prstGeom>
          <a:solidFill>
            <a:schemeClr val="bg1"/>
          </a:solidFill>
          <a:ln w="25400">
            <a:solidFill>
              <a:schemeClr val="tx1"/>
            </a:solidFill>
          </a:ln>
        </p:spPr>
        <p:txBody>
          <a:bodyPr spcFirstLastPara="0" lIns="0" tIns="0" rIns="0" bIns="0" anchor="ctr"/>
          <a:lstStyle/>
          <a:p>
            <a:pPr algn="ctr" hangingPunct="0">
              <a:lnSpc>
                <a:spcPct val="90000"/>
              </a:lnSpc>
            </a:pPr>
            <a:r>
              <a:rPr lang="en-US" sz="1400" b="1" dirty="0">
                <a:ln w="0"/>
                <a:solidFill>
                  <a:prstClr val="black"/>
                </a:solidFill>
                <a:latin typeface="Lub Dub Condensed" panose="020B0506030403020204" pitchFamily="34" charset="0"/>
              </a:rPr>
              <a:t>For improved HF and kidney outcomes</a:t>
            </a:r>
          </a:p>
        </p:txBody>
      </p:sp>
      <p:sp>
        <p:nvSpPr>
          <p:cNvPr id="83" name="Rectangle Container copy 2">
            <a:extLst>
              <a:ext uri="{FF2B5EF4-FFF2-40B4-BE49-F238E27FC236}">
                <a16:creationId xmlns:a16="http://schemas.microsoft.com/office/drawing/2014/main" id="{65148FAE-341E-504E-D938-4D511EE7C264}"/>
              </a:ext>
              <a:ext uri="{C183D7F6-B498-43B3-948B-1728B52AA6E4}">
                <adec:decorative xmlns:adec="http://schemas.microsoft.com/office/drawing/2017/decorative" val="1"/>
              </a:ext>
            </a:extLst>
          </p:cNvPr>
          <p:cNvSpPr/>
          <p:nvPr/>
        </p:nvSpPr>
        <p:spPr>
          <a:xfrm>
            <a:off x="7291830" y="2566516"/>
            <a:ext cx="1983054" cy="443829"/>
          </a:xfrm>
          <a:prstGeom prst="rect">
            <a:avLst/>
          </a:prstGeom>
          <a:solidFill>
            <a:schemeClr val="bg1"/>
          </a:solidFill>
          <a:ln w="25400">
            <a:solidFill>
              <a:schemeClr val="tx1"/>
            </a:solidFill>
          </a:ln>
        </p:spPr>
        <p:txBody>
          <a:bodyPr spcFirstLastPara="0" lIns="0" tIns="0" rIns="0" bIns="0" anchor="ctr"/>
          <a:lstStyle/>
          <a:p>
            <a:pPr algn="ctr" hangingPunct="0">
              <a:lnSpc>
                <a:spcPct val="90000"/>
              </a:lnSpc>
            </a:pPr>
            <a:r>
              <a:rPr lang="en-US" sz="1400" b="1" dirty="0">
                <a:ln w="0"/>
                <a:solidFill>
                  <a:prstClr val="black"/>
                </a:solidFill>
                <a:latin typeface="Lub Dub Condensed" panose="020B0506030403020204" pitchFamily="34" charset="0"/>
              </a:rPr>
              <a:t>For improved HF and kidney outcomes</a:t>
            </a:r>
          </a:p>
        </p:txBody>
      </p:sp>
      <p:cxnSp>
        <p:nvCxnSpPr>
          <p:cNvPr id="100" name="Straight Arrow Connector 18">
            <a:extLst>
              <a:ext uri="{FF2B5EF4-FFF2-40B4-BE49-F238E27FC236}">
                <a16:creationId xmlns:a16="http://schemas.microsoft.com/office/drawing/2014/main" id="{80C06284-C37C-465B-42C5-52B5D3AC3996}"/>
              </a:ext>
              <a:ext uri="{C183D7F6-B498-43B3-948B-1728B52AA6E4}">
                <adec:decorative xmlns:adec="http://schemas.microsoft.com/office/drawing/2017/decorative" val="1"/>
              </a:ext>
            </a:extLst>
          </p:cNvPr>
          <p:cNvCxnSpPr>
            <a:cxnSpLocks/>
            <a:stCxn id="82" idx="2"/>
            <a:endCxn id="66" idx="0"/>
          </p:cNvCxnSpPr>
          <p:nvPr/>
        </p:nvCxnSpPr>
        <p:spPr>
          <a:xfrm rot="16200000" flipH="1">
            <a:off x="4995654" y="2877115"/>
            <a:ext cx="475371" cy="741829"/>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1" name="Straight Arrow Connector 18">
            <a:extLst>
              <a:ext uri="{FF2B5EF4-FFF2-40B4-BE49-F238E27FC236}">
                <a16:creationId xmlns:a16="http://schemas.microsoft.com/office/drawing/2014/main" id="{C25EBC86-0A2C-F355-A002-F6921B39E6D3}"/>
              </a:ext>
              <a:ext uri="{C183D7F6-B498-43B3-948B-1728B52AA6E4}">
                <adec:decorative xmlns:adec="http://schemas.microsoft.com/office/drawing/2017/decorative" val="1"/>
              </a:ext>
            </a:extLst>
          </p:cNvPr>
          <p:cNvCxnSpPr>
            <a:cxnSpLocks/>
            <a:stCxn id="82" idx="2"/>
            <a:endCxn id="65" idx="0"/>
          </p:cNvCxnSpPr>
          <p:nvPr/>
        </p:nvCxnSpPr>
        <p:spPr>
          <a:xfrm rot="5400000">
            <a:off x="4354977" y="2978267"/>
            <a:ext cx="475371" cy="539526"/>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6046D2C1-2001-42A2-FB79-A5A808B06AAB}"/>
              </a:ext>
              <a:ext uri="{C183D7F6-B498-43B3-948B-1728B52AA6E4}">
                <adec:decorative xmlns:adec="http://schemas.microsoft.com/office/drawing/2017/decorative" val="1"/>
              </a:ext>
            </a:extLst>
          </p:cNvPr>
          <p:cNvCxnSpPr>
            <a:cxnSpLocks/>
            <a:stCxn id="83" idx="2"/>
            <a:endCxn id="67" idx="0"/>
          </p:cNvCxnSpPr>
          <p:nvPr/>
        </p:nvCxnSpPr>
        <p:spPr>
          <a:xfrm>
            <a:off x="8283357" y="3010345"/>
            <a:ext cx="31" cy="46640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346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wipe(right)">
                                      <p:cBhvr>
                                        <p:cTn id="19" dur="500"/>
                                        <p:tgtEl>
                                          <p:spTgt spid="7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fade">
                                      <p:cBhvr>
                                        <p:cTn id="23" dur="500"/>
                                        <p:tgtEl>
                                          <p:spTgt spid="8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fade">
                                      <p:cBhvr>
                                        <p:cTn id="27" dur="500"/>
                                        <p:tgtEl>
                                          <p:spTgt spid="6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1"/>
                                        </p:tgtEl>
                                        <p:attrNameLst>
                                          <p:attrName>style.visibility</p:attrName>
                                        </p:attrNameLst>
                                      </p:cBhvr>
                                      <p:to>
                                        <p:strVal val="visible"/>
                                      </p:to>
                                    </p:set>
                                    <p:animEffect transition="in" filter="fade">
                                      <p:cBhvr>
                                        <p:cTn id="30" dur="500"/>
                                        <p:tgtEl>
                                          <p:spTgt spid="61"/>
                                        </p:tgtEl>
                                      </p:cBhvr>
                                    </p:animEffect>
                                  </p:childTnLst>
                                </p:cTn>
                              </p:par>
                            </p:childTnLst>
                          </p:cTn>
                        </p:par>
                        <p:par>
                          <p:cTn id="31" fill="hold">
                            <p:stCondLst>
                              <p:cond delay="3000"/>
                            </p:stCondLst>
                            <p:childTnLst>
                              <p:par>
                                <p:cTn id="32" presetID="22" presetClass="entr" presetSubtype="2" fill="hold" nodeType="afterEffect">
                                  <p:stCondLst>
                                    <p:cond delay="0"/>
                                  </p:stCondLst>
                                  <p:childTnLst>
                                    <p:set>
                                      <p:cBhvr>
                                        <p:cTn id="33" dur="1" fill="hold">
                                          <p:stCondLst>
                                            <p:cond delay="0"/>
                                          </p:stCondLst>
                                        </p:cTn>
                                        <p:tgtEl>
                                          <p:spTgt spid="71"/>
                                        </p:tgtEl>
                                        <p:attrNameLst>
                                          <p:attrName>style.visibility</p:attrName>
                                        </p:attrNameLst>
                                      </p:cBhvr>
                                      <p:to>
                                        <p:strVal val="visible"/>
                                      </p:to>
                                    </p:set>
                                    <p:animEffect transition="in" filter="wipe(right)">
                                      <p:cBhvr>
                                        <p:cTn id="34" dur="500"/>
                                        <p:tgtEl>
                                          <p:spTgt spid="71"/>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fade">
                                      <p:cBhvr>
                                        <p:cTn id="38" dur="500"/>
                                        <p:tgtEl>
                                          <p:spTgt spid="63"/>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500"/>
                                        <p:tgtEl>
                                          <p:spTgt spid="69"/>
                                        </p:tgtEl>
                                      </p:cBhvr>
                                    </p:animEffect>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500"/>
                                        <p:tgtEl>
                                          <p:spTgt spid="6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70"/>
                                        </p:tgtEl>
                                        <p:attrNameLst>
                                          <p:attrName>style.visibility</p:attrName>
                                        </p:attrNameLst>
                                      </p:cBhvr>
                                      <p:to>
                                        <p:strVal val="visible"/>
                                      </p:to>
                                    </p:set>
                                    <p:animEffect transition="in" filter="wipe(left)">
                                      <p:cBhvr>
                                        <p:cTn id="51" dur="500"/>
                                        <p:tgtEl>
                                          <p:spTgt spid="70"/>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82"/>
                                        </p:tgtEl>
                                        <p:attrNameLst>
                                          <p:attrName>style.visibility</p:attrName>
                                        </p:attrNameLst>
                                      </p:cBhvr>
                                      <p:to>
                                        <p:strVal val="visible"/>
                                      </p:to>
                                    </p:set>
                                    <p:animEffect transition="in" filter="fade">
                                      <p:cBhvr>
                                        <p:cTn id="55" dur="500"/>
                                        <p:tgtEl>
                                          <p:spTgt spid="82"/>
                                        </p:tgtEl>
                                      </p:cBhvr>
                                    </p:animEffect>
                                  </p:childTnLst>
                                </p:cTn>
                              </p:par>
                            </p:childTnLst>
                          </p:cTn>
                        </p:par>
                        <p:par>
                          <p:cTn id="56" fill="hold">
                            <p:stCondLst>
                              <p:cond delay="1000"/>
                            </p:stCondLst>
                            <p:childTnLst>
                              <p:par>
                                <p:cTn id="57" presetID="22" presetClass="entr" presetSubtype="2" fill="hold" nodeType="after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wipe(right)">
                                      <p:cBhvr>
                                        <p:cTn id="59" dur="500"/>
                                        <p:tgtEl>
                                          <p:spTgt spid="101"/>
                                        </p:tgtEl>
                                      </p:cBhvr>
                                    </p:animEffect>
                                  </p:childTnLst>
                                </p:cTn>
                              </p:par>
                            </p:childTnLst>
                          </p:cTn>
                        </p:par>
                        <p:par>
                          <p:cTn id="60" fill="hold">
                            <p:stCondLst>
                              <p:cond delay="1500"/>
                            </p:stCondLst>
                            <p:childTnLst>
                              <p:par>
                                <p:cTn id="61" presetID="10" presetClass="entr" presetSubtype="0" fill="hold" grpId="0" nodeType="afterEffect">
                                  <p:stCondLst>
                                    <p:cond delay="0"/>
                                  </p:stCondLst>
                                  <p:childTnLst>
                                    <p:set>
                                      <p:cBhvr>
                                        <p:cTn id="62" dur="1" fill="hold">
                                          <p:stCondLst>
                                            <p:cond delay="0"/>
                                          </p:stCondLst>
                                        </p:cTn>
                                        <p:tgtEl>
                                          <p:spTgt spid="65"/>
                                        </p:tgtEl>
                                        <p:attrNameLst>
                                          <p:attrName>style.visibility</p:attrName>
                                        </p:attrNameLst>
                                      </p:cBhvr>
                                      <p:to>
                                        <p:strVal val="visible"/>
                                      </p:to>
                                    </p:set>
                                    <p:animEffect transition="in" filter="fade">
                                      <p:cBhvr>
                                        <p:cTn id="63" dur="500"/>
                                        <p:tgtEl>
                                          <p:spTgt spid="65"/>
                                        </p:tgtEl>
                                      </p:cBhvr>
                                    </p:animEffect>
                                  </p:childTnLst>
                                </p:cTn>
                              </p:par>
                            </p:childTnLst>
                          </p:cTn>
                        </p:par>
                        <p:par>
                          <p:cTn id="64" fill="hold">
                            <p:stCondLst>
                              <p:cond delay="2000"/>
                            </p:stCondLst>
                            <p:childTnLst>
                              <p:par>
                                <p:cTn id="65" presetID="22" presetClass="entr" presetSubtype="8" fill="hold" nodeType="afterEffect">
                                  <p:stCondLst>
                                    <p:cond delay="0"/>
                                  </p:stCondLst>
                                  <p:childTnLst>
                                    <p:set>
                                      <p:cBhvr>
                                        <p:cTn id="66" dur="1" fill="hold">
                                          <p:stCondLst>
                                            <p:cond delay="0"/>
                                          </p:stCondLst>
                                        </p:cTn>
                                        <p:tgtEl>
                                          <p:spTgt spid="100"/>
                                        </p:tgtEl>
                                        <p:attrNameLst>
                                          <p:attrName>style.visibility</p:attrName>
                                        </p:attrNameLst>
                                      </p:cBhvr>
                                      <p:to>
                                        <p:strVal val="visible"/>
                                      </p:to>
                                    </p:set>
                                    <p:animEffect transition="in" filter="wipe(left)">
                                      <p:cBhvr>
                                        <p:cTn id="67" dur="500"/>
                                        <p:tgtEl>
                                          <p:spTgt spid="100"/>
                                        </p:tgtEl>
                                      </p:cBhvr>
                                    </p:animEffect>
                                  </p:childTnLst>
                                </p:cTn>
                              </p:par>
                            </p:childTnLst>
                          </p:cTn>
                        </p:par>
                        <p:par>
                          <p:cTn id="68" fill="hold">
                            <p:stCondLst>
                              <p:cond delay="2500"/>
                            </p:stCondLst>
                            <p:childTnLst>
                              <p:par>
                                <p:cTn id="69" presetID="10" presetClass="entr" presetSubtype="0" fill="hold" grpId="0" nodeType="afterEffect">
                                  <p:stCondLst>
                                    <p:cond delay="0"/>
                                  </p:stCondLst>
                                  <p:childTnLst>
                                    <p:set>
                                      <p:cBhvr>
                                        <p:cTn id="70" dur="1" fill="hold">
                                          <p:stCondLst>
                                            <p:cond delay="0"/>
                                          </p:stCondLst>
                                        </p:cTn>
                                        <p:tgtEl>
                                          <p:spTgt spid="66"/>
                                        </p:tgtEl>
                                        <p:attrNameLst>
                                          <p:attrName>style.visibility</p:attrName>
                                        </p:attrNameLst>
                                      </p:cBhvr>
                                      <p:to>
                                        <p:strVal val="visible"/>
                                      </p:to>
                                    </p:set>
                                    <p:animEffect transition="in" filter="fade">
                                      <p:cBhvr>
                                        <p:cTn id="71" dur="500"/>
                                        <p:tgtEl>
                                          <p:spTgt spid="66"/>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wipe(left)">
                                      <p:cBhvr>
                                        <p:cTn id="76" dur="500"/>
                                        <p:tgtEl>
                                          <p:spTgt spid="31"/>
                                        </p:tgtEl>
                                      </p:cBhvr>
                                    </p:animEffect>
                                  </p:childTnLst>
                                </p:cTn>
                              </p:par>
                            </p:childTnLst>
                          </p:cTn>
                        </p:par>
                        <p:par>
                          <p:cTn id="77" fill="hold">
                            <p:stCondLst>
                              <p:cond delay="500"/>
                            </p:stCondLst>
                            <p:childTnLst>
                              <p:par>
                                <p:cTn id="78" presetID="10" presetClass="entr" presetSubtype="0"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500"/>
                                        <p:tgtEl>
                                          <p:spTgt spid="19"/>
                                        </p:tgtEl>
                                      </p:cBhvr>
                                    </p:animEffect>
                                  </p:childTnLst>
                                </p:cTn>
                              </p:par>
                            </p:childTnLst>
                          </p:cTn>
                        </p:par>
                        <p:par>
                          <p:cTn id="81" fill="hold">
                            <p:stCondLst>
                              <p:cond delay="1000"/>
                            </p:stCondLst>
                            <p:childTnLst>
                              <p:par>
                                <p:cTn id="82" presetID="22" presetClass="entr" presetSubtype="1" fill="hold"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wipe(up)">
                                      <p:cBhvr>
                                        <p:cTn id="84" dur="500"/>
                                        <p:tgtEl>
                                          <p:spTgt spid="68"/>
                                        </p:tgtEl>
                                      </p:cBhvr>
                                    </p:animEffect>
                                  </p:childTnLst>
                                </p:cTn>
                              </p:par>
                            </p:childTnLst>
                          </p:cTn>
                        </p:par>
                        <p:par>
                          <p:cTn id="85" fill="hold">
                            <p:stCondLst>
                              <p:cond delay="1500"/>
                            </p:stCondLst>
                            <p:childTnLst>
                              <p:par>
                                <p:cTn id="86" presetID="10" presetClass="entr" presetSubtype="0" fill="hold" grpId="0" nodeType="afterEffect">
                                  <p:stCondLst>
                                    <p:cond delay="0"/>
                                  </p:stCondLst>
                                  <p:childTnLst>
                                    <p:set>
                                      <p:cBhvr>
                                        <p:cTn id="87" dur="1" fill="hold">
                                          <p:stCondLst>
                                            <p:cond delay="0"/>
                                          </p:stCondLst>
                                        </p:cTn>
                                        <p:tgtEl>
                                          <p:spTgt spid="83"/>
                                        </p:tgtEl>
                                        <p:attrNameLst>
                                          <p:attrName>style.visibility</p:attrName>
                                        </p:attrNameLst>
                                      </p:cBhvr>
                                      <p:to>
                                        <p:strVal val="visible"/>
                                      </p:to>
                                    </p:set>
                                    <p:animEffect transition="in" filter="fade">
                                      <p:cBhvr>
                                        <p:cTn id="88" dur="500"/>
                                        <p:tgtEl>
                                          <p:spTgt spid="83"/>
                                        </p:tgtEl>
                                      </p:cBhvr>
                                    </p:animEffect>
                                  </p:childTnLst>
                                </p:cTn>
                              </p:par>
                              <p:par>
                                <p:cTn id="89" presetID="22" presetClass="entr" presetSubtype="1" fill="hold" nodeType="withEffect">
                                  <p:stCondLst>
                                    <p:cond delay="0"/>
                                  </p:stCondLst>
                                  <p:childTnLst>
                                    <p:set>
                                      <p:cBhvr>
                                        <p:cTn id="90" dur="1" fill="hold">
                                          <p:stCondLst>
                                            <p:cond delay="0"/>
                                          </p:stCondLst>
                                        </p:cTn>
                                        <p:tgtEl>
                                          <p:spTgt spid="111"/>
                                        </p:tgtEl>
                                        <p:attrNameLst>
                                          <p:attrName>style.visibility</p:attrName>
                                        </p:attrNameLst>
                                      </p:cBhvr>
                                      <p:to>
                                        <p:strVal val="visible"/>
                                      </p:to>
                                    </p:set>
                                    <p:animEffect transition="in" filter="wipe(up)">
                                      <p:cBhvr>
                                        <p:cTn id="91" dur="500"/>
                                        <p:tgtEl>
                                          <p:spTgt spid="111"/>
                                        </p:tgtEl>
                                      </p:cBhvr>
                                    </p:animEffect>
                                  </p:childTnLst>
                                </p:cTn>
                              </p:par>
                            </p:childTnLst>
                          </p:cTn>
                        </p:par>
                        <p:par>
                          <p:cTn id="92" fill="hold">
                            <p:stCondLst>
                              <p:cond delay="2000"/>
                            </p:stCondLst>
                            <p:childTnLst>
                              <p:par>
                                <p:cTn id="93" presetID="10" presetClass="entr" presetSubtype="0" fill="hold" grpId="0" nodeType="afterEffect">
                                  <p:stCondLst>
                                    <p:cond delay="0"/>
                                  </p:stCondLst>
                                  <p:childTnLst>
                                    <p:set>
                                      <p:cBhvr>
                                        <p:cTn id="94" dur="1" fill="hold">
                                          <p:stCondLst>
                                            <p:cond delay="0"/>
                                          </p:stCondLst>
                                        </p:cTn>
                                        <p:tgtEl>
                                          <p:spTgt spid="67"/>
                                        </p:tgtEl>
                                        <p:attrNameLst>
                                          <p:attrName>style.visibility</p:attrName>
                                        </p:attrNameLst>
                                      </p:cBhvr>
                                      <p:to>
                                        <p:strVal val="visible"/>
                                      </p:to>
                                    </p:set>
                                    <p:animEffect transition="in" filter="fade">
                                      <p:cBhvr>
                                        <p:cTn id="95" dur="500"/>
                                        <p:tgtEl>
                                          <p:spTgt spid="67"/>
                                        </p:tgtEl>
                                      </p:cBhvr>
                                    </p:animEffect>
                                  </p:childTnLst>
                                </p:cTn>
                              </p:par>
                              <p:par>
                                <p:cTn id="96" presetID="22" presetClass="entr" presetSubtype="1" fill="hold" nodeType="withEffect">
                                  <p:stCondLst>
                                    <p:cond delay="0"/>
                                  </p:stCondLst>
                                  <p:childTnLst>
                                    <p:set>
                                      <p:cBhvr>
                                        <p:cTn id="97" dur="1" fill="hold">
                                          <p:stCondLst>
                                            <p:cond delay="0"/>
                                          </p:stCondLst>
                                        </p:cTn>
                                        <p:tgtEl>
                                          <p:spTgt spid="76"/>
                                        </p:tgtEl>
                                        <p:attrNameLst>
                                          <p:attrName>style.visibility</p:attrName>
                                        </p:attrNameLst>
                                      </p:cBhvr>
                                      <p:to>
                                        <p:strVal val="visible"/>
                                      </p:to>
                                    </p:set>
                                    <p:animEffect transition="in" filter="wipe(up)">
                                      <p:cBhvr>
                                        <p:cTn id="98" dur="500"/>
                                        <p:tgtEl>
                                          <p:spTgt spid="76"/>
                                        </p:tgtEl>
                                      </p:cBhvr>
                                    </p:animEffect>
                                  </p:childTnLst>
                                </p:cTn>
                              </p:par>
                            </p:childTnLst>
                          </p:cTn>
                        </p:par>
                        <p:par>
                          <p:cTn id="99" fill="hold">
                            <p:stCondLst>
                              <p:cond delay="2500"/>
                            </p:stCondLst>
                            <p:childTnLst>
                              <p:par>
                                <p:cTn id="100" presetID="10" presetClass="entr" presetSubtype="0" fill="hold" grpId="0" nodeType="afterEffect">
                                  <p:stCondLst>
                                    <p:cond delay="0"/>
                                  </p:stCondLst>
                                  <p:childTnLst>
                                    <p:set>
                                      <p:cBhvr>
                                        <p:cTn id="101" dur="1" fill="hold">
                                          <p:stCondLst>
                                            <p:cond delay="0"/>
                                          </p:stCondLst>
                                        </p:cTn>
                                        <p:tgtEl>
                                          <p:spTgt spid="73"/>
                                        </p:tgtEl>
                                        <p:attrNameLst>
                                          <p:attrName>style.visibility</p:attrName>
                                        </p:attrNameLst>
                                      </p:cBhvr>
                                      <p:to>
                                        <p:strVal val="visible"/>
                                      </p:to>
                                    </p:set>
                                    <p:animEffect transition="in" filter="fade">
                                      <p:cBhvr>
                                        <p:cTn id="102" dur="500"/>
                                        <p:tgtEl>
                                          <p:spTgt spid="73"/>
                                        </p:tgtEl>
                                      </p:cBhvr>
                                    </p:animEffect>
                                  </p:childTnLst>
                                </p:cTn>
                              </p:par>
                            </p:childTnLst>
                          </p:cTn>
                        </p:par>
                        <p:par>
                          <p:cTn id="103" fill="hold">
                            <p:stCondLst>
                              <p:cond delay="3000"/>
                            </p:stCondLst>
                            <p:childTnLst>
                              <p:par>
                                <p:cTn id="104" presetID="10" presetClass="entr" presetSubtype="0"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Effect transition="in" filter="fade">
                                      <p:cBhvr>
                                        <p:cTn id="106" dur="500"/>
                                        <p:tgtEl>
                                          <p:spTgt spid="79"/>
                                        </p:tgtEl>
                                      </p:cBhvr>
                                    </p:animEffect>
                                  </p:childTnLst>
                                </p:cTn>
                              </p:par>
                              <p:par>
                                <p:cTn id="107" presetID="22" presetClass="entr" presetSubtype="8" fill="hold" nodeType="withEffect">
                                  <p:stCondLst>
                                    <p:cond delay="0"/>
                                  </p:stCondLst>
                                  <p:childTnLst>
                                    <p:set>
                                      <p:cBhvr>
                                        <p:cTn id="108" dur="1" fill="hold">
                                          <p:stCondLst>
                                            <p:cond delay="0"/>
                                          </p:stCondLst>
                                        </p:cTn>
                                        <p:tgtEl>
                                          <p:spTgt spid="77"/>
                                        </p:tgtEl>
                                        <p:attrNameLst>
                                          <p:attrName>style.visibility</p:attrName>
                                        </p:attrNameLst>
                                      </p:cBhvr>
                                      <p:to>
                                        <p:strVal val="visible"/>
                                      </p:to>
                                    </p:set>
                                    <p:animEffect transition="in" filter="wipe(left)">
                                      <p:cBhvr>
                                        <p:cTn id="109" dur="500"/>
                                        <p:tgtEl>
                                          <p:spTgt spid="77"/>
                                        </p:tgtEl>
                                      </p:cBhvr>
                                    </p:animEffect>
                                  </p:childTnLst>
                                </p:cTn>
                              </p:par>
                            </p:childTnLst>
                          </p:cTn>
                        </p:par>
                        <p:par>
                          <p:cTn id="110" fill="hold">
                            <p:stCondLst>
                              <p:cond delay="3500"/>
                            </p:stCondLst>
                            <p:childTnLst>
                              <p:par>
                                <p:cTn id="111" presetID="10" presetClass="entr" presetSubtype="0" fill="hold" grpId="0" nodeType="afterEffect">
                                  <p:stCondLst>
                                    <p:cond delay="0"/>
                                  </p:stCondLst>
                                  <p:childTnLst>
                                    <p:set>
                                      <p:cBhvr>
                                        <p:cTn id="112" dur="1" fill="hold">
                                          <p:stCondLst>
                                            <p:cond delay="0"/>
                                          </p:stCondLst>
                                        </p:cTn>
                                        <p:tgtEl>
                                          <p:spTgt spid="75"/>
                                        </p:tgtEl>
                                        <p:attrNameLst>
                                          <p:attrName>style.visibility</p:attrName>
                                        </p:attrNameLst>
                                      </p:cBhvr>
                                      <p:to>
                                        <p:strVal val="visible"/>
                                      </p:to>
                                    </p:set>
                                    <p:animEffect transition="in" filter="fade">
                                      <p:cBhvr>
                                        <p:cTn id="113" dur="500"/>
                                        <p:tgtEl>
                                          <p:spTgt spid="75"/>
                                        </p:tgtEl>
                                      </p:cBhvr>
                                    </p:animEffect>
                                  </p:childTnLst>
                                </p:cTn>
                              </p:par>
                            </p:childTnLst>
                          </p:cTn>
                        </p:par>
                        <p:par>
                          <p:cTn id="114" fill="hold">
                            <p:stCondLst>
                              <p:cond delay="4000"/>
                            </p:stCondLst>
                            <p:childTnLst>
                              <p:par>
                                <p:cTn id="115" presetID="10" presetClass="entr" presetSubtype="0" fill="hold" grpId="0" nodeType="afterEffect">
                                  <p:stCondLst>
                                    <p:cond delay="0"/>
                                  </p:stCondLst>
                                  <p:childTnLst>
                                    <p:set>
                                      <p:cBhvr>
                                        <p:cTn id="116" dur="1" fill="hold">
                                          <p:stCondLst>
                                            <p:cond delay="0"/>
                                          </p:stCondLst>
                                        </p:cTn>
                                        <p:tgtEl>
                                          <p:spTgt spid="80"/>
                                        </p:tgtEl>
                                        <p:attrNameLst>
                                          <p:attrName>style.visibility</p:attrName>
                                        </p:attrNameLst>
                                      </p:cBhvr>
                                      <p:to>
                                        <p:strVal val="visible"/>
                                      </p:to>
                                    </p:set>
                                    <p:animEffect transition="in" filter="fade">
                                      <p:cBhvr>
                                        <p:cTn id="117" dur="500"/>
                                        <p:tgtEl>
                                          <p:spTgt spid="80"/>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74"/>
                                        </p:tgtEl>
                                        <p:attrNameLst>
                                          <p:attrName>style.visibility</p:attrName>
                                        </p:attrNameLst>
                                      </p:cBhvr>
                                      <p:to>
                                        <p:strVal val="visible"/>
                                      </p:to>
                                    </p:set>
                                    <p:animEffect transition="in" filter="fade">
                                      <p:cBhvr>
                                        <p:cTn id="120" dur="500"/>
                                        <p:tgtEl>
                                          <p:spTgt spid="74"/>
                                        </p:tgtEl>
                                      </p:cBhvr>
                                    </p:animEffect>
                                  </p:childTnLst>
                                </p:cTn>
                              </p:par>
                            </p:childTnLst>
                          </p:cTn>
                        </p:par>
                        <p:par>
                          <p:cTn id="121" fill="hold">
                            <p:stCondLst>
                              <p:cond delay="4500"/>
                            </p:stCondLst>
                            <p:childTnLst>
                              <p:par>
                                <p:cTn id="122" presetID="22" presetClass="entr" presetSubtype="1" fill="hold" nodeType="after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wipe(up)">
                                      <p:cBhvr>
                                        <p:cTn id="124"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61" grpId="0" animBg="1"/>
      <p:bldP spid="62" grpId="0"/>
      <p:bldP spid="63" grpId="0" animBg="1"/>
      <p:bldP spid="64" grpId="0" animBg="1"/>
      <p:bldP spid="65" grpId="0" animBg="1"/>
      <p:bldP spid="66" grpId="0" animBg="1"/>
      <p:bldP spid="67" grpId="0" animBg="1"/>
      <p:bldP spid="73" grpId="0" animBg="1"/>
      <p:bldP spid="74" grpId="0" animBg="1"/>
      <p:bldP spid="75" grpId="0" animBg="1"/>
      <p:bldP spid="79" grpId="0" animBg="1"/>
      <p:bldP spid="80" grpId="0" animBg="1"/>
      <p:bldP spid="81" grpId="0" animBg="1"/>
      <p:bldP spid="82" grpId="0" animBg="1"/>
      <p:bldP spid="83" grpId="0" animBg="1"/>
    </p:bldLst>
  </p:timing>
  <p:extLst>
    <p:ext uri="{6950BFC3-D8DA-4A85-94F7-54DA5524770B}">
      <p188:commentRel xmlns:p188="http://schemas.microsoft.com/office/powerpoint/2018/8/main" r:id="rId2"/>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48E2F6-410F-3C90-3FB7-7F719D017F9D}"/>
              </a:ext>
            </a:extLst>
          </p:cNvPr>
          <p:cNvSpPr>
            <a:spLocks noGrp="1"/>
          </p:cNvSpPr>
          <p:nvPr>
            <p:ph type="title"/>
          </p:nvPr>
        </p:nvSpPr>
        <p:spPr/>
        <p:txBody>
          <a:bodyPr/>
          <a:lstStyle/>
          <a:p>
            <a:r>
              <a:rPr lang="en-US" dirty="0"/>
              <a:t>Citation</a:t>
            </a:r>
          </a:p>
        </p:txBody>
      </p:sp>
      <p:sp>
        <p:nvSpPr>
          <p:cNvPr id="9" name="Text Placeholder 4">
            <a:extLst>
              <a:ext uri="{FF2B5EF4-FFF2-40B4-BE49-F238E27FC236}">
                <a16:creationId xmlns:a16="http://schemas.microsoft.com/office/drawing/2014/main" id="{8EDF807D-F0E6-DF23-E1F1-77343594D6F0}"/>
              </a:ext>
              <a:ext uri="{C183D7F6-B498-43B3-948B-1728B52AA6E4}">
                <adec:decorative xmlns:adec="http://schemas.microsoft.com/office/drawing/2017/decorative" val="0"/>
              </a:ext>
            </a:extLst>
          </p:cNvPr>
          <p:cNvSpPr txBox="1">
            <a:spLocks/>
          </p:cNvSpPr>
          <p:nvPr/>
        </p:nvSpPr>
        <p:spPr>
          <a:xfrm>
            <a:off x="810491" y="1102628"/>
            <a:ext cx="8946573" cy="1382583"/>
          </a:xfrm>
          <a:prstGeom prst="rect">
            <a:avLst/>
          </a:prstGeom>
        </p:spPr>
        <p:txBody>
          <a:bodyPr lIns="0"/>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The American Heart Association requests this electronic slide deck be cited as follows: </a:t>
            </a:r>
          </a:p>
          <a:p>
            <a:pPr marL="0" indent="0">
              <a:lnSpc>
                <a:spcPct val="100000"/>
              </a:lnSpc>
              <a:spcBef>
                <a:spcPts val="0"/>
              </a:spcBef>
              <a:buNone/>
              <a:defRPr/>
            </a:pPr>
            <a:r>
              <a:rPr lang="en-US" sz="2000" dirty="0">
                <a:solidFill>
                  <a:prstClr val="black"/>
                </a:solidFill>
                <a:latin typeface="Lub Dub Condensed" panose="020B0506030403020204" pitchFamily="34" charset="0"/>
              </a:rPr>
              <a:t>Reyna, G.G. (2026).  Guideline Essentials: Clinical Slide Series [PowerPoint slides]; Adapted from 2026 AHA/ACC/ADA/ASN Guideline for the Prevention, Detection, Evaluation and Management of Cardiovascular-Kidney-Metabolic Syndrome. </a:t>
            </a:r>
            <a:r>
              <a:rPr lang="en-US" sz="2000" i="1" dirty="0">
                <a:solidFill>
                  <a:prstClr val="black"/>
                </a:solidFill>
                <a:latin typeface="Lub Dub Condensed" panose="020B0506030403020204" pitchFamily="34" charset="0"/>
              </a:rPr>
              <a:t>Circulation</a:t>
            </a:r>
            <a:r>
              <a:rPr lang="en-US" sz="2000" dirty="0">
                <a:solidFill>
                  <a:prstClr val="black"/>
                </a:solidFill>
                <a:latin typeface="Lub Dub Condensed" panose="020B0506030403020204" pitchFamily="34" charset="0"/>
              </a:rPr>
              <a:t>. </a:t>
            </a:r>
            <a:r>
              <a:rPr lang="en-US" sz="2000" dirty="0">
                <a:latin typeface="Lub Dub Condensed" panose="020B0506030403020204" pitchFamily="34" charset="0"/>
                <a:hlinkClick r:id="rId3"/>
              </a:rPr>
              <a:t>Guideline Essentials: AHA Clinical Slide Series - Professional Heart Daily | American Heart Association</a:t>
            </a:r>
            <a:endParaRPr lang="en-US" sz="2000" dirty="0">
              <a:solidFill>
                <a:prstClr val="black"/>
              </a:solidFill>
              <a:latin typeface="Lub Dub Condensed" panose="020B0506030403020204" pitchFamily="34" charset="0"/>
            </a:endParaRPr>
          </a:p>
        </p:txBody>
      </p:sp>
      <p:sp>
        <p:nvSpPr>
          <p:cNvPr id="2" name="Slide Number Placeholder 1">
            <a:extLst>
              <a:ext uri="{FF2B5EF4-FFF2-40B4-BE49-F238E27FC236}">
                <a16:creationId xmlns:a16="http://schemas.microsoft.com/office/drawing/2014/main" id="{0F8604CC-9C8B-DBCA-EE33-DA994C5514CA}"/>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22</a:t>
            </a:fld>
            <a:endParaRPr lang="en-US" sz="900" dirty="0"/>
          </a:p>
        </p:txBody>
      </p:sp>
    </p:spTree>
    <p:extLst>
      <p:ext uri="{BB962C8B-B14F-4D97-AF65-F5344CB8AC3E}">
        <p14:creationId xmlns:p14="http://schemas.microsoft.com/office/powerpoint/2010/main" val="675889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BA8FBE0-A8E5-16C3-83C6-6318506D31C1}"/>
              </a:ext>
            </a:extLst>
          </p:cNvPr>
          <p:cNvSpPr>
            <a:spLocks noGrp="1"/>
          </p:cNvSpPr>
          <p:nvPr>
            <p:ph type="title"/>
          </p:nvPr>
        </p:nvSpPr>
        <p:spPr>
          <a:xfrm>
            <a:off x="2257424" y="915844"/>
            <a:ext cx="9515476" cy="660111"/>
          </a:xfrm>
        </p:spPr>
        <p:txBody>
          <a:bodyPr/>
          <a:lstStyle/>
          <a:p>
            <a:r>
              <a:rPr lang="en-US" dirty="0"/>
              <a:t>Copyright and Permissions Notice</a:t>
            </a:r>
          </a:p>
        </p:txBody>
      </p:sp>
      <p:sp>
        <p:nvSpPr>
          <p:cNvPr id="9" name="Content Placeholder 8">
            <a:extLst>
              <a:ext uri="{FF2B5EF4-FFF2-40B4-BE49-F238E27FC236}">
                <a16:creationId xmlns:a16="http://schemas.microsoft.com/office/drawing/2014/main" id="{F1C975B6-6B58-6983-BE67-0FAA6EA1B377}"/>
              </a:ext>
            </a:extLst>
          </p:cNvPr>
          <p:cNvSpPr>
            <a:spLocks noGrp="1"/>
          </p:cNvSpPr>
          <p:nvPr>
            <p:ph sz="quarter" idx="10"/>
          </p:nvPr>
        </p:nvSpPr>
        <p:spPr>
          <a:xfrm>
            <a:off x="2266950" y="1817544"/>
            <a:ext cx="9467850" cy="4962525"/>
          </a:xfrm>
        </p:spPr>
        <p:txBody>
          <a:bodyPr wrap="square">
            <a:noAutofit/>
          </a:bodyPr>
          <a:lstStyle/>
          <a:p>
            <a:pPr marL="0" indent="0" algn="ctr">
              <a:spcBef>
                <a:spcPts val="1800"/>
              </a:spcBef>
              <a:buNone/>
            </a:pPr>
            <a:r>
              <a:rPr lang="en-US" sz="2000" dirty="0"/>
              <a:t>© Copyright 2026. American Heart Association. All rights reserved.</a:t>
            </a:r>
          </a:p>
          <a:p>
            <a:pPr marL="0" indent="0" algn="ctr">
              <a:spcBef>
                <a:spcPts val="1800"/>
              </a:spcBef>
              <a:buNone/>
            </a:pPr>
            <a:r>
              <a:rPr lang="en-US" sz="1800" dirty="0"/>
              <a:t>This material is the copyrighted property of the American Heart Association and is provided for reference purposes only. It may not be copied, reproduced, stored in a retrieval system, transmitted, altered in any way or used as a derivative work, or distributed in any form or by any means—electronic, mechanical, photocopying, recording, or otherwise—without prior written permission from the publisher.</a:t>
            </a:r>
          </a:p>
          <a:p>
            <a:pPr marL="0" indent="0" algn="ctr">
              <a:spcBef>
                <a:spcPts val="1800"/>
              </a:spcBef>
              <a:buNone/>
            </a:pPr>
            <a:r>
              <a:rPr lang="en-US" sz="2000" i="1" dirty="0"/>
              <a:t>This content may be used for limited educational and personal use. </a:t>
            </a:r>
            <a:br>
              <a:rPr lang="en-US" sz="2000" i="1" dirty="0"/>
            </a:br>
            <a:r>
              <a:rPr lang="en-US" sz="2000" i="1" dirty="0"/>
              <a:t>Further distribution or dissemination requires a licensing agreement. Unauthorized use or distribution in any media is strictly prohibited.</a:t>
            </a:r>
          </a:p>
          <a:p>
            <a:pPr marL="0" indent="0" algn="ctr">
              <a:spcBef>
                <a:spcPts val="1800"/>
              </a:spcBef>
              <a:buNone/>
            </a:pPr>
            <a:r>
              <a:rPr lang="en-US" sz="2000" dirty="0"/>
              <a:t>For permissions inquiries and licensing fee information, </a:t>
            </a:r>
            <a:br>
              <a:rPr lang="en-US" sz="2000" dirty="0"/>
            </a:br>
            <a:r>
              <a:rPr lang="en-US" sz="2000" dirty="0"/>
              <a:t>please see the information/Request Form at this link:</a:t>
            </a:r>
          </a:p>
          <a:p>
            <a:pPr marL="0" indent="0" algn="ctr">
              <a:spcBef>
                <a:spcPts val="1800"/>
              </a:spcBef>
              <a:buNone/>
            </a:pPr>
            <a:r>
              <a:rPr lang="en-US" sz="1600" dirty="0">
                <a:hlinkClick r:id="rId3">
                  <a:extLst>
                    <a:ext uri="{A12FA001-AC4F-418D-AE19-62706E023703}">
                      <ahyp:hlinkClr xmlns:ahyp="http://schemas.microsoft.com/office/drawing/2018/hyperlinkcolor" val="tx"/>
                    </a:ext>
                  </a:extLst>
                </a:hlinkClick>
              </a:rPr>
              <a:t>https://www.heart.org/en/about-us/statements-and-policies/copyright-request-form</a:t>
            </a:r>
            <a:endParaRPr lang="en-US" sz="1600" dirty="0"/>
          </a:p>
        </p:txBody>
      </p:sp>
    </p:spTree>
    <p:extLst>
      <p:ext uri="{BB962C8B-B14F-4D97-AF65-F5344CB8AC3E}">
        <p14:creationId xmlns:p14="http://schemas.microsoft.com/office/powerpoint/2010/main" val="333789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A8238-3866-4455-AB6D-6D119C171B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95224E-D882-7DE0-BF51-8F521C228D11}"/>
              </a:ext>
            </a:extLst>
          </p:cNvPr>
          <p:cNvSpPr>
            <a:spLocks noGrp="1"/>
          </p:cNvSpPr>
          <p:nvPr>
            <p:ph type="title"/>
          </p:nvPr>
        </p:nvSpPr>
        <p:spPr/>
        <p:txBody>
          <a:bodyPr/>
          <a:lstStyle/>
          <a:p>
            <a:r>
              <a:rPr lang="en-US" dirty="0"/>
              <a:t>Stages of CKM Syndrome</a:t>
            </a:r>
          </a:p>
        </p:txBody>
      </p:sp>
      <p:sp>
        <p:nvSpPr>
          <p:cNvPr id="4" name="Slide Number Placeholder 3">
            <a:extLst>
              <a:ext uri="{FF2B5EF4-FFF2-40B4-BE49-F238E27FC236}">
                <a16:creationId xmlns:a16="http://schemas.microsoft.com/office/drawing/2014/main" id="{B047EB6B-ABB6-C51F-DB07-5F0A66A27C93}"/>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a:t>
            </a:fld>
            <a:endParaRPr lang="en-US" sz="900" dirty="0"/>
          </a:p>
        </p:txBody>
      </p:sp>
      <p:pic>
        <p:nvPicPr>
          <p:cNvPr id="5" name="Picture 4">
            <a:extLst>
              <a:ext uri="{FF2B5EF4-FFF2-40B4-BE49-F238E27FC236}">
                <a16:creationId xmlns:a16="http://schemas.microsoft.com/office/drawing/2014/main" id="{71C7AC3C-50B1-C30F-2AFF-9B5C4207A8D2}"/>
              </a:ext>
            </a:extLst>
          </p:cNvPr>
          <p:cNvPicPr>
            <a:picLocks noChangeAspect="1"/>
          </p:cNvPicPr>
          <p:nvPr/>
        </p:nvPicPr>
        <p:blipFill>
          <a:blip r:embed="rId3"/>
          <a:stretch>
            <a:fillRect/>
          </a:stretch>
        </p:blipFill>
        <p:spPr>
          <a:xfrm>
            <a:off x="1697113" y="1025236"/>
            <a:ext cx="9259592" cy="4744112"/>
          </a:xfrm>
          <a:prstGeom prst="rect">
            <a:avLst/>
          </a:prstGeom>
        </p:spPr>
      </p:pic>
      <p:sp>
        <p:nvSpPr>
          <p:cNvPr id="7" name="Text Placeholder 4">
            <a:extLst>
              <a:ext uri="{FF2B5EF4-FFF2-40B4-BE49-F238E27FC236}">
                <a16:creationId xmlns:a16="http://schemas.microsoft.com/office/drawing/2014/main" id="{7E1D5206-829A-1689-6DCB-6A388DE6528F}"/>
              </a:ext>
            </a:extLst>
          </p:cNvPr>
          <p:cNvSpPr>
            <a:spLocks noGrp="1"/>
          </p:cNvSpPr>
          <p:nvPr>
            <p:ph type="body" sz="quarter" idx="13"/>
          </p:nvPr>
        </p:nvSpPr>
        <p:spPr>
          <a:xfrm>
            <a:off x="2082770" y="5551056"/>
            <a:ext cx="8746897" cy="703202"/>
          </a:xfrm>
        </p:spPr>
        <p:txBody>
          <a:bodyPr/>
          <a:lstStyle/>
          <a:p>
            <a:r>
              <a:rPr lang="en-US" b="1" dirty="0"/>
              <a:t>Abbreviations: </a:t>
            </a:r>
            <a:r>
              <a:rPr lang="en-US" dirty="0" err="1"/>
              <a:t>Afib</a:t>
            </a:r>
            <a:r>
              <a:rPr lang="en-US" dirty="0"/>
              <a:t> indicates atrial fibrillation; ASCVD, atherosclerotic cardiovascular disease; CHD, coronary heart disease; CKD, chronic kidney disease; CKM, cardiovascular-kidney-metabolic; CVD, cardiovascular disease; HF, heart failure; KDIGO, Kidney Disease: Improving Global Outcomes; PAD, peripheral artery disease; and PREVENT, Predicting Risk of Cardiovascular Disease Events.</a:t>
            </a:r>
          </a:p>
        </p:txBody>
      </p:sp>
    </p:spTree>
    <p:extLst>
      <p:ext uri="{BB962C8B-B14F-4D97-AF65-F5344CB8AC3E}">
        <p14:creationId xmlns:p14="http://schemas.microsoft.com/office/powerpoint/2010/main" val="304167804"/>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554E9-7ABB-F69A-A4A5-62CCB2D91058}"/>
              </a:ext>
            </a:extLst>
          </p:cNvPr>
          <p:cNvSpPr>
            <a:spLocks noGrp="1"/>
          </p:cNvSpPr>
          <p:nvPr>
            <p:ph type="title"/>
          </p:nvPr>
        </p:nvSpPr>
        <p:spPr>
          <a:xfrm>
            <a:off x="838200" y="365125"/>
            <a:ext cx="10515600" cy="660111"/>
          </a:xfrm>
        </p:spPr>
        <p:txBody>
          <a:bodyPr/>
          <a:lstStyle/>
          <a:p>
            <a:r>
              <a:rPr lang="en-US" dirty="0"/>
              <a:t>Longitudinal Assessments for </a:t>
            </a:r>
            <a:br>
              <a:rPr lang="en-US" dirty="0"/>
            </a:br>
            <a:r>
              <a:rPr lang="en-US" dirty="0"/>
              <a:t>Adults According to Baseline CKM Syndrome Stage </a:t>
            </a:r>
          </a:p>
        </p:txBody>
      </p:sp>
      <p:sp>
        <p:nvSpPr>
          <p:cNvPr id="6" name="Rectangle 5" descr="A short algorithm explaining the baseline longitudinal assessments for adults by CKM Syndrome Stage.">
            <a:extLst>
              <a:ext uri="{FF2B5EF4-FFF2-40B4-BE49-F238E27FC236}">
                <a16:creationId xmlns:a16="http://schemas.microsoft.com/office/drawing/2014/main" id="{78D8F658-ED42-AED7-DEDE-890E48512462}"/>
              </a:ext>
            </a:extLst>
          </p:cNvPr>
          <p:cNvSpPr/>
          <p:nvPr/>
        </p:nvSpPr>
        <p:spPr>
          <a:xfrm>
            <a:off x="677732" y="1441525"/>
            <a:ext cx="10660828" cy="4346089"/>
          </a:xfrm>
          <a:prstGeom prst="rect">
            <a:avLst/>
          </a:prstGeom>
          <a:no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E2A28603-A569-7840-6369-758099DC716D}"/>
              </a:ext>
              <a:ext uri="{C183D7F6-B498-43B3-948B-1728B52AA6E4}">
                <adec:decorative xmlns:adec="http://schemas.microsoft.com/office/drawing/2017/decorative" val="1"/>
              </a:ext>
            </a:extLst>
          </p:cNvPr>
          <p:cNvSpPr/>
          <p:nvPr/>
        </p:nvSpPr>
        <p:spPr>
          <a:xfrm>
            <a:off x="699155" y="2320565"/>
            <a:ext cx="10576874" cy="3439212"/>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9D1752FA-AE8F-6D65-2385-64F695E8BE06}"/>
              </a:ext>
              <a:ext uri="{C183D7F6-B498-43B3-948B-1728B52AA6E4}">
                <adec:decorative xmlns:adec="http://schemas.microsoft.com/office/drawing/2017/decorative" val="1"/>
              </a:ext>
            </a:extLst>
          </p:cNvPr>
          <p:cNvSpPr/>
          <p:nvPr/>
        </p:nvSpPr>
        <p:spPr>
          <a:xfrm>
            <a:off x="697584" y="1470582"/>
            <a:ext cx="10576874" cy="848412"/>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9C3BF36-7685-D9E8-6C44-48116081BA67}"/>
              </a:ext>
              <a:ext uri="{C183D7F6-B498-43B3-948B-1728B52AA6E4}">
                <adec:decorative xmlns:adec="http://schemas.microsoft.com/office/drawing/2017/decorative" val="1"/>
              </a:ext>
            </a:extLst>
          </p:cNvPr>
          <p:cNvSpPr txBox="1"/>
          <p:nvPr/>
        </p:nvSpPr>
        <p:spPr>
          <a:xfrm>
            <a:off x="838200" y="1728974"/>
            <a:ext cx="2085681" cy="369332"/>
          </a:xfrm>
          <a:prstGeom prst="rect">
            <a:avLst/>
          </a:prstGeom>
          <a:noFill/>
        </p:spPr>
        <p:txBody>
          <a:bodyPr wrap="square">
            <a:spAutoFit/>
          </a:bodyPr>
          <a:lstStyle/>
          <a:p>
            <a:r>
              <a:rPr lang="en-US" sz="1800" b="1" i="1" dirty="0">
                <a:ln w="0"/>
                <a:solidFill>
                  <a:prstClr val="black"/>
                </a:solidFill>
                <a:latin typeface="Lub Dub Condensed" panose="020B0506030403020204" pitchFamily="34" charset="0"/>
              </a:rPr>
              <a:t>Baseline CKM Stage</a:t>
            </a:r>
            <a:endParaRPr lang="en-US" i="1" dirty="0"/>
          </a:p>
        </p:txBody>
      </p:sp>
      <p:sp>
        <p:nvSpPr>
          <p:cNvPr id="21" name="TextBox 20">
            <a:extLst>
              <a:ext uri="{FF2B5EF4-FFF2-40B4-BE49-F238E27FC236}">
                <a16:creationId xmlns:a16="http://schemas.microsoft.com/office/drawing/2014/main" id="{1DAB652E-9C38-B40B-883E-EA01A551D8D2}"/>
              </a:ext>
              <a:ext uri="{C183D7F6-B498-43B3-948B-1728B52AA6E4}">
                <adec:decorative xmlns:adec="http://schemas.microsoft.com/office/drawing/2017/decorative" val="1"/>
              </a:ext>
            </a:extLst>
          </p:cNvPr>
          <p:cNvSpPr txBox="1"/>
          <p:nvPr/>
        </p:nvSpPr>
        <p:spPr>
          <a:xfrm>
            <a:off x="838200" y="2446982"/>
            <a:ext cx="2085681" cy="646331"/>
          </a:xfrm>
          <a:prstGeom prst="rect">
            <a:avLst/>
          </a:prstGeom>
          <a:noFill/>
        </p:spPr>
        <p:txBody>
          <a:bodyPr wrap="square">
            <a:spAutoFit/>
          </a:bodyPr>
          <a:lstStyle/>
          <a:p>
            <a:r>
              <a:rPr lang="en-US" sz="1800" b="1" i="1" dirty="0">
                <a:ln w="0"/>
                <a:solidFill>
                  <a:prstClr val="black"/>
                </a:solidFill>
                <a:latin typeface="Lub Dub Condensed" panose="020B0506030403020204" pitchFamily="34" charset="0"/>
              </a:rPr>
              <a:t>Longitudinal CKM Stage Assessments</a:t>
            </a:r>
            <a:endParaRPr lang="en-US" i="1" dirty="0"/>
          </a:p>
        </p:txBody>
      </p:sp>
      <p:sp>
        <p:nvSpPr>
          <p:cNvPr id="5" name="Text Placeholder 4">
            <a:extLst>
              <a:ext uri="{FF2B5EF4-FFF2-40B4-BE49-F238E27FC236}">
                <a16:creationId xmlns:a16="http://schemas.microsoft.com/office/drawing/2014/main" id="{4E5D8511-D88F-6D8D-09C5-CD119828E0C2}"/>
              </a:ext>
            </a:extLst>
          </p:cNvPr>
          <p:cNvSpPr>
            <a:spLocks noGrp="1"/>
          </p:cNvSpPr>
          <p:nvPr>
            <p:ph type="body" sz="quarter" idx="13"/>
          </p:nvPr>
        </p:nvSpPr>
        <p:spPr>
          <a:xfrm>
            <a:off x="1722552" y="5930523"/>
            <a:ext cx="8746897" cy="421493"/>
          </a:xfrm>
        </p:spPr>
        <p:txBody>
          <a:bodyPr/>
          <a:lstStyle/>
          <a:p>
            <a:r>
              <a:rPr lang="en-US" b="1" dirty="0"/>
              <a:t>Abbreviations: </a:t>
            </a:r>
            <a:r>
              <a:rPr lang="en-US" dirty="0"/>
              <a:t>BMI indicates body mass index; BP, blood pressure; CKM, cardiovascular kidney metabolic; </a:t>
            </a:r>
            <a:br>
              <a:rPr lang="en-US" dirty="0"/>
            </a:br>
            <a:r>
              <a:rPr lang="en-US" dirty="0"/>
              <a:t>eGFR, estimated glomerular filtration rate; and UACR, urine albumin-to-creatinine ratio.</a:t>
            </a:r>
          </a:p>
        </p:txBody>
      </p:sp>
      <p:sp>
        <p:nvSpPr>
          <p:cNvPr id="4" name="Slide Number Placeholder 3">
            <a:extLst>
              <a:ext uri="{FF2B5EF4-FFF2-40B4-BE49-F238E27FC236}">
                <a16:creationId xmlns:a16="http://schemas.microsoft.com/office/drawing/2014/main" id="{0026CB6E-B808-7E25-4A08-2356F4F1A5BC}"/>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a:t>
            </a:fld>
            <a:endParaRPr lang="en-US" sz="900" dirty="0"/>
          </a:p>
        </p:txBody>
      </p:sp>
      <p:sp>
        <p:nvSpPr>
          <p:cNvPr id="23" name="Rectangle Container copy 2">
            <a:extLst>
              <a:ext uri="{FF2B5EF4-FFF2-40B4-BE49-F238E27FC236}">
                <a16:creationId xmlns:a16="http://schemas.microsoft.com/office/drawing/2014/main" id="{F71B4D7A-2003-0213-8171-276C341AFF12}"/>
              </a:ext>
              <a:ext uri="{C183D7F6-B498-43B3-948B-1728B52AA6E4}">
                <adec:decorative xmlns:adec="http://schemas.microsoft.com/office/drawing/2017/decorative" val="1"/>
              </a:ext>
            </a:extLst>
          </p:cNvPr>
          <p:cNvSpPr/>
          <p:nvPr/>
        </p:nvSpPr>
        <p:spPr>
          <a:xfrm>
            <a:off x="3140927" y="1686526"/>
            <a:ext cx="2232350" cy="434505"/>
          </a:xfrm>
          <a:prstGeom prst="rect">
            <a:avLst/>
          </a:prstGeom>
          <a:solidFill>
            <a:schemeClr val="accent4">
              <a:lumMod val="60000"/>
              <a:lumOff val="40000"/>
            </a:schemeClr>
          </a:solidFill>
          <a:ln w="25400">
            <a:solidFill>
              <a:schemeClr val="tx1"/>
            </a:solidFill>
          </a:ln>
        </p:spPr>
        <p:txBody>
          <a:bodyPr spcFirstLastPara="0" lIns="0" tIns="0" rIns="0" bIns="0" anchor="ctr"/>
          <a:lstStyle/>
          <a:p>
            <a:pPr algn="ctr" hangingPunct="0">
              <a:lnSpc>
                <a:spcPct val="90000"/>
              </a:lnSpc>
            </a:pPr>
            <a:r>
              <a:rPr lang="en-US" sz="2000" b="1" dirty="0">
                <a:ln w="0"/>
                <a:latin typeface="Lub Dub Condensed" panose="020B0506030403020204" pitchFamily="34" charset="0"/>
              </a:rPr>
              <a:t>Stage 0</a:t>
            </a:r>
          </a:p>
        </p:txBody>
      </p:sp>
      <p:sp>
        <p:nvSpPr>
          <p:cNvPr id="24" name="Rectangle Container copy 2">
            <a:extLst>
              <a:ext uri="{FF2B5EF4-FFF2-40B4-BE49-F238E27FC236}">
                <a16:creationId xmlns:a16="http://schemas.microsoft.com/office/drawing/2014/main" id="{D5226E86-347D-37BB-7DDA-992121592945}"/>
              </a:ext>
              <a:ext uri="{C183D7F6-B498-43B3-948B-1728B52AA6E4}">
                <adec:decorative xmlns:adec="http://schemas.microsoft.com/office/drawing/2017/decorative" val="1"/>
              </a:ext>
            </a:extLst>
          </p:cNvPr>
          <p:cNvSpPr/>
          <p:nvPr/>
        </p:nvSpPr>
        <p:spPr>
          <a:xfrm>
            <a:off x="3138570" y="2536510"/>
            <a:ext cx="2232350" cy="706311"/>
          </a:xfrm>
          <a:prstGeom prst="rect">
            <a:avLst/>
          </a:prstGeom>
          <a:solidFill>
            <a:schemeClr val="accent4">
              <a:lumMod val="60000"/>
              <a:lumOff val="40000"/>
            </a:schemeClr>
          </a:solidFill>
          <a:ln w="25400">
            <a:solidFill>
              <a:schemeClr val="tx1"/>
            </a:solidFill>
          </a:ln>
        </p:spPr>
        <p:txBody>
          <a:bodyPr spcFirstLastPara="0" lIns="0" tIns="0" rIns="0" bIns="0" anchor="ctr"/>
          <a:lstStyle/>
          <a:p>
            <a:pPr algn="ctr" hangingPunct="0">
              <a:lnSpc>
                <a:spcPct val="90000"/>
              </a:lnSpc>
            </a:pPr>
            <a:r>
              <a:rPr lang="en-US" sz="1400" b="1" dirty="0">
                <a:ln w="0"/>
                <a:latin typeface="Lub Dub Condensed" panose="020B0506030403020204" pitchFamily="34" charset="0"/>
              </a:rPr>
              <a:t>Annual assessments of BMI, waist circumference and BP</a:t>
            </a:r>
          </a:p>
        </p:txBody>
      </p:sp>
      <p:sp>
        <p:nvSpPr>
          <p:cNvPr id="25" name="Rectangle Container copy 2">
            <a:extLst>
              <a:ext uri="{FF2B5EF4-FFF2-40B4-BE49-F238E27FC236}">
                <a16:creationId xmlns:a16="http://schemas.microsoft.com/office/drawing/2014/main" id="{01F0CF5E-B600-E371-BB12-40C1B694A611}"/>
              </a:ext>
              <a:ext uri="{C183D7F6-B498-43B3-948B-1728B52AA6E4}">
                <adec:decorative xmlns:adec="http://schemas.microsoft.com/office/drawing/2017/decorative" val="1"/>
              </a:ext>
            </a:extLst>
          </p:cNvPr>
          <p:cNvSpPr/>
          <p:nvPr/>
        </p:nvSpPr>
        <p:spPr>
          <a:xfrm>
            <a:off x="3138570" y="4875927"/>
            <a:ext cx="2232350" cy="706311"/>
          </a:xfrm>
          <a:prstGeom prst="rect">
            <a:avLst/>
          </a:prstGeom>
          <a:solidFill>
            <a:schemeClr val="accent4">
              <a:lumMod val="60000"/>
              <a:lumOff val="40000"/>
            </a:schemeClr>
          </a:solidFill>
          <a:ln w="25400">
            <a:solidFill>
              <a:schemeClr val="tx1"/>
            </a:solidFill>
          </a:ln>
        </p:spPr>
        <p:txBody>
          <a:bodyPr spcFirstLastPara="0" lIns="0" tIns="0" rIns="0" bIns="0" anchor="ctr"/>
          <a:lstStyle/>
          <a:p>
            <a:pPr algn="ctr" hangingPunct="0">
              <a:lnSpc>
                <a:spcPct val="90000"/>
              </a:lnSpc>
            </a:pPr>
            <a:r>
              <a:rPr lang="en-US" sz="1400" b="1" dirty="0">
                <a:ln w="0"/>
                <a:solidFill>
                  <a:prstClr val="black"/>
                </a:solidFill>
                <a:latin typeface="Lub Dub Condensed" panose="020B0506030403020204" pitchFamily="34" charset="0"/>
              </a:rPr>
              <a:t>Assessment of lipids, </a:t>
            </a:r>
            <a:br>
              <a:rPr lang="en-US" sz="1400" b="1" dirty="0">
                <a:ln w="0"/>
                <a:solidFill>
                  <a:prstClr val="black"/>
                </a:solidFill>
                <a:latin typeface="Lub Dub Condensed" panose="020B0506030403020204" pitchFamily="34" charset="0"/>
              </a:rPr>
            </a:br>
            <a:r>
              <a:rPr lang="en-US" sz="1400" b="1" dirty="0">
                <a:ln w="0"/>
                <a:solidFill>
                  <a:prstClr val="black"/>
                </a:solidFill>
                <a:latin typeface="Lub Dub Condensed" panose="020B0506030403020204" pitchFamily="34" charset="0"/>
              </a:rPr>
              <a:t>glycemia and eGFR</a:t>
            </a:r>
          </a:p>
        </p:txBody>
      </p:sp>
      <p:cxnSp>
        <p:nvCxnSpPr>
          <p:cNvPr id="27" name="Straight Arrow Connector 26">
            <a:extLst>
              <a:ext uri="{FF2B5EF4-FFF2-40B4-BE49-F238E27FC236}">
                <a16:creationId xmlns:a16="http://schemas.microsoft.com/office/drawing/2014/main" id="{F36FEED4-64E0-0F2E-9451-C209DD4F54F2}"/>
              </a:ext>
              <a:ext uri="{C183D7F6-B498-43B3-948B-1728B52AA6E4}">
                <adec:decorative xmlns:adec="http://schemas.microsoft.com/office/drawing/2017/decorative" val="1"/>
              </a:ext>
            </a:extLst>
          </p:cNvPr>
          <p:cNvCxnSpPr>
            <a:cxnSpLocks/>
            <a:endCxn id="25" idx="0"/>
          </p:cNvCxnSpPr>
          <p:nvPr/>
        </p:nvCxnSpPr>
        <p:spPr>
          <a:xfrm>
            <a:off x="4254745" y="3271100"/>
            <a:ext cx="0" cy="160482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F6EE3257-7E5B-C986-B167-108A188181CA}"/>
              </a:ext>
              <a:ext uri="{C183D7F6-B498-43B3-948B-1728B52AA6E4}">
                <adec:decorative xmlns:adec="http://schemas.microsoft.com/office/drawing/2017/decorative" val="1"/>
              </a:ext>
            </a:extLst>
          </p:cNvPr>
          <p:cNvSpPr txBox="1"/>
          <p:nvPr/>
        </p:nvSpPr>
        <p:spPr>
          <a:xfrm>
            <a:off x="3736187" y="4002504"/>
            <a:ext cx="1080910" cy="365760"/>
          </a:xfrm>
          <a:prstGeom prst="rect">
            <a:avLst/>
          </a:prstGeom>
          <a:solidFill>
            <a:schemeClr val="bg1"/>
          </a:solidFill>
          <a:ln>
            <a:solidFill>
              <a:schemeClr val="tx1"/>
            </a:solidFill>
          </a:ln>
        </p:spPr>
        <p:txBody>
          <a:bodyPr wrap="square" lIns="0" tIns="0" rIns="0" bIns="0" anchor="ctr">
            <a:spAutoFit/>
          </a:bodyPr>
          <a:lstStyle/>
          <a:p>
            <a:pPr algn="ctr"/>
            <a:r>
              <a:rPr lang="en-US" sz="1400" b="1" dirty="0">
                <a:ln w="0"/>
                <a:latin typeface="Lub Dub Condensed" panose="020B0506030403020204" pitchFamily="34" charset="0"/>
              </a:rPr>
              <a:t>Every 5 years</a:t>
            </a:r>
            <a:endParaRPr lang="en-US" b="1" dirty="0">
              <a:ln w="0"/>
              <a:latin typeface="Lub Dub Condensed" panose="020B0506030403020204" pitchFamily="34" charset="0"/>
            </a:endParaRPr>
          </a:p>
        </p:txBody>
      </p:sp>
      <p:sp>
        <p:nvSpPr>
          <p:cNvPr id="33" name="Rectangle Container copy 2">
            <a:extLst>
              <a:ext uri="{FF2B5EF4-FFF2-40B4-BE49-F238E27FC236}">
                <a16:creationId xmlns:a16="http://schemas.microsoft.com/office/drawing/2014/main" id="{28D2D9D1-A673-9989-A248-C70535A830A1}"/>
              </a:ext>
              <a:ext uri="{C183D7F6-B498-43B3-948B-1728B52AA6E4}">
                <adec:decorative xmlns:adec="http://schemas.microsoft.com/office/drawing/2017/decorative" val="1"/>
              </a:ext>
            </a:extLst>
          </p:cNvPr>
          <p:cNvSpPr/>
          <p:nvPr/>
        </p:nvSpPr>
        <p:spPr>
          <a:xfrm>
            <a:off x="5932047" y="1688097"/>
            <a:ext cx="2232350" cy="434505"/>
          </a:xfrm>
          <a:prstGeom prst="rect">
            <a:avLst/>
          </a:prstGeom>
          <a:solidFill>
            <a:schemeClr val="accent2">
              <a:lumMod val="60000"/>
              <a:lumOff val="40000"/>
            </a:schemeClr>
          </a:solidFill>
          <a:ln w="25400">
            <a:solidFill>
              <a:schemeClr val="tx1"/>
            </a:solidFill>
          </a:ln>
        </p:spPr>
        <p:txBody>
          <a:bodyPr spcFirstLastPara="0" lIns="0" tIns="0" rIns="0" bIns="0" anchor="ctr"/>
          <a:lstStyle/>
          <a:p>
            <a:pPr algn="ctr" hangingPunct="0">
              <a:lnSpc>
                <a:spcPct val="90000"/>
              </a:lnSpc>
            </a:pPr>
            <a:r>
              <a:rPr lang="en-US" sz="2000" b="1" dirty="0">
                <a:ln w="0"/>
                <a:latin typeface="Lub Dub Condensed" panose="020B0506030403020204" pitchFamily="34" charset="0"/>
              </a:rPr>
              <a:t>Stage 1</a:t>
            </a:r>
          </a:p>
        </p:txBody>
      </p:sp>
      <p:sp>
        <p:nvSpPr>
          <p:cNvPr id="34" name="Rectangle Container copy 2">
            <a:extLst>
              <a:ext uri="{FF2B5EF4-FFF2-40B4-BE49-F238E27FC236}">
                <a16:creationId xmlns:a16="http://schemas.microsoft.com/office/drawing/2014/main" id="{3865F99E-A20D-7A27-92A2-5F5D14AEB5EF}"/>
              </a:ext>
              <a:ext uri="{C183D7F6-B498-43B3-948B-1728B52AA6E4}">
                <adec:decorative xmlns:adec="http://schemas.microsoft.com/office/drawing/2017/decorative" val="1"/>
              </a:ext>
            </a:extLst>
          </p:cNvPr>
          <p:cNvSpPr/>
          <p:nvPr/>
        </p:nvSpPr>
        <p:spPr>
          <a:xfrm>
            <a:off x="5929690" y="2538081"/>
            <a:ext cx="2232350" cy="706311"/>
          </a:xfrm>
          <a:prstGeom prst="rect">
            <a:avLst/>
          </a:prstGeom>
          <a:solidFill>
            <a:schemeClr val="accent2">
              <a:lumMod val="60000"/>
              <a:lumOff val="40000"/>
            </a:schemeClr>
          </a:solidFill>
          <a:ln w="25400">
            <a:solidFill>
              <a:schemeClr val="tx1"/>
            </a:solidFill>
          </a:ln>
        </p:spPr>
        <p:txBody>
          <a:bodyPr spcFirstLastPara="0" lIns="0" tIns="0" rIns="0" bIns="0" anchor="ctr"/>
          <a:lstStyle/>
          <a:p>
            <a:pPr algn="ctr" hangingPunct="0">
              <a:lnSpc>
                <a:spcPct val="90000"/>
              </a:lnSpc>
            </a:pPr>
            <a:r>
              <a:rPr lang="en-US" sz="1400" b="1" dirty="0">
                <a:ln w="0"/>
                <a:latin typeface="Lub Dub Condensed" panose="020B0506030403020204" pitchFamily="34" charset="0"/>
              </a:rPr>
              <a:t>Annual assessments of BMI, waist circumference and BP</a:t>
            </a:r>
          </a:p>
        </p:txBody>
      </p:sp>
      <p:sp>
        <p:nvSpPr>
          <p:cNvPr id="35" name="Rectangle Container copy 2">
            <a:extLst>
              <a:ext uri="{FF2B5EF4-FFF2-40B4-BE49-F238E27FC236}">
                <a16:creationId xmlns:a16="http://schemas.microsoft.com/office/drawing/2014/main" id="{07CBA8FA-6FF4-16CE-5DBC-4D60D09FB2A7}"/>
              </a:ext>
              <a:ext uri="{C183D7F6-B498-43B3-948B-1728B52AA6E4}">
                <adec:decorative xmlns:adec="http://schemas.microsoft.com/office/drawing/2017/decorative" val="1"/>
              </a:ext>
            </a:extLst>
          </p:cNvPr>
          <p:cNvSpPr/>
          <p:nvPr/>
        </p:nvSpPr>
        <p:spPr>
          <a:xfrm>
            <a:off x="5929690" y="4660682"/>
            <a:ext cx="2232350" cy="706311"/>
          </a:xfrm>
          <a:prstGeom prst="rect">
            <a:avLst/>
          </a:prstGeom>
          <a:solidFill>
            <a:schemeClr val="accent2">
              <a:lumMod val="60000"/>
              <a:lumOff val="40000"/>
            </a:schemeClr>
          </a:solidFill>
          <a:ln w="25400">
            <a:solidFill>
              <a:schemeClr val="tx1"/>
            </a:solidFill>
          </a:ln>
        </p:spPr>
        <p:txBody>
          <a:bodyPr spcFirstLastPara="0" lIns="0" tIns="0" rIns="0" bIns="0" anchor="ctr"/>
          <a:lstStyle/>
          <a:p>
            <a:pPr algn="ctr" hangingPunct="0">
              <a:lnSpc>
                <a:spcPct val="90000"/>
              </a:lnSpc>
            </a:pPr>
            <a:r>
              <a:rPr lang="en-US" sz="1400" b="1" dirty="0">
                <a:ln w="0"/>
                <a:solidFill>
                  <a:prstClr val="black"/>
                </a:solidFill>
                <a:latin typeface="Lub Dub Condensed" panose="020B0506030403020204" pitchFamily="34" charset="0"/>
              </a:rPr>
              <a:t>Assessment of lipids, </a:t>
            </a:r>
            <a:br>
              <a:rPr lang="en-US" sz="1400" b="1" dirty="0">
                <a:ln w="0"/>
                <a:solidFill>
                  <a:prstClr val="black"/>
                </a:solidFill>
                <a:latin typeface="Lub Dub Condensed" panose="020B0506030403020204" pitchFamily="34" charset="0"/>
              </a:rPr>
            </a:br>
            <a:r>
              <a:rPr lang="en-US" sz="1400" b="1" dirty="0">
                <a:ln w="0"/>
                <a:solidFill>
                  <a:prstClr val="black"/>
                </a:solidFill>
                <a:latin typeface="Lub Dub Condensed" panose="020B0506030403020204" pitchFamily="34" charset="0"/>
              </a:rPr>
              <a:t>glycemia and eGFR</a:t>
            </a:r>
          </a:p>
        </p:txBody>
      </p:sp>
      <p:cxnSp>
        <p:nvCxnSpPr>
          <p:cNvPr id="36" name="Straight Arrow Connector 35">
            <a:extLst>
              <a:ext uri="{FF2B5EF4-FFF2-40B4-BE49-F238E27FC236}">
                <a16:creationId xmlns:a16="http://schemas.microsoft.com/office/drawing/2014/main" id="{7DAA5396-3D2B-3BAA-4E71-4286AAF222D9}"/>
              </a:ext>
              <a:ext uri="{C183D7F6-B498-43B3-948B-1728B52AA6E4}">
                <adec:decorative xmlns:adec="http://schemas.microsoft.com/office/drawing/2017/decorative" val="1"/>
              </a:ext>
            </a:extLst>
          </p:cNvPr>
          <p:cNvCxnSpPr>
            <a:cxnSpLocks/>
          </p:cNvCxnSpPr>
          <p:nvPr/>
        </p:nvCxnSpPr>
        <p:spPr>
          <a:xfrm>
            <a:off x="7045865" y="3272671"/>
            <a:ext cx="0" cy="138634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57E9680F-52C8-32E6-3F5D-22E9FFDE562D}"/>
              </a:ext>
              <a:ext uri="{C183D7F6-B498-43B3-948B-1728B52AA6E4}">
                <adec:decorative xmlns:adec="http://schemas.microsoft.com/office/drawing/2017/decorative" val="1"/>
              </a:ext>
            </a:extLst>
          </p:cNvPr>
          <p:cNvSpPr txBox="1"/>
          <p:nvPr/>
        </p:nvSpPr>
        <p:spPr>
          <a:xfrm>
            <a:off x="6404758" y="3776917"/>
            <a:ext cx="1362143" cy="365760"/>
          </a:xfrm>
          <a:prstGeom prst="rect">
            <a:avLst/>
          </a:prstGeom>
          <a:solidFill>
            <a:schemeClr val="bg1"/>
          </a:solidFill>
          <a:ln>
            <a:solidFill>
              <a:schemeClr val="tx1"/>
            </a:solidFill>
          </a:ln>
        </p:spPr>
        <p:txBody>
          <a:bodyPr wrap="square" lIns="0" tIns="0" rIns="0" bIns="0" anchor="ctr">
            <a:spAutoFit/>
          </a:bodyPr>
          <a:lstStyle/>
          <a:p>
            <a:pPr algn="ctr"/>
            <a:r>
              <a:rPr lang="en-US" sz="1400" b="1" dirty="0">
                <a:ln w="0"/>
                <a:latin typeface="Lub Dub Condensed" panose="020B0506030403020204" pitchFamily="34" charset="0"/>
              </a:rPr>
              <a:t>Every 2-3 years</a:t>
            </a:r>
            <a:endParaRPr lang="en-US" b="1" dirty="0">
              <a:ln w="0"/>
              <a:latin typeface="Lub Dub Condensed" panose="020B0506030403020204" pitchFamily="34" charset="0"/>
            </a:endParaRPr>
          </a:p>
        </p:txBody>
      </p:sp>
      <p:sp>
        <p:nvSpPr>
          <p:cNvPr id="38" name="Rectangle Container copy 2">
            <a:extLst>
              <a:ext uri="{FF2B5EF4-FFF2-40B4-BE49-F238E27FC236}">
                <a16:creationId xmlns:a16="http://schemas.microsoft.com/office/drawing/2014/main" id="{7541001A-71EF-2410-1BAC-335D19580A19}"/>
              </a:ext>
              <a:ext uri="{C183D7F6-B498-43B3-948B-1728B52AA6E4}">
                <adec:decorative xmlns:adec="http://schemas.microsoft.com/office/drawing/2017/decorative" val="1"/>
              </a:ext>
            </a:extLst>
          </p:cNvPr>
          <p:cNvSpPr/>
          <p:nvPr/>
        </p:nvSpPr>
        <p:spPr>
          <a:xfrm>
            <a:off x="8723167" y="1688097"/>
            <a:ext cx="2232350" cy="434505"/>
          </a:xfrm>
          <a:prstGeom prst="rect">
            <a:avLst/>
          </a:prstGeom>
          <a:solidFill>
            <a:schemeClr val="accent2">
              <a:lumMod val="75000"/>
            </a:schemeClr>
          </a:solidFill>
          <a:ln w="25400">
            <a:solidFill>
              <a:schemeClr val="tx1"/>
            </a:solidFill>
          </a:ln>
        </p:spPr>
        <p:txBody>
          <a:bodyPr spcFirstLastPara="0" lIns="0" tIns="0" rIns="0" bIns="0" anchor="ctr"/>
          <a:lstStyle/>
          <a:p>
            <a:pPr algn="ctr" hangingPunct="0">
              <a:lnSpc>
                <a:spcPct val="90000"/>
              </a:lnSpc>
            </a:pPr>
            <a:r>
              <a:rPr lang="en-US" sz="2000" b="1" dirty="0">
                <a:ln w="0"/>
                <a:solidFill>
                  <a:schemeClr val="bg1"/>
                </a:solidFill>
                <a:latin typeface="Lub Dub Condensed" panose="020B0506030403020204" pitchFamily="34" charset="0"/>
              </a:rPr>
              <a:t>Stage 2-4</a:t>
            </a:r>
          </a:p>
        </p:txBody>
      </p:sp>
      <p:sp>
        <p:nvSpPr>
          <p:cNvPr id="39" name="Rectangle Container copy 2">
            <a:extLst>
              <a:ext uri="{FF2B5EF4-FFF2-40B4-BE49-F238E27FC236}">
                <a16:creationId xmlns:a16="http://schemas.microsoft.com/office/drawing/2014/main" id="{105D85D5-F9E4-1B4D-3E9E-D30557438979}"/>
              </a:ext>
              <a:ext uri="{C183D7F6-B498-43B3-948B-1728B52AA6E4}">
                <adec:decorative xmlns:adec="http://schemas.microsoft.com/office/drawing/2017/decorative" val="1"/>
              </a:ext>
            </a:extLst>
          </p:cNvPr>
          <p:cNvSpPr/>
          <p:nvPr/>
        </p:nvSpPr>
        <p:spPr>
          <a:xfrm>
            <a:off x="8720810" y="2538081"/>
            <a:ext cx="2232350" cy="706311"/>
          </a:xfrm>
          <a:prstGeom prst="rect">
            <a:avLst/>
          </a:prstGeom>
          <a:solidFill>
            <a:schemeClr val="accent2">
              <a:lumMod val="75000"/>
            </a:schemeClr>
          </a:solidFill>
          <a:ln w="25400">
            <a:solidFill>
              <a:schemeClr val="tx1"/>
            </a:solidFill>
          </a:ln>
        </p:spPr>
        <p:txBody>
          <a:bodyPr spcFirstLastPara="0" lIns="0" tIns="0" rIns="0" bIns="0" anchor="ctr"/>
          <a:lstStyle/>
          <a:p>
            <a:pPr algn="ctr" hangingPunct="0">
              <a:lnSpc>
                <a:spcPct val="90000"/>
              </a:lnSpc>
            </a:pPr>
            <a:r>
              <a:rPr lang="en-US" sz="1400" b="1" dirty="0">
                <a:ln w="0"/>
                <a:solidFill>
                  <a:schemeClr val="bg1"/>
                </a:solidFill>
                <a:latin typeface="Lub Dub Condensed" panose="020B0506030403020204" pitchFamily="34" charset="0"/>
              </a:rPr>
              <a:t>Annual assessments of BMI, waist circumference and BP</a:t>
            </a:r>
          </a:p>
        </p:txBody>
      </p:sp>
      <p:sp>
        <p:nvSpPr>
          <p:cNvPr id="40" name="Rectangle Container copy 2">
            <a:extLst>
              <a:ext uri="{FF2B5EF4-FFF2-40B4-BE49-F238E27FC236}">
                <a16:creationId xmlns:a16="http://schemas.microsoft.com/office/drawing/2014/main" id="{A3530C62-C31A-1BCE-FF15-7345B530DD97}"/>
              </a:ext>
              <a:ext uri="{C183D7F6-B498-43B3-948B-1728B52AA6E4}">
                <adec:decorative xmlns:adec="http://schemas.microsoft.com/office/drawing/2017/decorative" val="1"/>
              </a:ext>
            </a:extLst>
          </p:cNvPr>
          <p:cNvSpPr/>
          <p:nvPr/>
        </p:nvSpPr>
        <p:spPr>
          <a:xfrm>
            <a:off x="8720810" y="4340170"/>
            <a:ext cx="2232350" cy="706311"/>
          </a:xfrm>
          <a:prstGeom prst="rect">
            <a:avLst/>
          </a:prstGeom>
          <a:solidFill>
            <a:schemeClr val="accent2">
              <a:lumMod val="75000"/>
            </a:schemeClr>
          </a:solidFill>
          <a:ln w="25400">
            <a:solidFill>
              <a:schemeClr val="tx1"/>
            </a:solidFill>
          </a:ln>
        </p:spPr>
        <p:txBody>
          <a:bodyPr spcFirstLastPara="0" lIns="0" tIns="0" rIns="0" bIns="0" anchor="ctr"/>
          <a:lstStyle/>
          <a:p>
            <a:pPr algn="ctr" hangingPunct="0">
              <a:lnSpc>
                <a:spcPct val="90000"/>
              </a:lnSpc>
            </a:pPr>
            <a:r>
              <a:rPr lang="en-US" sz="1400" b="1" dirty="0">
                <a:ln w="0"/>
                <a:solidFill>
                  <a:schemeClr val="bg1"/>
                </a:solidFill>
                <a:latin typeface="Lub Dub Condensed" panose="020B0506030403020204" pitchFamily="34" charset="0"/>
              </a:rPr>
              <a:t>Assessment of lipids, </a:t>
            </a:r>
            <a:br>
              <a:rPr lang="en-US" sz="1400" b="1" dirty="0">
                <a:ln w="0"/>
                <a:solidFill>
                  <a:schemeClr val="bg1"/>
                </a:solidFill>
                <a:latin typeface="Lub Dub Condensed" panose="020B0506030403020204" pitchFamily="34" charset="0"/>
              </a:rPr>
            </a:br>
            <a:r>
              <a:rPr lang="en-US" sz="1400" b="1" dirty="0">
                <a:ln w="0"/>
                <a:solidFill>
                  <a:schemeClr val="bg1"/>
                </a:solidFill>
                <a:latin typeface="Lub Dub Condensed" panose="020B0506030403020204" pitchFamily="34" charset="0"/>
              </a:rPr>
              <a:t>glycemia, eGFR, and UACR</a:t>
            </a:r>
          </a:p>
        </p:txBody>
      </p:sp>
      <p:cxnSp>
        <p:nvCxnSpPr>
          <p:cNvPr id="41" name="Straight Arrow Connector 40">
            <a:extLst>
              <a:ext uri="{FF2B5EF4-FFF2-40B4-BE49-F238E27FC236}">
                <a16:creationId xmlns:a16="http://schemas.microsoft.com/office/drawing/2014/main" id="{01E721BC-EFCA-B524-B13B-535874DDD42C}"/>
              </a:ext>
              <a:ext uri="{C183D7F6-B498-43B3-948B-1728B52AA6E4}">
                <adec:decorative xmlns:adec="http://schemas.microsoft.com/office/drawing/2017/decorative" val="1"/>
              </a:ext>
            </a:extLst>
          </p:cNvPr>
          <p:cNvCxnSpPr>
            <a:cxnSpLocks/>
            <a:endCxn id="40" idx="0"/>
          </p:cNvCxnSpPr>
          <p:nvPr/>
        </p:nvCxnSpPr>
        <p:spPr>
          <a:xfrm>
            <a:off x="9836985" y="3272671"/>
            <a:ext cx="0" cy="106749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1E2113B0-E285-C780-3934-216B827F0651}"/>
              </a:ext>
              <a:ext uri="{C183D7F6-B498-43B3-948B-1728B52AA6E4}">
                <adec:decorative xmlns:adec="http://schemas.microsoft.com/office/drawing/2017/decorative" val="1"/>
              </a:ext>
            </a:extLst>
          </p:cNvPr>
          <p:cNvSpPr txBox="1"/>
          <p:nvPr/>
        </p:nvSpPr>
        <p:spPr>
          <a:xfrm>
            <a:off x="9318427" y="3551331"/>
            <a:ext cx="1080910" cy="365760"/>
          </a:xfrm>
          <a:prstGeom prst="rect">
            <a:avLst/>
          </a:prstGeom>
          <a:solidFill>
            <a:schemeClr val="bg1"/>
          </a:solidFill>
          <a:ln>
            <a:solidFill>
              <a:schemeClr val="tx1"/>
            </a:solidFill>
          </a:ln>
        </p:spPr>
        <p:txBody>
          <a:bodyPr wrap="square" lIns="0" tIns="0" rIns="0" bIns="0" anchor="ctr">
            <a:spAutoFit/>
          </a:bodyPr>
          <a:lstStyle/>
          <a:p>
            <a:pPr algn="ctr"/>
            <a:r>
              <a:rPr lang="en-US" sz="1400" b="1" dirty="0">
                <a:ln w="0"/>
                <a:latin typeface="Lub Dub Condensed" panose="020B0506030403020204" pitchFamily="34" charset="0"/>
              </a:rPr>
              <a:t>Every year</a:t>
            </a:r>
            <a:endParaRPr lang="en-US" b="1" dirty="0">
              <a:ln w="0"/>
              <a:latin typeface="Lub Dub Condensed" panose="020B0506030403020204" pitchFamily="34" charset="0"/>
            </a:endParaRPr>
          </a:p>
        </p:txBody>
      </p:sp>
    </p:spTree>
    <p:extLst>
      <p:ext uri="{BB962C8B-B14F-4D97-AF65-F5344CB8AC3E}">
        <p14:creationId xmlns:p14="http://schemas.microsoft.com/office/powerpoint/2010/main" val="3960234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22" presetClass="entr" presetSubtype="1"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up)">
                                      <p:cBhvr>
                                        <p:cTn id="18" dur="500"/>
                                        <p:tgtEl>
                                          <p:spTgt spid="27"/>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par>
                                <p:cTn id="36" presetID="22" presetClass="entr" presetSubtype="1" fill="hold" nodeType="with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wipe(up)">
                                      <p:cBhvr>
                                        <p:cTn id="38" dur="500"/>
                                        <p:tgtEl>
                                          <p:spTgt spid="36"/>
                                        </p:tgtEl>
                                      </p:cBhvr>
                                    </p:animEffect>
                                  </p:childTnLst>
                                </p:cTn>
                              </p:par>
                            </p:childTnLst>
                          </p:cTn>
                        </p:par>
                        <p:par>
                          <p:cTn id="39" fill="hold">
                            <p:stCondLst>
                              <p:cond delay="1500"/>
                            </p:stCondLst>
                            <p:childTnLst>
                              <p:par>
                                <p:cTn id="40" presetID="10" presetClass="entr" presetSubtype="0"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500"/>
                                        <p:tgtEl>
                                          <p:spTgt spid="39"/>
                                        </p:tgtEl>
                                      </p:cBhvr>
                                    </p:animEffect>
                                  </p:childTnLst>
                                </p:cTn>
                              </p:par>
                            </p:childTnLst>
                          </p:cTn>
                        </p:par>
                        <p:par>
                          <p:cTn id="52" fill="hold">
                            <p:stCondLst>
                              <p:cond delay="1000"/>
                            </p:stCondLst>
                            <p:childTnLst>
                              <p:par>
                                <p:cTn id="53" presetID="10"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500"/>
                                        <p:tgtEl>
                                          <p:spTgt spid="42"/>
                                        </p:tgtEl>
                                      </p:cBhvr>
                                    </p:animEffect>
                                  </p:childTnLst>
                                </p:cTn>
                              </p:par>
                              <p:par>
                                <p:cTn id="56" presetID="22" presetClass="entr" presetSubtype="1" fill="hold" nodeType="with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wipe(up)">
                                      <p:cBhvr>
                                        <p:cTn id="58" dur="500"/>
                                        <p:tgtEl>
                                          <p:spTgt spid="41"/>
                                        </p:tgtEl>
                                      </p:cBhvr>
                                    </p:animEffect>
                                  </p:childTnLst>
                                </p:cTn>
                              </p:par>
                            </p:childTnLst>
                          </p:cTn>
                        </p:par>
                        <p:par>
                          <p:cTn id="59" fill="hold">
                            <p:stCondLst>
                              <p:cond delay="1500"/>
                            </p:stCondLst>
                            <p:childTnLst>
                              <p:par>
                                <p:cTn id="60" presetID="10" presetClass="entr" presetSubtype="0" fill="hold" grpId="0" nodeType="after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33" grpId="0" animBg="1"/>
      <p:bldP spid="34" grpId="0" animBg="1"/>
      <p:bldP spid="35" grpId="0" animBg="1"/>
      <p:bldP spid="37" grpId="0" animBg="1"/>
      <p:bldP spid="38" grpId="0" animBg="1"/>
      <p:bldP spid="39" grpId="0" animBg="1"/>
      <p:bldP spid="40" grpId="0" animBg="1"/>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05CC8-4052-9006-E180-B31E3DAE4C49}"/>
              </a:ext>
            </a:extLst>
          </p:cNvPr>
          <p:cNvSpPr>
            <a:spLocks noGrp="1"/>
          </p:cNvSpPr>
          <p:nvPr>
            <p:ph type="title"/>
          </p:nvPr>
        </p:nvSpPr>
        <p:spPr>
          <a:xfrm>
            <a:off x="838201" y="365125"/>
            <a:ext cx="3413288" cy="1727626"/>
          </a:xfrm>
        </p:spPr>
        <p:txBody>
          <a:bodyPr/>
          <a:lstStyle/>
          <a:p>
            <a:r>
              <a:rPr lang="en-US" dirty="0"/>
              <a:t>Conceptual Approach to CKM Risk Assessment and Refinement</a:t>
            </a:r>
          </a:p>
        </p:txBody>
      </p:sp>
      <p:sp>
        <p:nvSpPr>
          <p:cNvPr id="6" name="Rectangle 5">
            <a:extLst>
              <a:ext uri="{FF2B5EF4-FFF2-40B4-BE49-F238E27FC236}">
                <a16:creationId xmlns:a16="http://schemas.microsoft.com/office/drawing/2014/main" id="{D68C83DE-5D82-7BE9-2687-8B67B72687E2}"/>
              </a:ext>
              <a:ext uri="{C183D7F6-B498-43B3-948B-1728B52AA6E4}">
                <adec:decorative xmlns:adec="http://schemas.microsoft.com/office/drawing/2017/decorative" val="1"/>
              </a:ext>
            </a:extLst>
          </p:cNvPr>
          <p:cNvSpPr/>
          <p:nvPr/>
        </p:nvSpPr>
        <p:spPr>
          <a:xfrm>
            <a:off x="4446871" y="2320565"/>
            <a:ext cx="7406673" cy="3439212"/>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E35C4EE8-EFDF-17B7-A985-B89F75A7003F}"/>
              </a:ext>
              <a:ext uri="{C183D7F6-B498-43B3-948B-1728B52AA6E4}">
                <adec:decorative xmlns:adec="http://schemas.microsoft.com/office/drawing/2017/decorative" val="1"/>
              </a:ext>
            </a:extLst>
          </p:cNvPr>
          <p:cNvSpPr/>
          <p:nvPr/>
        </p:nvSpPr>
        <p:spPr>
          <a:xfrm>
            <a:off x="4449452" y="337480"/>
            <a:ext cx="7405697" cy="2015449"/>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20962D8D-F5C6-4828-8131-CF46EF896D5D}"/>
              </a:ext>
              <a:ext uri="{C183D7F6-B498-43B3-948B-1728B52AA6E4}">
                <adec:decorative xmlns:adec="http://schemas.microsoft.com/office/drawing/2017/decorative" val="1"/>
              </a:ext>
            </a:extLst>
          </p:cNvPr>
          <p:cNvSpPr/>
          <p:nvPr/>
        </p:nvSpPr>
        <p:spPr>
          <a:xfrm>
            <a:off x="4443482" y="5056538"/>
            <a:ext cx="7405697" cy="119909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descr="An algorithm that delineates the conceptual approach to CKM Assessment and Refinement.">
            <a:extLst>
              <a:ext uri="{FF2B5EF4-FFF2-40B4-BE49-F238E27FC236}">
                <a16:creationId xmlns:a16="http://schemas.microsoft.com/office/drawing/2014/main" id="{C3DE2B5E-F5FB-BB37-71EB-ACE5D99855D5}"/>
              </a:ext>
            </a:extLst>
          </p:cNvPr>
          <p:cNvSpPr/>
          <p:nvPr/>
        </p:nvSpPr>
        <p:spPr>
          <a:xfrm>
            <a:off x="4432150" y="322729"/>
            <a:ext cx="7422777" cy="5948979"/>
          </a:xfrm>
          <a:prstGeom prst="rect">
            <a:avLst/>
          </a:prstGeom>
          <a:no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C3D15EC-A6DF-F4A4-4E8D-BA6283C3F42E}"/>
              </a:ext>
            </a:extLst>
          </p:cNvPr>
          <p:cNvSpPr txBox="1"/>
          <p:nvPr/>
        </p:nvSpPr>
        <p:spPr>
          <a:xfrm>
            <a:off x="815418" y="2771010"/>
            <a:ext cx="2967205" cy="1815882"/>
          </a:xfrm>
          <a:prstGeom prst="rect">
            <a:avLst/>
          </a:prstGeom>
          <a:noFill/>
        </p:spPr>
        <p:txBody>
          <a:bodyPr wrap="square">
            <a:spAutoFit/>
          </a:bodyPr>
          <a:lstStyle/>
          <a:p>
            <a:r>
              <a:rPr lang="en-US" sz="1400" dirty="0">
                <a:latin typeface="Lub Dub Condensed" panose="020B0506030403020204" pitchFamily="34" charset="0"/>
              </a:rPr>
              <a:t>*CKM risk factors include adiposity, blood pressure, lipids, glycemia, and kidney function. Conceptual overview of the approach to staging that integrates baseline CKM assessments, risk estimation with the PREVENT-CVD equations, and personalization with risk-enhancing factors. </a:t>
            </a:r>
          </a:p>
        </p:txBody>
      </p:sp>
      <p:sp>
        <p:nvSpPr>
          <p:cNvPr id="5" name="Text Placeholder 4">
            <a:extLst>
              <a:ext uri="{FF2B5EF4-FFF2-40B4-BE49-F238E27FC236}">
                <a16:creationId xmlns:a16="http://schemas.microsoft.com/office/drawing/2014/main" id="{3316C3A2-B655-6D8C-D85B-A2B1C7A522F1}"/>
              </a:ext>
            </a:extLst>
          </p:cNvPr>
          <p:cNvSpPr>
            <a:spLocks noGrp="1"/>
          </p:cNvSpPr>
          <p:nvPr>
            <p:ph type="body" sz="quarter" idx="13"/>
          </p:nvPr>
        </p:nvSpPr>
        <p:spPr>
          <a:xfrm>
            <a:off x="874141" y="4911364"/>
            <a:ext cx="2830594" cy="763571"/>
          </a:xfrm>
        </p:spPr>
        <p:txBody>
          <a:bodyPr/>
          <a:lstStyle/>
          <a:p>
            <a:pPr algn="l"/>
            <a:r>
              <a:rPr lang="en-US" b="1" dirty="0"/>
              <a:t>Abbreviations: </a:t>
            </a:r>
            <a:r>
              <a:rPr lang="en-US" dirty="0"/>
              <a:t>CKM indicates cardiovascular kidney metabolic; CKD, chronic kidney disease; CV, cardiovascular; CVD, cardiovascular disease; pt, patient; and SDOH, social determinants of health. </a:t>
            </a:r>
          </a:p>
        </p:txBody>
      </p:sp>
      <p:sp>
        <p:nvSpPr>
          <p:cNvPr id="19" name="TextBox 18">
            <a:extLst>
              <a:ext uri="{FF2B5EF4-FFF2-40B4-BE49-F238E27FC236}">
                <a16:creationId xmlns:a16="http://schemas.microsoft.com/office/drawing/2014/main" id="{575D3F06-8234-884D-9C15-3E2379657CDF}"/>
              </a:ext>
              <a:ext uri="{C183D7F6-B498-43B3-948B-1728B52AA6E4}">
                <adec:decorative xmlns:adec="http://schemas.microsoft.com/office/drawing/2017/decorative" val="1"/>
              </a:ext>
            </a:extLst>
          </p:cNvPr>
          <p:cNvSpPr txBox="1"/>
          <p:nvPr/>
        </p:nvSpPr>
        <p:spPr>
          <a:xfrm>
            <a:off x="6133078" y="441880"/>
            <a:ext cx="4751110" cy="489489"/>
          </a:xfrm>
          <a:prstGeom prst="rect">
            <a:avLst/>
          </a:prstGeom>
          <a:solidFill>
            <a:schemeClr val="bg1"/>
          </a:solidFill>
          <a:ln w="12700">
            <a:solidFill>
              <a:schemeClr val="tx1"/>
            </a:solid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600" dirty="0">
                <a:solidFill>
                  <a:schemeClr val="tx1"/>
                </a:solidFill>
              </a:rPr>
              <a:t>Assess for CKM risk factors* and adverse SDOH</a:t>
            </a:r>
          </a:p>
        </p:txBody>
      </p:sp>
      <p:sp>
        <p:nvSpPr>
          <p:cNvPr id="20" name="Rectangle Container copy 2">
            <a:extLst>
              <a:ext uri="{FF2B5EF4-FFF2-40B4-BE49-F238E27FC236}">
                <a16:creationId xmlns:a16="http://schemas.microsoft.com/office/drawing/2014/main" id="{49312BE1-9FED-4FDB-BF2F-5B5C0FD095F2}"/>
              </a:ext>
              <a:ext uri="{C183D7F6-B498-43B3-948B-1728B52AA6E4}">
                <adec:decorative xmlns:adec="http://schemas.microsoft.com/office/drawing/2017/decorative" val="1"/>
              </a:ext>
            </a:extLst>
          </p:cNvPr>
          <p:cNvSpPr/>
          <p:nvPr/>
        </p:nvSpPr>
        <p:spPr>
          <a:xfrm>
            <a:off x="5313178" y="1371984"/>
            <a:ext cx="1501610" cy="562397"/>
          </a:xfrm>
          <a:prstGeom prst="rect">
            <a:avLst/>
          </a:prstGeom>
          <a:solidFill>
            <a:schemeClr val="accent4">
              <a:lumMod val="60000"/>
              <a:lumOff val="40000"/>
            </a:schemeClr>
          </a:solidFill>
          <a:ln w="25400">
            <a:solidFill>
              <a:schemeClr val="tx1"/>
            </a:solidFill>
          </a:ln>
        </p:spPr>
        <p:txBody>
          <a:bodyPr spcFirstLastPara="0" lIns="0" tIns="0" rIns="0" bIns="0" anchor="ctr"/>
          <a:lstStyle/>
          <a:p>
            <a:pPr algn="ctr" hangingPunct="0">
              <a:lnSpc>
                <a:spcPct val="90000"/>
              </a:lnSpc>
            </a:pPr>
            <a:r>
              <a:rPr lang="en-US" sz="1200" b="1" dirty="0">
                <a:ln w="0"/>
                <a:latin typeface="Lub Dub Condensed" panose="020B0506030403020204" pitchFamily="34" charset="0"/>
              </a:rPr>
              <a:t>Stage 1</a:t>
            </a:r>
          </a:p>
          <a:p>
            <a:pPr algn="ctr" hangingPunct="0">
              <a:lnSpc>
                <a:spcPct val="90000"/>
              </a:lnSpc>
            </a:pPr>
            <a:r>
              <a:rPr lang="en-US" sz="1200" dirty="0">
                <a:ln w="0"/>
                <a:latin typeface="Lub Dub Condensed" panose="020B0506030403020204" pitchFamily="34" charset="0"/>
              </a:rPr>
              <a:t>Excess or dysfunctional adipose tissue</a:t>
            </a:r>
          </a:p>
        </p:txBody>
      </p:sp>
      <p:sp>
        <p:nvSpPr>
          <p:cNvPr id="21" name="Rectangle Container copy 2">
            <a:extLst>
              <a:ext uri="{FF2B5EF4-FFF2-40B4-BE49-F238E27FC236}">
                <a16:creationId xmlns:a16="http://schemas.microsoft.com/office/drawing/2014/main" id="{5B4E9130-4B44-9FAD-4EB3-8FD33686CEF3}"/>
              </a:ext>
              <a:ext uri="{C183D7F6-B498-43B3-948B-1728B52AA6E4}">
                <adec:decorative xmlns:adec="http://schemas.microsoft.com/office/drawing/2017/decorative" val="1"/>
              </a:ext>
            </a:extLst>
          </p:cNvPr>
          <p:cNvSpPr/>
          <p:nvPr/>
        </p:nvSpPr>
        <p:spPr>
          <a:xfrm>
            <a:off x="7757390" y="1371984"/>
            <a:ext cx="1501610" cy="562397"/>
          </a:xfrm>
          <a:prstGeom prst="rect">
            <a:avLst/>
          </a:prstGeom>
          <a:solidFill>
            <a:schemeClr val="accent2">
              <a:lumMod val="60000"/>
              <a:lumOff val="40000"/>
            </a:schemeClr>
          </a:solidFill>
          <a:ln w="25400">
            <a:solidFill>
              <a:schemeClr val="tx1"/>
            </a:solidFill>
          </a:ln>
        </p:spPr>
        <p:txBody>
          <a:bodyPr spcFirstLastPara="0" lIns="0" tIns="0" rIns="0" bIns="0" anchor="ctr"/>
          <a:lstStyle/>
          <a:p>
            <a:pPr algn="ctr" hangingPunct="0">
              <a:lnSpc>
                <a:spcPct val="90000"/>
              </a:lnSpc>
            </a:pPr>
            <a:r>
              <a:rPr lang="en-US" sz="1200" b="1" dirty="0">
                <a:ln w="0"/>
                <a:latin typeface="Lub Dub Condensed" panose="020B0506030403020204" pitchFamily="34" charset="0"/>
              </a:rPr>
              <a:t>Stage 2 or 3</a:t>
            </a:r>
          </a:p>
          <a:p>
            <a:pPr algn="ctr" hangingPunct="0">
              <a:lnSpc>
                <a:spcPct val="90000"/>
              </a:lnSpc>
            </a:pPr>
            <a:r>
              <a:rPr lang="en-US" sz="1200" dirty="0">
                <a:ln w="0"/>
                <a:latin typeface="Lub Dub Condensed" panose="020B0506030403020204" pitchFamily="34" charset="0"/>
              </a:rPr>
              <a:t>Metabolic risk factors and/or CKD</a:t>
            </a:r>
          </a:p>
        </p:txBody>
      </p:sp>
      <p:sp>
        <p:nvSpPr>
          <p:cNvPr id="22" name="Rectangle Container copy 2">
            <a:extLst>
              <a:ext uri="{FF2B5EF4-FFF2-40B4-BE49-F238E27FC236}">
                <a16:creationId xmlns:a16="http://schemas.microsoft.com/office/drawing/2014/main" id="{C5068B56-7C68-49BC-9B40-4344418A4C36}"/>
              </a:ext>
              <a:ext uri="{C183D7F6-B498-43B3-948B-1728B52AA6E4}">
                <adec:decorative xmlns:adec="http://schemas.microsoft.com/office/drawing/2017/decorative" val="1"/>
              </a:ext>
            </a:extLst>
          </p:cNvPr>
          <p:cNvSpPr/>
          <p:nvPr/>
        </p:nvSpPr>
        <p:spPr>
          <a:xfrm>
            <a:off x="10221712" y="1371984"/>
            <a:ext cx="1501610" cy="562397"/>
          </a:xfrm>
          <a:prstGeom prst="rect">
            <a:avLst/>
          </a:prstGeom>
          <a:solidFill>
            <a:schemeClr val="accent2">
              <a:lumMod val="75000"/>
            </a:schemeClr>
          </a:solidFill>
          <a:ln w="25400">
            <a:solidFill>
              <a:schemeClr val="tx1"/>
            </a:solidFill>
          </a:ln>
        </p:spPr>
        <p:txBody>
          <a:bodyPr spcFirstLastPara="0" lIns="0" tIns="0" rIns="0" bIns="0" anchor="ctr"/>
          <a:lstStyle/>
          <a:p>
            <a:pPr algn="ctr" hangingPunct="0">
              <a:lnSpc>
                <a:spcPct val="90000"/>
              </a:lnSpc>
            </a:pPr>
            <a:r>
              <a:rPr lang="en-US" sz="1400" b="1" dirty="0">
                <a:ln w="0"/>
                <a:solidFill>
                  <a:schemeClr val="bg1"/>
                </a:solidFill>
                <a:latin typeface="Lub Dub Condensed" panose="020B0506030403020204" pitchFamily="34" charset="0"/>
              </a:rPr>
              <a:t>Stage 4</a:t>
            </a:r>
          </a:p>
          <a:p>
            <a:pPr algn="ctr" hangingPunct="0">
              <a:lnSpc>
                <a:spcPct val="90000"/>
              </a:lnSpc>
            </a:pPr>
            <a:r>
              <a:rPr lang="en-US" sz="1200" dirty="0">
                <a:ln w="0"/>
                <a:solidFill>
                  <a:schemeClr val="bg1"/>
                </a:solidFill>
                <a:latin typeface="Lub Dub Condensed" panose="020B0506030403020204" pitchFamily="34" charset="0"/>
              </a:rPr>
              <a:t>Clinical CVD</a:t>
            </a:r>
          </a:p>
        </p:txBody>
      </p:sp>
      <p:sp>
        <p:nvSpPr>
          <p:cNvPr id="23" name="Rectangle Container copy 2">
            <a:extLst>
              <a:ext uri="{FF2B5EF4-FFF2-40B4-BE49-F238E27FC236}">
                <a16:creationId xmlns:a16="http://schemas.microsoft.com/office/drawing/2014/main" id="{77A3E5AD-77FE-F77B-A01A-8F9E86F4FD9C}"/>
              </a:ext>
              <a:ext uri="{C183D7F6-B498-43B3-948B-1728B52AA6E4}">
                <adec:decorative xmlns:adec="http://schemas.microsoft.com/office/drawing/2017/decorative" val="1"/>
              </a:ext>
            </a:extLst>
          </p:cNvPr>
          <p:cNvSpPr/>
          <p:nvPr/>
        </p:nvSpPr>
        <p:spPr>
          <a:xfrm>
            <a:off x="5757568" y="2473137"/>
            <a:ext cx="3642841" cy="484994"/>
          </a:xfrm>
          <a:prstGeom prst="rect">
            <a:avLst/>
          </a:prstGeom>
          <a:solidFill>
            <a:schemeClr val="accent4">
              <a:lumMod val="60000"/>
              <a:lumOff val="40000"/>
            </a:schemeClr>
          </a:solidFill>
          <a:ln w="25400">
            <a:solidFill>
              <a:schemeClr val="accent2">
                <a:lumMod val="60000"/>
                <a:lumOff val="40000"/>
              </a:schemeClr>
            </a:solidFill>
          </a:ln>
        </p:spPr>
        <p:txBody>
          <a:bodyPr spcFirstLastPara="0" lIns="0" tIns="0" rIns="0" bIns="0" anchor="ctr"/>
          <a:lstStyle/>
          <a:p>
            <a:pPr algn="ctr" hangingPunct="0">
              <a:lnSpc>
                <a:spcPct val="90000"/>
              </a:lnSpc>
            </a:pPr>
            <a:r>
              <a:rPr lang="en-US" sz="1100" dirty="0">
                <a:ln w="0"/>
                <a:solidFill>
                  <a:prstClr val="black"/>
                </a:solidFill>
                <a:latin typeface="Lub Dub Condensed" panose="020B0506030403020204" pitchFamily="34" charset="0"/>
              </a:rPr>
              <a:t>Calculate PREVENT-CVD to quantify 10-y CVD risk </a:t>
            </a:r>
            <a:br>
              <a:rPr lang="en-US" sz="1100" dirty="0">
                <a:ln w="0"/>
                <a:solidFill>
                  <a:prstClr val="black"/>
                </a:solidFill>
                <a:latin typeface="Lub Dub Condensed" panose="020B0506030403020204" pitchFamily="34" charset="0"/>
              </a:rPr>
            </a:br>
            <a:r>
              <a:rPr lang="en-US" sz="1100" dirty="0">
                <a:ln w="0"/>
                <a:solidFill>
                  <a:prstClr val="black"/>
                </a:solidFill>
                <a:latin typeface="Lub Dub Condensed" panose="020B0506030403020204" pitchFamily="34" charset="0"/>
              </a:rPr>
              <a:t>and to refine staging (30-79 years)</a:t>
            </a:r>
          </a:p>
        </p:txBody>
      </p:sp>
      <p:sp>
        <p:nvSpPr>
          <p:cNvPr id="24" name="Rectangle Container copy 2">
            <a:extLst>
              <a:ext uri="{FF2B5EF4-FFF2-40B4-BE49-F238E27FC236}">
                <a16:creationId xmlns:a16="http://schemas.microsoft.com/office/drawing/2014/main" id="{203DA6CC-03AF-9AB2-CE65-E47E0619FE59}"/>
              </a:ext>
              <a:ext uri="{C183D7F6-B498-43B3-948B-1728B52AA6E4}">
                <adec:decorative xmlns:adec="http://schemas.microsoft.com/office/drawing/2017/decorative" val="1"/>
              </a:ext>
            </a:extLst>
          </p:cNvPr>
          <p:cNvSpPr/>
          <p:nvPr/>
        </p:nvSpPr>
        <p:spPr>
          <a:xfrm>
            <a:off x="5218911" y="3407741"/>
            <a:ext cx="1420076" cy="434504"/>
          </a:xfrm>
          <a:prstGeom prst="rect">
            <a:avLst/>
          </a:prstGeom>
          <a:solidFill>
            <a:schemeClr val="accent4">
              <a:lumMod val="60000"/>
              <a:lumOff val="40000"/>
            </a:schemeClr>
          </a:solidFill>
          <a:ln w="25400">
            <a:solidFill>
              <a:schemeClr val="tx1"/>
            </a:solidFill>
          </a:ln>
        </p:spPr>
        <p:txBody>
          <a:bodyPr spcFirstLastPara="0" lIns="0" tIns="0" rIns="0" bIns="0" anchor="ctr"/>
          <a:lstStyle/>
          <a:p>
            <a:pPr algn="ctr" hangingPunct="0">
              <a:lnSpc>
                <a:spcPct val="90000"/>
              </a:lnSpc>
            </a:pPr>
            <a:r>
              <a:rPr lang="en-US" sz="1200" b="1" dirty="0">
                <a:ln w="0"/>
                <a:latin typeface="Lub Dub Condensed" panose="020B0506030403020204" pitchFamily="34" charset="0"/>
              </a:rPr>
              <a:t>Stage 1</a:t>
            </a:r>
          </a:p>
        </p:txBody>
      </p:sp>
      <p:sp>
        <p:nvSpPr>
          <p:cNvPr id="25" name="Rectangle Container copy 2">
            <a:extLst>
              <a:ext uri="{FF2B5EF4-FFF2-40B4-BE49-F238E27FC236}">
                <a16:creationId xmlns:a16="http://schemas.microsoft.com/office/drawing/2014/main" id="{17618EBD-77C3-0809-6317-7238899389FF}"/>
              </a:ext>
              <a:ext uri="{C183D7F6-B498-43B3-948B-1728B52AA6E4}">
                <adec:decorative xmlns:adec="http://schemas.microsoft.com/office/drawing/2017/decorative" val="1"/>
              </a:ext>
            </a:extLst>
          </p:cNvPr>
          <p:cNvSpPr/>
          <p:nvPr/>
        </p:nvSpPr>
        <p:spPr>
          <a:xfrm>
            <a:off x="6870172" y="3409312"/>
            <a:ext cx="1420076" cy="434504"/>
          </a:xfrm>
          <a:prstGeom prst="rect">
            <a:avLst/>
          </a:prstGeom>
          <a:solidFill>
            <a:schemeClr val="accent2">
              <a:lumMod val="60000"/>
              <a:lumOff val="40000"/>
            </a:schemeClr>
          </a:solidFill>
          <a:ln w="25400">
            <a:solidFill>
              <a:schemeClr val="tx1"/>
            </a:solidFill>
          </a:ln>
        </p:spPr>
        <p:txBody>
          <a:bodyPr spcFirstLastPara="0" lIns="0" tIns="0" rIns="0" bIns="0" anchor="ctr"/>
          <a:lstStyle/>
          <a:p>
            <a:pPr algn="ctr" hangingPunct="0">
              <a:lnSpc>
                <a:spcPct val="90000"/>
              </a:lnSpc>
            </a:pPr>
            <a:r>
              <a:rPr lang="en-US" sz="1200" b="1" dirty="0">
                <a:ln w="0"/>
                <a:latin typeface="Lub Dub Condensed" panose="020B0506030403020204" pitchFamily="34" charset="0"/>
              </a:rPr>
              <a:t>Stage 2</a:t>
            </a:r>
          </a:p>
          <a:p>
            <a:pPr algn="ctr" hangingPunct="0">
              <a:lnSpc>
                <a:spcPct val="90000"/>
              </a:lnSpc>
            </a:pPr>
            <a:r>
              <a:rPr lang="en-US" sz="1100" dirty="0">
                <a:ln w="0"/>
                <a:latin typeface="Lub Dub Condensed" panose="020B0506030403020204" pitchFamily="34" charset="0"/>
              </a:rPr>
              <a:t>(&lt;20% PREVENT-CVD)</a:t>
            </a:r>
          </a:p>
        </p:txBody>
      </p:sp>
      <p:sp>
        <p:nvSpPr>
          <p:cNvPr id="26" name="Rectangle Container copy 2">
            <a:extLst>
              <a:ext uri="{FF2B5EF4-FFF2-40B4-BE49-F238E27FC236}">
                <a16:creationId xmlns:a16="http://schemas.microsoft.com/office/drawing/2014/main" id="{71DE6A4F-0658-4F00-E019-5A612A129B30}"/>
              </a:ext>
              <a:ext uri="{C183D7F6-B498-43B3-948B-1728B52AA6E4}">
                <adec:decorative xmlns:adec="http://schemas.microsoft.com/office/drawing/2017/decorative" val="1"/>
              </a:ext>
            </a:extLst>
          </p:cNvPr>
          <p:cNvSpPr/>
          <p:nvPr/>
        </p:nvSpPr>
        <p:spPr>
          <a:xfrm>
            <a:off x="8541007" y="3409312"/>
            <a:ext cx="1420076" cy="434504"/>
          </a:xfrm>
          <a:prstGeom prst="rect">
            <a:avLst/>
          </a:prstGeom>
          <a:solidFill>
            <a:schemeClr val="accent2">
              <a:lumMod val="60000"/>
              <a:lumOff val="40000"/>
            </a:schemeClr>
          </a:solidFill>
          <a:ln w="25400">
            <a:solidFill>
              <a:schemeClr val="tx1"/>
            </a:solidFill>
          </a:ln>
        </p:spPr>
        <p:txBody>
          <a:bodyPr spcFirstLastPara="0" lIns="0" tIns="0" rIns="0" bIns="0" anchor="ctr"/>
          <a:lstStyle/>
          <a:p>
            <a:pPr algn="ctr" hangingPunct="0">
              <a:lnSpc>
                <a:spcPct val="90000"/>
              </a:lnSpc>
            </a:pPr>
            <a:r>
              <a:rPr lang="en-US" sz="1200" b="1" dirty="0">
                <a:ln w="0"/>
                <a:latin typeface="Lub Dub Condensed" panose="020B0506030403020204" pitchFamily="34" charset="0"/>
              </a:rPr>
              <a:t>Stage 3*</a:t>
            </a:r>
          </a:p>
          <a:p>
            <a:pPr algn="ctr" hangingPunct="0">
              <a:lnSpc>
                <a:spcPct val="90000"/>
              </a:lnSpc>
            </a:pPr>
            <a:r>
              <a:rPr lang="en-US" sz="1100" dirty="0">
                <a:ln w="0"/>
                <a:latin typeface="Lub Dub Condensed" panose="020B0506030403020204" pitchFamily="34" charset="0"/>
              </a:rPr>
              <a:t>(≥20% PREVENT-CVD</a:t>
            </a:r>
            <a:r>
              <a:rPr lang="en-US" sz="1200" dirty="0">
                <a:ln w="0"/>
                <a:latin typeface="Lub Dub Condensed" panose="020B0506030403020204" pitchFamily="34" charset="0"/>
              </a:rPr>
              <a:t>)</a:t>
            </a:r>
          </a:p>
        </p:txBody>
      </p:sp>
      <p:sp>
        <p:nvSpPr>
          <p:cNvPr id="27" name="Rectangle Container copy 2">
            <a:extLst>
              <a:ext uri="{FF2B5EF4-FFF2-40B4-BE49-F238E27FC236}">
                <a16:creationId xmlns:a16="http://schemas.microsoft.com/office/drawing/2014/main" id="{73DFC5BB-B5F7-FF63-2539-CBFF48A96A25}"/>
              </a:ext>
              <a:ext uri="{C183D7F6-B498-43B3-948B-1728B52AA6E4}">
                <adec:decorative xmlns:adec="http://schemas.microsoft.com/office/drawing/2017/decorative" val="1"/>
              </a:ext>
            </a:extLst>
          </p:cNvPr>
          <p:cNvSpPr/>
          <p:nvPr/>
        </p:nvSpPr>
        <p:spPr>
          <a:xfrm>
            <a:off x="5810382" y="4180962"/>
            <a:ext cx="1822283" cy="594972"/>
          </a:xfrm>
          <a:prstGeom prst="rect">
            <a:avLst/>
          </a:prstGeom>
          <a:solidFill>
            <a:schemeClr val="accent4">
              <a:lumMod val="60000"/>
              <a:lumOff val="40000"/>
            </a:schemeClr>
          </a:solidFill>
          <a:ln w="25400">
            <a:solidFill>
              <a:schemeClr val="accent2">
                <a:lumMod val="60000"/>
                <a:lumOff val="40000"/>
              </a:schemeClr>
            </a:solidFill>
          </a:ln>
        </p:spPr>
        <p:txBody>
          <a:bodyPr spcFirstLastPara="0" lIns="0" tIns="0" rIns="0" bIns="0" anchor="ctr"/>
          <a:lstStyle/>
          <a:p>
            <a:pPr algn="ctr" hangingPunct="0">
              <a:lnSpc>
                <a:spcPct val="90000"/>
              </a:lnSpc>
            </a:pPr>
            <a:r>
              <a:rPr lang="en-US" sz="1100" dirty="0">
                <a:ln w="0"/>
                <a:solidFill>
                  <a:prstClr val="black"/>
                </a:solidFill>
                <a:latin typeface="Lub Dub Condensed" panose="020B0506030403020204" pitchFamily="34" charset="0"/>
              </a:rPr>
              <a:t>Assess for CKM risk enhancers to inform pt/clinician risk discussion and therapeutic pain</a:t>
            </a:r>
          </a:p>
        </p:txBody>
      </p:sp>
      <p:sp>
        <p:nvSpPr>
          <p:cNvPr id="28" name="Rectangle Container copy 2">
            <a:extLst>
              <a:ext uri="{FF2B5EF4-FFF2-40B4-BE49-F238E27FC236}">
                <a16:creationId xmlns:a16="http://schemas.microsoft.com/office/drawing/2014/main" id="{5CF2A451-DEF2-D0BC-C87A-BB1037594FE2}"/>
              </a:ext>
              <a:ext uri="{C183D7F6-B498-43B3-948B-1728B52AA6E4}">
                <adec:decorative xmlns:adec="http://schemas.microsoft.com/office/drawing/2017/decorative" val="1"/>
              </a:ext>
            </a:extLst>
          </p:cNvPr>
          <p:cNvSpPr/>
          <p:nvPr/>
        </p:nvSpPr>
        <p:spPr>
          <a:xfrm>
            <a:off x="5807061" y="5203770"/>
            <a:ext cx="1828925" cy="927424"/>
          </a:xfrm>
          <a:prstGeom prst="rect">
            <a:avLst/>
          </a:prstGeom>
          <a:solidFill>
            <a:schemeClr val="accent4">
              <a:lumMod val="60000"/>
              <a:lumOff val="40000"/>
            </a:schemeClr>
          </a:solidFill>
          <a:ln w="25400">
            <a:solidFill>
              <a:schemeClr val="accent2">
                <a:lumMod val="60000"/>
                <a:lumOff val="40000"/>
              </a:schemeClr>
            </a:solidFill>
          </a:ln>
        </p:spPr>
        <p:txBody>
          <a:bodyPr spcFirstLastPara="0" lIns="0" tIns="0" rIns="0" bIns="0" anchor="ctr"/>
          <a:lstStyle/>
          <a:p>
            <a:pPr algn="ctr" hangingPunct="0">
              <a:lnSpc>
                <a:spcPct val="90000"/>
              </a:lnSpc>
            </a:pPr>
            <a:r>
              <a:rPr lang="en-US" sz="1100" dirty="0">
                <a:ln w="0"/>
                <a:solidFill>
                  <a:prstClr val="black"/>
                </a:solidFill>
                <a:latin typeface="Lub Dub Condensed" panose="020B0506030403020204" pitchFamily="34" charset="0"/>
              </a:rPr>
              <a:t>Lifestyle modification </a:t>
            </a:r>
            <a:br>
              <a:rPr lang="en-US" sz="1100" dirty="0">
                <a:ln w="0"/>
                <a:solidFill>
                  <a:prstClr val="black"/>
                </a:solidFill>
                <a:latin typeface="Lub Dub Condensed" panose="020B0506030403020204" pitchFamily="34" charset="0"/>
              </a:rPr>
            </a:br>
            <a:r>
              <a:rPr lang="en-US" sz="1100" dirty="0">
                <a:ln w="0"/>
                <a:solidFill>
                  <a:prstClr val="black"/>
                </a:solidFill>
                <a:latin typeface="Lub Dub Condensed" panose="020B0506030403020204" pitchFamily="34" charset="0"/>
              </a:rPr>
              <a:t>and/or drug treatment as indicated for CVD primary prevention</a:t>
            </a:r>
          </a:p>
        </p:txBody>
      </p:sp>
      <p:sp>
        <p:nvSpPr>
          <p:cNvPr id="29" name="Rectangle Container copy 2">
            <a:extLst>
              <a:ext uri="{FF2B5EF4-FFF2-40B4-BE49-F238E27FC236}">
                <a16:creationId xmlns:a16="http://schemas.microsoft.com/office/drawing/2014/main" id="{46D1B918-81D2-5482-377C-7E489A63E86B}"/>
              </a:ext>
              <a:ext uri="{C183D7F6-B498-43B3-948B-1728B52AA6E4}">
                <adec:decorative xmlns:adec="http://schemas.microsoft.com/office/drawing/2017/decorative" val="1"/>
              </a:ext>
            </a:extLst>
          </p:cNvPr>
          <p:cNvSpPr/>
          <p:nvPr/>
        </p:nvSpPr>
        <p:spPr>
          <a:xfrm>
            <a:off x="8535551" y="4180962"/>
            <a:ext cx="1430989" cy="762454"/>
          </a:xfrm>
          <a:prstGeom prst="rect">
            <a:avLst/>
          </a:prstGeom>
          <a:solidFill>
            <a:schemeClr val="accent2">
              <a:lumMod val="60000"/>
              <a:lumOff val="40000"/>
            </a:schemeClr>
          </a:solidFill>
          <a:ln w="25400">
            <a:solidFill>
              <a:schemeClr val="tx1"/>
            </a:solidFill>
          </a:ln>
        </p:spPr>
        <p:txBody>
          <a:bodyPr spcFirstLastPara="0" lIns="0" tIns="0" rIns="0" bIns="0" anchor="ctr"/>
          <a:lstStyle/>
          <a:p>
            <a:pPr algn="ctr" hangingPunct="0">
              <a:lnSpc>
                <a:spcPct val="90000"/>
              </a:lnSpc>
            </a:pPr>
            <a:r>
              <a:rPr lang="en-US" sz="1100" dirty="0">
                <a:ln w="0"/>
                <a:solidFill>
                  <a:prstClr val="black"/>
                </a:solidFill>
                <a:latin typeface="Lub Dub Condensed" panose="020B0506030403020204" pitchFamily="34" charset="0"/>
              </a:rPr>
              <a:t>Assess for CKM risk enhancers to inform pt/clinician risk discussion and therapeutic plan</a:t>
            </a:r>
          </a:p>
        </p:txBody>
      </p:sp>
      <p:sp>
        <p:nvSpPr>
          <p:cNvPr id="30" name="Rectangle Container copy 2">
            <a:extLst>
              <a:ext uri="{FF2B5EF4-FFF2-40B4-BE49-F238E27FC236}">
                <a16:creationId xmlns:a16="http://schemas.microsoft.com/office/drawing/2014/main" id="{FBED0480-0E07-DA20-EF1A-E656B83E38B4}"/>
              </a:ext>
              <a:ext uri="{C183D7F6-B498-43B3-948B-1728B52AA6E4}">
                <adec:decorative xmlns:adec="http://schemas.microsoft.com/office/drawing/2017/decorative" val="1"/>
              </a:ext>
            </a:extLst>
          </p:cNvPr>
          <p:cNvSpPr/>
          <p:nvPr/>
        </p:nvSpPr>
        <p:spPr>
          <a:xfrm>
            <a:off x="8532414" y="5203770"/>
            <a:ext cx="1437263" cy="927424"/>
          </a:xfrm>
          <a:prstGeom prst="rect">
            <a:avLst/>
          </a:prstGeom>
          <a:solidFill>
            <a:schemeClr val="accent2">
              <a:lumMod val="60000"/>
              <a:lumOff val="40000"/>
            </a:schemeClr>
          </a:solidFill>
          <a:ln w="25400">
            <a:solidFill>
              <a:schemeClr val="tx1"/>
            </a:solidFill>
          </a:ln>
        </p:spPr>
        <p:txBody>
          <a:bodyPr spcFirstLastPara="0" lIns="0" tIns="0" rIns="0" bIns="0" anchor="ctr"/>
          <a:lstStyle/>
          <a:p>
            <a:pPr algn="ctr" hangingPunct="0">
              <a:lnSpc>
                <a:spcPct val="90000"/>
              </a:lnSpc>
            </a:pPr>
            <a:r>
              <a:rPr lang="en-US" sz="1100" dirty="0">
                <a:ln w="0"/>
                <a:solidFill>
                  <a:prstClr val="black"/>
                </a:solidFill>
                <a:latin typeface="Lub Dub Condensed" panose="020B0506030403020204" pitchFamily="34" charset="0"/>
              </a:rPr>
              <a:t>Lifestyle modification and drug treatment as indicated for CVD primary prevention</a:t>
            </a:r>
          </a:p>
        </p:txBody>
      </p:sp>
      <p:sp>
        <p:nvSpPr>
          <p:cNvPr id="31" name="Rectangle Container copy 2">
            <a:extLst>
              <a:ext uri="{FF2B5EF4-FFF2-40B4-BE49-F238E27FC236}">
                <a16:creationId xmlns:a16="http://schemas.microsoft.com/office/drawing/2014/main" id="{9F74ADFF-5933-348F-AEB1-081A0D8003B9}"/>
              </a:ext>
              <a:ext uri="{C183D7F6-B498-43B3-948B-1728B52AA6E4}">
                <adec:decorative xmlns:adec="http://schemas.microsoft.com/office/drawing/2017/decorative" val="1"/>
              </a:ext>
            </a:extLst>
          </p:cNvPr>
          <p:cNvSpPr/>
          <p:nvPr/>
        </p:nvSpPr>
        <p:spPr>
          <a:xfrm>
            <a:off x="10240267" y="5203770"/>
            <a:ext cx="1464501" cy="931194"/>
          </a:xfrm>
          <a:prstGeom prst="rect">
            <a:avLst/>
          </a:prstGeom>
          <a:solidFill>
            <a:schemeClr val="accent2">
              <a:lumMod val="75000"/>
            </a:schemeClr>
          </a:solidFill>
          <a:ln w="25400">
            <a:solidFill>
              <a:schemeClr val="tx1"/>
            </a:solidFill>
          </a:ln>
        </p:spPr>
        <p:txBody>
          <a:bodyPr spcFirstLastPara="0" lIns="0" tIns="0" rIns="0" bIns="0" anchor="ctr"/>
          <a:lstStyle/>
          <a:p>
            <a:pPr algn="ctr" hangingPunct="0">
              <a:lnSpc>
                <a:spcPct val="90000"/>
              </a:lnSpc>
            </a:pPr>
            <a:r>
              <a:rPr lang="en-US" sz="1100" dirty="0">
                <a:ln w="0"/>
                <a:solidFill>
                  <a:schemeClr val="bg1"/>
                </a:solidFill>
                <a:latin typeface="Lub Dub Condensed" panose="020B0506030403020204" pitchFamily="34" charset="0"/>
              </a:rPr>
              <a:t>Intensive lifestyle modification and drug treatment to prevent recurrent CVD events </a:t>
            </a:r>
            <a:br>
              <a:rPr lang="en-US" sz="1100" dirty="0">
                <a:ln w="0"/>
                <a:solidFill>
                  <a:schemeClr val="bg1"/>
                </a:solidFill>
                <a:latin typeface="Lub Dub Condensed" panose="020B0506030403020204" pitchFamily="34" charset="0"/>
              </a:rPr>
            </a:br>
            <a:r>
              <a:rPr lang="en-US" sz="1100" dirty="0">
                <a:ln w="0"/>
                <a:solidFill>
                  <a:schemeClr val="bg1"/>
                </a:solidFill>
                <a:latin typeface="Lub Dub Condensed" panose="020B0506030403020204" pitchFamily="34" charset="0"/>
              </a:rPr>
              <a:t>and kidney failure</a:t>
            </a:r>
          </a:p>
        </p:txBody>
      </p:sp>
      <p:cxnSp>
        <p:nvCxnSpPr>
          <p:cNvPr id="32" name="Straight Arrow Connector 18">
            <a:extLst>
              <a:ext uri="{FF2B5EF4-FFF2-40B4-BE49-F238E27FC236}">
                <a16:creationId xmlns:a16="http://schemas.microsoft.com/office/drawing/2014/main" id="{467D93F3-D0E0-F7A2-6D8C-3B07F9837A5E}"/>
              </a:ext>
              <a:ext uri="{C183D7F6-B498-43B3-948B-1728B52AA6E4}">
                <adec:decorative xmlns:adec="http://schemas.microsoft.com/office/drawing/2017/decorative" val="1"/>
              </a:ext>
            </a:extLst>
          </p:cNvPr>
          <p:cNvCxnSpPr>
            <a:cxnSpLocks/>
            <a:stCxn id="19" idx="2"/>
            <a:endCxn id="22" idx="0"/>
          </p:cNvCxnSpPr>
          <p:nvPr/>
        </p:nvCxnSpPr>
        <p:spPr>
          <a:xfrm rot="16200000" flipH="1">
            <a:off x="9520268" y="-80266"/>
            <a:ext cx="440615" cy="246388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18">
            <a:extLst>
              <a:ext uri="{FF2B5EF4-FFF2-40B4-BE49-F238E27FC236}">
                <a16:creationId xmlns:a16="http://schemas.microsoft.com/office/drawing/2014/main" id="{20EDF7EE-3919-CECF-AE4F-17C90F5E6277}"/>
              </a:ext>
              <a:ext uri="{C183D7F6-B498-43B3-948B-1728B52AA6E4}">
                <adec:decorative xmlns:adec="http://schemas.microsoft.com/office/drawing/2017/decorative" val="1"/>
              </a:ext>
            </a:extLst>
          </p:cNvPr>
          <p:cNvCxnSpPr>
            <a:cxnSpLocks/>
            <a:stCxn id="19" idx="2"/>
            <a:endCxn id="20" idx="0"/>
          </p:cNvCxnSpPr>
          <p:nvPr/>
        </p:nvCxnSpPr>
        <p:spPr>
          <a:xfrm rot="5400000">
            <a:off x="7066001" y="-70649"/>
            <a:ext cx="440615" cy="244465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7E59F6B3-5459-D627-D052-ED5796DF42EA}"/>
              </a:ext>
              <a:ext uri="{C183D7F6-B498-43B3-948B-1728B52AA6E4}">
                <adec:decorative xmlns:adec="http://schemas.microsoft.com/office/drawing/2017/decorative" val="1"/>
              </a:ext>
            </a:extLst>
          </p:cNvPr>
          <p:cNvCxnSpPr>
            <a:cxnSpLocks/>
            <a:stCxn id="19" idx="2"/>
            <a:endCxn id="21" idx="0"/>
          </p:cNvCxnSpPr>
          <p:nvPr/>
        </p:nvCxnSpPr>
        <p:spPr>
          <a:xfrm flipH="1">
            <a:off x="8508195" y="931369"/>
            <a:ext cx="438" cy="44061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18">
            <a:extLst>
              <a:ext uri="{FF2B5EF4-FFF2-40B4-BE49-F238E27FC236}">
                <a16:creationId xmlns:a16="http://schemas.microsoft.com/office/drawing/2014/main" id="{5EB641A8-2D24-186A-C2AD-7E782192FA8A}"/>
              </a:ext>
              <a:ext uri="{C183D7F6-B498-43B3-948B-1728B52AA6E4}">
                <adec:decorative xmlns:adec="http://schemas.microsoft.com/office/drawing/2017/decorative" val="1"/>
              </a:ext>
            </a:extLst>
          </p:cNvPr>
          <p:cNvCxnSpPr>
            <a:cxnSpLocks/>
            <a:stCxn id="20" idx="2"/>
            <a:endCxn id="23" idx="0"/>
          </p:cNvCxnSpPr>
          <p:nvPr/>
        </p:nvCxnSpPr>
        <p:spPr>
          <a:xfrm rot="16200000" flipH="1">
            <a:off x="6552108" y="1446256"/>
            <a:ext cx="538756" cy="1515006"/>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18">
            <a:extLst>
              <a:ext uri="{FF2B5EF4-FFF2-40B4-BE49-F238E27FC236}">
                <a16:creationId xmlns:a16="http://schemas.microsoft.com/office/drawing/2014/main" id="{165EEAAC-8ABB-F1B4-D9EC-ED55EDEA9A1C}"/>
              </a:ext>
              <a:ext uri="{C183D7F6-B498-43B3-948B-1728B52AA6E4}">
                <adec:decorative xmlns:adec="http://schemas.microsoft.com/office/drawing/2017/decorative" val="1"/>
              </a:ext>
            </a:extLst>
          </p:cNvPr>
          <p:cNvCxnSpPr>
            <a:cxnSpLocks/>
            <a:stCxn id="21" idx="2"/>
            <a:endCxn id="23" idx="0"/>
          </p:cNvCxnSpPr>
          <p:nvPr/>
        </p:nvCxnSpPr>
        <p:spPr>
          <a:xfrm rot="5400000">
            <a:off x="7774214" y="1739156"/>
            <a:ext cx="538756" cy="929206"/>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18">
            <a:extLst>
              <a:ext uri="{FF2B5EF4-FFF2-40B4-BE49-F238E27FC236}">
                <a16:creationId xmlns:a16="http://schemas.microsoft.com/office/drawing/2014/main" id="{A9589B6E-5AE9-5DBA-BAAD-737D4DC2CACD}"/>
              </a:ext>
              <a:ext uri="{C183D7F6-B498-43B3-948B-1728B52AA6E4}">
                <adec:decorative xmlns:adec="http://schemas.microsoft.com/office/drawing/2017/decorative" val="1"/>
              </a:ext>
            </a:extLst>
          </p:cNvPr>
          <p:cNvCxnSpPr>
            <a:cxnSpLocks/>
            <a:stCxn id="23" idx="2"/>
            <a:endCxn id="24" idx="0"/>
          </p:cNvCxnSpPr>
          <p:nvPr/>
        </p:nvCxnSpPr>
        <p:spPr>
          <a:xfrm rot="5400000">
            <a:off x="6529164" y="2357916"/>
            <a:ext cx="449610" cy="165004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18">
            <a:extLst>
              <a:ext uri="{FF2B5EF4-FFF2-40B4-BE49-F238E27FC236}">
                <a16:creationId xmlns:a16="http://schemas.microsoft.com/office/drawing/2014/main" id="{B62E2743-A50B-0EE7-6D10-AC8DECCA2FB1}"/>
              </a:ext>
              <a:ext uri="{C183D7F6-B498-43B3-948B-1728B52AA6E4}">
                <adec:decorative xmlns:adec="http://schemas.microsoft.com/office/drawing/2017/decorative" val="1"/>
              </a:ext>
            </a:extLst>
          </p:cNvPr>
          <p:cNvCxnSpPr>
            <a:cxnSpLocks/>
            <a:stCxn id="23" idx="2"/>
            <a:endCxn id="25" idx="0"/>
          </p:cNvCxnSpPr>
          <p:nvPr/>
        </p:nvCxnSpPr>
        <p:spPr>
          <a:xfrm rot="16200000" flipH="1">
            <a:off x="7354009" y="3183110"/>
            <a:ext cx="451181" cy="1221"/>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4" name="Straight Arrow Connector 18">
            <a:extLst>
              <a:ext uri="{FF2B5EF4-FFF2-40B4-BE49-F238E27FC236}">
                <a16:creationId xmlns:a16="http://schemas.microsoft.com/office/drawing/2014/main" id="{5A0DD166-5FEC-EC3B-6FC2-F65B7A0A3B09}"/>
              </a:ext>
              <a:ext uri="{C183D7F6-B498-43B3-948B-1728B52AA6E4}">
                <adec:decorative xmlns:adec="http://schemas.microsoft.com/office/drawing/2017/decorative" val="1"/>
              </a:ext>
            </a:extLst>
          </p:cNvPr>
          <p:cNvCxnSpPr>
            <a:cxnSpLocks/>
            <a:stCxn id="23" idx="2"/>
            <a:endCxn id="26" idx="0"/>
          </p:cNvCxnSpPr>
          <p:nvPr/>
        </p:nvCxnSpPr>
        <p:spPr>
          <a:xfrm rot="16200000" flipH="1">
            <a:off x="8189427" y="2347693"/>
            <a:ext cx="451181" cy="1672056"/>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18">
            <a:extLst>
              <a:ext uri="{FF2B5EF4-FFF2-40B4-BE49-F238E27FC236}">
                <a16:creationId xmlns:a16="http://schemas.microsoft.com/office/drawing/2014/main" id="{F793D3EE-94D8-ECFA-AD8B-ABA6116A2663}"/>
              </a:ext>
              <a:ext uri="{C183D7F6-B498-43B3-948B-1728B52AA6E4}">
                <adec:decorative xmlns:adec="http://schemas.microsoft.com/office/drawing/2017/decorative" val="1"/>
              </a:ext>
            </a:extLst>
          </p:cNvPr>
          <p:cNvCxnSpPr>
            <a:cxnSpLocks/>
            <a:stCxn id="24" idx="2"/>
            <a:endCxn id="27" idx="0"/>
          </p:cNvCxnSpPr>
          <p:nvPr/>
        </p:nvCxnSpPr>
        <p:spPr>
          <a:xfrm rot="16200000" flipH="1">
            <a:off x="6155878" y="3615315"/>
            <a:ext cx="338717" cy="792575"/>
          </a:xfrm>
          <a:prstGeom prst="bentConnector3">
            <a:avLst>
              <a:gd name="adj1" fmla="val 3664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5" name="Straight Arrow Connector 18">
            <a:extLst>
              <a:ext uri="{FF2B5EF4-FFF2-40B4-BE49-F238E27FC236}">
                <a16:creationId xmlns:a16="http://schemas.microsoft.com/office/drawing/2014/main" id="{E73D7C46-FC5E-CD2F-392D-938082780700}"/>
              </a:ext>
              <a:ext uri="{C183D7F6-B498-43B3-948B-1728B52AA6E4}">
                <adec:decorative xmlns:adec="http://schemas.microsoft.com/office/drawing/2017/decorative" val="1"/>
              </a:ext>
            </a:extLst>
          </p:cNvPr>
          <p:cNvCxnSpPr>
            <a:cxnSpLocks/>
            <a:stCxn id="25" idx="2"/>
            <a:endCxn id="27" idx="0"/>
          </p:cNvCxnSpPr>
          <p:nvPr/>
        </p:nvCxnSpPr>
        <p:spPr>
          <a:xfrm rot="5400000">
            <a:off x="6982294" y="3583046"/>
            <a:ext cx="337146" cy="858686"/>
          </a:xfrm>
          <a:prstGeom prst="bentConnector3">
            <a:avLst>
              <a:gd name="adj1" fmla="val 36579"/>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BD79B8BF-BC7B-8A9E-BFD1-9552A8981733}"/>
              </a:ext>
              <a:ext uri="{C183D7F6-B498-43B3-948B-1728B52AA6E4}">
                <adec:decorative xmlns:adec="http://schemas.microsoft.com/office/drawing/2017/decorative" val="1"/>
              </a:ext>
            </a:extLst>
          </p:cNvPr>
          <p:cNvCxnSpPr>
            <a:cxnSpLocks/>
            <a:endCxn id="29" idx="0"/>
          </p:cNvCxnSpPr>
          <p:nvPr/>
        </p:nvCxnSpPr>
        <p:spPr>
          <a:xfrm>
            <a:off x="9247729" y="3843816"/>
            <a:ext cx="3317" cy="33714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DCE989F2-D80B-2889-2E32-F0C84C663657}"/>
              </a:ext>
              <a:ext uri="{C183D7F6-B498-43B3-948B-1728B52AA6E4}">
                <adec:decorative xmlns:adec="http://schemas.microsoft.com/office/drawing/2017/decorative" val="1"/>
              </a:ext>
            </a:extLst>
          </p:cNvPr>
          <p:cNvCxnSpPr>
            <a:cxnSpLocks/>
            <a:stCxn id="29" idx="2"/>
            <a:endCxn id="30" idx="0"/>
          </p:cNvCxnSpPr>
          <p:nvPr/>
        </p:nvCxnSpPr>
        <p:spPr>
          <a:xfrm>
            <a:off x="9251046" y="4943416"/>
            <a:ext cx="0" cy="26035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1403AC5D-31A0-9123-1672-2A96D9D5685E}"/>
              </a:ext>
              <a:ext uri="{C183D7F6-B498-43B3-948B-1728B52AA6E4}">
                <adec:decorative xmlns:adec="http://schemas.microsoft.com/office/drawing/2017/decorative" val="1"/>
              </a:ext>
            </a:extLst>
          </p:cNvPr>
          <p:cNvCxnSpPr>
            <a:cxnSpLocks/>
            <a:stCxn id="27" idx="2"/>
            <a:endCxn id="28" idx="0"/>
          </p:cNvCxnSpPr>
          <p:nvPr/>
        </p:nvCxnSpPr>
        <p:spPr>
          <a:xfrm>
            <a:off x="6721524" y="4775934"/>
            <a:ext cx="0" cy="42783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270485B6-D7F8-90F3-66DE-639F9D61F924}"/>
              </a:ext>
              <a:ext uri="{C183D7F6-B498-43B3-948B-1728B52AA6E4}">
                <adec:decorative xmlns:adec="http://schemas.microsoft.com/office/drawing/2017/decorative" val="1"/>
              </a:ext>
            </a:extLst>
          </p:cNvPr>
          <p:cNvCxnSpPr>
            <a:cxnSpLocks/>
            <a:stCxn id="22" idx="2"/>
          </p:cNvCxnSpPr>
          <p:nvPr/>
        </p:nvCxnSpPr>
        <p:spPr>
          <a:xfrm>
            <a:off x="10972517" y="1934381"/>
            <a:ext cx="0" cy="326938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E6F6FEF0-8377-58C3-F1FB-8EB0EC2BDE1C}"/>
              </a:ext>
              <a:ext uri="{C183D7F6-B498-43B3-948B-1728B52AA6E4}">
                <adec:decorative xmlns:adec="http://schemas.microsoft.com/office/drawing/2017/decorative" val="1"/>
              </a:ext>
            </a:extLst>
          </p:cNvPr>
          <p:cNvSpPr txBox="1"/>
          <p:nvPr/>
        </p:nvSpPr>
        <p:spPr>
          <a:xfrm>
            <a:off x="4420542" y="337199"/>
            <a:ext cx="1586217" cy="523220"/>
          </a:xfrm>
          <a:prstGeom prst="rect">
            <a:avLst/>
          </a:prstGeom>
          <a:noFill/>
        </p:spPr>
        <p:txBody>
          <a:bodyPr wrap="square">
            <a:spAutoFit/>
          </a:bodyPr>
          <a:lstStyle/>
          <a:p>
            <a:r>
              <a:rPr lang="en-US" sz="1400" b="1" i="1" dirty="0">
                <a:ln w="0"/>
                <a:solidFill>
                  <a:prstClr val="black"/>
                </a:solidFill>
                <a:latin typeface="Lub Dub Condensed" panose="020B0506030403020204" pitchFamily="34" charset="0"/>
              </a:rPr>
              <a:t>Initial Assessment and CKM Staging</a:t>
            </a:r>
            <a:endParaRPr lang="en-US" sz="1400" i="1" dirty="0"/>
          </a:p>
        </p:txBody>
      </p:sp>
      <p:sp>
        <p:nvSpPr>
          <p:cNvPr id="97" name="TextBox 96">
            <a:extLst>
              <a:ext uri="{FF2B5EF4-FFF2-40B4-BE49-F238E27FC236}">
                <a16:creationId xmlns:a16="http://schemas.microsoft.com/office/drawing/2014/main" id="{5F65F449-E057-D3AE-F81B-F18155B798CA}"/>
              </a:ext>
              <a:ext uri="{C183D7F6-B498-43B3-948B-1728B52AA6E4}">
                <adec:decorative xmlns:adec="http://schemas.microsoft.com/office/drawing/2017/decorative" val="1"/>
              </a:ext>
            </a:extLst>
          </p:cNvPr>
          <p:cNvSpPr txBox="1"/>
          <p:nvPr/>
        </p:nvSpPr>
        <p:spPr>
          <a:xfrm>
            <a:off x="4420542" y="2401353"/>
            <a:ext cx="1269477" cy="958359"/>
          </a:xfrm>
          <a:prstGeom prst="rect">
            <a:avLst/>
          </a:prstGeom>
          <a:noFill/>
        </p:spPr>
        <p:txBody>
          <a:bodyPr wrap="square">
            <a:spAutoFit/>
          </a:bodyPr>
          <a:lstStyle/>
          <a:p>
            <a:r>
              <a:rPr lang="en-US" sz="1400" b="1" i="1" dirty="0">
                <a:ln w="0"/>
                <a:solidFill>
                  <a:prstClr val="black"/>
                </a:solidFill>
                <a:latin typeface="Lub Dub Condensed" panose="020B0506030403020204" pitchFamily="34" charset="0"/>
              </a:rPr>
              <a:t>Reclassify CKM stage and assess </a:t>
            </a:r>
            <a:br>
              <a:rPr lang="en-US" sz="1400" b="1" i="1" dirty="0">
                <a:ln w="0"/>
                <a:solidFill>
                  <a:prstClr val="black"/>
                </a:solidFill>
                <a:latin typeface="Lub Dub Condensed" panose="020B0506030403020204" pitchFamily="34" charset="0"/>
              </a:rPr>
            </a:br>
            <a:r>
              <a:rPr lang="en-US" sz="1400" b="1" i="1" dirty="0">
                <a:ln w="0"/>
                <a:solidFill>
                  <a:prstClr val="black"/>
                </a:solidFill>
                <a:latin typeface="Lub Dub Condensed" panose="020B0506030403020204" pitchFamily="34" charset="0"/>
              </a:rPr>
              <a:t>risk enhancers</a:t>
            </a:r>
            <a:endParaRPr lang="en-US" sz="1400" i="1" dirty="0"/>
          </a:p>
        </p:txBody>
      </p:sp>
      <p:sp>
        <p:nvSpPr>
          <p:cNvPr id="98" name="TextBox 97">
            <a:extLst>
              <a:ext uri="{FF2B5EF4-FFF2-40B4-BE49-F238E27FC236}">
                <a16:creationId xmlns:a16="http://schemas.microsoft.com/office/drawing/2014/main" id="{814FB380-26EE-BA9A-1C0A-D7A19C45C67E}"/>
              </a:ext>
              <a:ext uri="{C183D7F6-B498-43B3-948B-1728B52AA6E4}">
                <adec:decorative xmlns:adec="http://schemas.microsoft.com/office/drawing/2017/decorative" val="1"/>
              </a:ext>
            </a:extLst>
          </p:cNvPr>
          <p:cNvSpPr txBox="1"/>
          <p:nvPr/>
        </p:nvSpPr>
        <p:spPr>
          <a:xfrm>
            <a:off x="4420542" y="5049972"/>
            <a:ext cx="1314726" cy="738664"/>
          </a:xfrm>
          <a:prstGeom prst="rect">
            <a:avLst/>
          </a:prstGeom>
          <a:noFill/>
        </p:spPr>
        <p:txBody>
          <a:bodyPr wrap="square">
            <a:spAutoFit/>
          </a:bodyPr>
          <a:lstStyle/>
          <a:p>
            <a:r>
              <a:rPr lang="en-US" sz="1400" b="1" i="1" dirty="0">
                <a:ln w="0"/>
                <a:solidFill>
                  <a:prstClr val="black"/>
                </a:solidFill>
                <a:latin typeface="Lub Dub Condensed" panose="020B0506030403020204" pitchFamily="34" charset="0"/>
              </a:rPr>
              <a:t>Prevent </a:t>
            </a:r>
            <a:br>
              <a:rPr lang="en-US" sz="1400" b="1" i="1" dirty="0">
                <a:ln w="0"/>
                <a:solidFill>
                  <a:prstClr val="black"/>
                </a:solidFill>
                <a:latin typeface="Lub Dub Condensed" panose="020B0506030403020204" pitchFamily="34" charset="0"/>
              </a:rPr>
            </a:br>
            <a:r>
              <a:rPr lang="en-US" sz="1400" b="1" i="1" dirty="0">
                <a:ln w="0"/>
                <a:solidFill>
                  <a:prstClr val="black"/>
                </a:solidFill>
                <a:latin typeface="Lub Dub Condensed" panose="020B0506030403020204" pitchFamily="34" charset="0"/>
              </a:rPr>
              <a:t>CKM syndrome progression</a:t>
            </a:r>
            <a:endParaRPr lang="en-US" sz="1400" i="1" dirty="0"/>
          </a:p>
        </p:txBody>
      </p:sp>
      <p:sp>
        <p:nvSpPr>
          <p:cNvPr id="4" name="Slide Number Placeholder 3">
            <a:extLst>
              <a:ext uri="{FF2B5EF4-FFF2-40B4-BE49-F238E27FC236}">
                <a16:creationId xmlns:a16="http://schemas.microsoft.com/office/drawing/2014/main" id="{AFD0CDCF-46C8-CA9F-0E0F-F08FC0CDCC04}"/>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5</a:t>
            </a:fld>
            <a:endParaRPr lang="en-US" sz="900" dirty="0"/>
          </a:p>
        </p:txBody>
      </p:sp>
    </p:spTree>
    <p:extLst>
      <p:ext uri="{BB962C8B-B14F-4D97-AF65-F5344CB8AC3E}">
        <p14:creationId xmlns:p14="http://schemas.microsoft.com/office/powerpoint/2010/main" val="297503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right)">
                                      <p:cBhvr>
                                        <p:cTn id="11" dur="500"/>
                                        <p:tgtEl>
                                          <p:spTgt spid="3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up)">
                                      <p:cBhvr>
                                        <p:cTn id="19" dur="500"/>
                                        <p:tgtEl>
                                          <p:spTgt spid="3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ipe(left)">
                                      <p:cBhvr>
                                        <p:cTn id="27" dur="500"/>
                                        <p:tgtEl>
                                          <p:spTgt spid="45"/>
                                        </p:tgtEl>
                                      </p:cBhvr>
                                    </p:animEffect>
                                  </p:childTnLst>
                                </p:cTn>
                              </p:par>
                              <p:par>
                                <p:cTn id="28" presetID="22" presetClass="entr" presetSubtype="2" fill="hold" nodeType="with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right)">
                                      <p:cBhvr>
                                        <p:cTn id="30" dur="500"/>
                                        <p:tgtEl>
                                          <p:spTgt spid="48"/>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22" presetClass="entr" presetSubtype="2" fill="hold" nodeType="with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wipe(right)">
                                      <p:cBhvr>
                                        <p:cTn id="37" dur="500"/>
                                        <p:tgtEl>
                                          <p:spTgt spid="56"/>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par>
                                <p:cTn id="42" presetID="22" presetClass="entr" presetSubtype="1" fill="hold" nodeType="with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up)">
                                      <p:cBhvr>
                                        <p:cTn id="44" dur="500"/>
                                        <p:tgtEl>
                                          <p:spTgt spid="57"/>
                                        </p:tgtEl>
                                      </p:cBhvr>
                                    </p:animEffect>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wipe(left)">
                                      <p:cBhvr>
                                        <p:cTn id="52" dur="500"/>
                                        <p:tgtEl>
                                          <p:spTgt spid="72"/>
                                        </p:tgtEl>
                                      </p:cBhvr>
                                    </p:animEffect>
                                  </p:childTnLst>
                                </p:cTn>
                              </p:par>
                              <p:par>
                                <p:cTn id="53" presetID="22" presetClass="entr" presetSubtype="2" fill="hold" nodeType="with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wipe(right)">
                                      <p:cBhvr>
                                        <p:cTn id="55" dur="500"/>
                                        <p:tgtEl>
                                          <p:spTgt spid="75"/>
                                        </p:tgtEl>
                                      </p:cBhvr>
                                    </p:animEffect>
                                  </p:childTnLst>
                                </p:cTn>
                              </p:par>
                            </p:childTnLst>
                          </p:cTn>
                        </p:par>
                        <p:par>
                          <p:cTn id="56" fill="hold">
                            <p:stCondLst>
                              <p:cond delay="5000"/>
                            </p:stCondLst>
                            <p:childTnLst>
                              <p:par>
                                <p:cTn id="57" presetID="10" presetClass="entr" presetSubtype="0"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par>
                                <p:cTn id="60" presetID="22" presetClass="entr" presetSubtype="1" fill="hold"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wipe(up)">
                                      <p:cBhvr>
                                        <p:cTn id="62" dur="500"/>
                                        <p:tgtEl>
                                          <p:spTgt spid="86"/>
                                        </p:tgtEl>
                                      </p:cBhvr>
                                    </p:animEffect>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64"/>
                                        </p:tgtEl>
                                        <p:attrNameLst>
                                          <p:attrName>style.visibility</p:attrName>
                                        </p:attrNameLst>
                                      </p:cBhvr>
                                      <p:to>
                                        <p:strVal val="visible"/>
                                      </p:to>
                                    </p:set>
                                    <p:animEffect transition="in" filter="wipe(left)">
                                      <p:cBhvr>
                                        <p:cTn id="71" dur="500"/>
                                        <p:tgtEl>
                                          <p:spTgt spid="64"/>
                                        </p:tgtEl>
                                      </p:cBhvr>
                                    </p:animEffect>
                                  </p:childTnLst>
                                </p:cTn>
                              </p:par>
                            </p:childTnLst>
                          </p:cTn>
                        </p:par>
                        <p:par>
                          <p:cTn id="72" fill="hold">
                            <p:stCondLst>
                              <p:cond delay="500"/>
                            </p:stCondLst>
                            <p:childTnLst>
                              <p:par>
                                <p:cTn id="73" presetID="10"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500"/>
                                        <p:tgtEl>
                                          <p:spTgt spid="26"/>
                                        </p:tgtEl>
                                      </p:cBhvr>
                                    </p:animEffect>
                                  </p:childTnLst>
                                </p:cTn>
                              </p:par>
                            </p:childTnLst>
                          </p:cTn>
                        </p:par>
                        <p:par>
                          <p:cTn id="76" fill="hold">
                            <p:stCondLst>
                              <p:cond delay="1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500"/>
                                        <p:tgtEl>
                                          <p:spTgt spid="79"/>
                                        </p:tgtEl>
                                      </p:cBhvr>
                                    </p:animEffect>
                                  </p:childTnLst>
                                </p:cTn>
                              </p:par>
                            </p:childTnLst>
                          </p:cTn>
                        </p:par>
                        <p:par>
                          <p:cTn id="80" fill="hold">
                            <p:stCondLst>
                              <p:cond delay="1500"/>
                            </p:stCondLst>
                            <p:childTnLst>
                              <p:par>
                                <p:cTn id="81" presetID="10" presetClass="entr" presetSubtype="0"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fade">
                                      <p:cBhvr>
                                        <p:cTn id="83" dur="500"/>
                                        <p:tgtEl>
                                          <p:spTgt spid="29"/>
                                        </p:tgtEl>
                                      </p:cBhvr>
                                    </p:animEffect>
                                  </p:childTnLst>
                                </p:cTn>
                              </p:par>
                            </p:childTnLst>
                          </p:cTn>
                        </p:par>
                        <p:par>
                          <p:cTn id="84" fill="hold">
                            <p:stCondLst>
                              <p:cond delay="2000"/>
                            </p:stCondLst>
                            <p:childTnLst>
                              <p:par>
                                <p:cTn id="85" presetID="22" presetClass="entr" presetSubtype="1" fill="hold" nodeType="afterEffect">
                                  <p:stCondLst>
                                    <p:cond delay="0"/>
                                  </p:stCondLst>
                                  <p:childTnLst>
                                    <p:set>
                                      <p:cBhvr>
                                        <p:cTn id="86" dur="1" fill="hold">
                                          <p:stCondLst>
                                            <p:cond delay="0"/>
                                          </p:stCondLst>
                                        </p:cTn>
                                        <p:tgtEl>
                                          <p:spTgt spid="83"/>
                                        </p:tgtEl>
                                        <p:attrNameLst>
                                          <p:attrName>style.visibility</p:attrName>
                                        </p:attrNameLst>
                                      </p:cBhvr>
                                      <p:to>
                                        <p:strVal val="visible"/>
                                      </p:to>
                                    </p:set>
                                    <p:animEffect transition="in" filter="wipe(up)">
                                      <p:cBhvr>
                                        <p:cTn id="87" dur="500"/>
                                        <p:tgtEl>
                                          <p:spTgt spid="83"/>
                                        </p:tgtEl>
                                      </p:cBhvr>
                                    </p:animEffect>
                                  </p:childTnLst>
                                </p:cTn>
                              </p:par>
                            </p:childTnLst>
                          </p:cTn>
                        </p:par>
                        <p:par>
                          <p:cTn id="88" fill="hold">
                            <p:stCondLst>
                              <p:cond delay="2500"/>
                            </p:stCondLst>
                            <p:childTnLst>
                              <p:par>
                                <p:cTn id="89" presetID="10" presetClass="entr" presetSubtype="0"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500"/>
                                        <p:tgtEl>
                                          <p:spTgt spid="30"/>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nodeType="clickEffect">
                                  <p:stCondLst>
                                    <p:cond delay="0"/>
                                  </p:stCondLst>
                                  <p:childTnLst>
                                    <p:set>
                                      <p:cBhvr>
                                        <p:cTn id="95" dur="1" fill="hold">
                                          <p:stCondLst>
                                            <p:cond delay="0"/>
                                          </p:stCondLst>
                                        </p:cTn>
                                        <p:tgtEl>
                                          <p:spTgt spid="32"/>
                                        </p:tgtEl>
                                        <p:attrNameLst>
                                          <p:attrName>style.visibility</p:attrName>
                                        </p:attrNameLst>
                                      </p:cBhvr>
                                      <p:to>
                                        <p:strVal val="visible"/>
                                      </p:to>
                                    </p:set>
                                    <p:animEffect transition="in" filter="wipe(left)">
                                      <p:cBhvr>
                                        <p:cTn id="96" dur="500"/>
                                        <p:tgtEl>
                                          <p:spTgt spid="32"/>
                                        </p:tgtEl>
                                      </p:cBhvr>
                                    </p:animEffect>
                                  </p:childTnLst>
                                </p:cTn>
                              </p:par>
                            </p:childTnLst>
                          </p:cTn>
                        </p:par>
                        <p:par>
                          <p:cTn id="97" fill="hold">
                            <p:stCondLst>
                              <p:cond delay="500"/>
                            </p:stCondLst>
                            <p:childTnLst>
                              <p:par>
                                <p:cTn id="98" presetID="10" presetClass="entr" presetSubtype="0"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fade">
                                      <p:cBhvr>
                                        <p:cTn id="100" dur="500"/>
                                        <p:tgtEl>
                                          <p:spTgt spid="22"/>
                                        </p:tgtEl>
                                      </p:cBhvr>
                                    </p:animEffect>
                                  </p:childTnLst>
                                </p:cTn>
                              </p:par>
                            </p:childTnLst>
                          </p:cTn>
                        </p:par>
                        <p:par>
                          <p:cTn id="101" fill="hold">
                            <p:stCondLst>
                              <p:cond delay="1000"/>
                            </p:stCondLst>
                            <p:childTnLst>
                              <p:par>
                                <p:cTn id="102" presetID="22" presetClass="entr" presetSubtype="1" fill="hold" nodeType="afterEffect">
                                  <p:stCondLst>
                                    <p:cond delay="0"/>
                                  </p:stCondLst>
                                  <p:childTnLst>
                                    <p:set>
                                      <p:cBhvr>
                                        <p:cTn id="103" dur="1" fill="hold">
                                          <p:stCondLst>
                                            <p:cond delay="0"/>
                                          </p:stCondLst>
                                        </p:cTn>
                                        <p:tgtEl>
                                          <p:spTgt spid="89"/>
                                        </p:tgtEl>
                                        <p:attrNameLst>
                                          <p:attrName>style.visibility</p:attrName>
                                        </p:attrNameLst>
                                      </p:cBhvr>
                                      <p:to>
                                        <p:strVal val="visible"/>
                                      </p:to>
                                    </p:set>
                                    <p:animEffect transition="in" filter="wipe(up)">
                                      <p:cBhvr>
                                        <p:cTn id="104" dur="500"/>
                                        <p:tgtEl>
                                          <p:spTgt spid="89"/>
                                        </p:tgtEl>
                                      </p:cBhvr>
                                    </p:animEffect>
                                  </p:childTnLst>
                                </p:cTn>
                              </p:par>
                            </p:childTnLst>
                          </p:cTn>
                        </p:par>
                        <p:par>
                          <p:cTn id="105" fill="hold">
                            <p:stCondLst>
                              <p:cond delay="1500"/>
                            </p:stCondLst>
                            <p:childTnLst>
                              <p:par>
                                <p:cTn id="106" presetID="10"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Lst>
  </p:timing>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07B67-CFA4-0FCC-4446-CD008C310FA3}"/>
              </a:ext>
            </a:extLst>
          </p:cNvPr>
          <p:cNvSpPr>
            <a:spLocks noGrp="1"/>
          </p:cNvSpPr>
          <p:nvPr>
            <p:ph type="title"/>
          </p:nvPr>
        </p:nvSpPr>
        <p:spPr>
          <a:xfrm>
            <a:off x="838200" y="365125"/>
            <a:ext cx="8390641" cy="660111"/>
          </a:xfrm>
        </p:spPr>
        <p:txBody>
          <a:bodyPr/>
          <a:lstStyle/>
          <a:p>
            <a:r>
              <a:rPr lang="en-US" dirty="0"/>
              <a:t>Use of Interdisciplinary Care Models in CKM Syndrome</a:t>
            </a:r>
          </a:p>
        </p:txBody>
      </p:sp>
      <p:pic>
        <p:nvPicPr>
          <p:cNvPr id="6" name="Picture 5" descr="Bar chart illustrating use of interdisciplinary care models across CKM syndrome multi-morbidity spectrum, with absolute risk for adverse CVD events on vertical axis and multi-morbidity on horizontal axis. Three bars show increasing risk and care complexity: lower risk with lifestyle support, moderate risk with value-based care and interdisciplinary team, and highest risk with volume-based care including referrals and navigation assistance.">
            <a:extLst>
              <a:ext uri="{FF2B5EF4-FFF2-40B4-BE49-F238E27FC236}">
                <a16:creationId xmlns:a16="http://schemas.microsoft.com/office/drawing/2014/main" id="{E5788163-C711-6A4B-B7C8-7352CD254EBE}"/>
              </a:ext>
              <a:ext uri="{C183D7F6-B498-43B3-948B-1728B52AA6E4}">
                <adec:decorative xmlns:adec="http://schemas.microsoft.com/office/drawing/2017/decorative" val="0"/>
              </a:ext>
            </a:extLst>
          </p:cNvPr>
          <p:cNvPicPr>
            <a:picLocks noChangeAspect="1"/>
          </p:cNvPicPr>
          <p:nvPr/>
        </p:nvPicPr>
        <p:blipFill>
          <a:blip r:embed="rId2" cstate="print">
            <a:extLst>
              <a:ext uri="{28A0092B-C50C-407E-A947-70E740481C1C}">
                <a14:useLocalDpi xmlns:a14="http://schemas.microsoft.com/office/drawing/2010/main" val="0"/>
              </a:ext>
            </a:extLst>
          </a:blip>
          <a:srcRect l="2924" t="19247" r="6501" b="11253"/>
          <a:stretch>
            <a:fillRect/>
          </a:stretch>
        </p:blipFill>
        <p:spPr bwMode="auto">
          <a:xfrm>
            <a:off x="1523574" y="1180421"/>
            <a:ext cx="8579244" cy="4645345"/>
          </a:xfrm>
          <a:prstGeom prst="rect">
            <a:avLst/>
          </a:prstGeom>
          <a:noFill/>
          <a:ln>
            <a:noFill/>
          </a:ln>
        </p:spPr>
      </p:pic>
      <p:sp>
        <p:nvSpPr>
          <p:cNvPr id="5" name="Text Placeholder 4">
            <a:extLst>
              <a:ext uri="{FF2B5EF4-FFF2-40B4-BE49-F238E27FC236}">
                <a16:creationId xmlns:a16="http://schemas.microsoft.com/office/drawing/2014/main" id="{9D1508C6-A395-6D79-09CD-79B1C2B9B142}"/>
              </a:ext>
            </a:extLst>
          </p:cNvPr>
          <p:cNvSpPr>
            <a:spLocks noGrp="1"/>
          </p:cNvSpPr>
          <p:nvPr>
            <p:ph type="body" sz="quarter" idx="13"/>
          </p:nvPr>
        </p:nvSpPr>
        <p:spPr/>
        <p:txBody>
          <a:bodyPr/>
          <a:lstStyle/>
          <a:p>
            <a:r>
              <a:rPr lang="en-US" b="1" dirty="0"/>
              <a:t>Abbreviations: </a:t>
            </a:r>
            <a:r>
              <a:rPr lang="en-US" dirty="0"/>
              <a:t>CKD indicates chronic kidney disease; CKM, cardiovascular kidney metabolic; </a:t>
            </a:r>
            <a:br>
              <a:rPr lang="en-US" dirty="0"/>
            </a:br>
            <a:r>
              <a:rPr lang="en-US" dirty="0"/>
              <a:t>CVD, cardiovascular disease; and T2D, type 2 diabetes.</a:t>
            </a:r>
          </a:p>
        </p:txBody>
      </p:sp>
      <p:sp>
        <p:nvSpPr>
          <p:cNvPr id="4" name="Slide Number Placeholder 3">
            <a:extLst>
              <a:ext uri="{FF2B5EF4-FFF2-40B4-BE49-F238E27FC236}">
                <a16:creationId xmlns:a16="http://schemas.microsoft.com/office/drawing/2014/main" id="{2FDC0414-B6C9-20D6-BBA7-AC3C4FCED87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6</a:t>
            </a:fld>
            <a:endParaRPr lang="en-US" sz="900" dirty="0"/>
          </a:p>
        </p:txBody>
      </p:sp>
    </p:spTree>
    <p:extLst>
      <p:ext uri="{BB962C8B-B14F-4D97-AF65-F5344CB8AC3E}">
        <p14:creationId xmlns:p14="http://schemas.microsoft.com/office/powerpoint/2010/main" val="1394916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95CFA-F97E-E22D-3596-48FA3A7CDA9F}"/>
              </a:ext>
            </a:extLst>
          </p:cNvPr>
          <p:cNvSpPr>
            <a:spLocks noGrp="1"/>
          </p:cNvSpPr>
          <p:nvPr>
            <p:ph type="title"/>
          </p:nvPr>
        </p:nvSpPr>
        <p:spPr>
          <a:xfrm>
            <a:off x="838200" y="365125"/>
            <a:ext cx="3705520" cy="3443304"/>
          </a:xfrm>
        </p:spPr>
        <p:txBody>
          <a:bodyPr/>
          <a:lstStyle/>
          <a:p>
            <a:r>
              <a:rPr lang="en-US" dirty="0"/>
              <a:t>Overview of Management Principles for CKM Syndrome</a:t>
            </a:r>
            <a:br>
              <a:rPr lang="en-US" dirty="0"/>
            </a:br>
            <a:r>
              <a:rPr lang="en-US" dirty="0"/>
              <a:t>Stages 1 to 3 for Patients With </a:t>
            </a:r>
            <a:br>
              <a:rPr lang="en-US" dirty="0"/>
            </a:br>
            <a:r>
              <a:rPr lang="en-US" dirty="0"/>
              <a:t>Obesity, Type 2 Diabetes, or CKD</a:t>
            </a:r>
          </a:p>
        </p:txBody>
      </p:sp>
      <p:pic>
        <p:nvPicPr>
          <p:cNvPr id="6" name="Picture 5">
            <a:extLst>
              <a:ext uri="{FF2B5EF4-FFF2-40B4-BE49-F238E27FC236}">
                <a16:creationId xmlns:a16="http://schemas.microsoft.com/office/drawing/2014/main" id="{1DAC38CA-9F87-F772-902A-6187E2EC2924}"/>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rcRect l="2045" t="9128" r="2300" b="7662"/>
          <a:stretch>
            <a:fillRect/>
          </a:stretch>
        </p:blipFill>
        <p:spPr bwMode="auto">
          <a:xfrm>
            <a:off x="4871297" y="490195"/>
            <a:ext cx="6836794" cy="5542500"/>
          </a:xfrm>
          <a:prstGeom prst="rect">
            <a:avLst/>
          </a:prstGeom>
          <a:noFill/>
          <a:ln>
            <a:noFill/>
          </a:ln>
        </p:spPr>
      </p:pic>
      <p:sp>
        <p:nvSpPr>
          <p:cNvPr id="3" name="Rectangle 2" descr="A graphic of the overview of principles of CKM management in obesity, diabetes, or CKD.">
            <a:extLst>
              <a:ext uri="{FF2B5EF4-FFF2-40B4-BE49-F238E27FC236}">
                <a16:creationId xmlns:a16="http://schemas.microsoft.com/office/drawing/2014/main" id="{D8F15C67-7D52-8313-5902-0406A61C8B96}"/>
              </a:ext>
            </a:extLst>
          </p:cNvPr>
          <p:cNvSpPr/>
          <p:nvPr/>
        </p:nvSpPr>
        <p:spPr>
          <a:xfrm>
            <a:off x="4851698" y="494853"/>
            <a:ext cx="6874137" cy="5507914"/>
          </a:xfrm>
          <a:prstGeom prst="rect">
            <a:avLst/>
          </a:prstGeom>
          <a:no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6EF2E1DE-2B76-EE8A-0329-52EBEDD753C3}"/>
              </a:ext>
              <a:ext uri="{C183D7F6-B498-43B3-948B-1728B52AA6E4}">
                <adec:decorative xmlns:adec="http://schemas.microsoft.com/office/drawing/2017/decorative" val="0"/>
              </a:ext>
            </a:extLst>
          </p:cNvPr>
          <p:cNvSpPr>
            <a:spLocks noGrp="1"/>
          </p:cNvSpPr>
          <p:nvPr>
            <p:ph type="body" sz="quarter" idx="13"/>
          </p:nvPr>
        </p:nvSpPr>
        <p:spPr>
          <a:xfrm>
            <a:off x="838200" y="3808429"/>
            <a:ext cx="3347301" cy="1685747"/>
          </a:xfrm>
        </p:spPr>
        <p:txBody>
          <a:bodyPr/>
          <a:lstStyle/>
          <a:p>
            <a:pPr algn="l"/>
            <a:r>
              <a:rPr lang="en-US" b="1" dirty="0"/>
              <a:t>Abbreviations: </a:t>
            </a:r>
            <a:r>
              <a:rPr lang="en-US" dirty="0"/>
              <a:t>CHW indicates community health worker; CKD, chronic kidney disease; CKM, cardiovascular kidney metabolic; CV, cardiovascular; CVD, cardiovascular disease; DM, diabetes; GLP-1, glucagon-like peptide-1; </a:t>
            </a:r>
            <a:r>
              <a:rPr lang="en-US" dirty="0" err="1"/>
              <a:t>RASi</a:t>
            </a:r>
            <a:r>
              <a:rPr lang="en-US" dirty="0"/>
              <a:t>; renin-angiotensin system inhibitors; SDOH, social determinants of health; SGLT2i ; sodium-glucose cotransporter-2 inhibitors; and T2D, type 2 diabetes. </a:t>
            </a:r>
          </a:p>
        </p:txBody>
      </p:sp>
      <p:sp>
        <p:nvSpPr>
          <p:cNvPr id="4" name="Slide Number Placeholder 3">
            <a:extLst>
              <a:ext uri="{FF2B5EF4-FFF2-40B4-BE49-F238E27FC236}">
                <a16:creationId xmlns:a16="http://schemas.microsoft.com/office/drawing/2014/main" id="{B3FD7E8B-3017-0B5D-4B04-857DA4AF17C3}"/>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7</a:t>
            </a:fld>
            <a:endParaRPr lang="en-US" sz="900" dirty="0"/>
          </a:p>
        </p:txBody>
      </p:sp>
    </p:spTree>
    <p:extLst>
      <p:ext uri="{BB962C8B-B14F-4D97-AF65-F5344CB8AC3E}">
        <p14:creationId xmlns:p14="http://schemas.microsoft.com/office/powerpoint/2010/main" val="2687179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DC9C1-32B8-EF5B-6EC2-3BAF2EF45A6D}"/>
              </a:ext>
            </a:extLst>
          </p:cNvPr>
          <p:cNvSpPr>
            <a:spLocks noGrp="1"/>
          </p:cNvSpPr>
          <p:nvPr>
            <p:ph type="title"/>
          </p:nvPr>
        </p:nvSpPr>
        <p:spPr>
          <a:xfrm>
            <a:off x="838200" y="365125"/>
            <a:ext cx="10515600" cy="660111"/>
          </a:xfrm>
        </p:spPr>
        <p:txBody>
          <a:bodyPr/>
          <a:lstStyle/>
          <a:p>
            <a:r>
              <a:rPr lang="en-US" dirty="0"/>
              <a:t>Management of Obesity in </a:t>
            </a:r>
            <a:br>
              <a:rPr lang="en-US" dirty="0"/>
            </a:br>
            <a:r>
              <a:rPr lang="en-US" dirty="0"/>
              <a:t>CKM Syndrome Stages 1-3</a:t>
            </a:r>
          </a:p>
        </p:txBody>
      </p:sp>
      <p:sp>
        <p:nvSpPr>
          <p:cNvPr id="3" name="Rectangle 2" descr="An algorithm outlining the management of obesity in CKM Syndrome stages 1-3.">
            <a:extLst>
              <a:ext uri="{FF2B5EF4-FFF2-40B4-BE49-F238E27FC236}">
                <a16:creationId xmlns:a16="http://schemas.microsoft.com/office/drawing/2014/main" id="{68BECBFA-5DE9-1DE0-CA1E-09CEC03DF218}"/>
              </a:ext>
            </a:extLst>
          </p:cNvPr>
          <p:cNvSpPr/>
          <p:nvPr/>
        </p:nvSpPr>
        <p:spPr>
          <a:xfrm>
            <a:off x="2186728" y="1199533"/>
            <a:ext cx="9326881" cy="5185185"/>
          </a:xfrm>
          <a:prstGeom prst="rect">
            <a:avLst/>
          </a:prstGeom>
          <a:no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3841456-101B-6B5D-4E37-FF4E9C6A0C42}"/>
              </a:ext>
            </a:extLst>
          </p:cNvPr>
          <p:cNvSpPr txBox="1"/>
          <p:nvPr/>
        </p:nvSpPr>
        <p:spPr>
          <a:xfrm>
            <a:off x="9361546" y="5388867"/>
            <a:ext cx="2446256" cy="590931"/>
          </a:xfrm>
          <a:prstGeom prst="rect">
            <a:avLst/>
          </a:prstGeom>
          <a:noFill/>
        </p:spPr>
        <p:txBody>
          <a:bodyPr wrap="square">
            <a:spAutoFit/>
          </a:body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Abbreviations: </a:t>
            </a:r>
            <a:r>
              <a:rPr kumimoji="0" lang="en-US" sz="12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CKM indicates cardiovascular kidney metabolic; and GLP-1,glucagon-like peptide-1. </a:t>
            </a:r>
          </a:p>
        </p:txBody>
      </p:sp>
      <p:cxnSp>
        <p:nvCxnSpPr>
          <p:cNvPr id="62" name="Straight Arrow Connector 61">
            <a:extLst>
              <a:ext uri="{FF2B5EF4-FFF2-40B4-BE49-F238E27FC236}">
                <a16:creationId xmlns:a16="http://schemas.microsoft.com/office/drawing/2014/main" id="{5843B829-81FE-DD70-845D-342DAE0CCF3B}"/>
              </a:ext>
              <a:ext uri="{C183D7F6-B498-43B3-948B-1728B52AA6E4}">
                <adec:decorative xmlns:adec="http://schemas.microsoft.com/office/drawing/2017/decorative" val="1"/>
              </a:ext>
            </a:extLst>
          </p:cNvPr>
          <p:cNvCxnSpPr>
            <a:cxnSpLocks/>
          </p:cNvCxnSpPr>
          <p:nvPr/>
        </p:nvCxnSpPr>
        <p:spPr>
          <a:xfrm>
            <a:off x="7772400" y="4572000"/>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18">
            <a:extLst>
              <a:ext uri="{FF2B5EF4-FFF2-40B4-BE49-F238E27FC236}">
                <a16:creationId xmlns:a16="http://schemas.microsoft.com/office/drawing/2014/main" id="{EFED9DAE-DDE6-5CF1-051F-4BB679841AC5}"/>
              </a:ext>
              <a:ext uri="{C183D7F6-B498-43B3-948B-1728B52AA6E4}">
                <adec:decorative xmlns:adec="http://schemas.microsoft.com/office/drawing/2017/decorative" val="1"/>
              </a:ext>
            </a:extLst>
          </p:cNvPr>
          <p:cNvCxnSpPr>
            <a:cxnSpLocks/>
            <a:stCxn id="21" idx="2"/>
            <a:endCxn id="25" idx="0"/>
          </p:cNvCxnSpPr>
          <p:nvPr/>
        </p:nvCxnSpPr>
        <p:spPr>
          <a:xfrm rot="5400000">
            <a:off x="4834905" y="2840341"/>
            <a:ext cx="375418" cy="2147097"/>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141CDE22-073F-D629-077F-986BFA4D9F28}"/>
              </a:ext>
              <a:ext uri="{C183D7F6-B498-43B3-948B-1728B52AA6E4}">
                <adec:decorative xmlns:adec="http://schemas.microsoft.com/office/drawing/2017/decorative" val="1"/>
              </a:ext>
            </a:extLst>
          </p:cNvPr>
          <p:cNvCxnSpPr>
            <a:cxnSpLocks/>
          </p:cNvCxnSpPr>
          <p:nvPr/>
        </p:nvCxnSpPr>
        <p:spPr>
          <a:xfrm>
            <a:off x="7857236" y="3536651"/>
            <a:ext cx="1652524"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A3182475-3C0D-DCBA-F02D-5DB84635C302}"/>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8</a:t>
            </a:fld>
            <a:endParaRPr lang="en-US" sz="900" dirty="0"/>
          </a:p>
        </p:txBody>
      </p:sp>
      <p:sp>
        <p:nvSpPr>
          <p:cNvPr id="18" name="TextBox 17">
            <a:extLst>
              <a:ext uri="{FF2B5EF4-FFF2-40B4-BE49-F238E27FC236}">
                <a16:creationId xmlns:a16="http://schemas.microsoft.com/office/drawing/2014/main" id="{FE5BCB76-1589-71D6-E8C8-0A2553EDAFDC}"/>
              </a:ext>
              <a:ext uri="{C183D7F6-B498-43B3-948B-1728B52AA6E4}">
                <adec:decorative xmlns:adec="http://schemas.microsoft.com/office/drawing/2017/decorative" val="1"/>
              </a:ext>
            </a:extLst>
          </p:cNvPr>
          <p:cNvSpPr txBox="1"/>
          <p:nvPr/>
        </p:nvSpPr>
        <p:spPr>
          <a:xfrm>
            <a:off x="3080502" y="1085433"/>
            <a:ext cx="6015755" cy="582088"/>
          </a:xfrm>
          <a:prstGeom prst="rect">
            <a:avLst/>
          </a:prstGeom>
          <a:solidFill>
            <a:schemeClr val="bg1"/>
          </a:solidFill>
          <a:ln w="12700">
            <a:solidFill>
              <a:schemeClr val="tx1"/>
            </a:solid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2000" dirty="0">
                <a:solidFill>
                  <a:schemeClr val="tx1"/>
                </a:solidFill>
              </a:rPr>
              <a:t>Patient with CKM and Obesity without CVD</a:t>
            </a:r>
          </a:p>
        </p:txBody>
      </p:sp>
      <p:sp>
        <p:nvSpPr>
          <p:cNvPr id="19" name="Rectangle Container copy 2">
            <a:extLst>
              <a:ext uri="{FF2B5EF4-FFF2-40B4-BE49-F238E27FC236}">
                <a16:creationId xmlns:a16="http://schemas.microsoft.com/office/drawing/2014/main" id="{944D2287-199C-E500-233C-5B5E0313AD21}"/>
              </a:ext>
              <a:ext uri="{C183D7F6-B498-43B3-948B-1728B52AA6E4}">
                <adec:decorative xmlns:adec="http://schemas.microsoft.com/office/drawing/2017/decorative" val="1"/>
              </a:ext>
            </a:extLst>
          </p:cNvPr>
          <p:cNvSpPr/>
          <p:nvPr/>
        </p:nvSpPr>
        <p:spPr>
          <a:xfrm>
            <a:off x="3977640" y="1922278"/>
            <a:ext cx="4240529" cy="386582"/>
          </a:xfrm>
          <a:prstGeom prst="rect">
            <a:avLst/>
          </a:prstGeom>
          <a:solidFill>
            <a:srgbClr val="79C78D"/>
          </a:solidFill>
          <a:ln w="12700">
            <a:noFill/>
          </a:ln>
        </p:spPr>
        <p:txBody>
          <a:bodyPr wrap="square" rtlCol="0" anchor="ctr">
            <a:noAutofit/>
          </a:bodyPr>
          <a:lstStyle/>
          <a:p>
            <a:pPr algn="ctr"/>
            <a:r>
              <a:rPr lang="en-US" sz="1400" b="1" dirty="0">
                <a:ln w="0"/>
                <a:solidFill>
                  <a:prstClr val="black"/>
                </a:solidFill>
                <a:latin typeface="Lub Dub Condensed" panose="020B0506030403020204" pitchFamily="34" charset="0"/>
              </a:rPr>
              <a:t>Nonjudgmental weight loss counseling      </a:t>
            </a:r>
            <a:r>
              <a:rPr lang="en-US" sz="1200" dirty="0">
                <a:ln w="0"/>
                <a:solidFill>
                  <a:prstClr val="black"/>
                </a:solidFill>
                <a:latin typeface="Lub Dub Condensed" panose="020B0506030403020204" pitchFamily="34" charset="0"/>
              </a:rPr>
              <a:t>Class 1</a:t>
            </a:r>
            <a:endParaRPr lang="en-US" sz="1400" dirty="0">
              <a:ln w="0"/>
              <a:solidFill>
                <a:prstClr val="black"/>
              </a:solidFill>
              <a:latin typeface="Lub Dub Condensed" panose="020B0506030403020204" pitchFamily="34" charset="0"/>
            </a:endParaRPr>
          </a:p>
        </p:txBody>
      </p:sp>
      <p:sp>
        <p:nvSpPr>
          <p:cNvPr id="20" name="Rectangle Container copy 2">
            <a:extLst>
              <a:ext uri="{FF2B5EF4-FFF2-40B4-BE49-F238E27FC236}">
                <a16:creationId xmlns:a16="http://schemas.microsoft.com/office/drawing/2014/main" id="{3FF970F9-4AC9-57B8-0255-E296C61FB9AE}"/>
              </a:ext>
              <a:ext uri="{C183D7F6-B498-43B3-948B-1728B52AA6E4}">
                <adec:decorative xmlns:adec="http://schemas.microsoft.com/office/drawing/2017/decorative" val="1"/>
              </a:ext>
            </a:extLst>
          </p:cNvPr>
          <p:cNvSpPr/>
          <p:nvPr/>
        </p:nvSpPr>
        <p:spPr>
          <a:xfrm>
            <a:off x="3977640" y="2566168"/>
            <a:ext cx="4242816" cy="542792"/>
          </a:xfrm>
          <a:prstGeom prst="rect">
            <a:avLst/>
          </a:prstGeom>
          <a:solidFill>
            <a:srgbClr val="79C78D"/>
          </a:solidFill>
          <a:ln w="12700">
            <a:noFill/>
          </a:ln>
        </p:spPr>
        <p:txBody>
          <a:bodyPr wrap="square" rtlCol="0" anchor="ctr">
            <a:noAutofit/>
          </a:bodyPr>
          <a:lstStyle/>
          <a:p>
            <a:pPr algn="ctr"/>
            <a:r>
              <a:rPr lang="en-US" sz="1400" b="1" dirty="0">
                <a:ln w="0"/>
                <a:solidFill>
                  <a:prstClr val="black"/>
                </a:solidFill>
                <a:latin typeface="Lub Dub Condensed" panose="020B0506030403020204" pitchFamily="34" charset="0"/>
              </a:rPr>
              <a:t>Support behavioral change and lifestyle modification</a:t>
            </a:r>
          </a:p>
          <a:p>
            <a:pPr algn="ctr"/>
            <a:r>
              <a:rPr lang="en-US" sz="1200" dirty="0">
                <a:ln w="0"/>
                <a:solidFill>
                  <a:prstClr val="black"/>
                </a:solidFill>
                <a:latin typeface="Lub Dub Condensed" panose="020B0506030403020204" pitchFamily="34" charset="0"/>
              </a:rPr>
              <a:t>Class 1</a:t>
            </a:r>
          </a:p>
        </p:txBody>
      </p:sp>
      <p:sp>
        <p:nvSpPr>
          <p:cNvPr id="21" name="Rectangle Container copy 2">
            <a:extLst>
              <a:ext uri="{FF2B5EF4-FFF2-40B4-BE49-F238E27FC236}">
                <a16:creationId xmlns:a16="http://schemas.microsoft.com/office/drawing/2014/main" id="{3F69E95D-6CA0-3C94-CF23-B7C070E7951C}"/>
              </a:ext>
              <a:ext uri="{C183D7F6-B498-43B3-948B-1728B52AA6E4}">
                <adec:decorative xmlns:adec="http://schemas.microsoft.com/office/drawing/2017/decorative" val="1"/>
              </a:ext>
            </a:extLst>
          </p:cNvPr>
          <p:cNvSpPr/>
          <p:nvPr/>
        </p:nvSpPr>
        <p:spPr>
          <a:xfrm>
            <a:off x="4335942" y="3358551"/>
            <a:ext cx="3520440" cy="367629"/>
          </a:xfrm>
          <a:prstGeom prst="rect">
            <a:avLst/>
          </a:prstGeom>
          <a:solidFill>
            <a:schemeClr val="bg1"/>
          </a:solidFill>
          <a:ln w="25400">
            <a:solidFill>
              <a:schemeClr val="tx1"/>
            </a:solidFill>
          </a:ln>
        </p:spPr>
        <p:txBody>
          <a:bodyPr spcFirstLastPara="0" lIns="0" tIns="0" rIns="0" bIns="0" anchor="ctr"/>
          <a:lstStyle/>
          <a:p>
            <a:pPr algn="ctr" hangingPunct="0">
              <a:lnSpc>
                <a:spcPct val="90000"/>
              </a:lnSpc>
            </a:pPr>
            <a:r>
              <a:rPr lang="en-US" sz="1400" dirty="0">
                <a:ln w="0"/>
                <a:solidFill>
                  <a:prstClr val="black"/>
                </a:solidFill>
                <a:latin typeface="Lub Dub Condensed" panose="020B0506030403020204" pitchFamily="34" charset="0"/>
              </a:rPr>
              <a:t>Adequate weight loss? (≥5-10% weight loss)</a:t>
            </a:r>
          </a:p>
        </p:txBody>
      </p:sp>
      <p:sp>
        <p:nvSpPr>
          <p:cNvPr id="22" name="Rectangle Container copy 2">
            <a:extLst>
              <a:ext uri="{FF2B5EF4-FFF2-40B4-BE49-F238E27FC236}">
                <a16:creationId xmlns:a16="http://schemas.microsoft.com/office/drawing/2014/main" id="{9174A0F5-57BD-760D-F388-462FDD2A447C}"/>
              </a:ext>
              <a:ext uri="{C183D7F6-B498-43B3-948B-1728B52AA6E4}">
                <adec:decorative xmlns:adec="http://schemas.microsoft.com/office/drawing/2017/decorative" val="1"/>
              </a:ext>
            </a:extLst>
          </p:cNvPr>
          <p:cNvSpPr/>
          <p:nvPr/>
        </p:nvSpPr>
        <p:spPr>
          <a:xfrm>
            <a:off x="9498330" y="3324358"/>
            <a:ext cx="2080260" cy="1179062"/>
          </a:xfrm>
          <a:prstGeom prst="rect">
            <a:avLst/>
          </a:prstGeom>
          <a:solidFill>
            <a:srgbClr val="79C78D"/>
          </a:solidFill>
          <a:ln w="12700">
            <a:noFill/>
          </a:ln>
        </p:spPr>
        <p:txBody>
          <a:bodyPr wrap="square" rtlCol="0" anchor="ctr">
            <a:noAutofit/>
          </a:bodyPr>
          <a:lstStyle/>
          <a:p>
            <a:pPr algn="ctr"/>
            <a:r>
              <a:rPr lang="en-US" sz="1400" b="1" dirty="0">
                <a:ln w="0"/>
                <a:solidFill>
                  <a:prstClr val="black"/>
                </a:solidFill>
                <a:latin typeface="Lub Dub Condensed" panose="020B0506030403020204" pitchFamily="34" charset="0"/>
              </a:rPr>
              <a:t>Provide ongoing support for lifestyle modification for long-term weight loss maintenance</a:t>
            </a:r>
          </a:p>
          <a:p>
            <a:pPr algn="ctr"/>
            <a:r>
              <a:rPr lang="en-US" sz="1200" dirty="0">
                <a:ln w="0"/>
                <a:solidFill>
                  <a:prstClr val="black"/>
                </a:solidFill>
                <a:latin typeface="Lub Dub Condensed" panose="020B0506030403020204" pitchFamily="34" charset="0"/>
              </a:rPr>
              <a:t>Class 1</a:t>
            </a:r>
          </a:p>
        </p:txBody>
      </p:sp>
      <p:sp>
        <p:nvSpPr>
          <p:cNvPr id="24" name="TextBox 23">
            <a:extLst>
              <a:ext uri="{FF2B5EF4-FFF2-40B4-BE49-F238E27FC236}">
                <a16:creationId xmlns:a16="http://schemas.microsoft.com/office/drawing/2014/main" id="{1AE4F80C-E830-AF9F-C8D7-A1AC6649C236}"/>
              </a:ext>
              <a:ext uri="{C183D7F6-B498-43B3-948B-1728B52AA6E4}">
                <adec:decorative xmlns:adec="http://schemas.microsoft.com/office/drawing/2017/decorative" val="1"/>
              </a:ext>
            </a:extLst>
          </p:cNvPr>
          <p:cNvSpPr txBox="1"/>
          <p:nvPr/>
        </p:nvSpPr>
        <p:spPr>
          <a:xfrm>
            <a:off x="8492677" y="3405299"/>
            <a:ext cx="364750" cy="215444"/>
          </a:xfrm>
          <a:prstGeom prst="rect">
            <a:avLst/>
          </a:prstGeom>
          <a:solidFill>
            <a:schemeClr val="bg1"/>
          </a:solidFill>
          <a:ln>
            <a:solidFill>
              <a:schemeClr val="tx1"/>
            </a:solidFill>
          </a:ln>
        </p:spPr>
        <p:txBody>
          <a:bodyPr wrap="square" lIns="0" tIns="0" rIns="0" bIns="0">
            <a:spAutoFit/>
          </a:bodyPr>
          <a:lstStyle/>
          <a:p>
            <a:pPr algn="ctr"/>
            <a:r>
              <a:rPr lang="en-US" sz="1400" b="1" dirty="0">
                <a:ln w="0"/>
                <a:latin typeface="Lub Dub Condensed" panose="020B0506030403020204" pitchFamily="34" charset="0"/>
              </a:rPr>
              <a:t>Yes</a:t>
            </a:r>
          </a:p>
        </p:txBody>
      </p:sp>
      <p:sp>
        <p:nvSpPr>
          <p:cNvPr id="25" name="Rectangle Container copy 2">
            <a:extLst>
              <a:ext uri="{FF2B5EF4-FFF2-40B4-BE49-F238E27FC236}">
                <a16:creationId xmlns:a16="http://schemas.microsoft.com/office/drawing/2014/main" id="{D09D57F9-4951-BD4D-82E1-DDF4D08C9C16}"/>
              </a:ext>
              <a:ext uri="{C183D7F6-B498-43B3-948B-1728B52AA6E4}">
                <adec:decorative xmlns:adec="http://schemas.microsoft.com/office/drawing/2017/decorative" val="1"/>
              </a:ext>
            </a:extLst>
          </p:cNvPr>
          <p:cNvSpPr/>
          <p:nvPr/>
        </p:nvSpPr>
        <p:spPr>
          <a:xfrm>
            <a:off x="2308860" y="4101598"/>
            <a:ext cx="3280410" cy="478022"/>
          </a:xfrm>
          <a:prstGeom prst="rect">
            <a:avLst/>
          </a:prstGeom>
          <a:solidFill>
            <a:srgbClr val="FFDA68"/>
          </a:solidFill>
          <a:ln w="12700">
            <a:noFill/>
          </a:ln>
        </p:spPr>
        <p:txBody>
          <a:bodyPr wrap="square" rtlCol="0" anchor="ctr">
            <a:noAutofit/>
          </a:bodyPr>
          <a:lstStyle/>
          <a:p>
            <a:pPr algn="ctr"/>
            <a:r>
              <a:rPr lang="en-US" sz="1400" b="1" dirty="0">
                <a:ln w="0"/>
                <a:solidFill>
                  <a:prstClr val="black"/>
                </a:solidFill>
                <a:latin typeface="Lub Dub Condensed" panose="020B0506030403020204" pitchFamily="34" charset="0"/>
              </a:rPr>
              <a:t>GLP-1-based therapy</a:t>
            </a:r>
          </a:p>
          <a:p>
            <a:pPr algn="ctr"/>
            <a:r>
              <a:rPr lang="en-US" sz="1200" dirty="0">
                <a:ln w="0"/>
                <a:solidFill>
                  <a:prstClr val="black"/>
                </a:solidFill>
                <a:latin typeface="Lub Dub Condensed" panose="020B0506030403020204" pitchFamily="34" charset="0"/>
              </a:rPr>
              <a:t>Class 2a</a:t>
            </a:r>
          </a:p>
        </p:txBody>
      </p:sp>
      <p:sp>
        <p:nvSpPr>
          <p:cNvPr id="26" name="Rectangle Container copy 2">
            <a:extLst>
              <a:ext uri="{FF2B5EF4-FFF2-40B4-BE49-F238E27FC236}">
                <a16:creationId xmlns:a16="http://schemas.microsoft.com/office/drawing/2014/main" id="{028268CC-579E-388F-F901-6CE57E94AA72}"/>
              </a:ext>
              <a:ext uri="{C183D7F6-B498-43B3-948B-1728B52AA6E4}">
                <adec:decorative xmlns:adec="http://schemas.microsoft.com/office/drawing/2017/decorative" val="1"/>
              </a:ext>
            </a:extLst>
          </p:cNvPr>
          <p:cNvSpPr/>
          <p:nvPr/>
        </p:nvSpPr>
        <p:spPr>
          <a:xfrm>
            <a:off x="6538122" y="4101598"/>
            <a:ext cx="2480148" cy="478022"/>
          </a:xfrm>
          <a:prstGeom prst="rect">
            <a:avLst/>
          </a:prstGeom>
          <a:solidFill>
            <a:srgbClr val="FFDA68"/>
          </a:solidFill>
          <a:ln w="12700">
            <a:noFill/>
          </a:ln>
        </p:spPr>
        <p:txBody>
          <a:bodyPr wrap="square" rtlCol="0" anchor="ctr">
            <a:noAutofit/>
          </a:bodyPr>
          <a:lstStyle/>
          <a:p>
            <a:pPr algn="ctr"/>
            <a:r>
              <a:rPr lang="en-US" sz="1400" b="1" dirty="0">
                <a:ln w="0"/>
                <a:solidFill>
                  <a:prstClr val="black"/>
                </a:solidFill>
                <a:latin typeface="Lub Dub Condensed" panose="020B0506030403020204" pitchFamily="34" charset="0"/>
              </a:rPr>
              <a:t>Metabolic and bariatric surgery</a:t>
            </a:r>
          </a:p>
          <a:p>
            <a:pPr algn="ctr"/>
            <a:r>
              <a:rPr lang="en-US" sz="1200" dirty="0">
                <a:ln w="0"/>
                <a:solidFill>
                  <a:prstClr val="black"/>
                </a:solidFill>
                <a:latin typeface="Lub Dub Condensed" panose="020B0506030403020204" pitchFamily="34" charset="0"/>
              </a:rPr>
              <a:t>Class 2a</a:t>
            </a:r>
          </a:p>
        </p:txBody>
      </p:sp>
      <p:sp>
        <p:nvSpPr>
          <p:cNvPr id="27" name="Rectangle Container copy 2">
            <a:extLst>
              <a:ext uri="{FF2B5EF4-FFF2-40B4-BE49-F238E27FC236}">
                <a16:creationId xmlns:a16="http://schemas.microsoft.com/office/drawing/2014/main" id="{58A2F75D-7040-C6BF-1795-1A7D14F302AF}"/>
              </a:ext>
              <a:ext uri="{C183D7F6-B498-43B3-948B-1728B52AA6E4}">
                <adec:decorative xmlns:adec="http://schemas.microsoft.com/office/drawing/2017/decorative" val="1"/>
              </a:ext>
            </a:extLst>
          </p:cNvPr>
          <p:cNvSpPr/>
          <p:nvPr/>
        </p:nvSpPr>
        <p:spPr>
          <a:xfrm>
            <a:off x="2274570" y="4859789"/>
            <a:ext cx="3257550" cy="329432"/>
          </a:xfrm>
          <a:prstGeom prst="rect">
            <a:avLst/>
          </a:prstGeom>
          <a:solidFill>
            <a:schemeClr val="bg1"/>
          </a:solidFill>
          <a:ln w="25400">
            <a:solidFill>
              <a:schemeClr val="tx1"/>
            </a:solidFill>
          </a:ln>
        </p:spPr>
        <p:txBody>
          <a:bodyPr spcFirstLastPara="0" lIns="0" tIns="0" rIns="0" bIns="0" anchor="ctr"/>
          <a:lstStyle/>
          <a:p>
            <a:pPr algn="ctr" hangingPunct="0">
              <a:lnSpc>
                <a:spcPct val="90000"/>
              </a:lnSpc>
            </a:pPr>
            <a:r>
              <a:rPr lang="en-US" sz="1400" dirty="0">
                <a:ln w="0"/>
                <a:solidFill>
                  <a:prstClr val="black"/>
                </a:solidFill>
                <a:latin typeface="Lub Dub Condensed" panose="020B0506030403020204" pitchFamily="34" charset="0"/>
              </a:rPr>
              <a:t>Adequate weight loss? (≥5-10% weight loss)</a:t>
            </a:r>
          </a:p>
        </p:txBody>
      </p:sp>
      <p:sp>
        <p:nvSpPr>
          <p:cNvPr id="28" name="Rectangle Container copy 2">
            <a:extLst>
              <a:ext uri="{FF2B5EF4-FFF2-40B4-BE49-F238E27FC236}">
                <a16:creationId xmlns:a16="http://schemas.microsoft.com/office/drawing/2014/main" id="{4BAB6092-4BBB-FA2B-D303-712A2778F82F}"/>
              </a:ext>
              <a:ext uri="{C183D7F6-B498-43B3-948B-1728B52AA6E4}">
                <adec:decorative xmlns:adec="http://schemas.microsoft.com/office/drawing/2017/decorative" val="1"/>
              </a:ext>
            </a:extLst>
          </p:cNvPr>
          <p:cNvSpPr/>
          <p:nvPr/>
        </p:nvSpPr>
        <p:spPr>
          <a:xfrm>
            <a:off x="6537960" y="4859788"/>
            <a:ext cx="2491740" cy="946652"/>
          </a:xfrm>
          <a:prstGeom prst="rect">
            <a:avLst/>
          </a:prstGeom>
          <a:solidFill>
            <a:srgbClr val="79C78D"/>
          </a:solidFill>
          <a:ln w="12700">
            <a:noFill/>
          </a:ln>
        </p:spPr>
        <p:txBody>
          <a:bodyPr wrap="square" rtlCol="0" anchor="ctr">
            <a:noAutofit/>
          </a:bodyPr>
          <a:lstStyle/>
          <a:p>
            <a:pPr algn="ctr"/>
            <a:r>
              <a:rPr lang="en-US" sz="1400" b="1" dirty="0">
                <a:ln w="0"/>
                <a:solidFill>
                  <a:prstClr val="black"/>
                </a:solidFill>
                <a:latin typeface="Lub Dub Condensed" panose="020B0506030403020204" pitchFamily="34" charset="0"/>
              </a:rPr>
              <a:t>Provide ongoing support for lifestyle modification for long-term weight loss maintenance</a:t>
            </a:r>
          </a:p>
          <a:p>
            <a:pPr algn="ctr"/>
            <a:r>
              <a:rPr lang="en-US" sz="1200" dirty="0">
                <a:ln w="0"/>
                <a:solidFill>
                  <a:prstClr val="black"/>
                </a:solidFill>
                <a:latin typeface="Lub Dub Condensed" panose="020B0506030403020204" pitchFamily="34" charset="0"/>
              </a:rPr>
              <a:t>Class 1</a:t>
            </a:r>
          </a:p>
        </p:txBody>
      </p:sp>
      <p:sp>
        <p:nvSpPr>
          <p:cNvPr id="29" name="Rectangle Container copy 2">
            <a:extLst>
              <a:ext uri="{FF2B5EF4-FFF2-40B4-BE49-F238E27FC236}">
                <a16:creationId xmlns:a16="http://schemas.microsoft.com/office/drawing/2014/main" id="{3F591D02-DC35-3E50-08F5-1F15EB13F1A0}"/>
              </a:ext>
              <a:ext uri="{C183D7F6-B498-43B3-948B-1728B52AA6E4}">
                <adec:decorative xmlns:adec="http://schemas.microsoft.com/office/drawing/2017/decorative" val="1"/>
              </a:ext>
            </a:extLst>
          </p:cNvPr>
          <p:cNvSpPr/>
          <p:nvPr/>
        </p:nvSpPr>
        <p:spPr>
          <a:xfrm>
            <a:off x="2263140" y="5600700"/>
            <a:ext cx="3291840" cy="674370"/>
          </a:xfrm>
          <a:prstGeom prst="rect">
            <a:avLst/>
          </a:prstGeom>
          <a:solidFill>
            <a:srgbClr val="79C78D"/>
          </a:solidFill>
          <a:ln w="12700">
            <a:noFill/>
          </a:ln>
        </p:spPr>
        <p:txBody>
          <a:bodyPr wrap="square" rtlCol="0" anchor="ctr">
            <a:noAutofit/>
          </a:bodyPr>
          <a:lstStyle/>
          <a:p>
            <a:pPr algn="ctr"/>
            <a:r>
              <a:rPr lang="en-US" sz="1400" b="1" dirty="0">
                <a:ln w="0"/>
                <a:solidFill>
                  <a:prstClr val="black"/>
                </a:solidFill>
                <a:latin typeface="Lub Dub Condensed" panose="020B0506030403020204" pitchFamily="34" charset="0"/>
              </a:rPr>
              <a:t>Ensure dose escalation, switch GLP-1-based therapy and/or refer to weight management specialist      </a:t>
            </a:r>
            <a:r>
              <a:rPr lang="en-US" sz="1200" dirty="0">
                <a:ln w="0"/>
                <a:solidFill>
                  <a:prstClr val="black"/>
                </a:solidFill>
                <a:latin typeface="Lub Dub Condensed" panose="020B0506030403020204" pitchFamily="34" charset="0"/>
              </a:rPr>
              <a:t>Class 1</a:t>
            </a:r>
            <a:endParaRPr lang="en-US" sz="1400" dirty="0">
              <a:ln w="0"/>
              <a:solidFill>
                <a:prstClr val="black"/>
              </a:solidFill>
              <a:latin typeface="Lub Dub Condensed" panose="020B0506030403020204" pitchFamily="34" charset="0"/>
            </a:endParaRPr>
          </a:p>
        </p:txBody>
      </p:sp>
      <p:cxnSp>
        <p:nvCxnSpPr>
          <p:cNvPr id="30" name="Straight Arrow Connector 29">
            <a:extLst>
              <a:ext uri="{FF2B5EF4-FFF2-40B4-BE49-F238E27FC236}">
                <a16:creationId xmlns:a16="http://schemas.microsoft.com/office/drawing/2014/main" id="{BB08CE5C-7FA1-CC1E-BC44-AAC0C532912E}"/>
              </a:ext>
              <a:ext uri="{C183D7F6-B498-43B3-948B-1728B52AA6E4}">
                <adec:decorative xmlns:adec="http://schemas.microsoft.com/office/drawing/2017/decorative" val="1"/>
              </a:ext>
            </a:extLst>
          </p:cNvPr>
          <p:cNvCxnSpPr>
            <a:cxnSpLocks/>
          </p:cNvCxnSpPr>
          <p:nvPr/>
        </p:nvCxnSpPr>
        <p:spPr>
          <a:xfrm>
            <a:off x="6096000" y="1645920"/>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813DF076-C90F-19CD-C562-9E592CAFA184}"/>
              </a:ext>
              <a:ext uri="{C183D7F6-B498-43B3-948B-1728B52AA6E4}">
                <adec:decorative xmlns:adec="http://schemas.microsoft.com/office/drawing/2017/decorative" val="1"/>
              </a:ext>
            </a:extLst>
          </p:cNvPr>
          <p:cNvCxnSpPr>
            <a:cxnSpLocks/>
          </p:cNvCxnSpPr>
          <p:nvPr/>
        </p:nvCxnSpPr>
        <p:spPr>
          <a:xfrm>
            <a:off x="6096000" y="2289810"/>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DB1BAD8-75DF-0139-860B-89019758A2FE}"/>
              </a:ext>
              <a:ext uri="{C183D7F6-B498-43B3-948B-1728B52AA6E4}">
                <adec:decorative xmlns:adec="http://schemas.microsoft.com/office/drawing/2017/decorative" val="1"/>
              </a:ext>
            </a:extLst>
          </p:cNvPr>
          <p:cNvCxnSpPr>
            <a:cxnSpLocks/>
          </p:cNvCxnSpPr>
          <p:nvPr/>
        </p:nvCxnSpPr>
        <p:spPr>
          <a:xfrm>
            <a:off x="6088380" y="3093720"/>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C32E913F-D0BB-FBD6-F401-83F4E6131F35}"/>
              </a:ext>
              <a:ext uri="{C183D7F6-B498-43B3-948B-1728B52AA6E4}">
                <adec:decorative xmlns:adec="http://schemas.microsoft.com/office/drawing/2017/decorative" val="1"/>
              </a:ext>
            </a:extLst>
          </p:cNvPr>
          <p:cNvCxnSpPr>
            <a:cxnSpLocks/>
            <a:stCxn id="27" idx="2"/>
          </p:cNvCxnSpPr>
          <p:nvPr/>
        </p:nvCxnSpPr>
        <p:spPr>
          <a:xfrm flipH="1">
            <a:off x="3886200" y="5189221"/>
            <a:ext cx="17145" cy="40014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18">
            <a:extLst>
              <a:ext uri="{FF2B5EF4-FFF2-40B4-BE49-F238E27FC236}">
                <a16:creationId xmlns:a16="http://schemas.microsoft.com/office/drawing/2014/main" id="{5101EB81-C185-2296-231D-0BA4EA6CE07C}"/>
              </a:ext>
              <a:ext uri="{C183D7F6-B498-43B3-948B-1728B52AA6E4}">
                <adec:decorative xmlns:adec="http://schemas.microsoft.com/office/drawing/2017/decorative" val="1"/>
              </a:ext>
            </a:extLst>
          </p:cNvPr>
          <p:cNvCxnSpPr>
            <a:cxnSpLocks/>
            <a:stCxn id="21" idx="2"/>
            <a:endCxn id="26" idx="0"/>
          </p:cNvCxnSpPr>
          <p:nvPr/>
        </p:nvCxnSpPr>
        <p:spPr>
          <a:xfrm rot="16200000" flipH="1">
            <a:off x="6749470" y="3072872"/>
            <a:ext cx="375418" cy="168203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AFC5D36-E429-DA07-26A6-6CDC3DA799D1}"/>
              </a:ext>
              <a:ext uri="{C183D7F6-B498-43B3-948B-1728B52AA6E4}">
                <adec:decorative xmlns:adec="http://schemas.microsoft.com/office/drawing/2017/decorative" val="1"/>
              </a:ext>
            </a:extLst>
          </p:cNvPr>
          <p:cNvSpPr txBox="1"/>
          <p:nvPr/>
        </p:nvSpPr>
        <p:spPr>
          <a:xfrm>
            <a:off x="5919134" y="3792126"/>
            <a:ext cx="364750" cy="215444"/>
          </a:xfrm>
          <a:prstGeom prst="rect">
            <a:avLst/>
          </a:prstGeom>
          <a:solidFill>
            <a:schemeClr val="bg1"/>
          </a:solidFill>
          <a:ln>
            <a:solidFill>
              <a:schemeClr val="tx1"/>
            </a:solidFill>
          </a:ln>
        </p:spPr>
        <p:txBody>
          <a:bodyPr wrap="square" lIns="0" tIns="0" rIns="0" bIns="0">
            <a:spAutoFit/>
          </a:bodyPr>
          <a:lstStyle/>
          <a:p>
            <a:pPr algn="ctr"/>
            <a:r>
              <a:rPr lang="en-US" sz="1400" b="1" dirty="0">
                <a:ln w="0"/>
                <a:latin typeface="Lub Dub Condensed" panose="020B0506030403020204" pitchFamily="34" charset="0"/>
              </a:rPr>
              <a:t>No</a:t>
            </a:r>
          </a:p>
        </p:txBody>
      </p:sp>
      <p:cxnSp>
        <p:nvCxnSpPr>
          <p:cNvPr id="63" name="Straight Arrow Connector 62">
            <a:extLst>
              <a:ext uri="{FF2B5EF4-FFF2-40B4-BE49-F238E27FC236}">
                <a16:creationId xmlns:a16="http://schemas.microsoft.com/office/drawing/2014/main" id="{A1773343-F9B8-37F6-C662-1BC4B7CE1D66}"/>
              </a:ext>
              <a:ext uri="{C183D7F6-B498-43B3-948B-1728B52AA6E4}">
                <adec:decorative xmlns:adec="http://schemas.microsoft.com/office/drawing/2017/decorative" val="1"/>
              </a:ext>
            </a:extLst>
          </p:cNvPr>
          <p:cNvCxnSpPr>
            <a:cxnSpLocks/>
          </p:cNvCxnSpPr>
          <p:nvPr/>
        </p:nvCxnSpPr>
        <p:spPr>
          <a:xfrm>
            <a:off x="3890010" y="4587240"/>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FE78C599-8566-B12E-EFCA-0B66FBA33A19}"/>
              </a:ext>
              <a:ext uri="{C183D7F6-B498-43B3-948B-1728B52AA6E4}">
                <adec:decorative xmlns:adec="http://schemas.microsoft.com/office/drawing/2017/decorative" val="1"/>
              </a:ext>
            </a:extLst>
          </p:cNvPr>
          <p:cNvCxnSpPr>
            <a:cxnSpLocks/>
          </p:cNvCxnSpPr>
          <p:nvPr/>
        </p:nvCxnSpPr>
        <p:spPr>
          <a:xfrm>
            <a:off x="5540756" y="5014931"/>
            <a:ext cx="1008634"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EFCD007C-B52B-4601-FAB4-FA8A1A04CF59}"/>
              </a:ext>
              <a:ext uri="{C183D7F6-B498-43B3-948B-1728B52AA6E4}">
                <adec:decorative xmlns:adec="http://schemas.microsoft.com/office/drawing/2017/decorative" val="1"/>
              </a:ext>
            </a:extLst>
          </p:cNvPr>
          <p:cNvSpPr txBox="1"/>
          <p:nvPr/>
        </p:nvSpPr>
        <p:spPr>
          <a:xfrm>
            <a:off x="5879017" y="4883579"/>
            <a:ext cx="364750" cy="215444"/>
          </a:xfrm>
          <a:prstGeom prst="rect">
            <a:avLst/>
          </a:prstGeom>
          <a:solidFill>
            <a:schemeClr val="bg1"/>
          </a:solidFill>
          <a:ln>
            <a:solidFill>
              <a:schemeClr val="tx1"/>
            </a:solidFill>
          </a:ln>
        </p:spPr>
        <p:txBody>
          <a:bodyPr wrap="square" lIns="0" tIns="0" rIns="0" bIns="0">
            <a:spAutoFit/>
          </a:bodyPr>
          <a:lstStyle/>
          <a:p>
            <a:pPr algn="ctr"/>
            <a:r>
              <a:rPr lang="en-US" sz="1400" b="1" dirty="0">
                <a:ln w="0"/>
                <a:latin typeface="Lub Dub Condensed" panose="020B0506030403020204" pitchFamily="34" charset="0"/>
              </a:rPr>
              <a:t>Yes</a:t>
            </a:r>
          </a:p>
        </p:txBody>
      </p:sp>
      <p:sp>
        <p:nvSpPr>
          <p:cNvPr id="72" name="TextBox 71">
            <a:extLst>
              <a:ext uri="{FF2B5EF4-FFF2-40B4-BE49-F238E27FC236}">
                <a16:creationId xmlns:a16="http://schemas.microsoft.com/office/drawing/2014/main" id="{CEE0704F-A84C-7696-1150-6A0C524DC0D9}"/>
              </a:ext>
              <a:ext uri="{C183D7F6-B498-43B3-948B-1728B52AA6E4}">
                <adec:decorative xmlns:adec="http://schemas.microsoft.com/office/drawing/2017/decorative" val="1"/>
              </a:ext>
            </a:extLst>
          </p:cNvPr>
          <p:cNvSpPr txBox="1"/>
          <p:nvPr/>
        </p:nvSpPr>
        <p:spPr>
          <a:xfrm>
            <a:off x="3705524" y="5236116"/>
            <a:ext cx="364750" cy="215444"/>
          </a:xfrm>
          <a:prstGeom prst="rect">
            <a:avLst/>
          </a:prstGeom>
          <a:solidFill>
            <a:schemeClr val="bg1"/>
          </a:solidFill>
        </p:spPr>
        <p:txBody>
          <a:bodyPr wrap="square" lIns="0" tIns="0" rIns="0" bIns="0">
            <a:spAutoFit/>
          </a:bodyPr>
          <a:lstStyle/>
          <a:p>
            <a:pPr algn="ctr"/>
            <a:r>
              <a:rPr lang="en-US" sz="1400" b="1" dirty="0">
                <a:ln w="0"/>
                <a:latin typeface="Lub Dub Condensed" panose="020B0506030403020204" pitchFamily="34" charset="0"/>
              </a:rPr>
              <a:t>No</a:t>
            </a:r>
          </a:p>
        </p:txBody>
      </p:sp>
    </p:spTree>
    <p:extLst>
      <p:ext uri="{BB962C8B-B14F-4D97-AF65-F5344CB8AC3E}">
        <p14:creationId xmlns:p14="http://schemas.microsoft.com/office/powerpoint/2010/main" val="1902317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up)">
                                      <p:cBhvr>
                                        <p:cTn id="11" dur="500"/>
                                        <p:tgtEl>
                                          <p:spTgt spid="3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up)">
                                      <p:cBhvr>
                                        <p:cTn id="19" dur="500"/>
                                        <p:tgtEl>
                                          <p:spTgt spid="3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up)">
                                      <p:cBhvr>
                                        <p:cTn id="27" dur="500"/>
                                        <p:tgtEl>
                                          <p:spTgt spid="3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left)">
                                      <p:cBhvr>
                                        <p:cTn id="35" dur="500"/>
                                        <p:tgtEl>
                                          <p:spTgt spid="3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wipe(right)">
                                      <p:cBhvr>
                                        <p:cTn id="46" dur="500"/>
                                        <p:tgtEl>
                                          <p:spTgt spid="4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childTnLst>
                          </p:cTn>
                        </p:par>
                        <p:par>
                          <p:cTn id="50" fill="hold">
                            <p:stCondLst>
                              <p:cond delay="5000"/>
                            </p:stCondLst>
                            <p:childTnLst>
                              <p:par>
                                <p:cTn id="51" presetID="10" presetClass="entr" presetSubtype="0"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500"/>
                                        <p:tgtEl>
                                          <p:spTgt spid="25"/>
                                        </p:tgtEl>
                                      </p:cBhvr>
                                    </p:animEffect>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500"/>
                                        <p:tgtEl>
                                          <p:spTgt spid="2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wipe(left)">
                                      <p:cBhvr>
                                        <p:cTn id="65" dur="500"/>
                                        <p:tgtEl>
                                          <p:spTgt spid="6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fade">
                                      <p:cBhvr>
                                        <p:cTn id="68" dur="500"/>
                                        <p:tgtEl>
                                          <p:spTgt spid="66"/>
                                        </p:tgtEl>
                                      </p:cBhvr>
                                    </p:animEffect>
                                  </p:childTnLst>
                                </p:cTn>
                              </p:par>
                            </p:childTnLst>
                          </p:cTn>
                        </p:par>
                        <p:par>
                          <p:cTn id="69" fill="hold">
                            <p:stCondLst>
                              <p:cond delay="7000"/>
                            </p:stCondLst>
                            <p:childTnLst>
                              <p:par>
                                <p:cTn id="70" presetID="10" presetClass="entr" presetSubtype="0"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up)">
                                      <p:cBhvr>
                                        <p:cTn id="76" dur="500"/>
                                        <p:tgtEl>
                                          <p:spTgt spid="38"/>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500"/>
                                        <p:tgtEl>
                                          <p:spTgt spid="72"/>
                                        </p:tgtEl>
                                      </p:cBhvr>
                                    </p:animEffect>
                                  </p:childTnLst>
                                </p:cTn>
                              </p:par>
                            </p:childTnLst>
                          </p:cTn>
                        </p:par>
                        <p:par>
                          <p:cTn id="80" fill="hold">
                            <p:stCondLst>
                              <p:cond delay="8000"/>
                            </p:stCondLst>
                            <p:childTnLst>
                              <p:par>
                                <p:cTn id="81" presetID="10" presetClass="entr" presetSubtype="0"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fade">
                                      <p:cBhvr>
                                        <p:cTn id="83" dur="500"/>
                                        <p:tgtEl>
                                          <p:spTgt spid="29"/>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49"/>
                                        </p:tgtEl>
                                        <p:attrNameLst>
                                          <p:attrName>style.visibility</p:attrName>
                                        </p:attrNameLst>
                                      </p:cBhvr>
                                      <p:to>
                                        <p:strVal val="visible"/>
                                      </p:to>
                                    </p:set>
                                    <p:animEffect transition="in" filter="wipe(left)">
                                      <p:cBhvr>
                                        <p:cTn id="88" dur="500"/>
                                        <p:tgtEl>
                                          <p:spTgt spid="49"/>
                                        </p:tgtEl>
                                      </p:cBhvr>
                                    </p:animEffect>
                                  </p:childTnLst>
                                </p:cTn>
                              </p:par>
                            </p:childTnLst>
                          </p:cTn>
                        </p:par>
                        <p:par>
                          <p:cTn id="89" fill="hold">
                            <p:stCondLst>
                              <p:cond delay="500"/>
                            </p:stCondLst>
                            <p:childTnLst>
                              <p:par>
                                <p:cTn id="90" presetID="10" presetClass="entr" presetSubtype="0"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fade">
                                      <p:cBhvr>
                                        <p:cTn id="92" dur="500"/>
                                        <p:tgtEl>
                                          <p:spTgt spid="26"/>
                                        </p:tgtEl>
                                      </p:cBhvr>
                                    </p:animEffect>
                                  </p:childTnLst>
                                </p:cTn>
                              </p:par>
                            </p:childTnLst>
                          </p:cTn>
                        </p:par>
                        <p:par>
                          <p:cTn id="93" fill="hold">
                            <p:stCondLst>
                              <p:cond delay="1000"/>
                            </p:stCondLst>
                            <p:childTnLst>
                              <p:par>
                                <p:cTn id="94" presetID="22" presetClass="entr" presetSubtype="1" fill="hold" nodeType="afterEffect">
                                  <p:stCondLst>
                                    <p:cond delay="0"/>
                                  </p:stCondLst>
                                  <p:childTnLst>
                                    <p:set>
                                      <p:cBhvr>
                                        <p:cTn id="95" dur="1" fill="hold">
                                          <p:stCondLst>
                                            <p:cond delay="0"/>
                                          </p:stCondLst>
                                        </p:cTn>
                                        <p:tgtEl>
                                          <p:spTgt spid="62"/>
                                        </p:tgtEl>
                                        <p:attrNameLst>
                                          <p:attrName>style.visibility</p:attrName>
                                        </p:attrNameLst>
                                      </p:cBhvr>
                                      <p:to>
                                        <p:strVal val="visible"/>
                                      </p:to>
                                    </p:set>
                                    <p:animEffect transition="in" filter="wipe(up)">
                                      <p:cBhvr>
                                        <p:cTn id="96"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4" grpId="0" animBg="1"/>
      <p:bldP spid="25" grpId="0" animBg="1"/>
      <p:bldP spid="26" grpId="0" animBg="1"/>
      <p:bldP spid="27" grpId="0" animBg="1"/>
      <p:bldP spid="28" grpId="0" animBg="1"/>
      <p:bldP spid="29" grpId="0" animBg="1"/>
      <p:bldP spid="23" grpId="0" animBg="1"/>
      <p:bldP spid="66"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07485-CFFF-F336-1815-421E90D2EBC9}"/>
              </a:ext>
            </a:extLst>
          </p:cNvPr>
          <p:cNvSpPr>
            <a:spLocks noGrp="1"/>
          </p:cNvSpPr>
          <p:nvPr>
            <p:ph type="title"/>
          </p:nvPr>
        </p:nvSpPr>
        <p:spPr/>
        <p:txBody>
          <a:bodyPr/>
          <a:lstStyle/>
          <a:p>
            <a:r>
              <a:rPr lang="en-US" dirty="0"/>
              <a:t>Management of Type 2 Diabetes in CKM Syndrome </a:t>
            </a:r>
            <a:br>
              <a:rPr lang="en-US" dirty="0"/>
            </a:br>
            <a:r>
              <a:rPr lang="en-US" dirty="0"/>
              <a:t>Stages 2-3</a:t>
            </a:r>
          </a:p>
        </p:txBody>
      </p:sp>
      <p:sp>
        <p:nvSpPr>
          <p:cNvPr id="12" name="Rectangle 11" descr="An algorithm showing the management of diabetes in CKM Syndrome stages 2-3.">
            <a:extLst>
              <a:ext uri="{FF2B5EF4-FFF2-40B4-BE49-F238E27FC236}">
                <a16:creationId xmlns:a16="http://schemas.microsoft.com/office/drawing/2014/main" id="{9FC98CB0-05F1-ED9C-9B38-5C68BBA2E364}"/>
              </a:ext>
            </a:extLst>
          </p:cNvPr>
          <p:cNvSpPr/>
          <p:nvPr/>
        </p:nvSpPr>
        <p:spPr>
          <a:xfrm>
            <a:off x="3270324" y="731521"/>
            <a:ext cx="8377885" cy="5518672"/>
          </a:xfrm>
          <a:prstGeom prst="rect">
            <a:avLst/>
          </a:prstGeom>
          <a:no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a:extLst>
              <a:ext uri="{FF2B5EF4-FFF2-40B4-BE49-F238E27FC236}">
                <a16:creationId xmlns:a16="http://schemas.microsoft.com/office/drawing/2014/main" id="{34BAF43B-9225-3B6F-43A3-4EE9444510A8}"/>
              </a:ext>
              <a:ext uri="{C183D7F6-B498-43B3-948B-1728B52AA6E4}">
                <adec:decorative xmlns:adec="http://schemas.microsoft.com/office/drawing/2017/decorative" val="1"/>
              </a:ext>
            </a:extLst>
          </p:cNvPr>
          <p:cNvCxnSpPr>
            <a:cxnSpLocks/>
          </p:cNvCxnSpPr>
          <p:nvPr/>
        </p:nvCxnSpPr>
        <p:spPr>
          <a:xfrm>
            <a:off x="6096000" y="1154430"/>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Rectangle Container copy 2">
            <a:extLst>
              <a:ext uri="{FF2B5EF4-FFF2-40B4-BE49-F238E27FC236}">
                <a16:creationId xmlns:a16="http://schemas.microsoft.com/office/drawing/2014/main" id="{E5E51D2D-1846-2F53-E695-01D028BEACD4}"/>
              </a:ext>
              <a:ext uri="{C183D7F6-B498-43B3-948B-1728B52AA6E4}">
                <adec:decorative xmlns:adec="http://schemas.microsoft.com/office/drawing/2017/decorative" val="1"/>
              </a:ext>
            </a:extLst>
          </p:cNvPr>
          <p:cNvSpPr/>
          <p:nvPr/>
        </p:nvSpPr>
        <p:spPr>
          <a:xfrm>
            <a:off x="3821430" y="3301498"/>
            <a:ext cx="4511040" cy="298952"/>
          </a:xfrm>
          <a:prstGeom prst="rect">
            <a:avLst/>
          </a:prstGeom>
          <a:solidFill>
            <a:srgbClr val="79C78D"/>
          </a:solidFill>
          <a:ln w="12700">
            <a:noFill/>
          </a:ln>
        </p:spPr>
        <p:txBody>
          <a:bodyPr wrap="square" rtlCol="0" anchor="ctr">
            <a:noAutofit/>
          </a:bodyPr>
          <a:lstStyle/>
          <a:p>
            <a:pPr algn="ctr"/>
            <a:r>
              <a:rPr lang="en-US" sz="1400" b="1" dirty="0">
                <a:ln w="0"/>
                <a:solidFill>
                  <a:prstClr val="black"/>
                </a:solidFill>
                <a:latin typeface="Lub Dub Condensed" panose="020B0506030403020204" pitchFamily="34" charset="0"/>
              </a:rPr>
              <a:t>Add cardioprotective anti-hyperglycemic agent      </a:t>
            </a:r>
            <a:r>
              <a:rPr lang="en-US" sz="1200" dirty="0">
                <a:ln w="0"/>
                <a:solidFill>
                  <a:prstClr val="black"/>
                </a:solidFill>
                <a:latin typeface="Lub Dub Condensed" panose="020B0506030403020204" pitchFamily="34" charset="0"/>
              </a:rPr>
              <a:t>Class 1</a:t>
            </a:r>
          </a:p>
        </p:txBody>
      </p:sp>
      <p:cxnSp>
        <p:nvCxnSpPr>
          <p:cNvPr id="41" name="Straight Arrow Connector 40">
            <a:extLst>
              <a:ext uri="{FF2B5EF4-FFF2-40B4-BE49-F238E27FC236}">
                <a16:creationId xmlns:a16="http://schemas.microsoft.com/office/drawing/2014/main" id="{DA6F5CC1-A413-5742-7551-DAF3F5D59D8A}"/>
              </a:ext>
              <a:ext uri="{C183D7F6-B498-43B3-948B-1728B52AA6E4}">
                <adec:decorative xmlns:adec="http://schemas.microsoft.com/office/drawing/2017/decorative" val="1"/>
              </a:ext>
            </a:extLst>
          </p:cNvPr>
          <p:cNvCxnSpPr>
            <a:cxnSpLocks/>
            <a:stCxn id="22" idx="2"/>
            <a:endCxn id="40" idx="0"/>
          </p:cNvCxnSpPr>
          <p:nvPr/>
        </p:nvCxnSpPr>
        <p:spPr>
          <a:xfrm flipH="1">
            <a:off x="6076950" y="2868930"/>
            <a:ext cx="19212" cy="43256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6D0BFFE9-686C-85FC-9043-D3E66BCB3299}"/>
              </a:ext>
            </a:extLst>
          </p:cNvPr>
          <p:cNvSpPr>
            <a:spLocks noGrp="1"/>
          </p:cNvSpPr>
          <p:nvPr>
            <p:ph type="body" sz="quarter" idx="13"/>
          </p:nvPr>
        </p:nvSpPr>
        <p:spPr>
          <a:xfrm>
            <a:off x="96666" y="4254575"/>
            <a:ext cx="2194619" cy="1620584"/>
          </a:xfrm>
        </p:spPr>
        <p:txBody>
          <a:bodyPr/>
          <a:lstStyle/>
          <a:p>
            <a:pPr algn="l"/>
            <a:r>
              <a:rPr lang="en-US" b="1" dirty="0"/>
              <a:t>Abbreviations: </a:t>
            </a:r>
            <a:br>
              <a:rPr lang="en-US" b="1" dirty="0"/>
            </a:br>
            <a:r>
              <a:rPr lang="en-US" dirty="0"/>
              <a:t>CKM indicates cardiovascular kidney metabolic; GLP-1, glucagon-like peptide-1; HbA1c, glycated hemoglobin A1C; HF, heart failure; MASLD, metabolic-dysfunction associated </a:t>
            </a:r>
            <a:r>
              <a:rPr lang="en-US" dirty="0" err="1"/>
              <a:t>steatotic</a:t>
            </a:r>
            <a:r>
              <a:rPr lang="en-US" dirty="0"/>
              <a:t> liver disease; SGLT2i ; sodium-glucose cotransporter-2 inhibitors; and T2D, type 2 diabetes.</a:t>
            </a:r>
          </a:p>
        </p:txBody>
      </p:sp>
      <p:sp>
        <p:nvSpPr>
          <p:cNvPr id="4" name="Slide Number Placeholder 3">
            <a:extLst>
              <a:ext uri="{FF2B5EF4-FFF2-40B4-BE49-F238E27FC236}">
                <a16:creationId xmlns:a16="http://schemas.microsoft.com/office/drawing/2014/main" id="{46A39BE6-38AB-7DBD-1382-CB1373D712BC}"/>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9</a:t>
            </a:fld>
            <a:endParaRPr lang="en-US" sz="900" dirty="0"/>
          </a:p>
        </p:txBody>
      </p:sp>
      <p:cxnSp>
        <p:nvCxnSpPr>
          <p:cNvPr id="18" name="Straight Arrow Connector 17">
            <a:extLst>
              <a:ext uri="{FF2B5EF4-FFF2-40B4-BE49-F238E27FC236}">
                <a16:creationId xmlns:a16="http://schemas.microsoft.com/office/drawing/2014/main" id="{F606F8C1-C164-8EDE-A2D8-944AC4A31027}"/>
              </a:ext>
              <a:ext uri="{C183D7F6-B498-43B3-948B-1728B52AA6E4}">
                <adec:decorative xmlns:adec="http://schemas.microsoft.com/office/drawing/2017/decorative" val="1"/>
              </a:ext>
            </a:extLst>
          </p:cNvPr>
          <p:cNvCxnSpPr>
            <a:cxnSpLocks/>
          </p:cNvCxnSpPr>
          <p:nvPr/>
        </p:nvCxnSpPr>
        <p:spPr>
          <a:xfrm>
            <a:off x="7857236" y="2713691"/>
            <a:ext cx="1652524"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A14B843-0A89-DDD3-7129-CCE940A07A22}"/>
              </a:ext>
              <a:ext uri="{C183D7F6-B498-43B3-948B-1728B52AA6E4}">
                <adec:decorative xmlns:adec="http://schemas.microsoft.com/office/drawing/2017/decorative" val="1"/>
              </a:ext>
            </a:extLst>
          </p:cNvPr>
          <p:cNvSpPr txBox="1"/>
          <p:nvPr/>
        </p:nvSpPr>
        <p:spPr>
          <a:xfrm>
            <a:off x="3989512" y="913732"/>
            <a:ext cx="4242816" cy="286418"/>
          </a:xfrm>
          <a:prstGeom prst="rect">
            <a:avLst/>
          </a:prstGeom>
          <a:solidFill>
            <a:schemeClr val="bg1"/>
          </a:solidFill>
          <a:ln w="12700">
            <a:solidFill>
              <a:schemeClr val="tx1"/>
            </a:solid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2000" dirty="0">
                <a:solidFill>
                  <a:schemeClr val="tx1"/>
                </a:solidFill>
              </a:rPr>
              <a:t>CKM with T2D without CVD</a:t>
            </a:r>
          </a:p>
        </p:txBody>
      </p:sp>
      <p:sp>
        <p:nvSpPr>
          <p:cNvPr id="20" name="Rectangle Container copy 2">
            <a:extLst>
              <a:ext uri="{FF2B5EF4-FFF2-40B4-BE49-F238E27FC236}">
                <a16:creationId xmlns:a16="http://schemas.microsoft.com/office/drawing/2014/main" id="{E6D700AE-D24B-897A-600A-2B7A3E10E315}"/>
              </a:ext>
              <a:ext uri="{C183D7F6-B498-43B3-948B-1728B52AA6E4}">
                <adec:decorative xmlns:adec="http://schemas.microsoft.com/office/drawing/2017/decorative" val="1"/>
              </a:ext>
            </a:extLst>
          </p:cNvPr>
          <p:cNvSpPr/>
          <p:nvPr/>
        </p:nvSpPr>
        <p:spPr>
          <a:xfrm>
            <a:off x="3977640" y="1430788"/>
            <a:ext cx="4240529" cy="318002"/>
          </a:xfrm>
          <a:prstGeom prst="rect">
            <a:avLst/>
          </a:prstGeom>
          <a:solidFill>
            <a:srgbClr val="79C78D"/>
          </a:solidFill>
          <a:ln w="12700">
            <a:noFill/>
          </a:ln>
        </p:spPr>
        <p:txBody>
          <a:bodyPr wrap="square" rtlCol="0" anchor="ctr">
            <a:noAutofit/>
          </a:bodyPr>
          <a:lstStyle/>
          <a:p>
            <a:pPr algn="ctr"/>
            <a:r>
              <a:rPr lang="en-US" sz="1400" b="1" dirty="0">
                <a:ln w="0"/>
                <a:solidFill>
                  <a:prstClr val="black"/>
                </a:solidFill>
                <a:latin typeface="Lub Dub Condensed" panose="020B0506030403020204" pitchFamily="34" charset="0"/>
              </a:rPr>
              <a:t>Recommend and support lifestyle modification    </a:t>
            </a:r>
            <a:r>
              <a:rPr lang="en-US" sz="1200" dirty="0">
                <a:ln w="0"/>
                <a:solidFill>
                  <a:prstClr val="black"/>
                </a:solidFill>
                <a:latin typeface="Lub Dub Condensed" panose="020B0506030403020204" pitchFamily="34" charset="0"/>
              </a:rPr>
              <a:t>Class 1</a:t>
            </a:r>
          </a:p>
        </p:txBody>
      </p:sp>
      <p:sp>
        <p:nvSpPr>
          <p:cNvPr id="21" name="Rectangle Container copy 2">
            <a:extLst>
              <a:ext uri="{FF2B5EF4-FFF2-40B4-BE49-F238E27FC236}">
                <a16:creationId xmlns:a16="http://schemas.microsoft.com/office/drawing/2014/main" id="{C6733515-EFB6-90DC-5620-4664C50FF0CD}"/>
              </a:ext>
              <a:ext uri="{C183D7F6-B498-43B3-948B-1728B52AA6E4}">
                <adec:decorative xmlns:adec="http://schemas.microsoft.com/office/drawing/2017/decorative" val="1"/>
              </a:ext>
            </a:extLst>
          </p:cNvPr>
          <p:cNvSpPr/>
          <p:nvPr/>
        </p:nvSpPr>
        <p:spPr>
          <a:xfrm>
            <a:off x="3977640" y="1994668"/>
            <a:ext cx="4242816" cy="325622"/>
          </a:xfrm>
          <a:prstGeom prst="rect">
            <a:avLst/>
          </a:prstGeom>
          <a:solidFill>
            <a:srgbClr val="79C78D"/>
          </a:solidFill>
          <a:ln w="12700">
            <a:noFill/>
          </a:ln>
        </p:spPr>
        <p:txBody>
          <a:bodyPr wrap="square" rtlCol="0" anchor="ctr">
            <a:noAutofit/>
          </a:bodyPr>
          <a:lstStyle/>
          <a:p>
            <a:pPr algn="ctr"/>
            <a:r>
              <a:rPr lang="en-US" sz="1400" b="1" dirty="0">
                <a:ln w="0"/>
                <a:solidFill>
                  <a:prstClr val="black"/>
                </a:solidFill>
                <a:latin typeface="Lub Dub Condensed" panose="020B0506030403020204" pitchFamily="34" charset="0"/>
              </a:rPr>
              <a:t>Achieve multi-modal risk factor control      </a:t>
            </a:r>
            <a:r>
              <a:rPr lang="en-US" sz="1200" dirty="0">
                <a:ln w="0"/>
                <a:solidFill>
                  <a:prstClr val="black"/>
                </a:solidFill>
                <a:latin typeface="Lub Dub Condensed" panose="020B0506030403020204" pitchFamily="34" charset="0"/>
              </a:rPr>
              <a:t>Class 1</a:t>
            </a:r>
          </a:p>
        </p:txBody>
      </p:sp>
      <p:sp>
        <p:nvSpPr>
          <p:cNvPr id="22" name="Rectangle Container copy 2">
            <a:extLst>
              <a:ext uri="{FF2B5EF4-FFF2-40B4-BE49-F238E27FC236}">
                <a16:creationId xmlns:a16="http://schemas.microsoft.com/office/drawing/2014/main" id="{832B8D26-D2D9-63B5-98A0-3A9F2819F92B}"/>
              </a:ext>
              <a:ext uri="{C183D7F6-B498-43B3-948B-1728B52AA6E4}">
                <adec:decorative xmlns:adec="http://schemas.microsoft.com/office/drawing/2017/decorative" val="1"/>
              </a:ext>
            </a:extLst>
          </p:cNvPr>
          <p:cNvSpPr/>
          <p:nvPr/>
        </p:nvSpPr>
        <p:spPr>
          <a:xfrm>
            <a:off x="4335942" y="2581311"/>
            <a:ext cx="3520440" cy="287619"/>
          </a:xfrm>
          <a:prstGeom prst="rect">
            <a:avLst/>
          </a:prstGeom>
          <a:solidFill>
            <a:schemeClr val="bg1"/>
          </a:solidFill>
          <a:ln w="25400">
            <a:solidFill>
              <a:schemeClr val="tx1"/>
            </a:solidFill>
          </a:ln>
        </p:spPr>
        <p:txBody>
          <a:bodyPr spcFirstLastPara="0" lIns="0" tIns="0" rIns="0" bIns="0" anchor="ctr"/>
          <a:lstStyle/>
          <a:p>
            <a:pPr algn="ctr" hangingPunct="0">
              <a:lnSpc>
                <a:spcPct val="90000"/>
              </a:lnSpc>
            </a:pPr>
            <a:r>
              <a:rPr lang="en-US" sz="1400" dirty="0">
                <a:ln w="0"/>
                <a:solidFill>
                  <a:prstClr val="black"/>
                </a:solidFill>
                <a:latin typeface="Lub Dub Condensed" panose="020B0506030403020204" pitchFamily="34" charset="0"/>
              </a:rPr>
              <a:t>At increased risk*?</a:t>
            </a:r>
          </a:p>
        </p:txBody>
      </p:sp>
      <p:sp>
        <p:nvSpPr>
          <p:cNvPr id="23" name="Rectangle Container copy 2">
            <a:extLst>
              <a:ext uri="{FF2B5EF4-FFF2-40B4-BE49-F238E27FC236}">
                <a16:creationId xmlns:a16="http://schemas.microsoft.com/office/drawing/2014/main" id="{E8693386-FAA4-D8F8-5A9C-74E77BE83E77}"/>
              </a:ext>
              <a:ext uri="{C183D7F6-B498-43B3-948B-1728B52AA6E4}">
                <adec:decorative xmlns:adec="http://schemas.microsoft.com/office/drawing/2017/decorative" val="1"/>
              </a:ext>
            </a:extLst>
          </p:cNvPr>
          <p:cNvSpPr/>
          <p:nvPr/>
        </p:nvSpPr>
        <p:spPr>
          <a:xfrm>
            <a:off x="9498330" y="2501398"/>
            <a:ext cx="2080260" cy="618992"/>
          </a:xfrm>
          <a:prstGeom prst="rect">
            <a:avLst/>
          </a:prstGeom>
          <a:solidFill>
            <a:schemeClr val="bg1"/>
          </a:solidFill>
          <a:ln w="25400">
            <a:solidFill>
              <a:schemeClr val="tx1"/>
            </a:solidFill>
          </a:ln>
        </p:spPr>
        <p:txBody>
          <a:bodyPr spcFirstLastPara="0" lIns="0" tIns="0" rIns="0" bIns="0" anchor="ctr"/>
          <a:lstStyle/>
          <a:p>
            <a:pPr algn="ctr" hangingPunct="0">
              <a:lnSpc>
                <a:spcPct val="90000"/>
              </a:lnSpc>
            </a:pPr>
            <a:r>
              <a:rPr lang="en-US" sz="1400" dirty="0">
                <a:ln w="0"/>
                <a:solidFill>
                  <a:prstClr val="black"/>
                </a:solidFill>
                <a:latin typeface="Lub Dub Condensed" panose="020B0506030403020204" pitchFamily="34" charset="0"/>
              </a:rPr>
              <a:t>Provide standard </a:t>
            </a:r>
            <a:br>
              <a:rPr lang="en-US" sz="1400" dirty="0">
                <a:ln w="0"/>
                <a:solidFill>
                  <a:prstClr val="black"/>
                </a:solidFill>
                <a:latin typeface="Lub Dub Condensed" panose="020B0506030403020204" pitchFamily="34" charset="0"/>
              </a:rPr>
            </a:br>
            <a:r>
              <a:rPr lang="en-US" sz="1400" dirty="0">
                <a:ln w="0"/>
                <a:solidFill>
                  <a:prstClr val="black"/>
                </a:solidFill>
                <a:latin typeface="Lub Dub Condensed" panose="020B0506030403020204" pitchFamily="34" charset="0"/>
              </a:rPr>
              <a:t>glycemic pharmacotherapy</a:t>
            </a:r>
          </a:p>
        </p:txBody>
      </p:sp>
      <p:sp>
        <p:nvSpPr>
          <p:cNvPr id="24" name="TextBox 23">
            <a:extLst>
              <a:ext uri="{FF2B5EF4-FFF2-40B4-BE49-F238E27FC236}">
                <a16:creationId xmlns:a16="http://schemas.microsoft.com/office/drawing/2014/main" id="{2E5C0F0B-4E5B-8002-A6B2-15A8CE24FDD7}"/>
              </a:ext>
              <a:ext uri="{C183D7F6-B498-43B3-948B-1728B52AA6E4}">
                <adec:decorative xmlns:adec="http://schemas.microsoft.com/office/drawing/2017/decorative" val="1"/>
              </a:ext>
            </a:extLst>
          </p:cNvPr>
          <p:cNvSpPr txBox="1"/>
          <p:nvPr/>
        </p:nvSpPr>
        <p:spPr>
          <a:xfrm>
            <a:off x="8492677" y="2605199"/>
            <a:ext cx="364750" cy="215444"/>
          </a:xfrm>
          <a:prstGeom prst="rect">
            <a:avLst/>
          </a:prstGeom>
          <a:solidFill>
            <a:schemeClr val="bg1"/>
          </a:solidFill>
          <a:ln>
            <a:solidFill>
              <a:schemeClr val="tx1"/>
            </a:solidFill>
          </a:ln>
        </p:spPr>
        <p:txBody>
          <a:bodyPr wrap="square" lIns="0" tIns="0" rIns="0" bIns="0">
            <a:spAutoFit/>
          </a:bodyPr>
          <a:lstStyle/>
          <a:p>
            <a:pPr algn="ctr"/>
            <a:r>
              <a:rPr lang="en-US" sz="1400" b="1" dirty="0">
                <a:ln w="0"/>
                <a:latin typeface="Lub Dub Condensed" panose="020B0506030403020204" pitchFamily="34" charset="0"/>
              </a:rPr>
              <a:t>No</a:t>
            </a:r>
          </a:p>
        </p:txBody>
      </p:sp>
      <p:sp>
        <p:nvSpPr>
          <p:cNvPr id="25" name="Rectangle Container copy 2">
            <a:extLst>
              <a:ext uri="{FF2B5EF4-FFF2-40B4-BE49-F238E27FC236}">
                <a16:creationId xmlns:a16="http://schemas.microsoft.com/office/drawing/2014/main" id="{55EE4706-5801-8B49-ECBB-689DB5907861}"/>
              </a:ext>
              <a:ext uri="{C183D7F6-B498-43B3-948B-1728B52AA6E4}">
                <adec:decorative xmlns:adec="http://schemas.microsoft.com/office/drawing/2017/decorative" val="1"/>
              </a:ext>
            </a:extLst>
          </p:cNvPr>
          <p:cNvSpPr/>
          <p:nvPr/>
        </p:nvSpPr>
        <p:spPr>
          <a:xfrm>
            <a:off x="6355079" y="4623954"/>
            <a:ext cx="3803904" cy="620377"/>
          </a:xfrm>
          <a:prstGeom prst="rect">
            <a:avLst/>
          </a:prstGeom>
          <a:solidFill>
            <a:srgbClr val="FFDA68"/>
          </a:solidFill>
          <a:ln w="12700">
            <a:noFill/>
          </a:ln>
        </p:spPr>
        <p:txBody>
          <a:bodyPr wrap="square" rtlCol="0" anchor="ctr">
            <a:noAutofit/>
          </a:bodyPr>
          <a:lstStyle/>
          <a:p>
            <a:pPr algn="ctr"/>
            <a:r>
              <a:rPr lang="en-US" sz="1400" dirty="0">
                <a:ln w="0"/>
                <a:solidFill>
                  <a:prstClr val="black"/>
                </a:solidFill>
                <a:latin typeface="Lub Dub Condensed" panose="020B0506030403020204" pitchFamily="34" charset="0"/>
              </a:rPr>
              <a:t>Co-utilize Metformin (if not already initiated) if HbA1c &gt;0.5-1% above glycemic goal       </a:t>
            </a:r>
            <a:r>
              <a:rPr lang="en-US" sz="1200" dirty="0">
                <a:ln w="0"/>
                <a:solidFill>
                  <a:prstClr val="black"/>
                </a:solidFill>
                <a:latin typeface="Lub Dub Condensed" panose="020B0506030403020204" pitchFamily="34" charset="0"/>
              </a:rPr>
              <a:t>Class 2a</a:t>
            </a:r>
          </a:p>
        </p:txBody>
      </p:sp>
      <p:sp>
        <p:nvSpPr>
          <p:cNvPr id="26" name="Rectangle Container copy 2">
            <a:extLst>
              <a:ext uri="{FF2B5EF4-FFF2-40B4-BE49-F238E27FC236}">
                <a16:creationId xmlns:a16="http://schemas.microsoft.com/office/drawing/2014/main" id="{3474DE94-C375-7DE8-5584-EFF8A5BD36C4}"/>
              </a:ext>
              <a:ext uri="{C183D7F6-B498-43B3-948B-1728B52AA6E4}">
                <adec:decorative xmlns:adec="http://schemas.microsoft.com/office/drawing/2017/decorative" val="1"/>
              </a:ext>
            </a:extLst>
          </p:cNvPr>
          <p:cNvSpPr/>
          <p:nvPr/>
        </p:nvSpPr>
        <p:spPr>
          <a:xfrm>
            <a:off x="3714912" y="5669280"/>
            <a:ext cx="5040468" cy="571500"/>
          </a:xfrm>
          <a:prstGeom prst="rect">
            <a:avLst/>
          </a:prstGeom>
          <a:solidFill>
            <a:srgbClr val="FAA74B"/>
          </a:solidFill>
          <a:ln w="12700">
            <a:noFill/>
          </a:ln>
        </p:spPr>
        <p:txBody>
          <a:bodyPr wrap="square" rtlCol="0" anchor="ctr">
            <a:noAutofit/>
          </a:bodyPr>
          <a:lstStyle/>
          <a:p>
            <a:pPr algn="ctr"/>
            <a:r>
              <a:rPr lang="en-US" sz="1400" dirty="0">
                <a:ln w="0"/>
                <a:solidFill>
                  <a:prstClr val="black"/>
                </a:solidFill>
                <a:latin typeface="Lub Dub Condensed" panose="020B0506030403020204" pitchFamily="34" charset="0"/>
              </a:rPr>
              <a:t>Combined GLP-1-based therapy and SGLT2i if multiple CKM risk factors or very high predicted risk	</a:t>
            </a:r>
            <a:r>
              <a:rPr lang="en-US" sz="1200" dirty="0">
                <a:ln w="0"/>
                <a:solidFill>
                  <a:prstClr val="black"/>
                </a:solidFill>
                <a:latin typeface="Lub Dub Condensed" panose="020B0506030403020204" pitchFamily="34" charset="0"/>
              </a:rPr>
              <a:t>Class 2b</a:t>
            </a:r>
            <a:endParaRPr lang="en-US" sz="1400" dirty="0">
              <a:ln w="0"/>
              <a:solidFill>
                <a:prstClr val="black"/>
              </a:solidFill>
              <a:latin typeface="Lub Dub Condensed" panose="020B0506030403020204" pitchFamily="34" charset="0"/>
            </a:endParaRPr>
          </a:p>
        </p:txBody>
      </p:sp>
      <p:sp>
        <p:nvSpPr>
          <p:cNvPr id="28" name="Rectangle Container copy 2">
            <a:extLst>
              <a:ext uri="{FF2B5EF4-FFF2-40B4-BE49-F238E27FC236}">
                <a16:creationId xmlns:a16="http://schemas.microsoft.com/office/drawing/2014/main" id="{841C01AA-5DA5-BB68-D557-76E286DD1DFA}"/>
              </a:ext>
              <a:ext uri="{C183D7F6-B498-43B3-948B-1728B52AA6E4}">
                <adec:decorative xmlns:adec="http://schemas.microsoft.com/office/drawing/2017/decorative" val="1"/>
              </a:ext>
            </a:extLst>
          </p:cNvPr>
          <p:cNvSpPr/>
          <p:nvPr/>
        </p:nvSpPr>
        <p:spPr>
          <a:xfrm>
            <a:off x="6355079" y="3979678"/>
            <a:ext cx="3800766" cy="580892"/>
          </a:xfrm>
          <a:prstGeom prst="rect">
            <a:avLst/>
          </a:prstGeom>
          <a:solidFill>
            <a:srgbClr val="79C78D"/>
          </a:solidFill>
          <a:ln w="12700">
            <a:noFill/>
          </a:ln>
        </p:spPr>
        <p:txBody>
          <a:bodyPr wrap="square" rtlCol="0" anchor="ctr">
            <a:noAutofit/>
          </a:bodyPr>
          <a:lstStyle/>
          <a:p>
            <a:pPr algn="ctr"/>
            <a:r>
              <a:rPr lang="en-US" sz="1400" b="1" dirty="0">
                <a:ln w="0"/>
                <a:solidFill>
                  <a:prstClr val="black"/>
                </a:solidFill>
                <a:latin typeface="Lub Dub Condensed" panose="020B0506030403020204" pitchFamily="34" charset="0"/>
              </a:rPr>
              <a:t>SGLT2i</a:t>
            </a:r>
            <a:br>
              <a:rPr lang="en-US" sz="1400" b="1" dirty="0">
                <a:ln w="0"/>
                <a:solidFill>
                  <a:prstClr val="black"/>
                </a:solidFill>
                <a:latin typeface="Lub Dub Condensed" panose="020B0506030403020204" pitchFamily="34" charset="0"/>
              </a:rPr>
            </a:br>
            <a:r>
              <a:rPr lang="en-US" sz="1400" dirty="0">
                <a:ln w="0"/>
                <a:solidFill>
                  <a:prstClr val="black"/>
                </a:solidFill>
                <a:latin typeface="Lub Dub Condensed" panose="020B0506030403020204" pitchFamily="34" charset="0"/>
              </a:rPr>
              <a:t>(Prioritize in CKD or pre-HF)    </a:t>
            </a:r>
            <a:r>
              <a:rPr lang="en-US" sz="1200" dirty="0">
                <a:ln w="0"/>
                <a:solidFill>
                  <a:prstClr val="black"/>
                </a:solidFill>
                <a:latin typeface="Lub Dub Condensed" panose="020B0506030403020204" pitchFamily="34" charset="0"/>
              </a:rPr>
              <a:t>Class 1</a:t>
            </a:r>
          </a:p>
          <a:p>
            <a:pPr algn="ctr"/>
            <a:endParaRPr lang="en-US" sz="700" dirty="0">
              <a:ln w="0"/>
              <a:solidFill>
                <a:prstClr val="black"/>
              </a:solidFill>
              <a:latin typeface="Lub Dub Condensed" panose="020B0506030403020204" pitchFamily="34" charset="0"/>
            </a:endParaRPr>
          </a:p>
        </p:txBody>
      </p:sp>
      <p:sp>
        <p:nvSpPr>
          <p:cNvPr id="29" name="Rectangle Container copy 2">
            <a:extLst>
              <a:ext uri="{FF2B5EF4-FFF2-40B4-BE49-F238E27FC236}">
                <a16:creationId xmlns:a16="http://schemas.microsoft.com/office/drawing/2014/main" id="{A41F0A05-D2B0-E94B-639B-01D3068DA5E1}"/>
              </a:ext>
              <a:ext uri="{C183D7F6-B498-43B3-948B-1728B52AA6E4}">
                <adec:decorative xmlns:adec="http://schemas.microsoft.com/office/drawing/2017/decorative" val="1"/>
              </a:ext>
            </a:extLst>
          </p:cNvPr>
          <p:cNvSpPr/>
          <p:nvPr/>
        </p:nvSpPr>
        <p:spPr>
          <a:xfrm>
            <a:off x="2291285" y="3962284"/>
            <a:ext cx="3803905" cy="757573"/>
          </a:xfrm>
          <a:prstGeom prst="rect">
            <a:avLst/>
          </a:prstGeom>
          <a:solidFill>
            <a:srgbClr val="79C78D"/>
          </a:solidFill>
          <a:ln w="12700">
            <a:noFill/>
          </a:ln>
        </p:spPr>
        <p:txBody>
          <a:bodyPr wrap="square" rtlCol="0" anchor="ctr">
            <a:noAutofit/>
          </a:bodyPr>
          <a:lstStyle/>
          <a:p>
            <a:pPr algn="ctr"/>
            <a:r>
              <a:rPr lang="en-US" sz="1400" b="1" dirty="0">
                <a:ln w="0"/>
                <a:solidFill>
                  <a:prstClr val="black"/>
                </a:solidFill>
                <a:latin typeface="Lub Dub Condensed" panose="020B0506030403020204" pitchFamily="34" charset="0"/>
              </a:rPr>
              <a:t>GLP-1-based therapy</a:t>
            </a:r>
            <a:br>
              <a:rPr lang="en-US" sz="1400" b="1" dirty="0">
                <a:ln w="0"/>
                <a:solidFill>
                  <a:prstClr val="black"/>
                </a:solidFill>
                <a:latin typeface="Lub Dub Condensed" panose="020B0506030403020204" pitchFamily="34" charset="0"/>
              </a:rPr>
            </a:br>
            <a:r>
              <a:rPr lang="en-US" sz="1400" dirty="0">
                <a:ln w="0"/>
                <a:solidFill>
                  <a:prstClr val="black"/>
                </a:solidFill>
                <a:latin typeface="Lub Dub Condensed" panose="020B0506030403020204" pitchFamily="34" charset="0"/>
              </a:rPr>
              <a:t>(Prioritize in severe obesity, MASLD or severe hyperglycemia)    </a:t>
            </a:r>
            <a:r>
              <a:rPr lang="en-US" sz="1200" dirty="0">
                <a:ln w="0"/>
                <a:solidFill>
                  <a:prstClr val="black"/>
                </a:solidFill>
                <a:latin typeface="Lub Dub Condensed" panose="020B0506030403020204" pitchFamily="34" charset="0"/>
              </a:rPr>
              <a:t>Class 1</a:t>
            </a:r>
          </a:p>
        </p:txBody>
      </p:sp>
      <p:cxnSp>
        <p:nvCxnSpPr>
          <p:cNvPr id="31" name="Straight Arrow Connector 30">
            <a:extLst>
              <a:ext uri="{FF2B5EF4-FFF2-40B4-BE49-F238E27FC236}">
                <a16:creationId xmlns:a16="http://schemas.microsoft.com/office/drawing/2014/main" id="{8D6CE9BF-4F12-91CB-01AE-B06AAE1278EF}"/>
              </a:ext>
              <a:ext uri="{C183D7F6-B498-43B3-948B-1728B52AA6E4}">
                <adec:decorative xmlns:adec="http://schemas.microsoft.com/office/drawing/2017/decorative" val="1"/>
              </a:ext>
            </a:extLst>
          </p:cNvPr>
          <p:cNvCxnSpPr>
            <a:cxnSpLocks/>
          </p:cNvCxnSpPr>
          <p:nvPr/>
        </p:nvCxnSpPr>
        <p:spPr>
          <a:xfrm>
            <a:off x="6096000" y="1729740"/>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5252E97B-9F9A-8EFE-4FFC-048C5A5E60B8}"/>
              </a:ext>
              <a:ext uri="{C183D7F6-B498-43B3-948B-1728B52AA6E4}">
                <adec:decorative xmlns:adec="http://schemas.microsoft.com/office/drawing/2017/decorative" val="1"/>
              </a:ext>
            </a:extLst>
          </p:cNvPr>
          <p:cNvCxnSpPr>
            <a:cxnSpLocks/>
          </p:cNvCxnSpPr>
          <p:nvPr/>
        </p:nvCxnSpPr>
        <p:spPr>
          <a:xfrm>
            <a:off x="6088380" y="2316480"/>
            <a:ext cx="0" cy="274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B042405-E17B-8849-31DD-7A3E013C0E4B}"/>
              </a:ext>
              <a:ext uri="{C183D7F6-B498-43B3-948B-1728B52AA6E4}">
                <adec:decorative xmlns:adec="http://schemas.microsoft.com/office/drawing/2017/decorative" val="1"/>
              </a:ext>
            </a:extLst>
          </p:cNvPr>
          <p:cNvSpPr txBox="1"/>
          <p:nvPr/>
        </p:nvSpPr>
        <p:spPr>
          <a:xfrm>
            <a:off x="5896274" y="2934876"/>
            <a:ext cx="364750" cy="215444"/>
          </a:xfrm>
          <a:prstGeom prst="rect">
            <a:avLst/>
          </a:prstGeom>
          <a:solidFill>
            <a:schemeClr val="bg1"/>
          </a:solidFill>
          <a:ln>
            <a:solidFill>
              <a:schemeClr val="tx1"/>
            </a:solidFill>
          </a:ln>
        </p:spPr>
        <p:txBody>
          <a:bodyPr wrap="square" lIns="0" tIns="0" rIns="0" bIns="0">
            <a:spAutoFit/>
          </a:bodyPr>
          <a:lstStyle/>
          <a:p>
            <a:pPr algn="ctr"/>
            <a:r>
              <a:rPr lang="en-US" sz="1400" b="1" dirty="0">
                <a:ln w="0"/>
                <a:latin typeface="Lub Dub Condensed" panose="020B0506030403020204" pitchFamily="34" charset="0"/>
              </a:rPr>
              <a:t>Yes</a:t>
            </a:r>
          </a:p>
        </p:txBody>
      </p:sp>
      <p:cxnSp>
        <p:nvCxnSpPr>
          <p:cNvPr id="46" name="Straight Arrow Connector 18">
            <a:extLst>
              <a:ext uri="{FF2B5EF4-FFF2-40B4-BE49-F238E27FC236}">
                <a16:creationId xmlns:a16="http://schemas.microsoft.com/office/drawing/2014/main" id="{C857EEC8-AED2-4644-2E9C-E0DD19A41C2C}"/>
              </a:ext>
              <a:ext uri="{C183D7F6-B498-43B3-948B-1728B52AA6E4}">
                <adec:decorative xmlns:adec="http://schemas.microsoft.com/office/drawing/2017/decorative" val="1"/>
              </a:ext>
            </a:extLst>
          </p:cNvPr>
          <p:cNvCxnSpPr>
            <a:cxnSpLocks/>
            <a:stCxn id="40" idx="2"/>
            <a:endCxn id="28" idx="0"/>
          </p:cNvCxnSpPr>
          <p:nvPr/>
        </p:nvCxnSpPr>
        <p:spPr>
          <a:xfrm rot="16200000" flipH="1">
            <a:off x="6976592" y="2700808"/>
            <a:ext cx="379228" cy="217851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18">
            <a:extLst>
              <a:ext uri="{FF2B5EF4-FFF2-40B4-BE49-F238E27FC236}">
                <a16:creationId xmlns:a16="http://schemas.microsoft.com/office/drawing/2014/main" id="{8FE8A81B-74D3-2AFC-C47E-FCE3D2000B8D}"/>
              </a:ext>
              <a:ext uri="{C183D7F6-B498-43B3-948B-1728B52AA6E4}">
                <adec:decorative xmlns:adec="http://schemas.microsoft.com/office/drawing/2017/decorative" val="1"/>
              </a:ext>
            </a:extLst>
          </p:cNvPr>
          <p:cNvCxnSpPr>
            <a:cxnSpLocks/>
            <a:stCxn id="40" idx="2"/>
            <a:endCxn id="29" idx="0"/>
          </p:cNvCxnSpPr>
          <p:nvPr/>
        </p:nvCxnSpPr>
        <p:spPr>
          <a:xfrm rot="5400000">
            <a:off x="4954177" y="2839511"/>
            <a:ext cx="361834" cy="188371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AB38C30E-5665-E58A-4A60-ED04532D215B}"/>
              </a:ext>
              <a:ext uri="{C183D7F6-B498-43B3-948B-1728B52AA6E4}">
                <adec:decorative xmlns:adec="http://schemas.microsoft.com/office/drawing/2017/decorative" val="1"/>
              </a:ext>
            </a:extLst>
          </p:cNvPr>
          <p:cNvSpPr txBox="1"/>
          <p:nvPr/>
        </p:nvSpPr>
        <p:spPr>
          <a:xfrm>
            <a:off x="8062696" y="4480412"/>
            <a:ext cx="364750" cy="215444"/>
          </a:xfrm>
          <a:prstGeom prst="rect">
            <a:avLst/>
          </a:prstGeom>
          <a:solidFill>
            <a:schemeClr val="bg1"/>
          </a:solidFill>
          <a:ln>
            <a:solidFill>
              <a:schemeClr val="tx1"/>
            </a:solidFill>
          </a:ln>
        </p:spPr>
        <p:txBody>
          <a:bodyPr wrap="square" lIns="0" tIns="0" rIns="0" bIns="0">
            <a:spAutoFit/>
          </a:bodyPr>
          <a:lstStyle/>
          <a:p>
            <a:pPr algn="ctr"/>
            <a:r>
              <a:rPr lang="en-US" sz="1400" b="1" dirty="0">
                <a:ln w="0"/>
                <a:latin typeface="Lub Dub Condensed" panose="020B0506030403020204" pitchFamily="34" charset="0"/>
              </a:rPr>
              <a:t>AND</a:t>
            </a:r>
          </a:p>
        </p:txBody>
      </p:sp>
      <p:cxnSp>
        <p:nvCxnSpPr>
          <p:cNvPr id="72" name="Straight Arrow Connector 18">
            <a:extLst>
              <a:ext uri="{FF2B5EF4-FFF2-40B4-BE49-F238E27FC236}">
                <a16:creationId xmlns:a16="http://schemas.microsoft.com/office/drawing/2014/main" id="{EB996959-BDE5-E211-29C3-0837E3F5F3DE}"/>
              </a:ext>
              <a:ext uri="{C183D7F6-B498-43B3-948B-1728B52AA6E4}">
                <adec:decorative xmlns:adec="http://schemas.microsoft.com/office/drawing/2017/decorative" val="1"/>
              </a:ext>
            </a:extLst>
          </p:cNvPr>
          <p:cNvCxnSpPr>
            <a:cxnSpLocks/>
            <a:stCxn id="25" idx="2"/>
            <a:endCxn id="26" idx="0"/>
          </p:cNvCxnSpPr>
          <p:nvPr/>
        </p:nvCxnSpPr>
        <p:spPr>
          <a:xfrm rot="5400000">
            <a:off x="7033615" y="4445863"/>
            <a:ext cx="424949" cy="2021885"/>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18">
            <a:extLst>
              <a:ext uri="{FF2B5EF4-FFF2-40B4-BE49-F238E27FC236}">
                <a16:creationId xmlns:a16="http://schemas.microsoft.com/office/drawing/2014/main" id="{87BED438-A6FD-BEDC-437A-A7F0E104CDD1}"/>
              </a:ext>
              <a:ext uri="{C183D7F6-B498-43B3-948B-1728B52AA6E4}">
                <adec:decorative xmlns:adec="http://schemas.microsoft.com/office/drawing/2017/decorative" val="1"/>
              </a:ext>
            </a:extLst>
          </p:cNvPr>
          <p:cNvCxnSpPr>
            <a:cxnSpLocks/>
            <a:stCxn id="10" idx="2"/>
            <a:endCxn id="26" idx="0"/>
          </p:cNvCxnSpPr>
          <p:nvPr/>
        </p:nvCxnSpPr>
        <p:spPr>
          <a:xfrm rot="16200000" flipH="1">
            <a:off x="5039714" y="4473847"/>
            <a:ext cx="340323" cy="205054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6A42955-941D-844A-2BEC-CC4AD0004BBD}"/>
              </a:ext>
            </a:extLst>
          </p:cNvPr>
          <p:cNvSpPr txBox="1"/>
          <p:nvPr/>
        </p:nvSpPr>
        <p:spPr>
          <a:xfrm>
            <a:off x="96666" y="2891519"/>
            <a:ext cx="3959738" cy="461665"/>
          </a:xfrm>
          <a:prstGeom prst="rect">
            <a:avLst/>
          </a:prstGeom>
          <a:noFill/>
        </p:spPr>
        <p:txBody>
          <a:bodyPr wrap="none" rtlCol="0">
            <a:spAutoFit/>
          </a:bodyPr>
          <a:lstStyle/>
          <a:p>
            <a:r>
              <a:rPr lang="en-US" sz="1200" dirty="0">
                <a:latin typeface="Lub Dub Condensed" panose="020B0506030403020204" pitchFamily="34" charset="0"/>
              </a:rPr>
              <a:t>*Increased risk is defined as 10-year PREVENT-CVD of ≥7.5% or </a:t>
            </a:r>
          </a:p>
          <a:p>
            <a:r>
              <a:rPr lang="en-US" sz="1200" dirty="0">
                <a:latin typeface="Lub Dub Condensed" panose="020B0506030403020204" pitchFamily="34" charset="0"/>
              </a:rPr>
              <a:t>age ≥50 years with T2D and additional CKM risk factors.</a:t>
            </a:r>
          </a:p>
        </p:txBody>
      </p:sp>
      <p:sp>
        <p:nvSpPr>
          <p:cNvPr id="10" name="Rectangle Container copy 2">
            <a:extLst>
              <a:ext uri="{FF2B5EF4-FFF2-40B4-BE49-F238E27FC236}">
                <a16:creationId xmlns:a16="http://schemas.microsoft.com/office/drawing/2014/main" id="{59F9715B-B613-C953-70EA-728E8C48176A}"/>
              </a:ext>
              <a:ext uri="{C183D7F6-B498-43B3-948B-1728B52AA6E4}">
                <adec:decorative xmlns:adec="http://schemas.microsoft.com/office/drawing/2017/decorative" val="1"/>
              </a:ext>
            </a:extLst>
          </p:cNvPr>
          <p:cNvSpPr/>
          <p:nvPr/>
        </p:nvSpPr>
        <p:spPr>
          <a:xfrm>
            <a:off x="2282652" y="4708580"/>
            <a:ext cx="3803904" cy="620377"/>
          </a:xfrm>
          <a:prstGeom prst="rect">
            <a:avLst/>
          </a:prstGeom>
          <a:solidFill>
            <a:srgbClr val="FFDA68"/>
          </a:solidFill>
          <a:ln w="12700">
            <a:noFill/>
          </a:ln>
        </p:spPr>
        <p:txBody>
          <a:bodyPr wrap="square" rtlCol="0" anchor="ctr">
            <a:noAutofit/>
          </a:bodyPr>
          <a:lstStyle/>
          <a:p>
            <a:pPr algn="ctr"/>
            <a:r>
              <a:rPr lang="en-US" sz="1400" dirty="0">
                <a:ln w="0"/>
                <a:solidFill>
                  <a:prstClr val="black"/>
                </a:solidFill>
                <a:latin typeface="Lub Dub Condensed" panose="020B0506030403020204" pitchFamily="34" charset="0"/>
              </a:rPr>
              <a:t>Co-utilize Metformin (if not already initiated) if HbA1c &gt;0.5-1% above glycemic goal       </a:t>
            </a:r>
            <a:r>
              <a:rPr lang="en-US" sz="1200" dirty="0">
                <a:ln w="0"/>
                <a:solidFill>
                  <a:prstClr val="black"/>
                </a:solidFill>
                <a:latin typeface="Lub Dub Condensed" panose="020B0506030403020204" pitchFamily="34" charset="0"/>
              </a:rPr>
              <a:t>Class 2a</a:t>
            </a:r>
          </a:p>
        </p:txBody>
      </p:sp>
      <p:sp>
        <p:nvSpPr>
          <p:cNvPr id="34" name="TextBox 33">
            <a:extLst>
              <a:ext uri="{FF2B5EF4-FFF2-40B4-BE49-F238E27FC236}">
                <a16:creationId xmlns:a16="http://schemas.microsoft.com/office/drawing/2014/main" id="{627FB824-A457-4288-5CE8-DD8EA88B610E}"/>
              </a:ext>
              <a:ext uri="{C183D7F6-B498-43B3-948B-1728B52AA6E4}">
                <adec:decorative xmlns:adec="http://schemas.microsoft.com/office/drawing/2017/decorative" val="1"/>
              </a:ext>
            </a:extLst>
          </p:cNvPr>
          <p:cNvSpPr txBox="1"/>
          <p:nvPr/>
        </p:nvSpPr>
        <p:spPr>
          <a:xfrm>
            <a:off x="2910288" y="4532936"/>
            <a:ext cx="364750" cy="215444"/>
          </a:xfrm>
          <a:prstGeom prst="rect">
            <a:avLst/>
          </a:prstGeom>
          <a:solidFill>
            <a:schemeClr val="bg1"/>
          </a:solidFill>
          <a:ln>
            <a:solidFill>
              <a:schemeClr val="tx1"/>
            </a:solidFill>
          </a:ln>
        </p:spPr>
        <p:txBody>
          <a:bodyPr wrap="square" lIns="0" tIns="0" rIns="0" bIns="0">
            <a:spAutoFit/>
          </a:bodyPr>
          <a:lstStyle/>
          <a:p>
            <a:pPr algn="ctr"/>
            <a:r>
              <a:rPr lang="en-US" sz="1400" b="1" dirty="0">
                <a:ln w="0"/>
                <a:latin typeface="Lub Dub Condensed" panose="020B0506030403020204" pitchFamily="34" charset="0"/>
              </a:rPr>
              <a:t>AND</a:t>
            </a:r>
          </a:p>
        </p:txBody>
      </p:sp>
    </p:spTree>
    <p:extLst>
      <p:ext uri="{BB962C8B-B14F-4D97-AF65-F5344CB8AC3E}">
        <p14:creationId xmlns:p14="http://schemas.microsoft.com/office/powerpoint/2010/main" val="161616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up)">
                                      <p:cBhvr>
                                        <p:cTn id="11" dur="500"/>
                                        <p:tgtEl>
                                          <p:spTgt spid="3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up)">
                                      <p:cBhvr>
                                        <p:cTn id="27" dur="500"/>
                                        <p:tgtEl>
                                          <p:spTgt spid="3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par>
                          <p:cTn id="43" fill="hold">
                            <p:stCondLst>
                              <p:cond delay="4500"/>
                            </p:stCondLst>
                            <p:childTnLst>
                              <p:par>
                                <p:cTn id="44" presetID="22" presetClass="entr" presetSubtype="1" fill="hold" nodeType="after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wipe(up)">
                                      <p:cBhvr>
                                        <p:cTn id="46" dur="500"/>
                                        <p:tgtEl>
                                          <p:spTgt spid="4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500"/>
                                        <p:tgtEl>
                                          <p:spTgt spid="35"/>
                                        </p:tgtEl>
                                      </p:cBhvr>
                                    </p:animEffect>
                                  </p:childTnLst>
                                </p:cTn>
                              </p:par>
                            </p:childTnLst>
                          </p:cTn>
                        </p:par>
                        <p:par>
                          <p:cTn id="50" fill="hold">
                            <p:stCondLst>
                              <p:cond delay="5000"/>
                            </p:stCondLst>
                            <p:childTnLst>
                              <p:par>
                                <p:cTn id="51" presetID="10"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500"/>
                                        <p:tgtEl>
                                          <p:spTgt spid="40"/>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wipe(right)">
                                      <p:cBhvr>
                                        <p:cTn id="57" dur="500"/>
                                        <p:tgtEl>
                                          <p:spTgt spid="47"/>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500"/>
                                        <p:tgtEl>
                                          <p:spTgt spid="29"/>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left)">
                                      <p:cBhvr>
                                        <p:cTn id="65" dur="500"/>
                                        <p:tgtEl>
                                          <p:spTgt spid="46"/>
                                        </p:tgtEl>
                                      </p:cBhvr>
                                    </p:animEffect>
                                  </p:childTnLst>
                                </p:cTn>
                              </p:par>
                            </p:childTnLst>
                          </p:cTn>
                        </p:par>
                        <p:par>
                          <p:cTn id="66" fill="hold">
                            <p:stCondLst>
                              <p:cond delay="7000"/>
                            </p:stCondLst>
                            <p:childTnLst>
                              <p:par>
                                <p:cTn id="67" presetID="10"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500"/>
                                        <p:tgtEl>
                                          <p:spTgt spid="28"/>
                                        </p:tgtEl>
                                      </p:cBhvr>
                                    </p:animEffect>
                                  </p:childTnLst>
                                </p:cTn>
                              </p:par>
                            </p:childTnLst>
                          </p:cTn>
                        </p:par>
                        <p:par>
                          <p:cTn id="70" fill="hold">
                            <p:stCondLst>
                              <p:cond delay="7500"/>
                            </p:stCondLst>
                            <p:childTnLst>
                              <p:par>
                                <p:cTn id="71" presetID="10" presetClass="entr" presetSubtype="0"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Effect transition="in" filter="fade">
                                      <p:cBhvr>
                                        <p:cTn id="73" dur="500"/>
                                        <p:tgtEl>
                                          <p:spTgt spid="70"/>
                                        </p:tgtEl>
                                      </p:cBhvr>
                                    </p:animEffect>
                                  </p:childTnLst>
                                </p:cTn>
                              </p:par>
                            </p:childTnLst>
                          </p:cTn>
                        </p:par>
                        <p:par>
                          <p:cTn id="74" fill="hold">
                            <p:stCondLst>
                              <p:cond delay="8000"/>
                            </p:stCondLst>
                            <p:childTnLst>
                              <p:par>
                                <p:cTn id="75" presetID="10" presetClass="entr" presetSubtype="0"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500"/>
                                        <p:tgtEl>
                                          <p:spTgt spid="25"/>
                                        </p:tgtEl>
                                      </p:cBhvr>
                                    </p:animEffect>
                                  </p:childTnLst>
                                </p:cTn>
                              </p:par>
                            </p:childTnLst>
                          </p:cTn>
                        </p:par>
                        <p:par>
                          <p:cTn id="78" fill="hold">
                            <p:stCondLst>
                              <p:cond delay="85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par>
                                <p:cTn id="82" presetID="22" presetClass="entr" presetSubtype="2" fill="hold" nodeType="withEffect">
                                  <p:stCondLst>
                                    <p:cond delay="0"/>
                                  </p:stCondLst>
                                  <p:childTnLst>
                                    <p:set>
                                      <p:cBhvr>
                                        <p:cTn id="83" dur="1" fill="hold">
                                          <p:stCondLst>
                                            <p:cond delay="0"/>
                                          </p:stCondLst>
                                        </p:cTn>
                                        <p:tgtEl>
                                          <p:spTgt spid="72"/>
                                        </p:tgtEl>
                                        <p:attrNameLst>
                                          <p:attrName>style.visibility</p:attrName>
                                        </p:attrNameLst>
                                      </p:cBhvr>
                                      <p:to>
                                        <p:strVal val="visible"/>
                                      </p:to>
                                    </p:set>
                                    <p:animEffect transition="in" filter="wipe(right)">
                                      <p:cBhvr>
                                        <p:cTn id="84" dur="500"/>
                                        <p:tgtEl>
                                          <p:spTgt spid="72"/>
                                        </p:tgtEl>
                                      </p:cBhvr>
                                    </p:animEffect>
                                  </p:childTnLst>
                                </p:cTn>
                              </p:par>
                            </p:childTnLst>
                          </p:cTn>
                        </p:par>
                        <p:par>
                          <p:cTn id="85" fill="hold">
                            <p:stCondLst>
                              <p:cond delay="9000"/>
                            </p:stCondLst>
                            <p:childTnLst>
                              <p:par>
                                <p:cTn id="86" presetID="10" presetClass="entr" presetSubtype="0" fill="hold" grpId="0" nodeType="after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500"/>
                                        <p:tgtEl>
                                          <p:spTgt spid="26"/>
                                        </p:tgtEl>
                                      </p:cBhvr>
                                    </p:animEffect>
                                  </p:childTnLst>
                                </p:cTn>
                              </p:par>
                            </p:childTnLst>
                          </p:cTn>
                        </p:par>
                        <p:par>
                          <p:cTn id="89" fill="hold">
                            <p:stCondLst>
                              <p:cond delay="9500"/>
                            </p:stCondLst>
                            <p:childTnLst>
                              <p:par>
                                <p:cTn id="90" presetID="10" presetClass="entr" presetSubtype="0"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500"/>
                                        <p:tgtEl>
                                          <p:spTgt spid="10"/>
                                        </p:tgtEl>
                                      </p:cBhvr>
                                    </p:animEffect>
                                  </p:childTnLst>
                                </p:cTn>
                              </p:par>
                            </p:childTnLst>
                          </p:cTn>
                        </p:par>
                        <p:par>
                          <p:cTn id="93" fill="hold">
                            <p:stCondLst>
                              <p:cond delay="10000"/>
                            </p:stCondLst>
                            <p:childTnLst>
                              <p:par>
                                <p:cTn id="94" presetID="10" presetClass="entr" presetSubtype="0" fill="hold" grpId="0" nodeType="afterEffect">
                                  <p:stCondLst>
                                    <p:cond delay="0"/>
                                  </p:stCondLst>
                                  <p:childTnLst>
                                    <p:set>
                                      <p:cBhvr>
                                        <p:cTn id="95" dur="1" fill="hold">
                                          <p:stCondLst>
                                            <p:cond delay="0"/>
                                          </p:stCondLst>
                                        </p:cTn>
                                        <p:tgtEl>
                                          <p:spTgt spid="34"/>
                                        </p:tgtEl>
                                        <p:attrNameLst>
                                          <p:attrName>style.visibility</p:attrName>
                                        </p:attrNameLst>
                                      </p:cBhvr>
                                      <p:to>
                                        <p:strVal val="visible"/>
                                      </p:to>
                                    </p:set>
                                    <p:animEffect transition="in" filter="fade">
                                      <p:cBhvr>
                                        <p:cTn id="9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5" grpId="0" animBg="1"/>
      <p:bldP spid="70" grpId="0" animBg="1"/>
      <p:bldP spid="10" grpId="0" animBg="1"/>
      <p:bldP spid="34" grpId="0" animBg="1"/>
    </p:bldLst>
  </p:timing>
  <p:extLst>
    <p:ext uri="{6950BFC3-D8DA-4A85-94F7-54DA5524770B}">
      <p188:commentRel xmlns:p188="http://schemas.microsoft.com/office/powerpoint/2018/8/main" r:id="rId2"/>
    </p:ext>
  </p:extLst>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B0E433B9E103C4492A93F37BAB6E962" ma:contentTypeVersion="7" ma:contentTypeDescription="Create a new document." ma:contentTypeScope="" ma:versionID="bfb9c436a5ceb9e7c3aa8c095b435c28">
  <xsd:schema xmlns:xsd="http://www.w3.org/2001/XMLSchema" xmlns:xs="http://www.w3.org/2001/XMLSchema" xmlns:p="http://schemas.microsoft.com/office/2006/metadata/properties" xmlns:ns3="292e6601-2771-43db-a7cc-8f168ee05178" targetNamespace="http://schemas.microsoft.com/office/2006/metadata/properties" ma:root="true" ma:fieldsID="bd37d2f694029b663802a6450382577b" ns3:_="">
    <xsd:import namespace="292e6601-2771-43db-a7cc-8f168ee0517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2e6601-2771-43db-a7cc-8f168ee051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91034C-CD83-40A7-8A0E-85EF59FF4023}">
  <ds:schemaRefs>
    <ds:schemaRef ds:uri="http://schemas.microsoft.com/sharepoint/v3/contenttype/forms"/>
  </ds:schemaRefs>
</ds:datastoreItem>
</file>

<file path=customXml/itemProps2.xml><?xml version="1.0" encoding="utf-8"?>
<ds:datastoreItem xmlns:ds="http://schemas.openxmlformats.org/officeDocument/2006/customXml" ds:itemID="{3055DA03-3874-4E63-AD72-36EA0429E26E}">
  <ds:schemaRefs>
    <ds:schemaRef ds:uri="http://schemas.microsoft.com/office/2006/documentManagement/types"/>
    <ds:schemaRef ds:uri="http://www.w3.org/XML/1998/namespace"/>
    <ds:schemaRef ds:uri="http://schemas.openxmlformats.org/package/2006/metadata/core-properties"/>
    <ds:schemaRef ds:uri="http://purl.org/dc/terms/"/>
    <ds:schemaRef ds:uri="http://purl.org/dc/dcmitype/"/>
    <ds:schemaRef ds:uri="http://purl.org/dc/elements/1.1/"/>
    <ds:schemaRef ds:uri="http://schemas.microsoft.com/office/infopath/2007/PartnerControls"/>
    <ds:schemaRef ds:uri="292e6601-2771-43db-a7cc-8f168ee05178"/>
    <ds:schemaRef ds:uri="http://schemas.microsoft.com/office/2006/metadata/properties"/>
  </ds:schemaRefs>
</ds:datastoreItem>
</file>

<file path=customXml/itemProps3.xml><?xml version="1.0" encoding="utf-8"?>
<ds:datastoreItem xmlns:ds="http://schemas.openxmlformats.org/officeDocument/2006/customXml" ds:itemID="{7E0A0DAB-25DB-4D86-A0F2-CD6D97CD76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2e6601-2771-43db-a7cc-8f168ee051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81763</TotalTime>
  <Words>3178</Words>
  <Application>Microsoft Office PowerPoint</Application>
  <PresentationFormat>Widescreen</PresentationFormat>
  <Paragraphs>327</Paragraphs>
  <Slides>23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Lub Dub Bold</vt:lpstr>
      <vt:lpstr>Lub Dub Condensed</vt:lpstr>
      <vt:lpstr>Lub Dub Light</vt:lpstr>
      <vt:lpstr>Lub Dub Medium</vt:lpstr>
      <vt:lpstr>2_Office Theme</vt:lpstr>
      <vt:lpstr>Guideline Essentials:  American Heart Association  Clinical Slide Series</vt:lpstr>
      <vt:lpstr>Table 1.  Applying Class of Recommendation and Level of Evidence to Clinical Strategies, Interventions, Treatments, or Diagnostic Testing in Patient Care </vt:lpstr>
      <vt:lpstr>Stages of CKM Syndrome</vt:lpstr>
      <vt:lpstr>Longitudinal Assessments for  Adults According to Baseline CKM Syndrome Stage </vt:lpstr>
      <vt:lpstr>Conceptual Approach to CKM Risk Assessment and Refinement</vt:lpstr>
      <vt:lpstr>Use of Interdisciplinary Care Models in CKM Syndrome</vt:lpstr>
      <vt:lpstr>Overview of Management Principles for CKM Syndrome Stages 1 to 3 for Patients With  Obesity, Type 2 Diabetes, or CKD</vt:lpstr>
      <vt:lpstr>Management of Obesity in  CKM Syndrome Stages 1-3</vt:lpstr>
      <vt:lpstr>Management of Type 2 Diabetes in CKM Syndrome  Stages 2-3</vt:lpstr>
      <vt:lpstr>Management of CKD in  CKM Syndrome Stage 2-3</vt:lpstr>
      <vt:lpstr>Management of CKD in  CKM Syndrome Stages 2-3, continued</vt:lpstr>
      <vt:lpstr>Cardiovascular and Kidney Protective Therapies in CKD Without T2D using UACR</vt:lpstr>
      <vt:lpstr>Cardiovascular and Kidney Protective Therapies in CKD With T2D using UACR</vt:lpstr>
      <vt:lpstr>Evaluation and Management of Pre-HF in CKM Syndrome</vt:lpstr>
      <vt:lpstr>Overview of ASCVD Management in CKM Syndrome Stage 4</vt:lpstr>
      <vt:lpstr>Management of Comorbid Obesity  and ASCVD in CKM</vt:lpstr>
      <vt:lpstr>Management of Comorbid T2D  and ASCVD in CKM</vt:lpstr>
      <vt:lpstr>Overview of  HF Management in CKM Syndrome Stage 4</vt:lpstr>
      <vt:lpstr>Management of Obesity and HF According to  HF Subtype </vt:lpstr>
      <vt:lpstr>Management of Type 2 Diabetes and HF According to HF Subtype  </vt:lpstr>
      <vt:lpstr>Management of CKD and HF According to  HF Subtype </vt:lpstr>
      <vt:lpstr>Citation</vt:lpstr>
      <vt:lpstr>Copyright and Permissions Notice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ADAPTED FROM: 2026 AHA/ACC/ADA/ASN Guideline for the Prevention, Detection, Evaluation, and Management of Cardiovascular-Kidney-Metabolic Syndrome</dc:title>
  <dc:creator>AmericanHeartAssociation6@heart.onmicrosoft.com</dc:creator>
  <cp:lastModifiedBy>Gwendolyn Reyna</cp:lastModifiedBy>
  <cp:revision>62</cp:revision>
  <dcterms:created xsi:type="dcterms:W3CDTF">2023-03-14T11:56:10Z</dcterms:created>
  <dcterms:modified xsi:type="dcterms:W3CDTF">2026-06-02T20:35:45Z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0x0101006B0E433B9E103C4492A93F37BAB6E962</vt:lpwstr>
  </property>
</Properties>
</file>