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8"/>
  </p:notesMasterIdLst>
  <p:sldIdLst>
    <p:sldId id="308" r:id="rId5"/>
    <p:sldId id="833" r:id="rId6"/>
    <p:sldId id="1140" r:id="rId7"/>
    <p:sldId id="1141" r:id="rId8"/>
    <p:sldId id="1142" r:id="rId9"/>
    <p:sldId id="1139" r:id="rId10"/>
    <p:sldId id="1144" r:id="rId11"/>
    <p:sldId id="1145" r:id="rId12"/>
    <p:sldId id="1146" r:id="rId13"/>
    <p:sldId id="1147" r:id="rId14"/>
    <p:sldId id="1148" r:id="rId15"/>
    <p:sldId id="1149" r:id="rId16"/>
    <p:sldId id="1150" r:id="rId17"/>
    <p:sldId id="1151" r:id="rId18"/>
    <p:sldId id="1152" r:id="rId19"/>
    <p:sldId id="1153" r:id="rId20"/>
    <p:sldId id="1154" r:id="rId21"/>
    <p:sldId id="1155" r:id="rId22"/>
    <p:sldId id="1156" r:id="rId23"/>
    <p:sldId id="1157" r:id="rId24"/>
    <p:sldId id="1158" r:id="rId25"/>
    <p:sldId id="842" r:id="rId26"/>
    <p:sldId id="11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 id="{D6F5AECC-0C4F-9C08-DCA9-D3F8CC9572BF}" name="Heather Jones" initials="HH" userId="S::Heather.Jones@heart.org::e5b2b0b5-707d-45c0-90cf-6e7f821bc6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8"/>
    <a:srgbClr val="79C78D"/>
    <a:srgbClr val="065D93"/>
    <a:srgbClr val="595959"/>
    <a:srgbClr val="FAA74B"/>
    <a:srgbClr val="F9F9F9"/>
    <a:srgbClr val="EF4BD4"/>
    <a:srgbClr val="AF1C08"/>
    <a:srgbClr val="FF7F7F"/>
    <a:srgbClr val="CF2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3765" autoAdjust="0"/>
  </p:normalViewPr>
  <p:slideViewPr>
    <p:cSldViewPr snapToGrid="0">
      <p:cViewPr varScale="1">
        <p:scale>
          <a:sx n="104" d="100"/>
          <a:sy n="104" d="100"/>
        </p:scale>
        <p:origin x="29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F2F325E-815E-4EFB-8D05-199871636F60}"/>
    <pc:docChg chg="custSel modSld">
      <pc:chgData name="Gwendolyn Reyna" userId="0492242f-5314-4750-ad50-640a4fe02908" providerId="ADAL" clId="{0F2F325E-815E-4EFB-8D05-199871636F60}" dt="2026-06-04T22:13:48.897" v="4" actId="207"/>
      <pc:docMkLst>
        <pc:docMk/>
      </pc:docMkLst>
      <pc:sldChg chg="modSp mod">
        <pc:chgData name="Gwendolyn Reyna" userId="0492242f-5314-4750-ad50-640a4fe02908" providerId="ADAL" clId="{0F2F325E-815E-4EFB-8D05-199871636F60}" dt="2026-06-04T22:13:48.897" v="4" actId="207"/>
        <pc:sldMkLst>
          <pc:docMk/>
          <pc:sldMk cId="2423014448" sldId="833"/>
        </pc:sldMkLst>
        <pc:graphicFrameChg chg="modGraphic">
          <ac:chgData name="Gwendolyn Reyna" userId="0492242f-5314-4750-ad50-640a4fe02908" providerId="ADAL" clId="{0F2F325E-815E-4EFB-8D05-199871636F60}" dt="2026-06-04T22:13:48.897" v="4" actId="207"/>
          <ac:graphicFrameMkLst>
            <pc:docMk/>
            <pc:sldMk cId="2423014448" sldId="833"/>
            <ac:graphicFrameMk id="4" creationId="{DFA07AE3-2588-546E-4D8F-67EC04D917A2}"/>
          </ac:graphicFrameMkLst>
        </pc:graphicFrameChg>
      </pc:sldChg>
      <pc:sldChg chg="addSp delSp modSp mod">
        <pc:chgData name="Gwendolyn Reyna" userId="0492242f-5314-4750-ad50-640a4fe02908" providerId="ADAL" clId="{0F2F325E-815E-4EFB-8D05-199871636F60}" dt="2026-06-02T20:31:30.513" v="2" actId="1076"/>
        <pc:sldMkLst>
          <pc:docMk/>
          <pc:sldMk cId="2334790300" sldId="1152"/>
        </pc:sldMkLst>
        <pc:picChg chg="add mod">
          <ac:chgData name="Gwendolyn Reyna" userId="0492242f-5314-4750-ad50-640a4fe02908" providerId="ADAL" clId="{0F2F325E-815E-4EFB-8D05-199871636F60}" dt="2026-06-02T20:31:30.513" v="2" actId="1076"/>
          <ac:picMkLst>
            <pc:docMk/>
            <pc:sldMk cId="2334790300" sldId="1152"/>
            <ac:picMk id="7" creationId="{0FB58BFD-F304-7059-C819-1E092EFD95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a:p>
        </p:txBody>
      </p:sp>
    </p:spTree>
    <p:extLst>
      <p:ext uri="{BB962C8B-B14F-4D97-AF65-F5344CB8AC3E}">
        <p14:creationId xmlns:p14="http://schemas.microsoft.com/office/powerpoint/2010/main" val="1598032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r>
              <a:rPr lang="en-US" sz="900" dirty="0" err="1">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Ndumele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 C.E., et al. 2026  AHA/ACC/ADA/ASN Guideline for the Prevention, Detection, Evaluation, and Management of CKM Syndrome.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Circulation</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7" name="Content Placeholder 6">
            <a:extLst>
              <a:ext uri="{FF2B5EF4-FFF2-40B4-BE49-F238E27FC236}">
                <a16:creationId xmlns:a16="http://schemas.microsoft.com/office/drawing/2014/main" id="{64DB145B-31C3-2493-DA50-4DAF146DF22F}"/>
              </a:ext>
            </a:extLst>
          </p:cNvPr>
          <p:cNvSpPr>
            <a:spLocks noGrp="1"/>
          </p:cNvSpPr>
          <p:nvPr>
            <p:ph sz="quarter" idx="10"/>
          </p:nvPr>
        </p:nvSpPr>
        <p:spPr>
          <a:xfrm>
            <a:off x="2266950" y="1266825"/>
            <a:ext cx="9467850" cy="4962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572DBD08-D7E9-36F6-4213-2B2C34A7A4AB}"/>
              </a:ext>
            </a:extLst>
          </p:cNvPr>
          <p:cNvSpPr>
            <a:spLocks noGrp="1"/>
          </p:cNvSpPr>
          <p:nvPr>
            <p:ph type="title"/>
          </p:nvPr>
        </p:nvSpPr>
        <p:spPr>
          <a:xfrm>
            <a:off x="2257424" y="365125"/>
            <a:ext cx="9515476" cy="660111"/>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7379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80"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1839191" y="1610500"/>
            <a:ext cx="9860973" cy="1135471"/>
          </a:xfrm>
        </p:spPr>
        <p:txBody>
          <a:bodyPr/>
          <a:lstStyle/>
          <a:p>
            <a:r>
              <a:rPr lang="en-US" sz="7200" dirty="0"/>
              <a:t>Guideline Essentials: </a:t>
            </a:r>
            <a:br>
              <a:rPr lang="en-US" sz="7200" dirty="0"/>
            </a:br>
            <a:r>
              <a:rPr lang="en-US" sz="4400" dirty="0">
                <a:latin typeface="Lub Dub Medium" panose="020B0603030403020204" pitchFamily="34" charset="0"/>
              </a:rPr>
              <a:t>American Heart Association </a:t>
            </a:r>
            <a:br>
              <a:rPr lang="en-US" sz="4400" dirty="0">
                <a:latin typeface="Lub Dub Medium" panose="020B0603030403020204" pitchFamily="34" charset="0"/>
              </a:rPr>
            </a:br>
            <a:r>
              <a:rPr lang="en-US" sz="4400" dirty="0">
                <a:latin typeface="Lub Dub Medium" panose="020B0603030403020204" pitchFamily="34" charset="0"/>
              </a:rPr>
              <a:t>Clinical Slide Series</a:t>
            </a:r>
            <a:endParaRPr lang="en-US" sz="7200" dirty="0">
              <a:latin typeface="Lub Dub Medium" panose="020B0603030403020204" pitchFamily="34" charset="0"/>
            </a:endParaRP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2999972"/>
            <a:ext cx="8743950" cy="2713182"/>
          </a:xfrm>
        </p:spPr>
        <p:txBody>
          <a:bodyPr>
            <a:normAutofit fontScale="92500"/>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2026 AHA/ACC/ADA/ASN </a:t>
            </a:r>
            <a:br>
              <a:rPr lang="en-US" sz="3200" dirty="0"/>
            </a:br>
            <a:r>
              <a:rPr lang="en-US" sz="3200" dirty="0"/>
              <a:t>Guideline for the Prevention, Detection, Evaluation, and  Management of </a:t>
            </a:r>
            <a:br>
              <a:rPr lang="en-US" sz="3200" dirty="0"/>
            </a:br>
            <a:r>
              <a:rPr lang="en-US" sz="3200" dirty="0"/>
              <a:t>Cardiovascular-Kidney-Metabolic Syndrome</a:t>
            </a:r>
            <a:endParaRPr lang="en-US" sz="3200" dirty="0">
              <a:latin typeface="Lub Dub Bold" panose="020B0803030403020204" pitchFamily="34" charset="0"/>
            </a:endParaRPr>
          </a:p>
        </p:txBody>
      </p:sp>
      <p:sp>
        <p:nvSpPr>
          <p:cNvPr id="7" name="TextBox 6">
            <a:extLst>
              <a:ext uri="{FF2B5EF4-FFF2-40B4-BE49-F238E27FC236}">
                <a16:creationId xmlns:a16="http://schemas.microsoft.com/office/drawing/2014/main" id="{727705E6-91FD-4DED-0C4F-60F6A6632761}"/>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(PPTX)</a:t>
            </a:r>
          </a:p>
        </p:txBody>
      </p:sp>
      <p:pic>
        <p:nvPicPr>
          <p:cNvPr id="6" name="Picture 5">
            <a:extLst>
              <a:ext uri="{FF2B5EF4-FFF2-40B4-BE49-F238E27FC236}">
                <a16:creationId xmlns:a16="http://schemas.microsoft.com/office/drawing/2014/main" id="{1BAE4854-FD70-9F5F-14A3-0FD1ABED1060}"/>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371A-33F4-C29C-9289-F31A6CD919A2}"/>
            </a:ext>
          </a:extLst>
        </p:cNvPr>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4471F38-5246-9B15-8CA4-D9052D682E1E}"/>
              </a:ext>
              <a:ext uri="{C183D7F6-B498-43B3-948B-1728B52AA6E4}">
                <adec:decorative xmlns:adec="http://schemas.microsoft.com/office/drawing/2017/decorative" val="1"/>
              </a:ext>
            </a:extLst>
          </p:cNvPr>
          <p:cNvCxnSpPr>
            <a:cxnSpLocks/>
          </p:cNvCxnSpPr>
          <p:nvPr/>
        </p:nvCxnSpPr>
        <p:spPr>
          <a:xfrm>
            <a:off x="8298874" y="2325765"/>
            <a:ext cx="115546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Container copy 2">
            <a:extLst>
              <a:ext uri="{FF2B5EF4-FFF2-40B4-BE49-F238E27FC236}">
                <a16:creationId xmlns:a16="http://schemas.microsoft.com/office/drawing/2014/main" id="{1425CE5B-B4A5-35D9-EE97-0E9FF8E6332B}"/>
              </a:ext>
              <a:ext uri="{C183D7F6-B498-43B3-948B-1728B52AA6E4}">
                <adec:decorative xmlns:adec="http://schemas.microsoft.com/office/drawing/2017/decorative" val="1"/>
              </a:ext>
            </a:extLst>
          </p:cNvPr>
          <p:cNvSpPr/>
          <p:nvPr/>
        </p:nvSpPr>
        <p:spPr>
          <a:xfrm>
            <a:off x="9455727" y="1944142"/>
            <a:ext cx="1714500" cy="537066"/>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No kidney protective therapy needed</a:t>
            </a:r>
          </a:p>
        </p:txBody>
      </p:sp>
      <p:sp>
        <p:nvSpPr>
          <p:cNvPr id="32" name="TextBox 31">
            <a:extLst>
              <a:ext uri="{FF2B5EF4-FFF2-40B4-BE49-F238E27FC236}">
                <a16:creationId xmlns:a16="http://schemas.microsoft.com/office/drawing/2014/main" id="{FEF240B5-9262-3266-FEAC-FBFB89812B46}"/>
              </a:ext>
              <a:ext uri="{C183D7F6-B498-43B3-948B-1728B52AA6E4}">
                <adec:decorative xmlns:adec="http://schemas.microsoft.com/office/drawing/2017/decorative" val="1"/>
              </a:ext>
            </a:extLst>
          </p:cNvPr>
          <p:cNvSpPr txBox="1"/>
          <p:nvPr/>
        </p:nvSpPr>
        <p:spPr>
          <a:xfrm>
            <a:off x="8873677" y="2217273"/>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2" name="Title 1">
            <a:extLst>
              <a:ext uri="{FF2B5EF4-FFF2-40B4-BE49-F238E27FC236}">
                <a16:creationId xmlns:a16="http://schemas.microsoft.com/office/drawing/2014/main" id="{173C5AB2-1284-A4CB-1E38-66C7897419DC}"/>
              </a:ext>
            </a:extLst>
          </p:cNvPr>
          <p:cNvSpPr>
            <a:spLocks noGrp="1"/>
          </p:cNvSpPr>
          <p:nvPr>
            <p:ph type="title"/>
          </p:nvPr>
        </p:nvSpPr>
        <p:spPr/>
        <p:txBody>
          <a:bodyPr/>
          <a:lstStyle/>
          <a:p>
            <a:r>
              <a:rPr lang="en-US" dirty="0"/>
              <a:t>Management of CKD in </a:t>
            </a:r>
            <a:br>
              <a:rPr lang="en-US" dirty="0"/>
            </a:br>
            <a:r>
              <a:rPr lang="en-US" dirty="0"/>
              <a:t>CKM Syndrome Stage 2-3</a:t>
            </a:r>
          </a:p>
        </p:txBody>
      </p:sp>
      <p:sp>
        <p:nvSpPr>
          <p:cNvPr id="75" name="Rectangle 74" descr="An algorithm showing the management of CKD in CKM syndrome stages 2-3.">
            <a:extLst>
              <a:ext uri="{FF2B5EF4-FFF2-40B4-BE49-F238E27FC236}">
                <a16:creationId xmlns:a16="http://schemas.microsoft.com/office/drawing/2014/main" id="{E0F7A711-993E-4627-5253-5BA512131EEB}"/>
              </a:ext>
            </a:extLst>
          </p:cNvPr>
          <p:cNvSpPr/>
          <p:nvPr/>
        </p:nvSpPr>
        <p:spPr>
          <a:xfrm>
            <a:off x="2660074" y="1381991"/>
            <a:ext cx="8510153" cy="4509654"/>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32F033B-EFBF-83D5-E1F8-FBEDD043CB02}"/>
              </a:ext>
            </a:extLst>
          </p:cNvPr>
          <p:cNvSpPr>
            <a:spLocks noGrp="1"/>
          </p:cNvSpPr>
          <p:nvPr>
            <p:ph type="body" sz="quarter" idx="13"/>
          </p:nvPr>
        </p:nvSpPr>
        <p:spPr>
          <a:xfrm>
            <a:off x="882130" y="4821381"/>
            <a:ext cx="2037716" cy="1048047"/>
          </a:xfrm>
        </p:spPr>
        <p:txBody>
          <a:bodyPr/>
          <a:lstStyle/>
          <a:p>
            <a:pPr algn="l"/>
            <a:r>
              <a:rPr lang="en-US" b="1" dirty="0"/>
              <a:t>Abbreviations: </a:t>
            </a:r>
            <a:r>
              <a:rPr lang="en-US" dirty="0"/>
              <a:t>UACR indicates urine albumin-to-creatinine ratio; CKD, chronic kidney disease; eGFR, estimated glomerular filtration rate; </a:t>
            </a:r>
            <a:br>
              <a:rPr lang="en-US" dirty="0"/>
            </a:br>
            <a:r>
              <a:rPr lang="en-US" dirty="0"/>
              <a:t>GLP-1, glucagon-like peptide 1; </a:t>
            </a:r>
            <a:r>
              <a:rPr lang="en-US" dirty="0" err="1"/>
              <a:t>nsMRA</a:t>
            </a:r>
            <a:r>
              <a:rPr lang="en-US" dirty="0"/>
              <a:t>, non-steroidal mineralocorticoid receptor antagonist; </a:t>
            </a:r>
            <a:r>
              <a:rPr lang="en-US" dirty="0" err="1"/>
              <a:t>RASi</a:t>
            </a:r>
            <a:r>
              <a:rPr lang="en-US" dirty="0"/>
              <a:t>, renin-angiotensin system inhibitors; </a:t>
            </a:r>
            <a:br>
              <a:rPr lang="en-US" dirty="0"/>
            </a:br>
            <a:r>
              <a:rPr lang="en-US" dirty="0"/>
              <a:t>and SGLT2i; sodium glucose cotransporter 2 inhibitors. </a:t>
            </a:r>
          </a:p>
        </p:txBody>
      </p:sp>
      <p:sp>
        <p:nvSpPr>
          <p:cNvPr id="4" name="Slide Number Placeholder 3">
            <a:extLst>
              <a:ext uri="{FF2B5EF4-FFF2-40B4-BE49-F238E27FC236}">
                <a16:creationId xmlns:a16="http://schemas.microsoft.com/office/drawing/2014/main" id="{CE4F195D-05AA-93D6-AE57-C359F3EE1A1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cxnSp>
        <p:nvCxnSpPr>
          <p:cNvPr id="16" name="Straight Arrow Connector 15">
            <a:extLst>
              <a:ext uri="{FF2B5EF4-FFF2-40B4-BE49-F238E27FC236}">
                <a16:creationId xmlns:a16="http://schemas.microsoft.com/office/drawing/2014/main" id="{86E47EFD-7D4B-8B12-0FA2-3928EE437656}"/>
              </a:ext>
              <a:ext uri="{C183D7F6-B498-43B3-948B-1728B52AA6E4}">
                <adec:decorative xmlns:adec="http://schemas.microsoft.com/office/drawing/2017/decorative" val="1"/>
              </a:ext>
            </a:extLst>
          </p:cNvPr>
          <p:cNvCxnSpPr>
            <a:cxnSpLocks/>
          </p:cNvCxnSpPr>
          <p:nvPr/>
        </p:nvCxnSpPr>
        <p:spPr>
          <a:xfrm flipH="1">
            <a:off x="4433455" y="1658534"/>
            <a:ext cx="10375" cy="487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175F81D-ED15-FEBE-C891-2E596DBA4A77}"/>
              </a:ext>
              <a:ext uri="{C183D7F6-B498-43B3-948B-1728B52AA6E4}">
                <adec:decorative xmlns:adec="http://schemas.microsoft.com/office/drawing/2017/decorative" val="1"/>
              </a:ext>
            </a:extLst>
          </p:cNvPr>
          <p:cNvCxnSpPr>
            <a:cxnSpLocks/>
          </p:cNvCxnSpPr>
          <p:nvPr/>
        </p:nvCxnSpPr>
        <p:spPr>
          <a:xfrm>
            <a:off x="4414405" y="2515640"/>
            <a:ext cx="0" cy="570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B4A87C-3FCC-29CF-6957-D11D1A34AFFB}"/>
              </a:ext>
              <a:ext uri="{C183D7F6-B498-43B3-948B-1728B52AA6E4}">
                <adec:decorative xmlns:adec="http://schemas.microsoft.com/office/drawing/2017/decorative" val="1"/>
              </a:ext>
            </a:extLst>
          </p:cNvPr>
          <p:cNvCxnSpPr>
            <a:cxnSpLocks/>
          </p:cNvCxnSpPr>
          <p:nvPr/>
        </p:nvCxnSpPr>
        <p:spPr>
          <a:xfrm>
            <a:off x="5070765" y="2329229"/>
            <a:ext cx="115546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D54341-252E-5997-81E0-8092425B00E2}"/>
              </a:ext>
              <a:ext uri="{C183D7F6-B498-43B3-948B-1728B52AA6E4}">
                <adec:decorative xmlns:adec="http://schemas.microsoft.com/office/drawing/2017/decorative" val="1"/>
              </a:ext>
            </a:extLst>
          </p:cNvPr>
          <p:cNvSpPr txBox="1"/>
          <p:nvPr/>
        </p:nvSpPr>
        <p:spPr>
          <a:xfrm>
            <a:off x="522424" y="1274575"/>
            <a:ext cx="7849769" cy="374740"/>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CKM syndrome with CKD (eGFR &lt;60 and/or UACR ≥30 mg/g) without CVD</a:t>
            </a:r>
          </a:p>
        </p:txBody>
      </p:sp>
      <p:sp>
        <p:nvSpPr>
          <p:cNvPr id="21" name="Rectangle Container copy 2">
            <a:extLst>
              <a:ext uri="{FF2B5EF4-FFF2-40B4-BE49-F238E27FC236}">
                <a16:creationId xmlns:a16="http://schemas.microsoft.com/office/drawing/2014/main" id="{E7814336-2859-3118-B31C-87F9E25E3507}"/>
              </a:ext>
              <a:ext uri="{C183D7F6-B498-43B3-948B-1728B52AA6E4}">
                <adec:decorative xmlns:adec="http://schemas.microsoft.com/office/drawing/2017/decorative" val="1"/>
              </a:ext>
            </a:extLst>
          </p:cNvPr>
          <p:cNvSpPr/>
          <p:nvPr/>
        </p:nvSpPr>
        <p:spPr>
          <a:xfrm>
            <a:off x="3239886" y="2147762"/>
            <a:ext cx="2391987" cy="366838"/>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600" b="1" dirty="0">
                <a:ln w="0"/>
                <a:latin typeface="Lub Dub Condensed" panose="020B0506030403020204" pitchFamily="34" charset="0"/>
              </a:rPr>
              <a:t>Type 2 diabetes?</a:t>
            </a:r>
          </a:p>
        </p:txBody>
      </p:sp>
      <p:sp>
        <p:nvSpPr>
          <p:cNvPr id="22" name="Rectangle Container copy 2">
            <a:extLst>
              <a:ext uri="{FF2B5EF4-FFF2-40B4-BE49-F238E27FC236}">
                <a16:creationId xmlns:a16="http://schemas.microsoft.com/office/drawing/2014/main" id="{C8F7FDBB-4F89-0B57-B50F-33849D71E248}"/>
              </a:ext>
              <a:ext uri="{C183D7F6-B498-43B3-948B-1728B52AA6E4}">
                <adec:decorative xmlns:adec="http://schemas.microsoft.com/office/drawing/2017/decorative" val="1"/>
              </a:ext>
            </a:extLst>
          </p:cNvPr>
          <p:cNvSpPr/>
          <p:nvPr/>
        </p:nvSpPr>
        <p:spPr>
          <a:xfrm>
            <a:off x="6234545" y="1944141"/>
            <a:ext cx="2514599" cy="57045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Albuminuria (UACR ≥30 mg/g) </a:t>
            </a:r>
          </a:p>
          <a:p>
            <a:pPr algn="ctr" hangingPunct="0">
              <a:lnSpc>
                <a:spcPct val="90000"/>
              </a:lnSpc>
            </a:pPr>
            <a:r>
              <a:rPr lang="en-US" sz="1400" b="1" dirty="0">
                <a:ln w="0"/>
                <a:solidFill>
                  <a:prstClr val="black"/>
                </a:solidFill>
                <a:latin typeface="Lub Dub Condensed" panose="020B0506030403020204" pitchFamily="34" charset="0"/>
              </a:rPr>
              <a:t> present?</a:t>
            </a:r>
          </a:p>
        </p:txBody>
      </p:sp>
      <p:sp>
        <p:nvSpPr>
          <p:cNvPr id="23" name="TextBox 22">
            <a:extLst>
              <a:ext uri="{FF2B5EF4-FFF2-40B4-BE49-F238E27FC236}">
                <a16:creationId xmlns:a16="http://schemas.microsoft.com/office/drawing/2014/main" id="{E2CB9F5D-AA8E-D8D5-BF8D-096E3B678852}"/>
              </a:ext>
              <a:ext uri="{C183D7F6-B498-43B3-948B-1728B52AA6E4}">
                <adec:decorative xmlns:adec="http://schemas.microsoft.com/office/drawing/2017/decorative" val="1"/>
              </a:ext>
            </a:extLst>
          </p:cNvPr>
          <p:cNvSpPr txBox="1"/>
          <p:nvPr/>
        </p:nvSpPr>
        <p:spPr>
          <a:xfrm>
            <a:off x="5676741" y="2220737"/>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25" name="TextBox 24">
            <a:extLst>
              <a:ext uri="{FF2B5EF4-FFF2-40B4-BE49-F238E27FC236}">
                <a16:creationId xmlns:a16="http://schemas.microsoft.com/office/drawing/2014/main" id="{BE1FD4A6-140E-012D-4E99-8DC76E902308}"/>
              </a:ext>
              <a:ext uri="{C183D7F6-B498-43B3-948B-1728B52AA6E4}">
                <adec:decorative xmlns:adec="http://schemas.microsoft.com/office/drawing/2017/decorative" val="1"/>
              </a:ext>
            </a:extLst>
          </p:cNvPr>
          <p:cNvSpPr txBox="1"/>
          <p:nvPr/>
        </p:nvSpPr>
        <p:spPr>
          <a:xfrm>
            <a:off x="4233729" y="2623150"/>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33" name="Rectangle Container copy 2">
            <a:extLst>
              <a:ext uri="{FF2B5EF4-FFF2-40B4-BE49-F238E27FC236}">
                <a16:creationId xmlns:a16="http://schemas.microsoft.com/office/drawing/2014/main" id="{265C7229-E24F-7BE2-7B2C-DF299E21FC1E}"/>
              </a:ext>
              <a:ext uri="{C183D7F6-B498-43B3-948B-1728B52AA6E4}">
                <adec:decorative xmlns:adec="http://schemas.microsoft.com/office/drawing/2017/decorative" val="1"/>
              </a:ext>
            </a:extLst>
          </p:cNvPr>
          <p:cNvSpPr/>
          <p:nvPr/>
        </p:nvSpPr>
        <p:spPr>
          <a:xfrm>
            <a:off x="6026305" y="3071508"/>
            <a:ext cx="904010" cy="477186"/>
          </a:xfrm>
          <a:prstGeom prst="rect">
            <a:avLst/>
          </a:prstGeom>
          <a:solidFill>
            <a:schemeClr val="bg1"/>
          </a:solidFill>
          <a:ln w="12700">
            <a:solidFill>
              <a:schemeClr val="tx1"/>
            </a:solidFill>
          </a:ln>
        </p:spPr>
        <p:txBody>
          <a:bodyPr wrap="square" rtlCol="0" anchor="ctr">
            <a:noAutofit/>
          </a:bodyPr>
          <a:lstStyle/>
          <a:p>
            <a:pPr algn="ctr"/>
            <a:r>
              <a:rPr lang="en-US" sz="1200" b="1" dirty="0">
                <a:ln w="0"/>
                <a:solidFill>
                  <a:prstClr val="black"/>
                </a:solidFill>
                <a:latin typeface="Lub Dub Condensed" panose="020B0506030403020204" pitchFamily="34" charset="0"/>
              </a:rPr>
              <a:t>UACR ≥200 mg/g</a:t>
            </a:r>
            <a:endParaRPr lang="en-US" sz="1200" dirty="0">
              <a:ln w="0"/>
              <a:solidFill>
                <a:prstClr val="black"/>
              </a:solidFill>
              <a:latin typeface="Lub Dub Condensed" panose="020B0506030403020204" pitchFamily="34" charset="0"/>
            </a:endParaRPr>
          </a:p>
        </p:txBody>
      </p:sp>
      <p:sp>
        <p:nvSpPr>
          <p:cNvPr id="35" name="Rectangle Container copy 2">
            <a:extLst>
              <a:ext uri="{FF2B5EF4-FFF2-40B4-BE49-F238E27FC236}">
                <a16:creationId xmlns:a16="http://schemas.microsoft.com/office/drawing/2014/main" id="{5964BC76-C0F8-07C1-2538-54B10C332B12}"/>
              </a:ext>
              <a:ext uri="{C183D7F6-B498-43B3-948B-1728B52AA6E4}">
                <adec:decorative xmlns:adec="http://schemas.microsoft.com/office/drawing/2017/decorative" val="1"/>
              </a:ext>
            </a:extLst>
          </p:cNvPr>
          <p:cNvSpPr/>
          <p:nvPr/>
        </p:nvSpPr>
        <p:spPr>
          <a:xfrm>
            <a:off x="8138669" y="3079825"/>
            <a:ext cx="1150804" cy="453085"/>
          </a:xfrm>
          <a:prstGeom prst="rect">
            <a:avLst/>
          </a:prstGeom>
          <a:solidFill>
            <a:schemeClr val="bg1"/>
          </a:solidFill>
          <a:ln w="12700">
            <a:solidFill>
              <a:schemeClr val="tx1"/>
            </a:solidFill>
          </a:ln>
        </p:spPr>
        <p:txBody>
          <a:bodyPr wrap="square" rtlCol="0" anchor="ctr">
            <a:noAutofit/>
          </a:bodyPr>
          <a:lstStyle/>
          <a:p>
            <a:pPr algn="ctr"/>
            <a:r>
              <a:rPr lang="en-US" sz="1200" b="1" dirty="0">
                <a:ln w="0"/>
                <a:solidFill>
                  <a:prstClr val="black"/>
                </a:solidFill>
                <a:latin typeface="Lub Dub Condensed" panose="020B0506030403020204" pitchFamily="34" charset="0"/>
              </a:rPr>
              <a:t>UACR </a:t>
            </a:r>
            <a:br>
              <a:rPr lang="en-US" sz="1200" b="1" dirty="0">
                <a:ln w="0"/>
                <a:solidFill>
                  <a:prstClr val="black"/>
                </a:solidFill>
                <a:latin typeface="Lub Dub Condensed" panose="020B0506030403020204" pitchFamily="34" charset="0"/>
              </a:rPr>
            </a:br>
            <a:r>
              <a:rPr lang="en-US" sz="1200" b="1" dirty="0">
                <a:ln w="0"/>
                <a:solidFill>
                  <a:prstClr val="black"/>
                </a:solidFill>
                <a:latin typeface="Lub Dub Condensed" panose="020B0506030403020204" pitchFamily="34" charset="0"/>
              </a:rPr>
              <a:t>≥30-199 mg/g</a:t>
            </a:r>
          </a:p>
        </p:txBody>
      </p:sp>
      <p:cxnSp>
        <p:nvCxnSpPr>
          <p:cNvPr id="36" name="Straight Arrow Connector 18">
            <a:extLst>
              <a:ext uri="{FF2B5EF4-FFF2-40B4-BE49-F238E27FC236}">
                <a16:creationId xmlns:a16="http://schemas.microsoft.com/office/drawing/2014/main" id="{1764D8DD-20A7-63FE-B90F-82BB3215A2F8}"/>
              </a:ext>
              <a:ext uri="{C183D7F6-B498-43B3-948B-1728B52AA6E4}">
                <adec:decorative xmlns:adec="http://schemas.microsoft.com/office/drawing/2017/decorative" val="1"/>
              </a:ext>
            </a:extLst>
          </p:cNvPr>
          <p:cNvCxnSpPr>
            <a:cxnSpLocks/>
            <a:stCxn id="22" idx="2"/>
            <a:endCxn id="33" idx="0"/>
          </p:cNvCxnSpPr>
          <p:nvPr/>
        </p:nvCxnSpPr>
        <p:spPr>
          <a:xfrm rot="5400000">
            <a:off x="6706624" y="2286287"/>
            <a:ext cx="556908" cy="10135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18">
            <a:extLst>
              <a:ext uri="{FF2B5EF4-FFF2-40B4-BE49-F238E27FC236}">
                <a16:creationId xmlns:a16="http://schemas.microsoft.com/office/drawing/2014/main" id="{D43537EE-3674-2CBB-32D5-C170A05784C8}"/>
              </a:ext>
              <a:ext uri="{C183D7F6-B498-43B3-948B-1728B52AA6E4}">
                <adec:decorative xmlns:adec="http://schemas.microsoft.com/office/drawing/2017/decorative" val="1"/>
              </a:ext>
            </a:extLst>
          </p:cNvPr>
          <p:cNvCxnSpPr>
            <a:cxnSpLocks/>
          </p:cNvCxnSpPr>
          <p:nvPr/>
        </p:nvCxnSpPr>
        <p:spPr>
          <a:xfrm rot="16200000" flipH="1">
            <a:off x="7840609" y="2177783"/>
            <a:ext cx="565225" cy="122222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Container copy 2">
            <a:extLst>
              <a:ext uri="{FF2B5EF4-FFF2-40B4-BE49-F238E27FC236}">
                <a16:creationId xmlns:a16="http://schemas.microsoft.com/office/drawing/2014/main" id="{F4816710-DAA6-52DD-C6AA-C100EA026767}"/>
              </a:ext>
              <a:ext uri="{C183D7F6-B498-43B3-948B-1728B52AA6E4}">
                <adec:decorative xmlns:adec="http://schemas.microsoft.com/office/drawing/2017/decorative" val="1"/>
              </a:ext>
            </a:extLst>
          </p:cNvPr>
          <p:cNvSpPr/>
          <p:nvPr/>
        </p:nvSpPr>
        <p:spPr>
          <a:xfrm>
            <a:off x="3238499" y="3086753"/>
            <a:ext cx="2403765" cy="446157"/>
          </a:xfrm>
          <a:prstGeom prst="rect">
            <a:avLst/>
          </a:prstGeom>
          <a:solidFill>
            <a:srgbClr val="79C78D"/>
          </a:solidFill>
          <a:ln w="12700">
            <a:noFill/>
          </a:ln>
        </p:spPr>
        <p:txBody>
          <a:bodyPr wrap="square" rtlCol="0" anchor="ctr">
            <a:noAutofit/>
          </a:bodyPr>
          <a:lstStyle/>
          <a:p>
            <a:pPr algn="ctr"/>
            <a:r>
              <a:rPr lang="en-US" sz="1600" b="1" dirty="0" err="1">
                <a:ln w="0"/>
                <a:solidFill>
                  <a:prstClr val="black"/>
                </a:solidFill>
                <a:latin typeface="Lub Dub Condensed" panose="020B0506030403020204" pitchFamily="34" charset="0"/>
              </a:rPr>
              <a:t>RASi</a:t>
            </a:r>
            <a:r>
              <a:rPr lang="en-US" sz="1600" b="1" dirty="0">
                <a:ln w="0"/>
                <a:solidFill>
                  <a:prstClr val="black"/>
                </a:solidFill>
                <a:latin typeface="Lub Dub Condensed" panose="020B0506030403020204" pitchFamily="34" charset="0"/>
              </a:rPr>
              <a:t> + SGLT2i</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46" name="Rectangle Container copy 2">
            <a:extLst>
              <a:ext uri="{FF2B5EF4-FFF2-40B4-BE49-F238E27FC236}">
                <a16:creationId xmlns:a16="http://schemas.microsoft.com/office/drawing/2014/main" id="{5D1FEE9A-4150-7AF4-F5A6-F5D1B15CB7E6}"/>
              </a:ext>
              <a:ext uri="{C183D7F6-B498-43B3-948B-1728B52AA6E4}">
                <adec:decorative xmlns:adec="http://schemas.microsoft.com/office/drawing/2017/decorative" val="1"/>
              </a:ext>
            </a:extLst>
          </p:cNvPr>
          <p:cNvSpPr/>
          <p:nvPr/>
        </p:nvSpPr>
        <p:spPr>
          <a:xfrm>
            <a:off x="3250783" y="4402666"/>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Persistent albuminuria?</a:t>
            </a:r>
          </a:p>
        </p:txBody>
      </p:sp>
      <p:sp>
        <p:nvSpPr>
          <p:cNvPr id="48" name="Rectangle Container copy 2">
            <a:extLst>
              <a:ext uri="{FF2B5EF4-FFF2-40B4-BE49-F238E27FC236}">
                <a16:creationId xmlns:a16="http://schemas.microsoft.com/office/drawing/2014/main" id="{3838103F-ECF9-9C83-FE2A-414D6C7A96E5}"/>
              </a:ext>
              <a:ext uri="{C183D7F6-B498-43B3-948B-1728B52AA6E4}">
                <adec:decorative xmlns:adec="http://schemas.microsoft.com/office/drawing/2017/decorative" val="1"/>
              </a:ext>
            </a:extLst>
          </p:cNvPr>
          <p:cNvSpPr/>
          <p:nvPr/>
        </p:nvSpPr>
        <p:spPr>
          <a:xfrm>
            <a:off x="6370011" y="4419291"/>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 and repeat UACR in 1 yr</a:t>
            </a:r>
          </a:p>
        </p:txBody>
      </p:sp>
      <p:sp>
        <p:nvSpPr>
          <p:cNvPr id="49" name="Rectangle Container copy 2">
            <a:extLst>
              <a:ext uri="{FF2B5EF4-FFF2-40B4-BE49-F238E27FC236}">
                <a16:creationId xmlns:a16="http://schemas.microsoft.com/office/drawing/2014/main" id="{A1408A78-1B41-7543-01B2-A3EEF79AEE41}"/>
              </a:ext>
              <a:ext uri="{C183D7F6-B498-43B3-948B-1728B52AA6E4}">
                <adec:decorative xmlns:adec="http://schemas.microsoft.com/office/drawing/2017/decorative" val="1"/>
              </a:ext>
            </a:extLst>
          </p:cNvPr>
          <p:cNvSpPr/>
          <p:nvPr/>
        </p:nvSpPr>
        <p:spPr>
          <a:xfrm>
            <a:off x="3245427" y="5226627"/>
            <a:ext cx="2403765" cy="772527"/>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Add additional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kidney-protective therapy</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cxnSp>
        <p:nvCxnSpPr>
          <p:cNvPr id="50" name="Straight Arrow Connector 49">
            <a:extLst>
              <a:ext uri="{FF2B5EF4-FFF2-40B4-BE49-F238E27FC236}">
                <a16:creationId xmlns:a16="http://schemas.microsoft.com/office/drawing/2014/main" id="{3163D689-FD12-D748-31EC-9721DBD09EEC}"/>
              </a:ext>
              <a:ext uri="{C183D7F6-B498-43B3-948B-1728B52AA6E4}">
                <adec:decorative xmlns:adec="http://schemas.microsoft.com/office/drawing/2017/decorative" val="1"/>
              </a:ext>
            </a:extLst>
          </p:cNvPr>
          <p:cNvCxnSpPr>
            <a:cxnSpLocks/>
            <a:stCxn id="45" idx="2"/>
            <a:endCxn id="46" idx="0"/>
          </p:cNvCxnSpPr>
          <p:nvPr/>
        </p:nvCxnSpPr>
        <p:spPr>
          <a:xfrm flipH="1">
            <a:off x="4440350" y="3532910"/>
            <a:ext cx="32" cy="8697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294CBA0-A29A-508F-5430-180FA54FC09F}"/>
              </a:ext>
              <a:ext uri="{C183D7F6-B498-43B3-948B-1728B52AA6E4}">
                <adec:decorative xmlns:adec="http://schemas.microsoft.com/office/drawing/2017/decorative" val="1"/>
              </a:ext>
            </a:extLst>
          </p:cNvPr>
          <p:cNvCxnSpPr>
            <a:cxnSpLocks/>
            <a:stCxn id="46" idx="2"/>
            <a:endCxn id="49" idx="0"/>
          </p:cNvCxnSpPr>
          <p:nvPr/>
        </p:nvCxnSpPr>
        <p:spPr>
          <a:xfrm>
            <a:off x="4440350" y="4768217"/>
            <a:ext cx="6960" cy="4584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8BD63D9-5660-97E4-DCFA-02F06F149EA4}"/>
              </a:ext>
              <a:ext uri="{C183D7F6-B498-43B3-948B-1728B52AA6E4}">
                <adec:decorative xmlns:adec="http://schemas.microsoft.com/office/drawing/2017/decorative" val="1"/>
              </a:ext>
            </a:extLst>
          </p:cNvPr>
          <p:cNvSpPr txBox="1"/>
          <p:nvPr/>
        </p:nvSpPr>
        <p:spPr>
          <a:xfrm>
            <a:off x="4257975" y="4798313"/>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cxnSp>
        <p:nvCxnSpPr>
          <p:cNvPr id="59" name="Straight Arrow Connector 58">
            <a:extLst>
              <a:ext uri="{FF2B5EF4-FFF2-40B4-BE49-F238E27FC236}">
                <a16:creationId xmlns:a16="http://schemas.microsoft.com/office/drawing/2014/main" id="{B4C8EBEC-FBEF-81A1-8C47-7D64F982D68E}"/>
              </a:ext>
              <a:ext uri="{C183D7F6-B498-43B3-948B-1728B52AA6E4}">
                <adec:decorative xmlns:adec="http://schemas.microsoft.com/office/drawing/2017/decorative" val="1"/>
              </a:ext>
            </a:extLst>
          </p:cNvPr>
          <p:cNvCxnSpPr>
            <a:cxnSpLocks/>
            <a:stCxn id="46" idx="3"/>
            <a:endCxn id="48" idx="1"/>
          </p:cNvCxnSpPr>
          <p:nvPr/>
        </p:nvCxnSpPr>
        <p:spPr>
          <a:xfrm>
            <a:off x="5629916" y="4585442"/>
            <a:ext cx="740095" cy="166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2C8D424-7AC3-F84F-43EB-3BEC712696F4}"/>
              </a:ext>
              <a:ext uri="{C183D7F6-B498-43B3-948B-1728B52AA6E4}">
                <adec:decorative xmlns:adec="http://schemas.microsoft.com/office/drawing/2017/decorative" val="1"/>
              </a:ext>
            </a:extLst>
          </p:cNvPr>
          <p:cNvSpPr txBox="1"/>
          <p:nvPr/>
        </p:nvSpPr>
        <p:spPr>
          <a:xfrm>
            <a:off x="5813212" y="447771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73" name="TextBox 72">
            <a:extLst>
              <a:ext uri="{FF2B5EF4-FFF2-40B4-BE49-F238E27FC236}">
                <a16:creationId xmlns:a16="http://schemas.microsoft.com/office/drawing/2014/main" id="{BB562911-0080-9C32-CBF5-6AD819803F48}"/>
              </a:ext>
              <a:ext uri="{C183D7F6-B498-43B3-948B-1728B52AA6E4}">
                <adec:decorative xmlns:adec="http://schemas.microsoft.com/office/drawing/2017/decorative" val="1"/>
              </a:ext>
            </a:extLst>
          </p:cNvPr>
          <p:cNvSpPr txBox="1"/>
          <p:nvPr/>
        </p:nvSpPr>
        <p:spPr>
          <a:xfrm>
            <a:off x="7309469" y="267412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9" name="Rectangle Container copy 2">
            <a:extLst>
              <a:ext uri="{FF2B5EF4-FFF2-40B4-BE49-F238E27FC236}">
                <a16:creationId xmlns:a16="http://schemas.microsoft.com/office/drawing/2014/main" id="{F759AC44-8924-68B9-5A62-5FD47A45633B}"/>
              </a:ext>
              <a:ext uri="{C183D7F6-B498-43B3-948B-1728B52AA6E4}">
                <adec:decorative xmlns:adec="http://schemas.microsoft.com/office/drawing/2017/decorative" val="1"/>
              </a:ext>
            </a:extLst>
          </p:cNvPr>
          <p:cNvSpPr/>
          <p:nvPr/>
        </p:nvSpPr>
        <p:spPr>
          <a:xfrm>
            <a:off x="6041491" y="3567131"/>
            <a:ext cx="904010" cy="744437"/>
          </a:xfrm>
          <a:prstGeom prst="rect">
            <a:avLst/>
          </a:prstGeom>
          <a:solidFill>
            <a:srgbClr val="79C78D"/>
          </a:solidFill>
          <a:ln w="12700">
            <a:noFill/>
          </a:ln>
        </p:spPr>
        <p:txBody>
          <a:bodyPr wrap="square" rtlCol="0" anchor="ctr">
            <a:noAutofit/>
          </a:bodyPr>
          <a:lstStyle/>
          <a:p>
            <a:pPr algn="ctr"/>
            <a:r>
              <a:rPr lang="en-US" sz="1400" b="1" dirty="0" err="1">
                <a:ln w="0"/>
                <a:solidFill>
                  <a:prstClr val="black"/>
                </a:solidFill>
                <a:latin typeface="Lub Dub Condensed" panose="020B0506030403020204" pitchFamily="34" charset="0"/>
              </a:rPr>
              <a:t>RASi</a:t>
            </a:r>
            <a:r>
              <a:rPr lang="en-US" sz="1400" b="1" dirty="0">
                <a:ln w="0"/>
                <a:solidFill>
                  <a:prstClr val="black"/>
                </a:solidFill>
                <a:latin typeface="Lub Dub Condensed" panose="020B0506030403020204" pitchFamily="34" charset="0"/>
              </a:rPr>
              <a:t> + SGLT2i</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27" name="Rectangle Container copy 2">
            <a:extLst>
              <a:ext uri="{FF2B5EF4-FFF2-40B4-BE49-F238E27FC236}">
                <a16:creationId xmlns:a16="http://schemas.microsoft.com/office/drawing/2014/main" id="{1E7913F4-0849-48AE-15D6-760A00F81BAD}"/>
              </a:ext>
              <a:ext uri="{C183D7F6-B498-43B3-948B-1728B52AA6E4}">
                <adec:decorative xmlns:adec="http://schemas.microsoft.com/office/drawing/2017/decorative" val="1"/>
              </a:ext>
            </a:extLst>
          </p:cNvPr>
          <p:cNvSpPr/>
          <p:nvPr/>
        </p:nvSpPr>
        <p:spPr>
          <a:xfrm>
            <a:off x="8138572" y="3893210"/>
            <a:ext cx="1150804" cy="365551"/>
          </a:xfrm>
          <a:prstGeom prst="rect">
            <a:avLst/>
          </a:prstGeom>
          <a:solidFill>
            <a:srgbClr val="FFDA68"/>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SGLT2i </a:t>
            </a:r>
            <a:r>
              <a:rPr lang="en-US" sz="1200" dirty="0">
                <a:ln w="0"/>
                <a:solidFill>
                  <a:prstClr val="black"/>
                </a:solidFill>
                <a:latin typeface="Lub Dub Condensed" panose="020B0506030403020204" pitchFamily="34" charset="0"/>
              </a:rPr>
              <a:t>Class 2a</a:t>
            </a:r>
          </a:p>
        </p:txBody>
      </p:sp>
      <p:sp>
        <p:nvSpPr>
          <p:cNvPr id="28" name="Rectangle Container copy 2">
            <a:extLst>
              <a:ext uri="{FF2B5EF4-FFF2-40B4-BE49-F238E27FC236}">
                <a16:creationId xmlns:a16="http://schemas.microsoft.com/office/drawing/2014/main" id="{13D53BAE-2C9A-880A-E9E4-D6DFFD83B53B}"/>
              </a:ext>
              <a:ext uri="{C183D7F6-B498-43B3-948B-1728B52AA6E4}">
                <adec:decorative xmlns:adec="http://schemas.microsoft.com/office/drawing/2017/decorative" val="1"/>
              </a:ext>
            </a:extLst>
          </p:cNvPr>
          <p:cNvSpPr/>
          <p:nvPr/>
        </p:nvSpPr>
        <p:spPr>
          <a:xfrm>
            <a:off x="8138572" y="3548694"/>
            <a:ext cx="1150804" cy="359189"/>
          </a:xfrm>
          <a:prstGeom prst="rect">
            <a:avLst/>
          </a:prstGeom>
          <a:solidFill>
            <a:srgbClr val="79C78D"/>
          </a:solidFill>
          <a:ln w="12700">
            <a:noFill/>
          </a:ln>
        </p:spPr>
        <p:txBody>
          <a:bodyPr wrap="square" rtlCol="0" anchor="ctr">
            <a:noAutofit/>
          </a:bodyPr>
          <a:lstStyle/>
          <a:p>
            <a:pPr algn="ctr"/>
            <a:r>
              <a:rPr lang="en-US" sz="1200" b="1" dirty="0" err="1">
                <a:ln w="0"/>
                <a:solidFill>
                  <a:prstClr val="black"/>
                </a:solidFill>
                <a:latin typeface="Lub Dub Condensed" panose="020B0506030403020204" pitchFamily="34" charset="0"/>
              </a:rPr>
              <a:t>RASi</a:t>
            </a:r>
            <a:r>
              <a:rPr lang="en-US" sz="12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p>
        </p:txBody>
      </p:sp>
    </p:spTree>
    <p:extLst>
      <p:ext uri="{BB962C8B-B14F-4D97-AF65-F5344CB8AC3E}">
        <p14:creationId xmlns:p14="http://schemas.microsoft.com/office/powerpoint/2010/main" val="40170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right)">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22" presetClass="entr" presetSubtype="1"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up)">
                                      <p:cBhvr>
                                        <p:cTn id="72" dur="500"/>
                                        <p:tgtEl>
                                          <p:spTgt spid="50"/>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left)">
                                      <p:cBhvr>
                                        <p:cTn id="80" dur="500"/>
                                        <p:tgtEl>
                                          <p:spTgt spid="5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par>
                                <p:cTn id="92" presetID="22" presetClass="entr" presetSubtype="1"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up)">
                                      <p:cBhvr>
                                        <p:cTn id="94" dur="500"/>
                                        <p:tgtEl>
                                          <p:spTgt spid="53"/>
                                        </p:tgtEl>
                                      </p:cBhvr>
                                    </p:animEffect>
                                  </p:childTnLst>
                                </p:cTn>
                              </p:par>
                            </p:childTnLst>
                          </p:cTn>
                        </p:par>
                        <p:par>
                          <p:cTn id="95" fill="hold">
                            <p:stCondLst>
                              <p:cond delay="3500"/>
                            </p:stCondLst>
                            <p:childTnLst>
                              <p:par>
                                <p:cTn id="96" presetID="10" presetClass="entr" presetSubtype="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childTnLst>
                          </p:cTn>
                        </p:par>
                        <p:par>
                          <p:cTn id="99" fill="hold">
                            <p:stCondLst>
                              <p:cond delay="4000"/>
                            </p:stCondLst>
                            <p:childTnLst>
                              <p:par>
                                <p:cTn id="100" presetID="10" presetClass="entr" presetSubtype="0"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500"/>
                                        <p:tgtEl>
                                          <p:spTgt spid="9"/>
                                        </p:tgtEl>
                                      </p:cBhvr>
                                    </p:animEffect>
                                  </p:childTnLst>
                                </p:cTn>
                              </p:par>
                            </p:childTnLst>
                          </p:cTn>
                        </p:par>
                        <p:par>
                          <p:cTn id="103" fill="hold">
                            <p:stCondLst>
                              <p:cond delay="4500"/>
                            </p:stCondLst>
                            <p:childTnLst>
                              <p:par>
                                <p:cTn id="104" presetID="10" presetClass="entr" presetSubtype="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childTnLst>
                          </p:cTn>
                        </p:par>
                        <p:par>
                          <p:cTn id="107" fill="hold">
                            <p:stCondLst>
                              <p:cond delay="50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0" grpId="0" animBg="1"/>
      <p:bldP spid="21" grpId="0" animBg="1"/>
      <p:bldP spid="22" grpId="0" animBg="1"/>
      <p:bldP spid="23" grpId="0" animBg="1"/>
      <p:bldP spid="25" grpId="0" animBg="1"/>
      <p:bldP spid="33" grpId="0" animBg="1"/>
      <p:bldP spid="35" grpId="0" animBg="1"/>
      <p:bldP spid="45" grpId="0" animBg="1"/>
      <p:bldP spid="46" grpId="0" animBg="1"/>
      <p:bldP spid="48" grpId="0" animBg="1"/>
      <p:bldP spid="49" grpId="0" animBg="1"/>
      <p:bldP spid="54" grpId="0" animBg="1"/>
      <p:bldP spid="68" grpId="0" animBg="1"/>
      <p:bldP spid="73" grpId="0" animBg="1"/>
      <p:bldP spid="9"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02EA-03E0-8322-00CD-881AC63F6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27032-8E4F-6F52-2842-9E3D0A6002B6}"/>
              </a:ext>
            </a:extLst>
          </p:cNvPr>
          <p:cNvSpPr>
            <a:spLocks noGrp="1"/>
          </p:cNvSpPr>
          <p:nvPr>
            <p:ph type="title"/>
          </p:nvPr>
        </p:nvSpPr>
        <p:spPr/>
        <p:txBody>
          <a:bodyPr/>
          <a:lstStyle/>
          <a:p>
            <a:r>
              <a:rPr lang="en-US" dirty="0"/>
              <a:t>Management of CKD in </a:t>
            </a:r>
            <a:br>
              <a:rPr lang="en-US" dirty="0"/>
            </a:br>
            <a:r>
              <a:rPr lang="en-US" dirty="0"/>
              <a:t>CKM Syndrome Stages 2-3, continued</a:t>
            </a:r>
          </a:p>
        </p:txBody>
      </p:sp>
      <p:sp>
        <p:nvSpPr>
          <p:cNvPr id="61" name="Rectangle 60" descr="This is the continuation of the algorithm of the management of CKD in CKM syndrome stages 2-3.">
            <a:extLst>
              <a:ext uri="{FF2B5EF4-FFF2-40B4-BE49-F238E27FC236}">
                <a16:creationId xmlns:a16="http://schemas.microsoft.com/office/drawing/2014/main" id="{98F58C09-8C80-8414-AB10-8E9B14EAF38E}"/>
              </a:ext>
            </a:extLst>
          </p:cNvPr>
          <p:cNvSpPr/>
          <p:nvPr/>
        </p:nvSpPr>
        <p:spPr>
          <a:xfrm>
            <a:off x="2171700" y="1163781"/>
            <a:ext cx="6577445" cy="5086411"/>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842F4840-7D04-4318-3708-F66AEB461A31}"/>
              </a:ext>
            </a:extLst>
          </p:cNvPr>
          <p:cNvSpPr txBox="1">
            <a:spLocks/>
          </p:cNvSpPr>
          <p:nvPr/>
        </p:nvSpPr>
        <p:spPr>
          <a:xfrm>
            <a:off x="882130" y="4821381"/>
            <a:ext cx="2037716" cy="1048047"/>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1" dirty="0"/>
              <a:t>Abbreviations: </a:t>
            </a:r>
            <a:r>
              <a:rPr lang="en-US" dirty="0"/>
              <a:t>UACR indicates urine albumin-to-creatinine ratio; CKD, chronic kidney disease; eGFR, estimated glomerular filtration rate; </a:t>
            </a:r>
            <a:br>
              <a:rPr lang="en-US" dirty="0"/>
            </a:br>
            <a:r>
              <a:rPr lang="en-US" dirty="0"/>
              <a:t>GLP-1, glucagon-like peptide 1; </a:t>
            </a:r>
            <a:r>
              <a:rPr lang="en-US" dirty="0" err="1"/>
              <a:t>nsMRA</a:t>
            </a:r>
            <a:r>
              <a:rPr lang="en-US" dirty="0"/>
              <a:t>, non-steroidal mineralocorticoid receptor antagonist; </a:t>
            </a:r>
            <a:r>
              <a:rPr lang="en-US" dirty="0" err="1"/>
              <a:t>RASi</a:t>
            </a:r>
            <a:r>
              <a:rPr lang="en-US" dirty="0"/>
              <a:t>, renin-angiotensin system inhibitors; and SGLT2i; sodium glucose cotransporter 2 inhibitors. </a:t>
            </a:r>
          </a:p>
        </p:txBody>
      </p:sp>
      <p:sp>
        <p:nvSpPr>
          <p:cNvPr id="4" name="Slide Number Placeholder 3">
            <a:extLst>
              <a:ext uri="{FF2B5EF4-FFF2-40B4-BE49-F238E27FC236}">
                <a16:creationId xmlns:a16="http://schemas.microsoft.com/office/drawing/2014/main" id="{D920EAAB-5F33-1F28-F13B-8158A96E6B2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9" name="Rectangle Container copy 2">
            <a:extLst>
              <a:ext uri="{FF2B5EF4-FFF2-40B4-BE49-F238E27FC236}">
                <a16:creationId xmlns:a16="http://schemas.microsoft.com/office/drawing/2014/main" id="{71215842-AB64-C893-E214-BF1F786D38C9}"/>
              </a:ext>
              <a:ext uri="{C183D7F6-B498-43B3-948B-1728B52AA6E4}">
                <adec:decorative xmlns:adec="http://schemas.microsoft.com/office/drawing/2017/decorative" val="1"/>
              </a:ext>
            </a:extLst>
          </p:cNvPr>
          <p:cNvSpPr/>
          <p:nvPr/>
        </p:nvSpPr>
        <p:spPr>
          <a:xfrm>
            <a:off x="3387233" y="1357605"/>
            <a:ext cx="2403765" cy="60267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Add additional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kidney-protective therapy</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13" name="Rectangle Container copy 2">
            <a:extLst>
              <a:ext uri="{FF2B5EF4-FFF2-40B4-BE49-F238E27FC236}">
                <a16:creationId xmlns:a16="http://schemas.microsoft.com/office/drawing/2014/main" id="{9D7E6BF5-9C2B-E46E-B7AB-6C5C3C2E188C}"/>
              </a:ext>
              <a:ext uri="{C183D7F6-B498-43B3-948B-1728B52AA6E4}">
                <adec:decorative xmlns:adec="http://schemas.microsoft.com/office/drawing/2017/decorative" val="1"/>
              </a:ext>
            </a:extLst>
          </p:cNvPr>
          <p:cNvSpPr/>
          <p:nvPr/>
        </p:nvSpPr>
        <p:spPr>
          <a:xfrm>
            <a:off x="2275610" y="2601845"/>
            <a:ext cx="2639290" cy="858328"/>
          </a:xfrm>
          <a:prstGeom prst="rect">
            <a:avLst/>
          </a:prstGeom>
          <a:solidFill>
            <a:srgbClr val="79C78D"/>
          </a:solidFill>
          <a:ln w="12700">
            <a:noFill/>
          </a:ln>
        </p:spPr>
        <p:txBody>
          <a:bodyPr wrap="square" rtlCol="0" anchor="ctr">
            <a:noAutofit/>
          </a:bodyPr>
          <a:lstStyle/>
          <a:p>
            <a:pPr algn="ctr"/>
            <a:r>
              <a:rPr lang="en-US" sz="1600" b="1" dirty="0">
                <a:ln w="0"/>
                <a:solidFill>
                  <a:prstClr val="black"/>
                </a:solidFill>
                <a:latin typeface="Lub Dub Condensed" panose="020B0506030403020204" pitchFamily="34" charset="0"/>
              </a:rPr>
              <a:t>GLP-1 RA*</a:t>
            </a:r>
          </a:p>
          <a:p>
            <a:pPr algn="ctr"/>
            <a:r>
              <a:rPr lang="en-US" sz="1400" dirty="0">
                <a:ln w="0"/>
                <a:solidFill>
                  <a:prstClr val="black"/>
                </a:solidFill>
                <a:latin typeface="Lub Dub Condensed" panose="020B0506030403020204" pitchFamily="34" charset="0"/>
              </a:rPr>
              <a:t>(Prioritize in uncontrolled hyperglycemia, obesity or MASLD)</a:t>
            </a: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14" name="Rectangle Container copy 2">
            <a:extLst>
              <a:ext uri="{FF2B5EF4-FFF2-40B4-BE49-F238E27FC236}">
                <a16:creationId xmlns:a16="http://schemas.microsoft.com/office/drawing/2014/main" id="{2117A7D8-ED3A-233F-3A00-E8C26D62AA0A}"/>
              </a:ext>
              <a:ext uri="{C183D7F6-B498-43B3-948B-1728B52AA6E4}">
                <adec:decorative xmlns:adec="http://schemas.microsoft.com/office/drawing/2017/decorative" val="1"/>
              </a:ext>
            </a:extLst>
          </p:cNvPr>
          <p:cNvSpPr/>
          <p:nvPr/>
        </p:nvSpPr>
        <p:spPr>
          <a:xfrm>
            <a:off x="5070764" y="2601846"/>
            <a:ext cx="1101436" cy="858328"/>
          </a:xfrm>
          <a:prstGeom prst="rect">
            <a:avLst/>
          </a:prstGeom>
          <a:solidFill>
            <a:srgbClr val="79C78D"/>
          </a:solidFill>
          <a:ln w="12700">
            <a:noFill/>
          </a:ln>
        </p:spPr>
        <p:txBody>
          <a:bodyPr wrap="square" rtlCol="0" anchor="ctr">
            <a:noAutofit/>
          </a:bodyPr>
          <a:lstStyle/>
          <a:p>
            <a:pPr algn="ctr"/>
            <a:r>
              <a:rPr lang="en-US" sz="1600" b="1" dirty="0" err="1">
                <a:ln w="0"/>
                <a:solidFill>
                  <a:prstClr val="black"/>
                </a:solidFill>
                <a:latin typeface="Lub Dub Condensed" panose="020B0506030403020204" pitchFamily="34" charset="0"/>
              </a:rPr>
              <a:t>nsMRA</a:t>
            </a:r>
            <a:br>
              <a:rPr lang="en-US" sz="1600" b="1" dirty="0">
                <a:ln w="0"/>
                <a:solidFill>
                  <a:prstClr val="black"/>
                </a:solidFill>
                <a:latin typeface="Lub Dub Condensed" panose="020B0506030403020204" pitchFamily="34" charset="0"/>
              </a:rPr>
            </a:br>
            <a:r>
              <a:rPr lang="en-US" sz="12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cxnSp>
        <p:nvCxnSpPr>
          <p:cNvPr id="15" name="Straight Arrow Connector 18">
            <a:extLst>
              <a:ext uri="{FF2B5EF4-FFF2-40B4-BE49-F238E27FC236}">
                <a16:creationId xmlns:a16="http://schemas.microsoft.com/office/drawing/2014/main" id="{3F864B04-B642-8341-60DD-2EA2812275EB}"/>
              </a:ext>
              <a:ext uri="{C183D7F6-B498-43B3-948B-1728B52AA6E4}">
                <adec:decorative xmlns:adec="http://schemas.microsoft.com/office/drawing/2017/decorative" val="1"/>
              </a:ext>
            </a:extLst>
          </p:cNvPr>
          <p:cNvCxnSpPr>
            <a:cxnSpLocks/>
            <a:stCxn id="9" idx="2"/>
            <a:endCxn id="13" idx="0"/>
          </p:cNvCxnSpPr>
          <p:nvPr/>
        </p:nvCxnSpPr>
        <p:spPr>
          <a:xfrm rot="5400000">
            <a:off x="3771402" y="1784131"/>
            <a:ext cx="641568" cy="99386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a16="http://schemas.microsoft.com/office/drawing/2014/main" id="{C46ECEA2-33E6-B3E1-2D63-A29273BCFF08}"/>
              </a:ext>
              <a:ext uri="{C183D7F6-B498-43B3-948B-1728B52AA6E4}">
                <adec:decorative xmlns:adec="http://schemas.microsoft.com/office/drawing/2017/decorative" val="1"/>
              </a:ext>
            </a:extLst>
          </p:cNvPr>
          <p:cNvCxnSpPr>
            <a:cxnSpLocks/>
            <a:stCxn id="9" idx="2"/>
            <a:endCxn id="14" idx="0"/>
          </p:cNvCxnSpPr>
          <p:nvPr/>
        </p:nvCxnSpPr>
        <p:spPr>
          <a:xfrm rot="16200000" flipH="1">
            <a:off x="4784515" y="1764878"/>
            <a:ext cx="641569" cy="10323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Container copy 2">
            <a:extLst>
              <a:ext uri="{FF2B5EF4-FFF2-40B4-BE49-F238E27FC236}">
                <a16:creationId xmlns:a16="http://schemas.microsoft.com/office/drawing/2014/main" id="{18C23486-A631-1510-7F3D-CC9A3F6B8BC6}"/>
              </a:ext>
              <a:ext uri="{C183D7F6-B498-43B3-948B-1728B52AA6E4}">
                <adec:decorative xmlns:adec="http://schemas.microsoft.com/office/drawing/2017/decorative" val="1"/>
              </a:ext>
            </a:extLst>
          </p:cNvPr>
          <p:cNvSpPr/>
          <p:nvPr/>
        </p:nvSpPr>
        <p:spPr>
          <a:xfrm>
            <a:off x="3241965" y="3845291"/>
            <a:ext cx="2379518" cy="498109"/>
          </a:xfrm>
          <a:prstGeom prst="rect">
            <a:avLst/>
          </a:prstGeom>
          <a:solidFill>
            <a:srgbClr val="FFDA68"/>
          </a:solidFill>
          <a:ln w="12700">
            <a:noFill/>
          </a:ln>
        </p:spPr>
        <p:txBody>
          <a:bodyPr wrap="square" rtlCol="0" anchor="ctr">
            <a:noAutofit/>
          </a:bodyPr>
          <a:lstStyle/>
          <a:p>
            <a:pPr algn="ctr"/>
            <a:r>
              <a:rPr lang="en-US" sz="1600" b="1" dirty="0">
                <a:ln w="0"/>
                <a:solidFill>
                  <a:prstClr val="black"/>
                </a:solidFill>
                <a:latin typeface="Lub Dub Condensed" panose="020B0506030403020204" pitchFamily="34" charset="0"/>
              </a:rPr>
              <a:t>Check UACR every 3-6 </a:t>
            </a:r>
            <a:r>
              <a:rPr lang="en-US" sz="1600" b="1" dirty="0" err="1">
                <a:ln w="0"/>
                <a:solidFill>
                  <a:prstClr val="black"/>
                </a:solidFill>
                <a:latin typeface="Lub Dub Condensed" panose="020B0506030403020204" pitchFamily="34" charset="0"/>
              </a:rPr>
              <a:t>mo</a:t>
            </a:r>
            <a:br>
              <a:rPr lang="en-US" sz="1600" b="1" dirty="0">
                <a:ln w="0"/>
                <a:solidFill>
                  <a:prstClr val="black"/>
                </a:solidFill>
                <a:latin typeface="Lub Dub Condensed" panose="020B0506030403020204" pitchFamily="34" charset="0"/>
              </a:rPr>
            </a:br>
            <a:r>
              <a:rPr lang="en-US" sz="12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2a</a:t>
            </a:r>
            <a:endParaRPr lang="en-US" sz="1600" dirty="0">
              <a:ln w="0"/>
              <a:solidFill>
                <a:prstClr val="black"/>
              </a:solidFill>
              <a:latin typeface="Lub Dub Condensed" panose="020B0506030403020204" pitchFamily="34" charset="0"/>
            </a:endParaRPr>
          </a:p>
        </p:txBody>
      </p:sp>
      <p:sp>
        <p:nvSpPr>
          <p:cNvPr id="22" name="Rectangle Container copy 2">
            <a:extLst>
              <a:ext uri="{FF2B5EF4-FFF2-40B4-BE49-F238E27FC236}">
                <a16:creationId xmlns:a16="http://schemas.microsoft.com/office/drawing/2014/main" id="{584EC04C-B2AB-F4C1-704B-EB97351D4B22}"/>
              </a:ext>
              <a:ext uri="{C183D7F6-B498-43B3-948B-1728B52AA6E4}">
                <adec:decorative xmlns:adec="http://schemas.microsoft.com/office/drawing/2017/decorative" val="1"/>
              </a:ext>
            </a:extLst>
          </p:cNvPr>
          <p:cNvSpPr/>
          <p:nvPr/>
        </p:nvSpPr>
        <p:spPr>
          <a:xfrm>
            <a:off x="3236961" y="4611694"/>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Persistent albuminuria?</a:t>
            </a:r>
          </a:p>
        </p:txBody>
      </p:sp>
      <p:sp>
        <p:nvSpPr>
          <p:cNvPr id="23" name="Rectangle Container copy 2">
            <a:extLst>
              <a:ext uri="{FF2B5EF4-FFF2-40B4-BE49-F238E27FC236}">
                <a16:creationId xmlns:a16="http://schemas.microsoft.com/office/drawing/2014/main" id="{570E7F8D-5F5E-408D-7418-8E231CB1FC17}"/>
              </a:ext>
              <a:ext uri="{C183D7F6-B498-43B3-948B-1728B52AA6E4}">
                <adec:decorative xmlns:adec="http://schemas.microsoft.com/office/drawing/2017/decorative" val="1"/>
              </a:ext>
            </a:extLst>
          </p:cNvPr>
          <p:cNvSpPr/>
          <p:nvPr/>
        </p:nvSpPr>
        <p:spPr>
          <a:xfrm>
            <a:off x="6252247" y="4611694"/>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a:t>
            </a:r>
          </a:p>
        </p:txBody>
      </p:sp>
      <p:cxnSp>
        <p:nvCxnSpPr>
          <p:cNvPr id="24" name="Straight Arrow Connector 23">
            <a:extLst>
              <a:ext uri="{FF2B5EF4-FFF2-40B4-BE49-F238E27FC236}">
                <a16:creationId xmlns:a16="http://schemas.microsoft.com/office/drawing/2014/main" id="{4DF7F5EE-D8AC-5034-6A0F-FD112891EF85}"/>
              </a:ext>
              <a:ext uri="{C183D7F6-B498-43B3-948B-1728B52AA6E4}">
                <adec:decorative xmlns:adec="http://schemas.microsoft.com/office/drawing/2017/decorative" val="1"/>
              </a:ext>
            </a:extLst>
          </p:cNvPr>
          <p:cNvCxnSpPr>
            <a:cxnSpLocks/>
            <a:stCxn id="22" idx="3"/>
            <a:endCxn id="23" idx="1"/>
          </p:cNvCxnSpPr>
          <p:nvPr/>
        </p:nvCxnSpPr>
        <p:spPr>
          <a:xfrm>
            <a:off x="5616094" y="4794470"/>
            <a:ext cx="63615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7046DF-4970-64CE-42FE-9D840FC6320C}"/>
              </a:ext>
              <a:ext uri="{C183D7F6-B498-43B3-948B-1728B52AA6E4}">
                <adec:decorative xmlns:adec="http://schemas.microsoft.com/office/drawing/2017/decorative" val="1"/>
              </a:ext>
            </a:extLst>
          </p:cNvPr>
          <p:cNvSpPr txBox="1"/>
          <p:nvPr/>
        </p:nvSpPr>
        <p:spPr>
          <a:xfrm>
            <a:off x="5673277" y="4683384"/>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cxnSp>
        <p:nvCxnSpPr>
          <p:cNvPr id="26" name="Straight Arrow Connector 25">
            <a:extLst>
              <a:ext uri="{FF2B5EF4-FFF2-40B4-BE49-F238E27FC236}">
                <a16:creationId xmlns:a16="http://schemas.microsoft.com/office/drawing/2014/main" id="{0749D0A9-F2C3-5333-1439-837735A8B96A}"/>
              </a:ext>
              <a:ext uri="{C183D7F6-B498-43B3-948B-1728B52AA6E4}">
                <adec:decorative xmlns:adec="http://schemas.microsoft.com/office/drawing/2017/decorative" val="1"/>
              </a:ext>
            </a:extLst>
          </p:cNvPr>
          <p:cNvCxnSpPr>
            <a:cxnSpLocks/>
            <a:stCxn id="22" idx="2"/>
            <a:endCxn id="28" idx="0"/>
          </p:cNvCxnSpPr>
          <p:nvPr/>
        </p:nvCxnSpPr>
        <p:spPr>
          <a:xfrm>
            <a:off x="4426528" y="4977245"/>
            <a:ext cx="33016" cy="458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68DDB23-1EF3-22A4-1D1D-121A668C41AF}"/>
              </a:ext>
              <a:ext uri="{C183D7F6-B498-43B3-948B-1728B52AA6E4}">
                <adec:decorative xmlns:adec="http://schemas.microsoft.com/office/drawing/2017/decorative" val="1"/>
              </a:ext>
            </a:extLst>
          </p:cNvPr>
          <p:cNvSpPr txBox="1"/>
          <p:nvPr/>
        </p:nvSpPr>
        <p:spPr>
          <a:xfrm>
            <a:off x="4244121" y="5054620"/>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Yes</a:t>
            </a:r>
          </a:p>
        </p:txBody>
      </p:sp>
      <p:sp>
        <p:nvSpPr>
          <p:cNvPr id="28" name="Rectangle Container copy 2">
            <a:extLst>
              <a:ext uri="{FF2B5EF4-FFF2-40B4-BE49-F238E27FC236}">
                <a16:creationId xmlns:a16="http://schemas.microsoft.com/office/drawing/2014/main" id="{89DECA7E-2C85-21DF-FC51-4724F6C4C712}"/>
              </a:ext>
              <a:ext uri="{C183D7F6-B498-43B3-948B-1728B52AA6E4}">
                <adec:decorative xmlns:adec="http://schemas.microsoft.com/office/drawing/2017/decorative" val="1"/>
              </a:ext>
            </a:extLst>
          </p:cNvPr>
          <p:cNvSpPr/>
          <p:nvPr/>
        </p:nvSpPr>
        <p:spPr>
          <a:xfrm>
            <a:off x="3245811" y="5436039"/>
            <a:ext cx="2427465" cy="569906"/>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Consider combination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GLP-1 RA* + </a:t>
            </a:r>
            <a:r>
              <a:rPr lang="en-US" sz="1400" b="1" dirty="0" err="1">
                <a:ln w="0"/>
                <a:solidFill>
                  <a:prstClr val="black"/>
                </a:solidFill>
                <a:latin typeface="Lub Dub Condensed" panose="020B0506030403020204" pitchFamily="34" charset="0"/>
              </a:rPr>
              <a:t>nsMRA</a:t>
            </a:r>
            <a:endParaRPr lang="en-US" sz="1400" b="1" dirty="0">
              <a:ln w="0"/>
              <a:solidFill>
                <a:prstClr val="black"/>
              </a:solidFill>
              <a:latin typeface="Lub Dub Condensed" panose="020B0506030403020204" pitchFamily="34" charset="0"/>
            </a:endParaRPr>
          </a:p>
        </p:txBody>
      </p:sp>
      <p:cxnSp>
        <p:nvCxnSpPr>
          <p:cNvPr id="45" name="Straight Arrow Connector 18">
            <a:extLst>
              <a:ext uri="{FF2B5EF4-FFF2-40B4-BE49-F238E27FC236}">
                <a16:creationId xmlns:a16="http://schemas.microsoft.com/office/drawing/2014/main" id="{022E61D6-3310-3260-009D-32C52AD10134}"/>
              </a:ext>
              <a:ext uri="{C183D7F6-B498-43B3-948B-1728B52AA6E4}">
                <adec:decorative xmlns:adec="http://schemas.microsoft.com/office/drawing/2017/decorative" val="1"/>
              </a:ext>
            </a:extLst>
          </p:cNvPr>
          <p:cNvCxnSpPr>
            <a:cxnSpLocks/>
            <a:stCxn id="13" idx="2"/>
            <a:endCxn id="21" idx="0"/>
          </p:cNvCxnSpPr>
          <p:nvPr/>
        </p:nvCxnSpPr>
        <p:spPr>
          <a:xfrm rot="16200000" flipH="1">
            <a:off x="3820930" y="3234497"/>
            <a:ext cx="385118" cy="83646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18">
            <a:extLst>
              <a:ext uri="{FF2B5EF4-FFF2-40B4-BE49-F238E27FC236}">
                <a16:creationId xmlns:a16="http://schemas.microsoft.com/office/drawing/2014/main" id="{43DD60F0-AB70-01B7-0580-5F1618110C41}"/>
              </a:ext>
              <a:ext uri="{C183D7F6-B498-43B3-948B-1728B52AA6E4}">
                <adec:decorative xmlns:adec="http://schemas.microsoft.com/office/drawing/2017/decorative" val="1"/>
              </a:ext>
            </a:extLst>
          </p:cNvPr>
          <p:cNvCxnSpPr>
            <a:cxnSpLocks/>
            <a:stCxn id="14" idx="2"/>
            <a:endCxn id="21" idx="0"/>
          </p:cNvCxnSpPr>
          <p:nvPr/>
        </p:nvCxnSpPr>
        <p:spPr>
          <a:xfrm rot="5400000">
            <a:off x="4834045" y="3057853"/>
            <a:ext cx="385117" cy="11897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A70734B-9BDB-4917-3CE9-5A4BAACECE33}"/>
              </a:ext>
              <a:ext uri="{C183D7F6-B498-43B3-948B-1728B52AA6E4}">
                <adec:decorative xmlns:adec="http://schemas.microsoft.com/office/drawing/2017/decorative" val="1"/>
              </a:ext>
            </a:extLst>
          </p:cNvPr>
          <p:cNvCxnSpPr>
            <a:cxnSpLocks/>
            <a:stCxn id="21" idx="2"/>
            <a:endCxn id="22" idx="0"/>
          </p:cNvCxnSpPr>
          <p:nvPr/>
        </p:nvCxnSpPr>
        <p:spPr>
          <a:xfrm flipH="1">
            <a:off x="4426528" y="4343400"/>
            <a:ext cx="5196" cy="2682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96004F5-98FC-BF45-73A4-5F1D4BA5F8B3}"/>
              </a:ext>
            </a:extLst>
          </p:cNvPr>
          <p:cNvSpPr txBox="1"/>
          <p:nvPr/>
        </p:nvSpPr>
        <p:spPr>
          <a:xfrm>
            <a:off x="6645239" y="5391599"/>
            <a:ext cx="4899889" cy="461665"/>
          </a:xfrm>
          <a:prstGeom prst="rect">
            <a:avLst/>
          </a:prstGeom>
          <a:noFill/>
        </p:spPr>
        <p:txBody>
          <a:bodyPr wrap="square" rtlCol="0">
            <a:spAutoFit/>
          </a:bodyPr>
          <a:lstStyle/>
          <a:p>
            <a:r>
              <a:rPr lang="en-US" sz="1200" dirty="0">
                <a:latin typeface="Lub Dub Condensed" panose="020B0506030403020204" pitchFamily="34" charset="0"/>
              </a:rPr>
              <a:t>*Semaglutide is currently the only GLP-1 RA demonstrated to improve kidney </a:t>
            </a:r>
          </a:p>
          <a:p>
            <a:r>
              <a:rPr lang="en-US" sz="1200" dirty="0">
                <a:latin typeface="Lub Dub Condensed" panose="020B0506030403020204" pitchFamily="34" charset="0"/>
              </a:rPr>
              <a:t>and CVD outcomes among patients with T2D and CKD with albuminuria.</a:t>
            </a:r>
          </a:p>
        </p:txBody>
      </p:sp>
    </p:spTree>
    <p:extLst>
      <p:ext uri="{BB962C8B-B14F-4D97-AF65-F5344CB8AC3E}">
        <p14:creationId xmlns:p14="http://schemas.microsoft.com/office/powerpoint/2010/main" val="21681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par>
                                <p:cTn id="28" presetID="22" presetClass="entr" presetSubtype="2"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up)">
                                      <p:cBhvr>
                                        <p:cTn id="38" dur="500"/>
                                        <p:tgtEl>
                                          <p:spTgt spid="5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22" presetClass="entr" presetSubtype="8"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22" presetClass="entr" presetSubtype="1"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21" grpId="0" animBg="1"/>
      <p:bldP spid="22" grpId="0" animBg="1"/>
      <p:bldP spid="23" grpId="0" animBg="1"/>
      <p:bldP spid="25"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2182-7A1C-94F2-DFDA-CFA91DDF92AB}"/>
              </a:ext>
            </a:extLst>
          </p:cNvPr>
          <p:cNvSpPr>
            <a:spLocks noGrp="1"/>
          </p:cNvSpPr>
          <p:nvPr>
            <p:ph type="title"/>
          </p:nvPr>
        </p:nvSpPr>
        <p:spPr>
          <a:xfrm>
            <a:off x="838200" y="365125"/>
            <a:ext cx="4035458" cy="2274380"/>
          </a:xfrm>
        </p:spPr>
        <p:txBody>
          <a:bodyPr/>
          <a:lstStyle/>
          <a:p>
            <a:r>
              <a:rPr lang="en-US" dirty="0"/>
              <a:t>Cardiovascular and Kidney Protective Therapies in CKD </a:t>
            </a:r>
            <a:r>
              <a:rPr lang="en-US" i="1" dirty="0">
                <a:solidFill>
                  <a:srgbClr val="C00000"/>
                </a:solidFill>
              </a:rPr>
              <a:t>Without </a:t>
            </a:r>
            <a:r>
              <a:rPr lang="en-US" dirty="0"/>
              <a:t>T2D using UACR</a:t>
            </a:r>
          </a:p>
        </p:txBody>
      </p:sp>
      <p:sp>
        <p:nvSpPr>
          <p:cNvPr id="5" name="Text Placeholder 4">
            <a:extLst>
              <a:ext uri="{FF2B5EF4-FFF2-40B4-BE49-F238E27FC236}">
                <a16:creationId xmlns:a16="http://schemas.microsoft.com/office/drawing/2014/main" id="{73694479-748F-BD84-30BD-0458E648E897}"/>
              </a:ext>
            </a:extLst>
          </p:cNvPr>
          <p:cNvSpPr>
            <a:spLocks noGrp="1"/>
          </p:cNvSpPr>
          <p:nvPr>
            <p:ph type="body" sz="quarter" idx="13"/>
          </p:nvPr>
        </p:nvSpPr>
        <p:spPr>
          <a:xfrm>
            <a:off x="838200" y="3827283"/>
            <a:ext cx="2971996" cy="1497211"/>
          </a:xfrm>
        </p:spPr>
        <p:txBody>
          <a:bodyPr/>
          <a:lstStyle/>
          <a:p>
            <a:pPr algn="l"/>
            <a:r>
              <a:rPr lang="en-US" b="1" dirty="0"/>
              <a:t>Abbreviations: </a:t>
            </a:r>
            <a:r>
              <a:rPr lang="en-US" dirty="0"/>
              <a:t>CKD indicates chronic kidney disease; T2D, type 2 diabetes; </a:t>
            </a:r>
            <a:r>
              <a:rPr lang="en-US" dirty="0" err="1"/>
              <a:t>RASi</a:t>
            </a:r>
            <a:r>
              <a:rPr lang="en-US" dirty="0"/>
              <a:t>; renin-angiotensin system inhibitors; SGLT2i ; </a:t>
            </a:r>
            <a:br>
              <a:rPr lang="en-US" dirty="0"/>
            </a:br>
            <a:r>
              <a:rPr lang="en-US" dirty="0"/>
              <a:t>sodium-glucose cotransporter-2 inhibitors; and UACR, urine albumin-creatinine ratio.</a:t>
            </a:r>
          </a:p>
        </p:txBody>
      </p:sp>
      <p:sp>
        <p:nvSpPr>
          <p:cNvPr id="4" name="Slide Number Placeholder 3">
            <a:extLst>
              <a:ext uri="{FF2B5EF4-FFF2-40B4-BE49-F238E27FC236}">
                <a16:creationId xmlns:a16="http://schemas.microsoft.com/office/drawing/2014/main" id="{45195B81-EE16-F936-E8A7-16752EA28B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pic>
        <p:nvPicPr>
          <p:cNvPr id="7" name="Picture 6">
            <a:extLst>
              <a:ext uri="{FF2B5EF4-FFF2-40B4-BE49-F238E27FC236}">
                <a16:creationId xmlns:a16="http://schemas.microsoft.com/office/drawing/2014/main" id="{F52455E5-2F5C-A48C-6FA3-1BCB45002F27}"/>
              </a:ext>
            </a:extLst>
          </p:cNvPr>
          <p:cNvPicPr>
            <a:picLocks noChangeAspect="1"/>
          </p:cNvPicPr>
          <p:nvPr/>
        </p:nvPicPr>
        <p:blipFill>
          <a:blip r:embed="rId2"/>
          <a:stretch>
            <a:fillRect/>
          </a:stretch>
        </p:blipFill>
        <p:spPr>
          <a:xfrm>
            <a:off x="4873658" y="1285250"/>
            <a:ext cx="6458851" cy="4772691"/>
          </a:xfrm>
          <a:prstGeom prst="rect">
            <a:avLst/>
          </a:prstGeom>
        </p:spPr>
      </p:pic>
    </p:spTree>
    <p:extLst>
      <p:ext uri="{BB962C8B-B14F-4D97-AF65-F5344CB8AC3E}">
        <p14:creationId xmlns:p14="http://schemas.microsoft.com/office/powerpoint/2010/main" val="68616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196-B14C-763D-9637-4AC7774A3A05}"/>
              </a:ext>
            </a:extLst>
          </p:cNvPr>
          <p:cNvSpPr>
            <a:spLocks noGrp="1"/>
          </p:cNvSpPr>
          <p:nvPr>
            <p:ph type="title"/>
          </p:nvPr>
        </p:nvSpPr>
        <p:spPr>
          <a:xfrm>
            <a:off x="838201" y="365125"/>
            <a:ext cx="4271128" cy="1671065"/>
          </a:xfrm>
        </p:spPr>
        <p:txBody>
          <a:bodyPr/>
          <a:lstStyle/>
          <a:p>
            <a:r>
              <a:rPr lang="en-US" dirty="0"/>
              <a:t>Cardiovascular and Kidney Protective Therapies in CKD </a:t>
            </a:r>
            <a:r>
              <a:rPr lang="en-US" b="1" i="1" dirty="0">
                <a:solidFill>
                  <a:srgbClr val="C00000"/>
                </a:solidFill>
              </a:rPr>
              <a:t>With</a:t>
            </a:r>
            <a:r>
              <a:rPr lang="en-US" dirty="0"/>
              <a:t> T2D using UACR</a:t>
            </a:r>
          </a:p>
        </p:txBody>
      </p:sp>
      <p:sp>
        <p:nvSpPr>
          <p:cNvPr id="3" name="Rectangle 2" descr="Bar chart illustrating cardiovascular and kidney protective therapies in chronic kidney disease (CKD) with type 2 diabetes (T2D) using urine albumin-to-creatinine ratio (UACR) levels. ">
            <a:extLst>
              <a:ext uri="{FF2B5EF4-FFF2-40B4-BE49-F238E27FC236}">
                <a16:creationId xmlns:a16="http://schemas.microsoft.com/office/drawing/2014/main" id="{F20B7BC9-E908-77F4-FC78-BC96407D18D5}"/>
              </a:ext>
              <a:ext uri="{C183D7F6-B498-43B3-948B-1728B52AA6E4}">
                <adec:decorative xmlns:adec="http://schemas.microsoft.com/office/drawing/2017/decorative" val="0"/>
              </a:ext>
            </a:extLst>
          </p:cNvPr>
          <p:cNvSpPr/>
          <p:nvPr/>
        </p:nvSpPr>
        <p:spPr>
          <a:xfrm>
            <a:off x="5507183" y="353291"/>
            <a:ext cx="5787736" cy="5860473"/>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1F0A455-502D-79C8-F73B-4295E836F5DF}"/>
              </a:ext>
            </a:extLst>
          </p:cNvPr>
          <p:cNvSpPr>
            <a:spLocks noGrp="1"/>
          </p:cNvSpPr>
          <p:nvPr>
            <p:ph type="body" sz="quarter" idx="13"/>
          </p:nvPr>
        </p:nvSpPr>
        <p:spPr>
          <a:xfrm>
            <a:off x="838202" y="4100661"/>
            <a:ext cx="4289980" cy="1327528"/>
          </a:xfrm>
        </p:spPr>
        <p:txBody>
          <a:bodyPr/>
          <a:lstStyle/>
          <a:p>
            <a:pPr algn="l"/>
            <a:r>
              <a:rPr lang="en-US" b="1" dirty="0"/>
              <a:t>Abbreviations: </a:t>
            </a:r>
            <a:r>
              <a:rPr lang="en-US" dirty="0"/>
              <a:t>CKD indicates chronic kidney disease; T2D, type 2 diabetes; GLP-1, glucagon-like peptide 1; </a:t>
            </a:r>
            <a:r>
              <a:rPr lang="en-US" dirty="0" err="1"/>
              <a:t>nsMRA</a:t>
            </a:r>
            <a:r>
              <a:rPr lang="en-US" dirty="0"/>
              <a:t>, non-steroidal mineralocorticoid receptor antagonist; </a:t>
            </a:r>
            <a:r>
              <a:rPr lang="en-US" dirty="0" err="1"/>
              <a:t>RASi</a:t>
            </a:r>
            <a:r>
              <a:rPr lang="en-US" dirty="0"/>
              <a:t>; renin-angiotensin system inhibitors; SGLT2i ; sodium-glucose cotransporter-2 inhibitors; </a:t>
            </a:r>
            <a:br>
              <a:rPr lang="en-US" dirty="0"/>
            </a:br>
            <a:r>
              <a:rPr lang="en-US" dirty="0"/>
              <a:t>and UACR, urine albumin-creatinine ratio.</a:t>
            </a:r>
          </a:p>
        </p:txBody>
      </p:sp>
      <p:sp>
        <p:nvSpPr>
          <p:cNvPr id="4" name="Slide Number Placeholder 3">
            <a:extLst>
              <a:ext uri="{FF2B5EF4-FFF2-40B4-BE49-F238E27FC236}">
                <a16:creationId xmlns:a16="http://schemas.microsoft.com/office/drawing/2014/main" id="{D4F65217-147F-E62D-F2CF-52133BF9F6D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pic>
        <p:nvPicPr>
          <p:cNvPr id="8" name="Picture 7">
            <a:extLst>
              <a:ext uri="{FF2B5EF4-FFF2-40B4-BE49-F238E27FC236}">
                <a16:creationId xmlns:a16="http://schemas.microsoft.com/office/drawing/2014/main" id="{0AE05A56-CD31-E023-D4AC-8AC5CDCFD0FE}"/>
              </a:ext>
            </a:extLst>
          </p:cNvPr>
          <p:cNvPicPr>
            <a:picLocks noChangeAspect="1"/>
          </p:cNvPicPr>
          <p:nvPr/>
        </p:nvPicPr>
        <p:blipFill>
          <a:blip r:embed="rId2"/>
          <a:stretch>
            <a:fillRect/>
          </a:stretch>
        </p:blipFill>
        <p:spPr>
          <a:xfrm>
            <a:off x="5914679" y="823549"/>
            <a:ext cx="4972744" cy="5210902"/>
          </a:xfrm>
          <a:prstGeom prst="rect">
            <a:avLst/>
          </a:prstGeom>
        </p:spPr>
      </p:pic>
    </p:spTree>
    <p:extLst>
      <p:ext uri="{BB962C8B-B14F-4D97-AF65-F5344CB8AC3E}">
        <p14:creationId xmlns:p14="http://schemas.microsoft.com/office/powerpoint/2010/main" val="200129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7754-A0B4-DDA2-6DBD-36A05CFFA794}"/>
              </a:ext>
            </a:extLst>
          </p:cNvPr>
          <p:cNvSpPr>
            <a:spLocks noGrp="1"/>
          </p:cNvSpPr>
          <p:nvPr>
            <p:ph type="title"/>
          </p:nvPr>
        </p:nvSpPr>
        <p:spPr/>
        <p:txBody>
          <a:bodyPr/>
          <a:lstStyle/>
          <a:p>
            <a:r>
              <a:rPr lang="en-US" dirty="0"/>
              <a:t>Evaluation and Management of Pre-HF in CKM Syndrome</a:t>
            </a:r>
          </a:p>
        </p:txBody>
      </p:sp>
      <p:sp>
        <p:nvSpPr>
          <p:cNvPr id="28" name="Rectangle 27" descr="Short algorithm discussing the evaluation of pre-heart failure in CKM syndrome.">
            <a:extLst>
              <a:ext uri="{FF2B5EF4-FFF2-40B4-BE49-F238E27FC236}">
                <a16:creationId xmlns:a16="http://schemas.microsoft.com/office/drawing/2014/main" id="{F721A0AC-8885-3CDB-403B-7F861AA89FE2}"/>
              </a:ext>
              <a:ext uri="{C183D7F6-B498-43B3-948B-1728B52AA6E4}">
                <adec:decorative xmlns:adec="http://schemas.microsoft.com/office/drawing/2017/decorative" val="0"/>
              </a:ext>
            </a:extLst>
          </p:cNvPr>
          <p:cNvSpPr/>
          <p:nvPr/>
        </p:nvSpPr>
        <p:spPr>
          <a:xfrm>
            <a:off x="3231574" y="1174173"/>
            <a:ext cx="5673436" cy="4104410"/>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65CAD52-5725-475E-1721-7390235FE5AF}"/>
              </a:ext>
            </a:extLst>
          </p:cNvPr>
          <p:cNvSpPr>
            <a:spLocks noGrp="1"/>
          </p:cNvSpPr>
          <p:nvPr>
            <p:ph type="body" sz="quarter" idx="13"/>
          </p:nvPr>
        </p:nvSpPr>
        <p:spPr>
          <a:xfrm>
            <a:off x="1563573" y="5873961"/>
            <a:ext cx="9064855" cy="421493"/>
          </a:xfrm>
        </p:spPr>
        <p:txBody>
          <a:bodyPr/>
          <a:lstStyle/>
          <a:p>
            <a:r>
              <a:rPr lang="en-US" dirty="0"/>
              <a:t> *High-sensitivity troponin can be considered for those with obesity, where natriuretic peptides may be low even in the setting of cardiac dysfunction and increased risk for developing HF. Evaluation of pre-HF in patients with CKM syndrome  with increased predicted HF risk (PREVENT-HF risk ≥5%). </a:t>
            </a:r>
            <a:br>
              <a:rPr lang="en-US" dirty="0"/>
            </a:br>
            <a:br>
              <a:rPr lang="en-US" b="1" dirty="0"/>
            </a:br>
            <a:r>
              <a:rPr lang="en-US" b="1" dirty="0"/>
              <a:t>Abbreviations: </a:t>
            </a:r>
            <a:r>
              <a:rPr lang="en-US" dirty="0"/>
              <a:t>CKM indicates cardiovascular kidney metabolic; and HF, heart failure. </a:t>
            </a:r>
          </a:p>
        </p:txBody>
      </p:sp>
      <p:sp>
        <p:nvSpPr>
          <p:cNvPr id="4" name="Slide Number Placeholder 3">
            <a:extLst>
              <a:ext uri="{FF2B5EF4-FFF2-40B4-BE49-F238E27FC236}">
                <a16:creationId xmlns:a16="http://schemas.microsoft.com/office/drawing/2014/main" id="{C90E1595-1337-9C36-5FF2-3ED00FA23E7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16" name="Rectangle Container copy 2">
            <a:extLst>
              <a:ext uri="{FF2B5EF4-FFF2-40B4-BE49-F238E27FC236}">
                <a16:creationId xmlns:a16="http://schemas.microsoft.com/office/drawing/2014/main" id="{9FABFCB3-0004-EFAA-7C5F-93A6AB74D645}"/>
              </a:ext>
              <a:ext uri="{C183D7F6-B498-43B3-948B-1728B52AA6E4}">
                <adec:decorative xmlns:adec="http://schemas.microsoft.com/office/drawing/2017/decorative" val="1"/>
              </a:ext>
            </a:extLst>
          </p:cNvPr>
          <p:cNvSpPr/>
          <p:nvPr/>
        </p:nvSpPr>
        <p:spPr>
          <a:xfrm>
            <a:off x="3443830" y="1328167"/>
            <a:ext cx="5304340" cy="780332"/>
          </a:xfrm>
          <a:prstGeom prst="rect">
            <a:avLst/>
          </a:prstGeom>
          <a:solidFill>
            <a:schemeClr val="accent1">
              <a:lumMod val="20000"/>
              <a:lumOff val="80000"/>
            </a:schemeClr>
          </a:solidFill>
          <a:ln w="25400">
            <a:solidFill>
              <a:schemeClr val="tx1"/>
            </a:solidFill>
          </a:ln>
        </p:spPr>
        <p:txBody>
          <a:bodyPr spcFirstLastPara="0" lIns="91440" tIns="91440" rIns="91440" bIns="91440" anchor="ctr"/>
          <a:lstStyle/>
          <a:p>
            <a:pPr hangingPunct="0">
              <a:lnSpc>
                <a:spcPct val="90000"/>
              </a:lnSpc>
            </a:pPr>
            <a:r>
              <a:rPr lang="en-US" sz="1600" b="1" dirty="0">
                <a:ln w="0"/>
                <a:latin typeface="Lub Dub Condensed" panose="020B0506030403020204" pitchFamily="34" charset="0"/>
              </a:rPr>
              <a:t>Identify CKM syndrome without symptomatic clinical HF but with elevated short-term HF risk: </a:t>
            </a:r>
          </a:p>
          <a:p>
            <a:pPr marL="285750" indent="-171450" hangingPunct="0">
              <a:lnSpc>
                <a:spcPct val="90000"/>
              </a:lnSpc>
              <a:buFont typeface="Arial" panose="020B0604020202020204" pitchFamily="34" charset="0"/>
              <a:buChar char="•"/>
            </a:pPr>
            <a:r>
              <a:rPr lang="en-US" sz="1600" dirty="0">
                <a:ln w="0"/>
                <a:latin typeface="Lub Dub Condensed" panose="020B0506030403020204" pitchFamily="34" charset="0"/>
              </a:rPr>
              <a:t>PREVENT-HF risk (≥5%)</a:t>
            </a:r>
          </a:p>
        </p:txBody>
      </p:sp>
      <p:sp>
        <p:nvSpPr>
          <p:cNvPr id="17" name="Rectangle Container copy 2">
            <a:extLst>
              <a:ext uri="{FF2B5EF4-FFF2-40B4-BE49-F238E27FC236}">
                <a16:creationId xmlns:a16="http://schemas.microsoft.com/office/drawing/2014/main" id="{C6BF6731-DDC9-9312-664F-DBC5F35DFDD9}"/>
              </a:ext>
              <a:ext uri="{C183D7F6-B498-43B3-948B-1728B52AA6E4}">
                <adec:decorative xmlns:adec="http://schemas.microsoft.com/office/drawing/2017/decorative" val="1"/>
              </a:ext>
            </a:extLst>
          </p:cNvPr>
          <p:cNvSpPr/>
          <p:nvPr/>
        </p:nvSpPr>
        <p:spPr>
          <a:xfrm>
            <a:off x="3443830" y="2728454"/>
            <a:ext cx="5304340" cy="767781"/>
          </a:xfrm>
          <a:prstGeom prst="rect">
            <a:avLst/>
          </a:prstGeom>
          <a:solidFill>
            <a:schemeClr val="accent1">
              <a:lumMod val="40000"/>
              <a:lumOff val="60000"/>
            </a:schemeClr>
          </a:solidFill>
          <a:ln w="25400">
            <a:solidFill>
              <a:schemeClr val="tx1"/>
            </a:solidFill>
          </a:ln>
        </p:spPr>
        <p:txBody>
          <a:bodyPr spcFirstLastPara="0" lIns="91440" tIns="91440" rIns="91440" bIns="91440" anchor="ctr"/>
          <a:lstStyle/>
          <a:p>
            <a:pPr hangingPunct="0">
              <a:lnSpc>
                <a:spcPct val="90000"/>
              </a:lnSpc>
            </a:pPr>
            <a:r>
              <a:rPr lang="en-US" sz="1600" b="1" dirty="0">
                <a:ln w="0"/>
                <a:latin typeface="Lub Dub Condensed" panose="020B0506030403020204" pitchFamily="34" charset="0"/>
              </a:rPr>
              <a:t>Perform cardiac biomarker assessment (natriuretic peptides +/- high-sensitivity troponin*) to evaluate for pre-HF</a:t>
            </a:r>
            <a:endParaRPr lang="en-US" sz="1600" dirty="0">
              <a:ln w="0"/>
              <a:latin typeface="Lub Dub Condensed" panose="020B0506030403020204" pitchFamily="34" charset="0"/>
            </a:endParaRPr>
          </a:p>
        </p:txBody>
      </p:sp>
      <p:sp>
        <p:nvSpPr>
          <p:cNvPr id="18" name="Rectangle Container copy 2">
            <a:extLst>
              <a:ext uri="{FF2B5EF4-FFF2-40B4-BE49-F238E27FC236}">
                <a16:creationId xmlns:a16="http://schemas.microsoft.com/office/drawing/2014/main" id="{D4ECB756-6158-1C82-56C6-095B6EF4C503}"/>
              </a:ext>
              <a:ext uri="{C183D7F6-B498-43B3-948B-1728B52AA6E4}">
                <adec:decorative xmlns:adec="http://schemas.microsoft.com/office/drawing/2017/decorative" val="1"/>
              </a:ext>
            </a:extLst>
          </p:cNvPr>
          <p:cNvSpPr/>
          <p:nvPr/>
        </p:nvSpPr>
        <p:spPr>
          <a:xfrm>
            <a:off x="3443830" y="4083916"/>
            <a:ext cx="5304340" cy="1058239"/>
          </a:xfrm>
          <a:prstGeom prst="rect">
            <a:avLst/>
          </a:prstGeom>
          <a:solidFill>
            <a:schemeClr val="accent1">
              <a:lumMod val="60000"/>
              <a:lumOff val="40000"/>
            </a:schemeClr>
          </a:solidFill>
          <a:ln w="25400">
            <a:solidFill>
              <a:schemeClr val="tx1"/>
            </a:solidFill>
          </a:ln>
        </p:spPr>
        <p:txBody>
          <a:bodyPr spcFirstLastPara="0" lIns="91440" tIns="91440" rIns="91440" bIns="91440" anchor="ctr"/>
          <a:lstStyle/>
          <a:p>
            <a:pPr hangingPunct="0">
              <a:lnSpc>
                <a:spcPct val="90000"/>
              </a:lnSpc>
            </a:pPr>
            <a:r>
              <a:rPr lang="en-US" sz="1600" b="1" dirty="0">
                <a:ln w="0"/>
                <a:solidFill>
                  <a:prstClr val="black"/>
                </a:solidFill>
                <a:latin typeface="Lub Dub Condensed" panose="020B0506030403020204" pitchFamily="34" charset="0"/>
              </a:rPr>
              <a:t>If cardiac biomarkers elevated:</a:t>
            </a:r>
          </a:p>
          <a:p>
            <a:pPr marL="285750" indent="-171450" hangingPunct="0">
              <a:lnSpc>
                <a:spcPct val="90000"/>
              </a:lnSpc>
              <a:buFont typeface="Arial" panose="020B0604020202020204" pitchFamily="34" charset="0"/>
              <a:buChar char="•"/>
            </a:pPr>
            <a:r>
              <a:rPr lang="en-US" sz="1600" dirty="0">
                <a:ln w="0"/>
                <a:solidFill>
                  <a:prstClr val="black"/>
                </a:solidFill>
                <a:latin typeface="Lub Dub Condensed" panose="020B0506030403020204" pitchFamily="34" charset="0"/>
              </a:rPr>
              <a:t>Optimize risk factor control</a:t>
            </a:r>
          </a:p>
          <a:p>
            <a:pPr marL="285750" indent="-171450" hangingPunct="0">
              <a:lnSpc>
                <a:spcPct val="90000"/>
              </a:lnSpc>
              <a:buFont typeface="Arial" panose="020B0604020202020204" pitchFamily="34" charset="0"/>
              <a:buChar char="•"/>
            </a:pPr>
            <a:r>
              <a:rPr lang="en-US" sz="1600" dirty="0">
                <a:ln w="0"/>
                <a:solidFill>
                  <a:prstClr val="black"/>
                </a:solidFill>
                <a:latin typeface="Lub Dub Condensed" panose="020B0506030403020204" pitchFamily="34" charset="0"/>
              </a:rPr>
              <a:t>Consider cardiac imaging to refine risk estimation</a:t>
            </a:r>
          </a:p>
          <a:p>
            <a:pPr marL="285750" indent="-171450" hangingPunct="0">
              <a:lnSpc>
                <a:spcPct val="90000"/>
              </a:lnSpc>
              <a:buFont typeface="Arial" panose="020B0604020202020204" pitchFamily="34" charset="0"/>
              <a:buChar char="•"/>
            </a:pPr>
            <a:r>
              <a:rPr lang="en-US" sz="1600" dirty="0">
                <a:ln w="0"/>
                <a:solidFill>
                  <a:prstClr val="black"/>
                </a:solidFill>
                <a:latin typeface="Lub Dub Condensed" panose="020B0506030403020204" pitchFamily="34" charset="0"/>
              </a:rPr>
              <a:t>Start prevention therapies for HF risk reduction</a:t>
            </a:r>
          </a:p>
        </p:txBody>
      </p:sp>
      <p:cxnSp>
        <p:nvCxnSpPr>
          <p:cNvPr id="19" name="Straight Arrow Connector 18">
            <a:extLst>
              <a:ext uri="{FF2B5EF4-FFF2-40B4-BE49-F238E27FC236}">
                <a16:creationId xmlns:a16="http://schemas.microsoft.com/office/drawing/2014/main" id="{CD9BBCBC-692B-CCB9-D420-09FE1EFD6E43}"/>
              </a:ext>
              <a:ext uri="{C183D7F6-B498-43B3-948B-1728B52AA6E4}">
                <adec:decorative xmlns:adec="http://schemas.microsoft.com/office/drawing/2017/decorative" val="1"/>
              </a:ext>
            </a:extLst>
          </p:cNvPr>
          <p:cNvCxnSpPr>
            <a:cxnSpLocks/>
            <a:stCxn id="16" idx="2"/>
            <a:endCxn id="17" idx="0"/>
          </p:cNvCxnSpPr>
          <p:nvPr/>
        </p:nvCxnSpPr>
        <p:spPr>
          <a:xfrm>
            <a:off x="6096000" y="2108499"/>
            <a:ext cx="0" cy="6199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0C11EA4-D179-E46D-67BE-97C0567151B5}"/>
              </a:ext>
              <a:ext uri="{C183D7F6-B498-43B3-948B-1728B52AA6E4}">
                <adec:decorative xmlns:adec="http://schemas.microsoft.com/office/drawing/2017/decorative" val="1"/>
              </a:ext>
            </a:extLst>
          </p:cNvPr>
          <p:cNvCxnSpPr>
            <a:cxnSpLocks/>
            <a:stCxn id="17" idx="2"/>
            <a:endCxn id="18" idx="0"/>
          </p:cNvCxnSpPr>
          <p:nvPr/>
        </p:nvCxnSpPr>
        <p:spPr>
          <a:xfrm>
            <a:off x="6096000" y="3496235"/>
            <a:ext cx="0" cy="5876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3802-F3E1-DEE7-EC83-0D9D01D614FD}"/>
              </a:ext>
            </a:extLst>
          </p:cNvPr>
          <p:cNvSpPr>
            <a:spLocks noGrp="1"/>
          </p:cNvSpPr>
          <p:nvPr>
            <p:ph type="title"/>
          </p:nvPr>
        </p:nvSpPr>
        <p:spPr>
          <a:xfrm>
            <a:off x="838200" y="365125"/>
            <a:ext cx="3648959" cy="2264953"/>
          </a:xfrm>
        </p:spPr>
        <p:txBody>
          <a:bodyPr/>
          <a:lstStyle/>
          <a:p>
            <a:r>
              <a:rPr lang="en-US" dirty="0"/>
              <a:t>Overview of ASCVD Management in CKM Syndrome Stage 4</a:t>
            </a:r>
          </a:p>
        </p:txBody>
      </p:sp>
      <p:sp>
        <p:nvSpPr>
          <p:cNvPr id="5" name="Text Placeholder 4">
            <a:extLst>
              <a:ext uri="{FF2B5EF4-FFF2-40B4-BE49-F238E27FC236}">
                <a16:creationId xmlns:a16="http://schemas.microsoft.com/office/drawing/2014/main" id="{CCDF7D97-DF41-41E4-E854-FB81E14FE039}"/>
              </a:ext>
            </a:extLst>
          </p:cNvPr>
          <p:cNvSpPr>
            <a:spLocks noGrp="1"/>
          </p:cNvSpPr>
          <p:nvPr>
            <p:ph type="body" sz="quarter" idx="13"/>
          </p:nvPr>
        </p:nvSpPr>
        <p:spPr>
          <a:xfrm>
            <a:off x="838200" y="4025245"/>
            <a:ext cx="3432142" cy="1809947"/>
          </a:xfrm>
        </p:spPr>
        <p:txBody>
          <a:bodyPr/>
          <a:lstStyle/>
          <a:p>
            <a:pPr algn="l"/>
            <a:r>
              <a:rPr lang="en-US" dirty="0"/>
              <a:t>Abbreviations CHW indicates community health worker; CKM, cardiovascular kidney metabolic; CVD, cardiovascular disease; GDMT, guideline directed medical therapy; GLP-1, glucagon-like peptide-1; </a:t>
            </a:r>
            <a:r>
              <a:rPr lang="en-US" dirty="0" err="1"/>
              <a:t>RASi</a:t>
            </a:r>
            <a:r>
              <a:rPr lang="en-US" dirty="0"/>
              <a:t>; renin-angiotensin system inhibitors; SDOH, social determinants of health; SGLT2i ; sodium-glucose cotransporter-2 inhibitors; and T2D, type 2 diabetes.</a:t>
            </a:r>
          </a:p>
        </p:txBody>
      </p:sp>
      <p:sp>
        <p:nvSpPr>
          <p:cNvPr id="4" name="Slide Number Placeholder 3">
            <a:extLst>
              <a:ext uri="{FF2B5EF4-FFF2-40B4-BE49-F238E27FC236}">
                <a16:creationId xmlns:a16="http://schemas.microsoft.com/office/drawing/2014/main" id="{A63CC7A6-CA85-3EDA-330C-6C403A9335F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pic>
        <p:nvPicPr>
          <p:cNvPr id="7" name="Picture 6">
            <a:extLst>
              <a:ext uri="{FF2B5EF4-FFF2-40B4-BE49-F238E27FC236}">
                <a16:creationId xmlns:a16="http://schemas.microsoft.com/office/drawing/2014/main" id="{0FB58BFD-F304-7059-C819-1E092EFD9536}"/>
              </a:ext>
            </a:extLst>
          </p:cNvPr>
          <p:cNvPicPr>
            <a:picLocks noChangeAspect="1"/>
          </p:cNvPicPr>
          <p:nvPr/>
        </p:nvPicPr>
        <p:blipFill>
          <a:blip r:embed="rId2"/>
          <a:stretch>
            <a:fillRect/>
          </a:stretch>
        </p:blipFill>
        <p:spPr>
          <a:xfrm>
            <a:off x="4656417" y="585143"/>
            <a:ext cx="6096851" cy="5096586"/>
          </a:xfrm>
          <a:prstGeom prst="rect">
            <a:avLst/>
          </a:prstGeom>
        </p:spPr>
      </p:pic>
    </p:spTree>
    <p:extLst>
      <p:ext uri="{BB962C8B-B14F-4D97-AF65-F5344CB8AC3E}">
        <p14:creationId xmlns:p14="http://schemas.microsoft.com/office/powerpoint/2010/main" val="233479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E01C-2962-9DCA-AE73-77F81DBB22E1}"/>
              </a:ext>
            </a:extLst>
          </p:cNvPr>
          <p:cNvSpPr>
            <a:spLocks noGrp="1"/>
          </p:cNvSpPr>
          <p:nvPr>
            <p:ph type="title"/>
          </p:nvPr>
        </p:nvSpPr>
        <p:spPr>
          <a:xfrm>
            <a:off x="838200" y="365125"/>
            <a:ext cx="9715052" cy="660111"/>
          </a:xfrm>
        </p:spPr>
        <p:txBody>
          <a:bodyPr/>
          <a:lstStyle/>
          <a:p>
            <a:r>
              <a:rPr lang="en-US" dirty="0"/>
              <a:t>Management of Comorbid Obesity </a:t>
            </a:r>
            <a:br>
              <a:rPr lang="en-US" dirty="0"/>
            </a:br>
            <a:r>
              <a:rPr lang="en-US" dirty="0"/>
              <a:t>and ASCVD in CKM</a:t>
            </a:r>
          </a:p>
        </p:txBody>
      </p:sp>
      <p:sp>
        <p:nvSpPr>
          <p:cNvPr id="33" name="Rectangle 32" descr="A algorithm of the management of comorbid obesity and ASCVD in CKM.">
            <a:extLst>
              <a:ext uri="{FF2B5EF4-FFF2-40B4-BE49-F238E27FC236}">
                <a16:creationId xmlns:a16="http://schemas.microsoft.com/office/drawing/2014/main" id="{B6AD391E-2855-2D4B-5131-3095F51B3A51}"/>
              </a:ext>
            </a:extLst>
          </p:cNvPr>
          <p:cNvSpPr/>
          <p:nvPr/>
        </p:nvSpPr>
        <p:spPr>
          <a:xfrm>
            <a:off x="3231574" y="1278082"/>
            <a:ext cx="7793181" cy="4551218"/>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DCDBA9F-DB91-1565-09CA-6FB3D91720B8}"/>
              </a:ext>
            </a:extLst>
          </p:cNvPr>
          <p:cNvSpPr>
            <a:spLocks noGrp="1"/>
          </p:cNvSpPr>
          <p:nvPr>
            <p:ph type="body" sz="quarter" idx="13"/>
          </p:nvPr>
        </p:nvSpPr>
        <p:spPr/>
        <p:txBody>
          <a:bodyPr/>
          <a:lstStyle/>
          <a:p>
            <a:r>
              <a:rPr lang="en-US" b="1" dirty="0"/>
              <a:t>Abbreviations: </a:t>
            </a:r>
            <a:r>
              <a:rPr lang="en-US" dirty="0"/>
              <a:t>ASCVD indicates atherosclerotic cardiovascular disease; and GLP-1, glucagon-like peptide 1.</a:t>
            </a:r>
          </a:p>
        </p:txBody>
      </p:sp>
      <p:sp>
        <p:nvSpPr>
          <p:cNvPr id="4" name="Slide Number Placeholder 3">
            <a:extLst>
              <a:ext uri="{FF2B5EF4-FFF2-40B4-BE49-F238E27FC236}">
                <a16:creationId xmlns:a16="http://schemas.microsoft.com/office/drawing/2014/main" id="{90888E10-1DE0-87DC-8B43-7EBD3BB07AA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16" name="TextBox 15">
            <a:extLst>
              <a:ext uri="{FF2B5EF4-FFF2-40B4-BE49-F238E27FC236}">
                <a16:creationId xmlns:a16="http://schemas.microsoft.com/office/drawing/2014/main" id="{D977F8EC-8979-7D68-5BE9-8E40FC12B0B0}"/>
              </a:ext>
              <a:ext uri="{C183D7F6-B498-43B3-948B-1728B52AA6E4}">
                <adec:decorative xmlns:adec="http://schemas.microsoft.com/office/drawing/2017/decorative" val="1"/>
              </a:ext>
            </a:extLst>
          </p:cNvPr>
          <p:cNvSpPr txBox="1"/>
          <p:nvPr/>
        </p:nvSpPr>
        <p:spPr>
          <a:xfrm>
            <a:off x="4281544" y="1385784"/>
            <a:ext cx="3283798" cy="349620"/>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Obesity and ASCVD</a:t>
            </a:r>
          </a:p>
        </p:txBody>
      </p:sp>
      <p:sp>
        <p:nvSpPr>
          <p:cNvPr id="17" name="Rectangle Container copy 2">
            <a:extLst>
              <a:ext uri="{FF2B5EF4-FFF2-40B4-BE49-F238E27FC236}">
                <a16:creationId xmlns:a16="http://schemas.microsoft.com/office/drawing/2014/main" id="{AC167A04-EB8F-666A-904A-76DCF27B1A88}"/>
              </a:ext>
              <a:ext uri="{C183D7F6-B498-43B3-948B-1728B52AA6E4}">
                <adec:decorative xmlns:adec="http://schemas.microsoft.com/office/drawing/2017/decorative" val="1"/>
              </a:ext>
            </a:extLst>
          </p:cNvPr>
          <p:cNvSpPr/>
          <p:nvPr/>
        </p:nvSpPr>
        <p:spPr>
          <a:xfrm>
            <a:off x="4281544" y="1971533"/>
            <a:ext cx="3281954" cy="42008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latin typeface="Lub Dub Condensed" panose="020B0506030403020204" pitchFamily="34" charset="0"/>
              </a:rPr>
              <a:t>Nonjudgmental weight loss counseling: </a:t>
            </a:r>
            <a:r>
              <a:rPr lang="en-US" sz="1400" dirty="0">
                <a:ln w="0"/>
                <a:latin typeface="Lub Dub Condensed" panose="020B0506030403020204" pitchFamily="34" charset="0"/>
              </a:rPr>
              <a:t>lifestyle modification</a:t>
            </a:r>
          </a:p>
        </p:txBody>
      </p:sp>
      <p:sp>
        <p:nvSpPr>
          <p:cNvPr id="18" name="Rectangle Container copy 2">
            <a:extLst>
              <a:ext uri="{FF2B5EF4-FFF2-40B4-BE49-F238E27FC236}">
                <a16:creationId xmlns:a16="http://schemas.microsoft.com/office/drawing/2014/main" id="{AAAFC456-C9FC-BA5F-FE61-0A68A2C72CD0}"/>
              </a:ext>
              <a:ext uri="{C183D7F6-B498-43B3-948B-1728B52AA6E4}">
                <adec:decorative xmlns:adec="http://schemas.microsoft.com/office/drawing/2017/decorative" val="1"/>
              </a:ext>
            </a:extLst>
          </p:cNvPr>
          <p:cNvSpPr/>
          <p:nvPr/>
        </p:nvSpPr>
        <p:spPr>
          <a:xfrm>
            <a:off x="4281544" y="2639046"/>
            <a:ext cx="3284667" cy="505609"/>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Multi-component intensive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lifestyle intervention    </a:t>
            </a:r>
            <a:r>
              <a:rPr lang="en-US" sz="1200" dirty="0">
                <a:ln w="0"/>
                <a:solidFill>
                  <a:prstClr val="black"/>
                </a:solidFill>
                <a:latin typeface="Lub Dub Condensed" panose="020B0506030403020204" pitchFamily="34" charset="0"/>
              </a:rPr>
              <a:t>Class 1</a:t>
            </a:r>
            <a:br>
              <a:rPr lang="en-US" sz="1200" dirty="0">
                <a:ln w="0"/>
                <a:solidFill>
                  <a:prstClr val="black"/>
                </a:solidFill>
                <a:latin typeface="Lub Dub Condensed" panose="020B0506030403020204" pitchFamily="34" charset="0"/>
              </a:rPr>
            </a:br>
            <a:r>
              <a:rPr lang="en-US" sz="500" b="1" dirty="0">
                <a:ln w="0"/>
                <a:solidFill>
                  <a:prstClr val="black"/>
                </a:solidFill>
                <a:latin typeface="Lub Dub Condensed" panose="020B0506030403020204" pitchFamily="34" charset="0"/>
              </a:rPr>
              <a:t> </a:t>
            </a:r>
            <a:endParaRPr lang="en-US" sz="1400" b="1" dirty="0">
              <a:ln w="0"/>
              <a:solidFill>
                <a:prstClr val="black"/>
              </a:solidFill>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49C279D7-9BFA-C6B1-1140-0CC5834C7B5C}"/>
              </a:ext>
              <a:ext uri="{C183D7F6-B498-43B3-948B-1728B52AA6E4}">
                <adec:decorative xmlns:adec="http://schemas.microsoft.com/office/drawing/2017/decorative" val="1"/>
              </a:ext>
            </a:extLst>
          </p:cNvPr>
          <p:cNvSpPr/>
          <p:nvPr/>
        </p:nvSpPr>
        <p:spPr>
          <a:xfrm>
            <a:off x="4281544" y="3186137"/>
            <a:ext cx="3284667" cy="34579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GLP-1-based therapy    </a:t>
            </a:r>
            <a:r>
              <a:rPr lang="en-US" sz="1200" dirty="0">
                <a:ln w="0"/>
                <a:solidFill>
                  <a:prstClr val="black"/>
                </a:solidFill>
                <a:latin typeface="Lub Dub Condensed" panose="020B0506030403020204" pitchFamily="34" charset="0"/>
              </a:rPr>
              <a:t>Class 1</a:t>
            </a:r>
            <a:endParaRPr lang="en-US" sz="1400" b="1" dirty="0">
              <a:ln w="0"/>
              <a:solidFill>
                <a:prstClr val="black"/>
              </a:solidFill>
              <a:latin typeface="Lub Dub Condensed" panose="020B0506030403020204" pitchFamily="34" charset="0"/>
            </a:endParaRPr>
          </a:p>
        </p:txBody>
      </p:sp>
      <p:sp>
        <p:nvSpPr>
          <p:cNvPr id="20" name="TextBox 19">
            <a:extLst>
              <a:ext uri="{FF2B5EF4-FFF2-40B4-BE49-F238E27FC236}">
                <a16:creationId xmlns:a16="http://schemas.microsoft.com/office/drawing/2014/main" id="{2BD25471-12F4-0E7D-77F5-7820CF0B994F}"/>
              </a:ext>
              <a:ext uri="{C183D7F6-B498-43B3-948B-1728B52AA6E4}">
                <adec:decorative xmlns:adec="http://schemas.microsoft.com/office/drawing/2017/decorative" val="1"/>
              </a:ext>
            </a:extLst>
          </p:cNvPr>
          <p:cNvSpPr txBox="1"/>
          <p:nvPr/>
        </p:nvSpPr>
        <p:spPr>
          <a:xfrm>
            <a:off x="5740146" y="3042749"/>
            <a:ext cx="364750" cy="184666"/>
          </a:xfrm>
          <a:prstGeom prst="rect">
            <a:avLst/>
          </a:prstGeom>
          <a:solidFill>
            <a:schemeClr val="bg1"/>
          </a:solidFill>
          <a:ln>
            <a:solidFill>
              <a:schemeClr val="tx1"/>
            </a:solidFill>
          </a:ln>
        </p:spPr>
        <p:txBody>
          <a:bodyPr wrap="square" lIns="0" tIns="0" rIns="0" bIns="0">
            <a:spAutoFit/>
          </a:bodyPr>
          <a:lstStyle/>
          <a:p>
            <a:pPr algn="ctr"/>
            <a:r>
              <a:rPr lang="en-US" sz="1200" b="1" dirty="0">
                <a:ln w="0"/>
                <a:latin typeface="Lub Dub Condensed" panose="020B0506030403020204" pitchFamily="34" charset="0"/>
              </a:rPr>
              <a:t>AND</a:t>
            </a:r>
          </a:p>
        </p:txBody>
      </p:sp>
      <p:sp>
        <p:nvSpPr>
          <p:cNvPr id="21" name="Rectangle Container copy 2">
            <a:extLst>
              <a:ext uri="{FF2B5EF4-FFF2-40B4-BE49-F238E27FC236}">
                <a16:creationId xmlns:a16="http://schemas.microsoft.com/office/drawing/2014/main" id="{630A188C-458F-A723-EC93-7475C53EA8A0}"/>
              </a:ext>
              <a:ext uri="{C183D7F6-B498-43B3-948B-1728B52AA6E4}">
                <adec:decorative xmlns:adec="http://schemas.microsoft.com/office/drawing/2017/decorative" val="1"/>
              </a:ext>
            </a:extLst>
          </p:cNvPr>
          <p:cNvSpPr/>
          <p:nvPr/>
        </p:nvSpPr>
        <p:spPr>
          <a:xfrm>
            <a:off x="4281544" y="3790114"/>
            <a:ext cx="3282696" cy="34178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Adequate weight loss (&gt;5-10%)</a:t>
            </a:r>
          </a:p>
        </p:txBody>
      </p:sp>
      <p:sp>
        <p:nvSpPr>
          <p:cNvPr id="22" name="Rectangle Container copy 2">
            <a:extLst>
              <a:ext uri="{FF2B5EF4-FFF2-40B4-BE49-F238E27FC236}">
                <a16:creationId xmlns:a16="http://schemas.microsoft.com/office/drawing/2014/main" id="{0A31B3BD-23CD-FF8D-1BBD-34F09DC47F8B}"/>
              </a:ext>
              <a:ext uri="{C183D7F6-B498-43B3-948B-1728B52AA6E4}">
                <adec:decorative xmlns:adec="http://schemas.microsoft.com/office/drawing/2017/decorative" val="1"/>
              </a:ext>
            </a:extLst>
          </p:cNvPr>
          <p:cNvSpPr/>
          <p:nvPr/>
        </p:nvSpPr>
        <p:spPr>
          <a:xfrm>
            <a:off x="8337176" y="3779601"/>
            <a:ext cx="2499360" cy="82809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Ongoing support of lifestyle modification and medication adherence for weight loss maintenance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1</a:t>
            </a:r>
            <a:endParaRPr lang="en-US" sz="1400" b="1" dirty="0">
              <a:ln w="0"/>
              <a:solidFill>
                <a:prstClr val="black"/>
              </a:solidFill>
              <a:latin typeface="Lub Dub Condensed" panose="020B0506030403020204" pitchFamily="34" charset="0"/>
            </a:endParaRPr>
          </a:p>
        </p:txBody>
      </p:sp>
      <p:sp>
        <p:nvSpPr>
          <p:cNvPr id="23" name="Rectangle Container copy 2">
            <a:extLst>
              <a:ext uri="{FF2B5EF4-FFF2-40B4-BE49-F238E27FC236}">
                <a16:creationId xmlns:a16="http://schemas.microsoft.com/office/drawing/2014/main" id="{8568FF49-5EC3-0E98-6E19-E83EBFCE4B8D}"/>
              </a:ext>
              <a:ext uri="{C183D7F6-B498-43B3-948B-1728B52AA6E4}">
                <adec:decorative xmlns:adec="http://schemas.microsoft.com/office/drawing/2017/decorative" val="1"/>
              </a:ext>
            </a:extLst>
          </p:cNvPr>
          <p:cNvSpPr/>
          <p:nvPr/>
        </p:nvSpPr>
        <p:spPr>
          <a:xfrm>
            <a:off x="4281544" y="4597181"/>
            <a:ext cx="3284667" cy="465920"/>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Consider metabolic and bariatric surgery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2a</a:t>
            </a:r>
            <a:endParaRPr lang="en-US" sz="1400" b="1" dirty="0">
              <a:ln w="0"/>
              <a:solidFill>
                <a:prstClr val="black"/>
              </a:solidFill>
              <a:latin typeface="Lub Dub Condensed" panose="020B0506030403020204" pitchFamily="34" charset="0"/>
            </a:endParaRPr>
          </a:p>
        </p:txBody>
      </p:sp>
      <p:sp>
        <p:nvSpPr>
          <p:cNvPr id="24" name="Rectangle Container copy 2">
            <a:extLst>
              <a:ext uri="{FF2B5EF4-FFF2-40B4-BE49-F238E27FC236}">
                <a16:creationId xmlns:a16="http://schemas.microsoft.com/office/drawing/2014/main" id="{02E6D876-4E84-9437-5547-30B4FB4C29DA}"/>
              </a:ext>
              <a:ext uri="{C183D7F6-B498-43B3-948B-1728B52AA6E4}">
                <adec:decorative xmlns:adec="http://schemas.microsoft.com/office/drawing/2017/decorative" val="1"/>
              </a:ext>
            </a:extLst>
          </p:cNvPr>
          <p:cNvSpPr/>
          <p:nvPr/>
        </p:nvSpPr>
        <p:spPr>
          <a:xfrm>
            <a:off x="4281544" y="5307186"/>
            <a:ext cx="3284667" cy="473093"/>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Ongoing support of lifestyle modification for weight loss maintenance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1</a:t>
            </a:r>
            <a:endParaRPr lang="en-US" sz="1400" b="1" dirty="0">
              <a:ln w="0"/>
              <a:solidFill>
                <a:prstClr val="black"/>
              </a:solidFill>
              <a:latin typeface="Lub Dub Condensed" panose="020B0506030403020204" pitchFamily="34" charset="0"/>
            </a:endParaRPr>
          </a:p>
        </p:txBody>
      </p:sp>
      <p:cxnSp>
        <p:nvCxnSpPr>
          <p:cNvPr id="25" name="Straight Arrow Connector 24">
            <a:extLst>
              <a:ext uri="{FF2B5EF4-FFF2-40B4-BE49-F238E27FC236}">
                <a16:creationId xmlns:a16="http://schemas.microsoft.com/office/drawing/2014/main" id="{C2A7529D-089A-5E0E-3F1D-30323F7A8BF5}"/>
              </a:ext>
              <a:ext uri="{C183D7F6-B498-43B3-948B-1728B52AA6E4}">
                <adec:decorative xmlns:adec="http://schemas.microsoft.com/office/drawing/2017/decorative" val="1"/>
              </a:ext>
            </a:extLst>
          </p:cNvPr>
          <p:cNvCxnSpPr>
            <a:cxnSpLocks/>
            <a:stCxn id="16" idx="2"/>
            <a:endCxn id="17" idx="0"/>
          </p:cNvCxnSpPr>
          <p:nvPr/>
        </p:nvCxnSpPr>
        <p:spPr>
          <a:xfrm flipH="1">
            <a:off x="5922521" y="1735404"/>
            <a:ext cx="922" cy="2361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5D6D049-ED6C-EF0A-43CA-B748380A828B}"/>
              </a:ext>
              <a:ext uri="{C183D7F6-B498-43B3-948B-1728B52AA6E4}">
                <adec:decorative xmlns:adec="http://schemas.microsoft.com/office/drawing/2017/decorative" val="1"/>
              </a:ext>
            </a:extLst>
          </p:cNvPr>
          <p:cNvCxnSpPr>
            <a:cxnSpLocks/>
            <a:stCxn id="17" idx="2"/>
            <a:endCxn id="18" idx="0"/>
          </p:cNvCxnSpPr>
          <p:nvPr/>
        </p:nvCxnSpPr>
        <p:spPr>
          <a:xfrm>
            <a:off x="5922521" y="2391620"/>
            <a:ext cx="1357" cy="2474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7E6D73-CFA8-02CA-EF9C-8FEC429C4E24}"/>
              </a:ext>
              <a:ext uri="{C183D7F6-B498-43B3-948B-1728B52AA6E4}">
                <adec:decorative xmlns:adec="http://schemas.microsoft.com/office/drawing/2017/decorative" val="1"/>
              </a:ext>
            </a:extLst>
          </p:cNvPr>
          <p:cNvCxnSpPr>
            <a:cxnSpLocks/>
            <a:stCxn id="19" idx="2"/>
            <a:endCxn id="21" idx="0"/>
          </p:cNvCxnSpPr>
          <p:nvPr/>
        </p:nvCxnSpPr>
        <p:spPr>
          <a:xfrm flipH="1">
            <a:off x="5922892" y="3531931"/>
            <a:ext cx="986" cy="2581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2362A78-33BE-1462-BAEC-7514826E5D99}"/>
              </a:ext>
              <a:ext uri="{C183D7F6-B498-43B3-948B-1728B52AA6E4}">
                <adec:decorative xmlns:adec="http://schemas.microsoft.com/office/drawing/2017/decorative" val="1"/>
              </a:ext>
            </a:extLst>
          </p:cNvPr>
          <p:cNvCxnSpPr>
            <a:cxnSpLocks/>
            <a:stCxn id="21" idx="2"/>
            <a:endCxn id="23" idx="0"/>
          </p:cNvCxnSpPr>
          <p:nvPr/>
        </p:nvCxnSpPr>
        <p:spPr>
          <a:xfrm>
            <a:off x="5922892" y="4131894"/>
            <a:ext cx="986" cy="4652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90BF50D-C686-6D40-92CD-9DA67BC7FC47}"/>
              </a:ext>
              <a:ext uri="{C183D7F6-B498-43B3-948B-1728B52AA6E4}">
                <adec:decorative xmlns:adec="http://schemas.microsoft.com/office/drawing/2017/decorative" val="1"/>
              </a:ext>
            </a:extLst>
          </p:cNvPr>
          <p:cNvCxnSpPr>
            <a:cxnSpLocks/>
            <a:stCxn id="23" idx="2"/>
            <a:endCxn id="24" idx="0"/>
          </p:cNvCxnSpPr>
          <p:nvPr/>
        </p:nvCxnSpPr>
        <p:spPr>
          <a:xfrm>
            <a:off x="5923878" y="5063101"/>
            <a:ext cx="0" cy="2440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FC84E34-4EE0-D543-9E41-52A5A29697DF}"/>
              </a:ext>
              <a:ext uri="{C183D7F6-B498-43B3-948B-1728B52AA6E4}">
                <adec:decorative xmlns:adec="http://schemas.microsoft.com/office/drawing/2017/decorative" val="1"/>
              </a:ext>
            </a:extLst>
          </p:cNvPr>
          <p:cNvSpPr txBox="1"/>
          <p:nvPr/>
        </p:nvSpPr>
        <p:spPr>
          <a:xfrm>
            <a:off x="5747460" y="4216217"/>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cxnSp>
        <p:nvCxnSpPr>
          <p:cNvPr id="31" name="Straight Arrow Connector 30">
            <a:extLst>
              <a:ext uri="{FF2B5EF4-FFF2-40B4-BE49-F238E27FC236}">
                <a16:creationId xmlns:a16="http://schemas.microsoft.com/office/drawing/2014/main" id="{A03F1682-96D4-3B53-FF1D-01F1CD09A813}"/>
              </a:ext>
              <a:ext uri="{C183D7F6-B498-43B3-948B-1728B52AA6E4}">
                <adec:decorative xmlns:adec="http://schemas.microsoft.com/office/drawing/2017/decorative" val="1"/>
              </a:ext>
            </a:extLst>
          </p:cNvPr>
          <p:cNvCxnSpPr>
            <a:cxnSpLocks/>
          </p:cNvCxnSpPr>
          <p:nvPr/>
        </p:nvCxnSpPr>
        <p:spPr>
          <a:xfrm>
            <a:off x="7584141" y="3964273"/>
            <a:ext cx="73152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22E14DE-7F96-3620-4E36-19CE85869866}"/>
              </a:ext>
              <a:ext uri="{C183D7F6-B498-43B3-948B-1728B52AA6E4}">
                <adec:decorative xmlns:adec="http://schemas.microsoft.com/office/drawing/2017/decorative" val="1"/>
              </a:ext>
            </a:extLst>
          </p:cNvPr>
          <p:cNvSpPr txBox="1"/>
          <p:nvPr/>
        </p:nvSpPr>
        <p:spPr>
          <a:xfrm>
            <a:off x="7680255" y="3830735"/>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Tree>
    <p:extLst>
      <p:ext uri="{BB962C8B-B14F-4D97-AF65-F5344CB8AC3E}">
        <p14:creationId xmlns:p14="http://schemas.microsoft.com/office/powerpoint/2010/main" val="2626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22" presetClass="entr" presetSubtype="1"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00"/>
                                        <p:tgtEl>
                                          <p:spTgt spid="2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500"/>
                            </p:stCondLst>
                            <p:childTnLst>
                              <p:par>
                                <p:cTn id="63" presetID="22" presetClass="entr" presetSubtype="1"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85661-10D0-5814-8E4C-17A345EDF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A34E5-B606-AA7D-7F2E-77CA05A09F1A}"/>
              </a:ext>
            </a:extLst>
          </p:cNvPr>
          <p:cNvSpPr>
            <a:spLocks noGrp="1"/>
          </p:cNvSpPr>
          <p:nvPr>
            <p:ph type="title"/>
          </p:nvPr>
        </p:nvSpPr>
        <p:spPr/>
        <p:txBody>
          <a:bodyPr/>
          <a:lstStyle/>
          <a:p>
            <a:r>
              <a:rPr lang="en-US" dirty="0"/>
              <a:t>Management of Comorbid T2D </a:t>
            </a:r>
            <a:br>
              <a:rPr lang="en-US" dirty="0"/>
            </a:br>
            <a:r>
              <a:rPr lang="en-US" dirty="0"/>
              <a:t>and ASCVD in CKM</a:t>
            </a:r>
          </a:p>
        </p:txBody>
      </p:sp>
      <p:sp>
        <p:nvSpPr>
          <p:cNvPr id="92" name="Rectangle 91" descr="An algorithm of the recommendations for the management of comorbid type 2 diabetes and ASCVD in CKM.">
            <a:extLst>
              <a:ext uri="{FF2B5EF4-FFF2-40B4-BE49-F238E27FC236}">
                <a16:creationId xmlns:a16="http://schemas.microsoft.com/office/drawing/2014/main" id="{D7692883-9922-F32D-71FB-0415CA8E296B}"/>
              </a:ext>
            </a:extLst>
          </p:cNvPr>
          <p:cNvSpPr/>
          <p:nvPr/>
        </p:nvSpPr>
        <p:spPr>
          <a:xfrm>
            <a:off x="3761510" y="1080654"/>
            <a:ext cx="4322617" cy="5153891"/>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9966209-4C1D-D33C-CFBA-C52E5913F44C}"/>
              </a:ext>
            </a:extLst>
          </p:cNvPr>
          <p:cNvSpPr>
            <a:spLocks noGrp="1"/>
          </p:cNvSpPr>
          <p:nvPr>
            <p:ph type="body" sz="quarter" idx="13"/>
          </p:nvPr>
        </p:nvSpPr>
        <p:spPr>
          <a:xfrm>
            <a:off x="1000322" y="5686924"/>
            <a:ext cx="3057267" cy="421493"/>
          </a:xfrm>
        </p:spPr>
        <p:txBody>
          <a:bodyPr/>
          <a:lstStyle/>
          <a:p>
            <a:pPr algn="l"/>
            <a:r>
              <a:rPr lang="en-US" b="1" dirty="0"/>
              <a:t>Abbreviations: </a:t>
            </a:r>
            <a:r>
              <a:rPr lang="en-US" dirty="0"/>
              <a:t>ASCVD indicates atherosclerotic cardiovascular disease; GLP-1, glucagon-like peptide-1; HbA1c, glycated hemoglobin A1C; </a:t>
            </a:r>
            <a:br>
              <a:rPr lang="en-US" dirty="0"/>
            </a:br>
            <a:r>
              <a:rPr lang="en-US" dirty="0"/>
              <a:t>HF, heart failure; MASLD, metabolic-dysfunction associated </a:t>
            </a:r>
            <a:r>
              <a:rPr lang="en-US" dirty="0" err="1"/>
              <a:t>steatotic</a:t>
            </a:r>
            <a:r>
              <a:rPr lang="en-US" dirty="0"/>
              <a:t> liver disease; SGLT2i ; sodium-glucose cotransporter-2 inhibitors; </a:t>
            </a:r>
            <a:br>
              <a:rPr lang="en-US" dirty="0"/>
            </a:br>
            <a:r>
              <a:rPr lang="en-US" dirty="0"/>
              <a:t>and T2D, type 2 diabetes.</a:t>
            </a:r>
          </a:p>
        </p:txBody>
      </p:sp>
      <p:sp>
        <p:nvSpPr>
          <p:cNvPr id="4" name="Slide Number Placeholder 3">
            <a:extLst>
              <a:ext uri="{FF2B5EF4-FFF2-40B4-BE49-F238E27FC236}">
                <a16:creationId xmlns:a16="http://schemas.microsoft.com/office/drawing/2014/main" id="{8BA0889B-51CE-E8EE-90BC-3ECB9F0BF3C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16" name="TextBox 15">
            <a:extLst>
              <a:ext uri="{FF2B5EF4-FFF2-40B4-BE49-F238E27FC236}">
                <a16:creationId xmlns:a16="http://schemas.microsoft.com/office/drawing/2014/main" id="{21B06D15-16B8-6BC0-5159-E0B428CFB677}"/>
              </a:ext>
              <a:ext uri="{C183D7F6-B498-43B3-948B-1728B52AA6E4}">
                <adec:decorative xmlns:adec="http://schemas.microsoft.com/office/drawing/2017/decorative" val="1"/>
              </a:ext>
            </a:extLst>
          </p:cNvPr>
          <p:cNvSpPr txBox="1"/>
          <p:nvPr/>
        </p:nvSpPr>
        <p:spPr>
          <a:xfrm>
            <a:off x="4478971" y="1177966"/>
            <a:ext cx="3283798" cy="349620"/>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T2D and ASCVD</a:t>
            </a:r>
          </a:p>
        </p:txBody>
      </p:sp>
      <p:sp>
        <p:nvSpPr>
          <p:cNvPr id="17" name="Rectangle Container copy 2">
            <a:extLst>
              <a:ext uri="{FF2B5EF4-FFF2-40B4-BE49-F238E27FC236}">
                <a16:creationId xmlns:a16="http://schemas.microsoft.com/office/drawing/2014/main" id="{DC1891AA-7F30-7CAA-8666-7769EAC0DFF9}"/>
              </a:ext>
              <a:ext uri="{C183D7F6-B498-43B3-948B-1728B52AA6E4}">
                <adec:decorative xmlns:adec="http://schemas.microsoft.com/office/drawing/2017/decorative" val="1"/>
              </a:ext>
            </a:extLst>
          </p:cNvPr>
          <p:cNvSpPr/>
          <p:nvPr/>
        </p:nvSpPr>
        <p:spPr>
          <a:xfrm>
            <a:off x="4478971" y="1763715"/>
            <a:ext cx="3281954" cy="420087"/>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Recommend and support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lifestyle modification  </a:t>
            </a:r>
            <a:r>
              <a:rPr kumimoji="0" lang="en-US" sz="14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1</a:t>
            </a:r>
            <a:endParaRPr lang="en-US" sz="1400" b="1" dirty="0">
              <a:ln w="0"/>
              <a:solidFill>
                <a:prstClr val="black"/>
              </a:solidFill>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BE484F62-D58D-B135-54DF-63333AECEBF0}"/>
              </a:ext>
              <a:ext uri="{C183D7F6-B498-43B3-948B-1728B52AA6E4}">
                <adec:decorative xmlns:adec="http://schemas.microsoft.com/office/drawing/2017/decorative" val="1"/>
              </a:ext>
            </a:extLst>
          </p:cNvPr>
          <p:cNvSpPr/>
          <p:nvPr/>
        </p:nvSpPr>
        <p:spPr>
          <a:xfrm>
            <a:off x="4478971" y="2431229"/>
            <a:ext cx="3284667" cy="44705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Achieve multi-modal risk factor control    </a:t>
            </a:r>
            <a:r>
              <a:rPr lang="en-US" sz="1200" dirty="0">
                <a:ln w="0"/>
                <a:solidFill>
                  <a:prstClr val="black"/>
                </a:solidFill>
                <a:latin typeface="Lub Dub Condensed" panose="020B0506030403020204" pitchFamily="34" charset="0"/>
              </a:rPr>
              <a:t>Class 1</a:t>
            </a:r>
            <a:endParaRPr lang="en-US" sz="1400" b="1" dirty="0">
              <a:ln w="0"/>
              <a:solidFill>
                <a:prstClr val="black"/>
              </a:solidFill>
              <a:latin typeface="Lub Dub Condensed" panose="020B0506030403020204" pitchFamily="34" charset="0"/>
            </a:endParaRPr>
          </a:p>
        </p:txBody>
      </p:sp>
      <p:sp>
        <p:nvSpPr>
          <p:cNvPr id="28" name="Rectangle Container copy 2">
            <a:extLst>
              <a:ext uri="{FF2B5EF4-FFF2-40B4-BE49-F238E27FC236}">
                <a16:creationId xmlns:a16="http://schemas.microsoft.com/office/drawing/2014/main" id="{7311135E-7C64-668C-0623-EBD53B191DFB}"/>
              </a:ext>
              <a:ext uri="{C183D7F6-B498-43B3-948B-1728B52AA6E4}">
                <adec:decorative xmlns:adec="http://schemas.microsoft.com/office/drawing/2017/decorative" val="1"/>
              </a:ext>
            </a:extLst>
          </p:cNvPr>
          <p:cNvSpPr/>
          <p:nvPr/>
        </p:nvSpPr>
        <p:spPr>
          <a:xfrm>
            <a:off x="4478971" y="4942282"/>
            <a:ext cx="3284667" cy="465920"/>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Start combined GLP-1-based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and SGLT2i therapy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2a</a:t>
            </a:r>
            <a:endParaRPr lang="en-US" sz="1400" b="1" dirty="0">
              <a:ln w="0"/>
              <a:solidFill>
                <a:prstClr val="black"/>
              </a:solidFill>
              <a:latin typeface="Lub Dub Condensed" panose="020B0506030403020204" pitchFamily="34" charset="0"/>
            </a:endParaRPr>
          </a:p>
        </p:txBody>
      </p:sp>
      <p:sp>
        <p:nvSpPr>
          <p:cNvPr id="29" name="Rectangle Container copy 2">
            <a:extLst>
              <a:ext uri="{FF2B5EF4-FFF2-40B4-BE49-F238E27FC236}">
                <a16:creationId xmlns:a16="http://schemas.microsoft.com/office/drawing/2014/main" id="{F7B79E85-D78E-145C-724A-EF3DEFB5F2EA}"/>
              </a:ext>
              <a:ext uri="{C183D7F6-B498-43B3-948B-1728B52AA6E4}">
                <adec:decorative xmlns:adec="http://schemas.microsoft.com/office/drawing/2017/decorative" val="1"/>
              </a:ext>
            </a:extLst>
          </p:cNvPr>
          <p:cNvSpPr/>
          <p:nvPr/>
        </p:nvSpPr>
        <p:spPr>
          <a:xfrm>
            <a:off x="4478971" y="5641529"/>
            <a:ext cx="3284667" cy="608664"/>
          </a:xfrm>
          <a:prstGeom prst="rect">
            <a:avLst/>
          </a:prstGeom>
          <a:solidFill>
            <a:schemeClr val="bg1"/>
          </a:solidFill>
          <a:ln w="12700">
            <a:solidFill>
              <a:schemeClr val="tx1"/>
            </a:solid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Co-utilize other </a:t>
            </a:r>
            <a:r>
              <a:rPr lang="en-US" sz="1400" b="1" dirty="0" err="1">
                <a:ln w="0"/>
                <a:solidFill>
                  <a:prstClr val="black"/>
                </a:solidFill>
                <a:latin typeface="Lub Dub Condensed" panose="020B0506030403020204" pitchFamily="34" charset="0"/>
              </a:rPr>
              <a:t>antiglycemia</a:t>
            </a:r>
            <a:r>
              <a:rPr lang="en-US" sz="1400" b="1" dirty="0">
                <a:ln w="0"/>
                <a:solidFill>
                  <a:prstClr val="black"/>
                </a:solidFill>
                <a:latin typeface="Lub Dub Condensed" panose="020B0506030403020204" pitchFamily="34" charset="0"/>
              </a:rPr>
              <a:t> agents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(e.g. metformin) if HbA1c &gt;0.5-1%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above individual goal     </a:t>
            </a:r>
            <a:endParaRPr lang="en-US" sz="1200" dirty="0">
              <a:ln w="0"/>
              <a:solidFill>
                <a:prstClr val="black"/>
              </a:solidFill>
              <a:latin typeface="Lub Dub Condensed" panose="020B0506030403020204" pitchFamily="34" charset="0"/>
            </a:endParaRPr>
          </a:p>
        </p:txBody>
      </p:sp>
      <p:cxnSp>
        <p:nvCxnSpPr>
          <p:cNvPr id="30" name="Straight Arrow Connector 29">
            <a:extLst>
              <a:ext uri="{FF2B5EF4-FFF2-40B4-BE49-F238E27FC236}">
                <a16:creationId xmlns:a16="http://schemas.microsoft.com/office/drawing/2014/main" id="{E77C08C7-71C2-A41F-0F67-831E641860EE}"/>
              </a:ext>
              <a:ext uri="{C183D7F6-B498-43B3-948B-1728B52AA6E4}">
                <adec:decorative xmlns:adec="http://schemas.microsoft.com/office/drawing/2017/decorative" val="1"/>
              </a:ext>
            </a:extLst>
          </p:cNvPr>
          <p:cNvCxnSpPr>
            <a:cxnSpLocks/>
            <a:stCxn id="16" idx="2"/>
            <a:endCxn id="17" idx="0"/>
          </p:cNvCxnSpPr>
          <p:nvPr/>
        </p:nvCxnSpPr>
        <p:spPr>
          <a:xfrm flipH="1">
            <a:off x="6119948" y="1527586"/>
            <a:ext cx="922" cy="2361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3CF7E6A-1D21-2B55-B6D6-9E47D7ED9AF5}"/>
              </a:ext>
              <a:ext uri="{C183D7F6-B498-43B3-948B-1728B52AA6E4}">
                <adec:decorative xmlns:adec="http://schemas.microsoft.com/office/drawing/2017/decorative" val="1"/>
              </a:ext>
            </a:extLst>
          </p:cNvPr>
          <p:cNvCxnSpPr>
            <a:cxnSpLocks/>
            <a:stCxn id="17" idx="2"/>
            <a:endCxn id="19" idx="0"/>
          </p:cNvCxnSpPr>
          <p:nvPr/>
        </p:nvCxnSpPr>
        <p:spPr>
          <a:xfrm>
            <a:off x="6119948" y="2183802"/>
            <a:ext cx="1357" cy="2474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807ACF0-A86C-1491-4D4F-8DEDA3283B51}"/>
              </a:ext>
              <a:ext uri="{C183D7F6-B498-43B3-948B-1728B52AA6E4}">
                <adec:decorative xmlns:adec="http://schemas.microsoft.com/office/drawing/2017/decorative" val="1"/>
              </a:ext>
            </a:extLst>
          </p:cNvPr>
          <p:cNvCxnSpPr>
            <a:cxnSpLocks/>
          </p:cNvCxnSpPr>
          <p:nvPr/>
        </p:nvCxnSpPr>
        <p:spPr>
          <a:xfrm flipH="1">
            <a:off x="6120319" y="2866913"/>
            <a:ext cx="986" cy="2581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BDA26D3-363F-58CE-F151-C6B937E33155}"/>
              </a:ext>
              <a:ext uri="{C183D7F6-B498-43B3-948B-1728B52AA6E4}">
                <adec:decorative xmlns:adec="http://schemas.microsoft.com/office/drawing/2017/decorative" val="1"/>
              </a:ext>
            </a:extLst>
          </p:cNvPr>
          <p:cNvCxnSpPr>
            <a:cxnSpLocks/>
            <a:stCxn id="28" idx="2"/>
            <a:endCxn id="29" idx="0"/>
          </p:cNvCxnSpPr>
          <p:nvPr/>
        </p:nvCxnSpPr>
        <p:spPr>
          <a:xfrm>
            <a:off x="6121305" y="5408202"/>
            <a:ext cx="0" cy="2333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Container copy 2">
            <a:extLst>
              <a:ext uri="{FF2B5EF4-FFF2-40B4-BE49-F238E27FC236}">
                <a16:creationId xmlns:a16="http://schemas.microsoft.com/office/drawing/2014/main" id="{0A1ECE8F-C023-112D-CEE6-ECA4392B74A7}"/>
              </a:ext>
              <a:ext uri="{C183D7F6-B498-43B3-948B-1728B52AA6E4}">
                <adec:decorative xmlns:adec="http://schemas.microsoft.com/office/drawing/2017/decorative" val="1"/>
              </a:ext>
            </a:extLst>
          </p:cNvPr>
          <p:cNvSpPr/>
          <p:nvPr/>
        </p:nvSpPr>
        <p:spPr>
          <a:xfrm>
            <a:off x="4475508" y="3123956"/>
            <a:ext cx="3284667" cy="44705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Add cardioprotective antihyperglycemic agent to glycemic regimen    </a:t>
            </a:r>
            <a:r>
              <a:rPr lang="en-US" sz="1200" dirty="0">
                <a:ln w="0"/>
                <a:solidFill>
                  <a:prstClr val="black"/>
                </a:solidFill>
                <a:latin typeface="Lub Dub Condensed" panose="020B0506030403020204" pitchFamily="34" charset="0"/>
              </a:rPr>
              <a:t>Class 1</a:t>
            </a:r>
            <a:endParaRPr lang="en-US" sz="1400" b="1" dirty="0">
              <a:ln w="0"/>
              <a:solidFill>
                <a:prstClr val="black"/>
              </a:solidFill>
              <a:latin typeface="Lub Dub Condensed" panose="020B0506030403020204" pitchFamily="34" charset="0"/>
            </a:endParaRPr>
          </a:p>
        </p:txBody>
      </p:sp>
      <p:sp>
        <p:nvSpPr>
          <p:cNvPr id="57" name="Rectangle Container copy 2">
            <a:extLst>
              <a:ext uri="{FF2B5EF4-FFF2-40B4-BE49-F238E27FC236}">
                <a16:creationId xmlns:a16="http://schemas.microsoft.com/office/drawing/2014/main" id="{828257CB-44DF-6076-A0BF-4A37CA532EF2}"/>
              </a:ext>
              <a:ext uri="{C183D7F6-B498-43B3-948B-1728B52AA6E4}">
                <adec:decorative xmlns:adec="http://schemas.microsoft.com/office/drawing/2017/decorative" val="1"/>
              </a:ext>
            </a:extLst>
          </p:cNvPr>
          <p:cNvSpPr/>
          <p:nvPr/>
        </p:nvSpPr>
        <p:spPr>
          <a:xfrm>
            <a:off x="3585966" y="4001845"/>
            <a:ext cx="2621401" cy="577082"/>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GLP-1-based therapy</a:t>
            </a:r>
          </a:p>
          <a:p>
            <a:pPr algn="ctr">
              <a:lnSpc>
                <a:spcPct val="90000"/>
              </a:lnSpc>
            </a:pPr>
            <a:r>
              <a:rPr lang="en-US" sz="1200" dirty="0">
                <a:ln w="0"/>
                <a:solidFill>
                  <a:prstClr val="black"/>
                </a:solidFill>
                <a:latin typeface="Lub Dub Condensed" panose="020B0506030403020204" pitchFamily="34" charset="0"/>
              </a:rPr>
              <a:t>(Prioritize in severe obesity, uncontrolled hyperglycemia, MASLD)     Class 1</a:t>
            </a:r>
            <a:endParaRPr lang="en-US" sz="1400" b="1" dirty="0">
              <a:ln w="0"/>
              <a:solidFill>
                <a:prstClr val="black"/>
              </a:solidFill>
              <a:latin typeface="Lub Dub Condensed" panose="020B0506030403020204" pitchFamily="34" charset="0"/>
            </a:endParaRPr>
          </a:p>
        </p:txBody>
      </p:sp>
      <p:sp>
        <p:nvSpPr>
          <p:cNvPr id="59" name="Rectangle Container copy 2">
            <a:extLst>
              <a:ext uri="{FF2B5EF4-FFF2-40B4-BE49-F238E27FC236}">
                <a16:creationId xmlns:a16="http://schemas.microsoft.com/office/drawing/2014/main" id="{EC7DA991-792E-F7DE-FDA9-3DC83495A788}"/>
              </a:ext>
              <a:ext uri="{C183D7F6-B498-43B3-948B-1728B52AA6E4}">
                <adec:decorative xmlns:adec="http://schemas.microsoft.com/office/drawing/2017/decorative" val="1"/>
              </a:ext>
            </a:extLst>
          </p:cNvPr>
          <p:cNvSpPr/>
          <p:nvPr/>
        </p:nvSpPr>
        <p:spPr>
          <a:xfrm>
            <a:off x="6465346" y="4001845"/>
            <a:ext cx="1824847" cy="577082"/>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(Prioritize in CKD or </a:t>
            </a:r>
            <a:br>
              <a:rPr lang="en-US" sz="1200" dirty="0">
                <a:ln w="0"/>
                <a:solidFill>
                  <a:prstClr val="black"/>
                </a:solidFill>
                <a:latin typeface="Lub Dub Condensed" panose="020B0506030403020204" pitchFamily="34" charset="0"/>
              </a:rPr>
            </a:br>
            <a:r>
              <a:rPr lang="en-US" sz="1200" dirty="0">
                <a:ln w="0"/>
                <a:solidFill>
                  <a:prstClr val="black"/>
                </a:solidFill>
                <a:latin typeface="Lub Dub Condensed" panose="020B0506030403020204" pitchFamily="34" charset="0"/>
              </a:rPr>
              <a:t>pre-HF/HF)    Class 1</a:t>
            </a:r>
            <a:endParaRPr lang="en-US" sz="1400" b="1" dirty="0">
              <a:ln w="0"/>
              <a:solidFill>
                <a:prstClr val="black"/>
              </a:solidFill>
              <a:latin typeface="Lub Dub Condensed" panose="020B0506030403020204" pitchFamily="34" charset="0"/>
            </a:endParaRPr>
          </a:p>
        </p:txBody>
      </p:sp>
      <p:cxnSp>
        <p:nvCxnSpPr>
          <p:cNvPr id="60" name="Straight Arrow Connector 18">
            <a:extLst>
              <a:ext uri="{FF2B5EF4-FFF2-40B4-BE49-F238E27FC236}">
                <a16:creationId xmlns:a16="http://schemas.microsoft.com/office/drawing/2014/main" id="{A7EBA7FC-9568-9CF8-DBDC-F568B9298412}"/>
              </a:ext>
              <a:ext uri="{C183D7F6-B498-43B3-948B-1728B52AA6E4}">
                <adec:decorative xmlns:adec="http://schemas.microsoft.com/office/drawing/2017/decorative" val="1"/>
              </a:ext>
            </a:extLst>
          </p:cNvPr>
          <p:cNvCxnSpPr>
            <a:cxnSpLocks/>
            <a:stCxn id="56" idx="2"/>
            <a:endCxn id="57" idx="0"/>
          </p:cNvCxnSpPr>
          <p:nvPr/>
        </p:nvCxnSpPr>
        <p:spPr>
          <a:xfrm rot="5400000">
            <a:off x="5291838" y="3175840"/>
            <a:ext cx="430835" cy="122117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18">
            <a:extLst>
              <a:ext uri="{FF2B5EF4-FFF2-40B4-BE49-F238E27FC236}">
                <a16:creationId xmlns:a16="http://schemas.microsoft.com/office/drawing/2014/main" id="{23F7818A-6C26-11AC-6DCD-AA0ECB85A86F}"/>
              </a:ext>
              <a:ext uri="{C183D7F6-B498-43B3-948B-1728B52AA6E4}">
                <adec:decorative xmlns:adec="http://schemas.microsoft.com/office/drawing/2017/decorative" val="1"/>
              </a:ext>
            </a:extLst>
          </p:cNvPr>
          <p:cNvCxnSpPr>
            <a:cxnSpLocks/>
            <a:stCxn id="56" idx="2"/>
            <a:endCxn id="59" idx="0"/>
          </p:cNvCxnSpPr>
          <p:nvPr/>
        </p:nvCxnSpPr>
        <p:spPr>
          <a:xfrm rot="16200000" flipH="1">
            <a:off x="6532389" y="3156463"/>
            <a:ext cx="430835" cy="125992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18">
            <a:extLst>
              <a:ext uri="{FF2B5EF4-FFF2-40B4-BE49-F238E27FC236}">
                <a16:creationId xmlns:a16="http://schemas.microsoft.com/office/drawing/2014/main" id="{F80251BB-AC6D-9550-F100-7287031B189C}"/>
              </a:ext>
              <a:ext uri="{C183D7F6-B498-43B3-948B-1728B52AA6E4}">
                <adec:decorative xmlns:adec="http://schemas.microsoft.com/office/drawing/2017/decorative" val="1"/>
              </a:ext>
            </a:extLst>
          </p:cNvPr>
          <p:cNvCxnSpPr>
            <a:cxnSpLocks/>
            <a:stCxn id="57" idx="2"/>
            <a:endCxn id="28" idx="0"/>
          </p:cNvCxnSpPr>
          <p:nvPr/>
        </p:nvCxnSpPr>
        <p:spPr>
          <a:xfrm rot="16200000" flipH="1">
            <a:off x="5327309" y="4148285"/>
            <a:ext cx="363355" cy="12246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id="{4E99AF7B-A759-74AB-9E3A-A951480B8B47}"/>
              </a:ext>
              <a:ext uri="{C183D7F6-B498-43B3-948B-1728B52AA6E4}">
                <adec:decorative xmlns:adec="http://schemas.microsoft.com/office/drawing/2017/decorative" val="1"/>
              </a:ext>
            </a:extLst>
          </p:cNvPr>
          <p:cNvCxnSpPr>
            <a:cxnSpLocks/>
            <a:stCxn id="59" idx="2"/>
            <a:endCxn id="28" idx="0"/>
          </p:cNvCxnSpPr>
          <p:nvPr/>
        </p:nvCxnSpPr>
        <p:spPr>
          <a:xfrm rot="5400000">
            <a:off x="6567861" y="4132372"/>
            <a:ext cx="363355" cy="12564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2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500"/>
                                        <p:tgtEl>
                                          <p:spTgt spid="70"/>
                                        </p:tgtEl>
                                      </p:cBhvr>
                                    </p:animEffect>
                                  </p:childTnLst>
                                </p:cTn>
                              </p:par>
                              <p:par>
                                <p:cTn id="52" presetID="22" presetClass="entr" presetSubtype="2"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right)">
                                      <p:cBhvr>
                                        <p:cTn id="54" dur="500"/>
                                        <p:tgtEl>
                                          <p:spTgt spid="7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up)">
                                      <p:cBhvr>
                                        <p:cTn id="62" dur="500"/>
                                        <p:tgtEl>
                                          <p:spTgt spid="4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8" grpId="0" animBg="1"/>
      <p:bldP spid="29" grpId="0" animBg="1"/>
      <p:bldP spid="56" grpId="0" animBg="1"/>
      <p:bldP spid="5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523D-BD58-E4BA-2D0E-88098042BFD1}"/>
              </a:ext>
            </a:extLst>
          </p:cNvPr>
          <p:cNvSpPr>
            <a:spLocks noGrp="1"/>
          </p:cNvSpPr>
          <p:nvPr>
            <p:ph type="title"/>
          </p:nvPr>
        </p:nvSpPr>
        <p:spPr>
          <a:xfrm>
            <a:off x="838200" y="365125"/>
            <a:ext cx="3743227" cy="1897308"/>
          </a:xfrm>
        </p:spPr>
        <p:txBody>
          <a:bodyPr/>
          <a:lstStyle/>
          <a:p>
            <a:r>
              <a:rPr lang="en-US" dirty="0"/>
              <a:t>Overview of </a:t>
            </a:r>
            <a:br>
              <a:rPr lang="en-US" dirty="0"/>
            </a:br>
            <a:r>
              <a:rPr lang="en-US" dirty="0"/>
              <a:t>HF Management in CKM Syndrome Stage 4</a:t>
            </a:r>
          </a:p>
        </p:txBody>
      </p:sp>
      <p:pic>
        <p:nvPicPr>
          <p:cNvPr id="6" name="Picture 5" descr="Flowchart outlines heart failure (HF) management in chronic kidney disease (CKD) syndrome stage 4, divided into three sections: treatment with first-line guideline-directed medical therapy (GDMT) for HF, CKD management principles, and patient risk profile-based CKD syndrome management. Key details include medication recommendations for HF with reduced or preserved ejection fraction, cardiovascular health promotion, interdisciplinary care, and tailored treatment strategies for patients with obesity, type 2 diabetes (T2D), or CKD, highlighted by icons and color-coded boxes for clarity.">
            <a:extLst>
              <a:ext uri="{FF2B5EF4-FFF2-40B4-BE49-F238E27FC236}">
                <a16:creationId xmlns:a16="http://schemas.microsoft.com/office/drawing/2014/main" id="{A13B7CA3-10EE-8DD7-E360-0D7584854A70}"/>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l="1559" t="9033" r="1807" b="9038"/>
          <a:stretch>
            <a:fillRect/>
          </a:stretch>
        </p:blipFill>
        <p:spPr bwMode="auto">
          <a:xfrm>
            <a:off x="4826524" y="377074"/>
            <a:ext cx="6711884" cy="5690510"/>
          </a:xfrm>
          <a:prstGeom prst="rect">
            <a:avLst/>
          </a:prstGeom>
          <a:noFill/>
          <a:ln>
            <a:noFill/>
          </a:ln>
        </p:spPr>
      </p:pic>
      <p:sp>
        <p:nvSpPr>
          <p:cNvPr id="5" name="Text Placeholder 4">
            <a:extLst>
              <a:ext uri="{FF2B5EF4-FFF2-40B4-BE49-F238E27FC236}">
                <a16:creationId xmlns:a16="http://schemas.microsoft.com/office/drawing/2014/main" id="{F429AD9C-D6D3-1F7D-6F7B-50EFCC5BA213}"/>
              </a:ext>
            </a:extLst>
          </p:cNvPr>
          <p:cNvSpPr>
            <a:spLocks noGrp="1"/>
          </p:cNvSpPr>
          <p:nvPr>
            <p:ph type="body" sz="quarter" idx="13"/>
          </p:nvPr>
        </p:nvSpPr>
        <p:spPr>
          <a:xfrm>
            <a:off x="838201" y="3601041"/>
            <a:ext cx="3592398" cy="2168164"/>
          </a:xfrm>
        </p:spPr>
        <p:txBody>
          <a:bodyPr/>
          <a:lstStyle/>
          <a:p>
            <a:pPr algn="l"/>
            <a:r>
              <a:rPr lang="en-US" b="1" dirty="0"/>
              <a:t>Abbreviations: </a:t>
            </a:r>
            <a:r>
              <a:rPr lang="en-US" dirty="0"/>
              <a:t>CHW indicates community health worker; CKM, cardiovascular kidney metabolic; CVD, cardiovascular disease; eGFR, estimated glomerular filtration rate; GDMT, guideline directed medical therapy; GLP-1, glucagon-like peptide-1; HF, heart failure; HFpEF, heart failure with preserved ejection fraction; </a:t>
            </a:r>
            <a:r>
              <a:rPr lang="en-US" dirty="0" err="1"/>
              <a:t>HFrEF</a:t>
            </a:r>
            <a:r>
              <a:rPr lang="en-US" dirty="0"/>
              <a:t>, heart failure with reduced ejection fraction; SDOH, social determinants of health; SGLT2i ; sodium-glucose cotransporter-2 inhibitors; and T2D, type 2 diabetes.</a:t>
            </a:r>
          </a:p>
        </p:txBody>
      </p:sp>
      <p:sp>
        <p:nvSpPr>
          <p:cNvPr id="4" name="Slide Number Placeholder 3">
            <a:extLst>
              <a:ext uri="{FF2B5EF4-FFF2-40B4-BE49-F238E27FC236}">
                <a16:creationId xmlns:a16="http://schemas.microsoft.com/office/drawing/2014/main" id="{9FB48D75-EC1E-2BE5-7E27-2704CEEFD84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212604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E2DD114-5196-EE35-1591-E38D3786CA80}"/>
              </a:ext>
              <a:ext uri="{C183D7F6-B498-43B3-948B-1728B52AA6E4}">
                <adec:decorative xmlns:adec="http://schemas.microsoft.com/office/drawing/2017/decorative" val="1"/>
              </a:ext>
            </a:extLst>
          </p:cNvPr>
          <p:cNvSpPr/>
          <p:nvPr/>
        </p:nvSpPr>
        <p:spPr>
          <a:xfrm>
            <a:off x="376518" y="3173506"/>
            <a:ext cx="7670202" cy="153834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7EEE60-278F-4455-5366-404A36857A16}"/>
              </a:ext>
              <a:ext uri="{C183D7F6-B498-43B3-948B-1728B52AA6E4}">
                <adec:decorative xmlns:adec="http://schemas.microsoft.com/office/drawing/2017/decorative" val="1"/>
              </a:ext>
            </a:extLst>
          </p:cNvPr>
          <p:cNvSpPr txBox="1"/>
          <p:nvPr/>
        </p:nvSpPr>
        <p:spPr>
          <a:xfrm>
            <a:off x="407940" y="3209490"/>
            <a:ext cx="1586217" cy="307777"/>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HF GDMT</a:t>
            </a:r>
            <a:endParaRPr lang="en-US" sz="1400" i="1" dirty="0"/>
          </a:p>
        </p:txBody>
      </p:sp>
      <p:sp>
        <p:nvSpPr>
          <p:cNvPr id="2" name="Title 1">
            <a:extLst>
              <a:ext uri="{FF2B5EF4-FFF2-40B4-BE49-F238E27FC236}">
                <a16:creationId xmlns:a16="http://schemas.microsoft.com/office/drawing/2014/main" id="{7B7F96B8-DE56-1A27-EC72-17EC6E6D3575}"/>
              </a:ext>
            </a:extLst>
          </p:cNvPr>
          <p:cNvSpPr>
            <a:spLocks noGrp="1"/>
          </p:cNvSpPr>
          <p:nvPr>
            <p:ph type="title"/>
          </p:nvPr>
        </p:nvSpPr>
        <p:spPr/>
        <p:txBody>
          <a:bodyPr/>
          <a:lstStyle/>
          <a:p>
            <a:r>
              <a:rPr lang="en-US" dirty="0"/>
              <a:t>Management of Obesity and HF According to </a:t>
            </a:r>
            <a:br>
              <a:rPr lang="en-US" dirty="0"/>
            </a:br>
            <a:r>
              <a:rPr lang="en-US" dirty="0"/>
              <a:t>HF Subtype </a:t>
            </a:r>
          </a:p>
        </p:txBody>
      </p:sp>
      <p:sp>
        <p:nvSpPr>
          <p:cNvPr id="67" name="Rectangle 66" descr="An algorithm presenting the guideline recommendations for the management of obesity and heart failure according to the heart failure subtype with guideline directed medical therapies.">
            <a:extLst>
              <a:ext uri="{FF2B5EF4-FFF2-40B4-BE49-F238E27FC236}">
                <a16:creationId xmlns:a16="http://schemas.microsoft.com/office/drawing/2014/main" id="{A39F2EF8-534E-3499-2A0A-387B5B39AF56}"/>
              </a:ext>
              <a:ext uri="{C183D7F6-B498-43B3-948B-1728B52AA6E4}">
                <adec:decorative xmlns:adec="http://schemas.microsoft.com/office/drawing/2017/decorative" val="0"/>
              </a:ext>
            </a:extLst>
          </p:cNvPr>
          <p:cNvSpPr/>
          <p:nvPr/>
        </p:nvSpPr>
        <p:spPr>
          <a:xfrm>
            <a:off x="301336" y="1662544"/>
            <a:ext cx="11118273" cy="3096491"/>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0DE917A-74CB-EA29-CDFE-D1AB111F0C57}"/>
              </a:ext>
            </a:extLst>
          </p:cNvPr>
          <p:cNvSpPr>
            <a:spLocks noGrp="1"/>
          </p:cNvSpPr>
          <p:nvPr>
            <p:ph type="body" sz="quarter" idx="13"/>
          </p:nvPr>
        </p:nvSpPr>
        <p:spPr/>
        <p:txBody>
          <a:bodyPr/>
          <a:lstStyle/>
          <a:p>
            <a:r>
              <a:rPr lang="en-US" dirty="0"/>
              <a:t>With the exception of the SGLT2i COR for HFpEF which is anticipated to be updated in the next 2022 HF guideline iteration, GDMT is concordant with the 2022 HF guideline per HF subtype which is highlighted in gray.</a:t>
            </a:r>
            <a:endParaRPr lang="en-US" b="1" dirty="0"/>
          </a:p>
          <a:p>
            <a:r>
              <a:rPr lang="en-US" b="1" dirty="0"/>
              <a:t>Abbreviations: </a:t>
            </a:r>
            <a:r>
              <a:rPr lang="en-US" dirty="0"/>
              <a:t>GDMT indicates guideline directed medical therapy; GLP-1, glucagon-like peptide-1; HF, heart failure; HFpEF, heart failure with preserved ejection fraction; </a:t>
            </a:r>
            <a:r>
              <a:rPr lang="en-US" dirty="0" err="1"/>
              <a:t>HFrEF</a:t>
            </a:r>
            <a:r>
              <a:rPr lang="en-US" dirty="0"/>
              <a:t>, heart failure with reduced ejection fraction; and SGLT2i, sodium-glucose cotransporter-2 inhibitors.</a:t>
            </a:r>
          </a:p>
        </p:txBody>
      </p:sp>
      <p:sp>
        <p:nvSpPr>
          <p:cNvPr id="4" name="Slide Number Placeholder 3">
            <a:extLst>
              <a:ext uri="{FF2B5EF4-FFF2-40B4-BE49-F238E27FC236}">
                <a16:creationId xmlns:a16="http://schemas.microsoft.com/office/drawing/2014/main" id="{4C5C7937-6A96-5365-5C66-F4BC072EABF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3" name="TextBox 2">
            <a:extLst>
              <a:ext uri="{FF2B5EF4-FFF2-40B4-BE49-F238E27FC236}">
                <a16:creationId xmlns:a16="http://schemas.microsoft.com/office/drawing/2014/main" id="{5762A632-2464-BA3B-1877-E298C737C9CD}"/>
              </a:ext>
              <a:ext uri="{C183D7F6-B498-43B3-948B-1728B52AA6E4}">
                <adec:decorative xmlns:adec="http://schemas.microsoft.com/office/drawing/2017/decorative" val="1"/>
              </a:ext>
            </a:extLst>
          </p:cNvPr>
          <p:cNvSpPr txBox="1"/>
          <p:nvPr/>
        </p:nvSpPr>
        <p:spPr>
          <a:xfrm>
            <a:off x="4501992" y="1737364"/>
            <a:ext cx="3188017" cy="38166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Obesity and HF</a:t>
            </a:r>
          </a:p>
        </p:txBody>
      </p:sp>
      <p:sp>
        <p:nvSpPr>
          <p:cNvPr id="16" name="Rectangle Container copy 2">
            <a:extLst>
              <a:ext uri="{FF2B5EF4-FFF2-40B4-BE49-F238E27FC236}">
                <a16:creationId xmlns:a16="http://schemas.microsoft.com/office/drawing/2014/main" id="{2927E578-326F-6841-3474-11A17F3A7E2A}"/>
              </a:ext>
              <a:ext uri="{C183D7F6-B498-43B3-948B-1728B52AA6E4}">
                <adec:decorative xmlns:adec="http://schemas.microsoft.com/office/drawing/2017/decorative" val="1"/>
              </a:ext>
            </a:extLst>
          </p:cNvPr>
          <p:cNvSpPr/>
          <p:nvPr/>
        </p:nvSpPr>
        <p:spPr>
          <a:xfrm>
            <a:off x="1686870" y="2624326"/>
            <a:ext cx="3218688"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HFrEF</a:t>
            </a:r>
            <a:endParaRPr lang="en-US" b="1" dirty="0">
              <a:ln w="0"/>
              <a:latin typeface="Lub Dub Condensed" panose="020B0506030403020204" pitchFamily="34" charset="0"/>
            </a:endParaRPr>
          </a:p>
        </p:txBody>
      </p:sp>
      <p:sp>
        <p:nvSpPr>
          <p:cNvPr id="17" name="Rectangle Container copy 2">
            <a:extLst>
              <a:ext uri="{FF2B5EF4-FFF2-40B4-BE49-F238E27FC236}">
                <a16:creationId xmlns:a16="http://schemas.microsoft.com/office/drawing/2014/main" id="{75D70F77-22FB-8AF7-82E7-9BA68A509BB1}"/>
              </a:ext>
              <a:ext uri="{C183D7F6-B498-43B3-948B-1728B52AA6E4}">
                <adec:decorative xmlns:adec="http://schemas.microsoft.com/office/drawing/2017/decorative" val="1"/>
              </a:ext>
            </a:extLst>
          </p:cNvPr>
          <p:cNvSpPr/>
          <p:nvPr/>
        </p:nvSpPr>
        <p:spPr>
          <a:xfrm>
            <a:off x="7212827" y="2626119"/>
            <a:ext cx="3216824"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a:ln w="0"/>
                <a:latin typeface="Lub Dub Condensed" panose="020B0506030403020204" pitchFamily="34" charset="0"/>
              </a:rPr>
              <a:t>HFpEF</a:t>
            </a:r>
          </a:p>
        </p:txBody>
      </p:sp>
      <p:sp>
        <p:nvSpPr>
          <p:cNvPr id="18" name="Rectangle Container copy 2">
            <a:extLst>
              <a:ext uri="{FF2B5EF4-FFF2-40B4-BE49-F238E27FC236}">
                <a16:creationId xmlns:a16="http://schemas.microsoft.com/office/drawing/2014/main" id="{365AF13C-E545-0853-BE8F-F197966A3012}"/>
              </a:ext>
              <a:ext uri="{C183D7F6-B498-43B3-948B-1728B52AA6E4}">
                <adec:decorative xmlns:adec="http://schemas.microsoft.com/office/drawing/2017/decorative" val="1"/>
              </a:ext>
            </a:extLst>
          </p:cNvPr>
          <p:cNvSpPr/>
          <p:nvPr/>
        </p:nvSpPr>
        <p:spPr>
          <a:xfrm>
            <a:off x="802278" y="3654258"/>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Beta Blockers</a:t>
            </a:r>
          </a:p>
          <a:p>
            <a:pPr algn="ctr">
              <a:lnSpc>
                <a:spcPct val="90000"/>
              </a:lnSpc>
            </a:pPr>
            <a:r>
              <a:rPr lang="en-US" sz="1200" dirty="0">
                <a:ln w="0"/>
                <a:solidFill>
                  <a:prstClr val="black"/>
                </a:solidFill>
                <a:latin typeface="Lub Dub Condensed" panose="020B0506030403020204" pitchFamily="34" charset="0"/>
              </a:rPr>
              <a:t>Class 1</a:t>
            </a:r>
          </a:p>
        </p:txBody>
      </p:sp>
      <p:sp>
        <p:nvSpPr>
          <p:cNvPr id="19" name="Rectangle Container copy 2">
            <a:extLst>
              <a:ext uri="{FF2B5EF4-FFF2-40B4-BE49-F238E27FC236}">
                <a16:creationId xmlns:a16="http://schemas.microsoft.com/office/drawing/2014/main" id="{914F6B80-4F01-2A9A-3A25-A9E31B01903B}"/>
              </a:ext>
              <a:ext uri="{C183D7F6-B498-43B3-948B-1728B52AA6E4}">
                <adec:decorative xmlns:adec="http://schemas.microsoft.com/office/drawing/2017/decorative" val="1"/>
              </a:ext>
            </a:extLst>
          </p:cNvPr>
          <p:cNvSpPr/>
          <p:nvPr/>
        </p:nvSpPr>
        <p:spPr>
          <a:xfrm>
            <a:off x="2083633" y="3656051"/>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Steroidal MRA</a:t>
            </a:r>
          </a:p>
          <a:p>
            <a:pPr algn="ctr">
              <a:lnSpc>
                <a:spcPct val="90000"/>
              </a:lnSpc>
            </a:pPr>
            <a:r>
              <a:rPr lang="en-US" sz="1200" dirty="0">
                <a:ln w="0"/>
                <a:solidFill>
                  <a:prstClr val="black"/>
                </a:solidFill>
                <a:latin typeface="Lub Dub Condensed" panose="020B0506030403020204" pitchFamily="34" charset="0"/>
              </a:rPr>
              <a:t>Class 1</a:t>
            </a:r>
          </a:p>
        </p:txBody>
      </p:sp>
      <p:sp>
        <p:nvSpPr>
          <p:cNvPr id="20" name="Rectangle Container copy 2">
            <a:extLst>
              <a:ext uri="{FF2B5EF4-FFF2-40B4-BE49-F238E27FC236}">
                <a16:creationId xmlns:a16="http://schemas.microsoft.com/office/drawing/2014/main" id="{BAAF2741-8D05-61F9-B1B0-32FF1519DB05}"/>
              </a:ext>
              <a:ext uri="{C183D7F6-B498-43B3-948B-1728B52AA6E4}">
                <adec:decorative xmlns:adec="http://schemas.microsoft.com/office/drawing/2017/decorative" val="1"/>
              </a:ext>
            </a:extLst>
          </p:cNvPr>
          <p:cNvSpPr/>
          <p:nvPr/>
        </p:nvSpPr>
        <p:spPr>
          <a:xfrm>
            <a:off x="3364988" y="3657844"/>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ARNI/</a:t>
            </a:r>
            <a:r>
              <a:rPr lang="en-US" sz="1600" b="1" dirty="0" err="1">
                <a:ln w="0"/>
                <a:solidFill>
                  <a:prstClr val="black"/>
                </a:solidFill>
                <a:latin typeface="Lub Dub Condensed" panose="020B0506030403020204" pitchFamily="34" charset="0"/>
              </a:rPr>
              <a:t>ACEi</a:t>
            </a:r>
            <a:r>
              <a:rPr lang="en-US" sz="1600" b="1" dirty="0">
                <a:ln w="0"/>
                <a:solidFill>
                  <a:prstClr val="black"/>
                </a:solidFill>
                <a:latin typeface="Lub Dub Condensed" panose="020B0506030403020204" pitchFamily="34" charset="0"/>
              </a:rPr>
              <a:t>/</a:t>
            </a:r>
            <a:br>
              <a:rPr lang="en-US" sz="1600" b="1" dirty="0">
                <a:ln w="0"/>
                <a:solidFill>
                  <a:prstClr val="black"/>
                </a:solidFill>
                <a:latin typeface="Lub Dub Condensed" panose="020B0506030403020204" pitchFamily="34" charset="0"/>
              </a:rPr>
            </a:br>
            <a:r>
              <a:rPr lang="en-US" sz="1600" b="1" dirty="0">
                <a:ln w="0"/>
                <a:solidFill>
                  <a:prstClr val="black"/>
                </a:solidFill>
                <a:latin typeface="Lub Dub Condensed" panose="020B0506030403020204" pitchFamily="34" charset="0"/>
              </a:rPr>
              <a:t>ARB</a:t>
            </a:r>
          </a:p>
          <a:p>
            <a:pPr algn="ctr">
              <a:lnSpc>
                <a:spcPct val="90000"/>
              </a:lnSpc>
            </a:pP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FDB13A69-3CC6-924E-D2D3-49441744A673}"/>
              </a:ext>
              <a:ext uri="{C183D7F6-B498-43B3-948B-1728B52AA6E4}">
                <adec:decorative xmlns:adec="http://schemas.microsoft.com/office/drawing/2017/decorative" val="1"/>
              </a:ext>
            </a:extLst>
          </p:cNvPr>
          <p:cNvSpPr/>
          <p:nvPr/>
        </p:nvSpPr>
        <p:spPr>
          <a:xfrm>
            <a:off x="4646343" y="3657844"/>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sp>
        <p:nvSpPr>
          <p:cNvPr id="22" name="Rectangle Container copy 2">
            <a:extLst>
              <a:ext uri="{FF2B5EF4-FFF2-40B4-BE49-F238E27FC236}">
                <a16:creationId xmlns:a16="http://schemas.microsoft.com/office/drawing/2014/main" id="{009D6236-B7A9-1CC0-0D15-FC81DEDC2B7D}"/>
              </a:ext>
              <a:ext uri="{C183D7F6-B498-43B3-948B-1728B52AA6E4}">
                <adec:decorative xmlns:adec="http://schemas.microsoft.com/office/drawing/2017/decorative" val="1"/>
              </a:ext>
            </a:extLst>
          </p:cNvPr>
          <p:cNvSpPr/>
          <p:nvPr/>
        </p:nvSpPr>
        <p:spPr>
          <a:xfrm>
            <a:off x="6593479" y="3657844"/>
            <a:ext cx="1387798"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sp>
        <p:nvSpPr>
          <p:cNvPr id="23" name="Rectangle Container copy 2">
            <a:extLst>
              <a:ext uri="{FF2B5EF4-FFF2-40B4-BE49-F238E27FC236}">
                <a16:creationId xmlns:a16="http://schemas.microsoft.com/office/drawing/2014/main" id="{4E2DB8A5-EDFE-2643-1AE0-561F3CCB4B10}"/>
              </a:ext>
              <a:ext uri="{C183D7F6-B498-43B3-948B-1728B52AA6E4}">
                <adec:decorative xmlns:adec="http://schemas.microsoft.com/office/drawing/2017/decorative" val="1"/>
              </a:ext>
            </a:extLst>
          </p:cNvPr>
          <p:cNvSpPr/>
          <p:nvPr/>
        </p:nvSpPr>
        <p:spPr>
          <a:xfrm>
            <a:off x="8127340" y="3659637"/>
            <a:ext cx="1387798"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GLP-1-based therapy</a:t>
            </a:r>
          </a:p>
          <a:p>
            <a:pPr algn="ctr">
              <a:lnSpc>
                <a:spcPct val="90000"/>
              </a:lnSpc>
            </a:pPr>
            <a:r>
              <a:rPr lang="en-US" sz="1200" dirty="0">
                <a:ln w="0"/>
                <a:solidFill>
                  <a:prstClr val="black"/>
                </a:solidFill>
                <a:latin typeface="Lub Dub Condensed" panose="020B0506030403020204" pitchFamily="34" charset="0"/>
              </a:rPr>
              <a:t>Class 1</a:t>
            </a:r>
          </a:p>
        </p:txBody>
      </p:sp>
      <p:sp>
        <p:nvSpPr>
          <p:cNvPr id="24" name="Rectangle Container copy 2">
            <a:extLst>
              <a:ext uri="{FF2B5EF4-FFF2-40B4-BE49-F238E27FC236}">
                <a16:creationId xmlns:a16="http://schemas.microsoft.com/office/drawing/2014/main" id="{79AD32ED-3D4A-07D2-2B26-8A7B8F6AAC0B}"/>
              </a:ext>
              <a:ext uri="{C183D7F6-B498-43B3-948B-1728B52AA6E4}">
                <adec:decorative xmlns:adec="http://schemas.microsoft.com/office/drawing/2017/decorative" val="1"/>
              </a:ext>
            </a:extLst>
          </p:cNvPr>
          <p:cNvSpPr/>
          <p:nvPr/>
        </p:nvSpPr>
        <p:spPr>
          <a:xfrm>
            <a:off x="9661201" y="3659637"/>
            <a:ext cx="1591298" cy="853195"/>
          </a:xfrm>
          <a:prstGeom prst="rect">
            <a:avLst/>
          </a:prstGeom>
          <a:solidFill>
            <a:srgbClr val="FFDA68"/>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Exercise training and caloric deficit diet</a:t>
            </a:r>
          </a:p>
          <a:p>
            <a:pPr algn="ctr">
              <a:lnSpc>
                <a:spcPct val="90000"/>
              </a:lnSpc>
            </a:pPr>
            <a:r>
              <a:rPr lang="en-US" sz="1200" dirty="0">
                <a:ln w="0"/>
                <a:solidFill>
                  <a:prstClr val="black"/>
                </a:solidFill>
                <a:latin typeface="Lub Dub Condensed" panose="020B0506030403020204" pitchFamily="34" charset="0"/>
              </a:rPr>
              <a:t>Class 2a</a:t>
            </a:r>
          </a:p>
        </p:txBody>
      </p:sp>
      <p:cxnSp>
        <p:nvCxnSpPr>
          <p:cNvPr id="28" name="Straight Arrow Connector 18">
            <a:extLst>
              <a:ext uri="{FF2B5EF4-FFF2-40B4-BE49-F238E27FC236}">
                <a16:creationId xmlns:a16="http://schemas.microsoft.com/office/drawing/2014/main" id="{8E6F72D9-607B-167A-082A-567EFCA8FDA1}"/>
              </a:ext>
              <a:ext uri="{C183D7F6-B498-43B3-948B-1728B52AA6E4}">
                <adec:decorative xmlns:adec="http://schemas.microsoft.com/office/drawing/2017/decorative" val="1"/>
              </a:ext>
            </a:extLst>
          </p:cNvPr>
          <p:cNvCxnSpPr>
            <a:cxnSpLocks/>
            <a:stCxn id="17" idx="2"/>
            <a:endCxn id="24" idx="0"/>
          </p:cNvCxnSpPr>
          <p:nvPr/>
        </p:nvCxnSpPr>
        <p:spPr>
          <a:xfrm rot="16200000" flipH="1">
            <a:off x="9314134" y="2516920"/>
            <a:ext cx="649821" cy="16356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18">
            <a:extLst>
              <a:ext uri="{FF2B5EF4-FFF2-40B4-BE49-F238E27FC236}">
                <a16:creationId xmlns:a16="http://schemas.microsoft.com/office/drawing/2014/main" id="{E424BD0D-DC0D-CFEB-1406-BF118D73311C}"/>
              </a:ext>
              <a:ext uri="{C183D7F6-B498-43B3-948B-1728B52AA6E4}">
                <adec:decorative xmlns:adec="http://schemas.microsoft.com/office/drawing/2017/decorative" val="1"/>
              </a:ext>
            </a:extLst>
          </p:cNvPr>
          <p:cNvCxnSpPr>
            <a:cxnSpLocks/>
            <a:stCxn id="17" idx="2"/>
            <a:endCxn id="22" idx="0"/>
          </p:cNvCxnSpPr>
          <p:nvPr/>
        </p:nvCxnSpPr>
        <p:spPr>
          <a:xfrm rot="5400000">
            <a:off x="7730295" y="2566900"/>
            <a:ext cx="648028" cy="153386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6408EB-4827-BA17-B12A-A576FF8190D6}"/>
              </a:ext>
              <a:ext uri="{C183D7F6-B498-43B3-948B-1728B52AA6E4}">
                <adec:decorative xmlns:adec="http://schemas.microsoft.com/office/drawing/2017/decorative" val="1"/>
              </a:ext>
            </a:extLst>
          </p:cNvPr>
          <p:cNvCxnSpPr>
            <a:cxnSpLocks/>
            <a:stCxn id="17" idx="2"/>
            <a:endCxn id="23" idx="0"/>
          </p:cNvCxnSpPr>
          <p:nvPr/>
        </p:nvCxnSpPr>
        <p:spPr>
          <a:xfrm>
            <a:off x="8821239" y="3009816"/>
            <a:ext cx="0" cy="6498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18">
            <a:extLst>
              <a:ext uri="{FF2B5EF4-FFF2-40B4-BE49-F238E27FC236}">
                <a16:creationId xmlns:a16="http://schemas.microsoft.com/office/drawing/2014/main" id="{E5DB0CA6-17D3-FAA1-B500-C88C8901E49A}"/>
              </a:ext>
              <a:ext uri="{C183D7F6-B498-43B3-948B-1728B52AA6E4}">
                <adec:decorative xmlns:adec="http://schemas.microsoft.com/office/drawing/2017/decorative" val="1"/>
              </a:ext>
            </a:extLst>
          </p:cNvPr>
          <p:cNvCxnSpPr>
            <a:cxnSpLocks/>
            <a:stCxn id="16" idx="2"/>
            <a:endCxn id="20" idx="0"/>
          </p:cNvCxnSpPr>
          <p:nvPr/>
        </p:nvCxnSpPr>
        <p:spPr>
          <a:xfrm rot="16200000" flipH="1">
            <a:off x="3291008" y="3013228"/>
            <a:ext cx="649821" cy="63940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18">
            <a:extLst>
              <a:ext uri="{FF2B5EF4-FFF2-40B4-BE49-F238E27FC236}">
                <a16:creationId xmlns:a16="http://schemas.microsoft.com/office/drawing/2014/main" id="{BC6662B3-5201-1F47-9EFA-E24EB18B8FE0}"/>
              </a:ext>
              <a:ext uri="{C183D7F6-B498-43B3-948B-1728B52AA6E4}">
                <adec:decorative xmlns:adec="http://schemas.microsoft.com/office/drawing/2017/decorative" val="1"/>
              </a:ext>
            </a:extLst>
          </p:cNvPr>
          <p:cNvCxnSpPr>
            <a:cxnSpLocks/>
            <a:stCxn id="16" idx="2"/>
            <a:endCxn id="19" idx="0"/>
          </p:cNvCxnSpPr>
          <p:nvPr/>
        </p:nvCxnSpPr>
        <p:spPr>
          <a:xfrm rot="5400000">
            <a:off x="2651227" y="3011064"/>
            <a:ext cx="648028" cy="6419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18">
            <a:extLst>
              <a:ext uri="{FF2B5EF4-FFF2-40B4-BE49-F238E27FC236}">
                <a16:creationId xmlns:a16="http://schemas.microsoft.com/office/drawing/2014/main" id="{A19C97C6-DE2E-B01D-F01A-35C6973BFF2C}"/>
              </a:ext>
              <a:ext uri="{C183D7F6-B498-43B3-948B-1728B52AA6E4}">
                <adec:decorative xmlns:adec="http://schemas.microsoft.com/office/drawing/2017/decorative" val="1"/>
              </a:ext>
            </a:extLst>
          </p:cNvPr>
          <p:cNvCxnSpPr>
            <a:cxnSpLocks/>
            <a:stCxn id="16" idx="2"/>
            <a:endCxn id="21" idx="0"/>
          </p:cNvCxnSpPr>
          <p:nvPr/>
        </p:nvCxnSpPr>
        <p:spPr>
          <a:xfrm rot="16200000" flipH="1">
            <a:off x="3931686" y="2372551"/>
            <a:ext cx="649821" cy="19207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18">
            <a:extLst>
              <a:ext uri="{FF2B5EF4-FFF2-40B4-BE49-F238E27FC236}">
                <a16:creationId xmlns:a16="http://schemas.microsoft.com/office/drawing/2014/main" id="{30D07BAA-633F-A9A0-19B1-0DCEA6AC0AE9}"/>
              </a:ext>
              <a:ext uri="{C183D7F6-B498-43B3-948B-1728B52AA6E4}">
                <adec:decorative xmlns:adec="http://schemas.microsoft.com/office/drawing/2017/decorative" val="1"/>
              </a:ext>
            </a:extLst>
          </p:cNvPr>
          <p:cNvCxnSpPr>
            <a:cxnSpLocks/>
            <a:stCxn id="16" idx="2"/>
            <a:endCxn id="18" idx="0"/>
          </p:cNvCxnSpPr>
          <p:nvPr/>
        </p:nvCxnSpPr>
        <p:spPr>
          <a:xfrm rot="5400000">
            <a:off x="2011447" y="2369490"/>
            <a:ext cx="646235" cy="19233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18">
            <a:extLst>
              <a:ext uri="{FF2B5EF4-FFF2-40B4-BE49-F238E27FC236}">
                <a16:creationId xmlns:a16="http://schemas.microsoft.com/office/drawing/2014/main" id="{1A750A66-624E-C7A2-BC0E-D867EC3BA4BB}"/>
              </a:ext>
              <a:ext uri="{C183D7F6-B498-43B3-948B-1728B52AA6E4}">
                <adec:decorative xmlns:adec="http://schemas.microsoft.com/office/drawing/2017/decorative" val="1"/>
              </a:ext>
            </a:extLst>
          </p:cNvPr>
          <p:cNvCxnSpPr>
            <a:cxnSpLocks/>
            <a:stCxn id="3" idx="2"/>
            <a:endCxn id="16" idx="0"/>
          </p:cNvCxnSpPr>
          <p:nvPr/>
        </p:nvCxnSpPr>
        <p:spPr>
          <a:xfrm rot="5400000">
            <a:off x="4443461" y="971786"/>
            <a:ext cx="505294" cy="27997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18">
            <a:extLst>
              <a:ext uri="{FF2B5EF4-FFF2-40B4-BE49-F238E27FC236}">
                <a16:creationId xmlns:a16="http://schemas.microsoft.com/office/drawing/2014/main" id="{B781E2B3-E465-2AC7-2D8F-32465145CDB2}"/>
              </a:ext>
              <a:ext uri="{C183D7F6-B498-43B3-948B-1728B52AA6E4}">
                <adec:decorative xmlns:adec="http://schemas.microsoft.com/office/drawing/2017/decorative" val="1"/>
              </a:ext>
            </a:extLst>
          </p:cNvPr>
          <p:cNvCxnSpPr>
            <a:cxnSpLocks/>
            <a:stCxn id="3" idx="2"/>
            <a:endCxn id="17" idx="0"/>
          </p:cNvCxnSpPr>
          <p:nvPr/>
        </p:nvCxnSpPr>
        <p:spPr>
          <a:xfrm rot="16200000" flipH="1">
            <a:off x="7205077" y="1009956"/>
            <a:ext cx="507087" cy="27252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54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right)">
                                      <p:cBhvr>
                                        <p:cTn id="26" dur="500"/>
                                        <p:tgtEl>
                                          <p:spTgt spid="4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up)">
                                      <p:cBhvr>
                                        <p:cTn id="34" dur="500"/>
                                        <p:tgtEl>
                                          <p:spTgt spid="4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1000"/>
                            </p:stCondLst>
                            <p:childTnLst>
                              <p:par>
                                <p:cTn id="65" presetID="22" presetClass="entr" presetSubtype="2"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right)">
                                      <p:cBhvr>
                                        <p:cTn id="67" dur="500"/>
                                        <p:tgtEl>
                                          <p:spTgt spid="29"/>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2000"/>
                            </p:stCondLst>
                            <p:childTnLst>
                              <p:par>
                                <p:cTn id="73" presetID="22" presetClass="entr" presetSubtype="1"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par>
                          <p:cTn id="80" fill="hold">
                            <p:stCondLst>
                              <p:cond delay="3000"/>
                            </p:stCondLst>
                            <p:childTnLst>
                              <p:par>
                                <p:cTn id="81" presetID="22" presetClass="entr" presetSubtype="8"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left)">
                                      <p:cBhvr>
                                        <p:cTn id="83" dur="500"/>
                                        <p:tgtEl>
                                          <p:spTgt spid="28"/>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3734427354"/>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lnB w="12700" cap="flat" cmpd="sng" algn="ctr">
                      <a:noFill/>
                      <a:prstDash val="solid"/>
                      <a:round/>
                      <a:headEnd type="none" w="med" len="med"/>
                      <a:tailEnd type="none" w="med" len="med"/>
                    </a:lnB>
                    <a:solidFill>
                      <a:srgbClr val="79C78D"/>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C78D"/>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DA68"/>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A68"/>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AA74B"/>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A74B"/>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7F7F"/>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7F7F"/>
                    </a:solidFill>
                  </a:tcPr>
                </a:tc>
                <a:extLst>
                  <a:ext uri="{0D108BD9-81ED-4DB2-BD59-A6C34878D82A}">
                    <a16:rowId xmlns:a16="http://schemas.microsoft.com/office/drawing/2014/main" val="2650303985"/>
                  </a:ext>
                </a:extLst>
              </a:tr>
              <a:tr h="198818">
                <a:tc>
                  <a:txBody>
                    <a:bodyPr/>
                    <a:lstStyle/>
                    <a:p>
                      <a:r>
                        <a:rPr lang="en-US" sz="1000" b="1" kern="1200" dirty="0">
                          <a:solidFill>
                            <a:schemeClr val="bg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F1C08"/>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solidFill>
                            <a:schemeClr val="bg1"/>
                          </a:solidFill>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Potentially harmful</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Causes harm</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solidFill>
                      <a:srgbClr val="AF1C08"/>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extLst>
              <p:ext uri="{D42A27DB-BD31-4B8C-83A1-F6EECF244321}">
                <p14:modId xmlns:p14="http://schemas.microsoft.com/office/powerpoint/2010/main" val="3740420363"/>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solidFill>
                            <a:schemeClr val="bg1"/>
                          </a:solidFill>
                          <a:latin typeface="Lub Dub Condensed" panose="020B0506030403020204" pitchFamily="34" charset="0"/>
                        </a:rPr>
                        <a:t>LEVEL A</a:t>
                      </a:r>
                    </a:p>
                  </a:txBody>
                  <a:tcPr>
                    <a:lnB w="12700" cap="flat" cmpd="sng" algn="ctr">
                      <a:noFill/>
                      <a:prstDash val="solid"/>
                      <a:round/>
                      <a:headEnd type="none" w="med" len="med"/>
                      <a:tailEnd type="none" w="med" len="med"/>
                    </a:lnB>
                    <a:solidFill>
                      <a:srgbClr val="065D93"/>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One or more RCTs corroborated by high-quality registry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5D93"/>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D9F0"/>
                    </a:solidFill>
                  </a:tcPr>
                </a:tc>
                <a:extLst>
                  <a:ext uri="{0D108BD9-81ED-4DB2-BD59-A6C34878D82A}">
                    <a16:rowId xmlns:a16="http://schemas.microsoft.com/office/drawing/2014/main" val="2650303985"/>
                  </a:ext>
                </a:extLst>
              </a:tr>
              <a:tr h="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lnT w="12700" cap="flat" cmpd="sng" algn="ctr">
                      <a:noFill/>
                      <a:prstDash val="solid"/>
                      <a:round/>
                      <a:headEnd type="none" w="med" len="med"/>
                      <a:tailEnd type="none" w="med" len="med"/>
                    </a:lnT>
                    <a:solidFill>
                      <a:srgbClr val="C4D9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buNone/>
              <a:defRPr/>
            </a:pPr>
            <a:r>
              <a:rPr lang="en-US" sz="700" dirty="0">
                <a:sym typeface="Arial"/>
              </a:rPr>
              <a:t>COR and LOE are determined independently (any COR may be paired with any LOE). </a:t>
            </a:r>
          </a:p>
          <a:p>
            <a:pPr marL="0" indent="0">
              <a:spcBef>
                <a:spcPts val="600"/>
              </a:spcBef>
              <a:buClr>
                <a:srgbClr val="000000"/>
              </a:buClr>
              <a:buNone/>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233363" indent="-117475">
              <a:spcBef>
                <a:spcPts val="600"/>
              </a:spcBef>
              <a:buClr>
                <a:srgbClr val="000000"/>
              </a:buClr>
              <a:buNone/>
              <a:tabLst>
                <a:tab pos="233363" algn="l"/>
              </a:tabLst>
              <a:defRPr/>
            </a:pPr>
            <a:r>
              <a:rPr lang="en-US" sz="700" dirty="0">
                <a:sym typeface="Arial"/>
              </a:rPr>
              <a:t>*	The outcome or result of the intervention should be specified (an improved clinical outcome or increased diagnostic accuracy or incremental prognostic information). </a:t>
            </a:r>
          </a:p>
          <a:p>
            <a:pPr marL="233363" indent="-117475">
              <a:spcBef>
                <a:spcPts val="600"/>
              </a:spcBef>
              <a:buClr>
                <a:srgbClr val="000000"/>
              </a:buClr>
              <a:buNone/>
              <a:tabLst>
                <a:tab pos="233363" algn="l"/>
              </a:tabLst>
              <a:defRPr/>
            </a:pPr>
            <a:r>
              <a:rPr lang="en-US" sz="700" dirty="0">
                <a:sym typeface="Arial"/>
              </a:rPr>
              <a:t> </a:t>
            </a:r>
            <a:r>
              <a:rPr lang="en-US" sz="700" b="1" dirty="0">
                <a:sym typeface="Arial"/>
              </a:rPr>
              <a:t>†	</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233363" indent="-117475">
              <a:spcBef>
                <a:spcPts val="600"/>
              </a:spcBef>
              <a:buClr>
                <a:srgbClr val="000000"/>
              </a:buClr>
              <a:buNone/>
              <a:tabLst>
                <a:tab pos="233363" algn="l"/>
              </a:tabLst>
              <a:defRPr/>
            </a:pPr>
            <a:r>
              <a:rPr lang="en-US" sz="700" b="1" dirty="0">
                <a:sym typeface="Arial"/>
              </a:rPr>
              <a:t>‡	</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buNone/>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r>
              <a:rPr lang="en-US" sz="900" dirty="0" err="1">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Ndumele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 C.E., et al. 2026  AHA/ACC/ADA/ASN Guideline for the Prevention, Detection, Evaluation, and Management of CKM Syndrome.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Circulation</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AE54-6E59-7728-8DD6-E6DC5B844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44723-20AA-B89C-8BDB-8D48953988B7}"/>
              </a:ext>
            </a:extLst>
          </p:cNvPr>
          <p:cNvSpPr>
            <a:spLocks noGrp="1"/>
          </p:cNvSpPr>
          <p:nvPr>
            <p:ph type="title"/>
          </p:nvPr>
        </p:nvSpPr>
        <p:spPr>
          <a:xfrm>
            <a:off x="653473" y="429348"/>
            <a:ext cx="10515600" cy="660111"/>
          </a:xfrm>
        </p:spPr>
        <p:txBody>
          <a:bodyPr/>
          <a:lstStyle/>
          <a:p>
            <a:r>
              <a:rPr lang="en-US" dirty="0"/>
              <a:t>Management of Type 2 Diabetes and HF According to HF Subtype  </a:t>
            </a:r>
          </a:p>
        </p:txBody>
      </p:sp>
      <p:sp>
        <p:nvSpPr>
          <p:cNvPr id="15" name="Rectangle 14">
            <a:extLst>
              <a:ext uri="{FF2B5EF4-FFF2-40B4-BE49-F238E27FC236}">
                <a16:creationId xmlns:a16="http://schemas.microsoft.com/office/drawing/2014/main" id="{0DAB6216-DA8A-E4A5-3D4D-1921CFBF5F1E}"/>
              </a:ext>
              <a:ext uri="{C183D7F6-B498-43B3-948B-1728B52AA6E4}">
                <adec:decorative xmlns:adec="http://schemas.microsoft.com/office/drawing/2017/decorative" val="1"/>
              </a:ext>
            </a:extLst>
          </p:cNvPr>
          <p:cNvSpPr/>
          <p:nvPr/>
        </p:nvSpPr>
        <p:spPr>
          <a:xfrm>
            <a:off x="763794" y="2614109"/>
            <a:ext cx="9305364" cy="12801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788AC2-367E-F77F-E8DE-6E99514BB03D}"/>
              </a:ext>
              <a:ext uri="{C183D7F6-B498-43B3-948B-1728B52AA6E4}">
                <adec:decorative xmlns:adec="http://schemas.microsoft.com/office/drawing/2017/decorative" val="1"/>
              </a:ext>
            </a:extLst>
          </p:cNvPr>
          <p:cNvSpPr txBox="1"/>
          <p:nvPr/>
        </p:nvSpPr>
        <p:spPr>
          <a:xfrm>
            <a:off x="795216" y="2628577"/>
            <a:ext cx="1586217" cy="307777"/>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HF GDMT</a:t>
            </a:r>
            <a:endParaRPr lang="en-US" sz="1400" i="1" dirty="0"/>
          </a:p>
        </p:txBody>
      </p:sp>
      <p:sp>
        <p:nvSpPr>
          <p:cNvPr id="72" name="Rectangle 71" descr="An algorithm presenting the guideline recommendations for the management of type 2 diabetes and heart failure according to the heart failure subtype with guideline directed medical therapies.">
            <a:extLst>
              <a:ext uri="{FF2B5EF4-FFF2-40B4-BE49-F238E27FC236}">
                <a16:creationId xmlns:a16="http://schemas.microsoft.com/office/drawing/2014/main" id="{C3F6CFAC-48DE-BD4D-FDD4-85950DF76D57}"/>
              </a:ext>
            </a:extLst>
          </p:cNvPr>
          <p:cNvSpPr/>
          <p:nvPr/>
        </p:nvSpPr>
        <p:spPr>
          <a:xfrm>
            <a:off x="727365" y="1330036"/>
            <a:ext cx="10609118" cy="4187537"/>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CD845566-5016-C68E-5415-C599D903120E}"/>
              </a:ext>
            </a:extLst>
          </p:cNvPr>
          <p:cNvSpPr txBox="1"/>
          <p:nvPr/>
        </p:nvSpPr>
        <p:spPr>
          <a:xfrm>
            <a:off x="742277" y="5127825"/>
            <a:ext cx="5454128" cy="1107996"/>
          </a:xfrm>
          <a:prstGeom prst="rect">
            <a:avLst/>
          </a:prstGeom>
          <a:noFill/>
        </p:spPr>
        <p:txBody>
          <a:bodyPr wrap="square">
            <a:spAutoFit/>
          </a:bodyPr>
          <a:lstStyle/>
          <a:p>
            <a:r>
              <a:rPr kumimoji="0" lang="en-US" sz="12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Management of patients with comorbid type 2 diabetes and HF according to HF subtype with HF GDMT as recommended by the 2022 Heart Failure Guidelines highlighted in gray.</a:t>
            </a:r>
            <a:br>
              <a:rPr kumimoji="0" lang="en-US" sz="12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br>
            <a:br>
              <a:rPr kumimoji="0" lang="en-US" sz="1200" b="1"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br>
            <a:endParaRPr lang="en-US" i="1" dirty="0"/>
          </a:p>
        </p:txBody>
      </p:sp>
      <p:sp>
        <p:nvSpPr>
          <p:cNvPr id="5" name="Text Placeholder 4">
            <a:extLst>
              <a:ext uri="{FF2B5EF4-FFF2-40B4-BE49-F238E27FC236}">
                <a16:creationId xmlns:a16="http://schemas.microsoft.com/office/drawing/2014/main" id="{E0F357E7-B2D4-2415-AB86-C534A73C2E50}"/>
              </a:ext>
            </a:extLst>
          </p:cNvPr>
          <p:cNvSpPr>
            <a:spLocks noGrp="1"/>
          </p:cNvSpPr>
          <p:nvPr>
            <p:ph type="body" sz="quarter" idx="13"/>
          </p:nvPr>
        </p:nvSpPr>
        <p:spPr>
          <a:xfrm>
            <a:off x="0" y="5960020"/>
            <a:ext cx="12192000" cy="421493"/>
          </a:xfrm>
        </p:spPr>
        <p:txBody>
          <a:bodyPr/>
          <a:lstStyle/>
          <a:p>
            <a:r>
              <a:rPr lang="en-US" b="1" dirty="0"/>
              <a:t>Abbreviations: </a:t>
            </a:r>
            <a:r>
              <a:rPr lang="en-US" dirty="0"/>
              <a:t>GDMT indicates guideline directed medical therapy; GLP-1, glucagon-like peptide-1; HF, heart failure; HFpEF, heart failure with </a:t>
            </a:r>
            <a:br>
              <a:rPr lang="en-US" dirty="0"/>
            </a:br>
            <a:r>
              <a:rPr lang="en-US" dirty="0"/>
              <a:t>preserved ejection fraction; </a:t>
            </a:r>
            <a:r>
              <a:rPr lang="en-US" dirty="0" err="1"/>
              <a:t>HFrEF</a:t>
            </a:r>
            <a:r>
              <a:rPr lang="en-US" dirty="0"/>
              <a:t>, heart failure with reduced ejection fraction; and SGLT2i, sodium-glucose cotransporter-2 inhibitors.</a:t>
            </a:r>
          </a:p>
        </p:txBody>
      </p:sp>
      <p:sp>
        <p:nvSpPr>
          <p:cNvPr id="4" name="Slide Number Placeholder 3">
            <a:extLst>
              <a:ext uri="{FF2B5EF4-FFF2-40B4-BE49-F238E27FC236}">
                <a16:creationId xmlns:a16="http://schemas.microsoft.com/office/drawing/2014/main" id="{5ECBBCA6-3973-FEAF-7732-2D7DBC1072B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7" name="TextBox 16">
            <a:extLst>
              <a:ext uri="{FF2B5EF4-FFF2-40B4-BE49-F238E27FC236}">
                <a16:creationId xmlns:a16="http://schemas.microsoft.com/office/drawing/2014/main" id="{4A924C60-16BF-6F33-7482-731C5CCEC8B6}"/>
              </a:ext>
              <a:ext uri="{C183D7F6-B498-43B3-948B-1728B52AA6E4}">
                <adec:decorative xmlns:adec="http://schemas.microsoft.com/office/drawing/2017/decorative" val="1"/>
              </a:ext>
            </a:extLst>
          </p:cNvPr>
          <p:cNvSpPr txBox="1"/>
          <p:nvPr/>
        </p:nvSpPr>
        <p:spPr>
          <a:xfrm>
            <a:off x="4491235" y="1307059"/>
            <a:ext cx="3188017" cy="38166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T2D and HF</a:t>
            </a:r>
          </a:p>
        </p:txBody>
      </p:sp>
      <p:sp>
        <p:nvSpPr>
          <p:cNvPr id="18" name="Rectangle Container copy 2">
            <a:extLst>
              <a:ext uri="{FF2B5EF4-FFF2-40B4-BE49-F238E27FC236}">
                <a16:creationId xmlns:a16="http://schemas.microsoft.com/office/drawing/2014/main" id="{2B90ED71-B959-8678-3D52-812D1C3A986C}"/>
              </a:ext>
              <a:ext uri="{C183D7F6-B498-43B3-948B-1728B52AA6E4}">
                <adec:decorative xmlns:adec="http://schemas.microsoft.com/office/drawing/2017/decorative" val="1"/>
              </a:ext>
            </a:extLst>
          </p:cNvPr>
          <p:cNvSpPr/>
          <p:nvPr/>
        </p:nvSpPr>
        <p:spPr>
          <a:xfrm>
            <a:off x="2074146" y="2075687"/>
            <a:ext cx="3218688"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HFrEF</a:t>
            </a:r>
            <a:endParaRPr lang="en-US" b="1" dirty="0">
              <a:ln w="0"/>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56EC7332-49E5-2625-FBC2-B3149502B4C0}"/>
              </a:ext>
              <a:ext uri="{C183D7F6-B498-43B3-948B-1728B52AA6E4}">
                <adec:decorative xmlns:adec="http://schemas.microsoft.com/office/drawing/2017/decorative" val="1"/>
              </a:ext>
            </a:extLst>
          </p:cNvPr>
          <p:cNvSpPr/>
          <p:nvPr/>
        </p:nvSpPr>
        <p:spPr>
          <a:xfrm>
            <a:off x="6674945" y="2077480"/>
            <a:ext cx="3216824"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a:ln w="0"/>
                <a:latin typeface="Lub Dub Condensed" panose="020B0506030403020204" pitchFamily="34" charset="0"/>
              </a:rPr>
              <a:t>HFpEF</a:t>
            </a:r>
          </a:p>
        </p:txBody>
      </p:sp>
      <p:sp>
        <p:nvSpPr>
          <p:cNvPr id="20" name="Rectangle Container copy 2">
            <a:extLst>
              <a:ext uri="{FF2B5EF4-FFF2-40B4-BE49-F238E27FC236}">
                <a16:creationId xmlns:a16="http://schemas.microsoft.com/office/drawing/2014/main" id="{DDD4A94C-BF78-5F78-0574-7866105C5C80}"/>
              </a:ext>
              <a:ext uri="{C183D7F6-B498-43B3-948B-1728B52AA6E4}">
                <adec:decorative xmlns:adec="http://schemas.microsoft.com/office/drawing/2017/decorative" val="1"/>
              </a:ext>
            </a:extLst>
          </p:cNvPr>
          <p:cNvSpPr/>
          <p:nvPr/>
        </p:nvSpPr>
        <p:spPr>
          <a:xfrm>
            <a:off x="1189554" y="3105620"/>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Beta Blockers</a:t>
            </a:r>
          </a:p>
          <a:p>
            <a:pPr algn="ctr">
              <a:lnSpc>
                <a:spcPct val="90000"/>
              </a:lnSpc>
            </a:pP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4E269044-B353-9BD2-7371-176DC93D08F2}"/>
              </a:ext>
              <a:ext uri="{C183D7F6-B498-43B3-948B-1728B52AA6E4}">
                <adec:decorative xmlns:adec="http://schemas.microsoft.com/office/drawing/2017/decorative" val="1"/>
              </a:ext>
            </a:extLst>
          </p:cNvPr>
          <p:cNvSpPr/>
          <p:nvPr/>
        </p:nvSpPr>
        <p:spPr>
          <a:xfrm>
            <a:off x="2470909" y="3107413"/>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Steroidal MRA</a:t>
            </a:r>
          </a:p>
          <a:p>
            <a:pPr algn="ctr">
              <a:lnSpc>
                <a:spcPct val="90000"/>
              </a:lnSpc>
            </a:pPr>
            <a:r>
              <a:rPr lang="en-US" sz="1200" dirty="0">
                <a:ln w="0"/>
                <a:solidFill>
                  <a:prstClr val="black"/>
                </a:solidFill>
                <a:latin typeface="Lub Dub Condensed" panose="020B0506030403020204" pitchFamily="34" charset="0"/>
              </a:rPr>
              <a:t>Class 1</a:t>
            </a:r>
          </a:p>
        </p:txBody>
      </p:sp>
      <p:sp>
        <p:nvSpPr>
          <p:cNvPr id="22" name="Rectangle Container copy 2">
            <a:extLst>
              <a:ext uri="{FF2B5EF4-FFF2-40B4-BE49-F238E27FC236}">
                <a16:creationId xmlns:a16="http://schemas.microsoft.com/office/drawing/2014/main" id="{195240DE-4BF5-909A-7D39-32A41A8818F6}"/>
              </a:ext>
              <a:ext uri="{C183D7F6-B498-43B3-948B-1728B52AA6E4}">
                <adec:decorative xmlns:adec="http://schemas.microsoft.com/office/drawing/2017/decorative" val="1"/>
              </a:ext>
            </a:extLst>
          </p:cNvPr>
          <p:cNvSpPr/>
          <p:nvPr/>
        </p:nvSpPr>
        <p:spPr>
          <a:xfrm>
            <a:off x="3752264" y="3109206"/>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ARNI/</a:t>
            </a:r>
            <a:r>
              <a:rPr lang="en-US" sz="1600" b="1" dirty="0" err="1">
                <a:ln w="0"/>
                <a:solidFill>
                  <a:prstClr val="black"/>
                </a:solidFill>
                <a:latin typeface="Lub Dub Condensed" panose="020B0506030403020204" pitchFamily="34" charset="0"/>
              </a:rPr>
              <a:t>ACEi</a:t>
            </a:r>
            <a:r>
              <a:rPr lang="en-US" sz="1600" b="1" dirty="0">
                <a:ln w="0"/>
                <a:solidFill>
                  <a:prstClr val="black"/>
                </a:solidFill>
                <a:latin typeface="Lub Dub Condensed" panose="020B0506030403020204" pitchFamily="34" charset="0"/>
              </a:rPr>
              <a:t>/</a:t>
            </a:r>
            <a:br>
              <a:rPr lang="en-US" sz="1600" b="1" dirty="0">
                <a:ln w="0"/>
                <a:solidFill>
                  <a:prstClr val="black"/>
                </a:solidFill>
                <a:latin typeface="Lub Dub Condensed" panose="020B0506030403020204" pitchFamily="34" charset="0"/>
              </a:rPr>
            </a:br>
            <a:r>
              <a:rPr lang="en-US" sz="1600" b="1" dirty="0">
                <a:ln w="0"/>
                <a:solidFill>
                  <a:prstClr val="black"/>
                </a:solidFill>
                <a:latin typeface="Lub Dub Condensed" panose="020B0506030403020204" pitchFamily="34" charset="0"/>
              </a:rPr>
              <a:t>ARB</a:t>
            </a:r>
          </a:p>
          <a:p>
            <a:pPr algn="ctr">
              <a:lnSpc>
                <a:spcPct val="90000"/>
              </a:lnSpc>
            </a:pPr>
            <a:r>
              <a:rPr lang="en-US" sz="1200" dirty="0">
                <a:ln w="0"/>
                <a:solidFill>
                  <a:prstClr val="black"/>
                </a:solidFill>
                <a:latin typeface="Lub Dub Condensed" panose="020B0506030403020204" pitchFamily="34" charset="0"/>
              </a:rPr>
              <a:t>Class 1</a:t>
            </a:r>
          </a:p>
        </p:txBody>
      </p:sp>
      <p:sp>
        <p:nvSpPr>
          <p:cNvPr id="23" name="Rectangle Container copy 2">
            <a:extLst>
              <a:ext uri="{FF2B5EF4-FFF2-40B4-BE49-F238E27FC236}">
                <a16:creationId xmlns:a16="http://schemas.microsoft.com/office/drawing/2014/main" id="{817C1572-ED48-1A5E-7976-D5C521BCB11C}"/>
              </a:ext>
              <a:ext uri="{C183D7F6-B498-43B3-948B-1728B52AA6E4}">
                <adec:decorative xmlns:adec="http://schemas.microsoft.com/office/drawing/2017/decorative" val="1"/>
              </a:ext>
            </a:extLst>
          </p:cNvPr>
          <p:cNvSpPr/>
          <p:nvPr/>
        </p:nvSpPr>
        <p:spPr>
          <a:xfrm>
            <a:off x="5033619" y="3109206"/>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sp>
        <p:nvSpPr>
          <p:cNvPr id="25" name="Rectangle Container copy 2">
            <a:extLst>
              <a:ext uri="{FF2B5EF4-FFF2-40B4-BE49-F238E27FC236}">
                <a16:creationId xmlns:a16="http://schemas.microsoft.com/office/drawing/2014/main" id="{BE0F2720-CCE7-4193-31FE-1C6767014A29}"/>
              </a:ext>
              <a:ext uri="{C183D7F6-B498-43B3-948B-1728B52AA6E4}">
                <adec:decorative xmlns:adec="http://schemas.microsoft.com/office/drawing/2017/decorative" val="1"/>
              </a:ext>
            </a:extLst>
          </p:cNvPr>
          <p:cNvSpPr/>
          <p:nvPr/>
        </p:nvSpPr>
        <p:spPr>
          <a:xfrm>
            <a:off x="7535670" y="3110999"/>
            <a:ext cx="1489996" cy="482057"/>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cxnSp>
        <p:nvCxnSpPr>
          <p:cNvPr id="29" name="Straight Arrow Connector 28">
            <a:extLst>
              <a:ext uri="{FF2B5EF4-FFF2-40B4-BE49-F238E27FC236}">
                <a16:creationId xmlns:a16="http://schemas.microsoft.com/office/drawing/2014/main" id="{8576A5C6-FDF5-E2A4-5CDB-06B429CED0CC}"/>
              </a:ext>
              <a:ext uri="{C183D7F6-B498-43B3-948B-1728B52AA6E4}">
                <adec:decorative xmlns:adec="http://schemas.microsoft.com/office/drawing/2017/decorative" val="1"/>
              </a:ext>
            </a:extLst>
          </p:cNvPr>
          <p:cNvCxnSpPr>
            <a:cxnSpLocks/>
            <a:stCxn id="19" idx="2"/>
            <a:endCxn id="25" idx="0"/>
          </p:cNvCxnSpPr>
          <p:nvPr/>
        </p:nvCxnSpPr>
        <p:spPr>
          <a:xfrm flipH="1">
            <a:off x="8280668" y="2461177"/>
            <a:ext cx="2689" cy="6498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18">
            <a:extLst>
              <a:ext uri="{FF2B5EF4-FFF2-40B4-BE49-F238E27FC236}">
                <a16:creationId xmlns:a16="http://schemas.microsoft.com/office/drawing/2014/main" id="{9CBC10F6-7AAE-C2E8-C54D-F6EC2FDAA200}"/>
              </a:ext>
              <a:ext uri="{C183D7F6-B498-43B3-948B-1728B52AA6E4}">
                <adec:decorative xmlns:adec="http://schemas.microsoft.com/office/drawing/2017/decorative" val="1"/>
              </a:ext>
            </a:extLst>
          </p:cNvPr>
          <p:cNvCxnSpPr>
            <a:cxnSpLocks/>
            <a:stCxn id="18" idx="2"/>
            <a:endCxn id="22" idx="0"/>
          </p:cNvCxnSpPr>
          <p:nvPr/>
        </p:nvCxnSpPr>
        <p:spPr>
          <a:xfrm rot="16200000" flipH="1">
            <a:off x="3678283" y="2464590"/>
            <a:ext cx="649822" cy="63940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18">
            <a:extLst>
              <a:ext uri="{FF2B5EF4-FFF2-40B4-BE49-F238E27FC236}">
                <a16:creationId xmlns:a16="http://schemas.microsoft.com/office/drawing/2014/main" id="{52CBB35C-02FC-6E99-A585-173A1150C27D}"/>
              </a:ext>
              <a:ext uri="{C183D7F6-B498-43B3-948B-1728B52AA6E4}">
                <adec:decorative xmlns:adec="http://schemas.microsoft.com/office/drawing/2017/decorative" val="1"/>
              </a:ext>
            </a:extLst>
          </p:cNvPr>
          <p:cNvCxnSpPr>
            <a:cxnSpLocks/>
            <a:stCxn id="18" idx="2"/>
            <a:endCxn id="21" idx="0"/>
          </p:cNvCxnSpPr>
          <p:nvPr/>
        </p:nvCxnSpPr>
        <p:spPr>
          <a:xfrm rot="5400000">
            <a:off x="3038503" y="2462425"/>
            <a:ext cx="648029" cy="6419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18">
            <a:extLst>
              <a:ext uri="{FF2B5EF4-FFF2-40B4-BE49-F238E27FC236}">
                <a16:creationId xmlns:a16="http://schemas.microsoft.com/office/drawing/2014/main" id="{01E02211-3F48-F1DF-DBF5-D95DC3E95AAB}"/>
              </a:ext>
              <a:ext uri="{C183D7F6-B498-43B3-948B-1728B52AA6E4}">
                <adec:decorative xmlns:adec="http://schemas.microsoft.com/office/drawing/2017/decorative" val="1"/>
              </a:ext>
            </a:extLst>
          </p:cNvPr>
          <p:cNvCxnSpPr>
            <a:cxnSpLocks/>
            <a:stCxn id="18" idx="2"/>
            <a:endCxn id="23" idx="0"/>
          </p:cNvCxnSpPr>
          <p:nvPr/>
        </p:nvCxnSpPr>
        <p:spPr>
          <a:xfrm rot="16200000" flipH="1">
            <a:off x="4318961" y="1823913"/>
            <a:ext cx="649822" cy="19207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18">
            <a:extLst>
              <a:ext uri="{FF2B5EF4-FFF2-40B4-BE49-F238E27FC236}">
                <a16:creationId xmlns:a16="http://schemas.microsoft.com/office/drawing/2014/main" id="{4718132A-1F84-9742-BDA5-EACC88E38848}"/>
              </a:ext>
              <a:ext uri="{C183D7F6-B498-43B3-948B-1728B52AA6E4}">
                <adec:decorative xmlns:adec="http://schemas.microsoft.com/office/drawing/2017/decorative" val="1"/>
              </a:ext>
            </a:extLst>
          </p:cNvPr>
          <p:cNvCxnSpPr>
            <a:cxnSpLocks/>
            <a:stCxn id="18" idx="2"/>
            <a:endCxn id="20" idx="0"/>
          </p:cNvCxnSpPr>
          <p:nvPr/>
        </p:nvCxnSpPr>
        <p:spPr>
          <a:xfrm rot="5400000">
            <a:off x="2398722" y="1820852"/>
            <a:ext cx="646236" cy="19233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18">
            <a:extLst>
              <a:ext uri="{FF2B5EF4-FFF2-40B4-BE49-F238E27FC236}">
                <a16:creationId xmlns:a16="http://schemas.microsoft.com/office/drawing/2014/main" id="{82487868-5F8B-0B8E-91DB-481E6D1513BC}"/>
              </a:ext>
              <a:ext uri="{C183D7F6-B498-43B3-948B-1728B52AA6E4}">
                <adec:decorative xmlns:adec="http://schemas.microsoft.com/office/drawing/2017/decorative" val="1"/>
              </a:ext>
            </a:extLst>
          </p:cNvPr>
          <p:cNvCxnSpPr>
            <a:cxnSpLocks/>
            <a:stCxn id="17" idx="2"/>
            <a:endCxn id="18" idx="0"/>
          </p:cNvCxnSpPr>
          <p:nvPr/>
        </p:nvCxnSpPr>
        <p:spPr>
          <a:xfrm rot="5400000">
            <a:off x="4690887" y="681330"/>
            <a:ext cx="386960" cy="24017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18">
            <a:extLst>
              <a:ext uri="{FF2B5EF4-FFF2-40B4-BE49-F238E27FC236}">
                <a16:creationId xmlns:a16="http://schemas.microsoft.com/office/drawing/2014/main" id="{AC69672E-F2C1-0E51-7AB2-ED634BFCB849}"/>
              </a:ext>
              <a:ext uri="{C183D7F6-B498-43B3-948B-1728B52AA6E4}">
                <adec:decorative xmlns:adec="http://schemas.microsoft.com/office/drawing/2017/decorative" val="1"/>
              </a:ext>
            </a:extLst>
          </p:cNvPr>
          <p:cNvCxnSpPr>
            <a:cxnSpLocks/>
            <a:stCxn id="17" idx="2"/>
            <a:endCxn id="19" idx="0"/>
          </p:cNvCxnSpPr>
          <p:nvPr/>
        </p:nvCxnSpPr>
        <p:spPr>
          <a:xfrm rot="16200000" flipH="1">
            <a:off x="6989924" y="784046"/>
            <a:ext cx="388753" cy="21981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Container copy 2">
            <a:extLst>
              <a:ext uri="{FF2B5EF4-FFF2-40B4-BE49-F238E27FC236}">
                <a16:creationId xmlns:a16="http://schemas.microsoft.com/office/drawing/2014/main" id="{B9E9A06E-1C91-4E8C-0B1B-2D74C8EE84FD}"/>
              </a:ext>
              <a:ext uri="{C183D7F6-B498-43B3-948B-1728B52AA6E4}">
                <adec:decorative xmlns:adec="http://schemas.microsoft.com/office/drawing/2017/decorative" val="1"/>
              </a:ext>
            </a:extLst>
          </p:cNvPr>
          <p:cNvSpPr/>
          <p:nvPr/>
        </p:nvSpPr>
        <p:spPr>
          <a:xfrm>
            <a:off x="6927925" y="4094107"/>
            <a:ext cx="2710926" cy="574714"/>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Presence of obesity, uncontrolled hyperglycemia, MASLD, ASCVD,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CKD with albuminuria?</a:t>
            </a:r>
          </a:p>
        </p:txBody>
      </p:sp>
      <p:sp>
        <p:nvSpPr>
          <p:cNvPr id="46" name="Rectangle Container copy 2">
            <a:extLst>
              <a:ext uri="{FF2B5EF4-FFF2-40B4-BE49-F238E27FC236}">
                <a16:creationId xmlns:a16="http://schemas.microsoft.com/office/drawing/2014/main" id="{B332296E-8487-B602-9D97-1CE283131650}"/>
              </a:ext>
              <a:ext uri="{C183D7F6-B498-43B3-948B-1728B52AA6E4}">
                <adec:decorative xmlns:adec="http://schemas.microsoft.com/office/drawing/2017/decorative" val="1"/>
              </a:ext>
            </a:extLst>
          </p:cNvPr>
          <p:cNvSpPr/>
          <p:nvPr/>
        </p:nvSpPr>
        <p:spPr>
          <a:xfrm>
            <a:off x="6917165" y="5145990"/>
            <a:ext cx="2732443" cy="437233"/>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Consider GLP-1-based therapy</a:t>
            </a:r>
          </a:p>
          <a:p>
            <a:pPr algn="ctr">
              <a:lnSpc>
                <a:spcPct val="90000"/>
              </a:lnSpc>
            </a:pPr>
            <a:r>
              <a:rPr lang="en-US" sz="1200" dirty="0">
                <a:ln w="0"/>
                <a:solidFill>
                  <a:prstClr val="black"/>
                </a:solidFill>
                <a:latin typeface="Lub Dub Condensed" panose="020B0506030403020204" pitchFamily="34" charset="0"/>
              </a:rPr>
              <a:t>Class 2a</a:t>
            </a:r>
          </a:p>
        </p:txBody>
      </p:sp>
      <p:sp>
        <p:nvSpPr>
          <p:cNvPr id="47" name="Rectangle Container copy 2">
            <a:extLst>
              <a:ext uri="{FF2B5EF4-FFF2-40B4-BE49-F238E27FC236}">
                <a16:creationId xmlns:a16="http://schemas.microsoft.com/office/drawing/2014/main" id="{FE8159B1-ABD7-7407-92DF-99531ABFD0C1}"/>
              </a:ext>
              <a:ext uri="{C183D7F6-B498-43B3-948B-1728B52AA6E4}">
                <adec:decorative xmlns:adec="http://schemas.microsoft.com/office/drawing/2017/decorative" val="1"/>
              </a:ext>
            </a:extLst>
          </p:cNvPr>
          <p:cNvSpPr/>
          <p:nvPr/>
        </p:nvSpPr>
        <p:spPr>
          <a:xfrm>
            <a:off x="10279011" y="4116007"/>
            <a:ext cx="1185621" cy="574714"/>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a:t>
            </a:r>
          </a:p>
        </p:txBody>
      </p:sp>
      <p:cxnSp>
        <p:nvCxnSpPr>
          <p:cNvPr id="53" name="Straight Arrow Connector 52">
            <a:extLst>
              <a:ext uri="{FF2B5EF4-FFF2-40B4-BE49-F238E27FC236}">
                <a16:creationId xmlns:a16="http://schemas.microsoft.com/office/drawing/2014/main" id="{D023E174-06D0-7197-43A0-03969BF2753A}"/>
              </a:ext>
              <a:ext uri="{C183D7F6-B498-43B3-948B-1728B52AA6E4}">
                <adec:decorative xmlns:adec="http://schemas.microsoft.com/office/drawing/2017/decorative" val="1"/>
              </a:ext>
            </a:extLst>
          </p:cNvPr>
          <p:cNvCxnSpPr>
            <a:cxnSpLocks/>
            <a:stCxn id="25" idx="2"/>
            <a:endCxn id="43" idx="0"/>
          </p:cNvCxnSpPr>
          <p:nvPr/>
        </p:nvCxnSpPr>
        <p:spPr>
          <a:xfrm>
            <a:off x="8280668" y="3593056"/>
            <a:ext cx="2720" cy="5010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25493C5-D668-DAFA-53FE-58D5F524F6FD}"/>
              </a:ext>
              <a:ext uri="{C183D7F6-B498-43B3-948B-1728B52AA6E4}">
                <adec:decorative xmlns:adec="http://schemas.microsoft.com/office/drawing/2017/decorative" val="1"/>
              </a:ext>
            </a:extLst>
          </p:cNvPr>
          <p:cNvCxnSpPr>
            <a:cxnSpLocks/>
            <a:stCxn id="43" idx="3"/>
            <a:endCxn id="47" idx="1"/>
          </p:cNvCxnSpPr>
          <p:nvPr/>
        </p:nvCxnSpPr>
        <p:spPr>
          <a:xfrm>
            <a:off x="9638851" y="4381464"/>
            <a:ext cx="640160" cy="21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2EBAFB9-3C05-4C5F-D43D-D8781BB8E3CD}"/>
              </a:ext>
              <a:ext uri="{C183D7F6-B498-43B3-948B-1728B52AA6E4}">
                <adec:decorative xmlns:adec="http://schemas.microsoft.com/office/drawing/2017/decorative" val="1"/>
              </a:ext>
            </a:extLst>
          </p:cNvPr>
          <p:cNvCxnSpPr>
            <a:cxnSpLocks/>
            <a:stCxn id="43" idx="2"/>
            <a:endCxn id="46" idx="0"/>
          </p:cNvCxnSpPr>
          <p:nvPr/>
        </p:nvCxnSpPr>
        <p:spPr>
          <a:xfrm flipH="1">
            <a:off x="8283387" y="4668821"/>
            <a:ext cx="1" cy="477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5A5DC92-772E-6A5D-5AE6-739D3C994EEA}"/>
              </a:ext>
              <a:ext uri="{C183D7F6-B498-43B3-948B-1728B52AA6E4}">
                <adec:decorative xmlns:adec="http://schemas.microsoft.com/office/drawing/2017/decorative" val="1"/>
              </a:ext>
            </a:extLst>
          </p:cNvPr>
          <p:cNvSpPr txBox="1"/>
          <p:nvPr/>
        </p:nvSpPr>
        <p:spPr>
          <a:xfrm>
            <a:off x="9727791" y="4255826"/>
            <a:ext cx="27432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67" name="TextBox 66">
            <a:extLst>
              <a:ext uri="{FF2B5EF4-FFF2-40B4-BE49-F238E27FC236}">
                <a16:creationId xmlns:a16="http://schemas.microsoft.com/office/drawing/2014/main" id="{34025FA6-6496-849A-71EF-E4E06E63F866}"/>
              </a:ext>
              <a:ext uri="{C183D7F6-B498-43B3-948B-1728B52AA6E4}">
                <adec:decorative xmlns:adec="http://schemas.microsoft.com/office/drawing/2017/decorative" val="1"/>
              </a:ext>
            </a:extLst>
          </p:cNvPr>
          <p:cNvSpPr txBox="1"/>
          <p:nvPr/>
        </p:nvSpPr>
        <p:spPr>
          <a:xfrm>
            <a:off x="8078285" y="4763228"/>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Tree>
    <p:extLst>
      <p:ext uri="{BB962C8B-B14F-4D97-AF65-F5344CB8AC3E}">
        <p14:creationId xmlns:p14="http://schemas.microsoft.com/office/powerpoint/2010/main" val="21602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2000"/>
                            </p:stCondLst>
                            <p:childTnLst>
                              <p:par>
                                <p:cTn id="73" presetID="22" presetClass="entr" presetSubtype="1"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up)">
                                      <p:cBhvr>
                                        <p:cTn id="75" dur="500"/>
                                        <p:tgtEl>
                                          <p:spTgt spid="53"/>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childTnLst>
                                </p:cTn>
                              </p:par>
                              <p:par>
                                <p:cTn id="84" presetID="22" presetClass="entr" presetSubtype="8"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left)">
                                      <p:cBhvr>
                                        <p:cTn id="86" dur="500"/>
                                        <p:tgtEl>
                                          <p:spTgt spid="59"/>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500"/>
                                        <p:tgtEl>
                                          <p:spTgt spid="67"/>
                                        </p:tgtEl>
                                      </p:cBhvr>
                                    </p:animEffect>
                                  </p:childTnLst>
                                </p:cTn>
                              </p:par>
                              <p:par>
                                <p:cTn id="95" presetID="22" presetClass="entr" presetSubtype="1"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wipe(up)">
                                      <p:cBhvr>
                                        <p:cTn id="97" dur="500"/>
                                        <p:tgtEl>
                                          <p:spTgt spid="63"/>
                                        </p:tgtEl>
                                      </p:cBhvr>
                                    </p:animEffect>
                                  </p:childTnLst>
                                </p:cTn>
                              </p:par>
                            </p:childTnLst>
                          </p:cTn>
                        </p:par>
                        <p:par>
                          <p:cTn id="98" fill="hold">
                            <p:stCondLst>
                              <p:cond delay="4500"/>
                            </p:stCondLst>
                            <p:childTnLst>
                              <p:par>
                                <p:cTn id="99" presetID="10"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animBg="1"/>
      <p:bldP spid="20" grpId="0" animBg="1"/>
      <p:bldP spid="21" grpId="0" animBg="1"/>
      <p:bldP spid="22" grpId="0" animBg="1"/>
      <p:bldP spid="23" grpId="0" animBg="1"/>
      <p:bldP spid="25" grpId="0" animBg="1"/>
      <p:bldP spid="43" grpId="0" animBg="1"/>
      <p:bldP spid="46" grpId="0" animBg="1"/>
      <p:bldP spid="47" grpId="0" animBg="1"/>
      <p:bldP spid="66"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92C1-672D-58ED-228F-F406B81C9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288D4-411D-0ACF-AE31-ECA74AB96453}"/>
              </a:ext>
            </a:extLst>
          </p:cNvPr>
          <p:cNvSpPr>
            <a:spLocks noGrp="1"/>
          </p:cNvSpPr>
          <p:nvPr>
            <p:ph type="title"/>
          </p:nvPr>
        </p:nvSpPr>
        <p:spPr/>
        <p:txBody>
          <a:bodyPr/>
          <a:lstStyle/>
          <a:p>
            <a:r>
              <a:rPr lang="en-US" dirty="0"/>
              <a:t>Management of CKD and HF According to </a:t>
            </a:r>
            <a:br>
              <a:rPr lang="en-US" dirty="0"/>
            </a:br>
            <a:r>
              <a:rPr lang="en-US" dirty="0"/>
              <a:t>HF </a:t>
            </a:r>
            <a:r>
              <a:rPr lang="en-US"/>
              <a:t>Subtype </a:t>
            </a:r>
            <a:endParaRPr lang="en-US" dirty="0"/>
          </a:p>
        </p:txBody>
      </p:sp>
      <p:sp>
        <p:nvSpPr>
          <p:cNvPr id="17" name="TextBox 16">
            <a:extLst>
              <a:ext uri="{FF2B5EF4-FFF2-40B4-BE49-F238E27FC236}">
                <a16:creationId xmlns:a16="http://schemas.microsoft.com/office/drawing/2014/main" id="{1B444EAB-BF97-F45A-045D-E85592BD147F}"/>
              </a:ext>
              <a:ext uri="{C183D7F6-B498-43B3-948B-1728B52AA6E4}">
                <adec:decorative xmlns:adec="http://schemas.microsoft.com/office/drawing/2017/decorative" val="1"/>
              </a:ext>
            </a:extLst>
          </p:cNvPr>
          <p:cNvSpPr txBox="1"/>
          <p:nvPr/>
        </p:nvSpPr>
        <p:spPr>
          <a:xfrm>
            <a:off x="4491235" y="1215611"/>
            <a:ext cx="3188017" cy="300991"/>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CKD and HF</a:t>
            </a:r>
          </a:p>
        </p:txBody>
      </p:sp>
      <p:sp>
        <p:nvSpPr>
          <p:cNvPr id="18" name="Rectangle Container copy 2">
            <a:extLst>
              <a:ext uri="{FF2B5EF4-FFF2-40B4-BE49-F238E27FC236}">
                <a16:creationId xmlns:a16="http://schemas.microsoft.com/office/drawing/2014/main" id="{24FC2138-8245-B5BA-B602-8079C53C345F}"/>
              </a:ext>
              <a:ext uri="{C183D7F6-B498-43B3-948B-1728B52AA6E4}">
                <adec:decorative xmlns:adec="http://schemas.microsoft.com/office/drawing/2017/decorative" val="1"/>
              </a:ext>
            </a:extLst>
          </p:cNvPr>
          <p:cNvSpPr/>
          <p:nvPr/>
        </p:nvSpPr>
        <p:spPr>
          <a:xfrm>
            <a:off x="2074146" y="1903564"/>
            <a:ext cx="3218688" cy="29996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HFrEF</a:t>
            </a:r>
            <a:endParaRPr lang="en-US" b="1" dirty="0">
              <a:ln w="0"/>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A418F6D6-C635-F951-C350-BC3148E455CB}"/>
              </a:ext>
              <a:ext uri="{C183D7F6-B498-43B3-948B-1728B52AA6E4}">
                <adec:decorative xmlns:adec="http://schemas.microsoft.com/office/drawing/2017/decorative" val="1"/>
              </a:ext>
            </a:extLst>
          </p:cNvPr>
          <p:cNvSpPr/>
          <p:nvPr/>
        </p:nvSpPr>
        <p:spPr>
          <a:xfrm>
            <a:off x="6674945" y="1905357"/>
            <a:ext cx="3216824" cy="29996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HFmrEF</a:t>
            </a:r>
            <a:r>
              <a:rPr lang="en-US" b="1" dirty="0">
                <a:ln w="0"/>
                <a:latin typeface="Lub Dub Condensed" panose="020B0506030403020204" pitchFamily="34" charset="0"/>
              </a:rPr>
              <a:t>/HFpEF</a:t>
            </a:r>
          </a:p>
        </p:txBody>
      </p:sp>
      <p:cxnSp>
        <p:nvCxnSpPr>
          <p:cNvPr id="30" name="Straight Arrow Connector 18">
            <a:extLst>
              <a:ext uri="{FF2B5EF4-FFF2-40B4-BE49-F238E27FC236}">
                <a16:creationId xmlns:a16="http://schemas.microsoft.com/office/drawing/2014/main" id="{F6CF06CF-97EA-B41D-0942-BA1DEFA004FB}"/>
              </a:ext>
              <a:ext uri="{C183D7F6-B498-43B3-948B-1728B52AA6E4}">
                <adec:decorative xmlns:adec="http://schemas.microsoft.com/office/drawing/2017/decorative" val="1"/>
              </a:ext>
            </a:extLst>
          </p:cNvPr>
          <p:cNvCxnSpPr>
            <a:cxnSpLocks/>
            <a:stCxn id="17" idx="2"/>
            <a:endCxn id="18" idx="0"/>
          </p:cNvCxnSpPr>
          <p:nvPr/>
        </p:nvCxnSpPr>
        <p:spPr>
          <a:xfrm rot="5400000">
            <a:off x="4690886" y="509206"/>
            <a:ext cx="386962" cy="24017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18">
            <a:extLst>
              <a:ext uri="{FF2B5EF4-FFF2-40B4-BE49-F238E27FC236}">
                <a16:creationId xmlns:a16="http://schemas.microsoft.com/office/drawing/2014/main" id="{C493EC4C-A3F4-7AA6-2830-61AE5EE67DF3}"/>
              </a:ext>
              <a:ext uri="{C183D7F6-B498-43B3-948B-1728B52AA6E4}">
                <adec:decorative xmlns:adec="http://schemas.microsoft.com/office/drawing/2017/decorative" val="1"/>
              </a:ext>
            </a:extLst>
          </p:cNvPr>
          <p:cNvCxnSpPr>
            <a:cxnSpLocks/>
            <a:stCxn id="17" idx="2"/>
            <a:endCxn id="19" idx="0"/>
          </p:cNvCxnSpPr>
          <p:nvPr/>
        </p:nvCxnSpPr>
        <p:spPr>
          <a:xfrm rot="16200000" flipH="1">
            <a:off x="6989923" y="611922"/>
            <a:ext cx="388755" cy="21981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4AA512E3-8AED-1D15-F559-422E7AAB8628}"/>
              </a:ext>
              <a:ext uri="{C183D7F6-B498-43B3-948B-1728B52AA6E4}">
                <adec:decorative xmlns:adec="http://schemas.microsoft.com/office/drawing/2017/decorative" val="1"/>
              </a:ext>
            </a:extLst>
          </p:cNvPr>
          <p:cNvSpPr/>
          <p:nvPr/>
        </p:nvSpPr>
        <p:spPr>
          <a:xfrm>
            <a:off x="763794" y="3162744"/>
            <a:ext cx="9305364" cy="13713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664489D-B947-E47E-15D7-0A67558648AF}"/>
              </a:ext>
              <a:ext uri="{C183D7F6-B498-43B3-948B-1728B52AA6E4}">
                <adec:decorative xmlns:adec="http://schemas.microsoft.com/office/drawing/2017/decorative" val="1"/>
              </a:ext>
            </a:extLst>
          </p:cNvPr>
          <p:cNvSpPr txBox="1"/>
          <p:nvPr/>
        </p:nvSpPr>
        <p:spPr>
          <a:xfrm>
            <a:off x="795216" y="3177212"/>
            <a:ext cx="1586217" cy="307777"/>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HF GDMT</a:t>
            </a:r>
            <a:endParaRPr lang="en-US" sz="1400" i="1" dirty="0"/>
          </a:p>
        </p:txBody>
      </p:sp>
      <p:sp>
        <p:nvSpPr>
          <p:cNvPr id="128" name="Rectangle 127" descr="An algorithm presenting the guideline recommendations for the management of CKD and heart failure according to the heart failure subtype with guideline directed medical therapies.">
            <a:extLst>
              <a:ext uri="{FF2B5EF4-FFF2-40B4-BE49-F238E27FC236}">
                <a16:creationId xmlns:a16="http://schemas.microsoft.com/office/drawing/2014/main" id="{67460517-8580-1BAF-B32F-0E85802BB4E9}"/>
              </a:ext>
            </a:extLst>
          </p:cNvPr>
          <p:cNvSpPr/>
          <p:nvPr/>
        </p:nvSpPr>
        <p:spPr>
          <a:xfrm>
            <a:off x="768928" y="1226126"/>
            <a:ext cx="10892030" cy="4395355"/>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A5296AA-974D-DD71-7652-239C73B229A6}"/>
              </a:ext>
            </a:extLst>
          </p:cNvPr>
          <p:cNvSpPr txBox="1"/>
          <p:nvPr/>
        </p:nvSpPr>
        <p:spPr>
          <a:xfrm>
            <a:off x="742277" y="5127825"/>
            <a:ext cx="5454128" cy="461665"/>
          </a:xfrm>
          <a:prstGeom prst="rect">
            <a:avLst/>
          </a:prstGeom>
          <a:noFill/>
        </p:spPr>
        <p:txBody>
          <a:bodyPr wrap="square">
            <a:spAutoFit/>
          </a:bodyPr>
          <a:lstStyle/>
          <a:p>
            <a:r>
              <a:rPr kumimoji="0" lang="en-US" sz="12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Management of patients with comorbid diabetes and HF according to HF subtype with HFGDMT as recommended by the 2022 Heart Failure Guidelines highlighted in gray.</a:t>
            </a:r>
            <a:endParaRPr lang="en-US" i="1" dirty="0"/>
          </a:p>
        </p:txBody>
      </p:sp>
      <p:sp>
        <p:nvSpPr>
          <p:cNvPr id="5" name="Text Placeholder 4">
            <a:extLst>
              <a:ext uri="{FF2B5EF4-FFF2-40B4-BE49-F238E27FC236}">
                <a16:creationId xmlns:a16="http://schemas.microsoft.com/office/drawing/2014/main" id="{74E40C1D-DA94-251F-D88E-D9D66E340B20}"/>
              </a:ext>
            </a:extLst>
          </p:cNvPr>
          <p:cNvSpPr>
            <a:spLocks noGrp="1"/>
          </p:cNvSpPr>
          <p:nvPr>
            <p:ph type="body" sz="quarter" idx="13"/>
          </p:nvPr>
        </p:nvSpPr>
        <p:spPr>
          <a:xfrm>
            <a:off x="1722552" y="5873961"/>
            <a:ext cx="8746897" cy="421493"/>
          </a:xfrm>
        </p:spPr>
        <p:txBody>
          <a:bodyPr/>
          <a:lstStyle/>
          <a:p>
            <a:br>
              <a:rPr lang="en-US" dirty="0"/>
            </a:br>
            <a:r>
              <a:rPr lang="en-US" b="1" dirty="0"/>
              <a:t> Abbreviations: </a:t>
            </a:r>
            <a:r>
              <a:rPr lang="en-US" dirty="0"/>
              <a:t>CKD indicates chronic kidney disease; GDMT, guideline directed medical therapy; eGFR, estimated glomerular filtration rate; HF, heart failure; HFpEF, heart failure with preserved ejection fraction; </a:t>
            </a:r>
            <a:r>
              <a:rPr lang="en-US" dirty="0" err="1"/>
              <a:t>HFrEF</a:t>
            </a:r>
            <a:r>
              <a:rPr lang="en-US" dirty="0"/>
              <a:t>, heart failure with reduced ejection fraction; </a:t>
            </a:r>
            <a:r>
              <a:rPr lang="en-US" dirty="0" err="1"/>
              <a:t>HFmrEF</a:t>
            </a:r>
            <a:r>
              <a:rPr lang="en-US" dirty="0"/>
              <a:t>, heart failure with mildly reduced ejection fraction; SGLT2i, sodium-glucose cotransporter-2 inhibitors; and T2D, type 2 diabetes.</a:t>
            </a:r>
          </a:p>
        </p:txBody>
      </p:sp>
      <p:sp>
        <p:nvSpPr>
          <p:cNvPr id="4" name="Slide Number Placeholder 3">
            <a:extLst>
              <a:ext uri="{FF2B5EF4-FFF2-40B4-BE49-F238E27FC236}">
                <a16:creationId xmlns:a16="http://schemas.microsoft.com/office/drawing/2014/main" id="{70246254-4B9F-BC85-2548-63049D3C078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63" name="Rectangle Container copy 2">
            <a:extLst>
              <a:ext uri="{FF2B5EF4-FFF2-40B4-BE49-F238E27FC236}">
                <a16:creationId xmlns:a16="http://schemas.microsoft.com/office/drawing/2014/main" id="{AF3E4A28-5161-2A9D-5EC2-297EC6AF6201}"/>
              </a:ext>
              <a:ext uri="{C183D7F6-B498-43B3-948B-1728B52AA6E4}">
                <adec:decorative xmlns:adec="http://schemas.microsoft.com/office/drawing/2017/decorative" val="1"/>
              </a:ext>
            </a:extLst>
          </p:cNvPr>
          <p:cNvSpPr/>
          <p:nvPr/>
        </p:nvSpPr>
        <p:spPr>
          <a:xfrm>
            <a:off x="1189554" y="3482131"/>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a:ln w="0"/>
                <a:solidFill>
                  <a:prstClr val="black"/>
                </a:solidFill>
                <a:latin typeface="Lub Dub Condensed" panose="020B0506030403020204" pitchFamily="34" charset="0"/>
              </a:rPr>
              <a:t>Beta Blockers</a:t>
            </a:r>
            <a:endParaRPr lang="en-US" sz="1600" b="1" dirty="0">
              <a:ln w="0"/>
              <a:solidFill>
                <a:prstClr val="black"/>
              </a:solidFill>
              <a:latin typeface="Lub Dub Condensed" panose="020B0506030403020204" pitchFamily="34" charset="0"/>
            </a:endParaRPr>
          </a:p>
          <a:p>
            <a:pPr algn="ctr">
              <a:lnSpc>
                <a:spcPct val="90000"/>
              </a:lnSpc>
            </a:pPr>
            <a:r>
              <a:rPr lang="en-US" sz="1200" dirty="0">
                <a:ln w="0"/>
                <a:solidFill>
                  <a:prstClr val="black"/>
                </a:solidFill>
                <a:latin typeface="Lub Dub Condensed" panose="020B0506030403020204" pitchFamily="34" charset="0"/>
              </a:rPr>
              <a:t>Class 1</a:t>
            </a:r>
          </a:p>
        </p:txBody>
      </p:sp>
      <p:sp>
        <p:nvSpPr>
          <p:cNvPr id="64" name="Rectangle Container copy 2">
            <a:extLst>
              <a:ext uri="{FF2B5EF4-FFF2-40B4-BE49-F238E27FC236}">
                <a16:creationId xmlns:a16="http://schemas.microsoft.com/office/drawing/2014/main" id="{B63AFE88-BDB2-C4D2-0915-7072DD55CA7C}"/>
              </a:ext>
              <a:ext uri="{C183D7F6-B498-43B3-948B-1728B52AA6E4}">
                <adec:decorative xmlns:adec="http://schemas.microsoft.com/office/drawing/2017/decorative" val="1"/>
              </a:ext>
            </a:extLst>
          </p:cNvPr>
          <p:cNvSpPr/>
          <p:nvPr/>
        </p:nvSpPr>
        <p:spPr>
          <a:xfrm>
            <a:off x="2470909" y="3483924"/>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Steroidal MRA</a:t>
            </a:r>
          </a:p>
          <a:p>
            <a:pPr algn="ctr">
              <a:lnSpc>
                <a:spcPct val="90000"/>
              </a:lnSpc>
            </a:pPr>
            <a:r>
              <a:rPr lang="en-US" sz="1200" dirty="0">
                <a:ln w="0"/>
                <a:solidFill>
                  <a:prstClr val="black"/>
                </a:solidFill>
                <a:latin typeface="Lub Dub Condensed" panose="020B0506030403020204" pitchFamily="34" charset="0"/>
              </a:rPr>
              <a:t>Class 1</a:t>
            </a:r>
          </a:p>
        </p:txBody>
      </p:sp>
      <p:sp>
        <p:nvSpPr>
          <p:cNvPr id="65" name="Rectangle Container copy 2">
            <a:extLst>
              <a:ext uri="{FF2B5EF4-FFF2-40B4-BE49-F238E27FC236}">
                <a16:creationId xmlns:a16="http://schemas.microsoft.com/office/drawing/2014/main" id="{0D10F435-29DD-1CB1-6EED-AFE91D56B3AD}"/>
              </a:ext>
              <a:ext uri="{C183D7F6-B498-43B3-948B-1728B52AA6E4}">
                <adec:decorative xmlns:adec="http://schemas.microsoft.com/office/drawing/2017/decorative" val="1"/>
              </a:ext>
            </a:extLst>
          </p:cNvPr>
          <p:cNvSpPr/>
          <p:nvPr/>
        </p:nvSpPr>
        <p:spPr>
          <a:xfrm>
            <a:off x="3752264" y="3485716"/>
            <a:ext cx="1141270" cy="1064761"/>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ARNI/</a:t>
            </a:r>
            <a:r>
              <a:rPr lang="en-US" sz="1600" b="1" dirty="0" err="1">
                <a:ln w="0"/>
                <a:solidFill>
                  <a:prstClr val="black"/>
                </a:solidFill>
                <a:latin typeface="Lub Dub Condensed" panose="020B0506030403020204" pitchFamily="34" charset="0"/>
              </a:rPr>
              <a:t>ACEi</a:t>
            </a:r>
            <a:r>
              <a:rPr lang="en-US" sz="1600" b="1" dirty="0">
                <a:ln w="0"/>
                <a:solidFill>
                  <a:prstClr val="black"/>
                </a:solidFill>
                <a:latin typeface="Lub Dub Condensed" panose="020B0506030403020204" pitchFamily="34" charset="0"/>
              </a:rPr>
              <a:t>/</a:t>
            </a:r>
            <a:br>
              <a:rPr lang="en-US" sz="1600" b="1" dirty="0">
                <a:ln w="0"/>
                <a:solidFill>
                  <a:prstClr val="black"/>
                </a:solidFill>
                <a:latin typeface="Lub Dub Condensed" panose="020B0506030403020204" pitchFamily="34" charset="0"/>
              </a:rPr>
            </a:br>
            <a:r>
              <a:rPr lang="en-US" sz="1600" b="1" dirty="0">
                <a:ln w="0"/>
                <a:solidFill>
                  <a:prstClr val="black"/>
                </a:solidFill>
                <a:latin typeface="Lub Dub Condensed" panose="020B0506030403020204" pitchFamily="34" charset="0"/>
              </a:rPr>
              <a:t>ARB</a:t>
            </a:r>
            <a:br>
              <a:rPr lang="en-US" sz="1600" b="1"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(if eGFR &gt;30 at initiation)</a:t>
            </a:r>
          </a:p>
          <a:p>
            <a:pPr algn="ctr">
              <a:lnSpc>
                <a:spcPct val="90000"/>
              </a:lnSpc>
            </a:pPr>
            <a:r>
              <a:rPr lang="en-US" sz="1200" dirty="0">
                <a:ln w="0"/>
                <a:solidFill>
                  <a:prstClr val="black"/>
                </a:solidFill>
                <a:latin typeface="Lub Dub Condensed" panose="020B0506030403020204" pitchFamily="34" charset="0"/>
              </a:rPr>
              <a:t>Class 1</a:t>
            </a:r>
          </a:p>
        </p:txBody>
      </p:sp>
      <p:sp>
        <p:nvSpPr>
          <p:cNvPr id="66" name="Rectangle Container copy 2">
            <a:extLst>
              <a:ext uri="{FF2B5EF4-FFF2-40B4-BE49-F238E27FC236}">
                <a16:creationId xmlns:a16="http://schemas.microsoft.com/office/drawing/2014/main" id="{137CBC11-FC09-63ED-EBC0-43BC7B31F7F5}"/>
              </a:ext>
              <a:ext uri="{C183D7F6-B498-43B3-948B-1728B52AA6E4}">
                <adec:decorative xmlns:adec="http://schemas.microsoft.com/office/drawing/2017/decorative" val="1"/>
              </a:ext>
            </a:extLst>
          </p:cNvPr>
          <p:cNvSpPr/>
          <p:nvPr/>
        </p:nvSpPr>
        <p:spPr>
          <a:xfrm>
            <a:off x="5033619" y="3485716"/>
            <a:ext cx="1141270" cy="1064761"/>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(if eGFR &gt;20 at initiation)</a:t>
            </a:r>
            <a:endParaRPr lang="en-US" sz="1600" b="1" dirty="0">
              <a:ln w="0"/>
              <a:solidFill>
                <a:prstClr val="black"/>
              </a:solidFill>
              <a:latin typeface="Lub Dub Condensed" panose="020B0506030403020204" pitchFamily="34" charset="0"/>
            </a:endParaRPr>
          </a:p>
          <a:p>
            <a:pPr algn="ctr">
              <a:lnSpc>
                <a:spcPct val="90000"/>
              </a:lnSpc>
            </a:pPr>
            <a:r>
              <a:rPr lang="en-US" sz="1200" dirty="0">
                <a:ln w="0"/>
                <a:solidFill>
                  <a:prstClr val="black"/>
                </a:solidFill>
                <a:latin typeface="Lub Dub Condensed" panose="020B0506030403020204" pitchFamily="34" charset="0"/>
              </a:rPr>
              <a:t>Class 1</a:t>
            </a:r>
          </a:p>
        </p:txBody>
      </p:sp>
      <p:sp>
        <p:nvSpPr>
          <p:cNvPr id="67" name="Rectangle Container copy 2">
            <a:extLst>
              <a:ext uri="{FF2B5EF4-FFF2-40B4-BE49-F238E27FC236}">
                <a16:creationId xmlns:a16="http://schemas.microsoft.com/office/drawing/2014/main" id="{C635B92B-C1C9-7342-693A-1799C626BDED}"/>
              </a:ext>
              <a:ext uri="{C183D7F6-B498-43B3-948B-1728B52AA6E4}">
                <adec:decorative xmlns:adec="http://schemas.microsoft.com/office/drawing/2017/decorative" val="1"/>
              </a:ext>
            </a:extLst>
          </p:cNvPr>
          <p:cNvSpPr/>
          <p:nvPr/>
        </p:nvSpPr>
        <p:spPr>
          <a:xfrm>
            <a:off x="7288305" y="3476752"/>
            <a:ext cx="1990165" cy="70796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(if eGFR &gt;20 at initiation)</a:t>
            </a:r>
            <a:endPar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endParaRPr>
          </a:p>
          <a:p>
            <a:pPr algn="ctr">
              <a:lnSpc>
                <a:spcPct val="90000"/>
              </a:lnSpc>
            </a:pPr>
            <a:r>
              <a:rPr lang="en-US" sz="1200" dirty="0">
                <a:ln w="0"/>
                <a:solidFill>
                  <a:prstClr val="black"/>
                </a:solidFill>
                <a:latin typeface="Lub Dub Condensed" panose="020B0506030403020204" pitchFamily="34" charset="0"/>
              </a:rPr>
              <a:t>Class 1</a:t>
            </a:r>
          </a:p>
        </p:txBody>
      </p:sp>
      <p:cxnSp>
        <p:nvCxnSpPr>
          <p:cNvPr id="68" name="Straight Arrow Connector 67">
            <a:extLst>
              <a:ext uri="{FF2B5EF4-FFF2-40B4-BE49-F238E27FC236}">
                <a16:creationId xmlns:a16="http://schemas.microsoft.com/office/drawing/2014/main" id="{98399D1A-0E9D-0FA7-A385-CD9AFEDDAC86}"/>
              </a:ext>
              <a:ext uri="{C183D7F6-B498-43B3-948B-1728B52AA6E4}">
                <adec:decorative xmlns:adec="http://schemas.microsoft.com/office/drawing/2017/decorative" val="1"/>
              </a:ext>
            </a:extLst>
          </p:cNvPr>
          <p:cNvCxnSpPr>
            <a:cxnSpLocks/>
            <a:stCxn id="19" idx="2"/>
            <a:endCxn id="83" idx="0"/>
          </p:cNvCxnSpPr>
          <p:nvPr/>
        </p:nvCxnSpPr>
        <p:spPr>
          <a:xfrm>
            <a:off x="8283357" y="2205317"/>
            <a:ext cx="0" cy="3611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18">
            <a:extLst>
              <a:ext uri="{FF2B5EF4-FFF2-40B4-BE49-F238E27FC236}">
                <a16:creationId xmlns:a16="http://schemas.microsoft.com/office/drawing/2014/main" id="{29469BA2-D302-7340-27C1-8764ADB4234B}"/>
              </a:ext>
              <a:ext uri="{C183D7F6-B498-43B3-948B-1728B52AA6E4}">
                <adec:decorative xmlns:adec="http://schemas.microsoft.com/office/drawing/2017/decorative" val="1"/>
              </a:ext>
            </a:extLst>
          </p:cNvPr>
          <p:cNvCxnSpPr>
            <a:cxnSpLocks/>
            <a:stCxn id="81" idx="2"/>
            <a:endCxn id="64" idx="0"/>
          </p:cNvCxnSpPr>
          <p:nvPr/>
        </p:nvCxnSpPr>
        <p:spPr>
          <a:xfrm rot="16200000" flipH="1">
            <a:off x="2520200" y="2962579"/>
            <a:ext cx="473579" cy="5691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18">
            <a:extLst>
              <a:ext uri="{FF2B5EF4-FFF2-40B4-BE49-F238E27FC236}">
                <a16:creationId xmlns:a16="http://schemas.microsoft.com/office/drawing/2014/main" id="{D459842B-91CD-B455-BBC7-26E31C3B58AE}"/>
              </a:ext>
              <a:ext uri="{C183D7F6-B498-43B3-948B-1728B52AA6E4}">
                <adec:decorative xmlns:adec="http://schemas.microsoft.com/office/drawing/2017/decorative" val="1"/>
              </a:ext>
            </a:extLst>
          </p:cNvPr>
          <p:cNvCxnSpPr>
            <a:cxnSpLocks/>
            <a:stCxn id="18" idx="2"/>
            <a:endCxn id="82" idx="0"/>
          </p:cNvCxnSpPr>
          <p:nvPr/>
        </p:nvCxnSpPr>
        <p:spPr>
          <a:xfrm rot="16200000" flipH="1">
            <a:off x="4091461" y="1795552"/>
            <a:ext cx="362992" cy="11789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id="{2B00153A-CAEC-B802-E9B0-27813FF635D3}"/>
              </a:ext>
              <a:ext uri="{C183D7F6-B498-43B3-948B-1728B52AA6E4}">
                <adec:decorative xmlns:adec="http://schemas.microsoft.com/office/drawing/2017/decorative" val="1"/>
              </a:ext>
            </a:extLst>
          </p:cNvPr>
          <p:cNvCxnSpPr>
            <a:cxnSpLocks/>
            <a:stCxn id="81" idx="2"/>
            <a:endCxn id="63" idx="0"/>
          </p:cNvCxnSpPr>
          <p:nvPr/>
        </p:nvCxnSpPr>
        <p:spPr>
          <a:xfrm rot="5400000">
            <a:off x="1880419" y="2890116"/>
            <a:ext cx="471786" cy="71224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18">
            <a:extLst>
              <a:ext uri="{FF2B5EF4-FFF2-40B4-BE49-F238E27FC236}">
                <a16:creationId xmlns:a16="http://schemas.microsoft.com/office/drawing/2014/main" id="{E2B9A07A-F184-479B-DEBE-41E0B2D0853F}"/>
              </a:ext>
              <a:ext uri="{C183D7F6-B498-43B3-948B-1728B52AA6E4}">
                <adec:decorative xmlns:adec="http://schemas.microsoft.com/office/drawing/2017/decorative" val="1"/>
              </a:ext>
            </a:extLst>
          </p:cNvPr>
          <p:cNvCxnSpPr>
            <a:cxnSpLocks/>
            <a:stCxn id="18" idx="2"/>
            <a:endCxn id="81" idx="0"/>
          </p:cNvCxnSpPr>
          <p:nvPr/>
        </p:nvCxnSpPr>
        <p:spPr>
          <a:xfrm rot="5400000">
            <a:off x="2896466" y="1779492"/>
            <a:ext cx="362992" cy="12110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Container copy 2">
            <a:extLst>
              <a:ext uri="{FF2B5EF4-FFF2-40B4-BE49-F238E27FC236}">
                <a16:creationId xmlns:a16="http://schemas.microsoft.com/office/drawing/2014/main" id="{5F8161FC-31F6-6BA3-5D64-C1C2C75390EF}"/>
              </a:ext>
              <a:ext uri="{C183D7F6-B498-43B3-948B-1728B52AA6E4}">
                <adec:decorative xmlns:adec="http://schemas.microsoft.com/office/drawing/2017/decorative" val="1"/>
              </a:ext>
            </a:extLst>
          </p:cNvPr>
          <p:cNvSpPr/>
          <p:nvPr/>
        </p:nvSpPr>
        <p:spPr>
          <a:xfrm>
            <a:off x="6927925" y="4513648"/>
            <a:ext cx="2710926" cy="41334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T2D + CKD with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albuminuria present?</a:t>
            </a:r>
          </a:p>
        </p:txBody>
      </p:sp>
      <p:sp>
        <p:nvSpPr>
          <p:cNvPr id="74" name="Rectangle Container copy 2">
            <a:extLst>
              <a:ext uri="{FF2B5EF4-FFF2-40B4-BE49-F238E27FC236}">
                <a16:creationId xmlns:a16="http://schemas.microsoft.com/office/drawing/2014/main" id="{447BD724-6C4A-A19A-2B4E-89593F188DA6}"/>
              </a:ext>
              <a:ext uri="{C183D7F6-B498-43B3-948B-1728B52AA6E4}">
                <adec:decorative xmlns:adec="http://schemas.microsoft.com/office/drawing/2017/decorative" val="1"/>
              </a:ext>
            </a:extLst>
          </p:cNvPr>
          <p:cNvSpPr/>
          <p:nvPr/>
        </p:nvSpPr>
        <p:spPr>
          <a:xfrm>
            <a:off x="6917165" y="5379185"/>
            <a:ext cx="2732443" cy="247066"/>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Add </a:t>
            </a:r>
            <a:r>
              <a:rPr lang="en-US" sz="1400" b="1" dirty="0" err="1">
                <a:ln w="0"/>
                <a:solidFill>
                  <a:prstClr val="black"/>
                </a:solidFill>
                <a:latin typeface="Lub Dub Condensed" panose="020B0506030403020204" pitchFamily="34" charset="0"/>
              </a:rPr>
              <a:t>nsMRA</a:t>
            </a: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2a</a:t>
            </a:r>
          </a:p>
        </p:txBody>
      </p:sp>
      <p:sp>
        <p:nvSpPr>
          <p:cNvPr id="75" name="Rectangle Container copy 2">
            <a:extLst>
              <a:ext uri="{FF2B5EF4-FFF2-40B4-BE49-F238E27FC236}">
                <a16:creationId xmlns:a16="http://schemas.microsoft.com/office/drawing/2014/main" id="{0B866B67-9995-2891-D602-26268610FEF9}"/>
              </a:ext>
              <a:ext uri="{C183D7F6-B498-43B3-948B-1728B52AA6E4}">
                <adec:decorative xmlns:adec="http://schemas.microsoft.com/office/drawing/2017/decorative" val="1"/>
              </a:ext>
            </a:extLst>
          </p:cNvPr>
          <p:cNvSpPr/>
          <p:nvPr/>
        </p:nvSpPr>
        <p:spPr>
          <a:xfrm>
            <a:off x="10230521" y="4515441"/>
            <a:ext cx="1387738" cy="41148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a:t>
            </a:r>
          </a:p>
        </p:txBody>
      </p:sp>
      <p:cxnSp>
        <p:nvCxnSpPr>
          <p:cNvPr id="76" name="Straight Arrow Connector 75">
            <a:extLst>
              <a:ext uri="{FF2B5EF4-FFF2-40B4-BE49-F238E27FC236}">
                <a16:creationId xmlns:a16="http://schemas.microsoft.com/office/drawing/2014/main" id="{722D8FFA-749A-12E7-C690-D472C99CEF40}"/>
              </a:ext>
              <a:ext uri="{C183D7F6-B498-43B3-948B-1728B52AA6E4}">
                <adec:decorative xmlns:adec="http://schemas.microsoft.com/office/drawing/2017/decorative" val="1"/>
              </a:ext>
            </a:extLst>
          </p:cNvPr>
          <p:cNvCxnSpPr>
            <a:cxnSpLocks/>
            <a:stCxn id="67" idx="2"/>
            <a:endCxn id="73" idx="0"/>
          </p:cNvCxnSpPr>
          <p:nvPr/>
        </p:nvCxnSpPr>
        <p:spPr>
          <a:xfrm>
            <a:off x="8283388" y="4184717"/>
            <a:ext cx="0" cy="3289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1AC13CA-A95A-91DC-CC4D-AB872D54EDFA}"/>
              </a:ext>
              <a:ext uri="{C183D7F6-B498-43B3-948B-1728B52AA6E4}">
                <adec:decorative xmlns:adec="http://schemas.microsoft.com/office/drawing/2017/decorative" val="1"/>
              </a:ext>
            </a:extLst>
          </p:cNvPr>
          <p:cNvCxnSpPr>
            <a:cxnSpLocks/>
            <a:stCxn id="73" idx="3"/>
            <a:endCxn id="75" idx="1"/>
          </p:cNvCxnSpPr>
          <p:nvPr/>
        </p:nvCxnSpPr>
        <p:spPr>
          <a:xfrm>
            <a:off x="9638851" y="4720322"/>
            <a:ext cx="591670" cy="85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C496482-1443-6EFA-AA8C-236F66FDE818}"/>
              </a:ext>
              <a:ext uri="{C183D7F6-B498-43B3-948B-1728B52AA6E4}">
                <adec:decorative xmlns:adec="http://schemas.microsoft.com/office/drawing/2017/decorative" val="1"/>
              </a:ext>
            </a:extLst>
          </p:cNvPr>
          <p:cNvCxnSpPr>
            <a:cxnSpLocks/>
            <a:stCxn id="73" idx="2"/>
            <a:endCxn id="74" idx="0"/>
          </p:cNvCxnSpPr>
          <p:nvPr/>
        </p:nvCxnSpPr>
        <p:spPr>
          <a:xfrm flipH="1">
            <a:off x="8283387" y="4926995"/>
            <a:ext cx="1" cy="45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AB230AC-C361-319B-AA95-0EB3526A78DE}"/>
              </a:ext>
              <a:ext uri="{C183D7F6-B498-43B3-948B-1728B52AA6E4}">
                <adec:decorative xmlns:adec="http://schemas.microsoft.com/office/drawing/2017/decorative" val="1"/>
              </a:ext>
            </a:extLst>
          </p:cNvPr>
          <p:cNvSpPr txBox="1"/>
          <p:nvPr/>
        </p:nvSpPr>
        <p:spPr>
          <a:xfrm>
            <a:off x="9727791" y="4600063"/>
            <a:ext cx="27432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80" name="TextBox 79">
            <a:extLst>
              <a:ext uri="{FF2B5EF4-FFF2-40B4-BE49-F238E27FC236}">
                <a16:creationId xmlns:a16="http://schemas.microsoft.com/office/drawing/2014/main" id="{4DC35285-BDED-0D33-DD8C-6533685304EB}"/>
              </a:ext>
              <a:ext uri="{C183D7F6-B498-43B3-948B-1728B52AA6E4}">
                <adec:decorative xmlns:adec="http://schemas.microsoft.com/office/drawing/2017/decorative" val="1"/>
              </a:ext>
            </a:extLst>
          </p:cNvPr>
          <p:cNvSpPr txBox="1"/>
          <p:nvPr/>
        </p:nvSpPr>
        <p:spPr>
          <a:xfrm>
            <a:off x="8078285" y="4978374"/>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81" name="Rectangle Container copy 2">
            <a:extLst>
              <a:ext uri="{FF2B5EF4-FFF2-40B4-BE49-F238E27FC236}">
                <a16:creationId xmlns:a16="http://schemas.microsoft.com/office/drawing/2014/main" id="{09C97B4A-9292-BD49-162B-298DE7441820}"/>
              </a:ext>
              <a:ext uri="{C183D7F6-B498-43B3-948B-1728B52AA6E4}">
                <adec:decorative xmlns:adec="http://schemas.microsoft.com/office/drawing/2017/decorative" val="1"/>
              </a:ext>
            </a:extLst>
          </p:cNvPr>
          <p:cNvSpPr/>
          <p:nvPr/>
        </p:nvSpPr>
        <p:spPr>
          <a:xfrm>
            <a:off x="1480907" y="2566516"/>
            <a:ext cx="1983054" cy="4438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For improved HF outcomes</a:t>
            </a:r>
          </a:p>
        </p:txBody>
      </p:sp>
      <p:sp>
        <p:nvSpPr>
          <p:cNvPr id="82" name="Rectangle Container copy 2">
            <a:extLst>
              <a:ext uri="{FF2B5EF4-FFF2-40B4-BE49-F238E27FC236}">
                <a16:creationId xmlns:a16="http://schemas.microsoft.com/office/drawing/2014/main" id="{DC6076B1-A4DC-21C8-C46E-D02828085B0D}"/>
              </a:ext>
              <a:ext uri="{C183D7F6-B498-43B3-948B-1728B52AA6E4}">
                <adec:decorative xmlns:adec="http://schemas.microsoft.com/office/drawing/2017/decorative" val="1"/>
              </a:ext>
            </a:extLst>
          </p:cNvPr>
          <p:cNvSpPr/>
          <p:nvPr/>
        </p:nvSpPr>
        <p:spPr>
          <a:xfrm>
            <a:off x="3870898" y="2566516"/>
            <a:ext cx="1983054" cy="4438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For improved HF and kidney outcomes</a:t>
            </a:r>
          </a:p>
        </p:txBody>
      </p:sp>
      <p:sp>
        <p:nvSpPr>
          <p:cNvPr id="83" name="Rectangle Container copy 2">
            <a:extLst>
              <a:ext uri="{FF2B5EF4-FFF2-40B4-BE49-F238E27FC236}">
                <a16:creationId xmlns:a16="http://schemas.microsoft.com/office/drawing/2014/main" id="{65148FAE-341E-504E-D938-4D511EE7C264}"/>
              </a:ext>
              <a:ext uri="{C183D7F6-B498-43B3-948B-1728B52AA6E4}">
                <adec:decorative xmlns:adec="http://schemas.microsoft.com/office/drawing/2017/decorative" val="1"/>
              </a:ext>
            </a:extLst>
          </p:cNvPr>
          <p:cNvSpPr/>
          <p:nvPr/>
        </p:nvSpPr>
        <p:spPr>
          <a:xfrm>
            <a:off x="7291830" y="2566516"/>
            <a:ext cx="1983054" cy="4438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For improved HF and kidney outcomes</a:t>
            </a:r>
          </a:p>
        </p:txBody>
      </p:sp>
      <p:cxnSp>
        <p:nvCxnSpPr>
          <p:cNvPr id="100" name="Straight Arrow Connector 18">
            <a:extLst>
              <a:ext uri="{FF2B5EF4-FFF2-40B4-BE49-F238E27FC236}">
                <a16:creationId xmlns:a16="http://schemas.microsoft.com/office/drawing/2014/main" id="{80C06284-C37C-465B-42C5-52B5D3AC3996}"/>
              </a:ext>
              <a:ext uri="{C183D7F6-B498-43B3-948B-1728B52AA6E4}">
                <adec:decorative xmlns:adec="http://schemas.microsoft.com/office/drawing/2017/decorative" val="1"/>
              </a:ext>
            </a:extLst>
          </p:cNvPr>
          <p:cNvCxnSpPr>
            <a:cxnSpLocks/>
            <a:stCxn id="82" idx="2"/>
            <a:endCxn id="66" idx="0"/>
          </p:cNvCxnSpPr>
          <p:nvPr/>
        </p:nvCxnSpPr>
        <p:spPr>
          <a:xfrm rot="16200000" flipH="1">
            <a:off x="4995654" y="2877115"/>
            <a:ext cx="475371" cy="7418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8">
            <a:extLst>
              <a:ext uri="{FF2B5EF4-FFF2-40B4-BE49-F238E27FC236}">
                <a16:creationId xmlns:a16="http://schemas.microsoft.com/office/drawing/2014/main" id="{C25EBC86-0A2C-F355-A002-F6921B39E6D3}"/>
              </a:ext>
              <a:ext uri="{C183D7F6-B498-43B3-948B-1728B52AA6E4}">
                <adec:decorative xmlns:adec="http://schemas.microsoft.com/office/drawing/2017/decorative" val="1"/>
              </a:ext>
            </a:extLst>
          </p:cNvPr>
          <p:cNvCxnSpPr>
            <a:cxnSpLocks/>
            <a:stCxn id="82" idx="2"/>
            <a:endCxn id="65" idx="0"/>
          </p:cNvCxnSpPr>
          <p:nvPr/>
        </p:nvCxnSpPr>
        <p:spPr>
          <a:xfrm rot="5400000">
            <a:off x="4354977" y="2978267"/>
            <a:ext cx="475371" cy="53952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046D2C1-2001-42A2-FB79-A5A808B06AAB}"/>
              </a:ext>
              <a:ext uri="{C183D7F6-B498-43B3-948B-1728B52AA6E4}">
                <adec:decorative xmlns:adec="http://schemas.microsoft.com/office/drawing/2017/decorative" val="1"/>
              </a:ext>
            </a:extLst>
          </p:cNvPr>
          <p:cNvCxnSpPr>
            <a:cxnSpLocks/>
            <a:stCxn id="83" idx="2"/>
            <a:endCxn id="67" idx="0"/>
          </p:cNvCxnSpPr>
          <p:nvPr/>
        </p:nvCxnSpPr>
        <p:spPr>
          <a:xfrm>
            <a:off x="8283357" y="3010345"/>
            <a:ext cx="31" cy="46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4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right)">
                                      <p:cBhvr>
                                        <p:cTn id="19" dur="500"/>
                                        <p:tgtEl>
                                          <p:spTgt spid="7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right)">
                                      <p:cBhvr>
                                        <p:cTn id="34" dur="500"/>
                                        <p:tgtEl>
                                          <p:spTgt spid="7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500"/>
                                        <p:tgtEl>
                                          <p:spTgt spid="69"/>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500"/>
                                        <p:tgtEl>
                                          <p:spTgt spid="7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par>
                          <p:cTn id="56" fill="hold">
                            <p:stCondLst>
                              <p:cond delay="1000"/>
                            </p:stCondLst>
                            <p:childTnLst>
                              <p:par>
                                <p:cTn id="57" presetID="22" presetClass="entr" presetSubtype="2"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right)">
                                      <p:cBhvr>
                                        <p:cTn id="59" dur="500"/>
                                        <p:tgtEl>
                                          <p:spTgt spid="101"/>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wipe(left)">
                                      <p:cBhvr>
                                        <p:cTn id="67" dur="500"/>
                                        <p:tgtEl>
                                          <p:spTgt spid="100"/>
                                        </p:tgtEl>
                                      </p:cBhvr>
                                    </p:animEffect>
                                  </p:childTnLst>
                                </p:cTn>
                              </p:par>
                            </p:childTnLst>
                          </p:cTn>
                        </p:par>
                        <p:par>
                          <p:cTn id="68" fill="hold">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up)">
                                      <p:cBhvr>
                                        <p:cTn id="84" dur="500"/>
                                        <p:tgtEl>
                                          <p:spTgt spid="68"/>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par>
                                <p:cTn id="89" presetID="22" presetClass="entr" presetSubtype="1" fill="hold" nodeType="with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wipe(up)">
                                      <p:cBhvr>
                                        <p:cTn id="91" dur="500"/>
                                        <p:tgtEl>
                                          <p:spTgt spid="111"/>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500"/>
                                        <p:tgtEl>
                                          <p:spTgt spid="67"/>
                                        </p:tgtEl>
                                      </p:cBhvr>
                                    </p:animEffect>
                                  </p:childTnLst>
                                </p:cTn>
                              </p:par>
                              <p:par>
                                <p:cTn id="96" presetID="22" presetClass="entr" presetSubtype="1"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wipe(up)">
                                      <p:cBhvr>
                                        <p:cTn id="98" dur="500"/>
                                        <p:tgtEl>
                                          <p:spTgt spid="76"/>
                                        </p:tgtEl>
                                      </p:cBhvr>
                                    </p:animEffect>
                                  </p:childTnLst>
                                </p:cTn>
                              </p:par>
                            </p:childTnLst>
                          </p:cTn>
                        </p:par>
                        <p:par>
                          <p:cTn id="99" fill="hold">
                            <p:stCondLst>
                              <p:cond delay="2500"/>
                            </p:stCondLst>
                            <p:childTnLst>
                              <p:par>
                                <p:cTn id="100" presetID="10" presetClass="entr" presetSubtype="0" fill="hold" grpId="0" nodeType="after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500"/>
                                        <p:tgtEl>
                                          <p:spTgt spid="73"/>
                                        </p:tgtEl>
                                      </p:cBhvr>
                                    </p:animEffect>
                                  </p:childTnLst>
                                </p:cTn>
                              </p:par>
                            </p:childTnLst>
                          </p:cTn>
                        </p:par>
                        <p:par>
                          <p:cTn id="103" fill="hold">
                            <p:stCondLst>
                              <p:cond delay="3000"/>
                            </p:stCondLst>
                            <p:childTnLst>
                              <p:par>
                                <p:cTn id="104" presetID="10" presetClass="entr" presetSubtype="0"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par>
                                <p:cTn id="107" presetID="22" presetClass="entr" presetSubtype="8"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wipe(left)">
                                      <p:cBhvr>
                                        <p:cTn id="109" dur="500"/>
                                        <p:tgtEl>
                                          <p:spTgt spid="77"/>
                                        </p:tgtEl>
                                      </p:cBhvr>
                                    </p:animEffect>
                                  </p:childTnLst>
                                </p:cTn>
                              </p:par>
                            </p:childTnLst>
                          </p:cTn>
                        </p:par>
                        <p:par>
                          <p:cTn id="110" fill="hold">
                            <p:stCondLst>
                              <p:cond delay="3500"/>
                            </p:stCondLst>
                            <p:childTnLst>
                              <p:par>
                                <p:cTn id="111" presetID="10" presetClass="entr" presetSubtype="0" fill="hold" grpId="0" nodeType="after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500"/>
                                        <p:tgtEl>
                                          <p:spTgt spid="75"/>
                                        </p:tgtEl>
                                      </p:cBhvr>
                                    </p:animEffect>
                                  </p:childTnLst>
                                </p:cTn>
                              </p:par>
                            </p:childTnLst>
                          </p:cTn>
                        </p:par>
                        <p:par>
                          <p:cTn id="114" fill="hold">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fade">
                                      <p:cBhvr>
                                        <p:cTn id="120" dur="500"/>
                                        <p:tgtEl>
                                          <p:spTgt spid="74"/>
                                        </p:tgtEl>
                                      </p:cBhvr>
                                    </p:animEffect>
                                  </p:childTnLst>
                                </p:cTn>
                              </p:par>
                            </p:childTnLst>
                          </p:cTn>
                        </p:par>
                        <p:par>
                          <p:cTn id="121" fill="hold">
                            <p:stCondLst>
                              <p:cond delay="4500"/>
                            </p:stCondLst>
                            <p:childTnLst>
                              <p:par>
                                <p:cTn id="122" presetID="22" presetClass="entr" presetSubtype="1" fill="hold" nodeType="after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wipe(up)">
                                      <p:cBhvr>
                                        <p:cTn id="12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61" grpId="0" animBg="1"/>
      <p:bldP spid="62" grpId="0"/>
      <p:bldP spid="63" grpId="0" animBg="1"/>
      <p:bldP spid="64" grpId="0" animBg="1"/>
      <p:bldP spid="65" grpId="0" animBg="1"/>
      <p:bldP spid="66" grpId="0" animBg="1"/>
      <p:bldP spid="67" grpId="0" animBg="1"/>
      <p:bldP spid="73" grpId="0" animBg="1"/>
      <p:bldP spid="74" grpId="0" animBg="1"/>
      <p:bldP spid="75" grpId="0" animBg="1"/>
      <p:bldP spid="79" grpId="0" animBg="1"/>
      <p:bldP spid="80" grpId="0" animBg="1"/>
      <p:bldP spid="81" grpId="0" animBg="1"/>
      <p:bldP spid="82" grpId="0" animBg="1"/>
      <p:bldP spid="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Citation</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10491" y="1102628"/>
            <a:ext cx="8946573" cy="1382583"/>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lang="en-US" sz="2000" dirty="0">
                <a:solidFill>
                  <a:prstClr val="black"/>
                </a:solidFill>
                <a:latin typeface="Lub Dub Condensed" panose="020B0506030403020204" pitchFamily="34" charset="0"/>
              </a:rPr>
              <a:t>Reyna, G.G. (2026).  Guideline Essentials: Clinical Slide Series [PowerPoint slides]; Adapted from 2026 AHA/ACC/ADA/ASN Guideline for the Prevention, Detection, Evaluation and Management of Cardiovascular-Kidney-Metabolic Syndrome. </a:t>
            </a:r>
            <a:r>
              <a:rPr lang="en-US" sz="2000" i="1" dirty="0">
                <a:solidFill>
                  <a:prstClr val="black"/>
                </a:solidFill>
                <a:latin typeface="Lub Dub Condensed" panose="020B0506030403020204" pitchFamily="34" charset="0"/>
              </a:rPr>
              <a:t>Circulation</a:t>
            </a:r>
            <a:r>
              <a:rPr lang="en-US" sz="2000" dirty="0">
                <a:solidFill>
                  <a:prstClr val="black"/>
                </a:solidFill>
                <a:latin typeface="Lub Dub Condensed" panose="020B0506030403020204" pitchFamily="34" charset="0"/>
              </a:rPr>
              <a:t>. </a:t>
            </a:r>
            <a:r>
              <a:rPr lang="en-US" sz="2000" dirty="0">
                <a:latin typeface="Lub Dub Condensed" panose="020B0506030403020204" pitchFamily="34" charset="0"/>
                <a:hlinkClick r:id="rId3"/>
              </a:rPr>
              <a:t>Guideline Essentials: AHA Clinical Slide Series - Professional Heart Daily | American Heart Association</a:t>
            </a:r>
            <a:endParaRPr lang="en-US" sz="2000" dirty="0">
              <a:solidFill>
                <a:prstClr val="black"/>
              </a:solidFill>
              <a:latin typeface="Lub Dub Condensed" panose="020B0506030403020204" pitchFamily="34" charset="0"/>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A8FBE0-A8E5-16C3-83C6-6318506D31C1}"/>
              </a:ext>
            </a:extLst>
          </p:cNvPr>
          <p:cNvSpPr>
            <a:spLocks noGrp="1"/>
          </p:cNvSpPr>
          <p:nvPr>
            <p:ph type="title"/>
          </p:nvPr>
        </p:nvSpPr>
        <p:spPr>
          <a:xfrm>
            <a:off x="2257424" y="915844"/>
            <a:ext cx="9515476" cy="660111"/>
          </a:xfrm>
        </p:spPr>
        <p:txBody>
          <a:bodyPr/>
          <a:lstStyle/>
          <a:p>
            <a:r>
              <a:rPr lang="en-US" dirty="0"/>
              <a:t>Copyright and Permissions Notice</a:t>
            </a:r>
          </a:p>
        </p:txBody>
      </p:sp>
      <p:sp>
        <p:nvSpPr>
          <p:cNvPr id="9" name="Content Placeholder 8">
            <a:extLst>
              <a:ext uri="{FF2B5EF4-FFF2-40B4-BE49-F238E27FC236}">
                <a16:creationId xmlns:a16="http://schemas.microsoft.com/office/drawing/2014/main" id="{F1C975B6-6B58-6983-BE67-0FAA6EA1B377}"/>
              </a:ext>
            </a:extLst>
          </p:cNvPr>
          <p:cNvSpPr>
            <a:spLocks noGrp="1"/>
          </p:cNvSpPr>
          <p:nvPr>
            <p:ph sz="quarter" idx="10"/>
          </p:nvPr>
        </p:nvSpPr>
        <p:spPr>
          <a:xfrm>
            <a:off x="2266950" y="1817544"/>
            <a:ext cx="9467850" cy="4962525"/>
          </a:xfrm>
        </p:spPr>
        <p:txBody>
          <a:bodyPr wrap="square">
            <a:noAutofit/>
          </a:bodyPr>
          <a:lstStyle/>
          <a:p>
            <a:pPr marL="0" indent="0" algn="ctr">
              <a:spcBef>
                <a:spcPts val="1800"/>
              </a:spcBef>
              <a:buNone/>
            </a:pPr>
            <a:r>
              <a:rPr lang="en-US" sz="2000" dirty="0"/>
              <a:t>© Copyright 2026. American Heart Association. All rights reserved.</a:t>
            </a:r>
          </a:p>
          <a:p>
            <a:pPr marL="0" indent="0" algn="ctr">
              <a:spcBef>
                <a:spcPts val="1800"/>
              </a:spcBef>
              <a:buNone/>
            </a:pPr>
            <a:r>
              <a:rPr lang="en-US" sz="18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pPr marL="0" indent="0" algn="ctr">
              <a:spcBef>
                <a:spcPts val="1800"/>
              </a:spcBef>
              <a:buNone/>
            </a:pPr>
            <a:r>
              <a:rPr lang="en-US" sz="2000" i="1" dirty="0"/>
              <a:t>This content may be used for limited educational and personal use. </a:t>
            </a:r>
            <a:br>
              <a:rPr lang="en-US" sz="2000" i="1" dirty="0"/>
            </a:br>
            <a:r>
              <a:rPr lang="en-US" sz="2000" i="1" dirty="0"/>
              <a:t>Further distribution or dissemination requires a licensing agreement. Unauthorized use or distribution in any media is strictly prohibited.</a:t>
            </a:r>
          </a:p>
          <a:p>
            <a:pPr marL="0" indent="0" algn="ctr">
              <a:spcBef>
                <a:spcPts val="1800"/>
              </a:spcBef>
              <a:buNone/>
            </a:pPr>
            <a:r>
              <a:rPr lang="en-US" sz="2000" dirty="0"/>
              <a:t>For permissions inquiries and licensing fee information, </a:t>
            </a:r>
            <a:br>
              <a:rPr lang="en-US" sz="2000" dirty="0"/>
            </a:br>
            <a:r>
              <a:rPr lang="en-US" sz="2000" dirty="0"/>
              <a:t>please see the information/Request Form at this link:</a:t>
            </a:r>
          </a:p>
          <a:p>
            <a:pPr marL="0" indent="0" algn="ctr">
              <a:spcBef>
                <a:spcPts val="1800"/>
              </a:spcBef>
              <a:buNone/>
            </a:pPr>
            <a:r>
              <a:rPr lang="en-US" sz="1600" dirty="0">
                <a:hlinkClick r:id="rId3">
                  <a:extLst>
                    <a:ext uri="{A12FA001-AC4F-418D-AE19-62706E023703}">
                      <ahyp:hlinkClr xmlns:ahyp="http://schemas.microsoft.com/office/drawing/2018/hyperlinkcolor" val="tx"/>
                    </a:ext>
                  </a:extLst>
                </a:hlinkClick>
              </a:rPr>
              <a:t>https://www.heart.org/en/about-us/statements-and-policies/copyright-request-form</a:t>
            </a:r>
            <a:endParaRPr lang="en-US" sz="1600" dirty="0"/>
          </a:p>
        </p:txBody>
      </p:sp>
    </p:spTree>
    <p:extLst>
      <p:ext uri="{BB962C8B-B14F-4D97-AF65-F5344CB8AC3E}">
        <p14:creationId xmlns:p14="http://schemas.microsoft.com/office/powerpoint/2010/main" val="33378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8238-3866-4455-AB6D-6D119C171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5224E-D882-7DE0-BF51-8F521C228D11}"/>
              </a:ext>
            </a:extLst>
          </p:cNvPr>
          <p:cNvSpPr>
            <a:spLocks noGrp="1"/>
          </p:cNvSpPr>
          <p:nvPr>
            <p:ph type="title"/>
          </p:nvPr>
        </p:nvSpPr>
        <p:spPr/>
        <p:txBody>
          <a:bodyPr/>
          <a:lstStyle/>
          <a:p>
            <a:r>
              <a:rPr lang="en-US" dirty="0"/>
              <a:t>Stages of CKM Syndrome</a:t>
            </a:r>
          </a:p>
        </p:txBody>
      </p:sp>
      <p:sp>
        <p:nvSpPr>
          <p:cNvPr id="4" name="Slide Number Placeholder 3">
            <a:extLst>
              <a:ext uri="{FF2B5EF4-FFF2-40B4-BE49-F238E27FC236}">
                <a16:creationId xmlns:a16="http://schemas.microsoft.com/office/drawing/2014/main" id="{B047EB6B-ABB6-C51F-DB07-5F0A66A27C9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5" name="Picture 4">
            <a:extLst>
              <a:ext uri="{FF2B5EF4-FFF2-40B4-BE49-F238E27FC236}">
                <a16:creationId xmlns:a16="http://schemas.microsoft.com/office/drawing/2014/main" id="{71C7AC3C-50B1-C30F-2AFF-9B5C4207A8D2}"/>
              </a:ext>
            </a:extLst>
          </p:cNvPr>
          <p:cNvPicPr>
            <a:picLocks noChangeAspect="1"/>
          </p:cNvPicPr>
          <p:nvPr/>
        </p:nvPicPr>
        <p:blipFill>
          <a:blip r:embed="rId2"/>
          <a:stretch>
            <a:fillRect/>
          </a:stretch>
        </p:blipFill>
        <p:spPr>
          <a:xfrm>
            <a:off x="1697113" y="1025236"/>
            <a:ext cx="9259592" cy="4744112"/>
          </a:xfrm>
          <a:prstGeom prst="rect">
            <a:avLst/>
          </a:prstGeom>
        </p:spPr>
      </p:pic>
      <p:sp>
        <p:nvSpPr>
          <p:cNvPr id="7" name="Text Placeholder 4">
            <a:extLst>
              <a:ext uri="{FF2B5EF4-FFF2-40B4-BE49-F238E27FC236}">
                <a16:creationId xmlns:a16="http://schemas.microsoft.com/office/drawing/2014/main" id="{7E1D5206-829A-1689-6DCB-6A388DE6528F}"/>
              </a:ext>
            </a:extLst>
          </p:cNvPr>
          <p:cNvSpPr>
            <a:spLocks noGrp="1"/>
          </p:cNvSpPr>
          <p:nvPr>
            <p:ph type="body" sz="quarter" idx="13"/>
          </p:nvPr>
        </p:nvSpPr>
        <p:spPr>
          <a:xfrm>
            <a:off x="2082770" y="5551056"/>
            <a:ext cx="8746897" cy="703202"/>
          </a:xfrm>
        </p:spPr>
        <p:txBody>
          <a:bodyPr/>
          <a:lstStyle/>
          <a:p>
            <a:r>
              <a:rPr lang="en-US" b="1" dirty="0"/>
              <a:t>Abbreviations: </a:t>
            </a:r>
            <a:r>
              <a:rPr lang="en-US" dirty="0" err="1"/>
              <a:t>Afib</a:t>
            </a:r>
            <a:r>
              <a:rPr lang="en-US" dirty="0"/>
              <a:t> indicates atrial fibrillation; ASCVD, atherosclerotic cardiovascular disease; CHD, coronary heart disease; CKD, chronic kidney disease; CKM, cardiovascular-kidney-metabolic; CVD, cardiovascular disease; HF, heart failure; KDIGO, Kidney Disease: Improving Global Outcomes; PAD, peripheral artery disease; and PREVENT, Predicting Risk of Cardiovascular Disease Events.</a:t>
            </a:r>
          </a:p>
        </p:txBody>
      </p:sp>
    </p:spTree>
    <p:extLst>
      <p:ext uri="{BB962C8B-B14F-4D97-AF65-F5344CB8AC3E}">
        <p14:creationId xmlns:p14="http://schemas.microsoft.com/office/powerpoint/2010/main" val="30416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54E9-7ABB-F69A-A4A5-62CCB2D91058}"/>
              </a:ext>
            </a:extLst>
          </p:cNvPr>
          <p:cNvSpPr>
            <a:spLocks noGrp="1"/>
          </p:cNvSpPr>
          <p:nvPr>
            <p:ph type="title"/>
          </p:nvPr>
        </p:nvSpPr>
        <p:spPr>
          <a:xfrm>
            <a:off x="838200" y="365125"/>
            <a:ext cx="10515600" cy="660111"/>
          </a:xfrm>
        </p:spPr>
        <p:txBody>
          <a:bodyPr/>
          <a:lstStyle/>
          <a:p>
            <a:r>
              <a:rPr lang="en-US" dirty="0"/>
              <a:t>Longitudinal Assessments for </a:t>
            </a:r>
            <a:br>
              <a:rPr lang="en-US" dirty="0"/>
            </a:br>
            <a:r>
              <a:rPr lang="en-US" dirty="0"/>
              <a:t>Adults According to Baseline CKM Syndrome Stage </a:t>
            </a:r>
          </a:p>
        </p:txBody>
      </p:sp>
      <p:sp>
        <p:nvSpPr>
          <p:cNvPr id="6" name="Rectangle 5" descr="A short algorithm explaining the baseline longitudinal assessments for adults by CKM Syndrome Stage.">
            <a:extLst>
              <a:ext uri="{FF2B5EF4-FFF2-40B4-BE49-F238E27FC236}">
                <a16:creationId xmlns:a16="http://schemas.microsoft.com/office/drawing/2014/main" id="{78D8F658-ED42-AED7-DEDE-890E48512462}"/>
              </a:ext>
            </a:extLst>
          </p:cNvPr>
          <p:cNvSpPr/>
          <p:nvPr/>
        </p:nvSpPr>
        <p:spPr>
          <a:xfrm>
            <a:off x="677732" y="1441525"/>
            <a:ext cx="10660828" cy="4346089"/>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2A28603-A569-7840-6369-758099DC716D}"/>
              </a:ext>
              <a:ext uri="{C183D7F6-B498-43B3-948B-1728B52AA6E4}">
                <adec:decorative xmlns:adec="http://schemas.microsoft.com/office/drawing/2017/decorative" val="1"/>
              </a:ext>
            </a:extLst>
          </p:cNvPr>
          <p:cNvSpPr/>
          <p:nvPr/>
        </p:nvSpPr>
        <p:spPr>
          <a:xfrm>
            <a:off x="699155" y="2320565"/>
            <a:ext cx="10576874" cy="343921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D1752FA-AE8F-6D65-2385-64F695E8BE06}"/>
              </a:ext>
              <a:ext uri="{C183D7F6-B498-43B3-948B-1728B52AA6E4}">
                <adec:decorative xmlns:adec="http://schemas.microsoft.com/office/drawing/2017/decorative" val="1"/>
              </a:ext>
            </a:extLst>
          </p:cNvPr>
          <p:cNvSpPr/>
          <p:nvPr/>
        </p:nvSpPr>
        <p:spPr>
          <a:xfrm>
            <a:off x="697584" y="1470582"/>
            <a:ext cx="10576874" cy="8484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C3BF36-7685-D9E8-6C44-48116081BA67}"/>
              </a:ext>
              <a:ext uri="{C183D7F6-B498-43B3-948B-1728B52AA6E4}">
                <adec:decorative xmlns:adec="http://schemas.microsoft.com/office/drawing/2017/decorative" val="1"/>
              </a:ext>
            </a:extLst>
          </p:cNvPr>
          <p:cNvSpPr txBox="1"/>
          <p:nvPr/>
        </p:nvSpPr>
        <p:spPr>
          <a:xfrm>
            <a:off x="838200" y="1728974"/>
            <a:ext cx="2085681" cy="369332"/>
          </a:xfrm>
          <a:prstGeom prst="rect">
            <a:avLst/>
          </a:prstGeom>
          <a:noFill/>
        </p:spPr>
        <p:txBody>
          <a:bodyPr wrap="square">
            <a:spAutoFit/>
          </a:bodyPr>
          <a:lstStyle/>
          <a:p>
            <a:r>
              <a:rPr lang="en-US" sz="1800" b="1" i="1" dirty="0">
                <a:ln w="0"/>
                <a:solidFill>
                  <a:prstClr val="black"/>
                </a:solidFill>
                <a:latin typeface="Lub Dub Condensed" panose="020B0506030403020204" pitchFamily="34" charset="0"/>
              </a:rPr>
              <a:t>Baseline CKM Stage</a:t>
            </a:r>
            <a:endParaRPr lang="en-US" i="1" dirty="0"/>
          </a:p>
        </p:txBody>
      </p:sp>
      <p:sp>
        <p:nvSpPr>
          <p:cNvPr id="21" name="TextBox 20">
            <a:extLst>
              <a:ext uri="{FF2B5EF4-FFF2-40B4-BE49-F238E27FC236}">
                <a16:creationId xmlns:a16="http://schemas.microsoft.com/office/drawing/2014/main" id="{1DAB652E-9C38-B40B-883E-EA01A551D8D2}"/>
              </a:ext>
              <a:ext uri="{C183D7F6-B498-43B3-948B-1728B52AA6E4}">
                <adec:decorative xmlns:adec="http://schemas.microsoft.com/office/drawing/2017/decorative" val="1"/>
              </a:ext>
            </a:extLst>
          </p:cNvPr>
          <p:cNvSpPr txBox="1"/>
          <p:nvPr/>
        </p:nvSpPr>
        <p:spPr>
          <a:xfrm>
            <a:off x="838200" y="2446982"/>
            <a:ext cx="2085681" cy="646331"/>
          </a:xfrm>
          <a:prstGeom prst="rect">
            <a:avLst/>
          </a:prstGeom>
          <a:noFill/>
        </p:spPr>
        <p:txBody>
          <a:bodyPr wrap="square">
            <a:spAutoFit/>
          </a:bodyPr>
          <a:lstStyle/>
          <a:p>
            <a:r>
              <a:rPr lang="en-US" sz="1800" b="1" i="1" dirty="0">
                <a:ln w="0"/>
                <a:solidFill>
                  <a:prstClr val="black"/>
                </a:solidFill>
                <a:latin typeface="Lub Dub Condensed" panose="020B0506030403020204" pitchFamily="34" charset="0"/>
              </a:rPr>
              <a:t>Longitudinal CKM Stage Assessments</a:t>
            </a:r>
            <a:endParaRPr lang="en-US" i="1" dirty="0"/>
          </a:p>
        </p:txBody>
      </p:sp>
      <p:sp>
        <p:nvSpPr>
          <p:cNvPr id="5" name="Text Placeholder 4">
            <a:extLst>
              <a:ext uri="{FF2B5EF4-FFF2-40B4-BE49-F238E27FC236}">
                <a16:creationId xmlns:a16="http://schemas.microsoft.com/office/drawing/2014/main" id="{4E5D8511-D88F-6D8D-09C5-CD119828E0C2}"/>
              </a:ext>
            </a:extLst>
          </p:cNvPr>
          <p:cNvSpPr>
            <a:spLocks noGrp="1"/>
          </p:cNvSpPr>
          <p:nvPr>
            <p:ph type="body" sz="quarter" idx="13"/>
          </p:nvPr>
        </p:nvSpPr>
        <p:spPr>
          <a:xfrm>
            <a:off x="1722552" y="5930523"/>
            <a:ext cx="8746897" cy="421493"/>
          </a:xfrm>
        </p:spPr>
        <p:txBody>
          <a:bodyPr/>
          <a:lstStyle/>
          <a:p>
            <a:r>
              <a:rPr lang="en-US" b="1" dirty="0"/>
              <a:t>Abbreviations: </a:t>
            </a:r>
            <a:r>
              <a:rPr lang="en-US" dirty="0"/>
              <a:t>BMI indicates body mass index; BP, blood pressure; CKM, cardiovascular kidney metabolic; </a:t>
            </a:r>
            <a:br>
              <a:rPr lang="en-US" dirty="0"/>
            </a:br>
            <a:r>
              <a:rPr lang="en-US" dirty="0"/>
              <a:t>eGFR, estimated glomerular filtration rate; and UACR, urine albumin-to-creatinine ratio.</a:t>
            </a:r>
          </a:p>
        </p:txBody>
      </p:sp>
      <p:sp>
        <p:nvSpPr>
          <p:cNvPr id="4" name="Slide Number Placeholder 3">
            <a:extLst>
              <a:ext uri="{FF2B5EF4-FFF2-40B4-BE49-F238E27FC236}">
                <a16:creationId xmlns:a16="http://schemas.microsoft.com/office/drawing/2014/main" id="{0026CB6E-B808-7E25-4A08-2356F4F1A5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23" name="Rectangle Container copy 2">
            <a:extLst>
              <a:ext uri="{FF2B5EF4-FFF2-40B4-BE49-F238E27FC236}">
                <a16:creationId xmlns:a16="http://schemas.microsoft.com/office/drawing/2014/main" id="{F71B4D7A-2003-0213-8171-276C341AFF12}"/>
              </a:ext>
              <a:ext uri="{C183D7F6-B498-43B3-948B-1728B52AA6E4}">
                <adec:decorative xmlns:adec="http://schemas.microsoft.com/office/drawing/2017/decorative" val="1"/>
              </a:ext>
            </a:extLst>
          </p:cNvPr>
          <p:cNvSpPr/>
          <p:nvPr/>
        </p:nvSpPr>
        <p:spPr>
          <a:xfrm>
            <a:off x="3140927" y="1686526"/>
            <a:ext cx="2232350" cy="434505"/>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2000" b="1" dirty="0">
                <a:ln w="0"/>
                <a:latin typeface="Lub Dub Condensed" panose="020B0506030403020204" pitchFamily="34" charset="0"/>
              </a:rPr>
              <a:t>Stage 0</a:t>
            </a:r>
          </a:p>
        </p:txBody>
      </p:sp>
      <p:sp>
        <p:nvSpPr>
          <p:cNvPr id="24" name="Rectangle Container copy 2">
            <a:extLst>
              <a:ext uri="{FF2B5EF4-FFF2-40B4-BE49-F238E27FC236}">
                <a16:creationId xmlns:a16="http://schemas.microsoft.com/office/drawing/2014/main" id="{D5226E86-347D-37BB-7DDA-992121592945}"/>
              </a:ext>
              <a:ext uri="{C183D7F6-B498-43B3-948B-1728B52AA6E4}">
                <adec:decorative xmlns:adec="http://schemas.microsoft.com/office/drawing/2017/decorative" val="1"/>
              </a:ext>
            </a:extLst>
          </p:cNvPr>
          <p:cNvSpPr/>
          <p:nvPr/>
        </p:nvSpPr>
        <p:spPr>
          <a:xfrm>
            <a:off x="3138570" y="2536510"/>
            <a:ext cx="2232350" cy="706311"/>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latin typeface="Lub Dub Condensed" panose="020B0506030403020204" pitchFamily="34" charset="0"/>
              </a:rPr>
              <a:t>Annual assessments of BMI, waist circumference and BP</a:t>
            </a:r>
          </a:p>
        </p:txBody>
      </p:sp>
      <p:sp>
        <p:nvSpPr>
          <p:cNvPr id="25" name="Rectangle Container copy 2">
            <a:extLst>
              <a:ext uri="{FF2B5EF4-FFF2-40B4-BE49-F238E27FC236}">
                <a16:creationId xmlns:a16="http://schemas.microsoft.com/office/drawing/2014/main" id="{01F0CF5E-B600-E371-BB12-40C1B694A611}"/>
              </a:ext>
              <a:ext uri="{C183D7F6-B498-43B3-948B-1728B52AA6E4}">
                <adec:decorative xmlns:adec="http://schemas.microsoft.com/office/drawing/2017/decorative" val="1"/>
              </a:ext>
            </a:extLst>
          </p:cNvPr>
          <p:cNvSpPr/>
          <p:nvPr/>
        </p:nvSpPr>
        <p:spPr>
          <a:xfrm>
            <a:off x="3138570" y="4875927"/>
            <a:ext cx="2232350" cy="706311"/>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Assessment of lipids,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glycemia and eGFR</a:t>
            </a:r>
          </a:p>
        </p:txBody>
      </p:sp>
      <p:cxnSp>
        <p:nvCxnSpPr>
          <p:cNvPr id="27" name="Straight Arrow Connector 26">
            <a:extLst>
              <a:ext uri="{FF2B5EF4-FFF2-40B4-BE49-F238E27FC236}">
                <a16:creationId xmlns:a16="http://schemas.microsoft.com/office/drawing/2014/main" id="{F36FEED4-64E0-0F2E-9451-C209DD4F54F2}"/>
              </a:ext>
              <a:ext uri="{C183D7F6-B498-43B3-948B-1728B52AA6E4}">
                <adec:decorative xmlns:adec="http://schemas.microsoft.com/office/drawing/2017/decorative" val="1"/>
              </a:ext>
            </a:extLst>
          </p:cNvPr>
          <p:cNvCxnSpPr>
            <a:cxnSpLocks/>
            <a:endCxn id="25" idx="0"/>
          </p:cNvCxnSpPr>
          <p:nvPr/>
        </p:nvCxnSpPr>
        <p:spPr>
          <a:xfrm>
            <a:off x="4254745" y="3271100"/>
            <a:ext cx="0" cy="16048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6EE3257-7E5B-C986-B167-108A188181CA}"/>
              </a:ext>
              <a:ext uri="{C183D7F6-B498-43B3-948B-1728B52AA6E4}">
                <adec:decorative xmlns:adec="http://schemas.microsoft.com/office/drawing/2017/decorative" val="1"/>
              </a:ext>
            </a:extLst>
          </p:cNvPr>
          <p:cNvSpPr txBox="1"/>
          <p:nvPr/>
        </p:nvSpPr>
        <p:spPr>
          <a:xfrm>
            <a:off x="3736187" y="4002504"/>
            <a:ext cx="1080910" cy="365760"/>
          </a:xfrm>
          <a:prstGeom prst="rect">
            <a:avLst/>
          </a:prstGeom>
          <a:solidFill>
            <a:schemeClr val="bg1"/>
          </a:solidFill>
          <a:ln>
            <a:solidFill>
              <a:schemeClr val="tx1"/>
            </a:solidFill>
          </a:ln>
        </p:spPr>
        <p:txBody>
          <a:bodyPr wrap="square" lIns="0" tIns="0" rIns="0" bIns="0" anchor="ctr">
            <a:spAutoFit/>
          </a:bodyPr>
          <a:lstStyle/>
          <a:p>
            <a:pPr algn="ctr"/>
            <a:r>
              <a:rPr lang="en-US" sz="1400" b="1" dirty="0">
                <a:ln w="0"/>
                <a:latin typeface="Lub Dub Condensed" panose="020B0506030403020204" pitchFamily="34" charset="0"/>
              </a:rPr>
              <a:t>Every 5 years</a:t>
            </a:r>
            <a:endParaRPr lang="en-US" b="1" dirty="0">
              <a:ln w="0"/>
              <a:latin typeface="Lub Dub Condensed" panose="020B0506030403020204" pitchFamily="34" charset="0"/>
            </a:endParaRPr>
          </a:p>
        </p:txBody>
      </p:sp>
      <p:sp>
        <p:nvSpPr>
          <p:cNvPr id="33" name="Rectangle Container copy 2">
            <a:extLst>
              <a:ext uri="{FF2B5EF4-FFF2-40B4-BE49-F238E27FC236}">
                <a16:creationId xmlns:a16="http://schemas.microsoft.com/office/drawing/2014/main" id="{28D2D9D1-A673-9989-A248-C70535A830A1}"/>
              </a:ext>
              <a:ext uri="{C183D7F6-B498-43B3-948B-1728B52AA6E4}">
                <adec:decorative xmlns:adec="http://schemas.microsoft.com/office/drawing/2017/decorative" val="1"/>
              </a:ext>
            </a:extLst>
          </p:cNvPr>
          <p:cNvSpPr/>
          <p:nvPr/>
        </p:nvSpPr>
        <p:spPr>
          <a:xfrm>
            <a:off x="5932047" y="1688097"/>
            <a:ext cx="2232350" cy="434505"/>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2000" b="1" dirty="0">
                <a:ln w="0"/>
                <a:latin typeface="Lub Dub Condensed" panose="020B0506030403020204" pitchFamily="34" charset="0"/>
              </a:rPr>
              <a:t>Stage 1</a:t>
            </a:r>
          </a:p>
        </p:txBody>
      </p:sp>
      <p:sp>
        <p:nvSpPr>
          <p:cNvPr id="34" name="Rectangle Container copy 2">
            <a:extLst>
              <a:ext uri="{FF2B5EF4-FFF2-40B4-BE49-F238E27FC236}">
                <a16:creationId xmlns:a16="http://schemas.microsoft.com/office/drawing/2014/main" id="{3865F99E-A20D-7A27-92A2-5F5D14AEB5EF}"/>
              </a:ext>
              <a:ext uri="{C183D7F6-B498-43B3-948B-1728B52AA6E4}">
                <adec:decorative xmlns:adec="http://schemas.microsoft.com/office/drawing/2017/decorative" val="1"/>
              </a:ext>
            </a:extLst>
          </p:cNvPr>
          <p:cNvSpPr/>
          <p:nvPr/>
        </p:nvSpPr>
        <p:spPr>
          <a:xfrm>
            <a:off x="5929690" y="2538081"/>
            <a:ext cx="2232350" cy="706311"/>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latin typeface="Lub Dub Condensed" panose="020B0506030403020204" pitchFamily="34" charset="0"/>
              </a:rPr>
              <a:t>Annual assessments of BMI, waist circumference and BP</a:t>
            </a:r>
          </a:p>
        </p:txBody>
      </p:sp>
      <p:sp>
        <p:nvSpPr>
          <p:cNvPr id="35" name="Rectangle Container copy 2">
            <a:extLst>
              <a:ext uri="{FF2B5EF4-FFF2-40B4-BE49-F238E27FC236}">
                <a16:creationId xmlns:a16="http://schemas.microsoft.com/office/drawing/2014/main" id="{07CBA8FA-6FF4-16CE-5DBC-4D60D09FB2A7}"/>
              </a:ext>
              <a:ext uri="{C183D7F6-B498-43B3-948B-1728B52AA6E4}">
                <adec:decorative xmlns:adec="http://schemas.microsoft.com/office/drawing/2017/decorative" val="1"/>
              </a:ext>
            </a:extLst>
          </p:cNvPr>
          <p:cNvSpPr/>
          <p:nvPr/>
        </p:nvSpPr>
        <p:spPr>
          <a:xfrm>
            <a:off x="5929690" y="4660682"/>
            <a:ext cx="2232350" cy="706311"/>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Assessment of lipids,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glycemia and eGFR</a:t>
            </a:r>
          </a:p>
        </p:txBody>
      </p:sp>
      <p:cxnSp>
        <p:nvCxnSpPr>
          <p:cNvPr id="36" name="Straight Arrow Connector 35">
            <a:extLst>
              <a:ext uri="{FF2B5EF4-FFF2-40B4-BE49-F238E27FC236}">
                <a16:creationId xmlns:a16="http://schemas.microsoft.com/office/drawing/2014/main" id="{7DAA5396-3D2B-3BAA-4E71-4286AAF222D9}"/>
              </a:ext>
              <a:ext uri="{C183D7F6-B498-43B3-948B-1728B52AA6E4}">
                <adec:decorative xmlns:adec="http://schemas.microsoft.com/office/drawing/2017/decorative" val="1"/>
              </a:ext>
            </a:extLst>
          </p:cNvPr>
          <p:cNvCxnSpPr>
            <a:cxnSpLocks/>
          </p:cNvCxnSpPr>
          <p:nvPr/>
        </p:nvCxnSpPr>
        <p:spPr>
          <a:xfrm>
            <a:off x="7045865" y="3272671"/>
            <a:ext cx="0" cy="13863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E9680F-52C8-32E6-3F5D-22E9FFDE562D}"/>
              </a:ext>
              <a:ext uri="{C183D7F6-B498-43B3-948B-1728B52AA6E4}">
                <adec:decorative xmlns:adec="http://schemas.microsoft.com/office/drawing/2017/decorative" val="1"/>
              </a:ext>
            </a:extLst>
          </p:cNvPr>
          <p:cNvSpPr txBox="1"/>
          <p:nvPr/>
        </p:nvSpPr>
        <p:spPr>
          <a:xfrm>
            <a:off x="6404758" y="3776917"/>
            <a:ext cx="1362143" cy="365760"/>
          </a:xfrm>
          <a:prstGeom prst="rect">
            <a:avLst/>
          </a:prstGeom>
          <a:solidFill>
            <a:schemeClr val="bg1"/>
          </a:solidFill>
          <a:ln>
            <a:solidFill>
              <a:schemeClr val="tx1"/>
            </a:solidFill>
          </a:ln>
        </p:spPr>
        <p:txBody>
          <a:bodyPr wrap="square" lIns="0" tIns="0" rIns="0" bIns="0" anchor="ctr">
            <a:spAutoFit/>
          </a:bodyPr>
          <a:lstStyle/>
          <a:p>
            <a:pPr algn="ctr"/>
            <a:r>
              <a:rPr lang="en-US" sz="1400" b="1" dirty="0">
                <a:ln w="0"/>
                <a:latin typeface="Lub Dub Condensed" panose="020B0506030403020204" pitchFamily="34" charset="0"/>
              </a:rPr>
              <a:t>Every 2-3 years</a:t>
            </a:r>
            <a:endParaRPr lang="en-US" b="1" dirty="0">
              <a:ln w="0"/>
              <a:latin typeface="Lub Dub Condensed" panose="020B0506030403020204" pitchFamily="34" charset="0"/>
            </a:endParaRPr>
          </a:p>
        </p:txBody>
      </p:sp>
      <p:sp>
        <p:nvSpPr>
          <p:cNvPr id="38" name="Rectangle Container copy 2">
            <a:extLst>
              <a:ext uri="{FF2B5EF4-FFF2-40B4-BE49-F238E27FC236}">
                <a16:creationId xmlns:a16="http://schemas.microsoft.com/office/drawing/2014/main" id="{7541001A-71EF-2410-1BAC-335D19580A19}"/>
              </a:ext>
              <a:ext uri="{C183D7F6-B498-43B3-948B-1728B52AA6E4}">
                <adec:decorative xmlns:adec="http://schemas.microsoft.com/office/drawing/2017/decorative" val="1"/>
              </a:ext>
            </a:extLst>
          </p:cNvPr>
          <p:cNvSpPr/>
          <p:nvPr/>
        </p:nvSpPr>
        <p:spPr>
          <a:xfrm>
            <a:off x="8723167" y="1688097"/>
            <a:ext cx="2232350" cy="434505"/>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2000" b="1" dirty="0">
                <a:ln w="0"/>
                <a:solidFill>
                  <a:schemeClr val="bg1"/>
                </a:solidFill>
                <a:latin typeface="Lub Dub Condensed" panose="020B0506030403020204" pitchFamily="34" charset="0"/>
              </a:rPr>
              <a:t>Stage 2-4</a:t>
            </a:r>
          </a:p>
        </p:txBody>
      </p:sp>
      <p:sp>
        <p:nvSpPr>
          <p:cNvPr id="39" name="Rectangle Container copy 2">
            <a:extLst>
              <a:ext uri="{FF2B5EF4-FFF2-40B4-BE49-F238E27FC236}">
                <a16:creationId xmlns:a16="http://schemas.microsoft.com/office/drawing/2014/main" id="{105D85D5-F9E4-1B4D-3E9E-D30557438979}"/>
              </a:ext>
              <a:ext uri="{C183D7F6-B498-43B3-948B-1728B52AA6E4}">
                <adec:decorative xmlns:adec="http://schemas.microsoft.com/office/drawing/2017/decorative" val="1"/>
              </a:ext>
            </a:extLst>
          </p:cNvPr>
          <p:cNvSpPr/>
          <p:nvPr/>
        </p:nvSpPr>
        <p:spPr>
          <a:xfrm>
            <a:off x="8720810" y="2538081"/>
            <a:ext cx="2232350" cy="706311"/>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schemeClr val="bg1"/>
                </a:solidFill>
                <a:latin typeface="Lub Dub Condensed" panose="020B0506030403020204" pitchFamily="34" charset="0"/>
              </a:rPr>
              <a:t>Annual assessments of BMI, waist circumference and BP</a:t>
            </a:r>
          </a:p>
        </p:txBody>
      </p:sp>
      <p:sp>
        <p:nvSpPr>
          <p:cNvPr id="40" name="Rectangle Container copy 2">
            <a:extLst>
              <a:ext uri="{FF2B5EF4-FFF2-40B4-BE49-F238E27FC236}">
                <a16:creationId xmlns:a16="http://schemas.microsoft.com/office/drawing/2014/main" id="{A3530C62-C31A-1BCE-FF15-7345B530DD97}"/>
              </a:ext>
              <a:ext uri="{C183D7F6-B498-43B3-948B-1728B52AA6E4}">
                <adec:decorative xmlns:adec="http://schemas.microsoft.com/office/drawing/2017/decorative" val="1"/>
              </a:ext>
            </a:extLst>
          </p:cNvPr>
          <p:cNvSpPr/>
          <p:nvPr/>
        </p:nvSpPr>
        <p:spPr>
          <a:xfrm>
            <a:off x="8720810" y="4340170"/>
            <a:ext cx="2232350" cy="706311"/>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schemeClr val="bg1"/>
                </a:solidFill>
                <a:latin typeface="Lub Dub Condensed" panose="020B0506030403020204" pitchFamily="34" charset="0"/>
              </a:rPr>
              <a:t>Assessment of lipids, </a:t>
            </a:r>
            <a:br>
              <a:rPr lang="en-US" sz="1400" b="1" dirty="0">
                <a:ln w="0"/>
                <a:solidFill>
                  <a:schemeClr val="bg1"/>
                </a:solidFill>
                <a:latin typeface="Lub Dub Condensed" panose="020B0506030403020204" pitchFamily="34" charset="0"/>
              </a:rPr>
            </a:br>
            <a:r>
              <a:rPr lang="en-US" sz="1400" b="1" dirty="0">
                <a:ln w="0"/>
                <a:solidFill>
                  <a:schemeClr val="bg1"/>
                </a:solidFill>
                <a:latin typeface="Lub Dub Condensed" panose="020B0506030403020204" pitchFamily="34" charset="0"/>
              </a:rPr>
              <a:t>glycemia, eGFR, and UACR</a:t>
            </a:r>
          </a:p>
        </p:txBody>
      </p:sp>
      <p:cxnSp>
        <p:nvCxnSpPr>
          <p:cNvPr id="41" name="Straight Arrow Connector 40">
            <a:extLst>
              <a:ext uri="{FF2B5EF4-FFF2-40B4-BE49-F238E27FC236}">
                <a16:creationId xmlns:a16="http://schemas.microsoft.com/office/drawing/2014/main" id="{01E721BC-EFCA-B524-B13B-535874DDD42C}"/>
              </a:ext>
              <a:ext uri="{C183D7F6-B498-43B3-948B-1728B52AA6E4}">
                <adec:decorative xmlns:adec="http://schemas.microsoft.com/office/drawing/2017/decorative" val="1"/>
              </a:ext>
            </a:extLst>
          </p:cNvPr>
          <p:cNvCxnSpPr>
            <a:cxnSpLocks/>
            <a:endCxn id="40" idx="0"/>
          </p:cNvCxnSpPr>
          <p:nvPr/>
        </p:nvCxnSpPr>
        <p:spPr>
          <a:xfrm>
            <a:off x="9836985" y="3272671"/>
            <a:ext cx="0" cy="10674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E2113B0-E285-C780-3934-216B827F0651}"/>
              </a:ext>
              <a:ext uri="{C183D7F6-B498-43B3-948B-1728B52AA6E4}">
                <adec:decorative xmlns:adec="http://schemas.microsoft.com/office/drawing/2017/decorative" val="1"/>
              </a:ext>
            </a:extLst>
          </p:cNvPr>
          <p:cNvSpPr txBox="1"/>
          <p:nvPr/>
        </p:nvSpPr>
        <p:spPr>
          <a:xfrm>
            <a:off x="9318427" y="3551331"/>
            <a:ext cx="1080910" cy="365760"/>
          </a:xfrm>
          <a:prstGeom prst="rect">
            <a:avLst/>
          </a:prstGeom>
          <a:solidFill>
            <a:schemeClr val="bg1"/>
          </a:solidFill>
          <a:ln>
            <a:solidFill>
              <a:schemeClr val="tx1"/>
            </a:solidFill>
          </a:ln>
        </p:spPr>
        <p:txBody>
          <a:bodyPr wrap="square" lIns="0" tIns="0" rIns="0" bIns="0" anchor="ctr">
            <a:spAutoFit/>
          </a:bodyPr>
          <a:lstStyle/>
          <a:p>
            <a:pPr algn="ctr"/>
            <a:r>
              <a:rPr lang="en-US" sz="1400" b="1" dirty="0">
                <a:ln w="0"/>
                <a:latin typeface="Lub Dub Condensed" panose="020B0506030403020204" pitchFamily="34" charset="0"/>
              </a:rPr>
              <a:t>Every year</a:t>
            </a:r>
            <a:endParaRPr lang="en-US" b="1" dirty="0">
              <a:ln w="0"/>
              <a:latin typeface="Lub Dub Condensed" panose="020B0506030403020204" pitchFamily="34" charset="0"/>
            </a:endParaRPr>
          </a:p>
        </p:txBody>
      </p:sp>
    </p:spTree>
    <p:extLst>
      <p:ext uri="{BB962C8B-B14F-4D97-AF65-F5344CB8AC3E}">
        <p14:creationId xmlns:p14="http://schemas.microsoft.com/office/powerpoint/2010/main" val="39602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22"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22" presetClass="entr" presetSubtype="1"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3" grpId="0" animBg="1"/>
      <p:bldP spid="34" grpId="0" animBg="1"/>
      <p:bldP spid="35" grpId="0" animBg="1"/>
      <p:bldP spid="37" grpId="0" animBg="1"/>
      <p:bldP spid="38" grpId="0" animBg="1"/>
      <p:bldP spid="39" grpId="0" animBg="1"/>
      <p:bldP spid="40"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5CC8-4052-9006-E180-B31E3DAE4C49}"/>
              </a:ext>
            </a:extLst>
          </p:cNvPr>
          <p:cNvSpPr>
            <a:spLocks noGrp="1"/>
          </p:cNvSpPr>
          <p:nvPr>
            <p:ph type="title"/>
          </p:nvPr>
        </p:nvSpPr>
        <p:spPr>
          <a:xfrm>
            <a:off x="838201" y="365125"/>
            <a:ext cx="3413288" cy="1727626"/>
          </a:xfrm>
        </p:spPr>
        <p:txBody>
          <a:bodyPr/>
          <a:lstStyle/>
          <a:p>
            <a:r>
              <a:rPr lang="en-US" dirty="0"/>
              <a:t>Conceptual Approach to CKM Risk Assessment and Refinement</a:t>
            </a:r>
          </a:p>
        </p:txBody>
      </p:sp>
      <p:sp>
        <p:nvSpPr>
          <p:cNvPr id="6" name="Rectangle 5">
            <a:extLst>
              <a:ext uri="{FF2B5EF4-FFF2-40B4-BE49-F238E27FC236}">
                <a16:creationId xmlns:a16="http://schemas.microsoft.com/office/drawing/2014/main" id="{D68C83DE-5D82-7BE9-2687-8B67B72687E2}"/>
              </a:ext>
              <a:ext uri="{C183D7F6-B498-43B3-948B-1728B52AA6E4}">
                <adec:decorative xmlns:adec="http://schemas.microsoft.com/office/drawing/2017/decorative" val="1"/>
              </a:ext>
            </a:extLst>
          </p:cNvPr>
          <p:cNvSpPr/>
          <p:nvPr/>
        </p:nvSpPr>
        <p:spPr>
          <a:xfrm>
            <a:off x="4446871" y="2320565"/>
            <a:ext cx="7406673" cy="343921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35C4EE8-EFDF-17B7-A985-B89F75A7003F}"/>
              </a:ext>
              <a:ext uri="{C183D7F6-B498-43B3-948B-1728B52AA6E4}">
                <adec:decorative xmlns:adec="http://schemas.microsoft.com/office/drawing/2017/decorative" val="1"/>
              </a:ext>
            </a:extLst>
          </p:cNvPr>
          <p:cNvSpPr/>
          <p:nvPr/>
        </p:nvSpPr>
        <p:spPr>
          <a:xfrm>
            <a:off x="4449452" y="337480"/>
            <a:ext cx="7405697" cy="201544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0962D8D-F5C6-4828-8131-CF46EF896D5D}"/>
              </a:ext>
              <a:ext uri="{C183D7F6-B498-43B3-948B-1728B52AA6E4}">
                <adec:decorative xmlns:adec="http://schemas.microsoft.com/office/drawing/2017/decorative" val="1"/>
              </a:ext>
            </a:extLst>
          </p:cNvPr>
          <p:cNvSpPr/>
          <p:nvPr/>
        </p:nvSpPr>
        <p:spPr>
          <a:xfrm>
            <a:off x="4443482" y="5056538"/>
            <a:ext cx="7405697" cy="119909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An algorithm that delineates the conceptual approach to CKM Assessment and Refinement.">
            <a:extLst>
              <a:ext uri="{FF2B5EF4-FFF2-40B4-BE49-F238E27FC236}">
                <a16:creationId xmlns:a16="http://schemas.microsoft.com/office/drawing/2014/main" id="{C3DE2B5E-F5FB-BB37-71EB-ACE5D99855D5}"/>
              </a:ext>
            </a:extLst>
          </p:cNvPr>
          <p:cNvSpPr/>
          <p:nvPr/>
        </p:nvSpPr>
        <p:spPr>
          <a:xfrm>
            <a:off x="4432150" y="322729"/>
            <a:ext cx="7422777" cy="5948979"/>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C3D15EC-A6DF-F4A4-4E8D-BA6283C3F42E}"/>
              </a:ext>
            </a:extLst>
          </p:cNvPr>
          <p:cNvSpPr txBox="1"/>
          <p:nvPr/>
        </p:nvSpPr>
        <p:spPr>
          <a:xfrm>
            <a:off x="815418" y="2771010"/>
            <a:ext cx="2967205" cy="1815882"/>
          </a:xfrm>
          <a:prstGeom prst="rect">
            <a:avLst/>
          </a:prstGeom>
          <a:noFill/>
        </p:spPr>
        <p:txBody>
          <a:bodyPr wrap="square">
            <a:spAutoFit/>
          </a:bodyPr>
          <a:lstStyle/>
          <a:p>
            <a:r>
              <a:rPr lang="en-US" sz="1400" dirty="0">
                <a:latin typeface="Lub Dub Condensed" panose="020B0506030403020204" pitchFamily="34" charset="0"/>
              </a:rPr>
              <a:t>*CKM risk factors include adiposity, blood pressure, lipids, glycemia, and kidney function. Conceptual overview of the approach to staging that integrates baseline CKM assessments, risk estimation with the PREVENT-CVD equations, and personalization with risk-enhancing factors. </a:t>
            </a:r>
          </a:p>
        </p:txBody>
      </p:sp>
      <p:sp>
        <p:nvSpPr>
          <p:cNvPr id="5" name="Text Placeholder 4">
            <a:extLst>
              <a:ext uri="{FF2B5EF4-FFF2-40B4-BE49-F238E27FC236}">
                <a16:creationId xmlns:a16="http://schemas.microsoft.com/office/drawing/2014/main" id="{3316C3A2-B655-6D8C-D85B-A2B1C7A522F1}"/>
              </a:ext>
            </a:extLst>
          </p:cNvPr>
          <p:cNvSpPr>
            <a:spLocks noGrp="1"/>
          </p:cNvSpPr>
          <p:nvPr>
            <p:ph type="body" sz="quarter" idx="13"/>
          </p:nvPr>
        </p:nvSpPr>
        <p:spPr>
          <a:xfrm>
            <a:off x="874141" y="4911364"/>
            <a:ext cx="2830594" cy="763571"/>
          </a:xfrm>
        </p:spPr>
        <p:txBody>
          <a:bodyPr/>
          <a:lstStyle/>
          <a:p>
            <a:pPr algn="l"/>
            <a:r>
              <a:rPr lang="en-US" b="1" dirty="0"/>
              <a:t>Abbreviations: </a:t>
            </a:r>
            <a:r>
              <a:rPr lang="en-US" dirty="0"/>
              <a:t>CKM indicates cardiovascular kidney metabolic; CKD, chronic kidney disease; CV, cardiovascular; CVD, cardiovascular disease; pt, patient; and SDOH, social determinants of health. </a:t>
            </a:r>
          </a:p>
        </p:txBody>
      </p:sp>
      <p:sp>
        <p:nvSpPr>
          <p:cNvPr id="19" name="TextBox 18">
            <a:extLst>
              <a:ext uri="{FF2B5EF4-FFF2-40B4-BE49-F238E27FC236}">
                <a16:creationId xmlns:a16="http://schemas.microsoft.com/office/drawing/2014/main" id="{575D3F06-8234-884D-9C15-3E2379657CDF}"/>
              </a:ext>
              <a:ext uri="{C183D7F6-B498-43B3-948B-1728B52AA6E4}">
                <adec:decorative xmlns:adec="http://schemas.microsoft.com/office/drawing/2017/decorative" val="1"/>
              </a:ext>
            </a:extLst>
          </p:cNvPr>
          <p:cNvSpPr txBox="1"/>
          <p:nvPr/>
        </p:nvSpPr>
        <p:spPr>
          <a:xfrm>
            <a:off x="6133078" y="441880"/>
            <a:ext cx="4751110" cy="489489"/>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solidFill>
                  <a:schemeClr val="tx1"/>
                </a:solidFill>
              </a:rPr>
              <a:t>Assess for CKM risk factors* and adverse SDOH</a:t>
            </a:r>
          </a:p>
        </p:txBody>
      </p:sp>
      <p:sp>
        <p:nvSpPr>
          <p:cNvPr id="20" name="Rectangle Container copy 2">
            <a:extLst>
              <a:ext uri="{FF2B5EF4-FFF2-40B4-BE49-F238E27FC236}">
                <a16:creationId xmlns:a16="http://schemas.microsoft.com/office/drawing/2014/main" id="{49312BE1-9FED-4FDB-BF2F-5B5C0FD095F2}"/>
              </a:ext>
              <a:ext uri="{C183D7F6-B498-43B3-948B-1728B52AA6E4}">
                <adec:decorative xmlns:adec="http://schemas.microsoft.com/office/drawing/2017/decorative" val="1"/>
              </a:ext>
            </a:extLst>
          </p:cNvPr>
          <p:cNvSpPr/>
          <p:nvPr/>
        </p:nvSpPr>
        <p:spPr>
          <a:xfrm>
            <a:off x="5313178" y="1371984"/>
            <a:ext cx="1501610" cy="562397"/>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1</a:t>
            </a:r>
          </a:p>
          <a:p>
            <a:pPr algn="ctr" hangingPunct="0">
              <a:lnSpc>
                <a:spcPct val="90000"/>
              </a:lnSpc>
            </a:pPr>
            <a:r>
              <a:rPr lang="en-US" sz="1200" dirty="0">
                <a:ln w="0"/>
                <a:latin typeface="Lub Dub Condensed" panose="020B0506030403020204" pitchFamily="34" charset="0"/>
              </a:rPr>
              <a:t>Excess or dysfunctional adipose tissue</a:t>
            </a:r>
          </a:p>
        </p:txBody>
      </p:sp>
      <p:sp>
        <p:nvSpPr>
          <p:cNvPr id="21" name="Rectangle Container copy 2">
            <a:extLst>
              <a:ext uri="{FF2B5EF4-FFF2-40B4-BE49-F238E27FC236}">
                <a16:creationId xmlns:a16="http://schemas.microsoft.com/office/drawing/2014/main" id="{5B4E9130-4B44-9FAD-4EB3-8FD33686CEF3}"/>
              </a:ext>
              <a:ext uri="{C183D7F6-B498-43B3-948B-1728B52AA6E4}">
                <adec:decorative xmlns:adec="http://schemas.microsoft.com/office/drawing/2017/decorative" val="1"/>
              </a:ext>
            </a:extLst>
          </p:cNvPr>
          <p:cNvSpPr/>
          <p:nvPr/>
        </p:nvSpPr>
        <p:spPr>
          <a:xfrm>
            <a:off x="7757390" y="1371984"/>
            <a:ext cx="1501610" cy="562397"/>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2 or 3</a:t>
            </a:r>
          </a:p>
          <a:p>
            <a:pPr algn="ctr" hangingPunct="0">
              <a:lnSpc>
                <a:spcPct val="90000"/>
              </a:lnSpc>
            </a:pPr>
            <a:r>
              <a:rPr lang="en-US" sz="1200" dirty="0">
                <a:ln w="0"/>
                <a:latin typeface="Lub Dub Condensed" panose="020B0506030403020204" pitchFamily="34" charset="0"/>
              </a:rPr>
              <a:t>Metabolic risk factors and/or CKD</a:t>
            </a:r>
          </a:p>
        </p:txBody>
      </p:sp>
      <p:sp>
        <p:nvSpPr>
          <p:cNvPr id="22" name="Rectangle Container copy 2">
            <a:extLst>
              <a:ext uri="{FF2B5EF4-FFF2-40B4-BE49-F238E27FC236}">
                <a16:creationId xmlns:a16="http://schemas.microsoft.com/office/drawing/2014/main" id="{C5068B56-7C68-49BC-9B40-4344418A4C36}"/>
              </a:ext>
              <a:ext uri="{C183D7F6-B498-43B3-948B-1728B52AA6E4}">
                <adec:decorative xmlns:adec="http://schemas.microsoft.com/office/drawing/2017/decorative" val="1"/>
              </a:ext>
            </a:extLst>
          </p:cNvPr>
          <p:cNvSpPr/>
          <p:nvPr/>
        </p:nvSpPr>
        <p:spPr>
          <a:xfrm>
            <a:off x="10221712" y="1371984"/>
            <a:ext cx="1501610" cy="562397"/>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schemeClr val="bg1"/>
                </a:solidFill>
                <a:latin typeface="Lub Dub Condensed" panose="020B0506030403020204" pitchFamily="34" charset="0"/>
              </a:rPr>
              <a:t>Stage 4</a:t>
            </a:r>
          </a:p>
          <a:p>
            <a:pPr algn="ctr" hangingPunct="0">
              <a:lnSpc>
                <a:spcPct val="90000"/>
              </a:lnSpc>
            </a:pPr>
            <a:r>
              <a:rPr lang="en-US" sz="1200" dirty="0">
                <a:ln w="0"/>
                <a:solidFill>
                  <a:schemeClr val="bg1"/>
                </a:solidFill>
                <a:latin typeface="Lub Dub Condensed" panose="020B0506030403020204" pitchFamily="34" charset="0"/>
              </a:rPr>
              <a:t>Clinical CVD</a:t>
            </a:r>
          </a:p>
        </p:txBody>
      </p:sp>
      <p:sp>
        <p:nvSpPr>
          <p:cNvPr id="23" name="Rectangle Container copy 2">
            <a:extLst>
              <a:ext uri="{FF2B5EF4-FFF2-40B4-BE49-F238E27FC236}">
                <a16:creationId xmlns:a16="http://schemas.microsoft.com/office/drawing/2014/main" id="{77A3E5AD-77FE-F77B-A01A-8F9E86F4FD9C}"/>
              </a:ext>
              <a:ext uri="{C183D7F6-B498-43B3-948B-1728B52AA6E4}">
                <adec:decorative xmlns:adec="http://schemas.microsoft.com/office/drawing/2017/decorative" val="1"/>
              </a:ext>
            </a:extLst>
          </p:cNvPr>
          <p:cNvSpPr/>
          <p:nvPr/>
        </p:nvSpPr>
        <p:spPr>
          <a:xfrm>
            <a:off x="5757568" y="2473137"/>
            <a:ext cx="3642841" cy="484994"/>
          </a:xfrm>
          <a:prstGeom prst="rect">
            <a:avLst/>
          </a:prstGeom>
          <a:solidFill>
            <a:schemeClr val="accent4">
              <a:lumMod val="60000"/>
              <a:lumOff val="40000"/>
            </a:schemeClr>
          </a:solidFill>
          <a:ln w="25400">
            <a:solidFill>
              <a:schemeClr val="accent2">
                <a:lumMod val="60000"/>
                <a:lumOff val="40000"/>
              </a:schemeClr>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Calculate PREVENT-CVD to quantify 10-y CVD risk </a:t>
            </a:r>
            <a:br>
              <a:rPr lang="en-US" sz="1100" dirty="0">
                <a:ln w="0"/>
                <a:solidFill>
                  <a:prstClr val="black"/>
                </a:solidFill>
                <a:latin typeface="Lub Dub Condensed" panose="020B0506030403020204" pitchFamily="34" charset="0"/>
              </a:rPr>
            </a:br>
            <a:r>
              <a:rPr lang="en-US" sz="1100" dirty="0">
                <a:ln w="0"/>
                <a:solidFill>
                  <a:prstClr val="black"/>
                </a:solidFill>
                <a:latin typeface="Lub Dub Condensed" panose="020B0506030403020204" pitchFamily="34" charset="0"/>
              </a:rPr>
              <a:t>and to refine staging (30-79 years)</a:t>
            </a:r>
          </a:p>
        </p:txBody>
      </p:sp>
      <p:sp>
        <p:nvSpPr>
          <p:cNvPr id="24" name="Rectangle Container copy 2">
            <a:extLst>
              <a:ext uri="{FF2B5EF4-FFF2-40B4-BE49-F238E27FC236}">
                <a16:creationId xmlns:a16="http://schemas.microsoft.com/office/drawing/2014/main" id="{203DA6CC-03AF-9AB2-CE65-E47E0619FE59}"/>
              </a:ext>
              <a:ext uri="{C183D7F6-B498-43B3-948B-1728B52AA6E4}">
                <adec:decorative xmlns:adec="http://schemas.microsoft.com/office/drawing/2017/decorative" val="1"/>
              </a:ext>
            </a:extLst>
          </p:cNvPr>
          <p:cNvSpPr/>
          <p:nvPr/>
        </p:nvSpPr>
        <p:spPr>
          <a:xfrm>
            <a:off x="5218911" y="3407741"/>
            <a:ext cx="1420076" cy="434504"/>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1</a:t>
            </a:r>
          </a:p>
        </p:txBody>
      </p:sp>
      <p:sp>
        <p:nvSpPr>
          <p:cNvPr id="25" name="Rectangle Container copy 2">
            <a:extLst>
              <a:ext uri="{FF2B5EF4-FFF2-40B4-BE49-F238E27FC236}">
                <a16:creationId xmlns:a16="http://schemas.microsoft.com/office/drawing/2014/main" id="{17618EBD-77C3-0809-6317-7238899389FF}"/>
              </a:ext>
              <a:ext uri="{C183D7F6-B498-43B3-948B-1728B52AA6E4}">
                <adec:decorative xmlns:adec="http://schemas.microsoft.com/office/drawing/2017/decorative" val="1"/>
              </a:ext>
            </a:extLst>
          </p:cNvPr>
          <p:cNvSpPr/>
          <p:nvPr/>
        </p:nvSpPr>
        <p:spPr>
          <a:xfrm>
            <a:off x="6870172" y="3409312"/>
            <a:ext cx="1420076" cy="43450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2</a:t>
            </a:r>
          </a:p>
          <a:p>
            <a:pPr algn="ctr" hangingPunct="0">
              <a:lnSpc>
                <a:spcPct val="90000"/>
              </a:lnSpc>
            </a:pPr>
            <a:r>
              <a:rPr lang="en-US" sz="1100" dirty="0">
                <a:ln w="0"/>
                <a:latin typeface="Lub Dub Condensed" panose="020B0506030403020204" pitchFamily="34" charset="0"/>
              </a:rPr>
              <a:t>(&lt;20% PREVENT-CVD)</a:t>
            </a:r>
          </a:p>
        </p:txBody>
      </p:sp>
      <p:sp>
        <p:nvSpPr>
          <p:cNvPr id="26" name="Rectangle Container copy 2">
            <a:extLst>
              <a:ext uri="{FF2B5EF4-FFF2-40B4-BE49-F238E27FC236}">
                <a16:creationId xmlns:a16="http://schemas.microsoft.com/office/drawing/2014/main" id="{71DE6A4F-0658-4F00-E019-5A612A129B30}"/>
              </a:ext>
              <a:ext uri="{C183D7F6-B498-43B3-948B-1728B52AA6E4}">
                <adec:decorative xmlns:adec="http://schemas.microsoft.com/office/drawing/2017/decorative" val="1"/>
              </a:ext>
            </a:extLst>
          </p:cNvPr>
          <p:cNvSpPr/>
          <p:nvPr/>
        </p:nvSpPr>
        <p:spPr>
          <a:xfrm>
            <a:off x="8541007" y="3409312"/>
            <a:ext cx="1420076" cy="43450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3*</a:t>
            </a:r>
          </a:p>
          <a:p>
            <a:pPr algn="ctr" hangingPunct="0">
              <a:lnSpc>
                <a:spcPct val="90000"/>
              </a:lnSpc>
            </a:pPr>
            <a:r>
              <a:rPr lang="en-US" sz="1100" dirty="0">
                <a:ln w="0"/>
                <a:latin typeface="Lub Dub Condensed" panose="020B0506030403020204" pitchFamily="34" charset="0"/>
              </a:rPr>
              <a:t>(≥20% PREVENT-CVD</a:t>
            </a:r>
            <a:r>
              <a:rPr lang="en-US" sz="1200" dirty="0">
                <a:ln w="0"/>
                <a:latin typeface="Lub Dub Condensed" panose="020B0506030403020204" pitchFamily="34" charset="0"/>
              </a:rPr>
              <a:t>)</a:t>
            </a:r>
          </a:p>
        </p:txBody>
      </p:sp>
      <p:sp>
        <p:nvSpPr>
          <p:cNvPr id="27" name="Rectangle Container copy 2">
            <a:extLst>
              <a:ext uri="{FF2B5EF4-FFF2-40B4-BE49-F238E27FC236}">
                <a16:creationId xmlns:a16="http://schemas.microsoft.com/office/drawing/2014/main" id="{73DFC5BB-B5F7-FF63-2539-CBFF48A96A25}"/>
              </a:ext>
              <a:ext uri="{C183D7F6-B498-43B3-948B-1728B52AA6E4}">
                <adec:decorative xmlns:adec="http://schemas.microsoft.com/office/drawing/2017/decorative" val="1"/>
              </a:ext>
            </a:extLst>
          </p:cNvPr>
          <p:cNvSpPr/>
          <p:nvPr/>
        </p:nvSpPr>
        <p:spPr>
          <a:xfrm>
            <a:off x="5810382" y="4180962"/>
            <a:ext cx="1822283" cy="594972"/>
          </a:xfrm>
          <a:prstGeom prst="rect">
            <a:avLst/>
          </a:prstGeom>
          <a:solidFill>
            <a:schemeClr val="accent4">
              <a:lumMod val="60000"/>
              <a:lumOff val="40000"/>
            </a:schemeClr>
          </a:solidFill>
          <a:ln w="25400">
            <a:solidFill>
              <a:schemeClr val="accent2">
                <a:lumMod val="60000"/>
                <a:lumOff val="40000"/>
              </a:schemeClr>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Assess for CKM risk enhancers to inform pt/clinician risk discussion and therapeutic pain</a:t>
            </a:r>
          </a:p>
        </p:txBody>
      </p:sp>
      <p:sp>
        <p:nvSpPr>
          <p:cNvPr id="28" name="Rectangle Container copy 2">
            <a:extLst>
              <a:ext uri="{FF2B5EF4-FFF2-40B4-BE49-F238E27FC236}">
                <a16:creationId xmlns:a16="http://schemas.microsoft.com/office/drawing/2014/main" id="{5CF2A451-DEF2-D0BC-C87A-BB1037594FE2}"/>
              </a:ext>
              <a:ext uri="{C183D7F6-B498-43B3-948B-1728B52AA6E4}">
                <adec:decorative xmlns:adec="http://schemas.microsoft.com/office/drawing/2017/decorative" val="1"/>
              </a:ext>
            </a:extLst>
          </p:cNvPr>
          <p:cNvSpPr/>
          <p:nvPr/>
        </p:nvSpPr>
        <p:spPr>
          <a:xfrm>
            <a:off x="5807061" y="5203770"/>
            <a:ext cx="1828925" cy="927424"/>
          </a:xfrm>
          <a:prstGeom prst="rect">
            <a:avLst/>
          </a:prstGeom>
          <a:solidFill>
            <a:schemeClr val="accent4">
              <a:lumMod val="60000"/>
              <a:lumOff val="40000"/>
            </a:schemeClr>
          </a:solidFill>
          <a:ln w="25400">
            <a:solidFill>
              <a:schemeClr val="accent2">
                <a:lumMod val="60000"/>
                <a:lumOff val="40000"/>
              </a:schemeClr>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Lifestyle modification </a:t>
            </a:r>
            <a:br>
              <a:rPr lang="en-US" sz="1100" dirty="0">
                <a:ln w="0"/>
                <a:solidFill>
                  <a:prstClr val="black"/>
                </a:solidFill>
                <a:latin typeface="Lub Dub Condensed" panose="020B0506030403020204" pitchFamily="34" charset="0"/>
              </a:rPr>
            </a:br>
            <a:r>
              <a:rPr lang="en-US" sz="1100" dirty="0">
                <a:ln w="0"/>
                <a:solidFill>
                  <a:prstClr val="black"/>
                </a:solidFill>
                <a:latin typeface="Lub Dub Condensed" panose="020B0506030403020204" pitchFamily="34" charset="0"/>
              </a:rPr>
              <a:t>and/or drug treatment as indicated for CVD primary prevention</a:t>
            </a:r>
          </a:p>
        </p:txBody>
      </p:sp>
      <p:sp>
        <p:nvSpPr>
          <p:cNvPr id="29" name="Rectangle Container copy 2">
            <a:extLst>
              <a:ext uri="{FF2B5EF4-FFF2-40B4-BE49-F238E27FC236}">
                <a16:creationId xmlns:a16="http://schemas.microsoft.com/office/drawing/2014/main" id="{46D1B918-81D2-5482-377C-7E489A63E86B}"/>
              </a:ext>
              <a:ext uri="{C183D7F6-B498-43B3-948B-1728B52AA6E4}">
                <adec:decorative xmlns:adec="http://schemas.microsoft.com/office/drawing/2017/decorative" val="1"/>
              </a:ext>
            </a:extLst>
          </p:cNvPr>
          <p:cNvSpPr/>
          <p:nvPr/>
        </p:nvSpPr>
        <p:spPr>
          <a:xfrm>
            <a:off x="8535551" y="4180962"/>
            <a:ext cx="1430989" cy="76245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Assess for CKM risk enhancers to inform pt/clinician risk discussion and therapeutic plan</a:t>
            </a:r>
          </a:p>
        </p:txBody>
      </p:sp>
      <p:sp>
        <p:nvSpPr>
          <p:cNvPr id="30" name="Rectangle Container copy 2">
            <a:extLst>
              <a:ext uri="{FF2B5EF4-FFF2-40B4-BE49-F238E27FC236}">
                <a16:creationId xmlns:a16="http://schemas.microsoft.com/office/drawing/2014/main" id="{FBED0480-0E07-DA20-EF1A-E656B83E38B4}"/>
              </a:ext>
              <a:ext uri="{C183D7F6-B498-43B3-948B-1728B52AA6E4}">
                <adec:decorative xmlns:adec="http://schemas.microsoft.com/office/drawing/2017/decorative" val="1"/>
              </a:ext>
            </a:extLst>
          </p:cNvPr>
          <p:cNvSpPr/>
          <p:nvPr/>
        </p:nvSpPr>
        <p:spPr>
          <a:xfrm>
            <a:off x="8532414" y="5203770"/>
            <a:ext cx="1437263" cy="92742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Lifestyle modification and drug treatment as indicated for CVD primary prevention</a:t>
            </a:r>
          </a:p>
        </p:txBody>
      </p:sp>
      <p:sp>
        <p:nvSpPr>
          <p:cNvPr id="31" name="Rectangle Container copy 2">
            <a:extLst>
              <a:ext uri="{FF2B5EF4-FFF2-40B4-BE49-F238E27FC236}">
                <a16:creationId xmlns:a16="http://schemas.microsoft.com/office/drawing/2014/main" id="{9F74ADFF-5933-348F-AEB1-081A0D8003B9}"/>
              </a:ext>
              <a:ext uri="{C183D7F6-B498-43B3-948B-1728B52AA6E4}">
                <adec:decorative xmlns:adec="http://schemas.microsoft.com/office/drawing/2017/decorative" val="1"/>
              </a:ext>
            </a:extLst>
          </p:cNvPr>
          <p:cNvSpPr/>
          <p:nvPr/>
        </p:nvSpPr>
        <p:spPr>
          <a:xfrm>
            <a:off x="10240267" y="5203770"/>
            <a:ext cx="1464501" cy="931194"/>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100" dirty="0">
                <a:ln w="0"/>
                <a:solidFill>
                  <a:schemeClr val="bg1"/>
                </a:solidFill>
                <a:latin typeface="Lub Dub Condensed" panose="020B0506030403020204" pitchFamily="34" charset="0"/>
              </a:rPr>
              <a:t>Intensive lifestyle modification and drug treatment to prevent recurrent CVD events </a:t>
            </a:r>
            <a:br>
              <a:rPr lang="en-US" sz="1100" dirty="0">
                <a:ln w="0"/>
                <a:solidFill>
                  <a:schemeClr val="bg1"/>
                </a:solidFill>
                <a:latin typeface="Lub Dub Condensed" panose="020B0506030403020204" pitchFamily="34" charset="0"/>
              </a:rPr>
            </a:br>
            <a:r>
              <a:rPr lang="en-US" sz="1100" dirty="0">
                <a:ln w="0"/>
                <a:solidFill>
                  <a:schemeClr val="bg1"/>
                </a:solidFill>
                <a:latin typeface="Lub Dub Condensed" panose="020B0506030403020204" pitchFamily="34" charset="0"/>
              </a:rPr>
              <a:t>and kidney failure</a:t>
            </a:r>
          </a:p>
        </p:txBody>
      </p:sp>
      <p:cxnSp>
        <p:nvCxnSpPr>
          <p:cNvPr id="32" name="Straight Arrow Connector 18">
            <a:extLst>
              <a:ext uri="{FF2B5EF4-FFF2-40B4-BE49-F238E27FC236}">
                <a16:creationId xmlns:a16="http://schemas.microsoft.com/office/drawing/2014/main" id="{467D93F3-D0E0-F7A2-6D8C-3B07F9837A5E}"/>
              </a:ext>
              <a:ext uri="{C183D7F6-B498-43B3-948B-1728B52AA6E4}">
                <adec:decorative xmlns:adec="http://schemas.microsoft.com/office/drawing/2017/decorative" val="1"/>
              </a:ext>
            </a:extLst>
          </p:cNvPr>
          <p:cNvCxnSpPr>
            <a:cxnSpLocks/>
            <a:stCxn id="19" idx="2"/>
            <a:endCxn id="22" idx="0"/>
          </p:cNvCxnSpPr>
          <p:nvPr/>
        </p:nvCxnSpPr>
        <p:spPr>
          <a:xfrm rot="16200000" flipH="1">
            <a:off x="9520268" y="-80266"/>
            <a:ext cx="440615" cy="246388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18">
            <a:extLst>
              <a:ext uri="{FF2B5EF4-FFF2-40B4-BE49-F238E27FC236}">
                <a16:creationId xmlns:a16="http://schemas.microsoft.com/office/drawing/2014/main" id="{20EDF7EE-3919-CECF-AE4F-17C90F5E6277}"/>
              </a:ext>
              <a:ext uri="{C183D7F6-B498-43B3-948B-1728B52AA6E4}">
                <adec:decorative xmlns:adec="http://schemas.microsoft.com/office/drawing/2017/decorative" val="1"/>
              </a:ext>
            </a:extLst>
          </p:cNvPr>
          <p:cNvCxnSpPr>
            <a:cxnSpLocks/>
            <a:stCxn id="19" idx="2"/>
            <a:endCxn id="20" idx="0"/>
          </p:cNvCxnSpPr>
          <p:nvPr/>
        </p:nvCxnSpPr>
        <p:spPr>
          <a:xfrm rot="5400000">
            <a:off x="7066001" y="-70649"/>
            <a:ext cx="440615" cy="244465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E59F6B3-5459-D627-D052-ED5796DF42EA}"/>
              </a:ext>
              <a:ext uri="{C183D7F6-B498-43B3-948B-1728B52AA6E4}">
                <adec:decorative xmlns:adec="http://schemas.microsoft.com/office/drawing/2017/decorative" val="1"/>
              </a:ext>
            </a:extLst>
          </p:cNvPr>
          <p:cNvCxnSpPr>
            <a:cxnSpLocks/>
            <a:stCxn id="19" idx="2"/>
            <a:endCxn id="21" idx="0"/>
          </p:cNvCxnSpPr>
          <p:nvPr/>
        </p:nvCxnSpPr>
        <p:spPr>
          <a:xfrm flipH="1">
            <a:off x="8508195" y="931369"/>
            <a:ext cx="438" cy="4406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18">
            <a:extLst>
              <a:ext uri="{FF2B5EF4-FFF2-40B4-BE49-F238E27FC236}">
                <a16:creationId xmlns:a16="http://schemas.microsoft.com/office/drawing/2014/main" id="{5EB641A8-2D24-186A-C2AD-7E782192FA8A}"/>
              </a:ext>
              <a:ext uri="{C183D7F6-B498-43B3-948B-1728B52AA6E4}">
                <adec:decorative xmlns:adec="http://schemas.microsoft.com/office/drawing/2017/decorative" val="1"/>
              </a:ext>
            </a:extLst>
          </p:cNvPr>
          <p:cNvCxnSpPr>
            <a:cxnSpLocks/>
            <a:stCxn id="20" idx="2"/>
            <a:endCxn id="23" idx="0"/>
          </p:cNvCxnSpPr>
          <p:nvPr/>
        </p:nvCxnSpPr>
        <p:spPr>
          <a:xfrm rot="16200000" flipH="1">
            <a:off x="6552108" y="1446256"/>
            <a:ext cx="538756" cy="151500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18">
            <a:extLst>
              <a:ext uri="{FF2B5EF4-FFF2-40B4-BE49-F238E27FC236}">
                <a16:creationId xmlns:a16="http://schemas.microsoft.com/office/drawing/2014/main" id="{165EEAAC-8ABB-F1B4-D9EC-ED55EDEA9A1C}"/>
              </a:ext>
              <a:ext uri="{C183D7F6-B498-43B3-948B-1728B52AA6E4}">
                <adec:decorative xmlns:adec="http://schemas.microsoft.com/office/drawing/2017/decorative" val="1"/>
              </a:ext>
            </a:extLst>
          </p:cNvPr>
          <p:cNvCxnSpPr>
            <a:cxnSpLocks/>
            <a:stCxn id="21" idx="2"/>
            <a:endCxn id="23" idx="0"/>
          </p:cNvCxnSpPr>
          <p:nvPr/>
        </p:nvCxnSpPr>
        <p:spPr>
          <a:xfrm rot="5400000">
            <a:off x="7774214" y="1739156"/>
            <a:ext cx="538756" cy="92920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18">
            <a:extLst>
              <a:ext uri="{FF2B5EF4-FFF2-40B4-BE49-F238E27FC236}">
                <a16:creationId xmlns:a16="http://schemas.microsoft.com/office/drawing/2014/main" id="{A9589B6E-5AE9-5DBA-BAAD-737D4DC2CACD}"/>
              </a:ext>
              <a:ext uri="{C183D7F6-B498-43B3-948B-1728B52AA6E4}">
                <adec:decorative xmlns:adec="http://schemas.microsoft.com/office/drawing/2017/decorative" val="1"/>
              </a:ext>
            </a:extLst>
          </p:cNvPr>
          <p:cNvCxnSpPr>
            <a:cxnSpLocks/>
            <a:stCxn id="23" idx="2"/>
            <a:endCxn id="24" idx="0"/>
          </p:cNvCxnSpPr>
          <p:nvPr/>
        </p:nvCxnSpPr>
        <p:spPr>
          <a:xfrm rot="5400000">
            <a:off x="6529164" y="2357916"/>
            <a:ext cx="449610" cy="16500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18">
            <a:extLst>
              <a:ext uri="{FF2B5EF4-FFF2-40B4-BE49-F238E27FC236}">
                <a16:creationId xmlns:a16="http://schemas.microsoft.com/office/drawing/2014/main" id="{B62E2743-A50B-0EE7-6D10-AC8DECCA2FB1}"/>
              </a:ext>
              <a:ext uri="{C183D7F6-B498-43B3-948B-1728B52AA6E4}">
                <adec:decorative xmlns:adec="http://schemas.microsoft.com/office/drawing/2017/decorative" val="1"/>
              </a:ext>
            </a:extLst>
          </p:cNvPr>
          <p:cNvCxnSpPr>
            <a:cxnSpLocks/>
            <a:stCxn id="23" idx="2"/>
            <a:endCxn id="25" idx="0"/>
          </p:cNvCxnSpPr>
          <p:nvPr/>
        </p:nvCxnSpPr>
        <p:spPr>
          <a:xfrm rot="16200000" flipH="1">
            <a:off x="7354009" y="3183110"/>
            <a:ext cx="451181" cy="12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18">
            <a:extLst>
              <a:ext uri="{FF2B5EF4-FFF2-40B4-BE49-F238E27FC236}">
                <a16:creationId xmlns:a16="http://schemas.microsoft.com/office/drawing/2014/main" id="{5A0DD166-5FEC-EC3B-6FC2-F65B7A0A3B09}"/>
              </a:ext>
              <a:ext uri="{C183D7F6-B498-43B3-948B-1728B52AA6E4}">
                <adec:decorative xmlns:adec="http://schemas.microsoft.com/office/drawing/2017/decorative" val="1"/>
              </a:ext>
            </a:extLst>
          </p:cNvPr>
          <p:cNvCxnSpPr>
            <a:cxnSpLocks/>
            <a:stCxn id="23" idx="2"/>
            <a:endCxn id="26" idx="0"/>
          </p:cNvCxnSpPr>
          <p:nvPr/>
        </p:nvCxnSpPr>
        <p:spPr>
          <a:xfrm rot="16200000" flipH="1">
            <a:off x="8189427" y="2347693"/>
            <a:ext cx="451181" cy="16720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18">
            <a:extLst>
              <a:ext uri="{FF2B5EF4-FFF2-40B4-BE49-F238E27FC236}">
                <a16:creationId xmlns:a16="http://schemas.microsoft.com/office/drawing/2014/main" id="{F793D3EE-94D8-ECFA-AD8B-ABA6116A2663}"/>
              </a:ext>
              <a:ext uri="{C183D7F6-B498-43B3-948B-1728B52AA6E4}">
                <adec:decorative xmlns:adec="http://schemas.microsoft.com/office/drawing/2017/decorative" val="1"/>
              </a:ext>
            </a:extLst>
          </p:cNvPr>
          <p:cNvCxnSpPr>
            <a:cxnSpLocks/>
            <a:stCxn id="24" idx="2"/>
            <a:endCxn id="27" idx="0"/>
          </p:cNvCxnSpPr>
          <p:nvPr/>
        </p:nvCxnSpPr>
        <p:spPr>
          <a:xfrm rot="16200000" flipH="1">
            <a:off x="6155878" y="3615315"/>
            <a:ext cx="338717" cy="792575"/>
          </a:xfrm>
          <a:prstGeom prst="bentConnector3">
            <a:avLst>
              <a:gd name="adj1" fmla="val 3664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18">
            <a:extLst>
              <a:ext uri="{FF2B5EF4-FFF2-40B4-BE49-F238E27FC236}">
                <a16:creationId xmlns:a16="http://schemas.microsoft.com/office/drawing/2014/main" id="{E73D7C46-FC5E-CD2F-392D-938082780700}"/>
              </a:ext>
              <a:ext uri="{C183D7F6-B498-43B3-948B-1728B52AA6E4}">
                <adec:decorative xmlns:adec="http://schemas.microsoft.com/office/drawing/2017/decorative" val="1"/>
              </a:ext>
            </a:extLst>
          </p:cNvPr>
          <p:cNvCxnSpPr>
            <a:cxnSpLocks/>
            <a:stCxn id="25" idx="2"/>
            <a:endCxn id="27" idx="0"/>
          </p:cNvCxnSpPr>
          <p:nvPr/>
        </p:nvCxnSpPr>
        <p:spPr>
          <a:xfrm rot="5400000">
            <a:off x="6982294" y="3583046"/>
            <a:ext cx="337146" cy="858686"/>
          </a:xfrm>
          <a:prstGeom prst="bentConnector3">
            <a:avLst>
              <a:gd name="adj1" fmla="val 3657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D79B8BF-BC7B-8A9E-BFD1-9552A8981733}"/>
              </a:ext>
              <a:ext uri="{C183D7F6-B498-43B3-948B-1728B52AA6E4}">
                <adec:decorative xmlns:adec="http://schemas.microsoft.com/office/drawing/2017/decorative" val="1"/>
              </a:ext>
            </a:extLst>
          </p:cNvPr>
          <p:cNvCxnSpPr>
            <a:cxnSpLocks/>
            <a:endCxn id="29" idx="0"/>
          </p:cNvCxnSpPr>
          <p:nvPr/>
        </p:nvCxnSpPr>
        <p:spPr>
          <a:xfrm>
            <a:off x="9247729" y="3843816"/>
            <a:ext cx="3317" cy="3371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CE989F2-D80B-2889-2E32-F0C84C663657}"/>
              </a:ext>
              <a:ext uri="{C183D7F6-B498-43B3-948B-1728B52AA6E4}">
                <adec:decorative xmlns:adec="http://schemas.microsoft.com/office/drawing/2017/decorative" val="1"/>
              </a:ext>
            </a:extLst>
          </p:cNvPr>
          <p:cNvCxnSpPr>
            <a:cxnSpLocks/>
            <a:stCxn id="29" idx="2"/>
            <a:endCxn id="30" idx="0"/>
          </p:cNvCxnSpPr>
          <p:nvPr/>
        </p:nvCxnSpPr>
        <p:spPr>
          <a:xfrm>
            <a:off x="9251046" y="4943416"/>
            <a:ext cx="0" cy="26035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403AC5D-31A0-9123-1672-2A96D9D5685E}"/>
              </a:ext>
              <a:ext uri="{C183D7F6-B498-43B3-948B-1728B52AA6E4}">
                <adec:decorative xmlns:adec="http://schemas.microsoft.com/office/drawing/2017/decorative" val="1"/>
              </a:ext>
            </a:extLst>
          </p:cNvPr>
          <p:cNvCxnSpPr>
            <a:cxnSpLocks/>
            <a:stCxn id="27" idx="2"/>
            <a:endCxn id="28" idx="0"/>
          </p:cNvCxnSpPr>
          <p:nvPr/>
        </p:nvCxnSpPr>
        <p:spPr>
          <a:xfrm>
            <a:off x="6721524" y="4775934"/>
            <a:ext cx="0" cy="4278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70485B6-D7F8-90F3-66DE-639F9D61F924}"/>
              </a:ext>
              <a:ext uri="{C183D7F6-B498-43B3-948B-1728B52AA6E4}">
                <adec:decorative xmlns:adec="http://schemas.microsoft.com/office/drawing/2017/decorative" val="1"/>
              </a:ext>
            </a:extLst>
          </p:cNvPr>
          <p:cNvCxnSpPr>
            <a:cxnSpLocks/>
            <a:stCxn id="22" idx="2"/>
          </p:cNvCxnSpPr>
          <p:nvPr/>
        </p:nvCxnSpPr>
        <p:spPr>
          <a:xfrm>
            <a:off x="10972517" y="1934381"/>
            <a:ext cx="0" cy="32693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6F6FEF0-8377-58C3-F1FB-8EB0EC2BDE1C}"/>
              </a:ext>
              <a:ext uri="{C183D7F6-B498-43B3-948B-1728B52AA6E4}">
                <adec:decorative xmlns:adec="http://schemas.microsoft.com/office/drawing/2017/decorative" val="1"/>
              </a:ext>
            </a:extLst>
          </p:cNvPr>
          <p:cNvSpPr txBox="1"/>
          <p:nvPr/>
        </p:nvSpPr>
        <p:spPr>
          <a:xfrm>
            <a:off x="4420542" y="337199"/>
            <a:ext cx="1586217" cy="523220"/>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Initial Assessment and CKM Staging</a:t>
            </a:r>
            <a:endParaRPr lang="en-US" sz="1400" i="1" dirty="0"/>
          </a:p>
        </p:txBody>
      </p:sp>
      <p:sp>
        <p:nvSpPr>
          <p:cNvPr id="97" name="TextBox 96">
            <a:extLst>
              <a:ext uri="{FF2B5EF4-FFF2-40B4-BE49-F238E27FC236}">
                <a16:creationId xmlns:a16="http://schemas.microsoft.com/office/drawing/2014/main" id="{5F65F449-E057-D3AE-F81B-F18155B798CA}"/>
              </a:ext>
              <a:ext uri="{C183D7F6-B498-43B3-948B-1728B52AA6E4}">
                <adec:decorative xmlns:adec="http://schemas.microsoft.com/office/drawing/2017/decorative" val="1"/>
              </a:ext>
            </a:extLst>
          </p:cNvPr>
          <p:cNvSpPr txBox="1"/>
          <p:nvPr/>
        </p:nvSpPr>
        <p:spPr>
          <a:xfrm>
            <a:off x="4420542" y="2401353"/>
            <a:ext cx="1269477" cy="958359"/>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Reclassify CKM stage and assess </a:t>
            </a:r>
            <a:br>
              <a:rPr lang="en-US" sz="1400" b="1" i="1" dirty="0">
                <a:ln w="0"/>
                <a:solidFill>
                  <a:prstClr val="black"/>
                </a:solidFill>
                <a:latin typeface="Lub Dub Condensed" panose="020B0506030403020204" pitchFamily="34" charset="0"/>
              </a:rPr>
            </a:br>
            <a:r>
              <a:rPr lang="en-US" sz="1400" b="1" i="1" dirty="0">
                <a:ln w="0"/>
                <a:solidFill>
                  <a:prstClr val="black"/>
                </a:solidFill>
                <a:latin typeface="Lub Dub Condensed" panose="020B0506030403020204" pitchFamily="34" charset="0"/>
              </a:rPr>
              <a:t>risk enhancers</a:t>
            </a:r>
            <a:endParaRPr lang="en-US" sz="1400" i="1" dirty="0"/>
          </a:p>
        </p:txBody>
      </p:sp>
      <p:sp>
        <p:nvSpPr>
          <p:cNvPr id="98" name="TextBox 97">
            <a:extLst>
              <a:ext uri="{FF2B5EF4-FFF2-40B4-BE49-F238E27FC236}">
                <a16:creationId xmlns:a16="http://schemas.microsoft.com/office/drawing/2014/main" id="{814FB380-26EE-BA9A-1C0A-D7A19C45C67E}"/>
              </a:ext>
              <a:ext uri="{C183D7F6-B498-43B3-948B-1728B52AA6E4}">
                <adec:decorative xmlns:adec="http://schemas.microsoft.com/office/drawing/2017/decorative" val="1"/>
              </a:ext>
            </a:extLst>
          </p:cNvPr>
          <p:cNvSpPr txBox="1"/>
          <p:nvPr/>
        </p:nvSpPr>
        <p:spPr>
          <a:xfrm>
            <a:off x="4420542" y="5049972"/>
            <a:ext cx="1314726" cy="738664"/>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Prevent </a:t>
            </a:r>
            <a:br>
              <a:rPr lang="en-US" sz="1400" b="1" i="1" dirty="0">
                <a:ln w="0"/>
                <a:solidFill>
                  <a:prstClr val="black"/>
                </a:solidFill>
                <a:latin typeface="Lub Dub Condensed" panose="020B0506030403020204" pitchFamily="34" charset="0"/>
              </a:rPr>
            </a:br>
            <a:r>
              <a:rPr lang="en-US" sz="1400" b="1" i="1" dirty="0">
                <a:ln w="0"/>
                <a:solidFill>
                  <a:prstClr val="black"/>
                </a:solidFill>
                <a:latin typeface="Lub Dub Condensed" panose="020B0506030403020204" pitchFamily="34" charset="0"/>
              </a:rPr>
              <a:t>CKM syndrome progression</a:t>
            </a:r>
            <a:endParaRPr lang="en-US" sz="1400" i="1" dirty="0"/>
          </a:p>
        </p:txBody>
      </p:sp>
      <p:sp>
        <p:nvSpPr>
          <p:cNvPr id="4" name="Slide Number Placeholder 3">
            <a:extLst>
              <a:ext uri="{FF2B5EF4-FFF2-40B4-BE49-F238E27FC236}">
                <a16:creationId xmlns:a16="http://schemas.microsoft.com/office/drawing/2014/main" id="{AFD0CDCF-46C8-CA9F-0E0F-F08FC0CDCC0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29750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par>
                                <p:cTn id="28" presetID="22" presetClass="entr" presetSubtype="2"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right)">
                                      <p:cBhvr>
                                        <p:cTn id="30" dur="500"/>
                                        <p:tgtEl>
                                          <p:spTgt spid="4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2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22" presetClass="entr" presetSubtype="1"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up)">
                                      <p:cBhvr>
                                        <p:cTn id="44" dur="500"/>
                                        <p:tgtEl>
                                          <p:spTgt spid="57"/>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500"/>
                                        <p:tgtEl>
                                          <p:spTgt spid="72"/>
                                        </p:tgtEl>
                                      </p:cBhvr>
                                    </p:animEffect>
                                  </p:childTnLst>
                                </p:cTn>
                              </p:par>
                              <p:par>
                                <p:cTn id="53" presetID="22" presetClass="entr" presetSubtype="2"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right)">
                                      <p:cBhvr>
                                        <p:cTn id="55" dur="500"/>
                                        <p:tgtEl>
                                          <p:spTgt spid="75"/>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22" presetClass="entr" presetSubtype="1" fill="hold"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up)">
                                      <p:cBhvr>
                                        <p:cTn id="62" dur="500"/>
                                        <p:tgtEl>
                                          <p:spTgt spid="86"/>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1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p:stCondLst>
                              <p:cond delay="2000"/>
                            </p:stCondLst>
                            <p:childTnLst>
                              <p:par>
                                <p:cTn id="85" presetID="22" presetClass="entr" presetSubtype="1" fill="hold" nodeType="after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wipe(up)">
                                      <p:cBhvr>
                                        <p:cTn id="104" dur="500"/>
                                        <p:tgtEl>
                                          <p:spTgt spid="89"/>
                                        </p:tgtEl>
                                      </p:cBhvr>
                                    </p:animEffect>
                                  </p:childTnLst>
                                </p:cTn>
                              </p:par>
                            </p:childTnLst>
                          </p:cTn>
                        </p:par>
                        <p:par>
                          <p:cTn id="105" fill="hold">
                            <p:stCondLst>
                              <p:cond delay="15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7B67-CFA4-0FCC-4446-CD008C310FA3}"/>
              </a:ext>
            </a:extLst>
          </p:cNvPr>
          <p:cNvSpPr>
            <a:spLocks noGrp="1"/>
          </p:cNvSpPr>
          <p:nvPr>
            <p:ph type="title"/>
          </p:nvPr>
        </p:nvSpPr>
        <p:spPr>
          <a:xfrm>
            <a:off x="838200" y="365125"/>
            <a:ext cx="8390641" cy="660111"/>
          </a:xfrm>
        </p:spPr>
        <p:txBody>
          <a:bodyPr/>
          <a:lstStyle/>
          <a:p>
            <a:r>
              <a:rPr lang="en-US" dirty="0"/>
              <a:t>Use of Interdisciplinary Care Models in CKM Syndrome</a:t>
            </a:r>
          </a:p>
        </p:txBody>
      </p:sp>
      <p:pic>
        <p:nvPicPr>
          <p:cNvPr id="6" name="Picture 5" descr="Bar chart illustrating use of interdisciplinary care models across CKM syndrome multi-morbidity spectrum, with absolute risk for adverse CVD events on vertical axis and multi-morbidity on horizontal axis. Three bars show increasing risk and care complexity: lower risk with lifestyle support, moderate risk with value-based care and interdisciplinary team, and highest risk with volume-based care including referrals and navigation assistance.">
            <a:extLst>
              <a:ext uri="{FF2B5EF4-FFF2-40B4-BE49-F238E27FC236}">
                <a16:creationId xmlns:a16="http://schemas.microsoft.com/office/drawing/2014/main" id="{E5788163-C711-6A4B-B7C8-7352CD254EB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l="2924" t="19247" r="6501" b="11253"/>
          <a:stretch>
            <a:fillRect/>
          </a:stretch>
        </p:blipFill>
        <p:spPr bwMode="auto">
          <a:xfrm>
            <a:off x="1523574" y="1180421"/>
            <a:ext cx="8579244" cy="4645345"/>
          </a:xfrm>
          <a:prstGeom prst="rect">
            <a:avLst/>
          </a:prstGeom>
          <a:noFill/>
          <a:ln>
            <a:noFill/>
          </a:ln>
        </p:spPr>
      </p:pic>
      <p:sp>
        <p:nvSpPr>
          <p:cNvPr id="5" name="Text Placeholder 4">
            <a:extLst>
              <a:ext uri="{FF2B5EF4-FFF2-40B4-BE49-F238E27FC236}">
                <a16:creationId xmlns:a16="http://schemas.microsoft.com/office/drawing/2014/main" id="{9D1508C6-A395-6D79-09CD-79B1C2B9B142}"/>
              </a:ext>
            </a:extLst>
          </p:cNvPr>
          <p:cNvSpPr>
            <a:spLocks noGrp="1"/>
          </p:cNvSpPr>
          <p:nvPr>
            <p:ph type="body" sz="quarter" idx="13"/>
          </p:nvPr>
        </p:nvSpPr>
        <p:spPr/>
        <p:txBody>
          <a:bodyPr/>
          <a:lstStyle/>
          <a:p>
            <a:r>
              <a:rPr lang="en-US" b="1" dirty="0"/>
              <a:t>Abbreviations: </a:t>
            </a:r>
            <a:r>
              <a:rPr lang="en-US" dirty="0"/>
              <a:t>CKD indicates chronic kidney disease; CKM, cardiovascular kidney metabolic; </a:t>
            </a:r>
            <a:br>
              <a:rPr lang="en-US" dirty="0"/>
            </a:br>
            <a:r>
              <a:rPr lang="en-US" dirty="0"/>
              <a:t>CVD, cardiovascular disease; and T2D, type 2 diabetes.</a:t>
            </a:r>
          </a:p>
        </p:txBody>
      </p:sp>
      <p:sp>
        <p:nvSpPr>
          <p:cNvPr id="4" name="Slide Number Placeholder 3">
            <a:extLst>
              <a:ext uri="{FF2B5EF4-FFF2-40B4-BE49-F238E27FC236}">
                <a16:creationId xmlns:a16="http://schemas.microsoft.com/office/drawing/2014/main" id="{2FDC0414-B6C9-20D6-BBA7-AC3C4FCED87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139491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5CFA-F97E-E22D-3596-48FA3A7CDA9F}"/>
              </a:ext>
            </a:extLst>
          </p:cNvPr>
          <p:cNvSpPr>
            <a:spLocks noGrp="1"/>
          </p:cNvSpPr>
          <p:nvPr>
            <p:ph type="title"/>
          </p:nvPr>
        </p:nvSpPr>
        <p:spPr>
          <a:xfrm>
            <a:off x="838200" y="365125"/>
            <a:ext cx="3705520" cy="3443304"/>
          </a:xfrm>
        </p:spPr>
        <p:txBody>
          <a:bodyPr/>
          <a:lstStyle/>
          <a:p>
            <a:r>
              <a:rPr lang="en-US" dirty="0"/>
              <a:t>Overview of Management Principles for CKM Syndrome</a:t>
            </a:r>
            <a:br>
              <a:rPr lang="en-US" dirty="0"/>
            </a:br>
            <a:r>
              <a:rPr lang="en-US" dirty="0"/>
              <a:t>Stages 1 to 3 for Patients With </a:t>
            </a:r>
            <a:br>
              <a:rPr lang="en-US" dirty="0"/>
            </a:br>
            <a:r>
              <a:rPr lang="en-US" dirty="0"/>
              <a:t>Obesity, Type 2 Diabetes, or CKD</a:t>
            </a:r>
          </a:p>
        </p:txBody>
      </p:sp>
      <p:pic>
        <p:nvPicPr>
          <p:cNvPr id="6" name="Picture 5">
            <a:extLst>
              <a:ext uri="{FF2B5EF4-FFF2-40B4-BE49-F238E27FC236}">
                <a16:creationId xmlns:a16="http://schemas.microsoft.com/office/drawing/2014/main" id="{1DAC38CA-9F87-F772-902A-6187E2EC292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l="2045" t="9128" r="2300" b="7662"/>
          <a:stretch>
            <a:fillRect/>
          </a:stretch>
        </p:blipFill>
        <p:spPr bwMode="auto">
          <a:xfrm>
            <a:off x="4871297" y="490195"/>
            <a:ext cx="6836794" cy="5542500"/>
          </a:xfrm>
          <a:prstGeom prst="rect">
            <a:avLst/>
          </a:prstGeom>
          <a:noFill/>
          <a:ln>
            <a:noFill/>
          </a:ln>
        </p:spPr>
      </p:pic>
      <p:sp>
        <p:nvSpPr>
          <p:cNvPr id="3" name="Rectangle 2" descr="A graphic of the overview of principles of CKM management in obesity, diabetes, or CKD.">
            <a:extLst>
              <a:ext uri="{FF2B5EF4-FFF2-40B4-BE49-F238E27FC236}">
                <a16:creationId xmlns:a16="http://schemas.microsoft.com/office/drawing/2014/main" id="{D8F15C67-7D52-8313-5902-0406A61C8B96}"/>
              </a:ext>
            </a:extLst>
          </p:cNvPr>
          <p:cNvSpPr/>
          <p:nvPr/>
        </p:nvSpPr>
        <p:spPr>
          <a:xfrm>
            <a:off x="4851698" y="494853"/>
            <a:ext cx="6874137" cy="5507914"/>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EF2E1DE-2B76-EE8A-0329-52EBEDD753C3}"/>
              </a:ext>
              <a:ext uri="{C183D7F6-B498-43B3-948B-1728B52AA6E4}">
                <adec:decorative xmlns:adec="http://schemas.microsoft.com/office/drawing/2017/decorative" val="0"/>
              </a:ext>
            </a:extLst>
          </p:cNvPr>
          <p:cNvSpPr>
            <a:spLocks noGrp="1"/>
          </p:cNvSpPr>
          <p:nvPr>
            <p:ph type="body" sz="quarter" idx="13"/>
          </p:nvPr>
        </p:nvSpPr>
        <p:spPr>
          <a:xfrm>
            <a:off x="838200" y="3808429"/>
            <a:ext cx="3347301" cy="1685747"/>
          </a:xfrm>
        </p:spPr>
        <p:txBody>
          <a:bodyPr/>
          <a:lstStyle/>
          <a:p>
            <a:pPr algn="l"/>
            <a:r>
              <a:rPr lang="en-US" b="1" dirty="0"/>
              <a:t>Abbreviations: </a:t>
            </a:r>
            <a:r>
              <a:rPr lang="en-US" dirty="0"/>
              <a:t>CHW indicates community health worker; CKD, chronic kidney disease; CKM, cardiovascular kidney metabolic; CV, cardiovascular; CVD, cardiovascular disease; DM, diabetes; GLP-1, glucagon-like peptide-1; </a:t>
            </a:r>
            <a:r>
              <a:rPr lang="en-US" dirty="0" err="1"/>
              <a:t>RASi</a:t>
            </a:r>
            <a:r>
              <a:rPr lang="en-US" dirty="0"/>
              <a:t>; renin-angiotensin system inhibitors; SDOH, social determinants of health; SGLT2i ; sodium-glucose cotransporter-2 inhibitors; and T2D, type 2 diabetes. </a:t>
            </a:r>
          </a:p>
        </p:txBody>
      </p:sp>
      <p:sp>
        <p:nvSpPr>
          <p:cNvPr id="4" name="Slide Number Placeholder 3">
            <a:extLst>
              <a:ext uri="{FF2B5EF4-FFF2-40B4-BE49-F238E27FC236}">
                <a16:creationId xmlns:a16="http://schemas.microsoft.com/office/drawing/2014/main" id="{B3FD7E8B-3017-0B5D-4B04-857DA4AF1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68717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C9C1-32B8-EF5B-6EC2-3BAF2EF45A6D}"/>
              </a:ext>
            </a:extLst>
          </p:cNvPr>
          <p:cNvSpPr>
            <a:spLocks noGrp="1"/>
          </p:cNvSpPr>
          <p:nvPr>
            <p:ph type="title"/>
          </p:nvPr>
        </p:nvSpPr>
        <p:spPr>
          <a:xfrm>
            <a:off x="838200" y="365125"/>
            <a:ext cx="10515600" cy="660111"/>
          </a:xfrm>
        </p:spPr>
        <p:txBody>
          <a:bodyPr/>
          <a:lstStyle/>
          <a:p>
            <a:r>
              <a:rPr lang="en-US" dirty="0"/>
              <a:t>Management of Obesity in </a:t>
            </a:r>
            <a:br>
              <a:rPr lang="en-US" dirty="0"/>
            </a:br>
            <a:r>
              <a:rPr lang="en-US" dirty="0"/>
              <a:t>CKM Syndrome Stages 1-3</a:t>
            </a:r>
          </a:p>
        </p:txBody>
      </p:sp>
      <p:sp>
        <p:nvSpPr>
          <p:cNvPr id="3" name="Rectangle 2" descr="An algorithm outlining the management of obesity in CKM Syndrome stages 1-3.">
            <a:extLst>
              <a:ext uri="{FF2B5EF4-FFF2-40B4-BE49-F238E27FC236}">
                <a16:creationId xmlns:a16="http://schemas.microsoft.com/office/drawing/2014/main" id="{68BECBFA-5DE9-1DE0-CA1E-09CEC03DF218}"/>
              </a:ext>
            </a:extLst>
          </p:cNvPr>
          <p:cNvSpPr/>
          <p:nvPr/>
        </p:nvSpPr>
        <p:spPr>
          <a:xfrm>
            <a:off x="2186728" y="1199533"/>
            <a:ext cx="9326881" cy="5185185"/>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841456-101B-6B5D-4E37-FF4E9C6A0C42}"/>
              </a:ext>
            </a:extLst>
          </p:cNvPr>
          <p:cNvSpPr txBox="1"/>
          <p:nvPr/>
        </p:nvSpPr>
        <p:spPr>
          <a:xfrm>
            <a:off x="9361546" y="5388867"/>
            <a:ext cx="2446256" cy="590931"/>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Abbreviations: </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CKM indicates cardiovascular kidney metabolic; and GLP-1,glucagon-like peptide-1. </a:t>
            </a:r>
          </a:p>
        </p:txBody>
      </p:sp>
      <p:cxnSp>
        <p:nvCxnSpPr>
          <p:cNvPr id="62" name="Straight Arrow Connector 61">
            <a:extLst>
              <a:ext uri="{FF2B5EF4-FFF2-40B4-BE49-F238E27FC236}">
                <a16:creationId xmlns:a16="http://schemas.microsoft.com/office/drawing/2014/main" id="{5843B829-81FE-DD70-845D-342DAE0CCF3B}"/>
              </a:ext>
              <a:ext uri="{C183D7F6-B498-43B3-948B-1728B52AA6E4}">
                <adec:decorative xmlns:adec="http://schemas.microsoft.com/office/drawing/2017/decorative" val="1"/>
              </a:ext>
            </a:extLst>
          </p:cNvPr>
          <p:cNvCxnSpPr>
            <a:cxnSpLocks/>
          </p:cNvCxnSpPr>
          <p:nvPr/>
        </p:nvCxnSpPr>
        <p:spPr>
          <a:xfrm>
            <a:off x="7772400" y="457200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18">
            <a:extLst>
              <a:ext uri="{FF2B5EF4-FFF2-40B4-BE49-F238E27FC236}">
                <a16:creationId xmlns:a16="http://schemas.microsoft.com/office/drawing/2014/main" id="{EFED9DAE-DDE6-5CF1-051F-4BB679841AC5}"/>
              </a:ext>
              <a:ext uri="{C183D7F6-B498-43B3-948B-1728B52AA6E4}">
                <adec:decorative xmlns:adec="http://schemas.microsoft.com/office/drawing/2017/decorative" val="1"/>
              </a:ext>
            </a:extLst>
          </p:cNvPr>
          <p:cNvCxnSpPr>
            <a:cxnSpLocks/>
            <a:stCxn id="21" idx="2"/>
            <a:endCxn id="25" idx="0"/>
          </p:cNvCxnSpPr>
          <p:nvPr/>
        </p:nvCxnSpPr>
        <p:spPr>
          <a:xfrm rot="5400000">
            <a:off x="4834905" y="2840341"/>
            <a:ext cx="375418" cy="214709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1CDE22-073F-D629-077F-986BFA4D9F28}"/>
              </a:ext>
              <a:ext uri="{C183D7F6-B498-43B3-948B-1728B52AA6E4}">
                <adec:decorative xmlns:adec="http://schemas.microsoft.com/office/drawing/2017/decorative" val="1"/>
              </a:ext>
            </a:extLst>
          </p:cNvPr>
          <p:cNvCxnSpPr>
            <a:cxnSpLocks/>
          </p:cNvCxnSpPr>
          <p:nvPr/>
        </p:nvCxnSpPr>
        <p:spPr>
          <a:xfrm>
            <a:off x="7857236" y="3536651"/>
            <a:ext cx="165252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3182475-3C0D-DCBA-F02D-5DB84635C30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18" name="TextBox 17">
            <a:extLst>
              <a:ext uri="{FF2B5EF4-FFF2-40B4-BE49-F238E27FC236}">
                <a16:creationId xmlns:a16="http://schemas.microsoft.com/office/drawing/2014/main" id="{FE5BCB76-1589-71D6-E8C8-0A2553EDAFDC}"/>
              </a:ext>
              <a:ext uri="{C183D7F6-B498-43B3-948B-1728B52AA6E4}">
                <adec:decorative xmlns:adec="http://schemas.microsoft.com/office/drawing/2017/decorative" val="1"/>
              </a:ext>
            </a:extLst>
          </p:cNvPr>
          <p:cNvSpPr txBox="1"/>
          <p:nvPr/>
        </p:nvSpPr>
        <p:spPr>
          <a:xfrm>
            <a:off x="3080502" y="1085433"/>
            <a:ext cx="6015755" cy="58208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Patient with CKM and Obesity without CVD</a:t>
            </a:r>
          </a:p>
        </p:txBody>
      </p:sp>
      <p:sp>
        <p:nvSpPr>
          <p:cNvPr id="19" name="Rectangle Container copy 2">
            <a:extLst>
              <a:ext uri="{FF2B5EF4-FFF2-40B4-BE49-F238E27FC236}">
                <a16:creationId xmlns:a16="http://schemas.microsoft.com/office/drawing/2014/main" id="{944D2287-199C-E500-233C-5B5E0313AD21}"/>
              </a:ext>
              <a:ext uri="{C183D7F6-B498-43B3-948B-1728B52AA6E4}">
                <adec:decorative xmlns:adec="http://schemas.microsoft.com/office/drawing/2017/decorative" val="1"/>
              </a:ext>
            </a:extLst>
          </p:cNvPr>
          <p:cNvSpPr/>
          <p:nvPr/>
        </p:nvSpPr>
        <p:spPr>
          <a:xfrm>
            <a:off x="3977640" y="1922278"/>
            <a:ext cx="4240529" cy="38658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Nonjudgmental weight loss counseling      </a:t>
            </a:r>
            <a:r>
              <a:rPr lang="en-US" sz="1200" dirty="0">
                <a:ln w="0"/>
                <a:solidFill>
                  <a:prstClr val="black"/>
                </a:solidFill>
                <a:latin typeface="Lub Dub Condensed" panose="020B0506030403020204" pitchFamily="34" charset="0"/>
              </a:rPr>
              <a:t>Class 1</a:t>
            </a:r>
            <a:endParaRPr lang="en-US" sz="1400" dirty="0">
              <a:ln w="0"/>
              <a:solidFill>
                <a:prstClr val="black"/>
              </a:solidFill>
              <a:latin typeface="Lub Dub Condensed" panose="020B0506030403020204" pitchFamily="34" charset="0"/>
            </a:endParaRPr>
          </a:p>
        </p:txBody>
      </p:sp>
      <p:sp>
        <p:nvSpPr>
          <p:cNvPr id="20" name="Rectangle Container copy 2">
            <a:extLst>
              <a:ext uri="{FF2B5EF4-FFF2-40B4-BE49-F238E27FC236}">
                <a16:creationId xmlns:a16="http://schemas.microsoft.com/office/drawing/2014/main" id="{3FF970F9-4AC9-57B8-0255-E296C61FB9AE}"/>
              </a:ext>
              <a:ext uri="{C183D7F6-B498-43B3-948B-1728B52AA6E4}">
                <adec:decorative xmlns:adec="http://schemas.microsoft.com/office/drawing/2017/decorative" val="1"/>
              </a:ext>
            </a:extLst>
          </p:cNvPr>
          <p:cNvSpPr/>
          <p:nvPr/>
        </p:nvSpPr>
        <p:spPr>
          <a:xfrm>
            <a:off x="3977640" y="2566168"/>
            <a:ext cx="4242816" cy="54279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Support behavioral change and lifestyle modification</a:t>
            </a:r>
          </a:p>
          <a:p>
            <a:pPr algn="ct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3F69E95D-6CA0-3C94-CF23-B7C070E7951C}"/>
              </a:ext>
              <a:ext uri="{C183D7F6-B498-43B3-948B-1728B52AA6E4}">
                <adec:decorative xmlns:adec="http://schemas.microsoft.com/office/drawing/2017/decorative" val="1"/>
              </a:ext>
            </a:extLst>
          </p:cNvPr>
          <p:cNvSpPr/>
          <p:nvPr/>
        </p:nvSpPr>
        <p:spPr>
          <a:xfrm>
            <a:off x="4335942" y="3358551"/>
            <a:ext cx="3520440" cy="3676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Adequate weight loss? (≥5-10% weight loss)</a:t>
            </a:r>
          </a:p>
        </p:txBody>
      </p:sp>
      <p:sp>
        <p:nvSpPr>
          <p:cNvPr id="22" name="Rectangle Container copy 2">
            <a:extLst>
              <a:ext uri="{FF2B5EF4-FFF2-40B4-BE49-F238E27FC236}">
                <a16:creationId xmlns:a16="http://schemas.microsoft.com/office/drawing/2014/main" id="{9174A0F5-57BD-760D-F388-462FDD2A447C}"/>
              </a:ext>
              <a:ext uri="{C183D7F6-B498-43B3-948B-1728B52AA6E4}">
                <adec:decorative xmlns:adec="http://schemas.microsoft.com/office/drawing/2017/decorative" val="1"/>
              </a:ext>
            </a:extLst>
          </p:cNvPr>
          <p:cNvSpPr/>
          <p:nvPr/>
        </p:nvSpPr>
        <p:spPr>
          <a:xfrm>
            <a:off x="9498330" y="3324358"/>
            <a:ext cx="2080260" cy="117906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Provide ongoing support for lifestyle modification for long-term weight loss maintenance</a:t>
            </a:r>
          </a:p>
          <a:p>
            <a:pPr algn="ctr"/>
            <a:r>
              <a:rPr lang="en-US" sz="1200" dirty="0">
                <a:ln w="0"/>
                <a:solidFill>
                  <a:prstClr val="black"/>
                </a:solidFill>
                <a:latin typeface="Lub Dub Condensed" panose="020B0506030403020204" pitchFamily="34" charset="0"/>
              </a:rPr>
              <a:t>Class 1</a:t>
            </a:r>
          </a:p>
        </p:txBody>
      </p:sp>
      <p:sp>
        <p:nvSpPr>
          <p:cNvPr id="24" name="TextBox 23">
            <a:extLst>
              <a:ext uri="{FF2B5EF4-FFF2-40B4-BE49-F238E27FC236}">
                <a16:creationId xmlns:a16="http://schemas.microsoft.com/office/drawing/2014/main" id="{1AE4F80C-E830-AF9F-C8D7-A1AC6649C236}"/>
              </a:ext>
              <a:ext uri="{C183D7F6-B498-43B3-948B-1728B52AA6E4}">
                <adec:decorative xmlns:adec="http://schemas.microsoft.com/office/drawing/2017/decorative" val="1"/>
              </a:ext>
            </a:extLst>
          </p:cNvPr>
          <p:cNvSpPr txBox="1"/>
          <p:nvPr/>
        </p:nvSpPr>
        <p:spPr>
          <a:xfrm>
            <a:off x="8492677" y="340529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25" name="Rectangle Container copy 2">
            <a:extLst>
              <a:ext uri="{FF2B5EF4-FFF2-40B4-BE49-F238E27FC236}">
                <a16:creationId xmlns:a16="http://schemas.microsoft.com/office/drawing/2014/main" id="{D09D57F9-4951-BD4D-82E1-DDF4D08C9C16}"/>
              </a:ext>
              <a:ext uri="{C183D7F6-B498-43B3-948B-1728B52AA6E4}">
                <adec:decorative xmlns:adec="http://schemas.microsoft.com/office/drawing/2017/decorative" val="1"/>
              </a:ext>
            </a:extLst>
          </p:cNvPr>
          <p:cNvSpPr/>
          <p:nvPr/>
        </p:nvSpPr>
        <p:spPr>
          <a:xfrm>
            <a:off x="2308860" y="4101598"/>
            <a:ext cx="3280410" cy="478022"/>
          </a:xfrm>
          <a:prstGeom prst="rect">
            <a:avLst/>
          </a:prstGeom>
          <a:solidFill>
            <a:srgbClr val="FFDA68"/>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GLP-1-based therapy</a:t>
            </a:r>
          </a:p>
          <a:p>
            <a:pPr algn="ctr"/>
            <a:r>
              <a:rPr lang="en-US" sz="1200" dirty="0">
                <a:ln w="0"/>
                <a:solidFill>
                  <a:prstClr val="black"/>
                </a:solidFill>
                <a:latin typeface="Lub Dub Condensed" panose="020B0506030403020204" pitchFamily="34" charset="0"/>
              </a:rPr>
              <a:t>Class 2a</a:t>
            </a:r>
          </a:p>
        </p:txBody>
      </p:sp>
      <p:sp>
        <p:nvSpPr>
          <p:cNvPr id="26" name="Rectangle Container copy 2">
            <a:extLst>
              <a:ext uri="{FF2B5EF4-FFF2-40B4-BE49-F238E27FC236}">
                <a16:creationId xmlns:a16="http://schemas.microsoft.com/office/drawing/2014/main" id="{028268CC-579E-388F-F901-6CE57E94AA72}"/>
              </a:ext>
              <a:ext uri="{C183D7F6-B498-43B3-948B-1728B52AA6E4}">
                <adec:decorative xmlns:adec="http://schemas.microsoft.com/office/drawing/2017/decorative" val="1"/>
              </a:ext>
            </a:extLst>
          </p:cNvPr>
          <p:cNvSpPr/>
          <p:nvPr/>
        </p:nvSpPr>
        <p:spPr>
          <a:xfrm>
            <a:off x="6538122" y="4101598"/>
            <a:ext cx="2480148" cy="478022"/>
          </a:xfrm>
          <a:prstGeom prst="rect">
            <a:avLst/>
          </a:prstGeom>
          <a:solidFill>
            <a:srgbClr val="FFDA68"/>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Metabolic and bariatric surgery</a:t>
            </a:r>
          </a:p>
          <a:p>
            <a:pPr algn="ctr"/>
            <a:r>
              <a:rPr lang="en-US" sz="1200" dirty="0">
                <a:ln w="0"/>
                <a:solidFill>
                  <a:prstClr val="black"/>
                </a:solidFill>
                <a:latin typeface="Lub Dub Condensed" panose="020B0506030403020204" pitchFamily="34" charset="0"/>
              </a:rPr>
              <a:t>Class 2a</a:t>
            </a:r>
          </a:p>
        </p:txBody>
      </p:sp>
      <p:sp>
        <p:nvSpPr>
          <p:cNvPr id="27" name="Rectangle Container copy 2">
            <a:extLst>
              <a:ext uri="{FF2B5EF4-FFF2-40B4-BE49-F238E27FC236}">
                <a16:creationId xmlns:a16="http://schemas.microsoft.com/office/drawing/2014/main" id="{58A2F75D-7040-C6BF-1795-1A7D14F302AF}"/>
              </a:ext>
              <a:ext uri="{C183D7F6-B498-43B3-948B-1728B52AA6E4}">
                <adec:decorative xmlns:adec="http://schemas.microsoft.com/office/drawing/2017/decorative" val="1"/>
              </a:ext>
            </a:extLst>
          </p:cNvPr>
          <p:cNvSpPr/>
          <p:nvPr/>
        </p:nvSpPr>
        <p:spPr>
          <a:xfrm>
            <a:off x="2274570" y="4859789"/>
            <a:ext cx="3257550" cy="329432"/>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Adequate weight loss? (≥5-10% weight loss)</a:t>
            </a:r>
          </a:p>
        </p:txBody>
      </p:sp>
      <p:sp>
        <p:nvSpPr>
          <p:cNvPr id="28" name="Rectangle Container copy 2">
            <a:extLst>
              <a:ext uri="{FF2B5EF4-FFF2-40B4-BE49-F238E27FC236}">
                <a16:creationId xmlns:a16="http://schemas.microsoft.com/office/drawing/2014/main" id="{4BAB6092-4BBB-FA2B-D303-712A2778F82F}"/>
              </a:ext>
              <a:ext uri="{C183D7F6-B498-43B3-948B-1728B52AA6E4}">
                <adec:decorative xmlns:adec="http://schemas.microsoft.com/office/drawing/2017/decorative" val="1"/>
              </a:ext>
            </a:extLst>
          </p:cNvPr>
          <p:cNvSpPr/>
          <p:nvPr/>
        </p:nvSpPr>
        <p:spPr>
          <a:xfrm>
            <a:off x="6537960" y="4859788"/>
            <a:ext cx="2491740" cy="94665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Provide ongoing support for lifestyle modification for long-term weight loss maintenance</a:t>
            </a:r>
          </a:p>
          <a:p>
            <a:pPr algn="ctr"/>
            <a:r>
              <a:rPr lang="en-US" sz="1200" dirty="0">
                <a:ln w="0"/>
                <a:solidFill>
                  <a:prstClr val="black"/>
                </a:solidFill>
                <a:latin typeface="Lub Dub Condensed" panose="020B0506030403020204" pitchFamily="34" charset="0"/>
              </a:rPr>
              <a:t>Class 1</a:t>
            </a:r>
          </a:p>
        </p:txBody>
      </p:sp>
      <p:sp>
        <p:nvSpPr>
          <p:cNvPr id="29" name="Rectangle Container copy 2">
            <a:extLst>
              <a:ext uri="{FF2B5EF4-FFF2-40B4-BE49-F238E27FC236}">
                <a16:creationId xmlns:a16="http://schemas.microsoft.com/office/drawing/2014/main" id="{3F591D02-DC35-3E50-08F5-1F15EB13F1A0}"/>
              </a:ext>
              <a:ext uri="{C183D7F6-B498-43B3-948B-1728B52AA6E4}">
                <adec:decorative xmlns:adec="http://schemas.microsoft.com/office/drawing/2017/decorative" val="1"/>
              </a:ext>
            </a:extLst>
          </p:cNvPr>
          <p:cNvSpPr/>
          <p:nvPr/>
        </p:nvSpPr>
        <p:spPr>
          <a:xfrm>
            <a:off x="2263140" y="5600700"/>
            <a:ext cx="3291840" cy="674370"/>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Ensure dose escalation, switch GLP-1-based therapy and/or refer to weight management specialist      </a:t>
            </a:r>
            <a:r>
              <a:rPr lang="en-US" sz="1200" dirty="0">
                <a:ln w="0"/>
                <a:solidFill>
                  <a:prstClr val="black"/>
                </a:solidFill>
                <a:latin typeface="Lub Dub Condensed" panose="020B0506030403020204" pitchFamily="34" charset="0"/>
              </a:rPr>
              <a:t>Class 1</a:t>
            </a:r>
            <a:endParaRPr lang="en-US" sz="1400" dirty="0">
              <a:ln w="0"/>
              <a:solidFill>
                <a:prstClr val="black"/>
              </a:solidFill>
              <a:latin typeface="Lub Dub Condensed" panose="020B0506030403020204" pitchFamily="34" charset="0"/>
            </a:endParaRPr>
          </a:p>
        </p:txBody>
      </p:sp>
      <p:cxnSp>
        <p:nvCxnSpPr>
          <p:cNvPr id="30" name="Straight Arrow Connector 29">
            <a:extLst>
              <a:ext uri="{FF2B5EF4-FFF2-40B4-BE49-F238E27FC236}">
                <a16:creationId xmlns:a16="http://schemas.microsoft.com/office/drawing/2014/main" id="{BB08CE5C-7FA1-CC1E-BC44-AAC0C532912E}"/>
              </a:ext>
              <a:ext uri="{C183D7F6-B498-43B3-948B-1728B52AA6E4}">
                <adec:decorative xmlns:adec="http://schemas.microsoft.com/office/drawing/2017/decorative" val="1"/>
              </a:ext>
            </a:extLst>
          </p:cNvPr>
          <p:cNvCxnSpPr>
            <a:cxnSpLocks/>
          </p:cNvCxnSpPr>
          <p:nvPr/>
        </p:nvCxnSpPr>
        <p:spPr>
          <a:xfrm>
            <a:off x="6096000" y="16459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3DF076-C90F-19CD-C562-9E592CAFA184}"/>
              </a:ext>
              <a:ext uri="{C183D7F6-B498-43B3-948B-1728B52AA6E4}">
                <adec:decorative xmlns:adec="http://schemas.microsoft.com/office/drawing/2017/decorative" val="1"/>
              </a:ext>
            </a:extLst>
          </p:cNvPr>
          <p:cNvCxnSpPr>
            <a:cxnSpLocks/>
          </p:cNvCxnSpPr>
          <p:nvPr/>
        </p:nvCxnSpPr>
        <p:spPr>
          <a:xfrm>
            <a:off x="6096000" y="228981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B1BAD8-75DF-0139-860B-89019758A2FE}"/>
              </a:ext>
              <a:ext uri="{C183D7F6-B498-43B3-948B-1728B52AA6E4}">
                <adec:decorative xmlns:adec="http://schemas.microsoft.com/office/drawing/2017/decorative" val="1"/>
              </a:ext>
            </a:extLst>
          </p:cNvPr>
          <p:cNvCxnSpPr>
            <a:cxnSpLocks/>
          </p:cNvCxnSpPr>
          <p:nvPr/>
        </p:nvCxnSpPr>
        <p:spPr>
          <a:xfrm>
            <a:off x="6088380" y="30937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2E913F-D0BB-FBD6-F401-83F4E6131F35}"/>
              </a:ext>
              <a:ext uri="{C183D7F6-B498-43B3-948B-1728B52AA6E4}">
                <adec:decorative xmlns:adec="http://schemas.microsoft.com/office/drawing/2017/decorative" val="1"/>
              </a:ext>
            </a:extLst>
          </p:cNvPr>
          <p:cNvCxnSpPr>
            <a:cxnSpLocks/>
            <a:stCxn id="27" idx="2"/>
          </p:cNvCxnSpPr>
          <p:nvPr/>
        </p:nvCxnSpPr>
        <p:spPr>
          <a:xfrm flipH="1">
            <a:off x="3886200" y="5189221"/>
            <a:ext cx="17145" cy="4001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18">
            <a:extLst>
              <a:ext uri="{FF2B5EF4-FFF2-40B4-BE49-F238E27FC236}">
                <a16:creationId xmlns:a16="http://schemas.microsoft.com/office/drawing/2014/main" id="{5101EB81-C185-2296-231D-0BA4EA6CE07C}"/>
              </a:ext>
              <a:ext uri="{C183D7F6-B498-43B3-948B-1728B52AA6E4}">
                <adec:decorative xmlns:adec="http://schemas.microsoft.com/office/drawing/2017/decorative" val="1"/>
              </a:ext>
            </a:extLst>
          </p:cNvPr>
          <p:cNvCxnSpPr>
            <a:cxnSpLocks/>
            <a:stCxn id="21" idx="2"/>
            <a:endCxn id="26" idx="0"/>
          </p:cNvCxnSpPr>
          <p:nvPr/>
        </p:nvCxnSpPr>
        <p:spPr>
          <a:xfrm rot="16200000" flipH="1">
            <a:off x="6749470" y="3072872"/>
            <a:ext cx="375418" cy="168203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AFC5D36-E429-DA07-26A6-6CDC3DA799D1}"/>
              </a:ext>
              <a:ext uri="{C183D7F6-B498-43B3-948B-1728B52AA6E4}">
                <adec:decorative xmlns:adec="http://schemas.microsoft.com/office/drawing/2017/decorative" val="1"/>
              </a:ext>
            </a:extLst>
          </p:cNvPr>
          <p:cNvSpPr txBox="1"/>
          <p:nvPr/>
        </p:nvSpPr>
        <p:spPr>
          <a:xfrm>
            <a:off x="5919134" y="3792126"/>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cxnSp>
        <p:nvCxnSpPr>
          <p:cNvPr id="63" name="Straight Arrow Connector 62">
            <a:extLst>
              <a:ext uri="{FF2B5EF4-FFF2-40B4-BE49-F238E27FC236}">
                <a16:creationId xmlns:a16="http://schemas.microsoft.com/office/drawing/2014/main" id="{A1773343-F9B8-37F6-C662-1BC4B7CE1D66}"/>
              </a:ext>
              <a:ext uri="{C183D7F6-B498-43B3-948B-1728B52AA6E4}">
                <adec:decorative xmlns:adec="http://schemas.microsoft.com/office/drawing/2017/decorative" val="1"/>
              </a:ext>
            </a:extLst>
          </p:cNvPr>
          <p:cNvCxnSpPr>
            <a:cxnSpLocks/>
          </p:cNvCxnSpPr>
          <p:nvPr/>
        </p:nvCxnSpPr>
        <p:spPr>
          <a:xfrm>
            <a:off x="3890010" y="458724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E78C599-8566-B12E-EFCA-0B66FBA33A19}"/>
              </a:ext>
              <a:ext uri="{C183D7F6-B498-43B3-948B-1728B52AA6E4}">
                <adec:decorative xmlns:adec="http://schemas.microsoft.com/office/drawing/2017/decorative" val="1"/>
              </a:ext>
            </a:extLst>
          </p:cNvPr>
          <p:cNvCxnSpPr>
            <a:cxnSpLocks/>
          </p:cNvCxnSpPr>
          <p:nvPr/>
        </p:nvCxnSpPr>
        <p:spPr>
          <a:xfrm>
            <a:off x="5540756" y="5014931"/>
            <a:ext cx="100863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FCD007C-B52B-4601-FAB4-FA8A1A04CF59}"/>
              </a:ext>
              <a:ext uri="{C183D7F6-B498-43B3-948B-1728B52AA6E4}">
                <adec:decorative xmlns:adec="http://schemas.microsoft.com/office/drawing/2017/decorative" val="1"/>
              </a:ext>
            </a:extLst>
          </p:cNvPr>
          <p:cNvSpPr txBox="1"/>
          <p:nvPr/>
        </p:nvSpPr>
        <p:spPr>
          <a:xfrm>
            <a:off x="5879017" y="488357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72" name="TextBox 71">
            <a:extLst>
              <a:ext uri="{FF2B5EF4-FFF2-40B4-BE49-F238E27FC236}">
                <a16:creationId xmlns:a16="http://schemas.microsoft.com/office/drawing/2014/main" id="{CEE0704F-A84C-7696-1150-6A0C524DC0D9}"/>
              </a:ext>
              <a:ext uri="{C183D7F6-B498-43B3-948B-1728B52AA6E4}">
                <adec:decorative xmlns:adec="http://schemas.microsoft.com/office/drawing/2017/decorative" val="1"/>
              </a:ext>
            </a:extLst>
          </p:cNvPr>
          <p:cNvSpPr txBox="1"/>
          <p:nvPr/>
        </p:nvSpPr>
        <p:spPr>
          <a:xfrm>
            <a:off x="3705524" y="5236116"/>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No</a:t>
            </a:r>
          </a:p>
        </p:txBody>
      </p:sp>
    </p:spTree>
    <p:extLst>
      <p:ext uri="{BB962C8B-B14F-4D97-AF65-F5344CB8AC3E}">
        <p14:creationId xmlns:p14="http://schemas.microsoft.com/office/powerpoint/2010/main" val="19023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par>
                          <p:cTn id="93" fill="hold">
                            <p:stCondLst>
                              <p:cond delay="1000"/>
                            </p:stCondLst>
                            <p:childTnLst>
                              <p:par>
                                <p:cTn id="94" presetID="22" presetClass="entr" presetSubtype="1" fill="hold" nodeType="after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up)">
                                      <p:cBhvr>
                                        <p:cTn id="9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23" grpId="0" animBg="1"/>
      <p:bldP spid="66"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7485-CFFF-F336-1815-421E90D2EBC9}"/>
              </a:ext>
            </a:extLst>
          </p:cNvPr>
          <p:cNvSpPr>
            <a:spLocks noGrp="1"/>
          </p:cNvSpPr>
          <p:nvPr>
            <p:ph type="title"/>
          </p:nvPr>
        </p:nvSpPr>
        <p:spPr/>
        <p:txBody>
          <a:bodyPr/>
          <a:lstStyle/>
          <a:p>
            <a:r>
              <a:rPr lang="en-US" dirty="0"/>
              <a:t>Management of Type 2 Diabetes in CKM Syndrome </a:t>
            </a:r>
            <a:br>
              <a:rPr lang="en-US" dirty="0"/>
            </a:br>
            <a:r>
              <a:rPr lang="en-US" dirty="0"/>
              <a:t>Stages 2-3</a:t>
            </a:r>
          </a:p>
        </p:txBody>
      </p:sp>
      <p:sp>
        <p:nvSpPr>
          <p:cNvPr id="12" name="Rectangle 11" descr="An algorithm showing the management of diabetes in CKM Syndrome stages 2-3.">
            <a:extLst>
              <a:ext uri="{FF2B5EF4-FFF2-40B4-BE49-F238E27FC236}">
                <a16:creationId xmlns:a16="http://schemas.microsoft.com/office/drawing/2014/main" id="{9FC98CB0-05F1-ED9C-9B38-5C68BBA2E364}"/>
              </a:ext>
            </a:extLst>
          </p:cNvPr>
          <p:cNvSpPr/>
          <p:nvPr/>
        </p:nvSpPr>
        <p:spPr>
          <a:xfrm>
            <a:off x="3270324" y="731521"/>
            <a:ext cx="8377885" cy="5518672"/>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34BAF43B-9225-3B6F-43A3-4EE9444510A8}"/>
              </a:ext>
              <a:ext uri="{C183D7F6-B498-43B3-948B-1728B52AA6E4}">
                <adec:decorative xmlns:adec="http://schemas.microsoft.com/office/drawing/2017/decorative" val="1"/>
              </a:ext>
            </a:extLst>
          </p:cNvPr>
          <p:cNvCxnSpPr>
            <a:cxnSpLocks/>
          </p:cNvCxnSpPr>
          <p:nvPr/>
        </p:nvCxnSpPr>
        <p:spPr>
          <a:xfrm>
            <a:off x="6096000" y="115443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Container copy 2">
            <a:extLst>
              <a:ext uri="{FF2B5EF4-FFF2-40B4-BE49-F238E27FC236}">
                <a16:creationId xmlns:a16="http://schemas.microsoft.com/office/drawing/2014/main" id="{E5E51D2D-1846-2F53-E695-01D028BEACD4}"/>
              </a:ext>
              <a:ext uri="{C183D7F6-B498-43B3-948B-1728B52AA6E4}">
                <adec:decorative xmlns:adec="http://schemas.microsoft.com/office/drawing/2017/decorative" val="1"/>
              </a:ext>
            </a:extLst>
          </p:cNvPr>
          <p:cNvSpPr/>
          <p:nvPr/>
        </p:nvSpPr>
        <p:spPr>
          <a:xfrm>
            <a:off x="3821430" y="3301498"/>
            <a:ext cx="4511040" cy="29895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Add cardioprotective anti-hyperglycemic agent      </a:t>
            </a:r>
            <a:r>
              <a:rPr lang="en-US" sz="1200" dirty="0">
                <a:ln w="0"/>
                <a:solidFill>
                  <a:prstClr val="black"/>
                </a:solidFill>
                <a:latin typeface="Lub Dub Condensed" panose="020B0506030403020204" pitchFamily="34" charset="0"/>
              </a:rPr>
              <a:t>Class 1</a:t>
            </a:r>
          </a:p>
        </p:txBody>
      </p:sp>
      <p:cxnSp>
        <p:nvCxnSpPr>
          <p:cNvPr id="41" name="Straight Arrow Connector 40">
            <a:extLst>
              <a:ext uri="{FF2B5EF4-FFF2-40B4-BE49-F238E27FC236}">
                <a16:creationId xmlns:a16="http://schemas.microsoft.com/office/drawing/2014/main" id="{DA6F5CC1-A413-5742-7551-DAF3F5D59D8A}"/>
              </a:ext>
              <a:ext uri="{C183D7F6-B498-43B3-948B-1728B52AA6E4}">
                <adec:decorative xmlns:adec="http://schemas.microsoft.com/office/drawing/2017/decorative" val="1"/>
              </a:ext>
            </a:extLst>
          </p:cNvPr>
          <p:cNvCxnSpPr>
            <a:cxnSpLocks/>
            <a:stCxn id="22" idx="2"/>
            <a:endCxn id="40" idx="0"/>
          </p:cNvCxnSpPr>
          <p:nvPr/>
        </p:nvCxnSpPr>
        <p:spPr>
          <a:xfrm flipH="1">
            <a:off x="6076950" y="2868930"/>
            <a:ext cx="19212" cy="4325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D0BFFE9-686C-85FC-9043-D3E66BCB3299}"/>
              </a:ext>
            </a:extLst>
          </p:cNvPr>
          <p:cNvSpPr>
            <a:spLocks noGrp="1"/>
          </p:cNvSpPr>
          <p:nvPr>
            <p:ph type="body" sz="quarter" idx="13"/>
          </p:nvPr>
        </p:nvSpPr>
        <p:spPr>
          <a:xfrm>
            <a:off x="96666" y="4254575"/>
            <a:ext cx="2194619" cy="1620584"/>
          </a:xfrm>
        </p:spPr>
        <p:txBody>
          <a:bodyPr/>
          <a:lstStyle/>
          <a:p>
            <a:pPr algn="l"/>
            <a:r>
              <a:rPr lang="en-US" b="1" dirty="0"/>
              <a:t>Abbreviations: </a:t>
            </a:r>
            <a:br>
              <a:rPr lang="en-US" b="1" dirty="0"/>
            </a:br>
            <a:r>
              <a:rPr lang="en-US" dirty="0"/>
              <a:t>CKM indicates cardiovascular kidney metabolic; GLP-1, glucagon-like peptide-1; HbA1c, glycated hemoglobin A1C; HF, heart failure; MASLD, metabolic-dysfunction associated </a:t>
            </a:r>
            <a:r>
              <a:rPr lang="en-US" dirty="0" err="1"/>
              <a:t>steatotic</a:t>
            </a:r>
            <a:r>
              <a:rPr lang="en-US" dirty="0"/>
              <a:t> liver disease; SGLT2i ; sodium-glucose cotransporter-2 inhibitors; and T2D, type 2 diabetes.</a:t>
            </a:r>
          </a:p>
        </p:txBody>
      </p:sp>
      <p:sp>
        <p:nvSpPr>
          <p:cNvPr id="4" name="Slide Number Placeholder 3">
            <a:extLst>
              <a:ext uri="{FF2B5EF4-FFF2-40B4-BE49-F238E27FC236}">
                <a16:creationId xmlns:a16="http://schemas.microsoft.com/office/drawing/2014/main" id="{46A39BE6-38AB-7DBD-1382-CB1373D712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cxnSp>
        <p:nvCxnSpPr>
          <p:cNvPr id="18" name="Straight Arrow Connector 17">
            <a:extLst>
              <a:ext uri="{FF2B5EF4-FFF2-40B4-BE49-F238E27FC236}">
                <a16:creationId xmlns:a16="http://schemas.microsoft.com/office/drawing/2014/main" id="{F606F8C1-C164-8EDE-A2D8-944AC4A31027}"/>
              </a:ext>
              <a:ext uri="{C183D7F6-B498-43B3-948B-1728B52AA6E4}">
                <adec:decorative xmlns:adec="http://schemas.microsoft.com/office/drawing/2017/decorative" val="1"/>
              </a:ext>
            </a:extLst>
          </p:cNvPr>
          <p:cNvCxnSpPr>
            <a:cxnSpLocks/>
          </p:cNvCxnSpPr>
          <p:nvPr/>
        </p:nvCxnSpPr>
        <p:spPr>
          <a:xfrm>
            <a:off x="7857236" y="2713691"/>
            <a:ext cx="165252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14B843-0A89-DDD3-7129-CCE940A07A22}"/>
              </a:ext>
              <a:ext uri="{C183D7F6-B498-43B3-948B-1728B52AA6E4}">
                <adec:decorative xmlns:adec="http://schemas.microsoft.com/office/drawing/2017/decorative" val="1"/>
              </a:ext>
            </a:extLst>
          </p:cNvPr>
          <p:cNvSpPr txBox="1"/>
          <p:nvPr/>
        </p:nvSpPr>
        <p:spPr>
          <a:xfrm>
            <a:off x="3989512" y="913732"/>
            <a:ext cx="4242816" cy="28641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CKM with T2D without CVD</a:t>
            </a:r>
          </a:p>
        </p:txBody>
      </p:sp>
      <p:sp>
        <p:nvSpPr>
          <p:cNvPr id="20" name="Rectangle Container copy 2">
            <a:extLst>
              <a:ext uri="{FF2B5EF4-FFF2-40B4-BE49-F238E27FC236}">
                <a16:creationId xmlns:a16="http://schemas.microsoft.com/office/drawing/2014/main" id="{E6D700AE-D24B-897A-600A-2B7A3E10E315}"/>
              </a:ext>
              <a:ext uri="{C183D7F6-B498-43B3-948B-1728B52AA6E4}">
                <adec:decorative xmlns:adec="http://schemas.microsoft.com/office/drawing/2017/decorative" val="1"/>
              </a:ext>
            </a:extLst>
          </p:cNvPr>
          <p:cNvSpPr/>
          <p:nvPr/>
        </p:nvSpPr>
        <p:spPr>
          <a:xfrm>
            <a:off x="3977640" y="1430788"/>
            <a:ext cx="4240529" cy="31800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Recommend and support lifestyle modification    </a:t>
            </a: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C6733515-EFB6-90DC-5620-4664C50FF0CD}"/>
              </a:ext>
              <a:ext uri="{C183D7F6-B498-43B3-948B-1728B52AA6E4}">
                <adec:decorative xmlns:adec="http://schemas.microsoft.com/office/drawing/2017/decorative" val="1"/>
              </a:ext>
            </a:extLst>
          </p:cNvPr>
          <p:cNvSpPr/>
          <p:nvPr/>
        </p:nvSpPr>
        <p:spPr>
          <a:xfrm>
            <a:off x="3977640" y="1994668"/>
            <a:ext cx="4242816" cy="32562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Achieve multi-modal risk factor control      </a:t>
            </a:r>
            <a:r>
              <a:rPr lang="en-US" sz="1200" dirty="0">
                <a:ln w="0"/>
                <a:solidFill>
                  <a:prstClr val="black"/>
                </a:solidFill>
                <a:latin typeface="Lub Dub Condensed" panose="020B0506030403020204" pitchFamily="34" charset="0"/>
              </a:rPr>
              <a:t>Class 1</a:t>
            </a:r>
          </a:p>
        </p:txBody>
      </p:sp>
      <p:sp>
        <p:nvSpPr>
          <p:cNvPr id="22" name="Rectangle Container copy 2">
            <a:extLst>
              <a:ext uri="{FF2B5EF4-FFF2-40B4-BE49-F238E27FC236}">
                <a16:creationId xmlns:a16="http://schemas.microsoft.com/office/drawing/2014/main" id="{832B8D26-D2D9-63B5-98A0-3A9F2819F92B}"/>
              </a:ext>
              <a:ext uri="{C183D7F6-B498-43B3-948B-1728B52AA6E4}">
                <adec:decorative xmlns:adec="http://schemas.microsoft.com/office/drawing/2017/decorative" val="1"/>
              </a:ext>
            </a:extLst>
          </p:cNvPr>
          <p:cNvSpPr/>
          <p:nvPr/>
        </p:nvSpPr>
        <p:spPr>
          <a:xfrm>
            <a:off x="4335942" y="2581311"/>
            <a:ext cx="3520440" cy="28761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At increased risk*?</a:t>
            </a:r>
          </a:p>
        </p:txBody>
      </p:sp>
      <p:sp>
        <p:nvSpPr>
          <p:cNvPr id="23" name="Rectangle Container copy 2">
            <a:extLst>
              <a:ext uri="{FF2B5EF4-FFF2-40B4-BE49-F238E27FC236}">
                <a16:creationId xmlns:a16="http://schemas.microsoft.com/office/drawing/2014/main" id="{E8693386-FAA4-D8F8-5A9C-74E77BE83E77}"/>
              </a:ext>
              <a:ext uri="{C183D7F6-B498-43B3-948B-1728B52AA6E4}">
                <adec:decorative xmlns:adec="http://schemas.microsoft.com/office/drawing/2017/decorative" val="1"/>
              </a:ext>
            </a:extLst>
          </p:cNvPr>
          <p:cNvSpPr/>
          <p:nvPr/>
        </p:nvSpPr>
        <p:spPr>
          <a:xfrm>
            <a:off x="9498330" y="2501398"/>
            <a:ext cx="2080260" cy="618992"/>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Provide standard </a:t>
            </a:r>
            <a:br>
              <a:rPr lang="en-US" sz="1400"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glycemic pharmacotherapy</a:t>
            </a:r>
          </a:p>
        </p:txBody>
      </p:sp>
      <p:sp>
        <p:nvSpPr>
          <p:cNvPr id="24" name="TextBox 23">
            <a:extLst>
              <a:ext uri="{FF2B5EF4-FFF2-40B4-BE49-F238E27FC236}">
                <a16:creationId xmlns:a16="http://schemas.microsoft.com/office/drawing/2014/main" id="{2E5C0F0B-4E5B-8002-A6B2-15A8CE24FDD7}"/>
              </a:ext>
              <a:ext uri="{C183D7F6-B498-43B3-948B-1728B52AA6E4}">
                <adec:decorative xmlns:adec="http://schemas.microsoft.com/office/drawing/2017/decorative" val="1"/>
              </a:ext>
            </a:extLst>
          </p:cNvPr>
          <p:cNvSpPr txBox="1"/>
          <p:nvPr/>
        </p:nvSpPr>
        <p:spPr>
          <a:xfrm>
            <a:off x="8492677" y="260519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25" name="Rectangle Container copy 2">
            <a:extLst>
              <a:ext uri="{FF2B5EF4-FFF2-40B4-BE49-F238E27FC236}">
                <a16:creationId xmlns:a16="http://schemas.microsoft.com/office/drawing/2014/main" id="{55EE4706-5801-8B49-ECBB-689DB5907861}"/>
              </a:ext>
              <a:ext uri="{C183D7F6-B498-43B3-948B-1728B52AA6E4}">
                <adec:decorative xmlns:adec="http://schemas.microsoft.com/office/drawing/2017/decorative" val="1"/>
              </a:ext>
            </a:extLst>
          </p:cNvPr>
          <p:cNvSpPr/>
          <p:nvPr/>
        </p:nvSpPr>
        <p:spPr>
          <a:xfrm>
            <a:off x="6355079" y="4623954"/>
            <a:ext cx="3803904" cy="620377"/>
          </a:xfrm>
          <a:prstGeom prst="rect">
            <a:avLst/>
          </a:prstGeom>
          <a:solidFill>
            <a:srgbClr val="FFDA68"/>
          </a:solidFill>
          <a:ln w="12700">
            <a:noFill/>
          </a:ln>
        </p:spPr>
        <p:txBody>
          <a:bodyPr wrap="square" rtlCol="0" anchor="ctr">
            <a:noAutofit/>
          </a:bodyPr>
          <a:lstStyle/>
          <a:p>
            <a:pPr algn="ctr"/>
            <a:r>
              <a:rPr lang="en-US" sz="1400" dirty="0">
                <a:ln w="0"/>
                <a:solidFill>
                  <a:prstClr val="black"/>
                </a:solidFill>
                <a:latin typeface="Lub Dub Condensed" panose="020B0506030403020204" pitchFamily="34" charset="0"/>
              </a:rPr>
              <a:t>Co-utilize Metformin (if not already initiated) if HbA1c &gt;0.5-1% above glycemic goal       </a:t>
            </a:r>
            <a:r>
              <a:rPr lang="en-US" sz="1200" dirty="0">
                <a:ln w="0"/>
                <a:solidFill>
                  <a:prstClr val="black"/>
                </a:solidFill>
                <a:latin typeface="Lub Dub Condensed" panose="020B0506030403020204" pitchFamily="34" charset="0"/>
              </a:rPr>
              <a:t>Class 2a</a:t>
            </a:r>
          </a:p>
        </p:txBody>
      </p:sp>
      <p:sp>
        <p:nvSpPr>
          <p:cNvPr id="26" name="Rectangle Container copy 2">
            <a:extLst>
              <a:ext uri="{FF2B5EF4-FFF2-40B4-BE49-F238E27FC236}">
                <a16:creationId xmlns:a16="http://schemas.microsoft.com/office/drawing/2014/main" id="{3474DE94-C375-7DE8-5584-EFF8A5BD36C4}"/>
              </a:ext>
              <a:ext uri="{C183D7F6-B498-43B3-948B-1728B52AA6E4}">
                <adec:decorative xmlns:adec="http://schemas.microsoft.com/office/drawing/2017/decorative" val="1"/>
              </a:ext>
            </a:extLst>
          </p:cNvPr>
          <p:cNvSpPr/>
          <p:nvPr/>
        </p:nvSpPr>
        <p:spPr>
          <a:xfrm>
            <a:off x="3714912" y="5669280"/>
            <a:ext cx="5040468" cy="571500"/>
          </a:xfrm>
          <a:prstGeom prst="rect">
            <a:avLst/>
          </a:prstGeom>
          <a:solidFill>
            <a:srgbClr val="FAA74B"/>
          </a:solidFill>
          <a:ln w="12700">
            <a:noFill/>
          </a:ln>
        </p:spPr>
        <p:txBody>
          <a:bodyPr wrap="square" rtlCol="0" anchor="ctr">
            <a:noAutofit/>
          </a:bodyPr>
          <a:lstStyle/>
          <a:p>
            <a:pPr algn="ctr"/>
            <a:r>
              <a:rPr lang="en-US" sz="1400" dirty="0">
                <a:ln w="0"/>
                <a:solidFill>
                  <a:prstClr val="black"/>
                </a:solidFill>
                <a:latin typeface="Lub Dub Condensed" panose="020B0506030403020204" pitchFamily="34" charset="0"/>
              </a:rPr>
              <a:t>Combined GLP-1-based therapy and SGLT2i if multiple CKM risk factors or very high predicted risk	</a:t>
            </a:r>
            <a:r>
              <a:rPr lang="en-US" sz="1200" dirty="0">
                <a:ln w="0"/>
                <a:solidFill>
                  <a:prstClr val="black"/>
                </a:solidFill>
                <a:latin typeface="Lub Dub Condensed" panose="020B0506030403020204" pitchFamily="34" charset="0"/>
              </a:rPr>
              <a:t>Class 2b</a:t>
            </a:r>
            <a:endParaRPr lang="en-US" sz="1400" dirty="0">
              <a:ln w="0"/>
              <a:solidFill>
                <a:prstClr val="black"/>
              </a:solidFill>
              <a:latin typeface="Lub Dub Condensed" panose="020B0506030403020204" pitchFamily="34" charset="0"/>
            </a:endParaRPr>
          </a:p>
        </p:txBody>
      </p:sp>
      <p:sp>
        <p:nvSpPr>
          <p:cNvPr id="28" name="Rectangle Container copy 2">
            <a:extLst>
              <a:ext uri="{FF2B5EF4-FFF2-40B4-BE49-F238E27FC236}">
                <a16:creationId xmlns:a16="http://schemas.microsoft.com/office/drawing/2014/main" id="{841C01AA-5DA5-BB68-D557-76E286DD1DFA}"/>
              </a:ext>
              <a:ext uri="{C183D7F6-B498-43B3-948B-1728B52AA6E4}">
                <adec:decorative xmlns:adec="http://schemas.microsoft.com/office/drawing/2017/decorative" val="1"/>
              </a:ext>
            </a:extLst>
          </p:cNvPr>
          <p:cNvSpPr/>
          <p:nvPr/>
        </p:nvSpPr>
        <p:spPr>
          <a:xfrm>
            <a:off x="6355079" y="3979678"/>
            <a:ext cx="3800766" cy="58089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SGLT2i</a:t>
            </a:r>
            <a:br>
              <a:rPr lang="en-US" sz="1400" b="1"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(Prioritize in CKD or pre-HF)    </a:t>
            </a:r>
            <a:r>
              <a:rPr lang="en-US" sz="1200" dirty="0">
                <a:ln w="0"/>
                <a:solidFill>
                  <a:prstClr val="black"/>
                </a:solidFill>
                <a:latin typeface="Lub Dub Condensed" panose="020B0506030403020204" pitchFamily="34" charset="0"/>
              </a:rPr>
              <a:t>Class 1</a:t>
            </a:r>
          </a:p>
          <a:p>
            <a:pPr algn="ctr"/>
            <a:endParaRPr lang="en-US" sz="700" dirty="0">
              <a:ln w="0"/>
              <a:solidFill>
                <a:prstClr val="black"/>
              </a:solidFill>
              <a:latin typeface="Lub Dub Condensed" panose="020B0506030403020204" pitchFamily="34" charset="0"/>
            </a:endParaRPr>
          </a:p>
        </p:txBody>
      </p:sp>
      <p:sp>
        <p:nvSpPr>
          <p:cNvPr id="29" name="Rectangle Container copy 2">
            <a:extLst>
              <a:ext uri="{FF2B5EF4-FFF2-40B4-BE49-F238E27FC236}">
                <a16:creationId xmlns:a16="http://schemas.microsoft.com/office/drawing/2014/main" id="{A41F0A05-D2B0-E94B-639B-01D3068DA5E1}"/>
              </a:ext>
              <a:ext uri="{C183D7F6-B498-43B3-948B-1728B52AA6E4}">
                <adec:decorative xmlns:adec="http://schemas.microsoft.com/office/drawing/2017/decorative" val="1"/>
              </a:ext>
            </a:extLst>
          </p:cNvPr>
          <p:cNvSpPr/>
          <p:nvPr/>
        </p:nvSpPr>
        <p:spPr>
          <a:xfrm>
            <a:off x="2291285" y="3962284"/>
            <a:ext cx="3803905" cy="757573"/>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GLP-1-based therapy</a:t>
            </a:r>
            <a:br>
              <a:rPr lang="en-US" sz="1400" b="1"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(Prioritize in severe obesity, MASLD or severe hyperglycemia)    </a:t>
            </a:r>
            <a:r>
              <a:rPr lang="en-US" sz="1200" dirty="0">
                <a:ln w="0"/>
                <a:solidFill>
                  <a:prstClr val="black"/>
                </a:solidFill>
                <a:latin typeface="Lub Dub Condensed" panose="020B0506030403020204" pitchFamily="34" charset="0"/>
              </a:rPr>
              <a:t>Class 1</a:t>
            </a:r>
          </a:p>
        </p:txBody>
      </p:sp>
      <p:cxnSp>
        <p:nvCxnSpPr>
          <p:cNvPr id="31" name="Straight Arrow Connector 30">
            <a:extLst>
              <a:ext uri="{FF2B5EF4-FFF2-40B4-BE49-F238E27FC236}">
                <a16:creationId xmlns:a16="http://schemas.microsoft.com/office/drawing/2014/main" id="{8D6CE9BF-4F12-91CB-01AE-B06AAE1278EF}"/>
              </a:ext>
              <a:ext uri="{C183D7F6-B498-43B3-948B-1728B52AA6E4}">
                <adec:decorative xmlns:adec="http://schemas.microsoft.com/office/drawing/2017/decorative" val="1"/>
              </a:ext>
            </a:extLst>
          </p:cNvPr>
          <p:cNvCxnSpPr>
            <a:cxnSpLocks/>
          </p:cNvCxnSpPr>
          <p:nvPr/>
        </p:nvCxnSpPr>
        <p:spPr>
          <a:xfrm>
            <a:off x="6096000" y="172974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52E97B-9F9A-8EFE-4FFC-048C5A5E60B8}"/>
              </a:ext>
              <a:ext uri="{C183D7F6-B498-43B3-948B-1728B52AA6E4}">
                <adec:decorative xmlns:adec="http://schemas.microsoft.com/office/drawing/2017/decorative" val="1"/>
              </a:ext>
            </a:extLst>
          </p:cNvPr>
          <p:cNvCxnSpPr>
            <a:cxnSpLocks/>
          </p:cNvCxnSpPr>
          <p:nvPr/>
        </p:nvCxnSpPr>
        <p:spPr>
          <a:xfrm>
            <a:off x="6088380" y="231648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042405-E17B-8849-31DD-7A3E013C0E4B}"/>
              </a:ext>
              <a:ext uri="{C183D7F6-B498-43B3-948B-1728B52AA6E4}">
                <adec:decorative xmlns:adec="http://schemas.microsoft.com/office/drawing/2017/decorative" val="1"/>
              </a:ext>
            </a:extLst>
          </p:cNvPr>
          <p:cNvSpPr txBox="1"/>
          <p:nvPr/>
        </p:nvSpPr>
        <p:spPr>
          <a:xfrm>
            <a:off x="5896274" y="2934876"/>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cxnSp>
        <p:nvCxnSpPr>
          <p:cNvPr id="46" name="Straight Arrow Connector 18">
            <a:extLst>
              <a:ext uri="{FF2B5EF4-FFF2-40B4-BE49-F238E27FC236}">
                <a16:creationId xmlns:a16="http://schemas.microsoft.com/office/drawing/2014/main" id="{C857EEC8-AED2-4644-2E9C-E0DD19A41C2C}"/>
              </a:ext>
              <a:ext uri="{C183D7F6-B498-43B3-948B-1728B52AA6E4}">
                <adec:decorative xmlns:adec="http://schemas.microsoft.com/office/drawing/2017/decorative" val="1"/>
              </a:ext>
            </a:extLst>
          </p:cNvPr>
          <p:cNvCxnSpPr>
            <a:cxnSpLocks/>
            <a:stCxn id="40" idx="2"/>
            <a:endCxn id="28" idx="0"/>
          </p:cNvCxnSpPr>
          <p:nvPr/>
        </p:nvCxnSpPr>
        <p:spPr>
          <a:xfrm rot="16200000" flipH="1">
            <a:off x="6976592" y="2700808"/>
            <a:ext cx="379228" cy="21785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18">
            <a:extLst>
              <a:ext uri="{FF2B5EF4-FFF2-40B4-BE49-F238E27FC236}">
                <a16:creationId xmlns:a16="http://schemas.microsoft.com/office/drawing/2014/main" id="{8FE8A81B-74D3-2AFC-C47E-FCE3D2000B8D}"/>
              </a:ext>
              <a:ext uri="{C183D7F6-B498-43B3-948B-1728B52AA6E4}">
                <adec:decorative xmlns:adec="http://schemas.microsoft.com/office/drawing/2017/decorative" val="1"/>
              </a:ext>
            </a:extLst>
          </p:cNvPr>
          <p:cNvCxnSpPr>
            <a:cxnSpLocks/>
            <a:stCxn id="40" idx="2"/>
            <a:endCxn id="29" idx="0"/>
          </p:cNvCxnSpPr>
          <p:nvPr/>
        </p:nvCxnSpPr>
        <p:spPr>
          <a:xfrm rot="5400000">
            <a:off x="4954177" y="2839511"/>
            <a:ext cx="361834" cy="18837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B38C30E-5665-E58A-4A60-ED04532D215B}"/>
              </a:ext>
              <a:ext uri="{C183D7F6-B498-43B3-948B-1728B52AA6E4}">
                <adec:decorative xmlns:adec="http://schemas.microsoft.com/office/drawing/2017/decorative" val="1"/>
              </a:ext>
            </a:extLst>
          </p:cNvPr>
          <p:cNvSpPr txBox="1"/>
          <p:nvPr/>
        </p:nvSpPr>
        <p:spPr>
          <a:xfrm>
            <a:off x="8062696" y="4480412"/>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AND</a:t>
            </a:r>
          </a:p>
        </p:txBody>
      </p:sp>
      <p:cxnSp>
        <p:nvCxnSpPr>
          <p:cNvPr id="72" name="Straight Arrow Connector 18">
            <a:extLst>
              <a:ext uri="{FF2B5EF4-FFF2-40B4-BE49-F238E27FC236}">
                <a16:creationId xmlns:a16="http://schemas.microsoft.com/office/drawing/2014/main" id="{EB996959-BDE5-E211-29C3-0837E3F5F3DE}"/>
              </a:ext>
              <a:ext uri="{C183D7F6-B498-43B3-948B-1728B52AA6E4}">
                <adec:decorative xmlns:adec="http://schemas.microsoft.com/office/drawing/2017/decorative" val="1"/>
              </a:ext>
            </a:extLst>
          </p:cNvPr>
          <p:cNvCxnSpPr>
            <a:cxnSpLocks/>
            <a:stCxn id="25" idx="2"/>
            <a:endCxn id="26" idx="0"/>
          </p:cNvCxnSpPr>
          <p:nvPr/>
        </p:nvCxnSpPr>
        <p:spPr>
          <a:xfrm rot="5400000">
            <a:off x="7033615" y="4445863"/>
            <a:ext cx="424949" cy="202188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18">
            <a:extLst>
              <a:ext uri="{FF2B5EF4-FFF2-40B4-BE49-F238E27FC236}">
                <a16:creationId xmlns:a16="http://schemas.microsoft.com/office/drawing/2014/main" id="{87BED438-A6FD-BEDC-437A-A7F0E104CDD1}"/>
              </a:ext>
              <a:ext uri="{C183D7F6-B498-43B3-948B-1728B52AA6E4}">
                <adec:decorative xmlns:adec="http://schemas.microsoft.com/office/drawing/2017/decorative" val="1"/>
              </a:ext>
            </a:extLst>
          </p:cNvPr>
          <p:cNvCxnSpPr>
            <a:cxnSpLocks/>
            <a:stCxn id="10" idx="2"/>
            <a:endCxn id="26" idx="0"/>
          </p:cNvCxnSpPr>
          <p:nvPr/>
        </p:nvCxnSpPr>
        <p:spPr>
          <a:xfrm rot="16200000" flipH="1">
            <a:off x="5039714" y="4473847"/>
            <a:ext cx="340323" cy="205054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6A42955-941D-844A-2BEC-CC4AD0004BBD}"/>
              </a:ext>
            </a:extLst>
          </p:cNvPr>
          <p:cNvSpPr txBox="1"/>
          <p:nvPr/>
        </p:nvSpPr>
        <p:spPr>
          <a:xfrm>
            <a:off x="96666" y="2891519"/>
            <a:ext cx="3959738" cy="461665"/>
          </a:xfrm>
          <a:prstGeom prst="rect">
            <a:avLst/>
          </a:prstGeom>
          <a:noFill/>
        </p:spPr>
        <p:txBody>
          <a:bodyPr wrap="none" rtlCol="0">
            <a:spAutoFit/>
          </a:bodyPr>
          <a:lstStyle/>
          <a:p>
            <a:r>
              <a:rPr lang="en-US" sz="1200" dirty="0">
                <a:latin typeface="Lub Dub Condensed" panose="020B0506030403020204" pitchFamily="34" charset="0"/>
              </a:rPr>
              <a:t>*Increased risk is defined as 10-year PREVENT-CVD of ≥7.5% or </a:t>
            </a:r>
          </a:p>
          <a:p>
            <a:r>
              <a:rPr lang="en-US" sz="1200" dirty="0">
                <a:latin typeface="Lub Dub Condensed" panose="020B0506030403020204" pitchFamily="34" charset="0"/>
              </a:rPr>
              <a:t>age ≥50 years with T2D and additional CKM risk factors.</a:t>
            </a:r>
          </a:p>
        </p:txBody>
      </p:sp>
      <p:sp>
        <p:nvSpPr>
          <p:cNvPr id="10" name="Rectangle Container copy 2">
            <a:extLst>
              <a:ext uri="{FF2B5EF4-FFF2-40B4-BE49-F238E27FC236}">
                <a16:creationId xmlns:a16="http://schemas.microsoft.com/office/drawing/2014/main" id="{59F9715B-B613-C953-70EA-728E8C48176A}"/>
              </a:ext>
              <a:ext uri="{C183D7F6-B498-43B3-948B-1728B52AA6E4}">
                <adec:decorative xmlns:adec="http://schemas.microsoft.com/office/drawing/2017/decorative" val="1"/>
              </a:ext>
            </a:extLst>
          </p:cNvPr>
          <p:cNvSpPr/>
          <p:nvPr/>
        </p:nvSpPr>
        <p:spPr>
          <a:xfrm>
            <a:off x="2282652" y="4708580"/>
            <a:ext cx="3803904" cy="620377"/>
          </a:xfrm>
          <a:prstGeom prst="rect">
            <a:avLst/>
          </a:prstGeom>
          <a:solidFill>
            <a:srgbClr val="FFDA68"/>
          </a:solidFill>
          <a:ln w="12700">
            <a:noFill/>
          </a:ln>
        </p:spPr>
        <p:txBody>
          <a:bodyPr wrap="square" rtlCol="0" anchor="ctr">
            <a:noAutofit/>
          </a:bodyPr>
          <a:lstStyle/>
          <a:p>
            <a:pPr algn="ctr"/>
            <a:r>
              <a:rPr lang="en-US" sz="1400" dirty="0">
                <a:ln w="0"/>
                <a:solidFill>
                  <a:prstClr val="black"/>
                </a:solidFill>
                <a:latin typeface="Lub Dub Condensed" panose="020B0506030403020204" pitchFamily="34" charset="0"/>
              </a:rPr>
              <a:t>Co-utilize Metformin (if not already initiated) if HbA1c &gt;0.5-1% above glycemic goal       </a:t>
            </a:r>
            <a:r>
              <a:rPr lang="en-US" sz="1200" dirty="0">
                <a:ln w="0"/>
                <a:solidFill>
                  <a:prstClr val="black"/>
                </a:solidFill>
                <a:latin typeface="Lub Dub Condensed" panose="020B0506030403020204" pitchFamily="34" charset="0"/>
              </a:rPr>
              <a:t>Class 2a</a:t>
            </a:r>
          </a:p>
        </p:txBody>
      </p:sp>
      <p:sp>
        <p:nvSpPr>
          <p:cNvPr id="34" name="TextBox 33">
            <a:extLst>
              <a:ext uri="{FF2B5EF4-FFF2-40B4-BE49-F238E27FC236}">
                <a16:creationId xmlns:a16="http://schemas.microsoft.com/office/drawing/2014/main" id="{627FB824-A457-4288-5CE8-DD8EA88B610E}"/>
              </a:ext>
              <a:ext uri="{C183D7F6-B498-43B3-948B-1728B52AA6E4}">
                <adec:decorative xmlns:adec="http://schemas.microsoft.com/office/drawing/2017/decorative" val="1"/>
              </a:ext>
            </a:extLst>
          </p:cNvPr>
          <p:cNvSpPr txBox="1"/>
          <p:nvPr/>
        </p:nvSpPr>
        <p:spPr>
          <a:xfrm>
            <a:off x="2910288" y="4532936"/>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AND</a:t>
            </a:r>
          </a:p>
        </p:txBody>
      </p:sp>
    </p:spTree>
    <p:extLst>
      <p:ext uri="{BB962C8B-B14F-4D97-AF65-F5344CB8AC3E}">
        <p14:creationId xmlns:p14="http://schemas.microsoft.com/office/powerpoint/2010/main" val="16161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up)">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500"/>
                                        <p:tgtEl>
                                          <p:spTgt spid="47"/>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par>
                                <p:cTn id="82" presetID="22" presetClass="entr" presetSubtype="2"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wipe(right)">
                                      <p:cBhvr>
                                        <p:cTn id="84" dur="500"/>
                                        <p:tgtEl>
                                          <p:spTgt spid="72"/>
                                        </p:tgtEl>
                                      </p:cBhvr>
                                    </p:animEffec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5" grpId="0" animBg="1"/>
      <p:bldP spid="70" grpId="0" animBg="1"/>
      <p:bldP spid="10" grpId="0" animBg="1"/>
      <p:bldP spid="3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3055DA03-3874-4E63-AD72-36EA0429E26E}">
  <ds:schemaRefs>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292e6601-2771-43db-a7cc-8f168ee05178"/>
    <ds:schemaRef ds:uri="http://schemas.microsoft.com/office/2006/metadata/propertie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82085</TotalTime>
  <Words>3178</Words>
  <Application>Microsoft Office PowerPoint</Application>
  <PresentationFormat>Widescreen</PresentationFormat>
  <Paragraphs>327</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Lub Dub Bold</vt:lpstr>
      <vt:lpstr>Lub Dub Condensed</vt:lpstr>
      <vt:lpstr>Lub Dub Light</vt:lpstr>
      <vt:lpstr>Lub Dub Medium</vt:lpstr>
      <vt:lpstr>2_Office Theme</vt:lpstr>
      <vt:lpstr>Guideline Essentials:  American Heart Association  Clinical Slide Series</vt:lpstr>
      <vt:lpstr>Table 1.  Applying Class of Recommendation and Level of Evidence to Clinical Strategies, Interventions, Treatments, or Diagnostic Testing in Patient Care </vt:lpstr>
      <vt:lpstr>Stages of CKM Syndrome</vt:lpstr>
      <vt:lpstr>Longitudinal Assessments for  Adults According to Baseline CKM Syndrome Stage </vt:lpstr>
      <vt:lpstr>Conceptual Approach to CKM Risk Assessment and Refinement</vt:lpstr>
      <vt:lpstr>Use of Interdisciplinary Care Models in CKM Syndrome</vt:lpstr>
      <vt:lpstr>Overview of Management Principles for CKM Syndrome Stages 1 to 3 for Patients With  Obesity, Type 2 Diabetes, or CKD</vt:lpstr>
      <vt:lpstr>Management of Obesity in  CKM Syndrome Stages 1-3</vt:lpstr>
      <vt:lpstr>Management of Type 2 Diabetes in CKM Syndrome  Stages 2-3</vt:lpstr>
      <vt:lpstr>Management of CKD in  CKM Syndrome Stage 2-3</vt:lpstr>
      <vt:lpstr>Management of CKD in  CKM Syndrome Stages 2-3, continued</vt:lpstr>
      <vt:lpstr>Cardiovascular and Kidney Protective Therapies in CKD Without T2D using UACR</vt:lpstr>
      <vt:lpstr>Cardiovascular and Kidney Protective Therapies in CKD With T2D using UACR</vt:lpstr>
      <vt:lpstr>Evaluation and Management of Pre-HF in CKM Syndrome</vt:lpstr>
      <vt:lpstr>Overview of ASCVD Management in CKM Syndrome Stage 4</vt:lpstr>
      <vt:lpstr>Management of Comorbid Obesity  and ASCVD in CKM</vt:lpstr>
      <vt:lpstr>Management of Comorbid T2D  and ASCVD in CKM</vt:lpstr>
      <vt:lpstr>Overview of  HF Management in CKM Syndrome Stage 4</vt:lpstr>
      <vt:lpstr>Management of Obesity and HF According to  HF Subtype </vt:lpstr>
      <vt:lpstr>Management of Type 2 Diabetes and HF According to HF Subtype  </vt:lpstr>
      <vt:lpstr>Management of CKD and HF According to  HF Subtype </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2026 AHA/ACC/ADA/ASN Guideline for the Prevention, Detection, Evaluation, and Management of Cardiovascular-Kidney-Metabolic Syndrome</dc:title>
  <dc:creator>AmericanHeartAssociation6@heart.onmicrosoft.com</dc:creator>
  <cp:lastModifiedBy>Gwendolyn Reyna</cp:lastModifiedBy>
  <cp:revision>62</cp:revision>
  <dcterms:created xsi:type="dcterms:W3CDTF">2023-03-14T11:56:10Z</dcterms:created>
  <dcterms:modified xsi:type="dcterms:W3CDTF">2026-06-11T13:47:10Z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