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8"/>
  </p:notesMasterIdLst>
  <p:sldIdLst>
    <p:sldId id="308" r:id="rId5"/>
    <p:sldId id="833" r:id="rId6"/>
    <p:sldId id="1165" r:id="rId7"/>
    <p:sldId id="1194" r:id="rId8"/>
    <p:sldId id="1167" r:id="rId9"/>
    <p:sldId id="1168" r:id="rId10"/>
    <p:sldId id="1169" r:id="rId11"/>
    <p:sldId id="1170" r:id="rId12"/>
    <p:sldId id="1193" r:id="rId13"/>
    <p:sldId id="1171" r:id="rId14"/>
    <p:sldId id="1172" r:id="rId15"/>
    <p:sldId id="1173" r:id="rId16"/>
    <p:sldId id="1174" r:id="rId17"/>
    <p:sldId id="1175" r:id="rId18"/>
    <p:sldId id="1176" r:id="rId19"/>
    <p:sldId id="1177" r:id="rId20"/>
    <p:sldId id="1178" r:id="rId21"/>
    <p:sldId id="1179" r:id="rId22"/>
    <p:sldId id="1180" r:id="rId23"/>
    <p:sldId id="1181" r:id="rId24"/>
    <p:sldId id="1182" r:id="rId25"/>
    <p:sldId id="1183" r:id="rId26"/>
    <p:sldId id="1184" r:id="rId27"/>
    <p:sldId id="1185" r:id="rId28"/>
    <p:sldId id="1186" r:id="rId29"/>
    <p:sldId id="1187" r:id="rId30"/>
    <p:sldId id="1188" r:id="rId31"/>
    <p:sldId id="1189" r:id="rId32"/>
    <p:sldId id="1190" r:id="rId33"/>
    <p:sldId id="1191" r:id="rId34"/>
    <p:sldId id="1192" r:id="rId35"/>
    <p:sldId id="842" r:id="rId36"/>
    <p:sldId id="116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42A"/>
    <a:srgbClr val="FAA74B"/>
    <a:srgbClr val="FFDA68"/>
    <a:srgbClr val="FF25B1"/>
    <a:srgbClr val="2F5597"/>
    <a:srgbClr val="A2A1A1"/>
    <a:srgbClr val="79C78D"/>
    <a:srgbClr val="D9D9D9"/>
    <a:srgbClr val="FF7F7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91B5F-6C0A-4F96-B3CB-BF4094324F11}" v="2" dt="2025-10-01T18:48:45.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3765" autoAdjust="0"/>
  </p:normalViewPr>
  <p:slideViewPr>
    <p:cSldViewPr snapToGrid="0">
      <p:cViewPr varScale="1">
        <p:scale>
          <a:sx n="84" d="100"/>
          <a:sy n="84" d="100"/>
        </p:scale>
        <p:origin x="120" y="4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8781A06C-FBC3-46AA-A25E-108D2FA1FBE2}"/>
    <pc:docChg chg="custSel modSld">
      <pc:chgData name="Gwendolyn Reyna" userId="0492242f-5314-4750-ad50-640a4fe02908" providerId="ADAL" clId="{8781A06C-FBC3-46AA-A25E-108D2FA1FBE2}" dt="2025-09-15T18:08:45.004" v="195" actId="20577"/>
      <pc:docMkLst>
        <pc:docMk/>
      </pc:docMkLst>
      <pc:sldChg chg="addSp delSp modSp mod">
        <pc:chgData name="Gwendolyn Reyna" userId="0492242f-5314-4750-ad50-640a4fe02908" providerId="ADAL" clId="{8781A06C-FBC3-46AA-A25E-108D2FA1FBE2}" dt="2025-09-15T14:00:31.705" v="4" actId="1076"/>
        <pc:sldMkLst>
          <pc:docMk/>
          <pc:sldMk cId="1171176184" sldId="308"/>
        </pc:sldMkLst>
        <pc:spChg chg="mod">
          <ac:chgData name="Gwendolyn Reyna" userId="0492242f-5314-4750-ad50-640a4fe02908" providerId="ADAL" clId="{8781A06C-FBC3-46AA-A25E-108D2FA1FBE2}" dt="2025-09-15T14:00:31.705" v="4" actId="1076"/>
          <ac:spMkLst>
            <pc:docMk/>
            <pc:sldMk cId="1171176184" sldId="308"/>
            <ac:spMk id="3" creationId="{CDEA19E2-C884-5343-8547-E4ACA2FCDE39}"/>
          </ac:spMkLst>
        </pc:spChg>
        <pc:spChg chg="add mod">
          <ac:chgData name="Gwendolyn Reyna" userId="0492242f-5314-4750-ad50-640a4fe02908" providerId="ADAL" clId="{8781A06C-FBC3-46AA-A25E-108D2FA1FBE2}" dt="2025-09-15T13:58:38.491" v="1"/>
          <ac:spMkLst>
            <pc:docMk/>
            <pc:sldMk cId="1171176184" sldId="308"/>
            <ac:spMk id="6" creationId="{8416BFAB-BE78-5275-CC54-1AA04D539F32}"/>
          </ac:spMkLst>
        </pc:spChg>
      </pc:sldChg>
      <pc:sldChg chg="modSp mod">
        <pc:chgData name="Gwendolyn Reyna" userId="0492242f-5314-4750-ad50-640a4fe02908" providerId="ADAL" clId="{8781A06C-FBC3-46AA-A25E-108D2FA1FBE2}" dt="2025-09-15T18:08:45.004" v="195" actId="20577"/>
        <pc:sldMkLst>
          <pc:docMk/>
          <pc:sldMk cId="675889619" sldId="842"/>
        </pc:sldMkLst>
        <pc:spChg chg="mod">
          <ac:chgData name="Gwendolyn Reyna" userId="0492242f-5314-4750-ad50-640a4fe02908" providerId="ADAL" clId="{8781A06C-FBC3-46AA-A25E-108D2FA1FBE2}" dt="2025-09-15T16:32:44.581" v="108" actId="120"/>
          <ac:spMkLst>
            <pc:docMk/>
            <pc:sldMk cId="675889619" sldId="842"/>
            <ac:spMk id="8" creationId="{C809FE08-8957-56B3-622C-633C17B75F70}"/>
          </ac:spMkLst>
        </pc:spChg>
        <pc:spChg chg="mod">
          <ac:chgData name="Gwendolyn Reyna" userId="0492242f-5314-4750-ad50-640a4fe02908" providerId="ADAL" clId="{8781A06C-FBC3-46AA-A25E-108D2FA1FBE2}" dt="2025-09-15T18:08:45.004" v="195" actId="20577"/>
          <ac:spMkLst>
            <pc:docMk/>
            <pc:sldMk cId="675889619" sldId="842"/>
            <ac:spMk id="9" creationId="{8EDF807D-F0E6-DF23-E1F1-77343594D6F0}"/>
          </ac:spMkLst>
        </pc:spChg>
      </pc:sldChg>
      <pc:sldChg chg="modSp mod">
        <pc:chgData name="Gwendolyn Reyna" userId="0492242f-5314-4750-ad50-640a4fe02908" providerId="ADAL" clId="{8781A06C-FBC3-46AA-A25E-108D2FA1FBE2}" dt="2025-09-15T15:31:41.060" v="106" actId="1076"/>
        <pc:sldMkLst>
          <pc:docMk/>
          <pc:sldMk cId="1157976724" sldId="1164"/>
        </pc:sldMkLst>
        <pc:spChg chg="mod">
          <ac:chgData name="Gwendolyn Reyna" userId="0492242f-5314-4750-ad50-640a4fe02908" providerId="ADAL" clId="{8781A06C-FBC3-46AA-A25E-108D2FA1FBE2}" dt="2025-09-15T15:31:41.060" v="106" actId="1076"/>
          <ac:spMkLst>
            <pc:docMk/>
            <pc:sldMk cId="1157976724" sldId="1164"/>
            <ac:spMk id="2" creationId="{1B8F2D78-46A2-DA99-2E31-F0669B41E6D3}"/>
          </ac:spMkLst>
        </pc:spChg>
        <pc:spChg chg="mod">
          <ac:chgData name="Gwendolyn Reyna" userId="0492242f-5314-4750-ad50-640a4fe02908" providerId="ADAL" clId="{8781A06C-FBC3-46AA-A25E-108D2FA1FBE2}" dt="2025-09-15T15:31:27.940" v="104" actId="255"/>
          <ac:spMkLst>
            <pc:docMk/>
            <pc:sldMk cId="1157976724" sldId="1164"/>
            <ac:spMk id="3" creationId="{56273EBC-F1EB-8D2A-969E-06C017A7D6F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2</a:t>
            </a:fld>
            <a:endParaRPr lang="en-US"/>
          </a:p>
        </p:txBody>
      </p:sp>
    </p:spTree>
    <p:extLst>
      <p:ext uri="{BB962C8B-B14F-4D97-AF65-F5344CB8AC3E}">
        <p14:creationId xmlns:p14="http://schemas.microsoft.com/office/powerpoint/2010/main" val="230199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CC118-7E1C-09B4-D22F-B84F8D37A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FF2F7E-1758-3260-4670-CE52BE842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CB43D-5D58-99DF-F65F-4C2CF25EE9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B31166-C6B3-271C-8376-0FA558362412}"/>
              </a:ext>
            </a:extLst>
          </p:cNvPr>
          <p:cNvSpPr>
            <a:spLocks noGrp="1"/>
          </p:cNvSpPr>
          <p:nvPr>
            <p:ph type="sldNum" sz="quarter" idx="5"/>
          </p:nvPr>
        </p:nvSpPr>
        <p:spPr/>
        <p:txBody>
          <a:bodyPr/>
          <a:lstStyle/>
          <a:p>
            <a:fld id="{F3631FF5-ADD1-489E-9034-3EA822349562}" type="slidenum">
              <a:rPr lang="en-US" smtClean="0"/>
              <a:t>4</a:t>
            </a:fld>
            <a:endParaRPr lang="en-US"/>
          </a:p>
        </p:txBody>
      </p:sp>
    </p:spTree>
    <p:extLst>
      <p:ext uri="{BB962C8B-B14F-4D97-AF65-F5344CB8AC3E}">
        <p14:creationId xmlns:p14="http://schemas.microsoft.com/office/powerpoint/2010/main" val="143812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6</a:t>
            </a:fld>
            <a:endParaRPr lang="en-US"/>
          </a:p>
        </p:txBody>
      </p:sp>
    </p:spTree>
    <p:extLst>
      <p:ext uri="{BB962C8B-B14F-4D97-AF65-F5344CB8AC3E}">
        <p14:creationId xmlns:p14="http://schemas.microsoft.com/office/powerpoint/2010/main" val="416665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16</a:t>
            </a:fld>
            <a:endParaRPr lang="en-US"/>
          </a:p>
        </p:txBody>
      </p:sp>
    </p:spTree>
    <p:extLst>
      <p:ext uri="{BB962C8B-B14F-4D97-AF65-F5344CB8AC3E}">
        <p14:creationId xmlns:p14="http://schemas.microsoft.com/office/powerpoint/2010/main" val="169196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32</a:t>
            </a:fld>
            <a:endParaRPr lang="en-US"/>
          </a:p>
        </p:txBody>
      </p:sp>
    </p:spTree>
    <p:extLst>
      <p:ext uri="{BB962C8B-B14F-4D97-AF65-F5344CB8AC3E}">
        <p14:creationId xmlns:p14="http://schemas.microsoft.com/office/powerpoint/2010/main" val="110317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C0D46-CF2A-4336-A938-D74176F425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8150D-1242-ABF5-32AE-27BA9C0A0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C0D41-605C-58C4-C2B4-ED6F485D77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AE1248-9B59-6CB7-CA2D-5BDC839094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920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8" name="TextBox 7">
            <a:extLst>
              <a:ext uri="{FF2B5EF4-FFF2-40B4-BE49-F238E27FC236}">
                <a16:creationId xmlns:a16="http://schemas.microsoft.com/office/drawing/2014/main" id="{50AFDC5C-51A7-9108-F632-7665C1EA3989}"/>
              </a:ext>
            </a:extLst>
          </p:cNvPr>
          <p:cNvSpPr txBox="1"/>
          <p:nvPr userDrawn="1"/>
        </p:nvSpPr>
        <p:spPr>
          <a:xfrm>
            <a:off x="2155398" y="6355866"/>
            <a:ext cx="7881204" cy="3693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Jones, D.W., et al. (2025). </a:t>
            </a:r>
            <a:r>
              <a:rPr lang="en-US" sz="900" dirty="0">
                <a:solidFill>
                  <a:schemeClr val="tx1">
                    <a:lumMod val="50000"/>
                    <a:lumOff val="50000"/>
                  </a:schemeClr>
                </a:solidFill>
                <a:effectLst/>
                <a:latin typeface="Lub Dub Condensed" panose="020B0506030403020204" pitchFamily="34" charset="0"/>
                <a:ea typeface="Times New Roman" panose="02020603050405020304" pitchFamily="18" charset="0"/>
                <a:cs typeface="Arial" panose="020B0604020202020204" pitchFamily="34" charset="0"/>
              </a:rPr>
              <a:t>2025 </a:t>
            </a:r>
            <a:r>
              <a:rPr lang="en-US" sz="900" kern="0" dirty="0">
                <a:solidFill>
                  <a:schemeClr val="tx1">
                    <a:lumMod val="50000"/>
                    <a:lumOff val="50000"/>
                  </a:schemeClr>
                </a:solidFill>
                <a:effectLst/>
                <a:latin typeface="Lub Dub Condensed" panose="020B0506030403020204" pitchFamily="34" charset="0"/>
                <a:ea typeface="Aptos" panose="020B0004020202020204" pitchFamily="34" charset="0"/>
                <a:cs typeface="Arial" panose="020B0604020202020204" pitchFamily="34" charset="0"/>
              </a:rPr>
              <a:t>AHA/ACC/AANP/AAPA/ABC/ACCP/ACPM/AGS/AMA/ASPC/NMA/PCNA/SGIM </a:t>
            </a:r>
            <a:br>
              <a:rPr lang="en-US" sz="900" kern="0" dirty="0">
                <a:solidFill>
                  <a:schemeClr val="tx1">
                    <a:lumMod val="50000"/>
                    <a:lumOff val="50000"/>
                  </a:schemeClr>
                </a:solidFill>
                <a:effectLst/>
                <a:latin typeface="Lub Dub Condensed" panose="020B0506030403020204" pitchFamily="34" charset="0"/>
                <a:ea typeface="Aptos" panose="020B0004020202020204" pitchFamily="34" charset="0"/>
                <a:cs typeface="Arial" panose="020B0604020202020204" pitchFamily="34" charset="0"/>
              </a:rPr>
            </a:br>
            <a:r>
              <a:rPr lang="en-US" sz="900" kern="0" dirty="0">
                <a:solidFill>
                  <a:schemeClr val="tx1">
                    <a:lumMod val="50000"/>
                    <a:lumOff val="50000"/>
                  </a:schemeClr>
                </a:solidFill>
                <a:effectLst/>
                <a:latin typeface="Lub Dub Condensed" panose="020B0506030403020204" pitchFamily="34" charset="0"/>
                <a:ea typeface="Aptos" panose="020B0004020202020204" pitchFamily="34" charset="0"/>
                <a:cs typeface="Arial" panose="020B0604020202020204" pitchFamily="34" charset="0"/>
              </a:rPr>
              <a:t>Guideline for the Prevention, Detection, Evaluation and Management of High Blood Pressure in Adults</a:t>
            </a:r>
            <a:r>
              <a:rPr lang="fr-FR" sz="900" dirty="0">
                <a:solidFill>
                  <a:schemeClr val="tx1">
                    <a:lumMod val="50000"/>
                    <a:lumOff val="50000"/>
                  </a:schemeClr>
                </a:solidFill>
                <a:effectLst/>
                <a:latin typeface="Lub Dub Condensed" panose="020B0506030403020204" pitchFamily="34" charset="0"/>
                <a:ea typeface="Times New Roman" panose="02020603050405020304" pitchFamily="18" charset="0"/>
                <a:cs typeface="Arial" panose="020B0604020202020204" pitchFamily="34" charset="0"/>
              </a:rPr>
              <a:t>.</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Circulation</a:t>
            </a:r>
            <a:r>
              <a:rPr lang="en-US" sz="900" dirty="0">
                <a:solidFill>
                  <a:schemeClr val="tx1">
                    <a:lumMod val="50000"/>
                    <a:lumOff val="50000"/>
                  </a:schemeClr>
                </a:solidFill>
                <a:latin typeface="Lub Dub Condensed" panose="020B0506030403020204" pitchFamily="34" charset="0"/>
                <a:cs typeface="Arial" panose="020B0604020202020204" pitchFamily="34" charset="0"/>
              </a:rPr>
              <a:t>.</a:t>
            </a:r>
            <a:endParaRPr lang="en-US" sz="900" i="1" dirty="0">
              <a:solidFill>
                <a:schemeClr val="tx1">
                  <a:lumMod val="50000"/>
                  <a:lumOff val="50000"/>
                </a:schemeClr>
              </a:solidFill>
              <a:latin typeface="Lub Dub Condensed" panose="020B0506030403020204" pitchFamily="34" charset="0"/>
              <a:cs typeface="Arial" panose="020B0604020202020204" pitchFamily="34" charset="0"/>
            </a:endParaRP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4.sv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58.sv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hyperlink" Target="https://professional.heart.org/en/guidelines-and-statements/guideline-essentials-aha-clinical-slide-seri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heart.org/en/about-us/statements-and-policies/copyright-request-for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144846"/>
            <a:ext cx="9144000" cy="1601125"/>
          </a:xfrm>
        </p:spPr>
        <p:txBody>
          <a:bodyPr/>
          <a:lstStyle/>
          <a:p>
            <a:r>
              <a:rPr lang="en-US" sz="6000" dirty="0"/>
              <a:t>Guideline Essentials: AHA Clinical Slide Series</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3429000"/>
            <a:ext cx="8743950" cy="2713182"/>
          </a:xfrm>
        </p:spPr>
        <p:txBody>
          <a:bodyPr>
            <a:normAutofit fontScale="85000" lnSpcReduction="10000"/>
          </a:bodyPr>
          <a:lstStyle/>
          <a:p>
            <a:pPr>
              <a:lnSpc>
                <a:spcPct val="110000"/>
              </a:lnSpc>
              <a:spcBef>
                <a:spcPts val="0"/>
              </a:spcBef>
            </a:pPr>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300" dirty="0"/>
              <a:t>2025 AHA/ACC/AANP/AAPA/ABC/ACCP/ACPM/</a:t>
            </a:r>
          </a:p>
          <a:p>
            <a:pPr>
              <a:lnSpc>
                <a:spcPct val="110000"/>
              </a:lnSpc>
              <a:spcBef>
                <a:spcPts val="0"/>
              </a:spcBef>
            </a:pPr>
            <a:r>
              <a:rPr lang="en-US" sz="3300" dirty="0"/>
              <a:t>AGS/AMA/ASPC/NMA/PCNA/SGIM</a:t>
            </a:r>
          </a:p>
          <a:p>
            <a:pPr>
              <a:lnSpc>
                <a:spcPct val="110000"/>
              </a:lnSpc>
              <a:spcBef>
                <a:spcPts val="0"/>
              </a:spcBef>
            </a:pPr>
            <a:r>
              <a:rPr lang="en-US" sz="3300" dirty="0"/>
              <a:t>Guideline for the Prevention, Detection, Evaluation and Management of High Blood Pressure in Adults</a:t>
            </a:r>
          </a:p>
          <a:p>
            <a:pPr>
              <a:lnSpc>
                <a:spcPct val="110000"/>
              </a:lnSpc>
              <a:spcBef>
                <a:spcPts val="0"/>
              </a:spcBef>
            </a:pPr>
            <a:endParaRPr lang="en-US" sz="3200" dirty="0">
              <a:latin typeface="Lub Dub Bold" panose="020B0803030403020204" pitchFamily="34" charset="0"/>
            </a:endParaRPr>
          </a:p>
        </p:txBody>
      </p:sp>
      <p:pic>
        <p:nvPicPr>
          <p:cNvPr id="5" name="Picture 4">
            <a:extLst>
              <a:ext uri="{FF2B5EF4-FFF2-40B4-BE49-F238E27FC236}">
                <a16:creationId xmlns:a16="http://schemas.microsoft.com/office/drawing/2014/main" id="{BCE0510E-CC10-B755-58E8-36956DDA7B92}"/>
              </a:ext>
              <a:ext uri="{C183D7F6-B498-43B3-948B-1728B52AA6E4}">
                <adec:decorative xmlns:adec="http://schemas.microsoft.com/office/drawing/2017/decorative" val="1"/>
              </a:ext>
            </a:extLst>
          </p:cNvPr>
          <p:cNvPicPr>
            <a:picLocks noChangeAspect="1"/>
          </p:cNvPicPr>
          <p:nvPr/>
        </p:nvPicPr>
        <p:blipFill>
          <a:blip r:embed="rId3" cstate="screen">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4">
                    <a14:imgEffect>
                      <a14:colorTemperature colorTemp="6416"/>
                    </a14:imgEffect>
                    <a14:imgEffect>
                      <a14:saturation sat="0"/>
                    </a14:imgEffect>
                  </a14:imgLayer>
                </a14:imgProps>
              </a:ext>
              <a:ext uri="{28A0092B-C50C-407E-A947-70E740481C1C}">
                <a14:useLocalDpi xmlns:a14="http://schemas.microsoft.com/office/drawing/2010/main"/>
              </a:ext>
            </a:extLst>
          </a:blip>
          <a:stretch>
            <a:fillRect/>
          </a:stretch>
        </p:blipFill>
        <p:spPr>
          <a:xfrm>
            <a:off x="10956175" y="5610069"/>
            <a:ext cx="972588" cy="972588"/>
          </a:xfrm>
          <a:prstGeom prst="rect">
            <a:avLst/>
          </a:prstGeom>
        </p:spPr>
      </p:pic>
      <p:sp>
        <p:nvSpPr>
          <p:cNvPr id="6" name="TextBox 5">
            <a:extLst>
              <a:ext uri="{FF2B5EF4-FFF2-40B4-BE49-F238E27FC236}">
                <a16:creationId xmlns:a16="http://schemas.microsoft.com/office/drawing/2014/main" id="{8416BFAB-BE78-5275-CC54-1AA04D539F32}"/>
              </a:ext>
              <a:ext uri="{C183D7F6-B498-43B3-948B-1728B52AA6E4}">
                <adec:decorative xmlns:adec="http://schemas.microsoft.com/office/drawing/2017/decorative" val="1"/>
              </a:ext>
            </a:extLst>
          </p:cNvPr>
          <p:cNvSpPr txBox="1"/>
          <p:nvPr/>
        </p:nvSpPr>
        <p:spPr>
          <a:xfrm>
            <a:off x="10712333" y="6496921"/>
            <a:ext cx="1407622" cy="215444"/>
          </a:xfrm>
          <a:prstGeom prst="rect">
            <a:avLst/>
          </a:prstGeom>
          <a:noFill/>
        </p:spPr>
        <p:txBody>
          <a:bodyPr wrap="square">
            <a:spAutoFit/>
          </a:bodyPr>
          <a:lstStyle/>
          <a:p>
            <a:pPr algn="ctr"/>
            <a:r>
              <a:rPr lang="en-US" sz="800" b="1" dirty="0">
                <a:solidFill>
                  <a:srgbClr val="D4D4D4"/>
                </a:solidFill>
                <a:latin typeface="Lub Dub Condensed" panose="020B0506030403020204" pitchFamily="34" charset="0"/>
              </a:rPr>
              <a:t>AHA Clinical Slides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Container copy 2">
            <a:extLst>
              <a:ext uri="{FF2B5EF4-FFF2-40B4-BE49-F238E27FC236}">
                <a16:creationId xmlns:a16="http://schemas.microsoft.com/office/drawing/2014/main" id="{7BD7093F-1C36-A256-6139-99262B7A04C3}"/>
              </a:ext>
              <a:ext uri="{C183D7F6-B498-43B3-948B-1728B52AA6E4}">
                <adec:decorative xmlns:adec="http://schemas.microsoft.com/office/drawing/2017/decorative" val="1"/>
              </a:ext>
            </a:extLst>
          </p:cNvPr>
          <p:cNvSpPr/>
          <p:nvPr/>
        </p:nvSpPr>
        <p:spPr>
          <a:xfrm>
            <a:off x="867784" y="1497146"/>
            <a:ext cx="5927871" cy="1559859"/>
          </a:xfrm>
          <a:prstGeom prst="rect">
            <a:avLst/>
          </a:prstGeom>
          <a:solidFill>
            <a:schemeClr val="bg1">
              <a:lumMod val="85000"/>
            </a:schemeClr>
          </a:solidFill>
          <a:ln w="25400">
            <a:solidFill>
              <a:srgbClr val="D9D9D9"/>
            </a:solidFill>
          </a:ln>
        </p:spPr>
        <p:txBody>
          <a:bodyPr spcFirstLastPara="0" lIns="91440" tIns="91440" rIns="91440" bIns="91440" numCol="2" spcCol="0" anchor="ctr"/>
          <a:lstStyle/>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Drug-resistant/induced HTN</a:t>
            </a: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Abrupt onset of HTN</a:t>
            </a:r>
            <a:endParaRPr lang="en-US" sz="1100" b="0" i="0" u="none" strike="noStrike" dirty="0">
              <a:effectLst/>
              <a:latin typeface="Lub Dub Condensed" panose="020B0506030403020204" pitchFamily="34" charset="0"/>
            </a:endParaRP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Onset of HTN at &lt;30 y</a:t>
            </a:r>
            <a:endParaRPr lang="en-US" sz="1100" b="0" i="0" u="none" strike="noStrike" dirty="0">
              <a:effectLst/>
              <a:latin typeface="Lub Dub Condensed" panose="020B0506030403020204" pitchFamily="34" charset="0"/>
            </a:endParaRP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Exacerbation of previously controlled HTN</a:t>
            </a:r>
            <a:endParaRPr lang="en-US" sz="1100" b="0" i="0" u="none" strike="noStrike" dirty="0">
              <a:effectLst/>
              <a:latin typeface="Lub Dub Condensed" panose="020B0506030403020204" pitchFamily="34" charset="0"/>
            </a:endParaRP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Disproportionate target organ damage </a:t>
            </a:r>
            <a:br>
              <a:rPr lang="en-US" sz="1100" b="0" i="0" u="none" strike="noStrike" kern="1200" dirty="0">
                <a:solidFill>
                  <a:srgbClr val="000000"/>
                </a:solidFill>
                <a:effectLst/>
                <a:latin typeface="Lub Dub Condensed" panose="020B0506030403020204" pitchFamily="34" charset="0"/>
              </a:rPr>
            </a:br>
            <a:r>
              <a:rPr lang="en-US" sz="1100" dirty="0">
                <a:solidFill>
                  <a:srgbClr val="000000"/>
                </a:solidFill>
                <a:latin typeface="Lub Dub Condensed" panose="020B0506030403020204" pitchFamily="34" charset="0"/>
              </a:rPr>
              <a:t>for</a:t>
            </a:r>
            <a:r>
              <a:rPr lang="en-US" sz="1100" b="0" i="0" u="none" strike="noStrike" kern="1200" dirty="0">
                <a:solidFill>
                  <a:srgbClr val="000000"/>
                </a:solidFill>
                <a:effectLst/>
                <a:latin typeface="Lub Dub Condensed" panose="020B0506030403020204" pitchFamily="34" charset="0"/>
              </a:rPr>
              <a:t> degree of HTN</a:t>
            </a:r>
            <a:endParaRPr lang="en-US" sz="1100" b="0" i="0" u="none" strike="noStrike" dirty="0">
              <a:effectLst/>
              <a:latin typeface="Lub Dub Condensed" panose="020B0506030403020204" pitchFamily="34" charset="0"/>
            </a:endParaRP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Accelerated/malignant HTN</a:t>
            </a:r>
            <a:endParaRPr lang="en-US" sz="1100" b="0" i="0" u="none" strike="noStrike" dirty="0">
              <a:effectLst/>
              <a:latin typeface="Lub Dub Condensed" panose="020B0506030403020204" pitchFamily="34" charset="0"/>
            </a:endParaRP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Onset of diastolic HTN in older adults </a:t>
            </a:r>
            <a:br>
              <a:rPr lang="en-US" sz="1100" b="0" i="0" u="none" strike="noStrike" kern="1200" dirty="0">
                <a:solidFill>
                  <a:srgbClr val="000000"/>
                </a:solidFill>
                <a:effectLst/>
                <a:latin typeface="Lub Dub Condensed" panose="020B0506030403020204" pitchFamily="34" charset="0"/>
              </a:rPr>
            </a:br>
            <a:r>
              <a:rPr lang="en-US" sz="1100" b="0" i="0" u="none" strike="noStrike" kern="1200" dirty="0">
                <a:solidFill>
                  <a:srgbClr val="000000"/>
                </a:solidFill>
                <a:effectLst/>
                <a:latin typeface="Lub Dub Condensed" panose="020B0506030403020204" pitchFamily="34" charset="0"/>
              </a:rPr>
              <a:t>(ages ≥65 y)</a:t>
            </a:r>
            <a:endParaRPr lang="en-US" sz="1100" b="0" i="0" u="none" strike="noStrike" dirty="0">
              <a:effectLst/>
              <a:latin typeface="Lub Dub Condensed" panose="020B0506030403020204" pitchFamily="34" charset="0"/>
            </a:endParaRP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Unprovoked or excessive hypokalemia </a:t>
            </a:r>
            <a:endParaRPr lang="en-US" sz="1100" b="0" i="0" u="none" strike="noStrike" dirty="0">
              <a:effectLst/>
              <a:latin typeface="Lub Dub Condensed" panose="020B0506030403020204" pitchFamily="34" charset="0"/>
            </a:endParaRP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Insomnia or daytime sleepiness</a:t>
            </a:r>
            <a:endParaRPr lang="en-US" sz="1100" b="0" i="0" u="none" strike="noStrike" dirty="0">
              <a:effectLst/>
              <a:latin typeface="Lub Dub Condensed" panose="020B0506030403020204" pitchFamily="34" charset="0"/>
            </a:endParaRP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Concomitant adrenal nodule</a:t>
            </a:r>
            <a:endParaRPr lang="en-US" sz="1100" b="0" i="0" u="none" strike="noStrike" dirty="0">
              <a:effectLst/>
              <a:latin typeface="Lub Dub Condensed" panose="020B0506030403020204" pitchFamily="34" charset="0"/>
            </a:endParaRP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History of early-onset stroke</a:t>
            </a:r>
            <a:endParaRPr lang="en-US" sz="1100" b="0" i="0" u="none" strike="noStrike" dirty="0">
              <a:effectLst/>
              <a:latin typeface="Lub Dub Condensed" panose="020B0506030403020204" pitchFamily="34" charset="0"/>
            </a:endParaRPr>
          </a:p>
          <a:p>
            <a:pPr marL="171450" marR="0" indent="-171450" algn="l" rtl="0" eaLnBrk="1" fontAlgn="t" latinLnBrk="0" hangingPunct="1">
              <a:spcAft>
                <a:spcPts val="300"/>
              </a:spcAft>
              <a:buFont typeface="Arial" panose="020B0604020202020204" pitchFamily="34" charset="0"/>
              <a:buChar char="•"/>
            </a:pPr>
            <a:r>
              <a:rPr lang="en-US" sz="1100" b="0" i="0" u="none" strike="noStrike" kern="1200" dirty="0">
                <a:solidFill>
                  <a:srgbClr val="000000"/>
                </a:solidFill>
                <a:effectLst/>
                <a:latin typeface="Lub Dub Condensed" panose="020B0506030403020204" pitchFamily="34" charset="0"/>
              </a:rPr>
              <a:t>Family history of primary aldosteronism </a:t>
            </a:r>
            <a:endParaRPr lang="en-US" sz="1100" b="0" i="0" u="none" strike="noStrike" dirty="0">
              <a:effectLst/>
              <a:latin typeface="Lub Dub Condensed" panose="020B0506030403020204" pitchFamily="34" charset="0"/>
            </a:endParaRPr>
          </a:p>
        </p:txBody>
      </p:sp>
      <p:sp>
        <p:nvSpPr>
          <p:cNvPr id="2" name="Title 1">
            <a:extLst>
              <a:ext uri="{FF2B5EF4-FFF2-40B4-BE49-F238E27FC236}">
                <a16:creationId xmlns:a16="http://schemas.microsoft.com/office/drawing/2014/main" id="{545FE6B2-2152-C2C4-79DE-52E2B6F2FC23}"/>
              </a:ext>
            </a:extLst>
          </p:cNvPr>
          <p:cNvSpPr>
            <a:spLocks noGrp="1"/>
          </p:cNvSpPr>
          <p:nvPr>
            <p:ph type="title"/>
          </p:nvPr>
        </p:nvSpPr>
        <p:spPr/>
        <p:txBody>
          <a:bodyPr/>
          <a:lstStyle/>
          <a:p>
            <a:r>
              <a:rPr lang="en-US" dirty="0"/>
              <a:t>Secondary Forms of Hypertension</a:t>
            </a:r>
          </a:p>
        </p:txBody>
      </p:sp>
      <p:cxnSp>
        <p:nvCxnSpPr>
          <p:cNvPr id="30" name="Elbow Connector 82">
            <a:extLst>
              <a:ext uri="{FF2B5EF4-FFF2-40B4-BE49-F238E27FC236}">
                <a16:creationId xmlns:a16="http://schemas.microsoft.com/office/drawing/2014/main" id="{4036F260-8A04-7861-CE0E-5042AF240B77}"/>
              </a:ext>
              <a:ext uri="{C183D7F6-B498-43B3-948B-1728B52AA6E4}">
                <adec:decorative xmlns:adec="http://schemas.microsoft.com/office/drawing/2017/decorative" val="1"/>
              </a:ext>
            </a:extLst>
          </p:cNvPr>
          <p:cNvCxnSpPr>
            <a:cxnSpLocks/>
            <a:stCxn id="29" idx="2"/>
            <a:endCxn id="36" idx="0"/>
          </p:cNvCxnSpPr>
          <p:nvPr/>
        </p:nvCxnSpPr>
        <p:spPr>
          <a:xfrm rot="5400000">
            <a:off x="2897159" y="2512290"/>
            <a:ext cx="389847" cy="147927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Elbow Connector 82">
            <a:extLst>
              <a:ext uri="{FF2B5EF4-FFF2-40B4-BE49-F238E27FC236}">
                <a16:creationId xmlns:a16="http://schemas.microsoft.com/office/drawing/2014/main" id="{09EDC2C2-EB74-8EA1-9FD1-B2B1CC2AFFA3}"/>
              </a:ext>
              <a:ext uri="{C183D7F6-B498-43B3-948B-1728B52AA6E4}">
                <adec:decorative xmlns:adec="http://schemas.microsoft.com/office/drawing/2017/decorative" val="1"/>
              </a:ext>
            </a:extLst>
          </p:cNvPr>
          <p:cNvCxnSpPr>
            <a:cxnSpLocks/>
            <a:stCxn id="29" idx="2"/>
            <a:endCxn id="3" idx="0"/>
          </p:cNvCxnSpPr>
          <p:nvPr/>
        </p:nvCxnSpPr>
        <p:spPr>
          <a:xfrm rot="16200000" flipH="1">
            <a:off x="4325644" y="2563080"/>
            <a:ext cx="1225112" cy="2212961"/>
          </a:xfrm>
          <a:prstGeom prst="bentConnector3">
            <a:avLst>
              <a:gd name="adj1" fmla="val 1575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15992A8-6111-06DF-A507-AE4B60E844E9}"/>
              </a:ext>
              <a:ext uri="{C183D7F6-B498-43B3-948B-1728B52AA6E4}">
                <adec:decorative xmlns:adec="http://schemas.microsoft.com/office/drawing/2017/decorative" val="1"/>
              </a:ext>
            </a:extLst>
          </p:cNvPr>
          <p:cNvSpPr txBox="1"/>
          <p:nvPr/>
        </p:nvSpPr>
        <p:spPr>
          <a:xfrm>
            <a:off x="2942137" y="315268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33" name="TextBox 32">
            <a:extLst>
              <a:ext uri="{FF2B5EF4-FFF2-40B4-BE49-F238E27FC236}">
                <a16:creationId xmlns:a16="http://schemas.microsoft.com/office/drawing/2014/main" id="{B0671230-DD33-E2F5-0B43-163FE71F645B}"/>
              </a:ext>
              <a:ext uri="{C183D7F6-B498-43B3-948B-1728B52AA6E4}">
                <adec:decorative xmlns:adec="http://schemas.microsoft.com/office/drawing/2017/decorative" val="1"/>
              </a:ext>
            </a:extLst>
          </p:cNvPr>
          <p:cNvSpPr txBox="1"/>
          <p:nvPr/>
        </p:nvSpPr>
        <p:spPr>
          <a:xfrm>
            <a:off x="4463794" y="3156196"/>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34" name="Rectangle Container">
            <a:extLst>
              <a:ext uri="{FF2B5EF4-FFF2-40B4-BE49-F238E27FC236}">
                <a16:creationId xmlns:a16="http://schemas.microsoft.com/office/drawing/2014/main" id="{D03618B4-E36F-F2C2-677E-7C928DA67D3A}"/>
              </a:ext>
              <a:ext uri="{C183D7F6-B498-43B3-948B-1728B52AA6E4}">
                <adec:decorative xmlns:adec="http://schemas.microsoft.com/office/drawing/2017/decorative" val="1"/>
              </a:ext>
            </a:extLst>
          </p:cNvPr>
          <p:cNvSpPr/>
          <p:nvPr/>
        </p:nvSpPr>
        <p:spPr>
          <a:xfrm>
            <a:off x="865444" y="1141779"/>
            <a:ext cx="5944001" cy="338987"/>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Condensed" panose="020B0506030403020204" pitchFamily="34" charset="0"/>
                <a:cs typeface="Lato"/>
              </a:rPr>
              <a:t>Does the patient have any of the following conditions?</a:t>
            </a:r>
          </a:p>
        </p:txBody>
      </p:sp>
      <p:cxnSp>
        <p:nvCxnSpPr>
          <p:cNvPr id="35" name="Straight Arrow Connector 34">
            <a:extLst>
              <a:ext uri="{FF2B5EF4-FFF2-40B4-BE49-F238E27FC236}">
                <a16:creationId xmlns:a16="http://schemas.microsoft.com/office/drawing/2014/main" id="{386DCCFA-9248-4DE3-8706-3C817F052E62}"/>
              </a:ext>
              <a:ext uri="{C183D7F6-B498-43B3-948B-1728B52AA6E4}">
                <adec:decorative xmlns:adec="http://schemas.microsoft.com/office/drawing/2017/decorative" val="1"/>
              </a:ext>
            </a:extLst>
          </p:cNvPr>
          <p:cNvCxnSpPr>
            <a:cxnSpLocks/>
            <a:stCxn id="36" idx="2"/>
            <a:endCxn id="6" idx="0"/>
          </p:cNvCxnSpPr>
          <p:nvPr/>
        </p:nvCxnSpPr>
        <p:spPr>
          <a:xfrm>
            <a:off x="2352443" y="4158565"/>
            <a:ext cx="181" cy="31824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Round Same Side Corner Rectangle 60">
            <a:extLst>
              <a:ext uri="{FF2B5EF4-FFF2-40B4-BE49-F238E27FC236}">
                <a16:creationId xmlns:a16="http://schemas.microsoft.com/office/drawing/2014/main" id="{F1AC72C2-52BD-ABE5-0069-4B5552984A6A}"/>
              </a:ext>
              <a:ext uri="{C183D7F6-B498-43B3-948B-1728B52AA6E4}">
                <adec:decorative xmlns:adec="http://schemas.microsoft.com/office/drawing/2017/decorative" val="1"/>
              </a:ext>
            </a:extLst>
          </p:cNvPr>
          <p:cNvSpPr/>
          <p:nvPr/>
        </p:nvSpPr>
        <p:spPr>
          <a:xfrm>
            <a:off x="860250" y="3446852"/>
            <a:ext cx="2984385" cy="711713"/>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Screen for primary aldosteronism and other secondary forms of HTN</a:t>
            </a:r>
          </a:p>
        </p:txBody>
      </p:sp>
      <p:sp>
        <p:nvSpPr>
          <p:cNvPr id="3" name="Round Same Side Corner Rectangle 60">
            <a:extLst>
              <a:ext uri="{FF2B5EF4-FFF2-40B4-BE49-F238E27FC236}">
                <a16:creationId xmlns:a16="http://schemas.microsoft.com/office/drawing/2014/main" id="{D6481873-1874-AD3F-0386-0C24B2624848}"/>
              </a:ext>
              <a:ext uri="{C183D7F6-B498-43B3-948B-1728B52AA6E4}">
                <adec:decorative xmlns:adec="http://schemas.microsoft.com/office/drawing/2017/decorative" val="1"/>
              </a:ext>
            </a:extLst>
          </p:cNvPr>
          <p:cNvSpPr/>
          <p:nvPr/>
        </p:nvSpPr>
        <p:spPr>
          <a:xfrm>
            <a:off x="5304097" y="4282117"/>
            <a:ext cx="1481168" cy="704786"/>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Screening not indicated</a:t>
            </a:r>
          </a:p>
        </p:txBody>
      </p:sp>
      <p:sp>
        <p:nvSpPr>
          <p:cNvPr id="6" name="Round Same Side Corner Rectangle 60">
            <a:extLst>
              <a:ext uri="{FF2B5EF4-FFF2-40B4-BE49-F238E27FC236}">
                <a16:creationId xmlns:a16="http://schemas.microsoft.com/office/drawing/2014/main" id="{C5704D95-A194-3477-D1B1-8D0CB0091869}"/>
              </a:ext>
              <a:ext uri="{C183D7F6-B498-43B3-948B-1728B52AA6E4}">
                <adec:decorative xmlns:adec="http://schemas.microsoft.com/office/drawing/2017/decorative" val="1"/>
              </a:ext>
            </a:extLst>
          </p:cNvPr>
          <p:cNvSpPr/>
          <p:nvPr/>
        </p:nvSpPr>
        <p:spPr>
          <a:xfrm>
            <a:off x="860612" y="4476813"/>
            <a:ext cx="2984023" cy="354959"/>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Positive screening test?</a:t>
            </a:r>
          </a:p>
        </p:txBody>
      </p:sp>
      <p:sp>
        <p:nvSpPr>
          <p:cNvPr id="8" name="Round Same Side Corner Rectangle 60">
            <a:extLst>
              <a:ext uri="{FF2B5EF4-FFF2-40B4-BE49-F238E27FC236}">
                <a16:creationId xmlns:a16="http://schemas.microsoft.com/office/drawing/2014/main" id="{72D1E4D5-6CB4-8736-73B7-B4F577B7383D}"/>
              </a:ext>
              <a:ext uri="{C183D7F6-B498-43B3-948B-1728B52AA6E4}">
                <adec:decorative xmlns:adec="http://schemas.microsoft.com/office/drawing/2017/decorative" val="1"/>
              </a:ext>
            </a:extLst>
          </p:cNvPr>
          <p:cNvSpPr/>
          <p:nvPr/>
        </p:nvSpPr>
        <p:spPr>
          <a:xfrm>
            <a:off x="860249" y="5320149"/>
            <a:ext cx="2980944" cy="597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Refer to clinician with specific secondary HTN expertise</a:t>
            </a:r>
          </a:p>
        </p:txBody>
      </p:sp>
      <p:cxnSp>
        <p:nvCxnSpPr>
          <p:cNvPr id="26" name="Straight Arrow Connector 25">
            <a:extLst>
              <a:ext uri="{FF2B5EF4-FFF2-40B4-BE49-F238E27FC236}">
                <a16:creationId xmlns:a16="http://schemas.microsoft.com/office/drawing/2014/main" id="{4732ACA5-F1D4-7BD8-DEED-C906A297CFF3}"/>
              </a:ext>
              <a:ext uri="{C183D7F6-B498-43B3-948B-1728B52AA6E4}">
                <adec:decorative xmlns:adec="http://schemas.microsoft.com/office/drawing/2017/decorative" val="1"/>
              </a:ext>
            </a:extLst>
          </p:cNvPr>
          <p:cNvCxnSpPr>
            <a:cxnSpLocks/>
            <a:stCxn id="6" idx="2"/>
            <a:endCxn id="8" idx="0"/>
          </p:cNvCxnSpPr>
          <p:nvPr/>
        </p:nvCxnSpPr>
        <p:spPr>
          <a:xfrm flipH="1">
            <a:off x="2350721" y="4831772"/>
            <a:ext cx="1903" cy="48837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F9C2E49-71E7-B51F-D344-900E4803CD3D}"/>
              </a:ext>
              <a:ext uri="{C183D7F6-B498-43B3-948B-1728B52AA6E4}">
                <adec:decorative xmlns:adec="http://schemas.microsoft.com/office/drawing/2017/decorative" val="1"/>
              </a:ext>
            </a:extLst>
          </p:cNvPr>
          <p:cNvCxnSpPr>
            <a:cxnSpLocks/>
            <a:stCxn id="6" idx="3"/>
            <a:endCxn id="3" idx="1"/>
          </p:cNvCxnSpPr>
          <p:nvPr/>
        </p:nvCxnSpPr>
        <p:spPr>
          <a:xfrm flipV="1">
            <a:off x="3844635" y="4634510"/>
            <a:ext cx="1459462"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A1EA008-E992-50A2-0B34-EAE2768D17BE}"/>
              </a:ext>
              <a:ext uri="{C183D7F6-B498-43B3-948B-1728B52AA6E4}">
                <adec:decorative xmlns:adec="http://schemas.microsoft.com/office/drawing/2017/decorative" val="1"/>
              </a:ext>
            </a:extLst>
          </p:cNvPr>
          <p:cNvSpPr txBox="1"/>
          <p:nvPr/>
        </p:nvSpPr>
        <p:spPr>
          <a:xfrm>
            <a:off x="2147864" y="4940250"/>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47" name="TextBox 46">
            <a:extLst>
              <a:ext uri="{FF2B5EF4-FFF2-40B4-BE49-F238E27FC236}">
                <a16:creationId xmlns:a16="http://schemas.microsoft.com/office/drawing/2014/main" id="{7279C213-6EF2-7B77-67B6-A9C128676AF1}"/>
              </a:ext>
              <a:ext uri="{C183D7F6-B498-43B3-948B-1728B52AA6E4}">
                <adec:decorative xmlns:adec="http://schemas.microsoft.com/office/drawing/2017/decorative" val="1"/>
              </a:ext>
            </a:extLst>
          </p:cNvPr>
          <p:cNvSpPr txBox="1"/>
          <p:nvPr/>
        </p:nvSpPr>
        <p:spPr>
          <a:xfrm>
            <a:off x="4110585" y="453496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9" name="Rectangle 8" descr="Flowchart for screening secondary hypertension based on specific clinical features, guiding next steps based on test results.">
            <a:extLst>
              <a:ext uri="{FF2B5EF4-FFF2-40B4-BE49-F238E27FC236}">
                <a16:creationId xmlns:a16="http://schemas.microsoft.com/office/drawing/2014/main" id="{1F2EA70B-AA94-3A6A-0D69-761AB30FE77C}"/>
              </a:ext>
            </a:extLst>
          </p:cNvPr>
          <p:cNvSpPr/>
          <p:nvPr/>
        </p:nvSpPr>
        <p:spPr>
          <a:xfrm>
            <a:off x="529936" y="976745"/>
            <a:ext cx="6598228" cy="512271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5">
            <a:extLst>
              <a:ext uri="{FF2B5EF4-FFF2-40B4-BE49-F238E27FC236}">
                <a16:creationId xmlns:a16="http://schemas.microsoft.com/office/drawing/2014/main" id="{CBF6E7C3-3F24-9B4B-49E0-4DFAA13D25A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94692615"/>
              </p:ext>
            </p:extLst>
          </p:nvPr>
        </p:nvGraphicFramePr>
        <p:xfrm>
          <a:off x="7313256" y="1015865"/>
          <a:ext cx="4438862" cy="4837121"/>
        </p:xfrm>
        <a:graphic>
          <a:graphicData uri="http://schemas.openxmlformats.org/drawingml/2006/table">
            <a:tbl>
              <a:tblPr firstRow="1" bandRow="1">
                <a:tableStyleId>{5C22544A-7EE6-4342-B048-85BDC9FD1C3A}</a:tableStyleId>
              </a:tblPr>
              <a:tblGrid>
                <a:gridCol w="615008">
                  <a:extLst>
                    <a:ext uri="{9D8B030D-6E8A-4147-A177-3AD203B41FA5}">
                      <a16:colId xmlns:a16="http://schemas.microsoft.com/office/drawing/2014/main" val="2649235253"/>
                    </a:ext>
                  </a:extLst>
                </a:gridCol>
                <a:gridCol w="3823854">
                  <a:extLst>
                    <a:ext uri="{9D8B030D-6E8A-4147-A177-3AD203B41FA5}">
                      <a16:colId xmlns:a16="http://schemas.microsoft.com/office/drawing/2014/main" val="3265590656"/>
                    </a:ext>
                  </a:extLst>
                </a:gridCol>
              </a:tblGrid>
              <a:tr h="57801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9684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hypertension, screening for specific forms of secondary hypertension is recommended when clinical suspicion is present to increase rates of detection, diagnosis, and specific targeted therapy.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r h="1035706">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resistant hypertension, screening for primary aldosteronism is recommended regardless of whether hypokalemia is present to increase rates of detection, diagnosis, and specific targeted therapy.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06596763"/>
                  </a:ext>
                </a:extLst>
              </a:tr>
              <a:tr h="1393990">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who a positive screening test for a form of secondary hypertension, referral to clinician who has expertise in that form of hypertension is reasonable for diagnostic confirmation and treatment.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42515773"/>
                  </a:ext>
                </a:extLst>
              </a:tr>
            </a:tbl>
          </a:graphicData>
        </a:graphic>
      </p:graphicFrame>
      <p:sp>
        <p:nvSpPr>
          <p:cNvPr id="5" name="Text Placeholder 4">
            <a:extLst>
              <a:ext uri="{FF2B5EF4-FFF2-40B4-BE49-F238E27FC236}">
                <a16:creationId xmlns:a16="http://schemas.microsoft.com/office/drawing/2014/main" id="{7B0B8274-3C02-15DA-544B-0171B67E022D}"/>
              </a:ext>
            </a:extLst>
          </p:cNvPr>
          <p:cNvSpPr>
            <a:spLocks noGrp="1"/>
          </p:cNvSpPr>
          <p:nvPr>
            <p:ph type="body" sz="quarter" idx="13"/>
          </p:nvPr>
        </p:nvSpPr>
        <p:spPr/>
        <p:txBody>
          <a:bodyPr/>
          <a:lstStyle/>
          <a:p>
            <a:r>
              <a:rPr lang="en-US" b="1" dirty="0"/>
              <a:t>Abbreviation: </a:t>
            </a:r>
            <a:r>
              <a:rPr lang="en-US" dirty="0"/>
              <a:t>HTN indicates hypertension.</a:t>
            </a:r>
          </a:p>
        </p:txBody>
      </p:sp>
      <p:sp>
        <p:nvSpPr>
          <p:cNvPr id="4" name="Slide Number Placeholder 3">
            <a:extLst>
              <a:ext uri="{FF2B5EF4-FFF2-40B4-BE49-F238E27FC236}">
                <a16:creationId xmlns:a16="http://schemas.microsoft.com/office/drawing/2014/main" id="{591D71D6-4FA0-9402-6276-4F8410BA6B0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96172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DDD0C-70DA-619D-9D58-D7E39D996646}"/>
              </a:ext>
            </a:extLst>
          </p:cNvPr>
          <p:cNvSpPr>
            <a:spLocks noGrp="1"/>
          </p:cNvSpPr>
          <p:nvPr>
            <p:ph type="title"/>
          </p:nvPr>
        </p:nvSpPr>
        <p:spPr/>
        <p:txBody>
          <a:bodyPr/>
          <a:lstStyle/>
          <a:p>
            <a:r>
              <a:rPr lang="en-US" dirty="0"/>
              <a:t>Blood pressure management: </a:t>
            </a:r>
            <a:br>
              <a:rPr lang="en-US" dirty="0"/>
            </a:br>
            <a:r>
              <a:rPr lang="en-US" dirty="0">
                <a:latin typeface="Lub Dub Medium" panose="020B0603030403020204" pitchFamily="34" charset="0"/>
              </a:rPr>
              <a:t>Lifestyle and psychosocial approaches</a:t>
            </a:r>
          </a:p>
        </p:txBody>
      </p:sp>
      <p:sp>
        <p:nvSpPr>
          <p:cNvPr id="16" name="Rectangle Container">
            <a:extLst>
              <a:ext uri="{FF2B5EF4-FFF2-40B4-BE49-F238E27FC236}">
                <a16:creationId xmlns:a16="http://schemas.microsoft.com/office/drawing/2014/main" id="{059D4CD1-303F-847A-B1E1-8EA63E195229}"/>
              </a:ext>
              <a:ext uri="{C183D7F6-B498-43B3-948B-1728B52AA6E4}">
                <adec:decorative xmlns:adec="http://schemas.microsoft.com/office/drawing/2017/decorative" val="1"/>
              </a:ext>
            </a:extLst>
          </p:cNvPr>
          <p:cNvSpPr/>
          <p:nvPr/>
        </p:nvSpPr>
        <p:spPr>
          <a:xfrm>
            <a:off x="714965" y="1808553"/>
            <a:ext cx="1244463" cy="386007"/>
          </a:xfrm>
          <a:prstGeom prst="rect">
            <a:avLst/>
          </a:prstGeom>
          <a:solidFill>
            <a:schemeClr val="bg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100" i="0" u="none" strike="noStrike" kern="1200" cap="none" spc="0" normalizeH="0" baseline="0" noProof="0" dirty="0">
                <a:ln>
                  <a:noFill/>
                </a:ln>
                <a:effectLst/>
                <a:uLnTx/>
                <a:uFillTx/>
                <a:latin typeface="Lub Dub Condensed" panose="020B0506030403020204" pitchFamily="34" charset="0"/>
                <a:cs typeface="Lato"/>
              </a:rPr>
              <a:t>OVERWEIGHT </a:t>
            </a:r>
            <a:br>
              <a:rPr kumimoji="0" lang="en-US" sz="1100" i="0" u="none" strike="noStrike" kern="1200" cap="none" spc="0" normalizeH="0" baseline="0" noProof="0" dirty="0">
                <a:ln>
                  <a:noFill/>
                </a:ln>
                <a:effectLst/>
                <a:uLnTx/>
                <a:uFillTx/>
                <a:latin typeface="Lub Dub Condensed" panose="020B0506030403020204" pitchFamily="34" charset="0"/>
                <a:cs typeface="Lato"/>
              </a:rPr>
            </a:br>
            <a:r>
              <a:rPr kumimoji="0" lang="en-US" sz="1100" i="0" u="none" strike="noStrike" kern="1200" cap="none" spc="0" normalizeH="0" baseline="0" noProof="0" dirty="0">
                <a:ln>
                  <a:noFill/>
                </a:ln>
                <a:effectLst/>
                <a:uLnTx/>
                <a:uFillTx/>
                <a:latin typeface="Lub Dub Condensed" panose="020B0506030403020204" pitchFamily="34" charset="0"/>
                <a:cs typeface="Lato"/>
              </a:rPr>
              <a:t>OR OBESE</a:t>
            </a:r>
          </a:p>
        </p:txBody>
      </p:sp>
      <p:sp>
        <p:nvSpPr>
          <p:cNvPr id="19" name="Rectangle Container">
            <a:extLst>
              <a:ext uri="{FF2B5EF4-FFF2-40B4-BE49-F238E27FC236}">
                <a16:creationId xmlns:a16="http://schemas.microsoft.com/office/drawing/2014/main" id="{CE4249E4-D5C3-A05E-DFAC-31B7F81A657A}"/>
              </a:ext>
              <a:ext uri="{C183D7F6-B498-43B3-948B-1728B52AA6E4}">
                <adec:decorative xmlns:adec="http://schemas.microsoft.com/office/drawing/2017/decorative" val="1"/>
              </a:ext>
            </a:extLst>
          </p:cNvPr>
          <p:cNvSpPr/>
          <p:nvPr/>
        </p:nvSpPr>
        <p:spPr>
          <a:xfrm>
            <a:off x="8831097" y="1808553"/>
            <a:ext cx="2596896" cy="386007"/>
          </a:xfrm>
          <a:prstGeom prst="rect">
            <a:avLst/>
          </a:prstGeom>
          <a:solidFill>
            <a:schemeClr val="bg1">
              <a:lumMod val="75000"/>
            </a:schemeClr>
          </a:solidFill>
          <a:ln w="25400">
            <a:noFill/>
          </a:ln>
        </p:spPr>
        <p:txBody>
          <a:bodyPr spcFirstLastPara="0" lIns="0" tIns="0" rIns="0" bIns="0" anchor="ctr"/>
          <a:lstStyle/>
          <a:p>
            <a:pPr algn="ctr" hangingPunct="0">
              <a:lnSpc>
                <a:spcPct val="90000"/>
              </a:lnSpc>
              <a:defRPr/>
            </a:pPr>
            <a:r>
              <a:rPr kumimoji="0" lang="en-US" sz="1200" i="0" u="none" strike="noStrike" kern="1200" cap="none" spc="0" normalizeH="0" baseline="0" noProof="0" dirty="0">
                <a:ln>
                  <a:noFill/>
                </a:ln>
                <a:effectLst/>
                <a:uLnTx/>
                <a:uFillTx/>
                <a:latin typeface="Lub Dub Condensed" panose="020B0506030403020204" pitchFamily="34" charset="0"/>
                <a:cs typeface="Lato"/>
              </a:rPr>
              <a:t>WITH OR WITHOUT HTN</a:t>
            </a:r>
          </a:p>
        </p:txBody>
      </p:sp>
      <p:sp>
        <p:nvSpPr>
          <p:cNvPr id="20" name="Rectangle Container">
            <a:extLst>
              <a:ext uri="{FF2B5EF4-FFF2-40B4-BE49-F238E27FC236}">
                <a16:creationId xmlns:a16="http://schemas.microsoft.com/office/drawing/2014/main" id="{92114301-23D1-789E-E2C9-4FF7CB735D20}"/>
              </a:ext>
              <a:ext uri="{C183D7F6-B498-43B3-948B-1728B52AA6E4}">
                <adec:decorative xmlns:adec="http://schemas.microsoft.com/office/drawing/2017/decorative" val="1"/>
              </a:ext>
            </a:extLst>
          </p:cNvPr>
          <p:cNvSpPr/>
          <p:nvPr/>
        </p:nvSpPr>
        <p:spPr>
          <a:xfrm>
            <a:off x="2068124" y="1808553"/>
            <a:ext cx="5300864" cy="386007"/>
          </a:xfrm>
          <a:prstGeom prst="rect">
            <a:avLst/>
          </a:prstGeom>
          <a:solidFill>
            <a:schemeClr val="bg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Lub Dub Condensed" panose="020B0506030403020204" pitchFamily="34" charset="0"/>
                <a:cs typeface="Lato"/>
              </a:rPr>
              <a:t>WITH OR WITHOUT HTN</a:t>
            </a:r>
          </a:p>
        </p:txBody>
      </p:sp>
      <p:sp>
        <p:nvSpPr>
          <p:cNvPr id="22" name="Rectangle Container">
            <a:extLst>
              <a:ext uri="{FF2B5EF4-FFF2-40B4-BE49-F238E27FC236}">
                <a16:creationId xmlns:a16="http://schemas.microsoft.com/office/drawing/2014/main" id="{2AADEBA1-F72B-D8AC-752C-40DBECCE54A7}"/>
              </a:ext>
              <a:ext uri="{C183D7F6-B498-43B3-948B-1728B52AA6E4}">
                <adec:decorative xmlns:adec="http://schemas.microsoft.com/office/drawing/2017/decorative" val="1"/>
              </a:ext>
            </a:extLst>
          </p:cNvPr>
          <p:cNvSpPr/>
          <p:nvPr/>
        </p:nvSpPr>
        <p:spPr>
          <a:xfrm>
            <a:off x="7473329" y="1808553"/>
            <a:ext cx="1251123" cy="386007"/>
          </a:xfrm>
          <a:prstGeom prst="rect">
            <a:avLst/>
          </a:prstGeom>
          <a:solidFill>
            <a:schemeClr val="bg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200" i="0" u="none" strike="noStrike" kern="1200" cap="none" spc="0" normalizeH="0" baseline="0" noProof="0" dirty="0">
                <a:ln>
                  <a:noFill/>
                </a:ln>
                <a:effectLst/>
                <a:uLnTx/>
                <a:uFillTx/>
                <a:latin typeface="Lub Dub Condensed" panose="020B0506030403020204" pitchFamily="34" charset="0"/>
                <a:cs typeface="Lato"/>
              </a:rPr>
              <a:t>WITH OR </a:t>
            </a:r>
            <a:br>
              <a:rPr kumimoji="0" lang="en-US" sz="1200" i="0" u="none" strike="noStrike" kern="1200" cap="none" spc="0" normalizeH="0" baseline="0" noProof="0" dirty="0">
                <a:ln>
                  <a:noFill/>
                </a:ln>
                <a:effectLst/>
                <a:uLnTx/>
                <a:uFillTx/>
                <a:latin typeface="Lub Dub Condensed" panose="020B0506030403020204" pitchFamily="34" charset="0"/>
                <a:cs typeface="Lato"/>
              </a:rPr>
            </a:br>
            <a:r>
              <a:rPr kumimoji="0" lang="en-US" sz="1200" i="0" u="none" strike="noStrike" kern="1200" cap="none" spc="0" normalizeH="0" baseline="0" noProof="0" dirty="0">
                <a:ln>
                  <a:noFill/>
                </a:ln>
                <a:effectLst/>
                <a:uLnTx/>
                <a:uFillTx/>
                <a:latin typeface="Lub Dub Condensed" panose="020B0506030403020204" pitchFamily="34" charset="0"/>
                <a:cs typeface="Lato"/>
              </a:rPr>
              <a:t>WITHOUT HTN</a:t>
            </a:r>
          </a:p>
        </p:txBody>
      </p:sp>
      <p:sp>
        <p:nvSpPr>
          <p:cNvPr id="24" name="Rectangle Container">
            <a:extLst>
              <a:ext uri="{FF2B5EF4-FFF2-40B4-BE49-F238E27FC236}">
                <a16:creationId xmlns:a16="http://schemas.microsoft.com/office/drawing/2014/main" id="{4919494E-8C68-1573-81D3-D340A2E44C52}"/>
              </a:ext>
              <a:ext uri="{C183D7F6-B498-43B3-948B-1728B52AA6E4}">
                <adec:decorative xmlns:adec="http://schemas.microsoft.com/office/drawing/2017/decorative" val="1"/>
              </a:ext>
            </a:extLst>
          </p:cNvPr>
          <p:cNvSpPr/>
          <p:nvPr/>
        </p:nvSpPr>
        <p:spPr>
          <a:xfrm>
            <a:off x="2069916" y="1506071"/>
            <a:ext cx="5299072" cy="29169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lang="en-US" sz="1600" b="1" dirty="0">
                <a:solidFill>
                  <a:prstClr val="white"/>
                </a:solidFill>
                <a:latin typeface="Lub Dub Bold" panose="020B0803030403020204" pitchFamily="34" charset="0"/>
                <a:cs typeface="Lato"/>
              </a:rPr>
              <a:t>Diet</a:t>
            </a:r>
            <a:endPar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25" name="Rectangle Container">
            <a:extLst>
              <a:ext uri="{FF2B5EF4-FFF2-40B4-BE49-F238E27FC236}">
                <a16:creationId xmlns:a16="http://schemas.microsoft.com/office/drawing/2014/main" id="{19B1FAE4-7503-8EC0-77C0-633891E64BE4}"/>
              </a:ext>
              <a:ext uri="{C183D7F6-B498-43B3-948B-1728B52AA6E4}">
                <adec:decorative xmlns:adec="http://schemas.microsoft.com/office/drawing/2017/decorative" val="1"/>
              </a:ext>
            </a:extLst>
          </p:cNvPr>
          <p:cNvSpPr/>
          <p:nvPr/>
        </p:nvSpPr>
        <p:spPr>
          <a:xfrm>
            <a:off x="705489" y="1507864"/>
            <a:ext cx="1252404" cy="288663"/>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lang="en-US" sz="1600" b="1" dirty="0">
                <a:solidFill>
                  <a:prstClr val="white"/>
                </a:solidFill>
                <a:latin typeface="Lub Dub Bold" panose="020B0803030403020204" pitchFamily="34" charset="0"/>
                <a:cs typeface="Lato"/>
              </a:rPr>
              <a:t>Weight</a:t>
            </a:r>
            <a:endPar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27" name="Rectangle Container">
            <a:extLst>
              <a:ext uri="{FF2B5EF4-FFF2-40B4-BE49-F238E27FC236}">
                <a16:creationId xmlns:a16="http://schemas.microsoft.com/office/drawing/2014/main" id="{B4E8DB71-B265-C8FD-F4B0-97C1F993DA9A}"/>
              </a:ext>
              <a:ext uri="{C183D7F6-B498-43B3-948B-1728B52AA6E4}">
                <adec:decorative xmlns:adec="http://schemas.microsoft.com/office/drawing/2017/decorative" val="1"/>
              </a:ext>
            </a:extLst>
          </p:cNvPr>
          <p:cNvSpPr/>
          <p:nvPr/>
        </p:nvSpPr>
        <p:spPr>
          <a:xfrm>
            <a:off x="7473842" y="1509657"/>
            <a:ext cx="1252404" cy="288663"/>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lang="en-US" sz="1600" b="1" dirty="0">
                <a:solidFill>
                  <a:prstClr val="white"/>
                </a:solidFill>
                <a:latin typeface="Lub Dub Bold" panose="020B0803030403020204" pitchFamily="34" charset="0"/>
                <a:cs typeface="Lato"/>
              </a:rPr>
              <a:t>Alcohol</a:t>
            </a:r>
            <a:endPar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28" name="Rectangle Container">
            <a:extLst>
              <a:ext uri="{FF2B5EF4-FFF2-40B4-BE49-F238E27FC236}">
                <a16:creationId xmlns:a16="http://schemas.microsoft.com/office/drawing/2014/main" id="{1AC905A6-BAFB-0E9C-D1E1-94F3FA028840}"/>
              </a:ext>
              <a:ext uri="{C183D7F6-B498-43B3-948B-1728B52AA6E4}">
                <adec:decorative xmlns:adec="http://schemas.microsoft.com/office/drawing/2017/decorative" val="1"/>
              </a:ext>
            </a:extLst>
          </p:cNvPr>
          <p:cNvSpPr/>
          <p:nvPr/>
        </p:nvSpPr>
        <p:spPr>
          <a:xfrm>
            <a:off x="8831097" y="1513244"/>
            <a:ext cx="2593523" cy="285076"/>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lang="en-US" sz="1600" b="1" dirty="0">
                <a:solidFill>
                  <a:prstClr val="white"/>
                </a:solidFill>
                <a:latin typeface="Lub Dub Bold" panose="020B0803030403020204" pitchFamily="34" charset="0"/>
                <a:cs typeface="Lato"/>
              </a:rPr>
              <a:t>Exercise and Stress</a:t>
            </a:r>
            <a:endPar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cxnSp>
        <p:nvCxnSpPr>
          <p:cNvPr id="29" name="Straight Arrow Connector 28">
            <a:extLst>
              <a:ext uri="{FF2B5EF4-FFF2-40B4-BE49-F238E27FC236}">
                <a16:creationId xmlns:a16="http://schemas.microsoft.com/office/drawing/2014/main" id="{38A1ECF4-79B6-8327-10D1-AFF308A285EA}"/>
              </a:ext>
              <a:ext uri="{C183D7F6-B498-43B3-948B-1728B52AA6E4}">
                <adec:decorative xmlns:adec="http://schemas.microsoft.com/office/drawing/2017/decorative" val="1"/>
              </a:ext>
            </a:extLst>
          </p:cNvPr>
          <p:cNvCxnSpPr>
            <a:cxnSpLocks/>
            <a:endCxn id="32" idx="0"/>
          </p:cNvCxnSpPr>
          <p:nvPr/>
        </p:nvCxnSpPr>
        <p:spPr>
          <a:xfrm flipH="1">
            <a:off x="1333850" y="2197916"/>
            <a:ext cx="3346" cy="5956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24C9180-72C1-6B23-5382-4A97E6846C30}"/>
              </a:ext>
              <a:ext uri="{C183D7F6-B498-43B3-948B-1728B52AA6E4}">
                <adec:decorative xmlns:adec="http://schemas.microsoft.com/office/drawing/2017/decorative" val="1"/>
              </a:ext>
            </a:extLst>
          </p:cNvPr>
          <p:cNvGrpSpPr/>
          <p:nvPr/>
        </p:nvGrpSpPr>
        <p:grpSpPr>
          <a:xfrm>
            <a:off x="716363" y="2793534"/>
            <a:ext cx="1244463" cy="2340528"/>
            <a:chOff x="716363" y="2793534"/>
            <a:chExt cx="1244463" cy="2340528"/>
          </a:xfrm>
        </p:grpSpPr>
        <p:sp>
          <p:nvSpPr>
            <p:cNvPr id="31" name="Rectangle Container">
              <a:extLst>
                <a:ext uri="{FF2B5EF4-FFF2-40B4-BE49-F238E27FC236}">
                  <a16:creationId xmlns:a16="http://schemas.microsoft.com/office/drawing/2014/main" id="{47225D3F-4CE2-D60D-A4D1-11D7BC9F81A3}"/>
                </a:ext>
                <a:ext uri="{C183D7F6-B498-43B3-948B-1728B52AA6E4}">
                  <adec:decorative xmlns:adec="http://schemas.microsoft.com/office/drawing/2017/decorative" val="1"/>
                </a:ext>
              </a:extLst>
            </p:cNvPr>
            <p:cNvSpPr/>
            <p:nvPr/>
          </p:nvSpPr>
          <p:spPr>
            <a:xfrm>
              <a:off x="716363" y="3127023"/>
              <a:ext cx="1244463" cy="200703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r>
                <a:rPr lang="en-US" sz="1400" b="1" dirty="0">
                  <a:solidFill>
                    <a:schemeClr val="tx1"/>
                  </a:solidFill>
                  <a:latin typeface="Lub Dub Condensed" panose="020B0506030403020204" pitchFamily="34" charset="0"/>
                  <a:cs typeface="Arial" panose="020B0604020202020204" pitchFamily="34" charset="0"/>
                </a:rPr>
              </a:br>
              <a:br>
                <a:rPr lang="en-US" sz="1400" b="1" dirty="0">
                  <a:solidFill>
                    <a:schemeClr val="tx1"/>
                  </a:solidFill>
                  <a:latin typeface="Lub Dub Condensed" panose="020B0506030403020204" pitchFamily="34" charset="0"/>
                  <a:cs typeface="Arial" panose="020B0604020202020204" pitchFamily="34" charset="0"/>
                </a:rPr>
              </a:br>
              <a:r>
                <a:rPr lang="en-US" sz="1400" b="1" dirty="0">
                  <a:solidFill>
                    <a:schemeClr val="tx1"/>
                  </a:solidFill>
                  <a:latin typeface="Lub Dub Condensed" panose="020B0506030403020204" pitchFamily="34" charset="0"/>
                  <a:cs typeface="Arial" panose="020B0604020202020204" pitchFamily="34" charset="0"/>
                </a:rPr>
                <a:t>Class 1</a:t>
              </a:r>
            </a:p>
            <a:p>
              <a:pPr algn="ctr"/>
              <a:r>
                <a:rPr lang="en-US" sz="1400" b="1" dirty="0">
                  <a:solidFill>
                    <a:schemeClr val="tx1"/>
                  </a:solidFill>
                  <a:latin typeface="Lub Dub Condensed" panose="020B0506030403020204" pitchFamily="34" charset="0"/>
                  <a:cs typeface="Arial" panose="020B0604020202020204" pitchFamily="34" charset="0"/>
                </a:rPr>
                <a:t>Weight loss</a:t>
              </a:r>
              <a:r>
                <a:rPr lang="en-US" sz="1400" dirty="0">
                  <a:solidFill>
                    <a:schemeClr val="tx1"/>
                  </a:solidFill>
                  <a:latin typeface="Lub Dub Condensed" panose="020B0506030403020204" pitchFamily="34" charset="0"/>
                  <a:cs typeface="Arial" panose="020B0604020202020204" pitchFamily="34" charset="0"/>
                </a:rPr>
                <a:t> </a:t>
              </a:r>
            </a:p>
            <a:p>
              <a:pPr algn="ctr"/>
              <a:r>
                <a:rPr lang="en-US" sz="1400" b="1" dirty="0">
                  <a:solidFill>
                    <a:schemeClr val="tx1"/>
                  </a:solidFill>
                  <a:latin typeface="Lub Dub Condensed" panose="020B0506030403020204" pitchFamily="34" charset="0"/>
                  <a:cs typeface="Arial" panose="020B0604020202020204" pitchFamily="34" charset="0"/>
                </a:rPr>
                <a:t>goal </a:t>
              </a:r>
              <a:r>
                <a:rPr lang="en-US" sz="1400" b="1" i="0" dirty="0">
                  <a:solidFill>
                    <a:schemeClr val="tx1"/>
                  </a:solidFill>
                  <a:effectLst/>
                  <a:latin typeface="Lub Dub Condensed" panose="020B0506030403020204" pitchFamily="34" charset="0"/>
                  <a:cs typeface="Arial" panose="020B0604020202020204" pitchFamily="34" charset="0"/>
                </a:rPr>
                <a:t>≥</a:t>
              </a:r>
              <a:r>
                <a:rPr lang="en-US" sz="1400" b="1" dirty="0">
                  <a:solidFill>
                    <a:schemeClr val="tx1"/>
                  </a:solidFill>
                  <a:latin typeface="Lub Dub Condensed" panose="020B0506030403020204" pitchFamily="34" charset="0"/>
                  <a:cs typeface="Arial" panose="020B0604020202020204" pitchFamily="34" charset="0"/>
                </a:rPr>
                <a:t>5%</a:t>
              </a:r>
            </a:p>
            <a:p>
              <a:pPr algn="ctr"/>
              <a:endParaRPr lang="en-US" sz="1400" dirty="0">
                <a:solidFill>
                  <a:schemeClr val="tx1"/>
                </a:solidFill>
                <a:latin typeface="Lub Dub Condensed" panose="020B0506030403020204" pitchFamily="34" charset="0"/>
                <a:cs typeface="Arial" panose="020B0604020202020204" pitchFamily="34" charset="0"/>
              </a:endParaRPr>
            </a:p>
            <a:p>
              <a:pPr algn="ctr"/>
              <a:r>
                <a:rPr lang="en-US" sz="1400" dirty="0">
                  <a:solidFill>
                    <a:schemeClr val="tx1"/>
                  </a:solidFill>
                  <a:latin typeface="Lub Dub Condensed" panose="020B0506030403020204" pitchFamily="34" charset="0"/>
                  <a:cs typeface="Arial" panose="020B0604020202020204" pitchFamily="34" charset="0"/>
                </a:rPr>
                <a:t>Each ↓ 1Kg, BP ↓1/1 mmHg</a:t>
              </a:r>
            </a:p>
          </p:txBody>
        </p:sp>
        <p:sp>
          <p:nvSpPr>
            <p:cNvPr id="32" name="Oval 31">
              <a:extLst>
                <a:ext uri="{FF2B5EF4-FFF2-40B4-BE49-F238E27FC236}">
                  <a16:creationId xmlns:a16="http://schemas.microsoft.com/office/drawing/2014/main" id="{D53BFA81-C154-78E5-A0D3-B0235F843765}"/>
                </a:ext>
                <a:ext uri="{C183D7F6-B498-43B3-948B-1728B52AA6E4}">
                  <adec:decorative xmlns:adec="http://schemas.microsoft.com/office/drawing/2017/decorative" val="1"/>
                </a:ext>
              </a:extLst>
            </p:cNvPr>
            <p:cNvSpPr/>
            <p:nvPr/>
          </p:nvSpPr>
          <p:spPr>
            <a:xfrm>
              <a:off x="947956" y="2793534"/>
              <a:ext cx="771787" cy="771787"/>
            </a:xfrm>
            <a:prstGeom prst="ellipse">
              <a:avLst/>
            </a:prstGeom>
            <a:solidFill>
              <a:schemeClr val="bg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a:extLst>
                <a:ext uri="{FF2B5EF4-FFF2-40B4-BE49-F238E27FC236}">
                  <a16:creationId xmlns:a16="http://schemas.microsoft.com/office/drawing/2014/main" id="{F28BA9A0-317C-D6B0-7CD8-0EB72FD42C2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5245" y="2856075"/>
              <a:ext cx="642134" cy="642134"/>
            </a:xfrm>
            <a:prstGeom prst="rect">
              <a:avLst/>
            </a:prstGeom>
          </p:spPr>
        </p:pic>
      </p:grpSp>
      <p:grpSp>
        <p:nvGrpSpPr>
          <p:cNvPr id="8" name="Group 7">
            <a:extLst>
              <a:ext uri="{FF2B5EF4-FFF2-40B4-BE49-F238E27FC236}">
                <a16:creationId xmlns:a16="http://schemas.microsoft.com/office/drawing/2014/main" id="{E4B7742B-274A-BF9F-A54A-450304CE8677}"/>
              </a:ext>
              <a:ext uri="{C183D7F6-B498-43B3-948B-1728B52AA6E4}">
                <adec:decorative xmlns:adec="http://schemas.microsoft.com/office/drawing/2017/decorative" val="1"/>
              </a:ext>
            </a:extLst>
          </p:cNvPr>
          <p:cNvGrpSpPr/>
          <p:nvPr/>
        </p:nvGrpSpPr>
        <p:grpSpPr>
          <a:xfrm>
            <a:off x="3487526" y="2796330"/>
            <a:ext cx="1244463" cy="2340528"/>
            <a:chOff x="3487526" y="2796330"/>
            <a:chExt cx="1244463" cy="2340528"/>
          </a:xfrm>
        </p:grpSpPr>
        <p:sp>
          <p:nvSpPr>
            <p:cNvPr id="37" name="Rectangle Container">
              <a:extLst>
                <a:ext uri="{FF2B5EF4-FFF2-40B4-BE49-F238E27FC236}">
                  <a16:creationId xmlns:a16="http://schemas.microsoft.com/office/drawing/2014/main" id="{CD3F728B-0F3D-013C-C2CE-6BB98C7B3857}"/>
                </a:ext>
                <a:ext uri="{C183D7F6-B498-43B3-948B-1728B52AA6E4}">
                  <adec:decorative xmlns:adec="http://schemas.microsoft.com/office/drawing/2017/decorative" val="1"/>
                </a:ext>
              </a:extLst>
            </p:cNvPr>
            <p:cNvSpPr/>
            <p:nvPr/>
          </p:nvSpPr>
          <p:spPr>
            <a:xfrm>
              <a:off x="3487526" y="3129819"/>
              <a:ext cx="1244463" cy="200703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r>
                <a:rPr lang="en-US" sz="1400" b="1" dirty="0">
                  <a:solidFill>
                    <a:schemeClr val="tx1"/>
                  </a:solidFill>
                  <a:latin typeface="Lub Dub Condensed" panose="020B0506030403020204" pitchFamily="34" charset="0"/>
                  <a:cs typeface="Arial" panose="020B0604020202020204" pitchFamily="34" charset="0"/>
                </a:rPr>
              </a:br>
              <a:br>
                <a:rPr lang="en-US" sz="1400" b="1" dirty="0">
                  <a:solidFill>
                    <a:schemeClr val="tx1"/>
                  </a:solidFill>
                  <a:latin typeface="Lub Dub Condensed" panose="020B0506030403020204" pitchFamily="34" charset="0"/>
                  <a:cs typeface="Arial" panose="020B0604020202020204" pitchFamily="34" charset="0"/>
                </a:rPr>
              </a:br>
              <a:r>
                <a:rPr lang="en-US" sz="1400" b="1" dirty="0">
                  <a:solidFill>
                    <a:schemeClr val="tx1"/>
                  </a:solidFill>
                  <a:latin typeface="Lub Dub Condensed" panose="020B0506030403020204" pitchFamily="34" charset="0"/>
                  <a:cs typeface="Arial" panose="020B0604020202020204" pitchFamily="34" charset="0"/>
                </a:rPr>
                <a:t>Class 1</a:t>
              </a:r>
            </a:p>
            <a:p>
              <a:pPr algn="ctr"/>
              <a:r>
                <a:rPr lang="en-US" sz="1400" b="1" dirty="0">
                  <a:solidFill>
                    <a:schemeClr val="tx1"/>
                  </a:solidFill>
                  <a:latin typeface="Lub Dub Condensed" panose="020B0506030403020204" pitchFamily="34" charset="0"/>
                  <a:cs typeface="Arial" panose="020B0604020202020204" pitchFamily="34" charset="0"/>
                </a:rPr>
                <a:t>Na+ intake </a:t>
              </a:r>
              <a:br>
                <a:rPr lang="en-US" sz="1400" b="1" dirty="0">
                  <a:solidFill>
                    <a:schemeClr val="tx1"/>
                  </a:solidFill>
                  <a:latin typeface="Lub Dub Condensed" panose="020B0506030403020204" pitchFamily="34" charset="0"/>
                  <a:cs typeface="Arial" panose="020B0604020202020204" pitchFamily="34" charset="0"/>
                </a:rPr>
              </a:br>
              <a:r>
                <a:rPr lang="en-US" sz="1400" dirty="0">
                  <a:solidFill>
                    <a:schemeClr val="tx1"/>
                  </a:solidFill>
                  <a:latin typeface="Lub Dub Condensed" panose="020B0506030403020204" pitchFamily="34" charset="0"/>
                  <a:cs typeface="Arial" panose="020B0604020202020204" pitchFamily="34" charset="0"/>
                </a:rPr>
                <a:t>&lt;2.3 g/d</a:t>
              </a:r>
            </a:p>
            <a:p>
              <a:pPr algn="ctr"/>
              <a:endParaRPr lang="en-US" sz="1400" b="1" dirty="0">
                <a:solidFill>
                  <a:schemeClr val="tx1"/>
                </a:solidFill>
                <a:latin typeface="Lub Dub Condensed" panose="020B0506030403020204" pitchFamily="34" charset="0"/>
                <a:cs typeface="Arial" panose="020B0604020202020204" pitchFamily="34" charset="0"/>
              </a:endParaRPr>
            </a:p>
            <a:p>
              <a:pPr algn="ctr"/>
              <a:r>
                <a:rPr lang="en-US" sz="1400" dirty="0">
                  <a:solidFill>
                    <a:schemeClr val="tx1"/>
                  </a:solidFill>
                  <a:latin typeface="Lub Dub Condensed" panose="020B0506030403020204" pitchFamily="34" charset="0"/>
                  <a:cs typeface="Arial" panose="020B0604020202020204" pitchFamily="34" charset="0"/>
                </a:rPr>
                <a:t>Ideally, &lt;1.5 g/d</a:t>
              </a:r>
            </a:p>
          </p:txBody>
        </p:sp>
        <p:sp>
          <p:nvSpPr>
            <p:cNvPr id="38" name="Oval 37">
              <a:extLst>
                <a:ext uri="{FF2B5EF4-FFF2-40B4-BE49-F238E27FC236}">
                  <a16:creationId xmlns:a16="http://schemas.microsoft.com/office/drawing/2014/main" id="{A74B79E9-4C3B-03A2-8284-0A9E7D928FFC}"/>
                </a:ext>
                <a:ext uri="{C183D7F6-B498-43B3-948B-1728B52AA6E4}">
                  <adec:decorative xmlns:adec="http://schemas.microsoft.com/office/drawing/2017/decorative" val="1"/>
                </a:ext>
              </a:extLst>
            </p:cNvPr>
            <p:cNvSpPr/>
            <p:nvPr/>
          </p:nvSpPr>
          <p:spPr>
            <a:xfrm>
              <a:off x="3719119" y="2796330"/>
              <a:ext cx="771787" cy="771787"/>
            </a:xfrm>
            <a:prstGeom prst="ellipse">
              <a:avLst/>
            </a:prstGeom>
            <a:solidFill>
              <a:schemeClr val="bg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a:extLst>
                <a:ext uri="{FF2B5EF4-FFF2-40B4-BE49-F238E27FC236}">
                  <a16:creationId xmlns:a16="http://schemas.microsoft.com/office/drawing/2014/main" id="{6CF37841-E0AD-DCF8-8C24-8703E0FF01A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l="50000"/>
            <a:stretch/>
          </p:blipFill>
          <p:spPr>
            <a:xfrm>
              <a:off x="3968205" y="2852620"/>
              <a:ext cx="321067" cy="642134"/>
            </a:xfrm>
            <a:prstGeom prst="rect">
              <a:avLst/>
            </a:prstGeom>
          </p:spPr>
        </p:pic>
      </p:grpSp>
      <p:grpSp>
        <p:nvGrpSpPr>
          <p:cNvPr id="7" name="Group 6">
            <a:extLst>
              <a:ext uri="{FF2B5EF4-FFF2-40B4-BE49-F238E27FC236}">
                <a16:creationId xmlns:a16="http://schemas.microsoft.com/office/drawing/2014/main" id="{FF01AE2E-CD7D-34EA-1CD2-5159B2CAD142}"/>
              </a:ext>
              <a:ext uri="{C183D7F6-B498-43B3-948B-1728B52AA6E4}">
                <adec:decorative xmlns:adec="http://schemas.microsoft.com/office/drawing/2017/decorative" val="1"/>
              </a:ext>
            </a:extLst>
          </p:cNvPr>
          <p:cNvGrpSpPr/>
          <p:nvPr/>
        </p:nvGrpSpPr>
        <p:grpSpPr>
          <a:xfrm>
            <a:off x="2177446" y="2794932"/>
            <a:ext cx="1244463" cy="2340528"/>
            <a:chOff x="2177446" y="2794932"/>
            <a:chExt cx="1244463" cy="2340528"/>
          </a:xfrm>
        </p:grpSpPr>
        <p:sp>
          <p:nvSpPr>
            <p:cNvPr id="34" name="Rectangle Container">
              <a:extLst>
                <a:ext uri="{FF2B5EF4-FFF2-40B4-BE49-F238E27FC236}">
                  <a16:creationId xmlns:a16="http://schemas.microsoft.com/office/drawing/2014/main" id="{D6418CE6-49F9-179F-D5CD-1836440935F0}"/>
                </a:ext>
                <a:ext uri="{C183D7F6-B498-43B3-948B-1728B52AA6E4}">
                  <adec:decorative xmlns:adec="http://schemas.microsoft.com/office/drawing/2017/decorative" val="1"/>
                </a:ext>
              </a:extLst>
            </p:cNvPr>
            <p:cNvSpPr/>
            <p:nvPr/>
          </p:nvSpPr>
          <p:spPr>
            <a:xfrm>
              <a:off x="2177446" y="3128421"/>
              <a:ext cx="1244463" cy="200703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r>
                <a:rPr lang="en-US" sz="1400" b="1" dirty="0">
                  <a:solidFill>
                    <a:schemeClr val="tx1"/>
                  </a:solidFill>
                  <a:latin typeface="Lub Dub Condensed" panose="020B0506030403020204" pitchFamily="34" charset="0"/>
                  <a:cs typeface="Arial" panose="020B0604020202020204" pitchFamily="34" charset="0"/>
                </a:rPr>
              </a:br>
              <a:br>
                <a:rPr lang="en-US" sz="1400" b="1" dirty="0">
                  <a:solidFill>
                    <a:schemeClr val="tx1"/>
                  </a:solidFill>
                  <a:latin typeface="Lub Dub Condensed" panose="020B0506030403020204" pitchFamily="34" charset="0"/>
                  <a:cs typeface="Arial" panose="020B0604020202020204" pitchFamily="34" charset="0"/>
                </a:rPr>
              </a:br>
              <a:r>
                <a:rPr lang="en-US" sz="1400" b="1" dirty="0">
                  <a:solidFill>
                    <a:schemeClr val="tx1"/>
                  </a:solidFill>
                  <a:latin typeface="Lub Dub Condensed" panose="020B0506030403020204" pitchFamily="34" charset="0"/>
                  <a:cs typeface="Arial" panose="020B0604020202020204" pitchFamily="34" charset="0"/>
                </a:rPr>
                <a:t>Class 1</a:t>
              </a:r>
            </a:p>
            <a:p>
              <a:pPr algn="ctr"/>
              <a:r>
                <a:rPr lang="en-US" sz="1400" b="1" dirty="0">
                  <a:solidFill>
                    <a:schemeClr val="tx1"/>
                  </a:solidFill>
                  <a:latin typeface="Lub Dub Condensed" panose="020B0506030403020204" pitchFamily="34" charset="0"/>
                  <a:cs typeface="Arial" panose="020B0604020202020204" pitchFamily="34" charset="0"/>
                </a:rPr>
                <a:t>Heart-healthy eating pattern </a:t>
              </a:r>
              <a:r>
                <a:rPr lang="en-US" sz="1400" dirty="0">
                  <a:solidFill>
                    <a:schemeClr val="tx1"/>
                  </a:solidFill>
                  <a:latin typeface="Lub Dub Condensed" panose="020B0506030403020204" pitchFamily="34" charset="0"/>
                  <a:cs typeface="Arial" panose="020B0604020202020204" pitchFamily="34" charset="0"/>
                </a:rPr>
                <a:t>(i.e., DASH)</a:t>
              </a:r>
            </a:p>
          </p:txBody>
        </p:sp>
        <p:sp>
          <p:nvSpPr>
            <p:cNvPr id="35" name="Oval 34">
              <a:extLst>
                <a:ext uri="{FF2B5EF4-FFF2-40B4-BE49-F238E27FC236}">
                  <a16:creationId xmlns:a16="http://schemas.microsoft.com/office/drawing/2014/main" id="{6369D5E0-8EA1-7D6B-B7D4-F92B1C668A01}"/>
                </a:ext>
                <a:ext uri="{C183D7F6-B498-43B3-948B-1728B52AA6E4}">
                  <adec:decorative xmlns:adec="http://schemas.microsoft.com/office/drawing/2017/decorative" val="1"/>
                </a:ext>
              </a:extLst>
            </p:cNvPr>
            <p:cNvSpPr/>
            <p:nvPr/>
          </p:nvSpPr>
          <p:spPr>
            <a:xfrm>
              <a:off x="2409039" y="2794932"/>
              <a:ext cx="771787" cy="771787"/>
            </a:xfrm>
            <a:prstGeom prst="ellipse">
              <a:avLst/>
            </a:prstGeom>
            <a:solidFill>
              <a:schemeClr val="bg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Graphic 75">
              <a:extLst>
                <a:ext uri="{FF2B5EF4-FFF2-40B4-BE49-F238E27FC236}">
                  <a16:creationId xmlns:a16="http://schemas.microsoft.com/office/drawing/2014/main" id="{B6CDF18E-0E02-E59B-A6D4-793305869DD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91352" y="2901876"/>
              <a:ext cx="575531" cy="575531"/>
            </a:xfrm>
            <a:prstGeom prst="rect">
              <a:avLst/>
            </a:prstGeom>
          </p:spPr>
        </p:pic>
      </p:grpSp>
      <p:grpSp>
        <p:nvGrpSpPr>
          <p:cNvPr id="9" name="Group 8">
            <a:extLst>
              <a:ext uri="{FF2B5EF4-FFF2-40B4-BE49-F238E27FC236}">
                <a16:creationId xmlns:a16="http://schemas.microsoft.com/office/drawing/2014/main" id="{39DDFAA8-618C-A670-F96D-31BA07E3E77E}"/>
              </a:ext>
              <a:ext uri="{C183D7F6-B498-43B3-948B-1728B52AA6E4}">
                <adec:decorative xmlns:adec="http://schemas.microsoft.com/office/drawing/2017/decorative" val="1"/>
              </a:ext>
            </a:extLst>
          </p:cNvPr>
          <p:cNvGrpSpPr/>
          <p:nvPr/>
        </p:nvGrpSpPr>
        <p:grpSpPr>
          <a:xfrm>
            <a:off x="4779431" y="2796330"/>
            <a:ext cx="1244463" cy="2340528"/>
            <a:chOff x="4779431" y="2796330"/>
            <a:chExt cx="1244463" cy="2340528"/>
          </a:xfrm>
        </p:grpSpPr>
        <p:sp>
          <p:nvSpPr>
            <p:cNvPr id="40" name="Rectangle Container">
              <a:extLst>
                <a:ext uri="{FF2B5EF4-FFF2-40B4-BE49-F238E27FC236}">
                  <a16:creationId xmlns:a16="http://schemas.microsoft.com/office/drawing/2014/main" id="{66ED6337-3713-BE92-9EB0-1B853D0E1053}"/>
                </a:ext>
                <a:ext uri="{C183D7F6-B498-43B3-948B-1728B52AA6E4}">
                  <adec:decorative xmlns:adec="http://schemas.microsoft.com/office/drawing/2017/decorative" val="1"/>
                </a:ext>
              </a:extLst>
            </p:cNvPr>
            <p:cNvSpPr/>
            <p:nvPr/>
          </p:nvSpPr>
          <p:spPr>
            <a:xfrm>
              <a:off x="4779431" y="3129819"/>
              <a:ext cx="1244463" cy="2007039"/>
            </a:xfrm>
            <a:prstGeom prst="rect">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r>
                <a:rPr lang="en-US" sz="1400" b="1" dirty="0">
                  <a:solidFill>
                    <a:schemeClr val="tx1"/>
                  </a:solidFill>
                  <a:latin typeface="Lub Dub Condensed" panose="020B0506030403020204" pitchFamily="34" charset="0"/>
                  <a:cs typeface="Arial" panose="020B0604020202020204" pitchFamily="34" charset="0"/>
                </a:rPr>
              </a:br>
              <a:br>
                <a:rPr lang="en-US" sz="1400" b="1" dirty="0">
                  <a:solidFill>
                    <a:schemeClr val="tx1"/>
                  </a:solidFill>
                  <a:latin typeface="Lub Dub Condensed" panose="020B0506030403020204" pitchFamily="34" charset="0"/>
                  <a:cs typeface="Arial" panose="020B0604020202020204" pitchFamily="34" charset="0"/>
                </a:rPr>
              </a:br>
              <a:r>
                <a:rPr lang="en-US" sz="1400" b="1" dirty="0">
                  <a:solidFill>
                    <a:schemeClr val="tx1"/>
                  </a:solidFill>
                  <a:latin typeface="Lub Dub Condensed" panose="020B0506030403020204" pitchFamily="34" charset="0"/>
                  <a:cs typeface="Arial" panose="020B0604020202020204" pitchFamily="34" charset="0"/>
                </a:rPr>
                <a:t>Class 2a</a:t>
              </a:r>
            </a:p>
            <a:p>
              <a:pPr algn="ctr"/>
              <a:r>
                <a:rPr lang="en-US" sz="1400" b="1" dirty="0">
                  <a:solidFill>
                    <a:schemeClr val="tx1"/>
                  </a:solidFill>
                  <a:latin typeface="Lub Dub Condensed" panose="020B0506030403020204" pitchFamily="34" charset="0"/>
                  <a:cs typeface="Arial" panose="020B0604020202020204" pitchFamily="34" charset="0"/>
                </a:rPr>
                <a:t>Salt substitutes</a:t>
              </a:r>
            </a:p>
            <a:p>
              <a:pPr algn="ctr"/>
              <a:endParaRPr lang="en-US" sz="1400" b="1" dirty="0">
                <a:solidFill>
                  <a:schemeClr val="tx1"/>
                </a:solidFill>
                <a:latin typeface="Lub Dub Condensed" panose="020B0506030403020204" pitchFamily="34" charset="0"/>
                <a:cs typeface="Arial" panose="020B0604020202020204" pitchFamily="34" charset="0"/>
              </a:endParaRPr>
            </a:p>
            <a:p>
              <a:pPr algn="ctr"/>
              <a:r>
                <a:rPr lang="en-US" sz="1400" dirty="0">
                  <a:solidFill>
                    <a:schemeClr val="tx1"/>
                  </a:solidFill>
                  <a:latin typeface="Lub Dub Condensed" panose="020B0506030403020204" pitchFamily="34" charset="0"/>
                  <a:cs typeface="Arial" panose="020B0604020202020204" pitchFamily="34" charset="0"/>
                </a:rPr>
                <a:t>K+ based</a:t>
              </a:r>
            </a:p>
            <a:p>
              <a:pPr algn="ctr"/>
              <a:r>
                <a:rPr lang="en-US" sz="1400" dirty="0">
                  <a:solidFill>
                    <a:schemeClr val="tx1"/>
                  </a:solidFill>
                  <a:latin typeface="Lub Dub Condensed" panose="020B0506030403020204" pitchFamily="34" charset="0"/>
                  <a:cs typeface="Arial" panose="020B0604020202020204" pitchFamily="34" charset="0"/>
                </a:rPr>
                <a:t>*</a:t>
              </a:r>
            </a:p>
          </p:txBody>
        </p:sp>
        <p:sp>
          <p:nvSpPr>
            <p:cNvPr id="41" name="Oval 40">
              <a:extLst>
                <a:ext uri="{FF2B5EF4-FFF2-40B4-BE49-F238E27FC236}">
                  <a16:creationId xmlns:a16="http://schemas.microsoft.com/office/drawing/2014/main" id="{84BB7CB6-38F7-165E-E6A4-2B4AD744A492}"/>
                </a:ext>
                <a:ext uri="{C183D7F6-B498-43B3-948B-1728B52AA6E4}">
                  <adec:decorative xmlns:adec="http://schemas.microsoft.com/office/drawing/2017/decorative" val="1"/>
                </a:ext>
              </a:extLst>
            </p:cNvPr>
            <p:cNvSpPr/>
            <p:nvPr/>
          </p:nvSpPr>
          <p:spPr>
            <a:xfrm>
              <a:off x="5011024" y="2796330"/>
              <a:ext cx="771787" cy="771787"/>
            </a:xfrm>
            <a:prstGeom prst="ellipse">
              <a:avLst/>
            </a:prstGeom>
            <a:solidFill>
              <a:schemeClr val="bg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a:extLst>
                <a:ext uri="{FF2B5EF4-FFF2-40B4-BE49-F238E27FC236}">
                  <a16:creationId xmlns:a16="http://schemas.microsoft.com/office/drawing/2014/main" id="{867F755C-92F3-F4E3-84BA-0052D8A0717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l="50000"/>
            <a:stretch/>
          </p:blipFill>
          <p:spPr>
            <a:xfrm>
              <a:off x="5245570" y="2873395"/>
              <a:ext cx="321068" cy="642134"/>
            </a:xfrm>
            <a:prstGeom prst="rect">
              <a:avLst/>
            </a:prstGeom>
          </p:spPr>
        </p:pic>
      </p:grpSp>
      <p:grpSp>
        <p:nvGrpSpPr>
          <p:cNvPr id="10" name="Group 9">
            <a:extLst>
              <a:ext uri="{FF2B5EF4-FFF2-40B4-BE49-F238E27FC236}">
                <a16:creationId xmlns:a16="http://schemas.microsoft.com/office/drawing/2014/main" id="{4D7ADAEA-6973-660B-2353-C3AE3E1CDAA5}"/>
              </a:ext>
              <a:ext uri="{C183D7F6-B498-43B3-948B-1728B52AA6E4}">
                <adec:decorative xmlns:adec="http://schemas.microsoft.com/office/drawing/2017/decorative" val="1"/>
              </a:ext>
            </a:extLst>
          </p:cNvPr>
          <p:cNvGrpSpPr/>
          <p:nvPr/>
        </p:nvGrpSpPr>
        <p:grpSpPr>
          <a:xfrm>
            <a:off x="6089511" y="2789339"/>
            <a:ext cx="1244463" cy="2348917"/>
            <a:chOff x="6089511" y="2789339"/>
            <a:chExt cx="1244463" cy="2348917"/>
          </a:xfrm>
        </p:grpSpPr>
        <p:sp>
          <p:nvSpPr>
            <p:cNvPr id="43" name="Rectangle Container">
              <a:extLst>
                <a:ext uri="{FF2B5EF4-FFF2-40B4-BE49-F238E27FC236}">
                  <a16:creationId xmlns:a16="http://schemas.microsoft.com/office/drawing/2014/main" id="{96DF3982-9EA7-0FC5-E3C1-214CF7F45190}"/>
                </a:ext>
                <a:ext uri="{C183D7F6-B498-43B3-948B-1728B52AA6E4}">
                  <adec:decorative xmlns:adec="http://schemas.microsoft.com/office/drawing/2017/decorative" val="1"/>
                </a:ext>
              </a:extLst>
            </p:cNvPr>
            <p:cNvSpPr/>
            <p:nvPr/>
          </p:nvSpPr>
          <p:spPr>
            <a:xfrm>
              <a:off x="6089511" y="3131217"/>
              <a:ext cx="1244463" cy="200703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1400" b="1" dirty="0">
                <a:solidFill>
                  <a:schemeClr val="tx1"/>
                </a:solidFill>
                <a:latin typeface="Lub Dub Condensed" panose="020B0506030403020204" pitchFamily="34" charset="0"/>
                <a:cs typeface="Arial" panose="020B0604020202020204" pitchFamily="34" charset="0"/>
              </a:endParaRPr>
            </a:p>
            <a:p>
              <a:pPr algn="ctr"/>
              <a:endParaRPr lang="en-US" sz="1400" b="1" dirty="0">
                <a:solidFill>
                  <a:schemeClr val="tx1"/>
                </a:solidFill>
                <a:latin typeface="Lub Dub Condensed" panose="020B0506030403020204" pitchFamily="34" charset="0"/>
                <a:cs typeface="Arial" panose="020B0604020202020204" pitchFamily="34" charset="0"/>
              </a:endParaRPr>
            </a:p>
            <a:p>
              <a:pPr algn="ctr"/>
              <a:r>
                <a:rPr lang="en-US" sz="1400" b="1" dirty="0">
                  <a:solidFill>
                    <a:schemeClr val="tx1"/>
                  </a:solidFill>
                  <a:latin typeface="Lub Dub Condensed" panose="020B0506030403020204" pitchFamily="34" charset="0"/>
                  <a:cs typeface="Arial" panose="020B0604020202020204" pitchFamily="34" charset="0"/>
                </a:rPr>
                <a:t>Class 1</a:t>
              </a:r>
            </a:p>
            <a:p>
              <a:pPr algn="ctr"/>
              <a:r>
                <a:rPr lang="en-US" sz="1400" b="1" dirty="0">
                  <a:solidFill>
                    <a:schemeClr val="tx1"/>
                  </a:solidFill>
                  <a:latin typeface="Lub Dub Condensed" panose="020B0506030403020204" pitchFamily="34" charset="0"/>
                  <a:cs typeface="Arial" panose="020B0604020202020204" pitchFamily="34" charset="0"/>
                </a:rPr>
                <a:t>Moderate dietary K+ intake</a:t>
              </a:r>
            </a:p>
            <a:p>
              <a:pPr algn="ctr"/>
              <a:r>
                <a:rPr lang="en-US" sz="1400" dirty="0">
                  <a:solidFill>
                    <a:schemeClr val="tx1"/>
                  </a:solidFill>
                  <a:latin typeface="Lub Dub Condensed" panose="020B0506030403020204" pitchFamily="34" charset="0"/>
                  <a:cs typeface="Arial" panose="020B0604020202020204" pitchFamily="34" charset="0"/>
                </a:rPr>
                <a:t>3.5-5 g/d</a:t>
              </a:r>
            </a:p>
            <a:p>
              <a:pPr algn="ctr"/>
              <a:r>
                <a:rPr lang="en-US" sz="1400" dirty="0">
                  <a:solidFill>
                    <a:schemeClr val="tx1"/>
                  </a:solidFill>
                  <a:latin typeface="Lub Dub Condensed" panose="020B0506030403020204" pitchFamily="34" charset="0"/>
                  <a:cs typeface="Arial" panose="020B0604020202020204" pitchFamily="34" charset="0"/>
                </a:rPr>
                <a:t>*</a:t>
              </a:r>
            </a:p>
          </p:txBody>
        </p:sp>
        <p:sp>
          <p:nvSpPr>
            <p:cNvPr id="44" name="Oval 43">
              <a:extLst>
                <a:ext uri="{FF2B5EF4-FFF2-40B4-BE49-F238E27FC236}">
                  <a16:creationId xmlns:a16="http://schemas.microsoft.com/office/drawing/2014/main" id="{0C892773-F39E-00E5-AE7C-FB0D9D6D0C19}"/>
                </a:ext>
                <a:ext uri="{C183D7F6-B498-43B3-948B-1728B52AA6E4}">
                  <adec:decorative xmlns:adec="http://schemas.microsoft.com/office/drawing/2017/decorative" val="1"/>
                </a:ext>
              </a:extLst>
            </p:cNvPr>
            <p:cNvSpPr/>
            <p:nvPr/>
          </p:nvSpPr>
          <p:spPr>
            <a:xfrm>
              <a:off x="6321104" y="2789339"/>
              <a:ext cx="771787" cy="771787"/>
            </a:xfrm>
            <a:prstGeom prst="ellipse">
              <a:avLst/>
            </a:prstGeom>
            <a:solidFill>
              <a:schemeClr val="bg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Graphic 77">
              <a:extLst>
                <a:ext uri="{FF2B5EF4-FFF2-40B4-BE49-F238E27FC236}">
                  <a16:creationId xmlns:a16="http://schemas.microsoft.com/office/drawing/2014/main" id="{491270C3-41A5-394F-C05D-BEB41C27F76C}"/>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59443" y="2852985"/>
              <a:ext cx="642134" cy="642134"/>
            </a:xfrm>
            <a:prstGeom prst="rect">
              <a:avLst/>
            </a:prstGeom>
          </p:spPr>
        </p:pic>
      </p:grpSp>
      <p:grpSp>
        <p:nvGrpSpPr>
          <p:cNvPr id="11" name="Group 10">
            <a:extLst>
              <a:ext uri="{FF2B5EF4-FFF2-40B4-BE49-F238E27FC236}">
                <a16:creationId xmlns:a16="http://schemas.microsoft.com/office/drawing/2014/main" id="{A786F0D0-2E71-2FBB-53D6-A0D6DD730760}"/>
              </a:ext>
              <a:ext uri="{C183D7F6-B498-43B3-948B-1728B52AA6E4}">
                <adec:decorative xmlns:adec="http://schemas.microsoft.com/office/drawing/2017/decorative" val="1"/>
              </a:ext>
            </a:extLst>
          </p:cNvPr>
          <p:cNvGrpSpPr/>
          <p:nvPr/>
        </p:nvGrpSpPr>
        <p:grpSpPr>
          <a:xfrm>
            <a:off x="7470899" y="2794932"/>
            <a:ext cx="1244463" cy="2340528"/>
            <a:chOff x="7470899" y="2794932"/>
            <a:chExt cx="1244463" cy="2340528"/>
          </a:xfrm>
        </p:grpSpPr>
        <p:sp>
          <p:nvSpPr>
            <p:cNvPr id="46" name="Rectangle Container">
              <a:extLst>
                <a:ext uri="{FF2B5EF4-FFF2-40B4-BE49-F238E27FC236}">
                  <a16:creationId xmlns:a16="http://schemas.microsoft.com/office/drawing/2014/main" id="{150F5528-761E-1EF8-A082-18803A969335}"/>
                </a:ext>
                <a:ext uri="{C183D7F6-B498-43B3-948B-1728B52AA6E4}">
                  <adec:decorative xmlns:adec="http://schemas.microsoft.com/office/drawing/2017/decorative" val="1"/>
                </a:ext>
              </a:extLst>
            </p:cNvPr>
            <p:cNvSpPr/>
            <p:nvPr/>
          </p:nvSpPr>
          <p:spPr>
            <a:xfrm>
              <a:off x="7470899" y="3128421"/>
              <a:ext cx="1244463" cy="200703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r>
                <a:rPr lang="en-US" sz="1400" b="1" dirty="0">
                  <a:solidFill>
                    <a:schemeClr val="tx1"/>
                  </a:solidFill>
                  <a:latin typeface="Lub Dub Condensed" panose="020B0506030403020204" pitchFamily="34" charset="0"/>
                  <a:cs typeface="Arial" panose="020B0604020202020204" pitchFamily="34" charset="0"/>
                </a:rPr>
              </a:br>
              <a:br>
                <a:rPr lang="en-US" sz="1400" b="1" dirty="0">
                  <a:solidFill>
                    <a:schemeClr val="tx1"/>
                  </a:solidFill>
                  <a:latin typeface="Lub Dub Condensed" panose="020B0506030403020204" pitchFamily="34" charset="0"/>
                  <a:cs typeface="Arial" panose="020B0604020202020204" pitchFamily="34" charset="0"/>
                </a:rPr>
              </a:br>
              <a:r>
                <a:rPr lang="en-US" sz="1400" b="1" dirty="0">
                  <a:solidFill>
                    <a:schemeClr val="tx1"/>
                  </a:solidFill>
                  <a:latin typeface="Lub Dub Condensed" panose="020B0506030403020204" pitchFamily="34" charset="0"/>
                  <a:cs typeface="Arial" panose="020B0604020202020204" pitchFamily="34" charset="0"/>
                </a:rPr>
                <a:t>Class 1</a:t>
              </a:r>
            </a:p>
            <a:p>
              <a:pPr algn="ctr"/>
              <a:r>
                <a:rPr lang="en-US" sz="1400" b="1" dirty="0">
                  <a:solidFill>
                    <a:schemeClr val="tx1"/>
                  </a:solidFill>
                  <a:latin typeface="Lub Dub Condensed" panose="020B0506030403020204" pitchFamily="34" charset="0"/>
                  <a:cs typeface="Arial" panose="020B0604020202020204" pitchFamily="34" charset="0"/>
                </a:rPr>
                <a:t>Alcohol</a:t>
              </a:r>
            </a:p>
            <a:p>
              <a:pPr algn="ctr"/>
              <a:r>
                <a:rPr lang="en-US" sz="1400" dirty="0">
                  <a:solidFill>
                    <a:schemeClr val="tx1"/>
                  </a:solidFill>
                  <a:latin typeface="Lub Dub Condensed" panose="020B0506030403020204" pitchFamily="34" charset="0"/>
                  <a:cs typeface="Arial" panose="020B0604020202020204" pitchFamily="34" charset="0"/>
                </a:rPr>
                <a:t>Abstinence</a:t>
              </a:r>
            </a:p>
            <a:p>
              <a:pPr algn="ctr"/>
              <a:r>
                <a:rPr lang="en-US" sz="1400" dirty="0">
                  <a:solidFill>
                    <a:schemeClr val="tx1"/>
                  </a:solidFill>
                  <a:latin typeface="Lub Dub Condensed" panose="020B0506030403020204" pitchFamily="34" charset="0"/>
                  <a:cs typeface="Arial" panose="020B0604020202020204" pitchFamily="34" charset="0"/>
                </a:rPr>
                <a:t>or</a:t>
              </a:r>
            </a:p>
            <a:p>
              <a:pPr algn="ctr"/>
              <a:r>
                <a:rPr lang="en-US" sz="1400" dirty="0">
                  <a:solidFill>
                    <a:schemeClr val="tx1"/>
                  </a:solidFill>
                  <a:latin typeface="Lub Dub Condensed" panose="020B0506030403020204" pitchFamily="34" charset="0"/>
                  <a:cs typeface="Arial" panose="020B0604020202020204" pitchFamily="34" charset="0"/>
                </a:rPr>
                <a:t>≤1 drink/d ♀ ︎</a:t>
              </a:r>
            </a:p>
            <a:p>
              <a:pPr algn="ctr"/>
              <a:r>
                <a:rPr lang="en-US" sz="1400" dirty="0">
                  <a:solidFill>
                    <a:schemeClr val="tx1"/>
                  </a:solidFill>
                  <a:latin typeface="Lub Dub Condensed" panose="020B0506030403020204" pitchFamily="34" charset="0"/>
                  <a:cs typeface="Arial" panose="020B0604020202020204" pitchFamily="34" charset="0"/>
                </a:rPr>
                <a:t>≤2 drinks/d ♂ ︎ </a:t>
              </a:r>
            </a:p>
            <a:p>
              <a:pPr algn="ctr"/>
              <a:endParaRPr lang="en-US" sz="1400" b="1" dirty="0">
                <a:solidFill>
                  <a:schemeClr val="tx1"/>
                </a:solidFill>
                <a:latin typeface="Lub Dub Condensed" panose="020B0506030403020204" pitchFamily="34" charset="0"/>
                <a:cs typeface="Arial" panose="020B0604020202020204" pitchFamily="34" charset="0"/>
              </a:endParaRPr>
            </a:p>
          </p:txBody>
        </p:sp>
        <p:sp>
          <p:nvSpPr>
            <p:cNvPr id="47" name="Oval 46">
              <a:extLst>
                <a:ext uri="{FF2B5EF4-FFF2-40B4-BE49-F238E27FC236}">
                  <a16:creationId xmlns:a16="http://schemas.microsoft.com/office/drawing/2014/main" id="{EEF0EE95-A740-BEA7-63AC-6B82D6EBC8D7}"/>
                </a:ext>
                <a:ext uri="{C183D7F6-B498-43B3-948B-1728B52AA6E4}">
                  <adec:decorative xmlns:adec="http://schemas.microsoft.com/office/drawing/2017/decorative" val="1"/>
                </a:ext>
              </a:extLst>
            </p:cNvPr>
            <p:cNvSpPr/>
            <p:nvPr/>
          </p:nvSpPr>
          <p:spPr>
            <a:xfrm>
              <a:off x="7702492" y="2794932"/>
              <a:ext cx="771787" cy="771787"/>
            </a:xfrm>
            <a:prstGeom prst="ellipse">
              <a:avLst/>
            </a:prstGeom>
            <a:solidFill>
              <a:schemeClr val="bg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Graphic 78">
              <a:extLst>
                <a:ext uri="{FF2B5EF4-FFF2-40B4-BE49-F238E27FC236}">
                  <a16:creationId xmlns:a16="http://schemas.microsoft.com/office/drawing/2014/main" id="{4C5E6480-165E-7EEB-87DD-B79A628801F1}"/>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68023" y="2869398"/>
              <a:ext cx="642134" cy="642134"/>
            </a:xfrm>
            <a:prstGeom prst="rect">
              <a:avLst/>
            </a:prstGeom>
          </p:spPr>
        </p:pic>
      </p:grpSp>
      <p:grpSp>
        <p:nvGrpSpPr>
          <p:cNvPr id="12" name="Group 11">
            <a:extLst>
              <a:ext uri="{FF2B5EF4-FFF2-40B4-BE49-F238E27FC236}">
                <a16:creationId xmlns:a16="http://schemas.microsoft.com/office/drawing/2014/main" id="{4E9E7DA4-E69C-ADF0-743C-AB90C5259AE4}"/>
              </a:ext>
              <a:ext uri="{C183D7F6-B498-43B3-948B-1728B52AA6E4}">
                <adec:decorative xmlns:adec="http://schemas.microsoft.com/office/drawing/2017/decorative" val="1"/>
              </a:ext>
            </a:extLst>
          </p:cNvPr>
          <p:cNvGrpSpPr/>
          <p:nvPr/>
        </p:nvGrpSpPr>
        <p:grpSpPr>
          <a:xfrm>
            <a:off x="8931982" y="2796330"/>
            <a:ext cx="1244463" cy="2340528"/>
            <a:chOff x="8931982" y="2796330"/>
            <a:chExt cx="1244463" cy="2340528"/>
          </a:xfrm>
        </p:grpSpPr>
        <p:sp>
          <p:nvSpPr>
            <p:cNvPr id="49" name="Rectangle Container">
              <a:extLst>
                <a:ext uri="{FF2B5EF4-FFF2-40B4-BE49-F238E27FC236}">
                  <a16:creationId xmlns:a16="http://schemas.microsoft.com/office/drawing/2014/main" id="{922B2411-B955-E328-A0D4-6609C1569EF3}"/>
                </a:ext>
                <a:ext uri="{C183D7F6-B498-43B3-948B-1728B52AA6E4}">
                  <adec:decorative xmlns:adec="http://schemas.microsoft.com/office/drawing/2017/decorative" val="1"/>
                </a:ext>
              </a:extLst>
            </p:cNvPr>
            <p:cNvSpPr/>
            <p:nvPr/>
          </p:nvSpPr>
          <p:spPr>
            <a:xfrm>
              <a:off x="8931982" y="3129819"/>
              <a:ext cx="1244463" cy="200703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r>
                <a:rPr lang="en-US" sz="1400" b="1" dirty="0">
                  <a:solidFill>
                    <a:schemeClr val="tx1"/>
                  </a:solidFill>
                  <a:latin typeface="Lub Dub Condensed" panose="020B0506030403020204" pitchFamily="34" charset="0"/>
                  <a:cs typeface="Arial" panose="020B0604020202020204" pitchFamily="34" charset="0"/>
                </a:rPr>
              </a:br>
              <a:br>
                <a:rPr lang="en-US" sz="1400" b="1" dirty="0">
                  <a:solidFill>
                    <a:schemeClr val="tx1"/>
                  </a:solidFill>
                  <a:latin typeface="Lub Dub Condensed" panose="020B0506030403020204" pitchFamily="34" charset="0"/>
                  <a:cs typeface="Arial" panose="020B0604020202020204" pitchFamily="34" charset="0"/>
                </a:rPr>
              </a:br>
              <a:r>
                <a:rPr lang="en-US" sz="1400" b="1" dirty="0">
                  <a:solidFill>
                    <a:schemeClr val="tx1"/>
                  </a:solidFill>
                  <a:latin typeface="Lub Dub Condensed" panose="020B0506030403020204" pitchFamily="34" charset="0"/>
                  <a:cs typeface="Arial" panose="020B0604020202020204" pitchFamily="34" charset="0"/>
                </a:rPr>
                <a:t>Class 1</a:t>
              </a:r>
            </a:p>
            <a:p>
              <a:pPr algn="ctr"/>
              <a:r>
                <a:rPr lang="en-US" sz="1400" b="1" dirty="0">
                  <a:solidFill>
                    <a:schemeClr val="tx1"/>
                  </a:solidFill>
                  <a:latin typeface="Lub Dub Condensed" panose="020B0506030403020204" pitchFamily="34" charset="0"/>
                  <a:cs typeface="Arial" panose="020B0604020202020204" pitchFamily="34" charset="0"/>
                </a:rPr>
                <a:t>Structured exercise </a:t>
              </a:r>
              <a:br>
                <a:rPr lang="en-US" sz="1400" b="1" dirty="0">
                  <a:solidFill>
                    <a:schemeClr val="tx1"/>
                  </a:solidFill>
                  <a:latin typeface="Lub Dub Condensed" panose="020B0506030403020204" pitchFamily="34" charset="0"/>
                  <a:cs typeface="Arial" panose="020B0604020202020204" pitchFamily="34" charset="0"/>
                </a:rPr>
              </a:br>
              <a:r>
                <a:rPr lang="en-US" sz="1400" b="1" dirty="0">
                  <a:solidFill>
                    <a:schemeClr val="tx1"/>
                  </a:solidFill>
                  <a:latin typeface="Lub Dub Condensed" panose="020B0506030403020204" pitchFamily="34" charset="0"/>
                  <a:cs typeface="Arial" panose="020B0604020202020204" pitchFamily="34" charset="0"/>
                </a:rPr>
                <a:t>program</a:t>
              </a:r>
            </a:p>
            <a:p>
              <a:pPr algn="ctr"/>
              <a:r>
                <a:rPr lang="en-US" sz="1400" dirty="0">
                  <a:solidFill>
                    <a:schemeClr val="tx1"/>
                  </a:solidFill>
                  <a:latin typeface="Lub Dub Condensed" panose="020B0506030403020204" pitchFamily="34" charset="0"/>
                  <a:cs typeface="Arial" panose="020B0604020202020204" pitchFamily="34" charset="0"/>
                </a:rPr>
                <a:t>(Aerobics and/or Resistance)</a:t>
              </a:r>
            </a:p>
          </p:txBody>
        </p:sp>
        <p:sp>
          <p:nvSpPr>
            <p:cNvPr id="50" name="Oval 49">
              <a:extLst>
                <a:ext uri="{FF2B5EF4-FFF2-40B4-BE49-F238E27FC236}">
                  <a16:creationId xmlns:a16="http://schemas.microsoft.com/office/drawing/2014/main" id="{62E8A12B-275B-E3FC-A3A0-207EB6E26E60}"/>
                </a:ext>
                <a:ext uri="{C183D7F6-B498-43B3-948B-1728B52AA6E4}">
                  <adec:decorative xmlns:adec="http://schemas.microsoft.com/office/drawing/2017/decorative" val="1"/>
                </a:ext>
              </a:extLst>
            </p:cNvPr>
            <p:cNvSpPr/>
            <p:nvPr/>
          </p:nvSpPr>
          <p:spPr>
            <a:xfrm>
              <a:off x="9163575" y="2796330"/>
              <a:ext cx="771787" cy="771787"/>
            </a:xfrm>
            <a:prstGeom prst="ellipse">
              <a:avLst/>
            </a:prstGeom>
            <a:solidFill>
              <a:schemeClr val="bg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phic 79">
              <a:extLst>
                <a:ext uri="{FF2B5EF4-FFF2-40B4-BE49-F238E27FC236}">
                  <a16:creationId xmlns:a16="http://schemas.microsoft.com/office/drawing/2014/main" id="{2D337DEA-404A-FA0F-8E5F-F0701105EAAF}"/>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09165" y="2867929"/>
              <a:ext cx="642134" cy="642134"/>
            </a:xfrm>
            <a:prstGeom prst="rect">
              <a:avLst/>
            </a:prstGeom>
          </p:spPr>
        </p:pic>
      </p:grpSp>
      <p:grpSp>
        <p:nvGrpSpPr>
          <p:cNvPr id="13" name="Group 12">
            <a:extLst>
              <a:ext uri="{FF2B5EF4-FFF2-40B4-BE49-F238E27FC236}">
                <a16:creationId xmlns:a16="http://schemas.microsoft.com/office/drawing/2014/main" id="{596FB3F4-42DF-9632-CD44-A89CB6E37C49}"/>
              </a:ext>
              <a:ext uri="{C183D7F6-B498-43B3-948B-1728B52AA6E4}">
                <adec:decorative xmlns:adec="http://schemas.microsoft.com/office/drawing/2017/decorative" val="1"/>
              </a:ext>
            </a:extLst>
          </p:cNvPr>
          <p:cNvGrpSpPr/>
          <p:nvPr/>
        </p:nvGrpSpPr>
        <p:grpSpPr>
          <a:xfrm>
            <a:off x="10242062" y="2797728"/>
            <a:ext cx="1244463" cy="2340528"/>
            <a:chOff x="10242062" y="2797728"/>
            <a:chExt cx="1244463" cy="2340528"/>
          </a:xfrm>
        </p:grpSpPr>
        <p:sp>
          <p:nvSpPr>
            <p:cNvPr id="52" name="Rectangle Container">
              <a:extLst>
                <a:ext uri="{FF2B5EF4-FFF2-40B4-BE49-F238E27FC236}">
                  <a16:creationId xmlns:a16="http://schemas.microsoft.com/office/drawing/2014/main" id="{CAB0AA74-CB77-E974-3AA7-B966DCF7FE53}"/>
                </a:ext>
                <a:ext uri="{C183D7F6-B498-43B3-948B-1728B52AA6E4}">
                  <adec:decorative xmlns:adec="http://schemas.microsoft.com/office/drawing/2017/decorative" val="1"/>
                </a:ext>
              </a:extLst>
            </p:cNvPr>
            <p:cNvSpPr/>
            <p:nvPr/>
          </p:nvSpPr>
          <p:spPr>
            <a:xfrm>
              <a:off x="10242062" y="3131217"/>
              <a:ext cx="1244463" cy="2007039"/>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br>
                <a:rPr lang="en-US" sz="1400" b="1" dirty="0">
                  <a:solidFill>
                    <a:schemeClr val="tx1"/>
                  </a:solidFill>
                  <a:latin typeface="Lub Dub Condensed" panose="020B0506030403020204" pitchFamily="34" charset="0"/>
                  <a:cs typeface="Arial" panose="020B0604020202020204" pitchFamily="34" charset="0"/>
                </a:rPr>
              </a:br>
              <a:br>
                <a:rPr lang="en-US" sz="1400" b="1" dirty="0">
                  <a:solidFill>
                    <a:schemeClr val="tx1"/>
                  </a:solidFill>
                  <a:latin typeface="Lub Dub Condensed" panose="020B0506030403020204" pitchFamily="34" charset="0"/>
                  <a:cs typeface="Arial" panose="020B0604020202020204" pitchFamily="34" charset="0"/>
                </a:rPr>
              </a:br>
              <a:r>
                <a:rPr lang="en-US" sz="1400" b="1" dirty="0">
                  <a:solidFill>
                    <a:schemeClr val="tx1"/>
                  </a:solidFill>
                  <a:latin typeface="Lub Dub Condensed" panose="020B0506030403020204" pitchFamily="34" charset="0"/>
                  <a:cs typeface="Arial" panose="020B0604020202020204" pitchFamily="34" charset="0"/>
                </a:rPr>
                <a:t>Class 2b </a:t>
              </a:r>
              <a:br>
                <a:rPr lang="en-US" sz="1400" b="1" dirty="0">
                  <a:solidFill>
                    <a:schemeClr val="tx1"/>
                  </a:solidFill>
                  <a:latin typeface="Lub Dub Condensed" panose="020B0506030403020204" pitchFamily="34" charset="0"/>
                  <a:cs typeface="Arial" panose="020B0604020202020204" pitchFamily="34" charset="0"/>
                </a:rPr>
              </a:br>
              <a:r>
                <a:rPr lang="en-US" sz="1400" b="1" dirty="0">
                  <a:solidFill>
                    <a:schemeClr val="tx1"/>
                  </a:solidFill>
                  <a:latin typeface="Lub Dub Condensed" panose="020B0506030403020204" pitchFamily="34" charset="0"/>
                  <a:cs typeface="Arial" panose="020B0604020202020204" pitchFamily="34" charset="0"/>
                </a:rPr>
                <a:t>Stress reduction</a:t>
              </a:r>
            </a:p>
            <a:p>
              <a:pPr algn="ctr"/>
              <a:r>
                <a:rPr lang="en-US" sz="1400" dirty="0">
                  <a:solidFill>
                    <a:schemeClr val="tx1"/>
                  </a:solidFill>
                  <a:latin typeface="Lub Dub Condensed" panose="020B0506030403020204" pitchFamily="34" charset="0"/>
                  <a:cs typeface="Arial" panose="020B0604020202020204" pitchFamily="34" charset="0"/>
                </a:rPr>
                <a:t>(i.e., meditation, yoga)</a:t>
              </a:r>
            </a:p>
          </p:txBody>
        </p:sp>
        <p:sp>
          <p:nvSpPr>
            <p:cNvPr id="53" name="Oval 52">
              <a:extLst>
                <a:ext uri="{FF2B5EF4-FFF2-40B4-BE49-F238E27FC236}">
                  <a16:creationId xmlns:a16="http://schemas.microsoft.com/office/drawing/2014/main" id="{AF50D4C8-1EC5-6C52-82AD-DFEAC41E90E4}"/>
                </a:ext>
                <a:ext uri="{C183D7F6-B498-43B3-948B-1728B52AA6E4}">
                  <adec:decorative xmlns:adec="http://schemas.microsoft.com/office/drawing/2017/decorative" val="1"/>
                </a:ext>
              </a:extLst>
            </p:cNvPr>
            <p:cNvSpPr/>
            <p:nvPr/>
          </p:nvSpPr>
          <p:spPr>
            <a:xfrm>
              <a:off x="10473655" y="2797728"/>
              <a:ext cx="771787" cy="771787"/>
            </a:xfrm>
            <a:prstGeom prst="ellipse">
              <a:avLst/>
            </a:prstGeom>
            <a:solidFill>
              <a:schemeClr val="bg1">
                <a:lumMod val="7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a:extLst>
                <a:ext uri="{FF2B5EF4-FFF2-40B4-BE49-F238E27FC236}">
                  <a16:creationId xmlns:a16="http://schemas.microsoft.com/office/drawing/2014/main" id="{8974630B-C8C1-D2B6-D920-37D1C84B8F88}"/>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543733" y="2829950"/>
              <a:ext cx="642134" cy="642134"/>
            </a:xfrm>
            <a:prstGeom prst="rect">
              <a:avLst/>
            </a:prstGeom>
          </p:spPr>
        </p:pic>
      </p:grpSp>
      <p:cxnSp>
        <p:nvCxnSpPr>
          <p:cNvPr id="33" name="Straight Arrow Connector 32">
            <a:extLst>
              <a:ext uri="{FF2B5EF4-FFF2-40B4-BE49-F238E27FC236}">
                <a16:creationId xmlns:a16="http://schemas.microsoft.com/office/drawing/2014/main" id="{40444D50-2202-3532-7AB4-9E9A43D91039}"/>
              </a:ext>
              <a:ext uri="{C183D7F6-B498-43B3-948B-1728B52AA6E4}">
                <adec:decorative xmlns:adec="http://schemas.microsoft.com/office/drawing/2017/decorative" val="1"/>
              </a:ext>
            </a:extLst>
          </p:cNvPr>
          <p:cNvCxnSpPr>
            <a:cxnSpLocks/>
            <a:stCxn id="20" idx="2"/>
            <a:endCxn id="35" idx="0"/>
          </p:cNvCxnSpPr>
          <p:nvPr/>
        </p:nvCxnSpPr>
        <p:spPr>
          <a:xfrm rot="5400000">
            <a:off x="3456559" y="1532935"/>
            <a:ext cx="600372" cy="192362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44F9439-FE03-B483-A21F-A73F091150E2}"/>
              </a:ext>
              <a:ext uri="{C183D7F6-B498-43B3-948B-1728B52AA6E4}">
                <adec:decorative xmlns:adec="http://schemas.microsoft.com/office/drawing/2017/decorative" val="1"/>
              </a:ext>
            </a:extLst>
          </p:cNvPr>
          <p:cNvCxnSpPr>
            <a:cxnSpLocks/>
            <a:stCxn id="20" idx="2"/>
            <a:endCxn id="38" idx="0"/>
          </p:cNvCxnSpPr>
          <p:nvPr/>
        </p:nvCxnSpPr>
        <p:spPr>
          <a:xfrm rot="5400000">
            <a:off x="4110900" y="2188674"/>
            <a:ext cx="601770" cy="61354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8CC4837-2F5B-58BD-F7B4-88E68AF34A9E}"/>
              </a:ext>
              <a:ext uri="{C183D7F6-B498-43B3-948B-1728B52AA6E4}">
                <adec:decorative xmlns:adec="http://schemas.microsoft.com/office/drawing/2017/decorative" val="1"/>
              </a:ext>
            </a:extLst>
          </p:cNvPr>
          <p:cNvCxnSpPr>
            <a:cxnSpLocks/>
            <a:stCxn id="20" idx="2"/>
            <a:endCxn id="41" idx="0"/>
          </p:cNvCxnSpPr>
          <p:nvPr/>
        </p:nvCxnSpPr>
        <p:spPr>
          <a:xfrm rot="16200000" flipH="1">
            <a:off x="4756852" y="2156264"/>
            <a:ext cx="601770" cy="6783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E744DF3-E256-9C03-9886-2A38C5868E56}"/>
              </a:ext>
              <a:ext uri="{C183D7F6-B498-43B3-948B-1728B52AA6E4}">
                <adec:decorative xmlns:adec="http://schemas.microsoft.com/office/drawing/2017/decorative" val="1"/>
              </a:ext>
            </a:extLst>
          </p:cNvPr>
          <p:cNvCxnSpPr>
            <a:cxnSpLocks/>
            <a:stCxn id="20" idx="2"/>
            <a:endCxn id="44" idx="0"/>
          </p:cNvCxnSpPr>
          <p:nvPr/>
        </p:nvCxnSpPr>
        <p:spPr>
          <a:xfrm rot="16200000" flipH="1">
            <a:off x="5415388" y="1497728"/>
            <a:ext cx="594779" cy="198844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78F630F-92F5-92CE-4346-AF584B1C3A7E}"/>
              </a:ext>
              <a:ext uri="{C183D7F6-B498-43B3-948B-1728B52AA6E4}">
                <adec:decorative xmlns:adec="http://schemas.microsoft.com/office/drawing/2017/decorative" val="1"/>
              </a:ext>
            </a:extLst>
          </p:cNvPr>
          <p:cNvCxnSpPr>
            <a:cxnSpLocks/>
            <a:stCxn id="19" idx="2"/>
            <a:endCxn id="50" idx="0"/>
          </p:cNvCxnSpPr>
          <p:nvPr/>
        </p:nvCxnSpPr>
        <p:spPr>
          <a:xfrm rot="5400000">
            <a:off x="9538622" y="2205407"/>
            <a:ext cx="601770" cy="58007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4BAE8CF-87CA-9A30-B0DA-12988E0F2812}"/>
              </a:ext>
              <a:ext uri="{C183D7F6-B498-43B3-948B-1728B52AA6E4}">
                <adec:decorative xmlns:adec="http://schemas.microsoft.com/office/drawing/2017/decorative" val="1"/>
              </a:ext>
            </a:extLst>
          </p:cNvPr>
          <p:cNvCxnSpPr>
            <a:cxnSpLocks/>
            <a:stCxn id="19" idx="2"/>
            <a:endCxn id="53" idx="0"/>
          </p:cNvCxnSpPr>
          <p:nvPr/>
        </p:nvCxnSpPr>
        <p:spPr>
          <a:xfrm rot="16200000" flipH="1">
            <a:off x="10192963" y="2131142"/>
            <a:ext cx="603168" cy="73000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5F3A7C9-02FB-92EB-6B97-07F43BB47363}"/>
              </a:ext>
              <a:ext uri="{C183D7F6-B498-43B3-948B-1728B52AA6E4}">
                <adec:decorative xmlns:adec="http://schemas.microsoft.com/office/drawing/2017/decorative" val="1"/>
              </a:ext>
            </a:extLst>
          </p:cNvPr>
          <p:cNvCxnSpPr>
            <a:cxnSpLocks/>
            <a:endCxn id="47" idx="0"/>
          </p:cNvCxnSpPr>
          <p:nvPr/>
        </p:nvCxnSpPr>
        <p:spPr>
          <a:xfrm flipH="1">
            <a:off x="8088386" y="2199314"/>
            <a:ext cx="3346" cy="5956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Rectangle 13" descr="In adults who have overweight or obesity, weight loss is recommended with a goal of at least 5% of body weight reduction to prevent or treat elevated BP and hypertension.">
            <a:extLst>
              <a:ext uri="{FF2B5EF4-FFF2-40B4-BE49-F238E27FC236}">
                <a16:creationId xmlns:a16="http://schemas.microsoft.com/office/drawing/2014/main" id="{01532729-E197-54DE-88ED-AC10C2A13485}"/>
              </a:ext>
            </a:extLst>
          </p:cNvPr>
          <p:cNvSpPr/>
          <p:nvPr/>
        </p:nvSpPr>
        <p:spPr>
          <a:xfrm>
            <a:off x="633845" y="1402772"/>
            <a:ext cx="1361210" cy="391737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descr="Blood pressure management with diet, which applies to people with or without hypertension. A heart-healthy eating pattern like the DASH diet is recommended for all adults to help prevent or manage high blood pressure. Reducing sodium intake to below 2,300 mg/day—and ideally under 1,500 mg/day—is advised, along with using salt substitutes and increasing dietary potassium, unless contraindicated by chronic kidney disease or medications affecting potassium excretion.">
            <a:extLst>
              <a:ext uri="{FF2B5EF4-FFF2-40B4-BE49-F238E27FC236}">
                <a16:creationId xmlns:a16="http://schemas.microsoft.com/office/drawing/2014/main" id="{6B25A51E-F0F0-76A9-AADD-95AFE6DE2B50}"/>
              </a:ext>
            </a:extLst>
          </p:cNvPr>
          <p:cNvSpPr/>
          <p:nvPr/>
        </p:nvSpPr>
        <p:spPr>
          <a:xfrm>
            <a:off x="2043545" y="1399308"/>
            <a:ext cx="5334000" cy="391737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descr="Adults with or without hypertension who currently consume alcohol should be advised to pursue a recommended goal of abstinence, or at least to reduce alcohol intake to ≤1 drink/day for women and ≤2 drinks/day for men to prevent or treat elevated BP and hypertension.">
            <a:extLst>
              <a:ext uri="{FF2B5EF4-FFF2-40B4-BE49-F238E27FC236}">
                <a16:creationId xmlns:a16="http://schemas.microsoft.com/office/drawing/2014/main" id="{D81C34BF-C48D-5DBE-D61F-EA219264B6E3}"/>
              </a:ext>
            </a:extLst>
          </p:cNvPr>
          <p:cNvSpPr/>
          <p:nvPr/>
        </p:nvSpPr>
        <p:spPr>
          <a:xfrm>
            <a:off x="7426036" y="1399308"/>
            <a:ext cx="1361210" cy="391737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descr="For adults with or without hypertension, regular physical activity—including aerobic and resistance training—is recommended to help prevent or manage high blood pressure. Stress reduction techniques such as transcendental meditation, breathing exercises, or yoga may also be beneficial as complementary strategies alongside lifestyle or medication interventions.">
            <a:extLst>
              <a:ext uri="{FF2B5EF4-FFF2-40B4-BE49-F238E27FC236}">
                <a16:creationId xmlns:a16="http://schemas.microsoft.com/office/drawing/2014/main" id="{E45B740C-37EF-08D3-9A31-F8885800DBA0}"/>
              </a:ext>
            </a:extLst>
          </p:cNvPr>
          <p:cNvSpPr/>
          <p:nvPr/>
        </p:nvSpPr>
        <p:spPr>
          <a:xfrm>
            <a:off x="8839200" y="1399308"/>
            <a:ext cx="2892136" cy="3917373"/>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E880FD8F-DCDA-9E5E-674B-B25BA548C903}"/>
              </a:ext>
            </a:extLst>
          </p:cNvPr>
          <p:cNvSpPr>
            <a:spLocks noGrp="1"/>
          </p:cNvSpPr>
          <p:nvPr>
            <p:ph type="body" sz="quarter" idx="13"/>
          </p:nvPr>
        </p:nvSpPr>
        <p:spPr>
          <a:xfrm>
            <a:off x="4412366" y="5593880"/>
            <a:ext cx="3997791" cy="260578"/>
          </a:xfrm>
        </p:spPr>
        <p:txBody>
          <a:bodyPr/>
          <a:lstStyle/>
          <a:p>
            <a:r>
              <a:rPr lang="en-US" b="1" dirty="0"/>
              <a:t>*Monitor potassium in those at risk for hyperkalemia</a:t>
            </a:r>
            <a:endParaRPr lang="en-US" dirty="0"/>
          </a:p>
        </p:txBody>
      </p:sp>
      <p:sp>
        <p:nvSpPr>
          <p:cNvPr id="4" name="Slide Number Placeholder 3">
            <a:extLst>
              <a:ext uri="{FF2B5EF4-FFF2-40B4-BE49-F238E27FC236}">
                <a16:creationId xmlns:a16="http://schemas.microsoft.com/office/drawing/2014/main" id="{DBC6E1FE-367C-A1BE-83F8-3EE2B159082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6" name="Text Placeholder 4">
            <a:extLst>
              <a:ext uri="{FF2B5EF4-FFF2-40B4-BE49-F238E27FC236}">
                <a16:creationId xmlns:a16="http://schemas.microsoft.com/office/drawing/2014/main" id="{2D8B00F0-0890-FEA5-51C2-525004F23DAD}"/>
              </a:ext>
            </a:extLst>
          </p:cNvPr>
          <p:cNvSpPr txBox="1">
            <a:spLocks/>
          </p:cNvSpPr>
          <p:nvPr/>
        </p:nvSpPr>
        <p:spPr>
          <a:xfrm>
            <a:off x="1874952" y="6026361"/>
            <a:ext cx="8746897" cy="260579"/>
          </a:xfrm>
          <a:prstGeom prst="rect">
            <a:avLst/>
          </a:prstGeom>
        </p:spPr>
        <p:txBody>
          <a:bodyPr vert="horz" lIns="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solidFill>
                <a:latin typeface="Lub Dub Condensed" panose="020B0506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Abbreviations: </a:t>
            </a:r>
            <a:r>
              <a:rPr lang="en-US" dirty="0"/>
              <a:t>BP indicates blook pressure; DASH, Dietary Approaches to Stop Hypertension diet Kg, kilograms; and HTN, hypertension.</a:t>
            </a:r>
          </a:p>
        </p:txBody>
      </p:sp>
    </p:spTree>
    <p:extLst>
      <p:ext uri="{BB962C8B-B14F-4D97-AF65-F5344CB8AC3E}">
        <p14:creationId xmlns:p14="http://schemas.microsoft.com/office/powerpoint/2010/main" val="419435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up)">
                                      <p:cBhvr>
                                        <p:cTn id="78" dur="500"/>
                                        <p:tgtEl>
                                          <p:spTgt spid="45"/>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wipe(right)">
                                      <p:cBhvr>
                                        <p:cTn id="96" dur="500"/>
                                        <p:tgtEl>
                                          <p:spTgt spid="48"/>
                                        </p:tgtEl>
                                      </p:cBhvr>
                                    </p:animEffec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fade">
                                      <p:cBhvr>
                                        <p:cTn id="100" dur="5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left)">
                                      <p:cBhvr>
                                        <p:cTn id="105" dur="500"/>
                                        <p:tgtEl>
                                          <p:spTgt spid="51"/>
                                        </p:tgtEl>
                                      </p:cBhvr>
                                    </p:animEffec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2" grpId="0" animBg="1"/>
      <p:bldP spid="24" grpId="0" animBg="1"/>
      <p:bldP spid="25"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84A427E-018A-CB3B-0E1A-A1E3B8238662}"/>
              </a:ext>
              <a:ext uri="{C183D7F6-B498-43B3-948B-1728B52AA6E4}">
                <adec:decorative xmlns:adec="http://schemas.microsoft.com/office/drawing/2017/decorative" val="1"/>
              </a:ext>
            </a:extLst>
          </p:cNvPr>
          <p:cNvSpPr/>
          <p:nvPr/>
        </p:nvSpPr>
        <p:spPr>
          <a:xfrm>
            <a:off x="520116" y="1199626"/>
            <a:ext cx="10586907" cy="94795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D2393D-CECB-2329-526D-BB5391FBBE58}"/>
              </a:ext>
            </a:extLst>
          </p:cNvPr>
          <p:cNvSpPr>
            <a:spLocks noGrp="1"/>
          </p:cNvSpPr>
          <p:nvPr>
            <p:ph type="title"/>
          </p:nvPr>
        </p:nvSpPr>
        <p:spPr>
          <a:xfrm>
            <a:off x="838200" y="365125"/>
            <a:ext cx="11038609" cy="660111"/>
          </a:xfrm>
        </p:spPr>
        <p:txBody>
          <a:bodyPr/>
          <a:lstStyle/>
          <a:p>
            <a:r>
              <a:rPr lang="en-US" dirty="0"/>
              <a:t>Use of Risk Based Thresholds for Initiation of BP Treatment </a:t>
            </a:r>
          </a:p>
        </p:txBody>
      </p:sp>
      <p:sp>
        <p:nvSpPr>
          <p:cNvPr id="3" name="Rectangle 2" descr="In adults with hypertension, medication is recommended when systolic BP is ≥140 mm Hg or diastolic BP is ≥90 mm Hg. For those with clinical cardiovascular disease (CVD), diabetes, chronic kidney disease (CKD), or a 10-year CVD risk ≥7.5%, treatment should begin at lower thresholds—SBP ≥130 mm Hg or DBP ≥80 mm Hg—to reduce cardiovascular events and mortality.  In adults without clinical CVD and with a 10-year CVD risk &lt;7.5%, medications are recommended if SBP remains ≥130 mm Hg or DBP ≥80 mm Hg after a 3–6 month trial of lifestyle changes to prevent organ damage and further BP elevation.">
            <a:extLst>
              <a:ext uri="{FF2B5EF4-FFF2-40B4-BE49-F238E27FC236}">
                <a16:creationId xmlns:a16="http://schemas.microsoft.com/office/drawing/2014/main" id="{0BF96A22-8712-0D0E-2515-F50C4C651364}"/>
              </a:ext>
            </a:extLst>
          </p:cNvPr>
          <p:cNvSpPr/>
          <p:nvPr/>
        </p:nvSpPr>
        <p:spPr>
          <a:xfrm>
            <a:off x="633845" y="1174173"/>
            <a:ext cx="10515600" cy="4488871"/>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82">
            <a:extLst>
              <a:ext uri="{FF2B5EF4-FFF2-40B4-BE49-F238E27FC236}">
                <a16:creationId xmlns:a16="http://schemas.microsoft.com/office/drawing/2014/main" id="{4245972D-F041-00B5-6954-8AE8EE6B16CC}"/>
              </a:ext>
              <a:ext uri="{C183D7F6-B498-43B3-948B-1728B52AA6E4}">
                <adec:decorative xmlns:adec="http://schemas.microsoft.com/office/drawing/2017/decorative" val="1"/>
              </a:ext>
            </a:extLst>
          </p:cNvPr>
          <p:cNvCxnSpPr>
            <a:cxnSpLocks/>
            <a:stCxn id="13" idx="3"/>
            <a:endCxn id="16" idx="1"/>
          </p:cNvCxnSpPr>
          <p:nvPr/>
        </p:nvCxnSpPr>
        <p:spPr>
          <a:xfrm>
            <a:off x="6031685" y="1701747"/>
            <a:ext cx="1106762"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Container">
            <a:extLst>
              <a:ext uri="{FF2B5EF4-FFF2-40B4-BE49-F238E27FC236}">
                <a16:creationId xmlns:a16="http://schemas.microsoft.com/office/drawing/2014/main" id="{1E68C0C0-C044-62A3-C61A-F1DE6F30B48C}"/>
              </a:ext>
              <a:ext uri="{C183D7F6-B498-43B3-948B-1728B52AA6E4}">
                <adec:decorative xmlns:adec="http://schemas.microsoft.com/office/drawing/2017/decorative" val="1"/>
              </a:ext>
            </a:extLst>
          </p:cNvPr>
          <p:cNvSpPr/>
          <p:nvPr/>
        </p:nvSpPr>
        <p:spPr>
          <a:xfrm>
            <a:off x="2778443" y="1371621"/>
            <a:ext cx="3253242" cy="66025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Does the patient </a:t>
            </a:r>
            <a:r>
              <a:rPr kumimoji="0" lang="en-US" sz="1600" b="1" i="0" u="none" strike="noStrike" kern="1200" cap="none" spc="0" normalizeH="0" baseline="0" noProof="0" dirty="0" err="1">
                <a:ln>
                  <a:noFill/>
                </a:ln>
                <a:solidFill>
                  <a:prstClr val="white"/>
                </a:solidFill>
                <a:effectLst/>
                <a:uLnTx/>
                <a:uFillTx/>
                <a:latin typeface="Lub Dub Bold" panose="020B0803030403020204" pitchFamily="34" charset="0"/>
                <a:ea typeface="+mn-ea"/>
                <a:cs typeface="Lato"/>
              </a:rPr>
              <a:t>hav</a:t>
            </a:r>
            <a:r>
              <a:rPr lang="en-US" sz="1600" b="1" dirty="0">
                <a:solidFill>
                  <a:prstClr val="white"/>
                </a:solidFill>
                <a:latin typeface="Lub Dub Bold" panose="020B0803030403020204" pitchFamily="34" charset="0"/>
                <a:cs typeface="Lato"/>
              </a:rPr>
              <a:t>e an average BP ≥140/90 mm Hg?</a:t>
            </a:r>
            <a:endParaRPr kumimoji="0" lang="en-US" sz="16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cxnSp>
        <p:nvCxnSpPr>
          <p:cNvPr id="14" name="Straight Arrow Connector 13">
            <a:extLst>
              <a:ext uri="{FF2B5EF4-FFF2-40B4-BE49-F238E27FC236}">
                <a16:creationId xmlns:a16="http://schemas.microsoft.com/office/drawing/2014/main" id="{B0FB5EAB-6383-30A1-FE87-EF426B3A7687}"/>
              </a:ext>
              <a:ext uri="{C183D7F6-B498-43B3-948B-1728B52AA6E4}">
                <adec:decorative xmlns:adec="http://schemas.microsoft.com/office/drawing/2017/decorative" val="1"/>
              </a:ext>
            </a:extLst>
          </p:cNvPr>
          <p:cNvCxnSpPr>
            <a:cxnSpLocks/>
            <a:stCxn id="13" idx="2"/>
            <a:endCxn id="8" idx="0"/>
          </p:cNvCxnSpPr>
          <p:nvPr/>
        </p:nvCxnSpPr>
        <p:spPr>
          <a:xfrm flipH="1">
            <a:off x="4403993" y="2031873"/>
            <a:ext cx="1071" cy="52302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Container copy 2">
            <a:extLst>
              <a:ext uri="{FF2B5EF4-FFF2-40B4-BE49-F238E27FC236}">
                <a16:creationId xmlns:a16="http://schemas.microsoft.com/office/drawing/2014/main" id="{A97E6EB3-B5B3-3B02-81DD-2162D05BE486}"/>
              </a:ext>
              <a:ext uri="{C183D7F6-B498-43B3-948B-1728B52AA6E4}">
                <adec:decorative xmlns:adec="http://schemas.microsoft.com/office/drawing/2017/decorative" val="1"/>
              </a:ext>
            </a:extLst>
          </p:cNvPr>
          <p:cNvSpPr/>
          <p:nvPr/>
        </p:nvSpPr>
        <p:spPr>
          <a:xfrm>
            <a:off x="2784690" y="2554895"/>
            <a:ext cx="3238605" cy="5944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Bold" panose="020B0803030403020204" pitchFamily="34" charset="0"/>
                <a:cs typeface="Lato"/>
              </a:rPr>
              <a:t>Does the patient have existing clinical CVD (CHD, stroke, HF)?</a:t>
            </a:r>
          </a:p>
        </p:txBody>
      </p:sp>
      <p:sp>
        <p:nvSpPr>
          <p:cNvPr id="16" name="Round Same Side Corner Rectangle 60">
            <a:extLst>
              <a:ext uri="{FF2B5EF4-FFF2-40B4-BE49-F238E27FC236}">
                <a16:creationId xmlns:a16="http://schemas.microsoft.com/office/drawing/2014/main" id="{F1371EE9-6752-9664-E1C8-21E953FB210D}"/>
              </a:ext>
              <a:ext uri="{C183D7F6-B498-43B3-948B-1728B52AA6E4}">
                <adec:decorative xmlns:adec="http://schemas.microsoft.com/office/drawing/2017/decorative" val="1"/>
              </a:ext>
            </a:extLst>
          </p:cNvPr>
          <p:cNvSpPr/>
          <p:nvPr/>
        </p:nvSpPr>
        <p:spPr>
          <a:xfrm>
            <a:off x="7138447" y="1316036"/>
            <a:ext cx="3438672" cy="771423"/>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Initiate anti-hypertensive medications to lower BP and reduce CVD risk for primary or secondary prevention of CVD</a:t>
            </a:r>
          </a:p>
          <a:p>
            <a:pPr algn="ctr"/>
            <a:r>
              <a:rPr lang="en-US" sz="1200" dirty="0">
                <a:solidFill>
                  <a:schemeClr val="tx1"/>
                </a:solidFill>
                <a:latin typeface="Lub Dub Condensed" panose="020B0506030403020204"/>
              </a:rPr>
              <a:t>COR 1</a:t>
            </a:r>
          </a:p>
        </p:txBody>
      </p:sp>
      <p:sp>
        <p:nvSpPr>
          <p:cNvPr id="17" name="Round Same Side Corner Rectangle 60">
            <a:extLst>
              <a:ext uri="{FF2B5EF4-FFF2-40B4-BE49-F238E27FC236}">
                <a16:creationId xmlns:a16="http://schemas.microsoft.com/office/drawing/2014/main" id="{803D9A2B-5279-FB8A-602E-BCBAAE227C40}"/>
              </a:ext>
              <a:ext uri="{C183D7F6-B498-43B3-948B-1728B52AA6E4}">
                <adec:decorative xmlns:adec="http://schemas.microsoft.com/office/drawing/2017/decorative" val="1"/>
              </a:ext>
            </a:extLst>
          </p:cNvPr>
          <p:cNvSpPr/>
          <p:nvPr/>
        </p:nvSpPr>
        <p:spPr>
          <a:xfrm>
            <a:off x="7139845" y="2466413"/>
            <a:ext cx="3438672" cy="771423"/>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Initiate anti-hypertensive medications to lower BP and reduce CVD risk if average SBP≥130 mm Hg or DBP≥80 mm Hg for secondary prevention of CVD</a:t>
            </a:r>
          </a:p>
          <a:p>
            <a:pPr algn="ctr"/>
            <a:r>
              <a:rPr lang="en-US" sz="1200" dirty="0">
                <a:solidFill>
                  <a:schemeClr val="tx1"/>
                </a:solidFill>
                <a:latin typeface="Lub Dub Condensed" panose="020B0506030403020204"/>
              </a:rPr>
              <a:t>COR 1</a:t>
            </a:r>
          </a:p>
        </p:txBody>
      </p:sp>
      <p:sp>
        <p:nvSpPr>
          <p:cNvPr id="18" name="Rectangle Container copy 2">
            <a:extLst>
              <a:ext uri="{FF2B5EF4-FFF2-40B4-BE49-F238E27FC236}">
                <a16:creationId xmlns:a16="http://schemas.microsoft.com/office/drawing/2014/main" id="{42462809-EE08-6B6C-69AF-4E66D586DDD9}"/>
              </a:ext>
              <a:ext uri="{C183D7F6-B498-43B3-948B-1728B52AA6E4}">
                <adec:decorative xmlns:adec="http://schemas.microsoft.com/office/drawing/2017/decorative" val="1"/>
              </a:ext>
            </a:extLst>
          </p:cNvPr>
          <p:cNvSpPr/>
          <p:nvPr/>
        </p:nvSpPr>
        <p:spPr>
          <a:xfrm>
            <a:off x="2786088" y="3688940"/>
            <a:ext cx="3253985" cy="5944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b="1" dirty="0">
                <a:solidFill>
                  <a:srgbClr val="292929"/>
                </a:solidFill>
                <a:latin typeface="Lub Dub Bold" panose="020B0803030403020204" pitchFamily="34" charset="0"/>
                <a:cs typeface="Lato"/>
              </a:rPr>
              <a:t>Does the patient have diabetes or CKD, or is the patient at increased short-term risk of CVD (10-year PREVENT-CVD risk≥7.5%)</a:t>
            </a:r>
            <a:r>
              <a:rPr lang="en-US" sz="1200" b="1" baseline="30000" dirty="0">
                <a:solidFill>
                  <a:srgbClr val="292929"/>
                </a:solidFill>
                <a:latin typeface="Lub Dub Bold" panose="020B0803030403020204" pitchFamily="34" charset="0"/>
                <a:cs typeface="Lato"/>
              </a:rPr>
              <a:t>†</a:t>
            </a:r>
          </a:p>
        </p:txBody>
      </p:sp>
      <p:sp>
        <p:nvSpPr>
          <p:cNvPr id="19" name="Round Same Side Corner Rectangle 60">
            <a:extLst>
              <a:ext uri="{FF2B5EF4-FFF2-40B4-BE49-F238E27FC236}">
                <a16:creationId xmlns:a16="http://schemas.microsoft.com/office/drawing/2014/main" id="{CC13CB14-BB80-CCFF-7A7C-E0220C4A7616}"/>
              </a:ext>
              <a:ext uri="{C183D7F6-B498-43B3-948B-1728B52AA6E4}">
                <adec:decorative xmlns:adec="http://schemas.microsoft.com/office/drawing/2017/decorative" val="1"/>
              </a:ext>
            </a:extLst>
          </p:cNvPr>
          <p:cNvSpPr/>
          <p:nvPr/>
        </p:nvSpPr>
        <p:spPr>
          <a:xfrm>
            <a:off x="7141243" y="3573710"/>
            <a:ext cx="3437274" cy="82491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Initiate anti-hypertensive medications to lower BP and reduce CVD risk if average SBP≥130 mm Hg or DBP≥80 mm Hg for primary prevention of CVD</a:t>
            </a:r>
          </a:p>
          <a:p>
            <a:pPr algn="ctr"/>
            <a:r>
              <a:rPr lang="en-US" sz="1200" dirty="0">
                <a:solidFill>
                  <a:schemeClr val="tx1"/>
                </a:solidFill>
                <a:latin typeface="Lub Dub Condensed" panose="020B0506030403020204"/>
              </a:rPr>
              <a:t>COR 1</a:t>
            </a:r>
          </a:p>
        </p:txBody>
      </p:sp>
      <p:sp>
        <p:nvSpPr>
          <p:cNvPr id="21" name="Round Same Side Corner Rectangle 60">
            <a:extLst>
              <a:ext uri="{FF2B5EF4-FFF2-40B4-BE49-F238E27FC236}">
                <a16:creationId xmlns:a16="http://schemas.microsoft.com/office/drawing/2014/main" id="{04C5DB8B-9692-38C6-7031-DD40C0CDC1BB}"/>
              </a:ext>
              <a:ext uri="{C183D7F6-B498-43B3-948B-1728B52AA6E4}">
                <adec:decorative xmlns:adec="http://schemas.microsoft.com/office/drawing/2017/decorative" val="1"/>
              </a:ext>
            </a:extLst>
          </p:cNvPr>
          <p:cNvSpPr/>
          <p:nvPr/>
        </p:nvSpPr>
        <p:spPr>
          <a:xfrm>
            <a:off x="2786088" y="4850600"/>
            <a:ext cx="5024063" cy="677746"/>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Lub Dub Condensed" panose="020B0506030403020204"/>
              </a:rPr>
              <a:t>Initiate anti-hypertensive medications to lower BP if average SBP≥130 mm Hg or DBP≥80 mm Hg after 3-6 months of lifestyle intervention attempts</a:t>
            </a:r>
          </a:p>
          <a:p>
            <a:pPr algn="ctr"/>
            <a:r>
              <a:rPr lang="en-US" sz="1200" dirty="0">
                <a:solidFill>
                  <a:schemeClr val="tx1"/>
                </a:solidFill>
                <a:latin typeface="Lub Dub Condensed" panose="020B0506030403020204"/>
              </a:rPr>
              <a:t>COR 1</a:t>
            </a:r>
          </a:p>
        </p:txBody>
      </p:sp>
      <p:cxnSp>
        <p:nvCxnSpPr>
          <p:cNvPr id="25" name="Elbow Connector 82">
            <a:extLst>
              <a:ext uri="{FF2B5EF4-FFF2-40B4-BE49-F238E27FC236}">
                <a16:creationId xmlns:a16="http://schemas.microsoft.com/office/drawing/2014/main" id="{A39B4B70-C39D-CAB0-DCAA-F7AFBA55DC4E}"/>
              </a:ext>
              <a:ext uri="{C183D7F6-B498-43B3-948B-1728B52AA6E4}">
                <adec:decorative xmlns:adec="http://schemas.microsoft.com/office/drawing/2017/decorative" val="1"/>
              </a:ext>
            </a:extLst>
          </p:cNvPr>
          <p:cNvCxnSpPr>
            <a:cxnSpLocks/>
            <a:stCxn id="8" idx="3"/>
            <a:endCxn id="17" idx="1"/>
          </p:cNvCxnSpPr>
          <p:nvPr/>
        </p:nvCxnSpPr>
        <p:spPr>
          <a:xfrm>
            <a:off x="6023295" y="2852124"/>
            <a:ext cx="1116550" cy="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45A24AA-9615-C2DA-4A69-679C686F1FCD}"/>
              </a:ext>
              <a:ext uri="{C183D7F6-B498-43B3-948B-1728B52AA6E4}">
                <adec:decorative xmlns:adec="http://schemas.microsoft.com/office/drawing/2017/decorative" val="1"/>
              </a:ext>
            </a:extLst>
          </p:cNvPr>
          <p:cNvCxnSpPr>
            <a:cxnSpLocks/>
            <a:endCxn id="18" idx="0"/>
          </p:cNvCxnSpPr>
          <p:nvPr/>
        </p:nvCxnSpPr>
        <p:spPr>
          <a:xfrm>
            <a:off x="4407701" y="3155659"/>
            <a:ext cx="5380" cy="53328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82">
            <a:extLst>
              <a:ext uri="{FF2B5EF4-FFF2-40B4-BE49-F238E27FC236}">
                <a16:creationId xmlns:a16="http://schemas.microsoft.com/office/drawing/2014/main" id="{E8B5B835-307E-99EB-24B7-5750109D9AB2}"/>
              </a:ext>
              <a:ext uri="{C183D7F6-B498-43B3-948B-1728B52AA6E4}">
                <adec:decorative xmlns:adec="http://schemas.microsoft.com/office/drawing/2017/decorative" val="1"/>
              </a:ext>
            </a:extLst>
          </p:cNvPr>
          <p:cNvCxnSpPr>
            <a:cxnSpLocks/>
          </p:cNvCxnSpPr>
          <p:nvPr/>
        </p:nvCxnSpPr>
        <p:spPr>
          <a:xfrm flipV="1">
            <a:off x="6040073" y="3986169"/>
            <a:ext cx="1101170"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35F1DB9-D484-62B2-C5A7-95F401E01D09}"/>
              </a:ext>
              <a:ext uri="{C183D7F6-B498-43B3-948B-1728B52AA6E4}">
                <adec:decorative xmlns:adec="http://schemas.microsoft.com/office/drawing/2017/decorative" val="1"/>
              </a:ext>
            </a:extLst>
          </p:cNvPr>
          <p:cNvCxnSpPr>
            <a:cxnSpLocks/>
          </p:cNvCxnSpPr>
          <p:nvPr/>
        </p:nvCxnSpPr>
        <p:spPr>
          <a:xfrm>
            <a:off x="4400711" y="4306349"/>
            <a:ext cx="0" cy="54248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0934BA5-9F55-C1DD-68C6-ECB4183E87A7}"/>
              </a:ext>
              <a:ext uri="{C183D7F6-B498-43B3-948B-1728B52AA6E4}">
                <adec:decorative xmlns:adec="http://schemas.microsoft.com/office/drawing/2017/decorative" val="1"/>
              </a:ext>
            </a:extLst>
          </p:cNvPr>
          <p:cNvSpPr txBox="1"/>
          <p:nvPr/>
        </p:nvSpPr>
        <p:spPr>
          <a:xfrm>
            <a:off x="6357989" y="1610798"/>
            <a:ext cx="364750" cy="184666"/>
          </a:xfrm>
          <a:prstGeom prst="rect">
            <a:avLst/>
          </a:prstGeom>
          <a:solidFill>
            <a:schemeClr val="bg1">
              <a:lumMod val="85000"/>
            </a:schemeClr>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38" name="TextBox 37">
            <a:extLst>
              <a:ext uri="{FF2B5EF4-FFF2-40B4-BE49-F238E27FC236}">
                <a16:creationId xmlns:a16="http://schemas.microsoft.com/office/drawing/2014/main" id="{14406ABE-E7BB-2017-1446-BB47A58A340B}"/>
              </a:ext>
              <a:ext uri="{C183D7F6-B498-43B3-948B-1728B52AA6E4}">
                <adec:decorative xmlns:adec="http://schemas.microsoft.com/office/drawing/2017/decorative" val="1"/>
              </a:ext>
            </a:extLst>
          </p:cNvPr>
          <p:cNvSpPr txBox="1"/>
          <p:nvPr/>
        </p:nvSpPr>
        <p:spPr>
          <a:xfrm>
            <a:off x="4212277" y="219077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39" name="TextBox 38">
            <a:extLst>
              <a:ext uri="{FF2B5EF4-FFF2-40B4-BE49-F238E27FC236}">
                <a16:creationId xmlns:a16="http://schemas.microsoft.com/office/drawing/2014/main" id="{3543D7BF-AC5D-1F2B-C801-26335B6456D0}"/>
              </a:ext>
              <a:ext uri="{C183D7F6-B498-43B3-948B-1728B52AA6E4}">
                <adec:decorative xmlns:adec="http://schemas.microsoft.com/office/drawing/2017/decorative" val="1"/>
              </a:ext>
            </a:extLst>
          </p:cNvPr>
          <p:cNvSpPr txBox="1"/>
          <p:nvPr/>
        </p:nvSpPr>
        <p:spPr>
          <a:xfrm>
            <a:off x="6359387" y="276148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40" name="TextBox 39">
            <a:extLst>
              <a:ext uri="{FF2B5EF4-FFF2-40B4-BE49-F238E27FC236}">
                <a16:creationId xmlns:a16="http://schemas.microsoft.com/office/drawing/2014/main" id="{FFDA8B48-6806-8C28-3D21-ACF2E6E32D4C}"/>
              </a:ext>
              <a:ext uri="{C183D7F6-B498-43B3-948B-1728B52AA6E4}">
                <adec:decorative xmlns:adec="http://schemas.microsoft.com/office/drawing/2017/decorative" val="1"/>
              </a:ext>
            </a:extLst>
          </p:cNvPr>
          <p:cNvSpPr txBox="1"/>
          <p:nvPr/>
        </p:nvSpPr>
        <p:spPr>
          <a:xfrm>
            <a:off x="4213675" y="334146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41" name="TextBox 40">
            <a:extLst>
              <a:ext uri="{FF2B5EF4-FFF2-40B4-BE49-F238E27FC236}">
                <a16:creationId xmlns:a16="http://schemas.microsoft.com/office/drawing/2014/main" id="{1D81CCFF-DFD8-C40E-8626-458D01607DC8}"/>
              </a:ext>
              <a:ext uri="{C183D7F6-B498-43B3-948B-1728B52AA6E4}">
                <adec:decorative xmlns:adec="http://schemas.microsoft.com/office/drawing/2017/decorative" val="1"/>
              </a:ext>
            </a:extLst>
          </p:cNvPr>
          <p:cNvSpPr txBox="1"/>
          <p:nvPr/>
        </p:nvSpPr>
        <p:spPr>
          <a:xfrm>
            <a:off x="6367776" y="3885613"/>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42" name="TextBox 41">
            <a:extLst>
              <a:ext uri="{FF2B5EF4-FFF2-40B4-BE49-F238E27FC236}">
                <a16:creationId xmlns:a16="http://schemas.microsoft.com/office/drawing/2014/main" id="{58445FD6-34EF-D8D7-9851-0EEDA94BBA4A}"/>
              </a:ext>
              <a:ext uri="{C183D7F6-B498-43B3-948B-1728B52AA6E4}">
                <adec:decorative xmlns:adec="http://schemas.microsoft.com/office/drawing/2017/decorative" val="1"/>
              </a:ext>
            </a:extLst>
          </p:cNvPr>
          <p:cNvSpPr txBox="1"/>
          <p:nvPr/>
        </p:nvSpPr>
        <p:spPr>
          <a:xfrm>
            <a:off x="4222064" y="4465593"/>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46" name="TextBox 45">
            <a:extLst>
              <a:ext uri="{FF2B5EF4-FFF2-40B4-BE49-F238E27FC236}">
                <a16:creationId xmlns:a16="http://schemas.microsoft.com/office/drawing/2014/main" id="{73633274-CED1-3750-B8F2-F1DA10749030}"/>
              </a:ext>
              <a:ext uri="{C183D7F6-B498-43B3-948B-1728B52AA6E4}">
                <adec:decorative xmlns:adec="http://schemas.microsoft.com/office/drawing/2017/decorative" val="1"/>
              </a:ext>
            </a:extLst>
          </p:cNvPr>
          <p:cNvSpPr txBox="1"/>
          <p:nvPr/>
        </p:nvSpPr>
        <p:spPr>
          <a:xfrm>
            <a:off x="717258" y="2600479"/>
            <a:ext cx="1371601" cy="938719"/>
          </a:xfrm>
          <a:prstGeom prst="rect">
            <a:avLst/>
          </a:prstGeom>
          <a:noFill/>
        </p:spPr>
        <p:txBody>
          <a:bodyPr wrap="square">
            <a:spAutoFit/>
          </a:bodyPr>
          <a:lstStyle/>
          <a:p>
            <a:r>
              <a:rPr lang="en-US" sz="1100" i="1" dirty="0">
                <a:solidFill>
                  <a:srgbClr val="292929"/>
                </a:solidFill>
                <a:latin typeface="Lub Dub Bold" panose="020B0803030403020204" pitchFamily="34" charset="0"/>
                <a:cs typeface="Lato"/>
              </a:rPr>
              <a:t>Risk-Based Thresholds for Initiation of BP Treatment for Adults*</a:t>
            </a:r>
            <a:endParaRPr lang="en-US" sz="1100" i="1" dirty="0">
              <a:latin typeface="Lub Dub Bold" panose="020B0803030403020204" pitchFamily="34" charset="0"/>
            </a:endParaRPr>
          </a:p>
        </p:txBody>
      </p:sp>
      <p:sp>
        <p:nvSpPr>
          <p:cNvPr id="47" name="TextBox 46">
            <a:extLst>
              <a:ext uri="{FF2B5EF4-FFF2-40B4-BE49-F238E27FC236}">
                <a16:creationId xmlns:a16="http://schemas.microsoft.com/office/drawing/2014/main" id="{2C0B897A-E77E-2D5D-72FA-489E5AAAFC95}"/>
              </a:ext>
              <a:ext uri="{C183D7F6-B498-43B3-948B-1728B52AA6E4}">
                <adec:decorative xmlns:adec="http://schemas.microsoft.com/office/drawing/2017/decorative" val="1"/>
              </a:ext>
            </a:extLst>
          </p:cNvPr>
          <p:cNvSpPr txBox="1"/>
          <p:nvPr/>
        </p:nvSpPr>
        <p:spPr>
          <a:xfrm>
            <a:off x="710267" y="1544865"/>
            <a:ext cx="1371601" cy="261610"/>
          </a:xfrm>
          <a:prstGeom prst="rect">
            <a:avLst/>
          </a:prstGeom>
          <a:noFill/>
        </p:spPr>
        <p:txBody>
          <a:bodyPr wrap="square">
            <a:spAutoFit/>
          </a:bodyPr>
          <a:lstStyle/>
          <a:p>
            <a:r>
              <a:rPr lang="en-US" sz="1100" i="1" dirty="0">
                <a:solidFill>
                  <a:srgbClr val="292929"/>
                </a:solidFill>
                <a:latin typeface="Lub Dub Bold" panose="020B0803030403020204" pitchFamily="34" charset="0"/>
                <a:cs typeface="Lato"/>
              </a:rPr>
              <a:t>BP Level-Only</a:t>
            </a:r>
            <a:endParaRPr lang="en-US" sz="1100" i="1" dirty="0">
              <a:latin typeface="Lub Dub Bold" panose="020B0803030403020204" pitchFamily="34" charset="0"/>
            </a:endParaRPr>
          </a:p>
        </p:txBody>
      </p:sp>
      <p:sp>
        <p:nvSpPr>
          <p:cNvPr id="5" name="Text Placeholder 4">
            <a:extLst>
              <a:ext uri="{FF2B5EF4-FFF2-40B4-BE49-F238E27FC236}">
                <a16:creationId xmlns:a16="http://schemas.microsoft.com/office/drawing/2014/main" id="{639146B8-6D9C-0D80-207F-BC113E0EE5DB}"/>
              </a:ext>
            </a:extLst>
          </p:cNvPr>
          <p:cNvSpPr>
            <a:spLocks noGrp="1"/>
          </p:cNvSpPr>
          <p:nvPr>
            <p:ph type="body" sz="quarter" idx="13"/>
          </p:nvPr>
        </p:nvSpPr>
        <p:spPr/>
        <p:txBody>
          <a:bodyPr/>
          <a:lstStyle/>
          <a:p>
            <a:r>
              <a:rPr lang="en-US" b="1" dirty="0"/>
              <a:t>Abbreviations: </a:t>
            </a:r>
            <a:r>
              <a:rPr lang="en-US" dirty="0"/>
              <a:t>BP indicates blood pressure; CHD, coronary heart disease; CKD, chronic kidney disease; CVD, cardiovascular disease; </a:t>
            </a:r>
            <a:br>
              <a:rPr lang="en-US" dirty="0"/>
            </a:br>
            <a:r>
              <a:rPr lang="en-US" dirty="0"/>
              <a:t>DBP, diastolic blood pressure; HF, heart failure; PREVENT, Predicting Risk of CVD EVENTs; and SBP, systolic blood pressure. </a:t>
            </a:r>
          </a:p>
        </p:txBody>
      </p:sp>
      <p:sp>
        <p:nvSpPr>
          <p:cNvPr id="4" name="Slide Number Placeholder 3">
            <a:extLst>
              <a:ext uri="{FF2B5EF4-FFF2-40B4-BE49-F238E27FC236}">
                <a16:creationId xmlns:a16="http://schemas.microsoft.com/office/drawing/2014/main" id="{4C0EBDE4-88DC-A702-A2A0-0C014940944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25065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22" presetClass="entr" presetSubtype="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par>
                          <p:cTn id="71" fill="hold">
                            <p:stCondLst>
                              <p:cond delay="1500"/>
                            </p:stCondLst>
                            <p:childTnLst>
                              <p:par>
                                <p:cTn id="72" presetID="10" presetClass="entr" presetSubtype="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up)">
                                      <p:cBhvr>
                                        <p:cTn id="79" dur="500"/>
                                        <p:tgtEl>
                                          <p:spTgt spid="3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3" grpId="0" animBg="1"/>
      <p:bldP spid="8" grpId="0" animBg="1"/>
      <p:bldP spid="16" grpId="0" animBg="1"/>
      <p:bldP spid="17" grpId="0" animBg="1"/>
      <p:bldP spid="18" grpId="0" animBg="1"/>
      <p:bldP spid="19" grpId="0" animBg="1"/>
      <p:bldP spid="21" grpId="0" animBg="1"/>
      <p:bldP spid="37" grpId="0" animBg="1"/>
      <p:bldP spid="38" grpId="0" animBg="1"/>
      <p:bldP spid="39" grpId="0" animBg="1"/>
      <p:bldP spid="40" grpId="0" animBg="1"/>
      <p:bldP spid="41" grpId="0" animBg="1"/>
      <p:bldP spid="42" grpId="0" animBg="1"/>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DCF37-B8B5-0328-323F-4E05A5FE3E0A}"/>
              </a:ext>
            </a:extLst>
          </p:cNvPr>
          <p:cNvSpPr>
            <a:spLocks noGrp="1"/>
          </p:cNvSpPr>
          <p:nvPr>
            <p:ph type="title"/>
          </p:nvPr>
        </p:nvSpPr>
        <p:spPr>
          <a:xfrm>
            <a:off x="838199" y="365125"/>
            <a:ext cx="10602191" cy="660111"/>
          </a:xfrm>
        </p:spPr>
        <p:txBody>
          <a:bodyPr/>
          <a:lstStyle/>
          <a:p>
            <a:r>
              <a:rPr lang="en-US" dirty="0"/>
              <a:t>Initial Medication Selection for Treatment of Primary HTN</a:t>
            </a:r>
          </a:p>
        </p:txBody>
      </p:sp>
      <p:graphicFrame>
        <p:nvGraphicFramePr>
          <p:cNvPr id="6" name="Content Placeholder 5">
            <a:extLst>
              <a:ext uri="{FF2B5EF4-FFF2-40B4-BE49-F238E27FC236}">
                <a16:creationId xmlns:a16="http://schemas.microsoft.com/office/drawing/2014/main" id="{959A0DA6-FEB6-42EC-BF8E-0D23E2D245C2}"/>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9541835"/>
              </p:ext>
            </p:extLst>
          </p:nvPr>
        </p:nvGraphicFramePr>
        <p:xfrm>
          <a:off x="1633503" y="1255325"/>
          <a:ext cx="8924994" cy="1159185"/>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8123385">
                  <a:extLst>
                    <a:ext uri="{9D8B030D-6E8A-4147-A177-3AD203B41FA5}">
                      <a16:colId xmlns:a16="http://schemas.microsoft.com/office/drawing/2014/main" val="3265590656"/>
                    </a:ext>
                  </a:extLst>
                </a:gridCol>
              </a:tblGrid>
              <a:tr h="47038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8880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For adults initiating antihypertensive drug therapy, thiazide-type diuretics, long-acting dihydropyridine CCBs, and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ACEi</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or ARBs are recommended as first-line therapy to prevent CVD.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bl>
          </a:graphicData>
        </a:graphic>
      </p:graphicFrame>
      <p:sp>
        <p:nvSpPr>
          <p:cNvPr id="18" name="Hexagon 17">
            <a:extLst>
              <a:ext uri="{FF2B5EF4-FFF2-40B4-BE49-F238E27FC236}">
                <a16:creationId xmlns:a16="http://schemas.microsoft.com/office/drawing/2014/main" id="{03122164-D631-D265-5BE6-5CC586CCE16B}"/>
              </a:ext>
              <a:ext uri="{C183D7F6-B498-43B3-948B-1728B52AA6E4}">
                <adec:decorative xmlns:adec="http://schemas.microsoft.com/office/drawing/2017/decorative" val="1"/>
              </a:ext>
            </a:extLst>
          </p:cNvPr>
          <p:cNvSpPr/>
          <p:nvPr/>
        </p:nvSpPr>
        <p:spPr>
          <a:xfrm rot="5400000">
            <a:off x="7635589" y="2630469"/>
            <a:ext cx="1602711" cy="1394359"/>
          </a:xfrm>
          <a:prstGeom prst="hexagon">
            <a:avLst>
              <a:gd name="adj" fmla="val 25000"/>
              <a:gd name="vf" fmla="val 115470"/>
            </a:avLst>
          </a:prstGeom>
          <a:ln>
            <a:solidFill>
              <a:schemeClr val="tx1"/>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b="1">
              <a:latin typeface="Lub Dub Condensed" panose="020B0506030403020204" pitchFamily="34" charset="0"/>
            </a:endParaRPr>
          </a:p>
        </p:txBody>
      </p:sp>
      <p:sp>
        <p:nvSpPr>
          <p:cNvPr id="16" name="Hexagon 15">
            <a:extLst>
              <a:ext uri="{FF2B5EF4-FFF2-40B4-BE49-F238E27FC236}">
                <a16:creationId xmlns:a16="http://schemas.microsoft.com/office/drawing/2014/main" id="{BB3D0471-8ADC-D017-5BA5-C4D156CF1496}"/>
              </a:ext>
              <a:ext uri="{C183D7F6-B498-43B3-948B-1728B52AA6E4}">
                <adec:decorative xmlns:adec="http://schemas.microsoft.com/office/drawing/2017/decorative" val="1"/>
              </a:ext>
            </a:extLst>
          </p:cNvPr>
          <p:cNvSpPr/>
          <p:nvPr/>
        </p:nvSpPr>
        <p:spPr>
          <a:xfrm rot="5400000">
            <a:off x="6129681" y="2630469"/>
            <a:ext cx="1602711" cy="1394359"/>
          </a:xfrm>
          <a:prstGeom prst="hexagon">
            <a:avLst>
              <a:gd name="adj" fmla="val 25000"/>
              <a:gd name="vf" fmla="val 115470"/>
            </a:avLst>
          </a:prstGeom>
          <a:ln>
            <a:solidFill>
              <a:schemeClr val="tx1"/>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b="1">
              <a:latin typeface="Lub Dub Condensed" panose="020B0506030403020204" pitchFamily="34" charset="0"/>
            </a:endParaRPr>
          </a:p>
        </p:txBody>
      </p:sp>
      <p:sp>
        <p:nvSpPr>
          <p:cNvPr id="14" name="Hexagon 13">
            <a:extLst>
              <a:ext uri="{FF2B5EF4-FFF2-40B4-BE49-F238E27FC236}">
                <a16:creationId xmlns:a16="http://schemas.microsoft.com/office/drawing/2014/main" id="{7BEBF17B-A605-782F-21BA-1CE42CBB6A64}"/>
              </a:ext>
              <a:ext uri="{C183D7F6-B498-43B3-948B-1728B52AA6E4}">
                <adec:decorative xmlns:adec="http://schemas.microsoft.com/office/drawing/2017/decorative" val="1"/>
              </a:ext>
            </a:extLst>
          </p:cNvPr>
          <p:cNvSpPr/>
          <p:nvPr/>
        </p:nvSpPr>
        <p:spPr>
          <a:xfrm rot="5400000">
            <a:off x="6879750" y="3990851"/>
            <a:ext cx="1602711" cy="1394359"/>
          </a:xfrm>
          <a:prstGeom prst="hexagon">
            <a:avLst>
              <a:gd name="adj" fmla="val 25000"/>
              <a:gd name="vf" fmla="val 115470"/>
            </a:avLst>
          </a:prstGeom>
          <a:ln>
            <a:solidFill>
              <a:schemeClr val="tx1"/>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b="1">
              <a:latin typeface="Lub Dub Condensed" panose="020B0506030403020204" pitchFamily="34" charset="0"/>
            </a:endParaRPr>
          </a:p>
        </p:txBody>
      </p:sp>
      <p:sp>
        <p:nvSpPr>
          <p:cNvPr id="12" name="Hexagon 11">
            <a:extLst>
              <a:ext uri="{FF2B5EF4-FFF2-40B4-BE49-F238E27FC236}">
                <a16:creationId xmlns:a16="http://schemas.microsoft.com/office/drawing/2014/main" id="{1F6F15A7-6162-B902-A848-0D69C1B698A9}"/>
              </a:ext>
              <a:ext uri="{C183D7F6-B498-43B3-948B-1728B52AA6E4}">
                <adec:decorative xmlns:adec="http://schemas.microsoft.com/office/drawing/2017/decorative" val="1"/>
              </a:ext>
            </a:extLst>
          </p:cNvPr>
          <p:cNvSpPr/>
          <p:nvPr/>
        </p:nvSpPr>
        <p:spPr>
          <a:xfrm rot="5400000">
            <a:off x="8385658" y="3990851"/>
            <a:ext cx="1602711" cy="1394359"/>
          </a:xfrm>
          <a:prstGeom prst="hexagon">
            <a:avLst>
              <a:gd name="adj" fmla="val 25000"/>
              <a:gd name="vf" fmla="val 115470"/>
            </a:avLst>
          </a:prstGeom>
          <a:ln>
            <a:solidFill>
              <a:schemeClr val="tx1"/>
            </a:solidFill>
          </a:ln>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b="1">
              <a:latin typeface="Lub Dub Condensed" panose="020B0506030403020204" pitchFamily="34" charset="0"/>
            </a:endParaRPr>
          </a:p>
        </p:txBody>
      </p:sp>
      <p:pic>
        <p:nvPicPr>
          <p:cNvPr id="20" name="Picture 19">
            <a:extLst>
              <a:ext uri="{FF2B5EF4-FFF2-40B4-BE49-F238E27FC236}">
                <a16:creationId xmlns:a16="http://schemas.microsoft.com/office/drawing/2014/main" id="{E3E1DDE7-12B9-E037-E5A2-1858284C85C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91236" y="2827089"/>
            <a:ext cx="5259897" cy="2810313"/>
          </a:xfrm>
          <a:prstGeom prst="rect">
            <a:avLst/>
          </a:prstGeom>
          <a:noFill/>
          <a:effectLst>
            <a:softEdge rad="635000"/>
          </a:effectLst>
        </p:spPr>
      </p:pic>
      <p:sp>
        <p:nvSpPr>
          <p:cNvPr id="3" name="Hexagon 6">
            <a:extLst>
              <a:ext uri="{FF2B5EF4-FFF2-40B4-BE49-F238E27FC236}">
                <a16:creationId xmlns:a16="http://schemas.microsoft.com/office/drawing/2014/main" id="{F608C0A9-DA17-40E0-5680-B0ED6251CE2A}"/>
              </a:ext>
            </a:extLst>
          </p:cNvPr>
          <p:cNvSpPr txBox="1"/>
          <p:nvPr/>
        </p:nvSpPr>
        <p:spPr>
          <a:xfrm>
            <a:off x="6451145" y="2776049"/>
            <a:ext cx="959783" cy="1103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kumimoji="0" lang="en-US" sz="18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Thiazide type diuretic</a:t>
            </a:r>
            <a:endParaRPr lang="en-US" sz="3600" b="1" kern="1200" dirty="0">
              <a:latin typeface="Lub Dub Condensed" panose="020B0506030403020204" pitchFamily="34" charset="0"/>
            </a:endParaRPr>
          </a:p>
        </p:txBody>
      </p:sp>
      <p:sp>
        <p:nvSpPr>
          <p:cNvPr id="7" name="Hexagon 4">
            <a:extLst>
              <a:ext uri="{FF2B5EF4-FFF2-40B4-BE49-F238E27FC236}">
                <a16:creationId xmlns:a16="http://schemas.microsoft.com/office/drawing/2014/main" id="{2838D6C3-E380-49FC-4A1F-49F6B45298A3}"/>
              </a:ext>
            </a:extLst>
          </p:cNvPr>
          <p:cNvSpPr txBox="1"/>
          <p:nvPr/>
        </p:nvSpPr>
        <p:spPr>
          <a:xfrm>
            <a:off x="7743039" y="2776049"/>
            <a:ext cx="1375795" cy="1103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b="1" kern="1200" dirty="0">
                <a:latin typeface="Lub Dub Condensed" panose="020B0506030403020204" pitchFamily="34" charset="0"/>
              </a:rPr>
              <a:t>Long acting DHP-CCB</a:t>
            </a:r>
          </a:p>
        </p:txBody>
      </p:sp>
      <p:sp>
        <p:nvSpPr>
          <p:cNvPr id="21" name="Hexagon 8">
            <a:extLst>
              <a:ext uri="{FF2B5EF4-FFF2-40B4-BE49-F238E27FC236}">
                <a16:creationId xmlns:a16="http://schemas.microsoft.com/office/drawing/2014/main" id="{60BF74B8-3199-CA68-B44A-EAB133119677}"/>
              </a:ext>
            </a:extLst>
          </p:cNvPr>
          <p:cNvSpPr txBox="1"/>
          <p:nvPr/>
        </p:nvSpPr>
        <p:spPr>
          <a:xfrm>
            <a:off x="7201214" y="4136431"/>
            <a:ext cx="959783" cy="1103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b="1" kern="1200" dirty="0" err="1">
                <a:latin typeface="Lub Dub Condensed" panose="020B0506030403020204" pitchFamily="34" charset="0"/>
              </a:rPr>
              <a:t>ACEi</a:t>
            </a:r>
            <a:endParaRPr lang="en-US" b="1" kern="1200" dirty="0">
              <a:latin typeface="Lub Dub Condensed" panose="020B0506030403020204" pitchFamily="34" charset="0"/>
            </a:endParaRPr>
          </a:p>
        </p:txBody>
      </p:sp>
      <p:sp>
        <p:nvSpPr>
          <p:cNvPr id="22" name="Hexagon 10">
            <a:extLst>
              <a:ext uri="{FF2B5EF4-FFF2-40B4-BE49-F238E27FC236}">
                <a16:creationId xmlns:a16="http://schemas.microsoft.com/office/drawing/2014/main" id="{AE408D63-1DAF-95FC-2557-DA4EA27A4E4F}"/>
              </a:ext>
            </a:extLst>
          </p:cNvPr>
          <p:cNvSpPr txBox="1"/>
          <p:nvPr/>
        </p:nvSpPr>
        <p:spPr>
          <a:xfrm>
            <a:off x="8707122" y="4136431"/>
            <a:ext cx="959783" cy="11031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kumimoji="0" lang="en-US" sz="1800" b="1" i="0" u="none" strike="noStrike" kern="1200" cap="none" spc="0" normalizeH="0" baseline="0" noProof="0" dirty="0">
                <a:ln>
                  <a:noFill/>
                </a:ln>
                <a:solidFill>
                  <a:prstClr val="white"/>
                </a:solidFill>
                <a:effectLst/>
                <a:uLnTx/>
                <a:uFillTx/>
                <a:latin typeface="Lub Dub Condensed" panose="020B0506030403020204" pitchFamily="34" charset="0"/>
                <a:ea typeface="+mn-ea"/>
                <a:cs typeface="+mn-cs"/>
              </a:rPr>
              <a:t>ARB</a:t>
            </a:r>
            <a:endParaRPr lang="en-US" sz="3600" b="1" kern="1200" dirty="0">
              <a:latin typeface="Lub Dub Condensed" panose="020B0506030403020204" pitchFamily="34" charset="0"/>
            </a:endParaRPr>
          </a:p>
        </p:txBody>
      </p:sp>
      <p:sp>
        <p:nvSpPr>
          <p:cNvPr id="5" name="Text Placeholder 4">
            <a:extLst>
              <a:ext uri="{FF2B5EF4-FFF2-40B4-BE49-F238E27FC236}">
                <a16:creationId xmlns:a16="http://schemas.microsoft.com/office/drawing/2014/main" id="{1367A74D-F82F-6A68-B3DD-94A3DE304790}"/>
              </a:ext>
            </a:extLst>
          </p:cNvPr>
          <p:cNvSpPr>
            <a:spLocks noGrp="1"/>
          </p:cNvSpPr>
          <p:nvPr>
            <p:ph type="body" sz="quarter" idx="13"/>
          </p:nvPr>
        </p:nvSpPr>
        <p:spPr>
          <a:xfrm>
            <a:off x="2722981" y="5873961"/>
            <a:ext cx="6746039" cy="421493"/>
          </a:xfrm>
        </p:spPr>
        <p:txBody>
          <a:bodyPr/>
          <a:lstStyle/>
          <a:p>
            <a:r>
              <a:rPr lang="en-US" b="1" dirty="0"/>
              <a:t>Abbreviations: </a:t>
            </a:r>
            <a:r>
              <a:rPr lang="en-US" dirty="0" err="1"/>
              <a:t>ACEi</a:t>
            </a:r>
            <a:r>
              <a:rPr lang="en-US" dirty="0"/>
              <a:t> indicates Angiotensin Converting Enzyme inhibitors; ARB, Angiotensin Receptor Blocker; CVD, cardiovascular disease; and LA DHP-CCB, Dihydropyridine Calcium Channel Blocker.</a:t>
            </a:r>
          </a:p>
        </p:txBody>
      </p:sp>
      <p:sp>
        <p:nvSpPr>
          <p:cNvPr id="4" name="Slide Number Placeholder 3">
            <a:extLst>
              <a:ext uri="{FF2B5EF4-FFF2-40B4-BE49-F238E27FC236}">
                <a16:creationId xmlns:a16="http://schemas.microsoft.com/office/drawing/2014/main" id="{B1C05DE3-E6C7-06A0-814A-6C1B149B685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
        <p:nvSpPr>
          <p:cNvPr id="8" name="Hexagon 7">
            <a:extLst>
              <a:ext uri="{FF2B5EF4-FFF2-40B4-BE49-F238E27FC236}">
                <a16:creationId xmlns:a16="http://schemas.microsoft.com/office/drawing/2014/main" id="{FF66AC2B-356D-659C-AC12-39D2AE7BEC5B}"/>
              </a:ext>
            </a:extLst>
          </p:cNvPr>
          <p:cNvSpPr/>
          <p:nvPr/>
        </p:nvSpPr>
        <p:spPr>
          <a:xfrm>
            <a:off x="8074500" y="4415070"/>
            <a:ext cx="712872" cy="545920"/>
          </a:xfrm>
          <a:prstGeom prst="hexag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solidFill>
              </a:rPr>
              <a:t>OR</a:t>
            </a:r>
          </a:p>
        </p:txBody>
      </p:sp>
    </p:spTree>
    <p:extLst>
      <p:ext uri="{BB962C8B-B14F-4D97-AF65-F5344CB8AC3E}">
        <p14:creationId xmlns:p14="http://schemas.microsoft.com/office/powerpoint/2010/main" val="16640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F77F-4CC8-4FF5-55F4-BA9BC417E42B}"/>
              </a:ext>
            </a:extLst>
          </p:cNvPr>
          <p:cNvSpPr>
            <a:spLocks noGrp="1"/>
          </p:cNvSpPr>
          <p:nvPr>
            <p:ph type="title"/>
          </p:nvPr>
        </p:nvSpPr>
        <p:spPr>
          <a:xfrm>
            <a:off x="838200" y="365125"/>
            <a:ext cx="7775864" cy="660111"/>
          </a:xfrm>
        </p:spPr>
        <p:txBody>
          <a:bodyPr/>
          <a:lstStyle/>
          <a:p>
            <a:r>
              <a:rPr lang="en-US" dirty="0"/>
              <a:t>Choice of initial monotherapy vs combination drug therapy</a:t>
            </a:r>
          </a:p>
        </p:txBody>
      </p:sp>
      <p:sp>
        <p:nvSpPr>
          <p:cNvPr id="8" name="Rectangle 7" descr="For adults with stage 2 hypertension (SBP ≥140 mm Hg or DBP ≥90 mm Hg), starting treatment with two first-line antihypertensive drugs from different classes—preferably as a single-pill combination—is recommended to enhance blood pressure control and adherence. For stage 1 hypertension (SBP 130–139 mm Hg or DBP 80–89 mm Hg), initiating therapy with a single first-line agent is reasonable, with dose titration or additional agents as needed. Combining ACE inhibitors, ARBs, and renin inhibitors is not recommended due to potential harm .">
            <a:extLst>
              <a:ext uri="{FF2B5EF4-FFF2-40B4-BE49-F238E27FC236}">
                <a16:creationId xmlns:a16="http://schemas.microsoft.com/office/drawing/2014/main" id="{C807DDC0-2BF6-3819-CA66-1460E8B4E526}"/>
              </a:ext>
            </a:extLst>
          </p:cNvPr>
          <p:cNvSpPr/>
          <p:nvPr/>
        </p:nvSpPr>
        <p:spPr>
          <a:xfrm>
            <a:off x="633845" y="1174173"/>
            <a:ext cx="10515600" cy="4488871"/>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9EA8D20-9D3F-D1DC-B2AD-A8B565538D8F}"/>
              </a:ext>
              <a:ext uri="{C183D7F6-B498-43B3-948B-1728B52AA6E4}">
                <adec:decorative xmlns:adec="http://schemas.microsoft.com/office/drawing/2017/decorative" val="1"/>
              </a:ext>
            </a:extLst>
          </p:cNvPr>
          <p:cNvGrpSpPr/>
          <p:nvPr/>
        </p:nvGrpSpPr>
        <p:grpSpPr>
          <a:xfrm>
            <a:off x="8304516" y="3356994"/>
            <a:ext cx="2803906" cy="1929468"/>
            <a:chOff x="8304516" y="3356994"/>
            <a:chExt cx="2803906" cy="1929468"/>
          </a:xfrm>
        </p:grpSpPr>
        <p:sp>
          <p:nvSpPr>
            <p:cNvPr id="32" name="Rectangle Container">
              <a:extLst>
                <a:ext uri="{FF2B5EF4-FFF2-40B4-BE49-F238E27FC236}">
                  <a16:creationId xmlns:a16="http://schemas.microsoft.com/office/drawing/2014/main" id="{6F8FC181-D9EA-F191-5960-146BA965C2CE}"/>
                </a:ext>
                <a:ext uri="{C183D7F6-B498-43B3-948B-1728B52AA6E4}">
                  <adec:decorative xmlns:adec="http://schemas.microsoft.com/office/drawing/2017/decorative" val="1"/>
                </a:ext>
              </a:extLst>
            </p:cNvPr>
            <p:cNvSpPr/>
            <p:nvPr/>
          </p:nvSpPr>
          <p:spPr>
            <a:xfrm>
              <a:off x="8304516" y="3742888"/>
              <a:ext cx="2803906" cy="154357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br>
                <a:rPr lang="en-US" sz="1400" b="1" u="sng" dirty="0">
                  <a:solidFill>
                    <a:srgbClr val="292929"/>
                  </a:solidFill>
                  <a:latin typeface="Lub Dub Condensed" panose="020B0506030403020204" pitchFamily="34" charset="0"/>
                  <a:cs typeface="Lato"/>
                </a:rPr>
              </a:br>
              <a:br>
                <a:rPr lang="en-US" sz="1400" b="1" u="sng" dirty="0">
                  <a:solidFill>
                    <a:srgbClr val="292929"/>
                  </a:solidFill>
                  <a:latin typeface="Lub Dub Condensed" panose="020B0506030403020204" pitchFamily="34" charset="0"/>
                  <a:cs typeface="Lato"/>
                </a:rPr>
              </a:br>
              <a:r>
                <a:rPr lang="en-US" sz="1400" b="1" u="sng" dirty="0">
                  <a:solidFill>
                    <a:srgbClr val="292929"/>
                  </a:solidFill>
                  <a:latin typeface="Lub Dub Condensed" panose="020B0506030403020204" pitchFamily="34" charset="0"/>
                  <a:cs typeface="Lato"/>
                </a:rPr>
                <a:t>Don’t</a:t>
              </a:r>
              <a:r>
                <a:rPr lang="en-US" sz="1400" dirty="0">
                  <a:solidFill>
                    <a:srgbClr val="292929"/>
                  </a:solidFill>
                  <a:latin typeface="Lub Dub Condensed" panose="020B0506030403020204" pitchFamily="34" charset="0"/>
                  <a:cs typeface="Lato"/>
                </a:rPr>
                <a:t> combine </a:t>
              </a:r>
              <a:r>
                <a:rPr lang="en-US" sz="1400" dirty="0" err="1">
                  <a:solidFill>
                    <a:srgbClr val="292929"/>
                  </a:solidFill>
                  <a:latin typeface="Lub Dub Condensed" panose="020B0506030403020204" pitchFamily="34" charset="0"/>
                  <a:cs typeface="Lato"/>
                </a:rPr>
                <a:t>ACEi</a:t>
              </a:r>
              <a:r>
                <a:rPr lang="en-US" sz="1400" dirty="0">
                  <a:solidFill>
                    <a:srgbClr val="292929"/>
                  </a:solidFill>
                  <a:latin typeface="Lub Dub Condensed" panose="020B0506030403020204" pitchFamily="34" charset="0"/>
                  <a:cs typeface="Lato"/>
                </a:rPr>
                <a:t>, ARBs </a:t>
              </a:r>
            </a:p>
            <a:p>
              <a:pPr algn="ctr" hangingPunct="0">
                <a:lnSpc>
                  <a:spcPct val="90000"/>
                </a:lnSpc>
              </a:pPr>
              <a:r>
                <a:rPr lang="en-US" sz="1400" dirty="0">
                  <a:solidFill>
                    <a:srgbClr val="292929"/>
                  </a:solidFill>
                  <a:latin typeface="Lub Dub Condensed" panose="020B0506030403020204" pitchFamily="34" charset="0"/>
                  <a:cs typeface="Lato"/>
                </a:rPr>
                <a:t>and/or renin inhibitors.</a:t>
              </a:r>
            </a:p>
          </p:txBody>
        </p:sp>
        <p:sp>
          <p:nvSpPr>
            <p:cNvPr id="33" name="Oval 32">
              <a:extLst>
                <a:ext uri="{FF2B5EF4-FFF2-40B4-BE49-F238E27FC236}">
                  <a16:creationId xmlns:a16="http://schemas.microsoft.com/office/drawing/2014/main" id="{A5892B09-97AF-BE89-7160-A43F882DB235}"/>
                </a:ext>
                <a:ext uri="{C183D7F6-B498-43B3-948B-1728B52AA6E4}">
                  <adec:decorative xmlns:adec="http://schemas.microsoft.com/office/drawing/2017/decorative" val="1"/>
                </a:ext>
              </a:extLst>
            </p:cNvPr>
            <p:cNvSpPr/>
            <p:nvPr/>
          </p:nvSpPr>
          <p:spPr>
            <a:xfrm>
              <a:off x="9304789" y="3356994"/>
              <a:ext cx="771787" cy="771787"/>
            </a:xfrm>
            <a:prstGeom prst="ellipse">
              <a:avLst/>
            </a:prstGeom>
            <a:solidFill>
              <a:schemeClr val="tx1">
                <a:lumMod val="65000"/>
                <a:lumOff val="3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Warning with solid fill">
              <a:extLst>
                <a:ext uri="{FF2B5EF4-FFF2-40B4-BE49-F238E27FC236}">
                  <a16:creationId xmlns:a16="http://schemas.microsoft.com/office/drawing/2014/main" id="{685FE055-EDEE-02F8-851C-FCA10C6C01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453377" y="3479250"/>
              <a:ext cx="482574" cy="482574"/>
            </a:xfrm>
            <a:prstGeom prst="rect">
              <a:avLst/>
            </a:prstGeom>
          </p:spPr>
        </p:pic>
      </p:grpSp>
      <p:grpSp>
        <p:nvGrpSpPr>
          <p:cNvPr id="6" name="Group 5">
            <a:extLst>
              <a:ext uri="{FF2B5EF4-FFF2-40B4-BE49-F238E27FC236}">
                <a16:creationId xmlns:a16="http://schemas.microsoft.com/office/drawing/2014/main" id="{9BEA9FE9-A40F-801C-12E6-9D173F4AE77C}"/>
              </a:ext>
              <a:ext uri="{C183D7F6-B498-43B3-948B-1728B52AA6E4}">
                <adec:decorative xmlns:adec="http://schemas.microsoft.com/office/drawing/2017/decorative" val="1"/>
              </a:ext>
            </a:extLst>
          </p:cNvPr>
          <p:cNvGrpSpPr/>
          <p:nvPr/>
        </p:nvGrpSpPr>
        <p:grpSpPr>
          <a:xfrm>
            <a:off x="5248129" y="3356995"/>
            <a:ext cx="2106220" cy="2175586"/>
            <a:chOff x="5248129" y="3356995"/>
            <a:chExt cx="2106220" cy="2175586"/>
          </a:xfrm>
        </p:grpSpPr>
        <p:sp>
          <p:nvSpPr>
            <p:cNvPr id="25" name="Rectangle Container">
              <a:extLst>
                <a:ext uri="{FF2B5EF4-FFF2-40B4-BE49-F238E27FC236}">
                  <a16:creationId xmlns:a16="http://schemas.microsoft.com/office/drawing/2014/main" id="{08AE909F-E719-013F-114F-8E6B20DD64B3}"/>
                </a:ext>
                <a:ext uri="{C183D7F6-B498-43B3-948B-1728B52AA6E4}">
                  <adec:decorative xmlns:adec="http://schemas.microsoft.com/office/drawing/2017/decorative" val="1"/>
                </a:ext>
              </a:extLst>
            </p:cNvPr>
            <p:cNvSpPr/>
            <p:nvPr/>
          </p:nvSpPr>
          <p:spPr>
            <a:xfrm>
              <a:off x="5248129" y="3742888"/>
              <a:ext cx="2106220" cy="178969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br>
                <a:rPr lang="en-US" sz="1200" b="1" dirty="0">
                  <a:solidFill>
                    <a:srgbClr val="292929"/>
                  </a:solidFill>
                  <a:latin typeface="Lub Dub Condensed" panose="020B0506030403020204" pitchFamily="34" charset="0"/>
                  <a:cs typeface="Lato"/>
                </a:rPr>
              </a:br>
              <a:br>
                <a:rPr lang="en-US" sz="1200" b="1" dirty="0">
                  <a:solidFill>
                    <a:srgbClr val="292929"/>
                  </a:solidFill>
                  <a:latin typeface="Lub Dub Condensed" panose="020B0506030403020204" pitchFamily="34" charset="0"/>
                  <a:cs typeface="Lato"/>
                </a:rPr>
              </a:br>
              <a:br>
                <a:rPr lang="en-US" sz="1200" b="1" dirty="0">
                  <a:solidFill>
                    <a:srgbClr val="292929"/>
                  </a:solidFill>
                  <a:latin typeface="Lub Dub Condensed" panose="020B0506030403020204" pitchFamily="34" charset="0"/>
                  <a:cs typeface="Lato"/>
                </a:rPr>
              </a:br>
              <a:r>
                <a:rPr lang="en-US" sz="1400" b="1" dirty="0">
                  <a:solidFill>
                    <a:srgbClr val="292929"/>
                  </a:solidFill>
                  <a:latin typeface="Lub Dub Condensed" panose="020B0506030403020204" pitchFamily="34" charset="0"/>
                  <a:cs typeface="Lato"/>
                </a:rPr>
                <a:t>Initiation of </a:t>
              </a:r>
              <a:r>
                <a:rPr lang="en-US" sz="1400" b="1" u="sng" dirty="0">
                  <a:solidFill>
                    <a:srgbClr val="292929"/>
                  </a:solidFill>
                  <a:latin typeface="Lub Dub Condensed" panose="020B0506030403020204" pitchFamily="34" charset="0"/>
                  <a:cs typeface="Lato"/>
                </a:rPr>
                <a:t>two </a:t>
              </a:r>
              <a:r>
                <a:rPr lang="en-US" sz="1400" dirty="0">
                  <a:solidFill>
                    <a:srgbClr val="292929"/>
                  </a:solidFill>
                  <a:latin typeface="Lub Dub Condensed" panose="020B0506030403020204" pitchFamily="34" charset="0"/>
                  <a:cs typeface="Lato"/>
                </a:rPr>
                <a:t>1st line agents </a:t>
              </a:r>
              <a:br>
                <a:rPr lang="en-US" sz="1400" dirty="0">
                  <a:solidFill>
                    <a:srgbClr val="292929"/>
                  </a:solidFill>
                  <a:latin typeface="Lub Dub Condensed" panose="020B0506030403020204" pitchFamily="34" charset="0"/>
                  <a:cs typeface="Lato"/>
                </a:rPr>
              </a:br>
              <a:r>
                <a:rPr lang="en-US" sz="1400" dirty="0">
                  <a:solidFill>
                    <a:srgbClr val="292929"/>
                  </a:solidFill>
                  <a:latin typeface="Lub Dub Condensed" panose="020B0506030403020204" pitchFamily="34" charset="0"/>
                  <a:cs typeface="Lato"/>
                </a:rPr>
                <a:t>of different classes. </a:t>
              </a:r>
            </a:p>
            <a:p>
              <a:pPr algn="ctr" hangingPunct="0">
                <a:lnSpc>
                  <a:spcPct val="90000"/>
                </a:lnSpc>
              </a:pPr>
              <a:endParaRPr lang="en-US" sz="1200" dirty="0">
                <a:solidFill>
                  <a:srgbClr val="292929"/>
                </a:solidFill>
                <a:latin typeface="Lub Dub Condensed" panose="020B0506030403020204" pitchFamily="34" charset="0"/>
                <a:cs typeface="Lato"/>
              </a:endParaRPr>
            </a:p>
            <a:p>
              <a:pPr algn="ctr" hangingPunct="0">
                <a:lnSpc>
                  <a:spcPct val="90000"/>
                </a:lnSpc>
              </a:pPr>
              <a:r>
                <a:rPr lang="en-US" sz="1200" dirty="0">
                  <a:solidFill>
                    <a:srgbClr val="292929"/>
                  </a:solidFill>
                  <a:latin typeface="Lub Dub Condensed" panose="020B0506030403020204" pitchFamily="34" charset="0"/>
                  <a:cs typeface="Lato"/>
                </a:rPr>
                <a:t>Ideally, in a single pill combination to improve adherence.</a:t>
              </a:r>
            </a:p>
          </p:txBody>
        </p:sp>
        <p:sp>
          <p:nvSpPr>
            <p:cNvPr id="26" name="Oval 25">
              <a:extLst>
                <a:ext uri="{FF2B5EF4-FFF2-40B4-BE49-F238E27FC236}">
                  <a16:creationId xmlns:a16="http://schemas.microsoft.com/office/drawing/2014/main" id="{1001E9C0-307E-7DD9-CD6D-CF11A107A907}"/>
                </a:ext>
                <a:ext uri="{C183D7F6-B498-43B3-948B-1728B52AA6E4}">
                  <adec:decorative xmlns:adec="http://schemas.microsoft.com/office/drawing/2017/decorative" val="1"/>
                </a:ext>
              </a:extLst>
            </p:cNvPr>
            <p:cNvSpPr/>
            <p:nvPr/>
          </p:nvSpPr>
          <p:spPr>
            <a:xfrm>
              <a:off x="5915346" y="3356995"/>
              <a:ext cx="771787" cy="771787"/>
            </a:xfrm>
            <a:prstGeom prst="ellipse">
              <a:avLst/>
            </a:prstGeom>
            <a:solidFill>
              <a:schemeClr val="tx1">
                <a:lumMod val="65000"/>
                <a:lumOff val="3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E09C98FB-4EE6-9AA2-0851-9A616ABB4CD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30097" y="3487488"/>
              <a:ext cx="549392" cy="482574"/>
            </a:xfrm>
            <a:prstGeom prst="rect">
              <a:avLst/>
            </a:prstGeom>
          </p:spPr>
        </p:pic>
      </p:grpSp>
      <p:grpSp>
        <p:nvGrpSpPr>
          <p:cNvPr id="3" name="Group 2">
            <a:extLst>
              <a:ext uri="{FF2B5EF4-FFF2-40B4-BE49-F238E27FC236}">
                <a16:creationId xmlns:a16="http://schemas.microsoft.com/office/drawing/2014/main" id="{DC0BA07E-E6FC-ED10-235D-50973AC17F28}"/>
              </a:ext>
              <a:ext uri="{C183D7F6-B498-43B3-948B-1728B52AA6E4}">
                <adec:decorative xmlns:adec="http://schemas.microsoft.com/office/drawing/2017/decorative" val="1"/>
              </a:ext>
            </a:extLst>
          </p:cNvPr>
          <p:cNvGrpSpPr/>
          <p:nvPr/>
        </p:nvGrpSpPr>
        <p:grpSpPr>
          <a:xfrm>
            <a:off x="845305" y="3355596"/>
            <a:ext cx="2803906" cy="1929468"/>
            <a:chOff x="845305" y="3355596"/>
            <a:chExt cx="2803906" cy="1929468"/>
          </a:xfrm>
        </p:grpSpPr>
        <p:sp>
          <p:nvSpPr>
            <p:cNvPr id="22" name="Rectangle Container">
              <a:extLst>
                <a:ext uri="{FF2B5EF4-FFF2-40B4-BE49-F238E27FC236}">
                  <a16:creationId xmlns:a16="http://schemas.microsoft.com/office/drawing/2014/main" id="{FEEAFEF0-1A7C-5395-12D4-347BF1E8C89A}"/>
                </a:ext>
                <a:ext uri="{C183D7F6-B498-43B3-948B-1728B52AA6E4}">
                  <adec:decorative xmlns:adec="http://schemas.microsoft.com/office/drawing/2017/decorative" val="1"/>
                </a:ext>
              </a:extLst>
            </p:cNvPr>
            <p:cNvSpPr/>
            <p:nvPr/>
          </p:nvSpPr>
          <p:spPr>
            <a:xfrm>
              <a:off x="845305" y="3741490"/>
              <a:ext cx="2803906" cy="1543574"/>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br>
                <a:rPr lang="en-US" sz="1200" b="1" dirty="0">
                  <a:solidFill>
                    <a:srgbClr val="292929"/>
                  </a:solidFill>
                  <a:latin typeface="Lub Dub Condensed" panose="020B0506030403020204" pitchFamily="34" charset="0"/>
                  <a:cs typeface="Lato"/>
                </a:rPr>
              </a:br>
              <a:br>
                <a:rPr lang="en-US" sz="1200" b="1" dirty="0">
                  <a:solidFill>
                    <a:srgbClr val="292929"/>
                  </a:solidFill>
                  <a:latin typeface="Lub Dub Condensed" panose="020B0506030403020204" pitchFamily="34" charset="0"/>
                  <a:cs typeface="Lato"/>
                </a:rPr>
              </a:br>
              <a:br>
                <a:rPr lang="en-US" sz="1200" b="1" dirty="0">
                  <a:solidFill>
                    <a:srgbClr val="292929"/>
                  </a:solidFill>
                  <a:latin typeface="Lub Dub Condensed" panose="020B0506030403020204" pitchFamily="34" charset="0"/>
                  <a:cs typeface="Lato"/>
                </a:rPr>
              </a:br>
              <a:r>
                <a:rPr lang="en-US" sz="1400" b="1" dirty="0">
                  <a:solidFill>
                    <a:srgbClr val="292929"/>
                  </a:solidFill>
                  <a:latin typeface="Lub Dub Condensed" panose="020B0506030403020204" pitchFamily="34" charset="0"/>
                  <a:cs typeface="Lato"/>
                </a:rPr>
                <a:t>Initiation of </a:t>
              </a:r>
              <a:r>
                <a:rPr lang="en-US" sz="1400" b="1" u="sng" dirty="0">
                  <a:solidFill>
                    <a:srgbClr val="292929"/>
                  </a:solidFill>
                  <a:latin typeface="Lub Dub Condensed" panose="020B0506030403020204" pitchFamily="34" charset="0"/>
                  <a:cs typeface="Lato"/>
                </a:rPr>
                <a:t>a single</a:t>
              </a:r>
              <a:r>
                <a:rPr lang="en-US" sz="1400" dirty="0">
                  <a:solidFill>
                    <a:srgbClr val="292929"/>
                  </a:solidFill>
                  <a:latin typeface="Lub Dub Condensed" panose="020B0506030403020204" pitchFamily="34" charset="0"/>
                  <a:cs typeface="Lato"/>
                </a:rPr>
                <a:t> 1st line agent is reasonable. </a:t>
              </a:r>
            </a:p>
            <a:p>
              <a:pPr algn="ctr" hangingPunct="0">
                <a:lnSpc>
                  <a:spcPct val="90000"/>
                </a:lnSpc>
              </a:pPr>
              <a:endParaRPr lang="en-US" sz="1200" dirty="0">
                <a:solidFill>
                  <a:srgbClr val="292929"/>
                </a:solidFill>
                <a:latin typeface="Lub Dub Condensed" panose="020B0506030403020204" pitchFamily="34" charset="0"/>
                <a:cs typeface="Lato"/>
              </a:endParaRPr>
            </a:p>
            <a:p>
              <a:pPr algn="ctr" hangingPunct="0">
                <a:lnSpc>
                  <a:spcPct val="90000"/>
                </a:lnSpc>
              </a:pPr>
              <a:r>
                <a:rPr lang="en-US" sz="1200" dirty="0">
                  <a:solidFill>
                    <a:srgbClr val="292929"/>
                  </a:solidFill>
                  <a:latin typeface="Lub Dub Condensed" panose="020B0506030403020204" pitchFamily="34" charset="0"/>
                  <a:cs typeface="Lato"/>
                </a:rPr>
                <a:t>Dosing titration and sequential addition </a:t>
              </a:r>
              <a:br>
                <a:rPr lang="en-US" sz="1200" dirty="0">
                  <a:solidFill>
                    <a:srgbClr val="292929"/>
                  </a:solidFill>
                  <a:latin typeface="Lub Dub Condensed" panose="020B0506030403020204" pitchFamily="34" charset="0"/>
                  <a:cs typeface="Lato"/>
                </a:rPr>
              </a:br>
              <a:r>
                <a:rPr lang="en-US" sz="1200" dirty="0">
                  <a:solidFill>
                    <a:srgbClr val="292929"/>
                  </a:solidFill>
                  <a:latin typeface="Lub Dub Condensed" panose="020B0506030403020204" pitchFamily="34" charset="0"/>
                  <a:cs typeface="Lato"/>
                </a:rPr>
                <a:t>of other agents as needed.</a:t>
              </a:r>
            </a:p>
          </p:txBody>
        </p:sp>
        <p:sp>
          <p:nvSpPr>
            <p:cNvPr id="23" name="Oval 22">
              <a:extLst>
                <a:ext uri="{FF2B5EF4-FFF2-40B4-BE49-F238E27FC236}">
                  <a16:creationId xmlns:a16="http://schemas.microsoft.com/office/drawing/2014/main" id="{D5174FF3-ADD7-F30F-88A5-8C9EC8F0F23A}"/>
                </a:ext>
                <a:ext uri="{C183D7F6-B498-43B3-948B-1728B52AA6E4}">
                  <adec:decorative xmlns:adec="http://schemas.microsoft.com/office/drawing/2017/decorative" val="1"/>
                </a:ext>
              </a:extLst>
            </p:cNvPr>
            <p:cNvSpPr/>
            <p:nvPr/>
          </p:nvSpPr>
          <p:spPr>
            <a:xfrm>
              <a:off x="1845578" y="3355596"/>
              <a:ext cx="771787" cy="771787"/>
            </a:xfrm>
            <a:prstGeom prst="ellipse">
              <a:avLst/>
            </a:prstGeom>
            <a:solidFill>
              <a:schemeClr val="tx1">
                <a:lumMod val="65000"/>
                <a:lumOff val="35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5537F76A-2D38-CA55-A333-C167549EBE7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20587" y="3485087"/>
              <a:ext cx="475477" cy="572334"/>
            </a:xfrm>
            <a:prstGeom prst="rect">
              <a:avLst/>
            </a:prstGeom>
          </p:spPr>
        </p:pic>
      </p:grpSp>
      <p:sp>
        <p:nvSpPr>
          <p:cNvPr id="16" name="Round Same Side Corner Rectangle 60">
            <a:extLst>
              <a:ext uri="{FF2B5EF4-FFF2-40B4-BE49-F238E27FC236}">
                <a16:creationId xmlns:a16="http://schemas.microsoft.com/office/drawing/2014/main" id="{EE63237E-462E-293B-EEB2-3AD861AB4AA0}"/>
              </a:ext>
              <a:ext uri="{C183D7F6-B498-43B3-948B-1728B52AA6E4}">
                <adec:decorative xmlns:adec="http://schemas.microsoft.com/office/drawing/2017/decorative" val="1"/>
              </a:ext>
            </a:extLst>
          </p:cNvPr>
          <p:cNvSpPr/>
          <p:nvPr/>
        </p:nvSpPr>
        <p:spPr>
          <a:xfrm>
            <a:off x="831899" y="1826367"/>
            <a:ext cx="2817312" cy="543430"/>
          </a:xfrm>
          <a:prstGeom prst="rect">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Lub Dub Condensed" panose="020B0506030403020204" pitchFamily="34" charset="0"/>
              </a:rPr>
              <a:t>Stage 1 HTN*</a:t>
            </a:r>
            <a:br>
              <a:rPr lang="en-US" sz="1600" b="1" dirty="0">
                <a:solidFill>
                  <a:schemeClr val="tx1"/>
                </a:solidFill>
                <a:latin typeface="Lub Dub Condensed" panose="020B0506030403020204" pitchFamily="34" charset="0"/>
              </a:rPr>
            </a:br>
            <a:r>
              <a:rPr lang="en-US" sz="1200" dirty="0">
                <a:solidFill>
                  <a:schemeClr val="tx1"/>
                </a:solidFill>
                <a:latin typeface="Lub Dub Condensed" panose="020B0506030403020204" pitchFamily="34" charset="0"/>
              </a:rPr>
              <a:t>Class 2a</a:t>
            </a:r>
            <a:endParaRPr lang="en-US" sz="1600" dirty="0">
              <a:solidFill>
                <a:schemeClr val="tx1"/>
              </a:solidFill>
              <a:latin typeface="Lub Dub Condensed" panose="020B0506030403020204" pitchFamily="34" charset="0"/>
            </a:endParaRPr>
          </a:p>
        </p:txBody>
      </p:sp>
      <p:sp>
        <p:nvSpPr>
          <p:cNvPr id="17" name="Round Same Side Corner Rectangle 60">
            <a:extLst>
              <a:ext uri="{FF2B5EF4-FFF2-40B4-BE49-F238E27FC236}">
                <a16:creationId xmlns:a16="http://schemas.microsoft.com/office/drawing/2014/main" id="{00689488-BD3D-9753-D116-A3D76A1226F2}"/>
              </a:ext>
              <a:ext uri="{C183D7F6-B498-43B3-948B-1728B52AA6E4}">
                <adec:decorative xmlns:adec="http://schemas.microsoft.com/office/drawing/2017/decorative" val="1"/>
              </a:ext>
            </a:extLst>
          </p:cNvPr>
          <p:cNvSpPr/>
          <p:nvPr/>
        </p:nvSpPr>
        <p:spPr>
          <a:xfrm>
            <a:off x="4558251" y="1826367"/>
            <a:ext cx="2808513" cy="543430"/>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Lub Dub Condensed" panose="020B0506030403020204" pitchFamily="34" charset="0"/>
              </a:rPr>
              <a:t>Stage 2 HTN*</a:t>
            </a:r>
            <a:br>
              <a:rPr lang="en-US" sz="1600" b="1" dirty="0">
                <a:solidFill>
                  <a:schemeClr val="tx1"/>
                </a:solidFill>
                <a:latin typeface="Lub Dub Condensed" panose="020B0506030403020204" pitchFamily="34" charset="0"/>
              </a:rPr>
            </a:br>
            <a:r>
              <a:rPr lang="en-US" sz="1200" dirty="0">
                <a:solidFill>
                  <a:schemeClr val="tx1"/>
                </a:solidFill>
                <a:latin typeface="Lub Dub Condensed" panose="020B0506030403020204" pitchFamily="34" charset="0"/>
              </a:rPr>
              <a:t>Class 1</a:t>
            </a:r>
            <a:endParaRPr lang="en-US" sz="1600" dirty="0">
              <a:solidFill>
                <a:schemeClr val="tx1"/>
              </a:solidFill>
              <a:latin typeface="Lub Dub Condensed" panose="020B0506030403020204" pitchFamily="34" charset="0"/>
            </a:endParaRPr>
          </a:p>
        </p:txBody>
      </p:sp>
      <p:sp>
        <p:nvSpPr>
          <p:cNvPr id="18" name="Round Same Side Corner Rectangle 60">
            <a:extLst>
              <a:ext uri="{FF2B5EF4-FFF2-40B4-BE49-F238E27FC236}">
                <a16:creationId xmlns:a16="http://schemas.microsoft.com/office/drawing/2014/main" id="{F438B389-38A2-3C87-A15D-57C9418C0037}"/>
              </a:ext>
              <a:ext uri="{C183D7F6-B498-43B3-948B-1728B52AA6E4}">
                <adec:decorative xmlns:adec="http://schemas.microsoft.com/office/drawing/2017/decorative" val="1"/>
              </a:ext>
            </a:extLst>
          </p:cNvPr>
          <p:cNvSpPr/>
          <p:nvPr/>
        </p:nvSpPr>
        <p:spPr>
          <a:xfrm>
            <a:off x="8289136" y="1826367"/>
            <a:ext cx="2803905" cy="54343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Lub Dub Condensed" panose="020B0506030403020204" pitchFamily="34" charset="0"/>
              </a:rPr>
              <a:t>Any stage HTN</a:t>
            </a:r>
            <a:br>
              <a:rPr lang="en-US" sz="1600" b="1" dirty="0">
                <a:solidFill>
                  <a:schemeClr val="bg1"/>
                </a:solidFill>
                <a:latin typeface="Lub Dub Condensed" panose="020B0506030403020204" pitchFamily="34" charset="0"/>
              </a:rPr>
            </a:br>
            <a:r>
              <a:rPr lang="en-US" sz="1200" dirty="0">
                <a:solidFill>
                  <a:schemeClr val="bg1"/>
                </a:solidFill>
                <a:latin typeface="Lub Dub Condensed" panose="020B0506030403020204" pitchFamily="34" charset="0"/>
              </a:rPr>
              <a:t>Class 3: Harm</a:t>
            </a:r>
            <a:endParaRPr lang="en-US" sz="1600" dirty="0">
              <a:solidFill>
                <a:schemeClr val="bg1"/>
              </a:solidFill>
              <a:latin typeface="Lub Dub Condensed" panose="020B0506030403020204" pitchFamily="34" charset="0"/>
            </a:endParaRPr>
          </a:p>
        </p:txBody>
      </p:sp>
      <p:sp>
        <p:nvSpPr>
          <p:cNvPr id="19" name="Rectangle Container copy 2">
            <a:extLst>
              <a:ext uri="{FF2B5EF4-FFF2-40B4-BE49-F238E27FC236}">
                <a16:creationId xmlns:a16="http://schemas.microsoft.com/office/drawing/2014/main" id="{6EFA325E-891F-7F26-EA4D-FBD4280F3529}"/>
              </a:ext>
              <a:ext uri="{C183D7F6-B498-43B3-948B-1728B52AA6E4}">
                <adec:decorative xmlns:adec="http://schemas.microsoft.com/office/drawing/2017/decorative" val="1"/>
              </a:ext>
            </a:extLst>
          </p:cNvPr>
          <p:cNvSpPr/>
          <p:nvPr/>
        </p:nvSpPr>
        <p:spPr>
          <a:xfrm>
            <a:off x="845305" y="2375219"/>
            <a:ext cx="2787128" cy="36798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cs typeface="Lato"/>
              </a:rPr>
              <a:t>SBP 130-139 mmHg</a:t>
            </a:r>
          </a:p>
          <a:p>
            <a:pPr algn="ctr" hangingPunct="0">
              <a:lnSpc>
                <a:spcPct val="90000"/>
              </a:lnSpc>
            </a:pPr>
            <a:r>
              <a:rPr lang="en-US" sz="1200" dirty="0">
                <a:solidFill>
                  <a:srgbClr val="292929"/>
                </a:solidFill>
                <a:latin typeface="Lub Dub Condensed" panose="020B0506030403020204" pitchFamily="34" charset="0"/>
                <a:cs typeface="Lato"/>
              </a:rPr>
              <a:t>DBP 80-89 mmHg</a:t>
            </a:r>
          </a:p>
        </p:txBody>
      </p:sp>
      <p:sp>
        <p:nvSpPr>
          <p:cNvPr id="20" name="Rectangle Container copy 2">
            <a:extLst>
              <a:ext uri="{FF2B5EF4-FFF2-40B4-BE49-F238E27FC236}">
                <a16:creationId xmlns:a16="http://schemas.microsoft.com/office/drawing/2014/main" id="{AA051E48-6981-22B4-A7C4-ED3E58CE9729}"/>
              </a:ext>
              <a:ext uri="{C183D7F6-B498-43B3-948B-1728B52AA6E4}">
                <adec:decorative xmlns:adec="http://schemas.microsoft.com/office/drawing/2017/decorative" val="1"/>
              </a:ext>
            </a:extLst>
          </p:cNvPr>
          <p:cNvSpPr/>
          <p:nvPr/>
        </p:nvSpPr>
        <p:spPr>
          <a:xfrm>
            <a:off x="4567221" y="2375219"/>
            <a:ext cx="2787128" cy="367981"/>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200" dirty="0">
                <a:solidFill>
                  <a:srgbClr val="292929"/>
                </a:solidFill>
                <a:latin typeface="Lub Dub Condensed" panose="020B0506030403020204" pitchFamily="34" charset="0"/>
                <a:cs typeface="Lato"/>
              </a:rPr>
              <a:t>SBP ≥140 mmHg</a:t>
            </a:r>
          </a:p>
          <a:p>
            <a:pPr algn="ctr" hangingPunct="0">
              <a:lnSpc>
                <a:spcPct val="90000"/>
              </a:lnSpc>
            </a:pPr>
            <a:r>
              <a:rPr lang="en-US" sz="1200" dirty="0">
                <a:solidFill>
                  <a:srgbClr val="292929"/>
                </a:solidFill>
                <a:latin typeface="Lub Dub Condensed" panose="020B0506030403020204" pitchFamily="34" charset="0"/>
                <a:cs typeface="Lato"/>
              </a:rPr>
              <a:t>DBP ≥90 mmHg</a:t>
            </a:r>
          </a:p>
        </p:txBody>
      </p:sp>
      <p:cxnSp>
        <p:nvCxnSpPr>
          <p:cNvPr id="21" name="Straight Arrow Connector 20">
            <a:extLst>
              <a:ext uri="{FF2B5EF4-FFF2-40B4-BE49-F238E27FC236}">
                <a16:creationId xmlns:a16="http://schemas.microsoft.com/office/drawing/2014/main" id="{030E9203-49D4-7B44-3CF0-4F1D17865F6B}"/>
              </a:ext>
              <a:ext uri="{C183D7F6-B498-43B3-948B-1728B52AA6E4}">
                <adec:decorative xmlns:adec="http://schemas.microsoft.com/office/drawing/2017/decorative" val="1"/>
              </a:ext>
            </a:extLst>
          </p:cNvPr>
          <p:cNvCxnSpPr>
            <a:cxnSpLocks/>
            <a:endCxn id="23" idx="0"/>
          </p:cNvCxnSpPr>
          <p:nvPr/>
        </p:nvCxnSpPr>
        <p:spPr>
          <a:xfrm flipH="1">
            <a:off x="2231472" y="2759978"/>
            <a:ext cx="3346" cy="5956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FBCE569-C7E9-3FCA-FF78-91848F20DCBB}"/>
              </a:ext>
              <a:ext uri="{C183D7F6-B498-43B3-948B-1728B52AA6E4}">
                <adec:decorative xmlns:adec="http://schemas.microsoft.com/office/drawing/2017/decorative" val="1"/>
              </a:ext>
            </a:extLst>
          </p:cNvPr>
          <p:cNvCxnSpPr>
            <a:cxnSpLocks/>
          </p:cNvCxnSpPr>
          <p:nvPr/>
        </p:nvCxnSpPr>
        <p:spPr>
          <a:xfrm flipH="1">
            <a:off x="6299566" y="2761377"/>
            <a:ext cx="3346" cy="5956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Container copy 2">
            <a:extLst>
              <a:ext uri="{FF2B5EF4-FFF2-40B4-BE49-F238E27FC236}">
                <a16:creationId xmlns:a16="http://schemas.microsoft.com/office/drawing/2014/main" id="{C2F1A2D5-EB48-6A71-E0A2-700AD60FE45B}"/>
              </a:ext>
              <a:ext uri="{C183D7F6-B498-43B3-948B-1728B52AA6E4}">
                <adec:decorative xmlns:adec="http://schemas.microsoft.com/office/drawing/2017/decorative" val="1"/>
              </a:ext>
            </a:extLst>
          </p:cNvPr>
          <p:cNvSpPr/>
          <p:nvPr/>
        </p:nvSpPr>
        <p:spPr>
          <a:xfrm>
            <a:off x="3968937" y="2945671"/>
            <a:ext cx="1727188" cy="5944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Condensed" panose="020B0506030403020204" pitchFamily="34" charset="0"/>
                <a:cs typeface="Lato"/>
              </a:rPr>
              <a:t>Some high-risk patients with stage 1 HTN.</a:t>
            </a:r>
          </a:p>
        </p:txBody>
      </p:sp>
      <p:cxnSp>
        <p:nvCxnSpPr>
          <p:cNvPr id="29" name="Elbow Connector 82">
            <a:extLst>
              <a:ext uri="{FF2B5EF4-FFF2-40B4-BE49-F238E27FC236}">
                <a16:creationId xmlns:a16="http://schemas.microsoft.com/office/drawing/2014/main" id="{CBD160B7-8CB6-F0FC-592E-2F6896954731}"/>
              </a:ext>
              <a:ext uri="{C183D7F6-B498-43B3-948B-1728B52AA6E4}">
                <adec:decorative xmlns:adec="http://schemas.microsoft.com/office/drawing/2017/decorative" val="1"/>
              </a:ext>
            </a:extLst>
          </p:cNvPr>
          <p:cNvCxnSpPr>
            <a:cxnSpLocks/>
            <a:stCxn id="28" idx="2"/>
            <a:endCxn id="25" idx="1"/>
          </p:cNvCxnSpPr>
          <p:nvPr/>
        </p:nvCxnSpPr>
        <p:spPr>
          <a:xfrm rot="16200000" flipH="1">
            <a:off x="4491527" y="3881133"/>
            <a:ext cx="1097606" cy="41559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A929F05-A9BE-29C1-AB1E-B87DD9659172}"/>
              </a:ext>
              <a:ext uri="{C183D7F6-B498-43B3-948B-1728B52AA6E4}">
                <adec:decorative xmlns:adec="http://schemas.microsoft.com/office/drawing/2017/decorative" val="1"/>
              </a:ext>
            </a:extLst>
          </p:cNvPr>
          <p:cNvCxnSpPr>
            <a:cxnSpLocks/>
            <a:endCxn id="33" idx="0"/>
          </p:cNvCxnSpPr>
          <p:nvPr/>
        </p:nvCxnSpPr>
        <p:spPr>
          <a:xfrm>
            <a:off x="9690683" y="2365695"/>
            <a:ext cx="0" cy="99129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BE90563-32EB-7D19-8786-FAD3FB63D3A2}"/>
              </a:ext>
            </a:extLst>
          </p:cNvPr>
          <p:cNvSpPr>
            <a:spLocks noGrp="1"/>
          </p:cNvSpPr>
          <p:nvPr>
            <p:ph type="body" sz="quarter" idx="13"/>
          </p:nvPr>
        </p:nvSpPr>
        <p:spPr/>
        <p:txBody>
          <a:bodyPr/>
          <a:lstStyle/>
          <a:p>
            <a:r>
              <a:rPr lang="en-US" b="1" dirty="0"/>
              <a:t>Abbreviations: </a:t>
            </a:r>
            <a:r>
              <a:rPr lang="en-US" dirty="0" err="1"/>
              <a:t>ACEi</a:t>
            </a:r>
            <a:r>
              <a:rPr lang="en-US" dirty="0"/>
              <a:t> indicates Angiotensin Converting Enzyme inhibitors; ARB, Angiotensin Receptor Blocker; and HTN, hypertension.</a:t>
            </a:r>
          </a:p>
        </p:txBody>
      </p:sp>
      <p:sp>
        <p:nvSpPr>
          <p:cNvPr id="4" name="Slide Number Placeholder 3">
            <a:extLst>
              <a:ext uri="{FF2B5EF4-FFF2-40B4-BE49-F238E27FC236}">
                <a16:creationId xmlns:a16="http://schemas.microsoft.com/office/drawing/2014/main" id="{E3DC2D5B-67DD-E9C8-4081-FD0C9E7F8DE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302564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500"/>
                                        <p:tgtEl>
                                          <p:spTgt spid="21"/>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up)">
                                      <p:cBhvr>
                                        <p:cTn id="51" dur="500"/>
                                        <p:tgtEl>
                                          <p:spTgt spid="34"/>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F0743B7-2305-DC20-DCDB-506A149A977D}"/>
              </a:ext>
              <a:ext uri="{C183D7F6-B498-43B3-948B-1728B52AA6E4}">
                <adec:decorative xmlns:adec="http://schemas.microsoft.com/office/drawing/2017/decorative" val="1"/>
              </a:ext>
            </a:extLst>
          </p:cNvPr>
          <p:cNvSpPr txBox="1"/>
          <p:nvPr/>
        </p:nvSpPr>
        <p:spPr>
          <a:xfrm>
            <a:off x="1950133" y="3521675"/>
            <a:ext cx="2045218" cy="2045218"/>
          </a:xfrm>
          <a:prstGeom prst="ellipse">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defPPr>
              <a:defRPr lang="en-US"/>
            </a:defPPr>
            <a:lvl1pPr algn="ctr">
              <a:defRPr sz="16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sz="1800" b="0" dirty="0">
                <a:solidFill>
                  <a:prstClr val="black"/>
                </a:solidFill>
                <a:latin typeface="Lub Dub Bold" panose="020B0803030403020204" pitchFamily="34" charset="0"/>
              </a:rPr>
              <a:t>Other </a:t>
            </a:r>
            <a:br>
              <a:rPr lang="en-US" sz="1800" b="0" dirty="0">
                <a:solidFill>
                  <a:prstClr val="black"/>
                </a:solidFill>
                <a:latin typeface="Lub Dub Bold" panose="020B0803030403020204" pitchFamily="34" charset="0"/>
              </a:rPr>
            </a:br>
            <a:r>
              <a:rPr lang="en-US" sz="1800" b="0" dirty="0">
                <a:solidFill>
                  <a:prstClr val="black"/>
                </a:solidFill>
                <a:latin typeface="Lub Dub Bold" panose="020B0803030403020204" pitchFamily="34" charset="0"/>
              </a:rPr>
              <a:t>interventions</a:t>
            </a:r>
          </a:p>
          <a:p>
            <a:pPr lvl="0"/>
            <a:r>
              <a:rPr lang="en-US" sz="1800" b="0" dirty="0">
                <a:solidFill>
                  <a:prstClr val="black"/>
                </a:solidFill>
                <a:latin typeface="Lub Dub Medium" panose="020B0603030403020204" pitchFamily="34" charset="0"/>
              </a:rPr>
              <a:t>(Class 2a)</a:t>
            </a:r>
          </a:p>
        </p:txBody>
      </p:sp>
      <p:sp>
        <p:nvSpPr>
          <p:cNvPr id="2" name="Title 1">
            <a:extLst>
              <a:ext uri="{FF2B5EF4-FFF2-40B4-BE49-F238E27FC236}">
                <a16:creationId xmlns:a16="http://schemas.microsoft.com/office/drawing/2014/main" id="{CFF1C31B-B8B1-3C69-DFD7-A13556C3D22D}"/>
              </a:ext>
            </a:extLst>
          </p:cNvPr>
          <p:cNvSpPr>
            <a:spLocks noGrp="1"/>
          </p:cNvSpPr>
          <p:nvPr>
            <p:ph type="title"/>
          </p:nvPr>
        </p:nvSpPr>
        <p:spPr/>
        <p:txBody>
          <a:bodyPr/>
          <a:lstStyle/>
          <a:p>
            <a:r>
              <a:rPr lang="en-US" dirty="0"/>
              <a:t>Antihypertension medication adherence strategies</a:t>
            </a:r>
          </a:p>
        </p:txBody>
      </p:sp>
      <p:sp>
        <p:nvSpPr>
          <p:cNvPr id="3" name="Rectangle 2" descr="To improve medication adherence in adults with hypertension, once-daily dosing is preferred over multiple daily doses. Using single-pill combinations (SPCs) instead of separate pills can further reduce pill burden and enhance adherence. Additionally, reminder tools and self-management education can support consistent medication use.">
            <a:extLst>
              <a:ext uri="{FF2B5EF4-FFF2-40B4-BE49-F238E27FC236}">
                <a16:creationId xmlns:a16="http://schemas.microsoft.com/office/drawing/2014/main" id="{8318CD14-9BE0-6376-A759-62958DD5D835}"/>
              </a:ext>
            </a:extLst>
          </p:cNvPr>
          <p:cNvSpPr/>
          <p:nvPr/>
        </p:nvSpPr>
        <p:spPr>
          <a:xfrm>
            <a:off x="633845" y="966355"/>
            <a:ext cx="10515600" cy="502920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BB013CE-A255-606C-BA7D-C8978010D14B}"/>
              </a:ext>
            </a:extLst>
          </p:cNvPr>
          <p:cNvSpPr>
            <a:spLocks noGrp="1"/>
          </p:cNvSpPr>
          <p:nvPr>
            <p:ph type="body" sz="quarter" idx="13"/>
          </p:nvPr>
        </p:nvSpPr>
        <p:spPr/>
        <p:txBody>
          <a:bodyPr/>
          <a:lstStyle/>
          <a:p>
            <a:r>
              <a:rPr lang="en-US" b="1" dirty="0"/>
              <a:t>Abbreviation: </a:t>
            </a:r>
            <a:r>
              <a:rPr lang="en-US" dirty="0"/>
              <a:t>BP indicates blood pressure</a:t>
            </a:r>
          </a:p>
        </p:txBody>
      </p:sp>
      <p:sp>
        <p:nvSpPr>
          <p:cNvPr id="4" name="Slide Number Placeholder 3">
            <a:extLst>
              <a:ext uri="{FF2B5EF4-FFF2-40B4-BE49-F238E27FC236}">
                <a16:creationId xmlns:a16="http://schemas.microsoft.com/office/drawing/2014/main" id="{9AA7E9D4-2CBA-486B-65C5-B8C557F2DE1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grpSp>
        <p:nvGrpSpPr>
          <p:cNvPr id="30" name="Group 29">
            <a:extLst>
              <a:ext uri="{FF2B5EF4-FFF2-40B4-BE49-F238E27FC236}">
                <a16:creationId xmlns:a16="http://schemas.microsoft.com/office/drawing/2014/main" id="{7917B1CB-7E38-3B40-AB81-C3B0A375FFFC}"/>
              </a:ext>
              <a:ext uri="{C183D7F6-B498-43B3-948B-1728B52AA6E4}">
                <adec:decorative xmlns:adec="http://schemas.microsoft.com/office/drawing/2017/decorative" val="1"/>
              </a:ext>
            </a:extLst>
          </p:cNvPr>
          <p:cNvGrpSpPr/>
          <p:nvPr/>
        </p:nvGrpSpPr>
        <p:grpSpPr>
          <a:xfrm>
            <a:off x="2038582" y="2778622"/>
            <a:ext cx="1097280" cy="1097280"/>
            <a:chOff x="1237030" y="18068"/>
            <a:chExt cx="1097280" cy="1097280"/>
          </a:xfrm>
          <a:solidFill>
            <a:srgbClr val="595959">
              <a:alpha val="89804"/>
            </a:srgbClr>
          </a:solidFill>
        </p:grpSpPr>
        <p:sp>
          <p:nvSpPr>
            <p:cNvPr id="31" name="Oval 30">
              <a:extLst>
                <a:ext uri="{FF2B5EF4-FFF2-40B4-BE49-F238E27FC236}">
                  <a16:creationId xmlns:a16="http://schemas.microsoft.com/office/drawing/2014/main" id="{F5710337-00E8-641D-79C3-B8E7C6D99057}"/>
                </a:ext>
              </a:extLst>
            </p:cNvPr>
            <p:cNvSpPr/>
            <p:nvPr/>
          </p:nvSpPr>
          <p:spPr>
            <a:xfrm>
              <a:off x="1237030" y="18068"/>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32" name="Oval 4">
              <a:extLst>
                <a:ext uri="{FF2B5EF4-FFF2-40B4-BE49-F238E27FC236}">
                  <a16:creationId xmlns:a16="http://schemas.microsoft.com/office/drawing/2014/main" id="{68919B0A-49B9-8D22-7E70-095E1C549D07}"/>
                </a:ext>
              </a:extLst>
            </p:cNvPr>
            <p:cNvSpPr txBox="1"/>
            <p:nvPr/>
          </p:nvSpPr>
          <p:spPr>
            <a:xfrm>
              <a:off x="1346674" y="157402"/>
              <a:ext cx="880611"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Education/Coaching</a:t>
              </a:r>
            </a:p>
          </p:txBody>
        </p:sp>
      </p:grpSp>
      <p:grpSp>
        <p:nvGrpSpPr>
          <p:cNvPr id="33" name="Group 32">
            <a:extLst>
              <a:ext uri="{FF2B5EF4-FFF2-40B4-BE49-F238E27FC236}">
                <a16:creationId xmlns:a16="http://schemas.microsoft.com/office/drawing/2014/main" id="{5025E8E3-7FD6-EDAA-819E-4C70DBBF15DD}"/>
              </a:ext>
              <a:ext uri="{C183D7F6-B498-43B3-948B-1728B52AA6E4}">
                <adec:decorative xmlns:adec="http://schemas.microsoft.com/office/drawing/2017/decorative" val="1"/>
              </a:ext>
            </a:extLst>
          </p:cNvPr>
          <p:cNvGrpSpPr/>
          <p:nvPr/>
        </p:nvGrpSpPr>
        <p:grpSpPr>
          <a:xfrm>
            <a:off x="1189052" y="3209312"/>
            <a:ext cx="1097280" cy="1097280"/>
            <a:chOff x="749778" y="973359"/>
            <a:chExt cx="1097280" cy="1097280"/>
          </a:xfrm>
          <a:solidFill>
            <a:srgbClr val="595959">
              <a:alpha val="89804"/>
            </a:srgbClr>
          </a:solidFill>
        </p:grpSpPr>
        <p:sp>
          <p:nvSpPr>
            <p:cNvPr id="34" name="Oval 33">
              <a:extLst>
                <a:ext uri="{FF2B5EF4-FFF2-40B4-BE49-F238E27FC236}">
                  <a16:creationId xmlns:a16="http://schemas.microsoft.com/office/drawing/2014/main" id="{77C0EF4D-5FBE-AF14-B6FF-14FB61ADC03C}"/>
                </a:ext>
              </a:extLst>
            </p:cNvPr>
            <p:cNvSpPr/>
            <p:nvPr/>
          </p:nvSpPr>
          <p:spPr>
            <a:xfrm>
              <a:off x="749778" y="973359"/>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35" name="Oval 6">
              <a:extLst>
                <a:ext uri="{FF2B5EF4-FFF2-40B4-BE49-F238E27FC236}">
                  <a16:creationId xmlns:a16="http://schemas.microsoft.com/office/drawing/2014/main" id="{F4AC878D-FC08-42C9-3BF9-F720260FD493}"/>
                </a:ext>
              </a:extLst>
            </p:cNvPr>
            <p:cNvSpPr txBox="1"/>
            <p:nvPr/>
          </p:nvSpPr>
          <p:spPr>
            <a:xfrm>
              <a:off x="875566" y="1081520"/>
              <a:ext cx="858218"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Medication sync</a:t>
              </a:r>
            </a:p>
          </p:txBody>
        </p:sp>
      </p:grpSp>
      <p:grpSp>
        <p:nvGrpSpPr>
          <p:cNvPr id="36" name="Group 35">
            <a:extLst>
              <a:ext uri="{FF2B5EF4-FFF2-40B4-BE49-F238E27FC236}">
                <a16:creationId xmlns:a16="http://schemas.microsoft.com/office/drawing/2014/main" id="{3F79751F-5763-EAE5-A9B9-E22FEC82F434}"/>
              </a:ext>
              <a:ext uri="{C183D7F6-B498-43B3-948B-1728B52AA6E4}">
                <adec:decorative xmlns:adec="http://schemas.microsoft.com/office/drawing/2017/decorative" val="1"/>
              </a:ext>
            </a:extLst>
          </p:cNvPr>
          <p:cNvGrpSpPr/>
          <p:nvPr/>
        </p:nvGrpSpPr>
        <p:grpSpPr>
          <a:xfrm>
            <a:off x="1014424" y="3988607"/>
            <a:ext cx="1097280" cy="1097280"/>
            <a:chOff x="891088" y="2045004"/>
            <a:chExt cx="1097280" cy="1097280"/>
          </a:xfrm>
          <a:solidFill>
            <a:srgbClr val="595959">
              <a:alpha val="89804"/>
            </a:srgbClr>
          </a:solidFill>
        </p:grpSpPr>
        <p:sp>
          <p:nvSpPr>
            <p:cNvPr id="37" name="Oval 36">
              <a:extLst>
                <a:ext uri="{FF2B5EF4-FFF2-40B4-BE49-F238E27FC236}">
                  <a16:creationId xmlns:a16="http://schemas.microsoft.com/office/drawing/2014/main" id="{B7144703-8DEB-2239-A310-40C0D3ED4B5D}"/>
                </a:ext>
              </a:extLst>
            </p:cNvPr>
            <p:cNvSpPr/>
            <p:nvPr/>
          </p:nvSpPr>
          <p:spPr>
            <a:xfrm>
              <a:off x="891088" y="2045004"/>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38" name="Oval 8">
              <a:extLst>
                <a:ext uri="{FF2B5EF4-FFF2-40B4-BE49-F238E27FC236}">
                  <a16:creationId xmlns:a16="http://schemas.microsoft.com/office/drawing/2014/main" id="{B6FD0A95-C5A9-046A-F528-C3EFF97DBB0E}"/>
                </a:ext>
              </a:extLst>
            </p:cNvPr>
            <p:cNvSpPr txBox="1"/>
            <p:nvPr/>
          </p:nvSpPr>
          <p:spPr>
            <a:xfrm>
              <a:off x="1020765" y="2153166"/>
              <a:ext cx="876998"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Reminder Aids</a:t>
              </a:r>
            </a:p>
          </p:txBody>
        </p:sp>
      </p:grpSp>
      <p:grpSp>
        <p:nvGrpSpPr>
          <p:cNvPr id="39" name="Group 38">
            <a:extLst>
              <a:ext uri="{FF2B5EF4-FFF2-40B4-BE49-F238E27FC236}">
                <a16:creationId xmlns:a16="http://schemas.microsoft.com/office/drawing/2014/main" id="{07D292A2-0B69-0A79-2E43-E38CD17B6BB0}"/>
              </a:ext>
              <a:ext uri="{C183D7F6-B498-43B3-948B-1728B52AA6E4}">
                <adec:decorative xmlns:adec="http://schemas.microsoft.com/office/drawing/2017/decorative" val="1"/>
              </a:ext>
            </a:extLst>
          </p:cNvPr>
          <p:cNvGrpSpPr/>
          <p:nvPr/>
        </p:nvGrpSpPr>
        <p:grpSpPr>
          <a:xfrm>
            <a:off x="1313590" y="4771834"/>
            <a:ext cx="1097280" cy="1097280"/>
            <a:chOff x="1605048" y="2793689"/>
            <a:chExt cx="1097280" cy="1097280"/>
          </a:xfrm>
          <a:solidFill>
            <a:srgbClr val="595959">
              <a:alpha val="89804"/>
            </a:srgbClr>
          </a:solidFill>
        </p:grpSpPr>
        <p:sp>
          <p:nvSpPr>
            <p:cNvPr id="40" name="Oval 39">
              <a:extLst>
                <a:ext uri="{FF2B5EF4-FFF2-40B4-BE49-F238E27FC236}">
                  <a16:creationId xmlns:a16="http://schemas.microsoft.com/office/drawing/2014/main" id="{BAD41FC5-A8B9-64C5-AF03-7FE04B18D879}"/>
                </a:ext>
              </a:extLst>
            </p:cNvPr>
            <p:cNvSpPr/>
            <p:nvPr/>
          </p:nvSpPr>
          <p:spPr>
            <a:xfrm>
              <a:off x="1605048" y="2793689"/>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41" name="Oval 10">
              <a:extLst>
                <a:ext uri="{FF2B5EF4-FFF2-40B4-BE49-F238E27FC236}">
                  <a16:creationId xmlns:a16="http://schemas.microsoft.com/office/drawing/2014/main" id="{03D584A4-E86B-26DB-B4CA-844F69733D9C}"/>
                </a:ext>
              </a:extLst>
            </p:cNvPr>
            <p:cNvSpPr txBox="1"/>
            <p:nvPr/>
          </p:nvSpPr>
          <p:spPr>
            <a:xfrm>
              <a:off x="1721495" y="2964196"/>
              <a:ext cx="913453"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Home BP Monitoring with feedback</a:t>
              </a:r>
            </a:p>
          </p:txBody>
        </p:sp>
      </p:grpSp>
      <p:grpSp>
        <p:nvGrpSpPr>
          <p:cNvPr id="42" name="Group 41">
            <a:extLst>
              <a:ext uri="{FF2B5EF4-FFF2-40B4-BE49-F238E27FC236}">
                <a16:creationId xmlns:a16="http://schemas.microsoft.com/office/drawing/2014/main" id="{20F3DE57-90B6-1EFC-EAB7-7075B880B485}"/>
              </a:ext>
              <a:ext uri="{C183D7F6-B498-43B3-948B-1728B52AA6E4}">
                <adec:decorative xmlns:adec="http://schemas.microsoft.com/office/drawing/2017/decorative" val="1"/>
              </a:ext>
            </a:extLst>
          </p:cNvPr>
          <p:cNvGrpSpPr/>
          <p:nvPr/>
        </p:nvGrpSpPr>
        <p:grpSpPr>
          <a:xfrm>
            <a:off x="2265122" y="5068741"/>
            <a:ext cx="1097280" cy="1097280"/>
            <a:chOff x="1237030" y="18068"/>
            <a:chExt cx="1097280" cy="1097280"/>
          </a:xfrm>
          <a:solidFill>
            <a:srgbClr val="595959">
              <a:alpha val="89804"/>
            </a:srgbClr>
          </a:solidFill>
        </p:grpSpPr>
        <p:sp>
          <p:nvSpPr>
            <p:cNvPr id="43" name="Oval 42">
              <a:extLst>
                <a:ext uri="{FF2B5EF4-FFF2-40B4-BE49-F238E27FC236}">
                  <a16:creationId xmlns:a16="http://schemas.microsoft.com/office/drawing/2014/main" id="{9DFAB76D-848F-8A60-CFFD-AB0E1C0E5D36}"/>
                </a:ext>
              </a:extLst>
            </p:cNvPr>
            <p:cNvSpPr/>
            <p:nvPr/>
          </p:nvSpPr>
          <p:spPr>
            <a:xfrm>
              <a:off x="1237030" y="18068"/>
              <a:ext cx="1097280" cy="1097280"/>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a:lstStyle/>
            <a:p>
              <a:endParaRPr lang="en-US" b="1">
                <a:latin typeface="Lub Dub Condensed" panose="020B0506030403020204" pitchFamily="34" charset="0"/>
              </a:endParaRPr>
            </a:p>
          </p:txBody>
        </p:sp>
        <p:sp>
          <p:nvSpPr>
            <p:cNvPr id="44" name="Oval 4">
              <a:extLst>
                <a:ext uri="{FF2B5EF4-FFF2-40B4-BE49-F238E27FC236}">
                  <a16:creationId xmlns:a16="http://schemas.microsoft.com/office/drawing/2014/main" id="{EFCB1CCD-D03B-7F2A-01F2-93CC7AE07AE7}"/>
                </a:ext>
              </a:extLst>
            </p:cNvPr>
            <p:cNvSpPr txBox="1"/>
            <p:nvPr/>
          </p:nvSpPr>
          <p:spPr>
            <a:xfrm>
              <a:off x="1346674" y="157402"/>
              <a:ext cx="880611" cy="823278"/>
            </a:xfrm>
            <a:prstGeom prst="rect">
              <a:avLst/>
            </a:prstGeom>
            <a:noFill/>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Manage anxiety/</a:t>
              </a:r>
              <a:endParaRPr lang="en-US" sz="1400" b="1" dirty="0">
                <a:solidFill>
                  <a:schemeClr val="bg1"/>
                </a:solidFill>
                <a:latin typeface="Lub Dub Condensed" panose="020B0506030403020204" pitchFamily="34" charset="0"/>
                <a:cs typeface="Arial" panose="020B0604020202020204" pitchFamily="34" charset="0"/>
              </a:endParaRPr>
            </a:p>
            <a:p>
              <a:pPr marL="0" lvl="0" indent="0" algn="ctr" defTabSz="622300">
                <a:buNone/>
              </a:pPr>
              <a:r>
                <a:rPr lang="en-US" sz="1400" b="1" kern="1200" dirty="0">
                  <a:solidFill>
                    <a:schemeClr val="bg1"/>
                  </a:solidFill>
                  <a:latin typeface="Lub Dub Condensed" panose="020B0506030403020204" pitchFamily="34" charset="0"/>
                  <a:cs typeface="Arial" panose="020B0604020202020204" pitchFamily="34" charset="0"/>
                </a:rPr>
                <a:t>depression</a:t>
              </a:r>
            </a:p>
          </p:txBody>
        </p:sp>
      </p:grpSp>
      <p:sp>
        <p:nvSpPr>
          <p:cNvPr id="47" name="TextBox 46">
            <a:extLst>
              <a:ext uri="{FF2B5EF4-FFF2-40B4-BE49-F238E27FC236}">
                <a16:creationId xmlns:a16="http://schemas.microsoft.com/office/drawing/2014/main" id="{60BE547F-05B9-4DD8-DAD1-13ED3B6B3108}"/>
              </a:ext>
              <a:ext uri="{C183D7F6-B498-43B3-948B-1728B52AA6E4}">
                <adec:decorative xmlns:adec="http://schemas.microsoft.com/office/drawing/2017/decorative" val="1"/>
              </a:ext>
            </a:extLst>
          </p:cNvPr>
          <p:cNvSpPr txBox="1"/>
          <p:nvPr/>
        </p:nvSpPr>
        <p:spPr>
          <a:xfrm>
            <a:off x="5004486" y="992660"/>
            <a:ext cx="2045218" cy="2045218"/>
          </a:xfrm>
          <a:prstGeom prst="ellipse">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defPPr>
              <a:defRPr lang="en-US"/>
            </a:defPPr>
            <a:lvl1pPr algn="ctr">
              <a:defRPr sz="16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sz="1800" dirty="0">
                <a:solidFill>
                  <a:prstClr val="black"/>
                </a:solidFill>
                <a:latin typeface="Lub Dub Bold" panose="020B0803030403020204" pitchFamily="34" charset="0"/>
              </a:rPr>
              <a:t>Single pill </a:t>
            </a:r>
            <a:br>
              <a:rPr lang="en-US" sz="1800" dirty="0">
                <a:solidFill>
                  <a:prstClr val="black"/>
                </a:solidFill>
                <a:latin typeface="Lub Dub Bold" panose="020B0803030403020204" pitchFamily="34" charset="0"/>
              </a:rPr>
            </a:br>
            <a:r>
              <a:rPr lang="en-US" sz="1800" dirty="0">
                <a:solidFill>
                  <a:prstClr val="black"/>
                </a:solidFill>
                <a:latin typeface="Lub Dub Bold" panose="020B0803030403020204" pitchFamily="34" charset="0"/>
              </a:rPr>
              <a:t>combination</a:t>
            </a:r>
          </a:p>
          <a:p>
            <a:pPr lvl="0"/>
            <a:r>
              <a:rPr lang="en-US" sz="1800" b="0" dirty="0">
                <a:solidFill>
                  <a:prstClr val="black"/>
                </a:solidFill>
                <a:latin typeface="Lub Dub Medium" panose="020B0603030403020204" pitchFamily="34" charset="0"/>
              </a:rPr>
              <a:t>(Class 1)</a:t>
            </a:r>
          </a:p>
        </p:txBody>
      </p:sp>
      <p:sp>
        <p:nvSpPr>
          <p:cNvPr id="49" name="TextBox 48">
            <a:extLst>
              <a:ext uri="{FF2B5EF4-FFF2-40B4-BE49-F238E27FC236}">
                <a16:creationId xmlns:a16="http://schemas.microsoft.com/office/drawing/2014/main" id="{96C36EDD-1B62-7220-58E1-D04A8C06914A}"/>
              </a:ext>
              <a:ext uri="{C183D7F6-B498-43B3-948B-1728B52AA6E4}">
                <adec:decorative xmlns:adec="http://schemas.microsoft.com/office/drawing/2017/decorative" val="1"/>
              </a:ext>
            </a:extLst>
          </p:cNvPr>
          <p:cNvSpPr txBox="1"/>
          <p:nvPr/>
        </p:nvSpPr>
        <p:spPr>
          <a:xfrm>
            <a:off x="5146764" y="3585695"/>
            <a:ext cx="1767016" cy="1767016"/>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defPPr>
              <a:defRPr lang="en-US"/>
            </a:defPPr>
            <a:lvl1pPr algn="ctr">
              <a:defRPr sz="16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sz="1800" b="0" dirty="0">
                <a:solidFill>
                  <a:schemeClr val="bg1"/>
                </a:solidFill>
                <a:latin typeface="Lub Dub Bold" panose="020B0803030403020204" pitchFamily="34" charset="0"/>
              </a:rPr>
              <a:t>To improve </a:t>
            </a:r>
            <a:br>
              <a:rPr lang="en-US" sz="1800" b="0" dirty="0">
                <a:solidFill>
                  <a:schemeClr val="bg1"/>
                </a:solidFill>
                <a:latin typeface="Lub Dub Bold" panose="020B0803030403020204" pitchFamily="34" charset="0"/>
              </a:rPr>
            </a:br>
            <a:r>
              <a:rPr lang="en-US" sz="1800" b="0" dirty="0">
                <a:solidFill>
                  <a:schemeClr val="bg1"/>
                </a:solidFill>
                <a:latin typeface="Lub Dub Bold" panose="020B0803030403020204" pitchFamily="34" charset="0"/>
              </a:rPr>
              <a:t>adherence</a:t>
            </a:r>
            <a:endParaRPr lang="en-US" sz="1800" b="0" dirty="0">
              <a:solidFill>
                <a:schemeClr val="bg1"/>
              </a:solidFill>
              <a:latin typeface="Lub Dub Medium" panose="020B0603030403020204" pitchFamily="34" charset="0"/>
            </a:endParaRPr>
          </a:p>
        </p:txBody>
      </p:sp>
      <p:sp>
        <p:nvSpPr>
          <p:cNvPr id="51" name="TextBox 50">
            <a:extLst>
              <a:ext uri="{FF2B5EF4-FFF2-40B4-BE49-F238E27FC236}">
                <a16:creationId xmlns:a16="http://schemas.microsoft.com/office/drawing/2014/main" id="{0D9939DB-C735-D408-4EB9-68BFE6CE7D3C}"/>
              </a:ext>
              <a:ext uri="{C183D7F6-B498-43B3-948B-1728B52AA6E4}">
                <adec:decorative xmlns:adec="http://schemas.microsoft.com/office/drawing/2017/decorative" val="1"/>
              </a:ext>
            </a:extLst>
          </p:cNvPr>
          <p:cNvSpPr txBox="1"/>
          <p:nvPr/>
        </p:nvSpPr>
        <p:spPr>
          <a:xfrm>
            <a:off x="7885496" y="3513437"/>
            <a:ext cx="2045218" cy="2045218"/>
          </a:xfrm>
          <a:prstGeom prst="ellipse">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defPPr>
              <a:defRPr lang="en-US"/>
            </a:defPPr>
            <a:lvl1pPr algn="ctr">
              <a:defRPr sz="1600" b="1">
                <a:latin typeface="Lub Dub Condensed" panose="020B0506030403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r>
              <a:rPr lang="en-US" sz="1800" dirty="0">
                <a:solidFill>
                  <a:prstClr val="black"/>
                </a:solidFill>
                <a:latin typeface="Lub Dub Bold" panose="020B0803030403020204" pitchFamily="34" charset="0"/>
              </a:rPr>
              <a:t>Once daily </a:t>
            </a:r>
            <a:br>
              <a:rPr lang="en-US" sz="1800" dirty="0">
                <a:solidFill>
                  <a:prstClr val="black"/>
                </a:solidFill>
                <a:latin typeface="Lub Dub Bold" panose="020B0803030403020204" pitchFamily="34" charset="0"/>
              </a:rPr>
            </a:br>
            <a:r>
              <a:rPr lang="en-US" sz="1800" dirty="0">
                <a:solidFill>
                  <a:prstClr val="black"/>
                </a:solidFill>
                <a:latin typeface="Lub Dub Bold" panose="020B0803030403020204" pitchFamily="34" charset="0"/>
              </a:rPr>
              <a:t>dosing</a:t>
            </a:r>
          </a:p>
          <a:p>
            <a:pPr lvl="0"/>
            <a:r>
              <a:rPr lang="en-US" sz="1800" b="0" dirty="0">
                <a:solidFill>
                  <a:prstClr val="black"/>
                </a:solidFill>
                <a:latin typeface="Lub Dub Medium" panose="020B0603030403020204" pitchFamily="34" charset="0"/>
              </a:rPr>
              <a:t>(Class 1)</a:t>
            </a:r>
          </a:p>
        </p:txBody>
      </p:sp>
      <p:cxnSp>
        <p:nvCxnSpPr>
          <p:cNvPr id="55" name="Straight Arrow Connector 54">
            <a:extLst>
              <a:ext uri="{FF2B5EF4-FFF2-40B4-BE49-F238E27FC236}">
                <a16:creationId xmlns:a16="http://schemas.microsoft.com/office/drawing/2014/main" id="{02A51D34-46D6-17D5-32F2-5651362ED905}"/>
              </a:ext>
              <a:ext uri="{C183D7F6-B498-43B3-948B-1728B52AA6E4}">
                <adec:decorative xmlns:adec="http://schemas.microsoft.com/office/drawing/2017/decorative" val="1"/>
              </a:ext>
            </a:extLst>
          </p:cNvPr>
          <p:cNvCxnSpPr>
            <a:cxnSpLocks/>
            <a:stCxn id="47" idx="4"/>
            <a:endCxn id="49" idx="0"/>
          </p:cNvCxnSpPr>
          <p:nvPr/>
        </p:nvCxnSpPr>
        <p:spPr>
          <a:xfrm>
            <a:off x="6027095" y="3037878"/>
            <a:ext cx="3177" cy="547817"/>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E2D855F-0B57-524A-7E34-802F03D01FA3}"/>
              </a:ext>
              <a:ext uri="{C183D7F6-B498-43B3-948B-1728B52AA6E4}">
                <adec:decorative xmlns:adec="http://schemas.microsoft.com/office/drawing/2017/decorative" val="1"/>
              </a:ext>
            </a:extLst>
          </p:cNvPr>
          <p:cNvCxnSpPr>
            <a:cxnSpLocks/>
            <a:stCxn id="28" idx="6"/>
            <a:endCxn id="49" idx="2"/>
          </p:cNvCxnSpPr>
          <p:nvPr/>
        </p:nvCxnSpPr>
        <p:spPr>
          <a:xfrm flipV="1">
            <a:off x="3995351" y="4469203"/>
            <a:ext cx="1151413" cy="7508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D3C31B7-F8D9-3F6E-8229-A7680E45F489}"/>
              </a:ext>
              <a:ext uri="{C183D7F6-B498-43B3-948B-1728B52AA6E4}">
                <adec:decorative xmlns:adec="http://schemas.microsoft.com/office/drawing/2017/decorative" val="1"/>
              </a:ext>
            </a:extLst>
          </p:cNvPr>
          <p:cNvCxnSpPr>
            <a:cxnSpLocks/>
            <a:stCxn id="51" idx="2"/>
            <a:endCxn id="49" idx="6"/>
          </p:cNvCxnSpPr>
          <p:nvPr/>
        </p:nvCxnSpPr>
        <p:spPr>
          <a:xfrm flipH="1" flipV="1">
            <a:off x="6913780" y="4469203"/>
            <a:ext cx="971716" cy="66843"/>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23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down)">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right)">
                                      <p:cBhvr>
                                        <p:cTn id="27" dur="500"/>
                                        <p:tgtEl>
                                          <p:spTgt spid="6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7" grpId="0" animBg="1"/>
      <p:bldP spid="49" grpId="0" animBg="1"/>
      <p:bldP spid="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08E6-11AB-CD08-51C0-C85E456322FE}"/>
              </a:ext>
            </a:extLst>
          </p:cNvPr>
          <p:cNvSpPr>
            <a:spLocks noGrp="1"/>
          </p:cNvSpPr>
          <p:nvPr>
            <p:ph type="title"/>
          </p:nvPr>
        </p:nvSpPr>
        <p:spPr/>
        <p:txBody>
          <a:bodyPr/>
          <a:lstStyle/>
          <a:p>
            <a:r>
              <a:rPr lang="en-US" dirty="0"/>
              <a:t>Blood pressure goals for patients with HTN</a:t>
            </a:r>
          </a:p>
        </p:txBody>
      </p:sp>
      <p:sp>
        <p:nvSpPr>
          <p:cNvPr id="16" name="Rectangle Container">
            <a:extLst>
              <a:ext uri="{FF2B5EF4-FFF2-40B4-BE49-F238E27FC236}">
                <a16:creationId xmlns:a16="http://schemas.microsoft.com/office/drawing/2014/main" id="{F38509DE-8995-92A6-1DC0-B224DA6D185A}"/>
              </a:ext>
              <a:ext uri="{C183D7F6-B498-43B3-948B-1728B52AA6E4}">
                <adec:decorative xmlns:adec="http://schemas.microsoft.com/office/drawing/2017/decorative" val="1"/>
              </a:ext>
            </a:extLst>
          </p:cNvPr>
          <p:cNvSpPr/>
          <p:nvPr/>
        </p:nvSpPr>
        <p:spPr>
          <a:xfrm>
            <a:off x="3683810" y="1468623"/>
            <a:ext cx="4854707" cy="409603"/>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Adults with confirmed HTN</a:t>
            </a:r>
          </a:p>
        </p:txBody>
      </p:sp>
      <p:sp>
        <p:nvSpPr>
          <p:cNvPr id="17" name="Rectangle Container copy 2">
            <a:extLst>
              <a:ext uri="{FF2B5EF4-FFF2-40B4-BE49-F238E27FC236}">
                <a16:creationId xmlns:a16="http://schemas.microsoft.com/office/drawing/2014/main" id="{73597F30-3DB5-8B5C-5FB6-25C7829B39CA}"/>
              </a:ext>
              <a:ext uri="{C183D7F6-B498-43B3-948B-1728B52AA6E4}">
                <adec:decorative xmlns:adec="http://schemas.microsoft.com/office/drawing/2017/decorative" val="1"/>
              </a:ext>
            </a:extLst>
          </p:cNvPr>
          <p:cNvSpPr/>
          <p:nvPr/>
        </p:nvSpPr>
        <p:spPr>
          <a:xfrm>
            <a:off x="3683810" y="2229887"/>
            <a:ext cx="4855464" cy="594458"/>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400" b="1" dirty="0">
                <a:solidFill>
                  <a:srgbClr val="292929"/>
                </a:solidFill>
                <a:latin typeface="Lub Dub Bold" panose="020B0803030403020204" pitchFamily="34" charset="0"/>
                <a:cs typeface="Lato"/>
              </a:rPr>
              <a:t>10-year ASCVD risk ≥7.5% using PREVENT</a:t>
            </a:r>
          </a:p>
        </p:txBody>
      </p:sp>
      <p:sp>
        <p:nvSpPr>
          <p:cNvPr id="18" name="Round Same Side Corner Rectangle 60">
            <a:extLst>
              <a:ext uri="{FF2B5EF4-FFF2-40B4-BE49-F238E27FC236}">
                <a16:creationId xmlns:a16="http://schemas.microsoft.com/office/drawing/2014/main" id="{660A79FE-7AC5-7448-66D3-8D52D0E6CA27}"/>
              </a:ext>
              <a:ext uri="{C183D7F6-B498-43B3-948B-1728B52AA6E4}">
                <adec:decorative xmlns:adec="http://schemas.microsoft.com/office/drawing/2017/decorative" val="1"/>
              </a:ext>
            </a:extLst>
          </p:cNvPr>
          <p:cNvSpPr/>
          <p:nvPr/>
        </p:nvSpPr>
        <p:spPr>
          <a:xfrm>
            <a:off x="3191086" y="3356262"/>
            <a:ext cx="2678372" cy="816203"/>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 SBP &lt;130 mmHg, </a:t>
            </a:r>
            <a:b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ideally &lt;120 mmHg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(Class 1)</a:t>
            </a:r>
            <a:endParaRPr lang="en-US" sz="1400" b="1" dirty="0">
              <a:solidFill>
                <a:schemeClr val="tx1"/>
              </a:solidFill>
              <a:latin typeface="Lub Dub Condensed" panose="020B0506030403020204" pitchFamily="34" charset="0"/>
            </a:endParaRPr>
          </a:p>
        </p:txBody>
      </p:sp>
      <p:sp>
        <p:nvSpPr>
          <p:cNvPr id="19" name="Round Same Side Corner Rectangle 60">
            <a:extLst>
              <a:ext uri="{FF2B5EF4-FFF2-40B4-BE49-F238E27FC236}">
                <a16:creationId xmlns:a16="http://schemas.microsoft.com/office/drawing/2014/main" id="{EB134242-B23C-E448-6195-DC920BD5A7F5}"/>
              </a:ext>
              <a:ext uri="{C183D7F6-B498-43B3-948B-1728B52AA6E4}">
                <adec:decorative xmlns:adec="http://schemas.microsoft.com/office/drawing/2017/decorative" val="1"/>
              </a:ext>
            </a:extLst>
          </p:cNvPr>
          <p:cNvSpPr/>
          <p:nvPr/>
        </p:nvSpPr>
        <p:spPr>
          <a:xfrm>
            <a:off x="3182848" y="4287138"/>
            <a:ext cx="2678372" cy="655565"/>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DBP &lt;80 mmHg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prstClr val="black"/>
                </a:solidFill>
                <a:effectLst/>
                <a:uLnTx/>
                <a:uFillTx/>
                <a:latin typeface="Lub Dub Condensed" panose="020B0506030403020204" pitchFamily="34" charset="0"/>
                <a:cs typeface="Arial" panose="020B0604020202020204" pitchFamily="34" charset="0"/>
              </a:rPr>
              <a:t>(Class 1)</a:t>
            </a:r>
          </a:p>
        </p:txBody>
      </p:sp>
      <p:sp>
        <p:nvSpPr>
          <p:cNvPr id="20" name="Round Same Side Corner Rectangle 60">
            <a:extLst>
              <a:ext uri="{FF2B5EF4-FFF2-40B4-BE49-F238E27FC236}">
                <a16:creationId xmlns:a16="http://schemas.microsoft.com/office/drawing/2014/main" id="{8CFA1486-4635-3C1F-71F6-D8C8DF9F8886}"/>
              </a:ext>
              <a:ext uri="{C183D7F6-B498-43B3-948B-1728B52AA6E4}">
                <adec:decorative xmlns:adec="http://schemas.microsoft.com/office/drawing/2017/decorative" val="1"/>
              </a:ext>
            </a:extLst>
          </p:cNvPr>
          <p:cNvSpPr/>
          <p:nvPr/>
        </p:nvSpPr>
        <p:spPr>
          <a:xfrm>
            <a:off x="6407961" y="3360381"/>
            <a:ext cx="2678372" cy="816203"/>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SBP &lt;130 mmHg, </a:t>
            </a:r>
            <a:b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ideally &lt;120 mmHg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 2b)</a:t>
            </a:r>
          </a:p>
        </p:txBody>
      </p:sp>
      <p:sp>
        <p:nvSpPr>
          <p:cNvPr id="21" name="Round Same Side Corner Rectangle 60">
            <a:extLst>
              <a:ext uri="{FF2B5EF4-FFF2-40B4-BE49-F238E27FC236}">
                <a16:creationId xmlns:a16="http://schemas.microsoft.com/office/drawing/2014/main" id="{B83BED1F-8A78-4B17-49E4-29C452AA4D88}"/>
              </a:ext>
              <a:ext uri="{C183D7F6-B498-43B3-948B-1728B52AA6E4}">
                <adec:decorative xmlns:adec="http://schemas.microsoft.com/office/drawing/2017/decorative" val="1"/>
              </a:ext>
            </a:extLst>
          </p:cNvPr>
          <p:cNvSpPr/>
          <p:nvPr/>
        </p:nvSpPr>
        <p:spPr>
          <a:xfrm>
            <a:off x="6399723" y="4287138"/>
            <a:ext cx="2678372" cy="655565"/>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DBP &lt;80 mmHg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 2b)</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4" name="Straight Arrow Connector 23">
            <a:extLst>
              <a:ext uri="{FF2B5EF4-FFF2-40B4-BE49-F238E27FC236}">
                <a16:creationId xmlns:a16="http://schemas.microsoft.com/office/drawing/2014/main" id="{B93AFC70-127E-5A41-8D8E-86477ED91F97}"/>
              </a:ext>
              <a:ext uri="{C183D7F6-B498-43B3-948B-1728B52AA6E4}">
                <adec:decorative xmlns:adec="http://schemas.microsoft.com/office/drawing/2017/decorative" val="1"/>
              </a:ext>
            </a:extLst>
          </p:cNvPr>
          <p:cNvCxnSpPr>
            <a:cxnSpLocks/>
            <a:stCxn id="16" idx="2"/>
            <a:endCxn id="17" idx="0"/>
          </p:cNvCxnSpPr>
          <p:nvPr/>
        </p:nvCxnSpPr>
        <p:spPr>
          <a:xfrm>
            <a:off x="6111164" y="1878226"/>
            <a:ext cx="378" cy="3516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Elbow Connector 82">
            <a:extLst>
              <a:ext uri="{FF2B5EF4-FFF2-40B4-BE49-F238E27FC236}">
                <a16:creationId xmlns:a16="http://schemas.microsoft.com/office/drawing/2014/main" id="{8604292F-C93D-3D42-D13F-297E8B8CED6A}"/>
              </a:ext>
              <a:ext uri="{C183D7F6-B498-43B3-948B-1728B52AA6E4}">
                <adec:decorative xmlns:adec="http://schemas.microsoft.com/office/drawing/2017/decorative" val="1"/>
              </a:ext>
            </a:extLst>
          </p:cNvPr>
          <p:cNvCxnSpPr>
            <a:cxnSpLocks/>
            <a:stCxn id="17" idx="2"/>
            <a:endCxn id="18" idx="0"/>
          </p:cNvCxnSpPr>
          <p:nvPr/>
        </p:nvCxnSpPr>
        <p:spPr>
          <a:xfrm rot="5400000">
            <a:off x="5054949" y="2299668"/>
            <a:ext cx="531917" cy="158127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82">
            <a:extLst>
              <a:ext uri="{FF2B5EF4-FFF2-40B4-BE49-F238E27FC236}">
                <a16:creationId xmlns:a16="http://schemas.microsoft.com/office/drawing/2014/main" id="{2A00570A-A976-EF6E-6D7C-AA96F3AC04A2}"/>
              </a:ext>
              <a:ext uri="{C183D7F6-B498-43B3-948B-1728B52AA6E4}">
                <adec:decorative xmlns:adec="http://schemas.microsoft.com/office/drawing/2017/decorative" val="1"/>
              </a:ext>
            </a:extLst>
          </p:cNvPr>
          <p:cNvCxnSpPr>
            <a:cxnSpLocks/>
            <a:stCxn id="17" idx="2"/>
            <a:endCxn id="20" idx="0"/>
          </p:cNvCxnSpPr>
          <p:nvPr/>
        </p:nvCxnSpPr>
        <p:spPr>
          <a:xfrm rot="16200000" flipH="1">
            <a:off x="6661326" y="2274560"/>
            <a:ext cx="536036" cy="163560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5D94E95-400F-9DB0-7AFE-D6D0565BAAE1}"/>
              </a:ext>
              <a:ext uri="{C183D7F6-B498-43B3-948B-1728B52AA6E4}">
                <adec:decorative xmlns:adec="http://schemas.microsoft.com/office/drawing/2017/decorative" val="1"/>
              </a:ext>
            </a:extLst>
          </p:cNvPr>
          <p:cNvSpPr txBox="1"/>
          <p:nvPr/>
        </p:nvSpPr>
        <p:spPr>
          <a:xfrm>
            <a:off x="5162293" y="3004466"/>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34" name="TextBox 33">
            <a:extLst>
              <a:ext uri="{FF2B5EF4-FFF2-40B4-BE49-F238E27FC236}">
                <a16:creationId xmlns:a16="http://schemas.microsoft.com/office/drawing/2014/main" id="{04D3BB18-5694-B257-0B18-92A741D5DEDA}"/>
              </a:ext>
              <a:ext uri="{C183D7F6-B498-43B3-948B-1728B52AA6E4}">
                <adec:decorative xmlns:adec="http://schemas.microsoft.com/office/drawing/2017/decorative" val="1"/>
              </a:ext>
            </a:extLst>
          </p:cNvPr>
          <p:cNvSpPr txBox="1"/>
          <p:nvPr/>
        </p:nvSpPr>
        <p:spPr>
          <a:xfrm>
            <a:off x="6617950" y="3009573"/>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3" name="Rectangle 2" descr="In adults with confirmed hypertension and increased cardiovascular risk, a systolic BP (SBP) goal of &lt;130 mm Hg is recommended, with encouragement to aim for &lt;120 mm Hg, and a diastolic BP (DBP) target of &lt;80 mm Hg to reduce cardiovascular events and mortality. For those without increased CVD risk, the same targets may be reasonable to help prevent BP progression and organ damage.">
            <a:extLst>
              <a:ext uri="{FF2B5EF4-FFF2-40B4-BE49-F238E27FC236}">
                <a16:creationId xmlns:a16="http://schemas.microsoft.com/office/drawing/2014/main" id="{4A6B2C57-C236-869F-4A06-CACDD8077036}"/>
              </a:ext>
            </a:extLst>
          </p:cNvPr>
          <p:cNvSpPr/>
          <p:nvPr/>
        </p:nvSpPr>
        <p:spPr>
          <a:xfrm>
            <a:off x="1513187" y="1349941"/>
            <a:ext cx="9195954" cy="367838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5C4338B-065A-6798-223E-41B03C529F40}"/>
              </a:ext>
            </a:extLst>
          </p:cNvPr>
          <p:cNvSpPr>
            <a:spLocks noGrp="1"/>
          </p:cNvSpPr>
          <p:nvPr>
            <p:ph type="body" sz="quarter" idx="13"/>
          </p:nvPr>
        </p:nvSpPr>
        <p:spPr/>
        <p:txBody>
          <a:bodyPr/>
          <a:lstStyle/>
          <a:p>
            <a:r>
              <a:rPr lang="en-US" b="1" dirty="0"/>
              <a:t>Abbreviations: </a:t>
            </a:r>
            <a:r>
              <a:rPr lang="en-US" dirty="0"/>
              <a:t>ASCVD indicates atherosclerotic cardiovascular disease; BP, blood pressure; DBP, diastolic blood pressure; </a:t>
            </a:r>
            <a:br>
              <a:rPr lang="en-US" dirty="0"/>
            </a:br>
            <a:r>
              <a:rPr lang="en-US" dirty="0"/>
              <a:t>HTN, hypertension; PREVENT, Predicting Risk of CVD EVENTs; and SBP, systolic blood pressure. </a:t>
            </a:r>
          </a:p>
        </p:txBody>
      </p:sp>
      <p:sp>
        <p:nvSpPr>
          <p:cNvPr id="4" name="Slide Number Placeholder 3">
            <a:extLst>
              <a:ext uri="{FF2B5EF4-FFF2-40B4-BE49-F238E27FC236}">
                <a16:creationId xmlns:a16="http://schemas.microsoft.com/office/drawing/2014/main" id="{11D6784D-2B4C-7076-C5C3-8CF5C61BCBF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49365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1C458D09-CBE5-10E1-FE9C-CC21B742FBB5}"/>
              </a:ext>
              <a:ext uri="{C183D7F6-B498-43B3-948B-1728B52AA6E4}">
                <adec:decorative xmlns:adec="http://schemas.microsoft.com/office/drawing/2017/decorative" val="1"/>
              </a:ext>
            </a:extLst>
          </p:cNvPr>
          <p:cNvSpPr/>
          <p:nvPr/>
        </p:nvSpPr>
        <p:spPr>
          <a:xfrm>
            <a:off x="1234196" y="1259332"/>
            <a:ext cx="9851095" cy="83099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4C24FCC7-87E4-5A73-1385-1C4ADAD6C4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3219" y="1150406"/>
            <a:ext cx="1081953" cy="1051717"/>
          </a:xfrm>
          <a:prstGeom prst="rect">
            <a:avLst/>
          </a:prstGeom>
        </p:spPr>
      </p:pic>
      <p:sp>
        <p:nvSpPr>
          <p:cNvPr id="2" name="Title 1">
            <a:extLst>
              <a:ext uri="{FF2B5EF4-FFF2-40B4-BE49-F238E27FC236}">
                <a16:creationId xmlns:a16="http://schemas.microsoft.com/office/drawing/2014/main" id="{4E46B18D-4F3F-5B0B-6DBA-FACB5A413CB7}"/>
              </a:ext>
            </a:extLst>
          </p:cNvPr>
          <p:cNvSpPr>
            <a:spLocks noGrp="1"/>
          </p:cNvSpPr>
          <p:nvPr>
            <p:ph type="title"/>
          </p:nvPr>
        </p:nvSpPr>
        <p:spPr/>
        <p:txBody>
          <a:bodyPr/>
          <a:lstStyle/>
          <a:p>
            <a:r>
              <a:rPr lang="en-US" dirty="0">
                <a:latin typeface="Lub Dub Bold"/>
              </a:rPr>
              <a:t>Hypertension Management with DM</a:t>
            </a:r>
            <a:endParaRPr lang="en-US" dirty="0"/>
          </a:p>
        </p:txBody>
      </p:sp>
      <p:sp>
        <p:nvSpPr>
          <p:cNvPr id="44" name="TextBox 43">
            <a:extLst>
              <a:ext uri="{FF2B5EF4-FFF2-40B4-BE49-F238E27FC236}">
                <a16:creationId xmlns:a16="http://schemas.microsoft.com/office/drawing/2014/main" id="{FC2C7DAA-5FA1-5E1B-2A19-43DA25D7E22A}"/>
              </a:ext>
            </a:extLst>
          </p:cNvPr>
          <p:cNvSpPr txBox="1"/>
          <p:nvPr/>
        </p:nvSpPr>
        <p:spPr>
          <a:xfrm>
            <a:off x="1504088" y="1413584"/>
            <a:ext cx="3278108" cy="523220"/>
          </a:xfrm>
          <a:prstGeom prst="rect">
            <a:avLst/>
          </a:prstGeom>
          <a:noFill/>
        </p:spPr>
        <p:txBody>
          <a:bodyPr wrap="square">
            <a:spAutoFit/>
          </a:bodyPr>
          <a:lstStyle/>
          <a:p>
            <a:pPr marL="0" indent="0" algn="ctr">
              <a:buNone/>
            </a:pPr>
            <a:r>
              <a:rPr lang="en-US" sz="2800" b="1" dirty="0">
                <a:solidFill>
                  <a:schemeClr val="bg1"/>
                </a:solidFill>
                <a:latin typeface="Lub Dub Condensed" panose="020B0506030403020204" pitchFamily="34" charset="0"/>
              </a:rPr>
              <a:t>Take Home Point:</a:t>
            </a:r>
          </a:p>
        </p:txBody>
      </p:sp>
      <p:sp>
        <p:nvSpPr>
          <p:cNvPr id="45" name="TextBox 44">
            <a:extLst>
              <a:ext uri="{FF2B5EF4-FFF2-40B4-BE49-F238E27FC236}">
                <a16:creationId xmlns:a16="http://schemas.microsoft.com/office/drawing/2014/main" id="{4B699670-0ED5-FD82-D35D-72C94A8407F5}"/>
              </a:ext>
            </a:extLst>
          </p:cNvPr>
          <p:cNvSpPr txBox="1"/>
          <p:nvPr/>
        </p:nvSpPr>
        <p:spPr>
          <a:xfrm>
            <a:off x="4683386" y="1351786"/>
            <a:ext cx="6271254" cy="646331"/>
          </a:xfrm>
          <a:prstGeom prst="rect">
            <a:avLst/>
          </a:prstGeom>
          <a:noFill/>
        </p:spPr>
        <p:txBody>
          <a:bodyPr wrap="square">
            <a:spAutoFit/>
          </a:bodyPr>
          <a:lstStyle/>
          <a:p>
            <a:pPr marL="0" indent="0">
              <a:buNone/>
            </a:pPr>
            <a:r>
              <a:rPr lang="en-US" sz="1800" b="1" dirty="0">
                <a:solidFill>
                  <a:schemeClr val="bg1"/>
                </a:solidFill>
                <a:latin typeface="Lub Dub Condensed" panose="020B0506030403020204" pitchFamily="34" charset="0"/>
              </a:rPr>
              <a:t>Greater than 8</a:t>
            </a:r>
            <a:r>
              <a:rPr lang="en-US" b="1" dirty="0">
                <a:solidFill>
                  <a:schemeClr val="bg1"/>
                </a:solidFill>
                <a:latin typeface="Lub Dub Condensed" panose="020B0506030403020204" pitchFamily="34" charset="0"/>
              </a:rPr>
              <a:t>0 % of adults with T2D have HTN.</a:t>
            </a:r>
          </a:p>
          <a:p>
            <a:pPr marL="0" indent="0">
              <a:buNone/>
            </a:pPr>
            <a:r>
              <a:rPr lang="en-US" sz="1800" b="1" dirty="0">
                <a:solidFill>
                  <a:schemeClr val="bg1"/>
                </a:solidFill>
                <a:latin typeface="Lub Dub Condensed" panose="020B0506030403020204" pitchFamily="34" charset="0"/>
              </a:rPr>
              <a:t>In</a:t>
            </a:r>
            <a:r>
              <a:rPr lang="en-US" b="1" dirty="0">
                <a:solidFill>
                  <a:schemeClr val="bg1"/>
                </a:solidFill>
                <a:latin typeface="Lub Dub Condensed" panose="020B0506030403020204" pitchFamily="34" charset="0"/>
              </a:rPr>
              <a:t>tensive BP goals are associated with improved CV outcomes. </a:t>
            </a:r>
            <a:r>
              <a:rPr lang="en-US" sz="1800" b="1" dirty="0">
                <a:solidFill>
                  <a:schemeClr val="bg1"/>
                </a:solidFill>
                <a:latin typeface="Lub Dub Condensed" panose="020B0506030403020204" pitchFamily="34" charset="0"/>
              </a:rPr>
              <a:t> </a:t>
            </a:r>
          </a:p>
        </p:txBody>
      </p:sp>
      <p:sp>
        <p:nvSpPr>
          <p:cNvPr id="3" name="Rectangle 2">
            <a:extLst>
              <a:ext uri="{FF2B5EF4-FFF2-40B4-BE49-F238E27FC236}">
                <a16:creationId xmlns:a16="http://schemas.microsoft.com/office/drawing/2014/main" id="{D5A8A435-E0B7-361A-3D30-02ED90FCA0BB}"/>
              </a:ext>
            </a:extLst>
          </p:cNvPr>
          <p:cNvSpPr/>
          <p:nvPr/>
        </p:nvSpPr>
        <p:spPr>
          <a:xfrm>
            <a:off x="685800" y="2275608"/>
            <a:ext cx="10577945" cy="319000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1914485-0245-D171-69A8-642E74E377E8}"/>
              </a:ext>
              <a:ext uri="{C183D7F6-B498-43B3-948B-1728B52AA6E4}">
                <adec:decorative xmlns:adec="http://schemas.microsoft.com/office/drawing/2017/decorative" val="1"/>
              </a:ext>
            </a:extLst>
          </p:cNvPr>
          <p:cNvSpPr/>
          <p:nvPr/>
        </p:nvSpPr>
        <p:spPr>
          <a:xfrm>
            <a:off x="6155484" y="2756253"/>
            <a:ext cx="4900443" cy="2490154"/>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Container">
            <a:extLst>
              <a:ext uri="{FF2B5EF4-FFF2-40B4-BE49-F238E27FC236}">
                <a16:creationId xmlns:a16="http://schemas.microsoft.com/office/drawing/2014/main" id="{8C949187-0405-2594-EEBF-B456A3771EBE}"/>
              </a:ext>
              <a:ext uri="{C183D7F6-B498-43B3-948B-1728B52AA6E4}">
                <adec:decorative xmlns:adec="http://schemas.microsoft.com/office/drawing/2017/decorative" val="1"/>
              </a:ext>
            </a:extLst>
          </p:cNvPr>
          <p:cNvSpPr/>
          <p:nvPr/>
        </p:nvSpPr>
        <p:spPr>
          <a:xfrm>
            <a:off x="830611" y="2762290"/>
            <a:ext cx="2339639" cy="2485262"/>
          </a:xfrm>
          <a:prstGeom prst="rect">
            <a:avLst/>
          </a:prstGeom>
          <a:solidFill>
            <a:srgbClr val="79C78D"/>
          </a:solidFill>
          <a:ln w="25400">
            <a:noFill/>
          </a:ln>
        </p:spPr>
        <p:txBody>
          <a:bodyPr spcFirstLastPara="0" lIns="91440" tIns="548640" rIns="91440" bIns="91440" anchor="t" anchorCtr="0"/>
          <a:lstStyle/>
          <a:p>
            <a:pPr algn="ctr" defTabSz="711200">
              <a:lnSpc>
                <a:spcPct val="90000"/>
              </a:lnSpc>
              <a:spcBef>
                <a:spcPct val="0"/>
              </a:spcBef>
            </a:pPr>
            <a:r>
              <a:rPr lang="en-US" sz="1600" b="1" dirty="0">
                <a:latin typeface="Lub Dub Bold"/>
                <a:cs typeface="Arial"/>
              </a:rPr>
              <a:t>BP Goal</a:t>
            </a:r>
          </a:p>
          <a:p>
            <a:pPr algn="ctr" defTabSz="711200">
              <a:lnSpc>
                <a:spcPct val="90000"/>
              </a:lnSpc>
              <a:spcBef>
                <a:spcPct val="0"/>
              </a:spcBef>
              <a:spcAft>
                <a:spcPct val="35000"/>
              </a:spcAft>
            </a:pPr>
            <a:endParaRPr lang="en-US" sz="500" dirty="0">
              <a:latin typeface="Lub Dub Bold" panose="020B0803030403020204"/>
            </a:endParaRPr>
          </a:p>
          <a:p>
            <a:pPr algn="ctr" defTabSz="711200">
              <a:lnSpc>
                <a:spcPct val="90000"/>
              </a:lnSpc>
              <a:spcBef>
                <a:spcPct val="0"/>
              </a:spcBef>
              <a:spcAft>
                <a:spcPct val="35000"/>
              </a:spcAft>
            </a:pPr>
            <a:r>
              <a:rPr lang="en-US" sz="1400" dirty="0">
                <a:latin typeface="Lub Dub Medium" panose="020B0603030403020204" pitchFamily="34" charset="0"/>
                <a:cs typeface="Arial"/>
              </a:rPr>
              <a:t>Use antihypertensive medication(s) for </a:t>
            </a:r>
            <a:endParaRPr lang="en-US" sz="1400" dirty="0">
              <a:latin typeface="Lub Dub Medium" panose="020B0603030403020204" pitchFamily="34" charset="0"/>
              <a:cs typeface="Arial" panose="020B0604020202020204" pitchFamily="34" charset="0"/>
            </a:endParaRPr>
          </a:p>
          <a:p>
            <a:pPr algn="ctr" defTabSz="711200">
              <a:spcBef>
                <a:spcPct val="0"/>
              </a:spcBef>
            </a:pPr>
            <a:r>
              <a:rPr lang="en-US" sz="1400" dirty="0">
                <a:latin typeface="Lub Dub Medium" panose="020B0603030403020204" pitchFamily="34" charset="0"/>
                <a:cs typeface="Arial"/>
              </a:rPr>
              <a:t>SBP &gt;130 mmHg</a:t>
            </a:r>
            <a:endParaRPr lang="en-US" sz="1400" kern="1200" dirty="0">
              <a:latin typeface="Lub Dub Medium" panose="020B0603030403020204" pitchFamily="34" charset="0"/>
              <a:cs typeface="Arial" panose="020B0604020202020204" pitchFamily="34" charset="0"/>
            </a:endParaRPr>
          </a:p>
          <a:p>
            <a:pPr algn="ctr" defTabSz="711200">
              <a:spcBef>
                <a:spcPct val="0"/>
              </a:spcBef>
            </a:pPr>
            <a:r>
              <a:rPr lang="en-US" sz="1400" dirty="0">
                <a:latin typeface="Lub Dub Medium" panose="020B0603030403020204" pitchFamily="34" charset="0"/>
                <a:cs typeface="Arial"/>
              </a:rPr>
              <a:t>or</a:t>
            </a:r>
          </a:p>
          <a:p>
            <a:pPr algn="ctr" defTabSz="711200">
              <a:spcBef>
                <a:spcPct val="0"/>
              </a:spcBef>
            </a:pPr>
            <a:r>
              <a:rPr lang="en-US" sz="1400" dirty="0">
                <a:latin typeface="Lub Dub Medium" panose="020B0603030403020204" pitchFamily="34" charset="0"/>
                <a:cs typeface="Arial"/>
              </a:rPr>
              <a:t>DBP &gt; 80 mmHg</a:t>
            </a:r>
          </a:p>
          <a:p>
            <a:pPr algn="ctr" defTabSz="711200">
              <a:spcBef>
                <a:spcPct val="0"/>
              </a:spcBef>
            </a:pPr>
            <a:endParaRPr lang="en-US" sz="400" dirty="0">
              <a:latin typeface="Lub Dub Bold" panose="020B0803030403020204"/>
              <a:cs typeface="Arial"/>
            </a:endParaRPr>
          </a:p>
          <a:p>
            <a:pPr algn="ctr" defTabSz="711200">
              <a:lnSpc>
                <a:spcPct val="90000"/>
              </a:lnSpc>
              <a:spcBef>
                <a:spcPct val="0"/>
              </a:spcBef>
              <a:spcAft>
                <a:spcPct val="35000"/>
              </a:spcAft>
            </a:pPr>
            <a:r>
              <a:rPr lang="en-US" sz="1400" dirty="0">
                <a:latin typeface="Lub Dub Condensed" panose="020B0506030403020204" pitchFamily="34" charset="0"/>
                <a:cs typeface="Arial"/>
              </a:rPr>
              <a:t>(Class 1)</a:t>
            </a:r>
            <a:endParaRPr lang="en-US" sz="1400" dirty="0">
              <a:latin typeface="Lub Dub Condensed" panose="020B0506030403020204" pitchFamily="34" charset="0"/>
            </a:endParaRPr>
          </a:p>
        </p:txBody>
      </p:sp>
      <p:sp>
        <p:nvSpPr>
          <p:cNvPr id="37" name="Rectangle Container">
            <a:extLst>
              <a:ext uri="{FF2B5EF4-FFF2-40B4-BE49-F238E27FC236}">
                <a16:creationId xmlns:a16="http://schemas.microsoft.com/office/drawing/2014/main" id="{ACD85687-6194-818F-99A3-4EAA2A96417A}"/>
              </a:ext>
              <a:ext uri="{C183D7F6-B498-43B3-948B-1728B52AA6E4}">
                <adec:decorative xmlns:adec="http://schemas.microsoft.com/office/drawing/2017/decorative" val="1"/>
              </a:ext>
            </a:extLst>
          </p:cNvPr>
          <p:cNvSpPr/>
          <p:nvPr/>
        </p:nvSpPr>
        <p:spPr>
          <a:xfrm>
            <a:off x="3534398" y="2762290"/>
            <a:ext cx="2248732" cy="2485262"/>
          </a:xfrm>
          <a:prstGeom prst="rect">
            <a:avLst/>
          </a:prstGeom>
          <a:solidFill>
            <a:srgbClr val="79C78D"/>
          </a:solidFill>
          <a:ln w="25400">
            <a:noFill/>
          </a:ln>
        </p:spPr>
        <p:txBody>
          <a:bodyPr spcFirstLastPara="0" lIns="91440" tIns="548640" rIns="91440" bIns="91440" anchor="t" anchorCtr="0"/>
          <a:lstStyle/>
          <a:p>
            <a:pPr algn="ctr" defTabSz="711200">
              <a:lnSpc>
                <a:spcPct val="90000"/>
              </a:lnSpc>
              <a:spcBef>
                <a:spcPct val="0"/>
              </a:spcBef>
            </a:pPr>
            <a:r>
              <a:rPr lang="en-US" sz="1600" b="1" dirty="0">
                <a:latin typeface="Lub Dub Bold"/>
                <a:cs typeface="Arial"/>
              </a:rPr>
              <a:t>Initial Management</a:t>
            </a:r>
          </a:p>
          <a:p>
            <a:pPr algn="ctr" defTabSz="711200">
              <a:lnSpc>
                <a:spcPct val="90000"/>
              </a:lnSpc>
              <a:spcBef>
                <a:spcPct val="0"/>
              </a:spcBef>
              <a:spcAft>
                <a:spcPct val="35000"/>
              </a:spcAft>
            </a:pPr>
            <a:endParaRPr lang="en-US" sz="400" b="1" kern="1200" dirty="0">
              <a:latin typeface="Lub Dub Bold" panose="020B0803030403020204" pitchFamily="34" charset="0"/>
              <a:cs typeface="Arial" panose="020B0604020202020204" pitchFamily="34" charset="0"/>
            </a:endParaRPr>
          </a:p>
          <a:p>
            <a:pPr algn="ctr" defTabSz="711200">
              <a:lnSpc>
                <a:spcPct val="90000"/>
              </a:lnSpc>
              <a:spcBef>
                <a:spcPct val="0"/>
              </a:spcBef>
              <a:spcAft>
                <a:spcPct val="35000"/>
              </a:spcAft>
            </a:pPr>
            <a:r>
              <a:rPr lang="en-US" sz="1400" dirty="0">
                <a:latin typeface="Lub Dub Medium" panose="020B0603030403020204" pitchFamily="34" charset="0"/>
                <a:cs typeface="Arial"/>
              </a:rPr>
              <a:t>All first-line agents are effective.</a:t>
            </a:r>
          </a:p>
          <a:p>
            <a:pPr algn="ctr" defTabSz="711200">
              <a:lnSpc>
                <a:spcPct val="90000"/>
              </a:lnSpc>
              <a:spcBef>
                <a:spcPct val="0"/>
              </a:spcBef>
              <a:spcAft>
                <a:spcPct val="35000"/>
              </a:spcAft>
            </a:pPr>
            <a:r>
              <a:rPr lang="en-US" sz="1400" dirty="0">
                <a:latin typeface="Lub Dub Medium" panose="020B0603030403020204" pitchFamily="34" charset="0"/>
                <a:cs typeface="Arial"/>
              </a:rPr>
              <a:t>(</a:t>
            </a:r>
            <a:r>
              <a:rPr lang="en-US" sz="1400" dirty="0" err="1">
                <a:latin typeface="Lub Dub Medium" panose="020B0603030403020204" pitchFamily="34" charset="0"/>
                <a:cs typeface="Arial"/>
              </a:rPr>
              <a:t>ie</a:t>
            </a:r>
            <a:r>
              <a:rPr lang="en-US" sz="1400" dirty="0">
                <a:latin typeface="Lub Dub Medium" panose="020B0603030403020204" pitchFamily="34" charset="0"/>
                <a:cs typeface="Arial"/>
              </a:rPr>
              <a:t>. Thiazide type diuretics, CCB, </a:t>
            </a:r>
            <a:r>
              <a:rPr lang="en-US" sz="1400" dirty="0" err="1">
                <a:latin typeface="Lub Dub Medium" panose="020B0603030403020204" pitchFamily="34" charset="0"/>
                <a:cs typeface="Arial"/>
              </a:rPr>
              <a:t>ACEi</a:t>
            </a:r>
            <a:r>
              <a:rPr lang="en-US" sz="1400" dirty="0">
                <a:latin typeface="Lub Dub Medium" panose="020B0603030403020204" pitchFamily="34" charset="0"/>
                <a:cs typeface="Arial"/>
              </a:rPr>
              <a:t> and ARBs, </a:t>
            </a:r>
            <a:r>
              <a:rPr lang="en-US" sz="1400" dirty="0" err="1">
                <a:latin typeface="Lub Dub Medium" panose="020B0603030403020204" pitchFamily="34" charset="0"/>
                <a:cs typeface="Arial"/>
              </a:rPr>
              <a:t>etc</a:t>
            </a:r>
            <a:r>
              <a:rPr lang="en-US" sz="1400" dirty="0">
                <a:latin typeface="Lub Dub Medium" panose="020B0603030403020204" pitchFamily="34" charset="0"/>
                <a:cs typeface="Arial"/>
              </a:rPr>
              <a:t>)  </a:t>
            </a:r>
            <a:endParaRPr lang="en-US" dirty="0">
              <a:latin typeface="Lub Dub Medium" panose="020B0603030403020204" pitchFamily="34" charset="0"/>
            </a:endParaRPr>
          </a:p>
          <a:p>
            <a:pPr algn="ctr" defTabSz="711200">
              <a:lnSpc>
                <a:spcPct val="90000"/>
              </a:lnSpc>
              <a:spcBef>
                <a:spcPct val="0"/>
              </a:spcBef>
              <a:spcAft>
                <a:spcPct val="35000"/>
              </a:spcAft>
            </a:pPr>
            <a:r>
              <a:rPr lang="en-US" sz="1400" dirty="0">
                <a:latin typeface="Lub Dub Condensed" panose="020B0506030403020204" pitchFamily="34" charset="0"/>
                <a:cs typeface="Arial"/>
              </a:rPr>
              <a:t>(Class 1)</a:t>
            </a:r>
          </a:p>
        </p:txBody>
      </p:sp>
      <p:sp>
        <p:nvSpPr>
          <p:cNvPr id="38" name="TextBox 37">
            <a:extLst>
              <a:ext uri="{FF2B5EF4-FFF2-40B4-BE49-F238E27FC236}">
                <a16:creationId xmlns:a16="http://schemas.microsoft.com/office/drawing/2014/main" id="{E4B357FA-CDD2-21D9-DB3D-89E20FC9B352}"/>
              </a:ext>
              <a:ext uri="{C183D7F6-B498-43B3-948B-1728B52AA6E4}">
                <adec:decorative xmlns:adec="http://schemas.microsoft.com/office/drawing/2017/decorative" val="1"/>
              </a:ext>
            </a:extLst>
          </p:cNvPr>
          <p:cNvSpPr txBox="1"/>
          <p:nvPr/>
        </p:nvSpPr>
        <p:spPr>
          <a:xfrm>
            <a:off x="6077382" y="3187998"/>
            <a:ext cx="5030500" cy="1994392"/>
          </a:xfrm>
          <a:prstGeom prst="rect">
            <a:avLst/>
          </a:prstGeom>
          <a:noFill/>
        </p:spPr>
        <p:txBody>
          <a:bodyPr wrap="square" lIns="91440" tIns="45720" rIns="91440" bIns="45720" anchor="t">
            <a:spAutoFit/>
          </a:bodyPr>
          <a:lstStyle/>
          <a:p>
            <a:pPr algn="ctr">
              <a:spcAft>
                <a:spcPts val="1200"/>
              </a:spcAft>
              <a:defRPr/>
            </a:pPr>
            <a:r>
              <a:rPr kumimoji="0" lang="en-US" sz="1600" b="1" i="0" u="none" strike="noStrike" kern="1200" cap="none" spc="0" normalizeH="0" baseline="0" noProof="0" dirty="0">
                <a:ln>
                  <a:noFill/>
                </a:ln>
                <a:solidFill>
                  <a:prstClr val="black"/>
                </a:solidFill>
                <a:effectLst/>
                <a:uLnTx/>
                <a:uFillTx/>
                <a:latin typeface="Lub Dub Bold"/>
                <a:cs typeface="Arial"/>
              </a:rPr>
              <a:t>Special considerations</a:t>
            </a:r>
            <a:r>
              <a:rPr lang="en-US" sz="1600" b="1" dirty="0">
                <a:solidFill>
                  <a:prstClr val="black"/>
                </a:solidFill>
                <a:latin typeface="Lub Dub Bold"/>
                <a:cs typeface="Arial"/>
              </a:rPr>
              <a:t>: CKD</a:t>
            </a:r>
            <a:endParaRPr kumimoji="0" lang="en-US" sz="1600" b="1" i="0" u="none" strike="noStrike" kern="1200" cap="none" spc="0" normalizeH="0" baseline="0" noProof="0" dirty="0">
              <a:ln>
                <a:noFill/>
              </a:ln>
              <a:solidFill>
                <a:prstClr val="black"/>
              </a:solidFill>
              <a:effectLst/>
              <a:uLnTx/>
              <a:uFillTx/>
              <a:latin typeface="Lub Dub Bold" panose="020B0803030403020204" pitchFamily="34" charset="0"/>
              <a:cs typeface="Arial" panose="020B0604020202020204" pitchFamily="34" charset="0"/>
            </a:endParaRPr>
          </a:p>
          <a:p>
            <a:pPr marL="290513" indent="-228600">
              <a:spcAft>
                <a:spcPts val="1200"/>
              </a:spcAft>
              <a:buFont typeface="Arial" panose="020B0604020202020204" pitchFamily="34" charset="0"/>
              <a:buChar char="•"/>
              <a:defRPr/>
            </a:pPr>
            <a:r>
              <a:rPr lang="en-US" sz="1400" dirty="0">
                <a:solidFill>
                  <a:prstClr val="black"/>
                </a:solidFill>
                <a:latin typeface="Lub Dub Medium"/>
                <a:cs typeface="Arial"/>
              </a:rPr>
              <a:t>If eGFR &lt;60 ml/min/1.73m2 or moderate to severe albuminuria &gt;30 mg/g; </a:t>
            </a:r>
            <a:r>
              <a:rPr lang="en-US" sz="1400" dirty="0" err="1">
                <a:solidFill>
                  <a:prstClr val="black"/>
                </a:solidFill>
                <a:latin typeface="Lub Dub Medium"/>
                <a:cs typeface="Arial"/>
              </a:rPr>
              <a:t>ACEi</a:t>
            </a:r>
            <a:r>
              <a:rPr lang="en-US" sz="1400" dirty="0">
                <a:solidFill>
                  <a:prstClr val="black"/>
                </a:solidFill>
                <a:latin typeface="Lub Dub Medium"/>
                <a:cs typeface="Arial"/>
              </a:rPr>
              <a:t> or ARB are recommended.</a:t>
            </a:r>
            <a:endParaRPr lang="en-US" sz="1400" dirty="0">
              <a:solidFill>
                <a:prstClr val="black"/>
              </a:solidFill>
              <a:latin typeface="Lub Dub Medium" panose="020B0603030403020204" pitchFamily="34" charset="0"/>
              <a:cs typeface="Arial" panose="020B0604020202020204" pitchFamily="34" charset="0"/>
            </a:endParaRPr>
          </a:p>
          <a:p>
            <a:pPr marL="290513" indent="-228600">
              <a:spcAft>
                <a:spcPts val="600"/>
              </a:spcAft>
              <a:buFont typeface="Arial" panose="020B0604020202020204" pitchFamily="34" charset="0"/>
              <a:buChar char="•"/>
              <a:defRPr/>
            </a:pPr>
            <a:r>
              <a:rPr lang="en-US" sz="1400" dirty="0">
                <a:solidFill>
                  <a:prstClr val="black"/>
                </a:solidFill>
                <a:latin typeface="Lub Dub Medium"/>
                <a:cs typeface="Arial"/>
              </a:rPr>
              <a:t>If mild albuminuria (&lt;30,g/g), </a:t>
            </a:r>
            <a:r>
              <a:rPr lang="en-US" sz="1400" dirty="0" err="1">
                <a:solidFill>
                  <a:prstClr val="black"/>
                </a:solidFill>
                <a:latin typeface="Lub Dub Medium"/>
                <a:cs typeface="Arial"/>
              </a:rPr>
              <a:t>ACEi</a:t>
            </a:r>
            <a:r>
              <a:rPr lang="en-US" sz="1400" dirty="0">
                <a:solidFill>
                  <a:prstClr val="black"/>
                </a:solidFill>
                <a:latin typeface="Lub Dub Medium"/>
                <a:cs typeface="Arial"/>
              </a:rPr>
              <a:t> or ARBs can delay progression of DM-related kidney disease.</a:t>
            </a:r>
          </a:p>
          <a:p>
            <a:pPr algn="ctr" defTabSz="711200">
              <a:lnSpc>
                <a:spcPct val="90000"/>
              </a:lnSpc>
              <a:spcBef>
                <a:spcPct val="0"/>
              </a:spcBef>
              <a:spcAft>
                <a:spcPct val="35000"/>
              </a:spcAft>
            </a:pPr>
            <a:r>
              <a:rPr lang="en-US" sz="1400" dirty="0">
                <a:latin typeface="Lub Dub Condensed" panose="020B0506030403020204" pitchFamily="34" charset="0"/>
                <a:cs typeface="Arial"/>
              </a:rPr>
              <a:t>(Class 1)</a:t>
            </a:r>
          </a:p>
        </p:txBody>
      </p:sp>
      <p:cxnSp>
        <p:nvCxnSpPr>
          <p:cNvPr id="39" name="Straight Arrow Connector 38">
            <a:extLst>
              <a:ext uri="{FF2B5EF4-FFF2-40B4-BE49-F238E27FC236}">
                <a16:creationId xmlns:a16="http://schemas.microsoft.com/office/drawing/2014/main" id="{8AF53FE4-BCE8-64CD-A667-E772779A3C69}"/>
              </a:ext>
              <a:ext uri="{C183D7F6-B498-43B3-948B-1728B52AA6E4}">
                <adec:decorative xmlns:adec="http://schemas.microsoft.com/office/drawing/2017/decorative" val="1"/>
              </a:ext>
            </a:extLst>
          </p:cNvPr>
          <p:cNvCxnSpPr>
            <a:cxnSpLocks/>
          </p:cNvCxnSpPr>
          <p:nvPr/>
        </p:nvCxnSpPr>
        <p:spPr>
          <a:xfrm rot="16200000">
            <a:off x="3336739" y="3685242"/>
            <a:ext cx="0" cy="362268"/>
          </a:xfrm>
          <a:prstGeom prst="straightConnector1">
            <a:avLst/>
          </a:prstGeom>
          <a:ln w="539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5CC03FE-6663-6062-3647-EB1CB95E2093}"/>
              </a:ext>
              <a:ext uri="{C183D7F6-B498-43B3-948B-1728B52AA6E4}">
                <adec:decorative xmlns:adec="http://schemas.microsoft.com/office/drawing/2017/decorative" val="1"/>
              </a:ext>
            </a:extLst>
          </p:cNvPr>
          <p:cNvCxnSpPr>
            <a:cxnSpLocks/>
          </p:cNvCxnSpPr>
          <p:nvPr/>
        </p:nvCxnSpPr>
        <p:spPr>
          <a:xfrm rot="16200000">
            <a:off x="5956546" y="3685242"/>
            <a:ext cx="0" cy="362268"/>
          </a:xfrm>
          <a:prstGeom prst="straightConnector1">
            <a:avLst/>
          </a:prstGeom>
          <a:ln w="539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09037D3F-E385-19A3-20CD-08AAE7CDF35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0261" y="2215170"/>
            <a:ext cx="1108119" cy="1106275"/>
          </a:xfrm>
          <a:prstGeom prst="rect">
            <a:avLst/>
          </a:prstGeom>
        </p:spPr>
      </p:pic>
      <p:grpSp>
        <p:nvGrpSpPr>
          <p:cNvPr id="47" name="Group 46">
            <a:extLst>
              <a:ext uri="{FF2B5EF4-FFF2-40B4-BE49-F238E27FC236}">
                <a16:creationId xmlns:a16="http://schemas.microsoft.com/office/drawing/2014/main" id="{0189080A-CDB1-8F7D-E0CF-F72A5CD7B37C}"/>
              </a:ext>
              <a:ext uri="{C183D7F6-B498-43B3-948B-1728B52AA6E4}">
                <adec:decorative xmlns:adec="http://schemas.microsoft.com/office/drawing/2017/decorative" val="1"/>
              </a:ext>
            </a:extLst>
          </p:cNvPr>
          <p:cNvGrpSpPr/>
          <p:nvPr/>
        </p:nvGrpSpPr>
        <p:grpSpPr>
          <a:xfrm>
            <a:off x="4192102" y="2287588"/>
            <a:ext cx="947438" cy="925169"/>
            <a:chOff x="4419751" y="2210370"/>
            <a:chExt cx="947438" cy="925169"/>
          </a:xfrm>
        </p:grpSpPr>
        <p:sp>
          <p:nvSpPr>
            <p:cNvPr id="48" name="Oval 47">
              <a:extLst>
                <a:ext uri="{FF2B5EF4-FFF2-40B4-BE49-F238E27FC236}">
                  <a16:creationId xmlns:a16="http://schemas.microsoft.com/office/drawing/2014/main" id="{A403D115-8CE0-0D57-2BF0-9D2C134ECE56}"/>
                </a:ext>
              </a:extLst>
            </p:cNvPr>
            <p:cNvSpPr/>
            <p:nvPr/>
          </p:nvSpPr>
          <p:spPr>
            <a:xfrm>
              <a:off x="4419751" y="2210370"/>
              <a:ext cx="947438" cy="925169"/>
            </a:xfrm>
            <a:prstGeom prst="ellipse">
              <a:avLst/>
            </a:prstGeom>
            <a:solidFill>
              <a:srgbClr val="E7E8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Medicine outline">
              <a:extLst>
                <a:ext uri="{FF2B5EF4-FFF2-40B4-BE49-F238E27FC236}">
                  <a16:creationId xmlns:a16="http://schemas.microsoft.com/office/drawing/2014/main" id="{E24EE3F3-38B3-8523-5C03-A17F986B16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4680" y="2256701"/>
              <a:ext cx="832509" cy="832509"/>
            </a:xfrm>
            <a:prstGeom prst="rect">
              <a:avLst/>
            </a:prstGeom>
          </p:spPr>
        </p:pic>
      </p:grpSp>
      <p:grpSp>
        <p:nvGrpSpPr>
          <p:cNvPr id="50" name="Group 49">
            <a:extLst>
              <a:ext uri="{FF2B5EF4-FFF2-40B4-BE49-F238E27FC236}">
                <a16:creationId xmlns:a16="http://schemas.microsoft.com/office/drawing/2014/main" id="{69B80DD7-061A-23DA-7DE6-CD180CD3ED89}"/>
              </a:ext>
              <a:ext uri="{C183D7F6-B498-43B3-948B-1728B52AA6E4}">
                <adec:decorative xmlns:adec="http://schemas.microsoft.com/office/drawing/2017/decorative" val="1"/>
              </a:ext>
            </a:extLst>
          </p:cNvPr>
          <p:cNvGrpSpPr/>
          <p:nvPr/>
        </p:nvGrpSpPr>
        <p:grpSpPr>
          <a:xfrm>
            <a:off x="8169266" y="2300681"/>
            <a:ext cx="947438" cy="964914"/>
            <a:chOff x="10123689" y="2411013"/>
            <a:chExt cx="947438" cy="964914"/>
          </a:xfrm>
        </p:grpSpPr>
        <p:sp>
          <p:nvSpPr>
            <p:cNvPr id="51" name="Oval 50">
              <a:extLst>
                <a:ext uri="{FF2B5EF4-FFF2-40B4-BE49-F238E27FC236}">
                  <a16:creationId xmlns:a16="http://schemas.microsoft.com/office/drawing/2014/main" id="{69E53E90-F425-16B1-3793-CC4C1FD6DE23}"/>
                </a:ext>
              </a:extLst>
            </p:cNvPr>
            <p:cNvSpPr/>
            <p:nvPr/>
          </p:nvSpPr>
          <p:spPr>
            <a:xfrm>
              <a:off x="10123689" y="2411013"/>
              <a:ext cx="947438" cy="92516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51" descr="Kidneys outline">
              <a:extLst>
                <a:ext uri="{FF2B5EF4-FFF2-40B4-BE49-F238E27FC236}">
                  <a16:creationId xmlns:a16="http://schemas.microsoft.com/office/drawing/2014/main" id="{CBAAAF1E-C5E7-6148-36D5-589B3579EB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140208" y="2418180"/>
              <a:ext cx="914400" cy="957747"/>
            </a:xfrm>
            <a:prstGeom prst="rect">
              <a:avLst/>
            </a:prstGeom>
          </p:spPr>
        </p:pic>
      </p:grpSp>
      <p:sp>
        <p:nvSpPr>
          <p:cNvPr id="5" name="Text Placeholder 4">
            <a:extLst>
              <a:ext uri="{FF2B5EF4-FFF2-40B4-BE49-F238E27FC236}">
                <a16:creationId xmlns:a16="http://schemas.microsoft.com/office/drawing/2014/main" id="{A40C09D0-6DDB-ED43-5D98-2D9332B47A96}"/>
              </a:ext>
            </a:extLst>
          </p:cNvPr>
          <p:cNvSpPr>
            <a:spLocks noGrp="1"/>
          </p:cNvSpPr>
          <p:nvPr>
            <p:ph type="body" sz="quarter" idx="13"/>
          </p:nvPr>
        </p:nvSpPr>
        <p:spPr>
          <a:xfrm>
            <a:off x="1496854" y="5873961"/>
            <a:ext cx="9198293" cy="421493"/>
          </a:xfrm>
        </p:spPr>
        <p:txBody>
          <a:bodyPr/>
          <a:lstStyle/>
          <a:p>
            <a:r>
              <a:rPr lang="en-US" b="1" dirty="0"/>
              <a:t>Abbreviations: </a:t>
            </a:r>
            <a:r>
              <a:rPr lang="en-US" dirty="0" err="1"/>
              <a:t>ACEi</a:t>
            </a:r>
            <a:r>
              <a:rPr lang="en-US" dirty="0"/>
              <a:t> indicates Angiotensin Converting Enzyme inhibitors; ARB, Angiotensin Receptor Blocker; BP, blood pressure; CV, cardiovascular; CCB, Calcium Channel Blocker; DBP, diastolic blood pressure; DM, diabetes mellitus; T2D, type two diabetes mellitus; and SBP, systolic blood pressure.</a:t>
            </a:r>
          </a:p>
        </p:txBody>
      </p:sp>
      <p:sp>
        <p:nvSpPr>
          <p:cNvPr id="4" name="Slide Number Placeholder 3">
            <a:extLst>
              <a:ext uri="{FF2B5EF4-FFF2-40B4-BE49-F238E27FC236}">
                <a16:creationId xmlns:a16="http://schemas.microsoft.com/office/drawing/2014/main" id="{A9218C81-0E2E-7917-6D55-6D6A2B99DDC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323857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4BC0-2042-74F3-1D30-FBE85DF9C40D}"/>
              </a:ext>
            </a:extLst>
          </p:cNvPr>
          <p:cNvSpPr>
            <a:spLocks noGrp="1"/>
          </p:cNvSpPr>
          <p:nvPr>
            <p:ph type="title"/>
          </p:nvPr>
        </p:nvSpPr>
        <p:spPr/>
        <p:txBody>
          <a:bodyPr/>
          <a:lstStyle/>
          <a:p>
            <a:r>
              <a:rPr lang="en-US" dirty="0"/>
              <a:t>Hypertension Management with </a:t>
            </a:r>
            <a:br>
              <a:rPr lang="en-US" dirty="0"/>
            </a:br>
            <a:r>
              <a:rPr lang="en-US" dirty="0"/>
              <a:t>Obesity and Metabolic Syndrome</a:t>
            </a:r>
          </a:p>
        </p:txBody>
      </p:sp>
      <p:graphicFrame>
        <p:nvGraphicFramePr>
          <p:cNvPr id="6" name="Content Placeholder 5">
            <a:extLst>
              <a:ext uri="{FF2B5EF4-FFF2-40B4-BE49-F238E27FC236}">
                <a16:creationId xmlns:a16="http://schemas.microsoft.com/office/drawing/2014/main" id="{72E47616-741D-72FB-5FFC-0CF9BB95DEC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446526403"/>
              </p:ext>
            </p:extLst>
          </p:nvPr>
        </p:nvGraphicFramePr>
        <p:xfrm>
          <a:off x="4958679" y="1573686"/>
          <a:ext cx="6096042" cy="3399198"/>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5294433">
                  <a:extLst>
                    <a:ext uri="{9D8B030D-6E8A-4147-A177-3AD203B41FA5}">
                      <a16:colId xmlns:a16="http://schemas.microsoft.com/office/drawing/2014/main" val="3265590656"/>
                    </a:ext>
                  </a:extLst>
                </a:gridCol>
              </a:tblGrid>
              <a:tr h="5434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427874">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hypertension who also have overweight or obesity with a BMI ≥27 kg/m</a:t>
                      </a:r>
                      <a:r>
                        <a:rPr lang="en-US" sz="1600" b="0" i="0" u="none" strike="noStrike" kern="1200" baseline="30000" dirty="0">
                          <a:solidFill>
                            <a:schemeClr val="dk1"/>
                          </a:solidFill>
                          <a:latin typeface="Lub Dub Condensed" panose="020B0506030403020204" pitchFamily="34" charset="0"/>
                          <a:ea typeface="+mn-ea"/>
                          <a:cs typeface="Arial" panose="020B0604020202020204" pitchFamily="34" charset="0"/>
                        </a:rPr>
                        <a:t>2</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incretin mimetics, like GLP-1 RAs, when used for weight management may be effective as an adjunct to lower BP</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r h="1427874">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hypertension who have obesity with a BMI≥35.0 kg/m</a:t>
                      </a:r>
                      <a:r>
                        <a:rPr lang="en-US" sz="1600" b="0" i="0" u="none" strike="noStrike" kern="1200" baseline="30000" dirty="0">
                          <a:solidFill>
                            <a:schemeClr val="dk1"/>
                          </a:solidFill>
                          <a:latin typeface="Lub Dub Condensed" panose="020B0506030403020204" pitchFamily="34" charset="0"/>
                          <a:ea typeface="+mn-ea"/>
                          <a:cs typeface="Arial" panose="020B0604020202020204" pitchFamily="34" charset="0"/>
                        </a:rPr>
                        <a:t>2</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bariatric surgery for weight loss in combination with behavioral interventions and antihypertensive therapies may be effective at lowering BP.</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5499897"/>
                  </a:ext>
                </a:extLst>
              </a:tr>
            </a:tbl>
          </a:graphicData>
        </a:graphic>
      </p:graphicFrame>
      <p:sp>
        <p:nvSpPr>
          <p:cNvPr id="5" name="Text Placeholder 4">
            <a:extLst>
              <a:ext uri="{FF2B5EF4-FFF2-40B4-BE49-F238E27FC236}">
                <a16:creationId xmlns:a16="http://schemas.microsoft.com/office/drawing/2014/main" id="{695858D0-002A-22CB-3D3C-798A5D024EF7}"/>
              </a:ext>
            </a:extLst>
          </p:cNvPr>
          <p:cNvSpPr>
            <a:spLocks noGrp="1"/>
          </p:cNvSpPr>
          <p:nvPr>
            <p:ph type="body" sz="quarter" idx="13"/>
          </p:nvPr>
        </p:nvSpPr>
        <p:spPr/>
        <p:txBody>
          <a:bodyPr/>
          <a:lstStyle/>
          <a:p>
            <a:r>
              <a:rPr lang="en-US" b="1" dirty="0"/>
              <a:t>Abbreviations: </a:t>
            </a:r>
            <a:r>
              <a:rPr lang="en-US" dirty="0"/>
              <a:t>BMI indicates body mass index; BP, blood pressure; and GLP-1 RA, glucagon-like polypeptide-1 receptor agonist. </a:t>
            </a:r>
          </a:p>
        </p:txBody>
      </p:sp>
      <p:sp>
        <p:nvSpPr>
          <p:cNvPr id="4" name="Slide Number Placeholder 3">
            <a:extLst>
              <a:ext uri="{FF2B5EF4-FFF2-40B4-BE49-F238E27FC236}">
                <a16:creationId xmlns:a16="http://schemas.microsoft.com/office/drawing/2014/main" id="{C76608DE-C649-0799-F2BA-52A28A70666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pic>
        <p:nvPicPr>
          <p:cNvPr id="8" name="Picture 7">
            <a:extLst>
              <a:ext uri="{FF2B5EF4-FFF2-40B4-BE49-F238E27FC236}">
                <a16:creationId xmlns:a16="http://schemas.microsoft.com/office/drawing/2014/main" id="{EE295E85-205C-CE1A-3A6E-2D059D582C1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394848"/>
            <a:ext cx="4638675" cy="4060556"/>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67441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9583-BB5E-69D9-F527-86D984FE2E2D}"/>
              </a:ext>
            </a:extLst>
          </p:cNvPr>
          <p:cNvSpPr>
            <a:spLocks noGrp="1"/>
          </p:cNvSpPr>
          <p:nvPr>
            <p:ph type="title"/>
          </p:nvPr>
        </p:nvSpPr>
        <p:spPr/>
        <p:txBody>
          <a:bodyPr/>
          <a:lstStyle/>
          <a:p>
            <a:r>
              <a:rPr lang="en-US" dirty="0"/>
              <a:t>Prevention of Heart Failure in Adults with HTN</a:t>
            </a:r>
          </a:p>
        </p:txBody>
      </p:sp>
      <p:graphicFrame>
        <p:nvGraphicFramePr>
          <p:cNvPr id="7" name="Content Placeholder 5">
            <a:extLst>
              <a:ext uri="{FF2B5EF4-FFF2-40B4-BE49-F238E27FC236}">
                <a16:creationId xmlns:a16="http://schemas.microsoft.com/office/drawing/2014/main" id="{1A55A453-89E5-6B34-7451-C52943099EB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53974090"/>
              </p:ext>
            </p:extLst>
          </p:nvPr>
        </p:nvGraphicFramePr>
        <p:xfrm>
          <a:off x="856237" y="2080313"/>
          <a:ext cx="5062650" cy="1971324"/>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4261041">
                  <a:extLst>
                    <a:ext uri="{9D8B030D-6E8A-4147-A177-3AD203B41FA5}">
                      <a16:colId xmlns:a16="http://schemas.microsoft.com/office/drawing/2014/main" val="3265590656"/>
                    </a:ext>
                  </a:extLst>
                </a:gridCol>
              </a:tblGrid>
              <a:tr h="5434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427874">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HTN, treat SBP to  &lt;130 mm Hg or DBP to &lt;80 mm HG to prevent the progression of HF.</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bl>
          </a:graphicData>
        </a:graphic>
      </p:graphicFrame>
      <p:sp>
        <p:nvSpPr>
          <p:cNvPr id="5" name="Text Placeholder 4">
            <a:extLst>
              <a:ext uri="{FF2B5EF4-FFF2-40B4-BE49-F238E27FC236}">
                <a16:creationId xmlns:a16="http://schemas.microsoft.com/office/drawing/2014/main" id="{39785BA4-F3A8-E1CA-1FFD-0FC43CFFDEB0}"/>
              </a:ext>
            </a:extLst>
          </p:cNvPr>
          <p:cNvSpPr>
            <a:spLocks noGrp="1"/>
          </p:cNvSpPr>
          <p:nvPr>
            <p:ph type="body" sz="quarter" idx="13"/>
          </p:nvPr>
        </p:nvSpPr>
        <p:spPr/>
        <p:txBody>
          <a:bodyPr/>
          <a:lstStyle/>
          <a:p>
            <a:r>
              <a:rPr lang="en-US" b="1" dirty="0"/>
              <a:t>Abbreviations: </a:t>
            </a:r>
            <a:r>
              <a:rPr lang="en-US" dirty="0"/>
              <a:t>DBP indicates diastolic blood pressure; HF, heart failure; HTN, hypertension; and SBP, systolic blood pressure.</a:t>
            </a:r>
          </a:p>
        </p:txBody>
      </p:sp>
      <p:sp>
        <p:nvSpPr>
          <p:cNvPr id="4" name="Slide Number Placeholder 3">
            <a:extLst>
              <a:ext uri="{FF2B5EF4-FFF2-40B4-BE49-F238E27FC236}">
                <a16:creationId xmlns:a16="http://schemas.microsoft.com/office/drawing/2014/main" id="{AAF2310A-780D-D02E-D722-866E7A78DB6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pic>
        <p:nvPicPr>
          <p:cNvPr id="3" name="Picture 2">
            <a:extLst>
              <a:ext uri="{FF2B5EF4-FFF2-40B4-BE49-F238E27FC236}">
                <a16:creationId xmlns:a16="http://schemas.microsoft.com/office/drawing/2014/main" id="{83D5F032-273F-EBBD-8085-69EF0A9CDDA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61439" y="1394848"/>
            <a:ext cx="5630562" cy="4060556"/>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7810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3102796" y="6328881"/>
            <a:ext cx="6051478" cy="349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3845950421"/>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lnB w="12700" cap="flat" cmpd="sng" algn="ctr">
                      <a:noFill/>
                      <a:prstDash val="solid"/>
                      <a:round/>
                      <a:headEnd type="none" w="med" len="med"/>
                      <a:tailEnd type="none" w="med" len="med"/>
                    </a:lnB>
                    <a:solidFill>
                      <a:srgbClr val="79C78D"/>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79C78D"/>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DA68"/>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DA68"/>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AA74B"/>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AA74B"/>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F7F7F"/>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7F7F"/>
                    </a:solidFill>
                  </a:tcPr>
                </a:tc>
                <a:extLst>
                  <a:ext uri="{0D108BD9-81ED-4DB2-BD59-A6C34878D82A}">
                    <a16:rowId xmlns:a16="http://schemas.microsoft.com/office/drawing/2014/main" val="2650303985"/>
                  </a:ext>
                </a:extLst>
              </a:tr>
              <a:tr h="198818">
                <a:tc>
                  <a:txBody>
                    <a:bodyPr/>
                    <a:lstStyle/>
                    <a:p>
                      <a:r>
                        <a:rPr lang="en-US" sz="1000" b="1" kern="1200" dirty="0">
                          <a:solidFill>
                            <a:schemeClr val="bg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AF1C08"/>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solidFill>
                            <a:schemeClr val="bg1"/>
                          </a:solidFill>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Potentially harmful</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Causes harm</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Should not be performed/administered/other</a:t>
                      </a:r>
                    </a:p>
                  </a:txBody>
                  <a:tcPr>
                    <a:lnT w="12700" cap="flat" cmpd="sng" algn="ctr">
                      <a:noFill/>
                      <a:prstDash val="solid"/>
                      <a:round/>
                      <a:headEnd type="none" w="med" len="med"/>
                      <a:tailEnd type="none" w="med" len="med"/>
                    </a:lnT>
                    <a:solidFill>
                      <a:srgbClr val="AF1C08"/>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extLst>
              <p:ext uri="{D42A27DB-BD31-4B8C-83A1-F6EECF244321}">
                <p14:modId xmlns:p14="http://schemas.microsoft.com/office/powerpoint/2010/main" val="3740420363"/>
              </p:ext>
            </p:extLst>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solidFill>
                            <a:schemeClr val="bg1"/>
                          </a:solidFill>
                          <a:latin typeface="Lub Dub Condensed" panose="020B0506030403020204" pitchFamily="34" charset="0"/>
                        </a:rPr>
                        <a:t>LEVEL A</a:t>
                      </a:r>
                    </a:p>
                  </a:txBody>
                  <a:tcPr>
                    <a:lnB w="12700" cap="flat" cmpd="sng" algn="ctr">
                      <a:noFill/>
                      <a:prstDash val="solid"/>
                      <a:round/>
                      <a:headEnd type="none" w="med" len="med"/>
                      <a:tailEnd type="none" w="med" len="med"/>
                    </a:lnB>
                    <a:solidFill>
                      <a:srgbClr val="065D93"/>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solidFill>
                            <a:schemeClr val="bg1"/>
                          </a:solidFill>
                          <a:latin typeface="Lub Dub Condensed" panose="020B0506030403020204" pitchFamily="34" charset="0"/>
                        </a:rPr>
                        <a:t>One or more RCTs corroborated by high-quality registry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65D93"/>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659BC2"/>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59BC2"/>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D9F0"/>
                    </a:solidFill>
                  </a:tcPr>
                </a:tc>
                <a:extLst>
                  <a:ext uri="{0D108BD9-81ED-4DB2-BD59-A6C34878D82A}">
                    <a16:rowId xmlns:a16="http://schemas.microsoft.com/office/drawing/2014/main" val="2650303985"/>
                  </a:ext>
                </a:extLst>
              </a:tr>
              <a:tr h="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C4D9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lnT w="12700" cap="flat" cmpd="sng" algn="ctr">
                      <a:noFill/>
                      <a:prstDash val="solid"/>
                      <a:round/>
                      <a:headEnd type="none" w="med" len="med"/>
                      <a:tailEnd type="none" w="med" len="med"/>
                    </a:lnT>
                    <a:solidFill>
                      <a:srgbClr val="C4D9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buNone/>
              <a:defRPr/>
            </a:pPr>
            <a:r>
              <a:rPr lang="en-US" sz="700" dirty="0">
                <a:sym typeface="Arial"/>
              </a:rPr>
              <a:t>COR and LOE are determined independently (any COR may be paired with any LOE). </a:t>
            </a:r>
          </a:p>
          <a:p>
            <a:pPr marL="0" indent="0">
              <a:spcBef>
                <a:spcPts val="600"/>
              </a:spcBef>
              <a:buClr>
                <a:srgbClr val="000000"/>
              </a:buClr>
              <a:buNone/>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233363" indent="-117475">
              <a:spcBef>
                <a:spcPts val="600"/>
              </a:spcBef>
              <a:buClr>
                <a:srgbClr val="000000"/>
              </a:buClr>
              <a:buNone/>
              <a:tabLst>
                <a:tab pos="233363" algn="l"/>
              </a:tabLst>
              <a:defRPr/>
            </a:pPr>
            <a:r>
              <a:rPr lang="en-US" sz="700" dirty="0">
                <a:sym typeface="Arial"/>
              </a:rPr>
              <a:t>*	The outcome or result of the intervention should be specified (an improved clinical outcome or increased diagnostic accuracy or incremental prognostic information). </a:t>
            </a:r>
          </a:p>
          <a:p>
            <a:pPr marL="233363" indent="-117475">
              <a:spcBef>
                <a:spcPts val="600"/>
              </a:spcBef>
              <a:buClr>
                <a:srgbClr val="000000"/>
              </a:buClr>
              <a:buNone/>
              <a:tabLst>
                <a:tab pos="233363" algn="l"/>
              </a:tabLst>
              <a:defRPr/>
            </a:pPr>
            <a:r>
              <a:rPr lang="en-US" sz="700" dirty="0">
                <a:sym typeface="Arial"/>
              </a:rPr>
              <a:t> </a:t>
            </a:r>
            <a:r>
              <a:rPr lang="en-US" sz="700" b="1" dirty="0">
                <a:sym typeface="Arial"/>
              </a:rPr>
              <a:t>†	</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233363" indent="-117475">
              <a:spcBef>
                <a:spcPts val="600"/>
              </a:spcBef>
              <a:buClr>
                <a:srgbClr val="000000"/>
              </a:buClr>
              <a:buNone/>
              <a:tabLst>
                <a:tab pos="233363" algn="l"/>
              </a:tabLst>
              <a:defRPr/>
            </a:pPr>
            <a:r>
              <a:rPr lang="en-US" sz="700" b="1" dirty="0">
                <a:sym typeface="Arial"/>
              </a:rPr>
              <a:t>‡	</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buNone/>
              <a:defRPr/>
            </a:pPr>
            <a:r>
              <a:rPr lang="en-US" sz="700" dirty="0">
                <a:sym typeface="Arial"/>
              </a:rPr>
              <a:t>COR indicates Class of Recommendation; EO, expert opinion; LD, limited data; LOE, Level of Evidence; NR, nonrandomized; R, randomized; and RCT, randomized controlled trial. </a:t>
            </a:r>
          </a:p>
        </p:txBody>
      </p:sp>
      <p:sp>
        <p:nvSpPr>
          <p:cNvPr id="8" name="TextBox 7">
            <a:extLst>
              <a:ext uri="{FF2B5EF4-FFF2-40B4-BE49-F238E27FC236}">
                <a16:creationId xmlns:a16="http://schemas.microsoft.com/office/drawing/2014/main" id="{471FDBAC-0935-5CBB-7201-2DC4883DA6AE}"/>
              </a:ext>
            </a:extLst>
          </p:cNvPr>
          <p:cNvSpPr txBox="1"/>
          <p:nvPr/>
        </p:nvSpPr>
        <p:spPr>
          <a:xfrm>
            <a:off x="2155398" y="6355866"/>
            <a:ext cx="7881204" cy="369332"/>
          </a:xfrm>
          <a:prstGeom prst="rect">
            <a:avLst/>
          </a:prstGeom>
          <a:noFill/>
        </p:spPr>
        <p:txBody>
          <a:bodyPr wrap="square">
            <a:spAutoFit/>
          </a:bodyPr>
          <a:lstStyle/>
          <a:p>
            <a:pPr algn="ctr"/>
            <a:r>
              <a:rPr lang="en-US" sz="900"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Jones, D.W., et al. (2025). </a:t>
            </a:r>
            <a:r>
              <a:rPr lang="en-US" sz="900" dirty="0">
                <a:solidFill>
                  <a:schemeClr val="tx1">
                    <a:lumMod val="50000"/>
                    <a:lumOff val="50000"/>
                  </a:schemeClr>
                </a:solidFill>
                <a:effectLst/>
                <a:latin typeface="Lub Dub Condensed" panose="020B0506030403020204" pitchFamily="34" charset="0"/>
                <a:ea typeface="Times New Roman" panose="02020603050405020304" pitchFamily="18" charset="0"/>
                <a:cs typeface="Arial" panose="020B0604020202020204" pitchFamily="34" charset="0"/>
              </a:rPr>
              <a:t>2025 </a:t>
            </a:r>
            <a:r>
              <a:rPr lang="en-US" sz="900" kern="0" dirty="0">
                <a:solidFill>
                  <a:schemeClr val="tx1">
                    <a:lumMod val="50000"/>
                    <a:lumOff val="50000"/>
                  </a:schemeClr>
                </a:solidFill>
                <a:effectLst/>
                <a:latin typeface="Lub Dub Condensed" panose="020B0506030403020204" pitchFamily="34" charset="0"/>
                <a:ea typeface="Aptos" panose="020B0004020202020204" pitchFamily="34" charset="0"/>
                <a:cs typeface="Arial" panose="020B0604020202020204" pitchFamily="34" charset="0"/>
              </a:rPr>
              <a:t>AHA/ACC/AANP/AAPA/ABC/ACCP/ACPM/AGS/AMA/ASPC/NMA/PCNA/SGIM </a:t>
            </a:r>
            <a:br>
              <a:rPr lang="en-US" sz="900" kern="0" dirty="0">
                <a:solidFill>
                  <a:schemeClr val="tx1">
                    <a:lumMod val="50000"/>
                    <a:lumOff val="50000"/>
                  </a:schemeClr>
                </a:solidFill>
                <a:effectLst/>
                <a:latin typeface="Lub Dub Condensed" panose="020B0506030403020204" pitchFamily="34" charset="0"/>
                <a:ea typeface="Aptos" panose="020B0004020202020204" pitchFamily="34" charset="0"/>
                <a:cs typeface="Arial" panose="020B0604020202020204" pitchFamily="34" charset="0"/>
              </a:rPr>
            </a:br>
            <a:r>
              <a:rPr lang="en-US" sz="900" kern="0" dirty="0">
                <a:solidFill>
                  <a:schemeClr val="tx1">
                    <a:lumMod val="50000"/>
                    <a:lumOff val="50000"/>
                  </a:schemeClr>
                </a:solidFill>
                <a:effectLst/>
                <a:latin typeface="Lub Dub Condensed" panose="020B0506030403020204" pitchFamily="34" charset="0"/>
                <a:ea typeface="Aptos" panose="020B0004020202020204" pitchFamily="34" charset="0"/>
                <a:cs typeface="Arial" panose="020B0604020202020204" pitchFamily="34" charset="0"/>
              </a:rPr>
              <a:t>Guideline for the Prevention, Detection, Evaluation and Management of High Blood Pressure in Adults</a:t>
            </a:r>
            <a:r>
              <a:rPr lang="fr-FR" sz="900" dirty="0">
                <a:solidFill>
                  <a:schemeClr val="tx1">
                    <a:lumMod val="50000"/>
                    <a:lumOff val="50000"/>
                  </a:schemeClr>
                </a:solidFill>
                <a:effectLst/>
                <a:latin typeface="Lub Dub Condensed" panose="020B0506030403020204" pitchFamily="34" charset="0"/>
                <a:ea typeface="Times New Roman" panose="02020603050405020304" pitchFamily="18" charset="0"/>
                <a:cs typeface="Arial" panose="020B0604020202020204" pitchFamily="34" charset="0"/>
              </a:rPr>
              <a:t>.</a:t>
            </a:r>
            <a:r>
              <a:rPr lang="en-US" sz="900" i="1" dirty="0">
                <a:solidFill>
                  <a:schemeClr val="tx1">
                    <a:lumMod val="50000"/>
                    <a:lumOff val="50000"/>
                  </a:schemeClr>
                </a:solidFill>
                <a:latin typeface="Lub Dub Condensed" panose="020B0506030403020204" pitchFamily="34" charset="0"/>
                <a:ea typeface="Times New Roman" panose="02020603050405020304" pitchFamily="18" charset="0"/>
                <a:cs typeface="Arial" panose="020B0604020202020204" pitchFamily="34" charset="0"/>
              </a:rPr>
              <a:t>Circulation</a:t>
            </a:r>
            <a:r>
              <a:rPr lang="en-US" sz="900" dirty="0">
                <a:solidFill>
                  <a:schemeClr val="tx1">
                    <a:lumMod val="50000"/>
                    <a:lumOff val="50000"/>
                  </a:schemeClr>
                </a:solidFill>
                <a:latin typeface="Lub Dub Condensed" panose="020B0506030403020204" pitchFamily="34" charset="0"/>
                <a:cs typeface="Arial" panose="020B0604020202020204" pitchFamily="34" charset="0"/>
              </a:rPr>
              <a:t>.</a:t>
            </a:r>
            <a:endParaRPr lang="en-US" sz="900" i="1" dirty="0">
              <a:solidFill>
                <a:schemeClr val="tx1">
                  <a:lumMod val="50000"/>
                  <a:lumOff val="50000"/>
                </a:schemeClr>
              </a:solidFill>
              <a:latin typeface="Lub Dub Condensed" panose="020B0506030403020204" pitchFamily="34" charset="0"/>
              <a:cs typeface="Arial" panose="020B0604020202020204" pitchFamily="34" charset="0"/>
            </a:endParaRP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CDF6-CCC1-1C80-B1AA-31DA397A240C}"/>
              </a:ext>
            </a:extLst>
          </p:cNvPr>
          <p:cNvSpPr>
            <a:spLocks noGrp="1"/>
          </p:cNvSpPr>
          <p:nvPr>
            <p:ph type="title"/>
          </p:nvPr>
        </p:nvSpPr>
        <p:spPr/>
        <p:txBody>
          <a:bodyPr/>
          <a:lstStyle/>
          <a:p>
            <a:r>
              <a:rPr lang="en-US" b="1" dirty="0"/>
              <a:t>HTN Treatment with CKD</a:t>
            </a:r>
            <a:endParaRPr lang="en-US" dirty="0"/>
          </a:p>
        </p:txBody>
      </p:sp>
      <p:graphicFrame>
        <p:nvGraphicFramePr>
          <p:cNvPr id="7" name="Content Placeholder 5">
            <a:extLst>
              <a:ext uri="{FF2B5EF4-FFF2-40B4-BE49-F238E27FC236}">
                <a16:creationId xmlns:a16="http://schemas.microsoft.com/office/drawing/2014/main" id="{464BC65E-9F20-6A06-C816-25CCA6AAACC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31400470"/>
              </p:ext>
            </p:extLst>
          </p:nvPr>
        </p:nvGraphicFramePr>
        <p:xfrm>
          <a:off x="856237" y="1810149"/>
          <a:ext cx="5062650" cy="3291788"/>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4261041">
                  <a:extLst>
                    <a:ext uri="{9D8B030D-6E8A-4147-A177-3AD203B41FA5}">
                      <a16:colId xmlns:a16="http://schemas.microsoft.com/office/drawing/2014/main" val="3265590656"/>
                    </a:ext>
                  </a:extLst>
                </a:gridCol>
              </a:tblGrid>
              <a:tr h="52627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38275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70180" indent="0">
                        <a:spcAft>
                          <a:spcPts val="1200"/>
                        </a:spcAft>
                        <a:buFont typeface="Arial" panose="020B0604020202020204" pitchFamily="34" charset="0"/>
                        <a:buNone/>
                        <a:defRPr/>
                      </a:pPr>
                      <a:r>
                        <a:rPr lang="en-US" sz="1600" dirty="0">
                          <a:solidFill>
                            <a:prstClr val="black"/>
                          </a:solidFill>
                          <a:latin typeface="Lub Dub Medium"/>
                          <a:cs typeface="Arial"/>
                        </a:rPr>
                        <a:t>If eGFR &lt;60 ml/min/1.73m</a:t>
                      </a:r>
                      <a:r>
                        <a:rPr lang="en-US" sz="1600" baseline="30000" dirty="0">
                          <a:solidFill>
                            <a:prstClr val="black"/>
                          </a:solidFill>
                          <a:latin typeface="Lub Dub Medium"/>
                          <a:cs typeface="Arial"/>
                        </a:rPr>
                        <a:t>2</a:t>
                      </a:r>
                      <a:r>
                        <a:rPr lang="en-US" sz="1600" dirty="0">
                          <a:solidFill>
                            <a:prstClr val="black"/>
                          </a:solidFill>
                          <a:latin typeface="Lub Dub Medium"/>
                          <a:cs typeface="Arial"/>
                        </a:rPr>
                        <a:t> or moderate to severe albuminuria </a:t>
                      </a:r>
                      <a:r>
                        <a:rPr lang="en-US" sz="1600" dirty="0">
                          <a:latin typeface="Lub Dub Medium" panose="020B0603030403020204" pitchFamily="34" charset="0"/>
                        </a:rPr>
                        <a:t>≥</a:t>
                      </a:r>
                      <a:r>
                        <a:rPr lang="en-US" sz="1600" dirty="0">
                          <a:solidFill>
                            <a:prstClr val="black"/>
                          </a:solidFill>
                          <a:latin typeface="Lub Dub Medium"/>
                          <a:cs typeface="Arial"/>
                        </a:rPr>
                        <a:t>30 mg/g; SBP goal of &lt;130 mmHg to decrease all-cause mortality.</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r h="138275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7018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US" sz="1600" dirty="0" err="1">
                          <a:solidFill>
                            <a:prstClr val="black"/>
                          </a:solidFill>
                          <a:latin typeface="Lub Dub Medium"/>
                          <a:cs typeface="Arial"/>
                        </a:rPr>
                        <a:t>RAASi</a:t>
                      </a:r>
                      <a:r>
                        <a:rPr lang="en-US" sz="1600" dirty="0">
                          <a:solidFill>
                            <a:prstClr val="black"/>
                          </a:solidFill>
                          <a:latin typeface="Lub Dub Medium"/>
                          <a:cs typeface="Arial"/>
                        </a:rPr>
                        <a:t> (either </a:t>
                      </a:r>
                      <a:r>
                        <a:rPr lang="en-US" sz="1600" dirty="0" err="1">
                          <a:solidFill>
                            <a:prstClr val="black"/>
                          </a:solidFill>
                          <a:latin typeface="Lub Dub Medium"/>
                          <a:cs typeface="Arial"/>
                        </a:rPr>
                        <a:t>ACEi</a:t>
                      </a:r>
                      <a:r>
                        <a:rPr lang="en-US" sz="1600" dirty="0">
                          <a:solidFill>
                            <a:prstClr val="black"/>
                          </a:solidFill>
                          <a:latin typeface="Lub Dub Medium"/>
                          <a:cs typeface="Arial"/>
                        </a:rPr>
                        <a:t> or ARB but not both) is recommended to decrease CVD and delay progression of kidney disease.</a:t>
                      </a:r>
                      <a:endParaRPr lang="en-US" sz="1600" b="0" i="0" u="none" strike="noStrike" kern="1200" cap="none" spc="0" normalizeH="0" baseline="0" noProof="0" dirty="0">
                        <a:ln>
                          <a:noFill/>
                        </a:ln>
                        <a:solidFill>
                          <a:prstClr val="black"/>
                        </a:solidFill>
                        <a:effectLst/>
                        <a:uLnTx/>
                        <a:uFillTx/>
                        <a:latin typeface="Lub Dub Medium" panose="020B06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107645782"/>
                  </a:ext>
                </a:extLst>
              </a:tr>
            </a:tbl>
          </a:graphicData>
        </a:graphic>
      </p:graphicFrame>
      <p:sp>
        <p:nvSpPr>
          <p:cNvPr id="5" name="Text Placeholder 4">
            <a:extLst>
              <a:ext uri="{FF2B5EF4-FFF2-40B4-BE49-F238E27FC236}">
                <a16:creationId xmlns:a16="http://schemas.microsoft.com/office/drawing/2014/main" id="{1497EE84-6563-B114-A794-AEB1AD4B6055}"/>
              </a:ext>
            </a:extLst>
          </p:cNvPr>
          <p:cNvSpPr>
            <a:spLocks noGrp="1"/>
          </p:cNvSpPr>
          <p:nvPr>
            <p:ph type="body" sz="quarter" idx="13"/>
          </p:nvPr>
        </p:nvSpPr>
        <p:spPr>
          <a:xfrm>
            <a:off x="1377358" y="5873961"/>
            <a:ext cx="9437284" cy="421493"/>
          </a:xfrm>
        </p:spPr>
        <p:txBody>
          <a:bodyPr/>
          <a:lstStyle/>
          <a:p>
            <a:r>
              <a:rPr lang="en-US" b="1" dirty="0"/>
              <a:t>Abbreviations: </a:t>
            </a:r>
            <a:r>
              <a:rPr lang="en-US" dirty="0" err="1"/>
              <a:t>ACEi</a:t>
            </a:r>
            <a:r>
              <a:rPr lang="en-US" dirty="0"/>
              <a:t> indicates Angiotensin Converting Enzyme inhibitors; ARB, Angiotensin Receptor Blocker; CKD, chronic kidney disease; </a:t>
            </a:r>
            <a:br>
              <a:rPr lang="en-US" dirty="0"/>
            </a:br>
            <a:r>
              <a:rPr lang="en-US" dirty="0"/>
              <a:t>CVD, cardiovascular disease; eGFR, estimated glomerular filtration rate; HTN, hypertension; and </a:t>
            </a:r>
            <a:r>
              <a:rPr lang="en-US" dirty="0" err="1"/>
              <a:t>RAASi</a:t>
            </a:r>
            <a:r>
              <a:rPr lang="en-US" dirty="0"/>
              <a:t>, renin-angiotensin-aldosterone system inhibitor.</a:t>
            </a:r>
          </a:p>
        </p:txBody>
      </p:sp>
      <p:sp>
        <p:nvSpPr>
          <p:cNvPr id="4" name="Slide Number Placeholder 3">
            <a:extLst>
              <a:ext uri="{FF2B5EF4-FFF2-40B4-BE49-F238E27FC236}">
                <a16:creationId xmlns:a16="http://schemas.microsoft.com/office/drawing/2014/main" id="{401BDD3B-24C0-C8E4-E499-199773A67876}"/>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pic>
        <p:nvPicPr>
          <p:cNvPr id="3" name="Picture 2">
            <a:extLst>
              <a:ext uri="{FF2B5EF4-FFF2-40B4-BE49-F238E27FC236}">
                <a16:creationId xmlns:a16="http://schemas.microsoft.com/office/drawing/2014/main" id="{B6A0C7C0-AF36-300B-7BAE-5D71E2B97210}"/>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61439" y="1394848"/>
            <a:ext cx="5630562" cy="4060556"/>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27036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B446-25C7-6619-4464-B93168142370}"/>
              </a:ext>
            </a:extLst>
          </p:cNvPr>
          <p:cNvSpPr>
            <a:spLocks noGrp="1"/>
          </p:cNvSpPr>
          <p:nvPr>
            <p:ph type="title"/>
          </p:nvPr>
        </p:nvSpPr>
        <p:spPr/>
        <p:txBody>
          <a:bodyPr/>
          <a:lstStyle/>
          <a:p>
            <a:r>
              <a:rPr lang="en-US" dirty="0"/>
              <a:t>Intracerebral Hemorrhage</a:t>
            </a:r>
          </a:p>
        </p:txBody>
      </p:sp>
      <p:sp>
        <p:nvSpPr>
          <p:cNvPr id="3" name="Rectangle 2" descr="For adults with acute spontaneous ICH and systolic BP (SBP) between 150–220 mm Hg, immediate lowering of SBP to 130–139 mm Hg for at least 7 days can improve functional outcomes, but antihypertensives should be stopped if SBP drops below 130 mm Hg. Careful, sustained BP control—avoiding large fluctuations—is important to reduce complications. In patients presenting with SBP &gt;220 mm Hg, BP should not be lowered below 130 mm Hg to avoid adverse effects.">
            <a:extLst>
              <a:ext uri="{FF2B5EF4-FFF2-40B4-BE49-F238E27FC236}">
                <a16:creationId xmlns:a16="http://schemas.microsoft.com/office/drawing/2014/main" id="{9C57E074-A070-B39D-9E8A-5E20A5C26AB2}"/>
              </a:ext>
            </a:extLst>
          </p:cNvPr>
          <p:cNvSpPr/>
          <p:nvPr/>
        </p:nvSpPr>
        <p:spPr>
          <a:xfrm>
            <a:off x="685800" y="1018310"/>
            <a:ext cx="10577945" cy="4717472"/>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2">
            <a:extLst>
              <a:ext uri="{FF2B5EF4-FFF2-40B4-BE49-F238E27FC236}">
                <a16:creationId xmlns:a16="http://schemas.microsoft.com/office/drawing/2014/main" id="{D3DA228C-27D7-B5DB-DF2E-C979A8078DC9}"/>
              </a:ext>
              <a:ext uri="{C183D7F6-B498-43B3-948B-1728B52AA6E4}">
                <adec:decorative xmlns:adec="http://schemas.microsoft.com/office/drawing/2017/decorative" val="1"/>
              </a:ext>
            </a:extLst>
          </p:cNvPr>
          <p:cNvCxnSpPr>
            <a:cxnSpLocks/>
            <a:stCxn id="16" idx="2"/>
            <a:endCxn id="17" idx="0"/>
          </p:cNvCxnSpPr>
          <p:nvPr/>
        </p:nvCxnSpPr>
        <p:spPr>
          <a:xfrm rot="5400000">
            <a:off x="3970994" y="188660"/>
            <a:ext cx="619949" cy="363006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82">
            <a:extLst>
              <a:ext uri="{FF2B5EF4-FFF2-40B4-BE49-F238E27FC236}">
                <a16:creationId xmlns:a16="http://schemas.microsoft.com/office/drawing/2014/main" id="{62F68D76-84FB-F1E2-8DA0-AAA7B2F85D06}"/>
              </a:ext>
              <a:ext uri="{C183D7F6-B498-43B3-948B-1728B52AA6E4}">
                <adec:decorative xmlns:adec="http://schemas.microsoft.com/office/drawing/2017/decorative" val="1"/>
              </a:ext>
            </a:extLst>
          </p:cNvPr>
          <p:cNvCxnSpPr>
            <a:cxnSpLocks/>
            <a:stCxn id="16" idx="2"/>
            <a:endCxn id="19" idx="0"/>
          </p:cNvCxnSpPr>
          <p:nvPr/>
        </p:nvCxnSpPr>
        <p:spPr>
          <a:xfrm rot="16200000" flipH="1">
            <a:off x="7609542" y="180177"/>
            <a:ext cx="619949" cy="364703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B38A9FB-EBDF-D8D8-4855-14C70036F800}"/>
              </a:ext>
              <a:ext uri="{C183D7F6-B498-43B3-948B-1728B52AA6E4}">
                <adec:decorative xmlns:adec="http://schemas.microsoft.com/office/drawing/2017/decorative" val="1"/>
              </a:ext>
            </a:extLst>
          </p:cNvPr>
          <p:cNvCxnSpPr>
            <a:cxnSpLocks/>
            <a:stCxn id="16" idx="2"/>
            <a:endCxn id="18" idx="0"/>
          </p:cNvCxnSpPr>
          <p:nvPr/>
        </p:nvCxnSpPr>
        <p:spPr>
          <a:xfrm>
            <a:off x="6096001" y="1693719"/>
            <a:ext cx="0" cy="61994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Container">
            <a:extLst>
              <a:ext uri="{FF2B5EF4-FFF2-40B4-BE49-F238E27FC236}">
                <a16:creationId xmlns:a16="http://schemas.microsoft.com/office/drawing/2014/main" id="{4F4B753B-1D77-F4C7-4D12-5F9065525759}"/>
              </a:ext>
              <a:ext uri="{C183D7F6-B498-43B3-948B-1728B52AA6E4}">
                <adec:decorative xmlns:adec="http://schemas.microsoft.com/office/drawing/2017/decorative" val="1"/>
              </a:ext>
            </a:extLst>
          </p:cNvPr>
          <p:cNvSpPr/>
          <p:nvPr/>
        </p:nvSpPr>
        <p:spPr>
          <a:xfrm>
            <a:off x="2947749" y="1261460"/>
            <a:ext cx="6296503" cy="432259"/>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Acute Spontaneous Intracerebral Hemorrhage</a:t>
            </a:r>
          </a:p>
        </p:txBody>
      </p:sp>
      <p:sp>
        <p:nvSpPr>
          <p:cNvPr id="17" name="Rectangle Container copy 2">
            <a:extLst>
              <a:ext uri="{FF2B5EF4-FFF2-40B4-BE49-F238E27FC236}">
                <a16:creationId xmlns:a16="http://schemas.microsoft.com/office/drawing/2014/main" id="{20292F18-EA63-2712-1E85-4D1872887802}"/>
              </a:ext>
              <a:ext uri="{C183D7F6-B498-43B3-948B-1728B52AA6E4}">
                <adec:decorative xmlns:adec="http://schemas.microsoft.com/office/drawing/2017/decorative" val="1"/>
              </a:ext>
            </a:extLst>
          </p:cNvPr>
          <p:cNvSpPr/>
          <p:nvPr/>
        </p:nvSpPr>
        <p:spPr>
          <a:xfrm>
            <a:off x="1384718" y="2313668"/>
            <a:ext cx="2162432" cy="36718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SBP: 150–220 mmHg</a:t>
            </a:r>
          </a:p>
        </p:txBody>
      </p:sp>
      <p:sp>
        <p:nvSpPr>
          <p:cNvPr id="18" name="Rectangle Container copy 2">
            <a:extLst>
              <a:ext uri="{FF2B5EF4-FFF2-40B4-BE49-F238E27FC236}">
                <a16:creationId xmlns:a16="http://schemas.microsoft.com/office/drawing/2014/main" id="{2B3CEF2E-53EC-730B-18BC-BA63B5FFBF75}"/>
              </a:ext>
              <a:ext uri="{C183D7F6-B498-43B3-948B-1728B52AA6E4}">
                <adec:decorative xmlns:adec="http://schemas.microsoft.com/office/drawing/2017/decorative" val="1"/>
              </a:ext>
            </a:extLst>
          </p:cNvPr>
          <p:cNvSpPr/>
          <p:nvPr/>
        </p:nvSpPr>
        <p:spPr>
          <a:xfrm>
            <a:off x="5023267" y="2313668"/>
            <a:ext cx="2162432" cy="36718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Titration of SBP</a:t>
            </a:r>
          </a:p>
        </p:txBody>
      </p:sp>
      <p:sp>
        <p:nvSpPr>
          <p:cNvPr id="19" name="Rectangle Container copy 2">
            <a:extLst>
              <a:ext uri="{FF2B5EF4-FFF2-40B4-BE49-F238E27FC236}">
                <a16:creationId xmlns:a16="http://schemas.microsoft.com/office/drawing/2014/main" id="{3801A9C2-C6B4-E0AC-CA3C-5294F58B8956}"/>
              </a:ext>
              <a:ext uri="{C183D7F6-B498-43B3-948B-1728B52AA6E4}">
                <adec:decorative xmlns:adec="http://schemas.microsoft.com/office/drawing/2017/decorative" val="1"/>
              </a:ext>
            </a:extLst>
          </p:cNvPr>
          <p:cNvSpPr/>
          <p:nvPr/>
        </p:nvSpPr>
        <p:spPr>
          <a:xfrm>
            <a:off x="8661816" y="2313668"/>
            <a:ext cx="2162432" cy="367187"/>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SBP: &gt;220 mmHg</a:t>
            </a:r>
          </a:p>
        </p:txBody>
      </p:sp>
      <p:sp>
        <p:nvSpPr>
          <p:cNvPr id="20" name="Round Same Side Corner Rectangle 60">
            <a:extLst>
              <a:ext uri="{FF2B5EF4-FFF2-40B4-BE49-F238E27FC236}">
                <a16:creationId xmlns:a16="http://schemas.microsoft.com/office/drawing/2014/main" id="{ACBBCA82-1130-C4AD-0EF6-FEEBC33C1AC1}"/>
              </a:ext>
              <a:ext uri="{C183D7F6-B498-43B3-948B-1728B52AA6E4}">
                <adec:decorative xmlns:adec="http://schemas.microsoft.com/office/drawing/2017/decorative" val="1"/>
              </a:ext>
            </a:extLst>
          </p:cNvPr>
          <p:cNvSpPr/>
          <p:nvPr/>
        </p:nvSpPr>
        <p:spPr>
          <a:xfrm>
            <a:off x="1366793" y="3047155"/>
            <a:ext cx="2186897" cy="1265072"/>
          </a:xfrm>
          <a:prstGeom prst="rect">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Immediately lower SBP to 130 to &lt;140 mmHg for at least 7 days after ICH but stop medications if SBP&lt;130</a:t>
            </a:r>
          </a:p>
        </p:txBody>
      </p:sp>
      <p:sp>
        <p:nvSpPr>
          <p:cNvPr id="21" name="Round Same Side Corner Rectangle 60">
            <a:extLst>
              <a:ext uri="{FF2B5EF4-FFF2-40B4-BE49-F238E27FC236}">
                <a16:creationId xmlns:a16="http://schemas.microsoft.com/office/drawing/2014/main" id="{6D3016EE-D8CC-E77F-DD93-8021CA010C5C}"/>
              </a:ext>
              <a:ext uri="{C183D7F6-B498-43B3-948B-1728B52AA6E4}">
                <adec:decorative xmlns:adec="http://schemas.microsoft.com/office/drawing/2017/decorative" val="1"/>
              </a:ext>
            </a:extLst>
          </p:cNvPr>
          <p:cNvSpPr/>
          <p:nvPr/>
        </p:nvSpPr>
        <p:spPr>
          <a:xfrm>
            <a:off x="1363329" y="4696690"/>
            <a:ext cx="2186897" cy="765464"/>
          </a:xfrm>
          <a:prstGeom prst="rect">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Improved functional outcomes</a:t>
            </a:r>
          </a:p>
          <a:p>
            <a:pPr algn="ctr"/>
            <a:r>
              <a:rPr lang="en-US" sz="1400" dirty="0">
                <a:solidFill>
                  <a:schemeClr val="tx1"/>
                </a:solidFill>
                <a:latin typeface="Lub Dub Condensed" panose="020B0506030403020204"/>
              </a:rPr>
              <a:t>Class 2a</a:t>
            </a:r>
          </a:p>
        </p:txBody>
      </p:sp>
      <p:sp>
        <p:nvSpPr>
          <p:cNvPr id="22" name="Round Same Side Corner Rectangle 60">
            <a:extLst>
              <a:ext uri="{FF2B5EF4-FFF2-40B4-BE49-F238E27FC236}">
                <a16:creationId xmlns:a16="http://schemas.microsoft.com/office/drawing/2014/main" id="{0A670DC2-7C45-57B8-D041-E5F06472F1FA}"/>
              </a:ext>
              <a:ext uri="{C183D7F6-B498-43B3-948B-1728B52AA6E4}">
                <adec:decorative xmlns:adec="http://schemas.microsoft.com/office/drawing/2017/decorative" val="1"/>
              </a:ext>
            </a:extLst>
          </p:cNvPr>
          <p:cNvSpPr/>
          <p:nvPr/>
        </p:nvSpPr>
        <p:spPr>
          <a:xfrm>
            <a:off x="5007074" y="3047153"/>
            <a:ext cx="2186897" cy="1261872"/>
          </a:xfrm>
          <a:prstGeom prst="rect">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dirty="0">
                <a:solidFill>
                  <a:schemeClr val="tx1"/>
                </a:solidFill>
                <a:latin typeface="Lub Dub Condensed" panose="020B0506030403020204"/>
              </a:rPr>
              <a:t>Smooth, non-labile </a:t>
            </a:r>
          </a:p>
          <a:p>
            <a:pPr marL="285750" indent="-285750">
              <a:buFont typeface="Arial" panose="020B0604020202020204" pitchFamily="34" charset="0"/>
              <a:buChar char="•"/>
            </a:pPr>
            <a:r>
              <a:rPr lang="en-US" sz="1400" b="1" dirty="0">
                <a:solidFill>
                  <a:schemeClr val="tx1"/>
                </a:solidFill>
                <a:latin typeface="Lub Dub Condensed" panose="020B0506030403020204"/>
              </a:rPr>
              <a:t>Avoid peaks</a:t>
            </a:r>
          </a:p>
          <a:p>
            <a:pPr marL="285750" indent="-285750">
              <a:buFont typeface="Arial" panose="020B0604020202020204" pitchFamily="34" charset="0"/>
              <a:buChar char="•"/>
            </a:pPr>
            <a:r>
              <a:rPr lang="en-US" sz="1400" b="1" dirty="0">
                <a:solidFill>
                  <a:schemeClr val="tx1"/>
                </a:solidFill>
                <a:latin typeface="Lub Dub Condensed" panose="020B0506030403020204"/>
              </a:rPr>
              <a:t>Avoid peaks and large variability </a:t>
            </a:r>
          </a:p>
        </p:txBody>
      </p:sp>
      <p:sp>
        <p:nvSpPr>
          <p:cNvPr id="23" name="Round Same Side Corner Rectangle 60">
            <a:extLst>
              <a:ext uri="{FF2B5EF4-FFF2-40B4-BE49-F238E27FC236}">
                <a16:creationId xmlns:a16="http://schemas.microsoft.com/office/drawing/2014/main" id="{3BCC56E4-312A-BB86-7074-437A680D81CA}"/>
              </a:ext>
              <a:ext uri="{C183D7F6-B498-43B3-948B-1728B52AA6E4}">
                <adec:decorative xmlns:adec="http://schemas.microsoft.com/office/drawing/2017/decorative" val="1"/>
              </a:ext>
            </a:extLst>
          </p:cNvPr>
          <p:cNvSpPr/>
          <p:nvPr/>
        </p:nvSpPr>
        <p:spPr>
          <a:xfrm>
            <a:off x="8637351" y="3047155"/>
            <a:ext cx="2186897" cy="1261872"/>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Lub Dub Condensed" panose="020B0506030403020204"/>
              </a:rPr>
              <a:t>SBP should not be lowered below 130 mmHg to reduce adverse events </a:t>
            </a:r>
          </a:p>
          <a:p>
            <a:pPr algn="ctr"/>
            <a:r>
              <a:rPr lang="en-US" sz="1400" dirty="0">
                <a:solidFill>
                  <a:schemeClr val="bg1"/>
                </a:solidFill>
                <a:latin typeface="Lub Dub Condensed" panose="020B0506030403020204"/>
              </a:rPr>
              <a:t>Class 3: Harm</a:t>
            </a:r>
          </a:p>
        </p:txBody>
      </p:sp>
      <p:cxnSp>
        <p:nvCxnSpPr>
          <p:cNvPr id="30" name="Straight Arrow Connector 29">
            <a:extLst>
              <a:ext uri="{FF2B5EF4-FFF2-40B4-BE49-F238E27FC236}">
                <a16:creationId xmlns:a16="http://schemas.microsoft.com/office/drawing/2014/main" id="{3C947E1E-D145-6442-8638-EA91C449C855}"/>
              </a:ext>
              <a:ext uri="{C183D7F6-B498-43B3-948B-1728B52AA6E4}">
                <adec:decorative xmlns:adec="http://schemas.microsoft.com/office/drawing/2017/decorative" val="1"/>
              </a:ext>
            </a:extLst>
          </p:cNvPr>
          <p:cNvCxnSpPr>
            <a:cxnSpLocks/>
            <a:stCxn id="17" idx="2"/>
            <a:endCxn id="20" idx="0"/>
          </p:cNvCxnSpPr>
          <p:nvPr/>
        </p:nvCxnSpPr>
        <p:spPr>
          <a:xfrm flipH="1">
            <a:off x="2460242" y="2680855"/>
            <a:ext cx="0" cy="3663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8FD827C-408C-5682-1984-DABE3CA83C91}"/>
              </a:ext>
              <a:ext uri="{C183D7F6-B498-43B3-948B-1728B52AA6E4}">
                <adec:decorative xmlns:adec="http://schemas.microsoft.com/office/drawing/2017/decorative" val="1"/>
              </a:ext>
            </a:extLst>
          </p:cNvPr>
          <p:cNvCxnSpPr>
            <a:cxnSpLocks/>
            <a:stCxn id="18" idx="2"/>
            <a:endCxn id="22" idx="0"/>
          </p:cNvCxnSpPr>
          <p:nvPr/>
        </p:nvCxnSpPr>
        <p:spPr>
          <a:xfrm flipH="1">
            <a:off x="6100523" y="2680855"/>
            <a:ext cx="3960" cy="36629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75405F3-96DF-EB5B-8D3F-076882280B29}"/>
              </a:ext>
              <a:ext uri="{C183D7F6-B498-43B3-948B-1728B52AA6E4}">
                <adec:decorative xmlns:adec="http://schemas.microsoft.com/office/drawing/2017/decorative" val="1"/>
              </a:ext>
            </a:extLst>
          </p:cNvPr>
          <p:cNvCxnSpPr>
            <a:cxnSpLocks/>
            <a:stCxn id="19" idx="2"/>
            <a:endCxn id="23" idx="0"/>
          </p:cNvCxnSpPr>
          <p:nvPr/>
        </p:nvCxnSpPr>
        <p:spPr>
          <a:xfrm flipH="1">
            <a:off x="9730800" y="2680855"/>
            <a:ext cx="0" cy="3663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BD3570-CDBC-CB0C-0C05-A6EE3B3DD396}"/>
              </a:ext>
              <a:ext uri="{C183D7F6-B498-43B3-948B-1728B52AA6E4}">
                <adec:decorative xmlns:adec="http://schemas.microsoft.com/office/drawing/2017/decorative" val="1"/>
              </a:ext>
            </a:extLst>
          </p:cNvPr>
          <p:cNvCxnSpPr>
            <a:cxnSpLocks/>
            <a:stCxn id="20" idx="2"/>
            <a:endCxn id="21" idx="0"/>
          </p:cNvCxnSpPr>
          <p:nvPr/>
        </p:nvCxnSpPr>
        <p:spPr>
          <a:xfrm flipH="1">
            <a:off x="2456778" y="4312227"/>
            <a:ext cx="3464" cy="38446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Elbow Connector 82">
            <a:extLst>
              <a:ext uri="{FF2B5EF4-FFF2-40B4-BE49-F238E27FC236}">
                <a16:creationId xmlns:a16="http://schemas.microsoft.com/office/drawing/2014/main" id="{7438FB37-75F0-CF9D-BC91-4153845BF2E2}"/>
              </a:ext>
              <a:ext uri="{C183D7F6-B498-43B3-948B-1728B52AA6E4}">
                <adec:decorative xmlns:adec="http://schemas.microsoft.com/office/drawing/2017/decorative" val="1"/>
              </a:ext>
            </a:extLst>
          </p:cNvPr>
          <p:cNvCxnSpPr>
            <a:cxnSpLocks/>
            <a:stCxn id="22" idx="2"/>
            <a:endCxn id="21" idx="3"/>
          </p:cNvCxnSpPr>
          <p:nvPr/>
        </p:nvCxnSpPr>
        <p:spPr>
          <a:xfrm rot="5400000">
            <a:off x="4440177" y="3419075"/>
            <a:ext cx="770397" cy="2550297"/>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33778720-418B-C73C-B1C1-C03D03F2A37F}"/>
              </a:ext>
            </a:extLst>
          </p:cNvPr>
          <p:cNvSpPr>
            <a:spLocks noGrp="1"/>
          </p:cNvSpPr>
          <p:nvPr>
            <p:ph type="body" sz="quarter" idx="13"/>
          </p:nvPr>
        </p:nvSpPr>
        <p:spPr/>
        <p:txBody>
          <a:bodyPr/>
          <a:lstStyle/>
          <a:p>
            <a:r>
              <a:rPr lang="en-US" b="1" dirty="0"/>
              <a:t>Abbreviations: </a:t>
            </a:r>
            <a:r>
              <a:rPr lang="en-US" dirty="0"/>
              <a:t>ICH indicates intracerebral hemorrhage; and SBP, systolic blood pressure.</a:t>
            </a:r>
          </a:p>
        </p:txBody>
      </p:sp>
      <p:sp>
        <p:nvSpPr>
          <p:cNvPr id="4" name="Slide Number Placeholder 3">
            <a:extLst>
              <a:ext uri="{FF2B5EF4-FFF2-40B4-BE49-F238E27FC236}">
                <a16:creationId xmlns:a16="http://schemas.microsoft.com/office/drawing/2014/main" id="{5E1FAB0C-57AD-8C68-547C-92FF0726E044}"/>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Tree>
    <p:extLst>
      <p:ext uri="{BB962C8B-B14F-4D97-AF65-F5344CB8AC3E}">
        <p14:creationId xmlns:p14="http://schemas.microsoft.com/office/powerpoint/2010/main" val="52761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up)">
                                      <p:cBhvr>
                                        <p:cTn id="44" dur="500"/>
                                        <p:tgtEl>
                                          <p:spTgt spid="33"/>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2000"/>
                            </p:stCondLst>
                            <p:childTnLst>
                              <p:par>
                                <p:cTn id="50" presetID="22" presetClass="entr" presetSubtype="2"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ipe(right)">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up)">
                                      <p:cBhvr>
                                        <p:cTn id="65" dur="500"/>
                                        <p:tgtEl>
                                          <p:spTgt spid="36"/>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CBD65-AAF5-E210-B433-F3159690099E}"/>
              </a:ext>
            </a:extLst>
          </p:cNvPr>
          <p:cNvSpPr>
            <a:spLocks noGrp="1"/>
          </p:cNvSpPr>
          <p:nvPr>
            <p:ph type="title"/>
          </p:nvPr>
        </p:nvSpPr>
        <p:spPr/>
        <p:txBody>
          <a:bodyPr/>
          <a:lstStyle/>
          <a:p>
            <a:r>
              <a:rPr lang="en-US" dirty="0"/>
              <a:t>Plan of Care for Adults with Uncontrolled HTN</a:t>
            </a:r>
          </a:p>
        </p:txBody>
      </p:sp>
      <p:graphicFrame>
        <p:nvGraphicFramePr>
          <p:cNvPr id="6" name="Content Placeholder 5">
            <a:extLst>
              <a:ext uri="{FF2B5EF4-FFF2-40B4-BE49-F238E27FC236}">
                <a16:creationId xmlns:a16="http://schemas.microsoft.com/office/drawing/2014/main" id="{EE9006E1-DAFF-3F42-F672-3F0AEE7A867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603643852"/>
              </p:ext>
            </p:extLst>
          </p:nvPr>
        </p:nvGraphicFramePr>
        <p:xfrm>
          <a:off x="2026259" y="1709610"/>
          <a:ext cx="8139482" cy="3471905"/>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7337873">
                  <a:extLst>
                    <a:ext uri="{9D8B030D-6E8A-4147-A177-3AD203B41FA5}">
                      <a16:colId xmlns:a16="http://schemas.microsoft.com/office/drawing/2014/main" val="3265590656"/>
                    </a:ext>
                  </a:extLst>
                </a:gridCol>
              </a:tblGrid>
              <a:tr h="58471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56650">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858838" indent="0">
                        <a:spcAft>
                          <a:spcPts val="1200"/>
                        </a:spcAft>
                        <a:buFont typeface="Arial" panose="020B0604020202020204" pitchFamily="34" charset="0"/>
                        <a:buNone/>
                        <a:defRPr/>
                      </a:pPr>
                      <a:r>
                        <a:rPr lang="en-US" sz="1600" dirty="0">
                          <a:solidFill>
                            <a:prstClr val="black"/>
                          </a:solidFill>
                          <a:latin typeface="Lub Dub Medium"/>
                          <a:cs typeface="Arial"/>
                        </a:rPr>
                        <a:t>Team-based care approach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r h="1003587">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858838" indent="0">
                        <a:spcAft>
                          <a:spcPts val="1200"/>
                        </a:spcAft>
                        <a:buFont typeface="Arial" panose="020B0604020202020204" pitchFamily="34" charset="0"/>
                        <a:buNone/>
                        <a:defRPr/>
                      </a:pPr>
                      <a:r>
                        <a:rPr lang="en-US" sz="1600" dirty="0">
                          <a:solidFill>
                            <a:prstClr val="black"/>
                          </a:solidFill>
                          <a:latin typeface="Lub Dub Medium"/>
                          <a:cs typeface="Arial"/>
                        </a:rPr>
                        <a:t>Evidence-based care plan utilizing HBPM and team-based care that is responsive to addressing adverse SDOH is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22550049"/>
                  </a:ext>
                </a:extLst>
              </a:tr>
              <a:tr h="102695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858838" indent="0">
                        <a:spcAft>
                          <a:spcPts val="1200"/>
                        </a:spcAft>
                        <a:buFont typeface="Arial" panose="020B0604020202020204" pitchFamily="34" charset="0"/>
                        <a:buNone/>
                        <a:defRPr/>
                      </a:pPr>
                      <a:r>
                        <a:rPr lang="en-US" sz="1600" dirty="0">
                          <a:solidFill>
                            <a:prstClr val="black"/>
                          </a:solidFill>
                          <a:latin typeface="Lub Dub Medium"/>
                          <a:cs typeface="Arial"/>
                        </a:rPr>
                        <a:t>An integrated treatment model that includes accurate BP measurement, prompt treatment, patient engagement, and ongoing review of HBPM is recommended to improve BP control.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03367043"/>
                  </a:ext>
                </a:extLst>
              </a:tr>
            </a:tbl>
          </a:graphicData>
        </a:graphic>
      </p:graphicFrame>
      <p:pic>
        <p:nvPicPr>
          <p:cNvPr id="3" name="Picture 2">
            <a:extLst>
              <a:ext uri="{FF2B5EF4-FFF2-40B4-BE49-F238E27FC236}">
                <a16:creationId xmlns:a16="http://schemas.microsoft.com/office/drawing/2014/main" id="{78E3635A-8391-EB4B-3FE9-C4D19DE9F512}"/>
              </a:ext>
              <a:ext uri="{C183D7F6-B498-43B3-948B-1728B52AA6E4}">
                <adec:decorative xmlns:adec="http://schemas.microsoft.com/office/drawing/2017/decorative" val="1"/>
              </a:ext>
            </a:extLst>
          </p:cNvPr>
          <p:cNvPicPr>
            <a:picLocks noChangeAspect="1"/>
          </p:cNvPicPr>
          <p:nvPr/>
        </p:nvPicPr>
        <p:blipFill>
          <a:blip r:embed="rId2" cstate="screen">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2900534" y="2363389"/>
            <a:ext cx="701426" cy="664017"/>
          </a:xfrm>
          <a:prstGeom prst="rect">
            <a:avLst/>
          </a:prstGeom>
        </p:spPr>
      </p:pic>
      <p:pic>
        <p:nvPicPr>
          <p:cNvPr id="11" name="Picture 10">
            <a:extLst>
              <a:ext uri="{FF2B5EF4-FFF2-40B4-BE49-F238E27FC236}">
                <a16:creationId xmlns:a16="http://schemas.microsoft.com/office/drawing/2014/main" id="{C39DE6B0-2104-A54D-80F2-8E44F1A8241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3726" y="3376863"/>
            <a:ext cx="589547" cy="589547"/>
          </a:xfrm>
          <a:prstGeom prst="rect">
            <a:avLst/>
          </a:prstGeom>
        </p:spPr>
      </p:pic>
      <p:pic>
        <p:nvPicPr>
          <p:cNvPr id="15" name="Graphic 14">
            <a:extLst>
              <a:ext uri="{FF2B5EF4-FFF2-40B4-BE49-F238E27FC236}">
                <a16:creationId xmlns:a16="http://schemas.microsoft.com/office/drawing/2014/main" id="{BAD76BB0-2BDF-4046-C867-5F0483A0A1C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5600" y="4227095"/>
            <a:ext cx="790074" cy="790074"/>
          </a:xfrm>
          <a:prstGeom prst="rect">
            <a:avLst/>
          </a:prstGeom>
        </p:spPr>
      </p:pic>
      <p:sp>
        <p:nvSpPr>
          <p:cNvPr id="5" name="Text Placeholder 4">
            <a:extLst>
              <a:ext uri="{FF2B5EF4-FFF2-40B4-BE49-F238E27FC236}">
                <a16:creationId xmlns:a16="http://schemas.microsoft.com/office/drawing/2014/main" id="{FB498A1E-FE5B-A75E-6D00-18D17F938086}"/>
              </a:ext>
            </a:extLst>
          </p:cNvPr>
          <p:cNvSpPr>
            <a:spLocks noGrp="1"/>
          </p:cNvSpPr>
          <p:nvPr>
            <p:ph type="body" sz="quarter" idx="13"/>
          </p:nvPr>
        </p:nvSpPr>
        <p:spPr>
          <a:xfrm>
            <a:off x="1611154" y="5873961"/>
            <a:ext cx="8969693" cy="421493"/>
          </a:xfrm>
        </p:spPr>
        <p:txBody>
          <a:bodyPr/>
          <a:lstStyle/>
          <a:p>
            <a:r>
              <a:rPr lang="en-US" b="1" dirty="0"/>
              <a:t>Abbreviation: </a:t>
            </a:r>
            <a:r>
              <a:rPr lang="en-US" dirty="0"/>
              <a:t>BP indicates blood pressure; HBPM, home blood pressure monitoring; HTN, hypertension; and SDOH, social determinants of health.</a:t>
            </a:r>
          </a:p>
        </p:txBody>
      </p:sp>
      <p:sp>
        <p:nvSpPr>
          <p:cNvPr id="4" name="Slide Number Placeholder 3">
            <a:extLst>
              <a:ext uri="{FF2B5EF4-FFF2-40B4-BE49-F238E27FC236}">
                <a16:creationId xmlns:a16="http://schemas.microsoft.com/office/drawing/2014/main" id="{F578B85F-6598-45D7-D1F9-6E96E0853045}"/>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525367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5EE54-93FD-843B-B275-533C75AD6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B5BC5-802E-9420-00CB-0A383E5BE0C6}"/>
              </a:ext>
            </a:extLst>
          </p:cNvPr>
          <p:cNvSpPr>
            <a:spLocks noGrp="1"/>
          </p:cNvSpPr>
          <p:nvPr>
            <p:ph type="title"/>
          </p:nvPr>
        </p:nvSpPr>
        <p:spPr/>
        <p:txBody>
          <a:bodyPr/>
          <a:lstStyle/>
          <a:p>
            <a:r>
              <a:rPr lang="en-US" dirty="0"/>
              <a:t>Plan of Care for Adults with Uncontrolled HTN</a:t>
            </a:r>
          </a:p>
        </p:txBody>
      </p:sp>
      <p:graphicFrame>
        <p:nvGraphicFramePr>
          <p:cNvPr id="6" name="Content Placeholder 5">
            <a:extLst>
              <a:ext uri="{FF2B5EF4-FFF2-40B4-BE49-F238E27FC236}">
                <a16:creationId xmlns:a16="http://schemas.microsoft.com/office/drawing/2014/main" id="{9986C2B0-6AFF-BC7F-4569-47B89C26ACC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74661476"/>
              </p:ext>
            </p:extLst>
          </p:nvPr>
        </p:nvGraphicFramePr>
        <p:xfrm>
          <a:off x="2026259" y="1227697"/>
          <a:ext cx="8139482" cy="4473699"/>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7337873">
                  <a:extLst>
                    <a:ext uri="{9D8B030D-6E8A-4147-A177-3AD203B41FA5}">
                      <a16:colId xmlns:a16="http://schemas.microsoft.com/office/drawing/2014/main" val="3265590656"/>
                    </a:ext>
                  </a:extLst>
                </a:gridCol>
              </a:tblGrid>
              <a:tr h="5434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95448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858838" indent="0">
                        <a:spcAft>
                          <a:spcPts val="1200"/>
                        </a:spcAft>
                        <a:buFont typeface="Arial" panose="020B0604020202020204" pitchFamily="34" charset="0"/>
                        <a:buNone/>
                        <a:defRPr/>
                      </a:pPr>
                      <a:r>
                        <a:rPr lang="en-US" sz="1600" dirty="0">
                          <a:solidFill>
                            <a:prstClr val="black"/>
                          </a:solidFill>
                          <a:latin typeface="Lub Dub Medium"/>
                          <a:cs typeface="Arial"/>
                        </a:rPr>
                        <a:t>Health information technology is beneficial in improving BP control, access to care, and adherence to standards of care.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r h="95448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858838" indent="-4763">
                        <a:spcAft>
                          <a:spcPts val="1200"/>
                        </a:spcAft>
                        <a:buFont typeface="Arial" panose="020B0604020202020204" pitchFamily="34" charset="0"/>
                        <a:buNone/>
                        <a:defRPr/>
                      </a:pPr>
                      <a:r>
                        <a:rPr lang="en-US" sz="1600" dirty="0">
                          <a:solidFill>
                            <a:prstClr val="black"/>
                          </a:solidFill>
                          <a:latin typeface="Lub Dub Medium"/>
                          <a:cs typeface="Arial"/>
                        </a:rPr>
                        <a:t>Use of electronic health record and patient registries is beneficial for screening and identification of hypertension to focus on those who need additional care.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22550049"/>
                  </a:ext>
                </a:extLst>
              </a:tr>
              <a:tr h="95448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858838" indent="0">
                        <a:spcAft>
                          <a:spcPts val="1200"/>
                        </a:spcAft>
                        <a:buFont typeface="Arial" panose="020B0604020202020204" pitchFamily="34" charset="0"/>
                        <a:buNone/>
                        <a:defRPr/>
                      </a:pPr>
                      <a:r>
                        <a:rPr lang="en-US" sz="1600" dirty="0">
                          <a:solidFill>
                            <a:prstClr val="black"/>
                          </a:solidFill>
                          <a:latin typeface="Lub Dub Medium"/>
                          <a:cs typeface="Arial"/>
                        </a:rPr>
                        <a:t>Telehealth interventions can be useful to reduce BP and improve office BP control.</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03367043"/>
                  </a:ext>
                </a:extLst>
              </a:tr>
              <a:tr h="95448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858838" indent="0">
                        <a:spcAft>
                          <a:spcPts val="1200"/>
                        </a:spcAft>
                        <a:buFont typeface="Arial" panose="020B0604020202020204" pitchFamily="34" charset="0"/>
                        <a:buNone/>
                        <a:defRPr/>
                      </a:pPr>
                      <a:r>
                        <a:rPr lang="en-US" sz="1600" dirty="0">
                          <a:solidFill>
                            <a:prstClr val="black"/>
                          </a:solidFill>
                          <a:latin typeface="Lub Dub Medium"/>
                          <a:cs typeface="Arial"/>
                        </a:rPr>
                        <a:t>Adults with uncontrolled hypertension placed on new or intensified medical therapy should have follow-up evaluations for medication adherence and response to treatment at monthly intervals until control is achieved.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28232454"/>
                  </a:ext>
                </a:extLst>
              </a:tr>
            </a:tbl>
          </a:graphicData>
        </a:graphic>
      </p:graphicFrame>
      <p:pic>
        <p:nvPicPr>
          <p:cNvPr id="3" name="Graphic 2">
            <a:extLst>
              <a:ext uri="{FF2B5EF4-FFF2-40B4-BE49-F238E27FC236}">
                <a16:creationId xmlns:a16="http://schemas.microsoft.com/office/drawing/2014/main" id="{1E158CBA-6B87-DD3C-C55B-75C8DD44087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895600" y="2791326"/>
            <a:ext cx="790074" cy="790074"/>
          </a:xfrm>
          <a:prstGeom prst="rect">
            <a:avLst/>
          </a:prstGeom>
        </p:spPr>
      </p:pic>
      <p:pic>
        <p:nvPicPr>
          <p:cNvPr id="11" name="Graphic 10">
            <a:extLst>
              <a:ext uri="{FF2B5EF4-FFF2-40B4-BE49-F238E27FC236}">
                <a16:creationId xmlns:a16="http://schemas.microsoft.com/office/drawing/2014/main" id="{3168F083-5205-05F7-C73B-EA306C1E9ED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887578" y="1844842"/>
            <a:ext cx="790074" cy="790074"/>
          </a:xfrm>
          <a:prstGeom prst="rect">
            <a:avLst/>
          </a:prstGeom>
        </p:spPr>
      </p:pic>
      <p:pic>
        <p:nvPicPr>
          <p:cNvPr id="13" name="Graphic 12">
            <a:extLst>
              <a:ext uri="{FF2B5EF4-FFF2-40B4-BE49-F238E27FC236}">
                <a16:creationId xmlns:a16="http://schemas.microsoft.com/office/drawing/2014/main" id="{4BD1C528-DEF4-61E7-784B-98860781C3D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895600" y="4756484"/>
            <a:ext cx="790074" cy="790074"/>
          </a:xfrm>
          <a:prstGeom prst="rect">
            <a:avLst/>
          </a:prstGeom>
        </p:spPr>
      </p:pic>
      <p:pic>
        <p:nvPicPr>
          <p:cNvPr id="17" name="Graphic 16">
            <a:extLst>
              <a:ext uri="{FF2B5EF4-FFF2-40B4-BE49-F238E27FC236}">
                <a16:creationId xmlns:a16="http://schemas.microsoft.com/office/drawing/2014/main" id="{7BE92A6E-A422-6612-258E-F9063877FDF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42723" y="3871411"/>
            <a:ext cx="723900" cy="542925"/>
          </a:xfrm>
          <a:prstGeom prst="rect">
            <a:avLst/>
          </a:prstGeom>
        </p:spPr>
      </p:pic>
      <p:sp>
        <p:nvSpPr>
          <p:cNvPr id="5" name="Text Placeholder 4">
            <a:extLst>
              <a:ext uri="{FF2B5EF4-FFF2-40B4-BE49-F238E27FC236}">
                <a16:creationId xmlns:a16="http://schemas.microsoft.com/office/drawing/2014/main" id="{D9E3AE03-DE68-3165-080A-74CFA6DB256A}"/>
              </a:ext>
            </a:extLst>
          </p:cNvPr>
          <p:cNvSpPr>
            <a:spLocks noGrp="1"/>
          </p:cNvSpPr>
          <p:nvPr>
            <p:ph type="body" sz="quarter" idx="13"/>
          </p:nvPr>
        </p:nvSpPr>
        <p:spPr>
          <a:xfrm>
            <a:off x="1611154" y="5873961"/>
            <a:ext cx="8969693" cy="421493"/>
          </a:xfrm>
        </p:spPr>
        <p:txBody>
          <a:bodyPr/>
          <a:lstStyle/>
          <a:p>
            <a:r>
              <a:rPr lang="en-US" b="1" dirty="0"/>
              <a:t>Abbreviation: </a:t>
            </a:r>
            <a:r>
              <a:rPr lang="en-US" dirty="0"/>
              <a:t>BP indicates blood pressure; and HTN, hypertension.</a:t>
            </a:r>
          </a:p>
        </p:txBody>
      </p:sp>
      <p:sp>
        <p:nvSpPr>
          <p:cNvPr id="4" name="Slide Number Placeholder 3">
            <a:extLst>
              <a:ext uri="{FF2B5EF4-FFF2-40B4-BE49-F238E27FC236}">
                <a16:creationId xmlns:a16="http://schemas.microsoft.com/office/drawing/2014/main" id="{36E4D72A-90FF-0536-7F4F-0C9B1DF49E5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2995751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5EAA-F3F1-8D6D-3CFD-727EA05A2BB3}"/>
              </a:ext>
            </a:extLst>
          </p:cNvPr>
          <p:cNvSpPr>
            <a:spLocks noGrp="1"/>
          </p:cNvSpPr>
          <p:nvPr>
            <p:ph type="title"/>
          </p:nvPr>
        </p:nvSpPr>
        <p:spPr/>
        <p:txBody>
          <a:bodyPr/>
          <a:lstStyle/>
          <a:p>
            <a:r>
              <a:rPr lang="en-US" dirty="0"/>
              <a:t>Hypertension and Pregnancy</a:t>
            </a:r>
          </a:p>
        </p:txBody>
      </p:sp>
      <p:sp>
        <p:nvSpPr>
          <p:cNvPr id="3" name="Rectangle 2" descr="For individuals with hypertension who are planning pregnancy or are pregnant, labetalol and extended-release nifedipine are the preferred treatments to manage blood pressure while minimizing fetal risk. Medications such as ACE inhibitors, ARBs, renin inhibitors, nitroprusside, and MRAs should be avoided due to potential harm to the fetus. Additionally, low-dose aspirin (81 mg/day) is recommended to reduce the risk of preeclampsia and its complications.">
            <a:extLst>
              <a:ext uri="{FF2B5EF4-FFF2-40B4-BE49-F238E27FC236}">
                <a16:creationId xmlns:a16="http://schemas.microsoft.com/office/drawing/2014/main" id="{F82DE047-8431-722D-E172-AB370AC1F400}"/>
              </a:ext>
            </a:extLst>
          </p:cNvPr>
          <p:cNvSpPr/>
          <p:nvPr/>
        </p:nvSpPr>
        <p:spPr>
          <a:xfrm>
            <a:off x="685800" y="1350818"/>
            <a:ext cx="6276109" cy="411479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Pregnant individuals with confirmed SBP ≥160 mm Hg or DBP ≥110 mm Hg should receive antihypertensive treatment within 30–60 minutes to reduce BP below 160/110 mm Hg and prevent adverse outcomes. Those with chronic hypertension (SBP 140–159 mm Hg or DBP 90–109 mm Hg before 20 weeks’ gestation) should be treated to maintain BP below 140/90 mm Hg to reduce maternal and perinatal risks.">
            <a:extLst>
              <a:ext uri="{FF2B5EF4-FFF2-40B4-BE49-F238E27FC236}">
                <a16:creationId xmlns:a16="http://schemas.microsoft.com/office/drawing/2014/main" id="{3FC8FFCB-0B52-977D-CB42-675C4A0636FB}"/>
              </a:ext>
            </a:extLst>
          </p:cNvPr>
          <p:cNvSpPr/>
          <p:nvPr/>
        </p:nvSpPr>
        <p:spPr>
          <a:xfrm>
            <a:off x="7169727" y="1347354"/>
            <a:ext cx="4416137" cy="4114799"/>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Container">
            <a:extLst>
              <a:ext uri="{FF2B5EF4-FFF2-40B4-BE49-F238E27FC236}">
                <a16:creationId xmlns:a16="http://schemas.microsoft.com/office/drawing/2014/main" id="{0E4D7EB8-5123-34B1-6227-CC8194978A55}"/>
              </a:ext>
              <a:ext uri="{C183D7F6-B498-43B3-948B-1728B52AA6E4}">
                <adec:decorative xmlns:adec="http://schemas.microsoft.com/office/drawing/2017/decorative" val="1"/>
              </a:ext>
            </a:extLst>
          </p:cNvPr>
          <p:cNvSpPr/>
          <p:nvPr/>
        </p:nvSpPr>
        <p:spPr>
          <a:xfrm>
            <a:off x="779318" y="1562100"/>
            <a:ext cx="6089073" cy="63038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Individuals with hypertension who are planning a pregnancy or become pregnant</a:t>
            </a:r>
          </a:p>
        </p:txBody>
      </p:sp>
      <p:sp>
        <p:nvSpPr>
          <p:cNvPr id="17" name="Rectangle Container">
            <a:extLst>
              <a:ext uri="{FF2B5EF4-FFF2-40B4-BE49-F238E27FC236}">
                <a16:creationId xmlns:a16="http://schemas.microsoft.com/office/drawing/2014/main" id="{C47CEF17-85BC-D143-EA6A-266D0D982DBB}"/>
              </a:ext>
              <a:ext uri="{C183D7F6-B498-43B3-948B-1728B52AA6E4}">
                <adec:decorative xmlns:adec="http://schemas.microsoft.com/office/drawing/2017/decorative" val="1"/>
              </a:ext>
            </a:extLst>
          </p:cNvPr>
          <p:cNvSpPr/>
          <p:nvPr/>
        </p:nvSpPr>
        <p:spPr>
          <a:xfrm>
            <a:off x="7377546" y="1558637"/>
            <a:ext cx="4000500" cy="63038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Pregnant individuals</a:t>
            </a:r>
          </a:p>
        </p:txBody>
      </p:sp>
      <p:sp>
        <p:nvSpPr>
          <p:cNvPr id="18" name="Round Same Side Corner Rectangle 60">
            <a:extLst>
              <a:ext uri="{FF2B5EF4-FFF2-40B4-BE49-F238E27FC236}">
                <a16:creationId xmlns:a16="http://schemas.microsoft.com/office/drawing/2014/main" id="{BDAD1989-FB5F-A987-F8EF-8F8C64F24F23}"/>
              </a:ext>
              <a:ext uri="{C183D7F6-B498-43B3-948B-1728B52AA6E4}">
                <adec:decorative xmlns:adec="http://schemas.microsoft.com/office/drawing/2017/decorative" val="1"/>
              </a:ext>
            </a:extLst>
          </p:cNvPr>
          <p:cNvSpPr/>
          <p:nvPr/>
        </p:nvSpPr>
        <p:spPr>
          <a:xfrm>
            <a:off x="782642" y="2714646"/>
            <a:ext cx="1939776" cy="236650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Labetalol and extended-release nifedipine are preferred</a:t>
            </a:r>
          </a:p>
          <a:p>
            <a:pPr algn="ctr"/>
            <a:r>
              <a:rPr lang="en-US" sz="1400" b="1" dirty="0">
                <a:solidFill>
                  <a:schemeClr val="tx1"/>
                </a:solidFill>
                <a:latin typeface="Lub Dub Condensed" panose="020B0506030403020204"/>
              </a:rPr>
              <a:t>to minimize fetal risk and treat hypertension</a:t>
            </a:r>
          </a:p>
          <a:p>
            <a:pPr algn="ctr"/>
            <a:r>
              <a:rPr lang="en-US" sz="1400" dirty="0">
                <a:solidFill>
                  <a:schemeClr val="tx1"/>
                </a:solidFill>
                <a:latin typeface="Lub Dub Condensed" panose="020B0506030403020204"/>
              </a:rPr>
              <a:t>Class 1</a:t>
            </a:r>
          </a:p>
        </p:txBody>
      </p:sp>
      <p:sp>
        <p:nvSpPr>
          <p:cNvPr id="19" name="Round Same Side Corner Rectangle 60">
            <a:extLst>
              <a:ext uri="{FF2B5EF4-FFF2-40B4-BE49-F238E27FC236}">
                <a16:creationId xmlns:a16="http://schemas.microsoft.com/office/drawing/2014/main" id="{6CBAC40C-2937-A438-DBB3-38B40D3A6E44}"/>
              </a:ext>
              <a:ext uri="{C183D7F6-B498-43B3-948B-1728B52AA6E4}">
                <adec:decorative xmlns:adec="http://schemas.microsoft.com/office/drawing/2017/decorative" val="1"/>
              </a:ext>
            </a:extLst>
          </p:cNvPr>
          <p:cNvSpPr/>
          <p:nvPr/>
        </p:nvSpPr>
        <p:spPr>
          <a:xfrm>
            <a:off x="2853897" y="2714646"/>
            <a:ext cx="1939776" cy="236650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tx1"/>
              </a:solidFill>
              <a:latin typeface="Lub Dub Condensed" panose="020B0506030403020204"/>
            </a:endParaRPr>
          </a:p>
          <a:p>
            <a:pPr algn="ctr"/>
            <a:r>
              <a:rPr lang="en-US" sz="1400" b="1" dirty="0">
                <a:solidFill>
                  <a:schemeClr val="tx1"/>
                </a:solidFill>
                <a:latin typeface="Lub Dub Condensed" panose="020B0506030403020204"/>
              </a:rPr>
              <a:t>Should be counseled about the benefits of</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low-dose (81mg/day) aspirin to reduce the risk of preeclampsia and its sequelae</a:t>
            </a:r>
          </a:p>
          <a:p>
            <a:pPr algn="ctr"/>
            <a:r>
              <a:rPr lang="en-US" sz="1400" dirty="0">
                <a:solidFill>
                  <a:schemeClr val="tx1"/>
                </a:solidFill>
                <a:latin typeface="Lub Dub Condensed" panose="020B0506030403020204"/>
              </a:rPr>
              <a:t>Class 1</a:t>
            </a:r>
          </a:p>
        </p:txBody>
      </p:sp>
      <p:sp>
        <p:nvSpPr>
          <p:cNvPr id="20" name="Round Same Side Corner Rectangle 60">
            <a:extLst>
              <a:ext uri="{FF2B5EF4-FFF2-40B4-BE49-F238E27FC236}">
                <a16:creationId xmlns:a16="http://schemas.microsoft.com/office/drawing/2014/main" id="{C6CABDD7-02E8-A229-F9A6-1F0896B53D07}"/>
              </a:ext>
              <a:ext uri="{C183D7F6-B498-43B3-948B-1728B52AA6E4}">
                <adec:decorative xmlns:adec="http://schemas.microsoft.com/office/drawing/2017/decorative" val="1"/>
              </a:ext>
            </a:extLst>
          </p:cNvPr>
          <p:cNvSpPr/>
          <p:nvPr/>
        </p:nvSpPr>
        <p:spPr>
          <a:xfrm>
            <a:off x="4925151" y="2714646"/>
            <a:ext cx="1939776" cy="2366509"/>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dirty="0">
              <a:solidFill>
                <a:schemeClr val="bg1"/>
              </a:solidFill>
              <a:latin typeface="Lub Dub Condensed" panose="020B0506030403020204"/>
            </a:endParaRPr>
          </a:p>
          <a:p>
            <a:pPr algn="ctr"/>
            <a:r>
              <a:rPr lang="en-US" sz="1400" b="1" dirty="0">
                <a:solidFill>
                  <a:schemeClr val="bg1"/>
                </a:solidFill>
                <a:latin typeface="Lub Dub Condensed" panose="020B0506030403020204"/>
              </a:rPr>
              <a:t>Should </a:t>
            </a:r>
            <a:r>
              <a:rPr lang="en-US" sz="1400" b="1" i="1" dirty="0">
                <a:solidFill>
                  <a:schemeClr val="bg1"/>
                </a:solidFill>
                <a:latin typeface="Lub Dub Condensed" panose="020B0506030403020204"/>
              </a:rPr>
              <a:t>not</a:t>
            </a:r>
            <a:r>
              <a:rPr lang="en-US" sz="1400" b="1" dirty="0">
                <a:solidFill>
                  <a:schemeClr val="bg1"/>
                </a:solidFill>
                <a:latin typeface="Lub Dub Condensed" panose="020B0506030403020204"/>
              </a:rPr>
              <a:t> be treated with atenolol, </a:t>
            </a:r>
            <a:r>
              <a:rPr lang="en-US" sz="1400" b="1" dirty="0" err="1">
                <a:solidFill>
                  <a:schemeClr val="bg1"/>
                </a:solidFill>
                <a:latin typeface="Lub Dub Condensed" panose="020B0506030403020204"/>
              </a:rPr>
              <a:t>ACEi</a:t>
            </a:r>
            <a:r>
              <a:rPr lang="en-US" sz="1400" b="1" dirty="0">
                <a:solidFill>
                  <a:schemeClr val="bg1"/>
                </a:solidFill>
                <a:latin typeface="Lub Dub Condensed" panose="020B0506030403020204"/>
              </a:rPr>
              <a:t>, ARBs, direct renin inhibitors, nitroprusside, or MRAs to avoid fetal harm </a:t>
            </a:r>
          </a:p>
          <a:p>
            <a:pPr algn="ctr"/>
            <a:r>
              <a:rPr lang="en-US" sz="1400" dirty="0">
                <a:solidFill>
                  <a:schemeClr val="bg1"/>
                </a:solidFill>
                <a:latin typeface="Lub Dub Condensed" panose="020B0506030403020204"/>
              </a:rPr>
              <a:t>Class 3: Harm</a:t>
            </a:r>
          </a:p>
        </p:txBody>
      </p:sp>
      <p:sp>
        <p:nvSpPr>
          <p:cNvPr id="21" name="Round Same Side Corner Rectangle 60">
            <a:extLst>
              <a:ext uri="{FF2B5EF4-FFF2-40B4-BE49-F238E27FC236}">
                <a16:creationId xmlns:a16="http://schemas.microsoft.com/office/drawing/2014/main" id="{36CBD00D-7497-B8B5-2D56-2FD675FC5D0E}"/>
              </a:ext>
              <a:ext uri="{C183D7F6-B498-43B3-948B-1728B52AA6E4}">
                <adec:decorative xmlns:adec="http://schemas.microsoft.com/office/drawing/2017/decorative" val="1"/>
              </a:ext>
            </a:extLst>
          </p:cNvPr>
          <p:cNvSpPr/>
          <p:nvPr/>
        </p:nvSpPr>
        <p:spPr>
          <a:xfrm>
            <a:off x="7373942" y="2714646"/>
            <a:ext cx="1939776" cy="236650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With SBP ≥160 mmHg or DBP ≥ 110 mm Hg confirmed on repeat measurement within 15 minutes, lower BP to &lt;160/&lt;110 mm Hg within 30-60 minutes to prevent adverse events </a:t>
            </a:r>
          </a:p>
          <a:p>
            <a:pPr algn="ctr"/>
            <a:r>
              <a:rPr lang="en-US" sz="1400" dirty="0">
                <a:solidFill>
                  <a:schemeClr val="tx1"/>
                </a:solidFill>
                <a:latin typeface="Lub Dub Condensed" panose="020B0506030403020204"/>
              </a:rPr>
              <a:t>Class 1</a:t>
            </a:r>
          </a:p>
        </p:txBody>
      </p:sp>
      <p:sp>
        <p:nvSpPr>
          <p:cNvPr id="22" name="Round Same Side Corner Rectangle 60">
            <a:extLst>
              <a:ext uri="{FF2B5EF4-FFF2-40B4-BE49-F238E27FC236}">
                <a16:creationId xmlns:a16="http://schemas.microsoft.com/office/drawing/2014/main" id="{E4E601A3-7C07-7A0D-42EA-8A0679F09DF8}"/>
              </a:ext>
              <a:ext uri="{C183D7F6-B498-43B3-948B-1728B52AA6E4}">
                <adec:decorative xmlns:adec="http://schemas.microsoft.com/office/drawing/2017/decorative" val="1"/>
              </a:ext>
            </a:extLst>
          </p:cNvPr>
          <p:cNvSpPr/>
          <p:nvPr/>
        </p:nvSpPr>
        <p:spPr>
          <a:xfrm>
            <a:off x="9438270" y="2711182"/>
            <a:ext cx="1939776" cy="236650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With Chronic hypertension,</a:t>
            </a:r>
          </a:p>
          <a:p>
            <a:pPr algn="ctr"/>
            <a:r>
              <a:rPr lang="en-US" sz="1400" b="1" dirty="0">
                <a:solidFill>
                  <a:schemeClr val="tx1"/>
                </a:solidFill>
                <a:latin typeface="Lub Dub Condensed" panose="020B0506030403020204"/>
              </a:rPr>
              <a:t>treat to achieve BP &lt;140/90 mm Hg to prevent maternal and perinatal morbidity and mortality </a:t>
            </a:r>
          </a:p>
          <a:p>
            <a:pPr algn="ctr"/>
            <a:r>
              <a:rPr lang="en-US" sz="1400" dirty="0">
                <a:solidFill>
                  <a:schemeClr val="tx1"/>
                </a:solidFill>
                <a:latin typeface="Lub Dub Condensed" panose="020B0506030403020204"/>
              </a:rPr>
              <a:t>Class 1 </a:t>
            </a:r>
          </a:p>
        </p:txBody>
      </p:sp>
      <p:cxnSp>
        <p:nvCxnSpPr>
          <p:cNvPr id="24" name="Elbow Connector 82">
            <a:extLst>
              <a:ext uri="{FF2B5EF4-FFF2-40B4-BE49-F238E27FC236}">
                <a16:creationId xmlns:a16="http://schemas.microsoft.com/office/drawing/2014/main" id="{422A0B31-249F-FC27-02EA-5A096496582D}"/>
              </a:ext>
              <a:ext uri="{C183D7F6-B498-43B3-948B-1728B52AA6E4}">
                <adec:decorative xmlns:adec="http://schemas.microsoft.com/office/drawing/2017/decorative" val="1"/>
              </a:ext>
            </a:extLst>
          </p:cNvPr>
          <p:cNvCxnSpPr>
            <a:cxnSpLocks/>
            <a:stCxn id="17" idx="2"/>
            <a:endCxn id="21" idx="0"/>
          </p:cNvCxnSpPr>
          <p:nvPr/>
        </p:nvCxnSpPr>
        <p:spPr>
          <a:xfrm rot="5400000">
            <a:off x="8598000" y="1934849"/>
            <a:ext cx="525627" cy="103396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82">
            <a:extLst>
              <a:ext uri="{FF2B5EF4-FFF2-40B4-BE49-F238E27FC236}">
                <a16:creationId xmlns:a16="http://schemas.microsoft.com/office/drawing/2014/main" id="{23ACB96F-1991-1286-1212-EDD548809B0C}"/>
              </a:ext>
              <a:ext uri="{C183D7F6-B498-43B3-948B-1728B52AA6E4}">
                <adec:decorative xmlns:adec="http://schemas.microsoft.com/office/drawing/2017/decorative" val="1"/>
              </a:ext>
            </a:extLst>
          </p:cNvPr>
          <p:cNvCxnSpPr>
            <a:cxnSpLocks/>
            <a:stCxn id="16" idx="2"/>
            <a:endCxn id="20" idx="0"/>
          </p:cNvCxnSpPr>
          <p:nvPr/>
        </p:nvCxnSpPr>
        <p:spPr>
          <a:xfrm rot="16200000" flipH="1">
            <a:off x="4598365" y="1417972"/>
            <a:ext cx="522164" cy="2071184"/>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6550317-C54D-691D-6ED1-7BF371BD9FD5}"/>
              </a:ext>
              <a:ext uri="{C183D7F6-B498-43B3-948B-1728B52AA6E4}">
                <adec:decorative xmlns:adec="http://schemas.microsoft.com/office/drawing/2017/decorative" val="1"/>
              </a:ext>
            </a:extLst>
          </p:cNvPr>
          <p:cNvCxnSpPr>
            <a:cxnSpLocks/>
            <a:stCxn id="16" idx="2"/>
            <a:endCxn id="19" idx="0"/>
          </p:cNvCxnSpPr>
          <p:nvPr/>
        </p:nvCxnSpPr>
        <p:spPr>
          <a:xfrm flipH="1">
            <a:off x="3823785" y="2192482"/>
            <a:ext cx="70" cy="5221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Elbow Connector 82">
            <a:extLst>
              <a:ext uri="{FF2B5EF4-FFF2-40B4-BE49-F238E27FC236}">
                <a16:creationId xmlns:a16="http://schemas.microsoft.com/office/drawing/2014/main" id="{AAAB6B31-C088-D3DF-D6BA-71C57D2E9BF3}"/>
              </a:ext>
              <a:ext uri="{C183D7F6-B498-43B3-948B-1728B52AA6E4}">
                <adec:decorative xmlns:adec="http://schemas.microsoft.com/office/drawing/2017/decorative" val="1"/>
              </a:ext>
            </a:extLst>
          </p:cNvPr>
          <p:cNvCxnSpPr>
            <a:cxnSpLocks/>
            <a:stCxn id="17" idx="2"/>
            <a:endCxn id="22" idx="0"/>
          </p:cNvCxnSpPr>
          <p:nvPr/>
        </p:nvCxnSpPr>
        <p:spPr>
          <a:xfrm rot="16200000" flipH="1">
            <a:off x="9631896" y="1934919"/>
            <a:ext cx="522163" cy="103036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82">
            <a:extLst>
              <a:ext uri="{FF2B5EF4-FFF2-40B4-BE49-F238E27FC236}">
                <a16:creationId xmlns:a16="http://schemas.microsoft.com/office/drawing/2014/main" id="{DA286A77-D4D9-E516-6AB8-B3C5D95CCA11}"/>
              </a:ext>
              <a:ext uri="{C183D7F6-B498-43B3-948B-1728B52AA6E4}">
                <adec:decorative xmlns:adec="http://schemas.microsoft.com/office/drawing/2017/decorative" val="1"/>
              </a:ext>
            </a:extLst>
          </p:cNvPr>
          <p:cNvCxnSpPr>
            <a:cxnSpLocks/>
            <a:stCxn id="16" idx="2"/>
            <a:endCxn id="18" idx="0"/>
          </p:cNvCxnSpPr>
          <p:nvPr/>
        </p:nvCxnSpPr>
        <p:spPr>
          <a:xfrm rot="5400000">
            <a:off x="2527111" y="1417902"/>
            <a:ext cx="522164" cy="2071325"/>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B847CFE-95C6-4025-7C2A-3C9AC8F32084}"/>
              </a:ext>
            </a:extLst>
          </p:cNvPr>
          <p:cNvSpPr>
            <a:spLocks noGrp="1"/>
          </p:cNvSpPr>
          <p:nvPr>
            <p:ph type="body" sz="quarter" idx="13"/>
          </p:nvPr>
        </p:nvSpPr>
        <p:spPr/>
        <p:txBody>
          <a:bodyPr/>
          <a:lstStyle/>
          <a:p>
            <a:r>
              <a:rPr lang="en-US" b="1" dirty="0"/>
              <a:t>Abbreviations: </a:t>
            </a:r>
            <a:r>
              <a:rPr lang="en-US" dirty="0" err="1"/>
              <a:t>ACEi</a:t>
            </a:r>
            <a:r>
              <a:rPr lang="en-US" dirty="0"/>
              <a:t> indicates Angiotensin Converting Enzyme inhibitors; ARB, Angiotensin Receptor Blocker; BP, blood pressure; </a:t>
            </a:r>
            <a:br>
              <a:rPr lang="en-US" dirty="0"/>
            </a:br>
            <a:r>
              <a:rPr lang="en-US" dirty="0"/>
              <a:t>DBP, diastolic blood pressure; HTN, hypertension; MRA, mineralocorticoid receptor antagonist; SBP, systolic blood pressure; and TX, treatment.</a:t>
            </a:r>
          </a:p>
        </p:txBody>
      </p:sp>
      <p:sp>
        <p:nvSpPr>
          <p:cNvPr id="4" name="Slide Number Placeholder 3">
            <a:extLst>
              <a:ext uri="{FF2B5EF4-FFF2-40B4-BE49-F238E27FC236}">
                <a16:creationId xmlns:a16="http://schemas.microsoft.com/office/drawing/2014/main" id="{5FFFC113-A8F0-8D40-C83F-DD10B73D1BAC}"/>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280116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F597-ABD9-EC87-5FF9-2E5B924D93C0}"/>
              </a:ext>
            </a:extLst>
          </p:cNvPr>
          <p:cNvSpPr>
            <a:spLocks noGrp="1"/>
          </p:cNvSpPr>
          <p:nvPr>
            <p:ph type="title"/>
          </p:nvPr>
        </p:nvSpPr>
        <p:spPr/>
        <p:txBody>
          <a:bodyPr/>
          <a:lstStyle/>
          <a:p>
            <a:r>
              <a:rPr lang="en-US" dirty="0"/>
              <a:t>Diagnostic Criteria for Preeclampsia</a:t>
            </a:r>
          </a:p>
        </p:txBody>
      </p:sp>
      <p:sp>
        <p:nvSpPr>
          <p:cNvPr id="3" name="Rectangle 2" descr="The figure outlines the diagnostic criteria for preeclampsia, which requires elevated blood pressure (≥140/90 mm Hg on two occasions or ≥160/110 mm Hg once) after 20 weeks of gestation. Diagnosis also requires either proteinuria (≥300 mg/24h, protein/creatinine ratio ≥0.3, or dipstick ≥2+) or one of several other findings, such as thrombocytopenia, impaired kidney or liver function, pulmonary edema, or new-onset neurological symptoms. These criteria help identify preeclampsia even in the absence of proteinuria.">
            <a:extLst>
              <a:ext uri="{FF2B5EF4-FFF2-40B4-BE49-F238E27FC236}">
                <a16:creationId xmlns:a16="http://schemas.microsoft.com/office/drawing/2014/main" id="{2DBFE021-C9A7-9ED9-7814-8302D71ED5C7}"/>
              </a:ext>
            </a:extLst>
          </p:cNvPr>
          <p:cNvSpPr/>
          <p:nvPr/>
        </p:nvSpPr>
        <p:spPr>
          <a:xfrm>
            <a:off x="685800" y="1018310"/>
            <a:ext cx="10754591" cy="492529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Elbow Connector 82">
            <a:extLst>
              <a:ext uri="{FF2B5EF4-FFF2-40B4-BE49-F238E27FC236}">
                <a16:creationId xmlns:a16="http://schemas.microsoft.com/office/drawing/2014/main" id="{E2F1A64C-3C55-3DE2-F42E-234AE6371A79}"/>
              </a:ext>
              <a:ext uri="{C183D7F6-B498-43B3-948B-1728B52AA6E4}">
                <adec:decorative xmlns:adec="http://schemas.microsoft.com/office/drawing/2017/decorative" val="1"/>
              </a:ext>
            </a:extLst>
          </p:cNvPr>
          <p:cNvCxnSpPr>
            <a:cxnSpLocks/>
          </p:cNvCxnSpPr>
          <p:nvPr/>
        </p:nvCxnSpPr>
        <p:spPr>
          <a:xfrm rot="5400000">
            <a:off x="3921392" y="207723"/>
            <a:ext cx="392194" cy="33832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Container">
            <a:extLst>
              <a:ext uri="{FF2B5EF4-FFF2-40B4-BE49-F238E27FC236}">
                <a16:creationId xmlns:a16="http://schemas.microsoft.com/office/drawing/2014/main" id="{4F51064A-905E-79E7-9B80-A273B5F22AE3}"/>
              </a:ext>
              <a:ext uri="{C183D7F6-B498-43B3-948B-1728B52AA6E4}">
                <adec:decorative xmlns:adec="http://schemas.microsoft.com/office/drawing/2017/decorative" val="1"/>
              </a:ext>
            </a:extLst>
          </p:cNvPr>
          <p:cNvSpPr/>
          <p:nvPr/>
        </p:nvSpPr>
        <p:spPr>
          <a:xfrm>
            <a:off x="1161826" y="1188724"/>
            <a:ext cx="9940066" cy="51454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Diagnostic Criteria for Preeclampsia</a:t>
            </a:r>
          </a:p>
        </p:txBody>
      </p:sp>
      <p:cxnSp>
        <p:nvCxnSpPr>
          <p:cNvPr id="18" name="Straight Arrow Connector 17">
            <a:extLst>
              <a:ext uri="{FF2B5EF4-FFF2-40B4-BE49-F238E27FC236}">
                <a16:creationId xmlns:a16="http://schemas.microsoft.com/office/drawing/2014/main" id="{7E6A8C88-AA30-CF8B-262B-8A700CC11D4D}"/>
              </a:ext>
              <a:ext uri="{C183D7F6-B498-43B3-948B-1728B52AA6E4}">
                <adec:decorative xmlns:adec="http://schemas.microsoft.com/office/drawing/2017/decorative" val="1"/>
              </a:ext>
            </a:extLst>
          </p:cNvPr>
          <p:cNvCxnSpPr>
            <a:cxnSpLocks/>
            <a:endCxn id="23" idx="0"/>
          </p:cNvCxnSpPr>
          <p:nvPr/>
        </p:nvCxnSpPr>
        <p:spPr>
          <a:xfrm>
            <a:off x="5805395" y="1699708"/>
            <a:ext cx="0" cy="39575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Rectangle Container copy 2">
            <a:extLst>
              <a:ext uri="{FF2B5EF4-FFF2-40B4-BE49-F238E27FC236}">
                <a16:creationId xmlns:a16="http://schemas.microsoft.com/office/drawing/2014/main" id="{34350619-7548-B7E8-0CC4-69DFDA77CC73}"/>
              </a:ext>
              <a:ext uri="{C183D7F6-B498-43B3-948B-1728B52AA6E4}">
                <adec:decorative xmlns:adec="http://schemas.microsoft.com/office/drawing/2017/decorative" val="1"/>
              </a:ext>
            </a:extLst>
          </p:cNvPr>
          <p:cNvSpPr/>
          <p:nvPr/>
        </p:nvSpPr>
        <p:spPr>
          <a:xfrm>
            <a:off x="1173161" y="2095460"/>
            <a:ext cx="2520174" cy="41914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Blood pressure</a:t>
            </a:r>
          </a:p>
        </p:txBody>
      </p:sp>
      <p:sp>
        <p:nvSpPr>
          <p:cNvPr id="20" name="Rectangle Container copy 2">
            <a:extLst>
              <a:ext uri="{FF2B5EF4-FFF2-40B4-BE49-F238E27FC236}">
                <a16:creationId xmlns:a16="http://schemas.microsoft.com/office/drawing/2014/main" id="{544C244B-D5B0-5278-94B8-033F12EFF50D}"/>
              </a:ext>
              <a:ext uri="{C183D7F6-B498-43B3-948B-1728B52AA6E4}">
                <adec:decorative xmlns:adec="http://schemas.microsoft.com/office/drawing/2017/decorative" val="1"/>
              </a:ext>
            </a:extLst>
          </p:cNvPr>
          <p:cNvSpPr/>
          <p:nvPr/>
        </p:nvSpPr>
        <p:spPr>
          <a:xfrm>
            <a:off x="1169697" y="2899064"/>
            <a:ext cx="2520174" cy="2847109"/>
          </a:xfrm>
          <a:prstGeom prst="rect">
            <a:avLst/>
          </a:prstGeom>
          <a:solidFill>
            <a:schemeClr val="bg1">
              <a:lumMod val="85000"/>
            </a:schemeClr>
          </a:solidFill>
          <a:ln w="25400">
            <a:solidFill>
              <a:srgbClr val="D9D9D9"/>
            </a:solidFill>
          </a:ln>
        </p:spPr>
        <p:txBody>
          <a:bodyPr spcFirstLastPara="0" lIns="91440" tIns="0" rIns="91440" bIns="0" anchor="ctr"/>
          <a:lstStyle/>
          <a:p>
            <a:pPr>
              <a:spcAft>
                <a:spcPts val="1000"/>
              </a:spcAft>
            </a:pPr>
            <a:r>
              <a:rPr lang="en-US" sz="1400" dirty="0">
                <a:latin typeface="Lub Dub Condensed" panose="020B0506030403020204" pitchFamily="34" charset="0"/>
              </a:rPr>
              <a:t>Either of the following: </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SBP≥140 mmHg </a:t>
            </a:r>
            <a:r>
              <a:rPr lang="en-US" sz="1400" u="sng" dirty="0">
                <a:latin typeface="Lub Dub Condensed" panose="020B0506030403020204" pitchFamily="34" charset="0"/>
              </a:rPr>
              <a:t>AND/OR </a:t>
            </a:r>
            <a:r>
              <a:rPr lang="en-US" sz="1400" dirty="0">
                <a:latin typeface="Lub Dub Condensed" panose="020B0506030403020204" pitchFamily="34" charset="0"/>
              </a:rPr>
              <a:t>DBP≥90 mmHg on 2 occasions 4 hours apart &gt;20 weeks gestation in a woman with previously normal BP</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SBP ≥160 mmHg </a:t>
            </a:r>
            <a:r>
              <a:rPr lang="en-US" sz="1400" u="sng" dirty="0">
                <a:latin typeface="Lub Dub Condensed" panose="020B0506030403020204" pitchFamily="34" charset="0"/>
              </a:rPr>
              <a:t>OR</a:t>
            </a:r>
            <a:r>
              <a:rPr lang="en-US" sz="1400" dirty="0">
                <a:latin typeface="Lub Dub Condensed" panose="020B0506030403020204" pitchFamily="34" charset="0"/>
              </a:rPr>
              <a:t> DBP ≥110 mmHg (confirmed over 15 min)</a:t>
            </a:r>
          </a:p>
        </p:txBody>
      </p:sp>
      <p:sp>
        <p:nvSpPr>
          <p:cNvPr id="23" name="Rectangle Container copy 2">
            <a:extLst>
              <a:ext uri="{FF2B5EF4-FFF2-40B4-BE49-F238E27FC236}">
                <a16:creationId xmlns:a16="http://schemas.microsoft.com/office/drawing/2014/main" id="{BA2E7DDB-B152-BFF6-848E-B5F4C30AC244}"/>
              </a:ext>
              <a:ext uri="{C183D7F6-B498-43B3-948B-1728B52AA6E4}">
                <adec:decorative xmlns:adec="http://schemas.microsoft.com/office/drawing/2017/decorative" val="1"/>
              </a:ext>
            </a:extLst>
          </p:cNvPr>
          <p:cNvSpPr/>
          <p:nvPr/>
        </p:nvSpPr>
        <p:spPr>
          <a:xfrm>
            <a:off x="4670551" y="2095460"/>
            <a:ext cx="2269687" cy="41914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Proteinuria</a:t>
            </a:r>
          </a:p>
        </p:txBody>
      </p:sp>
      <p:sp>
        <p:nvSpPr>
          <p:cNvPr id="24" name="Rectangle Container copy 2">
            <a:extLst>
              <a:ext uri="{FF2B5EF4-FFF2-40B4-BE49-F238E27FC236}">
                <a16:creationId xmlns:a16="http://schemas.microsoft.com/office/drawing/2014/main" id="{457E34F2-98A1-2DAF-DF1B-786F85631C60}"/>
              </a:ext>
              <a:ext uri="{C183D7F6-B498-43B3-948B-1728B52AA6E4}">
                <adec:decorative xmlns:adec="http://schemas.microsoft.com/office/drawing/2017/decorative" val="1"/>
              </a:ext>
            </a:extLst>
          </p:cNvPr>
          <p:cNvSpPr/>
          <p:nvPr/>
        </p:nvSpPr>
        <p:spPr>
          <a:xfrm>
            <a:off x="4668819" y="2899064"/>
            <a:ext cx="2269687" cy="2847109"/>
          </a:xfrm>
          <a:prstGeom prst="rect">
            <a:avLst/>
          </a:prstGeom>
          <a:solidFill>
            <a:schemeClr val="bg1">
              <a:lumMod val="85000"/>
            </a:schemeClr>
          </a:solidFill>
          <a:ln w="25400">
            <a:solidFill>
              <a:srgbClr val="D9D9D9"/>
            </a:solidFill>
          </a:ln>
        </p:spPr>
        <p:txBody>
          <a:bodyPr spcFirstLastPara="0" lIns="91440" tIns="0" rIns="91440" bIns="0" anchor="ctr"/>
          <a:lstStyle/>
          <a:p>
            <a:pPr>
              <a:spcAft>
                <a:spcPts val="1000"/>
              </a:spcAft>
            </a:pPr>
            <a:r>
              <a:rPr lang="en-US" sz="1400" dirty="0">
                <a:latin typeface="Lub Dub Condensed" panose="020B0506030403020204" pitchFamily="34" charset="0"/>
              </a:rPr>
              <a:t>Any of the following: </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≥300mg per 24 h urine collection</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Protein/creatinine ratio ≥0.3</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Dipstick reading of 2+ (if other quantitative methods not available)</a:t>
            </a:r>
          </a:p>
        </p:txBody>
      </p:sp>
      <p:sp>
        <p:nvSpPr>
          <p:cNvPr id="25" name="Rectangle Container copy 2">
            <a:extLst>
              <a:ext uri="{FF2B5EF4-FFF2-40B4-BE49-F238E27FC236}">
                <a16:creationId xmlns:a16="http://schemas.microsoft.com/office/drawing/2014/main" id="{5225794F-1D06-0EEB-50F9-927C51A79C7B}"/>
              </a:ext>
              <a:ext uri="{C183D7F6-B498-43B3-948B-1728B52AA6E4}">
                <adec:decorative xmlns:adec="http://schemas.microsoft.com/office/drawing/2017/decorative" val="1"/>
              </a:ext>
            </a:extLst>
          </p:cNvPr>
          <p:cNvSpPr/>
          <p:nvPr/>
        </p:nvSpPr>
        <p:spPr>
          <a:xfrm>
            <a:off x="7659446" y="2095460"/>
            <a:ext cx="3431336" cy="419140"/>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Other Criteria</a:t>
            </a:r>
          </a:p>
        </p:txBody>
      </p:sp>
      <p:sp>
        <p:nvSpPr>
          <p:cNvPr id="26" name="Rectangle Container copy 2">
            <a:extLst>
              <a:ext uri="{FF2B5EF4-FFF2-40B4-BE49-F238E27FC236}">
                <a16:creationId xmlns:a16="http://schemas.microsoft.com/office/drawing/2014/main" id="{0BABADED-433B-8F6F-B999-F60C37CB4348}"/>
              </a:ext>
              <a:ext uri="{C183D7F6-B498-43B3-948B-1728B52AA6E4}">
                <adec:decorative xmlns:adec="http://schemas.microsoft.com/office/drawing/2017/decorative" val="1"/>
              </a:ext>
            </a:extLst>
          </p:cNvPr>
          <p:cNvSpPr/>
          <p:nvPr/>
        </p:nvSpPr>
        <p:spPr>
          <a:xfrm>
            <a:off x="7659446" y="2899064"/>
            <a:ext cx="3431336" cy="2847109"/>
          </a:xfrm>
          <a:prstGeom prst="rect">
            <a:avLst/>
          </a:prstGeom>
          <a:solidFill>
            <a:schemeClr val="bg1">
              <a:lumMod val="85000"/>
            </a:schemeClr>
          </a:solidFill>
          <a:ln w="25400">
            <a:solidFill>
              <a:srgbClr val="D9D9D9"/>
            </a:solidFill>
          </a:ln>
        </p:spPr>
        <p:txBody>
          <a:bodyPr spcFirstLastPara="0" lIns="91440" tIns="0" rIns="91440" bIns="0" anchor="ctr"/>
          <a:lstStyle/>
          <a:p>
            <a:pPr>
              <a:spcAft>
                <a:spcPts val="1000"/>
              </a:spcAft>
            </a:pPr>
            <a:r>
              <a:rPr lang="en-US" sz="1400" dirty="0">
                <a:latin typeface="Lub Dub Condensed" panose="020B0506030403020204" pitchFamily="34" charset="0"/>
              </a:rPr>
              <a:t>Any of the following: </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Thrombocytopenia (platelet count &lt;100k)</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Reduced kidney function (serum creatinine&gt;1.1 mg/dL or 2x baseline creatinine)</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Impaired liver function (transaminases &gt;2x ULN)</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Pulmonary edema</a:t>
            </a:r>
          </a:p>
          <a:p>
            <a:pPr marL="290513" indent="-171450">
              <a:spcAft>
                <a:spcPts val="1000"/>
              </a:spcAft>
              <a:buFont typeface="Arial" panose="020B0604020202020204" pitchFamily="34" charset="0"/>
              <a:buChar char="•"/>
            </a:pPr>
            <a:r>
              <a:rPr lang="en-US" sz="1400" dirty="0">
                <a:latin typeface="Lub Dub Condensed" panose="020B0506030403020204" pitchFamily="34" charset="0"/>
              </a:rPr>
              <a:t>New-onset headache unresponsive to medication OR visual symptoms</a:t>
            </a:r>
          </a:p>
        </p:txBody>
      </p:sp>
      <p:sp>
        <p:nvSpPr>
          <p:cNvPr id="27" name="TextBox 26">
            <a:extLst>
              <a:ext uri="{FF2B5EF4-FFF2-40B4-BE49-F238E27FC236}">
                <a16:creationId xmlns:a16="http://schemas.microsoft.com/office/drawing/2014/main" id="{E097B79F-E50A-540A-648F-700797EE0019}"/>
              </a:ext>
              <a:ext uri="{C183D7F6-B498-43B3-948B-1728B52AA6E4}">
                <adec:decorative xmlns:adec="http://schemas.microsoft.com/office/drawing/2017/decorative" val="1"/>
              </a:ext>
            </a:extLst>
          </p:cNvPr>
          <p:cNvSpPr txBox="1"/>
          <p:nvPr/>
        </p:nvSpPr>
        <p:spPr>
          <a:xfrm>
            <a:off x="3825738" y="2086008"/>
            <a:ext cx="748923" cy="461665"/>
          </a:xfrm>
          <a:prstGeom prst="rect">
            <a:avLst/>
          </a:prstGeom>
          <a:noFill/>
        </p:spPr>
        <p:txBody>
          <a:bodyPr wrap="none" rtlCol="0">
            <a:spAutoFit/>
          </a:bodyPr>
          <a:lstStyle/>
          <a:p>
            <a:r>
              <a:rPr lang="en-US" sz="2400" b="1" dirty="0">
                <a:latin typeface="Lub Dub Condensed" panose="020B0506030403020204" pitchFamily="34" charset="0"/>
              </a:rPr>
              <a:t>AND</a:t>
            </a:r>
          </a:p>
        </p:txBody>
      </p:sp>
      <p:sp>
        <p:nvSpPr>
          <p:cNvPr id="28" name="TextBox 27">
            <a:extLst>
              <a:ext uri="{FF2B5EF4-FFF2-40B4-BE49-F238E27FC236}">
                <a16:creationId xmlns:a16="http://schemas.microsoft.com/office/drawing/2014/main" id="{9C43E77C-608E-57F5-20B1-C3BEB1E70903}"/>
              </a:ext>
              <a:ext uri="{C183D7F6-B498-43B3-948B-1728B52AA6E4}">
                <adec:decorative xmlns:adec="http://schemas.microsoft.com/office/drawing/2017/decorative" val="1"/>
              </a:ext>
            </a:extLst>
          </p:cNvPr>
          <p:cNvSpPr txBox="1"/>
          <p:nvPr/>
        </p:nvSpPr>
        <p:spPr>
          <a:xfrm>
            <a:off x="6998315" y="2086007"/>
            <a:ext cx="558166" cy="461665"/>
          </a:xfrm>
          <a:prstGeom prst="rect">
            <a:avLst/>
          </a:prstGeom>
          <a:noFill/>
        </p:spPr>
        <p:txBody>
          <a:bodyPr wrap="none" rtlCol="0">
            <a:spAutoFit/>
          </a:bodyPr>
          <a:lstStyle/>
          <a:p>
            <a:r>
              <a:rPr lang="en-US" sz="2400" b="1" dirty="0">
                <a:latin typeface="Lub Dub Condensed" panose="020B0506030403020204" pitchFamily="34" charset="0"/>
              </a:rPr>
              <a:t>OR</a:t>
            </a:r>
          </a:p>
        </p:txBody>
      </p:sp>
      <p:cxnSp>
        <p:nvCxnSpPr>
          <p:cNvPr id="33" name="Straight Arrow Connector 32">
            <a:extLst>
              <a:ext uri="{FF2B5EF4-FFF2-40B4-BE49-F238E27FC236}">
                <a16:creationId xmlns:a16="http://schemas.microsoft.com/office/drawing/2014/main" id="{F96C2F09-0CFE-E17F-7AE6-AE20F8B22D87}"/>
              </a:ext>
              <a:ext uri="{C183D7F6-B498-43B3-948B-1728B52AA6E4}">
                <adec:decorative xmlns:adec="http://schemas.microsoft.com/office/drawing/2017/decorative" val="1"/>
              </a:ext>
            </a:extLst>
          </p:cNvPr>
          <p:cNvCxnSpPr>
            <a:cxnSpLocks/>
            <a:stCxn id="23" idx="2"/>
            <a:endCxn id="24" idx="0"/>
          </p:cNvCxnSpPr>
          <p:nvPr/>
        </p:nvCxnSpPr>
        <p:spPr>
          <a:xfrm flipH="1">
            <a:off x="5803663" y="2514600"/>
            <a:ext cx="1732" cy="3844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3C4F82-5548-58ED-9931-AAE90B91964E}"/>
              </a:ext>
              <a:ext uri="{C183D7F6-B498-43B3-948B-1728B52AA6E4}">
                <adec:decorative xmlns:adec="http://schemas.microsoft.com/office/drawing/2017/decorative" val="1"/>
              </a:ext>
            </a:extLst>
          </p:cNvPr>
          <p:cNvCxnSpPr>
            <a:cxnSpLocks/>
            <a:stCxn id="19" idx="2"/>
            <a:endCxn id="20" idx="0"/>
          </p:cNvCxnSpPr>
          <p:nvPr/>
        </p:nvCxnSpPr>
        <p:spPr>
          <a:xfrm flipH="1">
            <a:off x="2429784" y="2514600"/>
            <a:ext cx="3464" cy="3844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04D60AA-333A-6216-7D48-CCD1509ED2AF}"/>
              </a:ext>
              <a:ext uri="{C183D7F6-B498-43B3-948B-1728B52AA6E4}">
                <adec:decorative xmlns:adec="http://schemas.microsoft.com/office/drawing/2017/decorative" val="1"/>
              </a:ext>
            </a:extLst>
          </p:cNvPr>
          <p:cNvCxnSpPr>
            <a:cxnSpLocks/>
            <a:stCxn id="25" idx="2"/>
            <a:endCxn id="26" idx="0"/>
          </p:cNvCxnSpPr>
          <p:nvPr/>
        </p:nvCxnSpPr>
        <p:spPr>
          <a:xfrm>
            <a:off x="9375114" y="2514600"/>
            <a:ext cx="0" cy="3844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Elbow Connector 82">
            <a:extLst>
              <a:ext uri="{FF2B5EF4-FFF2-40B4-BE49-F238E27FC236}">
                <a16:creationId xmlns:a16="http://schemas.microsoft.com/office/drawing/2014/main" id="{49459CB1-11E1-295E-3EB6-15E7FD2B66E3}"/>
              </a:ext>
              <a:ext uri="{C183D7F6-B498-43B3-948B-1728B52AA6E4}">
                <adec:decorative xmlns:adec="http://schemas.microsoft.com/office/drawing/2017/decorative" val="1"/>
              </a:ext>
            </a:extLst>
          </p:cNvPr>
          <p:cNvCxnSpPr>
            <a:cxnSpLocks/>
          </p:cNvCxnSpPr>
          <p:nvPr/>
        </p:nvCxnSpPr>
        <p:spPr>
          <a:xfrm rot="16200000" flipH="1">
            <a:off x="7385354" y="116282"/>
            <a:ext cx="392194" cy="35661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0DA8AED-4E78-4425-5259-5F775C81502A}"/>
              </a:ext>
            </a:extLst>
          </p:cNvPr>
          <p:cNvSpPr>
            <a:spLocks noGrp="1"/>
          </p:cNvSpPr>
          <p:nvPr>
            <p:ph type="body" sz="quarter" idx="13"/>
          </p:nvPr>
        </p:nvSpPr>
        <p:spPr/>
        <p:txBody>
          <a:bodyPr/>
          <a:lstStyle/>
          <a:p>
            <a:r>
              <a:rPr lang="en-US" b="1" dirty="0"/>
              <a:t>Abbreviations: </a:t>
            </a:r>
            <a:r>
              <a:rPr lang="en-US" dirty="0"/>
              <a:t>BP indicates blood pressure; DBP, diastolic blood pressure; SBP, systolic blood pressure; and ULN, upper limit of normal.</a:t>
            </a:r>
          </a:p>
        </p:txBody>
      </p:sp>
      <p:sp>
        <p:nvSpPr>
          <p:cNvPr id="4" name="Slide Number Placeholder 3">
            <a:extLst>
              <a:ext uri="{FF2B5EF4-FFF2-40B4-BE49-F238E27FC236}">
                <a16:creationId xmlns:a16="http://schemas.microsoft.com/office/drawing/2014/main" id="{A0DBC102-7393-CC90-5683-EA7E2926935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Tree>
    <p:extLst>
      <p:ext uri="{BB962C8B-B14F-4D97-AF65-F5344CB8AC3E}">
        <p14:creationId xmlns:p14="http://schemas.microsoft.com/office/powerpoint/2010/main" val="198087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left)">
                                      <p:cBhvr>
                                        <p:cTn id="52" dur="500"/>
                                        <p:tgtEl>
                                          <p:spTgt spid="46"/>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par>
                          <p:cTn id="57" fill="hold">
                            <p:stCondLst>
                              <p:cond delay="1500"/>
                            </p:stCondLst>
                            <p:childTnLst>
                              <p:par>
                                <p:cTn id="58" presetID="22" presetClass="entr" presetSubtype="1" fill="hold"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par>
                          <p:cTn id="61" fill="hold">
                            <p:stCondLst>
                              <p:cond delay="2000"/>
                            </p:stCondLst>
                            <p:childTnLst>
                              <p:par>
                                <p:cTn id="62" presetID="10"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3" grpId="0" animBg="1"/>
      <p:bldP spid="24" grpId="0" animBg="1"/>
      <p:bldP spid="25" grpId="0" animBg="1"/>
      <p:bldP spid="26" grpId="0" animBg="1"/>
      <p:bldP spid="27"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 adults with resistant hypertension, a thorough evaluation for secondary causes—including reviewing and adjusting medications that may interfere with blood pressure control—is essential. If BP remains uncontrolled despite optimal use of an ACEi or ARB, a calcium channel blocker, and a thiazide-like diuretic (with eGFR ≥45), adding a mineralocorticoid receptor antagonist (MRA) is recommended. For those who cannot tolerate MRAs, alternatives such as amiloride, beta-blockers, alpha blockers, central sympatholytics, dual endothelin receptor antagonists, or direct vasodilators may be considered.">
            <a:extLst>
              <a:ext uri="{FF2B5EF4-FFF2-40B4-BE49-F238E27FC236}">
                <a16:creationId xmlns:a16="http://schemas.microsoft.com/office/drawing/2014/main" id="{6E97B241-DBDE-0608-2DC4-D426BB917BCF}"/>
              </a:ext>
            </a:extLst>
          </p:cNvPr>
          <p:cNvSpPr>
            <a:spLocks noGrp="1"/>
          </p:cNvSpPr>
          <p:nvPr>
            <p:ph type="title"/>
          </p:nvPr>
        </p:nvSpPr>
        <p:spPr/>
        <p:txBody>
          <a:bodyPr/>
          <a:lstStyle/>
          <a:p>
            <a:r>
              <a:rPr lang="en-US" dirty="0"/>
              <a:t>Management of Resistant Hypertension</a:t>
            </a:r>
          </a:p>
        </p:txBody>
      </p:sp>
      <p:sp>
        <p:nvSpPr>
          <p:cNvPr id="3" name="Rectangle 2">
            <a:extLst>
              <a:ext uri="{FF2B5EF4-FFF2-40B4-BE49-F238E27FC236}">
                <a16:creationId xmlns:a16="http://schemas.microsoft.com/office/drawing/2014/main" id="{F3169BFE-D517-7B99-D058-AB6F4135D2AE}"/>
              </a:ext>
            </a:extLst>
          </p:cNvPr>
          <p:cNvSpPr/>
          <p:nvPr/>
        </p:nvSpPr>
        <p:spPr>
          <a:xfrm>
            <a:off x="685800" y="1018310"/>
            <a:ext cx="10754591" cy="492529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Container">
            <a:extLst>
              <a:ext uri="{FF2B5EF4-FFF2-40B4-BE49-F238E27FC236}">
                <a16:creationId xmlns:a16="http://schemas.microsoft.com/office/drawing/2014/main" id="{4663DDFB-C7AB-E342-CDE7-6CA90D0DA121}"/>
              </a:ext>
              <a:ext uri="{C183D7F6-B498-43B3-948B-1728B52AA6E4}">
                <adec:decorative xmlns:adec="http://schemas.microsoft.com/office/drawing/2017/decorative" val="1"/>
              </a:ext>
            </a:extLst>
          </p:cNvPr>
          <p:cNvSpPr/>
          <p:nvPr/>
        </p:nvSpPr>
        <p:spPr>
          <a:xfrm>
            <a:off x="2179648" y="1073446"/>
            <a:ext cx="7792691" cy="938234"/>
          </a:xfrm>
          <a:prstGeom prst="rect">
            <a:avLst/>
          </a:prstGeom>
          <a:solidFill>
            <a:schemeClr val="accent1">
              <a:lumMod val="75000"/>
            </a:schemeClr>
          </a:solidFill>
          <a:ln w="25400">
            <a:noFill/>
          </a:ln>
        </p:spPr>
        <p:txBody>
          <a:bodyPr spcFirstLastPara="0" lIns="91440" tIns="91440" rIns="91440" bIns="91440" anchor="ctr"/>
          <a:lstStyle/>
          <a:p>
            <a:r>
              <a:rPr lang="en-US" sz="2000" b="1" dirty="0">
                <a:solidFill>
                  <a:schemeClr val="bg1"/>
                </a:solidFill>
                <a:latin typeface="Lub Dub Condensed" panose="020B0506030403020204" pitchFamily="34" charset="0"/>
              </a:rPr>
              <a:t>Resistant Hypertension</a:t>
            </a:r>
          </a:p>
          <a:p>
            <a:pPr marL="344488" indent="-168275">
              <a:buFont typeface="Arial" panose="020B0604020202020204" pitchFamily="34" charset="0"/>
              <a:buChar char="•"/>
            </a:pPr>
            <a:r>
              <a:rPr lang="en-US" sz="1400" dirty="0">
                <a:solidFill>
                  <a:schemeClr val="bg1"/>
                </a:solidFill>
                <a:latin typeface="Lub Dub Condensed" panose="020B0506030403020204" pitchFamily="34" charset="0"/>
              </a:rPr>
              <a:t>Office BP ≥ 130/80 on ≥ 3 antihypertensives (</a:t>
            </a:r>
            <a:r>
              <a:rPr lang="en-US" sz="1400" dirty="0" err="1">
                <a:solidFill>
                  <a:schemeClr val="bg1"/>
                </a:solidFill>
                <a:latin typeface="Lub Dub Condensed" panose="020B0506030403020204" pitchFamily="34" charset="0"/>
              </a:rPr>
              <a:t>ACEi</a:t>
            </a:r>
            <a:r>
              <a:rPr lang="en-US" sz="1400" dirty="0">
                <a:solidFill>
                  <a:schemeClr val="bg1"/>
                </a:solidFill>
                <a:latin typeface="Lub Dub Condensed" panose="020B0506030403020204" pitchFamily="34" charset="0"/>
              </a:rPr>
              <a:t>/ARB + CCB + thiazide diuretic) </a:t>
            </a:r>
          </a:p>
          <a:p>
            <a:pPr marL="344488" indent="-168275">
              <a:buFont typeface="Arial" panose="020B0604020202020204" pitchFamily="34" charset="0"/>
              <a:buChar char="•"/>
            </a:pPr>
            <a:r>
              <a:rPr lang="en-US" sz="1400" dirty="0">
                <a:solidFill>
                  <a:schemeClr val="bg1"/>
                </a:solidFill>
                <a:latin typeface="Lub Dub Condensed" panose="020B0506030403020204" pitchFamily="34" charset="0"/>
              </a:rPr>
              <a:t>Office BP &lt; 130/80 but requires ≥ 4 antihypertensives</a:t>
            </a:r>
          </a:p>
        </p:txBody>
      </p:sp>
      <p:sp>
        <p:nvSpPr>
          <p:cNvPr id="16" name="Rectangle Container">
            <a:extLst>
              <a:ext uri="{FF2B5EF4-FFF2-40B4-BE49-F238E27FC236}">
                <a16:creationId xmlns:a16="http://schemas.microsoft.com/office/drawing/2014/main" id="{6D9B5DD0-0882-1FD0-8743-C891FCE947A2}"/>
              </a:ext>
              <a:ext uri="{C183D7F6-B498-43B3-948B-1728B52AA6E4}">
                <adec:decorative xmlns:adec="http://schemas.microsoft.com/office/drawing/2017/decorative" val="1"/>
              </a:ext>
            </a:extLst>
          </p:cNvPr>
          <p:cNvSpPr/>
          <p:nvPr/>
        </p:nvSpPr>
        <p:spPr>
          <a:xfrm>
            <a:off x="2181441" y="2355399"/>
            <a:ext cx="7780140" cy="1431293"/>
          </a:xfrm>
          <a:prstGeom prst="rect">
            <a:avLst/>
          </a:prstGeom>
          <a:solidFill>
            <a:srgbClr val="79C78D"/>
          </a:solidFill>
          <a:ln w="25400">
            <a:noFill/>
          </a:ln>
        </p:spPr>
        <p:txBody>
          <a:bodyPr spcFirstLastPara="0" lIns="91440" tIns="91440" rIns="91440" bIns="91440" anchor="ctr"/>
          <a:lstStyle/>
          <a:p>
            <a:r>
              <a:rPr lang="en-US" sz="2000" b="1" dirty="0">
                <a:latin typeface="Lub Dub Condensed" panose="020B0506030403020204" pitchFamily="34" charset="0"/>
              </a:rPr>
              <a:t>Workup and Address Potential Causes</a:t>
            </a:r>
          </a:p>
          <a:p>
            <a:pPr marL="344488" indent="-168275">
              <a:buFont typeface="Arial" panose="020B0604020202020204" pitchFamily="34" charset="0"/>
              <a:buChar char="•"/>
            </a:pPr>
            <a:r>
              <a:rPr lang="en-US" sz="1400" dirty="0">
                <a:latin typeface="Lub Dub Condensed" panose="020B0506030403020204" pitchFamily="34" charset="0"/>
              </a:rPr>
              <a:t>Exclude </a:t>
            </a:r>
            <a:r>
              <a:rPr lang="en-US" sz="1400" dirty="0" err="1">
                <a:latin typeface="Lub Dub Condensed" panose="020B0506030403020204" pitchFamily="34" charset="0"/>
              </a:rPr>
              <a:t>psuedoresistance</a:t>
            </a:r>
            <a:r>
              <a:rPr lang="en-US" sz="1400" dirty="0">
                <a:latin typeface="Lub Dub Condensed" panose="020B0506030403020204" pitchFamily="34" charset="0"/>
              </a:rPr>
              <a:t> (ambulatory BPs, medication adherence)</a:t>
            </a:r>
          </a:p>
          <a:p>
            <a:pPr marL="344488" indent="-168275">
              <a:buFont typeface="Arial" panose="020B0604020202020204" pitchFamily="34" charset="0"/>
              <a:buChar char="•"/>
            </a:pPr>
            <a:r>
              <a:rPr lang="en-US" sz="1400" dirty="0">
                <a:latin typeface="Lub Dub Condensed" panose="020B0506030403020204" pitchFamily="34" charset="0"/>
              </a:rPr>
              <a:t>Review and remove interfering medications</a:t>
            </a:r>
          </a:p>
          <a:p>
            <a:pPr marL="344488" indent="-168275">
              <a:buFont typeface="Arial" panose="020B0604020202020204" pitchFamily="34" charset="0"/>
              <a:buChar char="•"/>
            </a:pPr>
            <a:r>
              <a:rPr lang="en-US" sz="1400" dirty="0">
                <a:latin typeface="Lub Dub Condensed" panose="020B0506030403020204" pitchFamily="34" charset="0"/>
              </a:rPr>
              <a:t>Screen for secondary causes (primary aldosteronism, OSA, renal parenchymal disease and renovascular disease, etc.)</a:t>
            </a:r>
          </a:p>
          <a:p>
            <a:pPr algn="ctr"/>
            <a:r>
              <a:rPr lang="en-US" sz="1400" dirty="0">
                <a:latin typeface="Lub Dub Condensed" panose="020B0506030403020204" pitchFamily="34" charset="0"/>
              </a:rPr>
              <a:t>Class 1</a:t>
            </a:r>
          </a:p>
        </p:txBody>
      </p:sp>
      <p:sp>
        <p:nvSpPr>
          <p:cNvPr id="17" name="Rectangle Container">
            <a:extLst>
              <a:ext uri="{FF2B5EF4-FFF2-40B4-BE49-F238E27FC236}">
                <a16:creationId xmlns:a16="http://schemas.microsoft.com/office/drawing/2014/main" id="{DBD2E3F0-EAA2-4505-3809-16528F5F23AF}"/>
              </a:ext>
              <a:ext uri="{C183D7F6-B498-43B3-948B-1728B52AA6E4}">
                <adec:decorative xmlns:adec="http://schemas.microsoft.com/office/drawing/2017/decorative" val="1"/>
              </a:ext>
            </a:extLst>
          </p:cNvPr>
          <p:cNvSpPr/>
          <p:nvPr/>
        </p:nvSpPr>
        <p:spPr>
          <a:xfrm>
            <a:off x="827772" y="4173968"/>
            <a:ext cx="3098770" cy="1559858"/>
          </a:xfrm>
          <a:prstGeom prst="rect">
            <a:avLst/>
          </a:prstGeom>
          <a:solidFill>
            <a:srgbClr val="79C78D"/>
          </a:solidFill>
          <a:ln w="25400">
            <a:noFill/>
          </a:ln>
        </p:spPr>
        <p:txBody>
          <a:bodyPr spcFirstLastPara="0" lIns="91440" tIns="91440" rIns="91440" bIns="91440" anchor="ctr"/>
          <a:lstStyle/>
          <a:p>
            <a:r>
              <a:rPr lang="en-US" sz="2000" b="1" dirty="0">
                <a:latin typeface="Lub Dub Condensed" panose="020B0506030403020204" pitchFamily="34" charset="0"/>
              </a:rPr>
              <a:t>Add MRA</a:t>
            </a:r>
          </a:p>
          <a:p>
            <a:r>
              <a:rPr lang="en-US" sz="1400" dirty="0">
                <a:latin typeface="Lub Dub Condensed" panose="020B0506030403020204" pitchFamily="34" charset="0"/>
              </a:rPr>
              <a:t>In adults with uncontrolled resistant hypertension despite optimal treatment with first-line antihypertensive therapy and with an eGFR of ≥45 ml/min/1.73 m</a:t>
            </a:r>
            <a:r>
              <a:rPr lang="en-US" sz="1400" baseline="30000" dirty="0">
                <a:latin typeface="Lub Dub Condensed" panose="020B0506030403020204" pitchFamily="34" charset="0"/>
              </a:rPr>
              <a:t>2</a:t>
            </a:r>
            <a:endParaRPr lang="en-US" sz="1400" dirty="0">
              <a:latin typeface="Lub Dub Condensed" panose="020B0506030403020204" pitchFamily="34" charset="0"/>
            </a:endParaRPr>
          </a:p>
          <a:p>
            <a:pPr algn="ctr"/>
            <a:r>
              <a:rPr lang="en-US" sz="1400" dirty="0">
                <a:latin typeface="Lub Dub Condensed" panose="020B0506030403020204" pitchFamily="34" charset="0"/>
              </a:rPr>
              <a:t>Class 1</a:t>
            </a:r>
          </a:p>
        </p:txBody>
      </p:sp>
      <p:sp>
        <p:nvSpPr>
          <p:cNvPr id="18" name="Rectangle Container">
            <a:extLst>
              <a:ext uri="{FF2B5EF4-FFF2-40B4-BE49-F238E27FC236}">
                <a16:creationId xmlns:a16="http://schemas.microsoft.com/office/drawing/2014/main" id="{38E27C75-CD4D-C41A-2E57-168BB69656AA}"/>
              </a:ext>
              <a:ext uri="{C183D7F6-B498-43B3-948B-1728B52AA6E4}">
                <adec:decorative xmlns:adec="http://schemas.microsoft.com/office/drawing/2017/decorative" val="1"/>
              </a:ext>
            </a:extLst>
          </p:cNvPr>
          <p:cNvSpPr/>
          <p:nvPr/>
        </p:nvSpPr>
        <p:spPr>
          <a:xfrm>
            <a:off x="7176575" y="4175759"/>
            <a:ext cx="4473958" cy="1572410"/>
          </a:xfrm>
          <a:prstGeom prst="rect">
            <a:avLst/>
          </a:prstGeom>
          <a:solidFill>
            <a:srgbClr val="FFDA68"/>
          </a:solidFill>
          <a:ln w="25400">
            <a:noFill/>
          </a:ln>
        </p:spPr>
        <p:txBody>
          <a:bodyPr spcFirstLastPara="0" lIns="91440" tIns="91440" rIns="91440" bIns="91440" anchor="ctr"/>
          <a:lstStyle/>
          <a:p>
            <a:r>
              <a:rPr lang="en-US" sz="2000" b="1" dirty="0">
                <a:latin typeface="Lub Dub Condensed" panose="020B0506030403020204" pitchFamily="34" charset="0"/>
              </a:rPr>
              <a:t>Adding an alternative second line agent is reasonable to control BP</a:t>
            </a:r>
          </a:p>
          <a:p>
            <a:pPr marL="344488" indent="-168275">
              <a:buFont typeface="Arial" panose="020B0604020202020204" pitchFamily="34" charset="0"/>
              <a:buChar char="•"/>
            </a:pPr>
            <a:r>
              <a:rPr lang="en-US" sz="1400" dirty="0">
                <a:latin typeface="Lub Dub Condensed" panose="020B0506030403020204" pitchFamily="34" charset="0"/>
              </a:rPr>
              <a:t>Amiloride</a:t>
            </a:r>
          </a:p>
          <a:p>
            <a:pPr marL="344488" indent="-168275">
              <a:buFont typeface="Arial" panose="020B0604020202020204" pitchFamily="34" charset="0"/>
              <a:buChar char="•"/>
            </a:pPr>
            <a:r>
              <a:rPr lang="en-US" sz="1400" dirty="0">
                <a:latin typeface="Lub Dub Condensed" panose="020B0506030403020204" pitchFamily="34" charset="0"/>
              </a:rPr>
              <a:t>Beta Blocker</a:t>
            </a:r>
          </a:p>
          <a:p>
            <a:pPr marL="344488" indent="-168275">
              <a:buFont typeface="Arial" panose="020B0604020202020204" pitchFamily="34" charset="0"/>
              <a:buChar char="•"/>
            </a:pPr>
            <a:r>
              <a:rPr lang="en-US" sz="1400" dirty="0">
                <a:latin typeface="Lub Dub Condensed" panose="020B0506030403020204" pitchFamily="34" charset="0"/>
              </a:rPr>
              <a:t>Alpha Blocker</a:t>
            </a:r>
          </a:p>
          <a:p>
            <a:pPr algn="ctr"/>
            <a:r>
              <a:rPr lang="en-US" sz="1400" dirty="0">
                <a:latin typeface="Lub Dub Condensed" panose="020B0506030403020204" pitchFamily="34" charset="0"/>
              </a:rPr>
              <a:t>Class 2a</a:t>
            </a:r>
          </a:p>
        </p:txBody>
      </p:sp>
      <p:sp>
        <p:nvSpPr>
          <p:cNvPr id="19" name="Diamond 18">
            <a:extLst>
              <a:ext uri="{FF2B5EF4-FFF2-40B4-BE49-F238E27FC236}">
                <a16:creationId xmlns:a16="http://schemas.microsoft.com/office/drawing/2014/main" id="{B1F86E40-CF9C-3AC2-CFCD-B12C9F57CCED}"/>
              </a:ext>
              <a:ext uri="{C183D7F6-B498-43B3-948B-1728B52AA6E4}">
                <adec:decorative xmlns:adec="http://schemas.microsoft.com/office/drawing/2017/decorative" val="1"/>
              </a:ext>
            </a:extLst>
          </p:cNvPr>
          <p:cNvSpPr/>
          <p:nvPr/>
        </p:nvSpPr>
        <p:spPr>
          <a:xfrm>
            <a:off x="4438679" y="4266803"/>
            <a:ext cx="2198790" cy="1477328"/>
          </a:xfrm>
          <a:prstGeom prst="diamond">
            <a:avLst/>
          </a:prstGeom>
          <a:solidFill>
            <a:schemeClr val="bg1">
              <a:lumMod val="85000"/>
            </a:schemeClr>
          </a:solidFill>
          <a:ln w="25400">
            <a:solidFill>
              <a:srgbClr val="D9D9D9"/>
            </a:solidFill>
          </a:ln>
        </p:spPr>
        <p:txBody>
          <a:bodyPr spcFirstLastPara="0" wrap="none" lIns="0" tIns="0" rIns="0" bIns="0" anchor="ctr"/>
          <a:lstStyle/>
          <a:p>
            <a:pPr algn="ctr" hangingPunct="0">
              <a:lnSpc>
                <a:spcPct val="90000"/>
              </a:lnSpc>
            </a:pPr>
            <a:r>
              <a:rPr lang="en-US" sz="1350" b="1" dirty="0">
                <a:solidFill>
                  <a:srgbClr val="292929"/>
                </a:solidFill>
                <a:latin typeface="Lub Dub Bold" panose="020B0803030403020204" pitchFamily="34" charset="0"/>
                <a:cs typeface="Lato"/>
              </a:rPr>
              <a:t>Contraindications </a:t>
            </a:r>
            <a:br>
              <a:rPr lang="en-US" sz="1350" b="1" dirty="0">
                <a:solidFill>
                  <a:srgbClr val="292929"/>
                </a:solidFill>
                <a:latin typeface="Lub Dub Bold" panose="020B0803030403020204" pitchFamily="34" charset="0"/>
                <a:cs typeface="Lato"/>
              </a:rPr>
            </a:br>
            <a:r>
              <a:rPr lang="en-US" sz="1350" b="1" dirty="0">
                <a:solidFill>
                  <a:srgbClr val="292929"/>
                </a:solidFill>
                <a:latin typeface="Lub Dub Bold" panose="020B0803030403020204" pitchFamily="34" charset="0"/>
                <a:cs typeface="Lato"/>
              </a:rPr>
              <a:t>or Intolerant of MRA?</a:t>
            </a:r>
          </a:p>
        </p:txBody>
      </p:sp>
      <p:sp>
        <p:nvSpPr>
          <p:cNvPr id="23" name="TextBox 22">
            <a:extLst>
              <a:ext uri="{FF2B5EF4-FFF2-40B4-BE49-F238E27FC236}">
                <a16:creationId xmlns:a16="http://schemas.microsoft.com/office/drawing/2014/main" id="{BE66AEFE-3EB3-BA74-48CA-8C9A8F29121D}"/>
              </a:ext>
              <a:ext uri="{C183D7F6-B498-43B3-948B-1728B52AA6E4}">
                <adec:decorative xmlns:adec="http://schemas.microsoft.com/office/drawing/2017/decorative" val="1"/>
              </a:ext>
            </a:extLst>
          </p:cNvPr>
          <p:cNvSpPr txBox="1"/>
          <p:nvPr/>
        </p:nvSpPr>
        <p:spPr>
          <a:xfrm>
            <a:off x="8509297" y="4794338"/>
            <a:ext cx="3238053" cy="738664"/>
          </a:xfrm>
          <a:prstGeom prst="rect">
            <a:avLst/>
          </a:prstGeom>
          <a:noFill/>
        </p:spPr>
        <p:txBody>
          <a:bodyPr wrap="square">
            <a:spAutoFit/>
          </a:bodyPr>
          <a:lstStyle/>
          <a:p>
            <a:pPr marL="344488"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Central sympatholytic drug </a:t>
            </a:r>
          </a:p>
          <a:p>
            <a:pPr marL="344488"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Dual endothelin receptor antagonist </a:t>
            </a:r>
          </a:p>
          <a:p>
            <a:pPr marL="344488" marR="0" lvl="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Direct vasodilator</a:t>
            </a:r>
          </a:p>
        </p:txBody>
      </p:sp>
      <p:cxnSp>
        <p:nvCxnSpPr>
          <p:cNvPr id="24" name="Straight Arrow Connector 23">
            <a:extLst>
              <a:ext uri="{FF2B5EF4-FFF2-40B4-BE49-F238E27FC236}">
                <a16:creationId xmlns:a16="http://schemas.microsoft.com/office/drawing/2014/main" id="{B09119C1-3D05-1D2E-6C20-3E589829E393}"/>
              </a:ext>
              <a:ext uri="{C183D7F6-B498-43B3-948B-1728B52AA6E4}">
                <adec:decorative xmlns:adec="http://schemas.microsoft.com/office/drawing/2017/decorative" val="1"/>
              </a:ext>
            </a:extLst>
          </p:cNvPr>
          <p:cNvCxnSpPr>
            <a:cxnSpLocks/>
            <a:stCxn id="13" idx="2"/>
            <a:endCxn id="16" idx="0"/>
          </p:cNvCxnSpPr>
          <p:nvPr/>
        </p:nvCxnSpPr>
        <p:spPr>
          <a:xfrm flipH="1">
            <a:off x="6071511" y="2011680"/>
            <a:ext cx="4483" cy="34371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87EFD76-2708-DDF0-B74B-94865051C506}"/>
              </a:ext>
              <a:ext uri="{C183D7F6-B498-43B3-948B-1728B52AA6E4}">
                <adec:decorative xmlns:adec="http://schemas.microsoft.com/office/drawing/2017/decorative" val="1"/>
              </a:ext>
            </a:extLst>
          </p:cNvPr>
          <p:cNvCxnSpPr>
            <a:cxnSpLocks/>
          </p:cNvCxnSpPr>
          <p:nvPr/>
        </p:nvCxnSpPr>
        <p:spPr>
          <a:xfrm>
            <a:off x="5524664" y="3786692"/>
            <a:ext cx="0" cy="4853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FD93873-5833-CC5B-4E28-7894EDBFD16B}"/>
              </a:ext>
              <a:ext uri="{C183D7F6-B498-43B3-948B-1728B52AA6E4}">
                <adec:decorative xmlns:adec="http://schemas.microsoft.com/office/drawing/2017/decorative" val="1"/>
              </a:ext>
            </a:extLst>
          </p:cNvPr>
          <p:cNvCxnSpPr>
            <a:cxnSpLocks/>
            <a:stCxn id="19" idx="1"/>
          </p:cNvCxnSpPr>
          <p:nvPr/>
        </p:nvCxnSpPr>
        <p:spPr>
          <a:xfrm flipH="1">
            <a:off x="3926541" y="5005467"/>
            <a:ext cx="512138"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13C8282-DF9B-D91C-F5AF-920A757B87BA}"/>
              </a:ext>
              <a:ext uri="{C183D7F6-B498-43B3-948B-1728B52AA6E4}">
                <adec:decorative xmlns:adec="http://schemas.microsoft.com/office/drawing/2017/decorative" val="1"/>
              </a:ext>
            </a:extLst>
          </p:cNvPr>
          <p:cNvCxnSpPr>
            <a:cxnSpLocks/>
            <a:stCxn id="19" idx="3"/>
          </p:cNvCxnSpPr>
          <p:nvPr/>
        </p:nvCxnSpPr>
        <p:spPr>
          <a:xfrm>
            <a:off x="6637469" y="5005467"/>
            <a:ext cx="516366"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2036DF2-F99C-077A-9B6A-1E06B3F0774B}"/>
              </a:ext>
              <a:ext uri="{C183D7F6-B498-43B3-948B-1728B52AA6E4}">
                <adec:decorative xmlns:adec="http://schemas.microsoft.com/office/drawing/2017/decorative" val="1"/>
              </a:ext>
            </a:extLst>
          </p:cNvPr>
          <p:cNvSpPr txBox="1"/>
          <p:nvPr/>
        </p:nvSpPr>
        <p:spPr>
          <a:xfrm>
            <a:off x="6717276" y="4890830"/>
            <a:ext cx="238094"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2" name="TextBox 11">
            <a:extLst>
              <a:ext uri="{FF2B5EF4-FFF2-40B4-BE49-F238E27FC236}">
                <a16:creationId xmlns:a16="http://schemas.microsoft.com/office/drawing/2014/main" id="{F2148DE4-1799-C26B-06D0-04C3503DD5BB}"/>
              </a:ext>
              <a:ext uri="{C183D7F6-B498-43B3-948B-1728B52AA6E4}">
                <adec:decorative xmlns:adec="http://schemas.microsoft.com/office/drawing/2017/decorative" val="1"/>
              </a:ext>
            </a:extLst>
          </p:cNvPr>
          <p:cNvSpPr txBox="1"/>
          <p:nvPr/>
        </p:nvSpPr>
        <p:spPr>
          <a:xfrm>
            <a:off x="4129512" y="4890830"/>
            <a:ext cx="238094"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5" name="Text Placeholder 4">
            <a:extLst>
              <a:ext uri="{FF2B5EF4-FFF2-40B4-BE49-F238E27FC236}">
                <a16:creationId xmlns:a16="http://schemas.microsoft.com/office/drawing/2014/main" id="{4B7258BD-0B26-A9EC-98D6-E65415BE99F6}"/>
              </a:ext>
            </a:extLst>
          </p:cNvPr>
          <p:cNvSpPr>
            <a:spLocks noGrp="1"/>
          </p:cNvSpPr>
          <p:nvPr>
            <p:ph type="body" sz="quarter" idx="13"/>
          </p:nvPr>
        </p:nvSpPr>
        <p:spPr/>
        <p:txBody>
          <a:bodyPr/>
          <a:lstStyle/>
          <a:p>
            <a:r>
              <a:rPr lang="en-US" b="1" dirty="0"/>
              <a:t>Abbreviations: </a:t>
            </a:r>
            <a:r>
              <a:rPr lang="en-US" dirty="0" err="1"/>
              <a:t>ACEi</a:t>
            </a:r>
            <a:r>
              <a:rPr lang="en-US" dirty="0"/>
              <a:t> indicates Angiotensin Converting Enzyme inhibitors; ARB, Angiotensin Receptor Blocker; BP, blood pressure; CCB, Calcium Channel Blocker; eGFR, estimated glomerular filtration rate; MRA, mineralocorticoid receptor antagonist; and OSA, obstructive sleep apnea.</a:t>
            </a:r>
          </a:p>
        </p:txBody>
      </p:sp>
      <p:sp>
        <p:nvSpPr>
          <p:cNvPr id="4" name="Slide Number Placeholder 3">
            <a:extLst>
              <a:ext uri="{FF2B5EF4-FFF2-40B4-BE49-F238E27FC236}">
                <a16:creationId xmlns:a16="http://schemas.microsoft.com/office/drawing/2014/main" id="{D0E5B59F-C47A-C972-2109-44D426D7BC7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152371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22" presetClass="entr" presetSubtype="2"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23" grpId="0"/>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D6FF-CDF7-813B-C98E-6722807FE322}"/>
              </a:ext>
            </a:extLst>
          </p:cNvPr>
          <p:cNvSpPr>
            <a:spLocks noGrp="1"/>
          </p:cNvSpPr>
          <p:nvPr>
            <p:ph type="title"/>
          </p:nvPr>
        </p:nvSpPr>
        <p:spPr/>
        <p:txBody>
          <a:bodyPr/>
          <a:lstStyle/>
          <a:p>
            <a:r>
              <a:rPr lang="en-US" sz="2800" b="1" dirty="0">
                <a:latin typeface="Lub Dub Bold" panose="020B0803030403020204" pitchFamily="34" charset="0"/>
              </a:rPr>
              <a:t>Renal Denervation (RDN)</a:t>
            </a:r>
          </a:p>
        </p:txBody>
      </p:sp>
      <p:graphicFrame>
        <p:nvGraphicFramePr>
          <p:cNvPr id="6" name="Content Placeholder 5">
            <a:extLst>
              <a:ext uri="{FF2B5EF4-FFF2-40B4-BE49-F238E27FC236}">
                <a16:creationId xmlns:a16="http://schemas.microsoft.com/office/drawing/2014/main" id="{F1C6154F-F3EE-81E1-A4D9-262A4E408AA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200840883"/>
              </p:ext>
            </p:extLst>
          </p:nvPr>
        </p:nvGraphicFramePr>
        <p:xfrm>
          <a:off x="5249292" y="1262937"/>
          <a:ext cx="6004062" cy="4296348"/>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5202453">
                  <a:extLst>
                    <a:ext uri="{9D8B030D-6E8A-4147-A177-3AD203B41FA5}">
                      <a16:colId xmlns:a16="http://schemas.microsoft.com/office/drawing/2014/main" val="3265590656"/>
                    </a:ext>
                  </a:extLst>
                </a:gridCol>
              </a:tblGrid>
              <a:tr h="5434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0588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RDN Therapy may be a reasonable adjunct treatment  to meds and lifestyle modifications to reduce BP in those with Resistant Hypertension Patients</a:t>
                      </a:r>
                    </a:p>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200" b="0" i="1" u="none" strike="noStrike" kern="1200" baseline="0" dirty="0">
                          <a:solidFill>
                            <a:schemeClr val="dk1"/>
                          </a:solidFill>
                          <a:latin typeface="Lub Dub Condensed" panose="020B0506030403020204" pitchFamily="34" charset="0"/>
                          <a:ea typeface="+mn-ea"/>
                          <a:cs typeface="Arial" panose="020B0604020202020204" pitchFamily="34" charset="0"/>
                        </a:rPr>
                        <a:t>office SBP 140-180 mmHg and DBP ≥ 90 mm Hg AND eGFR ≥40 ml/min/1.73m</a:t>
                      </a:r>
                      <a:r>
                        <a:rPr lang="en-US" sz="1200" b="0" i="1" u="none" strike="noStrike" kern="1200" baseline="30000" dirty="0">
                          <a:solidFill>
                            <a:schemeClr val="dk1"/>
                          </a:solidFill>
                          <a:latin typeface="Lub Dub Condensed" panose="020B0506030403020204" pitchFamily="34" charset="0"/>
                          <a:ea typeface="+mn-ea"/>
                          <a:cs typeface="Arial" panose="020B0604020202020204" pitchFamily="34" charset="0"/>
                        </a:rPr>
                        <a:t>2</a:t>
                      </a:r>
                      <a:r>
                        <a:rPr lang="en-US" sz="1200" b="0" i="1" u="none" strike="noStrike" kern="1200" baseline="0" dirty="0">
                          <a:solidFill>
                            <a:schemeClr val="dk1"/>
                          </a:solidFill>
                          <a:latin typeface="Lub Dub Condensed" panose="020B0506030403020204" pitchFamily="34" charset="0"/>
                          <a:ea typeface="+mn-ea"/>
                          <a:cs typeface="Arial" panose="020B0604020202020204" pitchFamily="34" charset="0"/>
                        </a:rPr>
                        <a:t> despite optimal medical therapy and/or side effects from medications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20588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All Patients who are being considered for RDN should be evaluated by a  Multidisciplinary Team with expertise in resistant hypertension and RDN.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4353722"/>
                  </a:ext>
                </a:extLst>
              </a:tr>
              <a:tr h="120588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For patients who are being considered for RDN, the benefits and risks of the procedure should be discussed as part of the Shared Decision-Making process.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bl>
          </a:graphicData>
        </a:graphic>
      </p:graphicFrame>
      <p:pic>
        <p:nvPicPr>
          <p:cNvPr id="3" name="Picture 2">
            <a:extLst>
              <a:ext uri="{FF2B5EF4-FFF2-40B4-BE49-F238E27FC236}">
                <a16:creationId xmlns:a16="http://schemas.microsoft.com/office/drawing/2014/main" id="{745DC5FC-A763-659D-0999-249F596C9D6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394848"/>
            <a:ext cx="4638675" cy="4060556"/>
          </a:xfrm>
          <a:prstGeom prst="rect">
            <a:avLst/>
          </a:prstGeom>
          <a:noFill/>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59CE78AC-90A5-47DA-8AB0-A45EE08EF988}"/>
              </a:ext>
            </a:extLst>
          </p:cNvPr>
          <p:cNvSpPr>
            <a:spLocks noGrp="1"/>
          </p:cNvSpPr>
          <p:nvPr>
            <p:ph type="body" sz="quarter" idx="13"/>
          </p:nvPr>
        </p:nvSpPr>
        <p:spPr>
          <a:xfrm>
            <a:off x="2406058" y="5873961"/>
            <a:ext cx="7379884" cy="421493"/>
          </a:xfrm>
        </p:spPr>
        <p:txBody>
          <a:bodyPr/>
          <a:lstStyle/>
          <a:p>
            <a:r>
              <a:rPr lang="en-US" b="1" dirty="0"/>
              <a:t>Abbreviations: </a:t>
            </a:r>
            <a:r>
              <a:rPr lang="en-US" dirty="0"/>
              <a:t>BP indicates blood pressure; DBP, diastolic blood pressure; eGFR, estimated glomerular filtration rate; RDN, renal denervation; and SBP, systolic blood pressure. </a:t>
            </a:r>
          </a:p>
        </p:txBody>
      </p:sp>
      <p:sp>
        <p:nvSpPr>
          <p:cNvPr id="4" name="Slide Number Placeholder 3">
            <a:extLst>
              <a:ext uri="{FF2B5EF4-FFF2-40B4-BE49-F238E27FC236}">
                <a16:creationId xmlns:a16="http://schemas.microsoft.com/office/drawing/2014/main" id="{38F0320A-44F2-1ADC-F39A-5E18F81248A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554209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EE2BE-77BD-E2BE-2D34-3C19292A592C}"/>
              </a:ext>
            </a:extLst>
          </p:cNvPr>
          <p:cNvSpPr>
            <a:spLocks noGrp="1"/>
          </p:cNvSpPr>
          <p:nvPr>
            <p:ph type="title"/>
          </p:nvPr>
        </p:nvSpPr>
        <p:spPr/>
        <p:txBody>
          <a:bodyPr/>
          <a:lstStyle/>
          <a:p>
            <a:r>
              <a:rPr lang="en-US" sz="2800" b="1" dirty="0">
                <a:latin typeface="Lub Dub Bold" panose="020B0803030403020204" pitchFamily="34" charset="0"/>
              </a:rPr>
              <a:t>Orthostatic Hypotension</a:t>
            </a:r>
          </a:p>
        </p:txBody>
      </p:sp>
      <p:graphicFrame>
        <p:nvGraphicFramePr>
          <p:cNvPr id="8" name="Content Placeholder 5">
            <a:extLst>
              <a:ext uri="{FF2B5EF4-FFF2-40B4-BE49-F238E27FC236}">
                <a16:creationId xmlns:a16="http://schemas.microsoft.com/office/drawing/2014/main" id="{8CE489B9-D633-09E6-8F55-595B80009BB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21006786"/>
              </p:ext>
            </p:extLst>
          </p:nvPr>
        </p:nvGraphicFramePr>
        <p:xfrm>
          <a:off x="5207729" y="1262937"/>
          <a:ext cx="5328652" cy="4161117"/>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4527043">
                  <a:extLst>
                    <a:ext uri="{9D8B030D-6E8A-4147-A177-3AD203B41FA5}">
                      <a16:colId xmlns:a16="http://schemas.microsoft.com/office/drawing/2014/main" val="3265590656"/>
                    </a:ext>
                  </a:extLst>
                </a:gridCol>
              </a:tblGrid>
              <a:tr h="5434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20588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hypertension, improved BP control is recommended to reduce the risk for orthostatic hypotension (OH).</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20588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receiving intensive BP lowering therapy with asymptomatic OH, treatment with a goal of SBP &lt;130 mm Hg is reasonable due to increased CVD and mortality benefit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4353722"/>
                  </a:ext>
                </a:extLst>
              </a:tr>
              <a:tr h="120588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hypertension initiating treatment or adding medication with a goal of SBP &lt;130 mm Hg, assessment for symptomatic OH is reasonable to detect other chronic conditions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bl>
          </a:graphicData>
        </a:graphic>
      </p:graphicFrame>
      <p:pic>
        <p:nvPicPr>
          <p:cNvPr id="3" name="Picture 2">
            <a:extLst>
              <a:ext uri="{FF2B5EF4-FFF2-40B4-BE49-F238E27FC236}">
                <a16:creationId xmlns:a16="http://schemas.microsoft.com/office/drawing/2014/main" id="{C181D04C-B827-47B4-034A-AA44118396F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394848"/>
            <a:ext cx="4638675" cy="4060556"/>
          </a:xfrm>
          <a:prstGeom prst="rect">
            <a:avLst/>
          </a:prstGeom>
          <a:noFill/>
          <a:effectLst>
            <a:outerShdw blurRad="63500" sx="102000" sy="102000" algn="ctr" rotWithShape="0">
              <a:prstClr val="black">
                <a:alpha val="40000"/>
              </a:prstClr>
            </a:outerShdw>
          </a:effectLst>
        </p:spPr>
      </p:pic>
      <p:sp>
        <p:nvSpPr>
          <p:cNvPr id="5" name="Text Placeholder 4">
            <a:extLst>
              <a:ext uri="{FF2B5EF4-FFF2-40B4-BE49-F238E27FC236}">
                <a16:creationId xmlns:a16="http://schemas.microsoft.com/office/drawing/2014/main" id="{EBFA9ACD-E898-CD0A-E025-95CA5D549C6D}"/>
              </a:ext>
            </a:extLst>
          </p:cNvPr>
          <p:cNvSpPr>
            <a:spLocks noGrp="1"/>
          </p:cNvSpPr>
          <p:nvPr>
            <p:ph type="body" sz="quarter" idx="13"/>
          </p:nvPr>
        </p:nvSpPr>
        <p:spPr/>
        <p:txBody>
          <a:bodyPr/>
          <a:lstStyle/>
          <a:p>
            <a:r>
              <a:rPr lang="en-US" b="1" dirty="0"/>
              <a:t>Abbreviations: </a:t>
            </a:r>
            <a:r>
              <a:rPr lang="en-US" dirty="0"/>
              <a:t>BP indicates blood pressure; CVD, cardiovascular disease; OH, orthostatic hypertension; and SBP, systolic blood pressure. </a:t>
            </a:r>
          </a:p>
        </p:txBody>
      </p:sp>
      <p:sp>
        <p:nvSpPr>
          <p:cNvPr id="4" name="Slide Number Placeholder 3">
            <a:extLst>
              <a:ext uri="{FF2B5EF4-FFF2-40B4-BE49-F238E27FC236}">
                <a16:creationId xmlns:a16="http://schemas.microsoft.com/office/drawing/2014/main" id="{2C7E982D-A8F5-09CD-954A-0022B701888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95272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D69A-5A24-3A19-72FD-8AE3AC658917}"/>
              </a:ext>
            </a:extLst>
          </p:cNvPr>
          <p:cNvSpPr>
            <a:spLocks noGrp="1"/>
          </p:cNvSpPr>
          <p:nvPr>
            <p:ph type="title"/>
          </p:nvPr>
        </p:nvSpPr>
        <p:spPr>
          <a:xfrm>
            <a:off x="845798" y="209651"/>
            <a:ext cx="10515600" cy="722017"/>
          </a:xfrm>
          <a:noFill/>
          <a:ln>
            <a:solidFill>
              <a:schemeClr val="accent1"/>
            </a:solidFill>
          </a:ln>
        </p:spPr>
        <p:txBody>
          <a:bodyPr/>
          <a:lstStyle/>
          <a:p>
            <a:pPr algn="ctr"/>
            <a:r>
              <a:rPr lang="en-US" dirty="0"/>
              <a:t>Severe Hypertension and Hypertensive Emergencies</a:t>
            </a:r>
          </a:p>
        </p:txBody>
      </p:sp>
      <p:sp>
        <p:nvSpPr>
          <p:cNvPr id="3" name="Rectangle 2" descr="The figure outlines the diagnostic and treatment pathway for hypertensive crisis, starting with a blood pressure reading of SBP &gt;180 mm Hg or DBP &gt;120 mm Hg. If acute target organ damage is present, it is classified as a hypertensive emergency requiring ICU admission and rapid BP reduction, with specific targets for conditions like aortic dissection or pheochromocytoma. If no organ damage is present, it is considered severe hypertension, and treatment depends on the setting—emergency department or outpatient—with a focus on avoiding aggressive interventions and ensuring close follow-up.">
            <a:extLst>
              <a:ext uri="{FF2B5EF4-FFF2-40B4-BE49-F238E27FC236}">
                <a16:creationId xmlns:a16="http://schemas.microsoft.com/office/drawing/2014/main" id="{5DE5C712-E48F-778C-61E2-A2369BBD1FCD}"/>
              </a:ext>
            </a:extLst>
          </p:cNvPr>
          <p:cNvSpPr/>
          <p:nvPr/>
        </p:nvSpPr>
        <p:spPr>
          <a:xfrm>
            <a:off x="685800" y="1018310"/>
            <a:ext cx="10754591" cy="492529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Elbow Connector 82">
            <a:extLst>
              <a:ext uri="{FF2B5EF4-FFF2-40B4-BE49-F238E27FC236}">
                <a16:creationId xmlns:a16="http://schemas.microsoft.com/office/drawing/2014/main" id="{6898AD95-9A04-787A-BFD6-137B206EE718}"/>
              </a:ext>
              <a:ext uri="{C183D7F6-B498-43B3-948B-1728B52AA6E4}">
                <adec:decorative xmlns:adec="http://schemas.microsoft.com/office/drawing/2017/decorative" val="1"/>
              </a:ext>
            </a:extLst>
          </p:cNvPr>
          <p:cNvCxnSpPr>
            <a:cxnSpLocks/>
            <a:stCxn id="59" idx="2"/>
            <a:endCxn id="62" idx="0"/>
          </p:cNvCxnSpPr>
          <p:nvPr/>
        </p:nvCxnSpPr>
        <p:spPr>
          <a:xfrm rot="5400000">
            <a:off x="4240971" y="1056648"/>
            <a:ext cx="330157" cy="3379902"/>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82">
            <a:extLst>
              <a:ext uri="{FF2B5EF4-FFF2-40B4-BE49-F238E27FC236}">
                <a16:creationId xmlns:a16="http://schemas.microsoft.com/office/drawing/2014/main" id="{0240D97A-5114-0661-B3BE-8C6F8CBE4371}"/>
              </a:ext>
              <a:ext uri="{C183D7F6-B498-43B3-948B-1728B52AA6E4}">
                <adec:decorative xmlns:adec="http://schemas.microsoft.com/office/drawing/2017/decorative" val="1"/>
              </a:ext>
            </a:extLst>
          </p:cNvPr>
          <p:cNvCxnSpPr>
            <a:cxnSpLocks/>
            <a:stCxn id="59" idx="2"/>
            <a:endCxn id="67" idx="0"/>
          </p:cNvCxnSpPr>
          <p:nvPr/>
        </p:nvCxnSpPr>
        <p:spPr>
          <a:xfrm rot="16200000" flipH="1">
            <a:off x="7082883" y="1594638"/>
            <a:ext cx="326694" cy="23004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CEEE20C-682C-4953-70C9-F7BCB452F5CB}"/>
              </a:ext>
              <a:ext uri="{C183D7F6-B498-43B3-948B-1728B52AA6E4}">
                <adec:decorative xmlns:adec="http://schemas.microsoft.com/office/drawing/2017/decorative" val="1"/>
              </a:ext>
            </a:extLst>
          </p:cNvPr>
          <p:cNvSpPr txBox="1"/>
          <p:nvPr/>
        </p:nvSpPr>
        <p:spPr>
          <a:xfrm>
            <a:off x="4945807" y="2653974"/>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56" name="TextBox 55">
            <a:extLst>
              <a:ext uri="{FF2B5EF4-FFF2-40B4-BE49-F238E27FC236}">
                <a16:creationId xmlns:a16="http://schemas.microsoft.com/office/drawing/2014/main" id="{AE489861-DD71-4849-DE08-D4089AA3EA22}"/>
              </a:ext>
              <a:ext uri="{C183D7F6-B498-43B3-948B-1728B52AA6E4}">
                <adec:decorative xmlns:adec="http://schemas.microsoft.com/office/drawing/2017/decorative" val="1"/>
              </a:ext>
            </a:extLst>
          </p:cNvPr>
          <p:cNvSpPr txBox="1"/>
          <p:nvPr/>
        </p:nvSpPr>
        <p:spPr>
          <a:xfrm>
            <a:off x="6755599" y="2646724"/>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57" name="Rectangle Container">
            <a:extLst>
              <a:ext uri="{FF2B5EF4-FFF2-40B4-BE49-F238E27FC236}">
                <a16:creationId xmlns:a16="http://schemas.microsoft.com/office/drawing/2014/main" id="{8B3D2714-E6BF-0C45-9BB7-B7A6DA9F4102}"/>
              </a:ext>
              <a:ext uri="{C183D7F6-B498-43B3-948B-1728B52AA6E4}">
                <adec:decorative xmlns:adec="http://schemas.microsoft.com/office/drawing/2017/decorative" val="1"/>
              </a:ext>
            </a:extLst>
          </p:cNvPr>
          <p:cNvSpPr/>
          <p:nvPr/>
        </p:nvSpPr>
        <p:spPr>
          <a:xfrm>
            <a:off x="3819503" y="914400"/>
            <a:ext cx="4568190" cy="399129"/>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Diagnosis and Treatment </a:t>
            </a:r>
          </a:p>
        </p:txBody>
      </p:sp>
      <p:cxnSp>
        <p:nvCxnSpPr>
          <p:cNvPr id="58" name="Straight Arrow Connector 57">
            <a:extLst>
              <a:ext uri="{FF2B5EF4-FFF2-40B4-BE49-F238E27FC236}">
                <a16:creationId xmlns:a16="http://schemas.microsoft.com/office/drawing/2014/main" id="{E0251F82-6BC4-8500-7B0A-A76D2388D74E}"/>
              </a:ext>
              <a:ext uri="{C183D7F6-B498-43B3-948B-1728B52AA6E4}">
                <adec:decorative xmlns:adec="http://schemas.microsoft.com/office/drawing/2017/decorative" val="1"/>
              </a:ext>
            </a:extLst>
          </p:cNvPr>
          <p:cNvCxnSpPr>
            <a:cxnSpLocks/>
            <a:stCxn id="52" idx="2"/>
            <a:endCxn id="59" idx="0"/>
          </p:cNvCxnSpPr>
          <p:nvPr/>
        </p:nvCxnSpPr>
        <p:spPr>
          <a:xfrm flipH="1">
            <a:off x="6096000" y="1932709"/>
            <a:ext cx="1" cy="25853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Round Same Side Corner Rectangle 60">
            <a:extLst>
              <a:ext uri="{FF2B5EF4-FFF2-40B4-BE49-F238E27FC236}">
                <a16:creationId xmlns:a16="http://schemas.microsoft.com/office/drawing/2014/main" id="{6CAC94A6-765E-69E6-BFC2-60D018A208AF}"/>
              </a:ext>
              <a:ext uri="{C183D7F6-B498-43B3-948B-1728B52AA6E4}">
                <adec:decorative xmlns:adec="http://schemas.microsoft.com/office/drawing/2017/decorative" val="1"/>
              </a:ext>
            </a:extLst>
          </p:cNvPr>
          <p:cNvSpPr/>
          <p:nvPr/>
        </p:nvSpPr>
        <p:spPr>
          <a:xfrm>
            <a:off x="4656341" y="2191243"/>
            <a:ext cx="2879318" cy="3902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Acute target organ </a:t>
            </a:r>
            <a:r>
              <a:rPr lang="en-US" sz="1400" b="1">
                <a:solidFill>
                  <a:schemeClr val="tx1"/>
                </a:solidFill>
                <a:latin typeface="Lub Dub Condensed" panose="020B0506030403020204"/>
              </a:rPr>
              <a:t>damage?</a:t>
            </a:r>
            <a:endParaRPr lang="en-US" sz="1400" b="1" dirty="0">
              <a:solidFill>
                <a:schemeClr val="tx1"/>
              </a:solidFill>
              <a:latin typeface="Lub Dub Condensed" panose="020B0506030403020204"/>
            </a:endParaRPr>
          </a:p>
        </p:txBody>
      </p:sp>
      <p:sp>
        <p:nvSpPr>
          <p:cNvPr id="52" name="Rectangle Container copy 2">
            <a:extLst>
              <a:ext uri="{FF2B5EF4-FFF2-40B4-BE49-F238E27FC236}">
                <a16:creationId xmlns:a16="http://schemas.microsoft.com/office/drawing/2014/main" id="{0E268EDC-0402-C8B0-64EE-55F41893E4B6}"/>
              </a:ext>
              <a:ext uri="{C183D7F6-B498-43B3-948B-1728B52AA6E4}">
                <adec:decorative xmlns:adec="http://schemas.microsoft.com/office/drawing/2017/decorative" val="1"/>
              </a:ext>
            </a:extLst>
          </p:cNvPr>
          <p:cNvSpPr/>
          <p:nvPr/>
        </p:nvSpPr>
        <p:spPr>
          <a:xfrm>
            <a:off x="4083413" y="1609043"/>
            <a:ext cx="4025175" cy="323666"/>
          </a:xfrm>
          <a:prstGeom prst="rect">
            <a:avLst/>
          </a:prstGeom>
          <a:solidFill>
            <a:schemeClr val="tx1">
              <a:lumMod val="65000"/>
              <a:lumOff val="35000"/>
            </a:schemeClr>
          </a:solidFill>
          <a:ln w="25400">
            <a:solidFill>
              <a:schemeClr val="tx1">
                <a:lumMod val="65000"/>
                <a:lumOff val="35000"/>
              </a:schemeClr>
            </a:solidFill>
          </a:ln>
        </p:spPr>
        <p:txBody>
          <a:bodyPr spcFirstLastPara="0" lIns="0" tIns="0" rIns="0" bIns="0" anchor="ctr"/>
          <a:lstStyle/>
          <a:p>
            <a:pPr algn="ctr" hangingPunct="0">
              <a:lnSpc>
                <a:spcPct val="90000"/>
              </a:lnSpc>
            </a:pPr>
            <a:r>
              <a:rPr lang="en-US" sz="1350" b="1" dirty="0">
                <a:solidFill>
                  <a:schemeClr val="bg1"/>
                </a:solidFill>
                <a:latin typeface="Lub Dub Bold" panose="020B0803030403020204" pitchFamily="34" charset="0"/>
                <a:cs typeface="Lato"/>
              </a:rPr>
              <a:t>SBP &gt; 180 mmHg or DBP &gt; 120 mmHg</a:t>
            </a:r>
          </a:p>
        </p:txBody>
      </p:sp>
      <p:sp>
        <p:nvSpPr>
          <p:cNvPr id="61" name="Round Same Side Corner Rectangle 60">
            <a:extLst>
              <a:ext uri="{FF2B5EF4-FFF2-40B4-BE49-F238E27FC236}">
                <a16:creationId xmlns:a16="http://schemas.microsoft.com/office/drawing/2014/main" id="{A2D785EF-FF72-0ED5-E0A2-D9C21DE7DABA}"/>
              </a:ext>
              <a:ext uri="{C183D7F6-B498-43B3-948B-1728B52AA6E4}">
                <adec:decorative xmlns:adec="http://schemas.microsoft.com/office/drawing/2017/decorative" val="1"/>
              </a:ext>
            </a:extLst>
          </p:cNvPr>
          <p:cNvSpPr/>
          <p:nvPr/>
        </p:nvSpPr>
        <p:spPr>
          <a:xfrm>
            <a:off x="1658046" y="3544412"/>
            <a:ext cx="2122430" cy="352179"/>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Admit to ICU </a:t>
            </a:r>
            <a:r>
              <a:rPr lang="en-US" sz="1400" dirty="0">
                <a:solidFill>
                  <a:schemeClr val="tx1"/>
                </a:solidFill>
                <a:latin typeface="Lub Dub Condensed" panose="020B0506030403020204"/>
              </a:rPr>
              <a:t>(Class 1)</a:t>
            </a:r>
          </a:p>
        </p:txBody>
      </p:sp>
      <p:sp>
        <p:nvSpPr>
          <p:cNvPr id="62" name="Round Same Side Corner Rectangle 60">
            <a:extLst>
              <a:ext uri="{FF2B5EF4-FFF2-40B4-BE49-F238E27FC236}">
                <a16:creationId xmlns:a16="http://schemas.microsoft.com/office/drawing/2014/main" id="{A8C0D252-0349-7255-F4EF-A9AB73E0C19E}"/>
              </a:ext>
              <a:ext uri="{C183D7F6-B498-43B3-948B-1728B52AA6E4}">
                <adec:decorative xmlns:adec="http://schemas.microsoft.com/office/drawing/2017/decorative" val="1"/>
              </a:ext>
            </a:extLst>
          </p:cNvPr>
          <p:cNvSpPr/>
          <p:nvPr/>
        </p:nvSpPr>
        <p:spPr>
          <a:xfrm>
            <a:off x="1660296" y="2911678"/>
            <a:ext cx="2111604" cy="3625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Hypertensive emergency</a:t>
            </a:r>
          </a:p>
        </p:txBody>
      </p:sp>
      <p:sp>
        <p:nvSpPr>
          <p:cNvPr id="63" name="Round Same Side Corner Rectangle 60">
            <a:extLst>
              <a:ext uri="{FF2B5EF4-FFF2-40B4-BE49-F238E27FC236}">
                <a16:creationId xmlns:a16="http://schemas.microsoft.com/office/drawing/2014/main" id="{BE60F050-F81F-F8EE-D566-E0BD3451C62A}"/>
              </a:ext>
              <a:ext uri="{C183D7F6-B498-43B3-948B-1728B52AA6E4}">
                <adec:decorative xmlns:adec="http://schemas.microsoft.com/office/drawing/2017/decorative" val="1"/>
              </a:ext>
            </a:extLst>
          </p:cNvPr>
          <p:cNvSpPr/>
          <p:nvPr/>
        </p:nvSpPr>
        <p:spPr>
          <a:xfrm>
            <a:off x="1660296" y="4115911"/>
            <a:ext cx="2132385" cy="5296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Aortic dissection Pheochromocytoma crisis?</a:t>
            </a:r>
          </a:p>
        </p:txBody>
      </p:sp>
      <p:sp>
        <p:nvSpPr>
          <p:cNvPr id="65" name="Round Same Side Corner Rectangle 60">
            <a:extLst>
              <a:ext uri="{FF2B5EF4-FFF2-40B4-BE49-F238E27FC236}">
                <a16:creationId xmlns:a16="http://schemas.microsoft.com/office/drawing/2014/main" id="{761711BE-7A79-845C-0607-3BB728EAECFA}"/>
              </a:ext>
              <a:ext uri="{C183D7F6-B498-43B3-948B-1728B52AA6E4}">
                <adec:decorative xmlns:adec="http://schemas.microsoft.com/office/drawing/2017/decorative" val="1"/>
              </a:ext>
            </a:extLst>
          </p:cNvPr>
          <p:cNvSpPr/>
          <p:nvPr/>
        </p:nvSpPr>
        <p:spPr>
          <a:xfrm>
            <a:off x="709009" y="4989912"/>
            <a:ext cx="1826373" cy="1093063"/>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Reduce SBP &lt;140 mmHg in the first hour and to &lt;120 mmHg in aortic dissection </a:t>
            </a:r>
            <a:r>
              <a:rPr lang="en-US" sz="1400" dirty="0">
                <a:solidFill>
                  <a:schemeClr val="tx1"/>
                </a:solidFill>
                <a:latin typeface="Lub Dub Condensed" panose="020B0506030403020204"/>
              </a:rPr>
              <a:t>(Class 1)</a:t>
            </a:r>
          </a:p>
        </p:txBody>
      </p:sp>
      <p:sp>
        <p:nvSpPr>
          <p:cNvPr id="66" name="Round Same Side Corner Rectangle 60">
            <a:extLst>
              <a:ext uri="{FF2B5EF4-FFF2-40B4-BE49-F238E27FC236}">
                <a16:creationId xmlns:a16="http://schemas.microsoft.com/office/drawing/2014/main" id="{7B831E53-3F49-B147-9886-73FCC959679A}"/>
              </a:ext>
              <a:ext uri="{C183D7F6-B498-43B3-948B-1728B52AA6E4}">
                <adec:decorative xmlns:adec="http://schemas.microsoft.com/office/drawing/2017/decorative" val="1"/>
              </a:ext>
            </a:extLst>
          </p:cNvPr>
          <p:cNvSpPr/>
          <p:nvPr/>
        </p:nvSpPr>
        <p:spPr>
          <a:xfrm>
            <a:off x="2700600" y="4998027"/>
            <a:ext cx="2338991" cy="1018026"/>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Reduce SBP by 25% in the first hour and to &lt;160/100-110 over the next 6 hours and to normal in the net 24-48 hours </a:t>
            </a:r>
            <a:r>
              <a:rPr lang="en-US" sz="1400" dirty="0">
                <a:solidFill>
                  <a:schemeClr val="tx1"/>
                </a:solidFill>
                <a:latin typeface="Lub Dub Condensed" panose="020B0506030403020204"/>
              </a:rPr>
              <a:t>(Class 1)</a:t>
            </a:r>
          </a:p>
        </p:txBody>
      </p:sp>
      <p:sp>
        <p:nvSpPr>
          <p:cNvPr id="67" name="Round Same Side Corner Rectangle 60">
            <a:extLst>
              <a:ext uri="{FF2B5EF4-FFF2-40B4-BE49-F238E27FC236}">
                <a16:creationId xmlns:a16="http://schemas.microsoft.com/office/drawing/2014/main" id="{7CD1F069-76DA-51E3-2E7F-4E5449772A9D}"/>
              </a:ext>
              <a:ext uri="{C183D7F6-B498-43B3-948B-1728B52AA6E4}">
                <adec:decorative xmlns:adec="http://schemas.microsoft.com/office/drawing/2017/decorative" val="1"/>
              </a:ext>
            </a:extLst>
          </p:cNvPr>
          <p:cNvSpPr/>
          <p:nvPr/>
        </p:nvSpPr>
        <p:spPr>
          <a:xfrm>
            <a:off x="7340658" y="2908215"/>
            <a:ext cx="2111604" cy="3625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Severe hypertension</a:t>
            </a:r>
          </a:p>
        </p:txBody>
      </p:sp>
      <p:sp>
        <p:nvSpPr>
          <p:cNvPr id="68" name="Round Same Side Corner Rectangle 60">
            <a:extLst>
              <a:ext uri="{FF2B5EF4-FFF2-40B4-BE49-F238E27FC236}">
                <a16:creationId xmlns:a16="http://schemas.microsoft.com/office/drawing/2014/main" id="{DB2FB3C4-7DF3-F935-3390-C418FFFF9406}"/>
              </a:ext>
              <a:ext uri="{C183D7F6-B498-43B3-948B-1728B52AA6E4}">
                <adec:decorative xmlns:adec="http://schemas.microsoft.com/office/drawing/2017/decorative" val="1"/>
              </a:ext>
            </a:extLst>
          </p:cNvPr>
          <p:cNvSpPr/>
          <p:nvPr/>
        </p:nvSpPr>
        <p:spPr>
          <a:xfrm>
            <a:off x="5578451" y="3641394"/>
            <a:ext cx="2737738" cy="3625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Identified in ED</a:t>
            </a:r>
          </a:p>
        </p:txBody>
      </p:sp>
      <p:sp>
        <p:nvSpPr>
          <p:cNvPr id="69" name="Round Same Side Corner Rectangle 60">
            <a:extLst>
              <a:ext uri="{FF2B5EF4-FFF2-40B4-BE49-F238E27FC236}">
                <a16:creationId xmlns:a16="http://schemas.microsoft.com/office/drawing/2014/main" id="{1300A83B-4D65-A59C-8C87-E45AF0A27FD4}"/>
              </a:ext>
              <a:ext uri="{C183D7F6-B498-43B3-948B-1728B52AA6E4}">
                <adec:decorative xmlns:adec="http://schemas.microsoft.com/office/drawing/2017/decorative" val="1"/>
              </a:ext>
            </a:extLst>
          </p:cNvPr>
          <p:cNvSpPr/>
          <p:nvPr/>
        </p:nvSpPr>
        <p:spPr>
          <a:xfrm>
            <a:off x="8519077" y="3631003"/>
            <a:ext cx="2737738" cy="36257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Identified in OPT setting</a:t>
            </a:r>
          </a:p>
        </p:txBody>
      </p:sp>
      <p:sp>
        <p:nvSpPr>
          <p:cNvPr id="70" name="Round Same Side Corner Rectangle 60">
            <a:extLst>
              <a:ext uri="{FF2B5EF4-FFF2-40B4-BE49-F238E27FC236}">
                <a16:creationId xmlns:a16="http://schemas.microsoft.com/office/drawing/2014/main" id="{4969D5D9-C7AB-5B69-8E3D-C4DB22EE29EE}"/>
              </a:ext>
              <a:ext uri="{C183D7F6-B498-43B3-948B-1728B52AA6E4}">
                <adec:decorative xmlns:adec="http://schemas.microsoft.com/office/drawing/2017/decorative" val="1"/>
              </a:ext>
            </a:extLst>
          </p:cNvPr>
          <p:cNvSpPr/>
          <p:nvPr/>
        </p:nvSpPr>
        <p:spPr>
          <a:xfrm>
            <a:off x="5572991" y="4233674"/>
            <a:ext cx="2751774" cy="813673"/>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Evaluate inpatient vs OPT treatment depending on indications(s) other than BP alone </a:t>
            </a:r>
            <a:r>
              <a:rPr lang="en-US" sz="1400" dirty="0">
                <a:solidFill>
                  <a:schemeClr val="tx1"/>
                </a:solidFill>
                <a:latin typeface="Lub Dub Condensed" panose="020B0506030403020204"/>
              </a:rPr>
              <a:t>(Class 1)</a:t>
            </a:r>
          </a:p>
        </p:txBody>
      </p:sp>
      <p:sp>
        <p:nvSpPr>
          <p:cNvPr id="71" name="Round Same Side Corner Rectangle 60">
            <a:extLst>
              <a:ext uri="{FF2B5EF4-FFF2-40B4-BE49-F238E27FC236}">
                <a16:creationId xmlns:a16="http://schemas.microsoft.com/office/drawing/2014/main" id="{8CFD3C93-39C9-EFF1-3D69-CE1B327D2953}"/>
              </a:ext>
              <a:ext uri="{C183D7F6-B498-43B3-948B-1728B52AA6E4}">
                <adec:decorative xmlns:adec="http://schemas.microsoft.com/office/drawing/2017/decorative" val="1"/>
              </a:ext>
            </a:extLst>
          </p:cNvPr>
          <p:cNvSpPr/>
          <p:nvPr/>
        </p:nvSpPr>
        <p:spPr>
          <a:xfrm>
            <a:off x="8520545" y="4233674"/>
            <a:ext cx="2751774" cy="691617"/>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No need to refer to ED. Reinstitute and intensify or modify medical therapy in the OPT setting </a:t>
            </a:r>
            <a:r>
              <a:rPr lang="en-US" sz="1400" dirty="0">
                <a:solidFill>
                  <a:schemeClr val="tx1"/>
                </a:solidFill>
                <a:latin typeface="Lub Dub Condensed" panose="020B0506030403020204"/>
              </a:rPr>
              <a:t>(Class 1)</a:t>
            </a:r>
          </a:p>
        </p:txBody>
      </p:sp>
      <p:sp>
        <p:nvSpPr>
          <p:cNvPr id="72" name="Round Same Side Corner Rectangle 60">
            <a:extLst>
              <a:ext uri="{FF2B5EF4-FFF2-40B4-BE49-F238E27FC236}">
                <a16:creationId xmlns:a16="http://schemas.microsoft.com/office/drawing/2014/main" id="{8DE11576-4D3F-C103-180C-1C51F81A4B86}"/>
              </a:ext>
              <a:ext uri="{C183D7F6-B498-43B3-948B-1728B52AA6E4}">
                <adec:decorative xmlns:adec="http://schemas.microsoft.com/office/drawing/2017/decorative" val="1"/>
              </a:ext>
            </a:extLst>
          </p:cNvPr>
          <p:cNvSpPr/>
          <p:nvPr/>
        </p:nvSpPr>
        <p:spPr>
          <a:xfrm>
            <a:off x="5569528" y="5269302"/>
            <a:ext cx="2743199" cy="813673"/>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Lub Dub Condensed" panose="020B0506030403020204"/>
              </a:rPr>
              <a:t>Avoid parenteral BP lowering therapy or intensified oral therapy in the acute setting  </a:t>
            </a:r>
            <a:endParaRPr lang="en-US" sz="1400" dirty="0">
              <a:solidFill>
                <a:schemeClr val="bg1"/>
              </a:solidFill>
              <a:latin typeface="Lub Dub Condensed" panose="020B0506030403020204"/>
            </a:endParaRPr>
          </a:p>
          <a:p>
            <a:pPr algn="ctr"/>
            <a:r>
              <a:rPr lang="en-US" sz="1400" dirty="0">
                <a:solidFill>
                  <a:schemeClr val="bg1"/>
                </a:solidFill>
                <a:latin typeface="Lub Dub Condensed" panose="020B0506030403020204"/>
              </a:rPr>
              <a:t>(Class 3: HARM)</a:t>
            </a:r>
          </a:p>
        </p:txBody>
      </p:sp>
      <p:sp>
        <p:nvSpPr>
          <p:cNvPr id="73" name="Round Same Side Corner Rectangle 60">
            <a:extLst>
              <a:ext uri="{FF2B5EF4-FFF2-40B4-BE49-F238E27FC236}">
                <a16:creationId xmlns:a16="http://schemas.microsoft.com/office/drawing/2014/main" id="{8EF86243-B204-7EBB-B90E-A21447427EEE}"/>
              </a:ext>
              <a:ext uri="{C183D7F6-B498-43B3-948B-1728B52AA6E4}">
                <adec:decorative xmlns:adec="http://schemas.microsoft.com/office/drawing/2017/decorative" val="1"/>
              </a:ext>
            </a:extLst>
          </p:cNvPr>
          <p:cNvSpPr/>
          <p:nvPr/>
        </p:nvSpPr>
        <p:spPr>
          <a:xfrm>
            <a:off x="8522972" y="5297011"/>
            <a:ext cx="2751164" cy="5218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Close follow-up in the OPT setting in 4 weeks</a:t>
            </a:r>
          </a:p>
        </p:txBody>
      </p:sp>
      <p:cxnSp>
        <p:nvCxnSpPr>
          <p:cNvPr id="74" name="Straight Arrow Connector 73">
            <a:extLst>
              <a:ext uri="{FF2B5EF4-FFF2-40B4-BE49-F238E27FC236}">
                <a16:creationId xmlns:a16="http://schemas.microsoft.com/office/drawing/2014/main" id="{377E729D-C522-606A-7BDC-8E26CD7A2C26}"/>
              </a:ext>
              <a:ext uri="{C183D7F6-B498-43B3-948B-1728B52AA6E4}">
                <adec:decorative xmlns:adec="http://schemas.microsoft.com/office/drawing/2017/decorative" val="1"/>
              </a:ext>
            </a:extLst>
          </p:cNvPr>
          <p:cNvCxnSpPr>
            <a:cxnSpLocks/>
            <a:stCxn id="57" idx="2"/>
            <a:endCxn id="52" idx="0"/>
          </p:cNvCxnSpPr>
          <p:nvPr/>
        </p:nvCxnSpPr>
        <p:spPr>
          <a:xfrm flipH="1">
            <a:off x="6096001" y="1313529"/>
            <a:ext cx="7597" cy="29551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DDF02A3-0604-BC34-711A-A5BD7DC1EBB3}"/>
              </a:ext>
              <a:ext uri="{C183D7F6-B498-43B3-948B-1728B52AA6E4}">
                <adec:decorative xmlns:adec="http://schemas.microsoft.com/office/drawing/2017/decorative" val="1"/>
              </a:ext>
            </a:extLst>
          </p:cNvPr>
          <p:cNvCxnSpPr>
            <a:cxnSpLocks/>
            <a:stCxn id="62" idx="2"/>
            <a:endCxn id="61" idx="0"/>
          </p:cNvCxnSpPr>
          <p:nvPr/>
        </p:nvCxnSpPr>
        <p:spPr>
          <a:xfrm>
            <a:off x="2716098" y="3274248"/>
            <a:ext cx="3163" cy="2701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9627BD4B-EF84-9FD5-E7FE-1A79F646C5FB}"/>
              </a:ext>
              <a:ext uri="{C183D7F6-B498-43B3-948B-1728B52AA6E4}">
                <adec:decorative xmlns:adec="http://schemas.microsoft.com/office/drawing/2017/decorative" val="1"/>
              </a:ext>
            </a:extLst>
          </p:cNvPr>
          <p:cNvCxnSpPr>
            <a:cxnSpLocks/>
            <a:stCxn id="61" idx="2"/>
            <a:endCxn id="63" idx="0"/>
          </p:cNvCxnSpPr>
          <p:nvPr/>
        </p:nvCxnSpPr>
        <p:spPr>
          <a:xfrm>
            <a:off x="2719261" y="3896591"/>
            <a:ext cx="7228" cy="2193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Elbow Connector 82">
            <a:extLst>
              <a:ext uri="{FF2B5EF4-FFF2-40B4-BE49-F238E27FC236}">
                <a16:creationId xmlns:a16="http://schemas.microsoft.com/office/drawing/2014/main" id="{9C282DAB-F40E-E71A-3592-C239A444188C}"/>
              </a:ext>
              <a:ext uri="{C183D7F6-B498-43B3-948B-1728B52AA6E4}">
                <adec:decorative xmlns:adec="http://schemas.microsoft.com/office/drawing/2017/decorative" val="1"/>
              </a:ext>
            </a:extLst>
          </p:cNvPr>
          <p:cNvCxnSpPr>
            <a:cxnSpLocks/>
            <a:stCxn id="63" idx="2"/>
            <a:endCxn id="65" idx="0"/>
          </p:cNvCxnSpPr>
          <p:nvPr/>
        </p:nvCxnSpPr>
        <p:spPr>
          <a:xfrm rot="5400000">
            <a:off x="2002170" y="4265592"/>
            <a:ext cx="344347" cy="1104293"/>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Elbow Connector 82">
            <a:extLst>
              <a:ext uri="{FF2B5EF4-FFF2-40B4-BE49-F238E27FC236}">
                <a16:creationId xmlns:a16="http://schemas.microsoft.com/office/drawing/2014/main" id="{D1FD5327-A8B1-6609-09E8-1C335EE01911}"/>
              </a:ext>
              <a:ext uri="{C183D7F6-B498-43B3-948B-1728B52AA6E4}">
                <adec:decorative xmlns:adec="http://schemas.microsoft.com/office/drawing/2017/decorative" val="1"/>
              </a:ext>
            </a:extLst>
          </p:cNvPr>
          <p:cNvCxnSpPr>
            <a:cxnSpLocks/>
            <a:stCxn id="63" idx="2"/>
            <a:endCxn id="66" idx="0"/>
          </p:cNvCxnSpPr>
          <p:nvPr/>
        </p:nvCxnSpPr>
        <p:spPr>
          <a:xfrm rot="16200000" flipH="1">
            <a:off x="3122061" y="4249992"/>
            <a:ext cx="352462" cy="114360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14028595-EAC0-9C80-52C3-615F2397A997}"/>
              </a:ext>
              <a:ext uri="{C183D7F6-B498-43B3-948B-1728B52AA6E4}">
                <adec:decorative xmlns:adec="http://schemas.microsoft.com/office/drawing/2017/decorative" val="1"/>
              </a:ext>
            </a:extLst>
          </p:cNvPr>
          <p:cNvSpPr txBox="1"/>
          <p:nvPr/>
        </p:nvSpPr>
        <p:spPr>
          <a:xfrm>
            <a:off x="2084843" y="464556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07" name="TextBox 106">
            <a:extLst>
              <a:ext uri="{FF2B5EF4-FFF2-40B4-BE49-F238E27FC236}">
                <a16:creationId xmlns:a16="http://schemas.microsoft.com/office/drawing/2014/main" id="{937949A1-5F2F-E731-6452-34B97ED92507}"/>
              </a:ext>
              <a:ext uri="{C183D7F6-B498-43B3-948B-1728B52AA6E4}">
                <adec:decorative xmlns:adec="http://schemas.microsoft.com/office/drawing/2017/decorative" val="1"/>
              </a:ext>
            </a:extLst>
          </p:cNvPr>
          <p:cNvSpPr txBox="1"/>
          <p:nvPr/>
        </p:nvSpPr>
        <p:spPr>
          <a:xfrm>
            <a:off x="3094535" y="4638315"/>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110" name="Elbow Connector 82">
            <a:extLst>
              <a:ext uri="{FF2B5EF4-FFF2-40B4-BE49-F238E27FC236}">
                <a16:creationId xmlns:a16="http://schemas.microsoft.com/office/drawing/2014/main" id="{001E96BE-9719-389A-3402-C46C2CF1DECD}"/>
              </a:ext>
              <a:ext uri="{C183D7F6-B498-43B3-948B-1728B52AA6E4}">
                <adec:decorative xmlns:adec="http://schemas.microsoft.com/office/drawing/2017/decorative" val="1"/>
              </a:ext>
            </a:extLst>
          </p:cNvPr>
          <p:cNvCxnSpPr>
            <a:cxnSpLocks/>
            <a:stCxn id="67" idx="2"/>
            <a:endCxn id="68" idx="0"/>
          </p:cNvCxnSpPr>
          <p:nvPr/>
        </p:nvCxnSpPr>
        <p:spPr>
          <a:xfrm rot="5400000">
            <a:off x="7486586" y="2731519"/>
            <a:ext cx="370609" cy="14491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Elbow Connector 82">
            <a:extLst>
              <a:ext uri="{FF2B5EF4-FFF2-40B4-BE49-F238E27FC236}">
                <a16:creationId xmlns:a16="http://schemas.microsoft.com/office/drawing/2014/main" id="{5B70AA1E-5730-3523-E9D1-34A02109A31E}"/>
              </a:ext>
              <a:ext uri="{C183D7F6-B498-43B3-948B-1728B52AA6E4}">
                <adec:decorative xmlns:adec="http://schemas.microsoft.com/office/drawing/2017/decorative" val="1"/>
              </a:ext>
            </a:extLst>
          </p:cNvPr>
          <p:cNvCxnSpPr>
            <a:cxnSpLocks/>
            <a:stCxn id="67" idx="2"/>
            <a:endCxn id="69" idx="0"/>
          </p:cNvCxnSpPr>
          <p:nvPr/>
        </p:nvCxnSpPr>
        <p:spPr>
          <a:xfrm rot="16200000" flipH="1">
            <a:off x="8962094" y="2705151"/>
            <a:ext cx="360218" cy="1491486"/>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1116B7A4-1B46-4D26-A60C-2B055B8EE69F}"/>
              </a:ext>
              <a:ext uri="{C183D7F6-B498-43B3-948B-1728B52AA6E4}">
                <adec:decorative xmlns:adec="http://schemas.microsoft.com/office/drawing/2017/decorative" val="1"/>
              </a:ext>
            </a:extLst>
          </p:cNvPr>
          <p:cNvCxnSpPr>
            <a:cxnSpLocks/>
            <a:stCxn id="68" idx="2"/>
            <a:endCxn id="70" idx="0"/>
          </p:cNvCxnSpPr>
          <p:nvPr/>
        </p:nvCxnSpPr>
        <p:spPr>
          <a:xfrm>
            <a:off x="6947320" y="4003964"/>
            <a:ext cx="1558" cy="2297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7DAB8066-377B-90AB-3ECB-E62B41A97EDE}"/>
              </a:ext>
              <a:ext uri="{C183D7F6-B498-43B3-948B-1728B52AA6E4}">
                <adec:decorative xmlns:adec="http://schemas.microsoft.com/office/drawing/2017/decorative" val="1"/>
              </a:ext>
            </a:extLst>
          </p:cNvPr>
          <p:cNvCxnSpPr>
            <a:cxnSpLocks/>
            <a:stCxn id="69" idx="2"/>
            <a:endCxn id="71" idx="0"/>
          </p:cNvCxnSpPr>
          <p:nvPr/>
        </p:nvCxnSpPr>
        <p:spPr>
          <a:xfrm>
            <a:off x="9887946" y="3993573"/>
            <a:ext cx="8486" cy="2401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2611945E-87C3-D773-1CEE-0AAAAD37F8D0}"/>
              </a:ext>
              <a:ext uri="{C183D7F6-B498-43B3-948B-1728B52AA6E4}">
                <adec:decorative xmlns:adec="http://schemas.microsoft.com/office/drawing/2017/decorative" val="1"/>
              </a:ext>
            </a:extLst>
          </p:cNvPr>
          <p:cNvCxnSpPr>
            <a:cxnSpLocks/>
            <a:stCxn id="70" idx="2"/>
            <a:endCxn id="72" idx="0"/>
          </p:cNvCxnSpPr>
          <p:nvPr/>
        </p:nvCxnSpPr>
        <p:spPr>
          <a:xfrm flipH="1">
            <a:off x="6941128" y="5047347"/>
            <a:ext cx="7750" cy="22195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Elbow Connector 82">
            <a:extLst>
              <a:ext uri="{FF2B5EF4-FFF2-40B4-BE49-F238E27FC236}">
                <a16:creationId xmlns:a16="http://schemas.microsoft.com/office/drawing/2014/main" id="{0B7C3973-B1B0-207F-505D-03579F484D4E}"/>
              </a:ext>
              <a:ext uri="{C183D7F6-B498-43B3-948B-1728B52AA6E4}">
                <adec:decorative xmlns:adec="http://schemas.microsoft.com/office/drawing/2017/decorative" val="1"/>
              </a:ext>
            </a:extLst>
          </p:cNvPr>
          <p:cNvCxnSpPr>
            <a:cxnSpLocks/>
          </p:cNvCxnSpPr>
          <p:nvPr/>
        </p:nvCxnSpPr>
        <p:spPr>
          <a:xfrm rot="16200000" flipH="1">
            <a:off x="8379844" y="3785270"/>
            <a:ext cx="371720" cy="265176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CFA7FAF-33CC-7973-E6B0-92F91028D5FD}"/>
              </a:ext>
              <a:ext uri="{C183D7F6-B498-43B3-948B-1728B52AA6E4}">
                <adec:decorative xmlns:adec="http://schemas.microsoft.com/office/drawing/2017/decorative" val="1"/>
              </a:ext>
            </a:extLst>
          </p:cNvPr>
          <p:cNvCxnSpPr>
            <a:cxnSpLocks/>
            <a:stCxn id="71" idx="2"/>
            <a:endCxn id="73" idx="0"/>
          </p:cNvCxnSpPr>
          <p:nvPr/>
        </p:nvCxnSpPr>
        <p:spPr>
          <a:xfrm>
            <a:off x="9896432" y="4925291"/>
            <a:ext cx="2122" cy="37172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5B46B266-A6A5-7977-AE53-5F80E238CAB6}"/>
              </a:ext>
            </a:extLst>
          </p:cNvPr>
          <p:cNvSpPr>
            <a:spLocks noGrp="1"/>
          </p:cNvSpPr>
          <p:nvPr>
            <p:ph type="body" sz="quarter" idx="13"/>
          </p:nvPr>
        </p:nvSpPr>
        <p:spPr>
          <a:xfrm>
            <a:off x="1679952" y="5929704"/>
            <a:ext cx="9783648" cy="421493"/>
          </a:xfrm>
        </p:spPr>
        <p:txBody>
          <a:bodyPr/>
          <a:lstStyle/>
          <a:p>
            <a:r>
              <a:rPr lang="en-US" b="1" dirty="0"/>
              <a:t>Abbreviations: </a:t>
            </a:r>
            <a:r>
              <a:rPr lang="en-US" dirty="0"/>
              <a:t>DBP indicates diastolic blood pressure; ED, emergency department; ICU, intensive care unit; OPT, outpatient; and SBP, systolic blood pressure. </a:t>
            </a:r>
          </a:p>
        </p:txBody>
      </p:sp>
      <p:sp>
        <p:nvSpPr>
          <p:cNvPr id="4" name="Slide Number Placeholder 3">
            <a:extLst>
              <a:ext uri="{FF2B5EF4-FFF2-40B4-BE49-F238E27FC236}">
                <a16:creationId xmlns:a16="http://schemas.microsoft.com/office/drawing/2014/main" id="{9D092CC3-16A0-DF4C-A81B-73D3B232DE8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Tree>
    <p:extLst>
      <p:ext uri="{BB962C8B-B14F-4D97-AF65-F5344CB8AC3E}">
        <p14:creationId xmlns:p14="http://schemas.microsoft.com/office/powerpoint/2010/main" val="108607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wipe(up)">
                                      <p:cBhvr>
                                        <p:cTn id="11" dur="500"/>
                                        <p:tgtEl>
                                          <p:spTgt spid="7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up)">
                                      <p:cBhvr>
                                        <p:cTn id="19" dur="500"/>
                                        <p:tgtEl>
                                          <p:spTgt spid="5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right)">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childTnLst>
                          </p:cTn>
                        </p:par>
                        <p:par>
                          <p:cTn id="43" fill="hold">
                            <p:stCondLst>
                              <p:cond delay="4500"/>
                            </p:stCondLst>
                            <p:childTnLst>
                              <p:par>
                                <p:cTn id="44" presetID="22" presetClass="entr" presetSubtype="1" fill="hold" nodeType="after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up)">
                                      <p:cBhvr>
                                        <p:cTn id="46" dur="500"/>
                                        <p:tgtEl>
                                          <p:spTgt spid="96"/>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childTnLst>
                          </p:cTn>
                        </p:par>
                        <p:par>
                          <p:cTn id="51" fill="hold">
                            <p:stCondLst>
                              <p:cond delay="5500"/>
                            </p:stCondLst>
                            <p:childTnLst>
                              <p:par>
                                <p:cTn id="52" presetID="22" presetClass="entr" presetSubtype="2" fill="hold"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right)">
                                      <p:cBhvr>
                                        <p:cTn id="54" dur="500"/>
                                        <p:tgtEl>
                                          <p:spTgt spid="10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6"/>
                                        </p:tgtEl>
                                        <p:attrNameLst>
                                          <p:attrName>style.visibility</p:attrName>
                                        </p:attrNameLst>
                                      </p:cBhvr>
                                      <p:to>
                                        <p:strVal val="visible"/>
                                      </p:to>
                                    </p:set>
                                    <p:animEffect transition="in" filter="fade">
                                      <p:cBhvr>
                                        <p:cTn id="57" dur="500"/>
                                        <p:tgtEl>
                                          <p:spTgt spid="106"/>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wipe(left)">
                                      <p:cBhvr>
                                        <p:cTn id="65" dur="500"/>
                                        <p:tgtEl>
                                          <p:spTgt spid="10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fade">
                                      <p:cBhvr>
                                        <p:cTn id="68" dur="500"/>
                                        <p:tgtEl>
                                          <p:spTgt spid="107"/>
                                        </p:tgtEl>
                                      </p:cBhvr>
                                    </p:animEffect>
                                  </p:childTnLst>
                                </p:cTn>
                              </p:par>
                            </p:childTnLst>
                          </p:cTn>
                        </p:par>
                        <p:par>
                          <p:cTn id="69" fill="hold">
                            <p:stCondLst>
                              <p:cond delay="7000"/>
                            </p:stCondLst>
                            <p:childTnLst>
                              <p:par>
                                <p:cTn id="70" presetID="10" presetClass="entr" presetSubtype="0" fill="hold" grpId="0" nodeType="after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fade">
                                      <p:cBhvr>
                                        <p:cTn id="80" dur="500"/>
                                        <p:tgtEl>
                                          <p:spTgt spid="56"/>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fade">
                                      <p:cBhvr>
                                        <p:cTn id="84" dur="500"/>
                                        <p:tgtEl>
                                          <p:spTgt spid="67"/>
                                        </p:tgtEl>
                                      </p:cBhvr>
                                    </p:animEffect>
                                  </p:childTnLst>
                                </p:cTn>
                              </p:par>
                            </p:childTnLst>
                          </p:cTn>
                        </p:par>
                        <p:par>
                          <p:cTn id="85" fill="hold">
                            <p:stCondLst>
                              <p:cond delay="1000"/>
                            </p:stCondLst>
                            <p:childTnLst>
                              <p:par>
                                <p:cTn id="86" presetID="22" presetClass="entr" presetSubtype="2" fill="hold" nodeType="after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wipe(right)">
                                      <p:cBhvr>
                                        <p:cTn id="88" dur="500"/>
                                        <p:tgtEl>
                                          <p:spTgt spid="110"/>
                                        </p:tgtEl>
                                      </p:cBhvr>
                                    </p:animEffect>
                                  </p:childTnLst>
                                </p:cTn>
                              </p:par>
                            </p:childTnLst>
                          </p:cTn>
                        </p:par>
                        <p:par>
                          <p:cTn id="89" fill="hold">
                            <p:stCondLst>
                              <p:cond delay="1500"/>
                            </p:stCondLst>
                            <p:childTnLst>
                              <p:par>
                                <p:cTn id="90" presetID="10" presetClass="entr" presetSubtype="0"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500"/>
                                        <p:tgtEl>
                                          <p:spTgt spid="68"/>
                                        </p:tgtEl>
                                      </p:cBhvr>
                                    </p:animEffect>
                                  </p:childTnLst>
                                </p:cTn>
                              </p:par>
                            </p:childTnLst>
                          </p:cTn>
                        </p:par>
                        <p:par>
                          <p:cTn id="93" fill="hold">
                            <p:stCondLst>
                              <p:cond delay="2000"/>
                            </p:stCondLst>
                            <p:childTnLst>
                              <p:par>
                                <p:cTn id="94" presetID="22" presetClass="entr" presetSubtype="1" fill="hold" nodeType="afterEffect">
                                  <p:stCondLst>
                                    <p:cond delay="0"/>
                                  </p:stCondLst>
                                  <p:childTnLst>
                                    <p:set>
                                      <p:cBhvr>
                                        <p:cTn id="95" dur="1" fill="hold">
                                          <p:stCondLst>
                                            <p:cond delay="0"/>
                                          </p:stCondLst>
                                        </p:cTn>
                                        <p:tgtEl>
                                          <p:spTgt spid="123"/>
                                        </p:tgtEl>
                                        <p:attrNameLst>
                                          <p:attrName>style.visibility</p:attrName>
                                        </p:attrNameLst>
                                      </p:cBhvr>
                                      <p:to>
                                        <p:strVal val="visible"/>
                                      </p:to>
                                    </p:set>
                                    <p:animEffect transition="in" filter="wipe(up)">
                                      <p:cBhvr>
                                        <p:cTn id="96" dur="500"/>
                                        <p:tgtEl>
                                          <p:spTgt spid="123"/>
                                        </p:tgtEl>
                                      </p:cBhvr>
                                    </p:animEffect>
                                  </p:childTnLst>
                                </p:cTn>
                              </p:par>
                            </p:childTnLst>
                          </p:cTn>
                        </p:par>
                        <p:par>
                          <p:cTn id="97" fill="hold">
                            <p:stCondLst>
                              <p:cond delay="2500"/>
                            </p:stCondLst>
                            <p:childTnLst>
                              <p:par>
                                <p:cTn id="98" presetID="10" presetClass="entr" presetSubtype="0" fill="hold" grpId="0" nodeType="after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fade">
                                      <p:cBhvr>
                                        <p:cTn id="100" dur="500"/>
                                        <p:tgtEl>
                                          <p:spTgt spid="70"/>
                                        </p:tgtEl>
                                      </p:cBhvr>
                                    </p:animEffect>
                                  </p:childTnLst>
                                </p:cTn>
                              </p:par>
                            </p:childTnLst>
                          </p:cTn>
                        </p:par>
                        <p:par>
                          <p:cTn id="101" fill="hold">
                            <p:stCondLst>
                              <p:cond delay="3000"/>
                            </p:stCondLst>
                            <p:childTnLst>
                              <p:par>
                                <p:cTn id="102" presetID="22" presetClass="entr" presetSubtype="1" fill="hold" nodeType="afterEffect">
                                  <p:stCondLst>
                                    <p:cond delay="0"/>
                                  </p:stCondLst>
                                  <p:childTnLst>
                                    <p:set>
                                      <p:cBhvr>
                                        <p:cTn id="103" dur="1" fill="hold">
                                          <p:stCondLst>
                                            <p:cond delay="0"/>
                                          </p:stCondLst>
                                        </p:cTn>
                                        <p:tgtEl>
                                          <p:spTgt spid="140"/>
                                        </p:tgtEl>
                                        <p:attrNameLst>
                                          <p:attrName>style.visibility</p:attrName>
                                        </p:attrNameLst>
                                      </p:cBhvr>
                                      <p:to>
                                        <p:strVal val="visible"/>
                                      </p:to>
                                    </p:set>
                                    <p:animEffect transition="in" filter="wipe(up)">
                                      <p:cBhvr>
                                        <p:cTn id="104" dur="500"/>
                                        <p:tgtEl>
                                          <p:spTgt spid="140"/>
                                        </p:tgtEl>
                                      </p:cBhvr>
                                    </p:animEffect>
                                  </p:childTnLst>
                                </p:cTn>
                              </p:par>
                            </p:childTnLst>
                          </p:cTn>
                        </p:par>
                        <p:par>
                          <p:cTn id="105" fill="hold">
                            <p:stCondLst>
                              <p:cond delay="3500"/>
                            </p:stCondLst>
                            <p:childTnLst>
                              <p:par>
                                <p:cTn id="106" presetID="10" presetClass="entr" presetSubtype="0"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fade">
                                      <p:cBhvr>
                                        <p:cTn id="108" dur="500"/>
                                        <p:tgtEl>
                                          <p:spTgt spid="72"/>
                                        </p:tgtEl>
                                      </p:cBhvr>
                                    </p:animEffect>
                                  </p:childTnLst>
                                </p:cTn>
                              </p:par>
                            </p:childTnLst>
                          </p:cTn>
                        </p:par>
                        <p:par>
                          <p:cTn id="109" fill="hold">
                            <p:stCondLst>
                              <p:cond delay="4000"/>
                            </p:stCondLst>
                            <p:childTnLst>
                              <p:par>
                                <p:cTn id="110" presetID="22" presetClass="entr" presetSubtype="8" fill="hold" nodeType="afterEffect">
                                  <p:stCondLst>
                                    <p:cond delay="0"/>
                                  </p:stCondLst>
                                  <p:childTnLst>
                                    <p:set>
                                      <p:cBhvr>
                                        <p:cTn id="111" dur="1" fill="hold">
                                          <p:stCondLst>
                                            <p:cond delay="0"/>
                                          </p:stCondLst>
                                        </p:cTn>
                                        <p:tgtEl>
                                          <p:spTgt spid="143"/>
                                        </p:tgtEl>
                                        <p:attrNameLst>
                                          <p:attrName>style.visibility</p:attrName>
                                        </p:attrNameLst>
                                      </p:cBhvr>
                                      <p:to>
                                        <p:strVal val="visible"/>
                                      </p:to>
                                    </p:set>
                                    <p:animEffect transition="in" filter="wipe(left)">
                                      <p:cBhvr>
                                        <p:cTn id="112" dur="500"/>
                                        <p:tgtEl>
                                          <p:spTgt spid="143"/>
                                        </p:tgtEl>
                                      </p:cBhvr>
                                    </p:animEffect>
                                  </p:childTnLst>
                                </p:cTn>
                              </p:par>
                            </p:childTnLst>
                          </p:cTn>
                        </p:par>
                        <p:par>
                          <p:cTn id="113" fill="hold">
                            <p:stCondLst>
                              <p:cond delay="4500"/>
                            </p:stCondLst>
                            <p:childTnLst>
                              <p:par>
                                <p:cTn id="114" presetID="10" presetClass="entr" presetSubtype="0" fill="hold" grpId="0" nodeType="afterEffect">
                                  <p:stCondLst>
                                    <p:cond delay="0"/>
                                  </p:stCondLst>
                                  <p:childTnLst>
                                    <p:set>
                                      <p:cBhvr>
                                        <p:cTn id="115" dur="1" fill="hold">
                                          <p:stCondLst>
                                            <p:cond delay="0"/>
                                          </p:stCondLst>
                                        </p:cTn>
                                        <p:tgtEl>
                                          <p:spTgt spid="73"/>
                                        </p:tgtEl>
                                        <p:attrNameLst>
                                          <p:attrName>style.visibility</p:attrName>
                                        </p:attrNameLst>
                                      </p:cBhvr>
                                      <p:to>
                                        <p:strVal val="visible"/>
                                      </p:to>
                                    </p:set>
                                    <p:animEffect transition="in" filter="fade">
                                      <p:cBhvr>
                                        <p:cTn id="116" dur="500"/>
                                        <p:tgtEl>
                                          <p:spTgt spid="73"/>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111"/>
                                        </p:tgtEl>
                                        <p:attrNameLst>
                                          <p:attrName>style.visibility</p:attrName>
                                        </p:attrNameLst>
                                      </p:cBhvr>
                                      <p:to>
                                        <p:strVal val="visible"/>
                                      </p:to>
                                    </p:set>
                                    <p:animEffect transition="in" filter="wipe(left)">
                                      <p:cBhvr>
                                        <p:cTn id="121" dur="500"/>
                                        <p:tgtEl>
                                          <p:spTgt spid="111"/>
                                        </p:tgtEl>
                                      </p:cBhvr>
                                    </p:animEffect>
                                  </p:childTnLst>
                                </p:cTn>
                              </p:par>
                            </p:childTnLst>
                          </p:cTn>
                        </p:par>
                        <p:par>
                          <p:cTn id="122" fill="hold">
                            <p:stCondLst>
                              <p:cond delay="500"/>
                            </p:stCondLst>
                            <p:childTnLst>
                              <p:par>
                                <p:cTn id="123" presetID="10" presetClass="entr" presetSubtype="0"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fade">
                                      <p:cBhvr>
                                        <p:cTn id="125" dur="500"/>
                                        <p:tgtEl>
                                          <p:spTgt spid="69"/>
                                        </p:tgtEl>
                                      </p:cBhvr>
                                    </p:animEffect>
                                  </p:childTnLst>
                                </p:cTn>
                              </p:par>
                            </p:childTnLst>
                          </p:cTn>
                        </p:par>
                        <p:par>
                          <p:cTn id="126" fill="hold">
                            <p:stCondLst>
                              <p:cond delay="1000"/>
                            </p:stCondLst>
                            <p:childTnLst>
                              <p:par>
                                <p:cTn id="127" presetID="22" presetClass="entr" presetSubtype="1" fill="hold" nodeType="afterEffect">
                                  <p:stCondLst>
                                    <p:cond delay="0"/>
                                  </p:stCondLst>
                                  <p:childTnLst>
                                    <p:set>
                                      <p:cBhvr>
                                        <p:cTn id="128" dur="1" fill="hold">
                                          <p:stCondLst>
                                            <p:cond delay="0"/>
                                          </p:stCondLst>
                                        </p:cTn>
                                        <p:tgtEl>
                                          <p:spTgt spid="126"/>
                                        </p:tgtEl>
                                        <p:attrNameLst>
                                          <p:attrName>style.visibility</p:attrName>
                                        </p:attrNameLst>
                                      </p:cBhvr>
                                      <p:to>
                                        <p:strVal val="visible"/>
                                      </p:to>
                                    </p:set>
                                    <p:animEffect transition="in" filter="wipe(up)">
                                      <p:cBhvr>
                                        <p:cTn id="129" dur="500"/>
                                        <p:tgtEl>
                                          <p:spTgt spid="126"/>
                                        </p:tgtEl>
                                      </p:cBhvr>
                                    </p:animEffect>
                                  </p:childTnLst>
                                </p:cTn>
                              </p:par>
                            </p:childTnLst>
                          </p:cTn>
                        </p:par>
                        <p:par>
                          <p:cTn id="130" fill="hold">
                            <p:stCondLst>
                              <p:cond delay="1500"/>
                            </p:stCondLst>
                            <p:childTnLst>
                              <p:par>
                                <p:cTn id="131" presetID="10" presetClass="entr" presetSubtype="0" fill="hold" grpId="0"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fade">
                                      <p:cBhvr>
                                        <p:cTn id="133" dur="500"/>
                                        <p:tgtEl>
                                          <p:spTgt spid="71"/>
                                        </p:tgtEl>
                                      </p:cBhvr>
                                    </p:animEffect>
                                  </p:childTnLst>
                                </p:cTn>
                              </p:par>
                            </p:childTnLst>
                          </p:cTn>
                        </p:par>
                        <p:par>
                          <p:cTn id="134" fill="hold">
                            <p:stCondLst>
                              <p:cond delay="2000"/>
                            </p:stCondLst>
                            <p:childTnLst>
                              <p:par>
                                <p:cTn id="135" presetID="22" presetClass="entr" presetSubtype="1" fill="hold" nodeType="afterEffect">
                                  <p:stCondLst>
                                    <p:cond delay="0"/>
                                  </p:stCondLst>
                                  <p:childTnLst>
                                    <p:set>
                                      <p:cBhvr>
                                        <p:cTn id="136" dur="1" fill="hold">
                                          <p:stCondLst>
                                            <p:cond delay="0"/>
                                          </p:stCondLst>
                                        </p:cTn>
                                        <p:tgtEl>
                                          <p:spTgt spid="148"/>
                                        </p:tgtEl>
                                        <p:attrNameLst>
                                          <p:attrName>style.visibility</p:attrName>
                                        </p:attrNameLst>
                                      </p:cBhvr>
                                      <p:to>
                                        <p:strVal val="visible"/>
                                      </p:to>
                                    </p:set>
                                    <p:animEffect transition="in" filter="wipe(up)">
                                      <p:cBhvr>
                                        <p:cTn id="13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9" grpId="0" animBg="1"/>
      <p:bldP spid="52" grpId="0" animBg="1"/>
      <p:bldP spid="61" grpId="0" animBg="1"/>
      <p:bldP spid="62" grpId="0" animBg="1"/>
      <p:bldP spid="63" grpId="0" animBg="1"/>
      <p:bldP spid="65" grpId="0" animBg="1"/>
      <p:bldP spid="66" grpId="0" animBg="1"/>
      <p:bldP spid="67" grpId="0" animBg="1"/>
      <p:bldP spid="68" grpId="0" animBg="1"/>
      <p:bldP spid="69" grpId="0" animBg="1"/>
      <p:bldP spid="70" grpId="0" animBg="1"/>
      <p:bldP spid="71" grpId="0" animBg="1"/>
      <p:bldP spid="72" grpId="0" animBg="1"/>
      <p:bldP spid="73" grpId="0" animBg="1"/>
      <p:bldP spid="106" grpId="0" animBg="1"/>
      <p:bldP spid="10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46E0F-B112-0A9E-988C-B8A29DE2FA48}"/>
              </a:ext>
              <a:ext uri="{C183D7F6-B498-43B3-948B-1728B52AA6E4}">
                <adec:decorative xmlns:adec="http://schemas.microsoft.com/office/drawing/2017/decorative" val="1"/>
              </a:ext>
            </a:extLst>
          </p:cNvPr>
          <p:cNvSpPr/>
          <p:nvPr/>
        </p:nvSpPr>
        <p:spPr>
          <a:xfrm>
            <a:off x="810491" y="3408218"/>
            <a:ext cx="7356764" cy="457200"/>
          </a:xfrm>
          <a:prstGeom prst="rect">
            <a:avLst/>
          </a:prstGeom>
          <a:solidFill>
            <a:srgbClr val="CF24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8DC25A-9FF0-BC83-EFF0-9A4A622AB6AE}"/>
              </a:ext>
            </a:extLst>
          </p:cNvPr>
          <p:cNvSpPr>
            <a:spLocks noGrp="1"/>
          </p:cNvSpPr>
          <p:nvPr>
            <p:ph type="title"/>
          </p:nvPr>
        </p:nvSpPr>
        <p:spPr/>
        <p:txBody>
          <a:bodyPr/>
          <a:lstStyle/>
          <a:p>
            <a:r>
              <a:rPr lang="en-US" dirty="0"/>
              <a:t>Definition and Classification of </a:t>
            </a:r>
            <a:r>
              <a:rPr lang="en-US" dirty="0">
                <a:solidFill>
                  <a:srgbClr val="CF242A"/>
                </a:solidFill>
              </a:rPr>
              <a:t>Blood Pressure</a:t>
            </a:r>
          </a:p>
        </p:txBody>
      </p:sp>
      <p:graphicFrame>
        <p:nvGraphicFramePr>
          <p:cNvPr id="12" name="Content Placeholder 19">
            <a:extLst>
              <a:ext uri="{FF2B5EF4-FFF2-40B4-BE49-F238E27FC236}">
                <a16:creationId xmlns:a16="http://schemas.microsoft.com/office/drawing/2014/main" id="{6D5C756F-E0FF-E100-2112-36787E98190F}"/>
              </a:ext>
            </a:extLst>
          </p:cNvPr>
          <p:cNvGraphicFramePr>
            <a:graphicFrameLocks noGrp="1"/>
          </p:cNvGraphicFramePr>
          <p:nvPr>
            <p:ph idx="1"/>
            <p:extLst>
              <p:ext uri="{D42A27DB-BD31-4B8C-83A1-F6EECF244321}">
                <p14:modId xmlns:p14="http://schemas.microsoft.com/office/powerpoint/2010/main" val="370057955"/>
              </p:ext>
            </p:extLst>
          </p:nvPr>
        </p:nvGraphicFramePr>
        <p:xfrm>
          <a:off x="800000" y="1578725"/>
          <a:ext cx="7379031" cy="3495487"/>
        </p:xfrm>
        <a:graphic>
          <a:graphicData uri="http://schemas.openxmlformats.org/drawingml/2006/table">
            <a:tbl>
              <a:tblPr firstRow="1" bandRow="1">
                <a:tableStyleId>{793D81CF-94F2-401A-BA57-92F5A7B2D0C5}</a:tableStyleId>
              </a:tblPr>
              <a:tblGrid>
                <a:gridCol w="2739608">
                  <a:extLst>
                    <a:ext uri="{9D8B030D-6E8A-4147-A177-3AD203B41FA5}">
                      <a16:colId xmlns:a16="http://schemas.microsoft.com/office/drawing/2014/main" val="3467001382"/>
                    </a:ext>
                  </a:extLst>
                </a:gridCol>
                <a:gridCol w="2037490">
                  <a:extLst>
                    <a:ext uri="{9D8B030D-6E8A-4147-A177-3AD203B41FA5}">
                      <a16:colId xmlns:a16="http://schemas.microsoft.com/office/drawing/2014/main" val="205354891"/>
                    </a:ext>
                  </a:extLst>
                </a:gridCol>
                <a:gridCol w="688341">
                  <a:extLst>
                    <a:ext uri="{9D8B030D-6E8A-4147-A177-3AD203B41FA5}">
                      <a16:colId xmlns:a16="http://schemas.microsoft.com/office/drawing/2014/main" val="1438319509"/>
                    </a:ext>
                  </a:extLst>
                </a:gridCol>
                <a:gridCol w="1913592">
                  <a:extLst>
                    <a:ext uri="{9D8B030D-6E8A-4147-A177-3AD203B41FA5}">
                      <a16:colId xmlns:a16="http://schemas.microsoft.com/office/drawing/2014/main" val="721602092"/>
                    </a:ext>
                  </a:extLst>
                </a:gridCol>
              </a:tblGrid>
              <a:tr h="489065">
                <a:tc>
                  <a:txBody>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Lub Dub Bold" panose="020B0803030403020204" pitchFamily="34" charset="0"/>
                          <a:ea typeface="+mn-ea"/>
                          <a:cs typeface="Lato"/>
                        </a:rPr>
                        <a:t>Blood Pressure Category</a:t>
                      </a:r>
                    </a:p>
                  </a:txBody>
                  <a:tcPr anchor="ctr">
                    <a:lnL w="12700">
                      <a:noFill/>
                    </a:lnL>
                    <a:lnR w="12700">
                      <a:noFill/>
                    </a:lnR>
                    <a:lnT w="12700">
                      <a:noFill/>
                    </a:lnT>
                    <a:lnB w="12700">
                      <a:noFill/>
                    </a:lnB>
                    <a:lnTlToBr w="12700" cmpd="sng">
                      <a:noFill/>
                      <a:prstDash val="solid"/>
                    </a:lnTlToBr>
                    <a:lnBlToTr w="12700" cmpd="sng">
                      <a:noFill/>
                      <a:prstDash val="solid"/>
                    </a:lnBlToTr>
                    <a:solidFill>
                      <a:srgbClr val="2F5597"/>
                    </a:solidFill>
                  </a:tcPr>
                </a:tc>
                <a:tc>
                  <a:txBody>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Lub Dub Bold" panose="020B0803030403020204" pitchFamily="34" charset="0"/>
                          <a:ea typeface="+mn-ea"/>
                          <a:cs typeface="Lato"/>
                        </a:rPr>
                        <a:t>SBP</a:t>
                      </a:r>
                    </a:p>
                  </a:txBody>
                  <a:tcPr anchor="ctr">
                    <a:lnL w="12700">
                      <a:noFill/>
                    </a:lnL>
                    <a:lnR w="12700">
                      <a:noFill/>
                    </a:lnR>
                    <a:lnT w="12700">
                      <a:noFill/>
                    </a:lnT>
                    <a:lnB w="12700">
                      <a:noFill/>
                    </a:lnB>
                    <a:lnTlToBr w="12700" cmpd="sng">
                      <a:noFill/>
                      <a:prstDash val="solid"/>
                    </a:lnTlToBr>
                    <a:lnBlToTr w="12700" cmpd="sng">
                      <a:noFill/>
                      <a:prstDash val="solid"/>
                    </a:lnBlToTr>
                    <a:solidFill>
                      <a:srgbClr val="2F5597"/>
                    </a:solidFill>
                  </a:tcPr>
                </a:tc>
                <a:tc>
                  <a:txBody>
                    <a:bodyP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sz="1600" b="1" i="0" u="none" strike="noStrike" kern="1200" cap="none" spc="0" normalizeH="0" baseline="0" dirty="0">
                        <a:ln>
                          <a:noFill/>
                        </a:ln>
                        <a:solidFill>
                          <a:prstClr val="white"/>
                        </a:solidFill>
                        <a:effectLst/>
                        <a:uLnTx/>
                        <a:uFillTx/>
                        <a:latin typeface="Lub Dub Bold" panose="020B0803030403020204" pitchFamily="34" charset="0"/>
                        <a:ea typeface="+mn-ea"/>
                        <a:cs typeface="Lato"/>
                      </a:endParaRPr>
                    </a:p>
                  </a:txBody>
                  <a:tcPr anchor="ctr">
                    <a:lnL w="12700">
                      <a:noFill/>
                    </a:lnL>
                    <a:lnR w="12700">
                      <a:noFill/>
                    </a:lnR>
                    <a:lnT w="12700">
                      <a:noFill/>
                    </a:lnT>
                    <a:lnB w="12700">
                      <a:noFill/>
                    </a:lnB>
                    <a:lnTlToBr w="12700" cmpd="sng">
                      <a:noFill/>
                      <a:prstDash val="solid"/>
                    </a:lnTlToBr>
                    <a:lnBlToTr w="12700" cmpd="sng">
                      <a:noFill/>
                      <a:prstDash val="solid"/>
                    </a:lnBlToTr>
                    <a:solidFill>
                      <a:srgbClr val="2F5597"/>
                    </a:solidFill>
                  </a:tcPr>
                </a:tc>
                <a:tc>
                  <a:txBody>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Lub Dub Bold" panose="020B0803030403020204" pitchFamily="34" charset="0"/>
                          <a:ea typeface="+mn-ea"/>
                          <a:cs typeface="Lato"/>
                        </a:rPr>
                        <a:t>DBP</a:t>
                      </a:r>
                    </a:p>
                  </a:txBody>
                  <a:tcPr anchor="ctr">
                    <a:lnL w="12700">
                      <a:noFill/>
                    </a:lnL>
                    <a:lnR w="12700">
                      <a:noFill/>
                    </a:lnR>
                    <a:lnT w="12700">
                      <a:noFill/>
                    </a:lnT>
                    <a:lnB w="12700">
                      <a:noFill/>
                    </a:lnB>
                    <a:lnTlToBr w="12700" cmpd="sng">
                      <a:noFill/>
                      <a:prstDash val="solid"/>
                    </a:lnTlToBr>
                    <a:lnBlToTr w="12700" cmpd="sng">
                      <a:noFill/>
                      <a:prstDash val="solid"/>
                    </a:lnBlToTr>
                    <a:solidFill>
                      <a:srgbClr val="2F5597"/>
                    </a:solidFill>
                  </a:tcPr>
                </a:tc>
                <a:extLst>
                  <a:ext uri="{0D108BD9-81ED-4DB2-BD59-A6C34878D82A}">
                    <a16:rowId xmlns:a16="http://schemas.microsoft.com/office/drawing/2014/main" val="2119711560"/>
                  </a:ext>
                </a:extLst>
              </a:tr>
              <a:tr h="693279">
                <a:tc>
                  <a:txBody>
                    <a:bodyPr/>
                    <a:lstStyle/>
                    <a:p>
                      <a:r>
                        <a:rPr lang="en-US" sz="1600" dirty="0">
                          <a:latin typeface="Lub Dub Bold" panose="020B0803030403020204" pitchFamily="34" charset="0"/>
                        </a:rPr>
                        <a:t>Normal</a:t>
                      </a:r>
                    </a:p>
                  </a:txBody>
                  <a:tcPr anchor="ctr">
                    <a:lnL w="12700" cmpd="sng">
                      <a:noFill/>
                    </a:lnL>
                    <a:lnR w="12700">
                      <a:noFill/>
                    </a:lnR>
                    <a:lnT w="12700">
                      <a:noFill/>
                    </a:lnT>
                    <a:lnB w="12700">
                      <a:noFill/>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rPr>
                        <a:t>&lt; 120 mmHg</a:t>
                      </a:r>
                    </a:p>
                  </a:txBody>
                  <a:tcPr anchor="ctr">
                    <a:lnL w="12700">
                      <a:noFill/>
                    </a:lnL>
                    <a:lnR w="12700">
                      <a:noFill/>
                    </a:lnR>
                    <a:lnT w="12700">
                      <a:noFill/>
                    </a:lnT>
                    <a:lnB w="12700">
                      <a:noFill/>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rPr>
                        <a:t>and</a:t>
                      </a:r>
                    </a:p>
                  </a:txBody>
                  <a:tcPr anchor="ctr">
                    <a:lnL w="12700">
                      <a:noFill/>
                    </a:lnL>
                    <a:lnR w="12700">
                      <a:noFill/>
                    </a:lnR>
                    <a:lnT w="12700">
                      <a:noFill/>
                    </a:lnT>
                    <a:lnB w="12700">
                      <a:noFill/>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rPr>
                        <a:t>&lt; 80 mmHg</a:t>
                      </a:r>
                    </a:p>
                  </a:txBody>
                  <a:tcPr anchor="ctr">
                    <a:lnL w="12700">
                      <a:noFill/>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2909602359"/>
                  </a:ext>
                </a:extLst>
              </a:tr>
              <a:tr h="693279">
                <a:tc>
                  <a:txBody>
                    <a:bodyPr/>
                    <a:lstStyle/>
                    <a:p>
                      <a:r>
                        <a:rPr lang="en-US" sz="1600" dirty="0">
                          <a:latin typeface="Lub Dub Bold" panose="020B0803030403020204" pitchFamily="34" charset="0"/>
                        </a:rPr>
                        <a:t>Elevated </a:t>
                      </a:r>
                    </a:p>
                  </a:txBody>
                  <a:tcPr anchor="ctr">
                    <a:lnL w="12700">
                      <a:noFill/>
                    </a:lnL>
                    <a:lnR w="12700">
                      <a:noFill/>
                    </a:lnR>
                    <a:lnT w="12700">
                      <a:noFill/>
                    </a:lnT>
                    <a:lnB w="12700">
                      <a:noFill/>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rPr>
                        <a:t>120 to 129 mmHg</a:t>
                      </a:r>
                    </a:p>
                  </a:txBody>
                  <a:tcPr anchor="ctr">
                    <a:lnL w="12700">
                      <a:noFill/>
                    </a:lnL>
                    <a:lnR w="12700">
                      <a:noFill/>
                    </a:lnR>
                    <a:lnT w="12700">
                      <a:noFill/>
                    </a:lnT>
                    <a:lnB w="12700">
                      <a:noFill/>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rPr>
                        <a:t>and</a:t>
                      </a:r>
                    </a:p>
                  </a:txBody>
                  <a:tcPr anchor="ctr">
                    <a:lnL w="12700">
                      <a:noFill/>
                    </a:lnL>
                    <a:lnR w="12700">
                      <a:noFill/>
                    </a:lnR>
                    <a:lnT w="12700">
                      <a:noFill/>
                    </a:lnT>
                    <a:lnB w="12700">
                      <a:noFill/>
                    </a:lnB>
                    <a:lnTlToBr w="12700" cmpd="sng">
                      <a:noFill/>
                      <a:prstDash val="solid"/>
                    </a:lnTlToBr>
                    <a:lnBlToTr w="12700" cmpd="sng">
                      <a:noFill/>
                      <a:prstDash val="solid"/>
                    </a:lnBlToTr>
                  </a:tcPr>
                </a:tc>
                <a:tc>
                  <a:txBody>
                    <a:bodyPr/>
                    <a:lstStyle/>
                    <a:p>
                      <a:pPr algn="ctr"/>
                      <a:r>
                        <a:rPr lang="en-US" sz="1600" dirty="0">
                          <a:latin typeface="Lub Dub Medium" panose="020B0603030403020204" pitchFamily="34" charset="0"/>
                        </a:rPr>
                        <a:t>&lt; 80 mmHg</a:t>
                      </a:r>
                    </a:p>
                  </a:txBody>
                  <a:tcPr anchor="ctr">
                    <a:lnL w="12700">
                      <a:noFill/>
                    </a:lnL>
                    <a:lnR w="12700">
                      <a:noFill/>
                    </a:lnR>
                    <a:lnT w="12700">
                      <a:noFill/>
                    </a:lnT>
                    <a:lnB w="12700">
                      <a:noFill/>
                    </a:lnB>
                    <a:lnTlToBr w="12700" cmpd="sng">
                      <a:noFill/>
                      <a:prstDash val="solid"/>
                    </a:lnTlToBr>
                    <a:lnBlToTr w="12700" cmpd="sng">
                      <a:noFill/>
                      <a:prstDash val="solid"/>
                    </a:lnBlToTr>
                  </a:tcPr>
                </a:tc>
                <a:extLst>
                  <a:ext uri="{0D108BD9-81ED-4DB2-BD59-A6C34878D82A}">
                    <a16:rowId xmlns:a16="http://schemas.microsoft.com/office/drawing/2014/main" val="4252234136"/>
                  </a:ext>
                </a:extLst>
              </a:tr>
              <a:tr h="0">
                <a:tc>
                  <a:txBody>
                    <a:bodyPr/>
                    <a:lstStyle/>
                    <a:p>
                      <a:r>
                        <a:rPr lang="en-US" sz="1600" dirty="0">
                          <a:solidFill>
                            <a:srgbClr val="CF242A"/>
                          </a:solidFill>
                          <a:latin typeface="Lub Dub Bold" panose="020B0803030403020204" pitchFamily="34" charset="0"/>
                        </a:rPr>
                        <a:t>Stage 1 Hypertension</a:t>
                      </a:r>
                    </a:p>
                  </a:txBody>
                  <a:tcPr marT="640080" marB="182880" anchor="ctr">
                    <a:lnL w="12700">
                      <a:noFill/>
                    </a:lnL>
                    <a:lnR w="12700">
                      <a:noFill/>
                    </a:lnR>
                    <a:lnT w="12700">
                      <a:noFill/>
                    </a:lnT>
                    <a:lnB w="12700">
                      <a:noFill/>
                    </a:lnB>
                    <a:lnTlToBr w="12700" cmpd="sng">
                      <a:noFill/>
                      <a:prstDash val="solid"/>
                    </a:lnTlToBr>
                    <a:lnBlToTr w="12700" cmpd="sng">
                      <a:noFill/>
                      <a:prstDash val="solid"/>
                    </a:lnBlToTr>
                    <a:noFill/>
                  </a:tcPr>
                </a:tc>
                <a:tc>
                  <a:txBody>
                    <a:bodyPr/>
                    <a:lstStyle/>
                    <a:p>
                      <a:pPr algn="ctr"/>
                      <a:r>
                        <a:rPr lang="en-US" sz="1600" dirty="0">
                          <a:latin typeface="Lub Dub Medium" panose="020B0603030403020204" pitchFamily="34" charset="0"/>
                        </a:rPr>
                        <a:t>130 to 139 mmHg</a:t>
                      </a:r>
                    </a:p>
                  </a:txBody>
                  <a:tcPr marT="640080" marB="182880" anchor="ctr">
                    <a:lnL w="12700">
                      <a:noFill/>
                    </a:lnL>
                    <a:lnR w="12700">
                      <a:noFill/>
                    </a:lnR>
                    <a:lnT w="12700">
                      <a:noFill/>
                    </a:lnT>
                    <a:lnB w="12700">
                      <a:noFill/>
                    </a:lnB>
                    <a:lnTlToBr w="12700" cmpd="sng">
                      <a:noFill/>
                      <a:prstDash val="solid"/>
                    </a:lnTlToBr>
                    <a:lnBlToTr w="12700" cmpd="sng">
                      <a:noFill/>
                      <a:prstDash val="solid"/>
                    </a:lnBlToTr>
                    <a:noFill/>
                  </a:tcPr>
                </a:tc>
                <a:tc>
                  <a:txBody>
                    <a:bodyPr/>
                    <a:lstStyle/>
                    <a:p>
                      <a:pPr algn="ctr"/>
                      <a:r>
                        <a:rPr lang="en-US" sz="1600" dirty="0">
                          <a:latin typeface="Lub Dub Medium" panose="020B0603030403020204" pitchFamily="34" charset="0"/>
                        </a:rPr>
                        <a:t>or</a:t>
                      </a:r>
                    </a:p>
                  </a:txBody>
                  <a:tcPr marT="640080" marB="182880" anchor="ctr">
                    <a:lnL w="12700">
                      <a:noFill/>
                    </a:lnL>
                    <a:lnR w="12700">
                      <a:noFill/>
                    </a:lnR>
                    <a:lnT w="12700">
                      <a:noFill/>
                    </a:lnT>
                    <a:lnB w="12700">
                      <a:noFill/>
                    </a:lnB>
                    <a:lnTlToBr w="12700" cmpd="sng">
                      <a:noFill/>
                      <a:prstDash val="solid"/>
                    </a:lnTlToBr>
                    <a:lnBlToTr w="12700" cmpd="sng">
                      <a:noFill/>
                      <a:prstDash val="solid"/>
                    </a:lnBlToTr>
                    <a:noFill/>
                  </a:tcPr>
                </a:tc>
                <a:tc>
                  <a:txBody>
                    <a:bodyPr/>
                    <a:lstStyle/>
                    <a:p>
                      <a:pPr algn="ctr"/>
                      <a:r>
                        <a:rPr lang="en-US" sz="1600" dirty="0">
                          <a:latin typeface="Lub Dub Medium" panose="020B0603030403020204" pitchFamily="34" charset="0"/>
                        </a:rPr>
                        <a:t>80 to 89 mmHg</a:t>
                      </a:r>
                    </a:p>
                  </a:txBody>
                  <a:tcPr marT="640080" marB="182880" anchor="ctr">
                    <a:lnL w="12700">
                      <a:noFill/>
                    </a:lnL>
                    <a:lnR w="12700">
                      <a:noFill/>
                    </a:lnR>
                    <a:lnT w="12700">
                      <a:noFill/>
                    </a:lnT>
                    <a:lnB w="12700">
                      <a:noFill/>
                    </a:lnB>
                    <a:lnTlToBr w="12700" cmpd="sng">
                      <a:noFill/>
                      <a:prstDash val="solid"/>
                    </a:lnTlToBr>
                    <a:lnBlToTr w="12700" cmpd="sng">
                      <a:noFill/>
                      <a:prstDash val="solid"/>
                    </a:lnBlToTr>
                    <a:noFill/>
                  </a:tcPr>
                </a:tc>
                <a:extLst>
                  <a:ext uri="{0D108BD9-81ED-4DB2-BD59-A6C34878D82A}">
                    <a16:rowId xmlns:a16="http://schemas.microsoft.com/office/drawing/2014/main" val="743494496"/>
                  </a:ext>
                </a:extLst>
              </a:tr>
              <a:tr h="553064">
                <a:tc>
                  <a:txBody>
                    <a:bodyPr/>
                    <a:lstStyle/>
                    <a:p>
                      <a:r>
                        <a:rPr lang="en-US" sz="1600" dirty="0">
                          <a:solidFill>
                            <a:srgbClr val="CF242A"/>
                          </a:solidFill>
                          <a:latin typeface="Lub Dub Bold" panose="020B0803030403020204" pitchFamily="34" charset="0"/>
                        </a:rPr>
                        <a:t>Stage 2 Hypertension</a:t>
                      </a:r>
                    </a:p>
                  </a:txBody>
                  <a:tcPr anchor="ctr">
                    <a:lnL w="12700">
                      <a:noFill/>
                    </a:lnL>
                    <a:lnR w="12700">
                      <a:noFill/>
                    </a:lnR>
                    <a:lnT w="12700">
                      <a:noFill/>
                    </a:lnT>
                    <a:lnB w="12700">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Lub Dub Medium" panose="020B0603030403020204" pitchFamily="34" charset="0"/>
                        </a:rPr>
                        <a:t>≥ 140 mmHg</a:t>
                      </a:r>
                    </a:p>
                  </a:txBody>
                  <a:tcPr anchor="ctr">
                    <a:lnL w="12700">
                      <a:noFill/>
                    </a:lnL>
                    <a:lnR w="12700">
                      <a:noFill/>
                    </a:lnR>
                    <a:lnT w="12700">
                      <a:noFill/>
                    </a:lnT>
                    <a:lnB w="12700">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600" dirty="0">
                          <a:latin typeface="Lub Dub Medium" panose="020B0603030403020204" pitchFamily="34" charset="0"/>
                        </a:rPr>
                        <a:t>or</a:t>
                      </a:r>
                    </a:p>
                  </a:txBody>
                  <a:tcPr anchor="ctr">
                    <a:lnL w="12700">
                      <a:noFill/>
                    </a:lnL>
                    <a:lnR w="12700">
                      <a:noFill/>
                    </a:lnR>
                    <a:lnT w="12700">
                      <a:noFill/>
                    </a:lnT>
                    <a:lnB w="12700">
                      <a:noFill/>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US" sz="1600" u="none" strike="noStrike" noProof="0" dirty="0">
                          <a:solidFill>
                            <a:srgbClr val="000000"/>
                          </a:solidFill>
                          <a:latin typeface="Lub Dub Medium" panose="020B0603030403020204" pitchFamily="34" charset="0"/>
                        </a:rPr>
                        <a:t>≥ 90 mmHg</a:t>
                      </a:r>
                      <a:endParaRPr lang="en-US" sz="1600" dirty="0">
                        <a:latin typeface="Lub Dub Medium" panose="020B0603030403020204" pitchFamily="34" charset="0"/>
                      </a:endParaRPr>
                    </a:p>
                  </a:txBody>
                  <a:tcPr anchor="ctr">
                    <a:lnL w="12700">
                      <a:noFill/>
                    </a:lnL>
                    <a:lnR w="12700">
                      <a:noFill/>
                    </a:lnR>
                    <a:lnT w="12700">
                      <a:noFill/>
                    </a:lnT>
                    <a:lnB w="12700">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3173008"/>
                  </a:ext>
                </a:extLst>
              </a:tr>
            </a:tbl>
          </a:graphicData>
        </a:graphic>
      </p:graphicFrame>
      <p:graphicFrame>
        <p:nvGraphicFramePr>
          <p:cNvPr id="6" name="Content Placeholder 5">
            <a:extLst>
              <a:ext uri="{FF2B5EF4-FFF2-40B4-BE49-F238E27FC236}">
                <a16:creationId xmlns:a16="http://schemas.microsoft.com/office/drawing/2014/main" id="{3C404B48-854C-FAB6-A571-663A725DABF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903247366"/>
              </p:ext>
            </p:extLst>
          </p:nvPr>
        </p:nvGraphicFramePr>
        <p:xfrm>
          <a:off x="8663668" y="1907560"/>
          <a:ext cx="2735159" cy="2705163"/>
        </p:xfrm>
        <a:graphic>
          <a:graphicData uri="http://schemas.openxmlformats.org/drawingml/2006/table">
            <a:tbl>
              <a:tblPr firstRow="1" bandRow="1">
                <a:tableStyleId>{5C22544A-7EE6-4342-B048-85BDC9FD1C3A}</a:tableStyleId>
              </a:tblPr>
              <a:tblGrid>
                <a:gridCol w="605023">
                  <a:extLst>
                    <a:ext uri="{9D8B030D-6E8A-4147-A177-3AD203B41FA5}">
                      <a16:colId xmlns:a16="http://schemas.microsoft.com/office/drawing/2014/main" val="2649235253"/>
                    </a:ext>
                  </a:extLst>
                </a:gridCol>
                <a:gridCol w="2130136">
                  <a:extLst>
                    <a:ext uri="{9D8B030D-6E8A-4147-A177-3AD203B41FA5}">
                      <a16:colId xmlns:a16="http://schemas.microsoft.com/office/drawing/2014/main" val="3265590656"/>
                    </a:ext>
                  </a:extLst>
                </a:gridCol>
              </a:tblGrid>
              <a:tr h="5434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216171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BP should be categorized as normal, elevated, or stage 1 or stage 2 hypertension to prevent and treat high BP.</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bl>
          </a:graphicData>
        </a:graphic>
      </p:graphicFrame>
      <p:sp>
        <p:nvSpPr>
          <p:cNvPr id="5" name="Text Placeholder 4">
            <a:extLst>
              <a:ext uri="{FF2B5EF4-FFF2-40B4-BE49-F238E27FC236}">
                <a16:creationId xmlns:a16="http://schemas.microsoft.com/office/drawing/2014/main" id="{64D0B658-DED3-CDFB-2D50-6887E3AF35A9}"/>
              </a:ext>
            </a:extLst>
          </p:cNvPr>
          <p:cNvSpPr>
            <a:spLocks noGrp="1"/>
          </p:cNvSpPr>
          <p:nvPr>
            <p:ph type="body" sz="quarter" idx="13"/>
          </p:nvPr>
        </p:nvSpPr>
        <p:spPr/>
        <p:txBody>
          <a:bodyPr/>
          <a:lstStyle/>
          <a:p>
            <a:r>
              <a:rPr lang="en-US" b="1" dirty="0"/>
              <a:t>Abbreviations: </a:t>
            </a:r>
            <a:r>
              <a:rPr lang="en-US" dirty="0"/>
              <a:t>BP indicates blood pressure; DBP, diastolic blood pressure; and SBP, systolic blood pressure.</a:t>
            </a:r>
          </a:p>
        </p:txBody>
      </p:sp>
      <p:sp>
        <p:nvSpPr>
          <p:cNvPr id="4" name="Slide Number Placeholder 3">
            <a:extLst>
              <a:ext uri="{FF2B5EF4-FFF2-40B4-BE49-F238E27FC236}">
                <a16:creationId xmlns:a16="http://schemas.microsoft.com/office/drawing/2014/main" id="{22768810-7430-CB4A-ACFD-512F60CB513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sp>
        <p:nvSpPr>
          <p:cNvPr id="7" name="TextBox 6">
            <a:extLst>
              <a:ext uri="{FF2B5EF4-FFF2-40B4-BE49-F238E27FC236}">
                <a16:creationId xmlns:a16="http://schemas.microsoft.com/office/drawing/2014/main" id="{ABFD6457-35AC-8D69-C781-3714517B7832}"/>
              </a:ext>
              <a:ext uri="{C183D7F6-B498-43B3-948B-1728B52AA6E4}">
                <adec:decorative xmlns:adec="http://schemas.microsoft.com/office/drawing/2017/decorative" val="1"/>
              </a:ext>
            </a:extLst>
          </p:cNvPr>
          <p:cNvSpPr txBox="1"/>
          <p:nvPr/>
        </p:nvSpPr>
        <p:spPr>
          <a:xfrm>
            <a:off x="1521403" y="3452150"/>
            <a:ext cx="6094268" cy="369332"/>
          </a:xfrm>
          <a:prstGeom prst="rect">
            <a:avLst/>
          </a:prstGeom>
          <a:noFill/>
        </p:spPr>
        <p:txBody>
          <a:bodyPr wrap="square">
            <a:spAutoFit/>
          </a:bodyPr>
          <a:lstStyle/>
          <a:p>
            <a:pPr algn="ctr"/>
            <a:r>
              <a:rPr lang="en-US" sz="1800" b="1" dirty="0">
                <a:solidFill>
                  <a:schemeClr val="bg1"/>
                </a:solidFill>
                <a:latin typeface="Lub Dub Bold" panose="020B0803030403020204" pitchFamily="34" charset="0"/>
              </a:rPr>
              <a:t>Hypertension</a:t>
            </a:r>
          </a:p>
        </p:txBody>
      </p:sp>
    </p:spTree>
    <p:extLst>
      <p:ext uri="{BB962C8B-B14F-4D97-AF65-F5344CB8AC3E}">
        <p14:creationId xmlns:p14="http://schemas.microsoft.com/office/powerpoint/2010/main" val="2093758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Elbow Connector 82">
            <a:extLst>
              <a:ext uri="{FF2B5EF4-FFF2-40B4-BE49-F238E27FC236}">
                <a16:creationId xmlns:a16="http://schemas.microsoft.com/office/drawing/2014/main" id="{413BEB73-3E3C-FC47-C3E4-225E10F456B3}"/>
              </a:ext>
              <a:ext uri="{C183D7F6-B498-43B3-948B-1728B52AA6E4}">
                <adec:decorative xmlns:adec="http://schemas.microsoft.com/office/drawing/2017/decorative" val="1"/>
              </a:ext>
            </a:extLst>
          </p:cNvPr>
          <p:cNvCxnSpPr>
            <a:cxnSpLocks/>
          </p:cNvCxnSpPr>
          <p:nvPr/>
        </p:nvCxnSpPr>
        <p:spPr>
          <a:xfrm rot="16200000" flipH="1">
            <a:off x="9609517" y="3151216"/>
            <a:ext cx="727363" cy="146304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3476FCA-F23A-C4BB-8469-79ECB4A7CB34}"/>
              </a:ext>
              <a:ext uri="{C183D7F6-B498-43B3-948B-1728B52AA6E4}">
                <adec:decorative xmlns:adec="http://schemas.microsoft.com/office/drawing/2017/decorative" val="1"/>
              </a:ext>
            </a:extLst>
          </p:cNvPr>
          <p:cNvCxnSpPr>
            <a:cxnSpLocks/>
          </p:cNvCxnSpPr>
          <p:nvPr/>
        </p:nvCxnSpPr>
        <p:spPr>
          <a:xfrm>
            <a:off x="3647211" y="3487037"/>
            <a:ext cx="0" cy="7732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FA8C40A-D3B1-9184-FB51-C4066C554384}"/>
              </a:ext>
              <a:ext uri="{C183D7F6-B498-43B3-948B-1728B52AA6E4}">
                <adec:decorative xmlns:adec="http://schemas.microsoft.com/office/drawing/2017/decorative" val="1"/>
              </a:ext>
            </a:extLst>
          </p:cNvPr>
          <p:cNvCxnSpPr>
            <a:cxnSpLocks/>
          </p:cNvCxnSpPr>
          <p:nvPr/>
        </p:nvCxnSpPr>
        <p:spPr>
          <a:xfrm>
            <a:off x="8139547" y="3487037"/>
            <a:ext cx="0" cy="77323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EF8D986-B841-5E95-8BC1-C05549115D1F}"/>
              </a:ext>
            </a:extLst>
          </p:cNvPr>
          <p:cNvSpPr>
            <a:spLocks noGrp="1"/>
          </p:cNvSpPr>
          <p:nvPr>
            <p:ph type="title"/>
          </p:nvPr>
        </p:nvSpPr>
        <p:spPr/>
        <p:txBody>
          <a:bodyPr/>
          <a:lstStyle/>
          <a:p>
            <a:r>
              <a:rPr lang="en-US" dirty="0"/>
              <a:t>Patients Scheduled for Surgical Procedures </a:t>
            </a:r>
          </a:p>
        </p:txBody>
      </p:sp>
      <p:sp>
        <p:nvSpPr>
          <p:cNvPr id="3" name="Rectangle 2" descr="In patients with hypertension undergoing major surgery, beta-blockers (BB) should be continued if already prescribed, while abrupt discontinuation of BB or clonidine is discouraged due to the risk of rebound hypertension. Most antihypertensive medications can be continued, but ACE inhibitors and ARBs may be held preoperatively to reduce the risk of intraoperative hypotension. For elective surgeries, deferring the procedure may be considered in patients with SBP ≥180 mm Hg or DBP ≥110 mm Hg, especially if they are high-risk.">
            <a:extLst>
              <a:ext uri="{FF2B5EF4-FFF2-40B4-BE49-F238E27FC236}">
                <a16:creationId xmlns:a16="http://schemas.microsoft.com/office/drawing/2014/main" id="{D80CF043-8D81-23C1-9526-F90E9EEF7289}"/>
              </a:ext>
            </a:extLst>
          </p:cNvPr>
          <p:cNvSpPr/>
          <p:nvPr/>
        </p:nvSpPr>
        <p:spPr>
          <a:xfrm>
            <a:off x="446810" y="1018310"/>
            <a:ext cx="11388436" cy="4925290"/>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Elbow Connector 82">
            <a:extLst>
              <a:ext uri="{FF2B5EF4-FFF2-40B4-BE49-F238E27FC236}">
                <a16:creationId xmlns:a16="http://schemas.microsoft.com/office/drawing/2014/main" id="{D7E668BF-4027-EEAE-E057-8F5573D45848}"/>
              </a:ext>
              <a:ext uri="{C183D7F6-B498-43B3-948B-1728B52AA6E4}">
                <adec:decorative xmlns:adec="http://schemas.microsoft.com/office/drawing/2017/decorative" val="1"/>
              </a:ext>
            </a:extLst>
          </p:cNvPr>
          <p:cNvCxnSpPr>
            <a:cxnSpLocks/>
          </p:cNvCxnSpPr>
          <p:nvPr/>
        </p:nvCxnSpPr>
        <p:spPr>
          <a:xfrm rot="16200000" flipH="1">
            <a:off x="7216086" y="1573821"/>
            <a:ext cx="205158" cy="207125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82">
            <a:extLst>
              <a:ext uri="{FF2B5EF4-FFF2-40B4-BE49-F238E27FC236}">
                <a16:creationId xmlns:a16="http://schemas.microsoft.com/office/drawing/2014/main" id="{EB487F94-F0D1-36E1-3242-AA9525859277}"/>
              </a:ext>
              <a:ext uri="{C183D7F6-B498-43B3-948B-1728B52AA6E4}">
                <adec:decorative xmlns:adec="http://schemas.microsoft.com/office/drawing/2017/decorative" val="1"/>
              </a:ext>
            </a:extLst>
          </p:cNvPr>
          <p:cNvCxnSpPr>
            <a:cxnSpLocks/>
          </p:cNvCxnSpPr>
          <p:nvPr/>
        </p:nvCxnSpPr>
        <p:spPr>
          <a:xfrm rot="5400000">
            <a:off x="2274226" y="2890751"/>
            <a:ext cx="727363" cy="20116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D734D7-286E-34B9-FF1F-CB1A16AB12C5}"/>
              </a:ext>
              <a:ext uri="{C183D7F6-B498-43B3-948B-1728B52AA6E4}">
                <adec:decorative xmlns:adec="http://schemas.microsoft.com/office/drawing/2017/decorative" val="1"/>
              </a:ext>
            </a:extLst>
          </p:cNvPr>
          <p:cNvSpPr txBox="1"/>
          <p:nvPr/>
        </p:nvSpPr>
        <p:spPr>
          <a:xfrm>
            <a:off x="7196864" y="2620844"/>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Yes</a:t>
            </a:r>
          </a:p>
        </p:txBody>
      </p:sp>
      <p:sp>
        <p:nvSpPr>
          <p:cNvPr id="13" name="Rectangle Container">
            <a:extLst>
              <a:ext uri="{FF2B5EF4-FFF2-40B4-BE49-F238E27FC236}">
                <a16:creationId xmlns:a16="http://schemas.microsoft.com/office/drawing/2014/main" id="{2CA44D58-CD9E-62ED-679E-1C5E7F7D9E4A}"/>
              </a:ext>
              <a:ext uri="{C183D7F6-B498-43B3-948B-1728B52AA6E4}">
                <adec:decorative xmlns:adec="http://schemas.microsoft.com/office/drawing/2017/decorative" val="1"/>
              </a:ext>
            </a:extLst>
          </p:cNvPr>
          <p:cNvSpPr/>
          <p:nvPr/>
        </p:nvSpPr>
        <p:spPr>
          <a:xfrm>
            <a:off x="2843840" y="1271850"/>
            <a:ext cx="6504321" cy="51454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Patient with Hypertension Planned for Major Surgery</a:t>
            </a:r>
          </a:p>
        </p:txBody>
      </p:sp>
      <p:cxnSp>
        <p:nvCxnSpPr>
          <p:cNvPr id="14" name="Straight Arrow Connector 13">
            <a:extLst>
              <a:ext uri="{FF2B5EF4-FFF2-40B4-BE49-F238E27FC236}">
                <a16:creationId xmlns:a16="http://schemas.microsoft.com/office/drawing/2014/main" id="{3E402080-041B-6AAB-669D-C1EA439A5B8D}"/>
              </a:ext>
              <a:ext uri="{C183D7F6-B498-43B3-948B-1728B52AA6E4}">
                <adec:decorative xmlns:adec="http://schemas.microsoft.com/office/drawing/2017/decorative" val="1"/>
              </a:ext>
            </a:extLst>
          </p:cNvPr>
          <p:cNvCxnSpPr>
            <a:cxnSpLocks/>
            <a:stCxn id="13" idx="2"/>
            <a:endCxn id="8" idx="0"/>
          </p:cNvCxnSpPr>
          <p:nvPr/>
        </p:nvCxnSpPr>
        <p:spPr>
          <a:xfrm>
            <a:off x="6096001" y="1786392"/>
            <a:ext cx="0" cy="27016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ound Same Side Corner Rectangle 60">
            <a:extLst>
              <a:ext uri="{FF2B5EF4-FFF2-40B4-BE49-F238E27FC236}">
                <a16:creationId xmlns:a16="http://schemas.microsoft.com/office/drawing/2014/main" id="{5B09594B-E75D-9586-E6EE-91959966B9D1}"/>
              </a:ext>
              <a:ext uri="{C183D7F6-B498-43B3-948B-1728B52AA6E4}">
                <adec:decorative xmlns:adec="http://schemas.microsoft.com/office/drawing/2017/decorative" val="1"/>
              </a:ext>
            </a:extLst>
          </p:cNvPr>
          <p:cNvSpPr/>
          <p:nvPr/>
        </p:nvSpPr>
        <p:spPr>
          <a:xfrm>
            <a:off x="545913" y="4260272"/>
            <a:ext cx="2010252" cy="1233053"/>
          </a:xfrm>
          <a:prstGeom prst="rect">
            <a:avLst/>
          </a:prstGeom>
          <a:solidFill>
            <a:srgbClr val="79C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In patients on chronic BB, continue BB throughout perioperative period</a:t>
            </a:r>
          </a:p>
          <a:p>
            <a:pPr algn="ctr"/>
            <a:r>
              <a:rPr lang="en-US" sz="1400" dirty="0">
                <a:solidFill>
                  <a:schemeClr val="tx1"/>
                </a:solidFill>
                <a:latin typeface="Lub Dub Condensed" panose="020B0506030403020204"/>
              </a:rPr>
              <a:t>Class 1</a:t>
            </a:r>
          </a:p>
        </p:txBody>
      </p:sp>
      <p:sp>
        <p:nvSpPr>
          <p:cNvPr id="8" name="Rectangle Container copy 2">
            <a:extLst>
              <a:ext uri="{FF2B5EF4-FFF2-40B4-BE49-F238E27FC236}">
                <a16:creationId xmlns:a16="http://schemas.microsoft.com/office/drawing/2014/main" id="{07B62FED-F9EE-6DB3-0321-B32FCC027CC2}"/>
              </a:ext>
              <a:ext uri="{C183D7F6-B498-43B3-948B-1728B52AA6E4}">
                <adec:decorative xmlns:adec="http://schemas.microsoft.com/office/drawing/2017/decorative" val="1"/>
              </a:ext>
            </a:extLst>
          </p:cNvPr>
          <p:cNvSpPr/>
          <p:nvPr/>
        </p:nvSpPr>
        <p:spPr>
          <a:xfrm>
            <a:off x="4497164" y="2056556"/>
            <a:ext cx="3197673" cy="450313"/>
          </a:xfrm>
          <a:prstGeom prst="rect">
            <a:avLst/>
          </a:prstGeom>
          <a:solidFill>
            <a:schemeClr val="bg1">
              <a:lumMod val="85000"/>
            </a:schemeClr>
          </a:solidFill>
          <a:ln w="25400">
            <a:solidFill>
              <a:srgbClr val="D9D9D9"/>
            </a:solidFill>
          </a:ln>
        </p:spPr>
        <p:txBody>
          <a:bodyPr spcFirstLastPara="0" lIns="0" tIns="0" rIns="0" bIns="0" anchor="ctr"/>
          <a:lstStyle/>
          <a:p>
            <a:pPr algn="ctr" hangingPunct="0">
              <a:lnSpc>
                <a:spcPct val="90000"/>
              </a:lnSpc>
            </a:pPr>
            <a:r>
              <a:rPr lang="en-US" sz="1350" b="1">
                <a:solidFill>
                  <a:srgbClr val="292929"/>
                </a:solidFill>
                <a:latin typeface="Lub Dub Bold" panose="020B0803030403020204" pitchFamily="34" charset="0"/>
                <a:cs typeface="Lato"/>
              </a:rPr>
              <a:t>SBP &gt; </a:t>
            </a:r>
            <a:r>
              <a:rPr lang="en-US" sz="1350" b="1" dirty="0">
                <a:solidFill>
                  <a:srgbClr val="292929"/>
                </a:solidFill>
                <a:latin typeface="Lub Dub Bold" panose="020B0803030403020204" pitchFamily="34" charset="0"/>
                <a:cs typeface="Lato"/>
              </a:rPr>
              <a:t>180   </a:t>
            </a:r>
            <a:r>
              <a:rPr lang="en-US" sz="1350" dirty="0">
                <a:solidFill>
                  <a:srgbClr val="292929"/>
                </a:solidFill>
                <a:latin typeface="Lub Dub Bold" panose="020B0803030403020204" pitchFamily="34" charset="0"/>
                <a:cs typeface="Lato"/>
              </a:rPr>
              <a:t>or   </a:t>
            </a:r>
            <a:r>
              <a:rPr lang="en-US" sz="1350" b="1" dirty="0">
                <a:solidFill>
                  <a:srgbClr val="292929"/>
                </a:solidFill>
                <a:latin typeface="Lub Dub Bold" panose="020B0803030403020204" pitchFamily="34" charset="0"/>
                <a:cs typeface="Lato"/>
              </a:rPr>
              <a:t>DBP &gt; 110</a:t>
            </a:r>
          </a:p>
        </p:txBody>
      </p:sp>
      <p:sp>
        <p:nvSpPr>
          <p:cNvPr id="18" name="Round Same Side Corner Rectangle 60">
            <a:extLst>
              <a:ext uri="{FF2B5EF4-FFF2-40B4-BE49-F238E27FC236}">
                <a16:creationId xmlns:a16="http://schemas.microsoft.com/office/drawing/2014/main" id="{0E74DCB2-2C02-AE10-0FBE-D92BA87CC57B}"/>
              </a:ext>
              <a:ext uri="{C183D7F6-B498-43B3-948B-1728B52AA6E4}">
                <adec:decorative xmlns:adec="http://schemas.microsoft.com/office/drawing/2017/decorative" val="1"/>
              </a:ext>
            </a:extLst>
          </p:cNvPr>
          <p:cNvSpPr/>
          <p:nvPr/>
        </p:nvSpPr>
        <p:spPr>
          <a:xfrm>
            <a:off x="8354293" y="2129291"/>
            <a:ext cx="2935042" cy="814443"/>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Consider delaying elective surgery to minimize perioperative complications</a:t>
            </a:r>
          </a:p>
          <a:p>
            <a:pPr algn="ctr"/>
            <a:r>
              <a:rPr lang="en-US" sz="1400" dirty="0">
                <a:solidFill>
                  <a:schemeClr val="tx1"/>
                </a:solidFill>
                <a:latin typeface="Lub Dub Condensed" panose="020B0506030403020204"/>
              </a:rPr>
              <a:t>Class 2b</a:t>
            </a:r>
          </a:p>
        </p:txBody>
      </p:sp>
      <p:sp>
        <p:nvSpPr>
          <p:cNvPr id="19" name="Round Same Side Corner Rectangle 60">
            <a:extLst>
              <a:ext uri="{FF2B5EF4-FFF2-40B4-BE49-F238E27FC236}">
                <a16:creationId xmlns:a16="http://schemas.microsoft.com/office/drawing/2014/main" id="{BE453A04-FBCD-57A5-12E1-173ACE83E0FA}"/>
              </a:ext>
              <a:ext uri="{C183D7F6-B498-43B3-948B-1728B52AA6E4}">
                <adec:decorative xmlns:adec="http://schemas.microsoft.com/office/drawing/2017/decorative" val="1"/>
              </a:ext>
            </a:extLst>
          </p:cNvPr>
          <p:cNvSpPr/>
          <p:nvPr/>
        </p:nvSpPr>
        <p:spPr>
          <a:xfrm>
            <a:off x="2635828" y="3144138"/>
            <a:ext cx="6920345" cy="388771"/>
          </a:xfrm>
          <a:prstGeom prst="rect">
            <a:avLst/>
          </a:prstGeom>
          <a:solidFill>
            <a:srgbClr val="FFD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Continue most antihypertensive medications throughout perioperative period   </a:t>
            </a:r>
            <a:r>
              <a:rPr lang="en-US" sz="1400" dirty="0">
                <a:solidFill>
                  <a:schemeClr val="tx1"/>
                </a:solidFill>
                <a:latin typeface="Lub Dub Condensed" panose="020B0506030403020204"/>
              </a:rPr>
              <a:t>Class 2a</a:t>
            </a:r>
          </a:p>
        </p:txBody>
      </p:sp>
      <p:sp>
        <p:nvSpPr>
          <p:cNvPr id="20" name="Round Same Side Corner Rectangle 60">
            <a:extLst>
              <a:ext uri="{FF2B5EF4-FFF2-40B4-BE49-F238E27FC236}">
                <a16:creationId xmlns:a16="http://schemas.microsoft.com/office/drawing/2014/main" id="{B38161D2-E5FF-E21C-F798-38E759B89BD4}"/>
              </a:ext>
              <a:ext uri="{C183D7F6-B498-43B3-948B-1728B52AA6E4}">
                <adec:decorative xmlns:adec="http://schemas.microsoft.com/office/drawing/2017/decorative" val="1"/>
              </a:ext>
            </a:extLst>
          </p:cNvPr>
          <p:cNvSpPr/>
          <p:nvPr/>
        </p:nvSpPr>
        <p:spPr>
          <a:xfrm>
            <a:off x="2631022" y="4260272"/>
            <a:ext cx="2010252" cy="1233053"/>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Lub Dub Condensed" panose="020B0506030403020204"/>
              </a:rPr>
              <a:t>Abrupt Discontinuation of chronic BB therapy is not recommended</a:t>
            </a:r>
          </a:p>
          <a:p>
            <a:pPr algn="ctr"/>
            <a:r>
              <a:rPr lang="en-US" sz="1400" dirty="0">
                <a:solidFill>
                  <a:schemeClr val="bg1"/>
                </a:solidFill>
                <a:latin typeface="Lub Dub Condensed" panose="020B0506030403020204"/>
              </a:rPr>
              <a:t>Class 3: Harm</a:t>
            </a:r>
          </a:p>
        </p:txBody>
      </p:sp>
      <p:sp>
        <p:nvSpPr>
          <p:cNvPr id="21" name="Round Same Side Corner Rectangle 60">
            <a:extLst>
              <a:ext uri="{FF2B5EF4-FFF2-40B4-BE49-F238E27FC236}">
                <a16:creationId xmlns:a16="http://schemas.microsoft.com/office/drawing/2014/main" id="{EB33D949-8B16-8AF2-1CC2-1B7682D7DE07}"/>
              </a:ext>
              <a:ext uri="{C183D7F6-B498-43B3-948B-1728B52AA6E4}">
                <adec:decorative xmlns:adec="http://schemas.microsoft.com/office/drawing/2017/decorative" val="1"/>
              </a:ext>
            </a:extLst>
          </p:cNvPr>
          <p:cNvSpPr/>
          <p:nvPr/>
        </p:nvSpPr>
        <p:spPr>
          <a:xfrm>
            <a:off x="4719595" y="4260272"/>
            <a:ext cx="2010252" cy="1233053"/>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Lub Dub Condensed" panose="020B0506030403020204"/>
              </a:rPr>
              <a:t>BB therapy should not be started on day of surgery in BB naïve patients</a:t>
            </a:r>
          </a:p>
          <a:p>
            <a:pPr algn="ctr"/>
            <a:r>
              <a:rPr lang="en-US" sz="1400" dirty="0">
                <a:solidFill>
                  <a:schemeClr val="bg1"/>
                </a:solidFill>
                <a:latin typeface="Lub Dub Condensed" panose="020B0506030403020204"/>
              </a:rPr>
              <a:t>Class 3: Harm</a:t>
            </a:r>
          </a:p>
        </p:txBody>
      </p:sp>
      <p:sp>
        <p:nvSpPr>
          <p:cNvPr id="22" name="Round Same Side Corner Rectangle 60">
            <a:extLst>
              <a:ext uri="{FF2B5EF4-FFF2-40B4-BE49-F238E27FC236}">
                <a16:creationId xmlns:a16="http://schemas.microsoft.com/office/drawing/2014/main" id="{774B4ED2-3F64-A506-744C-66D6331E3CFF}"/>
              </a:ext>
              <a:ext uri="{C183D7F6-B498-43B3-948B-1728B52AA6E4}">
                <adec:decorative xmlns:adec="http://schemas.microsoft.com/office/drawing/2017/decorative" val="1"/>
              </a:ext>
            </a:extLst>
          </p:cNvPr>
          <p:cNvSpPr/>
          <p:nvPr/>
        </p:nvSpPr>
        <p:spPr>
          <a:xfrm>
            <a:off x="7171848" y="4260272"/>
            <a:ext cx="2010252" cy="1233053"/>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Lub Dub Condensed" panose="020B0506030403020204"/>
              </a:rPr>
              <a:t>Abrupt Discontinuation of chronic clonidine therapy is not recommended</a:t>
            </a:r>
          </a:p>
          <a:p>
            <a:pPr algn="ctr"/>
            <a:r>
              <a:rPr lang="en-US" sz="1400" dirty="0">
                <a:solidFill>
                  <a:schemeClr val="bg1"/>
                </a:solidFill>
                <a:latin typeface="Lub Dub Condensed" panose="020B0506030403020204"/>
              </a:rPr>
              <a:t>Class 3: Harm</a:t>
            </a:r>
          </a:p>
        </p:txBody>
      </p:sp>
      <p:sp>
        <p:nvSpPr>
          <p:cNvPr id="23" name="Round Same Side Corner Rectangle 60">
            <a:extLst>
              <a:ext uri="{FF2B5EF4-FFF2-40B4-BE49-F238E27FC236}">
                <a16:creationId xmlns:a16="http://schemas.microsoft.com/office/drawing/2014/main" id="{31685078-3939-5497-22C2-9D3016C16D92}"/>
              </a:ext>
              <a:ext uri="{C183D7F6-B498-43B3-948B-1728B52AA6E4}">
                <adec:decorative xmlns:adec="http://schemas.microsoft.com/office/drawing/2017/decorative" val="1"/>
              </a:ext>
            </a:extLst>
          </p:cNvPr>
          <p:cNvSpPr/>
          <p:nvPr/>
        </p:nvSpPr>
        <p:spPr>
          <a:xfrm>
            <a:off x="9642763" y="4260272"/>
            <a:ext cx="2123209" cy="1233053"/>
          </a:xfrm>
          <a:prstGeom prst="rect">
            <a:avLst/>
          </a:prstGeom>
          <a:solidFill>
            <a:srgbClr val="FAA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Lub Dub Condensed" panose="020B0506030403020204"/>
              </a:rPr>
              <a:t>Preoperative discontinuation may reduce risk of perioperative hypotension</a:t>
            </a:r>
          </a:p>
          <a:p>
            <a:pPr algn="ctr"/>
            <a:r>
              <a:rPr lang="en-US" sz="1400" dirty="0">
                <a:solidFill>
                  <a:schemeClr val="tx1"/>
                </a:solidFill>
                <a:latin typeface="Lub Dub Condensed" panose="020B0506030403020204"/>
              </a:rPr>
              <a:t>Class 2b</a:t>
            </a:r>
          </a:p>
        </p:txBody>
      </p:sp>
      <p:cxnSp>
        <p:nvCxnSpPr>
          <p:cNvPr id="30" name="Straight Arrow Connector 29">
            <a:extLst>
              <a:ext uri="{FF2B5EF4-FFF2-40B4-BE49-F238E27FC236}">
                <a16:creationId xmlns:a16="http://schemas.microsoft.com/office/drawing/2014/main" id="{BB870A7E-31EF-9487-9B2C-DD5E7BABE80F}"/>
              </a:ext>
              <a:ext uri="{C183D7F6-B498-43B3-948B-1728B52AA6E4}">
                <adec:decorative xmlns:adec="http://schemas.microsoft.com/office/drawing/2017/decorative" val="1"/>
              </a:ext>
            </a:extLst>
          </p:cNvPr>
          <p:cNvCxnSpPr>
            <a:cxnSpLocks/>
            <a:stCxn id="8" idx="2"/>
            <a:endCxn id="19" idx="0"/>
          </p:cNvCxnSpPr>
          <p:nvPr/>
        </p:nvCxnSpPr>
        <p:spPr>
          <a:xfrm>
            <a:off x="6096001" y="2506869"/>
            <a:ext cx="0" cy="6372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95BAFE-6890-A3AD-972C-A51708570F75}"/>
              </a:ext>
              <a:ext uri="{C183D7F6-B498-43B3-948B-1728B52AA6E4}">
                <adec:decorative xmlns:adec="http://schemas.microsoft.com/office/drawing/2017/decorative" val="1"/>
              </a:ext>
            </a:extLst>
          </p:cNvPr>
          <p:cNvSpPr txBox="1"/>
          <p:nvPr/>
        </p:nvSpPr>
        <p:spPr>
          <a:xfrm>
            <a:off x="5910165" y="2759068"/>
            <a:ext cx="364750" cy="184666"/>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cxnSp>
        <p:nvCxnSpPr>
          <p:cNvPr id="52" name="Elbow Connector 82">
            <a:extLst>
              <a:ext uri="{FF2B5EF4-FFF2-40B4-BE49-F238E27FC236}">
                <a16:creationId xmlns:a16="http://schemas.microsoft.com/office/drawing/2014/main" id="{69E11302-2F39-A2C9-54CA-B8058AEA614E}"/>
              </a:ext>
              <a:ext uri="{C183D7F6-B498-43B3-948B-1728B52AA6E4}">
                <adec:decorative xmlns:adec="http://schemas.microsoft.com/office/drawing/2017/decorative" val="1"/>
              </a:ext>
            </a:extLst>
          </p:cNvPr>
          <p:cNvCxnSpPr>
            <a:cxnSpLocks/>
          </p:cNvCxnSpPr>
          <p:nvPr/>
        </p:nvCxnSpPr>
        <p:spPr>
          <a:xfrm rot="16200000" flipH="1">
            <a:off x="4286599" y="2890751"/>
            <a:ext cx="727363" cy="201168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720C513-65FA-225A-C23F-D8147B885E4C}"/>
              </a:ext>
              <a:ext uri="{C183D7F6-B498-43B3-948B-1728B52AA6E4}">
                <adec:decorative xmlns:adec="http://schemas.microsoft.com/office/drawing/2017/decorative" val="1"/>
              </a:ext>
            </a:extLst>
          </p:cNvPr>
          <p:cNvSpPr txBox="1"/>
          <p:nvPr/>
        </p:nvSpPr>
        <p:spPr>
          <a:xfrm>
            <a:off x="2851774" y="3794695"/>
            <a:ext cx="1574754"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Beta Blockers</a:t>
            </a:r>
          </a:p>
        </p:txBody>
      </p:sp>
      <p:sp>
        <p:nvSpPr>
          <p:cNvPr id="57" name="TextBox 56">
            <a:extLst>
              <a:ext uri="{FF2B5EF4-FFF2-40B4-BE49-F238E27FC236}">
                <a16:creationId xmlns:a16="http://schemas.microsoft.com/office/drawing/2014/main" id="{A1E3CBB8-5EBE-8539-097B-BA8A3CB1C105}"/>
              </a:ext>
              <a:ext uri="{C183D7F6-B498-43B3-948B-1728B52AA6E4}">
                <adec:decorative xmlns:adec="http://schemas.microsoft.com/office/drawing/2017/decorative" val="1"/>
              </a:ext>
            </a:extLst>
          </p:cNvPr>
          <p:cNvSpPr txBox="1"/>
          <p:nvPr/>
        </p:nvSpPr>
        <p:spPr>
          <a:xfrm>
            <a:off x="7357965" y="3780840"/>
            <a:ext cx="1574754"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Clonidine</a:t>
            </a:r>
          </a:p>
        </p:txBody>
      </p:sp>
      <p:sp>
        <p:nvSpPr>
          <p:cNvPr id="58" name="TextBox 57">
            <a:extLst>
              <a:ext uri="{FF2B5EF4-FFF2-40B4-BE49-F238E27FC236}">
                <a16:creationId xmlns:a16="http://schemas.microsoft.com/office/drawing/2014/main" id="{83BEC98C-10A1-8056-9B2C-701109519455}"/>
              </a:ext>
              <a:ext uri="{C183D7F6-B498-43B3-948B-1728B52AA6E4}">
                <adec:decorative xmlns:adec="http://schemas.microsoft.com/office/drawing/2017/decorative" val="1"/>
              </a:ext>
            </a:extLst>
          </p:cNvPr>
          <p:cNvSpPr txBox="1"/>
          <p:nvPr/>
        </p:nvSpPr>
        <p:spPr>
          <a:xfrm>
            <a:off x="9546984" y="3780840"/>
            <a:ext cx="822960" cy="215444"/>
          </a:xfrm>
          <a:prstGeom prst="rect">
            <a:avLst/>
          </a:prstGeom>
          <a:solidFill>
            <a:schemeClr val="bg1"/>
          </a:solidFill>
        </p:spPr>
        <p:txBody>
          <a:bodyPr wrap="square" lIns="0" tIns="0" rIns="0" bIns="0">
            <a:spAutoFit/>
          </a:bodyPr>
          <a:lstStyle/>
          <a:p>
            <a:pPr algn="ctr"/>
            <a:r>
              <a:rPr lang="en-US" sz="1400" b="1" dirty="0" err="1">
                <a:ln w="0"/>
                <a:latin typeface="Lub Dub Condensed" panose="020B0506030403020204" pitchFamily="34" charset="0"/>
              </a:rPr>
              <a:t>ACEi</a:t>
            </a:r>
            <a:r>
              <a:rPr lang="en-US" sz="1400" b="1" dirty="0">
                <a:ln w="0"/>
                <a:latin typeface="Lub Dub Condensed" panose="020B0506030403020204" pitchFamily="34" charset="0"/>
              </a:rPr>
              <a:t>/ARB</a:t>
            </a:r>
          </a:p>
        </p:txBody>
      </p:sp>
      <p:sp>
        <p:nvSpPr>
          <p:cNvPr id="5" name="Text Placeholder 4">
            <a:extLst>
              <a:ext uri="{FF2B5EF4-FFF2-40B4-BE49-F238E27FC236}">
                <a16:creationId xmlns:a16="http://schemas.microsoft.com/office/drawing/2014/main" id="{8504946B-9E07-5DC5-F7D9-54210F61285C}"/>
              </a:ext>
            </a:extLst>
          </p:cNvPr>
          <p:cNvSpPr>
            <a:spLocks noGrp="1"/>
          </p:cNvSpPr>
          <p:nvPr>
            <p:ph type="body" sz="quarter" idx="13"/>
          </p:nvPr>
        </p:nvSpPr>
        <p:spPr>
          <a:xfrm>
            <a:off x="2790522" y="5873961"/>
            <a:ext cx="6610957" cy="421493"/>
          </a:xfrm>
        </p:spPr>
        <p:txBody>
          <a:bodyPr/>
          <a:lstStyle/>
          <a:p>
            <a:r>
              <a:rPr lang="en-US" b="1" dirty="0"/>
              <a:t>Abbreviations: </a:t>
            </a:r>
            <a:r>
              <a:rPr lang="en-US" dirty="0" err="1"/>
              <a:t>ACEi</a:t>
            </a:r>
            <a:r>
              <a:rPr lang="en-US" dirty="0"/>
              <a:t> indicates Angiotensin Converting Enzyme inhibitors; ARB, Angiotensin Receptor Blocker; BB, beta blocker; DBP, diastolic blood pressure; and SBP, systolic blood pressure.</a:t>
            </a:r>
          </a:p>
        </p:txBody>
      </p:sp>
      <p:sp>
        <p:nvSpPr>
          <p:cNvPr id="4" name="Slide Number Placeholder 3">
            <a:extLst>
              <a:ext uri="{FF2B5EF4-FFF2-40B4-BE49-F238E27FC236}">
                <a16:creationId xmlns:a16="http://schemas.microsoft.com/office/drawing/2014/main" id="{3CE39D7D-A8B1-B1DF-C19E-D4FBF27F7A6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22091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22" presetClass="entr" presetSubtype="2"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par>
                          <p:cTn id="50" fill="hold">
                            <p:stCondLst>
                              <p:cond delay="2000"/>
                            </p:stCondLst>
                            <p:childTnLst>
                              <p:par>
                                <p:cTn id="51" presetID="22" presetClass="entr" presetSubtype="1"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up)">
                                      <p:cBhvr>
                                        <p:cTn id="53" dur="500"/>
                                        <p:tgtEl>
                                          <p:spTgt spid="53"/>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3000"/>
                            </p:stCondLst>
                            <p:childTnLst>
                              <p:par>
                                <p:cTn id="59" presetID="22" presetClass="entr" presetSubtype="8"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up)">
                                      <p:cBhvr>
                                        <p:cTn id="70" dur="500"/>
                                        <p:tgtEl>
                                          <p:spTgt spid="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wipe(up)">
                                      <p:cBhvr>
                                        <p:cTn id="82" dur="500"/>
                                        <p:tgtEl>
                                          <p:spTgt spid="5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8" grpId="0" animBg="1"/>
      <p:bldP spid="18" grpId="0" animBg="1"/>
      <p:bldP spid="19" grpId="0" animBg="1"/>
      <p:bldP spid="20" grpId="0" animBg="1"/>
      <p:bldP spid="21" grpId="0" animBg="1"/>
      <p:bldP spid="22" grpId="0" animBg="1"/>
      <p:bldP spid="23" grpId="0" animBg="1"/>
      <p:bldP spid="12" grpId="0" animBg="1"/>
      <p:bldP spid="56" grpId="0" animBg="1"/>
      <p:bldP spid="57" grpId="0" animBg="1"/>
      <p:bldP spid="5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CE44-CAAA-F3A9-690C-B3FB2E136C1D}"/>
              </a:ext>
            </a:extLst>
          </p:cNvPr>
          <p:cNvSpPr>
            <a:spLocks noGrp="1"/>
          </p:cNvSpPr>
          <p:nvPr>
            <p:ph type="title"/>
          </p:nvPr>
        </p:nvSpPr>
        <p:spPr/>
        <p:txBody>
          <a:bodyPr/>
          <a:lstStyle/>
          <a:p>
            <a:r>
              <a:rPr lang="en-US" dirty="0"/>
              <a:t>Evidence Gaps and Future Directions</a:t>
            </a:r>
          </a:p>
        </p:txBody>
      </p:sp>
      <p:sp>
        <p:nvSpPr>
          <p:cNvPr id="28" name="Rectangle 27">
            <a:extLst>
              <a:ext uri="{FF2B5EF4-FFF2-40B4-BE49-F238E27FC236}">
                <a16:creationId xmlns:a16="http://schemas.microsoft.com/office/drawing/2014/main" id="{AE7419CB-AEAE-BC6B-B43A-29EFFDE7F0B1}"/>
              </a:ext>
              <a:ext uri="{C183D7F6-B498-43B3-948B-1728B52AA6E4}">
                <adec:decorative xmlns:adec="http://schemas.microsoft.com/office/drawing/2017/decorative" val="1"/>
              </a:ext>
            </a:extLst>
          </p:cNvPr>
          <p:cNvSpPr/>
          <p:nvPr/>
        </p:nvSpPr>
        <p:spPr>
          <a:xfrm>
            <a:off x="889686" y="1865870"/>
            <a:ext cx="2393093" cy="147045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endParaRPr lang="en-US" dirty="0">
              <a:solidFill>
                <a:schemeClr val="tx1"/>
              </a:solidFill>
              <a:latin typeface="Lub Dub Condensed" panose="020B0506030403020204" pitchFamily="34" charset="0"/>
            </a:endParaRPr>
          </a:p>
        </p:txBody>
      </p:sp>
      <p:sp>
        <p:nvSpPr>
          <p:cNvPr id="29" name="Rectangle 28">
            <a:extLst>
              <a:ext uri="{FF2B5EF4-FFF2-40B4-BE49-F238E27FC236}">
                <a16:creationId xmlns:a16="http://schemas.microsoft.com/office/drawing/2014/main" id="{7588C272-0678-CCA9-D275-85B4DDF9A2D9}"/>
              </a:ext>
              <a:ext uri="{C183D7F6-B498-43B3-948B-1728B52AA6E4}">
                <adec:decorative xmlns:adec="http://schemas.microsoft.com/office/drawing/2017/decorative" val="1"/>
              </a:ext>
            </a:extLst>
          </p:cNvPr>
          <p:cNvSpPr/>
          <p:nvPr/>
        </p:nvSpPr>
        <p:spPr>
          <a:xfrm>
            <a:off x="3593070" y="1865870"/>
            <a:ext cx="2393093" cy="147045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endParaRPr lang="en-US" dirty="0">
              <a:solidFill>
                <a:schemeClr val="tx1"/>
              </a:solidFill>
              <a:latin typeface="Lub Dub Condensed" panose="020B0506030403020204" pitchFamily="34" charset="0"/>
            </a:endParaRPr>
          </a:p>
        </p:txBody>
      </p:sp>
      <p:sp>
        <p:nvSpPr>
          <p:cNvPr id="30" name="Rectangle 29">
            <a:extLst>
              <a:ext uri="{FF2B5EF4-FFF2-40B4-BE49-F238E27FC236}">
                <a16:creationId xmlns:a16="http://schemas.microsoft.com/office/drawing/2014/main" id="{6A71EC35-6898-6C61-243A-B9A695F6C15E}"/>
              </a:ext>
              <a:ext uri="{C183D7F6-B498-43B3-948B-1728B52AA6E4}">
                <adec:decorative xmlns:adec="http://schemas.microsoft.com/office/drawing/2017/decorative" val="1"/>
              </a:ext>
            </a:extLst>
          </p:cNvPr>
          <p:cNvSpPr/>
          <p:nvPr/>
        </p:nvSpPr>
        <p:spPr>
          <a:xfrm>
            <a:off x="6296454" y="1865870"/>
            <a:ext cx="2393093" cy="147045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endParaRPr lang="en-US" dirty="0">
              <a:solidFill>
                <a:schemeClr val="tx1"/>
              </a:solidFill>
              <a:latin typeface="Lub Dub Condensed" panose="020B0506030403020204" pitchFamily="34" charset="0"/>
            </a:endParaRPr>
          </a:p>
        </p:txBody>
      </p:sp>
      <p:sp>
        <p:nvSpPr>
          <p:cNvPr id="31" name="Rectangle 30">
            <a:extLst>
              <a:ext uri="{FF2B5EF4-FFF2-40B4-BE49-F238E27FC236}">
                <a16:creationId xmlns:a16="http://schemas.microsoft.com/office/drawing/2014/main" id="{7FDFBCE9-EBD4-363D-1119-50CDD2EEC3AE}"/>
              </a:ext>
              <a:ext uri="{C183D7F6-B498-43B3-948B-1728B52AA6E4}">
                <adec:decorative xmlns:adec="http://schemas.microsoft.com/office/drawing/2017/decorative" val="1"/>
              </a:ext>
            </a:extLst>
          </p:cNvPr>
          <p:cNvSpPr/>
          <p:nvPr/>
        </p:nvSpPr>
        <p:spPr>
          <a:xfrm>
            <a:off x="8999837" y="1865870"/>
            <a:ext cx="2393093" cy="147045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endParaRPr lang="en-US" dirty="0">
              <a:solidFill>
                <a:schemeClr val="tx1"/>
              </a:solidFill>
              <a:latin typeface="Lub Dub Condensed" panose="020B0506030403020204" pitchFamily="34" charset="0"/>
            </a:endParaRPr>
          </a:p>
        </p:txBody>
      </p:sp>
      <p:sp>
        <p:nvSpPr>
          <p:cNvPr id="34" name="Rectangle 33">
            <a:extLst>
              <a:ext uri="{FF2B5EF4-FFF2-40B4-BE49-F238E27FC236}">
                <a16:creationId xmlns:a16="http://schemas.microsoft.com/office/drawing/2014/main" id="{D023CB3C-FF4E-AD0B-1942-47CA36E16B03}"/>
              </a:ext>
              <a:ext uri="{C183D7F6-B498-43B3-948B-1728B52AA6E4}">
                <adec:decorative xmlns:adec="http://schemas.microsoft.com/office/drawing/2017/decorative" val="1"/>
              </a:ext>
            </a:extLst>
          </p:cNvPr>
          <p:cNvSpPr/>
          <p:nvPr/>
        </p:nvSpPr>
        <p:spPr>
          <a:xfrm>
            <a:off x="2253048" y="3970637"/>
            <a:ext cx="2393093" cy="147045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endParaRPr lang="en-US" dirty="0">
              <a:solidFill>
                <a:schemeClr val="tx1"/>
              </a:solidFill>
              <a:latin typeface="Lub Dub Condensed" panose="020B0506030403020204" pitchFamily="34" charset="0"/>
            </a:endParaRPr>
          </a:p>
        </p:txBody>
      </p:sp>
      <p:sp>
        <p:nvSpPr>
          <p:cNvPr id="35" name="Rectangle 34">
            <a:extLst>
              <a:ext uri="{FF2B5EF4-FFF2-40B4-BE49-F238E27FC236}">
                <a16:creationId xmlns:a16="http://schemas.microsoft.com/office/drawing/2014/main" id="{73D332A0-41CD-E466-D985-8614253C3B81}"/>
              </a:ext>
              <a:ext uri="{C183D7F6-B498-43B3-948B-1728B52AA6E4}">
                <adec:decorative xmlns:adec="http://schemas.microsoft.com/office/drawing/2017/decorative" val="1"/>
              </a:ext>
            </a:extLst>
          </p:cNvPr>
          <p:cNvSpPr/>
          <p:nvPr/>
        </p:nvSpPr>
        <p:spPr>
          <a:xfrm>
            <a:off x="4956432" y="3970637"/>
            <a:ext cx="2393093" cy="147045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endParaRPr lang="en-US" dirty="0">
              <a:solidFill>
                <a:schemeClr val="tx1"/>
              </a:solidFill>
              <a:latin typeface="Lub Dub Condensed" panose="020B0506030403020204" pitchFamily="34" charset="0"/>
            </a:endParaRPr>
          </a:p>
        </p:txBody>
      </p:sp>
      <p:sp>
        <p:nvSpPr>
          <p:cNvPr id="36" name="Rectangle 35">
            <a:extLst>
              <a:ext uri="{FF2B5EF4-FFF2-40B4-BE49-F238E27FC236}">
                <a16:creationId xmlns:a16="http://schemas.microsoft.com/office/drawing/2014/main" id="{20477DC8-A9A3-D9EF-DDAE-2B110B390950}"/>
              </a:ext>
              <a:ext uri="{C183D7F6-B498-43B3-948B-1728B52AA6E4}">
                <adec:decorative xmlns:adec="http://schemas.microsoft.com/office/drawing/2017/decorative" val="1"/>
              </a:ext>
            </a:extLst>
          </p:cNvPr>
          <p:cNvSpPr/>
          <p:nvPr/>
        </p:nvSpPr>
        <p:spPr>
          <a:xfrm>
            <a:off x="7659816" y="3970637"/>
            <a:ext cx="2393093" cy="147045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endParaRPr lang="en-US" dirty="0">
              <a:solidFill>
                <a:schemeClr val="tx1"/>
              </a:solidFill>
              <a:latin typeface="Lub Dub Condensed" panose="020B0506030403020204" pitchFamily="34" charset="0"/>
            </a:endParaRPr>
          </a:p>
        </p:txBody>
      </p:sp>
      <p:sp>
        <p:nvSpPr>
          <p:cNvPr id="38" name="Oval 37">
            <a:extLst>
              <a:ext uri="{FF2B5EF4-FFF2-40B4-BE49-F238E27FC236}">
                <a16:creationId xmlns:a16="http://schemas.microsoft.com/office/drawing/2014/main" id="{7D006D75-C611-ADFB-6580-90DAE465E43C}"/>
              </a:ext>
              <a:ext uri="{C183D7F6-B498-43B3-948B-1728B52AA6E4}">
                <adec:decorative xmlns:adec="http://schemas.microsoft.com/office/drawing/2017/decorative" val="1"/>
              </a:ext>
            </a:extLst>
          </p:cNvPr>
          <p:cNvSpPr/>
          <p:nvPr/>
        </p:nvSpPr>
        <p:spPr>
          <a:xfrm>
            <a:off x="1748760" y="1431444"/>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522BFCF4-392F-A54A-08EE-80A60296C2A1}"/>
              </a:ext>
              <a:ext uri="{C183D7F6-B498-43B3-948B-1728B52AA6E4}">
                <adec:decorative xmlns:adec="http://schemas.microsoft.com/office/drawing/2017/decorative" val="1"/>
              </a:ext>
            </a:extLst>
          </p:cNvPr>
          <p:cNvSpPr/>
          <p:nvPr/>
        </p:nvSpPr>
        <p:spPr>
          <a:xfrm>
            <a:off x="5815506" y="3548567"/>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5E322727-679F-7744-69EE-8BE9EE9DAD17}"/>
              </a:ext>
              <a:ext uri="{C183D7F6-B498-43B3-948B-1728B52AA6E4}">
                <adec:decorative xmlns:adec="http://schemas.microsoft.com/office/drawing/2017/decorative" val="1"/>
              </a:ext>
            </a:extLst>
          </p:cNvPr>
          <p:cNvSpPr/>
          <p:nvPr/>
        </p:nvSpPr>
        <p:spPr>
          <a:xfrm>
            <a:off x="8518890" y="3548567"/>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EAAE1120-26F3-93D1-F340-5E29E1E094C5}"/>
              </a:ext>
              <a:ext uri="{C183D7F6-B498-43B3-948B-1728B52AA6E4}">
                <adec:decorative xmlns:adec="http://schemas.microsoft.com/office/drawing/2017/decorative" val="1"/>
              </a:ext>
            </a:extLst>
          </p:cNvPr>
          <p:cNvSpPr/>
          <p:nvPr/>
        </p:nvSpPr>
        <p:spPr>
          <a:xfrm>
            <a:off x="9858911" y="1431444"/>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0BBFCEDC-9D79-C37D-58E9-BFEA7534B79A}"/>
              </a:ext>
              <a:ext uri="{C183D7F6-B498-43B3-948B-1728B52AA6E4}">
                <adec:decorative xmlns:adec="http://schemas.microsoft.com/office/drawing/2017/decorative" val="1"/>
              </a:ext>
            </a:extLst>
          </p:cNvPr>
          <p:cNvSpPr/>
          <p:nvPr/>
        </p:nvSpPr>
        <p:spPr>
          <a:xfrm>
            <a:off x="7155528" y="1431444"/>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EF0E593A-88A1-64A2-7354-0053C5F823B1}"/>
              </a:ext>
              <a:ext uri="{C183D7F6-B498-43B3-948B-1728B52AA6E4}">
                <adec:decorative xmlns:adec="http://schemas.microsoft.com/office/drawing/2017/decorative" val="1"/>
              </a:ext>
            </a:extLst>
          </p:cNvPr>
          <p:cNvSpPr/>
          <p:nvPr/>
        </p:nvSpPr>
        <p:spPr>
          <a:xfrm>
            <a:off x="4452144" y="1431444"/>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724830A-123A-ECA0-4FC3-0179893918E8}"/>
              </a:ext>
              <a:ext uri="{C183D7F6-B498-43B3-948B-1728B52AA6E4}">
                <adec:decorative xmlns:adec="http://schemas.microsoft.com/office/drawing/2017/decorative" val="1"/>
              </a:ext>
            </a:extLst>
          </p:cNvPr>
          <p:cNvSpPr/>
          <p:nvPr/>
        </p:nvSpPr>
        <p:spPr>
          <a:xfrm>
            <a:off x="3136836" y="3548567"/>
            <a:ext cx="674945" cy="674945"/>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0" name="Graphic 49">
            <a:extLst>
              <a:ext uri="{FF2B5EF4-FFF2-40B4-BE49-F238E27FC236}">
                <a16:creationId xmlns:a16="http://schemas.microsoft.com/office/drawing/2014/main" id="{A89B0090-E89F-3A6F-66C4-F18C93E269E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61276" y="3569042"/>
            <a:ext cx="619898" cy="619898"/>
          </a:xfrm>
          <a:prstGeom prst="rect">
            <a:avLst/>
          </a:prstGeom>
        </p:spPr>
      </p:pic>
      <p:pic>
        <p:nvPicPr>
          <p:cNvPr id="56" name="Graphic 55">
            <a:extLst>
              <a:ext uri="{FF2B5EF4-FFF2-40B4-BE49-F238E27FC236}">
                <a16:creationId xmlns:a16="http://schemas.microsoft.com/office/drawing/2014/main" id="{CB545C04-43E6-6B71-9DEC-AA6F34A601C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487568" y="1447799"/>
            <a:ext cx="619898" cy="619898"/>
          </a:xfrm>
          <a:prstGeom prst="rect">
            <a:avLst/>
          </a:prstGeom>
        </p:spPr>
      </p:pic>
      <p:pic>
        <p:nvPicPr>
          <p:cNvPr id="58" name="Picture 57">
            <a:extLst>
              <a:ext uri="{FF2B5EF4-FFF2-40B4-BE49-F238E27FC236}">
                <a16:creationId xmlns:a16="http://schemas.microsoft.com/office/drawing/2014/main" id="{BDB4871E-3840-48EC-537D-565D551DFCB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01197" y="3641969"/>
            <a:ext cx="499603" cy="499603"/>
          </a:xfrm>
          <a:prstGeom prst="rect">
            <a:avLst/>
          </a:prstGeom>
        </p:spPr>
      </p:pic>
      <p:pic>
        <p:nvPicPr>
          <p:cNvPr id="60" name="Picture 59">
            <a:extLst>
              <a:ext uri="{FF2B5EF4-FFF2-40B4-BE49-F238E27FC236}">
                <a16:creationId xmlns:a16="http://schemas.microsoft.com/office/drawing/2014/main" id="{601973CE-BABE-DF78-033D-116A681B2199}"/>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10953" y="3645244"/>
            <a:ext cx="509712" cy="509712"/>
          </a:xfrm>
          <a:prstGeom prst="rect">
            <a:avLst/>
          </a:prstGeom>
        </p:spPr>
      </p:pic>
      <p:pic>
        <p:nvPicPr>
          <p:cNvPr id="62" name="Picture 61">
            <a:extLst>
              <a:ext uri="{FF2B5EF4-FFF2-40B4-BE49-F238E27FC236}">
                <a16:creationId xmlns:a16="http://schemas.microsoft.com/office/drawing/2014/main" id="{C17BCB0C-656A-4618-BFB7-25A30DA9F57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32542" y="1445742"/>
            <a:ext cx="545756" cy="545756"/>
          </a:xfrm>
          <a:prstGeom prst="rect">
            <a:avLst/>
          </a:prstGeom>
        </p:spPr>
      </p:pic>
      <p:pic>
        <p:nvPicPr>
          <p:cNvPr id="63" name="Picture 62">
            <a:extLst>
              <a:ext uri="{FF2B5EF4-FFF2-40B4-BE49-F238E27FC236}">
                <a16:creationId xmlns:a16="http://schemas.microsoft.com/office/drawing/2014/main" id="{4E0A3B50-EA8E-6666-9B8A-A14E22851F7D}"/>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202775" y="1445741"/>
            <a:ext cx="599302" cy="599302"/>
          </a:xfrm>
          <a:prstGeom prst="rect">
            <a:avLst/>
          </a:prstGeom>
        </p:spPr>
      </p:pic>
      <p:pic>
        <p:nvPicPr>
          <p:cNvPr id="66" name="Graphic 65">
            <a:extLst>
              <a:ext uri="{FF2B5EF4-FFF2-40B4-BE49-F238E27FC236}">
                <a16:creationId xmlns:a16="http://schemas.microsoft.com/office/drawing/2014/main" id="{E612806D-B2D1-387D-5D2F-B3F2319EA557}"/>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71657" y="1465434"/>
            <a:ext cx="288989" cy="585788"/>
          </a:xfrm>
          <a:prstGeom prst="rect">
            <a:avLst/>
          </a:prstGeom>
        </p:spPr>
      </p:pic>
      <p:sp>
        <p:nvSpPr>
          <p:cNvPr id="3" name="Rectangle 2">
            <a:extLst>
              <a:ext uri="{FF2B5EF4-FFF2-40B4-BE49-F238E27FC236}">
                <a16:creationId xmlns:a16="http://schemas.microsoft.com/office/drawing/2014/main" id="{54D6DEB6-70B9-0575-9425-EACEC36E154D}"/>
              </a:ext>
            </a:extLst>
          </p:cNvPr>
          <p:cNvSpPr/>
          <p:nvPr/>
        </p:nvSpPr>
        <p:spPr>
          <a:xfrm>
            <a:off x="886222" y="1862406"/>
            <a:ext cx="2393093" cy="1470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r>
              <a:rPr lang="en-US" dirty="0">
                <a:solidFill>
                  <a:schemeClr val="tx1"/>
                </a:solidFill>
                <a:latin typeface="Lub Dub Condensed" panose="020B0506030403020204" pitchFamily="34" charset="0"/>
              </a:rPr>
              <a:t> Research to improve screening and implementation strategies for BP control</a:t>
            </a:r>
          </a:p>
        </p:txBody>
      </p:sp>
      <p:sp>
        <p:nvSpPr>
          <p:cNvPr id="6" name="Rectangle 5">
            <a:extLst>
              <a:ext uri="{FF2B5EF4-FFF2-40B4-BE49-F238E27FC236}">
                <a16:creationId xmlns:a16="http://schemas.microsoft.com/office/drawing/2014/main" id="{2DB3F405-79EB-352A-4D85-8A694CBADC09}"/>
              </a:ext>
            </a:extLst>
          </p:cNvPr>
          <p:cNvSpPr/>
          <p:nvPr/>
        </p:nvSpPr>
        <p:spPr>
          <a:xfrm>
            <a:off x="3589606" y="1862406"/>
            <a:ext cx="2393093" cy="1470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r>
              <a:rPr lang="en-US" dirty="0">
                <a:solidFill>
                  <a:schemeClr val="tx1"/>
                </a:solidFill>
                <a:latin typeface="Lub Dub Condensed" panose="020B0506030403020204" pitchFamily="34" charset="0"/>
              </a:rPr>
              <a:t>BP targets and </a:t>
            </a:r>
            <a:br>
              <a:rPr lang="en-US" dirty="0">
                <a:solidFill>
                  <a:schemeClr val="tx1"/>
                </a:solidFill>
                <a:latin typeface="Lub Dub Condensed" panose="020B0506030403020204" pitchFamily="34" charset="0"/>
              </a:rPr>
            </a:br>
            <a:r>
              <a:rPr lang="en-US" dirty="0">
                <a:solidFill>
                  <a:schemeClr val="tx1"/>
                </a:solidFill>
                <a:latin typeface="Lub Dub Condensed" panose="020B0506030403020204" pitchFamily="34" charset="0"/>
              </a:rPr>
              <a:t>long-term benefits in younger adults </a:t>
            </a:r>
          </a:p>
        </p:txBody>
      </p:sp>
      <p:sp>
        <p:nvSpPr>
          <p:cNvPr id="7" name="Rectangle 6">
            <a:extLst>
              <a:ext uri="{FF2B5EF4-FFF2-40B4-BE49-F238E27FC236}">
                <a16:creationId xmlns:a16="http://schemas.microsoft.com/office/drawing/2014/main" id="{CDEA2A27-4CE2-B182-6570-7042F9540281}"/>
              </a:ext>
            </a:extLst>
          </p:cNvPr>
          <p:cNvSpPr/>
          <p:nvPr/>
        </p:nvSpPr>
        <p:spPr>
          <a:xfrm>
            <a:off x="6292990" y="1862406"/>
            <a:ext cx="2393093" cy="1470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r>
              <a:rPr lang="en-US" dirty="0">
                <a:solidFill>
                  <a:schemeClr val="tx1"/>
                </a:solidFill>
                <a:latin typeface="Lub Dub Condensed" panose="020B0506030403020204" pitchFamily="34" charset="0"/>
              </a:rPr>
              <a:t>Studies of patients with white coat HTN and</a:t>
            </a:r>
            <a:br>
              <a:rPr lang="en-US" dirty="0">
                <a:solidFill>
                  <a:schemeClr val="tx1"/>
                </a:solidFill>
                <a:latin typeface="Lub Dub Condensed" panose="020B0506030403020204" pitchFamily="34" charset="0"/>
              </a:rPr>
            </a:br>
            <a:r>
              <a:rPr lang="en-US" dirty="0">
                <a:solidFill>
                  <a:schemeClr val="tx1"/>
                </a:solidFill>
                <a:latin typeface="Lub Dub Condensed" panose="020B0506030403020204" pitchFamily="34" charset="0"/>
              </a:rPr>
              <a:t>their long-term risk</a:t>
            </a:r>
          </a:p>
        </p:txBody>
      </p:sp>
      <p:sp>
        <p:nvSpPr>
          <p:cNvPr id="8" name="Rectangle 7">
            <a:extLst>
              <a:ext uri="{FF2B5EF4-FFF2-40B4-BE49-F238E27FC236}">
                <a16:creationId xmlns:a16="http://schemas.microsoft.com/office/drawing/2014/main" id="{C18FA148-2D71-4C7F-B561-B2BC5EEBD919}"/>
              </a:ext>
            </a:extLst>
          </p:cNvPr>
          <p:cNvSpPr/>
          <p:nvPr/>
        </p:nvSpPr>
        <p:spPr>
          <a:xfrm>
            <a:off x="8996373" y="1862406"/>
            <a:ext cx="2393093" cy="1470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r>
              <a:rPr lang="en-US" dirty="0">
                <a:solidFill>
                  <a:schemeClr val="tx1"/>
                </a:solidFill>
                <a:latin typeface="Lub Dub Condensed" panose="020B0506030403020204" pitchFamily="34" charset="0"/>
              </a:rPr>
              <a:t>Optimal management </a:t>
            </a:r>
            <a:br>
              <a:rPr lang="en-US" dirty="0">
                <a:solidFill>
                  <a:schemeClr val="tx1"/>
                </a:solidFill>
                <a:latin typeface="Lub Dub Condensed" panose="020B0506030403020204" pitchFamily="34" charset="0"/>
              </a:rPr>
            </a:br>
            <a:r>
              <a:rPr lang="en-US" dirty="0">
                <a:solidFill>
                  <a:schemeClr val="tx1"/>
                </a:solidFill>
                <a:latin typeface="Lub Dub Condensed" panose="020B0506030403020204" pitchFamily="34" charset="0"/>
              </a:rPr>
              <a:t>of pregnant patients</a:t>
            </a:r>
          </a:p>
        </p:txBody>
      </p:sp>
      <p:sp>
        <p:nvSpPr>
          <p:cNvPr id="9" name="Rectangle 8">
            <a:extLst>
              <a:ext uri="{FF2B5EF4-FFF2-40B4-BE49-F238E27FC236}">
                <a16:creationId xmlns:a16="http://schemas.microsoft.com/office/drawing/2014/main" id="{9B030638-699A-7C78-BC28-F2CA729ABA2A}"/>
              </a:ext>
            </a:extLst>
          </p:cNvPr>
          <p:cNvSpPr/>
          <p:nvPr/>
        </p:nvSpPr>
        <p:spPr>
          <a:xfrm>
            <a:off x="2249584" y="3967173"/>
            <a:ext cx="2393093" cy="1470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r>
              <a:rPr lang="en-US" dirty="0">
                <a:solidFill>
                  <a:schemeClr val="tx1"/>
                </a:solidFill>
                <a:latin typeface="Lub Dub Condensed" panose="020B0506030403020204" pitchFamily="34" charset="0"/>
              </a:rPr>
              <a:t>Understand genetic </a:t>
            </a:r>
            <a:br>
              <a:rPr lang="en-US" dirty="0">
                <a:solidFill>
                  <a:schemeClr val="tx1"/>
                </a:solidFill>
                <a:latin typeface="Lub Dub Condensed" panose="020B0506030403020204" pitchFamily="34" charset="0"/>
              </a:rPr>
            </a:br>
            <a:r>
              <a:rPr lang="en-US" dirty="0">
                <a:solidFill>
                  <a:schemeClr val="tx1"/>
                </a:solidFill>
                <a:latin typeface="Lub Dub Condensed" panose="020B0506030403020204" pitchFamily="34" charset="0"/>
              </a:rPr>
              <a:t>and epigenetic risk </a:t>
            </a:r>
            <a:br>
              <a:rPr lang="en-US" dirty="0">
                <a:solidFill>
                  <a:schemeClr val="tx1"/>
                </a:solidFill>
                <a:latin typeface="Lub Dub Condensed" panose="020B0506030403020204" pitchFamily="34" charset="0"/>
              </a:rPr>
            </a:br>
            <a:r>
              <a:rPr lang="en-US" dirty="0">
                <a:solidFill>
                  <a:schemeClr val="tx1"/>
                </a:solidFill>
                <a:latin typeface="Lub Dub Condensed" panose="020B0506030403020204" pitchFamily="34" charset="0"/>
              </a:rPr>
              <a:t>factors for hypertension</a:t>
            </a:r>
          </a:p>
        </p:txBody>
      </p:sp>
      <p:sp>
        <p:nvSpPr>
          <p:cNvPr id="10" name="Rectangle 9">
            <a:extLst>
              <a:ext uri="{FF2B5EF4-FFF2-40B4-BE49-F238E27FC236}">
                <a16:creationId xmlns:a16="http://schemas.microsoft.com/office/drawing/2014/main" id="{E4CFAE4E-D441-34B0-2BEF-D9E824EFA1FB}"/>
              </a:ext>
            </a:extLst>
          </p:cNvPr>
          <p:cNvSpPr/>
          <p:nvPr/>
        </p:nvSpPr>
        <p:spPr>
          <a:xfrm>
            <a:off x="4952968" y="3967173"/>
            <a:ext cx="2393093" cy="1470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br>
              <a:rPr lang="en-US" dirty="0">
                <a:solidFill>
                  <a:schemeClr val="tx1"/>
                </a:solidFill>
                <a:latin typeface="Lub Dub Condensed" panose="020B0506030403020204" pitchFamily="34" charset="0"/>
              </a:rPr>
            </a:br>
            <a:r>
              <a:rPr lang="en-US" dirty="0">
                <a:solidFill>
                  <a:schemeClr val="tx1"/>
                </a:solidFill>
                <a:latin typeface="Lub Dub Condensed" panose="020B0506030403020204" pitchFamily="34" charset="0"/>
              </a:rPr>
              <a:t>Understand intersection of BP race/ethnicity </a:t>
            </a:r>
            <a:br>
              <a:rPr lang="en-US" dirty="0">
                <a:solidFill>
                  <a:schemeClr val="tx1"/>
                </a:solidFill>
                <a:latin typeface="Lub Dub Condensed" panose="020B0506030403020204" pitchFamily="34" charset="0"/>
              </a:rPr>
            </a:br>
            <a:r>
              <a:rPr lang="en-US" dirty="0">
                <a:solidFill>
                  <a:schemeClr val="tx1"/>
                </a:solidFill>
                <a:latin typeface="Lub Dub Condensed" panose="020B0506030403020204" pitchFamily="34" charset="0"/>
              </a:rPr>
              <a:t>and social determinants of health</a:t>
            </a:r>
          </a:p>
        </p:txBody>
      </p:sp>
      <p:sp>
        <p:nvSpPr>
          <p:cNvPr id="11" name="Rectangle 10">
            <a:extLst>
              <a:ext uri="{FF2B5EF4-FFF2-40B4-BE49-F238E27FC236}">
                <a16:creationId xmlns:a16="http://schemas.microsoft.com/office/drawing/2014/main" id="{B7B421C9-3694-BD95-63B8-4816F115CC2E}"/>
              </a:ext>
            </a:extLst>
          </p:cNvPr>
          <p:cNvSpPr/>
          <p:nvPr/>
        </p:nvSpPr>
        <p:spPr>
          <a:xfrm>
            <a:off x="7656352" y="3967173"/>
            <a:ext cx="2393093" cy="1470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91440" rIns="0" rtlCol="0" anchor="ctr"/>
          <a:lstStyle/>
          <a:p>
            <a:pPr algn="ctr"/>
            <a:r>
              <a:rPr lang="en-US" dirty="0">
                <a:solidFill>
                  <a:schemeClr val="tx1"/>
                </a:solidFill>
                <a:latin typeface="Lub Dub Condensed" panose="020B0506030403020204" pitchFamily="34" charset="0"/>
              </a:rPr>
              <a:t>Identify alternative and accurate methods to measure BP</a:t>
            </a:r>
          </a:p>
        </p:txBody>
      </p:sp>
      <p:sp>
        <p:nvSpPr>
          <p:cNvPr id="5" name="Text Placeholder 4">
            <a:extLst>
              <a:ext uri="{FF2B5EF4-FFF2-40B4-BE49-F238E27FC236}">
                <a16:creationId xmlns:a16="http://schemas.microsoft.com/office/drawing/2014/main" id="{2E02D51F-E2FF-3258-5213-EF3B8D1E8FDB}"/>
              </a:ext>
            </a:extLst>
          </p:cNvPr>
          <p:cNvSpPr>
            <a:spLocks noGrp="1"/>
          </p:cNvSpPr>
          <p:nvPr>
            <p:ph type="body" sz="quarter" idx="13"/>
          </p:nvPr>
        </p:nvSpPr>
        <p:spPr/>
        <p:txBody>
          <a:bodyPr/>
          <a:lstStyle/>
          <a:p>
            <a:r>
              <a:rPr lang="en-US" b="1" dirty="0"/>
              <a:t>Abbreviation: </a:t>
            </a:r>
            <a:r>
              <a:rPr lang="en-US" dirty="0"/>
              <a:t>BP indicates blood pressure</a:t>
            </a:r>
          </a:p>
        </p:txBody>
      </p:sp>
      <p:sp>
        <p:nvSpPr>
          <p:cNvPr id="4" name="Slide Number Placeholder 3">
            <a:extLst>
              <a:ext uri="{FF2B5EF4-FFF2-40B4-BE49-F238E27FC236}">
                <a16:creationId xmlns:a16="http://schemas.microsoft.com/office/drawing/2014/main" id="{AEEAB3A7-5869-9B3F-F04D-2B7F710CAC8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38176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9908263" cy="3835357"/>
          </a:xfrm>
        </p:spPr>
        <p:txBody>
          <a:bodyPr>
            <a:normAutofit/>
          </a:bodyPr>
          <a:lstStyle/>
          <a:p>
            <a:pPr marL="0" indent="0">
              <a:lnSpc>
                <a:spcPct val="107000"/>
              </a:lnSpc>
              <a:spcAft>
                <a:spcPts val="800"/>
              </a:spcAft>
              <a:buNone/>
            </a:pPr>
            <a:r>
              <a:rPr lang="en-US" sz="2000" dirty="0"/>
              <a:t>Many thanks to our Guideline Ambassadors who were guided by Dr. Elliott Antman in developing this translational learning product in support of the </a:t>
            </a:r>
            <a:br>
              <a:rPr lang="en-US" sz="2000" dirty="0"/>
            </a:br>
            <a:r>
              <a:rPr lang="en-US" sz="2000" b="1" dirty="0">
                <a:latin typeface="Lub Dub Condensed" panose="020B0506030403020204" pitchFamily="34" charset="0"/>
              </a:rPr>
              <a:t>2025 </a:t>
            </a:r>
            <a:r>
              <a:rPr lang="en-US" sz="2000" b="1" kern="0" dirty="0">
                <a:effectLst/>
                <a:latin typeface="Lub Dub Condensed" panose="020B0506030403020204" pitchFamily="34" charset="0"/>
                <a:ea typeface="Aptos" panose="020B0004020202020204" pitchFamily="34" charset="0"/>
                <a:cs typeface="Calibri" panose="020F0502020204030204" pitchFamily="34" charset="0"/>
              </a:rPr>
              <a:t>AHA/ACC/AANP/AAPA/ABC/ACCP/ACPM/AMA/ASPC/NMA/PCNA/SGIM Guideline for the Prevention, Detection, Evaluation and Management of High Blood Pressure in Adults.</a:t>
            </a:r>
            <a:endParaRPr lang="en-US" sz="2000" dirty="0">
              <a:effectLst/>
              <a:latin typeface="Lub Dub Condensed" panose="020B0506030403020204" pitchFamily="34" charset="0"/>
              <a:ea typeface="Calibri" panose="020F0502020204030204" pitchFamily="34" charset="0"/>
            </a:endParaRPr>
          </a:p>
          <a:p>
            <a:pPr marL="0" marR="0" indent="0">
              <a:lnSpc>
                <a:spcPct val="107000"/>
              </a:lnSpc>
              <a:spcAft>
                <a:spcPts val="800"/>
              </a:spcAft>
              <a:buNone/>
            </a:pPr>
            <a:endParaRPr lang="en-US" sz="2000" b="1" dirty="0"/>
          </a:p>
        </p:txBody>
      </p:sp>
      <p:sp>
        <p:nvSpPr>
          <p:cNvPr id="8" name="TextBox 7">
            <a:extLst>
              <a:ext uri="{FF2B5EF4-FFF2-40B4-BE49-F238E27FC236}">
                <a16:creationId xmlns:a16="http://schemas.microsoft.com/office/drawing/2014/main" id="{C809FE08-8957-56B3-622C-633C17B75F70}"/>
              </a:ext>
            </a:extLst>
          </p:cNvPr>
          <p:cNvSpPr txBox="1"/>
          <p:nvPr/>
        </p:nvSpPr>
        <p:spPr>
          <a:xfrm>
            <a:off x="934753" y="2601664"/>
            <a:ext cx="9245600" cy="1029601"/>
          </a:xfrm>
          <a:prstGeom prst="rect">
            <a:avLst/>
          </a:prstGeom>
          <a:noFill/>
        </p:spPr>
        <p:txBody>
          <a:bodyPr wrap="square" numCol="2" spcCol="18288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Olu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Akinrimisi</a:t>
            </a:r>
            <a:r>
              <a:rPr lang="en-US" sz="2400" dirty="0">
                <a:solidFill>
                  <a:prstClr val="black"/>
                </a:solidFill>
                <a:latin typeface="Lub Dub Bold" panose="020B0803030403020204" pitchFamily="34" charset="0"/>
              </a:rPr>
              <a:t>, MD MS</a:t>
            </a:r>
            <a:endParaRPr kumimoji="0" lang="en-US" sz="240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Francisco Aguilar Nunez,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Jessica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Oribabor</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MD MS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Chaitanya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Rojulpote</a:t>
            </a: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 MD</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Tayyab Shah, MD</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114351"/>
            <a:ext cx="10018222" cy="194470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indent="0">
              <a:lnSpc>
                <a:spcPct val="100000"/>
              </a:lnSpc>
              <a:spcBef>
                <a:spcPts val="0"/>
              </a:spcBef>
              <a:buNone/>
              <a:defRPr/>
            </a:pPr>
            <a:r>
              <a:rPr lang="en-US" sz="1800" dirty="0" err="1">
                <a:solidFill>
                  <a:prstClr val="black"/>
                </a:solidFill>
                <a:latin typeface="Lub Dub Condensed" panose="020B0506030403020204" pitchFamily="34" charset="0"/>
              </a:rPr>
              <a:t>Akinrimisi</a:t>
            </a:r>
            <a:r>
              <a:rPr lang="en-US" sz="1800" dirty="0">
                <a:solidFill>
                  <a:prstClr val="black"/>
                </a:solidFill>
                <a:latin typeface="Lub Dub Condensed" panose="020B0506030403020204" pitchFamily="34" charset="0"/>
              </a:rPr>
              <a:t>, O., Aguilar Nunez, F., </a:t>
            </a:r>
            <a:r>
              <a:rPr lang="en-US" sz="1800" dirty="0" err="1">
                <a:solidFill>
                  <a:prstClr val="black"/>
                </a:solidFill>
                <a:latin typeface="Lub Dub Condensed" panose="020B0506030403020204" pitchFamily="34" charset="0"/>
              </a:rPr>
              <a:t>Oribabor</a:t>
            </a:r>
            <a:r>
              <a:rPr lang="en-US" sz="1800" dirty="0">
                <a:solidFill>
                  <a:prstClr val="black"/>
                </a:solidFill>
                <a:latin typeface="Lub Dub Condensed" panose="020B0506030403020204" pitchFamily="34" charset="0"/>
              </a:rPr>
              <a:t>, J., </a:t>
            </a:r>
            <a:r>
              <a:rPr lang="en-US" sz="1800" dirty="0" err="1">
                <a:solidFill>
                  <a:prstClr val="black"/>
                </a:solidFill>
                <a:latin typeface="Lub Dub Condensed" panose="020B0506030403020204" pitchFamily="34" charset="0"/>
              </a:rPr>
              <a:t>Rojulpote</a:t>
            </a:r>
            <a:r>
              <a:rPr lang="en-US" sz="1800" dirty="0">
                <a:solidFill>
                  <a:prstClr val="black"/>
                </a:solidFill>
                <a:latin typeface="Lub Dub Condensed" panose="020B0506030403020204" pitchFamily="34" charset="0"/>
              </a:rPr>
              <a:t>, C., Shah, T., Reyna, G.G., Be</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zanson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L., &amp; Antman, E.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(2025).  AHA Clinical </a:t>
            </a:r>
            <a:r>
              <a:rPr lang="en-US" sz="1800" dirty="0">
                <a:solidFill>
                  <a:prstClr val="black"/>
                </a:solidFill>
                <a:latin typeface="Lub Dub Condensed" panose="020B0506030403020204" pitchFamily="34" charset="0"/>
              </a:rPr>
              <a:t>Slides </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[PowerPoint slides]; Adapted from t</a:t>
            </a:r>
            <a:r>
              <a:rPr kumimoji="0" lang="en-US" sz="180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he </a:t>
            </a:r>
            <a:r>
              <a:rPr lang="en-US" sz="1800" dirty="0">
                <a:effectLst/>
                <a:latin typeface="Lub Dub Condensed" panose="020B0506030403020204" pitchFamily="34" charset="0"/>
                <a:ea typeface="Aptos" panose="020B0004020202020204" pitchFamily="34" charset="0"/>
              </a:rPr>
              <a:t>2025 AHA/ACC/AANP/AAPA/ABC/ACCP/ACPM/AMA/ASPC/NMA/PCNA/SGIM Guideline for the Prevention, Detection, Evaluation and Management of High Blood Pressure in Adults. </a:t>
            </a:r>
            <a:r>
              <a:rPr lang="en-US" sz="1800" i="1">
                <a:effectLst/>
                <a:latin typeface="Lub Dub Condensed" panose="020B0506030403020204" pitchFamily="34" charset="0"/>
                <a:ea typeface="Aptos" panose="020B0004020202020204" pitchFamily="34" charset="0"/>
              </a:rPr>
              <a:t>Circulation. </a:t>
            </a:r>
            <a:r>
              <a:rPr lang="en-US" sz="1800">
                <a:latin typeface="Lub Dub Condensed" panose="020B0506030403020204" pitchFamily="34" charset="0"/>
                <a:ea typeface="Aptos" panose="020B0004020202020204" pitchFamily="34" charset="0"/>
              </a:rPr>
              <a:t>Retrieved </a:t>
            </a:r>
            <a:r>
              <a:rPr lang="en-US" sz="1800" dirty="0">
                <a:latin typeface="Lub Dub Condensed" panose="020B0506030403020204" pitchFamily="34" charset="0"/>
                <a:ea typeface="Aptos" panose="020B0004020202020204" pitchFamily="34" charset="0"/>
              </a:rPr>
              <a:t>from:</a:t>
            </a:r>
            <a:endParaRPr lang="en-US" sz="1800" dirty="0">
              <a:effectLst/>
              <a:latin typeface="Calibri" panose="020F0502020204030204" pitchFamily="34" charset="0"/>
              <a:ea typeface="Aptos" panose="020B0004020202020204" pitchFamily="34" charset="0"/>
            </a:endParaRPr>
          </a:p>
          <a:p>
            <a:pPr marL="0" indent="0">
              <a:lnSpc>
                <a:spcPct val="100000"/>
              </a:lnSpc>
              <a:spcBef>
                <a:spcPts val="0"/>
              </a:spcBef>
              <a:buNone/>
              <a:defRPr/>
            </a:pPr>
            <a:r>
              <a:rPr lang="en-US" sz="1800" dirty="0">
                <a:latin typeface="Lub Dub Condensed" panose="020B0506030403020204" pitchFamily="34" charset="0"/>
                <a:hlinkClick r:id="rId3"/>
              </a:rPr>
              <a:t>Guideline Essentials: AHA Clinical Slide Series - Professional Heart Daily | American Heart Association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rPr>
              <a:t>.</a:t>
            </a: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5697B-71E9-7EE7-B2B0-74BBEFD45B24}"/>
            </a:ext>
          </a:extLst>
        </p:cNvPr>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C0356C33-2511-5740-2D07-A70C23D20C65}"/>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8F2D78-46A2-DA99-2E31-F0669B41E6D3}"/>
              </a:ext>
            </a:extLst>
          </p:cNvPr>
          <p:cNvSpPr>
            <a:spLocks noGrp="1"/>
          </p:cNvSpPr>
          <p:nvPr>
            <p:ph type="ctrTitle"/>
          </p:nvPr>
        </p:nvSpPr>
        <p:spPr>
          <a:xfrm>
            <a:off x="2009775" y="452582"/>
            <a:ext cx="9144000" cy="1637607"/>
          </a:xfrm>
        </p:spPr>
        <p:txBody>
          <a:bodyPr/>
          <a:lstStyle/>
          <a:p>
            <a:r>
              <a:rPr lang="en-US" sz="6000" dirty="0"/>
              <a:t>Copyright and Permissions Notice</a:t>
            </a:r>
          </a:p>
        </p:txBody>
      </p:sp>
      <p:sp>
        <p:nvSpPr>
          <p:cNvPr id="3" name="Subtitle 2">
            <a:extLst>
              <a:ext uri="{FF2B5EF4-FFF2-40B4-BE49-F238E27FC236}">
                <a16:creationId xmlns:a16="http://schemas.microsoft.com/office/drawing/2014/main" id="{56273EBC-F1EB-8D2A-969E-06C017A7D6FA}"/>
              </a:ext>
            </a:extLst>
          </p:cNvPr>
          <p:cNvSpPr>
            <a:spLocks noGrp="1"/>
          </p:cNvSpPr>
          <p:nvPr>
            <p:ph type="subTitle" idx="1"/>
          </p:nvPr>
        </p:nvSpPr>
        <p:spPr>
          <a:xfrm>
            <a:off x="2409825" y="2745971"/>
            <a:ext cx="8743950" cy="4112029"/>
          </a:xfrm>
        </p:spPr>
        <p:txBody>
          <a:bodyPr>
            <a:normAutofit fontScale="25000" lnSpcReduction="20000"/>
          </a:bodyPr>
          <a:lstStyle/>
          <a:p>
            <a:r>
              <a:rPr lang="en-US" sz="8000" dirty="0"/>
              <a:t>© Copyright 2025. American Heart Association. All rights reserved.</a:t>
            </a:r>
          </a:p>
          <a:p>
            <a:r>
              <a:rPr lang="en-US" sz="8000" dirty="0"/>
              <a:t>This material is the copyrighted property of the American Heart Association and is provided for reference purposes only. It may not be copied, reproduced, stored in a retrieval system, transmitted, altered in any way or used as a derivative work, or distributed in any form or by any means—electronic, mechanical, photocopying, recording, or otherwise—without prior written permission from the publisher.</a:t>
            </a:r>
          </a:p>
          <a:p>
            <a:r>
              <a:rPr lang="en-US" sz="8000" i="1" dirty="0"/>
              <a:t>This content may be used for limited educational and personal use. Further distribution or dissemination requires a licensing agreement. Unauthorized use or distribution in any media is strictly prohibited.</a:t>
            </a:r>
            <a:endParaRPr lang="en-US" sz="8000" dirty="0"/>
          </a:p>
          <a:p>
            <a:r>
              <a:rPr lang="en-US" sz="8000" dirty="0"/>
              <a:t>For permissions inquiries and licensing fee information, please see the information/Request Form at this link:</a:t>
            </a:r>
          </a:p>
          <a:p>
            <a:r>
              <a:rPr lang="en-US" sz="8000" u="sng" dirty="0">
                <a:hlinkClick r:id="rId3"/>
              </a:rPr>
              <a:t>https://www.heart.org/en/about-us/statements-and-policies/copyright-request-form</a:t>
            </a:r>
            <a:br>
              <a:rPr lang="en-US" sz="4900" dirty="0">
                <a:latin typeface="Times New Roman" panose="02020603050405020304" pitchFamily="18" charset="0"/>
                <a:cs typeface="Times New Roman" panose="02020603050405020304" pitchFamily="18" charset="0"/>
              </a:rPr>
            </a:br>
            <a:endParaRPr lang="en-US" sz="4900" dirty="0">
              <a:latin typeface="Times New Roman" panose="02020603050405020304" pitchFamily="18" charset="0"/>
              <a:cs typeface="Times New Roman" panose="02020603050405020304" pitchFamily="18" charset="0"/>
            </a:endParaRPr>
          </a:p>
          <a:p>
            <a:pPr>
              <a:lnSpc>
                <a:spcPct val="120000"/>
              </a:lnSpc>
            </a:pPr>
            <a:br>
              <a:rPr lang="en-US" dirty="0">
                <a:latin typeface="Times New Roman" panose="02020603050405020304" pitchFamily="18" charset="0"/>
                <a:cs typeface="Times New Roman" panose="02020603050405020304" pitchFamily="18" charset="0"/>
              </a:rPr>
            </a:br>
            <a:r>
              <a:rPr lang="en-US" sz="1050" dirty="0">
                <a:latin typeface="Times New Roman" panose="02020603050405020304" pitchFamily="18" charset="0"/>
                <a:cs typeface="Times New Roman" panose="02020603050405020304" pitchFamily="18" charset="0"/>
              </a:rPr>
              <a:t> </a:t>
            </a:r>
            <a:br>
              <a:rPr lang="en-US" sz="1600" dirty="0"/>
            </a:br>
            <a:endParaRPr lang="en-US" sz="3200" dirty="0">
              <a:latin typeface="Lub Dub Bold" panose="020B0803030403020204" pitchFamily="34" charset="0"/>
            </a:endParaRPr>
          </a:p>
        </p:txBody>
      </p:sp>
    </p:spTree>
    <p:extLst>
      <p:ext uri="{BB962C8B-B14F-4D97-AF65-F5344CB8AC3E}">
        <p14:creationId xmlns:p14="http://schemas.microsoft.com/office/powerpoint/2010/main" val="1157976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C4576-0C22-56AC-D793-043B263C5FB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145D68D-1C99-1665-1D33-06BB5B9793F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9883" y="1402773"/>
            <a:ext cx="4347562" cy="4506940"/>
          </a:xfrm>
          <a:prstGeom prst="rect">
            <a:avLst/>
          </a:prstGeom>
        </p:spPr>
      </p:pic>
      <p:sp>
        <p:nvSpPr>
          <p:cNvPr id="75" name="Callout: Line with Accent Bar 74">
            <a:extLst>
              <a:ext uri="{FF2B5EF4-FFF2-40B4-BE49-F238E27FC236}">
                <a16:creationId xmlns:a16="http://schemas.microsoft.com/office/drawing/2014/main" id="{131A2CDA-B0C2-6B13-3378-239E1D54A241}"/>
              </a:ext>
              <a:ext uri="{C183D7F6-B498-43B3-948B-1728B52AA6E4}">
                <adec:decorative xmlns:adec="http://schemas.microsoft.com/office/drawing/2017/decorative" val="1"/>
              </a:ext>
            </a:extLst>
          </p:cNvPr>
          <p:cNvSpPr/>
          <p:nvPr/>
        </p:nvSpPr>
        <p:spPr>
          <a:xfrm>
            <a:off x="5816790" y="4416135"/>
            <a:ext cx="2121864" cy="893619"/>
          </a:xfrm>
          <a:prstGeom prst="accentCallout1">
            <a:avLst>
              <a:gd name="adj1" fmla="val 40376"/>
              <a:gd name="adj2" fmla="val -9372"/>
              <a:gd name="adj3" fmla="val 1339"/>
              <a:gd name="adj4" fmla="val -26809"/>
            </a:avLst>
          </a:prstGeom>
          <a:solidFill>
            <a:schemeClr val="bg1">
              <a:lumMod val="95000"/>
            </a:schemeClr>
          </a:solidFill>
          <a:ln w="28575">
            <a:solidFill>
              <a:srgbClr val="CF24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Callout: Line with Accent Bar 69">
            <a:extLst>
              <a:ext uri="{FF2B5EF4-FFF2-40B4-BE49-F238E27FC236}">
                <a16:creationId xmlns:a16="http://schemas.microsoft.com/office/drawing/2014/main" id="{C08FF104-0405-59FD-CE8C-96858DE91EBA}"/>
              </a:ext>
              <a:ext uri="{C183D7F6-B498-43B3-948B-1728B52AA6E4}">
                <adec:decorative xmlns:adec="http://schemas.microsoft.com/office/drawing/2017/decorative" val="1"/>
              </a:ext>
            </a:extLst>
          </p:cNvPr>
          <p:cNvSpPr/>
          <p:nvPr/>
        </p:nvSpPr>
        <p:spPr>
          <a:xfrm flipH="1">
            <a:off x="325578" y="3484418"/>
            <a:ext cx="2000637" cy="1243445"/>
          </a:xfrm>
          <a:prstGeom prst="accentCallout1">
            <a:avLst>
              <a:gd name="adj1" fmla="val 35842"/>
              <a:gd name="adj2" fmla="val -9891"/>
              <a:gd name="adj3" fmla="val 47946"/>
              <a:gd name="adj4" fmla="val -36255"/>
            </a:avLst>
          </a:prstGeom>
          <a:solidFill>
            <a:schemeClr val="bg1">
              <a:lumMod val="95000"/>
            </a:schemeClr>
          </a:solidFill>
          <a:ln w="28575">
            <a:solidFill>
              <a:srgbClr val="CF24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Callout: Line with Accent Bar 73">
            <a:extLst>
              <a:ext uri="{FF2B5EF4-FFF2-40B4-BE49-F238E27FC236}">
                <a16:creationId xmlns:a16="http://schemas.microsoft.com/office/drawing/2014/main" id="{82C3CDBA-6FF6-946E-9F63-E27B80152F24}"/>
              </a:ext>
              <a:ext uri="{C183D7F6-B498-43B3-948B-1728B52AA6E4}">
                <adec:decorative xmlns:adec="http://schemas.microsoft.com/office/drawing/2017/decorative" val="1"/>
              </a:ext>
            </a:extLst>
          </p:cNvPr>
          <p:cNvSpPr/>
          <p:nvPr/>
        </p:nvSpPr>
        <p:spPr>
          <a:xfrm flipH="1">
            <a:off x="325576" y="4810991"/>
            <a:ext cx="2220196" cy="1039091"/>
          </a:xfrm>
          <a:prstGeom prst="accentCallout1">
            <a:avLst>
              <a:gd name="adj1" fmla="val 35842"/>
              <a:gd name="adj2" fmla="val -9891"/>
              <a:gd name="adj3" fmla="val -35054"/>
              <a:gd name="adj4" fmla="val -39531"/>
            </a:avLst>
          </a:prstGeom>
          <a:solidFill>
            <a:schemeClr val="bg1">
              <a:lumMod val="95000"/>
            </a:schemeClr>
          </a:solidFill>
          <a:ln w="28575">
            <a:solidFill>
              <a:srgbClr val="CF24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Callout: Line with Accent Bar 71">
            <a:extLst>
              <a:ext uri="{FF2B5EF4-FFF2-40B4-BE49-F238E27FC236}">
                <a16:creationId xmlns:a16="http://schemas.microsoft.com/office/drawing/2014/main" id="{C660E679-3F13-6B49-D416-F1400F3A6B8B}"/>
              </a:ext>
              <a:ext uri="{C183D7F6-B498-43B3-948B-1728B52AA6E4}">
                <adec:decorative xmlns:adec="http://schemas.microsoft.com/office/drawing/2017/decorative" val="1"/>
              </a:ext>
            </a:extLst>
          </p:cNvPr>
          <p:cNvSpPr/>
          <p:nvPr/>
        </p:nvSpPr>
        <p:spPr>
          <a:xfrm rot="16200000">
            <a:off x="4556417" y="1383724"/>
            <a:ext cx="432955" cy="1988123"/>
          </a:xfrm>
          <a:prstGeom prst="accentCallout1">
            <a:avLst>
              <a:gd name="adj1" fmla="val 44817"/>
              <a:gd name="adj2" fmla="val -8224"/>
              <a:gd name="adj3" fmla="val 31792"/>
              <a:gd name="adj4" fmla="val -37170"/>
            </a:avLst>
          </a:prstGeom>
          <a:solidFill>
            <a:schemeClr val="bg1">
              <a:lumMod val="95000"/>
            </a:schemeClr>
          </a:solidFill>
          <a:ln w="28575">
            <a:solidFill>
              <a:srgbClr val="CF24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allout: Line with Accent Bar 10">
            <a:extLst>
              <a:ext uri="{FF2B5EF4-FFF2-40B4-BE49-F238E27FC236}">
                <a16:creationId xmlns:a16="http://schemas.microsoft.com/office/drawing/2014/main" id="{683BF00E-1680-C6FB-2CD2-EA7C2E0905C5}"/>
              </a:ext>
              <a:ext uri="{C183D7F6-B498-43B3-948B-1728B52AA6E4}">
                <adec:decorative xmlns:adec="http://schemas.microsoft.com/office/drawing/2017/decorative" val="1"/>
              </a:ext>
            </a:extLst>
          </p:cNvPr>
          <p:cNvSpPr/>
          <p:nvPr/>
        </p:nvSpPr>
        <p:spPr>
          <a:xfrm flipH="1">
            <a:off x="311726" y="1330037"/>
            <a:ext cx="2000637" cy="862446"/>
          </a:xfrm>
          <a:prstGeom prst="accentCallout1">
            <a:avLst>
              <a:gd name="adj1" fmla="val 79215"/>
              <a:gd name="adj2" fmla="val -9372"/>
              <a:gd name="adj3" fmla="val 112500"/>
              <a:gd name="adj4" fmla="val -38333"/>
            </a:avLst>
          </a:prstGeom>
          <a:solidFill>
            <a:schemeClr val="bg1">
              <a:lumMod val="95000"/>
            </a:schemeClr>
          </a:solidFill>
          <a:ln w="28575">
            <a:solidFill>
              <a:srgbClr val="CF24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allout: Line with Accent Bar 11">
            <a:extLst>
              <a:ext uri="{FF2B5EF4-FFF2-40B4-BE49-F238E27FC236}">
                <a16:creationId xmlns:a16="http://schemas.microsoft.com/office/drawing/2014/main" id="{AF797750-C441-C653-A453-815C8B495DDE}"/>
              </a:ext>
              <a:ext uri="{C183D7F6-B498-43B3-948B-1728B52AA6E4}">
                <adec:decorative xmlns:adec="http://schemas.microsoft.com/office/drawing/2017/decorative" val="1"/>
              </a:ext>
            </a:extLst>
          </p:cNvPr>
          <p:cNvSpPr/>
          <p:nvPr/>
        </p:nvSpPr>
        <p:spPr>
          <a:xfrm rot="16200000">
            <a:off x="6099464" y="83126"/>
            <a:ext cx="592286" cy="3065316"/>
          </a:xfrm>
          <a:prstGeom prst="accentCallout1">
            <a:avLst>
              <a:gd name="adj1" fmla="val 49521"/>
              <a:gd name="adj2" fmla="val -8223"/>
              <a:gd name="adj3" fmla="val 39109"/>
              <a:gd name="adj4" fmla="val -125633"/>
            </a:avLst>
          </a:prstGeom>
          <a:solidFill>
            <a:schemeClr val="bg1">
              <a:lumMod val="95000"/>
            </a:schemeClr>
          </a:solidFill>
          <a:ln w="28575">
            <a:solidFill>
              <a:srgbClr val="CF24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Callout: Line with Accent Bar 72">
            <a:extLst>
              <a:ext uri="{FF2B5EF4-FFF2-40B4-BE49-F238E27FC236}">
                <a16:creationId xmlns:a16="http://schemas.microsoft.com/office/drawing/2014/main" id="{95C500C0-517E-AFCA-B10D-9D12291DBDEF}"/>
              </a:ext>
              <a:ext uri="{C183D7F6-B498-43B3-948B-1728B52AA6E4}">
                <adec:decorative xmlns:adec="http://schemas.microsoft.com/office/drawing/2017/decorative" val="1"/>
              </a:ext>
            </a:extLst>
          </p:cNvPr>
          <p:cNvSpPr/>
          <p:nvPr/>
        </p:nvSpPr>
        <p:spPr>
          <a:xfrm>
            <a:off x="6225500" y="3318164"/>
            <a:ext cx="1713155" cy="775854"/>
          </a:xfrm>
          <a:prstGeom prst="accentCallout1">
            <a:avLst>
              <a:gd name="adj1" fmla="val 40376"/>
              <a:gd name="adj2" fmla="val -9372"/>
              <a:gd name="adj3" fmla="val 1339"/>
              <a:gd name="adj4" fmla="val -26809"/>
            </a:avLst>
          </a:prstGeom>
          <a:solidFill>
            <a:schemeClr val="bg1">
              <a:lumMod val="95000"/>
            </a:schemeClr>
          </a:solidFill>
          <a:ln w="28575">
            <a:solidFill>
              <a:srgbClr val="CF24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Callout: Line with Accent Bar 67">
            <a:extLst>
              <a:ext uri="{FF2B5EF4-FFF2-40B4-BE49-F238E27FC236}">
                <a16:creationId xmlns:a16="http://schemas.microsoft.com/office/drawing/2014/main" id="{0746ACA4-72ED-C458-AA8F-7602CF301E0E}"/>
              </a:ext>
              <a:ext uri="{C183D7F6-B498-43B3-948B-1728B52AA6E4}">
                <adec:decorative xmlns:adec="http://schemas.microsoft.com/office/drawing/2017/decorative" val="1"/>
              </a:ext>
            </a:extLst>
          </p:cNvPr>
          <p:cNvSpPr/>
          <p:nvPr/>
        </p:nvSpPr>
        <p:spPr>
          <a:xfrm flipH="1">
            <a:off x="318653" y="2417618"/>
            <a:ext cx="2000637" cy="862446"/>
          </a:xfrm>
          <a:prstGeom prst="accentCallout1">
            <a:avLst>
              <a:gd name="adj1" fmla="val 35842"/>
              <a:gd name="adj2" fmla="val -9891"/>
              <a:gd name="adj3" fmla="val 52259"/>
              <a:gd name="adj4" fmla="val -75209"/>
            </a:avLst>
          </a:prstGeom>
          <a:solidFill>
            <a:schemeClr val="bg1">
              <a:lumMod val="95000"/>
            </a:schemeClr>
          </a:solidFill>
          <a:ln w="28575">
            <a:solidFill>
              <a:srgbClr val="CF24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8F9F8D-AD36-6859-3659-9BDB7D430156}"/>
              </a:ext>
            </a:extLst>
          </p:cNvPr>
          <p:cNvSpPr>
            <a:spLocks noGrp="1"/>
          </p:cNvSpPr>
          <p:nvPr>
            <p:ph type="title"/>
          </p:nvPr>
        </p:nvSpPr>
        <p:spPr>
          <a:xfrm>
            <a:off x="838200" y="365125"/>
            <a:ext cx="7640782" cy="660111"/>
          </a:xfrm>
        </p:spPr>
        <p:txBody>
          <a:bodyPr/>
          <a:lstStyle/>
          <a:p>
            <a:r>
              <a:rPr lang="en-US" dirty="0"/>
              <a:t>Best Practices for Accurate </a:t>
            </a:r>
            <a:br>
              <a:rPr lang="en-US" dirty="0"/>
            </a:br>
            <a:r>
              <a:rPr lang="en-US" dirty="0"/>
              <a:t>In-Office </a:t>
            </a:r>
            <a:r>
              <a:rPr lang="en-US" dirty="0">
                <a:solidFill>
                  <a:srgbClr val="CF242A"/>
                </a:solidFill>
              </a:rPr>
              <a:t>Blood Pressure </a:t>
            </a:r>
            <a:r>
              <a:rPr lang="en-US" dirty="0"/>
              <a:t>Measurement</a:t>
            </a:r>
            <a:endParaRPr lang="en-US" dirty="0">
              <a:solidFill>
                <a:srgbClr val="CF242A"/>
              </a:solidFill>
            </a:endParaRPr>
          </a:p>
        </p:txBody>
      </p:sp>
      <p:sp>
        <p:nvSpPr>
          <p:cNvPr id="42" name="TextBox 41">
            <a:extLst>
              <a:ext uri="{FF2B5EF4-FFF2-40B4-BE49-F238E27FC236}">
                <a16:creationId xmlns:a16="http://schemas.microsoft.com/office/drawing/2014/main" id="{76A4FD14-A158-1058-E88A-23E14963713D}"/>
              </a:ext>
            </a:extLst>
          </p:cNvPr>
          <p:cNvSpPr txBox="1"/>
          <p:nvPr/>
        </p:nvSpPr>
        <p:spPr>
          <a:xfrm>
            <a:off x="366281" y="1373576"/>
            <a:ext cx="194050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Avoid caffeine, exercise, and smoking for at least 30 minutes before.</a:t>
            </a:r>
          </a:p>
        </p:txBody>
      </p:sp>
      <p:sp>
        <p:nvSpPr>
          <p:cNvPr id="46" name="TextBox 45">
            <a:extLst>
              <a:ext uri="{FF2B5EF4-FFF2-40B4-BE49-F238E27FC236}">
                <a16:creationId xmlns:a16="http://schemas.microsoft.com/office/drawing/2014/main" id="{5FE5A2EF-A618-FC61-9B2E-7E5F333EC3C4}"/>
              </a:ext>
            </a:extLst>
          </p:cNvPr>
          <p:cNvSpPr txBox="1"/>
          <p:nvPr/>
        </p:nvSpPr>
        <p:spPr>
          <a:xfrm>
            <a:off x="4904510" y="1390544"/>
            <a:ext cx="301336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Use a BP device that has been validated for accuracy (validatebp.org).</a:t>
            </a:r>
          </a:p>
        </p:txBody>
      </p:sp>
      <p:sp>
        <p:nvSpPr>
          <p:cNvPr id="49" name="TextBox 48">
            <a:extLst>
              <a:ext uri="{FF2B5EF4-FFF2-40B4-BE49-F238E27FC236}">
                <a16:creationId xmlns:a16="http://schemas.microsoft.com/office/drawing/2014/main" id="{34FA0E2D-A76D-0B43-A44A-BF8C182EE476}"/>
              </a:ext>
            </a:extLst>
          </p:cNvPr>
          <p:cNvSpPr txBox="1"/>
          <p:nvPr/>
        </p:nvSpPr>
        <p:spPr>
          <a:xfrm>
            <a:off x="3858972" y="2125185"/>
            <a:ext cx="1940502" cy="523220"/>
          </a:xfrm>
          <a:prstGeom prst="rect">
            <a:avLst/>
          </a:prstGeom>
          <a:noFill/>
        </p:spPr>
        <p:txBody>
          <a:bodyPr wrap="square">
            <a:spAutoFit/>
          </a:bodyPr>
          <a:lstStyle/>
          <a:p>
            <a:r>
              <a:rPr lang="en-US" sz="1400" dirty="0">
                <a:latin typeface="Lub Dub Condensed" panose="020B0506030403020204" pitchFamily="34" charset="0"/>
              </a:rPr>
              <a:t>Use the correct cuff size on a bare arm.</a:t>
            </a:r>
          </a:p>
        </p:txBody>
      </p:sp>
      <p:sp>
        <p:nvSpPr>
          <p:cNvPr id="69" name="TextBox 68">
            <a:extLst>
              <a:ext uri="{FF2B5EF4-FFF2-40B4-BE49-F238E27FC236}">
                <a16:creationId xmlns:a16="http://schemas.microsoft.com/office/drawing/2014/main" id="{838B3EFA-6908-758D-5784-9284527B4954}"/>
              </a:ext>
            </a:extLst>
          </p:cNvPr>
          <p:cNvSpPr txBox="1"/>
          <p:nvPr/>
        </p:nvSpPr>
        <p:spPr>
          <a:xfrm>
            <a:off x="373208" y="2461157"/>
            <a:ext cx="1777710"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patient’s arm should be supported at heart level.</a:t>
            </a:r>
          </a:p>
        </p:txBody>
      </p:sp>
      <p:sp>
        <p:nvSpPr>
          <p:cNvPr id="38" name="TextBox 37">
            <a:extLst>
              <a:ext uri="{FF2B5EF4-FFF2-40B4-BE49-F238E27FC236}">
                <a16:creationId xmlns:a16="http://schemas.microsoft.com/office/drawing/2014/main" id="{A4C2D186-16D6-E008-12F5-86B43EE36FD1}"/>
              </a:ext>
            </a:extLst>
          </p:cNvPr>
          <p:cNvSpPr txBox="1"/>
          <p:nvPr/>
        </p:nvSpPr>
        <p:spPr>
          <a:xfrm>
            <a:off x="6239741" y="3334849"/>
            <a:ext cx="1782041" cy="738664"/>
          </a:xfrm>
          <a:prstGeom prst="rect">
            <a:avLst/>
          </a:prstGeom>
          <a:noFill/>
        </p:spPr>
        <p:txBody>
          <a:bodyPr wrap="square">
            <a:spAutoFit/>
          </a:bodyPr>
          <a:lstStyle/>
          <a:p>
            <a:r>
              <a:rPr lang="en-US" sz="1400" dirty="0">
                <a:latin typeface="Lub Dub Condensed" panose="020B0506030403020204" pitchFamily="34" charset="0"/>
              </a:rPr>
              <a:t>Take 2 or more BP measurements at least 1-minute apart.</a:t>
            </a:r>
          </a:p>
        </p:txBody>
      </p:sp>
      <p:sp>
        <p:nvSpPr>
          <p:cNvPr id="71" name="TextBox 70">
            <a:extLst>
              <a:ext uri="{FF2B5EF4-FFF2-40B4-BE49-F238E27FC236}">
                <a16:creationId xmlns:a16="http://schemas.microsoft.com/office/drawing/2014/main" id="{D8FDE51D-4DD1-C628-700C-B46106134084}"/>
              </a:ext>
            </a:extLst>
          </p:cNvPr>
          <p:cNvSpPr txBox="1"/>
          <p:nvPr/>
        </p:nvSpPr>
        <p:spPr>
          <a:xfrm>
            <a:off x="380134" y="3527957"/>
            <a:ext cx="1999383"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Patient should be relaxed, sitting in a chair (feet flat, legs uncrossed, and back supported) for at least 5 minutes.</a:t>
            </a:r>
          </a:p>
        </p:txBody>
      </p:sp>
      <p:sp>
        <p:nvSpPr>
          <p:cNvPr id="67" name="TextBox 66">
            <a:extLst>
              <a:ext uri="{FF2B5EF4-FFF2-40B4-BE49-F238E27FC236}">
                <a16:creationId xmlns:a16="http://schemas.microsoft.com/office/drawing/2014/main" id="{EECE35F9-E45D-A552-735F-6B4623699835}"/>
              </a:ext>
            </a:extLst>
          </p:cNvPr>
          <p:cNvSpPr txBox="1"/>
          <p:nvPr/>
        </p:nvSpPr>
        <p:spPr>
          <a:xfrm>
            <a:off x="5811115" y="4511629"/>
            <a:ext cx="212753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BP measurement should be done in a temperature-controlled room.</a:t>
            </a:r>
          </a:p>
        </p:txBody>
      </p:sp>
      <p:sp>
        <p:nvSpPr>
          <p:cNvPr id="63" name="TextBox 62">
            <a:extLst>
              <a:ext uri="{FF2B5EF4-FFF2-40B4-BE49-F238E27FC236}">
                <a16:creationId xmlns:a16="http://schemas.microsoft.com/office/drawing/2014/main" id="{50FE7D73-B58B-F42E-6DA8-65C5D47C8F5C}"/>
              </a:ext>
            </a:extLst>
          </p:cNvPr>
          <p:cNvSpPr txBox="1"/>
          <p:nvPr/>
        </p:nvSpPr>
        <p:spPr>
          <a:xfrm>
            <a:off x="387061" y="4833747"/>
            <a:ext cx="210675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Neither patient nor clinician should talk during the rest or measurement. No use of phones.</a:t>
            </a:r>
          </a:p>
        </p:txBody>
      </p:sp>
      <p:graphicFrame>
        <p:nvGraphicFramePr>
          <p:cNvPr id="6" name="Content Placeholder 5">
            <a:extLst>
              <a:ext uri="{FF2B5EF4-FFF2-40B4-BE49-F238E27FC236}">
                <a16:creationId xmlns:a16="http://schemas.microsoft.com/office/drawing/2014/main" id="{0CBA2972-3D73-541B-273C-35E0AC3591EB}"/>
              </a:ext>
              <a:ext uri="{C183D7F6-B498-43B3-948B-1728B52AA6E4}">
                <adec:decorative xmlns:adec="http://schemas.microsoft.com/office/drawing/2017/decorative" val="0"/>
              </a:ext>
            </a:extLst>
          </p:cNvPr>
          <p:cNvGraphicFramePr>
            <a:graphicFrameLocks/>
          </p:cNvGraphicFramePr>
          <p:nvPr/>
        </p:nvGraphicFramePr>
        <p:xfrm>
          <a:off x="8145808" y="1467969"/>
          <a:ext cx="3506614" cy="4210244"/>
        </p:xfrm>
        <a:graphic>
          <a:graphicData uri="http://schemas.openxmlformats.org/drawingml/2006/table">
            <a:tbl>
              <a:tblPr firstRow="1" bandRow="1">
                <a:tableStyleId>{5C22544A-7EE6-4342-B048-85BDC9FD1C3A}</a:tableStyleId>
              </a:tblPr>
              <a:tblGrid>
                <a:gridCol w="801609">
                  <a:extLst>
                    <a:ext uri="{9D8B030D-6E8A-4147-A177-3AD203B41FA5}">
                      <a16:colId xmlns:a16="http://schemas.microsoft.com/office/drawing/2014/main" val="2649235253"/>
                    </a:ext>
                  </a:extLst>
                </a:gridCol>
                <a:gridCol w="2705005">
                  <a:extLst>
                    <a:ext uri="{9D8B030D-6E8A-4147-A177-3AD203B41FA5}">
                      <a16:colId xmlns:a16="http://schemas.microsoft.com/office/drawing/2014/main" val="3265590656"/>
                    </a:ext>
                  </a:extLst>
                </a:gridCol>
              </a:tblGrid>
              <a:tr h="5434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833397">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When diagnosing and managing high BP in adults, standardized methods are recommended for the accurate measurement and documentation of in-office BP.</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r h="1833397">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When measuring in-office BP in adults, it is reasonable to use the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oscillometric</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method with an automated device over the auscultatory method.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06596763"/>
                  </a:ext>
                </a:extLst>
              </a:tr>
            </a:tbl>
          </a:graphicData>
        </a:graphic>
      </p:graphicFrame>
      <p:sp>
        <p:nvSpPr>
          <p:cNvPr id="5" name="Text Placeholder 4">
            <a:extLst>
              <a:ext uri="{FF2B5EF4-FFF2-40B4-BE49-F238E27FC236}">
                <a16:creationId xmlns:a16="http://schemas.microsoft.com/office/drawing/2014/main" id="{95AE06C5-1B91-D66E-DAE7-B9827D670635}"/>
              </a:ext>
            </a:extLst>
          </p:cNvPr>
          <p:cNvSpPr>
            <a:spLocks noGrp="1"/>
          </p:cNvSpPr>
          <p:nvPr>
            <p:ph type="body" sz="quarter" idx="13"/>
          </p:nvPr>
        </p:nvSpPr>
        <p:spPr/>
        <p:txBody>
          <a:bodyPr/>
          <a:lstStyle/>
          <a:p>
            <a:r>
              <a:rPr lang="en-US" b="1" dirty="0"/>
              <a:t>Abbreviation: </a:t>
            </a:r>
            <a:r>
              <a:rPr lang="en-US" dirty="0"/>
              <a:t>BP indicates blood pressure.</a:t>
            </a:r>
          </a:p>
        </p:txBody>
      </p:sp>
      <p:sp>
        <p:nvSpPr>
          <p:cNvPr id="4" name="Slide Number Placeholder 3">
            <a:extLst>
              <a:ext uri="{FF2B5EF4-FFF2-40B4-BE49-F238E27FC236}">
                <a16:creationId xmlns:a16="http://schemas.microsoft.com/office/drawing/2014/main" id="{AA69F0AB-1280-6370-B19B-53F7E788E31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128691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798C-BFE4-0319-F99E-1CBDC7FFD32C}"/>
              </a:ext>
            </a:extLst>
          </p:cNvPr>
          <p:cNvSpPr>
            <a:spLocks noGrp="1"/>
          </p:cNvSpPr>
          <p:nvPr>
            <p:ph type="title"/>
          </p:nvPr>
        </p:nvSpPr>
        <p:spPr>
          <a:xfrm>
            <a:off x="838200" y="365125"/>
            <a:ext cx="10300855" cy="660111"/>
          </a:xfrm>
        </p:spPr>
        <p:txBody>
          <a:bodyPr/>
          <a:lstStyle/>
          <a:p>
            <a:r>
              <a:rPr lang="en-US" dirty="0"/>
              <a:t>Essential Laboratory Tests and Diagnostic Procedures</a:t>
            </a:r>
          </a:p>
        </p:txBody>
      </p:sp>
      <p:sp>
        <p:nvSpPr>
          <p:cNvPr id="3" name="Content Placeholder 2">
            <a:extLst>
              <a:ext uri="{FF2B5EF4-FFF2-40B4-BE49-F238E27FC236}">
                <a16:creationId xmlns:a16="http://schemas.microsoft.com/office/drawing/2014/main" id="{64ABE29F-C96C-ACE6-9DF5-EF5D6DF7924D}"/>
              </a:ext>
            </a:extLst>
          </p:cNvPr>
          <p:cNvSpPr>
            <a:spLocks noGrp="1"/>
          </p:cNvSpPr>
          <p:nvPr>
            <p:ph idx="1"/>
          </p:nvPr>
        </p:nvSpPr>
        <p:spPr>
          <a:xfrm>
            <a:off x="853697" y="1249257"/>
            <a:ext cx="6649995" cy="3835357"/>
          </a:xfrm>
        </p:spPr>
        <p:txBody>
          <a:bodyPr>
            <a:noAutofit/>
          </a:bodyPr>
          <a:lstStyle/>
          <a:p>
            <a:r>
              <a:rPr lang="en-US" sz="1600" dirty="0"/>
              <a:t>When hypertension is suspected or confirmed, laboratory and diagnostic procedures are a standard part of the evaluation.</a:t>
            </a:r>
          </a:p>
          <a:p>
            <a:r>
              <a:rPr lang="en-US" sz="1600" dirty="0"/>
              <a:t>This information will provide a baseline and will inform management decisions including the need for additional testing.</a:t>
            </a:r>
          </a:p>
          <a:p>
            <a:r>
              <a:rPr lang="en-US" sz="1600" dirty="0"/>
              <a:t>These tests should be repeated at least annually to monitor for potential adverse effects of therapies including kidney disease progression and changes in predicted CVD risk.</a:t>
            </a:r>
          </a:p>
          <a:p>
            <a:r>
              <a:rPr lang="en-US" sz="1600" dirty="0"/>
              <a:t>Additional diagnostic evaluation should be considered when secondary causes of hypertension are suspected. </a:t>
            </a:r>
          </a:p>
          <a:p>
            <a:endParaRPr lang="en-US" sz="1600" dirty="0"/>
          </a:p>
        </p:txBody>
      </p:sp>
      <p:graphicFrame>
        <p:nvGraphicFramePr>
          <p:cNvPr id="8" name="Content Placeholder 5">
            <a:extLst>
              <a:ext uri="{FF2B5EF4-FFF2-40B4-BE49-F238E27FC236}">
                <a16:creationId xmlns:a16="http://schemas.microsoft.com/office/drawing/2014/main" id="{C0C41318-4B9D-0FDA-4F30-AFEA5343DDE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881033675"/>
              </p:ext>
            </p:extLst>
          </p:nvPr>
        </p:nvGraphicFramePr>
        <p:xfrm>
          <a:off x="984964" y="4079898"/>
          <a:ext cx="6485218" cy="1781020"/>
        </p:xfrm>
        <a:graphic>
          <a:graphicData uri="http://schemas.openxmlformats.org/drawingml/2006/table">
            <a:tbl>
              <a:tblPr firstRow="1" bandRow="1">
                <a:tableStyleId>{5C22544A-7EE6-4342-B048-85BDC9FD1C3A}</a:tableStyleId>
              </a:tblPr>
              <a:tblGrid>
                <a:gridCol w="617998">
                  <a:extLst>
                    <a:ext uri="{9D8B030D-6E8A-4147-A177-3AD203B41FA5}">
                      <a16:colId xmlns:a16="http://schemas.microsoft.com/office/drawing/2014/main" val="2649235253"/>
                    </a:ext>
                  </a:extLst>
                </a:gridCol>
                <a:gridCol w="5867220">
                  <a:extLst>
                    <a:ext uri="{9D8B030D-6E8A-4147-A177-3AD203B41FA5}">
                      <a16:colId xmlns:a16="http://schemas.microsoft.com/office/drawing/2014/main" val="3265590656"/>
                    </a:ext>
                  </a:extLst>
                </a:gridCol>
              </a:tblGrid>
              <a:tr h="47038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8880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For adults who are diagnosed with hypertension, laboratory tests </a:t>
                      </a:r>
                      <a:b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ie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complete blood count, serum electrolytes, serum creatinine, lipid profile, glucose or Hgb A1c, thyroid-stimulating hormone, urinalysis, and urine albumin to creatinine ratio) and diagnostic procedures </a:t>
                      </a:r>
                      <a:b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b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(12-lead ECG) should be performed to optimize management.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bl>
          </a:graphicData>
        </a:graphic>
      </p:graphicFrame>
      <p:sp>
        <p:nvSpPr>
          <p:cNvPr id="39" name="Rectangle 38">
            <a:extLst>
              <a:ext uri="{FF2B5EF4-FFF2-40B4-BE49-F238E27FC236}">
                <a16:creationId xmlns:a16="http://schemas.microsoft.com/office/drawing/2014/main" id="{B63649EF-78F6-5EA8-6CE0-E76C27ABC604}"/>
              </a:ext>
            </a:extLst>
          </p:cNvPr>
          <p:cNvSpPr/>
          <p:nvPr/>
        </p:nvSpPr>
        <p:spPr>
          <a:xfrm>
            <a:off x="7935132" y="1286359"/>
            <a:ext cx="3735092" cy="4572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Container">
            <a:extLst>
              <a:ext uri="{FF2B5EF4-FFF2-40B4-BE49-F238E27FC236}">
                <a16:creationId xmlns:a16="http://schemas.microsoft.com/office/drawing/2014/main" id="{6AEF5278-36A7-AD2F-20EC-766690007564}"/>
              </a:ext>
              <a:ext uri="{C183D7F6-B498-43B3-948B-1728B52AA6E4}">
                <adec:decorative xmlns:adec="http://schemas.microsoft.com/office/drawing/2017/decorative" val="1"/>
              </a:ext>
            </a:extLst>
          </p:cNvPr>
          <p:cNvSpPr/>
          <p:nvPr/>
        </p:nvSpPr>
        <p:spPr>
          <a:xfrm>
            <a:off x="7942774" y="1285435"/>
            <a:ext cx="3739896" cy="51454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11" name="TextBox 10">
            <a:extLst>
              <a:ext uri="{FF2B5EF4-FFF2-40B4-BE49-F238E27FC236}">
                <a16:creationId xmlns:a16="http://schemas.microsoft.com/office/drawing/2014/main" id="{9804376E-49AD-6270-EDB7-005798AD55E0}"/>
              </a:ext>
            </a:extLst>
          </p:cNvPr>
          <p:cNvSpPr txBox="1"/>
          <p:nvPr/>
        </p:nvSpPr>
        <p:spPr>
          <a:xfrm>
            <a:off x="8169852" y="1387820"/>
            <a:ext cx="3343275" cy="341632"/>
          </a:xfrm>
          <a:prstGeom prst="rect">
            <a:avLst/>
          </a:prstGeom>
          <a:noFill/>
        </p:spPr>
        <p:txBody>
          <a:bodyPr wrap="square">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Routine Diagnostic Studies </a:t>
            </a:r>
          </a:p>
        </p:txBody>
      </p:sp>
      <p:sp>
        <p:nvSpPr>
          <p:cNvPr id="38" name="TextBox 37">
            <a:extLst>
              <a:ext uri="{FF2B5EF4-FFF2-40B4-BE49-F238E27FC236}">
                <a16:creationId xmlns:a16="http://schemas.microsoft.com/office/drawing/2014/main" id="{C2E83346-2687-BB9E-4063-1184C80E3AFF}"/>
              </a:ext>
            </a:extLst>
          </p:cNvPr>
          <p:cNvSpPr txBox="1"/>
          <p:nvPr/>
        </p:nvSpPr>
        <p:spPr>
          <a:xfrm>
            <a:off x="8007648" y="1824844"/>
            <a:ext cx="3662573" cy="403187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latin typeface="Lub Dub Condensed" panose="020B0506030403020204" pitchFamily="34" charset="0"/>
              </a:rPr>
              <a:t>Complete blood count</a:t>
            </a:r>
          </a:p>
          <a:p>
            <a:pPr marL="285750" indent="-285750">
              <a:spcAft>
                <a:spcPts val="600"/>
              </a:spcAft>
              <a:buFont typeface="Arial" panose="020B0604020202020204" pitchFamily="34" charset="0"/>
              <a:buChar char="•"/>
            </a:pPr>
            <a:r>
              <a:rPr lang="en-US" dirty="0">
                <a:latin typeface="Lub Dub Condensed" panose="020B0506030403020204" pitchFamily="34" charset="0"/>
              </a:rPr>
              <a:t>Serum sodium, potassium, calcium</a:t>
            </a:r>
          </a:p>
          <a:p>
            <a:pPr marL="285750" indent="-285750">
              <a:spcAft>
                <a:spcPts val="600"/>
              </a:spcAft>
              <a:buFont typeface="Arial" panose="020B0604020202020204" pitchFamily="34" charset="0"/>
              <a:buChar char="•"/>
            </a:pPr>
            <a:r>
              <a:rPr lang="en-US" dirty="0">
                <a:latin typeface="Lub Dub Condensed" panose="020B0506030403020204" pitchFamily="34" charset="0"/>
              </a:rPr>
              <a:t>Serum creatinine with estimation of GFR</a:t>
            </a:r>
          </a:p>
          <a:p>
            <a:pPr marL="285750" indent="-285750">
              <a:spcAft>
                <a:spcPts val="600"/>
              </a:spcAft>
              <a:buFont typeface="Arial" panose="020B0604020202020204" pitchFamily="34" charset="0"/>
              <a:buChar char="•"/>
            </a:pPr>
            <a:r>
              <a:rPr lang="en-US" dirty="0">
                <a:latin typeface="Lub Dub Condensed" panose="020B0506030403020204" pitchFamily="34" charset="0"/>
              </a:rPr>
              <a:t>Lipid profile</a:t>
            </a:r>
          </a:p>
          <a:p>
            <a:pPr marL="285750" indent="-285750">
              <a:spcAft>
                <a:spcPts val="600"/>
              </a:spcAft>
              <a:buFont typeface="Arial" panose="020B0604020202020204" pitchFamily="34" charset="0"/>
              <a:buChar char="•"/>
            </a:pPr>
            <a:r>
              <a:rPr lang="en-US" dirty="0">
                <a:latin typeface="Lub Dub Condensed" panose="020B0506030403020204" pitchFamily="34" charset="0"/>
              </a:rPr>
              <a:t>Fasting blood glucose or Hemoglobin A1c</a:t>
            </a:r>
          </a:p>
          <a:p>
            <a:pPr marL="285750" indent="-285750">
              <a:spcAft>
                <a:spcPts val="600"/>
              </a:spcAft>
              <a:buFont typeface="Arial" panose="020B0604020202020204" pitchFamily="34" charset="0"/>
              <a:buChar char="•"/>
            </a:pPr>
            <a:r>
              <a:rPr lang="en-US" dirty="0">
                <a:latin typeface="Lub Dub Condensed" panose="020B0506030403020204" pitchFamily="34" charset="0"/>
              </a:rPr>
              <a:t>Thyroid-stimulating hormone</a:t>
            </a:r>
          </a:p>
          <a:p>
            <a:pPr marL="285750" indent="-285750">
              <a:spcAft>
                <a:spcPts val="600"/>
              </a:spcAft>
              <a:buFont typeface="Arial" panose="020B0604020202020204" pitchFamily="34" charset="0"/>
              <a:buChar char="•"/>
            </a:pPr>
            <a:r>
              <a:rPr lang="en-US" dirty="0">
                <a:latin typeface="Lub Dub Condensed" panose="020B0506030403020204" pitchFamily="34" charset="0"/>
              </a:rPr>
              <a:t>Urinalysis</a:t>
            </a:r>
          </a:p>
          <a:p>
            <a:pPr marL="285750" indent="-285750">
              <a:spcAft>
                <a:spcPts val="600"/>
              </a:spcAft>
              <a:buFont typeface="Arial" panose="020B0604020202020204" pitchFamily="34" charset="0"/>
              <a:buChar char="•"/>
            </a:pPr>
            <a:r>
              <a:rPr lang="en-US" dirty="0">
                <a:latin typeface="Lub Dub Condensed" panose="020B0506030403020204" pitchFamily="34" charset="0"/>
              </a:rPr>
              <a:t>Urine albumin to creatinine ratio; urine protein to creatinine ratio</a:t>
            </a:r>
          </a:p>
          <a:p>
            <a:pPr marL="285750" indent="-285750">
              <a:spcAft>
                <a:spcPts val="600"/>
              </a:spcAft>
              <a:buFont typeface="Arial" panose="020B0604020202020204" pitchFamily="34" charset="0"/>
              <a:buChar char="•"/>
            </a:pPr>
            <a:r>
              <a:rPr lang="en-US" dirty="0">
                <a:latin typeface="Lub Dub Condensed" panose="020B0506030403020204" pitchFamily="34" charset="0"/>
              </a:rPr>
              <a:t>Electrocardiogram</a:t>
            </a:r>
          </a:p>
        </p:txBody>
      </p:sp>
      <p:sp>
        <p:nvSpPr>
          <p:cNvPr id="5" name="Text Placeholder 4">
            <a:extLst>
              <a:ext uri="{FF2B5EF4-FFF2-40B4-BE49-F238E27FC236}">
                <a16:creationId xmlns:a16="http://schemas.microsoft.com/office/drawing/2014/main" id="{2122BC07-FE74-9F26-3697-97EF385C52A3}"/>
              </a:ext>
            </a:extLst>
          </p:cNvPr>
          <p:cNvSpPr>
            <a:spLocks noGrp="1"/>
          </p:cNvSpPr>
          <p:nvPr>
            <p:ph type="body" sz="quarter" idx="13"/>
          </p:nvPr>
        </p:nvSpPr>
        <p:spPr/>
        <p:txBody>
          <a:bodyPr/>
          <a:lstStyle/>
          <a:p>
            <a:r>
              <a:rPr lang="en-US" b="1" dirty="0"/>
              <a:t>Abbreviations: </a:t>
            </a:r>
            <a:r>
              <a:rPr lang="en-US" dirty="0"/>
              <a:t>CVD indicates cardiovascular disease; ECG, electrocardiogram; and Hgb, hemoglobin.</a:t>
            </a:r>
          </a:p>
        </p:txBody>
      </p:sp>
      <p:sp>
        <p:nvSpPr>
          <p:cNvPr id="4" name="Slide Number Placeholder 3">
            <a:extLst>
              <a:ext uri="{FF2B5EF4-FFF2-40B4-BE49-F238E27FC236}">
                <a16:creationId xmlns:a16="http://schemas.microsoft.com/office/drawing/2014/main" id="{27108809-D037-D64D-97F9-402A2832527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361557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C7F9-1E9B-BD65-A1B7-C271A9F47AFA}"/>
              </a:ext>
            </a:extLst>
          </p:cNvPr>
          <p:cNvSpPr>
            <a:spLocks noGrp="1"/>
          </p:cNvSpPr>
          <p:nvPr>
            <p:ph type="title"/>
          </p:nvPr>
        </p:nvSpPr>
        <p:spPr/>
        <p:txBody>
          <a:bodyPr/>
          <a:lstStyle/>
          <a:p>
            <a:r>
              <a:rPr lang="en-US" dirty="0"/>
              <a:t>From Clinic to Home: </a:t>
            </a:r>
            <a:r>
              <a:rPr lang="en-US" dirty="0">
                <a:solidFill>
                  <a:srgbClr val="CF242A"/>
                </a:solidFill>
                <a:latin typeface="Lub Dub Medium" panose="020B0603030403020204" pitchFamily="34" charset="0"/>
              </a:rPr>
              <a:t>Blood Pressure </a:t>
            </a:r>
            <a:r>
              <a:rPr lang="en-US" dirty="0">
                <a:latin typeface="Lub Dub Medium" panose="020B0603030403020204" pitchFamily="34" charset="0"/>
              </a:rPr>
              <a:t>Monitoring</a:t>
            </a:r>
          </a:p>
        </p:txBody>
      </p:sp>
      <p:graphicFrame>
        <p:nvGraphicFramePr>
          <p:cNvPr id="6" name="Content Placeholder 5">
            <a:extLst>
              <a:ext uri="{FF2B5EF4-FFF2-40B4-BE49-F238E27FC236}">
                <a16:creationId xmlns:a16="http://schemas.microsoft.com/office/drawing/2014/main" id="{229444F2-2AD3-5E49-4433-6B6ECD99A25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37358039"/>
              </p:ext>
            </p:extLst>
          </p:nvPr>
        </p:nvGraphicFramePr>
        <p:xfrm>
          <a:off x="840011" y="1227697"/>
          <a:ext cx="4510465" cy="4296846"/>
        </p:xfrm>
        <a:graphic>
          <a:graphicData uri="http://schemas.openxmlformats.org/drawingml/2006/table">
            <a:tbl>
              <a:tblPr firstRow="1" bandRow="1">
                <a:tableStyleId>{5C22544A-7EE6-4342-B048-85BDC9FD1C3A}</a:tableStyleId>
              </a:tblPr>
              <a:tblGrid>
                <a:gridCol w="778724">
                  <a:extLst>
                    <a:ext uri="{9D8B030D-6E8A-4147-A177-3AD203B41FA5}">
                      <a16:colId xmlns:a16="http://schemas.microsoft.com/office/drawing/2014/main" val="2649235253"/>
                    </a:ext>
                  </a:extLst>
                </a:gridCol>
                <a:gridCol w="3731741">
                  <a:extLst>
                    <a:ext uri="{9D8B030D-6E8A-4147-A177-3AD203B41FA5}">
                      <a16:colId xmlns:a16="http://schemas.microsoft.com/office/drawing/2014/main" val="3265590656"/>
                    </a:ext>
                  </a:extLst>
                </a:gridCol>
              </a:tblGrid>
              <a:tr h="5434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9033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suspected hypertension, out-of-office BP measurements by either ABPM or HBPM are recommended to confirm the diagnosis of hypertension.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3463471"/>
                  </a:ext>
                </a:extLst>
              </a:tr>
              <a:tr h="165412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9C78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who are taking antihypertensive medication, HBPM is recommended for monitoring the titration of BP-lowering medication, along with co-interventions such as patient education, telehealth counseling, and clinical interventions.</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3713300"/>
                  </a:ext>
                </a:extLst>
              </a:tr>
              <a:tr h="908941">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3: </a:t>
                      </a:r>
                      <a:br>
                        <a:rPr lang="en-US" sz="1800" b="1" dirty="0">
                          <a:ln>
                            <a:noFill/>
                          </a:ln>
                          <a:solidFill>
                            <a:schemeClr val="tx1"/>
                          </a:solidFill>
                          <a:latin typeface="Lub Dub Bold" panose="020B0803030403020204" pitchFamily="34" charset="0"/>
                          <a:cs typeface="Arial" panose="020B0604020202020204" pitchFamily="34" charset="0"/>
                        </a:rPr>
                      </a:br>
                      <a:r>
                        <a:rPr lang="en-US" sz="1600" b="1" dirty="0">
                          <a:ln>
                            <a:noFill/>
                          </a:ln>
                          <a:solidFill>
                            <a:schemeClr val="tx1"/>
                          </a:solidFill>
                          <a:latin typeface="Lub Dub Condensed" panose="020B0506030403020204" pitchFamily="34" charset="0"/>
                          <a:cs typeface="Arial" panose="020B0604020202020204" pitchFamily="34" charset="0"/>
                        </a:rPr>
                        <a:t>No Benefit</a:t>
                      </a:r>
                      <a:endParaRPr lang="en-US" sz="18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7F7F"/>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the use of cuffless BP devices is not recommended for the diagnosis or management of high BP.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46134216"/>
                  </a:ext>
                </a:extLst>
              </a:tr>
            </a:tbl>
          </a:graphicData>
        </a:graphic>
      </p:graphicFrame>
      <p:sp>
        <p:nvSpPr>
          <p:cNvPr id="11" name="TextBox 10">
            <a:extLst>
              <a:ext uri="{FF2B5EF4-FFF2-40B4-BE49-F238E27FC236}">
                <a16:creationId xmlns:a16="http://schemas.microsoft.com/office/drawing/2014/main" id="{E1EE7C51-854B-66A0-CD81-E5C0C4132A0F}"/>
              </a:ext>
              <a:ext uri="{C183D7F6-B498-43B3-948B-1728B52AA6E4}">
                <adec:decorative xmlns:adec="http://schemas.microsoft.com/office/drawing/2017/decorative" val="1"/>
              </a:ext>
            </a:extLst>
          </p:cNvPr>
          <p:cNvSpPr txBox="1"/>
          <p:nvPr/>
        </p:nvSpPr>
        <p:spPr>
          <a:xfrm>
            <a:off x="5857102" y="1791730"/>
            <a:ext cx="5852298" cy="739166"/>
          </a:xfrm>
          <a:prstGeom prst="rect">
            <a:avLst/>
          </a:prstGeom>
          <a:solidFill>
            <a:schemeClr val="accent1">
              <a:lumMod val="75000"/>
            </a:schemeClr>
          </a:solidFill>
          <a:ln w="28575">
            <a:solidFill>
              <a:schemeClr val="bg1"/>
            </a:solid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9831192C-03B6-3C50-073C-C06BCA5E2694}"/>
              </a:ext>
              <a:ext uri="{C183D7F6-B498-43B3-948B-1728B52AA6E4}">
                <adec:decorative xmlns:adec="http://schemas.microsoft.com/office/drawing/2017/decorative" val="0"/>
              </a:ext>
            </a:extLst>
          </p:cNvPr>
          <p:cNvSpPr txBox="1"/>
          <p:nvPr/>
        </p:nvSpPr>
        <p:spPr>
          <a:xfrm>
            <a:off x="5931243" y="1828802"/>
            <a:ext cx="5708823" cy="69197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dirty="0"/>
              <a:t>Corresponding Ambulatory and Home Blood Values Measurement to Office Values</a:t>
            </a:r>
          </a:p>
        </p:txBody>
      </p:sp>
      <p:graphicFrame>
        <p:nvGraphicFramePr>
          <p:cNvPr id="13" name="Content Placeholder 5">
            <a:extLst>
              <a:ext uri="{FF2B5EF4-FFF2-40B4-BE49-F238E27FC236}">
                <a16:creationId xmlns:a16="http://schemas.microsoft.com/office/drawing/2014/main" id="{46A06E39-3D54-8E12-4C2C-16356AD84B6A}"/>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20871388"/>
              </p:ext>
            </p:extLst>
          </p:nvPr>
        </p:nvGraphicFramePr>
        <p:xfrm>
          <a:off x="5856822" y="2546636"/>
          <a:ext cx="5857384" cy="2536692"/>
        </p:xfrm>
        <a:graphic>
          <a:graphicData uri="http://schemas.openxmlformats.org/drawingml/2006/table">
            <a:tbl>
              <a:tblPr firstRow="1" bandRow="1">
                <a:tableStyleId>{5C22544A-7EE6-4342-B048-85BDC9FD1C3A}</a:tableStyleId>
              </a:tblPr>
              <a:tblGrid>
                <a:gridCol w="974861">
                  <a:extLst>
                    <a:ext uri="{9D8B030D-6E8A-4147-A177-3AD203B41FA5}">
                      <a16:colId xmlns:a16="http://schemas.microsoft.com/office/drawing/2014/main" val="2649235253"/>
                    </a:ext>
                  </a:extLst>
                </a:gridCol>
                <a:gridCol w="963827">
                  <a:extLst>
                    <a:ext uri="{9D8B030D-6E8A-4147-A177-3AD203B41FA5}">
                      <a16:colId xmlns:a16="http://schemas.microsoft.com/office/drawing/2014/main" val="3265590656"/>
                    </a:ext>
                  </a:extLst>
                </a:gridCol>
                <a:gridCol w="1323777">
                  <a:extLst>
                    <a:ext uri="{9D8B030D-6E8A-4147-A177-3AD203B41FA5}">
                      <a16:colId xmlns:a16="http://schemas.microsoft.com/office/drawing/2014/main" val="18991998"/>
                    </a:ext>
                  </a:extLst>
                </a:gridCol>
                <a:gridCol w="1186249">
                  <a:extLst>
                    <a:ext uri="{9D8B030D-6E8A-4147-A177-3AD203B41FA5}">
                      <a16:colId xmlns:a16="http://schemas.microsoft.com/office/drawing/2014/main" val="3041231427"/>
                    </a:ext>
                  </a:extLst>
                </a:gridCol>
                <a:gridCol w="1408670">
                  <a:extLst>
                    <a:ext uri="{9D8B030D-6E8A-4147-A177-3AD203B41FA5}">
                      <a16:colId xmlns:a16="http://schemas.microsoft.com/office/drawing/2014/main" val="1052886422"/>
                    </a:ext>
                  </a:extLst>
                </a:gridCol>
              </a:tblGrid>
              <a:tr h="55236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Office (mmHg)</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ctr">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HBPM (mmHg)</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ctr">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Daytime ABPM (mmHg)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ctr">
                        <a:lnSpc>
                          <a:spcPct val="100000"/>
                        </a:lnSpc>
                        <a:spcBef>
                          <a:spcPts val="275"/>
                        </a:spcBef>
                      </a:pPr>
                      <a:r>
                        <a:rPr lang="en-US" sz="1600" dirty="0" err="1">
                          <a:solidFill>
                            <a:schemeClr val="bg1"/>
                          </a:solidFill>
                          <a:latin typeface="Lub Dub Condensed" panose="020B0506030403020204" pitchFamily="34" charset="0"/>
                          <a:cs typeface="Arial" panose="020B0604020202020204" pitchFamily="34" charset="0"/>
                        </a:rPr>
                        <a:t>Nightime</a:t>
                      </a:r>
                      <a:r>
                        <a:rPr lang="en-US" sz="1600" dirty="0">
                          <a:solidFill>
                            <a:schemeClr val="bg1"/>
                          </a:solidFill>
                          <a:latin typeface="Lub Dub Condensed" panose="020B0506030403020204" pitchFamily="34" charset="0"/>
                          <a:cs typeface="Arial" panose="020B0604020202020204" pitchFamily="34" charset="0"/>
                        </a:rPr>
                        <a:t> ABPM (mmHg)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55563" indent="0" algn="ctr">
                        <a:lnSpc>
                          <a:spcPct val="100000"/>
                        </a:lnSpc>
                        <a:spcBef>
                          <a:spcPts val="275"/>
                        </a:spcBef>
                      </a:pPr>
                      <a:r>
                        <a:rPr lang="en-US" sz="1600" dirty="0">
                          <a:solidFill>
                            <a:schemeClr val="bg1"/>
                          </a:solidFill>
                          <a:latin typeface="Lub Dub Condensed" panose="020B0506030403020204" pitchFamily="34" charset="0"/>
                          <a:cs typeface="Arial" panose="020B0604020202020204" pitchFamily="34" charset="0"/>
                        </a:rPr>
                        <a:t>24-Hour ABPM (mmHg)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428433">
                <a:tc>
                  <a:txBody>
                    <a:bodyPr/>
                    <a:lstStyle/>
                    <a:p>
                      <a:pPr algn="ctr"/>
                      <a:r>
                        <a:rPr lang="en-US" sz="1600" dirty="0">
                          <a:latin typeface="Lub Dub Condensed" panose="020B0506030403020204" pitchFamily="34" charset="0"/>
                        </a:rPr>
                        <a:t>120/80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dirty="0">
                          <a:latin typeface="Lub Dub Condensed" panose="020B0506030403020204" pitchFamily="34" charset="0"/>
                        </a:rPr>
                        <a:t>120/80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120/80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100/65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115/75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428433">
                <a:tc>
                  <a:txBody>
                    <a:bodyPr/>
                    <a:lstStyle/>
                    <a:p>
                      <a:pPr algn="ctr"/>
                      <a:r>
                        <a:rPr lang="en-US" sz="1600" dirty="0">
                          <a:latin typeface="Lub Dub Condensed" panose="020B0506030403020204" pitchFamily="34" charset="0"/>
                        </a:rPr>
                        <a:t>130/80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dirty="0">
                          <a:latin typeface="Lub Dub Condensed" panose="020B0506030403020204" pitchFamily="34" charset="0"/>
                        </a:rPr>
                        <a:t>130/80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130/80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110/65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125/75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13742529"/>
                  </a:ext>
                </a:extLst>
              </a:tr>
              <a:tr h="428433">
                <a:tc>
                  <a:txBody>
                    <a:bodyPr/>
                    <a:lstStyle/>
                    <a:p>
                      <a:pPr algn="ctr"/>
                      <a:r>
                        <a:rPr lang="en-US" sz="1600" dirty="0">
                          <a:latin typeface="Lub Dub Condensed" panose="020B0506030403020204" pitchFamily="34" charset="0"/>
                        </a:rPr>
                        <a:t>140/90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dirty="0">
                          <a:latin typeface="Lub Dub Condensed" panose="020B0506030403020204" pitchFamily="34" charset="0"/>
                        </a:rPr>
                        <a:t>135/85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135/85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120/70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130/80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72562159"/>
                  </a:ext>
                </a:extLst>
              </a:tr>
              <a:tr h="428433">
                <a:tc>
                  <a:txBody>
                    <a:bodyPr/>
                    <a:lstStyle/>
                    <a:p>
                      <a:pPr algn="ctr"/>
                      <a:r>
                        <a:rPr lang="en-US" sz="1600" dirty="0">
                          <a:latin typeface="Lub Dub Condensed" panose="020B0506030403020204" pitchFamily="34" charset="0"/>
                        </a:rPr>
                        <a:t>160/100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600" dirty="0">
                          <a:latin typeface="Lub Dub Condensed" panose="020B0506030403020204" pitchFamily="34" charset="0"/>
                        </a:rPr>
                        <a:t>145/90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145/90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140/85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600" dirty="0">
                          <a:latin typeface="Lub Dub Condensed" panose="020B0506030403020204" pitchFamily="34" charset="0"/>
                        </a:rPr>
                        <a:t>145/90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58941319"/>
                  </a:ext>
                </a:extLst>
              </a:tr>
            </a:tbl>
          </a:graphicData>
        </a:graphic>
      </p:graphicFrame>
      <p:sp>
        <p:nvSpPr>
          <p:cNvPr id="5" name="Text Placeholder 4">
            <a:extLst>
              <a:ext uri="{FF2B5EF4-FFF2-40B4-BE49-F238E27FC236}">
                <a16:creationId xmlns:a16="http://schemas.microsoft.com/office/drawing/2014/main" id="{8CEBAF1A-07DB-737D-715D-FF7E6DE1B549}"/>
              </a:ext>
            </a:extLst>
          </p:cNvPr>
          <p:cNvSpPr>
            <a:spLocks noGrp="1"/>
          </p:cNvSpPr>
          <p:nvPr>
            <p:ph type="body" sz="quarter" idx="13"/>
          </p:nvPr>
        </p:nvSpPr>
        <p:spPr/>
        <p:txBody>
          <a:bodyPr/>
          <a:lstStyle/>
          <a:p>
            <a:r>
              <a:rPr lang="en-US" b="1" dirty="0"/>
              <a:t>Abbreviations: </a:t>
            </a:r>
            <a:r>
              <a:rPr lang="en-US" dirty="0"/>
              <a:t>ABPM indicates ambulatory blood pressure monitoring; BP, blood pressure; and HBPM, home blood pressure monitoring.</a:t>
            </a:r>
          </a:p>
        </p:txBody>
      </p:sp>
      <p:sp>
        <p:nvSpPr>
          <p:cNvPr id="4" name="Slide Number Placeholder 3">
            <a:extLst>
              <a:ext uri="{FF2B5EF4-FFF2-40B4-BE49-F238E27FC236}">
                <a16:creationId xmlns:a16="http://schemas.microsoft.com/office/drawing/2014/main" id="{9D0276E9-78C9-F22E-AACA-7614301FB3E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1674788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40E7E-4793-26A0-F0EC-18DCA9F4D69D}"/>
              </a:ext>
            </a:extLst>
          </p:cNvPr>
          <p:cNvSpPr>
            <a:spLocks noGrp="1"/>
          </p:cNvSpPr>
          <p:nvPr>
            <p:ph type="title"/>
          </p:nvPr>
        </p:nvSpPr>
        <p:spPr/>
        <p:txBody>
          <a:bodyPr/>
          <a:lstStyle/>
          <a:p>
            <a:r>
              <a:rPr lang="en-US" dirty="0"/>
              <a:t>Hypertension Causes, from Lifestyle to Genetics </a:t>
            </a:r>
          </a:p>
        </p:txBody>
      </p:sp>
      <p:sp>
        <p:nvSpPr>
          <p:cNvPr id="29" name="Rectangle 28">
            <a:extLst>
              <a:ext uri="{FF2B5EF4-FFF2-40B4-BE49-F238E27FC236}">
                <a16:creationId xmlns:a16="http://schemas.microsoft.com/office/drawing/2014/main" id="{D533F57D-2AB7-7219-29BD-55898BD0F160}"/>
              </a:ext>
              <a:ext uri="{C183D7F6-B498-43B3-948B-1728B52AA6E4}">
                <adec:decorative xmlns:adec="http://schemas.microsoft.com/office/drawing/2017/decorative" val="1"/>
              </a:ext>
            </a:extLst>
          </p:cNvPr>
          <p:cNvSpPr/>
          <p:nvPr/>
        </p:nvSpPr>
        <p:spPr>
          <a:xfrm>
            <a:off x="3701511" y="1299277"/>
            <a:ext cx="2513310" cy="44505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DC6A9AD-82EA-9744-A18F-6337DF1D99BE}"/>
              </a:ext>
              <a:ext uri="{C183D7F6-B498-43B3-948B-1728B52AA6E4}">
                <adec:decorative xmlns:adec="http://schemas.microsoft.com/office/drawing/2017/decorative" val="1"/>
              </a:ext>
            </a:extLst>
          </p:cNvPr>
          <p:cNvSpPr/>
          <p:nvPr/>
        </p:nvSpPr>
        <p:spPr>
          <a:xfrm>
            <a:off x="847240" y="1296694"/>
            <a:ext cx="2631431" cy="445059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Container">
            <a:extLst>
              <a:ext uri="{FF2B5EF4-FFF2-40B4-BE49-F238E27FC236}">
                <a16:creationId xmlns:a16="http://schemas.microsoft.com/office/drawing/2014/main" id="{3C198540-BD39-1C3A-CE1C-56536FDF60D1}"/>
              </a:ext>
              <a:ext uri="{C183D7F6-B498-43B3-948B-1728B52AA6E4}">
                <adec:decorative xmlns:adec="http://schemas.microsoft.com/office/drawing/2017/decorative" val="1"/>
              </a:ext>
            </a:extLst>
          </p:cNvPr>
          <p:cNvSpPr/>
          <p:nvPr/>
        </p:nvSpPr>
        <p:spPr>
          <a:xfrm>
            <a:off x="854882" y="1295769"/>
            <a:ext cx="2602319" cy="51454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30" name="Rectangle Container">
            <a:extLst>
              <a:ext uri="{FF2B5EF4-FFF2-40B4-BE49-F238E27FC236}">
                <a16:creationId xmlns:a16="http://schemas.microsoft.com/office/drawing/2014/main" id="{B9CA7669-744E-3BBC-6B8A-E5994A16DD00}"/>
              </a:ext>
              <a:ext uri="{C183D7F6-B498-43B3-948B-1728B52AA6E4}">
                <adec:decorative xmlns:adec="http://schemas.microsoft.com/office/drawing/2017/decorative" val="1"/>
              </a:ext>
            </a:extLst>
          </p:cNvPr>
          <p:cNvSpPr/>
          <p:nvPr/>
        </p:nvSpPr>
        <p:spPr>
          <a:xfrm>
            <a:off x="3709152" y="1298352"/>
            <a:ext cx="2485505" cy="514542"/>
          </a:xfrm>
          <a:prstGeom prst="rect">
            <a:avLst/>
          </a:prstGeom>
          <a:solidFill>
            <a:schemeClr val="accent1">
              <a:lumMod val="75000"/>
            </a:schemeClr>
          </a:solidFill>
          <a:ln w="25400">
            <a:noFill/>
          </a:ln>
        </p:spPr>
        <p:txBody>
          <a:bodyPr spcFirstLastPara="0" lIns="0" tIns="0" rIns="0" bIns="0" anchor="ctr"/>
          <a:lstStyle/>
          <a:p>
            <a:pPr marL="0" marR="0" lvl="0" indent="0" algn="ctr" defTabSz="914400" rtl="0" eaLnBrk="1" fontAlgn="auto" latinLnBrk="0" hangingPunct="0">
              <a:lnSpc>
                <a:spcPct val="9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endParaRPr>
          </a:p>
        </p:txBody>
      </p:sp>
      <p:sp>
        <p:nvSpPr>
          <p:cNvPr id="13" name="TextBox 12">
            <a:extLst>
              <a:ext uri="{FF2B5EF4-FFF2-40B4-BE49-F238E27FC236}">
                <a16:creationId xmlns:a16="http://schemas.microsoft.com/office/drawing/2014/main" id="{0859C559-9BA3-89F5-BC73-E5631D125D1E}"/>
              </a:ext>
            </a:extLst>
          </p:cNvPr>
          <p:cNvSpPr txBox="1"/>
          <p:nvPr/>
        </p:nvSpPr>
        <p:spPr>
          <a:xfrm>
            <a:off x="678007" y="1398212"/>
            <a:ext cx="2948420" cy="341632"/>
          </a:xfrm>
          <a:prstGeom prst="rect">
            <a:avLst/>
          </a:prstGeom>
          <a:noFill/>
        </p:spPr>
        <p:txBody>
          <a:bodyPr wrap="square">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Dietary Intake Factors</a:t>
            </a:r>
          </a:p>
        </p:txBody>
      </p:sp>
      <p:sp>
        <p:nvSpPr>
          <p:cNvPr id="34" name="TextBox 33">
            <a:extLst>
              <a:ext uri="{FF2B5EF4-FFF2-40B4-BE49-F238E27FC236}">
                <a16:creationId xmlns:a16="http://schemas.microsoft.com/office/drawing/2014/main" id="{E269FF76-169C-D5E6-0C5E-A7C5079848A0}"/>
              </a:ext>
            </a:extLst>
          </p:cNvPr>
          <p:cNvSpPr txBox="1"/>
          <p:nvPr/>
        </p:nvSpPr>
        <p:spPr>
          <a:xfrm>
            <a:off x="919757" y="1835177"/>
            <a:ext cx="2474371" cy="3170099"/>
          </a:xfrm>
          <a:prstGeom prst="rect">
            <a:avLst/>
          </a:prstGeom>
          <a:noFill/>
        </p:spPr>
        <p:txBody>
          <a:bodyPr wrap="square" numCol="1" spcCol="0">
            <a:spAutoFit/>
          </a:bodyPr>
          <a:lstStyle/>
          <a:p>
            <a:pPr marL="285750" indent="-285750">
              <a:spcAft>
                <a:spcPts val="600"/>
              </a:spcAft>
              <a:buFont typeface="Arial" panose="020B0604020202020204" pitchFamily="34" charset="0"/>
              <a:buChar char="•"/>
            </a:pPr>
            <a:r>
              <a:rPr lang="en-US" dirty="0">
                <a:latin typeface="Lub Dub Condensed" panose="020B0506030403020204" pitchFamily="34" charset="0"/>
              </a:rPr>
              <a:t>Higher sodium intake</a:t>
            </a:r>
          </a:p>
          <a:p>
            <a:pPr marL="285750" indent="-285750">
              <a:spcAft>
                <a:spcPts val="600"/>
              </a:spcAft>
              <a:buFont typeface="Arial" panose="020B0604020202020204" pitchFamily="34" charset="0"/>
              <a:buChar char="•"/>
            </a:pPr>
            <a:r>
              <a:rPr lang="en-US" dirty="0">
                <a:latin typeface="Lub Dub Condensed" panose="020B0506030403020204" pitchFamily="34" charset="0"/>
              </a:rPr>
              <a:t>Lower potassium intake</a:t>
            </a:r>
          </a:p>
          <a:p>
            <a:pPr marL="285750" indent="-285750">
              <a:spcAft>
                <a:spcPts val="600"/>
              </a:spcAft>
              <a:buFont typeface="Arial" panose="020B0604020202020204" pitchFamily="34" charset="0"/>
              <a:buChar char="•"/>
            </a:pPr>
            <a:r>
              <a:rPr lang="en-US" dirty="0">
                <a:latin typeface="Lub Dub Condensed" panose="020B0506030403020204" pitchFamily="34" charset="0"/>
              </a:rPr>
              <a:t>Lower calcium/ </a:t>
            </a:r>
            <a:br>
              <a:rPr lang="en-US" dirty="0">
                <a:latin typeface="Lub Dub Condensed" panose="020B0506030403020204" pitchFamily="34" charset="0"/>
              </a:rPr>
            </a:br>
            <a:r>
              <a:rPr lang="en-US" dirty="0">
                <a:latin typeface="Lub Dub Condensed" panose="020B0506030403020204" pitchFamily="34" charset="0"/>
              </a:rPr>
              <a:t>magnesium intake</a:t>
            </a:r>
          </a:p>
          <a:p>
            <a:pPr marL="285750" indent="-285750">
              <a:spcAft>
                <a:spcPts val="600"/>
              </a:spcAft>
              <a:buFont typeface="Arial" panose="020B0604020202020204" pitchFamily="34" charset="0"/>
              <a:buChar char="•"/>
            </a:pPr>
            <a:r>
              <a:rPr lang="en-US" dirty="0">
                <a:latin typeface="Lub Dub Condensed" panose="020B0506030403020204" pitchFamily="34" charset="0"/>
              </a:rPr>
              <a:t>Lower diet quality </a:t>
            </a:r>
            <a:r>
              <a:rPr lang="en-US" sz="1600" i="1" dirty="0">
                <a:latin typeface="Lub Dub Condensed" panose="020B0506030403020204" pitchFamily="34" charset="0"/>
              </a:rPr>
              <a:t>(lower intake of fruits/ vegetables, plant proteins, fiber)</a:t>
            </a:r>
          </a:p>
          <a:p>
            <a:pPr marL="285750" indent="-285750">
              <a:spcAft>
                <a:spcPts val="600"/>
              </a:spcAft>
              <a:buFont typeface="Arial" panose="020B0604020202020204" pitchFamily="34" charset="0"/>
              <a:buChar char="•"/>
            </a:pPr>
            <a:r>
              <a:rPr lang="en-US" dirty="0">
                <a:latin typeface="Lub Dub Condensed" panose="020B0506030403020204" pitchFamily="34" charset="0"/>
              </a:rPr>
              <a:t>Alcohol intake</a:t>
            </a:r>
          </a:p>
        </p:txBody>
      </p:sp>
      <p:sp>
        <p:nvSpPr>
          <p:cNvPr id="9" name="TextBox 8">
            <a:extLst>
              <a:ext uri="{FF2B5EF4-FFF2-40B4-BE49-F238E27FC236}">
                <a16:creationId xmlns:a16="http://schemas.microsoft.com/office/drawing/2014/main" id="{4295FE30-2385-011F-D935-6DC39B3582A6}"/>
              </a:ext>
            </a:extLst>
          </p:cNvPr>
          <p:cNvSpPr txBox="1"/>
          <p:nvPr/>
        </p:nvSpPr>
        <p:spPr>
          <a:xfrm>
            <a:off x="3608243" y="1398212"/>
            <a:ext cx="2709429" cy="341632"/>
          </a:xfrm>
          <a:prstGeom prst="rect">
            <a:avLst/>
          </a:prstGeom>
          <a:noFill/>
        </p:spPr>
        <p:txBody>
          <a:bodyPr wrap="square">
            <a:spAutoFit/>
          </a:body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Lub Dub Bold" panose="020B0803030403020204" pitchFamily="34" charset="0"/>
                <a:ea typeface="+mn-ea"/>
                <a:cs typeface="Lato"/>
              </a:rPr>
              <a:t>Non-Dietary Factors</a:t>
            </a:r>
          </a:p>
        </p:txBody>
      </p:sp>
      <p:sp>
        <p:nvSpPr>
          <p:cNvPr id="31" name="TextBox 30">
            <a:extLst>
              <a:ext uri="{FF2B5EF4-FFF2-40B4-BE49-F238E27FC236}">
                <a16:creationId xmlns:a16="http://schemas.microsoft.com/office/drawing/2014/main" id="{D7F7C937-B35A-826E-C646-39CA5ACE6F39}"/>
              </a:ext>
            </a:extLst>
          </p:cNvPr>
          <p:cNvSpPr txBox="1"/>
          <p:nvPr/>
        </p:nvSpPr>
        <p:spPr>
          <a:xfrm>
            <a:off x="3774028" y="1837760"/>
            <a:ext cx="2363300" cy="3677930"/>
          </a:xfrm>
          <a:prstGeom prst="rect">
            <a:avLst/>
          </a:prstGeom>
          <a:noFill/>
        </p:spPr>
        <p:txBody>
          <a:bodyPr wrap="square" numCol="1" spcCol="0">
            <a:spAutoFit/>
          </a:bodyPr>
          <a:lstStyle/>
          <a:p>
            <a:pPr marL="285750" indent="-285750">
              <a:spcAft>
                <a:spcPts val="600"/>
              </a:spcAft>
              <a:buFont typeface="Arial" panose="020B0604020202020204" pitchFamily="34" charset="0"/>
              <a:buChar char="•"/>
            </a:pPr>
            <a:r>
              <a:rPr lang="en-US" dirty="0">
                <a:latin typeface="Lub Dub Condensed" panose="020B0506030403020204" pitchFamily="34" charset="0"/>
              </a:rPr>
              <a:t>Genetics variants</a:t>
            </a:r>
          </a:p>
          <a:p>
            <a:pPr marL="285750" indent="-285750">
              <a:spcAft>
                <a:spcPts val="600"/>
              </a:spcAft>
              <a:buFont typeface="Arial" panose="020B0604020202020204" pitchFamily="34" charset="0"/>
              <a:buChar char="•"/>
            </a:pPr>
            <a:r>
              <a:rPr lang="en-US" dirty="0">
                <a:latin typeface="Lub Dub Condensed" panose="020B0506030403020204" pitchFamily="34" charset="0"/>
              </a:rPr>
              <a:t>Overweight/obesity</a:t>
            </a:r>
          </a:p>
          <a:p>
            <a:pPr marL="285750" indent="-285750">
              <a:spcAft>
                <a:spcPts val="600"/>
              </a:spcAft>
              <a:buFont typeface="Arial" panose="020B0604020202020204" pitchFamily="34" charset="0"/>
              <a:buChar char="•"/>
            </a:pPr>
            <a:r>
              <a:rPr lang="en-US" dirty="0">
                <a:latin typeface="Lub Dub Condensed" panose="020B0506030403020204" pitchFamily="34" charset="0"/>
              </a:rPr>
              <a:t>Lower physical activity/fitness</a:t>
            </a:r>
          </a:p>
          <a:p>
            <a:pPr marL="285750" indent="-285750">
              <a:spcAft>
                <a:spcPts val="600"/>
              </a:spcAft>
              <a:buFont typeface="Arial" panose="020B0604020202020204" pitchFamily="34" charset="0"/>
              <a:buChar char="•"/>
            </a:pPr>
            <a:r>
              <a:rPr lang="en-US" dirty="0">
                <a:latin typeface="Lub Dub Condensed" panose="020B0506030403020204" pitchFamily="34" charset="0"/>
              </a:rPr>
              <a:t>Sleep disturbances </a:t>
            </a:r>
            <a:r>
              <a:rPr lang="en-US" sz="1600" i="1" dirty="0">
                <a:latin typeface="Lub Dub Condensed" panose="020B0506030403020204" pitchFamily="34" charset="0"/>
              </a:rPr>
              <a:t>(related to duration, quality, regularity and/or disordered breathing)</a:t>
            </a:r>
          </a:p>
          <a:p>
            <a:pPr marL="285750" indent="-285750">
              <a:spcAft>
                <a:spcPts val="600"/>
              </a:spcAft>
              <a:buFont typeface="Arial" panose="020B0604020202020204" pitchFamily="34" charset="0"/>
              <a:buChar char="•"/>
            </a:pPr>
            <a:r>
              <a:rPr lang="en-US" dirty="0">
                <a:latin typeface="Lub Dub Condensed" panose="020B0506030403020204" pitchFamily="34" charset="0"/>
              </a:rPr>
              <a:t>Psychosocial stressors</a:t>
            </a:r>
          </a:p>
          <a:p>
            <a:pPr marL="285750" indent="-285750">
              <a:spcAft>
                <a:spcPts val="600"/>
              </a:spcAft>
              <a:buFont typeface="Arial" panose="020B0604020202020204" pitchFamily="34" charset="0"/>
              <a:buChar char="•"/>
            </a:pPr>
            <a:r>
              <a:rPr lang="en-US" dirty="0">
                <a:latin typeface="Lub Dub Condensed" panose="020B0506030403020204" pitchFamily="34" charset="0"/>
              </a:rPr>
              <a:t>Air pollution</a:t>
            </a:r>
          </a:p>
        </p:txBody>
      </p:sp>
      <p:pic>
        <p:nvPicPr>
          <p:cNvPr id="28" name="Picture 27">
            <a:extLst>
              <a:ext uri="{FF2B5EF4-FFF2-40B4-BE49-F238E27FC236}">
                <a16:creationId xmlns:a16="http://schemas.microsoft.com/office/drawing/2014/main" id="{2CF76FAD-5C7D-5245-ACB8-3C0A01D3CB7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4821" y="508860"/>
            <a:ext cx="6178658" cy="6178658"/>
          </a:xfrm>
          <a:prstGeom prst="rect">
            <a:avLst/>
          </a:prstGeom>
        </p:spPr>
      </p:pic>
      <p:sp>
        <p:nvSpPr>
          <p:cNvPr id="4" name="Slide Number Placeholder 3">
            <a:extLst>
              <a:ext uri="{FF2B5EF4-FFF2-40B4-BE49-F238E27FC236}">
                <a16:creationId xmlns:a16="http://schemas.microsoft.com/office/drawing/2014/main" id="{E952A0DF-BFCE-0910-A303-83C60D2F5920}"/>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67968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8B51-47D0-60BE-901C-A9D7A441EDE0}"/>
              </a:ext>
            </a:extLst>
          </p:cNvPr>
          <p:cNvSpPr>
            <a:spLocks noGrp="1"/>
          </p:cNvSpPr>
          <p:nvPr>
            <p:ph type="title"/>
          </p:nvPr>
        </p:nvSpPr>
        <p:spPr/>
        <p:txBody>
          <a:bodyPr/>
          <a:lstStyle/>
          <a:p>
            <a:r>
              <a:rPr lang="en-US" dirty="0"/>
              <a:t>White-coat and Masked Hypertension</a:t>
            </a:r>
          </a:p>
        </p:txBody>
      </p:sp>
      <p:sp>
        <p:nvSpPr>
          <p:cNvPr id="3" name="Content Placeholder 2">
            <a:extLst>
              <a:ext uri="{FF2B5EF4-FFF2-40B4-BE49-F238E27FC236}">
                <a16:creationId xmlns:a16="http://schemas.microsoft.com/office/drawing/2014/main" id="{825C40D1-86FE-60E3-85BC-1F66136C7703}"/>
              </a:ext>
            </a:extLst>
          </p:cNvPr>
          <p:cNvSpPr>
            <a:spLocks noGrp="1"/>
          </p:cNvSpPr>
          <p:nvPr>
            <p:ph idx="1"/>
          </p:nvPr>
        </p:nvSpPr>
        <p:spPr>
          <a:xfrm>
            <a:off x="5098942" y="1025236"/>
            <a:ext cx="6152827" cy="4848725"/>
          </a:xfrm>
        </p:spPr>
        <p:txBody>
          <a:bodyPr>
            <a:noAutofit/>
          </a:bodyPr>
          <a:lstStyle/>
          <a:p>
            <a:pPr>
              <a:lnSpc>
                <a:spcPct val="100000"/>
              </a:lnSpc>
              <a:spcBef>
                <a:spcPts val="1200"/>
              </a:spcBef>
            </a:pPr>
            <a:r>
              <a:rPr lang="en-US" sz="1800" dirty="0"/>
              <a:t>White-coat hypertension: BP is high in the office setting and normal or elevated outside of the office setting</a:t>
            </a:r>
          </a:p>
          <a:p>
            <a:pPr>
              <a:lnSpc>
                <a:spcPct val="100000"/>
              </a:lnSpc>
              <a:spcBef>
                <a:spcPts val="1200"/>
              </a:spcBef>
            </a:pPr>
            <a:r>
              <a:rPr lang="en-US" sz="1800" dirty="0"/>
              <a:t>Masked hypertension: BP is high outside of the office setting and normal or elevated in the office setting</a:t>
            </a:r>
          </a:p>
          <a:p>
            <a:pPr>
              <a:lnSpc>
                <a:spcPct val="100000"/>
              </a:lnSpc>
              <a:spcBef>
                <a:spcPts val="1200"/>
              </a:spcBef>
            </a:pPr>
            <a:r>
              <a:rPr lang="en-US" sz="1800" dirty="0"/>
              <a:t>ABPM is preferred for excluding white-coat and masked hypertension among individuals not taking antihypertensives.</a:t>
            </a:r>
          </a:p>
          <a:p>
            <a:pPr>
              <a:lnSpc>
                <a:spcPct val="100000"/>
              </a:lnSpc>
              <a:spcBef>
                <a:spcPts val="1200"/>
              </a:spcBef>
            </a:pPr>
            <a:r>
              <a:rPr lang="en-US" sz="1800" dirty="0"/>
              <a:t>Adults with in-office BP ≥160/100 mmHg should be promptly started on antihypertensives</a:t>
            </a:r>
          </a:p>
          <a:p>
            <a:pPr>
              <a:lnSpc>
                <a:spcPct val="100000"/>
              </a:lnSpc>
              <a:spcBef>
                <a:spcPts val="1200"/>
              </a:spcBef>
            </a:pPr>
            <a:r>
              <a:rPr lang="en-US" sz="1800" dirty="0"/>
              <a:t>Studies have shown that individuals with white-coat and masked hypertension compared to those with sustained normotension are more likely to have sustained hypertension on follow-up.</a:t>
            </a:r>
          </a:p>
        </p:txBody>
      </p:sp>
      <p:sp>
        <p:nvSpPr>
          <p:cNvPr id="5" name="Text Placeholder 4">
            <a:extLst>
              <a:ext uri="{FF2B5EF4-FFF2-40B4-BE49-F238E27FC236}">
                <a16:creationId xmlns:a16="http://schemas.microsoft.com/office/drawing/2014/main" id="{6A54E1F0-F949-D187-E428-89409AFBD1FB}"/>
              </a:ext>
            </a:extLst>
          </p:cNvPr>
          <p:cNvSpPr>
            <a:spLocks noGrp="1"/>
          </p:cNvSpPr>
          <p:nvPr>
            <p:ph type="body" sz="quarter" idx="13"/>
          </p:nvPr>
        </p:nvSpPr>
        <p:spPr/>
        <p:txBody>
          <a:bodyPr/>
          <a:lstStyle/>
          <a:p>
            <a:r>
              <a:rPr lang="en-US" b="1" dirty="0"/>
              <a:t>Abbreviations: </a:t>
            </a:r>
            <a:r>
              <a:rPr lang="en-US" dirty="0"/>
              <a:t>ABPM indicates ambulatory blood pressure monitoring; BP, blood pressure; </a:t>
            </a:r>
            <a:br>
              <a:rPr lang="en-US" dirty="0"/>
            </a:br>
            <a:r>
              <a:rPr lang="en-US" dirty="0"/>
              <a:t>DBP, diastolic blood pressure; and SBP, systolic blood pressure.</a:t>
            </a:r>
          </a:p>
        </p:txBody>
      </p:sp>
      <p:pic>
        <p:nvPicPr>
          <p:cNvPr id="7" name="Picture 6">
            <a:extLst>
              <a:ext uri="{FF2B5EF4-FFF2-40B4-BE49-F238E27FC236}">
                <a16:creationId xmlns:a16="http://schemas.microsoft.com/office/drawing/2014/main" id="{BFBB239B-D228-72BF-93C1-158DD248016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394848"/>
            <a:ext cx="4638675" cy="4060556"/>
          </a:xfrm>
          <a:prstGeom prst="rect">
            <a:avLst/>
          </a:prstGeom>
          <a:noFill/>
          <a:effectLst>
            <a:outerShdw blurRad="63500" sx="102000" sy="102000" algn="ctr" rotWithShape="0">
              <a:prstClr val="black">
                <a:alpha val="40000"/>
              </a:prstClr>
            </a:outerShdw>
          </a:effectLst>
        </p:spPr>
      </p:pic>
      <p:sp>
        <p:nvSpPr>
          <p:cNvPr id="4" name="Slide Number Placeholder 3">
            <a:extLst>
              <a:ext uri="{FF2B5EF4-FFF2-40B4-BE49-F238E27FC236}">
                <a16:creationId xmlns:a16="http://schemas.microsoft.com/office/drawing/2014/main" id="{7B6F0992-A85A-7070-BD12-E11CB1D80EA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1311294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74882-0E91-7579-6725-6379892A1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487B2-52BB-BA92-4E73-F218F9AD1AE5}"/>
              </a:ext>
            </a:extLst>
          </p:cNvPr>
          <p:cNvSpPr>
            <a:spLocks noGrp="1"/>
          </p:cNvSpPr>
          <p:nvPr>
            <p:ph type="title"/>
          </p:nvPr>
        </p:nvSpPr>
        <p:spPr/>
        <p:txBody>
          <a:bodyPr/>
          <a:lstStyle/>
          <a:p>
            <a:r>
              <a:rPr lang="en-US" dirty="0"/>
              <a:t>White-coat and Masked Hypertension</a:t>
            </a:r>
          </a:p>
        </p:txBody>
      </p:sp>
      <p:graphicFrame>
        <p:nvGraphicFramePr>
          <p:cNvPr id="6" name="Content Placeholder 5">
            <a:extLst>
              <a:ext uri="{FF2B5EF4-FFF2-40B4-BE49-F238E27FC236}">
                <a16:creationId xmlns:a16="http://schemas.microsoft.com/office/drawing/2014/main" id="{E1910FB7-9B89-C279-D41B-56B297EAB53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694901157"/>
              </p:ext>
            </p:extLst>
          </p:nvPr>
        </p:nvGraphicFramePr>
        <p:xfrm>
          <a:off x="1106079" y="1186882"/>
          <a:ext cx="10058400" cy="4528119"/>
        </p:xfrm>
        <a:graphic>
          <a:graphicData uri="http://schemas.openxmlformats.org/drawingml/2006/table">
            <a:tbl>
              <a:tblPr firstRow="1" bandRow="1">
                <a:tableStyleId>{5C22544A-7EE6-4342-B048-85BDC9FD1C3A}</a:tableStyleId>
              </a:tblPr>
              <a:tblGrid>
                <a:gridCol w="633997">
                  <a:extLst>
                    <a:ext uri="{9D8B030D-6E8A-4147-A177-3AD203B41FA5}">
                      <a16:colId xmlns:a16="http://schemas.microsoft.com/office/drawing/2014/main" val="2649235253"/>
                    </a:ext>
                  </a:extLst>
                </a:gridCol>
                <a:gridCol w="9424403">
                  <a:extLst>
                    <a:ext uri="{9D8B030D-6E8A-4147-A177-3AD203B41FA5}">
                      <a16:colId xmlns:a16="http://schemas.microsoft.com/office/drawing/2014/main" val="3265590656"/>
                    </a:ext>
                  </a:extLst>
                </a:gridCol>
              </a:tblGrid>
              <a:tr h="40751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269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untreated office SBP ≥130 mm Hg or DBP ≥80 mm Hg, and without office SBP ≥160 mm Hg or DBP ≥100 mm Hg, it is reasonable to exclude white-coat hypertension using out-of-office BP monitoring before a diagnosis of hypertension is made.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06596763"/>
                  </a:ext>
                </a:extLst>
              </a:tr>
              <a:tr h="58596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white-coat hypertension, out-of-office BP monitoring is reasonable to exclude transition to a diagnosis of sustained hypertension.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13328843"/>
                  </a:ext>
                </a:extLst>
              </a:tr>
              <a:tr h="58596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apparent treatment resistant hypertension on office BP, it is reasonable to exclude white-coat effect, a form of </a:t>
                      </a:r>
                      <a:r>
                        <a:rPr lang="en-US" sz="1600" b="0" i="0" u="none" strike="noStrike" kern="1200" baseline="0" dirty="0" err="1">
                          <a:solidFill>
                            <a:schemeClr val="dk1"/>
                          </a:solidFill>
                          <a:latin typeface="Lub Dub Condensed" panose="020B0506030403020204" pitchFamily="34" charset="0"/>
                          <a:ea typeface="+mn-ea"/>
                          <a:cs typeface="Arial" panose="020B0604020202020204" pitchFamily="34" charset="0"/>
                        </a:rPr>
                        <a:t>pseudoresistance</a:t>
                      </a: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 using out-of-office BP monitoring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52756370"/>
                  </a:ext>
                </a:extLst>
              </a:tr>
              <a:tr h="83269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A68"/>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who are taking antihypertensive medication and have elevated office BP (office SBP ≥130 mm Hg or DBP ≥80 mm Hg), but do not have resistant hypertension or office SBP ≥160 mm Hg or DBP ≥100 mm Hg, it is reasonable to exclude white-coat effect using out-of-office BP monitoring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29198144"/>
                  </a:ext>
                </a:extLst>
              </a:tr>
              <a:tr h="58596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untreated office SBP &lt;130 mm Hg and DBP &lt;80 mm Hg, it may be reasonable to exclude masked hypertension using out-of-office BP monitoring</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13791123"/>
                  </a:ext>
                </a:extLst>
              </a:tr>
              <a:tr h="69730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A74B"/>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a:t>
                      </a:r>
                      <a:r>
                        <a:rPr lang="en-US" sz="1600" b="0" i="0" u="none" strike="noStrike" kern="1200" baseline="0" noProof="0" dirty="0">
                          <a:solidFill>
                            <a:schemeClr val="dk1"/>
                          </a:solidFill>
                          <a:latin typeface="Lub Dub Condensed" panose="020B0506030403020204" pitchFamily="34" charset="0"/>
                          <a:ea typeface="+mn-ea"/>
                          <a:cs typeface="Arial" panose="020B0604020202020204" pitchFamily="34" charset="0"/>
                        </a:rPr>
                        <a:t>adults who are taking antihypertensive medication and have office SBP &lt;130 mm Hg and DBP &lt;80 mm Hg, it may be reasonable to exclude masked uncontrolled hypertension using out-of-office BP monitoring</a:t>
                      </a:r>
                      <a:endPar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4480216"/>
                  </a:ext>
                </a:extLst>
              </a:tr>
            </a:tbl>
          </a:graphicData>
        </a:graphic>
      </p:graphicFrame>
      <p:sp>
        <p:nvSpPr>
          <p:cNvPr id="5" name="Text Placeholder 4">
            <a:extLst>
              <a:ext uri="{FF2B5EF4-FFF2-40B4-BE49-F238E27FC236}">
                <a16:creationId xmlns:a16="http://schemas.microsoft.com/office/drawing/2014/main" id="{3BB5916A-572E-161B-DAE8-22A26B8F1D2B}"/>
              </a:ext>
            </a:extLst>
          </p:cNvPr>
          <p:cNvSpPr>
            <a:spLocks noGrp="1"/>
          </p:cNvSpPr>
          <p:nvPr>
            <p:ph type="body" sz="quarter" idx="13"/>
          </p:nvPr>
        </p:nvSpPr>
        <p:spPr/>
        <p:txBody>
          <a:bodyPr/>
          <a:lstStyle/>
          <a:p>
            <a:r>
              <a:rPr lang="en-US" b="1" dirty="0"/>
              <a:t>Abbreviations: </a:t>
            </a:r>
            <a:r>
              <a:rPr lang="en-US" dirty="0"/>
              <a:t>ABPM indicates ambulatory blood pressure monitoring; BP, blood pressure; </a:t>
            </a:r>
            <a:br>
              <a:rPr lang="en-US" dirty="0"/>
            </a:br>
            <a:r>
              <a:rPr lang="en-US" dirty="0"/>
              <a:t>DBP, diastolic blood pressure; and SBP, systolic blood pressure.</a:t>
            </a:r>
          </a:p>
        </p:txBody>
      </p:sp>
      <p:sp>
        <p:nvSpPr>
          <p:cNvPr id="4" name="Slide Number Placeholder 3">
            <a:extLst>
              <a:ext uri="{FF2B5EF4-FFF2-40B4-BE49-F238E27FC236}">
                <a16:creationId xmlns:a16="http://schemas.microsoft.com/office/drawing/2014/main" id="{2F4A46F0-BBA5-94A2-BDD3-BF5DB3C401A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330376745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2.xml><?xml version="1.0" encoding="utf-8"?>
<ds:datastoreItem xmlns:ds="http://schemas.openxmlformats.org/officeDocument/2006/customXml" ds:itemID="{3055DA03-3874-4E63-AD72-36EA0429E26E}">
  <ds:schemaRefs>
    <ds:schemaRef ds:uri="http://schemas.microsoft.com/office/2006/metadata/properties"/>
    <ds:schemaRef ds:uri="292e6601-2771-43db-a7cc-8f168ee05178"/>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dcmitype/"/>
    <ds:schemaRef ds:uri="http://purl.org/dc/terms/"/>
    <ds:schemaRef ds:uri="http://purl.org/dc/elements/1.1/"/>
  </ds:schemaRefs>
</ds:datastoreItem>
</file>

<file path=customXml/itemProps3.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105254</TotalTime>
  <Words>5219</Words>
  <Application>Microsoft Office PowerPoint</Application>
  <PresentationFormat>Widescreen</PresentationFormat>
  <Paragraphs>624</Paragraphs>
  <Slides>33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Lub Dub Bold</vt:lpstr>
      <vt:lpstr>Lub Dub Condensed</vt:lpstr>
      <vt:lpstr>Lub Dub Light</vt:lpstr>
      <vt:lpstr>Lub Dub Medium</vt:lpstr>
      <vt:lpstr>Times New Roman</vt:lpstr>
      <vt:lpstr>2_Office Theme</vt:lpstr>
      <vt:lpstr>Guideline Essentials: AHA Clinical Slide Series</vt:lpstr>
      <vt:lpstr>Table 1.  Applying Class of Recommendation and Level of Evidence to Clinical Strategies, Interventions, Treatments, or Diagnostic Testing in Patient Care </vt:lpstr>
      <vt:lpstr>Definition and Classification of Blood Pressure</vt:lpstr>
      <vt:lpstr>Best Practices for Accurate  In-Office Blood Pressure Measurement</vt:lpstr>
      <vt:lpstr>Essential Laboratory Tests and Diagnostic Procedures</vt:lpstr>
      <vt:lpstr>From Clinic to Home: Blood Pressure Monitoring</vt:lpstr>
      <vt:lpstr>Hypertension Causes, from Lifestyle to Genetics </vt:lpstr>
      <vt:lpstr>White-coat and Masked Hypertension</vt:lpstr>
      <vt:lpstr>White-coat and Masked Hypertension</vt:lpstr>
      <vt:lpstr>Secondary Forms of Hypertension</vt:lpstr>
      <vt:lpstr>Blood pressure management:  Lifestyle and psychosocial approaches</vt:lpstr>
      <vt:lpstr>Use of Risk Based Thresholds for Initiation of BP Treatment </vt:lpstr>
      <vt:lpstr>Initial Medication Selection for Treatment of Primary HTN</vt:lpstr>
      <vt:lpstr>Choice of initial monotherapy vs combination drug therapy</vt:lpstr>
      <vt:lpstr>Antihypertension medication adherence strategies</vt:lpstr>
      <vt:lpstr>Blood pressure goals for patients with HTN</vt:lpstr>
      <vt:lpstr>Hypertension Management with DM</vt:lpstr>
      <vt:lpstr>Hypertension Management with  Obesity and Metabolic Syndrome</vt:lpstr>
      <vt:lpstr>Prevention of Heart Failure in Adults with HTN</vt:lpstr>
      <vt:lpstr>HTN Treatment with CKD</vt:lpstr>
      <vt:lpstr>Intracerebral Hemorrhage</vt:lpstr>
      <vt:lpstr>Plan of Care for Adults with Uncontrolled HTN</vt:lpstr>
      <vt:lpstr>Plan of Care for Adults with Uncontrolled HTN</vt:lpstr>
      <vt:lpstr>Hypertension and Pregnancy</vt:lpstr>
      <vt:lpstr>Diagnostic Criteria for Preeclampsia</vt:lpstr>
      <vt:lpstr>Management of Resistant Hypertension</vt:lpstr>
      <vt:lpstr>Renal Denervation (RDN)</vt:lpstr>
      <vt:lpstr>Orthostatic Hypotension</vt:lpstr>
      <vt:lpstr>Severe Hypertension and Hypertensive Emergencies</vt:lpstr>
      <vt:lpstr>Patients Scheduled for Surgical Procedures </vt:lpstr>
      <vt:lpstr>Evidence Gaps and Future Directions</vt:lpstr>
      <vt:lpstr>Acknowledgments</vt:lpstr>
      <vt:lpstr>Copyright and Permissions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 Essentials: AHA Clinical Slide Series: 2025 Guideline for the Prevention, Detection, Evaluation and Management of High Blood Pressure in Adults</dc:title>
  <dc:creator>AmericanHeartAssociation6@heart.onmicrosoft.com</dc:creator>
  <cp:lastModifiedBy>Stacy Ragsdale</cp:lastModifiedBy>
  <cp:revision>71</cp:revision>
  <dcterms:created xsi:type="dcterms:W3CDTF">2023-03-14T11:56:10Z</dcterms:created>
  <dcterms:modified xsi:type="dcterms:W3CDTF">2025-10-01T18:48:50Z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