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4" r:id="rId1"/>
    <p:sldMasterId id="2147483678" r:id="rId2"/>
  </p:sldMasterIdLst>
  <p:notesMasterIdLst>
    <p:notesMasterId r:id="rId15"/>
  </p:notesMasterIdLst>
  <p:sldIdLst>
    <p:sldId id="257" r:id="rId3"/>
    <p:sldId id="298" r:id="rId4"/>
    <p:sldId id="297" r:id="rId5"/>
    <p:sldId id="296" r:id="rId6"/>
    <p:sldId id="294" r:id="rId7"/>
    <p:sldId id="291" r:id="rId8"/>
    <p:sldId id="292" r:id="rId9"/>
    <p:sldId id="293" r:id="rId10"/>
    <p:sldId id="267" r:id="rId11"/>
    <p:sldId id="272" r:id="rId12"/>
    <p:sldId id="280" r:id="rId13"/>
    <p:sldId id="299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00"/>
    <a:srgbClr val="F59A2C"/>
    <a:srgbClr val="44B87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4A49EAC-2C71-41AD-B170-9F4E151CD765}" v="11" dt="2025-10-14T20:48:48.64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0345"/>
    <p:restoredTop sz="94658"/>
  </p:normalViewPr>
  <p:slideViewPr>
    <p:cSldViewPr snapToGrid="0">
      <p:cViewPr varScale="1">
        <p:scale>
          <a:sx n="103" d="100"/>
          <a:sy n="103" d="100"/>
        </p:scale>
        <p:origin x="114" y="1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heme" Target="theme/theme1.xml"/><Relationship Id="rId3" Type="http://schemas.openxmlformats.org/officeDocument/2006/relationships/slide" Target="slides/slide1.xml"/><Relationship Id="rId21" Type="http://schemas.microsoft.com/office/2015/10/relationships/revisionInfo" Target="revisionInfo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20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Gwendolyn Reyna" userId="0492242f-5314-4750-ad50-640a4fe02908" providerId="ADAL" clId="{0F2F325E-815E-4EFB-8D05-199871636F60}"/>
    <pc:docChg chg="undo custSel modSld">
      <pc:chgData name="Gwendolyn Reyna" userId="0492242f-5314-4750-ad50-640a4fe02908" providerId="ADAL" clId="{0F2F325E-815E-4EFB-8D05-199871636F60}" dt="2025-10-21T14:55:56.462" v="1579" actId="20577"/>
      <pc:docMkLst>
        <pc:docMk/>
      </pc:docMkLst>
      <pc:sldChg chg="modSp mod">
        <pc:chgData name="Gwendolyn Reyna" userId="0492242f-5314-4750-ad50-640a4fe02908" providerId="ADAL" clId="{0F2F325E-815E-4EFB-8D05-199871636F60}" dt="2025-10-15T15:08:52.208" v="1042" actId="113"/>
        <pc:sldMkLst>
          <pc:docMk/>
          <pc:sldMk cId="1171176184" sldId="257"/>
        </pc:sldMkLst>
        <pc:spChg chg="mod">
          <ac:chgData name="Gwendolyn Reyna" userId="0492242f-5314-4750-ad50-640a4fe02908" providerId="ADAL" clId="{0F2F325E-815E-4EFB-8D05-199871636F60}" dt="2025-10-15T15:08:52.208" v="1042" actId="113"/>
          <ac:spMkLst>
            <pc:docMk/>
            <pc:sldMk cId="1171176184" sldId="257"/>
            <ac:spMk id="3" creationId="{CDEA19E2-C884-5343-8547-E4ACA2FCDE39}"/>
          </ac:spMkLst>
        </pc:spChg>
      </pc:sldChg>
      <pc:sldChg chg="addSp delSp modSp mod">
        <pc:chgData name="Gwendolyn Reyna" userId="0492242f-5314-4750-ad50-640a4fe02908" providerId="ADAL" clId="{0F2F325E-815E-4EFB-8D05-199871636F60}" dt="2025-10-21T14:52:53.237" v="1533" actId="20577"/>
        <pc:sldMkLst>
          <pc:docMk/>
          <pc:sldMk cId="2098757871" sldId="267"/>
        </pc:sldMkLst>
        <pc:spChg chg="mod">
          <ac:chgData name="Gwendolyn Reyna" userId="0492242f-5314-4750-ad50-640a4fe02908" providerId="ADAL" clId="{0F2F325E-815E-4EFB-8D05-199871636F60}" dt="2025-10-13T20:10:22.573" v="529" actId="20577"/>
          <ac:spMkLst>
            <pc:docMk/>
            <pc:sldMk cId="2098757871" sldId="267"/>
            <ac:spMk id="7" creationId="{72C44125-042F-66CA-B923-4CEE2FEACF53}"/>
          </ac:spMkLst>
        </pc:spChg>
        <pc:spChg chg="add mod">
          <ac:chgData name="Gwendolyn Reyna" userId="0492242f-5314-4750-ad50-640a4fe02908" providerId="ADAL" clId="{0F2F325E-815E-4EFB-8D05-199871636F60}" dt="2025-10-21T14:48:29.895" v="1525" actId="14100"/>
          <ac:spMkLst>
            <pc:docMk/>
            <pc:sldMk cId="2098757871" sldId="267"/>
            <ac:spMk id="8" creationId="{00EA9CC8-8CFB-078B-1231-757202358E11}"/>
          </ac:spMkLst>
        </pc:spChg>
        <pc:spChg chg="add mod">
          <ac:chgData name="Gwendolyn Reyna" userId="0492242f-5314-4750-ad50-640a4fe02908" providerId="ADAL" clId="{0F2F325E-815E-4EFB-8D05-199871636F60}" dt="2025-10-21T14:47:40.375" v="1509" actId="20577"/>
          <ac:spMkLst>
            <pc:docMk/>
            <pc:sldMk cId="2098757871" sldId="267"/>
            <ac:spMk id="11" creationId="{8CE331CE-91A3-1F1C-A670-734954638672}"/>
          </ac:spMkLst>
        </pc:spChg>
        <pc:spChg chg="mod">
          <ac:chgData name="Gwendolyn Reyna" userId="0492242f-5314-4750-ad50-640a4fe02908" providerId="ADAL" clId="{0F2F325E-815E-4EFB-8D05-199871636F60}" dt="2025-10-21T14:48:34.638" v="1526" actId="14100"/>
          <ac:spMkLst>
            <pc:docMk/>
            <pc:sldMk cId="2098757871" sldId="267"/>
            <ac:spMk id="14" creationId="{2E296DA1-1F35-55F2-3F63-26BEE3B07A7B}"/>
          </ac:spMkLst>
        </pc:spChg>
        <pc:spChg chg="mod">
          <ac:chgData name="Gwendolyn Reyna" userId="0492242f-5314-4750-ad50-640a4fe02908" providerId="ADAL" clId="{0F2F325E-815E-4EFB-8D05-199871636F60}" dt="2025-10-21T14:42:34.281" v="1493" actId="20577"/>
          <ac:spMkLst>
            <pc:docMk/>
            <pc:sldMk cId="2098757871" sldId="267"/>
            <ac:spMk id="34" creationId="{15C2149D-6F83-8974-C1AB-D320157B68F5}"/>
          </ac:spMkLst>
        </pc:spChg>
        <pc:spChg chg="mod">
          <ac:chgData name="Gwendolyn Reyna" userId="0492242f-5314-4750-ad50-640a4fe02908" providerId="ADAL" clId="{0F2F325E-815E-4EFB-8D05-199871636F60}" dt="2025-10-21T14:52:53.237" v="1533" actId="20577"/>
          <ac:spMkLst>
            <pc:docMk/>
            <pc:sldMk cId="2098757871" sldId="267"/>
            <ac:spMk id="35" creationId="{5A96D1F8-9359-2F12-766F-7095EA2D9E0C}"/>
          </ac:spMkLst>
        </pc:spChg>
        <pc:picChg chg="mod">
          <ac:chgData name="Gwendolyn Reyna" userId="0492242f-5314-4750-ad50-640a4fe02908" providerId="ADAL" clId="{0F2F325E-815E-4EFB-8D05-199871636F60}" dt="2025-10-13T20:12:32.714" v="541" actId="1076"/>
          <ac:picMkLst>
            <pc:docMk/>
            <pc:sldMk cId="2098757871" sldId="267"/>
            <ac:picMk id="12" creationId="{B1FE8F92-1271-4E25-E959-0C2E0C8ED54E}"/>
          </ac:picMkLst>
        </pc:picChg>
        <pc:picChg chg="mod">
          <ac:chgData name="Gwendolyn Reyna" userId="0492242f-5314-4750-ad50-640a4fe02908" providerId="ADAL" clId="{0F2F325E-815E-4EFB-8D05-199871636F60}" dt="2025-10-14T20:48:56.992" v="991" actId="1076"/>
          <ac:picMkLst>
            <pc:docMk/>
            <pc:sldMk cId="2098757871" sldId="267"/>
            <ac:picMk id="36" creationId="{B47FB194-8D77-2604-01E3-B3BFCD1F9087}"/>
          </ac:picMkLst>
        </pc:picChg>
      </pc:sldChg>
      <pc:sldChg chg="delSp modSp mod">
        <pc:chgData name="Gwendolyn Reyna" userId="0492242f-5314-4750-ad50-640a4fe02908" providerId="ADAL" clId="{0F2F325E-815E-4EFB-8D05-199871636F60}" dt="2025-10-21T14:55:56.462" v="1579" actId="20577"/>
        <pc:sldMkLst>
          <pc:docMk/>
          <pc:sldMk cId="3096265101" sldId="272"/>
        </pc:sldMkLst>
        <pc:spChg chg="mod">
          <ac:chgData name="Gwendolyn Reyna" userId="0492242f-5314-4750-ad50-640a4fe02908" providerId="ADAL" clId="{0F2F325E-815E-4EFB-8D05-199871636F60}" dt="2025-10-13T20:24:29.436" v="724" actId="1076"/>
          <ac:spMkLst>
            <pc:docMk/>
            <pc:sldMk cId="3096265101" sldId="272"/>
            <ac:spMk id="6" creationId="{7969C68C-EA6C-0CA5-BFC1-3150C559D4AF}"/>
          </ac:spMkLst>
        </pc:spChg>
        <pc:spChg chg="mod">
          <ac:chgData name="Gwendolyn Reyna" userId="0492242f-5314-4750-ad50-640a4fe02908" providerId="ADAL" clId="{0F2F325E-815E-4EFB-8D05-199871636F60}" dt="2025-10-21T14:53:11.422" v="1544" actId="20577"/>
          <ac:spMkLst>
            <pc:docMk/>
            <pc:sldMk cId="3096265101" sldId="272"/>
            <ac:spMk id="11" creationId="{CD924DB9-48D0-8AD9-D8A8-67A70A78E075}"/>
          </ac:spMkLst>
        </pc:spChg>
        <pc:spChg chg="mod">
          <ac:chgData name="Gwendolyn Reyna" userId="0492242f-5314-4750-ad50-640a4fe02908" providerId="ADAL" clId="{0F2F325E-815E-4EFB-8D05-199871636F60}" dt="2025-10-13T20:23:19.340" v="696" actId="14100"/>
          <ac:spMkLst>
            <pc:docMk/>
            <pc:sldMk cId="3096265101" sldId="272"/>
            <ac:spMk id="12" creationId="{99E74C73-D268-CADB-8091-548040EA2443}"/>
          </ac:spMkLst>
        </pc:spChg>
        <pc:spChg chg="mod">
          <ac:chgData name="Gwendolyn Reyna" userId="0492242f-5314-4750-ad50-640a4fe02908" providerId="ADAL" clId="{0F2F325E-815E-4EFB-8D05-199871636F60}" dt="2025-10-21T14:53:50.181" v="1555" actId="20577"/>
          <ac:spMkLst>
            <pc:docMk/>
            <pc:sldMk cId="3096265101" sldId="272"/>
            <ac:spMk id="13" creationId="{0A59E64B-7DA3-B3E2-80F1-2EE927EBBA4A}"/>
          </ac:spMkLst>
        </pc:spChg>
        <pc:spChg chg="mod">
          <ac:chgData name="Gwendolyn Reyna" userId="0492242f-5314-4750-ad50-640a4fe02908" providerId="ADAL" clId="{0F2F325E-815E-4EFB-8D05-199871636F60}" dt="2025-10-21T14:55:56.462" v="1579" actId="20577"/>
          <ac:spMkLst>
            <pc:docMk/>
            <pc:sldMk cId="3096265101" sldId="272"/>
            <ac:spMk id="15" creationId="{93ED907F-3A31-D115-0A9C-5AD73B1A4183}"/>
          </ac:spMkLst>
        </pc:spChg>
        <pc:spChg chg="mod">
          <ac:chgData name="Gwendolyn Reyna" userId="0492242f-5314-4750-ad50-640a4fe02908" providerId="ADAL" clId="{0F2F325E-815E-4EFB-8D05-199871636F60}" dt="2025-10-14T20:49:53.762" v="1006" actId="14100"/>
          <ac:spMkLst>
            <pc:docMk/>
            <pc:sldMk cId="3096265101" sldId="272"/>
            <ac:spMk id="16" creationId="{B7D77C2D-FC86-C0EC-B406-42A0E8D94176}"/>
          </ac:spMkLst>
        </pc:spChg>
        <pc:spChg chg="mod">
          <ac:chgData name="Gwendolyn Reyna" userId="0492242f-5314-4750-ad50-640a4fe02908" providerId="ADAL" clId="{0F2F325E-815E-4EFB-8D05-199871636F60}" dt="2025-10-21T14:55:04.197" v="1567" actId="14100"/>
          <ac:spMkLst>
            <pc:docMk/>
            <pc:sldMk cId="3096265101" sldId="272"/>
            <ac:spMk id="21" creationId="{0B969635-7780-6BF3-3F00-A1E2D90CC32D}"/>
          </ac:spMkLst>
        </pc:spChg>
        <pc:spChg chg="mod">
          <ac:chgData name="Gwendolyn Reyna" userId="0492242f-5314-4750-ad50-640a4fe02908" providerId="ADAL" clId="{0F2F325E-815E-4EFB-8D05-199871636F60}" dt="2025-10-21T14:55:08.754" v="1568" actId="14100"/>
          <ac:spMkLst>
            <pc:docMk/>
            <pc:sldMk cId="3096265101" sldId="272"/>
            <ac:spMk id="23" creationId="{361DC187-1534-6C7B-A3C6-FF30A21D2CEF}"/>
          </ac:spMkLst>
        </pc:spChg>
      </pc:sldChg>
      <pc:sldChg chg="modSp mod">
        <pc:chgData name="Gwendolyn Reyna" userId="0492242f-5314-4750-ad50-640a4fe02908" providerId="ADAL" clId="{0F2F325E-815E-4EFB-8D05-199871636F60}" dt="2025-10-21T14:12:45.690" v="1391" actId="20577"/>
        <pc:sldMkLst>
          <pc:docMk/>
          <pc:sldMk cId="3127718630" sldId="291"/>
        </pc:sldMkLst>
        <pc:spChg chg="mod">
          <ac:chgData name="Gwendolyn Reyna" userId="0492242f-5314-4750-ad50-640a4fe02908" providerId="ADAL" clId="{0F2F325E-815E-4EFB-8D05-199871636F60}" dt="2025-10-21T14:10:56.168" v="1349" actId="20577"/>
          <ac:spMkLst>
            <pc:docMk/>
            <pc:sldMk cId="3127718630" sldId="291"/>
            <ac:spMk id="5" creationId="{A2CB9818-F060-93D6-8161-CA7CF23A0EAF}"/>
          </ac:spMkLst>
        </pc:spChg>
        <pc:spChg chg="mod">
          <ac:chgData name="Gwendolyn Reyna" userId="0492242f-5314-4750-ad50-640a4fe02908" providerId="ADAL" clId="{0F2F325E-815E-4EFB-8D05-199871636F60}" dt="2025-10-21T14:12:45.690" v="1391" actId="20577"/>
          <ac:spMkLst>
            <pc:docMk/>
            <pc:sldMk cId="3127718630" sldId="291"/>
            <ac:spMk id="7" creationId="{305864BA-13F8-3FD1-6AA4-F2C850759988}"/>
          </ac:spMkLst>
        </pc:spChg>
        <pc:spChg chg="mod">
          <ac:chgData name="Gwendolyn Reyna" userId="0492242f-5314-4750-ad50-640a4fe02908" providerId="ADAL" clId="{0F2F325E-815E-4EFB-8D05-199871636F60}" dt="2025-10-21T14:11:30.503" v="1365" actId="14100"/>
          <ac:spMkLst>
            <pc:docMk/>
            <pc:sldMk cId="3127718630" sldId="291"/>
            <ac:spMk id="16" creationId="{3E0A7786-72F8-1656-39DC-048F6A6B4A72}"/>
          </ac:spMkLst>
        </pc:spChg>
        <pc:spChg chg="mod">
          <ac:chgData name="Gwendolyn Reyna" userId="0492242f-5314-4750-ad50-640a4fe02908" providerId="ADAL" clId="{0F2F325E-815E-4EFB-8D05-199871636F60}" dt="2025-10-21T14:10:48.097" v="1343" actId="207"/>
          <ac:spMkLst>
            <pc:docMk/>
            <pc:sldMk cId="3127718630" sldId="291"/>
            <ac:spMk id="23" creationId="{C9E86FC2-BD4F-4A68-EC92-A2D2A58DC1A2}"/>
          </ac:spMkLst>
        </pc:spChg>
      </pc:sldChg>
      <pc:sldChg chg="addSp delSp modSp mod">
        <pc:chgData name="Gwendolyn Reyna" userId="0492242f-5314-4750-ad50-640a4fe02908" providerId="ADAL" clId="{0F2F325E-815E-4EFB-8D05-199871636F60}" dt="2025-10-21T14:23:42.969" v="1463" actId="20577"/>
        <pc:sldMkLst>
          <pc:docMk/>
          <pc:sldMk cId="2001882303" sldId="292"/>
        </pc:sldMkLst>
        <pc:spChg chg="mod">
          <ac:chgData name="Gwendolyn Reyna" userId="0492242f-5314-4750-ad50-640a4fe02908" providerId="ADAL" clId="{0F2F325E-815E-4EFB-8D05-199871636F60}" dt="2025-10-21T14:23:42.969" v="1463" actId="20577"/>
          <ac:spMkLst>
            <pc:docMk/>
            <pc:sldMk cId="2001882303" sldId="292"/>
            <ac:spMk id="6" creationId="{E3A55FC8-6630-6ABA-F3B7-21C293F67D9E}"/>
          </ac:spMkLst>
        </pc:spChg>
        <pc:spChg chg="mod">
          <ac:chgData name="Gwendolyn Reyna" userId="0492242f-5314-4750-ad50-640a4fe02908" providerId="ADAL" clId="{0F2F325E-815E-4EFB-8D05-199871636F60}" dt="2025-10-13T20:07:29.902" v="511" actId="1076"/>
          <ac:spMkLst>
            <pc:docMk/>
            <pc:sldMk cId="2001882303" sldId="292"/>
            <ac:spMk id="14" creationId="{B0CB2734-45BF-4657-D576-53E0E5788896}"/>
          </ac:spMkLst>
        </pc:spChg>
        <pc:spChg chg="mod">
          <ac:chgData name="Gwendolyn Reyna" userId="0492242f-5314-4750-ad50-640a4fe02908" providerId="ADAL" clId="{0F2F325E-815E-4EFB-8D05-199871636F60}" dt="2025-10-13T19:57:36.767" v="299" actId="14100"/>
          <ac:spMkLst>
            <pc:docMk/>
            <pc:sldMk cId="2001882303" sldId="292"/>
            <ac:spMk id="32" creationId="{90448DC9-3E73-15DB-9AC7-74ABA623F010}"/>
          </ac:spMkLst>
        </pc:spChg>
      </pc:sldChg>
      <pc:sldChg chg="addSp modSp mod">
        <pc:chgData name="Gwendolyn Reyna" userId="0492242f-5314-4750-ad50-640a4fe02908" providerId="ADAL" clId="{0F2F325E-815E-4EFB-8D05-199871636F60}" dt="2025-10-21T14:39:32.890" v="1489" actId="20577"/>
        <pc:sldMkLst>
          <pc:docMk/>
          <pc:sldMk cId="2402235218" sldId="293"/>
        </pc:sldMkLst>
        <pc:spChg chg="add mod">
          <ac:chgData name="Gwendolyn Reyna" userId="0492242f-5314-4750-ad50-640a4fe02908" providerId="ADAL" clId="{0F2F325E-815E-4EFB-8D05-199871636F60}" dt="2025-10-21T14:39:32.890" v="1489" actId="20577"/>
          <ac:spMkLst>
            <pc:docMk/>
            <pc:sldMk cId="2402235218" sldId="293"/>
            <ac:spMk id="3" creationId="{A6324886-CB8D-F95E-0A61-D2D5CA7BF873}"/>
          </ac:spMkLst>
        </pc:spChg>
        <pc:spChg chg="mod">
          <ac:chgData name="Gwendolyn Reyna" userId="0492242f-5314-4750-ad50-640a4fe02908" providerId="ADAL" clId="{0F2F325E-815E-4EFB-8D05-199871636F60}" dt="2025-10-13T20:07:50.239" v="512" actId="1076"/>
          <ac:spMkLst>
            <pc:docMk/>
            <pc:sldMk cId="2402235218" sldId="293"/>
            <ac:spMk id="7" creationId="{A652D043-B525-4444-A03C-35BEADDBE542}"/>
          </ac:spMkLst>
        </pc:spChg>
        <pc:spChg chg="mod">
          <ac:chgData name="Gwendolyn Reyna" userId="0492242f-5314-4750-ad50-640a4fe02908" providerId="ADAL" clId="{0F2F325E-815E-4EFB-8D05-199871636F60}" dt="2025-10-21T14:24:25.122" v="1475" actId="14100"/>
          <ac:spMkLst>
            <pc:docMk/>
            <pc:sldMk cId="2402235218" sldId="293"/>
            <ac:spMk id="11" creationId="{8123B38F-4F37-0D3B-B9C5-F9BB3B532EA6}"/>
          </ac:spMkLst>
        </pc:spChg>
        <pc:spChg chg="mod">
          <ac:chgData name="Gwendolyn Reyna" userId="0492242f-5314-4750-ad50-640a4fe02908" providerId="ADAL" clId="{0F2F325E-815E-4EFB-8D05-199871636F60}" dt="2025-10-13T20:08:34.735" v="520" actId="1076"/>
          <ac:spMkLst>
            <pc:docMk/>
            <pc:sldMk cId="2402235218" sldId="293"/>
            <ac:spMk id="12" creationId="{ABE949D7-E078-932C-5945-98AAE03CFA9D}"/>
          </ac:spMkLst>
        </pc:spChg>
        <pc:spChg chg="mod">
          <ac:chgData name="Gwendolyn Reyna" userId="0492242f-5314-4750-ad50-640a4fe02908" providerId="ADAL" clId="{0F2F325E-815E-4EFB-8D05-199871636F60}" dt="2025-10-21T14:24:30.897" v="1476" actId="14100"/>
          <ac:spMkLst>
            <pc:docMk/>
            <pc:sldMk cId="2402235218" sldId="293"/>
            <ac:spMk id="20" creationId="{F8D0F797-1C12-4004-9213-085AAF30077F}"/>
          </ac:spMkLst>
        </pc:spChg>
        <pc:spChg chg="mod">
          <ac:chgData name="Gwendolyn Reyna" userId="0492242f-5314-4750-ad50-640a4fe02908" providerId="ADAL" clId="{0F2F325E-815E-4EFB-8D05-199871636F60}" dt="2025-10-13T20:08:29.655" v="519" actId="1076"/>
          <ac:spMkLst>
            <pc:docMk/>
            <pc:sldMk cId="2402235218" sldId="293"/>
            <ac:spMk id="26" creationId="{7A149D23-7C46-6EFC-9786-990EAF95C8E7}"/>
          </ac:spMkLst>
        </pc:spChg>
        <pc:picChg chg="mod">
          <ac:chgData name="Gwendolyn Reyna" userId="0492242f-5314-4750-ad50-640a4fe02908" providerId="ADAL" clId="{0F2F325E-815E-4EFB-8D05-199871636F60}" dt="2025-10-13T20:08:13.120" v="516" actId="1076"/>
          <ac:picMkLst>
            <pc:docMk/>
            <pc:sldMk cId="2402235218" sldId="293"/>
            <ac:picMk id="9" creationId="{DC8CC8C7-EA5E-FCCA-C637-305515E11A3A}"/>
          </ac:picMkLst>
        </pc:picChg>
        <pc:picChg chg="mod">
          <ac:chgData name="Gwendolyn Reyna" userId="0492242f-5314-4750-ad50-640a4fe02908" providerId="ADAL" clId="{0F2F325E-815E-4EFB-8D05-199871636F60}" dt="2025-10-13T20:08:17.510" v="517" actId="1076"/>
          <ac:picMkLst>
            <pc:docMk/>
            <pc:sldMk cId="2402235218" sldId="293"/>
            <ac:picMk id="14" creationId="{75885D35-114C-B96E-7588-E06BBB5578A8}"/>
          </ac:picMkLst>
        </pc:picChg>
        <pc:picChg chg="mod">
          <ac:chgData name="Gwendolyn Reyna" userId="0492242f-5314-4750-ad50-640a4fe02908" providerId="ADAL" clId="{0F2F325E-815E-4EFB-8D05-199871636F60}" dt="2025-10-13T20:08:23.342" v="518" actId="1076"/>
          <ac:picMkLst>
            <pc:docMk/>
            <pc:sldMk cId="2402235218" sldId="293"/>
            <ac:picMk id="27" creationId="{579A9081-F554-3248-8759-282FE847B0D7}"/>
          </ac:picMkLst>
        </pc:picChg>
      </pc:sldChg>
      <pc:sldChg chg="modSp mod">
        <pc:chgData name="Gwendolyn Reyna" userId="0492242f-5314-4750-ad50-640a4fe02908" providerId="ADAL" clId="{0F2F325E-815E-4EFB-8D05-199871636F60}" dt="2025-10-21T14:13:00.187" v="1393" actId="113"/>
        <pc:sldMkLst>
          <pc:docMk/>
          <pc:sldMk cId="3069339535" sldId="294"/>
        </pc:sldMkLst>
        <pc:spChg chg="mod">
          <ac:chgData name="Gwendolyn Reyna" userId="0492242f-5314-4750-ad50-640a4fe02908" providerId="ADAL" clId="{0F2F325E-815E-4EFB-8D05-199871636F60}" dt="2025-10-21T14:12:55.067" v="1392" actId="113"/>
          <ac:spMkLst>
            <pc:docMk/>
            <pc:sldMk cId="3069339535" sldId="294"/>
            <ac:spMk id="11" creationId="{646CFFC0-E8F5-CC55-D272-88F39333710C}"/>
          </ac:spMkLst>
        </pc:spChg>
        <pc:spChg chg="mod">
          <ac:chgData name="Gwendolyn Reyna" userId="0492242f-5314-4750-ad50-640a4fe02908" providerId="ADAL" clId="{0F2F325E-815E-4EFB-8D05-199871636F60}" dt="2025-10-21T14:13:00.187" v="1393" actId="113"/>
          <ac:spMkLst>
            <pc:docMk/>
            <pc:sldMk cId="3069339535" sldId="294"/>
            <ac:spMk id="13" creationId="{4BA69777-FD2A-93BD-1F2C-A650A15D206F}"/>
          </ac:spMkLst>
        </pc:spChg>
        <pc:spChg chg="mod">
          <ac:chgData name="Gwendolyn Reyna" userId="0492242f-5314-4750-ad50-640a4fe02908" providerId="ADAL" clId="{0F2F325E-815E-4EFB-8D05-199871636F60}" dt="2025-10-14T20:46:07.383" v="908" actId="1076"/>
          <ac:spMkLst>
            <pc:docMk/>
            <pc:sldMk cId="3069339535" sldId="294"/>
            <ac:spMk id="15" creationId="{54095F76-B8CA-CE13-A184-D8186FCE4AAE}"/>
          </ac:spMkLst>
        </pc:spChg>
        <pc:spChg chg="mod">
          <ac:chgData name="Gwendolyn Reyna" userId="0492242f-5314-4750-ad50-640a4fe02908" providerId="ADAL" clId="{0F2F325E-815E-4EFB-8D05-199871636F60}" dt="2025-10-21T14:08:48.158" v="1329" actId="14100"/>
          <ac:spMkLst>
            <pc:docMk/>
            <pc:sldMk cId="3069339535" sldId="294"/>
            <ac:spMk id="17" creationId="{80F70167-1DDE-C277-8E33-9211C2F99AB2}"/>
          </ac:spMkLst>
        </pc:spChg>
        <pc:picChg chg="mod">
          <ac:chgData name="Gwendolyn Reyna" userId="0492242f-5314-4750-ad50-640a4fe02908" providerId="ADAL" clId="{0F2F325E-815E-4EFB-8D05-199871636F60}" dt="2025-10-14T20:46:16.719" v="910" actId="1076"/>
          <ac:picMkLst>
            <pc:docMk/>
            <pc:sldMk cId="3069339535" sldId="294"/>
            <ac:picMk id="6" creationId="{00A61371-B55B-A73B-B7DF-8EBB53FA55E9}"/>
          </ac:picMkLst>
        </pc:picChg>
      </pc:sldChg>
      <pc:sldChg chg="addSp delSp modSp mod">
        <pc:chgData name="Gwendolyn Reyna" userId="0492242f-5314-4750-ad50-640a4fe02908" providerId="ADAL" clId="{0F2F325E-815E-4EFB-8D05-199871636F60}" dt="2025-10-21T14:19:49.360" v="1450" actId="1076"/>
        <pc:sldMkLst>
          <pc:docMk/>
          <pc:sldMk cId="2075103821" sldId="296"/>
        </pc:sldMkLst>
        <pc:spChg chg="mod">
          <ac:chgData name="Gwendolyn Reyna" userId="0492242f-5314-4750-ad50-640a4fe02908" providerId="ADAL" clId="{0F2F325E-815E-4EFB-8D05-199871636F60}" dt="2025-10-21T14:19:00.260" v="1443" actId="122"/>
          <ac:spMkLst>
            <pc:docMk/>
            <pc:sldMk cId="2075103821" sldId="296"/>
            <ac:spMk id="6" creationId="{82BAFF1D-DE8F-070A-A8C6-B2BC357B3E40}"/>
          </ac:spMkLst>
        </pc:spChg>
        <pc:spChg chg="mod">
          <ac:chgData name="Gwendolyn Reyna" userId="0492242f-5314-4750-ad50-640a4fe02908" providerId="ADAL" clId="{0F2F325E-815E-4EFB-8D05-199871636F60}" dt="2025-10-21T14:19:16.577" v="1446" actId="1076"/>
          <ac:spMkLst>
            <pc:docMk/>
            <pc:sldMk cId="2075103821" sldId="296"/>
            <ac:spMk id="7" creationId="{066B0D3D-5B4D-1E3E-9DD3-A56102FDDC90}"/>
          </ac:spMkLst>
        </pc:spChg>
        <pc:spChg chg="add mod">
          <ac:chgData name="Gwendolyn Reyna" userId="0492242f-5314-4750-ad50-640a4fe02908" providerId="ADAL" clId="{0F2F325E-815E-4EFB-8D05-199871636F60}" dt="2025-10-21T14:19:25.657" v="1447" actId="2711"/>
          <ac:spMkLst>
            <pc:docMk/>
            <pc:sldMk cId="2075103821" sldId="296"/>
            <ac:spMk id="8" creationId="{035B661A-616C-0CDE-05A0-95ED38104CF5}"/>
          </ac:spMkLst>
        </pc:spChg>
        <pc:spChg chg="mod">
          <ac:chgData name="Gwendolyn Reyna" userId="0492242f-5314-4750-ad50-640a4fe02908" providerId="ADAL" clId="{0F2F325E-815E-4EFB-8D05-199871636F60}" dt="2025-10-21T14:19:49.360" v="1450" actId="1076"/>
          <ac:spMkLst>
            <pc:docMk/>
            <pc:sldMk cId="2075103821" sldId="296"/>
            <ac:spMk id="11" creationId="{937BCF42-5FBB-C5DF-9BB8-808F1FD41958}"/>
          </ac:spMkLst>
        </pc:spChg>
        <pc:spChg chg="mod">
          <ac:chgData name="Gwendolyn Reyna" userId="0492242f-5314-4750-ad50-640a4fe02908" providerId="ADAL" clId="{0F2F325E-815E-4EFB-8D05-199871636F60}" dt="2025-10-21T14:14:17.268" v="1403" actId="113"/>
          <ac:spMkLst>
            <pc:docMk/>
            <pc:sldMk cId="2075103821" sldId="296"/>
            <ac:spMk id="17" creationId="{B079D981-1C01-1694-DA25-D86731C5D9B3}"/>
          </ac:spMkLst>
        </pc:spChg>
        <pc:spChg chg="mod">
          <ac:chgData name="Gwendolyn Reyna" userId="0492242f-5314-4750-ad50-640a4fe02908" providerId="ADAL" clId="{0F2F325E-815E-4EFB-8D05-199871636F60}" dt="2025-10-13T18:07:57.481" v="155" actId="1076"/>
          <ac:spMkLst>
            <pc:docMk/>
            <pc:sldMk cId="2075103821" sldId="296"/>
            <ac:spMk id="37" creationId="{73D77582-BB33-4D1A-4819-BB6DBE747BC7}"/>
          </ac:spMkLst>
        </pc:spChg>
        <pc:spChg chg="mod">
          <ac:chgData name="Gwendolyn Reyna" userId="0492242f-5314-4750-ad50-640a4fe02908" providerId="ADAL" clId="{0F2F325E-815E-4EFB-8D05-199871636F60}" dt="2025-10-13T18:04:44.745" v="116" actId="14100"/>
          <ac:spMkLst>
            <pc:docMk/>
            <pc:sldMk cId="2075103821" sldId="296"/>
            <ac:spMk id="39" creationId="{034E3857-4F17-978D-2197-AB7B1FA37127}"/>
          </ac:spMkLst>
        </pc:spChg>
        <pc:spChg chg="mod">
          <ac:chgData name="Gwendolyn Reyna" userId="0492242f-5314-4750-ad50-640a4fe02908" providerId="ADAL" clId="{0F2F325E-815E-4EFB-8D05-199871636F60}" dt="2025-10-21T14:14:30.051" v="1406" actId="113"/>
          <ac:spMkLst>
            <pc:docMk/>
            <pc:sldMk cId="2075103821" sldId="296"/>
            <ac:spMk id="41" creationId="{BEC034F7-726C-FE46-5E25-ACF971A23CEF}"/>
          </ac:spMkLst>
        </pc:spChg>
        <pc:spChg chg="mod">
          <ac:chgData name="Gwendolyn Reyna" userId="0492242f-5314-4750-ad50-640a4fe02908" providerId="ADAL" clId="{0F2F325E-815E-4EFB-8D05-199871636F60}" dt="2025-10-21T13:09:52.745" v="1301" actId="20577"/>
          <ac:spMkLst>
            <pc:docMk/>
            <pc:sldMk cId="2075103821" sldId="296"/>
            <ac:spMk id="43" creationId="{137373FB-F0C1-F816-E310-0E6CF97266B3}"/>
          </ac:spMkLst>
        </pc:spChg>
      </pc:sldChg>
      <pc:sldChg chg="addSp modSp mod">
        <pc:chgData name="Gwendolyn Reyna" userId="0492242f-5314-4750-ad50-640a4fe02908" providerId="ADAL" clId="{0F2F325E-815E-4EFB-8D05-199871636F60}" dt="2025-10-21T14:18:30.422" v="1441" actId="14100"/>
        <pc:sldMkLst>
          <pc:docMk/>
          <pc:sldMk cId="147519414" sldId="297"/>
        </pc:sldMkLst>
        <pc:spChg chg="mod">
          <ac:chgData name="Gwendolyn Reyna" userId="0492242f-5314-4750-ad50-640a4fe02908" providerId="ADAL" clId="{0F2F325E-815E-4EFB-8D05-199871636F60}" dt="2025-10-21T14:15:29.454" v="1409" actId="2711"/>
          <ac:spMkLst>
            <pc:docMk/>
            <pc:sldMk cId="147519414" sldId="297"/>
            <ac:spMk id="3" creationId="{B2D8C3F9-197C-D3DF-6B5C-8C50E7DB024B}"/>
          </ac:spMkLst>
        </pc:spChg>
        <pc:spChg chg="add mod">
          <ac:chgData name="Gwendolyn Reyna" userId="0492242f-5314-4750-ad50-640a4fe02908" providerId="ADAL" clId="{0F2F325E-815E-4EFB-8D05-199871636F60}" dt="2025-10-21T14:18:30.422" v="1441" actId="14100"/>
          <ac:spMkLst>
            <pc:docMk/>
            <pc:sldMk cId="147519414" sldId="297"/>
            <ac:spMk id="5" creationId="{B3A5DA2B-3ED8-8FCE-BD83-26248D3204BF}"/>
          </ac:spMkLst>
        </pc:spChg>
        <pc:spChg chg="mod">
          <ac:chgData name="Gwendolyn Reyna" userId="0492242f-5314-4750-ad50-640a4fe02908" providerId="ADAL" clId="{0F2F325E-815E-4EFB-8D05-199871636F60}" dt="2025-10-21T14:18:02.072" v="1437" actId="1076"/>
          <ac:spMkLst>
            <pc:docMk/>
            <pc:sldMk cId="147519414" sldId="297"/>
            <ac:spMk id="6" creationId="{46A598C2-E361-905E-1C22-D516F8575FCA}"/>
          </ac:spMkLst>
        </pc:spChg>
        <pc:spChg chg="mod">
          <ac:chgData name="Gwendolyn Reyna" userId="0492242f-5314-4750-ad50-640a4fe02908" providerId="ADAL" clId="{0F2F325E-815E-4EFB-8D05-199871636F60}" dt="2025-10-21T14:16:50.752" v="1424" actId="1076"/>
          <ac:spMkLst>
            <pc:docMk/>
            <pc:sldMk cId="147519414" sldId="297"/>
            <ac:spMk id="7" creationId="{FA83D889-703D-7EC7-80CE-E7D8E4D25DD7}"/>
          </ac:spMkLst>
        </pc:spChg>
        <pc:spChg chg="mod">
          <ac:chgData name="Gwendolyn Reyna" userId="0492242f-5314-4750-ad50-640a4fe02908" providerId="ADAL" clId="{0F2F325E-815E-4EFB-8D05-199871636F60}" dt="2025-10-21T14:16:55.039" v="1425" actId="1076"/>
          <ac:spMkLst>
            <pc:docMk/>
            <pc:sldMk cId="147519414" sldId="297"/>
            <ac:spMk id="11" creationId="{AF48082F-412A-7709-F937-0D77394B77F9}"/>
          </ac:spMkLst>
        </pc:spChg>
        <pc:spChg chg="mod">
          <ac:chgData name="Gwendolyn Reyna" userId="0492242f-5314-4750-ad50-640a4fe02908" providerId="ADAL" clId="{0F2F325E-815E-4EFB-8D05-199871636F60}" dt="2025-10-21T14:17:16.689" v="1428" actId="1076"/>
          <ac:spMkLst>
            <pc:docMk/>
            <pc:sldMk cId="147519414" sldId="297"/>
            <ac:spMk id="14" creationId="{F478273D-89B2-F219-484A-13057A785C2E}"/>
          </ac:spMkLst>
        </pc:spChg>
        <pc:spChg chg="mod">
          <ac:chgData name="Gwendolyn Reyna" userId="0492242f-5314-4750-ad50-640a4fe02908" providerId="ADAL" clId="{0F2F325E-815E-4EFB-8D05-199871636F60}" dt="2025-10-14T20:39:21.694" v="802" actId="1076"/>
          <ac:spMkLst>
            <pc:docMk/>
            <pc:sldMk cId="147519414" sldId="297"/>
            <ac:spMk id="15" creationId="{DDC8B84F-0460-A235-36A6-DBEE407700A5}"/>
          </ac:spMkLst>
        </pc:spChg>
        <pc:spChg chg="mod">
          <ac:chgData name="Gwendolyn Reyna" userId="0492242f-5314-4750-ad50-640a4fe02908" providerId="ADAL" clId="{0F2F325E-815E-4EFB-8D05-199871636F60}" dt="2025-10-21T14:17:29.661" v="1431" actId="122"/>
          <ac:spMkLst>
            <pc:docMk/>
            <pc:sldMk cId="147519414" sldId="297"/>
            <ac:spMk id="16" creationId="{CB401BA1-24AB-B724-C1F8-48EC735D26D5}"/>
          </ac:spMkLst>
        </pc:spChg>
        <pc:spChg chg="mod">
          <ac:chgData name="Gwendolyn Reyna" userId="0492242f-5314-4750-ad50-640a4fe02908" providerId="ADAL" clId="{0F2F325E-815E-4EFB-8D05-199871636F60}" dt="2025-10-21T14:17:58.105" v="1436" actId="1076"/>
          <ac:spMkLst>
            <pc:docMk/>
            <pc:sldMk cId="147519414" sldId="297"/>
            <ac:spMk id="32" creationId="{BD704F29-CA5E-47B7-6D67-C473EBAAEEA9}"/>
          </ac:spMkLst>
        </pc:spChg>
      </pc:sldChg>
      <pc:sldChg chg="delSp modSp mod">
        <pc:chgData name="Gwendolyn Reyna" userId="0492242f-5314-4750-ad50-640a4fe02908" providerId="ADAL" clId="{0F2F325E-815E-4EFB-8D05-199871636F60}" dt="2025-10-21T14:14:58.070" v="1408" actId="1076"/>
        <pc:sldMkLst>
          <pc:docMk/>
          <pc:sldMk cId="2197052444" sldId="298"/>
        </pc:sldMkLst>
        <pc:spChg chg="mod">
          <ac:chgData name="Gwendolyn Reyna" userId="0492242f-5314-4750-ad50-640a4fe02908" providerId="ADAL" clId="{0F2F325E-815E-4EFB-8D05-199871636F60}" dt="2025-10-20T21:40:54.243" v="1062" actId="14100"/>
          <ac:spMkLst>
            <pc:docMk/>
            <pc:sldMk cId="2197052444" sldId="298"/>
            <ac:spMk id="14" creationId="{EDA70D7C-B9D1-6D6E-831F-ECE5711E3B82}"/>
          </ac:spMkLst>
        </pc:spChg>
        <pc:spChg chg="mod">
          <ac:chgData name="Gwendolyn Reyna" userId="0492242f-5314-4750-ad50-640a4fe02908" providerId="ADAL" clId="{0F2F325E-815E-4EFB-8D05-199871636F60}" dt="2025-10-21T14:13:20.035" v="1396" actId="113"/>
          <ac:spMkLst>
            <pc:docMk/>
            <pc:sldMk cId="2197052444" sldId="298"/>
            <ac:spMk id="16" creationId="{6DA93F55-F173-1B0A-CEF3-6F22CB544BA9}"/>
          </ac:spMkLst>
        </pc:spChg>
        <pc:spChg chg="mod">
          <ac:chgData name="Gwendolyn Reyna" userId="0492242f-5314-4750-ad50-640a4fe02908" providerId="ADAL" clId="{0F2F325E-815E-4EFB-8D05-199871636F60}" dt="2025-10-21T14:14:58.070" v="1408" actId="1076"/>
          <ac:spMkLst>
            <pc:docMk/>
            <pc:sldMk cId="2197052444" sldId="298"/>
            <ac:spMk id="25" creationId="{22B9388B-A80E-D227-0D46-7A5265502116}"/>
          </ac:spMkLst>
        </pc:spChg>
        <pc:spChg chg="mod">
          <ac:chgData name="Gwendolyn Reyna" userId="0492242f-5314-4750-ad50-640a4fe02908" providerId="ADAL" clId="{0F2F325E-815E-4EFB-8D05-199871636F60}" dt="2025-10-14T20:38:46.558" v="801" actId="1076"/>
          <ac:spMkLst>
            <pc:docMk/>
            <pc:sldMk cId="2197052444" sldId="298"/>
            <ac:spMk id="33" creationId="{1861431D-0DED-27FE-CFAA-B77E77E6A2C3}"/>
          </ac:spMkLst>
        </pc:spChg>
        <pc:spChg chg="mod">
          <ac:chgData name="Gwendolyn Reyna" userId="0492242f-5314-4750-ad50-640a4fe02908" providerId="ADAL" clId="{0F2F325E-815E-4EFB-8D05-199871636F60}" dt="2025-10-21T12:47:33.740" v="1100" actId="14100"/>
          <ac:spMkLst>
            <pc:docMk/>
            <pc:sldMk cId="2197052444" sldId="298"/>
            <ac:spMk id="34" creationId="{57448EF2-CB8E-AD42-B485-BD8E7EDA4B85}"/>
          </ac:spMkLst>
        </pc:spChg>
        <pc:spChg chg="mod">
          <ac:chgData name="Gwendolyn Reyna" userId="0492242f-5314-4750-ad50-640a4fe02908" providerId="ADAL" clId="{0F2F325E-815E-4EFB-8D05-199871636F60}" dt="2025-10-21T14:13:16.667" v="1395" actId="113"/>
          <ac:spMkLst>
            <pc:docMk/>
            <pc:sldMk cId="2197052444" sldId="298"/>
            <ac:spMk id="35" creationId="{BE7FDC97-E47F-F650-FCF8-7CA1A9D34226}"/>
          </ac:spMkLst>
        </pc:spChg>
        <pc:picChg chg="mod">
          <ac:chgData name="Gwendolyn Reyna" userId="0492242f-5314-4750-ad50-640a4fe02908" providerId="ADAL" clId="{0F2F325E-815E-4EFB-8D05-199871636F60}" dt="2025-10-14T20:38:39.173" v="800" actId="1076"/>
          <ac:picMkLst>
            <pc:docMk/>
            <pc:sldMk cId="2197052444" sldId="298"/>
            <ac:picMk id="31" creationId="{92D293DA-8C02-B354-D146-39A630C9F8FB}"/>
          </ac:picMkLst>
        </pc:picChg>
      </pc:sldChg>
    </pc:docChg>
  </pc:docChgLst>
  <pc:docChgLst>
    <pc:chgData name="Gwendolyn Reyna" userId="0492242f-5314-4750-ad50-640a4fe02908" providerId="ADAL" clId="{44A49EAC-2C71-41AD-B170-9F4E151CD765}"/>
    <pc:docChg chg="custSel addSld delSld modSld addMainMaster">
      <pc:chgData name="Gwendolyn Reyna" userId="0492242f-5314-4750-ad50-640a4fe02908" providerId="ADAL" clId="{44A49EAC-2C71-41AD-B170-9F4E151CD765}" dt="2025-09-19T17:41:08.264" v="314"/>
      <pc:docMkLst>
        <pc:docMk/>
      </pc:docMkLst>
      <pc:sldChg chg="modSp mod">
        <pc:chgData name="Gwendolyn Reyna" userId="0492242f-5314-4750-ad50-640a4fe02908" providerId="ADAL" clId="{44A49EAC-2C71-41AD-B170-9F4E151CD765}" dt="2025-09-19T15:28:52.132" v="90" actId="20577"/>
        <pc:sldMkLst>
          <pc:docMk/>
          <pc:sldMk cId="1171176184" sldId="257"/>
        </pc:sldMkLst>
      </pc:sldChg>
      <pc:sldChg chg="modSp mod">
        <pc:chgData name="Gwendolyn Reyna" userId="0492242f-5314-4750-ad50-640a4fe02908" providerId="ADAL" clId="{44A49EAC-2C71-41AD-B170-9F4E151CD765}" dt="2025-09-19T15:36:51.532" v="310"/>
        <pc:sldMkLst>
          <pc:docMk/>
          <pc:sldMk cId="675889619" sldId="280"/>
        </pc:sldMkLst>
      </pc:sldChg>
      <pc:sldChg chg="new del">
        <pc:chgData name="Gwendolyn Reyna" userId="0492242f-5314-4750-ad50-640a4fe02908" providerId="ADAL" clId="{44A49EAC-2C71-41AD-B170-9F4E151CD765}" dt="2025-09-19T17:40:37.681" v="312" actId="47"/>
        <pc:sldMkLst>
          <pc:docMk/>
          <pc:sldMk cId="93070457" sldId="299"/>
        </pc:sldMkLst>
      </pc:sldChg>
      <pc:sldChg chg="add">
        <pc:chgData name="Gwendolyn Reyna" userId="0492242f-5314-4750-ad50-640a4fe02908" providerId="ADAL" clId="{44A49EAC-2C71-41AD-B170-9F4E151CD765}" dt="2025-09-19T17:41:08.264" v="314"/>
        <pc:sldMkLst>
          <pc:docMk/>
          <pc:sldMk cId="1157976724" sldId="299"/>
        </pc:sldMkLst>
      </pc:sldChg>
      <pc:sldMasterChg chg="add addSldLayout">
        <pc:chgData name="Gwendolyn Reyna" userId="0492242f-5314-4750-ad50-640a4fe02908" providerId="ADAL" clId="{44A49EAC-2C71-41AD-B170-9F4E151CD765}" dt="2025-09-19T17:41:08.259" v="313" actId="27028"/>
        <pc:sldMasterMkLst>
          <pc:docMk/>
          <pc:sldMasterMk cId="2590278490" sldId="2147483678"/>
        </pc:sldMasterMkLst>
        <pc:sldLayoutChg chg="add">
          <pc:chgData name="Gwendolyn Reyna" userId="0492242f-5314-4750-ad50-640a4fe02908" providerId="ADAL" clId="{44A49EAC-2C71-41AD-B170-9F4E151CD765}" dt="2025-09-19T17:41:08.259" v="313" actId="27028"/>
          <pc:sldLayoutMkLst>
            <pc:docMk/>
            <pc:sldMasterMk cId="2590278490" sldId="2147483678"/>
            <pc:sldLayoutMk cId="335968110" sldId="2147483679"/>
          </pc:sldLayoutMkLst>
        </pc:sldLayoutChg>
      </pc:sldMaster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8D8D538-E616-470C-BE23-C2234684DE90}" type="datetimeFigureOut">
              <a:rPr lang="en-US" smtClean="0"/>
              <a:t>10/21/2025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9EC7EE9-F8F6-4278-AF0A-2D6DB777B2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19986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43FAFC5-3A27-43A2-9905-E94D9A42FA2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7204807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AD559FF-DD1C-514B-0E84-0CADCF24DAA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54FFD5E4-AA00-5C1F-90EF-C92176BEE4F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9074B847-F9B8-D926-9254-90964930A19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7CC9E4B-03F0-950C-6651-B596E6D3414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3631FF5-ADD1-489E-9034-3EA822349562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724011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3631FF5-ADD1-489E-9034-3EA822349562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317960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A8C0D46-CF2A-4336-A938-D74176F425A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1218150D-1242-ABF5-32AE-27BA9C0A05E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78DC0D41-605C-58C4-C2B4-ED6F485D770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DAE1248-9B59-6CB7-CA2D-5BDC839094F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43FAFC5-3A27-43A2-9905-E94D9A42FA2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1292003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E99FD34-1419-815E-9BFF-8A4712F3902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140CDFEA-C80A-7B70-3362-B644E89CE44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18A05A23-D93C-4B3C-3240-CE2BC8FFA4C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8191054-8C4D-4366-8195-8E5D6BCC0FE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3631FF5-ADD1-489E-9034-3EA822349562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132342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0FC97BE-CC32-2EA3-D372-96EF7CAA350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1AEE6B29-CD3B-EBF5-5F4C-6AFBBDBFB02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1D4D2400-C5B1-19C6-45D3-90108AFB42F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Right radial access obtained</a:t>
            </a:r>
          </a:p>
          <a:p>
            <a:endParaRPr lang="en-US" dirty="0"/>
          </a:p>
          <a:p>
            <a:r>
              <a:rPr lang="en-US" dirty="0"/>
              <a:t>Coronary angiogram shows mid RCA thrombotic occlusion with TIMI0 flow. Add images for </a:t>
            </a:r>
            <a:r>
              <a:rPr lang="en-US" dirty="0" err="1"/>
              <a:t>angio</a:t>
            </a:r>
          </a:p>
          <a:p>
            <a:endParaRPr lang="en-US" dirty="0"/>
          </a:p>
          <a:p>
            <a:r>
              <a:rPr lang="en-US" dirty="0"/>
              <a:t>Mechanical thrombectomy not performed</a:t>
            </a:r>
          </a:p>
          <a:p>
            <a:endParaRPr lang="en-US" dirty="0"/>
          </a:p>
          <a:p>
            <a:r>
              <a:rPr lang="en-US" dirty="0"/>
              <a:t>IVUS guided revascularization of the culprit lesion.</a:t>
            </a:r>
          </a:p>
          <a:p>
            <a:endParaRPr lang="en-US" dirty="0"/>
          </a:p>
          <a:p>
            <a:r>
              <a:rPr lang="en-US" dirty="0"/>
              <a:t>Transferred to cardiac ICU with continuous telemetry monitoring. Can also admit to telemetry </a:t>
            </a:r>
            <a:r>
              <a:rPr lang="en-US" dirty="0" err="1"/>
              <a:t>floorsince</a:t>
            </a:r>
            <a:r>
              <a:rPr lang="en-US" dirty="0"/>
              <a:t> its stable STEMI?</a:t>
            </a:r>
          </a:p>
          <a:p>
            <a:endParaRPr lang="en-US" dirty="0"/>
          </a:p>
          <a:p>
            <a:r>
              <a:rPr lang="en-US" dirty="0"/>
              <a:t>High intensity statin therapy initiated</a:t>
            </a:r>
          </a:p>
          <a:p>
            <a:endParaRPr lang="en-US" dirty="0"/>
          </a:p>
          <a:p>
            <a:r>
              <a:rPr lang="en-US" dirty="0"/>
              <a:t>Lipid panel, HbA1c and TTE ordered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BC69DF3-8506-392A-B262-6A4ADC2EA96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3631FF5-ADD1-489E-9034-3EA822349562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880803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EB680AC-A0D1-E377-E8C5-31608A76F53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5411E344-1C21-9513-57B7-CC8D428BB9D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C4EF8D9D-E298-E019-4E2D-368DF0A0C91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Transferred to cardiac ICU with continuous telemetry monitoring. Can also admit to telemetry </a:t>
            </a:r>
            <a:r>
              <a:rPr lang="en-US" dirty="0" err="1"/>
              <a:t>floorsince</a:t>
            </a:r>
            <a:r>
              <a:rPr lang="en-US" dirty="0"/>
              <a:t> its stable STEMI?</a:t>
            </a:r>
            <a:endParaRPr lang="en-US" dirty="0">
              <a:solidFill>
                <a:srgbClr val="444444"/>
              </a:solidFill>
            </a:endParaRPr>
          </a:p>
          <a:p>
            <a:endParaRPr lang="en-US" dirty="0">
              <a:solidFill>
                <a:srgbClr val="444444"/>
              </a:solidFill>
            </a:endParaRPr>
          </a:p>
          <a:p>
            <a:r>
              <a:rPr lang="en-US" dirty="0"/>
              <a:t>High intensity statin therapy initiated</a:t>
            </a:r>
            <a:endParaRPr lang="en-US" dirty="0">
              <a:solidFill>
                <a:srgbClr val="444444"/>
              </a:solidFill>
            </a:endParaRPr>
          </a:p>
          <a:p>
            <a:endParaRPr lang="en-US" dirty="0">
              <a:solidFill>
                <a:srgbClr val="444444"/>
              </a:solidFill>
            </a:endParaRPr>
          </a:p>
          <a:p>
            <a:r>
              <a:rPr lang="en-US" dirty="0"/>
              <a:t>Lipid panel, HbA1c and TTE ordered</a:t>
            </a:r>
          </a:p>
          <a:p>
            <a:r>
              <a:rPr lang="en-US" dirty="0"/>
              <a:t>Beta blocker therapy initiated on day 1</a:t>
            </a:r>
          </a:p>
          <a:p>
            <a:endParaRPr lang="en-US" dirty="0"/>
          </a:p>
          <a:p>
            <a:r>
              <a:rPr lang="en-US" dirty="0"/>
              <a:t>Transferred out of ICU to telemetry floor after 48 hours</a:t>
            </a:r>
          </a:p>
          <a:p>
            <a:endParaRPr lang="en-US" dirty="0"/>
          </a:p>
          <a:p>
            <a:r>
              <a:rPr lang="en-US" dirty="0"/>
              <a:t>TTE showed LVEF 50-55% ( add images for echo)</a:t>
            </a:r>
          </a:p>
          <a:p>
            <a:endParaRPr lang="en-US" dirty="0"/>
          </a:p>
          <a:p>
            <a:r>
              <a:rPr lang="en-US" dirty="0"/>
              <a:t>Home ACE inhibitor and </a:t>
            </a:r>
            <a:r>
              <a:rPr lang="en-US" dirty="0" err="1"/>
              <a:t>SGLTi</a:t>
            </a:r>
            <a:r>
              <a:rPr lang="en-US" dirty="0"/>
              <a:t> continued</a:t>
            </a:r>
          </a:p>
          <a:p>
            <a:endParaRPr lang="en-US" dirty="0"/>
          </a:p>
          <a:p>
            <a:r>
              <a:rPr lang="en-US" dirty="0"/>
              <a:t>Discharge home on day 3 on DAPT with ASA and ticagrelor for 12 months</a:t>
            </a:r>
          </a:p>
          <a:p>
            <a:endParaRPr lang="en-US" dirty="0"/>
          </a:p>
          <a:p>
            <a:r>
              <a:rPr lang="en-US" dirty="0"/>
              <a:t>Lipid therapy with high intensity statin. Beta blocker and ACE inhibitor.</a:t>
            </a:r>
          </a:p>
          <a:p>
            <a:endParaRPr lang="en-US" dirty="0"/>
          </a:p>
          <a:p>
            <a:r>
              <a:rPr lang="en-US" dirty="0"/>
              <a:t>Counselled on smoking cessation</a:t>
            </a:r>
          </a:p>
          <a:p>
            <a:endParaRPr lang="en-US" dirty="0"/>
          </a:p>
          <a:p>
            <a:r>
              <a:rPr lang="en-US" dirty="0"/>
              <a:t>Cardiac rehab referral on discharge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06F55A9-6771-7374-EA53-60D9E5C5DA0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3631FF5-ADD1-489E-9034-3EA822349562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911139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078ED85-4B1A-7064-AED6-8AD352C9DCA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A907E4D2-1DD8-5013-C581-2F4CF4FEC99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1503CEB1-ED4C-836C-C3A0-7BE5C13BFBB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Outpatient follow up in the clinic</a:t>
            </a:r>
          </a:p>
          <a:p>
            <a:endParaRPr lang="en-US" dirty="0"/>
          </a:p>
          <a:p>
            <a:r>
              <a:rPr lang="en-US" dirty="0"/>
              <a:t>Completed cardiac rehab</a:t>
            </a:r>
          </a:p>
          <a:p>
            <a:endParaRPr lang="en-US" dirty="0"/>
          </a:p>
          <a:p>
            <a:r>
              <a:rPr lang="en-US" dirty="0"/>
              <a:t>Fu lipid panel in 6 weeks showed LDL &lt;70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FB2DE18-F926-CF8E-EFAF-21FDD40C094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3631FF5-ADD1-489E-9034-3EA822349562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281870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AA94655-6143-A65F-5BE9-45977F33FD3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3C9E776E-F5CA-6A85-0D9C-3B23958BBE8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202179F2-BDBF-019E-124A-77E79B6B3B7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6AD70E1-50AE-629C-9F69-BE2FEAE22A5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3631FF5-ADD1-489E-9034-3EA822349562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443018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DFFFAC8-0D94-C2CF-32F0-41300B36702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00A595DC-91CB-349E-6D35-3977D82A9CD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B20028F2-ACA2-A5FC-0F06-6D7C825DC23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A50E16C-8BE3-BDF2-83F7-338B1B09BE0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3631FF5-ADD1-489E-9034-3EA822349562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034790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AB15C62-B479-10D1-B2DF-9ED6D9166D9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E66CEE1E-34A6-6E85-1964-03621CFF2A5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3F81129C-024F-E165-4F8D-F4CAF2D7D03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D613A74-1CB3-F9B0-69E4-5B642D47D92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3631FF5-ADD1-489E-9034-3EA822349562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221286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306B659-2E38-12C6-EE81-B00124090EE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DBFD7D98-7EF3-05D0-FA56-C9DEC717E64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AEA6E11D-B3EE-8B2D-1ACC-9DE2BE51EE3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B1B41E8-276B-656B-FB5A-1246FFDC2E6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3631FF5-ADD1-489E-9034-3EA822349562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31703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8431B4AF-4EF8-F445-5A0B-14E5FD92CF77}"/>
              </a:ext>
            </a:extLst>
          </p:cNvPr>
          <p:cNvSpPr/>
          <p:nvPr userDrawn="1"/>
        </p:nvSpPr>
        <p:spPr>
          <a:xfrm>
            <a:off x="0" y="0"/>
            <a:ext cx="3168316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E6F6A19-9DF2-9A4A-8D20-804B137EB2C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6253" y="143"/>
            <a:ext cx="12097418" cy="685771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8C372F6-D2C3-1944-933E-76E4DFF56D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2436D73-AE2C-AB40-B1D4-C781FCC2F91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57745"/>
            <a:ext cx="10515600" cy="383535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6">
            <a:extLst>
              <a:ext uri="{FF2B5EF4-FFF2-40B4-BE49-F238E27FC236}">
                <a16:creationId xmlns:a16="http://schemas.microsoft.com/office/drawing/2014/main" id="{9E594532-75D3-4E76-ADA6-C212612B79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53800" y="6355866"/>
            <a:ext cx="382656" cy="233776"/>
          </a:xfrm>
          <a:prstGeom prst="rect">
            <a:avLst/>
          </a:prstGeom>
        </p:spPr>
        <p:txBody>
          <a:bodyPr/>
          <a:lstStyle>
            <a:lvl1pPr algn="ctr">
              <a:defRPr sz="900">
                <a:solidFill>
                  <a:schemeClr val="tx1">
                    <a:lumMod val="50000"/>
                    <a:lumOff val="50000"/>
                  </a:schemeClr>
                </a:solidFill>
                <a:latin typeface="Lub Dub Medium" panose="020B0603030403020204" pitchFamily="34" charset="0"/>
              </a:defRPr>
            </a:lvl1pPr>
          </a:lstStyle>
          <a:p>
            <a:fld id="{FDAF4333-7328-E84F-9F6D-15A5075E3AB3}" type="slidenum">
              <a:rPr lang="en-US" smtClean="0"/>
              <a:pPr/>
              <a:t>‹#›</a:t>
            </a:fld>
            <a:endParaRPr lang="en-US" sz="900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1B1E6CC9-2A32-4314-BD62-AB78B2787B8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722552" y="5873961"/>
            <a:ext cx="8746897" cy="421493"/>
          </a:xfrm>
        </p:spPr>
        <p:txBody>
          <a:bodyPr lIns="0" anchor="b">
            <a:noAutofit/>
          </a:bodyPr>
          <a:lstStyle>
            <a:lvl1pPr marL="0" indent="0" algn="ctr">
              <a:buNone/>
              <a:defRPr sz="1200">
                <a:latin typeface="Lub Dub Condensed" panose="020B0506030403020204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0AFDC5C-51A7-9108-F632-7665C1EA3989}"/>
              </a:ext>
            </a:extLst>
          </p:cNvPr>
          <p:cNvSpPr txBox="1"/>
          <p:nvPr userDrawn="1"/>
        </p:nvSpPr>
        <p:spPr>
          <a:xfrm>
            <a:off x="2155398" y="6355866"/>
            <a:ext cx="7881204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buClr>
                <a:srgbClr val="000000"/>
              </a:buClr>
              <a:defRPr/>
            </a:pPr>
            <a:r>
              <a:rPr lang="en-US" sz="900" kern="0">
                <a:solidFill>
                  <a:schemeClr val="tx1">
                    <a:lumMod val="50000"/>
                    <a:lumOff val="50000"/>
                  </a:schemeClr>
                </a:solidFill>
                <a:latin typeface="Lub Dub Condensed" panose="020B0506030403020204" pitchFamily="34" charset="0"/>
                <a:cs typeface="Arial"/>
              </a:rPr>
              <a:t>Rao, S.V., et al. 2025 AHA/ACC/ACEP/NAEMSP/SCAI Guideline for Acute Coronary Syndromes. </a:t>
            </a:r>
            <a:r>
              <a:rPr lang="en-US" sz="900" i="1" kern="0">
                <a:solidFill>
                  <a:schemeClr val="tx1">
                    <a:lumMod val="50000"/>
                    <a:lumOff val="50000"/>
                  </a:schemeClr>
                </a:solidFill>
                <a:latin typeface="Lub Dub Condensed" panose="020B0506030403020204" pitchFamily="34" charset="0"/>
                <a:cs typeface="Arial"/>
              </a:rPr>
              <a:t>Circulation.</a:t>
            </a:r>
          </a:p>
        </p:txBody>
      </p:sp>
    </p:spTree>
    <p:extLst>
      <p:ext uri="{BB962C8B-B14F-4D97-AF65-F5344CB8AC3E}">
        <p14:creationId xmlns:p14="http://schemas.microsoft.com/office/powerpoint/2010/main" val="36814825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A2FE54C2-D791-9B45-AD53-484F26DBFD7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350" y="143"/>
            <a:ext cx="12179300" cy="685771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FD23563-8619-944E-B06D-E9C75F669EE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209800" y="1967947"/>
            <a:ext cx="9144000" cy="1909763"/>
          </a:xfrm>
        </p:spPr>
        <p:txBody>
          <a:bodyPr anchor="b"/>
          <a:lstStyle>
            <a:lvl1pPr algn="ctr">
              <a:defRPr sz="54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</a:t>
            </a:r>
            <a:br>
              <a:rPr lang="en-US"/>
            </a:br>
            <a:r>
              <a:rPr lang="en-US"/>
              <a:t>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2455242-CE50-B746-8A9D-3F32FAEFCC5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209800" y="4168569"/>
            <a:ext cx="9144000" cy="602214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359681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A2FE54C2-D791-9B45-AD53-484F26DBFD7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350" y="143"/>
            <a:ext cx="12179300" cy="685771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FD23563-8619-944E-B06D-E9C75F669EE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209800" y="1967947"/>
            <a:ext cx="9144000" cy="1909763"/>
          </a:xfrm>
        </p:spPr>
        <p:txBody>
          <a:bodyPr anchor="b"/>
          <a:lstStyle>
            <a:lvl1pPr algn="ctr">
              <a:defRPr sz="54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</a:t>
            </a:r>
            <a:br>
              <a:rPr lang="en-US" dirty="0"/>
            </a:br>
            <a:r>
              <a:rPr lang="en-US" dirty="0"/>
              <a:t>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2455242-CE50-B746-8A9D-3F32FAEFCC5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209800" y="4168569"/>
            <a:ext cx="9144000" cy="602214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359681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eg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ackground pattern&#10;&#10;Description automatically generated with low confidence">
            <a:extLst>
              <a:ext uri="{FF2B5EF4-FFF2-40B4-BE49-F238E27FC236}">
                <a16:creationId xmlns:a16="http://schemas.microsoft.com/office/drawing/2014/main" id="{35D4A77D-62E2-7543-9429-601A081E230B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50" y="0"/>
            <a:ext cx="12179300" cy="6858000"/>
          </a:xfrm>
          <a:prstGeom prst="rect">
            <a:avLst/>
          </a:prstGeom>
        </p:spPr>
      </p:pic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BC06D0D-9CF8-BF47-84F1-14601FF4F7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60111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096185F-E230-DF47-BD73-C48F14F3578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357745"/>
            <a:ext cx="10515600" cy="433568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5902784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  <p:sldLayoutId id="2147483675" r:id="rId2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/>
          </a:solidFill>
          <a:latin typeface="Lub Dub Bold" panose="020B0803030403020204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Lub Dub Medium" panose="020B0603030403020204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Lub Dub Medium" panose="020B060303040302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Lub Dub Medium" panose="020B06030304030202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Lub Dub Medium" panose="020B06030304030202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Lub Dub Medium" panose="020B0603030403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BC06D0D-9CF8-BF47-84F1-14601FF4F7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60111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096185F-E230-DF47-BD73-C48F14F3578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357745"/>
            <a:ext cx="10515600" cy="433568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5902784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/>
          </a:solidFill>
          <a:latin typeface="Lub Dub Bold" panose="020B0803030403020204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Lub Dub Medium" panose="020B0603030403020204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Lub Dub Medium" panose="020B060303040302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Lub Dub Medium" panose="020B06030304030202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Lub Dub Medium" panose="020B06030304030202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Lub Dub Medium" panose="020B0603030403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svg"/><Relationship Id="rId3" Type="http://schemas.openxmlformats.org/officeDocument/2006/relationships/image" Target="../media/image25.png"/><Relationship Id="rId7" Type="http://schemas.openxmlformats.org/officeDocument/2006/relationships/image" Target="../media/image2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svg"/><Relationship Id="rId5" Type="http://schemas.openxmlformats.org/officeDocument/2006/relationships/image" Target="../media/image13.png"/><Relationship Id="rId4" Type="http://schemas.openxmlformats.org/officeDocument/2006/relationships/image" Target="../media/image26.svg"/><Relationship Id="rId9" Type="http://schemas.openxmlformats.org/officeDocument/2006/relationships/image" Target="../media/image4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professional.heart.org/en/guidelines-and-statements/guideline-essentials-aha-clinical-slide-series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heart.org/en/about-us/statements-and-policies/copyright-request-form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12" Type="http://schemas.openxmlformats.org/officeDocument/2006/relationships/image" Target="../media/image14.sv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svg"/><Relationship Id="rId11" Type="http://schemas.openxmlformats.org/officeDocument/2006/relationships/image" Target="../media/image13.png"/><Relationship Id="rId5" Type="http://schemas.openxmlformats.org/officeDocument/2006/relationships/image" Target="../media/image7.png"/><Relationship Id="rId10" Type="http://schemas.openxmlformats.org/officeDocument/2006/relationships/image" Target="../media/image12.png"/><Relationship Id="rId4" Type="http://schemas.openxmlformats.org/officeDocument/2006/relationships/image" Target="../media/image6.svg"/><Relationship Id="rId9" Type="http://schemas.openxmlformats.org/officeDocument/2006/relationships/image" Target="../media/image11.sv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0.png"/><Relationship Id="rId7" Type="http://schemas.openxmlformats.org/officeDocument/2006/relationships/image" Target="../media/image1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svg"/><Relationship Id="rId9" Type="http://schemas.openxmlformats.org/officeDocument/2006/relationships/image" Target="../media/image20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svg"/><Relationship Id="rId3" Type="http://schemas.openxmlformats.org/officeDocument/2006/relationships/image" Target="../media/image25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8.svg"/><Relationship Id="rId5" Type="http://schemas.openxmlformats.org/officeDocument/2006/relationships/image" Target="../media/image27.png"/><Relationship Id="rId4" Type="http://schemas.openxmlformats.org/officeDocument/2006/relationships/image" Target="../media/image26.sv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13" Type="http://schemas.openxmlformats.org/officeDocument/2006/relationships/image" Target="../media/image36.png"/><Relationship Id="rId3" Type="http://schemas.openxmlformats.org/officeDocument/2006/relationships/image" Target="../media/image29.png"/><Relationship Id="rId7" Type="http://schemas.openxmlformats.org/officeDocument/2006/relationships/image" Target="../media/image15.svg"/><Relationship Id="rId12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6" Type="http://schemas.openxmlformats.org/officeDocument/2006/relationships/image" Target="../media/image11.sv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11" Type="http://schemas.openxmlformats.org/officeDocument/2006/relationships/image" Target="../media/image35.svg"/><Relationship Id="rId5" Type="http://schemas.openxmlformats.org/officeDocument/2006/relationships/image" Target="../media/image31.jpeg"/><Relationship Id="rId15" Type="http://schemas.openxmlformats.org/officeDocument/2006/relationships/image" Target="../media/image38.png"/><Relationship Id="rId10" Type="http://schemas.openxmlformats.org/officeDocument/2006/relationships/image" Target="../media/image34.png"/><Relationship Id="rId4" Type="http://schemas.openxmlformats.org/officeDocument/2006/relationships/image" Target="../media/image30.svg"/><Relationship Id="rId9" Type="http://schemas.openxmlformats.org/officeDocument/2006/relationships/image" Target="../media/image33.svg"/><Relationship Id="rId14" Type="http://schemas.openxmlformats.org/officeDocument/2006/relationships/image" Target="../media/image37.sv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0.png"/><Relationship Id="rId7" Type="http://schemas.openxmlformats.org/officeDocument/2006/relationships/image" Target="../media/image4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9.png"/><Relationship Id="rId5" Type="http://schemas.openxmlformats.org/officeDocument/2006/relationships/image" Target="../media/image16.png"/><Relationship Id="rId10" Type="http://schemas.openxmlformats.org/officeDocument/2006/relationships/image" Target="../media/image42.png"/><Relationship Id="rId4" Type="http://schemas.openxmlformats.org/officeDocument/2006/relationships/image" Target="../media/image15.svg"/><Relationship Id="rId9" Type="http://schemas.openxmlformats.org/officeDocument/2006/relationships/image" Target="../media/image41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png"/><Relationship Id="rId3" Type="http://schemas.openxmlformats.org/officeDocument/2006/relationships/image" Target="../media/image21.png"/><Relationship Id="rId7" Type="http://schemas.openxmlformats.org/officeDocument/2006/relationships/image" Target="../media/image15.sv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5" Type="http://schemas.openxmlformats.org/officeDocument/2006/relationships/image" Target="../media/image22.png"/><Relationship Id="rId4" Type="http://schemas.openxmlformats.org/officeDocument/2006/relationships/image" Target="../media/image43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svg"/><Relationship Id="rId3" Type="http://schemas.openxmlformats.org/officeDocument/2006/relationships/image" Target="../media/image13.png"/><Relationship Id="rId7" Type="http://schemas.openxmlformats.org/officeDocument/2006/relationships/image" Target="../media/image4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3.png"/><Relationship Id="rId5" Type="http://schemas.openxmlformats.org/officeDocument/2006/relationships/image" Target="../media/image45.png"/><Relationship Id="rId4" Type="http://schemas.openxmlformats.org/officeDocument/2006/relationships/image" Target="../media/image14.svg"/><Relationship Id="rId9" Type="http://schemas.openxmlformats.org/officeDocument/2006/relationships/image" Target="../media/image4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 descr="American Heart Association">
            <a:extLst>
              <a:ext uri="{FF2B5EF4-FFF2-40B4-BE49-F238E27FC236}">
                <a16:creationId xmlns:a16="http://schemas.microsoft.com/office/drawing/2014/main" id="{96162FBB-ECD7-4996-B4F0-6244AFA17C13}"/>
              </a:ext>
            </a:extLst>
          </p:cNvPr>
          <p:cNvSpPr/>
          <p:nvPr/>
        </p:nvSpPr>
        <p:spPr>
          <a:xfrm>
            <a:off x="160256" y="5825765"/>
            <a:ext cx="1470581" cy="89554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58E7538-99E0-814A-996C-0848A5205CE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875453" y="855708"/>
            <a:ext cx="9678372" cy="1868831"/>
          </a:xfrm>
        </p:spPr>
        <p:txBody>
          <a:bodyPr/>
          <a:lstStyle/>
          <a:p>
            <a:r>
              <a:rPr lang="en-US" sz="6000" dirty="0"/>
              <a:t>Guideline Essentials: AHA Case Study Slide Series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DEA19E2-C884-5343-8547-E4ACA2FCDE3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409825" y="2999972"/>
            <a:ext cx="8743950" cy="2713182"/>
          </a:xfrm>
        </p:spPr>
        <p:txBody>
          <a:bodyPr>
            <a:normAutofit/>
          </a:bodyPr>
          <a:lstStyle/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en-US" b="1" dirty="0">
                <a:latin typeface="Lub Dub Light" panose="020B0303030403020204" pitchFamily="34" charset="0"/>
              </a:rPr>
              <a:t>STEMI Case Studies</a:t>
            </a:r>
          </a:p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en-US" dirty="0">
                <a:latin typeface="Lub Dub Light" panose="020B0303030403020204" pitchFamily="34" charset="0"/>
              </a:rPr>
              <a:t>ADAPTED FROM:</a:t>
            </a:r>
            <a:br>
              <a:rPr lang="en-US" dirty="0">
                <a:latin typeface="Lub Dub Light" panose="020B0303030403020204" pitchFamily="34" charset="0"/>
              </a:rPr>
            </a:br>
            <a:r>
              <a:rPr lang="en-US" sz="1050" dirty="0">
                <a:latin typeface="Lub Dub Light" panose="020B0303030403020204" pitchFamily="34" charset="0"/>
              </a:rPr>
              <a:t> </a:t>
            </a:r>
            <a:br>
              <a:rPr lang="en-US" sz="1600" dirty="0"/>
            </a:br>
            <a:r>
              <a:rPr lang="en-US" sz="3200" dirty="0"/>
              <a:t>2025 ACC/AHA/ACEP/NAEMSP/SCAI  Guideline for the Management of Patients with Acute Coronary Syndromes.</a:t>
            </a:r>
            <a:endParaRPr lang="en-US" sz="4000" dirty="0"/>
          </a:p>
          <a:p>
            <a:pPr>
              <a:lnSpc>
                <a:spcPct val="110000"/>
              </a:lnSpc>
              <a:spcBef>
                <a:spcPts val="0"/>
              </a:spcBef>
            </a:pPr>
            <a:endParaRPr lang="en-US" sz="3200" dirty="0">
              <a:latin typeface="Lub Dub Bold" panose="020B080303040302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CE0510E-CC10-B755-58E8-36956DDA7B9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6416"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956175" y="5610069"/>
            <a:ext cx="972588" cy="972588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727705E6-91FD-4DED-0C4F-60F6A66327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10712333" y="6496921"/>
            <a:ext cx="1407622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800" b="1" dirty="0">
                <a:solidFill>
                  <a:srgbClr val="D4D4D4"/>
                </a:solidFill>
                <a:latin typeface="Lub Dub Condensed" panose="020B0506030403020204" pitchFamily="34" charset="0"/>
              </a:rPr>
              <a:t>AHA Clase Study Slides PPTX</a:t>
            </a:r>
          </a:p>
        </p:txBody>
      </p:sp>
    </p:spTree>
    <p:extLst>
      <p:ext uri="{BB962C8B-B14F-4D97-AF65-F5344CB8AC3E}">
        <p14:creationId xmlns:p14="http://schemas.microsoft.com/office/powerpoint/2010/main" val="117117618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B655CB1-A399-0E6F-D624-469BFDE933E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>
            <a:extLst>
              <a:ext uri="{FF2B5EF4-FFF2-40B4-BE49-F238E27FC236}">
                <a16:creationId xmlns:a16="http://schemas.microsoft.com/office/drawing/2014/main" id="{361DC187-1534-6C7B-A3C6-FF30A21D2CEF}"/>
              </a:ext>
            </a:extLst>
          </p:cNvPr>
          <p:cNvSpPr/>
          <p:nvPr/>
        </p:nvSpPr>
        <p:spPr>
          <a:xfrm>
            <a:off x="5728606" y="4878158"/>
            <a:ext cx="2865663" cy="673554"/>
          </a:xfrm>
          <a:prstGeom prst="rect">
            <a:avLst/>
          </a:prstGeom>
          <a:solidFill>
            <a:srgbClr val="44B876"/>
          </a:solidFill>
          <a:ln w="28575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C2202901-513A-3EA8-3B78-16DA4A644CC1}"/>
              </a:ext>
            </a:extLst>
          </p:cNvPr>
          <p:cNvSpPr/>
          <p:nvPr/>
        </p:nvSpPr>
        <p:spPr>
          <a:xfrm>
            <a:off x="6796766" y="1442356"/>
            <a:ext cx="3082016" cy="687161"/>
          </a:xfrm>
          <a:prstGeom prst="rect">
            <a:avLst/>
          </a:prstGeom>
          <a:solidFill>
            <a:srgbClr val="44B876"/>
          </a:solidFill>
          <a:ln w="28575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99E74C73-D268-CADB-8091-548040EA2443}"/>
              </a:ext>
            </a:extLst>
          </p:cNvPr>
          <p:cNvSpPr/>
          <p:nvPr/>
        </p:nvSpPr>
        <p:spPr>
          <a:xfrm>
            <a:off x="2769051" y="2490106"/>
            <a:ext cx="2517321" cy="1680639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 w="28575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FDBC503-C22B-C827-DE8E-49366E6187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2800" b="1" dirty="0">
                <a:latin typeface="Lub Dub Medium"/>
              </a:rPr>
              <a:t>Case Study 2: Post-Discharge Management</a:t>
            </a:r>
            <a:endParaRPr lang="en-US" sz="2800" b="1" dirty="0">
              <a:latin typeface="Lub Dub Medium" panose="020B0603030403020204" pitchFamily="34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1E3B68B-2F90-25F2-B832-171C082D83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AF4333-7328-E84F-9F6D-15A5075E3AB3}" type="slidenum">
              <a:rPr lang="en-US" smtClean="0"/>
              <a:pPr/>
              <a:t>10</a:t>
            </a:fld>
            <a:endParaRPr lang="en-US" sz="90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969C68C-EA6C-0CA5-BFC1-3150C559D4AF}"/>
              </a:ext>
            </a:extLst>
          </p:cNvPr>
          <p:cNvSpPr txBox="1"/>
          <p:nvPr/>
        </p:nvSpPr>
        <p:spPr>
          <a:xfrm>
            <a:off x="5952370" y="3653331"/>
            <a:ext cx="2128833" cy="1200329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algn="ctr"/>
            <a:r>
              <a:rPr lang="en-US" dirty="0">
                <a:latin typeface="Arial"/>
                <a:cs typeface="Arial"/>
              </a:rPr>
              <a:t>TTE at 6 weeks showed LVEF 35% with continued HF symptoms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45372B2-D21E-492E-F190-D419CC6B7A6C}"/>
              </a:ext>
            </a:extLst>
          </p:cNvPr>
          <p:cNvSpPr txBox="1"/>
          <p:nvPr/>
        </p:nvSpPr>
        <p:spPr>
          <a:xfrm>
            <a:off x="2803071" y="1465385"/>
            <a:ext cx="2743200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800">
                <a:solidFill>
                  <a:schemeClr val="accent1"/>
                </a:solidFill>
                <a:latin typeface="Times New Roman"/>
              </a:rPr>
              <a:t> </a:t>
            </a:r>
            <a:r>
              <a:rPr lang="en-US">
                <a:solidFill>
                  <a:schemeClr val="accent1"/>
                </a:solidFill>
                <a:latin typeface="Arial"/>
              </a:rPr>
              <a:t>Outpatient follow up in the clinic in 2-4 weeks</a:t>
            </a:r>
            <a:endParaRPr lang="en-US">
              <a:solidFill>
                <a:schemeClr val="accent1"/>
              </a:solidFill>
            </a:endParaRPr>
          </a:p>
        </p:txBody>
      </p:sp>
      <p:pic>
        <p:nvPicPr>
          <p:cNvPr id="9" name="Graphic 8" descr="Run with solid fill">
            <a:extLst>
              <a:ext uri="{FF2B5EF4-FFF2-40B4-BE49-F238E27FC236}">
                <a16:creationId xmlns:a16="http://schemas.microsoft.com/office/drawing/2014/main" id="{0760B6BF-495F-D4B3-1032-012C5A9D8EA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883124" y="2666687"/>
            <a:ext cx="703491" cy="757918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CD924DB9-48D0-8AD9-D8A8-67A70A78E075}"/>
              </a:ext>
            </a:extLst>
          </p:cNvPr>
          <p:cNvSpPr txBox="1"/>
          <p:nvPr/>
        </p:nvSpPr>
        <p:spPr>
          <a:xfrm>
            <a:off x="2792186" y="2581276"/>
            <a:ext cx="2491468" cy="1477328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b="1" dirty="0">
                <a:latin typeface="Arial"/>
                <a:cs typeface="Arial"/>
              </a:rPr>
              <a:t>Declined center-based rehab. Undergoing home-based cardiac rehab </a:t>
            </a:r>
            <a:r>
              <a:rPr lang="en-US" dirty="0">
                <a:latin typeface="Arial"/>
                <a:cs typeface="Arial"/>
              </a:rPr>
              <a:t>(Class 2a, LOE B-R)</a:t>
            </a:r>
            <a:endParaRPr lang="en-US" dirty="0">
              <a:ea typeface="Calibri" panose="020F0502020204030204"/>
              <a:cs typeface="Calibri" panose="020F0502020204030204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0A59E64B-7DA3-B3E2-80F1-2EE927EBBA4A}"/>
              </a:ext>
            </a:extLst>
          </p:cNvPr>
          <p:cNvSpPr txBox="1"/>
          <p:nvPr/>
        </p:nvSpPr>
        <p:spPr>
          <a:xfrm>
            <a:off x="6799489" y="1451883"/>
            <a:ext cx="3076576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b="1" dirty="0">
                <a:latin typeface="Arial"/>
              </a:rPr>
              <a:t>Lipid panel re-assessment</a:t>
            </a:r>
            <a:r>
              <a:rPr lang="en-US" dirty="0">
                <a:latin typeface="Arial"/>
              </a:rPr>
              <a:t> (Class 1, LOE A)</a:t>
            </a:r>
            <a:endParaRPr lang="en-US" dirty="0">
              <a:latin typeface="Arial"/>
              <a:cs typeface="Arial"/>
            </a:endParaRPr>
          </a:p>
        </p:txBody>
      </p:sp>
      <p:pic>
        <p:nvPicPr>
          <p:cNvPr id="14" name="Graphic 13" descr="Line arrow: Straight with solid fill">
            <a:extLst>
              <a:ext uri="{FF2B5EF4-FFF2-40B4-BE49-F238E27FC236}">
                <a16:creationId xmlns:a16="http://schemas.microsoft.com/office/drawing/2014/main" id="{56565D0C-F591-DAEB-5C74-58321B57401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 rot="5400000" flipH="1">
            <a:off x="8172446" y="2742094"/>
            <a:ext cx="337457" cy="506188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93ED907F-3A31-D115-0A9C-5AD73B1A4183}"/>
              </a:ext>
            </a:extLst>
          </p:cNvPr>
          <p:cNvSpPr txBox="1"/>
          <p:nvPr/>
        </p:nvSpPr>
        <p:spPr>
          <a:xfrm>
            <a:off x="7236125" y="3163917"/>
            <a:ext cx="2158093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b="1" dirty="0">
                <a:solidFill>
                  <a:srgbClr val="00B050"/>
                </a:solidFill>
                <a:latin typeface="Arial"/>
                <a:cs typeface="Arial"/>
              </a:rPr>
              <a:t>PCSK9i </a:t>
            </a:r>
            <a:r>
              <a:rPr lang="en-US" b="1">
                <a:solidFill>
                  <a:srgbClr val="00B050"/>
                </a:solidFill>
                <a:latin typeface="Arial"/>
                <a:cs typeface="Arial"/>
              </a:rPr>
              <a:t>initiated </a:t>
            </a:r>
            <a:r>
              <a:rPr lang="en-US">
                <a:solidFill>
                  <a:srgbClr val="00B050"/>
                </a:solidFill>
                <a:latin typeface="Arial"/>
                <a:cs typeface="Arial"/>
              </a:rPr>
              <a:t>(Class 1, LOE </a:t>
            </a:r>
            <a:r>
              <a:rPr lang="en-US" dirty="0">
                <a:solidFill>
                  <a:srgbClr val="00B050"/>
                </a:solidFill>
                <a:latin typeface="Arial"/>
                <a:cs typeface="Arial"/>
              </a:rPr>
              <a:t>A</a:t>
            </a:r>
            <a:r>
              <a:rPr lang="en-US">
                <a:solidFill>
                  <a:srgbClr val="00B050"/>
                </a:solidFill>
                <a:latin typeface="Arial"/>
                <a:cs typeface="Arial"/>
              </a:rPr>
              <a:t>)</a:t>
            </a:r>
            <a:endParaRPr lang="en-US" dirty="0">
              <a:solidFill>
                <a:srgbClr val="00B050"/>
              </a:solidFill>
              <a:ea typeface="Calibri"/>
              <a:cs typeface="Calibri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B7D77C2D-FC86-C0EC-B406-42A0E8D94176}"/>
              </a:ext>
            </a:extLst>
          </p:cNvPr>
          <p:cNvSpPr txBox="1"/>
          <p:nvPr/>
        </p:nvSpPr>
        <p:spPr>
          <a:xfrm>
            <a:off x="6905630" y="2232315"/>
            <a:ext cx="2854357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b="1" dirty="0">
                <a:solidFill>
                  <a:srgbClr val="FF0000"/>
                </a:solidFill>
                <a:latin typeface="Arial"/>
              </a:rPr>
              <a:t>LDL 140 mg/dL after 6 weeks</a:t>
            </a:r>
            <a:endParaRPr lang="en-US" b="1" dirty="0">
              <a:solidFill>
                <a:srgbClr val="FF0000"/>
              </a:solidFill>
              <a:ea typeface="Calibri"/>
              <a:cs typeface="Calibri"/>
            </a:endParaRPr>
          </a:p>
        </p:txBody>
      </p:sp>
      <p:pic>
        <p:nvPicPr>
          <p:cNvPr id="18" name="Graphic 17" descr="Stethoscope with solid fill">
            <a:extLst>
              <a:ext uri="{FF2B5EF4-FFF2-40B4-BE49-F238E27FC236}">
                <a16:creationId xmlns:a16="http://schemas.microsoft.com/office/drawing/2014/main" id="{8720EECD-BF58-36A2-A4A3-6F2B8F24138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1883229" y="1468211"/>
            <a:ext cx="710293" cy="757918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0B969635-7780-6BF3-3F00-A1E2D90CC32D}"/>
              </a:ext>
            </a:extLst>
          </p:cNvPr>
          <p:cNvSpPr txBox="1"/>
          <p:nvPr/>
        </p:nvSpPr>
        <p:spPr>
          <a:xfrm>
            <a:off x="5724525" y="4880883"/>
            <a:ext cx="2869744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b="1" dirty="0">
                <a:latin typeface="Arial"/>
                <a:cs typeface="Segoe UI"/>
              </a:rPr>
              <a:t>​Primary prevention ICD placed </a:t>
            </a:r>
            <a:r>
              <a:rPr lang="en-US" dirty="0">
                <a:latin typeface="Arial"/>
                <a:cs typeface="Segoe UI"/>
              </a:rPr>
              <a:t>(Class 1, LOE A)</a:t>
            </a:r>
            <a:endParaRPr lang="en-US" dirty="0">
              <a:latin typeface="Calibri" panose="020F0502020204030204"/>
              <a:ea typeface="Calibri" panose="020F0502020204030204"/>
              <a:cs typeface="Calibri" panose="020F0502020204030204"/>
            </a:endParaRPr>
          </a:p>
        </p:txBody>
      </p:sp>
      <p:pic>
        <p:nvPicPr>
          <p:cNvPr id="22" name="Picture 21" descr="Implantable Cardioverter Defibrillator ...">
            <a:extLst>
              <a:ext uri="{FF2B5EF4-FFF2-40B4-BE49-F238E27FC236}">
                <a16:creationId xmlns:a16="http://schemas.microsoft.com/office/drawing/2014/main" id="{E450B385-5AF8-31F7-317A-3A5F98D27F82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173992" y="4173991"/>
            <a:ext cx="1367518" cy="13879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626510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3A48E2F6-410F-3C90-3FB7-7F719D017F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/>
              <a:t>Acknowledgments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8371956-81F8-49E7-CCD2-C49A7A8DB4B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5772" y="1086193"/>
            <a:ext cx="9908263" cy="3835357"/>
          </a:xfrm>
        </p:spPr>
        <p:txBody>
          <a:bodyPr>
            <a:norm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en-US" sz="2000" dirty="0"/>
              <a:t>Many thanks to our Guideline Ambassadors who were guided by Dr. Elliott Antman in developing this translational learning product in support of the </a:t>
            </a:r>
            <a:r>
              <a:rPr lang="en-US" sz="2000" b="1" dirty="0"/>
              <a:t>2025 AHA/ACC/ACEP/NAEMSP/SCAI Guideline for the Management of Patients with Acute Coronary Syndromes.</a:t>
            </a:r>
          </a:p>
          <a:p>
            <a:pPr marL="0" indent="0">
              <a:lnSpc>
                <a:spcPct val="100000"/>
              </a:lnSpc>
              <a:buNone/>
            </a:pPr>
            <a:endParaRPr lang="en-US" sz="2000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809FE08-8957-56B3-622C-633C17B75F70}"/>
              </a:ext>
            </a:extLst>
          </p:cNvPr>
          <p:cNvSpPr txBox="1"/>
          <p:nvPr/>
        </p:nvSpPr>
        <p:spPr>
          <a:xfrm>
            <a:off x="934753" y="2601664"/>
            <a:ext cx="9245600" cy="1284536"/>
          </a:xfrm>
          <a:prstGeom prst="rect">
            <a:avLst/>
          </a:prstGeom>
          <a:noFill/>
        </p:spPr>
        <p:txBody>
          <a:bodyPr wrap="square" numCol="2" spcCol="182880">
            <a:no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ub Dub Bold" panose="020B0803030403020204" pitchFamily="34" charset="0"/>
              </a:rPr>
              <a:t>Waseem Farooq, MD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ub Dub Bold" panose="020B0803030403020204" pitchFamily="34" charset="0"/>
              </a:rPr>
              <a:t>Ivana Garza, MD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ub Dub Bold" panose="020B0803030403020204" pitchFamily="34" charset="0"/>
              </a:rPr>
              <a:t>Kathryn Harris, MD</a:t>
            </a:r>
          </a:p>
        </p:txBody>
      </p:sp>
      <p:sp>
        <p:nvSpPr>
          <p:cNvPr id="9" name="Text Placeholder 4">
            <a:extLst>
              <a:ext uri="{FF2B5EF4-FFF2-40B4-BE49-F238E27FC236}">
                <a16:creationId xmlns:a16="http://schemas.microsoft.com/office/drawing/2014/main" id="{8EDF807D-F0E6-DF23-E1F1-77343594D6F0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 txBox="1">
            <a:spLocks/>
          </p:cNvSpPr>
          <p:nvPr/>
        </p:nvSpPr>
        <p:spPr>
          <a:xfrm>
            <a:off x="838200" y="4114351"/>
            <a:ext cx="10018222" cy="1452341"/>
          </a:xfrm>
          <a:prstGeom prst="rect">
            <a:avLst/>
          </a:prstGeom>
        </p:spPr>
        <p:txBody>
          <a:bodyPr lIns="0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Lub Dub Medium" panose="020B0603030403020204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Lub Dub Medium" panose="020B060303040302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Lub Dub Medium" panose="020B060303040302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Lub Dub Medium" panose="020B060303040302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Lub Dub Medium" panose="020B0603030403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ub Dub Condensed" panose="020B0506030403020204" pitchFamily="34" charset="0"/>
                <a:ea typeface="+mn-ea"/>
                <a:cs typeface="+mn-cs"/>
              </a:rPr>
              <a:t>The American Heart Association requests this electronic slide deck be cited as follows: </a:t>
            </a: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  <a:defRPr/>
            </a:pPr>
            <a:r>
              <a:rPr kumimoji="0" lang="en-US" sz="18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ub Dub Condensed" panose="020B0506030403020204" pitchFamily="34" charset="0"/>
                <a:ea typeface="+mn-ea"/>
                <a:cs typeface="+mn-cs"/>
              </a:rPr>
              <a:t>Farooq, W., Garza, I., Harris, K., Reyna, G. G., Bezanson, J. L., &amp; Antman, E. M. (2025). AHA Case Stud</a:t>
            </a:r>
            <a:r>
              <a:rPr lang="en-US" sz="1800" dirty="0">
                <a:solidFill>
                  <a:prstClr val="black"/>
                </a:solidFill>
                <a:latin typeface="Lub Dub Condensed" panose="020B0506030403020204" pitchFamily="34" charset="0"/>
              </a:rPr>
              <a:t>y Slides [PowerPoint slides]</a:t>
            </a:r>
            <a:r>
              <a:rPr kumimoji="0" lang="en-US" sz="18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ub Dub Condensed" panose="020B0506030403020204" pitchFamily="34" charset="0"/>
                <a:ea typeface="+mn-ea"/>
                <a:cs typeface="+mn-cs"/>
              </a:rPr>
              <a:t>; Adapted from the 2025 AHA/ACC/ACEP/NAEMSP/SCAI Guideline for the Management of Patients with Acute Coronary Syndromes. Retrieved from</a:t>
            </a:r>
            <a:r>
              <a:rPr lang="en-US" sz="1800" dirty="0">
                <a:solidFill>
                  <a:prstClr val="black"/>
                </a:solidFill>
                <a:latin typeface="Lub Dub Condensed" panose="020B0506030403020204" pitchFamily="34" charset="0"/>
              </a:rPr>
              <a:t>: </a:t>
            </a:r>
            <a:r>
              <a:rPr lang="en-US" sz="1800" dirty="0">
                <a:hlinkClick r:id="rId3"/>
              </a:rPr>
              <a:t>Guideline Essentials: AHA Clinical Slide Series - Professional Heart Daily | American Heart Association</a:t>
            </a:r>
            <a:endParaRPr kumimoji="0" lang="en-US" sz="180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Lub Dub Condensed" panose="020B0506030403020204" pitchFamily="34" charset="0"/>
              <a:ea typeface="+mn-ea"/>
              <a:cs typeface="+mn-cs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F8604CC-9C8B-DBCA-EE33-DA994C5514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AF4333-7328-E84F-9F6D-15A5075E3AB3}" type="slidenum">
              <a:rPr lang="en-US" smtClean="0"/>
              <a:pPr/>
              <a:t>11</a:t>
            </a:fld>
            <a:endParaRPr lang="en-US" sz="900"/>
          </a:p>
        </p:txBody>
      </p:sp>
    </p:spTree>
    <p:extLst>
      <p:ext uri="{BB962C8B-B14F-4D97-AF65-F5344CB8AC3E}">
        <p14:creationId xmlns:p14="http://schemas.microsoft.com/office/powerpoint/2010/main" val="67588961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585697B-71E9-7EE7-B2B0-74BBEFD45B2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 descr="American Heart Association">
            <a:extLst>
              <a:ext uri="{FF2B5EF4-FFF2-40B4-BE49-F238E27FC236}">
                <a16:creationId xmlns:a16="http://schemas.microsoft.com/office/drawing/2014/main" id="{C0356C33-2511-5740-2D07-A70C23D20C65}"/>
              </a:ext>
            </a:extLst>
          </p:cNvPr>
          <p:cNvSpPr/>
          <p:nvPr/>
        </p:nvSpPr>
        <p:spPr>
          <a:xfrm>
            <a:off x="160256" y="5825765"/>
            <a:ext cx="1470581" cy="89554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B8F2D78-46A2-DA99-2E31-F0669B41E6D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009775" y="452582"/>
            <a:ext cx="9144000" cy="1637607"/>
          </a:xfrm>
        </p:spPr>
        <p:txBody>
          <a:bodyPr/>
          <a:lstStyle/>
          <a:p>
            <a:r>
              <a:rPr lang="en-US" sz="6000" dirty="0"/>
              <a:t>Copyright and Permissions Notice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6273EBC-F1EB-8D2A-969E-06C017A7D6F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409825" y="2745971"/>
            <a:ext cx="8743950" cy="4112029"/>
          </a:xfrm>
        </p:spPr>
        <p:txBody>
          <a:bodyPr>
            <a:normAutofit fontScale="25000" lnSpcReduction="20000"/>
          </a:bodyPr>
          <a:lstStyle/>
          <a:p>
            <a:r>
              <a:rPr lang="en-US" sz="8000" dirty="0"/>
              <a:t>© Copyright 2025. American Heart Association. All rights reserved.</a:t>
            </a:r>
          </a:p>
          <a:p>
            <a:r>
              <a:rPr lang="en-US" sz="8000" dirty="0"/>
              <a:t>This material is the copyrighted property of the American Heart Association and is provided for reference purposes only. It may not be copied, reproduced, stored in a retrieval system, transmitted, altered in any way or used as a derivative work, or distributed in any form or by any means—electronic, mechanical, photocopying, recording, or otherwise—without prior written permission from the publisher.</a:t>
            </a:r>
          </a:p>
          <a:p>
            <a:r>
              <a:rPr lang="en-US" sz="8000" i="1" dirty="0"/>
              <a:t>This content may be used for limited educational and personal use. Further distribution or dissemination requires a licensing agreement. Unauthorized use or distribution in any media is strictly prohibited.</a:t>
            </a:r>
            <a:endParaRPr lang="en-US" sz="8000" dirty="0"/>
          </a:p>
          <a:p>
            <a:r>
              <a:rPr lang="en-US" sz="8000" dirty="0"/>
              <a:t>For permissions inquiries and licensing fee information, please see the information/Request Form at this link:</a:t>
            </a:r>
          </a:p>
          <a:p>
            <a:r>
              <a:rPr lang="en-US" sz="8000" u="sng" dirty="0">
                <a:hlinkClick r:id="rId3"/>
              </a:rPr>
              <a:t>https://www.heart.org/en/about-us/statements-and-policies/copyright-request-form</a:t>
            </a:r>
            <a:br>
              <a:rPr lang="en-US" sz="49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49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</a:pPr>
            <a:b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10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br>
              <a:rPr lang="en-US" sz="1600" dirty="0"/>
            </a:br>
            <a:endParaRPr lang="en-US" sz="3200" dirty="0">
              <a:latin typeface="Lub Dub Bold" panose="020B08030304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5797672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5C6E1A8-45C9-36CC-0ABB-F5E48EC6E85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6DA93F55-F173-1B0A-CEF3-6F22CB544BA9}"/>
              </a:ext>
            </a:extLst>
          </p:cNvPr>
          <p:cNvSpPr/>
          <p:nvPr/>
        </p:nvSpPr>
        <p:spPr>
          <a:xfrm>
            <a:off x="6913458" y="3367890"/>
            <a:ext cx="4160868" cy="938242"/>
          </a:xfrm>
          <a:prstGeom prst="rect">
            <a:avLst/>
          </a:prstGeom>
          <a:solidFill>
            <a:srgbClr val="44B876">
              <a:alpha val="85000"/>
            </a:srgb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 Day One 325 mg ASA </a:t>
            </a:r>
          </a:p>
          <a:p>
            <a:pPr algn="ctr"/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(Class 1, LOE A)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8A2A1FD-2AC6-E6C6-34BA-CA6D43D555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2800" b="1" dirty="0">
                <a:latin typeface="Lub Dub Medium"/>
              </a:rPr>
              <a:t>Case Study 1: Patient Presentation</a:t>
            </a:r>
            <a:endParaRPr lang="en-US" sz="2800" b="1" dirty="0">
              <a:latin typeface="Lub Dub Medium" panose="020B0603030403020204" pitchFamily="34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68407C2-2CB7-C9DE-0F28-FDA3590BCE9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AF4333-7328-E84F-9F6D-15A5075E3AB3}" type="slidenum">
              <a:rPr lang="en-US" smtClean="0"/>
              <a:pPr/>
              <a:t>2</a:t>
            </a:fld>
            <a:endParaRPr lang="en-US" sz="90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8A22E63-994B-A929-25B6-C435E8B5D6B0}"/>
              </a:ext>
            </a:extLst>
          </p:cNvPr>
          <p:cNvSpPr txBox="1"/>
          <p:nvPr/>
        </p:nvSpPr>
        <p:spPr>
          <a:xfrm>
            <a:off x="2029900" y="1583243"/>
            <a:ext cx="3252138" cy="917033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b="1" dirty="0">
                <a:solidFill>
                  <a:srgbClr val="0070C0"/>
                </a:solidFill>
              </a:rPr>
              <a:t>60-year-old woman </a:t>
            </a:r>
            <a:endParaRPr lang="en-US" b="1" dirty="0">
              <a:solidFill>
                <a:srgbClr val="0070C0"/>
              </a:solidFill>
              <a:ea typeface="Calibri"/>
              <a:cs typeface="Calibri"/>
            </a:endParaRPr>
          </a:p>
          <a:p>
            <a:r>
              <a:rPr lang="en-US" b="1" dirty="0">
                <a:solidFill>
                  <a:srgbClr val="0070C0"/>
                </a:solidFill>
                <a:ea typeface="Calibri"/>
                <a:cs typeface="Calibri"/>
              </a:rPr>
              <a:t>History: DM, HTN, HLD, TIA, tobacco use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54A27A0-0D02-7214-C69D-C6180E4BCF19}"/>
              </a:ext>
            </a:extLst>
          </p:cNvPr>
          <p:cNvSpPr txBox="1"/>
          <p:nvPr/>
        </p:nvSpPr>
        <p:spPr>
          <a:xfrm>
            <a:off x="1058807" y="2533487"/>
            <a:ext cx="4014146" cy="646331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dirty="0"/>
              <a:t>Presentation: Crushing  chest pressure began 2 hours ago</a:t>
            </a:r>
            <a:endParaRPr lang="en-US" dirty="0">
              <a:ea typeface="Calibri"/>
              <a:cs typeface="Calibri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E97CCAA-5A6C-9F43-9DE7-6274ED8B56F3}"/>
              </a:ext>
            </a:extLst>
          </p:cNvPr>
          <p:cNvSpPr txBox="1"/>
          <p:nvPr/>
        </p:nvSpPr>
        <p:spPr>
          <a:xfrm>
            <a:off x="6328659" y="1712822"/>
            <a:ext cx="4159541" cy="1200329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dirty="0"/>
              <a:t>Exam: </a:t>
            </a:r>
          </a:p>
          <a:p>
            <a:r>
              <a:rPr lang="en-US" dirty="0">
                <a:ea typeface="Calibri"/>
                <a:cs typeface="Calibri"/>
              </a:rPr>
              <a:t>    Hemodynamically stable with</a:t>
            </a:r>
          </a:p>
          <a:p>
            <a:r>
              <a:rPr lang="en-US" dirty="0">
                <a:ea typeface="Calibri"/>
                <a:cs typeface="Calibri"/>
              </a:rPr>
              <a:t>     ​   sinus bradycardia in 50s</a:t>
            </a:r>
            <a:endParaRPr lang="en-US" dirty="0" err="1">
              <a:ea typeface="Calibri" panose="020F0502020204030204"/>
              <a:cs typeface="Calibri" panose="020F0502020204030204"/>
            </a:endParaRPr>
          </a:p>
          <a:p>
            <a:r>
              <a:rPr lang="en-US" dirty="0">
                <a:ea typeface="Calibri"/>
                <a:cs typeface="Calibri"/>
              </a:rPr>
              <a:t>        Warm and euvolemic</a:t>
            </a:r>
          </a:p>
        </p:txBody>
      </p:sp>
      <p:pic>
        <p:nvPicPr>
          <p:cNvPr id="8" name="Graphic 7" descr="Female Profile with solid fill">
            <a:extLst>
              <a:ext uri="{FF2B5EF4-FFF2-40B4-BE49-F238E27FC236}">
                <a16:creationId xmlns:a16="http://schemas.microsoft.com/office/drawing/2014/main" id="{26E1580F-5B00-2B81-DF5C-89D8DFE2DA8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16420" y="1592642"/>
            <a:ext cx="914400" cy="914400"/>
          </a:xfrm>
          <a:prstGeom prst="rect">
            <a:avLst/>
          </a:prstGeom>
        </p:spPr>
      </p:pic>
      <p:pic>
        <p:nvPicPr>
          <p:cNvPr id="18" name="Graphic 17" descr="Heart with pulse with solid fill">
            <a:extLst>
              <a:ext uri="{FF2B5EF4-FFF2-40B4-BE49-F238E27FC236}">
                <a16:creationId xmlns:a16="http://schemas.microsoft.com/office/drawing/2014/main" id="{F3B5F1E4-6887-E682-CE65-1B3DE14A773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6188689" y="2038419"/>
            <a:ext cx="837582" cy="807861"/>
          </a:xfrm>
          <a:prstGeom prst="rect">
            <a:avLst/>
          </a:prstGeom>
        </p:spPr>
      </p:pic>
      <p:pic>
        <p:nvPicPr>
          <p:cNvPr id="20" name="Picture 19" descr="Chest Pain Icons - Free SVG &amp; PNG Chest Pain Images - Noun ...">
            <a:extLst>
              <a:ext uri="{FF2B5EF4-FFF2-40B4-BE49-F238E27FC236}">
                <a16:creationId xmlns:a16="http://schemas.microsoft.com/office/drawing/2014/main" id="{4B13AB1C-6B72-3287-8359-9EDCE71024E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080137" y="2533702"/>
            <a:ext cx="733663" cy="648961"/>
          </a:xfrm>
          <a:prstGeom prst="rect">
            <a:avLst/>
          </a:prstGeom>
        </p:spPr>
      </p:pic>
      <p:pic>
        <p:nvPicPr>
          <p:cNvPr id="26" name="Graphic 25" descr="Checkmark with solid fill">
            <a:extLst>
              <a:ext uri="{FF2B5EF4-FFF2-40B4-BE49-F238E27FC236}">
                <a16:creationId xmlns:a16="http://schemas.microsoft.com/office/drawing/2014/main" id="{58E2D657-47A8-0A07-23ED-768F79775AFA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6542492" y="3560186"/>
            <a:ext cx="290946" cy="309838"/>
          </a:xfrm>
          <a:prstGeom prst="rect">
            <a:avLst/>
          </a:prstGeom>
        </p:spPr>
      </p:pic>
      <p:pic>
        <p:nvPicPr>
          <p:cNvPr id="11" name="Picture 10" descr="A graph of a heart rate&#10;&#10;AI-generated content may be incorrect.">
            <a:extLst>
              <a:ext uri="{FF2B5EF4-FFF2-40B4-BE49-F238E27FC236}">
                <a16:creationId xmlns:a16="http://schemas.microsoft.com/office/drawing/2014/main" id="{5F8590B5-0EB6-54EF-9463-216D7C5009C5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036512" y="3269864"/>
            <a:ext cx="4017818" cy="2228013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EDA70D7C-B9D1-6D6E-831F-ECE5711E3B82}"/>
              </a:ext>
            </a:extLst>
          </p:cNvPr>
          <p:cNvSpPr/>
          <p:nvPr/>
        </p:nvSpPr>
        <p:spPr>
          <a:xfrm>
            <a:off x="1339491" y="5577793"/>
            <a:ext cx="3308478" cy="687161"/>
          </a:xfrm>
          <a:prstGeom prst="rect">
            <a:avLst/>
          </a:prstGeom>
          <a:solidFill>
            <a:srgbClr val="44B876"/>
          </a:solidFill>
          <a:ln w="28575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22B9388B-A80E-D227-0D46-7A5265502116}"/>
              </a:ext>
            </a:extLst>
          </p:cNvPr>
          <p:cNvSpPr txBox="1"/>
          <p:nvPr/>
        </p:nvSpPr>
        <p:spPr>
          <a:xfrm>
            <a:off x="1339491" y="5585078"/>
            <a:ext cx="3308478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b="1" dirty="0">
                <a:latin typeface="Arial"/>
              </a:rPr>
              <a:t>EKG done within 10 minutes </a:t>
            </a:r>
            <a:r>
              <a:rPr lang="en-US" dirty="0">
                <a:latin typeface="Arial"/>
              </a:rPr>
              <a:t>(Class 1, LOE B-NR)</a:t>
            </a:r>
            <a:endParaRPr lang="en-US" dirty="0">
              <a:latin typeface="Arial"/>
              <a:cs typeface="Arial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2135D1F3-B8EC-9142-9D32-630EAF8DDE09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 txBox="1"/>
          <p:nvPr/>
        </p:nvSpPr>
        <p:spPr>
          <a:xfrm>
            <a:off x="6330537" y="4694274"/>
            <a:ext cx="4202498" cy="291834"/>
          </a:xfrm>
          <a:prstGeom prst="rect">
            <a:avLst/>
          </a:prstGeom>
          <a:noFill/>
          <a:ln w="25400">
            <a:noFill/>
          </a:ln>
        </p:spPr>
        <p:txBody>
          <a:bodyPr spcFirstLastPara="0" lIns="0" tIns="0" rIns="0" bIns="0" anchor="ctr"/>
          <a:lstStyle>
            <a:defPPr>
              <a:defRPr lang="en-US"/>
            </a:defPPr>
            <a:lvl1pPr algn="ctr" hangingPunct="0">
              <a:lnSpc>
                <a:spcPct val="90000"/>
              </a:lnSpc>
              <a:defRPr sz="2000" b="1">
                <a:solidFill>
                  <a:schemeClr val="bg1"/>
                </a:solidFill>
                <a:latin typeface="Lub Dub Bold" panose="020B0803030403020204" pitchFamily="34" charset="0"/>
                <a:cs typeface="Lato"/>
              </a:defRPr>
            </a:lvl1pPr>
          </a:lstStyle>
          <a:p>
            <a:r>
              <a:rPr lang="en-US"/>
              <a:t>Aspirin</a:t>
            </a:r>
          </a:p>
        </p:txBody>
      </p:sp>
      <p:pic>
        <p:nvPicPr>
          <p:cNvPr id="31" name="Graphic 30" descr="Line arrow: Straight with solid fill">
            <a:extLst>
              <a:ext uri="{FF2B5EF4-FFF2-40B4-BE49-F238E27FC236}">
                <a16:creationId xmlns:a16="http://schemas.microsoft.com/office/drawing/2014/main" id="{92D293DA-8C02-B354-D146-39A630C9F8FB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 rot="5400000" flipH="1">
            <a:off x="8239037" y="4404499"/>
            <a:ext cx="337457" cy="506188"/>
          </a:xfrm>
          <a:prstGeom prst="rect">
            <a:avLst/>
          </a:prstGeom>
        </p:spPr>
      </p:pic>
      <p:sp>
        <p:nvSpPr>
          <p:cNvPr id="33" name="TextBox 32">
            <a:extLst>
              <a:ext uri="{FF2B5EF4-FFF2-40B4-BE49-F238E27FC236}">
                <a16:creationId xmlns:a16="http://schemas.microsoft.com/office/drawing/2014/main" id="{1861431D-0DED-27FE-CFAA-B77E77E6A2C3}"/>
              </a:ext>
            </a:extLst>
          </p:cNvPr>
          <p:cNvSpPr txBox="1"/>
          <p:nvPr/>
        </p:nvSpPr>
        <p:spPr>
          <a:xfrm>
            <a:off x="6366756" y="4949999"/>
            <a:ext cx="4166279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dirty="0">
                <a:solidFill>
                  <a:schemeClr val="accent1"/>
                </a:solidFill>
                <a:latin typeface="Arial"/>
                <a:cs typeface="Arial"/>
              </a:rPr>
              <a:t>Patient arrives at a PCI capable facility </a:t>
            </a:r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57448EF2-CB8E-AD42-B485-BD8E7EDA4B85}"/>
              </a:ext>
            </a:extLst>
          </p:cNvPr>
          <p:cNvSpPr/>
          <p:nvPr/>
        </p:nvSpPr>
        <p:spPr>
          <a:xfrm>
            <a:off x="6913457" y="5443008"/>
            <a:ext cx="4160867" cy="687161"/>
          </a:xfrm>
          <a:prstGeom prst="rect">
            <a:avLst/>
          </a:prstGeom>
          <a:solidFill>
            <a:srgbClr val="44B876"/>
          </a:solidFill>
          <a:ln w="28575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BE7FDC97-E47F-F650-FCF8-7CA1A9D34226}"/>
              </a:ext>
            </a:extLst>
          </p:cNvPr>
          <p:cNvSpPr txBox="1"/>
          <p:nvPr/>
        </p:nvSpPr>
        <p:spPr>
          <a:xfrm>
            <a:off x="6899992" y="5502063"/>
            <a:ext cx="4174333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b="1" dirty="0">
                <a:latin typeface="Arial"/>
              </a:rPr>
              <a:t>Goal FMC to PCI &lt; 90 minutes  </a:t>
            </a:r>
            <a:r>
              <a:rPr lang="en-US" dirty="0">
                <a:latin typeface="Arial"/>
              </a:rPr>
              <a:t>(Class 1, LOE B-NR)</a:t>
            </a:r>
            <a:endParaRPr lang="en-US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19705244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744A578-9258-16C3-FE16-68B46D2D2B8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Rectangle 31">
            <a:extLst>
              <a:ext uri="{FF2B5EF4-FFF2-40B4-BE49-F238E27FC236}">
                <a16:creationId xmlns:a16="http://schemas.microsoft.com/office/drawing/2014/main" id="{BD704F29-CA5E-47B7-6D67-C473EBAAEEA9}"/>
              </a:ext>
            </a:extLst>
          </p:cNvPr>
          <p:cNvSpPr/>
          <p:nvPr/>
        </p:nvSpPr>
        <p:spPr>
          <a:xfrm>
            <a:off x="8655120" y="3821699"/>
            <a:ext cx="2698898" cy="1391752"/>
          </a:xfrm>
          <a:prstGeom prst="rect">
            <a:avLst/>
          </a:prstGeom>
          <a:solidFill>
            <a:srgbClr val="44B876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7523BFD-C48B-229A-9AA6-39B92EFB98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2800" b="1" dirty="0">
                <a:latin typeface="Lub Dub Medium"/>
              </a:rPr>
              <a:t>Case Study 1: Cath Lab Course</a:t>
            </a:r>
            <a:endParaRPr lang="en-US" sz="2800" b="1" dirty="0">
              <a:latin typeface="Lub Dub Medium" panose="020B0603030403020204" pitchFamily="34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72E79E7-849C-052F-6606-2F7403ABD6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AF4333-7328-E84F-9F6D-15A5075E3AB3}" type="slidenum">
              <a:rPr lang="en-US" smtClean="0"/>
              <a:pPr/>
              <a:t>3</a:t>
            </a:fld>
            <a:endParaRPr lang="en-US" sz="90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2D8C3F9-197C-D3DF-6B5C-8C50E7DB024B}"/>
              </a:ext>
            </a:extLst>
          </p:cNvPr>
          <p:cNvSpPr txBox="1"/>
          <p:nvPr/>
        </p:nvSpPr>
        <p:spPr>
          <a:xfrm>
            <a:off x="2045774" y="1718181"/>
            <a:ext cx="2807639" cy="36933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Patient arrives to </a:t>
            </a:r>
            <a:r>
              <a:rPr lang="en-US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cath</a:t>
            </a:r>
            <a:r>
              <a:rPr lang="en-US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lab </a:t>
            </a:r>
            <a:endParaRPr lang="en-US" dirty="0">
              <a:solidFill>
                <a:srgbClr val="0070C0"/>
              </a:solidFill>
              <a:latin typeface="Arial" panose="020B0604020202020204" pitchFamily="34" charset="0"/>
              <a:ea typeface="Calibri"/>
              <a:cs typeface="Arial" panose="020B060402020202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6A598C2-E361-905E-1C22-D516F8575FCA}"/>
              </a:ext>
            </a:extLst>
          </p:cNvPr>
          <p:cNvSpPr txBox="1"/>
          <p:nvPr/>
        </p:nvSpPr>
        <p:spPr>
          <a:xfrm>
            <a:off x="8655120" y="3957717"/>
            <a:ext cx="2698899" cy="1200329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US" b="1" dirty="0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OCT guided-revascularization of complex culprit lesion</a:t>
            </a:r>
            <a:r>
              <a:rPr lang="en-US" dirty="0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 (Class 1, LOE A)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3" name="Graphic 12" descr="Checkmark with solid fill">
            <a:extLst>
              <a:ext uri="{FF2B5EF4-FFF2-40B4-BE49-F238E27FC236}">
                <a16:creationId xmlns:a16="http://schemas.microsoft.com/office/drawing/2014/main" id="{223997C6-4C65-4D30-7992-38A502395CF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892004" y="3877818"/>
            <a:ext cx="290946" cy="309838"/>
          </a:xfrm>
          <a:prstGeom prst="rect">
            <a:avLst/>
          </a:prstGeom>
        </p:spPr>
      </p:pic>
      <p:pic>
        <p:nvPicPr>
          <p:cNvPr id="27" name="Graphic 26" descr="Checkmark with solid fill">
            <a:extLst>
              <a:ext uri="{FF2B5EF4-FFF2-40B4-BE49-F238E27FC236}">
                <a16:creationId xmlns:a16="http://schemas.microsoft.com/office/drawing/2014/main" id="{64698BA0-1F8A-FBF5-69E7-C449C4D8C9F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892003" y="3273255"/>
            <a:ext cx="290946" cy="309838"/>
          </a:xfrm>
          <a:prstGeom prst="rect">
            <a:avLst/>
          </a:prstGeom>
        </p:spPr>
      </p:pic>
      <p:pic>
        <p:nvPicPr>
          <p:cNvPr id="10" name="Picture 9" descr="Patient bed icon stock vector ...">
            <a:extLst>
              <a:ext uri="{FF2B5EF4-FFF2-40B4-BE49-F238E27FC236}">
                <a16:creationId xmlns:a16="http://schemas.microsoft.com/office/drawing/2014/main" id="{8CF7B28C-ADFB-8CD3-D6BC-260ABE101E02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l="7972" t="20208" r="682" b="15978"/>
          <a:stretch>
            <a:fillRect/>
          </a:stretch>
        </p:blipFill>
        <p:spPr>
          <a:xfrm>
            <a:off x="1143878" y="1581225"/>
            <a:ext cx="754096" cy="810633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F478273D-89B2-F219-484A-13057A785C2E}"/>
              </a:ext>
            </a:extLst>
          </p:cNvPr>
          <p:cNvSpPr txBox="1"/>
          <p:nvPr/>
        </p:nvSpPr>
        <p:spPr>
          <a:xfrm>
            <a:off x="8194002" y="1343513"/>
            <a:ext cx="3267089" cy="1200329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US" b="1" dirty="0">
                <a:solidFill>
                  <a:schemeClr val="accent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Mid RCA thrombotic occlusion with TIMI 3 flow</a:t>
            </a:r>
            <a:endParaRPr lang="en-US" dirty="0">
              <a:solidFill>
                <a:schemeClr val="accent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US" dirty="0">
              <a:solidFill>
                <a:srgbClr val="FF0000"/>
              </a:solidFill>
              <a:ea typeface="Calibri" panose="020F0502020204030204"/>
              <a:cs typeface="Calibri" panose="020F0502020204030204"/>
            </a:endParaRPr>
          </a:p>
          <a:p>
            <a:pPr algn="ctr"/>
            <a:endParaRPr lang="en-US" dirty="0">
              <a:solidFill>
                <a:srgbClr val="FF0000"/>
              </a:solidFill>
              <a:ea typeface="Calibri" panose="020F0502020204030204"/>
              <a:cs typeface="Calibri" panose="020F0502020204030204"/>
            </a:endParaRPr>
          </a:p>
        </p:txBody>
      </p:sp>
      <p:pic>
        <p:nvPicPr>
          <p:cNvPr id="30" name="Picture 29" descr="Cardiac Catheter icon line illustration ...">
            <a:extLst>
              <a:ext uri="{FF2B5EF4-FFF2-40B4-BE49-F238E27FC236}">
                <a16:creationId xmlns:a16="http://schemas.microsoft.com/office/drawing/2014/main" id="{1D2EAAD4-14DA-3EE9-920A-4D01F50F7D6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45165" y="2533768"/>
            <a:ext cx="751373" cy="745076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FA83D889-703D-7EC7-80CE-E7D8E4D25DD7}"/>
              </a:ext>
            </a:extLst>
          </p:cNvPr>
          <p:cNvSpPr/>
          <p:nvPr/>
        </p:nvSpPr>
        <p:spPr>
          <a:xfrm>
            <a:off x="1979554" y="2533768"/>
            <a:ext cx="2918147" cy="660110"/>
          </a:xfrm>
          <a:prstGeom prst="rect">
            <a:avLst/>
          </a:prstGeom>
          <a:solidFill>
            <a:srgbClr val="44B876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F48082F-412A-7709-F937-0D77394B77F9}"/>
              </a:ext>
            </a:extLst>
          </p:cNvPr>
          <p:cNvSpPr txBox="1"/>
          <p:nvPr/>
        </p:nvSpPr>
        <p:spPr>
          <a:xfrm>
            <a:off x="1977670" y="2528789"/>
            <a:ext cx="2956875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Radial access is obtained 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(Class 1, LOE A)</a:t>
            </a:r>
          </a:p>
        </p:txBody>
      </p:sp>
      <p:pic>
        <p:nvPicPr>
          <p:cNvPr id="12" name="Picture 11" descr="A close-up of a hand&#10;&#10;AI-generated content may be incorrect.">
            <a:extLst>
              <a:ext uri="{FF2B5EF4-FFF2-40B4-BE49-F238E27FC236}">
                <a16:creationId xmlns:a16="http://schemas.microsoft.com/office/drawing/2014/main" id="{05B48DC9-9CC7-E87F-86D9-933D4F432A8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574800" y="3424238"/>
            <a:ext cx="3263900" cy="1644650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DDC8B84F-0460-A235-36A6-DBEE407700A5}"/>
              </a:ext>
            </a:extLst>
          </p:cNvPr>
          <p:cNvSpPr/>
          <p:nvPr/>
        </p:nvSpPr>
        <p:spPr>
          <a:xfrm>
            <a:off x="8655120" y="2127988"/>
            <a:ext cx="2342680" cy="1391752"/>
          </a:xfrm>
          <a:prstGeom prst="rect">
            <a:avLst/>
          </a:prstGeom>
          <a:solidFill>
            <a:srgbClr val="FF0000">
              <a:alpha val="80000"/>
            </a:srgb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CB401BA1-24AB-B724-C1F8-48EC735D26D5}"/>
              </a:ext>
            </a:extLst>
          </p:cNvPr>
          <p:cNvSpPr txBox="1"/>
          <p:nvPr/>
        </p:nvSpPr>
        <p:spPr>
          <a:xfrm>
            <a:off x="8648472" y="2209748"/>
            <a:ext cx="2345294" cy="1200329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US" b="1" dirty="0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Routine mechanical Thrombectomy not performed </a:t>
            </a:r>
            <a:r>
              <a:rPr lang="en-US" dirty="0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(Class 3: No benefit, LOE A)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8" name="Picture 17" descr="A close-up of an x-ray&#10;&#10;AI-generated content may be incorrect.">
            <a:extLst>
              <a:ext uri="{FF2B5EF4-FFF2-40B4-BE49-F238E27FC236}">
                <a16:creationId xmlns:a16="http://schemas.microsoft.com/office/drawing/2014/main" id="{0B68203D-8DFE-F61D-3EF8-6CB3A9319CDF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015678" y="1317625"/>
            <a:ext cx="3327455" cy="2881313"/>
          </a:xfrm>
          <a:prstGeom prst="rect">
            <a:avLst/>
          </a:prstGeom>
        </p:spPr>
      </p:pic>
      <p:pic>
        <p:nvPicPr>
          <p:cNvPr id="20" name="Picture 19" descr="Optical coherence tomography criteria for stent optimisation |  EuroIntervention">
            <a:extLst>
              <a:ext uri="{FF2B5EF4-FFF2-40B4-BE49-F238E27FC236}">
                <a16:creationId xmlns:a16="http://schemas.microsoft.com/office/drawing/2014/main" id="{E2A7CD3C-4DC0-F796-9B1F-2B338C451A56}"/>
              </a:ext>
            </a:extLst>
          </p:cNvPr>
          <p:cNvPicPr>
            <a:picLocks noChangeAspect="1"/>
          </p:cNvPicPr>
          <p:nvPr/>
        </p:nvPicPr>
        <p:blipFill>
          <a:blip r:embed="rId9"/>
          <a:srcRect t="-2326" r="-290" b="22724"/>
          <a:stretch>
            <a:fillRect/>
          </a:stretch>
        </p:blipFill>
        <p:spPr>
          <a:xfrm>
            <a:off x="5073650" y="4196516"/>
            <a:ext cx="3267089" cy="2043185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B3A5DA2B-3ED8-8FCE-BD83-26248D3204BF}"/>
              </a:ext>
            </a:extLst>
          </p:cNvPr>
          <p:cNvSpPr/>
          <p:nvPr/>
        </p:nvSpPr>
        <p:spPr>
          <a:xfrm>
            <a:off x="8648472" y="5294064"/>
            <a:ext cx="2705328" cy="1115626"/>
          </a:xfrm>
          <a:prstGeom prst="rect">
            <a:avLst/>
          </a:prstGeom>
          <a:solidFill>
            <a:srgbClr val="44B876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Ticagrelor administered at time of PCI </a:t>
            </a:r>
          </a:p>
          <a:p>
            <a:pPr algn="ctr"/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(Class 1, LOA A)</a:t>
            </a:r>
          </a:p>
        </p:txBody>
      </p:sp>
    </p:spTree>
    <p:extLst>
      <p:ext uri="{BB962C8B-B14F-4D97-AF65-F5344CB8AC3E}">
        <p14:creationId xmlns:p14="http://schemas.microsoft.com/office/powerpoint/2010/main" val="14751941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D7D4203-CFBF-59A4-8263-9544EEE5EA1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>
            <a:extLst>
              <a:ext uri="{FF2B5EF4-FFF2-40B4-BE49-F238E27FC236}">
                <a16:creationId xmlns:a16="http://schemas.microsoft.com/office/drawing/2014/main" id="{3B940BD4-4F0D-668B-48FD-C3CA5A17584B}"/>
              </a:ext>
            </a:extLst>
          </p:cNvPr>
          <p:cNvSpPr/>
          <p:nvPr/>
        </p:nvSpPr>
        <p:spPr>
          <a:xfrm>
            <a:off x="7022420" y="1208981"/>
            <a:ext cx="4054552" cy="1248635"/>
          </a:xfrm>
          <a:prstGeom prst="rect">
            <a:avLst/>
          </a:prstGeom>
          <a:solidFill>
            <a:srgbClr val="44B876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AF645194-9900-F130-C848-5354671E39C8}"/>
              </a:ext>
            </a:extLst>
          </p:cNvPr>
          <p:cNvSpPr/>
          <p:nvPr/>
        </p:nvSpPr>
        <p:spPr>
          <a:xfrm>
            <a:off x="2402929" y="4228546"/>
            <a:ext cx="2898062" cy="1089883"/>
          </a:xfrm>
          <a:prstGeom prst="rect">
            <a:avLst/>
          </a:prstGeom>
          <a:solidFill>
            <a:srgbClr val="44B876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2FE3566-BA02-CC0B-DB59-81B242C7DB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2800" b="1" dirty="0">
                <a:latin typeface="Lub Dub Medium"/>
              </a:rPr>
              <a:t>Case Study 1: Hospital Course</a:t>
            </a:r>
            <a:endParaRPr lang="en-US" sz="2800" b="1" dirty="0">
              <a:latin typeface="Lub Dub Medium" panose="020B0603030403020204" pitchFamily="34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F318A2D-A71F-A1EF-98CE-95819A0205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06175" y="6054241"/>
            <a:ext cx="382656" cy="233776"/>
          </a:xfrm>
        </p:spPr>
        <p:txBody>
          <a:bodyPr/>
          <a:lstStyle/>
          <a:p>
            <a:fld id="{FDAF4333-7328-E84F-9F6D-15A5075E3AB3}" type="slidenum">
              <a:rPr lang="en-US" smtClean="0"/>
              <a:pPr/>
              <a:t>4</a:t>
            </a:fld>
            <a:endParaRPr lang="en-US" sz="900"/>
          </a:p>
        </p:txBody>
      </p:sp>
      <p:pic>
        <p:nvPicPr>
          <p:cNvPr id="5" name="Picture 4" descr="Critical Care Icon Stock Illustrations ...">
            <a:extLst>
              <a:ext uri="{FF2B5EF4-FFF2-40B4-BE49-F238E27FC236}">
                <a16:creationId xmlns:a16="http://schemas.microsoft.com/office/drawing/2014/main" id="{C02B7FCD-6785-57FA-0685-994BA57DF48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96567" y="1589034"/>
            <a:ext cx="920438" cy="924589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82BAFF1D-DE8F-070A-A8C6-B2BC357B3E40}"/>
              </a:ext>
            </a:extLst>
          </p:cNvPr>
          <p:cNvSpPr txBox="1"/>
          <p:nvPr/>
        </p:nvSpPr>
        <p:spPr>
          <a:xfrm>
            <a:off x="2310396" y="1716119"/>
            <a:ext cx="2949671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dirty="0">
                <a:solidFill>
                  <a:srgbClr val="0070C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Transferred  to telemetry floor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66B0D3D-5B4D-1E3E-9DD3-A56102FDDC90}"/>
              </a:ext>
            </a:extLst>
          </p:cNvPr>
          <p:cNvSpPr txBox="1"/>
          <p:nvPr/>
        </p:nvSpPr>
        <p:spPr>
          <a:xfrm>
            <a:off x="1011635" y="2376503"/>
            <a:ext cx="2044176" cy="92333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dirty="0">
                <a:solidFill>
                  <a:srgbClr val="0070C0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Lipid panel, HbA1c and TTE ordered</a:t>
            </a:r>
            <a:endParaRPr lang="en-US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Picture 8" descr="Premium Pill Icon or Logo in Line Style ...">
            <a:extLst>
              <a:ext uri="{FF2B5EF4-FFF2-40B4-BE49-F238E27FC236}">
                <a16:creationId xmlns:a16="http://schemas.microsoft.com/office/drawing/2014/main" id="{26CC2AE4-9EBB-EF1C-8DB5-C7DFB137640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79052" y="4234035"/>
            <a:ext cx="1040469" cy="1062640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937BCF42-5FBB-C5DF-9BB8-808F1FD41958}"/>
              </a:ext>
            </a:extLst>
          </p:cNvPr>
          <p:cNvSpPr txBox="1"/>
          <p:nvPr/>
        </p:nvSpPr>
        <p:spPr>
          <a:xfrm>
            <a:off x="2392597" y="4311822"/>
            <a:ext cx="2894135" cy="92333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b="1" dirty="0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High intensity statin therapy initiated </a:t>
            </a:r>
          </a:p>
          <a:p>
            <a:pPr algn="ctr"/>
            <a:r>
              <a:rPr lang="en-US" dirty="0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(Class 1, LOE A)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B079D981-1C01-1694-DA25-D86731C5D9B3}"/>
              </a:ext>
            </a:extLst>
          </p:cNvPr>
          <p:cNvSpPr txBox="1"/>
          <p:nvPr/>
        </p:nvSpPr>
        <p:spPr>
          <a:xfrm>
            <a:off x="6983190" y="1279655"/>
            <a:ext cx="4054552" cy="120032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b="1" dirty="0"/>
              <a:t> Beta blocker initiated on day 1 </a:t>
            </a:r>
          </a:p>
          <a:p>
            <a:pPr algn="ctr"/>
            <a:r>
              <a:rPr lang="en-US" dirty="0"/>
              <a:t>(Class 1, LOE A)</a:t>
            </a:r>
            <a:endParaRPr lang="en-US" dirty="0">
              <a:ea typeface="Calibri"/>
              <a:cs typeface="Calibri"/>
            </a:endParaRPr>
          </a:p>
          <a:p>
            <a:pPr algn="ctr"/>
            <a:r>
              <a:rPr lang="en-US" dirty="0">
                <a:ea typeface="Calibri"/>
                <a:cs typeface="Calibri"/>
              </a:rPr>
              <a:t>Home </a:t>
            </a:r>
            <a:r>
              <a:rPr lang="en-US" dirty="0" err="1">
                <a:ea typeface="Calibri"/>
                <a:cs typeface="Calibri"/>
              </a:rPr>
              <a:t>ACEi</a:t>
            </a:r>
            <a:r>
              <a:rPr lang="en-US" dirty="0">
                <a:ea typeface="Calibri"/>
                <a:cs typeface="Calibri"/>
              </a:rPr>
              <a:t> and SGLT2i were continued</a:t>
            </a:r>
          </a:p>
          <a:p>
            <a:pPr algn="ctr"/>
            <a:endParaRPr lang="en-US" dirty="0">
              <a:ea typeface="Calibri"/>
              <a:cs typeface="Calibri"/>
            </a:endParaRPr>
          </a:p>
        </p:txBody>
      </p:sp>
      <p:pic>
        <p:nvPicPr>
          <p:cNvPr id="18" name="Picture 17" descr="Premium Pill Icon or Logo in Line Style ...">
            <a:extLst>
              <a:ext uri="{FF2B5EF4-FFF2-40B4-BE49-F238E27FC236}">
                <a16:creationId xmlns:a16="http://schemas.microsoft.com/office/drawing/2014/main" id="{6B609D87-063A-0152-18A2-595874049C1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63120" y="1161353"/>
            <a:ext cx="1259300" cy="1299057"/>
          </a:xfrm>
          <a:prstGeom prst="rect">
            <a:avLst/>
          </a:prstGeom>
        </p:spPr>
      </p:pic>
      <p:sp>
        <p:nvSpPr>
          <p:cNvPr id="35" name="Slide Number Placeholder 3">
            <a:extLst>
              <a:ext uri="{FF2B5EF4-FFF2-40B4-BE49-F238E27FC236}">
                <a16:creationId xmlns:a16="http://schemas.microsoft.com/office/drawing/2014/main" id="{F8C6FF26-ECD1-EB9A-30BD-A6365CDB39F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/>
          </p:cNvSpPr>
          <p:nvPr/>
        </p:nvSpPr>
        <p:spPr>
          <a:xfrm>
            <a:off x="9220200" y="6984516"/>
            <a:ext cx="382656" cy="233776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ctr" defTabSz="914400" rtl="0" eaLnBrk="1" latinLnBrk="0" hangingPunct="1">
              <a:defRPr sz="900" kern="1200">
                <a:solidFill>
                  <a:schemeClr val="tx1">
                    <a:lumMod val="50000"/>
                    <a:lumOff val="50000"/>
                  </a:schemeClr>
                </a:solidFill>
                <a:latin typeface="Lub Dub Medium" panose="020B0603030403020204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FDAF4333-7328-E84F-9F6D-15A5075E3AB3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39" name="Arrow: Down 38">
            <a:extLst>
              <a:ext uri="{FF2B5EF4-FFF2-40B4-BE49-F238E27FC236}">
                <a16:creationId xmlns:a16="http://schemas.microsoft.com/office/drawing/2014/main" id="{034E3857-4F17-978D-2197-AB7B1FA37127}"/>
              </a:ext>
            </a:extLst>
          </p:cNvPr>
          <p:cNvSpPr/>
          <p:nvPr/>
        </p:nvSpPr>
        <p:spPr>
          <a:xfrm>
            <a:off x="9321282" y="2483672"/>
            <a:ext cx="174446" cy="628874"/>
          </a:xfrm>
          <a:prstGeom prst="down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BEC034F7-726C-FE46-5E25-ACF971A23CEF}"/>
              </a:ext>
            </a:extLst>
          </p:cNvPr>
          <p:cNvSpPr/>
          <p:nvPr/>
        </p:nvSpPr>
        <p:spPr>
          <a:xfrm>
            <a:off x="7022420" y="3134914"/>
            <a:ext cx="4054552" cy="2137482"/>
          </a:xfrm>
          <a:prstGeom prst="rect">
            <a:avLst/>
          </a:prstGeom>
          <a:solidFill>
            <a:srgbClr val="44B876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marL="285750" indent="-285750" algn="ctr">
              <a:buFont typeface="Wingdings"/>
              <a:buChar char="Ø"/>
            </a:pPr>
            <a:r>
              <a:rPr lang="en-US" b="1" dirty="0">
                <a:solidFill>
                  <a:schemeClr val="tx1"/>
                </a:solidFill>
                <a:ea typeface="Calibri"/>
                <a:cs typeface="Calibri"/>
              </a:rPr>
              <a:t>DAPT on ASA 81 mg+ Ticagrelor for 1 month</a:t>
            </a:r>
          </a:p>
          <a:p>
            <a:pPr marL="285750" indent="-285750" algn="ctr">
              <a:buFont typeface="Wingdings"/>
              <a:buChar char="Ø"/>
            </a:pPr>
            <a:r>
              <a:rPr lang="en-US" b="1" dirty="0">
                <a:solidFill>
                  <a:schemeClr val="tx1"/>
                </a:solidFill>
                <a:ea typeface="Calibri"/>
                <a:cs typeface="Calibri"/>
              </a:rPr>
              <a:t>Followed by Ticagrelor monotherapy to reduce bleeding risk</a:t>
            </a:r>
          </a:p>
          <a:p>
            <a:pPr marL="285750" indent="-285750" algn="ctr">
              <a:buFont typeface="Wingdings"/>
              <a:buChar char="Ø"/>
            </a:pPr>
            <a:r>
              <a:rPr lang="en-US" b="1" dirty="0">
                <a:solidFill>
                  <a:schemeClr val="tx1"/>
                </a:solidFill>
                <a:ea typeface="Calibri"/>
                <a:cs typeface="Calibri"/>
              </a:rPr>
              <a:t>High-intensity statin</a:t>
            </a:r>
          </a:p>
          <a:p>
            <a:pPr marL="285750" indent="-285750" algn="ctr">
              <a:buFont typeface="Wingdings"/>
              <a:buChar char="Ø"/>
            </a:pPr>
            <a:r>
              <a:rPr lang="en-US" b="1" dirty="0">
                <a:solidFill>
                  <a:schemeClr val="tx1"/>
                </a:solidFill>
                <a:ea typeface="Calibri"/>
                <a:cs typeface="Calibri"/>
              </a:rPr>
              <a:t>Beta blocker and </a:t>
            </a:r>
            <a:r>
              <a:rPr lang="en-US" b="1" dirty="0" err="1">
                <a:solidFill>
                  <a:schemeClr val="tx1"/>
                </a:solidFill>
                <a:ea typeface="Calibri"/>
                <a:cs typeface="Calibri"/>
              </a:rPr>
              <a:t>ACEi</a:t>
            </a:r>
            <a:endParaRPr lang="en-US" b="1" dirty="0">
              <a:solidFill>
                <a:schemeClr val="tx1"/>
              </a:solidFill>
              <a:ea typeface="Calibri"/>
              <a:cs typeface="Calibri"/>
            </a:endParaRPr>
          </a:p>
          <a:p>
            <a:pPr algn="ctr"/>
            <a:r>
              <a:rPr lang="en-US" dirty="0">
                <a:solidFill>
                  <a:schemeClr val="tx1"/>
                </a:solidFill>
                <a:ea typeface="Calibri"/>
                <a:cs typeface="Calibri"/>
              </a:rPr>
              <a:t>(Class 1)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137373FB-F0C1-F816-E310-0E6CF97266B3}"/>
              </a:ext>
            </a:extLst>
          </p:cNvPr>
          <p:cNvSpPr txBox="1"/>
          <p:nvPr/>
        </p:nvSpPr>
        <p:spPr>
          <a:xfrm>
            <a:off x="6892473" y="5294764"/>
            <a:ext cx="4895395" cy="81176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285750" indent="-285750" algn="ctr">
              <a:buFont typeface="Wingdings"/>
              <a:buChar char="ü"/>
            </a:pPr>
            <a:r>
              <a:rPr lang="en-US" b="1" dirty="0">
                <a:cs typeface="Segoe UI"/>
              </a:rPr>
              <a:t>Counseled on smoking cessation​</a:t>
            </a:r>
            <a:endParaRPr lang="en-US" b="1" dirty="0">
              <a:ea typeface="Calibri"/>
              <a:cs typeface="Segoe UI"/>
            </a:endParaRPr>
          </a:p>
          <a:p>
            <a:pPr marL="285750" indent="-285750" algn="ctr">
              <a:lnSpc>
                <a:spcPts val="1650"/>
              </a:lnSpc>
              <a:buFont typeface="Wingdings"/>
              <a:buChar char="ü"/>
            </a:pPr>
            <a:r>
              <a:rPr lang="en-US" b="1" dirty="0">
                <a:solidFill>
                  <a:srgbClr val="00B050"/>
                </a:solidFill>
                <a:cs typeface="Segoe UI"/>
              </a:rPr>
              <a:t>Cardiac rehab referral on discharge </a:t>
            </a:r>
          </a:p>
          <a:p>
            <a:pPr marL="285750" indent="-285750" algn="ctr">
              <a:lnSpc>
                <a:spcPts val="1650"/>
              </a:lnSpc>
              <a:buFont typeface="Wingdings"/>
              <a:buChar char="ü"/>
            </a:pPr>
            <a:r>
              <a:rPr lang="en-US" b="1" dirty="0">
                <a:solidFill>
                  <a:srgbClr val="00B050"/>
                </a:solidFill>
                <a:cs typeface="Segoe UI"/>
              </a:rPr>
              <a:t>(Class 1, LOE A)</a:t>
            </a:r>
            <a:endParaRPr lang="en-US" b="1" dirty="0">
              <a:solidFill>
                <a:srgbClr val="00B050"/>
              </a:solidFill>
              <a:ea typeface="Calibri"/>
              <a:cs typeface="Segoe UI"/>
            </a:endParaRPr>
          </a:p>
        </p:txBody>
      </p:sp>
      <p:pic>
        <p:nvPicPr>
          <p:cNvPr id="45" name="Picture 44" descr="Realistic Human Heart Vector Icon Stock ...">
            <a:extLst>
              <a:ext uri="{FF2B5EF4-FFF2-40B4-BE49-F238E27FC236}">
                <a16:creationId xmlns:a16="http://schemas.microsoft.com/office/drawing/2014/main" id="{9607BEFD-E693-84CC-0F61-CD9D081446A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67867" y="5047118"/>
            <a:ext cx="1054553" cy="1054552"/>
          </a:xfrm>
          <a:prstGeom prst="rect">
            <a:avLst/>
          </a:prstGeom>
        </p:spPr>
      </p:pic>
      <p:sp>
        <p:nvSpPr>
          <p:cNvPr id="37" name="TextBox 36">
            <a:extLst>
              <a:ext uri="{FF2B5EF4-FFF2-40B4-BE49-F238E27FC236}">
                <a16:creationId xmlns:a16="http://schemas.microsoft.com/office/drawing/2014/main" id="{73D77582-BB33-4D1A-4819-BB6DBE747BC7}"/>
              </a:ext>
            </a:extLst>
          </p:cNvPr>
          <p:cNvSpPr txBox="1"/>
          <p:nvPr/>
        </p:nvSpPr>
        <p:spPr>
          <a:xfrm>
            <a:off x="6943960" y="2466215"/>
            <a:ext cx="2317430" cy="64633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dirty="0">
                <a:solidFill>
                  <a:srgbClr val="0070C0"/>
                </a:solidFill>
                <a:ea typeface="Calibri"/>
                <a:cs typeface="Calibri"/>
              </a:rPr>
              <a:t>Discharged on day 3; LDL-C 125 mg/dL </a:t>
            </a:r>
            <a:endParaRPr lang="en-US" b="1" dirty="0">
              <a:solidFill>
                <a:srgbClr val="0070C0"/>
              </a:solidFill>
              <a:ea typeface="Calibri"/>
              <a:cs typeface="Calibri"/>
            </a:endParaRPr>
          </a:p>
        </p:txBody>
      </p:sp>
      <p:pic>
        <p:nvPicPr>
          <p:cNvPr id="46" name="Picture 45" descr="A close-up of an ultrasound&#10;&#10;AI-generated content may be incorrect.">
            <a:extLst>
              <a:ext uri="{FF2B5EF4-FFF2-40B4-BE49-F238E27FC236}">
                <a16:creationId xmlns:a16="http://schemas.microsoft.com/office/drawing/2014/main" id="{D1FA6948-EE9D-F947-EB8C-41BA2519564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174644" y="2587625"/>
            <a:ext cx="2112088" cy="1460501"/>
          </a:xfrm>
          <a:prstGeom prst="rect">
            <a:avLst/>
          </a:prstGeom>
        </p:spPr>
      </p:pic>
      <p:pic>
        <p:nvPicPr>
          <p:cNvPr id="3" name="Picture 2" descr="Premium Pill Icon or Logo in Line Style ...">
            <a:extLst>
              <a:ext uri="{FF2B5EF4-FFF2-40B4-BE49-F238E27FC236}">
                <a16:creationId xmlns:a16="http://schemas.microsoft.com/office/drawing/2014/main" id="{4406FD95-4040-49CC-9456-6E69C5ABB58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72535" y="3560873"/>
            <a:ext cx="1040469" cy="1062640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035B661A-616C-0CDE-05A0-95ED38104CF5}"/>
              </a:ext>
            </a:extLst>
          </p:cNvPr>
          <p:cNvSpPr/>
          <p:nvPr/>
        </p:nvSpPr>
        <p:spPr>
          <a:xfrm>
            <a:off x="541176" y="3299833"/>
            <a:ext cx="2495020" cy="838503"/>
          </a:xfrm>
          <a:prstGeom prst="rect">
            <a:avLst/>
          </a:prstGeom>
          <a:solidFill>
            <a:srgbClr val="44B876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Echo </a:t>
            </a: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(Class 1, LOE C-LD) </a:t>
            </a:r>
            <a:r>
              <a:rPr lang="en-US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showed LVEF of 50-55%</a:t>
            </a:r>
          </a:p>
        </p:txBody>
      </p:sp>
    </p:spTree>
    <p:extLst>
      <p:ext uri="{BB962C8B-B14F-4D97-AF65-F5344CB8AC3E}">
        <p14:creationId xmlns:p14="http://schemas.microsoft.com/office/powerpoint/2010/main" val="207510382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B56AB8C-79F9-9D7B-5439-ABEE9854036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698FD6F6-82D3-09A3-305D-67B59B71990C}"/>
              </a:ext>
            </a:extLst>
          </p:cNvPr>
          <p:cNvSpPr/>
          <p:nvPr/>
        </p:nvSpPr>
        <p:spPr>
          <a:xfrm>
            <a:off x="2707183" y="3086961"/>
            <a:ext cx="2764059" cy="1345002"/>
          </a:xfrm>
          <a:prstGeom prst="rect">
            <a:avLst/>
          </a:prstGeom>
          <a:solidFill>
            <a:srgbClr val="44B876"/>
          </a:solidFill>
          <a:ln w="28575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80F70167-1DDE-C277-8E33-9211C2F99AB2}"/>
              </a:ext>
            </a:extLst>
          </p:cNvPr>
          <p:cNvSpPr/>
          <p:nvPr/>
        </p:nvSpPr>
        <p:spPr>
          <a:xfrm>
            <a:off x="6796765" y="2297551"/>
            <a:ext cx="3939707" cy="703607"/>
          </a:xfrm>
          <a:prstGeom prst="rect">
            <a:avLst/>
          </a:prstGeom>
          <a:solidFill>
            <a:srgbClr val="44B876"/>
          </a:solidFill>
          <a:ln w="28575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925304E-716B-CE56-8BD5-ADA9FBC020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2800" b="1" dirty="0">
                <a:latin typeface="Lub Dub Medium"/>
              </a:rPr>
              <a:t>Case Study 1: Post-Discharge Management</a:t>
            </a:r>
            <a:endParaRPr lang="en-US" sz="2800" b="1" dirty="0">
              <a:latin typeface="Lub Dub Medium" panose="020B0603030403020204" pitchFamily="34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90D19F2-FA1E-689F-5D43-939465DC007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AF4333-7328-E84F-9F6D-15A5075E3AB3}" type="slidenum">
              <a:rPr lang="en-US" smtClean="0"/>
              <a:pPr/>
              <a:t>5</a:t>
            </a:fld>
            <a:endParaRPr lang="en-US" sz="90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8CBDA9B-D7CD-BCBB-75A8-9E47A0E9AA2E}"/>
              </a:ext>
            </a:extLst>
          </p:cNvPr>
          <p:cNvSpPr txBox="1"/>
          <p:nvPr/>
        </p:nvSpPr>
        <p:spPr>
          <a:xfrm>
            <a:off x="2709877" y="2051961"/>
            <a:ext cx="2748682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800" dirty="0">
                <a:solidFill>
                  <a:schemeClr val="accent1"/>
                </a:solidFill>
                <a:latin typeface="Times New Roman"/>
              </a:rPr>
              <a:t> </a:t>
            </a:r>
            <a:r>
              <a:rPr lang="en-US" dirty="0">
                <a:solidFill>
                  <a:schemeClr val="accent1"/>
                </a:solidFill>
                <a:latin typeface="Arial"/>
              </a:rPr>
              <a:t>Outpatient follow up in the clinic in 2-4 weeks</a:t>
            </a:r>
            <a:endParaRPr lang="en-US" dirty="0">
              <a:solidFill>
                <a:schemeClr val="accent1"/>
              </a:solidFill>
            </a:endParaRPr>
          </a:p>
        </p:txBody>
      </p:sp>
      <p:pic>
        <p:nvPicPr>
          <p:cNvPr id="9" name="Graphic 8" descr="Run with solid fill">
            <a:extLst>
              <a:ext uri="{FF2B5EF4-FFF2-40B4-BE49-F238E27FC236}">
                <a16:creationId xmlns:a16="http://schemas.microsoft.com/office/drawing/2014/main" id="{06D76FFC-E21F-5CF0-FC61-2862B186E42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455528" y="3165551"/>
            <a:ext cx="1114641" cy="1273227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646CFFC0-E8F5-CC55-D272-88F39333710C}"/>
              </a:ext>
            </a:extLst>
          </p:cNvPr>
          <p:cNvSpPr txBox="1"/>
          <p:nvPr/>
        </p:nvSpPr>
        <p:spPr>
          <a:xfrm>
            <a:off x="2709956" y="3118514"/>
            <a:ext cx="2760086" cy="120032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b="1" dirty="0">
                <a:ea typeface="+mn-lt"/>
                <a:cs typeface="+mn-lt"/>
              </a:rPr>
              <a:t>She completed 3 months of center-based Cardiac Rehabilitation program </a:t>
            </a:r>
            <a:endParaRPr lang="en-US" dirty="0"/>
          </a:p>
          <a:p>
            <a:pPr algn="ctr"/>
            <a:r>
              <a:rPr lang="en-US" dirty="0">
                <a:ea typeface="+mn-lt"/>
                <a:cs typeface="+mn-lt"/>
              </a:rPr>
              <a:t>(Class 1, LOE A)</a:t>
            </a:r>
            <a:endParaRPr lang="en-US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4BA69777-FD2A-93BD-1F2C-A650A15D206F}"/>
              </a:ext>
            </a:extLst>
          </p:cNvPr>
          <p:cNvSpPr txBox="1"/>
          <p:nvPr/>
        </p:nvSpPr>
        <p:spPr>
          <a:xfrm>
            <a:off x="6796764" y="2310401"/>
            <a:ext cx="3939708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b="1" dirty="0">
                <a:latin typeface="Arial"/>
              </a:rPr>
              <a:t>Lipid panel re-assessment; LDL target &lt; 70 mg/dL</a:t>
            </a:r>
            <a:r>
              <a:rPr lang="en-US" dirty="0">
                <a:latin typeface="Arial"/>
              </a:rPr>
              <a:t> (Class 1, LOE A)</a:t>
            </a:r>
            <a:endParaRPr lang="en-US" dirty="0">
              <a:latin typeface="Arial"/>
              <a:cs typeface="Arial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54095F76-B8CA-CE13-A184-D8186FCE4AAE}"/>
              </a:ext>
            </a:extLst>
          </p:cNvPr>
          <p:cNvSpPr txBox="1"/>
          <p:nvPr/>
        </p:nvSpPr>
        <p:spPr>
          <a:xfrm>
            <a:off x="7034270" y="3478998"/>
            <a:ext cx="3222438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b="1" dirty="0">
                <a:solidFill>
                  <a:schemeClr val="accent1"/>
                </a:solidFill>
                <a:latin typeface="Arial"/>
                <a:cs typeface="Arial"/>
              </a:rPr>
              <a:t>LDL &lt; 55 mg/dL (class 2a) after 6 weeks</a:t>
            </a:r>
            <a:endParaRPr lang="en-US" b="1" dirty="0">
              <a:solidFill>
                <a:schemeClr val="accent1"/>
              </a:solidFill>
              <a:ea typeface="Calibri" panose="020F0502020204030204"/>
              <a:cs typeface="Calibri" panose="020F0502020204030204"/>
            </a:endParaRPr>
          </a:p>
        </p:txBody>
      </p:sp>
      <p:pic>
        <p:nvPicPr>
          <p:cNvPr id="18" name="Graphic 17" descr="Stethoscope with solid fill">
            <a:extLst>
              <a:ext uri="{FF2B5EF4-FFF2-40B4-BE49-F238E27FC236}">
                <a16:creationId xmlns:a16="http://schemas.microsoft.com/office/drawing/2014/main" id="{A1D94021-67C4-1D86-74B3-D9ECC2319BD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779071" y="1813579"/>
            <a:ext cx="929573" cy="993644"/>
          </a:xfrm>
          <a:prstGeom prst="rect">
            <a:avLst/>
          </a:prstGeom>
        </p:spPr>
      </p:pic>
      <p:pic>
        <p:nvPicPr>
          <p:cNvPr id="6" name="Graphic 5" descr="Checkmark with solid fill">
            <a:extLst>
              <a:ext uri="{FF2B5EF4-FFF2-40B4-BE49-F238E27FC236}">
                <a16:creationId xmlns:a16="http://schemas.microsoft.com/office/drawing/2014/main" id="{00A61371-B55B-A73B-B7DF-8EBB53FA55E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6796764" y="3604543"/>
            <a:ext cx="290946" cy="3098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933953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A5E6B1D-0B4C-4953-D295-1BDA267AB28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3E0A7786-72F8-1656-39DC-048F6A6B4A72}"/>
              </a:ext>
            </a:extLst>
          </p:cNvPr>
          <p:cNvSpPr/>
          <p:nvPr/>
        </p:nvSpPr>
        <p:spPr>
          <a:xfrm>
            <a:off x="6725121" y="2618024"/>
            <a:ext cx="4293977" cy="2090777"/>
          </a:xfrm>
          <a:prstGeom prst="rect">
            <a:avLst/>
          </a:prstGeom>
          <a:solidFill>
            <a:srgbClr val="44B876">
              <a:alpha val="85000"/>
            </a:srgb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1ACF79D-95C9-4DBE-5C7F-E924C3FE3C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2800" b="1" dirty="0">
                <a:latin typeface="Lub Dub Medium"/>
              </a:rPr>
              <a:t>Case Study 2: Patient Presentation</a:t>
            </a:r>
            <a:endParaRPr lang="en-US" sz="2800" b="1" dirty="0">
              <a:latin typeface="Lub Dub Medium" panose="020B0603030403020204" pitchFamily="34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DBEAB66-9EB8-8DE2-E093-8495CE21EF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AF4333-7328-E84F-9F6D-15A5075E3AB3}" type="slidenum">
              <a:rPr lang="en-US" smtClean="0"/>
              <a:pPr/>
              <a:t>6</a:t>
            </a:fld>
            <a:endParaRPr lang="en-US" sz="90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D569483-CDAB-183C-909E-757E0E2972A8}"/>
              </a:ext>
            </a:extLst>
          </p:cNvPr>
          <p:cNvSpPr txBox="1"/>
          <p:nvPr/>
        </p:nvSpPr>
        <p:spPr>
          <a:xfrm>
            <a:off x="2029900" y="1583243"/>
            <a:ext cx="3252138" cy="917033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b="1" dirty="0">
                <a:solidFill>
                  <a:srgbClr val="0070C0"/>
                </a:solidFill>
              </a:rPr>
              <a:t>50-year-old male </a:t>
            </a:r>
            <a:endParaRPr lang="en-US" b="1" dirty="0">
              <a:solidFill>
                <a:srgbClr val="0070C0"/>
              </a:solidFill>
              <a:ea typeface="Calibri"/>
              <a:cs typeface="Calibri"/>
            </a:endParaRPr>
          </a:p>
          <a:p>
            <a:r>
              <a:rPr lang="en-US" b="1" dirty="0">
                <a:solidFill>
                  <a:srgbClr val="0070C0"/>
                </a:solidFill>
                <a:ea typeface="Calibri"/>
                <a:cs typeface="Calibri"/>
              </a:rPr>
              <a:t>History: DM, HTN, HLD, Tobacco use, GI bleed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2CB9818-F060-93D6-8161-CA7CF23A0EAF}"/>
              </a:ext>
            </a:extLst>
          </p:cNvPr>
          <p:cNvSpPr txBox="1"/>
          <p:nvPr/>
        </p:nvSpPr>
        <p:spPr>
          <a:xfrm>
            <a:off x="1281057" y="4716301"/>
            <a:ext cx="3434708" cy="646331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dirty="0"/>
              <a:t>Presentation: Crushing substernal chest pain &lt;12 hours</a:t>
            </a:r>
            <a:endParaRPr lang="en-US" dirty="0">
              <a:ea typeface="Calibri"/>
              <a:cs typeface="Calibri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394DA36-6B99-D405-AF82-D294471414F0}"/>
              </a:ext>
            </a:extLst>
          </p:cNvPr>
          <p:cNvSpPr txBox="1"/>
          <p:nvPr/>
        </p:nvSpPr>
        <p:spPr>
          <a:xfrm>
            <a:off x="6525153" y="1567443"/>
            <a:ext cx="4493946" cy="92333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dirty="0"/>
              <a:t>Exam: </a:t>
            </a:r>
          </a:p>
          <a:p>
            <a:r>
              <a:rPr lang="en-US" dirty="0">
                <a:ea typeface="Calibri"/>
                <a:cs typeface="Calibri"/>
              </a:rPr>
              <a:t>      Cold &amp; wet</a:t>
            </a:r>
          </a:p>
          <a:p>
            <a:r>
              <a:rPr lang="en-US" dirty="0">
                <a:ea typeface="Calibri"/>
                <a:cs typeface="Calibri"/>
              </a:rPr>
              <a:t>Initial high sensitivity troponin    = 15,000 ng/L</a:t>
            </a:r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05864BA-13F8-3FD1-6AA4-F2C850759988}"/>
              </a:ext>
            </a:extLst>
          </p:cNvPr>
          <p:cNvSpPr txBox="1"/>
          <p:nvPr/>
        </p:nvSpPr>
        <p:spPr>
          <a:xfrm>
            <a:off x="7212079" y="2745230"/>
            <a:ext cx="3807020" cy="2585323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US" b="1" dirty="0"/>
              <a:t>ASA</a:t>
            </a:r>
            <a:r>
              <a:rPr lang="en-US" dirty="0"/>
              <a:t> (Class 1, LOE A)</a:t>
            </a:r>
            <a:endParaRPr lang="en-US" dirty="0">
              <a:ea typeface="Calibri"/>
              <a:cs typeface="Calibri"/>
            </a:endParaRPr>
          </a:p>
          <a:p>
            <a:pPr algn="ctr"/>
            <a:endParaRPr lang="en-US" dirty="0">
              <a:ea typeface="Calibri"/>
              <a:cs typeface="Calibri"/>
            </a:endParaRPr>
          </a:p>
          <a:p>
            <a:pPr algn="ctr"/>
            <a:r>
              <a:rPr lang="en-US" b="1" dirty="0">
                <a:ea typeface="Calibri"/>
                <a:cs typeface="Calibri"/>
              </a:rPr>
              <a:t>UFH or Bivalirudin</a:t>
            </a:r>
            <a:r>
              <a:rPr lang="en-US" dirty="0">
                <a:ea typeface="Calibri"/>
                <a:cs typeface="Calibri"/>
              </a:rPr>
              <a:t> (Class 1, LOE B-R)</a:t>
            </a:r>
          </a:p>
          <a:p>
            <a:pPr algn="ctr"/>
            <a:endParaRPr lang="en-US" b="1" dirty="0">
              <a:ea typeface="Calibri"/>
              <a:cs typeface="Calibri"/>
            </a:endParaRPr>
          </a:p>
          <a:p>
            <a:pPr algn="ctr"/>
            <a:r>
              <a:rPr lang="en-US" b="1" dirty="0">
                <a:ea typeface="Calibri"/>
                <a:cs typeface="Calibri"/>
              </a:rPr>
              <a:t>FMC to PCI &lt;120 min if arrive at non-PCI-capable facility </a:t>
            </a:r>
            <a:r>
              <a:rPr lang="en-US" dirty="0">
                <a:ea typeface="Calibri"/>
                <a:cs typeface="Calibri"/>
              </a:rPr>
              <a:t>(Class 1, LOE B-NR)</a:t>
            </a:r>
          </a:p>
          <a:p>
            <a:pPr algn="ctr"/>
            <a:endParaRPr lang="en-US" dirty="0">
              <a:ea typeface="Calibri"/>
              <a:cs typeface="Calibri"/>
            </a:endParaRPr>
          </a:p>
          <a:p>
            <a:pPr algn="ctr"/>
            <a:endParaRPr lang="en-US" dirty="0">
              <a:ea typeface="Calibri"/>
              <a:cs typeface="Calibri"/>
            </a:endParaRPr>
          </a:p>
          <a:p>
            <a:pPr algn="ctr"/>
            <a:endParaRPr lang="en-US" dirty="0">
              <a:ea typeface="Calibri"/>
              <a:cs typeface="Calibri"/>
            </a:endParaRPr>
          </a:p>
        </p:txBody>
      </p:sp>
      <p:pic>
        <p:nvPicPr>
          <p:cNvPr id="8" name="Graphic 7" descr="Male profile with solid fill">
            <a:extLst>
              <a:ext uri="{FF2B5EF4-FFF2-40B4-BE49-F238E27FC236}">
                <a16:creationId xmlns:a16="http://schemas.microsoft.com/office/drawing/2014/main" id="{911C3DE6-5411-46A6-2710-BB41A24CCD5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16420" y="1592642"/>
            <a:ext cx="914400" cy="914400"/>
          </a:xfrm>
          <a:prstGeom prst="rect">
            <a:avLst/>
          </a:prstGeom>
        </p:spPr>
      </p:pic>
      <p:pic>
        <p:nvPicPr>
          <p:cNvPr id="9" name="Picture 8" descr="Anterior Myocardial Infarction • LITFL • ECG Library Diagnosis">
            <a:extLst>
              <a:ext uri="{FF2B5EF4-FFF2-40B4-BE49-F238E27FC236}">
                <a16:creationId xmlns:a16="http://schemas.microsoft.com/office/drawing/2014/main" id="{F38EA217-7AC2-F87B-00BF-975120A3AB2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64226" y="2830577"/>
            <a:ext cx="3454191" cy="1662861"/>
          </a:xfrm>
          <a:prstGeom prst="rect">
            <a:avLst/>
          </a:prstGeom>
        </p:spPr>
      </p:pic>
      <p:pic>
        <p:nvPicPr>
          <p:cNvPr id="13" name="Graphic 12" descr="Checkmark with solid fill">
            <a:extLst>
              <a:ext uri="{FF2B5EF4-FFF2-40B4-BE49-F238E27FC236}">
                <a16:creationId xmlns:a16="http://schemas.microsoft.com/office/drawing/2014/main" id="{99D3EF27-F345-D936-238F-89E3DFB29E3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6892004" y="3877818"/>
            <a:ext cx="290946" cy="309838"/>
          </a:xfrm>
          <a:prstGeom prst="rect">
            <a:avLst/>
          </a:prstGeom>
        </p:spPr>
      </p:pic>
      <p:pic>
        <p:nvPicPr>
          <p:cNvPr id="18" name="Graphic 17" descr="Water with solid fill">
            <a:extLst>
              <a:ext uri="{FF2B5EF4-FFF2-40B4-BE49-F238E27FC236}">
                <a16:creationId xmlns:a16="http://schemas.microsoft.com/office/drawing/2014/main" id="{B034E6CB-991E-F557-A94B-CF468D3881EF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6955488" y="1845554"/>
            <a:ext cx="253161" cy="341326"/>
          </a:xfrm>
          <a:prstGeom prst="rect">
            <a:avLst/>
          </a:prstGeom>
        </p:spPr>
      </p:pic>
      <p:pic>
        <p:nvPicPr>
          <p:cNvPr id="19" name="Graphic 18" descr="Thermometer with solid fill">
            <a:extLst>
              <a:ext uri="{FF2B5EF4-FFF2-40B4-BE49-F238E27FC236}">
                <a16:creationId xmlns:a16="http://schemas.microsoft.com/office/drawing/2014/main" id="{0D01BEC3-236C-64C9-280C-BCEB69A2864B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6692283" y="1856181"/>
            <a:ext cx="347625" cy="316138"/>
          </a:xfrm>
          <a:prstGeom prst="rect">
            <a:avLst/>
          </a:prstGeom>
        </p:spPr>
      </p:pic>
      <p:pic>
        <p:nvPicPr>
          <p:cNvPr id="20" name="Picture 19" descr="Chest Pain Icons - Free SVG &amp; PNG Chest Pain Images - Noun ...">
            <a:extLst>
              <a:ext uri="{FF2B5EF4-FFF2-40B4-BE49-F238E27FC236}">
                <a16:creationId xmlns:a16="http://schemas.microsoft.com/office/drawing/2014/main" id="{24904723-E21D-CA21-F200-9CCA714D15FB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4350012" y="5002265"/>
            <a:ext cx="733663" cy="648961"/>
          </a:xfrm>
          <a:prstGeom prst="rect">
            <a:avLst/>
          </a:prstGeom>
        </p:spPr>
      </p:pic>
      <p:pic>
        <p:nvPicPr>
          <p:cNvPr id="22" name="Graphic 21" descr="Blood Test Vector SVG Icon - SVG Repo">
            <a:extLst>
              <a:ext uri="{FF2B5EF4-FFF2-40B4-BE49-F238E27FC236}">
                <a16:creationId xmlns:a16="http://schemas.microsoft.com/office/drawing/2014/main" id="{43396E38-F550-549E-3DD4-77CCEF821248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 flipH="1">
            <a:off x="9323854" y="2129190"/>
            <a:ext cx="380370" cy="308595"/>
          </a:xfrm>
          <a:prstGeom prst="rect">
            <a:avLst/>
          </a:prstGeom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C9E86FC2-BD4F-4A68-EC92-A2D2A58DC1A2}"/>
              </a:ext>
            </a:extLst>
          </p:cNvPr>
          <p:cNvSpPr txBox="1"/>
          <p:nvPr/>
        </p:nvSpPr>
        <p:spPr>
          <a:xfrm>
            <a:off x="7545689" y="5127441"/>
            <a:ext cx="3349860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b="1" dirty="0">
                <a:solidFill>
                  <a:srgbClr val="0070C0"/>
                </a:solidFill>
              </a:rPr>
              <a:t>Started on vasopressors in route</a:t>
            </a:r>
          </a:p>
        </p:txBody>
      </p:sp>
      <p:pic>
        <p:nvPicPr>
          <p:cNvPr id="24" name="Picture 23" descr="Ambulance - Free transport icons">
            <a:extLst>
              <a:ext uri="{FF2B5EF4-FFF2-40B4-BE49-F238E27FC236}">
                <a16:creationId xmlns:a16="http://schemas.microsoft.com/office/drawing/2014/main" id="{466DD2A0-0A7F-36F1-0480-F01EDE04316A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6756256" y="4889040"/>
            <a:ext cx="644316" cy="644316"/>
          </a:xfrm>
          <a:prstGeom prst="rect">
            <a:avLst/>
          </a:prstGeom>
        </p:spPr>
      </p:pic>
      <p:pic>
        <p:nvPicPr>
          <p:cNvPr id="27" name="Graphic 26" descr="Checkmark with solid fill">
            <a:extLst>
              <a:ext uri="{FF2B5EF4-FFF2-40B4-BE49-F238E27FC236}">
                <a16:creationId xmlns:a16="http://schemas.microsoft.com/office/drawing/2014/main" id="{2E090703-13A1-B9C5-BB64-3A70411350E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6892003" y="3273255"/>
            <a:ext cx="290946" cy="309838"/>
          </a:xfrm>
          <a:prstGeom prst="rect">
            <a:avLst/>
          </a:prstGeom>
        </p:spPr>
      </p:pic>
      <p:pic>
        <p:nvPicPr>
          <p:cNvPr id="26" name="Graphic 25" descr="Checkmark with solid fill">
            <a:extLst>
              <a:ext uri="{FF2B5EF4-FFF2-40B4-BE49-F238E27FC236}">
                <a16:creationId xmlns:a16="http://schemas.microsoft.com/office/drawing/2014/main" id="{24BCC195-740A-026E-3108-CCB675D6847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16"/>
              </a:ext>
            </a:extLst>
          </a:blip>
          <a:stretch>
            <a:fillRect/>
          </a:stretch>
        </p:blipFill>
        <p:spPr>
          <a:xfrm>
            <a:off x="6923492" y="2750561"/>
            <a:ext cx="290946" cy="3098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771863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BE27864-7B20-A9BF-6017-4C319BF20F4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Rectangle 31">
            <a:extLst>
              <a:ext uri="{FF2B5EF4-FFF2-40B4-BE49-F238E27FC236}">
                <a16:creationId xmlns:a16="http://schemas.microsoft.com/office/drawing/2014/main" id="{90448DC9-3E73-15DB-9AC7-74ABA623F010}"/>
              </a:ext>
            </a:extLst>
          </p:cNvPr>
          <p:cNvSpPr/>
          <p:nvPr/>
        </p:nvSpPr>
        <p:spPr>
          <a:xfrm>
            <a:off x="8474714" y="4261320"/>
            <a:ext cx="2342680" cy="2094546"/>
          </a:xfrm>
          <a:prstGeom prst="rect">
            <a:avLst/>
          </a:prstGeom>
          <a:solidFill>
            <a:srgbClr val="44B876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1EDE7BA-74FC-DC23-8E90-7A9A3CA3E1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2800" b="1" dirty="0">
                <a:latin typeface="Lub Dub Medium"/>
              </a:rPr>
              <a:t>Case Study 2: Cath Lab Course</a:t>
            </a:r>
            <a:endParaRPr lang="en-US" sz="2800" b="1" dirty="0">
              <a:latin typeface="Lub Dub Medium" panose="020B0603030403020204" pitchFamily="34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DCD0225-4740-F3C0-D819-DC35A08655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AF4333-7328-E84F-9F6D-15A5075E3AB3}" type="slidenum">
              <a:rPr lang="en-US" smtClean="0"/>
              <a:pPr/>
              <a:t>7</a:t>
            </a:fld>
            <a:endParaRPr lang="en-US" sz="90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5C03E95-5BD0-7465-238A-7DF2F7D4C946}"/>
              </a:ext>
            </a:extLst>
          </p:cNvPr>
          <p:cNvSpPr txBox="1"/>
          <p:nvPr/>
        </p:nvSpPr>
        <p:spPr>
          <a:xfrm>
            <a:off x="2029900" y="1583243"/>
            <a:ext cx="3252138" cy="646331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>
                <a:solidFill>
                  <a:srgbClr val="0070C0"/>
                </a:solidFill>
              </a:rPr>
              <a:t>Patient arrives to </a:t>
            </a:r>
            <a:r>
              <a:rPr lang="en-US" err="1">
                <a:solidFill>
                  <a:srgbClr val="0070C0"/>
                </a:solidFill>
              </a:rPr>
              <a:t>cath</a:t>
            </a:r>
            <a:r>
              <a:rPr lang="en-US">
                <a:solidFill>
                  <a:srgbClr val="0070C0"/>
                </a:solidFill>
              </a:rPr>
              <a:t> lab in cardiogenic shock</a:t>
            </a:r>
            <a:endParaRPr lang="en-US">
              <a:solidFill>
                <a:srgbClr val="0070C0"/>
              </a:solidFill>
              <a:ea typeface="Calibri"/>
              <a:cs typeface="Calibri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096BAD6-ADC8-08DF-B65C-751E039194BB}"/>
              </a:ext>
            </a:extLst>
          </p:cNvPr>
          <p:cNvSpPr txBox="1"/>
          <p:nvPr/>
        </p:nvSpPr>
        <p:spPr>
          <a:xfrm>
            <a:off x="2029899" y="2291811"/>
            <a:ext cx="3252138" cy="36933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>
                <a:solidFill>
                  <a:srgbClr val="0070C0"/>
                </a:solidFill>
              </a:rPr>
              <a:t>RHC: CI &lt;2, PCWP 30 mmHg​</a:t>
            </a:r>
            <a:endParaRPr lang="en-US">
              <a:solidFill>
                <a:srgbClr val="0070C0"/>
              </a:solidFill>
              <a:ea typeface="Calibri"/>
              <a:cs typeface="Calibri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3A55FC8-6630-6ABA-F3B7-21C293F67D9E}"/>
              </a:ext>
            </a:extLst>
          </p:cNvPr>
          <p:cNvSpPr txBox="1"/>
          <p:nvPr/>
        </p:nvSpPr>
        <p:spPr>
          <a:xfrm>
            <a:off x="8477882" y="4442317"/>
            <a:ext cx="2345293" cy="1754326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US" b="1" dirty="0">
                <a:ea typeface="Calibri"/>
                <a:cs typeface="Calibri"/>
              </a:rPr>
              <a:t>IVUS guided-revascularization of  complex culprit lesion. </a:t>
            </a:r>
          </a:p>
          <a:p>
            <a:pPr algn="ctr"/>
            <a:r>
              <a:rPr lang="en-US" b="1" dirty="0">
                <a:ea typeface="Calibri"/>
                <a:cs typeface="Calibri"/>
              </a:rPr>
              <a:t>Intracoronary imaging </a:t>
            </a:r>
            <a:r>
              <a:rPr lang="en-US" dirty="0">
                <a:ea typeface="Calibri"/>
                <a:cs typeface="Calibri"/>
              </a:rPr>
              <a:t>(Class 1, LOE A)</a:t>
            </a:r>
            <a:endParaRPr lang="en-US" dirty="0"/>
          </a:p>
        </p:txBody>
      </p:sp>
      <p:pic>
        <p:nvPicPr>
          <p:cNvPr id="13" name="Graphic 12" descr="Checkmark with solid fill">
            <a:extLst>
              <a:ext uri="{FF2B5EF4-FFF2-40B4-BE49-F238E27FC236}">
                <a16:creationId xmlns:a16="http://schemas.microsoft.com/office/drawing/2014/main" id="{7A7759DD-E679-06D8-5899-AB45E3400D8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892004" y="3877818"/>
            <a:ext cx="290946" cy="309838"/>
          </a:xfrm>
          <a:prstGeom prst="rect">
            <a:avLst/>
          </a:prstGeom>
        </p:spPr>
      </p:pic>
      <p:pic>
        <p:nvPicPr>
          <p:cNvPr id="27" name="Graphic 26" descr="Checkmark with solid fill">
            <a:extLst>
              <a:ext uri="{FF2B5EF4-FFF2-40B4-BE49-F238E27FC236}">
                <a16:creationId xmlns:a16="http://schemas.microsoft.com/office/drawing/2014/main" id="{471F1F5A-9340-6057-1190-AFF0F69588B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892003" y="3273255"/>
            <a:ext cx="290946" cy="309838"/>
          </a:xfrm>
          <a:prstGeom prst="rect">
            <a:avLst/>
          </a:prstGeom>
        </p:spPr>
      </p:pic>
      <p:pic>
        <p:nvPicPr>
          <p:cNvPr id="10" name="Picture 9" descr="Patient bed icon stock vector ...">
            <a:extLst>
              <a:ext uri="{FF2B5EF4-FFF2-40B4-BE49-F238E27FC236}">
                <a16:creationId xmlns:a16="http://schemas.microsoft.com/office/drawing/2014/main" id="{0D39A693-C9D1-FC86-9E6B-7B6EFA0DA4B2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l="7972" t="20208" r="682" b="15978"/>
          <a:stretch>
            <a:fillRect/>
          </a:stretch>
        </p:blipFill>
        <p:spPr>
          <a:xfrm>
            <a:off x="1143878" y="1581225"/>
            <a:ext cx="754096" cy="810633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B0CB2734-45BF-4657-D576-53E0E5788896}"/>
              </a:ext>
            </a:extLst>
          </p:cNvPr>
          <p:cNvSpPr txBox="1"/>
          <p:nvPr/>
        </p:nvSpPr>
        <p:spPr>
          <a:xfrm>
            <a:off x="8293837" y="1311583"/>
            <a:ext cx="2956154" cy="1754326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US" b="1" dirty="0">
                <a:solidFill>
                  <a:srgbClr val="FF0000"/>
                </a:solidFill>
              </a:rPr>
              <a:t>95% LAD/D1 bifurcation (culprit lesion)</a:t>
            </a:r>
            <a:endParaRPr lang="en-US" b="1" dirty="0">
              <a:solidFill>
                <a:srgbClr val="FF0000"/>
              </a:solidFill>
              <a:ea typeface="Calibri" panose="020F0502020204030204"/>
              <a:cs typeface="Calibri" panose="020F0502020204030204"/>
            </a:endParaRPr>
          </a:p>
          <a:p>
            <a:pPr algn="ctr"/>
            <a:r>
              <a:rPr lang="en-US" dirty="0">
                <a:solidFill>
                  <a:srgbClr val="FF0000"/>
                </a:solidFill>
                <a:ea typeface="Calibri" panose="020F0502020204030204"/>
                <a:cs typeface="Calibri" panose="020F0502020204030204"/>
              </a:rPr>
              <a:t>OM2 90% (non-culprit)</a:t>
            </a:r>
          </a:p>
          <a:p>
            <a:pPr algn="ctr"/>
            <a:endParaRPr lang="en-US" dirty="0">
              <a:solidFill>
                <a:srgbClr val="FF0000"/>
              </a:solidFill>
              <a:ea typeface="Calibri" panose="020F0502020204030204"/>
              <a:cs typeface="Calibri" panose="020F0502020204030204"/>
            </a:endParaRPr>
          </a:p>
          <a:p>
            <a:pPr algn="ctr"/>
            <a:r>
              <a:rPr lang="en-US" dirty="0" err="1">
                <a:solidFill>
                  <a:srgbClr val="FF0000"/>
                </a:solidFill>
                <a:ea typeface="Calibri" panose="020F0502020204030204"/>
                <a:cs typeface="Calibri" panose="020F0502020204030204"/>
              </a:rPr>
              <a:t>Microaxial</a:t>
            </a:r>
            <a:r>
              <a:rPr lang="en-US" dirty="0">
                <a:solidFill>
                  <a:srgbClr val="FF0000"/>
                </a:solidFill>
                <a:ea typeface="Calibri" panose="020F0502020204030204"/>
                <a:cs typeface="Calibri" panose="020F0502020204030204"/>
              </a:rPr>
              <a:t> flow pump placed via right femoral access</a:t>
            </a:r>
            <a:endParaRPr lang="en-US" dirty="0">
              <a:ea typeface="Calibri" panose="020F0502020204030204"/>
              <a:cs typeface="Calibri" panose="020F0502020204030204"/>
            </a:endParaRPr>
          </a:p>
        </p:txBody>
      </p:sp>
      <p:pic>
        <p:nvPicPr>
          <p:cNvPr id="17" name="Picture 16" descr="A person holding a needle&#10;&#10;AI-generated content may be incorrect.">
            <a:extLst>
              <a:ext uri="{FF2B5EF4-FFF2-40B4-BE49-F238E27FC236}">
                <a16:creationId xmlns:a16="http://schemas.microsoft.com/office/drawing/2014/main" id="{37D645B9-3429-E7C9-4BA5-17A163D4CB3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926955" y="3352257"/>
            <a:ext cx="1438199" cy="844263"/>
          </a:xfrm>
          <a:prstGeom prst="rect">
            <a:avLst/>
          </a:prstGeom>
        </p:spPr>
      </p:pic>
      <p:pic>
        <p:nvPicPr>
          <p:cNvPr id="21" name="Picture 20" descr="A close-up of an ultrasound&#10;&#10;AI-generated content may be incorrect.">
            <a:extLst>
              <a:ext uri="{FF2B5EF4-FFF2-40B4-BE49-F238E27FC236}">
                <a16:creationId xmlns:a16="http://schemas.microsoft.com/office/drawing/2014/main" id="{D9B3BB81-5EE9-88CE-1D15-068753BE8F2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019125" y="4341617"/>
            <a:ext cx="3274712" cy="1399093"/>
          </a:xfrm>
          <a:prstGeom prst="rect">
            <a:avLst/>
          </a:prstGeom>
        </p:spPr>
      </p:pic>
      <p:sp>
        <p:nvSpPr>
          <p:cNvPr id="28" name="TextBox 27">
            <a:extLst>
              <a:ext uri="{FF2B5EF4-FFF2-40B4-BE49-F238E27FC236}">
                <a16:creationId xmlns:a16="http://schemas.microsoft.com/office/drawing/2014/main" id="{91D2DC24-46C1-B807-3F19-C5F90B8BFA00}"/>
              </a:ext>
            </a:extLst>
          </p:cNvPr>
          <p:cNvSpPr txBox="1"/>
          <p:nvPr/>
        </p:nvSpPr>
        <p:spPr>
          <a:xfrm>
            <a:off x="2027801" y="2777206"/>
            <a:ext cx="2743200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rgbClr val="0070C0"/>
                </a:solidFill>
                <a:ea typeface="Calibri"/>
                <a:cs typeface="Calibri"/>
              </a:rPr>
              <a:t>Femoral access obtained in anticipation of MCS</a:t>
            </a:r>
            <a:endParaRPr lang="en-US">
              <a:solidFill>
                <a:srgbClr val="000000"/>
              </a:solidFill>
              <a:ea typeface="Calibri" panose="020F0502020204030204"/>
              <a:cs typeface="Calibri" panose="020F0502020204030204"/>
            </a:endParaRPr>
          </a:p>
        </p:txBody>
      </p:sp>
      <p:pic>
        <p:nvPicPr>
          <p:cNvPr id="30" name="Picture 29" descr="Cardiac Catheter icon line illustration ...">
            <a:extLst>
              <a:ext uri="{FF2B5EF4-FFF2-40B4-BE49-F238E27FC236}">
                <a16:creationId xmlns:a16="http://schemas.microsoft.com/office/drawing/2014/main" id="{07E0F441-CE95-3BE2-F936-01BF6F3ED587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145165" y="2533768"/>
            <a:ext cx="751373" cy="745076"/>
          </a:xfrm>
          <a:prstGeom prst="rect">
            <a:avLst/>
          </a:prstGeom>
        </p:spPr>
      </p:pic>
      <p:pic>
        <p:nvPicPr>
          <p:cNvPr id="8" name="Picture 7" descr="A close-up of a medical scan&#10;&#10;AI-generated content may be incorrect.">
            <a:extLst>
              <a:ext uri="{FF2B5EF4-FFF2-40B4-BE49-F238E27FC236}">
                <a16:creationId xmlns:a16="http://schemas.microsoft.com/office/drawing/2014/main" id="{984F05FD-D01C-FF2F-8DBB-4FF6607738BA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270356" y="1340884"/>
            <a:ext cx="2761798" cy="2876699"/>
          </a:xfrm>
          <a:prstGeom prst="rect">
            <a:avLst/>
          </a:prstGeom>
        </p:spPr>
      </p:pic>
      <p:pic>
        <p:nvPicPr>
          <p:cNvPr id="9" name="Picture 8" descr="An x-ray of a hip joint&#10;&#10;AI-generated content may be incorrect.">
            <a:extLst>
              <a:ext uri="{FF2B5EF4-FFF2-40B4-BE49-F238E27FC236}">
                <a16:creationId xmlns:a16="http://schemas.microsoft.com/office/drawing/2014/main" id="{F0B247E1-ECAF-161C-6590-3E25F9EA9ABA}"/>
              </a:ext>
            </a:extLst>
          </p:cNvPr>
          <p:cNvPicPr>
            <a:picLocks noChangeAspect="1"/>
          </p:cNvPicPr>
          <p:nvPr/>
        </p:nvPicPr>
        <p:blipFill>
          <a:blip r:embed="rId10"/>
          <a:srcRect l="5672" t="3511" r="3831" b="6160"/>
          <a:stretch>
            <a:fillRect/>
          </a:stretch>
        </p:blipFill>
        <p:spPr>
          <a:xfrm>
            <a:off x="1722992" y="3586110"/>
            <a:ext cx="2650860" cy="25984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188230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D97D460-F89F-1367-C1FF-1C921393F34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>
            <a:extLst>
              <a:ext uri="{FF2B5EF4-FFF2-40B4-BE49-F238E27FC236}">
                <a16:creationId xmlns:a16="http://schemas.microsoft.com/office/drawing/2014/main" id="{F8D0F797-1C12-4004-9213-085AAF30077F}"/>
              </a:ext>
            </a:extLst>
          </p:cNvPr>
          <p:cNvSpPr/>
          <p:nvPr/>
        </p:nvSpPr>
        <p:spPr>
          <a:xfrm>
            <a:off x="6354325" y="1553796"/>
            <a:ext cx="3040504" cy="899383"/>
          </a:xfrm>
          <a:prstGeom prst="rect">
            <a:avLst/>
          </a:prstGeom>
          <a:solidFill>
            <a:srgbClr val="44B876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715C0E5-73F7-BB13-3F0B-DB29C8CF00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2800" b="1" dirty="0">
                <a:latin typeface="Lub Dub Medium"/>
              </a:rPr>
              <a:t>Case Study 2: CCU Course</a:t>
            </a:r>
            <a:endParaRPr lang="en-US" sz="2800" b="1" dirty="0">
              <a:latin typeface="Lub Dub Medium" panose="020B0603030403020204" pitchFamily="34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B17AD35-5A03-74AC-38D7-66D9E77455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AF4333-7328-E84F-9F6D-15A5075E3AB3}" type="slidenum">
              <a:rPr lang="en-US" smtClean="0"/>
              <a:pPr/>
              <a:t>8</a:t>
            </a:fld>
            <a:endParaRPr lang="en-US" sz="900"/>
          </a:p>
        </p:txBody>
      </p:sp>
      <p:pic>
        <p:nvPicPr>
          <p:cNvPr id="5" name="Picture 4" descr="Critical Care Icon Stock Illustrations ...">
            <a:extLst>
              <a:ext uri="{FF2B5EF4-FFF2-40B4-BE49-F238E27FC236}">
                <a16:creationId xmlns:a16="http://schemas.microsoft.com/office/drawing/2014/main" id="{66DF2282-2204-9B0B-FD13-850F77214E6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96567" y="1589034"/>
            <a:ext cx="920438" cy="924589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F809FAAC-19AE-ABF6-7C3F-5BCA467BED0E}"/>
              </a:ext>
            </a:extLst>
          </p:cNvPr>
          <p:cNvSpPr txBox="1"/>
          <p:nvPr/>
        </p:nvSpPr>
        <p:spPr>
          <a:xfrm>
            <a:off x="2342145" y="1604994"/>
            <a:ext cx="2743297" cy="92333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dirty="0">
                <a:solidFill>
                  <a:srgbClr val="0070C0"/>
                </a:solidFill>
                <a:ea typeface="Calibri"/>
                <a:cs typeface="Calibri"/>
              </a:rPr>
              <a:t>Transfer to CCU on Micro axial flow pump with continuous monitoring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652D043-B525-4444-A03C-35BEADDBE542}"/>
              </a:ext>
            </a:extLst>
          </p:cNvPr>
          <p:cNvSpPr txBox="1"/>
          <p:nvPr/>
        </p:nvSpPr>
        <p:spPr>
          <a:xfrm>
            <a:off x="941935" y="3044219"/>
            <a:ext cx="2044176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dirty="0">
                <a:solidFill>
                  <a:srgbClr val="0070C0"/>
                </a:solidFill>
                <a:ea typeface="Calibri"/>
                <a:cs typeface="Calibri"/>
              </a:rPr>
              <a:t>Lipid panel, HbA1c and TTE ordered</a:t>
            </a:r>
            <a:endParaRPr lang="en-US" dirty="0">
              <a:solidFill>
                <a:srgbClr val="0070C0"/>
              </a:solidFill>
            </a:endParaRPr>
          </a:p>
        </p:txBody>
      </p:sp>
      <p:pic>
        <p:nvPicPr>
          <p:cNvPr id="8" name="Picture 7" descr="An ultrasound of a baby&#10;&#10;AI-generated content may be incorrect.">
            <a:extLst>
              <a:ext uri="{FF2B5EF4-FFF2-40B4-BE49-F238E27FC236}">
                <a16:creationId xmlns:a16="http://schemas.microsoft.com/office/drawing/2014/main" id="{81B4F97C-7388-20C3-2155-2F0671AA2C1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12493" y="4243853"/>
            <a:ext cx="1873828" cy="1148984"/>
          </a:xfrm>
          <a:prstGeom prst="rect">
            <a:avLst/>
          </a:prstGeom>
        </p:spPr>
      </p:pic>
      <p:pic>
        <p:nvPicPr>
          <p:cNvPr id="9" name="Picture 8" descr="Premium Pill Icon or Logo in Line Style ...">
            <a:extLst>
              <a:ext uri="{FF2B5EF4-FFF2-40B4-BE49-F238E27FC236}">
                <a16:creationId xmlns:a16="http://schemas.microsoft.com/office/drawing/2014/main" id="{DC8CC8C7-EA5E-FCCA-C637-305515E11A3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55020" y="1445664"/>
            <a:ext cx="921407" cy="927704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8123B38F-4F37-0D3B-B9C5-F9BB3B532EA6}"/>
              </a:ext>
            </a:extLst>
          </p:cNvPr>
          <p:cNvSpPr txBox="1"/>
          <p:nvPr/>
        </p:nvSpPr>
        <p:spPr>
          <a:xfrm>
            <a:off x="6403829" y="1659223"/>
            <a:ext cx="2897144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b="1" dirty="0">
                <a:ea typeface="Calibri"/>
                <a:cs typeface="Calibri"/>
              </a:rPr>
              <a:t>High intensity statin therapy initiated </a:t>
            </a:r>
            <a:r>
              <a:rPr lang="en-US" dirty="0">
                <a:ea typeface="Calibri"/>
                <a:cs typeface="Calibri"/>
              </a:rPr>
              <a:t>(Class 1, LOE A)</a:t>
            </a:r>
            <a:endParaRPr lang="en-US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BE949D7-E078-932C-5945-98AAE03CFA9D}"/>
              </a:ext>
            </a:extLst>
          </p:cNvPr>
          <p:cNvSpPr txBox="1"/>
          <p:nvPr/>
        </p:nvSpPr>
        <p:spPr>
          <a:xfrm>
            <a:off x="6260468" y="2804259"/>
            <a:ext cx="3040505" cy="120032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dirty="0" err="1">
                <a:solidFill>
                  <a:srgbClr val="0070C0"/>
                </a:solidFill>
              </a:rPr>
              <a:t>Microaxial</a:t>
            </a:r>
            <a:r>
              <a:rPr lang="en-US" dirty="0">
                <a:solidFill>
                  <a:srgbClr val="0070C0"/>
                </a:solidFill>
              </a:rPr>
              <a:t> flow pump removed on day 2 without complications &amp; stable hemodynamics</a:t>
            </a:r>
          </a:p>
        </p:txBody>
      </p:sp>
      <p:pic>
        <p:nvPicPr>
          <p:cNvPr id="14" name="Graphic 13" descr="Checkmark with solid fill">
            <a:extLst>
              <a:ext uri="{FF2B5EF4-FFF2-40B4-BE49-F238E27FC236}">
                <a16:creationId xmlns:a16="http://schemas.microsoft.com/office/drawing/2014/main" id="{75885D35-114C-B96E-7588-E06BBB5578A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5499912" y="3014780"/>
            <a:ext cx="431622" cy="450514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5ACE4920-3977-2F1B-13FF-CABF17042C69}"/>
              </a:ext>
            </a:extLst>
          </p:cNvPr>
          <p:cNvSpPr txBox="1"/>
          <p:nvPr/>
        </p:nvSpPr>
        <p:spPr>
          <a:xfrm>
            <a:off x="941935" y="4450976"/>
            <a:ext cx="1500323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dirty="0">
                <a:solidFill>
                  <a:srgbClr val="0070C0"/>
                </a:solidFill>
              </a:rPr>
              <a:t>Echo showed </a:t>
            </a:r>
          </a:p>
          <a:p>
            <a:r>
              <a:rPr lang="en-US" dirty="0">
                <a:solidFill>
                  <a:srgbClr val="0070C0"/>
                </a:solidFill>
              </a:rPr>
              <a:t>LVEF &lt;30%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7A149D23-7C46-6EFC-9786-990EAF95C8E7}"/>
              </a:ext>
            </a:extLst>
          </p:cNvPr>
          <p:cNvSpPr txBox="1"/>
          <p:nvPr/>
        </p:nvSpPr>
        <p:spPr>
          <a:xfrm>
            <a:off x="6251430" y="4259036"/>
            <a:ext cx="2913185" cy="92333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dirty="0">
                <a:solidFill>
                  <a:srgbClr val="0070C0"/>
                </a:solidFill>
                <a:ea typeface="Calibri"/>
                <a:cs typeface="Calibri"/>
              </a:rPr>
              <a:t>Transferred out of ICU to telemetry floor after 48 hours</a:t>
            </a:r>
            <a:endParaRPr lang="en-US" dirty="0">
              <a:solidFill>
                <a:srgbClr val="0070C0"/>
              </a:solidFill>
            </a:endParaRPr>
          </a:p>
        </p:txBody>
      </p:sp>
      <p:pic>
        <p:nvPicPr>
          <p:cNvPr id="27" name="Picture 26" descr="Improve - Free healthcare and medical icons">
            <a:extLst>
              <a:ext uri="{FF2B5EF4-FFF2-40B4-BE49-F238E27FC236}">
                <a16:creationId xmlns:a16="http://schemas.microsoft.com/office/drawing/2014/main" id="{579A9081-F554-3248-8759-282FE847B0D7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400674" y="4413028"/>
            <a:ext cx="695326" cy="677741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A6324886-CB8D-F95E-0A61-D2D5CA7BF873}"/>
              </a:ext>
            </a:extLst>
          </p:cNvPr>
          <p:cNvSpPr/>
          <p:nvPr/>
        </p:nvSpPr>
        <p:spPr>
          <a:xfrm>
            <a:off x="9012214" y="2528324"/>
            <a:ext cx="2342680" cy="1780923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MCS devices are reasonable for hemodynamic stabilization as a bridge to surgery. (Class 2a, LOE B-NR )</a:t>
            </a:r>
          </a:p>
        </p:txBody>
      </p:sp>
    </p:spTree>
    <p:extLst>
      <p:ext uri="{BB962C8B-B14F-4D97-AF65-F5344CB8AC3E}">
        <p14:creationId xmlns:p14="http://schemas.microsoft.com/office/powerpoint/2010/main" val="240223521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3453948-2D4B-E7D3-214D-CEBCA3F18FC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8EB78C3C-FE54-6EFA-F3C5-5F5624D7C911}"/>
              </a:ext>
            </a:extLst>
          </p:cNvPr>
          <p:cNvSpPr/>
          <p:nvPr/>
        </p:nvSpPr>
        <p:spPr>
          <a:xfrm>
            <a:off x="3769007" y="2555200"/>
            <a:ext cx="2366128" cy="758707"/>
          </a:xfrm>
          <a:prstGeom prst="rect">
            <a:avLst/>
          </a:prstGeom>
          <a:solidFill>
            <a:srgbClr val="44B876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2E296DA1-1F35-55F2-3F63-26BEE3B07A7B}"/>
              </a:ext>
            </a:extLst>
          </p:cNvPr>
          <p:cNvSpPr/>
          <p:nvPr/>
        </p:nvSpPr>
        <p:spPr>
          <a:xfrm>
            <a:off x="3768644" y="4085165"/>
            <a:ext cx="2940065" cy="659060"/>
          </a:xfrm>
          <a:prstGeom prst="rect">
            <a:avLst/>
          </a:prstGeom>
          <a:solidFill>
            <a:srgbClr val="44B876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0D7FDC9-6AE6-475B-4634-7EDC8C3938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2800" b="1" dirty="0">
                <a:latin typeface="Lub Dub Medium"/>
              </a:rPr>
              <a:t>Case Study 2: Floor Management</a:t>
            </a:r>
            <a:endParaRPr lang="en-US" sz="2800" b="1" dirty="0">
              <a:latin typeface="Lub Dub Medium" panose="020B0603030403020204" pitchFamily="34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E430EF8-E5BD-81FC-EE89-50B8EA036C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AF4333-7328-E84F-9F6D-15A5075E3AB3}" type="slidenum">
              <a:rPr lang="en-US" smtClean="0"/>
              <a:pPr/>
              <a:t>9</a:t>
            </a:fld>
            <a:endParaRPr lang="en-US" sz="90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92341B9-BD09-1910-C67D-9CE2C6439A35}"/>
              </a:ext>
            </a:extLst>
          </p:cNvPr>
          <p:cNvSpPr txBox="1"/>
          <p:nvPr/>
        </p:nvSpPr>
        <p:spPr>
          <a:xfrm>
            <a:off x="2294327" y="1423770"/>
            <a:ext cx="2760423" cy="97077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>
              <a:lnSpc>
                <a:spcPts val="1650"/>
              </a:lnSpc>
            </a:pPr>
            <a:r>
              <a:rPr lang="en-US" dirty="0">
                <a:solidFill>
                  <a:srgbClr val="0070C0"/>
                </a:solidFill>
                <a:cs typeface="Segoe UI"/>
              </a:rPr>
              <a:t>GDMT initiation</a:t>
            </a:r>
            <a:endParaRPr lang="en-US" dirty="0">
              <a:solidFill>
                <a:srgbClr val="0070C0"/>
              </a:solidFill>
              <a:ea typeface="Calibri" panose="020F0502020204030204"/>
              <a:cs typeface="Segoe UI"/>
            </a:endParaRPr>
          </a:p>
          <a:p>
            <a:pPr algn="ctr">
              <a:lnSpc>
                <a:spcPts val="1650"/>
              </a:lnSpc>
            </a:pPr>
            <a:r>
              <a:rPr lang="en-US" dirty="0">
                <a:solidFill>
                  <a:srgbClr val="0070C0"/>
                </a:solidFill>
                <a:ea typeface="Calibri" panose="020F0502020204030204"/>
                <a:cs typeface="Segoe UI"/>
              </a:rPr>
              <a:t> for de novo heart failure with reduced EF</a:t>
            </a:r>
          </a:p>
          <a:p>
            <a:pPr>
              <a:lnSpc>
                <a:spcPts val="1650"/>
              </a:lnSpc>
            </a:pPr>
            <a:endParaRPr lang="en-US" dirty="0">
              <a:ea typeface="Calibri" panose="020F0502020204030204"/>
              <a:cs typeface="Segoe UI"/>
            </a:endParaRPr>
          </a:p>
        </p:txBody>
      </p:sp>
      <p:pic>
        <p:nvPicPr>
          <p:cNvPr id="6" name="Graphic 5" descr="Line arrow: Straight with solid fill">
            <a:extLst>
              <a:ext uri="{FF2B5EF4-FFF2-40B4-BE49-F238E27FC236}">
                <a16:creationId xmlns:a16="http://schemas.microsoft.com/office/drawing/2014/main" id="{F6F37A53-DEFF-7831-79F9-B39499AF4A7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rot="2280000" flipH="1">
            <a:off x="3285748" y="1973326"/>
            <a:ext cx="661109" cy="641839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72C44125-042F-66CA-B923-4CEE2FEACF53}"/>
              </a:ext>
            </a:extLst>
          </p:cNvPr>
          <p:cNvSpPr txBox="1"/>
          <p:nvPr/>
        </p:nvSpPr>
        <p:spPr>
          <a:xfrm>
            <a:off x="3714280" y="2575456"/>
            <a:ext cx="2373924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b="1" dirty="0"/>
              <a:t>Addition of SGLT2i, and MRA​ </a:t>
            </a:r>
            <a:r>
              <a:rPr lang="en-US" dirty="0"/>
              <a:t>(class I)</a:t>
            </a:r>
          </a:p>
        </p:txBody>
      </p:sp>
      <p:pic>
        <p:nvPicPr>
          <p:cNvPr id="12" name="Picture 11" descr="Percutaneois coronary intervention ...">
            <a:extLst>
              <a:ext uri="{FF2B5EF4-FFF2-40B4-BE49-F238E27FC236}">
                <a16:creationId xmlns:a16="http://schemas.microsoft.com/office/drawing/2014/main" id="{B1FE8F92-1271-4E25-E959-0C2E0C8ED54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05693" y="4748716"/>
            <a:ext cx="933765" cy="937742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5764CA97-4512-78D3-B1F0-34DAEA230503}"/>
              </a:ext>
            </a:extLst>
          </p:cNvPr>
          <p:cNvSpPr txBox="1"/>
          <p:nvPr/>
        </p:nvSpPr>
        <p:spPr>
          <a:xfrm>
            <a:off x="7630574" y="1728317"/>
            <a:ext cx="2103665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>
                <a:solidFill>
                  <a:srgbClr val="0070C0"/>
                </a:solidFill>
                <a:ea typeface="Calibri"/>
                <a:cs typeface="Calibri"/>
              </a:rPr>
              <a:t>Discharged on Day 5</a:t>
            </a:r>
            <a:r>
              <a:rPr lang="en-US" b="1">
                <a:solidFill>
                  <a:srgbClr val="0070C0"/>
                </a:solidFill>
                <a:ea typeface="Calibri"/>
                <a:cs typeface="Calibri"/>
              </a:rPr>
              <a:t> </a:t>
            </a:r>
          </a:p>
        </p:txBody>
      </p:sp>
      <p:sp>
        <p:nvSpPr>
          <p:cNvPr id="32" name="Arrow: Down 31">
            <a:extLst>
              <a:ext uri="{FF2B5EF4-FFF2-40B4-BE49-F238E27FC236}">
                <a16:creationId xmlns:a16="http://schemas.microsoft.com/office/drawing/2014/main" id="{D5900B5E-A597-9FB2-4CFA-08C73893BA89}"/>
              </a:ext>
            </a:extLst>
          </p:cNvPr>
          <p:cNvSpPr/>
          <p:nvPr/>
        </p:nvSpPr>
        <p:spPr>
          <a:xfrm>
            <a:off x="8510055" y="2194862"/>
            <a:ext cx="343025" cy="554094"/>
          </a:xfrm>
          <a:prstGeom prst="down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15C2149D-6F83-8974-C1AB-D320157B68F5}"/>
              </a:ext>
            </a:extLst>
          </p:cNvPr>
          <p:cNvSpPr/>
          <p:nvPr/>
        </p:nvSpPr>
        <p:spPr>
          <a:xfrm>
            <a:off x="7185769" y="2843478"/>
            <a:ext cx="3257395" cy="1718009"/>
          </a:xfrm>
          <a:prstGeom prst="rect">
            <a:avLst/>
          </a:prstGeom>
          <a:solidFill>
            <a:srgbClr val="44B876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marL="285750" indent="-285750" algn="ctr">
              <a:buFont typeface="Wingdings"/>
              <a:buChar char="Ø"/>
            </a:pPr>
            <a:r>
              <a:rPr lang="en-US" b="1" dirty="0">
                <a:solidFill>
                  <a:schemeClr val="tx1"/>
                </a:solidFill>
                <a:ea typeface="Calibri"/>
                <a:cs typeface="Calibri"/>
              </a:rPr>
              <a:t>DAPT on ASA + ticagrelor</a:t>
            </a:r>
          </a:p>
          <a:p>
            <a:pPr marL="285750" indent="-285750" algn="ctr">
              <a:buFont typeface="Wingdings"/>
              <a:buChar char="Ø"/>
            </a:pPr>
            <a:r>
              <a:rPr lang="en-US" b="1" dirty="0">
                <a:solidFill>
                  <a:schemeClr val="tx1"/>
                </a:solidFill>
                <a:ea typeface="Calibri"/>
                <a:cs typeface="Calibri"/>
              </a:rPr>
              <a:t>High-intensity atorvastatin</a:t>
            </a:r>
          </a:p>
          <a:p>
            <a:pPr marL="285750" indent="-285750" algn="ctr">
              <a:buFont typeface="Wingdings"/>
              <a:buChar char="Ø"/>
            </a:pPr>
            <a:r>
              <a:rPr lang="en-US" b="1" dirty="0">
                <a:solidFill>
                  <a:schemeClr val="tx1"/>
                </a:solidFill>
                <a:ea typeface="Calibri"/>
                <a:cs typeface="Calibri"/>
              </a:rPr>
              <a:t>GDMT with beta blocker, SGLT2i, </a:t>
            </a:r>
            <a:r>
              <a:rPr lang="en-US" b="1" dirty="0" err="1">
                <a:solidFill>
                  <a:schemeClr val="tx1"/>
                </a:solidFill>
                <a:ea typeface="Calibri"/>
                <a:cs typeface="Calibri"/>
              </a:rPr>
              <a:t>RAASi</a:t>
            </a:r>
            <a:r>
              <a:rPr lang="en-US" b="1" dirty="0">
                <a:solidFill>
                  <a:schemeClr val="tx1"/>
                </a:solidFill>
                <a:ea typeface="Calibri"/>
                <a:cs typeface="Calibri"/>
              </a:rPr>
              <a:t> and MRA</a:t>
            </a:r>
          </a:p>
          <a:p>
            <a:pPr algn="ctr"/>
            <a:r>
              <a:rPr lang="en-US" dirty="0">
                <a:solidFill>
                  <a:schemeClr val="tx1"/>
                </a:solidFill>
                <a:ea typeface="Calibri"/>
                <a:cs typeface="Calibri"/>
              </a:rPr>
              <a:t>(Class 1)</a:t>
            </a:r>
          </a:p>
          <a:p>
            <a:pPr marL="285750" indent="-285750" algn="ctr">
              <a:buFont typeface="Wingdings"/>
              <a:buChar char="Ø"/>
            </a:pPr>
            <a:r>
              <a:rPr lang="en-US" b="1" dirty="0">
                <a:solidFill>
                  <a:schemeClr val="tx1"/>
                </a:solidFill>
                <a:ea typeface="Calibri"/>
                <a:cs typeface="Calibri"/>
              </a:rPr>
              <a:t>PPI (history of GIB)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5A96D1F8-9359-2F12-766F-7095EA2D9E0C}"/>
              </a:ext>
            </a:extLst>
          </p:cNvPr>
          <p:cNvSpPr txBox="1"/>
          <p:nvPr/>
        </p:nvSpPr>
        <p:spPr>
          <a:xfrm>
            <a:off x="6908348" y="5064577"/>
            <a:ext cx="3546020" cy="81176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285750" indent="-285750" algn="ctr">
              <a:buFont typeface="Wingdings"/>
              <a:buChar char="ü"/>
            </a:pPr>
            <a:r>
              <a:rPr lang="en-US" b="1" dirty="0">
                <a:cs typeface="Segoe UI"/>
              </a:rPr>
              <a:t>Counseled on smoking cessation​</a:t>
            </a:r>
            <a:endParaRPr lang="en-US" b="1" dirty="0">
              <a:ea typeface="Calibri"/>
              <a:cs typeface="Segoe UI"/>
            </a:endParaRPr>
          </a:p>
          <a:p>
            <a:pPr marL="285750" indent="-285750" algn="ctr">
              <a:lnSpc>
                <a:spcPts val="1650"/>
              </a:lnSpc>
              <a:buFont typeface="Wingdings"/>
              <a:buChar char="ü"/>
            </a:pPr>
            <a:r>
              <a:rPr lang="en-US" b="1" dirty="0">
                <a:solidFill>
                  <a:srgbClr val="00B050"/>
                </a:solidFill>
                <a:cs typeface="Segoe UI"/>
              </a:rPr>
              <a:t>Cardiac rehab referral on discharge </a:t>
            </a:r>
            <a:r>
              <a:rPr lang="en-US" dirty="0">
                <a:solidFill>
                  <a:srgbClr val="00B050"/>
                </a:solidFill>
                <a:cs typeface="Segoe UI"/>
              </a:rPr>
              <a:t>(Class 1, LOE A)</a:t>
            </a:r>
            <a:endParaRPr lang="en-US" dirty="0">
              <a:solidFill>
                <a:srgbClr val="00B050"/>
              </a:solidFill>
              <a:ea typeface="Calibri"/>
              <a:cs typeface="Segoe UI"/>
            </a:endParaRPr>
          </a:p>
        </p:txBody>
      </p:sp>
      <p:pic>
        <p:nvPicPr>
          <p:cNvPr id="36" name="Picture 35" descr="Realistic Human Heart Vector Icon Stock ...">
            <a:extLst>
              <a:ext uri="{FF2B5EF4-FFF2-40B4-BE49-F238E27FC236}">
                <a16:creationId xmlns:a16="http://schemas.microsoft.com/office/drawing/2014/main" id="{B47FB194-8D77-2604-01E3-B3BFCD1F908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979854" y="4943181"/>
            <a:ext cx="1054553" cy="1054552"/>
          </a:xfrm>
          <a:prstGeom prst="rect">
            <a:avLst/>
          </a:prstGeom>
        </p:spPr>
      </p:pic>
      <p:pic>
        <p:nvPicPr>
          <p:cNvPr id="38" name="Graphic 37" descr="Checklist with solid fill">
            <a:extLst>
              <a:ext uri="{FF2B5EF4-FFF2-40B4-BE49-F238E27FC236}">
                <a16:creationId xmlns:a16="http://schemas.microsoft.com/office/drawing/2014/main" id="{01344CC4-856A-D139-1B1C-2DC6C66F7C1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1359562" y="1384394"/>
            <a:ext cx="968829" cy="1009651"/>
          </a:xfrm>
          <a:prstGeom prst="rect">
            <a:avLst/>
          </a:prstGeom>
        </p:spPr>
      </p:pic>
      <p:pic>
        <p:nvPicPr>
          <p:cNvPr id="3" name="Picture 2" descr="A close-up of a microscope&#10;&#10;AI-generated content may be incorrect.">
            <a:extLst>
              <a:ext uri="{FF2B5EF4-FFF2-40B4-BE49-F238E27FC236}">
                <a16:creationId xmlns:a16="http://schemas.microsoft.com/office/drawing/2014/main" id="{510EE65C-A2B3-E66E-DB23-16AADE215373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333054" y="3511013"/>
            <a:ext cx="1381226" cy="1225827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00EA9CC8-8CFB-078B-1231-757202358E11}"/>
              </a:ext>
            </a:extLst>
          </p:cNvPr>
          <p:cNvSpPr txBox="1"/>
          <p:nvPr/>
        </p:nvSpPr>
        <p:spPr>
          <a:xfrm>
            <a:off x="3674538" y="4042201"/>
            <a:ext cx="3034172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b="1" dirty="0">
                <a:ea typeface="Calibri"/>
                <a:cs typeface="Calibri"/>
              </a:rPr>
              <a:t>Staged PCI of OM lesion done on day 4 </a:t>
            </a:r>
            <a:r>
              <a:rPr lang="en-US" dirty="0">
                <a:ea typeface="Calibri"/>
                <a:cs typeface="Calibri"/>
              </a:rPr>
              <a:t>(Class 1, LOE B-R)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8CE331CE-91A3-1F1C-A670-734954638672}"/>
              </a:ext>
            </a:extLst>
          </p:cNvPr>
          <p:cNvSpPr/>
          <p:nvPr/>
        </p:nvSpPr>
        <p:spPr>
          <a:xfrm>
            <a:off x="2451410" y="4888369"/>
            <a:ext cx="2743200" cy="1378158"/>
          </a:xfrm>
          <a:prstGeom prst="rect">
            <a:avLst/>
          </a:prstGeom>
          <a:solidFill>
            <a:srgbClr val="FF000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>
                <a:solidFill>
                  <a:schemeClr val="tx1"/>
                </a:solidFill>
              </a:rPr>
              <a:t>PCI of </a:t>
            </a:r>
            <a:r>
              <a:rPr lang="en-US" sz="1600" b="1" dirty="0" err="1">
                <a:solidFill>
                  <a:schemeClr val="tx1"/>
                </a:solidFill>
              </a:rPr>
              <a:t>noninfarct</a:t>
            </a:r>
            <a:r>
              <a:rPr lang="en-US" sz="1600" b="1" dirty="0">
                <a:solidFill>
                  <a:schemeClr val="tx1"/>
                </a:solidFill>
              </a:rPr>
              <a:t>-related artery at time of PPCI should not be performed in patients with cardiogenic shock</a:t>
            </a:r>
            <a:r>
              <a:rPr lang="en-US" sz="1600" dirty="0">
                <a:solidFill>
                  <a:schemeClr val="tx1"/>
                </a:solidFill>
              </a:rPr>
              <a:t>.</a:t>
            </a:r>
          </a:p>
          <a:p>
            <a:pPr algn="ctr"/>
            <a:r>
              <a:rPr lang="en-US" sz="1600" dirty="0">
                <a:solidFill>
                  <a:schemeClr val="tx1"/>
                </a:solidFill>
              </a:rPr>
              <a:t>(Class 3: Harm, LOE B-R)</a:t>
            </a:r>
          </a:p>
        </p:txBody>
      </p:sp>
    </p:spTree>
    <p:extLst>
      <p:ext uri="{BB962C8B-B14F-4D97-AF65-F5344CB8AC3E}">
        <p14:creationId xmlns:p14="http://schemas.microsoft.com/office/powerpoint/2010/main" val="2098757871"/>
      </p:ext>
    </p:extLst>
  </p:cSld>
  <p:clrMapOvr>
    <a:masterClrMapping/>
  </p:clrMapOvr>
</p:sld>
</file>

<file path=ppt/theme/theme1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454</TotalTime>
  <Words>1352</Words>
  <Application>Microsoft Office PowerPoint</Application>
  <PresentationFormat>Widescreen</PresentationFormat>
  <Paragraphs>181</Paragraphs>
  <Slides>12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12</vt:i4>
      </vt:variant>
    </vt:vector>
  </HeadingPairs>
  <TitlesOfParts>
    <vt:vector size="24" baseType="lpstr">
      <vt:lpstr>Aptos</vt:lpstr>
      <vt:lpstr>Arial</vt:lpstr>
      <vt:lpstr>Calibri</vt:lpstr>
      <vt:lpstr>Lub Dub Bold</vt:lpstr>
      <vt:lpstr>Lub Dub Condensed</vt:lpstr>
      <vt:lpstr>Lub Dub Light</vt:lpstr>
      <vt:lpstr>Lub Dub Medium</vt:lpstr>
      <vt:lpstr>Segoe UI</vt:lpstr>
      <vt:lpstr>Times New Roman</vt:lpstr>
      <vt:lpstr>Wingdings</vt:lpstr>
      <vt:lpstr>2_Office Theme</vt:lpstr>
      <vt:lpstr>2_Office Theme</vt:lpstr>
      <vt:lpstr>Guideline Essentials: AHA Case Study Slide Series</vt:lpstr>
      <vt:lpstr>Case Study 1: Patient Presentation</vt:lpstr>
      <vt:lpstr>Case Study 1: Cath Lab Course</vt:lpstr>
      <vt:lpstr>Case Study 1: Hospital Course</vt:lpstr>
      <vt:lpstr>Case Study 1: Post-Discharge Management</vt:lpstr>
      <vt:lpstr>Case Study 2: Patient Presentation</vt:lpstr>
      <vt:lpstr>Case Study 2: Cath Lab Course</vt:lpstr>
      <vt:lpstr>Case Study 2: CCU Course</vt:lpstr>
      <vt:lpstr>Case Study 2: Floor Management</vt:lpstr>
      <vt:lpstr>Case Study 2: Post-Discharge Management</vt:lpstr>
      <vt:lpstr>Acknowledgments</vt:lpstr>
      <vt:lpstr>Copyright and Permissions Notice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Gwendolyn Reyna</dc:creator>
  <cp:lastModifiedBy>Gwendolyn Reyna</cp:lastModifiedBy>
  <cp:revision>374</cp:revision>
  <dcterms:created xsi:type="dcterms:W3CDTF">2025-06-20T13:28:19Z</dcterms:created>
  <dcterms:modified xsi:type="dcterms:W3CDTF">2025-10-21T14:56:00Z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5e4b1be8-281e-475d-98b0-21c3457e5a46_Enabled">
    <vt:lpwstr>true</vt:lpwstr>
  </property>
  <property fmtid="{D5CDD505-2E9C-101B-9397-08002B2CF9AE}" pid="3" name="MSIP_Label_5e4b1be8-281e-475d-98b0-21c3457e5a46_SetDate">
    <vt:lpwstr>2025-09-16T00:54:18Z</vt:lpwstr>
  </property>
  <property fmtid="{D5CDD505-2E9C-101B-9397-08002B2CF9AE}" pid="4" name="MSIP_Label_5e4b1be8-281e-475d-98b0-21c3457e5a46_Method">
    <vt:lpwstr>Standard</vt:lpwstr>
  </property>
  <property fmtid="{D5CDD505-2E9C-101B-9397-08002B2CF9AE}" pid="5" name="MSIP_Label_5e4b1be8-281e-475d-98b0-21c3457e5a46_Name">
    <vt:lpwstr>Public</vt:lpwstr>
  </property>
  <property fmtid="{D5CDD505-2E9C-101B-9397-08002B2CF9AE}" pid="6" name="MSIP_Label_5e4b1be8-281e-475d-98b0-21c3457e5a46_SiteId">
    <vt:lpwstr>8b3dd73e-4e72-4679-b191-56da1588712b</vt:lpwstr>
  </property>
  <property fmtid="{D5CDD505-2E9C-101B-9397-08002B2CF9AE}" pid="7" name="MSIP_Label_5e4b1be8-281e-475d-98b0-21c3457e5a46_ActionId">
    <vt:lpwstr>f698184f-ca8e-4e1a-8a76-de923f82ba62</vt:lpwstr>
  </property>
  <property fmtid="{D5CDD505-2E9C-101B-9397-08002B2CF9AE}" pid="8" name="MSIP_Label_5e4b1be8-281e-475d-98b0-21c3457e5a46_ContentBits">
    <vt:lpwstr>0</vt:lpwstr>
  </property>
  <property fmtid="{D5CDD505-2E9C-101B-9397-08002B2CF9AE}" pid="9" name="MSIP_Label_5e4b1be8-281e-475d-98b0-21c3457e5a46_Tag">
    <vt:lpwstr>50, 3, 0, 1</vt:lpwstr>
  </property>
</Properties>
</file>