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8" r:id="rId2"/>
  </p:sldMasterIdLst>
  <p:notesMasterIdLst>
    <p:notesMasterId r:id="rId24"/>
  </p:notesMasterIdLst>
  <p:sldIdLst>
    <p:sldId id="257" r:id="rId3"/>
    <p:sldId id="291" r:id="rId4"/>
    <p:sldId id="292" r:id="rId5"/>
    <p:sldId id="293" r:id="rId6"/>
    <p:sldId id="294" r:id="rId7"/>
    <p:sldId id="281" r:id="rId8"/>
    <p:sldId id="283" r:id="rId9"/>
    <p:sldId id="284" r:id="rId10"/>
    <p:sldId id="285" r:id="rId11"/>
    <p:sldId id="289" r:id="rId12"/>
    <p:sldId id="287" r:id="rId13"/>
    <p:sldId id="290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280" r:id="rId22"/>
    <p:sldId id="3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E3BE47"/>
    <a:srgbClr val="AC191F"/>
    <a:srgbClr val="3D6EB8"/>
    <a:srgbClr val="F5665C"/>
    <a:srgbClr val="6CBE89"/>
    <a:srgbClr val="45A448"/>
    <a:srgbClr val="649DD4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EED04-6F11-4E42-880A-DE0D86C78466}" v="161" dt="2025-10-21T14:57:57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4" autoAdjust="0"/>
    <p:restoredTop sz="81370"/>
  </p:normalViewPr>
  <p:slideViewPr>
    <p:cSldViewPr snapToGrid="0">
      <p:cViewPr varScale="1">
        <p:scale>
          <a:sx n="90" d="100"/>
          <a:sy n="90" d="100"/>
        </p:scale>
        <p:origin x="15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wendolyn Reyna" userId="0492242f-5314-4750-ad50-640a4fe02908" providerId="ADAL" clId="{0F2F325E-815E-4EFB-8D05-199871636F60}"/>
    <pc:docChg chg="undo custSel modSld">
      <pc:chgData name="Gwendolyn Reyna" userId="0492242f-5314-4750-ad50-640a4fe02908" providerId="ADAL" clId="{0F2F325E-815E-4EFB-8D05-199871636F60}" dt="2025-10-21T14:58:23.387" v="393" actId="113"/>
      <pc:docMkLst>
        <pc:docMk/>
      </pc:docMkLst>
      <pc:sldChg chg="modSp mod">
        <pc:chgData name="Gwendolyn Reyna" userId="0492242f-5314-4750-ad50-640a4fe02908" providerId="ADAL" clId="{0F2F325E-815E-4EFB-8D05-199871636F60}" dt="2025-10-15T15:07:39.605" v="93" actId="20577"/>
        <pc:sldMkLst>
          <pc:docMk/>
          <pc:sldMk cId="1171176184" sldId="257"/>
        </pc:sldMkLst>
        <pc:spChg chg="mod">
          <ac:chgData name="Gwendolyn Reyna" userId="0492242f-5314-4750-ad50-640a4fe02908" providerId="ADAL" clId="{0F2F325E-815E-4EFB-8D05-199871636F60}" dt="2025-10-15T15:07:16.790" v="64" actId="20577"/>
          <ac:spMkLst>
            <pc:docMk/>
            <pc:sldMk cId="1171176184" sldId="257"/>
            <ac:spMk id="2" creationId="{758E7538-99E0-814A-996C-0848A5205CE0}"/>
          </ac:spMkLst>
        </pc:spChg>
        <pc:spChg chg="mod">
          <ac:chgData name="Gwendolyn Reyna" userId="0492242f-5314-4750-ad50-640a4fe02908" providerId="ADAL" clId="{0F2F325E-815E-4EFB-8D05-199871636F60}" dt="2025-10-15T15:07:39.605" v="93" actId="20577"/>
          <ac:spMkLst>
            <pc:docMk/>
            <pc:sldMk cId="1171176184" sldId="257"/>
            <ac:spMk id="3" creationId="{CDEA19E2-C884-5343-8547-E4ACA2FCDE39}"/>
          </ac:spMkLst>
        </pc:spChg>
      </pc:sldChg>
      <pc:sldChg chg="modSp">
        <pc:chgData name="Gwendolyn Reyna" userId="0492242f-5314-4750-ad50-640a4fe02908" providerId="ADAL" clId="{0F2F325E-815E-4EFB-8D05-199871636F60}" dt="2025-10-21T14:57:16.446" v="381" actId="113"/>
        <pc:sldMkLst>
          <pc:docMk/>
          <pc:sldMk cId="1382922304" sldId="281"/>
        </pc:sldMkLst>
        <pc:spChg chg="mod">
          <ac:chgData name="Gwendolyn Reyna" userId="0492242f-5314-4750-ad50-640a4fe02908" providerId="ADAL" clId="{0F2F325E-815E-4EFB-8D05-199871636F60}" dt="2025-10-21T14:57:16.446" v="381" actId="113"/>
          <ac:spMkLst>
            <pc:docMk/>
            <pc:sldMk cId="1382922304" sldId="281"/>
            <ac:spMk id="2" creationId="{2F2FBA87-CD09-B98E-AC01-53AB25F1905D}"/>
          </ac:spMkLst>
        </pc:spChg>
      </pc:sldChg>
      <pc:sldChg chg="modSp">
        <pc:chgData name="Gwendolyn Reyna" userId="0492242f-5314-4750-ad50-640a4fe02908" providerId="ADAL" clId="{0F2F325E-815E-4EFB-8D05-199871636F60}" dt="2025-10-21T14:57:27.911" v="382" actId="113"/>
        <pc:sldMkLst>
          <pc:docMk/>
          <pc:sldMk cId="2321574344" sldId="283"/>
        </pc:sldMkLst>
        <pc:spChg chg="mod">
          <ac:chgData name="Gwendolyn Reyna" userId="0492242f-5314-4750-ad50-640a4fe02908" providerId="ADAL" clId="{0F2F325E-815E-4EFB-8D05-199871636F60}" dt="2025-10-21T14:57:27.911" v="382" actId="113"/>
          <ac:spMkLst>
            <pc:docMk/>
            <pc:sldMk cId="2321574344" sldId="283"/>
            <ac:spMk id="2" creationId="{671BC2C2-9F67-5AAF-13B6-EE6582D6E1A2}"/>
          </ac:spMkLst>
        </pc:spChg>
      </pc:sldChg>
      <pc:sldChg chg="modSp">
        <pc:chgData name="Gwendolyn Reyna" userId="0492242f-5314-4750-ad50-640a4fe02908" providerId="ADAL" clId="{0F2F325E-815E-4EFB-8D05-199871636F60}" dt="2025-10-21T14:57:34.373" v="383" actId="113"/>
        <pc:sldMkLst>
          <pc:docMk/>
          <pc:sldMk cId="198152033" sldId="284"/>
        </pc:sldMkLst>
        <pc:spChg chg="mod">
          <ac:chgData name="Gwendolyn Reyna" userId="0492242f-5314-4750-ad50-640a4fe02908" providerId="ADAL" clId="{0F2F325E-815E-4EFB-8D05-199871636F60}" dt="2025-10-21T14:57:34.373" v="383" actId="113"/>
          <ac:spMkLst>
            <pc:docMk/>
            <pc:sldMk cId="198152033" sldId="284"/>
            <ac:spMk id="2" creationId="{EC888269-4512-2DEF-55CA-E5DEC1C9BDD3}"/>
          </ac:spMkLst>
        </pc:spChg>
      </pc:sldChg>
      <pc:sldChg chg="modSp">
        <pc:chgData name="Gwendolyn Reyna" userId="0492242f-5314-4750-ad50-640a4fe02908" providerId="ADAL" clId="{0F2F325E-815E-4EFB-8D05-199871636F60}" dt="2025-10-21T14:57:44.118" v="384" actId="113"/>
        <pc:sldMkLst>
          <pc:docMk/>
          <pc:sldMk cId="2160496537" sldId="289"/>
        </pc:sldMkLst>
        <pc:spChg chg="mod">
          <ac:chgData name="Gwendolyn Reyna" userId="0492242f-5314-4750-ad50-640a4fe02908" providerId="ADAL" clId="{0F2F325E-815E-4EFB-8D05-199871636F60}" dt="2025-10-21T14:57:44.118" v="384" actId="113"/>
          <ac:spMkLst>
            <pc:docMk/>
            <pc:sldMk cId="2160496537" sldId="289"/>
            <ac:spMk id="3" creationId="{566306C2-9162-20B8-1FA4-1F3D71CD5ABA}"/>
          </ac:spMkLst>
        </pc:spChg>
      </pc:sldChg>
      <pc:sldChg chg="modSp mod">
        <pc:chgData name="Gwendolyn Reyna" userId="0492242f-5314-4750-ad50-640a4fe02908" providerId="ADAL" clId="{0F2F325E-815E-4EFB-8D05-199871636F60}" dt="2025-10-21T14:58:03.727" v="388" actId="113"/>
        <pc:sldMkLst>
          <pc:docMk/>
          <pc:sldMk cId="1419498512" sldId="290"/>
        </pc:sldMkLst>
        <pc:spChg chg="mod">
          <ac:chgData name="Gwendolyn Reyna" userId="0492242f-5314-4750-ad50-640a4fe02908" providerId="ADAL" clId="{0F2F325E-815E-4EFB-8D05-199871636F60}" dt="2025-10-21T14:57:57.774" v="387" actId="113"/>
          <ac:spMkLst>
            <pc:docMk/>
            <pc:sldMk cId="1419498512" sldId="290"/>
            <ac:spMk id="5" creationId="{37A095BF-8CA9-8554-6023-68CB463E8F51}"/>
          </ac:spMkLst>
        </pc:spChg>
        <pc:spChg chg="mod">
          <ac:chgData name="Gwendolyn Reyna" userId="0492242f-5314-4750-ad50-640a4fe02908" providerId="ADAL" clId="{0F2F325E-815E-4EFB-8D05-199871636F60}" dt="2025-10-21T14:58:03.727" v="388" actId="113"/>
          <ac:spMkLst>
            <pc:docMk/>
            <pc:sldMk cId="1419498512" sldId="290"/>
            <ac:spMk id="7" creationId="{D181ACAA-5AF0-A651-7B14-CE0E0D08B72F}"/>
          </ac:spMkLst>
        </pc:spChg>
      </pc:sldChg>
      <pc:sldChg chg="modSp mod">
        <pc:chgData name="Gwendolyn Reyna" userId="0492242f-5314-4750-ad50-640a4fe02908" providerId="ADAL" clId="{0F2F325E-815E-4EFB-8D05-199871636F60}" dt="2025-10-21T14:56:32.221" v="374" actId="113"/>
        <pc:sldMkLst>
          <pc:docMk/>
          <pc:sldMk cId="3298358278" sldId="291"/>
        </pc:sldMkLst>
        <pc:spChg chg="mod">
          <ac:chgData name="Gwendolyn Reyna" userId="0492242f-5314-4750-ad50-640a4fe02908" providerId="ADAL" clId="{0F2F325E-815E-4EFB-8D05-199871636F60}" dt="2025-10-21T14:56:27.437" v="373" actId="113"/>
          <ac:spMkLst>
            <pc:docMk/>
            <pc:sldMk cId="3298358278" sldId="291"/>
            <ac:spMk id="11" creationId="{C9048656-0F98-D306-31A9-A2D0FF65EC5E}"/>
          </ac:spMkLst>
        </pc:spChg>
        <pc:spChg chg="mod">
          <ac:chgData name="Gwendolyn Reyna" userId="0492242f-5314-4750-ad50-640a4fe02908" providerId="ADAL" clId="{0F2F325E-815E-4EFB-8D05-199871636F60}" dt="2025-10-21T14:56:32.221" v="374" actId="113"/>
          <ac:spMkLst>
            <pc:docMk/>
            <pc:sldMk cId="3298358278" sldId="291"/>
            <ac:spMk id="13" creationId="{55750190-F4FB-8993-01C3-8E7DE0C837CE}"/>
          </ac:spMkLst>
        </pc:spChg>
      </pc:sldChg>
      <pc:sldChg chg="modSp mod">
        <pc:chgData name="Gwendolyn Reyna" userId="0492242f-5314-4750-ad50-640a4fe02908" providerId="ADAL" clId="{0F2F325E-815E-4EFB-8D05-199871636F60}" dt="2025-10-21T14:56:43.886" v="376" actId="113"/>
        <pc:sldMkLst>
          <pc:docMk/>
          <pc:sldMk cId="3034801675" sldId="292"/>
        </pc:sldMkLst>
        <pc:spChg chg="mod">
          <ac:chgData name="Gwendolyn Reyna" userId="0492242f-5314-4750-ad50-640a4fe02908" providerId="ADAL" clId="{0F2F325E-815E-4EFB-8D05-199871636F60}" dt="2025-10-21T14:56:39.542" v="375" actId="113"/>
          <ac:spMkLst>
            <pc:docMk/>
            <pc:sldMk cId="3034801675" sldId="292"/>
            <ac:spMk id="2" creationId="{73DD7355-20EC-CBBE-1F2A-6CDF3D313CAB}"/>
          </ac:spMkLst>
        </pc:spChg>
        <pc:spChg chg="mod">
          <ac:chgData name="Gwendolyn Reyna" userId="0492242f-5314-4750-ad50-640a4fe02908" providerId="ADAL" clId="{0F2F325E-815E-4EFB-8D05-199871636F60}" dt="2025-10-21T14:56:43.886" v="376" actId="113"/>
          <ac:spMkLst>
            <pc:docMk/>
            <pc:sldMk cId="3034801675" sldId="292"/>
            <ac:spMk id="5" creationId="{D52581E2-1398-5AD0-9064-D5087233760D}"/>
          </ac:spMkLst>
        </pc:spChg>
        <pc:spChg chg="mod">
          <ac:chgData name="Gwendolyn Reyna" userId="0492242f-5314-4750-ad50-640a4fe02908" providerId="ADAL" clId="{0F2F325E-815E-4EFB-8D05-199871636F60}" dt="2025-10-20T20:51:39.910" v="169" actId="1076"/>
          <ac:spMkLst>
            <pc:docMk/>
            <pc:sldMk cId="3034801675" sldId="292"/>
            <ac:spMk id="17" creationId="{1B3CCB66-76A7-AEFD-FFDF-43226C34A1C7}"/>
          </ac:spMkLst>
        </pc:spChg>
        <pc:spChg chg="mod">
          <ac:chgData name="Gwendolyn Reyna" userId="0492242f-5314-4750-ad50-640a4fe02908" providerId="ADAL" clId="{0F2F325E-815E-4EFB-8D05-199871636F60}" dt="2025-10-20T20:51:56.741" v="172" actId="1076"/>
          <ac:spMkLst>
            <pc:docMk/>
            <pc:sldMk cId="3034801675" sldId="292"/>
            <ac:spMk id="19" creationId="{7823A461-D835-C781-FC78-F7DB29DDCACD}"/>
          </ac:spMkLst>
        </pc:spChg>
      </pc:sldChg>
      <pc:sldChg chg="modSp mod">
        <pc:chgData name="Gwendolyn Reyna" userId="0492242f-5314-4750-ad50-640a4fe02908" providerId="ADAL" clId="{0F2F325E-815E-4EFB-8D05-199871636F60}" dt="2025-10-21T14:56:59.958" v="379" actId="113"/>
        <pc:sldMkLst>
          <pc:docMk/>
          <pc:sldMk cId="2353870146" sldId="293"/>
        </pc:sldMkLst>
        <pc:spChg chg="mod">
          <ac:chgData name="Gwendolyn Reyna" userId="0492242f-5314-4750-ad50-640a4fe02908" providerId="ADAL" clId="{0F2F325E-815E-4EFB-8D05-199871636F60}" dt="2025-10-21T14:56:50.870" v="377" actId="113"/>
          <ac:spMkLst>
            <pc:docMk/>
            <pc:sldMk cId="2353870146" sldId="293"/>
            <ac:spMk id="2" creationId="{CE64977B-7FEB-5FC8-AD4B-CCD784F254CC}"/>
          </ac:spMkLst>
        </pc:spChg>
        <pc:spChg chg="mod">
          <ac:chgData name="Gwendolyn Reyna" userId="0492242f-5314-4750-ad50-640a4fe02908" providerId="ADAL" clId="{0F2F325E-815E-4EFB-8D05-199871636F60}" dt="2025-10-21T14:56:59.958" v="379" actId="113"/>
          <ac:spMkLst>
            <pc:docMk/>
            <pc:sldMk cId="2353870146" sldId="293"/>
            <ac:spMk id="9" creationId="{F9504FAC-0F80-B49F-DFDC-3ACCAB9ACBF5}"/>
          </ac:spMkLst>
        </pc:spChg>
        <pc:spChg chg="mod">
          <ac:chgData name="Gwendolyn Reyna" userId="0492242f-5314-4750-ad50-640a4fe02908" providerId="ADAL" clId="{0F2F325E-815E-4EFB-8D05-199871636F60}" dt="2025-10-21T14:56:54.949" v="378" actId="113"/>
          <ac:spMkLst>
            <pc:docMk/>
            <pc:sldMk cId="2353870146" sldId="293"/>
            <ac:spMk id="10" creationId="{F35F8690-1B0C-8EF4-0734-52CFDAD26AF4}"/>
          </ac:spMkLst>
        </pc:spChg>
      </pc:sldChg>
      <pc:sldChg chg="modSp mod">
        <pc:chgData name="Gwendolyn Reyna" userId="0492242f-5314-4750-ad50-640a4fe02908" providerId="ADAL" clId="{0F2F325E-815E-4EFB-8D05-199871636F60}" dt="2025-10-21T14:57:09.325" v="380" actId="113"/>
        <pc:sldMkLst>
          <pc:docMk/>
          <pc:sldMk cId="1840965261" sldId="294"/>
        </pc:sldMkLst>
        <pc:spChg chg="mod">
          <ac:chgData name="Gwendolyn Reyna" userId="0492242f-5314-4750-ad50-640a4fe02908" providerId="ADAL" clId="{0F2F325E-815E-4EFB-8D05-199871636F60}" dt="2025-10-21T14:57:09.325" v="380" actId="113"/>
          <ac:spMkLst>
            <pc:docMk/>
            <pc:sldMk cId="1840965261" sldId="294"/>
            <ac:spMk id="5" creationId="{C049AB4D-3BC9-2817-EEA8-1FEE0AEC42B6}"/>
          </ac:spMkLst>
        </pc:spChg>
      </pc:sldChg>
      <pc:sldChg chg="modSp mod">
        <pc:chgData name="Gwendolyn Reyna" userId="0492242f-5314-4750-ad50-640a4fe02908" providerId="ADAL" clId="{0F2F325E-815E-4EFB-8D05-199871636F60}" dt="2025-10-21T14:58:23.387" v="393" actId="113"/>
        <pc:sldMkLst>
          <pc:docMk/>
          <pc:sldMk cId="2960428881" sldId="296"/>
        </pc:sldMkLst>
        <pc:spChg chg="mod">
          <ac:chgData name="Gwendolyn Reyna" userId="0492242f-5314-4750-ad50-640a4fe02908" providerId="ADAL" clId="{0F2F325E-815E-4EFB-8D05-199871636F60}" dt="2025-10-21T14:58:19.366" v="392" actId="113"/>
          <ac:spMkLst>
            <pc:docMk/>
            <pc:sldMk cId="2960428881" sldId="296"/>
            <ac:spMk id="2" creationId="{B59EBDC0-3BC1-D266-E7E4-4BB1411FF5AA}"/>
          </ac:spMkLst>
        </pc:spChg>
        <pc:spChg chg="mod">
          <ac:chgData name="Gwendolyn Reyna" userId="0492242f-5314-4750-ad50-640a4fe02908" providerId="ADAL" clId="{0F2F325E-815E-4EFB-8D05-199871636F60}" dt="2025-10-21T14:58:23.387" v="393" actId="113"/>
          <ac:spMkLst>
            <pc:docMk/>
            <pc:sldMk cId="2960428881" sldId="296"/>
            <ac:spMk id="3" creationId="{4C87A8CE-6D65-2B6D-B76D-C95BBD273DA6}"/>
          </ac:spMkLst>
        </pc:spChg>
      </pc:sldChg>
      <pc:sldChg chg="modSp">
        <pc:chgData name="Gwendolyn Reyna" userId="0492242f-5314-4750-ad50-640a4fe02908" providerId="ADAL" clId="{0F2F325E-815E-4EFB-8D05-199871636F60}" dt="2025-10-20T21:11:35.388" v="315" actId="20577"/>
        <pc:sldMkLst>
          <pc:docMk/>
          <pc:sldMk cId="4207526649" sldId="297"/>
        </pc:sldMkLst>
        <pc:spChg chg="mod">
          <ac:chgData name="Gwendolyn Reyna" userId="0492242f-5314-4750-ad50-640a4fe02908" providerId="ADAL" clId="{0F2F325E-815E-4EFB-8D05-199871636F60}" dt="2025-10-20T21:11:35.388" v="315" actId="20577"/>
          <ac:spMkLst>
            <pc:docMk/>
            <pc:sldMk cId="4207526649" sldId="297"/>
            <ac:spMk id="3" creationId="{17DDB10C-2775-B78E-E7FD-F379AD41180D}"/>
          </ac:spMkLst>
        </pc:spChg>
      </pc:sldChg>
      <pc:sldChg chg="modSp">
        <pc:chgData name="Gwendolyn Reyna" userId="0492242f-5314-4750-ad50-640a4fe02908" providerId="ADAL" clId="{0F2F325E-815E-4EFB-8D05-199871636F60}" dt="2025-10-20T21:16:31.388" v="324" actId="20577"/>
        <pc:sldMkLst>
          <pc:docMk/>
          <pc:sldMk cId="1372857919" sldId="299"/>
        </pc:sldMkLst>
        <pc:spChg chg="mod">
          <ac:chgData name="Gwendolyn Reyna" userId="0492242f-5314-4750-ad50-640a4fe02908" providerId="ADAL" clId="{0F2F325E-815E-4EFB-8D05-199871636F60}" dt="2025-10-20T21:16:31.388" v="324" actId="20577"/>
          <ac:spMkLst>
            <pc:docMk/>
            <pc:sldMk cId="1372857919" sldId="299"/>
            <ac:spMk id="9" creationId="{7EEE4376-0BFA-9D2B-52E3-041B9FECAC12}"/>
          </ac:spMkLst>
        </pc:spChg>
      </pc:sldChg>
      <pc:sldChg chg="modSp">
        <pc:chgData name="Gwendolyn Reyna" userId="0492242f-5314-4750-ad50-640a4fe02908" providerId="ADAL" clId="{0F2F325E-815E-4EFB-8D05-199871636F60}" dt="2025-10-20T21:22:42.299" v="344" actId="20577"/>
        <pc:sldMkLst>
          <pc:docMk/>
          <pc:sldMk cId="153139389" sldId="300"/>
        </pc:sldMkLst>
        <pc:spChg chg="mod">
          <ac:chgData name="Gwendolyn Reyna" userId="0492242f-5314-4750-ad50-640a4fe02908" providerId="ADAL" clId="{0F2F325E-815E-4EFB-8D05-199871636F60}" dt="2025-10-20T21:21:52.044" v="333" actId="20577"/>
          <ac:spMkLst>
            <pc:docMk/>
            <pc:sldMk cId="153139389" sldId="300"/>
            <ac:spMk id="2" creationId="{31AFDB1E-894B-AF66-3838-4B7CBF5D8BFB}"/>
          </ac:spMkLst>
        </pc:spChg>
        <pc:spChg chg="mod">
          <ac:chgData name="Gwendolyn Reyna" userId="0492242f-5314-4750-ad50-640a4fe02908" providerId="ADAL" clId="{0F2F325E-815E-4EFB-8D05-199871636F60}" dt="2025-10-20T21:22:42.299" v="344" actId="20577"/>
          <ac:spMkLst>
            <pc:docMk/>
            <pc:sldMk cId="153139389" sldId="300"/>
            <ac:spMk id="6" creationId="{BF1923BF-08DB-9E6D-E95E-F29AC4D10518}"/>
          </ac:spMkLst>
        </pc:spChg>
      </pc:sldChg>
      <pc:sldChg chg="modSp mod">
        <pc:chgData name="Gwendolyn Reyna" userId="0492242f-5314-4750-ad50-640a4fe02908" providerId="ADAL" clId="{0F2F325E-815E-4EFB-8D05-199871636F60}" dt="2025-10-20T21:28:21.715" v="364" actId="20577"/>
        <pc:sldMkLst>
          <pc:docMk/>
          <pc:sldMk cId="2009959792" sldId="301"/>
        </pc:sldMkLst>
        <pc:spChg chg="mod">
          <ac:chgData name="Gwendolyn Reyna" userId="0492242f-5314-4750-ad50-640a4fe02908" providerId="ADAL" clId="{0F2F325E-815E-4EFB-8D05-199871636F60}" dt="2025-10-20T21:28:11.549" v="351" actId="20577"/>
          <ac:spMkLst>
            <pc:docMk/>
            <pc:sldMk cId="2009959792" sldId="301"/>
            <ac:spMk id="2" creationId="{6BA4EC31-A4A1-C62A-919C-F73FD8D6A509}"/>
          </ac:spMkLst>
        </pc:spChg>
        <pc:spChg chg="mod">
          <ac:chgData name="Gwendolyn Reyna" userId="0492242f-5314-4750-ad50-640a4fe02908" providerId="ADAL" clId="{0F2F325E-815E-4EFB-8D05-199871636F60}" dt="2025-10-20T21:28:21.715" v="364" actId="20577"/>
          <ac:spMkLst>
            <pc:docMk/>
            <pc:sldMk cId="2009959792" sldId="301"/>
            <ac:spMk id="3" creationId="{CF872431-8325-CBB1-B4D0-E8ED90BE6876}"/>
          </ac:spMkLst>
        </pc:spChg>
      </pc:sldChg>
      <pc:sldChg chg="modSp mod">
        <pc:chgData name="Gwendolyn Reyna" userId="0492242f-5314-4750-ad50-640a4fe02908" providerId="ADAL" clId="{0F2F325E-815E-4EFB-8D05-199871636F60}" dt="2025-10-20T21:29:58.765" v="371" actId="20577"/>
        <pc:sldMkLst>
          <pc:docMk/>
          <pc:sldMk cId="4293637692" sldId="302"/>
        </pc:sldMkLst>
        <pc:spChg chg="mod">
          <ac:chgData name="Gwendolyn Reyna" userId="0492242f-5314-4750-ad50-640a4fe02908" providerId="ADAL" clId="{0F2F325E-815E-4EFB-8D05-199871636F60}" dt="2025-10-20T21:29:58.765" v="371" actId="20577"/>
          <ac:spMkLst>
            <pc:docMk/>
            <pc:sldMk cId="4293637692" sldId="302"/>
            <ac:spMk id="2" creationId="{900858EC-6D75-5CFC-1F7D-7BAF3009B2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8D538-E616-470C-BE23-C2234684DE9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C7EE9-F8F6-4278-AF0A-2D6DB777B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98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www.aclsonline.us/rhythms/atrial-fibrillation/?utm_source=chatgpt.com__;!!IQSCTYBSse9odmP7!LToPMPs5GeFLeQ785_kIkORYMoMi3qimUOBMPBqUJ6oTdh3N74yIMhLh0ke1vEjOeH9y_moGnJKCf763VhBPdJe5ZA$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FAFC5-3A27-43A2-9905-E94D9A42FA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048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85CE1-7877-C0E4-C83B-D1A2D4C92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2607D-4E67-B77C-6155-12736688B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32BBB4-F2BB-C5D7-1E8B-E5119D920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55177-77DB-1E49-16C2-5BFF1358B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79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AD070-DA91-6A3C-2E0F-09EB49574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07385-0B4A-3DAB-5D1E-AB3F8948C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79EF8-A36F-8E47-7364-E6339DF9E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9B825-C158-07B8-3443-690D7F410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42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AD070-DA91-6A3C-2E0F-09EB49574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07385-0B4A-3DAB-5D1E-AB3F8948C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79EF8-A36F-8E47-7364-E6339DF9E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9B825-C158-07B8-3443-690D7F410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75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64C04-74CE-63F6-2686-3F98644EC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0633A2-234A-A5E4-34C0-131570862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0DB3E-E9AE-6520-B224-E37FF3057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atrial fibrillation rhythm strip from an external website: </a:t>
            </a:r>
          </a:p>
          <a:p>
            <a:pPr fontAlgn="base"/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Medical Resource Institute. (n.d.).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Identifying and Treating Atrial Fibrillation (AFib or AF)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ACLSOnline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Retrieved from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ttps://urldefense.com/v3/__https://www.aclsonline.us/rhythms/atrial-fibrillation/?utm_source=chatgpt.com__;!!IQSCTYBSse9odmP7!LToPMPs5GeFLeQ785_kIkORYMoMi3qimUOBMPBqUJ6oTdh3N74yIMhLh0ke1vEjOeH9y_moGnJKCf763VhBPdJe5ZA$"/>
              </a:rPr>
              <a:t>https://www.aclsonline.us/rhythms/atrial-fibrillation/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DB6AA-F456-6E0B-05E2-351F18490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24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6BBA9-ED9B-926D-401B-14666EDF9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A2E24F-EA64-7146-3BC6-291A0C378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AC421-2213-0EFC-0D68-8A668EF90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AF was not due to acute hemoglobin drop, he is baseline anemic after review of labs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41364-6B05-7E53-AAB2-25512596A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30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DA0CD-76E5-4348-6332-C539AD4AF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7D92CC-E764-0F3F-1EB0-DE8413A0D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F9572D-B93B-D011-1C10-BB6BD7C77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F2858-08F8-AF06-1ADF-7EAD097EBC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50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D8103-9E02-F9A6-B321-66A03E7B8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89AD2E-A743-A1C7-344B-D1759F319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8716D-9387-29E4-FDAB-F71BE2A0E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 </a:t>
            </a:r>
            <a:r>
              <a:rPr lang="en-US" dirty="0" err="1"/>
              <a:t>anlyais</a:t>
            </a:r>
            <a:r>
              <a:rPr lang="en-US" dirty="0"/>
              <a:t> figure?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D4C98-2F25-DD9B-BF38-EA8077F19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42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0CC70-23E4-F8E2-7B5D-0FAF6BD0E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210B22-67D4-DC33-3320-92577BD45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FFA23A-4E93-BF48-6766-C01C083B9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patients who do not reach LDL-C treatment goals on maximally tolerated statin therapy or who are intolerant to statins, several non-statin therapies can lower LDL-C levels and improve ASCVD outcomes across diverse populations.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4756F-E1C1-1951-1859-BE15A2226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21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36F4B-671D-D358-BC60-3F85E448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FBBD3E-66E4-157A-BBC2-C841F47874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802B88-89C8-0DC4-47D7-0A9B25124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E69C4-F21C-BB61-6DE3-B5D2D2F972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43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40011-36C7-A06D-5B91-4F69D4494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FAABBF-E1B7-06C8-FC23-DE701DB26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8B25E-DE0D-6E21-312A-58B8BA224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FFE37-FE78-F809-191C-0E53CC8DB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97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6AD41-81D1-F9B8-A058-9684E2137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5BCB3-E9DE-65ED-8A21-AB2E1455B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B49DE1-4C74-90CF-806B-A790E0EEC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i="1" dirty="0"/>
              <a:t>Mr. Guy D. Lines is a 57-year-old male with past medical history significant for hypertension, type 2 diabetes mellitus, and prior cerebrovascular accident who presents to the emergency department after an episode of nausea, vomiting, and “crushing” chest pain.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i="1" dirty="0"/>
              <a:t>An initial ECG (below) and hs-cTn level were obtained.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patients with suspected ACS, acquisition and interpretation of an </a:t>
            </a:r>
            <a:r>
              <a:rPr lang="en-US" sz="1200" dirty="0">
                <a:solidFill>
                  <a:srgbClr val="AC191F"/>
                </a:solidFill>
              </a:rPr>
              <a:t>ECG within 10 minutes </a:t>
            </a:r>
            <a:r>
              <a:rPr lang="en-US" sz="1200" dirty="0"/>
              <a:t>is recommended to help guide patient management (</a:t>
            </a:r>
            <a:r>
              <a:rPr lang="en-US" sz="1200" dirty="0">
                <a:solidFill>
                  <a:srgbClr val="45A448"/>
                </a:solidFill>
              </a:rPr>
              <a:t>COR I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D6EB8"/>
                </a:solidFill>
              </a:rPr>
              <a:t>LOE B-NR</a:t>
            </a:r>
            <a:r>
              <a:rPr lang="en-US" sz="1200" dirty="0"/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AC191F"/>
                </a:solidFill>
              </a:rPr>
              <a:t>cTn should also be measured as soon as possible</a:t>
            </a:r>
            <a:r>
              <a:rPr lang="en-US" sz="1200" dirty="0"/>
              <a:t>, preferably using a high-sensitivity cTn (</a:t>
            </a:r>
            <a:r>
              <a:rPr lang="en-US" sz="1200" dirty="0" err="1"/>
              <a:t>hs</a:t>
            </a:r>
            <a:r>
              <a:rPr lang="en-US" sz="1200" dirty="0"/>
              <a:t>-cTn) assay (</a:t>
            </a:r>
            <a:r>
              <a:rPr lang="en-US" sz="1200" dirty="0">
                <a:solidFill>
                  <a:srgbClr val="45A448"/>
                </a:solidFill>
              </a:rPr>
              <a:t>COR I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D6EB8"/>
                </a:solidFill>
              </a:rPr>
              <a:t>LOE B-NR</a:t>
            </a:r>
            <a:r>
              <a:rPr lang="en-US" sz="1200" dirty="0"/>
              <a:t>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297D5-49B2-7A16-D348-47BB68BAC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74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79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C0D46-CF2A-4336-A938-D74176F4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8150D-1242-ABF5-32AE-27BA9C0A0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DC0D41-605C-58C4-C2B4-ED6F485D7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E1248-9B59-6CB7-CA2D-5BDC839094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FAFC5-3A27-43A2-9905-E94D9A42FA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92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D2F76-0F39-3F16-497E-C95BA156E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11674F-368C-FCB7-72E6-5137AAAB6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CF1AD5-72F5-22DA-6AE9-DCDD85269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200" i="1" dirty="0"/>
              <a:t>Initial ECG was unremarkable, and the baseline hs-cTn was within normal limits.</a:t>
            </a:r>
            <a:br>
              <a:rPr lang="en-US" sz="1200" i="1" dirty="0"/>
            </a:br>
            <a:r>
              <a:rPr lang="en-US" sz="1200" i="1" dirty="0"/>
              <a:t>However, subsequent ECGs revealed </a:t>
            </a:r>
            <a:r>
              <a:rPr lang="en-US" sz="1200" i="1" u="sng" dirty="0"/>
              <a:t>new ST-segment depressions </a:t>
            </a:r>
            <a:r>
              <a:rPr lang="en-US" sz="1200" i="1" dirty="0"/>
              <a:t>and repeat hs-cTn levels demonstrated a </a:t>
            </a:r>
            <a:r>
              <a:rPr lang="en-US" sz="1200" i="1" u="sng" dirty="0"/>
              <a:t>rising trend above the 99th-percentile upper reference limit</a:t>
            </a:r>
            <a:r>
              <a:rPr lang="en-US" sz="1200" i="1" dirty="0"/>
              <a:t>, consistent with evolving </a:t>
            </a:r>
            <a:r>
              <a:rPr lang="en-US" sz="1200" b="1" i="1" dirty="0"/>
              <a:t>NSTE-ACS</a:t>
            </a:r>
            <a:r>
              <a:rPr lang="en-US" sz="1200" i="1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patients with suspected ACS in whom the </a:t>
            </a:r>
            <a:r>
              <a:rPr lang="en-US" sz="1200" dirty="0">
                <a:solidFill>
                  <a:srgbClr val="AC191F"/>
                </a:solidFill>
              </a:rPr>
              <a:t>initial ECG is nondiagnostic, serial 12-lead ECGs should be performed </a:t>
            </a:r>
            <a:r>
              <a:rPr lang="en-US" sz="1200" dirty="0"/>
              <a:t>to detect potential ischemic changes, especially when clinical suspicion of ACS is high, symptoms are persistent, or clinical condition deteriorates (</a:t>
            </a:r>
            <a:r>
              <a:rPr lang="en-US" sz="1200" dirty="0">
                <a:solidFill>
                  <a:srgbClr val="45A448"/>
                </a:solidFill>
              </a:rPr>
              <a:t>COR I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D6EB8"/>
                </a:solidFill>
              </a:rPr>
              <a:t>LOE B-NR</a:t>
            </a:r>
            <a:r>
              <a:rPr lang="en-US" sz="1200" dirty="0"/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patients with suspected ACS with an</a:t>
            </a:r>
            <a:r>
              <a:rPr lang="en-US" sz="1200" dirty="0">
                <a:solidFill>
                  <a:srgbClr val="C00000"/>
                </a:solidFill>
              </a:rPr>
              <a:t> initial hs-cTn or cTn that is nondiagnostic</a:t>
            </a:r>
            <a:r>
              <a:rPr lang="en-US" sz="1200" dirty="0"/>
              <a:t>, the recommended time intervals for repeat measurements after the initial sample collection (time zero) are </a:t>
            </a:r>
            <a:r>
              <a:rPr lang="en-US" sz="1200" dirty="0">
                <a:solidFill>
                  <a:srgbClr val="C00000"/>
                </a:solidFill>
              </a:rPr>
              <a:t>1 to 2 hours for hs-cTn</a:t>
            </a:r>
            <a:r>
              <a:rPr lang="en-US" sz="1200" dirty="0"/>
              <a:t> and 3 to 6 hours for conventional cTn assays. (</a:t>
            </a:r>
            <a:r>
              <a:rPr lang="en-US" sz="1200" dirty="0">
                <a:solidFill>
                  <a:srgbClr val="45A448"/>
                </a:solidFill>
              </a:rPr>
              <a:t>COR I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D6EB8"/>
                </a:solidFill>
              </a:rPr>
              <a:t>LOE B-NR</a:t>
            </a:r>
            <a:r>
              <a:rPr lang="en-US" sz="1200" dirty="0"/>
              <a:t>).</a:t>
            </a:r>
            <a:endParaRPr lang="en-US" sz="12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EE852-3626-1B90-8878-A1A5E3E29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62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678C2-9A37-0457-E6CF-89A121495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E31805-CAED-6EDA-408C-2865884FD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CA4210-1B60-543E-3D5E-30DC14185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Mr. Lines received an oral loading dose of aspirin and was initiated on intravenous unfractionated heparin (UFH). In patients with ACS, an initial oral loading dose of </a:t>
            </a:r>
            <a:r>
              <a:rPr lang="en-US" sz="1200" i="1" dirty="0">
                <a:solidFill>
                  <a:srgbClr val="C00000"/>
                </a:solidFill>
              </a:rPr>
              <a:t>aspirin</a:t>
            </a:r>
            <a:r>
              <a:rPr lang="en-US" sz="1200" i="1" dirty="0"/>
              <a:t>, followed by daily low-dose aspirin, is recommended to reduce death and MACE (</a:t>
            </a:r>
            <a:r>
              <a:rPr lang="en-US" sz="1200" i="1" dirty="0">
                <a:solidFill>
                  <a:srgbClr val="45A448"/>
                </a:solidFill>
              </a:rPr>
              <a:t>COR I</a:t>
            </a:r>
            <a:r>
              <a:rPr lang="en-US" sz="1200" i="1" dirty="0"/>
              <a:t>, </a:t>
            </a:r>
            <a:r>
              <a:rPr lang="en-US" sz="1200" i="1" dirty="0">
                <a:solidFill>
                  <a:srgbClr val="3D6EB8"/>
                </a:solidFill>
              </a:rPr>
              <a:t>LOE A</a:t>
            </a:r>
            <a:r>
              <a:rPr lang="en-US" sz="1200" i="1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Patients with ACS should also be treated with a loading dose of an oral </a:t>
            </a:r>
            <a:r>
              <a:rPr lang="en-US" sz="1200" dirty="0">
                <a:solidFill>
                  <a:srgbClr val="C00000"/>
                </a:solidFill>
              </a:rPr>
              <a:t>P2Y12 inhibitor</a:t>
            </a:r>
            <a:r>
              <a:rPr lang="en-US" sz="1200" dirty="0"/>
              <a:t> followed by daily dosing (</a:t>
            </a:r>
            <a:r>
              <a:rPr lang="en-US" sz="1200" dirty="0">
                <a:solidFill>
                  <a:srgbClr val="45A448"/>
                </a:solidFill>
              </a:rPr>
              <a:t>COR I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D6EB8"/>
                </a:solidFill>
              </a:rPr>
              <a:t>LOE A</a:t>
            </a:r>
            <a:r>
              <a:rPr lang="en-US" sz="1200" dirty="0"/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selection of the specific type of oral P2Y12 inhibitor should involve several considerations, including the patient’s anticipated management strategy and their risk of bleeding.</a:t>
            </a:r>
            <a:endParaRPr lang="en-US" sz="1200" i="1" dirty="0"/>
          </a:p>
          <a:p>
            <a:r>
              <a:rPr lang="en-US" sz="1200" i="1" dirty="0"/>
              <a:t>Prasugrel was contraindicated given his history of stroke </a:t>
            </a:r>
            <a:r>
              <a:rPr lang="en-US" sz="1200" dirty="0"/>
              <a:t>(</a:t>
            </a:r>
            <a:r>
              <a:rPr lang="en-US" sz="1200" i="1" dirty="0">
                <a:solidFill>
                  <a:srgbClr val="FF0000"/>
                </a:solidFill>
              </a:rPr>
              <a:t>COR 3</a:t>
            </a:r>
            <a:r>
              <a:rPr lang="en-US" sz="1200" i="1" dirty="0"/>
              <a:t>, </a:t>
            </a:r>
            <a:r>
              <a:rPr lang="en-US" sz="1200" i="1" dirty="0">
                <a:solidFill>
                  <a:srgbClr val="649DD4"/>
                </a:solidFill>
              </a:rPr>
              <a:t>LOE B-R</a:t>
            </a:r>
            <a:r>
              <a:rPr lang="en-US" sz="1200" dirty="0"/>
              <a:t>).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30E1E-5627-3B99-A487-605BF28E6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95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731E4-6E47-82DF-809C-F80E68910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5EB5B-3C2F-9752-B398-FDA4C2D60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D1B82-97E5-E533-8C5C-1B2AB1B2D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Prior to loading of P2Y12 inhibitor, the timing of administration was considered. </a:t>
            </a:r>
            <a:r>
              <a:rPr lang="en-US" sz="1200" i="1" dirty="0">
                <a:solidFill>
                  <a:srgbClr val="C00000"/>
                </a:solidFill>
              </a:rPr>
              <a:t>Current evidence does not support routine pretreatment in NSTE-ACS if an early invasive strategy (&lt;24h) is planned, though it may be considered with clopidogrel or ticagrelor when angiography is delayed (≥24h) and bleeding risk is low </a:t>
            </a:r>
            <a:r>
              <a:rPr lang="en-US" sz="1200" i="1" dirty="0"/>
              <a:t>(</a:t>
            </a:r>
            <a:r>
              <a:rPr lang="en-US" sz="1200" i="1" dirty="0">
                <a:solidFill>
                  <a:srgbClr val="FFC000"/>
                </a:solidFill>
              </a:rPr>
              <a:t>COR </a:t>
            </a:r>
            <a:r>
              <a:rPr lang="en-US" sz="1200" dirty="0">
                <a:solidFill>
                  <a:srgbClr val="FFC000"/>
                </a:solidFill>
              </a:rPr>
              <a:t>2b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D6EB8"/>
                </a:solidFill>
              </a:rPr>
              <a:t>LOE B-NR</a:t>
            </a:r>
            <a:r>
              <a:rPr lang="en-US" sz="1200" dirty="0"/>
              <a:t>).</a:t>
            </a:r>
            <a:endParaRPr lang="en-US" sz="12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the CURE </a:t>
            </a:r>
            <a:r>
              <a:rPr lang="en-US" sz="1200" dirty="0" err="1"/>
              <a:t>substudy</a:t>
            </a:r>
            <a:r>
              <a:rPr lang="en-US" sz="1200" dirty="0"/>
              <a:t>, clopidogrel pretreatment before PCI reduced early and 30-day ischemic events.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However, trials using more potent P2Y12 inhibitors, including ACCOAST with prasugrel and DUBIUS with ticagrelor, showed no ischemic benefit of pretreatment and increased bleeding risk with prasugrel. </a:t>
            </a:r>
          </a:p>
          <a:p>
            <a:endParaRPr lang="en-US" sz="1200" i="1" dirty="0"/>
          </a:p>
          <a:p>
            <a:r>
              <a:rPr lang="en-US" sz="1200" i="1" dirty="0"/>
              <a:t>Because invasive evaluation was not anticipated within 24 hours—given Mr. Lines presented on a Saturday and did not currently meet criteria for urgent catheterization yet—it was reasonable to administer a P2Y12 inhibitor at this time, but will revisit this after the next couple slides.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65B71-5A1A-F6A5-3896-B8C6914465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7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C6FD0-B389-A231-9470-F4B9F50D2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EC518-F723-95E6-D718-AC7880391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CCD09-DB26-D190-0DAC-7CF6A6E3C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F9001-8607-BC5B-9826-2D0188433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6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3CA1A-2347-E8B0-AD68-67EC3D5C3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D2973-B9DB-EF75-A0D3-4657ACDA5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64547A-5EA9-3E77-58CC-F92E576DED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AD41E-7EB4-3400-4E52-449C79611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20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481D6-510A-C0D7-31BF-DC2B9F7E4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92AC4C-A767-768E-A980-1F0BE78E5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1CC92-11F6-E3CB-32CD-26B8AD553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4DA31-018A-28F2-65E2-E8F794F39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53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6C9AD-57A8-6B33-1FBA-2C2F6338A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899B8-FDEB-5D90-B5FB-69E905F80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F4530-1BD3-A46A-1365-6B102285B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8F924-B349-AC18-959D-07AF3A49D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1FF5-ADD1-489E-9034-3EA8223495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5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31B4AF-4EF8-F445-5A0B-14E5FD92CF77}"/>
              </a:ext>
            </a:extLst>
          </p:cNvPr>
          <p:cNvSpPr/>
          <p:nvPr userDrawn="1"/>
        </p:nvSpPr>
        <p:spPr>
          <a:xfrm>
            <a:off x="0" y="0"/>
            <a:ext cx="31683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F6A19-9DF2-9A4A-8D20-804B137EB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53" y="143"/>
            <a:ext cx="12097418" cy="6857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C372F6-D2C3-1944-933E-76E4DFF5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36D73-AE2C-AB40-B1D4-C781FCC2F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745"/>
            <a:ext cx="10515600" cy="3835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E594532-75D3-4E76-ADA6-C212612B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5866"/>
            <a:ext cx="382656" cy="233776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Lub Dub Medium" panose="020B0603030403020204" pitchFamily="34" charset="0"/>
              </a:defRPr>
            </a:lvl1pPr>
          </a:lstStyle>
          <a:p>
            <a:fld id="{FDAF4333-7328-E84F-9F6D-15A5075E3AB3}" type="slidenum">
              <a:rPr lang="en-US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1E6CC9-2A32-4314-BD62-AB78B2787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2552" y="5873961"/>
            <a:ext cx="8746897" cy="421493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200">
                <a:latin typeface="Lub Dub Condensed" panose="020B0506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AFDC5C-51A7-9108-F632-7665C1EA3989}"/>
              </a:ext>
            </a:extLst>
          </p:cNvPr>
          <p:cNvSpPr txBox="1"/>
          <p:nvPr userDrawn="1"/>
        </p:nvSpPr>
        <p:spPr>
          <a:xfrm>
            <a:off x="2155398" y="6355866"/>
            <a:ext cx="78812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Lub Dub Condensed" panose="020B0506030403020204" pitchFamily="34" charset="0"/>
                <a:cs typeface="Arial"/>
              </a:rPr>
              <a:t>Rao, S.V., et al. 2025 AHA/ACC/ACEP/NAEMSP/SCAI Guideline for Acute Coronary Syndromes. </a:t>
            </a:r>
            <a:r>
              <a:rPr lang="en-US" sz="9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Lub Dub Condensed" panose="020B0506030403020204" pitchFamily="34" charset="0"/>
                <a:cs typeface="Arial"/>
              </a:rPr>
              <a:t>Circulation.</a:t>
            </a:r>
          </a:p>
        </p:txBody>
      </p:sp>
    </p:spTree>
    <p:extLst>
      <p:ext uri="{BB962C8B-B14F-4D97-AF65-F5344CB8AC3E}">
        <p14:creationId xmlns:p14="http://schemas.microsoft.com/office/powerpoint/2010/main" val="368148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FE54C2-D791-9B45-AD53-484F26DBF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143"/>
            <a:ext cx="12179300" cy="6857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23563-8619-944E-B06D-E9C75F669E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09800" y="1967947"/>
            <a:ext cx="9144000" cy="1909763"/>
          </a:xfrm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55242-CE50-B746-8A9D-3F32FAEFC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4168569"/>
            <a:ext cx="9144000" cy="6022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96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6F6A19-9DF2-9A4A-8D20-804B137EB2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2" y="143"/>
            <a:ext cx="12179300" cy="6857713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C372F6-D2C3-1944-933E-76E4DFF5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36D73-AE2C-AB40-B1D4-C781FCC2F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745"/>
            <a:ext cx="10515600" cy="3835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E594532-75D3-4E76-ADA6-C212612B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5866"/>
            <a:ext cx="382656" cy="233776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Lub Dub Medium" panose="020B0603030403020204" pitchFamily="34" charset="0"/>
              </a:defRPr>
            </a:lvl1pPr>
          </a:lstStyle>
          <a:p>
            <a:fld id="{FDAF4333-7328-E84F-9F6D-15A5075E3AB3}" type="slidenum">
              <a:rPr lang="en-US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1E6CC9-2A32-4314-BD62-AB78B2787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894888"/>
            <a:ext cx="10515600" cy="271939"/>
          </a:xfrm>
        </p:spPr>
        <p:txBody>
          <a:bodyPr lIns="0">
            <a:noAutofit/>
          </a:bodyPr>
          <a:lstStyle>
            <a:lvl1pPr algn="ctr">
              <a:buNone/>
              <a:defRPr sz="1100">
                <a:latin typeface="Lub Dub Condensed" panose="020B0506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2E9AC-1262-4C1D-9D88-502359AA60A7}"/>
              </a:ext>
            </a:extLst>
          </p:cNvPr>
          <p:cNvSpPr txBox="1"/>
          <p:nvPr userDrawn="1"/>
        </p:nvSpPr>
        <p:spPr>
          <a:xfrm>
            <a:off x="2745569" y="6333258"/>
            <a:ext cx="6700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b Dub Condensed" panose="020B0506030403020204" pitchFamily="34" charset="0"/>
                <a:cs typeface="Arial"/>
              </a:rPr>
              <a:t>Ndumele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Lub Dub Condensed" panose="020B0506030403020204" pitchFamily="34" charset="0"/>
                <a:cs typeface="Arial"/>
              </a:rPr>
              <a:t>, C.E. et al., Cardiovascular-Kidney-Metabolic Health: A Presidential Advisory From the American Heart Association. 2023. </a:t>
            </a:r>
            <a:r>
              <a:rPr lang="en-US" sz="9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Lub Dub Condensed" panose="020B0506030403020204" pitchFamily="34" charset="0"/>
                <a:cs typeface="Arial"/>
              </a:rPr>
              <a:t>Circulation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Lub Dub Condensed" panose="020B0506030403020204" pitchFamily="34" charset="0"/>
                <a:cs typeface="Arial"/>
              </a:rPr>
              <a:t>.</a:t>
            </a:r>
          </a:p>
          <a:p>
            <a:pPr algn="ctr">
              <a:buClr>
                <a:srgbClr val="000000"/>
              </a:buClr>
              <a:defRPr/>
            </a:pPr>
            <a:endParaRPr lang="en-US" sz="900" kern="0" dirty="0">
              <a:solidFill>
                <a:schemeClr val="tx1">
                  <a:lumMod val="50000"/>
                  <a:lumOff val="50000"/>
                </a:schemeClr>
              </a:solidFill>
              <a:latin typeface="Lub Dub Condensed" panose="020B0506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48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FE54C2-D791-9B45-AD53-484F26DBF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143"/>
            <a:ext cx="12179300" cy="6857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23563-8619-944E-B06D-E9C75F669E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09800" y="1967947"/>
            <a:ext cx="9144000" cy="1909763"/>
          </a:xfrm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55242-CE50-B746-8A9D-3F32FAEFC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4168569"/>
            <a:ext cx="9144000" cy="6022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96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5D4A77D-62E2-7543-9429-601A081E23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06D0D-9CF8-BF47-84F1-14601FF4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6185F-E230-DF47-BD73-C48F14F3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57745"/>
            <a:ext cx="10515600" cy="4335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027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Lub Dub Bold" panose="020B08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ub Dub Medium" panose="020B06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b Dub Medium" panose="020B06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ub Dub Medium" panose="020B06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ub Dub Medium" panose="020B06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ub Dub Medium" panose="020B06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06D0D-9CF8-BF47-84F1-14601FF4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6185F-E230-DF47-BD73-C48F14F3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57745"/>
            <a:ext cx="10515600" cy="4335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027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Lub Dub Bold" panose="020B08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ub Dub Medium" panose="020B06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b Dub Medium" panose="020B06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ub Dub Medium" panose="020B06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ub Dub Medium" panose="020B06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ub Dub Medium" panose="020B06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essional.heart.org/en/guidelines-and-statements/guideline-essentials-aha-clinical-slide-serie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rt.org/en/about-us/statements-and-policies/copyright-request-for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American Heart Association">
            <a:extLst>
              <a:ext uri="{FF2B5EF4-FFF2-40B4-BE49-F238E27FC236}">
                <a16:creationId xmlns:a16="http://schemas.microsoft.com/office/drawing/2014/main" id="{96162FBB-ECD7-4996-B4F0-6244AFA17C13}"/>
              </a:ext>
            </a:extLst>
          </p:cNvPr>
          <p:cNvSpPr/>
          <p:nvPr/>
        </p:nvSpPr>
        <p:spPr>
          <a:xfrm>
            <a:off x="160256" y="5825765"/>
            <a:ext cx="1470581" cy="895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8E7538-99E0-814A-996C-0848A5205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559" y="948905"/>
            <a:ext cx="9750277" cy="2067545"/>
          </a:xfrm>
        </p:spPr>
        <p:txBody>
          <a:bodyPr/>
          <a:lstStyle/>
          <a:p>
            <a:r>
              <a:rPr lang="en-US" sz="6000" dirty="0"/>
              <a:t>Guideline Essentials: AHA Case Study Slide Series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A19E2-C884-5343-8547-E4ACA2FCD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825" y="3195913"/>
            <a:ext cx="8743950" cy="27131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latin typeface="Lub Dub Light" panose="020B0303030403020204" pitchFamily="34" charset="0"/>
              </a:rPr>
              <a:t>NSTEMI </a:t>
            </a:r>
            <a:r>
              <a:rPr lang="en-US" b="1">
                <a:latin typeface="Lub Dub Light" panose="020B0303030403020204" pitchFamily="34" charset="0"/>
              </a:rPr>
              <a:t>Case Study</a:t>
            </a:r>
            <a:endParaRPr lang="en-US" b="1" dirty="0">
              <a:latin typeface="Lub Dub Light" panose="020B0303030403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Lub Dub Light" panose="020B0303030403020204" pitchFamily="34" charset="0"/>
              </a:rPr>
              <a:t>ADAPTED FROM:</a:t>
            </a:r>
            <a:br>
              <a:rPr lang="en-US" dirty="0">
                <a:latin typeface="Lub Dub Light" panose="020B0303030403020204" pitchFamily="34" charset="0"/>
              </a:rPr>
            </a:br>
            <a:r>
              <a:rPr lang="en-US" sz="1050" dirty="0">
                <a:latin typeface="Lub Dub Light" panose="020B0303030403020204" pitchFamily="34" charset="0"/>
              </a:rPr>
              <a:t> </a:t>
            </a:r>
            <a:br>
              <a:rPr lang="en-US" sz="1600" dirty="0"/>
            </a:br>
            <a:r>
              <a:rPr lang="en-US" sz="3200" dirty="0"/>
              <a:t>2025 ACC/AHA/ACEP/NAEMSP/SCAI  Guideline for the Management of Patients with Acute Coronary Syndromes.</a:t>
            </a:r>
            <a:endParaRPr lang="en-US" sz="4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>
              <a:latin typeface="Lub Dub Bold" panose="020B08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0510E-CC10-B755-58E8-36956DDA7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1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6175" y="5610069"/>
            <a:ext cx="972588" cy="972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7705E6-91FD-4DED-0C4F-60F6A6632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712333" y="6496921"/>
            <a:ext cx="140762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rgbClr val="D4D4D4"/>
                </a:solidFill>
                <a:latin typeface="Lub Dub Condensed" panose="020B0506030403020204" pitchFamily="34" charset="0"/>
              </a:rPr>
              <a:t>AHA Case Study Slides PPTX</a:t>
            </a:r>
          </a:p>
        </p:txBody>
      </p:sp>
    </p:spTree>
    <p:extLst>
      <p:ext uri="{BB962C8B-B14F-4D97-AF65-F5344CB8AC3E}">
        <p14:creationId xmlns:p14="http://schemas.microsoft.com/office/powerpoint/2010/main" val="1171176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6685A-CCAA-1FA0-4DEF-9D13B08A0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0E2BA-EBA8-3075-1FEA-F6900A124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10</a:t>
            </a:fld>
            <a:endParaRPr lang="en-US" sz="9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90610-8BE1-AF5F-0BBA-55F194464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Stone GW et al, Lancet. 2024;403:824–837. </a:t>
            </a:r>
            <a:r>
              <a:rPr lang="en-US" baseline="30000" dirty="0"/>
              <a:t>2</a:t>
            </a:r>
            <a:r>
              <a:rPr lang="en-US" dirty="0"/>
              <a:t>Giacoppo D et al, Circulation. 2024;149:1065–1086.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AE606-9BD9-8743-D937-B2F653AFDCCC}"/>
              </a:ext>
            </a:extLst>
          </p:cNvPr>
          <p:cNvSpPr txBox="1"/>
          <p:nvPr/>
        </p:nvSpPr>
        <p:spPr>
          <a:xfrm>
            <a:off x="564572" y="1781428"/>
            <a:ext cx="4651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RCTs of patients with ACS have shown that use of </a:t>
            </a:r>
            <a:r>
              <a:rPr lang="en-US" dirty="0">
                <a:solidFill>
                  <a:srgbClr val="AC1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intravascular imaging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associated with lower rates of target vessel failure.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05534A-E66C-6478-59D3-877AAC132FFE}"/>
              </a:ext>
            </a:extLst>
          </p:cNvPr>
          <p:cNvSpPr txBox="1">
            <a:spLocks/>
          </p:cNvSpPr>
          <p:nvPr/>
        </p:nvSpPr>
        <p:spPr>
          <a:xfrm>
            <a:off x="484743" y="365125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Use of Intracoronary Imaging in Percutaneous Coronary Intervention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1BB0BA-EDB7-E308-BFFE-5FE852853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478" y="1382286"/>
            <a:ext cx="5553389" cy="4029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306C2-9162-20B8-1FA4-1F3D71CD5ABA}"/>
              </a:ext>
            </a:extLst>
          </p:cNvPr>
          <p:cNvSpPr txBox="1"/>
          <p:nvPr/>
        </p:nvSpPr>
        <p:spPr>
          <a:xfrm>
            <a:off x="564572" y="3646915"/>
            <a:ext cx="4544457" cy="1200329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Intracoronary imaging with IVUS or OCT for procedural guidance is recommended in left main or complex lesions to reduce ischemic events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Class 1, LOE 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49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90799-B8F5-A189-5EC6-411BB2321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EA264-5A01-2E94-2910-B63EE246B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11</a:t>
            </a:fld>
            <a:endParaRPr lang="en-US" sz="9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CE3BCCC-4B0F-F13F-7A23-A32D65A46682}"/>
              </a:ext>
            </a:extLst>
          </p:cNvPr>
          <p:cNvSpPr txBox="1">
            <a:spLocks/>
          </p:cNvSpPr>
          <p:nvPr/>
        </p:nvSpPr>
        <p:spPr>
          <a:xfrm>
            <a:off x="484743" y="365125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PCI Procedural Summary</a:t>
            </a:r>
          </a:p>
        </p:txBody>
      </p:sp>
      <p:pic>
        <p:nvPicPr>
          <p:cNvPr id="9" name="Picture 8" descr="A black hole in the sky&#10;&#10;AI-generated content may be incorrect.">
            <a:extLst>
              <a:ext uri="{FF2B5EF4-FFF2-40B4-BE49-F238E27FC236}">
                <a16:creationId xmlns:a16="http://schemas.microsoft.com/office/drawing/2014/main" id="{0CB28FE0-9A3E-803F-EAEE-59D692C2B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10" y="2381759"/>
            <a:ext cx="2954113" cy="2926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98996-FFE2-F24D-0301-D0B2FA9AEBB9}"/>
              </a:ext>
            </a:extLst>
          </p:cNvPr>
          <p:cNvSpPr txBox="1"/>
          <p:nvPr/>
        </p:nvSpPr>
        <p:spPr>
          <a:xfrm>
            <a:off x="452610" y="1041779"/>
            <a:ext cx="10483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High-definition IVUS was used in this case to facilitate rotational atherectomy and single DES placement with a great final result. </a:t>
            </a:r>
          </a:p>
        </p:txBody>
      </p:sp>
      <p:pic>
        <p:nvPicPr>
          <p:cNvPr id="11" name="Picture 10" descr="A screen shot of a screen&#10;&#10;AI-generated content may be incorrect.">
            <a:extLst>
              <a:ext uri="{FF2B5EF4-FFF2-40B4-BE49-F238E27FC236}">
                <a16:creationId xmlns:a16="http://schemas.microsoft.com/office/drawing/2014/main" id="{42EFA1A9-B1D8-F676-E7A6-16711C929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077" y="2381759"/>
            <a:ext cx="2940513" cy="2926080"/>
          </a:xfrm>
          <a:prstGeom prst="rect">
            <a:avLst/>
          </a:prstGeom>
        </p:spPr>
      </p:pic>
      <p:pic>
        <p:nvPicPr>
          <p:cNvPr id="12" name="LAD Calcified Nodule_PostPCI.mp4">
            <a:hlinkClick r:id="" action="ppaction://media"/>
            <a:extLst>
              <a:ext uri="{FF2B5EF4-FFF2-40B4-BE49-F238E27FC236}">
                <a16:creationId xmlns:a16="http://schemas.microsoft.com/office/drawing/2014/main" id="{DED29140-5044-9077-0252-F93F2D90C9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1.20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3082" y="1863068"/>
            <a:ext cx="4379588" cy="433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5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90799-B8F5-A189-5EC6-411BB2321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EA264-5A01-2E94-2910-B63EE246B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12</a:t>
            </a:fld>
            <a:endParaRPr lang="en-US" sz="9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CE3BCCC-4B0F-F13F-7A23-A32D65A46682}"/>
              </a:ext>
            </a:extLst>
          </p:cNvPr>
          <p:cNvSpPr txBox="1">
            <a:spLocks/>
          </p:cNvSpPr>
          <p:nvPr/>
        </p:nvSpPr>
        <p:spPr>
          <a:xfrm>
            <a:off x="484743" y="365125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Selection of Antiplatelet Strategy</a:t>
            </a:r>
          </a:p>
        </p:txBody>
      </p:sp>
      <p:pic>
        <p:nvPicPr>
          <p:cNvPr id="2" name="Picture 1" descr="A diagram of a medical procedure&#10;&#10;AI-generated content may be incorrect.">
            <a:extLst>
              <a:ext uri="{FF2B5EF4-FFF2-40B4-BE49-F238E27FC236}">
                <a16:creationId xmlns:a16="http://schemas.microsoft.com/office/drawing/2014/main" id="{1CBA2942-BAE7-D011-05BF-DF686EA47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34" y="2374734"/>
            <a:ext cx="6827502" cy="32853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A5E6C8D-426F-FC57-0ED5-7B1F550A5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2552" y="5873961"/>
            <a:ext cx="8746897" cy="421493"/>
          </a:xfrm>
        </p:spPr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Wiviott SD et al, N Engl J Med. 2007;357:2001–2015. </a:t>
            </a:r>
            <a:r>
              <a:rPr lang="en-US" baseline="30000" dirty="0"/>
              <a:t>2</a:t>
            </a:r>
            <a:r>
              <a:rPr lang="en-US" dirty="0"/>
              <a:t>Wallentin L et al, N Engl J Med. 2009;361:1045–1057.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095BF-8CA9-8554-6023-68CB463E8F51}"/>
              </a:ext>
            </a:extLst>
          </p:cNvPr>
          <p:cNvSpPr txBox="1"/>
          <p:nvPr/>
        </p:nvSpPr>
        <p:spPr>
          <a:xfrm>
            <a:off x="681091" y="1197896"/>
            <a:ext cx="4943531" cy="923330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At the time of PCI, the patient was continued on aspirin and loaded with ticagrelor to reduce the risk of MACE and stent thrombosis </a:t>
            </a:r>
            <a:r>
              <a:rPr lang="en-US" dirty="0"/>
              <a:t>(Class 1, LOE 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1ACAA-5AF0-A651-7B14-CE0E0D08B72F}"/>
              </a:ext>
            </a:extLst>
          </p:cNvPr>
          <p:cNvSpPr txBox="1"/>
          <p:nvPr/>
        </p:nvSpPr>
        <p:spPr>
          <a:xfrm>
            <a:off x="5955506" y="1197896"/>
            <a:ext cx="4513943" cy="923330"/>
          </a:xfrm>
          <a:prstGeom prst="rect">
            <a:avLst/>
          </a:prstGeom>
          <a:solidFill>
            <a:srgbClr val="F5665C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6350"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 mentioned, prasugrel was contraindicated given patient’s history of stroke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(Class 3: Harm, LOE B-R).</a:t>
            </a:r>
          </a:p>
        </p:txBody>
      </p:sp>
    </p:spTree>
    <p:extLst>
      <p:ext uri="{BB962C8B-B14F-4D97-AF65-F5344CB8AC3E}">
        <p14:creationId xmlns:p14="http://schemas.microsoft.com/office/powerpoint/2010/main" val="141949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62E99-CEAD-9496-3C4B-CE896C224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F921F-2BCC-1FF0-BCD6-4E49E2808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13</a:t>
            </a:fld>
            <a:endParaRPr lang="en-US" sz="9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D89171-F0F8-C99B-096D-3FA1233E87DC}"/>
              </a:ext>
            </a:extLst>
          </p:cNvPr>
          <p:cNvSpPr txBox="1">
            <a:spLocks/>
          </p:cNvSpPr>
          <p:nvPr/>
        </p:nvSpPr>
        <p:spPr>
          <a:xfrm>
            <a:off x="484743" y="365125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Rhythm Change: Post-PCI Atrial Fibrillation with RVR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148A28-A6F2-EEF4-5077-6FD7EC65B3A9}"/>
              </a:ext>
            </a:extLst>
          </p:cNvPr>
          <p:cNvSpPr txBox="1"/>
          <p:nvPr/>
        </p:nvSpPr>
        <p:spPr>
          <a:xfrm>
            <a:off x="629588" y="2881358"/>
            <a:ext cx="3094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nurse noticed a change in rhythm on telemetry. </a:t>
            </a:r>
            <a:endParaRPr lang="en-US" sz="20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00B78B-58EF-DFCA-59EC-8FDFA68A6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17" y="2327398"/>
            <a:ext cx="6171788" cy="188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6B926-65EE-F3C3-F04F-3ACEE91BB92B}"/>
              </a:ext>
            </a:extLst>
          </p:cNvPr>
          <p:cNvSpPr txBox="1"/>
          <p:nvPr/>
        </p:nvSpPr>
        <p:spPr>
          <a:xfrm>
            <a:off x="749509" y="4386147"/>
            <a:ext cx="9861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12-lead ECG confirmed new-onset atrial fibrillation (AF) with rapid ventricular response. </a:t>
            </a:r>
          </a:p>
          <a:p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patient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was hemodynamically stable. He reported palpitations but no chest pain, dyspnea, or dizziness.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9EBDC0-3BC1-D266-E7E4-4BB1411FF5AA}"/>
              </a:ext>
            </a:extLst>
          </p:cNvPr>
          <p:cNvSpPr txBox="1"/>
          <p:nvPr/>
        </p:nvSpPr>
        <p:spPr>
          <a:xfrm>
            <a:off x="1940571" y="1243822"/>
            <a:ext cx="3747848" cy="923330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Echocardiogram was obtained to assess LVEF, which was preserved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(Class 1, LOE C-LD)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7A8CE-6D65-2B6D-B76D-C95BBD273DA6}"/>
              </a:ext>
            </a:extLst>
          </p:cNvPr>
          <p:cNvSpPr txBox="1"/>
          <p:nvPr/>
        </p:nvSpPr>
        <p:spPr>
          <a:xfrm>
            <a:off x="5919271" y="1243822"/>
            <a:ext cx="3144187" cy="923330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 was being monitored on telemetry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(Class I, LOE C-LD)</a:t>
            </a:r>
          </a:p>
        </p:txBody>
      </p:sp>
      <p:pic>
        <p:nvPicPr>
          <p:cNvPr id="6" name="Graphic 5" descr="Heartbeat with solid fill">
            <a:extLst>
              <a:ext uri="{FF2B5EF4-FFF2-40B4-BE49-F238E27FC236}">
                <a16:creationId xmlns:a16="http://schemas.microsoft.com/office/drawing/2014/main" id="{BEBAA27F-A4C4-D63E-F869-8FB6B3900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2135" y="1243822"/>
            <a:ext cx="914400" cy="914400"/>
          </a:xfrm>
          <a:prstGeom prst="rect">
            <a:avLst/>
          </a:prstGeom>
        </p:spPr>
      </p:pic>
      <p:pic>
        <p:nvPicPr>
          <p:cNvPr id="12" name="Graphic 11" descr="Heart organ with solid fill">
            <a:extLst>
              <a:ext uri="{FF2B5EF4-FFF2-40B4-BE49-F238E27FC236}">
                <a16:creationId xmlns:a16="http://schemas.microsoft.com/office/drawing/2014/main" id="{84D436AC-D177-60C5-1FD3-0E1F51EED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872" y="1422495"/>
            <a:ext cx="711022" cy="71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144B2-61DB-2243-9608-24B1C22D6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88F1E-5BEE-2713-DACF-C4EBCCB0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14</a:t>
            </a:fld>
            <a:endParaRPr lang="en-US" sz="9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195D79-93D3-7234-2780-83BEC74F02B4}"/>
              </a:ext>
            </a:extLst>
          </p:cNvPr>
          <p:cNvSpPr txBox="1">
            <a:spLocks/>
          </p:cNvSpPr>
          <p:nvPr/>
        </p:nvSpPr>
        <p:spPr>
          <a:xfrm>
            <a:off x="484743" y="539213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Management of Anemia in ACS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E4276-7547-A584-58E0-A922FE20D7A8}"/>
              </a:ext>
            </a:extLst>
          </p:cNvPr>
          <p:cNvSpPr txBox="1"/>
          <p:nvPr/>
        </p:nvSpPr>
        <p:spPr>
          <a:xfrm>
            <a:off x="484743" y="1417969"/>
            <a:ext cx="10565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Review of his labs demonstrated a hemoglobin level of 9.5 g/dL, near his chronic baseline anemia. </a:t>
            </a:r>
            <a:endParaRPr lang="en-US" sz="2000" b="1" i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F514A67-0353-9A5D-F96F-82452947D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89" y="1948566"/>
            <a:ext cx="7007447" cy="26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E9AA70-3EEE-7CE8-C03B-EF136C75431D}"/>
              </a:ext>
            </a:extLst>
          </p:cNvPr>
          <p:cNvSpPr txBox="1"/>
          <p:nvPr/>
        </p:nvSpPr>
        <p:spPr>
          <a:xfrm>
            <a:off x="631047" y="5039922"/>
            <a:ext cx="73292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Following transfusion and beta blocker therapy, his rhythm stabilized.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DB10C-2775-B78E-E7FD-F379AD41180D}"/>
              </a:ext>
            </a:extLst>
          </p:cNvPr>
          <p:cNvSpPr txBox="1"/>
          <p:nvPr/>
        </p:nvSpPr>
        <p:spPr>
          <a:xfrm>
            <a:off x="777351" y="2094664"/>
            <a:ext cx="2916825" cy="1631216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He received a transfusion to achieve a hemoglobin ≥10 g/dL, a strategy that may reduce CV events (Class 2b, LOE B-R).</a:t>
            </a:r>
          </a:p>
        </p:txBody>
      </p:sp>
    </p:spTree>
    <p:extLst>
      <p:ext uri="{BB962C8B-B14F-4D97-AF65-F5344CB8AC3E}">
        <p14:creationId xmlns:p14="http://schemas.microsoft.com/office/powerpoint/2010/main" val="42075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C0458-979A-3DDA-B8AA-6B0B3F3D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8D57262-607E-4C4F-C8D8-E40F1997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61" y="2240656"/>
            <a:ext cx="8704716" cy="411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F3E58-0BF5-8F9C-7750-ABD93D41F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15</a:t>
            </a:fld>
            <a:endParaRPr lang="en-US" sz="9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1C8D21A-D1BB-4707-F81F-841FF99ED7B7}"/>
              </a:ext>
            </a:extLst>
          </p:cNvPr>
          <p:cNvSpPr txBox="1">
            <a:spLocks/>
          </p:cNvSpPr>
          <p:nvPr/>
        </p:nvSpPr>
        <p:spPr>
          <a:xfrm>
            <a:off x="484743" y="365125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DAPT Strategies in ACS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39295-311E-B69B-7A3F-5739D5C93583}"/>
              </a:ext>
            </a:extLst>
          </p:cNvPr>
          <p:cNvSpPr txBox="1"/>
          <p:nvPr/>
        </p:nvSpPr>
        <p:spPr>
          <a:xfrm>
            <a:off x="767968" y="991685"/>
            <a:ext cx="42237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The team then turned their attention to the various DAPT strategies to balance bleeding and thrombosis risk. </a:t>
            </a:r>
            <a:endParaRPr lang="en-US" sz="20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B6155-9654-6AF1-7631-F14E64362F54}"/>
              </a:ext>
            </a:extLst>
          </p:cNvPr>
          <p:cNvSpPr txBox="1"/>
          <p:nvPr/>
        </p:nvSpPr>
        <p:spPr>
          <a:xfrm>
            <a:off x="5407066" y="991684"/>
            <a:ext cx="4396501" cy="1015663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He was switched to </a:t>
            </a:r>
            <a:r>
              <a:rPr lang="en-US" sz="2000" b="1" dirty="0"/>
              <a:t>triple therapy </a:t>
            </a:r>
          </a:p>
          <a:p>
            <a:pPr algn="ctr"/>
            <a:r>
              <a:rPr lang="en-US" sz="2000" dirty="0"/>
              <a:t>(DAPT + Apixaban). Aspirin was stopped after 1 week. (Class 1)</a:t>
            </a:r>
          </a:p>
        </p:txBody>
      </p:sp>
    </p:spTree>
    <p:extLst>
      <p:ext uri="{BB962C8B-B14F-4D97-AF65-F5344CB8AC3E}">
        <p14:creationId xmlns:p14="http://schemas.microsoft.com/office/powerpoint/2010/main" val="22091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012AB-38E1-436B-0DB1-0629F3403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gnifying glass with solid fill">
            <a:extLst>
              <a:ext uri="{FF2B5EF4-FFF2-40B4-BE49-F238E27FC236}">
                <a16:creationId xmlns:a16="http://schemas.microsoft.com/office/drawing/2014/main" id="{72980EB9-F4CB-7A25-1080-101F91A48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581" y="418722"/>
            <a:ext cx="863639" cy="8636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AC6CC-C048-9839-11A6-D2E2C4915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16</a:t>
            </a:fld>
            <a:endParaRPr lang="en-US" sz="9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038AE0-753D-57C1-0967-7905767CA377}"/>
              </a:ext>
            </a:extLst>
          </p:cNvPr>
          <p:cNvSpPr txBox="1">
            <a:spLocks/>
          </p:cNvSpPr>
          <p:nvPr/>
        </p:nvSpPr>
        <p:spPr>
          <a:xfrm>
            <a:off x="484743" y="382884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Evidence for Antiplatelet Therapy in Patients on OAC after ACS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982C8-54F8-E213-C7BA-61CE6104DCAE}"/>
              </a:ext>
            </a:extLst>
          </p:cNvPr>
          <p:cNvSpPr txBox="1"/>
          <p:nvPr/>
        </p:nvSpPr>
        <p:spPr>
          <a:xfrm>
            <a:off x="714781" y="1387716"/>
            <a:ext cx="104089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Discontinuing aspirin 1-4 weeks after PCI in patients with AF on DAPT and oral anticoagulant (OAC) lowers bleeding risk, without increasing mortality, stroke, and MACE.</a:t>
            </a:r>
            <a:r>
              <a:rPr lang="en-US" sz="2000" baseline="30000" dirty="0"/>
              <a:t>1</a:t>
            </a:r>
            <a:r>
              <a:rPr lang="en-US" sz="2000" dirty="0"/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Most stent thrombosis (80%) occurs within 30 days of PCI, so aspirin may be continued up to 30 days in high-risk patients.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9EC8C-16EF-8D0F-DEEE-569B7DDF03CD}"/>
              </a:ext>
            </a:extLst>
          </p:cNvPr>
          <p:cNvSpPr txBox="1"/>
          <p:nvPr/>
        </p:nvSpPr>
        <p:spPr>
          <a:xfrm>
            <a:off x="835784" y="4724036"/>
            <a:ext cx="3966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proton pump inhibitor was also initiated for </a:t>
            </a:r>
            <a:r>
              <a:rPr lang="en-US" sz="2000" b="0" i="0" u="none" strike="noStrike" dirty="0">
                <a:solidFill>
                  <a:srgbClr val="98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 protection.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EA8BF8D-73EA-33AE-1602-B73D2FA1B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56" y="2848348"/>
            <a:ext cx="5358384" cy="306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C61551-2E4F-0AF3-61EC-DC5940F19107}"/>
              </a:ext>
            </a:extLst>
          </p:cNvPr>
          <p:cNvSpPr txBox="1"/>
          <p:nvPr/>
        </p:nvSpPr>
        <p:spPr>
          <a:xfrm>
            <a:off x="1565755" y="6231402"/>
            <a:ext cx="10408979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12121"/>
                </a:solidFill>
                <a:effectLst/>
                <a:latin typeface="system-ui"/>
              </a:rPr>
              <a:t>1] </a:t>
            </a:r>
            <a:r>
              <a:rPr lang="en-US" sz="1000" dirty="0"/>
              <a:t>Lopes RD, et al. Optimal Antithrombotic Regimens for Patients With Atrial Fibrillation Undergoing Percutaneous Coronary Intervention: An Updated Network Meta-analysis. JAMA </a:t>
            </a:r>
            <a:r>
              <a:rPr lang="en-US" sz="1000" dirty="0" err="1"/>
              <a:t>Cardiol</a:t>
            </a:r>
            <a:r>
              <a:rPr lang="en-US" sz="1000" dirty="0"/>
              <a:t>. 2020 May 1;5(5):582-589. </a:t>
            </a:r>
            <a:r>
              <a:rPr lang="en-US" sz="1000" dirty="0" err="1"/>
              <a:t>doi</a:t>
            </a:r>
            <a:r>
              <a:rPr lang="en-US" sz="1000" dirty="0"/>
              <a:t>: 10.1001/jamacardio.2019.6175. PMID: 32101251; PMCID: PMC7240352.</a:t>
            </a:r>
          </a:p>
          <a:p>
            <a:r>
              <a:rPr lang="en-US" sz="1000" b="0" i="0" dirty="0">
                <a:solidFill>
                  <a:srgbClr val="212121"/>
                </a:solidFill>
                <a:effectLst/>
                <a:latin typeface="system-ui"/>
              </a:rPr>
              <a:t>2] Alexander JH, et al. Risk/Benefit Tradeoff of Antithrombotic Therapy in Patients With Atrial Fibrillation Early and Late After an ACS or PCI: Insights From AUGUSTUS. Circulation. </a:t>
            </a:r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EE4376-0BFA-9D2B-52E3-041B9FECAC12}"/>
              </a:ext>
            </a:extLst>
          </p:cNvPr>
          <p:cNvSpPr txBox="1"/>
          <p:nvPr/>
        </p:nvSpPr>
        <p:spPr>
          <a:xfrm>
            <a:off x="890649" y="3055876"/>
            <a:ext cx="3966948" cy="1323439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Ticagrelor was switched to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clopidogrel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guideline-preferred P2Y12 inhibitor when combined with an OAC (Class 1, LOE B-R)</a:t>
            </a:r>
          </a:p>
        </p:txBody>
      </p:sp>
    </p:spTree>
    <p:extLst>
      <p:ext uri="{BB962C8B-B14F-4D97-AF65-F5344CB8AC3E}">
        <p14:creationId xmlns:p14="http://schemas.microsoft.com/office/powerpoint/2010/main" val="13728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EA6C2-EEC9-9F6E-C3EB-9AD818C39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75B04-8955-093F-8F5F-02F5A9325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17</a:t>
            </a:fld>
            <a:endParaRPr lang="en-US" sz="9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A5C8001-C304-5317-C087-B757B03F7E12}"/>
              </a:ext>
            </a:extLst>
          </p:cNvPr>
          <p:cNvSpPr txBox="1">
            <a:spLocks/>
          </p:cNvSpPr>
          <p:nvPr/>
        </p:nvSpPr>
        <p:spPr>
          <a:xfrm>
            <a:off x="484743" y="365125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Recommendations for Lipid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7C59F-384D-C879-0E43-71BE66016606}"/>
              </a:ext>
            </a:extLst>
          </p:cNvPr>
          <p:cNvSpPr txBox="1"/>
          <p:nvPr/>
        </p:nvSpPr>
        <p:spPr>
          <a:xfrm>
            <a:off x="595796" y="1094137"/>
            <a:ext cx="46621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As discharge approached, the patient’s LDL-C was noted to be 90 mg/dL despite being on high-intensity statin therapy at presentation.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7" name="Picture 6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D7CCC102-C3DD-FA28-24D7-AF6F83184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4" b="39405"/>
          <a:stretch>
            <a:fillRect/>
          </a:stretch>
        </p:blipFill>
        <p:spPr>
          <a:xfrm>
            <a:off x="5275177" y="1778592"/>
            <a:ext cx="6612844" cy="440126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DB1E-894B-AF66-3838-4B7CBF5D8BFB}"/>
              </a:ext>
            </a:extLst>
          </p:cNvPr>
          <p:cNvSpPr txBox="1"/>
          <p:nvPr/>
        </p:nvSpPr>
        <p:spPr>
          <a:xfrm>
            <a:off x="1041991" y="2552015"/>
            <a:ext cx="3676313" cy="1015663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He was also started on </a:t>
            </a:r>
            <a:r>
              <a:rPr lang="en-US" sz="2000" b="1" dirty="0"/>
              <a:t>non-statin lipid-lowering therapy </a:t>
            </a:r>
            <a:r>
              <a:rPr lang="en-US" sz="2000" dirty="0"/>
              <a:t>to reduce the risk of MACE (Class 1, LOE A)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923BF-08DB-9E6D-E95E-F29AC4D10518}"/>
              </a:ext>
            </a:extLst>
          </p:cNvPr>
          <p:cNvSpPr txBox="1"/>
          <p:nvPr/>
        </p:nvSpPr>
        <p:spPr>
          <a:xfrm>
            <a:off x="1041991" y="3892575"/>
            <a:ext cx="3676313" cy="1015663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Recommended to obtain a repeat fasting </a:t>
            </a:r>
            <a:r>
              <a:rPr lang="en-US" sz="2000" b="1" dirty="0"/>
              <a:t>lipid panel in 4–8 weeks</a:t>
            </a:r>
            <a:r>
              <a:rPr lang="en-US" sz="2000" dirty="0"/>
              <a:t> (Class 1, LOE C-LD)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55AC5E-339A-BF98-5C75-768F985339C6}"/>
              </a:ext>
            </a:extLst>
          </p:cNvPr>
          <p:cNvSpPr txBox="1"/>
          <p:nvPr/>
        </p:nvSpPr>
        <p:spPr>
          <a:xfrm>
            <a:off x="5919271" y="1047971"/>
            <a:ext cx="4978992" cy="70788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Non-statin Treatment Options for LDL-C Lowering in Patients with ACS: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6D7EE-8666-A99A-B3BA-965CCBD24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4A29E-167C-F2C3-7B1F-AF3A18FB0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18</a:t>
            </a:fld>
            <a:endParaRPr lang="en-US" sz="9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BA90AA-627A-3A4F-C343-16791F81D9EA}"/>
              </a:ext>
            </a:extLst>
          </p:cNvPr>
          <p:cNvSpPr txBox="1">
            <a:spLocks/>
          </p:cNvSpPr>
          <p:nvPr/>
        </p:nvSpPr>
        <p:spPr>
          <a:xfrm>
            <a:off x="661471" y="597563"/>
            <a:ext cx="7805873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Recommendations for Lipid Management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9D90250-4E56-CDEE-C7FA-2B9EC5C15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73" y="2273529"/>
            <a:ext cx="6923727" cy="391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4EC31-A4A1-C62A-919C-F73FD8D6A509}"/>
              </a:ext>
            </a:extLst>
          </p:cNvPr>
          <p:cNvSpPr txBox="1"/>
          <p:nvPr/>
        </p:nvSpPr>
        <p:spPr>
          <a:xfrm>
            <a:off x="724331" y="1565643"/>
            <a:ext cx="3573349" cy="707886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Target LDL-C goal </a:t>
            </a:r>
            <a:r>
              <a:rPr lang="en-US" sz="2000" b="1" dirty="0"/>
              <a:t>&lt;70 mg/dL </a:t>
            </a:r>
            <a:r>
              <a:rPr lang="en-US" sz="2000" dirty="0"/>
              <a:t>after ACS (Class 1, LOE A)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72431-8325-CBB1-B4D0-E8ED90BE6876}"/>
              </a:ext>
            </a:extLst>
          </p:cNvPr>
          <p:cNvSpPr txBox="1"/>
          <p:nvPr/>
        </p:nvSpPr>
        <p:spPr>
          <a:xfrm>
            <a:off x="724331" y="2614741"/>
            <a:ext cx="3573349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Reasonable to target </a:t>
            </a:r>
            <a:r>
              <a:rPr lang="en-US" sz="2000" b="1" dirty="0"/>
              <a:t>LDL-C &lt;55 mg/dL </a:t>
            </a:r>
            <a:r>
              <a:rPr lang="en-US" sz="2000" dirty="0"/>
              <a:t>(Class 2a, LOE B-R).</a:t>
            </a:r>
          </a:p>
        </p:txBody>
      </p:sp>
      <p:pic>
        <p:nvPicPr>
          <p:cNvPr id="6" name="Graphic 5" descr="Bullseye with solid fill">
            <a:extLst>
              <a:ext uri="{FF2B5EF4-FFF2-40B4-BE49-F238E27FC236}">
                <a16:creationId xmlns:a16="http://schemas.microsoft.com/office/drawing/2014/main" id="{DADE2524-7A8C-8B0D-F1B7-BC52AD4F0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2688" y="181632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7CFBC-3C09-FBC8-5DCD-C6B706B3412C}"/>
              </a:ext>
            </a:extLst>
          </p:cNvPr>
          <p:cNvSpPr txBox="1"/>
          <p:nvPr/>
        </p:nvSpPr>
        <p:spPr>
          <a:xfrm>
            <a:off x="724331" y="3815029"/>
            <a:ext cx="2836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Choice of non-statin LLT may depend on many factors including % LDL-C reduction that is required to achieve LDL-C goal.</a:t>
            </a:r>
          </a:p>
        </p:txBody>
      </p:sp>
    </p:spTree>
    <p:extLst>
      <p:ext uri="{BB962C8B-B14F-4D97-AF65-F5344CB8AC3E}">
        <p14:creationId xmlns:p14="http://schemas.microsoft.com/office/powerpoint/2010/main" val="20099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9D1E7-AC8A-DC10-1D2E-9EF8197E9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8E98B-7CF3-951E-F3B6-FE6B75AAB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19</a:t>
            </a:fld>
            <a:endParaRPr lang="en-US" sz="9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C934B6-F9F8-748B-A191-4629C303ED19}"/>
              </a:ext>
            </a:extLst>
          </p:cNvPr>
          <p:cNvSpPr txBox="1">
            <a:spLocks/>
          </p:cNvSpPr>
          <p:nvPr/>
        </p:nvSpPr>
        <p:spPr>
          <a:xfrm>
            <a:off x="980127" y="566215"/>
            <a:ext cx="5115874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Long-term management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79CE5AA-ED56-965A-9729-FF3568E24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820" y="1602422"/>
            <a:ext cx="5427236" cy="27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32CAF9-F7FF-D741-EC5A-E384270C9C61}"/>
              </a:ext>
            </a:extLst>
          </p:cNvPr>
          <p:cNvSpPr txBox="1"/>
          <p:nvPr/>
        </p:nvSpPr>
        <p:spPr>
          <a:xfrm>
            <a:off x="1415351" y="4616011"/>
            <a:ext cx="86064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was maintained on </a:t>
            </a:r>
            <a:r>
              <a:rPr lang="en-US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dual therapy 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apixaban and clopidogrel. After one year, clopidogrel was discontinued, and he remained on OAC as </a:t>
            </a:r>
            <a:r>
              <a:rPr lang="en-US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monotherapy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atrial fibrillation and coronary artery disease.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858EC-6D75-5CFC-1F7D-7BAF3009B29C}"/>
              </a:ext>
            </a:extLst>
          </p:cNvPr>
          <p:cNvSpPr txBox="1"/>
          <p:nvPr/>
        </p:nvSpPr>
        <p:spPr>
          <a:xfrm>
            <a:off x="980126" y="1602422"/>
            <a:ext cx="3573349" cy="1015663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On discharge, the patient was referred to </a:t>
            </a:r>
            <a:r>
              <a:rPr lang="en-US" sz="2000" b="1" dirty="0"/>
              <a:t>cardiac rehabilitation</a:t>
            </a:r>
            <a:r>
              <a:rPr lang="en-US" sz="2000" dirty="0"/>
              <a:t> (Class 1, LOE A).</a:t>
            </a:r>
          </a:p>
        </p:txBody>
      </p:sp>
    </p:spTree>
    <p:extLst>
      <p:ext uri="{BB962C8B-B14F-4D97-AF65-F5344CB8AC3E}">
        <p14:creationId xmlns:p14="http://schemas.microsoft.com/office/powerpoint/2010/main" val="42936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CA4EF-DC4F-4F96-CE9A-B5FD31E4E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776B-F50D-C01A-1112-57A30285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05" y="150828"/>
            <a:ext cx="10515600" cy="660111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Case Study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A6899-C116-749F-4B05-9509D3C2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2</a:t>
            </a:fld>
            <a:endParaRPr lang="en-US" sz="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0A6EA-C8A5-8265-F3E2-8311F6746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505" y="836229"/>
            <a:ext cx="10515600" cy="1163221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/>
              <a:t>Patient is a 57-year-old male</a:t>
            </a:r>
          </a:p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70C0"/>
                </a:solidFill>
              </a:rPr>
              <a:t>Past medical history: </a:t>
            </a:r>
            <a:r>
              <a:rPr lang="en-US" sz="2000" b="1" dirty="0"/>
              <a:t>Hypertension, type 2 diabetes mellitus, and prior cerebrovascular accident</a:t>
            </a:r>
          </a:p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70C0"/>
                </a:solidFill>
              </a:rPr>
              <a:t>Presentation: </a:t>
            </a:r>
            <a:r>
              <a:rPr lang="en-US" sz="2000" b="1" dirty="0"/>
              <a:t>Arrives to ED after an episode of nausea, vomiting, and “crushing” chest pain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216F955-E55E-C8A8-2416-F0F256D5A70C}"/>
              </a:ext>
            </a:extLst>
          </p:cNvPr>
          <p:cNvGrpSpPr/>
          <p:nvPr/>
        </p:nvGrpSpPr>
        <p:grpSpPr>
          <a:xfrm>
            <a:off x="4571798" y="2260217"/>
            <a:ext cx="6781710" cy="3872572"/>
            <a:chOff x="431570" y="1966891"/>
            <a:chExt cx="6781710" cy="3872572"/>
          </a:xfrm>
        </p:grpSpPr>
        <p:pic>
          <p:nvPicPr>
            <p:cNvPr id="8" name="image6.png">
              <a:extLst>
                <a:ext uri="{FF2B5EF4-FFF2-40B4-BE49-F238E27FC236}">
                  <a16:creationId xmlns:a16="http://schemas.microsoft.com/office/drawing/2014/main" id="{11583730-614F-1EC8-7392-41A016A16608}"/>
                </a:ext>
              </a:extLst>
            </p:cNvPr>
            <p:cNvPicPr/>
            <p:nvPr/>
          </p:nvPicPr>
          <p:blipFill>
            <a:blip r:embed="rId3"/>
            <a:srcRect b="1499"/>
            <a:stretch>
              <a:fillRect/>
            </a:stretch>
          </p:blipFill>
          <p:spPr>
            <a:xfrm>
              <a:off x="465437" y="1966891"/>
              <a:ext cx="6747843" cy="3564796"/>
            </a:xfrm>
            <a:prstGeom prst="rect">
              <a:avLst/>
            </a:prstGeom>
            <a:ln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FC3658-FEC7-1AE1-BD74-64C6F042CC85}"/>
                </a:ext>
              </a:extLst>
            </p:cNvPr>
            <p:cNvSpPr txBox="1"/>
            <p:nvPr/>
          </p:nvSpPr>
          <p:spPr>
            <a:xfrm>
              <a:off x="431570" y="5531686"/>
              <a:ext cx="18763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/>
                <a:t>Presenting ECG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048656-0F98-D306-31A9-A2D0FF65EC5E}"/>
              </a:ext>
            </a:extLst>
          </p:cNvPr>
          <p:cNvSpPr txBox="1"/>
          <p:nvPr/>
        </p:nvSpPr>
        <p:spPr>
          <a:xfrm>
            <a:off x="457199" y="2744195"/>
            <a:ext cx="3853543" cy="646331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ECG was completed within 10 minutes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(Class 1, LOE B-NR)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750190-F4FB-8993-01C3-8E7DE0C837CE}"/>
              </a:ext>
            </a:extLst>
          </p:cNvPr>
          <p:cNvSpPr txBox="1"/>
          <p:nvPr/>
        </p:nvSpPr>
        <p:spPr>
          <a:xfrm>
            <a:off x="457199" y="3790639"/>
            <a:ext cx="3853543" cy="923330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High-sensitivity cTn (hs-cTn) was promptly measured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(Class 1, LOE B-NR) </a:t>
            </a:r>
          </a:p>
        </p:txBody>
      </p:sp>
    </p:spTree>
    <p:extLst>
      <p:ext uri="{BB962C8B-B14F-4D97-AF65-F5344CB8AC3E}">
        <p14:creationId xmlns:p14="http://schemas.microsoft.com/office/powerpoint/2010/main" val="32983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48E2F6-410F-3C90-3FB7-7F719D01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71956-81F8-49E7-CCD2-C49A7A8DB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72" y="1086193"/>
            <a:ext cx="9908263" cy="383535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Many thanks to our Guideline Ambassadors who were guided by Dr. Elliott Antman in developing this translational learning product in support of the </a:t>
            </a:r>
            <a:r>
              <a:rPr lang="en-US" sz="2000" b="1" dirty="0"/>
              <a:t>2025 AHA/ACC/ACEP/NAEMSP/SCAI Guideline for the Management of Patients with Acute Coronary Syndromes.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9FE08-8957-56B3-622C-633C17B75F70}"/>
              </a:ext>
            </a:extLst>
          </p:cNvPr>
          <p:cNvSpPr txBox="1"/>
          <p:nvPr/>
        </p:nvSpPr>
        <p:spPr>
          <a:xfrm>
            <a:off x="934753" y="2601664"/>
            <a:ext cx="9245600" cy="1284536"/>
          </a:xfrm>
          <a:prstGeom prst="rect">
            <a:avLst/>
          </a:prstGeom>
          <a:noFill/>
        </p:spPr>
        <p:txBody>
          <a:bodyPr wrap="square" numCol="2" spcCol="18288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b Dub Bold" panose="020B0803030403020204" pitchFamily="34" charset="0"/>
              </a:rPr>
              <a:t>Parth Patel, MD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b Dub Bold" panose="020B0803030403020204" pitchFamily="34" charset="0"/>
              </a:rPr>
              <a:t>Warren Tai, MD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b Dub Bold" panose="020B0803030403020204" pitchFamily="34" charset="0"/>
              </a:rPr>
              <a:t>Aradhana Verma, MD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EDF807D-F0E6-DF23-E1F1-77343594D6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38200" y="4114351"/>
            <a:ext cx="10018222" cy="1452341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ub Dub Medium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b Dub Medium" panose="020B06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b Dub Medium" panose="020B06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ub Dub Medium" panose="020B06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ub Dub Medium" panose="020B06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b Dub Condensed" panose="020B0506030403020204" pitchFamily="34" charset="0"/>
                <a:ea typeface="+mn-ea"/>
                <a:cs typeface="+mn-cs"/>
              </a:rPr>
              <a:t>The American Heart Association requests this electronic slide deck be cited as follows: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b Dub Condensed" panose="020B0506030403020204" pitchFamily="34" charset="0"/>
                <a:ea typeface="+mn-ea"/>
                <a:cs typeface="+mn-cs"/>
              </a:rPr>
              <a:t>Patel, P., Tai, W., Verma, A., Reyna, G. G., Bezanson, J. L., &amp; Antman, E. M. (2025). AHA Case Stud</a:t>
            </a:r>
            <a:r>
              <a:rPr lang="en-US" sz="1800" dirty="0">
                <a:solidFill>
                  <a:prstClr val="black"/>
                </a:solidFill>
                <a:latin typeface="Lub Dub Condensed" panose="020B0506030403020204" pitchFamily="34" charset="0"/>
              </a:rPr>
              <a:t>y Slides [PowerPoint slides]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b Dub Condensed" panose="020B0506030403020204" pitchFamily="34" charset="0"/>
                <a:ea typeface="+mn-ea"/>
                <a:cs typeface="+mn-cs"/>
              </a:rPr>
              <a:t>; Adapted from the 2025 AHA/ACC/ACEP/NAEMSP/SCAI Guideline for the Management of Patients with Acute Coronary Syndromes. Retrieved from: </a:t>
            </a:r>
            <a:r>
              <a:rPr lang="en-US" sz="1800" dirty="0">
                <a:hlinkClick r:id="rId3"/>
              </a:rPr>
              <a:t>Guideline Essentials: AHA Clinical Slide Series - Professional Heart Daily | American Heart Association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b Dub Condensed" panose="020B050603040302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604CC-9C8B-DBCA-EE33-DA994C551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20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75889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5697B-71E9-7EE7-B2B0-74BBEFD45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American Heart Association">
            <a:extLst>
              <a:ext uri="{FF2B5EF4-FFF2-40B4-BE49-F238E27FC236}">
                <a16:creationId xmlns:a16="http://schemas.microsoft.com/office/drawing/2014/main" id="{C0356C33-2511-5740-2D07-A70C23D20C65}"/>
              </a:ext>
            </a:extLst>
          </p:cNvPr>
          <p:cNvSpPr/>
          <p:nvPr/>
        </p:nvSpPr>
        <p:spPr>
          <a:xfrm>
            <a:off x="160256" y="5825765"/>
            <a:ext cx="1470581" cy="895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F2D78-46A2-DA99-2E31-F0669B41E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9775" y="452582"/>
            <a:ext cx="9144000" cy="1637607"/>
          </a:xfrm>
        </p:spPr>
        <p:txBody>
          <a:bodyPr/>
          <a:lstStyle/>
          <a:p>
            <a:r>
              <a:rPr lang="en-US" sz="6000" dirty="0"/>
              <a:t>Copyright and Permissions Notice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273EBC-F1EB-8D2A-969E-06C017A7D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825" y="2745971"/>
            <a:ext cx="8743950" cy="4112029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© Copyright 2025. American Heart Association. All rights reserved.</a:t>
            </a:r>
          </a:p>
          <a:p>
            <a:r>
              <a:rPr lang="en-US" sz="8000" dirty="0"/>
              <a:t>This material is the copyrighted property of the American Heart Association and is provided for reference purposes only. It may not be copied, reproduced, stored in a retrieval system, transmitted, altered in any way or used as a derivative work, or distributed in any form or by any means—electronic, mechanical, photocopying, recording, or otherwise—without prior written permission from the publisher.</a:t>
            </a:r>
          </a:p>
          <a:p>
            <a:r>
              <a:rPr lang="en-US" sz="8000" i="1" dirty="0"/>
              <a:t>This content may be used for limited educational and personal use. Further distribution or dissemination requires a licensing agreement. Unauthorized use or distribution in any media is strictly prohibited.</a:t>
            </a:r>
            <a:endParaRPr lang="en-US" sz="8000" dirty="0"/>
          </a:p>
          <a:p>
            <a:r>
              <a:rPr lang="en-US" sz="8000" dirty="0"/>
              <a:t>For permissions inquiries and licensing fee information, please see the information/Request Form at this link:</a:t>
            </a:r>
          </a:p>
          <a:p>
            <a:r>
              <a:rPr lang="en-US" sz="8000" u="sng" dirty="0">
                <a:hlinkClick r:id="rId3"/>
              </a:rPr>
              <a:t>https://www.heart.org/en/about-us/statements-and-policies/copyright-request-form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600" dirty="0"/>
            </a:br>
            <a:endParaRPr lang="en-US" sz="3200" dirty="0">
              <a:latin typeface="Lub Dub Bold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7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867B4-8431-0669-67E2-280D64292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0F303-60DF-A05A-AAF3-BD68E9579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3</a:t>
            </a:fld>
            <a:endParaRPr lang="en-US" sz="9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22163B8-D485-C6B6-CE7C-F9241819C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06" y="77309"/>
            <a:ext cx="10869057" cy="660111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Initial Assessment of Patients with Suspected ACS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D7355-20EC-CBBE-1F2A-6CDF3D313CAB}"/>
              </a:ext>
            </a:extLst>
          </p:cNvPr>
          <p:cNvSpPr txBox="1"/>
          <p:nvPr/>
        </p:nvSpPr>
        <p:spPr>
          <a:xfrm>
            <a:off x="552974" y="881869"/>
            <a:ext cx="4068667" cy="1477328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Although initial ECG was unremarkable, serial ECGs were obtained due to high clinical suspicion for ACS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Class 1, LOE B-NR)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581E2-1398-5AD0-9064-D5087233760D}"/>
              </a:ext>
            </a:extLst>
          </p:cNvPr>
          <p:cNvSpPr txBox="1"/>
          <p:nvPr/>
        </p:nvSpPr>
        <p:spPr>
          <a:xfrm>
            <a:off x="552973" y="3114482"/>
            <a:ext cx="4068668" cy="923330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Serial hs-cTn levels were also measured every 1-2 hours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Class 1, LOE B-NR)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89E837-8964-579D-4835-A49DFC1EC9C2}"/>
              </a:ext>
            </a:extLst>
          </p:cNvPr>
          <p:cNvGrpSpPr/>
          <p:nvPr/>
        </p:nvGrpSpPr>
        <p:grpSpPr>
          <a:xfrm>
            <a:off x="4715540" y="831645"/>
            <a:ext cx="6735562" cy="3795382"/>
            <a:chOff x="4715540" y="917369"/>
            <a:chExt cx="6735562" cy="3795382"/>
          </a:xfrm>
        </p:grpSpPr>
        <p:pic>
          <p:nvPicPr>
            <p:cNvPr id="11" name="image8.png">
              <a:extLst>
                <a:ext uri="{FF2B5EF4-FFF2-40B4-BE49-F238E27FC236}">
                  <a16:creationId xmlns:a16="http://schemas.microsoft.com/office/drawing/2014/main" id="{356ED2FA-7164-75AE-F6AA-CEE28F437DE7}"/>
                </a:ext>
              </a:extLst>
            </p:cNvPr>
            <p:cNvPicPr/>
            <p:nvPr/>
          </p:nvPicPr>
          <p:blipFill>
            <a:blip r:embed="rId3"/>
            <a:srcRect r="1377" b="1991"/>
            <a:stretch>
              <a:fillRect/>
            </a:stretch>
          </p:blipFill>
          <p:spPr>
            <a:xfrm>
              <a:off x="4715540" y="917369"/>
              <a:ext cx="6735562" cy="3547055"/>
            </a:xfrm>
            <a:prstGeom prst="rect">
              <a:avLst/>
            </a:prstGeom>
            <a:ln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891F5D-5515-F4AD-37E9-D8F857F99AF0}"/>
                </a:ext>
              </a:extLst>
            </p:cNvPr>
            <p:cNvSpPr txBox="1"/>
            <p:nvPr/>
          </p:nvSpPr>
          <p:spPr>
            <a:xfrm>
              <a:off x="4715540" y="4404974"/>
              <a:ext cx="18763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/>
                <a:t>Repeat ECG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FCC34EB-4028-9476-9D1C-FC087D516619}"/>
              </a:ext>
            </a:extLst>
          </p:cNvPr>
          <p:cNvSpPr txBox="1"/>
          <p:nvPr/>
        </p:nvSpPr>
        <p:spPr>
          <a:xfrm>
            <a:off x="1537714" y="5313929"/>
            <a:ext cx="9116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 are consistent with an evolving NSTE-ACS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3CCB66-76A7-AEFD-FFDF-43226C34A1C7}"/>
              </a:ext>
            </a:extLst>
          </p:cNvPr>
          <p:cNvSpPr txBox="1"/>
          <p:nvPr/>
        </p:nvSpPr>
        <p:spPr>
          <a:xfrm>
            <a:off x="610812" y="2399768"/>
            <a:ext cx="3952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Subsequent ECGs were notable for  new ST-segment depressions 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23A461-D835-C781-FC78-F7DB29DDCACD}"/>
              </a:ext>
            </a:extLst>
          </p:cNvPr>
          <p:cNvSpPr txBox="1"/>
          <p:nvPr/>
        </p:nvSpPr>
        <p:spPr>
          <a:xfrm>
            <a:off x="552971" y="4175638"/>
            <a:ext cx="4068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hs-cTn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levels rose to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&gt; 99th-percentile upper reference limit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0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DA4BD-0F2D-E5FD-819A-F30E0BCDF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55FBA-26FB-9E05-4FFA-848114685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4</a:t>
            </a:fld>
            <a:endParaRPr lang="en-US" sz="9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850B285-91E7-6296-7BFC-81D3531E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59" y="-12972"/>
            <a:ext cx="10869057" cy="660111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Antiplatelet Therapy for ACS</a:t>
            </a:r>
          </a:p>
        </p:txBody>
      </p:sp>
      <p:pic>
        <p:nvPicPr>
          <p:cNvPr id="5" name="Picture 4" descr="A diagram of an asthmatic treatment&#10;&#10;AI-generated content may be incorrect.">
            <a:extLst>
              <a:ext uri="{FF2B5EF4-FFF2-40B4-BE49-F238E27FC236}">
                <a16:creationId xmlns:a16="http://schemas.microsoft.com/office/drawing/2014/main" id="{31B5275C-C7AF-9D47-1C89-34C10618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" t="1828" r="1528" b="2051"/>
          <a:stretch>
            <a:fillRect/>
          </a:stretch>
        </p:blipFill>
        <p:spPr>
          <a:xfrm>
            <a:off x="4838910" y="1962944"/>
            <a:ext cx="7201984" cy="35308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64977B-7FEB-5FC8-AD4B-CCD784F254CC}"/>
              </a:ext>
            </a:extLst>
          </p:cNvPr>
          <p:cNvSpPr txBox="1"/>
          <p:nvPr/>
        </p:nvSpPr>
        <p:spPr>
          <a:xfrm>
            <a:off x="151108" y="843122"/>
            <a:ext cx="7201984" cy="923330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 received an oral loading dose of aspirin (Class 1, LOE A) and was initiated on intravenous unfractionated heparin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(Class 1, LOE B-R)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5F8690-1B0C-8EF4-0734-52CFDAD26AF4}"/>
              </a:ext>
            </a:extLst>
          </p:cNvPr>
          <p:cNvSpPr txBox="1"/>
          <p:nvPr/>
        </p:nvSpPr>
        <p:spPr>
          <a:xfrm>
            <a:off x="188173" y="2228671"/>
            <a:ext cx="4309679" cy="1200329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selection of oral P2Y12-inhibitor was carefully considered, guided by the anticipated management strategy and bleeding risk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(Class 1, LOE A)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1FB1C-D26F-E521-794F-542CAD6E8551}"/>
              </a:ext>
            </a:extLst>
          </p:cNvPr>
          <p:cNvGrpSpPr/>
          <p:nvPr/>
        </p:nvGrpSpPr>
        <p:grpSpPr>
          <a:xfrm>
            <a:off x="151106" y="4459245"/>
            <a:ext cx="4606245" cy="923330"/>
            <a:chOff x="151106" y="4199750"/>
            <a:chExt cx="4606245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504FAC-0F80-B49F-DFDC-3ACCAB9ACBF5}"/>
                </a:ext>
              </a:extLst>
            </p:cNvPr>
            <p:cNvSpPr txBox="1"/>
            <p:nvPr/>
          </p:nvSpPr>
          <p:spPr>
            <a:xfrm>
              <a:off x="151106" y="4199750"/>
              <a:ext cx="4606245" cy="923330"/>
            </a:xfrm>
            <a:prstGeom prst="rect">
              <a:avLst/>
            </a:prstGeom>
            <a:solidFill>
              <a:srgbClr val="F5665C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406400"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Prasugrel was CONTRAINDICATED given patient’s history of stroke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(Class 3: Harm, LOE B-R ).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87A18B-DD59-88E8-6729-A664208D2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  <a14:imgEffect>
                        <a14:brightnessContrast bright="-21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173" y="4349579"/>
              <a:ext cx="530955" cy="530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87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8AA21-5B6A-5A90-77CF-87CBC4D7A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43596-B388-9F69-D37E-A315DB1D5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5</a:t>
            </a:fld>
            <a:endParaRPr lang="en-US" sz="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8D747-77C5-60DE-1F15-01D6D32C8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273" y="702698"/>
            <a:ext cx="10395819" cy="447207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The appropriate timing of oral P2Y12-inhibitor loading was considered for the patient</a:t>
            </a:r>
          </a:p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endParaRPr lang="en-US" sz="1800" i="1" dirty="0">
              <a:solidFill>
                <a:srgbClr val="AC19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3D6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424466-251C-B4F4-0548-1EFF8FB0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43" y="-28245"/>
            <a:ext cx="10869057" cy="660111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Timing of P2Y12-Inhibitor Administration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9E243F-9774-9053-0BE2-2D18781B68A9}"/>
              </a:ext>
            </a:extLst>
          </p:cNvPr>
          <p:cNvGrpSpPr/>
          <p:nvPr/>
        </p:nvGrpSpPr>
        <p:grpSpPr>
          <a:xfrm>
            <a:off x="885837" y="2860607"/>
            <a:ext cx="8044789" cy="1190099"/>
            <a:chOff x="885837" y="2452832"/>
            <a:chExt cx="8044789" cy="11900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49AB4D-3BC9-2817-EEA8-1FEE0AEC42B6}"/>
                </a:ext>
              </a:extLst>
            </p:cNvPr>
            <p:cNvSpPr txBox="1"/>
            <p:nvPr/>
          </p:nvSpPr>
          <p:spPr>
            <a:xfrm>
              <a:off x="2223737" y="2596003"/>
              <a:ext cx="6706889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However, pre-treatment in NSTE-ACS may be CONSIDERED with clopidogrel or ticagrelor when angiography is delayed (≥24h) and bleeding risk is low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(Class 2b, LOE B-NR)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B80106D-235B-1231-C6A4-7F915B4BA9D3}"/>
                </a:ext>
              </a:extLst>
            </p:cNvPr>
            <p:cNvGrpSpPr/>
            <p:nvPr/>
          </p:nvGrpSpPr>
          <p:grpSpPr>
            <a:xfrm>
              <a:off x="885837" y="2452832"/>
              <a:ext cx="1190099" cy="1190099"/>
              <a:chOff x="935264" y="2369970"/>
              <a:chExt cx="1288473" cy="128847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F3DC77E-EA6D-3E56-F6E4-CF86DC0FB4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935264" y="2369970"/>
                <a:ext cx="1288473" cy="128847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89A75002-F739-6E8B-242B-47857C0211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35020" y="2446461"/>
                <a:ext cx="1112518" cy="1112518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28F6A-FE92-C69E-410A-4D758FF80F82}"/>
              </a:ext>
            </a:extLst>
          </p:cNvPr>
          <p:cNvGrpSpPr/>
          <p:nvPr/>
        </p:nvGrpSpPr>
        <p:grpSpPr>
          <a:xfrm>
            <a:off x="884693" y="1461550"/>
            <a:ext cx="8045933" cy="1190099"/>
            <a:chOff x="884693" y="1103203"/>
            <a:chExt cx="8045933" cy="11900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3F616A-CF3B-2AEB-8A1F-47B69104C2EF}"/>
                </a:ext>
              </a:extLst>
            </p:cNvPr>
            <p:cNvGrpSpPr/>
            <p:nvPr/>
          </p:nvGrpSpPr>
          <p:grpSpPr>
            <a:xfrm>
              <a:off x="884693" y="1103203"/>
              <a:ext cx="1190099" cy="1190099"/>
              <a:chOff x="2608119" y="1340428"/>
              <a:chExt cx="1288473" cy="128847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17E4985-B824-4DD4-70BF-6FD93A781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608119" y="1340428"/>
                <a:ext cx="1288473" cy="1288473"/>
              </a:xfrm>
              <a:prstGeom prst="ellipse">
                <a:avLst/>
              </a:prstGeom>
              <a:solidFill>
                <a:srgbClr val="FFD966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F2ADA99-0561-4805-CA45-9BFC795DCA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08172" y="1502380"/>
                <a:ext cx="887530" cy="887530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59A20A-AD82-B428-40EB-322ECCF89ED0}"/>
                </a:ext>
              </a:extLst>
            </p:cNvPr>
            <p:cNvSpPr txBox="1"/>
            <p:nvPr/>
          </p:nvSpPr>
          <p:spPr>
            <a:xfrm>
              <a:off x="2223737" y="1230218"/>
              <a:ext cx="6706889" cy="98277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indent="0" fontAlgn="base">
                <a:lnSpc>
                  <a:spcPct val="110000"/>
                </a:lnSpc>
                <a:spcBef>
                  <a:spcPts val="0"/>
                </a:spcBef>
                <a:buNone/>
              </a:pPr>
              <a:r>
                <a:rPr lang="en-US" sz="1800" b="1" dirty="0">
                  <a:solidFill>
                    <a:srgbClr val="AC19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Routine P2Y12 inhibitor pretreatment in NSTE-ACS is </a:t>
              </a:r>
              <a:r>
                <a:rPr lang="en-US" sz="1800" b="1" u="sng" dirty="0">
                  <a:solidFill>
                    <a:srgbClr val="AC19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en-US" sz="1800" b="1" dirty="0">
                  <a:solidFill>
                    <a:srgbClr val="AC19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supported by current evidence, particularly when an early invasive strategy (&lt;24 h) is 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96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73CF5-8049-28FB-F217-13D984C78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D8CCA-D084-23A3-CE3E-E887266D3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578" y="1524000"/>
            <a:ext cx="4519421" cy="206103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patient was admitted to the hospital floor for further management of NSTE-ACS.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Based on his clinical history and initial evaluation, he was deemed to be intermediate to high risk for ischemic events.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5EAD4-826D-D59F-6F45-157928F5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6</a:t>
            </a:fld>
            <a:endParaRPr lang="en-US" sz="900" dirty="0"/>
          </a:p>
        </p:txBody>
      </p:sp>
      <p:pic>
        <p:nvPicPr>
          <p:cNvPr id="6" name="Picture 5" descr="A diagram of a routine invasive strategy&#10;&#10;AI-generated content may be incorrect.">
            <a:extLst>
              <a:ext uri="{FF2B5EF4-FFF2-40B4-BE49-F238E27FC236}">
                <a16:creationId xmlns:a16="http://schemas.microsoft.com/office/drawing/2014/main" id="{CDF2B3EA-8997-201E-4237-C3E23575A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38" y="1198229"/>
            <a:ext cx="4826814" cy="479205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964B64-AF22-2B29-2C93-048A7874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43" y="365125"/>
            <a:ext cx="10869057" cy="660111"/>
          </a:xfrm>
        </p:spPr>
        <p:txBody>
          <a:bodyPr/>
          <a:lstStyle/>
          <a:p>
            <a:r>
              <a:rPr lang="en-US" sz="2800" b="1" dirty="0">
                <a:latin typeface="Lub Dub Medium" panose="020B0603030403020204" pitchFamily="34" charset="0"/>
              </a:rPr>
              <a:t>Determination of NSTE-ACS Management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FBA87-CD09-B98E-AC01-53AB25F1905D}"/>
              </a:ext>
            </a:extLst>
          </p:cNvPr>
          <p:cNvSpPr txBox="1"/>
          <p:nvPr/>
        </p:nvSpPr>
        <p:spPr>
          <a:xfrm>
            <a:off x="814579" y="4014493"/>
            <a:ext cx="4224949" cy="1200329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routine invasive strategy was recommended with the intent of proceeding with revascularization by PCI or CABG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(Class 1, LOE A) </a:t>
            </a:r>
          </a:p>
        </p:txBody>
      </p:sp>
    </p:spTree>
    <p:extLst>
      <p:ext uri="{BB962C8B-B14F-4D97-AF65-F5344CB8AC3E}">
        <p14:creationId xmlns:p14="http://schemas.microsoft.com/office/powerpoint/2010/main" val="13829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424F4-5D32-2DE2-5E95-9E15FAB00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1E2BE-0320-6159-B6B1-53D2C0114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7</a:t>
            </a:fld>
            <a:endParaRPr lang="en-US" sz="900" dirty="0"/>
          </a:p>
        </p:txBody>
      </p:sp>
      <p:pic>
        <p:nvPicPr>
          <p:cNvPr id="9" name="Picture 8" descr="A diagram of a management strategy&#10;&#10;AI-generated content may be incorrect.">
            <a:extLst>
              <a:ext uri="{FF2B5EF4-FFF2-40B4-BE49-F238E27FC236}">
                <a16:creationId xmlns:a16="http://schemas.microsoft.com/office/drawing/2014/main" id="{125F46EC-31B8-A494-01BC-C557B84A5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00" y="1594022"/>
            <a:ext cx="6412221" cy="35890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3FCB2BD-55D2-F396-2B01-4EA7C614F2A3}"/>
              </a:ext>
            </a:extLst>
          </p:cNvPr>
          <p:cNvSpPr txBox="1">
            <a:spLocks/>
          </p:cNvSpPr>
          <p:nvPr/>
        </p:nvSpPr>
        <p:spPr>
          <a:xfrm>
            <a:off x="484743" y="365125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Selecting Timing of Coronary Angiography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BC2C2-9F67-5AAF-13B6-EE6582D6E1A2}"/>
              </a:ext>
            </a:extLst>
          </p:cNvPr>
          <p:cNvSpPr txBox="1"/>
          <p:nvPr/>
        </p:nvSpPr>
        <p:spPr>
          <a:xfrm>
            <a:off x="416543" y="3573985"/>
            <a:ext cx="4049485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Given dynamic ST-segment changes and steeply rising troponin values, he was referred for coronary angiography within 24 hours of presentation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(Class 2a, LOE B-R)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96221-B04B-6DA8-7083-05EC7590B063}"/>
              </a:ext>
            </a:extLst>
          </p:cNvPr>
          <p:cNvSpPr txBox="1"/>
          <p:nvPr/>
        </p:nvSpPr>
        <p:spPr>
          <a:xfrm>
            <a:off x="552942" y="1594022"/>
            <a:ext cx="3913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patient had been admitted to the hospital on a Saturday.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lab was only available for urgent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or emergency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cases. </a:t>
            </a:r>
          </a:p>
        </p:txBody>
      </p:sp>
    </p:spTree>
    <p:extLst>
      <p:ext uri="{BB962C8B-B14F-4D97-AF65-F5344CB8AC3E}">
        <p14:creationId xmlns:p14="http://schemas.microsoft.com/office/powerpoint/2010/main" val="23215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251DE-549B-9BF0-99A8-AEADF044C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94BEC-E50D-D139-0D66-143B8B03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8</a:t>
            </a:fld>
            <a:endParaRPr lang="en-US" sz="9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C4EEB-DC01-E75B-EE07-CDB68D4CF8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Gargiulo G et al, Circulation. 2022 Nov;146(18):1329-1343.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2ED91-36D2-FBAE-64AE-81C580B3E52B}"/>
              </a:ext>
            </a:extLst>
          </p:cNvPr>
          <p:cNvSpPr txBox="1"/>
          <p:nvPr/>
        </p:nvSpPr>
        <p:spPr>
          <a:xfrm>
            <a:off x="452610" y="1041779"/>
            <a:ext cx="10480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patient was brought to the cardiac catheterization laboratory within 24 hours of presentation. </a:t>
            </a:r>
            <a:endParaRPr lang="en-US" sz="2000" baseline="30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47CBAA-2FD3-8864-5CB9-CFA972238FCA}"/>
              </a:ext>
            </a:extLst>
          </p:cNvPr>
          <p:cNvSpPr txBox="1">
            <a:spLocks/>
          </p:cNvSpPr>
          <p:nvPr/>
        </p:nvSpPr>
        <p:spPr>
          <a:xfrm>
            <a:off x="484743" y="365125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Catheterization Laboratory Considerations in NSTE-ACS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5F4C683-6D04-DE43-C74F-0C507EEC93AF}"/>
              </a:ext>
            </a:extLst>
          </p:cNvPr>
          <p:cNvGrpSpPr/>
          <p:nvPr/>
        </p:nvGrpSpPr>
        <p:grpSpPr>
          <a:xfrm>
            <a:off x="4496559" y="2831496"/>
            <a:ext cx="3191588" cy="2511437"/>
            <a:chOff x="4767979" y="2657062"/>
            <a:chExt cx="3191588" cy="2511437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29A4FDFF-9FA8-AAF4-5A3D-2A48BFFA2A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048"/>
            <a:stretch>
              <a:fillRect/>
            </a:stretch>
          </p:blipFill>
          <p:spPr bwMode="auto">
            <a:xfrm>
              <a:off x="4767981" y="3386789"/>
              <a:ext cx="727024" cy="170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48520359-E995-F030-0766-8C22608511E9}"/>
                </a:ext>
              </a:extLst>
            </p:cNvPr>
            <p:cNvSpPr txBox="1">
              <a:spLocks/>
            </p:cNvSpPr>
            <p:nvPr/>
          </p:nvSpPr>
          <p:spPr>
            <a:xfrm>
              <a:off x="4767981" y="2657062"/>
              <a:ext cx="3191586" cy="309665"/>
            </a:xfrm>
            <a:prstGeom prst="rect">
              <a:avLst/>
            </a:prstGeom>
            <a:solidFill>
              <a:srgbClr val="E9E9E9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All-Cause Mortality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40928FF7-6EE9-7959-8E36-317A3D1B4A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5"/>
            <a:stretch>
              <a:fillRect/>
            </a:stretch>
          </p:blipFill>
          <p:spPr bwMode="auto">
            <a:xfrm>
              <a:off x="5495005" y="3386789"/>
              <a:ext cx="2464560" cy="170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2F100E6F-4840-8C0E-70B6-41EC09625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005" y="5038720"/>
              <a:ext cx="636788" cy="923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600" b="1" dirty="0">
                  <a:solidFill>
                    <a:schemeClr val="tx1"/>
                  </a:solidFill>
                  <a:cs typeface="Arial" panose="020B0604020202020204" pitchFamily="34" charset="0"/>
                </a:rPr>
                <a:t>Favors Radial</a:t>
              </a:r>
              <a:endParaRPr lang="en-GB" altLang="en-US" sz="7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A0188FB-B1E4-63F9-19CC-21CA5EBB3A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1204" y="5168348"/>
              <a:ext cx="61779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8871EBE2-2544-DBBA-A3E9-06A41E4DB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3473" y="5038718"/>
              <a:ext cx="685723" cy="923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600" b="1" dirty="0">
                  <a:solidFill>
                    <a:schemeClr val="tx1"/>
                  </a:solidFill>
                  <a:cs typeface="Arial" panose="020B0604020202020204" pitchFamily="34" charset="0"/>
                </a:rPr>
                <a:t>Favors Femoral</a:t>
              </a:r>
              <a:endParaRPr lang="en-GB" altLang="en-US" sz="7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FFE861D-9E26-3822-3456-AF7B64E47DFF}"/>
                </a:ext>
              </a:extLst>
            </p:cNvPr>
            <p:cNvCxnSpPr>
              <a:cxnSpLocks/>
            </p:cNvCxnSpPr>
            <p:nvPr/>
          </p:nvCxnSpPr>
          <p:spPr>
            <a:xfrm>
              <a:off x="6207267" y="5168499"/>
              <a:ext cx="68572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ontent Placeholder 3">
              <a:extLst>
                <a:ext uri="{FF2B5EF4-FFF2-40B4-BE49-F238E27FC236}">
                  <a16:creationId xmlns:a16="http://schemas.microsoft.com/office/drawing/2014/main" id="{CF7F98D0-41DA-6B55-2845-D93323E414DE}"/>
                </a:ext>
              </a:extLst>
            </p:cNvPr>
            <p:cNvSpPr txBox="1">
              <a:spLocks/>
            </p:cNvSpPr>
            <p:nvPr/>
          </p:nvSpPr>
          <p:spPr>
            <a:xfrm>
              <a:off x="4767979" y="2979459"/>
              <a:ext cx="3191586" cy="309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AC19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24% Relative Risk Reduction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A47DA9F-2538-0A99-C7AB-55A249F4A202}"/>
              </a:ext>
            </a:extLst>
          </p:cNvPr>
          <p:cNvGrpSpPr/>
          <p:nvPr/>
        </p:nvGrpSpPr>
        <p:grpSpPr>
          <a:xfrm>
            <a:off x="8010753" y="2831496"/>
            <a:ext cx="3191586" cy="2502307"/>
            <a:chOff x="8118955" y="2653545"/>
            <a:chExt cx="3191586" cy="2502307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D2015D99-3899-5332-211D-2D642A7241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599"/>
            <a:stretch>
              <a:fillRect/>
            </a:stretch>
          </p:blipFill>
          <p:spPr bwMode="auto">
            <a:xfrm>
              <a:off x="8171889" y="3387176"/>
              <a:ext cx="832901" cy="170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ontent Placeholder 3">
              <a:extLst>
                <a:ext uri="{FF2B5EF4-FFF2-40B4-BE49-F238E27FC236}">
                  <a16:creationId xmlns:a16="http://schemas.microsoft.com/office/drawing/2014/main" id="{00AA5998-ECB6-DDB9-4F15-2797CD2B5A11}"/>
                </a:ext>
              </a:extLst>
            </p:cNvPr>
            <p:cNvSpPr txBox="1">
              <a:spLocks/>
            </p:cNvSpPr>
            <p:nvPr/>
          </p:nvSpPr>
          <p:spPr>
            <a:xfrm>
              <a:off x="8118955" y="2653545"/>
              <a:ext cx="3191586" cy="309665"/>
            </a:xfrm>
            <a:prstGeom prst="rect">
              <a:avLst/>
            </a:prstGeom>
            <a:solidFill>
              <a:srgbClr val="E9E9E9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Major Bleeding</a:t>
              </a: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6AC8889-6F15-5668-3C22-B12F9FD2F5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07"/>
            <a:stretch>
              <a:fillRect/>
            </a:stretch>
          </p:blipFill>
          <p:spPr bwMode="auto">
            <a:xfrm>
              <a:off x="8872397" y="3387176"/>
              <a:ext cx="2438144" cy="170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6">
              <a:extLst>
                <a:ext uri="{FF2B5EF4-FFF2-40B4-BE49-F238E27FC236}">
                  <a16:creationId xmlns:a16="http://schemas.microsoft.com/office/drawing/2014/main" id="{42365374-9D22-2A08-B3F6-6E7225F3E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7805" y="5026073"/>
              <a:ext cx="636788" cy="923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600" b="1" dirty="0">
                  <a:solidFill>
                    <a:schemeClr val="tx1"/>
                  </a:solidFill>
                  <a:cs typeface="Arial" panose="020B0604020202020204" pitchFamily="34" charset="0"/>
                </a:rPr>
                <a:t>Favors Radial</a:t>
              </a:r>
              <a:endParaRPr lang="en-GB" altLang="en-US" sz="7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14E90A-E594-CAAB-6C5C-821588A31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4004" y="5155701"/>
              <a:ext cx="61779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6">
              <a:extLst>
                <a:ext uri="{FF2B5EF4-FFF2-40B4-BE49-F238E27FC236}">
                  <a16:creationId xmlns:a16="http://schemas.microsoft.com/office/drawing/2014/main" id="{8477E706-C9AF-5642-A98D-956DF19F8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6273" y="5026071"/>
              <a:ext cx="685723" cy="923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484E"/>
                </a:buClr>
                <a:buSzPct val="60000"/>
                <a:buFont typeface="Wingdings 2" panose="05020102010507070707" pitchFamily="18" charset="2"/>
                <a:buChar char="»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600" b="1" dirty="0">
                  <a:solidFill>
                    <a:schemeClr val="tx1"/>
                  </a:solidFill>
                  <a:cs typeface="Arial" panose="020B0604020202020204" pitchFamily="34" charset="0"/>
                </a:rPr>
                <a:t>Favors Femoral</a:t>
              </a:r>
              <a:endParaRPr lang="en-GB" altLang="en-US" sz="7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1130A5D-23C9-ECC4-0398-FD646EABF51A}"/>
                </a:ext>
              </a:extLst>
            </p:cNvPr>
            <p:cNvCxnSpPr>
              <a:cxnSpLocks/>
            </p:cNvCxnSpPr>
            <p:nvPr/>
          </p:nvCxnSpPr>
          <p:spPr>
            <a:xfrm>
              <a:off x="9560067" y="5155852"/>
              <a:ext cx="68572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ontent Placeholder 3">
              <a:extLst>
                <a:ext uri="{FF2B5EF4-FFF2-40B4-BE49-F238E27FC236}">
                  <a16:creationId xmlns:a16="http://schemas.microsoft.com/office/drawing/2014/main" id="{002E0B34-1B8C-59B0-96C7-704C85DF3FA9}"/>
                </a:ext>
              </a:extLst>
            </p:cNvPr>
            <p:cNvSpPr txBox="1">
              <a:spLocks/>
            </p:cNvSpPr>
            <p:nvPr/>
          </p:nvSpPr>
          <p:spPr>
            <a:xfrm>
              <a:off x="8118955" y="2974648"/>
              <a:ext cx="3191586" cy="309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AC19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51% Relative Risk Reduction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38809A-1DDE-617E-564F-BEC7E158C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0" y="2814573"/>
            <a:ext cx="4022363" cy="251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7B9007-7AC1-CAE1-5E06-47653ECA9DF5}"/>
              </a:ext>
            </a:extLst>
          </p:cNvPr>
          <p:cNvSpPr/>
          <p:nvPr/>
        </p:nvSpPr>
        <p:spPr>
          <a:xfrm>
            <a:off x="209816" y="5390962"/>
            <a:ext cx="39969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  <a:ea typeface="Osaka"/>
                <a:cs typeface="Arial" panose="020B0604020202020204" pitchFamily="34" charset="0"/>
              </a:rPr>
              <a:t>Szeto et al, JACC Cardiovasc </a:t>
            </a:r>
            <a:r>
              <a:rPr lang="en-US" altLang="en-US" sz="1100" dirty="0" err="1">
                <a:solidFill>
                  <a:srgbClr val="000000"/>
                </a:solidFill>
                <a:latin typeface="Arial" panose="020B0604020202020204" pitchFamily="34" charset="0"/>
                <a:ea typeface="Osaka"/>
                <a:cs typeface="Arial" panose="020B0604020202020204" pitchFamily="34" charset="0"/>
              </a:rPr>
              <a:t>Interv</a:t>
            </a: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  <a:ea typeface="Osaka"/>
                <a:cs typeface="Arial" panose="020B0604020202020204" pitchFamily="34" charset="0"/>
              </a:rPr>
              <a:t>. 2015 Feb;8(2):283-291.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888269-4512-2DEF-55CA-E5DEC1C9BDD3}"/>
              </a:ext>
            </a:extLst>
          </p:cNvPr>
          <p:cNvSpPr txBox="1"/>
          <p:nvPr/>
        </p:nvSpPr>
        <p:spPr>
          <a:xfrm>
            <a:off x="2382717" y="1671959"/>
            <a:ext cx="6356886" cy="923330"/>
          </a:xfrm>
          <a:prstGeom prst="rect">
            <a:avLst/>
          </a:prstGeom>
          <a:solidFill>
            <a:srgbClr val="6CBE8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radial approach was chosen for the cardiac catheterization, to reduce the risk of bleeding, vascular complications, and death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Class 1, LOE 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02A51-F49B-F27E-6ECA-89B63BC68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C57A5-F563-56E8-63EE-B77858AD9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4333-7328-E84F-9F6D-15A5075E3AB3}" type="slidenum">
              <a:rPr lang="en-US" smtClean="0"/>
              <a:pPr/>
              <a:t>9</a:t>
            </a:fld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5E332-0793-1AA8-246B-22288A92282A}"/>
              </a:ext>
            </a:extLst>
          </p:cNvPr>
          <p:cNvSpPr txBox="1"/>
          <p:nvPr/>
        </p:nvSpPr>
        <p:spPr>
          <a:xfrm>
            <a:off x="581215" y="1785408"/>
            <a:ext cx="47143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Diagnostic catheterization demonstrated a </a:t>
            </a:r>
            <a:r>
              <a:rPr lang="en-US" dirty="0">
                <a:solidFill>
                  <a:srgbClr val="AC1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high-grade stenosis due to a calcific nodule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within the proximal LAD. There were no other significant epicardial stenoses. 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Given single-vessel disease involving the proximal LAD, a decision was made to proceed with PCI and drug eluting stent implantation.</a:t>
            </a:r>
          </a:p>
        </p:txBody>
      </p:sp>
      <p:pic>
        <p:nvPicPr>
          <p:cNvPr id="6" name="LAD Calcific Nodule_Baseline.mp4">
            <a:hlinkClick r:id="" action="ppaction://media"/>
            <a:extLst>
              <a:ext uri="{FF2B5EF4-FFF2-40B4-BE49-F238E27FC236}">
                <a16:creationId xmlns:a16="http://schemas.microsoft.com/office/drawing/2014/main" id="{61A3B739-281D-DC52-C12B-F0ACDAF79B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5.10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7760" y="871870"/>
            <a:ext cx="4992533" cy="464642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70D2E5-5FAC-256B-59C4-4BD7296353DA}"/>
              </a:ext>
            </a:extLst>
          </p:cNvPr>
          <p:cNvSpPr txBox="1">
            <a:spLocks/>
          </p:cNvSpPr>
          <p:nvPr/>
        </p:nvSpPr>
        <p:spPr>
          <a:xfrm>
            <a:off x="484743" y="365125"/>
            <a:ext cx="10869057" cy="660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ub Dub Bold" panose="020B0803030403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Lub Dub Medium" panose="020B0603030403020204" pitchFamily="34" charset="0"/>
              </a:rPr>
              <a:t>Diagnostic Coronary Angiography</a:t>
            </a:r>
          </a:p>
        </p:txBody>
      </p:sp>
    </p:spTree>
    <p:extLst>
      <p:ext uri="{BB962C8B-B14F-4D97-AF65-F5344CB8AC3E}">
        <p14:creationId xmlns:p14="http://schemas.microsoft.com/office/powerpoint/2010/main" val="17563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2361</Words>
  <Application>Microsoft Office PowerPoint</Application>
  <PresentationFormat>Widescreen</PresentationFormat>
  <Paragraphs>179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Aptos</vt:lpstr>
      <vt:lpstr>Arial</vt:lpstr>
      <vt:lpstr>Calibri</vt:lpstr>
      <vt:lpstr>Lub Dub Bold</vt:lpstr>
      <vt:lpstr>Lub Dub Condensed</vt:lpstr>
      <vt:lpstr>Lub Dub Light</vt:lpstr>
      <vt:lpstr>Lub Dub Medium</vt:lpstr>
      <vt:lpstr>system-ui</vt:lpstr>
      <vt:lpstr>Times New Roman</vt:lpstr>
      <vt:lpstr>2_Office Theme</vt:lpstr>
      <vt:lpstr>2_Office Theme</vt:lpstr>
      <vt:lpstr>Guideline Essentials: AHA Case Study Slide Series</vt:lpstr>
      <vt:lpstr>Case Study 2</vt:lpstr>
      <vt:lpstr>Initial Assessment of Patients with Suspected ACS</vt:lpstr>
      <vt:lpstr>Antiplatelet Therapy for ACS</vt:lpstr>
      <vt:lpstr>Timing of P2Y12-Inhibitor Administration</vt:lpstr>
      <vt:lpstr>Determination of NSTE-ACS Management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  <vt:lpstr>Copyright and Permissions Notice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Gwendolyn Reyna</dc:creator>
  <cp:lastModifiedBy>Gwendolyn Reyna</cp:lastModifiedBy>
  <cp:revision>87</cp:revision>
  <dcterms:created xsi:type="dcterms:W3CDTF">2025-06-20T13:28:19Z</dcterms:created>
  <dcterms:modified xsi:type="dcterms:W3CDTF">2025-10-21T14:58:24Z</dcterms:modified>
</cp:coreProperties>
</file>