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6"/>
  </p:notesMasterIdLst>
  <p:sldIdLst>
    <p:sldId id="308" r:id="rId5"/>
    <p:sldId id="1061" r:id="rId6"/>
    <p:sldId id="1095" r:id="rId7"/>
    <p:sldId id="1096" r:id="rId8"/>
    <p:sldId id="1115" r:id="rId9"/>
    <p:sldId id="1117" r:id="rId10"/>
    <p:sldId id="1118" r:id="rId11"/>
    <p:sldId id="1105" r:id="rId12"/>
    <p:sldId id="1106" r:id="rId13"/>
    <p:sldId id="842" r:id="rId14"/>
    <p:sldId id="10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40C314-4977-70F3-11D4-A75728774D19}" name="Gwendolyn Reyna" initials="GR" userId="S::Gwendolyn.Reyna@heart.org::0492242f-5314-4750-ad50-640a4fe02908" providerId="AD"/>
  <p188:author id="{3FB5405D-D8B2-49EA-6909-6B4E62B5F8A9}" name="Ashley Hall" initials="AH" userId="S::Ashley.Hall@heart.org::2a66d3b0-1297-473c-987b-4bc851ac6b50" providerId="AD"/>
  <p188:author id="{10B6A86B-BC4F-9BC4-6B3A-BF93304015F3}" name="Mitchell Elkind" initials="ME" userId="S::Mitchell.Elkind@heart.org::0a0c399b-3525-4264-be76-c8dae9bd3829" providerId="AD"/>
  <p188:author id="{8ABF06AE-501C-09F5-5851-667F7D7FAA49}" name="Kellye Kimball (NAT COM Consultant)" initials="KK" userId="S::t-Kellye.Kimball@heart.org::ba4665bf-b8cf-4f25-8c84-755ce16b74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D93"/>
    <a:srgbClr val="79C78D"/>
    <a:srgbClr val="FAA74B"/>
    <a:srgbClr val="FF7F7F"/>
    <a:srgbClr val="FF00FF"/>
    <a:srgbClr val="CF242A"/>
    <a:srgbClr val="CF222A"/>
    <a:srgbClr val="CF232A"/>
    <a:srgbClr val="395723"/>
    <a:srgbClr val="AF1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C9530-4A61-4EE9-95E1-4F9B1AB3165B}" v="9" dt="2026-06-12T19:31:21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7" autoAdjust="0"/>
    <p:restoredTop sz="93187" autoAdjust="0"/>
  </p:normalViewPr>
  <p:slideViewPr>
    <p:cSldViewPr snapToGrid="0">
      <p:cViewPr varScale="1">
        <p:scale>
          <a:sx n="106" d="100"/>
          <a:sy n="106" d="100"/>
        </p:scale>
        <p:origin x="114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endolyn Reyna" userId="0492242f-5314-4750-ad50-640a4fe02908" providerId="ADAL" clId="{0F2F325E-815E-4EFB-8D05-199871636F60}"/>
    <pc:docChg chg="custSel modSld">
      <pc:chgData name="Gwendolyn Reyna" userId="0492242f-5314-4750-ad50-640a4fe02908" providerId="ADAL" clId="{0F2F325E-815E-4EFB-8D05-199871636F60}" dt="2026-06-12T19:31:21.607" v="108" actId="1076"/>
      <pc:docMkLst>
        <pc:docMk/>
      </pc:docMkLst>
      <pc:sldChg chg="addSp delSp modSp mod">
        <pc:chgData name="Gwendolyn Reyna" userId="0492242f-5314-4750-ad50-640a4fe02908" providerId="ADAL" clId="{0F2F325E-815E-4EFB-8D05-199871636F60}" dt="2026-06-12T19:19:15.116" v="104" actId="1076"/>
        <pc:sldMkLst>
          <pc:docMk/>
          <pc:sldMk cId="1171176184" sldId="308"/>
        </pc:sldMkLst>
        <pc:spChg chg="del">
          <ac:chgData name="Gwendolyn Reyna" userId="0492242f-5314-4750-ad50-640a4fe02908" providerId="ADAL" clId="{0F2F325E-815E-4EFB-8D05-199871636F60}" dt="2026-06-12T19:18:59.636" v="99" actId="478"/>
          <ac:spMkLst>
            <pc:docMk/>
            <pc:sldMk cId="1171176184" sldId="308"/>
            <ac:spMk id="10" creationId="{3C6DAAF1-2EB2-8B80-B01D-5EB309D91231}"/>
          </ac:spMkLst>
        </pc:spChg>
        <pc:picChg chg="del">
          <ac:chgData name="Gwendolyn Reyna" userId="0492242f-5314-4750-ad50-640a4fe02908" providerId="ADAL" clId="{0F2F325E-815E-4EFB-8D05-199871636F60}" dt="2026-06-12T19:18:54.166" v="98" actId="478"/>
          <ac:picMkLst>
            <pc:docMk/>
            <pc:sldMk cId="1171176184" sldId="308"/>
            <ac:picMk id="5" creationId="{5E5822C4-FC1E-5A5F-DB8D-B144A11AE83A}"/>
          </ac:picMkLst>
        </pc:picChg>
        <pc:picChg chg="add mod">
          <ac:chgData name="Gwendolyn Reyna" userId="0492242f-5314-4750-ad50-640a4fe02908" providerId="ADAL" clId="{0F2F325E-815E-4EFB-8D05-199871636F60}" dt="2026-06-12T19:19:15.116" v="104" actId="1076"/>
          <ac:picMkLst>
            <pc:docMk/>
            <pc:sldMk cId="1171176184" sldId="308"/>
            <ac:picMk id="1026" creationId="{45098ED4-7C51-63A7-69E6-85819AADCEB6}"/>
          </ac:picMkLst>
        </pc:picChg>
      </pc:sldChg>
      <pc:sldChg chg="addSp modSp">
        <pc:chgData name="Gwendolyn Reyna" userId="0492242f-5314-4750-ad50-640a4fe02908" providerId="ADAL" clId="{0F2F325E-815E-4EFB-8D05-199871636F60}" dt="2026-06-12T19:31:21.607" v="108" actId="1076"/>
        <pc:sldMkLst>
          <pc:docMk/>
          <pc:sldMk cId="675889619" sldId="842"/>
        </pc:sldMkLst>
        <pc:picChg chg="add mod">
          <ac:chgData name="Gwendolyn Reyna" userId="0492242f-5314-4750-ad50-640a4fe02908" providerId="ADAL" clId="{0F2F325E-815E-4EFB-8D05-199871636F60}" dt="2026-06-12T19:31:21.607" v="108" actId="1076"/>
          <ac:picMkLst>
            <pc:docMk/>
            <pc:sldMk cId="675889619" sldId="842"/>
            <ac:picMk id="2050" creationId="{CE4E249D-E625-EEA9-35A4-1F1CAF3D91CC}"/>
          </ac:picMkLst>
        </pc:picChg>
      </pc:sldChg>
      <pc:sldChg chg="modSp mod modCm">
        <pc:chgData name="Gwendolyn Reyna" userId="0492242f-5314-4750-ad50-640a4fe02908" providerId="ADAL" clId="{0F2F325E-815E-4EFB-8D05-199871636F60}" dt="2026-06-03T15:12:10.041" v="97" actId="20577"/>
        <pc:sldMkLst>
          <pc:docMk/>
          <pc:sldMk cId="1350411915" sldId="1096"/>
        </pc:sldMkLst>
        <pc:spChg chg="mod">
          <ac:chgData name="Gwendolyn Reyna" userId="0492242f-5314-4750-ad50-640a4fe02908" providerId="ADAL" clId="{0F2F325E-815E-4EFB-8D05-199871636F60}" dt="2026-06-03T15:12:10.041" v="97" actId="20577"/>
          <ac:spMkLst>
            <pc:docMk/>
            <pc:sldMk cId="1350411915" sldId="1096"/>
            <ac:spMk id="46" creationId="{8BEC4E1E-C565-8A54-A5F0-6178C71DAC75}"/>
          </ac:spMkLst>
        </pc:spChg>
        <pc:spChg chg="mod">
          <ac:chgData name="Gwendolyn Reyna" userId="0492242f-5314-4750-ad50-640a4fe02908" providerId="ADAL" clId="{0F2F325E-815E-4EFB-8D05-199871636F60}" dt="2026-06-03T15:11:43.923" v="61" actId="20577"/>
          <ac:spMkLst>
            <pc:docMk/>
            <pc:sldMk cId="1350411915" sldId="1096"/>
            <ac:spMk id="53" creationId="{B45A0AFA-4676-83BA-8826-E85E689F6D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wendolyn Reyna" userId="0492242f-5314-4750-ad50-640a4fe02908" providerId="ADAL" clId="{0F2F325E-815E-4EFB-8D05-199871636F60}" dt="2026-06-03T15:11:43.923" v="61" actId="20577"/>
              <pc2:cmMkLst xmlns:pc2="http://schemas.microsoft.com/office/powerpoint/2019/9/main/command">
                <pc:docMk/>
                <pc:sldMk cId="1350411915" sldId="1096"/>
                <pc2:cmMk id="{F4977551-53C9-4FF2-AD2C-0F4324FFD7B0}"/>
              </pc2:cmMkLst>
            </pc226:cmChg>
          </p:ext>
        </pc:extLst>
      </pc:sldChg>
      <pc:sldChg chg="modSp mod modCm">
        <pc:chgData name="Gwendolyn Reyna" userId="0492242f-5314-4750-ad50-640a4fe02908" providerId="ADAL" clId="{0F2F325E-815E-4EFB-8D05-199871636F60}" dt="2026-06-03T15:11:05.978" v="53" actId="20577"/>
        <pc:sldMkLst>
          <pc:docMk/>
          <pc:sldMk cId="3978659571" sldId="1118"/>
        </pc:sldMkLst>
        <pc:spChg chg="mod">
          <ac:chgData name="Gwendolyn Reyna" userId="0492242f-5314-4750-ad50-640a4fe02908" providerId="ADAL" clId="{0F2F325E-815E-4EFB-8D05-199871636F60}" dt="2026-06-03T15:11:05.978" v="53" actId="20577"/>
          <ac:spMkLst>
            <pc:docMk/>
            <pc:sldMk cId="3978659571" sldId="1118"/>
            <ac:spMk id="31" creationId="{371DB0AC-AD8E-563A-F5BE-56481072F7C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wendolyn Reyna" userId="0492242f-5314-4750-ad50-640a4fe02908" providerId="ADAL" clId="{0F2F325E-815E-4EFB-8D05-199871636F60}" dt="2026-06-03T15:11:05.978" v="53" actId="20577"/>
              <pc2:cmMkLst xmlns:pc2="http://schemas.microsoft.com/office/powerpoint/2019/9/main/command">
                <pc:docMk/>
                <pc:sldMk cId="3978659571" sldId="1118"/>
                <pc2:cmMk id="{620E6FF6-63C6-458D-A515-EFE29BA0B3F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B0F47-72A7-40CD-97BC-FA664BD8B4EC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31FF5-ADD1-489E-9034-3EA82234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FAFC5-3A27-43A2-9905-E94D9A42FA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04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E25B-D9FC-7FB5-9CAC-17518394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E39162-40A8-F190-E5DA-05AECCE95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02595A-7E50-B1FE-3593-5ED6EAD02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7F86F-3FD6-93ED-7A91-3BBB0FF90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4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58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7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E54C2-D791-9B45-AD53-484F26DBF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2715"/>
            <a:ext cx="12179300" cy="6852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23563-8619-944E-B06D-E9C75F669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1967947"/>
            <a:ext cx="9144000" cy="1909763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55242-CE50-B746-8A9D-3F32FAEFC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168569"/>
            <a:ext cx="9144000" cy="6022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B8909-4FC5-74CC-1B81-50391E3690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5953125"/>
            <a:ext cx="1381852" cy="7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1B4AF-4EF8-F445-5A0B-14E5FD92CF77}"/>
              </a:ext>
            </a:extLst>
          </p:cNvPr>
          <p:cNvSpPr/>
          <p:nvPr userDrawn="1"/>
        </p:nvSpPr>
        <p:spPr>
          <a:xfrm>
            <a:off x="17929" y="0"/>
            <a:ext cx="31683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F6A19-9DF2-9A4A-8D20-804B137EB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77" r="-1"/>
          <a:stretch>
            <a:fillRect/>
          </a:stretch>
        </p:blipFill>
        <p:spPr>
          <a:xfrm>
            <a:off x="1714500" y="143"/>
            <a:ext cx="1047917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372F6-D2C3-1944-933E-76E4DFF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6D73-AE2C-AB40-B1D4-C781FCC2F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3835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E594532-75D3-4E76-ADA6-C212612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1E6CC9-2A32-4314-BD62-AB78B2787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552" y="5873961"/>
            <a:ext cx="8746897" cy="421493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200">
                <a:latin typeface="Lub Dub Condensed" panose="020B0506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FDC5C-51A7-9108-F632-7665C1EA3989}"/>
              </a:ext>
            </a:extLst>
          </p:cNvPr>
          <p:cNvSpPr txBox="1"/>
          <p:nvPr userDrawn="1"/>
        </p:nvSpPr>
        <p:spPr>
          <a:xfrm>
            <a:off x="2155398" y="6355866"/>
            <a:ext cx="78812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cs typeface="Arial"/>
              </a:rPr>
              <a:t>Rahman, M., et al. Guidelines in Action: Basilar Artery Occlusion and Thrombectomy. </a:t>
            </a:r>
            <a:r>
              <a:rPr lang="en-US" sz="9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cs typeface="Arial"/>
              </a:rPr>
              <a:t>Stroke</a:t>
            </a:r>
            <a:r>
              <a:rPr 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cs typeface="Arial"/>
              </a:rPr>
              <a:t>. 2026, doi:10.1161/STROKEAHA.125.054180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D2C954-7621-3F4E-5BE3-C43E60F1B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5953125"/>
            <a:ext cx="1381852" cy="7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8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1B4AF-4EF8-F445-5A0B-14E5FD92CF77}"/>
              </a:ext>
            </a:extLst>
          </p:cNvPr>
          <p:cNvSpPr/>
          <p:nvPr userDrawn="1"/>
        </p:nvSpPr>
        <p:spPr>
          <a:xfrm>
            <a:off x="0" y="0"/>
            <a:ext cx="31683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F6A19-9DF2-9A4A-8D20-804B137EB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77" r="-1"/>
          <a:stretch>
            <a:fillRect/>
          </a:stretch>
        </p:blipFill>
        <p:spPr>
          <a:xfrm>
            <a:off x="1714500" y="143"/>
            <a:ext cx="1047917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372F6-D2C3-1944-933E-76E4DFF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6D73-AE2C-AB40-B1D4-C781FCC2F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3835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E594532-75D3-4E76-ADA6-C212612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1E6CC9-2A32-4314-BD62-AB78B2787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552" y="5873961"/>
            <a:ext cx="8746897" cy="421493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200">
                <a:latin typeface="Lub Dub Condensed" panose="020B0506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FDC5C-51A7-9108-F632-7665C1EA3989}"/>
              </a:ext>
            </a:extLst>
          </p:cNvPr>
          <p:cNvSpPr txBox="1"/>
          <p:nvPr userDrawn="1"/>
        </p:nvSpPr>
        <p:spPr>
          <a:xfrm>
            <a:off x="2155398" y="6355866"/>
            <a:ext cx="78812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cs typeface="Arial"/>
              </a:rPr>
              <a:t>Adapted from: Prabhakaran S. 2026 AHA/ASA Guideline for Early Management of AIS. </a:t>
            </a:r>
            <a:r>
              <a:rPr lang="en-US" sz="9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cs typeface="Arial"/>
              </a:rPr>
              <a:t>Stroke</a:t>
            </a:r>
            <a:r>
              <a:rPr 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cs typeface="Arial"/>
              </a:rPr>
              <a:t>. 2026.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D2C954-7621-3F4E-5BE3-C43E60F1B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5953125"/>
            <a:ext cx="1381852" cy="7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4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FE2D9C-BD8C-4C23-9CD4-A4EC9E1FB8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071F2-9471-4880-A0A3-0F5D0342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330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FE2D9C-BD8C-4C23-9CD4-A4EC9E1FB8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071F2-9471-4880-A0A3-0F5D0342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3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06D0D-9CF8-BF47-84F1-14601FF4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6185F-E230-DF47-BD73-C48F14F3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7745"/>
            <a:ext cx="10515600" cy="433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2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80" r:id="rId3"/>
    <p:sldLayoutId id="2147483678" r:id="rId4"/>
    <p:sldLayoutId id="214748367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Lub Dub Bold" panose="020B08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sional.heart.org/en/guidelines-and-statements/guideline-essentials-case-study-slide-ser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.org/en/about-us/statements-and-policies/copyright-request-for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American Stroke Association, a division of the American Heart Association">
            <a:extLst>
              <a:ext uri="{FF2B5EF4-FFF2-40B4-BE49-F238E27FC236}">
                <a16:creationId xmlns:a16="http://schemas.microsoft.com/office/drawing/2014/main" id="{96162FBB-ECD7-4996-B4F0-6244AFA17C13}"/>
              </a:ext>
            </a:extLst>
          </p:cNvPr>
          <p:cNvSpPr/>
          <p:nvPr/>
        </p:nvSpPr>
        <p:spPr>
          <a:xfrm>
            <a:off x="160256" y="5825765"/>
            <a:ext cx="1470581" cy="895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E7538-99E0-814A-996C-0848A5205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628" y="1049708"/>
            <a:ext cx="9144000" cy="1763632"/>
          </a:xfrm>
        </p:spPr>
        <p:txBody>
          <a:bodyPr/>
          <a:lstStyle/>
          <a:p>
            <a:r>
              <a:rPr lang="en-US" sz="6600" dirty="0"/>
              <a:t>Guideline Essentials: </a:t>
            </a:r>
            <a:r>
              <a:rPr lang="en-US" sz="4800" dirty="0">
                <a:latin typeface="Lub Dub Medium" panose="020B0603030403020204" pitchFamily="34" charset="0"/>
              </a:rPr>
              <a:t> Case Study Slide Series</a:t>
            </a:r>
            <a:endParaRPr lang="en-US" sz="7200" dirty="0">
              <a:latin typeface="Lub Dub Medium" panose="020B06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A19E2-C884-5343-8547-E4ACA2FC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825" y="3256766"/>
            <a:ext cx="8743950" cy="31542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Lub Dub Light" panose="020B0303030403020204" pitchFamily="34" charset="0"/>
              </a:rPr>
              <a:t>Acute Ischemic Stroke Case Study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Lub Dub Light" panose="020B0303030403020204" pitchFamily="34" charset="0"/>
              </a:rPr>
              <a:t>ADAPTED FROM:</a:t>
            </a:r>
            <a:br>
              <a:rPr lang="en-US" dirty="0">
                <a:latin typeface="Lub Dub Light" panose="020B0303030403020204" pitchFamily="34" charset="0"/>
              </a:rPr>
            </a:br>
            <a:r>
              <a:rPr lang="en-US" sz="1050" dirty="0">
                <a:latin typeface="Lub Dub Light" panose="020B0303030403020204" pitchFamily="34" charset="0"/>
              </a:rPr>
              <a:t> </a:t>
            </a:r>
            <a:br>
              <a:rPr lang="en-US" sz="1600" dirty="0"/>
            </a:br>
            <a:r>
              <a:rPr lang="en-US" sz="3200" dirty="0"/>
              <a:t>Guidelines in Action: </a:t>
            </a:r>
            <a:br>
              <a:rPr lang="en-US" sz="3200" dirty="0"/>
            </a:br>
            <a:r>
              <a:rPr lang="en-US" sz="3200" dirty="0"/>
              <a:t>Basilar Artery Occlusion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and Thrombectomy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098ED4-7C51-63A7-69E6-85819AADC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929" y="5011379"/>
            <a:ext cx="1533397" cy="17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48E2F6-410F-3C90-3FB7-7F719D01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71956-81F8-49E7-CCD2-C49A7A8DB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72" y="1086193"/>
            <a:ext cx="9908263" cy="383535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Lub Dub Condensed" panose="020B0506030403020204" pitchFamily="34" charset="0"/>
              </a:rPr>
              <a:t>The American Heart Association requests this electronic slide deck be cited as follows: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Lub Dub Condensed" panose="020B0506030403020204" pitchFamily="34" charset="0"/>
              </a:rPr>
              <a:t>Reyna, G.G. (2026).  Guideline Essentials: Case Study Slide Series [PowerPoint slides]; Adapted from Guidelines in Action: Basilar Artery Occlusion and Thrombectomy</a:t>
            </a:r>
            <a:r>
              <a:rPr lang="en-US" sz="2000" dirty="0">
                <a:latin typeface="Lub Dub Condensed" panose="020B0506030403020204" pitchFamily="34" charset="0"/>
              </a:rPr>
              <a:t>. </a:t>
            </a:r>
            <a:r>
              <a:rPr lang="en-US" sz="2000" i="1" dirty="0">
                <a:latin typeface="Lub Dub Condensed" panose="020B0506030403020204" pitchFamily="34" charset="0"/>
              </a:rPr>
              <a:t>Stroke</a:t>
            </a:r>
            <a:r>
              <a:rPr lang="en-US" sz="2000" i="1" dirty="0">
                <a:latin typeface="Lub Dub Condensed" panose="020B0506030403020204" pitchFamily="34" charset="0"/>
                <a:ea typeface="Aptos" panose="020B0004020202020204" pitchFamily="34" charset="0"/>
              </a:rPr>
              <a:t>. </a:t>
            </a:r>
            <a:r>
              <a:rPr lang="en-US" sz="2000" dirty="0">
                <a:latin typeface="Lub Dub Condensed" panose="020B0506030403020204" pitchFamily="34" charset="0"/>
                <a:ea typeface="Aptos" panose="020B0004020202020204" pitchFamily="34" charset="0"/>
              </a:rPr>
              <a:t>Retrieved from: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hlinkClick r:id="rId3"/>
              </a:rPr>
              <a:t>Guideline Essentials: Case Study Slide Series - Professional Heart Daily | American Heart Association</a:t>
            </a:r>
            <a:endParaRPr lang="en-US" sz="2000" dirty="0">
              <a:latin typeface="Lub Dub Bold" panose="020B08030304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604CC-9C8B-DBCA-EE33-DA994C551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10</a:t>
            </a:fld>
            <a:endParaRPr lang="en-US" sz="9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4E249D-E625-EEA9-35A4-1F1CAF3D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87" y="4330461"/>
            <a:ext cx="1748295" cy="19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A0BCB-D59E-68A8-C31F-74A90124E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814556"/>
            <a:ext cx="9144000" cy="567435"/>
          </a:xfrm>
        </p:spPr>
        <p:txBody>
          <a:bodyPr/>
          <a:lstStyle/>
          <a:p>
            <a:r>
              <a:rPr lang="en-US" sz="4000" dirty="0"/>
              <a:t>Copyright and Permissions Notice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7862C10-758A-8372-D096-B4B95A440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3150" y="1714500"/>
            <a:ext cx="8877300" cy="4613563"/>
          </a:xfrm>
        </p:spPr>
        <p:txBody>
          <a:bodyPr>
            <a:normAutofit/>
          </a:bodyPr>
          <a:lstStyle/>
          <a:p>
            <a:r>
              <a:rPr lang="en-US" sz="2000" dirty="0"/>
              <a:t>© Copyright 2026. American Heart Association. All rights reserved.</a:t>
            </a:r>
          </a:p>
          <a:p>
            <a:r>
              <a:rPr lang="en-US" sz="2000" dirty="0"/>
              <a:t>This material is the copyrighted property of the American Heart Association and is provided for reference purposes only. It may not be copied, reproduced, stored in a retrieval system, transmitted, altered in any way or used as a derivative work, or distributed in any form or by any means—electronic, mechanical, photocopying, recording, or otherwise—without prior written permission from the publisher.</a:t>
            </a:r>
          </a:p>
          <a:p>
            <a:r>
              <a:rPr lang="en-US" sz="2000" i="1" dirty="0"/>
              <a:t>This content may be used for limited educational and personal use. Further distribution or dissemination requires a licensing agreement. Unauthorized use or distribution in any media is strictly prohibited.</a:t>
            </a:r>
            <a:endParaRPr lang="en-US" sz="2000" dirty="0"/>
          </a:p>
          <a:p>
            <a:r>
              <a:rPr lang="en-US" sz="2000" dirty="0"/>
              <a:t>For permissions inquiries and licensing fee information,</a:t>
            </a:r>
            <a:br>
              <a:rPr lang="en-US" sz="2000" dirty="0"/>
            </a:br>
            <a:r>
              <a:rPr lang="en-US" sz="2000" dirty="0"/>
              <a:t> please see the information/Request Form at this link:</a:t>
            </a:r>
          </a:p>
          <a:p>
            <a:r>
              <a:rPr lang="en-US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https://www.heart.org/en/about-us/statements-and-policies/copyright-request-form</a:t>
            </a:r>
            <a:endParaRPr lang="en-US" sz="900" dirty="0">
              <a:latin typeface="Lub Dub Bold" panose="020B0803030403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C16DF9A-1C49-ABA9-1A2A-736FD09CC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3800" y="6355866"/>
            <a:ext cx="382656" cy="2337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AF4333-7328-E84F-9F6D-15A5075E3AB3}" type="slidenum">
              <a:rPr lang="en-US" sz="900">
                <a:solidFill>
                  <a:schemeClr val="bg1"/>
                </a:solidFill>
                <a:latin typeface="Lub Dub Medium" panose="020B0603030403020204" pitchFamily="34" charset="0"/>
              </a:rPr>
              <a:pPr/>
              <a:t>11</a:t>
            </a:fld>
            <a:endParaRPr lang="en-US" sz="900" dirty="0">
              <a:solidFill>
                <a:schemeClr val="bg1"/>
              </a:solidFill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1892C1-B1D9-8132-5AD3-2C6223411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5211" y="6304547"/>
            <a:ext cx="8253663" cy="397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0D8619-EA44-BCEC-EF3A-DC22295E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Presentation: </a:t>
            </a:r>
            <a:r>
              <a:rPr lang="en-US" dirty="0">
                <a:latin typeface="Lub Dub Medium" panose="020B0603030403020204" pitchFamily="34" charset="0"/>
              </a:rPr>
              <a:t>Patient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1A3FC-A169-E6E3-E261-F8D416232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114"/>
            <a:ext cx="9988685" cy="956334"/>
          </a:xfrm>
        </p:spPr>
        <p:txBody>
          <a:bodyPr lIns="0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rgbClr val="CF242A"/>
                </a:solidFill>
                <a:latin typeface="Lub Dub Bold" panose="020B0803030403020204" pitchFamily="34" charset="0"/>
              </a:rPr>
              <a:t>90-year-old woman, </a:t>
            </a:r>
            <a:br>
              <a:rPr lang="en-US" sz="3200" dirty="0">
                <a:solidFill>
                  <a:srgbClr val="CF242A"/>
                </a:solidFill>
                <a:latin typeface="Lub Dub Bold" panose="020B0803030403020204" pitchFamily="34" charset="0"/>
              </a:rPr>
            </a:br>
            <a:r>
              <a:rPr lang="en-US" dirty="0">
                <a:latin typeface="Lub Dub Bold" panose="020B0803030403020204" pitchFamily="34" charset="0"/>
              </a:rPr>
              <a:t>Prestroke </a:t>
            </a:r>
            <a:r>
              <a:rPr lang="en-US" dirty="0" err="1">
                <a:latin typeface="Lub Dub Bold" panose="020B0803030403020204" pitchFamily="34" charset="0"/>
              </a:rPr>
              <a:t>mRS</a:t>
            </a:r>
            <a:r>
              <a:rPr lang="en-US" dirty="0">
                <a:latin typeface="Lub Dub Bold" panose="020B0803030403020204" pitchFamily="34" charset="0"/>
              </a:rPr>
              <a:t> = 0; Last known well 45 min prior</a:t>
            </a:r>
          </a:p>
          <a:p>
            <a:pPr marL="0" indent="0">
              <a:buNone/>
            </a:pPr>
            <a:endParaRPr lang="en-US" sz="3200" dirty="0">
              <a:latin typeface="Lub Dub Bold" panose="020B08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4E1DA-5D31-3171-B222-62E9AE75B5B2}"/>
              </a:ext>
            </a:extLst>
          </p:cNvPr>
          <p:cNvSpPr txBox="1"/>
          <p:nvPr/>
        </p:nvSpPr>
        <p:spPr>
          <a:xfrm>
            <a:off x="865042" y="2183542"/>
            <a:ext cx="3016294" cy="343170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dirty="0">
                <a:latin typeface="Lub Dub Bold" panose="020B0803030403020204" pitchFamily="34" charset="0"/>
              </a:rPr>
              <a:t>RISK FACTORS: </a:t>
            </a:r>
            <a:br>
              <a:rPr lang="en-US" sz="2000" dirty="0">
                <a:latin typeface="Lub Dub Medium" panose="020B0603030403020204" pitchFamily="34" charset="0"/>
              </a:rPr>
            </a:br>
            <a:r>
              <a:rPr lang="en-US" dirty="0">
                <a:latin typeface="Lub Dub Medium" panose="020B0603030403020204" pitchFamily="34" charset="0"/>
              </a:rPr>
              <a:t>Atrial fibrillation (treated with apixaban)</a:t>
            </a:r>
          </a:p>
          <a:p>
            <a:r>
              <a:rPr lang="en-US" dirty="0">
                <a:latin typeface="Lub Dub Medium" panose="020B0603030403020204" pitchFamily="34" charset="0"/>
              </a:rPr>
              <a:t>Hypertension</a:t>
            </a:r>
          </a:p>
          <a:p>
            <a:r>
              <a:rPr lang="en-US" dirty="0">
                <a:latin typeface="Lub Dub Medium" panose="020B0603030403020204" pitchFamily="34" charset="0"/>
              </a:rPr>
              <a:t>Hyperlipidemia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Lub Dub Medium" panose="020B0603030403020204" pitchFamily="34" charset="0"/>
              </a:rPr>
              <a:t>Chronic lung disease</a:t>
            </a:r>
          </a:p>
          <a:p>
            <a:r>
              <a:rPr lang="en-US" sz="2000" dirty="0">
                <a:latin typeface="Lub Dub Bold" panose="020B0803030403020204" pitchFamily="34" charset="0"/>
              </a:rPr>
              <a:t>PRESENTATION: </a:t>
            </a:r>
            <a:br>
              <a:rPr lang="en-US" sz="2000" dirty="0">
                <a:latin typeface="Lub Dub Bold" panose="020B0803030403020204" pitchFamily="34" charset="0"/>
              </a:rPr>
            </a:br>
            <a:r>
              <a:rPr lang="en-US" dirty="0">
                <a:latin typeface="Lub Dub Medium" panose="020B0603030403020204" pitchFamily="34" charset="0"/>
              </a:rPr>
              <a:t>GCS 4; extensor posturing</a:t>
            </a:r>
          </a:p>
          <a:p>
            <a:r>
              <a:rPr lang="en-US" dirty="0">
                <a:latin typeface="Lub Dub Medium" panose="020B0603030403020204" pitchFamily="34" charset="0"/>
              </a:rPr>
              <a:t>NIHSS score: 32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Lub Dub Medium" panose="020B0603030403020204" pitchFamily="34" charset="0"/>
              </a:rPr>
              <a:t>Emergent intubation + stroke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1488F-0F20-D03B-B8A0-8E16A6609E54}"/>
              </a:ext>
            </a:extLst>
          </p:cNvPr>
          <p:cNvSpPr txBox="1"/>
          <p:nvPr/>
        </p:nvSpPr>
        <p:spPr>
          <a:xfrm>
            <a:off x="4042744" y="2183542"/>
            <a:ext cx="2854167" cy="28931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dirty="0">
                <a:latin typeface="Lub Dub Bold" panose="020B0803030403020204" pitchFamily="34" charset="0"/>
              </a:rPr>
              <a:t>IMAGING: </a:t>
            </a:r>
            <a:br>
              <a:rPr lang="en-US" sz="2000" dirty="0">
                <a:latin typeface="Lub Dub Bold" panose="020B0803030403020204" pitchFamily="34" charset="0"/>
              </a:rPr>
            </a:br>
            <a:r>
              <a:rPr lang="en-US" dirty="0">
                <a:latin typeface="Lub Dub Medium" panose="020B0603030403020204" pitchFamily="34" charset="0"/>
              </a:rPr>
              <a:t>CT head: No hemorrhage</a:t>
            </a:r>
          </a:p>
          <a:p>
            <a:r>
              <a:rPr lang="en-US" dirty="0">
                <a:latin typeface="Lub Dub Medium" panose="020B0603030403020204" pitchFamily="34" charset="0"/>
              </a:rPr>
              <a:t>PC-ASPECTS: 10</a:t>
            </a:r>
          </a:p>
          <a:p>
            <a:r>
              <a:rPr lang="en-US" dirty="0">
                <a:latin typeface="Lub Dub Medium" panose="020B0603030403020204" pitchFamily="34" charset="0"/>
              </a:rPr>
              <a:t>CTA: Distal basilar artery occlusion</a:t>
            </a:r>
          </a:p>
          <a:p>
            <a:r>
              <a:rPr lang="en-US" dirty="0">
                <a:latin typeface="Lub Dub Medium" panose="020B0603030403020204" pitchFamily="34" charset="0"/>
              </a:rPr>
              <a:t>Perfusion: 303 mL mismatch, no core infarct</a:t>
            </a:r>
          </a:p>
          <a:p>
            <a:r>
              <a:rPr lang="en-US" dirty="0">
                <a:latin typeface="Lub Dub Medium" panose="020B0603030403020204" pitchFamily="34" charset="0"/>
              </a:rPr>
              <a:t>(Figure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36047-244E-A7D7-B0A8-C3C60CBF8361}"/>
              </a:ext>
            </a:extLst>
          </p:cNvPr>
          <p:cNvSpPr txBox="1"/>
          <p:nvPr/>
        </p:nvSpPr>
        <p:spPr>
          <a:xfrm>
            <a:off x="6887183" y="2183542"/>
            <a:ext cx="5097293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  <a:ea typeface="+mn-ea"/>
                <a:cs typeface="+mn-cs"/>
              </a:rPr>
              <a:t>TREATMENT: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  <a:ea typeface="+mn-ea"/>
                <a:cs typeface="+mn-cs"/>
              </a:rPr>
            </a:br>
            <a:r>
              <a:rPr lang="en-US" dirty="0">
                <a:latin typeface="Lub Dub Medium" panose="020B0603030403020204" pitchFamily="34" charset="0"/>
              </a:rPr>
              <a:t>Ineligible for thrombolysis (unclear apixaban schedule)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Lub Dub Medium" panose="020B0603030403020204" pitchFamily="34" charset="0"/>
              </a:rPr>
              <a:t>EVT: Successful recanalization (TICI 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Lub Dub Medium" panose="020B0603030403020204" pitchFamily="34" charset="0"/>
              </a:rPr>
              <a:t>Time to recanalization: 3h 41min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  <a:ea typeface="+mn-ea"/>
                <a:cs typeface="+mn-cs"/>
              </a:rPr>
              <a:t>OUTCOME: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  <a:ea typeface="+mn-ea"/>
                <a:cs typeface="+mn-cs"/>
              </a:rPr>
            </a:br>
            <a:r>
              <a:rPr lang="en-US" dirty="0">
                <a:latin typeface="Lub Dub Medium" panose="020B0603030403020204" pitchFamily="34" charset="0"/>
              </a:rPr>
              <a:t>NIHSS ↓ to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Lub Dub Medium" panose="020B0603030403020204" pitchFamily="34" charset="0"/>
              </a:rPr>
              <a:t>MRI: bilateral midbrain and cerebellar infarcts (Figure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Lub Dub Medium" panose="020B0603030403020204" pitchFamily="34" charset="0"/>
              </a:rPr>
              <a:t>Discharge day 9 to rehab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Lub Dub Medium" panose="020B0603030403020204" pitchFamily="34" charset="0"/>
              </a:rPr>
              <a:t>3-month </a:t>
            </a:r>
            <a:r>
              <a:rPr lang="en-US" dirty="0" err="1">
                <a:latin typeface="Lub Dub Medium" panose="020B0603030403020204" pitchFamily="34" charset="0"/>
              </a:rPr>
              <a:t>mRS</a:t>
            </a:r>
            <a:r>
              <a:rPr lang="en-US" dirty="0">
                <a:latin typeface="Lub Dub Medium" panose="020B0603030403020204" pitchFamily="34" charset="0"/>
              </a:rPr>
              <a:t>: 3 (ambulatory with assist)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4E5FB3-05EE-312E-596F-30455F98C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7681" y="5666570"/>
            <a:ext cx="10273020" cy="572568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CTA indicates computed tomographic angiography; CT, computed tomography; EVT, emergent endovascular thrombectomy; GCS, Glasgow Coma Scale; MRI, magnetic resonance imaging; </a:t>
            </a:r>
            <a:r>
              <a:rPr lang="en-US" dirty="0" err="1"/>
              <a:t>mRS</a:t>
            </a:r>
            <a:r>
              <a:rPr lang="en-US" dirty="0"/>
              <a:t>, modified Rankin scale; NIHSS, National Institutes of Health Stroke Scale; and TICI, thrombolysis in cerebral infarction.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BC44D-A3A7-143E-B2EC-BD2F0D49C2FB}"/>
              </a:ext>
            </a:extLst>
          </p:cNvPr>
          <p:cNvSpPr txBox="1"/>
          <p:nvPr/>
        </p:nvSpPr>
        <p:spPr>
          <a:xfrm>
            <a:off x="2155398" y="6355866"/>
            <a:ext cx="78812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cs typeface="Arial"/>
              </a:rPr>
              <a:t>Rahman, M., et al. Guidelines in Action: Basilar Artery Occlusion and Thrombectomy. </a:t>
            </a:r>
            <a:r>
              <a:rPr lang="en-US" sz="9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cs typeface="Arial"/>
              </a:rPr>
              <a:t>Stroke</a:t>
            </a:r>
            <a:r>
              <a:rPr 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cs typeface="Arial"/>
              </a:rPr>
              <a:t>. 2026, doi:10.1161/STROKEAHA.125.054180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09C457-37ED-6E8C-FAF1-FD1FF6AF0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4B09D-C010-73DB-9CEA-C24E6DE3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3599E4-29C9-BEC1-07F5-86DA77CEE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Presentation: </a:t>
            </a:r>
            <a:r>
              <a:rPr lang="en-US" dirty="0">
                <a:latin typeface="Lub Dub Medium" panose="020B0603030403020204" pitchFamily="34" charset="0"/>
              </a:rPr>
              <a:t>Imaging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657DC-BFCF-E2CE-63B4-683A4DB3D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64" y="1442973"/>
            <a:ext cx="5370629" cy="3897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BE1B64-BF98-653D-B143-36A823C4B3E9}"/>
              </a:ext>
            </a:extLst>
          </p:cNvPr>
          <p:cNvSpPr txBox="1"/>
          <p:nvPr/>
        </p:nvSpPr>
        <p:spPr>
          <a:xfrm>
            <a:off x="6404274" y="1346000"/>
            <a:ext cx="46949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Lub Dub Bold" panose="020B0803030403020204" pitchFamily="34" charset="0"/>
              </a:rPr>
              <a:t>Figure 1.</a:t>
            </a:r>
          </a:p>
          <a:p>
            <a:endParaRPr lang="en-US" b="1" dirty="0">
              <a:latin typeface="Lub Dub Bold" panose="020B0803030403020204" pitchFamily="34" charset="0"/>
            </a:endParaRPr>
          </a:p>
          <a:p>
            <a:r>
              <a:rPr lang="en-US" b="1" dirty="0">
                <a:latin typeface="Lub Dub Bold" panose="020B0803030403020204" pitchFamily="34" charset="0"/>
              </a:rPr>
              <a:t>CTA</a:t>
            </a:r>
          </a:p>
          <a:p>
            <a:r>
              <a:rPr lang="en-US" b="1" dirty="0">
                <a:latin typeface="Lub Dub Condensed" panose="020B0506030403020204" pitchFamily="34" charset="0"/>
              </a:rPr>
              <a:t>A and B</a:t>
            </a:r>
            <a:r>
              <a:rPr lang="en-US" dirty="0">
                <a:latin typeface="Lub Dub Condensed" panose="020B0506030403020204" pitchFamily="34" charset="0"/>
              </a:rPr>
              <a:t>-Distal basilar artery occlusion</a:t>
            </a:r>
          </a:p>
          <a:p>
            <a:r>
              <a:rPr lang="en-US" dirty="0">
                <a:latin typeface="Lub Dub Condensed" panose="020B0506030403020204" pitchFamily="34" charset="0"/>
              </a:rPr>
              <a:t>Perfusion: 303 mL mismatch, no core infarct.</a:t>
            </a:r>
          </a:p>
          <a:p>
            <a:r>
              <a:rPr lang="en-US" b="1" dirty="0">
                <a:latin typeface="Lub Dub Condensed" panose="020B0506030403020204" pitchFamily="34" charset="0"/>
              </a:rPr>
              <a:t>C and D</a:t>
            </a:r>
            <a:r>
              <a:rPr lang="en-US" dirty="0">
                <a:latin typeface="Lub Dub Condensed" panose="020B0506030403020204" pitchFamily="34" charset="0"/>
              </a:rPr>
              <a:t>-EVT achieved successful recanalization with a Thrombolysis in Cerebral Infarction score of 3, approximately 3 hours and 41 minutes from last known well.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05A3D-6C8C-233B-CAA6-9B39383FE719}"/>
              </a:ext>
            </a:extLst>
          </p:cNvPr>
          <p:cNvSpPr txBox="1"/>
          <p:nvPr/>
        </p:nvSpPr>
        <p:spPr>
          <a:xfrm>
            <a:off x="6404274" y="4016164"/>
            <a:ext cx="46949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Lub Dub Bold" panose="020B0803030403020204" pitchFamily="34" charset="0"/>
              </a:rPr>
              <a:t>MRI</a:t>
            </a:r>
          </a:p>
          <a:p>
            <a:r>
              <a:rPr lang="en-US" b="1" dirty="0">
                <a:latin typeface="Lub Dub Condensed" panose="020B0506030403020204" pitchFamily="34" charset="0"/>
              </a:rPr>
              <a:t>E and F</a:t>
            </a:r>
            <a:r>
              <a:rPr lang="en-US" dirty="0">
                <a:latin typeface="Lub Dub Condensed" panose="020B0506030403020204" pitchFamily="34" charset="0"/>
              </a:rPr>
              <a:t>- Bilateral, acute ischemic infarcts involving the midbrain and cerebellar without hemorrhagic transformation. 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294ED3A-15EB-1A8B-6B25-B13C191D7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7504" y="5870688"/>
            <a:ext cx="8800978" cy="233465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CTA indicates computed tomographic angiography; EVT, endovascular thrombectomy; and MRI, magnetic resonance imaging.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3B92D-703F-3EDC-C16F-ACA625D58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6F06-6B64-5B64-3D2B-7F3A50F3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Presentation: </a:t>
            </a:r>
            <a:r>
              <a:rPr lang="en-US" dirty="0">
                <a:latin typeface="Lub Dub Medium" panose="020B0603030403020204" pitchFamily="34" charset="0"/>
              </a:rPr>
              <a:t>Treatment and Outcome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FBB7AC7-F967-53CB-BD4F-6113EC4D2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8844" y="1312940"/>
            <a:ext cx="10034313" cy="564500"/>
            <a:chOff x="268667" y="1119013"/>
            <a:chExt cx="9825401" cy="700059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E93A9887-7E75-50C8-410E-DC8E03941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8667" y="1131983"/>
              <a:ext cx="2036788" cy="687089"/>
            </a:xfrm>
            <a:prstGeom prst="chevron">
              <a:avLst>
                <a:gd name="adj" fmla="val 25158"/>
              </a:avLst>
            </a:prstGeom>
            <a:solidFill>
              <a:srgbClr val="065D9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BB793A52-CA10-C414-CC85-703A6570B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10957" y="1128741"/>
              <a:ext cx="2036788" cy="687089"/>
            </a:xfrm>
            <a:prstGeom prst="chevron">
              <a:avLst>
                <a:gd name="adj" fmla="val 25158"/>
              </a:avLst>
            </a:prstGeom>
            <a:solidFill>
              <a:srgbClr val="065D9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502B3D61-6697-63D2-6D8E-E739FDF06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166216" y="1128740"/>
              <a:ext cx="2036788" cy="687089"/>
            </a:xfrm>
            <a:prstGeom prst="chevron">
              <a:avLst>
                <a:gd name="adj" fmla="val 25158"/>
              </a:avLst>
            </a:prstGeom>
            <a:solidFill>
              <a:srgbClr val="065D9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02F71285-5A9F-7080-585F-0EF3C05F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08506" y="1125498"/>
              <a:ext cx="2036788" cy="687089"/>
            </a:xfrm>
            <a:prstGeom prst="chevron">
              <a:avLst>
                <a:gd name="adj" fmla="val 25158"/>
              </a:avLst>
            </a:prstGeom>
            <a:solidFill>
              <a:srgbClr val="065D9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73063F69-D34E-8BB2-C2FA-0A66172AB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057280" y="1119013"/>
              <a:ext cx="2036788" cy="687089"/>
            </a:xfrm>
            <a:prstGeom prst="chevron">
              <a:avLst>
                <a:gd name="adj" fmla="val 25158"/>
              </a:avLst>
            </a:prstGeom>
            <a:solidFill>
              <a:srgbClr val="065D9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B2BA2B7-FF74-E760-C124-A7FEA308F6F5}"/>
              </a:ext>
            </a:extLst>
          </p:cNvPr>
          <p:cNvSpPr txBox="1"/>
          <p:nvPr/>
        </p:nvSpPr>
        <p:spPr>
          <a:xfrm>
            <a:off x="1109307" y="1445791"/>
            <a:ext cx="19570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ub Dub Bold" panose="020B0803030403020204" pitchFamily="34" charset="0"/>
              </a:rPr>
              <a:t>Found 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b Dub Bold" panose="020B0803030403020204" pitchFamily="34" charset="0"/>
              <a:ea typeface="+mn-ea"/>
              <a:cs typeface="+mn-cs"/>
            </a:endParaRPr>
          </a:p>
          <a:p>
            <a:pPr algn="ctr"/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LKW 45 min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prior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C70936-B1DC-9B90-CADF-F27647E27A31}"/>
              </a:ext>
            </a:extLst>
          </p:cNvPr>
          <p:cNvSpPr txBox="1"/>
          <p:nvPr/>
        </p:nvSpPr>
        <p:spPr>
          <a:xfrm>
            <a:off x="2990562" y="1286907"/>
            <a:ext cx="208171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ub Dub Bold" panose="020B0803030403020204" pitchFamily="34" charset="0"/>
              </a:rPr>
              <a:t>ED Arrival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Lub Dub Bold" panose="020B0803030403020204" pitchFamily="34" charset="0"/>
              </a:rPr>
              <a:t>and Imaging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Lub Dub Bold" panose="020B0803030403020204" pitchFamily="34" charset="0"/>
            </a:endParaRPr>
          </a:p>
          <a:p>
            <a:pPr algn="ctr"/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CT/CTA/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Perfusion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421B66-419D-25BC-183B-6A97FCED250A}"/>
              </a:ext>
            </a:extLst>
          </p:cNvPr>
          <p:cNvSpPr txBox="1"/>
          <p:nvPr/>
        </p:nvSpPr>
        <p:spPr>
          <a:xfrm>
            <a:off x="4933043" y="1445791"/>
            <a:ext cx="22890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ub Dub Bold" panose="020B0803030403020204" pitchFamily="34" charset="0"/>
              </a:rPr>
              <a:t>EVT Performed</a:t>
            </a:r>
          </a:p>
          <a:p>
            <a:pPr algn="ctr"/>
            <a:endParaRPr lang="en-US" dirty="0">
              <a:solidFill>
                <a:schemeClr val="bg1"/>
              </a:solidFill>
              <a:latin typeface="Lub Dub Bold" panose="020B0803030403020204" pitchFamily="34" charset="0"/>
            </a:endParaRPr>
          </a:p>
          <a:p>
            <a:pPr algn="ctr"/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3h 41min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from LKW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7876BD-769D-E563-7CEC-061409FAD410}"/>
              </a:ext>
            </a:extLst>
          </p:cNvPr>
          <p:cNvSpPr txBox="1"/>
          <p:nvPr/>
        </p:nvSpPr>
        <p:spPr>
          <a:xfrm>
            <a:off x="7069113" y="1265285"/>
            <a:ext cx="19570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ub Dub Bold" panose="020B0803030403020204" pitchFamily="34" charset="0"/>
              </a:rPr>
              <a:t>TICI 3 Recanalization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Lub Dub Bold" panose="020B0803030403020204" pitchFamily="34" charset="0"/>
            </a:endParaRPr>
          </a:p>
          <a:p>
            <a:pPr algn="ctr"/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TICI 3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Recanalization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491360-D895-E353-4CBE-82EF2F397F87}"/>
              </a:ext>
            </a:extLst>
          </p:cNvPr>
          <p:cNvSpPr txBox="1"/>
          <p:nvPr/>
        </p:nvSpPr>
        <p:spPr>
          <a:xfrm>
            <a:off x="9091242" y="1290147"/>
            <a:ext cx="195709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ub Dub Bold" panose="020B0803030403020204" pitchFamily="34" charset="0"/>
              </a:rPr>
              <a:t>Discharge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Lub Dub Bold" panose="020B0803030403020204" pitchFamily="34" charset="0"/>
              </a:rPr>
              <a:t>Day 9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Lub Dub Bold" panose="020B0803030403020204" pitchFamily="34" charset="0"/>
            </a:endParaRPr>
          </a:p>
          <a:p>
            <a:pPr algn="ctr"/>
            <a:r>
              <a:rPr lang="en-US" sz="1600" dirty="0" err="1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mRS</a:t>
            </a: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3</a:t>
            </a:r>
          </a:p>
          <a:p>
            <a:pPr algn="ctr"/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at 3 months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2046F1E-ACB6-8736-98D1-F624D1D11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650" y="3031345"/>
            <a:ext cx="4333200" cy="2487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45820D-558F-79D0-AF8E-F2A9C6003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5276" y="3028102"/>
            <a:ext cx="3252439" cy="2487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4A131F2-0C51-7FF6-6655-BB7BA9FCB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36480" y="3028103"/>
            <a:ext cx="3898962" cy="2487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EC4E1E-C565-8A54-A5F0-6178C71DAC75}"/>
              </a:ext>
            </a:extLst>
          </p:cNvPr>
          <p:cNvSpPr txBox="1"/>
          <p:nvPr/>
        </p:nvSpPr>
        <p:spPr>
          <a:xfrm>
            <a:off x="359722" y="3147093"/>
            <a:ext cx="3898962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ub Dub Bold" panose="020B0803030403020204" pitchFamily="34" charset="0"/>
              </a:rPr>
              <a:t>Etiology</a:t>
            </a:r>
            <a:br>
              <a:rPr lang="en-US" sz="2400" dirty="0">
                <a:latin typeface="Lub Dub Bold" panose="020B0803030403020204" pitchFamily="34" charset="0"/>
              </a:rPr>
            </a:br>
            <a:endParaRPr lang="en-US" sz="1200" dirty="0">
              <a:latin typeface="Lub Dub Bold" panose="020B0803030403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latin typeface="Lub Dub Condensed" panose="020B0506030403020204" pitchFamily="34" charset="0"/>
              </a:rPr>
              <a:t>Atrial fibrillation on reduced-dose anticoagulation (apixaban 2.5 mg BID); indication for reduced dosing unclear.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Lub Dub Condensed" panose="020B0506030403020204" pitchFamily="34" charset="0"/>
              </a:rPr>
              <a:t>→ Stroke etiology: cardioembolic, secondary to inadequately anticoagulated atrial fibrillation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8BE5DC-2478-ADE2-BB09-00BC48131D73}"/>
              </a:ext>
            </a:extLst>
          </p:cNvPr>
          <p:cNvSpPr txBox="1"/>
          <p:nvPr/>
        </p:nvSpPr>
        <p:spPr>
          <a:xfrm>
            <a:off x="4707497" y="3140921"/>
            <a:ext cx="286891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ub Dub Bold" panose="020B0803030403020204" pitchFamily="34" charset="0"/>
              </a:rPr>
              <a:t>MRI Findings</a:t>
            </a:r>
          </a:p>
          <a:p>
            <a:pPr>
              <a:spcAft>
                <a:spcPts val="1200"/>
              </a:spcAft>
            </a:pPr>
            <a:br>
              <a:rPr lang="en-US" sz="1200" dirty="0">
                <a:latin typeface="Lub Dub Condensed" panose="020B0506030403020204" pitchFamily="34" charset="0"/>
              </a:rPr>
            </a:br>
            <a:r>
              <a:rPr lang="en-US" sz="1600" dirty="0">
                <a:latin typeface="Lub Dub Condensed" panose="020B0506030403020204" pitchFamily="34" charset="0"/>
              </a:rPr>
              <a:t>Bilateral acute ischemic infarcts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Lub Dub Condensed" panose="020B0506030403020204" pitchFamily="34" charset="0"/>
              </a:rPr>
              <a:t>Midbrain + bilateral cerebellum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Lub Dub Condensed" panose="020B0506030403020204" pitchFamily="34" charset="0"/>
              </a:rPr>
              <a:t>No hemorrhagic transformation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5A0AFA-4676-83BA-8826-E85E689F6DA1}"/>
              </a:ext>
            </a:extLst>
          </p:cNvPr>
          <p:cNvSpPr txBox="1"/>
          <p:nvPr/>
        </p:nvSpPr>
        <p:spPr>
          <a:xfrm>
            <a:off x="8062843" y="3140921"/>
            <a:ext cx="36736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Lub Dub Bold" panose="020B0803030403020204" pitchFamily="34" charset="0"/>
              </a:rPr>
              <a:t>Secondary Prevention</a:t>
            </a:r>
            <a:br>
              <a:rPr lang="en-US" sz="2400" dirty="0">
                <a:latin typeface="Lub Dub Bold" panose="020B0803030403020204" pitchFamily="34" charset="0"/>
              </a:rPr>
            </a:br>
            <a:endParaRPr lang="en-US" sz="1200" dirty="0">
              <a:latin typeface="Lub Dub Bold" panose="020B0803030403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latin typeface="Lub Dub Condensed" panose="020B0506030403020204" pitchFamily="34" charset="0"/>
              </a:rPr>
              <a:t>Apixaban dose adjusted to 5 mg BID and restarted on hospital day 4 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Lub Dub Condensed" panose="020B0506030403020204" pitchFamily="34" charset="0"/>
              </a:rPr>
              <a:t>Discharged to acute rehabilitation</a:t>
            </a:r>
          </a:p>
          <a:p>
            <a:pPr>
              <a:spcAft>
                <a:spcPts val="1200"/>
              </a:spcAft>
            </a:pPr>
            <a:r>
              <a:rPr lang="en-US" sz="1600" dirty="0" err="1">
                <a:latin typeface="Lub Dub Condensed" panose="020B0506030403020204" pitchFamily="34" charset="0"/>
              </a:rPr>
              <a:t>mRS</a:t>
            </a:r>
            <a:r>
              <a:rPr lang="en-US" sz="1600" dirty="0">
                <a:latin typeface="Lub Dub Condensed" panose="020B0506030403020204" pitchFamily="34" charset="0"/>
              </a:rPr>
              <a:t> 3 at 3 months: independent ambulation with cane/walker</a:t>
            </a:r>
          </a:p>
          <a:p>
            <a:endParaRPr lang="en-US" sz="1600" i="1" dirty="0">
              <a:latin typeface="Lub Dub Condensed" panose="020B0506030403020204" pitchFamily="34" charset="0"/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5161573-DD1F-E5C4-5E9D-EDC2B307C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5385" y="5849355"/>
            <a:ext cx="9733534" cy="406596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CTA indicates computed tomographic angiography; CT, computed tomography; ED, emergency department; EVT, endovascular thrombectomy; LKW, last known well; </a:t>
            </a:r>
            <a:r>
              <a:rPr lang="en-US" dirty="0" err="1"/>
              <a:t>mRS</a:t>
            </a:r>
            <a:r>
              <a:rPr lang="en-US" dirty="0"/>
              <a:t>, modified Rankin score; and TICI, thrombolysis in cerebral infarction.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2A9A-3470-23E1-001D-6FCCE6E19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504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BDDA-AA02-B8A4-D982-06D5976A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AHA/ASA Guidelines:</a:t>
            </a:r>
            <a:br>
              <a:rPr lang="en-US" dirty="0"/>
            </a:br>
            <a:r>
              <a:rPr lang="en-US" dirty="0">
                <a:latin typeface="Lub Dub Medium" panose="020B0603030403020204" pitchFamily="34" charset="0"/>
              </a:rPr>
              <a:t>BAO and Thrombectomy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3795CE-895A-2C52-4148-8E7E559064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9166" y="1590000"/>
            <a:ext cx="1064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/>
            <a:r>
              <a:rPr lang="en-US" b="1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★  2026 Guidelines recommend EVT within 24 hours for eligible patients with BAO — a major update from 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F457BF-5126-F065-413E-798A038AB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2140593"/>
            <a:ext cx="3681889" cy="3066947"/>
          </a:xfrm>
          <a:prstGeom prst="rect">
            <a:avLst/>
          </a:prstGeom>
          <a:solidFill>
            <a:srgbClr val="79C7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228AA-B66E-ED4B-B059-32E6B20C99D7}"/>
              </a:ext>
            </a:extLst>
          </p:cNvPr>
          <p:cNvSpPr txBox="1"/>
          <p:nvPr/>
        </p:nvSpPr>
        <p:spPr>
          <a:xfrm>
            <a:off x="907420" y="2234617"/>
            <a:ext cx="3567303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tabLst>
                <a:tab pos="5248656" algn="r"/>
              </a:tabLst>
            </a:pPr>
            <a:r>
              <a:rPr lang="en-US" sz="1600" b="1" dirty="0">
                <a:latin typeface="Lub Dub Condensed" panose="020B0506030403020204" pitchFamily="34" charset="77"/>
              </a:rPr>
              <a:t>Class 1 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Lub Dub Bold" panose="020B0803030403020204" pitchFamily="34" charset="0"/>
                <a:ea typeface="Calibri" pitchFamily="34" charset="-122"/>
                <a:cs typeface="Calibri" pitchFamily="34" charset="-120"/>
              </a:rPr>
              <a:t>New 2026 Recommendation</a:t>
            </a:r>
          </a:p>
          <a:p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In patients with acute ischemic stroke and BAO, a baseline </a:t>
            </a:r>
            <a:r>
              <a:rPr lang="en-US" sz="1600" dirty="0" err="1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mRS</a:t>
            </a: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0–1, NIHSS ≥10, and PC-ASPECTS ≥6, EVT within 24 hours of symptom onset is recommended to achieve better functional outcome and reduce mortality.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B037A7-3521-1CB8-EE89-A04B9703B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8744" y="2137351"/>
            <a:ext cx="3343871" cy="30669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31F46B-D96B-CB4A-C381-3C0E360B51E9}"/>
              </a:ext>
            </a:extLst>
          </p:cNvPr>
          <p:cNvSpPr txBox="1"/>
          <p:nvPr/>
        </p:nvSpPr>
        <p:spPr>
          <a:xfrm>
            <a:off x="4697965" y="2231375"/>
            <a:ext cx="323980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tabLst>
                <a:tab pos="5248656" algn="r"/>
              </a:tabLst>
            </a:pPr>
            <a:r>
              <a:rPr lang="en-US" sz="1600" b="1" dirty="0">
                <a:latin typeface="Lub Dub Condensed" panose="020B0506030403020204" pitchFamily="34" charset="77"/>
              </a:rPr>
              <a:t>2019 Guideline </a:t>
            </a:r>
            <a:r>
              <a:rPr lang="en-US" sz="1600" b="1" i="1" dirty="0">
                <a:latin typeface="Lub Dub Condensed" panose="020B0506030403020204" pitchFamily="34" charset="77"/>
              </a:rPr>
              <a:t>(prior)</a:t>
            </a:r>
            <a:endParaRPr lang="en-US" sz="2000" dirty="0">
              <a:latin typeface="Lub Dub Bold" panose="020B0803030403020204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Lub Dub Bold" panose="020B0803030403020204" pitchFamily="34" charset="0"/>
                <a:ea typeface="Calibri" pitchFamily="34" charset="-122"/>
                <a:cs typeface="Calibri" pitchFamily="34" charset="-120"/>
              </a:rPr>
              <a:t>Previous Standard</a:t>
            </a:r>
          </a:p>
          <a:p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Benefits described as "uncertain...the use of mechanical thrombectomy with stent retrievers may be reasonable for carefully selected patients...within 6 hours of symptom onset."</a:t>
            </a:r>
          </a:p>
          <a:p>
            <a:endParaRPr lang="en-US" sz="1600" dirty="0">
              <a:latin typeface="Lub Dub Condensed" panose="020B0506030403020204" pitchFamily="34" charset="77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0501DC-A9A7-2444-B746-E60ED44D5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1822" y="2137350"/>
            <a:ext cx="3416000" cy="3066947"/>
          </a:xfrm>
          <a:prstGeom prst="rect">
            <a:avLst/>
          </a:prstGeom>
          <a:solidFill>
            <a:srgbClr val="065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B78227-E1DD-CBC3-81F7-798A38FF95C2}"/>
              </a:ext>
            </a:extLst>
          </p:cNvPr>
          <p:cNvSpPr txBox="1"/>
          <p:nvPr/>
        </p:nvSpPr>
        <p:spPr>
          <a:xfrm>
            <a:off x="8161042" y="2221646"/>
            <a:ext cx="33467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tabLst>
                <a:tab pos="5248656" algn="r"/>
              </a:tabLst>
            </a:pPr>
            <a:r>
              <a:rPr lang="en-US" sz="1600" b="1" dirty="0">
                <a:solidFill>
                  <a:schemeClr val="bg1"/>
                </a:solidFill>
                <a:latin typeface="Lub Dub Condensed" panose="020B0506030403020204" pitchFamily="34" charset="77"/>
              </a:rPr>
              <a:t>This Case</a:t>
            </a:r>
          </a:p>
          <a:p>
            <a:pPr>
              <a:spcAft>
                <a:spcPts val="1800"/>
              </a:spcAft>
              <a:tabLst>
                <a:tab pos="5248656" algn="r"/>
              </a:tabLst>
            </a:pPr>
            <a:r>
              <a:rPr lang="en-US" sz="2000" dirty="0">
                <a:solidFill>
                  <a:schemeClr val="bg1"/>
                </a:solidFill>
                <a:latin typeface="Lub Dub Bold" panose="020B0803030403020204" pitchFamily="34" charset="0"/>
                <a:ea typeface="Calibri" pitchFamily="34" charset="-122"/>
                <a:cs typeface="Calibri" pitchFamily="34" charset="-120"/>
              </a:rPr>
              <a:t>Applying the Guidelines</a:t>
            </a:r>
          </a:p>
          <a:p>
            <a: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Patient met all new criteria: </a:t>
            </a:r>
            <a:r>
              <a:rPr lang="en-US" sz="1600" dirty="0" err="1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mRS</a:t>
            </a:r>
            <a: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0, NIHSS 32, PC-ASPECTS 10, distal BAO.</a:t>
            </a:r>
          </a:p>
          <a:p>
            <a:endParaRPr lang="en-US" sz="1600" dirty="0">
              <a:solidFill>
                <a:schemeClr val="bg1"/>
              </a:solidFill>
              <a:latin typeface="Lub Dub Condensed" panose="020B0506030403020204" pitchFamily="34" charset="77"/>
              <a:ea typeface="Calibri" pitchFamily="34" charset="-122"/>
              <a:cs typeface="Calibri" pitchFamily="34" charset="-120"/>
            </a:endParaRPr>
          </a:p>
          <a:p>
            <a:r>
              <a:rPr lang="en-US" sz="1600" dirty="0">
                <a:solidFill>
                  <a:schemeClr val="bg1"/>
                </a:solidFill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EVT performed at 3 hours 41 minutes → TICI 3 recanalization, NIHSS 2 at discharge.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4271AA3-CA12-3814-D238-099995F4F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410" y="5550251"/>
            <a:ext cx="9829390" cy="459661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BAO indicates basilar artery occlusion; EVT, emergent endovascular thrombectomy; </a:t>
            </a:r>
            <a:r>
              <a:rPr lang="en-US" dirty="0" err="1"/>
              <a:t>mRS</a:t>
            </a:r>
            <a:r>
              <a:rPr lang="en-US" dirty="0"/>
              <a:t>, modified Rankin scale; NIHSS, National Institutes of Health Stroke Scale; PC-ASPECTS, posterior circulation acute stroke prognosis early computed tomography score; and TICI, thrombolysis in cerebral infarction.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EB960-31FD-01A2-AF75-258A3E52A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7426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46693-A8CE-172F-7A04-E23A16565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344D-DE3A-A121-7D7B-6CAB6B7B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/>
          <a:lstStyle/>
          <a:p>
            <a:r>
              <a:rPr lang="en-US" sz="3000" dirty="0"/>
              <a:t>Key Trials Informing BAO Thrombectomy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D88A798D-F9B3-52EB-B87C-865167EF6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330282"/>
              </p:ext>
            </p:extLst>
          </p:nvPr>
        </p:nvGraphicFramePr>
        <p:xfrm>
          <a:off x="871599" y="1263430"/>
          <a:ext cx="10344391" cy="3750376"/>
        </p:xfrm>
        <a:graphic>
          <a:graphicData uri="http://schemas.openxmlformats.org/drawingml/2006/table">
            <a:tbl>
              <a:tblPr firstRow="1"/>
              <a:tblGrid>
                <a:gridCol w="1142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4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196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Trial</a:t>
                      </a:r>
                      <a:endParaRPr lang="en-US" sz="1600" dirty="0">
                        <a:latin typeface="Lub Dub Condensed" panose="020B0506030403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D9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Design</a:t>
                      </a:r>
                      <a:endParaRPr lang="en-US" sz="1600" dirty="0">
                        <a:latin typeface="Lub Dub Condensed" panose="020B0506030403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D9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Time Window</a:t>
                      </a:r>
                      <a:endParaRPr lang="en-US" sz="1600" dirty="0">
                        <a:latin typeface="Lub Dub Condensed" panose="020B0506030403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D9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Primary Outcome</a:t>
                      </a:r>
                      <a:endParaRPr lang="en-US" sz="1600" dirty="0">
                        <a:latin typeface="Lub Dub Condensed" panose="020B0506030403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D9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Key Findings</a:t>
                      </a:r>
                      <a:endParaRPr lang="en-US" sz="1600" dirty="0">
                        <a:latin typeface="Lub Dub Condensed" panose="020B0506030403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D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7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BASICS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RCT, 300 patients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EVT vs. medical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Within 6 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mRS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 0–3 at 90 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No significant difference; limited by poor recruitment &amp; 29.2% external EVT crossover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BEST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(2020)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RCT (China), vertebrobasilar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EVT vs. medical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Within 8 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mRS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 ≤3 at 90 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ITT: no difference; per-protocol favored EVT; terminated early due to high crossover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7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ATTENTION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(2022)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RCT (China), 340 patients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NIHSS ≥10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Within 12 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mRS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 0–3 at 90 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46% vs. 23% good outcomes;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mortality 37% vs. 55%;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sICH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 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7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BAOCHE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(2022)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RCT (China), 217 patients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NIHSS ≥10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6–24 h</a:t>
                      </a:r>
                      <a:endParaRPr lang="en-US" sz="1400" dirty="0"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mRS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 0–3 at 90 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46% vs. 24% good outcomes;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mortality 31% vs. 42%;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sICH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ea typeface="Calibri" pitchFamily="34" charset="-122"/>
                          <a:cs typeface="Calibri" pitchFamily="34" charset="-120"/>
                        </a:rPr>
                        <a:t> 6% vs. 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D9ABF8-5EE0-02C7-F562-58100201B4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1599" y="5252000"/>
            <a:ext cx="10482201" cy="819719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ATTENTION</a:t>
            </a:r>
            <a:r>
              <a:rPr lang="en-US" b="1" dirty="0"/>
              <a:t> </a:t>
            </a:r>
            <a:r>
              <a:rPr lang="en-US" dirty="0"/>
              <a:t>indicates endovascular treatment for acute BAO: a multicenter RCT;</a:t>
            </a:r>
            <a:r>
              <a:rPr lang="en-US" b="1" dirty="0"/>
              <a:t> </a:t>
            </a:r>
            <a:r>
              <a:rPr lang="en-US" dirty="0"/>
              <a:t>BAO, basilar artery occlusion; BAOCHE, basilar artery occlusion Chinese endovascular; BASICS, basilar artery international cooperation study; BEST, endovascular treatment versus standard medical treatment for vertebrobasilar artery occlusion; EVT, emergent endovascular thrombectomy; ITT, intention to treat; NIHSS, National Institutes of Health Stroke Scale; </a:t>
            </a:r>
            <a:r>
              <a:rPr lang="en-US" dirty="0" err="1"/>
              <a:t>mRS</a:t>
            </a:r>
            <a:r>
              <a:rPr lang="en-US" dirty="0"/>
              <a:t>, modified Rankin scale; RCT, randomized controlled trial; and </a:t>
            </a:r>
            <a:r>
              <a:rPr lang="en-US" dirty="0" err="1"/>
              <a:t>sICH</a:t>
            </a:r>
            <a:r>
              <a:rPr lang="en-US" dirty="0"/>
              <a:t>, symptomatic intracranial hemorrhage.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8192DE90-AE45-A8DB-56D6-1FC3AD12445A}"/>
              </a:ext>
            </a:extLst>
          </p:cNvPr>
          <p:cNvSpPr/>
          <p:nvPr/>
        </p:nvSpPr>
        <p:spPr>
          <a:xfrm>
            <a:off x="1196015" y="6048926"/>
            <a:ext cx="9695557" cy="26098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i="1" dirty="0">
                <a:latin typeface="Lub Dub Condensed" panose="020B0506030403020204" pitchFamily="34" charset="0"/>
              </a:rPr>
              <a:t>Note: </a:t>
            </a:r>
            <a:r>
              <a:rPr lang="en-US" sz="1100" i="1" dirty="0">
                <a:latin typeface="Lub Dub Condensed" panose="020B0506030403020204" pitchFamily="34" charset="0"/>
              </a:rPr>
              <a:t>ATTENTION and BAOCHE conducted in China — intracranial atherosclerosis accounts for up to 50% of strokes there, limiting generalizability to US populations.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D2044-82C5-7EA2-E6F6-6EFC59B01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</p:spPr>
        <p:txBody>
          <a:bodyPr/>
          <a:lstStyle/>
          <a:p>
            <a:fld id="{FDAF4333-7328-E84F-9F6D-15A5075E3A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6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E2F9C-431E-2E3F-6600-740FDEA9F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69FE-3502-2CB5-6F1F-D38DD6AE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Caveats and Practical Considerations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7946FB-C2F1-9E05-BAB3-5D13BB2D1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6585" y="3627975"/>
            <a:ext cx="3582818" cy="19589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937709-4915-CC1C-E26E-FD5B67DEF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9301" y="3624733"/>
            <a:ext cx="3424136" cy="19589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A347A-CE17-CA44-D744-B79D83247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806" y="3621490"/>
            <a:ext cx="3657397" cy="19589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CE80C-0DA4-0994-672D-40A0CF2EA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829" y="1267395"/>
            <a:ext cx="3582818" cy="2247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74CA7E-33BC-303D-03F6-CB4979325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2545" y="1264153"/>
            <a:ext cx="3424136" cy="2247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42D4A6-1563-D56B-35F6-F532C68A7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50" y="1260910"/>
            <a:ext cx="3657397" cy="22475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E1D41F-B911-3F29-2636-79188BAF0F8C}"/>
              </a:ext>
            </a:extLst>
          </p:cNvPr>
          <p:cNvSpPr txBox="1"/>
          <p:nvPr/>
        </p:nvSpPr>
        <p:spPr>
          <a:xfrm>
            <a:off x="868666" y="1256781"/>
            <a:ext cx="533982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65D93"/>
                </a:solidFill>
                <a:latin typeface="Lub Dub Heavy" panose="020B0903030403020204" pitchFamily="34" charset="0"/>
              </a:rPr>
              <a:t>1</a:t>
            </a:r>
          </a:p>
          <a:p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DE38D0-AD5E-DC43-0A6D-9E4EB58EF543}"/>
              </a:ext>
            </a:extLst>
          </p:cNvPr>
          <p:cNvSpPr txBox="1"/>
          <p:nvPr/>
        </p:nvSpPr>
        <p:spPr>
          <a:xfrm>
            <a:off x="838200" y="1349729"/>
            <a:ext cx="3237689" cy="2106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dirty="0">
                <a:latin typeface="Lub Dub Bold" panose="020B0803030403020204" pitchFamily="34" charset="0"/>
              </a:rPr>
              <a:t>BAO Presentation </a:t>
            </a:r>
            <a:br>
              <a:rPr lang="en-US" dirty="0">
                <a:latin typeface="Lub Dub Bold" panose="020B0803030403020204" pitchFamily="34" charset="0"/>
              </a:rPr>
            </a:br>
            <a:r>
              <a:rPr lang="en-US" dirty="0">
                <a:latin typeface="Lub Dub Bold" panose="020B0803030403020204" pitchFamily="34" charset="0"/>
              </a:rPr>
              <a:t>is Nonspecific</a:t>
            </a:r>
          </a:p>
          <a:p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Symptoms range from diplopia, dysarthria, ataxia, and vertigo to quadriplegia, ophthalmoplegia, and reduced consciousness. Onset may be acute or stuttering, often preceded by TIAs.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FE992-3593-51ED-C16A-81209F72BC6A}"/>
              </a:ext>
            </a:extLst>
          </p:cNvPr>
          <p:cNvSpPr txBox="1"/>
          <p:nvPr/>
        </p:nvSpPr>
        <p:spPr>
          <a:xfrm>
            <a:off x="4633360" y="1260492"/>
            <a:ext cx="533982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65D93"/>
                </a:solidFill>
                <a:latin typeface="Lub Dub Heavy" panose="020B0903030403020204" pitchFamily="34" charset="0"/>
              </a:rPr>
              <a:t>2</a:t>
            </a:r>
          </a:p>
          <a:p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EEC9A2-20C8-44D6-14B6-73FB9A92995D}"/>
              </a:ext>
            </a:extLst>
          </p:cNvPr>
          <p:cNvSpPr txBox="1"/>
          <p:nvPr/>
        </p:nvSpPr>
        <p:spPr>
          <a:xfrm>
            <a:off x="4633362" y="1349729"/>
            <a:ext cx="3304408" cy="186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Imaging Selection Criteria</a:t>
            </a:r>
          </a:p>
          <a:p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PC-ASPECTS ≥6 required. Brain perfusion imaging can identify salvageable tissue (303 mL mismatch, no core in this case). Supports intervention even in elderly patients.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99E514-A627-F4C6-3D9F-0774724DD478}"/>
              </a:ext>
            </a:extLst>
          </p:cNvPr>
          <p:cNvSpPr txBox="1"/>
          <p:nvPr/>
        </p:nvSpPr>
        <p:spPr>
          <a:xfrm>
            <a:off x="8187809" y="1260492"/>
            <a:ext cx="533982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65D93"/>
                </a:solidFill>
                <a:latin typeface="Lub Dub Heavy" panose="020B0903030403020204" pitchFamily="34" charset="0"/>
              </a:rPr>
              <a:t>3</a:t>
            </a:r>
          </a:p>
          <a:p>
            <a:endParaRPr lang="en-US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D0233E-512D-9786-5C44-8E63764AF7B5}"/>
              </a:ext>
            </a:extLst>
          </p:cNvPr>
          <p:cNvSpPr txBox="1"/>
          <p:nvPr/>
        </p:nvSpPr>
        <p:spPr>
          <a:xfrm>
            <a:off x="8179425" y="1349729"/>
            <a:ext cx="3445127" cy="161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Anticoagulation and Thrombolysis</a:t>
            </a:r>
          </a:p>
          <a:p>
            <a:r>
              <a:rPr lang="en-US" sz="1600" dirty="0">
                <a:latin typeface="Lub Dub Condensed" panose="020B0506030403020204" pitchFamily="34" charset="77"/>
              </a:rPr>
              <a:t>Unclear anticoagulant status precluded thrombolysis here. Direct oral anticoagulant dosing must be clarified before IVT is considered.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FB0D6D-0DE5-B738-CC10-A650454008B0}"/>
              </a:ext>
            </a:extLst>
          </p:cNvPr>
          <p:cNvSpPr txBox="1"/>
          <p:nvPr/>
        </p:nvSpPr>
        <p:spPr>
          <a:xfrm>
            <a:off x="849210" y="3582484"/>
            <a:ext cx="533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65D93"/>
                </a:solidFill>
                <a:latin typeface="Lub Dub Heavy" panose="020B0903030403020204" pitchFamily="34" charset="0"/>
              </a:rPr>
              <a:t>4</a:t>
            </a:r>
          </a:p>
          <a:p>
            <a:endParaRPr lang="en-US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45DAD1-4217-B509-6534-71227AAE4958}"/>
              </a:ext>
            </a:extLst>
          </p:cNvPr>
          <p:cNvSpPr txBox="1"/>
          <p:nvPr/>
        </p:nvSpPr>
        <p:spPr>
          <a:xfrm>
            <a:off x="818744" y="3675432"/>
            <a:ext cx="3490609" cy="186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Applicability to </a:t>
            </a:r>
            <a:b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US Populations</a:t>
            </a:r>
          </a:p>
          <a:p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Both pivotal trials (ATTENTION and BAOCHE) were conducted in China, where intracranial atherosclerosis is more prevalent. Evidence for other stroke etiologies warrants consideration.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CA1E3E-50FF-519E-0F41-8BFA45624AB9}"/>
              </a:ext>
            </a:extLst>
          </p:cNvPr>
          <p:cNvSpPr txBox="1"/>
          <p:nvPr/>
        </p:nvSpPr>
        <p:spPr>
          <a:xfrm>
            <a:off x="4613904" y="3586195"/>
            <a:ext cx="533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65D93"/>
                </a:solidFill>
                <a:latin typeface="Lub Dub Heavy" panose="020B0903030403020204" pitchFamily="34" charset="0"/>
              </a:rPr>
              <a:t>5</a:t>
            </a:r>
          </a:p>
          <a:p>
            <a:endParaRPr lang="en-US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52ED84-9043-C4E5-1138-E1DDBD9635FB}"/>
              </a:ext>
            </a:extLst>
          </p:cNvPr>
          <p:cNvSpPr txBox="1"/>
          <p:nvPr/>
        </p:nvSpPr>
        <p:spPr>
          <a:xfrm>
            <a:off x="4613906" y="3675432"/>
            <a:ext cx="3236315" cy="186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Outcomes in </a:t>
            </a:r>
            <a:b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</a:b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Elderly Patients</a:t>
            </a:r>
          </a:p>
          <a:p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Advanced age is associated with worse outcomes, but this patient (90s, baseline </a:t>
            </a:r>
            <a:r>
              <a:rPr lang="en-US" sz="1600" dirty="0" err="1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mRS</a:t>
            </a: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0) achieved </a:t>
            </a:r>
            <a:r>
              <a:rPr lang="en-US" sz="1600" dirty="0" err="1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mRS</a:t>
            </a: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3 at 3 months. Baseline function matters more than chronological age.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F75F41-241A-0F00-CE26-336E4100DFBA}"/>
              </a:ext>
            </a:extLst>
          </p:cNvPr>
          <p:cNvSpPr txBox="1"/>
          <p:nvPr/>
        </p:nvSpPr>
        <p:spPr>
          <a:xfrm>
            <a:off x="8168353" y="3586195"/>
            <a:ext cx="533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65D93"/>
                </a:solidFill>
                <a:latin typeface="Lub Dub Heavy" panose="020B0903030403020204" pitchFamily="34" charset="0"/>
              </a:rPr>
              <a:t>6</a:t>
            </a:r>
          </a:p>
          <a:p>
            <a:endParaRPr lang="en-US" sz="1600" dirty="0">
              <a:solidFill>
                <a:srgbClr val="1E2D3A"/>
              </a:solidFill>
              <a:latin typeface="Lub Dub Condensed" panose="020B0506030403020204" pitchFamily="34" charset="77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1DB0AC-AD8E-563A-F5BE-56481072F7C5}"/>
              </a:ext>
            </a:extLst>
          </p:cNvPr>
          <p:cNvSpPr txBox="1"/>
          <p:nvPr/>
        </p:nvSpPr>
        <p:spPr>
          <a:xfrm>
            <a:off x="8159969" y="3811619"/>
            <a:ext cx="3260303" cy="1726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Secondary Prevention</a:t>
            </a:r>
          </a:p>
          <a:p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BAO attributed to AF on reduced-dose apixaban. Dose adjustment (2.5→5 mg BID) and anticoagulation restart on day 4 are critical to prevent recurrence.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325CB-F6F3-F666-427D-D4DDF8ED4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7</a:t>
            </a:fld>
            <a:endParaRPr lang="en-US" sz="900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7466BA2-80B7-4F15-61A2-FFCCD88CA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0268" y="5770564"/>
            <a:ext cx="10482201" cy="604204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AF indicates atrial fibrillation;</a:t>
            </a:r>
            <a:r>
              <a:rPr lang="en-US" b="1" dirty="0"/>
              <a:t> </a:t>
            </a:r>
            <a:r>
              <a:rPr lang="en-US" dirty="0"/>
              <a:t>ATTENTION</a:t>
            </a:r>
            <a:r>
              <a:rPr lang="en-US" b="1" dirty="0"/>
              <a:t>,</a:t>
            </a:r>
            <a:r>
              <a:rPr lang="en-US" dirty="0"/>
              <a:t> endovascular treatment for acute BAO: a multicenter RCT;</a:t>
            </a:r>
            <a:r>
              <a:rPr lang="en-US" b="1" dirty="0"/>
              <a:t> </a:t>
            </a:r>
            <a:r>
              <a:rPr lang="en-US" dirty="0"/>
              <a:t>BAO, basilar artery occlusion; BAOCHE, basilar artery occlusion Chinese endovascular; IVT, intravascular thrombolysis; </a:t>
            </a:r>
            <a:r>
              <a:rPr lang="en-US" dirty="0" err="1"/>
              <a:t>mRS</a:t>
            </a:r>
            <a:r>
              <a:rPr lang="en-US" dirty="0"/>
              <a:t>, modified Rankin scale; PC-ASPECTS, posterior circulation acute stroke prognosis early computed tomography score; RCT, randomized controlled trial; TIA, transient ischemic attack; and US,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97865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BAC65-4F2A-591F-D6CD-42613624A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281E-6F23-7C6B-B81A-42B27F04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9A7B-20DE-679A-389E-5A4D03C17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04"/>
            <a:ext cx="9988686" cy="4517762"/>
          </a:xfrm>
        </p:spPr>
        <p:txBody>
          <a:bodyPr>
            <a:no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1800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Initiate Treatment</a:t>
            </a:r>
            <a:br>
              <a:rPr lang="en-US" sz="1800" dirty="0">
                <a:latin typeface="Lub Dub Medium" panose="020B0603030403020204" pitchFamily="34" charset="77"/>
              </a:rPr>
            </a:br>
            <a:r>
              <a:rPr lang="en-US" sz="1800" dirty="0">
                <a:latin typeface="Lub Dub Medium" panose="020B0603030403020204" pitchFamily="34" charset="77"/>
              </a:rPr>
              <a:t>Recognize </a:t>
            </a:r>
            <a:r>
              <a:rPr lang="en-US" sz="1800" dirty="0">
                <a:latin typeface="Lub Dub Condensed" panose="020B0506030403020204" pitchFamily="34" charset="0"/>
                <a:ea typeface="Calibri" pitchFamily="34" charset="-122"/>
                <a:cs typeface="Calibri" pitchFamily="34" charset="-120"/>
              </a:rPr>
              <a:t>BAO morbidity and mortality can reach 90% without treatment. The 2026 guidelines now formally recommend EVT within 24 hours for eligible patients, a major shift from the uncertain recommendation in 2019.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1800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Suspect BAO Early</a:t>
            </a:r>
            <a:br>
              <a:rPr lang="en-US" sz="2000" dirty="0">
                <a:latin typeface="Lub Dub Medium" panose="020B0603030403020204" pitchFamily="34" charset="77"/>
              </a:rPr>
            </a:br>
            <a:r>
              <a:rPr lang="en-US" sz="1800" dirty="0">
                <a:latin typeface="Lub Dub Condensed" panose="020B0506030403020204" pitchFamily="34" charset="0"/>
                <a:ea typeface="Calibri" pitchFamily="34" charset="-122"/>
                <a:cs typeface="Calibri" pitchFamily="34" charset="-120"/>
              </a:rPr>
              <a:t>Suspect BAO early despite nonspecific, variable, or stuttering presentations. A high index of suspicion with rapid PC-ASPECTS and perfusion imaging is essential for timely diagnosis.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1800" b="1" dirty="0">
                <a:latin typeface="Lub Dub Bold" panose="020B0603030403020204" pitchFamily="34" charset="77"/>
                <a:ea typeface="Calibri" pitchFamily="34" charset="-122"/>
                <a:cs typeface="Calibri" pitchFamily="34" charset="-120"/>
              </a:rPr>
              <a:t>Utilize EVT</a:t>
            </a:r>
            <a:br>
              <a:rPr lang="en-US" sz="1800" dirty="0">
                <a:latin typeface="Lub Dub Condensed" panose="020B0506030403020204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800" dirty="0">
                <a:latin typeface="Lub Dub Condensed" panose="020B0506030403020204" pitchFamily="34" charset="0"/>
                <a:ea typeface="Calibri" pitchFamily="34" charset="-122"/>
                <a:cs typeface="Calibri" pitchFamily="34" charset="-120"/>
              </a:rPr>
              <a:t>Apply EVT within 24 hours in eligible patients with severe deficits and good baseline function to improve outcomes</a:t>
            </a:r>
            <a:r>
              <a:rPr lang="en-US" sz="1800">
                <a:latin typeface="Lub Dub Condensed" panose="020B0506030403020204" pitchFamily="34" charset="0"/>
                <a:ea typeface="Calibri" pitchFamily="34" charset="-122"/>
                <a:cs typeface="Calibri" pitchFamily="34" charset="-120"/>
              </a:rPr>
              <a:t>. Benefit </a:t>
            </a:r>
            <a:r>
              <a:rPr lang="en-US" sz="1800" dirty="0">
                <a:latin typeface="Lub Dub Condensed" panose="020B0506030403020204" pitchFamily="34" charset="0"/>
                <a:ea typeface="Calibri" pitchFamily="34" charset="-122"/>
                <a:cs typeface="Calibri" pitchFamily="34" charset="-120"/>
              </a:rPr>
              <a:t>is established for NIHSS ≥10, baseline </a:t>
            </a:r>
            <a:r>
              <a:rPr lang="en-US" sz="1800" dirty="0" err="1">
                <a:latin typeface="Lub Dub Condensed" panose="020B0506030403020204" pitchFamily="34" charset="0"/>
                <a:ea typeface="Calibri" pitchFamily="34" charset="-122"/>
                <a:cs typeface="Calibri" pitchFamily="34" charset="-120"/>
              </a:rPr>
              <a:t>mRS</a:t>
            </a:r>
            <a:r>
              <a:rPr lang="en-US" sz="1800" dirty="0">
                <a:latin typeface="Lub Dub Condensed" panose="020B0506030403020204" pitchFamily="34" charset="0"/>
                <a:ea typeface="Calibri" pitchFamily="34" charset="-122"/>
                <a:cs typeface="Calibri" pitchFamily="34" charset="-120"/>
              </a:rPr>
              <a:t> 0–1, within 24 hours.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000" dirty="0">
              <a:latin typeface="Lub Dub Medium" panose="020B0603030403020204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13D04-D032-A328-BAA4-145C9C0D0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8</a:t>
            </a:fld>
            <a:endParaRPr lang="en-US" sz="900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71C57A7A-70A0-A8E2-F8B3-E5A659754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1599" y="5506613"/>
            <a:ext cx="10482201" cy="604204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ATTENTION</a:t>
            </a:r>
            <a:r>
              <a:rPr lang="en-US" b="1" dirty="0"/>
              <a:t> </a:t>
            </a:r>
            <a:r>
              <a:rPr lang="en-US" dirty="0"/>
              <a:t>indicates endovascular treatment for acute BAO: a multicenter RCT;</a:t>
            </a:r>
            <a:r>
              <a:rPr lang="en-US" b="1" dirty="0"/>
              <a:t> </a:t>
            </a:r>
            <a:r>
              <a:rPr lang="en-US" dirty="0"/>
              <a:t>BAO, basilar artery occlusion; BAOCHE, basilar artery occlusion Chinese endovascular; EVT, emergent endovascular thrombectomy; </a:t>
            </a:r>
            <a:r>
              <a:rPr lang="en-US" dirty="0" err="1"/>
              <a:t>mRS</a:t>
            </a:r>
            <a:r>
              <a:rPr lang="en-US" dirty="0"/>
              <a:t>, modified Rankin scale; NIHSS, National Institutes of Health Stroke Scale; and PC-ASPECTS, posterior circulation acute stroke prognosis early computed tomography score.</a:t>
            </a:r>
          </a:p>
        </p:txBody>
      </p:sp>
    </p:spTree>
    <p:extLst>
      <p:ext uri="{BB962C8B-B14F-4D97-AF65-F5344CB8AC3E}">
        <p14:creationId xmlns:p14="http://schemas.microsoft.com/office/powerpoint/2010/main" val="19028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B2E6D-AA22-CCAD-C40A-32CAD96AA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763F-8FEA-1CB4-CC81-8BEC0B6C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B2ABE-8C34-CF3B-DF9F-826E61EF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2917"/>
            <a:ext cx="10339137" cy="4031381"/>
          </a:xfrm>
        </p:spPr>
        <p:txBody>
          <a:bodyPr numCol="2" spcCol="365760">
            <a:noAutofit/>
          </a:bodyPr>
          <a:lstStyle/>
          <a:p>
            <a:pPr marL="288925" indent="-288925">
              <a:buFont typeface="+mj-lt"/>
              <a:buAutoNum type="arabicPeriod"/>
            </a:pP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Prabhakaran S, et al. 2026 Guideline for AIS: a guideline from the AHA/ASA. Stroke. 2026. In press.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Powers WJ, et al. Guidelines for early management of patients with AIS: 2019 update. Stroke. 2019;50:e344–e418.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600" dirty="0" err="1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Kompanje</a:t>
            </a: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EJO, et al. Historical sources of basilar artery occlusion. Neurology. 2011;76:1520–1523.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Mattle HP, et al. Basilar artery occlusion. Lancet Neurol. 2011;10:1002–1014.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Lindsberg PJ, Mattle HP. Therapy of basilar artery occlusion. Stroke. 2006;37:922–928.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Ahmed RA, et al. Basilar artery occlusion: </a:t>
            </a:r>
            <a:r>
              <a:rPr lang="en-US" sz="1600" dirty="0" err="1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clinicoradiologic</a:t>
            </a: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features, treatment selection, and endovascular techniques. </a:t>
            </a:r>
            <a:r>
              <a:rPr lang="en-US" sz="1600" dirty="0" err="1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Interv</a:t>
            </a: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Neuroradiol</a:t>
            </a: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. 2023;29:748–758.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Langezaal LC, et al. Endovascular therapy for stroke due to basilar-artery occlusion (BASICS). N Engl J Med. 2021;384:1910–1920.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Liu X, et al. Endovascular treatment versus standard medical treatment (BEST). Lancet Neurol. 2020;19:115–122.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Tao C, et al. Trial of endovascular treatment of acute basilar-artery occlusion (ATTENTION). N Engl J Med. 2022;387:1361–1372.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600" dirty="0">
                <a:latin typeface="Lub Dub Condensed" panose="020B0506030403020204" pitchFamily="34" charset="77"/>
                <a:ea typeface="Calibri" pitchFamily="34" charset="-122"/>
                <a:cs typeface="Calibri" pitchFamily="34" charset="-120"/>
              </a:rPr>
              <a:t>Jovin TG, et al. Trial of thrombectomy 6 to 24 hours after stroke due to basilar-artery occlusion (BAOCHE). N Engl J Med. 2022;387:1373–1384.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107E5-F6D9-D9DC-8710-8B75536CD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621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E433B9E103C4492A93F37BAB6E962" ma:contentTypeVersion="7" ma:contentTypeDescription="Create a new document." ma:contentTypeScope="" ma:versionID="bfb9c436a5ceb9e7c3aa8c095b435c28">
  <xsd:schema xmlns:xsd="http://www.w3.org/2001/XMLSchema" xmlns:xs="http://www.w3.org/2001/XMLSchema" xmlns:p="http://schemas.microsoft.com/office/2006/metadata/properties" xmlns:ns3="292e6601-2771-43db-a7cc-8f168ee05178" targetNamespace="http://schemas.microsoft.com/office/2006/metadata/properties" ma:root="true" ma:fieldsID="bd37d2f694029b663802a6450382577b" ns3:_="">
    <xsd:import namespace="292e6601-2771-43db-a7cc-8f168ee051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e6601-2771-43db-a7cc-8f168ee05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0A0DAB-25DB-4D86-A0F2-CD6D97CD7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e6601-2771-43db-a7cc-8f168ee05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91034C-CD83-40A7-8A0E-85EF59FF4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55DA03-3874-4E63-AD72-36EA0429E26E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292e6601-2771-43db-a7cc-8f168ee05178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80162</TotalTime>
  <Words>1905</Words>
  <Application>Microsoft Office PowerPoint</Application>
  <PresentationFormat>Widescreen</PresentationFormat>
  <Paragraphs>185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Lub Dub Bold</vt:lpstr>
      <vt:lpstr>Lub Dub Condensed</vt:lpstr>
      <vt:lpstr>Lub Dub Heavy</vt:lpstr>
      <vt:lpstr>Lub Dub Light</vt:lpstr>
      <vt:lpstr>Lub Dub Medium</vt:lpstr>
      <vt:lpstr>2_Office Theme</vt:lpstr>
      <vt:lpstr>Guideline Essentials:  Case Study Slide Series</vt:lpstr>
      <vt:lpstr>Case Presentation: Patient Profile</vt:lpstr>
      <vt:lpstr>Case Presentation: Imaging</vt:lpstr>
      <vt:lpstr>Case Presentation: Treatment and Outcome</vt:lpstr>
      <vt:lpstr>2026 AHA/ASA Guidelines: BAO and Thrombectomy</vt:lpstr>
      <vt:lpstr>Key Trials Informing BAO Thrombectomy</vt:lpstr>
      <vt:lpstr>Clinical Caveats and Practical Considerations</vt:lpstr>
      <vt:lpstr>Take-Home Points</vt:lpstr>
      <vt:lpstr>References</vt:lpstr>
      <vt:lpstr>Citation</vt:lpstr>
      <vt:lpstr>Copyright and Permissions Notice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 Essentials: Case Study Slide Series - Guidelines in Action: Basilar Artery Occlusion and Thrombectomy</dc:title>
  <dc:creator>AmericanHeartAssociation6@heart.onmicrosoft.com</dc:creator>
  <cp:lastModifiedBy>Gwendolyn Reyna</cp:lastModifiedBy>
  <cp:revision>88</cp:revision>
  <dcterms:created xsi:type="dcterms:W3CDTF">2023-03-14T11:56:10Z</dcterms:created>
  <dcterms:modified xsi:type="dcterms:W3CDTF">2026-06-12T19:31:53Z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0x0101006B0E433B9E103C4492A93F37BAB6E962</vt:lpwstr>
  </property>
</Properties>
</file>