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7"/>
  </p:notesMasterIdLst>
  <p:sldIdLst>
    <p:sldId id="308" r:id="rId5"/>
    <p:sldId id="1061" r:id="rId6"/>
    <p:sldId id="1095" r:id="rId7"/>
    <p:sldId id="1096" r:id="rId8"/>
    <p:sldId id="1115" r:id="rId9"/>
    <p:sldId id="1117" r:id="rId10"/>
    <p:sldId id="1118" r:id="rId11"/>
    <p:sldId id="1120" r:id="rId12"/>
    <p:sldId id="1105" r:id="rId13"/>
    <p:sldId id="1106" r:id="rId14"/>
    <p:sldId id="842" r:id="rId15"/>
    <p:sldId id="10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 id="{10B6A86B-BC4F-9BC4-6B3A-BF93304015F3}" name="Mitchell Elkind" initials="ME" userId="S::Mitchell.Elkind@heart.org::0a0c399b-3525-4264-be76-c8dae9bd3829" providerId="AD"/>
  <p188:author id="{8ABF06AE-501C-09F5-5851-667F7D7FAA49}" name="Kellye Kimball (NAT COM Consultant)" initials="KK" userId="S::t-Kellye.Kimball@heart.org::ba4665bf-b8cf-4f25-8c84-755ce16b74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D93"/>
    <a:srgbClr val="FAA74B"/>
    <a:srgbClr val="79C78D"/>
    <a:srgbClr val="FF7F7F"/>
    <a:srgbClr val="FF00FF"/>
    <a:srgbClr val="CF242A"/>
    <a:srgbClr val="CF222A"/>
    <a:srgbClr val="CF232A"/>
    <a:srgbClr val="395723"/>
    <a:srgbClr val="AF1C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57BA0-C6F0-402C-8D7E-9C8358DE0877}" v="6" dt="2026-06-12T19:30:50.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7" autoAdjust="0"/>
    <p:restoredTop sz="93187" autoAdjust="0"/>
  </p:normalViewPr>
  <p:slideViewPr>
    <p:cSldViewPr snapToGrid="0">
      <p:cViewPr varScale="1">
        <p:scale>
          <a:sx n="111" d="100"/>
          <a:sy n="111" d="100"/>
        </p:scale>
        <p:origin x="76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F2F325E-815E-4EFB-8D05-199871636F60}"/>
    <pc:docChg chg="custSel modSld">
      <pc:chgData name="Gwendolyn Reyna" userId="0492242f-5314-4750-ad50-640a4fe02908" providerId="ADAL" clId="{0F2F325E-815E-4EFB-8D05-199871636F60}" dt="2026-06-12T19:30:50.694" v="7" actId="1076"/>
      <pc:docMkLst>
        <pc:docMk/>
      </pc:docMkLst>
      <pc:sldChg chg="addSp delSp modSp mod">
        <pc:chgData name="Gwendolyn Reyna" userId="0492242f-5314-4750-ad50-640a4fe02908" providerId="ADAL" clId="{0F2F325E-815E-4EFB-8D05-199871636F60}" dt="2026-06-12T19:18:37.964" v="4" actId="1076"/>
        <pc:sldMkLst>
          <pc:docMk/>
          <pc:sldMk cId="1171176184" sldId="308"/>
        </pc:sldMkLst>
        <pc:spChg chg="del">
          <ac:chgData name="Gwendolyn Reyna" userId="0492242f-5314-4750-ad50-640a4fe02908" providerId="ADAL" clId="{0F2F325E-815E-4EFB-8D05-199871636F60}" dt="2026-06-12T19:18:26.117" v="1" actId="478"/>
          <ac:spMkLst>
            <pc:docMk/>
            <pc:sldMk cId="1171176184" sldId="308"/>
            <ac:spMk id="10" creationId="{3C6DAAF1-2EB2-8B80-B01D-5EB309D91231}"/>
          </ac:spMkLst>
        </pc:spChg>
        <pc:picChg chg="del">
          <ac:chgData name="Gwendolyn Reyna" userId="0492242f-5314-4750-ad50-640a4fe02908" providerId="ADAL" clId="{0F2F325E-815E-4EFB-8D05-199871636F60}" dt="2026-06-12T19:18:21.151" v="0" actId="478"/>
          <ac:picMkLst>
            <pc:docMk/>
            <pc:sldMk cId="1171176184" sldId="308"/>
            <ac:picMk id="5" creationId="{5E5822C4-FC1E-5A5F-DB8D-B144A11AE83A}"/>
          </ac:picMkLst>
        </pc:picChg>
        <pc:picChg chg="add mod">
          <ac:chgData name="Gwendolyn Reyna" userId="0492242f-5314-4750-ad50-640a4fe02908" providerId="ADAL" clId="{0F2F325E-815E-4EFB-8D05-199871636F60}" dt="2026-06-12T19:18:37.964" v="4" actId="1076"/>
          <ac:picMkLst>
            <pc:docMk/>
            <pc:sldMk cId="1171176184" sldId="308"/>
            <ac:picMk id="1026" creationId="{CAE323FB-16C3-6D2D-2171-E3FA51A33043}"/>
          </ac:picMkLst>
        </pc:picChg>
      </pc:sldChg>
      <pc:sldChg chg="addSp modSp">
        <pc:chgData name="Gwendolyn Reyna" userId="0492242f-5314-4750-ad50-640a4fe02908" providerId="ADAL" clId="{0F2F325E-815E-4EFB-8D05-199871636F60}" dt="2026-06-12T19:30:50.694" v="7" actId="1076"/>
        <pc:sldMkLst>
          <pc:docMk/>
          <pc:sldMk cId="675889619" sldId="842"/>
        </pc:sldMkLst>
        <pc:picChg chg="add mod">
          <ac:chgData name="Gwendolyn Reyna" userId="0492242f-5314-4750-ad50-640a4fe02908" providerId="ADAL" clId="{0F2F325E-815E-4EFB-8D05-199871636F60}" dt="2026-06-12T19:30:50.694" v="7" actId="1076"/>
          <ac:picMkLst>
            <pc:docMk/>
            <pc:sldMk cId="675889619" sldId="842"/>
            <ac:picMk id="2050" creationId="{DA3CBFB6-EC20-89F3-B643-11FA6ABFC0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11694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1E25B-D9FC-7FB5-9CAC-175183948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39162-40A8-F190-E5DA-05AECCE95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2595A-7E50-B1FE-3593-5ED6EAD025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7F86F-3FD6-93ED-7A91-3BBB0FF905B8}"/>
              </a:ext>
            </a:extLst>
          </p:cNvPr>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133424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400"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187975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160219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1829337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2715"/>
            <a:ext cx="12179300" cy="6852569"/>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B2BB8909-4FC5-74CC-1B81-50391E369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77" r="-1"/>
          <a:stretch>
            <a:fillRect/>
          </a:stretch>
        </p:blipFill>
        <p:spPr>
          <a:xfrm>
            <a:off x="1714500" y="143"/>
            <a:ext cx="1047917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Stein, L. K., et al. Guidelines in Action: Extending the Treatment Window for Thrombolysis in Acute Ischemic Stroke.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 doi:10.1161/STROKEAHA.125.053826</a:t>
            </a:r>
          </a:p>
        </p:txBody>
      </p:sp>
      <p:pic>
        <p:nvPicPr>
          <p:cNvPr id="10" name="Picture 9">
            <a:extLst>
              <a:ext uri="{FF2B5EF4-FFF2-40B4-BE49-F238E27FC236}">
                <a16:creationId xmlns:a16="http://schemas.microsoft.com/office/drawing/2014/main" id="{D7D2C954-7621-3F4E-5BE3-C43E60F1B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77" r="-1"/>
          <a:stretch>
            <a:fillRect/>
          </a:stretch>
        </p:blipFill>
        <p:spPr>
          <a:xfrm>
            <a:off x="1714500" y="143"/>
            <a:ext cx="1047917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Adapted from: Prabhakaran S. 2026 AHA/ASA Guideline for Early Management of AIS.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a:t>
            </a:r>
          </a:p>
        </p:txBody>
      </p:sp>
      <p:pic>
        <p:nvPicPr>
          <p:cNvPr id="10" name="Picture 9">
            <a:extLst>
              <a:ext uri="{FF2B5EF4-FFF2-40B4-BE49-F238E27FC236}">
                <a16:creationId xmlns:a16="http://schemas.microsoft.com/office/drawing/2014/main" id="{D7D2C954-7621-3F4E-5BE3-C43E60F1B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129714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80" r:id="rId3"/>
    <p:sldLayoutId id="2147483678"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case-study-slide-ser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Stroke Association, a division of the 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105628" y="1049708"/>
            <a:ext cx="9144000" cy="1763632"/>
          </a:xfrm>
        </p:spPr>
        <p:txBody>
          <a:bodyPr/>
          <a:lstStyle/>
          <a:p>
            <a:r>
              <a:rPr lang="en-US" sz="6600" dirty="0"/>
              <a:t>Guideline Essentials: </a:t>
            </a:r>
            <a:r>
              <a:rPr lang="en-US" sz="4800" dirty="0">
                <a:latin typeface="Lub Dub Medium" panose="020B0603030403020204" pitchFamily="34" charset="0"/>
              </a:rPr>
              <a:t> Case Study Slide Series</a:t>
            </a:r>
            <a:endParaRPr lang="en-US" sz="7200" dirty="0">
              <a:latin typeface="Lub Dub Medium" panose="020B0603030403020204" pitchFamily="34" charset="0"/>
            </a:endParaRP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256766"/>
            <a:ext cx="8743950" cy="3154219"/>
          </a:xfrm>
        </p:spPr>
        <p:txBody>
          <a:bodyPr>
            <a:normAutofit/>
          </a:bodyPr>
          <a:lstStyle/>
          <a:p>
            <a:pPr>
              <a:lnSpc>
                <a:spcPct val="110000"/>
              </a:lnSpc>
              <a:spcBef>
                <a:spcPts val="0"/>
              </a:spcBef>
            </a:pPr>
            <a:r>
              <a:rPr lang="en-US" dirty="0">
                <a:latin typeface="Lub Dub Light" panose="020B0303030403020204" pitchFamily="34" charset="0"/>
              </a:rPr>
              <a:t>Acute Ischemic Stroke Case Study</a:t>
            </a:r>
          </a:p>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Guidelines in Action: </a:t>
            </a:r>
            <a:br>
              <a:rPr lang="en-US" sz="3200" dirty="0"/>
            </a:br>
            <a:r>
              <a:rPr lang="en-US" sz="3200" dirty="0"/>
              <a:t>Extending the Treatment Window for Thrombolysis in Acute Ischemic Stroke</a:t>
            </a:r>
          </a:p>
          <a:p>
            <a:pPr>
              <a:lnSpc>
                <a:spcPct val="110000"/>
              </a:lnSpc>
              <a:spcBef>
                <a:spcPts val="0"/>
              </a:spcBef>
            </a:pPr>
            <a:endParaRPr lang="en-US" sz="3200" dirty="0"/>
          </a:p>
        </p:txBody>
      </p:sp>
      <p:pic>
        <p:nvPicPr>
          <p:cNvPr id="1026" name="Picture 2">
            <a:extLst>
              <a:ext uri="{FF2B5EF4-FFF2-40B4-BE49-F238E27FC236}">
                <a16:creationId xmlns:a16="http://schemas.microsoft.com/office/drawing/2014/main" id="{CAE323FB-16C3-6D2D-2171-E3FA51A33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9297" y="5049387"/>
            <a:ext cx="1392447" cy="155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2E6D-AA22-CCAD-C40A-32CAD96AA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3763F-8FEA-1CB4-CC81-8BEC0B6C84C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73B2ABE-8C34-CF3B-DF9F-826E61EFB369}"/>
              </a:ext>
            </a:extLst>
          </p:cNvPr>
          <p:cNvSpPr>
            <a:spLocks noGrp="1"/>
          </p:cNvSpPr>
          <p:nvPr>
            <p:ph idx="1"/>
          </p:nvPr>
        </p:nvSpPr>
        <p:spPr>
          <a:xfrm>
            <a:off x="838200" y="1172917"/>
            <a:ext cx="10339137" cy="4722042"/>
          </a:xfrm>
        </p:spPr>
        <p:txBody>
          <a:bodyPr numCol="2" spcCol="365760">
            <a:noAutofit/>
          </a:bodyPr>
          <a:lstStyle/>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NINDS rt-PA Stroke Study Group. Tissue plasminogen activator for acute ischemic stroke. N Engl J Med. 1995;333:1581–1587.</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Hacke W, et al; ECASS Investigators. Thrombolysis with alteplase 3 to 4.5 hours after acute ischemic stroke. N Engl J Med. 2008;359:1317–1329.</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Maas MB, Singhal AB. Unwitnessed stroke: impact of different onset times on eligibility into stroke trials. J Stroke </a:t>
            </a:r>
            <a:r>
              <a:rPr lang="en-US" sz="1600" dirty="0" err="1">
                <a:latin typeface="Lub Dub Condensed" panose="020B0506030403020204" pitchFamily="34" charset="77"/>
                <a:ea typeface="Calibri" pitchFamily="34" charset="-122"/>
                <a:cs typeface="Calibri" pitchFamily="34" charset="-120"/>
              </a:rPr>
              <a:t>Cerebrovasc</a:t>
            </a:r>
            <a:r>
              <a:rPr lang="en-US" sz="1600" dirty="0">
                <a:latin typeface="Lub Dub Condensed" panose="020B0506030403020204" pitchFamily="34" charset="77"/>
                <a:ea typeface="Calibri" pitchFamily="34" charset="-122"/>
                <a:cs typeface="Calibri" pitchFamily="34" charset="-120"/>
              </a:rPr>
              <a:t> Dis. 2013;22:241–243.</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Davis SM, et al; EPITHET investigators. Effects of alteplase beyond 3 h after stroke (EPITHET). Lancet Neurol. 2008;7:299–309.</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Thomalla G, et al; WAKE-UP Investigators. MRI-guided thrombolysis for stroke with unknown time of onset. N Engl J Med. 2018;379:611–622.</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Ma H, et al; EXTEND Investigators. Thrombolysis guided by perfusion imaging up to 9 hours after onset of stroke. N Engl J Med. 2019;380:1795–1803.</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Xiong Y, et al. Rationale and design of TRACE III: </a:t>
            </a:r>
            <a:r>
              <a:rPr lang="en-US" sz="1600" dirty="0" err="1">
                <a:latin typeface="Lub Dub Condensed" panose="020B0506030403020204" pitchFamily="34" charset="77"/>
                <a:ea typeface="Calibri" pitchFamily="34" charset="-122"/>
                <a:cs typeface="Calibri" pitchFamily="34" charset="-120"/>
              </a:rPr>
              <a:t>tenecteplase</a:t>
            </a:r>
            <a:r>
              <a:rPr lang="en-US" sz="1600" dirty="0">
                <a:latin typeface="Lub Dub Condensed" panose="020B0506030403020204" pitchFamily="34" charset="77"/>
                <a:ea typeface="Calibri" pitchFamily="34" charset="-122"/>
                <a:cs typeface="Calibri" pitchFamily="34" charset="-120"/>
              </a:rPr>
              <a:t> reperfusion therapy in AIS. Stroke </a:t>
            </a:r>
            <a:r>
              <a:rPr lang="en-US" sz="1600" dirty="0" err="1">
                <a:latin typeface="Lub Dub Condensed" panose="020B0506030403020204" pitchFamily="34" charset="77"/>
                <a:ea typeface="Calibri" pitchFamily="34" charset="-122"/>
                <a:cs typeface="Calibri" pitchFamily="34" charset="-120"/>
              </a:rPr>
              <a:t>Vasc</a:t>
            </a:r>
            <a:r>
              <a:rPr lang="en-US" sz="1600" dirty="0">
                <a:latin typeface="Lub Dub Condensed" panose="020B0506030403020204" pitchFamily="34" charset="77"/>
                <a:ea typeface="Calibri" pitchFamily="34" charset="-122"/>
                <a:cs typeface="Calibri" pitchFamily="34" charset="-120"/>
              </a:rPr>
              <a:t> Neurol. 2024;9:82–89.</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Albers GW, et al. Tenecteplase for stroke at 4.5 to 24 hours with perfusion-imaging selection (TIMELESS). N Engl J Med. 2024;390:701–711.</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Cheng X, et al; CHABILIS-T II Collaborators. Tenecteplase thrombolysis for stroke up to 24 hours after onset. Stroke. 2025;56:344–354.</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Guideline for the early management of patients with AIS. AHA/ASA. 2026.</a:t>
            </a:r>
          </a:p>
        </p:txBody>
      </p:sp>
      <p:sp>
        <p:nvSpPr>
          <p:cNvPr id="4" name="Slide Number Placeholder 3">
            <a:extLst>
              <a:ext uri="{FF2B5EF4-FFF2-40B4-BE49-F238E27FC236}">
                <a16:creationId xmlns:a16="http://schemas.microsoft.com/office/drawing/2014/main" id="{500107E5-F6D9-D9DC-8710-8B75536CDC9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31621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Citation</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lvl="0" indent="0">
              <a:lnSpc>
                <a:spcPct val="100000"/>
              </a:lnSpc>
              <a:spcBef>
                <a:spcPts val="0"/>
              </a:spcBef>
              <a:buNone/>
              <a:defRPr/>
            </a:pPr>
            <a:r>
              <a:rPr lang="en-US" sz="2000" b="1" dirty="0">
                <a:solidFill>
                  <a:prstClr val="black"/>
                </a:solidFill>
                <a:latin typeface="Lub Dub Condensed" panose="020B0506030403020204" pitchFamily="34" charset="0"/>
              </a:rPr>
              <a:t>The American Heart Association requests this electronic slide deck be cited as follows: </a:t>
            </a:r>
          </a:p>
          <a:p>
            <a:pPr marL="0" indent="0">
              <a:lnSpc>
                <a:spcPct val="110000"/>
              </a:lnSpc>
              <a:spcBef>
                <a:spcPts val="0"/>
              </a:spcBef>
              <a:buNone/>
            </a:pPr>
            <a:r>
              <a:rPr lang="en-US" sz="2000" dirty="0">
                <a:solidFill>
                  <a:prstClr val="black"/>
                </a:solidFill>
                <a:latin typeface="Lub Dub Condensed" panose="020B0506030403020204" pitchFamily="34" charset="0"/>
              </a:rPr>
              <a:t>Reyna, G.G. (2026).  Guideline Essentials: Case Study Slide Series [PowerPoint slides]; Adapted from Guidelines in Action: Extending the Treatment Window for Thrombolysis in </a:t>
            </a:r>
            <a:r>
              <a:rPr lang="en-US" sz="2000">
                <a:solidFill>
                  <a:prstClr val="black"/>
                </a:solidFill>
                <a:latin typeface="Lub Dub Condensed" panose="020B0506030403020204" pitchFamily="34" charset="0"/>
              </a:rPr>
              <a:t>Acute Ischemic Stroke</a:t>
            </a:r>
            <a:r>
              <a:rPr lang="en-US" sz="2000">
                <a:latin typeface="Lub Dub Condensed" panose="020B0506030403020204" pitchFamily="34" charset="0"/>
              </a:rPr>
              <a:t>. </a:t>
            </a:r>
            <a:r>
              <a:rPr lang="en-US" sz="2000" i="1" dirty="0">
                <a:latin typeface="Lub Dub Condensed" panose="020B0506030403020204" pitchFamily="34" charset="0"/>
              </a:rPr>
              <a:t>Stroke</a:t>
            </a:r>
            <a:r>
              <a:rPr lang="en-US" sz="2000" i="1" dirty="0">
                <a:latin typeface="Lub Dub Condensed" panose="020B0506030403020204" pitchFamily="34" charset="0"/>
                <a:ea typeface="Aptos" panose="020B0004020202020204" pitchFamily="34" charset="0"/>
              </a:rPr>
              <a:t>. </a:t>
            </a:r>
            <a:r>
              <a:rPr lang="en-US" sz="2000" dirty="0">
                <a:latin typeface="Lub Dub Condensed" panose="020B0506030403020204" pitchFamily="34" charset="0"/>
                <a:ea typeface="Aptos" panose="020B0004020202020204" pitchFamily="34" charset="0"/>
              </a:rPr>
              <a:t>Retrieved from:</a:t>
            </a:r>
          </a:p>
          <a:p>
            <a:pPr marL="0" indent="0">
              <a:lnSpc>
                <a:spcPct val="100000"/>
              </a:lnSpc>
              <a:buNone/>
            </a:pPr>
            <a:r>
              <a:rPr lang="en-US" sz="2000" dirty="0">
                <a:hlinkClick r:id="rId3"/>
              </a:rPr>
              <a:t>Guideline Essentials: Case Study Slide Series - Professional Heart Daily | American Heart Association</a:t>
            </a:r>
            <a:endParaRPr lang="en-US" sz="2000" dirty="0">
              <a:latin typeface="Lub Dub Bold" panose="020B0803030403020204" pitchFamily="34" charset="0"/>
            </a:endParaRPr>
          </a:p>
          <a:p>
            <a:pPr marL="0" indent="0">
              <a:lnSpc>
                <a:spcPct val="100000"/>
              </a:lnSpc>
              <a:buNone/>
            </a:pPr>
            <a:endParaRPr lang="en-US" sz="2000" dirty="0"/>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pic>
        <p:nvPicPr>
          <p:cNvPr id="2050" name="Picture 2">
            <a:extLst>
              <a:ext uri="{FF2B5EF4-FFF2-40B4-BE49-F238E27FC236}">
                <a16:creationId xmlns:a16="http://schemas.microsoft.com/office/drawing/2014/main" id="{DA3CBFB6-EC20-89F3-B643-11FA6ABFC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5512" y="4330460"/>
            <a:ext cx="1709616" cy="190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0BCB-D59E-68A8-C31F-74A90124E292}"/>
              </a:ext>
            </a:extLst>
          </p:cNvPr>
          <p:cNvSpPr>
            <a:spLocks noGrp="1"/>
          </p:cNvSpPr>
          <p:nvPr>
            <p:ph type="ctrTitle"/>
          </p:nvPr>
        </p:nvSpPr>
        <p:spPr>
          <a:xfrm>
            <a:off x="2209800" y="814556"/>
            <a:ext cx="9144000" cy="567435"/>
          </a:xfrm>
        </p:spPr>
        <p:txBody>
          <a:bodyPr/>
          <a:lstStyle/>
          <a:p>
            <a:r>
              <a:rPr lang="en-US" sz="4000" dirty="0"/>
              <a:t>Copyright and Permissions Notice</a:t>
            </a:r>
          </a:p>
        </p:txBody>
      </p:sp>
      <p:sp>
        <p:nvSpPr>
          <p:cNvPr id="7" name="Subtitle 6">
            <a:extLst>
              <a:ext uri="{FF2B5EF4-FFF2-40B4-BE49-F238E27FC236}">
                <a16:creationId xmlns:a16="http://schemas.microsoft.com/office/drawing/2014/main" id="{07862C10-758A-8372-D096-B4B95A4405D8}"/>
              </a:ext>
            </a:extLst>
          </p:cNvPr>
          <p:cNvSpPr>
            <a:spLocks noGrp="1"/>
          </p:cNvSpPr>
          <p:nvPr>
            <p:ph type="subTitle" idx="1"/>
          </p:nvPr>
        </p:nvSpPr>
        <p:spPr>
          <a:xfrm>
            <a:off x="2343150" y="1714500"/>
            <a:ext cx="8877300" cy="4613563"/>
          </a:xfrm>
        </p:spPr>
        <p:txBody>
          <a:bodyPr>
            <a:normAutofit/>
          </a:bodyPr>
          <a:lstStyle/>
          <a:p>
            <a:r>
              <a:rPr lang="en-US" sz="2000" dirty="0"/>
              <a:t>© Copyright 2026. American Heart Association. All rights reserved.</a:t>
            </a:r>
          </a:p>
          <a:p>
            <a:r>
              <a:rPr lang="en-US" sz="2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2000" i="1" dirty="0"/>
              <a:t>This content may be used for limited educational and personal use. Further distribution or dissemination requires a licensing agreement. Unauthorized use or distribution in any media is strictly prohibited.</a:t>
            </a:r>
            <a:endParaRPr lang="en-US" sz="2000" dirty="0"/>
          </a:p>
          <a:p>
            <a:r>
              <a:rPr lang="en-US" sz="2000" dirty="0"/>
              <a:t>For permissions inquiries and licensing fee information,</a:t>
            </a:r>
            <a:br>
              <a:rPr lang="en-US" sz="2000" dirty="0"/>
            </a:br>
            <a:r>
              <a:rPr lang="en-US" sz="2000" dirty="0"/>
              <a:t> please see the information/Request Form at this link:</a:t>
            </a:r>
          </a:p>
          <a:p>
            <a:r>
              <a:rPr lang="en-US" sz="2000" u="sng" dirty="0">
                <a:hlinkClick r:id="rId3">
                  <a:extLst>
                    <a:ext uri="{A12FA001-AC4F-418D-AE19-62706E023703}">
                      <ahyp:hlinkClr xmlns:ahyp="http://schemas.microsoft.com/office/drawing/2018/hyperlinkcolor" val="tx"/>
                    </a:ext>
                  </a:extLst>
                </a:hlinkClick>
              </a:rPr>
              <a:t>https://www.heart.org/en/about-us/statements-and-policies/copyright-request-form</a:t>
            </a:r>
            <a:endParaRPr lang="en-US" sz="900" dirty="0">
              <a:latin typeface="Lub Dub Bold" panose="020B0803030403020204" pitchFamily="34" charset="0"/>
            </a:endParaRPr>
          </a:p>
        </p:txBody>
      </p:sp>
      <p:sp>
        <p:nvSpPr>
          <p:cNvPr id="8" name="Slide Number Placeholder 1">
            <a:extLst>
              <a:ext uri="{FF2B5EF4-FFF2-40B4-BE49-F238E27FC236}">
                <a16:creationId xmlns:a16="http://schemas.microsoft.com/office/drawing/2014/main" id="{5C16DF9A-1C49-ABA9-1A2A-736FD09CC1B3}"/>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z="900">
                <a:solidFill>
                  <a:schemeClr val="bg1"/>
                </a:solidFill>
                <a:latin typeface="Lub Dub Medium" panose="020B0603030403020204" pitchFamily="34" charset="0"/>
              </a:rPr>
              <a:pPr/>
              <a:t>12</a:t>
            </a:fld>
            <a:endParaRPr lang="en-US" sz="900" dirty="0">
              <a:solidFill>
                <a:schemeClr val="bg1"/>
              </a:solidFill>
              <a:latin typeface="Lub Dub Medium" panose="020B0603030403020204" pitchFamily="34" charset="0"/>
            </a:endParaRPr>
          </a:p>
        </p:txBody>
      </p:sp>
    </p:spTree>
    <p:extLst>
      <p:ext uri="{BB962C8B-B14F-4D97-AF65-F5344CB8AC3E}">
        <p14:creationId xmlns:p14="http://schemas.microsoft.com/office/powerpoint/2010/main" val="2573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1892C1-B1D9-8132-5AD3-2C622341126F}"/>
              </a:ext>
              <a:ext uri="{C183D7F6-B498-43B3-948B-1728B52AA6E4}">
                <adec:decorative xmlns:adec="http://schemas.microsoft.com/office/drawing/2017/decorative" val="1"/>
              </a:ext>
            </a:extLst>
          </p:cNvPr>
          <p:cNvSpPr/>
          <p:nvPr/>
        </p:nvSpPr>
        <p:spPr>
          <a:xfrm>
            <a:off x="1985211" y="6304547"/>
            <a:ext cx="8253663" cy="39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B0D8619-EA44-BCEC-EF3A-DC22295E5FF7}"/>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Patient Profile</a:t>
            </a:r>
          </a:p>
        </p:txBody>
      </p:sp>
      <p:sp>
        <p:nvSpPr>
          <p:cNvPr id="4" name="Content Placeholder 3">
            <a:extLst>
              <a:ext uri="{FF2B5EF4-FFF2-40B4-BE49-F238E27FC236}">
                <a16:creationId xmlns:a16="http://schemas.microsoft.com/office/drawing/2014/main" id="{3471A3FC-A169-E6E3-E261-F8D416232385}"/>
              </a:ext>
            </a:extLst>
          </p:cNvPr>
          <p:cNvSpPr>
            <a:spLocks noGrp="1"/>
          </p:cNvSpPr>
          <p:nvPr>
            <p:ph idx="1"/>
          </p:nvPr>
        </p:nvSpPr>
        <p:spPr>
          <a:xfrm>
            <a:off x="838200" y="1222662"/>
            <a:ext cx="9988685" cy="1167247"/>
          </a:xfrm>
        </p:spPr>
        <p:txBody>
          <a:bodyPr lIns="0">
            <a:normAutofit/>
          </a:bodyPr>
          <a:lstStyle/>
          <a:p>
            <a:pPr marL="0" indent="0">
              <a:buNone/>
            </a:pPr>
            <a:r>
              <a:rPr lang="en-US" sz="3200">
                <a:solidFill>
                  <a:srgbClr val="CF242A"/>
                </a:solidFill>
                <a:latin typeface="Lub Dub Bold" panose="020B0803030403020204" pitchFamily="34" charset="0"/>
              </a:rPr>
              <a:t>80-year-old patient, </a:t>
            </a:r>
            <a:br>
              <a:rPr lang="en-US" sz="3200" dirty="0">
                <a:solidFill>
                  <a:srgbClr val="CF242A"/>
                </a:solidFill>
                <a:latin typeface="Lub Dub Bold" panose="020B0803030403020204" pitchFamily="34" charset="0"/>
              </a:rPr>
            </a:br>
            <a:r>
              <a:rPr lang="en-US" sz="3200" dirty="0">
                <a:solidFill>
                  <a:srgbClr val="CF242A"/>
                </a:solidFill>
                <a:latin typeface="Lub Dub Bold" panose="020B0803030403020204" pitchFamily="34" charset="0"/>
              </a:rPr>
              <a:t>functionally independent at baseline</a:t>
            </a:r>
          </a:p>
        </p:txBody>
      </p:sp>
      <p:sp>
        <p:nvSpPr>
          <p:cNvPr id="13" name="TextBox 12">
            <a:extLst>
              <a:ext uri="{FF2B5EF4-FFF2-40B4-BE49-F238E27FC236}">
                <a16:creationId xmlns:a16="http://schemas.microsoft.com/office/drawing/2014/main" id="{1944E1DA-5D31-3171-B222-62E9AE75B5B2}"/>
              </a:ext>
            </a:extLst>
          </p:cNvPr>
          <p:cNvSpPr txBox="1"/>
          <p:nvPr/>
        </p:nvSpPr>
        <p:spPr>
          <a:xfrm>
            <a:off x="865041" y="2533739"/>
            <a:ext cx="5029921" cy="3139321"/>
          </a:xfrm>
          <a:prstGeom prst="rect">
            <a:avLst/>
          </a:prstGeom>
          <a:noFill/>
        </p:spPr>
        <p:txBody>
          <a:bodyPr wrap="square" lIns="0">
            <a:spAutoFit/>
          </a:bodyPr>
          <a:lstStyle/>
          <a:p>
            <a:pPr>
              <a:spcAft>
                <a:spcPts val="1800"/>
              </a:spcAft>
            </a:pPr>
            <a:r>
              <a:rPr lang="en-US" sz="2000" dirty="0">
                <a:latin typeface="Lub Dub Bold" panose="020B0803030403020204" pitchFamily="34" charset="0"/>
              </a:rPr>
              <a:t>RISK FACTORS: </a:t>
            </a:r>
            <a:br>
              <a:rPr lang="en-US" sz="2000" dirty="0">
                <a:latin typeface="Lub Dub Medium" panose="020B0603030403020204" pitchFamily="34" charset="0"/>
              </a:rPr>
            </a:br>
            <a:r>
              <a:rPr lang="en-US" dirty="0">
                <a:latin typeface="Lub Dub Medium" panose="020B0603030403020204" pitchFamily="34" charset="0"/>
              </a:rPr>
              <a:t>No previously known cerebrovascular risk factors</a:t>
            </a:r>
            <a:endParaRPr lang="en-US" sz="2000" dirty="0">
              <a:latin typeface="Lub Dub Medium" panose="020B0603030403020204" pitchFamily="34" charset="0"/>
            </a:endParaRPr>
          </a:p>
          <a:p>
            <a:pPr>
              <a:spcAft>
                <a:spcPts val="1800"/>
              </a:spcAft>
            </a:pPr>
            <a:r>
              <a:rPr lang="en-US" sz="2000" dirty="0">
                <a:latin typeface="Lub Dub Bold" panose="020B0803030403020204" pitchFamily="34" charset="0"/>
              </a:rPr>
              <a:t>PRESENTATION: </a:t>
            </a:r>
            <a:br>
              <a:rPr lang="en-US" sz="2000" dirty="0">
                <a:latin typeface="Lub Dub Bold" panose="020B0803030403020204" pitchFamily="34" charset="0"/>
              </a:rPr>
            </a:br>
            <a:r>
              <a:rPr lang="en-US" dirty="0">
                <a:latin typeface="Lub Dub Medium" panose="020B0603030403020204" pitchFamily="34" charset="0"/>
              </a:rPr>
              <a:t>Awakened with left-sided numbness, inability to control left arm, gait impairment</a:t>
            </a:r>
          </a:p>
          <a:p>
            <a:pPr>
              <a:spcAft>
                <a:spcPts val="3000"/>
              </a:spcAft>
            </a:pPr>
            <a:r>
              <a:rPr lang="en-US" sz="2000" dirty="0">
                <a:latin typeface="Lub Dub Bold" panose="020B0803030403020204" pitchFamily="34" charset="0"/>
              </a:rPr>
              <a:t>STROKE CODE: </a:t>
            </a:r>
            <a:br>
              <a:rPr lang="en-US" sz="2000" dirty="0">
                <a:latin typeface="Lub Dub Bold" panose="020B0803030403020204" pitchFamily="34" charset="0"/>
              </a:rPr>
            </a:br>
            <a:r>
              <a:rPr lang="en-US" dirty="0">
                <a:latin typeface="Lub Dub Medium" panose="020B0603030403020204" pitchFamily="34" charset="0"/>
              </a:rPr>
              <a:t>Called 90 min after symptom recognition</a:t>
            </a:r>
            <a:br>
              <a:rPr lang="en-US" dirty="0">
                <a:latin typeface="Lub Dub Medium" panose="020B0603030403020204" pitchFamily="34" charset="0"/>
              </a:rPr>
            </a:br>
            <a:r>
              <a:rPr lang="en-US" dirty="0">
                <a:latin typeface="Lub Dub Medium" panose="020B0603030403020204" pitchFamily="34" charset="0"/>
              </a:rPr>
              <a:t>Last known well: 8.5 h prior (bedtime)</a:t>
            </a:r>
          </a:p>
        </p:txBody>
      </p:sp>
      <p:sp>
        <p:nvSpPr>
          <p:cNvPr id="8" name="TextBox 7">
            <a:extLst>
              <a:ext uri="{FF2B5EF4-FFF2-40B4-BE49-F238E27FC236}">
                <a16:creationId xmlns:a16="http://schemas.microsoft.com/office/drawing/2014/main" id="{A1B36047-244E-A7D7-B0A8-C3C60CBF8361}"/>
              </a:ext>
            </a:extLst>
          </p:cNvPr>
          <p:cNvSpPr txBox="1"/>
          <p:nvPr/>
        </p:nvSpPr>
        <p:spPr>
          <a:xfrm>
            <a:off x="6245157" y="2533739"/>
            <a:ext cx="5097294" cy="2754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NIHSS:</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lang="en-US" dirty="0">
                <a:latin typeface="Lub Dub Medium" panose="020B0603030403020204" pitchFamily="34" charset="0"/>
              </a:rPr>
              <a:t>Score 4: dense left sensory loss, </a:t>
            </a:r>
            <a:br>
              <a:rPr lang="en-US" dirty="0">
                <a:latin typeface="Lub Dub Medium" panose="020B0603030403020204" pitchFamily="34" charset="0"/>
              </a:rPr>
            </a:br>
            <a:r>
              <a:rPr lang="en-US" dirty="0">
                <a:latin typeface="Lub Dub Medium" panose="020B0603030403020204" pitchFamily="34" charset="0"/>
              </a:rPr>
              <a:t>left UE ataxia, left neglect; wide-based unsteady gait</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IMAGING MRI: </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lang="en-US" dirty="0">
                <a:latin typeface="Lub Dub Medium" panose="020B0603030403020204" pitchFamily="34" charset="0"/>
              </a:rPr>
              <a:t>DWI: diffusion restriction right posterior opercular region; no significant FLAIR signal change (Figure 1)</a:t>
            </a:r>
          </a:p>
        </p:txBody>
      </p:sp>
      <p:sp>
        <p:nvSpPr>
          <p:cNvPr id="5" name="TextBox 4">
            <a:extLst>
              <a:ext uri="{FF2B5EF4-FFF2-40B4-BE49-F238E27FC236}">
                <a16:creationId xmlns:a16="http://schemas.microsoft.com/office/drawing/2014/main" id="{521BC44D-A3A7-143E-B2EC-BD2F0D49C2FB}"/>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Stein, L. K., et al. Guidelines in Action: Extending the Treatment Window for Thrombolysis in Acute Ischemic Stroke.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 doi:10.1161/STROKEAHA.125.053826</a:t>
            </a:r>
          </a:p>
        </p:txBody>
      </p:sp>
      <p:sp>
        <p:nvSpPr>
          <p:cNvPr id="2" name="Slide Number Placeholder 1">
            <a:extLst>
              <a:ext uri="{FF2B5EF4-FFF2-40B4-BE49-F238E27FC236}">
                <a16:creationId xmlns:a16="http://schemas.microsoft.com/office/drawing/2014/main" id="{0109C457-37ED-6E8C-FAF1-FD1FF6AF08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
        <p:nvSpPr>
          <p:cNvPr id="7" name="Text Placeholder 11">
            <a:extLst>
              <a:ext uri="{FF2B5EF4-FFF2-40B4-BE49-F238E27FC236}">
                <a16:creationId xmlns:a16="http://schemas.microsoft.com/office/drawing/2014/main" id="{E7052114-86D6-ABC3-2F45-C102826B3E24}"/>
              </a:ext>
            </a:extLst>
          </p:cNvPr>
          <p:cNvSpPr>
            <a:spLocks noGrp="1"/>
          </p:cNvSpPr>
          <p:nvPr>
            <p:ph type="body" sz="quarter" idx="13"/>
          </p:nvPr>
        </p:nvSpPr>
        <p:spPr>
          <a:xfrm>
            <a:off x="1573654" y="5741293"/>
            <a:ext cx="9634817" cy="585318"/>
          </a:xfrm>
        </p:spPr>
        <p:txBody>
          <a:bodyPr/>
          <a:lstStyle/>
          <a:p>
            <a:r>
              <a:rPr lang="en-US" b="1" dirty="0"/>
              <a:t>Abbreviations: </a:t>
            </a:r>
            <a:r>
              <a:rPr lang="en-US" dirty="0"/>
              <a:t>DWI indicates diffusion-weighted imaging; FLAIR, fluid-attenuated inversion recovery; MRI, magnetic resonance imaging; NIHSS, National Institutes of Health Stroke Scale; and UE, upper extremity. </a:t>
            </a:r>
          </a:p>
        </p:txBody>
      </p:sp>
    </p:spTree>
    <p:extLst>
      <p:ext uri="{BB962C8B-B14F-4D97-AF65-F5344CB8AC3E}">
        <p14:creationId xmlns:p14="http://schemas.microsoft.com/office/powerpoint/2010/main" val="9758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B09D-C010-73DB-9CEA-C24E6DE39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3599E4-29C9-BEC1-07F5-86DA77CEE4CD}"/>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Imaging</a:t>
            </a:r>
          </a:p>
        </p:txBody>
      </p:sp>
      <p:sp>
        <p:nvSpPr>
          <p:cNvPr id="6" name="TextBox 5">
            <a:extLst>
              <a:ext uri="{FF2B5EF4-FFF2-40B4-BE49-F238E27FC236}">
                <a16:creationId xmlns:a16="http://schemas.microsoft.com/office/drawing/2014/main" id="{BCBE1B64-BF98-653D-B143-36A823C4B3E9}"/>
              </a:ext>
            </a:extLst>
          </p:cNvPr>
          <p:cNvSpPr txBox="1"/>
          <p:nvPr/>
        </p:nvSpPr>
        <p:spPr>
          <a:xfrm>
            <a:off x="6404274" y="1312250"/>
            <a:ext cx="4694986" cy="3970318"/>
          </a:xfrm>
          <a:prstGeom prst="rect">
            <a:avLst/>
          </a:prstGeom>
          <a:noFill/>
        </p:spPr>
        <p:txBody>
          <a:bodyPr wrap="square">
            <a:spAutoFit/>
          </a:bodyPr>
          <a:lstStyle/>
          <a:p>
            <a:r>
              <a:rPr lang="en-US" sz="1800" b="1" dirty="0">
                <a:latin typeface="Lub Dub Bold" panose="020B0803030403020204" pitchFamily="34" charset="0"/>
              </a:rPr>
              <a:t>Figure 1. A patient with no known cerebrovascular risk factors presenting to the ED with left-sided numbness, left arm ataxia, left-sided neglect, and gait impairment noted upon awakening. </a:t>
            </a:r>
          </a:p>
          <a:p>
            <a:endParaRPr lang="en-US" sz="1800" b="1" dirty="0">
              <a:latin typeface="Lub Dub Bold" panose="020B0803030403020204" pitchFamily="34" charset="0"/>
            </a:endParaRPr>
          </a:p>
          <a:p>
            <a:r>
              <a:rPr lang="en-US" sz="1600" b="1" dirty="0">
                <a:latin typeface="Lub Dub Medium" panose="020B0603030403020204" pitchFamily="34" charset="0"/>
              </a:rPr>
              <a:t>A through C</a:t>
            </a:r>
            <a:r>
              <a:rPr lang="en-US" sz="1600" dirty="0">
                <a:latin typeface="Lub Dub Medium" panose="020B0603030403020204" pitchFamily="34" charset="0"/>
              </a:rPr>
              <a:t>, Rapid-sequence MRI was performed. </a:t>
            </a:r>
            <a:r>
              <a:rPr lang="en-US" sz="1600" b="1" dirty="0">
                <a:latin typeface="Lub Dub Medium" panose="020B0603030403020204" pitchFamily="34" charset="0"/>
              </a:rPr>
              <a:t>A and B</a:t>
            </a:r>
            <a:r>
              <a:rPr lang="en-US" sz="1600" dirty="0">
                <a:latin typeface="Lub Dub Medium" panose="020B0603030403020204" pitchFamily="34" charset="0"/>
              </a:rPr>
              <a:t>, Diffusion restriction in the right posterior opercular region without a significant corresponding FLAIR hyperintense signal in </a:t>
            </a:r>
            <a:r>
              <a:rPr lang="en-US" sz="1600" b="1" dirty="0">
                <a:latin typeface="Lub Dub Medium" panose="020B0603030403020204" pitchFamily="34" charset="0"/>
              </a:rPr>
              <a:t>C</a:t>
            </a:r>
            <a:r>
              <a:rPr lang="en-US" sz="1600" dirty="0">
                <a:latin typeface="Lub Dub Medium" panose="020B0603030403020204" pitchFamily="34" charset="0"/>
              </a:rPr>
              <a:t>. </a:t>
            </a:r>
            <a:r>
              <a:rPr lang="en-US" sz="1600" b="1" dirty="0">
                <a:latin typeface="Lub Dub Medium" panose="020B0603030403020204" pitchFamily="34" charset="0"/>
              </a:rPr>
              <a:t>D through F</a:t>
            </a:r>
            <a:r>
              <a:rPr lang="en-US" sz="1600" dirty="0">
                <a:latin typeface="Lub Dub Medium" panose="020B0603030403020204" pitchFamily="34" charset="0"/>
              </a:rPr>
              <a:t>, Follow-up MRI was performed 2 days later. Diffusion restriction was improved (</a:t>
            </a:r>
            <a:r>
              <a:rPr lang="en-US" sz="1600" b="1" dirty="0">
                <a:latin typeface="Lub Dub Medium" panose="020B0603030403020204" pitchFamily="34" charset="0"/>
              </a:rPr>
              <a:t>D and E</a:t>
            </a:r>
            <a:r>
              <a:rPr lang="en-US" sz="1600" dirty="0">
                <a:latin typeface="Lub Dub Medium" panose="020B0603030403020204" pitchFamily="34" charset="0"/>
              </a:rPr>
              <a:t>), and FLAIR hyperintensity matched the area of diffusion restriction (</a:t>
            </a:r>
            <a:r>
              <a:rPr lang="en-US" sz="1600" b="1" dirty="0">
                <a:latin typeface="Lub Dub Medium" panose="020B0603030403020204" pitchFamily="34" charset="0"/>
              </a:rPr>
              <a:t>F</a:t>
            </a:r>
            <a:r>
              <a:rPr lang="en-US" sz="1600" dirty="0">
                <a:latin typeface="Lub Dub Medium" panose="020B0603030403020204" pitchFamily="34" charset="0"/>
              </a:rPr>
              <a:t>). </a:t>
            </a:r>
          </a:p>
        </p:txBody>
      </p:sp>
      <p:sp>
        <p:nvSpPr>
          <p:cNvPr id="2" name="Slide Number Placeholder 1">
            <a:extLst>
              <a:ext uri="{FF2B5EF4-FFF2-40B4-BE49-F238E27FC236}">
                <a16:creationId xmlns:a16="http://schemas.microsoft.com/office/drawing/2014/main" id="{8953B92D-703F-3EDC-C16F-ACA625D5852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dirty="0"/>
          </a:p>
        </p:txBody>
      </p:sp>
      <p:pic>
        <p:nvPicPr>
          <p:cNvPr id="9" name="Picture 8">
            <a:extLst>
              <a:ext uri="{FF2B5EF4-FFF2-40B4-BE49-F238E27FC236}">
                <a16:creationId xmlns:a16="http://schemas.microsoft.com/office/drawing/2014/main" id="{C0C081F7-0963-7E8C-F9F6-98799F872D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8878" y="1439052"/>
            <a:ext cx="5378456" cy="3863163"/>
          </a:xfrm>
          <a:prstGeom prst="rect">
            <a:avLst/>
          </a:prstGeom>
        </p:spPr>
      </p:pic>
      <p:sp>
        <p:nvSpPr>
          <p:cNvPr id="4" name="Text Placeholder 11">
            <a:extLst>
              <a:ext uri="{FF2B5EF4-FFF2-40B4-BE49-F238E27FC236}">
                <a16:creationId xmlns:a16="http://schemas.microsoft.com/office/drawing/2014/main" id="{AC4D44FB-809C-01EE-1CCC-BA829FE0088A}"/>
              </a:ext>
            </a:extLst>
          </p:cNvPr>
          <p:cNvSpPr>
            <a:spLocks noGrp="1"/>
          </p:cNvSpPr>
          <p:nvPr>
            <p:ph type="body" sz="quarter" idx="13"/>
          </p:nvPr>
        </p:nvSpPr>
        <p:spPr>
          <a:xfrm>
            <a:off x="1586865" y="5920033"/>
            <a:ext cx="9634817" cy="293456"/>
          </a:xfrm>
        </p:spPr>
        <p:txBody>
          <a:bodyPr/>
          <a:lstStyle/>
          <a:p>
            <a:r>
              <a:rPr lang="en-US" b="1" dirty="0"/>
              <a:t>Abbreviations: </a:t>
            </a:r>
            <a:r>
              <a:rPr lang="en-US" dirty="0"/>
              <a:t>ED indicates emergency department; FLAIR, fluid-attenuated inversion recovery; and MRI, magnetic resonance imaging. </a:t>
            </a:r>
          </a:p>
        </p:txBody>
      </p:sp>
    </p:spTree>
    <p:extLst>
      <p:ext uri="{BB962C8B-B14F-4D97-AF65-F5344CB8AC3E}">
        <p14:creationId xmlns:p14="http://schemas.microsoft.com/office/powerpoint/2010/main" val="9832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6F06-6B64-5B64-3D2B-7F3A50F3C703}"/>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Treatment and Outcome</a:t>
            </a:r>
            <a:endParaRPr lang="en-US" dirty="0"/>
          </a:p>
        </p:txBody>
      </p:sp>
      <p:grpSp>
        <p:nvGrpSpPr>
          <p:cNvPr id="36" name="Group 35">
            <a:extLst>
              <a:ext uri="{FF2B5EF4-FFF2-40B4-BE49-F238E27FC236}">
                <a16:creationId xmlns:a16="http://schemas.microsoft.com/office/drawing/2014/main" id="{6FBB7AC7-F967-53CB-BD4F-6113EC4D2750}"/>
              </a:ext>
              <a:ext uri="{C183D7F6-B498-43B3-948B-1728B52AA6E4}">
                <adec:decorative xmlns:adec="http://schemas.microsoft.com/office/drawing/2017/decorative" val="1"/>
              </a:ext>
            </a:extLst>
          </p:cNvPr>
          <p:cNvGrpSpPr/>
          <p:nvPr/>
        </p:nvGrpSpPr>
        <p:grpSpPr>
          <a:xfrm>
            <a:off x="1078844" y="1312940"/>
            <a:ext cx="10034313" cy="564500"/>
            <a:chOff x="268667" y="1119013"/>
            <a:chExt cx="9825401" cy="700059"/>
          </a:xfrm>
        </p:grpSpPr>
        <p:sp>
          <p:nvSpPr>
            <p:cNvPr id="6" name="Arrow: Chevron 5">
              <a:extLst>
                <a:ext uri="{FF2B5EF4-FFF2-40B4-BE49-F238E27FC236}">
                  <a16:creationId xmlns:a16="http://schemas.microsoft.com/office/drawing/2014/main" id="{E93A9887-7E75-50C8-410E-DC8E03941A40}"/>
                </a:ext>
                <a:ext uri="{C183D7F6-B498-43B3-948B-1728B52AA6E4}">
                  <adec:decorative xmlns:adec="http://schemas.microsoft.com/office/drawing/2017/decorative" val="1"/>
                </a:ext>
              </a:extLst>
            </p:cNvPr>
            <p:cNvSpPr/>
            <p:nvPr/>
          </p:nvSpPr>
          <p:spPr>
            <a:xfrm>
              <a:off x="268667" y="1131983"/>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Arrow: Chevron 25">
              <a:extLst>
                <a:ext uri="{FF2B5EF4-FFF2-40B4-BE49-F238E27FC236}">
                  <a16:creationId xmlns:a16="http://schemas.microsoft.com/office/drawing/2014/main" id="{BB793A52-CA10-C414-CC85-703A6570B55E}"/>
                </a:ext>
                <a:ext uri="{C183D7F6-B498-43B3-948B-1728B52AA6E4}">
                  <adec:decorative xmlns:adec="http://schemas.microsoft.com/office/drawing/2017/decorative" val="1"/>
                </a:ext>
              </a:extLst>
            </p:cNvPr>
            <p:cNvSpPr/>
            <p:nvPr/>
          </p:nvSpPr>
          <p:spPr>
            <a:xfrm>
              <a:off x="2210957" y="1128741"/>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8" name="Arrow: Chevron 27">
              <a:extLst>
                <a:ext uri="{FF2B5EF4-FFF2-40B4-BE49-F238E27FC236}">
                  <a16:creationId xmlns:a16="http://schemas.microsoft.com/office/drawing/2014/main" id="{502B3D61-6697-63D2-6D8E-E739FDF06FF8}"/>
                </a:ext>
                <a:ext uri="{C183D7F6-B498-43B3-948B-1728B52AA6E4}">
                  <adec:decorative xmlns:adec="http://schemas.microsoft.com/office/drawing/2017/decorative" val="1"/>
                </a:ext>
              </a:extLst>
            </p:cNvPr>
            <p:cNvSpPr/>
            <p:nvPr/>
          </p:nvSpPr>
          <p:spPr>
            <a:xfrm>
              <a:off x="4166216" y="1128740"/>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Arrow: Chevron 29">
              <a:extLst>
                <a:ext uri="{FF2B5EF4-FFF2-40B4-BE49-F238E27FC236}">
                  <a16:creationId xmlns:a16="http://schemas.microsoft.com/office/drawing/2014/main" id="{02F71285-5A9F-7080-585F-0EF3C05F58E5}"/>
                </a:ext>
                <a:ext uri="{C183D7F6-B498-43B3-948B-1728B52AA6E4}">
                  <adec:decorative xmlns:adec="http://schemas.microsoft.com/office/drawing/2017/decorative" val="1"/>
                </a:ext>
              </a:extLst>
            </p:cNvPr>
            <p:cNvSpPr/>
            <p:nvPr/>
          </p:nvSpPr>
          <p:spPr>
            <a:xfrm>
              <a:off x="6108506" y="1125498"/>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2" name="Arrow: Chevron 31">
              <a:extLst>
                <a:ext uri="{FF2B5EF4-FFF2-40B4-BE49-F238E27FC236}">
                  <a16:creationId xmlns:a16="http://schemas.microsoft.com/office/drawing/2014/main" id="{73063F69-D34E-8BB2-C2FA-0A66172AB217}"/>
                </a:ext>
                <a:ext uri="{C183D7F6-B498-43B3-948B-1728B52AA6E4}">
                  <adec:decorative xmlns:adec="http://schemas.microsoft.com/office/drawing/2017/decorative" val="1"/>
                </a:ext>
              </a:extLst>
            </p:cNvPr>
            <p:cNvSpPr/>
            <p:nvPr/>
          </p:nvSpPr>
          <p:spPr>
            <a:xfrm>
              <a:off x="8057280" y="1119013"/>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
        <p:nvSpPr>
          <p:cNvPr id="37" name="TextBox 36">
            <a:extLst>
              <a:ext uri="{FF2B5EF4-FFF2-40B4-BE49-F238E27FC236}">
                <a16:creationId xmlns:a16="http://schemas.microsoft.com/office/drawing/2014/main" id="{0B2BA2B7-FF74-E760-C124-A7FEA308F6F5}"/>
              </a:ext>
            </a:extLst>
          </p:cNvPr>
          <p:cNvSpPr txBox="1"/>
          <p:nvPr/>
        </p:nvSpPr>
        <p:spPr>
          <a:xfrm>
            <a:off x="1109307" y="1445791"/>
            <a:ext cx="1957094" cy="1107996"/>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Awakening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endParaRPr>
          </a:p>
          <a:p>
            <a:pPr algn="ctr"/>
            <a:r>
              <a:rPr lang="en-US" sz="1600" dirty="0">
                <a:latin typeface="Lub Dub Condensed" panose="020B0506030403020204" pitchFamily="34" charset="77"/>
                <a:ea typeface="Calibri" pitchFamily="34" charset="-122"/>
                <a:cs typeface="Calibri" pitchFamily="34" charset="-120"/>
              </a:rPr>
              <a:t>LKW 8.5 h prior</a:t>
            </a:r>
          </a:p>
          <a:p>
            <a:pPr algn="ctr"/>
            <a:r>
              <a:rPr lang="en-US" sz="1600" dirty="0">
                <a:latin typeface="Lub Dub Condensed" panose="020B0506030403020204" pitchFamily="34" charset="77"/>
                <a:ea typeface="Calibri" pitchFamily="34" charset="-122"/>
                <a:cs typeface="Calibri" pitchFamily="34" charset="-120"/>
              </a:rPr>
              <a:t>Symptoms noted</a:t>
            </a:r>
          </a:p>
        </p:txBody>
      </p:sp>
      <p:sp>
        <p:nvSpPr>
          <p:cNvPr id="38" name="TextBox 37">
            <a:extLst>
              <a:ext uri="{FF2B5EF4-FFF2-40B4-BE49-F238E27FC236}">
                <a16:creationId xmlns:a16="http://schemas.microsoft.com/office/drawing/2014/main" id="{98C70936-B1DC-9B90-CADF-F27647E27A31}"/>
              </a:ext>
            </a:extLst>
          </p:cNvPr>
          <p:cNvSpPr txBox="1"/>
          <p:nvPr/>
        </p:nvSpPr>
        <p:spPr>
          <a:xfrm>
            <a:off x="2990562" y="1445791"/>
            <a:ext cx="2081719" cy="1354217"/>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Rapid MRI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endParaRPr>
          </a:p>
          <a:p>
            <a:pPr algn="ctr"/>
            <a:r>
              <a:rPr lang="en-US" sz="1600" dirty="0">
                <a:latin typeface="Lub Dub Condensed" panose="020B0506030403020204" pitchFamily="34" charset="77"/>
                <a:ea typeface="Calibri" pitchFamily="34" charset="-122"/>
                <a:cs typeface="Calibri" pitchFamily="34" charset="-120"/>
              </a:rPr>
              <a:t>DWI-FLAIR mismatch</a:t>
            </a:r>
          </a:p>
          <a:p>
            <a:pPr algn="ctr"/>
            <a:r>
              <a:rPr lang="en-US" sz="1600" dirty="0">
                <a:latin typeface="Lub Dub Condensed" panose="020B0506030403020204" pitchFamily="34" charset="77"/>
                <a:ea typeface="Calibri" pitchFamily="34" charset="-122"/>
                <a:cs typeface="Calibri" pitchFamily="34" charset="-120"/>
              </a:rPr>
              <a:t>Right posterior opercular</a:t>
            </a:r>
          </a:p>
        </p:txBody>
      </p:sp>
      <p:sp>
        <p:nvSpPr>
          <p:cNvPr id="39" name="TextBox 38">
            <a:extLst>
              <a:ext uri="{FF2B5EF4-FFF2-40B4-BE49-F238E27FC236}">
                <a16:creationId xmlns:a16="http://schemas.microsoft.com/office/drawing/2014/main" id="{F0421B66-419D-25BC-183B-6A97FCED250A}"/>
              </a:ext>
            </a:extLst>
          </p:cNvPr>
          <p:cNvSpPr txBox="1"/>
          <p:nvPr/>
        </p:nvSpPr>
        <p:spPr>
          <a:xfrm>
            <a:off x="4933043" y="1445791"/>
            <a:ext cx="2289052" cy="1354217"/>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Tenecteplase</a:t>
            </a:r>
          </a:p>
          <a:p>
            <a:pPr algn="ctr"/>
            <a:endParaRPr lang="en-US"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2 h 40 min </a:t>
            </a:r>
            <a:br>
              <a:rPr lang="en-US" sz="1600" dirty="0">
                <a:latin typeface="Lub Dub Condensed" panose="020B0506030403020204" pitchFamily="34" charset="77"/>
                <a:ea typeface="Calibri" pitchFamily="34" charset="-122"/>
                <a:cs typeface="Calibri" pitchFamily="34" charset="-120"/>
              </a:rPr>
            </a:br>
            <a:r>
              <a:rPr lang="en-US" sz="1600" dirty="0">
                <a:latin typeface="Lub Dub Condensed" panose="020B0506030403020204" pitchFamily="34" charset="77"/>
                <a:ea typeface="Calibri" pitchFamily="34" charset="-122"/>
                <a:cs typeface="Calibri" pitchFamily="34" charset="-120"/>
              </a:rPr>
              <a:t>post-awakening</a:t>
            </a:r>
          </a:p>
          <a:p>
            <a:pPr algn="ctr"/>
            <a:r>
              <a:rPr lang="en-US" sz="1600" dirty="0">
                <a:latin typeface="Lub Dub Condensed" panose="020B0506030403020204" pitchFamily="34" charset="77"/>
                <a:ea typeface="Calibri" pitchFamily="34" charset="-122"/>
                <a:cs typeface="Calibri" pitchFamily="34" charset="-120"/>
              </a:rPr>
              <a:t>9 h 40 min from LKW</a:t>
            </a:r>
          </a:p>
        </p:txBody>
      </p:sp>
      <p:sp>
        <p:nvSpPr>
          <p:cNvPr id="40" name="TextBox 39">
            <a:extLst>
              <a:ext uri="{FF2B5EF4-FFF2-40B4-BE49-F238E27FC236}">
                <a16:creationId xmlns:a16="http://schemas.microsoft.com/office/drawing/2014/main" id="{5A7876BD-769D-E563-7CEC-061409FAD410}"/>
              </a:ext>
            </a:extLst>
          </p:cNvPr>
          <p:cNvSpPr txBox="1"/>
          <p:nvPr/>
        </p:nvSpPr>
        <p:spPr>
          <a:xfrm>
            <a:off x="7052914" y="1286907"/>
            <a:ext cx="1957094" cy="1261884"/>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Repeat MRI </a:t>
            </a:r>
            <a:br>
              <a:rPr lang="en-US" sz="1600" dirty="0">
                <a:solidFill>
                  <a:schemeClr val="bg1"/>
                </a:solidFill>
                <a:latin typeface="Lub Dub Bold" panose="020B0803030403020204" pitchFamily="34" charset="0"/>
              </a:rPr>
            </a:br>
            <a:r>
              <a:rPr lang="en-US" sz="1600" dirty="0">
                <a:solidFill>
                  <a:schemeClr val="bg1"/>
                </a:solidFill>
                <a:latin typeface="Lub Dub Bold" panose="020B0803030403020204" pitchFamily="34" charset="0"/>
              </a:rPr>
              <a:t>(Day 2)</a:t>
            </a:r>
          </a:p>
          <a:p>
            <a:pPr algn="ctr"/>
            <a:endParaRPr lang="en-US" sz="1200"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NIHSS 2 →increased</a:t>
            </a:r>
          </a:p>
          <a:p>
            <a:pPr algn="ctr"/>
            <a:r>
              <a:rPr lang="en-US" sz="1600" dirty="0">
                <a:latin typeface="Lub Dub Condensed" panose="020B0506030403020204" pitchFamily="34" charset="77"/>
                <a:ea typeface="Calibri" pitchFamily="34" charset="-122"/>
                <a:cs typeface="Calibri" pitchFamily="34" charset="-120"/>
              </a:rPr>
              <a:t>SBP to 100–110</a:t>
            </a:r>
          </a:p>
        </p:txBody>
      </p:sp>
      <p:sp>
        <p:nvSpPr>
          <p:cNvPr id="41" name="TextBox 40">
            <a:extLst>
              <a:ext uri="{FF2B5EF4-FFF2-40B4-BE49-F238E27FC236}">
                <a16:creationId xmlns:a16="http://schemas.microsoft.com/office/drawing/2014/main" id="{24491360-D895-E353-4CBE-82EF2F397F87}"/>
              </a:ext>
            </a:extLst>
          </p:cNvPr>
          <p:cNvSpPr txBox="1"/>
          <p:nvPr/>
        </p:nvSpPr>
        <p:spPr>
          <a:xfrm>
            <a:off x="9091242" y="1290147"/>
            <a:ext cx="1957094" cy="1261884"/>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Discharge </a:t>
            </a:r>
            <a:br>
              <a:rPr lang="en-US" sz="1600" dirty="0">
                <a:solidFill>
                  <a:schemeClr val="bg1"/>
                </a:solidFill>
                <a:latin typeface="Lub Dub Bold" panose="020B0803030403020204" pitchFamily="34" charset="0"/>
              </a:rPr>
            </a:br>
            <a:r>
              <a:rPr lang="en-US" sz="1600" dirty="0">
                <a:solidFill>
                  <a:schemeClr val="bg1"/>
                </a:solidFill>
                <a:latin typeface="Lub Dub Bold" panose="020B0803030403020204" pitchFamily="34" charset="0"/>
              </a:rPr>
              <a:t>(Day 5)</a:t>
            </a:r>
          </a:p>
          <a:p>
            <a:pPr algn="ctr"/>
            <a:endParaRPr lang="en-US" sz="1200"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NIHSS 0 / </a:t>
            </a:r>
            <a:r>
              <a:rPr lang="en-US" sz="1600" dirty="0" err="1">
                <a:latin typeface="Lub Dub Condensed" panose="020B0506030403020204" pitchFamily="34" charset="77"/>
                <a:ea typeface="Calibri" pitchFamily="34" charset="-122"/>
                <a:cs typeface="Calibri" pitchFamily="34" charset="-120"/>
              </a:rPr>
              <a:t>mRS</a:t>
            </a:r>
            <a:r>
              <a:rPr lang="en-US" sz="1600" dirty="0">
                <a:latin typeface="Lub Dub Condensed" panose="020B0506030403020204" pitchFamily="34" charset="77"/>
                <a:ea typeface="Calibri" pitchFamily="34" charset="-122"/>
                <a:cs typeface="Calibri" pitchFamily="34" charset="-120"/>
              </a:rPr>
              <a:t> 0</a:t>
            </a:r>
          </a:p>
          <a:p>
            <a:pPr algn="ctr"/>
            <a:r>
              <a:rPr lang="en-US" sz="1600" dirty="0">
                <a:latin typeface="Lub Dub Condensed" panose="020B0506030403020204" pitchFamily="34" charset="77"/>
                <a:ea typeface="Calibri" pitchFamily="34" charset="-122"/>
                <a:cs typeface="Calibri" pitchFamily="34" charset="-120"/>
              </a:rPr>
              <a:t>No residual deficits</a:t>
            </a:r>
          </a:p>
        </p:txBody>
      </p:sp>
      <p:sp>
        <p:nvSpPr>
          <p:cNvPr id="45" name="Rectangle 44">
            <a:extLst>
              <a:ext uri="{FF2B5EF4-FFF2-40B4-BE49-F238E27FC236}">
                <a16:creationId xmlns:a16="http://schemas.microsoft.com/office/drawing/2014/main" id="{02046F1E-ACB6-8736-98D1-F624D1D112FC}"/>
              </a:ext>
              <a:ext uri="{C183D7F6-B498-43B3-948B-1728B52AA6E4}">
                <adec:decorative xmlns:adec="http://schemas.microsoft.com/office/drawing/2017/decorative" val="1"/>
              </a:ext>
            </a:extLst>
          </p:cNvPr>
          <p:cNvSpPr/>
          <p:nvPr/>
        </p:nvSpPr>
        <p:spPr>
          <a:xfrm>
            <a:off x="1480328" y="3031345"/>
            <a:ext cx="2768835" cy="291034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A45820D-558F-79D0-AF8E-F2A9C6003342}"/>
              </a:ext>
              <a:ext uri="{C183D7F6-B498-43B3-948B-1728B52AA6E4}">
                <adec:decorative xmlns:adec="http://schemas.microsoft.com/office/drawing/2017/decorative" val="1"/>
              </a:ext>
            </a:extLst>
          </p:cNvPr>
          <p:cNvSpPr/>
          <p:nvPr/>
        </p:nvSpPr>
        <p:spPr>
          <a:xfrm>
            <a:off x="4585276" y="3028102"/>
            <a:ext cx="2768835" cy="291358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4A131F2-0C51-7FF6-6655-BB7BA9FCB9FD}"/>
              </a:ext>
              <a:ext uri="{C183D7F6-B498-43B3-948B-1728B52AA6E4}">
                <adec:decorative xmlns:adec="http://schemas.microsoft.com/office/drawing/2017/decorative" val="1"/>
              </a:ext>
            </a:extLst>
          </p:cNvPr>
          <p:cNvSpPr/>
          <p:nvPr/>
        </p:nvSpPr>
        <p:spPr>
          <a:xfrm>
            <a:off x="7683560" y="3028103"/>
            <a:ext cx="2768835" cy="291358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8BEC4E1E-C565-8A54-A5F0-6178C71DAC75}"/>
              </a:ext>
            </a:extLst>
          </p:cNvPr>
          <p:cNvSpPr txBox="1"/>
          <p:nvPr/>
        </p:nvSpPr>
        <p:spPr>
          <a:xfrm>
            <a:off x="1579344" y="3140921"/>
            <a:ext cx="2506273" cy="2185214"/>
          </a:xfrm>
          <a:prstGeom prst="rect">
            <a:avLst/>
          </a:prstGeom>
          <a:noFill/>
        </p:spPr>
        <p:txBody>
          <a:bodyPr wrap="square">
            <a:spAutoFit/>
          </a:bodyPr>
          <a:lstStyle/>
          <a:p>
            <a:r>
              <a:rPr lang="en-US" sz="2400" dirty="0">
                <a:latin typeface="Lub Dub Bold" panose="020B0803030403020204" pitchFamily="34" charset="0"/>
              </a:rPr>
              <a:t>Dose &amp; Timing</a:t>
            </a:r>
            <a:br>
              <a:rPr lang="en-US" sz="2400" dirty="0">
                <a:latin typeface="Lub Dub Bold" panose="020B0803030403020204" pitchFamily="34" charset="0"/>
              </a:rPr>
            </a:br>
            <a:endParaRPr lang="en-US" sz="1200" dirty="0">
              <a:latin typeface="Lub Dub Bold" panose="020B0803030403020204" pitchFamily="34" charset="0"/>
            </a:endParaRPr>
          </a:p>
          <a:p>
            <a:pPr>
              <a:spcAft>
                <a:spcPts val="1200"/>
              </a:spcAft>
            </a:pPr>
            <a:r>
              <a:rPr lang="en-US" sz="1600" dirty="0">
                <a:latin typeface="Lub Dub Condensed" panose="020B0506030403020204" pitchFamily="34" charset="0"/>
              </a:rPr>
              <a:t>Tenecteplase 0.25 mg/kg IV</a:t>
            </a:r>
          </a:p>
          <a:p>
            <a:pPr>
              <a:spcAft>
                <a:spcPts val="1200"/>
              </a:spcAft>
            </a:pPr>
            <a:r>
              <a:rPr lang="en-US" sz="1600" dirty="0">
                <a:latin typeface="Lub Dub Condensed" panose="020B0506030403020204" pitchFamily="34" charset="0"/>
              </a:rPr>
              <a:t>2 h 40 min after symptom recognition upon awakening</a:t>
            </a:r>
          </a:p>
          <a:p>
            <a:pPr>
              <a:spcAft>
                <a:spcPts val="1200"/>
              </a:spcAft>
            </a:pPr>
            <a:r>
              <a:rPr lang="en-US" sz="1600" dirty="0">
                <a:latin typeface="Lub Dub Condensed" panose="020B0506030403020204" pitchFamily="34" charset="0"/>
              </a:rPr>
              <a:t>≈9 h 40 min from last known well</a:t>
            </a:r>
          </a:p>
        </p:txBody>
      </p:sp>
      <p:sp>
        <p:nvSpPr>
          <p:cNvPr id="51" name="TextBox 50">
            <a:extLst>
              <a:ext uri="{FF2B5EF4-FFF2-40B4-BE49-F238E27FC236}">
                <a16:creationId xmlns:a16="http://schemas.microsoft.com/office/drawing/2014/main" id="{BF8BE5DC-2478-ADE2-BB09-00BC48131D73}"/>
              </a:ext>
            </a:extLst>
          </p:cNvPr>
          <p:cNvSpPr txBox="1"/>
          <p:nvPr/>
        </p:nvSpPr>
        <p:spPr>
          <a:xfrm>
            <a:off x="4697026" y="3086132"/>
            <a:ext cx="2442333" cy="2800767"/>
          </a:xfrm>
          <a:prstGeom prst="rect">
            <a:avLst/>
          </a:prstGeom>
          <a:noFill/>
        </p:spPr>
        <p:txBody>
          <a:bodyPr wrap="square">
            <a:spAutoFit/>
          </a:bodyPr>
          <a:lstStyle/>
          <a:p>
            <a:r>
              <a:rPr lang="en-US" sz="2400" dirty="0">
                <a:latin typeface="Lub Dub Bold" panose="020B0803030403020204" pitchFamily="34" charset="0"/>
              </a:rPr>
              <a:t>Follow-up </a:t>
            </a:r>
            <a:br>
              <a:rPr lang="en-US" sz="2400" dirty="0">
                <a:latin typeface="Lub Dub Bold" panose="020B0803030403020204" pitchFamily="34" charset="0"/>
              </a:rPr>
            </a:br>
            <a:r>
              <a:rPr lang="en-US" sz="2000" dirty="0">
                <a:latin typeface="Lub Dub Bold" panose="020B0803030403020204" pitchFamily="34" charset="0"/>
              </a:rPr>
              <a:t>(3 and 12 months)</a:t>
            </a:r>
          </a:p>
          <a:p>
            <a:pPr>
              <a:spcAft>
                <a:spcPts val="1200"/>
              </a:spcAft>
            </a:pPr>
            <a:br>
              <a:rPr lang="en-US" sz="1200" dirty="0">
                <a:latin typeface="Lub Dub Condensed" panose="020B0506030403020204" pitchFamily="34" charset="0"/>
              </a:rPr>
            </a:br>
            <a:r>
              <a:rPr lang="en-US" sz="1600" dirty="0">
                <a:latin typeface="Lub Dub Condensed" panose="020B0506030403020204" pitchFamily="34" charset="0"/>
              </a:rPr>
              <a:t>Patient remained on aspirin + high-intensity statin</a:t>
            </a:r>
          </a:p>
          <a:p>
            <a:pPr>
              <a:spcAft>
                <a:spcPts val="1200"/>
              </a:spcAft>
            </a:pPr>
            <a:r>
              <a:rPr lang="en-US" sz="1600" dirty="0">
                <a:latin typeface="Lub Dub Condensed" panose="020B0506030403020204" pitchFamily="34" charset="0"/>
              </a:rPr>
              <a:t>No further neurological symptoms or events</a:t>
            </a:r>
          </a:p>
          <a:p>
            <a:pPr>
              <a:spcAft>
                <a:spcPts val="1200"/>
              </a:spcAft>
            </a:pPr>
            <a:r>
              <a:rPr lang="en-US" sz="1600" dirty="0">
                <a:latin typeface="Lub Dub Condensed" panose="020B0506030403020204" pitchFamily="34" charset="0"/>
              </a:rPr>
              <a:t>Long-term cardiac rhythm monitoring ongoing</a:t>
            </a:r>
          </a:p>
        </p:txBody>
      </p:sp>
      <p:sp>
        <p:nvSpPr>
          <p:cNvPr id="53" name="TextBox 52">
            <a:extLst>
              <a:ext uri="{FF2B5EF4-FFF2-40B4-BE49-F238E27FC236}">
                <a16:creationId xmlns:a16="http://schemas.microsoft.com/office/drawing/2014/main" id="{B45A0AFA-4676-83BA-8826-E85E689F6DA1}"/>
              </a:ext>
            </a:extLst>
          </p:cNvPr>
          <p:cNvSpPr txBox="1"/>
          <p:nvPr/>
        </p:nvSpPr>
        <p:spPr>
          <a:xfrm>
            <a:off x="7809923" y="3140921"/>
            <a:ext cx="2530579" cy="2677656"/>
          </a:xfrm>
          <a:prstGeom prst="rect">
            <a:avLst/>
          </a:prstGeom>
          <a:noFill/>
        </p:spPr>
        <p:txBody>
          <a:bodyPr wrap="square">
            <a:spAutoFit/>
          </a:bodyPr>
          <a:lstStyle/>
          <a:p>
            <a:r>
              <a:rPr lang="en-US" sz="2400" dirty="0">
                <a:latin typeface="Lub Dub Bold" panose="020B0803030403020204" pitchFamily="34" charset="0"/>
              </a:rPr>
              <a:t>Workup</a:t>
            </a:r>
            <a:br>
              <a:rPr lang="en-US" sz="2400" dirty="0">
                <a:latin typeface="Lub Dub Bold" panose="020B0803030403020204" pitchFamily="34" charset="0"/>
              </a:rPr>
            </a:br>
            <a:endParaRPr lang="en-US" sz="1200" dirty="0">
              <a:latin typeface="Lub Dub Bold" panose="020B0803030403020204" pitchFamily="34" charset="0"/>
            </a:endParaRPr>
          </a:p>
          <a:p>
            <a:pPr>
              <a:spcAft>
                <a:spcPts val="1200"/>
              </a:spcAft>
            </a:pPr>
            <a:r>
              <a:rPr lang="en-US" sz="1600" b="1" dirty="0">
                <a:latin typeface="Lub Dub Condensed" panose="020B0506030403020204" pitchFamily="34" charset="0"/>
              </a:rPr>
              <a:t>Inpatient workup: </a:t>
            </a:r>
            <a:br>
              <a:rPr lang="en-US" sz="1600" dirty="0">
                <a:latin typeface="Lub Dub Condensed" panose="020B0506030403020204" pitchFamily="34" charset="0"/>
              </a:rPr>
            </a:br>
            <a:r>
              <a:rPr lang="en-US" sz="1600" dirty="0">
                <a:latin typeface="Lub Dub Condensed" panose="020B0506030403020204" pitchFamily="34" charset="0"/>
              </a:rPr>
              <a:t>Embolic stroke of undetermined source </a:t>
            </a:r>
            <a:br>
              <a:rPr lang="en-US" sz="1600" dirty="0">
                <a:latin typeface="Lub Dub Condensed" panose="020B0506030403020204" pitchFamily="34" charset="0"/>
              </a:rPr>
            </a:br>
            <a:r>
              <a:rPr lang="en-US" sz="1600" dirty="0">
                <a:latin typeface="Lub Dub Condensed" panose="020B0506030403020204" pitchFamily="34" charset="0"/>
              </a:rPr>
              <a:t>(ESUS)</a:t>
            </a:r>
          </a:p>
          <a:p>
            <a:pPr>
              <a:spcAft>
                <a:spcPts val="1200"/>
              </a:spcAft>
            </a:pPr>
            <a:r>
              <a:rPr lang="en-US" sz="1600" dirty="0">
                <a:latin typeface="Lub Dub Condensed" panose="020B0506030403020204" pitchFamily="34" charset="0"/>
              </a:rPr>
              <a:t>No large vessel occlusion identified</a:t>
            </a:r>
          </a:p>
          <a:p>
            <a:endParaRPr lang="en-US" sz="1600" i="1" dirty="0">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6A2A2A9A-3470-23E1-001D-6FCCE6E19F7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3" name="Text Placeholder 11">
            <a:extLst>
              <a:ext uri="{FF2B5EF4-FFF2-40B4-BE49-F238E27FC236}">
                <a16:creationId xmlns:a16="http://schemas.microsoft.com/office/drawing/2014/main" id="{F2ED6EA9-762F-A472-E6CA-5A602C666CB6}"/>
              </a:ext>
            </a:extLst>
          </p:cNvPr>
          <p:cNvSpPr>
            <a:spLocks noGrp="1"/>
          </p:cNvSpPr>
          <p:nvPr>
            <p:ph type="body" sz="quarter" idx="13"/>
          </p:nvPr>
        </p:nvSpPr>
        <p:spPr>
          <a:xfrm>
            <a:off x="1579344" y="5991021"/>
            <a:ext cx="9634817" cy="395216"/>
          </a:xfrm>
        </p:spPr>
        <p:txBody>
          <a:bodyPr/>
          <a:lstStyle/>
          <a:p>
            <a:r>
              <a:rPr lang="en-US" b="1" dirty="0"/>
              <a:t>Abbreviations: </a:t>
            </a:r>
            <a:r>
              <a:rPr lang="en-US" dirty="0"/>
              <a:t>DWI indicates diffusion-weighted imaging; FLAIR, fluid-attenuated inversion recovery; LKW, last known well; MRI, magnetic resonance imaging; and NIHSS, National Institutes of Health Stroke Scale. </a:t>
            </a:r>
          </a:p>
        </p:txBody>
      </p:sp>
    </p:spTree>
    <p:extLst>
      <p:ext uri="{BB962C8B-B14F-4D97-AF65-F5344CB8AC3E}">
        <p14:creationId xmlns:p14="http://schemas.microsoft.com/office/powerpoint/2010/main" val="135041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BDDA-AA02-B8A4-D982-06D5976A5172}"/>
              </a:ext>
            </a:extLst>
          </p:cNvPr>
          <p:cNvSpPr>
            <a:spLocks noGrp="1"/>
          </p:cNvSpPr>
          <p:nvPr>
            <p:ph type="title"/>
          </p:nvPr>
        </p:nvSpPr>
        <p:spPr/>
        <p:txBody>
          <a:bodyPr/>
          <a:lstStyle/>
          <a:p>
            <a:r>
              <a:rPr lang="en-US" dirty="0"/>
              <a:t>2026 AHA/ASA Guidelines:</a:t>
            </a:r>
            <a:br>
              <a:rPr lang="en-US" dirty="0"/>
            </a:br>
            <a:r>
              <a:rPr lang="en-US" dirty="0">
                <a:latin typeface="Lub Dub Medium" panose="020B0603030403020204" pitchFamily="34" charset="0"/>
              </a:rPr>
              <a:t>Extended Window Thrombolysis</a:t>
            </a:r>
          </a:p>
        </p:txBody>
      </p:sp>
      <p:sp>
        <p:nvSpPr>
          <p:cNvPr id="20" name="TextBox 19">
            <a:extLst>
              <a:ext uri="{FF2B5EF4-FFF2-40B4-BE49-F238E27FC236}">
                <a16:creationId xmlns:a16="http://schemas.microsoft.com/office/drawing/2014/main" id="{FE3795CE-895A-2C52-4148-8E7E5590644E}"/>
              </a:ext>
              <a:ext uri="{C183D7F6-B498-43B3-948B-1728B52AA6E4}">
                <adec:decorative xmlns:adec="http://schemas.microsoft.com/office/drawing/2017/decorative" val="0"/>
              </a:ext>
            </a:extLst>
          </p:cNvPr>
          <p:cNvSpPr txBox="1"/>
          <p:nvPr/>
        </p:nvSpPr>
        <p:spPr>
          <a:xfrm>
            <a:off x="749166" y="1239804"/>
            <a:ext cx="10641923" cy="646331"/>
          </a:xfrm>
          <a:prstGeom prst="rect">
            <a:avLst/>
          </a:prstGeom>
          <a:noFill/>
        </p:spPr>
        <p:txBody>
          <a:bodyPr wrap="square" rtlCol="0">
            <a:spAutoFit/>
          </a:bodyPr>
          <a:lstStyle/>
          <a:p>
            <a:pPr marL="282575" indent="-282575"/>
            <a:r>
              <a:rPr lang="en-US" b="1" dirty="0">
                <a:latin typeface="Lub Dub Condensed" panose="020B0506030403020204" pitchFamily="34" charset="77"/>
                <a:ea typeface="Calibri" pitchFamily="34" charset="-122"/>
                <a:cs typeface="Calibri" pitchFamily="34" charset="-120"/>
              </a:rPr>
              <a:t>★  2026 Guidelines endorse extended window thrombolysis using advanced imaging to demonstrate salvageable brain tissue</a:t>
            </a:r>
            <a:endParaRPr lang="en-US" b="1" dirty="0">
              <a:latin typeface="Lub Dub Condensed" panose="020B0506030403020204" pitchFamily="34" charset="77"/>
            </a:endParaRPr>
          </a:p>
        </p:txBody>
      </p:sp>
      <p:sp>
        <p:nvSpPr>
          <p:cNvPr id="8" name="Rectangle 7">
            <a:extLst>
              <a:ext uri="{FF2B5EF4-FFF2-40B4-BE49-F238E27FC236}">
                <a16:creationId xmlns:a16="http://schemas.microsoft.com/office/drawing/2014/main" id="{E4F457BF-5126-F065-413E-798A038AB7A0}"/>
              </a:ext>
              <a:ext uri="{C183D7F6-B498-43B3-948B-1728B52AA6E4}">
                <adec:decorative xmlns:adec="http://schemas.microsoft.com/office/drawing/2017/decorative" val="1"/>
              </a:ext>
            </a:extLst>
          </p:cNvPr>
          <p:cNvSpPr/>
          <p:nvPr/>
        </p:nvSpPr>
        <p:spPr>
          <a:xfrm>
            <a:off x="838199" y="2023861"/>
            <a:ext cx="3681889" cy="3806250"/>
          </a:xfrm>
          <a:prstGeom prst="rect">
            <a:avLst/>
          </a:prstGeom>
          <a:solidFill>
            <a:srgbClr val="FFD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1A228AA-B66E-ED4B-B059-32E6B20C99D7}"/>
              </a:ext>
            </a:extLst>
          </p:cNvPr>
          <p:cNvSpPr txBox="1"/>
          <p:nvPr/>
        </p:nvSpPr>
        <p:spPr>
          <a:xfrm>
            <a:off x="907420" y="2117885"/>
            <a:ext cx="3567303" cy="3657411"/>
          </a:xfrm>
          <a:prstGeom prst="rect">
            <a:avLst/>
          </a:prstGeom>
          <a:noFill/>
        </p:spPr>
        <p:txBody>
          <a:bodyPr wrap="square" rtlCol="0">
            <a:spAutoFit/>
          </a:bodyPr>
          <a:lstStyle/>
          <a:p>
            <a:pPr>
              <a:spcAft>
                <a:spcPts val="200"/>
              </a:spcAft>
              <a:tabLst>
                <a:tab pos="5248656" algn="r"/>
              </a:tabLst>
            </a:pPr>
            <a:r>
              <a:rPr lang="en-US" sz="1600" b="1" dirty="0">
                <a:latin typeface="Lub Dub Condensed" panose="020B0506030403020204" pitchFamily="34" charset="77"/>
              </a:rPr>
              <a:t>Class 2a  </a:t>
            </a:r>
          </a:p>
          <a:p>
            <a:pPr>
              <a:spcAft>
                <a:spcPts val="1200"/>
              </a:spcAft>
            </a:pPr>
            <a:r>
              <a:rPr lang="en-US" sz="2000" dirty="0">
                <a:latin typeface="Lub Dub Bold" panose="020B0803030403020204" pitchFamily="34" charset="0"/>
                <a:ea typeface="Calibri" pitchFamily="34" charset="-122"/>
                <a:cs typeface="Calibri" pitchFamily="34" charset="-120"/>
              </a:rPr>
              <a:t>Unknown Onset: </a:t>
            </a:r>
            <a:br>
              <a:rPr lang="en-US" sz="2000" dirty="0">
                <a:latin typeface="Lub Dub Bold" panose="020B0803030403020204" pitchFamily="34" charset="0"/>
                <a:ea typeface="Calibri" pitchFamily="34" charset="-122"/>
                <a:cs typeface="Calibri" pitchFamily="34" charset="-120"/>
              </a:rPr>
            </a:br>
            <a:r>
              <a:rPr lang="en-US" sz="2000" dirty="0">
                <a:latin typeface="Lub Dub Bold" panose="020B0803030403020204" pitchFamily="34" charset="0"/>
                <a:ea typeface="Calibri" pitchFamily="34" charset="-122"/>
                <a:cs typeface="Calibri" pitchFamily="34" charset="-120"/>
              </a:rPr>
              <a:t>DWI-FLAIR Mismatch (within 4.5h of recognition)</a:t>
            </a:r>
          </a:p>
          <a:p>
            <a:r>
              <a:rPr lang="en-US" sz="1600" dirty="0">
                <a:latin typeface="Lub Dub Condensed" panose="020B0506030403020204" pitchFamily="34" charset="77"/>
                <a:ea typeface="Calibri" pitchFamily="34" charset="-122"/>
                <a:cs typeface="Calibri" pitchFamily="34" charset="-120"/>
              </a:rPr>
              <a:t>In patients with AIS who (1) have an unknown time of onset and are within 4.5 h from symptom recognition and (2) have an MRI DWI lesion smaller than one-third of the MCA territory and no marked signal change on FLAIR, IVT administered within 4.5 h of stroke symptom recognition can be beneficial to improve functional outcomes.</a:t>
            </a:r>
          </a:p>
        </p:txBody>
      </p:sp>
      <p:sp>
        <p:nvSpPr>
          <p:cNvPr id="30" name="Rectangle 29">
            <a:extLst>
              <a:ext uri="{FF2B5EF4-FFF2-40B4-BE49-F238E27FC236}">
                <a16:creationId xmlns:a16="http://schemas.microsoft.com/office/drawing/2014/main" id="{0BB037A7-3521-1CB8-EE89-A04B9703BDCE}"/>
              </a:ext>
              <a:ext uri="{C183D7F6-B498-43B3-948B-1728B52AA6E4}">
                <adec:decorative xmlns:adec="http://schemas.microsoft.com/office/drawing/2017/decorative" val="1"/>
              </a:ext>
            </a:extLst>
          </p:cNvPr>
          <p:cNvSpPr/>
          <p:nvPr/>
        </p:nvSpPr>
        <p:spPr>
          <a:xfrm>
            <a:off x="4628744" y="2020619"/>
            <a:ext cx="3343871" cy="3806250"/>
          </a:xfrm>
          <a:prstGeom prst="rect">
            <a:avLst/>
          </a:prstGeom>
          <a:solidFill>
            <a:srgbClr val="FFD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031F46B-D96B-CB4A-C381-3C0E360B51E9}"/>
              </a:ext>
            </a:extLst>
          </p:cNvPr>
          <p:cNvSpPr txBox="1"/>
          <p:nvPr/>
        </p:nvSpPr>
        <p:spPr>
          <a:xfrm>
            <a:off x="4697965" y="2114643"/>
            <a:ext cx="3239805" cy="3903633"/>
          </a:xfrm>
          <a:prstGeom prst="rect">
            <a:avLst/>
          </a:prstGeom>
          <a:noFill/>
        </p:spPr>
        <p:txBody>
          <a:bodyPr wrap="square" rtlCol="0">
            <a:spAutoFit/>
          </a:bodyPr>
          <a:lstStyle/>
          <a:p>
            <a:pPr>
              <a:spcAft>
                <a:spcPts val="200"/>
              </a:spcAft>
              <a:tabLst>
                <a:tab pos="5248656" algn="r"/>
              </a:tabLst>
            </a:pPr>
            <a:r>
              <a:rPr lang="en-US" sz="1600" b="1" dirty="0">
                <a:latin typeface="Lub Dub Condensed" panose="020B0506030403020204" pitchFamily="34" charset="77"/>
              </a:rPr>
              <a:t>Class 2a  </a:t>
            </a:r>
          </a:p>
          <a:p>
            <a:pPr>
              <a:spcAft>
                <a:spcPts val="1200"/>
              </a:spcAft>
            </a:pPr>
            <a:r>
              <a:rPr lang="en-US" sz="2000" dirty="0">
                <a:latin typeface="Lub Dub Bold" panose="020B0803030403020204" pitchFamily="34" charset="0"/>
                <a:ea typeface="Calibri" pitchFamily="34" charset="-122"/>
                <a:cs typeface="Calibri" pitchFamily="34" charset="-120"/>
              </a:rPr>
              <a:t>Perfusion Mismatch: Wake-up or 4.5–9h from LKW</a:t>
            </a:r>
          </a:p>
          <a:p>
            <a:r>
              <a:rPr lang="en-US" sz="1600" dirty="0">
                <a:latin typeface="Lub Dub Condensed" panose="020B0506030403020204" pitchFamily="34" charset="77"/>
                <a:ea typeface="Calibri" pitchFamily="34" charset="-122"/>
                <a:cs typeface="Calibri" pitchFamily="34" charset="-120"/>
              </a:rPr>
              <a:t>In patients with AIS who have salvageable ischemic penumbra detected on automated perfusion imaging and who (1) awake with stroke symptoms within 9 h from the midpoint of sleep or (2) are 4.5–9 h from last known well, IVT may be reasonable to improve functional outcomes. 	</a:t>
            </a:r>
          </a:p>
          <a:p>
            <a:endParaRPr lang="en-US" sz="1600" dirty="0">
              <a:latin typeface="Lub Dub Condensed" panose="020B0506030403020204" pitchFamily="34" charset="77"/>
              <a:ea typeface="Calibri" pitchFamily="34" charset="-122"/>
              <a:cs typeface="Calibri" pitchFamily="34" charset="-120"/>
            </a:endParaRPr>
          </a:p>
        </p:txBody>
      </p:sp>
      <p:sp>
        <p:nvSpPr>
          <p:cNvPr id="32" name="Rectangle 31">
            <a:extLst>
              <a:ext uri="{FF2B5EF4-FFF2-40B4-BE49-F238E27FC236}">
                <a16:creationId xmlns:a16="http://schemas.microsoft.com/office/drawing/2014/main" id="{B90501DC-A9A7-2444-B746-E60ED44D578D}"/>
              </a:ext>
              <a:ext uri="{C183D7F6-B498-43B3-948B-1728B52AA6E4}">
                <adec:decorative xmlns:adec="http://schemas.microsoft.com/office/drawing/2017/decorative" val="1"/>
              </a:ext>
            </a:extLst>
          </p:cNvPr>
          <p:cNvSpPr/>
          <p:nvPr/>
        </p:nvSpPr>
        <p:spPr>
          <a:xfrm>
            <a:off x="8091822" y="2020618"/>
            <a:ext cx="3416000" cy="3806250"/>
          </a:xfrm>
          <a:prstGeom prst="rect">
            <a:avLst/>
          </a:prstGeom>
          <a:solidFill>
            <a:srgbClr val="FAA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EB78227-E1DD-CBC3-81F7-798A38FF95C2}"/>
              </a:ext>
            </a:extLst>
          </p:cNvPr>
          <p:cNvSpPr txBox="1"/>
          <p:nvPr/>
        </p:nvSpPr>
        <p:spPr>
          <a:xfrm>
            <a:off x="8161042" y="2104914"/>
            <a:ext cx="3346779" cy="3657411"/>
          </a:xfrm>
          <a:prstGeom prst="rect">
            <a:avLst/>
          </a:prstGeom>
          <a:noFill/>
        </p:spPr>
        <p:txBody>
          <a:bodyPr wrap="square" rtlCol="0">
            <a:spAutoFit/>
          </a:bodyPr>
          <a:lstStyle/>
          <a:p>
            <a:pPr>
              <a:spcAft>
                <a:spcPts val="200"/>
              </a:spcAft>
              <a:tabLst>
                <a:tab pos="5248656" algn="r"/>
              </a:tabLst>
            </a:pPr>
            <a:r>
              <a:rPr lang="en-US" sz="1600" b="1" dirty="0">
                <a:latin typeface="Lub Dub Condensed" panose="020B0506030403020204" pitchFamily="34" charset="77"/>
              </a:rPr>
              <a:t>Class 2b  </a:t>
            </a:r>
          </a:p>
          <a:p>
            <a:pPr>
              <a:spcAft>
                <a:spcPts val="1200"/>
              </a:spcAft>
            </a:pPr>
            <a:r>
              <a:rPr lang="en-US" sz="2000" dirty="0">
                <a:latin typeface="Lub Dub Bold" panose="020B0803030403020204" pitchFamily="34" charset="0"/>
                <a:ea typeface="Calibri" pitchFamily="34" charset="-122"/>
                <a:cs typeface="Calibri" pitchFamily="34" charset="-120"/>
              </a:rPr>
              <a:t>LVO with Perfusion Mismatch: 4.5–24h </a:t>
            </a:r>
            <a:br>
              <a:rPr lang="en-US" sz="2000" dirty="0">
                <a:latin typeface="Lub Dub Bold" panose="020B0803030403020204" pitchFamily="34" charset="0"/>
                <a:ea typeface="Calibri" pitchFamily="34" charset="-122"/>
                <a:cs typeface="Calibri" pitchFamily="34" charset="-120"/>
              </a:rPr>
            </a:br>
            <a:r>
              <a:rPr lang="en-US" sz="2000" dirty="0">
                <a:latin typeface="Lub Dub Bold" panose="020B0803030403020204" pitchFamily="34" charset="0"/>
                <a:ea typeface="Calibri" pitchFamily="34" charset="-122"/>
                <a:cs typeface="Calibri" pitchFamily="34" charset="-120"/>
              </a:rPr>
              <a:t>(No EVT available)</a:t>
            </a:r>
          </a:p>
          <a:p>
            <a:r>
              <a:rPr lang="en-US" sz="1600" dirty="0">
                <a:latin typeface="Lub Dub Condensed" panose="020B0506030403020204" pitchFamily="34" charset="77"/>
                <a:ea typeface="Calibri" pitchFamily="34" charset="-122"/>
                <a:cs typeface="Calibri" pitchFamily="34" charset="-120"/>
              </a:rPr>
              <a:t>In patients with AIS due to LVO with salvageable ischemic penumbra, presenting within 4.5–24 h from symptom onset or last known well, and who cannot receive EVT, treatment with IVT directed by individuals with expertise in thrombolytic stroke care may be beneficial to improve functional outcomes. 	</a:t>
            </a:r>
          </a:p>
        </p:txBody>
      </p:sp>
      <p:sp>
        <p:nvSpPr>
          <p:cNvPr id="4" name="Slide Number Placeholder 3">
            <a:extLst>
              <a:ext uri="{FF2B5EF4-FFF2-40B4-BE49-F238E27FC236}">
                <a16:creationId xmlns:a16="http://schemas.microsoft.com/office/drawing/2014/main" id="{658EB960-31FD-01A2-AF75-258A3E52AB8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3" name="Text Placeholder 11">
            <a:extLst>
              <a:ext uri="{FF2B5EF4-FFF2-40B4-BE49-F238E27FC236}">
                <a16:creationId xmlns:a16="http://schemas.microsoft.com/office/drawing/2014/main" id="{BF3365C3-1176-C65C-4FE4-BD963F34B0D4}"/>
              </a:ext>
            </a:extLst>
          </p:cNvPr>
          <p:cNvSpPr>
            <a:spLocks noGrp="1"/>
          </p:cNvSpPr>
          <p:nvPr>
            <p:ph type="body" sz="quarter" idx="13"/>
          </p:nvPr>
        </p:nvSpPr>
        <p:spPr>
          <a:xfrm>
            <a:off x="966315" y="5706005"/>
            <a:ext cx="10703103" cy="585318"/>
          </a:xfrm>
        </p:spPr>
        <p:txBody>
          <a:bodyPr/>
          <a:lstStyle/>
          <a:p>
            <a:r>
              <a:rPr lang="en-US" b="1" dirty="0"/>
              <a:t>Abbreviations: </a:t>
            </a:r>
            <a:r>
              <a:rPr lang="en-US" dirty="0"/>
              <a:t>AIS indicates acute ischemic stroke; DWI, diffusion-weighted imaging; EVT, endovascular thrombectomy; FLAIR, fluid-attenuated inversion recovery; IVT, intravenous thrombolysis; LKW, last known well; LVO, large vessel occlusion; MCA, middle cerebral artery; and MRI, magnetic resonance imaging. </a:t>
            </a:r>
          </a:p>
        </p:txBody>
      </p:sp>
    </p:spTree>
    <p:extLst>
      <p:ext uri="{BB962C8B-B14F-4D97-AF65-F5344CB8AC3E}">
        <p14:creationId xmlns:p14="http://schemas.microsoft.com/office/powerpoint/2010/main" val="147426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46693-A8CE-172F-7A04-E23A16565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F344D-DE3A-A121-7D7B-6CAB6B7BF22D}"/>
              </a:ext>
            </a:extLst>
          </p:cNvPr>
          <p:cNvSpPr>
            <a:spLocks noGrp="1"/>
          </p:cNvSpPr>
          <p:nvPr>
            <p:ph type="title"/>
          </p:nvPr>
        </p:nvSpPr>
        <p:spPr>
          <a:xfrm>
            <a:off x="838200" y="365125"/>
            <a:ext cx="10515600" cy="660111"/>
          </a:xfrm>
        </p:spPr>
        <p:txBody>
          <a:bodyPr/>
          <a:lstStyle/>
          <a:p>
            <a:r>
              <a:rPr lang="en-US" sz="3000" dirty="0"/>
              <a:t>Key Trials Informing Extended Window Thrombolysis</a:t>
            </a:r>
          </a:p>
        </p:txBody>
      </p:sp>
      <p:graphicFrame>
        <p:nvGraphicFramePr>
          <p:cNvPr id="3" name="Table 0">
            <a:extLst>
              <a:ext uri="{FF2B5EF4-FFF2-40B4-BE49-F238E27FC236}">
                <a16:creationId xmlns:a16="http://schemas.microsoft.com/office/drawing/2014/main" id="{D88A798D-F9B3-52EB-B87C-865167EF6C09}"/>
              </a:ext>
            </a:extLst>
          </p:cNvPr>
          <p:cNvGraphicFramePr>
            <a:graphicFrameLocks noGrp="1"/>
          </p:cNvGraphicFramePr>
          <p:nvPr>
            <p:extLst>
              <p:ext uri="{D42A27DB-BD31-4B8C-83A1-F6EECF244321}">
                <p14:modId xmlns:p14="http://schemas.microsoft.com/office/powerpoint/2010/main" val="3079322315"/>
              </p:ext>
            </p:extLst>
          </p:nvPr>
        </p:nvGraphicFramePr>
        <p:xfrm>
          <a:off x="871599" y="1195337"/>
          <a:ext cx="10344391" cy="4041625"/>
        </p:xfrm>
        <a:graphic>
          <a:graphicData uri="http://schemas.openxmlformats.org/drawingml/2006/table">
            <a:tbl>
              <a:tblPr firstRow="1"/>
              <a:tblGrid>
                <a:gridCol w="1461707">
                  <a:extLst>
                    <a:ext uri="{9D8B030D-6E8A-4147-A177-3AD203B41FA5}">
                      <a16:colId xmlns:a16="http://schemas.microsoft.com/office/drawing/2014/main" val="20000"/>
                    </a:ext>
                  </a:extLst>
                </a:gridCol>
                <a:gridCol w="2474571">
                  <a:extLst>
                    <a:ext uri="{9D8B030D-6E8A-4147-A177-3AD203B41FA5}">
                      <a16:colId xmlns:a16="http://schemas.microsoft.com/office/drawing/2014/main" val="20001"/>
                    </a:ext>
                  </a:extLst>
                </a:gridCol>
                <a:gridCol w="1256866">
                  <a:extLst>
                    <a:ext uri="{9D8B030D-6E8A-4147-A177-3AD203B41FA5}">
                      <a16:colId xmlns:a16="http://schemas.microsoft.com/office/drawing/2014/main" val="20002"/>
                    </a:ext>
                  </a:extLst>
                </a:gridCol>
                <a:gridCol w="2142385">
                  <a:extLst>
                    <a:ext uri="{9D8B030D-6E8A-4147-A177-3AD203B41FA5}">
                      <a16:colId xmlns:a16="http://schemas.microsoft.com/office/drawing/2014/main" val="20003"/>
                    </a:ext>
                  </a:extLst>
                </a:gridCol>
                <a:gridCol w="3008862">
                  <a:extLst>
                    <a:ext uri="{9D8B030D-6E8A-4147-A177-3AD203B41FA5}">
                      <a16:colId xmlns:a16="http://schemas.microsoft.com/office/drawing/2014/main" val="20004"/>
                    </a:ext>
                  </a:extLst>
                </a:gridCol>
              </a:tblGrid>
              <a:tr h="462199">
                <a:tc>
                  <a:txBody>
                    <a:bodyPr/>
                    <a:lstStyle/>
                    <a:p>
                      <a:pPr marL="0" indent="0">
                        <a:buNone/>
                      </a:pPr>
                      <a:r>
                        <a:rPr lang="en-US" sz="1600" b="1" dirty="0">
                          <a:solidFill>
                            <a:srgbClr val="FFFFFF"/>
                          </a:solidFill>
                          <a:latin typeface="Lub Dub Condensed" panose="020B0506030403020204" pitchFamily="34" charset="0"/>
                          <a:ea typeface="Calibri" pitchFamily="34" charset="-122"/>
                          <a:cs typeface="Calibri" pitchFamily="34" charset="-120"/>
                        </a:rPr>
                        <a:t>Trial</a:t>
                      </a:r>
                      <a:endParaRPr lang="en-US" sz="1600" dirty="0">
                        <a:latin typeface="Lub Dub Condensed" panose="020B0506030403020204" pitchFamily="34"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5D93"/>
                    </a:solidFill>
                  </a:tcPr>
                </a:tc>
                <a:tc>
                  <a:txBody>
                    <a:bodyPr/>
                    <a:lstStyle/>
                    <a:p>
                      <a:pPr marL="0" indent="0">
                        <a:buNone/>
                      </a:pPr>
                      <a:r>
                        <a:rPr lang="en-US" sz="1600" b="1" dirty="0">
                          <a:solidFill>
                            <a:srgbClr val="FFFFFF"/>
                          </a:solidFill>
                          <a:latin typeface="Lub Dub Condensed" panose="020B0506030403020204" pitchFamily="34" charset="0"/>
                          <a:ea typeface="Calibri" pitchFamily="34" charset="-122"/>
                          <a:cs typeface="Calibri" pitchFamily="34" charset="-120"/>
                        </a:rPr>
                        <a:t>Imaging / Criteria</a:t>
                      </a:r>
                      <a:endParaRPr lang="en-US" sz="1600" dirty="0">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5D93"/>
                    </a:solidFill>
                  </a:tcPr>
                </a:tc>
                <a:tc>
                  <a:txBody>
                    <a:bodyPr/>
                    <a:lstStyle/>
                    <a:p>
                      <a:pPr marL="0" indent="0">
                        <a:buNone/>
                      </a:pPr>
                      <a:r>
                        <a:rPr lang="en-US" sz="1600" b="1" dirty="0">
                          <a:solidFill>
                            <a:srgbClr val="FFFFFF"/>
                          </a:solidFill>
                          <a:latin typeface="Lub Dub Condensed" panose="020B0506030403020204" pitchFamily="34" charset="0"/>
                          <a:ea typeface="Calibri" pitchFamily="34" charset="-122"/>
                          <a:cs typeface="Calibri" pitchFamily="34" charset="-120"/>
                        </a:rPr>
                        <a:t>Window</a:t>
                      </a:r>
                      <a:endParaRPr lang="en-US" sz="1600" dirty="0">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5D93"/>
                    </a:solidFill>
                  </a:tcPr>
                </a:tc>
                <a:tc>
                  <a:txBody>
                    <a:bodyPr/>
                    <a:lstStyle/>
                    <a:p>
                      <a:pPr marL="0" indent="0">
                        <a:buNone/>
                      </a:pPr>
                      <a:r>
                        <a:rPr lang="en-US" sz="1600" b="1" dirty="0">
                          <a:solidFill>
                            <a:srgbClr val="FFFFFF"/>
                          </a:solidFill>
                          <a:latin typeface="Lub Dub Condensed" panose="020B0506030403020204" pitchFamily="34" charset="0"/>
                          <a:ea typeface="Calibri" pitchFamily="34" charset="-122"/>
                          <a:cs typeface="Calibri" pitchFamily="34" charset="-120"/>
                        </a:rPr>
                        <a:t>Agent</a:t>
                      </a:r>
                      <a:endParaRPr lang="en-US" sz="1600" dirty="0">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5D93"/>
                    </a:solidFill>
                  </a:tcPr>
                </a:tc>
                <a:tc>
                  <a:txBody>
                    <a:bodyPr/>
                    <a:lstStyle/>
                    <a:p>
                      <a:pPr marL="0" indent="0">
                        <a:buNone/>
                      </a:pPr>
                      <a:r>
                        <a:rPr lang="en-US" sz="1600" b="1" dirty="0">
                          <a:solidFill>
                            <a:srgbClr val="FFFFFF"/>
                          </a:solidFill>
                          <a:latin typeface="Lub Dub Condensed" panose="020B0506030403020204" pitchFamily="34" charset="0"/>
                          <a:ea typeface="Calibri" pitchFamily="34" charset="-122"/>
                          <a:cs typeface="Calibri" pitchFamily="34" charset="-120"/>
                        </a:rPr>
                        <a:t>Key Findings</a:t>
                      </a:r>
                      <a:endParaRPr lang="en-US" sz="1600" dirty="0">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5D93"/>
                    </a:solidFill>
                  </a:tcPr>
                </a:tc>
                <a:extLst>
                  <a:ext uri="{0D108BD9-81ED-4DB2-BD59-A6C34878D82A}">
                    <a16:rowId xmlns:a16="http://schemas.microsoft.com/office/drawing/2014/main" val="10000"/>
                  </a:ext>
                </a:extLst>
              </a:tr>
              <a:tr h="705462">
                <a:tc>
                  <a:txBody>
                    <a:bodyPr/>
                    <a:lstStyle/>
                    <a:p>
                      <a:pPr marL="0" indent="0">
                        <a:buNone/>
                      </a:pPr>
                      <a:r>
                        <a:rPr lang="en-US" sz="1600" b="1" dirty="0">
                          <a:solidFill>
                            <a:schemeClr val="tx1"/>
                          </a:solidFill>
                          <a:latin typeface="Lub Dub Condensed" panose="020B0506030403020204" pitchFamily="34" charset="0"/>
                          <a:ea typeface="Calibri" pitchFamily="34" charset="-122"/>
                          <a:cs typeface="Calibri" pitchFamily="34" charset="-120"/>
                        </a:rPr>
                        <a:t>WAKE-UP</a:t>
                      </a:r>
                      <a:endParaRPr lang="en-US" sz="1600" dirty="0">
                        <a:solidFill>
                          <a:schemeClr val="tx1"/>
                        </a:solidFill>
                        <a:latin typeface="Lub Dub Condensed" panose="020B0506030403020204" pitchFamily="34"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MRI DWI-FLAIR mismatch; DWI &lt;1/3 MCA</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Unknown / wake-up</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Alteplase 0.9 mg/kg</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Increased functional independence; </a:t>
                      </a:r>
                      <a:br>
                        <a:rPr lang="en-US" sz="1400" dirty="0">
                          <a:solidFill>
                            <a:schemeClr val="tx1"/>
                          </a:solidFill>
                          <a:latin typeface="Lub Dub Condensed" panose="020B0506030403020204" pitchFamily="34" charset="0"/>
                          <a:ea typeface="Calibri" pitchFamily="34" charset="-122"/>
                          <a:cs typeface="Calibri" pitchFamily="34" charset="-120"/>
                        </a:rPr>
                      </a:br>
                      <a:r>
                        <a:rPr lang="en-US" sz="1400" dirty="0">
                          <a:solidFill>
                            <a:schemeClr val="tx1"/>
                          </a:solidFill>
                          <a:latin typeface="Lub Dub Condensed" panose="020B0506030403020204" pitchFamily="34" charset="0"/>
                          <a:ea typeface="Calibri" pitchFamily="34" charset="-122"/>
                          <a:cs typeface="Calibri" pitchFamily="34" charset="-120"/>
                        </a:rPr>
                        <a:t>no increase in mortality or sICH</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05462">
                <a:tc>
                  <a:txBody>
                    <a:bodyPr/>
                    <a:lstStyle/>
                    <a:p>
                      <a:pPr marL="0" indent="0">
                        <a:buNone/>
                      </a:pPr>
                      <a:r>
                        <a:rPr lang="en-US" sz="1600" b="1" dirty="0">
                          <a:solidFill>
                            <a:schemeClr val="tx1"/>
                          </a:solidFill>
                          <a:latin typeface="Lub Dub Condensed" panose="020B0506030403020204" pitchFamily="34" charset="0"/>
                          <a:ea typeface="Calibri" pitchFamily="34" charset="-122"/>
                          <a:cs typeface="Calibri" pitchFamily="34" charset="-120"/>
                        </a:rPr>
                        <a:t>EXTEND</a:t>
                      </a:r>
                      <a:endParaRPr lang="en-US" sz="1600" dirty="0">
                        <a:solidFill>
                          <a:schemeClr val="tx1"/>
                        </a:solidFill>
                        <a:latin typeface="Lub Dub Condensed" panose="020B0506030403020204" pitchFamily="34"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MR/CT perfusion mismatch &gt;1.2; core &lt;70 mL</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4.5–9 h or wake-up</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Alteplase 0.9 mg/kg</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Increased excellent outcome (35% vs 29%); </a:t>
                      </a:r>
                      <a:br>
                        <a:rPr lang="en-US" sz="1400" dirty="0">
                          <a:solidFill>
                            <a:schemeClr val="tx1"/>
                          </a:solidFill>
                          <a:latin typeface="Lub Dub Condensed" panose="020B0506030403020204" pitchFamily="34" charset="0"/>
                          <a:ea typeface="Calibri" pitchFamily="34" charset="-122"/>
                          <a:cs typeface="Calibri" pitchFamily="34" charset="-120"/>
                        </a:rPr>
                      </a:br>
                      <a:r>
                        <a:rPr lang="en-US" sz="1400" dirty="0">
                          <a:solidFill>
                            <a:schemeClr val="tx1"/>
                          </a:solidFill>
                          <a:latin typeface="Lub Dub Condensed" panose="020B0506030403020204" pitchFamily="34" charset="0"/>
                          <a:ea typeface="Calibri" pitchFamily="34" charset="-122"/>
                          <a:cs typeface="Calibri" pitchFamily="34" charset="-120"/>
                        </a:rPr>
                        <a:t>Increased sICH noted</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5462">
                <a:tc>
                  <a:txBody>
                    <a:bodyPr/>
                    <a:lstStyle/>
                    <a:p>
                      <a:pPr marL="0" indent="0">
                        <a:buNone/>
                      </a:pPr>
                      <a:r>
                        <a:rPr lang="en-US" sz="1600" b="1" dirty="0">
                          <a:solidFill>
                            <a:schemeClr val="tx1"/>
                          </a:solidFill>
                          <a:latin typeface="Lub Dub Condensed" panose="020B0506030403020204" pitchFamily="34" charset="0"/>
                          <a:ea typeface="Calibri" pitchFamily="34" charset="-122"/>
                          <a:cs typeface="Calibri" pitchFamily="34" charset="-120"/>
                        </a:rPr>
                        <a:t>TRACE-III</a:t>
                      </a:r>
                      <a:endParaRPr lang="en-US" sz="1600" dirty="0">
                        <a:solidFill>
                          <a:schemeClr val="tx1"/>
                        </a:solidFill>
                        <a:latin typeface="Lub Dub Condensed" panose="020B0506030403020204" pitchFamily="34"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MR/CT perfusion mismatch &gt;1.8; core &lt;70 mL</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4.5–24 h</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Tenecteplase 0.25 mg/kg</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Increased functional independence at 90 days</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05462">
                <a:tc>
                  <a:txBody>
                    <a:bodyPr/>
                    <a:lstStyle/>
                    <a:p>
                      <a:pPr marL="0" indent="0">
                        <a:buNone/>
                      </a:pPr>
                      <a:r>
                        <a:rPr lang="en-US" sz="1600" b="1" dirty="0">
                          <a:solidFill>
                            <a:schemeClr val="tx1"/>
                          </a:solidFill>
                          <a:latin typeface="Lub Dub Condensed" panose="020B0506030403020204" pitchFamily="34" charset="0"/>
                          <a:ea typeface="Calibri" pitchFamily="34" charset="-122"/>
                          <a:cs typeface="Calibri" pitchFamily="34" charset="-120"/>
                        </a:rPr>
                        <a:t>TIMELESS</a:t>
                      </a:r>
                      <a:endParaRPr lang="en-US" sz="1600" dirty="0">
                        <a:solidFill>
                          <a:schemeClr val="tx1"/>
                        </a:solidFill>
                        <a:latin typeface="Lub Dub Condensed" panose="020B0506030403020204" pitchFamily="34"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CT perfusion mismatch &gt;1.8; core &lt;70 mL</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4.5–24 h</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Tenecteplase 0.25 mg/kg</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Did not improve outcomes </a:t>
                      </a:r>
                      <a:br>
                        <a:rPr lang="en-US" sz="1400" dirty="0">
                          <a:solidFill>
                            <a:schemeClr val="tx1"/>
                          </a:solidFill>
                          <a:latin typeface="Lub Dub Condensed" panose="020B0506030403020204" pitchFamily="34" charset="0"/>
                          <a:ea typeface="Calibri" pitchFamily="34" charset="-122"/>
                          <a:cs typeface="Calibri" pitchFamily="34" charset="-120"/>
                        </a:rPr>
                      </a:br>
                      <a:r>
                        <a:rPr lang="en-US" sz="1400" dirty="0">
                          <a:solidFill>
                            <a:schemeClr val="tx1"/>
                          </a:solidFill>
                          <a:latin typeface="Lub Dub Condensed" panose="020B0506030403020204" pitchFamily="34" charset="0"/>
                          <a:ea typeface="Calibri" pitchFamily="34" charset="-122"/>
                          <a:cs typeface="Calibri" pitchFamily="34" charset="-120"/>
                        </a:rPr>
                        <a:t>(77.3% received EVT)</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05462">
                <a:tc>
                  <a:txBody>
                    <a:bodyPr/>
                    <a:lstStyle/>
                    <a:p>
                      <a:pPr marL="0" indent="0">
                        <a:buNone/>
                      </a:pPr>
                      <a:r>
                        <a:rPr lang="en-US" sz="1600" b="1" dirty="0">
                          <a:solidFill>
                            <a:schemeClr val="tx1"/>
                          </a:solidFill>
                          <a:latin typeface="Lub Dub Condensed" panose="020B0506030403020204" pitchFamily="34" charset="0"/>
                          <a:ea typeface="Calibri" pitchFamily="34" charset="-122"/>
                          <a:cs typeface="Calibri" pitchFamily="34" charset="-120"/>
                        </a:rPr>
                        <a:t>CHABLIS-T II</a:t>
                      </a:r>
                      <a:endParaRPr lang="en-US" sz="1600" dirty="0">
                        <a:solidFill>
                          <a:schemeClr val="tx1"/>
                        </a:solidFill>
                        <a:latin typeface="Lub Dub Condensed" panose="020B0506030403020204" pitchFamily="34"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CT perfusion mismatch &gt;1.2; core &lt;70 mL</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4.5–24 h</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Tenecteplase 0.25 mg/kg</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US" sz="1400" dirty="0">
                          <a:solidFill>
                            <a:schemeClr val="tx1"/>
                          </a:solidFill>
                          <a:latin typeface="Lub Dub Condensed" panose="020B0506030403020204" pitchFamily="34" charset="0"/>
                          <a:ea typeface="Calibri" pitchFamily="34" charset="-122"/>
                          <a:cs typeface="Calibri" pitchFamily="34" charset="-120"/>
                        </a:rPr>
                        <a:t>Increased recanalization; no difference in sICH or independence (54.9% received EVT)</a:t>
                      </a:r>
                      <a:endParaRPr lang="en-US" sz="1400" dirty="0">
                        <a:solidFill>
                          <a:schemeClr val="tx1"/>
                        </a:solidFill>
                        <a:latin typeface="Lub Dub Condensed" panose="020B0506030403020204" pitchFamily="34" charset="0"/>
                        <a:ea typeface="Calibri" charset="0"/>
                        <a:cs typeface="Calibri"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Text Placeholder 11">
            <a:extLst>
              <a:ext uri="{FF2B5EF4-FFF2-40B4-BE49-F238E27FC236}">
                <a16:creationId xmlns:a16="http://schemas.microsoft.com/office/drawing/2014/main" id="{87D9ABF8-5EE0-02C7-F562-58100201B46B}"/>
              </a:ext>
            </a:extLst>
          </p:cNvPr>
          <p:cNvSpPr>
            <a:spLocks noGrp="1"/>
          </p:cNvSpPr>
          <p:nvPr>
            <p:ph type="body" sz="quarter" idx="13"/>
          </p:nvPr>
        </p:nvSpPr>
        <p:spPr>
          <a:xfrm>
            <a:off x="1227792" y="5354947"/>
            <a:ext cx="9632004" cy="490528"/>
          </a:xfrm>
        </p:spPr>
        <p:txBody>
          <a:bodyPr/>
          <a:lstStyle/>
          <a:p>
            <a:r>
              <a:rPr lang="en-US" b="1" dirty="0"/>
              <a:t>Abbreviations: </a:t>
            </a:r>
            <a:r>
              <a:rPr lang="en-US" dirty="0"/>
              <a:t>CT indicates computed tomography; DWI, diffusion-weighted imaging; EVT, endovascular thrombectomy; FLAIR, fluid-attenuated inversion recovery; MCA, middle cerebral artery; MR, magnetic resonance; MRI, magnetic resonance imaging; and </a:t>
            </a:r>
            <a:r>
              <a:rPr lang="en-US" dirty="0" err="1"/>
              <a:t>sICH</a:t>
            </a:r>
            <a:r>
              <a:rPr lang="en-US" dirty="0"/>
              <a:t>, symptomatic intracranial hemorrhage. </a:t>
            </a:r>
          </a:p>
        </p:txBody>
      </p:sp>
      <p:sp>
        <p:nvSpPr>
          <p:cNvPr id="5" name="Text 3">
            <a:extLst>
              <a:ext uri="{FF2B5EF4-FFF2-40B4-BE49-F238E27FC236}">
                <a16:creationId xmlns:a16="http://schemas.microsoft.com/office/drawing/2014/main" id="{8192DE90-AE45-A8DB-56D6-1FC3AD12445A}"/>
              </a:ext>
            </a:extLst>
          </p:cNvPr>
          <p:cNvSpPr/>
          <p:nvPr/>
        </p:nvSpPr>
        <p:spPr>
          <a:xfrm>
            <a:off x="1889760" y="6147686"/>
            <a:ext cx="8412480" cy="164592"/>
          </a:xfrm>
          <a:prstGeom prst="rect">
            <a:avLst/>
          </a:prstGeom>
          <a:noFill/>
          <a:ln/>
        </p:spPr>
        <p:txBody>
          <a:bodyPr wrap="square" rtlCol="0" anchor="ctr"/>
          <a:lstStyle/>
          <a:p>
            <a:pPr marL="0" indent="0" algn="ctr">
              <a:buNone/>
            </a:pPr>
            <a:r>
              <a:rPr lang="en-US" sz="1100" b="1" i="1" dirty="0">
                <a:latin typeface="Lub Dub Condensed" panose="020B0506030403020204" pitchFamily="34" charset="0"/>
              </a:rPr>
              <a:t>Note: </a:t>
            </a:r>
            <a:r>
              <a:rPr lang="en-US" sz="1100" i="1" dirty="0">
                <a:latin typeface="Lub Dub Condensed" panose="020B0506030403020204" pitchFamily="34" charset="0"/>
              </a:rPr>
              <a:t>TIMELESS and CHABILIS-T II included patients who received EVT — tenecteplase did not improve outcomes in that setting.</a:t>
            </a:r>
          </a:p>
        </p:txBody>
      </p:sp>
      <p:sp>
        <p:nvSpPr>
          <p:cNvPr id="4" name="Slide Number Placeholder 3">
            <a:extLst>
              <a:ext uri="{FF2B5EF4-FFF2-40B4-BE49-F238E27FC236}">
                <a16:creationId xmlns:a16="http://schemas.microsoft.com/office/drawing/2014/main" id="{C9FD2044-82C5-7EA2-E6F6-6EFC59B013A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6</a:t>
            </a:fld>
            <a:endParaRPr lang="en-US" dirty="0"/>
          </a:p>
        </p:txBody>
      </p:sp>
    </p:spTree>
    <p:extLst>
      <p:ext uri="{BB962C8B-B14F-4D97-AF65-F5344CB8AC3E}">
        <p14:creationId xmlns:p14="http://schemas.microsoft.com/office/powerpoint/2010/main" val="377336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2F9C-431E-2E3F-6600-740FDEA9F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369FE-3502-2CB5-6F1F-D38DD6AE05D7}"/>
              </a:ext>
            </a:extLst>
          </p:cNvPr>
          <p:cNvSpPr>
            <a:spLocks noGrp="1"/>
          </p:cNvSpPr>
          <p:nvPr>
            <p:ph type="title"/>
          </p:nvPr>
        </p:nvSpPr>
        <p:spPr/>
        <p:txBody>
          <a:bodyPr/>
          <a:lstStyle/>
          <a:p>
            <a:r>
              <a:rPr lang="en-US" dirty="0"/>
              <a:t>Clinical Caveats and Practical Considerations</a:t>
            </a:r>
          </a:p>
        </p:txBody>
      </p:sp>
      <p:sp>
        <p:nvSpPr>
          <p:cNvPr id="3" name="Rectangle 2">
            <a:extLst>
              <a:ext uri="{FF2B5EF4-FFF2-40B4-BE49-F238E27FC236}">
                <a16:creationId xmlns:a16="http://schemas.microsoft.com/office/drawing/2014/main" id="{AE7946FB-C2F1-9E05-BAB3-5D13BB2D156F}"/>
              </a:ext>
              <a:ext uri="{C183D7F6-B498-43B3-948B-1728B52AA6E4}">
                <adec:decorative xmlns:adec="http://schemas.microsoft.com/office/drawing/2017/decorative" val="1"/>
              </a:ext>
            </a:extLst>
          </p:cNvPr>
          <p:cNvSpPr/>
          <p:nvPr/>
        </p:nvSpPr>
        <p:spPr>
          <a:xfrm>
            <a:off x="8126041" y="3452876"/>
            <a:ext cx="3582818" cy="22313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937709-4915-CC1C-E26E-FD5B67DEFB24}"/>
              </a:ext>
              <a:ext uri="{C183D7F6-B498-43B3-948B-1728B52AA6E4}">
                <adec:decorative xmlns:adec="http://schemas.microsoft.com/office/drawing/2017/decorative" val="1"/>
              </a:ext>
            </a:extLst>
          </p:cNvPr>
          <p:cNvSpPr/>
          <p:nvPr/>
        </p:nvSpPr>
        <p:spPr>
          <a:xfrm>
            <a:off x="4568757" y="3449634"/>
            <a:ext cx="3424136" cy="22313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6A347A-CE17-CA44-D744-B79D83247652}"/>
              </a:ext>
              <a:ext uri="{C183D7F6-B498-43B3-948B-1728B52AA6E4}">
                <adec:decorative xmlns:adec="http://schemas.microsoft.com/office/drawing/2017/decorative" val="1"/>
              </a:ext>
            </a:extLst>
          </p:cNvPr>
          <p:cNvSpPr/>
          <p:nvPr/>
        </p:nvSpPr>
        <p:spPr>
          <a:xfrm>
            <a:off x="736262" y="3446391"/>
            <a:ext cx="3657397" cy="22313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8CE80C-0DA4-0994-672D-40A0CF2EA006}"/>
              </a:ext>
              <a:ext uri="{C183D7F6-B498-43B3-948B-1728B52AA6E4}">
                <adec:decorative xmlns:adec="http://schemas.microsoft.com/office/drawing/2017/decorative" val="1"/>
              </a:ext>
            </a:extLst>
          </p:cNvPr>
          <p:cNvSpPr/>
          <p:nvPr/>
        </p:nvSpPr>
        <p:spPr>
          <a:xfrm>
            <a:off x="8109829" y="1267395"/>
            <a:ext cx="3582818" cy="20335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74CA7E-33BC-303D-03F6-CB4979325C70}"/>
              </a:ext>
              <a:ext uri="{C183D7F6-B498-43B3-948B-1728B52AA6E4}">
                <adec:decorative xmlns:adec="http://schemas.microsoft.com/office/drawing/2017/decorative" val="1"/>
              </a:ext>
            </a:extLst>
          </p:cNvPr>
          <p:cNvSpPr/>
          <p:nvPr/>
        </p:nvSpPr>
        <p:spPr>
          <a:xfrm>
            <a:off x="4552545" y="1264153"/>
            <a:ext cx="3424136" cy="20335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42D4A6-1563-D56B-35F6-F532C68A754E}"/>
              </a:ext>
              <a:ext uri="{C183D7F6-B498-43B3-948B-1728B52AA6E4}">
                <adec:decorative xmlns:adec="http://schemas.microsoft.com/office/drawing/2017/decorative" val="1"/>
              </a:ext>
            </a:extLst>
          </p:cNvPr>
          <p:cNvSpPr/>
          <p:nvPr/>
        </p:nvSpPr>
        <p:spPr>
          <a:xfrm>
            <a:off x="720050" y="1260910"/>
            <a:ext cx="3657397" cy="20335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E1D41F-B911-3F29-2636-79188BAF0F8C}"/>
              </a:ext>
            </a:extLst>
          </p:cNvPr>
          <p:cNvSpPr txBox="1"/>
          <p:nvPr/>
        </p:nvSpPr>
        <p:spPr>
          <a:xfrm>
            <a:off x="868666" y="1256781"/>
            <a:ext cx="533982" cy="73152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1</a:t>
            </a:r>
          </a:p>
          <a:p>
            <a:endParaRPr lang="en-US" sz="4400" dirty="0"/>
          </a:p>
        </p:txBody>
      </p:sp>
      <p:sp>
        <p:nvSpPr>
          <p:cNvPr id="13" name="TextBox 12">
            <a:extLst>
              <a:ext uri="{FF2B5EF4-FFF2-40B4-BE49-F238E27FC236}">
                <a16:creationId xmlns:a16="http://schemas.microsoft.com/office/drawing/2014/main" id="{C8DE38D0-AD5E-DC43-0A6D-9E4EB58EF543}"/>
              </a:ext>
            </a:extLst>
          </p:cNvPr>
          <p:cNvSpPr txBox="1"/>
          <p:nvPr/>
        </p:nvSpPr>
        <p:spPr>
          <a:xfrm>
            <a:off x="838200" y="1349729"/>
            <a:ext cx="3566160" cy="1860509"/>
          </a:xfrm>
          <a:prstGeom prst="rect">
            <a:avLst/>
          </a:prstGeom>
          <a:noFill/>
        </p:spPr>
        <p:txBody>
          <a:bodyPr wrap="square">
            <a:spAutoFit/>
          </a:bodyPr>
          <a:lstStyle/>
          <a:p>
            <a:pPr lvl="1">
              <a:lnSpc>
                <a:spcPct val="90000"/>
              </a:lnSpc>
              <a:spcAft>
                <a:spcPts val="300"/>
              </a:spcAft>
            </a:pPr>
            <a:r>
              <a:rPr lang="en-US" dirty="0">
                <a:latin typeface="Lub Dub Bold" panose="020B0803030403020204" pitchFamily="34" charset="0"/>
              </a:rPr>
              <a:t>Disabling Symptoms Despite Low NIHSS</a:t>
            </a:r>
          </a:p>
          <a:p>
            <a:r>
              <a:rPr lang="en-US" sz="1600" dirty="0">
                <a:latin typeface="Lub Dub Condensed" panose="020B0506030403020204" pitchFamily="34" charset="77"/>
                <a:ea typeface="Calibri" pitchFamily="34" charset="-122"/>
                <a:cs typeface="Calibri" pitchFamily="34" charset="-120"/>
              </a:rPr>
              <a:t>An NIHSS score of 4 was considered mild — but the deficits were disabling for this functionally independent patient. Always contextualize deficits against the patient's baseline.</a:t>
            </a:r>
          </a:p>
        </p:txBody>
      </p:sp>
      <p:sp>
        <p:nvSpPr>
          <p:cNvPr id="14" name="TextBox 13">
            <a:extLst>
              <a:ext uri="{FF2B5EF4-FFF2-40B4-BE49-F238E27FC236}">
                <a16:creationId xmlns:a16="http://schemas.microsoft.com/office/drawing/2014/main" id="{285FE992-3593-51ED-C16A-81209F72BC6A}"/>
              </a:ext>
            </a:extLst>
          </p:cNvPr>
          <p:cNvSpPr txBox="1"/>
          <p:nvPr/>
        </p:nvSpPr>
        <p:spPr>
          <a:xfrm>
            <a:off x="4633360" y="1260492"/>
            <a:ext cx="533982" cy="73152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2</a:t>
            </a:r>
          </a:p>
          <a:p>
            <a:endParaRPr lang="en-US" sz="4400" dirty="0"/>
          </a:p>
        </p:txBody>
      </p:sp>
      <p:sp>
        <p:nvSpPr>
          <p:cNvPr id="15" name="TextBox 14">
            <a:extLst>
              <a:ext uri="{FF2B5EF4-FFF2-40B4-BE49-F238E27FC236}">
                <a16:creationId xmlns:a16="http://schemas.microsoft.com/office/drawing/2014/main" id="{6EEEC9A2-20C8-44D6-14B6-73FB9A92995D}"/>
              </a:ext>
            </a:extLst>
          </p:cNvPr>
          <p:cNvSpPr txBox="1"/>
          <p:nvPr/>
        </p:nvSpPr>
        <p:spPr>
          <a:xfrm>
            <a:off x="4633362" y="1349729"/>
            <a:ext cx="3474720" cy="1860509"/>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Core Size and Hemorrhagic Risk</a:t>
            </a:r>
          </a:p>
          <a:p>
            <a:r>
              <a:rPr lang="en-US" sz="1600" dirty="0">
                <a:latin typeface="Lub Dub Condensed" panose="020B0506030403020204" pitchFamily="34" charset="77"/>
                <a:ea typeface="Calibri" pitchFamily="34" charset="-122"/>
                <a:cs typeface="Calibri" pitchFamily="34" charset="-120"/>
              </a:rPr>
              <a:t>Extended window trials limited infarct core to &lt;70 </a:t>
            </a:r>
            <a:r>
              <a:rPr lang="en-US" sz="1600" dirty="0" err="1">
                <a:latin typeface="Lub Dub Condensed" panose="020B0506030403020204" pitchFamily="34" charset="77"/>
                <a:ea typeface="Calibri" pitchFamily="34" charset="-122"/>
                <a:cs typeface="Calibri" pitchFamily="34" charset="-120"/>
              </a:rPr>
              <a:t>mL.</a:t>
            </a:r>
            <a:r>
              <a:rPr lang="en-US" sz="1600" dirty="0">
                <a:latin typeface="Lub Dub Condensed" panose="020B0506030403020204" pitchFamily="34" charset="77"/>
                <a:ea typeface="Calibri" pitchFamily="34" charset="-122"/>
                <a:cs typeface="Calibri" pitchFamily="34" charset="-120"/>
              </a:rPr>
              <a:t> Median enrolled core volumes were much smaller. Core size is a critical parameter in estimating hemorrhagic conversion risk.</a:t>
            </a:r>
          </a:p>
        </p:txBody>
      </p:sp>
      <p:sp>
        <p:nvSpPr>
          <p:cNvPr id="16" name="TextBox 15">
            <a:extLst>
              <a:ext uri="{FF2B5EF4-FFF2-40B4-BE49-F238E27FC236}">
                <a16:creationId xmlns:a16="http://schemas.microsoft.com/office/drawing/2014/main" id="{3499E514-A627-F4C6-3D9F-0774724DD478}"/>
              </a:ext>
            </a:extLst>
          </p:cNvPr>
          <p:cNvSpPr txBox="1"/>
          <p:nvPr/>
        </p:nvSpPr>
        <p:spPr>
          <a:xfrm>
            <a:off x="8187809" y="1260492"/>
            <a:ext cx="533982" cy="73152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3</a:t>
            </a:r>
          </a:p>
          <a:p>
            <a:endParaRPr lang="en-US" sz="4400" dirty="0"/>
          </a:p>
        </p:txBody>
      </p:sp>
      <p:sp>
        <p:nvSpPr>
          <p:cNvPr id="17" name="TextBox 16">
            <a:extLst>
              <a:ext uri="{FF2B5EF4-FFF2-40B4-BE49-F238E27FC236}">
                <a16:creationId xmlns:a16="http://schemas.microsoft.com/office/drawing/2014/main" id="{00D0233E-512D-9786-5C44-8E63764AF7B5}"/>
              </a:ext>
            </a:extLst>
          </p:cNvPr>
          <p:cNvSpPr txBox="1"/>
          <p:nvPr/>
        </p:nvSpPr>
        <p:spPr>
          <a:xfrm>
            <a:off x="8232594" y="1397593"/>
            <a:ext cx="3445127" cy="1860509"/>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MRI DWI-FLAIR mismatch vs. CTP</a:t>
            </a:r>
          </a:p>
          <a:p>
            <a:r>
              <a:rPr lang="en-US" sz="1600" dirty="0">
                <a:latin typeface="Lub Dub Condensed" panose="020B0506030403020204" pitchFamily="34" charset="77"/>
              </a:rPr>
              <a:t>MRI DWI-FLAIR mismatch is preferred for subcortical syndromes. CTP is an alternative when MRI is unavailable and does not add value when mismatch is already demonstrated on CTP.</a:t>
            </a:r>
          </a:p>
        </p:txBody>
      </p:sp>
      <p:sp>
        <p:nvSpPr>
          <p:cNvPr id="18" name="TextBox 17">
            <a:extLst>
              <a:ext uri="{FF2B5EF4-FFF2-40B4-BE49-F238E27FC236}">
                <a16:creationId xmlns:a16="http://schemas.microsoft.com/office/drawing/2014/main" id="{6CFB0D6D-0DE5-B738-CC10-A650454008B0}"/>
              </a:ext>
            </a:extLst>
          </p:cNvPr>
          <p:cNvSpPr txBox="1"/>
          <p:nvPr/>
        </p:nvSpPr>
        <p:spPr>
          <a:xfrm>
            <a:off x="868666" y="3407385"/>
            <a:ext cx="533982" cy="144655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4</a:t>
            </a:r>
          </a:p>
          <a:p>
            <a:endParaRPr lang="en-US" sz="4400" dirty="0"/>
          </a:p>
        </p:txBody>
      </p:sp>
      <p:sp>
        <p:nvSpPr>
          <p:cNvPr id="19" name="TextBox 18">
            <a:extLst>
              <a:ext uri="{FF2B5EF4-FFF2-40B4-BE49-F238E27FC236}">
                <a16:creationId xmlns:a16="http://schemas.microsoft.com/office/drawing/2014/main" id="{8645DAD1-4217-B509-6534-71227AAE4958}"/>
              </a:ext>
            </a:extLst>
          </p:cNvPr>
          <p:cNvSpPr txBox="1"/>
          <p:nvPr/>
        </p:nvSpPr>
        <p:spPr>
          <a:xfrm>
            <a:off x="838200" y="3500333"/>
            <a:ext cx="3373877" cy="1860509"/>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Hospital Pathway Modification</a:t>
            </a:r>
          </a:p>
          <a:p>
            <a:r>
              <a:rPr lang="en-US" sz="1600" dirty="0">
                <a:latin typeface="Lub Dub Condensed" panose="020B0506030403020204" pitchFamily="34" charset="77"/>
                <a:ea typeface="Calibri" pitchFamily="34" charset="-122"/>
                <a:cs typeface="Calibri" pitchFamily="34" charset="-120"/>
              </a:rPr>
              <a:t>Extended window protocols may require changes to existing 4.5-hour pathways. Rapid-sequence MRI or CTP must be available during peak morning utilization hours for wake-up strokes.</a:t>
            </a:r>
          </a:p>
        </p:txBody>
      </p:sp>
      <p:sp>
        <p:nvSpPr>
          <p:cNvPr id="21" name="TextBox 20">
            <a:extLst>
              <a:ext uri="{FF2B5EF4-FFF2-40B4-BE49-F238E27FC236}">
                <a16:creationId xmlns:a16="http://schemas.microsoft.com/office/drawing/2014/main" id="{71CA1E3E-50FF-519E-0F41-8BFA45624AB9}"/>
              </a:ext>
            </a:extLst>
          </p:cNvPr>
          <p:cNvSpPr txBox="1"/>
          <p:nvPr/>
        </p:nvSpPr>
        <p:spPr>
          <a:xfrm>
            <a:off x="4633360" y="3411096"/>
            <a:ext cx="533982" cy="144655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5</a:t>
            </a:r>
          </a:p>
          <a:p>
            <a:endParaRPr lang="en-US" sz="4400" dirty="0"/>
          </a:p>
        </p:txBody>
      </p:sp>
      <p:sp>
        <p:nvSpPr>
          <p:cNvPr id="24" name="TextBox 23">
            <a:extLst>
              <a:ext uri="{FF2B5EF4-FFF2-40B4-BE49-F238E27FC236}">
                <a16:creationId xmlns:a16="http://schemas.microsoft.com/office/drawing/2014/main" id="{2352ED84-9043-C4E5-1138-E1DDBD9635FB}"/>
              </a:ext>
            </a:extLst>
          </p:cNvPr>
          <p:cNvSpPr txBox="1"/>
          <p:nvPr/>
        </p:nvSpPr>
        <p:spPr>
          <a:xfrm>
            <a:off x="4633362" y="3500333"/>
            <a:ext cx="3236315" cy="2106731"/>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Prioritization and </a:t>
            </a:r>
            <a:br>
              <a:rPr lang="en-US" b="1" dirty="0">
                <a:latin typeface="Lub Dub Bold" panose="020B0603030403020204" pitchFamily="34" charset="77"/>
                <a:ea typeface="Calibri" pitchFamily="34" charset="-122"/>
                <a:cs typeface="Calibri" pitchFamily="34" charset="-120"/>
              </a:rPr>
            </a:br>
            <a:r>
              <a:rPr lang="en-US" b="1" dirty="0">
                <a:latin typeface="Lub Dub Bold" panose="020B0603030403020204" pitchFamily="34" charset="77"/>
                <a:ea typeface="Calibri" pitchFamily="34" charset="-122"/>
                <a:cs typeface="Calibri" pitchFamily="34" charset="-120"/>
              </a:rPr>
              <a:t>EVT Relationship</a:t>
            </a:r>
          </a:p>
          <a:p>
            <a:r>
              <a:rPr lang="en-US" sz="1600" dirty="0">
                <a:latin typeface="Lub Dub Condensed" panose="020B0506030403020204" pitchFamily="34" charset="77"/>
                <a:ea typeface="Calibri" pitchFamily="34" charset="-122"/>
                <a:cs typeface="Calibri" pitchFamily="34" charset="-120"/>
              </a:rPr>
              <a:t>Extended window thrombolysis benefit is greatest in patients who cannot receive rapid EVT. WAKE-UP excluded planned EVT patients; TIMELESS/CHABLIS-T II showed no benefit in EVT recipients.</a:t>
            </a:r>
          </a:p>
        </p:txBody>
      </p:sp>
      <p:sp>
        <p:nvSpPr>
          <p:cNvPr id="30" name="TextBox 29">
            <a:extLst>
              <a:ext uri="{FF2B5EF4-FFF2-40B4-BE49-F238E27FC236}">
                <a16:creationId xmlns:a16="http://schemas.microsoft.com/office/drawing/2014/main" id="{48F75F41-241A-0F00-CE26-336E4100DFBA}"/>
              </a:ext>
            </a:extLst>
          </p:cNvPr>
          <p:cNvSpPr txBox="1"/>
          <p:nvPr/>
        </p:nvSpPr>
        <p:spPr>
          <a:xfrm>
            <a:off x="8187809" y="3411096"/>
            <a:ext cx="533982" cy="1015663"/>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6</a:t>
            </a:r>
          </a:p>
          <a:p>
            <a:endParaRPr lang="en-US" sz="1600" dirty="0">
              <a:solidFill>
                <a:srgbClr val="1E2D3A"/>
              </a:solidFill>
              <a:latin typeface="Lub Dub Condensed" panose="020B0506030403020204" pitchFamily="34" charset="77"/>
              <a:ea typeface="Calibri" pitchFamily="34" charset="-122"/>
              <a:cs typeface="Calibri" pitchFamily="34" charset="-120"/>
            </a:endParaRPr>
          </a:p>
        </p:txBody>
      </p:sp>
      <p:sp>
        <p:nvSpPr>
          <p:cNvPr id="31" name="TextBox 30">
            <a:extLst>
              <a:ext uri="{FF2B5EF4-FFF2-40B4-BE49-F238E27FC236}">
                <a16:creationId xmlns:a16="http://schemas.microsoft.com/office/drawing/2014/main" id="{371DB0AC-AD8E-563A-F5BE-56481072F7C5}"/>
              </a:ext>
            </a:extLst>
          </p:cNvPr>
          <p:cNvSpPr txBox="1"/>
          <p:nvPr/>
        </p:nvSpPr>
        <p:spPr>
          <a:xfrm>
            <a:off x="8179425" y="3500333"/>
            <a:ext cx="3260303" cy="1860509"/>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Intracranial </a:t>
            </a:r>
            <a:br>
              <a:rPr lang="en-US" b="1" dirty="0">
                <a:latin typeface="Lub Dub Bold" panose="020B0603030403020204" pitchFamily="34" charset="77"/>
                <a:ea typeface="Calibri" pitchFamily="34" charset="-122"/>
                <a:cs typeface="Calibri" pitchFamily="34" charset="-120"/>
              </a:rPr>
            </a:br>
            <a:r>
              <a:rPr lang="en-US" b="1" dirty="0">
                <a:latin typeface="Lub Dub Bold" panose="020B0603030403020204" pitchFamily="34" charset="77"/>
                <a:ea typeface="Calibri" pitchFamily="34" charset="-122"/>
                <a:cs typeface="Calibri" pitchFamily="34" charset="-120"/>
              </a:rPr>
              <a:t>Hemorrhage Exclusion</a:t>
            </a:r>
          </a:p>
          <a:p>
            <a:r>
              <a:rPr lang="en-US" sz="1600" dirty="0">
                <a:latin typeface="Lub Dub Condensed" panose="020B0506030403020204" pitchFamily="34" charset="77"/>
                <a:ea typeface="Calibri" pitchFamily="34" charset="-122"/>
                <a:cs typeface="Calibri" pitchFamily="34" charset="-120"/>
              </a:rPr>
              <a:t>Any sign of intracranial hemorrhage on baseline MRI was exclusionary in WAKE-UP. Hemorrhagic conversion risk must be weighed in the extended window risk-benefit discussion.</a:t>
            </a:r>
          </a:p>
        </p:txBody>
      </p:sp>
      <p:sp>
        <p:nvSpPr>
          <p:cNvPr id="4" name="Slide Number Placeholder 3">
            <a:extLst>
              <a:ext uri="{FF2B5EF4-FFF2-40B4-BE49-F238E27FC236}">
                <a16:creationId xmlns:a16="http://schemas.microsoft.com/office/drawing/2014/main" id="{C29325CB-F6F3-F666-427D-D4DDF8ED4C9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8" name="Text Placeholder 11">
            <a:extLst>
              <a:ext uri="{FF2B5EF4-FFF2-40B4-BE49-F238E27FC236}">
                <a16:creationId xmlns:a16="http://schemas.microsoft.com/office/drawing/2014/main" id="{DC05CBC8-A127-4937-35CA-EB6F568941FF}"/>
              </a:ext>
            </a:extLst>
          </p:cNvPr>
          <p:cNvSpPr>
            <a:spLocks noGrp="1"/>
          </p:cNvSpPr>
          <p:nvPr>
            <p:ph type="body" sz="quarter" idx="13"/>
          </p:nvPr>
        </p:nvSpPr>
        <p:spPr>
          <a:xfrm>
            <a:off x="1579344" y="5991021"/>
            <a:ext cx="9634817" cy="395216"/>
          </a:xfrm>
        </p:spPr>
        <p:txBody>
          <a:bodyPr/>
          <a:lstStyle/>
          <a:p>
            <a:r>
              <a:rPr lang="en-US" b="1" dirty="0"/>
              <a:t>Abbreviations: </a:t>
            </a:r>
            <a:r>
              <a:rPr lang="en-US" dirty="0"/>
              <a:t>CTP indicates computed tomography perfusion; DWI, diffusion-weighted imaging; EVT, endovascular thrombectomy; FLAIR, fluid-attenuated inversion recovery; and MRI, magnetic resonance imaging. </a:t>
            </a:r>
          </a:p>
        </p:txBody>
      </p:sp>
    </p:spTree>
    <p:extLst>
      <p:ext uri="{BB962C8B-B14F-4D97-AF65-F5344CB8AC3E}">
        <p14:creationId xmlns:p14="http://schemas.microsoft.com/office/powerpoint/2010/main" val="397865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CF39-B542-9EA1-E453-DAF4C3960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D3A71-BE98-ADA5-8628-915BEBD8AE9B}"/>
              </a:ext>
            </a:extLst>
          </p:cNvPr>
          <p:cNvSpPr>
            <a:spLocks noGrp="1"/>
          </p:cNvSpPr>
          <p:nvPr>
            <p:ph type="title"/>
          </p:nvPr>
        </p:nvSpPr>
        <p:spPr/>
        <p:txBody>
          <a:bodyPr/>
          <a:lstStyle/>
          <a:p>
            <a:r>
              <a:rPr kumimoji="0" lang="en-US" sz="32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Systems of Care and Implementation</a:t>
            </a:r>
            <a:endParaRPr lang="en-US" dirty="0"/>
          </a:p>
        </p:txBody>
      </p:sp>
      <p:sp>
        <p:nvSpPr>
          <p:cNvPr id="3" name="Rectangle 2">
            <a:extLst>
              <a:ext uri="{FF2B5EF4-FFF2-40B4-BE49-F238E27FC236}">
                <a16:creationId xmlns:a16="http://schemas.microsoft.com/office/drawing/2014/main" id="{0F00EFBF-169E-97CA-6484-B860AB78504F}"/>
              </a:ext>
              <a:ext uri="{C183D7F6-B498-43B3-948B-1728B52AA6E4}">
                <adec:decorative xmlns:adec="http://schemas.microsoft.com/office/drawing/2017/decorative" val="1"/>
              </a:ext>
            </a:extLst>
          </p:cNvPr>
          <p:cNvSpPr/>
          <p:nvPr/>
        </p:nvSpPr>
        <p:spPr>
          <a:xfrm>
            <a:off x="8106585" y="3589063"/>
            <a:ext cx="3582818" cy="22313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9948B4-5F57-EB9F-6B4F-4268EE5ED0A6}"/>
              </a:ext>
              <a:ext uri="{C183D7F6-B498-43B3-948B-1728B52AA6E4}">
                <adec:decorative xmlns:adec="http://schemas.microsoft.com/office/drawing/2017/decorative" val="1"/>
              </a:ext>
            </a:extLst>
          </p:cNvPr>
          <p:cNvSpPr/>
          <p:nvPr/>
        </p:nvSpPr>
        <p:spPr>
          <a:xfrm>
            <a:off x="4549301" y="3585821"/>
            <a:ext cx="3424136" cy="22313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74ACBDC-E846-65E1-13AB-C963F82D5562}"/>
              </a:ext>
              <a:ext uri="{C183D7F6-B498-43B3-948B-1728B52AA6E4}">
                <adec:decorative xmlns:adec="http://schemas.microsoft.com/office/drawing/2017/decorative" val="1"/>
              </a:ext>
            </a:extLst>
          </p:cNvPr>
          <p:cNvSpPr/>
          <p:nvPr/>
        </p:nvSpPr>
        <p:spPr>
          <a:xfrm>
            <a:off x="716806" y="3582578"/>
            <a:ext cx="3657397" cy="22313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E268B2-A201-0006-BA14-B9DE29920FD0}"/>
              </a:ext>
              <a:ext uri="{C183D7F6-B498-43B3-948B-1728B52AA6E4}">
                <adec:decorative xmlns:adec="http://schemas.microsoft.com/office/drawing/2017/decorative" val="1"/>
              </a:ext>
            </a:extLst>
          </p:cNvPr>
          <p:cNvSpPr/>
          <p:nvPr/>
        </p:nvSpPr>
        <p:spPr>
          <a:xfrm>
            <a:off x="8109829" y="1267395"/>
            <a:ext cx="3582818" cy="21859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569EAC-07D1-C205-994A-D2992010D7CD}"/>
              </a:ext>
              <a:ext uri="{C183D7F6-B498-43B3-948B-1728B52AA6E4}">
                <adec:decorative xmlns:adec="http://schemas.microsoft.com/office/drawing/2017/decorative" val="1"/>
              </a:ext>
            </a:extLst>
          </p:cNvPr>
          <p:cNvSpPr/>
          <p:nvPr/>
        </p:nvSpPr>
        <p:spPr>
          <a:xfrm>
            <a:off x="4552545" y="1264153"/>
            <a:ext cx="3424136" cy="21859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BC28B0-00EC-28CC-A73C-FC425E1E110D}"/>
              </a:ext>
              <a:ext uri="{C183D7F6-B498-43B3-948B-1728B52AA6E4}">
                <adec:decorative xmlns:adec="http://schemas.microsoft.com/office/drawing/2017/decorative" val="1"/>
              </a:ext>
            </a:extLst>
          </p:cNvPr>
          <p:cNvSpPr/>
          <p:nvPr/>
        </p:nvSpPr>
        <p:spPr>
          <a:xfrm>
            <a:off x="720050" y="1260910"/>
            <a:ext cx="3657397" cy="21859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9BFFFF-4F16-4E87-7B14-1FE045F79981}"/>
              </a:ext>
            </a:extLst>
          </p:cNvPr>
          <p:cNvSpPr txBox="1"/>
          <p:nvPr/>
        </p:nvSpPr>
        <p:spPr>
          <a:xfrm>
            <a:off x="868666" y="1256781"/>
            <a:ext cx="533982" cy="73152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1</a:t>
            </a:r>
          </a:p>
          <a:p>
            <a:endParaRPr lang="en-US" sz="4400" dirty="0"/>
          </a:p>
        </p:txBody>
      </p:sp>
      <p:sp>
        <p:nvSpPr>
          <p:cNvPr id="13" name="TextBox 12">
            <a:extLst>
              <a:ext uri="{FF2B5EF4-FFF2-40B4-BE49-F238E27FC236}">
                <a16:creationId xmlns:a16="http://schemas.microsoft.com/office/drawing/2014/main" id="{640B61CF-33D1-5235-7786-98E3935F061B}"/>
              </a:ext>
            </a:extLst>
          </p:cNvPr>
          <p:cNvSpPr txBox="1"/>
          <p:nvPr/>
        </p:nvSpPr>
        <p:spPr>
          <a:xfrm>
            <a:off x="838200" y="1349729"/>
            <a:ext cx="3566160" cy="1860509"/>
          </a:xfrm>
          <a:prstGeom prst="rect">
            <a:avLst/>
          </a:prstGeom>
          <a:noFill/>
        </p:spPr>
        <p:txBody>
          <a:bodyPr wrap="square">
            <a:spAutoFit/>
          </a:bodyPr>
          <a:lstStyle/>
          <a:p>
            <a:pPr lvl="1">
              <a:lnSpc>
                <a:spcPct val="90000"/>
              </a:lnSpc>
              <a:spcAft>
                <a:spcPts val="300"/>
              </a:spcAft>
            </a:pPr>
            <a:r>
              <a:rPr lang="en-US" dirty="0">
                <a:latin typeface="Lub Dub Bold" panose="020B0803030403020204" pitchFamily="34" charset="0"/>
              </a:rPr>
              <a:t>Wake-Up </a:t>
            </a:r>
            <a:br>
              <a:rPr lang="en-US" dirty="0">
                <a:latin typeface="Lub Dub Bold" panose="020B0803030403020204" pitchFamily="34" charset="0"/>
              </a:rPr>
            </a:br>
            <a:r>
              <a:rPr lang="en-US" dirty="0">
                <a:latin typeface="Lub Dub Bold" panose="020B0803030403020204" pitchFamily="34" charset="0"/>
              </a:rPr>
              <a:t>Stroke Protocol</a:t>
            </a:r>
          </a:p>
          <a:p>
            <a:r>
              <a:rPr lang="en-US" sz="1600" dirty="0">
                <a:latin typeface="Lub Dub Condensed" panose="020B0506030403020204" pitchFamily="34" charset="77"/>
                <a:ea typeface="Calibri" pitchFamily="34" charset="-122"/>
                <a:cs typeface="Calibri" pitchFamily="34" charset="-120"/>
              </a:rPr>
              <a:t>Centers with rapid-sequence MRI capability should ensure availability during peak morning hours for patients presenting upon awakening with disabling symptoms.</a:t>
            </a:r>
          </a:p>
        </p:txBody>
      </p:sp>
      <p:sp>
        <p:nvSpPr>
          <p:cNvPr id="14" name="TextBox 13">
            <a:extLst>
              <a:ext uri="{FF2B5EF4-FFF2-40B4-BE49-F238E27FC236}">
                <a16:creationId xmlns:a16="http://schemas.microsoft.com/office/drawing/2014/main" id="{D9494B96-F79D-98FF-51F9-6514D2CC4906}"/>
              </a:ext>
            </a:extLst>
          </p:cNvPr>
          <p:cNvSpPr txBox="1"/>
          <p:nvPr/>
        </p:nvSpPr>
        <p:spPr>
          <a:xfrm>
            <a:off x="4633360" y="1260492"/>
            <a:ext cx="533982" cy="73152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2</a:t>
            </a:r>
          </a:p>
          <a:p>
            <a:endParaRPr lang="en-US" sz="4400" dirty="0"/>
          </a:p>
        </p:txBody>
      </p:sp>
      <p:sp>
        <p:nvSpPr>
          <p:cNvPr id="15" name="TextBox 14">
            <a:extLst>
              <a:ext uri="{FF2B5EF4-FFF2-40B4-BE49-F238E27FC236}">
                <a16:creationId xmlns:a16="http://schemas.microsoft.com/office/drawing/2014/main" id="{F547E700-29F0-61CD-08B1-49C4BB3B645E}"/>
              </a:ext>
            </a:extLst>
          </p:cNvPr>
          <p:cNvSpPr txBox="1"/>
          <p:nvPr/>
        </p:nvSpPr>
        <p:spPr>
          <a:xfrm>
            <a:off x="4660273" y="1582325"/>
            <a:ext cx="3207132" cy="1857432"/>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CTP as an Alternative</a:t>
            </a:r>
          </a:p>
          <a:p>
            <a:r>
              <a:rPr lang="en-US" sz="1600" dirty="0">
                <a:latin typeface="Lub Dub Condensed" panose="020B0506030403020204" pitchFamily="34" charset="77"/>
                <a:ea typeface="Calibri" pitchFamily="34" charset="-122"/>
                <a:cs typeface="Calibri" pitchFamily="34" charset="-120"/>
              </a:rPr>
              <a:t>When rapid-sequence MRI is unavailable, CTP identifies salvageable penumbra in the 4.5–24 h window. Many hospitals already incorporate CTP into their acute stroke workflow.</a:t>
            </a:r>
          </a:p>
        </p:txBody>
      </p:sp>
      <p:sp>
        <p:nvSpPr>
          <p:cNvPr id="16" name="TextBox 15">
            <a:extLst>
              <a:ext uri="{FF2B5EF4-FFF2-40B4-BE49-F238E27FC236}">
                <a16:creationId xmlns:a16="http://schemas.microsoft.com/office/drawing/2014/main" id="{6FA71430-1C59-D1F1-3CC6-26C28B34E66C}"/>
              </a:ext>
            </a:extLst>
          </p:cNvPr>
          <p:cNvSpPr txBox="1"/>
          <p:nvPr/>
        </p:nvSpPr>
        <p:spPr>
          <a:xfrm>
            <a:off x="8187809" y="1260492"/>
            <a:ext cx="533982" cy="73152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3</a:t>
            </a:r>
          </a:p>
          <a:p>
            <a:endParaRPr lang="en-US" sz="4400" dirty="0"/>
          </a:p>
        </p:txBody>
      </p:sp>
      <p:sp>
        <p:nvSpPr>
          <p:cNvPr id="17" name="TextBox 16">
            <a:extLst>
              <a:ext uri="{FF2B5EF4-FFF2-40B4-BE49-F238E27FC236}">
                <a16:creationId xmlns:a16="http://schemas.microsoft.com/office/drawing/2014/main" id="{CEA96901-2BB5-FB6F-AE22-868B40D73B0A}"/>
              </a:ext>
            </a:extLst>
          </p:cNvPr>
          <p:cNvSpPr txBox="1"/>
          <p:nvPr/>
        </p:nvSpPr>
        <p:spPr>
          <a:xfrm>
            <a:off x="8179425" y="1349729"/>
            <a:ext cx="3445127" cy="1860509"/>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Prioritize Disabling Strokes</a:t>
            </a:r>
          </a:p>
          <a:p>
            <a:r>
              <a:rPr lang="en-US" sz="1600" dirty="0">
                <a:latin typeface="Lub Dub Condensed" panose="020B0506030403020204" pitchFamily="34" charset="77"/>
              </a:rPr>
              <a:t>Given resource limitations for advanced imaging, extended window protocols should prioritize patients with disabling deficits and no known contraindications to thrombolysis.</a:t>
            </a:r>
          </a:p>
        </p:txBody>
      </p:sp>
      <p:sp>
        <p:nvSpPr>
          <p:cNvPr id="18" name="TextBox 17">
            <a:extLst>
              <a:ext uri="{FF2B5EF4-FFF2-40B4-BE49-F238E27FC236}">
                <a16:creationId xmlns:a16="http://schemas.microsoft.com/office/drawing/2014/main" id="{EC959C07-0F8F-B0E0-FE72-FBAD7DC86E45}"/>
              </a:ext>
            </a:extLst>
          </p:cNvPr>
          <p:cNvSpPr txBox="1"/>
          <p:nvPr/>
        </p:nvSpPr>
        <p:spPr>
          <a:xfrm>
            <a:off x="849210" y="3543572"/>
            <a:ext cx="533982" cy="144655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4</a:t>
            </a:r>
          </a:p>
          <a:p>
            <a:endParaRPr lang="en-US" sz="4400" dirty="0"/>
          </a:p>
        </p:txBody>
      </p:sp>
      <p:sp>
        <p:nvSpPr>
          <p:cNvPr id="19" name="TextBox 18">
            <a:extLst>
              <a:ext uri="{FF2B5EF4-FFF2-40B4-BE49-F238E27FC236}">
                <a16:creationId xmlns:a16="http://schemas.microsoft.com/office/drawing/2014/main" id="{3A7A7BB9-2CF1-7DB1-AE4B-F513DCC6172F}"/>
              </a:ext>
            </a:extLst>
          </p:cNvPr>
          <p:cNvSpPr txBox="1"/>
          <p:nvPr/>
        </p:nvSpPr>
        <p:spPr>
          <a:xfrm>
            <a:off x="818744" y="3772708"/>
            <a:ext cx="3373877" cy="1972848"/>
          </a:xfrm>
          <a:prstGeom prst="rect">
            <a:avLst/>
          </a:prstGeom>
          <a:noFill/>
        </p:spPr>
        <p:txBody>
          <a:bodyPr wrap="square">
            <a:spAutoFit/>
          </a:bodyPr>
          <a:lstStyle/>
          <a:p>
            <a:pPr lvl="1">
              <a:lnSpc>
                <a:spcPct val="90000"/>
              </a:lnSpc>
              <a:spcAft>
                <a:spcPts val="1200"/>
              </a:spcAft>
            </a:pPr>
            <a:r>
              <a:rPr lang="en-US" b="1" dirty="0">
                <a:latin typeface="Lub Dub Bold" panose="020B0603030403020204" pitchFamily="34" charset="77"/>
                <a:ea typeface="Calibri" pitchFamily="34" charset="-122"/>
                <a:cs typeface="Calibri" pitchFamily="34" charset="-120"/>
              </a:rPr>
              <a:t>Pathway Redesign</a:t>
            </a:r>
          </a:p>
          <a:p>
            <a:r>
              <a:rPr lang="en-US" sz="1600" dirty="0">
                <a:latin typeface="Lub Dub Condensed" panose="020B0506030403020204" pitchFamily="34" charset="77"/>
                <a:ea typeface="Calibri" pitchFamily="34" charset="-122"/>
                <a:cs typeface="Calibri" pitchFamily="34" charset="-120"/>
              </a:rPr>
              <a:t>Hospital pathways built around the traditional 4.5-hour window need modification to operationalize extended window thrombolysis — including imaging logistics and eligibility criteria.</a:t>
            </a:r>
          </a:p>
        </p:txBody>
      </p:sp>
      <p:sp>
        <p:nvSpPr>
          <p:cNvPr id="21" name="TextBox 20">
            <a:extLst>
              <a:ext uri="{FF2B5EF4-FFF2-40B4-BE49-F238E27FC236}">
                <a16:creationId xmlns:a16="http://schemas.microsoft.com/office/drawing/2014/main" id="{A1D39E58-EAD4-F8A9-9086-33BC301D5DCD}"/>
              </a:ext>
            </a:extLst>
          </p:cNvPr>
          <p:cNvSpPr txBox="1"/>
          <p:nvPr/>
        </p:nvSpPr>
        <p:spPr>
          <a:xfrm>
            <a:off x="4613904" y="3547283"/>
            <a:ext cx="533982" cy="1446550"/>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5</a:t>
            </a:r>
          </a:p>
          <a:p>
            <a:endParaRPr lang="en-US" sz="4400" dirty="0"/>
          </a:p>
        </p:txBody>
      </p:sp>
      <p:sp>
        <p:nvSpPr>
          <p:cNvPr id="24" name="TextBox 23">
            <a:extLst>
              <a:ext uri="{FF2B5EF4-FFF2-40B4-BE49-F238E27FC236}">
                <a16:creationId xmlns:a16="http://schemas.microsoft.com/office/drawing/2014/main" id="{6F94CCC5-E782-6552-B74C-A004B5D07DF3}"/>
              </a:ext>
            </a:extLst>
          </p:cNvPr>
          <p:cNvSpPr txBox="1"/>
          <p:nvPr/>
        </p:nvSpPr>
        <p:spPr>
          <a:xfrm>
            <a:off x="4613906" y="3636520"/>
            <a:ext cx="3236315" cy="2106731"/>
          </a:xfrm>
          <a:prstGeom prst="rect">
            <a:avLst/>
          </a:prstGeom>
          <a:noFill/>
        </p:spPr>
        <p:txBody>
          <a:bodyPr wrap="square">
            <a:spAutoFit/>
          </a:bodyPr>
          <a:lstStyle/>
          <a:p>
            <a:pPr lvl="1">
              <a:lnSpc>
                <a:spcPct val="90000"/>
              </a:lnSpc>
              <a:spcAft>
                <a:spcPts val="300"/>
              </a:spcAft>
            </a:pPr>
            <a:r>
              <a:rPr lang="en-US" b="1" dirty="0">
                <a:latin typeface="Lub Dub Bold" panose="020B0603030403020204" pitchFamily="34" charset="77"/>
                <a:ea typeface="Calibri" pitchFamily="34" charset="-122"/>
                <a:cs typeface="Calibri" pitchFamily="34" charset="-120"/>
              </a:rPr>
              <a:t>Multidisciplinary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Lub Dub Condensed" panose="020B0506030403020204" pitchFamily="34" charset="77"/>
                <a:ea typeface="Calibri" pitchFamily="34" charset="-122"/>
                <a:cs typeface="Calibri" pitchFamily="34" charset="-120"/>
              </a:rPr>
              <a:t>Successful execution requires coordination across neurology, emergency medicine, radiology, and nursing. Automated perfusion software (RAPID or </a:t>
            </a:r>
            <a:r>
              <a:rPr lang="en-US" sz="1600" dirty="0" err="1">
                <a:latin typeface="Lub Dub Condensed" panose="020B0506030403020204" pitchFamily="34" charset="77"/>
                <a:ea typeface="Calibri" pitchFamily="34" charset="-122"/>
                <a:cs typeface="Calibri" pitchFamily="34" charset="-120"/>
              </a:rPr>
              <a:t>AutoMIStar</a:t>
            </a:r>
            <a:r>
              <a:rPr lang="en-US" sz="1600" dirty="0">
                <a:latin typeface="Lub Dub Condensed" panose="020B0506030403020204" pitchFamily="34" charset="77"/>
                <a:ea typeface="Calibri" pitchFamily="34" charset="-122"/>
                <a:cs typeface="Calibri" pitchFamily="34" charset="-120"/>
              </a:rPr>
              <a:t>) enables rapid decision support.</a:t>
            </a:r>
          </a:p>
        </p:txBody>
      </p:sp>
      <p:sp>
        <p:nvSpPr>
          <p:cNvPr id="30" name="TextBox 29">
            <a:extLst>
              <a:ext uri="{FF2B5EF4-FFF2-40B4-BE49-F238E27FC236}">
                <a16:creationId xmlns:a16="http://schemas.microsoft.com/office/drawing/2014/main" id="{EB185903-A52A-A643-6526-AB3FCFFAD9EC}"/>
              </a:ext>
            </a:extLst>
          </p:cNvPr>
          <p:cNvSpPr txBox="1"/>
          <p:nvPr/>
        </p:nvSpPr>
        <p:spPr>
          <a:xfrm>
            <a:off x="8168353" y="3547283"/>
            <a:ext cx="533982" cy="1015663"/>
          </a:xfrm>
          <a:prstGeom prst="rect">
            <a:avLst/>
          </a:prstGeom>
          <a:noFill/>
        </p:spPr>
        <p:txBody>
          <a:bodyPr wrap="square" rtlCol="0">
            <a:spAutoFit/>
          </a:bodyPr>
          <a:lstStyle/>
          <a:p>
            <a:r>
              <a:rPr lang="en-US" sz="4400" dirty="0">
                <a:solidFill>
                  <a:srgbClr val="065D93"/>
                </a:solidFill>
                <a:latin typeface="Lub Dub Heavy" panose="020B0903030403020204" pitchFamily="34" charset="0"/>
              </a:rPr>
              <a:t>6</a:t>
            </a:r>
          </a:p>
          <a:p>
            <a:endParaRPr lang="en-US" sz="1600" dirty="0">
              <a:solidFill>
                <a:srgbClr val="1E2D3A"/>
              </a:solidFill>
              <a:latin typeface="Lub Dub Condensed" panose="020B0506030403020204" pitchFamily="34" charset="77"/>
              <a:ea typeface="Calibri" pitchFamily="34" charset="-122"/>
              <a:cs typeface="Calibri" pitchFamily="34" charset="-120"/>
            </a:endParaRPr>
          </a:p>
        </p:txBody>
      </p:sp>
      <p:sp>
        <p:nvSpPr>
          <p:cNvPr id="31" name="TextBox 30">
            <a:extLst>
              <a:ext uri="{FF2B5EF4-FFF2-40B4-BE49-F238E27FC236}">
                <a16:creationId xmlns:a16="http://schemas.microsoft.com/office/drawing/2014/main" id="{AD0CA904-EB74-F5F8-5638-D99E9D117BED}"/>
              </a:ext>
            </a:extLst>
          </p:cNvPr>
          <p:cNvSpPr txBox="1"/>
          <p:nvPr/>
        </p:nvSpPr>
        <p:spPr>
          <a:xfrm>
            <a:off x="8159969" y="3762980"/>
            <a:ext cx="3260303" cy="1726627"/>
          </a:xfrm>
          <a:prstGeom prst="rect">
            <a:avLst/>
          </a:prstGeom>
          <a:noFill/>
        </p:spPr>
        <p:txBody>
          <a:bodyPr wrap="square">
            <a:spAutoFit/>
          </a:bodyPr>
          <a:lstStyle/>
          <a:p>
            <a:pPr lvl="1">
              <a:lnSpc>
                <a:spcPct val="90000"/>
              </a:lnSpc>
              <a:spcAft>
                <a:spcPts val="1200"/>
              </a:spcAft>
            </a:pPr>
            <a:r>
              <a:rPr lang="en-US" b="1" dirty="0">
                <a:latin typeface="Lub Dub Bold" panose="020B0603030403020204" pitchFamily="34" charset="77"/>
                <a:ea typeface="Calibri" pitchFamily="34" charset="-122"/>
                <a:cs typeface="Calibri" pitchFamily="34" charset="-120"/>
              </a:rPr>
              <a:t>Equity and Access</a:t>
            </a:r>
          </a:p>
          <a:p>
            <a:r>
              <a:rPr lang="en-US" sz="1600" dirty="0">
                <a:latin typeface="Lub Dub Condensed" panose="020B0506030403020204" pitchFamily="34" charset="77"/>
                <a:ea typeface="Calibri" pitchFamily="34" charset="-122"/>
                <a:cs typeface="Calibri" pitchFamily="34" charset="-120"/>
              </a:rPr>
              <a:t>Access to rapid-sequence MRI and CTP is not universal. Extended window thrombolysis guidelines must be implemented equitably, with explicit resource-matching strategies.</a:t>
            </a:r>
          </a:p>
        </p:txBody>
      </p:sp>
      <p:sp>
        <p:nvSpPr>
          <p:cNvPr id="4" name="Slide Number Placeholder 3">
            <a:extLst>
              <a:ext uri="{FF2B5EF4-FFF2-40B4-BE49-F238E27FC236}">
                <a16:creationId xmlns:a16="http://schemas.microsoft.com/office/drawing/2014/main" id="{23A45F8E-9C77-A7F7-A115-0C5F50F02DC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22" name="Text Placeholder 11">
            <a:extLst>
              <a:ext uri="{FF2B5EF4-FFF2-40B4-BE49-F238E27FC236}">
                <a16:creationId xmlns:a16="http://schemas.microsoft.com/office/drawing/2014/main" id="{F2AE98C1-97AB-5A4E-A06B-61CE95A6C788}"/>
              </a:ext>
            </a:extLst>
          </p:cNvPr>
          <p:cNvSpPr>
            <a:spLocks noGrp="1"/>
          </p:cNvSpPr>
          <p:nvPr>
            <p:ph type="body" sz="quarter" idx="13"/>
          </p:nvPr>
        </p:nvSpPr>
        <p:spPr>
          <a:xfrm>
            <a:off x="1722437" y="5933381"/>
            <a:ext cx="8747125" cy="283197"/>
          </a:xfrm>
        </p:spPr>
        <p:txBody>
          <a:bodyPr/>
          <a:lstStyle/>
          <a:p>
            <a:r>
              <a:rPr lang="en-US" b="1" dirty="0"/>
              <a:t>Abbreviations: </a:t>
            </a:r>
            <a:r>
              <a:rPr lang="en-US" dirty="0"/>
              <a:t>CTP indicates computed tomography perfusion; and MRI, magnetic resonance imaging. </a:t>
            </a:r>
          </a:p>
        </p:txBody>
      </p:sp>
    </p:spTree>
    <p:extLst>
      <p:ext uri="{BB962C8B-B14F-4D97-AF65-F5344CB8AC3E}">
        <p14:creationId xmlns:p14="http://schemas.microsoft.com/office/powerpoint/2010/main" val="279212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BAC65-4F2A-591F-D6CD-42613624A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4281E-6F23-7C6B-B81A-42B27F044338}"/>
              </a:ext>
            </a:extLst>
          </p:cNvPr>
          <p:cNvSpPr>
            <a:spLocks noGrp="1"/>
          </p:cNvSpPr>
          <p:nvPr>
            <p:ph type="title"/>
          </p:nvPr>
        </p:nvSpPr>
        <p:spPr/>
        <p:txBody>
          <a:bodyPr/>
          <a:lstStyle/>
          <a:p>
            <a:r>
              <a:rPr lang="en-US" dirty="0"/>
              <a:t>Take-Home Points</a:t>
            </a:r>
          </a:p>
        </p:txBody>
      </p:sp>
      <p:sp>
        <p:nvSpPr>
          <p:cNvPr id="3" name="Content Placeholder 2">
            <a:extLst>
              <a:ext uri="{FF2B5EF4-FFF2-40B4-BE49-F238E27FC236}">
                <a16:creationId xmlns:a16="http://schemas.microsoft.com/office/drawing/2014/main" id="{7F429A7B-20DE-679A-389E-5A4D03C17AFE}"/>
              </a:ext>
            </a:extLst>
          </p:cNvPr>
          <p:cNvSpPr>
            <a:spLocks noGrp="1"/>
          </p:cNvSpPr>
          <p:nvPr>
            <p:ph idx="1"/>
          </p:nvPr>
        </p:nvSpPr>
        <p:spPr>
          <a:xfrm>
            <a:off x="838200" y="1170119"/>
            <a:ext cx="10348609" cy="4683926"/>
          </a:xfrm>
        </p:spPr>
        <p:txBody>
          <a:bodyPr>
            <a:noAutofit/>
          </a:bodyPr>
          <a:lstStyle/>
          <a:p>
            <a:pPr marL="457200" indent="-457200">
              <a:spcBef>
                <a:spcPts val="2400"/>
              </a:spcBef>
              <a:buFont typeface="+mj-lt"/>
              <a:buAutoNum type="arabicPeriod"/>
            </a:pPr>
            <a:r>
              <a:rPr lang="en-US" sz="1800" b="1" dirty="0">
                <a:latin typeface="Lub Dub Bold" panose="020B0603030403020204" pitchFamily="34" charset="77"/>
                <a:ea typeface="Calibri" pitchFamily="34" charset="-122"/>
                <a:cs typeface="Calibri" pitchFamily="34" charset="-120"/>
              </a:rPr>
              <a:t>Tissue Is Brain</a:t>
            </a:r>
            <a:br>
              <a:rPr lang="en-US" sz="1800" dirty="0">
                <a:latin typeface="Lub Dub Medium" panose="020B0603030403020204" pitchFamily="34" charset="77"/>
              </a:rPr>
            </a:br>
            <a:r>
              <a:rPr lang="en-US" sz="1800" dirty="0">
                <a:latin typeface="Lub Dub Condensed" panose="020B0506030403020204" pitchFamily="34" charset="0"/>
                <a:ea typeface="Calibri" pitchFamily="34" charset="-122"/>
                <a:cs typeface="Calibri" pitchFamily="34" charset="-120"/>
              </a:rPr>
              <a:t>Identify patients with unknown onset or beyond the 4.5-hour window who have advanced imaging confirming salvageable brain tissue, as these patients can benefit from thrombolysis with improved 90-day functional outcomes.</a:t>
            </a:r>
          </a:p>
          <a:p>
            <a:pPr marL="457200" indent="-457200">
              <a:spcBef>
                <a:spcPts val="2400"/>
              </a:spcBef>
              <a:buFont typeface="+mj-lt"/>
              <a:buAutoNum type="arabicPeriod"/>
            </a:pPr>
            <a:r>
              <a:rPr lang="en-US" sz="1800" b="1" dirty="0">
                <a:latin typeface="Lub Dub Bold" panose="020B0603030403020204" pitchFamily="34" charset="77"/>
                <a:ea typeface="Calibri" pitchFamily="34" charset="-122"/>
                <a:cs typeface="Calibri" pitchFamily="34" charset="-120"/>
              </a:rPr>
              <a:t>Extended Window — Not One Size Fits All</a:t>
            </a:r>
            <a:br>
              <a:rPr lang="en-US" sz="2000" dirty="0">
                <a:latin typeface="Lub Dub Medium" panose="020B0603030403020204" pitchFamily="34" charset="77"/>
              </a:rPr>
            </a:br>
            <a:r>
              <a:rPr lang="en-US" sz="1800" dirty="0">
                <a:latin typeface="Lub Dub Condensed" panose="020B0506030403020204" pitchFamily="34" charset="0"/>
              </a:rPr>
              <a:t>Select treatment candidates based on imaging phenotype: use </a:t>
            </a:r>
            <a:r>
              <a:rPr lang="en-US" sz="1800" dirty="0">
                <a:latin typeface="Lub Dub Condensed" panose="020B0506030403020204" pitchFamily="34" charset="0"/>
                <a:ea typeface="Calibri" pitchFamily="34" charset="-122"/>
                <a:cs typeface="Calibri" pitchFamily="34" charset="-120"/>
              </a:rPr>
              <a:t>DWI-FLAIR mismatch for wake-up strokes (within 4.5 h of recognition) and perfusion mismatch to guide treatment up to 9 h or even 24 h from last known well.</a:t>
            </a:r>
          </a:p>
          <a:p>
            <a:pPr marL="457200" indent="-457200">
              <a:spcBef>
                <a:spcPts val="2400"/>
              </a:spcBef>
              <a:buFont typeface="+mj-lt"/>
              <a:buAutoNum type="arabicPeriod"/>
            </a:pPr>
            <a:r>
              <a:rPr lang="en-US" sz="1800" b="1" dirty="0">
                <a:latin typeface="Lub Dub Bold" panose="020B0603030403020204" pitchFamily="34" charset="77"/>
                <a:ea typeface="Calibri" pitchFamily="34" charset="-122"/>
                <a:cs typeface="Calibri" pitchFamily="34" charset="-120"/>
              </a:rPr>
              <a:t>EVT vs. IVT in the Extended Window</a:t>
            </a:r>
            <a:br>
              <a:rPr lang="en-US" sz="1800" dirty="0">
                <a:latin typeface="Lub Dub Condensed" panose="020B0506030403020204" pitchFamily="34" charset="0"/>
                <a:ea typeface="Calibri" pitchFamily="34" charset="-122"/>
                <a:cs typeface="Calibri" pitchFamily="34" charset="-120"/>
              </a:rPr>
            </a:br>
            <a:r>
              <a:rPr lang="en-US" sz="1800" dirty="0">
                <a:latin typeface="Lub Dub Condensed" panose="020B0506030403020204" pitchFamily="34" charset="0"/>
                <a:ea typeface="Calibri" pitchFamily="34" charset="-122"/>
                <a:cs typeface="Calibri" pitchFamily="34" charset="-120"/>
              </a:rPr>
              <a:t>Prioritize extended window thrombolysis benefit is greatest in patients who cannot undergo rapid EVT, recognizing that Tenecteplase did not improve outcomes in EVT-treated populations in TIMELESS and CHABILIS-T II.</a:t>
            </a:r>
          </a:p>
          <a:p>
            <a:pPr marL="457200" indent="-457200">
              <a:spcBef>
                <a:spcPts val="2400"/>
              </a:spcBef>
              <a:buFont typeface="+mj-lt"/>
              <a:buAutoNum type="arabicPeriod"/>
            </a:pPr>
            <a:r>
              <a:rPr lang="en-US" sz="1800" b="1" dirty="0">
                <a:latin typeface="Lub Dub Bold" panose="020B0603030403020204" pitchFamily="34" charset="77"/>
                <a:ea typeface="Calibri" pitchFamily="34" charset="-122"/>
                <a:cs typeface="Calibri" pitchFamily="34" charset="-120"/>
              </a:rPr>
              <a:t>Build Protocols Before the Next Patient Arrives</a:t>
            </a:r>
            <a:br>
              <a:rPr lang="en-US" sz="1800" dirty="0">
                <a:latin typeface="Lub Dub Condensed" panose="020B0506030403020204" pitchFamily="34" charset="0"/>
                <a:ea typeface="Calibri" pitchFamily="34" charset="-122"/>
                <a:cs typeface="Calibri" pitchFamily="34" charset="-120"/>
              </a:rPr>
            </a:br>
            <a:r>
              <a:rPr lang="en-US" sz="1800" dirty="0">
                <a:latin typeface="Lub Dub Condensed" panose="020B0506030403020204" pitchFamily="34" charset="0"/>
                <a:ea typeface="Calibri" pitchFamily="34" charset="-122"/>
                <a:cs typeface="Calibri" pitchFamily="34" charset="-120"/>
              </a:rPr>
              <a:t>Implement wake-up and extended window protocols addressing rapid imaging availability (MRI or CTP), eligibility criteria, and peak-hour resource deployment.</a:t>
            </a:r>
          </a:p>
          <a:p>
            <a:pPr marL="457200" indent="-457200">
              <a:spcBef>
                <a:spcPts val="1800"/>
              </a:spcBef>
              <a:buFont typeface="+mj-lt"/>
              <a:buAutoNum type="arabicPeriod"/>
            </a:pPr>
            <a:endParaRPr lang="en-US" sz="1800" dirty="0">
              <a:latin typeface="Lub Dub Condensed" panose="020B0506030403020204" pitchFamily="34" charset="0"/>
              <a:ea typeface="Calibri" pitchFamily="34" charset="-122"/>
              <a:cs typeface="Calibri" pitchFamily="34" charset="-120"/>
            </a:endParaRPr>
          </a:p>
          <a:p>
            <a:pPr marL="0" indent="0">
              <a:spcBef>
                <a:spcPts val="1800"/>
              </a:spcBef>
              <a:buNone/>
            </a:pPr>
            <a:endParaRPr lang="en-US" sz="20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2EE13D04-D032-A328-BAA4-145C9C0D028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5" name="Text Placeholder 11">
            <a:extLst>
              <a:ext uri="{FF2B5EF4-FFF2-40B4-BE49-F238E27FC236}">
                <a16:creationId xmlns:a16="http://schemas.microsoft.com/office/drawing/2014/main" id="{2BE39BEA-4E43-6539-A9B1-7A5C18F727F9}"/>
              </a:ext>
            </a:extLst>
          </p:cNvPr>
          <p:cNvSpPr>
            <a:spLocks noGrp="1"/>
          </p:cNvSpPr>
          <p:nvPr>
            <p:ph type="body" sz="quarter" idx="13"/>
          </p:nvPr>
        </p:nvSpPr>
        <p:spPr>
          <a:xfrm>
            <a:off x="1579344" y="5991021"/>
            <a:ext cx="9634817" cy="395216"/>
          </a:xfrm>
        </p:spPr>
        <p:txBody>
          <a:bodyPr/>
          <a:lstStyle/>
          <a:p>
            <a:r>
              <a:rPr lang="en-US" b="1" dirty="0"/>
              <a:t>Abbreviations: </a:t>
            </a:r>
            <a:r>
              <a:rPr lang="en-US" dirty="0"/>
              <a:t>CTP indicates computed tomography perfusion; DWI, diffusion-weighted imaging; EVT, endovascular thrombectomy; FLAIR, fluid-attenuated inversion recovery; IVT, intravenous thrombectomy; and MRI, magnetic resonance imaging. </a:t>
            </a:r>
          </a:p>
        </p:txBody>
      </p:sp>
    </p:spTree>
    <p:extLst>
      <p:ext uri="{BB962C8B-B14F-4D97-AF65-F5344CB8AC3E}">
        <p14:creationId xmlns:p14="http://schemas.microsoft.com/office/powerpoint/2010/main" val="19028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5DA03-3874-4E63-AD72-36EA0429E26E}">
  <ds:schemaRefs>
    <ds:schemaRef ds:uri="http://schemas.microsoft.com/office/2006/documentManagement/types"/>
    <ds:schemaRef ds:uri="http://schemas.microsoft.com/office/2006/metadata/properties"/>
    <ds:schemaRef ds:uri="http://purl.org/dc/elements/1.1/"/>
    <ds:schemaRef ds:uri="292e6601-2771-43db-a7cc-8f168ee05178"/>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91034C-CD83-40A7-8A0E-85EF59FF4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79971</TotalTime>
  <Words>2143</Words>
  <Application>Microsoft Office PowerPoint</Application>
  <PresentationFormat>Widescreen</PresentationFormat>
  <Paragraphs>180</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Lub Dub Bold</vt:lpstr>
      <vt:lpstr>Lub Dub Condensed</vt:lpstr>
      <vt:lpstr>Lub Dub Heavy</vt:lpstr>
      <vt:lpstr>Lub Dub Light</vt:lpstr>
      <vt:lpstr>Lub Dub Medium</vt:lpstr>
      <vt:lpstr>2_Office Theme</vt:lpstr>
      <vt:lpstr>Guideline Essentials:  Case Study Slide Series</vt:lpstr>
      <vt:lpstr>Case Presentation: Patient Profile</vt:lpstr>
      <vt:lpstr>Case Presentation: Imaging</vt:lpstr>
      <vt:lpstr>Case Presentation: Treatment and Outcome</vt:lpstr>
      <vt:lpstr>2026 AHA/ASA Guidelines: Extended Window Thrombolysis</vt:lpstr>
      <vt:lpstr>Key Trials Informing Extended Window Thrombolysis</vt:lpstr>
      <vt:lpstr>Clinical Caveats and Practical Considerations</vt:lpstr>
      <vt:lpstr>Systems of Care and Implementation</vt:lpstr>
      <vt:lpstr>Take-Home Points</vt:lpstr>
      <vt:lpstr>References</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Case Study Slide Series - Guidelines in Action: Extending the Treatment Window for Thrombolysis in Acute Ischemic Stroke</dc:title>
  <dc:creator>AmericanHeartAssociation6@heart.onmicrosoft.com</dc:creator>
  <cp:lastModifiedBy>Gwendolyn Reyna</cp:lastModifiedBy>
  <cp:revision>87</cp:revision>
  <dcterms:created xsi:type="dcterms:W3CDTF">2023-03-14T11:56:10Z</dcterms:created>
  <dcterms:modified xsi:type="dcterms:W3CDTF">2026-06-12T19:30:55Z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