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5"/>
  </p:notesMasterIdLst>
  <p:sldIdLst>
    <p:sldId id="308" r:id="rId5"/>
    <p:sldId id="1061" r:id="rId6"/>
    <p:sldId id="1095" r:id="rId7"/>
    <p:sldId id="1096" r:id="rId8"/>
    <p:sldId id="1115" r:id="rId9"/>
    <p:sldId id="1116" r:id="rId10"/>
    <p:sldId id="1105" r:id="rId11"/>
    <p:sldId id="1106" r:id="rId12"/>
    <p:sldId id="842" r:id="rId13"/>
    <p:sldId id="10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 id="{8ABF06AE-501C-09F5-5851-667F7D7FAA49}" name="Kellye Kimball (NAT COM Consultant)" initials="KK" userId="S::t-Kellye.Kimball@heart.org::ba4665bf-b8cf-4f25-8c84-755ce16b74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C08"/>
    <a:srgbClr val="065D93"/>
    <a:srgbClr val="79C78D"/>
    <a:srgbClr val="FF7F7F"/>
    <a:srgbClr val="FF00FF"/>
    <a:srgbClr val="CF242A"/>
    <a:srgbClr val="CF222A"/>
    <a:srgbClr val="CF232A"/>
    <a:srgbClr val="395723"/>
    <a:srgbClr val="FAA7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D026D-085C-46E8-A805-D02284388F80}" v="22" dt="2026-06-12T19:30:13.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7" autoAdjust="0"/>
    <p:restoredTop sz="93187" autoAdjust="0"/>
  </p:normalViewPr>
  <p:slideViewPr>
    <p:cSldViewPr snapToGrid="0">
      <p:cViewPr varScale="1">
        <p:scale>
          <a:sx n="103" d="100"/>
          <a:sy n="103" d="100"/>
        </p:scale>
        <p:origin x="15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0F2F325E-815E-4EFB-8D05-199871636F60}"/>
    <pc:docChg chg="custSel modSld">
      <pc:chgData name="Gwendolyn Reyna" userId="0492242f-5314-4750-ad50-640a4fe02908" providerId="ADAL" clId="{0F2F325E-815E-4EFB-8D05-199871636F60}" dt="2026-06-12T19:30:13.294" v="22" actId="1076"/>
      <pc:docMkLst>
        <pc:docMk/>
      </pc:docMkLst>
      <pc:sldChg chg="addSp delSp modSp mod">
        <pc:chgData name="Gwendolyn Reyna" userId="0492242f-5314-4750-ad50-640a4fe02908" providerId="ADAL" clId="{0F2F325E-815E-4EFB-8D05-199871636F60}" dt="2026-06-12T19:17:52.899" v="15" actId="1076"/>
        <pc:sldMkLst>
          <pc:docMk/>
          <pc:sldMk cId="1171176184" sldId="308"/>
        </pc:sldMkLst>
        <pc:spChg chg="mod">
          <ac:chgData name="Gwendolyn Reyna" userId="0492242f-5314-4750-ad50-640a4fe02908" providerId="ADAL" clId="{0F2F325E-815E-4EFB-8D05-199871636F60}" dt="2026-06-12T19:17:34.487" v="10" actId="14100"/>
          <ac:spMkLst>
            <pc:docMk/>
            <pc:sldMk cId="1171176184" sldId="308"/>
            <ac:spMk id="2" creationId="{758E7538-99E0-814A-996C-0848A5205CE0}"/>
          </ac:spMkLst>
        </pc:spChg>
        <pc:spChg chg="del">
          <ac:chgData name="Gwendolyn Reyna" userId="0492242f-5314-4750-ad50-640a4fe02908" providerId="ADAL" clId="{0F2F325E-815E-4EFB-8D05-199871636F60}" dt="2026-06-12T19:17:04.157" v="1" actId="478"/>
          <ac:spMkLst>
            <pc:docMk/>
            <pc:sldMk cId="1171176184" sldId="308"/>
            <ac:spMk id="10" creationId="{3C6DAAF1-2EB2-8B80-B01D-5EB309D91231}"/>
          </ac:spMkLst>
        </pc:spChg>
        <pc:picChg chg="del">
          <ac:chgData name="Gwendolyn Reyna" userId="0492242f-5314-4750-ad50-640a4fe02908" providerId="ADAL" clId="{0F2F325E-815E-4EFB-8D05-199871636F60}" dt="2026-06-12T19:17:01.100" v="0" actId="478"/>
          <ac:picMkLst>
            <pc:docMk/>
            <pc:sldMk cId="1171176184" sldId="308"/>
            <ac:picMk id="5" creationId="{5E5822C4-FC1E-5A5F-DB8D-B144A11AE83A}"/>
          </ac:picMkLst>
        </pc:picChg>
        <pc:picChg chg="add del mod">
          <ac:chgData name="Gwendolyn Reyna" userId="0492242f-5314-4750-ad50-640a4fe02908" providerId="ADAL" clId="{0F2F325E-815E-4EFB-8D05-199871636F60}" dt="2026-06-12T19:17:17.548" v="5" actId="478"/>
          <ac:picMkLst>
            <pc:docMk/>
            <pc:sldMk cId="1171176184" sldId="308"/>
            <ac:picMk id="1026" creationId="{289E9976-1C90-A8E5-FA45-8E84E77DCE21}"/>
          </ac:picMkLst>
        </pc:picChg>
        <pc:picChg chg="add mod">
          <ac:chgData name="Gwendolyn Reyna" userId="0492242f-5314-4750-ad50-640a4fe02908" providerId="ADAL" clId="{0F2F325E-815E-4EFB-8D05-199871636F60}" dt="2026-06-12T19:17:34.487" v="10" actId="14100"/>
          <ac:picMkLst>
            <pc:docMk/>
            <pc:sldMk cId="1171176184" sldId="308"/>
            <ac:picMk id="1028" creationId="{57D7C3CC-EE79-789F-8315-5B789B480EF4}"/>
          </ac:picMkLst>
        </pc:picChg>
        <pc:picChg chg="add mod">
          <ac:chgData name="Gwendolyn Reyna" userId="0492242f-5314-4750-ad50-640a4fe02908" providerId="ADAL" clId="{0F2F325E-815E-4EFB-8D05-199871636F60}" dt="2026-06-12T19:17:52.899" v="15" actId="1076"/>
          <ac:picMkLst>
            <pc:docMk/>
            <pc:sldMk cId="1171176184" sldId="308"/>
            <ac:picMk id="1030" creationId="{7C989163-7DE8-C660-9D6F-D93C667C47FC}"/>
          </ac:picMkLst>
        </pc:picChg>
      </pc:sldChg>
      <pc:sldChg chg="addSp modSp">
        <pc:chgData name="Gwendolyn Reyna" userId="0492242f-5314-4750-ad50-640a4fe02908" providerId="ADAL" clId="{0F2F325E-815E-4EFB-8D05-199871636F60}" dt="2026-06-12T19:30:13.294" v="22" actId="1076"/>
        <pc:sldMkLst>
          <pc:docMk/>
          <pc:sldMk cId="675889619" sldId="842"/>
        </pc:sldMkLst>
        <pc:picChg chg="add mod">
          <ac:chgData name="Gwendolyn Reyna" userId="0492242f-5314-4750-ad50-640a4fe02908" providerId="ADAL" clId="{0F2F325E-815E-4EFB-8D05-199871636F60}" dt="2026-06-12T19:30:13.294" v="22" actId="1076"/>
          <ac:picMkLst>
            <pc:docMk/>
            <pc:sldMk cId="675889619" sldId="842"/>
            <ac:picMk id="2050" creationId="{BB78FE8A-8455-2AB0-8ADA-BE01F9DA27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311694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1E25B-D9FC-7FB5-9CAC-175183948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39162-40A8-F190-E5DA-05AECCE95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2595A-7E50-B1FE-3593-5ED6EAD025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7F86F-3FD6-93ED-7A91-3BBB0FF905B8}"/>
              </a:ext>
            </a:extLst>
          </p:cNvPr>
          <p:cNvSpPr>
            <a:spLocks noGrp="1"/>
          </p:cNvSpPr>
          <p:nvPr>
            <p:ph type="sldNum" sz="quarter" idx="5"/>
          </p:nvPr>
        </p:nvSpPr>
        <p:spPr/>
        <p:txBody>
          <a:bodyPr/>
          <a:lstStyle/>
          <a:p>
            <a:fld id="{F3631FF5-ADD1-489E-9034-3EA822349562}" type="slidenum">
              <a:rPr lang="en-US" smtClean="0"/>
              <a:t>3</a:t>
            </a:fld>
            <a:endParaRPr lang="en-US"/>
          </a:p>
        </p:txBody>
      </p:sp>
    </p:spTree>
    <p:extLst>
      <p:ext uri="{BB962C8B-B14F-4D97-AF65-F5344CB8AC3E}">
        <p14:creationId xmlns:p14="http://schemas.microsoft.com/office/powerpoint/2010/main" val="133424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400" dirty="0"/>
          </a:p>
        </p:txBody>
      </p:sp>
      <p:sp>
        <p:nvSpPr>
          <p:cNvPr id="4" name="Slide Number Placeholder 3"/>
          <p:cNvSpPr>
            <a:spLocks noGrp="1"/>
          </p:cNvSpPr>
          <p:nvPr>
            <p:ph type="sldNum" sz="quarter" idx="5"/>
          </p:nvPr>
        </p:nvSpPr>
        <p:spPr/>
        <p:txBody>
          <a:bodyPr/>
          <a:lstStyle/>
          <a:p>
            <a:fld id="{F3631FF5-ADD1-489E-9034-3EA822349562}" type="slidenum">
              <a:rPr lang="en-US" smtClean="0"/>
              <a:t>7</a:t>
            </a:fld>
            <a:endParaRPr lang="en-US"/>
          </a:p>
        </p:txBody>
      </p:sp>
    </p:spTree>
    <p:extLst>
      <p:ext uri="{BB962C8B-B14F-4D97-AF65-F5344CB8AC3E}">
        <p14:creationId xmlns:p14="http://schemas.microsoft.com/office/powerpoint/2010/main" val="187975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160219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10</a:t>
            </a:fld>
            <a:endParaRPr lang="en-US"/>
          </a:p>
        </p:txBody>
      </p:sp>
    </p:spTree>
    <p:extLst>
      <p:ext uri="{BB962C8B-B14F-4D97-AF65-F5344CB8AC3E}">
        <p14:creationId xmlns:p14="http://schemas.microsoft.com/office/powerpoint/2010/main" val="1829337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2715"/>
            <a:ext cx="12179300" cy="6852569"/>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B2BB8909-4FC5-74CC-1B81-50391E369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77" r="-1"/>
          <a:stretch>
            <a:fillRect/>
          </a:stretch>
        </p:blipFill>
        <p:spPr>
          <a:xfrm>
            <a:off x="1714500" y="143"/>
            <a:ext cx="1047917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Wang &amp; </a:t>
            </a:r>
            <a:r>
              <a:rPr lang="en-US" sz="900" kern="0" dirty="0" err="1">
                <a:solidFill>
                  <a:schemeClr val="tx1">
                    <a:lumMod val="50000"/>
                    <a:lumOff val="50000"/>
                  </a:schemeClr>
                </a:solidFill>
                <a:latin typeface="Lub Dub Condensed" panose="020B0506030403020204" pitchFamily="34" charset="0"/>
                <a:cs typeface="Arial"/>
              </a:rPr>
              <a:t>Tahsili-Fahadan</a:t>
            </a:r>
            <a:r>
              <a:rPr lang="en-US" sz="900" kern="0" dirty="0">
                <a:solidFill>
                  <a:schemeClr val="tx1">
                    <a:lumMod val="50000"/>
                    <a:lumOff val="50000"/>
                  </a:schemeClr>
                </a:solidFill>
                <a:latin typeface="Lub Dub Condensed" panose="020B0506030403020204" pitchFamily="34" charset="0"/>
                <a:cs typeface="Arial"/>
              </a:rPr>
              <a:t>. Guideline in Action: General Supportive Early Management: Blood Pressure and Glucose.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 2026, doi:10.1161/STROKEAHA.125.053824</a:t>
            </a:r>
          </a:p>
        </p:txBody>
      </p:sp>
      <p:pic>
        <p:nvPicPr>
          <p:cNvPr id="10" name="Picture 9">
            <a:extLst>
              <a:ext uri="{FF2B5EF4-FFF2-40B4-BE49-F238E27FC236}">
                <a16:creationId xmlns:a16="http://schemas.microsoft.com/office/drawing/2014/main" id="{D7D2C954-7621-3F4E-5BE3-C43E60F1B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77" r="-1"/>
          <a:stretch>
            <a:fillRect/>
          </a:stretch>
        </p:blipFill>
        <p:spPr>
          <a:xfrm>
            <a:off x="1714500" y="143"/>
            <a:ext cx="1047917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Adapted from: Prabhakaran S. 2026 AHA/ASA Guideline for Early Management of AIS.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 2026.</a:t>
            </a:r>
          </a:p>
        </p:txBody>
      </p:sp>
      <p:pic>
        <p:nvPicPr>
          <p:cNvPr id="10" name="Picture 9">
            <a:extLst>
              <a:ext uri="{FF2B5EF4-FFF2-40B4-BE49-F238E27FC236}">
                <a16:creationId xmlns:a16="http://schemas.microsoft.com/office/drawing/2014/main" id="{D7D2C954-7621-3F4E-5BE3-C43E60F1B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129714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80" r:id="rId3"/>
    <p:sldLayoutId id="2147483678" r:id="rId4"/>
    <p:sldLayoutId id="2147483679"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case-study-slide-ser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Stroke Association, a division of the 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105628" y="1049708"/>
            <a:ext cx="9144000" cy="1763632"/>
          </a:xfrm>
        </p:spPr>
        <p:txBody>
          <a:bodyPr/>
          <a:lstStyle/>
          <a:p>
            <a:r>
              <a:rPr lang="en-US" sz="6600" dirty="0"/>
              <a:t>Guideline Essentials: </a:t>
            </a:r>
            <a:r>
              <a:rPr lang="en-US" sz="4800" dirty="0">
                <a:latin typeface="Lub Dub Medium" panose="020B0603030403020204" pitchFamily="34" charset="0"/>
              </a:rPr>
              <a:t> Case Study Slide Series</a:t>
            </a:r>
            <a:endParaRPr lang="en-US" sz="7200" dirty="0">
              <a:latin typeface="Lub Dub Medium" panose="020B0603030403020204" pitchFamily="34" charset="0"/>
            </a:endParaRP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3256766"/>
            <a:ext cx="8743950" cy="3154219"/>
          </a:xfrm>
        </p:spPr>
        <p:txBody>
          <a:bodyPr>
            <a:normAutofit/>
          </a:bodyPr>
          <a:lstStyle/>
          <a:p>
            <a:pPr>
              <a:lnSpc>
                <a:spcPct val="110000"/>
              </a:lnSpc>
              <a:spcBef>
                <a:spcPts val="0"/>
              </a:spcBef>
            </a:pPr>
            <a:r>
              <a:rPr lang="en-US" dirty="0">
                <a:latin typeface="Lub Dub Light" panose="020B0303030403020204" pitchFamily="34" charset="0"/>
              </a:rPr>
              <a:t>Acute Ischemic Stroke Case Study</a:t>
            </a:r>
          </a:p>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Guidelines in Action: </a:t>
            </a:r>
            <a:br>
              <a:rPr lang="en-US" sz="3200" dirty="0"/>
            </a:br>
            <a:r>
              <a:rPr lang="en-US" sz="3200" dirty="0"/>
              <a:t>General Supportive Early Management: Blood Pressure and Glucose</a:t>
            </a:r>
          </a:p>
        </p:txBody>
      </p:sp>
      <p:pic>
        <p:nvPicPr>
          <p:cNvPr id="1030" name="Picture 6">
            <a:extLst>
              <a:ext uri="{FF2B5EF4-FFF2-40B4-BE49-F238E27FC236}">
                <a16:creationId xmlns:a16="http://schemas.microsoft.com/office/drawing/2014/main" id="{7C989163-7DE8-C660-9D6F-D93C667C4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760" y="5158032"/>
            <a:ext cx="1401885" cy="156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7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A0BCB-D59E-68A8-C31F-74A90124E292}"/>
              </a:ext>
            </a:extLst>
          </p:cNvPr>
          <p:cNvSpPr>
            <a:spLocks noGrp="1"/>
          </p:cNvSpPr>
          <p:nvPr>
            <p:ph type="ctrTitle"/>
          </p:nvPr>
        </p:nvSpPr>
        <p:spPr>
          <a:xfrm>
            <a:off x="2209800" y="814556"/>
            <a:ext cx="9144000" cy="567435"/>
          </a:xfrm>
        </p:spPr>
        <p:txBody>
          <a:bodyPr/>
          <a:lstStyle/>
          <a:p>
            <a:r>
              <a:rPr lang="en-US" sz="4000" dirty="0"/>
              <a:t>Copyright and Permissions Notice</a:t>
            </a:r>
          </a:p>
        </p:txBody>
      </p:sp>
      <p:sp>
        <p:nvSpPr>
          <p:cNvPr id="7" name="Subtitle 6">
            <a:extLst>
              <a:ext uri="{FF2B5EF4-FFF2-40B4-BE49-F238E27FC236}">
                <a16:creationId xmlns:a16="http://schemas.microsoft.com/office/drawing/2014/main" id="{07862C10-758A-8372-D096-B4B95A4405D8}"/>
              </a:ext>
            </a:extLst>
          </p:cNvPr>
          <p:cNvSpPr>
            <a:spLocks noGrp="1"/>
          </p:cNvSpPr>
          <p:nvPr>
            <p:ph type="subTitle" idx="1"/>
          </p:nvPr>
        </p:nvSpPr>
        <p:spPr>
          <a:xfrm>
            <a:off x="2343150" y="1714500"/>
            <a:ext cx="8877300" cy="4613563"/>
          </a:xfrm>
        </p:spPr>
        <p:txBody>
          <a:bodyPr>
            <a:normAutofit/>
          </a:bodyPr>
          <a:lstStyle/>
          <a:p>
            <a:r>
              <a:rPr lang="en-US" sz="2000" dirty="0"/>
              <a:t>© Copyright 2026. American Heart Association. All rights reserved.</a:t>
            </a:r>
          </a:p>
          <a:p>
            <a:r>
              <a:rPr lang="en-US" sz="2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2000" i="1" dirty="0"/>
              <a:t>This content may be used for limited educational and personal use. Further distribution or dissemination requires a licensing agreement. Unauthorized use or distribution in any media is strictly prohibited.</a:t>
            </a:r>
            <a:endParaRPr lang="en-US" sz="2000" dirty="0"/>
          </a:p>
          <a:p>
            <a:r>
              <a:rPr lang="en-US" sz="2000" dirty="0"/>
              <a:t>For permissions inquiries and licensing fee information,</a:t>
            </a:r>
            <a:br>
              <a:rPr lang="en-US" sz="2000" dirty="0"/>
            </a:br>
            <a:r>
              <a:rPr lang="en-US" sz="2000" dirty="0"/>
              <a:t> please see the information/Request Form at this link:</a:t>
            </a:r>
          </a:p>
          <a:p>
            <a:r>
              <a:rPr lang="en-US" sz="2000" u="sng" dirty="0">
                <a:hlinkClick r:id="rId3">
                  <a:extLst>
                    <a:ext uri="{A12FA001-AC4F-418D-AE19-62706E023703}">
                      <ahyp:hlinkClr xmlns:ahyp="http://schemas.microsoft.com/office/drawing/2018/hyperlinkcolor" val="tx"/>
                    </a:ext>
                  </a:extLst>
                </a:hlinkClick>
              </a:rPr>
              <a:t>https://www.heart.org/en/about-us/statements-and-policies/copyright-request-form</a:t>
            </a:r>
            <a:endParaRPr lang="en-US" sz="900" dirty="0">
              <a:latin typeface="Lub Dub Bold" panose="020B0803030403020204" pitchFamily="34" charset="0"/>
            </a:endParaRPr>
          </a:p>
        </p:txBody>
      </p:sp>
      <p:sp>
        <p:nvSpPr>
          <p:cNvPr id="8" name="Slide Number Placeholder 1">
            <a:extLst>
              <a:ext uri="{FF2B5EF4-FFF2-40B4-BE49-F238E27FC236}">
                <a16:creationId xmlns:a16="http://schemas.microsoft.com/office/drawing/2014/main" id="{5C16DF9A-1C49-ABA9-1A2A-736FD09CC1B3}"/>
              </a:ext>
              <a:ext uri="{C183D7F6-B498-43B3-948B-1728B52AA6E4}">
                <adec:decorative xmlns:adec="http://schemas.microsoft.com/office/drawing/2017/decorative" val="1"/>
              </a:ext>
            </a:extLst>
          </p:cNvPr>
          <p:cNvSpPr txBox="1">
            <a:spLocks/>
          </p:cNvSpPr>
          <p:nvPr/>
        </p:nvSpPr>
        <p:spPr>
          <a:xfrm>
            <a:off x="11353800" y="6355866"/>
            <a:ext cx="382656" cy="233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AF4333-7328-E84F-9F6D-15A5075E3AB3}" type="slidenum">
              <a:rPr lang="en-US" sz="900">
                <a:solidFill>
                  <a:schemeClr val="bg1"/>
                </a:solidFill>
                <a:latin typeface="Lub Dub Medium" panose="020B0603030403020204" pitchFamily="34" charset="0"/>
              </a:rPr>
              <a:pPr/>
              <a:t>10</a:t>
            </a:fld>
            <a:endParaRPr lang="en-US" sz="900" dirty="0">
              <a:solidFill>
                <a:schemeClr val="bg1"/>
              </a:solidFill>
              <a:latin typeface="Lub Dub Medium" panose="020B0603030403020204" pitchFamily="34" charset="0"/>
            </a:endParaRPr>
          </a:p>
        </p:txBody>
      </p:sp>
    </p:spTree>
    <p:extLst>
      <p:ext uri="{BB962C8B-B14F-4D97-AF65-F5344CB8AC3E}">
        <p14:creationId xmlns:p14="http://schemas.microsoft.com/office/powerpoint/2010/main" val="25730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0D8619-EA44-BCEC-EF3A-DC22295E5FF7}"/>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Patient Profile</a:t>
            </a:r>
          </a:p>
        </p:txBody>
      </p:sp>
      <p:sp>
        <p:nvSpPr>
          <p:cNvPr id="4" name="Content Placeholder 3">
            <a:extLst>
              <a:ext uri="{FF2B5EF4-FFF2-40B4-BE49-F238E27FC236}">
                <a16:creationId xmlns:a16="http://schemas.microsoft.com/office/drawing/2014/main" id="{3471A3FC-A169-E6E3-E261-F8D416232385}"/>
              </a:ext>
            </a:extLst>
          </p:cNvPr>
          <p:cNvSpPr>
            <a:spLocks noGrp="1"/>
          </p:cNvSpPr>
          <p:nvPr>
            <p:ph idx="1"/>
          </p:nvPr>
        </p:nvSpPr>
        <p:spPr>
          <a:xfrm>
            <a:off x="838200" y="1222662"/>
            <a:ext cx="4585855" cy="1167247"/>
          </a:xfrm>
        </p:spPr>
        <p:txBody>
          <a:bodyPr lIns="0"/>
          <a:lstStyle/>
          <a:p>
            <a:pPr marL="0" indent="0">
              <a:buNone/>
            </a:pPr>
            <a:r>
              <a:rPr lang="en-US" sz="3200" dirty="0">
                <a:solidFill>
                  <a:srgbClr val="CF242A"/>
                </a:solidFill>
                <a:latin typeface="Lub Dub Bold" panose="020B0803030403020204" pitchFamily="34" charset="0"/>
              </a:rPr>
              <a:t>68-year-old woman</a:t>
            </a:r>
          </a:p>
        </p:txBody>
      </p:sp>
      <p:sp>
        <p:nvSpPr>
          <p:cNvPr id="13" name="TextBox 12">
            <a:extLst>
              <a:ext uri="{FF2B5EF4-FFF2-40B4-BE49-F238E27FC236}">
                <a16:creationId xmlns:a16="http://schemas.microsoft.com/office/drawing/2014/main" id="{1944E1DA-5D31-3171-B222-62E9AE75B5B2}"/>
              </a:ext>
            </a:extLst>
          </p:cNvPr>
          <p:cNvSpPr txBox="1"/>
          <p:nvPr/>
        </p:nvSpPr>
        <p:spPr>
          <a:xfrm>
            <a:off x="865041" y="1943135"/>
            <a:ext cx="7422925" cy="4324261"/>
          </a:xfrm>
          <a:prstGeom prst="rect">
            <a:avLst/>
          </a:prstGeom>
          <a:noFill/>
        </p:spPr>
        <p:txBody>
          <a:bodyPr wrap="square" lIns="0">
            <a:spAutoFit/>
          </a:bodyPr>
          <a:lstStyle/>
          <a:p>
            <a:pPr>
              <a:spcAft>
                <a:spcPts val="3000"/>
              </a:spcAft>
            </a:pPr>
            <a:r>
              <a:rPr lang="en-US" sz="2000" dirty="0">
                <a:latin typeface="Lub Dub Bold" panose="020B0803030403020204" pitchFamily="34" charset="0"/>
              </a:rPr>
              <a:t>COMORBIDITIES: </a:t>
            </a:r>
            <a:br>
              <a:rPr lang="en-US" sz="2000" dirty="0">
                <a:latin typeface="Lub Dub Medium" panose="020B0603030403020204" pitchFamily="34" charset="0"/>
              </a:rPr>
            </a:br>
            <a:r>
              <a:rPr lang="en-US" sz="2000" dirty="0">
                <a:latin typeface="Lub Dub Medium" panose="020B0603030403020204" pitchFamily="34" charset="0"/>
              </a:rPr>
              <a:t>Hypertension, hyperlipidemia, </a:t>
            </a:r>
            <a:br>
              <a:rPr lang="en-US" sz="2000" dirty="0">
                <a:latin typeface="Lub Dub Medium" panose="020B0603030403020204" pitchFamily="34" charset="0"/>
              </a:rPr>
            </a:br>
            <a:r>
              <a:rPr lang="en-US" sz="2000" dirty="0">
                <a:latin typeface="Lub Dub Medium" panose="020B0603030403020204" pitchFamily="34" charset="0"/>
              </a:rPr>
              <a:t>type 2 diabetes (HbA1c 13.8%)</a:t>
            </a:r>
          </a:p>
          <a:p>
            <a:pPr>
              <a:spcAft>
                <a:spcPts val="3000"/>
              </a:spcAft>
            </a:pPr>
            <a:r>
              <a:rPr lang="en-US" sz="2000" dirty="0">
                <a:latin typeface="Lub Dub Bold" panose="020B0803030403020204" pitchFamily="34" charset="0"/>
              </a:rPr>
              <a:t>PRESENTATION: </a:t>
            </a:r>
            <a:br>
              <a:rPr lang="en-US" sz="2000" dirty="0">
                <a:latin typeface="Lub Dub Bold" panose="020B0803030403020204" pitchFamily="34" charset="0"/>
              </a:rPr>
            </a:br>
            <a:r>
              <a:rPr lang="en-US" sz="2000" dirty="0">
                <a:latin typeface="Lub Dub Medium" panose="020B0603030403020204" pitchFamily="34" charset="0"/>
              </a:rPr>
              <a:t>Acute left arm weakness on waking; </a:t>
            </a:r>
            <a:br>
              <a:rPr lang="en-US" sz="2000" dirty="0">
                <a:latin typeface="Lub Dub Medium" panose="020B0603030403020204" pitchFamily="34" charset="0"/>
              </a:rPr>
            </a:br>
            <a:r>
              <a:rPr lang="en-US" sz="2000" dirty="0">
                <a:latin typeface="Lub Dub Medium" panose="020B0603030403020204" pitchFamily="34" charset="0"/>
              </a:rPr>
              <a:t>last known well prior night</a:t>
            </a:r>
          </a:p>
          <a:p>
            <a:pPr>
              <a:spcAft>
                <a:spcPts val="3000"/>
              </a:spcAft>
            </a:pPr>
            <a:r>
              <a:rPr lang="en-US" sz="2000" dirty="0">
                <a:latin typeface="Lub Dub Bold" panose="020B0803030403020204" pitchFamily="34" charset="0"/>
              </a:rPr>
              <a:t>OUTSIDE HOSPITAL: </a:t>
            </a:r>
            <a:br>
              <a:rPr lang="en-US" sz="2000" dirty="0">
                <a:latin typeface="Lub Dub Bold" panose="020B0803030403020204" pitchFamily="34" charset="0"/>
              </a:rPr>
            </a:br>
            <a:r>
              <a:rPr lang="en-US" sz="2000" dirty="0">
                <a:latin typeface="Lub Dub Medium" panose="020B0603030403020204" pitchFamily="34" charset="0"/>
              </a:rPr>
              <a:t>NIHSS 7 — left hemiparesis, neglect, dysarthria</a:t>
            </a:r>
            <a:br>
              <a:rPr lang="en-US" sz="2000" dirty="0">
                <a:latin typeface="Lub Dub Medium" panose="020B0603030403020204" pitchFamily="34" charset="0"/>
              </a:rPr>
            </a:br>
            <a:r>
              <a:rPr lang="en-US" sz="2000" dirty="0">
                <a:latin typeface="Lub Dub Medium" panose="020B0603030403020204" pitchFamily="34" charset="0"/>
              </a:rPr>
              <a:t>CT: right parietal hypodensity; CTA: right M2 occlusion</a:t>
            </a:r>
          </a:p>
          <a:p>
            <a:pPr>
              <a:spcAft>
                <a:spcPts val="3000"/>
              </a:spcAft>
            </a:pPr>
            <a:endParaRPr lang="en-US" sz="2000" dirty="0">
              <a:latin typeface="Lub Dub Medium" panose="020B0603030403020204" pitchFamily="34" charset="0"/>
            </a:endParaRPr>
          </a:p>
        </p:txBody>
      </p:sp>
      <p:sp>
        <p:nvSpPr>
          <p:cNvPr id="8" name="TextBox 7">
            <a:extLst>
              <a:ext uri="{FF2B5EF4-FFF2-40B4-BE49-F238E27FC236}">
                <a16:creationId xmlns:a16="http://schemas.microsoft.com/office/drawing/2014/main" id="{A1B36047-244E-A7D7-B0A8-C3C60CBF8361}"/>
              </a:ext>
            </a:extLst>
          </p:cNvPr>
          <p:cNvSpPr txBox="1"/>
          <p:nvPr/>
        </p:nvSpPr>
        <p:spPr>
          <a:xfrm>
            <a:off x="5593405" y="1943135"/>
            <a:ext cx="5894962" cy="23237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ON TRANSFER:</a:t>
            </a:r>
            <a:b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NIHSS 9 — right gaze deviation, hemianopsia, left facial droop, left hemiparesis and neglect</a:t>
            </a: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IMAGING: </a:t>
            </a:r>
            <a:b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CT perfusion: 34 mL penumbra, 6 mL infarct core (</a:t>
            </a:r>
            <a:r>
              <a:rPr kumimoji="0" lang="en-US" sz="20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rCBF</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&lt;30%) (Figure 1)</a:t>
            </a:r>
          </a:p>
        </p:txBody>
      </p:sp>
      <p:sp>
        <p:nvSpPr>
          <p:cNvPr id="10" name="Text Placeholder 4">
            <a:extLst>
              <a:ext uri="{FF2B5EF4-FFF2-40B4-BE49-F238E27FC236}">
                <a16:creationId xmlns:a16="http://schemas.microsoft.com/office/drawing/2014/main" id="{0F96A181-8DCE-441E-9EEE-C587C0119A25}"/>
              </a:ext>
            </a:extLst>
          </p:cNvPr>
          <p:cNvSpPr>
            <a:spLocks noGrp="1"/>
          </p:cNvSpPr>
          <p:nvPr>
            <p:ph type="body" sz="quarter" idx="13"/>
          </p:nvPr>
        </p:nvSpPr>
        <p:spPr>
          <a:xfrm>
            <a:off x="1722552" y="5873961"/>
            <a:ext cx="8746897" cy="421493"/>
          </a:xfrm>
        </p:spPr>
        <p:txBody>
          <a:bodyPr/>
          <a:lstStyle/>
          <a:p>
            <a:r>
              <a:rPr lang="en-US" b="1" dirty="0"/>
              <a:t>Abbreviations: </a:t>
            </a:r>
            <a:r>
              <a:rPr lang="en-US" dirty="0"/>
              <a:t>CT indicates computed tomography; CTA, computed tomography angiography; NIHSS, National Institutes of Health Stroke Scale; and </a:t>
            </a:r>
            <a:r>
              <a:rPr lang="en-US" dirty="0" err="1"/>
              <a:t>rCBF</a:t>
            </a:r>
            <a:r>
              <a:rPr lang="en-US" dirty="0"/>
              <a:t>, relative cerebral blood flow. </a:t>
            </a:r>
          </a:p>
        </p:txBody>
      </p:sp>
      <p:sp>
        <p:nvSpPr>
          <p:cNvPr id="5" name="TextBox 4">
            <a:extLst>
              <a:ext uri="{FF2B5EF4-FFF2-40B4-BE49-F238E27FC236}">
                <a16:creationId xmlns:a16="http://schemas.microsoft.com/office/drawing/2014/main" id="{521BC44D-A3A7-143E-B2EC-BD2F0D49C2FB}"/>
              </a:ext>
            </a:extLst>
          </p:cNvPr>
          <p:cNvSpPr txBox="1"/>
          <p:nvPr/>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Wang &amp; </a:t>
            </a:r>
            <a:r>
              <a:rPr lang="en-US" sz="900" kern="0" dirty="0" err="1">
                <a:solidFill>
                  <a:schemeClr val="tx1">
                    <a:lumMod val="50000"/>
                    <a:lumOff val="50000"/>
                  </a:schemeClr>
                </a:solidFill>
                <a:latin typeface="Lub Dub Condensed" panose="020B0506030403020204" pitchFamily="34" charset="0"/>
                <a:cs typeface="Arial"/>
              </a:rPr>
              <a:t>Tahsili-Fahadan</a:t>
            </a:r>
            <a:r>
              <a:rPr lang="en-US" sz="900" kern="0" dirty="0">
                <a:solidFill>
                  <a:schemeClr val="tx1">
                    <a:lumMod val="50000"/>
                    <a:lumOff val="50000"/>
                  </a:schemeClr>
                </a:solidFill>
                <a:latin typeface="Lub Dub Condensed" panose="020B0506030403020204" pitchFamily="34" charset="0"/>
                <a:cs typeface="Arial"/>
              </a:rPr>
              <a:t>. Guideline in Action: General Supportive Early Management: Blood Pressure and Glucose.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 2026, doi:10.1161/STROKEAHA.125.053824</a:t>
            </a:r>
          </a:p>
        </p:txBody>
      </p:sp>
      <p:sp>
        <p:nvSpPr>
          <p:cNvPr id="2" name="Slide Number Placeholder 1">
            <a:extLst>
              <a:ext uri="{FF2B5EF4-FFF2-40B4-BE49-F238E27FC236}">
                <a16:creationId xmlns:a16="http://schemas.microsoft.com/office/drawing/2014/main" id="{0109C457-37ED-6E8C-FAF1-FD1FF6AF08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dirty="0"/>
          </a:p>
        </p:txBody>
      </p:sp>
    </p:spTree>
    <p:extLst>
      <p:ext uri="{BB962C8B-B14F-4D97-AF65-F5344CB8AC3E}">
        <p14:creationId xmlns:p14="http://schemas.microsoft.com/office/powerpoint/2010/main" val="97585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4B09D-C010-73DB-9CEA-C24E6DE390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3599E4-29C9-BEC1-07F5-86DA77CEE4CD}"/>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Imaging</a:t>
            </a:r>
          </a:p>
        </p:txBody>
      </p:sp>
      <p:sp>
        <p:nvSpPr>
          <p:cNvPr id="6" name="TextBox 5">
            <a:extLst>
              <a:ext uri="{FF2B5EF4-FFF2-40B4-BE49-F238E27FC236}">
                <a16:creationId xmlns:a16="http://schemas.microsoft.com/office/drawing/2014/main" id="{BCBE1B64-BF98-653D-B143-36A823C4B3E9}"/>
              </a:ext>
            </a:extLst>
          </p:cNvPr>
          <p:cNvSpPr txBox="1"/>
          <p:nvPr/>
        </p:nvSpPr>
        <p:spPr>
          <a:xfrm>
            <a:off x="6404274" y="1711084"/>
            <a:ext cx="4354518" cy="3170099"/>
          </a:xfrm>
          <a:prstGeom prst="rect">
            <a:avLst/>
          </a:prstGeom>
          <a:noFill/>
        </p:spPr>
        <p:txBody>
          <a:bodyPr wrap="square">
            <a:spAutoFit/>
          </a:bodyPr>
          <a:lstStyle/>
          <a:p>
            <a:r>
              <a:rPr lang="en-US" sz="1800" b="1" dirty="0">
                <a:latin typeface="Lub Dub Bold" panose="020B0803030403020204" pitchFamily="34" charset="0"/>
              </a:rPr>
              <a:t>Figure 1. A woman with perfusion-dependent, recurrent neurological deficits after thrombectomy. </a:t>
            </a:r>
          </a:p>
          <a:p>
            <a:endParaRPr lang="en-US" sz="1800" b="1" dirty="0">
              <a:latin typeface="Lub Dub Bold" panose="020B0803030403020204" pitchFamily="34" charset="0"/>
            </a:endParaRPr>
          </a:p>
          <a:p>
            <a:r>
              <a:rPr lang="en-US" sz="1600" b="1" dirty="0">
                <a:latin typeface="Lub Dub Medium" panose="020B0603030403020204" pitchFamily="34" charset="0"/>
              </a:rPr>
              <a:t>A</a:t>
            </a:r>
            <a:r>
              <a:rPr lang="en-US" sz="1600" dirty="0">
                <a:latin typeface="Lub Dub Medium" panose="020B0603030403020204" pitchFamily="34" charset="0"/>
              </a:rPr>
              <a:t>, Admission </a:t>
            </a:r>
            <a:r>
              <a:rPr lang="en-US" sz="1600" dirty="0" err="1">
                <a:latin typeface="Lub Dub Medium" panose="020B0603030403020204" pitchFamily="34" charset="0"/>
              </a:rPr>
              <a:t>noncontrast</a:t>
            </a:r>
            <a:r>
              <a:rPr lang="en-US" sz="1600" dirty="0">
                <a:latin typeface="Lub Dub Medium" panose="020B0603030403020204" pitchFamily="34" charset="0"/>
              </a:rPr>
              <a:t> CT showing early right parietal hypodensity. </a:t>
            </a:r>
            <a:r>
              <a:rPr lang="en-US" sz="1600" b="1" dirty="0">
                <a:latin typeface="Lub Dub Medium" panose="020B0603030403020204" pitchFamily="34" charset="0"/>
              </a:rPr>
              <a:t>B</a:t>
            </a:r>
            <a:r>
              <a:rPr lang="en-US" sz="1600" dirty="0">
                <a:latin typeface="Lub Dub Medium" panose="020B0603030403020204" pitchFamily="34" charset="0"/>
              </a:rPr>
              <a:t>, CTA demonstrating right M2 occlusion. </a:t>
            </a:r>
            <a:r>
              <a:rPr lang="en-US" sz="1600" b="1" dirty="0">
                <a:latin typeface="Lub Dub Medium" panose="020B0603030403020204" pitchFamily="34" charset="0"/>
              </a:rPr>
              <a:t>C</a:t>
            </a:r>
            <a:r>
              <a:rPr lang="en-US" sz="1600" dirty="0">
                <a:latin typeface="Lub Dub Medium" panose="020B0603030403020204" pitchFamily="34" charset="0"/>
              </a:rPr>
              <a:t>, CT perfusion map (time-to-maximum &gt;6 seconds) showing a parietal penumbra. </a:t>
            </a:r>
            <a:r>
              <a:rPr lang="en-US" sz="1600" b="1" dirty="0">
                <a:latin typeface="Lub Dub Medium" panose="020B0603030403020204" pitchFamily="34" charset="0"/>
              </a:rPr>
              <a:t>D</a:t>
            </a:r>
            <a:r>
              <a:rPr lang="en-US" sz="1600" dirty="0">
                <a:latin typeface="Lub Dub Medium" panose="020B0603030403020204" pitchFamily="34" charset="0"/>
              </a:rPr>
              <a:t>, Post-EVT angiogram with TICI 2c reperfusion. </a:t>
            </a:r>
            <a:r>
              <a:rPr lang="en-US" sz="1600" b="1" dirty="0">
                <a:latin typeface="Lub Dub Medium" panose="020B0603030403020204" pitchFamily="34" charset="0"/>
              </a:rPr>
              <a:t>E and F</a:t>
            </a:r>
            <a:r>
              <a:rPr lang="en-US" sz="1600" dirty="0">
                <a:latin typeface="Lub Dub Medium" panose="020B0603030403020204" pitchFamily="34" charset="0"/>
              </a:rPr>
              <a:t>, MRI confirming a stable infarct. </a:t>
            </a:r>
          </a:p>
        </p:txBody>
      </p:sp>
      <p:pic>
        <p:nvPicPr>
          <p:cNvPr id="7" name="Picture 6">
            <a:extLst>
              <a:ext uri="{FF2B5EF4-FFF2-40B4-BE49-F238E27FC236}">
                <a16:creationId xmlns:a16="http://schemas.microsoft.com/office/drawing/2014/main" id="{8D1DD886-9D0B-16D5-71E3-CDF733C12BA3}"/>
              </a:ext>
              <a:ext uri="{C183D7F6-B498-43B3-948B-1728B52AA6E4}">
                <adec:decorative xmlns:adec="http://schemas.microsoft.com/office/drawing/2017/decorative" val="1"/>
              </a:ext>
            </a:extLst>
          </p:cNvPr>
          <p:cNvPicPr>
            <a:picLocks noChangeAspect="1"/>
          </p:cNvPicPr>
          <p:nvPr/>
        </p:nvPicPr>
        <p:blipFill>
          <a:blip r:embed="rId3"/>
          <a:srcRect r="600"/>
          <a:stretch>
            <a:fillRect/>
          </a:stretch>
        </p:blipFill>
        <p:spPr>
          <a:xfrm>
            <a:off x="871659" y="1654675"/>
            <a:ext cx="5256768" cy="3685953"/>
          </a:xfrm>
          <a:prstGeom prst="rect">
            <a:avLst/>
          </a:prstGeom>
        </p:spPr>
      </p:pic>
      <p:sp>
        <p:nvSpPr>
          <p:cNvPr id="2" name="Slide Number Placeholder 1">
            <a:extLst>
              <a:ext uri="{FF2B5EF4-FFF2-40B4-BE49-F238E27FC236}">
                <a16:creationId xmlns:a16="http://schemas.microsoft.com/office/drawing/2014/main" id="{8953B92D-703F-3EDC-C16F-ACA625D5852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dirty="0"/>
          </a:p>
        </p:txBody>
      </p:sp>
      <p:sp>
        <p:nvSpPr>
          <p:cNvPr id="4" name="Text Placeholder 4">
            <a:extLst>
              <a:ext uri="{FF2B5EF4-FFF2-40B4-BE49-F238E27FC236}">
                <a16:creationId xmlns:a16="http://schemas.microsoft.com/office/drawing/2014/main" id="{933ACF0D-08CD-DD9F-9ED9-857B624DC20F}"/>
              </a:ext>
            </a:extLst>
          </p:cNvPr>
          <p:cNvSpPr>
            <a:spLocks noGrp="1"/>
          </p:cNvSpPr>
          <p:nvPr>
            <p:ph type="body" sz="quarter" idx="13"/>
          </p:nvPr>
        </p:nvSpPr>
        <p:spPr>
          <a:xfrm>
            <a:off x="1722552" y="5635345"/>
            <a:ext cx="8746897" cy="660110"/>
          </a:xfrm>
        </p:spPr>
        <p:txBody>
          <a:bodyPr/>
          <a:lstStyle/>
          <a:p>
            <a:r>
              <a:rPr lang="en-US" b="1" dirty="0"/>
              <a:t>Abbreviations: </a:t>
            </a:r>
            <a:r>
              <a:rPr lang="en-US" dirty="0"/>
              <a:t>CT indicates computed tomography; CTA, computed tomography angiography; EVT, endovascular therapy; MRI, magnetic resonance imaging; NIHSS, National Institutes of Health Stroke Scale; </a:t>
            </a:r>
            <a:r>
              <a:rPr lang="en-US" dirty="0" err="1"/>
              <a:t>rCBF</a:t>
            </a:r>
            <a:r>
              <a:rPr lang="en-US" dirty="0"/>
              <a:t>, relative cerebral blood flow; and TICI, thrombolysis in cerebral infarction. </a:t>
            </a:r>
          </a:p>
        </p:txBody>
      </p:sp>
    </p:spTree>
    <p:extLst>
      <p:ext uri="{BB962C8B-B14F-4D97-AF65-F5344CB8AC3E}">
        <p14:creationId xmlns:p14="http://schemas.microsoft.com/office/powerpoint/2010/main" val="9832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2046F1E-ACB6-8736-98D1-F624D1D112FC}"/>
              </a:ext>
              <a:ext uri="{C183D7F6-B498-43B3-948B-1728B52AA6E4}">
                <adec:decorative xmlns:adec="http://schemas.microsoft.com/office/drawing/2017/decorative" val="1"/>
              </a:ext>
            </a:extLst>
          </p:cNvPr>
          <p:cNvSpPr/>
          <p:nvPr/>
        </p:nvSpPr>
        <p:spPr>
          <a:xfrm>
            <a:off x="642230" y="3293991"/>
            <a:ext cx="2671163" cy="23610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A45820D-558F-79D0-AF8E-F2A9C6003342}"/>
              </a:ext>
              <a:ext uri="{C183D7F6-B498-43B3-948B-1728B52AA6E4}">
                <adec:decorative xmlns:adec="http://schemas.microsoft.com/office/drawing/2017/decorative" val="1"/>
              </a:ext>
            </a:extLst>
          </p:cNvPr>
          <p:cNvSpPr/>
          <p:nvPr/>
        </p:nvSpPr>
        <p:spPr>
          <a:xfrm>
            <a:off x="3381171" y="3290748"/>
            <a:ext cx="2671163" cy="23610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4A131F2-0C51-7FF6-6655-BB7BA9FCB9FD}"/>
              </a:ext>
              <a:ext uri="{C183D7F6-B498-43B3-948B-1728B52AA6E4}">
                <adec:decorative xmlns:adec="http://schemas.microsoft.com/office/drawing/2017/decorative" val="1"/>
              </a:ext>
            </a:extLst>
          </p:cNvPr>
          <p:cNvSpPr/>
          <p:nvPr/>
        </p:nvSpPr>
        <p:spPr>
          <a:xfrm>
            <a:off x="6114234" y="3290749"/>
            <a:ext cx="2671163" cy="23610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84DB5AC-40B8-B72B-F5B7-660DD39FFF28}"/>
              </a:ext>
              <a:ext uri="{C183D7F6-B498-43B3-948B-1728B52AA6E4}">
                <adec:decorative xmlns:adec="http://schemas.microsoft.com/office/drawing/2017/decorative" val="1"/>
              </a:ext>
            </a:extLst>
          </p:cNvPr>
          <p:cNvSpPr/>
          <p:nvPr/>
        </p:nvSpPr>
        <p:spPr>
          <a:xfrm>
            <a:off x="8856114" y="3290749"/>
            <a:ext cx="2671163" cy="23610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D6F06-6B64-5B64-3D2B-7F3A50F3C703}"/>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Treatment and Clinical Course</a:t>
            </a:r>
            <a:endParaRPr lang="en-US" dirty="0"/>
          </a:p>
        </p:txBody>
      </p:sp>
      <p:grpSp>
        <p:nvGrpSpPr>
          <p:cNvPr id="36" name="Group 35">
            <a:extLst>
              <a:ext uri="{FF2B5EF4-FFF2-40B4-BE49-F238E27FC236}">
                <a16:creationId xmlns:a16="http://schemas.microsoft.com/office/drawing/2014/main" id="{6FBB7AC7-F967-53CB-BD4F-6113EC4D2750}"/>
              </a:ext>
              <a:ext uri="{C183D7F6-B498-43B3-948B-1728B52AA6E4}">
                <adec:decorative xmlns:adec="http://schemas.microsoft.com/office/drawing/2017/decorative" val="1"/>
              </a:ext>
            </a:extLst>
          </p:cNvPr>
          <p:cNvGrpSpPr/>
          <p:nvPr/>
        </p:nvGrpSpPr>
        <p:grpSpPr>
          <a:xfrm>
            <a:off x="646657" y="1621610"/>
            <a:ext cx="10898686" cy="567114"/>
            <a:chOff x="268667" y="1115771"/>
            <a:chExt cx="11767691" cy="703301"/>
          </a:xfrm>
        </p:grpSpPr>
        <p:sp>
          <p:nvSpPr>
            <p:cNvPr id="6" name="Arrow: Chevron 5">
              <a:extLst>
                <a:ext uri="{FF2B5EF4-FFF2-40B4-BE49-F238E27FC236}">
                  <a16:creationId xmlns:a16="http://schemas.microsoft.com/office/drawing/2014/main" id="{E93A9887-7E75-50C8-410E-DC8E03941A40}"/>
                </a:ext>
                <a:ext uri="{C183D7F6-B498-43B3-948B-1728B52AA6E4}">
                  <adec:decorative xmlns:adec="http://schemas.microsoft.com/office/drawing/2017/decorative" val="1"/>
                </a:ext>
              </a:extLst>
            </p:cNvPr>
            <p:cNvSpPr/>
            <p:nvPr/>
          </p:nvSpPr>
          <p:spPr>
            <a:xfrm>
              <a:off x="268667" y="1131983"/>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Arrow: Chevron 25">
              <a:extLst>
                <a:ext uri="{FF2B5EF4-FFF2-40B4-BE49-F238E27FC236}">
                  <a16:creationId xmlns:a16="http://schemas.microsoft.com/office/drawing/2014/main" id="{BB793A52-CA10-C414-CC85-703A6570B55E}"/>
                </a:ext>
                <a:ext uri="{C183D7F6-B498-43B3-948B-1728B52AA6E4}">
                  <adec:decorative xmlns:adec="http://schemas.microsoft.com/office/drawing/2017/decorative" val="1"/>
                </a:ext>
              </a:extLst>
            </p:cNvPr>
            <p:cNvSpPr/>
            <p:nvPr/>
          </p:nvSpPr>
          <p:spPr>
            <a:xfrm>
              <a:off x="2210957" y="1128741"/>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8" name="Arrow: Chevron 27">
              <a:extLst>
                <a:ext uri="{FF2B5EF4-FFF2-40B4-BE49-F238E27FC236}">
                  <a16:creationId xmlns:a16="http://schemas.microsoft.com/office/drawing/2014/main" id="{502B3D61-6697-63D2-6D8E-E739FDF06FF8}"/>
                </a:ext>
                <a:ext uri="{C183D7F6-B498-43B3-948B-1728B52AA6E4}">
                  <adec:decorative xmlns:adec="http://schemas.microsoft.com/office/drawing/2017/decorative" val="1"/>
                </a:ext>
              </a:extLst>
            </p:cNvPr>
            <p:cNvSpPr/>
            <p:nvPr/>
          </p:nvSpPr>
          <p:spPr>
            <a:xfrm>
              <a:off x="4166216" y="1128740"/>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0" name="Arrow: Chevron 29">
              <a:extLst>
                <a:ext uri="{FF2B5EF4-FFF2-40B4-BE49-F238E27FC236}">
                  <a16:creationId xmlns:a16="http://schemas.microsoft.com/office/drawing/2014/main" id="{02F71285-5A9F-7080-585F-0EF3C05F58E5}"/>
                </a:ext>
                <a:ext uri="{C183D7F6-B498-43B3-948B-1728B52AA6E4}">
                  <adec:decorative xmlns:adec="http://schemas.microsoft.com/office/drawing/2017/decorative" val="1"/>
                </a:ext>
              </a:extLst>
            </p:cNvPr>
            <p:cNvSpPr/>
            <p:nvPr/>
          </p:nvSpPr>
          <p:spPr>
            <a:xfrm>
              <a:off x="6108506" y="1125498"/>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2" name="Arrow: Chevron 31">
              <a:extLst>
                <a:ext uri="{FF2B5EF4-FFF2-40B4-BE49-F238E27FC236}">
                  <a16:creationId xmlns:a16="http://schemas.microsoft.com/office/drawing/2014/main" id="{73063F69-D34E-8BB2-C2FA-0A66172AB217}"/>
                </a:ext>
                <a:ext uri="{C183D7F6-B498-43B3-948B-1728B52AA6E4}">
                  <adec:decorative xmlns:adec="http://schemas.microsoft.com/office/drawing/2017/decorative" val="1"/>
                </a:ext>
              </a:extLst>
            </p:cNvPr>
            <p:cNvSpPr/>
            <p:nvPr/>
          </p:nvSpPr>
          <p:spPr>
            <a:xfrm>
              <a:off x="8057280" y="1119013"/>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4" name="Arrow: Chevron 33">
              <a:extLst>
                <a:ext uri="{FF2B5EF4-FFF2-40B4-BE49-F238E27FC236}">
                  <a16:creationId xmlns:a16="http://schemas.microsoft.com/office/drawing/2014/main" id="{2BDF4EDD-5AB5-2C3F-1B8F-53B13A1F5F85}"/>
                </a:ext>
                <a:ext uri="{C183D7F6-B498-43B3-948B-1728B52AA6E4}">
                  <adec:decorative xmlns:adec="http://schemas.microsoft.com/office/drawing/2017/decorative" val="1"/>
                </a:ext>
              </a:extLst>
            </p:cNvPr>
            <p:cNvSpPr/>
            <p:nvPr/>
          </p:nvSpPr>
          <p:spPr>
            <a:xfrm>
              <a:off x="9999570" y="1115771"/>
              <a:ext cx="2036788" cy="687089"/>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sp>
        <p:nvSpPr>
          <p:cNvPr id="37" name="TextBox 36">
            <a:extLst>
              <a:ext uri="{FF2B5EF4-FFF2-40B4-BE49-F238E27FC236}">
                <a16:creationId xmlns:a16="http://schemas.microsoft.com/office/drawing/2014/main" id="{0B2BA2B7-FF74-E760-C124-A7FEA308F6F5}"/>
              </a:ext>
            </a:extLst>
          </p:cNvPr>
          <p:cNvSpPr txBox="1"/>
          <p:nvPr/>
        </p:nvSpPr>
        <p:spPr>
          <a:xfrm>
            <a:off x="677119" y="1604677"/>
            <a:ext cx="1774832" cy="1261884"/>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Outside Hospital</a:t>
            </a:r>
          </a:p>
          <a:p>
            <a:pPr algn="ctr"/>
            <a:endParaRPr lang="en-US" sz="1200" dirty="0">
              <a:solidFill>
                <a:schemeClr val="bg1"/>
              </a:solidFill>
              <a:latin typeface="Lub Dub Bold" panose="020B0803030403020204" pitchFamily="34" charset="0"/>
            </a:endParaRPr>
          </a:p>
          <a:p>
            <a:pPr algn="ctr"/>
            <a:r>
              <a:rPr lang="en-US" sz="1600" dirty="0">
                <a:latin typeface="Lub Dub Condensed" panose="020B0506030403020204" pitchFamily="34" charset="77"/>
                <a:ea typeface="Calibri" pitchFamily="34" charset="-122"/>
                <a:cs typeface="Calibri" pitchFamily="34" charset="-120"/>
              </a:rPr>
              <a:t>NIHSS 7</a:t>
            </a:r>
          </a:p>
          <a:p>
            <a:pPr algn="ctr"/>
            <a:r>
              <a:rPr lang="en-US" sz="1600" dirty="0">
                <a:latin typeface="Lub Dub Condensed" panose="020B0506030403020204" pitchFamily="34" charset="77"/>
                <a:ea typeface="Calibri" pitchFamily="34" charset="-122"/>
                <a:cs typeface="Calibri" pitchFamily="34" charset="-120"/>
              </a:rPr>
              <a:t>Right M2 occlusion</a:t>
            </a:r>
          </a:p>
        </p:txBody>
      </p:sp>
      <p:sp>
        <p:nvSpPr>
          <p:cNvPr id="38" name="TextBox 37">
            <a:extLst>
              <a:ext uri="{FF2B5EF4-FFF2-40B4-BE49-F238E27FC236}">
                <a16:creationId xmlns:a16="http://schemas.microsoft.com/office/drawing/2014/main" id="{98C70936-B1DC-9B90-CADF-F27647E27A31}"/>
              </a:ext>
            </a:extLst>
          </p:cNvPr>
          <p:cNvSpPr txBox="1"/>
          <p:nvPr/>
        </p:nvSpPr>
        <p:spPr>
          <a:xfrm>
            <a:off x="2475977" y="1601435"/>
            <a:ext cx="1774832" cy="1261884"/>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Transfer </a:t>
            </a:r>
            <a:br>
              <a:rPr lang="en-US" sz="1600" dirty="0">
                <a:solidFill>
                  <a:schemeClr val="bg1"/>
                </a:solidFill>
                <a:latin typeface="Lub Dub Bold" panose="020B0803030403020204" pitchFamily="34" charset="0"/>
              </a:rPr>
            </a:br>
            <a:r>
              <a:rPr lang="en-US" sz="1600" dirty="0">
                <a:solidFill>
                  <a:schemeClr val="bg1"/>
                </a:solidFill>
                <a:latin typeface="Lub Dub Bold" panose="020B0803030403020204" pitchFamily="34" charset="0"/>
              </a:rPr>
              <a:t>Arrival</a:t>
            </a:r>
          </a:p>
          <a:p>
            <a:pPr algn="ctr"/>
            <a:endParaRPr lang="en-US" sz="1200" dirty="0">
              <a:solidFill>
                <a:schemeClr val="bg1"/>
              </a:solidFill>
              <a:latin typeface="Lub Dub Bold" panose="020B0803030403020204" pitchFamily="34" charset="0"/>
            </a:endParaRPr>
          </a:p>
          <a:p>
            <a:pPr algn="ctr"/>
            <a:r>
              <a:rPr lang="en-US" sz="1600" dirty="0">
                <a:latin typeface="Lub Dub Condensed" panose="020B0506030403020204" pitchFamily="34" charset="77"/>
                <a:ea typeface="Calibri" pitchFamily="34" charset="-122"/>
                <a:cs typeface="Calibri" pitchFamily="34" charset="-120"/>
              </a:rPr>
              <a:t>NIHSS 9</a:t>
            </a:r>
          </a:p>
          <a:p>
            <a:pPr algn="ctr"/>
            <a:r>
              <a:rPr lang="en-US" sz="1600" dirty="0">
                <a:latin typeface="Lub Dub Condensed" panose="020B0506030403020204" pitchFamily="34" charset="77"/>
                <a:ea typeface="Calibri" pitchFamily="34" charset="-122"/>
                <a:cs typeface="Calibri" pitchFamily="34" charset="-120"/>
              </a:rPr>
              <a:t>34mL penumbra</a:t>
            </a:r>
          </a:p>
        </p:txBody>
      </p:sp>
      <p:sp>
        <p:nvSpPr>
          <p:cNvPr id="39" name="TextBox 38">
            <a:extLst>
              <a:ext uri="{FF2B5EF4-FFF2-40B4-BE49-F238E27FC236}">
                <a16:creationId xmlns:a16="http://schemas.microsoft.com/office/drawing/2014/main" id="{F0421B66-419D-25BC-183B-6A97FCED250A}"/>
              </a:ext>
            </a:extLst>
          </p:cNvPr>
          <p:cNvSpPr txBox="1"/>
          <p:nvPr/>
        </p:nvSpPr>
        <p:spPr>
          <a:xfrm>
            <a:off x="4267391" y="1766804"/>
            <a:ext cx="1774832" cy="1107996"/>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EVT</a:t>
            </a:r>
          </a:p>
          <a:p>
            <a:pPr algn="ctr"/>
            <a:endParaRPr lang="en-US" dirty="0">
              <a:solidFill>
                <a:schemeClr val="bg1"/>
              </a:solidFill>
              <a:latin typeface="Lub Dub Bold" panose="020B0803030403020204" pitchFamily="34" charset="0"/>
            </a:endParaRPr>
          </a:p>
          <a:p>
            <a:pPr algn="ctr"/>
            <a:r>
              <a:rPr lang="en-US" sz="1600" dirty="0">
                <a:latin typeface="Lub Dub Condensed" panose="020B0506030403020204" pitchFamily="34" charset="77"/>
                <a:ea typeface="Calibri" pitchFamily="34" charset="-122"/>
                <a:cs typeface="Calibri" pitchFamily="34" charset="-120"/>
              </a:rPr>
              <a:t>TICI 2c</a:t>
            </a:r>
          </a:p>
          <a:p>
            <a:pPr algn="ctr"/>
            <a:r>
              <a:rPr lang="en-US" sz="1600" dirty="0">
                <a:latin typeface="Lub Dub Condensed" panose="020B0506030403020204" pitchFamily="34" charset="77"/>
                <a:ea typeface="Calibri" pitchFamily="34" charset="-122"/>
                <a:cs typeface="Calibri" pitchFamily="34" charset="-120"/>
              </a:rPr>
              <a:t>Sluggish distal flow</a:t>
            </a:r>
          </a:p>
        </p:txBody>
      </p:sp>
      <p:sp>
        <p:nvSpPr>
          <p:cNvPr id="40" name="TextBox 39">
            <a:extLst>
              <a:ext uri="{FF2B5EF4-FFF2-40B4-BE49-F238E27FC236}">
                <a16:creationId xmlns:a16="http://schemas.microsoft.com/office/drawing/2014/main" id="{5A7876BD-769D-E563-7CEC-061409FAD410}"/>
              </a:ext>
            </a:extLst>
          </p:cNvPr>
          <p:cNvSpPr txBox="1"/>
          <p:nvPr/>
        </p:nvSpPr>
        <p:spPr>
          <a:xfrm>
            <a:off x="6085705" y="1598192"/>
            <a:ext cx="1774832" cy="1261884"/>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Post-EVT </a:t>
            </a:r>
            <a:br>
              <a:rPr lang="en-US" sz="1600" dirty="0">
                <a:solidFill>
                  <a:schemeClr val="bg1"/>
                </a:solidFill>
                <a:latin typeface="Lub Dub Bold" panose="020B0803030403020204" pitchFamily="34" charset="0"/>
              </a:rPr>
            </a:br>
            <a:r>
              <a:rPr lang="en-US" sz="1600" dirty="0">
                <a:solidFill>
                  <a:schemeClr val="bg1"/>
                </a:solidFill>
                <a:latin typeface="Lub Dub Bold" panose="020B0803030403020204" pitchFamily="34" charset="0"/>
              </a:rPr>
              <a:t>Drop</a:t>
            </a:r>
          </a:p>
          <a:p>
            <a:pPr algn="ctr"/>
            <a:endParaRPr lang="en-US" sz="1200" dirty="0">
              <a:solidFill>
                <a:schemeClr val="bg1"/>
              </a:solidFill>
              <a:latin typeface="Lub Dub Bold" panose="020B0803030403020204" pitchFamily="34" charset="0"/>
            </a:endParaRPr>
          </a:p>
          <a:p>
            <a:pPr algn="ctr"/>
            <a:r>
              <a:rPr lang="en-US" sz="1600" dirty="0">
                <a:latin typeface="Lub Dub Condensed" panose="020B0506030403020204" pitchFamily="34" charset="77"/>
                <a:ea typeface="Calibri" pitchFamily="34" charset="-122"/>
                <a:cs typeface="Calibri" pitchFamily="34" charset="-120"/>
              </a:rPr>
              <a:t>NIHSS 2→worse</a:t>
            </a:r>
          </a:p>
          <a:p>
            <a:pPr algn="ctr"/>
            <a:r>
              <a:rPr lang="en-US" sz="1600" dirty="0">
                <a:latin typeface="Lub Dub Condensed" panose="020B0506030403020204" pitchFamily="34" charset="77"/>
                <a:ea typeface="Calibri" pitchFamily="34" charset="-122"/>
                <a:cs typeface="Calibri" pitchFamily="34" charset="-120"/>
              </a:rPr>
              <a:t>SBP to 100–110</a:t>
            </a:r>
          </a:p>
        </p:txBody>
      </p:sp>
      <p:sp>
        <p:nvSpPr>
          <p:cNvPr id="41" name="TextBox 40">
            <a:extLst>
              <a:ext uri="{FF2B5EF4-FFF2-40B4-BE49-F238E27FC236}">
                <a16:creationId xmlns:a16="http://schemas.microsoft.com/office/drawing/2014/main" id="{24491360-D895-E353-4CBE-82EF2F397F87}"/>
              </a:ext>
            </a:extLst>
          </p:cNvPr>
          <p:cNvSpPr txBox="1"/>
          <p:nvPr/>
        </p:nvSpPr>
        <p:spPr>
          <a:xfrm>
            <a:off x="7958663" y="1718165"/>
            <a:ext cx="1774832" cy="1169551"/>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Norepinephrine</a:t>
            </a:r>
          </a:p>
          <a:p>
            <a:pPr algn="ctr"/>
            <a:endParaRPr lang="en-US" sz="2000" dirty="0">
              <a:solidFill>
                <a:schemeClr val="bg1"/>
              </a:solidFill>
              <a:latin typeface="Lub Dub Bold" panose="020B0803030403020204" pitchFamily="34" charset="0"/>
            </a:endParaRPr>
          </a:p>
          <a:p>
            <a:pPr algn="ctr"/>
            <a:r>
              <a:rPr lang="en-US" sz="1600" dirty="0">
                <a:latin typeface="Lub Dub Condensed" panose="020B0506030403020204" pitchFamily="34" charset="77"/>
                <a:ea typeface="Calibri" pitchFamily="34" charset="-122"/>
                <a:cs typeface="Calibri" pitchFamily="34" charset="-120"/>
              </a:rPr>
              <a:t>SBP &gt;150</a:t>
            </a:r>
          </a:p>
          <a:p>
            <a:pPr algn="ctr"/>
            <a:r>
              <a:rPr lang="en-US" sz="1600" dirty="0">
                <a:latin typeface="Lub Dub Condensed" panose="020B0506030403020204" pitchFamily="34" charset="77"/>
                <a:ea typeface="Calibri" pitchFamily="34" charset="-122"/>
                <a:cs typeface="Calibri" pitchFamily="34" charset="-120"/>
              </a:rPr>
              <a:t>NIHSS 6→3</a:t>
            </a:r>
          </a:p>
        </p:txBody>
      </p:sp>
      <p:sp>
        <p:nvSpPr>
          <p:cNvPr id="42" name="TextBox 41">
            <a:extLst>
              <a:ext uri="{FF2B5EF4-FFF2-40B4-BE49-F238E27FC236}">
                <a16:creationId xmlns:a16="http://schemas.microsoft.com/office/drawing/2014/main" id="{723BD5E2-FCF8-3CDD-331B-87710EEE72AA}"/>
              </a:ext>
            </a:extLst>
          </p:cNvPr>
          <p:cNvSpPr txBox="1"/>
          <p:nvPr/>
        </p:nvSpPr>
        <p:spPr>
          <a:xfrm>
            <a:off x="9689427" y="1588465"/>
            <a:ext cx="1774832" cy="1261884"/>
          </a:xfrm>
          <a:prstGeom prst="rect">
            <a:avLst/>
          </a:prstGeom>
          <a:noFill/>
        </p:spPr>
        <p:txBody>
          <a:bodyPr wrap="square">
            <a:spAutoFit/>
          </a:bodyPr>
          <a:lstStyle/>
          <a:p>
            <a:pPr algn="ctr"/>
            <a:r>
              <a:rPr lang="en-US" sz="1600" dirty="0">
                <a:solidFill>
                  <a:schemeClr val="bg1"/>
                </a:solidFill>
                <a:latin typeface="Lub Dub Bold" panose="020B0803030403020204" pitchFamily="34" charset="0"/>
              </a:rPr>
              <a:t>Day 6 Discharge</a:t>
            </a:r>
          </a:p>
          <a:p>
            <a:pPr algn="ctr"/>
            <a:endParaRPr lang="en-US" sz="1200" dirty="0">
              <a:solidFill>
                <a:schemeClr val="bg1"/>
              </a:solidFill>
              <a:latin typeface="Lub Dub Bold" panose="020B0803030403020204" pitchFamily="34" charset="0"/>
            </a:endParaRPr>
          </a:p>
          <a:p>
            <a:pPr algn="ctr"/>
            <a:r>
              <a:rPr lang="en-US" sz="1600" dirty="0">
                <a:latin typeface="Lub Dub Condensed" panose="020B0506030403020204" pitchFamily="34" charset="77"/>
                <a:ea typeface="Calibri" pitchFamily="34" charset="-122"/>
                <a:cs typeface="Calibri" pitchFamily="34" charset="-120"/>
              </a:rPr>
              <a:t>NIHSS 2</a:t>
            </a:r>
          </a:p>
          <a:p>
            <a:pPr algn="ctr"/>
            <a:r>
              <a:rPr lang="en-US" sz="1600" dirty="0" err="1">
                <a:latin typeface="Lub Dub Condensed" panose="020B0506030403020204" pitchFamily="34" charset="77"/>
                <a:ea typeface="Calibri" pitchFamily="34" charset="-122"/>
                <a:cs typeface="Calibri" pitchFamily="34" charset="-120"/>
              </a:rPr>
              <a:t>mRS</a:t>
            </a:r>
            <a:r>
              <a:rPr lang="en-US" sz="1600" dirty="0">
                <a:latin typeface="Lub Dub Condensed" panose="020B0506030403020204" pitchFamily="34" charset="77"/>
                <a:ea typeface="Calibri" pitchFamily="34" charset="-122"/>
                <a:cs typeface="Calibri" pitchFamily="34" charset="-120"/>
              </a:rPr>
              <a:t> 2</a:t>
            </a:r>
          </a:p>
        </p:txBody>
      </p:sp>
      <p:sp>
        <p:nvSpPr>
          <p:cNvPr id="46" name="TextBox 45">
            <a:extLst>
              <a:ext uri="{FF2B5EF4-FFF2-40B4-BE49-F238E27FC236}">
                <a16:creationId xmlns:a16="http://schemas.microsoft.com/office/drawing/2014/main" id="{8BEC4E1E-C565-8A54-A5F0-6178C71DAC75}"/>
              </a:ext>
            </a:extLst>
          </p:cNvPr>
          <p:cNvSpPr txBox="1"/>
          <p:nvPr/>
        </p:nvSpPr>
        <p:spPr>
          <a:xfrm>
            <a:off x="729574" y="3403567"/>
            <a:ext cx="2529192" cy="2246769"/>
          </a:xfrm>
          <a:prstGeom prst="rect">
            <a:avLst/>
          </a:prstGeom>
          <a:noFill/>
        </p:spPr>
        <p:txBody>
          <a:bodyPr wrap="square">
            <a:spAutoFit/>
          </a:bodyPr>
          <a:lstStyle/>
          <a:p>
            <a:r>
              <a:rPr lang="en-US" sz="2400" dirty="0">
                <a:latin typeface="Lub Dub Bold" panose="020B0803030403020204" pitchFamily="34" charset="0"/>
              </a:rPr>
              <a:t>Serum Glucose</a:t>
            </a:r>
            <a:br>
              <a:rPr lang="en-US" sz="2400" dirty="0">
                <a:latin typeface="Lub Dub Bold" panose="020B0803030403020204" pitchFamily="34" charset="0"/>
              </a:rPr>
            </a:br>
            <a:endParaRPr lang="en-US" sz="1200" dirty="0">
              <a:latin typeface="Lub Dub Bold" panose="020B0803030403020204" pitchFamily="34" charset="0"/>
            </a:endParaRPr>
          </a:p>
          <a:p>
            <a:r>
              <a:rPr lang="en-US" sz="2800" dirty="0">
                <a:solidFill>
                  <a:srgbClr val="065D93"/>
                </a:solidFill>
                <a:latin typeface="Lub Dub Heavy" panose="020B0903030403020204" pitchFamily="34" charset="0"/>
              </a:rPr>
              <a:t>457 mg/dL</a:t>
            </a:r>
            <a:br>
              <a:rPr lang="en-US" sz="2800" dirty="0">
                <a:solidFill>
                  <a:srgbClr val="065D93"/>
                </a:solidFill>
                <a:latin typeface="Lub Dub Heavy" panose="020B0903030403020204" pitchFamily="34" charset="0"/>
              </a:rPr>
            </a:br>
            <a:endParaRPr lang="en-US" sz="2800" dirty="0">
              <a:solidFill>
                <a:srgbClr val="065D93"/>
              </a:solidFill>
              <a:latin typeface="Lub Dub Heavy" panose="020B0903030403020204" pitchFamily="34" charset="0"/>
            </a:endParaRPr>
          </a:p>
          <a:p>
            <a:r>
              <a:rPr lang="en-US" sz="1600" i="1" dirty="0">
                <a:latin typeface="Lub Dub Condensed" panose="020B0506030403020204" pitchFamily="34" charset="0"/>
              </a:rPr>
              <a:t>Insulin infusion → </a:t>
            </a:r>
            <a:br>
              <a:rPr lang="en-US" sz="1600" i="1" dirty="0">
                <a:latin typeface="Lub Dub Condensed" panose="020B0506030403020204" pitchFamily="34" charset="0"/>
              </a:rPr>
            </a:br>
            <a:r>
              <a:rPr lang="en-US" sz="1600" i="1" dirty="0">
                <a:latin typeface="Lub Dub Condensed" panose="020B0506030403020204" pitchFamily="34" charset="0"/>
              </a:rPr>
              <a:t>target 140–180 mg/dL</a:t>
            </a:r>
          </a:p>
          <a:p>
            <a:endParaRPr lang="en-US" sz="1600" i="1" dirty="0">
              <a:latin typeface="Lub Dub Condensed" panose="020B0506030403020204" pitchFamily="34" charset="0"/>
            </a:endParaRPr>
          </a:p>
        </p:txBody>
      </p:sp>
      <p:sp>
        <p:nvSpPr>
          <p:cNvPr id="51" name="TextBox 50">
            <a:extLst>
              <a:ext uri="{FF2B5EF4-FFF2-40B4-BE49-F238E27FC236}">
                <a16:creationId xmlns:a16="http://schemas.microsoft.com/office/drawing/2014/main" id="{BF8BE5DC-2478-ADE2-BB09-00BC48131D73}"/>
              </a:ext>
            </a:extLst>
          </p:cNvPr>
          <p:cNvSpPr txBox="1"/>
          <p:nvPr/>
        </p:nvSpPr>
        <p:spPr>
          <a:xfrm>
            <a:off x="3488986" y="3403567"/>
            <a:ext cx="2529192" cy="2308324"/>
          </a:xfrm>
          <a:prstGeom prst="rect">
            <a:avLst/>
          </a:prstGeom>
          <a:noFill/>
        </p:spPr>
        <p:txBody>
          <a:bodyPr wrap="square">
            <a:spAutoFit/>
          </a:bodyPr>
          <a:lstStyle/>
          <a:p>
            <a:r>
              <a:rPr lang="en-US" sz="2400" dirty="0">
                <a:latin typeface="Lub Dub Bold" panose="020B0803030403020204" pitchFamily="34" charset="0"/>
              </a:rPr>
              <a:t>BP Crisis</a:t>
            </a:r>
            <a:br>
              <a:rPr lang="en-US" sz="2400" dirty="0">
                <a:latin typeface="Lub Dub Bold" panose="020B0803030403020204" pitchFamily="34" charset="0"/>
              </a:rPr>
            </a:br>
            <a:endParaRPr lang="en-US" sz="1200" dirty="0">
              <a:latin typeface="Lub Dub Bold" panose="020B0803030403020204" pitchFamily="34" charset="0"/>
            </a:endParaRPr>
          </a:p>
          <a:p>
            <a:r>
              <a:rPr lang="en-US" sz="2000" dirty="0">
                <a:solidFill>
                  <a:srgbClr val="065D93"/>
                </a:solidFill>
                <a:latin typeface="Lub Dub Heavy" panose="020B0903030403020204" pitchFamily="34" charset="0"/>
              </a:rPr>
              <a:t>SBP 150–180 → 100–110 mmHg</a:t>
            </a:r>
            <a:br>
              <a:rPr lang="en-US" sz="2800" dirty="0">
                <a:solidFill>
                  <a:srgbClr val="065D93"/>
                </a:solidFill>
                <a:latin typeface="Lub Dub Heavy" panose="020B0903030403020204" pitchFamily="34" charset="0"/>
              </a:rPr>
            </a:br>
            <a:endParaRPr lang="en-US" dirty="0">
              <a:solidFill>
                <a:srgbClr val="065D93"/>
              </a:solidFill>
              <a:latin typeface="Lub Dub Heavy" panose="020B0903030403020204" pitchFamily="34" charset="0"/>
            </a:endParaRPr>
          </a:p>
          <a:p>
            <a:r>
              <a:rPr lang="en-US" sz="1600" i="1" dirty="0">
                <a:latin typeface="Lub Dub Condensed" panose="020B0506030403020204" pitchFamily="34" charset="0"/>
              </a:rPr>
              <a:t>Spontaneous drop </a:t>
            </a:r>
            <a:br>
              <a:rPr lang="en-US" sz="1600" i="1" dirty="0">
                <a:latin typeface="Lub Dub Condensed" panose="020B0506030403020204" pitchFamily="34" charset="0"/>
              </a:rPr>
            </a:br>
            <a:r>
              <a:rPr lang="en-US" sz="1600" i="1" dirty="0">
                <a:latin typeface="Lub Dub Condensed" panose="020B0506030403020204" pitchFamily="34" charset="0"/>
              </a:rPr>
              <a:t>~2h post-EVT</a:t>
            </a:r>
          </a:p>
          <a:p>
            <a:endParaRPr lang="en-US" sz="1600" i="1" dirty="0">
              <a:latin typeface="Lub Dub Condensed" panose="020B0506030403020204" pitchFamily="34" charset="0"/>
            </a:endParaRPr>
          </a:p>
        </p:txBody>
      </p:sp>
      <p:sp>
        <p:nvSpPr>
          <p:cNvPr id="53" name="TextBox 52">
            <a:extLst>
              <a:ext uri="{FF2B5EF4-FFF2-40B4-BE49-F238E27FC236}">
                <a16:creationId xmlns:a16="http://schemas.microsoft.com/office/drawing/2014/main" id="{B45A0AFA-4676-83BA-8826-E85E689F6DA1}"/>
              </a:ext>
            </a:extLst>
          </p:cNvPr>
          <p:cNvSpPr txBox="1"/>
          <p:nvPr/>
        </p:nvSpPr>
        <p:spPr>
          <a:xfrm>
            <a:off x="6225702" y="3403567"/>
            <a:ext cx="2529192" cy="2031325"/>
          </a:xfrm>
          <a:prstGeom prst="rect">
            <a:avLst/>
          </a:prstGeom>
          <a:noFill/>
        </p:spPr>
        <p:txBody>
          <a:bodyPr wrap="square">
            <a:spAutoFit/>
          </a:bodyPr>
          <a:lstStyle/>
          <a:p>
            <a:r>
              <a:rPr lang="en-US" sz="2400" dirty="0">
                <a:latin typeface="Lub Dub Bold" panose="020B0803030403020204" pitchFamily="34" charset="0"/>
              </a:rPr>
              <a:t>EEG Finding</a:t>
            </a:r>
            <a:br>
              <a:rPr lang="en-US" sz="2400" dirty="0">
                <a:latin typeface="Lub Dub Bold" panose="020B0803030403020204" pitchFamily="34" charset="0"/>
              </a:rPr>
            </a:br>
            <a:endParaRPr lang="en-US" sz="1200" dirty="0">
              <a:latin typeface="Lub Dub Bold" panose="020B0803030403020204" pitchFamily="34" charset="0"/>
            </a:endParaRPr>
          </a:p>
          <a:p>
            <a:r>
              <a:rPr lang="en-US" sz="2000" dirty="0">
                <a:solidFill>
                  <a:srgbClr val="065D93"/>
                </a:solidFill>
                <a:latin typeface="Lub Dub Heavy" panose="020B0903030403020204" pitchFamily="34" charset="0"/>
              </a:rPr>
              <a:t>↓ Alpha power right hemisphere</a:t>
            </a:r>
          </a:p>
          <a:p>
            <a:endParaRPr lang="en-US" dirty="0">
              <a:solidFill>
                <a:srgbClr val="065D93"/>
              </a:solidFill>
              <a:latin typeface="Lub Dub Heavy" panose="020B0903030403020204" pitchFamily="34" charset="0"/>
            </a:endParaRPr>
          </a:p>
          <a:p>
            <a:r>
              <a:rPr lang="en-US" sz="1600" i="1" dirty="0">
                <a:latin typeface="Lub Dub Condensed" panose="020B0506030403020204" pitchFamily="34" charset="0"/>
              </a:rPr>
              <a:t>Confirmed hypoperfusion</a:t>
            </a:r>
          </a:p>
          <a:p>
            <a:endParaRPr lang="en-US" sz="1600" i="1" dirty="0">
              <a:latin typeface="Lub Dub Condensed" panose="020B0506030403020204" pitchFamily="34" charset="0"/>
            </a:endParaRPr>
          </a:p>
        </p:txBody>
      </p:sp>
      <p:sp>
        <p:nvSpPr>
          <p:cNvPr id="52" name="TextBox 51">
            <a:extLst>
              <a:ext uri="{FF2B5EF4-FFF2-40B4-BE49-F238E27FC236}">
                <a16:creationId xmlns:a16="http://schemas.microsoft.com/office/drawing/2014/main" id="{0C9872C1-FF86-6850-E0F2-484712CE08CD}"/>
              </a:ext>
            </a:extLst>
          </p:cNvPr>
          <p:cNvSpPr txBox="1"/>
          <p:nvPr/>
        </p:nvSpPr>
        <p:spPr>
          <a:xfrm>
            <a:off x="8952689" y="3403567"/>
            <a:ext cx="2529192" cy="2308324"/>
          </a:xfrm>
          <a:prstGeom prst="rect">
            <a:avLst/>
          </a:prstGeom>
          <a:noFill/>
        </p:spPr>
        <p:txBody>
          <a:bodyPr wrap="square">
            <a:spAutoFit/>
          </a:bodyPr>
          <a:lstStyle/>
          <a:p>
            <a:r>
              <a:rPr lang="en-US" sz="2400" dirty="0">
                <a:latin typeface="Lub Dub Bold" panose="020B0803030403020204" pitchFamily="34" charset="0"/>
              </a:rPr>
              <a:t>Outcome</a:t>
            </a:r>
            <a:br>
              <a:rPr lang="en-US" sz="2400" dirty="0">
                <a:latin typeface="Lub Dub Bold" panose="020B0803030403020204" pitchFamily="34" charset="0"/>
              </a:rPr>
            </a:br>
            <a:endParaRPr lang="en-US" sz="1200" dirty="0">
              <a:latin typeface="Lub Dub Bold" panose="020B0803030403020204" pitchFamily="34" charset="0"/>
            </a:endParaRPr>
          </a:p>
          <a:p>
            <a:r>
              <a:rPr lang="en-US" sz="2000" dirty="0">
                <a:solidFill>
                  <a:srgbClr val="065D93"/>
                </a:solidFill>
                <a:latin typeface="Lub Dub Heavy" panose="020B0903030403020204" pitchFamily="34" charset="0"/>
              </a:rPr>
              <a:t>Stable right parietal infarct</a:t>
            </a:r>
            <a:br>
              <a:rPr lang="en-US" sz="2800" dirty="0">
                <a:solidFill>
                  <a:srgbClr val="065D93"/>
                </a:solidFill>
                <a:latin typeface="Lub Dub Heavy" panose="020B0903030403020204" pitchFamily="34" charset="0"/>
              </a:rPr>
            </a:br>
            <a:endParaRPr lang="en-US" dirty="0">
              <a:solidFill>
                <a:srgbClr val="065D93"/>
              </a:solidFill>
              <a:latin typeface="Lub Dub Heavy" panose="020B0903030403020204" pitchFamily="34" charset="0"/>
            </a:endParaRPr>
          </a:p>
          <a:p>
            <a:r>
              <a:rPr lang="en-US" sz="1600" i="1" dirty="0">
                <a:latin typeface="Lub Dub Condensed" panose="020B0506030403020204" pitchFamily="34" charset="0"/>
              </a:rPr>
              <a:t>No new lesions; </a:t>
            </a:r>
            <a:br>
              <a:rPr lang="en-US" sz="1600" i="1" dirty="0">
                <a:latin typeface="Lub Dub Condensed" panose="020B0506030403020204" pitchFamily="34" charset="0"/>
              </a:rPr>
            </a:br>
            <a:r>
              <a:rPr lang="en-US" sz="1600" i="1" dirty="0" err="1">
                <a:latin typeface="Lub Dub Condensed" panose="020B0506030403020204" pitchFamily="34" charset="0"/>
              </a:rPr>
              <a:t>mRS</a:t>
            </a:r>
            <a:r>
              <a:rPr lang="en-US" sz="1600" i="1" dirty="0">
                <a:latin typeface="Lub Dub Condensed" panose="020B0506030403020204" pitchFamily="34" charset="0"/>
              </a:rPr>
              <a:t> 2 at discharge</a:t>
            </a:r>
          </a:p>
          <a:p>
            <a:endParaRPr lang="en-US" sz="1600" i="1" dirty="0">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6A2A2A9A-3470-23E1-001D-6FCCE6E19F7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3" name="Text Placeholder 4">
            <a:extLst>
              <a:ext uri="{FF2B5EF4-FFF2-40B4-BE49-F238E27FC236}">
                <a16:creationId xmlns:a16="http://schemas.microsoft.com/office/drawing/2014/main" id="{85287C76-79C6-1ABE-2ADB-07BF8A9825B2}"/>
              </a:ext>
            </a:extLst>
          </p:cNvPr>
          <p:cNvSpPr>
            <a:spLocks noGrp="1"/>
          </p:cNvSpPr>
          <p:nvPr>
            <p:ph type="body" sz="quarter" idx="13"/>
          </p:nvPr>
        </p:nvSpPr>
        <p:spPr>
          <a:xfrm>
            <a:off x="1722437" y="5793679"/>
            <a:ext cx="9822906" cy="528194"/>
          </a:xfrm>
        </p:spPr>
        <p:txBody>
          <a:bodyPr/>
          <a:lstStyle/>
          <a:p>
            <a:r>
              <a:rPr lang="en-US" b="1" dirty="0"/>
              <a:t>Abbreviations: </a:t>
            </a:r>
            <a:r>
              <a:rPr lang="en-US" dirty="0"/>
              <a:t>BP indicates blood pressure; EEG, electroencephalogram; EVT, endovascular therapy; </a:t>
            </a:r>
            <a:r>
              <a:rPr lang="en-US" dirty="0" err="1"/>
              <a:t>mRS</a:t>
            </a:r>
            <a:r>
              <a:rPr lang="en-US" dirty="0"/>
              <a:t>, modified Rankin scale; NIHSS, National Institutes of Health Stroke Scale; and TICI, thrombolysis in cerebral infarction. </a:t>
            </a:r>
          </a:p>
        </p:txBody>
      </p:sp>
    </p:spTree>
    <p:extLst>
      <p:ext uri="{BB962C8B-B14F-4D97-AF65-F5344CB8AC3E}">
        <p14:creationId xmlns:p14="http://schemas.microsoft.com/office/powerpoint/2010/main" val="135041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BDDA-AA02-B8A4-D982-06D5976A5172}"/>
              </a:ext>
            </a:extLst>
          </p:cNvPr>
          <p:cNvSpPr>
            <a:spLocks noGrp="1"/>
          </p:cNvSpPr>
          <p:nvPr>
            <p:ph type="title"/>
          </p:nvPr>
        </p:nvSpPr>
        <p:spPr>
          <a:xfrm>
            <a:off x="834957" y="64458"/>
            <a:ext cx="10515600" cy="1669048"/>
          </a:xfrm>
        </p:spPr>
        <p:txBody>
          <a:bodyPr/>
          <a:lstStyle/>
          <a:p>
            <a:r>
              <a:rPr lang="en-US" dirty="0"/>
              <a:t>2026 American Heart Association/American Stroke Association Guidelines:</a:t>
            </a:r>
            <a:br>
              <a:rPr lang="en-US" dirty="0"/>
            </a:br>
            <a:r>
              <a:rPr lang="en-US" dirty="0">
                <a:latin typeface="Lub Dub Medium" panose="020B0603030403020204" pitchFamily="34" charset="0"/>
              </a:rPr>
              <a:t>Blood Pressure Management</a:t>
            </a:r>
          </a:p>
        </p:txBody>
      </p:sp>
      <p:sp>
        <p:nvSpPr>
          <p:cNvPr id="20" name="TextBox 19">
            <a:extLst>
              <a:ext uri="{FF2B5EF4-FFF2-40B4-BE49-F238E27FC236}">
                <a16:creationId xmlns:a16="http://schemas.microsoft.com/office/drawing/2014/main" id="{FE3795CE-895A-2C52-4148-8E7E5590644E}"/>
              </a:ext>
              <a:ext uri="{C183D7F6-B498-43B3-948B-1728B52AA6E4}">
                <adec:decorative xmlns:adec="http://schemas.microsoft.com/office/drawing/2017/decorative" val="0"/>
              </a:ext>
            </a:extLst>
          </p:cNvPr>
          <p:cNvSpPr txBox="1"/>
          <p:nvPr/>
        </p:nvSpPr>
        <p:spPr>
          <a:xfrm>
            <a:off x="775867" y="1548840"/>
            <a:ext cx="10369549" cy="369332"/>
          </a:xfrm>
          <a:prstGeom prst="rect">
            <a:avLst/>
          </a:prstGeom>
          <a:noFill/>
        </p:spPr>
        <p:txBody>
          <a:bodyPr wrap="square" rtlCol="0">
            <a:spAutoFit/>
          </a:bodyPr>
          <a:lstStyle/>
          <a:p>
            <a:r>
              <a:rPr lang="en-US" b="1" dirty="0">
                <a:latin typeface="Lub Dub Condensed" panose="020B0506030403020204" pitchFamily="34" charset="77"/>
                <a:ea typeface="Calibri" pitchFamily="34" charset="-122"/>
                <a:cs typeface="Calibri" pitchFamily="34" charset="-120"/>
              </a:rPr>
              <a:t>★  Updated 2026 guidelines provide specific thresholds for post-EVT blood pressure management.</a:t>
            </a:r>
            <a:endParaRPr lang="en-US" b="1" dirty="0">
              <a:latin typeface="Lub Dub Condensed" panose="020B0506030403020204" pitchFamily="34" charset="77"/>
            </a:endParaRPr>
          </a:p>
        </p:txBody>
      </p:sp>
      <p:sp>
        <p:nvSpPr>
          <p:cNvPr id="22" name="Rectangle 21">
            <a:extLst>
              <a:ext uri="{FF2B5EF4-FFF2-40B4-BE49-F238E27FC236}">
                <a16:creationId xmlns:a16="http://schemas.microsoft.com/office/drawing/2014/main" id="{053CB076-8D9D-8BBD-666B-BD840ECCB47A}"/>
              </a:ext>
              <a:ext uri="{C183D7F6-B498-43B3-948B-1728B52AA6E4}">
                <adec:decorative xmlns:adec="http://schemas.microsoft.com/office/drawing/2017/decorative" val="1"/>
              </a:ext>
            </a:extLst>
          </p:cNvPr>
          <p:cNvSpPr/>
          <p:nvPr/>
        </p:nvSpPr>
        <p:spPr>
          <a:xfrm>
            <a:off x="808292" y="3501994"/>
            <a:ext cx="5037307" cy="2211825"/>
          </a:xfrm>
          <a:prstGeom prst="rect">
            <a:avLst/>
          </a:prstGeom>
          <a:solidFill>
            <a:srgbClr val="AF1C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B960FFC-25E2-BDC6-D506-33E445061BB3}"/>
              </a:ext>
            </a:extLst>
          </p:cNvPr>
          <p:cNvSpPr txBox="1"/>
          <p:nvPr/>
        </p:nvSpPr>
        <p:spPr>
          <a:xfrm>
            <a:off x="913341" y="3579120"/>
            <a:ext cx="4880538" cy="2149306"/>
          </a:xfrm>
          <a:prstGeom prst="rect">
            <a:avLst/>
          </a:prstGeom>
          <a:noFill/>
        </p:spPr>
        <p:txBody>
          <a:bodyPr wrap="square" rtlCol="0">
            <a:spAutoFit/>
          </a:bodyPr>
          <a:lstStyle/>
          <a:p>
            <a:pPr>
              <a:spcAft>
                <a:spcPts val="200"/>
              </a:spcAft>
              <a:tabLst>
                <a:tab pos="5248656" algn="r"/>
              </a:tabLst>
            </a:pPr>
            <a:r>
              <a:rPr lang="en-US" sz="1600" b="1" dirty="0">
                <a:solidFill>
                  <a:schemeClr val="bg1"/>
                </a:solidFill>
                <a:latin typeface="Lub Dub Condensed" panose="020B0506030403020204" pitchFamily="34" charset="77"/>
              </a:rPr>
              <a:t>Class 3: Harm </a:t>
            </a:r>
          </a:p>
          <a:p>
            <a:r>
              <a:rPr lang="en-US" sz="2000" dirty="0">
                <a:solidFill>
                  <a:schemeClr val="bg1"/>
                </a:solidFill>
                <a:latin typeface="Lub Dub Bold" panose="020B0803030403020204" pitchFamily="34" charset="0"/>
                <a:ea typeface="Calibri" pitchFamily="34" charset="-122"/>
                <a:cs typeface="Calibri" pitchFamily="34" charset="-120"/>
              </a:rPr>
              <a:t>Avoid Intensive BP Lowering</a:t>
            </a:r>
          </a:p>
          <a:p>
            <a:r>
              <a:rPr lang="en-US" sz="1600" dirty="0">
                <a:solidFill>
                  <a:schemeClr val="bg1"/>
                </a:solidFill>
              </a:rPr>
              <a:t>In patients with AIS with LVO of the anterior circulation who have been successfully recanalized by endovascular therapy and without other indication for blood pressure management target, intensive SBP reduction target of &lt;140 mmHg for the first 72 hours is harmful and not recommended.  </a:t>
            </a:r>
            <a:endParaRPr lang="en-US" sz="1600" dirty="0">
              <a:solidFill>
                <a:schemeClr val="bg1"/>
              </a:solidFill>
              <a:latin typeface="Lub Dub Bold" panose="020B0803030403020204" pitchFamily="34" charset="0"/>
              <a:ea typeface="Calibri" pitchFamily="34" charset="-122"/>
              <a:cs typeface="Calibri" pitchFamily="34" charset="-120"/>
            </a:endParaRPr>
          </a:p>
        </p:txBody>
      </p:sp>
      <p:sp>
        <p:nvSpPr>
          <p:cNvPr id="25" name="Rectangle 24">
            <a:extLst>
              <a:ext uri="{FF2B5EF4-FFF2-40B4-BE49-F238E27FC236}">
                <a16:creationId xmlns:a16="http://schemas.microsoft.com/office/drawing/2014/main" id="{B3F98DBA-AB35-DBC2-44D4-D1BBBD47A7DB}"/>
              </a:ext>
              <a:ext uri="{C183D7F6-B498-43B3-948B-1728B52AA6E4}">
                <adec:decorative xmlns:adec="http://schemas.microsoft.com/office/drawing/2017/decorative" val="1"/>
              </a:ext>
            </a:extLst>
          </p:cNvPr>
          <p:cNvSpPr/>
          <p:nvPr/>
        </p:nvSpPr>
        <p:spPr>
          <a:xfrm>
            <a:off x="775867" y="2002053"/>
            <a:ext cx="5102158" cy="1332181"/>
          </a:xfrm>
          <a:prstGeom prst="rect">
            <a:avLst/>
          </a:prstGeom>
          <a:solidFill>
            <a:srgbClr val="FFDA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0D104DF-7284-5353-C44A-C3FE58689FF9}"/>
              </a:ext>
            </a:extLst>
          </p:cNvPr>
          <p:cNvSpPr txBox="1"/>
          <p:nvPr/>
        </p:nvSpPr>
        <p:spPr>
          <a:xfrm>
            <a:off x="862867" y="2085932"/>
            <a:ext cx="5163418" cy="1164421"/>
          </a:xfrm>
          <a:prstGeom prst="rect">
            <a:avLst/>
          </a:prstGeom>
          <a:noFill/>
        </p:spPr>
        <p:txBody>
          <a:bodyPr wrap="square" rtlCol="0">
            <a:spAutoFit/>
          </a:bodyPr>
          <a:lstStyle/>
          <a:p>
            <a:pPr>
              <a:spcAft>
                <a:spcPts val="200"/>
              </a:spcAft>
              <a:tabLst>
                <a:tab pos="5248656" algn="r"/>
              </a:tabLst>
            </a:pPr>
            <a:r>
              <a:rPr lang="en-US" sz="1600" b="1" dirty="0">
                <a:latin typeface="Lub Dub Condensed" panose="020B0506030403020204" pitchFamily="34" charset="77"/>
              </a:rPr>
              <a:t>Class 2a  </a:t>
            </a:r>
          </a:p>
          <a:p>
            <a:r>
              <a:rPr lang="en-US" sz="2000" dirty="0">
                <a:latin typeface="Lub Dub Bold" panose="020B0803030403020204" pitchFamily="34" charset="0"/>
                <a:ea typeface="Calibri" pitchFamily="34" charset="-122"/>
                <a:cs typeface="Calibri" pitchFamily="34" charset="-120"/>
              </a:rPr>
              <a:t>During and 24h After EVT</a:t>
            </a:r>
          </a:p>
          <a:p>
            <a:r>
              <a:rPr lang="en-US" sz="1600" dirty="0">
                <a:latin typeface="Lub Dub Condensed" panose="020B0506030403020204" pitchFamily="34" charset="77"/>
                <a:ea typeface="Calibri" pitchFamily="34" charset="-122"/>
                <a:cs typeface="Calibri" pitchFamily="34" charset="-120"/>
              </a:rPr>
              <a:t>Maintain BP ≤180/105 mmHg during and for 24 hours after EVT.</a:t>
            </a:r>
          </a:p>
        </p:txBody>
      </p:sp>
      <p:sp>
        <p:nvSpPr>
          <p:cNvPr id="4" name="Slide Number Placeholder 3">
            <a:extLst>
              <a:ext uri="{FF2B5EF4-FFF2-40B4-BE49-F238E27FC236}">
                <a16:creationId xmlns:a16="http://schemas.microsoft.com/office/drawing/2014/main" id="{658EB960-31FD-01A2-AF75-258A3E52AB8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
        <p:nvSpPr>
          <p:cNvPr id="3" name="Text Placeholder 4">
            <a:extLst>
              <a:ext uri="{FF2B5EF4-FFF2-40B4-BE49-F238E27FC236}">
                <a16:creationId xmlns:a16="http://schemas.microsoft.com/office/drawing/2014/main" id="{5A0A664E-5AA1-9706-6943-634A3DE3F7EE}"/>
              </a:ext>
            </a:extLst>
          </p:cNvPr>
          <p:cNvSpPr>
            <a:spLocks noGrp="1"/>
          </p:cNvSpPr>
          <p:nvPr>
            <p:ph type="body" sz="quarter" idx="13"/>
          </p:nvPr>
        </p:nvSpPr>
        <p:spPr>
          <a:xfrm>
            <a:off x="1722437" y="5793679"/>
            <a:ext cx="9822906" cy="528194"/>
          </a:xfrm>
        </p:spPr>
        <p:txBody>
          <a:bodyPr/>
          <a:lstStyle/>
          <a:p>
            <a:r>
              <a:rPr lang="en-US" b="1" dirty="0"/>
              <a:t>Abbreviations: </a:t>
            </a:r>
            <a:r>
              <a:rPr lang="en-US" dirty="0"/>
              <a:t>AIS indicates acute ischemic stroke; BP, blood pressure; EVT, endovascular therapy; LVO, large vessel occlusion; and SBP, systolic blood pressure. </a:t>
            </a:r>
          </a:p>
        </p:txBody>
      </p:sp>
    </p:spTree>
    <p:extLst>
      <p:ext uri="{BB962C8B-B14F-4D97-AF65-F5344CB8AC3E}">
        <p14:creationId xmlns:p14="http://schemas.microsoft.com/office/powerpoint/2010/main" val="147426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E72C-02B1-71A5-E2F9-90DF827170B9}"/>
              </a:ext>
            </a:extLst>
          </p:cNvPr>
          <p:cNvSpPr>
            <a:spLocks noGrp="1"/>
          </p:cNvSpPr>
          <p:nvPr>
            <p:ph type="title"/>
          </p:nvPr>
        </p:nvSpPr>
        <p:spPr/>
        <p:txBody>
          <a:bodyPr/>
          <a:lstStyle/>
          <a:p>
            <a:r>
              <a:rPr lang="en-US" dirty="0"/>
              <a:t>Perfusion-Dependent Deficits </a:t>
            </a:r>
            <a:br>
              <a:rPr lang="en-US" dirty="0"/>
            </a:br>
            <a:r>
              <a:rPr lang="en-US" dirty="0"/>
              <a:t>and Induced Hypertension</a:t>
            </a:r>
          </a:p>
        </p:txBody>
      </p:sp>
      <p:sp>
        <p:nvSpPr>
          <p:cNvPr id="3" name="Content Placeholder 2">
            <a:extLst>
              <a:ext uri="{FF2B5EF4-FFF2-40B4-BE49-F238E27FC236}">
                <a16:creationId xmlns:a16="http://schemas.microsoft.com/office/drawing/2014/main" id="{DBFEE6F5-0828-58C6-93F2-5C991AC27A15}"/>
              </a:ext>
            </a:extLst>
          </p:cNvPr>
          <p:cNvSpPr>
            <a:spLocks noGrp="1"/>
          </p:cNvSpPr>
          <p:nvPr>
            <p:ph idx="1"/>
          </p:nvPr>
        </p:nvSpPr>
        <p:spPr>
          <a:xfrm>
            <a:off x="838200" y="1357745"/>
            <a:ext cx="4619017" cy="3835357"/>
          </a:xfrm>
        </p:spPr>
        <p:txBody>
          <a:bodyPr>
            <a:noAutofit/>
          </a:bodyPr>
          <a:lstStyle/>
          <a:p>
            <a:pPr marL="0" indent="0">
              <a:buNone/>
            </a:pPr>
            <a:r>
              <a:rPr lang="en-US" sz="2000" b="1" dirty="0">
                <a:solidFill>
                  <a:srgbClr val="065D93"/>
                </a:solidFill>
                <a:latin typeface="Lub Dub Bold" panose="020B0803030403020204" pitchFamily="34" charset="0"/>
                <a:ea typeface="Calibri" pitchFamily="34" charset="-122"/>
                <a:cs typeface="Calibri" pitchFamily="34" charset="-120"/>
              </a:rPr>
              <a:t>Pathophysiological Background</a:t>
            </a:r>
          </a:p>
          <a:p>
            <a:pPr marL="0" indent="0">
              <a:buNone/>
            </a:pPr>
            <a:r>
              <a:rPr lang="en-US" sz="2000" b="1" dirty="0">
                <a:latin typeface="Lub Dub Condensed" panose="020B0506030403020204" pitchFamily="34" charset="0"/>
              </a:rPr>
              <a:t>Historical evidence: </a:t>
            </a:r>
            <a:r>
              <a:rPr lang="en-US" sz="2000" dirty="0">
                <a:latin typeface="Lub Dub Condensed" panose="020B0506030403020204" pitchFamily="34" charset="0"/>
              </a:rPr>
              <a:t>Angiographic and xenon-CT studies show small systemic BP changes can markedly affect cerebral blood flow in regions with impaired autoregulation.</a:t>
            </a:r>
          </a:p>
          <a:p>
            <a:pPr marL="0" indent="0">
              <a:buNone/>
            </a:pPr>
            <a:r>
              <a:rPr lang="en-US" sz="2000" b="1" dirty="0">
                <a:latin typeface="Lub Dub Condensed" panose="020B0506030403020204" pitchFamily="34" charset="0"/>
              </a:rPr>
              <a:t>Historical practice: </a:t>
            </a:r>
            <a:r>
              <a:rPr lang="en-US" sz="2000" dirty="0">
                <a:latin typeface="Lub Dub Condensed" panose="020B0506030403020204" pitchFamily="34" charset="0"/>
              </a:rPr>
              <a:t>Phenylephrine or dopamine used to improve focal deficits — especially in large-vessel occlusion or poor collaterals.</a:t>
            </a:r>
          </a:p>
          <a:p>
            <a:pPr marL="0" indent="0">
              <a:buNone/>
            </a:pPr>
            <a:r>
              <a:rPr lang="en-US" sz="2000" b="1" dirty="0">
                <a:latin typeface="Lub Dub Condensed" panose="020B0506030403020204" pitchFamily="34" charset="0"/>
              </a:rPr>
              <a:t>Evidence gap: </a:t>
            </a:r>
            <a:r>
              <a:rPr lang="en-US" sz="2000" dirty="0">
                <a:latin typeface="Lub Dub Condensed" panose="020B0506030403020204" pitchFamily="34" charset="0"/>
              </a:rPr>
              <a:t>Small trials supported physiological plausibility, but no large randomized studies have validated outcome benefit.</a:t>
            </a:r>
          </a:p>
          <a:p>
            <a:pPr marL="0" indent="0">
              <a:buNone/>
            </a:pPr>
            <a:endParaRPr lang="en-US" sz="2000" dirty="0">
              <a:latin typeface="Lub Dub Condensed" panose="020B0506030403020204" pitchFamily="34" charset="0"/>
            </a:endParaRPr>
          </a:p>
          <a:p>
            <a:endParaRPr lang="en-US" dirty="0"/>
          </a:p>
        </p:txBody>
      </p:sp>
      <p:sp>
        <p:nvSpPr>
          <p:cNvPr id="6" name="Rectangle 5">
            <a:extLst>
              <a:ext uri="{FF2B5EF4-FFF2-40B4-BE49-F238E27FC236}">
                <a16:creationId xmlns:a16="http://schemas.microsoft.com/office/drawing/2014/main" id="{53168EE8-F5D0-BA09-F9F5-BA4E43BE6BD3}"/>
              </a:ext>
              <a:ext uri="{C183D7F6-B498-43B3-948B-1728B52AA6E4}">
                <adec:decorative xmlns:adec="http://schemas.microsoft.com/office/drawing/2017/decorative" val="1"/>
              </a:ext>
            </a:extLst>
          </p:cNvPr>
          <p:cNvSpPr/>
          <p:nvPr/>
        </p:nvSpPr>
        <p:spPr>
          <a:xfrm>
            <a:off x="5583676" y="1420238"/>
            <a:ext cx="5894962" cy="4134256"/>
          </a:xfrm>
          <a:prstGeom prst="rect">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49EE902-7170-BE71-79DF-130F720D4483}"/>
              </a:ext>
            </a:extLst>
          </p:cNvPr>
          <p:cNvSpPr txBox="1">
            <a:spLocks/>
          </p:cNvSpPr>
          <p:nvPr/>
        </p:nvSpPr>
        <p:spPr>
          <a:xfrm>
            <a:off x="5786336" y="1724153"/>
            <a:ext cx="5449111" cy="3835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latin typeface="Lub Dub Bold" panose="020B0803030403020204" pitchFamily="34" charset="0"/>
                <a:ea typeface="Calibri" pitchFamily="34" charset="-122"/>
                <a:cs typeface="Calibri" pitchFamily="34" charset="-120"/>
              </a:rPr>
              <a:t>This Case — Norepinephrine Protocol</a:t>
            </a:r>
          </a:p>
          <a:p>
            <a:pPr marL="457200" indent="-282575">
              <a:buFont typeface="+mj-lt"/>
              <a:buAutoNum type="arabicPeriod"/>
            </a:pPr>
            <a:r>
              <a:rPr lang="en-US" sz="1800" dirty="0">
                <a:solidFill>
                  <a:schemeClr val="bg1"/>
                </a:solidFill>
                <a:latin typeface="Lub Dub Condensed" panose="020B0506030403020204" pitchFamily="34" charset="0"/>
              </a:rPr>
              <a:t>2h post-EVT: SBP dropped spontaneously from 150–180 to 100–110 mmHg</a:t>
            </a:r>
          </a:p>
          <a:p>
            <a:pPr marL="457200" indent="-282575">
              <a:buFont typeface="+mj-lt"/>
              <a:buAutoNum type="arabicPeriod"/>
            </a:pPr>
            <a:r>
              <a:rPr lang="en-US" sz="1800" dirty="0">
                <a:solidFill>
                  <a:schemeClr val="bg1"/>
                </a:solidFill>
                <a:latin typeface="Lub Dub Condensed" panose="020B0506030403020204" pitchFamily="34" charset="0"/>
              </a:rPr>
              <a:t>Recurrent left-sided weakness and neglect appeared</a:t>
            </a:r>
          </a:p>
          <a:p>
            <a:pPr marL="457200" indent="-282575">
              <a:buFont typeface="+mj-lt"/>
              <a:buAutoNum type="arabicPeriod"/>
            </a:pPr>
            <a:r>
              <a:rPr lang="en-US" sz="1800" dirty="0">
                <a:solidFill>
                  <a:schemeClr val="bg1"/>
                </a:solidFill>
                <a:latin typeface="Lub Dub Condensed" panose="020B0506030403020204" pitchFamily="34" charset="0"/>
              </a:rPr>
              <a:t>EEG: decreased alpha power over right hemisphere → hypoperfusion</a:t>
            </a:r>
          </a:p>
          <a:p>
            <a:pPr marL="457200" indent="-282575">
              <a:buFont typeface="+mj-lt"/>
              <a:buAutoNum type="arabicPeriod"/>
            </a:pPr>
            <a:r>
              <a:rPr lang="en-US" sz="1800" dirty="0">
                <a:solidFill>
                  <a:schemeClr val="bg1"/>
                </a:solidFill>
                <a:latin typeface="Lub Dub Condensed" panose="020B0506030403020204" pitchFamily="34" charset="0"/>
              </a:rPr>
              <a:t>Norepinephrine infusion started → SBP target &gt;150 mmHg</a:t>
            </a:r>
          </a:p>
          <a:p>
            <a:pPr marL="457200" indent="-282575">
              <a:buFont typeface="+mj-lt"/>
              <a:buAutoNum type="arabicPeriod"/>
            </a:pPr>
            <a:r>
              <a:rPr lang="en-US" sz="1800" dirty="0">
                <a:solidFill>
                  <a:schemeClr val="bg1"/>
                </a:solidFill>
                <a:latin typeface="Lub Dub Condensed" panose="020B0506030403020204" pitchFamily="34" charset="0"/>
              </a:rPr>
              <a:t>Rapid neurological improvement: NIHSS 6→3</a:t>
            </a:r>
          </a:p>
          <a:p>
            <a:pPr marL="457200" indent="-282575">
              <a:buFont typeface="+mj-lt"/>
              <a:buAutoNum type="arabicPeriod"/>
            </a:pPr>
            <a:r>
              <a:rPr lang="en-US" sz="1800" dirty="0">
                <a:solidFill>
                  <a:schemeClr val="bg1"/>
                </a:solidFill>
                <a:latin typeface="Lub Dub Condensed" panose="020B0506030403020204" pitchFamily="34" charset="0"/>
              </a:rPr>
              <a:t>Maintained on low-dose NE overnight; weaned over 24h — stable exam</a:t>
            </a:r>
          </a:p>
          <a:p>
            <a:pPr marL="457200" indent="-282575">
              <a:buFont typeface="+mj-lt"/>
              <a:buAutoNum type="arabicPeriod"/>
            </a:pPr>
            <a:endParaRPr lang="en-US" sz="2000" dirty="0">
              <a:solidFill>
                <a:schemeClr val="bg1"/>
              </a:solidFill>
              <a:latin typeface="Lub Dub Condensed" panose="020B0506030403020204" pitchFamily="34" charset="0"/>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FFCC7FC6-F9F0-8237-06BD-EE689B0A094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10" name="Text Placeholder 4">
            <a:extLst>
              <a:ext uri="{FF2B5EF4-FFF2-40B4-BE49-F238E27FC236}">
                <a16:creationId xmlns:a16="http://schemas.microsoft.com/office/drawing/2014/main" id="{09C1A1A0-DA05-EC45-6240-32F80678D697}"/>
              </a:ext>
            </a:extLst>
          </p:cNvPr>
          <p:cNvSpPr>
            <a:spLocks noGrp="1"/>
          </p:cNvSpPr>
          <p:nvPr>
            <p:ph type="body" sz="quarter" idx="13"/>
          </p:nvPr>
        </p:nvSpPr>
        <p:spPr>
          <a:xfrm>
            <a:off x="1722438" y="5873750"/>
            <a:ext cx="8747125" cy="422275"/>
          </a:xfrm>
        </p:spPr>
        <p:txBody>
          <a:bodyPr/>
          <a:lstStyle/>
          <a:p>
            <a:r>
              <a:rPr lang="en-US" b="1" dirty="0"/>
              <a:t>Abbreviations: </a:t>
            </a:r>
            <a:r>
              <a:rPr lang="en-US" dirty="0"/>
              <a:t>BP indicates blood pressure; CT, computed tomography; EEG, electroencephalogram; EVT, endovascular therapy; NIHSS, National Institutes of Health Stroke Scale; NE, norepinephrine; and SBP, systolic blood pressure. </a:t>
            </a:r>
          </a:p>
        </p:txBody>
      </p:sp>
    </p:spTree>
    <p:extLst>
      <p:ext uri="{BB962C8B-B14F-4D97-AF65-F5344CB8AC3E}">
        <p14:creationId xmlns:p14="http://schemas.microsoft.com/office/powerpoint/2010/main" val="322885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BAC65-4F2A-591F-D6CD-42613624A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4281E-6F23-7C6B-B81A-42B27F044338}"/>
              </a:ext>
            </a:extLst>
          </p:cNvPr>
          <p:cNvSpPr>
            <a:spLocks noGrp="1"/>
          </p:cNvSpPr>
          <p:nvPr>
            <p:ph type="title"/>
          </p:nvPr>
        </p:nvSpPr>
        <p:spPr/>
        <p:txBody>
          <a:bodyPr/>
          <a:lstStyle/>
          <a:p>
            <a:r>
              <a:rPr lang="en-US" dirty="0"/>
              <a:t>Take-Home Points</a:t>
            </a:r>
          </a:p>
        </p:txBody>
      </p:sp>
      <p:sp>
        <p:nvSpPr>
          <p:cNvPr id="3" name="Content Placeholder 2">
            <a:extLst>
              <a:ext uri="{FF2B5EF4-FFF2-40B4-BE49-F238E27FC236}">
                <a16:creationId xmlns:a16="http://schemas.microsoft.com/office/drawing/2014/main" id="{7F429A7B-20DE-679A-389E-5A4D03C17AFE}"/>
              </a:ext>
            </a:extLst>
          </p:cNvPr>
          <p:cNvSpPr>
            <a:spLocks noGrp="1"/>
          </p:cNvSpPr>
          <p:nvPr>
            <p:ph idx="1"/>
          </p:nvPr>
        </p:nvSpPr>
        <p:spPr>
          <a:xfrm>
            <a:off x="838199" y="1124281"/>
            <a:ext cx="10348609" cy="4669398"/>
          </a:xfrm>
        </p:spPr>
        <p:txBody>
          <a:bodyPr>
            <a:noAutofit/>
          </a:bodyPr>
          <a:lstStyle/>
          <a:p>
            <a:pPr marL="457200" indent="-457200">
              <a:spcBef>
                <a:spcPts val="1800"/>
              </a:spcBef>
              <a:buFont typeface="+mj-lt"/>
              <a:buAutoNum type="arabicPeriod"/>
            </a:pPr>
            <a:r>
              <a:rPr lang="en-US" sz="1800" b="1" dirty="0">
                <a:latin typeface="Lub Dub Bold" panose="020B0603030403020204" pitchFamily="34" charset="77"/>
                <a:ea typeface="Calibri" pitchFamily="34" charset="-122"/>
                <a:cs typeface="Calibri" pitchFamily="34" charset="-120"/>
              </a:rPr>
              <a:t>Promptly correct hypotension:</a:t>
            </a:r>
            <a:br>
              <a:rPr lang="en-US" sz="1800" dirty="0">
                <a:latin typeface="Lub Dub Medium" panose="020B0603030403020204" pitchFamily="34" charset="77"/>
              </a:rPr>
            </a:br>
            <a:r>
              <a:rPr lang="en-US" sz="1800" dirty="0">
                <a:latin typeface="Lub Dub Condensed" panose="020B0506030403020204" pitchFamily="34" charset="0"/>
                <a:ea typeface="Calibri" pitchFamily="34" charset="-122"/>
                <a:cs typeface="Calibri" pitchFamily="34" charset="-120"/>
              </a:rPr>
              <a:t>American Heart Association/American Stroke Association guidelines emphasize correction of hypotension and maintenance of blood pressure ≤180/105 mm Hg after successful reperfusion (Class 2a). Acute blood pressure drops and variability are associated with worse outcomes. After EVT, avoid intensive systolic blood pressure targets (&lt;140 mm Hg in the first 24 h) given associations with poorer functional outcomes, higher mortality, and early neurological deterioration (Class 3: Harm). AIS classic stroke symptoms — maintain high suspicion.</a:t>
            </a:r>
          </a:p>
          <a:p>
            <a:pPr marL="457200" indent="-457200">
              <a:spcBef>
                <a:spcPts val="1800"/>
              </a:spcBef>
              <a:buFont typeface="+mj-lt"/>
              <a:buAutoNum type="arabicPeriod"/>
            </a:pPr>
            <a:r>
              <a:rPr lang="en-US" sz="1800" b="1" dirty="0">
                <a:latin typeface="Lub Dub Bold" panose="020B0603030403020204" pitchFamily="34" charset="77"/>
                <a:ea typeface="Calibri" pitchFamily="34" charset="-122"/>
                <a:cs typeface="Calibri" pitchFamily="34" charset="-120"/>
              </a:rPr>
              <a:t>Consider individualized BP augmentation:</a:t>
            </a:r>
            <a:br>
              <a:rPr lang="en-US" sz="1800" dirty="0">
                <a:latin typeface="Lub Dub Medium" panose="020B0603030403020204" pitchFamily="34" charset="77"/>
              </a:rPr>
            </a:br>
            <a:r>
              <a:rPr lang="en-US" sz="1800" dirty="0">
                <a:latin typeface="Lub Dub Condensed" panose="020B0506030403020204" pitchFamily="34" charset="0"/>
                <a:ea typeface="Calibri" pitchFamily="34" charset="-122"/>
                <a:cs typeface="Calibri" pitchFamily="34" charset="-120"/>
              </a:rPr>
              <a:t>In select patients with perfusion-dependent deficits, short-term blood pressure augmentation under close monitoring may improve perfusion, though benefits remain unproven.  </a:t>
            </a:r>
          </a:p>
          <a:p>
            <a:pPr marL="457200" indent="-457200">
              <a:spcBef>
                <a:spcPts val="1800"/>
              </a:spcBef>
              <a:buFont typeface="+mj-lt"/>
              <a:buAutoNum type="arabicPeriod"/>
            </a:pPr>
            <a:r>
              <a:rPr lang="en-US" sz="1800" b="1" dirty="0">
                <a:latin typeface="Lub Dub Bold" panose="020B0603030403020204" pitchFamily="34" charset="77"/>
                <a:ea typeface="Calibri" pitchFamily="34" charset="-122"/>
                <a:cs typeface="Calibri" pitchFamily="34" charset="-120"/>
              </a:rPr>
              <a:t>Monitor glucose carefully: </a:t>
            </a:r>
            <a:br>
              <a:rPr lang="en-US" sz="1800" b="1" dirty="0">
                <a:latin typeface="Lub Dub Bold" panose="020B0603030403020204" pitchFamily="34" charset="77"/>
                <a:ea typeface="Calibri" pitchFamily="34" charset="-122"/>
                <a:cs typeface="Calibri" pitchFamily="34" charset="-120"/>
              </a:rPr>
            </a:br>
            <a:r>
              <a:rPr lang="en-US" sz="1800" dirty="0">
                <a:latin typeface="Lub Dub Condensed" panose="020B0506030403020204" pitchFamily="34" charset="0"/>
                <a:ea typeface="Calibri" pitchFamily="34" charset="-122"/>
                <a:cs typeface="Calibri" pitchFamily="34" charset="-120"/>
              </a:rPr>
              <a:t>Maintain serum glucose in the 140 to 180 mg/dL range (Class 2a); avoid intensive targets (80–130 mg/dL) that increase hypoglycemia risk (Class 3: no benefit). </a:t>
            </a:r>
          </a:p>
          <a:p>
            <a:pPr marL="457200" indent="-457200">
              <a:spcBef>
                <a:spcPts val="1800"/>
              </a:spcBef>
              <a:buFont typeface="+mj-lt"/>
              <a:buAutoNum type="arabicPeriod"/>
            </a:pPr>
            <a:r>
              <a:rPr lang="en-US" sz="1800" b="1" dirty="0">
                <a:latin typeface="Lub Dub Bold" panose="020B0603030403020204" pitchFamily="34" charset="77"/>
                <a:ea typeface="Calibri" pitchFamily="34" charset="-122"/>
                <a:cs typeface="Calibri" pitchFamily="34" charset="-120"/>
              </a:rPr>
              <a:t>Implement reliable systems:</a:t>
            </a:r>
            <a:br>
              <a:rPr lang="en-US" sz="1800" dirty="0">
                <a:latin typeface="Lub Dub Medium" panose="020B0603030403020204" pitchFamily="34" charset="77"/>
              </a:rPr>
            </a:br>
            <a:r>
              <a:rPr lang="en-US" sz="1800" dirty="0">
                <a:latin typeface="Lub Dub Condensed" panose="020B0506030403020204" pitchFamily="34" charset="0"/>
                <a:ea typeface="Calibri" pitchFamily="34" charset="-122"/>
                <a:cs typeface="Calibri" pitchFamily="34" charset="-120"/>
              </a:rPr>
              <a:t>ICU-level monitoring, nurse-driven titration protocols, clear stop rules, and standardized order sets should be integrated into stroke pathways to ensure reliability.</a:t>
            </a:r>
          </a:p>
          <a:p>
            <a:pPr marL="0" indent="0">
              <a:spcBef>
                <a:spcPts val="1800"/>
              </a:spcBef>
              <a:buNone/>
            </a:pPr>
            <a:endParaRPr lang="en-US" sz="2000" dirty="0">
              <a:latin typeface="Lub Dub Medium" panose="020B0603030403020204" pitchFamily="34" charset="77"/>
            </a:endParaRPr>
          </a:p>
          <a:p>
            <a:pPr marL="0" indent="0">
              <a:spcBef>
                <a:spcPts val="1800"/>
              </a:spcBef>
              <a:buNone/>
            </a:pPr>
            <a:endParaRPr lang="en-US" sz="20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2EE13D04-D032-A328-BAA4-145C9C0D028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5" name="Text Placeholder 4">
            <a:extLst>
              <a:ext uri="{FF2B5EF4-FFF2-40B4-BE49-F238E27FC236}">
                <a16:creationId xmlns:a16="http://schemas.microsoft.com/office/drawing/2014/main" id="{82DD4836-2DFE-5761-EFD5-894493A8C5B0}"/>
              </a:ext>
            </a:extLst>
          </p:cNvPr>
          <p:cNvSpPr>
            <a:spLocks noGrp="1"/>
          </p:cNvSpPr>
          <p:nvPr>
            <p:ph type="body" sz="quarter" idx="13"/>
          </p:nvPr>
        </p:nvSpPr>
        <p:spPr>
          <a:xfrm>
            <a:off x="1722437" y="5793679"/>
            <a:ext cx="9822906" cy="528194"/>
          </a:xfrm>
        </p:spPr>
        <p:txBody>
          <a:bodyPr/>
          <a:lstStyle/>
          <a:p>
            <a:r>
              <a:rPr lang="en-US" b="1" dirty="0"/>
              <a:t>Abbreviations: </a:t>
            </a:r>
            <a:r>
              <a:rPr lang="en-US" dirty="0"/>
              <a:t>AIS indicates acute ischemic stroke; EVT, endovascular therapy; and ICU, intensive care unit. </a:t>
            </a:r>
          </a:p>
        </p:txBody>
      </p:sp>
    </p:spTree>
    <p:extLst>
      <p:ext uri="{BB962C8B-B14F-4D97-AF65-F5344CB8AC3E}">
        <p14:creationId xmlns:p14="http://schemas.microsoft.com/office/powerpoint/2010/main" val="190281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2E6D-AA22-CCAD-C40A-32CAD96AA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3763F-8FEA-1CB4-CC81-8BEC0B6C84C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73B2ABE-8C34-CF3B-DF9F-826E61EFB369}"/>
              </a:ext>
            </a:extLst>
          </p:cNvPr>
          <p:cNvSpPr>
            <a:spLocks noGrp="1"/>
          </p:cNvSpPr>
          <p:nvPr>
            <p:ph idx="1"/>
          </p:nvPr>
        </p:nvSpPr>
        <p:spPr>
          <a:xfrm>
            <a:off x="838200" y="1172917"/>
            <a:ext cx="10339137" cy="4722042"/>
          </a:xfrm>
        </p:spPr>
        <p:txBody>
          <a:bodyPr numCol="2" spcCol="365760">
            <a:noAutofit/>
          </a:bodyPr>
          <a:lstStyle/>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Prabhakaran S, et al. 2026 guideline for the early management of patients with acute ischemic stroke: AHA/ASA. Stroke. 2026;57:exx.</a:t>
            </a:r>
          </a:p>
          <a:p>
            <a:pPr marL="288925" indent="-288925">
              <a:buFont typeface="+mj-lt"/>
              <a:buAutoNum type="arabicPeriod"/>
            </a:pPr>
            <a:r>
              <a:rPr lang="en-US" sz="1600" dirty="0" err="1">
                <a:latin typeface="Lub Dub Condensed" panose="020B0506030403020204" pitchFamily="34" charset="77"/>
                <a:ea typeface="Calibri" pitchFamily="34" charset="-122"/>
                <a:cs typeface="Calibri" pitchFamily="34" charset="-120"/>
              </a:rPr>
              <a:t>Mazighi</a:t>
            </a:r>
            <a:r>
              <a:rPr lang="en-US" sz="1600" dirty="0">
                <a:latin typeface="Lub Dub Condensed" panose="020B0506030403020204" pitchFamily="34" charset="77"/>
                <a:ea typeface="Calibri" pitchFamily="34" charset="-122"/>
                <a:cs typeface="Calibri" pitchFamily="34" charset="-120"/>
              </a:rPr>
              <a:t> M, et al; BP-TARGET investigators. Safety and efficacy of intensive BP lowering after successful EVT in acute </a:t>
            </a:r>
            <a:r>
              <a:rPr lang="en-US" sz="1600" dirty="0" err="1">
                <a:latin typeface="Lub Dub Condensed" panose="020B0506030403020204" pitchFamily="34" charset="77"/>
                <a:ea typeface="Calibri" pitchFamily="34" charset="-122"/>
                <a:cs typeface="Calibri" pitchFamily="34" charset="-120"/>
              </a:rPr>
              <a:t>ischaemic</a:t>
            </a:r>
            <a:r>
              <a:rPr lang="en-US" sz="1600" dirty="0">
                <a:latin typeface="Lub Dub Condensed" panose="020B0506030403020204" pitchFamily="34" charset="77"/>
                <a:ea typeface="Calibri" pitchFamily="34" charset="-122"/>
                <a:cs typeface="Calibri" pitchFamily="34" charset="-120"/>
              </a:rPr>
              <a:t> stroke. Lancet Neurol. 2021;20:265–274.</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Yang P, et al; ENCHANTED2/MT Investigators. Intensive BP control after EVT for acute </a:t>
            </a:r>
            <a:r>
              <a:rPr lang="en-US" sz="1600" dirty="0" err="1">
                <a:latin typeface="Lub Dub Condensed" panose="020B0506030403020204" pitchFamily="34" charset="77"/>
                <a:ea typeface="Calibri" pitchFamily="34" charset="-122"/>
                <a:cs typeface="Calibri" pitchFamily="34" charset="-120"/>
              </a:rPr>
              <a:t>ischaemic</a:t>
            </a:r>
            <a:r>
              <a:rPr lang="en-US" sz="1600" dirty="0">
                <a:latin typeface="Lub Dub Condensed" panose="020B0506030403020204" pitchFamily="34" charset="77"/>
                <a:ea typeface="Calibri" pitchFamily="34" charset="-122"/>
                <a:cs typeface="Calibri" pitchFamily="34" charset="-120"/>
              </a:rPr>
              <a:t> stroke. Lancet. 2022;400:1585–1596.</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He J, et al; CATIS Investigators. Effects of immediate BP reduction on death and major disability in acute ischemic stroke. JAMA. 2014;311:479–489.</a:t>
            </a:r>
          </a:p>
          <a:p>
            <a:pPr marL="288925" indent="-288925">
              <a:buFont typeface="+mj-lt"/>
              <a:buAutoNum type="arabicPeriod"/>
            </a:pPr>
            <a:r>
              <a:rPr lang="en-US" sz="1600" dirty="0" err="1">
                <a:latin typeface="Lub Dub Condensed" panose="020B0506030403020204" pitchFamily="34" charset="77"/>
                <a:ea typeface="Calibri" pitchFamily="34" charset="-122"/>
                <a:cs typeface="Calibri" pitchFamily="34" charset="-120"/>
              </a:rPr>
              <a:t>Sandset</a:t>
            </a:r>
            <a:r>
              <a:rPr lang="en-US" sz="1600" dirty="0">
                <a:latin typeface="Lub Dub Condensed" panose="020B0506030403020204" pitchFamily="34" charset="77"/>
                <a:ea typeface="Calibri" pitchFamily="34" charset="-122"/>
                <a:cs typeface="Calibri" pitchFamily="34" charset="-120"/>
              </a:rPr>
              <a:t> EC, et al; SCAST Study Group. Candesartan for treatment of acute stroke: a </a:t>
            </a:r>
            <a:r>
              <a:rPr lang="en-US" sz="1600" dirty="0" err="1">
                <a:latin typeface="Lub Dub Condensed" panose="020B0506030403020204" pitchFamily="34" charset="77"/>
                <a:ea typeface="Calibri" pitchFamily="34" charset="-122"/>
                <a:cs typeface="Calibri" pitchFamily="34" charset="-120"/>
              </a:rPr>
              <a:t>randomised</a:t>
            </a:r>
            <a:r>
              <a:rPr lang="en-US" sz="1600" dirty="0">
                <a:latin typeface="Lub Dub Condensed" panose="020B0506030403020204" pitchFamily="34" charset="77"/>
                <a:ea typeface="Calibri" pitchFamily="34" charset="-122"/>
                <a:cs typeface="Calibri" pitchFamily="34" charset="-120"/>
              </a:rPr>
              <a:t>, placebo-controlled trial. Lancet. 2011;377:741–750.</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Lee M, et al. Effect of blood pressure lowering in early ischemic stroke: a meta-analysis. Stroke. 2015;46:1883–1889.</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Heiss WD, Rosner G. Functional recovery of cortical neurons as related to degree and duration of ischemia. Stroke. 1983;14:341–345.</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Hillis AE, et al. A pilot randomized trial of induced blood pressure elevation in acute and subacute stroke. </a:t>
            </a:r>
            <a:r>
              <a:rPr lang="en-US" sz="1600" dirty="0" err="1">
                <a:latin typeface="Lub Dub Condensed" panose="020B0506030403020204" pitchFamily="34" charset="77"/>
                <a:ea typeface="Calibri" pitchFamily="34" charset="-122"/>
                <a:cs typeface="Calibri" pitchFamily="34" charset="-120"/>
              </a:rPr>
              <a:t>Cerebrovasc</a:t>
            </a:r>
            <a:r>
              <a:rPr lang="en-US" sz="1600" dirty="0">
                <a:latin typeface="Lub Dub Condensed" panose="020B0506030403020204" pitchFamily="34" charset="77"/>
                <a:ea typeface="Calibri" pitchFamily="34" charset="-122"/>
                <a:cs typeface="Calibri" pitchFamily="34" charset="-120"/>
              </a:rPr>
              <a:t> Dis. 2003;16:236–246.</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Ntaios G, et al. J-shaped association between serum glucose and functional outcome in acute ischemic stroke. Stroke. 2010;41:2366–2370.</a:t>
            </a: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Cerecedo-Lopez CD, et al. Insulin in the management of acute ischemic stroke: a systematic review and meta-analysis. World </a:t>
            </a:r>
            <a:r>
              <a:rPr lang="en-US" sz="1600" dirty="0" err="1">
                <a:latin typeface="Lub Dub Condensed" panose="020B0506030403020204" pitchFamily="34" charset="77"/>
                <a:ea typeface="Calibri" pitchFamily="34" charset="-122"/>
                <a:cs typeface="Calibri" pitchFamily="34" charset="-120"/>
              </a:rPr>
              <a:t>Neurosurg</a:t>
            </a:r>
            <a:r>
              <a:rPr lang="en-US" sz="1600" dirty="0">
                <a:latin typeface="Lub Dub Condensed" panose="020B0506030403020204" pitchFamily="34" charset="77"/>
                <a:ea typeface="Calibri" pitchFamily="34" charset="-122"/>
                <a:cs typeface="Calibri" pitchFamily="34" charset="-120"/>
              </a:rPr>
              <a:t>. 2020;136:e514–e534.</a:t>
            </a:r>
          </a:p>
          <a:p>
            <a:pPr marL="288925" indent="-288925">
              <a:buFont typeface="+mj-lt"/>
              <a:buAutoNum type="arabicPeriod"/>
            </a:pPr>
            <a:endParaRPr lang="en-US" sz="1600" dirty="0">
              <a:latin typeface="Lub Dub Condensed" panose="020B0506030403020204" pitchFamily="34" charset="77"/>
              <a:ea typeface="Calibri" pitchFamily="34" charset="-122"/>
              <a:cs typeface="Calibri" pitchFamily="34" charset="-120"/>
            </a:endParaRPr>
          </a:p>
        </p:txBody>
      </p:sp>
      <p:sp>
        <p:nvSpPr>
          <p:cNvPr id="4" name="Slide Number Placeholder 3">
            <a:extLst>
              <a:ext uri="{FF2B5EF4-FFF2-40B4-BE49-F238E27FC236}">
                <a16:creationId xmlns:a16="http://schemas.microsoft.com/office/drawing/2014/main" id="{500107E5-F6D9-D9DC-8710-8B75536CDC9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31621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Citation</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lvl="0" indent="0">
              <a:lnSpc>
                <a:spcPct val="100000"/>
              </a:lnSpc>
              <a:spcBef>
                <a:spcPts val="0"/>
              </a:spcBef>
              <a:buNone/>
              <a:defRPr/>
            </a:pPr>
            <a:r>
              <a:rPr lang="en-US" sz="2000" b="1" dirty="0">
                <a:solidFill>
                  <a:prstClr val="black"/>
                </a:solidFill>
                <a:latin typeface="Lub Dub Condensed" panose="020B0506030403020204" pitchFamily="34" charset="0"/>
              </a:rPr>
              <a:t>The American Heart Association requests this electronic slide deck be cited as follows: </a:t>
            </a:r>
          </a:p>
          <a:p>
            <a:pPr marL="0" indent="0">
              <a:lnSpc>
                <a:spcPct val="110000"/>
              </a:lnSpc>
              <a:spcBef>
                <a:spcPts val="0"/>
              </a:spcBef>
              <a:buNone/>
            </a:pPr>
            <a:r>
              <a:rPr lang="en-US" sz="2000" dirty="0">
                <a:solidFill>
                  <a:prstClr val="black"/>
                </a:solidFill>
                <a:latin typeface="Lub Dub Condensed" panose="020B0506030403020204" pitchFamily="34" charset="0"/>
              </a:rPr>
              <a:t>Reyna, G.G. (2026).  Guideline Essentials: Case Study Slide Series [PowerPoint slides]; Adapted from Guidelines in Action: General Supportive Early Management: Blood Pressure </a:t>
            </a:r>
            <a:r>
              <a:rPr lang="en-US" sz="2000">
                <a:solidFill>
                  <a:prstClr val="black"/>
                </a:solidFill>
                <a:latin typeface="Lub Dub Condensed" panose="020B0506030403020204" pitchFamily="34" charset="0"/>
              </a:rPr>
              <a:t>and Glucose</a:t>
            </a:r>
            <a:r>
              <a:rPr lang="en-US" sz="2000">
                <a:latin typeface="Lub Dub Condensed" panose="020B0506030403020204" pitchFamily="34" charset="0"/>
              </a:rPr>
              <a:t>. </a:t>
            </a:r>
            <a:r>
              <a:rPr lang="en-US" sz="2000" i="1" dirty="0">
                <a:latin typeface="Lub Dub Condensed" panose="020B0506030403020204" pitchFamily="34" charset="0"/>
              </a:rPr>
              <a:t>Stroke</a:t>
            </a:r>
            <a:r>
              <a:rPr lang="en-US" sz="2000" i="1" dirty="0">
                <a:latin typeface="Lub Dub Condensed" panose="020B0506030403020204" pitchFamily="34" charset="0"/>
                <a:ea typeface="Aptos" panose="020B0004020202020204" pitchFamily="34" charset="0"/>
              </a:rPr>
              <a:t>. </a:t>
            </a:r>
            <a:r>
              <a:rPr lang="en-US" sz="2000" dirty="0">
                <a:latin typeface="Lub Dub Condensed" panose="020B0506030403020204" pitchFamily="34" charset="0"/>
                <a:ea typeface="Aptos" panose="020B0004020202020204" pitchFamily="34" charset="0"/>
              </a:rPr>
              <a:t>Retrieved from:</a:t>
            </a:r>
          </a:p>
          <a:p>
            <a:pPr marL="0" indent="0">
              <a:lnSpc>
                <a:spcPct val="100000"/>
              </a:lnSpc>
              <a:buNone/>
            </a:pPr>
            <a:r>
              <a:rPr lang="en-US" sz="2000" dirty="0">
                <a:hlinkClick r:id="rId3"/>
              </a:rPr>
              <a:t>Guideline Essentials: Case Study Slide Series - Professional Heart Daily | American Heart Association</a:t>
            </a:r>
            <a:endParaRPr lang="en-US" sz="2000" dirty="0">
              <a:latin typeface="Lub Dub Bold" panose="020B0803030403020204" pitchFamily="34" charset="0"/>
            </a:endParaRPr>
          </a:p>
          <a:p>
            <a:pPr marL="0" indent="0">
              <a:lnSpc>
                <a:spcPct val="100000"/>
              </a:lnSpc>
              <a:buNone/>
            </a:pPr>
            <a:endParaRPr lang="en-US" sz="2000" dirty="0"/>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pic>
        <p:nvPicPr>
          <p:cNvPr id="2050" name="Picture 2">
            <a:extLst>
              <a:ext uri="{FF2B5EF4-FFF2-40B4-BE49-F238E27FC236}">
                <a16:creationId xmlns:a16="http://schemas.microsoft.com/office/drawing/2014/main" id="{BB78FE8A-8455-2AB0-8ADA-BE01F9DA2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6980" y="4406835"/>
            <a:ext cx="1639248" cy="182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8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55DA03-3874-4E63-AD72-36EA0429E26E}">
  <ds:schemaRefs>
    <ds:schemaRef ds:uri="http://purl.org/dc/elements/1.1/"/>
    <ds:schemaRef ds:uri="http://schemas.microsoft.com/office/infopath/2007/PartnerControls"/>
    <ds:schemaRef ds:uri="http://purl.org/dc/terms/"/>
    <ds:schemaRef ds:uri="http://purl.org/dc/dcmitype/"/>
    <ds:schemaRef ds:uri="http://schemas.microsoft.com/office/2006/documentManagement/types"/>
    <ds:schemaRef ds:uri="292e6601-2771-43db-a7cc-8f168ee05178"/>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791034C-CD83-40A7-8A0E-85EF59FF4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78818</TotalTime>
  <Words>1499</Words>
  <Application>Microsoft Office PowerPoint</Application>
  <PresentationFormat>Widescreen</PresentationFormat>
  <Paragraphs>121</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Lub Dub Bold</vt:lpstr>
      <vt:lpstr>Lub Dub Condensed</vt:lpstr>
      <vt:lpstr>Lub Dub Heavy</vt:lpstr>
      <vt:lpstr>Lub Dub Light</vt:lpstr>
      <vt:lpstr>Lub Dub Medium</vt:lpstr>
      <vt:lpstr>2_Office Theme</vt:lpstr>
      <vt:lpstr>Guideline Essentials:  Case Study Slide Series</vt:lpstr>
      <vt:lpstr>Case Presentation: Patient Profile</vt:lpstr>
      <vt:lpstr>Case Presentation: Imaging</vt:lpstr>
      <vt:lpstr>Case Presentation: Treatment and Clinical Course</vt:lpstr>
      <vt:lpstr>2026 American Heart Association/American Stroke Association Guidelines: Blood Pressure Management</vt:lpstr>
      <vt:lpstr>Perfusion-Dependent Deficits  and Induced Hypertension</vt:lpstr>
      <vt:lpstr>Take-Home Points</vt:lpstr>
      <vt:lpstr>References</vt:lpstr>
      <vt:lpstr>Citation</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Case Study Slide Series - Guidelines in Action: General Supportive Early Management: Blood Pressure and Glucose</dc:title>
  <dc:creator>AmericanHeartAssociation6@heart.onmicrosoft.com</dc:creator>
  <cp:lastModifiedBy>Gwendolyn Reyna</cp:lastModifiedBy>
  <cp:revision>85</cp:revision>
  <dcterms:created xsi:type="dcterms:W3CDTF">2023-03-14T11:56:10Z</dcterms:created>
  <dcterms:modified xsi:type="dcterms:W3CDTF">2026-06-12T19:30:20Z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