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9"/>
  </p:notesMasterIdLst>
  <p:sldIdLst>
    <p:sldId id="308" r:id="rId5"/>
    <p:sldId id="1092" r:id="rId6"/>
    <p:sldId id="1061" r:id="rId7"/>
    <p:sldId id="1095" r:id="rId8"/>
    <p:sldId id="1097" r:id="rId9"/>
    <p:sldId id="1117" r:id="rId10"/>
    <p:sldId id="1118" r:id="rId11"/>
    <p:sldId id="1113" r:id="rId12"/>
    <p:sldId id="1114" r:id="rId13"/>
    <p:sldId id="1115" r:id="rId14"/>
    <p:sldId id="1105" r:id="rId15"/>
    <p:sldId id="1106" r:id="rId16"/>
    <p:sldId id="842" r:id="rId17"/>
    <p:sldId id="10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40C314-4977-70F3-11D4-A75728774D19}" name="Gwendolyn Reyna" initials="GR" userId="S::Gwendolyn.Reyna@heart.org::0492242f-5314-4750-ad50-640a4fe02908" providerId="AD"/>
  <p188:author id="{3FB5405D-D8B2-49EA-6909-6B4E62B5F8A9}" name="Ashley Hall" initials="AH" userId="S::Ashley.Hall@heart.org::2a66d3b0-1297-473c-987b-4bc851ac6b50" providerId="AD"/>
  <p188:author id="{8ABF06AE-501C-09F5-5851-667F7D7FAA49}" name="Kellye Kimball (NAT COM Consultant)" initials="KK" userId="S::t-Kellye.Kimball@heart.org::ba4665bf-b8cf-4f25-8c84-755ce16b74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D93"/>
    <a:srgbClr val="CF232A"/>
    <a:srgbClr val="395723"/>
    <a:srgbClr val="055D93"/>
    <a:srgbClr val="D9D9D9"/>
    <a:srgbClr val="FFDA68"/>
    <a:srgbClr val="79C78D"/>
    <a:srgbClr val="CF222A"/>
    <a:srgbClr val="AF1C08"/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F6B79-CB92-4072-A095-A11535073F6D}" v="7" dt="2026-06-12T19:29:40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1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121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dolyn Reyna" userId="0492242f-5314-4750-ad50-640a4fe02908" providerId="ADAL" clId="{0F2F325E-815E-4EFB-8D05-199871636F60}"/>
    <pc:docChg chg="custSel modSld">
      <pc:chgData name="Gwendolyn Reyna" userId="0492242f-5314-4750-ad50-640a4fe02908" providerId="ADAL" clId="{0F2F325E-815E-4EFB-8D05-199871636F60}" dt="2026-06-12T19:29:40.510" v="8" actId="1076"/>
      <pc:docMkLst>
        <pc:docMk/>
      </pc:docMkLst>
      <pc:sldChg chg="addSp delSp modSp mod">
        <pc:chgData name="Gwendolyn Reyna" userId="0492242f-5314-4750-ad50-640a4fe02908" providerId="ADAL" clId="{0F2F325E-815E-4EFB-8D05-199871636F60}" dt="2026-06-12T19:15:49.420" v="4" actId="1076"/>
        <pc:sldMkLst>
          <pc:docMk/>
          <pc:sldMk cId="1171176184" sldId="308"/>
        </pc:sldMkLst>
        <pc:spChg chg="del">
          <ac:chgData name="Gwendolyn Reyna" userId="0492242f-5314-4750-ad50-640a4fe02908" providerId="ADAL" clId="{0F2F325E-815E-4EFB-8D05-199871636F60}" dt="2026-06-12T19:15:40.037" v="1" actId="478"/>
          <ac:spMkLst>
            <pc:docMk/>
            <pc:sldMk cId="1171176184" sldId="308"/>
            <ac:spMk id="10" creationId="{3C6DAAF1-2EB2-8B80-B01D-5EB309D91231}"/>
          </ac:spMkLst>
        </pc:spChg>
        <pc:picChg chg="del">
          <ac:chgData name="Gwendolyn Reyna" userId="0492242f-5314-4750-ad50-640a4fe02908" providerId="ADAL" clId="{0F2F325E-815E-4EFB-8D05-199871636F60}" dt="2026-06-12T19:15:36.965" v="0" actId="478"/>
          <ac:picMkLst>
            <pc:docMk/>
            <pc:sldMk cId="1171176184" sldId="308"/>
            <ac:picMk id="5" creationId="{DE21F9A5-96C3-A342-7187-E87FE0E85496}"/>
          </ac:picMkLst>
        </pc:picChg>
        <pc:picChg chg="add mod">
          <ac:chgData name="Gwendolyn Reyna" userId="0492242f-5314-4750-ad50-640a4fe02908" providerId="ADAL" clId="{0F2F325E-815E-4EFB-8D05-199871636F60}" dt="2026-06-12T19:15:49.420" v="4" actId="1076"/>
          <ac:picMkLst>
            <pc:docMk/>
            <pc:sldMk cId="1171176184" sldId="308"/>
            <ac:picMk id="1026" creationId="{4835EF7B-4666-5BB8-804B-FE66D7366AD0}"/>
          </ac:picMkLst>
        </pc:picChg>
      </pc:sldChg>
      <pc:sldChg chg="addSp modSp">
        <pc:chgData name="Gwendolyn Reyna" userId="0492242f-5314-4750-ad50-640a4fe02908" providerId="ADAL" clId="{0F2F325E-815E-4EFB-8D05-199871636F60}" dt="2026-06-12T19:29:40.510" v="8" actId="1076"/>
        <pc:sldMkLst>
          <pc:docMk/>
          <pc:sldMk cId="675889619" sldId="842"/>
        </pc:sldMkLst>
        <pc:picChg chg="add mod">
          <ac:chgData name="Gwendolyn Reyna" userId="0492242f-5314-4750-ad50-640a4fe02908" providerId="ADAL" clId="{0F2F325E-815E-4EFB-8D05-199871636F60}" dt="2026-06-12T19:29:40.510" v="8" actId="1076"/>
          <ac:picMkLst>
            <pc:docMk/>
            <pc:sldMk cId="675889619" sldId="842"/>
            <ac:picMk id="2050" creationId="{40769DDE-EE24-B182-8D72-4E9F1AC7CB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0F47-72A7-40CD-97BC-FA664BD8B4E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1FF5-ADD1-489E-9034-3EA82234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FAFC5-3A27-43A2-9905-E94D9A42F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4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9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D1FD0-54D9-4E1C-825B-04680782A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CEC27-105A-A989-0B73-745F1F5CC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37EF4-1930-56E8-CA7C-4AC2023C5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34E10-8EC6-9528-184C-497D5EDF9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E25B-D9FC-7FB5-9CAC-17518394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39162-40A8-F190-E5DA-05AECCE95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2595A-7E50-B1FE-3593-5ED6EAD02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F86F-3FD6-93ED-7A91-3BBB0FF90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FE295-835B-2036-EFDB-BFEA69EC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4E84C-BC50-B69E-6203-4BA678022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BB6B7-EF7B-596C-1A5E-281ABA86C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AA7FD-F6F9-D196-E66E-79EC22547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9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6F620-EB36-FEFF-9BB8-981D6B5E6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252382-D370-CD5B-5F55-640EE3724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1AB39-40C4-D5A0-7124-A242F455A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41C19-BCA8-3811-7C0C-819DCD19B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63F09-FE3A-D0D0-94EB-11135A9A0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7E9EE-9A61-FEFB-0634-A45315937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536EB-E91D-5456-5F98-08A35E29E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1D57E-35E0-6ABF-5F8F-A33A1F789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D1FD0-54D9-4E1C-825B-04680782A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CEC27-105A-A989-0B73-745F1F5CC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37EF4-1930-56E8-CA7C-4AC2023C5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34E10-8EC6-9528-184C-497D5EDF9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54C2-D791-9B45-AD53-484F26D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2715"/>
            <a:ext cx="12179300" cy="6852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23563-8619-944E-B06D-E9C75F669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1967947"/>
            <a:ext cx="9144000" cy="1909763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5242-CE50-B746-8A9D-3F32FAEF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68569"/>
            <a:ext cx="9144000" cy="6022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B8909-4FC5-74CC-1B81-50391E3690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5953125"/>
            <a:ext cx="1381852" cy="7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1B4AF-4EF8-F445-5A0B-14E5FD92CF77}"/>
              </a:ext>
            </a:extLst>
          </p:cNvPr>
          <p:cNvSpPr/>
          <p:nvPr userDrawn="1"/>
        </p:nvSpPr>
        <p:spPr>
          <a:xfrm>
            <a:off x="0" y="0"/>
            <a:ext cx="31683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7" r="-1"/>
          <a:stretch>
            <a:fillRect/>
          </a:stretch>
        </p:blipFill>
        <p:spPr>
          <a:xfrm>
            <a:off x="1714500" y="143"/>
            <a:ext cx="1047917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873961"/>
            <a:ext cx="8746897" cy="421493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FDC5C-51A7-9108-F632-7665C1EA3989}"/>
              </a:ext>
            </a:extLst>
          </p:cNvPr>
          <p:cNvSpPr txBox="1"/>
          <p:nvPr userDrawn="1"/>
        </p:nvSpPr>
        <p:spPr>
          <a:xfrm>
            <a:off x="2155398" y="6355866"/>
            <a:ext cx="7881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Vassar &amp; Fullerton. Guidelines in Action: Pediatric Acute Ischemic Stroke Treatments (Thrombolysis and Thrombectomy). 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Stroke</a:t>
            </a: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. 2026, doi:10.1161/STROKEAHA.125.053829</a:t>
            </a:r>
            <a:endParaRPr lang="en-US" sz="900" b="0" i="0" dirty="0">
              <a:solidFill>
                <a:schemeClr val="tx1">
                  <a:lumMod val="50000"/>
                  <a:lumOff val="50000"/>
                </a:schemeClr>
              </a:solidFill>
              <a:latin typeface="Lub Dub Condensed" panose="020B05060304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2C954-7621-3F4E-5BE3-C43E60F1B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5953125"/>
            <a:ext cx="1381852" cy="7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33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06D0D-9CF8-BF47-84F1-14601FF4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185F-E230-DF47-BD73-C48F14F3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7745"/>
            <a:ext cx="10515600" cy="433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2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ub Dub Bold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.heart.org/en/guidelines-and-statements/guideline-essentials-case-study-slide-seri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.org/en/about-us/statements-and-policies/copyright-request-for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merican Heart Association">
            <a:extLst>
              <a:ext uri="{FF2B5EF4-FFF2-40B4-BE49-F238E27FC236}">
                <a16:creationId xmlns:a16="http://schemas.microsoft.com/office/drawing/2014/main" id="{96162FBB-ECD7-4996-B4F0-6244AFA17C13}"/>
              </a:ext>
            </a:extLst>
          </p:cNvPr>
          <p:cNvSpPr/>
          <p:nvPr/>
        </p:nvSpPr>
        <p:spPr>
          <a:xfrm>
            <a:off x="160256" y="5825765"/>
            <a:ext cx="1470581" cy="89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E7538-99E0-814A-996C-0848A5205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775" y="1209368"/>
            <a:ext cx="9144000" cy="1894473"/>
          </a:xfrm>
        </p:spPr>
        <p:txBody>
          <a:bodyPr/>
          <a:lstStyle/>
          <a:p>
            <a:r>
              <a:rPr lang="en-US" sz="6600" dirty="0"/>
              <a:t>Guideline Essentials: </a:t>
            </a:r>
            <a:r>
              <a:rPr lang="en-US" sz="4800" dirty="0">
                <a:latin typeface="Lub Dub Medium" panose="020B0603030403020204" pitchFamily="34" charset="0"/>
              </a:rPr>
              <a:t> Case Study Slide Series</a:t>
            </a:r>
            <a:endParaRPr lang="en-US" sz="7200" dirty="0">
              <a:latin typeface="Lub Dub Medium" panose="020B06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A19E2-C884-5343-8547-E4ACA2FC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944" y="3302986"/>
            <a:ext cx="9742200" cy="271318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Light" panose="020B0303030403020204" pitchFamily="34" charset="0"/>
              </a:rPr>
              <a:t>Acute Ischemic Stroke Case Studies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Light" panose="020B0303030403020204" pitchFamily="34" charset="0"/>
              </a:rPr>
              <a:t>ADAPTED FROM:</a:t>
            </a:r>
            <a:br>
              <a:rPr lang="en-US" dirty="0">
                <a:latin typeface="Lub Dub Light" panose="020B0303030403020204" pitchFamily="34" charset="0"/>
              </a:rPr>
            </a:br>
            <a:r>
              <a:rPr lang="en-US" sz="900" dirty="0">
                <a:latin typeface="Lub Dub Light" panose="020B0303030403020204" pitchFamily="34" charset="0"/>
              </a:rPr>
              <a:t> </a:t>
            </a:r>
            <a:endParaRPr lang="en-US" sz="3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Guidelines in Action: Pediatric Acute Ischemic </a:t>
            </a:r>
            <a:br>
              <a:rPr lang="en-US" sz="3600" dirty="0"/>
            </a:br>
            <a:r>
              <a:rPr lang="en-US" sz="3600" dirty="0"/>
              <a:t>Stroke Treatments (Thrombolysis and Thrombectomy)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Lub Dub Bold" panose="020B08030304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35EF7B-4666-5BB8-804B-FE66D736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151" y="4876583"/>
            <a:ext cx="1623593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BAC65-4F2A-591F-D6CD-42613624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281E-6F23-7C6B-B81A-42B27F04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Clinical Considerations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4E58F-B191-FF45-00FF-AD0DF5F6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6041" y="3696067"/>
            <a:ext cx="3582818" cy="2231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E74D0-F0B9-3691-FC26-F9E1275F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8757" y="3692825"/>
            <a:ext cx="3424136" cy="2231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6AB9B-877A-E807-AC3A-BCB0D1882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262" y="3689582"/>
            <a:ext cx="3657397" cy="2231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69D0A-AAA7-EF3E-0753-9FE2C9C68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829" y="1267395"/>
            <a:ext cx="3582818" cy="22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C2110-5174-4F6F-0E7A-0942B0BC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2545" y="1264153"/>
            <a:ext cx="3424136" cy="22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403AA4-E2F8-1AF3-7677-F0273A96E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50" y="1260910"/>
            <a:ext cx="3657397" cy="22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71E80-409B-449D-9E9F-FFA2928FC905}"/>
              </a:ext>
            </a:extLst>
          </p:cNvPr>
          <p:cNvSpPr txBox="1"/>
          <p:nvPr/>
        </p:nvSpPr>
        <p:spPr>
          <a:xfrm>
            <a:off x="868666" y="1256781"/>
            <a:ext cx="53398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1</a:t>
            </a:r>
          </a:p>
          <a:p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54682-0F5F-9033-C3F9-A6DE88B176C6}"/>
              </a:ext>
            </a:extLst>
          </p:cNvPr>
          <p:cNvSpPr txBox="1"/>
          <p:nvPr/>
        </p:nvSpPr>
        <p:spPr>
          <a:xfrm>
            <a:off x="838200" y="1349729"/>
            <a:ext cx="3566160" cy="210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dirty="0">
                <a:latin typeface="Lub Dub Bold" panose="020B0803030403020204" pitchFamily="34" charset="0"/>
              </a:rPr>
              <a:t>Seizure at Onset — </a:t>
            </a:r>
            <a:br>
              <a:rPr lang="en-US" dirty="0">
                <a:latin typeface="Lub Dub Bold" panose="020B0803030403020204" pitchFamily="34" charset="0"/>
              </a:rPr>
            </a:br>
            <a:r>
              <a:rPr lang="en-US" dirty="0">
                <a:latin typeface="Lub Dub Bold" panose="020B0803030403020204" pitchFamily="34" charset="0"/>
              </a:rPr>
              <a:t>Both Cases</a:t>
            </a: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Seizure was the initial symptom in both cases, consistent with high prevalence at pediatric stroke onset. Seizure prophylaxis and EEG monitoring play a larger role in pediatric poststroke care. Poststroke epilepsy is relatively common.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31EF6-EEBA-5078-5C84-D814C0931257}"/>
              </a:ext>
            </a:extLst>
          </p:cNvPr>
          <p:cNvSpPr txBox="1"/>
          <p:nvPr/>
        </p:nvSpPr>
        <p:spPr>
          <a:xfrm>
            <a:off x="4633360" y="1260492"/>
            <a:ext cx="53398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2</a:t>
            </a:r>
          </a:p>
          <a:p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6E93F-CDDF-6E20-0EA6-635DCBD28434}"/>
              </a:ext>
            </a:extLst>
          </p:cNvPr>
          <p:cNvSpPr txBox="1"/>
          <p:nvPr/>
        </p:nvSpPr>
        <p:spPr>
          <a:xfrm>
            <a:off x="4633362" y="1349729"/>
            <a:ext cx="3474720" cy="214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Perfusion Imaging Limitations in Children</a:t>
            </a:r>
            <a:endParaRPr lang="en-US" b="1" dirty="0">
              <a:latin typeface="Lub Dub Bold" panose="020B0603030403020204" pitchFamily="34" charset="77"/>
            </a:endParaRP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Adult perfusion parameters (ASPECTS, mismatch ratios) may not apply in children due to more robust collateral flow. Perfusion imaging may aid decision-making but lacks validated pediatric-specific thresholds.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09609-E01F-5218-0D3B-205361008A81}"/>
              </a:ext>
            </a:extLst>
          </p:cNvPr>
          <p:cNvSpPr txBox="1"/>
          <p:nvPr/>
        </p:nvSpPr>
        <p:spPr>
          <a:xfrm>
            <a:off x="8187809" y="1260492"/>
            <a:ext cx="53398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3</a:t>
            </a:r>
          </a:p>
          <a:p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02AB0-4273-881F-998E-5B758FC5EA1D}"/>
              </a:ext>
            </a:extLst>
          </p:cNvPr>
          <p:cNvSpPr txBox="1"/>
          <p:nvPr/>
        </p:nvSpPr>
        <p:spPr>
          <a:xfrm>
            <a:off x="8179426" y="1349729"/>
            <a:ext cx="3291840" cy="136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Anticoagulation </a:t>
            </a:r>
            <a:b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After Ischemic Stroke</a:t>
            </a:r>
          </a:p>
          <a:p>
            <a:r>
              <a:rPr lang="en-US" sz="1600" dirty="0">
                <a:latin typeface="Lub Dub Condensed" panose="020B0506030403020204" pitchFamily="34" charset="77"/>
              </a:rPr>
              <a:t>IV thrombolytics (alteplase/</a:t>
            </a:r>
            <a:br>
              <a:rPr lang="en-US" sz="1600" dirty="0">
                <a:latin typeface="Lub Dub Condensed" panose="020B0506030403020204" pitchFamily="34" charset="77"/>
              </a:rPr>
            </a:br>
            <a:r>
              <a:rPr lang="en-US" sz="1600" dirty="0" err="1">
                <a:latin typeface="Lub Dub Condensed" panose="020B0506030403020204" pitchFamily="34" charset="77"/>
              </a:rPr>
              <a:t>tenecteplase</a:t>
            </a:r>
            <a:r>
              <a:rPr lang="en-US" sz="1600" dirty="0">
                <a:latin typeface="Lub Dub Condensed" panose="020B0506030403020204" pitchFamily="34" charset="77"/>
              </a:rPr>
              <a:t>) and other acute stroke medications readily available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E71862-1FAE-452C-9F96-2D999B1EECC3}"/>
              </a:ext>
            </a:extLst>
          </p:cNvPr>
          <p:cNvSpPr txBox="1"/>
          <p:nvPr/>
        </p:nvSpPr>
        <p:spPr>
          <a:xfrm>
            <a:off x="868666" y="3650576"/>
            <a:ext cx="533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4</a:t>
            </a:r>
          </a:p>
          <a:p>
            <a:endParaRPr 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9849CB-94F7-69A0-8818-AD0402C843E5}"/>
              </a:ext>
            </a:extLst>
          </p:cNvPr>
          <p:cNvSpPr txBox="1"/>
          <p:nvPr/>
        </p:nvSpPr>
        <p:spPr>
          <a:xfrm>
            <a:off x="838200" y="3743524"/>
            <a:ext cx="3566160" cy="186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Congenital Heart </a:t>
            </a:r>
            <a:b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Disease and Stroke Risk</a:t>
            </a:r>
            <a:endParaRPr lang="en-US" b="1" dirty="0">
              <a:latin typeface="Lub Dub Bold" panose="020B0603030403020204" pitchFamily="34" charset="77"/>
            </a:endParaRPr>
          </a:p>
          <a:p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Case 2 underscores elevated stroke risk </a:t>
            </a:r>
            <a:b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in CHD. Education of parents, patients, and providers about stroke symptoms in high-risk pediatric populations is critical for timely recognition.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B7297E-A6CD-3E71-2A42-B7A7DF4585C7}"/>
              </a:ext>
            </a:extLst>
          </p:cNvPr>
          <p:cNvSpPr txBox="1"/>
          <p:nvPr/>
        </p:nvSpPr>
        <p:spPr>
          <a:xfrm>
            <a:off x="4633360" y="3654287"/>
            <a:ext cx="533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5</a:t>
            </a:r>
          </a:p>
          <a:p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FDBCE2-61CF-6821-17D8-92920641E513}"/>
              </a:ext>
            </a:extLst>
          </p:cNvPr>
          <p:cNvSpPr txBox="1"/>
          <p:nvPr/>
        </p:nvSpPr>
        <p:spPr>
          <a:xfrm>
            <a:off x="4633362" y="3743524"/>
            <a:ext cx="3474720" cy="186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Transfer Pathways and Stroke Readiness</a:t>
            </a:r>
            <a:endParaRPr lang="en-US" b="1" dirty="0">
              <a:latin typeface="Lub Dub Bold" panose="020B0603030403020204" pitchFamily="34" charset="77"/>
            </a:endParaRPr>
          </a:p>
          <a:p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Children often present to adult stroke centers. Pre-established pediatric </a:t>
            </a:r>
            <a:b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stroke pathways at primary stroke centers are essential. Interfacility transfer may delay acute therapies.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C193F-5F88-90AA-FD9A-9D8A21861264}"/>
              </a:ext>
            </a:extLst>
          </p:cNvPr>
          <p:cNvSpPr txBox="1"/>
          <p:nvPr/>
        </p:nvSpPr>
        <p:spPr>
          <a:xfrm>
            <a:off x="8187809" y="3654287"/>
            <a:ext cx="533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6</a:t>
            </a:r>
          </a:p>
          <a:p>
            <a:endParaRPr lang="en-US" sz="1600" dirty="0">
              <a:solidFill>
                <a:srgbClr val="1E2D3A"/>
              </a:solidFill>
              <a:latin typeface="Lub Dub Condensed" panose="020B0506030403020204" pitchFamily="34" charset="77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02628C-276A-08D3-D1FE-C4E25DA5670D}"/>
              </a:ext>
            </a:extLst>
          </p:cNvPr>
          <p:cNvSpPr txBox="1"/>
          <p:nvPr/>
        </p:nvSpPr>
        <p:spPr>
          <a:xfrm>
            <a:off x="8179425" y="3743524"/>
            <a:ext cx="3552131" cy="210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Knowledge Gaps and Future Research</a:t>
            </a:r>
            <a:endParaRPr lang="en-US" b="1" dirty="0">
              <a:latin typeface="Lub Dub Bold" panose="020B0603030403020204" pitchFamily="34" charset="77"/>
            </a:endParaRPr>
          </a:p>
          <a:p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Inclusion of pediatric patients in registries, clinical trials, and stroke center certification will improve understanding of epidemiology, management, and outcomes. More data needed on </a:t>
            </a:r>
            <a:r>
              <a:rPr lang="en-US" sz="1600" dirty="0" err="1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tenecteplase</a:t>
            </a: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dosing in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13D04-D032-A328-BAA4-145C9C0D0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10</a:t>
            </a:fld>
            <a:endParaRPr lang="en-US" sz="9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58EEABC-EA41-A19F-FA6C-B08A290E4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04857"/>
            <a:ext cx="10013904" cy="473540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ASPECTS indicates Alberta Stroke Program Early Computed Tomography Score; CHD, congenital heart disease; and EEG, electroencephalogram.</a:t>
            </a:r>
          </a:p>
        </p:txBody>
      </p:sp>
    </p:spTree>
    <p:extLst>
      <p:ext uri="{BB962C8B-B14F-4D97-AF65-F5344CB8AC3E}">
        <p14:creationId xmlns:p14="http://schemas.microsoft.com/office/powerpoint/2010/main" val="20062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BAC65-4F2A-591F-D6CD-42613624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281E-6F23-7C6B-B81A-42B27F04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9A7B-20DE-679A-389E-5A4D03C17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047"/>
            <a:ext cx="9819807" cy="4376809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Urgent Recognition in Atypical Presentations</a:t>
            </a:r>
            <a:br>
              <a:rPr lang="en-US" sz="1800" dirty="0">
                <a:latin typeface="Lub Dub Medium" panose="020B0603030403020204" pitchFamily="34" charset="77"/>
              </a:rPr>
            </a:br>
            <a:r>
              <a:rPr lang="en-US" sz="1800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Pediatric AIS demands urgent action. Seizures or altered consciousness often mask classic stroke symptoms — maintain high suspicion.</a:t>
            </a:r>
          </a:p>
          <a:p>
            <a:pPr marL="365760" indent="-36576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First-Ever Pediatric Recommendations in AHA/ASA Guidelines</a:t>
            </a:r>
            <a:br>
              <a:rPr lang="en-US" sz="1800" dirty="0">
                <a:latin typeface="Lub Dub Medium" panose="020B0603030403020204" pitchFamily="34" charset="77"/>
              </a:rPr>
            </a:br>
            <a:r>
              <a:rPr lang="en-US" sz="1800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The 2026 AIS guidelines include pediatric stroke for the first time, supporting cautious application of IV thrombolysis in select cases.</a:t>
            </a:r>
            <a:endParaRPr lang="en-US" sz="1800" dirty="0">
              <a:latin typeface="Lub Dub Medium" panose="020B0603030403020204" pitchFamily="34" charset="77"/>
            </a:endParaRPr>
          </a:p>
          <a:p>
            <a:pPr marL="365760" indent="-36576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Thrombectomy for Large Vessel Occlusion</a:t>
            </a:r>
            <a:br>
              <a:rPr lang="en-US" sz="1800" dirty="0">
                <a:latin typeface="Lub Dub Medium" panose="020B0603030403020204" pitchFamily="34" charset="77"/>
              </a:rPr>
            </a:br>
            <a:r>
              <a:rPr lang="en-US" sz="1800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Pediatric patients ≥ 28 days with large vessel occlusion may benefit from thrombectomy when salvageable tissue is present and a pediatric-experienced </a:t>
            </a:r>
            <a:r>
              <a:rPr lang="en-US" sz="1800" dirty="0" err="1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neurointerventionalist</a:t>
            </a:r>
            <a:r>
              <a:rPr lang="en-US" sz="1800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 is available.</a:t>
            </a:r>
            <a:endParaRPr lang="en-US" sz="1800" dirty="0">
              <a:latin typeface="Lub Dub Medium" panose="020B0603030403020204" pitchFamily="34" charset="77"/>
            </a:endParaRPr>
          </a:p>
          <a:p>
            <a:pPr marL="365760" indent="-36576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Systems of Care &amp; Transfer Readiness</a:t>
            </a:r>
            <a:br>
              <a:rPr lang="en-US" sz="1800" dirty="0">
                <a:latin typeface="Lub Dub Medium" panose="020B0603030403020204" pitchFamily="34" charset="77"/>
              </a:rPr>
            </a:br>
            <a:r>
              <a:rPr lang="en-US" sz="1800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Pre-established pediatric stroke pathways at primary stroke centers are critical. Interfacility transfer should not delay access to acute therapies.</a:t>
            </a:r>
            <a:endParaRPr lang="en-US" sz="1800" dirty="0">
              <a:latin typeface="Lub Dub Medium" panose="020B06030304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13D04-D032-A328-BAA4-145C9C0D0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11</a:t>
            </a:fld>
            <a:endParaRPr lang="en-US" sz="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0DE89-71E0-7B78-CF79-7DFD5A57E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360" y="5791201"/>
            <a:ext cx="10508452" cy="564666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AIS indicates acute ischemic stroke</a:t>
            </a:r>
            <a:r>
              <a:rPr lang="en-US" b="1" dirty="0"/>
              <a:t>; </a:t>
            </a:r>
            <a:r>
              <a:rPr lang="en-US" dirty="0"/>
              <a:t>and IV, intravenous.</a:t>
            </a:r>
          </a:p>
        </p:txBody>
      </p:sp>
    </p:spTree>
    <p:extLst>
      <p:ext uri="{BB962C8B-B14F-4D97-AF65-F5344CB8AC3E}">
        <p14:creationId xmlns:p14="http://schemas.microsoft.com/office/powerpoint/2010/main" val="19028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B2E6D-AA22-CCAD-C40A-32CAD96A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763F-8FEA-1CB4-CC81-8BEC0B6C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2ABE-8C34-CF3B-DF9F-826E61EF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302765" cy="4209575"/>
          </a:xfrm>
        </p:spPr>
        <p:txBody>
          <a:bodyPr numCol="2" spcCol="365760"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Sun H, et al. Global, regional, and national burdens of stroke in children and adolescents 1990–2019. Stroke. 2024;55:1543–1553.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 err="1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deVeber</a:t>
            </a: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GA, et al. Epidemiology and outcomes of arterial ischemic stroke in children: the Canadian Pediatric Ischemic Stroke Registry. </a:t>
            </a:r>
            <a:r>
              <a:rPr lang="en-US" sz="1600" dirty="0" err="1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Pediatr</a:t>
            </a: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Neurol. 2017;69:58–70.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Agrawal N, et al. Imaging data reveal a higher pediatric stroke incidence than prior US estimates. Stroke. 2009;40:3415–3421.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Gao L, et al. The incidence of pediatric ischemic stroke: a systematic review and meta-analysis. Int J Stroke. 2023;18:765–772.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Catenaccio E, et al. Performance of a pediatric stroke alert team within a comprehensive stroke center. J Child Neurol. 2010;35:571–577.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Bhatia KD, et al. Thrombectomy versus medical management for pediatric AIS with large baseline infarct. Stroke. 2025;56:2440–2449.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 err="1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Sporns</a:t>
            </a: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PB, et al. Endovascular thrombectomy for childhood stroke (Save </a:t>
            </a:r>
            <a:r>
              <a:rPr lang="en-US" sz="1600" dirty="0" err="1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ChildS</a:t>
            </a: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Pro). Lancet Child </a:t>
            </a:r>
            <a:r>
              <a:rPr lang="en-US" sz="1600" dirty="0" err="1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Adolesc</a:t>
            </a: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Health. 2024;8:882–890.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Powers WJ, et al. 2026 guideline for the management of arterial ischemic stroke: AHA/ASA. Stroke. 2026.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Fox CK, et al. Prolonged or recurrent acute seizures after pediatric AIS are associated with increasing epilepsy risk. Dev Med Child Neurol. 2017;59:38–44.</a:t>
            </a:r>
            <a:endParaRPr lang="en-US" sz="1600" dirty="0">
              <a:latin typeface="Lub Dub Condensed" panose="020B0506030403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Ferriero DM, et al. Management of stroke in neonates and children: a scientific statement from the AHA/ASA. Stroke. 2019;50:e51–e96.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107E5-F6D9-D9DC-8710-8B75536CD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621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8E2F6-410F-3C90-3FB7-7F719D01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71956-81F8-49E7-CCD2-C49A7A8D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72" y="1086193"/>
            <a:ext cx="9908263" cy="383535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Lub Dub Condensed" panose="020B0506030403020204" pitchFamily="34" charset="0"/>
              </a:rPr>
              <a:t>The American Heart Association requests this electronic slide deck be cited as follows: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Lub Dub Condensed" panose="020B0506030403020204" pitchFamily="34" charset="0"/>
              </a:rPr>
              <a:t>Reyna, G.G. (2026).  Guideline Essentials: Case Study Slide Series [PowerPoint slides]; Adapted from Guidelines in Action: Pediatric Acute Ischemic Stroke Treatments (Thrombolysis </a:t>
            </a:r>
            <a:r>
              <a:rPr lang="en-US" sz="2000">
                <a:solidFill>
                  <a:prstClr val="black"/>
                </a:solidFill>
                <a:latin typeface="Lub Dub Condensed" panose="020B0506030403020204" pitchFamily="34" charset="0"/>
              </a:rPr>
              <a:t>and Thrombectomy)</a:t>
            </a:r>
            <a:r>
              <a:rPr lang="en-US" sz="2000">
                <a:latin typeface="Lub Dub Condensed" panose="020B0506030403020204" pitchFamily="34" charset="0"/>
              </a:rPr>
              <a:t>. </a:t>
            </a:r>
            <a:r>
              <a:rPr lang="en-US" sz="2000" i="1" dirty="0">
                <a:latin typeface="Lub Dub Condensed" panose="020B0506030403020204" pitchFamily="34" charset="0"/>
              </a:rPr>
              <a:t>Stroke</a:t>
            </a:r>
            <a:r>
              <a:rPr lang="en-US" sz="2000" i="1" dirty="0">
                <a:latin typeface="Lub Dub Condensed" panose="020B0506030403020204" pitchFamily="34" charset="0"/>
                <a:ea typeface="Aptos" panose="020B0004020202020204" pitchFamily="34" charset="0"/>
              </a:rPr>
              <a:t>. </a:t>
            </a:r>
            <a:r>
              <a:rPr lang="en-US" sz="2000" dirty="0">
                <a:latin typeface="Lub Dub Condensed" panose="020B0506030403020204" pitchFamily="34" charset="0"/>
                <a:ea typeface="Aptos" panose="020B0004020202020204" pitchFamily="34" charset="0"/>
              </a:rPr>
              <a:t>Retrieved from: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hlinkClick r:id="rId3"/>
              </a:rPr>
              <a:t>Guideline Essentials: Case Study Slide Series - Professional Heart Daily | American Heart Association</a:t>
            </a:r>
            <a:endParaRPr lang="en-US" sz="2000" dirty="0">
              <a:latin typeface="Lub Dub Bold" panose="020B08030304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604CC-9C8B-DBCA-EE33-DA994C551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13</a:t>
            </a:fld>
            <a:endParaRPr lang="en-US" sz="9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769DDE-EE24-B182-8D72-4E9F1AC7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39" y="4114800"/>
            <a:ext cx="1926992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0BCB-D59E-68A8-C31F-74A90124E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14556"/>
            <a:ext cx="9144000" cy="567435"/>
          </a:xfrm>
        </p:spPr>
        <p:txBody>
          <a:bodyPr/>
          <a:lstStyle/>
          <a:p>
            <a:r>
              <a:rPr lang="en-US" sz="4000" dirty="0"/>
              <a:t>Copyright and Permissions Notice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7862C10-758A-8372-D096-B4B95A440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3150" y="1714500"/>
            <a:ext cx="8877300" cy="4613563"/>
          </a:xfrm>
        </p:spPr>
        <p:txBody>
          <a:bodyPr>
            <a:normAutofit/>
          </a:bodyPr>
          <a:lstStyle/>
          <a:p>
            <a:r>
              <a:rPr lang="en-US" sz="2000" dirty="0"/>
              <a:t>© Copyright 2026. American Heart Association. All rights reserved.</a:t>
            </a:r>
          </a:p>
          <a:p>
            <a:r>
              <a:rPr lang="en-US" sz="2000" dirty="0"/>
              <a:t>This material is the copyrighted property of the American Heart Association and is provided for reference purposes only. It may not be copied, reproduced, stored in a retrieval system, transmitted, altered in any way or used as a derivative work, or distributed in any form or by any means—electronic, mechanical, photocopying, recording, or otherwise—without prior written permission from the publisher.</a:t>
            </a:r>
          </a:p>
          <a:p>
            <a:r>
              <a:rPr lang="en-US" sz="2000" i="1" dirty="0"/>
              <a:t>This content may be used for limited educational and personal use. Further distribution or dissemination requires a licensing agreement. Unauthorized use or distribution in any media is strictly prohibited.</a:t>
            </a:r>
            <a:endParaRPr lang="en-US" sz="2000" dirty="0"/>
          </a:p>
          <a:p>
            <a:r>
              <a:rPr lang="en-US" sz="2000" dirty="0"/>
              <a:t>For permissions inquiries and licensing fee information,</a:t>
            </a:r>
            <a:br>
              <a:rPr lang="en-US" sz="2000" dirty="0"/>
            </a:br>
            <a:r>
              <a:rPr lang="en-US" sz="2000" dirty="0"/>
              <a:t> please see the information/Request Form at this link:</a:t>
            </a:r>
          </a:p>
          <a:p>
            <a:r>
              <a:rPr lang="en-US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https://www.heart.org/en/about-us/statements-and-policies/copyright-request-form</a:t>
            </a:r>
            <a:endParaRPr lang="en-US" sz="900" dirty="0">
              <a:latin typeface="Lub Dub Bold" panose="020B0803030403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C16DF9A-1C49-ABA9-1A2A-736FD09CC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F4333-7328-E84F-9F6D-15A5075E3AB3}" type="slidenum">
              <a:rPr lang="en-US" sz="900">
                <a:solidFill>
                  <a:schemeClr val="bg1"/>
                </a:solidFill>
                <a:latin typeface="Lub Dub Medium" panose="020B0603030403020204" pitchFamily="34" charset="0"/>
              </a:rPr>
              <a:pPr/>
              <a:t>14</a:t>
            </a:fld>
            <a:endParaRPr lang="en-US" sz="900" dirty="0">
              <a:solidFill>
                <a:schemeClr val="bg1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C7323-E4C6-1747-00C0-B9A69FF66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ED04E-7F80-7CE2-B10D-DACFC13D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Epidemiology &amp; Background</a:t>
            </a:r>
            <a:endParaRPr lang="en-US" b="1" dirty="0">
              <a:latin typeface="Lub Dub Bold" panose="020B060303040302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A9C71-880D-6834-FB9B-B5E6E3839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4715" y="6167336"/>
            <a:ext cx="8229600" cy="23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211EF-6B59-F4F7-BAC5-80A999C41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149" y="1260910"/>
            <a:ext cx="3172968" cy="1687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56867A-A83D-36E5-3AAE-2D9E42C27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8208" y="1249680"/>
            <a:ext cx="3172968" cy="1687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651C80-74BB-69ED-D305-83575D3B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3789" y="1248076"/>
            <a:ext cx="3169918" cy="1687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7341E-A2D9-7740-7AD5-41B5AF2689CD}"/>
              </a:ext>
            </a:extLst>
          </p:cNvPr>
          <p:cNvSpPr txBox="1"/>
          <p:nvPr/>
        </p:nvSpPr>
        <p:spPr>
          <a:xfrm>
            <a:off x="977880" y="1463176"/>
            <a:ext cx="2986847" cy="1325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055D93"/>
                </a:solidFill>
                <a:latin typeface="Lub Dub Heavy" panose="020B0603030403020204" pitchFamily="34" charset="77"/>
                <a:ea typeface="Calibri" pitchFamily="34" charset="-122"/>
                <a:cs typeface="Calibri" pitchFamily="34" charset="-120"/>
              </a:rPr>
              <a:t>≈1.3</a:t>
            </a:r>
            <a:br>
              <a:rPr lang="en-US" sz="4000" b="1" dirty="0">
                <a:solidFill>
                  <a:srgbClr val="055D93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b="1" dirty="0">
                <a:solidFill>
                  <a:srgbClr val="055D93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per 100,000</a:t>
            </a:r>
          </a:p>
          <a:p>
            <a:pPr algn="ctr">
              <a:spcBef>
                <a:spcPts val="400"/>
              </a:spcBef>
            </a:pPr>
            <a:r>
              <a:rPr lang="en-US" sz="1600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Annual pediatric AIS incidence in North America</a:t>
            </a:r>
            <a:endParaRPr lang="en-US" sz="1600" dirty="0">
              <a:latin typeface="Lub Dub Medium" panose="020B0603030403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1764B-53AE-76E4-DC13-72A772D4F938}"/>
              </a:ext>
            </a:extLst>
          </p:cNvPr>
          <p:cNvSpPr txBox="1"/>
          <p:nvPr/>
        </p:nvSpPr>
        <p:spPr>
          <a:xfrm>
            <a:off x="4580939" y="1361105"/>
            <a:ext cx="30044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Lifelong</a:t>
            </a:r>
          </a:p>
          <a:p>
            <a:pPr algn="ctr"/>
            <a:r>
              <a:rPr lang="en-US" sz="1600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Physical and intellectual disabilities caused by pediatric stroke</a:t>
            </a:r>
            <a:endParaRPr lang="en-US" sz="1600" dirty="0">
              <a:latin typeface="Lub Dub Medium" panose="020B060303040302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40D95-BB96-4267-7929-6CF27CAE1729}"/>
              </a:ext>
            </a:extLst>
          </p:cNvPr>
          <p:cNvSpPr txBox="1"/>
          <p:nvPr/>
        </p:nvSpPr>
        <p:spPr>
          <a:xfrm>
            <a:off x="8107679" y="1361105"/>
            <a:ext cx="3122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2026</a:t>
            </a:r>
          </a:p>
          <a:p>
            <a:pPr algn="ctr"/>
            <a:r>
              <a:rPr lang="en-US" sz="1600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FIRST-EVER AIS guidelines to address pediatric stroke</a:t>
            </a:r>
            <a:endParaRPr lang="en-US" sz="1600" dirty="0">
              <a:latin typeface="Lub Dub Medium" panose="020B0603030403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7ADDA-D083-56D6-4FD8-5144D434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41" y="3328620"/>
            <a:ext cx="9422624" cy="450818"/>
          </a:xfrm>
        </p:spPr>
        <p:txBody>
          <a:bodyPr lIns="0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55D93"/>
                </a:solidFill>
                <a:latin typeface="Lub Dub Bold" panose="020B0803030403020204" pitchFamily="34" charset="0"/>
              </a:rPr>
              <a:t>Why Pediatric Stroke Is Challenging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08541-7B6A-2571-CECB-61851D8803D5}"/>
              </a:ext>
            </a:extLst>
          </p:cNvPr>
          <p:cNvSpPr txBox="1"/>
          <p:nvPr/>
        </p:nvSpPr>
        <p:spPr>
          <a:xfrm>
            <a:off x="865041" y="3909277"/>
            <a:ext cx="4864608" cy="160556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Atypical Presentation: 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Children often present with seizures, altered mental status, or stuttering deficits — not classic stroke symptoms.</a:t>
            </a:r>
            <a:endParaRPr lang="en-US" sz="1400" dirty="0">
              <a:latin typeface="Lub Dub Condensed" panose="020B0506030403020204" pitchFamily="34" charset="77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10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Stroke Mimics: 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Mimics are common; imaging confirmation is necessary for stroke diagnosis.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2A06B-CC33-1A0E-E1E5-0D897CF6B313}"/>
              </a:ext>
            </a:extLst>
          </p:cNvPr>
          <p:cNvSpPr txBox="1"/>
          <p:nvPr/>
        </p:nvSpPr>
        <p:spPr>
          <a:xfrm>
            <a:off x="6234631" y="3877971"/>
            <a:ext cx="4864608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Off-Label Therapies: 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Reperfusion therapies (thrombolytics &amp; thrombectomy) are supported by adult trials but remain off-label in children.</a:t>
            </a:r>
            <a:endParaRPr lang="en-US" sz="1400" dirty="0">
              <a:solidFill>
                <a:srgbClr val="1E2D3A"/>
              </a:solidFill>
              <a:latin typeface="Lub Dub Condensed" panose="020B0506030403020204" pitchFamily="34" charset="77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10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New Evidence: 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International collaborations now provide rigorous observational data supporting thrombectomy in pediatric large vessel occlusion.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F4CAB1-C3A1-4BD1-C83D-1A54977B995E}"/>
              </a:ext>
            </a:extLst>
          </p:cNvPr>
          <p:cNvSpPr txBox="1"/>
          <p:nvPr/>
        </p:nvSpPr>
        <p:spPr>
          <a:xfrm>
            <a:off x="2155398" y="6355866"/>
            <a:ext cx="7881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Vassar &amp; Fullerton. Guidelines in Action: Pediatric Acute Ischemic Stroke Treatments (Thrombolysis and Thrombectomy). 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Stroke</a:t>
            </a: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. 2026, doi:10.1161/STROKEAHA.125.053829</a:t>
            </a:r>
            <a:endParaRPr lang="en-US" sz="900" b="0" i="0" dirty="0">
              <a:solidFill>
                <a:schemeClr val="tx1">
                  <a:lumMod val="50000"/>
                  <a:lumOff val="50000"/>
                </a:schemeClr>
              </a:solidFill>
              <a:latin typeface="Lub Dub Condensed" panose="020B0506030403020204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1D6B1-09F8-FD83-E7D7-90DD706D4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49ADE3-5E95-2637-CAC7-633E38018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6020501"/>
            <a:ext cx="10013904" cy="335365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AIS indicates acute ischemic stroke.</a:t>
            </a:r>
          </a:p>
        </p:txBody>
      </p:sp>
    </p:spTree>
    <p:extLst>
      <p:ext uri="{BB962C8B-B14F-4D97-AF65-F5344CB8AC3E}">
        <p14:creationId xmlns:p14="http://schemas.microsoft.com/office/powerpoint/2010/main" val="857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F8E634DB-EE70-06BB-8C05-0A673967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/>
          <a:lstStyle/>
          <a:p>
            <a:r>
              <a:rPr lang="en-US" dirty="0"/>
              <a:t>Case 1: </a:t>
            </a:r>
            <a:r>
              <a:rPr lang="en-US" dirty="0">
                <a:latin typeface="Lub Dub Medium" panose="020B0603030403020204" pitchFamily="34" charset="0"/>
              </a:rPr>
              <a:t>Patient Profile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843A04C-18E1-53E9-6BD9-9E61C0F2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662"/>
            <a:ext cx="7028432" cy="720473"/>
          </a:xfrm>
        </p:spPr>
        <p:txBody>
          <a:bodyPr lIns="0"/>
          <a:lstStyle/>
          <a:p>
            <a:pPr marL="0" indent="0">
              <a:buNone/>
            </a:pPr>
            <a:r>
              <a:rPr lang="en-US" sz="3200" b="1" dirty="0">
                <a:solidFill>
                  <a:srgbClr val="CF232A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14-year-old right-handed male</a:t>
            </a:r>
            <a:endParaRPr lang="en-US" sz="3200" b="1" dirty="0">
              <a:solidFill>
                <a:srgbClr val="CF232A"/>
              </a:solidFill>
              <a:latin typeface="Lub Dub Bold" panose="020B0603030403020204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5A7BE3-141F-EED2-2D66-7499C1441DEF}"/>
              </a:ext>
            </a:extLst>
          </p:cNvPr>
          <p:cNvSpPr txBox="1"/>
          <p:nvPr/>
        </p:nvSpPr>
        <p:spPr>
          <a:xfrm>
            <a:off x="865042" y="1943135"/>
            <a:ext cx="4326158" cy="246734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HISTORY: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Chronic ileitis</a:t>
            </a:r>
            <a:endParaRPr lang="en-US" dirty="0">
              <a:latin typeface="Lub Dub Medium" panose="020B0603030403020204" pitchFamily="34" charset="77"/>
            </a:endParaRPr>
          </a:p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PRESENTATION: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Seizure → confusion, left-sided weakness, rightward gaze deviation</a:t>
            </a:r>
          </a:p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NIHSS ON ARRIVAL: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9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B64EC-A139-DB3E-E257-485900F6DC43}"/>
              </a:ext>
            </a:extLst>
          </p:cNvPr>
          <p:cNvSpPr txBox="1"/>
          <p:nvPr/>
        </p:nvSpPr>
        <p:spPr>
          <a:xfrm>
            <a:off x="5362112" y="1943135"/>
            <a:ext cx="5905887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IMAGING:</a:t>
            </a:r>
            <a:br>
              <a:rPr kumimoji="0" 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CT/CTA head &amp; neck: Right ICA terminus to proximal MCA occlusion (Figure 1)</a:t>
            </a:r>
            <a:endParaRPr lang="en-US" dirty="0">
              <a:latin typeface="Lub Dub Medium" panose="020B0603030403020204" pitchFamily="34" charset="77"/>
            </a:endParaRPr>
          </a:p>
          <a:p>
            <a:pPr>
              <a:spcAft>
                <a:spcPts val="800"/>
              </a:spcAft>
            </a:pPr>
            <a:r>
              <a:rPr lang="en-US" b="1" dirty="0">
                <a:latin typeface="Lub Dub Bold" panose="020B0603030403020204" pitchFamily="34" charset="77"/>
              </a:rPr>
              <a:t>TIME SINCE LAST KNOWN WELL: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3.5 hours at treatment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18DFCF31-5F2A-768E-3C87-907EFA997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</p:spPr>
        <p:txBody>
          <a:bodyPr/>
          <a:lstStyle/>
          <a:p>
            <a:fld id="{FDAF4333-7328-E84F-9F6D-15A5075E3A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A668F01-1959-D67F-9888-68F9299DF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360" y="5791201"/>
            <a:ext cx="10508452" cy="564666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CT indicates computed tomography; CTA, computed tomography angiography; ICA, internal carotid artery; MCA, middle cerebral artery; and NINDS, National Institute of Neurological Disorders and Stroke.</a:t>
            </a:r>
          </a:p>
        </p:txBody>
      </p:sp>
    </p:spTree>
    <p:extLst>
      <p:ext uri="{BB962C8B-B14F-4D97-AF65-F5344CB8AC3E}">
        <p14:creationId xmlns:p14="http://schemas.microsoft.com/office/powerpoint/2010/main" val="9758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B09D-C010-73DB-9CEA-C24E6DE3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3599E4-29C9-BEC1-07F5-86DA77CE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</a:t>
            </a:r>
            <a:r>
              <a:rPr lang="en-US" dirty="0">
                <a:latin typeface="Lub Dub Medium" panose="020B0603030403020204" pitchFamily="34" charset="0"/>
              </a:rPr>
              <a:t>Imaging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5EC5A4-39D4-B3D8-AC41-3D71A744B7D4}"/>
              </a:ext>
            </a:extLst>
          </p:cNvPr>
          <p:cNvSpPr txBox="1"/>
          <p:nvPr/>
        </p:nvSpPr>
        <p:spPr>
          <a:xfrm>
            <a:off x="726720" y="4073249"/>
            <a:ext cx="119282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latin typeface="Lub Dub Bold" panose="020B0803030403020204" pitchFamily="34" charset="0"/>
                <a:ea typeface="Calibri" pitchFamily="34" charset="-122"/>
                <a:cs typeface="Calibri" pitchFamily="34" charset="-120"/>
              </a:rPr>
              <a:t>Figure 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E1B64-BF98-653D-B143-36A823C4B3E9}"/>
              </a:ext>
            </a:extLst>
          </p:cNvPr>
          <p:cNvSpPr txBox="1"/>
          <p:nvPr/>
        </p:nvSpPr>
        <p:spPr>
          <a:xfrm>
            <a:off x="726720" y="4414881"/>
            <a:ext cx="10738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Lub Dub Bold" panose="020B0603030403020204" pitchFamily="34" charset="77"/>
              </a:rPr>
              <a:t>A</a:t>
            </a:r>
            <a:r>
              <a:rPr lang="en-US" sz="1600" dirty="0">
                <a:latin typeface="Lub Dub Condensed" panose="020B0506030403020204" pitchFamily="34" charset="77"/>
              </a:rPr>
              <a:t>, Postcontrast head CT demonstrates the hyperdense vessel sign in the right MCA M1 segment (white arrow). </a:t>
            </a:r>
            <a:r>
              <a:rPr lang="en-US" sz="1600" b="1" dirty="0">
                <a:latin typeface="Lub Dub Bold" panose="020B0603030403020204" pitchFamily="34" charset="77"/>
              </a:rPr>
              <a:t>B</a:t>
            </a:r>
            <a:r>
              <a:rPr lang="en-US" sz="1600" dirty="0">
                <a:latin typeface="Lub Dub Condensed" panose="020B0506030403020204" pitchFamily="34" charset="77"/>
              </a:rPr>
              <a:t>, Cerebral angiogram demonstrates recanalization of the right internal carotid artery and proximal MCA branches but abrupt cutoff of the dominant right M2 segment (white arrow). </a:t>
            </a:r>
            <a:r>
              <a:rPr lang="en-US" sz="1600" b="1" dirty="0">
                <a:latin typeface="Lub Dub Bold" panose="020B0603030403020204" pitchFamily="34" charset="77"/>
              </a:rPr>
              <a:t>C</a:t>
            </a:r>
            <a:r>
              <a:rPr lang="en-US" sz="1600" dirty="0">
                <a:latin typeface="Lub Dub Condensed" panose="020B0506030403020204" pitchFamily="34" charset="77"/>
              </a:rPr>
              <a:t>, Brain MRI/DWI performed 24 hours after IV thrombolysis demonstrates areas of infarction within the right basal ganglia, caudate, insula, and operculum. </a:t>
            </a:r>
            <a:r>
              <a:rPr lang="en-US" sz="1600" b="1" dirty="0">
                <a:latin typeface="Lub Dub Bold" panose="020B0603030403020204" pitchFamily="34" charset="77"/>
              </a:rPr>
              <a:t>D</a:t>
            </a:r>
            <a:r>
              <a:rPr lang="en-US" sz="1600" dirty="0">
                <a:latin typeface="Lub Dub Condensed" panose="020B0506030403020204" pitchFamily="34" charset="77"/>
              </a:rPr>
              <a:t>, Three-dimensional reconstruction of MRA time-of-flight at 24 hours post-IV thrombolysis shows patent right MCA branches.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B1307-19CD-B58C-0428-516686105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205971"/>
            <a:ext cx="9401141" cy="2821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3B92D-703F-3EDC-C16F-ACA625D58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111507-0B18-7521-4F00-2AE4107A2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360" y="5791201"/>
            <a:ext cx="10508452" cy="564666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CT indicates computed tomography; MCA, middle cerebral artery; and MRI/DWI, magnetic resonance imaging with diffusion-weighted imaging.</a:t>
            </a:r>
          </a:p>
        </p:txBody>
      </p:sp>
    </p:spTree>
    <p:extLst>
      <p:ext uri="{BB962C8B-B14F-4D97-AF65-F5344CB8AC3E}">
        <p14:creationId xmlns:p14="http://schemas.microsoft.com/office/powerpoint/2010/main" val="983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617A-262C-FE5E-B576-9BB4B5E3D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4343AE-6CA9-4A3E-E2E6-767008D6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</a:t>
            </a:r>
            <a:r>
              <a:rPr lang="en-US" dirty="0">
                <a:latin typeface="Lub Dub Medium" panose="020B0603030403020204" pitchFamily="34" charset="0"/>
              </a:rPr>
              <a:t>Treatment and Outcomes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E356F3-65D7-626A-FBDF-7A7CC21D9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2648" y="1291492"/>
            <a:ext cx="9316332" cy="1539870"/>
            <a:chOff x="1272648" y="1291492"/>
            <a:chExt cx="9316332" cy="153987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A387B87-DE29-4CCC-12FC-D037BD48B5EC}"/>
                </a:ext>
              </a:extLst>
            </p:cNvPr>
            <p:cNvCxnSpPr>
              <a:cxnSpLocks/>
            </p:cNvCxnSpPr>
            <p:nvPr/>
          </p:nvCxnSpPr>
          <p:spPr>
            <a:xfrm>
              <a:off x="1896861" y="1840487"/>
              <a:ext cx="803133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1486B8-F590-0C6C-4E16-BAEA64427635}"/>
                </a:ext>
              </a:extLst>
            </p:cNvPr>
            <p:cNvSpPr txBox="1"/>
            <p:nvPr/>
          </p:nvSpPr>
          <p:spPr>
            <a:xfrm>
              <a:off x="1272648" y="2000365"/>
              <a:ext cx="1232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</a:rPr>
                <a:t>Last Known Well</a:t>
              </a:r>
              <a:endParaRPr lang="en-US" sz="14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5B7082-E2E5-3905-1331-3120F995F78A}"/>
                </a:ext>
              </a:extLst>
            </p:cNvPr>
            <p:cNvSpPr/>
            <p:nvPr/>
          </p:nvSpPr>
          <p:spPr>
            <a:xfrm>
              <a:off x="1767886" y="1719618"/>
              <a:ext cx="241738" cy="241738"/>
            </a:xfrm>
            <a:prstGeom prst="ellipse">
              <a:avLst/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ED4D33-22BC-0034-2A57-732EB1237B6D}"/>
                </a:ext>
              </a:extLst>
            </p:cNvPr>
            <p:cNvSpPr/>
            <p:nvPr/>
          </p:nvSpPr>
          <p:spPr>
            <a:xfrm>
              <a:off x="3434972" y="1719618"/>
              <a:ext cx="241738" cy="241738"/>
            </a:xfrm>
            <a:prstGeom prst="ellipse">
              <a:avLst/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ECB470-0D5A-3D34-43E6-9B12632BB9E5}"/>
                </a:ext>
              </a:extLst>
            </p:cNvPr>
            <p:cNvSpPr/>
            <p:nvPr/>
          </p:nvSpPr>
          <p:spPr>
            <a:xfrm>
              <a:off x="5814368" y="1719618"/>
              <a:ext cx="241738" cy="241738"/>
            </a:xfrm>
            <a:prstGeom prst="ellipse">
              <a:avLst/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250A97-5FC7-D00E-8C20-BA01F246A9BB}"/>
                </a:ext>
              </a:extLst>
            </p:cNvPr>
            <p:cNvSpPr/>
            <p:nvPr/>
          </p:nvSpPr>
          <p:spPr>
            <a:xfrm>
              <a:off x="7842864" y="1719618"/>
              <a:ext cx="241738" cy="241738"/>
            </a:xfrm>
            <a:prstGeom prst="ellipse">
              <a:avLst/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81CB-EB3B-7476-0F8E-5D5D63670CD5}"/>
                </a:ext>
              </a:extLst>
            </p:cNvPr>
            <p:cNvSpPr/>
            <p:nvPr/>
          </p:nvSpPr>
          <p:spPr>
            <a:xfrm>
              <a:off x="9818809" y="1719618"/>
              <a:ext cx="241738" cy="241738"/>
            </a:xfrm>
            <a:prstGeom prst="ellipse">
              <a:avLst/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FA679D-492D-5288-C6EC-56B1E5E8F043}"/>
                </a:ext>
              </a:extLst>
            </p:cNvPr>
            <p:cNvSpPr txBox="1"/>
            <p:nvPr/>
          </p:nvSpPr>
          <p:spPr>
            <a:xfrm>
              <a:off x="2534318" y="2000365"/>
              <a:ext cx="20430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IV Alteplase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0.9 mg/kg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(Outside Hospital)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BB6379-986A-58E4-0971-1CF3F747FE05}"/>
                </a:ext>
              </a:extLst>
            </p:cNvPr>
            <p:cNvSpPr txBox="1"/>
            <p:nvPr/>
          </p:nvSpPr>
          <p:spPr>
            <a:xfrm>
              <a:off x="5072602" y="2000365"/>
              <a:ext cx="17196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Thrombectomy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M2 MCA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(TICI 3)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ACECE0-F43C-3E6E-EF84-BBBF6FDEEB7D}"/>
                </a:ext>
              </a:extLst>
            </p:cNvPr>
            <p:cNvSpPr txBox="1"/>
            <p:nvPr/>
          </p:nvSpPr>
          <p:spPr>
            <a:xfrm>
              <a:off x="7056588" y="2000365"/>
              <a:ext cx="18142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MRI: Right BG,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Caudate, Insula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Infarction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94F27D-F74E-CF6A-8A82-CD21E549027A}"/>
                </a:ext>
              </a:extLst>
            </p:cNvPr>
            <p:cNvSpPr txBox="1"/>
            <p:nvPr/>
          </p:nvSpPr>
          <p:spPr>
            <a:xfrm>
              <a:off x="9267405" y="2000365"/>
              <a:ext cx="132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Discharge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  <a:p>
              <a:pPr algn="ctr"/>
              <a:r>
                <a:rPr lang="en-US" sz="1600" dirty="0">
                  <a:solidFill>
                    <a:srgbClr val="065D93"/>
                  </a:solidFill>
                  <a:latin typeface="Lub Dub Medium" panose="020B0603030403020204" pitchFamily="34" charset="77"/>
                  <a:ea typeface="Calibri" pitchFamily="34" charset="-122"/>
                  <a:cs typeface="Calibri" pitchFamily="34" charset="-120"/>
                </a:rPr>
                <a:t>ASA 81 mg</a:t>
              </a:r>
              <a:endParaRPr lang="en-US" sz="1600" dirty="0">
                <a:solidFill>
                  <a:srgbClr val="065D93"/>
                </a:solidFill>
                <a:latin typeface="Lub Dub Medium" panose="020B0603030403020204" pitchFamily="34" charset="7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AA170E-1F48-335E-1056-D2A81CE6BE48}"/>
                </a:ext>
              </a:extLst>
            </p:cNvPr>
            <p:cNvSpPr txBox="1"/>
            <p:nvPr/>
          </p:nvSpPr>
          <p:spPr>
            <a:xfrm>
              <a:off x="1272648" y="1291492"/>
              <a:ext cx="1232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ub Dub Bold" panose="020B0803030403020204" pitchFamily="34" charset="0"/>
                </a:rPr>
                <a:t>0 h</a:t>
              </a:r>
              <a:endParaRPr lang="en-US" sz="1400" dirty="0">
                <a:latin typeface="Lub Dub Bold" panose="020B0803030403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CA3B2B-9753-7363-3EB4-342EC2A33EE5}"/>
                </a:ext>
              </a:extLst>
            </p:cNvPr>
            <p:cNvSpPr txBox="1"/>
            <p:nvPr/>
          </p:nvSpPr>
          <p:spPr>
            <a:xfrm>
              <a:off x="2904174" y="1291492"/>
              <a:ext cx="1303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ub Dub Bold" panose="020B0803030403020204" pitchFamily="34" charset="0"/>
                </a:rPr>
                <a:t>3.5 h</a:t>
              </a:r>
              <a:endParaRPr lang="en-US" sz="1400" dirty="0">
                <a:latin typeface="Lub Dub Bold" panose="020B0803030403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D0D36E-AC01-8846-A44A-46ECF275EF94}"/>
                </a:ext>
              </a:extLst>
            </p:cNvPr>
            <p:cNvSpPr txBox="1"/>
            <p:nvPr/>
          </p:nvSpPr>
          <p:spPr>
            <a:xfrm>
              <a:off x="5316328" y="1291492"/>
              <a:ext cx="1232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ub Dub Bold" panose="020B0803030403020204" pitchFamily="34" charset="0"/>
                </a:rPr>
                <a:t>5 h</a:t>
              </a:r>
              <a:endParaRPr lang="en-US" sz="1400" dirty="0">
                <a:latin typeface="Lub Dub Bold" panose="020B0803030403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74BDCE-BDBE-B6F5-C415-1FA3B331A031}"/>
                </a:ext>
              </a:extLst>
            </p:cNvPr>
            <p:cNvSpPr txBox="1"/>
            <p:nvPr/>
          </p:nvSpPr>
          <p:spPr>
            <a:xfrm>
              <a:off x="7348328" y="1291492"/>
              <a:ext cx="1232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ub Dub Bold" panose="020B0803030403020204" pitchFamily="34" charset="0"/>
                </a:rPr>
                <a:t>+ 24 </a:t>
              </a:r>
              <a:r>
                <a:rPr lang="en-US" sz="1600" dirty="0" err="1">
                  <a:latin typeface="Lub Dub Bold" panose="020B0803030403020204" pitchFamily="34" charset="0"/>
                </a:rPr>
                <a:t>hr</a:t>
              </a:r>
              <a:endParaRPr lang="en-US" sz="1400" dirty="0">
                <a:latin typeface="Lub Dub Bold" panose="020B0803030403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96E5A4-D5A5-FBEC-FD31-532F81C8AC23}"/>
                </a:ext>
              </a:extLst>
            </p:cNvPr>
            <p:cNvSpPr txBox="1"/>
            <p:nvPr/>
          </p:nvSpPr>
          <p:spPr>
            <a:xfrm>
              <a:off x="9329528" y="1291492"/>
              <a:ext cx="1232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Lub Dub Bold" panose="020B0803030403020204" pitchFamily="34" charset="0"/>
                </a:rPr>
                <a:t>Day 5</a:t>
              </a:r>
              <a:endParaRPr lang="en-US" sz="1400" dirty="0">
                <a:latin typeface="Lub Dub Bold" panose="020B0803030403020204" pitchFamily="34" charset="0"/>
              </a:endParaRPr>
            </a:p>
          </p:txBody>
        </p:sp>
      </p:grpSp>
      <p:sp>
        <p:nvSpPr>
          <p:cNvPr id="25" name="Rectangle 24" descr="Zero Hours: Last Known Well; 3.5 hours: IV Alteplase 0.9 mg/kg (Outside Hospital); 5 hours: Thrombectomy M2 MCA (TICI 3); Over 24 Hours: MRI: Right BG, Caudate, Insula Infarction; Day 5: Discharge ASA 81 mg">
            <a:extLst>
              <a:ext uri="{FF2B5EF4-FFF2-40B4-BE49-F238E27FC236}">
                <a16:creationId xmlns:a16="http://schemas.microsoft.com/office/drawing/2014/main" id="{251DAAC0-771A-D190-C86B-6100B5AED628}"/>
              </a:ext>
            </a:extLst>
          </p:cNvPr>
          <p:cNvSpPr/>
          <p:nvPr/>
        </p:nvSpPr>
        <p:spPr>
          <a:xfrm>
            <a:off x="1167319" y="1031132"/>
            <a:ext cx="9581745" cy="2062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EAB67E4-1C3A-3D6E-2912-71960295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41" y="3201681"/>
            <a:ext cx="1536132" cy="450818"/>
          </a:xfrm>
        </p:spPr>
        <p:txBody>
          <a:bodyPr lIns="0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Lub Dub Bold" panose="020B0803030403020204" pitchFamily="34" charset="0"/>
              </a:rPr>
              <a:t>Outcomes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5D8281-17F0-3C41-03EF-A7E7B95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3611754"/>
            <a:ext cx="2459736" cy="394175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AAD68-7431-9DA8-43EF-E864EF417754}"/>
              </a:ext>
            </a:extLst>
          </p:cNvPr>
          <p:cNvSpPr txBox="1"/>
          <p:nvPr/>
        </p:nvSpPr>
        <p:spPr>
          <a:xfrm>
            <a:off x="838199" y="3624175"/>
            <a:ext cx="24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bg1"/>
                </a:solidFill>
                <a:latin typeface="Lub Dub Bold" panose="020B0603030403020204" pitchFamily="34" charset="77"/>
              </a:rPr>
              <a:t>NIHSS at Day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F3208C-5AA2-5AD0-6BA5-5884A3E5BEF1}"/>
              </a:ext>
            </a:extLst>
          </p:cNvPr>
          <p:cNvSpPr txBox="1"/>
          <p:nvPr/>
        </p:nvSpPr>
        <p:spPr>
          <a:xfrm>
            <a:off x="1838013" y="4159882"/>
            <a:ext cx="460108" cy="44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>
                <a:solidFill>
                  <a:srgbClr val="065D93"/>
                </a:solidFill>
                <a:latin typeface="Lub Dub Condensed" panose="020B0506030403020204" pitchFamily="34" charset="77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491B66-CA04-6E7C-298B-410522026508}"/>
              </a:ext>
            </a:extLst>
          </p:cNvPr>
          <p:cNvSpPr txBox="1"/>
          <p:nvPr/>
        </p:nvSpPr>
        <p:spPr>
          <a:xfrm>
            <a:off x="838199" y="4595469"/>
            <a:ext cx="245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Mild facial </a:t>
            </a:r>
            <a:b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asymmetry only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705C6E-E930-3065-0B80-3CC57A790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4071" y="3611754"/>
            <a:ext cx="2679192" cy="394175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77677-6D0D-E565-53B6-0BA4C3B4BFC8}"/>
              </a:ext>
            </a:extLst>
          </p:cNvPr>
          <p:cNvSpPr txBox="1"/>
          <p:nvPr/>
        </p:nvSpPr>
        <p:spPr>
          <a:xfrm>
            <a:off x="3414071" y="3624175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bg1"/>
                </a:solidFill>
                <a:latin typeface="Lub Dub Bold" panose="020B0603030403020204" pitchFamily="34" charset="77"/>
              </a:rPr>
              <a:t>Stroke Etiology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422B8C-FBEE-242C-E456-4B7180888B75}"/>
              </a:ext>
            </a:extLst>
          </p:cNvPr>
          <p:cNvSpPr txBox="1"/>
          <p:nvPr/>
        </p:nvSpPr>
        <p:spPr>
          <a:xfrm>
            <a:off x="4143195" y="4159882"/>
            <a:ext cx="1220945" cy="404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065D93"/>
                </a:solidFill>
                <a:latin typeface="Lub Dub Condensed" panose="020B0506030403020204" pitchFamily="34" charset="77"/>
              </a:rPr>
              <a:t>PFO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8B8CA8-82CE-E8CD-0740-EAEB4BD576A6}"/>
              </a:ext>
            </a:extLst>
          </p:cNvPr>
          <p:cNvSpPr txBox="1"/>
          <p:nvPr/>
        </p:nvSpPr>
        <p:spPr>
          <a:xfrm>
            <a:off x="3326860" y="4595469"/>
            <a:ext cx="276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Paradoxical emboli; possible hypercoagulability </a:t>
            </a:r>
            <a:b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from ileitis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F63D87-E478-E96D-B641-9F19B47AB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5119" y="3611754"/>
            <a:ext cx="2459736" cy="394175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CDFA6-C657-827E-1E60-AF5A1B96B284}"/>
              </a:ext>
            </a:extLst>
          </p:cNvPr>
          <p:cNvSpPr txBox="1"/>
          <p:nvPr/>
        </p:nvSpPr>
        <p:spPr>
          <a:xfrm>
            <a:off x="6225119" y="3624175"/>
            <a:ext cx="24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bg1"/>
                </a:solidFill>
                <a:latin typeface="Lub Dub Bold" panose="020B0603030403020204" pitchFamily="34" charset="77"/>
              </a:rPr>
              <a:t>3-Month Follow-Up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6DA855-7145-DB8B-84DF-2FA3BEF9A789}"/>
              </a:ext>
            </a:extLst>
          </p:cNvPr>
          <p:cNvSpPr txBox="1"/>
          <p:nvPr/>
        </p:nvSpPr>
        <p:spPr>
          <a:xfrm>
            <a:off x="6115391" y="4159882"/>
            <a:ext cx="2679192" cy="404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065D93"/>
                </a:solidFill>
                <a:latin typeface="Lub Dub Condensed" panose="020B0506030403020204" pitchFamily="34" charset="77"/>
              </a:rPr>
              <a:t>Near Baseline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062D06-36C3-3AF5-3006-49BD7E81596A}"/>
              </a:ext>
            </a:extLst>
          </p:cNvPr>
          <p:cNvSpPr txBox="1"/>
          <p:nvPr/>
        </p:nvSpPr>
        <p:spPr>
          <a:xfrm>
            <a:off x="6170255" y="4595469"/>
            <a:ext cx="256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Returned to school; subtle cognitive differences and mild exertional left-sided weakness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259857-194A-D6E0-AAF1-9BD1B3CA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2749" y="3611754"/>
            <a:ext cx="2679192" cy="394175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C1FEA-FFE2-609C-D3CC-CC15AF533D34}"/>
              </a:ext>
            </a:extLst>
          </p:cNvPr>
          <p:cNvSpPr txBox="1"/>
          <p:nvPr/>
        </p:nvSpPr>
        <p:spPr>
          <a:xfrm>
            <a:off x="8802749" y="3624175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bg1"/>
                </a:solidFill>
                <a:latin typeface="Lub Dub Bold" panose="020B0603030403020204" pitchFamily="34" charset="77"/>
              </a:rPr>
              <a:t>Secondary Prevention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7F9FE3-E169-5866-63CA-EDB004782FB6}"/>
              </a:ext>
            </a:extLst>
          </p:cNvPr>
          <p:cNvSpPr txBox="1"/>
          <p:nvPr/>
        </p:nvSpPr>
        <p:spPr>
          <a:xfrm>
            <a:off x="8802749" y="4159882"/>
            <a:ext cx="2679192" cy="404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065D93"/>
                </a:solidFill>
                <a:latin typeface="Lub Dub Condensed" panose="020B0506030403020204" pitchFamily="34" charset="77"/>
              </a:rPr>
              <a:t>ASA 81 mg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AA7E44-C300-3F52-D5B1-2D4A056BEED9}"/>
              </a:ext>
            </a:extLst>
          </p:cNvPr>
          <p:cNvSpPr txBox="1"/>
          <p:nvPr/>
        </p:nvSpPr>
        <p:spPr>
          <a:xfrm>
            <a:off x="8802749" y="4595469"/>
            <a:ext cx="267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Started on ASA 325 mg, transitioned to </a:t>
            </a:r>
            <a:b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81 mg at discharge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48075-6F2B-407C-582C-BAA34F4B1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85ACC4C-04C9-6A35-FBEF-796940B94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360" y="5791201"/>
            <a:ext cx="10508452" cy="564666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ASA indicates aspirin; IV, intravenous; MRI, magnetic resonance imaging; NINDS, National Institute of Neurological Disorders and Stroke; PFO, patent foramen </a:t>
            </a:r>
            <a:r>
              <a:rPr lang="en-US" dirty="0" err="1"/>
              <a:t>ovale</a:t>
            </a:r>
            <a:r>
              <a:rPr lang="en-US" dirty="0"/>
              <a:t>; and TICI, thrombolysis in cerebral infarction.</a:t>
            </a:r>
          </a:p>
        </p:txBody>
      </p:sp>
    </p:spTree>
    <p:extLst>
      <p:ext uri="{BB962C8B-B14F-4D97-AF65-F5344CB8AC3E}">
        <p14:creationId xmlns:p14="http://schemas.microsoft.com/office/powerpoint/2010/main" val="11091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9AF51-566F-6F2F-5E4F-5393B9F6D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77D3F294-3612-5556-394A-5D32DB71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/>
          <a:lstStyle/>
          <a:p>
            <a:r>
              <a:rPr lang="en-US" dirty="0"/>
              <a:t>Case 2: </a:t>
            </a:r>
            <a:r>
              <a:rPr lang="en-US" dirty="0">
                <a:latin typeface="Lub Dub Medium" panose="020B0603030403020204" pitchFamily="34" charset="0"/>
              </a:rPr>
              <a:t>Patient Profile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B43C0FC-DA85-1545-15C6-B45A3405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662"/>
            <a:ext cx="7028432" cy="720473"/>
          </a:xfrm>
        </p:spPr>
        <p:txBody>
          <a:bodyPr lIns="0"/>
          <a:lstStyle/>
          <a:p>
            <a:pPr marL="0" indent="0">
              <a:buNone/>
            </a:pPr>
            <a:r>
              <a:rPr lang="en-US" sz="3200" b="1" dirty="0">
                <a:solidFill>
                  <a:srgbClr val="CF232A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2-year-old male</a:t>
            </a:r>
            <a:endParaRPr lang="en-US" sz="3200" b="1" dirty="0">
              <a:solidFill>
                <a:srgbClr val="CF232A"/>
              </a:solidFill>
              <a:latin typeface="Lub Dub Bold" panose="020B0603030403020204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79D441-CD10-7252-FE25-AE947C45E891}"/>
              </a:ext>
            </a:extLst>
          </p:cNvPr>
          <p:cNvSpPr txBox="1"/>
          <p:nvPr/>
        </p:nvSpPr>
        <p:spPr>
          <a:xfrm>
            <a:off x="865042" y="1943135"/>
            <a:ext cx="4326158" cy="302134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HISTORY: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Hypoplastic left heart syndrome (congenital heart disease)</a:t>
            </a:r>
            <a:endParaRPr lang="en-US" dirty="0">
              <a:latin typeface="Lub Dub Medium" panose="020B0603030403020204" pitchFamily="34" charset="77"/>
            </a:endParaRPr>
          </a:p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PRESENTATION: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Sudden stiffening, loss of consciousness, apnea (seizure), </a:t>
            </a:r>
            <a:b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right-sided weakness</a:t>
            </a:r>
            <a:endParaRPr lang="en-US" dirty="0">
              <a:latin typeface="Lub Dub Medium" panose="020B0603030403020204" pitchFamily="34" charset="77"/>
            </a:endParaRPr>
          </a:p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PEDIATRIC NIHSS ON ARRIVAL: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11 (developmentally adapted)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2AEBD-760E-4274-6FD5-0DB629610B34}"/>
              </a:ext>
            </a:extLst>
          </p:cNvPr>
          <p:cNvSpPr txBox="1"/>
          <p:nvPr/>
        </p:nvSpPr>
        <p:spPr>
          <a:xfrm>
            <a:off x="5362112" y="1943135"/>
            <a:ext cx="5905887" cy="2744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CARDIAC STATUS: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Atrial flutter; severely decreased ventricular function; left ventricular thrombus</a:t>
            </a:r>
            <a:endParaRPr lang="en-US" dirty="0">
              <a:latin typeface="Lub Dub Medium" panose="020B0603030403020204" pitchFamily="34" charset="77"/>
            </a:endParaRPr>
          </a:p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IMAGING:</a:t>
            </a:r>
            <a:br>
              <a:rPr kumimoji="0" 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MRI/MRA: Left basal ganglia &amp; cerebellar infarcts; distal M1 occlusion (Figure 2)</a:t>
            </a:r>
            <a:endParaRPr lang="en-US" dirty="0">
              <a:latin typeface="Lub Dub Medium" panose="020B0603030403020204" pitchFamily="34" charset="77"/>
            </a:endParaRPr>
          </a:p>
          <a:p>
            <a:pPr>
              <a:spcAft>
                <a:spcPts val="800"/>
              </a:spcAft>
            </a:pPr>
            <a:r>
              <a:rPr lang="en-US" b="1" dirty="0">
                <a:latin typeface="Lub Dub Bold" panose="020B0603030403020204" pitchFamily="34" charset="77"/>
              </a:rPr>
              <a:t>TIME SINCE LAST KNOWN WELL: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1E2D3A"/>
                </a:solidFill>
                <a:latin typeface="Lub Dub Medium" panose="020B0603030403020204" pitchFamily="34" charset="77"/>
                <a:ea typeface="Calibri" pitchFamily="34" charset="-122"/>
                <a:cs typeface="Calibri" pitchFamily="34" charset="-120"/>
              </a:rPr>
              <a:t>5 hours on arrival; thrombectomy at 9 hours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C1D37F0-2412-84B2-0792-85C08FCC3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</p:spPr>
        <p:txBody>
          <a:bodyPr/>
          <a:lstStyle/>
          <a:p>
            <a:fld id="{FDAF4333-7328-E84F-9F6D-15A5075E3A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E1D4264-604A-7527-4436-AD87DE6AB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3508" y="5942996"/>
            <a:ext cx="10508452" cy="358190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MRA indicates magnetic resonance angiography; MRI, magnetic resonance imaging; and NINDS, National Institute of Neurological Disorders and Stroke.</a:t>
            </a:r>
          </a:p>
        </p:txBody>
      </p:sp>
    </p:spTree>
    <p:extLst>
      <p:ext uri="{BB962C8B-B14F-4D97-AF65-F5344CB8AC3E}">
        <p14:creationId xmlns:p14="http://schemas.microsoft.com/office/powerpoint/2010/main" val="38561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24C7B-7A28-54E4-ABC5-E866B977E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DC7BBC-CEF5-B8BE-D934-6A4D5207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</a:t>
            </a:r>
            <a:r>
              <a:rPr lang="en-US" dirty="0">
                <a:latin typeface="Lub Dub Medium" panose="020B0603030403020204" pitchFamily="34" charset="0"/>
              </a:rPr>
              <a:t>Imaging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B8BD7F-8520-D43A-C945-246470945D11}"/>
              </a:ext>
            </a:extLst>
          </p:cNvPr>
          <p:cNvSpPr txBox="1"/>
          <p:nvPr/>
        </p:nvSpPr>
        <p:spPr>
          <a:xfrm>
            <a:off x="726720" y="4408296"/>
            <a:ext cx="119282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latin typeface="Lub Dub Bold" panose="020B0803030403020204" pitchFamily="34" charset="0"/>
                <a:ea typeface="Calibri" pitchFamily="34" charset="-122"/>
                <a:cs typeface="Calibri" pitchFamily="34" charset="-120"/>
              </a:rPr>
              <a:t>Figure 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CA354-0B01-33DB-4C0B-EAAD318A8B19}"/>
              </a:ext>
            </a:extLst>
          </p:cNvPr>
          <p:cNvSpPr txBox="1"/>
          <p:nvPr/>
        </p:nvSpPr>
        <p:spPr>
          <a:xfrm>
            <a:off x="726720" y="4749928"/>
            <a:ext cx="110697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Lub Dub Bold" panose="020B0603030403020204" pitchFamily="34" charset="77"/>
              </a:rPr>
              <a:t>A</a:t>
            </a:r>
            <a:r>
              <a:rPr lang="en-US" sz="1600" dirty="0">
                <a:latin typeface="Lub Dub Condensed" panose="020B0506030403020204" pitchFamily="34" charset="77"/>
              </a:rPr>
              <a:t>, Axial diffusion-weighted imaging on brain magnetic resonance imaging demonstrates ischemia in the left basal ganglia with relative sparing of the cortex supplied by the left MCA. </a:t>
            </a:r>
            <a:r>
              <a:rPr lang="en-US" sz="1600" b="1" dirty="0">
                <a:latin typeface="Lub Dub Bold" panose="020B0603030403020204" pitchFamily="34" charset="77"/>
              </a:rPr>
              <a:t>B</a:t>
            </a:r>
            <a:r>
              <a:rPr lang="en-US" sz="1600" dirty="0">
                <a:latin typeface="Lub Dub Condensed" panose="020B0506030403020204" pitchFamily="34" charset="77"/>
              </a:rPr>
              <a:t>, Time-of-flight magnetic resonance angiography shows an abrupt cutoff (black arrow) in the left MCA M1 segment consistent with acute thrombus. </a:t>
            </a:r>
            <a:r>
              <a:rPr lang="en-US" sz="1600" b="1" dirty="0">
                <a:latin typeface="Lub Dub Bold" panose="020B0603030403020204" pitchFamily="34" charset="77"/>
              </a:rPr>
              <a:t>C</a:t>
            </a:r>
            <a:r>
              <a:rPr lang="en-US" sz="1600" dirty="0">
                <a:latin typeface="Lub Dub Condensed" panose="020B0506030403020204" pitchFamily="34" charset="77"/>
              </a:rPr>
              <a:t>, Cerebral angiogram demonstrates left distal M1 occlusion (white arrow) and paucity of arterial flow to the left MCA territory.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D4E0C-932D-FC88-B742-71D3A9EC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205971"/>
            <a:ext cx="7946065" cy="30975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E8450-718E-778F-C155-C482F7057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AE01C-3090-1BD9-D103-3BC941CA5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360" y="6122089"/>
            <a:ext cx="10508452" cy="233777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MCA indicates middle cerebral artery.</a:t>
            </a:r>
          </a:p>
        </p:txBody>
      </p:sp>
    </p:spTree>
    <p:extLst>
      <p:ext uri="{BB962C8B-B14F-4D97-AF65-F5344CB8AC3E}">
        <p14:creationId xmlns:p14="http://schemas.microsoft.com/office/powerpoint/2010/main" val="41466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C7323-E4C6-1747-00C0-B9A69FF66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ED04E-7F80-7CE2-B10D-DACFC13D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</a:t>
            </a:r>
            <a:r>
              <a:rPr lang="en-US" dirty="0">
                <a:latin typeface="Lub Dub Medium" panose="020B0603030403020204" pitchFamily="34" charset="0"/>
              </a:rPr>
              <a:t>Treatment and Outcomes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4BE3-A41E-BC57-AA20-ECF7FA07D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1240655"/>
            <a:ext cx="4937760" cy="743861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4528B-C686-BBB2-B0F4-E55625BB848B}"/>
              </a:ext>
            </a:extLst>
          </p:cNvPr>
          <p:cNvSpPr txBox="1"/>
          <p:nvPr/>
        </p:nvSpPr>
        <p:spPr>
          <a:xfrm>
            <a:off x="1556572" y="1253076"/>
            <a:ext cx="404164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200" b="1" dirty="0">
                <a:solidFill>
                  <a:schemeClr val="bg1"/>
                </a:solidFill>
                <a:latin typeface="Lub Dub Bold" panose="020B0603030403020204" pitchFamily="34" charset="77"/>
              </a:rPr>
              <a:t>IVT Withheld</a:t>
            </a:r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chemeClr val="bg1"/>
                </a:solidFill>
                <a:latin typeface="Lub Dub Condensed" panose="020B0506030403020204" pitchFamily="34" charset="77"/>
              </a:rPr>
              <a:t>Age (&lt; 2 yrs) + Outside 4.5-Hour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38AF4-0444-1459-0347-E645F4231B35}"/>
              </a:ext>
            </a:extLst>
          </p:cNvPr>
          <p:cNvSpPr txBox="1"/>
          <p:nvPr/>
        </p:nvSpPr>
        <p:spPr>
          <a:xfrm>
            <a:off x="724769" y="2163589"/>
            <a:ext cx="5257802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200" b="1" dirty="0">
                <a:solidFill>
                  <a:srgbClr val="065D93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Post-Procedural Course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Admitted to pediatric cardiac ICU</a:t>
            </a:r>
            <a:endParaRPr lang="en-US" dirty="0">
              <a:latin typeface="Lub Dub Condensed" panose="020B0506030403020204" pitchFamily="34" charset="77"/>
            </a:endParaRP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Bivalirudin anticoagulation started </a:t>
            </a:r>
            <a:b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(ventricular thrombus)</a:t>
            </a:r>
            <a:endParaRPr lang="en-US" dirty="0">
              <a:latin typeface="Lub Dub Condensed" panose="020B0506030403020204" pitchFamily="34" charset="77"/>
            </a:endParaRP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Day 1 MRI: Evolving ischemia + petechial hemorrhage in left BG; persistent distal M2 thrombus</a:t>
            </a:r>
            <a:endParaRPr lang="en-US" dirty="0">
              <a:latin typeface="Lub Dub Condensed" panose="020B0506030403020204" pitchFamily="34" charset="77"/>
            </a:endParaRP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Bivalirudin paused due to petechial hemorrhage → restarted Day 3 (clinical/radiographic stability)</a:t>
            </a:r>
            <a:endParaRPr lang="en-US" dirty="0">
              <a:latin typeface="Lub Dub Condensed" panose="020B0506030403020204" pitchFamily="34" charset="77"/>
            </a:endParaRP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Transitioned to oral rivaroxaban Day 7</a:t>
            </a:r>
            <a:endParaRPr lang="en-US" dirty="0">
              <a:latin typeface="Lub Dub Condensed" panose="020B0506030403020204" pitchFamily="34" charset="77"/>
            </a:endParaRP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Levetiracetam seizure prophylaxis × 7 days — </a:t>
            </a:r>
            <a:b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no further seizures</a:t>
            </a:r>
            <a:endParaRPr lang="en-US" dirty="0">
              <a:latin typeface="Lub Dub Condensed" panose="020B0506030403020204" pitchFamily="34" charset="77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BDB06D-5227-B616-41FD-EC16E9074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2179" y="1355682"/>
            <a:ext cx="513806" cy="513806"/>
            <a:chOff x="1324207" y="1460823"/>
            <a:chExt cx="513806" cy="513806"/>
          </a:xfrm>
        </p:grpSpPr>
        <p:sp>
          <p:nvSpPr>
            <p:cNvPr id="15" name="Shape 21">
              <a:extLst>
                <a:ext uri="{FF2B5EF4-FFF2-40B4-BE49-F238E27FC236}">
                  <a16:creationId xmlns:a16="http://schemas.microsoft.com/office/drawing/2014/main" id="{857A533D-B16B-6E16-7C67-F980C1A5CC10}"/>
                </a:ext>
              </a:extLst>
            </p:cNvPr>
            <p:cNvSpPr/>
            <p:nvPr/>
          </p:nvSpPr>
          <p:spPr>
            <a:xfrm>
              <a:off x="1324207" y="1460823"/>
              <a:ext cx="513806" cy="5138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A6B3C"/>
              </a:solidFill>
              <a:prstDash val="solid"/>
            </a:ln>
          </p:spPr>
          <p:txBody>
            <a:bodyPr/>
            <a:lstStyle/>
            <a:p>
              <a:endParaRPr lang="en-US">
                <a:solidFill>
                  <a:srgbClr val="065D93"/>
                </a:solidFill>
              </a:endParaRPr>
            </a:p>
          </p:txBody>
        </p:sp>
        <p:sp>
          <p:nvSpPr>
            <p:cNvPr id="16" name="Text 22">
              <a:extLst>
                <a:ext uri="{FF2B5EF4-FFF2-40B4-BE49-F238E27FC236}">
                  <a16:creationId xmlns:a16="http://schemas.microsoft.com/office/drawing/2014/main" id="{6EF08DBB-0EB7-CC37-1089-A4D64C9152FF}"/>
                </a:ext>
              </a:extLst>
            </p:cNvPr>
            <p:cNvSpPr/>
            <p:nvPr/>
          </p:nvSpPr>
          <p:spPr>
            <a:xfrm>
              <a:off x="1324207" y="1460823"/>
              <a:ext cx="513806" cy="51380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065D93"/>
                  </a:solidFill>
                </a:rPr>
                <a:t>!</a:t>
              </a:r>
              <a:endParaRPr lang="en-US" sz="3200" dirty="0">
                <a:solidFill>
                  <a:srgbClr val="065D93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94F04-F516-D3D0-38F5-A391B1774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4706" y="1240655"/>
            <a:ext cx="4937760" cy="743861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BAE10C-9D97-4159-2209-629D1291AF78}"/>
              </a:ext>
            </a:extLst>
          </p:cNvPr>
          <p:cNvSpPr txBox="1"/>
          <p:nvPr/>
        </p:nvSpPr>
        <p:spPr>
          <a:xfrm>
            <a:off x="6833081" y="1253076"/>
            <a:ext cx="4041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dirty="0">
                <a:solidFill>
                  <a:srgbClr val="FFFFFF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Emergent Thrombectomy </a:t>
            </a:r>
            <a:b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b="1" dirty="0">
                <a:solidFill>
                  <a:srgbClr val="FFFFFF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TICI 2b (&gt;50% Reperfusion) at 9 h</a:t>
            </a:r>
            <a:endParaRPr lang="en-US" b="1" dirty="0">
              <a:solidFill>
                <a:schemeClr val="bg1"/>
              </a:solidFill>
              <a:latin typeface="Lub Dub Condensed" panose="020B0506030403020204" pitchFamily="34" charset="77"/>
            </a:endParaRPr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E5B91F5F-EDB7-7391-492F-62776573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8687" y="1355682"/>
            <a:ext cx="513806" cy="513806"/>
          </a:xfrm>
          <a:prstGeom prst="ellipse">
            <a:avLst/>
          </a:prstGeom>
          <a:solidFill>
            <a:schemeClr val="bg1"/>
          </a:solidFill>
          <a:ln w="12700">
            <a:solidFill>
              <a:srgbClr val="1A6B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2">
            <a:extLst>
              <a:ext uri="{FF2B5EF4-FFF2-40B4-BE49-F238E27FC236}">
                <a16:creationId xmlns:a16="http://schemas.microsoft.com/office/drawing/2014/main" id="{D1271E70-64EE-6A95-9C78-1EC6F3593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8687" y="1362940"/>
            <a:ext cx="513806" cy="513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ln>
                  <a:solidFill>
                    <a:srgbClr val="1A6B3C"/>
                  </a:solidFill>
                </a:ln>
                <a:solidFill>
                  <a:srgbClr val="065D93"/>
                </a:solidFill>
                <a:latin typeface="Lub Dub Bold" panose="020B0603030403020204" pitchFamily="34" charset="77"/>
              </a:rPr>
              <a:t>✓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FF8C68-AEE8-A692-F48F-A344DB1336B8}"/>
              </a:ext>
            </a:extLst>
          </p:cNvPr>
          <p:cNvSpPr txBox="1"/>
          <p:nvPr/>
        </p:nvSpPr>
        <p:spPr>
          <a:xfrm>
            <a:off x="6043158" y="2163589"/>
            <a:ext cx="525780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65D93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3-Week Rehabilitation Outcomes</a:t>
            </a:r>
          </a:p>
          <a:p>
            <a:pPr marL="1490663" indent="-1484313">
              <a:spcBef>
                <a:spcPts val="1000"/>
              </a:spcBef>
            </a:pPr>
            <a:r>
              <a:rPr lang="en-US" b="1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Language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	Surpassed </a:t>
            </a:r>
            <a:r>
              <a:rPr lang="en-US" dirty="0" err="1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prestroke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baseline</a:t>
            </a:r>
            <a:endParaRPr lang="en-US" dirty="0">
              <a:latin typeface="Lub Dub Condensed" panose="020B0506030403020204" pitchFamily="34" charset="77"/>
            </a:endParaRPr>
          </a:p>
          <a:p>
            <a:pPr marL="1490663" indent="-1484313">
              <a:spcBef>
                <a:spcPts val="1000"/>
              </a:spcBef>
            </a:pPr>
            <a:r>
              <a:rPr lang="en-US" b="1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Motor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	Minimal right hemiparesis</a:t>
            </a:r>
          </a:p>
          <a:p>
            <a:pPr marL="1490663" indent="-1484313">
              <a:spcBef>
                <a:spcPts val="1000"/>
              </a:spcBef>
            </a:pPr>
            <a:r>
              <a:rPr lang="en-US" b="1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Mobility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	Swift ambulation</a:t>
            </a:r>
            <a:endParaRPr lang="en-US" dirty="0">
              <a:latin typeface="Lub Dub Condensed" panose="020B0506030403020204" pitchFamily="34" charset="77"/>
            </a:endParaRPr>
          </a:p>
          <a:p>
            <a:pPr marL="1490663" indent="-1484313">
              <a:spcBef>
                <a:spcPts val="1000"/>
              </a:spcBef>
            </a:pPr>
            <a:r>
              <a:rPr lang="en-US" b="1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Hand Function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	Purposeful hand function restored</a:t>
            </a:r>
            <a:endParaRPr lang="en-US" dirty="0">
              <a:latin typeface="Lub Dub Condensed" panose="020B0506030403020204" pitchFamily="34" charset="77"/>
            </a:endParaRPr>
          </a:p>
          <a:p>
            <a:pPr marL="1490663" indent="-1484313">
              <a:spcBef>
                <a:spcPts val="1000"/>
              </a:spcBef>
            </a:pPr>
            <a:r>
              <a:rPr lang="en-US" b="1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Etiology</a:t>
            </a:r>
            <a:r>
              <a:rPr lang="en-US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	Cardioembolic — CHD + arrhythmia + ventricular thrombus</a:t>
            </a:r>
            <a:endParaRPr lang="en-US" dirty="0">
              <a:latin typeface="Lub Dub Condensed" panose="020B0506030403020204" pitchFamily="34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C2181A-3E95-4CBF-5DC8-57A3F2298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44812" y="3003620"/>
            <a:ext cx="5116452" cy="0"/>
          </a:xfrm>
          <a:prstGeom prst="line">
            <a:avLst/>
          </a:prstGeom>
          <a:ln w="12700">
            <a:solidFill>
              <a:srgbClr val="39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21C77-4C65-3A4B-416D-6E66210F7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44812" y="3401489"/>
            <a:ext cx="5116452" cy="0"/>
          </a:xfrm>
          <a:prstGeom prst="line">
            <a:avLst/>
          </a:prstGeom>
          <a:ln w="12700">
            <a:solidFill>
              <a:srgbClr val="39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1D0931-D84F-36C6-4084-8D5AAD797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44812" y="3813318"/>
            <a:ext cx="5116452" cy="0"/>
          </a:xfrm>
          <a:prstGeom prst="line">
            <a:avLst/>
          </a:prstGeom>
          <a:ln w="12700">
            <a:solidFill>
              <a:srgbClr val="39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B08B2C-DAFB-BB47-AA97-EBD0AFA5C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44812" y="4225147"/>
            <a:ext cx="5116452" cy="0"/>
          </a:xfrm>
          <a:prstGeom prst="line">
            <a:avLst/>
          </a:prstGeom>
          <a:ln w="12700">
            <a:solidFill>
              <a:srgbClr val="39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1D6B1-09F8-FD83-E7D7-90DD706D4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861D5AB-F499-DBDA-446B-F38D8CBA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360" y="5791201"/>
            <a:ext cx="10508452" cy="564666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BG indicates basal ganglia; CHD, congenital heart disease; ICU, intensive care unit; MRI, magnetic resonance imaging; and TICI, thrombolysis in cerebral infarction.</a:t>
            </a:r>
          </a:p>
        </p:txBody>
      </p:sp>
    </p:spTree>
    <p:extLst>
      <p:ext uri="{BB962C8B-B14F-4D97-AF65-F5344CB8AC3E}">
        <p14:creationId xmlns:p14="http://schemas.microsoft.com/office/powerpoint/2010/main" val="5804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82C3-3C10-53A0-1B2F-4C605D06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F56B-F07E-0088-8CC7-9D03887A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AHA/ASA Guidelines: </a:t>
            </a:r>
            <a:br>
              <a:rPr lang="en-US" dirty="0"/>
            </a:br>
            <a:r>
              <a:rPr lang="en-US" dirty="0">
                <a:latin typeface="Lub Dub Medium" panose="020B0603030403020204" pitchFamily="34" charset="77"/>
              </a:rPr>
              <a:t>Pediatric AIS Recommendations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349762-DBF4-616C-C3A5-D6235B38B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324695"/>
            <a:ext cx="10120639" cy="314667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0F2B7-67BD-99EE-5902-CF3AD2E48A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9166" y="1307897"/>
            <a:ext cx="1036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For the first time in AHA/ASA history, the 2026 AIS guidelines include dedicated pediatric stroke recommendations.</a:t>
            </a:r>
            <a:endParaRPr lang="en-US" sz="1600" b="1" dirty="0">
              <a:solidFill>
                <a:schemeClr val="bg1"/>
              </a:solidFill>
              <a:latin typeface="Lub Dub Condensed" panose="020B0506030403020204" pitchFamily="34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2B2873-211B-E90C-60AB-7C42E42F1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1858491"/>
            <a:ext cx="5303081" cy="996417"/>
          </a:xfrm>
          <a:prstGeom prst="rect">
            <a:avLst/>
          </a:prstGeom>
          <a:solidFill>
            <a:srgbClr val="FFD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1266B-9EB6-B006-DE25-2BF949CE2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3112333"/>
            <a:ext cx="5303081" cy="1253842"/>
          </a:xfrm>
          <a:prstGeom prst="rect">
            <a:avLst/>
          </a:prstGeom>
          <a:solidFill>
            <a:srgbClr val="FAA7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56002-620D-C37B-5FBA-81204EE7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600390"/>
            <a:ext cx="5303081" cy="1252728"/>
          </a:xfrm>
          <a:prstGeom prst="rect">
            <a:avLst/>
          </a:prstGeom>
          <a:solidFill>
            <a:srgbClr val="FAA7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A972B6-2CC6-0323-C824-30E38D62441D}"/>
              </a:ext>
            </a:extLst>
          </p:cNvPr>
          <p:cNvSpPr txBox="1"/>
          <p:nvPr/>
        </p:nvSpPr>
        <p:spPr>
          <a:xfrm>
            <a:off x="907419" y="1913604"/>
            <a:ext cx="5188581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5248656" algn="r"/>
              </a:tabLst>
            </a:pPr>
            <a:r>
              <a:rPr lang="en-US" sz="1600" b="1" dirty="0">
                <a:latin typeface="Lub Dub Condensed" panose="020B0506030403020204" pitchFamily="34" charset="77"/>
              </a:rPr>
              <a:t>Class 2a • CT/CTA Imaging in Children 	</a:t>
            </a:r>
            <a:r>
              <a:rPr lang="en-US" sz="1200" b="1" dirty="0">
                <a:latin typeface="Lub Dub Condensed" panose="020B0506030403020204" pitchFamily="34" charset="77"/>
              </a:rPr>
              <a:t>Case 1</a:t>
            </a:r>
          </a:p>
          <a:p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CT/CTA is appropriate for suspected large vessel occlusion </a:t>
            </a:r>
            <a:b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in children when waiting for MRI/MRA will result in delays.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C347D0-3229-059D-CBCD-AD22C63E72CA}"/>
              </a:ext>
            </a:extLst>
          </p:cNvPr>
          <p:cNvSpPr txBox="1"/>
          <p:nvPr/>
        </p:nvSpPr>
        <p:spPr>
          <a:xfrm>
            <a:off x="907420" y="3145438"/>
            <a:ext cx="5188580" cy="116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5248656" algn="r"/>
              </a:tabLst>
            </a:pPr>
            <a:r>
              <a:rPr lang="en-US" sz="1600" b="1" dirty="0">
                <a:latin typeface="Lub Dub Condensed" panose="020B0506030403020204" pitchFamily="34" charset="77"/>
              </a:rPr>
              <a:t>Class 2b • IV Thrombolysis in Pediatric AIS</a:t>
            </a:r>
            <a:r>
              <a:rPr lang="en-US" sz="2000" b="1" dirty="0">
                <a:latin typeface="Lub Dub Bold" panose="020B0603030403020204" pitchFamily="34" charset="77"/>
              </a:rPr>
              <a:t>	</a:t>
            </a:r>
            <a:r>
              <a:rPr lang="en-US" sz="1200" b="1" dirty="0">
                <a:latin typeface="Lub Dub Condensed" panose="020B0506030403020204" pitchFamily="34" charset="77"/>
              </a:rPr>
              <a:t> Case 1</a:t>
            </a:r>
            <a:endParaRPr lang="en-US" sz="1600" b="1" dirty="0">
              <a:latin typeface="Lub Dub Bold" panose="020B0603030403020204" pitchFamily="34" charset="77"/>
            </a:endParaRPr>
          </a:p>
          <a:p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IV alteplase (0.9 mg/kg) is reasonable in select pediatric </a:t>
            </a:r>
            <a:b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cases. Adolescents may have similar risk/benefit profile </a:t>
            </a:r>
            <a:b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to adults. Informed consent is critical.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0FFE67-4F7E-21AC-F0CC-7DEAFEF40421}"/>
              </a:ext>
            </a:extLst>
          </p:cNvPr>
          <p:cNvSpPr txBox="1"/>
          <p:nvPr/>
        </p:nvSpPr>
        <p:spPr>
          <a:xfrm>
            <a:off x="907419" y="4633495"/>
            <a:ext cx="5188581" cy="116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5248656" algn="r"/>
              </a:tabLst>
            </a:pPr>
            <a:r>
              <a:rPr lang="en-US" sz="1600" b="1" dirty="0">
                <a:latin typeface="Lub Dub Condensed" panose="020B0506030403020204" pitchFamily="34" charset="77"/>
              </a:rPr>
              <a:t>Class 2b • Thrombectomy (≥ 28 days)</a:t>
            </a:r>
            <a:r>
              <a:rPr lang="en-US" sz="2000" b="1" dirty="0">
                <a:latin typeface="Lub Dub Condensed" panose="020B0506030403020204" pitchFamily="34" charset="77"/>
              </a:rPr>
              <a:t> </a:t>
            </a:r>
            <a:r>
              <a:rPr lang="en-US" sz="1400" b="1" dirty="0">
                <a:latin typeface="Lub Dub Bold" panose="020B0603030403020204" pitchFamily="34" charset="77"/>
              </a:rPr>
              <a:t>	</a:t>
            </a:r>
            <a:r>
              <a:rPr lang="en-US" sz="1200" b="1" dirty="0">
                <a:latin typeface="Lub Dub Condensed" panose="020B0506030403020204" pitchFamily="34" charset="77"/>
              </a:rPr>
              <a:t> Case 2</a:t>
            </a:r>
            <a:endParaRPr lang="en-US" sz="1600" b="1" dirty="0">
              <a:latin typeface="Lub Dub Bold" panose="020B0603030403020204" pitchFamily="34" charset="77"/>
            </a:endParaRPr>
          </a:p>
          <a:p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Thrombectomy is reasonable for children ≥ 28 days with </a:t>
            </a:r>
            <a:b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large vessel occlusion within 24 hours when performed by a </a:t>
            </a:r>
            <a:r>
              <a:rPr lang="en-US" sz="1600" dirty="0" err="1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neurointerventionalist</a:t>
            </a:r>
            <a:r>
              <a:rPr lang="en-US" sz="1600" dirty="0">
                <a:solidFill>
                  <a:srgbClr val="1E2D3A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with pediatric experience.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8B2B83-E63C-112E-25ED-38C779FFD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33877" y="1304709"/>
            <a:ext cx="37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20B7B-4879-5681-3122-A626FEB4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8361" y="1858491"/>
            <a:ext cx="4773844" cy="12538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FA253-4F4D-683A-3662-589FD913B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9338" y="1304709"/>
            <a:ext cx="37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61380A-C9BA-89CD-BD37-4FD26A9BAB40}"/>
              </a:ext>
            </a:extLst>
          </p:cNvPr>
          <p:cNvSpPr txBox="1"/>
          <p:nvPr/>
        </p:nvSpPr>
        <p:spPr>
          <a:xfrm>
            <a:off x="6477580" y="1920046"/>
            <a:ext cx="4599921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5248656" algn="r"/>
              </a:tabLst>
            </a:pPr>
            <a:r>
              <a:rPr lang="en-US" sz="1600" b="1" dirty="0">
                <a:solidFill>
                  <a:schemeClr val="bg1"/>
                </a:solidFill>
                <a:latin typeface="Lub Dub Condensed" panose="020B0506030403020204" pitchFamily="34" charset="77"/>
              </a:rPr>
              <a:t>NEW • Seizure as Presenting Symptom</a:t>
            </a:r>
            <a:r>
              <a:rPr lang="en-US" sz="1600" b="1" dirty="0">
                <a:solidFill>
                  <a:schemeClr val="bg1"/>
                </a:solidFill>
                <a:latin typeface="Lub Dub Bold" panose="020B0603030403020204" pitchFamily="34" charset="77"/>
              </a:rPr>
              <a:t>	</a:t>
            </a:r>
            <a:r>
              <a:rPr lang="en-US" sz="1200" b="1" dirty="0">
                <a:solidFill>
                  <a:schemeClr val="bg1"/>
                </a:solidFill>
                <a:latin typeface="Lub Dub Condensed" panose="020B0506030403020204" pitchFamily="34" charset="77"/>
              </a:rPr>
              <a:t> Both Cases</a:t>
            </a:r>
            <a:endParaRPr lang="en-US" sz="1200" dirty="0">
              <a:solidFill>
                <a:schemeClr val="bg1"/>
              </a:solidFill>
              <a:latin typeface="Lub Dub Medium" panose="020B0603030403020204" pitchFamily="34" charset="77"/>
            </a:endParaRPr>
          </a:p>
          <a:p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2026 guidelines add first-time seizure as an </a:t>
            </a:r>
            <a:b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acute neurological symptom that can be the presenting sign of pediatric stroke.</a:t>
            </a:r>
            <a:endParaRPr lang="en-US" sz="1600" dirty="0">
              <a:solidFill>
                <a:schemeClr val="bg1"/>
              </a:solidFill>
              <a:latin typeface="Lub Dub Condensed" panose="020B0506030403020204" pitchFamily="34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302B2-F27F-1AAF-C891-A62444AD4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8361" y="3387144"/>
            <a:ext cx="4773844" cy="14640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899593-1E06-108C-6625-122AEA47219C}"/>
              </a:ext>
            </a:extLst>
          </p:cNvPr>
          <p:cNvSpPr txBox="1"/>
          <p:nvPr/>
        </p:nvSpPr>
        <p:spPr>
          <a:xfrm>
            <a:off x="6477580" y="3444631"/>
            <a:ext cx="459992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5248656" algn="r"/>
              </a:tabLst>
            </a:pPr>
            <a:r>
              <a:rPr lang="en-US" sz="1600" b="1" dirty="0">
                <a:solidFill>
                  <a:schemeClr val="bg1"/>
                </a:solidFill>
                <a:latin typeface="Lub Dub Condensed" panose="020B0506030403020204" pitchFamily="34" charset="77"/>
              </a:rPr>
              <a:t>Systems • Pediatric Stroke Systems of Care</a:t>
            </a:r>
            <a:r>
              <a:rPr lang="en-US" sz="1600" b="1" dirty="0">
                <a:solidFill>
                  <a:schemeClr val="bg1"/>
                </a:solidFill>
                <a:latin typeface="Lub Dub Bold" panose="020B0603030403020204" pitchFamily="34" charset="77"/>
              </a:rPr>
              <a:t>	</a:t>
            </a:r>
            <a:r>
              <a:rPr lang="en-US" sz="1200" b="1" dirty="0">
                <a:solidFill>
                  <a:schemeClr val="bg1"/>
                </a:solidFill>
                <a:latin typeface="Lub Dub Condensed" panose="020B0506030403020204" pitchFamily="34" charset="77"/>
              </a:rPr>
              <a:t>Both Cases</a:t>
            </a:r>
          </a:p>
          <a:p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Guidelines emphasize establishing pediatric </a:t>
            </a:r>
            <a:b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stroke readiness, multidisciplinary input, </a:t>
            </a:r>
            <a:b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and pre-established transfer pathways at </a:t>
            </a:r>
            <a:b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primary stroke centers.</a:t>
            </a:r>
            <a:endParaRPr lang="en-US" sz="1600" dirty="0">
              <a:solidFill>
                <a:schemeClr val="bg1"/>
              </a:solidFill>
              <a:latin typeface="Lub Dub Condensed" panose="020B05060304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DA8A9-99F9-33B2-D69B-6157029B8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9</a:t>
            </a:fld>
            <a:endParaRPr lang="en-US" sz="9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12258B-2C2A-8431-233F-936689913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360" y="5791201"/>
            <a:ext cx="10508452" cy="564666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AIS indicates acute ischemic stroke</a:t>
            </a:r>
            <a:r>
              <a:rPr lang="en-US" b="1" dirty="0"/>
              <a:t>; </a:t>
            </a:r>
            <a:r>
              <a:rPr lang="en-US" dirty="0"/>
              <a:t>CT, computed tomography; CTA, computed tomography angiography; IV, intravenous; MRA, magnetic resonance angiography; and MRI, magnetic resonance imaging.</a:t>
            </a:r>
          </a:p>
        </p:txBody>
      </p:sp>
    </p:spTree>
    <p:extLst>
      <p:ext uri="{BB962C8B-B14F-4D97-AF65-F5344CB8AC3E}">
        <p14:creationId xmlns:p14="http://schemas.microsoft.com/office/powerpoint/2010/main" val="35902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E433B9E103C4492A93F37BAB6E962" ma:contentTypeVersion="7" ma:contentTypeDescription="Create a new document." ma:contentTypeScope="" ma:versionID="bfb9c436a5ceb9e7c3aa8c095b435c28">
  <xsd:schema xmlns:xsd="http://www.w3.org/2001/XMLSchema" xmlns:xs="http://www.w3.org/2001/XMLSchema" xmlns:p="http://schemas.microsoft.com/office/2006/metadata/properties" xmlns:ns3="292e6601-2771-43db-a7cc-8f168ee05178" targetNamespace="http://schemas.microsoft.com/office/2006/metadata/properties" ma:root="true" ma:fieldsID="bd37d2f694029b663802a6450382577b" ns3:_="">
    <xsd:import namespace="292e6601-2771-43db-a7cc-8f168ee051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e6601-2771-43db-a7cc-8f168ee05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5DA03-3874-4E63-AD72-36EA0429E26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92e6601-2771-43db-a7cc-8f168ee05178"/>
  </ds:schemaRefs>
</ds:datastoreItem>
</file>

<file path=customXml/itemProps2.xml><?xml version="1.0" encoding="utf-8"?>
<ds:datastoreItem xmlns:ds="http://schemas.openxmlformats.org/officeDocument/2006/customXml" ds:itemID="{7E0A0DAB-25DB-4D86-A0F2-CD6D97CD7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e6601-2771-43db-a7cc-8f168ee05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91034C-CD83-40A7-8A0E-85EF59FF40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78144</TotalTime>
  <Words>2072</Words>
  <Application>Microsoft Office PowerPoint</Application>
  <PresentationFormat>Widescreen</PresentationFormat>
  <Paragraphs>183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Lub Dub Bold</vt:lpstr>
      <vt:lpstr>Lub Dub Condensed</vt:lpstr>
      <vt:lpstr>Lub Dub Heavy</vt:lpstr>
      <vt:lpstr>Lub Dub Light</vt:lpstr>
      <vt:lpstr>Lub Dub Medium</vt:lpstr>
      <vt:lpstr>2_Office Theme</vt:lpstr>
      <vt:lpstr>Guideline Essentials:  Case Study Slide Series</vt:lpstr>
      <vt:lpstr>Epidemiology &amp; Background</vt:lpstr>
      <vt:lpstr>Case 1: Patient Profile</vt:lpstr>
      <vt:lpstr>Case 1: Imaging</vt:lpstr>
      <vt:lpstr>Case 1: Treatment and Outcomes</vt:lpstr>
      <vt:lpstr>Case 2: Patient Profile</vt:lpstr>
      <vt:lpstr>Case 2: Imaging</vt:lpstr>
      <vt:lpstr>Case 2: Treatment and Outcomes</vt:lpstr>
      <vt:lpstr>2026 AHA/ASA Guidelines:  Pediatric AIS Recommendations</vt:lpstr>
      <vt:lpstr>Key Clinical Considerations</vt:lpstr>
      <vt:lpstr>Take-Home Points</vt:lpstr>
      <vt:lpstr>References</vt:lpstr>
      <vt:lpstr>Citation</vt:lpstr>
      <vt:lpstr>Copyright and Permissions Notice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 Essentials: Case Study Slide Series - Guidelines in Action: Pediatric Acute Ischemic</dc:title>
  <dc:creator>AmericanHeartAssociation6@heart.onmicrosoft.com</dc:creator>
  <cp:lastModifiedBy>Gwendolyn Reyna</cp:lastModifiedBy>
  <cp:revision>90</cp:revision>
  <dcterms:created xsi:type="dcterms:W3CDTF">2023-03-14T11:56:10Z</dcterms:created>
  <dcterms:modified xsi:type="dcterms:W3CDTF">2026-06-12T19:29:47Z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0x0101006B0E433B9E103C4492A93F37BAB6E962</vt:lpwstr>
  </property>
</Properties>
</file>