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19"/>
  </p:notesMasterIdLst>
  <p:sldIdLst>
    <p:sldId id="308" r:id="rId5"/>
    <p:sldId id="1061" r:id="rId6"/>
    <p:sldId id="1095" r:id="rId7"/>
    <p:sldId id="1097" r:id="rId8"/>
    <p:sldId id="1113" r:id="rId9"/>
    <p:sldId id="1092" r:id="rId10"/>
    <p:sldId id="1114" r:id="rId11"/>
    <p:sldId id="1115" r:id="rId12"/>
    <p:sldId id="1116" r:id="rId13"/>
    <p:sldId id="1096" r:id="rId14"/>
    <p:sldId id="1091" r:id="rId15"/>
    <p:sldId id="1105" r:id="rId16"/>
    <p:sldId id="842" r:id="rId17"/>
    <p:sldId id="108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40C314-4977-70F3-11D4-A75728774D19}" name="Gwendolyn Reyna" initials="GR" userId="S::Gwendolyn.Reyna@heart.org::0492242f-5314-4750-ad50-640a4fe02908" providerId="AD"/>
  <p188:author id="{3FB5405D-D8B2-49EA-6909-6B4E62B5F8A9}" name="Ashley Hall" initials="AH" userId="S::Ashley.Hall@heart.org::2a66d3b0-1297-473c-987b-4bc851ac6b50" providerId="AD"/>
  <p188:author id="{10B6A86B-BC4F-9BC4-6B3A-BF93304015F3}" name="Mitchell Elkind" initials="ME" userId="S::Mitchell.Elkind@heart.org::0a0c399b-3525-4264-be76-c8dae9bd3829" providerId="AD"/>
  <p188:author id="{8ABF06AE-501C-09F5-5851-667F7D7FAA49}" name="Kellye Kimball (NAT COM Consultant)" initials="KK" userId="S::t-Kellye.Kimball@heart.org::ba4665bf-b8cf-4f25-8c84-755ce16b74e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5D93"/>
    <a:srgbClr val="CF39AF"/>
    <a:srgbClr val="D9D9D9"/>
    <a:srgbClr val="FFDA68"/>
    <a:srgbClr val="79C78D"/>
    <a:srgbClr val="CF232A"/>
    <a:srgbClr val="395723"/>
    <a:srgbClr val="CF222A"/>
    <a:srgbClr val="AF1C08"/>
    <a:srgbClr val="F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3EFFBD-6C40-4CD4-BDAE-A14663128018}" v="8" dt="2026-06-12T19:29:03.9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33" autoAdjust="0"/>
    <p:restoredTop sz="97361" autoAdjust="0"/>
  </p:normalViewPr>
  <p:slideViewPr>
    <p:cSldViewPr snapToGrid="0">
      <p:cViewPr varScale="1">
        <p:scale>
          <a:sx n="106" d="100"/>
          <a:sy n="106" d="100"/>
        </p:scale>
        <p:origin x="1044" y="11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wendolyn Reyna" userId="0492242f-5314-4750-ad50-640a4fe02908" providerId="ADAL" clId="{0F2F325E-815E-4EFB-8D05-199871636F60}"/>
    <pc:docChg chg="custSel modSld">
      <pc:chgData name="Gwendolyn Reyna" userId="0492242f-5314-4750-ad50-640a4fe02908" providerId="ADAL" clId="{0F2F325E-815E-4EFB-8D05-199871636F60}" dt="2026-06-12T19:29:03.911" v="9" actId="1076"/>
      <pc:docMkLst>
        <pc:docMk/>
      </pc:docMkLst>
      <pc:sldChg chg="addSp delSp modSp mod">
        <pc:chgData name="Gwendolyn Reyna" userId="0492242f-5314-4750-ad50-640a4fe02908" providerId="ADAL" clId="{0F2F325E-815E-4EFB-8D05-199871636F60}" dt="2026-06-12T19:15:23.539" v="4" actId="1076"/>
        <pc:sldMkLst>
          <pc:docMk/>
          <pc:sldMk cId="1171176184" sldId="308"/>
        </pc:sldMkLst>
        <pc:spChg chg="del">
          <ac:chgData name="Gwendolyn Reyna" userId="0492242f-5314-4750-ad50-640a4fe02908" providerId="ADAL" clId="{0F2F325E-815E-4EFB-8D05-199871636F60}" dt="2026-06-12T19:15:14.468" v="1" actId="478"/>
          <ac:spMkLst>
            <pc:docMk/>
            <pc:sldMk cId="1171176184" sldId="308"/>
            <ac:spMk id="10" creationId="{3C6DAAF1-2EB2-8B80-B01D-5EB309D91231}"/>
          </ac:spMkLst>
        </pc:spChg>
        <pc:picChg chg="del">
          <ac:chgData name="Gwendolyn Reyna" userId="0492242f-5314-4750-ad50-640a4fe02908" providerId="ADAL" clId="{0F2F325E-815E-4EFB-8D05-199871636F60}" dt="2026-06-12T19:15:11.628" v="0" actId="478"/>
          <ac:picMkLst>
            <pc:docMk/>
            <pc:sldMk cId="1171176184" sldId="308"/>
            <ac:picMk id="6" creationId="{DC320228-E0D9-2926-D338-2B37FCDAAECA}"/>
          </ac:picMkLst>
        </pc:picChg>
        <pc:picChg chg="add mod">
          <ac:chgData name="Gwendolyn Reyna" userId="0492242f-5314-4750-ad50-640a4fe02908" providerId="ADAL" clId="{0F2F325E-815E-4EFB-8D05-199871636F60}" dt="2026-06-12T19:15:23.539" v="4" actId="1076"/>
          <ac:picMkLst>
            <pc:docMk/>
            <pc:sldMk cId="1171176184" sldId="308"/>
            <ac:picMk id="1026" creationId="{2D61D62A-66EE-F901-534C-8EB35E666396}"/>
          </ac:picMkLst>
        </pc:picChg>
      </pc:sldChg>
      <pc:sldChg chg="addSp modSp">
        <pc:chgData name="Gwendolyn Reyna" userId="0492242f-5314-4750-ad50-640a4fe02908" providerId="ADAL" clId="{0F2F325E-815E-4EFB-8D05-199871636F60}" dt="2026-06-12T19:29:03.911" v="9" actId="1076"/>
        <pc:sldMkLst>
          <pc:docMk/>
          <pc:sldMk cId="675889619" sldId="842"/>
        </pc:sldMkLst>
        <pc:picChg chg="add mod">
          <ac:chgData name="Gwendolyn Reyna" userId="0492242f-5314-4750-ad50-640a4fe02908" providerId="ADAL" clId="{0F2F325E-815E-4EFB-8D05-199871636F60}" dt="2026-06-12T19:29:03.911" v="9" actId="1076"/>
          <ac:picMkLst>
            <pc:docMk/>
            <pc:sldMk cId="675889619" sldId="842"/>
            <ac:picMk id="2050" creationId="{832BA654-B775-6129-03A0-6A0F694564D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7B0F47-72A7-40CD-97BC-FA664BD8B4EC}" type="datetimeFigureOut">
              <a:rPr lang="en-US" smtClean="0"/>
              <a:t>6/12/2026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31FF5-ADD1-489E-9034-3EA822349562}" type="slidenum">
              <a:rPr lang="en-US" smtClean="0"/>
              <a:t>‹#›</a:t>
            </a:fld>
            <a:endParaRPr lang="en-US"/>
          </a:p>
        </p:txBody>
      </p:sp>
    </p:spTree>
    <p:extLst>
      <p:ext uri="{BB962C8B-B14F-4D97-AF65-F5344CB8AC3E}">
        <p14:creationId xmlns:p14="http://schemas.microsoft.com/office/powerpoint/2010/main" val="188195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FAFC5-3A27-43A2-9905-E94D9A42FA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048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13</a:t>
            </a:fld>
            <a:endParaRPr lang="en-US"/>
          </a:p>
        </p:txBody>
      </p:sp>
    </p:spTree>
    <p:extLst>
      <p:ext uri="{BB962C8B-B14F-4D97-AF65-F5344CB8AC3E}">
        <p14:creationId xmlns:p14="http://schemas.microsoft.com/office/powerpoint/2010/main" val="1103179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14</a:t>
            </a:fld>
            <a:endParaRPr lang="en-US"/>
          </a:p>
        </p:txBody>
      </p:sp>
    </p:spTree>
    <p:extLst>
      <p:ext uri="{BB962C8B-B14F-4D97-AF65-F5344CB8AC3E}">
        <p14:creationId xmlns:p14="http://schemas.microsoft.com/office/powerpoint/2010/main" val="1829337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a:t>
            </a:fld>
            <a:endParaRPr lang="en-US"/>
          </a:p>
        </p:txBody>
      </p:sp>
    </p:spTree>
    <p:extLst>
      <p:ext uri="{BB962C8B-B14F-4D97-AF65-F5344CB8AC3E}">
        <p14:creationId xmlns:p14="http://schemas.microsoft.com/office/powerpoint/2010/main" val="3116947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1E25B-D9FC-7FB5-9CAC-175183948A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E39162-40A8-F190-E5DA-05AECCE95F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02595A-7E50-B1FE-3593-5ED6EAD025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F7F86F-3FD6-93ED-7A91-3BBB0FF905B8}"/>
              </a:ext>
            </a:extLst>
          </p:cNvPr>
          <p:cNvSpPr>
            <a:spLocks noGrp="1"/>
          </p:cNvSpPr>
          <p:nvPr>
            <p:ph type="sldNum" sz="quarter" idx="5"/>
          </p:nvPr>
        </p:nvSpPr>
        <p:spPr/>
        <p:txBody>
          <a:bodyPr/>
          <a:lstStyle/>
          <a:p>
            <a:fld id="{F3631FF5-ADD1-489E-9034-3EA822349562}" type="slidenum">
              <a:rPr lang="en-US" smtClean="0"/>
              <a:t>3</a:t>
            </a:fld>
            <a:endParaRPr lang="en-US"/>
          </a:p>
        </p:txBody>
      </p:sp>
    </p:spTree>
    <p:extLst>
      <p:ext uri="{BB962C8B-B14F-4D97-AF65-F5344CB8AC3E}">
        <p14:creationId xmlns:p14="http://schemas.microsoft.com/office/powerpoint/2010/main" val="1334247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FE295-835B-2036-EFDB-BFEA69EC23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24E84C-BC50-B69E-6203-4BA6780223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8BB6B7-EF7B-596C-1A5E-281ABA86C2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8AA7FD-F6F9-D196-E66E-79EC22547D61}"/>
              </a:ext>
            </a:extLst>
          </p:cNvPr>
          <p:cNvSpPr>
            <a:spLocks noGrp="1"/>
          </p:cNvSpPr>
          <p:nvPr>
            <p:ph type="sldNum" sz="quarter" idx="5"/>
          </p:nvPr>
        </p:nvSpPr>
        <p:spPr/>
        <p:txBody>
          <a:bodyPr/>
          <a:lstStyle/>
          <a:p>
            <a:fld id="{F3631FF5-ADD1-489E-9034-3EA822349562}" type="slidenum">
              <a:rPr lang="en-US" smtClean="0"/>
              <a:t>4</a:t>
            </a:fld>
            <a:endParaRPr lang="en-US"/>
          </a:p>
        </p:txBody>
      </p:sp>
    </p:spTree>
    <p:extLst>
      <p:ext uri="{BB962C8B-B14F-4D97-AF65-F5344CB8AC3E}">
        <p14:creationId xmlns:p14="http://schemas.microsoft.com/office/powerpoint/2010/main" val="3461293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D1FD0-54D9-4E1C-825B-04680782A6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FCEC27-105A-A989-0B73-745F1F5CC3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D37EF4-1930-56E8-CA7C-4AC2023C52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334E10-8EC6-9528-184C-497D5EDF991B}"/>
              </a:ext>
            </a:extLst>
          </p:cNvPr>
          <p:cNvSpPr>
            <a:spLocks noGrp="1"/>
          </p:cNvSpPr>
          <p:nvPr>
            <p:ph type="sldNum" sz="quarter" idx="5"/>
          </p:nvPr>
        </p:nvSpPr>
        <p:spPr/>
        <p:txBody>
          <a:bodyPr/>
          <a:lstStyle/>
          <a:p>
            <a:fld id="{F3631FF5-ADD1-489E-9034-3EA822349562}" type="slidenum">
              <a:rPr lang="en-US" smtClean="0"/>
              <a:t>5</a:t>
            </a:fld>
            <a:endParaRPr lang="en-US"/>
          </a:p>
        </p:txBody>
      </p:sp>
    </p:spTree>
    <p:extLst>
      <p:ext uri="{BB962C8B-B14F-4D97-AF65-F5344CB8AC3E}">
        <p14:creationId xmlns:p14="http://schemas.microsoft.com/office/powerpoint/2010/main" val="2681328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D1FD0-54D9-4E1C-825B-04680782A6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FCEC27-105A-A989-0B73-745F1F5CC3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D37EF4-1930-56E8-CA7C-4AC2023C52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334E10-8EC6-9528-184C-497D5EDF991B}"/>
              </a:ext>
            </a:extLst>
          </p:cNvPr>
          <p:cNvSpPr>
            <a:spLocks noGrp="1"/>
          </p:cNvSpPr>
          <p:nvPr>
            <p:ph type="sldNum" sz="quarter" idx="5"/>
          </p:nvPr>
        </p:nvSpPr>
        <p:spPr/>
        <p:txBody>
          <a:bodyPr/>
          <a:lstStyle/>
          <a:p>
            <a:fld id="{F3631FF5-ADD1-489E-9034-3EA822349562}" type="slidenum">
              <a:rPr lang="en-US" smtClean="0"/>
              <a:t>6</a:t>
            </a:fld>
            <a:endParaRPr lang="en-US"/>
          </a:p>
        </p:txBody>
      </p:sp>
    </p:spTree>
    <p:extLst>
      <p:ext uri="{BB962C8B-B14F-4D97-AF65-F5344CB8AC3E}">
        <p14:creationId xmlns:p14="http://schemas.microsoft.com/office/powerpoint/2010/main" val="2681328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US" sz="1400" dirty="0"/>
          </a:p>
        </p:txBody>
      </p:sp>
      <p:sp>
        <p:nvSpPr>
          <p:cNvPr id="4" name="Slide Number Placeholder 3"/>
          <p:cNvSpPr>
            <a:spLocks noGrp="1"/>
          </p:cNvSpPr>
          <p:nvPr>
            <p:ph type="sldNum" sz="quarter" idx="5"/>
          </p:nvPr>
        </p:nvSpPr>
        <p:spPr/>
        <p:txBody>
          <a:bodyPr/>
          <a:lstStyle/>
          <a:p>
            <a:fld id="{F3631FF5-ADD1-489E-9034-3EA822349562}" type="slidenum">
              <a:rPr lang="en-US" smtClean="0"/>
              <a:t>8</a:t>
            </a:fld>
            <a:endParaRPr lang="en-US"/>
          </a:p>
        </p:txBody>
      </p:sp>
    </p:spTree>
    <p:extLst>
      <p:ext uri="{BB962C8B-B14F-4D97-AF65-F5344CB8AC3E}">
        <p14:creationId xmlns:p14="http://schemas.microsoft.com/office/powerpoint/2010/main" val="1879758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1BC8E-2CEA-4E97-E450-E141F0F9D8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0D9989-D215-65F1-1F36-4F7C29BF7A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A2F306-C395-69C7-03D6-F7E7DD8F1AF7}"/>
              </a:ext>
            </a:extLst>
          </p:cNvPr>
          <p:cNvSpPr>
            <a:spLocks noGrp="1"/>
          </p:cNvSpPr>
          <p:nvPr>
            <p:ph type="body" idx="1"/>
          </p:nvPr>
        </p:nvSpPr>
        <p:spPr/>
        <p:txBody>
          <a:bodyPr/>
          <a:lstStyle/>
          <a:p>
            <a:pPr marL="0" indent="0" algn="l">
              <a:buNone/>
            </a:pPr>
            <a:endParaRPr lang="en-US" sz="1400" dirty="0"/>
          </a:p>
        </p:txBody>
      </p:sp>
      <p:sp>
        <p:nvSpPr>
          <p:cNvPr id="4" name="Slide Number Placeholder 3">
            <a:extLst>
              <a:ext uri="{FF2B5EF4-FFF2-40B4-BE49-F238E27FC236}">
                <a16:creationId xmlns:a16="http://schemas.microsoft.com/office/drawing/2014/main" id="{7ED4A01A-FEA1-1273-E047-128E37F5A9DF}"/>
              </a:ext>
            </a:extLst>
          </p:cNvPr>
          <p:cNvSpPr>
            <a:spLocks noGrp="1"/>
          </p:cNvSpPr>
          <p:nvPr>
            <p:ph type="sldNum" sz="quarter" idx="5"/>
          </p:nvPr>
        </p:nvSpPr>
        <p:spPr/>
        <p:txBody>
          <a:bodyPr/>
          <a:lstStyle/>
          <a:p>
            <a:fld id="{F3631FF5-ADD1-489E-9034-3EA822349562}" type="slidenum">
              <a:rPr lang="en-US" smtClean="0"/>
              <a:t>9</a:t>
            </a:fld>
            <a:endParaRPr lang="en-US"/>
          </a:p>
        </p:txBody>
      </p:sp>
    </p:spTree>
    <p:extLst>
      <p:ext uri="{BB962C8B-B14F-4D97-AF65-F5344CB8AC3E}">
        <p14:creationId xmlns:p14="http://schemas.microsoft.com/office/powerpoint/2010/main" val="1038374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US" sz="1400" dirty="0"/>
          </a:p>
        </p:txBody>
      </p:sp>
      <p:sp>
        <p:nvSpPr>
          <p:cNvPr id="4" name="Slide Number Placeholder 3"/>
          <p:cNvSpPr>
            <a:spLocks noGrp="1"/>
          </p:cNvSpPr>
          <p:nvPr>
            <p:ph type="sldNum" sz="quarter" idx="5"/>
          </p:nvPr>
        </p:nvSpPr>
        <p:spPr/>
        <p:txBody>
          <a:bodyPr/>
          <a:lstStyle/>
          <a:p>
            <a:fld id="{F3631FF5-ADD1-489E-9034-3EA822349562}" type="slidenum">
              <a:rPr lang="en-US" smtClean="0"/>
              <a:t>12</a:t>
            </a:fld>
            <a:endParaRPr lang="en-US"/>
          </a:p>
        </p:txBody>
      </p:sp>
    </p:spTree>
    <p:extLst>
      <p:ext uri="{BB962C8B-B14F-4D97-AF65-F5344CB8AC3E}">
        <p14:creationId xmlns:p14="http://schemas.microsoft.com/office/powerpoint/2010/main" val="18797587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FE54C2-D791-9B45-AD53-484F26DBFD7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350" y="2715"/>
            <a:ext cx="12179300" cy="6852569"/>
          </a:xfrm>
          <a:prstGeom prst="rect">
            <a:avLst/>
          </a:prstGeom>
        </p:spPr>
      </p:pic>
      <p:sp>
        <p:nvSpPr>
          <p:cNvPr id="2" name="Title 1">
            <a:extLst>
              <a:ext uri="{FF2B5EF4-FFF2-40B4-BE49-F238E27FC236}">
                <a16:creationId xmlns:a16="http://schemas.microsoft.com/office/drawing/2014/main" id="{3FD23563-8619-944E-B06D-E9C75F669EE1}"/>
              </a:ext>
            </a:extLst>
          </p:cNvPr>
          <p:cNvSpPr>
            <a:spLocks noGrp="1"/>
          </p:cNvSpPr>
          <p:nvPr>
            <p:ph type="ctrTitle" hasCustomPrompt="1"/>
          </p:nvPr>
        </p:nvSpPr>
        <p:spPr>
          <a:xfrm>
            <a:off x="2209800" y="1967947"/>
            <a:ext cx="9144000" cy="1909763"/>
          </a:xfrm>
        </p:spPr>
        <p:txBody>
          <a:bodyPr anchor="b"/>
          <a:lstStyle>
            <a:lvl1pPr algn="ctr">
              <a:defRPr sz="54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72455242-CE50-B746-8A9D-3F32FAEFCC59}"/>
              </a:ext>
            </a:extLst>
          </p:cNvPr>
          <p:cNvSpPr>
            <a:spLocks noGrp="1"/>
          </p:cNvSpPr>
          <p:nvPr>
            <p:ph type="subTitle" idx="1"/>
          </p:nvPr>
        </p:nvSpPr>
        <p:spPr>
          <a:xfrm>
            <a:off x="2209800" y="4168569"/>
            <a:ext cx="9144000" cy="60221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a:extLst>
              <a:ext uri="{FF2B5EF4-FFF2-40B4-BE49-F238E27FC236}">
                <a16:creationId xmlns:a16="http://schemas.microsoft.com/office/drawing/2014/main" id="{B2BB8909-4FC5-74CC-1B81-50391E3690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7179" y="5953125"/>
            <a:ext cx="1381852" cy="712090"/>
          </a:xfrm>
          <a:prstGeom prst="rect">
            <a:avLst/>
          </a:prstGeom>
        </p:spPr>
      </p:pic>
    </p:spTree>
    <p:extLst>
      <p:ext uri="{BB962C8B-B14F-4D97-AF65-F5344CB8AC3E}">
        <p14:creationId xmlns:p14="http://schemas.microsoft.com/office/powerpoint/2010/main" val="335968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31B4AF-4EF8-F445-5A0B-14E5FD92CF77}"/>
              </a:ext>
            </a:extLst>
          </p:cNvPr>
          <p:cNvSpPr/>
          <p:nvPr userDrawn="1"/>
        </p:nvSpPr>
        <p:spPr>
          <a:xfrm>
            <a:off x="0" y="0"/>
            <a:ext cx="3168316"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3377" r="-1"/>
          <a:stretch>
            <a:fillRect/>
          </a:stretch>
        </p:blipFill>
        <p:spPr>
          <a:xfrm>
            <a:off x="1714500" y="143"/>
            <a:ext cx="10479170"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1722552" y="5873961"/>
            <a:ext cx="8746897" cy="421493"/>
          </a:xfrm>
        </p:spPr>
        <p:txBody>
          <a:bodyPr lIns="0" anchor="b">
            <a:noAutofit/>
          </a:bodyPr>
          <a:lstStyle>
            <a:lvl1pPr marL="0" indent="0" algn="ctr">
              <a:buNone/>
              <a:defRPr sz="1200">
                <a:latin typeface="Lub Dub Condensed" panose="020B0506030403020204" pitchFamily="34" charset="0"/>
              </a:defRPr>
            </a:lvl1pPr>
          </a:lstStyle>
          <a:p>
            <a:pPr lvl="0"/>
            <a:r>
              <a:rPr lang="en-US" dirty="0"/>
              <a:t>Click to edit Master text styles</a:t>
            </a:r>
          </a:p>
        </p:txBody>
      </p:sp>
      <p:sp>
        <p:nvSpPr>
          <p:cNvPr id="8" name="TextBox 7">
            <a:extLst>
              <a:ext uri="{FF2B5EF4-FFF2-40B4-BE49-F238E27FC236}">
                <a16:creationId xmlns:a16="http://schemas.microsoft.com/office/drawing/2014/main" id="{50AFDC5C-51A7-9108-F632-7665C1EA3989}"/>
              </a:ext>
            </a:extLst>
          </p:cNvPr>
          <p:cNvSpPr txBox="1"/>
          <p:nvPr userDrawn="1"/>
        </p:nvSpPr>
        <p:spPr>
          <a:xfrm>
            <a:off x="2155398" y="6355866"/>
            <a:ext cx="7881204"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lang="en-US" sz="900" b="0" i="0" dirty="0">
                <a:solidFill>
                  <a:schemeClr val="tx1">
                    <a:lumMod val="50000"/>
                    <a:lumOff val="50000"/>
                  </a:schemeClr>
                </a:solidFill>
                <a:latin typeface="Lub Dub Condensed" panose="020B0506030403020204" pitchFamily="34" charset="77"/>
              </a:rPr>
              <a:t>Stamm &amp; Carrera. Guidelines in Action: Getting to the (Large) Core of the (T)Issue. </a:t>
            </a:r>
            <a:r>
              <a:rPr lang="en-US" sz="900" b="0" i="1" dirty="0">
                <a:solidFill>
                  <a:schemeClr val="tx1">
                    <a:lumMod val="50000"/>
                    <a:lumOff val="50000"/>
                  </a:schemeClr>
                </a:solidFill>
                <a:latin typeface="Lub Dub Condensed" panose="020B0506030403020204" pitchFamily="34" charset="77"/>
              </a:rPr>
              <a:t>Stroke</a:t>
            </a:r>
            <a:r>
              <a:rPr lang="en-US" sz="900" b="0" i="0" dirty="0">
                <a:solidFill>
                  <a:schemeClr val="tx1">
                    <a:lumMod val="50000"/>
                    <a:lumOff val="50000"/>
                  </a:schemeClr>
                </a:solidFill>
                <a:latin typeface="Lub Dub Condensed" panose="020B0506030403020204" pitchFamily="34" charset="77"/>
              </a:rPr>
              <a:t>. 2026, doi:10.1161/STROKEAHA.125.053822</a:t>
            </a:r>
          </a:p>
        </p:txBody>
      </p:sp>
      <p:pic>
        <p:nvPicPr>
          <p:cNvPr id="10" name="Picture 9">
            <a:extLst>
              <a:ext uri="{FF2B5EF4-FFF2-40B4-BE49-F238E27FC236}">
                <a16:creationId xmlns:a16="http://schemas.microsoft.com/office/drawing/2014/main" id="{D7D2C954-7621-3F4E-5BE3-C43E60F1B37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7179" y="5953125"/>
            <a:ext cx="1381852" cy="712090"/>
          </a:xfrm>
          <a:prstGeom prst="rect">
            <a:avLst/>
          </a:prstGeom>
        </p:spPr>
      </p:pic>
    </p:spTree>
    <p:extLst>
      <p:ext uri="{BB962C8B-B14F-4D97-AF65-F5344CB8AC3E}">
        <p14:creationId xmlns:p14="http://schemas.microsoft.com/office/powerpoint/2010/main" val="3681482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2343303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rgbClr val="CF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bg1"/>
                </a:solidFill>
                <a:latin typeface="Lub Dub Medium" panose="020B0603030403020204" pitchFamily="34" charset="0"/>
              </a:defRPr>
            </a:lvl1pPr>
          </a:lstStyle>
          <a:p>
            <a:fld id="{FDAF4333-7328-E84F-9F6D-15A5075E3AB3}" type="slidenum">
              <a:rPr lang="en-US" smtClean="0"/>
              <a:pPr/>
              <a:t>‹#›</a:t>
            </a:fld>
            <a:endParaRPr lang="en-US" dirty="0"/>
          </a:p>
        </p:txBody>
      </p:sp>
    </p:spTree>
    <p:extLst>
      <p:ext uri="{BB962C8B-B14F-4D97-AF65-F5344CB8AC3E}">
        <p14:creationId xmlns:p14="http://schemas.microsoft.com/office/powerpoint/2010/main" val="29704306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C06D0D-9CF8-BF47-84F1-14601FF4F794}"/>
              </a:ext>
            </a:extLst>
          </p:cNvPr>
          <p:cNvSpPr>
            <a:spLocks noGrp="1"/>
          </p:cNvSpPr>
          <p:nvPr>
            <p:ph type="title"/>
          </p:nvPr>
        </p:nvSpPr>
        <p:spPr>
          <a:xfrm>
            <a:off x="838200" y="365125"/>
            <a:ext cx="10515600" cy="660111"/>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A096185F-E230-DF47-BD73-C48F14F35785}"/>
              </a:ext>
            </a:extLst>
          </p:cNvPr>
          <p:cNvSpPr>
            <a:spLocks noGrp="1"/>
          </p:cNvSpPr>
          <p:nvPr>
            <p:ph type="body" idx="1"/>
          </p:nvPr>
        </p:nvSpPr>
        <p:spPr>
          <a:xfrm>
            <a:off x="838200" y="1357745"/>
            <a:ext cx="10515600" cy="43356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0278490"/>
      </p:ext>
    </p:extLst>
  </p:cSld>
  <p:clrMap bg1="lt1" tx1="dk1" bg2="lt2" tx2="dk2" accent1="accent1" accent2="accent2" accent3="accent3" accent4="accent4" accent5="accent5" accent6="accent6" hlink="hlink" folHlink="folHlink"/>
  <p:sldLayoutIdLst>
    <p:sldLayoutId id="2147483675" r:id="rId1"/>
    <p:sldLayoutId id="2147483677" r:id="rId2"/>
    <p:sldLayoutId id="2147483678" r:id="rId3"/>
    <p:sldLayoutId id="2147483679" r:id="rId4"/>
  </p:sldLayoutIdLst>
  <p:hf hdr="0" ftr="0" dt="0"/>
  <p:txStyles>
    <p:titleStyle>
      <a:lvl1pPr algn="l" defTabSz="914400" rtl="0" eaLnBrk="1" latinLnBrk="0" hangingPunct="1">
        <a:lnSpc>
          <a:spcPct val="90000"/>
        </a:lnSpc>
        <a:spcBef>
          <a:spcPct val="0"/>
        </a:spcBef>
        <a:buNone/>
        <a:defRPr sz="3600" kern="1200">
          <a:solidFill>
            <a:schemeClr val="tx1"/>
          </a:solidFill>
          <a:latin typeface="Lub Dub Bold" panose="020B08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professional.heart.org/en/guidelines-and-statements/guideline-essentials-case-study-slide-seri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hyperlink" Target="https://www.heart.org/en/about-us/statements-and-policies/copyright-request-form"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American Heart Association">
            <a:extLst>
              <a:ext uri="{FF2B5EF4-FFF2-40B4-BE49-F238E27FC236}">
                <a16:creationId xmlns:a16="http://schemas.microsoft.com/office/drawing/2014/main" id="{96162FBB-ECD7-4996-B4F0-6244AFA17C13}"/>
              </a:ext>
            </a:extLst>
          </p:cNvPr>
          <p:cNvSpPr/>
          <p:nvPr/>
        </p:nvSpPr>
        <p:spPr>
          <a:xfrm>
            <a:off x="160256" y="5825765"/>
            <a:ext cx="1470581" cy="895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8E7538-99E0-814A-996C-0848A5205CE0}"/>
              </a:ext>
            </a:extLst>
          </p:cNvPr>
          <p:cNvSpPr>
            <a:spLocks noGrp="1"/>
          </p:cNvSpPr>
          <p:nvPr>
            <p:ph type="ctrTitle"/>
          </p:nvPr>
        </p:nvSpPr>
        <p:spPr>
          <a:xfrm>
            <a:off x="2009775" y="1119287"/>
            <a:ext cx="9144000" cy="1955664"/>
          </a:xfrm>
        </p:spPr>
        <p:txBody>
          <a:bodyPr/>
          <a:lstStyle/>
          <a:p>
            <a:r>
              <a:rPr lang="en-US" sz="6600" dirty="0"/>
              <a:t>Guideline Essentials: </a:t>
            </a:r>
            <a:r>
              <a:rPr lang="en-US" sz="4800" dirty="0">
                <a:latin typeface="Lub Dub Medium" panose="020B0603030403020204" pitchFamily="34" charset="0"/>
              </a:rPr>
              <a:t> Case Study Slide Series</a:t>
            </a:r>
            <a:endParaRPr lang="en-US" sz="7200" dirty="0">
              <a:latin typeface="Lub Dub Medium" panose="020B0603030403020204" pitchFamily="34" charset="0"/>
            </a:endParaRPr>
          </a:p>
        </p:txBody>
      </p:sp>
      <p:sp>
        <p:nvSpPr>
          <p:cNvPr id="3" name="Subtitle 2">
            <a:extLst>
              <a:ext uri="{FF2B5EF4-FFF2-40B4-BE49-F238E27FC236}">
                <a16:creationId xmlns:a16="http://schemas.microsoft.com/office/drawing/2014/main" id="{CDEA19E2-C884-5343-8547-E4ACA2FCDE39}"/>
              </a:ext>
            </a:extLst>
          </p:cNvPr>
          <p:cNvSpPr>
            <a:spLocks noGrp="1"/>
          </p:cNvSpPr>
          <p:nvPr>
            <p:ph type="subTitle" idx="1"/>
          </p:nvPr>
        </p:nvSpPr>
        <p:spPr>
          <a:xfrm>
            <a:off x="1329352" y="3429000"/>
            <a:ext cx="10504846" cy="2713182"/>
          </a:xfrm>
        </p:spPr>
        <p:txBody>
          <a:bodyPr>
            <a:normAutofit/>
          </a:bodyPr>
          <a:lstStyle/>
          <a:p>
            <a:pPr>
              <a:lnSpc>
                <a:spcPct val="110000"/>
              </a:lnSpc>
              <a:spcBef>
                <a:spcPts val="0"/>
              </a:spcBef>
            </a:pPr>
            <a:r>
              <a:rPr lang="en-US" dirty="0">
                <a:latin typeface="Lub Dub Light" panose="020B0303030403020204" pitchFamily="34" charset="0"/>
              </a:rPr>
              <a:t>Acute Ischemic Stroke Case Study</a:t>
            </a:r>
          </a:p>
          <a:p>
            <a:pPr>
              <a:lnSpc>
                <a:spcPct val="110000"/>
              </a:lnSpc>
              <a:spcBef>
                <a:spcPts val="0"/>
              </a:spcBef>
            </a:pPr>
            <a:r>
              <a:rPr lang="en-US" dirty="0">
                <a:latin typeface="Lub Dub Light" panose="020B0303030403020204" pitchFamily="34" charset="0"/>
              </a:rPr>
              <a:t>ADAPTED FROM:</a:t>
            </a:r>
            <a:br>
              <a:rPr lang="en-US" dirty="0">
                <a:latin typeface="Lub Dub Light" panose="020B0303030403020204" pitchFamily="34" charset="0"/>
              </a:rPr>
            </a:br>
            <a:r>
              <a:rPr lang="en-US" sz="900" dirty="0">
                <a:latin typeface="Lub Dub Light" panose="020B0303030403020204" pitchFamily="34" charset="0"/>
              </a:rPr>
              <a:t> </a:t>
            </a:r>
            <a:br>
              <a:rPr lang="en-US" sz="1200" dirty="0"/>
            </a:br>
            <a:r>
              <a:rPr lang="en-US" sz="3200" dirty="0"/>
              <a:t>Guidelines in Action: Getting to the </a:t>
            </a:r>
            <a:br>
              <a:rPr lang="en-US" sz="3200" dirty="0"/>
            </a:br>
            <a:r>
              <a:rPr lang="en-US" sz="3200" dirty="0"/>
              <a:t>(Large) Core of the (T)Issue</a:t>
            </a:r>
          </a:p>
          <a:p>
            <a:pPr>
              <a:lnSpc>
                <a:spcPct val="110000"/>
              </a:lnSpc>
              <a:spcBef>
                <a:spcPts val="0"/>
              </a:spcBef>
            </a:pPr>
            <a:endParaRPr lang="en-US" dirty="0">
              <a:latin typeface="Lub Dub Bold" panose="020B0803030403020204" pitchFamily="34" charset="0"/>
            </a:endParaRPr>
          </a:p>
        </p:txBody>
      </p:sp>
      <p:pic>
        <p:nvPicPr>
          <p:cNvPr id="1026" name="Picture 2">
            <a:extLst>
              <a:ext uri="{FF2B5EF4-FFF2-40B4-BE49-F238E27FC236}">
                <a16:creationId xmlns:a16="http://schemas.microsoft.com/office/drawing/2014/main" id="{2D61D62A-66EE-F901-534C-8EB35E6663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4372" y="4785591"/>
            <a:ext cx="1558805" cy="1738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17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D6F06-6B64-5B64-3D2B-7F3A50F3C703}"/>
              </a:ext>
            </a:extLst>
          </p:cNvPr>
          <p:cNvSpPr>
            <a:spLocks noGrp="1"/>
          </p:cNvSpPr>
          <p:nvPr>
            <p:ph type="title"/>
          </p:nvPr>
        </p:nvSpPr>
        <p:spPr/>
        <p:txBody>
          <a:bodyPr/>
          <a:lstStyle/>
          <a:p>
            <a:r>
              <a:rPr lang="en-US" dirty="0"/>
              <a:t>EVT Decision Algorithm for Large Core AIS</a:t>
            </a:r>
          </a:p>
        </p:txBody>
      </p:sp>
      <p:sp>
        <p:nvSpPr>
          <p:cNvPr id="3" name="Rectangle 2" descr="Algorithm for management of acute ischemic stroke (AIS) eligibility for endovascular thrombectomy (EVT) for large core infarct.">
            <a:extLst>
              <a:ext uri="{FF2B5EF4-FFF2-40B4-BE49-F238E27FC236}">
                <a16:creationId xmlns:a16="http://schemas.microsoft.com/office/drawing/2014/main" id="{DEE051AE-4CE9-DA5A-8C77-26CB9D7D6C63}"/>
              </a:ext>
            </a:extLst>
          </p:cNvPr>
          <p:cNvSpPr/>
          <p:nvPr/>
        </p:nvSpPr>
        <p:spPr>
          <a:xfrm>
            <a:off x="369651" y="1040860"/>
            <a:ext cx="11001983" cy="4572000"/>
          </a:xfrm>
          <a:prstGeom prst="rect">
            <a:avLst/>
          </a:prstGeom>
          <a:no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9FF8762-F0C1-89DC-1F1B-AA5CF8BD607F}"/>
              </a:ext>
              <a:ext uri="{C183D7F6-B498-43B3-948B-1728B52AA6E4}">
                <adec:decorative xmlns:adec="http://schemas.microsoft.com/office/drawing/2017/decorative" val="1"/>
              </a:ext>
            </a:extLst>
          </p:cNvPr>
          <p:cNvGrpSpPr/>
          <p:nvPr/>
        </p:nvGrpSpPr>
        <p:grpSpPr>
          <a:xfrm>
            <a:off x="616879" y="1016006"/>
            <a:ext cx="10544518" cy="4518921"/>
            <a:chOff x="616879" y="1016006"/>
            <a:chExt cx="10544518" cy="4518921"/>
          </a:xfrm>
        </p:grpSpPr>
        <p:sp>
          <p:nvSpPr>
            <p:cNvPr id="5" name="Rectangle 4">
              <a:extLst>
                <a:ext uri="{FF2B5EF4-FFF2-40B4-BE49-F238E27FC236}">
                  <a16:creationId xmlns:a16="http://schemas.microsoft.com/office/drawing/2014/main" id="{7E3B4622-0AF3-6E99-9F88-4AFB82A55E76}"/>
                </a:ext>
                <a:ext uri="{C183D7F6-B498-43B3-948B-1728B52AA6E4}">
                  <adec:decorative xmlns:adec="http://schemas.microsoft.com/office/drawing/2017/decorative" val="1"/>
                </a:ext>
              </a:extLst>
            </p:cNvPr>
            <p:cNvSpPr/>
            <p:nvPr/>
          </p:nvSpPr>
          <p:spPr>
            <a:xfrm>
              <a:off x="663820" y="1016006"/>
              <a:ext cx="1454114" cy="612648"/>
            </a:xfrm>
            <a:prstGeom prst="rect">
              <a:avLst/>
            </a:prstGeom>
            <a:solidFill>
              <a:srgbClr val="055D9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43E135A-5740-C247-98B6-CEA717F7C308}"/>
                </a:ext>
                <a:ext uri="{C183D7F6-B498-43B3-948B-1728B52AA6E4}">
                  <adec:decorative xmlns:adec="http://schemas.microsoft.com/office/drawing/2017/decorative" val="1"/>
                </a:ext>
              </a:extLst>
            </p:cNvPr>
            <p:cNvSpPr/>
            <p:nvPr/>
          </p:nvSpPr>
          <p:spPr>
            <a:xfrm>
              <a:off x="2446151" y="1016006"/>
              <a:ext cx="1454114" cy="612648"/>
            </a:xfrm>
            <a:prstGeom prst="rect">
              <a:avLst/>
            </a:prstGeom>
            <a:solidFill>
              <a:srgbClr val="055D9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0CD26E-E464-38D7-0F60-566FE1CFF265}"/>
                </a:ext>
                <a:ext uri="{C183D7F6-B498-43B3-948B-1728B52AA6E4}">
                  <adec:decorative xmlns:adec="http://schemas.microsoft.com/office/drawing/2017/decorative" val="1"/>
                </a:ext>
              </a:extLst>
            </p:cNvPr>
            <p:cNvSpPr/>
            <p:nvPr/>
          </p:nvSpPr>
          <p:spPr>
            <a:xfrm>
              <a:off x="4228482" y="1016006"/>
              <a:ext cx="1454114" cy="612648"/>
            </a:xfrm>
            <a:prstGeom prst="rect">
              <a:avLst/>
            </a:prstGeom>
            <a:solidFill>
              <a:srgbClr val="055D9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F4D0B3C-AEC5-6A87-86B9-DBF7D9B579AF}"/>
                </a:ext>
                <a:ext uri="{C183D7F6-B498-43B3-948B-1728B52AA6E4}">
                  <adec:decorative xmlns:adec="http://schemas.microsoft.com/office/drawing/2017/decorative" val="1"/>
                </a:ext>
              </a:extLst>
            </p:cNvPr>
            <p:cNvSpPr/>
            <p:nvPr/>
          </p:nvSpPr>
          <p:spPr>
            <a:xfrm>
              <a:off x="6010813" y="1016006"/>
              <a:ext cx="1454114" cy="612648"/>
            </a:xfrm>
            <a:prstGeom prst="rect">
              <a:avLst/>
            </a:prstGeom>
            <a:solidFill>
              <a:srgbClr val="055D9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5930F8-0CAB-8AC7-ADC2-F21F70F3C2B2}"/>
                </a:ext>
                <a:ext uri="{C183D7F6-B498-43B3-948B-1728B52AA6E4}">
                  <adec:decorative xmlns:adec="http://schemas.microsoft.com/office/drawing/2017/decorative" val="1"/>
                </a:ext>
              </a:extLst>
            </p:cNvPr>
            <p:cNvSpPr/>
            <p:nvPr/>
          </p:nvSpPr>
          <p:spPr>
            <a:xfrm>
              <a:off x="7793144" y="1016006"/>
              <a:ext cx="1454114" cy="608828"/>
            </a:xfrm>
            <a:prstGeom prst="rect">
              <a:avLst/>
            </a:prstGeom>
            <a:solidFill>
              <a:srgbClr val="055D9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B3A7B74-7E39-51F2-4A56-262B58FF1E0C}"/>
                </a:ext>
                <a:ext uri="{C183D7F6-B498-43B3-948B-1728B52AA6E4}">
                  <adec:decorative xmlns:adec="http://schemas.microsoft.com/office/drawing/2017/decorative" val="1"/>
                </a:ext>
              </a:extLst>
            </p:cNvPr>
            <p:cNvSpPr/>
            <p:nvPr/>
          </p:nvSpPr>
          <p:spPr>
            <a:xfrm>
              <a:off x="9554489" y="1016006"/>
              <a:ext cx="1554480" cy="608828"/>
            </a:xfrm>
            <a:prstGeom prst="rect">
              <a:avLst/>
            </a:prstGeom>
            <a:solidFill>
              <a:srgbClr val="055D9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DAF5509-B936-B562-6B30-B9DEA24AAB08}"/>
                </a:ext>
              </a:extLst>
            </p:cNvPr>
            <p:cNvSpPr txBox="1"/>
            <p:nvPr/>
          </p:nvSpPr>
          <p:spPr>
            <a:xfrm>
              <a:off x="616879" y="1185263"/>
              <a:ext cx="1554480" cy="341632"/>
            </a:xfrm>
            <a:prstGeom prst="rect">
              <a:avLst/>
            </a:prstGeom>
            <a:noFill/>
          </p:spPr>
          <p:txBody>
            <a:bodyPr wrap="square">
              <a:spAutoFit/>
            </a:bodyPr>
            <a:lstStyle/>
            <a:p>
              <a:pPr algn="ctr">
                <a:lnSpc>
                  <a:spcPct val="90000"/>
                </a:lnSpc>
                <a:spcAft>
                  <a:spcPts val="1000"/>
                </a:spcAft>
              </a:pPr>
              <a:r>
                <a:rPr lang="en-US" b="1" dirty="0">
                  <a:solidFill>
                    <a:schemeClr val="bg1"/>
                  </a:solidFill>
                  <a:latin typeface="Lub Dub Condensed" panose="020B0506030403020204" pitchFamily="34" charset="77"/>
                </a:rPr>
                <a:t>Population</a:t>
              </a:r>
            </a:p>
          </p:txBody>
        </p:sp>
        <p:sp>
          <p:nvSpPr>
            <p:cNvPr id="7" name="TextBox 6">
              <a:extLst>
                <a:ext uri="{FF2B5EF4-FFF2-40B4-BE49-F238E27FC236}">
                  <a16:creationId xmlns:a16="http://schemas.microsoft.com/office/drawing/2014/main" id="{5CB59C77-F089-8004-FCF1-B78D7B6FECEA}"/>
                </a:ext>
              </a:extLst>
            </p:cNvPr>
            <p:cNvSpPr txBox="1"/>
            <p:nvPr/>
          </p:nvSpPr>
          <p:spPr>
            <a:xfrm>
              <a:off x="2399210" y="1060614"/>
              <a:ext cx="1554480" cy="590931"/>
            </a:xfrm>
            <a:prstGeom prst="rect">
              <a:avLst/>
            </a:prstGeom>
            <a:noFill/>
          </p:spPr>
          <p:txBody>
            <a:bodyPr wrap="square">
              <a:spAutoFit/>
            </a:bodyPr>
            <a:lstStyle/>
            <a:p>
              <a:pPr algn="ctr">
                <a:lnSpc>
                  <a:spcPct val="90000"/>
                </a:lnSpc>
                <a:spcAft>
                  <a:spcPts val="1000"/>
                </a:spcAft>
              </a:pPr>
              <a:r>
                <a:rPr lang="en-US" b="1" dirty="0">
                  <a:solidFill>
                    <a:schemeClr val="bg1"/>
                  </a:solidFill>
                  <a:latin typeface="Lub Dub Condensed" panose="020B0506030403020204" pitchFamily="34" charset="77"/>
                </a:rPr>
                <a:t>Vessel Occlusion</a:t>
              </a:r>
            </a:p>
          </p:txBody>
        </p:sp>
        <p:sp>
          <p:nvSpPr>
            <p:cNvPr id="8" name="TextBox 7">
              <a:extLst>
                <a:ext uri="{FF2B5EF4-FFF2-40B4-BE49-F238E27FC236}">
                  <a16:creationId xmlns:a16="http://schemas.microsoft.com/office/drawing/2014/main" id="{6301F86B-9BEA-C29F-1E89-BAAFA2C388F5}"/>
                </a:ext>
              </a:extLst>
            </p:cNvPr>
            <p:cNvSpPr txBox="1"/>
            <p:nvPr/>
          </p:nvSpPr>
          <p:spPr>
            <a:xfrm>
              <a:off x="4181541" y="1060614"/>
              <a:ext cx="1554480" cy="590931"/>
            </a:xfrm>
            <a:prstGeom prst="rect">
              <a:avLst/>
            </a:prstGeom>
            <a:noFill/>
          </p:spPr>
          <p:txBody>
            <a:bodyPr wrap="square">
              <a:spAutoFit/>
            </a:bodyPr>
            <a:lstStyle/>
            <a:p>
              <a:pPr algn="ctr">
                <a:lnSpc>
                  <a:spcPct val="90000"/>
                </a:lnSpc>
                <a:spcAft>
                  <a:spcPts val="1000"/>
                </a:spcAft>
              </a:pPr>
              <a:r>
                <a:rPr lang="en-US" b="1" dirty="0">
                  <a:solidFill>
                    <a:schemeClr val="bg1"/>
                  </a:solidFill>
                  <a:latin typeface="Lub Dub Condensed" panose="020B0506030403020204" pitchFamily="34" charset="77"/>
                </a:rPr>
                <a:t>Time from Onset</a:t>
              </a:r>
            </a:p>
          </p:txBody>
        </p:sp>
        <p:sp>
          <p:nvSpPr>
            <p:cNvPr id="9" name="TextBox 8">
              <a:extLst>
                <a:ext uri="{FF2B5EF4-FFF2-40B4-BE49-F238E27FC236}">
                  <a16:creationId xmlns:a16="http://schemas.microsoft.com/office/drawing/2014/main" id="{2B54C3C7-37F0-7B73-CF3C-59160B9DE446}"/>
                </a:ext>
              </a:extLst>
            </p:cNvPr>
            <p:cNvSpPr txBox="1"/>
            <p:nvPr/>
          </p:nvSpPr>
          <p:spPr>
            <a:xfrm>
              <a:off x="5963872" y="1060614"/>
              <a:ext cx="1554480" cy="590931"/>
            </a:xfrm>
            <a:prstGeom prst="rect">
              <a:avLst/>
            </a:prstGeom>
            <a:noFill/>
          </p:spPr>
          <p:txBody>
            <a:bodyPr wrap="square">
              <a:spAutoFit/>
            </a:bodyPr>
            <a:lstStyle/>
            <a:p>
              <a:pPr algn="ctr">
                <a:lnSpc>
                  <a:spcPct val="90000"/>
                </a:lnSpc>
                <a:spcAft>
                  <a:spcPts val="1000"/>
                </a:spcAft>
              </a:pPr>
              <a:r>
                <a:rPr lang="en-US" b="1" dirty="0">
                  <a:solidFill>
                    <a:schemeClr val="bg1"/>
                  </a:solidFill>
                  <a:latin typeface="Lub Dub Condensed" panose="020B0506030403020204" pitchFamily="34" charset="77"/>
                </a:rPr>
                <a:t>Tissue Injury (ASPECTS)</a:t>
              </a:r>
            </a:p>
          </p:txBody>
        </p:sp>
        <p:sp>
          <p:nvSpPr>
            <p:cNvPr id="10" name="TextBox 9">
              <a:extLst>
                <a:ext uri="{FF2B5EF4-FFF2-40B4-BE49-F238E27FC236}">
                  <a16:creationId xmlns:a16="http://schemas.microsoft.com/office/drawing/2014/main" id="{5AE39CC8-0BFF-6729-13CC-D554AB79EAF2}"/>
                </a:ext>
              </a:extLst>
            </p:cNvPr>
            <p:cNvSpPr txBox="1"/>
            <p:nvPr/>
          </p:nvSpPr>
          <p:spPr>
            <a:xfrm>
              <a:off x="7744352" y="1060614"/>
              <a:ext cx="1554480" cy="590931"/>
            </a:xfrm>
            <a:prstGeom prst="rect">
              <a:avLst/>
            </a:prstGeom>
            <a:noFill/>
          </p:spPr>
          <p:txBody>
            <a:bodyPr wrap="square">
              <a:spAutoFit/>
            </a:bodyPr>
            <a:lstStyle/>
            <a:p>
              <a:pPr algn="ctr">
                <a:lnSpc>
                  <a:spcPct val="90000"/>
                </a:lnSpc>
                <a:spcAft>
                  <a:spcPts val="1000"/>
                </a:spcAft>
              </a:pPr>
              <a:r>
                <a:rPr lang="en-US" b="1" dirty="0">
                  <a:solidFill>
                    <a:schemeClr val="bg1"/>
                  </a:solidFill>
                  <a:latin typeface="Lub Dub Condensed" panose="020B0506030403020204" pitchFamily="34" charset="77"/>
                </a:rPr>
                <a:t>Baseline Function</a:t>
              </a:r>
            </a:p>
          </p:txBody>
        </p:sp>
        <p:sp>
          <p:nvSpPr>
            <p:cNvPr id="11" name="TextBox 10">
              <a:extLst>
                <a:ext uri="{FF2B5EF4-FFF2-40B4-BE49-F238E27FC236}">
                  <a16:creationId xmlns:a16="http://schemas.microsoft.com/office/drawing/2014/main" id="{AC2852F7-D6A7-FBE7-C9AE-F5A536B64908}"/>
                </a:ext>
              </a:extLst>
            </p:cNvPr>
            <p:cNvSpPr txBox="1"/>
            <p:nvPr/>
          </p:nvSpPr>
          <p:spPr>
            <a:xfrm>
              <a:off x="9549168" y="1060614"/>
              <a:ext cx="1554480" cy="590931"/>
            </a:xfrm>
            <a:prstGeom prst="rect">
              <a:avLst/>
            </a:prstGeom>
            <a:noFill/>
          </p:spPr>
          <p:txBody>
            <a:bodyPr wrap="square">
              <a:spAutoFit/>
            </a:bodyPr>
            <a:lstStyle/>
            <a:p>
              <a:pPr algn="ctr">
                <a:lnSpc>
                  <a:spcPct val="90000"/>
                </a:lnSpc>
                <a:spcAft>
                  <a:spcPts val="1000"/>
                </a:spcAft>
              </a:pPr>
              <a:r>
                <a:rPr lang="en-US" b="1" dirty="0">
                  <a:solidFill>
                    <a:schemeClr val="bg1"/>
                  </a:solidFill>
                  <a:latin typeface="Lub Dub Condensed" panose="020B0506030403020204" pitchFamily="34" charset="77"/>
                </a:rPr>
                <a:t>Evidence </a:t>
              </a:r>
              <a:br>
                <a:rPr lang="en-US" b="1" dirty="0">
                  <a:solidFill>
                    <a:schemeClr val="bg1"/>
                  </a:solidFill>
                  <a:latin typeface="Lub Dub Condensed" panose="020B0506030403020204" pitchFamily="34" charset="77"/>
                </a:rPr>
              </a:br>
              <a:r>
                <a:rPr lang="en-US" b="1" dirty="0">
                  <a:solidFill>
                    <a:schemeClr val="bg1"/>
                  </a:solidFill>
                  <a:latin typeface="Lub Dub Condensed" panose="020B0506030403020204" pitchFamily="34" charset="77"/>
                </a:rPr>
                <a:t>for EVT</a:t>
              </a:r>
            </a:p>
          </p:txBody>
        </p:sp>
        <p:sp>
          <p:nvSpPr>
            <p:cNvPr id="30" name="Rectangle 29">
              <a:extLst>
                <a:ext uri="{FF2B5EF4-FFF2-40B4-BE49-F238E27FC236}">
                  <a16:creationId xmlns:a16="http://schemas.microsoft.com/office/drawing/2014/main" id="{CABA1641-9A7C-5EE3-E28E-B4C67A552620}"/>
                </a:ext>
              </a:extLst>
            </p:cNvPr>
            <p:cNvSpPr/>
            <p:nvPr/>
          </p:nvSpPr>
          <p:spPr>
            <a:xfrm>
              <a:off x="667062" y="1680729"/>
              <a:ext cx="1454114" cy="3852467"/>
            </a:xfrm>
            <a:prstGeom prst="rect">
              <a:avLst/>
            </a:prstGeom>
            <a:solidFill>
              <a:srgbClr val="D9D9D9"/>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4B1CD47-6544-A2FE-F90F-B2324E683BF0}"/>
                </a:ext>
              </a:extLst>
            </p:cNvPr>
            <p:cNvSpPr/>
            <p:nvPr/>
          </p:nvSpPr>
          <p:spPr>
            <a:xfrm>
              <a:off x="2449393" y="1680729"/>
              <a:ext cx="1454114" cy="3852467"/>
            </a:xfrm>
            <a:prstGeom prst="rect">
              <a:avLst/>
            </a:prstGeom>
            <a:solidFill>
              <a:srgbClr val="D9D9D9"/>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F892F9F-C0A7-7D50-7519-2217259C9692}"/>
                </a:ext>
              </a:extLst>
            </p:cNvPr>
            <p:cNvSpPr/>
            <p:nvPr/>
          </p:nvSpPr>
          <p:spPr>
            <a:xfrm>
              <a:off x="4231724" y="1680729"/>
              <a:ext cx="1454114" cy="2510852"/>
            </a:xfrm>
            <a:prstGeom prst="rect">
              <a:avLst/>
            </a:prstGeom>
            <a:solidFill>
              <a:srgbClr val="D9D9D9"/>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80FA5E9-9B16-BB24-C183-29C6A6062244}"/>
                </a:ext>
              </a:extLst>
            </p:cNvPr>
            <p:cNvSpPr/>
            <p:nvPr/>
          </p:nvSpPr>
          <p:spPr>
            <a:xfrm>
              <a:off x="6014055" y="1680729"/>
              <a:ext cx="1454114" cy="1244182"/>
            </a:xfrm>
            <a:prstGeom prst="rect">
              <a:avLst/>
            </a:prstGeom>
            <a:solidFill>
              <a:srgbClr val="D9D9D9"/>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0C2D2E7-3DF1-DA9C-373A-5F39C7EF65E7}"/>
                </a:ext>
              </a:extLst>
            </p:cNvPr>
            <p:cNvSpPr/>
            <p:nvPr/>
          </p:nvSpPr>
          <p:spPr>
            <a:xfrm>
              <a:off x="7796386" y="1680729"/>
              <a:ext cx="1454114" cy="608828"/>
            </a:xfrm>
            <a:prstGeom prst="rect">
              <a:avLst/>
            </a:prstGeom>
            <a:solidFill>
              <a:srgbClr val="D9D9D9"/>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50F30D8-91D6-5A3A-B24E-3696D70EDB28}"/>
                </a:ext>
              </a:extLst>
            </p:cNvPr>
            <p:cNvSpPr txBox="1"/>
            <p:nvPr/>
          </p:nvSpPr>
          <p:spPr>
            <a:xfrm>
              <a:off x="616879" y="3332812"/>
              <a:ext cx="1554480" cy="338554"/>
            </a:xfrm>
            <a:prstGeom prst="rect">
              <a:avLst/>
            </a:prstGeom>
            <a:noFill/>
          </p:spPr>
          <p:txBody>
            <a:bodyPr wrap="square">
              <a:spAutoFit/>
            </a:bodyPr>
            <a:lstStyle/>
            <a:p>
              <a:pPr algn="ctr">
                <a:spcAft>
                  <a:spcPts val="1000"/>
                </a:spcAft>
              </a:pPr>
              <a:r>
                <a:rPr lang="en-US" sz="1600" dirty="0">
                  <a:latin typeface="Lub Dub Condensed" panose="020B0506030403020204" pitchFamily="34" charset="77"/>
                </a:rPr>
                <a:t>≥ 18 years</a:t>
              </a:r>
            </a:p>
          </p:txBody>
        </p:sp>
        <p:sp>
          <p:nvSpPr>
            <p:cNvPr id="38" name="TextBox 37">
              <a:extLst>
                <a:ext uri="{FF2B5EF4-FFF2-40B4-BE49-F238E27FC236}">
                  <a16:creationId xmlns:a16="http://schemas.microsoft.com/office/drawing/2014/main" id="{7BD50FF5-854C-CB8B-5FC8-340C4D02425B}"/>
                </a:ext>
              </a:extLst>
            </p:cNvPr>
            <p:cNvSpPr txBox="1"/>
            <p:nvPr/>
          </p:nvSpPr>
          <p:spPr>
            <a:xfrm>
              <a:off x="4181541" y="2773124"/>
              <a:ext cx="1554480" cy="338554"/>
            </a:xfrm>
            <a:prstGeom prst="rect">
              <a:avLst/>
            </a:prstGeom>
            <a:noFill/>
          </p:spPr>
          <p:txBody>
            <a:bodyPr wrap="square">
              <a:spAutoFit/>
            </a:bodyPr>
            <a:lstStyle/>
            <a:p>
              <a:pPr algn="ctr">
                <a:spcAft>
                  <a:spcPts val="1000"/>
                </a:spcAft>
              </a:pPr>
              <a:r>
                <a:rPr lang="en-US" sz="1600" dirty="0">
                  <a:latin typeface="Lub Dub Condensed" panose="020B0506030403020204" pitchFamily="34" charset="77"/>
                </a:rPr>
                <a:t>0–6 hours</a:t>
              </a:r>
            </a:p>
          </p:txBody>
        </p:sp>
        <p:sp>
          <p:nvSpPr>
            <p:cNvPr id="39" name="TextBox 38">
              <a:extLst>
                <a:ext uri="{FF2B5EF4-FFF2-40B4-BE49-F238E27FC236}">
                  <a16:creationId xmlns:a16="http://schemas.microsoft.com/office/drawing/2014/main" id="{94DB127A-CCAB-3783-09EC-257BD5AB82E0}"/>
                </a:ext>
              </a:extLst>
            </p:cNvPr>
            <p:cNvSpPr txBox="1"/>
            <p:nvPr/>
          </p:nvSpPr>
          <p:spPr>
            <a:xfrm>
              <a:off x="5963872" y="2079190"/>
              <a:ext cx="1554480" cy="535531"/>
            </a:xfrm>
            <a:prstGeom prst="rect">
              <a:avLst/>
            </a:prstGeom>
            <a:noFill/>
          </p:spPr>
          <p:txBody>
            <a:bodyPr wrap="square">
              <a:spAutoFit/>
            </a:bodyPr>
            <a:lstStyle/>
            <a:p>
              <a:pPr algn="ctr">
                <a:lnSpc>
                  <a:spcPct val="90000"/>
                </a:lnSpc>
                <a:spcAft>
                  <a:spcPts val="1000"/>
                </a:spcAft>
              </a:pPr>
              <a:r>
                <a:rPr lang="en-US" sz="1600" dirty="0">
                  <a:latin typeface="Lub Dub Condensed" panose="020B0506030403020204" pitchFamily="34" charset="77"/>
                </a:rPr>
                <a:t>ASPECTS</a:t>
              </a:r>
              <a:br>
                <a:rPr lang="en-US" sz="1600" dirty="0">
                  <a:latin typeface="Lub Dub Condensed" panose="020B0506030403020204" pitchFamily="34" charset="77"/>
                </a:rPr>
              </a:br>
              <a:r>
                <a:rPr lang="en-US" sz="1600" dirty="0">
                  <a:latin typeface="Lub Dub Condensed" panose="020B0506030403020204" pitchFamily="34" charset="77"/>
                </a:rPr>
                <a:t>3–5</a:t>
              </a:r>
            </a:p>
          </p:txBody>
        </p:sp>
        <p:sp>
          <p:nvSpPr>
            <p:cNvPr id="42" name="TextBox 41">
              <a:extLst>
                <a:ext uri="{FF2B5EF4-FFF2-40B4-BE49-F238E27FC236}">
                  <a16:creationId xmlns:a16="http://schemas.microsoft.com/office/drawing/2014/main" id="{C0010A13-E473-2C58-8907-934111DDC12D}"/>
                </a:ext>
              </a:extLst>
            </p:cNvPr>
            <p:cNvSpPr txBox="1"/>
            <p:nvPr/>
          </p:nvSpPr>
          <p:spPr>
            <a:xfrm>
              <a:off x="2408203" y="3332812"/>
              <a:ext cx="1554480" cy="338554"/>
            </a:xfrm>
            <a:prstGeom prst="rect">
              <a:avLst/>
            </a:prstGeom>
            <a:noFill/>
          </p:spPr>
          <p:txBody>
            <a:bodyPr wrap="square">
              <a:spAutoFit/>
            </a:bodyPr>
            <a:lstStyle/>
            <a:p>
              <a:pPr algn="ctr">
                <a:spcAft>
                  <a:spcPts val="1000"/>
                </a:spcAft>
              </a:pPr>
              <a:r>
                <a:rPr lang="en-US" sz="1600" dirty="0">
                  <a:latin typeface="Lub Dub Condensed" panose="020B0506030403020204" pitchFamily="34" charset="77"/>
                </a:rPr>
                <a:t>LVO</a:t>
              </a:r>
            </a:p>
          </p:txBody>
        </p:sp>
        <p:sp>
          <p:nvSpPr>
            <p:cNvPr id="43" name="Rectangle 42">
              <a:extLst>
                <a:ext uri="{FF2B5EF4-FFF2-40B4-BE49-F238E27FC236}">
                  <a16:creationId xmlns:a16="http://schemas.microsoft.com/office/drawing/2014/main" id="{8ADF0602-28B0-BCAB-D25D-3409C4F58905}"/>
                </a:ext>
              </a:extLst>
            </p:cNvPr>
            <p:cNvSpPr/>
            <p:nvPr/>
          </p:nvSpPr>
          <p:spPr>
            <a:xfrm>
              <a:off x="4231724" y="4290757"/>
              <a:ext cx="1454114" cy="1244170"/>
            </a:xfrm>
            <a:prstGeom prst="rect">
              <a:avLst/>
            </a:prstGeom>
            <a:solidFill>
              <a:srgbClr val="D9D9D9"/>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56D868E7-A02A-7739-796F-C18B21D5276B}"/>
                </a:ext>
              </a:extLst>
            </p:cNvPr>
            <p:cNvSpPr txBox="1"/>
            <p:nvPr/>
          </p:nvSpPr>
          <p:spPr>
            <a:xfrm>
              <a:off x="4181541" y="4778139"/>
              <a:ext cx="1554480" cy="338554"/>
            </a:xfrm>
            <a:prstGeom prst="rect">
              <a:avLst/>
            </a:prstGeom>
            <a:noFill/>
          </p:spPr>
          <p:txBody>
            <a:bodyPr wrap="square">
              <a:spAutoFit/>
            </a:bodyPr>
            <a:lstStyle/>
            <a:p>
              <a:pPr algn="ctr">
                <a:spcAft>
                  <a:spcPts val="1000"/>
                </a:spcAft>
              </a:pPr>
              <a:r>
                <a:rPr lang="en-US" sz="1600" dirty="0">
                  <a:latin typeface="Lub Dub Condensed" panose="020B0506030403020204" pitchFamily="34" charset="77"/>
                </a:rPr>
                <a:t>6–24 hours</a:t>
              </a:r>
            </a:p>
          </p:txBody>
        </p:sp>
        <p:sp>
          <p:nvSpPr>
            <p:cNvPr id="45" name="Rectangle 44">
              <a:extLst>
                <a:ext uri="{FF2B5EF4-FFF2-40B4-BE49-F238E27FC236}">
                  <a16:creationId xmlns:a16="http://schemas.microsoft.com/office/drawing/2014/main" id="{6C794AA2-A30E-8305-FB15-EE230583B21F}"/>
                </a:ext>
              </a:extLst>
            </p:cNvPr>
            <p:cNvSpPr/>
            <p:nvPr/>
          </p:nvSpPr>
          <p:spPr>
            <a:xfrm>
              <a:off x="6014055" y="3015719"/>
              <a:ext cx="1454114" cy="1184219"/>
            </a:xfrm>
            <a:prstGeom prst="rect">
              <a:avLst/>
            </a:prstGeom>
            <a:solidFill>
              <a:srgbClr val="D9D9D9"/>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6C77178E-A6A8-C416-7A4E-230913DBDCA7}"/>
                </a:ext>
              </a:extLst>
            </p:cNvPr>
            <p:cNvSpPr/>
            <p:nvPr/>
          </p:nvSpPr>
          <p:spPr>
            <a:xfrm>
              <a:off x="6014055" y="4290745"/>
              <a:ext cx="1454114" cy="1244182"/>
            </a:xfrm>
            <a:prstGeom prst="rect">
              <a:avLst/>
            </a:prstGeom>
            <a:solidFill>
              <a:srgbClr val="D9D9D9"/>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5AB0CF59-5978-CFB4-50FA-ED2B98A580A3}"/>
                </a:ext>
              </a:extLst>
            </p:cNvPr>
            <p:cNvSpPr txBox="1"/>
            <p:nvPr/>
          </p:nvSpPr>
          <p:spPr>
            <a:xfrm>
              <a:off x="5963872" y="3360850"/>
              <a:ext cx="1554480" cy="535531"/>
            </a:xfrm>
            <a:prstGeom prst="rect">
              <a:avLst/>
            </a:prstGeom>
            <a:noFill/>
          </p:spPr>
          <p:txBody>
            <a:bodyPr wrap="square">
              <a:spAutoFit/>
            </a:bodyPr>
            <a:lstStyle/>
            <a:p>
              <a:pPr algn="ctr">
                <a:lnSpc>
                  <a:spcPct val="90000"/>
                </a:lnSpc>
                <a:spcAft>
                  <a:spcPts val="1000"/>
                </a:spcAft>
              </a:pPr>
              <a:r>
                <a:rPr lang="en-US" sz="1600" dirty="0">
                  <a:latin typeface="Lub Dub Condensed" panose="020B0506030403020204" pitchFamily="34" charset="77"/>
                </a:rPr>
                <a:t>ASPECTS</a:t>
              </a:r>
              <a:br>
                <a:rPr lang="en-US" sz="1600" dirty="0">
                  <a:latin typeface="Lub Dub Condensed" panose="020B0506030403020204" pitchFamily="34" charset="77"/>
                </a:rPr>
              </a:br>
              <a:r>
                <a:rPr lang="en-US" sz="1600" dirty="0">
                  <a:latin typeface="Lub Dub Condensed" panose="020B0506030403020204" pitchFamily="34" charset="77"/>
                </a:rPr>
                <a:t>0–2</a:t>
              </a:r>
            </a:p>
          </p:txBody>
        </p:sp>
        <p:sp>
          <p:nvSpPr>
            <p:cNvPr id="48" name="TextBox 47">
              <a:extLst>
                <a:ext uri="{FF2B5EF4-FFF2-40B4-BE49-F238E27FC236}">
                  <a16:creationId xmlns:a16="http://schemas.microsoft.com/office/drawing/2014/main" id="{BE727CC4-55D0-D002-49EE-148D260A69F8}"/>
                </a:ext>
              </a:extLst>
            </p:cNvPr>
            <p:cNvSpPr txBox="1"/>
            <p:nvPr/>
          </p:nvSpPr>
          <p:spPr>
            <a:xfrm>
              <a:off x="5963872" y="4671692"/>
              <a:ext cx="1554480" cy="535531"/>
            </a:xfrm>
            <a:prstGeom prst="rect">
              <a:avLst/>
            </a:prstGeom>
            <a:noFill/>
          </p:spPr>
          <p:txBody>
            <a:bodyPr wrap="square">
              <a:spAutoFit/>
            </a:bodyPr>
            <a:lstStyle/>
            <a:p>
              <a:pPr algn="ctr">
                <a:lnSpc>
                  <a:spcPct val="90000"/>
                </a:lnSpc>
                <a:spcAft>
                  <a:spcPts val="1000"/>
                </a:spcAft>
              </a:pPr>
              <a:r>
                <a:rPr lang="en-US" sz="1600" dirty="0">
                  <a:latin typeface="Lub Dub Condensed" panose="020B0506030403020204" pitchFamily="34" charset="77"/>
                </a:rPr>
                <a:t>ASPECTS</a:t>
              </a:r>
              <a:br>
                <a:rPr lang="en-US" sz="1600" dirty="0">
                  <a:latin typeface="Lub Dub Condensed" panose="020B0506030403020204" pitchFamily="34" charset="77"/>
                </a:rPr>
              </a:br>
              <a:r>
                <a:rPr lang="en-US" sz="1600" dirty="0">
                  <a:latin typeface="Lub Dub Condensed" panose="020B0506030403020204" pitchFamily="34" charset="77"/>
                </a:rPr>
                <a:t>3–5</a:t>
              </a:r>
            </a:p>
          </p:txBody>
        </p:sp>
        <p:sp>
          <p:nvSpPr>
            <p:cNvPr id="49" name="Rectangle 48">
              <a:extLst>
                <a:ext uri="{FF2B5EF4-FFF2-40B4-BE49-F238E27FC236}">
                  <a16:creationId xmlns:a16="http://schemas.microsoft.com/office/drawing/2014/main" id="{1229DDB7-C355-5773-89F8-0F09DC62A8C2}"/>
                </a:ext>
              </a:extLst>
            </p:cNvPr>
            <p:cNvSpPr/>
            <p:nvPr/>
          </p:nvSpPr>
          <p:spPr>
            <a:xfrm>
              <a:off x="7796386" y="2367781"/>
              <a:ext cx="1454114" cy="561356"/>
            </a:xfrm>
            <a:prstGeom prst="rect">
              <a:avLst/>
            </a:prstGeom>
            <a:solidFill>
              <a:srgbClr val="D9D9D9"/>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8361C4F-152F-50D1-F868-4E6CC9C887A4}"/>
                </a:ext>
              </a:extLst>
            </p:cNvPr>
            <p:cNvSpPr/>
            <p:nvPr/>
          </p:nvSpPr>
          <p:spPr>
            <a:xfrm>
              <a:off x="7796386" y="3007361"/>
              <a:ext cx="1454114" cy="561356"/>
            </a:xfrm>
            <a:prstGeom prst="rect">
              <a:avLst/>
            </a:prstGeom>
            <a:solidFill>
              <a:srgbClr val="D9D9D9"/>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8D3B87C-9B48-BBAE-6672-92D0F8F4F20C}"/>
                </a:ext>
              </a:extLst>
            </p:cNvPr>
            <p:cNvSpPr/>
            <p:nvPr/>
          </p:nvSpPr>
          <p:spPr>
            <a:xfrm>
              <a:off x="7796386" y="3646941"/>
              <a:ext cx="1454114" cy="561356"/>
            </a:xfrm>
            <a:prstGeom prst="rect">
              <a:avLst/>
            </a:prstGeom>
            <a:solidFill>
              <a:srgbClr val="D9D9D9"/>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8FEF349-A7DA-F48A-B62E-3A9FB32DECF0}"/>
                </a:ext>
              </a:extLst>
            </p:cNvPr>
            <p:cNvSpPr/>
            <p:nvPr/>
          </p:nvSpPr>
          <p:spPr>
            <a:xfrm>
              <a:off x="7796386" y="4286521"/>
              <a:ext cx="1454114" cy="561356"/>
            </a:xfrm>
            <a:prstGeom prst="rect">
              <a:avLst/>
            </a:prstGeom>
            <a:solidFill>
              <a:srgbClr val="D9D9D9"/>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48083D4E-95DD-A822-1610-D7D067859AC0}"/>
                </a:ext>
              </a:extLst>
            </p:cNvPr>
            <p:cNvSpPr/>
            <p:nvPr/>
          </p:nvSpPr>
          <p:spPr>
            <a:xfrm>
              <a:off x="7796386" y="4926099"/>
              <a:ext cx="1454114" cy="608828"/>
            </a:xfrm>
            <a:prstGeom prst="rect">
              <a:avLst/>
            </a:prstGeom>
            <a:solidFill>
              <a:srgbClr val="D9D9D9"/>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ABC1BF1E-D531-55C9-F366-092763B61FEF}"/>
                </a:ext>
              </a:extLst>
            </p:cNvPr>
            <p:cNvSpPr/>
            <p:nvPr/>
          </p:nvSpPr>
          <p:spPr>
            <a:xfrm>
              <a:off x="9557731" y="1680729"/>
              <a:ext cx="1554480" cy="608828"/>
            </a:xfrm>
            <a:prstGeom prst="rect">
              <a:avLst/>
            </a:prstGeom>
            <a:solidFill>
              <a:srgbClr val="79C78D"/>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0B5FD722-770D-D14D-6455-113B896989D5}"/>
                </a:ext>
              </a:extLst>
            </p:cNvPr>
            <p:cNvSpPr/>
            <p:nvPr/>
          </p:nvSpPr>
          <p:spPr>
            <a:xfrm>
              <a:off x="9557731" y="2367781"/>
              <a:ext cx="1554480" cy="561356"/>
            </a:xfrm>
            <a:prstGeom prst="rect">
              <a:avLst/>
            </a:prstGeom>
            <a:solidFill>
              <a:srgbClr val="D9D9D9"/>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137720D3-E605-682D-00D6-1E2342CA29D0}"/>
                </a:ext>
              </a:extLst>
            </p:cNvPr>
            <p:cNvSpPr/>
            <p:nvPr/>
          </p:nvSpPr>
          <p:spPr>
            <a:xfrm>
              <a:off x="9557731" y="3007361"/>
              <a:ext cx="1554480" cy="561356"/>
            </a:xfrm>
            <a:prstGeom prst="rect">
              <a:avLst/>
            </a:prstGeom>
            <a:solidFill>
              <a:srgbClr val="FFDA68"/>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9D8F6449-DE68-339B-433E-47E640CCD904}"/>
                </a:ext>
              </a:extLst>
            </p:cNvPr>
            <p:cNvSpPr/>
            <p:nvPr/>
          </p:nvSpPr>
          <p:spPr>
            <a:xfrm>
              <a:off x="9557731" y="3646941"/>
              <a:ext cx="1554480" cy="561356"/>
            </a:xfrm>
            <a:prstGeom prst="rect">
              <a:avLst/>
            </a:prstGeom>
            <a:solidFill>
              <a:srgbClr val="D9D9D9"/>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6E77DA6A-5BC9-7882-23A8-EBF4F32224EA}"/>
                </a:ext>
              </a:extLst>
            </p:cNvPr>
            <p:cNvSpPr/>
            <p:nvPr/>
          </p:nvSpPr>
          <p:spPr>
            <a:xfrm>
              <a:off x="9557731" y="4286521"/>
              <a:ext cx="1554480" cy="561356"/>
            </a:xfrm>
            <a:prstGeom prst="rect">
              <a:avLst/>
            </a:prstGeom>
            <a:solidFill>
              <a:srgbClr val="79C78D"/>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4772F06-808E-8813-4BB2-ADB3F6B54CAD}"/>
                </a:ext>
              </a:extLst>
            </p:cNvPr>
            <p:cNvSpPr/>
            <p:nvPr/>
          </p:nvSpPr>
          <p:spPr>
            <a:xfrm>
              <a:off x="9557731" y="4926099"/>
              <a:ext cx="1554480" cy="608828"/>
            </a:xfrm>
            <a:prstGeom prst="rect">
              <a:avLst/>
            </a:prstGeom>
            <a:solidFill>
              <a:srgbClr val="D9D9D9"/>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E48ABA14-71E1-5FEC-F479-3FA5711474E7}"/>
                </a:ext>
              </a:extLst>
            </p:cNvPr>
            <p:cNvSpPr txBox="1"/>
            <p:nvPr/>
          </p:nvSpPr>
          <p:spPr>
            <a:xfrm>
              <a:off x="7747702" y="1827517"/>
              <a:ext cx="1554480" cy="313932"/>
            </a:xfrm>
            <a:prstGeom prst="rect">
              <a:avLst/>
            </a:prstGeom>
            <a:noFill/>
          </p:spPr>
          <p:txBody>
            <a:bodyPr wrap="square">
              <a:spAutoFit/>
            </a:bodyPr>
            <a:lstStyle/>
            <a:p>
              <a:pPr algn="ctr">
                <a:lnSpc>
                  <a:spcPct val="90000"/>
                </a:lnSpc>
                <a:spcAft>
                  <a:spcPts val="1000"/>
                </a:spcAft>
              </a:pPr>
              <a:r>
                <a:rPr lang="en-US" sz="1600" dirty="0" err="1">
                  <a:latin typeface="Lub Dub Condensed" panose="020B0506030403020204" pitchFamily="34" charset="77"/>
                </a:rPr>
                <a:t>mRS</a:t>
              </a:r>
              <a:r>
                <a:rPr lang="en-US" sz="1600" dirty="0">
                  <a:latin typeface="Lub Dub Condensed" panose="020B0506030403020204" pitchFamily="34" charset="77"/>
                </a:rPr>
                <a:t> 0–1</a:t>
              </a:r>
            </a:p>
          </p:txBody>
        </p:sp>
        <p:sp>
          <p:nvSpPr>
            <p:cNvPr id="62" name="TextBox 61">
              <a:extLst>
                <a:ext uri="{FF2B5EF4-FFF2-40B4-BE49-F238E27FC236}">
                  <a16:creationId xmlns:a16="http://schemas.microsoft.com/office/drawing/2014/main" id="{374C3F3C-70DA-735D-27CE-254208486284}"/>
                </a:ext>
              </a:extLst>
            </p:cNvPr>
            <p:cNvSpPr txBox="1"/>
            <p:nvPr/>
          </p:nvSpPr>
          <p:spPr>
            <a:xfrm>
              <a:off x="7747702" y="2473593"/>
              <a:ext cx="1554480" cy="313932"/>
            </a:xfrm>
            <a:prstGeom prst="rect">
              <a:avLst/>
            </a:prstGeom>
            <a:noFill/>
          </p:spPr>
          <p:txBody>
            <a:bodyPr wrap="square">
              <a:spAutoFit/>
            </a:bodyPr>
            <a:lstStyle/>
            <a:p>
              <a:pPr algn="ctr">
                <a:lnSpc>
                  <a:spcPct val="90000"/>
                </a:lnSpc>
                <a:spcAft>
                  <a:spcPts val="1000"/>
                </a:spcAft>
              </a:pPr>
              <a:r>
                <a:rPr lang="en-US" sz="1600" dirty="0" err="1">
                  <a:latin typeface="Lub Dub Condensed" panose="020B0506030403020204" pitchFamily="34" charset="77"/>
                </a:rPr>
                <a:t>mRS</a:t>
              </a:r>
              <a:r>
                <a:rPr lang="en-US" sz="1600" dirty="0">
                  <a:latin typeface="Lub Dub Condensed" panose="020B0506030403020204" pitchFamily="34" charset="77"/>
                </a:rPr>
                <a:t> ≥ 2</a:t>
              </a:r>
            </a:p>
          </p:txBody>
        </p:sp>
        <p:sp>
          <p:nvSpPr>
            <p:cNvPr id="63" name="TextBox 62">
              <a:extLst>
                <a:ext uri="{FF2B5EF4-FFF2-40B4-BE49-F238E27FC236}">
                  <a16:creationId xmlns:a16="http://schemas.microsoft.com/office/drawing/2014/main" id="{56B85A82-2627-6F3C-89CF-8CDC899F5E4D}"/>
                </a:ext>
              </a:extLst>
            </p:cNvPr>
            <p:cNvSpPr txBox="1"/>
            <p:nvPr/>
          </p:nvSpPr>
          <p:spPr>
            <a:xfrm>
              <a:off x="7747702" y="3119669"/>
              <a:ext cx="1554480" cy="313932"/>
            </a:xfrm>
            <a:prstGeom prst="rect">
              <a:avLst/>
            </a:prstGeom>
            <a:noFill/>
          </p:spPr>
          <p:txBody>
            <a:bodyPr wrap="square">
              <a:spAutoFit/>
            </a:bodyPr>
            <a:lstStyle/>
            <a:p>
              <a:pPr algn="ctr">
                <a:lnSpc>
                  <a:spcPct val="90000"/>
                </a:lnSpc>
                <a:spcAft>
                  <a:spcPts val="1000"/>
                </a:spcAft>
              </a:pPr>
              <a:r>
                <a:rPr lang="en-US" sz="1600" dirty="0" err="1">
                  <a:latin typeface="Lub Dub Condensed" panose="020B0506030403020204" pitchFamily="34" charset="77"/>
                </a:rPr>
                <a:t>mRS</a:t>
              </a:r>
              <a:r>
                <a:rPr lang="en-US" sz="1600" dirty="0">
                  <a:latin typeface="Lub Dub Condensed" panose="020B0506030403020204" pitchFamily="34" charset="77"/>
                </a:rPr>
                <a:t> 0–1</a:t>
              </a:r>
            </a:p>
          </p:txBody>
        </p:sp>
        <p:sp>
          <p:nvSpPr>
            <p:cNvPr id="64" name="TextBox 63">
              <a:extLst>
                <a:ext uri="{FF2B5EF4-FFF2-40B4-BE49-F238E27FC236}">
                  <a16:creationId xmlns:a16="http://schemas.microsoft.com/office/drawing/2014/main" id="{BE824E86-B79A-B46A-02E5-1B66BA423619}"/>
                </a:ext>
              </a:extLst>
            </p:cNvPr>
            <p:cNvSpPr txBox="1"/>
            <p:nvPr/>
          </p:nvSpPr>
          <p:spPr>
            <a:xfrm>
              <a:off x="7747702" y="3765745"/>
              <a:ext cx="1554480" cy="313932"/>
            </a:xfrm>
            <a:prstGeom prst="rect">
              <a:avLst/>
            </a:prstGeom>
            <a:noFill/>
          </p:spPr>
          <p:txBody>
            <a:bodyPr wrap="square">
              <a:spAutoFit/>
            </a:bodyPr>
            <a:lstStyle/>
            <a:p>
              <a:pPr algn="ctr">
                <a:lnSpc>
                  <a:spcPct val="90000"/>
                </a:lnSpc>
                <a:spcAft>
                  <a:spcPts val="1000"/>
                </a:spcAft>
              </a:pPr>
              <a:r>
                <a:rPr lang="en-US" sz="1600" dirty="0" err="1">
                  <a:latin typeface="Lub Dub Condensed" panose="020B0506030403020204" pitchFamily="34" charset="77"/>
                </a:rPr>
                <a:t>mRS</a:t>
              </a:r>
              <a:r>
                <a:rPr lang="en-US" sz="1600" dirty="0">
                  <a:latin typeface="Lub Dub Condensed" panose="020B0506030403020204" pitchFamily="34" charset="77"/>
                </a:rPr>
                <a:t> ≥ 2</a:t>
              </a:r>
            </a:p>
          </p:txBody>
        </p:sp>
        <p:sp>
          <p:nvSpPr>
            <p:cNvPr id="65" name="TextBox 64">
              <a:extLst>
                <a:ext uri="{FF2B5EF4-FFF2-40B4-BE49-F238E27FC236}">
                  <a16:creationId xmlns:a16="http://schemas.microsoft.com/office/drawing/2014/main" id="{EAAE8A0C-BB13-23E2-753D-70DEBFD62210}"/>
                </a:ext>
              </a:extLst>
            </p:cNvPr>
            <p:cNvSpPr txBox="1"/>
            <p:nvPr/>
          </p:nvSpPr>
          <p:spPr>
            <a:xfrm>
              <a:off x="7747702" y="4411821"/>
              <a:ext cx="1554480" cy="313932"/>
            </a:xfrm>
            <a:prstGeom prst="rect">
              <a:avLst/>
            </a:prstGeom>
            <a:noFill/>
          </p:spPr>
          <p:txBody>
            <a:bodyPr wrap="square">
              <a:spAutoFit/>
            </a:bodyPr>
            <a:lstStyle/>
            <a:p>
              <a:pPr algn="ctr">
                <a:lnSpc>
                  <a:spcPct val="90000"/>
                </a:lnSpc>
                <a:spcAft>
                  <a:spcPts val="1000"/>
                </a:spcAft>
              </a:pPr>
              <a:r>
                <a:rPr lang="en-US" sz="1600" dirty="0" err="1">
                  <a:latin typeface="Lub Dub Condensed" panose="020B0506030403020204" pitchFamily="34" charset="77"/>
                </a:rPr>
                <a:t>mRS</a:t>
              </a:r>
              <a:r>
                <a:rPr lang="en-US" sz="1600" dirty="0">
                  <a:latin typeface="Lub Dub Condensed" panose="020B0506030403020204" pitchFamily="34" charset="77"/>
                </a:rPr>
                <a:t> 0–1</a:t>
              </a:r>
            </a:p>
          </p:txBody>
        </p:sp>
        <p:sp>
          <p:nvSpPr>
            <p:cNvPr id="66" name="TextBox 65">
              <a:extLst>
                <a:ext uri="{FF2B5EF4-FFF2-40B4-BE49-F238E27FC236}">
                  <a16:creationId xmlns:a16="http://schemas.microsoft.com/office/drawing/2014/main" id="{40344F11-1F78-1F02-5FD7-625A8F74DF6D}"/>
                </a:ext>
              </a:extLst>
            </p:cNvPr>
            <p:cNvSpPr txBox="1"/>
            <p:nvPr/>
          </p:nvSpPr>
          <p:spPr>
            <a:xfrm>
              <a:off x="7747702" y="5057896"/>
              <a:ext cx="1554480" cy="313932"/>
            </a:xfrm>
            <a:prstGeom prst="rect">
              <a:avLst/>
            </a:prstGeom>
            <a:noFill/>
          </p:spPr>
          <p:txBody>
            <a:bodyPr wrap="square">
              <a:spAutoFit/>
            </a:bodyPr>
            <a:lstStyle/>
            <a:p>
              <a:pPr algn="ctr">
                <a:lnSpc>
                  <a:spcPct val="90000"/>
                </a:lnSpc>
                <a:spcAft>
                  <a:spcPts val="1000"/>
                </a:spcAft>
              </a:pPr>
              <a:r>
                <a:rPr lang="en-US" sz="1600" dirty="0" err="1">
                  <a:latin typeface="Lub Dub Condensed" panose="020B0506030403020204" pitchFamily="34" charset="77"/>
                </a:rPr>
                <a:t>mRS</a:t>
              </a:r>
              <a:r>
                <a:rPr lang="en-US" sz="1600" dirty="0">
                  <a:latin typeface="Lub Dub Condensed" panose="020B0506030403020204" pitchFamily="34" charset="77"/>
                </a:rPr>
                <a:t> ≥ 2</a:t>
              </a:r>
            </a:p>
          </p:txBody>
        </p:sp>
        <p:sp>
          <p:nvSpPr>
            <p:cNvPr id="69" name="TextBox 68">
              <a:extLst>
                <a:ext uri="{FF2B5EF4-FFF2-40B4-BE49-F238E27FC236}">
                  <a16:creationId xmlns:a16="http://schemas.microsoft.com/office/drawing/2014/main" id="{7246D43B-67B0-965A-007B-405132CE2B0B}"/>
                </a:ext>
              </a:extLst>
            </p:cNvPr>
            <p:cNvSpPr txBox="1"/>
            <p:nvPr/>
          </p:nvSpPr>
          <p:spPr>
            <a:xfrm>
              <a:off x="9554017" y="1827517"/>
              <a:ext cx="1554480" cy="313932"/>
            </a:xfrm>
            <a:prstGeom prst="rect">
              <a:avLst/>
            </a:prstGeom>
            <a:noFill/>
          </p:spPr>
          <p:txBody>
            <a:bodyPr wrap="square">
              <a:spAutoFit/>
            </a:bodyPr>
            <a:lstStyle/>
            <a:p>
              <a:pPr algn="ctr">
                <a:lnSpc>
                  <a:spcPct val="90000"/>
                </a:lnSpc>
                <a:spcAft>
                  <a:spcPts val="1000"/>
                </a:spcAft>
              </a:pPr>
              <a:r>
                <a:rPr lang="en-US" sz="1600" dirty="0">
                  <a:latin typeface="Lub Dub Condensed" panose="020B0506030403020204" pitchFamily="34" charset="77"/>
                </a:rPr>
                <a:t>EVT (Class 1)</a:t>
              </a:r>
            </a:p>
          </p:txBody>
        </p:sp>
        <p:sp>
          <p:nvSpPr>
            <p:cNvPr id="70" name="TextBox 69">
              <a:extLst>
                <a:ext uri="{FF2B5EF4-FFF2-40B4-BE49-F238E27FC236}">
                  <a16:creationId xmlns:a16="http://schemas.microsoft.com/office/drawing/2014/main" id="{DC3A09C7-607D-FCD8-43E6-3B1701438EA5}"/>
                </a:ext>
              </a:extLst>
            </p:cNvPr>
            <p:cNvSpPr txBox="1"/>
            <p:nvPr/>
          </p:nvSpPr>
          <p:spPr>
            <a:xfrm>
              <a:off x="9554017" y="2473593"/>
              <a:ext cx="1554480" cy="313932"/>
            </a:xfrm>
            <a:prstGeom prst="rect">
              <a:avLst/>
            </a:prstGeom>
            <a:noFill/>
          </p:spPr>
          <p:txBody>
            <a:bodyPr wrap="square">
              <a:spAutoFit/>
            </a:bodyPr>
            <a:lstStyle/>
            <a:p>
              <a:pPr algn="ctr">
                <a:lnSpc>
                  <a:spcPct val="90000"/>
                </a:lnSpc>
                <a:spcAft>
                  <a:spcPts val="1000"/>
                </a:spcAft>
              </a:pPr>
              <a:r>
                <a:rPr lang="en-US" sz="1600" dirty="0">
                  <a:latin typeface="Lub Dub Condensed" panose="020B0506030403020204" pitchFamily="34" charset="77"/>
                </a:rPr>
                <a:t>IDD</a:t>
              </a:r>
            </a:p>
          </p:txBody>
        </p:sp>
        <p:sp>
          <p:nvSpPr>
            <p:cNvPr id="71" name="TextBox 70">
              <a:extLst>
                <a:ext uri="{FF2B5EF4-FFF2-40B4-BE49-F238E27FC236}">
                  <a16:creationId xmlns:a16="http://schemas.microsoft.com/office/drawing/2014/main" id="{A2957D8F-7863-C521-ADB7-E0D0AC14E44F}"/>
                </a:ext>
              </a:extLst>
            </p:cNvPr>
            <p:cNvSpPr txBox="1"/>
            <p:nvPr/>
          </p:nvSpPr>
          <p:spPr>
            <a:xfrm>
              <a:off x="9526683" y="3119669"/>
              <a:ext cx="1634714" cy="313932"/>
            </a:xfrm>
            <a:prstGeom prst="rect">
              <a:avLst/>
            </a:prstGeom>
            <a:noFill/>
          </p:spPr>
          <p:txBody>
            <a:bodyPr wrap="square">
              <a:spAutoFit/>
            </a:bodyPr>
            <a:lstStyle/>
            <a:p>
              <a:pPr algn="ctr">
                <a:lnSpc>
                  <a:spcPct val="90000"/>
                </a:lnSpc>
                <a:spcAft>
                  <a:spcPts val="1000"/>
                </a:spcAft>
              </a:pPr>
              <a:r>
                <a:rPr lang="en-US" sz="1600" dirty="0">
                  <a:latin typeface="Lub Dub Condensed" panose="020B0506030403020204" pitchFamily="34" charset="77"/>
                </a:rPr>
                <a:t>EVT (Class 2a)</a:t>
              </a:r>
            </a:p>
          </p:txBody>
        </p:sp>
        <p:sp>
          <p:nvSpPr>
            <p:cNvPr id="72" name="TextBox 71">
              <a:extLst>
                <a:ext uri="{FF2B5EF4-FFF2-40B4-BE49-F238E27FC236}">
                  <a16:creationId xmlns:a16="http://schemas.microsoft.com/office/drawing/2014/main" id="{0A42F2E5-6BEF-D859-F3EE-1469BED41619}"/>
                </a:ext>
              </a:extLst>
            </p:cNvPr>
            <p:cNvSpPr txBox="1"/>
            <p:nvPr/>
          </p:nvSpPr>
          <p:spPr>
            <a:xfrm>
              <a:off x="9554017" y="3765745"/>
              <a:ext cx="1554480" cy="313932"/>
            </a:xfrm>
            <a:prstGeom prst="rect">
              <a:avLst/>
            </a:prstGeom>
            <a:noFill/>
          </p:spPr>
          <p:txBody>
            <a:bodyPr wrap="square">
              <a:spAutoFit/>
            </a:bodyPr>
            <a:lstStyle/>
            <a:p>
              <a:pPr algn="ctr">
                <a:lnSpc>
                  <a:spcPct val="90000"/>
                </a:lnSpc>
                <a:spcAft>
                  <a:spcPts val="1000"/>
                </a:spcAft>
              </a:pPr>
              <a:r>
                <a:rPr lang="en-US" sz="1600" dirty="0">
                  <a:latin typeface="Lub Dub Condensed" panose="020B0506030403020204" pitchFamily="34" charset="77"/>
                </a:rPr>
                <a:t>IDD</a:t>
              </a:r>
            </a:p>
          </p:txBody>
        </p:sp>
        <p:sp>
          <p:nvSpPr>
            <p:cNvPr id="73" name="TextBox 72">
              <a:extLst>
                <a:ext uri="{FF2B5EF4-FFF2-40B4-BE49-F238E27FC236}">
                  <a16:creationId xmlns:a16="http://schemas.microsoft.com/office/drawing/2014/main" id="{EDE052EB-0420-9E0F-6201-5D7CC4C78C68}"/>
                </a:ext>
              </a:extLst>
            </p:cNvPr>
            <p:cNvSpPr txBox="1"/>
            <p:nvPr/>
          </p:nvSpPr>
          <p:spPr>
            <a:xfrm>
              <a:off x="9554017" y="4411821"/>
              <a:ext cx="1554480" cy="313932"/>
            </a:xfrm>
            <a:prstGeom prst="rect">
              <a:avLst/>
            </a:prstGeom>
            <a:noFill/>
          </p:spPr>
          <p:txBody>
            <a:bodyPr wrap="square">
              <a:spAutoFit/>
            </a:bodyPr>
            <a:lstStyle/>
            <a:p>
              <a:pPr algn="ctr">
                <a:lnSpc>
                  <a:spcPct val="90000"/>
                </a:lnSpc>
                <a:spcAft>
                  <a:spcPts val="1000"/>
                </a:spcAft>
              </a:pPr>
              <a:r>
                <a:rPr lang="en-US" sz="1600" dirty="0">
                  <a:latin typeface="Lub Dub Condensed" panose="020B0506030403020204" pitchFamily="34" charset="77"/>
                </a:rPr>
                <a:t>EVT (Class 1)</a:t>
              </a:r>
            </a:p>
          </p:txBody>
        </p:sp>
        <p:sp>
          <p:nvSpPr>
            <p:cNvPr id="74" name="TextBox 73">
              <a:extLst>
                <a:ext uri="{FF2B5EF4-FFF2-40B4-BE49-F238E27FC236}">
                  <a16:creationId xmlns:a16="http://schemas.microsoft.com/office/drawing/2014/main" id="{B88DC941-1188-DDA0-B5E7-9E3EAE2D62C6}"/>
                </a:ext>
              </a:extLst>
            </p:cNvPr>
            <p:cNvSpPr txBox="1"/>
            <p:nvPr/>
          </p:nvSpPr>
          <p:spPr>
            <a:xfrm>
              <a:off x="9554017" y="5057896"/>
              <a:ext cx="1554480" cy="313932"/>
            </a:xfrm>
            <a:prstGeom prst="rect">
              <a:avLst/>
            </a:prstGeom>
            <a:noFill/>
          </p:spPr>
          <p:txBody>
            <a:bodyPr wrap="square">
              <a:spAutoFit/>
            </a:bodyPr>
            <a:lstStyle/>
            <a:p>
              <a:pPr algn="ctr">
                <a:lnSpc>
                  <a:spcPct val="90000"/>
                </a:lnSpc>
                <a:spcAft>
                  <a:spcPts val="1000"/>
                </a:spcAft>
              </a:pPr>
              <a:r>
                <a:rPr lang="en-US" sz="1600" dirty="0">
                  <a:latin typeface="Lub Dub Condensed" panose="020B0506030403020204" pitchFamily="34" charset="77"/>
                </a:rPr>
                <a:t>IDD</a:t>
              </a:r>
            </a:p>
          </p:txBody>
        </p:sp>
      </p:grpSp>
      <p:sp>
        <p:nvSpPr>
          <p:cNvPr id="75" name="TextBox 74">
            <a:extLst>
              <a:ext uri="{FF2B5EF4-FFF2-40B4-BE49-F238E27FC236}">
                <a16:creationId xmlns:a16="http://schemas.microsoft.com/office/drawing/2014/main" id="{1BBD10C6-830B-F2DA-27C9-354F9125F91B}"/>
              </a:ext>
            </a:extLst>
          </p:cNvPr>
          <p:cNvSpPr txBox="1"/>
          <p:nvPr/>
        </p:nvSpPr>
        <p:spPr>
          <a:xfrm>
            <a:off x="667061" y="5603821"/>
            <a:ext cx="10445149" cy="492443"/>
          </a:xfrm>
          <a:prstGeom prst="rect">
            <a:avLst/>
          </a:prstGeom>
          <a:noFill/>
        </p:spPr>
        <p:txBody>
          <a:bodyPr wrap="square" rtlCol="0">
            <a:spAutoFit/>
          </a:bodyPr>
          <a:lstStyle/>
          <a:p>
            <a:pPr algn="ctr"/>
            <a:r>
              <a:rPr lang="en-US" sz="1300" b="1" dirty="0">
                <a:latin typeface="Lub Dub Condensed" panose="020B0506030403020204" pitchFamily="34" charset="77"/>
                <a:ea typeface="Calibri" pitchFamily="34" charset="-122"/>
                <a:cs typeface="Calibri" pitchFamily="34" charset="-120"/>
              </a:rPr>
              <a:t> </a:t>
            </a:r>
            <a:r>
              <a:rPr lang="en-US" sz="1300" b="1" i="1" dirty="0">
                <a:latin typeface="Lub Dub Condensed" panose="020B0506030403020204" pitchFamily="34" charset="77"/>
                <a:ea typeface="Calibri" pitchFamily="34" charset="-122"/>
                <a:cs typeface="Calibri" pitchFamily="34" charset="-120"/>
              </a:rPr>
              <a:t>Determine</a:t>
            </a:r>
            <a:r>
              <a:rPr lang="en-US" sz="1300" b="1" dirty="0">
                <a:latin typeface="Lub Dub Condensed" panose="020B0506030403020204" pitchFamily="34" charset="77"/>
                <a:ea typeface="Calibri" pitchFamily="34" charset="-122"/>
                <a:cs typeface="Calibri" pitchFamily="34" charset="-120"/>
              </a:rPr>
              <a:t> </a:t>
            </a:r>
            <a:r>
              <a:rPr lang="en-US" sz="1300" b="1" dirty="0">
                <a:latin typeface="Lub Dub Condensed" panose="020B0506030403020204" pitchFamily="34" charset="77"/>
              </a:rPr>
              <a:t>Green </a:t>
            </a:r>
            <a:r>
              <a:rPr lang="en-US" sz="1300" dirty="0">
                <a:latin typeface="Lub Dub Condensed" panose="020B0506030403020204" pitchFamily="34" charset="77"/>
              </a:rPr>
              <a:t>= Class 1 (strong) recommendation. Yellow = Class 2a (moderate) recommendation. ASPECTS indicates Alberta Stroke Program </a:t>
            </a:r>
            <a:br>
              <a:rPr lang="en-US" sz="1300" dirty="0">
                <a:latin typeface="Lub Dub Condensed" panose="020B0506030403020204" pitchFamily="34" charset="77"/>
              </a:rPr>
            </a:br>
            <a:r>
              <a:rPr lang="en-US" sz="1300" dirty="0">
                <a:latin typeface="Lub Dub Condensed" panose="020B0506030403020204" pitchFamily="34" charset="77"/>
              </a:rPr>
              <a:t>Early Computed Tomography Score; IDD, insufficient data to determine; LVO, large vessel occlusion; and </a:t>
            </a:r>
            <a:r>
              <a:rPr lang="en-US" sz="1300" dirty="0" err="1">
                <a:latin typeface="Lub Dub Condensed" panose="020B0506030403020204" pitchFamily="34" charset="77"/>
              </a:rPr>
              <a:t>mRS</a:t>
            </a:r>
            <a:r>
              <a:rPr lang="en-US" sz="1300" dirty="0">
                <a:latin typeface="Lub Dub Condensed" panose="020B0506030403020204" pitchFamily="34" charset="77"/>
              </a:rPr>
              <a:t>, modified Rankin Scale </a:t>
            </a:r>
            <a:r>
              <a:rPr lang="en-US" sz="1300" dirty="0">
                <a:latin typeface="Lub Dub Condensed" panose="020B0506030403020204" pitchFamily="34" charset="77"/>
                <a:ea typeface="Calibri" pitchFamily="34" charset="-122"/>
                <a:cs typeface="Calibri" pitchFamily="34" charset="-120"/>
              </a:rPr>
              <a:t> </a:t>
            </a:r>
            <a:endParaRPr lang="en-US" sz="1300" dirty="0">
              <a:latin typeface="Lub Dub Condensed" panose="020B0506030403020204" pitchFamily="34" charset="77"/>
            </a:endParaRPr>
          </a:p>
        </p:txBody>
      </p:sp>
      <p:sp>
        <p:nvSpPr>
          <p:cNvPr id="4" name="Slide Number Placeholder 3">
            <a:extLst>
              <a:ext uri="{FF2B5EF4-FFF2-40B4-BE49-F238E27FC236}">
                <a16:creationId xmlns:a16="http://schemas.microsoft.com/office/drawing/2014/main" id="{6A2A2A9A-3470-23E1-001D-6FCCE6E19F7A}"/>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10</a:t>
            </a:fld>
            <a:endParaRPr lang="en-US" sz="900" dirty="0"/>
          </a:p>
        </p:txBody>
      </p:sp>
    </p:spTree>
    <p:extLst>
      <p:ext uri="{BB962C8B-B14F-4D97-AF65-F5344CB8AC3E}">
        <p14:creationId xmlns:p14="http://schemas.microsoft.com/office/powerpoint/2010/main" val="1350411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C3F0B-6ED3-2B8B-9FFD-392A905552C8}"/>
              </a:ext>
            </a:extLst>
          </p:cNvPr>
          <p:cNvSpPr>
            <a:spLocks noGrp="1"/>
          </p:cNvSpPr>
          <p:nvPr>
            <p:ph type="title"/>
          </p:nvPr>
        </p:nvSpPr>
        <p:spPr/>
        <p:txBody>
          <a:bodyPr/>
          <a:lstStyle/>
          <a:p>
            <a:r>
              <a:rPr lang="en-US" dirty="0"/>
              <a:t>Why Not Thrombolysis?  </a:t>
            </a:r>
            <a:r>
              <a:rPr lang="en-US" dirty="0">
                <a:latin typeface="Lub Dub Medium" panose="020B0603030403020204" pitchFamily="34" charset="0"/>
              </a:rPr>
              <a:t>The Guideline</a:t>
            </a:r>
            <a:endParaRPr lang="en-US" dirty="0"/>
          </a:p>
        </p:txBody>
      </p:sp>
      <p:sp>
        <p:nvSpPr>
          <p:cNvPr id="3" name="Rectangle 2">
            <a:extLst>
              <a:ext uri="{FF2B5EF4-FFF2-40B4-BE49-F238E27FC236}">
                <a16:creationId xmlns:a16="http://schemas.microsoft.com/office/drawing/2014/main" id="{8411426F-31A2-FA45-2753-B557F27436A0}"/>
              </a:ext>
              <a:ext uri="{C183D7F6-B498-43B3-948B-1728B52AA6E4}">
                <adec:decorative xmlns:adec="http://schemas.microsoft.com/office/drawing/2017/decorative" val="1"/>
              </a:ext>
            </a:extLst>
          </p:cNvPr>
          <p:cNvSpPr/>
          <p:nvPr/>
        </p:nvSpPr>
        <p:spPr>
          <a:xfrm>
            <a:off x="2087662" y="5168418"/>
            <a:ext cx="8243475" cy="680936"/>
          </a:xfrm>
          <a:prstGeom prst="rect">
            <a:avLst/>
          </a:prstGeom>
          <a:solidFill>
            <a:srgbClr val="D9D9D9"/>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E6D4EF4-32BE-48B0-E21D-DE96C267E5C7}"/>
              </a:ext>
            </a:extLst>
          </p:cNvPr>
          <p:cNvSpPr txBox="1"/>
          <p:nvPr/>
        </p:nvSpPr>
        <p:spPr>
          <a:xfrm>
            <a:off x="838200" y="1349113"/>
            <a:ext cx="4949757" cy="1585049"/>
          </a:xfrm>
          <a:prstGeom prst="rect">
            <a:avLst/>
          </a:prstGeom>
          <a:noFill/>
        </p:spPr>
        <p:txBody>
          <a:bodyPr wrap="square">
            <a:spAutoFit/>
          </a:bodyPr>
          <a:lstStyle/>
          <a:p>
            <a:pPr>
              <a:spcAft>
                <a:spcPts val="600"/>
              </a:spcAft>
            </a:pPr>
            <a:r>
              <a:rPr lang="en-US" sz="2000" b="1" dirty="0">
                <a:solidFill>
                  <a:srgbClr val="055D93"/>
                </a:solidFill>
                <a:latin typeface="Lub Dub Bold" panose="020B0603030403020204" pitchFamily="34" charset="77"/>
                <a:ea typeface="Georgia" pitchFamily="34" charset="-122"/>
                <a:cs typeface="Georgia" pitchFamily="34" charset="-120"/>
              </a:rPr>
              <a:t>ASPECTS vs. CT Perfusion Discordance</a:t>
            </a:r>
            <a:endParaRPr lang="en-US" sz="2000" b="1" dirty="0">
              <a:solidFill>
                <a:srgbClr val="055D93"/>
              </a:solidFill>
              <a:latin typeface="Lub Dub Bold" panose="020B0603030403020204" pitchFamily="34" charset="77"/>
            </a:endParaRPr>
          </a:p>
          <a:p>
            <a:r>
              <a:rPr lang="en-US" dirty="0">
                <a:latin typeface="Lub Dub Condensed" panose="020B0506030403020204" pitchFamily="34" charset="77"/>
                <a:ea typeface="Calibri" pitchFamily="34" charset="-122"/>
                <a:cs typeface="Calibri" pitchFamily="34" charset="-120"/>
              </a:rPr>
              <a:t>This patient had ASPECTS 5 by CT but 46 mL core by CTP — which metric should guide decision-making when they disagree? Guidelines acknowledge this as an important knowledge gap.</a:t>
            </a:r>
            <a:endParaRPr lang="en-US" dirty="0">
              <a:latin typeface="Lub Dub Condensed" panose="020B0506030403020204" pitchFamily="34" charset="77"/>
            </a:endParaRPr>
          </a:p>
        </p:txBody>
      </p:sp>
      <p:sp>
        <p:nvSpPr>
          <p:cNvPr id="18" name="TextBox 17">
            <a:extLst>
              <a:ext uri="{FF2B5EF4-FFF2-40B4-BE49-F238E27FC236}">
                <a16:creationId xmlns:a16="http://schemas.microsoft.com/office/drawing/2014/main" id="{4F9F8952-F43E-101E-F871-345E6FF388FD}"/>
              </a:ext>
            </a:extLst>
          </p:cNvPr>
          <p:cNvSpPr txBox="1"/>
          <p:nvPr/>
        </p:nvSpPr>
        <p:spPr>
          <a:xfrm>
            <a:off x="6209400" y="1349113"/>
            <a:ext cx="4695306" cy="1585049"/>
          </a:xfrm>
          <a:prstGeom prst="rect">
            <a:avLst/>
          </a:prstGeom>
          <a:noFill/>
        </p:spPr>
        <p:txBody>
          <a:bodyPr wrap="square">
            <a:spAutoFit/>
          </a:bodyPr>
          <a:lstStyle/>
          <a:p>
            <a:pPr>
              <a:spcAft>
                <a:spcPts val="600"/>
              </a:spcAft>
            </a:pPr>
            <a:r>
              <a:rPr lang="en-US" sz="2000" b="1" dirty="0">
                <a:solidFill>
                  <a:srgbClr val="055D93"/>
                </a:solidFill>
                <a:latin typeface="Lub Dub Bold" panose="020B0603030403020204" pitchFamily="34" charset="77"/>
                <a:ea typeface="Georgia" pitchFamily="34" charset="-122"/>
                <a:cs typeface="Georgia" pitchFamily="34" charset="-120"/>
              </a:rPr>
              <a:t>Heterogeneous Trial Criteria</a:t>
            </a:r>
            <a:endParaRPr lang="en-US" sz="2000" b="1" dirty="0">
              <a:solidFill>
                <a:srgbClr val="055D93"/>
              </a:solidFill>
              <a:latin typeface="Lub Dub Bold" panose="020B0603030403020204" pitchFamily="34" charset="77"/>
            </a:endParaRPr>
          </a:p>
          <a:p>
            <a:r>
              <a:rPr lang="en-US" dirty="0">
                <a:latin typeface="Lub Dub Condensed" panose="020B0506030403020204" pitchFamily="34" charset="77"/>
                <a:ea typeface="Calibri" pitchFamily="34" charset="-122"/>
                <a:cs typeface="Calibri" pitchFamily="34" charset="-120"/>
              </a:rPr>
              <a:t>The 6 large core trials varied in time window, imaging modality (CT vs. MRI ASPECTS vs. CTP), and core size definition — making direct comparison and broad application challenging.</a:t>
            </a:r>
            <a:endParaRPr lang="en-US" dirty="0">
              <a:latin typeface="Lub Dub Condensed" panose="020B0506030403020204" pitchFamily="34" charset="77"/>
            </a:endParaRPr>
          </a:p>
        </p:txBody>
      </p:sp>
      <p:sp>
        <p:nvSpPr>
          <p:cNvPr id="13" name="TextBox 12">
            <a:extLst>
              <a:ext uri="{FF2B5EF4-FFF2-40B4-BE49-F238E27FC236}">
                <a16:creationId xmlns:a16="http://schemas.microsoft.com/office/drawing/2014/main" id="{2FB23947-A7C7-001D-53C4-95C2676A00A6}"/>
              </a:ext>
            </a:extLst>
          </p:cNvPr>
          <p:cNvSpPr txBox="1"/>
          <p:nvPr/>
        </p:nvSpPr>
        <p:spPr>
          <a:xfrm>
            <a:off x="838200" y="3399650"/>
            <a:ext cx="4949757" cy="1585049"/>
          </a:xfrm>
          <a:prstGeom prst="rect">
            <a:avLst/>
          </a:prstGeom>
          <a:noFill/>
        </p:spPr>
        <p:txBody>
          <a:bodyPr wrap="square">
            <a:spAutoFit/>
          </a:bodyPr>
          <a:lstStyle/>
          <a:p>
            <a:pPr>
              <a:spcAft>
                <a:spcPts val="600"/>
              </a:spcAft>
            </a:pPr>
            <a:r>
              <a:rPr lang="en-US" sz="2000" b="1" dirty="0">
                <a:solidFill>
                  <a:srgbClr val="055D93"/>
                </a:solidFill>
                <a:latin typeface="Lub Dub Bold" panose="020B0603030403020204" pitchFamily="34" charset="77"/>
                <a:ea typeface="Georgia" pitchFamily="34" charset="-122"/>
                <a:cs typeface="Georgia" pitchFamily="34" charset="-120"/>
              </a:rPr>
              <a:t>Lower Functional Independence Rates</a:t>
            </a:r>
            <a:endParaRPr lang="en-US" sz="2000" b="1" dirty="0">
              <a:solidFill>
                <a:srgbClr val="055D93"/>
              </a:solidFill>
              <a:latin typeface="Lub Dub Bold" panose="020B0603030403020204" pitchFamily="34" charset="77"/>
            </a:endParaRPr>
          </a:p>
          <a:p>
            <a:r>
              <a:rPr lang="en-US" dirty="0">
                <a:latin typeface="Lub Dub Condensed" panose="020B0506030403020204" pitchFamily="34" charset="77"/>
                <a:ea typeface="Calibri" pitchFamily="34" charset="-122"/>
                <a:cs typeface="Calibri" pitchFamily="34" charset="-120"/>
              </a:rPr>
              <a:t>Large core EVT patients had functional independence rates of ~19.5% vs. ~50% in prior EVT trials, reflecting greater illness severity. Frank risk/benefit discussions are essential.</a:t>
            </a:r>
            <a:endParaRPr lang="en-US" dirty="0">
              <a:latin typeface="Lub Dub Condensed" panose="020B0506030403020204" pitchFamily="34" charset="77"/>
            </a:endParaRPr>
          </a:p>
        </p:txBody>
      </p:sp>
      <p:sp>
        <p:nvSpPr>
          <p:cNvPr id="17" name="TextBox 16">
            <a:extLst>
              <a:ext uri="{FF2B5EF4-FFF2-40B4-BE49-F238E27FC236}">
                <a16:creationId xmlns:a16="http://schemas.microsoft.com/office/drawing/2014/main" id="{1B8B2F25-3295-78C6-DF2F-85CE3BB4B1D2}"/>
              </a:ext>
            </a:extLst>
          </p:cNvPr>
          <p:cNvSpPr txBox="1"/>
          <p:nvPr/>
        </p:nvSpPr>
        <p:spPr>
          <a:xfrm>
            <a:off x="6209400" y="3399650"/>
            <a:ext cx="4695306" cy="1585049"/>
          </a:xfrm>
          <a:prstGeom prst="rect">
            <a:avLst/>
          </a:prstGeom>
          <a:noFill/>
        </p:spPr>
        <p:txBody>
          <a:bodyPr wrap="square">
            <a:spAutoFit/>
          </a:bodyPr>
          <a:lstStyle/>
          <a:p>
            <a:pPr>
              <a:spcAft>
                <a:spcPts val="600"/>
              </a:spcAft>
            </a:pPr>
            <a:r>
              <a:rPr lang="en-US" sz="2000" b="1" dirty="0">
                <a:solidFill>
                  <a:srgbClr val="055D93"/>
                </a:solidFill>
                <a:latin typeface="Lub Dub Bold" panose="020B0603030403020204" pitchFamily="34" charset="77"/>
                <a:ea typeface="Georgia" pitchFamily="34" charset="-122"/>
                <a:cs typeface="Georgia" pitchFamily="34" charset="-120"/>
              </a:rPr>
              <a:t>Systems of Care Adaptation</a:t>
            </a:r>
            <a:endParaRPr lang="en-US" sz="2000" b="1" dirty="0">
              <a:solidFill>
                <a:srgbClr val="055D93"/>
              </a:solidFill>
              <a:latin typeface="Lub Dub Bold" panose="020B0603030403020204" pitchFamily="34" charset="77"/>
            </a:endParaRPr>
          </a:p>
          <a:p>
            <a:r>
              <a:rPr lang="en-US" dirty="0">
                <a:latin typeface="Lub Dub Condensed" panose="020B0506030403020204" pitchFamily="34" charset="77"/>
                <a:ea typeface="Calibri" pitchFamily="34" charset="-122"/>
                <a:cs typeface="Calibri" pitchFamily="34" charset="-120"/>
              </a:rPr>
              <a:t>Expanding EVT eligibility will significantly increase demand. Acute stroke systems must scale capacity — staffing, infrastructure, and volume — to meet growing needs.</a:t>
            </a:r>
            <a:endParaRPr lang="en-US" dirty="0">
              <a:latin typeface="Lub Dub Condensed" panose="020B0506030403020204" pitchFamily="34" charset="77"/>
            </a:endParaRPr>
          </a:p>
        </p:txBody>
      </p:sp>
      <p:sp>
        <p:nvSpPr>
          <p:cNvPr id="12" name="TextBox 11">
            <a:extLst>
              <a:ext uri="{FF2B5EF4-FFF2-40B4-BE49-F238E27FC236}">
                <a16:creationId xmlns:a16="http://schemas.microsoft.com/office/drawing/2014/main" id="{8A63F871-D38D-69A6-3FA4-445F8422FE31}"/>
              </a:ext>
            </a:extLst>
          </p:cNvPr>
          <p:cNvSpPr txBox="1"/>
          <p:nvPr/>
        </p:nvSpPr>
        <p:spPr>
          <a:xfrm>
            <a:off x="930540" y="5216499"/>
            <a:ext cx="10330920" cy="584775"/>
          </a:xfrm>
          <a:prstGeom prst="rect">
            <a:avLst/>
          </a:prstGeom>
          <a:noFill/>
        </p:spPr>
        <p:txBody>
          <a:bodyPr wrap="square" rtlCol="0">
            <a:spAutoFit/>
          </a:bodyPr>
          <a:lstStyle/>
          <a:p>
            <a:pPr algn="ctr"/>
            <a:r>
              <a:rPr lang="en-US" sz="1600" b="1" dirty="0">
                <a:latin typeface="Lub Dub Condensed" panose="020B0506030403020204" pitchFamily="34" charset="77"/>
                <a:ea typeface="Calibri" pitchFamily="34" charset="-122"/>
                <a:cs typeface="Calibri" pitchFamily="34" charset="-120"/>
              </a:rPr>
              <a:t>Future research priority: </a:t>
            </a:r>
            <a:r>
              <a:rPr lang="en-US" sz="1600" dirty="0">
                <a:latin typeface="Lub Dub Condensed" panose="020B0506030403020204" pitchFamily="34" charset="77"/>
                <a:ea typeface="Calibri" pitchFamily="34" charset="-122"/>
                <a:cs typeface="Calibri" pitchFamily="34" charset="-120"/>
              </a:rPr>
              <a:t>Evaluate predictive value of specific infarct volumes and </a:t>
            </a:r>
            <a:br>
              <a:rPr lang="en-US" sz="1600" dirty="0">
                <a:latin typeface="Lub Dub Condensed" panose="020B0506030403020204" pitchFamily="34" charset="77"/>
                <a:ea typeface="Calibri" pitchFamily="34" charset="-122"/>
                <a:cs typeface="Calibri" pitchFamily="34" charset="-120"/>
              </a:rPr>
            </a:br>
            <a:r>
              <a:rPr lang="en-US" sz="1600" dirty="0">
                <a:latin typeface="Lub Dub Condensed" panose="020B0506030403020204" pitchFamily="34" charset="77"/>
                <a:ea typeface="Calibri" pitchFamily="34" charset="-122"/>
                <a:cs typeface="Calibri" pitchFamily="34" charset="-120"/>
              </a:rPr>
              <a:t>CT hypodensity/DWI restriction to refine EVT selection for ASPECTS &lt; 6</a:t>
            </a:r>
            <a:endParaRPr lang="en-US" sz="1600" dirty="0">
              <a:latin typeface="Lub Dub Condensed" panose="020B0506030403020204" pitchFamily="34" charset="77"/>
            </a:endParaRPr>
          </a:p>
        </p:txBody>
      </p:sp>
      <p:sp>
        <p:nvSpPr>
          <p:cNvPr id="4" name="Slide Number Placeholder 3">
            <a:extLst>
              <a:ext uri="{FF2B5EF4-FFF2-40B4-BE49-F238E27FC236}">
                <a16:creationId xmlns:a16="http://schemas.microsoft.com/office/drawing/2014/main" id="{05C1B989-F297-BFB5-EDB4-41713EA0461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11</a:t>
            </a:fld>
            <a:endParaRPr lang="en-US" sz="900" dirty="0"/>
          </a:p>
        </p:txBody>
      </p:sp>
      <p:sp>
        <p:nvSpPr>
          <p:cNvPr id="5" name="Text Placeholder 4">
            <a:extLst>
              <a:ext uri="{FF2B5EF4-FFF2-40B4-BE49-F238E27FC236}">
                <a16:creationId xmlns:a16="http://schemas.microsoft.com/office/drawing/2014/main" id="{5A2AEEAD-FA21-2223-51B8-B83A434988ED}"/>
              </a:ext>
            </a:extLst>
          </p:cNvPr>
          <p:cNvSpPr>
            <a:spLocks noGrp="1"/>
          </p:cNvSpPr>
          <p:nvPr>
            <p:ph type="body" sz="quarter" idx="13"/>
          </p:nvPr>
        </p:nvSpPr>
        <p:spPr>
          <a:xfrm>
            <a:off x="1418102" y="5861401"/>
            <a:ext cx="10582220" cy="585273"/>
          </a:xfrm>
        </p:spPr>
        <p:txBody>
          <a:bodyPr/>
          <a:lstStyle/>
          <a:p>
            <a:r>
              <a:rPr lang="en-US" b="1" dirty="0"/>
              <a:t>Abbreviations:</a:t>
            </a:r>
            <a:r>
              <a:rPr lang="en-US" dirty="0"/>
              <a:t> ASPECTS indicates Alberta Stroke Program Early Computed Tomography Score; CT, computed tomography scan; CTP, computed tomography perfusion; DWI, diffusion weighted image; EVT, endovascular thrombectomy; and MRI, magnetic resonance imaging.</a:t>
            </a:r>
          </a:p>
        </p:txBody>
      </p:sp>
    </p:spTree>
    <p:extLst>
      <p:ext uri="{BB962C8B-B14F-4D97-AF65-F5344CB8AC3E}">
        <p14:creationId xmlns:p14="http://schemas.microsoft.com/office/powerpoint/2010/main" val="369206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BAC65-4F2A-591F-D6CD-42613624A2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A4281E-6F23-7C6B-B81A-42B27F044338}"/>
              </a:ext>
            </a:extLst>
          </p:cNvPr>
          <p:cNvSpPr>
            <a:spLocks noGrp="1"/>
          </p:cNvSpPr>
          <p:nvPr>
            <p:ph type="title"/>
          </p:nvPr>
        </p:nvSpPr>
        <p:spPr/>
        <p:txBody>
          <a:bodyPr/>
          <a:lstStyle/>
          <a:p>
            <a:r>
              <a:rPr lang="en-US" dirty="0"/>
              <a:t>Take-Home Points</a:t>
            </a:r>
          </a:p>
        </p:txBody>
      </p:sp>
      <p:sp>
        <p:nvSpPr>
          <p:cNvPr id="3" name="Content Placeholder 2">
            <a:extLst>
              <a:ext uri="{FF2B5EF4-FFF2-40B4-BE49-F238E27FC236}">
                <a16:creationId xmlns:a16="http://schemas.microsoft.com/office/drawing/2014/main" id="{7F429A7B-20DE-679A-389E-5A4D03C17AFE}"/>
              </a:ext>
            </a:extLst>
          </p:cNvPr>
          <p:cNvSpPr>
            <a:spLocks noGrp="1"/>
          </p:cNvSpPr>
          <p:nvPr>
            <p:ph idx="1"/>
          </p:nvPr>
        </p:nvSpPr>
        <p:spPr>
          <a:xfrm>
            <a:off x="838200" y="1357745"/>
            <a:ext cx="10173511" cy="4196111"/>
          </a:xfrm>
        </p:spPr>
        <p:txBody>
          <a:bodyPr>
            <a:noAutofit/>
          </a:bodyPr>
          <a:lstStyle/>
          <a:p>
            <a:pPr marL="274320" indent="-274320">
              <a:spcAft>
                <a:spcPts val="600"/>
              </a:spcAft>
              <a:buFont typeface="+mj-lt"/>
              <a:buAutoNum type="arabicPeriod"/>
            </a:pPr>
            <a:r>
              <a:rPr lang="en-US" sz="1800" b="1" dirty="0">
                <a:latin typeface="Lub Dub Bold" panose="020B0603030403020204" pitchFamily="34" charset="77"/>
                <a:ea typeface="Georgia" pitchFamily="34" charset="-122"/>
                <a:cs typeface="Georgia" pitchFamily="34" charset="-120"/>
              </a:rPr>
              <a:t>EVT for Large Core Is Now Guideline-Supported</a:t>
            </a:r>
            <a:br>
              <a:rPr lang="en-US" sz="1800" b="1" dirty="0">
                <a:latin typeface="Lub Dub Bold" panose="020B0603030403020204" pitchFamily="34" charset="77"/>
              </a:rPr>
            </a:br>
            <a:r>
              <a:rPr lang="en-US" sz="1800" dirty="0">
                <a:latin typeface="Lub Dub Medium" panose="020B0603030403020204" pitchFamily="34" charset="77"/>
                <a:ea typeface="Calibri" pitchFamily="34" charset="-122"/>
                <a:cs typeface="Calibri" pitchFamily="34" charset="-120"/>
              </a:rPr>
              <a:t>The 2026 AHA/ASA AIS Guidelines recommend EVT for selected large core patients (Class 1, Level A) — a major shift driven by 6 landmark RCTs published 2022–2024.</a:t>
            </a:r>
            <a:endParaRPr lang="en-US" sz="1800" dirty="0">
              <a:latin typeface="Lub Dub Medium" panose="020B0603030403020204" pitchFamily="34" charset="77"/>
            </a:endParaRPr>
          </a:p>
          <a:p>
            <a:pPr marL="274320" indent="-274320">
              <a:spcAft>
                <a:spcPts val="600"/>
              </a:spcAft>
              <a:buFont typeface="+mj-lt"/>
              <a:buAutoNum type="arabicPeriod"/>
            </a:pPr>
            <a:r>
              <a:rPr lang="en-US" sz="1800" b="1" dirty="0">
                <a:latin typeface="Lub Dub Bold" panose="020B0603030403020204" pitchFamily="34" charset="77"/>
                <a:ea typeface="Georgia" pitchFamily="34" charset="-122"/>
                <a:cs typeface="Georgia" pitchFamily="34" charset="-120"/>
              </a:rPr>
              <a:t>Trial Heterogeneity Creates Real-World Complexity</a:t>
            </a:r>
            <a:br>
              <a:rPr lang="en-US" sz="1800" b="1" dirty="0">
                <a:latin typeface="Lub Dub Bold" panose="020B0603030403020204" pitchFamily="34" charset="77"/>
              </a:rPr>
            </a:br>
            <a:r>
              <a:rPr lang="en-US" sz="1800" dirty="0">
                <a:latin typeface="Lub Dub Medium" panose="020B0603030403020204" pitchFamily="34" charset="77"/>
                <a:ea typeface="Calibri" pitchFamily="34" charset="-122"/>
                <a:cs typeface="Calibri" pitchFamily="34" charset="-120"/>
              </a:rPr>
              <a:t>Varied inclusion criteria, imaging modalities, and core definitions across the </a:t>
            </a:r>
            <a:br>
              <a:rPr lang="en-US" sz="1800" dirty="0">
                <a:latin typeface="Lub Dub Medium" panose="020B0603030403020204" pitchFamily="34" charset="77"/>
                <a:ea typeface="Calibri" pitchFamily="34" charset="-122"/>
                <a:cs typeface="Calibri" pitchFamily="34" charset="-120"/>
              </a:rPr>
            </a:br>
            <a:r>
              <a:rPr lang="en-US" sz="1800" dirty="0">
                <a:latin typeface="Lub Dub Medium" panose="020B0603030403020204" pitchFamily="34" charset="77"/>
                <a:ea typeface="Calibri" pitchFamily="34" charset="-122"/>
                <a:cs typeface="Calibri" pitchFamily="34" charset="-120"/>
              </a:rPr>
              <a:t>6 trials create challenges in clinical application — especially when ASPECTS and CTP volumes disagree.</a:t>
            </a:r>
            <a:endParaRPr lang="en-US" sz="1800" dirty="0">
              <a:latin typeface="Lub Dub Medium" panose="020B0603030403020204" pitchFamily="34" charset="77"/>
            </a:endParaRPr>
          </a:p>
          <a:p>
            <a:pPr marL="274320" indent="-274320">
              <a:spcAft>
                <a:spcPts val="600"/>
              </a:spcAft>
              <a:buFont typeface="+mj-lt"/>
              <a:buAutoNum type="arabicPeriod"/>
            </a:pPr>
            <a:r>
              <a:rPr lang="en-US" sz="1800" b="1" dirty="0">
                <a:latin typeface="Lub Dub Bold" panose="020B0603030403020204" pitchFamily="34" charset="77"/>
                <a:ea typeface="Georgia" pitchFamily="34" charset="-122"/>
                <a:cs typeface="Georgia" pitchFamily="34" charset="-120"/>
              </a:rPr>
              <a:t>Outcomes Are Meaningful but Modest</a:t>
            </a:r>
            <a:br>
              <a:rPr lang="en-US" sz="1800" b="1" dirty="0">
                <a:latin typeface="Lub Dub Bold" panose="020B0603030403020204" pitchFamily="34" charset="77"/>
              </a:rPr>
            </a:br>
            <a:r>
              <a:rPr lang="en-US" sz="1800" dirty="0">
                <a:latin typeface="Lub Dub Medium" panose="020B0603030403020204" pitchFamily="34" charset="77"/>
                <a:ea typeface="Calibri" pitchFamily="34" charset="-122"/>
                <a:cs typeface="Calibri" pitchFamily="34" charset="-120"/>
              </a:rPr>
              <a:t>Large core EVT patients more than doubled functional independence rates vs. medical treatment alone — but rates remain lower (~19.5%) than non-large-core populations (~50%).</a:t>
            </a:r>
            <a:endParaRPr lang="en-US" sz="1800" dirty="0">
              <a:latin typeface="Lub Dub Medium" panose="020B0603030403020204" pitchFamily="34" charset="77"/>
            </a:endParaRPr>
          </a:p>
          <a:p>
            <a:pPr marL="274320" indent="-274320">
              <a:spcAft>
                <a:spcPts val="600"/>
              </a:spcAft>
              <a:buFont typeface="+mj-lt"/>
              <a:buAutoNum type="arabicPeriod"/>
            </a:pPr>
            <a:r>
              <a:rPr lang="en-US" sz="1800" b="1" dirty="0">
                <a:latin typeface="Lub Dub Bold" panose="020B0603030403020204" pitchFamily="34" charset="77"/>
                <a:ea typeface="Georgia" pitchFamily="34" charset="-122"/>
                <a:cs typeface="Georgia" pitchFamily="34" charset="-120"/>
              </a:rPr>
              <a:t>Systems of Care Must Adapt</a:t>
            </a:r>
            <a:br>
              <a:rPr lang="en-US" sz="1800" b="1" dirty="0">
                <a:latin typeface="Lub Dub Bold" panose="020B0603030403020204" pitchFamily="34" charset="77"/>
              </a:rPr>
            </a:br>
            <a:r>
              <a:rPr lang="en-US" sz="1800" dirty="0">
                <a:latin typeface="Lub Dub Medium" panose="020B0603030403020204" pitchFamily="34" charset="77"/>
                <a:ea typeface="Calibri" pitchFamily="34" charset="-122"/>
                <a:cs typeface="Calibri" pitchFamily="34" charset="-120"/>
              </a:rPr>
              <a:t>Expanding EVT eligibility will substantially increase patient volume. Stroke </a:t>
            </a:r>
            <a:br>
              <a:rPr lang="en-US" sz="1800" dirty="0">
                <a:latin typeface="Lub Dub Medium" panose="020B0603030403020204" pitchFamily="34" charset="77"/>
                <a:ea typeface="Calibri" pitchFamily="34" charset="-122"/>
                <a:cs typeface="Calibri" pitchFamily="34" charset="-120"/>
              </a:rPr>
            </a:br>
            <a:r>
              <a:rPr lang="en-US" sz="1800" dirty="0">
                <a:latin typeface="Lub Dub Medium" panose="020B0603030403020204" pitchFamily="34" charset="77"/>
                <a:ea typeface="Calibri" pitchFamily="34" charset="-122"/>
                <a:cs typeface="Calibri" pitchFamily="34" charset="-120"/>
              </a:rPr>
              <a:t>systems must scale infrastructure and capacity to meet growing demand for endovascular thrombectomy.</a:t>
            </a:r>
            <a:endParaRPr lang="en-US" sz="1800" b="1" dirty="0">
              <a:latin typeface="Lub Dub Bold" panose="020B0603030403020204" pitchFamily="34" charset="77"/>
            </a:endParaRPr>
          </a:p>
        </p:txBody>
      </p:sp>
      <p:sp>
        <p:nvSpPr>
          <p:cNvPr id="4" name="Slide Number Placeholder 3">
            <a:extLst>
              <a:ext uri="{FF2B5EF4-FFF2-40B4-BE49-F238E27FC236}">
                <a16:creationId xmlns:a16="http://schemas.microsoft.com/office/drawing/2014/main" id="{2EE13D04-D032-A328-BAA4-145C9C0D028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12</a:t>
            </a:fld>
            <a:endParaRPr lang="en-US" sz="900" dirty="0"/>
          </a:p>
        </p:txBody>
      </p:sp>
      <p:sp>
        <p:nvSpPr>
          <p:cNvPr id="5" name="Text Placeholder 4">
            <a:extLst>
              <a:ext uri="{FF2B5EF4-FFF2-40B4-BE49-F238E27FC236}">
                <a16:creationId xmlns:a16="http://schemas.microsoft.com/office/drawing/2014/main" id="{24F33A10-962E-85B9-E371-EC19C54B9241}"/>
              </a:ext>
            </a:extLst>
          </p:cNvPr>
          <p:cNvSpPr>
            <a:spLocks noGrp="1"/>
          </p:cNvSpPr>
          <p:nvPr>
            <p:ph type="body" sz="quarter" idx="13"/>
          </p:nvPr>
        </p:nvSpPr>
        <p:spPr>
          <a:xfrm>
            <a:off x="1418102" y="5861401"/>
            <a:ext cx="10582220" cy="585273"/>
          </a:xfrm>
        </p:spPr>
        <p:txBody>
          <a:bodyPr/>
          <a:lstStyle/>
          <a:p>
            <a:r>
              <a:rPr lang="en-US" b="1" dirty="0"/>
              <a:t>Abbreviations:</a:t>
            </a:r>
            <a:r>
              <a:rPr lang="en-US" dirty="0"/>
              <a:t> AIS indicates acute ischemic stroke; ASPECTS, Alberta Stroke Program Early Computed Tomography Score; CTP, computed tomography perfusion; EVT, endovascular thrombectomy; and RCT, randomized controlled trials.</a:t>
            </a:r>
          </a:p>
        </p:txBody>
      </p:sp>
    </p:spTree>
    <p:extLst>
      <p:ext uri="{BB962C8B-B14F-4D97-AF65-F5344CB8AC3E}">
        <p14:creationId xmlns:p14="http://schemas.microsoft.com/office/powerpoint/2010/main" val="190281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48E2F6-410F-3C90-3FB7-7F719D017F9D}"/>
              </a:ext>
            </a:extLst>
          </p:cNvPr>
          <p:cNvSpPr>
            <a:spLocks noGrp="1"/>
          </p:cNvSpPr>
          <p:nvPr>
            <p:ph type="title"/>
          </p:nvPr>
        </p:nvSpPr>
        <p:spPr/>
        <p:txBody>
          <a:bodyPr/>
          <a:lstStyle/>
          <a:p>
            <a:r>
              <a:rPr lang="en-US" dirty="0"/>
              <a:t>Citation</a:t>
            </a:r>
          </a:p>
        </p:txBody>
      </p:sp>
      <p:sp>
        <p:nvSpPr>
          <p:cNvPr id="6" name="Content Placeholder 5">
            <a:extLst>
              <a:ext uri="{FF2B5EF4-FFF2-40B4-BE49-F238E27FC236}">
                <a16:creationId xmlns:a16="http://schemas.microsoft.com/office/drawing/2014/main" id="{98371956-81F8-49E7-CCD2-C49A7A8DB4BB}"/>
              </a:ext>
            </a:extLst>
          </p:cNvPr>
          <p:cNvSpPr>
            <a:spLocks noGrp="1"/>
          </p:cNvSpPr>
          <p:nvPr>
            <p:ph idx="1"/>
          </p:nvPr>
        </p:nvSpPr>
        <p:spPr>
          <a:xfrm>
            <a:off x="765772" y="1086193"/>
            <a:ext cx="9908263" cy="3835357"/>
          </a:xfrm>
        </p:spPr>
        <p:txBody>
          <a:bodyPr>
            <a:normAutofit/>
          </a:bodyPr>
          <a:lstStyle/>
          <a:p>
            <a:pPr marL="0" lvl="0" indent="0">
              <a:lnSpc>
                <a:spcPct val="100000"/>
              </a:lnSpc>
              <a:spcBef>
                <a:spcPts val="0"/>
              </a:spcBef>
              <a:buNone/>
              <a:defRPr/>
            </a:pPr>
            <a:r>
              <a:rPr lang="en-US" sz="2000" b="1" dirty="0">
                <a:solidFill>
                  <a:prstClr val="black"/>
                </a:solidFill>
                <a:latin typeface="Lub Dub Condensed" panose="020B0506030403020204" pitchFamily="34" charset="0"/>
              </a:rPr>
              <a:t>The American Heart Association requests this electronic slide deck be cited as follows: </a:t>
            </a:r>
          </a:p>
          <a:p>
            <a:pPr marL="0" indent="0">
              <a:lnSpc>
                <a:spcPct val="110000"/>
              </a:lnSpc>
              <a:spcBef>
                <a:spcPts val="0"/>
              </a:spcBef>
              <a:buNone/>
            </a:pPr>
            <a:r>
              <a:rPr lang="en-US" sz="2000" dirty="0">
                <a:solidFill>
                  <a:prstClr val="black"/>
                </a:solidFill>
                <a:latin typeface="Lub Dub Condensed" panose="020B0506030403020204" pitchFamily="34" charset="0"/>
              </a:rPr>
              <a:t>Reyna, G.G. (2026).  Guideline Essentials: Case Study Slide Series [PowerPoint slides]; Adapted from Guidelines in Action: Getting to the (Large) Core of the (T)issue</a:t>
            </a:r>
            <a:r>
              <a:rPr lang="en-US" sz="2000" dirty="0">
                <a:latin typeface="Lub Dub Condensed" panose="020B0506030403020204" pitchFamily="34" charset="0"/>
              </a:rPr>
              <a:t>. </a:t>
            </a:r>
            <a:r>
              <a:rPr lang="en-US" sz="2000" i="1" dirty="0">
                <a:latin typeface="Lub Dub Condensed" panose="020B0506030403020204" pitchFamily="34" charset="0"/>
              </a:rPr>
              <a:t>Stroke</a:t>
            </a:r>
            <a:r>
              <a:rPr lang="en-US" sz="2000" i="1" dirty="0">
                <a:latin typeface="Lub Dub Condensed" panose="020B0506030403020204" pitchFamily="34" charset="0"/>
                <a:ea typeface="Aptos" panose="020B0004020202020204" pitchFamily="34" charset="0"/>
              </a:rPr>
              <a:t>. </a:t>
            </a:r>
            <a:r>
              <a:rPr lang="en-US" sz="2000" dirty="0">
                <a:latin typeface="Lub Dub Condensed" panose="020B0506030403020204" pitchFamily="34" charset="0"/>
                <a:ea typeface="Aptos" panose="020B0004020202020204" pitchFamily="34" charset="0"/>
              </a:rPr>
              <a:t>Retrieved from:</a:t>
            </a:r>
          </a:p>
          <a:p>
            <a:pPr marL="0" indent="0">
              <a:lnSpc>
                <a:spcPct val="100000"/>
              </a:lnSpc>
              <a:buNone/>
            </a:pPr>
            <a:r>
              <a:rPr lang="en-US" sz="2000" dirty="0">
                <a:hlinkClick r:id="rId3"/>
              </a:rPr>
              <a:t>Guideline Essentials: Case Study Slide Series - Professional Heart Daily | American Heart Association</a:t>
            </a:r>
            <a:endParaRPr lang="en-US" sz="2000" dirty="0">
              <a:latin typeface="Lub Dub Bold" panose="020B0803030403020204" pitchFamily="34" charset="0"/>
            </a:endParaRPr>
          </a:p>
          <a:p>
            <a:pPr marL="0" indent="0">
              <a:lnSpc>
                <a:spcPct val="100000"/>
              </a:lnSpc>
              <a:buNone/>
            </a:pPr>
            <a:endParaRPr lang="en-US" sz="2000" dirty="0"/>
          </a:p>
        </p:txBody>
      </p:sp>
      <p:sp>
        <p:nvSpPr>
          <p:cNvPr id="2" name="Slide Number Placeholder 1">
            <a:extLst>
              <a:ext uri="{FF2B5EF4-FFF2-40B4-BE49-F238E27FC236}">
                <a16:creationId xmlns:a16="http://schemas.microsoft.com/office/drawing/2014/main" id="{0F8604CC-9C8B-DBCA-EE33-DA994C5514CA}"/>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13</a:t>
            </a:fld>
            <a:endParaRPr lang="en-US" sz="900" dirty="0"/>
          </a:p>
        </p:txBody>
      </p:sp>
      <p:pic>
        <p:nvPicPr>
          <p:cNvPr id="2050" name="Picture 2">
            <a:extLst>
              <a:ext uri="{FF2B5EF4-FFF2-40B4-BE49-F238E27FC236}">
                <a16:creationId xmlns:a16="http://schemas.microsoft.com/office/drawing/2014/main" id="{832BA654-B775-6129-03A0-6A0F694564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7776" y="4198091"/>
            <a:ext cx="1870776" cy="2086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88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4A0BCB-D59E-68A8-C31F-74A90124E292}"/>
              </a:ext>
            </a:extLst>
          </p:cNvPr>
          <p:cNvSpPr>
            <a:spLocks noGrp="1"/>
          </p:cNvSpPr>
          <p:nvPr>
            <p:ph type="ctrTitle"/>
          </p:nvPr>
        </p:nvSpPr>
        <p:spPr>
          <a:xfrm>
            <a:off x="2209800" y="814556"/>
            <a:ext cx="9144000" cy="567435"/>
          </a:xfrm>
        </p:spPr>
        <p:txBody>
          <a:bodyPr/>
          <a:lstStyle/>
          <a:p>
            <a:r>
              <a:rPr lang="en-US" sz="4000" dirty="0"/>
              <a:t>Copyright and Permissions Notice</a:t>
            </a:r>
          </a:p>
        </p:txBody>
      </p:sp>
      <p:sp>
        <p:nvSpPr>
          <p:cNvPr id="7" name="Subtitle 6">
            <a:extLst>
              <a:ext uri="{FF2B5EF4-FFF2-40B4-BE49-F238E27FC236}">
                <a16:creationId xmlns:a16="http://schemas.microsoft.com/office/drawing/2014/main" id="{07862C10-758A-8372-D096-B4B95A4405D8}"/>
              </a:ext>
            </a:extLst>
          </p:cNvPr>
          <p:cNvSpPr>
            <a:spLocks noGrp="1"/>
          </p:cNvSpPr>
          <p:nvPr>
            <p:ph type="subTitle" idx="1"/>
          </p:nvPr>
        </p:nvSpPr>
        <p:spPr>
          <a:xfrm>
            <a:off x="2343150" y="1714500"/>
            <a:ext cx="8877300" cy="4613563"/>
          </a:xfrm>
        </p:spPr>
        <p:txBody>
          <a:bodyPr>
            <a:normAutofit/>
          </a:bodyPr>
          <a:lstStyle/>
          <a:p>
            <a:r>
              <a:rPr lang="en-US" sz="2000" dirty="0"/>
              <a:t>© Copyright 2026. American Heart Association. All rights reserved.</a:t>
            </a:r>
          </a:p>
          <a:p>
            <a:r>
              <a:rPr lang="en-US" sz="2000" dirty="0"/>
              <a:t>This material is the copyrighted property of the American Heart Association and is provided for reference purposes only. It may not be copied, reproduced, stored in a retrieval system, transmitted, altered in any way or used as a derivative work, or distributed in any form or by any means—electronic, mechanical, photocopying, recording, or otherwise—without prior written permission from the publisher.</a:t>
            </a:r>
          </a:p>
          <a:p>
            <a:r>
              <a:rPr lang="en-US" sz="2000" i="1" dirty="0"/>
              <a:t>This content may be used for limited educational and personal use. Further distribution or dissemination requires a licensing agreement. Unauthorized use or distribution in any media is strictly prohibited.</a:t>
            </a:r>
            <a:endParaRPr lang="en-US" sz="2000" dirty="0"/>
          </a:p>
          <a:p>
            <a:r>
              <a:rPr lang="en-US" sz="2000" dirty="0"/>
              <a:t>For permissions inquiries and licensing fee information,</a:t>
            </a:r>
            <a:br>
              <a:rPr lang="en-US" sz="2000" dirty="0"/>
            </a:br>
            <a:r>
              <a:rPr lang="en-US" sz="2000" dirty="0"/>
              <a:t> please see the information/Request Form at this link:</a:t>
            </a:r>
          </a:p>
          <a:p>
            <a:r>
              <a:rPr lang="en-US" sz="2000" u="sng" dirty="0">
                <a:hlinkClick r:id="rId3">
                  <a:extLst>
                    <a:ext uri="{A12FA001-AC4F-418D-AE19-62706E023703}">
                      <ahyp:hlinkClr xmlns:ahyp="http://schemas.microsoft.com/office/drawing/2018/hyperlinkcolor" val="tx"/>
                    </a:ext>
                  </a:extLst>
                </a:hlinkClick>
              </a:rPr>
              <a:t>https://www.heart.org/en/about-us/statements-and-policies/copyright-request-form</a:t>
            </a:r>
            <a:endParaRPr lang="en-US" sz="900" dirty="0">
              <a:latin typeface="Lub Dub Bold" panose="020B0803030403020204" pitchFamily="34" charset="0"/>
            </a:endParaRPr>
          </a:p>
        </p:txBody>
      </p:sp>
      <p:sp>
        <p:nvSpPr>
          <p:cNvPr id="8" name="Slide Number Placeholder 1">
            <a:extLst>
              <a:ext uri="{FF2B5EF4-FFF2-40B4-BE49-F238E27FC236}">
                <a16:creationId xmlns:a16="http://schemas.microsoft.com/office/drawing/2014/main" id="{5C16DF9A-1C49-ABA9-1A2A-736FD09CC1B3}"/>
              </a:ext>
              <a:ext uri="{C183D7F6-B498-43B3-948B-1728B52AA6E4}">
                <adec:decorative xmlns:adec="http://schemas.microsoft.com/office/drawing/2017/decorative" val="1"/>
              </a:ext>
            </a:extLst>
          </p:cNvPr>
          <p:cNvSpPr txBox="1">
            <a:spLocks/>
          </p:cNvSpPr>
          <p:nvPr/>
        </p:nvSpPr>
        <p:spPr>
          <a:xfrm>
            <a:off x="11353800" y="6355866"/>
            <a:ext cx="382656" cy="23377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AF4333-7328-E84F-9F6D-15A5075E3AB3}" type="slidenum">
              <a:rPr lang="en-US" sz="900">
                <a:solidFill>
                  <a:schemeClr val="bg1"/>
                </a:solidFill>
                <a:latin typeface="Lub Dub Medium" panose="020B0603030403020204" pitchFamily="34" charset="0"/>
              </a:rPr>
              <a:pPr/>
              <a:t>14</a:t>
            </a:fld>
            <a:endParaRPr lang="en-US" sz="900" dirty="0">
              <a:solidFill>
                <a:schemeClr val="bg1"/>
              </a:solidFill>
              <a:latin typeface="Lub Dub Medium" panose="020B0603030403020204" pitchFamily="34" charset="0"/>
            </a:endParaRPr>
          </a:p>
        </p:txBody>
      </p:sp>
    </p:spTree>
    <p:extLst>
      <p:ext uri="{BB962C8B-B14F-4D97-AF65-F5344CB8AC3E}">
        <p14:creationId xmlns:p14="http://schemas.microsoft.com/office/powerpoint/2010/main" val="257306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F8E634DB-EE70-06BB-8C05-0A673967A84C}"/>
              </a:ext>
            </a:extLst>
          </p:cNvPr>
          <p:cNvSpPr>
            <a:spLocks noGrp="1"/>
          </p:cNvSpPr>
          <p:nvPr>
            <p:ph type="title"/>
          </p:nvPr>
        </p:nvSpPr>
        <p:spPr>
          <a:xfrm>
            <a:off x="838200" y="365125"/>
            <a:ext cx="10515600" cy="660111"/>
          </a:xfrm>
        </p:spPr>
        <p:txBody>
          <a:bodyPr/>
          <a:lstStyle/>
          <a:p>
            <a:r>
              <a:rPr lang="en-US" dirty="0"/>
              <a:t>Case Presentation: </a:t>
            </a:r>
            <a:r>
              <a:rPr lang="en-US" dirty="0">
                <a:latin typeface="Lub Dub Medium" panose="020B0603030403020204" pitchFamily="34" charset="0"/>
              </a:rPr>
              <a:t>Patient Profile</a:t>
            </a:r>
          </a:p>
        </p:txBody>
      </p:sp>
      <p:sp>
        <p:nvSpPr>
          <p:cNvPr id="3" name="Rectangle 2">
            <a:extLst>
              <a:ext uri="{FF2B5EF4-FFF2-40B4-BE49-F238E27FC236}">
                <a16:creationId xmlns:a16="http://schemas.microsoft.com/office/drawing/2014/main" id="{7273465C-D1F1-D311-F5C2-DADB1F59FDF5}"/>
              </a:ext>
              <a:ext uri="{C183D7F6-B498-43B3-948B-1728B52AA6E4}">
                <adec:decorative xmlns:adec="http://schemas.microsoft.com/office/drawing/2017/decorative" val="1"/>
              </a:ext>
            </a:extLst>
          </p:cNvPr>
          <p:cNvSpPr/>
          <p:nvPr/>
        </p:nvSpPr>
        <p:spPr>
          <a:xfrm>
            <a:off x="2898843" y="6293796"/>
            <a:ext cx="6391072" cy="3307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3">
            <a:extLst>
              <a:ext uri="{FF2B5EF4-FFF2-40B4-BE49-F238E27FC236}">
                <a16:creationId xmlns:a16="http://schemas.microsoft.com/office/drawing/2014/main" id="{B843A04C-18E1-53E9-6BD9-9E61C0F26C42}"/>
              </a:ext>
            </a:extLst>
          </p:cNvPr>
          <p:cNvSpPr>
            <a:spLocks noGrp="1"/>
          </p:cNvSpPr>
          <p:nvPr>
            <p:ph idx="1"/>
          </p:nvPr>
        </p:nvSpPr>
        <p:spPr>
          <a:xfrm>
            <a:off x="838200" y="1222662"/>
            <a:ext cx="4585855" cy="720473"/>
          </a:xfrm>
        </p:spPr>
        <p:txBody>
          <a:bodyPr lIns="0"/>
          <a:lstStyle/>
          <a:p>
            <a:pPr marL="0" indent="0">
              <a:buNone/>
            </a:pPr>
            <a:r>
              <a:rPr lang="en-US" sz="3200">
                <a:solidFill>
                  <a:srgbClr val="CF242A"/>
                </a:solidFill>
                <a:latin typeface="Lub Dub Bold" panose="020B0803030403020204" pitchFamily="34" charset="0"/>
              </a:rPr>
              <a:t>65-year-old male</a:t>
            </a:r>
            <a:endParaRPr lang="en-US" sz="3200" dirty="0">
              <a:solidFill>
                <a:srgbClr val="CF242A"/>
              </a:solidFill>
              <a:latin typeface="Lub Dub Bold" panose="020B0803030403020204" pitchFamily="34" charset="0"/>
            </a:endParaRPr>
          </a:p>
        </p:txBody>
      </p:sp>
      <p:sp>
        <p:nvSpPr>
          <p:cNvPr id="18" name="TextBox 17">
            <a:extLst>
              <a:ext uri="{FF2B5EF4-FFF2-40B4-BE49-F238E27FC236}">
                <a16:creationId xmlns:a16="http://schemas.microsoft.com/office/drawing/2014/main" id="{F55A7BE3-141F-EED2-2D66-7499C1441DEF}"/>
              </a:ext>
            </a:extLst>
          </p:cNvPr>
          <p:cNvSpPr txBox="1"/>
          <p:nvPr/>
        </p:nvSpPr>
        <p:spPr>
          <a:xfrm>
            <a:off x="865042" y="1943135"/>
            <a:ext cx="4326158" cy="2803332"/>
          </a:xfrm>
          <a:prstGeom prst="rect">
            <a:avLst/>
          </a:prstGeom>
          <a:noFill/>
        </p:spPr>
        <p:txBody>
          <a:bodyPr wrap="square" lIns="0">
            <a:spAutoFit/>
          </a:bodyPr>
          <a:lstStyle/>
          <a:p>
            <a:pPr>
              <a:spcAft>
                <a:spcPts val="1700"/>
              </a:spcAft>
            </a:pPr>
            <a:r>
              <a:rPr lang="en-US" b="1" dirty="0">
                <a:latin typeface="Lub Dub Bold" panose="020B0603030403020204" pitchFamily="34" charset="77"/>
              </a:rPr>
              <a:t>PRESENTATION: </a:t>
            </a:r>
            <a:br>
              <a:rPr lang="en-US" dirty="0">
                <a:latin typeface="Lub Dub Medium" panose="020B0603030403020204" pitchFamily="34" charset="77"/>
              </a:rPr>
            </a:br>
            <a:r>
              <a:rPr lang="en-US" dirty="0">
                <a:latin typeface="Lub Dub Medium" panose="020B0603030403020204" pitchFamily="34" charset="77"/>
                <a:ea typeface="Calibri" pitchFamily="34" charset="-122"/>
                <a:cs typeface="Calibri" pitchFamily="34" charset="-120"/>
              </a:rPr>
              <a:t>Series of falls at home; slurred speech noted by sister the next morning</a:t>
            </a:r>
            <a:br>
              <a:rPr lang="en-US" dirty="0">
                <a:latin typeface="Lub Dub Medium" panose="020B0603030403020204" pitchFamily="34" charset="77"/>
                <a:ea typeface="Calibri" pitchFamily="34" charset="-122"/>
                <a:cs typeface="Calibri" pitchFamily="34" charset="-120"/>
              </a:rPr>
            </a:br>
            <a:endParaRPr lang="en-US" dirty="0">
              <a:latin typeface="Lub Dub Medium" panose="020B0603030403020204" pitchFamily="34" charset="77"/>
            </a:endParaRPr>
          </a:p>
          <a:p>
            <a:pPr>
              <a:spcAft>
                <a:spcPts val="1700"/>
              </a:spcAft>
            </a:pPr>
            <a:r>
              <a:rPr lang="en-US" b="1" dirty="0">
                <a:latin typeface="Lub Dub Bold" panose="020B0603030403020204" pitchFamily="34" charset="77"/>
              </a:rPr>
              <a:t>NIHSS ON ARRIVAL: </a:t>
            </a:r>
            <a:br>
              <a:rPr lang="en-US" dirty="0">
                <a:latin typeface="Lub Dub Medium" panose="020B0603030403020204" pitchFamily="34" charset="77"/>
              </a:rPr>
            </a:br>
            <a:r>
              <a:rPr lang="en-US" dirty="0">
                <a:latin typeface="Lub Dub Medium" panose="020B0603030403020204" pitchFamily="34" charset="77"/>
                <a:ea typeface="Calibri" pitchFamily="34" charset="-122"/>
                <a:cs typeface="Calibri" pitchFamily="34" charset="-120"/>
              </a:rPr>
              <a:t>9 — right gaze preference, left facial droop, left arm/leg drift, sensory deficit, extinction/</a:t>
            </a:r>
            <a:br>
              <a:rPr lang="en-US" dirty="0">
                <a:latin typeface="Lub Dub Medium" panose="020B0603030403020204" pitchFamily="34" charset="77"/>
                <a:ea typeface="Calibri" pitchFamily="34" charset="-122"/>
                <a:cs typeface="Calibri" pitchFamily="34" charset="-120"/>
              </a:rPr>
            </a:br>
            <a:r>
              <a:rPr lang="en-US" dirty="0">
                <a:latin typeface="Lub Dub Medium" panose="020B0603030403020204" pitchFamily="34" charset="77"/>
                <a:ea typeface="Calibri" pitchFamily="34" charset="-122"/>
                <a:cs typeface="Calibri" pitchFamily="34" charset="-120"/>
              </a:rPr>
              <a:t>inattention, dysarthria</a:t>
            </a:r>
            <a:endParaRPr lang="en-US" dirty="0">
              <a:latin typeface="Lub Dub Medium" panose="020B0603030403020204" pitchFamily="34" charset="77"/>
            </a:endParaRPr>
          </a:p>
        </p:txBody>
      </p:sp>
      <p:sp>
        <p:nvSpPr>
          <p:cNvPr id="20" name="TextBox 19">
            <a:extLst>
              <a:ext uri="{FF2B5EF4-FFF2-40B4-BE49-F238E27FC236}">
                <a16:creationId xmlns:a16="http://schemas.microsoft.com/office/drawing/2014/main" id="{360B64EC-A139-DB3E-E257-485900F6DC43}"/>
              </a:ext>
            </a:extLst>
          </p:cNvPr>
          <p:cNvSpPr txBox="1"/>
          <p:nvPr/>
        </p:nvSpPr>
        <p:spPr>
          <a:xfrm>
            <a:off x="5550246" y="1367336"/>
            <a:ext cx="5905887" cy="3954929"/>
          </a:xfrm>
          <a:prstGeom prst="rect">
            <a:avLst/>
          </a:prstGeom>
          <a:noFill/>
        </p:spPr>
        <p:txBody>
          <a:bodyPr wrap="square">
            <a:spAutoFit/>
          </a:bodyPr>
          <a:lstStyle/>
          <a:p>
            <a:pPr>
              <a:spcAft>
                <a:spcPts val="1700"/>
              </a:spcAft>
              <a:defRPr/>
            </a:pPr>
            <a:r>
              <a:rPr lang="en-US" b="1" dirty="0">
                <a:latin typeface="Lub Dub Bold" panose="020B0603030403020204" pitchFamily="34" charset="77"/>
              </a:rPr>
              <a:t>PAST MEDICAL HISTORY:</a:t>
            </a:r>
            <a:br>
              <a:rPr lang="en-US" dirty="0">
                <a:latin typeface="Lub Dub Medium" panose="020B0603030403020204" pitchFamily="34" charset="77"/>
              </a:rPr>
            </a:br>
            <a:r>
              <a:rPr lang="en-US" dirty="0">
                <a:latin typeface="Lub Dub Medium" panose="020B0603030403020204" pitchFamily="34" charset="77"/>
                <a:ea typeface="Calibri" pitchFamily="34" charset="-122"/>
                <a:cs typeface="Calibri" pitchFamily="34" charset="-120"/>
              </a:rPr>
              <a:t>Hypertension, atrial fibrillation </a:t>
            </a:r>
            <a:br>
              <a:rPr lang="en-US" dirty="0">
                <a:latin typeface="Lub Dub Medium" panose="020B0603030403020204" pitchFamily="34" charset="77"/>
                <a:ea typeface="Calibri" pitchFamily="34" charset="-122"/>
                <a:cs typeface="Calibri" pitchFamily="34" charset="-120"/>
              </a:rPr>
            </a:br>
            <a:r>
              <a:rPr lang="en-US" dirty="0">
                <a:latin typeface="Lub Dub Medium" panose="020B0603030403020204" pitchFamily="34" charset="77"/>
                <a:ea typeface="Calibri" pitchFamily="34" charset="-122"/>
                <a:cs typeface="Calibri" pitchFamily="34" charset="-120"/>
              </a:rPr>
              <a:t>off anticoagulation</a:t>
            </a:r>
            <a:br>
              <a:rPr lang="en-US" dirty="0">
                <a:latin typeface="Lub Dub Medium" panose="020B0603030403020204" pitchFamily="34" charset="77"/>
                <a:ea typeface="Calibri" pitchFamily="34" charset="-122"/>
                <a:cs typeface="Calibri" pitchFamily="34" charset="-120"/>
              </a:rPr>
            </a:br>
            <a:endParaRPr lang="en-US" dirty="0">
              <a:latin typeface="Lub Dub Medium" panose="020B0603030403020204" pitchFamily="34" charset="77"/>
            </a:endParaRPr>
          </a:p>
          <a:p>
            <a:pPr>
              <a:spcAft>
                <a:spcPts val="1700"/>
              </a:spcAft>
              <a:defRPr/>
            </a:pPr>
            <a:r>
              <a:rPr lang="en-US" b="1" dirty="0">
                <a:latin typeface="Lub Dub Bold" panose="020B0603030403020204" pitchFamily="34" charset="77"/>
              </a:rPr>
              <a:t>TIME FROM LAST KNOWN WELL</a:t>
            </a:r>
            <a:r>
              <a:rPr kumimoji="0" lang="en-US" b="1" u="none" strike="noStrike" kern="1200" cap="none" spc="0" normalizeH="0" baseline="0" noProof="0" dirty="0">
                <a:ln>
                  <a:noFill/>
                </a:ln>
                <a:effectLst/>
                <a:uLnTx/>
                <a:uFillTx/>
                <a:latin typeface="Lub Dub Bold" panose="020B0603030403020204" pitchFamily="34" charset="77"/>
              </a:rPr>
              <a:t>: </a:t>
            </a:r>
            <a:br>
              <a:rPr kumimoji="0" lang="en-US" u="none" strike="noStrike" kern="1200" cap="none" spc="0" normalizeH="0" baseline="0" noProof="0" dirty="0">
                <a:ln>
                  <a:noFill/>
                </a:ln>
                <a:effectLst/>
                <a:uLnTx/>
                <a:uFillTx/>
                <a:latin typeface="Lub Dub Medium" panose="020B0603030403020204" pitchFamily="34" charset="77"/>
              </a:rPr>
            </a:br>
            <a:r>
              <a:rPr lang="en-US" dirty="0">
                <a:latin typeface="Lub Dub Medium" panose="020B0603030403020204" pitchFamily="34" charset="77"/>
                <a:ea typeface="Calibri" pitchFamily="34" charset="-122"/>
                <a:cs typeface="Calibri" pitchFamily="34" charset="-120"/>
              </a:rPr>
              <a:t>≈12.5 hours on arrival to emergency room</a:t>
            </a:r>
            <a:br>
              <a:rPr lang="en-US" dirty="0">
                <a:latin typeface="Lub Dub Medium" panose="020B0603030403020204" pitchFamily="34" charset="77"/>
                <a:ea typeface="Calibri" pitchFamily="34" charset="-122"/>
                <a:cs typeface="Calibri" pitchFamily="34" charset="-120"/>
              </a:rPr>
            </a:br>
            <a:endParaRPr lang="en-US" dirty="0">
              <a:latin typeface="Lub Dub Medium" panose="020B0603030403020204" pitchFamily="34" charset="77"/>
            </a:endParaRPr>
          </a:p>
          <a:p>
            <a:pPr>
              <a:spcAft>
                <a:spcPts val="800"/>
              </a:spcAft>
            </a:pPr>
            <a:r>
              <a:rPr lang="en-US" b="1" dirty="0">
                <a:latin typeface="Lub Dub Bold" panose="020B0603030403020204" pitchFamily="34" charset="77"/>
              </a:rPr>
              <a:t>IMAGING:</a:t>
            </a:r>
            <a:br>
              <a:rPr kumimoji="0" lang="en-US" u="none" strike="noStrike" kern="1200" cap="none" spc="0" normalizeH="0" baseline="0" noProof="0" dirty="0">
                <a:ln>
                  <a:noFill/>
                </a:ln>
                <a:effectLst/>
                <a:uLnTx/>
                <a:uFillTx/>
                <a:latin typeface="Lub Dub Medium" panose="020B0603030403020204" pitchFamily="34" charset="77"/>
              </a:rPr>
            </a:br>
            <a:r>
              <a:rPr lang="en-US" dirty="0">
                <a:latin typeface="Lub Dub Medium" panose="020B0603030403020204" pitchFamily="34" charset="0"/>
                <a:ea typeface="Calibri" pitchFamily="34" charset="-122"/>
                <a:cs typeface="Calibri" pitchFamily="34" charset="-120"/>
              </a:rPr>
              <a:t>CT head: </a:t>
            </a:r>
            <a:r>
              <a:rPr lang="en-US" i="1" dirty="0">
                <a:latin typeface="Lub Dub Medium" panose="020B0603030403020204" pitchFamily="34" charset="77"/>
                <a:ea typeface="Calibri" pitchFamily="34" charset="-122"/>
                <a:cs typeface="Calibri" pitchFamily="34" charset="-120"/>
              </a:rPr>
              <a:t>early ischemic changes right MCA territory; ASPECTS 5; (Figure 1)</a:t>
            </a:r>
          </a:p>
          <a:p>
            <a:pPr>
              <a:spcAft>
                <a:spcPts val="800"/>
              </a:spcAft>
            </a:pPr>
            <a:r>
              <a:rPr lang="en-US" dirty="0">
                <a:latin typeface="Lub Dub Medium" panose="020B0603030403020204" pitchFamily="34" charset="77"/>
                <a:ea typeface="Calibri" pitchFamily="34" charset="-122"/>
                <a:cs typeface="Calibri" pitchFamily="34" charset="-120"/>
              </a:rPr>
              <a:t>CTA: </a:t>
            </a:r>
            <a:r>
              <a:rPr lang="en-US" i="1" dirty="0">
                <a:latin typeface="Lub Dub Medium" panose="020B0603030403020204" pitchFamily="34" charset="77"/>
                <a:ea typeface="Calibri" pitchFamily="34" charset="-122"/>
                <a:cs typeface="Calibri" pitchFamily="34" charset="-120"/>
              </a:rPr>
              <a:t>distal M1 right MCA LVO; CTP: 46 mL core, </a:t>
            </a:r>
            <a:br>
              <a:rPr lang="en-US" i="1" dirty="0">
                <a:latin typeface="Lub Dub Medium" panose="020B0603030403020204" pitchFamily="34" charset="77"/>
                <a:ea typeface="Calibri" pitchFamily="34" charset="-122"/>
                <a:cs typeface="Calibri" pitchFamily="34" charset="-120"/>
              </a:rPr>
            </a:br>
            <a:r>
              <a:rPr lang="en-US" i="1" dirty="0">
                <a:latin typeface="Lub Dub Medium" panose="020B0603030403020204" pitchFamily="34" charset="77"/>
                <a:ea typeface="Calibri" pitchFamily="34" charset="-122"/>
                <a:cs typeface="Calibri" pitchFamily="34" charset="-120"/>
              </a:rPr>
              <a:t>119 mL penumbra (Figure 2)</a:t>
            </a:r>
            <a:endParaRPr lang="en-US" i="1" dirty="0">
              <a:latin typeface="Lub Dub Medium" panose="020B0603030403020204" pitchFamily="34" charset="77"/>
            </a:endParaRPr>
          </a:p>
        </p:txBody>
      </p:sp>
      <p:sp>
        <p:nvSpPr>
          <p:cNvPr id="2" name="TextBox 1">
            <a:extLst>
              <a:ext uri="{FF2B5EF4-FFF2-40B4-BE49-F238E27FC236}">
                <a16:creationId xmlns:a16="http://schemas.microsoft.com/office/drawing/2014/main" id="{D881F825-33B0-6AA1-A39D-AB9A93C5F88E}"/>
              </a:ext>
            </a:extLst>
          </p:cNvPr>
          <p:cNvSpPr txBox="1"/>
          <p:nvPr/>
        </p:nvSpPr>
        <p:spPr>
          <a:xfrm>
            <a:off x="2155398" y="6355866"/>
            <a:ext cx="7881204"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lang="en-US" sz="900" b="0" i="0" dirty="0">
                <a:solidFill>
                  <a:schemeClr val="tx1">
                    <a:lumMod val="50000"/>
                    <a:lumOff val="50000"/>
                  </a:schemeClr>
                </a:solidFill>
                <a:latin typeface="Lub Dub Condensed" panose="020B0506030403020204" pitchFamily="34" charset="77"/>
              </a:rPr>
              <a:t>Stamm &amp; Carrera. Guidelines in Action: Getting to the (Large) Core of the (T)Issue. </a:t>
            </a:r>
            <a:r>
              <a:rPr lang="en-US" sz="900" b="0" i="1" dirty="0">
                <a:solidFill>
                  <a:schemeClr val="tx1">
                    <a:lumMod val="50000"/>
                    <a:lumOff val="50000"/>
                  </a:schemeClr>
                </a:solidFill>
                <a:latin typeface="Lub Dub Condensed" panose="020B0506030403020204" pitchFamily="34" charset="77"/>
              </a:rPr>
              <a:t>Stroke</a:t>
            </a:r>
            <a:r>
              <a:rPr lang="en-US" sz="900" b="0" i="0" dirty="0">
                <a:solidFill>
                  <a:schemeClr val="tx1">
                    <a:lumMod val="50000"/>
                    <a:lumOff val="50000"/>
                  </a:schemeClr>
                </a:solidFill>
                <a:latin typeface="Lub Dub Condensed" panose="020B0506030403020204" pitchFamily="34" charset="77"/>
              </a:rPr>
              <a:t>. 2026, doi:10.1161/STROKEAHA.125.053822</a:t>
            </a:r>
          </a:p>
        </p:txBody>
      </p:sp>
      <p:sp>
        <p:nvSpPr>
          <p:cNvPr id="19" name="Slide Number Placeholder 1">
            <a:extLst>
              <a:ext uri="{FF2B5EF4-FFF2-40B4-BE49-F238E27FC236}">
                <a16:creationId xmlns:a16="http://schemas.microsoft.com/office/drawing/2014/main" id="{18DFCF31-5F2A-768E-3C87-907EFA997E32}"/>
              </a:ext>
              <a:ext uri="{C183D7F6-B498-43B3-948B-1728B52AA6E4}">
                <adec:decorative xmlns:adec="http://schemas.microsoft.com/office/drawing/2017/decorative" val="1"/>
              </a:ext>
            </a:extLst>
          </p:cNvPr>
          <p:cNvSpPr>
            <a:spLocks noGrp="1"/>
          </p:cNvSpPr>
          <p:nvPr>
            <p:ph type="sldNum" sz="quarter" idx="12"/>
          </p:nvPr>
        </p:nvSpPr>
        <p:spPr>
          <a:xfrm>
            <a:off x="11353800" y="6355866"/>
            <a:ext cx="382656" cy="233776"/>
          </a:xfrm>
        </p:spPr>
        <p:txBody>
          <a:bodyPr/>
          <a:lstStyle/>
          <a:p>
            <a:fld id="{FDAF4333-7328-E84F-9F6D-15A5075E3AB3}" type="slidenum">
              <a:rPr lang="en-US" smtClean="0"/>
              <a:pPr/>
              <a:t>2</a:t>
            </a:fld>
            <a:endParaRPr lang="en-US" dirty="0"/>
          </a:p>
        </p:txBody>
      </p:sp>
      <p:sp>
        <p:nvSpPr>
          <p:cNvPr id="4" name="Text Placeholder 4">
            <a:extLst>
              <a:ext uri="{FF2B5EF4-FFF2-40B4-BE49-F238E27FC236}">
                <a16:creationId xmlns:a16="http://schemas.microsoft.com/office/drawing/2014/main" id="{5EC2D8C1-FA19-806A-9CE3-C60E7A9ACCD0}"/>
              </a:ext>
            </a:extLst>
          </p:cNvPr>
          <p:cNvSpPr>
            <a:spLocks noGrp="1"/>
          </p:cNvSpPr>
          <p:nvPr>
            <p:ph type="body" sz="quarter" idx="13"/>
          </p:nvPr>
        </p:nvSpPr>
        <p:spPr>
          <a:xfrm>
            <a:off x="1531224" y="5789221"/>
            <a:ext cx="10013904" cy="473540"/>
          </a:xfrm>
        </p:spPr>
        <p:txBody>
          <a:bodyPr/>
          <a:lstStyle/>
          <a:p>
            <a:r>
              <a:rPr lang="en-US" b="1" dirty="0"/>
              <a:t>Abbreviations: </a:t>
            </a:r>
            <a:r>
              <a:rPr lang="en-US" dirty="0"/>
              <a:t>ASPECTS indicates Alberta Stroke Program Early Computed Tomography Score; CT, computed tomography scan; CTA, computed tomography  angiography; CTP, computed tomography perfusion; LVO, large vessel occlusion; and MCA, middle cerebral artery.</a:t>
            </a:r>
          </a:p>
        </p:txBody>
      </p:sp>
    </p:spTree>
    <p:extLst>
      <p:ext uri="{BB962C8B-B14F-4D97-AF65-F5344CB8AC3E}">
        <p14:creationId xmlns:p14="http://schemas.microsoft.com/office/powerpoint/2010/main" val="97585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4B09D-C010-73DB-9CEA-C24E6DE3902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D3599E4-29C9-BEC1-07F5-86DA77CEE4CD}"/>
              </a:ext>
            </a:extLst>
          </p:cNvPr>
          <p:cNvSpPr>
            <a:spLocks noGrp="1"/>
          </p:cNvSpPr>
          <p:nvPr>
            <p:ph type="title"/>
          </p:nvPr>
        </p:nvSpPr>
        <p:spPr/>
        <p:txBody>
          <a:bodyPr/>
          <a:lstStyle/>
          <a:p>
            <a:r>
              <a:rPr lang="en-US" dirty="0"/>
              <a:t>Case Presentation: </a:t>
            </a:r>
            <a:r>
              <a:rPr lang="en-US" dirty="0">
                <a:latin typeface="Lub Dub Medium" panose="020B0603030403020204" pitchFamily="34" charset="0"/>
              </a:rPr>
              <a:t>Imaging</a:t>
            </a:r>
          </a:p>
        </p:txBody>
      </p:sp>
      <p:sp>
        <p:nvSpPr>
          <p:cNvPr id="21" name="TextBox 20">
            <a:extLst>
              <a:ext uri="{FF2B5EF4-FFF2-40B4-BE49-F238E27FC236}">
                <a16:creationId xmlns:a16="http://schemas.microsoft.com/office/drawing/2014/main" id="{F55EC5A4-39D4-B3D8-AC41-3D71A744B7D4}"/>
              </a:ext>
            </a:extLst>
          </p:cNvPr>
          <p:cNvSpPr txBox="1"/>
          <p:nvPr/>
        </p:nvSpPr>
        <p:spPr>
          <a:xfrm>
            <a:off x="6324803" y="1179649"/>
            <a:ext cx="3788228" cy="424732"/>
          </a:xfrm>
          <a:prstGeom prst="rect">
            <a:avLst/>
          </a:prstGeom>
          <a:noFill/>
        </p:spPr>
        <p:txBody>
          <a:bodyPr wrap="square">
            <a:spAutoFit/>
          </a:bodyPr>
          <a:lstStyle/>
          <a:p>
            <a:pPr marL="0" indent="0" algn="l">
              <a:lnSpc>
                <a:spcPct val="90000"/>
              </a:lnSpc>
              <a:buNone/>
            </a:pPr>
            <a:r>
              <a:rPr lang="en-US" sz="2400" dirty="0">
                <a:latin typeface="Lub Dub Bold" panose="020B0803030403020204" pitchFamily="34" charset="0"/>
                <a:ea typeface="Calibri" pitchFamily="34" charset="-122"/>
                <a:cs typeface="Calibri" pitchFamily="34" charset="-120"/>
              </a:rPr>
              <a:t>CT Head</a:t>
            </a:r>
          </a:p>
        </p:txBody>
      </p:sp>
      <p:sp>
        <p:nvSpPr>
          <p:cNvPr id="6" name="TextBox 5">
            <a:extLst>
              <a:ext uri="{FF2B5EF4-FFF2-40B4-BE49-F238E27FC236}">
                <a16:creationId xmlns:a16="http://schemas.microsoft.com/office/drawing/2014/main" id="{BCBE1B64-BF98-653D-B143-36A823C4B3E9}"/>
              </a:ext>
            </a:extLst>
          </p:cNvPr>
          <p:cNvSpPr txBox="1"/>
          <p:nvPr/>
        </p:nvSpPr>
        <p:spPr>
          <a:xfrm>
            <a:off x="6324803" y="1604381"/>
            <a:ext cx="4827879" cy="3493264"/>
          </a:xfrm>
          <a:prstGeom prst="rect">
            <a:avLst/>
          </a:prstGeom>
          <a:noFill/>
        </p:spPr>
        <p:txBody>
          <a:bodyPr wrap="square">
            <a:spAutoFit/>
          </a:bodyPr>
          <a:lstStyle/>
          <a:p>
            <a:r>
              <a:rPr lang="en-US" sz="1700" dirty="0">
                <a:latin typeface="Lub Dub Bold" panose="020B0603030403020204" pitchFamily="34" charset="77"/>
              </a:rPr>
              <a:t>Figure 1. A man with a history of atrial fibrillation off anticoagulation and hypertension presented with an acute right MCA stroke. </a:t>
            </a:r>
          </a:p>
          <a:p>
            <a:endParaRPr lang="en-US" sz="1700" dirty="0">
              <a:latin typeface="Lub Dub Bold" panose="020B0603030403020204" pitchFamily="34" charset="77"/>
            </a:endParaRPr>
          </a:p>
          <a:p>
            <a:r>
              <a:rPr lang="en-US" sz="1700" b="1" dirty="0">
                <a:latin typeface="Lub Dub Bold" panose="020B0603030403020204" pitchFamily="34" charset="77"/>
              </a:rPr>
              <a:t>A</a:t>
            </a:r>
            <a:r>
              <a:rPr lang="en-US" sz="1700" dirty="0">
                <a:latin typeface="Lub Dub Medium" panose="020B0603030403020204" pitchFamily="34" charset="77"/>
              </a:rPr>
              <a:t> and </a:t>
            </a:r>
            <a:r>
              <a:rPr lang="en-US" sz="1700" b="1" dirty="0">
                <a:latin typeface="Lub Dub Bold" panose="020B0603030403020204" pitchFamily="34" charset="77"/>
              </a:rPr>
              <a:t>B</a:t>
            </a:r>
            <a:r>
              <a:rPr lang="en-US" sz="1700" dirty="0">
                <a:latin typeface="Lub Dub Medium" panose="020B0603030403020204" pitchFamily="34" charset="77"/>
              </a:rPr>
              <a:t>, CT of the head demonstrates early ischemic change in the right MCA territory. </a:t>
            </a:r>
            <a:r>
              <a:rPr lang="en-US" sz="1700" b="1" dirty="0">
                <a:latin typeface="Lub Dub Bold" panose="020B0603030403020204" pitchFamily="34" charset="77"/>
              </a:rPr>
              <a:t>D</a:t>
            </a:r>
            <a:r>
              <a:rPr lang="en-US" sz="1700" dirty="0">
                <a:latin typeface="Lub Dub Medium" panose="020B0603030403020204" pitchFamily="34" charset="77"/>
              </a:rPr>
              <a:t> and </a:t>
            </a:r>
            <a:r>
              <a:rPr lang="en-US" sz="1700" b="1" dirty="0">
                <a:latin typeface="Lub Dub Bold" panose="020B0603030403020204" pitchFamily="34" charset="77"/>
              </a:rPr>
              <a:t>E</a:t>
            </a:r>
            <a:r>
              <a:rPr lang="en-US" sz="1700" dirty="0">
                <a:latin typeface="Lub Dub Medium" panose="020B0603030403020204" pitchFamily="34" charset="77"/>
              </a:rPr>
              <a:t>, CT of the head reveals ASPECTS of 5 with asterisks identifying regions exhibiting early ischemic change. </a:t>
            </a:r>
            <a:r>
              <a:rPr lang="en-US" sz="1700" b="1" dirty="0">
                <a:latin typeface="Lub Dub Bold" panose="020B0603030403020204" pitchFamily="34" charset="77"/>
              </a:rPr>
              <a:t>C</a:t>
            </a:r>
            <a:r>
              <a:rPr lang="en-US" sz="1700" dirty="0">
                <a:latin typeface="Lub Dub Medium" panose="020B0603030403020204" pitchFamily="34" charset="77"/>
              </a:rPr>
              <a:t> (axial) and </a:t>
            </a:r>
            <a:r>
              <a:rPr lang="en-US" sz="1700" b="1" dirty="0">
                <a:latin typeface="Lub Dub Bold" panose="020B0603030403020204" pitchFamily="34" charset="77"/>
              </a:rPr>
              <a:t>F</a:t>
            </a:r>
            <a:r>
              <a:rPr lang="en-US" sz="1700" dirty="0">
                <a:latin typeface="Lub Dub Medium" panose="020B0603030403020204" pitchFamily="34" charset="77"/>
              </a:rPr>
              <a:t> (coronal), CTA of the head and neck revealed occlusion of the distal M1 segment of the right MCA. </a:t>
            </a:r>
          </a:p>
        </p:txBody>
      </p:sp>
      <p:pic>
        <p:nvPicPr>
          <p:cNvPr id="7" name="Picture 6">
            <a:extLst>
              <a:ext uri="{FF2B5EF4-FFF2-40B4-BE49-F238E27FC236}">
                <a16:creationId xmlns:a16="http://schemas.microsoft.com/office/drawing/2014/main" id="{D5E18EC7-82CD-EC68-B82F-28F2346274D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73033" y="1205972"/>
            <a:ext cx="5165211" cy="4537494"/>
          </a:xfrm>
          <a:prstGeom prst="rect">
            <a:avLst/>
          </a:prstGeom>
        </p:spPr>
      </p:pic>
      <p:sp>
        <p:nvSpPr>
          <p:cNvPr id="2" name="Slide Number Placeholder 1">
            <a:extLst>
              <a:ext uri="{FF2B5EF4-FFF2-40B4-BE49-F238E27FC236}">
                <a16:creationId xmlns:a16="http://schemas.microsoft.com/office/drawing/2014/main" id="{8953B92D-703F-3EDC-C16F-ACA625D5852C}"/>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a:t>
            </a:fld>
            <a:endParaRPr lang="en-US" dirty="0"/>
          </a:p>
        </p:txBody>
      </p:sp>
      <p:sp>
        <p:nvSpPr>
          <p:cNvPr id="4" name="Text Placeholder 4">
            <a:extLst>
              <a:ext uri="{FF2B5EF4-FFF2-40B4-BE49-F238E27FC236}">
                <a16:creationId xmlns:a16="http://schemas.microsoft.com/office/drawing/2014/main" id="{1C35624D-B46E-B6F3-1C20-8B40707E6558}"/>
              </a:ext>
            </a:extLst>
          </p:cNvPr>
          <p:cNvSpPr>
            <a:spLocks noGrp="1"/>
          </p:cNvSpPr>
          <p:nvPr>
            <p:ph type="body" sz="quarter" idx="13"/>
          </p:nvPr>
        </p:nvSpPr>
        <p:spPr>
          <a:xfrm>
            <a:off x="1531224" y="6020501"/>
            <a:ext cx="10013904" cy="335365"/>
          </a:xfrm>
        </p:spPr>
        <p:txBody>
          <a:bodyPr/>
          <a:lstStyle/>
          <a:p>
            <a:r>
              <a:rPr lang="en-US" b="1" dirty="0"/>
              <a:t>Abbreviations: </a:t>
            </a:r>
            <a:r>
              <a:rPr lang="en-US" dirty="0"/>
              <a:t>ASPECTS indicates Alberta Stroke Program Early Computed Tomography Score; CT, computed tomography scan; CTA, computed tomography  angiography; and MCA, middle cerebral artery.</a:t>
            </a:r>
          </a:p>
        </p:txBody>
      </p:sp>
    </p:spTree>
    <p:extLst>
      <p:ext uri="{BB962C8B-B14F-4D97-AF65-F5344CB8AC3E}">
        <p14:creationId xmlns:p14="http://schemas.microsoft.com/office/powerpoint/2010/main" val="98327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E617A-262C-FE5E-B576-9BB4B5E3D3D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04343AE-6CA9-4A3E-E2E6-767008D63CC2}"/>
              </a:ext>
            </a:extLst>
          </p:cNvPr>
          <p:cNvSpPr>
            <a:spLocks noGrp="1"/>
          </p:cNvSpPr>
          <p:nvPr>
            <p:ph type="title"/>
          </p:nvPr>
        </p:nvSpPr>
        <p:spPr/>
        <p:txBody>
          <a:bodyPr/>
          <a:lstStyle/>
          <a:p>
            <a:r>
              <a:rPr lang="en-US" dirty="0"/>
              <a:t>Case Presentation: </a:t>
            </a:r>
            <a:r>
              <a:rPr lang="en-US" dirty="0">
                <a:latin typeface="Lub Dub Medium" panose="020B0603030403020204" pitchFamily="34" charset="0"/>
              </a:rPr>
              <a:t>Imaging </a:t>
            </a:r>
            <a:r>
              <a:rPr lang="en-US" dirty="0">
                <a:solidFill>
                  <a:schemeClr val="bg1"/>
                </a:solidFill>
                <a:latin typeface="Lub Dub Medium" panose="020B0603030403020204" pitchFamily="34" charset="0"/>
              </a:rPr>
              <a:t>continued</a:t>
            </a:r>
          </a:p>
        </p:txBody>
      </p:sp>
      <p:sp>
        <p:nvSpPr>
          <p:cNvPr id="4" name="TextBox 3">
            <a:extLst>
              <a:ext uri="{FF2B5EF4-FFF2-40B4-BE49-F238E27FC236}">
                <a16:creationId xmlns:a16="http://schemas.microsoft.com/office/drawing/2014/main" id="{EEFC2F37-169D-008F-9047-AE71D7C56A02}"/>
              </a:ext>
            </a:extLst>
          </p:cNvPr>
          <p:cNvSpPr txBox="1"/>
          <p:nvPr/>
        </p:nvSpPr>
        <p:spPr>
          <a:xfrm>
            <a:off x="8107790" y="1116032"/>
            <a:ext cx="1988085" cy="424732"/>
          </a:xfrm>
          <a:prstGeom prst="rect">
            <a:avLst/>
          </a:prstGeom>
          <a:noFill/>
        </p:spPr>
        <p:txBody>
          <a:bodyPr wrap="square">
            <a:spAutoFit/>
          </a:bodyPr>
          <a:lstStyle/>
          <a:p>
            <a:pPr marL="0" indent="0" algn="l">
              <a:lnSpc>
                <a:spcPct val="90000"/>
              </a:lnSpc>
              <a:buNone/>
            </a:pPr>
            <a:r>
              <a:rPr lang="en-US" sz="2400" dirty="0">
                <a:latin typeface="Lub Dub Bold" panose="020B0803030403020204" pitchFamily="34" charset="0"/>
                <a:ea typeface="Calibri" pitchFamily="34" charset="-122"/>
                <a:cs typeface="Calibri" pitchFamily="34" charset="-120"/>
              </a:rPr>
              <a:t>CTA</a:t>
            </a:r>
          </a:p>
        </p:txBody>
      </p:sp>
      <p:sp>
        <p:nvSpPr>
          <p:cNvPr id="8" name="TextBox 7">
            <a:extLst>
              <a:ext uri="{FF2B5EF4-FFF2-40B4-BE49-F238E27FC236}">
                <a16:creationId xmlns:a16="http://schemas.microsoft.com/office/drawing/2014/main" id="{284623E7-C121-CB29-ABF8-869E72F8A425}"/>
              </a:ext>
            </a:extLst>
          </p:cNvPr>
          <p:cNvSpPr txBox="1"/>
          <p:nvPr/>
        </p:nvSpPr>
        <p:spPr>
          <a:xfrm>
            <a:off x="8107790" y="1628834"/>
            <a:ext cx="3397161" cy="3754874"/>
          </a:xfrm>
          <a:prstGeom prst="rect">
            <a:avLst/>
          </a:prstGeom>
          <a:noFill/>
        </p:spPr>
        <p:txBody>
          <a:bodyPr wrap="square">
            <a:spAutoFit/>
          </a:bodyPr>
          <a:lstStyle/>
          <a:p>
            <a:r>
              <a:rPr lang="en-US" sz="1700" dirty="0">
                <a:latin typeface="Lub Dub Bold" panose="020B0603030403020204" pitchFamily="34" charset="77"/>
              </a:rPr>
              <a:t>Figure 2. A man with a </a:t>
            </a:r>
            <a:br>
              <a:rPr lang="en-US" sz="1700" dirty="0">
                <a:latin typeface="Lub Dub Bold" panose="020B0603030403020204" pitchFamily="34" charset="77"/>
              </a:rPr>
            </a:br>
            <a:r>
              <a:rPr lang="en-US" sz="1700" dirty="0">
                <a:latin typeface="Lub Dub Bold" panose="020B0603030403020204" pitchFamily="34" charset="77"/>
              </a:rPr>
              <a:t>history of atrial fibrillation </a:t>
            </a:r>
            <a:br>
              <a:rPr lang="en-US" sz="1700" dirty="0">
                <a:latin typeface="Lub Dub Bold" panose="020B0603030403020204" pitchFamily="34" charset="77"/>
              </a:rPr>
            </a:br>
            <a:r>
              <a:rPr lang="en-US" sz="1700" dirty="0">
                <a:latin typeface="Lub Dub Bold" panose="020B0603030403020204" pitchFamily="34" charset="77"/>
              </a:rPr>
              <a:t>off anticoagulation and hypertension presented with an acute right MCA stroke. </a:t>
            </a:r>
          </a:p>
          <a:p>
            <a:endParaRPr lang="en-US" sz="1700" dirty="0">
              <a:latin typeface="Lub Dub Bold" panose="020B0603030403020204" pitchFamily="34" charset="77"/>
            </a:endParaRPr>
          </a:p>
          <a:p>
            <a:r>
              <a:rPr lang="en-US" sz="1700" dirty="0">
                <a:latin typeface="Lub Dub Medium" panose="020B0603030403020204" pitchFamily="34" charset="77"/>
              </a:rPr>
              <a:t>CTP of the brain estimates 46 mL of core infarction as highlighted in pink on the cerebral blood flow map, and 119 mL of penumbra as highlighted in green on the time-to-maximum of the tissue residue function map. </a:t>
            </a:r>
          </a:p>
        </p:txBody>
      </p:sp>
      <p:pic>
        <p:nvPicPr>
          <p:cNvPr id="9" name="Picture 8">
            <a:extLst>
              <a:ext uri="{FF2B5EF4-FFF2-40B4-BE49-F238E27FC236}">
                <a16:creationId xmlns:a16="http://schemas.microsoft.com/office/drawing/2014/main" id="{756A76B4-AED9-7401-5ADC-E591B8A19671}"/>
              </a:ext>
              <a:ext uri="{C183D7F6-B498-43B3-948B-1728B52AA6E4}">
                <adec:decorative xmlns:adec="http://schemas.microsoft.com/office/drawing/2017/decorative" val="1"/>
              </a:ext>
            </a:extLst>
          </p:cNvPr>
          <p:cNvPicPr>
            <a:picLocks noChangeAspect="1"/>
          </p:cNvPicPr>
          <p:nvPr/>
        </p:nvPicPr>
        <p:blipFill>
          <a:blip r:embed="rId3"/>
          <a:srcRect t="1" r="452" b="516"/>
          <a:stretch>
            <a:fillRect/>
          </a:stretch>
        </p:blipFill>
        <p:spPr>
          <a:xfrm>
            <a:off x="838200" y="1294886"/>
            <a:ext cx="6954603" cy="3912118"/>
          </a:xfrm>
          <a:prstGeom prst="rect">
            <a:avLst/>
          </a:prstGeom>
        </p:spPr>
      </p:pic>
      <p:sp>
        <p:nvSpPr>
          <p:cNvPr id="2" name="Slide Number Placeholder 1">
            <a:extLst>
              <a:ext uri="{FF2B5EF4-FFF2-40B4-BE49-F238E27FC236}">
                <a16:creationId xmlns:a16="http://schemas.microsoft.com/office/drawing/2014/main" id="{8E848075-6F2B-407C-582C-BAA34F4B18A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a:t>
            </a:fld>
            <a:endParaRPr lang="en-US" dirty="0"/>
          </a:p>
        </p:txBody>
      </p:sp>
      <p:sp>
        <p:nvSpPr>
          <p:cNvPr id="10" name="Text Placeholder 4">
            <a:extLst>
              <a:ext uri="{FF2B5EF4-FFF2-40B4-BE49-F238E27FC236}">
                <a16:creationId xmlns:a16="http://schemas.microsoft.com/office/drawing/2014/main" id="{CB7DAF73-8B42-4773-EF3C-22FD4FA41F0F}"/>
              </a:ext>
            </a:extLst>
          </p:cNvPr>
          <p:cNvSpPr>
            <a:spLocks noGrp="1"/>
          </p:cNvSpPr>
          <p:nvPr>
            <p:ph type="body" sz="quarter" idx="13"/>
          </p:nvPr>
        </p:nvSpPr>
        <p:spPr>
          <a:xfrm>
            <a:off x="1531224" y="5789221"/>
            <a:ext cx="10013904" cy="473540"/>
          </a:xfrm>
        </p:spPr>
        <p:txBody>
          <a:bodyPr/>
          <a:lstStyle/>
          <a:p>
            <a:r>
              <a:rPr lang="en-US" b="1" dirty="0"/>
              <a:t>Abbreviations: </a:t>
            </a:r>
            <a:r>
              <a:rPr lang="en-US" dirty="0"/>
              <a:t>ASPECTS indicates Alberta Stroke Program Early Computed Tomography Score; CT, computed tomography scan; CTA, computed tomography  angiography; CTP, computed tomography perfusion; LVO, large vessel occlusion; and MCA, middle cerebral artery.</a:t>
            </a:r>
          </a:p>
        </p:txBody>
      </p:sp>
    </p:spTree>
    <p:extLst>
      <p:ext uri="{BB962C8B-B14F-4D97-AF65-F5344CB8AC3E}">
        <p14:creationId xmlns:p14="http://schemas.microsoft.com/office/powerpoint/2010/main" val="1109153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C7323-E4C6-1747-00C0-B9A69FF663F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AFED04E-7F80-7CE2-B10D-DACFC13DB816}"/>
              </a:ext>
            </a:extLst>
          </p:cNvPr>
          <p:cNvSpPr>
            <a:spLocks noGrp="1"/>
          </p:cNvSpPr>
          <p:nvPr>
            <p:ph type="title"/>
          </p:nvPr>
        </p:nvSpPr>
        <p:spPr/>
        <p:txBody>
          <a:bodyPr/>
          <a:lstStyle/>
          <a:p>
            <a:r>
              <a:rPr lang="en-US" dirty="0"/>
              <a:t>Case Presentation: </a:t>
            </a:r>
            <a:r>
              <a:rPr lang="en-US" dirty="0">
                <a:latin typeface="Lub Dub Medium" panose="020B0603030403020204" pitchFamily="34" charset="77"/>
              </a:rPr>
              <a:t>Clinical</a:t>
            </a:r>
            <a:r>
              <a:rPr lang="en-US" dirty="0"/>
              <a:t> </a:t>
            </a:r>
            <a:r>
              <a:rPr lang="en-US" dirty="0">
                <a:latin typeface="Lub Dub Medium" panose="020B0603030403020204" pitchFamily="34" charset="0"/>
              </a:rPr>
              <a:t>Timeline</a:t>
            </a:r>
          </a:p>
        </p:txBody>
      </p:sp>
      <p:sp>
        <p:nvSpPr>
          <p:cNvPr id="4" name="Arrow: Chevron 3">
            <a:extLst>
              <a:ext uri="{FF2B5EF4-FFF2-40B4-BE49-F238E27FC236}">
                <a16:creationId xmlns:a16="http://schemas.microsoft.com/office/drawing/2014/main" id="{A78D3956-42D3-3C51-62CB-A097B707FDD3}"/>
              </a:ext>
              <a:ext uri="{C183D7F6-B498-43B3-948B-1728B52AA6E4}">
                <adec:decorative xmlns:adec="http://schemas.microsoft.com/office/drawing/2017/decorative" val="1"/>
              </a:ext>
            </a:extLst>
          </p:cNvPr>
          <p:cNvSpPr/>
          <p:nvPr/>
        </p:nvSpPr>
        <p:spPr>
          <a:xfrm>
            <a:off x="579951" y="2095022"/>
            <a:ext cx="2353477" cy="1186060"/>
          </a:xfrm>
          <a:prstGeom prst="chevron">
            <a:avLst>
              <a:gd name="adj" fmla="val 25158"/>
            </a:avLst>
          </a:prstGeom>
          <a:solidFill>
            <a:srgbClr val="065D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5" name="Arrow: Chevron 4">
            <a:extLst>
              <a:ext uri="{FF2B5EF4-FFF2-40B4-BE49-F238E27FC236}">
                <a16:creationId xmlns:a16="http://schemas.microsoft.com/office/drawing/2014/main" id="{6588F4BC-385E-6888-7FF7-08093C90199C}"/>
              </a:ext>
              <a:ext uri="{C183D7F6-B498-43B3-948B-1728B52AA6E4}">
                <adec:decorative xmlns:adec="http://schemas.microsoft.com/office/drawing/2017/decorative" val="1"/>
              </a:ext>
            </a:extLst>
          </p:cNvPr>
          <p:cNvSpPr/>
          <p:nvPr/>
        </p:nvSpPr>
        <p:spPr>
          <a:xfrm>
            <a:off x="2718631" y="2095022"/>
            <a:ext cx="2353477" cy="1186060"/>
          </a:xfrm>
          <a:prstGeom prst="chevron">
            <a:avLst>
              <a:gd name="adj" fmla="val 25158"/>
            </a:avLst>
          </a:prstGeom>
          <a:solidFill>
            <a:srgbClr val="065D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6" name="Arrow: Chevron 5">
            <a:extLst>
              <a:ext uri="{FF2B5EF4-FFF2-40B4-BE49-F238E27FC236}">
                <a16:creationId xmlns:a16="http://schemas.microsoft.com/office/drawing/2014/main" id="{9D5B5A82-D23D-DC56-B098-A851DAD2E79B}"/>
              </a:ext>
              <a:ext uri="{C183D7F6-B498-43B3-948B-1728B52AA6E4}">
                <adec:decorative xmlns:adec="http://schemas.microsoft.com/office/drawing/2017/decorative" val="1"/>
              </a:ext>
            </a:extLst>
          </p:cNvPr>
          <p:cNvSpPr/>
          <p:nvPr/>
        </p:nvSpPr>
        <p:spPr>
          <a:xfrm>
            <a:off x="4857311" y="2095022"/>
            <a:ext cx="2353477" cy="1186060"/>
          </a:xfrm>
          <a:prstGeom prst="chevron">
            <a:avLst>
              <a:gd name="adj" fmla="val 25158"/>
            </a:avLst>
          </a:prstGeom>
          <a:solidFill>
            <a:srgbClr val="065D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7" name="Arrow: Chevron 6">
            <a:extLst>
              <a:ext uri="{FF2B5EF4-FFF2-40B4-BE49-F238E27FC236}">
                <a16:creationId xmlns:a16="http://schemas.microsoft.com/office/drawing/2014/main" id="{5F6FBCDA-E0B0-36C4-4D8D-AD9742B32B08}"/>
              </a:ext>
              <a:ext uri="{C183D7F6-B498-43B3-948B-1728B52AA6E4}">
                <adec:decorative xmlns:adec="http://schemas.microsoft.com/office/drawing/2017/decorative" val="1"/>
              </a:ext>
            </a:extLst>
          </p:cNvPr>
          <p:cNvSpPr/>
          <p:nvPr/>
        </p:nvSpPr>
        <p:spPr>
          <a:xfrm>
            <a:off x="6995991" y="2095022"/>
            <a:ext cx="2353477" cy="1186060"/>
          </a:xfrm>
          <a:prstGeom prst="chevron">
            <a:avLst>
              <a:gd name="adj" fmla="val 25158"/>
            </a:avLst>
          </a:prstGeom>
          <a:solidFill>
            <a:srgbClr val="065D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8" name="Arrow: Chevron 7">
            <a:extLst>
              <a:ext uri="{FF2B5EF4-FFF2-40B4-BE49-F238E27FC236}">
                <a16:creationId xmlns:a16="http://schemas.microsoft.com/office/drawing/2014/main" id="{1C1E650A-81D6-A4D6-1B57-9DADA894356F}"/>
              </a:ext>
              <a:ext uri="{C183D7F6-B498-43B3-948B-1728B52AA6E4}">
                <adec:decorative xmlns:adec="http://schemas.microsoft.com/office/drawing/2017/decorative" val="1"/>
              </a:ext>
            </a:extLst>
          </p:cNvPr>
          <p:cNvSpPr/>
          <p:nvPr/>
        </p:nvSpPr>
        <p:spPr>
          <a:xfrm>
            <a:off x="9134671" y="2095022"/>
            <a:ext cx="2353477" cy="1186060"/>
          </a:xfrm>
          <a:prstGeom prst="chevron">
            <a:avLst>
              <a:gd name="adj" fmla="val 25158"/>
            </a:avLst>
          </a:prstGeom>
          <a:solidFill>
            <a:srgbClr val="065D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4" name="TextBox 13">
            <a:extLst>
              <a:ext uri="{FF2B5EF4-FFF2-40B4-BE49-F238E27FC236}">
                <a16:creationId xmlns:a16="http://schemas.microsoft.com/office/drawing/2014/main" id="{8BC7341E-A2D9-7740-7AD5-41B5AF2689CD}"/>
              </a:ext>
            </a:extLst>
          </p:cNvPr>
          <p:cNvSpPr txBox="1"/>
          <p:nvPr/>
        </p:nvSpPr>
        <p:spPr>
          <a:xfrm>
            <a:off x="838200" y="2042422"/>
            <a:ext cx="1792574" cy="2836674"/>
          </a:xfrm>
          <a:prstGeom prst="rect">
            <a:avLst/>
          </a:prstGeom>
          <a:noFill/>
        </p:spPr>
        <p:txBody>
          <a:bodyPr wrap="square">
            <a:spAutoFit/>
          </a:bodyPr>
          <a:lstStyle/>
          <a:p>
            <a:pPr algn="ctr"/>
            <a:r>
              <a:rPr lang="en-US" sz="4000" dirty="0">
                <a:solidFill>
                  <a:schemeClr val="bg1"/>
                </a:solidFill>
                <a:latin typeface="Lub Dub Heavy" panose="020B0903030403020204" pitchFamily="34" charset="0"/>
              </a:rPr>
              <a:t>1</a:t>
            </a:r>
          </a:p>
          <a:p>
            <a:pPr algn="ctr">
              <a:lnSpc>
                <a:spcPct val="90000"/>
              </a:lnSpc>
              <a:spcAft>
                <a:spcPts val="1000"/>
              </a:spcAft>
            </a:pPr>
            <a:r>
              <a:rPr lang="en-US" sz="2000" dirty="0">
                <a:solidFill>
                  <a:schemeClr val="bg1"/>
                </a:solidFill>
                <a:latin typeface="Lub Dub Bold" panose="020B0803030403020204" pitchFamily="34" charset="0"/>
              </a:rPr>
              <a:t>Prior Evening</a:t>
            </a:r>
          </a:p>
          <a:p>
            <a:pPr algn="ctr"/>
            <a:r>
              <a:rPr lang="en-US" dirty="0">
                <a:latin typeface="Lub Dub Condensed" panose="020B0506030403020204" pitchFamily="34" charset="77"/>
                <a:ea typeface="Calibri" pitchFamily="34" charset="-122"/>
                <a:cs typeface="Calibri" pitchFamily="34" charset="-120"/>
              </a:rPr>
              <a:t>Multiple falls at home; patient neurologically at baseline the night before</a:t>
            </a:r>
            <a:endParaRPr lang="en-US" dirty="0">
              <a:latin typeface="Lub Dub Condensed" panose="020B0506030403020204" pitchFamily="34" charset="77"/>
            </a:endParaRPr>
          </a:p>
        </p:txBody>
      </p:sp>
      <p:sp>
        <p:nvSpPr>
          <p:cNvPr id="11" name="TextBox 10">
            <a:extLst>
              <a:ext uri="{FF2B5EF4-FFF2-40B4-BE49-F238E27FC236}">
                <a16:creationId xmlns:a16="http://schemas.microsoft.com/office/drawing/2014/main" id="{4C41C997-A535-9CBF-48B1-7134AF2C8915}"/>
              </a:ext>
            </a:extLst>
          </p:cNvPr>
          <p:cNvSpPr txBox="1"/>
          <p:nvPr/>
        </p:nvSpPr>
        <p:spPr>
          <a:xfrm>
            <a:off x="2867211" y="2167929"/>
            <a:ext cx="2011680" cy="2664319"/>
          </a:xfrm>
          <a:prstGeom prst="rect">
            <a:avLst/>
          </a:prstGeom>
          <a:noFill/>
        </p:spPr>
        <p:txBody>
          <a:bodyPr wrap="square">
            <a:spAutoFit/>
          </a:bodyPr>
          <a:lstStyle/>
          <a:p>
            <a:pPr algn="ctr"/>
            <a:r>
              <a:rPr lang="en-US" sz="4000" dirty="0">
                <a:solidFill>
                  <a:schemeClr val="bg1"/>
                </a:solidFill>
                <a:latin typeface="Lub Dub Heavy" panose="020B0903030403020204" pitchFamily="34" charset="0"/>
              </a:rPr>
              <a:t>2</a:t>
            </a:r>
          </a:p>
          <a:p>
            <a:pPr algn="ctr">
              <a:lnSpc>
                <a:spcPct val="90000"/>
              </a:lnSpc>
              <a:spcAft>
                <a:spcPts val="1000"/>
              </a:spcAft>
            </a:pPr>
            <a:r>
              <a:rPr lang="en-US" sz="2000" dirty="0">
                <a:solidFill>
                  <a:schemeClr val="bg1"/>
                </a:solidFill>
                <a:latin typeface="Lub Dub Bold" panose="020B0803030403020204" pitchFamily="34" charset="0"/>
              </a:rPr>
              <a:t>Morning Call</a:t>
            </a:r>
            <a:br>
              <a:rPr lang="en-US" sz="2000" dirty="0">
                <a:solidFill>
                  <a:schemeClr val="bg1"/>
                </a:solidFill>
                <a:latin typeface="Lub Dub Bold" panose="020B0803030403020204" pitchFamily="34" charset="0"/>
              </a:rPr>
            </a:br>
            <a:endParaRPr lang="en-US" sz="1200" dirty="0">
              <a:solidFill>
                <a:schemeClr val="bg1"/>
              </a:solidFill>
              <a:latin typeface="Lub Dub Bold" panose="020B0803030403020204" pitchFamily="34" charset="0"/>
            </a:endParaRPr>
          </a:p>
          <a:p>
            <a:pPr algn="ctr"/>
            <a:r>
              <a:rPr lang="en-US" dirty="0">
                <a:latin typeface="Lub Dub Condensed" panose="020B0506030403020204" pitchFamily="34" charset="77"/>
                <a:ea typeface="Calibri" pitchFamily="34" charset="-122"/>
                <a:cs typeface="Calibri" pitchFamily="34" charset="-120"/>
              </a:rPr>
              <a:t>Called sister to report falls; she noted slurred speech and activated EMS</a:t>
            </a:r>
            <a:endParaRPr lang="en-US" dirty="0">
              <a:latin typeface="Lub Dub Condensed" panose="020B0506030403020204" pitchFamily="34" charset="77"/>
            </a:endParaRPr>
          </a:p>
        </p:txBody>
      </p:sp>
      <p:sp>
        <p:nvSpPr>
          <p:cNvPr id="12" name="TextBox 11">
            <a:extLst>
              <a:ext uri="{FF2B5EF4-FFF2-40B4-BE49-F238E27FC236}">
                <a16:creationId xmlns:a16="http://schemas.microsoft.com/office/drawing/2014/main" id="{622C1683-4199-AFAD-AADE-26712367FFE3}"/>
              </a:ext>
            </a:extLst>
          </p:cNvPr>
          <p:cNvSpPr txBox="1"/>
          <p:nvPr/>
        </p:nvSpPr>
        <p:spPr>
          <a:xfrm>
            <a:off x="4995630" y="2051387"/>
            <a:ext cx="2011678" cy="2836674"/>
          </a:xfrm>
          <a:prstGeom prst="rect">
            <a:avLst/>
          </a:prstGeom>
          <a:noFill/>
        </p:spPr>
        <p:txBody>
          <a:bodyPr wrap="square">
            <a:spAutoFit/>
          </a:bodyPr>
          <a:lstStyle/>
          <a:p>
            <a:pPr algn="ctr"/>
            <a:r>
              <a:rPr lang="en-US" sz="4000" dirty="0">
                <a:solidFill>
                  <a:schemeClr val="bg1"/>
                </a:solidFill>
                <a:latin typeface="Lub Dub Heavy" panose="020B0903030403020204" pitchFamily="34" charset="0"/>
              </a:rPr>
              <a:t>3</a:t>
            </a:r>
          </a:p>
          <a:p>
            <a:pPr algn="ctr">
              <a:lnSpc>
                <a:spcPct val="90000"/>
              </a:lnSpc>
              <a:spcAft>
                <a:spcPts val="1000"/>
              </a:spcAft>
            </a:pPr>
            <a:r>
              <a:rPr lang="en-US" sz="2000" dirty="0">
                <a:solidFill>
                  <a:schemeClr val="bg1"/>
                </a:solidFill>
                <a:latin typeface="Lub Dub Bold" panose="020B0803030403020204" pitchFamily="34" charset="0"/>
              </a:rPr>
              <a:t>EMS Activation</a:t>
            </a:r>
          </a:p>
          <a:p>
            <a:pPr algn="ctr"/>
            <a:r>
              <a:rPr lang="en-US" dirty="0">
                <a:latin typeface="Lub Dub Condensed" panose="020B0506030403020204" pitchFamily="34" charset="77"/>
                <a:ea typeface="Calibri" pitchFamily="34" charset="-122"/>
                <a:cs typeface="Calibri" pitchFamily="34" charset="-120"/>
              </a:rPr>
              <a:t>Prehospital stroke alert activated; NIHSS 9 on </a:t>
            </a:r>
            <a:br>
              <a:rPr lang="en-US" dirty="0">
                <a:latin typeface="Lub Dub Condensed" panose="020B0506030403020204" pitchFamily="34" charset="77"/>
                <a:ea typeface="Calibri" pitchFamily="34" charset="-122"/>
                <a:cs typeface="Calibri" pitchFamily="34" charset="-120"/>
              </a:rPr>
            </a:br>
            <a:r>
              <a:rPr lang="en-US" dirty="0">
                <a:latin typeface="Lub Dub Condensed" panose="020B0506030403020204" pitchFamily="34" charset="77"/>
                <a:ea typeface="Calibri" pitchFamily="34" charset="-122"/>
                <a:cs typeface="Calibri" pitchFamily="34" charset="-120"/>
              </a:rPr>
              <a:t>arrival at ≈12.5 </a:t>
            </a:r>
            <a:r>
              <a:rPr lang="en-US" dirty="0" err="1">
                <a:latin typeface="Lub Dub Condensed" panose="020B0506030403020204" pitchFamily="34" charset="77"/>
                <a:ea typeface="Calibri" pitchFamily="34" charset="-122"/>
                <a:cs typeface="Calibri" pitchFamily="34" charset="-120"/>
              </a:rPr>
              <a:t>hrs</a:t>
            </a:r>
            <a:r>
              <a:rPr lang="en-US" dirty="0">
                <a:latin typeface="Lub Dub Condensed" panose="020B0506030403020204" pitchFamily="34" charset="77"/>
                <a:ea typeface="Calibri" pitchFamily="34" charset="-122"/>
                <a:cs typeface="Calibri" pitchFamily="34" charset="-120"/>
              </a:rPr>
              <a:t> from LKW</a:t>
            </a:r>
            <a:endParaRPr lang="en-US" dirty="0">
              <a:latin typeface="Lub Dub Condensed" panose="020B0506030403020204" pitchFamily="34" charset="77"/>
            </a:endParaRPr>
          </a:p>
        </p:txBody>
      </p:sp>
      <p:sp>
        <p:nvSpPr>
          <p:cNvPr id="17" name="TextBox 16">
            <a:extLst>
              <a:ext uri="{FF2B5EF4-FFF2-40B4-BE49-F238E27FC236}">
                <a16:creationId xmlns:a16="http://schemas.microsoft.com/office/drawing/2014/main" id="{9E9C0C92-FC45-0A5B-4F57-471E3B8AAD76}"/>
              </a:ext>
            </a:extLst>
          </p:cNvPr>
          <p:cNvSpPr txBox="1"/>
          <p:nvPr/>
        </p:nvSpPr>
        <p:spPr>
          <a:xfrm>
            <a:off x="7145627" y="2051387"/>
            <a:ext cx="2011680" cy="2775119"/>
          </a:xfrm>
          <a:prstGeom prst="rect">
            <a:avLst/>
          </a:prstGeom>
          <a:noFill/>
        </p:spPr>
        <p:txBody>
          <a:bodyPr wrap="square">
            <a:spAutoFit/>
          </a:bodyPr>
          <a:lstStyle/>
          <a:p>
            <a:pPr algn="ctr"/>
            <a:r>
              <a:rPr lang="en-US" sz="4000" dirty="0">
                <a:solidFill>
                  <a:schemeClr val="bg1"/>
                </a:solidFill>
                <a:latin typeface="Lub Dub Heavy" panose="020B0903030403020204" pitchFamily="34" charset="0"/>
              </a:rPr>
              <a:t>4</a:t>
            </a:r>
          </a:p>
          <a:p>
            <a:pPr algn="ctr">
              <a:lnSpc>
                <a:spcPct val="90000"/>
              </a:lnSpc>
              <a:spcAft>
                <a:spcPts val="1000"/>
              </a:spcAft>
            </a:pPr>
            <a:r>
              <a:rPr lang="en-US" sz="2000" dirty="0">
                <a:solidFill>
                  <a:schemeClr val="bg1"/>
                </a:solidFill>
                <a:latin typeface="Lub Dub Bold" panose="020B0803030403020204" pitchFamily="34" charset="0"/>
              </a:rPr>
              <a:t>Imaging and EVT</a:t>
            </a:r>
          </a:p>
          <a:p>
            <a:pPr algn="ctr"/>
            <a:r>
              <a:rPr lang="en-US" dirty="0">
                <a:latin typeface="Lub Dub Condensed" panose="020B0506030403020204" pitchFamily="34" charset="77"/>
                <a:ea typeface="Calibri" pitchFamily="34" charset="-122"/>
                <a:cs typeface="Calibri" pitchFamily="34" charset="-120"/>
              </a:rPr>
              <a:t>CT/CTA/CTP performed; endovascular thrombectomy → TICI 2b reperfusion</a:t>
            </a:r>
            <a:endParaRPr lang="en-US" dirty="0">
              <a:latin typeface="Lub Dub Condensed" panose="020B0506030403020204" pitchFamily="34" charset="77"/>
            </a:endParaRPr>
          </a:p>
        </p:txBody>
      </p:sp>
      <p:sp>
        <p:nvSpPr>
          <p:cNvPr id="19" name="TextBox 18">
            <a:extLst>
              <a:ext uri="{FF2B5EF4-FFF2-40B4-BE49-F238E27FC236}">
                <a16:creationId xmlns:a16="http://schemas.microsoft.com/office/drawing/2014/main" id="{3B1C875C-B384-11A7-1E36-47B796A1B8C2}"/>
              </a:ext>
            </a:extLst>
          </p:cNvPr>
          <p:cNvSpPr txBox="1"/>
          <p:nvPr/>
        </p:nvSpPr>
        <p:spPr>
          <a:xfrm>
            <a:off x="9342120" y="2167929"/>
            <a:ext cx="2011680" cy="2667397"/>
          </a:xfrm>
          <a:prstGeom prst="rect">
            <a:avLst/>
          </a:prstGeom>
          <a:noFill/>
        </p:spPr>
        <p:txBody>
          <a:bodyPr wrap="square">
            <a:spAutoFit/>
          </a:bodyPr>
          <a:lstStyle/>
          <a:p>
            <a:pPr algn="ctr"/>
            <a:r>
              <a:rPr lang="en-US" sz="4000" dirty="0">
                <a:solidFill>
                  <a:schemeClr val="bg1"/>
                </a:solidFill>
                <a:latin typeface="Lub Dub Heavy" panose="020B0903030403020204" pitchFamily="34" charset="0"/>
              </a:rPr>
              <a:t>5</a:t>
            </a:r>
          </a:p>
          <a:p>
            <a:pPr algn="ctr">
              <a:lnSpc>
                <a:spcPct val="90000"/>
              </a:lnSpc>
              <a:spcAft>
                <a:spcPts val="1000"/>
              </a:spcAft>
            </a:pPr>
            <a:r>
              <a:rPr lang="en-US" sz="2000" dirty="0">
                <a:solidFill>
                  <a:schemeClr val="bg1"/>
                </a:solidFill>
                <a:latin typeface="Lub Dub Bold" panose="020B0803030403020204" pitchFamily="34" charset="0"/>
              </a:rPr>
              <a:t>Recovery</a:t>
            </a:r>
            <a:endParaRPr lang="en-US" sz="1100" dirty="0">
              <a:solidFill>
                <a:schemeClr val="bg1"/>
              </a:solidFill>
              <a:latin typeface="Lub Dub Bold" panose="020B0803030403020204" pitchFamily="34" charset="0"/>
            </a:endParaRPr>
          </a:p>
          <a:p>
            <a:pPr algn="ctr"/>
            <a:endParaRPr lang="en-US" sz="900" dirty="0">
              <a:latin typeface="Lub Dub Condensed" panose="020B0506030403020204" pitchFamily="34" charset="77"/>
              <a:ea typeface="Calibri" pitchFamily="34" charset="-122"/>
              <a:cs typeface="Calibri" pitchFamily="34" charset="-120"/>
            </a:endParaRPr>
          </a:p>
          <a:p>
            <a:pPr algn="ctr"/>
            <a:r>
              <a:rPr lang="en-US" dirty="0">
                <a:latin typeface="Lub Dub Condensed" panose="020B0506030403020204" pitchFamily="34" charset="77"/>
                <a:ea typeface="Calibri" pitchFamily="34" charset="-122"/>
                <a:cs typeface="Calibri" pitchFamily="34" charset="-120"/>
              </a:rPr>
              <a:t>NIHSS improved to 4 on day 2, to 2 at discharge, to 0 (</a:t>
            </a:r>
            <a:r>
              <a:rPr lang="en-US" dirty="0" err="1">
                <a:latin typeface="Lub Dub Condensed" panose="020B0506030403020204" pitchFamily="34" charset="77"/>
                <a:ea typeface="Calibri" pitchFamily="34" charset="-122"/>
                <a:cs typeface="Calibri" pitchFamily="34" charset="-120"/>
              </a:rPr>
              <a:t>mRS</a:t>
            </a:r>
            <a:r>
              <a:rPr lang="en-US" dirty="0">
                <a:latin typeface="Lub Dub Condensed" panose="020B0506030403020204" pitchFamily="34" charset="77"/>
                <a:ea typeface="Calibri" pitchFamily="34" charset="-122"/>
                <a:cs typeface="Calibri" pitchFamily="34" charset="-120"/>
              </a:rPr>
              <a:t> 0) at 90-day follow-up</a:t>
            </a:r>
            <a:endParaRPr lang="en-US" dirty="0">
              <a:latin typeface="Lub Dub Condensed" panose="020B0506030403020204" pitchFamily="34" charset="77"/>
            </a:endParaRPr>
          </a:p>
        </p:txBody>
      </p:sp>
      <p:sp>
        <p:nvSpPr>
          <p:cNvPr id="2" name="Slide Number Placeholder 1">
            <a:extLst>
              <a:ext uri="{FF2B5EF4-FFF2-40B4-BE49-F238E27FC236}">
                <a16:creationId xmlns:a16="http://schemas.microsoft.com/office/drawing/2014/main" id="{84E1D6B1-09F8-FD83-E7D7-90DD706D450A}"/>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5</a:t>
            </a:fld>
            <a:endParaRPr lang="en-US" dirty="0"/>
          </a:p>
        </p:txBody>
      </p:sp>
      <p:sp>
        <p:nvSpPr>
          <p:cNvPr id="9" name="Text Placeholder 4">
            <a:extLst>
              <a:ext uri="{FF2B5EF4-FFF2-40B4-BE49-F238E27FC236}">
                <a16:creationId xmlns:a16="http://schemas.microsoft.com/office/drawing/2014/main" id="{5A49BA63-587F-0486-4A8C-EEFC0B261655}"/>
              </a:ext>
            </a:extLst>
          </p:cNvPr>
          <p:cNvSpPr>
            <a:spLocks noGrp="1"/>
          </p:cNvSpPr>
          <p:nvPr>
            <p:ph type="body" sz="quarter" idx="13"/>
          </p:nvPr>
        </p:nvSpPr>
        <p:spPr>
          <a:xfrm>
            <a:off x="1399248" y="5740924"/>
            <a:ext cx="10553939" cy="585273"/>
          </a:xfrm>
        </p:spPr>
        <p:txBody>
          <a:bodyPr/>
          <a:lstStyle/>
          <a:p>
            <a:r>
              <a:rPr lang="en-US" b="1" dirty="0"/>
              <a:t>Abbreviations:</a:t>
            </a:r>
            <a:r>
              <a:rPr lang="en-US" dirty="0"/>
              <a:t> CT indicates computed tomography scan; CTA, computed tomography  angiography; CTP, computed tomography perfusion; EMS, emergency medical services; EVT, endovascular thrombectomy; LKW, last known well; </a:t>
            </a:r>
            <a:r>
              <a:rPr lang="en-US" dirty="0" err="1"/>
              <a:t>mRS</a:t>
            </a:r>
            <a:r>
              <a:rPr lang="en-US" dirty="0"/>
              <a:t>, modified Rankin score; NIHSS, National Institutes of Health Stroke scale; and TICI, thrombolysis in cerebral infarction.</a:t>
            </a:r>
          </a:p>
        </p:txBody>
      </p:sp>
    </p:spTree>
    <p:extLst>
      <p:ext uri="{BB962C8B-B14F-4D97-AF65-F5344CB8AC3E}">
        <p14:creationId xmlns:p14="http://schemas.microsoft.com/office/powerpoint/2010/main" val="58047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C7323-E4C6-1747-00C0-B9A69FF663F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AFED04E-7F80-7CE2-B10D-DACFC13DB816}"/>
              </a:ext>
            </a:extLst>
          </p:cNvPr>
          <p:cNvSpPr>
            <a:spLocks noGrp="1"/>
          </p:cNvSpPr>
          <p:nvPr>
            <p:ph type="title"/>
          </p:nvPr>
        </p:nvSpPr>
        <p:spPr/>
        <p:txBody>
          <a:bodyPr/>
          <a:lstStyle/>
          <a:p>
            <a:r>
              <a:rPr lang="en-US" dirty="0"/>
              <a:t>Case Presentation: </a:t>
            </a:r>
            <a:r>
              <a:rPr lang="en-US" dirty="0">
                <a:latin typeface="Lub Dub Medium" panose="020B0603030403020204" pitchFamily="34" charset="0"/>
              </a:rPr>
              <a:t>Hospital Course and Outcomes</a:t>
            </a:r>
          </a:p>
        </p:txBody>
      </p:sp>
      <p:sp>
        <p:nvSpPr>
          <p:cNvPr id="4" name="Rectangle 3">
            <a:extLst>
              <a:ext uri="{FF2B5EF4-FFF2-40B4-BE49-F238E27FC236}">
                <a16:creationId xmlns:a16="http://schemas.microsoft.com/office/drawing/2014/main" id="{49DD2CD5-CD03-CA42-CC22-C8B3F1F4137B}"/>
              </a:ext>
              <a:ext uri="{C183D7F6-B498-43B3-948B-1728B52AA6E4}">
                <adec:decorative xmlns:adec="http://schemas.microsoft.com/office/drawing/2017/decorative" val="1"/>
              </a:ext>
            </a:extLst>
          </p:cNvPr>
          <p:cNvSpPr/>
          <p:nvPr/>
        </p:nvSpPr>
        <p:spPr>
          <a:xfrm>
            <a:off x="1616652" y="4570260"/>
            <a:ext cx="8933030" cy="1038060"/>
          </a:xfrm>
          <a:prstGeom prst="rect">
            <a:avLst/>
          </a:prstGeom>
          <a:solidFill>
            <a:srgbClr val="055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6211EF-6B59-F4F7-BAC5-80A999C41297}"/>
              </a:ext>
              <a:ext uri="{C183D7F6-B498-43B3-948B-1728B52AA6E4}">
                <adec:decorative xmlns:adec="http://schemas.microsoft.com/office/drawing/2017/decorative" val="1"/>
              </a:ext>
            </a:extLst>
          </p:cNvPr>
          <p:cNvSpPr/>
          <p:nvPr/>
        </p:nvSpPr>
        <p:spPr>
          <a:xfrm>
            <a:off x="895150" y="1260910"/>
            <a:ext cx="3169918" cy="178743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D56867A-A83D-36E5-3AAE-2D9E42C278A4}"/>
              </a:ext>
              <a:ext uri="{C183D7F6-B498-43B3-948B-1728B52AA6E4}">
                <adec:decorative xmlns:adec="http://schemas.microsoft.com/office/drawing/2017/decorative" val="1"/>
              </a:ext>
            </a:extLst>
          </p:cNvPr>
          <p:cNvSpPr/>
          <p:nvPr/>
        </p:nvSpPr>
        <p:spPr>
          <a:xfrm>
            <a:off x="4498208" y="1249680"/>
            <a:ext cx="3169918" cy="178743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1651C80-74BB-69ED-D305-83575D3B9DEB}"/>
              </a:ext>
              <a:ext uri="{C183D7F6-B498-43B3-948B-1728B52AA6E4}">
                <adec:decorative xmlns:adec="http://schemas.microsoft.com/office/drawing/2017/decorative" val="1"/>
              </a:ext>
            </a:extLst>
          </p:cNvPr>
          <p:cNvSpPr/>
          <p:nvPr/>
        </p:nvSpPr>
        <p:spPr>
          <a:xfrm>
            <a:off x="8083789" y="1248076"/>
            <a:ext cx="3169918" cy="178743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8BC7341E-A2D9-7740-7AD5-41B5AF2689CD}"/>
              </a:ext>
            </a:extLst>
          </p:cNvPr>
          <p:cNvSpPr txBox="1"/>
          <p:nvPr/>
        </p:nvSpPr>
        <p:spPr>
          <a:xfrm>
            <a:off x="957943" y="1361105"/>
            <a:ext cx="3004457" cy="1508105"/>
          </a:xfrm>
          <a:prstGeom prst="rect">
            <a:avLst/>
          </a:prstGeom>
          <a:noFill/>
        </p:spPr>
        <p:txBody>
          <a:bodyPr wrap="square">
            <a:spAutoFit/>
          </a:bodyPr>
          <a:lstStyle/>
          <a:p>
            <a:pPr algn="ctr"/>
            <a:r>
              <a:rPr lang="en-US" sz="4000" dirty="0">
                <a:solidFill>
                  <a:srgbClr val="065D93"/>
                </a:solidFill>
                <a:latin typeface="Lub Dub Heavy" panose="020B0903030403020204" pitchFamily="34" charset="0"/>
              </a:rPr>
              <a:t>9</a:t>
            </a:r>
          </a:p>
          <a:p>
            <a:pPr algn="ctr"/>
            <a:r>
              <a:rPr lang="en-US" sz="2000" dirty="0">
                <a:latin typeface="Lub Dub Bold" panose="020B0803030403020204" pitchFamily="34" charset="0"/>
              </a:rPr>
              <a:t>NIHSS on Arrival</a:t>
            </a:r>
          </a:p>
          <a:p>
            <a:pPr algn="ctr"/>
            <a:r>
              <a:rPr lang="en-US" sz="1600" i="1" dirty="0">
                <a:latin typeface="Lub Dub Condensed" panose="020B0506030403020204" pitchFamily="34" charset="77"/>
                <a:ea typeface="Calibri" pitchFamily="34" charset="-122"/>
                <a:cs typeface="Calibri" pitchFamily="34" charset="-120"/>
              </a:rPr>
              <a:t>Right gaze preference, left neglect, weakness, dysarthria</a:t>
            </a:r>
            <a:endParaRPr lang="en-US" sz="1600" i="1" dirty="0">
              <a:latin typeface="Lub Dub Condensed" panose="020B0506030403020204" pitchFamily="34" charset="77"/>
            </a:endParaRPr>
          </a:p>
        </p:txBody>
      </p:sp>
      <p:sp>
        <p:nvSpPr>
          <p:cNvPr id="15" name="TextBox 14">
            <a:extLst>
              <a:ext uri="{FF2B5EF4-FFF2-40B4-BE49-F238E27FC236}">
                <a16:creationId xmlns:a16="http://schemas.microsoft.com/office/drawing/2014/main" id="{A231764B-53AE-76E4-DC13-72A772D4F938}"/>
              </a:ext>
            </a:extLst>
          </p:cNvPr>
          <p:cNvSpPr txBox="1"/>
          <p:nvPr/>
        </p:nvSpPr>
        <p:spPr>
          <a:xfrm>
            <a:off x="4580939" y="1361105"/>
            <a:ext cx="3004457" cy="1508105"/>
          </a:xfrm>
          <a:prstGeom prst="rect">
            <a:avLst/>
          </a:prstGeom>
          <a:noFill/>
        </p:spPr>
        <p:txBody>
          <a:bodyPr wrap="square">
            <a:spAutoFit/>
          </a:bodyPr>
          <a:lstStyle/>
          <a:p>
            <a:pPr algn="ctr"/>
            <a:r>
              <a:rPr lang="en-US" sz="4000" dirty="0">
                <a:solidFill>
                  <a:srgbClr val="065D93"/>
                </a:solidFill>
                <a:latin typeface="Lub Dub Heavy" panose="020B0903030403020204" pitchFamily="34" charset="0"/>
              </a:rPr>
              <a:t>2</a:t>
            </a:r>
          </a:p>
          <a:p>
            <a:pPr algn="ctr"/>
            <a:r>
              <a:rPr lang="en-US" sz="2000" dirty="0">
                <a:latin typeface="Lub Dub Bold" panose="020B0803030403020204" pitchFamily="34" charset="0"/>
              </a:rPr>
              <a:t>NIHSS on Discharge</a:t>
            </a:r>
          </a:p>
          <a:p>
            <a:pPr algn="ctr"/>
            <a:r>
              <a:rPr lang="en-US" sz="1600" i="1" dirty="0">
                <a:latin typeface="Lub Dub Condensed" panose="020B0506030403020204" pitchFamily="34" charset="77"/>
                <a:ea typeface="Calibri" pitchFamily="34" charset="-122"/>
                <a:cs typeface="Calibri" pitchFamily="34" charset="-120"/>
              </a:rPr>
              <a:t>Nasolabial fold flattening + </a:t>
            </a:r>
            <a:br>
              <a:rPr lang="en-US" sz="1600" i="1" dirty="0">
                <a:latin typeface="Lub Dub Condensed" panose="020B0506030403020204" pitchFamily="34" charset="77"/>
                <a:ea typeface="Calibri" pitchFamily="34" charset="-122"/>
                <a:cs typeface="Calibri" pitchFamily="34" charset="-120"/>
              </a:rPr>
            </a:br>
            <a:r>
              <a:rPr lang="en-US" sz="1600" i="1" dirty="0">
                <a:latin typeface="Lub Dub Condensed" panose="020B0506030403020204" pitchFamily="34" charset="77"/>
                <a:ea typeface="Calibri" pitchFamily="34" charset="-122"/>
                <a:cs typeface="Calibri" pitchFamily="34" charset="-120"/>
              </a:rPr>
              <a:t>mild dysarthria only</a:t>
            </a:r>
            <a:endParaRPr lang="en-US" sz="1600" i="1" dirty="0">
              <a:latin typeface="Lub Dub Condensed" panose="020B0506030403020204" pitchFamily="34" charset="77"/>
            </a:endParaRPr>
          </a:p>
        </p:txBody>
      </p:sp>
      <p:sp>
        <p:nvSpPr>
          <p:cNvPr id="16" name="TextBox 15">
            <a:extLst>
              <a:ext uri="{FF2B5EF4-FFF2-40B4-BE49-F238E27FC236}">
                <a16:creationId xmlns:a16="http://schemas.microsoft.com/office/drawing/2014/main" id="{FD940D95-BB96-4267-7929-6CF27CAE1729}"/>
              </a:ext>
            </a:extLst>
          </p:cNvPr>
          <p:cNvSpPr txBox="1"/>
          <p:nvPr/>
        </p:nvSpPr>
        <p:spPr>
          <a:xfrm>
            <a:off x="8107679" y="1361105"/>
            <a:ext cx="3122139" cy="1508105"/>
          </a:xfrm>
          <a:prstGeom prst="rect">
            <a:avLst/>
          </a:prstGeom>
          <a:noFill/>
        </p:spPr>
        <p:txBody>
          <a:bodyPr wrap="square">
            <a:spAutoFit/>
          </a:bodyPr>
          <a:lstStyle/>
          <a:p>
            <a:pPr algn="ctr"/>
            <a:r>
              <a:rPr lang="en-US" sz="4000" dirty="0">
                <a:solidFill>
                  <a:srgbClr val="065D93"/>
                </a:solidFill>
                <a:latin typeface="Lub Dub Heavy" panose="020B0903030403020204" pitchFamily="34" charset="0"/>
              </a:rPr>
              <a:t>0</a:t>
            </a:r>
          </a:p>
          <a:p>
            <a:pPr algn="ctr"/>
            <a:r>
              <a:rPr lang="en-US" sz="2000" dirty="0">
                <a:latin typeface="Lub Dub Bold" panose="020B0803030403020204" pitchFamily="34" charset="0"/>
              </a:rPr>
              <a:t>NIHSS at 90 Days</a:t>
            </a:r>
            <a:endParaRPr lang="en-US" sz="1100" dirty="0">
              <a:latin typeface="Lub Dub Bold" panose="020B0803030403020204" pitchFamily="34" charset="0"/>
            </a:endParaRPr>
          </a:p>
          <a:p>
            <a:pPr algn="ctr"/>
            <a:r>
              <a:rPr lang="en-US" sz="1600" i="1" dirty="0" err="1">
                <a:latin typeface="Lub Dub Condensed" panose="020B0506030403020204" pitchFamily="34" charset="77"/>
                <a:ea typeface="Calibri" pitchFamily="34" charset="-122"/>
                <a:cs typeface="Calibri" pitchFamily="34" charset="-120"/>
              </a:rPr>
              <a:t>mRS</a:t>
            </a:r>
            <a:r>
              <a:rPr lang="en-US" sz="1600" i="1" dirty="0">
                <a:latin typeface="Lub Dub Condensed" panose="020B0506030403020204" pitchFamily="34" charset="77"/>
                <a:ea typeface="Calibri" pitchFamily="34" charset="-122"/>
                <a:cs typeface="Calibri" pitchFamily="34" charset="-120"/>
              </a:rPr>
              <a:t> = 0; </a:t>
            </a:r>
            <a:br>
              <a:rPr lang="en-US" sz="1600" i="1" dirty="0">
                <a:latin typeface="Lub Dub Condensed" panose="020B0506030403020204" pitchFamily="34" charset="77"/>
                <a:ea typeface="Calibri" pitchFamily="34" charset="-122"/>
                <a:cs typeface="Calibri" pitchFamily="34" charset="-120"/>
              </a:rPr>
            </a:br>
            <a:r>
              <a:rPr lang="en-US" sz="1600" i="1" dirty="0">
                <a:latin typeface="Lub Dub Condensed" panose="020B0506030403020204" pitchFamily="34" charset="77"/>
                <a:ea typeface="Calibri" pitchFamily="34" charset="-122"/>
                <a:cs typeface="Calibri" pitchFamily="34" charset="-120"/>
              </a:rPr>
              <a:t>returned to full baseline</a:t>
            </a:r>
            <a:endParaRPr lang="en-US" sz="1600" i="1" dirty="0">
              <a:latin typeface="Lub Dub Condensed" panose="020B0506030403020204" pitchFamily="34" charset="77"/>
            </a:endParaRPr>
          </a:p>
        </p:txBody>
      </p:sp>
      <p:sp>
        <p:nvSpPr>
          <p:cNvPr id="21" name="TextBox 20">
            <a:extLst>
              <a:ext uri="{FF2B5EF4-FFF2-40B4-BE49-F238E27FC236}">
                <a16:creationId xmlns:a16="http://schemas.microsoft.com/office/drawing/2014/main" id="{18769E73-BAAB-C886-659E-AC405AEA4A18}"/>
              </a:ext>
            </a:extLst>
          </p:cNvPr>
          <p:cNvSpPr txBox="1"/>
          <p:nvPr/>
        </p:nvSpPr>
        <p:spPr>
          <a:xfrm>
            <a:off x="838200" y="3379463"/>
            <a:ext cx="6747196" cy="1172629"/>
          </a:xfrm>
          <a:prstGeom prst="rect">
            <a:avLst/>
          </a:prstGeom>
          <a:noFill/>
        </p:spPr>
        <p:txBody>
          <a:bodyPr wrap="square">
            <a:spAutoFit/>
          </a:bodyPr>
          <a:lstStyle/>
          <a:p>
            <a:pPr marL="0" indent="0" algn="l">
              <a:lnSpc>
                <a:spcPct val="90000"/>
              </a:lnSpc>
              <a:buNone/>
            </a:pPr>
            <a:r>
              <a:rPr lang="en-US" dirty="0">
                <a:latin typeface="Lub Dub Bold" panose="020B0803030403020204" pitchFamily="34" charset="0"/>
                <a:ea typeface="Calibri" pitchFamily="34" charset="-122"/>
                <a:cs typeface="Calibri" pitchFamily="34" charset="-120"/>
              </a:rPr>
              <a:t>MRI Brain Findings</a:t>
            </a:r>
          </a:p>
          <a:p>
            <a:r>
              <a:rPr lang="en-US" dirty="0">
                <a:latin typeface="Lub Dub Condensed" panose="020B0506030403020204" pitchFamily="34" charset="77"/>
                <a:ea typeface="Calibri" pitchFamily="34" charset="-122"/>
                <a:cs typeface="Calibri" pitchFamily="34" charset="-120"/>
              </a:rPr>
              <a:t>Acute ischemia corresponding to regions of early ischemic change </a:t>
            </a:r>
            <a:br>
              <a:rPr lang="en-US" dirty="0">
                <a:latin typeface="Lub Dub Condensed" panose="020B0506030403020204" pitchFamily="34" charset="77"/>
                <a:ea typeface="Calibri" pitchFamily="34" charset="-122"/>
                <a:cs typeface="Calibri" pitchFamily="34" charset="-120"/>
              </a:rPr>
            </a:br>
            <a:r>
              <a:rPr lang="en-US" dirty="0">
                <a:latin typeface="Lub Dub Condensed" panose="020B0506030403020204" pitchFamily="34" charset="77"/>
                <a:ea typeface="Calibri" pitchFamily="34" charset="-122"/>
                <a:cs typeface="Calibri" pitchFamily="34" charset="-120"/>
              </a:rPr>
              <a:t>seen on initial CT — confirming right MCA territory infarction in areas </a:t>
            </a:r>
            <a:br>
              <a:rPr lang="en-US" dirty="0">
                <a:latin typeface="Lub Dub Condensed" panose="020B0506030403020204" pitchFamily="34" charset="77"/>
                <a:ea typeface="Calibri" pitchFamily="34" charset="-122"/>
                <a:cs typeface="Calibri" pitchFamily="34" charset="-120"/>
              </a:rPr>
            </a:br>
            <a:r>
              <a:rPr lang="en-US" dirty="0">
                <a:latin typeface="Lub Dub Condensed" panose="020B0506030403020204" pitchFamily="34" charset="77"/>
                <a:ea typeface="Calibri" pitchFamily="34" charset="-122"/>
                <a:cs typeface="Calibri" pitchFamily="34" charset="-120"/>
              </a:rPr>
              <a:t>of established core.</a:t>
            </a:r>
            <a:endParaRPr lang="en-US" dirty="0">
              <a:latin typeface="Lub Dub Condensed" panose="020B0506030403020204" pitchFamily="34" charset="77"/>
            </a:endParaRPr>
          </a:p>
        </p:txBody>
      </p:sp>
      <p:sp>
        <p:nvSpPr>
          <p:cNvPr id="30" name="TextBox 29">
            <a:extLst>
              <a:ext uri="{FF2B5EF4-FFF2-40B4-BE49-F238E27FC236}">
                <a16:creationId xmlns:a16="http://schemas.microsoft.com/office/drawing/2014/main" id="{83CDD0FF-141C-CE19-D073-E8B0C0D3E23D}"/>
              </a:ext>
            </a:extLst>
          </p:cNvPr>
          <p:cNvSpPr txBox="1"/>
          <p:nvPr/>
        </p:nvSpPr>
        <p:spPr>
          <a:xfrm>
            <a:off x="8083788" y="3379463"/>
            <a:ext cx="3346211" cy="895630"/>
          </a:xfrm>
          <a:prstGeom prst="rect">
            <a:avLst/>
          </a:prstGeom>
          <a:noFill/>
        </p:spPr>
        <p:txBody>
          <a:bodyPr wrap="square">
            <a:spAutoFit/>
          </a:bodyPr>
          <a:lstStyle/>
          <a:p>
            <a:pPr marL="0" indent="0" algn="l">
              <a:lnSpc>
                <a:spcPct val="90000"/>
              </a:lnSpc>
              <a:buNone/>
            </a:pPr>
            <a:r>
              <a:rPr lang="en-US" dirty="0">
                <a:latin typeface="Lub Dub Bold" panose="020B0803030403020204" pitchFamily="34" charset="0"/>
                <a:ea typeface="Calibri" pitchFamily="34" charset="-122"/>
                <a:cs typeface="Calibri" pitchFamily="34" charset="-120"/>
              </a:rPr>
              <a:t>EVT Result</a:t>
            </a:r>
          </a:p>
          <a:p>
            <a:r>
              <a:rPr lang="en-US" b="1" dirty="0">
                <a:latin typeface="Lub Dub Condensed" panose="020B0506030403020204" pitchFamily="34" charset="77"/>
                <a:ea typeface="Georgia" pitchFamily="34" charset="-122"/>
                <a:cs typeface="Georgia" pitchFamily="34" charset="-120"/>
              </a:rPr>
              <a:t>TICI 2b reperfusion achieved</a:t>
            </a:r>
            <a:br>
              <a:rPr lang="en-US" b="1" dirty="0">
                <a:latin typeface="Lub Dub Condensed" panose="020B0506030403020204" pitchFamily="34" charset="77"/>
                <a:ea typeface="Georgia" pitchFamily="34" charset="-122"/>
                <a:cs typeface="Georgia" pitchFamily="34" charset="-120"/>
              </a:rPr>
            </a:br>
            <a:r>
              <a:rPr lang="en-US" dirty="0">
                <a:latin typeface="Calibri" pitchFamily="34" charset="0"/>
                <a:ea typeface="Calibri" pitchFamily="34" charset="-122"/>
                <a:cs typeface="Calibri" pitchFamily="34" charset="-120"/>
              </a:rPr>
              <a:t>Distal M1 right MCA occlusion</a:t>
            </a:r>
            <a:endParaRPr lang="en-US" dirty="0"/>
          </a:p>
        </p:txBody>
      </p:sp>
      <p:sp>
        <p:nvSpPr>
          <p:cNvPr id="27" name="TextBox 26">
            <a:extLst>
              <a:ext uri="{FF2B5EF4-FFF2-40B4-BE49-F238E27FC236}">
                <a16:creationId xmlns:a16="http://schemas.microsoft.com/office/drawing/2014/main" id="{93CA4982-1189-6CB3-AAD3-E6FA786DFA46}"/>
              </a:ext>
            </a:extLst>
          </p:cNvPr>
          <p:cNvSpPr txBox="1"/>
          <p:nvPr/>
        </p:nvSpPr>
        <p:spPr>
          <a:xfrm>
            <a:off x="2276219" y="4669175"/>
            <a:ext cx="7639561" cy="840230"/>
          </a:xfrm>
          <a:prstGeom prst="rect">
            <a:avLst/>
          </a:prstGeom>
          <a:noFill/>
        </p:spPr>
        <p:txBody>
          <a:bodyPr wrap="square">
            <a:spAutoFit/>
          </a:bodyPr>
          <a:lstStyle/>
          <a:p>
            <a:pPr>
              <a:lnSpc>
                <a:spcPct val="90000"/>
              </a:lnSpc>
            </a:pPr>
            <a:r>
              <a:rPr lang="en-US" b="1" dirty="0">
                <a:solidFill>
                  <a:schemeClr val="bg1"/>
                </a:solidFill>
                <a:latin typeface="Lub Dub Bold" panose="020B0603030403020204" pitchFamily="34" charset="77"/>
                <a:ea typeface="Calibri" pitchFamily="34" charset="-122"/>
                <a:cs typeface="Calibri" pitchFamily="34" charset="-120"/>
              </a:rPr>
              <a:t>KEY TAKEAWAY</a:t>
            </a:r>
          </a:p>
          <a:p>
            <a:pPr>
              <a:lnSpc>
                <a:spcPct val="90000"/>
              </a:lnSpc>
            </a:pPr>
            <a:r>
              <a:rPr lang="en-US" dirty="0">
                <a:solidFill>
                  <a:schemeClr val="bg1"/>
                </a:solidFill>
                <a:latin typeface="Lub Dub Condensed" panose="020B0506030403020204" pitchFamily="34" charset="77"/>
                <a:ea typeface="Calibri" pitchFamily="34" charset="-122"/>
                <a:cs typeface="Calibri" pitchFamily="34" charset="-120"/>
              </a:rPr>
              <a:t>Despite presenting 12.5 hours from last known well with a large core (ASPECTS 5), this patient achieved full neurological recovery after EVT.</a:t>
            </a:r>
          </a:p>
        </p:txBody>
      </p:sp>
      <p:sp>
        <p:nvSpPr>
          <p:cNvPr id="2" name="Slide Number Placeholder 1">
            <a:extLst>
              <a:ext uri="{FF2B5EF4-FFF2-40B4-BE49-F238E27FC236}">
                <a16:creationId xmlns:a16="http://schemas.microsoft.com/office/drawing/2014/main" id="{84E1D6B1-09F8-FD83-E7D7-90DD706D450A}"/>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6</a:t>
            </a:fld>
            <a:endParaRPr lang="en-US" dirty="0"/>
          </a:p>
        </p:txBody>
      </p:sp>
      <p:sp>
        <p:nvSpPr>
          <p:cNvPr id="5" name="Text Placeholder 4">
            <a:extLst>
              <a:ext uri="{FF2B5EF4-FFF2-40B4-BE49-F238E27FC236}">
                <a16:creationId xmlns:a16="http://schemas.microsoft.com/office/drawing/2014/main" id="{22EE6C85-70B2-2D8B-3571-5B4813C70D34}"/>
              </a:ext>
            </a:extLst>
          </p:cNvPr>
          <p:cNvSpPr>
            <a:spLocks noGrp="1"/>
          </p:cNvSpPr>
          <p:nvPr>
            <p:ph type="body" sz="quarter" idx="13"/>
          </p:nvPr>
        </p:nvSpPr>
        <p:spPr>
          <a:xfrm>
            <a:off x="1370968" y="5770593"/>
            <a:ext cx="10582220" cy="585273"/>
          </a:xfrm>
        </p:spPr>
        <p:txBody>
          <a:bodyPr/>
          <a:lstStyle/>
          <a:p>
            <a:r>
              <a:rPr lang="en-US" b="1" dirty="0"/>
              <a:t>Abbreviations:</a:t>
            </a:r>
            <a:r>
              <a:rPr lang="en-US" dirty="0"/>
              <a:t> ASPECTS indicates Alberta Stroke Program Early Computed Tomography Score; CT, computed tomography scan; EVT, endovascular thrombectomy; </a:t>
            </a:r>
            <a:r>
              <a:rPr lang="en-US" dirty="0" err="1"/>
              <a:t>mRS</a:t>
            </a:r>
            <a:r>
              <a:rPr lang="en-US" dirty="0"/>
              <a:t>, modified Rankin score; MCA, middle cerebral artery; MRI, magnetic resonance imaging; NIHSS, National Institutes of Health Stroke scale; and TICI, thrombolysis in cerebral infarction.</a:t>
            </a:r>
          </a:p>
        </p:txBody>
      </p:sp>
    </p:spTree>
    <p:extLst>
      <p:ext uri="{BB962C8B-B14F-4D97-AF65-F5344CB8AC3E}">
        <p14:creationId xmlns:p14="http://schemas.microsoft.com/office/powerpoint/2010/main" val="857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782C3-3C10-53A0-1B2F-4C605D0694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55F56B-F07E-0088-8CC7-9D03887AF1A5}"/>
              </a:ext>
            </a:extLst>
          </p:cNvPr>
          <p:cNvSpPr>
            <a:spLocks noGrp="1"/>
          </p:cNvSpPr>
          <p:nvPr>
            <p:ph type="title"/>
          </p:nvPr>
        </p:nvSpPr>
        <p:spPr/>
        <p:txBody>
          <a:bodyPr/>
          <a:lstStyle/>
          <a:p>
            <a:r>
              <a:rPr lang="en-US" dirty="0"/>
              <a:t>What Is Large Core Ischemic Stroke?</a:t>
            </a:r>
            <a:endParaRPr lang="en-US" dirty="0">
              <a:latin typeface="Lub Dub Medium" panose="020B0603030403020204" pitchFamily="34" charset="77"/>
            </a:endParaRPr>
          </a:p>
        </p:txBody>
      </p:sp>
      <p:sp>
        <p:nvSpPr>
          <p:cNvPr id="7" name="Rectangle 6">
            <a:extLst>
              <a:ext uri="{FF2B5EF4-FFF2-40B4-BE49-F238E27FC236}">
                <a16:creationId xmlns:a16="http://schemas.microsoft.com/office/drawing/2014/main" id="{9F3EA9E8-37E3-F762-D7CE-2F908F3F9396}"/>
              </a:ext>
              <a:ext uri="{C183D7F6-B498-43B3-948B-1728B52AA6E4}">
                <adec:decorative xmlns:adec="http://schemas.microsoft.com/office/drawing/2017/decorative" val="1"/>
              </a:ext>
            </a:extLst>
          </p:cNvPr>
          <p:cNvSpPr/>
          <p:nvPr/>
        </p:nvSpPr>
        <p:spPr>
          <a:xfrm>
            <a:off x="6358852" y="1199302"/>
            <a:ext cx="3169918" cy="151471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629776F-F410-6063-13CD-613D74B8B04B}"/>
              </a:ext>
              <a:ext uri="{C183D7F6-B498-43B3-948B-1728B52AA6E4}">
                <adec:decorative xmlns:adec="http://schemas.microsoft.com/office/drawing/2017/decorative" val="1"/>
              </a:ext>
            </a:extLst>
          </p:cNvPr>
          <p:cNvSpPr/>
          <p:nvPr/>
        </p:nvSpPr>
        <p:spPr>
          <a:xfrm>
            <a:off x="2782316" y="1183088"/>
            <a:ext cx="3169918" cy="1530929"/>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E3D47A8-641F-C47B-6908-A33973AF49C3}"/>
              </a:ext>
            </a:extLst>
          </p:cNvPr>
          <p:cNvSpPr txBox="1"/>
          <p:nvPr/>
        </p:nvSpPr>
        <p:spPr>
          <a:xfrm>
            <a:off x="2831652" y="1178913"/>
            <a:ext cx="3054096" cy="1477328"/>
          </a:xfrm>
          <a:prstGeom prst="rect">
            <a:avLst/>
          </a:prstGeom>
          <a:noFill/>
        </p:spPr>
        <p:txBody>
          <a:bodyPr wrap="square">
            <a:spAutoFit/>
          </a:bodyPr>
          <a:lstStyle/>
          <a:p>
            <a:pPr algn="ctr"/>
            <a:r>
              <a:rPr lang="en-US" sz="4000" b="1">
                <a:solidFill>
                  <a:srgbClr val="055D93"/>
                </a:solidFill>
                <a:latin typeface="Lub Dub Heavy" panose="020B0603030403020204" pitchFamily="34" charset="77"/>
              </a:rPr>
              <a:t>&gt; 50-70 mL</a:t>
            </a:r>
            <a:endParaRPr lang="en-US" sz="4000" b="1" dirty="0">
              <a:solidFill>
                <a:srgbClr val="055D93"/>
              </a:solidFill>
              <a:latin typeface="Lub Dub Heavy" panose="020B0603030403020204" pitchFamily="34" charset="77"/>
            </a:endParaRPr>
          </a:p>
          <a:p>
            <a:pPr algn="ctr"/>
            <a:r>
              <a:rPr lang="en-US" dirty="0">
                <a:latin typeface="Lub Dub Bold" panose="020B0803030403020204" pitchFamily="34" charset="0"/>
              </a:rPr>
              <a:t>Volume-Based Definition</a:t>
            </a:r>
          </a:p>
          <a:p>
            <a:pPr algn="ctr"/>
            <a:r>
              <a:rPr lang="en-US" sz="1600" dirty="0">
                <a:latin typeface="Lub Dub Condensed" panose="020B0506030403020204" pitchFamily="34" charset="77"/>
                <a:ea typeface="Calibri" pitchFamily="34" charset="-122"/>
                <a:cs typeface="Calibri" pitchFamily="34" charset="-120"/>
              </a:rPr>
              <a:t>Cerebral infarct volume &gt; 50–70 mL on CT perfusion imaging</a:t>
            </a:r>
            <a:endParaRPr lang="en-US" sz="1600" dirty="0">
              <a:latin typeface="Lub Dub Condensed" panose="020B0506030403020204" pitchFamily="34" charset="77"/>
            </a:endParaRPr>
          </a:p>
        </p:txBody>
      </p:sp>
      <p:sp>
        <p:nvSpPr>
          <p:cNvPr id="11" name="TextBox 10">
            <a:extLst>
              <a:ext uri="{FF2B5EF4-FFF2-40B4-BE49-F238E27FC236}">
                <a16:creationId xmlns:a16="http://schemas.microsoft.com/office/drawing/2014/main" id="{0D1D8810-E01B-B869-B21F-B2C5F91A353A}"/>
              </a:ext>
            </a:extLst>
          </p:cNvPr>
          <p:cNvSpPr txBox="1"/>
          <p:nvPr/>
        </p:nvSpPr>
        <p:spPr>
          <a:xfrm>
            <a:off x="6306253" y="1178913"/>
            <a:ext cx="3054096" cy="1477328"/>
          </a:xfrm>
          <a:prstGeom prst="rect">
            <a:avLst/>
          </a:prstGeom>
          <a:noFill/>
        </p:spPr>
        <p:txBody>
          <a:bodyPr wrap="square">
            <a:spAutoFit/>
          </a:bodyPr>
          <a:lstStyle/>
          <a:p>
            <a:pPr algn="ctr"/>
            <a:r>
              <a:rPr lang="en-US" sz="4000" b="1" dirty="0">
                <a:solidFill>
                  <a:srgbClr val="055D93"/>
                </a:solidFill>
                <a:latin typeface="Lub Dub Heavy" panose="020B0603030403020204" pitchFamily="34" charset="77"/>
              </a:rPr>
              <a:t>≤ 5</a:t>
            </a:r>
          </a:p>
          <a:p>
            <a:pPr algn="ctr"/>
            <a:r>
              <a:rPr lang="en-US" dirty="0">
                <a:latin typeface="Lub Dub Bold" panose="020B0803030403020204" pitchFamily="34" charset="0"/>
              </a:rPr>
              <a:t>Score-Based Definition</a:t>
            </a:r>
          </a:p>
          <a:p>
            <a:pPr algn="ctr"/>
            <a:r>
              <a:rPr lang="en-US" sz="1600" dirty="0">
                <a:latin typeface="Lub Dub Condensed" panose="020B0506030403020204" pitchFamily="34" charset="77"/>
                <a:ea typeface="Calibri" pitchFamily="34" charset="-122"/>
                <a:cs typeface="Calibri" pitchFamily="34" charset="-120"/>
              </a:rPr>
              <a:t>ASPECTS score ≤ 5 on CT head (early ischemic changes)</a:t>
            </a:r>
            <a:endParaRPr lang="en-US" sz="1600" dirty="0">
              <a:latin typeface="Lub Dub Condensed" panose="020B0506030403020204" pitchFamily="34" charset="77"/>
            </a:endParaRPr>
          </a:p>
        </p:txBody>
      </p:sp>
      <p:sp>
        <p:nvSpPr>
          <p:cNvPr id="6" name="TextBox 5">
            <a:extLst>
              <a:ext uri="{FF2B5EF4-FFF2-40B4-BE49-F238E27FC236}">
                <a16:creationId xmlns:a16="http://schemas.microsoft.com/office/drawing/2014/main" id="{0D9DF160-3CCA-7994-A2D2-F868CEB5E646}"/>
              </a:ext>
            </a:extLst>
          </p:cNvPr>
          <p:cNvSpPr txBox="1"/>
          <p:nvPr/>
        </p:nvSpPr>
        <p:spPr>
          <a:xfrm>
            <a:off x="865042" y="2847155"/>
            <a:ext cx="10488758" cy="701731"/>
          </a:xfrm>
          <a:prstGeom prst="rect">
            <a:avLst/>
          </a:prstGeom>
          <a:noFill/>
        </p:spPr>
        <p:txBody>
          <a:bodyPr wrap="square" lIns="0">
            <a:spAutoFit/>
          </a:bodyPr>
          <a:lstStyle/>
          <a:p>
            <a:pPr algn="ctr">
              <a:lnSpc>
                <a:spcPct val="90000"/>
              </a:lnSpc>
            </a:pPr>
            <a:r>
              <a:rPr lang="en-US" sz="2200" b="1" dirty="0">
                <a:solidFill>
                  <a:srgbClr val="055D93"/>
                </a:solidFill>
                <a:latin typeface="Lub Dub Bold" panose="020B0603030403020204" pitchFamily="34" charset="77"/>
                <a:ea typeface="Calibri" pitchFamily="34" charset="-122"/>
                <a:cs typeface="Calibri" pitchFamily="34" charset="-120"/>
              </a:rPr>
              <a:t>Approximately 8%–25% of patients with large vessel occlusion </a:t>
            </a:r>
            <a:br>
              <a:rPr lang="en-US" sz="2200" b="1" dirty="0">
                <a:solidFill>
                  <a:srgbClr val="055D93"/>
                </a:solidFill>
                <a:latin typeface="Lub Dub Bold" panose="020B0603030403020204" pitchFamily="34" charset="77"/>
                <a:ea typeface="Calibri" pitchFamily="34" charset="-122"/>
                <a:cs typeface="Calibri" pitchFamily="34" charset="-120"/>
              </a:rPr>
            </a:br>
            <a:r>
              <a:rPr lang="en-US" sz="2200" b="1" dirty="0">
                <a:solidFill>
                  <a:srgbClr val="055D93"/>
                </a:solidFill>
                <a:latin typeface="Lub Dub Bold" panose="020B0603030403020204" pitchFamily="34" charset="77"/>
                <a:ea typeface="Calibri" pitchFamily="34" charset="-122"/>
                <a:cs typeface="Calibri" pitchFamily="34" charset="-120"/>
              </a:rPr>
              <a:t>present with a large core infarct</a:t>
            </a:r>
            <a:endParaRPr lang="en-US" sz="2200" b="1" dirty="0">
              <a:solidFill>
                <a:srgbClr val="055D93"/>
              </a:solidFill>
              <a:latin typeface="Lub Dub Bold" panose="020B0603030403020204" pitchFamily="34" charset="77"/>
            </a:endParaRPr>
          </a:p>
        </p:txBody>
      </p:sp>
      <p:sp>
        <p:nvSpPr>
          <p:cNvPr id="13" name="TextBox 12">
            <a:extLst>
              <a:ext uri="{FF2B5EF4-FFF2-40B4-BE49-F238E27FC236}">
                <a16:creationId xmlns:a16="http://schemas.microsoft.com/office/drawing/2014/main" id="{FA5F3156-125F-0E7C-4270-DDA7122D7451}"/>
              </a:ext>
            </a:extLst>
          </p:cNvPr>
          <p:cNvSpPr txBox="1"/>
          <p:nvPr/>
        </p:nvSpPr>
        <p:spPr>
          <a:xfrm>
            <a:off x="901283" y="3603345"/>
            <a:ext cx="5180352" cy="1107996"/>
          </a:xfrm>
          <a:prstGeom prst="rect">
            <a:avLst/>
          </a:prstGeom>
          <a:noFill/>
        </p:spPr>
        <p:txBody>
          <a:bodyPr wrap="square">
            <a:spAutoFit/>
          </a:bodyPr>
          <a:lstStyle/>
          <a:p>
            <a:r>
              <a:rPr lang="en-US" b="1" dirty="0">
                <a:latin typeface="Lub Dub Bold" panose="020B0603030403020204" pitchFamily="34" charset="77"/>
                <a:ea typeface="Calibri" pitchFamily="34" charset="-122"/>
                <a:cs typeface="Calibri" pitchFamily="34" charset="-120"/>
              </a:rPr>
              <a:t>Historical Exclusion</a:t>
            </a:r>
            <a:endParaRPr lang="en-US" b="1" dirty="0">
              <a:latin typeface="Lub Dub Bold" panose="020B0603030403020204" pitchFamily="34" charset="77"/>
            </a:endParaRPr>
          </a:p>
          <a:p>
            <a:r>
              <a:rPr lang="en-US" sz="1600" dirty="0">
                <a:latin typeface="Lub Dub Condensed" panose="020B0506030403020204" pitchFamily="34" charset="77"/>
                <a:ea typeface="Calibri" pitchFamily="34" charset="-122"/>
                <a:cs typeface="Calibri" pitchFamily="34" charset="-120"/>
              </a:rPr>
              <a:t>Large core patients were excluded or underrepresented in first-generation EVT randomized controlled trials due to perceived risk of postreperfusion hemorrhage and edema.</a:t>
            </a:r>
            <a:endParaRPr lang="en-US" sz="1600" dirty="0">
              <a:latin typeface="Lub Dub Condensed" panose="020B0506030403020204" pitchFamily="34" charset="77"/>
            </a:endParaRPr>
          </a:p>
        </p:txBody>
      </p:sp>
      <p:sp>
        <p:nvSpPr>
          <p:cNvPr id="5" name="TextBox 4">
            <a:extLst>
              <a:ext uri="{FF2B5EF4-FFF2-40B4-BE49-F238E27FC236}">
                <a16:creationId xmlns:a16="http://schemas.microsoft.com/office/drawing/2014/main" id="{0D700DF8-C660-E334-D441-00160907D297}"/>
              </a:ext>
            </a:extLst>
          </p:cNvPr>
          <p:cNvSpPr txBox="1"/>
          <p:nvPr/>
        </p:nvSpPr>
        <p:spPr>
          <a:xfrm>
            <a:off x="6369337" y="3603345"/>
            <a:ext cx="4921380" cy="1107996"/>
          </a:xfrm>
          <a:prstGeom prst="rect">
            <a:avLst/>
          </a:prstGeom>
          <a:noFill/>
        </p:spPr>
        <p:txBody>
          <a:bodyPr wrap="square">
            <a:spAutoFit/>
          </a:bodyPr>
          <a:lstStyle/>
          <a:p>
            <a:r>
              <a:rPr lang="en-US" dirty="0">
                <a:latin typeface="Lub Dub Bold" panose="020B0803030403020204" pitchFamily="34" charset="0"/>
              </a:rPr>
              <a:t>Clinical Challenge</a:t>
            </a:r>
          </a:p>
          <a:p>
            <a:r>
              <a:rPr lang="en-US" sz="1600" dirty="0">
                <a:latin typeface="Lub Dub Condensed" panose="020B0506030403020204" pitchFamily="34" charset="77"/>
                <a:ea typeface="Calibri" pitchFamily="34" charset="-122"/>
                <a:cs typeface="Calibri" pitchFamily="34" charset="-120"/>
              </a:rPr>
              <a:t>Association between larger core infarcts and worse functional outcomes raised concern that including such patients may reduce net EVT benefit.</a:t>
            </a:r>
            <a:endParaRPr lang="en-US" sz="1600" dirty="0">
              <a:latin typeface="Lub Dub Condensed" panose="020B0506030403020204" pitchFamily="34" charset="77"/>
            </a:endParaRPr>
          </a:p>
        </p:txBody>
      </p:sp>
      <p:sp>
        <p:nvSpPr>
          <p:cNvPr id="8" name="TextBox 7">
            <a:extLst>
              <a:ext uri="{FF2B5EF4-FFF2-40B4-BE49-F238E27FC236}">
                <a16:creationId xmlns:a16="http://schemas.microsoft.com/office/drawing/2014/main" id="{36966D25-A0D6-B2C9-6E52-CBA5CD0FF559}"/>
              </a:ext>
            </a:extLst>
          </p:cNvPr>
          <p:cNvSpPr txBox="1"/>
          <p:nvPr/>
        </p:nvSpPr>
        <p:spPr>
          <a:xfrm>
            <a:off x="901283" y="4768633"/>
            <a:ext cx="5404970" cy="1107996"/>
          </a:xfrm>
          <a:prstGeom prst="rect">
            <a:avLst/>
          </a:prstGeom>
          <a:noFill/>
        </p:spPr>
        <p:txBody>
          <a:bodyPr wrap="square">
            <a:spAutoFit/>
          </a:bodyPr>
          <a:lstStyle/>
          <a:p>
            <a:r>
              <a:rPr lang="en-US" b="1" dirty="0">
                <a:latin typeface="Lub Dub Bold" panose="020B0603030403020204" pitchFamily="34" charset="77"/>
                <a:ea typeface="Calibri" pitchFamily="34" charset="-122"/>
                <a:cs typeface="Calibri" pitchFamily="34" charset="-120"/>
              </a:rPr>
              <a:t>Changing Landscape</a:t>
            </a:r>
            <a:endParaRPr lang="en-US" b="1" dirty="0">
              <a:latin typeface="Lub Dub Bold" panose="020B0603030403020204" pitchFamily="34" charset="77"/>
            </a:endParaRPr>
          </a:p>
          <a:p>
            <a:r>
              <a:rPr lang="en-US" sz="1600" dirty="0">
                <a:latin typeface="Lub Dub Condensed" panose="020B0506030403020204" pitchFamily="34" charset="77"/>
                <a:ea typeface="Calibri" pitchFamily="34" charset="-122"/>
                <a:cs typeface="Calibri" pitchFamily="34" charset="-120"/>
              </a:rPr>
              <a:t>Observational data suggested EVT for large core may still improve outcomes vs. best medical treatment alone, prompting new dedicated trials.</a:t>
            </a:r>
            <a:endParaRPr lang="en-US" sz="1600" dirty="0">
              <a:latin typeface="Lub Dub Condensed" panose="020B0506030403020204" pitchFamily="34" charset="77"/>
            </a:endParaRPr>
          </a:p>
        </p:txBody>
      </p:sp>
      <p:sp>
        <p:nvSpPr>
          <p:cNvPr id="9" name="TextBox 8">
            <a:extLst>
              <a:ext uri="{FF2B5EF4-FFF2-40B4-BE49-F238E27FC236}">
                <a16:creationId xmlns:a16="http://schemas.microsoft.com/office/drawing/2014/main" id="{DFC986EE-4BB7-92FB-05DB-C2BA0B1F2A5E}"/>
              </a:ext>
            </a:extLst>
          </p:cNvPr>
          <p:cNvSpPr txBox="1"/>
          <p:nvPr/>
        </p:nvSpPr>
        <p:spPr>
          <a:xfrm>
            <a:off x="6358852" y="4711341"/>
            <a:ext cx="5135614" cy="1107996"/>
          </a:xfrm>
          <a:prstGeom prst="rect">
            <a:avLst/>
          </a:prstGeom>
          <a:noFill/>
        </p:spPr>
        <p:txBody>
          <a:bodyPr wrap="square">
            <a:spAutoFit/>
          </a:bodyPr>
          <a:lstStyle/>
          <a:p>
            <a:r>
              <a:rPr lang="en-US" dirty="0">
                <a:latin typeface="Lub Dub Bold" panose="020B0803030403020204" pitchFamily="34" charset="0"/>
              </a:rPr>
              <a:t>Current Significance</a:t>
            </a:r>
          </a:p>
          <a:p>
            <a:r>
              <a:rPr lang="en-US" sz="1600" dirty="0">
                <a:latin typeface="Lub Dub Condensed" panose="020B0506030403020204" pitchFamily="34" charset="77"/>
                <a:ea typeface="Calibri" pitchFamily="34" charset="-122"/>
                <a:cs typeface="Calibri" pitchFamily="34" charset="-120"/>
              </a:rPr>
              <a:t>Six randomized controlled trials (2022–2024) have now established EVT efficacy in large core populations, reshaping 2026 AHA/ASA guidelines.</a:t>
            </a:r>
            <a:endParaRPr lang="en-US" sz="1600" dirty="0">
              <a:latin typeface="Lub Dub Condensed" panose="020B0506030403020204" pitchFamily="34" charset="77"/>
            </a:endParaRPr>
          </a:p>
        </p:txBody>
      </p:sp>
      <p:sp>
        <p:nvSpPr>
          <p:cNvPr id="4" name="Slide Number Placeholder 3">
            <a:extLst>
              <a:ext uri="{FF2B5EF4-FFF2-40B4-BE49-F238E27FC236}">
                <a16:creationId xmlns:a16="http://schemas.microsoft.com/office/drawing/2014/main" id="{19BDA8A9-99F9-33B2-D69B-6157029B8859}"/>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7</a:t>
            </a:fld>
            <a:endParaRPr lang="en-US" sz="900" dirty="0"/>
          </a:p>
        </p:txBody>
      </p:sp>
      <p:sp>
        <p:nvSpPr>
          <p:cNvPr id="12" name="Text Placeholder 4">
            <a:extLst>
              <a:ext uri="{FF2B5EF4-FFF2-40B4-BE49-F238E27FC236}">
                <a16:creationId xmlns:a16="http://schemas.microsoft.com/office/drawing/2014/main" id="{C5DABC84-9571-1E1B-C517-C6E6C5D17525}"/>
              </a:ext>
            </a:extLst>
          </p:cNvPr>
          <p:cNvSpPr>
            <a:spLocks noGrp="1"/>
          </p:cNvSpPr>
          <p:nvPr>
            <p:ph type="body" sz="quarter" idx="13"/>
          </p:nvPr>
        </p:nvSpPr>
        <p:spPr>
          <a:xfrm>
            <a:off x="1370968" y="5916819"/>
            <a:ext cx="10821032" cy="341565"/>
          </a:xfrm>
        </p:spPr>
        <p:txBody>
          <a:bodyPr/>
          <a:lstStyle/>
          <a:p>
            <a:r>
              <a:rPr lang="en-US" b="1" dirty="0"/>
              <a:t>Abbreviations:</a:t>
            </a:r>
            <a:r>
              <a:rPr lang="en-US" dirty="0"/>
              <a:t> ASPECTS indicates Alberta Stroke Program Early Computed Tomography Score; CT, computed tomography scan; EVT, endovascular thrombectomy; mL, milliliters.</a:t>
            </a:r>
          </a:p>
        </p:txBody>
      </p:sp>
    </p:spTree>
    <p:extLst>
      <p:ext uri="{BB962C8B-B14F-4D97-AF65-F5344CB8AC3E}">
        <p14:creationId xmlns:p14="http://schemas.microsoft.com/office/powerpoint/2010/main" val="3590257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BAC65-4F2A-591F-D6CD-42613624A2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A4281E-6F23-7C6B-B81A-42B27F044338}"/>
              </a:ext>
            </a:extLst>
          </p:cNvPr>
          <p:cNvSpPr>
            <a:spLocks noGrp="1"/>
          </p:cNvSpPr>
          <p:nvPr>
            <p:ph type="title"/>
          </p:nvPr>
        </p:nvSpPr>
        <p:spPr/>
        <p:txBody>
          <a:bodyPr/>
          <a:lstStyle/>
          <a:p>
            <a:r>
              <a:rPr lang="en-US" dirty="0"/>
              <a:t>Key Randomized Controlled Trials: </a:t>
            </a:r>
            <a:r>
              <a:rPr lang="en-US" dirty="0">
                <a:latin typeface="Lub Dub Medium" panose="020B0603030403020204" pitchFamily="34" charset="77"/>
              </a:rPr>
              <a:t>(2022–2024)</a:t>
            </a:r>
          </a:p>
        </p:txBody>
      </p:sp>
      <p:sp>
        <p:nvSpPr>
          <p:cNvPr id="3" name="Rectangle 2">
            <a:extLst>
              <a:ext uri="{FF2B5EF4-FFF2-40B4-BE49-F238E27FC236}">
                <a16:creationId xmlns:a16="http://schemas.microsoft.com/office/drawing/2014/main" id="{D3711A77-FD33-5AEF-D097-A3C893EBDC20}"/>
              </a:ext>
              <a:ext uri="{C183D7F6-B498-43B3-948B-1728B52AA6E4}">
                <adec:decorative xmlns:adec="http://schemas.microsoft.com/office/drawing/2017/decorative" val="1"/>
              </a:ext>
            </a:extLst>
          </p:cNvPr>
          <p:cNvSpPr/>
          <p:nvPr/>
        </p:nvSpPr>
        <p:spPr>
          <a:xfrm>
            <a:off x="838201" y="1344622"/>
            <a:ext cx="2991786" cy="660111"/>
          </a:xfrm>
          <a:prstGeom prst="rect">
            <a:avLst/>
          </a:prstGeom>
          <a:solidFill>
            <a:srgbClr val="055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532A1FA-C916-CEA5-5885-C282B397CFF3}"/>
              </a:ext>
            </a:extLst>
          </p:cNvPr>
          <p:cNvSpPr txBox="1"/>
          <p:nvPr/>
        </p:nvSpPr>
        <p:spPr>
          <a:xfrm>
            <a:off x="852549" y="1369465"/>
            <a:ext cx="2537874" cy="610424"/>
          </a:xfrm>
          <a:prstGeom prst="rect">
            <a:avLst/>
          </a:prstGeom>
          <a:noFill/>
        </p:spPr>
        <p:txBody>
          <a:bodyPr wrap="square" rtlCol="0">
            <a:spAutoFit/>
          </a:bodyPr>
          <a:lstStyle/>
          <a:p>
            <a:pPr>
              <a:spcAft>
                <a:spcPts val="200"/>
              </a:spcAft>
            </a:pPr>
            <a:r>
              <a:rPr lang="en-US" b="1" dirty="0">
                <a:solidFill>
                  <a:schemeClr val="bg1"/>
                </a:solidFill>
                <a:latin typeface="Lub Dub Bold" panose="020B0603030403020204" pitchFamily="34" charset="77"/>
              </a:rPr>
              <a:t>RESCUE-Japan LIMIT</a:t>
            </a:r>
          </a:p>
          <a:p>
            <a:r>
              <a:rPr lang="en-US" sz="1400" dirty="0">
                <a:solidFill>
                  <a:schemeClr val="bg1"/>
                </a:solidFill>
                <a:latin typeface="Lub Dub Medium" panose="020B0603030403020204" pitchFamily="34" charset="77"/>
              </a:rPr>
              <a:t>Apr 2022</a:t>
            </a:r>
          </a:p>
        </p:txBody>
      </p:sp>
      <p:sp>
        <p:nvSpPr>
          <p:cNvPr id="15" name="TextBox 14">
            <a:extLst>
              <a:ext uri="{FF2B5EF4-FFF2-40B4-BE49-F238E27FC236}">
                <a16:creationId xmlns:a16="http://schemas.microsoft.com/office/drawing/2014/main" id="{67D7A593-0B20-2B63-E251-8467C316F727}"/>
              </a:ext>
            </a:extLst>
          </p:cNvPr>
          <p:cNvSpPr txBox="1"/>
          <p:nvPr/>
        </p:nvSpPr>
        <p:spPr>
          <a:xfrm>
            <a:off x="838200" y="2048730"/>
            <a:ext cx="2991787" cy="1141338"/>
          </a:xfrm>
          <a:prstGeom prst="rect">
            <a:avLst/>
          </a:prstGeom>
          <a:noFill/>
        </p:spPr>
        <p:txBody>
          <a:bodyPr wrap="square" rtlCol="0">
            <a:spAutoFit/>
          </a:bodyPr>
          <a:lstStyle/>
          <a:p>
            <a:pPr>
              <a:spcAft>
                <a:spcPts val="500"/>
              </a:spcAft>
            </a:pPr>
            <a:r>
              <a:rPr lang="en-US" sz="1600" b="1" dirty="0">
                <a:latin typeface="Lub Dub Bold" panose="020B0603030403020204" pitchFamily="34" charset="77"/>
              </a:rPr>
              <a:t>Criteria: </a:t>
            </a:r>
            <a:r>
              <a:rPr lang="en-US" sz="1600" dirty="0">
                <a:latin typeface="Lub Dub Medium" panose="020B0603030403020204" pitchFamily="34" charset="77"/>
                <a:ea typeface="Calibri" pitchFamily="34" charset="-122"/>
                <a:cs typeface="Calibri" pitchFamily="34" charset="-120"/>
              </a:rPr>
              <a:t>LVO + ASPECTS 3–5</a:t>
            </a:r>
            <a:endParaRPr lang="en-US" sz="1600" dirty="0">
              <a:latin typeface="Lub Dub Medium" panose="020B0603030403020204" pitchFamily="34" charset="77"/>
            </a:endParaRPr>
          </a:p>
          <a:p>
            <a:pPr>
              <a:spcAft>
                <a:spcPts val="600"/>
              </a:spcAft>
            </a:pPr>
            <a:r>
              <a:rPr lang="en-US" sz="1600" b="1" dirty="0">
                <a:latin typeface="Lub Dub Bold" panose="020B0603030403020204" pitchFamily="34" charset="77"/>
              </a:rPr>
              <a:t>Finding: </a:t>
            </a:r>
            <a:r>
              <a:rPr lang="en-US" sz="1600" dirty="0">
                <a:latin typeface="Lub Dub Medium" panose="020B0603030403020204" pitchFamily="34" charset="77"/>
                <a:ea typeface="Calibri" pitchFamily="34" charset="-122"/>
                <a:cs typeface="Calibri" pitchFamily="34" charset="-120"/>
              </a:rPr>
              <a:t>EVT → better functional outcomes vs. best medical treatment</a:t>
            </a:r>
            <a:endParaRPr lang="en-US" sz="1600" dirty="0">
              <a:latin typeface="Lub Dub Medium" panose="020B0603030403020204" pitchFamily="34" charset="77"/>
            </a:endParaRPr>
          </a:p>
        </p:txBody>
      </p:sp>
      <p:sp>
        <p:nvSpPr>
          <p:cNvPr id="30" name="Rectangle 29">
            <a:extLst>
              <a:ext uri="{FF2B5EF4-FFF2-40B4-BE49-F238E27FC236}">
                <a16:creationId xmlns:a16="http://schemas.microsoft.com/office/drawing/2014/main" id="{CD4CB829-D18D-5754-9B77-C1B41FB58113}"/>
              </a:ext>
              <a:ext uri="{C183D7F6-B498-43B3-948B-1728B52AA6E4}">
                <adec:decorative xmlns:adec="http://schemas.microsoft.com/office/drawing/2017/decorative" val="1"/>
              </a:ext>
            </a:extLst>
          </p:cNvPr>
          <p:cNvSpPr/>
          <p:nvPr/>
        </p:nvSpPr>
        <p:spPr>
          <a:xfrm>
            <a:off x="4425474" y="1344622"/>
            <a:ext cx="2991786" cy="660111"/>
          </a:xfrm>
          <a:prstGeom prst="rect">
            <a:avLst/>
          </a:prstGeom>
          <a:solidFill>
            <a:srgbClr val="055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03F35A3-13F7-A730-5546-99046F20FFCF}"/>
              </a:ext>
            </a:extLst>
          </p:cNvPr>
          <p:cNvSpPr txBox="1"/>
          <p:nvPr/>
        </p:nvSpPr>
        <p:spPr>
          <a:xfrm>
            <a:off x="4439822" y="1369465"/>
            <a:ext cx="2537874" cy="610424"/>
          </a:xfrm>
          <a:prstGeom prst="rect">
            <a:avLst/>
          </a:prstGeom>
          <a:noFill/>
        </p:spPr>
        <p:txBody>
          <a:bodyPr wrap="square" rtlCol="0">
            <a:spAutoFit/>
          </a:bodyPr>
          <a:lstStyle/>
          <a:p>
            <a:pPr>
              <a:spcAft>
                <a:spcPts val="200"/>
              </a:spcAft>
            </a:pPr>
            <a:r>
              <a:rPr lang="en-US" b="1" dirty="0">
                <a:solidFill>
                  <a:schemeClr val="bg1"/>
                </a:solidFill>
                <a:latin typeface="Lub Dub Bold" panose="020B0603030403020204" pitchFamily="34" charset="77"/>
              </a:rPr>
              <a:t>SELECT-2</a:t>
            </a:r>
          </a:p>
          <a:p>
            <a:r>
              <a:rPr lang="en-US" sz="1400" dirty="0">
                <a:solidFill>
                  <a:schemeClr val="bg1"/>
                </a:solidFill>
                <a:latin typeface="Lub Dub Medium" panose="020B0603030403020204" pitchFamily="34" charset="77"/>
              </a:rPr>
              <a:t>Feb 2023</a:t>
            </a:r>
          </a:p>
        </p:txBody>
      </p:sp>
      <p:sp>
        <p:nvSpPr>
          <p:cNvPr id="32" name="TextBox 31">
            <a:extLst>
              <a:ext uri="{FF2B5EF4-FFF2-40B4-BE49-F238E27FC236}">
                <a16:creationId xmlns:a16="http://schemas.microsoft.com/office/drawing/2014/main" id="{5F5425FB-7B99-02B0-746F-2B8035635E44}"/>
              </a:ext>
            </a:extLst>
          </p:cNvPr>
          <p:cNvSpPr txBox="1"/>
          <p:nvPr/>
        </p:nvSpPr>
        <p:spPr>
          <a:xfrm>
            <a:off x="4425473" y="2048730"/>
            <a:ext cx="2991787" cy="1141338"/>
          </a:xfrm>
          <a:prstGeom prst="rect">
            <a:avLst/>
          </a:prstGeom>
          <a:noFill/>
        </p:spPr>
        <p:txBody>
          <a:bodyPr wrap="square" rtlCol="0">
            <a:spAutoFit/>
          </a:bodyPr>
          <a:lstStyle/>
          <a:p>
            <a:pPr>
              <a:spcAft>
                <a:spcPts val="500"/>
              </a:spcAft>
            </a:pPr>
            <a:r>
              <a:rPr lang="en-US" sz="1600" b="1" dirty="0">
                <a:latin typeface="Lub Dub Bold" panose="020B0603030403020204" pitchFamily="34" charset="77"/>
              </a:rPr>
              <a:t>Criteria: </a:t>
            </a:r>
            <a:r>
              <a:rPr lang="en-US" sz="1600" dirty="0">
                <a:latin typeface="Lub Dub Medium" panose="020B0603030403020204" pitchFamily="34" charset="77"/>
                <a:ea typeface="Calibri" pitchFamily="34" charset="-122"/>
                <a:cs typeface="Calibri" pitchFamily="34" charset="-120"/>
              </a:rPr>
              <a:t>Large core, </a:t>
            </a:r>
            <a:br>
              <a:rPr lang="en-US" sz="1600" dirty="0">
                <a:latin typeface="Lub Dub Medium" panose="020B0603030403020204" pitchFamily="34" charset="77"/>
                <a:ea typeface="Calibri" pitchFamily="34" charset="-122"/>
                <a:cs typeface="Calibri" pitchFamily="34" charset="-120"/>
              </a:rPr>
            </a:br>
            <a:r>
              <a:rPr lang="en-US" sz="1600" dirty="0">
                <a:latin typeface="Lub Dub Medium" panose="020B0603030403020204" pitchFamily="34" charset="77"/>
                <a:ea typeface="Calibri" pitchFamily="34" charset="-122"/>
                <a:cs typeface="Calibri" pitchFamily="34" charset="-120"/>
              </a:rPr>
              <a:t>LVO patients</a:t>
            </a:r>
            <a:endParaRPr lang="en-US" sz="1600" dirty="0">
              <a:latin typeface="Lub Dub Medium" panose="020B0603030403020204" pitchFamily="34" charset="77"/>
            </a:endParaRPr>
          </a:p>
          <a:p>
            <a:pPr>
              <a:spcAft>
                <a:spcPts val="600"/>
              </a:spcAft>
            </a:pPr>
            <a:r>
              <a:rPr lang="en-US" sz="1600" b="1" dirty="0">
                <a:latin typeface="Lub Dub Bold" panose="020B0603030403020204" pitchFamily="34" charset="77"/>
              </a:rPr>
              <a:t>Finding: </a:t>
            </a:r>
            <a:r>
              <a:rPr lang="en-US" sz="1600" dirty="0">
                <a:latin typeface="Lub Dub Medium" panose="020B0603030403020204" pitchFamily="34" charset="77"/>
                <a:ea typeface="Calibri" pitchFamily="34" charset="-122"/>
                <a:cs typeface="Calibri" pitchFamily="34" charset="-120"/>
              </a:rPr>
              <a:t>EVT beneficial in large core population</a:t>
            </a:r>
            <a:endParaRPr lang="en-US" sz="1600" dirty="0">
              <a:latin typeface="Lub Dub Medium" panose="020B0603030403020204" pitchFamily="34" charset="77"/>
            </a:endParaRPr>
          </a:p>
        </p:txBody>
      </p:sp>
      <p:sp>
        <p:nvSpPr>
          <p:cNvPr id="33" name="Rectangle 32">
            <a:extLst>
              <a:ext uri="{FF2B5EF4-FFF2-40B4-BE49-F238E27FC236}">
                <a16:creationId xmlns:a16="http://schemas.microsoft.com/office/drawing/2014/main" id="{76D998BB-D3D1-C505-2F91-317397C42F0E}"/>
              </a:ext>
              <a:ext uri="{C183D7F6-B498-43B3-948B-1728B52AA6E4}">
                <adec:decorative xmlns:adec="http://schemas.microsoft.com/office/drawing/2017/decorative" val="1"/>
              </a:ext>
            </a:extLst>
          </p:cNvPr>
          <p:cNvSpPr/>
          <p:nvPr/>
        </p:nvSpPr>
        <p:spPr>
          <a:xfrm>
            <a:off x="8012749" y="1344622"/>
            <a:ext cx="2991786" cy="660111"/>
          </a:xfrm>
          <a:prstGeom prst="rect">
            <a:avLst/>
          </a:prstGeom>
          <a:solidFill>
            <a:srgbClr val="055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871BFB00-BA6A-7EF4-B4F1-80DF45DC42F2}"/>
              </a:ext>
            </a:extLst>
          </p:cNvPr>
          <p:cNvSpPr txBox="1"/>
          <p:nvPr/>
        </p:nvSpPr>
        <p:spPr>
          <a:xfrm>
            <a:off x="8027097" y="1369465"/>
            <a:ext cx="2537874" cy="610424"/>
          </a:xfrm>
          <a:prstGeom prst="rect">
            <a:avLst/>
          </a:prstGeom>
          <a:noFill/>
        </p:spPr>
        <p:txBody>
          <a:bodyPr wrap="square" rtlCol="0">
            <a:spAutoFit/>
          </a:bodyPr>
          <a:lstStyle/>
          <a:p>
            <a:pPr>
              <a:spcAft>
                <a:spcPts val="200"/>
              </a:spcAft>
            </a:pPr>
            <a:r>
              <a:rPr lang="en-US" b="1" dirty="0">
                <a:solidFill>
                  <a:schemeClr val="bg1"/>
                </a:solidFill>
                <a:latin typeface="Lub Dub Bold" panose="020B0603030403020204" pitchFamily="34" charset="77"/>
              </a:rPr>
              <a:t>ANGEL-ASPECT</a:t>
            </a:r>
          </a:p>
          <a:p>
            <a:r>
              <a:rPr lang="en-US" sz="1400" dirty="0">
                <a:solidFill>
                  <a:schemeClr val="bg1"/>
                </a:solidFill>
                <a:latin typeface="Lub Dub Medium" panose="020B0603030403020204" pitchFamily="34" charset="77"/>
              </a:rPr>
              <a:t>Feb 2023</a:t>
            </a:r>
          </a:p>
        </p:txBody>
      </p:sp>
      <p:sp>
        <p:nvSpPr>
          <p:cNvPr id="35" name="TextBox 34">
            <a:extLst>
              <a:ext uri="{FF2B5EF4-FFF2-40B4-BE49-F238E27FC236}">
                <a16:creationId xmlns:a16="http://schemas.microsoft.com/office/drawing/2014/main" id="{6DDE3465-5ECB-1D7D-5C21-15C8A9BA5113}"/>
              </a:ext>
            </a:extLst>
          </p:cNvPr>
          <p:cNvSpPr txBox="1"/>
          <p:nvPr/>
        </p:nvSpPr>
        <p:spPr>
          <a:xfrm>
            <a:off x="8012749" y="2048730"/>
            <a:ext cx="2991786" cy="1387559"/>
          </a:xfrm>
          <a:prstGeom prst="rect">
            <a:avLst/>
          </a:prstGeom>
          <a:noFill/>
        </p:spPr>
        <p:txBody>
          <a:bodyPr wrap="square" rtlCol="0">
            <a:spAutoFit/>
          </a:bodyPr>
          <a:lstStyle/>
          <a:p>
            <a:pPr>
              <a:spcAft>
                <a:spcPts val="500"/>
              </a:spcAft>
            </a:pPr>
            <a:r>
              <a:rPr lang="en-US" sz="1600" b="1" dirty="0">
                <a:latin typeface="Lub Dub Bold" panose="020B0603030403020204" pitchFamily="34" charset="77"/>
              </a:rPr>
              <a:t>Criteria: </a:t>
            </a:r>
            <a:r>
              <a:rPr lang="en-US" sz="1600" dirty="0">
                <a:latin typeface="Lub Dub Medium" panose="020B0603030403020204" pitchFamily="34" charset="77"/>
                <a:ea typeface="Calibri" pitchFamily="34" charset="-122"/>
                <a:cs typeface="Calibri" pitchFamily="34" charset="-120"/>
              </a:rPr>
              <a:t>Anterior circulation LVO + large infarct</a:t>
            </a:r>
            <a:endParaRPr lang="en-US" sz="1600" dirty="0">
              <a:latin typeface="Lub Dub Medium" panose="020B0603030403020204" pitchFamily="34" charset="77"/>
            </a:endParaRPr>
          </a:p>
          <a:p>
            <a:pPr>
              <a:spcAft>
                <a:spcPts val="600"/>
              </a:spcAft>
            </a:pPr>
            <a:r>
              <a:rPr lang="en-US" sz="1600" b="1" dirty="0">
                <a:latin typeface="Lub Dub Bold" panose="020B0603030403020204" pitchFamily="34" charset="77"/>
              </a:rPr>
              <a:t>Finding:</a:t>
            </a:r>
            <a:r>
              <a:rPr lang="en-US" sz="1600" dirty="0">
                <a:latin typeface="Lub Dub Medium" panose="020B0603030403020204" pitchFamily="34" charset="77"/>
              </a:rPr>
              <a:t> </a:t>
            </a:r>
            <a:r>
              <a:rPr lang="en-US" sz="1600" dirty="0">
                <a:latin typeface="Lub Dub Medium" panose="020B0603030403020204" pitchFamily="34" charset="77"/>
                <a:ea typeface="Calibri" pitchFamily="34" charset="-122"/>
                <a:cs typeface="Calibri" pitchFamily="34" charset="-120"/>
              </a:rPr>
              <a:t>Similar evidence </a:t>
            </a:r>
            <a:br>
              <a:rPr lang="en-US" sz="1600" dirty="0">
                <a:latin typeface="Lub Dub Medium" panose="020B0603030403020204" pitchFamily="34" charset="77"/>
                <a:ea typeface="Calibri" pitchFamily="34" charset="-122"/>
                <a:cs typeface="Calibri" pitchFamily="34" charset="-120"/>
              </a:rPr>
            </a:br>
            <a:r>
              <a:rPr lang="en-US" sz="1600" dirty="0">
                <a:latin typeface="Lub Dub Medium" panose="020B0603030403020204" pitchFamily="34" charset="77"/>
                <a:ea typeface="Calibri" pitchFamily="34" charset="-122"/>
                <a:cs typeface="Calibri" pitchFamily="34" charset="-120"/>
              </a:rPr>
              <a:t>of EVT benefit in large core patients</a:t>
            </a:r>
            <a:endParaRPr lang="en-US" sz="1600" dirty="0">
              <a:latin typeface="Lub Dub Medium" panose="020B0603030403020204" pitchFamily="34" charset="77"/>
            </a:endParaRPr>
          </a:p>
        </p:txBody>
      </p:sp>
      <p:sp>
        <p:nvSpPr>
          <p:cNvPr id="36" name="Rectangle 35">
            <a:extLst>
              <a:ext uri="{FF2B5EF4-FFF2-40B4-BE49-F238E27FC236}">
                <a16:creationId xmlns:a16="http://schemas.microsoft.com/office/drawing/2014/main" id="{34C024AB-F691-7200-ECBD-50065C4A03EC}"/>
              </a:ext>
              <a:ext uri="{C183D7F6-B498-43B3-948B-1728B52AA6E4}">
                <adec:decorative xmlns:adec="http://schemas.microsoft.com/office/drawing/2017/decorative" val="1"/>
              </a:ext>
            </a:extLst>
          </p:cNvPr>
          <p:cNvSpPr/>
          <p:nvPr/>
        </p:nvSpPr>
        <p:spPr>
          <a:xfrm>
            <a:off x="838201" y="3615632"/>
            <a:ext cx="2991786" cy="660111"/>
          </a:xfrm>
          <a:prstGeom prst="rect">
            <a:avLst/>
          </a:prstGeom>
          <a:solidFill>
            <a:srgbClr val="055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1D272FB-4331-6FD7-F297-5DC06D0849E5}"/>
              </a:ext>
            </a:extLst>
          </p:cNvPr>
          <p:cNvSpPr txBox="1"/>
          <p:nvPr/>
        </p:nvSpPr>
        <p:spPr>
          <a:xfrm>
            <a:off x="852549" y="3640475"/>
            <a:ext cx="2537874" cy="610424"/>
          </a:xfrm>
          <a:prstGeom prst="rect">
            <a:avLst/>
          </a:prstGeom>
          <a:noFill/>
        </p:spPr>
        <p:txBody>
          <a:bodyPr wrap="square" rtlCol="0">
            <a:spAutoFit/>
          </a:bodyPr>
          <a:lstStyle/>
          <a:p>
            <a:pPr>
              <a:spcAft>
                <a:spcPts val="200"/>
              </a:spcAft>
            </a:pPr>
            <a:r>
              <a:rPr lang="en-US" b="1" dirty="0">
                <a:solidFill>
                  <a:schemeClr val="bg1"/>
                </a:solidFill>
                <a:latin typeface="Lub Dub Bold" panose="020B0603030403020204" pitchFamily="34" charset="77"/>
              </a:rPr>
              <a:t>TESLA</a:t>
            </a:r>
          </a:p>
          <a:p>
            <a:r>
              <a:rPr lang="en-US" sz="1400" dirty="0">
                <a:solidFill>
                  <a:schemeClr val="bg1"/>
                </a:solidFill>
                <a:latin typeface="Lub Dub Medium" panose="020B0603030403020204" pitchFamily="34" charset="77"/>
              </a:rPr>
              <a:t>2024</a:t>
            </a:r>
          </a:p>
        </p:txBody>
      </p:sp>
      <p:sp>
        <p:nvSpPr>
          <p:cNvPr id="38" name="TextBox 37">
            <a:extLst>
              <a:ext uri="{FF2B5EF4-FFF2-40B4-BE49-F238E27FC236}">
                <a16:creationId xmlns:a16="http://schemas.microsoft.com/office/drawing/2014/main" id="{3818350C-3232-CB59-C25D-E85A271B9402}"/>
              </a:ext>
            </a:extLst>
          </p:cNvPr>
          <p:cNvSpPr txBox="1"/>
          <p:nvPr/>
        </p:nvSpPr>
        <p:spPr>
          <a:xfrm>
            <a:off x="838200" y="4319740"/>
            <a:ext cx="2991787" cy="1387559"/>
          </a:xfrm>
          <a:prstGeom prst="rect">
            <a:avLst/>
          </a:prstGeom>
          <a:noFill/>
        </p:spPr>
        <p:txBody>
          <a:bodyPr wrap="square" rtlCol="0">
            <a:spAutoFit/>
          </a:bodyPr>
          <a:lstStyle/>
          <a:p>
            <a:pPr>
              <a:spcAft>
                <a:spcPts val="500"/>
              </a:spcAft>
            </a:pPr>
            <a:r>
              <a:rPr lang="en-US" sz="1600" b="1" dirty="0">
                <a:latin typeface="Lub Dub Bold" panose="020B0603030403020204" pitchFamily="34" charset="77"/>
              </a:rPr>
              <a:t>Criteria: </a:t>
            </a:r>
            <a:r>
              <a:rPr lang="en-US" sz="1600" dirty="0">
                <a:latin typeface="Lub Dub Medium" panose="020B0603030403020204" pitchFamily="34" charset="77"/>
                <a:ea typeface="Calibri" pitchFamily="34" charset="-122"/>
                <a:cs typeface="Calibri" pitchFamily="34" charset="-120"/>
              </a:rPr>
              <a:t>LKW ≤ 24 </a:t>
            </a:r>
            <a:r>
              <a:rPr lang="en-US" sz="1600" dirty="0" err="1">
                <a:latin typeface="Lub Dub Medium" panose="020B0603030403020204" pitchFamily="34" charset="77"/>
                <a:ea typeface="Calibri" pitchFamily="34" charset="-122"/>
                <a:cs typeface="Calibri" pitchFamily="34" charset="-120"/>
              </a:rPr>
              <a:t>hrs</a:t>
            </a:r>
            <a:r>
              <a:rPr lang="en-US" sz="1600" dirty="0">
                <a:latin typeface="Lub Dub Medium" panose="020B0603030403020204" pitchFamily="34" charset="77"/>
                <a:ea typeface="Calibri" pitchFamily="34" charset="-122"/>
                <a:cs typeface="Calibri" pitchFamily="34" charset="-120"/>
              </a:rPr>
              <a:t>, ASPECTS 2–5</a:t>
            </a:r>
            <a:endParaRPr lang="en-US" sz="1600" dirty="0">
              <a:latin typeface="Lub Dub Medium" panose="020B0603030403020204" pitchFamily="34" charset="77"/>
            </a:endParaRPr>
          </a:p>
          <a:p>
            <a:pPr>
              <a:spcAft>
                <a:spcPts val="600"/>
              </a:spcAft>
            </a:pPr>
            <a:r>
              <a:rPr lang="en-US" sz="1600" b="1" dirty="0">
                <a:latin typeface="Lub Dub Bold" panose="020B0603030403020204" pitchFamily="34" charset="77"/>
              </a:rPr>
              <a:t>Finding: </a:t>
            </a:r>
            <a:r>
              <a:rPr lang="en-US" sz="1600" dirty="0">
                <a:latin typeface="Lub Dub Medium" panose="020B0603030403020204" pitchFamily="34" charset="77"/>
                <a:ea typeface="Calibri" pitchFamily="34" charset="-122"/>
                <a:cs typeface="Calibri" pitchFamily="34" charset="-120"/>
              </a:rPr>
              <a:t>No significant difference — EVT vs. medical management</a:t>
            </a:r>
            <a:endParaRPr lang="en-US" sz="1600" dirty="0">
              <a:latin typeface="Lub Dub Medium" panose="020B0603030403020204" pitchFamily="34" charset="77"/>
            </a:endParaRPr>
          </a:p>
        </p:txBody>
      </p:sp>
      <p:sp>
        <p:nvSpPr>
          <p:cNvPr id="39" name="Rectangle 38">
            <a:extLst>
              <a:ext uri="{FF2B5EF4-FFF2-40B4-BE49-F238E27FC236}">
                <a16:creationId xmlns:a16="http://schemas.microsoft.com/office/drawing/2014/main" id="{D7143099-B20F-E334-F969-F2F0CA92F333}"/>
              </a:ext>
              <a:ext uri="{C183D7F6-B498-43B3-948B-1728B52AA6E4}">
                <adec:decorative xmlns:adec="http://schemas.microsoft.com/office/drawing/2017/decorative" val="1"/>
              </a:ext>
            </a:extLst>
          </p:cNvPr>
          <p:cNvSpPr/>
          <p:nvPr/>
        </p:nvSpPr>
        <p:spPr>
          <a:xfrm>
            <a:off x="4425474" y="3615632"/>
            <a:ext cx="2991786" cy="660111"/>
          </a:xfrm>
          <a:prstGeom prst="rect">
            <a:avLst/>
          </a:prstGeom>
          <a:solidFill>
            <a:srgbClr val="055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7DE135C-CD13-694B-03FD-F71D2E36BFA7}"/>
              </a:ext>
            </a:extLst>
          </p:cNvPr>
          <p:cNvSpPr txBox="1"/>
          <p:nvPr/>
        </p:nvSpPr>
        <p:spPr>
          <a:xfrm>
            <a:off x="4439822" y="3640475"/>
            <a:ext cx="2537874" cy="610424"/>
          </a:xfrm>
          <a:prstGeom prst="rect">
            <a:avLst/>
          </a:prstGeom>
          <a:noFill/>
        </p:spPr>
        <p:txBody>
          <a:bodyPr wrap="square" rtlCol="0">
            <a:spAutoFit/>
          </a:bodyPr>
          <a:lstStyle/>
          <a:p>
            <a:pPr>
              <a:spcAft>
                <a:spcPts val="200"/>
              </a:spcAft>
            </a:pPr>
            <a:r>
              <a:rPr lang="en-US" b="1" dirty="0">
                <a:solidFill>
                  <a:schemeClr val="bg1"/>
                </a:solidFill>
                <a:latin typeface="Lub Dub Bold" panose="020B0603030403020204" pitchFamily="34" charset="77"/>
              </a:rPr>
              <a:t>TENSION</a:t>
            </a:r>
          </a:p>
          <a:p>
            <a:r>
              <a:rPr lang="en-US" sz="1400" dirty="0">
                <a:solidFill>
                  <a:schemeClr val="bg1"/>
                </a:solidFill>
                <a:latin typeface="Lub Dub Medium" panose="020B0603030403020204" pitchFamily="34" charset="77"/>
              </a:rPr>
              <a:t>2023</a:t>
            </a:r>
          </a:p>
        </p:txBody>
      </p:sp>
      <p:sp>
        <p:nvSpPr>
          <p:cNvPr id="41" name="TextBox 40">
            <a:extLst>
              <a:ext uri="{FF2B5EF4-FFF2-40B4-BE49-F238E27FC236}">
                <a16:creationId xmlns:a16="http://schemas.microsoft.com/office/drawing/2014/main" id="{4D8C595A-A9AB-A685-F616-7443D802A8BC}"/>
              </a:ext>
            </a:extLst>
          </p:cNvPr>
          <p:cNvSpPr txBox="1"/>
          <p:nvPr/>
        </p:nvSpPr>
        <p:spPr>
          <a:xfrm>
            <a:off x="4425473" y="4319740"/>
            <a:ext cx="2991787" cy="1387559"/>
          </a:xfrm>
          <a:prstGeom prst="rect">
            <a:avLst/>
          </a:prstGeom>
          <a:noFill/>
        </p:spPr>
        <p:txBody>
          <a:bodyPr wrap="square" rtlCol="0">
            <a:spAutoFit/>
          </a:bodyPr>
          <a:lstStyle/>
          <a:p>
            <a:pPr>
              <a:spcAft>
                <a:spcPts val="500"/>
              </a:spcAft>
            </a:pPr>
            <a:r>
              <a:rPr lang="en-US" sz="1600" b="1" dirty="0">
                <a:latin typeface="Lub Dub Bold" panose="020B0603030403020204" pitchFamily="34" charset="77"/>
              </a:rPr>
              <a:t>Criteria: </a:t>
            </a:r>
            <a:r>
              <a:rPr lang="en-US" sz="1600" dirty="0">
                <a:latin typeface="Lub Dub Medium" panose="020B0603030403020204" pitchFamily="34" charset="77"/>
                <a:ea typeface="Calibri" pitchFamily="34" charset="-122"/>
                <a:cs typeface="Calibri" pitchFamily="34" charset="-120"/>
              </a:rPr>
              <a:t>Extended lesion + extended time window</a:t>
            </a:r>
            <a:endParaRPr lang="en-US" sz="1600" dirty="0">
              <a:latin typeface="Lub Dub Medium" panose="020B0603030403020204" pitchFamily="34" charset="77"/>
            </a:endParaRPr>
          </a:p>
          <a:p>
            <a:pPr>
              <a:spcAft>
                <a:spcPts val="600"/>
              </a:spcAft>
            </a:pPr>
            <a:r>
              <a:rPr lang="en-US" sz="1600" b="1" dirty="0">
                <a:latin typeface="Lub Dub Bold" panose="020B0603030403020204" pitchFamily="34" charset="77"/>
              </a:rPr>
              <a:t>Finding: </a:t>
            </a:r>
            <a:r>
              <a:rPr lang="en-US" sz="1600" dirty="0">
                <a:latin typeface="Lub Dub Medium" panose="020B0603030403020204" pitchFamily="34" charset="77"/>
                <a:ea typeface="Calibri" pitchFamily="34" charset="-122"/>
                <a:cs typeface="Calibri" pitchFamily="34" charset="-120"/>
              </a:rPr>
              <a:t>Better functional outcomes and lower mortality with EVT</a:t>
            </a:r>
            <a:endParaRPr lang="en-US" sz="1600" dirty="0">
              <a:latin typeface="Lub Dub Medium" panose="020B0603030403020204" pitchFamily="34" charset="77"/>
            </a:endParaRPr>
          </a:p>
        </p:txBody>
      </p:sp>
      <p:sp>
        <p:nvSpPr>
          <p:cNvPr id="42" name="Rectangle 41">
            <a:extLst>
              <a:ext uri="{FF2B5EF4-FFF2-40B4-BE49-F238E27FC236}">
                <a16:creationId xmlns:a16="http://schemas.microsoft.com/office/drawing/2014/main" id="{E9DD7B61-60BA-E2F2-0242-E3CCF4F5188B}"/>
              </a:ext>
              <a:ext uri="{C183D7F6-B498-43B3-948B-1728B52AA6E4}">
                <adec:decorative xmlns:adec="http://schemas.microsoft.com/office/drawing/2017/decorative" val="1"/>
              </a:ext>
            </a:extLst>
          </p:cNvPr>
          <p:cNvSpPr/>
          <p:nvPr/>
        </p:nvSpPr>
        <p:spPr>
          <a:xfrm>
            <a:off x="8012749" y="3615632"/>
            <a:ext cx="2991786" cy="660111"/>
          </a:xfrm>
          <a:prstGeom prst="rect">
            <a:avLst/>
          </a:prstGeom>
          <a:solidFill>
            <a:srgbClr val="055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397E8E6-FA44-9F2D-DFBE-E1FFBF2E636C}"/>
              </a:ext>
            </a:extLst>
          </p:cNvPr>
          <p:cNvSpPr txBox="1"/>
          <p:nvPr/>
        </p:nvSpPr>
        <p:spPr>
          <a:xfrm>
            <a:off x="8027097" y="3640475"/>
            <a:ext cx="2537874" cy="610424"/>
          </a:xfrm>
          <a:prstGeom prst="rect">
            <a:avLst/>
          </a:prstGeom>
          <a:noFill/>
        </p:spPr>
        <p:txBody>
          <a:bodyPr wrap="square" rtlCol="0">
            <a:spAutoFit/>
          </a:bodyPr>
          <a:lstStyle/>
          <a:p>
            <a:pPr>
              <a:spcAft>
                <a:spcPts val="200"/>
              </a:spcAft>
            </a:pPr>
            <a:r>
              <a:rPr lang="en-US" b="1" dirty="0">
                <a:solidFill>
                  <a:schemeClr val="bg1"/>
                </a:solidFill>
                <a:latin typeface="Lub Dub Bold" panose="020B0603030403020204" pitchFamily="34" charset="77"/>
              </a:rPr>
              <a:t>LASTE</a:t>
            </a:r>
          </a:p>
          <a:p>
            <a:r>
              <a:rPr lang="en-US" sz="1400" dirty="0">
                <a:solidFill>
                  <a:schemeClr val="bg1"/>
                </a:solidFill>
                <a:latin typeface="Lub Dub Medium" panose="020B0603030403020204" pitchFamily="34" charset="77"/>
              </a:rPr>
              <a:t>May 2024</a:t>
            </a:r>
          </a:p>
        </p:txBody>
      </p:sp>
      <p:sp>
        <p:nvSpPr>
          <p:cNvPr id="44" name="TextBox 43">
            <a:extLst>
              <a:ext uri="{FF2B5EF4-FFF2-40B4-BE49-F238E27FC236}">
                <a16:creationId xmlns:a16="http://schemas.microsoft.com/office/drawing/2014/main" id="{D46ADA25-9F47-F8A1-2F6D-B686BAB7621B}"/>
              </a:ext>
            </a:extLst>
          </p:cNvPr>
          <p:cNvSpPr txBox="1"/>
          <p:nvPr/>
        </p:nvSpPr>
        <p:spPr>
          <a:xfrm>
            <a:off x="8012748" y="4319740"/>
            <a:ext cx="2991787" cy="1387559"/>
          </a:xfrm>
          <a:prstGeom prst="rect">
            <a:avLst/>
          </a:prstGeom>
          <a:noFill/>
        </p:spPr>
        <p:txBody>
          <a:bodyPr wrap="square" rtlCol="0">
            <a:spAutoFit/>
          </a:bodyPr>
          <a:lstStyle/>
          <a:p>
            <a:pPr>
              <a:spcAft>
                <a:spcPts val="500"/>
              </a:spcAft>
            </a:pPr>
            <a:r>
              <a:rPr lang="en-US" sz="1600" b="1" dirty="0">
                <a:latin typeface="Lub Dub Bold" panose="020B0603030403020204" pitchFamily="34" charset="77"/>
              </a:rPr>
              <a:t>Criteria: </a:t>
            </a:r>
            <a:r>
              <a:rPr lang="en-US" sz="1600" dirty="0">
                <a:latin typeface="Lub Dub Medium" panose="020B0603030403020204" pitchFamily="34" charset="77"/>
                <a:ea typeface="Calibri" pitchFamily="34" charset="-122"/>
                <a:cs typeface="Calibri" pitchFamily="34" charset="-120"/>
              </a:rPr>
              <a:t>ASPECTS ≤ 5 (majority ≤ 2)</a:t>
            </a:r>
            <a:endParaRPr lang="en-US" sz="1600" dirty="0">
              <a:latin typeface="Lub Dub Medium" panose="020B0603030403020204" pitchFamily="34" charset="77"/>
            </a:endParaRPr>
          </a:p>
          <a:p>
            <a:pPr>
              <a:spcAft>
                <a:spcPts val="600"/>
              </a:spcAft>
            </a:pPr>
            <a:r>
              <a:rPr lang="en-US" sz="1600" b="1" dirty="0">
                <a:latin typeface="Lub Dub Bold" panose="020B0603030403020204" pitchFamily="34" charset="77"/>
              </a:rPr>
              <a:t>Finding: </a:t>
            </a:r>
            <a:r>
              <a:rPr lang="en-US" sz="1600" dirty="0">
                <a:latin typeface="Lub Dub Medium" panose="020B0603030403020204" pitchFamily="34" charset="77"/>
                <a:ea typeface="Calibri" pitchFamily="34" charset="-122"/>
                <a:cs typeface="Calibri" pitchFamily="34" charset="-120"/>
              </a:rPr>
              <a:t>Better functional outcomes and lower mortality with EVT</a:t>
            </a:r>
            <a:endParaRPr lang="en-US" sz="1600" dirty="0">
              <a:latin typeface="Lub Dub Medium" panose="020B0603030403020204" pitchFamily="34" charset="77"/>
            </a:endParaRPr>
          </a:p>
        </p:txBody>
      </p:sp>
      <p:sp>
        <p:nvSpPr>
          <p:cNvPr id="4" name="Slide Number Placeholder 3">
            <a:extLst>
              <a:ext uri="{FF2B5EF4-FFF2-40B4-BE49-F238E27FC236}">
                <a16:creationId xmlns:a16="http://schemas.microsoft.com/office/drawing/2014/main" id="{2EE13D04-D032-A328-BAA4-145C9C0D028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8</a:t>
            </a:fld>
            <a:endParaRPr lang="en-US" sz="900" dirty="0"/>
          </a:p>
        </p:txBody>
      </p:sp>
      <p:sp>
        <p:nvSpPr>
          <p:cNvPr id="5" name="Text Placeholder 4">
            <a:extLst>
              <a:ext uri="{FF2B5EF4-FFF2-40B4-BE49-F238E27FC236}">
                <a16:creationId xmlns:a16="http://schemas.microsoft.com/office/drawing/2014/main" id="{62D35577-843A-12F5-A9C6-F50FA39C58F3}"/>
              </a:ext>
            </a:extLst>
          </p:cNvPr>
          <p:cNvSpPr>
            <a:spLocks noGrp="1"/>
          </p:cNvSpPr>
          <p:nvPr>
            <p:ph type="body" sz="quarter" idx="13"/>
          </p:nvPr>
        </p:nvSpPr>
        <p:spPr>
          <a:xfrm>
            <a:off x="1370968" y="5965447"/>
            <a:ext cx="10582220" cy="313285"/>
          </a:xfrm>
        </p:spPr>
        <p:txBody>
          <a:bodyPr/>
          <a:lstStyle/>
          <a:p>
            <a:r>
              <a:rPr lang="en-US" b="1" dirty="0"/>
              <a:t>Abbreviations:</a:t>
            </a:r>
            <a:r>
              <a:rPr lang="en-US" dirty="0"/>
              <a:t> ASPECTS indicates Alberta Stroke Program Early Computed Tomography Score; EVT, endovascular thrombectomy; LVO, large vessel occlusion.</a:t>
            </a:r>
          </a:p>
        </p:txBody>
      </p:sp>
    </p:spTree>
    <p:extLst>
      <p:ext uri="{BB962C8B-B14F-4D97-AF65-F5344CB8AC3E}">
        <p14:creationId xmlns:p14="http://schemas.microsoft.com/office/powerpoint/2010/main" val="200621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59369-5AA7-0700-3B56-C95D73CB47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D70469-877A-60DE-EB8F-BF7FE38D236F}"/>
              </a:ext>
            </a:extLst>
          </p:cNvPr>
          <p:cNvSpPr>
            <a:spLocks noGrp="1"/>
          </p:cNvSpPr>
          <p:nvPr>
            <p:ph type="title"/>
          </p:nvPr>
        </p:nvSpPr>
        <p:spPr/>
        <p:txBody>
          <a:bodyPr/>
          <a:lstStyle/>
          <a:p>
            <a:r>
              <a:rPr lang="en-US" dirty="0"/>
              <a:t>2026 AHA/ASA Guidelines: </a:t>
            </a:r>
            <a:r>
              <a:rPr lang="en-US" dirty="0">
                <a:latin typeface="Lub Dub Medium" panose="020B0603030403020204" pitchFamily="34" charset="77"/>
              </a:rPr>
              <a:t>EVT for Large Core</a:t>
            </a:r>
          </a:p>
        </p:txBody>
      </p:sp>
      <p:sp>
        <p:nvSpPr>
          <p:cNvPr id="3" name="Rectangle 2">
            <a:extLst>
              <a:ext uri="{FF2B5EF4-FFF2-40B4-BE49-F238E27FC236}">
                <a16:creationId xmlns:a16="http://schemas.microsoft.com/office/drawing/2014/main" id="{1401EA2F-3F63-F022-0B33-C935B4096396}"/>
              </a:ext>
              <a:ext uri="{C183D7F6-B498-43B3-948B-1728B52AA6E4}">
                <adec:decorative xmlns:adec="http://schemas.microsoft.com/office/drawing/2017/decorative" val="1"/>
              </a:ext>
            </a:extLst>
          </p:cNvPr>
          <p:cNvSpPr/>
          <p:nvPr/>
        </p:nvSpPr>
        <p:spPr>
          <a:xfrm>
            <a:off x="838199" y="1236203"/>
            <a:ext cx="10188649" cy="945349"/>
          </a:xfrm>
          <a:prstGeom prst="rect">
            <a:avLst/>
          </a:prstGeom>
          <a:solidFill>
            <a:srgbClr val="79C7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2A7E4C33-07F1-1EC9-59EA-29BB9659F3C0}"/>
              </a:ext>
            </a:extLst>
          </p:cNvPr>
          <p:cNvSpPr>
            <a:spLocks noGrp="1"/>
          </p:cNvSpPr>
          <p:nvPr>
            <p:ph idx="1"/>
          </p:nvPr>
        </p:nvSpPr>
        <p:spPr>
          <a:xfrm>
            <a:off x="854927" y="1363677"/>
            <a:ext cx="10171921" cy="690459"/>
          </a:xfrm>
        </p:spPr>
        <p:txBody>
          <a:bodyPr>
            <a:normAutofit lnSpcReduction="10000"/>
          </a:bodyPr>
          <a:lstStyle/>
          <a:p>
            <a:pPr marL="0" indent="0" algn="ctr">
              <a:buNone/>
            </a:pPr>
            <a:r>
              <a:rPr lang="en-US" sz="2000" b="1" dirty="0">
                <a:latin typeface="Lub Dub Bold" panose="020B0603030403020204" pitchFamily="34" charset="77"/>
                <a:ea typeface="Calibri" pitchFamily="34" charset="-122"/>
                <a:cs typeface="Calibri" pitchFamily="34" charset="-120"/>
              </a:rPr>
              <a:t>COR 1 </a:t>
            </a:r>
            <a:r>
              <a:rPr lang="en-US" sz="2000" dirty="0">
                <a:latin typeface="Lub Dub Bold" panose="020B0803030403020204" pitchFamily="34" charset="0"/>
              </a:rPr>
              <a:t>|</a:t>
            </a:r>
            <a:r>
              <a:rPr lang="en-US" sz="2000" b="1" dirty="0">
                <a:latin typeface="Lub Dub Bold" panose="020B0603030403020204" pitchFamily="34" charset="77"/>
                <a:ea typeface="Calibri" pitchFamily="34" charset="-122"/>
                <a:cs typeface="Calibri" pitchFamily="34" charset="-120"/>
              </a:rPr>
              <a:t>  LOE </a:t>
            </a:r>
            <a:r>
              <a:rPr lang="en-US" sz="2000" dirty="0">
                <a:latin typeface="Lub Dub Bold" panose="020B0803030403020204" pitchFamily="34" charset="0"/>
              </a:rPr>
              <a:t>A</a:t>
            </a:r>
            <a:endParaRPr lang="en-US" sz="2000" b="1" dirty="0">
              <a:latin typeface="Lub Dub Bold" panose="020B0603030403020204" pitchFamily="34" charset="77"/>
            </a:endParaRPr>
          </a:p>
          <a:p>
            <a:pPr marL="0" indent="0" algn="ctr">
              <a:buNone/>
            </a:pPr>
            <a:r>
              <a:rPr lang="en-US" sz="1800" dirty="0">
                <a:latin typeface="Lub Dub Medium" panose="020B0603030403020204" pitchFamily="34" charset="77"/>
                <a:ea typeface="Georgia" pitchFamily="34" charset="-122"/>
                <a:cs typeface="Georgia" pitchFamily="34" charset="-120"/>
              </a:rPr>
              <a:t>EVT is recommended to improve functional clinical outcomes and reduce mortality</a:t>
            </a:r>
            <a:endParaRPr lang="en-US" sz="1800" dirty="0">
              <a:latin typeface="Lub Dub Medium" panose="020B0603030403020204" pitchFamily="34" charset="77"/>
            </a:endParaRPr>
          </a:p>
        </p:txBody>
      </p:sp>
      <p:sp>
        <p:nvSpPr>
          <p:cNvPr id="18" name="TextBox 17">
            <a:extLst>
              <a:ext uri="{FF2B5EF4-FFF2-40B4-BE49-F238E27FC236}">
                <a16:creationId xmlns:a16="http://schemas.microsoft.com/office/drawing/2014/main" id="{1E30E5E9-413C-52CB-3119-1E69094B33E8}"/>
              </a:ext>
            </a:extLst>
          </p:cNvPr>
          <p:cNvSpPr txBox="1"/>
          <p:nvPr/>
        </p:nvSpPr>
        <p:spPr>
          <a:xfrm>
            <a:off x="765748" y="2402247"/>
            <a:ext cx="5330252" cy="400110"/>
          </a:xfrm>
          <a:prstGeom prst="rect">
            <a:avLst/>
          </a:prstGeom>
          <a:noFill/>
        </p:spPr>
        <p:txBody>
          <a:bodyPr wrap="square" rtlCol="0">
            <a:spAutoFit/>
          </a:bodyPr>
          <a:lstStyle/>
          <a:p>
            <a:r>
              <a:rPr lang="en-US" sz="2000" b="1" dirty="0">
                <a:latin typeface="Lub Dub Bold" panose="020B0603030403020204" pitchFamily="34" charset="77"/>
              </a:rPr>
              <a:t>PATIENT ELIGIBILITY CRITERIA</a:t>
            </a:r>
          </a:p>
        </p:txBody>
      </p:sp>
      <p:sp>
        <p:nvSpPr>
          <p:cNvPr id="26" name="Rectangle 25">
            <a:extLst>
              <a:ext uri="{FF2B5EF4-FFF2-40B4-BE49-F238E27FC236}">
                <a16:creationId xmlns:a16="http://schemas.microsoft.com/office/drawing/2014/main" id="{B74314BD-4639-716B-8882-A13E3F596132}"/>
              </a:ext>
              <a:ext uri="{C183D7F6-B498-43B3-948B-1728B52AA6E4}">
                <adec:decorative xmlns:adec="http://schemas.microsoft.com/office/drawing/2017/decorative" val="1"/>
              </a:ext>
            </a:extLst>
          </p:cNvPr>
          <p:cNvSpPr/>
          <p:nvPr/>
        </p:nvSpPr>
        <p:spPr>
          <a:xfrm>
            <a:off x="838200" y="2787845"/>
            <a:ext cx="2438734" cy="107837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BB097EA-40EA-906B-B87B-4D131E2E90B9}"/>
              </a:ext>
            </a:extLst>
          </p:cNvPr>
          <p:cNvSpPr txBox="1"/>
          <p:nvPr/>
        </p:nvSpPr>
        <p:spPr>
          <a:xfrm>
            <a:off x="900993" y="2888040"/>
            <a:ext cx="2313148" cy="615553"/>
          </a:xfrm>
          <a:prstGeom prst="rect">
            <a:avLst/>
          </a:prstGeom>
          <a:noFill/>
        </p:spPr>
        <p:txBody>
          <a:bodyPr wrap="square">
            <a:spAutoFit/>
          </a:bodyPr>
          <a:lstStyle/>
          <a:p>
            <a:pPr algn="ctr"/>
            <a:r>
              <a:rPr lang="en-US" sz="1600" dirty="0">
                <a:latin typeface="Lub Dub Bold" panose="020B0803030403020204" pitchFamily="34" charset="0"/>
              </a:rPr>
              <a:t>Population</a:t>
            </a:r>
          </a:p>
          <a:p>
            <a:pPr algn="ctr"/>
            <a:r>
              <a:rPr lang="en-US" dirty="0">
                <a:solidFill>
                  <a:srgbClr val="2E2E2E"/>
                </a:solidFill>
                <a:latin typeface="Lub Dub Medium" panose="020B0603030403020204" pitchFamily="34" charset="77"/>
                <a:ea typeface="Calibri" pitchFamily="34" charset="-122"/>
                <a:cs typeface="Calibri" pitchFamily="34" charset="-120"/>
              </a:rPr>
              <a:t>Age ≥ 18 years</a:t>
            </a:r>
            <a:endParaRPr lang="en-US" dirty="0">
              <a:latin typeface="Lub Dub Medium" panose="020B0603030403020204" pitchFamily="34" charset="77"/>
            </a:endParaRPr>
          </a:p>
        </p:txBody>
      </p:sp>
      <p:sp>
        <p:nvSpPr>
          <p:cNvPr id="28" name="Rectangle 27">
            <a:extLst>
              <a:ext uri="{FF2B5EF4-FFF2-40B4-BE49-F238E27FC236}">
                <a16:creationId xmlns:a16="http://schemas.microsoft.com/office/drawing/2014/main" id="{70F162DE-C92B-9FC5-761C-4D30E852FEAB}"/>
              </a:ext>
              <a:ext uri="{C183D7F6-B498-43B3-948B-1728B52AA6E4}">
                <adec:decorative xmlns:adec="http://schemas.microsoft.com/office/drawing/2017/decorative" val="1"/>
              </a:ext>
            </a:extLst>
          </p:cNvPr>
          <p:cNvSpPr/>
          <p:nvPr/>
        </p:nvSpPr>
        <p:spPr>
          <a:xfrm>
            <a:off x="3424003" y="2787845"/>
            <a:ext cx="2438734" cy="107837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495648FB-14E0-E07B-56A3-3145CA4070FF}"/>
              </a:ext>
            </a:extLst>
          </p:cNvPr>
          <p:cNvSpPr txBox="1"/>
          <p:nvPr/>
        </p:nvSpPr>
        <p:spPr>
          <a:xfrm>
            <a:off x="3486796" y="2888040"/>
            <a:ext cx="2313148" cy="923330"/>
          </a:xfrm>
          <a:prstGeom prst="rect">
            <a:avLst/>
          </a:prstGeom>
          <a:noFill/>
        </p:spPr>
        <p:txBody>
          <a:bodyPr wrap="square">
            <a:spAutoFit/>
          </a:bodyPr>
          <a:lstStyle/>
          <a:p>
            <a:pPr algn="ctr"/>
            <a:r>
              <a:rPr lang="en-US" sz="1600" dirty="0">
                <a:latin typeface="Lub Dub Bold" panose="020B0803030403020204" pitchFamily="34" charset="0"/>
              </a:rPr>
              <a:t>Vessel Occlusion</a:t>
            </a:r>
          </a:p>
          <a:p>
            <a:pPr algn="ctr"/>
            <a:r>
              <a:rPr lang="en-US" dirty="0">
                <a:latin typeface="Lub Dub Medium" panose="020B0603030403020204" pitchFamily="34" charset="77"/>
                <a:ea typeface="Calibri" pitchFamily="34" charset="-122"/>
                <a:cs typeface="Calibri" pitchFamily="34" charset="-120"/>
              </a:rPr>
              <a:t>Anterior circulation LVO (ICA or M1)</a:t>
            </a:r>
            <a:endParaRPr lang="en-US" dirty="0">
              <a:latin typeface="Lub Dub Medium" panose="020B0603030403020204" pitchFamily="34" charset="77"/>
            </a:endParaRPr>
          </a:p>
        </p:txBody>
      </p:sp>
      <p:sp>
        <p:nvSpPr>
          <p:cNvPr id="30" name="Rectangle 29">
            <a:extLst>
              <a:ext uri="{FF2B5EF4-FFF2-40B4-BE49-F238E27FC236}">
                <a16:creationId xmlns:a16="http://schemas.microsoft.com/office/drawing/2014/main" id="{CA99C769-E0AB-00FA-E901-2EA514869CF5}"/>
              </a:ext>
              <a:ext uri="{C183D7F6-B498-43B3-948B-1728B52AA6E4}">
                <adec:decorative xmlns:adec="http://schemas.microsoft.com/office/drawing/2017/decorative" val="1"/>
              </a:ext>
            </a:extLst>
          </p:cNvPr>
          <p:cNvSpPr/>
          <p:nvPr/>
        </p:nvSpPr>
        <p:spPr>
          <a:xfrm>
            <a:off x="6002311" y="2787845"/>
            <a:ext cx="2438734" cy="107837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14C9D69-8138-A1EC-F703-E55F7C4A54D5}"/>
              </a:ext>
            </a:extLst>
          </p:cNvPr>
          <p:cNvSpPr txBox="1"/>
          <p:nvPr/>
        </p:nvSpPr>
        <p:spPr>
          <a:xfrm>
            <a:off x="6065104" y="2888040"/>
            <a:ext cx="2313148" cy="615553"/>
          </a:xfrm>
          <a:prstGeom prst="rect">
            <a:avLst/>
          </a:prstGeom>
          <a:noFill/>
        </p:spPr>
        <p:txBody>
          <a:bodyPr wrap="square">
            <a:spAutoFit/>
          </a:bodyPr>
          <a:lstStyle/>
          <a:p>
            <a:pPr algn="ctr"/>
            <a:r>
              <a:rPr lang="en-US" sz="1600" dirty="0">
                <a:latin typeface="Lub Dub Bold" panose="020B0803030403020204" pitchFamily="34" charset="0"/>
              </a:rPr>
              <a:t>Time from Onset</a:t>
            </a:r>
          </a:p>
          <a:p>
            <a:pPr algn="ctr"/>
            <a:r>
              <a:rPr lang="en-US" dirty="0">
                <a:latin typeface="Lub Dub Medium" panose="020B0603030403020204" pitchFamily="34" charset="77"/>
                <a:ea typeface="Calibri" pitchFamily="34" charset="-122"/>
                <a:cs typeface="Calibri" pitchFamily="34" charset="-120"/>
              </a:rPr>
              <a:t>6 to 24 hours</a:t>
            </a:r>
            <a:endParaRPr lang="en-US" dirty="0">
              <a:latin typeface="Lub Dub Medium" panose="020B0603030403020204" pitchFamily="34" charset="77"/>
            </a:endParaRPr>
          </a:p>
        </p:txBody>
      </p:sp>
      <p:sp>
        <p:nvSpPr>
          <p:cNvPr id="32" name="Rectangle 31">
            <a:extLst>
              <a:ext uri="{FF2B5EF4-FFF2-40B4-BE49-F238E27FC236}">
                <a16:creationId xmlns:a16="http://schemas.microsoft.com/office/drawing/2014/main" id="{8CF7C683-360A-E500-FF75-85837B6941C1}"/>
              </a:ext>
              <a:ext uri="{C183D7F6-B498-43B3-948B-1728B52AA6E4}">
                <adec:decorative xmlns:adec="http://schemas.microsoft.com/office/drawing/2017/decorative" val="1"/>
              </a:ext>
            </a:extLst>
          </p:cNvPr>
          <p:cNvSpPr/>
          <p:nvPr/>
        </p:nvSpPr>
        <p:spPr>
          <a:xfrm>
            <a:off x="8588114" y="2787845"/>
            <a:ext cx="2438734" cy="107837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8D89184-0ADF-6451-1D5A-81757E0597A4}"/>
              </a:ext>
            </a:extLst>
          </p:cNvPr>
          <p:cNvSpPr txBox="1"/>
          <p:nvPr/>
        </p:nvSpPr>
        <p:spPr>
          <a:xfrm>
            <a:off x="8650907" y="2888040"/>
            <a:ext cx="2313148" cy="615553"/>
          </a:xfrm>
          <a:prstGeom prst="rect">
            <a:avLst/>
          </a:prstGeom>
          <a:noFill/>
        </p:spPr>
        <p:txBody>
          <a:bodyPr wrap="square">
            <a:spAutoFit/>
          </a:bodyPr>
          <a:lstStyle/>
          <a:p>
            <a:pPr algn="ctr"/>
            <a:r>
              <a:rPr lang="en-US" sz="1600" dirty="0">
                <a:latin typeface="Lub Dub Bold" panose="020B0803030403020204" pitchFamily="34" charset="0"/>
              </a:rPr>
              <a:t>Age Limit</a:t>
            </a:r>
          </a:p>
          <a:p>
            <a:pPr algn="ctr"/>
            <a:r>
              <a:rPr lang="en-US" dirty="0">
                <a:latin typeface="Lub Dub Medium" panose="020B0603030403020204" pitchFamily="34" charset="77"/>
                <a:ea typeface="Calibri" pitchFamily="34" charset="-122"/>
                <a:cs typeface="Calibri" pitchFamily="34" charset="-120"/>
              </a:rPr>
              <a:t>&lt; 80 years</a:t>
            </a:r>
            <a:endParaRPr lang="en-US" dirty="0">
              <a:latin typeface="Lub Dub Medium" panose="020B0603030403020204" pitchFamily="34" charset="77"/>
            </a:endParaRPr>
          </a:p>
        </p:txBody>
      </p:sp>
      <p:sp>
        <p:nvSpPr>
          <p:cNvPr id="34" name="Rectangle 33">
            <a:extLst>
              <a:ext uri="{FF2B5EF4-FFF2-40B4-BE49-F238E27FC236}">
                <a16:creationId xmlns:a16="http://schemas.microsoft.com/office/drawing/2014/main" id="{937521A2-069D-7A4A-9134-F909FE910F86}"/>
              </a:ext>
              <a:ext uri="{C183D7F6-B498-43B3-948B-1728B52AA6E4}">
                <adec:decorative xmlns:adec="http://schemas.microsoft.com/office/drawing/2017/decorative" val="1"/>
              </a:ext>
            </a:extLst>
          </p:cNvPr>
          <p:cNvSpPr/>
          <p:nvPr/>
        </p:nvSpPr>
        <p:spPr>
          <a:xfrm>
            <a:off x="838200" y="3994553"/>
            <a:ext cx="2438734" cy="107837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035FEED9-FEAF-9552-279B-E6C3415451D8}"/>
              </a:ext>
            </a:extLst>
          </p:cNvPr>
          <p:cNvSpPr txBox="1"/>
          <p:nvPr/>
        </p:nvSpPr>
        <p:spPr>
          <a:xfrm>
            <a:off x="900993" y="4094748"/>
            <a:ext cx="2313148" cy="615553"/>
          </a:xfrm>
          <a:prstGeom prst="rect">
            <a:avLst/>
          </a:prstGeom>
          <a:noFill/>
        </p:spPr>
        <p:txBody>
          <a:bodyPr wrap="square">
            <a:spAutoFit/>
          </a:bodyPr>
          <a:lstStyle/>
          <a:p>
            <a:pPr algn="ctr"/>
            <a:r>
              <a:rPr lang="en-US" sz="1600" dirty="0">
                <a:latin typeface="Lub Dub Bold" panose="020B0803030403020204" pitchFamily="34" charset="0"/>
              </a:rPr>
              <a:t>Stroke Severity</a:t>
            </a:r>
          </a:p>
          <a:p>
            <a:pPr algn="ctr"/>
            <a:r>
              <a:rPr lang="en-US" dirty="0">
                <a:solidFill>
                  <a:srgbClr val="2E2E2E"/>
                </a:solidFill>
                <a:latin typeface="Lub Dub Medium" panose="020B0603030403020204" pitchFamily="34" charset="77"/>
                <a:ea typeface="Calibri" pitchFamily="34" charset="-122"/>
                <a:cs typeface="Calibri" pitchFamily="34" charset="-120"/>
              </a:rPr>
              <a:t>NIHSS ≥ 6</a:t>
            </a:r>
            <a:endParaRPr lang="en-US" dirty="0">
              <a:latin typeface="Lub Dub Medium" panose="020B0603030403020204" pitchFamily="34" charset="77"/>
            </a:endParaRPr>
          </a:p>
        </p:txBody>
      </p:sp>
      <p:sp>
        <p:nvSpPr>
          <p:cNvPr id="36" name="Rectangle 35">
            <a:extLst>
              <a:ext uri="{FF2B5EF4-FFF2-40B4-BE49-F238E27FC236}">
                <a16:creationId xmlns:a16="http://schemas.microsoft.com/office/drawing/2014/main" id="{0E8F4A89-2E7D-2C5E-E161-AFCC6C34D624}"/>
              </a:ext>
              <a:ext uri="{C183D7F6-B498-43B3-948B-1728B52AA6E4}">
                <adec:decorative xmlns:adec="http://schemas.microsoft.com/office/drawing/2017/decorative" val="1"/>
              </a:ext>
            </a:extLst>
          </p:cNvPr>
          <p:cNvSpPr/>
          <p:nvPr/>
        </p:nvSpPr>
        <p:spPr>
          <a:xfrm>
            <a:off x="3424003" y="3994553"/>
            <a:ext cx="2438734" cy="107837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1E0E57B-6149-EBB7-0ADF-A7FCA22AC21F}"/>
              </a:ext>
            </a:extLst>
          </p:cNvPr>
          <p:cNvSpPr txBox="1"/>
          <p:nvPr/>
        </p:nvSpPr>
        <p:spPr>
          <a:xfrm>
            <a:off x="3486796" y="4094748"/>
            <a:ext cx="2313148" cy="615553"/>
          </a:xfrm>
          <a:prstGeom prst="rect">
            <a:avLst/>
          </a:prstGeom>
          <a:noFill/>
        </p:spPr>
        <p:txBody>
          <a:bodyPr wrap="square">
            <a:spAutoFit/>
          </a:bodyPr>
          <a:lstStyle/>
          <a:p>
            <a:pPr algn="ctr"/>
            <a:r>
              <a:rPr lang="en-US" sz="1600" dirty="0">
                <a:latin typeface="Lub Dub Bold" panose="020B0803030403020204" pitchFamily="34" charset="0"/>
              </a:rPr>
              <a:t>Baseline Function</a:t>
            </a:r>
          </a:p>
          <a:p>
            <a:pPr algn="ctr"/>
            <a:r>
              <a:rPr lang="en-US" dirty="0" err="1">
                <a:latin typeface="Lub Dub Medium" panose="020B0603030403020204" pitchFamily="34" charset="77"/>
                <a:ea typeface="Calibri" pitchFamily="34" charset="-122"/>
                <a:cs typeface="Calibri" pitchFamily="34" charset="-120"/>
              </a:rPr>
              <a:t>Prestroke</a:t>
            </a:r>
            <a:r>
              <a:rPr lang="en-US" dirty="0">
                <a:latin typeface="Lub Dub Medium" panose="020B0603030403020204" pitchFamily="34" charset="77"/>
                <a:ea typeface="Calibri" pitchFamily="34" charset="-122"/>
                <a:cs typeface="Calibri" pitchFamily="34" charset="-120"/>
              </a:rPr>
              <a:t> </a:t>
            </a:r>
            <a:r>
              <a:rPr lang="en-US" dirty="0" err="1">
                <a:latin typeface="Lub Dub Medium" panose="020B0603030403020204" pitchFamily="34" charset="77"/>
                <a:ea typeface="Calibri" pitchFamily="34" charset="-122"/>
                <a:cs typeface="Calibri" pitchFamily="34" charset="-120"/>
              </a:rPr>
              <a:t>mRS</a:t>
            </a:r>
            <a:r>
              <a:rPr lang="en-US" dirty="0">
                <a:latin typeface="Lub Dub Medium" panose="020B0603030403020204" pitchFamily="34" charset="77"/>
                <a:ea typeface="Calibri" pitchFamily="34" charset="-122"/>
                <a:cs typeface="Calibri" pitchFamily="34" charset="-120"/>
              </a:rPr>
              <a:t> 0–1</a:t>
            </a:r>
            <a:endParaRPr lang="en-US" dirty="0">
              <a:latin typeface="Lub Dub Medium" panose="020B0603030403020204" pitchFamily="34" charset="77"/>
            </a:endParaRPr>
          </a:p>
        </p:txBody>
      </p:sp>
      <p:sp>
        <p:nvSpPr>
          <p:cNvPr id="38" name="Rectangle 37">
            <a:extLst>
              <a:ext uri="{FF2B5EF4-FFF2-40B4-BE49-F238E27FC236}">
                <a16:creationId xmlns:a16="http://schemas.microsoft.com/office/drawing/2014/main" id="{BBD9300A-F1C8-7278-C5ED-4C871A33B59D}"/>
              </a:ext>
              <a:ext uri="{C183D7F6-B498-43B3-948B-1728B52AA6E4}">
                <adec:decorative xmlns:adec="http://schemas.microsoft.com/office/drawing/2017/decorative" val="1"/>
              </a:ext>
            </a:extLst>
          </p:cNvPr>
          <p:cNvSpPr/>
          <p:nvPr/>
        </p:nvSpPr>
        <p:spPr>
          <a:xfrm>
            <a:off x="6002311" y="3994553"/>
            <a:ext cx="2438734" cy="107837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EADC1A1-15F6-4697-4ABE-EC95AACA9F9F}"/>
              </a:ext>
            </a:extLst>
          </p:cNvPr>
          <p:cNvSpPr txBox="1"/>
          <p:nvPr/>
        </p:nvSpPr>
        <p:spPr>
          <a:xfrm>
            <a:off x="6065104" y="4094748"/>
            <a:ext cx="2313148" cy="861774"/>
          </a:xfrm>
          <a:prstGeom prst="rect">
            <a:avLst/>
          </a:prstGeom>
          <a:noFill/>
        </p:spPr>
        <p:txBody>
          <a:bodyPr wrap="square">
            <a:spAutoFit/>
          </a:bodyPr>
          <a:lstStyle/>
          <a:p>
            <a:pPr algn="ctr"/>
            <a:r>
              <a:rPr lang="en-US" sz="1600" dirty="0">
                <a:latin typeface="Lub Dub Bold" panose="020B0803030403020204" pitchFamily="34" charset="0"/>
              </a:rPr>
              <a:t>Tissue Injury </a:t>
            </a:r>
            <a:r>
              <a:rPr lang="en-US" sz="1500" dirty="0">
                <a:latin typeface="Lub Dub Bold" panose="020B0803030403020204" pitchFamily="34" charset="0"/>
              </a:rPr>
              <a:t>(ASPECTS)</a:t>
            </a:r>
          </a:p>
          <a:p>
            <a:pPr algn="ctr"/>
            <a:r>
              <a:rPr lang="en-US" dirty="0">
                <a:latin typeface="Lub Dub Medium" panose="020B0603030403020204" pitchFamily="34" charset="77"/>
                <a:ea typeface="Calibri" pitchFamily="34" charset="-122"/>
                <a:cs typeface="Calibri" pitchFamily="34" charset="-120"/>
              </a:rPr>
              <a:t>3 to 5</a:t>
            </a:r>
            <a:endParaRPr lang="en-US" dirty="0">
              <a:latin typeface="Lub Dub Medium" panose="020B0603030403020204" pitchFamily="34" charset="77"/>
            </a:endParaRPr>
          </a:p>
        </p:txBody>
      </p:sp>
      <p:sp>
        <p:nvSpPr>
          <p:cNvPr id="40" name="Rectangle 39">
            <a:extLst>
              <a:ext uri="{FF2B5EF4-FFF2-40B4-BE49-F238E27FC236}">
                <a16:creationId xmlns:a16="http://schemas.microsoft.com/office/drawing/2014/main" id="{70E588AB-C6B3-3BE5-E41E-EB4D07E3B068}"/>
              </a:ext>
              <a:ext uri="{C183D7F6-B498-43B3-948B-1728B52AA6E4}">
                <adec:decorative xmlns:adec="http://schemas.microsoft.com/office/drawing/2017/decorative" val="1"/>
              </a:ext>
            </a:extLst>
          </p:cNvPr>
          <p:cNvSpPr/>
          <p:nvPr/>
        </p:nvSpPr>
        <p:spPr>
          <a:xfrm>
            <a:off x="8588114" y="3994553"/>
            <a:ext cx="2438734" cy="107837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0B8BBC6-E544-BCF5-2664-A14D5C49513D}"/>
              </a:ext>
            </a:extLst>
          </p:cNvPr>
          <p:cNvSpPr txBox="1"/>
          <p:nvPr/>
        </p:nvSpPr>
        <p:spPr>
          <a:xfrm>
            <a:off x="8650907" y="4094748"/>
            <a:ext cx="2313148" cy="923330"/>
          </a:xfrm>
          <a:prstGeom prst="rect">
            <a:avLst/>
          </a:prstGeom>
          <a:noFill/>
        </p:spPr>
        <p:txBody>
          <a:bodyPr wrap="square">
            <a:spAutoFit/>
          </a:bodyPr>
          <a:lstStyle/>
          <a:p>
            <a:pPr algn="ctr"/>
            <a:r>
              <a:rPr lang="en-US" sz="1600" dirty="0">
                <a:latin typeface="Lub Dub Bold" panose="020B0803030403020204" pitchFamily="34" charset="0"/>
              </a:rPr>
              <a:t>Imaging Exclusion</a:t>
            </a:r>
          </a:p>
          <a:p>
            <a:pPr algn="ctr"/>
            <a:r>
              <a:rPr lang="en-US" dirty="0">
                <a:latin typeface="Lub Dub Medium" panose="020B0603030403020204" pitchFamily="34" charset="77"/>
                <a:ea typeface="Calibri" pitchFamily="34" charset="-122"/>
                <a:cs typeface="Calibri" pitchFamily="34" charset="-120"/>
              </a:rPr>
              <a:t>No significant mass effect</a:t>
            </a:r>
            <a:endParaRPr lang="en-US" dirty="0">
              <a:latin typeface="Lub Dub Medium" panose="020B0603030403020204" pitchFamily="34" charset="77"/>
            </a:endParaRPr>
          </a:p>
        </p:txBody>
      </p:sp>
      <p:sp>
        <p:nvSpPr>
          <p:cNvPr id="42" name="Content Placeholder 2">
            <a:extLst>
              <a:ext uri="{FF2B5EF4-FFF2-40B4-BE49-F238E27FC236}">
                <a16:creationId xmlns:a16="http://schemas.microsoft.com/office/drawing/2014/main" id="{1AD2FFE8-78DC-1D54-A81A-FC6D397ABB38}"/>
              </a:ext>
            </a:extLst>
          </p:cNvPr>
          <p:cNvSpPr txBox="1">
            <a:spLocks/>
          </p:cNvSpPr>
          <p:nvPr/>
        </p:nvSpPr>
        <p:spPr>
          <a:xfrm>
            <a:off x="1563721" y="5276567"/>
            <a:ext cx="9064558" cy="6904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600" dirty="0">
                <a:latin typeface="Lub Dub Medium" panose="020B0603030403020204" pitchFamily="34" charset="77"/>
                <a:ea typeface="Calibri" pitchFamily="34" charset="-122"/>
                <a:cs typeface="Calibri" pitchFamily="34" charset="-120"/>
              </a:rPr>
              <a:t>This case (ASPECTS 5, NIHSS 9, anterior LVO, 12.5 </a:t>
            </a:r>
            <a:r>
              <a:rPr lang="en-US" sz="1600" dirty="0" err="1">
                <a:latin typeface="Lub Dub Medium" panose="020B0603030403020204" pitchFamily="34" charset="77"/>
                <a:ea typeface="Calibri" pitchFamily="34" charset="-122"/>
                <a:cs typeface="Calibri" pitchFamily="34" charset="-120"/>
              </a:rPr>
              <a:t>hrs</a:t>
            </a:r>
            <a:r>
              <a:rPr lang="en-US" sz="1600" dirty="0">
                <a:latin typeface="Lub Dub Medium" panose="020B0603030403020204" pitchFamily="34" charset="77"/>
                <a:ea typeface="Calibri" pitchFamily="34" charset="-122"/>
                <a:cs typeface="Calibri" pitchFamily="34" charset="-120"/>
              </a:rPr>
              <a:t> from LKW, age &lt; 80, </a:t>
            </a:r>
            <a:r>
              <a:rPr lang="en-US" sz="1600" dirty="0" err="1">
                <a:latin typeface="Lub Dub Medium" panose="020B0603030403020204" pitchFamily="34" charset="77"/>
                <a:ea typeface="Calibri" pitchFamily="34" charset="-122"/>
                <a:cs typeface="Calibri" pitchFamily="34" charset="-120"/>
              </a:rPr>
              <a:t>prestroke</a:t>
            </a:r>
            <a:r>
              <a:rPr lang="en-US" sz="1600" dirty="0">
                <a:latin typeface="Lub Dub Medium" panose="020B0603030403020204" pitchFamily="34" charset="77"/>
                <a:ea typeface="Calibri" pitchFamily="34" charset="-122"/>
                <a:cs typeface="Calibri" pitchFamily="34" charset="-120"/>
              </a:rPr>
              <a:t> </a:t>
            </a:r>
            <a:r>
              <a:rPr lang="en-US" sz="1600" dirty="0" err="1">
                <a:latin typeface="Lub Dub Medium" panose="020B0603030403020204" pitchFamily="34" charset="77"/>
                <a:ea typeface="Calibri" pitchFamily="34" charset="-122"/>
                <a:cs typeface="Calibri" pitchFamily="34" charset="-120"/>
              </a:rPr>
              <a:t>mRS</a:t>
            </a:r>
            <a:r>
              <a:rPr lang="en-US" sz="1600" dirty="0">
                <a:latin typeface="Lub Dub Medium" panose="020B0603030403020204" pitchFamily="34" charset="77"/>
                <a:ea typeface="Calibri" pitchFamily="34" charset="-122"/>
                <a:cs typeface="Calibri" pitchFamily="34" charset="-120"/>
              </a:rPr>
              <a:t> 0) fulfills all Class 1 eligibility criteria — illustrating the guideline in action.</a:t>
            </a:r>
            <a:endParaRPr lang="en-US" sz="1600" dirty="0">
              <a:latin typeface="Lub Dub Medium" panose="020B0603030403020204" pitchFamily="34" charset="77"/>
            </a:endParaRPr>
          </a:p>
        </p:txBody>
      </p:sp>
      <p:sp>
        <p:nvSpPr>
          <p:cNvPr id="4" name="Slide Number Placeholder 3">
            <a:extLst>
              <a:ext uri="{FF2B5EF4-FFF2-40B4-BE49-F238E27FC236}">
                <a16:creationId xmlns:a16="http://schemas.microsoft.com/office/drawing/2014/main" id="{734B6748-0E9E-6C38-65DF-33B93DD6AC2D}"/>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9</a:t>
            </a:fld>
            <a:endParaRPr lang="en-US" sz="900" dirty="0"/>
          </a:p>
        </p:txBody>
      </p:sp>
      <p:sp>
        <p:nvSpPr>
          <p:cNvPr id="6" name="Text Placeholder 4">
            <a:extLst>
              <a:ext uri="{FF2B5EF4-FFF2-40B4-BE49-F238E27FC236}">
                <a16:creationId xmlns:a16="http://schemas.microsoft.com/office/drawing/2014/main" id="{22E874A7-45D8-2059-4A72-788CA4CD96C7}"/>
              </a:ext>
            </a:extLst>
          </p:cNvPr>
          <p:cNvSpPr>
            <a:spLocks noGrp="1"/>
          </p:cNvSpPr>
          <p:nvPr>
            <p:ph type="body" sz="quarter" idx="13"/>
          </p:nvPr>
        </p:nvSpPr>
        <p:spPr>
          <a:xfrm>
            <a:off x="1295553" y="5897372"/>
            <a:ext cx="10582220" cy="458494"/>
          </a:xfrm>
        </p:spPr>
        <p:txBody>
          <a:bodyPr/>
          <a:lstStyle/>
          <a:p>
            <a:r>
              <a:rPr lang="en-US" b="1" dirty="0"/>
              <a:t>Abbreviations:</a:t>
            </a:r>
            <a:r>
              <a:rPr lang="en-US" dirty="0"/>
              <a:t> ASPECTS indicates Alberta Stroke Program Early Computed Tomography Score; COR, class of recommendation; EVT, endovascular thrombectomy; ICA, internal carotid artery; LOE, level of evidence; LVO, large vessel occlusion; and NIHSS, National Institutes of Health Stroke scale.</a:t>
            </a:r>
          </a:p>
        </p:txBody>
      </p:sp>
    </p:spTree>
    <p:extLst>
      <p:ext uri="{BB962C8B-B14F-4D97-AF65-F5344CB8AC3E}">
        <p14:creationId xmlns:p14="http://schemas.microsoft.com/office/powerpoint/2010/main" val="113546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0E433B9E103C4492A93F37BAB6E962" ma:contentTypeVersion="7" ma:contentTypeDescription="Create a new document." ma:contentTypeScope="" ma:versionID="bfb9c436a5ceb9e7c3aa8c095b435c28">
  <xsd:schema xmlns:xsd="http://www.w3.org/2001/XMLSchema" xmlns:xs="http://www.w3.org/2001/XMLSchema" xmlns:p="http://schemas.microsoft.com/office/2006/metadata/properties" xmlns:ns3="292e6601-2771-43db-a7cc-8f168ee05178" targetNamespace="http://schemas.microsoft.com/office/2006/metadata/properties" ma:root="true" ma:fieldsID="bd37d2f694029b663802a6450382577b" ns3:_="">
    <xsd:import namespace="292e6601-2771-43db-a7cc-8f168ee0517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2e6601-2771-43db-a7cc-8f168ee051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E0A0DAB-25DB-4D86-A0F2-CD6D97CD76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2e6601-2771-43db-a7cc-8f168ee051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91034C-CD83-40A7-8A0E-85EF59FF4023}">
  <ds:schemaRefs>
    <ds:schemaRef ds:uri="http://schemas.microsoft.com/sharepoint/v3/contenttype/forms"/>
  </ds:schemaRefs>
</ds:datastoreItem>
</file>

<file path=customXml/itemProps3.xml><?xml version="1.0" encoding="utf-8"?>
<ds:datastoreItem xmlns:ds="http://schemas.openxmlformats.org/officeDocument/2006/customXml" ds:itemID="{3055DA03-3874-4E63-AD72-36EA0429E26E}">
  <ds:schemaRefs>
    <ds:schemaRef ds:uri="http://purl.org/dc/elements/1.1/"/>
    <ds:schemaRef ds:uri="http://www.w3.org/XML/1998/namespace"/>
    <ds:schemaRef ds:uri="http://purl.org/dc/terms/"/>
    <ds:schemaRef ds:uri="292e6601-2771-43db-a7cc-8f168ee05178"/>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78348</TotalTime>
  <Words>2102</Words>
  <Application>Microsoft Office PowerPoint</Application>
  <PresentationFormat>Widescreen</PresentationFormat>
  <Paragraphs>203</Paragraphs>
  <Slides>14</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Lub Dub Bold</vt:lpstr>
      <vt:lpstr>Lub Dub Condensed</vt:lpstr>
      <vt:lpstr>Lub Dub Heavy</vt:lpstr>
      <vt:lpstr>Lub Dub Light</vt:lpstr>
      <vt:lpstr>Lub Dub Medium</vt:lpstr>
      <vt:lpstr>2_Office Theme</vt:lpstr>
      <vt:lpstr>Guideline Essentials:  Case Study Slide Series</vt:lpstr>
      <vt:lpstr>Case Presentation: Patient Profile</vt:lpstr>
      <vt:lpstr>Case Presentation: Imaging</vt:lpstr>
      <vt:lpstr>Case Presentation: Imaging continued</vt:lpstr>
      <vt:lpstr>Case Presentation: Clinical Timeline</vt:lpstr>
      <vt:lpstr>Case Presentation: Hospital Course and Outcomes</vt:lpstr>
      <vt:lpstr>What Is Large Core Ischemic Stroke?</vt:lpstr>
      <vt:lpstr>Key Randomized Controlled Trials: (2022–2024)</vt:lpstr>
      <vt:lpstr>2026 AHA/ASA Guidelines: EVT for Large Core</vt:lpstr>
      <vt:lpstr>EVT Decision Algorithm for Large Core AIS</vt:lpstr>
      <vt:lpstr>Why Not Thrombolysis?  The Guideline</vt:lpstr>
      <vt:lpstr>Take-Home Points</vt:lpstr>
      <vt:lpstr>Citation</vt:lpstr>
      <vt:lpstr>Copyright and Permissions Notice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 Essentials: Case Study Slide Series - Guidelines in Action: Getting to the (Large) Core of the (T)Issue</dc:title>
  <dc:creator>AmericanHeartAssociation6@heart.onmicrosoft.com</dc:creator>
  <cp:lastModifiedBy>Gwendolyn Reyna</cp:lastModifiedBy>
  <cp:revision>88</cp:revision>
  <dcterms:created xsi:type="dcterms:W3CDTF">2023-03-14T11:56:10Z</dcterms:created>
  <dcterms:modified xsi:type="dcterms:W3CDTF">2026-06-12T19:33:38Z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0x0101006B0E433B9E103C4492A93F37BAB6E962</vt:lpwstr>
  </property>
</Properties>
</file>