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4"/>
  </p:notesMasterIdLst>
  <p:sldIdLst>
    <p:sldId id="308" r:id="rId5"/>
    <p:sldId id="1061" r:id="rId6"/>
    <p:sldId id="1092" r:id="rId7"/>
    <p:sldId id="1095" r:id="rId8"/>
    <p:sldId id="1097" r:id="rId9"/>
    <p:sldId id="1096" r:id="rId10"/>
    <p:sldId id="1091" r:id="rId11"/>
    <p:sldId id="1098" r:id="rId12"/>
    <p:sldId id="1099" r:id="rId13"/>
    <p:sldId id="1100" r:id="rId14"/>
    <p:sldId id="1109" r:id="rId15"/>
    <p:sldId id="1110" r:id="rId16"/>
    <p:sldId id="1103" r:id="rId17"/>
    <p:sldId id="1104" r:id="rId18"/>
    <p:sldId id="1105" r:id="rId19"/>
    <p:sldId id="1106" r:id="rId20"/>
    <p:sldId id="1111" r:id="rId21"/>
    <p:sldId id="842" r:id="rId22"/>
    <p:sldId id="10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40C314-4977-70F3-11D4-A75728774D19}" name="Gwendolyn Reyna" initials="GR" userId="S::Gwendolyn.Reyna@heart.org::0492242f-5314-4750-ad50-640a4fe02908" providerId="AD"/>
  <p188:author id="{3FB5405D-D8B2-49EA-6909-6B4E62B5F8A9}" name="Ashley Hall" initials="AH" userId="S::Ashley.Hall@heart.org::2a66d3b0-1297-473c-987b-4bc851ac6b50" providerId="AD"/>
  <p188:author id="{8ABF06AE-501C-09F5-5851-667F7D7FAA49}" name="Kellye Kimball (NAT COM Consultant)" initials="KK" userId="S::t-Kellye.Kimball@heart.org::ba4665bf-b8cf-4f25-8c84-755ce16b74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BC2"/>
    <a:srgbClr val="065D93"/>
    <a:srgbClr val="FFDA68"/>
    <a:srgbClr val="CF232A"/>
    <a:srgbClr val="C92329"/>
    <a:srgbClr val="395723"/>
    <a:srgbClr val="CF222A"/>
    <a:srgbClr val="AF1C08"/>
    <a:srgbClr val="FF7F7F"/>
    <a:srgbClr val="FAA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23943-9C62-40BB-8D74-6630AE4C5BAE}" v="8" dt="2026-06-12T19:28:32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 autoAdjust="0"/>
    <p:restoredTop sz="96457" autoAdjust="0"/>
  </p:normalViewPr>
  <p:slideViewPr>
    <p:cSldViewPr snapToGrid="0">
      <p:cViewPr varScale="1">
        <p:scale>
          <a:sx n="106" d="100"/>
          <a:sy n="106" d="100"/>
        </p:scale>
        <p:origin x="96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wendolyn Reyna" userId="0492242f-5314-4750-ad50-640a4fe02908" providerId="ADAL" clId="{0F2F325E-815E-4EFB-8D05-199871636F60}"/>
    <pc:docChg chg="custSel modSld">
      <pc:chgData name="Gwendolyn Reyna" userId="0492242f-5314-4750-ad50-640a4fe02908" providerId="ADAL" clId="{0F2F325E-815E-4EFB-8D05-199871636F60}" dt="2026-06-12T19:28:32.022" v="9" actId="1076"/>
      <pc:docMkLst>
        <pc:docMk/>
      </pc:docMkLst>
      <pc:sldChg chg="addSp delSp modSp mod">
        <pc:chgData name="Gwendolyn Reyna" userId="0492242f-5314-4750-ad50-640a4fe02908" providerId="ADAL" clId="{0F2F325E-815E-4EFB-8D05-199871636F60}" dt="2026-06-12T19:14:46.186" v="4" actId="1076"/>
        <pc:sldMkLst>
          <pc:docMk/>
          <pc:sldMk cId="1171176184" sldId="308"/>
        </pc:sldMkLst>
        <pc:spChg chg="del">
          <ac:chgData name="Gwendolyn Reyna" userId="0492242f-5314-4750-ad50-640a4fe02908" providerId="ADAL" clId="{0F2F325E-815E-4EFB-8D05-199871636F60}" dt="2026-06-12T19:14:31.947" v="1" actId="478"/>
          <ac:spMkLst>
            <pc:docMk/>
            <pc:sldMk cId="1171176184" sldId="308"/>
            <ac:spMk id="10" creationId="{3C6DAAF1-2EB2-8B80-B01D-5EB309D91231}"/>
          </ac:spMkLst>
        </pc:spChg>
        <pc:picChg chg="del">
          <ac:chgData name="Gwendolyn Reyna" userId="0492242f-5314-4750-ad50-640a4fe02908" providerId="ADAL" clId="{0F2F325E-815E-4EFB-8D05-199871636F60}" dt="2026-06-12T19:14:28.020" v="0" actId="478"/>
          <ac:picMkLst>
            <pc:docMk/>
            <pc:sldMk cId="1171176184" sldId="308"/>
            <ac:picMk id="6" creationId="{66ED3396-65DA-745D-6E4B-AF34C7CDEC1D}"/>
          </ac:picMkLst>
        </pc:picChg>
        <pc:picChg chg="add mod">
          <ac:chgData name="Gwendolyn Reyna" userId="0492242f-5314-4750-ad50-640a4fe02908" providerId="ADAL" clId="{0F2F325E-815E-4EFB-8D05-199871636F60}" dt="2026-06-12T19:14:46.186" v="4" actId="1076"/>
          <ac:picMkLst>
            <pc:docMk/>
            <pc:sldMk cId="1171176184" sldId="308"/>
            <ac:picMk id="1026" creationId="{7F58E77F-7DB6-63B2-87B1-E2A54A5A5956}"/>
          </ac:picMkLst>
        </pc:picChg>
      </pc:sldChg>
      <pc:sldChg chg="addSp modSp">
        <pc:chgData name="Gwendolyn Reyna" userId="0492242f-5314-4750-ad50-640a4fe02908" providerId="ADAL" clId="{0F2F325E-815E-4EFB-8D05-199871636F60}" dt="2026-06-12T19:28:32.022" v="9" actId="1076"/>
        <pc:sldMkLst>
          <pc:docMk/>
          <pc:sldMk cId="675889619" sldId="842"/>
        </pc:sldMkLst>
        <pc:picChg chg="add mod">
          <ac:chgData name="Gwendolyn Reyna" userId="0492242f-5314-4750-ad50-640a4fe02908" providerId="ADAL" clId="{0F2F325E-815E-4EFB-8D05-199871636F60}" dt="2026-06-12T19:28:32.022" v="9" actId="1076"/>
          <ac:picMkLst>
            <pc:docMk/>
            <pc:sldMk cId="675889619" sldId="842"/>
            <ac:picMk id="2050" creationId="{BF2C3FAF-9AAF-60A1-66A1-67E3FEE786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B0F47-72A7-40CD-97BC-FA664BD8B4EC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31FF5-ADD1-489E-9034-3EA82234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FAFC5-3A27-43A2-9905-E94D9A42FA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048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58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93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BEB40-EBF1-8174-3645-1726CBDB0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2E6EC6-E147-E78F-F2AD-2EB47022E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19371D-5C2A-3E5B-6C39-D4DDC1FA5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5813A-B03D-C0C8-CAE6-DA932485E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9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79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3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4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D1FD0-54D9-4E1C-825B-04680782A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FCEC27-105A-A989-0B73-745F1F5CC3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D37EF4-1930-56E8-CA7C-4AC2023C52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34E10-8EC6-9528-184C-497D5EDF9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2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1E25B-D9FC-7FB5-9CAC-175183948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E39162-40A8-F190-E5DA-05AECCE95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02595A-7E50-B1FE-3593-5ED6EAD02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7F86F-3FD6-93ED-7A91-3BBB0FF90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4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FE295-835B-2036-EFDB-BFEA69EC2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24E84C-BC50-B69E-6203-4BA678022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8BB6B7-EF7B-596C-1A5E-281ABA86C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AA7FD-F6F9-D196-E66E-79EC22547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9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6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6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43688-4FF6-DBB5-5E05-803FBC828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7F0A89-987D-9937-9B70-F5121B91A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0196B-BDFD-E0FD-4D50-EEE5B3439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D2A2B-8917-7BB9-820B-431530D43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13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ACB40-9331-5CA2-0DD8-3E98815FC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5E882B-3839-4518-5E89-0BA7211CFA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9E81A4-B1B4-B36E-123D-3C92A684F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DC286-A7B3-613C-E4B0-027C116F05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FE54C2-D791-9B45-AD53-484F26DBF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2715"/>
            <a:ext cx="12179300" cy="6852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D23563-8619-944E-B06D-E9C75F669E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9800" y="1967947"/>
            <a:ext cx="9144000" cy="1909763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55242-CE50-B746-8A9D-3F32FAEFC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168569"/>
            <a:ext cx="9144000" cy="60221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B8909-4FC5-74CC-1B81-50391E3690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" y="5953125"/>
            <a:ext cx="1381852" cy="7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31B4AF-4EF8-F445-5A0B-14E5FD92CF77}"/>
              </a:ext>
            </a:extLst>
          </p:cNvPr>
          <p:cNvSpPr/>
          <p:nvPr userDrawn="1"/>
        </p:nvSpPr>
        <p:spPr>
          <a:xfrm>
            <a:off x="0" y="0"/>
            <a:ext cx="31683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F6A19-9DF2-9A4A-8D20-804B137EB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77" r="-1"/>
          <a:stretch>
            <a:fillRect/>
          </a:stretch>
        </p:blipFill>
        <p:spPr>
          <a:xfrm>
            <a:off x="1714500" y="143"/>
            <a:ext cx="10479170" cy="685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C372F6-D2C3-1944-933E-76E4DFF5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6D73-AE2C-AB40-B1D4-C781FCC2F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3835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E594532-75D3-4E76-ADA6-C212612B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1E6CC9-2A32-4314-BD62-AB78B2787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2552" y="5873961"/>
            <a:ext cx="8746897" cy="421493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200">
                <a:latin typeface="Lub Dub Condensed" panose="020B0506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FDC5C-51A7-9108-F632-7665C1EA3989}"/>
              </a:ext>
            </a:extLst>
          </p:cNvPr>
          <p:cNvSpPr txBox="1"/>
          <p:nvPr userDrawn="1"/>
        </p:nvSpPr>
        <p:spPr>
          <a:xfrm>
            <a:off x="2155398" y="6355866"/>
            <a:ext cx="78812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77"/>
              </a:rPr>
              <a:t>Gonzalez &amp; Kaur. Guidelines in Action: Flight of the Mobile Stroke Unit. </a:t>
            </a:r>
            <a:r>
              <a:rPr lang="en-US" sz="9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77"/>
              </a:rPr>
              <a:t>Stroke</a:t>
            </a:r>
            <a:r>
              <a:rPr lang="en-US" sz="9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77"/>
              </a:rPr>
              <a:t>. 2026, doi:10.1161/STROKEAHA.125.053830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D2C954-7621-3F4E-5BE3-C43E60F1B3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" y="5953125"/>
            <a:ext cx="1381852" cy="7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8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FE2D9C-BD8C-4C23-9CD4-A4EC9E1FB8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2A071F2-9471-4880-A0A3-0F5D0342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4672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4330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FE2D9C-BD8C-4C23-9CD4-A4EC9E1FB8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F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2A071F2-9471-4880-A0A3-0F5D0342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4672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3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C06D0D-9CF8-BF47-84F1-14601FF4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6185F-E230-DF47-BD73-C48F14F3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57745"/>
            <a:ext cx="10515600" cy="4335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27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Lub Dub Bold" panose="020B08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essional.heart.org/en/guidelines-and-statements/guideline-essentials-case-study-slide-seri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rt.org/en/about-us/statements-and-policies/copyright-request-for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American Heart Association">
            <a:extLst>
              <a:ext uri="{FF2B5EF4-FFF2-40B4-BE49-F238E27FC236}">
                <a16:creationId xmlns:a16="http://schemas.microsoft.com/office/drawing/2014/main" id="{96162FBB-ECD7-4996-B4F0-6244AFA17C13}"/>
              </a:ext>
            </a:extLst>
          </p:cNvPr>
          <p:cNvSpPr/>
          <p:nvPr/>
        </p:nvSpPr>
        <p:spPr>
          <a:xfrm>
            <a:off x="160256" y="5825765"/>
            <a:ext cx="1470581" cy="895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E7538-99E0-814A-996C-0848A5205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3542" y="1200875"/>
            <a:ext cx="9144000" cy="1737889"/>
          </a:xfrm>
        </p:spPr>
        <p:txBody>
          <a:bodyPr/>
          <a:lstStyle/>
          <a:p>
            <a:r>
              <a:rPr lang="en-US" sz="6600" dirty="0"/>
              <a:t>Guideline Essentials: </a:t>
            </a:r>
            <a:r>
              <a:rPr lang="en-US" sz="4800" dirty="0">
                <a:latin typeface="Lub Dub Medium" panose="020B0603030403020204" pitchFamily="34" charset="0"/>
              </a:rPr>
              <a:t> Case Study Slide Series</a:t>
            </a:r>
            <a:endParaRPr lang="en-US" sz="7200" dirty="0">
              <a:latin typeface="Lub Dub Medium" panose="020B06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A19E2-C884-5343-8547-E4ACA2FCD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3567" y="3190625"/>
            <a:ext cx="8743950" cy="271318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Lub Dub Light" panose="020B0303030403020204" pitchFamily="34" charset="0"/>
              </a:rPr>
              <a:t>Acute Ischemic Stroke Case Study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Lub Dub Light" panose="020B0303030403020204" pitchFamily="34" charset="0"/>
              </a:rPr>
              <a:t>ADAPTED FROM:</a:t>
            </a:r>
            <a:br>
              <a:rPr lang="en-US" dirty="0">
                <a:latin typeface="Lub Dub Light" panose="020B0303030403020204" pitchFamily="34" charset="0"/>
              </a:rPr>
            </a:br>
            <a:r>
              <a:rPr lang="en-US" sz="1050" dirty="0">
                <a:latin typeface="Lub Dub Light" panose="020B0303030403020204" pitchFamily="34" charset="0"/>
              </a:rPr>
              <a:t> </a:t>
            </a:r>
            <a:br>
              <a:rPr lang="en-US" sz="1600" dirty="0"/>
            </a:br>
            <a:r>
              <a:rPr lang="en-US" sz="3200" dirty="0"/>
              <a:t>Guidelines in Action: Flight of the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Mobile Stroke Unit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>
              <a:latin typeface="Lub Dub Bold" panose="020B0803030403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58E77F-7DB6-63B2-87B1-E2A54A5A5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283" y="4956820"/>
            <a:ext cx="1558468" cy="17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17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378A2-1DBC-00F0-C607-2905AB9DD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BBBAA-E296-779E-814D-AA5086E1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MSU &amp; Endovascular Thrombectomy (EVT)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638633-0957-2BAC-2BB4-DA7E977EB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342431"/>
            <a:ext cx="5087587" cy="593627"/>
          </a:xfrm>
          <a:prstGeom prst="rect">
            <a:avLst/>
          </a:prstGeom>
          <a:solidFill>
            <a:srgbClr val="065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295B1C-4A73-FA9C-177E-DF14B45A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342431"/>
            <a:ext cx="5087587" cy="4266369"/>
          </a:xfrm>
          <a:prstGeom prst="rect">
            <a:avLst/>
          </a:prstGeom>
          <a:noFill/>
          <a:ln w="25400">
            <a:solidFill>
              <a:srgbClr val="065D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6F383-AD66-2C10-3ADC-8F714167C57C}"/>
              </a:ext>
            </a:extLst>
          </p:cNvPr>
          <p:cNvSpPr txBox="1"/>
          <p:nvPr/>
        </p:nvSpPr>
        <p:spPr>
          <a:xfrm>
            <a:off x="1033154" y="1404404"/>
            <a:ext cx="468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Lub Dub Heavy" panose="020B0603030403020204" pitchFamily="34" charset="77"/>
              </a:rPr>
              <a:t>Without</a:t>
            </a:r>
            <a:r>
              <a:rPr lang="en-US" sz="2300" b="1" dirty="0">
                <a:solidFill>
                  <a:schemeClr val="bg1"/>
                </a:solidFill>
                <a:latin typeface="Lub Dub Bold" panose="020B0603030403020204" pitchFamily="34" charset="77"/>
              </a:rPr>
              <a:t> CT Angiogram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366F4C-C9DB-75E5-106B-1E5A5C4BFE95}"/>
              </a:ext>
            </a:extLst>
          </p:cNvPr>
          <p:cNvSpPr txBox="1"/>
          <p:nvPr/>
        </p:nvSpPr>
        <p:spPr>
          <a:xfrm>
            <a:off x="1033154" y="2020549"/>
            <a:ext cx="4631376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  <a:t>B_PROUD and BEST-MSU found no significant association between MSU care and faster dispatch-to-thrombectomy time</a:t>
            </a:r>
          </a:p>
          <a:p>
            <a:pPr marL="228600" indent="-228600">
              <a:spcAft>
                <a:spcPts val="1000"/>
              </a:spcAft>
              <a:buSzPct val="100000"/>
              <a:buFontTx/>
              <a:buChar char="•"/>
            </a:pPr>
            <a: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  <a:t>No significant increase in thrombectomy rates compared </a:t>
            </a:r>
            <a:b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</a:br>
            <a: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  <a:t>to standard EMS</a:t>
            </a:r>
            <a:endParaRPr lang="en-US" sz="2000" dirty="0">
              <a:latin typeface="Lub Dub Medium" panose="020B0603030403020204" pitchFamily="34" charset="77"/>
            </a:endParaRPr>
          </a:p>
          <a:p>
            <a:pPr marL="228600" indent="-228600">
              <a:spcAft>
                <a:spcPts val="1000"/>
              </a:spcAft>
              <a:buSzPct val="100000"/>
              <a:buFontTx/>
              <a:buChar char="•"/>
            </a:pPr>
            <a: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  <a:t>Limited prehospital </a:t>
            </a:r>
            <a:b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</a:br>
            <a: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  <a:t>LVO identification without vascular imaging</a:t>
            </a:r>
            <a:endParaRPr lang="en-US" sz="2000" dirty="0">
              <a:latin typeface="Lub Dub Medium" panose="020B0603030403020204" pitchFamily="34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8C88D8-E012-09A1-D24C-D0FE1C99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51800" y="1342431"/>
            <a:ext cx="5087587" cy="593627"/>
          </a:xfrm>
          <a:prstGeom prst="rect">
            <a:avLst/>
          </a:prstGeom>
          <a:solidFill>
            <a:srgbClr val="065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5B1554-B847-EF1C-9294-0E277C2E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51800" y="1342431"/>
            <a:ext cx="5087587" cy="4266369"/>
          </a:xfrm>
          <a:prstGeom prst="rect">
            <a:avLst/>
          </a:prstGeom>
          <a:noFill/>
          <a:ln w="25400">
            <a:solidFill>
              <a:srgbClr val="065D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686C0-4C56-A10B-C21A-C35337A1C656}"/>
              </a:ext>
            </a:extLst>
          </p:cNvPr>
          <p:cNvSpPr txBox="1"/>
          <p:nvPr/>
        </p:nvSpPr>
        <p:spPr>
          <a:xfrm>
            <a:off x="6346754" y="1404404"/>
            <a:ext cx="468364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Lub Dub Heavy" panose="020B0603030403020204" pitchFamily="34" charset="77"/>
              </a:rPr>
              <a:t>With</a:t>
            </a:r>
            <a:r>
              <a:rPr lang="en-US" sz="2300" b="1" dirty="0">
                <a:solidFill>
                  <a:schemeClr val="bg1"/>
                </a:solidFill>
                <a:latin typeface="Lub Dub Bold" panose="020B0603030403020204" pitchFamily="34" charset="77"/>
              </a:rPr>
              <a:t> CT Angiogram On-Board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650DE7-14BE-8B7C-4DC3-89D9ECB9CD6E}"/>
              </a:ext>
            </a:extLst>
          </p:cNvPr>
          <p:cNvSpPr txBox="1"/>
          <p:nvPr/>
        </p:nvSpPr>
        <p:spPr>
          <a:xfrm>
            <a:off x="6346754" y="2020549"/>
            <a:ext cx="463137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  <a:t>Shorter door-to-puncture time (Czap et al., Zhao et al.)</a:t>
            </a:r>
          </a:p>
          <a:p>
            <a:pPr marL="228600" indent="-228600">
              <a:spcAft>
                <a:spcPts val="1000"/>
              </a:spcAft>
              <a:buSzPct val="100000"/>
              <a:buFontTx/>
              <a:buChar char="•"/>
            </a:pPr>
            <a: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  <a:t>Earlier prehospital LVO </a:t>
            </a:r>
            <a:b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</a:br>
            <a: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  <a:t>diagnosis and direct triage to EVT-capable centers</a:t>
            </a:r>
            <a:endParaRPr lang="en-US" sz="2000" dirty="0">
              <a:latin typeface="Lub Dub Medium" panose="020B0603030403020204" pitchFamily="34" charset="77"/>
            </a:endParaRPr>
          </a:p>
          <a:p>
            <a:pPr marL="228600" indent="-228600">
              <a:spcAft>
                <a:spcPts val="1000"/>
              </a:spcAft>
              <a:buSzPct val="100000"/>
              <a:buFontTx/>
              <a:buChar char="•"/>
            </a:pPr>
            <a: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  <a:t>Earlier prenotification of receiving stroke teams</a:t>
            </a:r>
            <a:endParaRPr lang="en-US" sz="2000" dirty="0">
              <a:latin typeface="Lub Dub Medium" panose="020B0603030403020204" pitchFamily="34" charset="77"/>
            </a:endParaRPr>
          </a:p>
          <a:p>
            <a:pPr marL="228600" indent="-228600">
              <a:spcAft>
                <a:spcPts val="1000"/>
              </a:spcAft>
              <a:buSzPct val="100000"/>
              <a:buFontTx/>
              <a:buChar char="•"/>
            </a:pPr>
            <a: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  <a:t>Greater estimated disability avoidance due to earlier EVT</a:t>
            </a:r>
            <a:endParaRPr lang="en-US" sz="2000" dirty="0">
              <a:latin typeface="Lub Dub Medium" panose="020B06030304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93B4C-B9D2-C2D7-652D-095867916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10</a:t>
            </a:fld>
            <a:endParaRPr lang="en-US" sz="9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512C23B-3FAA-818A-6203-74FC9591E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1224" y="5933873"/>
            <a:ext cx="10013904" cy="421994"/>
          </a:xfrm>
        </p:spPr>
        <p:txBody>
          <a:bodyPr/>
          <a:lstStyle/>
          <a:p>
            <a:r>
              <a:rPr lang="en-US" b="1" dirty="0"/>
              <a:t>Abbreviations:</a:t>
            </a:r>
            <a:r>
              <a:rPr lang="en-US" dirty="0"/>
              <a:t> CT indicates computed tomography; EMS, emergency medical services; EVT, endovascular thrombectomy; IVT, intravenous thrombolysis; LVO, large vessel occlusion; and MSU, mobile stroke unit.</a:t>
            </a:r>
          </a:p>
        </p:txBody>
      </p:sp>
    </p:spTree>
    <p:extLst>
      <p:ext uri="{BB962C8B-B14F-4D97-AF65-F5344CB8AC3E}">
        <p14:creationId xmlns:p14="http://schemas.microsoft.com/office/powerpoint/2010/main" val="16046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0FC0E-6A39-42E1-B4DE-3BE49A1B2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4A78-7B33-0F9D-7C1E-977C781D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MSU in Intracerebral Hemorrhage (ICH)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6A2038-09CF-E2A7-AB35-64D758255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342431"/>
            <a:ext cx="6289800" cy="593627"/>
          </a:xfrm>
          <a:prstGeom prst="rect">
            <a:avLst/>
          </a:prstGeom>
          <a:solidFill>
            <a:srgbClr val="065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EB72C-F030-76A3-5A59-7D4BB1EE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342431"/>
            <a:ext cx="6289800" cy="2142449"/>
          </a:xfrm>
          <a:prstGeom prst="rect">
            <a:avLst/>
          </a:prstGeom>
          <a:noFill/>
          <a:ln w="25400">
            <a:solidFill>
              <a:srgbClr val="065D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8FA26-B2AD-C838-D92C-1AAC9C089C29}"/>
              </a:ext>
            </a:extLst>
          </p:cNvPr>
          <p:cNvSpPr txBox="1"/>
          <p:nvPr/>
        </p:nvSpPr>
        <p:spPr>
          <a:xfrm>
            <a:off x="1033154" y="1404404"/>
            <a:ext cx="585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Lub Dub Bold" panose="020B0603030403020204" pitchFamily="34" charset="77"/>
              </a:rPr>
              <a:t>INTERACT 4 Trial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B5F60-BD0E-98F7-ABDA-391A74B2F305}"/>
              </a:ext>
            </a:extLst>
          </p:cNvPr>
          <p:cNvSpPr txBox="1"/>
          <p:nvPr/>
        </p:nvSpPr>
        <p:spPr>
          <a:xfrm>
            <a:off x="1033154" y="2020549"/>
            <a:ext cx="6094846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ub Dub Medium" panose="020B0603030403020204" pitchFamily="34" charset="77"/>
              </a:rPr>
              <a:t>Fourth Intensive Ambulance-Delivered Blood Pressure Reduction in Hyper-Acute Stroke</a:t>
            </a:r>
            <a:endParaRPr lang="en-US" dirty="0">
              <a:latin typeface="Lub Dub Medium" panose="020B0603030403020204" pitchFamily="34" charset="77"/>
            </a:endParaRPr>
          </a:p>
          <a:p>
            <a:pPr marL="22860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ub Dub Medium" panose="020B0603030403020204" pitchFamily="34" charset="77"/>
              </a:rPr>
              <a:t>MSU operational metrics similar to AIS care. Supports MSU utility in ICH management.</a:t>
            </a:r>
            <a:endParaRPr lang="en-US" dirty="0">
              <a:latin typeface="Lub Dub Medium" panose="020B0603030403020204" pitchFamily="34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3F19FC-1515-A526-C297-A6A116EF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3833631"/>
            <a:ext cx="6289800" cy="593627"/>
          </a:xfrm>
          <a:prstGeom prst="rect">
            <a:avLst/>
          </a:prstGeom>
          <a:solidFill>
            <a:srgbClr val="065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19A217-80BF-6296-3383-D8365BD08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3833631"/>
            <a:ext cx="6289800" cy="1988049"/>
          </a:xfrm>
          <a:prstGeom prst="rect">
            <a:avLst/>
          </a:prstGeom>
          <a:noFill/>
          <a:ln w="25400">
            <a:solidFill>
              <a:srgbClr val="065D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090347-2C25-D537-F04F-B8617AFF4BD0}"/>
              </a:ext>
            </a:extLst>
          </p:cNvPr>
          <p:cNvSpPr txBox="1"/>
          <p:nvPr/>
        </p:nvSpPr>
        <p:spPr>
          <a:xfrm>
            <a:off x="1033154" y="3895604"/>
            <a:ext cx="585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Lub Dub Bold" panose="020B0603030403020204" pitchFamily="34" charset="77"/>
              </a:rPr>
              <a:t>B_PROUD ICH Subgroup (n=173)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EE7F32-2263-80DE-0327-60EA2A090E0E}"/>
              </a:ext>
            </a:extLst>
          </p:cNvPr>
          <p:cNvSpPr txBox="1"/>
          <p:nvPr/>
        </p:nvSpPr>
        <p:spPr>
          <a:xfrm>
            <a:off x="1033154" y="4511749"/>
            <a:ext cx="6094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Lub Dub Medium" panose="020B0603030403020204" pitchFamily="34" charset="77"/>
              </a:rPr>
              <a:t>Earlier imaging and lower systolic BP on arrival with MSU vs. conventional care.</a:t>
            </a:r>
            <a:r>
              <a:rPr lang="en-US" dirty="0">
                <a:latin typeface="Lub Dub Medium" panose="020B0603030403020204" pitchFamily="34" charset="77"/>
              </a:rPr>
              <a:t> </a:t>
            </a:r>
            <a:r>
              <a:rPr lang="en-US" dirty="0">
                <a:solidFill>
                  <a:srgbClr val="333333"/>
                </a:solidFill>
                <a:latin typeface="Lub Dub Medium" panose="020B0603030403020204" pitchFamily="34" charset="77"/>
              </a:rPr>
              <a:t>However, did NOT show improved outcomes. Subgroup was small with limitations — larger studies needed.</a:t>
            </a:r>
            <a:endParaRPr lang="en-US" dirty="0">
              <a:latin typeface="Lub Dub Medium" panose="020B0603030403020204" pitchFamily="34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4D56D6-B7A4-06C1-0DF3-3B8D96F53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00316" y="1342431"/>
            <a:ext cx="3248964" cy="593627"/>
          </a:xfrm>
          <a:prstGeom prst="rect">
            <a:avLst/>
          </a:prstGeom>
          <a:solidFill>
            <a:srgbClr val="065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72D0B-C6A9-7B1D-4281-5BFBA8850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00315" y="1342431"/>
            <a:ext cx="3248965" cy="4469089"/>
          </a:xfrm>
          <a:prstGeom prst="rect">
            <a:avLst/>
          </a:prstGeom>
          <a:noFill/>
          <a:ln w="25400">
            <a:solidFill>
              <a:srgbClr val="065D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79B440-EAB7-F4AC-BA15-EB0D37A65C38}"/>
              </a:ext>
            </a:extLst>
          </p:cNvPr>
          <p:cNvSpPr txBox="1"/>
          <p:nvPr/>
        </p:nvSpPr>
        <p:spPr>
          <a:xfrm>
            <a:off x="7596628" y="1404404"/>
            <a:ext cx="30408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Lub Dub Bold" panose="020B0603030403020204" pitchFamily="34" charset="77"/>
              </a:rPr>
              <a:t>Current Status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35CC07-DB01-C19F-F629-FFA328653581}"/>
              </a:ext>
            </a:extLst>
          </p:cNvPr>
          <p:cNvSpPr txBox="1"/>
          <p:nvPr/>
        </p:nvSpPr>
        <p:spPr>
          <a:xfrm>
            <a:off x="7654628" y="2020549"/>
            <a:ext cx="2962572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ub Dub Medium" panose="020B0603030403020204" pitchFamily="34" charset="77"/>
              </a:rPr>
              <a:t>Mixed evidence</a:t>
            </a:r>
            <a:r>
              <a:rPr lang="en-US" dirty="0">
                <a:latin typeface="Lub Dub Medium" panose="020B0603030403020204" pitchFamily="34" charset="77"/>
              </a:rPr>
              <a:t> </a:t>
            </a:r>
            <a:r>
              <a:rPr lang="en-US" dirty="0">
                <a:solidFill>
                  <a:srgbClr val="333333"/>
                </a:solidFill>
                <a:latin typeface="Lub Dub Medium" panose="020B0603030403020204" pitchFamily="34" charset="77"/>
              </a:rPr>
              <a:t>on whether MSU improves ICH outcomes</a:t>
            </a:r>
            <a:endParaRPr lang="en-US" dirty="0">
              <a:latin typeface="Lub Dub Medium" panose="020B0603030403020204" pitchFamily="34" charset="77"/>
            </a:endParaRPr>
          </a:p>
          <a:p>
            <a:pPr marL="22860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ub Dub Medium" panose="020B0603030403020204" pitchFamily="34" charset="77"/>
              </a:rPr>
              <a:t>Larger, dedicated ICH trials are needed</a:t>
            </a:r>
            <a:endParaRPr lang="en-US" dirty="0">
              <a:latin typeface="Lub Dub Medium" panose="020B0603030403020204" pitchFamily="34" charset="77"/>
            </a:endParaRPr>
          </a:p>
          <a:p>
            <a:pPr marL="22860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Lub Dub Medium" panose="020B0603030403020204" pitchFamily="34" charset="77"/>
              </a:rPr>
              <a:t>MSU may still benefit by enabling earlier BP management — </a:t>
            </a:r>
            <a:br>
              <a:rPr lang="en-US" dirty="0">
                <a:solidFill>
                  <a:srgbClr val="333333"/>
                </a:solidFill>
                <a:latin typeface="Lub Dub Medium" panose="020B0603030403020204" pitchFamily="34" charset="77"/>
              </a:rPr>
            </a:br>
            <a:r>
              <a:rPr lang="en-US" dirty="0">
                <a:solidFill>
                  <a:srgbClr val="333333"/>
                </a:solidFill>
                <a:latin typeface="Lub Dub Medium" panose="020B0603030403020204" pitchFamily="34" charset="77"/>
              </a:rPr>
              <a:t>a critical intervention in ICH</a:t>
            </a:r>
            <a:endParaRPr lang="en-US" dirty="0">
              <a:latin typeface="Lub Dub Medium" panose="020B06030304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D755A-A210-2DFD-A527-8281922C3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11</a:t>
            </a:fld>
            <a:endParaRPr lang="en-US" sz="9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88E199-5515-4E75-155D-7A1C042F4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1224" y="5933873"/>
            <a:ext cx="10013904" cy="421994"/>
          </a:xfrm>
        </p:spPr>
        <p:txBody>
          <a:bodyPr/>
          <a:lstStyle/>
          <a:p>
            <a:r>
              <a:rPr lang="en-US" b="1" dirty="0"/>
              <a:t>Abbreviations:</a:t>
            </a:r>
            <a:r>
              <a:rPr lang="en-US" dirty="0"/>
              <a:t> AIS indicates acute ischemic stroke; BP, blood pressure; ICH, intracerebral hemorrhage; and MSU, mobile stroke unit.</a:t>
            </a:r>
          </a:p>
        </p:txBody>
      </p:sp>
    </p:spTree>
    <p:extLst>
      <p:ext uri="{BB962C8B-B14F-4D97-AF65-F5344CB8AC3E}">
        <p14:creationId xmlns:p14="http://schemas.microsoft.com/office/powerpoint/2010/main" val="11232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9D76C-31F1-C7F9-AD62-0AC195C58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9F02E-9BC5-55E6-3672-48AF7F099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MSU Cost-Effectiveness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9854AF-E085-167D-7EFD-89D9A748D1B2}"/>
              </a:ext>
            </a:extLst>
          </p:cNvPr>
          <p:cNvSpPr txBox="1"/>
          <p:nvPr/>
        </p:nvSpPr>
        <p:spPr>
          <a:xfrm>
            <a:off x="746760" y="951882"/>
            <a:ext cx="1033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b Dub Condensed" panose="020B0506030403020204" pitchFamily="34" charset="77"/>
              </a:rPr>
              <a:t>Rajan et al., Ann Neurol 2025 • Prospective multicenter analysis at 7 US sites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C9C239-3B62-AE62-4FAA-E9FB89188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3488" y="1676400"/>
            <a:ext cx="3416432" cy="1564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48A9F5-35D3-D160-0233-15E1F9D7960C}"/>
              </a:ext>
            </a:extLst>
          </p:cNvPr>
          <p:cNvSpPr txBox="1"/>
          <p:nvPr/>
        </p:nvSpPr>
        <p:spPr>
          <a:xfrm>
            <a:off x="1139372" y="1771206"/>
            <a:ext cx="3132925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065D93"/>
                </a:solidFill>
                <a:latin typeface="Lub Dub Heavy" panose="020B0603030403020204" pitchFamily="34" charset="77"/>
              </a:rPr>
              <a:t>$445,812</a:t>
            </a:r>
          </a:p>
          <a:p>
            <a:pPr algn="ctr"/>
            <a:r>
              <a:rPr lang="en-US" dirty="0">
                <a:latin typeface="Lub Dub Medium" panose="020B0603030403020204" pitchFamily="34" charset="77"/>
              </a:rPr>
              <a:t>Average Annual Capital + Operational Cost per MSU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805D33-CB09-91AE-1595-706CBF088C6F}"/>
              </a:ext>
            </a:extLst>
          </p:cNvPr>
          <p:cNvSpPr txBox="1"/>
          <p:nvPr/>
        </p:nvSpPr>
        <p:spPr>
          <a:xfrm>
            <a:off x="4889842" y="1568006"/>
            <a:ext cx="5442239" cy="4616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65D93"/>
                </a:solidFill>
                <a:latin typeface="Lub Dub Bold" panose="020B0803030403020204" pitchFamily="34" charset="0"/>
              </a:rPr>
              <a:t>Biggest Cost Drivers</a:t>
            </a:r>
            <a:endParaRPr lang="en-US" sz="2400" dirty="0">
              <a:solidFill>
                <a:srgbClr val="065D93"/>
              </a:solidFill>
              <a:latin typeface="Lub Dub Medium" panose="020B0603030403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FBB0CC-A3CC-3C45-0467-A88829EA49E4}"/>
              </a:ext>
            </a:extLst>
          </p:cNvPr>
          <p:cNvSpPr txBox="1"/>
          <p:nvPr/>
        </p:nvSpPr>
        <p:spPr>
          <a:xfrm>
            <a:off x="4795200" y="2010317"/>
            <a:ext cx="6242400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b="1" dirty="0">
                <a:solidFill>
                  <a:srgbClr val="333333"/>
                </a:solidFill>
                <a:latin typeface="Lub Dub Bold" panose="020B0603030403020204" pitchFamily="34" charset="77"/>
              </a:rPr>
              <a:t>Personnel costs </a:t>
            </a:r>
            <a:r>
              <a:rPr lang="en-US" dirty="0">
                <a:solidFill>
                  <a:srgbClr val="333333"/>
                </a:solidFill>
                <a:latin typeface="Lub Dub Medium" panose="020B0603030403020204" pitchFamily="34" charset="77"/>
              </a:rPr>
              <a:t>(team composition, on-board vs. telemedicine specialists, regional salaries)</a:t>
            </a:r>
            <a:endParaRPr lang="en-US" dirty="0">
              <a:latin typeface="Lub Dub Medium" panose="020B0603030403020204" pitchFamily="34" charset="77"/>
            </a:endParaRPr>
          </a:p>
          <a:p>
            <a:pPr>
              <a:spcAft>
                <a:spcPts val="800"/>
              </a:spcAft>
            </a:pPr>
            <a:r>
              <a:rPr lang="en-US" b="1" dirty="0">
                <a:solidFill>
                  <a:srgbClr val="333333"/>
                </a:solidFill>
                <a:latin typeface="Lub Dub Bold" panose="020B0603030403020204" pitchFamily="34" charset="77"/>
              </a:rPr>
              <a:t>Hardware costs </a:t>
            </a:r>
            <a:r>
              <a:rPr lang="en-US" dirty="0">
                <a:solidFill>
                  <a:srgbClr val="333333"/>
                </a:solidFill>
                <a:latin typeface="Lub Dub Medium" panose="020B0603030403020204" pitchFamily="34" charset="77"/>
              </a:rPr>
              <a:t>(CT scanner, medications, diagnostics — can reduce via less expensive alternatives)</a:t>
            </a:r>
            <a:endParaRPr lang="en-US" dirty="0">
              <a:latin typeface="Lub Dub Medium" panose="020B0603030403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D75B7B-FAD7-C951-9EA9-08DAD9EF2E97}"/>
              </a:ext>
            </a:extLst>
          </p:cNvPr>
          <p:cNvSpPr txBox="1"/>
          <p:nvPr/>
        </p:nvSpPr>
        <p:spPr>
          <a:xfrm>
            <a:off x="865042" y="3626319"/>
            <a:ext cx="5442239" cy="4616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Lub Dub Bold" panose="020B0803030403020204" pitchFamily="34" charset="0"/>
              </a:rPr>
              <a:t>MSU IS COST-EFFECTIVE WHEN…</a:t>
            </a:r>
            <a:endParaRPr lang="en-US" sz="2400" dirty="0">
              <a:latin typeface="Lub Dub Medium" panose="020B0603030403020204" pitchFamily="34" charset="0"/>
            </a:endParaRPr>
          </a:p>
        </p:txBody>
      </p:sp>
      <p:sp>
        <p:nvSpPr>
          <p:cNvPr id="14" name="Shape 21">
            <a:extLst>
              <a:ext uri="{FF2B5EF4-FFF2-40B4-BE49-F238E27FC236}">
                <a16:creationId xmlns:a16="http://schemas.microsoft.com/office/drawing/2014/main" id="{D7D9EAAA-3841-294F-74F0-4EE51D912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9457" y="4289514"/>
            <a:ext cx="513806" cy="513806"/>
          </a:xfrm>
          <a:prstGeom prst="ellipse">
            <a:avLst/>
          </a:prstGeom>
          <a:solidFill>
            <a:srgbClr val="065D93"/>
          </a:solidFill>
          <a:ln w="12700">
            <a:solidFill>
              <a:srgbClr val="1A6B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639846-F9AA-C54B-064E-BA0D862C0861}"/>
              </a:ext>
            </a:extLst>
          </p:cNvPr>
          <p:cNvSpPr txBox="1"/>
          <p:nvPr/>
        </p:nvSpPr>
        <p:spPr>
          <a:xfrm>
            <a:off x="1709058" y="4244852"/>
            <a:ext cx="4386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Lub Dub Medium" panose="020B0603030403020204" pitchFamily="34" charset="77"/>
              </a:rPr>
              <a:t>Patients without preexisting disability are included in calculations</a:t>
            </a:r>
          </a:p>
        </p:txBody>
      </p:sp>
      <p:sp>
        <p:nvSpPr>
          <p:cNvPr id="18" name="Shape 21">
            <a:extLst>
              <a:ext uri="{FF2B5EF4-FFF2-40B4-BE49-F238E27FC236}">
                <a16:creationId xmlns:a16="http://schemas.microsoft.com/office/drawing/2014/main" id="{E7741F3F-8940-4A25-2AF7-04DF06CD4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9457" y="5121569"/>
            <a:ext cx="513806" cy="513806"/>
          </a:xfrm>
          <a:prstGeom prst="ellipse">
            <a:avLst/>
          </a:prstGeom>
          <a:solidFill>
            <a:srgbClr val="065D93"/>
          </a:solidFill>
          <a:ln w="12700">
            <a:solidFill>
              <a:srgbClr val="1A6B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C71033-AC6C-6714-387C-DE5B3C8CF8E0}"/>
              </a:ext>
            </a:extLst>
          </p:cNvPr>
          <p:cNvSpPr txBox="1"/>
          <p:nvPr/>
        </p:nvSpPr>
        <p:spPr>
          <a:xfrm>
            <a:off x="1709058" y="5076907"/>
            <a:ext cx="3897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Lub Dub Medium" panose="020B0603030403020204" pitchFamily="34" charset="77"/>
              </a:rPr>
              <a:t>MSU treats a higher volume of patients annually</a:t>
            </a:r>
          </a:p>
        </p:txBody>
      </p:sp>
      <p:sp>
        <p:nvSpPr>
          <p:cNvPr id="20" name="Shape 21">
            <a:extLst>
              <a:ext uri="{FF2B5EF4-FFF2-40B4-BE49-F238E27FC236}">
                <a16:creationId xmlns:a16="http://schemas.microsoft.com/office/drawing/2014/main" id="{A9A7A920-0CCB-25F9-BA0C-382492364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18514" y="4289514"/>
            <a:ext cx="513806" cy="513806"/>
          </a:xfrm>
          <a:prstGeom prst="ellipse">
            <a:avLst/>
          </a:prstGeom>
          <a:solidFill>
            <a:srgbClr val="065D93"/>
          </a:solidFill>
          <a:ln w="12700">
            <a:solidFill>
              <a:srgbClr val="1A6B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5E9EC9-ED40-DFB0-928C-19BBA2777FCC}"/>
              </a:ext>
            </a:extLst>
          </p:cNvPr>
          <p:cNvSpPr txBox="1"/>
          <p:nvPr/>
        </p:nvSpPr>
        <p:spPr>
          <a:xfrm>
            <a:off x="7228114" y="4244852"/>
            <a:ext cx="4176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Lub Dub Medium" panose="020B0603030403020204" pitchFamily="34" charset="77"/>
              </a:rPr>
              <a:t>Stroke-related downstream costs are accounted for (lifetime horizon)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FFDFA2-EC26-6AFF-EEA8-99D489FACBF6}"/>
              </a:ext>
            </a:extLst>
          </p:cNvPr>
          <p:cNvSpPr txBox="1"/>
          <p:nvPr/>
        </p:nvSpPr>
        <p:spPr>
          <a:xfrm>
            <a:off x="7228114" y="5076907"/>
            <a:ext cx="4125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Lub Dub Medium" panose="020B0603030403020204" pitchFamily="34" charset="77"/>
              </a:rPr>
              <a:t>Dispatch algorithms optimized through EMS collaboration</a:t>
            </a:r>
          </a:p>
        </p:txBody>
      </p:sp>
      <p:sp>
        <p:nvSpPr>
          <p:cNvPr id="28" name="Text 22">
            <a:extLst>
              <a:ext uri="{FF2B5EF4-FFF2-40B4-BE49-F238E27FC236}">
                <a16:creationId xmlns:a16="http://schemas.microsoft.com/office/drawing/2014/main" id="{A7A3917A-AD44-BD6E-6C58-1F03A0B06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8572" y="4289514"/>
            <a:ext cx="513806" cy="5138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</a:rPr>
              <a:t>✓</a:t>
            </a:r>
            <a:endParaRPr lang="en-US" sz="3200" dirty="0"/>
          </a:p>
        </p:txBody>
      </p:sp>
      <p:sp>
        <p:nvSpPr>
          <p:cNvPr id="29" name="Text 22">
            <a:extLst>
              <a:ext uri="{FF2B5EF4-FFF2-40B4-BE49-F238E27FC236}">
                <a16:creationId xmlns:a16="http://schemas.microsoft.com/office/drawing/2014/main" id="{349DF7C5-876E-3597-A85B-2472CADB1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8572" y="5121569"/>
            <a:ext cx="513806" cy="5138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</a:rPr>
              <a:t>✓</a:t>
            </a:r>
            <a:endParaRPr lang="en-US" sz="3200" dirty="0"/>
          </a:p>
        </p:txBody>
      </p:sp>
      <p:sp>
        <p:nvSpPr>
          <p:cNvPr id="30" name="Text 22">
            <a:extLst>
              <a:ext uri="{FF2B5EF4-FFF2-40B4-BE49-F238E27FC236}">
                <a16:creationId xmlns:a16="http://schemas.microsoft.com/office/drawing/2014/main" id="{1EC38D2B-F679-BCEC-9803-D301F9158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07629" y="4289514"/>
            <a:ext cx="513806" cy="5138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</a:rPr>
              <a:t>✓</a:t>
            </a:r>
            <a:endParaRPr lang="en-US" sz="3200" dirty="0"/>
          </a:p>
        </p:txBody>
      </p:sp>
      <p:sp>
        <p:nvSpPr>
          <p:cNvPr id="40" name="Shape 21">
            <a:extLst>
              <a:ext uri="{FF2B5EF4-FFF2-40B4-BE49-F238E27FC236}">
                <a16:creationId xmlns:a16="http://schemas.microsoft.com/office/drawing/2014/main" id="{57CDECD9-38E7-6A61-0CDD-07E406300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18514" y="5121569"/>
            <a:ext cx="513806" cy="513806"/>
          </a:xfrm>
          <a:prstGeom prst="ellipse">
            <a:avLst/>
          </a:prstGeom>
          <a:solidFill>
            <a:srgbClr val="065D93"/>
          </a:solidFill>
          <a:ln w="12700">
            <a:solidFill>
              <a:srgbClr val="1A6B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22">
            <a:extLst>
              <a:ext uri="{FF2B5EF4-FFF2-40B4-BE49-F238E27FC236}">
                <a16:creationId xmlns:a16="http://schemas.microsoft.com/office/drawing/2014/main" id="{858620BC-0D28-80DD-DA9D-0E5331E4A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07629" y="5121569"/>
            <a:ext cx="513806" cy="5138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</a:rPr>
              <a:t>✓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28AFE-AD4C-8679-59AF-32B89EC35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12</a:t>
            </a:fld>
            <a:endParaRPr lang="en-US" sz="9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0165920-5D41-A0AA-011D-8F835C271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1224" y="5906118"/>
            <a:ext cx="10013904" cy="421994"/>
          </a:xfrm>
        </p:spPr>
        <p:txBody>
          <a:bodyPr/>
          <a:lstStyle/>
          <a:p>
            <a:r>
              <a:rPr lang="en-US" b="1" dirty="0"/>
              <a:t>Abbreviations:</a:t>
            </a:r>
            <a:r>
              <a:rPr lang="en-US" dirty="0"/>
              <a:t> CT indicates computed tomography; EMS, emergency medical services; and MSU, mobile stroke unit.</a:t>
            </a:r>
          </a:p>
        </p:txBody>
      </p:sp>
    </p:spTree>
    <p:extLst>
      <p:ext uri="{BB962C8B-B14F-4D97-AF65-F5344CB8AC3E}">
        <p14:creationId xmlns:p14="http://schemas.microsoft.com/office/powerpoint/2010/main" val="207909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782C3-3C10-53A0-1B2F-4C605D069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F56B-F07E-0088-8CC7-9D03887AF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MSU Programs: </a:t>
            </a:r>
            <a:r>
              <a:rPr lang="en-US" dirty="0">
                <a:latin typeface="Lub Dub Medium" panose="020B0603030403020204" pitchFamily="34" charset="77"/>
              </a:rPr>
              <a:t>Challenges &amp; Limitations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BF7B8B-9165-CAF6-4859-0576B6568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150" y="3667760"/>
            <a:ext cx="3169918" cy="21339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A5D6A-E3C4-92BB-FE4B-5BDAF1B82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6550" y="3667760"/>
            <a:ext cx="3169918" cy="21339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0EA2B-50F0-C074-CE5F-1E8051322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7950" y="3667760"/>
            <a:ext cx="3169918" cy="21339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2F1A13-6579-D8B4-503A-780B60E1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150" y="1280160"/>
            <a:ext cx="3169918" cy="21339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9A3694-A045-91FD-59B3-5D50E3A07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6550" y="1280160"/>
            <a:ext cx="3169918" cy="21339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A1ACF-2C6C-BC0A-CAE0-02B9575F2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7950" y="1280160"/>
            <a:ext cx="3169918" cy="21339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D47A8-641F-C47B-6908-A33973AF49C3}"/>
              </a:ext>
            </a:extLst>
          </p:cNvPr>
          <p:cNvSpPr txBox="1"/>
          <p:nvPr/>
        </p:nvSpPr>
        <p:spPr>
          <a:xfrm>
            <a:off x="953061" y="1216705"/>
            <a:ext cx="3054096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65D93"/>
                </a:solidFill>
                <a:latin typeface="Lub Dub Heavy" panose="020B0603030403020204" pitchFamily="34" charset="77"/>
              </a:rPr>
              <a:t>1</a:t>
            </a:r>
          </a:p>
          <a:p>
            <a:pPr algn="ctr"/>
            <a:r>
              <a:rPr lang="en-US" dirty="0">
                <a:latin typeface="Lub Dub Bold" panose="020B0803030403020204" pitchFamily="34" charset="0"/>
              </a:rPr>
              <a:t>Urban Coverage Bias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</a:rPr>
              <a:t>MSUs typically serve urban areas with limited catchment areas and high population density. Rural deployment remains challenging due to long drive times.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1D8810-E01B-B869-B21F-B2C5F91A353A}"/>
              </a:ext>
            </a:extLst>
          </p:cNvPr>
          <p:cNvSpPr txBox="1"/>
          <p:nvPr/>
        </p:nvSpPr>
        <p:spPr>
          <a:xfrm>
            <a:off x="4534461" y="1216705"/>
            <a:ext cx="3054096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65D93"/>
                </a:solidFill>
                <a:latin typeface="Lub Dub Heavy" panose="020B0603030403020204" pitchFamily="34" charset="77"/>
              </a:rPr>
              <a:t>2</a:t>
            </a:r>
          </a:p>
          <a:p>
            <a:pPr algn="ctr"/>
            <a:r>
              <a:rPr lang="en-US" dirty="0">
                <a:latin typeface="Lub Dub Bold" panose="020B0803030403020204" pitchFamily="34" charset="0"/>
              </a:rPr>
              <a:t>Cost &amp; Sustainability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</a:rPr>
              <a:t>Hardware and personnel are major cost drivers. Programs require sustained funding and high patient volumes to remain cost-effective.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DE6FF4-8117-7BAD-0260-433F207BDACF}"/>
              </a:ext>
            </a:extLst>
          </p:cNvPr>
          <p:cNvSpPr txBox="1"/>
          <p:nvPr/>
        </p:nvSpPr>
        <p:spPr>
          <a:xfrm>
            <a:off x="8050796" y="1216705"/>
            <a:ext cx="3177072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65D93"/>
                </a:solidFill>
                <a:latin typeface="Lub Dub Heavy" panose="020B0603030403020204" pitchFamily="34" charset="77"/>
              </a:rPr>
              <a:t>3</a:t>
            </a:r>
          </a:p>
          <a:p>
            <a:pPr algn="ctr"/>
            <a:r>
              <a:rPr lang="en-US" dirty="0">
                <a:latin typeface="Lub Dub Bold" panose="020B0803030403020204" pitchFamily="34" charset="0"/>
              </a:rPr>
              <a:t>Technical Failures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</a:rPr>
              <a:t>Telemedicine-dependent models face risk of connectivity failures. Remote neurologists offer comparable accuracy, but technical reliability must be assured.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5F3156-125F-0E7C-4270-DDA7122D7451}"/>
              </a:ext>
            </a:extLst>
          </p:cNvPr>
          <p:cNvSpPr txBox="1"/>
          <p:nvPr/>
        </p:nvSpPr>
        <p:spPr>
          <a:xfrm>
            <a:off x="953061" y="3615585"/>
            <a:ext cx="3054096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65D93"/>
                </a:solidFill>
                <a:latin typeface="Lub Dub Heavy" panose="020B0603030403020204" pitchFamily="34" charset="77"/>
              </a:rPr>
              <a:t>4</a:t>
            </a:r>
          </a:p>
          <a:p>
            <a:pPr algn="ctr"/>
            <a:r>
              <a:rPr lang="en-US" dirty="0">
                <a:latin typeface="Lub Dub Bold" panose="020B0803030403020204" pitchFamily="34" charset="0"/>
              </a:rPr>
              <a:t>CT Angiogram Adoption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</a:rPr>
              <a:t>Most programs lack on-board CTA due to greater logistical requirements and unproven cost-effectiveness, limiting prehospital LVO triage accuracy.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54642-265B-C54A-36E8-40D2850C61B8}"/>
              </a:ext>
            </a:extLst>
          </p:cNvPr>
          <p:cNvSpPr txBox="1"/>
          <p:nvPr/>
        </p:nvSpPr>
        <p:spPr>
          <a:xfrm>
            <a:off x="4567509" y="3615585"/>
            <a:ext cx="2988000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65D93"/>
                </a:solidFill>
                <a:latin typeface="Lub Dub Heavy" panose="020B0603030403020204" pitchFamily="34" charset="77"/>
              </a:rPr>
              <a:t>5</a:t>
            </a:r>
          </a:p>
          <a:p>
            <a:pPr algn="ctr"/>
            <a:r>
              <a:rPr lang="en-US" dirty="0">
                <a:latin typeface="Lub Dub Bold" panose="020B0803030403020204" pitchFamily="34" charset="0"/>
              </a:rPr>
              <a:t>ICH &amp; Other Emergencies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</a:rPr>
              <a:t>Evidence for MSU in intracerebral hemorrhage remains mixed. Role in TBI, subarachnoid hemorrhage, and status epilepticus needs further research.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1D0CC3-FDBC-98B0-BD4D-7A5A3CD685D9}"/>
              </a:ext>
            </a:extLst>
          </p:cNvPr>
          <p:cNvSpPr txBox="1"/>
          <p:nvPr/>
        </p:nvSpPr>
        <p:spPr>
          <a:xfrm>
            <a:off x="7995920" y="3615585"/>
            <a:ext cx="32929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65D93"/>
                </a:solidFill>
                <a:latin typeface="Lub Dub Heavy" panose="020B0603030403020204" pitchFamily="34" charset="77"/>
              </a:rPr>
              <a:t>6</a:t>
            </a:r>
          </a:p>
          <a:p>
            <a:pPr algn="ctr"/>
            <a:r>
              <a:rPr lang="en-US" dirty="0">
                <a:latin typeface="Lub Dub Bold" panose="020B0803030403020204" pitchFamily="34" charset="0"/>
              </a:rPr>
              <a:t>Rural/Low-Density Settings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</a:rPr>
              <a:t>Functional and economic impact in low-density or low-incidence settings is poorly studied. More research needed before widespread rural deployment.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DA8A9-99F9-33B2-D69B-6157029B8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13</a:t>
            </a:fld>
            <a:endParaRPr lang="en-US" sz="900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9C89E89-0A22-8102-4286-D45A6EBE4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1224" y="5933873"/>
            <a:ext cx="10013904" cy="421994"/>
          </a:xfrm>
        </p:spPr>
        <p:txBody>
          <a:bodyPr/>
          <a:lstStyle/>
          <a:p>
            <a:r>
              <a:rPr lang="en-US" b="1" dirty="0"/>
              <a:t>Abbreviations:</a:t>
            </a:r>
            <a:r>
              <a:rPr lang="en-US" dirty="0"/>
              <a:t> CT indicates computed tomography; CTA, computed tomography angiogram; ICH, intracerebral hemorrhage; LVO, large vessel occlusion; MSU, mobile stroke unit; TBI, traumatic brain injury.</a:t>
            </a:r>
          </a:p>
        </p:txBody>
      </p:sp>
    </p:spTree>
    <p:extLst>
      <p:ext uri="{BB962C8B-B14F-4D97-AF65-F5344CB8AC3E}">
        <p14:creationId xmlns:p14="http://schemas.microsoft.com/office/powerpoint/2010/main" val="28590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7673A-506D-E9CA-31A8-EE1875B90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39BEE-8234-9E5D-E5AA-9CAA3A4D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764"/>
            <a:ext cx="10515600" cy="660111"/>
          </a:xfrm>
        </p:spPr>
        <p:txBody>
          <a:bodyPr/>
          <a:lstStyle/>
          <a:p>
            <a:r>
              <a:rPr lang="en-US" dirty="0"/>
              <a:t>2026 AHA/ASA Guideline: </a:t>
            </a:r>
            <a:r>
              <a:rPr lang="en-US" dirty="0">
                <a:latin typeface="Lub Dub Medium" panose="020B0603030403020204" pitchFamily="34" charset="77"/>
              </a:rPr>
              <a:t>MSU Recommendations</a:t>
            </a:r>
          </a:p>
        </p:txBody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53F0C7F3-CDE4-99CA-8BBF-DB3E730259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950308"/>
              </p:ext>
            </p:extLst>
          </p:nvPr>
        </p:nvGraphicFramePr>
        <p:xfrm>
          <a:off x="913281" y="1755466"/>
          <a:ext cx="9825839" cy="3727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34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707205">
                  <a:extLst>
                    <a:ext uri="{9D8B030D-6E8A-4147-A177-3AD203B41FA5}">
                      <a16:colId xmlns:a16="http://schemas.microsoft.com/office/drawing/2014/main" val="2338590946"/>
                    </a:ext>
                  </a:extLst>
                </a:gridCol>
                <a:gridCol w="8432800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42104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LOE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6189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5D93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/>
                      <a:r>
                        <a:rPr lang="en-US" sz="1600" dirty="0">
                          <a:solidFill>
                            <a:srgbClr val="222222"/>
                          </a:solidFill>
                          <a:latin typeface="Lub Dub Condensed" panose="020B0506030403020204" pitchFamily="34" charset="77"/>
                        </a:rPr>
                        <a:t>In patients with suspected AIS, use of MSUs over conventional EMS where available is recommended for transport and management of thrombolytic-eligible patients — to ensure fastest achievable onset-to-treatment time and improve functional outcomes.</a:t>
                      </a:r>
                      <a:endParaRPr lang="en-US" sz="1600" dirty="0">
                        <a:latin typeface="Lub Dub Condensed" panose="020B0506030403020204" pitchFamily="34" charset="77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  <a:tr h="8279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5D93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/>
                      <a:r>
                        <a:rPr lang="en-US" sz="1600" dirty="0">
                          <a:solidFill>
                            <a:srgbClr val="222222"/>
                          </a:solidFill>
                          <a:latin typeface="Lub Dub Condensed" panose="020B0506030403020204" pitchFamily="34" charset="77"/>
                        </a:rPr>
                        <a:t>In patients with suspected acute stroke, MSUs must be equipped to diagnose and treat patients with IV thrombolysis.</a:t>
                      </a:r>
                      <a:endParaRPr lang="en-US" sz="1600" dirty="0">
                        <a:latin typeface="Lub Dub Condensed" panose="020B0506030403020204" pitchFamily="34" charset="77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5018"/>
                  </a:ext>
                </a:extLst>
              </a:tr>
              <a:tr h="8279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B-R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9BC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latin typeface="Lub Dub Condensed" panose="020B0506030403020204" pitchFamily="34" charset="77"/>
                        </a:rPr>
                        <a:t>MSU care, including streamlined protocols and neurological expertise (in-person or telemedicine), is beneficial for emergent evaluation and treatment of patient symptoms — without safety concerns.</a:t>
                      </a:r>
                      <a:endParaRPr lang="en-US" sz="1600" dirty="0">
                        <a:latin typeface="Lub Dub Condensed" panose="020B0506030403020204" pitchFamily="34" charset="77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669941"/>
                  </a:ext>
                </a:extLst>
              </a:tr>
              <a:tr h="8279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B-NR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9BC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Lub Dub Condensed" panose="020B0506030403020204" pitchFamily="34" charset="77"/>
                        </a:rPr>
                        <a:t>For endovascular thrombectomy-eligible patients, use of MSUs can be beneficial to identify and triage patients to appropriate thrombectomy-capable facilities with prehospital notification.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157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035B6-46A1-5554-168D-91F53E513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14</a:t>
            </a:fld>
            <a:endParaRPr lang="en-US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BB103-2F59-3000-F7D1-9C5DF308D517}"/>
              </a:ext>
            </a:extLst>
          </p:cNvPr>
          <p:cNvSpPr txBox="1"/>
          <p:nvPr/>
        </p:nvSpPr>
        <p:spPr>
          <a:xfrm>
            <a:off x="746760" y="951882"/>
            <a:ext cx="1033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b Dub Condensed" panose="020B0506030403020204" pitchFamily="34" charset="77"/>
              </a:rPr>
              <a:t>Rajan et al., Ann Neurol 2025 • Prospective multicenter analysis at 7 US sites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8DDCA-C20D-AF7F-F792-BB4523C15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1224" y="5933873"/>
            <a:ext cx="10013904" cy="421994"/>
          </a:xfrm>
        </p:spPr>
        <p:txBody>
          <a:bodyPr/>
          <a:lstStyle/>
          <a:p>
            <a:r>
              <a:rPr lang="en-US" b="1" dirty="0"/>
              <a:t>Abbreviations:</a:t>
            </a:r>
            <a:r>
              <a:rPr lang="en-US" dirty="0"/>
              <a:t> AIS indicates acute ischemic stroke; EMS, emergency medical </a:t>
            </a:r>
            <a:r>
              <a:rPr lang="en-US" dirty="0" err="1"/>
              <a:t>servuces</a:t>
            </a:r>
            <a:r>
              <a:rPr lang="en-US" dirty="0"/>
              <a:t>; and MSU, mobile stroke unit.</a:t>
            </a:r>
          </a:p>
        </p:txBody>
      </p:sp>
    </p:spTree>
    <p:extLst>
      <p:ext uri="{BB962C8B-B14F-4D97-AF65-F5344CB8AC3E}">
        <p14:creationId xmlns:p14="http://schemas.microsoft.com/office/powerpoint/2010/main" val="3053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BAC65-4F2A-591F-D6CD-42613624A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281E-6F23-7C6B-B81A-42B27F044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 Implementation: </a:t>
            </a:r>
            <a:r>
              <a:rPr lang="en-US" dirty="0">
                <a:latin typeface="Lub Dub Medium" panose="020B0603030403020204" pitchFamily="34" charset="77"/>
              </a:rPr>
              <a:t>MSU Protocol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BC197D-38E3-F4A1-322F-A065DB1809AA}"/>
              </a:ext>
            </a:extLst>
          </p:cNvPr>
          <p:cNvSpPr txBox="1"/>
          <p:nvPr/>
        </p:nvSpPr>
        <p:spPr>
          <a:xfrm>
            <a:off x="746760" y="900382"/>
            <a:ext cx="1033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b Dub Condensed" panose="020B0506030403020204" pitchFamily="34" charset="77"/>
              </a:rPr>
              <a:t>How this case exemplifies the 2026 AHA/ASA recommendations in action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348D5A-35E6-4C6F-BF3E-B1213A243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6674" y="3870960"/>
            <a:ext cx="3169918" cy="1930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9087F1-1EE5-101A-28A6-FD91CF9AF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6550" y="3870960"/>
            <a:ext cx="3169918" cy="1930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5170C7-ED4B-CBF4-A89F-6A2899EF0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7950" y="3870960"/>
            <a:ext cx="3169918" cy="1930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D60CDC-6BCD-D069-9141-D834C7717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6674" y="1635760"/>
            <a:ext cx="3169918" cy="1930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2260B6-0571-F77B-4C39-777A4424F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6550" y="1635760"/>
            <a:ext cx="3169918" cy="1930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4FE70C-3B2E-44C0-65E9-6A32A53A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7950" y="1635760"/>
            <a:ext cx="3169918" cy="1930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FEEB3-1D34-9296-BB61-9C92796B9377}"/>
              </a:ext>
            </a:extLst>
          </p:cNvPr>
          <p:cNvSpPr txBox="1"/>
          <p:nvPr/>
        </p:nvSpPr>
        <p:spPr>
          <a:xfrm>
            <a:off x="924585" y="1569874"/>
            <a:ext cx="3054096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F232A"/>
                </a:solidFill>
                <a:latin typeface="Lub Dub Heavy" panose="020B0603030403020204" pitchFamily="34" charset="77"/>
              </a:rPr>
              <a:t>1</a:t>
            </a:r>
          </a:p>
          <a:p>
            <a:pPr algn="ctr"/>
            <a:r>
              <a:rPr lang="en-US" b="1" dirty="0">
                <a:solidFill>
                  <a:srgbClr val="CF232A"/>
                </a:solidFill>
                <a:latin typeface="Lub Dub Bold" panose="020B0603030403020204" pitchFamily="34" charset="77"/>
              </a:rPr>
              <a:t>Co-Dispatch with EMS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</a:rPr>
              <a:t>MSU dispatched in conjunction with EMS for all suspected stroke calls — enabling simultaneous arrival on scene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ED3BA-552F-7474-28A2-04EBA1D2F73F}"/>
              </a:ext>
            </a:extLst>
          </p:cNvPr>
          <p:cNvSpPr txBox="1"/>
          <p:nvPr/>
        </p:nvSpPr>
        <p:spPr>
          <a:xfrm>
            <a:off x="4534461" y="1569874"/>
            <a:ext cx="3054096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F232A"/>
                </a:solidFill>
                <a:latin typeface="Lub Dub Heavy" panose="020B0603030403020204" pitchFamily="34" charset="77"/>
              </a:rPr>
              <a:t>2</a:t>
            </a:r>
          </a:p>
          <a:p>
            <a:pPr algn="ctr"/>
            <a:r>
              <a:rPr lang="en-US" b="1" dirty="0">
                <a:solidFill>
                  <a:srgbClr val="CF232A"/>
                </a:solidFill>
                <a:latin typeface="Lub Dub Bold" panose="020B0603030403020204" pitchFamily="34" charset="77"/>
              </a:rPr>
              <a:t>On-Scene CT Imaging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</a:rPr>
              <a:t>CT scanner aboard MSU enabled immediate hemorrhage exclusion — critical for thrombolysis decision in this airfield case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8092B7-F1F0-311E-4712-D7BEB88BDD76}"/>
              </a:ext>
            </a:extLst>
          </p:cNvPr>
          <p:cNvSpPr txBox="1"/>
          <p:nvPr/>
        </p:nvSpPr>
        <p:spPr>
          <a:xfrm>
            <a:off x="8115861" y="1569874"/>
            <a:ext cx="3054096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F232A"/>
                </a:solidFill>
                <a:latin typeface="Lub Dub Heavy" panose="020B0603030403020204" pitchFamily="34" charset="77"/>
              </a:rPr>
              <a:t>3</a:t>
            </a:r>
          </a:p>
          <a:p>
            <a:pPr algn="ctr"/>
            <a:r>
              <a:rPr lang="en-US" b="1" dirty="0">
                <a:solidFill>
                  <a:srgbClr val="CF232A"/>
                </a:solidFill>
                <a:latin typeface="Lub Dub Bold" panose="020B0603030403020204" pitchFamily="34" charset="77"/>
              </a:rPr>
              <a:t>Telemedicine Neurology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</a:rPr>
              <a:t>Virtual vascular neurologist performed NIHSS assessment and guided thrombolysis administration in real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35F06-A8B6-A3E2-E3ED-0AA28E7F6DCE}"/>
              </a:ext>
            </a:extLst>
          </p:cNvPr>
          <p:cNvSpPr txBox="1"/>
          <p:nvPr/>
        </p:nvSpPr>
        <p:spPr>
          <a:xfrm>
            <a:off x="894081" y="3930545"/>
            <a:ext cx="314960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F232A"/>
                </a:solidFill>
                <a:latin typeface="Lub Dub Heavy" panose="020B0603030403020204" pitchFamily="34" charset="77"/>
              </a:rPr>
              <a:t>4</a:t>
            </a:r>
          </a:p>
          <a:p>
            <a:pPr algn="ctr"/>
            <a:r>
              <a:rPr lang="en-US" b="1" dirty="0">
                <a:solidFill>
                  <a:srgbClr val="CF232A"/>
                </a:solidFill>
                <a:latin typeface="Lub Dub Bold" panose="020B0603030403020204" pitchFamily="34" charset="77"/>
              </a:rPr>
              <a:t>Point-of-Care Lab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</a:rPr>
              <a:t>Rapid blood work performed on board to clear patient for thrombolysis without hospital delay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59AC59-E209-E282-BF14-C7533369F16A}"/>
              </a:ext>
            </a:extLst>
          </p:cNvPr>
          <p:cNvSpPr txBox="1"/>
          <p:nvPr/>
        </p:nvSpPr>
        <p:spPr>
          <a:xfrm>
            <a:off x="4534461" y="3869585"/>
            <a:ext cx="305409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F232A"/>
                </a:solidFill>
                <a:latin typeface="Lub Dub Heavy" panose="020B0603030403020204" pitchFamily="34" charset="77"/>
              </a:rPr>
              <a:t>5</a:t>
            </a:r>
          </a:p>
          <a:p>
            <a:pPr algn="ctr"/>
            <a:r>
              <a:rPr lang="en-US" b="1" dirty="0">
                <a:solidFill>
                  <a:srgbClr val="CF232A"/>
                </a:solidFill>
                <a:latin typeface="Lub Dub Bold" panose="020B0603030403020204" pitchFamily="34" charset="77"/>
              </a:rPr>
              <a:t>IV Thrombolysis on MSU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</a:rPr>
              <a:t>Thrombolysis administered at the scene — consistent with COR 1, LOE A guideline recommendation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B57F5B-9913-893B-13E6-045E3F266E06}"/>
              </a:ext>
            </a:extLst>
          </p:cNvPr>
          <p:cNvSpPr txBox="1"/>
          <p:nvPr/>
        </p:nvSpPr>
        <p:spPr>
          <a:xfrm>
            <a:off x="8113913" y="3869585"/>
            <a:ext cx="3057993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F232A"/>
                </a:solidFill>
                <a:latin typeface="Lub Dub Heavy" panose="020B0603030403020204" pitchFamily="34" charset="77"/>
              </a:rPr>
              <a:t>6</a:t>
            </a:r>
          </a:p>
          <a:p>
            <a:pPr algn="ctr"/>
            <a:r>
              <a:rPr lang="en-US" b="1" dirty="0">
                <a:solidFill>
                  <a:srgbClr val="CF232A"/>
                </a:solidFill>
                <a:latin typeface="Lub Dub Bold" panose="020B0603030403020204" pitchFamily="34" charset="77"/>
              </a:rPr>
              <a:t>LVO Screening &amp; Triage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</a:rPr>
              <a:t>Positive prehospital LVO screening score directed patient to thrombectomy-capable facility with prenotification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13D04-D032-A328-BAA4-145C9C0D0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15</a:t>
            </a:fld>
            <a:endParaRPr lang="en-US" sz="90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F81F0D3-5A7F-7BA1-A013-7BDE9FB23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1224" y="5933873"/>
            <a:ext cx="10013904" cy="421994"/>
          </a:xfrm>
        </p:spPr>
        <p:txBody>
          <a:bodyPr/>
          <a:lstStyle/>
          <a:p>
            <a:r>
              <a:rPr lang="en-US" b="1" dirty="0"/>
              <a:t>Abbreviations:</a:t>
            </a:r>
            <a:r>
              <a:rPr lang="en-US" dirty="0"/>
              <a:t> COR indicates class of recommendation; CT, computed tomography; EMS, emergency medical services; IV, intravenous; LOE, level of evidence; LVO, large vessel occlusion; NIHSS, National Institutes of Health Stroke scale; and MSU, mobile stroke unit.</a:t>
            </a:r>
          </a:p>
        </p:txBody>
      </p:sp>
    </p:spTree>
    <p:extLst>
      <p:ext uri="{BB962C8B-B14F-4D97-AF65-F5344CB8AC3E}">
        <p14:creationId xmlns:p14="http://schemas.microsoft.com/office/powerpoint/2010/main" val="19028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B2E6D-AA22-CCAD-C40A-32CAD96AA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763F-8FEA-1CB4-CC81-8BEC0B6C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Points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EE0CC8-C49F-FBEA-55F0-749B47044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7745"/>
            <a:ext cx="10105417" cy="3835357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MSUs are specialized ambulances with CT scanners, point-of-care labs, stroke medications, and specialist teams — bringing stroke care to the emergency site.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Prehospital AIS management via MSU reduces onset-to-IVT time, increases thrombolysis rates, and improves 90-day functional outcomes without significant adverse effects.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When equipped with CT angiography, MSUs improve </a:t>
            </a:r>
            <a:br>
              <a:rPr lang="en-US" sz="2000" dirty="0"/>
            </a:br>
            <a:r>
              <a:rPr lang="en-US" sz="2000" dirty="0"/>
              <a:t>LVO triage accuracy and reduce door-to-puncture time for endovascular thrombectomy.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MSUs are cost-effective (WHO CHOICE criteria) when serving sufficient patient volumes, accounting for lifetime stroke costs, and optimizing catchment areas.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107E5-F6D9-D9DC-8710-8B75536CD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16</a:t>
            </a:fld>
            <a:endParaRPr lang="en-US" sz="900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E3E6C65-E238-8613-169F-207F2CEB0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1224" y="5856052"/>
            <a:ext cx="10013904" cy="421994"/>
          </a:xfrm>
        </p:spPr>
        <p:txBody>
          <a:bodyPr/>
          <a:lstStyle/>
          <a:p>
            <a:r>
              <a:rPr lang="en-US" b="1" dirty="0"/>
              <a:t>Abbreviations:</a:t>
            </a:r>
            <a:r>
              <a:rPr lang="en-US" dirty="0"/>
              <a:t> AIS indicates acute ischemic stroke; CT, computed tomography; IVT, intravenous thrombolysis; LVO, large vessel occlusion; MSU, mobile stroke unit; and WHO CHOICE, World Health Organization choosing interventions that are cost effective.</a:t>
            </a:r>
          </a:p>
        </p:txBody>
      </p:sp>
    </p:spTree>
    <p:extLst>
      <p:ext uri="{BB962C8B-B14F-4D97-AF65-F5344CB8AC3E}">
        <p14:creationId xmlns:p14="http://schemas.microsoft.com/office/powerpoint/2010/main" val="31621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AC8E2-4642-EDB4-A5E4-9F051ED40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CBAF8-BC84-8100-64CA-4C2BB4F32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83DC-8A07-4074-2B49-DD98BE7E2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00" y="1357745"/>
            <a:ext cx="8939399" cy="4420485"/>
          </a:xfrm>
        </p:spPr>
        <p:txBody>
          <a:bodyPr numCol="1" spcCol="365760">
            <a:noAutofit/>
          </a:bodyPr>
          <a:lstStyle/>
          <a:p>
            <a:pPr marL="339725" indent="-339725">
              <a:spcBef>
                <a:spcPts val="2400"/>
              </a:spcBef>
              <a:buAutoNum type="arabicPeriod"/>
            </a:pPr>
            <a:r>
              <a:rPr lang="en-US" sz="1800" dirty="0">
                <a:latin typeface="Lub Dub Condensed" panose="020B0506030403020204" pitchFamily="34" charset="77"/>
              </a:rPr>
              <a:t>Prabhakaran S et al. 2026 AHA/ASA AIS Guideline. Stroke. 2026.</a:t>
            </a:r>
          </a:p>
          <a:p>
            <a:pPr marL="339725" indent="-339725"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Lub Dub Condensed" panose="020B0506030403020204" pitchFamily="34" charset="77"/>
              </a:rPr>
              <a:t>Walter S et al. Lancet Neurol. 2012;11:397–404.</a:t>
            </a:r>
          </a:p>
          <a:p>
            <a:pPr marL="339725" indent="-339725"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Lub Dub Condensed" panose="020B0506030403020204" pitchFamily="34" charset="77"/>
              </a:rPr>
              <a:t>Ebinger M et al. (STEMO). JAMA. 2014;311:1622–31.</a:t>
            </a:r>
          </a:p>
          <a:p>
            <a:pPr marL="339725" indent="-339725"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en-US" sz="1800" dirty="0" err="1">
                <a:latin typeface="Lub Dub Condensed" panose="020B0506030403020204" pitchFamily="34" charset="77"/>
              </a:rPr>
              <a:t>Turc</a:t>
            </a:r>
            <a:r>
              <a:rPr lang="en-US" sz="1800" dirty="0">
                <a:latin typeface="Lub Dub Condensed" panose="020B0506030403020204" pitchFamily="34" charset="77"/>
              </a:rPr>
              <a:t> G et al. JAMA Neurol. 2022;79:281–290.</a:t>
            </a:r>
          </a:p>
          <a:p>
            <a:pPr marL="339725" indent="-339725"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Lub Dub Condensed" panose="020B0506030403020204" pitchFamily="34" charset="77"/>
              </a:rPr>
              <a:t>Parker SA et al. Stroke. 2015;46:1384–91.</a:t>
            </a:r>
          </a:p>
          <a:p>
            <a:pPr marL="339725" indent="-339725"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Lub Dub Condensed" panose="020B0506030403020204" pitchFamily="34" charset="77"/>
              </a:rPr>
              <a:t>Czap AL et al. Stroke. 2020;51:1613–15.</a:t>
            </a:r>
          </a:p>
          <a:p>
            <a:pPr marL="339725" indent="-339725"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Lub Dub Condensed" panose="020B0506030403020204" pitchFamily="34" charset="77"/>
              </a:rPr>
              <a:t>Rajan SS et al. Ann Neurol. 2025;97:209–221.</a:t>
            </a:r>
          </a:p>
          <a:p>
            <a:pPr marL="339725" indent="-339725"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Lub Dub Condensed" panose="020B0506030403020204" pitchFamily="34" charset="77"/>
              </a:rPr>
              <a:t>Cooley SR et al. Stroke. 2021;52:3163–66.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BFE4E-E9B7-0B24-5D2B-203F8C47F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17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4031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48E2F6-410F-3C90-3FB7-7F719D01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71956-81F8-49E7-CCD2-C49A7A8DB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72" y="1086193"/>
            <a:ext cx="9908263" cy="383535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Lub Dub Condensed" panose="020B0506030403020204" pitchFamily="34" charset="0"/>
              </a:rPr>
              <a:t>The American Heart Association requests this electronic slide deck be cited as follows: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Lub Dub Condensed" panose="020B0506030403020204" pitchFamily="34" charset="0"/>
              </a:rPr>
              <a:t>Reyna, G.G. (2026).  Guideline Essentials: Case Study Slide Series [PowerPoint slides]; Adapted from Guidelines in Action: Flight of the Mobile Stroke Unit</a:t>
            </a:r>
            <a:r>
              <a:rPr lang="en-US" sz="2000" dirty="0">
                <a:latin typeface="Lub Dub Condensed" panose="020B0506030403020204" pitchFamily="34" charset="0"/>
              </a:rPr>
              <a:t>. </a:t>
            </a:r>
            <a:r>
              <a:rPr lang="en-US" sz="2000" i="1" dirty="0">
                <a:latin typeface="Lub Dub Condensed" panose="020B0506030403020204" pitchFamily="34" charset="0"/>
              </a:rPr>
              <a:t>Stroke</a:t>
            </a:r>
            <a:r>
              <a:rPr lang="en-US" sz="2000" i="1" dirty="0">
                <a:latin typeface="Lub Dub Condensed" panose="020B0506030403020204" pitchFamily="34" charset="0"/>
                <a:ea typeface="Aptos" panose="020B0004020202020204" pitchFamily="34" charset="0"/>
              </a:rPr>
              <a:t>. </a:t>
            </a:r>
            <a:r>
              <a:rPr lang="en-US" sz="2000" dirty="0">
                <a:latin typeface="Lub Dub Condensed" panose="020B0506030403020204" pitchFamily="34" charset="0"/>
                <a:ea typeface="Aptos" panose="020B0004020202020204" pitchFamily="34" charset="0"/>
              </a:rPr>
              <a:t>Retrieved from: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hlinkClick r:id="rId3"/>
              </a:rPr>
              <a:t>Guideline Essentials: Case Study Slide Series - Professional Heart Daily | American Heart Association</a:t>
            </a:r>
            <a:endParaRPr lang="en-US" sz="2000" dirty="0">
              <a:latin typeface="Lub Dub Bold" panose="020B08030304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8604CC-9C8B-DBCA-EE33-DA994C551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18</a:t>
            </a:fld>
            <a:endParaRPr lang="en-US" sz="9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2C3FAF-9AAF-60A1-66A1-67E3FEE78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323" y="4155688"/>
            <a:ext cx="1763424" cy="19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4A0BCB-D59E-68A8-C31F-74A90124E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814556"/>
            <a:ext cx="9144000" cy="567435"/>
          </a:xfrm>
        </p:spPr>
        <p:txBody>
          <a:bodyPr/>
          <a:lstStyle/>
          <a:p>
            <a:r>
              <a:rPr lang="en-US" sz="4000" dirty="0"/>
              <a:t>Copyright and Permissions Notice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7862C10-758A-8372-D096-B4B95A440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3150" y="1714500"/>
            <a:ext cx="8877300" cy="4613563"/>
          </a:xfrm>
        </p:spPr>
        <p:txBody>
          <a:bodyPr>
            <a:normAutofit/>
          </a:bodyPr>
          <a:lstStyle/>
          <a:p>
            <a:r>
              <a:rPr lang="en-US" sz="2000" dirty="0"/>
              <a:t>© Copyright 2026. American Heart Association. All rights reserved.</a:t>
            </a:r>
          </a:p>
          <a:p>
            <a:r>
              <a:rPr lang="en-US" sz="2000" dirty="0"/>
              <a:t>This material is the copyrighted property of the American Heart Association and is provided for reference purposes only. It may not be copied, reproduced, stored in a retrieval system, transmitted, altered in any way or used as a derivative work, or distributed in any form or by any means—electronic, mechanical, photocopying, recording, or otherwise—without prior written permission from the publisher.</a:t>
            </a:r>
          </a:p>
          <a:p>
            <a:r>
              <a:rPr lang="en-US" sz="2000" i="1" dirty="0"/>
              <a:t>This content may be used for limited educational and personal use. Further distribution or dissemination requires a licensing agreement. Unauthorized use or distribution in any media is strictly prohibited.</a:t>
            </a:r>
            <a:endParaRPr lang="en-US" sz="2000" dirty="0"/>
          </a:p>
          <a:p>
            <a:r>
              <a:rPr lang="en-US" sz="2000" dirty="0"/>
              <a:t>For permissions inquiries and licensing fee information,</a:t>
            </a:r>
            <a:br>
              <a:rPr lang="en-US" sz="2000" dirty="0"/>
            </a:br>
            <a:r>
              <a:rPr lang="en-US" sz="2000" dirty="0"/>
              <a:t> please see the information/Request Form at this link:</a:t>
            </a:r>
          </a:p>
          <a:p>
            <a:r>
              <a:rPr lang="en-US" sz="2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https://www.heart.org/en/about-us/statements-and-policies/copyright-request-form</a:t>
            </a:r>
            <a:endParaRPr lang="en-US" sz="900" dirty="0">
              <a:latin typeface="Lub Dub Bold" panose="020B0803030403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C16DF9A-1C49-ABA9-1A2A-736FD09CC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53800" y="6355866"/>
            <a:ext cx="382656" cy="2337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AF4333-7328-E84F-9F6D-15A5075E3AB3}" type="slidenum">
              <a:rPr lang="en-US" sz="900">
                <a:solidFill>
                  <a:schemeClr val="bg1"/>
                </a:solidFill>
                <a:latin typeface="Lub Dub Medium" panose="020B0603030403020204" pitchFamily="34" charset="0"/>
              </a:rPr>
              <a:pPr/>
              <a:t>19</a:t>
            </a:fld>
            <a:endParaRPr lang="en-US" sz="900" dirty="0">
              <a:solidFill>
                <a:schemeClr val="bg1"/>
              </a:solidFill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0D8619-EA44-BCEC-EF3A-DC22295E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Presentation: </a:t>
            </a:r>
            <a:r>
              <a:rPr lang="en-US" dirty="0">
                <a:latin typeface="Lub Dub Medium" panose="020B0603030403020204" pitchFamily="34" charset="0"/>
              </a:rPr>
              <a:t>Patient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1A3FC-A169-E6E3-E261-F8D416232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662"/>
            <a:ext cx="4585855" cy="1167247"/>
          </a:xfrm>
        </p:spPr>
        <p:txBody>
          <a:bodyPr lIns="0"/>
          <a:lstStyle/>
          <a:p>
            <a:pPr marL="0" indent="0">
              <a:buNone/>
            </a:pPr>
            <a:r>
              <a:rPr lang="en-US" sz="3200">
                <a:solidFill>
                  <a:srgbClr val="CF242A"/>
                </a:solidFill>
                <a:latin typeface="Lub Dub Bold" panose="020B0803030403020204" pitchFamily="34" charset="0"/>
              </a:rPr>
              <a:t>60-year-old male</a:t>
            </a:r>
            <a:endParaRPr lang="en-US" sz="3200" dirty="0">
              <a:solidFill>
                <a:srgbClr val="CF242A"/>
              </a:solidFill>
              <a:latin typeface="Lub Dub Bold" panose="020B08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4E1DA-5D31-3171-B222-62E9AE75B5B2}"/>
              </a:ext>
            </a:extLst>
          </p:cNvPr>
          <p:cNvSpPr txBox="1"/>
          <p:nvPr/>
        </p:nvSpPr>
        <p:spPr>
          <a:xfrm>
            <a:off x="865042" y="1943135"/>
            <a:ext cx="4348984" cy="274434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1700"/>
              </a:spcAft>
            </a:pPr>
            <a:r>
              <a:rPr lang="en-US" b="1" dirty="0">
                <a:latin typeface="Lub Dub Bold" panose="020B0603030403020204" pitchFamily="34" charset="77"/>
              </a:rPr>
              <a:t>SETTING: </a:t>
            </a:r>
            <a:br>
              <a:rPr lang="en-US" dirty="0">
                <a:latin typeface="Lub Dub Medium" panose="020B0603030403020204" pitchFamily="34" charset="77"/>
              </a:rPr>
            </a:br>
            <a:r>
              <a:rPr lang="en-US" dirty="0">
                <a:latin typeface="Lub Dub Medium" panose="020B0603030403020204" pitchFamily="34" charset="77"/>
              </a:rPr>
              <a:t>In-flight emergency on airplane; diverted and landed emergently</a:t>
            </a:r>
          </a:p>
          <a:p>
            <a:pPr>
              <a:spcAft>
                <a:spcPts val="1700"/>
              </a:spcAft>
            </a:pPr>
            <a:r>
              <a:rPr lang="en-US" b="1" dirty="0">
                <a:latin typeface="Lub Dub Bold" panose="020B0603030403020204" pitchFamily="34" charset="77"/>
              </a:rPr>
              <a:t>NIHSS ON MSU: </a:t>
            </a:r>
            <a:br>
              <a:rPr lang="en-US" dirty="0">
                <a:latin typeface="Lub Dub Medium" panose="020B0603030403020204" pitchFamily="34" charset="77"/>
              </a:rPr>
            </a:br>
            <a:r>
              <a:rPr lang="en-US" dirty="0">
                <a:latin typeface="Lub Dub Medium" panose="020B0603030403020204" pitchFamily="34" charset="77"/>
              </a:rPr>
              <a:t>20 — hemiplegic, grunting, unable to follow commands</a:t>
            </a:r>
          </a:p>
          <a:p>
            <a:pPr>
              <a:spcAft>
                <a:spcPts val="1700"/>
              </a:spcAft>
            </a:pPr>
            <a:r>
              <a:rPr lang="en-US" b="1" dirty="0">
                <a:latin typeface="Lub Dub Bold" panose="020B0603030403020204" pitchFamily="34" charset="77"/>
              </a:rPr>
              <a:t>TREATMENT: </a:t>
            </a:r>
            <a:br>
              <a:rPr lang="en-US" dirty="0">
                <a:latin typeface="Lub Dub Medium" panose="020B0603030403020204" pitchFamily="34" charset="77"/>
              </a:rPr>
            </a:br>
            <a:r>
              <a:rPr lang="en-US" dirty="0">
                <a:latin typeface="Lub Dub Medium" panose="020B0603030403020204" pitchFamily="34" charset="77"/>
              </a:rPr>
              <a:t>IV thrombolysis administered on MSU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36047-244E-A7D7-B0A8-C3C60CBF8361}"/>
              </a:ext>
            </a:extLst>
          </p:cNvPr>
          <p:cNvSpPr txBox="1"/>
          <p:nvPr/>
        </p:nvSpPr>
        <p:spPr>
          <a:xfrm>
            <a:off x="5424055" y="1196878"/>
            <a:ext cx="5408704" cy="4565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700"/>
              </a:spcAft>
              <a:defRPr/>
            </a:pPr>
            <a:r>
              <a:rPr lang="en-US" b="1" dirty="0">
                <a:latin typeface="Lub Dub Bold" panose="020B0603030403020204" pitchFamily="34" charset="77"/>
              </a:rPr>
              <a:t>CHIEF COMPLAINT</a:t>
            </a:r>
            <a:r>
              <a:rPr lang="en-US" b="1" dirty="0">
                <a:solidFill>
                  <a:prstClr val="black"/>
                </a:solidFill>
                <a:latin typeface="Lub Dub Bold" panose="020B0603030403020204" pitchFamily="34" charset="77"/>
              </a:rPr>
              <a:t>:</a:t>
            </a:r>
            <a:br>
              <a:rPr lang="en-US" dirty="0">
                <a:solidFill>
                  <a:prstClr val="black"/>
                </a:solidFill>
                <a:latin typeface="Lub Dub Medium" panose="020B0603030403020204" pitchFamily="34" charset="77"/>
              </a:rPr>
            </a:br>
            <a:r>
              <a:rPr lang="en-US" dirty="0">
                <a:latin typeface="Lub Dub Medium" panose="020B0603030403020204" pitchFamily="34" charset="77"/>
              </a:rPr>
              <a:t>Acute visual disturbances, right facial droop, right hemiparesis, word-finding difficulty, loss of consciousness</a:t>
            </a:r>
          </a:p>
          <a:p>
            <a:pPr>
              <a:spcAft>
                <a:spcPts val="1700"/>
              </a:spcAft>
              <a:defRPr/>
            </a:pPr>
            <a:r>
              <a:rPr lang="en-US" b="1" dirty="0">
                <a:latin typeface="Lub Dub Bold" panose="020B0603030403020204" pitchFamily="34" charset="77"/>
              </a:rPr>
              <a:t>EMS RESPONSE</a:t>
            </a: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Bold" panose="020B0603030403020204" pitchFamily="34" charset="77"/>
              </a:rPr>
              <a:t>: </a:t>
            </a:r>
            <a:b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Medium" panose="020B0603030403020204" pitchFamily="34" charset="77"/>
              </a:rPr>
            </a:br>
            <a:r>
              <a:rPr lang="en-US" dirty="0">
                <a:latin typeface="Lub Dub Medium" panose="020B0603030403020204" pitchFamily="34" charset="77"/>
              </a:rPr>
              <a:t>EMS + Mobile Stroke Unit dispatched; met patient on the tarmac</a:t>
            </a:r>
          </a:p>
          <a:p>
            <a:pPr>
              <a:spcAft>
                <a:spcPts val="1700"/>
              </a:spcAft>
              <a:defRPr/>
            </a:pPr>
            <a:r>
              <a:rPr lang="en-US" b="1" dirty="0">
                <a:latin typeface="Lub Dub Bold" panose="020B0603030403020204" pitchFamily="34" charset="77"/>
              </a:rPr>
              <a:t>CT HEAD (MSU)</a:t>
            </a: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Bold" panose="020B0603030403020204" pitchFamily="34" charset="77"/>
              </a:rPr>
              <a:t>: </a:t>
            </a:r>
            <a:b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Medium" panose="020B0603030403020204" pitchFamily="34" charset="77"/>
              </a:rPr>
            </a:br>
            <a:r>
              <a:rPr lang="en-US" dirty="0">
                <a:latin typeface="Lub Dub Medium" panose="020B0603030403020204" pitchFamily="34" charset="77"/>
              </a:rPr>
              <a:t>No acute hemorrhage</a:t>
            </a:r>
          </a:p>
          <a:p>
            <a:pPr>
              <a:spcAft>
                <a:spcPts val="1700"/>
              </a:spcAft>
              <a:defRPr/>
            </a:pPr>
            <a:r>
              <a:rPr lang="en-US" b="1" dirty="0">
                <a:latin typeface="Lub Dub Bold" panose="020B0603030403020204" pitchFamily="34" charset="77"/>
              </a:rPr>
              <a:t>TRANSFER:</a:t>
            </a:r>
            <a:br>
              <a:rPr lang="en-US" dirty="0">
                <a:solidFill>
                  <a:prstClr val="black"/>
                </a:solidFill>
                <a:latin typeface="Lub Dub Medium" panose="020B0603030403020204" pitchFamily="34" charset="77"/>
              </a:rPr>
            </a:br>
            <a:r>
              <a:rPr lang="en-US" dirty="0">
                <a:latin typeface="Lub Dub Medium" panose="020B0603030403020204" pitchFamily="34" charset="77"/>
              </a:rPr>
              <a:t>Transported to thrombectomy-eligible hospital after MSU care</a:t>
            </a:r>
          </a:p>
          <a:p>
            <a:pPr>
              <a:spcAft>
                <a:spcPts val="1700"/>
              </a:spcAft>
              <a:defRPr/>
            </a:pPr>
            <a:endParaRPr lang="en-US" dirty="0">
              <a:latin typeface="Lub Dub Medium" panose="020B0603030403020204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634B4-5D66-BD7E-EDFF-BFCC4010E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08960" y="6238240"/>
            <a:ext cx="6065520" cy="4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438EB-E26B-8B43-0B6C-6B245EB6C5F1}"/>
              </a:ext>
            </a:extLst>
          </p:cNvPr>
          <p:cNvSpPr txBox="1"/>
          <p:nvPr/>
        </p:nvSpPr>
        <p:spPr>
          <a:xfrm>
            <a:off x="2155398" y="6355866"/>
            <a:ext cx="78812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77"/>
              </a:rPr>
              <a:t>Gonzalez &amp; Kaur. Guidelines in Action: Flight of the Mobile Stroke Unit. </a:t>
            </a:r>
            <a:r>
              <a:rPr lang="en-US" sz="9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77"/>
              </a:rPr>
              <a:t>Stroke</a:t>
            </a:r>
            <a:r>
              <a:rPr lang="en-US" sz="9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77"/>
              </a:rPr>
              <a:t>. 2026, doi:10.1161/STROKEAHA.125.053830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09C457-37ED-6E8C-FAF1-FD1FF6AF0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CA46024-8E00-D4B2-9E86-D8EB58F2C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1224" y="5933873"/>
            <a:ext cx="10013904" cy="421994"/>
          </a:xfrm>
        </p:spPr>
        <p:txBody>
          <a:bodyPr/>
          <a:lstStyle/>
          <a:p>
            <a:r>
              <a:rPr lang="en-US" b="1" dirty="0"/>
              <a:t>Abbreviations:</a:t>
            </a:r>
            <a:r>
              <a:rPr lang="en-US" dirty="0"/>
              <a:t> CT indicates computed tomography scan; EMS, emergency medical services; IV, intravenous; MSU, mobile stroke unit; and NIHSS, National Institutes of Health Stroke scale.</a:t>
            </a:r>
          </a:p>
        </p:txBody>
      </p:sp>
    </p:spTree>
    <p:extLst>
      <p:ext uri="{BB962C8B-B14F-4D97-AF65-F5344CB8AC3E}">
        <p14:creationId xmlns:p14="http://schemas.microsoft.com/office/powerpoint/2010/main" val="9758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C7323-E4C6-1747-00C0-B9A69FF66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FED04E-7F80-7CE2-B10D-DACFC13DB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Presentation: </a:t>
            </a:r>
            <a:r>
              <a:rPr lang="en-US" dirty="0">
                <a:latin typeface="Lub Dub Medium" panose="020B0603030403020204" pitchFamily="34" charset="0"/>
              </a:rPr>
              <a:t>In-Flight Timeline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D2DB0C30-A21D-88FB-EEA6-22D3DEE6D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951" y="1404740"/>
            <a:ext cx="2353477" cy="1186060"/>
          </a:xfrm>
          <a:prstGeom prst="chevron">
            <a:avLst>
              <a:gd name="adj" fmla="val 25158"/>
            </a:avLst>
          </a:prstGeom>
          <a:solidFill>
            <a:srgbClr val="065D9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7DB259A3-3488-22E7-2994-7AD1ED8A4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8631" y="1404740"/>
            <a:ext cx="2353477" cy="1186060"/>
          </a:xfrm>
          <a:prstGeom prst="chevron">
            <a:avLst>
              <a:gd name="adj" fmla="val 25158"/>
            </a:avLst>
          </a:prstGeom>
          <a:solidFill>
            <a:srgbClr val="065D9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DA546AD8-8465-9260-1909-6CF4614B6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7311" y="1404740"/>
            <a:ext cx="2353477" cy="1186060"/>
          </a:xfrm>
          <a:prstGeom prst="chevron">
            <a:avLst>
              <a:gd name="adj" fmla="val 25158"/>
            </a:avLst>
          </a:prstGeom>
          <a:solidFill>
            <a:srgbClr val="065D9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E7BBDD7D-5D89-6B7D-ED6D-74F1022D2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5991" y="1404740"/>
            <a:ext cx="2353477" cy="1186060"/>
          </a:xfrm>
          <a:prstGeom prst="chevron">
            <a:avLst>
              <a:gd name="adj" fmla="val 25158"/>
            </a:avLst>
          </a:prstGeom>
          <a:solidFill>
            <a:srgbClr val="065D9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F51E664-B83F-CCF4-3E6D-577521855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671" y="1404740"/>
            <a:ext cx="2353477" cy="1186060"/>
          </a:xfrm>
          <a:prstGeom prst="chevron">
            <a:avLst>
              <a:gd name="adj" fmla="val 25158"/>
            </a:avLst>
          </a:prstGeom>
          <a:solidFill>
            <a:srgbClr val="065D9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7341E-A2D9-7740-7AD5-41B5AF2689CD}"/>
              </a:ext>
            </a:extLst>
          </p:cNvPr>
          <p:cNvSpPr txBox="1"/>
          <p:nvPr/>
        </p:nvSpPr>
        <p:spPr>
          <a:xfrm>
            <a:off x="838200" y="1361105"/>
            <a:ext cx="1822622" cy="339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Lub Dub Heavy" panose="020B0903030403020204" pitchFamily="34" charset="0"/>
              </a:rPr>
              <a:t>1</a:t>
            </a:r>
          </a:p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bg1"/>
                </a:solidFill>
                <a:latin typeface="Lub Dub Bold" panose="020B0803030403020204" pitchFamily="34" charset="0"/>
              </a:rPr>
              <a:t>In-Flight </a:t>
            </a:r>
            <a:br>
              <a:rPr lang="en-US" sz="2000" dirty="0">
                <a:solidFill>
                  <a:schemeClr val="bg1"/>
                </a:solidFill>
                <a:latin typeface="Lub Dub Bold" panose="020B0803030403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Lub Dub Bold" panose="020B0803030403020204" pitchFamily="34" charset="0"/>
              </a:rPr>
              <a:t>Onset</a:t>
            </a:r>
          </a:p>
          <a:p>
            <a:pPr algn="ctr"/>
            <a: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  <a:t>Acute visual disturbances → right facial droop → hemiparesis → word-finding difficulty → loss of consciousness</a:t>
            </a:r>
            <a:endParaRPr lang="en-US" dirty="0">
              <a:latin typeface="Lub Dub Condensed" panose="020B0506030403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41C997-A535-9CBF-48B1-7134AF2C8915}"/>
              </a:ext>
            </a:extLst>
          </p:cNvPr>
          <p:cNvSpPr txBox="1"/>
          <p:nvPr/>
        </p:nvSpPr>
        <p:spPr>
          <a:xfrm>
            <a:off x="2913826" y="1371265"/>
            <a:ext cx="2011680" cy="311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Lub Dub Heavy" panose="020B0903030403020204" pitchFamily="34" charset="0"/>
              </a:rPr>
              <a:t>2</a:t>
            </a:r>
          </a:p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bg1"/>
                </a:solidFill>
                <a:latin typeface="Lub Dub Bold" panose="020B0803030403020204" pitchFamily="34" charset="0"/>
              </a:rPr>
              <a:t>Emergency Diversion</a:t>
            </a:r>
          </a:p>
          <a:p>
            <a:pPr algn="ctr"/>
            <a: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  <a:t>Medical </a:t>
            </a:r>
            <a:b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</a:br>
            <a: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  <a:t>emergency activated; </a:t>
            </a:r>
            <a:b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</a:br>
            <a: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  <a:t>flight diverted </a:t>
            </a:r>
            <a:b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</a:br>
            <a: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  <a:t>and landed emergently</a:t>
            </a:r>
            <a:endParaRPr lang="en-US" dirty="0">
              <a:latin typeface="Lub Dub Condensed" panose="020B0506030403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2C1683-4199-AFAD-AADE-26712367FFE3}"/>
              </a:ext>
            </a:extLst>
          </p:cNvPr>
          <p:cNvSpPr txBox="1"/>
          <p:nvPr/>
        </p:nvSpPr>
        <p:spPr>
          <a:xfrm>
            <a:off x="4995630" y="1361105"/>
            <a:ext cx="2011680" cy="311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Lub Dub Heavy" panose="020B0903030403020204" pitchFamily="34" charset="0"/>
              </a:rPr>
              <a:t>3</a:t>
            </a:r>
          </a:p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bg1"/>
                </a:solidFill>
                <a:latin typeface="Lub Dub Bold" panose="020B0803030403020204" pitchFamily="34" charset="0"/>
              </a:rPr>
              <a:t>MSU on Tarmac</a:t>
            </a:r>
          </a:p>
          <a:p>
            <a:pPr algn="ctr"/>
            <a: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  <a:t>EMS and MSU dispatched; </a:t>
            </a:r>
            <a:b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</a:br>
            <a: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  <a:t>teams board aircraft and bring patient to </a:t>
            </a:r>
            <a:b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</a:br>
            <a: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  <a:t>MSU on tarmac</a:t>
            </a:r>
            <a:endParaRPr lang="en-US" dirty="0">
              <a:latin typeface="Lub Dub Condensed" panose="020B0506030403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9C0C92-FC45-0A5B-4F57-471E3B8AAD76}"/>
              </a:ext>
            </a:extLst>
          </p:cNvPr>
          <p:cNvSpPr txBox="1"/>
          <p:nvPr/>
        </p:nvSpPr>
        <p:spPr>
          <a:xfrm>
            <a:off x="7168874" y="1361105"/>
            <a:ext cx="2011680" cy="339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Lub Dub Heavy" panose="020B0903030403020204" pitchFamily="34" charset="0"/>
              </a:rPr>
              <a:t>4</a:t>
            </a:r>
          </a:p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bg1"/>
                </a:solidFill>
                <a:latin typeface="Lub Dub Bold" panose="020B0803030403020204" pitchFamily="34" charset="0"/>
              </a:rPr>
              <a:t>Prehospital Work-Up</a:t>
            </a:r>
          </a:p>
          <a:p>
            <a:pPr algn="ctr"/>
            <a: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  <a:t>NIHSS = 20; </a:t>
            </a:r>
            <a:b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</a:br>
            <a: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  <a:t>CT head → no hemorrhage; </a:t>
            </a:r>
            <a:b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</a:br>
            <a: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  <a:t>IV thrombolysis administered via virtual vascular neurologist</a:t>
            </a:r>
            <a:endParaRPr lang="en-US" dirty="0">
              <a:latin typeface="Lub Dub Condensed" panose="020B0506030403020204" pitchFamily="34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1C875C-B384-11A7-1E36-47B796A1B8C2}"/>
              </a:ext>
            </a:extLst>
          </p:cNvPr>
          <p:cNvSpPr txBox="1"/>
          <p:nvPr/>
        </p:nvSpPr>
        <p:spPr>
          <a:xfrm>
            <a:off x="9281160" y="1361105"/>
            <a:ext cx="2011680" cy="339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Lub Dub Heavy" panose="020B0903030403020204" pitchFamily="34" charset="0"/>
              </a:rPr>
              <a:t>5</a:t>
            </a:r>
          </a:p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bg1"/>
                </a:solidFill>
                <a:latin typeface="Lub Dub Bold" panose="020B0803030403020204" pitchFamily="34" charset="0"/>
              </a:rPr>
              <a:t>Transfer to Hospital</a:t>
            </a:r>
          </a:p>
          <a:p>
            <a:pPr algn="ctr"/>
            <a: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  <a:t>Positive LVO screening score → transported to thrombectomy-eligible hospital; improving </a:t>
            </a:r>
            <a:b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</a:br>
            <a:r>
              <a:rPr lang="en-US" dirty="0" err="1">
                <a:solidFill>
                  <a:srgbClr val="444444"/>
                </a:solidFill>
                <a:latin typeface="Lub Dub Condensed" panose="020B0506030403020204" pitchFamily="34" charset="77"/>
              </a:rPr>
              <a:t>en</a:t>
            </a:r>
            <a:r>
              <a:rPr lang="en-US" dirty="0">
                <a:solidFill>
                  <a:srgbClr val="444444"/>
                </a:solidFill>
                <a:latin typeface="Lub Dub Condensed" panose="020B0506030403020204" pitchFamily="34" charset="77"/>
              </a:rPr>
              <a:t> route</a:t>
            </a:r>
            <a:endParaRPr lang="en-US" dirty="0">
              <a:latin typeface="Lub Dub Condensed" panose="020B0506030403020204" pitchFamily="34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E1D6B1-09F8-FD83-E7D7-90DD706D4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67DC8-59C6-F043-03C1-B55B19A931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1224" y="5933873"/>
            <a:ext cx="10013904" cy="421994"/>
          </a:xfrm>
        </p:spPr>
        <p:txBody>
          <a:bodyPr/>
          <a:lstStyle/>
          <a:p>
            <a:r>
              <a:rPr lang="en-US" b="1" dirty="0"/>
              <a:t>Abbreviations:</a:t>
            </a:r>
            <a:r>
              <a:rPr lang="en-US" dirty="0"/>
              <a:t> CT indicates computed tomography scan; EMS, emergency medical services; LVO, large vessel occlusion; MSU, mobile stroke unit; and NIHSS, National Institutes of Health Stroke scale.</a:t>
            </a:r>
          </a:p>
        </p:txBody>
      </p:sp>
    </p:spTree>
    <p:extLst>
      <p:ext uri="{BB962C8B-B14F-4D97-AF65-F5344CB8AC3E}">
        <p14:creationId xmlns:p14="http://schemas.microsoft.com/office/powerpoint/2010/main" val="857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4B09D-C010-73DB-9CEA-C24E6DE39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3599E4-29C9-BEC1-07F5-86DA77CE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7612" cy="660111"/>
          </a:xfrm>
        </p:spPr>
        <p:txBody>
          <a:bodyPr/>
          <a:lstStyle/>
          <a:p>
            <a:r>
              <a:rPr lang="en-US" dirty="0"/>
              <a:t>Case Presentation: </a:t>
            </a:r>
            <a:r>
              <a:rPr lang="en-US" dirty="0">
                <a:latin typeface="Lub Dub Medium" panose="020B0603030403020204" pitchFamily="34" charset="0"/>
              </a:rPr>
              <a:t>Hospital Course and Outcomes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5C04AA-CDC8-FCD8-91C5-3947859DC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150" y="1260910"/>
            <a:ext cx="3169918" cy="1787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6AADF2-1FEF-A3B1-779E-CE9F8C7A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8208" y="1249680"/>
            <a:ext cx="3169918" cy="1787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643C5-B1B3-225F-2374-679890CC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83789" y="1248076"/>
            <a:ext cx="3169918" cy="1787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5BC00C-9433-4ACF-B415-C8E8FC17B25E}"/>
              </a:ext>
            </a:extLst>
          </p:cNvPr>
          <p:cNvSpPr txBox="1"/>
          <p:nvPr/>
        </p:nvSpPr>
        <p:spPr>
          <a:xfrm>
            <a:off x="957943" y="1361105"/>
            <a:ext cx="300445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65D93"/>
                </a:solidFill>
                <a:latin typeface="Lub Dub Heavy" panose="020B0903030403020204" pitchFamily="34" charset="0"/>
              </a:rPr>
              <a:t>20</a:t>
            </a:r>
          </a:p>
          <a:p>
            <a:pPr algn="ctr"/>
            <a:r>
              <a:rPr lang="en-US" sz="2000" dirty="0">
                <a:latin typeface="Lub Dub Bold" panose="020B0803030403020204" pitchFamily="34" charset="0"/>
              </a:rPr>
              <a:t>NIHSS on MSU</a:t>
            </a:r>
          </a:p>
          <a:p>
            <a:pPr algn="ctr"/>
            <a:r>
              <a:rPr lang="en-US" sz="1600" i="1" dirty="0">
                <a:latin typeface="Lub Dub Condensed" panose="020B0506030403020204" pitchFamily="34" charset="77"/>
              </a:rPr>
              <a:t>Hemiplegic, grunting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795015-865D-2207-FEBD-74747D160044}"/>
              </a:ext>
            </a:extLst>
          </p:cNvPr>
          <p:cNvSpPr txBox="1"/>
          <p:nvPr/>
        </p:nvSpPr>
        <p:spPr>
          <a:xfrm>
            <a:off x="4580939" y="1361105"/>
            <a:ext cx="30044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65D93"/>
                </a:solidFill>
                <a:latin typeface="Lub Dub Heavy" panose="020B0903030403020204" pitchFamily="34" charset="0"/>
              </a:rPr>
              <a:t>5</a:t>
            </a:r>
          </a:p>
          <a:p>
            <a:pPr algn="ctr"/>
            <a:r>
              <a:rPr lang="en-US" sz="2000" dirty="0">
                <a:latin typeface="Lub Dub Bold" panose="020B0803030403020204" pitchFamily="34" charset="0"/>
              </a:rPr>
              <a:t>NIHSS on Arrival ER</a:t>
            </a:r>
          </a:p>
          <a:p>
            <a:pPr algn="ctr"/>
            <a:r>
              <a:rPr lang="en-US" sz="1600" i="1" dirty="0">
                <a:latin typeface="Lub Dub Condensed" panose="020B0506030403020204" pitchFamily="34" charset="77"/>
              </a:rPr>
              <a:t>Decreased LOC, </a:t>
            </a:r>
            <a:br>
              <a:rPr lang="en-US" sz="1600" i="1" dirty="0">
                <a:latin typeface="Lub Dub Condensed" panose="020B0506030403020204" pitchFamily="34" charset="77"/>
              </a:rPr>
            </a:br>
            <a:r>
              <a:rPr lang="en-US" sz="1600" i="1" dirty="0">
                <a:latin typeface="Lub Dub Condensed" panose="020B0506030403020204" pitchFamily="34" charset="77"/>
              </a:rPr>
              <a:t>dysarthria, ataxia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43C89D-0493-E5DC-7920-8DB4E1356942}"/>
              </a:ext>
            </a:extLst>
          </p:cNvPr>
          <p:cNvSpPr txBox="1"/>
          <p:nvPr/>
        </p:nvSpPr>
        <p:spPr>
          <a:xfrm>
            <a:off x="8107679" y="1361105"/>
            <a:ext cx="312213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65D93"/>
                </a:solidFill>
                <a:latin typeface="Lub Dub Heavy" panose="020B0903030403020204" pitchFamily="34" charset="0"/>
              </a:rPr>
              <a:t>0</a:t>
            </a:r>
          </a:p>
          <a:p>
            <a:pPr algn="ctr"/>
            <a:r>
              <a:rPr lang="en-US" sz="2000" dirty="0">
                <a:latin typeface="Lub Dub Bold" panose="020B0803030403020204" pitchFamily="34" charset="0"/>
              </a:rPr>
              <a:t>NIHSS at 90 Days</a:t>
            </a:r>
            <a:endParaRPr lang="en-US" sz="1100" dirty="0">
              <a:latin typeface="Lub Dub Bold" panose="020B0803030403020204" pitchFamily="34" charset="0"/>
            </a:endParaRPr>
          </a:p>
          <a:p>
            <a:pPr algn="ctr"/>
            <a:r>
              <a:rPr lang="en-US" sz="1600" i="1" dirty="0" err="1">
                <a:latin typeface="Lub Dub Condensed" panose="020B0506030403020204" pitchFamily="34" charset="77"/>
              </a:rPr>
              <a:t>mRS</a:t>
            </a:r>
            <a:r>
              <a:rPr lang="en-US" sz="1600" i="1" dirty="0">
                <a:latin typeface="Lub Dub Condensed" panose="020B0506030403020204" pitchFamily="34" charset="77"/>
              </a:rPr>
              <a:t> = 0; full recovery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C42D5-5949-8E71-264E-7B00BBA87284}"/>
              </a:ext>
            </a:extLst>
          </p:cNvPr>
          <p:cNvSpPr txBox="1"/>
          <p:nvPr/>
        </p:nvSpPr>
        <p:spPr>
          <a:xfrm>
            <a:off x="895151" y="3356293"/>
            <a:ext cx="7551018" cy="83099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Lub Dub Bold" panose="020B0803030403020204" pitchFamily="34" charset="0"/>
              </a:rPr>
              <a:t>MRI Brain: Acute ischemic infarction of the bilateral medial thalami (Figure 1)</a:t>
            </a:r>
            <a:endParaRPr lang="en-US" sz="2400" dirty="0">
              <a:latin typeface="Lub Dub Medium" panose="020B06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4CD485-C055-BA20-8113-ECA39337FAB1}"/>
              </a:ext>
            </a:extLst>
          </p:cNvPr>
          <p:cNvSpPr txBox="1"/>
          <p:nvPr/>
        </p:nvSpPr>
        <p:spPr>
          <a:xfrm>
            <a:off x="838199" y="4253362"/>
            <a:ext cx="4973053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dirty="0">
                <a:latin typeface="Lub Dub Bold" panose="020B0803030403020204" pitchFamily="34" charset="0"/>
                <a:ea typeface="Calibri" pitchFamily="34" charset="-122"/>
                <a:cs typeface="Calibri" pitchFamily="34" charset="-120"/>
              </a:rPr>
              <a:t>Diagnosis:</a:t>
            </a:r>
          </a:p>
          <a:p>
            <a:r>
              <a:rPr lang="en-US" dirty="0">
                <a:latin typeface="Lub Dub Condensed" panose="020B0506030403020204" pitchFamily="34" charset="77"/>
              </a:rPr>
              <a:t>Infarct in vascular territory of the Artery of Percheron (AOP) — also consistent with tip-of-the-basilar syndrome. Bilateral medial thalamic infarction on diffusion-weighted MRI.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30C7F-CED9-8774-BEDF-4384AA33F4A3}"/>
              </a:ext>
            </a:extLst>
          </p:cNvPr>
          <p:cNvSpPr txBox="1"/>
          <p:nvPr/>
        </p:nvSpPr>
        <p:spPr>
          <a:xfrm>
            <a:off x="6108031" y="4253362"/>
            <a:ext cx="5245769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dirty="0">
                <a:latin typeface="Lub Dub Bold" panose="020B0803030403020204" pitchFamily="34" charset="0"/>
                <a:ea typeface="Calibri" pitchFamily="34" charset="-122"/>
                <a:cs typeface="Calibri" pitchFamily="34" charset="-120"/>
              </a:rPr>
              <a:t>Key Takeaway:</a:t>
            </a:r>
          </a:p>
          <a:p>
            <a:r>
              <a:rPr lang="en-US" dirty="0">
                <a:solidFill>
                  <a:srgbClr val="333333"/>
                </a:solidFill>
                <a:latin typeface="Lub Dub Condensed" panose="020B0506030403020204" pitchFamily="34" charset="77"/>
              </a:rPr>
              <a:t>Timely MSU activation and prehospital thrombolysis facilitated rapid neurological recovery. Discharge NIHSS = 1 (dysarthria only). Complete recovery at </a:t>
            </a:r>
            <a:br>
              <a:rPr lang="en-US" dirty="0">
                <a:solidFill>
                  <a:srgbClr val="333333"/>
                </a:solidFill>
                <a:latin typeface="Lub Dub Condensed" panose="020B0506030403020204" pitchFamily="34" charset="77"/>
              </a:rPr>
            </a:br>
            <a:r>
              <a:rPr lang="en-US" dirty="0">
                <a:solidFill>
                  <a:srgbClr val="333333"/>
                </a:solidFill>
                <a:latin typeface="Lub Dub Condensed" panose="020B0506030403020204" pitchFamily="34" charset="77"/>
              </a:rPr>
              <a:t>90-day follow-up (NIHSS = 0, </a:t>
            </a:r>
            <a:r>
              <a:rPr lang="en-US" dirty="0" err="1">
                <a:solidFill>
                  <a:srgbClr val="333333"/>
                </a:solidFill>
                <a:latin typeface="Lub Dub Condensed" panose="020B0506030403020204" pitchFamily="34" charset="77"/>
              </a:rPr>
              <a:t>mRS</a:t>
            </a:r>
            <a:r>
              <a:rPr lang="en-US" dirty="0">
                <a:solidFill>
                  <a:srgbClr val="333333"/>
                </a:solidFill>
                <a:latin typeface="Lub Dub Condensed" panose="020B0506030403020204" pitchFamily="34" charset="77"/>
              </a:rPr>
              <a:t> = 0).</a:t>
            </a:r>
            <a:endParaRPr lang="en-US" dirty="0">
              <a:latin typeface="Lub Dub Condensed" panose="020B0506030403020204" pitchFamily="34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53B92D-703F-3EDC-C16F-ACA625D58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765AEB3-DE6F-3CC9-C26D-3EA86EE97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5010" y="6020501"/>
            <a:ext cx="10540802" cy="335365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AOP, indicates artery of Percheron; ER, emergency room; LOC, loss of consciousness; MRI, magnetic resonance imaging; </a:t>
            </a:r>
            <a:r>
              <a:rPr lang="en-US" dirty="0" err="1"/>
              <a:t>mRS</a:t>
            </a:r>
            <a:r>
              <a:rPr lang="en-US" dirty="0"/>
              <a:t>, modified Rankin scale; MSU, mobile stroke unit; NIHSS, and National Institutes of Health Stroke scale.</a:t>
            </a:r>
          </a:p>
        </p:txBody>
      </p:sp>
    </p:spTree>
    <p:extLst>
      <p:ext uri="{BB962C8B-B14F-4D97-AF65-F5344CB8AC3E}">
        <p14:creationId xmlns:p14="http://schemas.microsoft.com/office/powerpoint/2010/main" val="9832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E617A-262C-FE5E-B576-9BB4B5E3D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4343AE-6CA9-4A3E-E2E6-767008D6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Presentation: </a:t>
            </a:r>
            <a:r>
              <a:rPr lang="en-US" dirty="0">
                <a:latin typeface="Lub Dub Medium" panose="020B0603030403020204" pitchFamily="34" charset="0"/>
              </a:rPr>
              <a:t>Imaging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8A4355-CBEF-F95D-7F25-86E6452958B8}"/>
              </a:ext>
            </a:extLst>
          </p:cNvPr>
          <p:cNvSpPr txBox="1"/>
          <p:nvPr/>
        </p:nvSpPr>
        <p:spPr>
          <a:xfrm>
            <a:off x="4896937" y="3316029"/>
            <a:ext cx="3320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ub Dub Bold" panose="020B0803030403020204" pitchFamily="34" charset="0"/>
              </a:rPr>
              <a:t>MRI Brain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FC811-B2FB-01BB-74DC-9D8D5CEEF3A0}"/>
              </a:ext>
            </a:extLst>
          </p:cNvPr>
          <p:cNvSpPr txBox="1"/>
          <p:nvPr/>
        </p:nvSpPr>
        <p:spPr>
          <a:xfrm>
            <a:off x="4875164" y="3777694"/>
            <a:ext cx="55591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Lub Dub Bold" panose="020B0803030403020204" pitchFamily="34" charset="0"/>
              </a:rPr>
              <a:t>Figure 1.</a:t>
            </a:r>
            <a:r>
              <a:rPr lang="en-US" sz="1800" dirty="0">
                <a:latin typeface="Lub Dub Medium" panose="020B0603030403020204" pitchFamily="34" charset="77"/>
              </a:rPr>
              <a:t> </a:t>
            </a:r>
            <a:r>
              <a:rPr lang="en-US" dirty="0">
                <a:latin typeface="Lub Dub Medium" panose="020B0603030403020204" pitchFamily="34" charset="77"/>
              </a:rPr>
              <a:t>Axial diffusion-weighted magnetic resonance imaging showing infarction of </a:t>
            </a:r>
            <a:br>
              <a:rPr lang="en-US" dirty="0">
                <a:latin typeface="Lub Dub Medium" panose="020B0603030403020204" pitchFamily="34" charset="77"/>
              </a:rPr>
            </a:br>
            <a:r>
              <a:rPr lang="en-US" dirty="0">
                <a:latin typeface="Lub Dub Medium" panose="020B0603030403020204" pitchFamily="34" charset="77"/>
              </a:rPr>
              <a:t>the medial thalami. </a:t>
            </a:r>
            <a:endParaRPr lang="en-US" sz="1800" dirty="0">
              <a:latin typeface="Lub Dub Medium" panose="020B0603030403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56966-146B-FD5D-709C-75D6727E0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63" y="1194903"/>
            <a:ext cx="3563490" cy="43957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848075-6F2B-407C-582C-BAA34F4B1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B668E-6597-6753-3B1D-9791B937F9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5010" y="6020501"/>
            <a:ext cx="10540802" cy="335365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MRI indicates magnetic resonance imaging.</a:t>
            </a:r>
          </a:p>
        </p:txBody>
      </p:sp>
    </p:spTree>
    <p:extLst>
      <p:ext uri="{BB962C8B-B14F-4D97-AF65-F5344CB8AC3E}">
        <p14:creationId xmlns:p14="http://schemas.microsoft.com/office/powerpoint/2010/main" val="11091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6F06-6B64-5B64-3D2B-7F3A50F3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Mobile Stroke Unit?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A12E5-CEAD-CFF2-D9A3-4608C00F1D6C}"/>
              </a:ext>
            </a:extLst>
          </p:cNvPr>
          <p:cNvSpPr txBox="1"/>
          <p:nvPr/>
        </p:nvSpPr>
        <p:spPr>
          <a:xfrm>
            <a:off x="746760" y="1002682"/>
            <a:ext cx="1033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77"/>
              </a:rPr>
              <a:t>Conceptualized in 2003 • First clinical use in Homburg, Germany (2008) • First US MSU in Houston, TX (2013)</a:t>
            </a:r>
            <a:endParaRPr lang="en-US" sz="1600" dirty="0">
              <a:latin typeface="Lub Dub Condensed" panose="020B0506030403020204" pitchFamily="34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BE17AA-CE82-8C4E-2624-A0E0EE777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150" y="3870960"/>
            <a:ext cx="3169918" cy="1930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E3504E-5325-9EE9-8C74-0596F53BD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6550" y="3870960"/>
            <a:ext cx="3169918" cy="1930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F9A19C-6BA0-E9F6-D408-5DD78B18F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7950" y="3870960"/>
            <a:ext cx="3169918" cy="1930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A1FDF8-EC54-9A3C-3C55-D72D4EE50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150" y="1635760"/>
            <a:ext cx="3169918" cy="1930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202B0B-3FF3-A2B6-0A69-FF3FEC968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6550" y="1635760"/>
            <a:ext cx="3169918" cy="1930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DB9C2-087F-5C2A-1620-DE57E8126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7950" y="1635760"/>
            <a:ext cx="3169918" cy="1930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C7BE86-FD70-950E-3900-9D285C492F00}"/>
              </a:ext>
            </a:extLst>
          </p:cNvPr>
          <p:cNvSpPr txBox="1"/>
          <p:nvPr/>
        </p:nvSpPr>
        <p:spPr>
          <a:xfrm>
            <a:off x="838200" y="1645345"/>
            <a:ext cx="3244200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65D93"/>
                </a:solidFill>
                <a:latin typeface="Lub Dub Heavy" panose="020B0903030403020204" pitchFamily="34" charset="0"/>
              </a:rPr>
              <a:t>CT</a:t>
            </a:r>
          </a:p>
          <a:p>
            <a:pPr algn="ctr">
              <a:spcAft>
                <a:spcPts val="1000"/>
              </a:spcAft>
            </a:pPr>
            <a:r>
              <a:rPr lang="en-US" sz="2000" dirty="0">
                <a:latin typeface="Lub Dub Bold" panose="020B0803030403020204" pitchFamily="34" charset="0"/>
              </a:rPr>
              <a:t>CT Scanner</a:t>
            </a:r>
          </a:p>
          <a:p>
            <a:pPr algn="ctr"/>
            <a:r>
              <a:rPr lang="en-US" sz="1600" dirty="0" err="1">
                <a:latin typeface="Lub Dub Condensed" panose="020B0506030403020204" pitchFamily="34" charset="77"/>
              </a:rPr>
              <a:t>Noncontrast</a:t>
            </a:r>
            <a:r>
              <a:rPr lang="en-US" sz="1600" dirty="0">
                <a:latin typeface="Lub Dub Condensed" panose="020B0506030403020204" pitchFamily="34" charset="77"/>
              </a:rPr>
              <a:t> (and optionally CT angiogram) for rapid hemorrhage exclusion and LVO detection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D59952-03CF-2DA6-C4C9-0553D9DB1F7B}"/>
              </a:ext>
            </a:extLst>
          </p:cNvPr>
          <p:cNvSpPr txBox="1"/>
          <p:nvPr/>
        </p:nvSpPr>
        <p:spPr>
          <a:xfrm>
            <a:off x="4684800" y="1645345"/>
            <a:ext cx="2822400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65D93"/>
                </a:solidFill>
                <a:latin typeface="Lub Dub Heavy" panose="020B0903030403020204" pitchFamily="34" charset="0"/>
              </a:rPr>
              <a:t>Lab</a:t>
            </a:r>
          </a:p>
          <a:p>
            <a:pPr algn="ctr">
              <a:spcAft>
                <a:spcPts val="1000"/>
              </a:spcAft>
            </a:pPr>
            <a:r>
              <a:rPr lang="en-US" sz="2000" dirty="0">
                <a:latin typeface="Lub Dub Bold" panose="020B0803030403020204" pitchFamily="34" charset="0"/>
              </a:rPr>
              <a:t>Point-of-Care Lab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</a:rPr>
              <a:t>Rapid blood glucose, coagulation, and other stroke-relevant tests on board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4FD79-9F86-78D8-E600-777BEAA2504D}"/>
              </a:ext>
            </a:extLst>
          </p:cNvPr>
          <p:cNvSpPr txBox="1"/>
          <p:nvPr/>
        </p:nvSpPr>
        <p:spPr>
          <a:xfrm>
            <a:off x="8014440" y="1645345"/>
            <a:ext cx="3246120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65D93"/>
                </a:solidFill>
                <a:latin typeface="Lub Dub Heavy" panose="020B0903030403020204" pitchFamily="34" charset="0"/>
              </a:rPr>
              <a:t>RX</a:t>
            </a:r>
          </a:p>
          <a:p>
            <a:pPr algn="ctr">
              <a:spcAft>
                <a:spcPts val="1000"/>
              </a:spcAft>
            </a:pPr>
            <a:r>
              <a:rPr lang="en-US" sz="2000" dirty="0">
                <a:latin typeface="Lub Dub Bold" panose="020B0803030403020204" pitchFamily="34" charset="0"/>
              </a:rPr>
              <a:t>Stroke Medications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</a:rPr>
              <a:t>IV thrombolytics (alteplase/</a:t>
            </a:r>
            <a:br>
              <a:rPr lang="en-US" sz="1600" dirty="0">
                <a:latin typeface="Lub Dub Condensed" panose="020B0506030403020204" pitchFamily="34" charset="77"/>
              </a:rPr>
            </a:br>
            <a:r>
              <a:rPr lang="en-US" sz="1600" dirty="0" err="1">
                <a:latin typeface="Lub Dub Condensed" panose="020B0506030403020204" pitchFamily="34" charset="77"/>
              </a:rPr>
              <a:t>tenecteplase</a:t>
            </a:r>
            <a:r>
              <a:rPr lang="en-US" sz="1600" dirty="0">
                <a:latin typeface="Lub Dub Condensed" panose="020B0506030403020204" pitchFamily="34" charset="77"/>
              </a:rPr>
              <a:t>) and other acute stroke medications readily available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74412-92E5-3820-E713-E3FF9ABE3B99}"/>
              </a:ext>
            </a:extLst>
          </p:cNvPr>
          <p:cNvSpPr txBox="1"/>
          <p:nvPr/>
        </p:nvSpPr>
        <p:spPr>
          <a:xfrm>
            <a:off x="838200" y="3901905"/>
            <a:ext cx="3244200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65D93"/>
                </a:solidFill>
                <a:latin typeface="Lub Dub Heavy" panose="020B0903030403020204" pitchFamily="34" charset="0"/>
              </a:rPr>
              <a:t>TX</a:t>
            </a:r>
          </a:p>
          <a:p>
            <a:pPr algn="ctr">
              <a:spcAft>
                <a:spcPts val="1000"/>
              </a:spcAft>
            </a:pPr>
            <a:r>
              <a:rPr lang="en-US" sz="2000" dirty="0">
                <a:latin typeface="Lub Dub Bold" panose="020B0803030403020204" pitchFamily="34" charset="0"/>
              </a:rPr>
              <a:t>Telemedicine Link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</a:rPr>
              <a:t>Virtual vascular neurologist for </a:t>
            </a:r>
            <a:br>
              <a:rPr lang="en-US" sz="1600" dirty="0">
                <a:latin typeface="Lub Dub Condensed" panose="020B0506030403020204" pitchFamily="34" charset="77"/>
              </a:rPr>
            </a:br>
            <a:r>
              <a:rPr lang="en-US" sz="1600" dirty="0">
                <a:latin typeface="Lub Dub Condensed" panose="020B0506030403020204" pitchFamily="34" charset="77"/>
              </a:rPr>
              <a:t>real-time NIHSS assessment and treatment decision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DA687-3BCD-2562-4576-216208829423}"/>
              </a:ext>
            </a:extLst>
          </p:cNvPr>
          <p:cNvSpPr txBox="1"/>
          <p:nvPr/>
        </p:nvSpPr>
        <p:spPr>
          <a:xfrm>
            <a:off x="4461880" y="3901905"/>
            <a:ext cx="3244200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65D93"/>
                </a:solidFill>
                <a:latin typeface="Lub Dub Heavy" panose="020B0903030403020204" pitchFamily="34" charset="0"/>
              </a:rPr>
              <a:t>MD</a:t>
            </a:r>
          </a:p>
          <a:p>
            <a:pPr algn="ctr">
              <a:spcAft>
                <a:spcPts val="1000"/>
              </a:spcAft>
            </a:pPr>
            <a:r>
              <a:rPr lang="en-US" sz="2000" dirty="0">
                <a:latin typeface="Lub Dub Bold" panose="020B0803030403020204" pitchFamily="34" charset="0"/>
              </a:rPr>
              <a:t>Specialist Team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</a:rPr>
              <a:t>Registered nurse and/or paramedic with stroke training; some units have on-board neurologist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445FC-CD9F-228A-944C-D39AEC18960B}"/>
              </a:ext>
            </a:extLst>
          </p:cNvPr>
          <p:cNvSpPr txBox="1"/>
          <p:nvPr/>
        </p:nvSpPr>
        <p:spPr>
          <a:xfrm>
            <a:off x="8295420" y="3901905"/>
            <a:ext cx="2745120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65D93"/>
                </a:solidFill>
                <a:latin typeface="Lub Dub Heavy" panose="020B0903030403020204" pitchFamily="34" charset="0"/>
              </a:rPr>
              <a:t>EMS</a:t>
            </a:r>
          </a:p>
          <a:p>
            <a:pPr algn="ctr">
              <a:spcAft>
                <a:spcPts val="1000"/>
              </a:spcAft>
            </a:pPr>
            <a:r>
              <a:rPr lang="en-US" sz="2000" dirty="0">
                <a:latin typeface="Lub Dub Bold" panose="020B0803030403020204" pitchFamily="34" charset="0"/>
              </a:rPr>
              <a:t>EMS Integration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</a:rPr>
              <a:t>Dispatched alongside or instead of standard EMS for suspected stroke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A2A9A-3470-23E1-001D-6FCCE6E19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6</a:t>
            </a:fld>
            <a:endParaRPr lang="en-US" sz="90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1136EB2-B7C3-92B2-D5A4-3EB420F39D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1224" y="5933873"/>
            <a:ext cx="10013904" cy="421994"/>
          </a:xfrm>
        </p:spPr>
        <p:txBody>
          <a:bodyPr/>
          <a:lstStyle/>
          <a:p>
            <a:r>
              <a:rPr lang="en-US" b="1" dirty="0"/>
              <a:t>Abbreviations:</a:t>
            </a:r>
            <a:r>
              <a:rPr lang="en-US" dirty="0"/>
              <a:t> CT indicates computed tomography scan; EMS, emergency medical services; IV, intravenous; LVO, large vessel occlusion; MD, Doctor of Medicine; MSU, mobile stroke unit; NIHSS, National Institutes of Health Stroke scale; RX, prescription; TX, treatment.</a:t>
            </a:r>
          </a:p>
        </p:txBody>
      </p:sp>
    </p:spTree>
    <p:extLst>
      <p:ext uri="{BB962C8B-B14F-4D97-AF65-F5344CB8AC3E}">
        <p14:creationId xmlns:p14="http://schemas.microsoft.com/office/powerpoint/2010/main" val="13504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3F0B-6ED3-2B8B-9FFD-392A9055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Stroke Time Problem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2957C4-A58B-AA96-8F53-30BF92689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5275" y="1249680"/>
            <a:ext cx="2390272" cy="1787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CFEF62-0770-3B9E-FDC5-908D93A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1248" y="1249680"/>
            <a:ext cx="2390272" cy="1787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44FFD7-9943-B491-97FF-FE9F8A0A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33328" y="1249680"/>
            <a:ext cx="2390272" cy="1787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61CB9E-15D8-2563-5CEA-FB8F66FC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9302" y="1249680"/>
            <a:ext cx="2390272" cy="1787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4A02C9-D190-1771-532B-1EB24D869DFB}"/>
              </a:ext>
            </a:extLst>
          </p:cNvPr>
          <p:cNvSpPr txBox="1"/>
          <p:nvPr/>
        </p:nvSpPr>
        <p:spPr>
          <a:xfrm>
            <a:off x="1069884" y="1516489"/>
            <a:ext cx="2013000" cy="1390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065D93"/>
                </a:solidFill>
                <a:latin typeface="Lub Dub Bold" panose="020B0603030403020204" pitchFamily="34" charset="77"/>
              </a:rPr>
              <a:t>&lt;5%</a:t>
            </a:r>
          </a:p>
          <a:p>
            <a:pPr algn="ctr"/>
            <a:r>
              <a:rPr lang="en-US" dirty="0">
                <a:latin typeface="Lub Dub Condensed" panose="020B0506030403020204" pitchFamily="34" charset="77"/>
              </a:rPr>
              <a:t>Patients receive</a:t>
            </a:r>
          </a:p>
          <a:p>
            <a:pPr algn="ctr"/>
            <a:r>
              <a:rPr lang="en-US" dirty="0">
                <a:latin typeface="Lub Dub Condensed" panose="020B0506030403020204" pitchFamily="34" charset="77"/>
              </a:rPr>
              <a:t>thrombolysis or EVT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543E3E-B39E-3B0D-35F6-CCF48897A44A}"/>
              </a:ext>
            </a:extLst>
          </p:cNvPr>
          <p:cNvSpPr txBox="1"/>
          <p:nvPr/>
        </p:nvSpPr>
        <p:spPr>
          <a:xfrm>
            <a:off x="3485407" y="1516489"/>
            <a:ext cx="235000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065D93"/>
                </a:solidFill>
                <a:latin typeface="Lub Dub Bold" panose="020B0603030403020204" pitchFamily="34" charset="77"/>
              </a:rPr>
              <a:t>&lt;15–40%</a:t>
            </a:r>
          </a:p>
          <a:p>
            <a:pPr algn="ctr"/>
            <a:r>
              <a:rPr lang="en-US" dirty="0">
                <a:latin typeface="Lub Dub Condensed" panose="020B0506030403020204" pitchFamily="34" charset="77"/>
              </a:rPr>
              <a:t>Arrive within</a:t>
            </a:r>
          </a:p>
          <a:p>
            <a:pPr algn="ctr"/>
            <a:r>
              <a:rPr lang="en-US" dirty="0">
                <a:latin typeface="Lub Dub Condensed" panose="020B0506030403020204" pitchFamily="34" charset="77"/>
              </a:rPr>
              <a:t>treatment window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0CD397-4044-C0FC-6D84-6B356AB31E6A}"/>
              </a:ext>
            </a:extLst>
          </p:cNvPr>
          <p:cNvSpPr txBox="1"/>
          <p:nvPr/>
        </p:nvSpPr>
        <p:spPr>
          <a:xfrm>
            <a:off x="6148906" y="1516489"/>
            <a:ext cx="219106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065D93"/>
                </a:solidFill>
                <a:latin typeface="Lub Dub Bold" panose="020B0603030403020204" pitchFamily="34" charset="77"/>
              </a:rPr>
              <a:t>4.5</a:t>
            </a:r>
          </a:p>
          <a:p>
            <a:pPr algn="ctr"/>
            <a:r>
              <a:rPr lang="en-US" dirty="0">
                <a:solidFill>
                  <a:srgbClr val="333333"/>
                </a:solidFill>
                <a:latin typeface="Lub Dub Condensed" panose="020B0506030403020204" pitchFamily="34" charset="77"/>
              </a:rPr>
              <a:t>NNT within 90 min</a:t>
            </a:r>
            <a:endParaRPr lang="en-US" dirty="0">
              <a:latin typeface="Lub Dub Condensed" panose="020B0506030403020204" pitchFamily="34" charset="77"/>
            </a:endParaRPr>
          </a:p>
          <a:p>
            <a:pPr algn="ctr"/>
            <a:r>
              <a:rPr lang="en-US" dirty="0">
                <a:solidFill>
                  <a:srgbClr val="333333"/>
                </a:solidFill>
                <a:latin typeface="Lub Dub Condensed" panose="020B0506030403020204" pitchFamily="34" charset="77"/>
              </a:rPr>
              <a:t>for excellent outcome</a:t>
            </a:r>
            <a:endParaRPr lang="en-US" dirty="0">
              <a:latin typeface="Lub Dub Condensed" panose="020B0506030403020204" pitchFamily="34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405EE0-8766-1B5D-2B6A-5204BA7496D9}"/>
              </a:ext>
            </a:extLst>
          </p:cNvPr>
          <p:cNvSpPr txBox="1"/>
          <p:nvPr/>
        </p:nvSpPr>
        <p:spPr>
          <a:xfrm>
            <a:off x="8732932" y="1516489"/>
            <a:ext cx="219106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065D93"/>
                </a:solidFill>
                <a:latin typeface="Lub Dub Bold" panose="020B0603030403020204" pitchFamily="34" charset="77"/>
              </a:rPr>
              <a:t>14</a:t>
            </a:r>
          </a:p>
          <a:p>
            <a:pPr algn="ctr"/>
            <a:r>
              <a:rPr lang="en-US" dirty="0">
                <a:latin typeface="Lub Dub Condensed" panose="020B0506030403020204" pitchFamily="34" charset="77"/>
              </a:rPr>
              <a:t>NNT at 181–270 min</a:t>
            </a:r>
          </a:p>
          <a:p>
            <a:pPr algn="ctr"/>
            <a:r>
              <a:rPr lang="en-US" dirty="0">
                <a:latin typeface="Lub Dub Condensed" panose="020B0506030403020204" pitchFamily="34" charset="77"/>
              </a:rPr>
              <a:t>for excellent outcome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36B3F-D43A-0E35-1576-267F8E47412C}"/>
              </a:ext>
            </a:extLst>
          </p:cNvPr>
          <p:cNvSpPr txBox="1"/>
          <p:nvPr/>
        </p:nvSpPr>
        <p:spPr>
          <a:xfrm>
            <a:off x="895151" y="3518853"/>
            <a:ext cx="7551018" cy="4616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Lub Dub Bold" panose="020B0803030403020204" pitchFamily="34" charset="0"/>
              </a:rPr>
              <a:t>THREE KEY DELAY POINTS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CA286E-64A4-BAB9-2EE0-F3D54835D8BA}"/>
              </a:ext>
            </a:extLst>
          </p:cNvPr>
          <p:cNvSpPr txBox="1"/>
          <p:nvPr/>
        </p:nvSpPr>
        <p:spPr>
          <a:xfrm>
            <a:off x="936460" y="4075505"/>
            <a:ext cx="292320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latin typeface="Lub Dub Heavy" panose="020B0603030403020204" pitchFamily="34" charset="77"/>
              </a:rPr>
              <a:t>1</a:t>
            </a:r>
          </a:p>
          <a:p>
            <a:pPr algn="ctr"/>
            <a:r>
              <a:rPr lang="en-US" dirty="0">
                <a:latin typeface="Lub Dub Bold" panose="020B0803030403020204" pitchFamily="34" charset="0"/>
              </a:rPr>
              <a:t>Patient Delay</a:t>
            </a:r>
          </a:p>
          <a:p>
            <a:pPr algn="ctr"/>
            <a:r>
              <a:rPr lang="en-US" dirty="0">
                <a:latin typeface="Lub Dub Condensed" panose="020B0506030403020204" pitchFamily="34" charset="77"/>
              </a:rPr>
              <a:t>Onset to emergency call — failure to recognize symptoms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F4132C-CD01-E06A-C3D0-3F065D1102D8}"/>
              </a:ext>
            </a:extLst>
          </p:cNvPr>
          <p:cNvSpPr txBox="1"/>
          <p:nvPr/>
        </p:nvSpPr>
        <p:spPr>
          <a:xfrm>
            <a:off x="4474860" y="4075505"/>
            <a:ext cx="292608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latin typeface="Lub Dub Heavy" panose="020B0603030403020204" pitchFamily="34" charset="77"/>
              </a:rPr>
              <a:t>2</a:t>
            </a:r>
          </a:p>
          <a:p>
            <a:pPr algn="ctr"/>
            <a:r>
              <a:rPr lang="en-US" dirty="0">
                <a:latin typeface="Lub Dub Bold" panose="020B0803030403020204" pitchFamily="34" charset="0"/>
              </a:rPr>
              <a:t>Prehospital Delay</a:t>
            </a:r>
          </a:p>
          <a:p>
            <a:pPr algn="ctr"/>
            <a:r>
              <a:rPr lang="en-US" dirty="0">
                <a:latin typeface="Lub Dub Condensed" panose="020B0506030403020204" pitchFamily="34" charset="77"/>
              </a:rPr>
              <a:t>Onset to door — transport time, routing decisions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A72F87-DDC3-2C11-33C9-8833E96037F9}"/>
              </a:ext>
            </a:extLst>
          </p:cNvPr>
          <p:cNvSpPr txBox="1"/>
          <p:nvPr/>
        </p:nvSpPr>
        <p:spPr>
          <a:xfrm>
            <a:off x="7518300" y="4075505"/>
            <a:ext cx="292320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latin typeface="Lub Dub Heavy" panose="020B0603030403020204" pitchFamily="34" charset="77"/>
              </a:rPr>
              <a:t>3</a:t>
            </a:r>
          </a:p>
          <a:p>
            <a:pPr algn="ctr"/>
            <a:r>
              <a:rPr lang="en-US" dirty="0">
                <a:latin typeface="Lub Dub Bold" panose="020B0803030403020204" pitchFamily="34" charset="0"/>
              </a:rPr>
              <a:t>Intrahospital Delay</a:t>
            </a:r>
          </a:p>
          <a:p>
            <a:pPr algn="ctr"/>
            <a:r>
              <a:rPr lang="en-US" dirty="0">
                <a:latin typeface="Lub Dub Condensed" panose="020B0506030403020204" pitchFamily="34" charset="77"/>
              </a:rPr>
              <a:t>Door to treatment — workup, imaging, approvals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1B989-F297-BFB5-EDB4-41713EA04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7</a:t>
            </a:fld>
            <a:endParaRPr lang="en-US" sz="9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AC3D4A-42F3-3133-1C38-9F421BC5E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5010" y="6020501"/>
            <a:ext cx="10540802" cy="335365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EVT indicates endovascular thrombectomy; NNT, number needed to treat.</a:t>
            </a:r>
          </a:p>
        </p:txBody>
      </p:sp>
    </p:spTree>
    <p:extLst>
      <p:ext uri="{BB962C8B-B14F-4D97-AF65-F5344CB8AC3E}">
        <p14:creationId xmlns:p14="http://schemas.microsoft.com/office/powerpoint/2010/main" val="36920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E8505-4114-A8A5-5ECC-EB8F0E7D9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MSU Evidence: </a:t>
            </a:r>
            <a:r>
              <a:rPr lang="en-US" dirty="0">
                <a:latin typeface="Lub Dub Medium" panose="020B0603030403020204" pitchFamily="34" charset="0"/>
              </a:rPr>
              <a:t>Randomized Trials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25CBA7-1612-93E7-275E-FDE5562A3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7808" y="1290320"/>
            <a:ext cx="3660272" cy="1310640"/>
          </a:xfrm>
          <a:prstGeom prst="rect">
            <a:avLst/>
          </a:prstGeom>
          <a:solidFill>
            <a:srgbClr val="065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391842-FFEA-9C1C-6086-183399B11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7808" y="2895600"/>
            <a:ext cx="3660272" cy="1310640"/>
          </a:xfrm>
          <a:prstGeom prst="rect">
            <a:avLst/>
          </a:prstGeom>
          <a:solidFill>
            <a:srgbClr val="065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646F67-17A7-B60E-B5E4-7D3A43BFC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7808" y="4521200"/>
            <a:ext cx="3660272" cy="1310640"/>
          </a:xfrm>
          <a:prstGeom prst="rect">
            <a:avLst/>
          </a:prstGeom>
          <a:solidFill>
            <a:srgbClr val="065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3DBE8-FE21-BEE8-8994-3CDD92742404}"/>
              </a:ext>
            </a:extLst>
          </p:cNvPr>
          <p:cNvSpPr txBox="1"/>
          <p:nvPr/>
        </p:nvSpPr>
        <p:spPr>
          <a:xfrm>
            <a:off x="1444162" y="1652559"/>
            <a:ext cx="3469358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000" b="1" dirty="0">
                <a:solidFill>
                  <a:schemeClr val="bg1"/>
                </a:solidFill>
                <a:latin typeface="Lub Dub Bold" panose="020B0603030403020204" pitchFamily="34" charset="77"/>
              </a:rPr>
              <a:t>Walter et al. / PHANTOM-S</a:t>
            </a:r>
            <a:br>
              <a:rPr lang="en-US" sz="2000" b="1" dirty="0">
                <a:solidFill>
                  <a:schemeClr val="bg1"/>
                </a:solidFill>
                <a:latin typeface="Lub Dub Bold" panose="020B0603030403020204" pitchFamily="34" charset="77"/>
              </a:rPr>
            </a:br>
            <a:r>
              <a:rPr lang="en-US" sz="1600" dirty="0">
                <a:solidFill>
                  <a:schemeClr val="bg1"/>
                </a:solidFill>
                <a:latin typeface="Lub Dub Condensed" panose="020B0506030403020204" pitchFamily="34" charset="77"/>
              </a:rPr>
              <a:t>Berlin, Germany • 2012–2014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E73F8-A836-6052-DBF0-C90D0A2ACE72}"/>
              </a:ext>
            </a:extLst>
          </p:cNvPr>
          <p:cNvSpPr txBox="1"/>
          <p:nvPr/>
        </p:nvSpPr>
        <p:spPr>
          <a:xfrm>
            <a:off x="5313680" y="1378239"/>
            <a:ext cx="5273040" cy="1231106"/>
          </a:xfrm>
          <a:prstGeom prst="rect">
            <a:avLst/>
          </a:prstGeom>
          <a:noFill/>
        </p:spPr>
        <p:txBody>
          <a:bodyPr wrap="square" lIns="91440">
            <a:spAutoFit/>
          </a:bodyPr>
          <a:lstStyle/>
          <a:p>
            <a:pPr>
              <a:spcAft>
                <a:spcPts val="3000"/>
              </a:spcAft>
            </a:pPr>
            <a:r>
              <a:rPr lang="en-US" b="1" dirty="0">
                <a:solidFill>
                  <a:srgbClr val="065D93"/>
                </a:solidFill>
                <a:latin typeface="Lub Dub Bold" panose="020B0603030403020204" pitchFamily="34" charset="77"/>
              </a:rPr>
              <a:t>Key Finding:</a:t>
            </a:r>
            <a:br>
              <a:rPr lang="en-US" sz="2000" b="1" dirty="0">
                <a:solidFill>
                  <a:srgbClr val="395723"/>
                </a:solidFill>
                <a:latin typeface="Lub Dub Bold" panose="020B0603030403020204" pitchFamily="34" charset="77"/>
              </a:rPr>
            </a:br>
            <a:r>
              <a:rPr lang="en-US" dirty="0">
                <a:solidFill>
                  <a:srgbClr val="333333"/>
                </a:solidFill>
                <a:latin typeface="Lub Dub Medium" panose="020B0603030403020204" pitchFamily="34" charset="77"/>
              </a:rPr>
              <a:t>MSU reduced onset-to-IVT time from 153 → </a:t>
            </a:r>
            <a:br>
              <a:rPr lang="en-US" dirty="0">
                <a:solidFill>
                  <a:srgbClr val="333333"/>
                </a:solidFill>
                <a:latin typeface="Lub Dub Medium" panose="020B0603030403020204" pitchFamily="34" charset="77"/>
              </a:rPr>
            </a:br>
            <a:r>
              <a:rPr lang="en-US" dirty="0">
                <a:solidFill>
                  <a:srgbClr val="333333"/>
                </a:solidFill>
                <a:latin typeface="Lub Dub Medium" panose="020B0603030403020204" pitchFamily="34" charset="77"/>
              </a:rPr>
              <a:t>72 minutes. Proportion treated within 90 min: </a:t>
            </a:r>
            <a:br>
              <a:rPr lang="en-US" dirty="0">
                <a:solidFill>
                  <a:srgbClr val="333333"/>
                </a:solidFill>
                <a:latin typeface="Lub Dub Medium" panose="020B0603030403020204" pitchFamily="34" charset="77"/>
              </a:rPr>
            </a:br>
            <a:r>
              <a:rPr lang="en-US" dirty="0">
                <a:solidFill>
                  <a:srgbClr val="333333"/>
                </a:solidFill>
                <a:latin typeface="Lub Dub Medium" panose="020B0603030403020204" pitchFamily="34" charset="77"/>
              </a:rPr>
              <a:t>37% → 58%. No safety concerns.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3F34B-878E-AC3F-13CF-EE49AC9AE6C9}"/>
              </a:ext>
            </a:extLst>
          </p:cNvPr>
          <p:cNvSpPr txBox="1"/>
          <p:nvPr/>
        </p:nvSpPr>
        <p:spPr>
          <a:xfrm>
            <a:off x="1444162" y="3085439"/>
            <a:ext cx="3469358" cy="89255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000" b="1" dirty="0">
                <a:solidFill>
                  <a:schemeClr val="bg1"/>
                </a:solidFill>
                <a:latin typeface="Lub Dub Bold" panose="020B0603030403020204" pitchFamily="34" charset="77"/>
              </a:rPr>
              <a:t>B_PROUD</a:t>
            </a:r>
            <a:br>
              <a:rPr lang="en-US" sz="2000" b="1" dirty="0">
                <a:solidFill>
                  <a:schemeClr val="bg1"/>
                </a:solidFill>
                <a:latin typeface="Lub Dub Bold" panose="020B0603030403020204" pitchFamily="34" charset="77"/>
              </a:rPr>
            </a:br>
            <a:r>
              <a:rPr lang="en-US" sz="1600" dirty="0">
                <a:solidFill>
                  <a:schemeClr val="bg1"/>
                </a:solidFill>
                <a:latin typeface="Lub Dub Condensed" panose="020B0506030403020204" pitchFamily="34" charset="77"/>
              </a:rPr>
              <a:t>Berlin, Germany • Prospective nonrandomized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BD2F3-2883-12F4-5C34-975588C7841D}"/>
              </a:ext>
            </a:extLst>
          </p:cNvPr>
          <p:cNvSpPr txBox="1"/>
          <p:nvPr/>
        </p:nvSpPr>
        <p:spPr>
          <a:xfrm>
            <a:off x="5313680" y="300703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US" sz="1800" b="1" dirty="0">
                <a:solidFill>
                  <a:srgbClr val="065D93"/>
                </a:solidFill>
                <a:latin typeface="Lub Dub Bold" panose="020B0603030403020204" pitchFamily="34" charset="77"/>
              </a:rPr>
              <a:t>Key Finding:</a:t>
            </a:r>
            <a:br>
              <a:rPr lang="en-US" sz="1800" b="1" dirty="0">
                <a:solidFill>
                  <a:srgbClr val="C92329"/>
                </a:solidFill>
                <a:latin typeface="Lub Dub Bold" panose="020B0603030403020204" pitchFamily="34" charset="77"/>
              </a:rPr>
            </a:br>
            <a:r>
              <a:rPr lang="en-US" sz="1800" dirty="0">
                <a:solidFill>
                  <a:srgbClr val="333333"/>
                </a:solidFill>
                <a:latin typeface="Lub Dub Medium" panose="020B0603030403020204" pitchFamily="34" charset="77"/>
              </a:rPr>
              <a:t>Improved 3-month functional outcomes </a:t>
            </a:r>
            <a:br>
              <a:rPr lang="en-US" sz="1800" dirty="0">
                <a:solidFill>
                  <a:srgbClr val="333333"/>
                </a:solidFill>
                <a:latin typeface="Lub Dub Medium" panose="020B0603030403020204" pitchFamily="34" charset="77"/>
              </a:rPr>
            </a:br>
            <a:r>
              <a:rPr lang="en-US" sz="1800" dirty="0">
                <a:solidFill>
                  <a:srgbClr val="333333"/>
                </a:solidFill>
                <a:latin typeface="Lub Dub Medium" panose="020B0603030403020204" pitchFamily="34" charset="77"/>
              </a:rPr>
              <a:t>with MSU vs. standard EMS care (blinded </a:t>
            </a:r>
            <a:br>
              <a:rPr lang="en-US" sz="1800" dirty="0">
                <a:solidFill>
                  <a:srgbClr val="333333"/>
                </a:solidFill>
                <a:latin typeface="Lub Dub Medium" panose="020B0603030403020204" pitchFamily="34" charset="77"/>
              </a:rPr>
            </a:br>
            <a:r>
              <a:rPr lang="en-US" sz="1800" dirty="0">
                <a:solidFill>
                  <a:srgbClr val="333333"/>
                </a:solidFill>
                <a:latin typeface="Lub Dub Medium" panose="020B0603030403020204" pitchFamily="34" charset="77"/>
              </a:rPr>
              <a:t>outcome assessment).</a:t>
            </a:r>
            <a:endParaRPr lang="en-US" sz="1800" dirty="0">
              <a:latin typeface="Lub Dub Medium" panose="020B0603030403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E5FC3-69E4-0B4A-2C34-076E194A396D}"/>
              </a:ext>
            </a:extLst>
          </p:cNvPr>
          <p:cNvSpPr txBox="1"/>
          <p:nvPr/>
        </p:nvSpPr>
        <p:spPr>
          <a:xfrm>
            <a:off x="1444162" y="4717279"/>
            <a:ext cx="3469358" cy="89255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000" b="1" dirty="0">
                <a:solidFill>
                  <a:schemeClr val="bg1"/>
                </a:solidFill>
                <a:latin typeface="Lub Dub Bold" panose="020B0603030403020204" pitchFamily="34" charset="77"/>
              </a:rPr>
              <a:t>BEST-MSU</a:t>
            </a:r>
            <a:br>
              <a:rPr lang="en-US" sz="2000" b="1" dirty="0">
                <a:solidFill>
                  <a:schemeClr val="bg1"/>
                </a:solidFill>
                <a:latin typeface="Lub Dub Bold" panose="020B0603030403020204" pitchFamily="34" charset="77"/>
              </a:rPr>
            </a:br>
            <a:r>
              <a:rPr lang="en-US" sz="1600" dirty="0">
                <a:solidFill>
                  <a:schemeClr val="bg1"/>
                </a:solidFill>
                <a:latin typeface="Lub Dub Condensed" panose="020B0506030403020204" pitchFamily="34" charset="77"/>
              </a:rPr>
              <a:t>7 US Centers (primarily Houston) • Prospective nonrandomized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A7B89A-DED8-A6D1-759C-5DB5DEE60E2B}"/>
              </a:ext>
            </a:extLst>
          </p:cNvPr>
          <p:cNvSpPr txBox="1"/>
          <p:nvPr/>
        </p:nvSpPr>
        <p:spPr>
          <a:xfrm>
            <a:off x="5313680" y="459667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US" sz="1800" b="1" dirty="0">
                <a:solidFill>
                  <a:srgbClr val="065D93"/>
                </a:solidFill>
                <a:latin typeface="Lub Dub Bold" panose="020B0603030403020204" pitchFamily="34" charset="77"/>
              </a:rPr>
              <a:t>Key Finding:</a:t>
            </a:r>
            <a:br>
              <a:rPr lang="en-US" sz="1800" b="1" dirty="0">
                <a:latin typeface="Lub Dub Bold" panose="020B0603030403020204" pitchFamily="34" charset="77"/>
              </a:rPr>
            </a:br>
            <a:r>
              <a:rPr lang="en-US" sz="1800" dirty="0">
                <a:solidFill>
                  <a:srgbClr val="333333"/>
                </a:solidFill>
                <a:latin typeface="Lub Dub Medium" panose="020B0603030403020204" pitchFamily="34" charset="77"/>
              </a:rPr>
              <a:t>Significant improvement in functional </a:t>
            </a:r>
            <a:br>
              <a:rPr lang="en-US" sz="1800" dirty="0">
                <a:solidFill>
                  <a:srgbClr val="333333"/>
                </a:solidFill>
                <a:latin typeface="Lub Dub Medium" panose="020B0603030403020204" pitchFamily="34" charset="77"/>
              </a:rPr>
            </a:br>
            <a:r>
              <a:rPr lang="en-US" sz="1800" dirty="0">
                <a:solidFill>
                  <a:srgbClr val="333333"/>
                </a:solidFill>
                <a:latin typeface="Lub Dub Medium" panose="020B0603030403020204" pitchFamily="34" charset="77"/>
              </a:rPr>
              <a:t>outcomes at 3 months in patients treated via </a:t>
            </a:r>
            <a:br>
              <a:rPr lang="en-US" sz="1800" dirty="0">
                <a:solidFill>
                  <a:srgbClr val="333333"/>
                </a:solidFill>
                <a:latin typeface="Lub Dub Medium" panose="020B0603030403020204" pitchFamily="34" charset="77"/>
              </a:rPr>
            </a:br>
            <a:r>
              <a:rPr lang="en-US" sz="1800" dirty="0">
                <a:solidFill>
                  <a:srgbClr val="333333"/>
                </a:solidFill>
                <a:latin typeface="Lub Dub Medium" panose="020B0603030403020204" pitchFamily="34" charset="77"/>
              </a:rPr>
              <a:t>MSU vs. standard EMS.</a:t>
            </a:r>
            <a:endParaRPr lang="en-US" sz="1400" dirty="0">
              <a:latin typeface="Lub Dub Condensed" panose="020B05060304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769FC-6287-83F0-BD7A-7DBA57073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8</a:t>
            </a:fld>
            <a:endParaRPr lang="en-US" sz="9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B2D9D7-7769-EE2D-5B85-F93575219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1224" y="5933873"/>
            <a:ext cx="10013904" cy="421994"/>
          </a:xfrm>
        </p:spPr>
        <p:txBody>
          <a:bodyPr/>
          <a:lstStyle/>
          <a:p>
            <a:r>
              <a:rPr lang="en-US" b="1" dirty="0"/>
              <a:t>Abbreviations:</a:t>
            </a:r>
            <a:r>
              <a:rPr lang="en-US" dirty="0"/>
              <a:t> EMS indicates emergency medical services; IVT, intravenous thrombolysis; and MSU, mobile stroke unit.</a:t>
            </a:r>
          </a:p>
        </p:txBody>
      </p:sp>
    </p:spTree>
    <p:extLst>
      <p:ext uri="{BB962C8B-B14F-4D97-AF65-F5344CB8AC3E}">
        <p14:creationId xmlns:p14="http://schemas.microsoft.com/office/powerpoint/2010/main" val="16543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799E33-EB8A-649D-65B1-EEBFED82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9272" cy="660111"/>
          </a:xfrm>
        </p:spPr>
        <p:txBody>
          <a:bodyPr/>
          <a:lstStyle/>
          <a:p>
            <a:r>
              <a:rPr lang="en-US" dirty="0"/>
              <a:t>MSU Evidence: </a:t>
            </a:r>
            <a:r>
              <a:rPr lang="en-US" dirty="0">
                <a:latin typeface="Lub Dub Medium" panose="020B0603030403020204" pitchFamily="34" charset="0"/>
              </a:rPr>
              <a:t>2022 Systematic Review </a:t>
            </a:r>
            <a:br>
              <a:rPr lang="en-US" dirty="0">
                <a:latin typeface="Lub Dub Medium" panose="020B0603030403020204" pitchFamily="34" charset="0"/>
              </a:rPr>
            </a:br>
            <a:r>
              <a:rPr lang="en-US" dirty="0">
                <a:latin typeface="Lub Dub Medium" panose="020B0603030403020204" pitchFamily="34" charset="0"/>
              </a:rPr>
              <a:t>&amp; Meta-Analysis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308C0A-04CF-D425-D051-5A802F87D527}"/>
              </a:ext>
            </a:extLst>
          </p:cNvPr>
          <p:cNvSpPr txBox="1"/>
          <p:nvPr/>
        </p:nvSpPr>
        <p:spPr>
          <a:xfrm>
            <a:off x="746760" y="1226202"/>
            <a:ext cx="1033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Lub Dub Condensed" panose="020B0506030403020204" pitchFamily="34" charset="77"/>
              </a:rPr>
              <a:t>Turc</a:t>
            </a:r>
            <a:r>
              <a:rPr lang="en-US" sz="1600" dirty="0">
                <a:latin typeface="Lub Dub Condensed" panose="020B0506030403020204" pitchFamily="34" charset="77"/>
              </a:rPr>
              <a:t> et al., JAMA Neurology 2022 • MSU vs. Standard EMS for Acute Ischemic Stroke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29BBE8-40B4-FDD1-2A03-5511907AB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0688" y="1859280"/>
            <a:ext cx="3416432" cy="1564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AB71D-0A10-AFE7-BE22-740EB26CA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80128" y="1859280"/>
            <a:ext cx="3416432" cy="1564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F179D5-58FF-7CAD-6CBE-C76073165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0688" y="3708400"/>
            <a:ext cx="3416432" cy="1564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CD030-0123-A707-EF12-B453DBA86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80128" y="3708400"/>
            <a:ext cx="3416432" cy="1564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A0FD4-8857-0FC2-7C31-C56A3F3BC677}"/>
              </a:ext>
            </a:extLst>
          </p:cNvPr>
          <p:cNvSpPr txBox="1"/>
          <p:nvPr/>
        </p:nvSpPr>
        <p:spPr>
          <a:xfrm>
            <a:off x="2032359" y="1995230"/>
            <a:ext cx="33558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65D93"/>
                </a:solidFill>
                <a:latin typeface="Lub Dub Heavy" panose="020B0903030403020204" pitchFamily="34" charset="0"/>
              </a:rPr>
              <a:t>–30 min</a:t>
            </a:r>
          </a:p>
          <a:p>
            <a:pPr algn="ctr"/>
            <a: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  <a:t>Onset-to-IVT </a:t>
            </a:r>
            <a:b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</a:br>
            <a: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  <a:t>Time Reduction</a:t>
            </a:r>
            <a:endParaRPr lang="en-US" sz="2000" dirty="0">
              <a:latin typeface="Lub Dub Medium" panose="020B0603030403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EB8795-F236-41D6-8A1B-CB557FDE466B}"/>
              </a:ext>
            </a:extLst>
          </p:cNvPr>
          <p:cNvSpPr txBox="1"/>
          <p:nvPr/>
        </p:nvSpPr>
        <p:spPr>
          <a:xfrm>
            <a:off x="6549437" y="1995230"/>
            <a:ext cx="33558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65D93"/>
                </a:solidFill>
                <a:latin typeface="Lub Dub Heavy" panose="020B0903030403020204" pitchFamily="34" charset="0"/>
              </a:rPr>
              <a:t>+65%</a:t>
            </a:r>
          </a:p>
          <a:p>
            <a:pPr algn="ctr"/>
            <a: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  <a:t>Increased Odds of </a:t>
            </a:r>
            <a:b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</a:br>
            <a: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  <a:t>Excellent Outcome</a:t>
            </a:r>
            <a:endParaRPr lang="en-US" sz="2000" dirty="0">
              <a:latin typeface="Lub Dub Medium" panose="020B0603030403020204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B8E035-93B1-6790-3BDA-7237409F4008}"/>
              </a:ext>
            </a:extLst>
          </p:cNvPr>
          <p:cNvSpPr txBox="1"/>
          <p:nvPr/>
        </p:nvSpPr>
        <p:spPr>
          <a:xfrm>
            <a:off x="2133959" y="4480945"/>
            <a:ext cx="3355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  <a:t>Reduced Disability </a:t>
            </a:r>
            <a:b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</a:br>
            <a: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  <a:t>at 90 Days</a:t>
            </a:r>
            <a:endParaRPr lang="en-US" sz="2000" dirty="0">
              <a:latin typeface="Lub Dub Medium" panose="020B0603030403020204" pitchFamily="34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64562E-DD45-8DE2-D1D0-CE029C876556}"/>
              </a:ext>
            </a:extLst>
          </p:cNvPr>
          <p:cNvSpPr txBox="1"/>
          <p:nvPr/>
        </p:nvSpPr>
        <p:spPr>
          <a:xfrm>
            <a:off x="6599362" y="4480945"/>
            <a:ext cx="33575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33333"/>
                </a:solidFill>
                <a:latin typeface="Lub Dub Medium" panose="020B0603030403020204" pitchFamily="34" charset="77"/>
              </a:rPr>
              <a:t>Higher Thrombolysis Rate (esp. Golden Hour)</a:t>
            </a:r>
            <a:endParaRPr lang="en-US" sz="2000" dirty="0">
              <a:latin typeface="Lub Dub Medium" panose="020B0603030403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0382E5-F636-A1FE-F110-25793776C627}"/>
              </a:ext>
            </a:extLst>
          </p:cNvPr>
          <p:cNvSpPr txBox="1"/>
          <p:nvPr/>
        </p:nvSpPr>
        <p:spPr>
          <a:xfrm>
            <a:off x="838200" y="5635652"/>
            <a:ext cx="1033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Lub Dub Condensed" panose="020B0506030403020204" pitchFamily="34" charset="77"/>
              </a:rPr>
              <a:t>All benefits achieved without significant safety concerns. Evidence on EVT metrics remains mixed pending CT angiogram availability.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1908DB5-88FA-101A-CF7F-B6A7FF865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2091" y="3850640"/>
            <a:ext cx="399583" cy="550320"/>
          </a:xfrm>
          <a:prstGeom prst="downArrow">
            <a:avLst/>
          </a:prstGeom>
          <a:solidFill>
            <a:srgbClr val="065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83AE7732-8AA7-EBEC-73FE-76650AC9F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8075691" y="3850639"/>
            <a:ext cx="399583" cy="550320"/>
          </a:xfrm>
          <a:prstGeom prst="downArrow">
            <a:avLst/>
          </a:prstGeom>
          <a:solidFill>
            <a:srgbClr val="065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B2D5A-DC64-F840-707A-1D1675ECE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9</a:t>
            </a:fld>
            <a:endParaRPr lang="en-US" sz="900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882CB36-813C-4E4A-EA58-2FD837DE85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1224" y="5933873"/>
            <a:ext cx="10013904" cy="421994"/>
          </a:xfrm>
        </p:spPr>
        <p:txBody>
          <a:bodyPr/>
          <a:lstStyle/>
          <a:p>
            <a:r>
              <a:rPr lang="en-US" b="1" dirty="0"/>
              <a:t>Abbreviations:</a:t>
            </a:r>
            <a:r>
              <a:rPr lang="en-US" dirty="0"/>
              <a:t> CT indicates computed tomography; EVT, endovascular thrombectomy; IVT, intravenous thrombolysis; and MSU, mobile stroke unit.</a:t>
            </a:r>
          </a:p>
        </p:txBody>
      </p:sp>
    </p:spTree>
    <p:extLst>
      <p:ext uri="{BB962C8B-B14F-4D97-AF65-F5344CB8AC3E}">
        <p14:creationId xmlns:p14="http://schemas.microsoft.com/office/powerpoint/2010/main" val="164633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E433B9E103C4492A93F37BAB6E962" ma:contentTypeVersion="7" ma:contentTypeDescription="Create a new document." ma:contentTypeScope="" ma:versionID="bfb9c436a5ceb9e7c3aa8c095b435c28">
  <xsd:schema xmlns:xsd="http://www.w3.org/2001/XMLSchema" xmlns:xs="http://www.w3.org/2001/XMLSchema" xmlns:p="http://schemas.microsoft.com/office/2006/metadata/properties" xmlns:ns3="292e6601-2771-43db-a7cc-8f168ee05178" targetNamespace="http://schemas.microsoft.com/office/2006/metadata/properties" ma:root="true" ma:fieldsID="bd37d2f694029b663802a6450382577b" ns3:_="">
    <xsd:import namespace="292e6601-2771-43db-a7cc-8f168ee051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e6601-2771-43db-a7cc-8f168ee05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55DA03-3874-4E63-AD72-36EA0429E26E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292e6601-2771-43db-a7cc-8f168ee0517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791034C-CD83-40A7-8A0E-85EF59FF40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0A0DAB-25DB-4D86-A0F2-CD6D97CD76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e6601-2771-43db-a7cc-8f168ee05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79047</TotalTime>
  <Words>2431</Words>
  <Application>Microsoft Office PowerPoint</Application>
  <PresentationFormat>Widescreen</PresentationFormat>
  <Paragraphs>270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Lub Dub Bold</vt:lpstr>
      <vt:lpstr>Lub Dub Condensed</vt:lpstr>
      <vt:lpstr>Lub Dub Heavy</vt:lpstr>
      <vt:lpstr>Lub Dub Light</vt:lpstr>
      <vt:lpstr>Lub Dub Medium</vt:lpstr>
      <vt:lpstr>2_Office Theme</vt:lpstr>
      <vt:lpstr>Guideline Essentials:  Case Study Slide Series</vt:lpstr>
      <vt:lpstr>Case Presentation: Patient Profile</vt:lpstr>
      <vt:lpstr>Case Presentation: In-Flight Timeline</vt:lpstr>
      <vt:lpstr>Case Presentation: Hospital Course and Outcomes</vt:lpstr>
      <vt:lpstr>Case Presentation: Imaging</vt:lpstr>
      <vt:lpstr>What Is a Mobile Stroke Unit?</vt:lpstr>
      <vt:lpstr>The Stroke Time Problem</vt:lpstr>
      <vt:lpstr>MSU Evidence: Randomized Trials</vt:lpstr>
      <vt:lpstr>MSU Evidence: 2022 Systematic Review  &amp; Meta-Analysis</vt:lpstr>
      <vt:lpstr>MSU &amp; Endovascular Thrombectomy (EVT)</vt:lpstr>
      <vt:lpstr>MSU in Intracerebral Hemorrhage (ICH)</vt:lpstr>
      <vt:lpstr>MSU Cost-Effectiveness</vt:lpstr>
      <vt:lpstr>MSU Programs: Challenges &amp; Limitations</vt:lpstr>
      <vt:lpstr>2026 AHA/ASA Guideline: MSU Recommendations</vt:lpstr>
      <vt:lpstr>Guideline Implementation: MSU Protocol</vt:lpstr>
      <vt:lpstr>Take-Home Points</vt:lpstr>
      <vt:lpstr>Key References</vt:lpstr>
      <vt:lpstr>Citation</vt:lpstr>
      <vt:lpstr>Copyright and Permissions Notice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 Essentials: Case Study Slide Series - Guidelines in Action: Flight of the Mobile Stroke Unit</dc:title>
  <dc:creator>AmericanHeartAssociation6@heart.onmicrosoft.com</dc:creator>
  <cp:lastModifiedBy>Gwendolyn Reyna</cp:lastModifiedBy>
  <cp:revision>88</cp:revision>
  <dcterms:created xsi:type="dcterms:W3CDTF">2023-03-14T11:56:10Z</dcterms:created>
  <dcterms:modified xsi:type="dcterms:W3CDTF">2026-06-12T19:28:42Z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0x0101006B0E433B9E103C4492A93F37BAB6E962</vt:lpwstr>
  </property>
</Properties>
</file>