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27"/>
  </p:notesMasterIdLst>
  <p:sldIdLst>
    <p:sldId id="308" r:id="rId5"/>
    <p:sldId id="1061" r:id="rId6"/>
    <p:sldId id="1092" r:id="rId7"/>
    <p:sldId id="1095" r:id="rId8"/>
    <p:sldId id="1097" r:id="rId9"/>
    <p:sldId id="1096" r:id="rId10"/>
    <p:sldId id="1091" r:id="rId11"/>
    <p:sldId id="1098" r:id="rId12"/>
    <p:sldId id="1099" r:id="rId13"/>
    <p:sldId id="1100" r:id="rId14"/>
    <p:sldId id="1109" r:id="rId15"/>
    <p:sldId id="1110" r:id="rId16"/>
    <p:sldId id="1101" r:id="rId17"/>
    <p:sldId id="1111" r:id="rId18"/>
    <p:sldId id="1112" r:id="rId19"/>
    <p:sldId id="1102" r:id="rId20"/>
    <p:sldId id="1103" r:id="rId21"/>
    <p:sldId id="1104" r:id="rId22"/>
    <p:sldId id="1105" r:id="rId23"/>
    <p:sldId id="1106" r:id="rId24"/>
    <p:sldId id="842" r:id="rId25"/>
    <p:sldId id="10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40C314-4977-70F3-11D4-A75728774D19}" name="Gwendolyn Reyna" initials="GR" userId="S::Gwendolyn.Reyna@heart.org::0492242f-5314-4750-ad50-640a4fe02908" providerId="AD"/>
  <p188:author id="{3FB5405D-D8B2-49EA-6909-6B4E62B5F8A9}" name="Ashley Hall" initials="AH" userId="S::Ashley.Hall@heart.org::2a66d3b0-1297-473c-987b-4bc851ac6b50" providerId="AD"/>
  <p188:author id="{8ABF06AE-501C-09F5-5851-667F7D7FAA49}" name="Kellye Kimball (NAT COM Consultant)" initials="KK" userId="S::t-Kellye.Kimball@heart.org::ba4665bf-b8cf-4f25-8c84-755ce16b74e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7F7F"/>
    <a:srgbClr val="CF242A"/>
    <a:srgbClr val="CF222A"/>
    <a:srgbClr val="CF232A"/>
    <a:srgbClr val="395723"/>
    <a:srgbClr val="AF1C08"/>
    <a:srgbClr val="FAA74B"/>
    <a:srgbClr val="FFDA68"/>
    <a:srgbClr val="79C7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994A4D-AD97-4902-93F5-D392F414FE7B}" v="15" dt="2026-06-12T19:28:01.4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7" autoAdjust="0"/>
    <p:restoredTop sz="82307" autoAdjust="0"/>
  </p:normalViewPr>
  <p:slideViewPr>
    <p:cSldViewPr snapToGrid="0">
      <p:cViewPr varScale="1">
        <p:scale>
          <a:sx n="91" d="100"/>
          <a:sy n="91" d="100"/>
        </p:scale>
        <p:origin x="1518"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dolyn Reyna" userId="0492242f-5314-4750-ad50-640a4fe02908" providerId="ADAL" clId="{0F2F325E-815E-4EFB-8D05-199871636F60}"/>
    <pc:docChg chg="custSel modSld">
      <pc:chgData name="Gwendolyn Reyna" userId="0492242f-5314-4750-ad50-640a4fe02908" providerId="ADAL" clId="{0F2F325E-815E-4EFB-8D05-199871636F60}" dt="2026-06-12T19:28:01.407" v="17" actId="1076"/>
      <pc:docMkLst>
        <pc:docMk/>
      </pc:docMkLst>
      <pc:sldChg chg="addSp delSp modSp mod">
        <pc:chgData name="Gwendolyn Reyna" userId="0492242f-5314-4750-ad50-640a4fe02908" providerId="ADAL" clId="{0F2F325E-815E-4EFB-8D05-199871636F60}" dt="2026-06-12T19:13:14.240" v="6" actId="1076"/>
        <pc:sldMkLst>
          <pc:docMk/>
          <pc:sldMk cId="1171176184" sldId="308"/>
        </pc:sldMkLst>
        <pc:spChg chg="del mod">
          <ac:chgData name="Gwendolyn Reyna" userId="0492242f-5314-4750-ad50-640a4fe02908" providerId="ADAL" clId="{0F2F325E-815E-4EFB-8D05-199871636F60}" dt="2026-06-12T19:12:55.691" v="2" actId="478"/>
          <ac:spMkLst>
            <pc:docMk/>
            <pc:sldMk cId="1171176184" sldId="308"/>
            <ac:spMk id="10" creationId="{3C6DAAF1-2EB2-8B80-B01D-5EB309D91231}"/>
          </ac:spMkLst>
        </pc:spChg>
        <pc:picChg chg="del">
          <ac:chgData name="Gwendolyn Reyna" userId="0492242f-5314-4750-ad50-640a4fe02908" providerId="ADAL" clId="{0F2F325E-815E-4EFB-8D05-199871636F60}" dt="2026-06-12T19:12:49.972" v="0" actId="478"/>
          <ac:picMkLst>
            <pc:docMk/>
            <pc:sldMk cId="1171176184" sldId="308"/>
            <ac:picMk id="5" creationId="{5E5822C4-FC1E-5A5F-DB8D-B144A11AE83A}"/>
          </ac:picMkLst>
        </pc:picChg>
        <pc:picChg chg="add mod">
          <ac:chgData name="Gwendolyn Reyna" userId="0492242f-5314-4750-ad50-640a4fe02908" providerId="ADAL" clId="{0F2F325E-815E-4EFB-8D05-199871636F60}" dt="2026-06-12T19:13:14.240" v="6" actId="1076"/>
          <ac:picMkLst>
            <pc:docMk/>
            <pc:sldMk cId="1171176184" sldId="308"/>
            <ac:picMk id="1026" creationId="{31ABDB7A-3A41-84A0-5AD6-6F98C4C57C35}"/>
          </ac:picMkLst>
        </pc:picChg>
      </pc:sldChg>
      <pc:sldChg chg="addSp delSp modSp">
        <pc:chgData name="Gwendolyn Reyna" userId="0492242f-5314-4750-ad50-640a4fe02908" providerId="ADAL" clId="{0F2F325E-815E-4EFB-8D05-199871636F60}" dt="2026-06-12T19:28:01.407" v="17" actId="1076"/>
        <pc:sldMkLst>
          <pc:docMk/>
          <pc:sldMk cId="675889619" sldId="842"/>
        </pc:sldMkLst>
        <pc:picChg chg="add del mod">
          <ac:chgData name="Gwendolyn Reyna" userId="0492242f-5314-4750-ad50-640a4fe02908" providerId="ADAL" clId="{0F2F325E-815E-4EFB-8D05-199871636F60}" dt="2026-06-12T19:27:07.287" v="9" actId="478"/>
          <ac:picMkLst>
            <pc:docMk/>
            <pc:sldMk cId="675889619" sldId="842"/>
            <ac:picMk id="2050" creationId="{6E78BE5C-CCFB-5EFA-036F-9CFD2F24DBF1}"/>
          </ac:picMkLst>
        </pc:picChg>
        <pc:picChg chg="add mod">
          <ac:chgData name="Gwendolyn Reyna" userId="0492242f-5314-4750-ad50-640a4fe02908" providerId="ADAL" clId="{0F2F325E-815E-4EFB-8D05-199871636F60}" dt="2026-06-12T19:28:01.407" v="17" actId="1076"/>
          <ac:picMkLst>
            <pc:docMk/>
            <pc:sldMk cId="675889619" sldId="842"/>
            <ac:picMk id="2052" creationId="{801B5644-BD89-7965-2053-3EE09285D71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B0F47-72A7-40CD-97BC-FA664BD8B4EC}" type="datetimeFigureOut">
              <a:rPr lang="en-US" smtClean="0"/>
              <a:t>6/12/2026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31FF5-ADD1-489E-9034-3EA822349562}" type="slidenum">
              <a:rPr lang="en-US" smtClean="0"/>
              <a:t>‹#›</a:t>
            </a:fld>
            <a:endParaRPr lang="en-US"/>
          </a:p>
        </p:txBody>
      </p:sp>
    </p:spTree>
    <p:extLst>
      <p:ext uri="{BB962C8B-B14F-4D97-AF65-F5344CB8AC3E}">
        <p14:creationId xmlns:p14="http://schemas.microsoft.com/office/powerpoint/2010/main" val="18819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13</a:t>
            </a:fld>
            <a:endParaRPr lang="en-US"/>
          </a:p>
        </p:txBody>
      </p:sp>
    </p:spTree>
    <p:extLst>
      <p:ext uri="{BB962C8B-B14F-4D97-AF65-F5344CB8AC3E}">
        <p14:creationId xmlns:p14="http://schemas.microsoft.com/office/powerpoint/2010/main" val="1009786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38048-2876-CA70-4576-FCA220EBBB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1BE593-AB57-44DE-44C5-0877DC82B8E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C6DE09B-374E-1367-1E37-71075B37FE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a:extLst>
              <a:ext uri="{FF2B5EF4-FFF2-40B4-BE49-F238E27FC236}">
                <a16:creationId xmlns:a16="http://schemas.microsoft.com/office/drawing/2014/main" id="{DFEFCB3E-E3AC-06C0-06B2-025CA99BDCAC}"/>
              </a:ext>
            </a:extLst>
          </p:cNvPr>
          <p:cNvSpPr>
            <a:spLocks noGrp="1"/>
          </p:cNvSpPr>
          <p:nvPr>
            <p:ph type="sldNum" sz="quarter" idx="5"/>
          </p:nvPr>
        </p:nvSpPr>
        <p:spPr/>
        <p:txBody>
          <a:bodyPr/>
          <a:lstStyle/>
          <a:p>
            <a:fld id="{F3631FF5-ADD1-489E-9034-3EA822349562}" type="slidenum">
              <a:rPr lang="en-US" smtClean="0"/>
              <a:t>14</a:t>
            </a:fld>
            <a:endParaRPr lang="en-US"/>
          </a:p>
        </p:txBody>
      </p:sp>
    </p:spTree>
    <p:extLst>
      <p:ext uri="{BB962C8B-B14F-4D97-AF65-F5344CB8AC3E}">
        <p14:creationId xmlns:p14="http://schemas.microsoft.com/office/powerpoint/2010/main" val="3885665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C06F7-3BE9-2796-4259-7068ED32D6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8EE7A0-67D5-8EB8-B839-7C661A04856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7CB6435-CF39-90DE-236C-ED8774E9FF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1B47DD-BD8F-6AFF-9D4A-7650CE4625E0}"/>
              </a:ext>
            </a:extLst>
          </p:cNvPr>
          <p:cNvSpPr>
            <a:spLocks noGrp="1"/>
          </p:cNvSpPr>
          <p:nvPr>
            <p:ph type="sldNum" sz="quarter" idx="5"/>
          </p:nvPr>
        </p:nvSpPr>
        <p:spPr/>
        <p:txBody>
          <a:bodyPr/>
          <a:lstStyle/>
          <a:p>
            <a:fld id="{F3631FF5-ADD1-489E-9034-3EA822349562}" type="slidenum">
              <a:rPr lang="en-US" smtClean="0"/>
              <a:t>15</a:t>
            </a:fld>
            <a:endParaRPr lang="en-US"/>
          </a:p>
        </p:txBody>
      </p:sp>
    </p:spTree>
    <p:extLst>
      <p:ext uri="{BB962C8B-B14F-4D97-AF65-F5344CB8AC3E}">
        <p14:creationId xmlns:p14="http://schemas.microsoft.com/office/powerpoint/2010/main" val="3765333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lgn="l">
              <a:buNone/>
            </a:pPr>
            <a:endParaRPr lang="en-US" sz="1400" dirty="0"/>
          </a:p>
        </p:txBody>
      </p:sp>
      <p:sp>
        <p:nvSpPr>
          <p:cNvPr id="4" name="Slide Number Placeholder 3"/>
          <p:cNvSpPr>
            <a:spLocks noGrp="1"/>
          </p:cNvSpPr>
          <p:nvPr>
            <p:ph type="sldNum" sz="quarter" idx="5"/>
          </p:nvPr>
        </p:nvSpPr>
        <p:spPr/>
        <p:txBody>
          <a:bodyPr/>
          <a:lstStyle/>
          <a:p>
            <a:fld id="{F3631FF5-ADD1-489E-9034-3EA822349562}" type="slidenum">
              <a:rPr lang="en-US" smtClean="0"/>
              <a:t>19</a:t>
            </a:fld>
            <a:endParaRPr lang="en-US"/>
          </a:p>
        </p:txBody>
      </p:sp>
    </p:spTree>
    <p:extLst>
      <p:ext uri="{BB962C8B-B14F-4D97-AF65-F5344CB8AC3E}">
        <p14:creationId xmlns:p14="http://schemas.microsoft.com/office/powerpoint/2010/main" val="1879758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20</a:t>
            </a:fld>
            <a:endParaRPr lang="en-US"/>
          </a:p>
        </p:txBody>
      </p:sp>
    </p:spTree>
    <p:extLst>
      <p:ext uri="{BB962C8B-B14F-4D97-AF65-F5344CB8AC3E}">
        <p14:creationId xmlns:p14="http://schemas.microsoft.com/office/powerpoint/2010/main" val="1602193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21</a:t>
            </a:fld>
            <a:endParaRPr lang="en-US"/>
          </a:p>
        </p:txBody>
      </p:sp>
    </p:spTree>
    <p:extLst>
      <p:ext uri="{BB962C8B-B14F-4D97-AF65-F5344CB8AC3E}">
        <p14:creationId xmlns:p14="http://schemas.microsoft.com/office/powerpoint/2010/main" val="1103179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22</a:t>
            </a:fld>
            <a:endParaRPr lang="en-US"/>
          </a:p>
        </p:txBody>
      </p:sp>
    </p:spTree>
    <p:extLst>
      <p:ext uri="{BB962C8B-B14F-4D97-AF65-F5344CB8AC3E}">
        <p14:creationId xmlns:p14="http://schemas.microsoft.com/office/powerpoint/2010/main" val="1829337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a:t>
            </a:fld>
            <a:endParaRPr lang="en-US"/>
          </a:p>
        </p:txBody>
      </p:sp>
    </p:spTree>
    <p:extLst>
      <p:ext uri="{BB962C8B-B14F-4D97-AF65-F5344CB8AC3E}">
        <p14:creationId xmlns:p14="http://schemas.microsoft.com/office/powerpoint/2010/main" val="3116947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D1FD0-54D9-4E1C-825B-04680782A6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FCEC27-105A-A989-0B73-745F1F5CC3D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CD37EF4-1930-56E8-CA7C-4AC2023C52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34E10-8EC6-9528-184C-497D5EDF991B}"/>
              </a:ext>
            </a:extLst>
          </p:cNvPr>
          <p:cNvSpPr>
            <a:spLocks noGrp="1"/>
          </p:cNvSpPr>
          <p:nvPr>
            <p:ph type="sldNum" sz="quarter" idx="5"/>
          </p:nvPr>
        </p:nvSpPr>
        <p:spPr/>
        <p:txBody>
          <a:bodyPr/>
          <a:lstStyle/>
          <a:p>
            <a:fld id="{F3631FF5-ADD1-489E-9034-3EA822349562}" type="slidenum">
              <a:rPr lang="en-US" smtClean="0"/>
              <a:t>3</a:t>
            </a:fld>
            <a:endParaRPr lang="en-US"/>
          </a:p>
        </p:txBody>
      </p:sp>
    </p:spTree>
    <p:extLst>
      <p:ext uri="{BB962C8B-B14F-4D97-AF65-F5344CB8AC3E}">
        <p14:creationId xmlns:p14="http://schemas.microsoft.com/office/powerpoint/2010/main" val="2681328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1E25B-D9FC-7FB5-9CAC-175183948A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E39162-40A8-F190-E5DA-05AECCE95F3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502595A-7E50-B1FE-3593-5ED6EAD025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F7F86F-3FD6-93ED-7A91-3BBB0FF905B8}"/>
              </a:ext>
            </a:extLst>
          </p:cNvPr>
          <p:cNvSpPr>
            <a:spLocks noGrp="1"/>
          </p:cNvSpPr>
          <p:nvPr>
            <p:ph type="sldNum" sz="quarter" idx="5"/>
          </p:nvPr>
        </p:nvSpPr>
        <p:spPr/>
        <p:txBody>
          <a:bodyPr/>
          <a:lstStyle/>
          <a:p>
            <a:fld id="{F3631FF5-ADD1-489E-9034-3EA822349562}" type="slidenum">
              <a:rPr lang="en-US" smtClean="0"/>
              <a:t>4</a:t>
            </a:fld>
            <a:endParaRPr lang="en-US"/>
          </a:p>
        </p:txBody>
      </p:sp>
    </p:spTree>
    <p:extLst>
      <p:ext uri="{BB962C8B-B14F-4D97-AF65-F5344CB8AC3E}">
        <p14:creationId xmlns:p14="http://schemas.microsoft.com/office/powerpoint/2010/main" val="1334247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FE295-835B-2036-EFDB-BFEA69EC23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24E84C-BC50-B69E-6203-4BA67802231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18BB6B7-EF7B-596C-1A5E-281ABA86C2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8AA7FD-F6F9-D196-E66E-79EC22547D61}"/>
              </a:ext>
            </a:extLst>
          </p:cNvPr>
          <p:cNvSpPr>
            <a:spLocks noGrp="1"/>
          </p:cNvSpPr>
          <p:nvPr>
            <p:ph type="sldNum" sz="quarter" idx="5"/>
          </p:nvPr>
        </p:nvSpPr>
        <p:spPr/>
        <p:txBody>
          <a:bodyPr/>
          <a:lstStyle/>
          <a:p>
            <a:fld id="{F3631FF5-ADD1-489E-9034-3EA822349562}" type="slidenum">
              <a:rPr lang="en-US" smtClean="0"/>
              <a:t>5</a:t>
            </a:fld>
            <a:endParaRPr lang="en-US"/>
          </a:p>
        </p:txBody>
      </p:sp>
    </p:spTree>
    <p:extLst>
      <p:ext uri="{BB962C8B-B14F-4D97-AF65-F5344CB8AC3E}">
        <p14:creationId xmlns:p14="http://schemas.microsoft.com/office/powerpoint/2010/main" val="3461293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8</a:t>
            </a:fld>
            <a:endParaRPr lang="en-US"/>
          </a:p>
        </p:txBody>
      </p:sp>
    </p:spTree>
    <p:extLst>
      <p:ext uri="{BB962C8B-B14F-4D97-AF65-F5344CB8AC3E}">
        <p14:creationId xmlns:p14="http://schemas.microsoft.com/office/powerpoint/2010/main" val="195176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10</a:t>
            </a:fld>
            <a:endParaRPr lang="en-US"/>
          </a:p>
        </p:txBody>
      </p:sp>
    </p:spTree>
    <p:extLst>
      <p:ext uri="{BB962C8B-B14F-4D97-AF65-F5344CB8AC3E}">
        <p14:creationId xmlns:p14="http://schemas.microsoft.com/office/powerpoint/2010/main" val="3393763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43688-4FF6-DBB5-5E05-803FBC828E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7F0A89-987D-9937-9B70-F5121B91A5C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710196B-BDFD-E0FD-4D50-EEE5B3439C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DD2A2B-8917-7BB9-820B-431530D430B5}"/>
              </a:ext>
            </a:extLst>
          </p:cNvPr>
          <p:cNvSpPr>
            <a:spLocks noGrp="1"/>
          </p:cNvSpPr>
          <p:nvPr>
            <p:ph type="sldNum" sz="quarter" idx="5"/>
          </p:nvPr>
        </p:nvSpPr>
        <p:spPr/>
        <p:txBody>
          <a:bodyPr/>
          <a:lstStyle/>
          <a:p>
            <a:fld id="{F3631FF5-ADD1-489E-9034-3EA822349562}" type="slidenum">
              <a:rPr lang="en-US" smtClean="0"/>
              <a:t>11</a:t>
            </a:fld>
            <a:endParaRPr lang="en-US"/>
          </a:p>
        </p:txBody>
      </p:sp>
    </p:spTree>
    <p:extLst>
      <p:ext uri="{BB962C8B-B14F-4D97-AF65-F5344CB8AC3E}">
        <p14:creationId xmlns:p14="http://schemas.microsoft.com/office/powerpoint/2010/main" val="876213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ACB40-9331-5CA2-0DD8-3E98815FC2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5E882B-3839-4518-5E89-0BA7211CFA6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49E81A4-B1B4-B36E-123D-3C92A684F6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0DC286-A7B3-613C-E4B0-027C116F0516}"/>
              </a:ext>
            </a:extLst>
          </p:cNvPr>
          <p:cNvSpPr>
            <a:spLocks noGrp="1"/>
          </p:cNvSpPr>
          <p:nvPr>
            <p:ph type="sldNum" sz="quarter" idx="5"/>
          </p:nvPr>
        </p:nvSpPr>
        <p:spPr/>
        <p:txBody>
          <a:bodyPr/>
          <a:lstStyle/>
          <a:p>
            <a:fld id="{F3631FF5-ADD1-489E-9034-3EA822349562}" type="slidenum">
              <a:rPr lang="en-US" smtClean="0"/>
              <a:t>12</a:t>
            </a:fld>
            <a:endParaRPr lang="en-US"/>
          </a:p>
        </p:txBody>
      </p:sp>
    </p:spTree>
    <p:extLst>
      <p:ext uri="{BB962C8B-B14F-4D97-AF65-F5344CB8AC3E}">
        <p14:creationId xmlns:p14="http://schemas.microsoft.com/office/powerpoint/2010/main" val="2042862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50" y="2715"/>
            <a:ext cx="12179300" cy="6852569"/>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B2BB8909-4FC5-74CC-1B81-50391E3690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7179" y="5953125"/>
            <a:ext cx="1381852" cy="712090"/>
          </a:xfrm>
          <a:prstGeom prst="rect">
            <a:avLst/>
          </a:prstGeom>
        </p:spPr>
      </p:pic>
    </p:spTree>
    <p:extLst>
      <p:ext uri="{BB962C8B-B14F-4D97-AF65-F5344CB8AC3E}">
        <p14:creationId xmlns:p14="http://schemas.microsoft.com/office/powerpoint/2010/main" val="33596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31B4AF-4EF8-F445-5A0B-14E5FD92CF77}"/>
              </a:ext>
            </a:extLst>
          </p:cNvPr>
          <p:cNvSpPr/>
          <p:nvPr userDrawn="1"/>
        </p:nvSpPr>
        <p:spPr>
          <a:xfrm>
            <a:off x="0" y="0"/>
            <a:ext cx="3168316"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3377" r="-1"/>
          <a:stretch>
            <a:fillRect/>
          </a:stretch>
        </p:blipFill>
        <p:spPr>
          <a:xfrm>
            <a:off x="1714500" y="143"/>
            <a:ext cx="1047917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1722552" y="5873961"/>
            <a:ext cx="8746897" cy="421493"/>
          </a:xfrm>
        </p:spPr>
        <p:txBody>
          <a:bodyPr lIns="0" anchor="b">
            <a:noAutofit/>
          </a:bodyPr>
          <a:lstStyle>
            <a:lvl1pPr marL="0" indent="0" algn="ctr">
              <a:buNone/>
              <a:defRPr sz="1200">
                <a:latin typeface="Lub Dub Condensed" panose="020B0506030403020204" pitchFamily="34" charset="0"/>
              </a:defRPr>
            </a:lvl1pPr>
          </a:lstStyle>
          <a:p>
            <a:pPr lvl="0"/>
            <a:r>
              <a:rPr lang="en-US" dirty="0"/>
              <a:t>Click to edit Master text styles</a:t>
            </a:r>
          </a:p>
        </p:txBody>
      </p:sp>
      <p:sp>
        <p:nvSpPr>
          <p:cNvPr id="8" name="TextBox 7">
            <a:extLst>
              <a:ext uri="{FF2B5EF4-FFF2-40B4-BE49-F238E27FC236}">
                <a16:creationId xmlns:a16="http://schemas.microsoft.com/office/drawing/2014/main" id="{50AFDC5C-51A7-9108-F632-7665C1EA3989}"/>
              </a:ext>
            </a:extLst>
          </p:cNvPr>
          <p:cNvSpPr txBox="1"/>
          <p:nvPr userDrawn="1"/>
        </p:nvSpPr>
        <p:spPr>
          <a:xfrm>
            <a:off x="2155398" y="6355866"/>
            <a:ext cx="7881204"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Osborne, A., et al. Guidelines in Action: Dual Antiplatelet Therapy for Nondisabling Stroke Within the 4.5-Hour Window. </a:t>
            </a:r>
            <a:r>
              <a:rPr lang="en-US" sz="900" i="1" kern="0" dirty="0">
                <a:solidFill>
                  <a:schemeClr val="tx1">
                    <a:lumMod val="50000"/>
                    <a:lumOff val="50000"/>
                  </a:schemeClr>
                </a:solidFill>
                <a:latin typeface="Lub Dub Condensed" panose="020B0506030403020204" pitchFamily="34" charset="0"/>
                <a:cs typeface="Arial"/>
              </a:rPr>
              <a:t>Stroke</a:t>
            </a:r>
            <a:r>
              <a:rPr lang="en-US" sz="900" kern="0" dirty="0">
                <a:solidFill>
                  <a:schemeClr val="tx1">
                    <a:lumMod val="50000"/>
                    <a:lumOff val="50000"/>
                  </a:schemeClr>
                </a:solidFill>
                <a:latin typeface="Lub Dub Condensed" panose="020B0506030403020204" pitchFamily="34" charset="0"/>
                <a:cs typeface="Arial"/>
              </a:rPr>
              <a:t>. 2026, doi:10.1161/STROKEAHA.125.053825</a:t>
            </a:r>
          </a:p>
        </p:txBody>
      </p:sp>
      <p:pic>
        <p:nvPicPr>
          <p:cNvPr id="10" name="Picture 9">
            <a:extLst>
              <a:ext uri="{FF2B5EF4-FFF2-40B4-BE49-F238E27FC236}">
                <a16:creationId xmlns:a16="http://schemas.microsoft.com/office/drawing/2014/main" id="{D7D2C954-7621-3F4E-5BE3-C43E60F1B3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7179" y="5953125"/>
            <a:ext cx="1381852" cy="712090"/>
          </a:xfrm>
          <a:prstGeom prst="rect">
            <a:avLst/>
          </a:prstGeom>
        </p:spPr>
      </p:pic>
    </p:spTree>
    <p:extLst>
      <p:ext uri="{BB962C8B-B14F-4D97-AF65-F5344CB8AC3E}">
        <p14:creationId xmlns:p14="http://schemas.microsoft.com/office/powerpoint/2010/main" val="368148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31B4AF-4EF8-F445-5A0B-14E5FD92CF77}"/>
              </a:ext>
            </a:extLst>
          </p:cNvPr>
          <p:cNvSpPr/>
          <p:nvPr userDrawn="1"/>
        </p:nvSpPr>
        <p:spPr>
          <a:xfrm>
            <a:off x="0" y="0"/>
            <a:ext cx="3168316"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3377" r="-1"/>
          <a:stretch>
            <a:fillRect/>
          </a:stretch>
        </p:blipFill>
        <p:spPr>
          <a:xfrm>
            <a:off x="1714500" y="143"/>
            <a:ext cx="1047917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1722552" y="5873961"/>
            <a:ext cx="8746897" cy="421493"/>
          </a:xfrm>
        </p:spPr>
        <p:txBody>
          <a:bodyPr lIns="0" anchor="b">
            <a:noAutofit/>
          </a:bodyPr>
          <a:lstStyle>
            <a:lvl1pPr marL="0" indent="0" algn="ctr">
              <a:buNone/>
              <a:defRPr sz="1200">
                <a:latin typeface="Lub Dub Condensed" panose="020B0506030403020204" pitchFamily="34" charset="0"/>
              </a:defRPr>
            </a:lvl1pPr>
          </a:lstStyle>
          <a:p>
            <a:pPr lvl="0"/>
            <a:r>
              <a:rPr lang="en-US" dirty="0"/>
              <a:t>Click to edit Master text styles</a:t>
            </a:r>
          </a:p>
        </p:txBody>
      </p:sp>
      <p:sp>
        <p:nvSpPr>
          <p:cNvPr id="8" name="TextBox 7">
            <a:extLst>
              <a:ext uri="{FF2B5EF4-FFF2-40B4-BE49-F238E27FC236}">
                <a16:creationId xmlns:a16="http://schemas.microsoft.com/office/drawing/2014/main" id="{50AFDC5C-51A7-9108-F632-7665C1EA3989}"/>
              </a:ext>
            </a:extLst>
          </p:cNvPr>
          <p:cNvSpPr txBox="1"/>
          <p:nvPr userDrawn="1"/>
        </p:nvSpPr>
        <p:spPr>
          <a:xfrm>
            <a:off x="2155398" y="6355866"/>
            <a:ext cx="7881204"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Adapted from: Prabhakaran S. 2026 AHA/ASA Guideline for Early Management of AIS. </a:t>
            </a:r>
            <a:r>
              <a:rPr lang="en-US" sz="900" i="1" kern="0" dirty="0">
                <a:solidFill>
                  <a:schemeClr val="tx1">
                    <a:lumMod val="50000"/>
                    <a:lumOff val="50000"/>
                  </a:schemeClr>
                </a:solidFill>
                <a:latin typeface="Lub Dub Condensed" panose="020B0506030403020204" pitchFamily="34" charset="0"/>
                <a:cs typeface="Arial"/>
              </a:rPr>
              <a:t>Stroke</a:t>
            </a:r>
            <a:r>
              <a:rPr lang="en-US" sz="900" kern="0" dirty="0">
                <a:solidFill>
                  <a:schemeClr val="tx1">
                    <a:lumMod val="50000"/>
                    <a:lumOff val="50000"/>
                  </a:schemeClr>
                </a:solidFill>
                <a:latin typeface="Lub Dub Condensed" panose="020B0506030403020204" pitchFamily="34" charset="0"/>
                <a:cs typeface="Arial"/>
              </a:rPr>
              <a:t>. 2026.</a:t>
            </a:r>
          </a:p>
        </p:txBody>
      </p:sp>
      <p:pic>
        <p:nvPicPr>
          <p:cNvPr id="10" name="Picture 9">
            <a:extLst>
              <a:ext uri="{FF2B5EF4-FFF2-40B4-BE49-F238E27FC236}">
                <a16:creationId xmlns:a16="http://schemas.microsoft.com/office/drawing/2014/main" id="{D7D2C954-7621-3F4E-5BE3-C43E60F1B3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7179" y="5953125"/>
            <a:ext cx="1381852" cy="712090"/>
          </a:xfrm>
          <a:prstGeom prst="rect">
            <a:avLst/>
          </a:prstGeom>
        </p:spPr>
      </p:pic>
    </p:spTree>
    <p:extLst>
      <p:ext uri="{BB962C8B-B14F-4D97-AF65-F5344CB8AC3E}">
        <p14:creationId xmlns:p14="http://schemas.microsoft.com/office/powerpoint/2010/main" val="1297142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4330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9704306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278490"/>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80" r:id="rId3"/>
    <p:sldLayoutId id="2147483678" r:id="rId4"/>
    <p:sldLayoutId id="2147483679" r:id="rId5"/>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rofessional.heart.org/en/guidelines-and-statements/guideline-essentials-case-study-slide-seri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hyperlink" Target="https://www.heart.org/en/about-us/statements-and-policies/copyright-request-form"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merican Stroke Association, a division of the 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105628" y="1049708"/>
            <a:ext cx="9144000" cy="1763632"/>
          </a:xfrm>
        </p:spPr>
        <p:txBody>
          <a:bodyPr/>
          <a:lstStyle/>
          <a:p>
            <a:r>
              <a:rPr lang="en-US" sz="6600" dirty="0"/>
              <a:t>Guideline Essentials: </a:t>
            </a:r>
            <a:r>
              <a:rPr lang="en-US" sz="4800" dirty="0">
                <a:latin typeface="Lub Dub Medium" panose="020B0603030403020204" pitchFamily="34" charset="0"/>
              </a:rPr>
              <a:t> Case Study Slide Series</a:t>
            </a:r>
            <a:endParaRPr lang="en-US" sz="7200" dirty="0">
              <a:latin typeface="Lub Dub Medium" panose="020B0603030403020204" pitchFamily="34" charset="0"/>
            </a:endParaRP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2409825" y="3256766"/>
            <a:ext cx="8743950" cy="3154219"/>
          </a:xfrm>
        </p:spPr>
        <p:txBody>
          <a:bodyPr>
            <a:normAutofit/>
          </a:bodyPr>
          <a:lstStyle/>
          <a:p>
            <a:pPr>
              <a:lnSpc>
                <a:spcPct val="110000"/>
              </a:lnSpc>
              <a:spcBef>
                <a:spcPts val="0"/>
              </a:spcBef>
            </a:pPr>
            <a:r>
              <a:rPr lang="en-US" dirty="0">
                <a:latin typeface="Lub Dub Light" panose="020B0303030403020204" pitchFamily="34" charset="0"/>
              </a:rPr>
              <a:t>Acute Ischemic Stroke Case Study</a:t>
            </a:r>
          </a:p>
          <a:p>
            <a:pPr>
              <a:lnSpc>
                <a:spcPct val="110000"/>
              </a:lnSpc>
              <a:spcBef>
                <a:spcPts val="0"/>
              </a:spcBef>
            </a:pPr>
            <a:r>
              <a:rPr lang="en-US" dirty="0">
                <a:latin typeface="Lub Dub Light" panose="020B0303030403020204" pitchFamily="34" charset="0"/>
              </a:rPr>
              <a:t>ADAPTED FROM:</a:t>
            </a:r>
            <a:br>
              <a:rPr lang="en-US" dirty="0">
                <a:latin typeface="Lub Dub Light" panose="020B0303030403020204" pitchFamily="34" charset="0"/>
              </a:rPr>
            </a:br>
            <a:r>
              <a:rPr lang="en-US" sz="1050" dirty="0">
                <a:latin typeface="Lub Dub Light" panose="020B0303030403020204" pitchFamily="34" charset="0"/>
              </a:rPr>
              <a:t> </a:t>
            </a:r>
            <a:br>
              <a:rPr lang="en-US" sz="1600" dirty="0"/>
            </a:br>
            <a:r>
              <a:rPr lang="en-US" sz="3200" dirty="0"/>
              <a:t>Guidelines in Action: Dual Antiplatelet Therapy for Nondisabling Stroke</a:t>
            </a:r>
          </a:p>
          <a:p>
            <a:pPr>
              <a:lnSpc>
                <a:spcPct val="110000"/>
              </a:lnSpc>
              <a:spcBef>
                <a:spcPts val="0"/>
              </a:spcBef>
            </a:pPr>
            <a:r>
              <a:rPr lang="en-US" sz="3200" dirty="0"/>
              <a:t>Within the 4.5-Hour Window</a:t>
            </a:r>
          </a:p>
          <a:p>
            <a:pPr>
              <a:lnSpc>
                <a:spcPct val="110000"/>
              </a:lnSpc>
              <a:spcBef>
                <a:spcPts val="0"/>
              </a:spcBef>
            </a:pPr>
            <a:endParaRPr lang="en-US" sz="3200" dirty="0">
              <a:latin typeface="Lub Dub Bold" panose="020B0803030403020204" pitchFamily="34" charset="0"/>
            </a:endParaRPr>
          </a:p>
        </p:txBody>
      </p:sp>
      <p:pic>
        <p:nvPicPr>
          <p:cNvPr id="1026" name="Picture 2">
            <a:extLst>
              <a:ext uri="{FF2B5EF4-FFF2-40B4-BE49-F238E27FC236}">
                <a16:creationId xmlns:a16="http://schemas.microsoft.com/office/drawing/2014/main" id="{31ABDB7A-3A41-84A0-5AD6-6F98C4C57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1210" y="4926476"/>
            <a:ext cx="1581553" cy="1763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17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378A2-1DBC-00F0-C607-2905AB9DDD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9BBBAA-E296-779E-814D-AA5086E115D2}"/>
              </a:ext>
            </a:extLst>
          </p:cNvPr>
          <p:cNvSpPr>
            <a:spLocks noGrp="1"/>
          </p:cNvSpPr>
          <p:nvPr>
            <p:ph type="title"/>
          </p:nvPr>
        </p:nvSpPr>
        <p:spPr/>
        <p:txBody>
          <a:bodyPr/>
          <a:lstStyle/>
          <a:p>
            <a:r>
              <a:rPr lang="en-US" dirty="0"/>
              <a:t>Key Trials: </a:t>
            </a:r>
            <a:r>
              <a:rPr lang="en-US" dirty="0">
                <a:latin typeface="Lub Dub Medium" panose="020B0603030403020204" pitchFamily="34" charset="0"/>
              </a:rPr>
              <a:t>CHANCE &amp; POINT</a:t>
            </a:r>
            <a:endParaRPr lang="en-US" dirty="0"/>
          </a:p>
        </p:txBody>
      </p:sp>
      <p:sp>
        <p:nvSpPr>
          <p:cNvPr id="10" name="Rectangle 9">
            <a:extLst>
              <a:ext uri="{FF2B5EF4-FFF2-40B4-BE49-F238E27FC236}">
                <a16:creationId xmlns:a16="http://schemas.microsoft.com/office/drawing/2014/main" id="{7B638633-0957-2BAC-2BB4-DA7E977EB7E7}"/>
              </a:ext>
              <a:ext uri="{C183D7F6-B498-43B3-948B-1728B52AA6E4}">
                <adec:decorative xmlns:adec="http://schemas.microsoft.com/office/drawing/2017/decorative" val="1"/>
              </a:ext>
            </a:extLst>
          </p:cNvPr>
          <p:cNvSpPr/>
          <p:nvPr/>
        </p:nvSpPr>
        <p:spPr>
          <a:xfrm>
            <a:off x="838200" y="1342431"/>
            <a:ext cx="5087587" cy="593627"/>
          </a:xfrm>
          <a:prstGeom prst="rect">
            <a:avLst/>
          </a:prstGeom>
          <a:solidFill>
            <a:srgbClr val="065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4295B1C-4A73-FA9C-177E-DF14B45A6DD6}"/>
              </a:ext>
              <a:ext uri="{C183D7F6-B498-43B3-948B-1728B52AA6E4}">
                <adec:decorative xmlns:adec="http://schemas.microsoft.com/office/drawing/2017/decorative" val="1"/>
              </a:ext>
            </a:extLst>
          </p:cNvPr>
          <p:cNvSpPr/>
          <p:nvPr/>
        </p:nvSpPr>
        <p:spPr>
          <a:xfrm>
            <a:off x="838200" y="1342431"/>
            <a:ext cx="5087587" cy="3700649"/>
          </a:xfrm>
          <a:prstGeom prst="rect">
            <a:avLst/>
          </a:prstGeom>
          <a:noFill/>
          <a:ln w="25400">
            <a:solidFill>
              <a:srgbClr val="065D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516F383-AD66-2C10-3ADC-8F714167C57C}"/>
              </a:ext>
            </a:extLst>
          </p:cNvPr>
          <p:cNvSpPr txBox="1"/>
          <p:nvPr/>
        </p:nvSpPr>
        <p:spPr>
          <a:xfrm>
            <a:off x="1033154" y="1404404"/>
            <a:ext cx="1500732" cy="461665"/>
          </a:xfrm>
          <a:prstGeom prst="rect">
            <a:avLst/>
          </a:prstGeom>
          <a:noFill/>
        </p:spPr>
        <p:txBody>
          <a:bodyPr wrap="none" rtlCol="0">
            <a:spAutoFit/>
          </a:bodyPr>
          <a:lstStyle/>
          <a:p>
            <a:r>
              <a:rPr lang="en-US" sz="2400" b="1" dirty="0">
                <a:solidFill>
                  <a:schemeClr val="bg1"/>
                </a:solidFill>
                <a:latin typeface="Lub Dub Bold" panose="020B0603030403020204" pitchFamily="34" charset="77"/>
              </a:rPr>
              <a:t>CHANCE</a:t>
            </a:r>
          </a:p>
        </p:txBody>
      </p:sp>
      <p:sp>
        <p:nvSpPr>
          <p:cNvPr id="9" name="TextBox 8">
            <a:extLst>
              <a:ext uri="{FF2B5EF4-FFF2-40B4-BE49-F238E27FC236}">
                <a16:creationId xmlns:a16="http://schemas.microsoft.com/office/drawing/2014/main" id="{F8028006-906B-881A-B180-9793A35E340F}"/>
              </a:ext>
            </a:extLst>
          </p:cNvPr>
          <p:cNvSpPr txBox="1"/>
          <p:nvPr/>
        </p:nvSpPr>
        <p:spPr>
          <a:xfrm>
            <a:off x="5062216" y="1450570"/>
            <a:ext cx="692818" cy="369332"/>
          </a:xfrm>
          <a:prstGeom prst="rect">
            <a:avLst/>
          </a:prstGeom>
          <a:noFill/>
        </p:spPr>
        <p:txBody>
          <a:bodyPr wrap="none" rtlCol="0">
            <a:spAutoFit/>
          </a:bodyPr>
          <a:lstStyle/>
          <a:p>
            <a:r>
              <a:rPr lang="en-US" dirty="0">
                <a:solidFill>
                  <a:schemeClr val="bg1"/>
                </a:solidFill>
                <a:latin typeface="Lub Dub Medium" panose="020B0603030403020204" pitchFamily="34" charset="77"/>
              </a:rPr>
              <a:t>2013</a:t>
            </a:r>
          </a:p>
        </p:txBody>
      </p:sp>
      <p:sp>
        <p:nvSpPr>
          <p:cNvPr id="11" name="TextBox 10">
            <a:extLst>
              <a:ext uri="{FF2B5EF4-FFF2-40B4-BE49-F238E27FC236}">
                <a16:creationId xmlns:a16="http://schemas.microsoft.com/office/drawing/2014/main" id="{7B366F4C-C9DB-75E5-106B-1E5A5C4BFE95}"/>
              </a:ext>
            </a:extLst>
          </p:cNvPr>
          <p:cNvSpPr txBox="1"/>
          <p:nvPr/>
        </p:nvSpPr>
        <p:spPr>
          <a:xfrm>
            <a:off x="876390" y="1936058"/>
            <a:ext cx="5070524" cy="2859757"/>
          </a:xfrm>
          <a:prstGeom prst="rect">
            <a:avLst/>
          </a:prstGeom>
          <a:noFill/>
        </p:spPr>
        <p:txBody>
          <a:bodyPr wrap="square" rtlCol="0">
            <a:spAutoFit/>
          </a:bodyPr>
          <a:lstStyle/>
          <a:p>
            <a:pPr algn="ctr">
              <a:spcAft>
                <a:spcPts val="1400"/>
              </a:spcAft>
            </a:pPr>
            <a:r>
              <a:rPr lang="en-US" sz="1200" i="1" dirty="0">
                <a:solidFill>
                  <a:srgbClr val="555555"/>
                </a:solidFill>
                <a:latin typeface="Lub Dub Condensed" panose="020B0506030403020204" pitchFamily="34" charset="77"/>
                <a:ea typeface="Calibri" pitchFamily="34" charset="-122"/>
                <a:cs typeface="Calibri" pitchFamily="34" charset="-120"/>
              </a:rPr>
              <a:t>Clopidogrel in high-risk patients with acute non-disabling cerebrovascular events</a:t>
            </a:r>
            <a:endParaRPr lang="en-US" sz="1200" i="1" dirty="0">
              <a:latin typeface="Lub Dub Condensed" panose="020B0506030403020204" pitchFamily="34" charset="77"/>
            </a:endParaRPr>
          </a:p>
          <a:p>
            <a:pPr algn="ctr">
              <a:spcAft>
                <a:spcPts val="1400"/>
              </a:spcAft>
            </a:pPr>
            <a:r>
              <a:rPr lang="en-US" sz="1200" b="1" dirty="0">
                <a:solidFill>
                  <a:schemeClr val="bg1"/>
                </a:solidFill>
                <a:latin typeface="Lub Dub Bold" panose="020B0603030403020204" pitchFamily="34" charset="77"/>
              </a:rPr>
              <a:t>Lower</a:t>
            </a:r>
            <a:r>
              <a:rPr lang="en-US" sz="2200" b="1" dirty="0">
                <a:solidFill>
                  <a:srgbClr val="065D93"/>
                </a:solidFill>
                <a:latin typeface="Lub Dub Bold" panose="020B0603030403020204" pitchFamily="34" charset="77"/>
              </a:rPr>
              <a:t> Stroke Recurrence</a:t>
            </a:r>
          </a:p>
          <a:p>
            <a:pPr>
              <a:spcAft>
                <a:spcPts val="500"/>
              </a:spcAft>
            </a:pPr>
            <a:r>
              <a:rPr lang="en-US" b="1" dirty="0">
                <a:latin typeface="Lub Dub Bold" panose="020B0603030403020204" pitchFamily="34" charset="77"/>
              </a:rPr>
              <a:t>Population:</a:t>
            </a:r>
          </a:p>
          <a:p>
            <a:pPr>
              <a:spcAft>
                <a:spcPts val="1600"/>
              </a:spcAft>
            </a:pPr>
            <a:r>
              <a:rPr lang="en-US" sz="1600" dirty="0">
                <a:latin typeface="Lub Dub Medium" panose="020B0603030403020204" pitchFamily="34" charset="77"/>
              </a:rPr>
              <a:t>Minor AIS or high-risk TIA</a:t>
            </a:r>
          </a:p>
          <a:p>
            <a:pPr>
              <a:spcAft>
                <a:spcPts val="600"/>
              </a:spcAft>
            </a:pPr>
            <a:r>
              <a:rPr lang="en-US" b="1" dirty="0">
                <a:latin typeface="Lub Dub Bold" panose="020B0603030403020204" pitchFamily="34" charset="77"/>
              </a:rPr>
              <a:t>Key Finding:</a:t>
            </a:r>
          </a:p>
          <a:p>
            <a:pPr>
              <a:spcAft>
                <a:spcPts val="400"/>
              </a:spcAft>
            </a:pPr>
            <a:r>
              <a:rPr lang="en-US" sz="1600" dirty="0">
                <a:solidFill>
                  <a:srgbClr val="2E2E2E"/>
                </a:solidFill>
                <a:latin typeface="Lub Dub Medium" panose="020B0603030403020204" pitchFamily="34" charset="77"/>
                <a:ea typeface="Calibri" pitchFamily="34" charset="-122"/>
                <a:cs typeface="Calibri" pitchFamily="34" charset="-120"/>
              </a:rPr>
              <a:t>DAPT (clopidogrel + aspirin) significantly reduced risk of recurrent stroke compared with aspirin alone</a:t>
            </a:r>
            <a:endParaRPr lang="en-US" sz="1600" dirty="0">
              <a:latin typeface="Lub Dub Medium" panose="020B0603030403020204" pitchFamily="34" charset="77"/>
            </a:endParaRPr>
          </a:p>
        </p:txBody>
      </p:sp>
      <p:sp>
        <p:nvSpPr>
          <p:cNvPr id="12" name="TextBox 11">
            <a:extLst>
              <a:ext uri="{FF2B5EF4-FFF2-40B4-BE49-F238E27FC236}">
                <a16:creationId xmlns:a16="http://schemas.microsoft.com/office/drawing/2014/main" id="{0B9E82E3-DEE1-BFD2-1042-9A5463C8E1A6}"/>
              </a:ext>
              <a:ext uri="{C183D7F6-B498-43B3-948B-1728B52AA6E4}">
                <adec:decorative xmlns:adec="http://schemas.microsoft.com/office/drawing/2017/decorative" val="1"/>
              </a:ext>
            </a:extLst>
          </p:cNvPr>
          <p:cNvSpPr txBox="1"/>
          <p:nvPr/>
        </p:nvSpPr>
        <p:spPr>
          <a:xfrm rot="5400000">
            <a:off x="1915102" y="2378692"/>
            <a:ext cx="517408" cy="400110"/>
          </a:xfrm>
          <a:prstGeom prst="rect">
            <a:avLst/>
          </a:prstGeom>
          <a:noFill/>
        </p:spPr>
        <p:txBody>
          <a:bodyPr wrap="square" rtlCol="0">
            <a:spAutoFit/>
          </a:bodyPr>
          <a:lstStyle/>
          <a:p>
            <a:r>
              <a:rPr lang="en-US" sz="2000" dirty="0">
                <a:solidFill>
                  <a:srgbClr val="065D93"/>
                </a:solidFill>
              </a:rPr>
              <a:t>➔</a:t>
            </a:r>
          </a:p>
        </p:txBody>
      </p:sp>
      <p:sp>
        <p:nvSpPr>
          <p:cNvPr id="14" name="Rectangle 13">
            <a:extLst>
              <a:ext uri="{FF2B5EF4-FFF2-40B4-BE49-F238E27FC236}">
                <a16:creationId xmlns:a16="http://schemas.microsoft.com/office/drawing/2014/main" id="{B25DB6AB-629D-BF11-3B18-026E12E16DC8}"/>
              </a:ext>
              <a:ext uri="{C183D7F6-B498-43B3-948B-1728B52AA6E4}">
                <adec:decorative xmlns:adec="http://schemas.microsoft.com/office/drawing/2017/decorative" val="1"/>
              </a:ext>
            </a:extLst>
          </p:cNvPr>
          <p:cNvSpPr/>
          <p:nvPr/>
        </p:nvSpPr>
        <p:spPr>
          <a:xfrm>
            <a:off x="6245087" y="1342432"/>
            <a:ext cx="5087587" cy="3700648"/>
          </a:xfrm>
          <a:prstGeom prst="rect">
            <a:avLst/>
          </a:prstGeom>
          <a:noFill/>
          <a:ln w="25400">
            <a:solidFill>
              <a:srgbClr val="065D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59C3AAA-3019-8FBD-9A10-77D613065B03}"/>
              </a:ext>
              <a:ext uri="{C183D7F6-B498-43B3-948B-1728B52AA6E4}">
                <adec:decorative xmlns:adec="http://schemas.microsoft.com/office/drawing/2017/decorative" val="1"/>
              </a:ext>
            </a:extLst>
          </p:cNvPr>
          <p:cNvSpPr/>
          <p:nvPr/>
        </p:nvSpPr>
        <p:spPr>
          <a:xfrm>
            <a:off x="6251864" y="1342431"/>
            <a:ext cx="5087587" cy="593627"/>
          </a:xfrm>
          <a:prstGeom prst="rect">
            <a:avLst/>
          </a:prstGeom>
          <a:solidFill>
            <a:srgbClr val="065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A213492-B988-488F-AA5A-BCD7EB60E8BC}"/>
              </a:ext>
            </a:extLst>
          </p:cNvPr>
          <p:cNvSpPr txBox="1"/>
          <p:nvPr/>
        </p:nvSpPr>
        <p:spPr>
          <a:xfrm>
            <a:off x="6446818" y="1404404"/>
            <a:ext cx="1133644" cy="461665"/>
          </a:xfrm>
          <a:prstGeom prst="rect">
            <a:avLst/>
          </a:prstGeom>
          <a:noFill/>
        </p:spPr>
        <p:txBody>
          <a:bodyPr wrap="none" rtlCol="0">
            <a:spAutoFit/>
          </a:bodyPr>
          <a:lstStyle/>
          <a:p>
            <a:r>
              <a:rPr lang="en-US" sz="2400" b="1" dirty="0">
                <a:solidFill>
                  <a:schemeClr val="bg1"/>
                </a:solidFill>
                <a:latin typeface="Lub Dub Bold" panose="020B0603030403020204" pitchFamily="34" charset="77"/>
              </a:rPr>
              <a:t>POINT</a:t>
            </a:r>
          </a:p>
        </p:txBody>
      </p:sp>
      <p:sp>
        <p:nvSpPr>
          <p:cNvPr id="21" name="TextBox 20">
            <a:extLst>
              <a:ext uri="{FF2B5EF4-FFF2-40B4-BE49-F238E27FC236}">
                <a16:creationId xmlns:a16="http://schemas.microsoft.com/office/drawing/2014/main" id="{EEE79364-126F-EE56-61D5-C6443ABC1AF1}"/>
              </a:ext>
            </a:extLst>
          </p:cNvPr>
          <p:cNvSpPr txBox="1"/>
          <p:nvPr/>
        </p:nvSpPr>
        <p:spPr>
          <a:xfrm>
            <a:off x="10475880" y="1450570"/>
            <a:ext cx="692818" cy="369332"/>
          </a:xfrm>
          <a:prstGeom prst="rect">
            <a:avLst/>
          </a:prstGeom>
          <a:noFill/>
        </p:spPr>
        <p:txBody>
          <a:bodyPr wrap="none" rtlCol="0">
            <a:spAutoFit/>
          </a:bodyPr>
          <a:lstStyle/>
          <a:p>
            <a:r>
              <a:rPr lang="en-US" dirty="0">
                <a:solidFill>
                  <a:schemeClr val="bg1"/>
                </a:solidFill>
                <a:latin typeface="Lub Dub Medium" panose="020B0603030403020204" pitchFamily="34" charset="77"/>
              </a:rPr>
              <a:t>2018</a:t>
            </a:r>
          </a:p>
        </p:txBody>
      </p:sp>
      <p:sp>
        <p:nvSpPr>
          <p:cNvPr id="17" name="TextBox 16">
            <a:extLst>
              <a:ext uri="{FF2B5EF4-FFF2-40B4-BE49-F238E27FC236}">
                <a16:creationId xmlns:a16="http://schemas.microsoft.com/office/drawing/2014/main" id="{70D49A36-2EE5-D6B1-19FD-79F3CEEEDE44}"/>
              </a:ext>
            </a:extLst>
          </p:cNvPr>
          <p:cNvSpPr txBox="1"/>
          <p:nvPr/>
        </p:nvSpPr>
        <p:spPr>
          <a:xfrm>
            <a:off x="6422978" y="1823338"/>
            <a:ext cx="4731804" cy="3277820"/>
          </a:xfrm>
          <a:prstGeom prst="rect">
            <a:avLst/>
          </a:prstGeom>
          <a:noFill/>
        </p:spPr>
        <p:txBody>
          <a:bodyPr wrap="square" rtlCol="0">
            <a:spAutoFit/>
          </a:bodyPr>
          <a:lstStyle/>
          <a:p>
            <a:pPr>
              <a:spcAft>
                <a:spcPts val="1400"/>
              </a:spcAft>
            </a:pPr>
            <a:r>
              <a:rPr lang="en-US" sz="2200" b="1" dirty="0">
                <a:solidFill>
                  <a:srgbClr val="065D93"/>
                </a:solidFill>
                <a:latin typeface="Lub Dub Bold" panose="020B0603030403020204" pitchFamily="34" charset="77"/>
              </a:rPr>
              <a:t>    </a:t>
            </a:r>
            <a:r>
              <a:rPr lang="en-US" sz="1000" b="1" dirty="0" err="1">
                <a:solidFill>
                  <a:schemeClr val="bg1"/>
                </a:solidFill>
                <a:latin typeface="Lub Dub Bold" panose="020B0603030403020204" pitchFamily="34" charset="77"/>
              </a:rPr>
              <a:t>L</a:t>
            </a:r>
            <a:r>
              <a:rPr lang="en-US" sz="1200" b="1" i="1" dirty="0" err="1">
                <a:solidFill>
                  <a:srgbClr val="555555"/>
                </a:solidFill>
                <a:latin typeface="Lub Dub Condensed" panose="020B0506030403020204" pitchFamily="34" charset="0"/>
                <a:ea typeface="Calibri" pitchFamily="34" charset="-122"/>
                <a:cs typeface="Calibri" pitchFamily="34" charset="-120"/>
              </a:rPr>
              <a:t>Platelet</a:t>
            </a:r>
            <a:r>
              <a:rPr lang="en-US" sz="1200" b="1" i="1" dirty="0">
                <a:solidFill>
                  <a:srgbClr val="555555"/>
                </a:solidFill>
                <a:latin typeface="Lub Dub Condensed" panose="020B0506030403020204" pitchFamily="34" charset="0"/>
                <a:ea typeface="Calibri" pitchFamily="34" charset="-122"/>
                <a:cs typeface="Calibri" pitchFamily="34" charset="-120"/>
              </a:rPr>
              <a:t>-oriented inhibition in new TIA and minor ischemic stroke</a:t>
            </a:r>
            <a:endParaRPr lang="en-US" sz="1200" i="1" dirty="0">
              <a:latin typeface="Lub Dub Condensed" panose="020B0506030403020204" pitchFamily="34" charset="0"/>
            </a:endParaRPr>
          </a:p>
          <a:p>
            <a:pPr algn="ctr">
              <a:spcAft>
                <a:spcPts val="1400"/>
              </a:spcAft>
            </a:pPr>
            <a:r>
              <a:rPr lang="en-US" sz="2400" b="1" dirty="0">
                <a:solidFill>
                  <a:srgbClr val="065D93"/>
                </a:solidFill>
                <a:latin typeface="Lub Dub Bold" panose="020B0603030403020204" pitchFamily="34" charset="77"/>
                <a:ea typeface="Calibri" pitchFamily="34" charset="-122"/>
                <a:cs typeface="Calibri" pitchFamily="34" charset="-120"/>
              </a:rPr>
              <a:t>Ischemic Events at 21 Days</a:t>
            </a:r>
            <a:endParaRPr lang="en-US" sz="2200" b="1" dirty="0">
              <a:solidFill>
                <a:srgbClr val="065D93"/>
              </a:solidFill>
              <a:latin typeface="Lub Dub Bold" panose="020B0603030403020204" pitchFamily="34" charset="77"/>
            </a:endParaRPr>
          </a:p>
          <a:p>
            <a:pPr>
              <a:spcAft>
                <a:spcPts val="500"/>
              </a:spcAft>
            </a:pPr>
            <a:r>
              <a:rPr lang="en-US" b="1" dirty="0">
                <a:latin typeface="Lub Dub Bold" panose="020B0603030403020204" pitchFamily="34" charset="77"/>
              </a:rPr>
              <a:t>Population:</a:t>
            </a:r>
          </a:p>
          <a:p>
            <a:pPr>
              <a:spcAft>
                <a:spcPts val="1600"/>
              </a:spcAft>
            </a:pPr>
            <a:r>
              <a:rPr lang="en-US" sz="1600" dirty="0">
                <a:solidFill>
                  <a:srgbClr val="2E2E2E"/>
                </a:solidFill>
                <a:latin typeface="Lub Dub Medium" panose="020B0603030403020204" pitchFamily="34" charset="77"/>
                <a:ea typeface="Calibri" pitchFamily="34" charset="-122"/>
                <a:cs typeface="Calibri" pitchFamily="34" charset="-120"/>
              </a:rPr>
              <a:t>High-risk TIA (ABCD2 ≥4) or minor AIS </a:t>
            </a:r>
            <a:br>
              <a:rPr lang="en-US" sz="1600" dirty="0">
                <a:solidFill>
                  <a:srgbClr val="2E2E2E"/>
                </a:solidFill>
                <a:latin typeface="Lub Dub Medium" panose="020B0603030403020204" pitchFamily="34" charset="77"/>
                <a:ea typeface="Calibri" pitchFamily="34" charset="-122"/>
                <a:cs typeface="Calibri" pitchFamily="34" charset="-120"/>
              </a:rPr>
            </a:br>
            <a:r>
              <a:rPr lang="en-US" sz="1600" dirty="0">
                <a:solidFill>
                  <a:srgbClr val="2E2E2E"/>
                </a:solidFill>
                <a:latin typeface="Lub Dub Medium" panose="020B0603030403020204" pitchFamily="34" charset="77"/>
                <a:ea typeface="Calibri" pitchFamily="34" charset="-122"/>
                <a:cs typeface="Calibri" pitchFamily="34" charset="-120"/>
              </a:rPr>
              <a:t>(NIHSS ≤3) — international cohort</a:t>
            </a:r>
            <a:endParaRPr lang="en-US" sz="1600" dirty="0">
              <a:latin typeface="Lub Dub Medium" panose="020B0603030403020204" pitchFamily="34" charset="77"/>
            </a:endParaRPr>
          </a:p>
          <a:p>
            <a:pPr>
              <a:spcAft>
                <a:spcPts val="500"/>
              </a:spcAft>
            </a:pPr>
            <a:r>
              <a:rPr lang="en-US" b="1" dirty="0">
                <a:latin typeface="Lub Dub Bold" panose="020B0603030403020204" pitchFamily="34" charset="77"/>
              </a:rPr>
              <a:t>Key Finding:</a:t>
            </a:r>
          </a:p>
          <a:p>
            <a:r>
              <a:rPr lang="en-US" sz="1600" spc="-20" dirty="0">
                <a:solidFill>
                  <a:srgbClr val="2E2E2E"/>
                </a:solidFill>
                <a:latin typeface="Lub Dub Medium" panose="020B0603030403020204" pitchFamily="34" charset="77"/>
                <a:ea typeface="Calibri" pitchFamily="34" charset="-122"/>
                <a:cs typeface="Calibri" pitchFamily="34" charset="-120"/>
              </a:rPr>
              <a:t>Clear benefit of DAPT in reducing recurrent ischemic events within first 21 days after the inciting event; modest increase in bleeding risk</a:t>
            </a:r>
            <a:endParaRPr lang="en-US" sz="1600" spc="-20" dirty="0">
              <a:latin typeface="Lub Dub Medium" panose="020B0603030403020204" pitchFamily="34" charset="77"/>
            </a:endParaRPr>
          </a:p>
        </p:txBody>
      </p:sp>
      <p:sp>
        <p:nvSpPr>
          <p:cNvPr id="18" name="TextBox 17">
            <a:extLst>
              <a:ext uri="{FF2B5EF4-FFF2-40B4-BE49-F238E27FC236}">
                <a16:creationId xmlns:a16="http://schemas.microsoft.com/office/drawing/2014/main" id="{87DA48E3-4767-C91F-36F2-43B26A6C6857}"/>
              </a:ext>
              <a:ext uri="{C183D7F6-B498-43B3-948B-1728B52AA6E4}">
                <adec:decorative xmlns:adec="http://schemas.microsoft.com/office/drawing/2017/decorative" val="1"/>
              </a:ext>
            </a:extLst>
          </p:cNvPr>
          <p:cNvSpPr txBox="1"/>
          <p:nvPr/>
        </p:nvSpPr>
        <p:spPr>
          <a:xfrm rot="5400000">
            <a:off x="6405590" y="2433912"/>
            <a:ext cx="517408" cy="400110"/>
          </a:xfrm>
          <a:prstGeom prst="rect">
            <a:avLst/>
          </a:prstGeom>
          <a:noFill/>
        </p:spPr>
        <p:txBody>
          <a:bodyPr wrap="square" rtlCol="0">
            <a:spAutoFit/>
          </a:bodyPr>
          <a:lstStyle/>
          <a:p>
            <a:r>
              <a:rPr lang="en-US" sz="2000" dirty="0">
                <a:solidFill>
                  <a:srgbClr val="065D93"/>
                </a:solidFill>
              </a:rPr>
              <a:t>➔</a:t>
            </a:r>
          </a:p>
        </p:txBody>
      </p:sp>
      <p:sp>
        <p:nvSpPr>
          <p:cNvPr id="4" name="Slide Number Placeholder 3">
            <a:extLst>
              <a:ext uri="{FF2B5EF4-FFF2-40B4-BE49-F238E27FC236}">
                <a16:creationId xmlns:a16="http://schemas.microsoft.com/office/drawing/2014/main" id="{1E493B4C-B9D2-C2D7-652D-095867916807}"/>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sp>
        <p:nvSpPr>
          <p:cNvPr id="3" name="Text Placeholder 4">
            <a:extLst>
              <a:ext uri="{FF2B5EF4-FFF2-40B4-BE49-F238E27FC236}">
                <a16:creationId xmlns:a16="http://schemas.microsoft.com/office/drawing/2014/main" id="{50C4A177-1AA5-6FD9-65DC-00E824E1FD62}"/>
              </a:ext>
            </a:extLst>
          </p:cNvPr>
          <p:cNvSpPr>
            <a:spLocks noGrp="1"/>
          </p:cNvSpPr>
          <p:nvPr>
            <p:ph type="body" sz="quarter" idx="13"/>
          </p:nvPr>
        </p:nvSpPr>
        <p:spPr>
          <a:xfrm>
            <a:off x="1467652" y="5623846"/>
            <a:ext cx="10013904" cy="660111"/>
          </a:xfrm>
        </p:spPr>
        <p:txBody>
          <a:bodyPr/>
          <a:lstStyle/>
          <a:p>
            <a:r>
              <a:rPr lang="en-US" b="1" dirty="0"/>
              <a:t>Abbreviations: </a:t>
            </a:r>
            <a:r>
              <a:rPr lang="en-US" dirty="0"/>
              <a:t>ABCD2 indicates age, blood pressure, clinical features, duration of symptoms, and diabetes; AIS, acute ischemic stroke; CHANCE, </a:t>
            </a:r>
            <a:r>
              <a:rPr lang="en-US" dirty="0">
                <a:solidFill>
                  <a:srgbClr val="555555"/>
                </a:solidFill>
                <a:latin typeface="Lub Dub Condensed" panose="020B0506030403020204" pitchFamily="34" charset="77"/>
                <a:ea typeface="Calibri" pitchFamily="34" charset="-122"/>
                <a:cs typeface="Calibri" pitchFamily="34" charset="-120"/>
              </a:rPr>
              <a:t>clopidogrel in high-risk patients with acute non-disabling cerebrovascular events; DAPT, dual antiplatelet therapy;</a:t>
            </a:r>
            <a:r>
              <a:rPr lang="en-US" dirty="0"/>
              <a:t> NIHSS, National Institutes of Health Stroke scale; POINT, </a:t>
            </a:r>
            <a:r>
              <a:rPr lang="en-US" dirty="0">
                <a:solidFill>
                  <a:srgbClr val="555555"/>
                </a:solidFill>
                <a:ea typeface="Calibri" pitchFamily="34" charset="-122"/>
                <a:cs typeface="Calibri" pitchFamily="34" charset="-120"/>
              </a:rPr>
              <a:t>Platelet-oriented inhibition in new TIA and minor ischemic stroke; and TIA, transient ischemic attack.</a:t>
            </a:r>
            <a:endParaRPr lang="en-US" dirty="0"/>
          </a:p>
        </p:txBody>
      </p:sp>
    </p:spTree>
    <p:extLst>
      <p:ext uri="{BB962C8B-B14F-4D97-AF65-F5344CB8AC3E}">
        <p14:creationId xmlns:p14="http://schemas.microsoft.com/office/powerpoint/2010/main" val="160464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0FC0E-6A39-42E1-B4DE-3BE49A1B2F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3A4A78-7B33-0F9D-7C1E-977C781DFD2A}"/>
              </a:ext>
            </a:extLst>
          </p:cNvPr>
          <p:cNvSpPr>
            <a:spLocks noGrp="1"/>
          </p:cNvSpPr>
          <p:nvPr>
            <p:ph type="title"/>
          </p:nvPr>
        </p:nvSpPr>
        <p:spPr/>
        <p:txBody>
          <a:bodyPr/>
          <a:lstStyle/>
          <a:p>
            <a:r>
              <a:rPr lang="en-US" dirty="0"/>
              <a:t>Key Trials: </a:t>
            </a:r>
            <a:r>
              <a:rPr lang="en-US" dirty="0">
                <a:latin typeface="Lub Dub Medium" panose="020B0603030403020204" pitchFamily="34" charset="0"/>
              </a:rPr>
              <a:t>INSPIRES &amp; ARAMIS</a:t>
            </a:r>
            <a:endParaRPr lang="en-US" dirty="0"/>
          </a:p>
        </p:txBody>
      </p:sp>
      <p:sp>
        <p:nvSpPr>
          <p:cNvPr id="10" name="Rectangle 9">
            <a:extLst>
              <a:ext uri="{FF2B5EF4-FFF2-40B4-BE49-F238E27FC236}">
                <a16:creationId xmlns:a16="http://schemas.microsoft.com/office/drawing/2014/main" id="{8BD38A0B-5E6D-8F0A-134E-F65295DC7108}"/>
              </a:ext>
              <a:ext uri="{C183D7F6-B498-43B3-948B-1728B52AA6E4}">
                <adec:decorative xmlns:adec="http://schemas.microsoft.com/office/drawing/2017/decorative" val="1"/>
              </a:ext>
            </a:extLst>
          </p:cNvPr>
          <p:cNvSpPr/>
          <p:nvPr/>
        </p:nvSpPr>
        <p:spPr>
          <a:xfrm>
            <a:off x="838200" y="1342431"/>
            <a:ext cx="5087587" cy="593627"/>
          </a:xfrm>
          <a:prstGeom prst="rect">
            <a:avLst/>
          </a:prstGeom>
          <a:solidFill>
            <a:srgbClr val="065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860A4EE-2C89-D3C1-435A-6218FECD8D75}"/>
              </a:ext>
              <a:ext uri="{C183D7F6-B498-43B3-948B-1728B52AA6E4}">
                <adec:decorative xmlns:adec="http://schemas.microsoft.com/office/drawing/2017/decorative" val="1"/>
              </a:ext>
            </a:extLst>
          </p:cNvPr>
          <p:cNvSpPr/>
          <p:nvPr/>
        </p:nvSpPr>
        <p:spPr>
          <a:xfrm>
            <a:off x="838200" y="1342431"/>
            <a:ext cx="5087587" cy="3881209"/>
          </a:xfrm>
          <a:prstGeom prst="rect">
            <a:avLst/>
          </a:prstGeom>
          <a:noFill/>
          <a:ln w="25400">
            <a:solidFill>
              <a:srgbClr val="065D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30A9DB4-3B93-A9D9-8B5D-08B2EA66D085}"/>
              </a:ext>
            </a:extLst>
          </p:cNvPr>
          <p:cNvSpPr txBox="1"/>
          <p:nvPr/>
        </p:nvSpPr>
        <p:spPr>
          <a:xfrm>
            <a:off x="1033154" y="1404404"/>
            <a:ext cx="1545616" cy="461665"/>
          </a:xfrm>
          <a:prstGeom prst="rect">
            <a:avLst/>
          </a:prstGeom>
          <a:noFill/>
        </p:spPr>
        <p:txBody>
          <a:bodyPr wrap="none" rtlCol="0">
            <a:spAutoFit/>
          </a:bodyPr>
          <a:lstStyle/>
          <a:p>
            <a:r>
              <a:rPr lang="en-US" sz="2400" b="1" dirty="0">
                <a:solidFill>
                  <a:schemeClr val="bg1"/>
                </a:solidFill>
                <a:latin typeface="Lub Dub Bold" panose="020B0603030403020204" pitchFamily="34" charset="77"/>
              </a:rPr>
              <a:t>INSPIRES</a:t>
            </a:r>
          </a:p>
        </p:txBody>
      </p:sp>
      <p:sp>
        <p:nvSpPr>
          <p:cNvPr id="9" name="TextBox 8">
            <a:extLst>
              <a:ext uri="{FF2B5EF4-FFF2-40B4-BE49-F238E27FC236}">
                <a16:creationId xmlns:a16="http://schemas.microsoft.com/office/drawing/2014/main" id="{F38EFB7F-669D-D52F-51C8-667191E6003E}"/>
              </a:ext>
            </a:extLst>
          </p:cNvPr>
          <p:cNvSpPr txBox="1"/>
          <p:nvPr/>
        </p:nvSpPr>
        <p:spPr>
          <a:xfrm>
            <a:off x="5062216" y="1450570"/>
            <a:ext cx="723275" cy="369332"/>
          </a:xfrm>
          <a:prstGeom prst="rect">
            <a:avLst/>
          </a:prstGeom>
          <a:noFill/>
        </p:spPr>
        <p:txBody>
          <a:bodyPr wrap="none" rtlCol="0">
            <a:spAutoFit/>
          </a:bodyPr>
          <a:lstStyle/>
          <a:p>
            <a:r>
              <a:rPr lang="en-US" dirty="0">
                <a:solidFill>
                  <a:schemeClr val="bg1"/>
                </a:solidFill>
                <a:latin typeface="Lub Dub Medium" panose="020B0603030403020204" pitchFamily="34" charset="77"/>
              </a:rPr>
              <a:t>2023</a:t>
            </a:r>
          </a:p>
        </p:txBody>
      </p:sp>
      <p:sp>
        <p:nvSpPr>
          <p:cNvPr id="11" name="TextBox 10">
            <a:extLst>
              <a:ext uri="{FF2B5EF4-FFF2-40B4-BE49-F238E27FC236}">
                <a16:creationId xmlns:a16="http://schemas.microsoft.com/office/drawing/2014/main" id="{DE10959F-B1A6-D86B-F621-E53BECD455B0}"/>
              </a:ext>
            </a:extLst>
          </p:cNvPr>
          <p:cNvSpPr txBox="1"/>
          <p:nvPr/>
        </p:nvSpPr>
        <p:spPr>
          <a:xfrm>
            <a:off x="1033154" y="1963198"/>
            <a:ext cx="4631376" cy="3290644"/>
          </a:xfrm>
          <a:prstGeom prst="rect">
            <a:avLst/>
          </a:prstGeom>
          <a:noFill/>
        </p:spPr>
        <p:txBody>
          <a:bodyPr wrap="square" rtlCol="0">
            <a:spAutoFit/>
          </a:bodyPr>
          <a:lstStyle/>
          <a:p>
            <a:pPr algn="ctr">
              <a:spcAft>
                <a:spcPts val="1400"/>
              </a:spcAft>
            </a:pPr>
            <a:r>
              <a:rPr lang="en-US" sz="700" b="1" dirty="0">
                <a:solidFill>
                  <a:schemeClr val="bg1"/>
                </a:solidFill>
                <a:latin typeface="Lub Dub Bold" panose="020B0603030403020204" pitchFamily="34" charset="77"/>
              </a:rPr>
              <a:t> Lower </a:t>
            </a:r>
            <a:r>
              <a:rPr lang="en-US" sz="1200" b="1" i="1" dirty="0">
                <a:solidFill>
                  <a:srgbClr val="555555"/>
                </a:solidFill>
                <a:latin typeface="Lub Dub Condensed" panose="020B0506030403020204" pitchFamily="34" charset="77"/>
                <a:ea typeface="Calibri" pitchFamily="34" charset="-122"/>
                <a:cs typeface="Calibri" pitchFamily="34" charset="-120"/>
              </a:rPr>
              <a:t>Intensive statin and antiplatelet therapy for high-risk intracranial or extracranial atherosclerosis</a:t>
            </a:r>
            <a:endParaRPr lang="en-US" sz="1200" i="1" dirty="0">
              <a:latin typeface="Lub Dub Condensed" panose="020B0506030403020204" pitchFamily="34" charset="77"/>
            </a:endParaRPr>
          </a:p>
          <a:p>
            <a:pPr algn="ctr">
              <a:spcAft>
                <a:spcPts val="1400"/>
              </a:spcAft>
            </a:pPr>
            <a:r>
              <a:rPr lang="en-US" sz="2200" b="1" dirty="0">
                <a:solidFill>
                  <a:srgbClr val="065D93"/>
                </a:solidFill>
                <a:latin typeface="Lub Dub Bold" panose="020B0603030403020204" pitchFamily="34" charset="77"/>
              </a:rPr>
              <a:t>90-Day Stroke Recurrence</a:t>
            </a:r>
          </a:p>
          <a:p>
            <a:pPr>
              <a:spcAft>
                <a:spcPts val="500"/>
              </a:spcAft>
            </a:pPr>
            <a:r>
              <a:rPr lang="en-US" b="1" dirty="0">
                <a:latin typeface="Lub Dub Bold" panose="020B0603030403020204" pitchFamily="34" charset="77"/>
              </a:rPr>
              <a:t>Population:</a:t>
            </a:r>
          </a:p>
          <a:p>
            <a:pPr>
              <a:spcAft>
                <a:spcPts val="1600"/>
              </a:spcAft>
            </a:pPr>
            <a:r>
              <a:rPr lang="en-US" sz="1600" dirty="0">
                <a:solidFill>
                  <a:srgbClr val="2E2E2E"/>
                </a:solidFill>
                <a:latin typeface="Lub Dub Medium" panose="020B0603030403020204" pitchFamily="34" charset="77"/>
                <a:ea typeface="Calibri" pitchFamily="34" charset="-122"/>
                <a:cs typeface="Calibri" pitchFamily="34" charset="-120"/>
              </a:rPr>
              <a:t>Minor AIS (NIHSS &lt;5); DAPT initiated within 72 hours of symptom onset</a:t>
            </a:r>
            <a:endParaRPr lang="en-US" sz="1600" dirty="0">
              <a:latin typeface="Lub Dub Medium" panose="020B0603030403020204" pitchFamily="34" charset="77"/>
            </a:endParaRPr>
          </a:p>
          <a:p>
            <a:pPr>
              <a:spcAft>
                <a:spcPts val="600"/>
              </a:spcAft>
            </a:pPr>
            <a:r>
              <a:rPr lang="en-US" b="1" dirty="0">
                <a:latin typeface="Lub Dub Bold" panose="020B0603030403020204" pitchFamily="34" charset="77"/>
              </a:rPr>
              <a:t>Key Finding:</a:t>
            </a:r>
          </a:p>
          <a:p>
            <a:r>
              <a:rPr lang="en-US" sz="1600" dirty="0">
                <a:solidFill>
                  <a:srgbClr val="2E2E2E"/>
                </a:solidFill>
                <a:latin typeface="Lub Dub Medium" panose="020B0603030403020204" pitchFamily="34" charset="77"/>
                <a:ea typeface="Calibri" pitchFamily="34" charset="-122"/>
                <a:cs typeface="Calibri" pitchFamily="34" charset="-120"/>
              </a:rPr>
              <a:t>Significantly reduced 90-day stroke recurrence; increased risk of moderate-to-severe bleeding</a:t>
            </a:r>
            <a:endParaRPr lang="en-US" sz="1600" dirty="0">
              <a:latin typeface="Lub Dub Medium" panose="020B0603030403020204" pitchFamily="34" charset="77"/>
            </a:endParaRPr>
          </a:p>
        </p:txBody>
      </p:sp>
      <p:sp>
        <p:nvSpPr>
          <p:cNvPr id="12" name="TextBox 11">
            <a:extLst>
              <a:ext uri="{FF2B5EF4-FFF2-40B4-BE49-F238E27FC236}">
                <a16:creationId xmlns:a16="http://schemas.microsoft.com/office/drawing/2014/main" id="{A84AA299-158C-26D1-B0A3-5DF9041056B6}"/>
              </a:ext>
              <a:ext uri="{C183D7F6-B498-43B3-948B-1728B52AA6E4}">
                <adec:decorative xmlns:adec="http://schemas.microsoft.com/office/drawing/2017/decorative" val="1"/>
              </a:ext>
            </a:extLst>
          </p:cNvPr>
          <p:cNvSpPr txBox="1"/>
          <p:nvPr/>
        </p:nvSpPr>
        <p:spPr>
          <a:xfrm rot="5400000">
            <a:off x="1113114" y="2584719"/>
            <a:ext cx="517408" cy="400110"/>
          </a:xfrm>
          <a:prstGeom prst="rect">
            <a:avLst/>
          </a:prstGeom>
          <a:noFill/>
        </p:spPr>
        <p:txBody>
          <a:bodyPr wrap="square" rtlCol="0">
            <a:spAutoFit/>
          </a:bodyPr>
          <a:lstStyle/>
          <a:p>
            <a:r>
              <a:rPr lang="en-US" sz="2000" dirty="0">
                <a:solidFill>
                  <a:srgbClr val="065D93"/>
                </a:solidFill>
              </a:rPr>
              <a:t>➔</a:t>
            </a:r>
          </a:p>
        </p:txBody>
      </p:sp>
      <p:sp>
        <p:nvSpPr>
          <p:cNvPr id="14" name="Rectangle 13">
            <a:extLst>
              <a:ext uri="{FF2B5EF4-FFF2-40B4-BE49-F238E27FC236}">
                <a16:creationId xmlns:a16="http://schemas.microsoft.com/office/drawing/2014/main" id="{8D714543-9143-81F6-0C32-4CE046F7B72B}"/>
              </a:ext>
              <a:ext uri="{C183D7F6-B498-43B3-948B-1728B52AA6E4}">
                <adec:decorative xmlns:adec="http://schemas.microsoft.com/office/drawing/2017/decorative" val="1"/>
              </a:ext>
            </a:extLst>
          </p:cNvPr>
          <p:cNvSpPr/>
          <p:nvPr/>
        </p:nvSpPr>
        <p:spPr>
          <a:xfrm>
            <a:off x="6245087" y="1342431"/>
            <a:ext cx="5087587" cy="3881209"/>
          </a:xfrm>
          <a:prstGeom prst="rect">
            <a:avLst/>
          </a:prstGeom>
          <a:noFill/>
          <a:ln w="25400">
            <a:solidFill>
              <a:srgbClr val="065D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5763449-FEAF-9B6B-7802-294AAE2A245C}"/>
              </a:ext>
              <a:ext uri="{C183D7F6-B498-43B3-948B-1728B52AA6E4}">
                <adec:decorative xmlns:adec="http://schemas.microsoft.com/office/drawing/2017/decorative" val="1"/>
              </a:ext>
            </a:extLst>
          </p:cNvPr>
          <p:cNvSpPr/>
          <p:nvPr/>
        </p:nvSpPr>
        <p:spPr>
          <a:xfrm>
            <a:off x="6251864" y="1342431"/>
            <a:ext cx="5087587" cy="593627"/>
          </a:xfrm>
          <a:prstGeom prst="rect">
            <a:avLst/>
          </a:prstGeom>
          <a:solidFill>
            <a:srgbClr val="065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D2226A0-16B9-2AEC-A7DD-C4CBF7931495}"/>
              </a:ext>
            </a:extLst>
          </p:cNvPr>
          <p:cNvSpPr txBox="1"/>
          <p:nvPr/>
        </p:nvSpPr>
        <p:spPr>
          <a:xfrm>
            <a:off x="6446818" y="1404404"/>
            <a:ext cx="1378904" cy="461665"/>
          </a:xfrm>
          <a:prstGeom prst="rect">
            <a:avLst/>
          </a:prstGeom>
          <a:noFill/>
        </p:spPr>
        <p:txBody>
          <a:bodyPr wrap="none" rtlCol="0">
            <a:spAutoFit/>
          </a:bodyPr>
          <a:lstStyle/>
          <a:p>
            <a:r>
              <a:rPr lang="en-US" sz="2400" b="1" dirty="0">
                <a:solidFill>
                  <a:schemeClr val="bg1"/>
                </a:solidFill>
                <a:latin typeface="Lub Dub Bold" panose="020B0603030403020204" pitchFamily="34" charset="77"/>
              </a:rPr>
              <a:t>ARAMIS</a:t>
            </a:r>
          </a:p>
        </p:txBody>
      </p:sp>
      <p:sp>
        <p:nvSpPr>
          <p:cNvPr id="21" name="TextBox 20">
            <a:extLst>
              <a:ext uri="{FF2B5EF4-FFF2-40B4-BE49-F238E27FC236}">
                <a16:creationId xmlns:a16="http://schemas.microsoft.com/office/drawing/2014/main" id="{E95602D5-6BCE-B787-A31F-82FB40460C7C}"/>
              </a:ext>
            </a:extLst>
          </p:cNvPr>
          <p:cNvSpPr txBox="1"/>
          <p:nvPr/>
        </p:nvSpPr>
        <p:spPr>
          <a:xfrm>
            <a:off x="10475880" y="1450570"/>
            <a:ext cx="723275" cy="369332"/>
          </a:xfrm>
          <a:prstGeom prst="rect">
            <a:avLst/>
          </a:prstGeom>
          <a:noFill/>
        </p:spPr>
        <p:txBody>
          <a:bodyPr wrap="none" rtlCol="0">
            <a:spAutoFit/>
          </a:bodyPr>
          <a:lstStyle/>
          <a:p>
            <a:r>
              <a:rPr lang="en-US" dirty="0">
                <a:solidFill>
                  <a:schemeClr val="bg1"/>
                </a:solidFill>
                <a:latin typeface="Lub Dub Medium" panose="020B0603030403020204" pitchFamily="34" charset="77"/>
              </a:rPr>
              <a:t>2023</a:t>
            </a:r>
          </a:p>
        </p:txBody>
      </p:sp>
      <p:sp>
        <p:nvSpPr>
          <p:cNvPr id="17" name="TextBox 16">
            <a:extLst>
              <a:ext uri="{FF2B5EF4-FFF2-40B4-BE49-F238E27FC236}">
                <a16:creationId xmlns:a16="http://schemas.microsoft.com/office/drawing/2014/main" id="{09C98CE3-A850-CA8F-622E-BC1814EC385E}"/>
              </a:ext>
            </a:extLst>
          </p:cNvPr>
          <p:cNvSpPr txBox="1"/>
          <p:nvPr/>
        </p:nvSpPr>
        <p:spPr>
          <a:xfrm>
            <a:off x="6424551" y="1884513"/>
            <a:ext cx="4728658" cy="3390672"/>
          </a:xfrm>
          <a:prstGeom prst="rect">
            <a:avLst/>
          </a:prstGeom>
          <a:noFill/>
        </p:spPr>
        <p:txBody>
          <a:bodyPr wrap="square" rtlCol="0">
            <a:spAutoFit/>
          </a:bodyPr>
          <a:lstStyle/>
          <a:p>
            <a:pPr algn="ctr">
              <a:spcAft>
                <a:spcPts val="1600"/>
              </a:spcAft>
            </a:pPr>
            <a:r>
              <a:rPr lang="en-US" sz="1200" i="1" dirty="0">
                <a:solidFill>
                  <a:srgbClr val="555555"/>
                </a:solidFill>
                <a:latin typeface="Lub Dub Condensed" panose="020B0506030403020204" pitchFamily="34" charset="77"/>
                <a:ea typeface="Calibri" pitchFamily="34" charset="-122"/>
                <a:cs typeface="Calibri" pitchFamily="34" charset="-120"/>
              </a:rPr>
              <a:t>Antiplatelet Response Against Minor Ischemic Stroke</a:t>
            </a:r>
            <a:endParaRPr lang="en-US" sz="1200" i="1" dirty="0">
              <a:latin typeface="Lub Dub Condensed" panose="020B0506030403020204" pitchFamily="34" charset="77"/>
            </a:endParaRPr>
          </a:p>
          <a:p>
            <a:pPr algn="ctr">
              <a:spcAft>
                <a:spcPts val="1600"/>
              </a:spcAft>
            </a:pPr>
            <a:r>
              <a:rPr lang="en-US" sz="2200" b="1" dirty="0">
                <a:solidFill>
                  <a:srgbClr val="065D93"/>
                </a:solidFill>
                <a:latin typeface="Lub Dub Bold" panose="020B0603030403020204" pitchFamily="34" charset="77"/>
              </a:rPr>
              <a:t>DAPT Noninferior to Alteplase</a:t>
            </a:r>
          </a:p>
          <a:p>
            <a:pPr>
              <a:spcAft>
                <a:spcPts val="500"/>
              </a:spcAft>
            </a:pPr>
            <a:r>
              <a:rPr lang="en-US" b="1" dirty="0">
                <a:latin typeface="Lub Dub Bold" panose="020B0603030403020204" pitchFamily="34" charset="77"/>
              </a:rPr>
              <a:t>Population:</a:t>
            </a:r>
          </a:p>
          <a:p>
            <a:pPr>
              <a:spcAft>
                <a:spcPts val="1600"/>
              </a:spcAft>
            </a:pPr>
            <a:r>
              <a:rPr lang="en-US" sz="1600" dirty="0">
                <a:solidFill>
                  <a:srgbClr val="2E2E2E"/>
                </a:solidFill>
                <a:latin typeface="Lub Dub Medium" panose="020B0603030403020204" pitchFamily="34" charset="77"/>
                <a:ea typeface="Calibri" pitchFamily="34" charset="-122"/>
                <a:cs typeface="Calibri" pitchFamily="34" charset="-120"/>
              </a:rPr>
              <a:t>Minor nondisabling AIS presenting within </a:t>
            </a:r>
            <a:br>
              <a:rPr lang="en-US" sz="1600" dirty="0">
                <a:solidFill>
                  <a:srgbClr val="2E2E2E"/>
                </a:solidFill>
                <a:latin typeface="Lub Dub Medium" panose="020B0603030403020204" pitchFamily="34" charset="77"/>
                <a:ea typeface="Calibri" pitchFamily="34" charset="-122"/>
                <a:cs typeface="Calibri" pitchFamily="34" charset="-120"/>
              </a:rPr>
            </a:br>
            <a:r>
              <a:rPr lang="en-US" sz="1600" dirty="0">
                <a:solidFill>
                  <a:srgbClr val="2E2E2E"/>
                </a:solidFill>
                <a:latin typeface="Lub Dub Medium" panose="020B0603030403020204" pitchFamily="34" charset="77"/>
                <a:ea typeface="Calibri" pitchFamily="34" charset="-122"/>
                <a:cs typeface="Calibri" pitchFamily="34" charset="-120"/>
              </a:rPr>
              <a:t>4.5 hours of symptom onset</a:t>
            </a:r>
            <a:endParaRPr lang="en-US" sz="1600" dirty="0">
              <a:latin typeface="Lub Dub Medium" panose="020B0603030403020204" pitchFamily="34" charset="77"/>
            </a:endParaRPr>
          </a:p>
          <a:p>
            <a:pPr>
              <a:spcAft>
                <a:spcPts val="500"/>
              </a:spcAft>
            </a:pPr>
            <a:r>
              <a:rPr lang="en-US" b="1" dirty="0">
                <a:latin typeface="Lub Dub Bold" panose="020B0603030403020204" pitchFamily="34" charset="77"/>
              </a:rPr>
              <a:t>Key Finding:</a:t>
            </a:r>
          </a:p>
          <a:p>
            <a:r>
              <a:rPr lang="en-US" sz="1600" dirty="0">
                <a:solidFill>
                  <a:srgbClr val="2E2E2E"/>
                </a:solidFill>
                <a:latin typeface="Lub Dub Medium" panose="020B0603030403020204" pitchFamily="34" charset="77"/>
                <a:ea typeface="Calibri" pitchFamily="34" charset="-122"/>
                <a:cs typeface="Calibri" pitchFamily="34" charset="-120"/>
              </a:rPr>
              <a:t>DAPT was noninferior to alteplase for excellent functional outcome (</a:t>
            </a:r>
            <a:r>
              <a:rPr lang="en-US" sz="1600" dirty="0" err="1">
                <a:solidFill>
                  <a:srgbClr val="2E2E2E"/>
                </a:solidFill>
                <a:latin typeface="Lub Dub Medium" panose="020B0603030403020204" pitchFamily="34" charset="77"/>
                <a:ea typeface="Calibri" pitchFamily="34" charset="-122"/>
                <a:cs typeface="Calibri" pitchFamily="34" charset="-120"/>
              </a:rPr>
              <a:t>mRS</a:t>
            </a:r>
            <a:r>
              <a:rPr lang="en-US" sz="1600" dirty="0">
                <a:solidFill>
                  <a:srgbClr val="2E2E2E"/>
                </a:solidFill>
                <a:latin typeface="Lub Dub Medium" panose="020B0603030403020204" pitchFamily="34" charset="77"/>
                <a:ea typeface="Calibri" pitchFamily="34" charset="-122"/>
                <a:cs typeface="Calibri" pitchFamily="34" charset="-120"/>
              </a:rPr>
              <a:t> 0–1) at </a:t>
            </a:r>
            <a:br>
              <a:rPr lang="en-US" sz="1600" dirty="0">
                <a:solidFill>
                  <a:srgbClr val="2E2E2E"/>
                </a:solidFill>
                <a:latin typeface="Lub Dub Medium" panose="020B0603030403020204" pitchFamily="34" charset="77"/>
                <a:ea typeface="Calibri" pitchFamily="34" charset="-122"/>
                <a:cs typeface="Calibri" pitchFamily="34" charset="-120"/>
              </a:rPr>
            </a:br>
            <a:r>
              <a:rPr lang="en-US" sz="1600" dirty="0">
                <a:solidFill>
                  <a:srgbClr val="2E2E2E"/>
                </a:solidFill>
                <a:latin typeface="Lub Dub Medium" panose="020B0603030403020204" pitchFamily="34" charset="77"/>
                <a:ea typeface="Calibri" pitchFamily="34" charset="-122"/>
                <a:cs typeface="Calibri" pitchFamily="34" charset="-120"/>
              </a:rPr>
              <a:t>90 days; more adverse neurological and bleeding events in the alteplase group</a:t>
            </a:r>
            <a:endParaRPr lang="en-US" sz="1600" dirty="0">
              <a:latin typeface="Lub Dub Medium" panose="020B0603030403020204" pitchFamily="34" charset="77"/>
            </a:endParaRPr>
          </a:p>
        </p:txBody>
      </p:sp>
      <p:sp>
        <p:nvSpPr>
          <p:cNvPr id="4" name="Slide Number Placeholder 3">
            <a:extLst>
              <a:ext uri="{FF2B5EF4-FFF2-40B4-BE49-F238E27FC236}">
                <a16:creationId xmlns:a16="http://schemas.microsoft.com/office/drawing/2014/main" id="{700D755A-A210-2DFD-A527-8281922C377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sp>
        <p:nvSpPr>
          <p:cNvPr id="3" name="Text Placeholder 4">
            <a:extLst>
              <a:ext uri="{FF2B5EF4-FFF2-40B4-BE49-F238E27FC236}">
                <a16:creationId xmlns:a16="http://schemas.microsoft.com/office/drawing/2014/main" id="{22587052-9118-35DB-35F3-DE3A52FAB887}"/>
              </a:ext>
            </a:extLst>
          </p:cNvPr>
          <p:cNvSpPr>
            <a:spLocks noGrp="1"/>
          </p:cNvSpPr>
          <p:nvPr>
            <p:ph type="body" sz="quarter" idx="13"/>
          </p:nvPr>
        </p:nvSpPr>
        <p:spPr>
          <a:xfrm>
            <a:off x="957086" y="5765722"/>
            <a:ext cx="11206626" cy="445900"/>
          </a:xfrm>
        </p:spPr>
        <p:txBody>
          <a:bodyPr/>
          <a:lstStyle/>
          <a:p>
            <a:r>
              <a:rPr lang="en-US" b="1" dirty="0"/>
              <a:t>Abbreviations: </a:t>
            </a:r>
            <a:r>
              <a:rPr lang="en-US" dirty="0"/>
              <a:t>AIS indicates acute ischemic stroke; ARAMIS, </a:t>
            </a:r>
            <a:r>
              <a:rPr lang="en-US" dirty="0">
                <a:solidFill>
                  <a:srgbClr val="555555"/>
                </a:solidFill>
                <a:latin typeface="Lub Dub Condensed" panose="020B0506030403020204" pitchFamily="34" charset="77"/>
                <a:ea typeface="Calibri" pitchFamily="34" charset="-122"/>
                <a:cs typeface="Calibri" pitchFamily="34" charset="-120"/>
              </a:rPr>
              <a:t>Antiplatelet Response Against Minor Ischemic Stroke</a:t>
            </a:r>
            <a:r>
              <a:rPr lang="en-US" dirty="0">
                <a:latin typeface="Lub Dub Condensed" panose="020B0506030403020204" pitchFamily="34" charset="77"/>
              </a:rPr>
              <a:t>; </a:t>
            </a:r>
            <a:r>
              <a:rPr lang="en-US" dirty="0">
                <a:solidFill>
                  <a:srgbClr val="555555"/>
                </a:solidFill>
                <a:latin typeface="Lub Dub Condensed" panose="020B0506030403020204" pitchFamily="34" charset="77"/>
                <a:ea typeface="Calibri" pitchFamily="34" charset="-122"/>
                <a:cs typeface="Calibri" pitchFamily="34" charset="-120"/>
              </a:rPr>
              <a:t>DAPT, dual antiplatelet therapy; INSPIRES, Intensive statin and antiplatelet therapy for high-risk intracranial or extracranial atherosclerosis; </a:t>
            </a:r>
            <a:r>
              <a:rPr lang="en-US" dirty="0" err="1">
                <a:solidFill>
                  <a:srgbClr val="555555"/>
                </a:solidFill>
                <a:latin typeface="Lub Dub Condensed" panose="020B0506030403020204" pitchFamily="34" charset="77"/>
                <a:ea typeface="Calibri" pitchFamily="34" charset="-122"/>
                <a:cs typeface="Calibri" pitchFamily="34" charset="-120"/>
              </a:rPr>
              <a:t>mRS</a:t>
            </a:r>
            <a:r>
              <a:rPr lang="en-US" dirty="0">
                <a:solidFill>
                  <a:srgbClr val="555555"/>
                </a:solidFill>
                <a:latin typeface="Lub Dub Condensed" panose="020B0506030403020204" pitchFamily="34" charset="77"/>
                <a:ea typeface="Calibri" pitchFamily="34" charset="-122"/>
                <a:cs typeface="Calibri" pitchFamily="34" charset="-120"/>
              </a:rPr>
              <a:t>, modified Rankin scale; and</a:t>
            </a:r>
            <a:r>
              <a:rPr lang="en-US" dirty="0"/>
              <a:t> NIHSS, National Institutes of Health Stroke scale.</a:t>
            </a:r>
          </a:p>
        </p:txBody>
      </p:sp>
    </p:spTree>
    <p:extLst>
      <p:ext uri="{BB962C8B-B14F-4D97-AF65-F5344CB8AC3E}">
        <p14:creationId xmlns:p14="http://schemas.microsoft.com/office/powerpoint/2010/main" val="112320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9D76C-31F1-C7F9-AD62-0AC195C58C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B9F02E-9BC5-55E6-3672-48AF7F099E42}"/>
              </a:ext>
            </a:extLst>
          </p:cNvPr>
          <p:cNvSpPr>
            <a:spLocks noGrp="1"/>
          </p:cNvSpPr>
          <p:nvPr>
            <p:ph type="title"/>
          </p:nvPr>
        </p:nvSpPr>
        <p:spPr/>
        <p:txBody>
          <a:bodyPr/>
          <a:lstStyle/>
          <a:p>
            <a:r>
              <a:rPr lang="en-US" dirty="0"/>
              <a:t>Key Trials: </a:t>
            </a:r>
            <a:r>
              <a:rPr lang="en-US" dirty="0">
                <a:latin typeface="Lub Dub Medium" panose="020B0603030403020204" pitchFamily="34" charset="0"/>
              </a:rPr>
              <a:t>ATAMIS</a:t>
            </a:r>
            <a:endParaRPr lang="en-US" dirty="0"/>
          </a:p>
        </p:txBody>
      </p:sp>
      <p:sp>
        <p:nvSpPr>
          <p:cNvPr id="10" name="Rectangle 9">
            <a:extLst>
              <a:ext uri="{FF2B5EF4-FFF2-40B4-BE49-F238E27FC236}">
                <a16:creationId xmlns:a16="http://schemas.microsoft.com/office/drawing/2014/main" id="{3711F2FC-616D-4CFB-58CC-211B53AEF8A6}"/>
              </a:ext>
              <a:ext uri="{C183D7F6-B498-43B3-948B-1728B52AA6E4}">
                <adec:decorative xmlns:adec="http://schemas.microsoft.com/office/drawing/2017/decorative" val="1"/>
              </a:ext>
            </a:extLst>
          </p:cNvPr>
          <p:cNvSpPr/>
          <p:nvPr/>
        </p:nvSpPr>
        <p:spPr>
          <a:xfrm>
            <a:off x="838200" y="1342431"/>
            <a:ext cx="6561083" cy="593627"/>
          </a:xfrm>
          <a:prstGeom prst="rect">
            <a:avLst/>
          </a:prstGeom>
          <a:solidFill>
            <a:srgbClr val="065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5E36EB3-4BA3-C8CA-34DA-19CCB11E6C30}"/>
              </a:ext>
              <a:ext uri="{C183D7F6-B498-43B3-948B-1728B52AA6E4}">
                <adec:decorative xmlns:adec="http://schemas.microsoft.com/office/drawing/2017/decorative" val="1"/>
              </a:ext>
            </a:extLst>
          </p:cNvPr>
          <p:cNvSpPr/>
          <p:nvPr/>
        </p:nvSpPr>
        <p:spPr>
          <a:xfrm>
            <a:off x="838200" y="1342431"/>
            <a:ext cx="6561083" cy="3839166"/>
          </a:xfrm>
          <a:prstGeom prst="rect">
            <a:avLst/>
          </a:prstGeom>
          <a:noFill/>
          <a:ln w="25400">
            <a:solidFill>
              <a:srgbClr val="065D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96A36A8-CFAB-6106-58B0-8BBB0CD4C582}"/>
              </a:ext>
            </a:extLst>
          </p:cNvPr>
          <p:cNvSpPr txBox="1"/>
          <p:nvPr/>
        </p:nvSpPr>
        <p:spPr>
          <a:xfrm>
            <a:off x="1033154" y="1404404"/>
            <a:ext cx="1346844" cy="461665"/>
          </a:xfrm>
          <a:prstGeom prst="rect">
            <a:avLst/>
          </a:prstGeom>
          <a:noFill/>
        </p:spPr>
        <p:txBody>
          <a:bodyPr wrap="none" rtlCol="0">
            <a:spAutoFit/>
          </a:bodyPr>
          <a:lstStyle/>
          <a:p>
            <a:r>
              <a:rPr lang="en-US" sz="2400" b="1" dirty="0">
                <a:solidFill>
                  <a:schemeClr val="bg1"/>
                </a:solidFill>
                <a:latin typeface="Lub Dub Bold" panose="020B0603030403020204" pitchFamily="34" charset="77"/>
              </a:rPr>
              <a:t>ATAMIS</a:t>
            </a:r>
          </a:p>
        </p:txBody>
      </p:sp>
      <p:sp>
        <p:nvSpPr>
          <p:cNvPr id="9" name="TextBox 8">
            <a:extLst>
              <a:ext uri="{FF2B5EF4-FFF2-40B4-BE49-F238E27FC236}">
                <a16:creationId xmlns:a16="http://schemas.microsoft.com/office/drawing/2014/main" id="{39C64680-6ADF-652A-D542-83F3CF41EF9C}"/>
              </a:ext>
            </a:extLst>
          </p:cNvPr>
          <p:cNvSpPr txBox="1"/>
          <p:nvPr/>
        </p:nvSpPr>
        <p:spPr>
          <a:xfrm>
            <a:off x="6527057" y="1450570"/>
            <a:ext cx="723275" cy="369332"/>
          </a:xfrm>
          <a:prstGeom prst="rect">
            <a:avLst/>
          </a:prstGeom>
          <a:noFill/>
        </p:spPr>
        <p:txBody>
          <a:bodyPr wrap="none" rtlCol="0">
            <a:spAutoFit/>
          </a:bodyPr>
          <a:lstStyle/>
          <a:p>
            <a:r>
              <a:rPr lang="en-US" dirty="0">
                <a:solidFill>
                  <a:schemeClr val="bg1"/>
                </a:solidFill>
                <a:latin typeface="Lub Dub Medium" panose="020B0603030403020204" pitchFamily="34" charset="77"/>
              </a:rPr>
              <a:t>2024</a:t>
            </a:r>
          </a:p>
        </p:txBody>
      </p:sp>
      <p:sp>
        <p:nvSpPr>
          <p:cNvPr id="5" name="TextBox 4">
            <a:extLst>
              <a:ext uri="{FF2B5EF4-FFF2-40B4-BE49-F238E27FC236}">
                <a16:creationId xmlns:a16="http://schemas.microsoft.com/office/drawing/2014/main" id="{FE923D65-164F-7E1B-3B54-EDD0EE715E31}"/>
              </a:ext>
            </a:extLst>
          </p:cNvPr>
          <p:cNvSpPr txBox="1"/>
          <p:nvPr/>
        </p:nvSpPr>
        <p:spPr>
          <a:xfrm>
            <a:off x="1006193" y="2032167"/>
            <a:ext cx="6228428" cy="3026470"/>
          </a:xfrm>
          <a:prstGeom prst="rect">
            <a:avLst/>
          </a:prstGeom>
          <a:noFill/>
        </p:spPr>
        <p:txBody>
          <a:bodyPr wrap="square" rtlCol="0">
            <a:spAutoFit/>
          </a:bodyPr>
          <a:lstStyle/>
          <a:p>
            <a:pPr>
              <a:spcAft>
                <a:spcPts val="800"/>
              </a:spcAft>
            </a:pPr>
            <a:r>
              <a:rPr lang="en-US" sz="1600" i="1" dirty="0">
                <a:solidFill>
                  <a:srgbClr val="555555"/>
                </a:solidFill>
                <a:latin typeface="Lub Dub Condensed" panose="020B0506030403020204" pitchFamily="34" charset="77"/>
                <a:ea typeface="Calibri" pitchFamily="34" charset="-122"/>
                <a:cs typeface="Calibri" pitchFamily="34" charset="-120"/>
              </a:rPr>
              <a:t>Antiplatelet Therapy in Acute Mild to Moderate Ischemic Stroke</a:t>
            </a:r>
            <a:endParaRPr lang="en-US" sz="1600" i="1" dirty="0">
              <a:latin typeface="Lub Dub Condensed" panose="020B0506030403020204" pitchFamily="34" charset="77"/>
            </a:endParaRPr>
          </a:p>
          <a:p>
            <a:pPr>
              <a:spcAft>
                <a:spcPts val="500"/>
              </a:spcAft>
            </a:pPr>
            <a:r>
              <a:rPr lang="en-US" sz="1600" b="1" dirty="0">
                <a:latin typeface="Lub Dub Bold" panose="020B0603030403020204" pitchFamily="34" charset="77"/>
              </a:rPr>
              <a:t>Population:</a:t>
            </a:r>
          </a:p>
          <a:p>
            <a:pPr>
              <a:spcAft>
                <a:spcPts val="1600"/>
              </a:spcAft>
            </a:pPr>
            <a:r>
              <a:rPr lang="en-US" sz="1600" dirty="0">
                <a:solidFill>
                  <a:srgbClr val="2E2E2E"/>
                </a:solidFill>
                <a:latin typeface="Lub Dub Medium" panose="020B0603030403020204" pitchFamily="34" charset="77"/>
                <a:ea typeface="Calibri" pitchFamily="34" charset="-122"/>
                <a:cs typeface="Calibri" pitchFamily="34" charset="-120"/>
              </a:rPr>
              <a:t>Acute mild to moderate ischemic stroke</a:t>
            </a:r>
            <a:endParaRPr lang="en-US" sz="1600" dirty="0">
              <a:latin typeface="Lub Dub Medium" panose="020B0603030403020204" pitchFamily="34" charset="77"/>
            </a:endParaRPr>
          </a:p>
          <a:p>
            <a:pPr>
              <a:spcAft>
                <a:spcPts val="500"/>
              </a:spcAft>
            </a:pPr>
            <a:r>
              <a:rPr lang="en-US" sz="1600" b="1" dirty="0">
                <a:latin typeface="Lub Dub Bold" panose="020B0603030403020204" pitchFamily="34" charset="77"/>
              </a:rPr>
              <a:t>Comparison:</a:t>
            </a:r>
          </a:p>
          <a:p>
            <a:pPr>
              <a:spcAft>
                <a:spcPts val="1600"/>
              </a:spcAft>
            </a:pPr>
            <a:r>
              <a:rPr lang="en-US" sz="1600" dirty="0">
                <a:solidFill>
                  <a:srgbClr val="2E2E2E"/>
                </a:solidFill>
                <a:latin typeface="Lub Dub Medium" panose="020B0603030403020204" pitchFamily="34" charset="77"/>
                <a:ea typeface="Calibri" pitchFamily="34" charset="-122"/>
                <a:cs typeface="Calibri" pitchFamily="34" charset="-120"/>
              </a:rPr>
              <a:t>Clopidogrel + aspirin vs. aspirin alone</a:t>
            </a:r>
            <a:endParaRPr lang="en-US" sz="1600" dirty="0">
              <a:latin typeface="Lub Dub Medium" panose="020B0603030403020204" pitchFamily="34" charset="77"/>
            </a:endParaRPr>
          </a:p>
          <a:p>
            <a:pPr>
              <a:spcAft>
                <a:spcPts val="600"/>
              </a:spcAft>
            </a:pPr>
            <a:r>
              <a:rPr lang="en-US" sz="1600" b="1" dirty="0">
                <a:latin typeface="Lub Dub Bold" panose="020B0603030403020204" pitchFamily="34" charset="77"/>
              </a:rPr>
              <a:t>Key Finding:</a:t>
            </a:r>
          </a:p>
          <a:p>
            <a:r>
              <a:rPr lang="en-US" sz="1600" dirty="0">
                <a:solidFill>
                  <a:srgbClr val="2E2E2E"/>
                </a:solidFill>
                <a:latin typeface="Lub Dub Medium" panose="020B0603030403020204" pitchFamily="34" charset="77"/>
                <a:ea typeface="Calibri" pitchFamily="34" charset="-122"/>
                <a:cs typeface="Calibri" pitchFamily="34" charset="-120"/>
              </a:rPr>
              <a:t>Clopidogrel + aspirin was superior to aspirin alone in reducing early neurological deterioration; bleeding rates were similar between groups</a:t>
            </a:r>
            <a:endParaRPr lang="en-US" sz="1600" spc="-20" dirty="0">
              <a:latin typeface="Lub Dub Medium" panose="020B0603030403020204" pitchFamily="34" charset="77"/>
            </a:endParaRPr>
          </a:p>
        </p:txBody>
      </p:sp>
      <p:sp>
        <p:nvSpPr>
          <p:cNvPr id="7" name="Rectangle 6">
            <a:extLst>
              <a:ext uri="{FF2B5EF4-FFF2-40B4-BE49-F238E27FC236}">
                <a16:creationId xmlns:a16="http://schemas.microsoft.com/office/drawing/2014/main" id="{31D65978-529A-29A8-8AD7-BCF630FEAAAC}"/>
              </a:ext>
              <a:ext uri="{C183D7F6-B498-43B3-948B-1728B52AA6E4}">
                <adec:decorative xmlns:adec="http://schemas.microsoft.com/office/drawing/2017/decorative" val="1"/>
              </a:ext>
            </a:extLst>
          </p:cNvPr>
          <p:cNvSpPr/>
          <p:nvPr/>
        </p:nvSpPr>
        <p:spPr>
          <a:xfrm>
            <a:off x="7746124" y="1344043"/>
            <a:ext cx="3586550" cy="971099"/>
          </a:xfrm>
          <a:prstGeom prst="rect">
            <a:avLst/>
          </a:prstGeom>
          <a:solidFill>
            <a:srgbClr val="065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CB7964C-2E35-C274-2F53-2C8055090C67}"/>
              </a:ext>
              <a:ext uri="{C183D7F6-B498-43B3-948B-1728B52AA6E4}">
                <adec:decorative xmlns:adec="http://schemas.microsoft.com/office/drawing/2017/decorative" val="1"/>
              </a:ext>
            </a:extLst>
          </p:cNvPr>
          <p:cNvSpPr/>
          <p:nvPr/>
        </p:nvSpPr>
        <p:spPr>
          <a:xfrm>
            <a:off x="7746124" y="1344043"/>
            <a:ext cx="3586549" cy="3837543"/>
          </a:xfrm>
          <a:prstGeom prst="rect">
            <a:avLst/>
          </a:prstGeom>
          <a:noFill/>
          <a:ln w="25400">
            <a:solidFill>
              <a:srgbClr val="065D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0AC9DBD-9D21-C69C-4370-2CF5BDFE247F}"/>
              </a:ext>
            </a:extLst>
          </p:cNvPr>
          <p:cNvSpPr txBox="1"/>
          <p:nvPr/>
        </p:nvSpPr>
        <p:spPr>
          <a:xfrm>
            <a:off x="8014434" y="1445653"/>
            <a:ext cx="2616422" cy="769441"/>
          </a:xfrm>
          <a:prstGeom prst="rect">
            <a:avLst/>
          </a:prstGeom>
          <a:noFill/>
        </p:spPr>
        <p:txBody>
          <a:bodyPr wrap="none" rtlCol="0">
            <a:spAutoFit/>
          </a:bodyPr>
          <a:lstStyle/>
          <a:p>
            <a:r>
              <a:rPr lang="en-US" sz="2200" b="1" dirty="0">
                <a:solidFill>
                  <a:schemeClr val="bg1"/>
                </a:solidFill>
                <a:latin typeface="Lub Dub Bold" panose="020B0603030403020204" pitchFamily="34" charset="77"/>
              </a:rPr>
              <a:t>CHANCE + POINT </a:t>
            </a:r>
          </a:p>
          <a:p>
            <a:r>
              <a:rPr lang="en-US" sz="2200" b="1" dirty="0">
                <a:solidFill>
                  <a:schemeClr val="bg1"/>
                </a:solidFill>
                <a:latin typeface="Lub Dub Bold" panose="020B0603030403020204" pitchFamily="34" charset="77"/>
              </a:rPr>
              <a:t>Meta-Analysis</a:t>
            </a:r>
          </a:p>
        </p:txBody>
      </p:sp>
      <p:sp>
        <p:nvSpPr>
          <p:cNvPr id="16" name="TextBox 15">
            <a:extLst>
              <a:ext uri="{FF2B5EF4-FFF2-40B4-BE49-F238E27FC236}">
                <a16:creationId xmlns:a16="http://schemas.microsoft.com/office/drawing/2014/main" id="{495E79CF-4896-5D81-400D-B178C44BFA20}"/>
              </a:ext>
            </a:extLst>
          </p:cNvPr>
          <p:cNvSpPr txBox="1"/>
          <p:nvPr/>
        </p:nvSpPr>
        <p:spPr>
          <a:xfrm>
            <a:off x="7936438" y="2533901"/>
            <a:ext cx="3249369" cy="2123658"/>
          </a:xfrm>
          <a:prstGeom prst="rect">
            <a:avLst/>
          </a:prstGeom>
          <a:noFill/>
        </p:spPr>
        <p:txBody>
          <a:bodyPr wrap="square" rtlCol="0">
            <a:spAutoFit/>
          </a:bodyPr>
          <a:lstStyle/>
          <a:p>
            <a:pPr marL="182880" indent="-182880">
              <a:spcAft>
                <a:spcPts val="1200"/>
              </a:spcAft>
              <a:buFont typeface="Arial" panose="020B0604020202020204" pitchFamily="34" charset="0"/>
              <a:buChar char="•"/>
            </a:pPr>
            <a:r>
              <a:rPr lang="en-US" sz="1600" dirty="0">
                <a:solidFill>
                  <a:srgbClr val="2E2E2E"/>
                </a:solidFill>
                <a:latin typeface="Lub Dub Medium" panose="020B0603030403020204" pitchFamily="34" charset="77"/>
                <a:ea typeface="Calibri" pitchFamily="34" charset="-122"/>
                <a:cs typeface="Calibri" pitchFamily="34" charset="-120"/>
              </a:rPr>
              <a:t>Maximal DAPT benefit occurs within the first 21 days</a:t>
            </a:r>
            <a:endParaRPr lang="en-US" sz="1600" dirty="0">
              <a:latin typeface="Lub Dub Medium" panose="020B0603030403020204" pitchFamily="34" charset="77"/>
            </a:endParaRPr>
          </a:p>
          <a:p>
            <a:pPr marL="182880" indent="-182880">
              <a:spcAft>
                <a:spcPts val="1200"/>
              </a:spcAft>
              <a:buFont typeface="Arial" panose="020B0604020202020204" pitchFamily="34" charset="0"/>
              <a:buChar char="•"/>
            </a:pPr>
            <a:r>
              <a:rPr lang="en-US" sz="1600" dirty="0">
                <a:solidFill>
                  <a:srgbClr val="2E2E2E"/>
                </a:solidFill>
                <a:latin typeface="Lub Dub Medium" panose="020B0603030403020204" pitchFamily="34" charset="77"/>
                <a:ea typeface="Calibri" pitchFamily="34" charset="-122"/>
                <a:cs typeface="Calibri" pitchFamily="34" charset="-120"/>
              </a:rPr>
              <a:t>Ideal initiation: within </a:t>
            </a:r>
            <a:br>
              <a:rPr lang="en-US" sz="1600" dirty="0">
                <a:solidFill>
                  <a:srgbClr val="2E2E2E"/>
                </a:solidFill>
                <a:latin typeface="Lub Dub Medium" panose="020B0603030403020204" pitchFamily="34" charset="77"/>
                <a:ea typeface="Calibri" pitchFamily="34" charset="-122"/>
                <a:cs typeface="Calibri" pitchFamily="34" charset="-120"/>
              </a:rPr>
            </a:br>
            <a:r>
              <a:rPr lang="en-US" sz="1600" dirty="0">
                <a:solidFill>
                  <a:srgbClr val="2E2E2E"/>
                </a:solidFill>
                <a:latin typeface="Lub Dub Medium" panose="020B0603030403020204" pitchFamily="34" charset="77"/>
                <a:ea typeface="Calibri" pitchFamily="34" charset="-122"/>
                <a:cs typeface="Calibri" pitchFamily="34" charset="-120"/>
              </a:rPr>
              <a:t>24 hours of symptom onset</a:t>
            </a:r>
            <a:endParaRPr lang="en-US" sz="1600" dirty="0">
              <a:latin typeface="Lub Dub Medium" panose="020B0603030403020204" pitchFamily="34" charset="77"/>
            </a:endParaRPr>
          </a:p>
          <a:p>
            <a:pPr marL="182880" indent="-182880">
              <a:spcAft>
                <a:spcPts val="1200"/>
              </a:spcAft>
              <a:buFont typeface="Arial" panose="020B0604020202020204" pitchFamily="34" charset="0"/>
              <a:buChar char="•"/>
            </a:pPr>
            <a:r>
              <a:rPr lang="en-US" sz="1600" dirty="0">
                <a:solidFill>
                  <a:srgbClr val="2E2E2E"/>
                </a:solidFill>
                <a:latin typeface="Lub Dub Medium" panose="020B0603030403020204" pitchFamily="34" charset="77"/>
                <a:ea typeface="Calibri" pitchFamily="34" charset="-122"/>
                <a:cs typeface="Calibri" pitchFamily="34" charset="-120"/>
              </a:rPr>
              <a:t>Benefits outweigh </a:t>
            </a:r>
            <a:br>
              <a:rPr lang="en-US" sz="1600" dirty="0">
                <a:solidFill>
                  <a:srgbClr val="2E2E2E"/>
                </a:solidFill>
                <a:latin typeface="Lub Dub Medium" panose="020B0603030403020204" pitchFamily="34" charset="77"/>
                <a:ea typeface="Calibri" pitchFamily="34" charset="-122"/>
                <a:cs typeface="Calibri" pitchFamily="34" charset="-120"/>
              </a:rPr>
            </a:br>
            <a:r>
              <a:rPr lang="en-US" sz="1600" dirty="0">
                <a:solidFill>
                  <a:srgbClr val="2E2E2E"/>
                </a:solidFill>
                <a:latin typeface="Lub Dub Medium" panose="020B0603030403020204" pitchFamily="34" charset="77"/>
                <a:ea typeface="Calibri" pitchFamily="34" charset="-122"/>
                <a:cs typeface="Calibri" pitchFamily="34" charset="-120"/>
              </a:rPr>
              <a:t>bleeding risk within this </a:t>
            </a:r>
            <a:br>
              <a:rPr lang="en-US" sz="1600" dirty="0">
                <a:solidFill>
                  <a:srgbClr val="2E2E2E"/>
                </a:solidFill>
                <a:latin typeface="Lub Dub Medium" panose="020B0603030403020204" pitchFamily="34" charset="77"/>
                <a:ea typeface="Calibri" pitchFamily="34" charset="-122"/>
                <a:cs typeface="Calibri" pitchFamily="34" charset="-120"/>
              </a:rPr>
            </a:br>
            <a:r>
              <a:rPr lang="en-US" sz="1600" dirty="0">
                <a:solidFill>
                  <a:srgbClr val="2E2E2E"/>
                </a:solidFill>
                <a:latin typeface="Lub Dub Medium" panose="020B0603030403020204" pitchFamily="34" charset="77"/>
                <a:ea typeface="Calibri" pitchFamily="34" charset="-122"/>
                <a:cs typeface="Calibri" pitchFamily="34" charset="-120"/>
              </a:rPr>
              <a:t>21-day window</a:t>
            </a:r>
            <a:endParaRPr lang="en-US" sz="1600" dirty="0">
              <a:latin typeface="Lub Dub Medium" panose="020B0603030403020204" pitchFamily="34" charset="77"/>
            </a:endParaRPr>
          </a:p>
        </p:txBody>
      </p:sp>
      <p:sp>
        <p:nvSpPr>
          <p:cNvPr id="22" name="TextBox 21">
            <a:extLst>
              <a:ext uri="{FF2B5EF4-FFF2-40B4-BE49-F238E27FC236}">
                <a16:creationId xmlns:a16="http://schemas.microsoft.com/office/drawing/2014/main" id="{89482C33-9B35-4A24-173C-DE162AF00ED6}"/>
              </a:ext>
            </a:extLst>
          </p:cNvPr>
          <p:cNvSpPr txBox="1"/>
          <p:nvPr/>
        </p:nvSpPr>
        <p:spPr>
          <a:xfrm>
            <a:off x="838200" y="5423338"/>
            <a:ext cx="1957552" cy="338554"/>
          </a:xfrm>
          <a:prstGeom prst="rect">
            <a:avLst/>
          </a:prstGeom>
          <a:noFill/>
        </p:spPr>
        <p:txBody>
          <a:bodyPr wrap="square" rtlCol="0">
            <a:spAutoFit/>
          </a:bodyPr>
          <a:lstStyle/>
          <a:p>
            <a:r>
              <a:rPr lang="en-US" sz="1600" b="1" dirty="0">
                <a:latin typeface="Lub Dub Bold" panose="020B0603030403020204" pitchFamily="34" charset="77"/>
              </a:rPr>
              <a:t>Trial Timeline</a:t>
            </a:r>
          </a:p>
        </p:txBody>
      </p:sp>
      <p:sp>
        <p:nvSpPr>
          <p:cNvPr id="25" name="TextBox 24">
            <a:extLst>
              <a:ext uri="{FF2B5EF4-FFF2-40B4-BE49-F238E27FC236}">
                <a16:creationId xmlns:a16="http://schemas.microsoft.com/office/drawing/2014/main" id="{53A73611-17AE-9D7C-B7E4-3BFFA8A3B6E8}"/>
              </a:ext>
            </a:extLst>
          </p:cNvPr>
          <p:cNvSpPr txBox="1"/>
          <p:nvPr/>
        </p:nvSpPr>
        <p:spPr>
          <a:xfrm>
            <a:off x="2385849" y="5761892"/>
            <a:ext cx="1077756" cy="553998"/>
          </a:xfrm>
          <a:prstGeom prst="rect">
            <a:avLst/>
          </a:prstGeom>
          <a:noFill/>
        </p:spPr>
        <p:txBody>
          <a:bodyPr wrap="square" rtlCol="0">
            <a:spAutoFit/>
          </a:bodyPr>
          <a:lstStyle/>
          <a:p>
            <a:pPr algn="ctr"/>
            <a:r>
              <a:rPr lang="en-US" sz="1600" b="1" dirty="0">
                <a:solidFill>
                  <a:srgbClr val="065D93"/>
                </a:solidFill>
                <a:latin typeface="Lub Dub Bold" panose="020B0603030403020204" pitchFamily="34" charset="77"/>
              </a:rPr>
              <a:t>CHANCE</a:t>
            </a:r>
          </a:p>
          <a:p>
            <a:pPr algn="ctr"/>
            <a:r>
              <a:rPr lang="en-US" sz="1400" dirty="0">
                <a:latin typeface="Lub Dub Medium" panose="020B0603030403020204" pitchFamily="34" charset="77"/>
              </a:rPr>
              <a:t>2013</a:t>
            </a:r>
          </a:p>
        </p:txBody>
      </p:sp>
      <p:sp>
        <p:nvSpPr>
          <p:cNvPr id="32" name="TextBox 31">
            <a:extLst>
              <a:ext uri="{FF2B5EF4-FFF2-40B4-BE49-F238E27FC236}">
                <a16:creationId xmlns:a16="http://schemas.microsoft.com/office/drawing/2014/main" id="{A1EC725A-DF3B-B7EB-8867-AB787236AA76}"/>
              </a:ext>
            </a:extLst>
          </p:cNvPr>
          <p:cNvSpPr txBox="1"/>
          <p:nvPr/>
        </p:nvSpPr>
        <p:spPr>
          <a:xfrm>
            <a:off x="4408357" y="5761892"/>
            <a:ext cx="1077756" cy="553998"/>
          </a:xfrm>
          <a:prstGeom prst="rect">
            <a:avLst/>
          </a:prstGeom>
          <a:noFill/>
        </p:spPr>
        <p:txBody>
          <a:bodyPr wrap="square" rtlCol="0">
            <a:spAutoFit/>
          </a:bodyPr>
          <a:lstStyle/>
          <a:p>
            <a:pPr algn="ctr"/>
            <a:r>
              <a:rPr lang="en-US" sz="1600" b="1" dirty="0">
                <a:solidFill>
                  <a:srgbClr val="065D93"/>
                </a:solidFill>
                <a:latin typeface="Lub Dub Bold" panose="020B0603030403020204" pitchFamily="34" charset="77"/>
              </a:rPr>
              <a:t>POINT</a:t>
            </a:r>
          </a:p>
          <a:p>
            <a:pPr algn="ctr"/>
            <a:r>
              <a:rPr lang="en-US" sz="1400" dirty="0">
                <a:latin typeface="Lub Dub Medium" panose="020B0603030403020204" pitchFamily="34" charset="77"/>
              </a:rPr>
              <a:t>2018</a:t>
            </a:r>
          </a:p>
        </p:txBody>
      </p:sp>
      <p:sp>
        <p:nvSpPr>
          <p:cNvPr id="31" name="TextBox 30">
            <a:extLst>
              <a:ext uri="{FF2B5EF4-FFF2-40B4-BE49-F238E27FC236}">
                <a16:creationId xmlns:a16="http://schemas.microsoft.com/office/drawing/2014/main" id="{2A2386F1-C77A-067E-9E5B-F2D3DA8987FC}"/>
              </a:ext>
            </a:extLst>
          </p:cNvPr>
          <p:cNvSpPr txBox="1"/>
          <p:nvPr/>
        </p:nvSpPr>
        <p:spPr>
          <a:xfrm>
            <a:off x="6348248" y="5761892"/>
            <a:ext cx="1232214" cy="553998"/>
          </a:xfrm>
          <a:prstGeom prst="rect">
            <a:avLst/>
          </a:prstGeom>
          <a:noFill/>
        </p:spPr>
        <p:txBody>
          <a:bodyPr wrap="square" rtlCol="0">
            <a:spAutoFit/>
          </a:bodyPr>
          <a:lstStyle/>
          <a:p>
            <a:pPr algn="ctr"/>
            <a:r>
              <a:rPr lang="en-US" sz="1600" b="1" dirty="0">
                <a:solidFill>
                  <a:srgbClr val="065D93"/>
                </a:solidFill>
                <a:latin typeface="Lub Dub Bold" panose="020B0603030403020204" pitchFamily="34" charset="77"/>
              </a:rPr>
              <a:t>INSPIRES</a:t>
            </a:r>
          </a:p>
          <a:p>
            <a:pPr algn="ctr"/>
            <a:r>
              <a:rPr lang="en-US" sz="1400" dirty="0">
                <a:latin typeface="Lub Dub Medium" panose="020B0603030403020204" pitchFamily="34" charset="77"/>
              </a:rPr>
              <a:t>2023</a:t>
            </a:r>
          </a:p>
        </p:txBody>
      </p:sp>
      <p:sp>
        <p:nvSpPr>
          <p:cNvPr id="33" name="TextBox 32">
            <a:extLst>
              <a:ext uri="{FF2B5EF4-FFF2-40B4-BE49-F238E27FC236}">
                <a16:creationId xmlns:a16="http://schemas.microsoft.com/office/drawing/2014/main" id="{1E3D175D-9870-3231-97E5-8131157746F4}"/>
              </a:ext>
            </a:extLst>
          </p:cNvPr>
          <p:cNvSpPr txBox="1"/>
          <p:nvPr/>
        </p:nvSpPr>
        <p:spPr>
          <a:xfrm>
            <a:off x="8453373" y="5761892"/>
            <a:ext cx="1077756" cy="553998"/>
          </a:xfrm>
          <a:prstGeom prst="rect">
            <a:avLst/>
          </a:prstGeom>
          <a:noFill/>
        </p:spPr>
        <p:txBody>
          <a:bodyPr wrap="square" rtlCol="0">
            <a:spAutoFit/>
          </a:bodyPr>
          <a:lstStyle/>
          <a:p>
            <a:pPr algn="ctr"/>
            <a:r>
              <a:rPr lang="en-US" sz="1600" b="1" dirty="0">
                <a:solidFill>
                  <a:srgbClr val="065D93"/>
                </a:solidFill>
                <a:latin typeface="Lub Dub Bold" panose="020B0603030403020204" pitchFamily="34" charset="77"/>
              </a:rPr>
              <a:t>ARAMIS</a:t>
            </a:r>
          </a:p>
          <a:p>
            <a:pPr algn="ctr"/>
            <a:r>
              <a:rPr lang="en-US" sz="1400" dirty="0">
                <a:latin typeface="Lub Dub Medium" panose="020B0603030403020204" pitchFamily="34" charset="77"/>
              </a:rPr>
              <a:t>2023</a:t>
            </a:r>
          </a:p>
        </p:txBody>
      </p:sp>
      <p:sp>
        <p:nvSpPr>
          <p:cNvPr id="26" name="TextBox 25">
            <a:extLst>
              <a:ext uri="{FF2B5EF4-FFF2-40B4-BE49-F238E27FC236}">
                <a16:creationId xmlns:a16="http://schemas.microsoft.com/office/drawing/2014/main" id="{C0AEDCEB-7FB9-C401-B07D-FC298B9F5AD5}"/>
              </a:ext>
            </a:extLst>
          </p:cNvPr>
          <p:cNvSpPr txBox="1"/>
          <p:nvPr/>
        </p:nvSpPr>
        <p:spPr>
          <a:xfrm>
            <a:off x="10475880" y="5761892"/>
            <a:ext cx="960358" cy="553998"/>
          </a:xfrm>
          <a:prstGeom prst="rect">
            <a:avLst/>
          </a:prstGeom>
          <a:noFill/>
        </p:spPr>
        <p:txBody>
          <a:bodyPr wrap="square" rtlCol="0">
            <a:spAutoFit/>
          </a:bodyPr>
          <a:lstStyle/>
          <a:p>
            <a:pPr algn="ctr"/>
            <a:r>
              <a:rPr lang="en-US" sz="1600" b="1" dirty="0">
                <a:solidFill>
                  <a:srgbClr val="065D93"/>
                </a:solidFill>
                <a:latin typeface="Lub Dub Bold" panose="020B0603030403020204" pitchFamily="34" charset="77"/>
              </a:rPr>
              <a:t>ATAMIS</a:t>
            </a:r>
          </a:p>
          <a:p>
            <a:pPr algn="ctr"/>
            <a:r>
              <a:rPr lang="en-US" sz="1400" dirty="0">
                <a:latin typeface="Lub Dub Medium" panose="020B0603030403020204" pitchFamily="34" charset="77"/>
              </a:rPr>
              <a:t>2024</a:t>
            </a:r>
          </a:p>
        </p:txBody>
      </p:sp>
      <p:cxnSp>
        <p:nvCxnSpPr>
          <p:cNvPr id="24" name="Straight Connector 23">
            <a:extLst>
              <a:ext uri="{FF2B5EF4-FFF2-40B4-BE49-F238E27FC236}">
                <a16:creationId xmlns:a16="http://schemas.microsoft.com/office/drawing/2014/main" id="{888E8B16-1C48-1EA2-59AA-4BD4A8FA377C}"/>
              </a:ext>
              <a:ext uri="{C183D7F6-B498-43B3-948B-1728B52AA6E4}">
                <adec:decorative xmlns:adec="http://schemas.microsoft.com/office/drawing/2017/decorative" val="1"/>
              </a:ext>
            </a:extLst>
          </p:cNvPr>
          <p:cNvCxnSpPr>
            <a:cxnSpLocks/>
          </p:cNvCxnSpPr>
          <p:nvPr/>
        </p:nvCxnSpPr>
        <p:spPr>
          <a:xfrm>
            <a:off x="2924727" y="5602014"/>
            <a:ext cx="80313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C3C397E9-246A-4176-E986-B882BBBE0FBD}"/>
              </a:ext>
              <a:ext uri="{C183D7F6-B498-43B3-948B-1728B52AA6E4}">
                <adec:decorative xmlns:adec="http://schemas.microsoft.com/office/drawing/2017/decorative" val="1"/>
              </a:ext>
            </a:extLst>
          </p:cNvPr>
          <p:cNvSpPr/>
          <p:nvPr/>
        </p:nvSpPr>
        <p:spPr>
          <a:xfrm>
            <a:off x="2795752" y="5481145"/>
            <a:ext cx="241738" cy="241738"/>
          </a:xfrm>
          <a:prstGeom prst="ellipse">
            <a:avLst/>
          </a:prstGeom>
          <a:solidFill>
            <a:srgbClr val="065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B1B33D0-07C2-3816-80B8-3BFEBA09EC64}"/>
              </a:ext>
              <a:ext uri="{C183D7F6-B498-43B3-948B-1728B52AA6E4}">
                <adec:decorative xmlns:adec="http://schemas.microsoft.com/office/drawing/2017/decorative" val="1"/>
              </a:ext>
            </a:extLst>
          </p:cNvPr>
          <p:cNvSpPr/>
          <p:nvPr/>
        </p:nvSpPr>
        <p:spPr>
          <a:xfrm>
            <a:off x="4845269" y="5481145"/>
            <a:ext cx="241738" cy="241738"/>
          </a:xfrm>
          <a:prstGeom prst="ellipse">
            <a:avLst/>
          </a:prstGeom>
          <a:solidFill>
            <a:srgbClr val="065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5538CC3-F9FA-6335-0D9F-251D8CB7F5B7}"/>
              </a:ext>
              <a:ext uri="{C183D7F6-B498-43B3-948B-1728B52AA6E4}">
                <adec:decorative xmlns:adec="http://schemas.microsoft.com/office/drawing/2017/decorative" val="1"/>
              </a:ext>
            </a:extLst>
          </p:cNvPr>
          <p:cNvSpPr/>
          <p:nvPr/>
        </p:nvSpPr>
        <p:spPr>
          <a:xfrm>
            <a:off x="6842234" y="5481145"/>
            <a:ext cx="241738" cy="241738"/>
          </a:xfrm>
          <a:prstGeom prst="ellipse">
            <a:avLst/>
          </a:prstGeom>
          <a:solidFill>
            <a:srgbClr val="065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30CF7B18-350F-C398-739C-D7C89DBFA434}"/>
              </a:ext>
              <a:ext uri="{C183D7F6-B498-43B3-948B-1728B52AA6E4}">
                <adec:decorative xmlns:adec="http://schemas.microsoft.com/office/drawing/2017/decorative" val="1"/>
              </a:ext>
            </a:extLst>
          </p:cNvPr>
          <p:cNvSpPr/>
          <p:nvPr/>
        </p:nvSpPr>
        <p:spPr>
          <a:xfrm>
            <a:off x="8870730" y="5481145"/>
            <a:ext cx="241738" cy="241738"/>
          </a:xfrm>
          <a:prstGeom prst="ellipse">
            <a:avLst/>
          </a:prstGeom>
          <a:solidFill>
            <a:srgbClr val="065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8EB5537-402E-3E04-DFED-B2C31CDC8117}"/>
              </a:ext>
              <a:ext uri="{C183D7F6-B498-43B3-948B-1728B52AA6E4}">
                <adec:decorative xmlns:adec="http://schemas.microsoft.com/office/drawing/2017/decorative" val="1"/>
              </a:ext>
            </a:extLst>
          </p:cNvPr>
          <p:cNvSpPr/>
          <p:nvPr/>
        </p:nvSpPr>
        <p:spPr>
          <a:xfrm>
            <a:off x="10846675" y="5481145"/>
            <a:ext cx="241738" cy="241738"/>
          </a:xfrm>
          <a:prstGeom prst="ellipse">
            <a:avLst/>
          </a:prstGeom>
          <a:solidFill>
            <a:srgbClr val="065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0828AFE-AD4C-8679-59AF-32B89EC35CE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12</a:t>
            </a:fld>
            <a:endParaRPr lang="en-US" sz="900" dirty="0"/>
          </a:p>
        </p:txBody>
      </p:sp>
    </p:spTree>
    <p:extLst>
      <p:ext uri="{BB962C8B-B14F-4D97-AF65-F5344CB8AC3E}">
        <p14:creationId xmlns:p14="http://schemas.microsoft.com/office/powerpoint/2010/main" val="207909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80B27-DCB5-C6A3-CB26-129597612C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6CA0E8-697C-9190-3376-FC79ABB0A9E1}"/>
              </a:ext>
            </a:extLst>
          </p:cNvPr>
          <p:cNvSpPr>
            <a:spLocks noGrp="1"/>
          </p:cNvSpPr>
          <p:nvPr>
            <p:ph type="title"/>
          </p:nvPr>
        </p:nvSpPr>
        <p:spPr/>
        <p:txBody>
          <a:bodyPr/>
          <a:lstStyle/>
          <a:p>
            <a:r>
              <a:rPr lang="en-US" dirty="0"/>
              <a:t>2026 Guideline: </a:t>
            </a:r>
            <a:r>
              <a:rPr lang="en-US" dirty="0">
                <a:latin typeface="Lub Dub Medium" panose="020B0603030403020204" pitchFamily="34" charset="0"/>
              </a:rPr>
              <a:t>Recommendation</a:t>
            </a:r>
            <a:endParaRPr lang="en-US" dirty="0"/>
          </a:p>
        </p:txBody>
      </p:sp>
      <p:sp>
        <p:nvSpPr>
          <p:cNvPr id="8" name="Rectangle 7">
            <a:extLst>
              <a:ext uri="{FF2B5EF4-FFF2-40B4-BE49-F238E27FC236}">
                <a16:creationId xmlns:a16="http://schemas.microsoft.com/office/drawing/2014/main" id="{319086C8-A1D2-3244-2526-695DB2BC0CFE}"/>
              </a:ext>
              <a:ext uri="{C183D7F6-B498-43B3-948B-1728B52AA6E4}">
                <adec:decorative xmlns:adec="http://schemas.microsoft.com/office/drawing/2017/decorative" val="1"/>
              </a:ext>
            </a:extLst>
          </p:cNvPr>
          <p:cNvSpPr/>
          <p:nvPr/>
        </p:nvSpPr>
        <p:spPr>
          <a:xfrm>
            <a:off x="838200" y="1595483"/>
            <a:ext cx="10508452" cy="2440489"/>
          </a:xfrm>
          <a:prstGeom prst="rect">
            <a:avLst/>
          </a:prstGeom>
          <a:solidFill>
            <a:srgbClr val="79C7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7248372D-F665-7601-EA86-C58D44A650A8}"/>
              </a:ext>
            </a:extLst>
          </p:cNvPr>
          <p:cNvSpPr>
            <a:spLocks noGrp="1"/>
          </p:cNvSpPr>
          <p:nvPr>
            <p:ph idx="1"/>
          </p:nvPr>
        </p:nvSpPr>
        <p:spPr>
          <a:xfrm>
            <a:off x="838200" y="1839008"/>
            <a:ext cx="10515600" cy="2071255"/>
          </a:xfrm>
        </p:spPr>
        <p:txBody>
          <a:bodyPr>
            <a:normAutofit fontScale="92500" lnSpcReduction="10000"/>
          </a:bodyPr>
          <a:lstStyle/>
          <a:p>
            <a:pPr marL="0" indent="0" algn="ctr">
              <a:buNone/>
            </a:pPr>
            <a:r>
              <a:rPr lang="en-US" sz="2000" b="1" dirty="0">
                <a:latin typeface="Lub Dub Bold" panose="020B0603030403020204" pitchFamily="34" charset="77"/>
                <a:ea typeface="Calibri" pitchFamily="34" charset="-122"/>
                <a:cs typeface="Calibri" pitchFamily="34" charset="-120"/>
              </a:rPr>
              <a:t>COR 1 </a:t>
            </a:r>
            <a:r>
              <a:rPr lang="en-US" sz="2000" dirty="0">
                <a:latin typeface="Lub Dub Bold" panose="020B0803030403020204" pitchFamily="34" charset="0"/>
              </a:rPr>
              <a:t>|</a:t>
            </a:r>
            <a:r>
              <a:rPr lang="en-US" sz="2000" b="1" dirty="0">
                <a:latin typeface="Lub Dub Bold" panose="020B0603030403020204" pitchFamily="34" charset="77"/>
                <a:ea typeface="Calibri" pitchFamily="34" charset="-122"/>
                <a:cs typeface="Calibri" pitchFamily="34" charset="-120"/>
              </a:rPr>
              <a:t>  LOE </a:t>
            </a:r>
            <a:r>
              <a:rPr lang="en-US" sz="2000" dirty="0">
                <a:latin typeface="Lub Dub Bold" panose="020B0803030403020204" pitchFamily="34" charset="0"/>
              </a:rPr>
              <a:t>A  </a:t>
            </a:r>
          </a:p>
          <a:p>
            <a:pPr marL="0" indent="0" algn="ctr">
              <a:buNone/>
            </a:pPr>
            <a:r>
              <a:rPr lang="en-US" sz="2000" b="1" dirty="0">
                <a:latin typeface="Lub Dub Bold" panose="020B0603030403020204" pitchFamily="34" charset="77"/>
                <a:ea typeface="Calibri" pitchFamily="34" charset="-122"/>
                <a:cs typeface="Calibri" pitchFamily="34" charset="-120"/>
              </a:rPr>
              <a:t>First-Line DAPT (clopidogrel + aspirin)</a:t>
            </a:r>
            <a:endParaRPr lang="en-US" sz="2000" b="1" dirty="0">
              <a:latin typeface="Lub Dub Bold" panose="020B0603030403020204" pitchFamily="34" charset="77"/>
            </a:endParaRPr>
          </a:p>
          <a:p>
            <a:pPr marL="0" indent="0" algn="ctr">
              <a:buNone/>
            </a:pPr>
            <a:r>
              <a:rPr lang="en-US" sz="2100" dirty="0">
                <a:solidFill>
                  <a:srgbClr val="2E2E2E"/>
                </a:solidFill>
                <a:latin typeface="Lub Dub Medium" panose="020B0603030403020204" pitchFamily="34" charset="77"/>
                <a:ea typeface="Calibri" pitchFamily="34" charset="-122"/>
                <a:cs typeface="Calibri" pitchFamily="34" charset="-120"/>
              </a:rPr>
              <a:t>In patients with minor (NIHSS ≤3) </a:t>
            </a:r>
            <a:r>
              <a:rPr lang="en-US" sz="2100" dirty="0" err="1">
                <a:solidFill>
                  <a:srgbClr val="2E2E2E"/>
                </a:solidFill>
                <a:latin typeface="Lub Dub Medium" panose="020B0603030403020204" pitchFamily="34" charset="77"/>
                <a:ea typeface="Calibri" pitchFamily="34" charset="-122"/>
                <a:cs typeface="Calibri" pitchFamily="34" charset="-120"/>
              </a:rPr>
              <a:t>noncardioembolic</a:t>
            </a:r>
            <a:r>
              <a:rPr lang="en-US" sz="2100" dirty="0">
                <a:solidFill>
                  <a:srgbClr val="2E2E2E"/>
                </a:solidFill>
                <a:latin typeface="Lub Dub Medium" panose="020B0603030403020204" pitchFamily="34" charset="77"/>
                <a:ea typeface="Calibri" pitchFamily="34" charset="-122"/>
                <a:cs typeface="Calibri" pitchFamily="34" charset="-120"/>
              </a:rPr>
              <a:t> AIS or high-risk TIA (ABCD2 ≥4) who did not receive IVT, DAPT (aspirin and clopidogrel with loading dose of clopidogrel) should be initiated early (within 24 hours after symptom onset) and continued for 21 days, followed by single antiplatelet therapy (SAPT) to reduce the 90-day risk of recurrent ischemic stroke.</a:t>
            </a:r>
            <a:endParaRPr lang="en-US" sz="2100" dirty="0">
              <a:latin typeface="Lub Dub Medium" panose="020B0603030403020204" pitchFamily="34" charset="77"/>
            </a:endParaRPr>
          </a:p>
        </p:txBody>
      </p:sp>
      <p:sp>
        <p:nvSpPr>
          <p:cNvPr id="11" name="Rectangle 10">
            <a:extLst>
              <a:ext uri="{FF2B5EF4-FFF2-40B4-BE49-F238E27FC236}">
                <a16:creationId xmlns:a16="http://schemas.microsoft.com/office/drawing/2014/main" id="{CB2758D1-1F53-3A72-2F16-81C76C74DE26}"/>
              </a:ext>
              <a:ext uri="{C183D7F6-B498-43B3-948B-1728B52AA6E4}">
                <adec:decorative xmlns:adec="http://schemas.microsoft.com/office/drawing/2017/decorative" val="1"/>
              </a:ext>
            </a:extLst>
          </p:cNvPr>
          <p:cNvSpPr/>
          <p:nvPr/>
        </p:nvSpPr>
        <p:spPr>
          <a:xfrm>
            <a:off x="838200" y="4198163"/>
            <a:ext cx="3169918" cy="151127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42D5771-78DD-17C0-D16B-9ADC55652122}"/>
              </a:ext>
              <a:ext uri="{C183D7F6-B498-43B3-948B-1728B52AA6E4}">
                <adec:decorative xmlns:adec="http://schemas.microsoft.com/office/drawing/2017/decorative" val="1"/>
              </a:ext>
            </a:extLst>
          </p:cNvPr>
          <p:cNvSpPr/>
          <p:nvPr/>
        </p:nvSpPr>
        <p:spPr>
          <a:xfrm>
            <a:off x="4507467" y="4186933"/>
            <a:ext cx="3169918" cy="151127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1507314-C248-31ED-20AC-098396B86507}"/>
              </a:ext>
              <a:ext uri="{C183D7F6-B498-43B3-948B-1728B52AA6E4}">
                <adec:decorative xmlns:adec="http://schemas.microsoft.com/office/drawing/2017/decorative" val="1"/>
              </a:ext>
            </a:extLst>
          </p:cNvPr>
          <p:cNvSpPr/>
          <p:nvPr/>
        </p:nvSpPr>
        <p:spPr>
          <a:xfrm>
            <a:off x="8176734" y="4185329"/>
            <a:ext cx="3169918" cy="151127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858BFCB5-F5D6-2A53-9DB5-DD26E21A2B0D}"/>
              </a:ext>
            </a:extLst>
          </p:cNvPr>
          <p:cNvSpPr txBox="1"/>
          <p:nvPr/>
        </p:nvSpPr>
        <p:spPr>
          <a:xfrm>
            <a:off x="900993" y="4298358"/>
            <a:ext cx="3004457" cy="1015663"/>
          </a:xfrm>
          <a:prstGeom prst="rect">
            <a:avLst/>
          </a:prstGeom>
          <a:noFill/>
        </p:spPr>
        <p:txBody>
          <a:bodyPr wrap="square">
            <a:spAutoFit/>
          </a:bodyPr>
          <a:lstStyle/>
          <a:p>
            <a:pPr algn="ctr"/>
            <a:r>
              <a:rPr lang="en-US" sz="2000" dirty="0">
                <a:latin typeface="Lub Dub Bold" panose="020B0803030403020204" pitchFamily="34" charset="0"/>
              </a:rPr>
              <a:t>Timing</a:t>
            </a:r>
          </a:p>
          <a:p>
            <a:pPr algn="ctr"/>
            <a:r>
              <a:rPr lang="en-US" sz="2000" dirty="0">
                <a:solidFill>
                  <a:srgbClr val="2E2E2E"/>
                </a:solidFill>
                <a:latin typeface="Lub Dub Medium" panose="020B0603030403020204" pitchFamily="34" charset="77"/>
                <a:ea typeface="Calibri" pitchFamily="34" charset="-122"/>
                <a:cs typeface="Calibri" pitchFamily="34" charset="-120"/>
              </a:rPr>
              <a:t>Initiate within 24 hours of symptom onset</a:t>
            </a:r>
            <a:endParaRPr lang="en-US" sz="2000" dirty="0">
              <a:latin typeface="Lub Dub Medium" panose="020B0603030403020204" pitchFamily="34" charset="77"/>
            </a:endParaRPr>
          </a:p>
        </p:txBody>
      </p:sp>
      <p:sp>
        <p:nvSpPr>
          <p:cNvPr id="15" name="TextBox 14">
            <a:extLst>
              <a:ext uri="{FF2B5EF4-FFF2-40B4-BE49-F238E27FC236}">
                <a16:creationId xmlns:a16="http://schemas.microsoft.com/office/drawing/2014/main" id="{F0DC994F-2F51-8879-4C44-61DB544AC73E}"/>
              </a:ext>
            </a:extLst>
          </p:cNvPr>
          <p:cNvSpPr txBox="1"/>
          <p:nvPr/>
        </p:nvSpPr>
        <p:spPr>
          <a:xfrm>
            <a:off x="4580939" y="4298358"/>
            <a:ext cx="3004457" cy="1323439"/>
          </a:xfrm>
          <a:prstGeom prst="rect">
            <a:avLst/>
          </a:prstGeom>
          <a:noFill/>
        </p:spPr>
        <p:txBody>
          <a:bodyPr wrap="square">
            <a:spAutoFit/>
          </a:bodyPr>
          <a:lstStyle/>
          <a:p>
            <a:pPr algn="ctr"/>
            <a:r>
              <a:rPr lang="en-US" sz="2000" dirty="0">
                <a:latin typeface="Lub Dub Bold" panose="020B0803030403020204" pitchFamily="34" charset="0"/>
              </a:rPr>
              <a:t>Duration</a:t>
            </a:r>
          </a:p>
          <a:p>
            <a:pPr algn="ctr"/>
            <a:r>
              <a:rPr lang="en-US" sz="2000" dirty="0">
                <a:solidFill>
                  <a:srgbClr val="2E2E2E"/>
                </a:solidFill>
                <a:latin typeface="Lub Dub Medium" panose="020B0603030403020204" pitchFamily="34" charset="77"/>
                <a:ea typeface="Calibri" pitchFamily="34" charset="-122"/>
                <a:cs typeface="Calibri" pitchFamily="34" charset="-120"/>
              </a:rPr>
              <a:t>Continue DAPT for </a:t>
            </a:r>
            <a:br>
              <a:rPr lang="en-US" sz="2000" dirty="0">
                <a:solidFill>
                  <a:srgbClr val="2E2E2E"/>
                </a:solidFill>
                <a:latin typeface="Lub Dub Medium" panose="020B0603030403020204" pitchFamily="34" charset="77"/>
                <a:ea typeface="Calibri" pitchFamily="34" charset="-122"/>
                <a:cs typeface="Calibri" pitchFamily="34" charset="-120"/>
              </a:rPr>
            </a:br>
            <a:r>
              <a:rPr lang="en-US" sz="2000" dirty="0">
                <a:solidFill>
                  <a:srgbClr val="2E2E2E"/>
                </a:solidFill>
                <a:latin typeface="Lub Dub Medium" panose="020B0603030403020204" pitchFamily="34" charset="77"/>
                <a:ea typeface="Calibri" pitchFamily="34" charset="-122"/>
                <a:cs typeface="Calibri" pitchFamily="34" charset="-120"/>
              </a:rPr>
              <a:t>21 days, then switch </a:t>
            </a:r>
            <a:br>
              <a:rPr lang="en-US" sz="2000" dirty="0">
                <a:solidFill>
                  <a:srgbClr val="2E2E2E"/>
                </a:solidFill>
                <a:latin typeface="Lub Dub Medium" panose="020B0603030403020204" pitchFamily="34" charset="77"/>
                <a:ea typeface="Calibri" pitchFamily="34" charset="-122"/>
                <a:cs typeface="Calibri" pitchFamily="34" charset="-120"/>
              </a:rPr>
            </a:br>
            <a:r>
              <a:rPr lang="en-US" sz="2000" dirty="0">
                <a:solidFill>
                  <a:srgbClr val="2E2E2E"/>
                </a:solidFill>
                <a:latin typeface="Lub Dub Medium" panose="020B0603030403020204" pitchFamily="34" charset="77"/>
                <a:ea typeface="Calibri" pitchFamily="34" charset="-122"/>
                <a:cs typeface="Calibri" pitchFamily="34" charset="-120"/>
              </a:rPr>
              <a:t>to SAPT</a:t>
            </a:r>
            <a:endParaRPr lang="en-US" sz="2000" dirty="0">
              <a:latin typeface="Lub Dub Medium" panose="020B0603030403020204" pitchFamily="34" charset="77"/>
            </a:endParaRPr>
          </a:p>
        </p:txBody>
      </p:sp>
      <p:sp>
        <p:nvSpPr>
          <p:cNvPr id="16" name="TextBox 15">
            <a:extLst>
              <a:ext uri="{FF2B5EF4-FFF2-40B4-BE49-F238E27FC236}">
                <a16:creationId xmlns:a16="http://schemas.microsoft.com/office/drawing/2014/main" id="{48E81A6B-1B4C-B6EB-4FDA-2F6FC28A0AD5}"/>
              </a:ext>
            </a:extLst>
          </p:cNvPr>
          <p:cNvSpPr txBox="1"/>
          <p:nvPr/>
        </p:nvSpPr>
        <p:spPr>
          <a:xfrm>
            <a:off x="8200624" y="4298358"/>
            <a:ext cx="3122139" cy="1323439"/>
          </a:xfrm>
          <a:prstGeom prst="rect">
            <a:avLst/>
          </a:prstGeom>
          <a:noFill/>
        </p:spPr>
        <p:txBody>
          <a:bodyPr wrap="square">
            <a:spAutoFit/>
          </a:bodyPr>
          <a:lstStyle/>
          <a:p>
            <a:pPr algn="ctr"/>
            <a:r>
              <a:rPr lang="en-US" sz="2000" dirty="0">
                <a:latin typeface="Lub Dub Bold" panose="020B0803030403020204" pitchFamily="34" charset="0"/>
              </a:rPr>
              <a:t>Target</a:t>
            </a:r>
            <a:endParaRPr lang="en-US" sz="1100" dirty="0">
              <a:latin typeface="Lub Dub Bold" panose="020B0803030403020204" pitchFamily="34" charset="0"/>
            </a:endParaRPr>
          </a:p>
          <a:p>
            <a:pPr algn="ctr"/>
            <a:r>
              <a:rPr lang="en-US" sz="2000" dirty="0">
                <a:solidFill>
                  <a:srgbClr val="2E2E2E"/>
                </a:solidFill>
                <a:latin typeface="Lub Dub Medium" panose="020B0603030403020204" pitchFamily="34" charset="77"/>
                <a:ea typeface="Calibri" pitchFamily="34" charset="-122"/>
                <a:cs typeface="Calibri" pitchFamily="34" charset="-120"/>
              </a:rPr>
              <a:t>Reduce 90-day </a:t>
            </a:r>
            <a:br>
              <a:rPr lang="en-US" sz="2000" dirty="0">
                <a:solidFill>
                  <a:srgbClr val="2E2E2E"/>
                </a:solidFill>
                <a:latin typeface="Lub Dub Medium" panose="020B0603030403020204" pitchFamily="34" charset="77"/>
                <a:ea typeface="Calibri" pitchFamily="34" charset="-122"/>
                <a:cs typeface="Calibri" pitchFamily="34" charset="-120"/>
              </a:rPr>
            </a:br>
            <a:r>
              <a:rPr lang="en-US" sz="2000" dirty="0">
                <a:solidFill>
                  <a:srgbClr val="2E2E2E"/>
                </a:solidFill>
                <a:latin typeface="Lub Dub Medium" panose="020B0603030403020204" pitchFamily="34" charset="77"/>
                <a:ea typeface="Calibri" pitchFamily="34" charset="-122"/>
                <a:cs typeface="Calibri" pitchFamily="34" charset="-120"/>
              </a:rPr>
              <a:t>risk of recurrent ischemic stroke</a:t>
            </a:r>
            <a:endParaRPr lang="en-US" sz="2000" dirty="0">
              <a:latin typeface="Lub Dub Medium" panose="020B0603030403020204" pitchFamily="34" charset="77"/>
            </a:endParaRPr>
          </a:p>
        </p:txBody>
      </p:sp>
      <p:sp>
        <p:nvSpPr>
          <p:cNvPr id="4" name="Slide Number Placeholder 3">
            <a:extLst>
              <a:ext uri="{FF2B5EF4-FFF2-40B4-BE49-F238E27FC236}">
                <a16:creationId xmlns:a16="http://schemas.microsoft.com/office/drawing/2014/main" id="{15D19C3A-F8E7-704C-33D6-B6A2FBE356F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13</a:t>
            </a:fld>
            <a:endParaRPr lang="en-US" sz="900" dirty="0"/>
          </a:p>
        </p:txBody>
      </p:sp>
      <p:sp>
        <p:nvSpPr>
          <p:cNvPr id="3" name="Text Placeholder 4">
            <a:extLst>
              <a:ext uri="{FF2B5EF4-FFF2-40B4-BE49-F238E27FC236}">
                <a16:creationId xmlns:a16="http://schemas.microsoft.com/office/drawing/2014/main" id="{5A13E650-A890-2DEF-C15F-242EBFCE26D3}"/>
              </a:ext>
            </a:extLst>
          </p:cNvPr>
          <p:cNvSpPr>
            <a:spLocks noGrp="1"/>
          </p:cNvSpPr>
          <p:nvPr>
            <p:ph type="body" sz="quarter" idx="13"/>
          </p:nvPr>
        </p:nvSpPr>
        <p:spPr>
          <a:xfrm>
            <a:off x="1450200" y="5871631"/>
            <a:ext cx="10508451" cy="460453"/>
          </a:xfrm>
        </p:spPr>
        <p:txBody>
          <a:bodyPr/>
          <a:lstStyle/>
          <a:p>
            <a:r>
              <a:rPr lang="en-US" b="1" dirty="0"/>
              <a:t>Abbreviations: </a:t>
            </a:r>
            <a:r>
              <a:rPr lang="en-US" dirty="0"/>
              <a:t>ABCD2 indicates age, blood pressure, clinical features, duration of symptoms, and diabetes; AIS, acute ischemic stroke; COR, class of recommendation; DAPT, dual antiplatelet therapy; IVT, intravenous thrombolysis; LOE, level of evidence; NIHSS, National Institutes of Health Stroke scale; and SAPT, single antiplatelet therapy.</a:t>
            </a:r>
          </a:p>
        </p:txBody>
      </p:sp>
    </p:spTree>
    <p:extLst>
      <p:ext uri="{BB962C8B-B14F-4D97-AF65-F5344CB8AC3E}">
        <p14:creationId xmlns:p14="http://schemas.microsoft.com/office/powerpoint/2010/main" val="3428264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4FA0F-44B2-7FB0-F19D-38818F70F3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435076-CBC5-4023-CC94-FE1B6EEDF68E}"/>
              </a:ext>
            </a:extLst>
          </p:cNvPr>
          <p:cNvSpPr>
            <a:spLocks noGrp="1"/>
          </p:cNvSpPr>
          <p:nvPr>
            <p:ph type="title"/>
          </p:nvPr>
        </p:nvSpPr>
        <p:spPr/>
        <p:txBody>
          <a:bodyPr/>
          <a:lstStyle/>
          <a:p>
            <a:r>
              <a:rPr lang="en-US" dirty="0"/>
              <a:t>2026 Guideline: </a:t>
            </a:r>
            <a:r>
              <a:rPr lang="en-US" dirty="0">
                <a:latin typeface="Lub Dub Medium" panose="020B0603030403020204" pitchFamily="34" charset="0"/>
              </a:rPr>
              <a:t>Recommendations 2a &amp; 2b</a:t>
            </a:r>
            <a:endParaRPr lang="en-US" dirty="0"/>
          </a:p>
        </p:txBody>
      </p:sp>
      <p:sp>
        <p:nvSpPr>
          <p:cNvPr id="3" name="Rectangle 2">
            <a:extLst>
              <a:ext uri="{FF2B5EF4-FFF2-40B4-BE49-F238E27FC236}">
                <a16:creationId xmlns:a16="http://schemas.microsoft.com/office/drawing/2014/main" id="{34ED3940-A397-922A-F65A-655B631BA023}"/>
              </a:ext>
              <a:ext uri="{C183D7F6-B498-43B3-948B-1728B52AA6E4}">
                <adec:decorative xmlns:adec="http://schemas.microsoft.com/office/drawing/2017/decorative" val="1"/>
              </a:ext>
            </a:extLst>
          </p:cNvPr>
          <p:cNvSpPr/>
          <p:nvPr/>
        </p:nvSpPr>
        <p:spPr>
          <a:xfrm>
            <a:off x="840229" y="1595893"/>
            <a:ext cx="5056073" cy="3617238"/>
          </a:xfrm>
          <a:prstGeom prst="rect">
            <a:avLst/>
          </a:prstGeom>
          <a:solidFill>
            <a:srgbClr val="FFDA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C0C30EC1-0667-761A-2B77-6EE872C09034}"/>
              </a:ext>
            </a:extLst>
          </p:cNvPr>
          <p:cNvSpPr>
            <a:spLocks noGrp="1"/>
          </p:cNvSpPr>
          <p:nvPr>
            <p:ph idx="1"/>
          </p:nvPr>
        </p:nvSpPr>
        <p:spPr>
          <a:xfrm>
            <a:off x="970547" y="1840832"/>
            <a:ext cx="4792579" cy="3352270"/>
          </a:xfrm>
        </p:spPr>
        <p:txBody>
          <a:bodyPr>
            <a:noAutofit/>
          </a:bodyPr>
          <a:lstStyle/>
          <a:p>
            <a:pPr marL="0" indent="0" algn="ctr">
              <a:buNone/>
            </a:pPr>
            <a:r>
              <a:rPr lang="en-US" sz="2000" b="1" dirty="0">
                <a:latin typeface="Lub Dub Bold" panose="020B0603030403020204" pitchFamily="34" charset="77"/>
                <a:ea typeface="Calibri" pitchFamily="34" charset="-122"/>
                <a:cs typeface="Calibri" pitchFamily="34" charset="-120"/>
              </a:rPr>
              <a:t>COR 2a </a:t>
            </a:r>
            <a:r>
              <a:rPr lang="en-US" sz="2000" dirty="0">
                <a:latin typeface="Lub Dub Bold" panose="020B0803030403020204" pitchFamily="34" charset="0"/>
              </a:rPr>
              <a:t>|</a:t>
            </a:r>
            <a:r>
              <a:rPr lang="en-US" sz="2000" b="1" dirty="0">
                <a:latin typeface="Lub Dub Bold" panose="020B0603030403020204" pitchFamily="34" charset="77"/>
                <a:ea typeface="Calibri" pitchFamily="34" charset="-122"/>
                <a:cs typeface="Calibri" pitchFamily="34" charset="-120"/>
              </a:rPr>
              <a:t>  LOE B-R</a:t>
            </a:r>
            <a:br>
              <a:rPr lang="en-US" sz="2000" b="1" dirty="0">
                <a:latin typeface="Lub Dub Bold" panose="020B0603030403020204" pitchFamily="34" charset="77"/>
              </a:rPr>
            </a:br>
            <a:r>
              <a:rPr lang="en-US" sz="2000" dirty="0">
                <a:latin typeface="Lub Dub Bold" panose="020B0603030403020204" pitchFamily="34" charset="77"/>
                <a:ea typeface="Calibri" pitchFamily="34" charset="-122"/>
                <a:cs typeface="Calibri" pitchFamily="34" charset="-120"/>
              </a:rPr>
              <a:t>DAPT for Large Artery</a:t>
            </a:r>
            <a:br>
              <a:rPr lang="en-US" sz="2000" dirty="0">
                <a:latin typeface="Lub Dub Bold" panose="020B0603030403020204" pitchFamily="34" charset="77"/>
                <a:ea typeface="Calibri" pitchFamily="34" charset="-122"/>
                <a:cs typeface="Calibri" pitchFamily="34" charset="-120"/>
              </a:rPr>
            </a:br>
            <a:r>
              <a:rPr lang="en-US" sz="2000" dirty="0">
                <a:latin typeface="Lub Dub Bold" panose="020B0603030403020204" pitchFamily="34" charset="77"/>
                <a:ea typeface="Calibri" pitchFamily="34" charset="-122"/>
                <a:cs typeface="Calibri" pitchFamily="34" charset="-120"/>
              </a:rPr>
              <a:t>Atherosclerosis</a:t>
            </a:r>
            <a:endParaRPr lang="en-US" sz="2000" dirty="0">
              <a:latin typeface="Lub Dub Bold" panose="020B0603030403020204" pitchFamily="34" charset="77"/>
            </a:endParaRPr>
          </a:p>
          <a:p>
            <a:pPr marL="0" indent="0" algn="ctr">
              <a:buNone/>
            </a:pPr>
            <a:r>
              <a:rPr lang="en-US" sz="2100" dirty="0">
                <a:solidFill>
                  <a:srgbClr val="2E2E2E"/>
                </a:solidFill>
                <a:latin typeface="Lub Dub Medium" panose="020B0603030403020204" pitchFamily="34" charset="77"/>
                <a:ea typeface="Calibri" pitchFamily="34" charset="-122"/>
                <a:cs typeface="Calibri" pitchFamily="34" charset="-120"/>
              </a:rPr>
              <a:t>Minor AIS (NIHSS ≤5) or high-risk </a:t>
            </a:r>
            <a:br>
              <a:rPr lang="en-US" sz="2100" dirty="0">
                <a:solidFill>
                  <a:srgbClr val="2E2E2E"/>
                </a:solidFill>
                <a:latin typeface="Lub Dub Medium" panose="020B0603030403020204" pitchFamily="34" charset="77"/>
                <a:ea typeface="Calibri" pitchFamily="34" charset="-122"/>
                <a:cs typeface="Calibri" pitchFamily="34" charset="-120"/>
              </a:rPr>
            </a:br>
            <a:r>
              <a:rPr lang="en-US" sz="2100" dirty="0">
                <a:solidFill>
                  <a:srgbClr val="2E2E2E"/>
                </a:solidFill>
                <a:latin typeface="Lub Dub Medium" panose="020B0603030403020204" pitchFamily="34" charset="77"/>
                <a:ea typeface="Calibri" pitchFamily="34" charset="-122"/>
                <a:cs typeface="Calibri" pitchFamily="34" charset="-120"/>
              </a:rPr>
              <a:t>TIA (ABCD2 ≥4) within 24–72 hours with presumed atherosclerotic cause (≥50% stenosis on imaging): clopidogrel + aspirin for </a:t>
            </a:r>
            <a:br>
              <a:rPr lang="en-US" sz="2100" dirty="0">
                <a:solidFill>
                  <a:srgbClr val="2E2E2E"/>
                </a:solidFill>
                <a:latin typeface="Lub Dub Medium" panose="020B0603030403020204" pitchFamily="34" charset="77"/>
                <a:ea typeface="Calibri" pitchFamily="34" charset="-122"/>
                <a:cs typeface="Calibri" pitchFamily="34" charset="-120"/>
              </a:rPr>
            </a:br>
            <a:r>
              <a:rPr lang="en-US" sz="2100" dirty="0">
                <a:solidFill>
                  <a:srgbClr val="2E2E2E"/>
                </a:solidFill>
                <a:latin typeface="Lub Dub Medium" panose="020B0603030403020204" pitchFamily="34" charset="77"/>
                <a:ea typeface="Calibri" pitchFamily="34" charset="-122"/>
                <a:cs typeface="Calibri" pitchFamily="34" charset="-120"/>
              </a:rPr>
              <a:t>21 days, then SAPT, to reduce </a:t>
            </a:r>
            <a:br>
              <a:rPr lang="en-US" sz="2100" dirty="0">
                <a:solidFill>
                  <a:srgbClr val="2E2E2E"/>
                </a:solidFill>
                <a:latin typeface="Lub Dub Medium" panose="020B0603030403020204" pitchFamily="34" charset="77"/>
                <a:ea typeface="Calibri" pitchFamily="34" charset="-122"/>
                <a:cs typeface="Calibri" pitchFamily="34" charset="-120"/>
              </a:rPr>
            </a:br>
            <a:r>
              <a:rPr lang="en-US" sz="2100" dirty="0">
                <a:solidFill>
                  <a:srgbClr val="2E2E2E"/>
                </a:solidFill>
                <a:latin typeface="Lub Dub Medium" panose="020B0603030403020204" pitchFamily="34" charset="77"/>
                <a:ea typeface="Calibri" pitchFamily="34" charset="-122"/>
                <a:cs typeface="Calibri" pitchFamily="34" charset="-120"/>
              </a:rPr>
              <a:t>90-day recurrence.</a:t>
            </a:r>
            <a:endParaRPr lang="en-US" sz="2100" dirty="0">
              <a:latin typeface="Lub Dub Medium" panose="020B0603030403020204" pitchFamily="34" charset="77"/>
            </a:endParaRPr>
          </a:p>
        </p:txBody>
      </p:sp>
      <p:sp>
        <p:nvSpPr>
          <p:cNvPr id="5" name="Rectangle 4">
            <a:extLst>
              <a:ext uri="{FF2B5EF4-FFF2-40B4-BE49-F238E27FC236}">
                <a16:creationId xmlns:a16="http://schemas.microsoft.com/office/drawing/2014/main" id="{1FA34E67-AC73-67C8-DD29-D6517869356B}"/>
              </a:ext>
              <a:ext uri="{C183D7F6-B498-43B3-948B-1728B52AA6E4}">
                <adec:decorative xmlns:adec="http://schemas.microsoft.com/office/drawing/2017/decorative" val="1"/>
              </a:ext>
            </a:extLst>
          </p:cNvPr>
          <p:cNvSpPr/>
          <p:nvPr/>
        </p:nvSpPr>
        <p:spPr>
          <a:xfrm>
            <a:off x="6257861" y="1595892"/>
            <a:ext cx="5030248" cy="3617237"/>
          </a:xfrm>
          <a:prstGeom prst="rect">
            <a:avLst/>
          </a:prstGeom>
          <a:solidFill>
            <a:srgbClr val="FAA7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2">
            <a:extLst>
              <a:ext uri="{FF2B5EF4-FFF2-40B4-BE49-F238E27FC236}">
                <a16:creationId xmlns:a16="http://schemas.microsoft.com/office/drawing/2014/main" id="{EFCB2FD1-BBD9-CBFC-FED2-76938863535B}"/>
              </a:ext>
            </a:extLst>
          </p:cNvPr>
          <p:cNvSpPr txBox="1">
            <a:spLocks/>
          </p:cNvSpPr>
          <p:nvPr/>
        </p:nvSpPr>
        <p:spPr>
          <a:xfrm>
            <a:off x="6442541" y="1840832"/>
            <a:ext cx="4635062" cy="27666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latin typeface="Lub Dub Bold" panose="020B0603030403020204" pitchFamily="34" charset="77"/>
                <a:ea typeface="Calibri" pitchFamily="34" charset="-122"/>
                <a:cs typeface="Calibri" pitchFamily="34" charset="-120"/>
              </a:rPr>
              <a:t>COR 2b </a:t>
            </a:r>
            <a:r>
              <a:rPr lang="en-US" sz="2000" dirty="0">
                <a:latin typeface="Lub Dub Bold" panose="020B0803030403020204" pitchFamily="34" charset="0"/>
              </a:rPr>
              <a:t>|</a:t>
            </a:r>
            <a:r>
              <a:rPr lang="en-US" sz="2000" b="1" dirty="0">
                <a:latin typeface="Lub Dub Bold" panose="020B0603030403020204" pitchFamily="34" charset="77"/>
                <a:ea typeface="Calibri" pitchFamily="34" charset="-122"/>
                <a:cs typeface="Calibri" pitchFamily="34" charset="-120"/>
              </a:rPr>
              <a:t>  LOE B-R</a:t>
            </a:r>
            <a:br>
              <a:rPr lang="en-US" sz="2000" b="1" dirty="0">
                <a:latin typeface="Lub Dub Bold" panose="020B0603030403020204" pitchFamily="34" charset="77"/>
              </a:rPr>
            </a:br>
            <a:r>
              <a:rPr lang="en-US" sz="2000" b="1" dirty="0">
                <a:latin typeface="Lub Dub Bold" panose="020B0603030403020204" pitchFamily="34" charset="77"/>
                <a:ea typeface="Calibri" pitchFamily="34" charset="-122"/>
                <a:cs typeface="Calibri" pitchFamily="34" charset="-120"/>
              </a:rPr>
              <a:t>Ticagrelor + Aspirin — </a:t>
            </a:r>
            <a:br>
              <a:rPr lang="en-US" sz="2000" b="1" dirty="0">
                <a:latin typeface="Lub Dub Bold" panose="020B0603030403020204" pitchFamily="34" charset="77"/>
                <a:ea typeface="Calibri" pitchFamily="34" charset="-122"/>
                <a:cs typeface="Calibri" pitchFamily="34" charset="-120"/>
              </a:rPr>
            </a:br>
            <a:r>
              <a:rPr lang="en-US" sz="2000" b="1" dirty="0">
                <a:latin typeface="Lub Dub Bold" panose="020B0603030403020204" pitchFamily="34" charset="77"/>
                <a:ea typeface="Calibri" pitchFamily="34" charset="-122"/>
                <a:cs typeface="Calibri" pitchFamily="34" charset="-120"/>
              </a:rPr>
              <a:t>CYP2C19 LOF Allele</a:t>
            </a:r>
            <a:endParaRPr lang="en-US" sz="2000" b="1" dirty="0">
              <a:latin typeface="Lub Dub Bold" panose="020B0603030403020204" pitchFamily="34" charset="77"/>
            </a:endParaRPr>
          </a:p>
          <a:p>
            <a:pPr marL="0" indent="0" algn="ctr">
              <a:buNone/>
            </a:pPr>
            <a:r>
              <a:rPr lang="en-US" sz="2100" dirty="0">
                <a:solidFill>
                  <a:srgbClr val="2E2E2E"/>
                </a:solidFill>
                <a:latin typeface="Lub Dub Medium" panose="020B0603030403020204" pitchFamily="34" charset="77"/>
                <a:ea typeface="Calibri" pitchFamily="34" charset="-122"/>
                <a:cs typeface="Calibri" pitchFamily="34" charset="-120"/>
              </a:rPr>
              <a:t>Minor AIS (NIHSS ≤3) or high-risk TIA (ABCD2 ≥4) within 24 hours who carry the CYP2C19 loss-of-function allele: ticagrelor + aspirin for 21 days (then ticagrelor monotherapy) may be preferred over clopidogrel + aspirin.</a:t>
            </a:r>
            <a:endParaRPr lang="en-US" sz="2100" dirty="0">
              <a:latin typeface="Lub Dub Medium" panose="020B0603030403020204" pitchFamily="34" charset="77"/>
            </a:endParaRPr>
          </a:p>
        </p:txBody>
      </p:sp>
      <p:sp>
        <p:nvSpPr>
          <p:cNvPr id="4" name="Slide Number Placeholder 3">
            <a:extLst>
              <a:ext uri="{FF2B5EF4-FFF2-40B4-BE49-F238E27FC236}">
                <a16:creationId xmlns:a16="http://schemas.microsoft.com/office/drawing/2014/main" id="{2506F761-34C7-B6C1-9D31-19B309F9361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14</a:t>
            </a:fld>
            <a:endParaRPr lang="en-US" sz="900" dirty="0"/>
          </a:p>
        </p:txBody>
      </p:sp>
      <p:sp>
        <p:nvSpPr>
          <p:cNvPr id="6" name="Text Placeholder 4">
            <a:extLst>
              <a:ext uri="{FF2B5EF4-FFF2-40B4-BE49-F238E27FC236}">
                <a16:creationId xmlns:a16="http://schemas.microsoft.com/office/drawing/2014/main" id="{8DB032B2-745F-7795-BB58-605FA4B032BD}"/>
              </a:ext>
            </a:extLst>
          </p:cNvPr>
          <p:cNvSpPr>
            <a:spLocks noGrp="1"/>
          </p:cNvSpPr>
          <p:nvPr>
            <p:ph type="body" sz="quarter" idx="13"/>
          </p:nvPr>
        </p:nvSpPr>
        <p:spPr>
          <a:xfrm>
            <a:off x="1392327" y="5584127"/>
            <a:ext cx="10508451" cy="660111"/>
          </a:xfrm>
        </p:spPr>
        <p:txBody>
          <a:bodyPr/>
          <a:lstStyle/>
          <a:p>
            <a:r>
              <a:rPr lang="en-US" b="1" dirty="0"/>
              <a:t>Abbreviations: </a:t>
            </a:r>
            <a:r>
              <a:rPr lang="en-US" dirty="0"/>
              <a:t>ABCD2 indicates age, blood pressure, clinical features, duration of symptoms, and diabetes; AIS, acute ischemic stroke; COR, class of recommendation;CYP2C19, Cytochrome P450 Family 2 Subfamily C Member 19; DAPT, dual antiplatelet therapy; LOE, level of evidence; LOF, loss of function; NIHSS, National Institutes of Health Stroke scale; SAPT, single antiplatelet therapy; and TIA, transient ischemic attack.</a:t>
            </a:r>
          </a:p>
        </p:txBody>
      </p:sp>
    </p:spTree>
    <p:extLst>
      <p:ext uri="{BB962C8B-B14F-4D97-AF65-F5344CB8AC3E}">
        <p14:creationId xmlns:p14="http://schemas.microsoft.com/office/powerpoint/2010/main" val="359569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37AF5-D270-1EBC-EE45-90AA652A64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E8D2F2-F458-1962-1E4E-A2D6D1C1657C}"/>
              </a:ext>
            </a:extLst>
          </p:cNvPr>
          <p:cNvSpPr>
            <a:spLocks noGrp="1"/>
          </p:cNvSpPr>
          <p:nvPr>
            <p:ph type="title"/>
          </p:nvPr>
        </p:nvSpPr>
        <p:spPr/>
        <p:txBody>
          <a:bodyPr/>
          <a:lstStyle/>
          <a:p>
            <a:r>
              <a:rPr lang="en-US" dirty="0"/>
              <a:t>Ticagrelor + Aspirin: </a:t>
            </a:r>
            <a:r>
              <a:rPr lang="en-US" dirty="0">
                <a:latin typeface="Lub Dub Medium" panose="020B0603030403020204" pitchFamily="34" charset="0"/>
              </a:rPr>
              <a:t>Special Considerations</a:t>
            </a:r>
            <a:endParaRPr lang="en-US" dirty="0"/>
          </a:p>
        </p:txBody>
      </p:sp>
      <p:sp>
        <p:nvSpPr>
          <p:cNvPr id="10" name="Rectangle 9">
            <a:extLst>
              <a:ext uri="{FF2B5EF4-FFF2-40B4-BE49-F238E27FC236}">
                <a16:creationId xmlns:a16="http://schemas.microsoft.com/office/drawing/2014/main" id="{75D3FA93-9AF7-5803-CA9F-6559E39C35E1}"/>
              </a:ext>
              <a:ext uri="{C183D7F6-B498-43B3-948B-1728B52AA6E4}">
                <adec:decorative xmlns:adec="http://schemas.microsoft.com/office/drawing/2017/decorative" val="1"/>
              </a:ext>
            </a:extLst>
          </p:cNvPr>
          <p:cNvSpPr/>
          <p:nvPr/>
        </p:nvSpPr>
        <p:spPr>
          <a:xfrm>
            <a:off x="838200" y="1299902"/>
            <a:ext cx="10230293" cy="1582353"/>
          </a:xfrm>
          <a:prstGeom prst="rect">
            <a:avLst/>
          </a:prstGeom>
          <a:solidFill>
            <a:srgbClr val="065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4B114CB-D0A3-0012-3673-D8B2F0637FEB}"/>
              </a:ext>
            </a:extLst>
          </p:cNvPr>
          <p:cNvSpPr txBox="1"/>
          <p:nvPr/>
        </p:nvSpPr>
        <p:spPr>
          <a:xfrm>
            <a:off x="951969" y="1490588"/>
            <a:ext cx="10010671" cy="1180836"/>
          </a:xfrm>
          <a:prstGeom prst="rect">
            <a:avLst/>
          </a:prstGeom>
          <a:noFill/>
        </p:spPr>
        <p:txBody>
          <a:bodyPr wrap="square" rtlCol="0">
            <a:spAutoFit/>
          </a:bodyPr>
          <a:lstStyle/>
          <a:p>
            <a:pPr>
              <a:lnSpc>
                <a:spcPct val="90000"/>
              </a:lnSpc>
              <a:spcBef>
                <a:spcPts val="1000"/>
              </a:spcBef>
            </a:pPr>
            <a:r>
              <a:rPr lang="en-US" sz="1600" b="1" dirty="0">
                <a:solidFill>
                  <a:schemeClr val="bg1"/>
                </a:solidFill>
                <a:latin typeface="Lub Dub Bold" panose="020B0603030403020204" pitchFamily="34" charset="77"/>
                <a:ea typeface="Calibri" pitchFamily="34" charset="-122"/>
                <a:cs typeface="Calibri" pitchFamily="34" charset="-120"/>
              </a:rPr>
              <a:t>Why Does the CYP2C19 Genotype Matter?</a:t>
            </a:r>
          </a:p>
          <a:p>
            <a:pPr>
              <a:spcBef>
                <a:spcPts val="1000"/>
              </a:spcBef>
            </a:pPr>
            <a:r>
              <a:rPr lang="en-US" sz="1600" dirty="0">
                <a:solidFill>
                  <a:schemeClr val="bg1"/>
                </a:solidFill>
                <a:latin typeface="Lub Dub Medium" panose="020B0603030403020204" pitchFamily="34" charset="77"/>
                <a:ea typeface="Calibri" pitchFamily="34" charset="-122"/>
                <a:cs typeface="Calibri" pitchFamily="34" charset="-120"/>
              </a:rPr>
              <a:t>Patients carrying the CYP2C19 loss-of-function allele cannot fully convert clopidogrel into its active metabolite. This means they may not receive the expected reduction in platelet aggregation — potentially leaving them less protected against recurrent stroke.</a:t>
            </a:r>
            <a:endParaRPr lang="en-US" sz="1600" dirty="0">
              <a:solidFill>
                <a:schemeClr val="bg1"/>
              </a:solidFill>
              <a:latin typeface="Lub Dub Medium" panose="020B0603030403020204" pitchFamily="34" charset="77"/>
            </a:endParaRPr>
          </a:p>
        </p:txBody>
      </p:sp>
      <p:sp>
        <p:nvSpPr>
          <p:cNvPr id="7" name="Rectangle 6">
            <a:extLst>
              <a:ext uri="{FF2B5EF4-FFF2-40B4-BE49-F238E27FC236}">
                <a16:creationId xmlns:a16="http://schemas.microsoft.com/office/drawing/2014/main" id="{61172689-0C83-F44C-6B2E-DF3D0BE5D2DF}"/>
              </a:ext>
              <a:ext uri="{C183D7F6-B498-43B3-948B-1728B52AA6E4}">
                <adec:decorative xmlns:adec="http://schemas.microsoft.com/office/drawing/2017/decorative" val="1"/>
              </a:ext>
            </a:extLst>
          </p:cNvPr>
          <p:cNvSpPr/>
          <p:nvPr/>
        </p:nvSpPr>
        <p:spPr>
          <a:xfrm>
            <a:off x="839518" y="3017350"/>
            <a:ext cx="5056073" cy="2920711"/>
          </a:xfrm>
          <a:prstGeom prst="rect">
            <a:avLst/>
          </a:prstGeom>
          <a:solidFill>
            <a:srgbClr val="3957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a:extLst>
              <a:ext uri="{FF2B5EF4-FFF2-40B4-BE49-F238E27FC236}">
                <a16:creationId xmlns:a16="http://schemas.microsoft.com/office/drawing/2014/main" id="{84E92DF2-E2DF-1967-8445-D45CC2153E50}"/>
              </a:ext>
            </a:extLst>
          </p:cNvPr>
          <p:cNvSpPr>
            <a:spLocks noGrp="1"/>
          </p:cNvSpPr>
          <p:nvPr>
            <p:ph idx="1"/>
          </p:nvPr>
        </p:nvSpPr>
        <p:spPr>
          <a:xfrm>
            <a:off x="1029218" y="3218365"/>
            <a:ext cx="4676671" cy="2532195"/>
          </a:xfrm>
        </p:spPr>
        <p:txBody>
          <a:bodyPr>
            <a:noAutofit/>
          </a:bodyPr>
          <a:lstStyle/>
          <a:p>
            <a:pPr marL="0" indent="0">
              <a:buNone/>
            </a:pPr>
            <a:r>
              <a:rPr lang="en-US" sz="1800" b="1" dirty="0">
                <a:solidFill>
                  <a:srgbClr val="FFFFFF"/>
                </a:solidFill>
                <a:latin typeface="Lub Dub Bold" panose="020B0603030403020204" pitchFamily="34" charset="77"/>
                <a:ea typeface="Calibri" pitchFamily="34" charset="-122"/>
                <a:cs typeface="Calibri" pitchFamily="34" charset="-120"/>
              </a:rPr>
              <a:t>When to Consider Ticagrelor + Aspirin</a:t>
            </a:r>
            <a:endParaRPr lang="en-US" sz="1800" b="1" dirty="0">
              <a:latin typeface="Lub Dub Bold" panose="020B0603030403020204" pitchFamily="34" charset="77"/>
            </a:endParaRPr>
          </a:p>
          <a:p>
            <a:pPr marL="182880" indent="-182880"/>
            <a:r>
              <a:rPr lang="en-US" sz="1600" dirty="0">
                <a:solidFill>
                  <a:schemeClr val="bg1"/>
                </a:solidFill>
                <a:latin typeface="Lub Dub Medium" panose="020B0603030403020204" pitchFamily="34" charset="77"/>
                <a:ea typeface="Calibri" pitchFamily="34" charset="-122"/>
                <a:cs typeface="Calibri" pitchFamily="34" charset="-120"/>
              </a:rPr>
              <a:t>CYP2C19 loss-of-function allele confirmed</a:t>
            </a:r>
          </a:p>
          <a:p>
            <a:pPr marL="182880" indent="-182880"/>
            <a:r>
              <a:rPr lang="en-US" sz="1600" dirty="0">
                <a:solidFill>
                  <a:schemeClr val="bg1"/>
                </a:solidFill>
                <a:latin typeface="Lub Dub Medium" panose="020B0603030403020204" pitchFamily="34" charset="77"/>
                <a:ea typeface="Calibri" pitchFamily="34" charset="-122"/>
                <a:cs typeface="Calibri" pitchFamily="34" charset="-120"/>
              </a:rPr>
              <a:t>NIHSS ≤3 </a:t>
            </a:r>
            <a:r>
              <a:rPr lang="en-US" sz="1600" dirty="0" err="1">
                <a:solidFill>
                  <a:schemeClr val="bg1"/>
                </a:solidFill>
                <a:latin typeface="Lub Dub Medium" panose="020B0603030403020204" pitchFamily="34" charset="77"/>
                <a:ea typeface="Calibri" pitchFamily="34" charset="-122"/>
                <a:cs typeface="Calibri" pitchFamily="34" charset="-120"/>
              </a:rPr>
              <a:t>noncardioembolic</a:t>
            </a:r>
            <a:r>
              <a:rPr lang="en-US" sz="1600" dirty="0">
                <a:solidFill>
                  <a:schemeClr val="bg1"/>
                </a:solidFill>
                <a:latin typeface="Lub Dub Medium" panose="020B0603030403020204" pitchFamily="34" charset="77"/>
                <a:ea typeface="Calibri" pitchFamily="34" charset="-122"/>
                <a:cs typeface="Calibri" pitchFamily="34" charset="-120"/>
              </a:rPr>
              <a:t> AIS or </a:t>
            </a:r>
            <a:br>
              <a:rPr lang="en-US" sz="1600" dirty="0">
                <a:solidFill>
                  <a:schemeClr val="bg1"/>
                </a:solidFill>
                <a:latin typeface="Lub Dub Medium" panose="020B0603030403020204" pitchFamily="34" charset="77"/>
                <a:ea typeface="Calibri" pitchFamily="34" charset="-122"/>
                <a:cs typeface="Calibri" pitchFamily="34" charset="-120"/>
              </a:rPr>
            </a:br>
            <a:r>
              <a:rPr lang="en-US" sz="1600" dirty="0">
                <a:solidFill>
                  <a:schemeClr val="bg1"/>
                </a:solidFill>
                <a:latin typeface="Lub Dub Medium" panose="020B0603030403020204" pitchFamily="34" charset="77"/>
                <a:ea typeface="Calibri" pitchFamily="34" charset="-122"/>
                <a:cs typeface="Calibri" pitchFamily="34" charset="-120"/>
              </a:rPr>
              <a:t>high-risk TIA (ABCD2 ≥4)</a:t>
            </a:r>
            <a:endParaRPr lang="en-US" sz="1600" dirty="0">
              <a:solidFill>
                <a:schemeClr val="bg1"/>
              </a:solidFill>
              <a:latin typeface="Lub Dub Medium" panose="020B0603030403020204" pitchFamily="34" charset="77"/>
            </a:endParaRPr>
          </a:p>
          <a:p>
            <a:pPr marL="182880" indent="-182880"/>
            <a:r>
              <a:rPr lang="en-US" sz="1600" dirty="0">
                <a:solidFill>
                  <a:schemeClr val="bg1"/>
                </a:solidFill>
                <a:latin typeface="Lub Dub Medium" panose="020B0603030403020204" pitchFamily="34" charset="77"/>
                <a:ea typeface="Calibri" pitchFamily="34" charset="-122"/>
                <a:cs typeface="Calibri" pitchFamily="34" charset="-120"/>
              </a:rPr>
              <a:t>Within 24 hours of symptom onset</a:t>
            </a:r>
            <a:endParaRPr lang="en-US" sz="1600" dirty="0">
              <a:solidFill>
                <a:schemeClr val="bg1"/>
              </a:solidFill>
              <a:latin typeface="Lub Dub Medium" panose="020B0603030403020204" pitchFamily="34" charset="77"/>
            </a:endParaRPr>
          </a:p>
          <a:p>
            <a:pPr marL="182880" indent="-182880"/>
            <a:r>
              <a:rPr lang="en-US" sz="1600" dirty="0">
                <a:solidFill>
                  <a:schemeClr val="bg1"/>
                </a:solidFill>
                <a:latin typeface="Lub Dub Medium" panose="020B0603030403020204" pitchFamily="34" charset="77"/>
                <a:ea typeface="Calibri" pitchFamily="34" charset="-122"/>
                <a:cs typeface="Calibri" pitchFamily="34" charset="-120"/>
              </a:rPr>
              <a:t>Did not receive IV thrombolysis</a:t>
            </a:r>
            <a:endParaRPr lang="en-US" sz="1600" dirty="0">
              <a:solidFill>
                <a:schemeClr val="bg1"/>
              </a:solidFill>
              <a:latin typeface="Lub Dub Medium" panose="020B0603030403020204" pitchFamily="34" charset="77"/>
            </a:endParaRPr>
          </a:p>
          <a:p>
            <a:pPr marL="182880" indent="-182880"/>
            <a:r>
              <a:rPr lang="en-US" sz="1600" dirty="0">
                <a:solidFill>
                  <a:schemeClr val="bg1"/>
                </a:solidFill>
                <a:latin typeface="Lub Dub Medium" panose="020B0603030403020204" pitchFamily="34" charset="77"/>
                <a:ea typeface="Calibri" pitchFamily="34" charset="-122"/>
                <a:cs typeface="Calibri" pitchFamily="34" charset="-120"/>
              </a:rPr>
              <a:t>Follow with ticagrelor monotherapy at </a:t>
            </a:r>
            <a:br>
              <a:rPr lang="en-US" sz="1600" dirty="0">
                <a:solidFill>
                  <a:schemeClr val="bg1"/>
                </a:solidFill>
                <a:latin typeface="Lub Dub Medium" panose="020B0603030403020204" pitchFamily="34" charset="77"/>
                <a:ea typeface="Calibri" pitchFamily="34" charset="-122"/>
                <a:cs typeface="Calibri" pitchFamily="34" charset="-120"/>
              </a:rPr>
            </a:br>
            <a:r>
              <a:rPr lang="en-US" sz="1600" dirty="0">
                <a:solidFill>
                  <a:schemeClr val="bg1"/>
                </a:solidFill>
                <a:latin typeface="Lub Dub Medium" panose="020B0603030403020204" pitchFamily="34" charset="77"/>
                <a:ea typeface="Calibri" pitchFamily="34" charset="-122"/>
                <a:cs typeface="Calibri" pitchFamily="34" charset="-120"/>
              </a:rPr>
              <a:t>Day 21 (not aspirin alone)</a:t>
            </a:r>
            <a:endParaRPr lang="en-US" sz="1600" dirty="0">
              <a:solidFill>
                <a:schemeClr val="bg1"/>
              </a:solidFill>
              <a:latin typeface="Lub Dub Medium" panose="020B0603030403020204" pitchFamily="34" charset="77"/>
            </a:endParaRPr>
          </a:p>
        </p:txBody>
      </p:sp>
      <p:sp>
        <p:nvSpPr>
          <p:cNvPr id="15" name="Rectangle 14">
            <a:extLst>
              <a:ext uri="{FF2B5EF4-FFF2-40B4-BE49-F238E27FC236}">
                <a16:creationId xmlns:a16="http://schemas.microsoft.com/office/drawing/2014/main" id="{B21AD162-F852-584E-BCE7-37982002807C}"/>
              </a:ext>
              <a:ext uri="{C183D7F6-B498-43B3-948B-1728B52AA6E4}">
                <adec:decorative xmlns:adec="http://schemas.microsoft.com/office/drawing/2017/decorative" val="1"/>
              </a:ext>
            </a:extLst>
          </p:cNvPr>
          <p:cNvSpPr/>
          <p:nvPr/>
        </p:nvSpPr>
        <p:spPr>
          <a:xfrm>
            <a:off x="6025332" y="3027509"/>
            <a:ext cx="5030248" cy="2910552"/>
          </a:xfrm>
          <a:prstGeom prst="rect">
            <a:avLst/>
          </a:prstGeom>
          <a:solidFill>
            <a:srgbClr val="CF23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9DD5C2FA-F38C-6610-D39C-3795D8E5F9FD}"/>
              </a:ext>
            </a:extLst>
          </p:cNvPr>
          <p:cNvSpPr txBox="1">
            <a:spLocks/>
          </p:cNvSpPr>
          <p:nvPr/>
        </p:nvSpPr>
        <p:spPr>
          <a:xfrm>
            <a:off x="6222925" y="3218365"/>
            <a:ext cx="4635062" cy="25427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bg1"/>
                </a:solidFill>
                <a:latin typeface="Lub Dub Bold" panose="020B0603030403020204" pitchFamily="34" charset="77"/>
                <a:ea typeface="Calibri" pitchFamily="34" charset="-122"/>
                <a:cs typeface="Calibri" pitchFamily="34" charset="-120"/>
              </a:rPr>
              <a:t>When to Use Caution</a:t>
            </a:r>
            <a:endParaRPr lang="en-US" sz="1800" b="1" dirty="0">
              <a:solidFill>
                <a:schemeClr val="bg1"/>
              </a:solidFill>
              <a:latin typeface="Lub Dub Bold" panose="020B0603030403020204" pitchFamily="34" charset="77"/>
            </a:endParaRPr>
          </a:p>
          <a:p>
            <a:pPr marL="346075" indent="-341313">
              <a:buNone/>
            </a:pPr>
            <a:r>
              <a:rPr lang="en-US" sz="1600" dirty="0">
                <a:solidFill>
                  <a:schemeClr val="bg1"/>
                </a:solidFill>
                <a:latin typeface="Lub Dub Medium" panose="020B0603030403020204" pitchFamily="34" charset="77"/>
                <a:ea typeface="Calibri" pitchFamily="34" charset="-122"/>
                <a:cs typeface="Calibri" pitchFamily="34" charset="-120"/>
              </a:rPr>
              <a:t>⚠ 	</a:t>
            </a:r>
            <a:r>
              <a:rPr lang="en-US" sz="1600" b="1" dirty="0">
                <a:solidFill>
                  <a:schemeClr val="bg1"/>
                </a:solidFill>
                <a:latin typeface="Lub Dub Bold" panose="020B0603030403020204" pitchFamily="34" charset="77"/>
                <a:ea typeface="Calibri" pitchFamily="34" charset="-122"/>
                <a:cs typeface="Calibri" pitchFamily="34" charset="-120"/>
              </a:rPr>
              <a:t>Higher bleeding risk from any source vs. clopidogrel regimen</a:t>
            </a:r>
          </a:p>
          <a:p>
            <a:pPr marL="346075" indent="-341313">
              <a:buNone/>
            </a:pPr>
            <a:r>
              <a:rPr lang="en-US" sz="1600" b="1" dirty="0">
                <a:solidFill>
                  <a:schemeClr val="bg1"/>
                </a:solidFill>
                <a:latin typeface="Lub Dub Bold" panose="020B0603030403020204" pitchFamily="34" charset="77"/>
                <a:ea typeface="Calibri" pitchFamily="34" charset="-122"/>
                <a:cs typeface="Calibri" pitchFamily="34" charset="-120"/>
              </a:rPr>
              <a:t>⚠ 	Recent surgery or invasive procedures</a:t>
            </a:r>
            <a:endParaRPr lang="en-US" sz="1600" b="1" dirty="0">
              <a:solidFill>
                <a:schemeClr val="bg1"/>
              </a:solidFill>
              <a:latin typeface="Lub Dub Bold" panose="020B0603030403020204" pitchFamily="34" charset="77"/>
            </a:endParaRPr>
          </a:p>
          <a:p>
            <a:pPr marL="346075" indent="-341313">
              <a:buNone/>
            </a:pPr>
            <a:r>
              <a:rPr lang="en-US" sz="1600" b="1" dirty="0">
                <a:solidFill>
                  <a:schemeClr val="bg1"/>
                </a:solidFill>
                <a:latin typeface="Lub Dub Bold" panose="020B0603030403020204" pitchFamily="34" charset="77"/>
                <a:ea typeface="Calibri" pitchFamily="34" charset="-122"/>
                <a:cs typeface="Calibri" pitchFamily="34" charset="-120"/>
              </a:rPr>
              <a:t>⚠ 	History of gastrointestinal bleeding</a:t>
            </a:r>
            <a:endParaRPr lang="en-US" sz="1600" b="1" dirty="0">
              <a:solidFill>
                <a:schemeClr val="bg1"/>
              </a:solidFill>
              <a:latin typeface="Lub Dub Bold" panose="020B0603030403020204" pitchFamily="34" charset="77"/>
            </a:endParaRPr>
          </a:p>
          <a:p>
            <a:pPr marL="346075" indent="-341313">
              <a:buNone/>
            </a:pPr>
            <a:r>
              <a:rPr lang="en-US" sz="1600" b="1" dirty="0">
                <a:solidFill>
                  <a:schemeClr val="bg1"/>
                </a:solidFill>
                <a:latin typeface="Lub Dub Bold" panose="020B0603030403020204" pitchFamily="34" charset="77"/>
                <a:ea typeface="Calibri" pitchFamily="34" charset="-122"/>
                <a:cs typeface="Calibri" pitchFamily="34" charset="-120"/>
              </a:rPr>
              <a:t>⚠	Other recent bleeding events</a:t>
            </a:r>
            <a:endParaRPr lang="en-US" sz="1600" b="1" dirty="0">
              <a:solidFill>
                <a:schemeClr val="bg1"/>
              </a:solidFill>
              <a:latin typeface="Lub Dub Bold" panose="020B0603030403020204" pitchFamily="34" charset="77"/>
            </a:endParaRPr>
          </a:p>
          <a:p>
            <a:pPr marL="346075" indent="-341313">
              <a:buNone/>
            </a:pPr>
            <a:r>
              <a:rPr lang="en-US" sz="1600" dirty="0">
                <a:solidFill>
                  <a:schemeClr val="bg1"/>
                </a:solidFill>
                <a:latin typeface="Lub Dub Medium" panose="020B0603030403020204" pitchFamily="34" charset="77"/>
                <a:ea typeface="Calibri" pitchFamily="34" charset="-122"/>
                <a:cs typeface="Calibri" pitchFamily="34" charset="-120"/>
              </a:rPr>
              <a:t> •	Weigh individual patient risk-benefit before choosing ticagrelor</a:t>
            </a:r>
            <a:endParaRPr lang="en-US" sz="1600" dirty="0">
              <a:solidFill>
                <a:schemeClr val="bg1"/>
              </a:solidFill>
              <a:latin typeface="Lub Dub Medium" panose="020B0603030403020204" pitchFamily="34" charset="77"/>
            </a:endParaRPr>
          </a:p>
        </p:txBody>
      </p:sp>
      <p:sp>
        <p:nvSpPr>
          <p:cNvPr id="4" name="Slide Number Placeholder 3">
            <a:extLst>
              <a:ext uri="{FF2B5EF4-FFF2-40B4-BE49-F238E27FC236}">
                <a16:creationId xmlns:a16="http://schemas.microsoft.com/office/drawing/2014/main" id="{54F797B6-E74F-F5CC-14E9-139304887EA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15</a:t>
            </a:fld>
            <a:endParaRPr lang="en-US" sz="900" dirty="0"/>
          </a:p>
        </p:txBody>
      </p:sp>
      <p:sp>
        <p:nvSpPr>
          <p:cNvPr id="3" name="Text Placeholder 4">
            <a:extLst>
              <a:ext uri="{FF2B5EF4-FFF2-40B4-BE49-F238E27FC236}">
                <a16:creationId xmlns:a16="http://schemas.microsoft.com/office/drawing/2014/main" id="{E60621BB-6E48-869B-C247-7F314B4B8025}"/>
              </a:ext>
            </a:extLst>
          </p:cNvPr>
          <p:cNvSpPr>
            <a:spLocks noGrp="1"/>
          </p:cNvSpPr>
          <p:nvPr>
            <p:ph type="body" sz="quarter" idx="13"/>
          </p:nvPr>
        </p:nvSpPr>
        <p:spPr>
          <a:xfrm>
            <a:off x="1380752" y="6025811"/>
            <a:ext cx="10508451" cy="330055"/>
          </a:xfrm>
        </p:spPr>
        <p:txBody>
          <a:bodyPr/>
          <a:lstStyle/>
          <a:p>
            <a:r>
              <a:rPr lang="en-US" b="1" dirty="0"/>
              <a:t>Abbreviations: </a:t>
            </a:r>
            <a:r>
              <a:rPr lang="en-US" dirty="0"/>
              <a:t>CYP2C19 indicates Cytochrome P450 Family 2 Subfamily C Member 19; and IV, intravenous.</a:t>
            </a:r>
          </a:p>
        </p:txBody>
      </p:sp>
    </p:spTree>
    <p:extLst>
      <p:ext uri="{BB962C8B-B14F-4D97-AF65-F5344CB8AC3E}">
        <p14:creationId xmlns:p14="http://schemas.microsoft.com/office/powerpoint/2010/main" val="104691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9B288-B76B-5D2E-3395-508FBC226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24F5C5-A026-FE34-043B-0C1F9CD25D82}"/>
              </a:ext>
            </a:extLst>
          </p:cNvPr>
          <p:cNvSpPr>
            <a:spLocks noGrp="1"/>
          </p:cNvSpPr>
          <p:nvPr>
            <p:ph type="title"/>
          </p:nvPr>
        </p:nvSpPr>
        <p:spPr/>
        <p:txBody>
          <a:bodyPr/>
          <a:lstStyle/>
          <a:p>
            <a:r>
              <a:rPr lang="en-US" dirty="0"/>
              <a:t>DAPT Timing: </a:t>
            </a:r>
            <a:r>
              <a:rPr lang="en-US" dirty="0">
                <a:latin typeface="Lub Dub Medium" panose="020B0603030403020204" pitchFamily="34" charset="0"/>
              </a:rPr>
              <a:t>When to Start &amp; How Long</a:t>
            </a:r>
            <a:endParaRPr lang="en-US" dirty="0"/>
          </a:p>
        </p:txBody>
      </p:sp>
      <p:sp>
        <p:nvSpPr>
          <p:cNvPr id="3" name="Rectangle 2">
            <a:extLst>
              <a:ext uri="{FF2B5EF4-FFF2-40B4-BE49-F238E27FC236}">
                <a16:creationId xmlns:a16="http://schemas.microsoft.com/office/drawing/2014/main" id="{9DB062F1-9FC2-0238-5214-F8FCB16828C6}"/>
              </a:ext>
              <a:ext uri="{C183D7F6-B498-43B3-948B-1728B52AA6E4}">
                <adec:decorative xmlns:adec="http://schemas.microsoft.com/office/drawing/2017/decorative" val="1"/>
              </a:ext>
            </a:extLst>
          </p:cNvPr>
          <p:cNvSpPr/>
          <p:nvPr/>
        </p:nvSpPr>
        <p:spPr>
          <a:xfrm>
            <a:off x="774834" y="3871763"/>
            <a:ext cx="3169918" cy="178743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C208C5D-B504-7DBD-68E1-7763A8ED2F5D}"/>
              </a:ext>
              <a:ext uri="{C183D7F6-B498-43B3-948B-1728B52AA6E4}">
                <adec:decorative xmlns:adec="http://schemas.microsoft.com/office/drawing/2017/decorative" val="1"/>
              </a:ext>
            </a:extLst>
          </p:cNvPr>
          <p:cNvSpPr/>
          <p:nvPr/>
        </p:nvSpPr>
        <p:spPr>
          <a:xfrm>
            <a:off x="4377892" y="3860533"/>
            <a:ext cx="3169918" cy="178743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8C12423-BB4B-4B87-3581-9F4339B21CE9}"/>
              </a:ext>
              <a:ext uri="{C183D7F6-B498-43B3-948B-1728B52AA6E4}">
                <adec:decorative xmlns:adec="http://schemas.microsoft.com/office/drawing/2017/decorative" val="1"/>
              </a:ext>
            </a:extLst>
          </p:cNvPr>
          <p:cNvSpPr/>
          <p:nvPr/>
        </p:nvSpPr>
        <p:spPr>
          <a:xfrm>
            <a:off x="7963473" y="3858929"/>
            <a:ext cx="3169918" cy="178743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3F2EB9F0-AFCC-8CF2-A638-C14847CDF01A}"/>
              </a:ext>
              <a:ext uri="{C183D7F6-B498-43B3-948B-1728B52AA6E4}">
                <adec:decorative xmlns:adec="http://schemas.microsoft.com/office/drawing/2017/decorative" val="1"/>
              </a:ext>
            </a:extLst>
          </p:cNvPr>
          <p:cNvGrpSpPr/>
          <p:nvPr/>
        </p:nvGrpSpPr>
        <p:grpSpPr>
          <a:xfrm>
            <a:off x="1246013" y="1676502"/>
            <a:ext cx="9316332" cy="1600775"/>
            <a:chOff x="1246013" y="1676502"/>
            <a:chExt cx="9316332" cy="1600775"/>
          </a:xfrm>
        </p:grpSpPr>
        <p:sp>
          <p:nvSpPr>
            <p:cNvPr id="32" name="Rectangle 31">
              <a:extLst>
                <a:ext uri="{FF2B5EF4-FFF2-40B4-BE49-F238E27FC236}">
                  <a16:creationId xmlns:a16="http://schemas.microsoft.com/office/drawing/2014/main" id="{91E50E9C-DF92-AE00-E9B6-31D3AE2DF6BD}"/>
                </a:ext>
              </a:extLst>
            </p:cNvPr>
            <p:cNvSpPr/>
            <p:nvPr/>
          </p:nvSpPr>
          <p:spPr>
            <a:xfrm>
              <a:off x="3903579" y="2411755"/>
              <a:ext cx="4043680" cy="241738"/>
            </a:xfrm>
            <a:prstGeom prst="rect">
              <a:avLst/>
            </a:prstGeom>
            <a:solidFill>
              <a:srgbClr val="CF222A">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BDBEA53A-A862-1135-6BA3-27DA7DF82205}"/>
                </a:ext>
              </a:extLst>
            </p:cNvPr>
            <p:cNvCxnSpPr>
              <a:cxnSpLocks/>
            </p:cNvCxnSpPr>
            <p:nvPr/>
          </p:nvCxnSpPr>
          <p:spPr>
            <a:xfrm>
              <a:off x="1870226" y="2532624"/>
              <a:ext cx="803133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E9CFF80-09B6-FA3D-E18B-D158AD0E1961}"/>
                </a:ext>
              </a:extLst>
            </p:cNvPr>
            <p:cNvSpPr txBox="1"/>
            <p:nvPr/>
          </p:nvSpPr>
          <p:spPr>
            <a:xfrm>
              <a:off x="1246013" y="2692502"/>
              <a:ext cx="1232214" cy="584775"/>
            </a:xfrm>
            <a:prstGeom prst="rect">
              <a:avLst/>
            </a:prstGeom>
            <a:noFill/>
          </p:spPr>
          <p:txBody>
            <a:bodyPr wrap="square" rtlCol="0">
              <a:spAutoFit/>
            </a:bodyPr>
            <a:lstStyle/>
            <a:p>
              <a:pPr algn="ctr"/>
              <a:r>
                <a:rPr lang="en-US" sz="1600" b="1" dirty="0">
                  <a:solidFill>
                    <a:srgbClr val="065D93"/>
                  </a:solidFill>
                  <a:latin typeface="Lub Dub Bold" panose="020B0603030403020204" pitchFamily="34" charset="77"/>
                </a:rPr>
                <a:t>Symptom Onset</a:t>
              </a:r>
              <a:endParaRPr lang="en-US" sz="1400" dirty="0">
                <a:latin typeface="Lub Dub Medium" panose="020B0603030403020204" pitchFamily="34" charset="77"/>
              </a:endParaRPr>
            </a:p>
          </p:txBody>
        </p:sp>
        <p:sp>
          <p:nvSpPr>
            <p:cNvPr id="13" name="Oval 12">
              <a:extLst>
                <a:ext uri="{FF2B5EF4-FFF2-40B4-BE49-F238E27FC236}">
                  <a16:creationId xmlns:a16="http://schemas.microsoft.com/office/drawing/2014/main" id="{A0B75990-A75E-E762-CCF2-6F8891A8D308}"/>
                </a:ext>
              </a:extLst>
            </p:cNvPr>
            <p:cNvSpPr/>
            <p:nvPr/>
          </p:nvSpPr>
          <p:spPr>
            <a:xfrm>
              <a:off x="1741251" y="2411755"/>
              <a:ext cx="241738" cy="241738"/>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4" name="Oval 13">
              <a:extLst>
                <a:ext uri="{FF2B5EF4-FFF2-40B4-BE49-F238E27FC236}">
                  <a16:creationId xmlns:a16="http://schemas.microsoft.com/office/drawing/2014/main" id="{ABF6787B-7C88-7D34-91D1-624F41986AAA}"/>
                </a:ext>
              </a:extLst>
            </p:cNvPr>
            <p:cNvSpPr/>
            <p:nvPr/>
          </p:nvSpPr>
          <p:spPr>
            <a:xfrm>
              <a:off x="3790768" y="2411755"/>
              <a:ext cx="241738" cy="241738"/>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5" name="Oval 14">
              <a:extLst>
                <a:ext uri="{FF2B5EF4-FFF2-40B4-BE49-F238E27FC236}">
                  <a16:creationId xmlns:a16="http://schemas.microsoft.com/office/drawing/2014/main" id="{8DACBDBA-F40B-8742-04AB-AFDAB2B60F40}"/>
                </a:ext>
              </a:extLst>
            </p:cNvPr>
            <p:cNvSpPr/>
            <p:nvPr/>
          </p:nvSpPr>
          <p:spPr>
            <a:xfrm>
              <a:off x="5787733" y="2411755"/>
              <a:ext cx="241738" cy="241738"/>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5671879-4EEE-686E-920A-9CD2BF8C00BF}"/>
                </a:ext>
              </a:extLst>
            </p:cNvPr>
            <p:cNvSpPr/>
            <p:nvPr/>
          </p:nvSpPr>
          <p:spPr>
            <a:xfrm>
              <a:off x="7816229" y="2411755"/>
              <a:ext cx="241738" cy="241738"/>
            </a:xfrm>
            <a:prstGeom prst="ellipse">
              <a:avLst/>
            </a:prstGeom>
            <a:solidFill>
              <a:srgbClr val="065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E922BCA-5367-42AE-7D13-F8580350E846}"/>
                </a:ext>
              </a:extLst>
            </p:cNvPr>
            <p:cNvSpPr/>
            <p:nvPr/>
          </p:nvSpPr>
          <p:spPr>
            <a:xfrm>
              <a:off x="9792174" y="2411755"/>
              <a:ext cx="241738" cy="241738"/>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248363F-1562-D969-B1B5-61B159D0F0FD}"/>
                </a:ext>
              </a:extLst>
            </p:cNvPr>
            <p:cNvSpPr txBox="1"/>
            <p:nvPr/>
          </p:nvSpPr>
          <p:spPr>
            <a:xfrm>
              <a:off x="3227213" y="2692502"/>
              <a:ext cx="1303334" cy="584775"/>
            </a:xfrm>
            <a:prstGeom prst="rect">
              <a:avLst/>
            </a:prstGeom>
            <a:noFill/>
          </p:spPr>
          <p:txBody>
            <a:bodyPr wrap="square" rtlCol="0">
              <a:spAutoFit/>
            </a:bodyPr>
            <a:lstStyle/>
            <a:p>
              <a:pPr algn="ctr"/>
              <a:r>
                <a:rPr lang="en-US" sz="1600" b="1" dirty="0">
                  <a:solidFill>
                    <a:srgbClr val="065D93"/>
                  </a:solidFill>
                  <a:latin typeface="Lub Dub Bold" panose="020B0603030403020204" pitchFamily="34" charset="77"/>
                </a:rPr>
                <a:t>Ideal DAPT Initiation</a:t>
              </a:r>
              <a:endParaRPr lang="en-US" sz="1400" dirty="0">
                <a:latin typeface="Lub Dub Medium" panose="020B0603030403020204" pitchFamily="34" charset="77"/>
              </a:endParaRPr>
            </a:p>
          </p:txBody>
        </p:sp>
        <p:sp>
          <p:nvSpPr>
            <p:cNvPr id="20" name="TextBox 19">
              <a:extLst>
                <a:ext uri="{FF2B5EF4-FFF2-40B4-BE49-F238E27FC236}">
                  <a16:creationId xmlns:a16="http://schemas.microsoft.com/office/drawing/2014/main" id="{ADC30302-53D3-8715-573C-E26376BBA4CC}"/>
                </a:ext>
              </a:extLst>
            </p:cNvPr>
            <p:cNvSpPr txBox="1"/>
            <p:nvPr/>
          </p:nvSpPr>
          <p:spPr>
            <a:xfrm>
              <a:off x="5289693" y="2692502"/>
              <a:ext cx="1232214" cy="584775"/>
            </a:xfrm>
            <a:prstGeom prst="rect">
              <a:avLst/>
            </a:prstGeom>
            <a:noFill/>
          </p:spPr>
          <p:txBody>
            <a:bodyPr wrap="square" rtlCol="0">
              <a:spAutoFit/>
            </a:bodyPr>
            <a:lstStyle/>
            <a:p>
              <a:pPr algn="ctr"/>
              <a:r>
                <a:rPr lang="en-US" sz="1600" dirty="0">
                  <a:solidFill>
                    <a:srgbClr val="065D93"/>
                  </a:solidFill>
                  <a:latin typeface="Lub Dub Medium" panose="020B0603030403020204" pitchFamily="34" charset="77"/>
                </a:rPr>
                <a:t>Extended Window</a:t>
              </a:r>
              <a:endParaRPr lang="en-US" sz="1400" dirty="0">
                <a:latin typeface="Lub Dub Medium" panose="020B0603030403020204" pitchFamily="34" charset="77"/>
              </a:endParaRPr>
            </a:p>
          </p:txBody>
        </p:sp>
        <p:sp>
          <p:nvSpPr>
            <p:cNvPr id="21" name="TextBox 20">
              <a:extLst>
                <a:ext uri="{FF2B5EF4-FFF2-40B4-BE49-F238E27FC236}">
                  <a16:creationId xmlns:a16="http://schemas.microsoft.com/office/drawing/2014/main" id="{49DB8685-49E7-F8DB-9D2F-FFD503E199A6}"/>
                </a:ext>
              </a:extLst>
            </p:cNvPr>
            <p:cNvSpPr txBox="1"/>
            <p:nvPr/>
          </p:nvSpPr>
          <p:spPr>
            <a:xfrm>
              <a:off x="7321693" y="2692502"/>
              <a:ext cx="1232214" cy="584775"/>
            </a:xfrm>
            <a:prstGeom prst="rect">
              <a:avLst/>
            </a:prstGeom>
            <a:noFill/>
          </p:spPr>
          <p:txBody>
            <a:bodyPr wrap="square" rtlCol="0">
              <a:spAutoFit/>
            </a:bodyPr>
            <a:lstStyle/>
            <a:p>
              <a:pPr algn="ctr"/>
              <a:r>
                <a:rPr lang="en-US" sz="1600" b="1" dirty="0">
                  <a:solidFill>
                    <a:srgbClr val="065D93"/>
                  </a:solidFill>
                  <a:latin typeface="Lub Dub Bold" panose="020B0603030403020204" pitchFamily="34" charset="77"/>
                </a:rPr>
                <a:t>Switch to SAPT</a:t>
              </a:r>
              <a:endParaRPr lang="en-US" sz="1400" dirty="0">
                <a:latin typeface="Lub Dub Medium" panose="020B0603030403020204" pitchFamily="34" charset="77"/>
              </a:endParaRPr>
            </a:p>
          </p:txBody>
        </p:sp>
        <p:sp>
          <p:nvSpPr>
            <p:cNvPr id="22" name="TextBox 21">
              <a:extLst>
                <a:ext uri="{FF2B5EF4-FFF2-40B4-BE49-F238E27FC236}">
                  <a16:creationId xmlns:a16="http://schemas.microsoft.com/office/drawing/2014/main" id="{365C55DC-6A09-F0C5-4A0B-F564B72A6BB9}"/>
                </a:ext>
              </a:extLst>
            </p:cNvPr>
            <p:cNvSpPr txBox="1"/>
            <p:nvPr/>
          </p:nvSpPr>
          <p:spPr>
            <a:xfrm>
              <a:off x="9240770" y="2692502"/>
              <a:ext cx="1321575" cy="584775"/>
            </a:xfrm>
            <a:prstGeom prst="rect">
              <a:avLst/>
            </a:prstGeom>
            <a:noFill/>
          </p:spPr>
          <p:txBody>
            <a:bodyPr wrap="square" rtlCol="0">
              <a:spAutoFit/>
            </a:bodyPr>
            <a:lstStyle/>
            <a:p>
              <a:pPr algn="ctr"/>
              <a:r>
                <a:rPr lang="en-US" sz="1600" dirty="0">
                  <a:solidFill>
                    <a:srgbClr val="065D93"/>
                  </a:solidFill>
                  <a:latin typeface="Lub Dub Medium" panose="020B0603030403020204" pitchFamily="34" charset="77"/>
                </a:rPr>
                <a:t>90-Day Follow-Up</a:t>
              </a:r>
              <a:endParaRPr lang="en-US" sz="1400" dirty="0">
                <a:latin typeface="Lub Dub Medium" panose="020B0603030403020204" pitchFamily="34" charset="77"/>
              </a:endParaRPr>
            </a:p>
          </p:txBody>
        </p:sp>
        <p:sp>
          <p:nvSpPr>
            <p:cNvPr id="24" name="TextBox 23">
              <a:extLst>
                <a:ext uri="{FF2B5EF4-FFF2-40B4-BE49-F238E27FC236}">
                  <a16:creationId xmlns:a16="http://schemas.microsoft.com/office/drawing/2014/main" id="{17D3FA4D-12F4-DD4D-CF22-917744E244BF}"/>
                </a:ext>
              </a:extLst>
            </p:cNvPr>
            <p:cNvSpPr txBox="1"/>
            <p:nvPr/>
          </p:nvSpPr>
          <p:spPr>
            <a:xfrm>
              <a:off x="1246013" y="1676502"/>
              <a:ext cx="1232214" cy="369332"/>
            </a:xfrm>
            <a:prstGeom prst="rect">
              <a:avLst/>
            </a:prstGeom>
            <a:noFill/>
          </p:spPr>
          <p:txBody>
            <a:bodyPr wrap="square" rtlCol="0">
              <a:spAutoFit/>
            </a:bodyPr>
            <a:lstStyle/>
            <a:p>
              <a:pPr algn="ctr"/>
              <a:r>
                <a:rPr lang="en-US" b="1" dirty="0">
                  <a:solidFill>
                    <a:srgbClr val="C00000"/>
                  </a:solidFill>
                  <a:latin typeface="Lub Dub Bold" panose="020B0803030403020204" pitchFamily="34" charset="0"/>
                </a:rPr>
                <a:t>0 </a:t>
              </a:r>
              <a:r>
                <a:rPr lang="en-US" b="1" dirty="0" err="1">
                  <a:solidFill>
                    <a:srgbClr val="C00000"/>
                  </a:solidFill>
                  <a:latin typeface="Lub Dub Bold" panose="020B0803030403020204" pitchFamily="34" charset="0"/>
                </a:rPr>
                <a:t>hrs</a:t>
              </a:r>
              <a:endParaRPr lang="en-US" sz="1600" dirty="0">
                <a:solidFill>
                  <a:srgbClr val="C00000"/>
                </a:solidFill>
                <a:latin typeface="Lub Dub Bold" panose="020B0803030403020204" pitchFamily="34" charset="0"/>
              </a:endParaRPr>
            </a:p>
          </p:txBody>
        </p:sp>
        <p:sp>
          <p:nvSpPr>
            <p:cNvPr id="25" name="TextBox 24">
              <a:extLst>
                <a:ext uri="{FF2B5EF4-FFF2-40B4-BE49-F238E27FC236}">
                  <a16:creationId xmlns:a16="http://schemas.microsoft.com/office/drawing/2014/main" id="{9EE33A9F-1938-9B53-FFBC-D8AD86315A3C}"/>
                </a:ext>
              </a:extLst>
            </p:cNvPr>
            <p:cNvSpPr txBox="1"/>
            <p:nvPr/>
          </p:nvSpPr>
          <p:spPr>
            <a:xfrm>
              <a:off x="3227213" y="1676502"/>
              <a:ext cx="1303334" cy="369332"/>
            </a:xfrm>
            <a:prstGeom prst="rect">
              <a:avLst/>
            </a:prstGeom>
            <a:noFill/>
          </p:spPr>
          <p:txBody>
            <a:bodyPr wrap="square" rtlCol="0">
              <a:spAutoFit/>
            </a:bodyPr>
            <a:lstStyle/>
            <a:p>
              <a:pPr algn="ctr"/>
              <a:r>
                <a:rPr lang="en-US" b="1" dirty="0">
                  <a:solidFill>
                    <a:srgbClr val="C00000"/>
                  </a:solidFill>
                  <a:latin typeface="Lub Dub Bold" panose="020B0803030403020204" pitchFamily="34" charset="0"/>
                </a:rPr>
                <a:t>&lt; 24 </a:t>
              </a:r>
              <a:r>
                <a:rPr lang="en-US" b="1" dirty="0" err="1">
                  <a:solidFill>
                    <a:srgbClr val="C00000"/>
                  </a:solidFill>
                  <a:latin typeface="Lub Dub Bold" panose="020B0803030403020204" pitchFamily="34" charset="0"/>
                </a:rPr>
                <a:t>hrs</a:t>
              </a:r>
              <a:endParaRPr lang="en-US" sz="1600" dirty="0">
                <a:solidFill>
                  <a:srgbClr val="C00000"/>
                </a:solidFill>
                <a:latin typeface="Lub Dub Bold" panose="020B0803030403020204" pitchFamily="34" charset="0"/>
              </a:endParaRPr>
            </a:p>
          </p:txBody>
        </p:sp>
        <p:sp>
          <p:nvSpPr>
            <p:cNvPr id="26" name="TextBox 25">
              <a:extLst>
                <a:ext uri="{FF2B5EF4-FFF2-40B4-BE49-F238E27FC236}">
                  <a16:creationId xmlns:a16="http://schemas.microsoft.com/office/drawing/2014/main" id="{1CA925F9-09B7-20FD-CE70-E1F8C3854476}"/>
                </a:ext>
              </a:extLst>
            </p:cNvPr>
            <p:cNvSpPr txBox="1"/>
            <p:nvPr/>
          </p:nvSpPr>
          <p:spPr>
            <a:xfrm>
              <a:off x="5289693" y="1676502"/>
              <a:ext cx="1232214" cy="369332"/>
            </a:xfrm>
            <a:prstGeom prst="rect">
              <a:avLst/>
            </a:prstGeom>
            <a:noFill/>
          </p:spPr>
          <p:txBody>
            <a:bodyPr wrap="square" rtlCol="0">
              <a:spAutoFit/>
            </a:bodyPr>
            <a:lstStyle/>
            <a:p>
              <a:pPr algn="ctr"/>
              <a:r>
                <a:rPr lang="en-US" b="1" dirty="0">
                  <a:solidFill>
                    <a:schemeClr val="bg1">
                      <a:lumMod val="50000"/>
                    </a:schemeClr>
                  </a:solidFill>
                  <a:latin typeface="Lub Dub Bold" panose="020B0803030403020204" pitchFamily="34" charset="0"/>
                </a:rPr>
                <a:t>≤ 72 </a:t>
              </a:r>
              <a:r>
                <a:rPr lang="en-US" b="1" dirty="0" err="1">
                  <a:solidFill>
                    <a:schemeClr val="bg1">
                      <a:lumMod val="50000"/>
                    </a:schemeClr>
                  </a:solidFill>
                  <a:latin typeface="Lub Dub Bold" panose="020B0803030403020204" pitchFamily="34" charset="0"/>
                </a:rPr>
                <a:t>hrs</a:t>
              </a:r>
              <a:endParaRPr lang="en-US" sz="1600" b="1" dirty="0">
                <a:solidFill>
                  <a:schemeClr val="bg1">
                    <a:lumMod val="50000"/>
                  </a:schemeClr>
                </a:solidFill>
                <a:latin typeface="Lub Dub Bold" panose="020B0803030403020204" pitchFamily="34" charset="0"/>
              </a:endParaRPr>
            </a:p>
          </p:txBody>
        </p:sp>
        <p:sp>
          <p:nvSpPr>
            <p:cNvPr id="27" name="TextBox 26">
              <a:extLst>
                <a:ext uri="{FF2B5EF4-FFF2-40B4-BE49-F238E27FC236}">
                  <a16:creationId xmlns:a16="http://schemas.microsoft.com/office/drawing/2014/main" id="{130508B3-1265-CC2C-C671-6782445C42BA}"/>
                </a:ext>
              </a:extLst>
            </p:cNvPr>
            <p:cNvSpPr txBox="1"/>
            <p:nvPr/>
          </p:nvSpPr>
          <p:spPr>
            <a:xfrm>
              <a:off x="7321693" y="1676502"/>
              <a:ext cx="1232214" cy="369332"/>
            </a:xfrm>
            <a:prstGeom prst="rect">
              <a:avLst/>
            </a:prstGeom>
            <a:noFill/>
          </p:spPr>
          <p:txBody>
            <a:bodyPr wrap="square" rtlCol="0">
              <a:spAutoFit/>
            </a:bodyPr>
            <a:lstStyle/>
            <a:p>
              <a:pPr algn="ctr"/>
              <a:r>
                <a:rPr lang="en-US" b="1" dirty="0">
                  <a:solidFill>
                    <a:srgbClr val="065D93"/>
                  </a:solidFill>
                  <a:latin typeface="Lub Dub Bold" panose="020B0803030403020204" pitchFamily="34" charset="0"/>
                </a:rPr>
                <a:t>Day 21</a:t>
              </a:r>
              <a:endParaRPr lang="en-US" sz="1600" dirty="0">
                <a:latin typeface="Lub Dub Bold" panose="020B0803030403020204" pitchFamily="34" charset="0"/>
              </a:endParaRPr>
            </a:p>
          </p:txBody>
        </p:sp>
        <p:sp>
          <p:nvSpPr>
            <p:cNvPr id="28" name="TextBox 27">
              <a:extLst>
                <a:ext uri="{FF2B5EF4-FFF2-40B4-BE49-F238E27FC236}">
                  <a16:creationId xmlns:a16="http://schemas.microsoft.com/office/drawing/2014/main" id="{2E8207A4-659F-35E0-6FA7-019D07A65D26}"/>
                </a:ext>
              </a:extLst>
            </p:cNvPr>
            <p:cNvSpPr txBox="1"/>
            <p:nvPr/>
          </p:nvSpPr>
          <p:spPr>
            <a:xfrm>
              <a:off x="9302893" y="1676502"/>
              <a:ext cx="1232214" cy="369332"/>
            </a:xfrm>
            <a:prstGeom prst="rect">
              <a:avLst/>
            </a:prstGeom>
            <a:noFill/>
          </p:spPr>
          <p:txBody>
            <a:bodyPr wrap="square" rtlCol="0">
              <a:spAutoFit/>
            </a:bodyPr>
            <a:lstStyle/>
            <a:p>
              <a:pPr algn="ctr"/>
              <a:r>
                <a:rPr lang="en-US" b="1" dirty="0">
                  <a:solidFill>
                    <a:schemeClr val="bg1">
                      <a:lumMod val="50000"/>
                    </a:schemeClr>
                  </a:solidFill>
                  <a:latin typeface="Lub Dub Bold" panose="020B0803030403020204" pitchFamily="34" charset="0"/>
                </a:rPr>
                <a:t>90 days</a:t>
              </a:r>
              <a:endParaRPr lang="en-US" sz="1600" b="1" dirty="0">
                <a:solidFill>
                  <a:schemeClr val="bg1">
                    <a:lumMod val="50000"/>
                  </a:schemeClr>
                </a:solidFill>
                <a:latin typeface="Lub Dub Bold" panose="020B0803030403020204" pitchFamily="34" charset="0"/>
              </a:endParaRPr>
            </a:p>
          </p:txBody>
        </p:sp>
        <p:sp>
          <p:nvSpPr>
            <p:cNvPr id="33" name="TextBox 32">
              <a:extLst>
                <a:ext uri="{FF2B5EF4-FFF2-40B4-BE49-F238E27FC236}">
                  <a16:creationId xmlns:a16="http://schemas.microsoft.com/office/drawing/2014/main" id="{A108ABCB-E1C4-908B-B6FC-4AAAADCFAD70}"/>
                </a:ext>
              </a:extLst>
            </p:cNvPr>
            <p:cNvSpPr txBox="1"/>
            <p:nvPr/>
          </p:nvSpPr>
          <p:spPr>
            <a:xfrm>
              <a:off x="5022323" y="2071708"/>
              <a:ext cx="1766954" cy="338554"/>
            </a:xfrm>
            <a:prstGeom prst="rect">
              <a:avLst/>
            </a:prstGeom>
            <a:noFill/>
          </p:spPr>
          <p:txBody>
            <a:bodyPr wrap="square" rtlCol="0">
              <a:spAutoFit/>
            </a:bodyPr>
            <a:lstStyle/>
            <a:p>
              <a:pPr algn="ctr"/>
              <a:r>
                <a:rPr lang="en-US" sz="1600" dirty="0">
                  <a:solidFill>
                    <a:srgbClr val="CF222A"/>
                  </a:solidFill>
                  <a:latin typeface="Lub Dub Medium" panose="020B0603030403020204" pitchFamily="34" charset="77"/>
                </a:rPr>
                <a:t>DAPT Window</a:t>
              </a:r>
              <a:endParaRPr lang="en-US" sz="1400" dirty="0">
                <a:solidFill>
                  <a:srgbClr val="CF222A"/>
                </a:solidFill>
                <a:latin typeface="Lub Dub Medium" panose="020B0603030403020204" pitchFamily="34" charset="77"/>
              </a:endParaRPr>
            </a:p>
          </p:txBody>
        </p:sp>
        <p:cxnSp>
          <p:nvCxnSpPr>
            <p:cNvPr id="35" name="Straight Arrow Connector 34">
              <a:extLst>
                <a:ext uri="{FF2B5EF4-FFF2-40B4-BE49-F238E27FC236}">
                  <a16:creationId xmlns:a16="http://schemas.microsoft.com/office/drawing/2014/main" id="{3E9A0318-F49E-4046-1CDE-8D1E72EF06AC}"/>
                </a:ext>
              </a:extLst>
            </p:cNvPr>
            <p:cNvCxnSpPr>
              <a:cxnSpLocks/>
            </p:cNvCxnSpPr>
            <p:nvPr/>
          </p:nvCxnSpPr>
          <p:spPr>
            <a:xfrm>
              <a:off x="6697579" y="2240985"/>
              <a:ext cx="1239519" cy="0"/>
            </a:xfrm>
            <a:prstGeom prst="straightConnector1">
              <a:avLst/>
            </a:prstGeom>
            <a:ln w="12700">
              <a:solidFill>
                <a:srgbClr val="CF222A"/>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2618F20-AE1C-5933-E5A7-AF4FCF1F8C31}"/>
                </a:ext>
              </a:extLst>
            </p:cNvPr>
            <p:cNvCxnSpPr>
              <a:cxnSpLocks/>
            </p:cNvCxnSpPr>
            <p:nvPr/>
          </p:nvCxnSpPr>
          <p:spPr>
            <a:xfrm flipH="1">
              <a:off x="3911637" y="2240985"/>
              <a:ext cx="1239519" cy="0"/>
            </a:xfrm>
            <a:prstGeom prst="straightConnector1">
              <a:avLst/>
            </a:prstGeom>
            <a:ln w="12700">
              <a:solidFill>
                <a:srgbClr val="CF222A"/>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Rectangle 9" descr="Zero Hours: System Onset; Less than 24 Hours: Ideal DAPT Initiation; Less than or equal to 72 hours: Extended Window; Day 21: Switch to SAPT; 90 Days: 90 Day Follow Up.   DAPT window is between less than 24 hours and Day 21. ">
            <a:extLst>
              <a:ext uri="{FF2B5EF4-FFF2-40B4-BE49-F238E27FC236}">
                <a16:creationId xmlns:a16="http://schemas.microsoft.com/office/drawing/2014/main" id="{91FB9118-6598-AD96-CC56-389DCE20E4CE}"/>
              </a:ext>
            </a:extLst>
          </p:cNvPr>
          <p:cNvSpPr/>
          <p:nvPr/>
        </p:nvSpPr>
        <p:spPr>
          <a:xfrm>
            <a:off x="878305" y="1467853"/>
            <a:ext cx="9998242" cy="20213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5B30523F-56E2-165F-3794-5A5202662260}"/>
              </a:ext>
            </a:extLst>
          </p:cNvPr>
          <p:cNvSpPr txBox="1"/>
          <p:nvPr/>
        </p:nvSpPr>
        <p:spPr>
          <a:xfrm>
            <a:off x="1171248" y="4149339"/>
            <a:ext cx="2377090" cy="1215717"/>
          </a:xfrm>
          <a:prstGeom prst="rect">
            <a:avLst/>
          </a:prstGeom>
          <a:noFill/>
        </p:spPr>
        <p:txBody>
          <a:bodyPr wrap="square" rtlCol="0">
            <a:spAutoFit/>
          </a:bodyPr>
          <a:lstStyle/>
          <a:p>
            <a:pPr algn="ctr"/>
            <a:r>
              <a:rPr lang="en-US" sz="2400" b="1" dirty="0">
                <a:solidFill>
                  <a:srgbClr val="CF222A"/>
                </a:solidFill>
                <a:latin typeface="Lub Dub Bold" panose="020B0603030403020204" pitchFamily="34" charset="77"/>
              </a:rPr>
              <a:t>&lt; 24 </a:t>
            </a:r>
            <a:r>
              <a:rPr lang="en-US" sz="2400" b="1" dirty="0" err="1">
                <a:solidFill>
                  <a:srgbClr val="CF222A"/>
                </a:solidFill>
                <a:latin typeface="Lub Dub Bold" panose="020B0603030403020204" pitchFamily="34" charset="77"/>
              </a:rPr>
              <a:t>hrs</a:t>
            </a:r>
            <a:endParaRPr lang="en-US" sz="2400" b="1" dirty="0">
              <a:solidFill>
                <a:srgbClr val="CF222A"/>
              </a:solidFill>
              <a:latin typeface="Lub Dub Bold" panose="020B0603030403020204" pitchFamily="34" charset="77"/>
            </a:endParaRPr>
          </a:p>
          <a:p>
            <a:pPr algn="ctr">
              <a:spcBef>
                <a:spcPts val="600"/>
              </a:spcBef>
            </a:pPr>
            <a:r>
              <a:rPr lang="en-US" sz="2200" dirty="0">
                <a:solidFill>
                  <a:srgbClr val="2E2E2E"/>
                </a:solidFill>
                <a:latin typeface="Lub Dub Medium" panose="020B0603030403020204" pitchFamily="34" charset="77"/>
                <a:ea typeface="Calibri" pitchFamily="34" charset="-122"/>
                <a:cs typeface="Calibri" pitchFamily="34" charset="-120"/>
              </a:rPr>
              <a:t>Ideal initiation window</a:t>
            </a:r>
            <a:endParaRPr lang="en-US" sz="2200" dirty="0">
              <a:latin typeface="Lub Dub Medium" panose="020B0603030403020204" pitchFamily="34" charset="77"/>
            </a:endParaRPr>
          </a:p>
        </p:txBody>
      </p:sp>
      <p:sp>
        <p:nvSpPr>
          <p:cNvPr id="40" name="TextBox 39">
            <a:extLst>
              <a:ext uri="{FF2B5EF4-FFF2-40B4-BE49-F238E27FC236}">
                <a16:creationId xmlns:a16="http://schemas.microsoft.com/office/drawing/2014/main" id="{96AE5FD2-01A8-357D-BB80-F531822B4F43}"/>
              </a:ext>
            </a:extLst>
          </p:cNvPr>
          <p:cNvSpPr txBox="1"/>
          <p:nvPr/>
        </p:nvSpPr>
        <p:spPr>
          <a:xfrm>
            <a:off x="4839058" y="4149338"/>
            <a:ext cx="2247587" cy="1215717"/>
          </a:xfrm>
          <a:prstGeom prst="rect">
            <a:avLst/>
          </a:prstGeom>
          <a:noFill/>
        </p:spPr>
        <p:txBody>
          <a:bodyPr wrap="square" rtlCol="0">
            <a:spAutoFit/>
          </a:bodyPr>
          <a:lstStyle/>
          <a:p>
            <a:pPr algn="ctr"/>
            <a:r>
              <a:rPr lang="en-US" sz="2400" b="1" dirty="0">
                <a:solidFill>
                  <a:srgbClr val="065D93"/>
                </a:solidFill>
                <a:latin typeface="Lub Dub Bold" panose="020B0603030403020204" pitchFamily="34" charset="77"/>
              </a:rPr>
              <a:t>Day 21</a:t>
            </a:r>
          </a:p>
          <a:p>
            <a:pPr algn="ctr">
              <a:spcBef>
                <a:spcPts val="600"/>
              </a:spcBef>
            </a:pPr>
            <a:r>
              <a:rPr lang="en-US" sz="2200" dirty="0">
                <a:solidFill>
                  <a:srgbClr val="2E2E2E"/>
                </a:solidFill>
                <a:latin typeface="Lub Dub Medium" panose="020B0603030403020204" pitchFamily="34" charset="77"/>
                <a:ea typeface="Calibri" pitchFamily="34" charset="-122"/>
                <a:cs typeface="Calibri" pitchFamily="34" charset="-120"/>
              </a:rPr>
              <a:t>Duration of dual therapy</a:t>
            </a:r>
            <a:endParaRPr lang="en-US" sz="2200" dirty="0">
              <a:latin typeface="Lub Dub Medium" panose="020B0603030403020204" pitchFamily="34" charset="77"/>
            </a:endParaRPr>
          </a:p>
        </p:txBody>
      </p:sp>
      <p:sp>
        <p:nvSpPr>
          <p:cNvPr id="41" name="TextBox 40">
            <a:extLst>
              <a:ext uri="{FF2B5EF4-FFF2-40B4-BE49-F238E27FC236}">
                <a16:creationId xmlns:a16="http://schemas.microsoft.com/office/drawing/2014/main" id="{5155CA30-2F48-13DD-40ED-7C75DEAB63E6}"/>
              </a:ext>
            </a:extLst>
          </p:cNvPr>
          <p:cNvSpPr txBox="1"/>
          <p:nvPr/>
        </p:nvSpPr>
        <p:spPr>
          <a:xfrm>
            <a:off x="8512744" y="4149339"/>
            <a:ext cx="2086653" cy="1215717"/>
          </a:xfrm>
          <a:prstGeom prst="rect">
            <a:avLst/>
          </a:prstGeom>
          <a:noFill/>
        </p:spPr>
        <p:txBody>
          <a:bodyPr wrap="square" rtlCol="0">
            <a:spAutoFit/>
          </a:bodyPr>
          <a:lstStyle/>
          <a:p>
            <a:pPr algn="ctr"/>
            <a:r>
              <a:rPr lang="en-US" sz="2400" b="1" dirty="0">
                <a:latin typeface="Lub Dub Bold" panose="020B0603030403020204" pitchFamily="34" charset="77"/>
              </a:rPr>
              <a:t>90 days</a:t>
            </a:r>
          </a:p>
          <a:p>
            <a:pPr algn="ctr">
              <a:spcBef>
                <a:spcPts val="600"/>
              </a:spcBef>
            </a:pPr>
            <a:r>
              <a:rPr lang="en-US" sz="2200" dirty="0">
                <a:solidFill>
                  <a:srgbClr val="2E2E2E"/>
                </a:solidFill>
                <a:latin typeface="Lub Dub Medium" panose="020B0603030403020204" pitchFamily="34" charset="77"/>
                <a:ea typeface="Calibri" pitchFamily="34" charset="-122"/>
                <a:cs typeface="Calibri" pitchFamily="34" charset="-120"/>
              </a:rPr>
              <a:t>Primary trial endpoint</a:t>
            </a:r>
            <a:endParaRPr lang="en-US" sz="2200" dirty="0">
              <a:latin typeface="Lub Dub Medium" panose="020B0603030403020204" pitchFamily="34" charset="77"/>
            </a:endParaRPr>
          </a:p>
        </p:txBody>
      </p:sp>
      <p:sp>
        <p:nvSpPr>
          <p:cNvPr id="4" name="Slide Number Placeholder 3">
            <a:extLst>
              <a:ext uri="{FF2B5EF4-FFF2-40B4-BE49-F238E27FC236}">
                <a16:creationId xmlns:a16="http://schemas.microsoft.com/office/drawing/2014/main" id="{0CB65DF3-9685-73D5-5B38-672139CD036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16</a:t>
            </a:fld>
            <a:endParaRPr lang="en-US" sz="900" dirty="0"/>
          </a:p>
        </p:txBody>
      </p:sp>
      <p:sp>
        <p:nvSpPr>
          <p:cNvPr id="11" name="Text Placeholder 4">
            <a:extLst>
              <a:ext uri="{FF2B5EF4-FFF2-40B4-BE49-F238E27FC236}">
                <a16:creationId xmlns:a16="http://schemas.microsoft.com/office/drawing/2014/main" id="{5D437EF3-DB34-7E7F-B6E2-121D4BD48044}"/>
              </a:ext>
            </a:extLst>
          </p:cNvPr>
          <p:cNvSpPr>
            <a:spLocks noGrp="1"/>
          </p:cNvSpPr>
          <p:nvPr>
            <p:ph type="body" sz="quarter" idx="13"/>
          </p:nvPr>
        </p:nvSpPr>
        <p:spPr>
          <a:xfrm>
            <a:off x="1392327" y="5923939"/>
            <a:ext cx="10508451" cy="320299"/>
          </a:xfrm>
        </p:spPr>
        <p:txBody>
          <a:bodyPr/>
          <a:lstStyle/>
          <a:p>
            <a:r>
              <a:rPr lang="en-US" b="1" dirty="0"/>
              <a:t>Abbreviations: </a:t>
            </a:r>
            <a:r>
              <a:rPr lang="en-US" dirty="0"/>
              <a:t>DAPT indicates dual antiplatelet therapy; and SAPT, single antiplatelet therapy.</a:t>
            </a:r>
          </a:p>
        </p:txBody>
      </p:sp>
    </p:spTree>
    <p:extLst>
      <p:ext uri="{BB962C8B-B14F-4D97-AF65-F5344CB8AC3E}">
        <p14:creationId xmlns:p14="http://schemas.microsoft.com/office/powerpoint/2010/main" val="141355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782C3-3C10-53A0-1B2F-4C605D0694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55F56B-F07E-0088-8CC7-9D03887AF1A5}"/>
              </a:ext>
            </a:extLst>
          </p:cNvPr>
          <p:cNvSpPr>
            <a:spLocks noGrp="1"/>
          </p:cNvSpPr>
          <p:nvPr>
            <p:ph type="title"/>
          </p:nvPr>
        </p:nvSpPr>
        <p:spPr/>
        <p:txBody>
          <a:bodyPr/>
          <a:lstStyle/>
          <a:p>
            <a:r>
              <a:rPr lang="en-US" dirty="0"/>
              <a:t>Treatment Regimen: </a:t>
            </a:r>
            <a:r>
              <a:rPr lang="en-US" dirty="0">
                <a:latin typeface="Lub Dub Medium" panose="020B0603030403020204" pitchFamily="34" charset="0"/>
              </a:rPr>
              <a:t>Clopidogrel + Aspirin</a:t>
            </a:r>
            <a:endParaRPr lang="en-US" dirty="0"/>
          </a:p>
        </p:txBody>
      </p:sp>
      <p:sp>
        <p:nvSpPr>
          <p:cNvPr id="6" name="Rectangle 5">
            <a:extLst>
              <a:ext uri="{FF2B5EF4-FFF2-40B4-BE49-F238E27FC236}">
                <a16:creationId xmlns:a16="http://schemas.microsoft.com/office/drawing/2014/main" id="{E930D614-13B6-2004-5A30-657EE92B7A9F}"/>
              </a:ext>
              <a:ext uri="{C183D7F6-B498-43B3-948B-1728B52AA6E4}">
                <adec:decorative xmlns:adec="http://schemas.microsoft.com/office/drawing/2017/decorative" val="1"/>
              </a:ext>
            </a:extLst>
          </p:cNvPr>
          <p:cNvSpPr/>
          <p:nvPr/>
        </p:nvSpPr>
        <p:spPr>
          <a:xfrm>
            <a:off x="838200" y="1330788"/>
            <a:ext cx="10324582" cy="4216738"/>
          </a:xfrm>
          <a:prstGeom prst="rect">
            <a:avLst/>
          </a:prstGeom>
          <a:solidFill>
            <a:srgbClr val="79C7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09CD6004-0525-D122-C08D-551578779113}"/>
              </a:ext>
            </a:extLst>
          </p:cNvPr>
          <p:cNvSpPr>
            <a:spLocks noGrp="1"/>
          </p:cNvSpPr>
          <p:nvPr>
            <p:ph idx="1"/>
          </p:nvPr>
        </p:nvSpPr>
        <p:spPr>
          <a:xfrm>
            <a:off x="854927" y="1363579"/>
            <a:ext cx="10291128" cy="993016"/>
          </a:xfrm>
        </p:spPr>
        <p:txBody>
          <a:bodyPr>
            <a:normAutofit fontScale="92500" lnSpcReduction="10000"/>
          </a:bodyPr>
          <a:lstStyle/>
          <a:p>
            <a:pPr marL="0" indent="0" algn="ctr">
              <a:buNone/>
            </a:pPr>
            <a:r>
              <a:rPr lang="en-US" sz="2200" b="1" dirty="0">
                <a:latin typeface="Lub Dub Bold" panose="020B0603030403020204" pitchFamily="34" charset="77"/>
                <a:ea typeface="Calibri" pitchFamily="34" charset="-122"/>
                <a:cs typeface="Calibri" pitchFamily="34" charset="-120"/>
              </a:rPr>
              <a:t>COR 1</a:t>
            </a:r>
            <a:r>
              <a:rPr lang="en-US" sz="2200" dirty="0">
                <a:latin typeface="Lub Dub Bold" panose="020B0803030403020204" pitchFamily="34" charset="0"/>
              </a:rPr>
              <a:t> |</a:t>
            </a:r>
            <a:r>
              <a:rPr lang="en-US" sz="2200" b="1" dirty="0">
                <a:latin typeface="Lub Dub Bold" panose="020B0603030403020204" pitchFamily="34" charset="77"/>
                <a:ea typeface="Calibri" pitchFamily="34" charset="-122"/>
                <a:cs typeface="Calibri" pitchFamily="34" charset="-120"/>
              </a:rPr>
              <a:t> LOE A</a:t>
            </a:r>
          </a:p>
          <a:p>
            <a:pPr marL="0" indent="0" algn="ctr">
              <a:buNone/>
            </a:pPr>
            <a:r>
              <a:rPr lang="en-US" sz="2000" b="1" dirty="0">
                <a:latin typeface="Lub Dub Bold" panose="020B0603030403020204" pitchFamily="34" charset="77"/>
                <a:ea typeface="Calibri" pitchFamily="34" charset="-122"/>
                <a:cs typeface="Calibri" pitchFamily="34" charset="-120"/>
              </a:rPr>
              <a:t>Standard First-Line Regimen  </a:t>
            </a:r>
            <a:br>
              <a:rPr lang="en-US" sz="2000" b="1" dirty="0">
                <a:latin typeface="Lub Dub Bold" panose="020B0603030403020204" pitchFamily="34" charset="77"/>
                <a:ea typeface="Calibri" pitchFamily="34" charset="-122"/>
                <a:cs typeface="Calibri" pitchFamily="34" charset="-120"/>
              </a:rPr>
            </a:br>
            <a:r>
              <a:rPr lang="en-US" sz="2000" b="1" dirty="0">
                <a:latin typeface="Lub Dub Bold" panose="020B0603030403020204" pitchFamily="34" charset="77"/>
                <a:ea typeface="Calibri" pitchFamily="34" charset="-122"/>
                <a:cs typeface="Calibri" pitchFamily="34" charset="-120"/>
              </a:rPr>
              <a:t>Supported by CHANCE, POINT, INSPIRES</a:t>
            </a:r>
            <a:endParaRPr lang="en-US" sz="2100" dirty="0">
              <a:latin typeface="Lub Dub Medium" panose="020B0603030403020204" pitchFamily="34" charset="77"/>
            </a:endParaRPr>
          </a:p>
        </p:txBody>
      </p:sp>
      <p:sp>
        <p:nvSpPr>
          <p:cNvPr id="8" name="Content Placeholder 2">
            <a:extLst>
              <a:ext uri="{FF2B5EF4-FFF2-40B4-BE49-F238E27FC236}">
                <a16:creationId xmlns:a16="http://schemas.microsoft.com/office/drawing/2014/main" id="{AF08072B-7B8E-1B99-B4B2-3F0DAABDF93E}"/>
              </a:ext>
            </a:extLst>
          </p:cNvPr>
          <p:cNvSpPr txBox="1">
            <a:spLocks/>
          </p:cNvSpPr>
          <p:nvPr/>
        </p:nvSpPr>
        <p:spPr>
          <a:xfrm>
            <a:off x="1029218" y="2309967"/>
            <a:ext cx="5491898" cy="11070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US" sz="1800" b="1" dirty="0">
                <a:latin typeface="Lub Dub Bold" panose="020B0603030403020204" pitchFamily="34" charset="77"/>
                <a:ea typeface="Calibri" pitchFamily="34" charset="-122"/>
                <a:cs typeface="Calibri" pitchFamily="34" charset="-120"/>
              </a:rPr>
              <a:t>Loading Dose</a:t>
            </a:r>
            <a:br>
              <a:rPr lang="en-US" sz="1800" b="1" dirty="0">
                <a:latin typeface="Lub Dub Bold" panose="020B0603030403020204" pitchFamily="34" charset="77"/>
              </a:rPr>
            </a:br>
            <a:r>
              <a:rPr lang="en-US" sz="1800" dirty="0">
                <a:latin typeface="Lub Dub Medium" panose="020B0603030403020204" pitchFamily="34" charset="77"/>
                <a:ea typeface="Calibri" pitchFamily="34" charset="-122"/>
                <a:cs typeface="Calibri" pitchFamily="34" charset="-120"/>
              </a:rPr>
              <a:t>Administer loading dose of clopidogrel + aspirin as soon as possible (ideally in the ER)</a:t>
            </a:r>
            <a:endParaRPr lang="en-US" sz="1800" dirty="0">
              <a:latin typeface="Lub Dub Medium" panose="020B0603030403020204" pitchFamily="34" charset="77"/>
            </a:endParaRPr>
          </a:p>
        </p:txBody>
      </p:sp>
      <p:sp>
        <p:nvSpPr>
          <p:cNvPr id="9" name="Content Placeholder 2">
            <a:extLst>
              <a:ext uri="{FF2B5EF4-FFF2-40B4-BE49-F238E27FC236}">
                <a16:creationId xmlns:a16="http://schemas.microsoft.com/office/drawing/2014/main" id="{36ECF08A-20BA-F491-FC3E-973C40FEF66A}"/>
              </a:ext>
            </a:extLst>
          </p:cNvPr>
          <p:cNvSpPr txBox="1">
            <a:spLocks/>
          </p:cNvSpPr>
          <p:nvPr/>
        </p:nvSpPr>
        <p:spPr>
          <a:xfrm>
            <a:off x="6573285" y="2309967"/>
            <a:ext cx="4993211" cy="10107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2"/>
            </a:pPr>
            <a:r>
              <a:rPr lang="en-US" sz="1800" b="1" dirty="0">
                <a:latin typeface="Lub Dub Bold" panose="020B0603030403020204" pitchFamily="34" charset="77"/>
                <a:ea typeface="Calibri" pitchFamily="34" charset="-122"/>
                <a:cs typeface="Calibri" pitchFamily="34" charset="-120"/>
              </a:rPr>
              <a:t>Initiation Window</a:t>
            </a:r>
            <a:br>
              <a:rPr lang="en-US" sz="1800" b="1" dirty="0">
                <a:latin typeface="Lub Dub Bold" panose="020B0603030403020204" pitchFamily="34" charset="77"/>
              </a:rPr>
            </a:br>
            <a:r>
              <a:rPr lang="en-US" sz="1800" dirty="0">
                <a:latin typeface="Lub Dub Medium" panose="020B0603030403020204" pitchFamily="34" charset="77"/>
                <a:ea typeface="Calibri" pitchFamily="34" charset="-122"/>
                <a:cs typeface="Calibri" pitchFamily="34" charset="-120"/>
              </a:rPr>
              <a:t>Begin within 24 hours of symptom </a:t>
            </a:r>
            <a:br>
              <a:rPr lang="en-US" sz="1800" dirty="0">
                <a:latin typeface="Lub Dub Medium" panose="020B0603030403020204" pitchFamily="34" charset="77"/>
                <a:ea typeface="Calibri" pitchFamily="34" charset="-122"/>
                <a:cs typeface="Calibri" pitchFamily="34" charset="-120"/>
              </a:rPr>
            </a:br>
            <a:r>
              <a:rPr lang="en-US" sz="1800" dirty="0">
                <a:latin typeface="Lub Dub Medium" panose="020B0603030403020204" pitchFamily="34" charset="77"/>
                <a:ea typeface="Calibri" pitchFamily="34" charset="-122"/>
                <a:cs typeface="Calibri" pitchFamily="34" charset="-120"/>
              </a:rPr>
              <a:t>onset for maximum benefit</a:t>
            </a:r>
            <a:endParaRPr lang="en-US" sz="1800" dirty="0">
              <a:latin typeface="Lub Dub Medium" panose="020B0603030403020204" pitchFamily="34" charset="77"/>
            </a:endParaRPr>
          </a:p>
        </p:txBody>
      </p:sp>
      <p:sp>
        <p:nvSpPr>
          <p:cNvPr id="3" name="Content Placeholder 2">
            <a:extLst>
              <a:ext uri="{FF2B5EF4-FFF2-40B4-BE49-F238E27FC236}">
                <a16:creationId xmlns:a16="http://schemas.microsoft.com/office/drawing/2014/main" id="{B1C7BE55-0923-CEE1-87B8-ACFF556EBF5A}"/>
              </a:ext>
            </a:extLst>
          </p:cNvPr>
          <p:cNvSpPr txBox="1">
            <a:spLocks/>
          </p:cNvSpPr>
          <p:nvPr/>
        </p:nvSpPr>
        <p:spPr>
          <a:xfrm>
            <a:off x="1029218" y="3316609"/>
            <a:ext cx="4993210" cy="7861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3"/>
            </a:pPr>
            <a:r>
              <a:rPr lang="en-US" sz="1800" b="1" dirty="0">
                <a:latin typeface="Lub Dub Bold" panose="020B0603030403020204" pitchFamily="34" charset="77"/>
                <a:ea typeface="Calibri" pitchFamily="34" charset="-122"/>
                <a:cs typeface="Calibri" pitchFamily="34" charset="-120"/>
              </a:rPr>
              <a:t>Duration</a:t>
            </a:r>
            <a:br>
              <a:rPr lang="en-US" sz="1800" b="1" dirty="0">
                <a:latin typeface="Lub Dub Bold" panose="020B0603030403020204" pitchFamily="34" charset="77"/>
                <a:ea typeface="Calibri" pitchFamily="34" charset="-122"/>
                <a:cs typeface="Calibri" pitchFamily="34" charset="-120"/>
              </a:rPr>
            </a:br>
            <a:r>
              <a:rPr lang="en-US" sz="1800" dirty="0">
                <a:latin typeface="Lub Dub Medium" panose="020B0603030403020204" pitchFamily="34" charset="77"/>
                <a:ea typeface="Calibri" pitchFamily="34" charset="-122"/>
                <a:cs typeface="Calibri" pitchFamily="34" charset="-120"/>
              </a:rPr>
              <a:t>Continue clopidogrel + aspirin for </a:t>
            </a:r>
            <a:br>
              <a:rPr lang="en-US" sz="1800" dirty="0">
                <a:latin typeface="Lub Dub Medium" panose="020B0603030403020204" pitchFamily="34" charset="77"/>
                <a:ea typeface="Calibri" pitchFamily="34" charset="-122"/>
                <a:cs typeface="Calibri" pitchFamily="34" charset="-120"/>
              </a:rPr>
            </a:br>
            <a:r>
              <a:rPr lang="en-US" sz="1800" dirty="0">
                <a:latin typeface="Lub Dub Medium" panose="020B0603030403020204" pitchFamily="34" charset="77"/>
                <a:ea typeface="Calibri" pitchFamily="34" charset="-122"/>
                <a:cs typeface="Calibri" pitchFamily="34" charset="-120"/>
              </a:rPr>
              <a:t>21 days</a:t>
            </a:r>
            <a:endParaRPr lang="en-US" sz="1800" dirty="0">
              <a:latin typeface="Lub Dub Medium" panose="020B0603030403020204" pitchFamily="34" charset="77"/>
            </a:endParaRPr>
          </a:p>
        </p:txBody>
      </p:sp>
      <p:sp>
        <p:nvSpPr>
          <p:cNvPr id="5" name="Content Placeholder 2">
            <a:extLst>
              <a:ext uri="{FF2B5EF4-FFF2-40B4-BE49-F238E27FC236}">
                <a16:creationId xmlns:a16="http://schemas.microsoft.com/office/drawing/2014/main" id="{53844940-5D6D-C782-79B5-542893702E09}"/>
              </a:ext>
            </a:extLst>
          </p:cNvPr>
          <p:cNvSpPr txBox="1">
            <a:spLocks/>
          </p:cNvSpPr>
          <p:nvPr/>
        </p:nvSpPr>
        <p:spPr>
          <a:xfrm>
            <a:off x="6573286" y="3316609"/>
            <a:ext cx="4207010" cy="8463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4"/>
            </a:pPr>
            <a:r>
              <a:rPr lang="en-US" sz="1800" b="1" dirty="0">
                <a:latin typeface="Lub Dub Bold" panose="020B0603030403020204" pitchFamily="34" charset="77"/>
                <a:ea typeface="Calibri" pitchFamily="34" charset="-122"/>
                <a:cs typeface="Calibri" pitchFamily="34" charset="-120"/>
              </a:rPr>
              <a:t>Transition</a:t>
            </a:r>
            <a:br>
              <a:rPr lang="en-US" sz="1800" b="1" dirty="0">
                <a:latin typeface="Lub Dub Bold" panose="020B0603030403020204" pitchFamily="34" charset="77"/>
                <a:ea typeface="Calibri" pitchFamily="34" charset="-122"/>
                <a:cs typeface="Calibri" pitchFamily="34" charset="-120"/>
              </a:rPr>
            </a:br>
            <a:r>
              <a:rPr lang="en-US" sz="1800" dirty="0">
                <a:latin typeface="Lub Dub Medium" panose="020B0603030403020204" pitchFamily="34" charset="77"/>
                <a:ea typeface="Calibri" pitchFamily="34" charset="-122"/>
                <a:cs typeface="Calibri" pitchFamily="34" charset="-120"/>
              </a:rPr>
              <a:t>Switch to single antiplatelet therapy (SAPT) at Day 21</a:t>
            </a:r>
            <a:endParaRPr lang="en-US" sz="1800" dirty="0">
              <a:latin typeface="Lub Dub Medium" panose="020B0603030403020204" pitchFamily="34" charset="77"/>
            </a:endParaRPr>
          </a:p>
        </p:txBody>
      </p:sp>
      <p:sp>
        <p:nvSpPr>
          <p:cNvPr id="10" name="Content Placeholder 2">
            <a:extLst>
              <a:ext uri="{FF2B5EF4-FFF2-40B4-BE49-F238E27FC236}">
                <a16:creationId xmlns:a16="http://schemas.microsoft.com/office/drawing/2014/main" id="{5B8B3C97-E732-BE5D-5B6C-261BDFC9A736}"/>
              </a:ext>
            </a:extLst>
          </p:cNvPr>
          <p:cNvSpPr txBox="1">
            <a:spLocks/>
          </p:cNvSpPr>
          <p:nvPr/>
        </p:nvSpPr>
        <p:spPr>
          <a:xfrm>
            <a:off x="1029218" y="4387420"/>
            <a:ext cx="4993210" cy="11070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5"/>
            </a:pPr>
            <a:r>
              <a:rPr lang="en-US" sz="1800" b="1" dirty="0">
                <a:latin typeface="Lub Dub Bold" panose="020B0603030403020204" pitchFamily="34" charset="77"/>
                <a:ea typeface="Calibri" pitchFamily="34" charset="-122"/>
                <a:cs typeface="Calibri" pitchFamily="34" charset="-120"/>
              </a:rPr>
              <a:t>Monitoring</a:t>
            </a:r>
            <a:br>
              <a:rPr lang="en-US" sz="1800" b="1" dirty="0">
                <a:latin typeface="Lub Dub Bold" panose="020B0603030403020204" pitchFamily="34" charset="77"/>
                <a:ea typeface="Calibri" pitchFamily="34" charset="-122"/>
                <a:cs typeface="Calibri" pitchFamily="34" charset="-120"/>
              </a:rPr>
            </a:br>
            <a:r>
              <a:rPr lang="en-US" sz="1800" dirty="0">
                <a:latin typeface="Lub Dub Medium" panose="020B0603030403020204" pitchFamily="34" charset="77"/>
                <a:ea typeface="Calibri" pitchFamily="34" charset="-122"/>
                <a:cs typeface="Calibri" pitchFamily="34" charset="-120"/>
              </a:rPr>
              <a:t>Assess for bleeding; consider 90-day follow-up for stroke recurrence</a:t>
            </a:r>
            <a:endParaRPr lang="en-US" sz="1800" dirty="0">
              <a:latin typeface="Lub Dub Medium" panose="020B0603030403020204" pitchFamily="34" charset="77"/>
            </a:endParaRPr>
          </a:p>
        </p:txBody>
      </p:sp>
      <p:sp>
        <p:nvSpPr>
          <p:cNvPr id="11" name="Content Placeholder 2">
            <a:extLst>
              <a:ext uri="{FF2B5EF4-FFF2-40B4-BE49-F238E27FC236}">
                <a16:creationId xmlns:a16="http://schemas.microsoft.com/office/drawing/2014/main" id="{AABDAF52-9FA4-20D9-0379-79FB16472287}"/>
              </a:ext>
            </a:extLst>
          </p:cNvPr>
          <p:cNvSpPr txBox="1">
            <a:spLocks/>
          </p:cNvSpPr>
          <p:nvPr/>
        </p:nvSpPr>
        <p:spPr>
          <a:xfrm>
            <a:off x="6573285" y="4387420"/>
            <a:ext cx="4993211" cy="11350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startAt="6"/>
            </a:pPr>
            <a:r>
              <a:rPr lang="en-US" sz="1800" b="1" dirty="0">
                <a:latin typeface="Lub Dub Bold" panose="020B0603030403020204" pitchFamily="34" charset="77"/>
                <a:ea typeface="Calibri" pitchFamily="34" charset="-122"/>
                <a:cs typeface="Calibri" pitchFamily="34" charset="-120"/>
              </a:rPr>
              <a:t>Genetic Consideration</a:t>
            </a:r>
            <a:br>
              <a:rPr lang="en-US" sz="1800" b="1" dirty="0">
                <a:latin typeface="Lub Dub Bold" panose="020B0603030403020204" pitchFamily="34" charset="77"/>
                <a:ea typeface="Calibri" pitchFamily="34" charset="-122"/>
                <a:cs typeface="Calibri" pitchFamily="34" charset="-120"/>
              </a:rPr>
            </a:br>
            <a:r>
              <a:rPr lang="en-US" sz="1800" dirty="0">
                <a:latin typeface="Lub Dub Medium" panose="020B0603030403020204" pitchFamily="34" charset="77"/>
                <a:ea typeface="Calibri" pitchFamily="34" charset="-122"/>
                <a:cs typeface="Calibri" pitchFamily="34" charset="-120"/>
              </a:rPr>
              <a:t>If CYP2C19 loss-of-function allele suspected or confirmed, consider ticagrelor instead</a:t>
            </a:r>
            <a:endParaRPr lang="en-US" sz="1800" dirty="0">
              <a:latin typeface="Lub Dub Medium" panose="020B0603030403020204" pitchFamily="34" charset="77"/>
            </a:endParaRPr>
          </a:p>
        </p:txBody>
      </p:sp>
      <p:sp>
        <p:nvSpPr>
          <p:cNvPr id="4" name="Slide Number Placeholder 3">
            <a:extLst>
              <a:ext uri="{FF2B5EF4-FFF2-40B4-BE49-F238E27FC236}">
                <a16:creationId xmlns:a16="http://schemas.microsoft.com/office/drawing/2014/main" id="{19BDA8A9-99F9-33B2-D69B-6157029B885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17</a:t>
            </a:fld>
            <a:endParaRPr lang="en-US" sz="900" dirty="0"/>
          </a:p>
        </p:txBody>
      </p:sp>
      <p:sp>
        <p:nvSpPr>
          <p:cNvPr id="12" name="Text Placeholder 4">
            <a:extLst>
              <a:ext uri="{FF2B5EF4-FFF2-40B4-BE49-F238E27FC236}">
                <a16:creationId xmlns:a16="http://schemas.microsoft.com/office/drawing/2014/main" id="{0667C348-F7DB-C489-CD5F-98CF9E8DDF0F}"/>
              </a:ext>
            </a:extLst>
          </p:cNvPr>
          <p:cNvSpPr>
            <a:spLocks noGrp="1"/>
          </p:cNvSpPr>
          <p:nvPr>
            <p:ph type="body" sz="quarter" idx="13"/>
          </p:nvPr>
        </p:nvSpPr>
        <p:spPr>
          <a:xfrm>
            <a:off x="1427051" y="5697477"/>
            <a:ext cx="10508451" cy="660111"/>
          </a:xfrm>
        </p:spPr>
        <p:txBody>
          <a:bodyPr/>
          <a:lstStyle/>
          <a:p>
            <a:r>
              <a:rPr lang="en-US" b="1" dirty="0"/>
              <a:t>Abbreviations: </a:t>
            </a:r>
            <a:r>
              <a:rPr lang="en-US" dirty="0"/>
              <a:t>COR, class of recommendation; CYP2C19, Cytochrome P450 Family 2 Subfamily C Member 19; DAPT, dual antiplatelet therapy; ER, emergency room; LOE, level of evidence; and SAPT, single antiplatelet therapy.</a:t>
            </a:r>
          </a:p>
        </p:txBody>
      </p:sp>
    </p:spTree>
    <p:extLst>
      <p:ext uri="{BB962C8B-B14F-4D97-AF65-F5344CB8AC3E}">
        <p14:creationId xmlns:p14="http://schemas.microsoft.com/office/powerpoint/2010/main" val="285906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7673A-506D-E9CA-31A8-EE1875B90B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339BEE-8234-9E5D-E5AA-9CAA3A4DE82F}"/>
              </a:ext>
            </a:extLst>
          </p:cNvPr>
          <p:cNvSpPr>
            <a:spLocks noGrp="1"/>
          </p:cNvSpPr>
          <p:nvPr>
            <p:ph type="title"/>
          </p:nvPr>
        </p:nvSpPr>
        <p:spPr/>
        <p:txBody>
          <a:bodyPr/>
          <a:lstStyle/>
          <a:p>
            <a:r>
              <a:rPr lang="en-US" dirty="0"/>
              <a:t>Knowledge Gaps &amp; Future Directions</a:t>
            </a:r>
          </a:p>
        </p:txBody>
      </p:sp>
      <p:sp>
        <p:nvSpPr>
          <p:cNvPr id="6" name="Content Placeholder 2">
            <a:extLst>
              <a:ext uri="{FF2B5EF4-FFF2-40B4-BE49-F238E27FC236}">
                <a16:creationId xmlns:a16="http://schemas.microsoft.com/office/drawing/2014/main" id="{E59AFD12-7598-1640-268E-650627B29C84}"/>
              </a:ext>
            </a:extLst>
          </p:cNvPr>
          <p:cNvSpPr txBox="1">
            <a:spLocks/>
          </p:cNvSpPr>
          <p:nvPr/>
        </p:nvSpPr>
        <p:spPr>
          <a:xfrm>
            <a:off x="838200" y="1366802"/>
            <a:ext cx="4910960" cy="25321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mj-lt"/>
              <a:buAutoNum type="arabicPeriod"/>
            </a:pPr>
            <a:r>
              <a:rPr lang="en-US" sz="1800" b="1" dirty="0">
                <a:latin typeface="Lub Dub Bold" panose="020B0603030403020204" pitchFamily="34" charset="77"/>
                <a:ea typeface="Calibri" pitchFamily="34" charset="-122"/>
                <a:cs typeface="Calibri" pitchFamily="34" charset="-120"/>
              </a:rPr>
              <a:t>Imaging Modality</a:t>
            </a:r>
            <a:br>
              <a:rPr lang="en-US" sz="1800" dirty="0">
                <a:latin typeface="Lub Dub Medium" panose="020B0603030403020204" pitchFamily="34" charset="77"/>
              </a:rPr>
            </a:br>
            <a:r>
              <a:rPr lang="en-US" sz="1800" dirty="0">
                <a:latin typeface="Lub Dub Medium" panose="020B0603030403020204" pitchFamily="34" charset="77"/>
                <a:ea typeface="Calibri" pitchFamily="34" charset="-122"/>
                <a:cs typeface="Calibri" pitchFamily="34" charset="-120"/>
              </a:rPr>
              <a:t>PRISMS, ARAMIS, and ATAMIS used CT or MRI to exclude hemorrhage — not stratified by modality. MRI is more sensitive for early ischemia but less widely available. Whether imaging selection influences treatment effect remains uncertain.</a:t>
            </a:r>
            <a:br>
              <a:rPr lang="en-US" sz="1800" dirty="0">
                <a:latin typeface="Lub Dub Medium" panose="020B0603030403020204" pitchFamily="34" charset="77"/>
                <a:ea typeface="Calibri" pitchFamily="34" charset="-122"/>
                <a:cs typeface="Calibri" pitchFamily="34" charset="-120"/>
              </a:rPr>
            </a:br>
            <a:endParaRPr lang="en-US" sz="1800" dirty="0">
              <a:latin typeface="Lub Dub Medium" panose="020B0603030403020204" pitchFamily="34" charset="77"/>
            </a:endParaRPr>
          </a:p>
          <a:p>
            <a:pPr marL="0" indent="0">
              <a:lnSpc>
                <a:spcPct val="100000"/>
              </a:lnSpc>
              <a:buNone/>
            </a:pPr>
            <a:endParaRPr lang="en-US" sz="1800" dirty="0">
              <a:latin typeface="Lub Dub Medium" panose="020B0603030403020204" pitchFamily="34" charset="77"/>
            </a:endParaRPr>
          </a:p>
        </p:txBody>
      </p:sp>
      <p:sp>
        <p:nvSpPr>
          <p:cNvPr id="7" name="Content Placeholder 2">
            <a:extLst>
              <a:ext uri="{FF2B5EF4-FFF2-40B4-BE49-F238E27FC236}">
                <a16:creationId xmlns:a16="http://schemas.microsoft.com/office/drawing/2014/main" id="{75121D8E-34E9-FA18-9C2C-EA1559D82C80}"/>
              </a:ext>
            </a:extLst>
          </p:cNvPr>
          <p:cNvSpPr txBox="1">
            <a:spLocks/>
          </p:cNvSpPr>
          <p:nvPr/>
        </p:nvSpPr>
        <p:spPr>
          <a:xfrm>
            <a:off x="6009288" y="1366802"/>
            <a:ext cx="5163209" cy="25321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mj-lt"/>
              <a:buAutoNum type="arabicPeriod" startAt="2"/>
            </a:pPr>
            <a:r>
              <a:rPr lang="en-US" sz="1800" b="1" dirty="0">
                <a:latin typeface="Lub Dub Bold" panose="020B0603030403020204" pitchFamily="34" charset="77"/>
                <a:ea typeface="Calibri" pitchFamily="34" charset="-122"/>
                <a:cs typeface="Calibri" pitchFamily="34" charset="-120"/>
              </a:rPr>
              <a:t>Patient Selection: DAPT vs. Thrombolysis</a:t>
            </a:r>
            <a:br>
              <a:rPr lang="en-US" sz="1800" dirty="0">
                <a:latin typeface="Lub Dub Medium" panose="020B0603030403020204" pitchFamily="34" charset="77"/>
              </a:rPr>
            </a:br>
            <a:r>
              <a:rPr lang="en-US" sz="1800" dirty="0">
                <a:latin typeface="Lub Dub Medium" panose="020B0603030403020204" pitchFamily="34" charset="77"/>
                <a:ea typeface="Calibri" pitchFamily="34" charset="-122"/>
                <a:cs typeface="Calibri" pitchFamily="34" charset="-120"/>
              </a:rPr>
              <a:t>Pooled patient-level and subgroup analyses are needed to clarify which patients benefit most from DAPT versus IVT — based on clinical, imaging, and demographic characteristics.</a:t>
            </a:r>
            <a:br>
              <a:rPr lang="en-US" sz="1800" dirty="0">
                <a:latin typeface="Lub Dub Medium" panose="020B0603030403020204" pitchFamily="34" charset="77"/>
                <a:ea typeface="Calibri" pitchFamily="34" charset="-122"/>
                <a:cs typeface="Calibri" pitchFamily="34" charset="-120"/>
              </a:rPr>
            </a:br>
            <a:br>
              <a:rPr lang="en-US" sz="1800" dirty="0">
                <a:latin typeface="Lub Dub Medium" panose="020B0603030403020204" pitchFamily="34" charset="77"/>
                <a:ea typeface="Calibri" pitchFamily="34" charset="-122"/>
                <a:cs typeface="Calibri" pitchFamily="34" charset="-120"/>
              </a:rPr>
            </a:br>
            <a:endParaRPr lang="en-US" sz="1800" dirty="0">
              <a:latin typeface="Lub Dub Medium" panose="020B0603030403020204" pitchFamily="34" charset="77"/>
            </a:endParaRPr>
          </a:p>
        </p:txBody>
      </p:sp>
      <p:sp>
        <p:nvSpPr>
          <p:cNvPr id="5" name="TextBox 4">
            <a:extLst>
              <a:ext uri="{FF2B5EF4-FFF2-40B4-BE49-F238E27FC236}">
                <a16:creationId xmlns:a16="http://schemas.microsoft.com/office/drawing/2014/main" id="{2818B80A-0221-8053-C9B1-8323EC910D02}"/>
              </a:ext>
            </a:extLst>
          </p:cNvPr>
          <p:cNvSpPr txBox="1"/>
          <p:nvPr/>
        </p:nvSpPr>
        <p:spPr>
          <a:xfrm>
            <a:off x="838200" y="3941620"/>
            <a:ext cx="4713372" cy="1754326"/>
          </a:xfrm>
          <a:prstGeom prst="rect">
            <a:avLst/>
          </a:prstGeom>
          <a:noFill/>
        </p:spPr>
        <p:txBody>
          <a:bodyPr wrap="square">
            <a:spAutoFit/>
          </a:bodyPr>
          <a:lstStyle/>
          <a:p>
            <a:pPr marL="342900" indent="-342900">
              <a:lnSpc>
                <a:spcPct val="100000"/>
              </a:lnSpc>
              <a:buFont typeface="+mj-lt"/>
              <a:buAutoNum type="arabicPeriod" startAt="3"/>
            </a:pPr>
            <a:r>
              <a:rPr lang="en-US" sz="1800" b="1" dirty="0">
                <a:latin typeface="Lub Dub Bold" panose="020B0603030403020204" pitchFamily="34" charset="77"/>
                <a:ea typeface="Calibri" pitchFamily="34" charset="-122"/>
                <a:cs typeface="Calibri" pitchFamily="34" charset="-120"/>
              </a:rPr>
              <a:t>Reducing Stroke Mimic Treatment</a:t>
            </a:r>
            <a:br>
              <a:rPr lang="en-US" sz="1800" dirty="0">
                <a:latin typeface="Lub Dub Medium" panose="020B0603030403020204" pitchFamily="34" charset="77"/>
                <a:ea typeface="Calibri" pitchFamily="34" charset="-122"/>
                <a:cs typeface="Calibri" pitchFamily="34" charset="-120"/>
              </a:rPr>
            </a:br>
            <a:r>
              <a:rPr lang="en-US" sz="1800" dirty="0">
                <a:latin typeface="Lub Dub Medium" panose="020B0603030403020204" pitchFamily="34" charset="77"/>
                <a:ea typeface="Calibri" pitchFamily="34" charset="-122"/>
                <a:cs typeface="Calibri" pitchFamily="34" charset="-120"/>
              </a:rPr>
              <a:t>Better clinical and imaging criteria are needed to ensure patients receiving DAPT have true ischemic stroke rather than mimics, minimizing unnecessary treatment risk.</a:t>
            </a:r>
            <a:endParaRPr lang="en-US" sz="1800" dirty="0">
              <a:latin typeface="Lub Dub Medium" panose="020B0603030403020204" pitchFamily="34" charset="77"/>
            </a:endParaRPr>
          </a:p>
        </p:txBody>
      </p:sp>
      <p:sp>
        <p:nvSpPr>
          <p:cNvPr id="9" name="TextBox 8">
            <a:extLst>
              <a:ext uri="{FF2B5EF4-FFF2-40B4-BE49-F238E27FC236}">
                <a16:creationId xmlns:a16="http://schemas.microsoft.com/office/drawing/2014/main" id="{068EB226-0951-1D20-911A-D7F81B96AEF1}"/>
              </a:ext>
            </a:extLst>
          </p:cNvPr>
          <p:cNvSpPr txBox="1"/>
          <p:nvPr/>
        </p:nvSpPr>
        <p:spPr>
          <a:xfrm>
            <a:off x="6009288" y="3941620"/>
            <a:ext cx="5396649" cy="1754326"/>
          </a:xfrm>
          <a:prstGeom prst="rect">
            <a:avLst/>
          </a:prstGeom>
          <a:noFill/>
        </p:spPr>
        <p:txBody>
          <a:bodyPr wrap="square">
            <a:spAutoFit/>
          </a:bodyPr>
          <a:lstStyle/>
          <a:p>
            <a:pPr marL="342900" indent="-342900">
              <a:lnSpc>
                <a:spcPct val="100000"/>
              </a:lnSpc>
              <a:buFont typeface="+mj-lt"/>
              <a:buAutoNum type="arabicPeriod" startAt="4"/>
            </a:pPr>
            <a:r>
              <a:rPr lang="en-US" sz="1800" b="1" dirty="0">
                <a:latin typeface="Lub Dub Bold" panose="020B0603030403020204" pitchFamily="34" charset="77"/>
                <a:ea typeface="Calibri" pitchFamily="34" charset="-122"/>
                <a:cs typeface="Calibri" pitchFamily="34" charset="-120"/>
              </a:rPr>
              <a:t>Optimal Duration &amp; Bleeding Trade-Offs</a:t>
            </a:r>
            <a:br>
              <a:rPr lang="en-US" sz="1800" dirty="0">
                <a:latin typeface="Lub Dub Medium" panose="020B0603030403020204" pitchFamily="34" charset="77"/>
              </a:rPr>
            </a:br>
            <a:r>
              <a:rPr lang="en-US" sz="1800" dirty="0">
                <a:latin typeface="Lub Dub Medium" panose="020B0603030403020204" pitchFamily="34" charset="77"/>
                <a:ea typeface="Calibri" pitchFamily="34" charset="-122"/>
                <a:cs typeface="Calibri" pitchFamily="34" charset="-120"/>
              </a:rPr>
              <a:t>The 21-day window balances efficacy against bleeding risk. Future research should explore whether shorter or longer durations optimize outcomes in specific subgroups.</a:t>
            </a:r>
            <a:endParaRPr lang="en-US" sz="1800" dirty="0">
              <a:latin typeface="Lub Dub Medium" panose="020B0603030403020204" pitchFamily="34" charset="77"/>
            </a:endParaRPr>
          </a:p>
        </p:txBody>
      </p:sp>
      <p:sp>
        <p:nvSpPr>
          <p:cNvPr id="4" name="Slide Number Placeholder 3">
            <a:extLst>
              <a:ext uri="{FF2B5EF4-FFF2-40B4-BE49-F238E27FC236}">
                <a16:creationId xmlns:a16="http://schemas.microsoft.com/office/drawing/2014/main" id="{F5A035B6-46A1-5554-168D-91F53E51316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18</a:t>
            </a:fld>
            <a:endParaRPr lang="en-US" sz="900" dirty="0"/>
          </a:p>
        </p:txBody>
      </p:sp>
      <p:sp>
        <p:nvSpPr>
          <p:cNvPr id="3" name="Text Placeholder 4">
            <a:extLst>
              <a:ext uri="{FF2B5EF4-FFF2-40B4-BE49-F238E27FC236}">
                <a16:creationId xmlns:a16="http://schemas.microsoft.com/office/drawing/2014/main" id="{4B40AEBD-4DA9-B0A1-D78F-9F6F6521BD5E}"/>
              </a:ext>
            </a:extLst>
          </p:cNvPr>
          <p:cNvSpPr>
            <a:spLocks noGrp="1"/>
          </p:cNvSpPr>
          <p:nvPr>
            <p:ph type="body" sz="quarter" idx="13"/>
          </p:nvPr>
        </p:nvSpPr>
        <p:spPr>
          <a:xfrm>
            <a:off x="1531224" y="5914663"/>
            <a:ext cx="10013904" cy="367933"/>
          </a:xfrm>
        </p:spPr>
        <p:txBody>
          <a:bodyPr/>
          <a:lstStyle/>
          <a:p>
            <a:r>
              <a:rPr lang="en-US" b="1" dirty="0"/>
              <a:t>Abbreviations: </a:t>
            </a:r>
            <a:r>
              <a:rPr lang="en-US" dirty="0"/>
              <a:t>CT indicates computed tomography scan; DAPT, dual antiplatelet therapy; IVT, intravenous thrombolysis; and MRI, magnetic resonance imaging.</a:t>
            </a:r>
          </a:p>
        </p:txBody>
      </p:sp>
    </p:spTree>
    <p:extLst>
      <p:ext uri="{BB962C8B-B14F-4D97-AF65-F5344CB8AC3E}">
        <p14:creationId xmlns:p14="http://schemas.microsoft.com/office/powerpoint/2010/main" val="30532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BAC65-4F2A-591F-D6CD-42613624A2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A4281E-6F23-7C6B-B81A-42B27F044338}"/>
              </a:ext>
            </a:extLst>
          </p:cNvPr>
          <p:cNvSpPr>
            <a:spLocks noGrp="1"/>
          </p:cNvSpPr>
          <p:nvPr>
            <p:ph type="title"/>
          </p:nvPr>
        </p:nvSpPr>
        <p:spPr/>
        <p:txBody>
          <a:bodyPr/>
          <a:lstStyle/>
          <a:p>
            <a:r>
              <a:rPr lang="en-US" dirty="0"/>
              <a:t>Take-Home Points</a:t>
            </a:r>
          </a:p>
        </p:txBody>
      </p:sp>
      <p:sp>
        <p:nvSpPr>
          <p:cNvPr id="3" name="Content Placeholder 2">
            <a:extLst>
              <a:ext uri="{FF2B5EF4-FFF2-40B4-BE49-F238E27FC236}">
                <a16:creationId xmlns:a16="http://schemas.microsoft.com/office/drawing/2014/main" id="{7F429A7B-20DE-679A-389E-5A4D03C17AFE}"/>
              </a:ext>
            </a:extLst>
          </p:cNvPr>
          <p:cNvSpPr>
            <a:spLocks noGrp="1"/>
          </p:cNvSpPr>
          <p:nvPr>
            <p:ph idx="1"/>
          </p:nvPr>
        </p:nvSpPr>
        <p:spPr>
          <a:xfrm>
            <a:off x="838200" y="1357745"/>
            <a:ext cx="10145110" cy="3835357"/>
          </a:xfrm>
        </p:spPr>
        <p:txBody>
          <a:bodyPr>
            <a:noAutofit/>
          </a:bodyPr>
          <a:lstStyle/>
          <a:p>
            <a:pPr marL="457200" indent="-457200">
              <a:spcBef>
                <a:spcPts val="2400"/>
              </a:spcBef>
              <a:buFont typeface="+mj-lt"/>
              <a:buAutoNum type="arabicPeriod"/>
            </a:pPr>
            <a:r>
              <a:rPr lang="en-US" sz="2000" b="1" dirty="0">
                <a:latin typeface="Lub Dub Bold" panose="020B0603030403020204" pitchFamily="34" charset="77"/>
                <a:ea typeface="Calibri" pitchFamily="34" charset="-122"/>
                <a:cs typeface="Calibri" pitchFamily="34" charset="-120"/>
              </a:rPr>
              <a:t>Disabling vs. Nondisabling Goes Beyond NIHSS</a:t>
            </a:r>
            <a:br>
              <a:rPr lang="en-US" sz="2000" dirty="0">
                <a:latin typeface="Lub Dub Medium" panose="020B0603030403020204" pitchFamily="34" charset="77"/>
              </a:rPr>
            </a:br>
            <a:r>
              <a:rPr lang="en-US" sz="2000" dirty="0">
                <a:latin typeface="Lub Dub Medium" panose="020B0603030403020204" pitchFamily="34" charset="77"/>
                <a:ea typeface="Calibri" pitchFamily="34" charset="-122"/>
                <a:cs typeface="Calibri" pitchFamily="34" charset="-120"/>
              </a:rPr>
              <a:t>ADL limitations (walking, eating, driving, employment) must factor into the thrombolysis decision.</a:t>
            </a:r>
            <a:endParaRPr lang="en-US" sz="2000" dirty="0">
              <a:latin typeface="Lub Dub Medium" panose="020B0603030403020204" pitchFamily="34" charset="77"/>
            </a:endParaRPr>
          </a:p>
          <a:p>
            <a:pPr marL="457200" indent="-457200">
              <a:spcBef>
                <a:spcPts val="2400"/>
              </a:spcBef>
              <a:buFont typeface="+mj-lt"/>
              <a:buAutoNum type="arabicPeriod"/>
            </a:pPr>
            <a:r>
              <a:rPr lang="en-US" sz="2000" b="1" dirty="0">
                <a:latin typeface="Lub Dub Bold" panose="020B0603030403020204" pitchFamily="34" charset="77"/>
                <a:ea typeface="Calibri" pitchFamily="34" charset="-122"/>
                <a:cs typeface="Calibri" pitchFamily="34" charset="-120"/>
              </a:rPr>
              <a:t>IVT Not Recommended for Minor Nondisabling AIS</a:t>
            </a:r>
            <a:br>
              <a:rPr lang="en-US" sz="2000" dirty="0">
                <a:latin typeface="Lub Dub Medium" panose="020B0603030403020204" pitchFamily="34" charset="77"/>
              </a:rPr>
            </a:br>
            <a:r>
              <a:rPr lang="en-US" sz="2000" dirty="0">
                <a:latin typeface="Lub Dub Medium" panose="020B0603030403020204" pitchFamily="34" charset="77"/>
                <a:ea typeface="Calibri" pitchFamily="34" charset="-122"/>
                <a:cs typeface="Calibri" pitchFamily="34" charset="-120"/>
              </a:rPr>
              <a:t>Within 4.5 hours, IVT has shown no superiority over DAPT — COR 3 per 2026 AHA/ASA Guidelines.</a:t>
            </a:r>
            <a:endParaRPr lang="en-US" sz="2000" dirty="0">
              <a:latin typeface="Lub Dub Medium" panose="020B0603030403020204" pitchFamily="34" charset="77"/>
            </a:endParaRPr>
          </a:p>
          <a:p>
            <a:pPr marL="457200" indent="-457200">
              <a:spcBef>
                <a:spcPts val="2400"/>
              </a:spcBef>
              <a:buFont typeface="+mj-lt"/>
              <a:buAutoNum type="arabicPeriod"/>
            </a:pPr>
            <a:r>
              <a:rPr lang="en-US" sz="2000" b="1" dirty="0">
                <a:latin typeface="Lub Dub Bold" panose="020B0603030403020204" pitchFamily="34" charset="77"/>
                <a:ea typeface="Calibri" pitchFamily="34" charset="-122"/>
                <a:cs typeface="Calibri" pitchFamily="34" charset="-120"/>
              </a:rPr>
              <a:t>Start DAPT Early — Ideally Within 24 Hours</a:t>
            </a:r>
            <a:br>
              <a:rPr lang="en-US" sz="2000" dirty="0">
                <a:latin typeface="Lub Dub Medium" panose="020B0603030403020204" pitchFamily="34" charset="77"/>
              </a:rPr>
            </a:br>
            <a:r>
              <a:rPr lang="en-US" sz="2000" dirty="0">
                <a:latin typeface="Lub Dub Medium" panose="020B0603030403020204" pitchFamily="34" charset="77"/>
                <a:ea typeface="Calibri" pitchFamily="34" charset="-122"/>
                <a:cs typeface="Calibri" pitchFamily="34" charset="-120"/>
              </a:rPr>
              <a:t>Initiate clopidogrel + aspirin as soon as possible; maximal benefit is within the first 21 days.</a:t>
            </a:r>
            <a:endParaRPr lang="en-US" sz="2000" dirty="0">
              <a:latin typeface="Lub Dub Medium" panose="020B0603030403020204" pitchFamily="34" charset="77"/>
            </a:endParaRPr>
          </a:p>
          <a:p>
            <a:pPr marL="457200" indent="-457200">
              <a:spcBef>
                <a:spcPts val="2400"/>
              </a:spcBef>
              <a:buFont typeface="+mj-lt"/>
              <a:buAutoNum type="arabicPeriod"/>
            </a:pPr>
            <a:r>
              <a:rPr lang="en-US" sz="2000" b="1" dirty="0">
                <a:latin typeface="Lub Dub Bold" panose="020B0603030403020204" pitchFamily="34" charset="77"/>
                <a:ea typeface="Calibri" pitchFamily="34" charset="-122"/>
                <a:cs typeface="Calibri" pitchFamily="34" charset="-120"/>
              </a:rPr>
              <a:t>Ticagrelor May Be Preferred in CYP2C19 LOF Carriers</a:t>
            </a:r>
            <a:br>
              <a:rPr lang="en-US" sz="2000" dirty="0">
                <a:latin typeface="Lub Dub Medium" panose="020B0603030403020204" pitchFamily="34" charset="77"/>
              </a:rPr>
            </a:br>
            <a:r>
              <a:rPr lang="en-US" sz="2000" dirty="0">
                <a:latin typeface="Lub Dub Medium" panose="020B0603030403020204" pitchFamily="34" charset="77"/>
                <a:ea typeface="Calibri" pitchFamily="34" charset="-122"/>
                <a:cs typeface="Calibri" pitchFamily="34" charset="-120"/>
              </a:rPr>
              <a:t>When clopidogrel cannot be fully activated, ticagrelor + aspirin is a reasonable alternative, but carries higher bleeding risk.</a:t>
            </a:r>
            <a:endParaRPr lang="en-US" sz="2000" dirty="0">
              <a:latin typeface="Lub Dub Medium" panose="020B0603030403020204" pitchFamily="34" charset="77"/>
            </a:endParaRPr>
          </a:p>
          <a:p>
            <a:pPr marL="0" indent="0">
              <a:spcBef>
                <a:spcPts val="2400"/>
              </a:spcBef>
              <a:buNone/>
            </a:pPr>
            <a:endParaRPr lang="en-US" sz="2000" dirty="0">
              <a:latin typeface="Lub Dub Medium" panose="020B0603030403020204" pitchFamily="34" charset="77"/>
            </a:endParaRPr>
          </a:p>
        </p:txBody>
      </p:sp>
      <p:sp>
        <p:nvSpPr>
          <p:cNvPr id="4" name="Slide Number Placeholder 3">
            <a:extLst>
              <a:ext uri="{FF2B5EF4-FFF2-40B4-BE49-F238E27FC236}">
                <a16:creationId xmlns:a16="http://schemas.microsoft.com/office/drawing/2014/main" id="{2EE13D04-D032-A328-BAA4-145C9C0D028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19</a:t>
            </a:fld>
            <a:endParaRPr lang="en-US" sz="900" dirty="0"/>
          </a:p>
        </p:txBody>
      </p:sp>
      <p:sp>
        <p:nvSpPr>
          <p:cNvPr id="5" name="Text Placeholder 4">
            <a:extLst>
              <a:ext uri="{FF2B5EF4-FFF2-40B4-BE49-F238E27FC236}">
                <a16:creationId xmlns:a16="http://schemas.microsoft.com/office/drawing/2014/main" id="{7C6F9570-7648-8F02-32CF-FD9B0A07947D}"/>
              </a:ext>
            </a:extLst>
          </p:cNvPr>
          <p:cNvSpPr>
            <a:spLocks noGrp="1"/>
          </p:cNvSpPr>
          <p:nvPr>
            <p:ph type="body" sz="quarter" idx="13"/>
          </p:nvPr>
        </p:nvSpPr>
        <p:spPr>
          <a:xfrm>
            <a:off x="1392327" y="5798916"/>
            <a:ext cx="10508451" cy="445322"/>
          </a:xfrm>
        </p:spPr>
        <p:txBody>
          <a:bodyPr/>
          <a:lstStyle/>
          <a:p>
            <a:r>
              <a:rPr lang="en-US" b="1" dirty="0"/>
              <a:t>Abbreviations: </a:t>
            </a:r>
            <a:r>
              <a:rPr lang="en-US" dirty="0"/>
              <a:t>ADL indicates activities of daily living; AIS, acute ischemic stroke; COR, class of recommendation;CYP2C19, Cytochrome P450 Family 2 Subfamily C Member 19; DAPT, dual antiplatelet therapy; IVT, intravenous thrombolysis; LOF, loss of function; and NIHSS, National Institutes of Health Stroke scale.</a:t>
            </a:r>
          </a:p>
        </p:txBody>
      </p:sp>
    </p:spTree>
    <p:extLst>
      <p:ext uri="{BB962C8B-B14F-4D97-AF65-F5344CB8AC3E}">
        <p14:creationId xmlns:p14="http://schemas.microsoft.com/office/powerpoint/2010/main" val="190281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1892C1-B1D9-8132-5AD3-2C622341126F}"/>
              </a:ext>
              <a:ext uri="{C183D7F6-B498-43B3-948B-1728B52AA6E4}">
                <adec:decorative xmlns:adec="http://schemas.microsoft.com/office/drawing/2017/decorative" val="1"/>
              </a:ext>
            </a:extLst>
          </p:cNvPr>
          <p:cNvSpPr/>
          <p:nvPr/>
        </p:nvSpPr>
        <p:spPr>
          <a:xfrm>
            <a:off x="1985211" y="6304547"/>
            <a:ext cx="8253663" cy="39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B0D8619-EA44-BCEC-EF3A-DC22295E5FF7}"/>
              </a:ext>
            </a:extLst>
          </p:cNvPr>
          <p:cNvSpPr>
            <a:spLocks noGrp="1"/>
          </p:cNvSpPr>
          <p:nvPr>
            <p:ph type="title"/>
          </p:nvPr>
        </p:nvSpPr>
        <p:spPr/>
        <p:txBody>
          <a:bodyPr/>
          <a:lstStyle/>
          <a:p>
            <a:r>
              <a:rPr lang="en-US" dirty="0"/>
              <a:t>Case Presentation: </a:t>
            </a:r>
            <a:r>
              <a:rPr lang="en-US" dirty="0">
                <a:latin typeface="Lub Dub Medium" panose="020B0603030403020204" pitchFamily="34" charset="0"/>
              </a:rPr>
              <a:t>Patient Profile</a:t>
            </a:r>
          </a:p>
        </p:txBody>
      </p:sp>
      <p:sp>
        <p:nvSpPr>
          <p:cNvPr id="4" name="Content Placeholder 3">
            <a:extLst>
              <a:ext uri="{FF2B5EF4-FFF2-40B4-BE49-F238E27FC236}">
                <a16:creationId xmlns:a16="http://schemas.microsoft.com/office/drawing/2014/main" id="{3471A3FC-A169-E6E3-E261-F8D416232385}"/>
              </a:ext>
            </a:extLst>
          </p:cNvPr>
          <p:cNvSpPr>
            <a:spLocks noGrp="1"/>
          </p:cNvSpPr>
          <p:nvPr>
            <p:ph idx="1"/>
          </p:nvPr>
        </p:nvSpPr>
        <p:spPr>
          <a:xfrm>
            <a:off x="838200" y="1222662"/>
            <a:ext cx="4585855" cy="1167247"/>
          </a:xfrm>
        </p:spPr>
        <p:txBody>
          <a:bodyPr lIns="0"/>
          <a:lstStyle/>
          <a:p>
            <a:pPr marL="0" indent="0">
              <a:buNone/>
            </a:pPr>
            <a:r>
              <a:rPr lang="en-US" sz="3200" dirty="0">
                <a:solidFill>
                  <a:srgbClr val="CF242A"/>
                </a:solidFill>
                <a:latin typeface="Lub Dub Bold" panose="020B0803030403020204" pitchFamily="34" charset="0"/>
              </a:rPr>
              <a:t>60-year-old male</a:t>
            </a:r>
          </a:p>
        </p:txBody>
      </p:sp>
      <p:sp>
        <p:nvSpPr>
          <p:cNvPr id="13" name="TextBox 12">
            <a:extLst>
              <a:ext uri="{FF2B5EF4-FFF2-40B4-BE49-F238E27FC236}">
                <a16:creationId xmlns:a16="http://schemas.microsoft.com/office/drawing/2014/main" id="{1944E1DA-5D31-3171-B222-62E9AE75B5B2}"/>
              </a:ext>
            </a:extLst>
          </p:cNvPr>
          <p:cNvSpPr txBox="1"/>
          <p:nvPr/>
        </p:nvSpPr>
        <p:spPr>
          <a:xfrm>
            <a:off x="865042" y="1943135"/>
            <a:ext cx="5442239" cy="2708434"/>
          </a:xfrm>
          <a:prstGeom prst="rect">
            <a:avLst/>
          </a:prstGeom>
          <a:noFill/>
        </p:spPr>
        <p:txBody>
          <a:bodyPr wrap="square" lIns="0">
            <a:spAutoFit/>
          </a:bodyPr>
          <a:lstStyle/>
          <a:p>
            <a:pPr>
              <a:spcAft>
                <a:spcPts val="3000"/>
              </a:spcAft>
            </a:pPr>
            <a:r>
              <a:rPr lang="en-US" sz="2000" dirty="0">
                <a:latin typeface="Lub Dub Bold" panose="020B0803030403020204" pitchFamily="34" charset="0"/>
              </a:rPr>
              <a:t>HISTORY: </a:t>
            </a:r>
            <a:br>
              <a:rPr lang="en-US" sz="2000" dirty="0">
                <a:latin typeface="Lub Dub Medium" panose="020B0603030403020204" pitchFamily="34" charset="0"/>
              </a:rPr>
            </a:br>
            <a:r>
              <a:rPr lang="en-US" sz="2000" dirty="0">
                <a:latin typeface="Lub Dub Medium" panose="020B0603030403020204" pitchFamily="34" charset="0"/>
              </a:rPr>
              <a:t>Hypertension (lisinopril)</a:t>
            </a:r>
          </a:p>
          <a:p>
            <a:pPr>
              <a:spcAft>
                <a:spcPts val="3000"/>
              </a:spcAft>
            </a:pPr>
            <a:r>
              <a:rPr lang="en-US" sz="2000" dirty="0">
                <a:latin typeface="Lub Dub Bold" panose="020B0803030403020204" pitchFamily="34" charset="0"/>
              </a:rPr>
              <a:t>SYMPTOM ONSET: </a:t>
            </a:r>
            <a:br>
              <a:rPr lang="en-US" sz="2000" dirty="0">
                <a:latin typeface="Lub Dub Bold" panose="020B0803030403020204" pitchFamily="34" charset="0"/>
              </a:rPr>
            </a:br>
            <a:r>
              <a:rPr lang="en-US" sz="2000" dirty="0">
                <a:latin typeface="Lub Dub Medium" panose="020B0603030403020204" pitchFamily="34" charset="0"/>
              </a:rPr>
              <a:t>3.5 hours prior to presentation</a:t>
            </a:r>
          </a:p>
          <a:p>
            <a:pPr>
              <a:spcAft>
                <a:spcPts val="3000"/>
              </a:spcAft>
            </a:pPr>
            <a:r>
              <a:rPr lang="en-US" sz="2000" dirty="0">
                <a:latin typeface="Lub Dub Bold" panose="020B0803030403020204" pitchFamily="34" charset="0"/>
              </a:rPr>
              <a:t>CHIEF COMPLAINT: </a:t>
            </a:r>
            <a:br>
              <a:rPr lang="en-US" sz="2000" dirty="0">
                <a:latin typeface="Lub Dub Bold" panose="020B0803030403020204" pitchFamily="34" charset="0"/>
              </a:rPr>
            </a:br>
            <a:r>
              <a:rPr lang="en-US" sz="2000" dirty="0">
                <a:latin typeface="Lub Dub Medium" panose="020B0603030403020204" pitchFamily="34" charset="0"/>
              </a:rPr>
              <a:t>Left facial &amp; arm numbness</a:t>
            </a:r>
          </a:p>
        </p:txBody>
      </p:sp>
      <p:sp>
        <p:nvSpPr>
          <p:cNvPr id="2" name="Slide Number Placeholder 1">
            <a:extLst>
              <a:ext uri="{FF2B5EF4-FFF2-40B4-BE49-F238E27FC236}">
                <a16:creationId xmlns:a16="http://schemas.microsoft.com/office/drawing/2014/main" id="{0109C457-37ED-6E8C-FAF1-FD1FF6AF08D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a:t>
            </a:fld>
            <a:endParaRPr lang="en-US" dirty="0"/>
          </a:p>
        </p:txBody>
      </p:sp>
      <p:sp>
        <p:nvSpPr>
          <p:cNvPr id="8" name="TextBox 7">
            <a:extLst>
              <a:ext uri="{FF2B5EF4-FFF2-40B4-BE49-F238E27FC236}">
                <a16:creationId xmlns:a16="http://schemas.microsoft.com/office/drawing/2014/main" id="{A1B36047-244E-A7D7-B0A8-C3C60CBF8361}"/>
              </a:ext>
            </a:extLst>
          </p:cNvPr>
          <p:cNvSpPr txBox="1"/>
          <p:nvPr/>
        </p:nvSpPr>
        <p:spPr>
          <a:xfrm>
            <a:off x="6237514" y="1955785"/>
            <a:ext cx="5072743" cy="30162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BLOOD PRESSURE:</a:t>
            </a:r>
            <a:b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b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Systolic high 170s on presentation</a:t>
            </a:r>
          </a:p>
          <a:p>
            <a:pPr marL="0" marR="0" lvl="0" indent="0" algn="l" defTabSz="914400" rtl="0" eaLnBrk="1" fontAlgn="auto" latinLnBrk="0" hangingPunct="1">
              <a:lnSpc>
                <a:spcPct val="100000"/>
              </a:lnSpc>
              <a:spcBef>
                <a:spcPts val="0"/>
              </a:spcBef>
              <a:spcAft>
                <a:spcPts val="3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BLOOD GLUCOSE: </a:t>
            </a:r>
            <a:b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b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91 mg/dL</a:t>
            </a:r>
          </a:p>
          <a:p>
            <a:pPr marL="0" marR="0" lvl="0" indent="0" algn="l" defTabSz="914400" rtl="0" eaLnBrk="1" fontAlgn="auto" latinLnBrk="0" hangingPunct="1">
              <a:lnSpc>
                <a:spcPct val="100000"/>
              </a:lnSpc>
              <a:spcBef>
                <a:spcPts val="0"/>
              </a:spcBef>
              <a:spcAft>
                <a:spcPts val="3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DENIED: </a:t>
            </a:r>
            <a:b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br>
            <a: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t>Headache, weakness, speech difficulties, vision problems</a:t>
            </a:r>
          </a:p>
        </p:txBody>
      </p:sp>
      <p:sp>
        <p:nvSpPr>
          <p:cNvPr id="5" name="TextBox 4">
            <a:extLst>
              <a:ext uri="{FF2B5EF4-FFF2-40B4-BE49-F238E27FC236}">
                <a16:creationId xmlns:a16="http://schemas.microsoft.com/office/drawing/2014/main" id="{521BC44D-A3A7-143E-B2EC-BD2F0D49C2FB}"/>
              </a:ext>
            </a:extLst>
          </p:cNvPr>
          <p:cNvSpPr txBox="1"/>
          <p:nvPr/>
        </p:nvSpPr>
        <p:spPr>
          <a:xfrm>
            <a:off x="2155398" y="6355866"/>
            <a:ext cx="7881204"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Osborne, A., et al. Guidelines in Action: Dual Antiplatelet Therapy for Nondisabling Stroke Within the 4.5-Hour Window. </a:t>
            </a:r>
            <a:r>
              <a:rPr lang="en-US" sz="900" i="1" kern="0" dirty="0">
                <a:solidFill>
                  <a:schemeClr val="tx1">
                    <a:lumMod val="50000"/>
                    <a:lumOff val="50000"/>
                  </a:schemeClr>
                </a:solidFill>
                <a:latin typeface="Lub Dub Condensed" panose="020B0506030403020204" pitchFamily="34" charset="0"/>
                <a:cs typeface="Arial"/>
              </a:rPr>
              <a:t>Stroke</a:t>
            </a:r>
            <a:r>
              <a:rPr lang="en-US" sz="900" kern="0" dirty="0">
                <a:solidFill>
                  <a:schemeClr val="tx1">
                    <a:lumMod val="50000"/>
                    <a:lumOff val="50000"/>
                  </a:schemeClr>
                </a:solidFill>
                <a:latin typeface="Lub Dub Condensed" panose="020B0506030403020204" pitchFamily="34" charset="0"/>
                <a:cs typeface="Arial"/>
              </a:rPr>
              <a:t>. 2026, doi:10.1161/STROKEAHA.125.053825</a:t>
            </a:r>
          </a:p>
        </p:txBody>
      </p:sp>
    </p:spTree>
    <p:extLst>
      <p:ext uri="{BB962C8B-B14F-4D97-AF65-F5344CB8AC3E}">
        <p14:creationId xmlns:p14="http://schemas.microsoft.com/office/powerpoint/2010/main" val="97585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B2E6D-AA22-CCAD-C40A-32CAD96AA6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23763F-8FEA-1CB4-CC81-8BEC0B6C84C6}"/>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73B2ABE-8C34-CF3B-DF9F-826E61EFB369}"/>
              </a:ext>
            </a:extLst>
          </p:cNvPr>
          <p:cNvSpPr>
            <a:spLocks noGrp="1"/>
          </p:cNvSpPr>
          <p:nvPr>
            <p:ph idx="1"/>
          </p:nvPr>
        </p:nvSpPr>
        <p:spPr>
          <a:xfrm>
            <a:off x="838200" y="1357745"/>
            <a:ext cx="10339137" cy="4549760"/>
          </a:xfrm>
        </p:spPr>
        <p:txBody>
          <a:bodyPr numCol="2" spcCol="365760">
            <a:noAutofit/>
          </a:bodyPr>
          <a:lstStyle/>
          <a:p>
            <a:pPr marL="288925" indent="-288925">
              <a:buFont typeface="+mj-lt"/>
              <a:buAutoNum type="arabicPeriod"/>
            </a:pPr>
            <a:r>
              <a:rPr lang="en-US" sz="1600" dirty="0">
                <a:latin typeface="Lub Dub Condensed" panose="020B0506030403020204" pitchFamily="34" charset="77"/>
                <a:ea typeface="Calibri" pitchFamily="34" charset="-122"/>
                <a:cs typeface="Calibri" pitchFamily="34" charset="-120"/>
              </a:rPr>
              <a:t>Prabhakaran S. 2026 guideline for the early management of patients with AIS: a guideline from the AHA/ASA. Stroke. 2026. </a:t>
            </a:r>
            <a:r>
              <a:rPr lang="en-US" sz="1600" dirty="0" err="1">
                <a:latin typeface="Lub Dub Condensed" panose="020B0506030403020204" pitchFamily="34" charset="77"/>
                <a:ea typeface="Calibri" pitchFamily="34" charset="-122"/>
                <a:cs typeface="Calibri" pitchFamily="34" charset="-120"/>
              </a:rPr>
              <a:t>doi</a:t>
            </a:r>
            <a:r>
              <a:rPr lang="en-US" sz="1600" dirty="0">
                <a:latin typeface="Lub Dub Condensed" panose="020B0506030403020204" pitchFamily="34" charset="77"/>
                <a:ea typeface="Calibri" pitchFamily="34" charset="-122"/>
                <a:cs typeface="Calibri" pitchFamily="34" charset="-120"/>
              </a:rPr>
              <a:t>: 10.1161/STR.0000000000000513</a:t>
            </a:r>
            <a:endParaRPr lang="en-US" sz="1600" dirty="0">
              <a:latin typeface="Lub Dub Condensed" panose="020B0506030403020204" pitchFamily="34" charset="77"/>
            </a:endParaRPr>
          </a:p>
          <a:p>
            <a:pPr marL="288925" indent="-288925">
              <a:buFont typeface="+mj-lt"/>
              <a:buAutoNum type="arabicPeriod"/>
            </a:pPr>
            <a:r>
              <a:rPr lang="en-US" sz="1600" dirty="0">
                <a:latin typeface="Lub Dub Condensed" panose="020B0506030403020204" pitchFamily="34" charset="77"/>
                <a:ea typeface="Calibri" pitchFamily="34" charset="-122"/>
                <a:cs typeface="Calibri" pitchFamily="34" charset="-120"/>
              </a:rPr>
              <a:t>Wang Y, et al; CHANCE Investigators. Clopidogrel with aspirin in acute minor stroke or transient ischemic attack. N Engl J Med. 2013;369:11–19.</a:t>
            </a:r>
            <a:endParaRPr lang="en-US" sz="1600" dirty="0">
              <a:latin typeface="Lub Dub Condensed" panose="020B0506030403020204" pitchFamily="34" charset="77"/>
            </a:endParaRPr>
          </a:p>
          <a:p>
            <a:pPr marL="288925" indent="-288925">
              <a:buFont typeface="+mj-lt"/>
              <a:buAutoNum type="arabicPeriod"/>
            </a:pPr>
            <a:r>
              <a:rPr lang="en-US" sz="1600" dirty="0">
                <a:latin typeface="Lub Dub Condensed" panose="020B0506030403020204" pitchFamily="34" charset="77"/>
                <a:ea typeface="Calibri" pitchFamily="34" charset="-122"/>
                <a:cs typeface="Calibri" pitchFamily="34" charset="-120"/>
              </a:rPr>
              <a:t>Johnston SC, et al; POINT Investigators. Clopidogrel and aspirin in acute ischemic stroke and high-risk TIA. N Engl J Med. 2018;379:215–225.</a:t>
            </a:r>
            <a:endParaRPr lang="en-US" sz="1600" dirty="0">
              <a:latin typeface="Lub Dub Condensed" panose="020B0506030403020204" pitchFamily="34" charset="77"/>
            </a:endParaRPr>
          </a:p>
          <a:p>
            <a:pPr marL="288925" indent="-288925">
              <a:buFont typeface="+mj-lt"/>
              <a:buAutoNum type="arabicPeriod"/>
            </a:pPr>
            <a:r>
              <a:rPr lang="en-US" sz="1600" dirty="0">
                <a:latin typeface="Lub Dub Condensed" panose="020B0506030403020204" pitchFamily="34" charset="77"/>
                <a:ea typeface="Calibri" pitchFamily="34" charset="-122"/>
                <a:cs typeface="Calibri" pitchFamily="34" charset="-120"/>
              </a:rPr>
              <a:t>Gao Y, et al; INSPIRES Investigators. Dual antiplatelet treatment up to 72 hours after ischemic stroke. N Engl J Med. 2023;389:2413–2424.</a:t>
            </a:r>
            <a:endParaRPr lang="en-US" sz="1600" dirty="0">
              <a:latin typeface="Lub Dub Condensed" panose="020B0506030403020204" pitchFamily="34" charset="77"/>
            </a:endParaRPr>
          </a:p>
          <a:p>
            <a:pPr marL="288925" indent="-288925">
              <a:buFont typeface="+mj-lt"/>
              <a:buAutoNum type="arabicPeriod"/>
            </a:pPr>
            <a:r>
              <a:rPr lang="en-US" sz="1600" dirty="0">
                <a:latin typeface="Lub Dub Condensed" panose="020B0506030403020204" pitchFamily="34" charset="77"/>
                <a:ea typeface="Calibri" pitchFamily="34" charset="-122"/>
                <a:cs typeface="Calibri" pitchFamily="34" charset="-120"/>
              </a:rPr>
              <a:t>Pan Y, et al. Outcomes associated with clopidogrel-aspirin use in minor stroke or TIA: a pooled analysis of CHANCE and POINT Trials. JAMA Neurol. 2019;76:</a:t>
            </a:r>
            <a:br>
              <a:rPr lang="en-US" sz="1600" dirty="0">
                <a:latin typeface="Lub Dub Condensed" panose="020B0506030403020204" pitchFamily="34" charset="77"/>
                <a:ea typeface="Calibri" pitchFamily="34" charset="-122"/>
                <a:cs typeface="Calibri" pitchFamily="34" charset="-120"/>
              </a:rPr>
            </a:br>
            <a:r>
              <a:rPr lang="en-US" sz="1600" dirty="0">
                <a:latin typeface="Lub Dub Condensed" panose="020B0506030403020204" pitchFamily="34" charset="77"/>
                <a:ea typeface="Calibri" pitchFamily="34" charset="-122"/>
                <a:cs typeface="Calibri" pitchFamily="34" charset="-120"/>
              </a:rPr>
              <a:t>1466–1473.</a:t>
            </a:r>
            <a:endParaRPr lang="en-US" sz="1600" dirty="0">
              <a:latin typeface="Lub Dub Condensed" panose="020B0506030403020204" pitchFamily="34" charset="77"/>
            </a:endParaRPr>
          </a:p>
          <a:p>
            <a:pPr marL="288925" indent="-288925">
              <a:buFont typeface="+mj-lt"/>
              <a:buAutoNum type="arabicPeriod"/>
            </a:pPr>
            <a:r>
              <a:rPr lang="en-US" sz="1600" dirty="0">
                <a:latin typeface="Lub Dub Condensed" panose="020B0506030403020204" pitchFamily="34" charset="77"/>
                <a:ea typeface="Calibri" pitchFamily="34" charset="-122"/>
                <a:cs typeface="Calibri" pitchFamily="34" charset="-120"/>
              </a:rPr>
              <a:t>NINDS rt-PA Stroke Study Group. Tissue plasminogen activator for acute ischemic stroke. N Engl J Med. 1995;333:1581–1588.</a:t>
            </a:r>
            <a:endParaRPr lang="en-US" sz="1600" dirty="0">
              <a:latin typeface="Lub Dub Condensed" panose="020B0506030403020204" pitchFamily="34" charset="77"/>
            </a:endParaRPr>
          </a:p>
          <a:p>
            <a:pPr marL="288925" indent="-288925">
              <a:buFont typeface="+mj-lt"/>
              <a:buAutoNum type="arabicPeriod"/>
            </a:pPr>
            <a:r>
              <a:rPr lang="en-US" sz="1600" dirty="0">
                <a:latin typeface="Lub Dub Condensed" panose="020B0506030403020204" pitchFamily="34" charset="77"/>
                <a:ea typeface="Calibri" pitchFamily="34" charset="-122"/>
                <a:cs typeface="Calibri" pitchFamily="34" charset="-120"/>
              </a:rPr>
              <a:t>Khatri P, et al; PRISMS Investigators. Effect of alteplase vs aspirin on functional outcome for patients with AIS and minor nondisabling deficits. JAMA. 2018;320:156–166.</a:t>
            </a:r>
            <a:endParaRPr lang="en-US" sz="1600" dirty="0">
              <a:latin typeface="Lub Dub Condensed" panose="020B0506030403020204" pitchFamily="34" charset="77"/>
            </a:endParaRPr>
          </a:p>
          <a:p>
            <a:pPr marL="288925" indent="-288925">
              <a:buFont typeface="+mj-lt"/>
              <a:buAutoNum type="arabicPeriod"/>
            </a:pPr>
            <a:r>
              <a:rPr lang="en-US" sz="1600" dirty="0">
                <a:latin typeface="Lub Dub Condensed" panose="020B0506030403020204" pitchFamily="34" charset="77"/>
                <a:ea typeface="Calibri" pitchFamily="34" charset="-122"/>
                <a:cs typeface="Calibri" pitchFamily="34" charset="-120"/>
              </a:rPr>
              <a:t>Chen HS, et al; ARAMIS Investigators. Dual antiplatelet therapy vs alteplase for patients with minor nondisabling AIS. JAMA. 2023;329:2135–2144.</a:t>
            </a:r>
            <a:endParaRPr lang="en-US" sz="1600" dirty="0">
              <a:latin typeface="Lub Dub Condensed" panose="020B0506030403020204" pitchFamily="34" charset="77"/>
            </a:endParaRPr>
          </a:p>
          <a:p>
            <a:pPr marL="288925" indent="-288925">
              <a:buFont typeface="+mj-lt"/>
              <a:buAutoNum type="arabicPeriod"/>
            </a:pPr>
            <a:r>
              <a:rPr lang="en-US" sz="1600" dirty="0">
                <a:latin typeface="Lub Dub Condensed" panose="020B0506030403020204" pitchFamily="34" charset="77"/>
                <a:ea typeface="Calibri" pitchFamily="34" charset="-122"/>
                <a:cs typeface="Calibri" pitchFamily="34" charset="-120"/>
              </a:rPr>
              <a:t>Chen HS, et al; ATAMIS Investigators. Clopidogrel plus aspirin vs aspirin alone in acute mild to moderate stroke. JAMA Neurol. 2024;81:450–460.</a:t>
            </a:r>
            <a:endParaRPr lang="en-US" sz="1600" dirty="0">
              <a:latin typeface="Lub Dub Condensed" panose="020B0506030403020204" pitchFamily="34" charset="77"/>
            </a:endParaRPr>
          </a:p>
          <a:p>
            <a:pPr marL="288925" indent="-288925">
              <a:buFont typeface="+mj-lt"/>
              <a:buAutoNum type="arabicPeriod"/>
            </a:pPr>
            <a:r>
              <a:rPr lang="en-US" sz="1600" dirty="0">
                <a:latin typeface="Lub Dub Condensed" panose="020B0506030403020204" pitchFamily="34" charset="77"/>
                <a:ea typeface="Calibri" pitchFamily="34" charset="-122"/>
                <a:cs typeface="Calibri" pitchFamily="34" charset="-120"/>
              </a:rPr>
              <a:t>Pereira NL, et al; AHA. CYP2C19 genetic testing for oral P2Y12 inhibitor therapy: a scientific statement from the AHA. Circulation. 2024;150:e129–e150.</a:t>
            </a:r>
            <a:endParaRPr lang="en-US" sz="1600" dirty="0">
              <a:latin typeface="Lub Dub Condensed" panose="020B0506030403020204" pitchFamily="34" charset="77"/>
            </a:endParaRPr>
          </a:p>
        </p:txBody>
      </p:sp>
      <p:sp>
        <p:nvSpPr>
          <p:cNvPr id="4" name="Slide Number Placeholder 3">
            <a:extLst>
              <a:ext uri="{FF2B5EF4-FFF2-40B4-BE49-F238E27FC236}">
                <a16:creationId xmlns:a16="http://schemas.microsoft.com/office/drawing/2014/main" id="{500107E5-F6D9-D9DC-8710-8B75536CDC9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20</a:t>
            </a:fld>
            <a:endParaRPr lang="en-US" sz="900" dirty="0"/>
          </a:p>
        </p:txBody>
      </p:sp>
    </p:spTree>
    <p:extLst>
      <p:ext uri="{BB962C8B-B14F-4D97-AF65-F5344CB8AC3E}">
        <p14:creationId xmlns:p14="http://schemas.microsoft.com/office/powerpoint/2010/main" val="316210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48E2F6-410F-3C90-3FB7-7F719D017F9D}"/>
              </a:ext>
            </a:extLst>
          </p:cNvPr>
          <p:cNvSpPr>
            <a:spLocks noGrp="1"/>
          </p:cNvSpPr>
          <p:nvPr>
            <p:ph type="title"/>
          </p:nvPr>
        </p:nvSpPr>
        <p:spPr/>
        <p:txBody>
          <a:bodyPr/>
          <a:lstStyle/>
          <a:p>
            <a:r>
              <a:rPr lang="en-US" dirty="0"/>
              <a:t>Citation</a:t>
            </a:r>
          </a:p>
        </p:txBody>
      </p:sp>
      <p:sp>
        <p:nvSpPr>
          <p:cNvPr id="6" name="Content Placeholder 5">
            <a:extLst>
              <a:ext uri="{FF2B5EF4-FFF2-40B4-BE49-F238E27FC236}">
                <a16:creationId xmlns:a16="http://schemas.microsoft.com/office/drawing/2014/main" id="{98371956-81F8-49E7-CCD2-C49A7A8DB4BB}"/>
              </a:ext>
            </a:extLst>
          </p:cNvPr>
          <p:cNvSpPr>
            <a:spLocks noGrp="1"/>
          </p:cNvSpPr>
          <p:nvPr>
            <p:ph idx="1"/>
          </p:nvPr>
        </p:nvSpPr>
        <p:spPr>
          <a:xfrm>
            <a:off x="765772" y="1086193"/>
            <a:ext cx="9908263" cy="3835357"/>
          </a:xfrm>
        </p:spPr>
        <p:txBody>
          <a:bodyPr>
            <a:normAutofit/>
          </a:bodyPr>
          <a:lstStyle/>
          <a:p>
            <a:pPr marL="0" lvl="0" indent="0">
              <a:lnSpc>
                <a:spcPct val="100000"/>
              </a:lnSpc>
              <a:spcBef>
                <a:spcPts val="0"/>
              </a:spcBef>
              <a:buNone/>
              <a:defRPr/>
            </a:pPr>
            <a:r>
              <a:rPr lang="en-US" sz="2000" b="1" dirty="0">
                <a:solidFill>
                  <a:prstClr val="black"/>
                </a:solidFill>
                <a:latin typeface="Lub Dub Condensed" panose="020B0506030403020204" pitchFamily="34" charset="0"/>
              </a:rPr>
              <a:t>The American Heart Association requests this electronic slide deck be cited as follows: </a:t>
            </a:r>
          </a:p>
          <a:p>
            <a:pPr marL="0" indent="0">
              <a:lnSpc>
                <a:spcPct val="110000"/>
              </a:lnSpc>
              <a:spcBef>
                <a:spcPts val="0"/>
              </a:spcBef>
              <a:buNone/>
            </a:pPr>
            <a:r>
              <a:rPr lang="en-US" sz="2000" dirty="0">
                <a:solidFill>
                  <a:prstClr val="black"/>
                </a:solidFill>
                <a:latin typeface="Lub Dub Condensed" panose="020B0506030403020204" pitchFamily="34" charset="0"/>
              </a:rPr>
              <a:t>Reyna, G.G. (2026).  Guideline Essentials: Case Study Slide Series [PowerPoint slides]; Adapted from Guidelines in Action: Dual Antiplatelet Therapy for Nondisabling Stroke Within the 4.5-Hour Window</a:t>
            </a:r>
            <a:r>
              <a:rPr lang="en-US" sz="2000" dirty="0">
                <a:latin typeface="Lub Dub Condensed" panose="020B0506030403020204" pitchFamily="34" charset="0"/>
              </a:rPr>
              <a:t>. </a:t>
            </a:r>
            <a:r>
              <a:rPr lang="en-US" sz="2000" i="1" dirty="0">
                <a:latin typeface="Lub Dub Condensed" panose="020B0506030403020204" pitchFamily="34" charset="0"/>
              </a:rPr>
              <a:t>Stroke</a:t>
            </a:r>
            <a:r>
              <a:rPr lang="en-US" sz="2000" i="1" dirty="0">
                <a:latin typeface="Lub Dub Condensed" panose="020B0506030403020204" pitchFamily="34" charset="0"/>
                <a:ea typeface="Aptos" panose="020B0004020202020204" pitchFamily="34" charset="0"/>
              </a:rPr>
              <a:t>. </a:t>
            </a:r>
            <a:r>
              <a:rPr lang="en-US" sz="2000" dirty="0">
                <a:latin typeface="Lub Dub Condensed" panose="020B0506030403020204" pitchFamily="34" charset="0"/>
                <a:ea typeface="Aptos" panose="020B0004020202020204" pitchFamily="34" charset="0"/>
              </a:rPr>
              <a:t>Retrieved from:</a:t>
            </a:r>
          </a:p>
          <a:p>
            <a:pPr marL="0" indent="0">
              <a:lnSpc>
                <a:spcPct val="100000"/>
              </a:lnSpc>
              <a:buNone/>
            </a:pPr>
            <a:r>
              <a:rPr lang="en-US" sz="2000" dirty="0">
                <a:hlinkClick r:id="rId3"/>
              </a:rPr>
              <a:t>Guideline Essentials: Case Study Slide Series - Professional Heart Daily | American Heart Association</a:t>
            </a:r>
            <a:endParaRPr lang="en-US" sz="2000" dirty="0">
              <a:latin typeface="Lub Dub Bold" panose="020B0803030403020204" pitchFamily="34" charset="0"/>
            </a:endParaRPr>
          </a:p>
          <a:p>
            <a:pPr marL="0" indent="0">
              <a:lnSpc>
                <a:spcPct val="100000"/>
              </a:lnSpc>
              <a:buNone/>
            </a:pPr>
            <a:endParaRPr lang="en-US" sz="2000" dirty="0"/>
          </a:p>
        </p:txBody>
      </p:sp>
      <p:sp>
        <p:nvSpPr>
          <p:cNvPr id="2" name="Slide Number Placeholder 1">
            <a:extLst>
              <a:ext uri="{FF2B5EF4-FFF2-40B4-BE49-F238E27FC236}">
                <a16:creationId xmlns:a16="http://schemas.microsoft.com/office/drawing/2014/main" id="{0F8604CC-9C8B-DBCA-EE33-DA994C5514C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21</a:t>
            </a:fld>
            <a:endParaRPr lang="en-US" sz="900" dirty="0"/>
          </a:p>
        </p:txBody>
      </p:sp>
      <p:pic>
        <p:nvPicPr>
          <p:cNvPr id="2052" name="Picture 4">
            <a:extLst>
              <a:ext uri="{FF2B5EF4-FFF2-40B4-BE49-F238E27FC236}">
                <a16:creationId xmlns:a16="http://schemas.microsoft.com/office/drawing/2014/main" id="{801B5644-BD89-7965-2053-3EE09285D7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9960" y="4183118"/>
            <a:ext cx="1753095" cy="1954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88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4A0BCB-D59E-68A8-C31F-74A90124E292}"/>
              </a:ext>
            </a:extLst>
          </p:cNvPr>
          <p:cNvSpPr>
            <a:spLocks noGrp="1"/>
          </p:cNvSpPr>
          <p:nvPr>
            <p:ph type="ctrTitle"/>
          </p:nvPr>
        </p:nvSpPr>
        <p:spPr>
          <a:xfrm>
            <a:off x="2209800" y="814556"/>
            <a:ext cx="9144000" cy="567435"/>
          </a:xfrm>
        </p:spPr>
        <p:txBody>
          <a:bodyPr/>
          <a:lstStyle/>
          <a:p>
            <a:r>
              <a:rPr lang="en-US" sz="4000" dirty="0"/>
              <a:t>Copyright and Permissions Notice</a:t>
            </a:r>
          </a:p>
        </p:txBody>
      </p:sp>
      <p:sp>
        <p:nvSpPr>
          <p:cNvPr id="7" name="Subtitle 6">
            <a:extLst>
              <a:ext uri="{FF2B5EF4-FFF2-40B4-BE49-F238E27FC236}">
                <a16:creationId xmlns:a16="http://schemas.microsoft.com/office/drawing/2014/main" id="{07862C10-758A-8372-D096-B4B95A4405D8}"/>
              </a:ext>
            </a:extLst>
          </p:cNvPr>
          <p:cNvSpPr>
            <a:spLocks noGrp="1"/>
          </p:cNvSpPr>
          <p:nvPr>
            <p:ph type="subTitle" idx="1"/>
          </p:nvPr>
        </p:nvSpPr>
        <p:spPr>
          <a:xfrm>
            <a:off x="2343150" y="1714500"/>
            <a:ext cx="8877300" cy="4613563"/>
          </a:xfrm>
        </p:spPr>
        <p:txBody>
          <a:bodyPr>
            <a:normAutofit/>
          </a:bodyPr>
          <a:lstStyle/>
          <a:p>
            <a:r>
              <a:rPr lang="en-US" sz="2000" dirty="0"/>
              <a:t>© Copyright 2026. American Heart Association. All rights reserved.</a:t>
            </a:r>
          </a:p>
          <a:p>
            <a:r>
              <a:rPr lang="en-US" sz="2000" dirty="0"/>
              <a:t>This material is the copyrighted property of the American Heart Association and is provided for reference purposes only. It may not be copied, reproduced, stored in a retrieval system, transmitted, altered in any way or used as a derivative work, or distributed in any form or by any means—electronic, mechanical, photocopying, recording, or otherwise—without prior written permission from the publisher.</a:t>
            </a:r>
          </a:p>
          <a:p>
            <a:r>
              <a:rPr lang="en-US" sz="2000" i="1" dirty="0"/>
              <a:t>This content may be used for limited educational and personal use. Further distribution or dissemination requires a licensing agreement. Unauthorized use or distribution in any media is strictly prohibited.</a:t>
            </a:r>
            <a:endParaRPr lang="en-US" sz="2000" dirty="0"/>
          </a:p>
          <a:p>
            <a:r>
              <a:rPr lang="en-US" sz="2000" dirty="0"/>
              <a:t>For permissions inquiries and licensing fee information,</a:t>
            </a:r>
            <a:br>
              <a:rPr lang="en-US" sz="2000" dirty="0"/>
            </a:br>
            <a:r>
              <a:rPr lang="en-US" sz="2000" dirty="0"/>
              <a:t> please see the information/Request Form at this link:</a:t>
            </a:r>
          </a:p>
          <a:p>
            <a:r>
              <a:rPr lang="en-US" sz="2000" u="sng" dirty="0">
                <a:hlinkClick r:id="rId3">
                  <a:extLst>
                    <a:ext uri="{A12FA001-AC4F-418D-AE19-62706E023703}">
                      <ahyp:hlinkClr xmlns:ahyp="http://schemas.microsoft.com/office/drawing/2018/hyperlinkcolor" val="tx"/>
                    </a:ext>
                  </a:extLst>
                </a:hlinkClick>
              </a:rPr>
              <a:t>https://www.heart.org/en/about-us/statements-and-policies/copyright-request-form</a:t>
            </a:r>
            <a:endParaRPr lang="en-US" sz="900" dirty="0">
              <a:latin typeface="Lub Dub Bold" panose="020B0803030403020204" pitchFamily="34" charset="0"/>
            </a:endParaRPr>
          </a:p>
        </p:txBody>
      </p:sp>
      <p:sp>
        <p:nvSpPr>
          <p:cNvPr id="8" name="Slide Number Placeholder 1">
            <a:extLst>
              <a:ext uri="{FF2B5EF4-FFF2-40B4-BE49-F238E27FC236}">
                <a16:creationId xmlns:a16="http://schemas.microsoft.com/office/drawing/2014/main" id="{5C16DF9A-1C49-ABA9-1A2A-736FD09CC1B3}"/>
              </a:ext>
              <a:ext uri="{C183D7F6-B498-43B3-948B-1728B52AA6E4}">
                <adec:decorative xmlns:adec="http://schemas.microsoft.com/office/drawing/2017/decorative" val="1"/>
              </a:ext>
            </a:extLst>
          </p:cNvPr>
          <p:cNvSpPr txBox="1">
            <a:spLocks/>
          </p:cNvSpPr>
          <p:nvPr/>
        </p:nvSpPr>
        <p:spPr>
          <a:xfrm>
            <a:off x="11353800" y="6355866"/>
            <a:ext cx="382656" cy="23377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AF4333-7328-E84F-9F6D-15A5075E3AB3}" type="slidenum">
              <a:rPr lang="en-US" sz="900">
                <a:solidFill>
                  <a:schemeClr val="bg1"/>
                </a:solidFill>
                <a:latin typeface="Lub Dub Medium" panose="020B0603030403020204" pitchFamily="34" charset="0"/>
              </a:rPr>
              <a:pPr/>
              <a:t>22</a:t>
            </a:fld>
            <a:endParaRPr lang="en-US" sz="900" dirty="0">
              <a:solidFill>
                <a:schemeClr val="bg1"/>
              </a:solidFill>
              <a:latin typeface="Lub Dub Medium" panose="020B0603030403020204" pitchFamily="34" charset="0"/>
            </a:endParaRPr>
          </a:p>
        </p:txBody>
      </p:sp>
    </p:spTree>
    <p:extLst>
      <p:ext uri="{BB962C8B-B14F-4D97-AF65-F5344CB8AC3E}">
        <p14:creationId xmlns:p14="http://schemas.microsoft.com/office/powerpoint/2010/main" val="25730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C7323-E4C6-1747-00C0-B9A69FF663F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FED04E-7F80-7CE2-B10D-DACFC13DB816}"/>
              </a:ext>
            </a:extLst>
          </p:cNvPr>
          <p:cNvSpPr>
            <a:spLocks noGrp="1"/>
          </p:cNvSpPr>
          <p:nvPr>
            <p:ph type="title"/>
          </p:nvPr>
        </p:nvSpPr>
        <p:spPr/>
        <p:txBody>
          <a:bodyPr/>
          <a:lstStyle/>
          <a:p>
            <a:r>
              <a:rPr lang="en-US" dirty="0"/>
              <a:t>Case Presentation: </a:t>
            </a:r>
            <a:r>
              <a:rPr lang="en-US" dirty="0">
                <a:latin typeface="Lub Dub Medium" panose="020B0603030403020204" pitchFamily="34" charset="0"/>
              </a:rPr>
              <a:t>Clinical Scores &amp; Imaging</a:t>
            </a:r>
          </a:p>
        </p:txBody>
      </p:sp>
      <p:sp>
        <p:nvSpPr>
          <p:cNvPr id="7" name="Rectangle 6">
            <a:extLst>
              <a:ext uri="{FF2B5EF4-FFF2-40B4-BE49-F238E27FC236}">
                <a16:creationId xmlns:a16="http://schemas.microsoft.com/office/drawing/2014/main" id="{306211EF-6B59-F4F7-BAC5-80A999C41297}"/>
              </a:ext>
              <a:ext uri="{C183D7F6-B498-43B3-948B-1728B52AA6E4}">
                <adec:decorative xmlns:adec="http://schemas.microsoft.com/office/drawing/2017/decorative" val="1"/>
              </a:ext>
            </a:extLst>
          </p:cNvPr>
          <p:cNvSpPr/>
          <p:nvPr/>
        </p:nvSpPr>
        <p:spPr>
          <a:xfrm>
            <a:off x="895150" y="1260910"/>
            <a:ext cx="3169918" cy="178743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56867A-A83D-36E5-3AAE-2D9E42C278A4}"/>
              </a:ext>
              <a:ext uri="{C183D7F6-B498-43B3-948B-1728B52AA6E4}">
                <adec:decorative xmlns:adec="http://schemas.microsoft.com/office/drawing/2017/decorative" val="1"/>
              </a:ext>
            </a:extLst>
          </p:cNvPr>
          <p:cNvSpPr/>
          <p:nvPr/>
        </p:nvSpPr>
        <p:spPr>
          <a:xfrm>
            <a:off x="4498208" y="1249680"/>
            <a:ext cx="3169918" cy="178743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1651C80-74BB-69ED-D305-83575D3B9DEB}"/>
              </a:ext>
              <a:ext uri="{C183D7F6-B498-43B3-948B-1728B52AA6E4}">
                <adec:decorative xmlns:adec="http://schemas.microsoft.com/office/drawing/2017/decorative" val="1"/>
              </a:ext>
            </a:extLst>
          </p:cNvPr>
          <p:cNvSpPr/>
          <p:nvPr/>
        </p:nvSpPr>
        <p:spPr>
          <a:xfrm>
            <a:off x="8083789" y="1248076"/>
            <a:ext cx="3169918" cy="178743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8BC7341E-A2D9-7740-7AD5-41B5AF2689CD}"/>
              </a:ext>
            </a:extLst>
          </p:cNvPr>
          <p:cNvSpPr txBox="1"/>
          <p:nvPr/>
        </p:nvSpPr>
        <p:spPr>
          <a:xfrm>
            <a:off x="957943" y="1361105"/>
            <a:ext cx="3004457" cy="1508105"/>
          </a:xfrm>
          <a:prstGeom prst="rect">
            <a:avLst/>
          </a:prstGeom>
          <a:noFill/>
        </p:spPr>
        <p:txBody>
          <a:bodyPr wrap="square">
            <a:spAutoFit/>
          </a:bodyPr>
          <a:lstStyle/>
          <a:p>
            <a:pPr algn="ctr"/>
            <a:r>
              <a:rPr lang="en-US" sz="4000" dirty="0">
                <a:solidFill>
                  <a:srgbClr val="065D93"/>
                </a:solidFill>
                <a:latin typeface="Lub Dub Heavy" panose="020B0903030403020204" pitchFamily="34" charset="0"/>
              </a:rPr>
              <a:t>1</a:t>
            </a:r>
          </a:p>
          <a:p>
            <a:pPr algn="ctr"/>
            <a:r>
              <a:rPr lang="en-US" sz="2000" dirty="0">
                <a:latin typeface="Lub Dub Bold" panose="020B0803030403020204" pitchFamily="34" charset="0"/>
              </a:rPr>
              <a:t>NIHSS Score</a:t>
            </a:r>
          </a:p>
          <a:p>
            <a:pPr algn="ctr"/>
            <a:r>
              <a:rPr lang="en-US" sz="1600" i="1" dirty="0">
                <a:latin typeface="Lub Dub Condensed" panose="020B0506030403020204" pitchFamily="34" charset="0"/>
              </a:rPr>
              <a:t>Mild sensory loss only </a:t>
            </a:r>
          </a:p>
          <a:p>
            <a:pPr algn="ctr"/>
            <a:r>
              <a:rPr lang="en-US" sz="1600" i="1" dirty="0">
                <a:latin typeface="Lub Dub Condensed" panose="020B0506030403020204" pitchFamily="34" charset="0"/>
              </a:rPr>
              <a:t>(left face and arm)</a:t>
            </a:r>
          </a:p>
        </p:txBody>
      </p:sp>
      <p:sp>
        <p:nvSpPr>
          <p:cNvPr id="15" name="TextBox 14">
            <a:extLst>
              <a:ext uri="{FF2B5EF4-FFF2-40B4-BE49-F238E27FC236}">
                <a16:creationId xmlns:a16="http://schemas.microsoft.com/office/drawing/2014/main" id="{A231764B-53AE-76E4-DC13-72A772D4F938}"/>
              </a:ext>
            </a:extLst>
          </p:cNvPr>
          <p:cNvSpPr txBox="1"/>
          <p:nvPr/>
        </p:nvSpPr>
        <p:spPr>
          <a:xfrm>
            <a:off x="4580939" y="1361105"/>
            <a:ext cx="3004457" cy="1508105"/>
          </a:xfrm>
          <a:prstGeom prst="rect">
            <a:avLst/>
          </a:prstGeom>
          <a:noFill/>
        </p:spPr>
        <p:txBody>
          <a:bodyPr wrap="square">
            <a:spAutoFit/>
          </a:bodyPr>
          <a:lstStyle/>
          <a:p>
            <a:pPr algn="ctr"/>
            <a:r>
              <a:rPr lang="en-US" sz="4000" dirty="0">
                <a:solidFill>
                  <a:srgbClr val="065D93"/>
                </a:solidFill>
                <a:latin typeface="Lub Dub Heavy" panose="020B0903030403020204" pitchFamily="34" charset="0"/>
              </a:rPr>
              <a:t>4</a:t>
            </a:r>
          </a:p>
          <a:p>
            <a:pPr algn="ctr"/>
            <a:r>
              <a:rPr lang="en-US" sz="2000" dirty="0">
                <a:latin typeface="Lub Dub Bold" panose="020B0803030403020204" pitchFamily="34" charset="0"/>
              </a:rPr>
              <a:t>ABCD2 Score</a:t>
            </a:r>
          </a:p>
          <a:p>
            <a:pPr algn="ctr"/>
            <a:r>
              <a:rPr lang="en-US" sz="1600" i="1" dirty="0">
                <a:latin typeface="Lub Dub Condensed" panose="020B0506030403020204" pitchFamily="34" charset="0"/>
              </a:rPr>
              <a:t>Indicates high-risk TIA</a:t>
            </a:r>
          </a:p>
          <a:p>
            <a:pPr algn="ctr"/>
            <a:r>
              <a:rPr lang="en-US" sz="1600" i="1" dirty="0">
                <a:latin typeface="Lub Dub Condensed" panose="020B0506030403020204" pitchFamily="34" charset="0"/>
              </a:rPr>
              <a:t>threshold ≥4</a:t>
            </a:r>
          </a:p>
        </p:txBody>
      </p:sp>
      <p:sp>
        <p:nvSpPr>
          <p:cNvPr id="16" name="TextBox 15">
            <a:extLst>
              <a:ext uri="{FF2B5EF4-FFF2-40B4-BE49-F238E27FC236}">
                <a16:creationId xmlns:a16="http://schemas.microsoft.com/office/drawing/2014/main" id="{FD940D95-BB96-4267-7929-6CF27CAE1729}"/>
              </a:ext>
            </a:extLst>
          </p:cNvPr>
          <p:cNvSpPr txBox="1"/>
          <p:nvPr/>
        </p:nvSpPr>
        <p:spPr>
          <a:xfrm>
            <a:off x="8107679" y="1361105"/>
            <a:ext cx="3122139" cy="1508105"/>
          </a:xfrm>
          <a:prstGeom prst="rect">
            <a:avLst/>
          </a:prstGeom>
          <a:noFill/>
        </p:spPr>
        <p:txBody>
          <a:bodyPr wrap="square">
            <a:spAutoFit/>
          </a:bodyPr>
          <a:lstStyle/>
          <a:p>
            <a:pPr algn="ctr"/>
            <a:r>
              <a:rPr lang="en-US" sz="4000" dirty="0">
                <a:solidFill>
                  <a:srgbClr val="065D93"/>
                </a:solidFill>
                <a:latin typeface="Lub Dub Heavy" panose="020B0903030403020204" pitchFamily="34" charset="0"/>
              </a:rPr>
              <a:t>91</a:t>
            </a:r>
          </a:p>
          <a:p>
            <a:pPr algn="ctr"/>
            <a:r>
              <a:rPr lang="en-US" sz="2000" dirty="0">
                <a:latin typeface="Lub Dub Bold" panose="020B0803030403020204" pitchFamily="34" charset="0"/>
              </a:rPr>
              <a:t>Blood Glucose (mg/dL)</a:t>
            </a:r>
            <a:endParaRPr lang="en-US" sz="1100" dirty="0">
              <a:latin typeface="Lub Dub Bold" panose="020B0803030403020204" pitchFamily="34" charset="0"/>
            </a:endParaRPr>
          </a:p>
          <a:p>
            <a:pPr algn="ctr"/>
            <a:r>
              <a:rPr lang="en-US" sz="1600" i="1" dirty="0">
                <a:latin typeface="Lub Dub Condensed" panose="020B0506030403020204" pitchFamily="34" charset="0"/>
              </a:rPr>
              <a:t>Within normal range;</a:t>
            </a:r>
          </a:p>
          <a:p>
            <a:pPr algn="ctr"/>
            <a:r>
              <a:rPr lang="en-US" sz="1600" i="1" dirty="0">
                <a:latin typeface="Lub Dub Condensed" panose="020B0506030403020204" pitchFamily="34" charset="0"/>
              </a:rPr>
              <a:t>no hypoglycemia</a:t>
            </a:r>
          </a:p>
        </p:txBody>
      </p:sp>
      <p:sp>
        <p:nvSpPr>
          <p:cNvPr id="13" name="TextBox 12">
            <a:extLst>
              <a:ext uri="{FF2B5EF4-FFF2-40B4-BE49-F238E27FC236}">
                <a16:creationId xmlns:a16="http://schemas.microsoft.com/office/drawing/2014/main" id="{425AB2D3-E1FD-CCA3-F43B-7C0E4FCCED0F}"/>
              </a:ext>
            </a:extLst>
          </p:cNvPr>
          <p:cNvSpPr txBox="1"/>
          <p:nvPr/>
        </p:nvSpPr>
        <p:spPr>
          <a:xfrm>
            <a:off x="865042" y="3362404"/>
            <a:ext cx="5442239" cy="461665"/>
          </a:xfrm>
          <a:prstGeom prst="rect">
            <a:avLst/>
          </a:prstGeom>
          <a:noFill/>
        </p:spPr>
        <p:txBody>
          <a:bodyPr wrap="square" lIns="0">
            <a:spAutoFit/>
          </a:bodyPr>
          <a:lstStyle/>
          <a:p>
            <a:pPr>
              <a:spcAft>
                <a:spcPts val="1200"/>
              </a:spcAft>
            </a:pPr>
            <a:r>
              <a:rPr lang="en-US" sz="2400" dirty="0">
                <a:latin typeface="Lub Dub Bold" panose="020B0803030403020204" pitchFamily="34" charset="0"/>
              </a:rPr>
              <a:t>IMAGING FINDINGS:</a:t>
            </a:r>
            <a:endParaRPr lang="en-US" sz="2400" dirty="0">
              <a:latin typeface="Lub Dub Medium" panose="020B0603030403020204" pitchFamily="34" charset="0"/>
            </a:endParaRPr>
          </a:p>
        </p:txBody>
      </p:sp>
      <p:sp>
        <p:nvSpPr>
          <p:cNvPr id="18" name="Shape 21">
            <a:extLst>
              <a:ext uri="{FF2B5EF4-FFF2-40B4-BE49-F238E27FC236}">
                <a16:creationId xmlns:a16="http://schemas.microsoft.com/office/drawing/2014/main" id="{8A08D548-336D-95A4-C3A4-EA70FF94D9DA}"/>
              </a:ext>
              <a:ext uri="{C183D7F6-B498-43B3-948B-1728B52AA6E4}">
                <adec:decorative xmlns:adec="http://schemas.microsoft.com/office/drawing/2017/decorative" val="1"/>
              </a:ext>
            </a:extLst>
          </p:cNvPr>
          <p:cNvSpPr/>
          <p:nvPr/>
        </p:nvSpPr>
        <p:spPr>
          <a:xfrm>
            <a:off x="1099457" y="3938451"/>
            <a:ext cx="513806" cy="513806"/>
          </a:xfrm>
          <a:prstGeom prst="ellipse">
            <a:avLst/>
          </a:prstGeom>
          <a:solidFill>
            <a:srgbClr val="065D93"/>
          </a:solidFill>
          <a:ln w="12700">
            <a:solidFill>
              <a:srgbClr val="1A6B3C"/>
            </a:solidFill>
            <a:prstDash val="solid"/>
          </a:ln>
        </p:spPr>
        <p:txBody>
          <a:bodyPr/>
          <a:lstStyle/>
          <a:p>
            <a:endParaRPr lang="en-US"/>
          </a:p>
        </p:txBody>
      </p:sp>
      <p:sp>
        <p:nvSpPr>
          <p:cNvPr id="21" name="TextBox 20">
            <a:extLst>
              <a:ext uri="{FF2B5EF4-FFF2-40B4-BE49-F238E27FC236}">
                <a16:creationId xmlns:a16="http://schemas.microsoft.com/office/drawing/2014/main" id="{18769E73-BAAB-C886-659E-AC405AEA4A18}"/>
              </a:ext>
            </a:extLst>
          </p:cNvPr>
          <p:cNvSpPr txBox="1"/>
          <p:nvPr/>
        </p:nvSpPr>
        <p:spPr>
          <a:xfrm>
            <a:off x="1709058" y="3941019"/>
            <a:ext cx="3788228" cy="840230"/>
          </a:xfrm>
          <a:prstGeom prst="rect">
            <a:avLst/>
          </a:prstGeom>
          <a:noFill/>
        </p:spPr>
        <p:txBody>
          <a:bodyPr wrap="square">
            <a:spAutoFit/>
          </a:bodyPr>
          <a:lstStyle/>
          <a:p>
            <a:pPr marL="0" indent="0" algn="l">
              <a:lnSpc>
                <a:spcPct val="90000"/>
              </a:lnSpc>
              <a:buNone/>
            </a:pPr>
            <a:r>
              <a:rPr lang="en-US" dirty="0">
                <a:latin typeface="Lub Dub Bold" panose="020B0803030403020204" pitchFamily="34" charset="0"/>
                <a:ea typeface="Calibri" pitchFamily="34" charset="-122"/>
                <a:cs typeface="Calibri" pitchFamily="34" charset="-120"/>
              </a:rPr>
              <a:t>Initial Brain CT:</a:t>
            </a:r>
          </a:p>
          <a:p>
            <a:pPr marL="0" indent="0" algn="l">
              <a:lnSpc>
                <a:spcPct val="90000"/>
              </a:lnSpc>
              <a:buNone/>
            </a:pPr>
            <a:r>
              <a:rPr lang="en-US" sz="1800" dirty="0">
                <a:latin typeface="Lub Dub Condensed" panose="020B0506030403020204" pitchFamily="34" charset="0"/>
                <a:ea typeface="Calibri" pitchFamily="34" charset="-122"/>
                <a:cs typeface="Calibri" pitchFamily="34" charset="-120"/>
              </a:rPr>
              <a:t>Unremarkable — no hemorrhage or obvious infarct (Figure 1)</a:t>
            </a:r>
            <a:endParaRPr lang="en-US" sz="1800" dirty="0">
              <a:latin typeface="Lub Dub Condensed" panose="020B0506030403020204" pitchFamily="34" charset="0"/>
            </a:endParaRPr>
          </a:p>
        </p:txBody>
      </p:sp>
      <p:sp>
        <p:nvSpPr>
          <p:cNvPr id="30" name="TextBox 29">
            <a:extLst>
              <a:ext uri="{FF2B5EF4-FFF2-40B4-BE49-F238E27FC236}">
                <a16:creationId xmlns:a16="http://schemas.microsoft.com/office/drawing/2014/main" id="{83CDD0FF-141C-CE19-D073-E8B0C0D3E23D}"/>
              </a:ext>
            </a:extLst>
          </p:cNvPr>
          <p:cNvSpPr txBox="1"/>
          <p:nvPr/>
        </p:nvSpPr>
        <p:spPr>
          <a:xfrm>
            <a:off x="7228115" y="3941019"/>
            <a:ext cx="3788228" cy="590931"/>
          </a:xfrm>
          <a:prstGeom prst="rect">
            <a:avLst/>
          </a:prstGeom>
          <a:noFill/>
        </p:spPr>
        <p:txBody>
          <a:bodyPr wrap="square">
            <a:spAutoFit/>
          </a:bodyPr>
          <a:lstStyle/>
          <a:p>
            <a:pPr marL="0" indent="0" algn="l">
              <a:lnSpc>
                <a:spcPct val="90000"/>
              </a:lnSpc>
              <a:buNone/>
            </a:pPr>
            <a:r>
              <a:rPr lang="en-US" dirty="0">
                <a:latin typeface="Lub Dub Bold" panose="020B0803030403020204" pitchFamily="34" charset="0"/>
                <a:ea typeface="Calibri" pitchFamily="34" charset="-122"/>
                <a:cs typeface="Calibri" pitchFamily="34" charset="-120"/>
              </a:rPr>
              <a:t>Intracranial &amp; Cervical Vessels: </a:t>
            </a:r>
          </a:p>
          <a:p>
            <a:pPr marL="0" indent="0" algn="l">
              <a:lnSpc>
                <a:spcPct val="90000"/>
              </a:lnSpc>
              <a:buNone/>
            </a:pPr>
            <a:r>
              <a:rPr lang="en-US" sz="1800" dirty="0">
                <a:latin typeface="Lub Dub Condensed" panose="020B0506030403020204" pitchFamily="34" charset="0"/>
                <a:ea typeface="Calibri" pitchFamily="34" charset="-122"/>
                <a:cs typeface="Calibri" pitchFamily="34" charset="-120"/>
              </a:rPr>
              <a:t>Unremarkable — no significant stenosis</a:t>
            </a:r>
          </a:p>
        </p:txBody>
      </p:sp>
      <p:sp>
        <p:nvSpPr>
          <p:cNvPr id="27" name="TextBox 26">
            <a:extLst>
              <a:ext uri="{FF2B5EF4-FFF2-40B4-BE49-F238E27FC236}">
                <a16:creationId xmlns:a16="http://schemas.microsoft.com/office/drawing/2014/main" id="{93CA4982-1189-6CB3-AAD3-E6FA786DFA46}"/>
              </a:ext>
            </a:extLst>
          </p:cNvPr>
          <p:cNvSpPr txBox="1"/>
          <p:nvPr/>
        </p:nvSpPr>
        <p:spPr>
          <a:xfrm>
            <a:off x="1709058" y="5116676"/>
            <a:ext cx="3897086" cy="590931"/>
          </a:xfrm>
          <a:prstGeom prst="rect">
            <a:avLst/>
          </a:prstGeom>
          <a:noFill/>
        </p:spPr>
        <p:txBody>
          <a:bodyPr wrap="square">
            <a:spAutoFit/>
          </a:bodyPr>
          <a:lstStyle/>
          <a:p>
            <a:pPr>
              <a:lnSpc>
                <a:spcPct val="90000"/>
              </a:lnSpc>
            </a:pPr>
            <a:r>
              <a:rPr lang="en-US" dirty="0">
                <a:latin typeface="Lub Dub Bold" panose="020B0803030403020204" pitchFamily="34" charset="0"/>
                <a:ea typeface="Calibri" pitchFamily="34" charset="-122"/>
                <a:cs typeface="Calibri" pitchFamily="34" charset="-120"/>
              </a:rPr>
              <a:t>Perfusion Imaging (CBF/</a:t>
            </a:r>
            <a:r>
              <a:rPr lang="en-US" dirty="0" err="1">
                <a:latin typeface="Lub Dub Bold" panose="020B0803030403020204" pitchFamily="34" charset="0"/>
                <a:ea typeface="Calibri" pitchFamily="34" charset="-122"/>
                <a:cs typeface="Calibri" pitchFamily="34" charset="-120"/>
              </a:rPr>
              <a:t>Tmax</a:t>
            </a:r>
            <a:r>
              <a:rPr lang="en-US" dirty="0">
                <a:latin typeface="Lub Dub Bold" panose="020B0803030403020204" pitchFamily="34" charset="0"/>
                <a:ea typeface="Calibri" pitchFamily="34" charset="-122"/>
                <a:cs typeface="Calibri" pitchFamily="34" charset="-120"/>
              </a:rPr>
              <a:t>): </a:t>
            </a:r>
          </a:p>
          <a:p>
            <a:pPr>
              <a:lnSpc>
                <a:spcPct val="90000"/>
              </a:lnSpc>
            </a:pPr>
            <a:r>
              <a:rPr lang="en-US" dirty="0">
                <a:latin typeface="Lub Dub Condensed" panose="020B0506030403020204" pitchFamily="34" charset="0"/>
                <a:ea typeface="Calibri" pitchFamily="34" charset="-122"/>
                <a:cs typeface="Calibri" pitchFamily="34" charset="-120"/>
              </a:rPr>
              <a:t>Unremarkable — no perfusion deficit</a:t>
            </a:r>
          </a:p>
        </p:txBody>
      </p:sp>
      <p:sp>
        <p:nvSpPr>
          <p:cNvPr id="33" name="TextBox 32">
            <a:extLst>
              <a:ext uri="{FF2B5EF4-FFF2-40B4-BE49-F238E27FC236}">
                <a16:creationId xmlns:a16="http://schemas.microsoft.com/office/drawing/2014/main" id="{0F537BD9-DE6D-C144-54AB-C2C7AEFF92DC}"/>
              </a:ext>
            </a:extLst>
          </p:cNvPr>
          <p:cNvSpPr txBox="1"/>
          <p:nvPr/>
        </p:nvSpPr>
        <p:spPr>
          <a:xfrm>
            <a:off x="7228115" y="4701255"/>
            <a:ext cx="3897086" cy="1089529"/>
          </a:xfrm>
          <a:prstGeom prst="rect">
            <a:avLst/>
          </a:prstGeom>
          <a:noFill/>
        </p:spPr>
        <p:txBody>
          <a:bodyPr wrap="square">
            <a:spAutoFit/>
          </a:bodyPr>
          <a:lstStyle/>
          <a:p>
            <a:pPr>
              <a:lnSpc>
                <a:spcPct val="90000"/>
              </a:lnSpc>
            </a:pPr>
            <a:r>
              <a:rPr lang="en-US" dirty="0">
                <a:latin typeface="Lub Dub Bold" panose="020B0803030403020204" pitchFamily="34" charset="0"/>
                <a:ea typeface="Calibri" pitchFamily="34" charset="-122"/>
                <a:cs typeface="Calibri" pitchFamily="34" charset="-120"/>
              </a:rPr>
              <a:t>12-Hour Brain MRI: </a:t>
            </a:r>
          </a:p>
          <a:p>
            <a:pPr>
              <a:lnSpc>
                <a:spcPct val="90000"/>
              </a:lnSpc>
            </a:pPr>
            <a:r>
              <a:rPr lang="en-US" dirty="0">
                <a:latin typeface="Lub Dub Condensed" panose="020B0506030403020204" pitchFamily="34" charset="0"/>
                <a:ea typeface="Calibri" pitchFamily="34" charset="-122"/>
                <a:cs typeface="Calibri" pitchFamily="34" charset="-120"/>
              </a:rPr>
              <a:t>No acute infarction; chronic subcortical small vessel disease and lacunar infarcts confirmed (Figure 2)</a:t>
            </a:r>
          </a:p>
        </p:txBody>
      </p:sp>
      <p:sp>
        <p:nvSpPr>
          <p:cNvPr id="25" name="Shape 21">
            <a:extLst>
              <a:ext uri="{FF2B5EF4-FFF2-40B4-BE49-F238E27FC236}">
                <a16:creationId xmlns:a16="http://schemas.microsoft.com/office/drawing/2014/main" id="{3C10FC1C-13DB-5FEA-65E8-E26BFCD33E44}"/>
              </a:ext>
              <a:ext uri="{C183D7F6-B498-43B3-948B-1728B52AA6E4}">
                <adec:decorative xmlns:adec="http://schemas.microsoft.com/office/drawing/2017/decorative" val="1"/>
              </a:ext>
            </a:extLst>
          </p:cNvPr>
          <p:cNvSpPr/>
          <p:nvPr/>
        </p:nvSpPr>
        <p:spPr>
          <a:xfrm>
            <a:off x="1099457" y="5114108"/>
            <a:ext cx="513806" cy="513806"/>
          </a:xfrm>
          <a:prstGeom prst="ellipse">
            <a:avLst/>
          </a:prstGeom>
          <a:solidFill>
            <a:srgbClr val="065D93"/>
          </a:solidFill>
          <a:ln w="12700">
            <a:solidFill>
              <a:srgbClr val="1A6B3C"/>
            </a:solidFill>
            <a:prstDash val="solid"/>
          </a:ln>
        </p:spPr>
        <p:txBody>
          <a:bodyPr/>
          <a:lstStyle/>
          <a:p>
            <a:endParaRPr lang="en-US"/>
          </a:p>
        </p:txBody>
      </p:sp>
      <p:sp>
        <p:nvSpPr>
          <p:cNvPr id="28" name="Shape 21">
            <a:extLst>
              <a:ext uri="{FF2B5EF4-FFF2-40B4-BE49-F238E27FC236}">
                <a16:creationId xmlns:a16="http://schemas.microsoft.com/office/drawing/2014/main" id="{9250F3AF-B617-9794-943C-68FA0A66F08C}"/>
              </a:ext>
              <a:ext uri="{C183D7F6-B498-43B3-948B-1728B52AA6E4}">
                <adec:decorative xmlns:adec="http://schemas.microsoft.com/office/drawing/2017/decorative" val="1"/>
              </a:ext>
            </a:extLst>
          </p:cNvPr>
          <p:cNvSpPr/>
          <p:nvPr/>
        </p:nvSpPr>
        <p:spPr>
          <a:xfrm>
            <a:off x="6618514" y="3938451"/>
            <a:ext cx="513806" cy="513806"/>
          </a:xfrm>
          <a:prstGeom prst="ellipse">
            <a:avLst/>
          </a:prstGeom>
          <a:solidFill>
            <a:srgbClr val="065D93"/>
          </a:solidFill>
          <a:ln w="12700">
            <a:solidFill>
              <a:srgbClr val="1A6B3C"/>
            </a:solidFill>
            <a:prstDash val="solid"/>
          </a:ln>
        </p:spPr>
        <p:txBody>
          <a:bodyPr/>
          <a:lstStyle/>
          <a:p>
            <a:endParaRPr lang="en-US"/>
          </a:p>
        </p:txBody>
      </p:sp>
      <p:sp>
        <p:nvSpPr>
          <p:cNvPr id="31" name="Shape 21">
            <a:extLst>
              <a:ext uri="{FF2B5EF4-FFF2-40B4-BE49-F238E27FC236}">
                <a16:creationId xmlns:a16="http://schemas.microsoft.com/office/drawing/2014/main" id="{BE6B987F-1EDB-2801-BCC4-81075CD3BD66}"/>
              </a:ext>
              <a:ext uri="{C183D7F6-B498-43B3-948B-1728B52AA6E4}">
                <adec:decorative xmlns:adec="http://schemas.microsoft.com/office/drawing/2017/decorative" val="1"/>
              </a:ext>
            </a:extLst>
          </p:cNvPr>
          <p:cNvSpPr/>
          <p:nvPr/>
        </p:nvSpPr>
        <p:spPr>
          <a:xfrm>
            <a:off x="6618514" y="5029558"/>
            <a:ext cx="513806" cy="513806"/>
          </a:xfrm>
          <a:prstGeom prst="ellipse">
            <a:avLst/>
          </a:prstGeom>
          <a:solidFill>
            <a:schemeClr val="tx1"/>
          </a:solidFill>
          <a:ln w="12700">
            <a:solidFill>
              <a:srgbClr val="1A6B3C"/>
            </a:solidFill>
            <a:prstDash val="solid"/>
          </a:ln>
        </p:spPr>
        <p:txBody>
          <a:bodyPr/>
          <a:lstStyle/>
          <a:p>
            <a:endParaRPr lang="en-US"/>
          </a:p>
        </p:txBody>
      </p:sp>
      <p:sp>
        <p:nvSpPr>
          <p:cNvPr id="4" name="Text 22">
            <a:extLst>
              <a:ext uri="{FF2B5EF4-FFF2-40B4-BE49-F238E27FC236}">
                <a16:creationId xmlns:a16="http://schemas.microsoft.com/office/drawing/2014/main" id="{A350F21B-FAF3-0D13-6AFE-0486580EB401}"/>
              </a:ext>
              <a:ext uri="{C183D7F6-B498-43B3-948B-1728B52AA6E4}">
                <adec:decorative xmlns:adec="http://schemas.microsoft.com/office/drawing/2017/decorative" val="1"/>
              </a:ext>
            </a:extLst>
          </p:cNvPr>
          <p:cNvSpPr/>
          <p:nvPr/>
        </p:nvSpPr>
        <p:spPr>
          <a:xfrm>
            <a:off x="1088572" y="3938451"/>
            <a:ext cx="513806" cy="513806"/>
          </a:xfrm>
          <a:prstGeom prst="rect">
            <a:avLst/>
          </a:prstGeom>
          <a:noFill/>
          <a:ln/>
        </p:spPr>
        <p:txBody>
          <a:bodyPr wrap="square" lIns="0" tIns="0" rIns="0" bIns="0" rtlCol="0" anchor="ctr"/>
          <a:lstStyle/>
          <a:p>
            <a:pPr marL="0" indent="0" algn="ctr">
              <a:buNone/>
            </a:pPr>
            <a:r>
              <a:rPr lang="en-US" sz="3200" b="1" dirty="0">
                <a:solidFill>
                  <a:srgbClr val="FFFFFF"/>
                </a:solidFill>
              </a:rPr>
              <a:t>✓</a:t>
            </a:r>
            <a:endParaRPr lang="en-US" sz="3200" dirty="0"/>
          </a:p>
        </p:txBody>
      </p:sp>
      <p:sp>
        <p:nvSpPr>
          <p:cNvPr id="5" name="Text 22">
            <a:extLst>
              <a:ext uri="{FF2B5EF4-FFF2-40B4-BE49-F238E27FC236}">
                <a16:creationId xmlns:a16="http://schemas.microsoft.com/office/drawing/2014/main" id="{DF25F648-A244-6096-3463-4BD63E84E0A7}"/>
              </a:ext>
              <a:ext uri="{C183D7F6-B498-43B3-948B-1728B52AA6E4}">
                <adec:decorative xmlns:adec="http://schemas.microsoft.com/office/drawing/2017/decorative" val="1"/>
              </a:ext>
            </a:extLst>
          </p:cNvPr>
          <p:cNvSpPr/>
          <p:nvPr/>
        </p:nvSpPr>
        <p:spPr>
          <a:xfrm>
            <a:off x="1088572" y="5114108"/>
            <a:ext cx="513806" cy="513806"/>
          </a:xfrm>
          <a:prstGeom prst="rect">
            <a:avLst/>
          </a:prstGeom>
          <a:noFill/>
          <a:ln/>
        </p:spPr>
        <p:txBody>
          <a:bodyPr wrap="square" lIns="0" tIns="0" rIns="0" bIns="0" rtlCol="0" anchor="ctr"/>
          <a:lstStyle/>
          <a:p>
            <a:pPr marL="0" indent="0" algn="ctr">
              <a:buNone/>
            </a:pPr>
            <a:r>
              <a:rPr lang="en-US" sz="3200" b="1" dirty="0">
                <a:solidFill>
                  <a:srgbClr val="FFFFFF"/>
                </a:solidFill>
              </a:rPr>
              <a:t>✓</a:t>
            </a:r>
            <a:endParaRPr lang="en-US" sz="3200" dirty="0"/>
          </a:p>
        </p:txBody>
      </p:sp>
      <p:sp>
        <p:nvSpPr>
          <p:cNvPr id="6" name="Text 22">
            <a:extLst>
              <a:ext uri="{FF2B5EF4-FFF2-40B4-BE49-F238E27FC236}">
                <a16:creationId xmlns:a16="http://schemas.microsoft.com/office/drawing/2014/main" id="{EC0BF6FE-9282-0799-E95A-D0B61A425A0E}"/>
              </a:ext>
              <a:ext uri="{C183D7F6-B498-43B3-948B-1728B52AA6E4}">
                <adec:decorative xmlns:adec="http://schemas.microsoft.com/office/drawing/2017/decorative" val="1"/>
              </a:ext>
            </a:extLst>
          </p:cNvPr>
          <p:cNvSpPr/>
          <p:nvPr/>
        </p:nvSpPr>
        <p:spPr>
          <a:xfrm>
            <a:off x="6607629" y="3938451"/>
            <a:ext cx="513806" cy="513806"/>
          </a:xfrm>
          <a:prstGeom prst="rect">
            <a:avLst/>
          </a:prstGeom>
          <a:noFill/>
          <a:ln/>
        </p:spPr>
        <p:txBody>
          <a:bodyPr wrap="square" lIns="0" tIns="0" rIns="0" bIns="0" rtlCol="0" anchor="ctr"/>
          <a:lstStyle/>
          <a:p>
            <a:pPr marL="0" indent="0" algn="ctr">
              <a:buNone/>
            </a:pPr>
            <a:r>
              <a:rPr lang="en-US" sz="3200" b="1" dirty="0">
                <a:solidFill>
                  <a:srgbClr val="FFFFFF"/>
                </a:solidFill>
              </a:rPr>
              <a:t>✓</a:t>
            </a:r>
            <a:endParaRPr lang="en-US" sz="3200" dirty="0"/>
          </a:p>
        </p:txBody>
      </p:sp>
      <p:sp>
        <p:nvSpPr>
          <p:cNvPr id="10" name="Text 22">
            <a:extLst>
              <a:ext uri="{FF2B5EF4-FFF2-40B4-BE49-F238E27FC236}">
                <a16:creationId xmlns:a16="http://schemas.microsoft.com/office/drawing/2014/main" id="{DE2F4EC1-391A-00FF-E934-AECB10431479}"/>
              </a:ext>
              <a:ext uri="{C183D7F6-B498-43B3-948B-1728B52AA6E4}">
                <adec:decorative xmlns:adec="http://schemas.microsoft.com/office/drawing/2017/decorative" val="1"/>
              </a:ext>
            </a:extLst>
          </p:cNvPr>
          <p:cNvSpPr/>
          <p:nvPr/>
        </p:nvSpPr>
        <p:spPr>
          <a:xfrm>
            <a:off x="6607629" y="5114108"/>
            <a:ext cx="513806" cy="513806"/>
          </a:xfrm>
          <a:prstGeom prst="rect">
            <a:avLst/>
          </a:prstGeom>
          <a:noFill/>
          <a:ln/>
        </p:spPr>
        <p:txBody>
          <a:bodyPr wrap="square" lIns="0" tIns="0" rIns="0" bIns="0" rtlCol="0" anchor="ctr"/>
          <a:lstStyle/>
          <a:p>
            <a:pPr marL="0" indent="0" algn="ctr">
              <a:buNone/>
            </a:pPr>
            <a:r>
              <a:rPr lang="en-US" sz="3200" b="1" dirty="0">
                <a:solidFill>
                  <a:srgbClr val="FFFFFF"/>
                </a:solidFill>
              </a:rPr>
              <a:t>!</a:t>
            </a:r>
            <a:endParaRPr lang="en-US" sz="3200" dirty="0"/>
          </a:p>
        </p:txBody>
      </p:sp>
      <p:sp>
        <p:nvSpPr>
          <p:cNvPr id="2" name="Slide Number Placeholder 1">
            <a:extLst>
              <a:ext uri="{FF2B5EF4-FFF2-40B4-BE49-F238E27FC236}">
                <a16:creationId xmlns:a16="http://schemas.microsoft.com/office/drawing/2014/main" id="{84E1D6B1-09F8-FD83-E7D7-90DD706D450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a:t>
            </a:fld>
            <a:endParaRPr lang="en-US" dirty="0"/>
          </a:p>
        </p:txBody>
      </p:sp>
      <p:sp>
        <p:nvSpPr>
          <p:cNvPr id="11" name="Text Placeholder 4">
            <a:extLst>
              <a:ext uri="{FF2B5EF4-FFF2-40B4-BE49-F238E27FC236}">
                <a16:creationId xmlns:a16="http://schemas.microsoft.com/office/drawing/2014/main" id="{4DCF6B22-50B9-F27C-EFBD-27DBE7543BB7}"/>
              </a:ext>
            </a:extLst>
          </p:cNvPr>
          <p:cNvSpPr>
            <a:spLocks noGrp="1"/>
          </p:cNvSpPr>
          <p:nvPr>
            <p:ph type="body" sz="quarter" idx="13"/>
          </p:nvPr>
        </p:nvSpPr>
        <p:spPr>
          <a:xfrm>
            <a:off x="1531224" y="6020501"/>
            <a:ext cx="10013904" cy="335365"/>
          </a:xfrm>
        </p:spPr>
        <p:txBody>
          <a:bodyPr/>
          <a:lstStyle/>
          <a:p>
            <a:r>
              <a:rPr lang="en-US" b="1" dirty="0"/>
              <a:t>Abbreviations: </a:t>
            </a:r>
            <a:r>
              <a:rPr lang="en-US" dirty="0"/>
              <a:t>ABCD2 indicates age, blood pressure, clinical features, duration of symptoms, and diabetes; CBF, cerebral blood flow; CT, computed tomography scan; MRI, magnetic resonance imaging; NIHSS, National Institutes of Health Stroke scale; and </a:t>
            </a:r>
            <a:r>
              <a:rPr lang="en-US" dirty="0" err="1"/>
              <a:t>Tmax</a:t>
            </a:r>
            <a:r>
              <a:rPr lang="en-US" dirty="0"/>
              <a:t>, time to maximum drug concentration.</a:t>
            </a:r>
          </a:p>
        </p:txBody>
      </p:sp>
    </p:spTree>
    <p:extLst>
      <p:ext uri="{BB962C8B-B14F-4D97-AF65-F5344CB8AC3E}">
        <p14:creationId xmlns:p14="http://schemas.microsoft.com/office/powerpoint/2010/main" val="857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4B09D-C010-73DB-9CEA-C24E6DE3902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D3599E4-29C9-BEC1-07F5-86DA77CEE4CD}"/>
              </a:ext>
            </a:extLst>
          </p:cNvPr>
          <p:cNvSpPr>
            <a:spLocks noGrp="1"/>
          </p:cNvSpPr>
          <p:nvPr>
            <p:ph type="title"/>
          </p:nvPr>
        </p:nvSpPr>
        <p:spPr/>
        <p:txBody>
          <a:bodyPr/>
          <a:lstStyle/>
          <a:p>
            <a:r>
              <a:rPr lang="en-US" dirty="0"/>
              <a:t>Case Presentation: </a:t>
            </a:r>
            <a:r>
              <a:rPr lang="en-US" dirty="0">
                <a:latin typeface="Lub Dub Medium" panose="020B0603030403020204" pitchFamily="34" charset="0"/>
              </a:rPr>
              <a:t>Imaging</a:t>
            </a:r>
          </a:p>
        </p:txBody>
      </p:sp>
      <p:pic>
        <p:nvPicPr>
          <p:cNvPr id="4" name="Picture 3">
            <a:extLst>
              <a:ext uri="{FF2B5EF4-FFF2-40B4-BE49-F238E27FC236}">
                <a16:creationId xmlns:a16="http://schemas.microsoft.com/office/drawing/2014/main" id="{0552C8A9-A343-F149-ADC1-18D3DC22898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73034" y="1205973"/>
            <a:ext cx="5084818" cy="4537494"/>
          </a:xfrm>
          <a:prstGeom prst="rect">
            <a:avLst/>
          </a:prstGeom>
        </p:spPr>
      </p:pic>
      <p:sp>
        <p:nvSpPr>
          <p:cNvPr id="18" name="Shape 21">
            <a:extLst>
              <a:ext uri="{FF2B5EF4-FFF2-40B4-BE49-F238E27FC236}">
                <a16:creationId xmlns:a16="http://schemas.microsoft.com/office/drawing/2014/main" id="{5967D4F6-6300-715D-F70C-D6DF82B5DA75}"/>
              </a:ext>
              <a:ext uri="{C183D7F6-B498-43B3-948B-1728B52AA6E4}">
                <adec:decorative xmlns:adec="http://schemas.microsoft.com/office/drawing/2017/decorative" val="1"/>
              </a:ext>
            </a:extLst>
          </p:cNvPr>
          <p:cNvSpPr/>
          <p:nvPr/>
        </p:nvSpPr>
        <p:spPr>
          <a:xfrm>
            <a:off x="6302829" y="2392680"/>
            <a:ext cx="513806" cy="513806"/>
          </a:xfrm>
          <a:prstGeom prst="ellipse">
            <a:avLst/>
          </a:prstGeom>
          <a:solidFill>
            <a:srgbClr val="065D93"/>
          </a:solidFill>
          <a:ln w="12700">
            <a:solidFill>
              <a:srgbClr val="1A6B3C"/>
            </a:solidFill>
            <a:prstDash val="solid"/>
          </a:ln>
        </p:spPr>
        <p:txBody>
          <a:bodyPr/>
          <a:lstStyle/>
          <a:p>
            <a:endParaRPr lang="en-US"/>
          </a:p>
        </p:txBody>
      </p:sp>
      <p:sp>
        <p:nvSpPr>
          <p:cNvPr id="21" name="TextBox 20">
            <a:extLst>
              <a:ext uri="{FF2B5EF4-FFF2-40B4-BE49-F238E27FC236}">
                <a16:creationId xmlns:a16="http://schemas.microsoft.com/office/drawing/2014/main" id="{F55EC5A4-39D4-B3D8-AC41-3D71A744B7D4}"/>
              </a:ext>
            </a:extLst>
          </p:cNvPr>
          <p:cNvSpPr txBox="1"/>
          <p:nvPr/>
        </p:nvSpPr>
        <p:spPr>
          <a:xfrm>
            <a:off x="6912430" y="2482334"/>
            <a:ext cx="3788228" cy="424732"/>
          </a:xfrm>
          <a:prstGeom prst="rect">
            <a:avLst/>
          </a:prstGeom>
          <a:noFill/>
        </p:spPr>
        <p:txBody>
          <a:bodyPr wrap="square">
            <a:spAutoFit/>
          </a:bodyPr>
          <a:lstStyle/>
          <a:p>
            <a:pPr marL="0" indent="0" algn="l">
              <a:lnSpc>
                <a:spcPct val="90000"/>
              </a:lnSpc>
              <a:buNone/>
            </a:pPr>
            <a:r>
              <a:rPr lang="en-US" sz="2400" dirty="0">
                <a:latin typeface="Lub Dub Bold" panose="020B0803030403020204" pitchFamily="34" charset="0"/>
                <a:ea typeface="Calibri" pitchFamily="34" charset="-122"/>
                <a:cs typeface="Calibri" pitchFamily="34" charset="-120"/>
              </a:rPr>
              <a:t>Initial Brain CT</a:t>
            </a:r>
          </a:p>
        </p:txBody>
      </p:sp>
      <p:sp>
        <p:nvSpPr>
          <p:cNvPr id="6" name="TextBox 5">
            <a:extLst>
              <a:ext uri="{FF2B5EF4-FFF2-40B4-BE49-F238E27FC236}">
                <a16:creationId xmlns:a16="http://schemas.microsoft.com/office/drawing/2014/main" id="{BCBE1B64-BF98-653D-B143-36A823C4B3E9}"/>
              </a:ext>
            </a:extLst>
          </p:cNvPr>
          <p:cNvSpPr txBox="1"/>
          <p:nvPr/>
        </p:nvSpPr>
        <p:spPr>
          <a:xfrm>
            <a:off x="6890657" y="2995136"/>
            <a:ext cx="3820886" cy="2585323"/>
          </a:xfrm>
          <a:prstGeom prst="rect">
            <a:avLst/>
          </a:prstGeom>
          <a:noFill/>
        </p:spPr>
        <p:txBody>
          <a:bodyPr wrap="square">
            <a:spAutoFit/>
          </a:bodyPr>
          <a:lstStyle/>
          <a:p>
            <a:r>
              <a:rPr lang="en-US" sz="1800" b="1" dirty="0">
                <a:latin typeface="Lub Dub Bold" panose="020B0803030403020204" pitchFamily="34" charset="0"/>
              </a:rPr>
              <a:t>Figure 1.</a:t>
            </a:r>
            <a:r>
              <a:rPr lang="en-US" sz="1800" dirty="0">
                <a:latin typeface="Lub Dub Bold" panose="020B0803030403020204" pitchFamily="34" charset="0"/>
              </a:rPr>
              <a:t> </a:t>
            </a:r>
            <a:r>
              <a:rPr lang="en-US" sz="1800" dirty="0">
                <a:latin typeface="Lub Dub Medium" panose="020B0603030403020204" pitchFamily="34" charset="0"/>
              </a:rPr>
              <a:t>A patient presents within 4.5 hours of the onset of left face and arm numbness. Initial imaging of the brain </a:t>
            </a:r>
            <a:r>
              <a:rPr lang="en-US" sz="1800" b="1" dirty="0">
                <a:latin typeface="Lub Dub Bold" panose="020B0803030403020204" pitchFamily="34" charset="0"/>
              </a:rPr>
              <a:t>(A)</a:t>
            </a:r>
            <a:r>
              <a:rPr lang="en-US" sz="1800" dirty="0">
                <a:latin typeface="Lub Dub Medium" panose="020B0603030403020204" pitchFamily="34" charset="0"/>
              </a:rPr>
              <a:t>, intracranial vessels </a:t>
            </a:r>
            <a:r>
              <a:rPr lang="en-US" b="1" dirty="0">
                <a:latin typeface="Lub Dub Bold" panose="020B0803030403020204" pitchFamily="34" charset="0"/>
              </a:rPr>
              <a:t>(B)</a:t>
            </a:r>
            <a:r>
              <a:rPr lang="en-US" sz="1800" dirty="0">
                <a:latin typeface="Lub Dub Medium" panose="020B0603030403020204" pitchFamily="34" charset="0"/>
              </a:rPr>
              <a:t>, cervical vessels </a:t>
            </a:r>
            <a:r>
              <a:rPr lang="en-US" b="1" dirty="0">
                <a:latin typeface="Lub Dub Bold" panose="020B0803030403020204" pitchFamily="34" charset="0"/>
              </a:rPr>
              <a:t>(C)</a:t>
            </a:r>
            <a:r>
              <a:rPr lang="en-US" sz="1800" dirty="0">
                <a:latin typeface="Lub Dub Medium" panose="020B0603030403020204" pitchFamily="34" charset="0"/>
              </a:rPr>
              <a:t>, and perfusion imaging </a:t>
            </a:r>
            <a:r>
              <a:rPr lang="en-US" b="1" dirty="0">
                <a:latin typeface="Lub Dub Bold" panose="020B0803030403020204" pitchFamily="34" charset="0"/>
              </a:rPr>
              <a:t>(D) </a:t>
            </a:r>
            <a:r>
              <a:rPr lang="en-US" sz="1800" dirty="0">
                <a:latin typeface="Lub Dub Medium" panose="020B0603030403020204" pitchFamily="34" charset="0"/>
              </a:rPr>
              <a:t>were unremarkable. Cerebral blood flow (CBF), time-to-maximum (</a:t>
            </a:r>
            <a:r>
              <a:rPr lang="en-US" sz="1800" dirty="0" err="1">
                <a:latin typeface="Lub Dub Medium" panose="020B0603030403020204" pitchFamily="34" charset="0"/>
              </a:rPr>
              <a:t>Tmax</a:t>
            </a:r>
            <a:r>
              <a:rPr lang="en-US" sz="1800" dirty="0">
                <a:latin typeface="Lub Dub Medium" panose="020B0603030403020204" pitchFamily="34" charset="0"/>
              </a:rPr>
              <a:t>) perfusion. </a:t>
            </a:r>
          </a:p>
        </p:txBody>
      </p:sp>
      <p:sp>
        <p:nvSpPr>
          <p:cNvPr id="5" name="Text 22">
            <a:extLst>
              <a:ext uri="{FF2B5EF4-FFF2-40B4-BE49-F238E27FC236}">
                <a16:creationId xmlns:a16="http://schemas.microsoft.com/office/drawing/2014/main" id="{B6C7DAD3-99BD-DF6B-40B1-FA443A804524}"/>
              </a:ext>
              <a:ext uri="{C183D7F6-B498-43B3-948B-1728B52AA6E4}">
                <adec:decorative xmlns:adec="http://schemas.microsoft.com/office/drawing/2017/decorative" val="1"/>
              </a:ext>
            </a:extLst>
          </p:cNvPr>
          <p:cNvSpPr/>
          <p:nvPr/>
        </p:nvSpPr>
        <p:spPr>
          <a:xfrm>
            <a:off x="6291944" y="2392680"/>
            <a:ext cx="513806" cy="513806"/>
          </a:xfrm>
          <a:prstGeom prst="rect">
            <a:avLst/>
          </a:prstGeom>
          <a:noFill/>
          <a:ln/>
        </p:spPr>
        <p:txBody>
          <a:bodyPr wrap="square" lIns="0" tIns="0" rIns="0" bIns="0" rtlCol="0" anchor="ctr"/>
          <a:lstStyle/>
          <a:p>
            <a:pPr marL="0" indent="0" algn="ctr">
              <a:buNone/>
            </a:pPr>
            <a:r>
              <a:rPr lang="en-US" sz="3200" b="1" dirty="0">
                <a:solidFill>
                  <a:srgbClr val="FFFFFF"/>
                </a:solidFill>
              </a:rPr>
              <a:t>✓</a:t>
            </a:r>
            <a:endParaRPr lang="en-US" sz="3200" dirty="0"/>
          </a:p>
        </p:txBody>
      </p:sp>
      <p:sp>
        <p:nvSpPr>
          <p:cNvPr id="2" name="Slide Number Placeholder 1">
            <a:extLst>
              <a:ext uri="{FF2B5EF4-FFF2-40B4-BE49-F238E27FC236}">
                <a16:creationId xmlns:a16="http://schemas.microsoft.com/office/drawing/2014/main" id="{8953B92D-703F-3EDC-C16F-ACA625D5852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dirty="0"/>
          </a:p>
        </p:txBody>
      </p:sp>
      <p:sp>
        <p:nvSpPr>
          <p:cNvPr id="7" name="Text Placeholder 4">
            <a:extLst>
              <a:ext uri="{FF2B5EF4-FFF2-40B4-BE49-F238E27FC236}">
                <a16:creationId xmlns:a16="http://schemas.microsoft.com/office/drawing/2014/main" id="{D9678004-AF35-5A12-75F2-8B4BAFE4EC1C}"/>
              </a:ext>
            </a:extLst>
          </p:cNvPr>
          <p:cNvSpPr>
            <a:spLocks noGrp="1"/>
          </p:cNvSpPr>
          <p:nvPr>
            <p:ph type="body" sz="quarter" idx="13"/>
          </p:nvPr>
        </p:nvSpPr>
        <p:spPr>
          <a:xfrm>
            <a:off x="1531224" y="6020501"/>
            <a:ext cx="10013904" cy="335365"/>
          </a:xfrm>
        </p:spPr>
        <p:txBody>
          <a:bodyPr/>
          <a:lstStyle/>
          <a:p>
            <a:r>
              <a:rPr lang="en-US" b="1" dirty="0"/>
              <a:t>Abbreviations: </a:t>
            </a:r>
            <a:r>
              <a:rPr lang="en-US" dirty="0"/>
              <a:t>CBF indicates cerebral blood flow; CT, computed tomography scan; and </a:t>
            </a:r>
            <a:r>
              <a:rPr lang="en-US" dirty="0" err="1"/>
              <a:t>Tmax</a:t>
            </a:r>
            <a:r>
              <a:rPr lang="en-US" dirty="0"/>
              <a:t>, time to maximum drug concentration.</a:t>
            </a:r>
          </a:p>
        </p:txBody>
      </p:sp>
    </p:spTree>
    <p:extLst>
      <p:ext uri="{BB962C8B-B14F-4D97-AF65-F5344CB8AC3E}">
        <p14:creationId xmlns:p14="http://schemas.microsoft.com/office/powerpoint/2010/main" val="98327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E617A-262C-FE5E-B576-9BB4B5E3D3D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04343AE-6CA9-4A3E-E2E6-767008D63CC2}"/>
              </a:ext>
            </a:extLst>
          </p:cNvPr>
          <p:cNvSpPr>
            <a:spLocks noGrp="1"/>
          </p:cNvSpPr>
          <p:nvPr>
            <p:ph type="title"/>
          </p:nvPr>
        </p:nvSpPr>
        <p:spPr/>
        <p:txBody>
          <a:bodyPr/>
          <a:lstStyle/>
          <a:p>
            <a:r>
              <a:rPr lang="en-US" dirty="0"/>
              <a:t>Case Presentation: </a:t>
            </a:r>
            <a:r>
              <a:rPr lang="en-US" dirty="0">
                <a:latin typeface="Lub Dub Medium" panose="020B0603030403020204" pitchFamily="34" charset="0"/>
              </a:rPr>
              <a:t>Imaging </a:t>
            </a:r>
            <a:r>
              <a:rPr lang="en-US" dirty="0">
                <a:solidFill>
                  <a:schemeClr val="bg1"/>
                </a:solidFill>
                <a:latin typeface="Lub Dub Medium" panose="020B0603030403020204" pitchFamily="34" charset="0"/>
              </a:rPr>
              <a:t>continued</a:t>
            </a:r>
          </a:p>
        </p:txBody>
      </p:sp>
      <p:sp>
        <p:nvSpPr>
          <p:cNvPr id="2" name="Slide Number Placeholder 1">
            <a:extLst>
              <a:ext uri="{FF2B5EF4-FFF2-40B4-BE49-F238E27FC236}">
                <a16:creationId xmlns:a16="http://schemas.microsoft.com/office/drawing/2014/main" id="{8E848075-6F2B-407C-582C-BAA34F4B18A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dirty="0"/>
          </a:p>
        </p:txBody>
      </p:sp>
      <p:sp>
        <p:nvSpPr>
          <p:cNvPr id="18" name="Shape 21">
            <a:extLst>
              <a:ext uri="{FF2B5EF4-FFF2-40B4-BE49-F238E27FC236}">
                <a16:creationId xmlns:a16="http://schemas.microsoft.com/office/drawing/2014/main" id="{B536A8C4-30C2-00A6-CBD7-FAB86A5C5578}"/>
              </a:ext>
              <a:ext uri="{C183D7F6-B498-43B3-948B-1728B52AA6E4}">
                <adec:decorative xmlns:adec="http://schemas.microsoft.com/office/drawing/2017/decorative" val="1"/>
              </a:ext>
            </a:extLst>
          </p:cNvPr>
          <p:cNvSpPr/>
          <p:nvPr/>
        </p:nvSpPr>
        <p:spPr>
          <a:xfrm>
            <a:off x="6910221" y="2392680"/>
            <a:ext cx="513806" cy="513806"/>
          </a:xfrm>
          <a:prstGeom prst="ellipse">
            <a:avLst/>
          </a:prstGeom>
          <a:solidFill>
            <a:schemeClr val="tx1"/>
          </a:solidFill>
          <a:ln w="12700">
            <a:solidFill>
              <a:srgbClr val="1A6B3C"/>
            </a:solidFill>
            <a:prstDash val="solid"/>
          </a:ln>
        </p:spPr>
        <p:txBody>
          <a:bodyPr/>
          <a:lstStyle/>
          <a:p>
            <a:endParaRPr lang="en-US"/>
          </a:p>
        </p:txBody>
      </p:sp>
      <p:sp>
        <p:nvSpPr>
          <p:cNvPr id="7" name="Text 22">
            <a:extLst>
              <a:ext uri="{FF2B5EF4-FFF2-40B4-BE49-F238E27FC236}">
                <a16:creationId xmlns:a16="http://schemas.microsoft.com/office/drawing/2014/main" id="{66025B98-9EDB-BD9D-D7AD-91E4D3981345}"/>
              </a:ext>
              <a:ext uri="{C183D7F6-B498-43B3-948B-1728B52AA6E4}">
                <adec:decorative xmlns:adec="http://schemas.microsoft.com/office/drawing/2017/decorative" val="1"/>
              </a:ext>
            </a:extLst>
          </p:cNvPr>
          <p:cNvSpPr/>
          <p:nvPr/>
        </p:nvSpPr>
        <p:spPr>
          <a:xfrm>
            <a:off x="6899336" y="2392680"/>
            <a:ext cx="513806" cy="513806"/>
          </a:xfrm>
          <a:prstGeom prst="rect">
            <a:avLst/>
          </a:prstGeom>
          <a:noFill/>
          <a:ln/>
        </p:spPr>
        <p:txBody>
          <a:bodyPr wrap="square" lIns="0" tIns="0" rIns="0" bIns="0" rtlCol="0" anchor="ctr"/>
          <a:lstStyle/>
          <a:p>
            <a:pPr marL="0" indent="0" algn="ctr">
              <a:buNone/>
            </a:pPr>
            <a:r>
              <a:rPr lang="en-US" sz="3200" b="1" dirty="0">
                <a:solidFill>
                  <a:srgbClr val="FFFFFF"/>
                </a:solidFill>
              </a:rPr>
              <a:t>!</a:t>
            </a:r>
            <a:endParaRPr lang="en-US" sz="3200" dirty="0"/>
          </a:p>
        </p:txBody>
      </p:sp>
      <p:pic>
        <p:nvPicPr>
          <p:cNvPr id="5" name="Picture 4">
            <a:extLst>
              <a:ext uri="{FF2B5EF4-FFF2-40B4-BE49-F238E27FC236}">
                <a16:creationId xmlns:a16="http://schemas.microsoft.com/office/drawing/2014/main" id="{0BE0F86A-8E7E-6CB5-910F-605FB25ADE8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76163" y="1194903"/>
            <a:ext cx="5703100" cy="4382938"/>
          </a:xfrm>
          <a:prstGeom prst="rect">
            <a:avLst/>
          </a:prstGeom>
        </p:spPr>
      </p:pic>
      <p:sp>
        <p:nvSpPr>
          <p:cNvPr id="21" name="TextBox 20">
            <a:extLst>
              <a:ext uri="{FF2B5EF4-FFF2-40B4-BE49-F238E27FC236}">
                <a16:creationId xmlns:a16="http://schemas.microsoft.com/office/drawing/2014/main" id="{BD8A4355-CBEF-F95D-7F25-86E6452958B8}"/>
              </a:ext>
            </a:extLst>
          </p:cNvPr>
          <p:cNvSpPr txBox="1"/>
          <p:nvPr/>
        </p:nvSpPr>
        <p:spPr>
          <a:xfrm>
            <a:off x="7519822" y="2482334"/>
            <a:ext cx="3788228" cy="461665"/>
          </a:xfrm>
          <a:prstGeom prst="rect">
            <a:avLst/>
          </a:prstGeom>
          <a:noFill/>
        </p:spPr>
        <p:txBody>
          <a:bodyPr wrap="square">
            <a:spAutoFit/>
          </a:bodyPr>
          <a:lstStyle/>
          <a:p>
            <a:r>
              <a:rPr lang="en-US" sz="2400" b="1" dirty="0">
                <a:solidFill>
                  <a:srgbClr val="2E2E2E"/>
                </a:solidFill>
                <a:latin typeface="Lub Dub Bold" panose="020B0803030403020204" pitchFamily="34" charset="0"/>
                <a:ea typeface="Calibri" pitchFamily="34" charset="-122"/>
                <a:cs typeface="Calibri" pitchFamily="34" charset="-120"/>
              </a:rPr>
              <a:t>12-Hour Brain MRI</a:t>
            </a:r>
            <a:endParaRPr lang="en-US" sz="2400" dirty="0">
              <a:latin typeface="Lub Dub Bold" panose="020B0803030403020204" pitchFamily="34" charset="0"/>
            </a:endParaRPr>
          </a:p>
        </p:txBody>
      </p:sp>
      <p:sp>
        <p:nvSpPr>
          <p:cNvPr id="6" name="TextBox 5">
            <a:extLst>
              <a:ext uri="{FF2B5EF4-FFF2-40B4-BE49-F238E27FC236}">
                <a16:creationId xmlns:a16="http://schemas.microsoft.com/office/drawing/2014/main" id="{7C9FC811-B2FB-01BB-74DC-9D8D5CEEF3A0}"/>
              </a:ext>
            </a:extLst>
          </p:cNvPr>
          <p:cNvSpPr txBox="1"/>
          <p:nvPr/>
        </p:nvSpPr>
        <p:spPr>
          <a:xfrm>
            <a:off x="7498049" y="2995136"/>
            <a:ext cx="3820886" cy="2031325"/>
          </a:xfrm>
          <a:prstGeom prst="rect">
            <a:avLst/>
          </a:prstGeom>
          <a:noFill/>
        </p:spPr>
        <p:txBody>
          <a:bodyPr wrap="square">
            <a:spAutoFit/>
          </a:bodyPr>
          <a:lstStyle/>
          <a:p>
            <a:r>
              <a:rPr lang="en-US" sz="1800" b="1" dirty="0">
                <a:latin typeface="Lub Dub Bold" panose="020B0803030403020204" pitchFamily="34" charset="0"/>
              </a:rPr>
              <a:t>Figure 2.</a:t>
            </a:r>
            <a:r>
              <a:rPr lang="en-US" sz="1800" dirty="0">
                <a:latin typeface="Lub Dub Bold" panose="020B0803030403020204" pitchFamily="34" charset="0"/>
              </a:rPr>
              <a:t> </a:t>
            </a:r>
            <a:r>
              <a:rPr lang="en-US" sz="1800" dirty="0">
                <a:latin typeface="Lub Dub Medium" panose="020B0603030403020204" pitchFamily="34" charset="0"/>
              </a:rPr>
              <a:t>Magnetic brain imaging was obtained 12 hours later. </a:t>
            </a:r>
            <a:r>
              <a:rPr lang="en-US" sz="1800" dirty="0">
                <a:latin typeface="Lub Dub Bold" panose="020B0803030403020204" pitchFamily="34" charset="0"/>
              </a:rPr>
              <a:t>A</a:t>
            </a:r>
            <a:r>
              <a:rPr lang="en-US" sz="1800" dirty="0">
                <a:latin typeface="Lub Dub Medium" panose="020B0603030403020204" pitchFamily="34" charset="0"/>
              </a:rPr>
              <a:t>, No brain infarction was present. </a:t>
            </a:r>
            <a:r>
              <a:rPr lang="en-US" sz="1800" dirty="0">
                <a:latin typeface="Lub Dub Bold" panose="020B0803030403020204" pitchFamily="34" charset="0"/>
              </a:rPr>
              <a:t>B</a:t>
            </a:r>
            <a:r>
              <a:rPr lang="en-US" sz="1800" dirty="0">
                <a:latin typeface="Lub Dub Medium" panose="020B0603030403020204" pitchFamily="34" charset="0"/>
              </a:rPr>
              <a:t>, Subcortical chronic microvascular ischemic disease and chronic lacunar infarcts were present. </a:t>
            </a:r>
          </a:p>
        </p:txBody>
      </p:sp>
      <p:sp>
        <p:nvSpPr>
          <p:cNvPr id="4" name="Text Placeholder 4">
            <a:extLst>
              <a:ext uri="{FF2B5EF4-FFF2-40B4-BE49-F238E27FC236}">
                <a16:creationId xmlns:a16="http://schemas.microsoft.com/office/drawing/2014/main" id="{14CF11C0-EB4C-52D4-FEE3-D1A1748451CB}"/>
              </a:ext>
            </a:extLst>
          </p:cNvPr>
          <p:cNvSpPr>
            <a:spLocks noGrp="1"/>
          </p:cNvSpPr>
          <p:nvPr>
            <p:ph type="body" sz="quarter" idx="13"/>
          </p:nvPr>
        </p:nvSpPr>
        <p:spPr>
          <a:xfrm>
            <a:off x="1531224" y="6020501"/>
            <a:ext cx="10013904" cy="335365"/>
          </a:xfrm>
        </p:spPr>
        <p:txBody>
          <a:bodyPr/>
          <a:lstStyle/>
          <a:p>
            <a:r>
              <a:rPr lang="en-US" b="1" dirty="0"/>
              <a:t>Abbreviations: </a:t>
            </a:r>
            <a:r>
              <a:rPr lang="en-US" dirty="0"/>
              <a:t>MRI indicates magnetic resonance imaging.</a:t>
            </a:r>
          </a:p>
        </p:txBody>
      </p:sp>
    </p:spTree>
    <p:extLst>
      <p:ext uri="{BB962C8B-B14F-4D97-AF65-F5344CB8AC3E}">
        <p14:creationId xmlns:p14="http://schemas.microsoft.com/office/powerpoint/2010/main" val="110915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D6F06-6B64-5B64-3D2B-7F3A50F3C703}"/>
              </a:ext>
            </a:extLst>
          </p:cNvPr>
          <p:cNvSpPr>
            <a:spLocks noGrp="1"/>
          </p:cNvSpPr>
          <p:nvPr>
            <p:ph type="title"/>
          </p:nvPr>
        </p:nvSpPr>
        <p:spPr/>
        <p:txBody>
          <a:bodyPr/>
          <a:lstStyle/>
          <a:p>
            <a:r>
              <a:rPr lang="en-US" dirty="0"/>
              <a:t>Case Presentation: </a:t>
            </a:r>
            <a:r>
              <a:rPr lang="en-US" dirty="0">
                <a:latin typeface="Lub Dub Medium" panose="020B0603030403020204" pitchFamily="34" charset="0"/>
              </a:rPr>
              <a:t>Treatment Decision</a:t>
            </a:r>
            <a:endParaRPr lang="en-US" dirty="0"/>
          </a:p>
        </p:txBody>
      </p:sp>
      <p:sp>
        <p:nvSpPr>
          <p:cNvPr id="20" name="Arrow: Chevron 19">
            <a:extLst>
              <a:ext uri="{FF2B5EF4-FFF2-40B4-BE49-F238E27FC236}">
                <a16:creationId xmlns:a16="http://schemas.microsoft.com/office/drawing/2014/main" id="{71F8D80B-0662-5687-92FA-B38E4306B321}"/>
              </a:ext>
              <a:ext uri="{C183D7F6-B498-43B3-948B-1728B52AA6E4}">
                <adec:decorative xmlns:adec="http://schemas.microsoft.com/office/drawing/2017/decorative" val="1"/>
              </a:ext>
            </a:extLst>
          </p:cNvPr>
          <p:cNvSpPr/>
          <p:nvPr/>
        </p:nvSpPr>
        <p:spPr>
          <a:xfrm>
            <a:off x="508831" y="1496180"/>
            <a:ext cx="2353477" cy="941391"/>
          </a:xfrm>
          <a:prstGeom prst="chevron">
            <a:avLst/>
          </a:prstGeom>
          <a:solidFill>
            <a:srgbClr val="065D9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1" name="Arrow: Chevron 4">
            <a:extLst>
              <a:ext uri="{FF2B5EF4-FFF2-40B4-BE49-F238E27FC236}">
                <a16:creationId xmlns:a16="http://schemas.microsoft.com/office/drawing/2014/main" id="{10DC5121-75A0-B925-1E5B-72F5BE6A3519}"/>
              </a:ext>
            </a:extLst>
          </p:cNvPr>
          <p:cNvSpPr txBox="1"/>
          <p:nvPr/>
        </p:nvSpPr>
        <p:spPr>
          <a:xfrm>
            <a:off x="979526" y="1496180"/>
            <a:ext cx="1513303" cy="941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FF"/>
                </a:solidFill>
                <a:latin typeface="Lub Dub Condensed" panose="020B0506030403020204" pitchFamily="34" charset="0"/>
                <a:ea typeface="Calibri" pitchFamily="34" charset="-122"/>
                <a:cs typeface="Calibri" pitchFamily="34" charset="-120"/>
              </a:rPr>
              <a:t>Patient arrives within </a:t>
            </a:r>
            <a:br>
              <a:rPr lang="en-US" sz="1600" b="1" kern="1200" dirty="0">
                <a:solidFill>
                  <a:srgbClr val="FFFFFF"/>
                </a:solidFill>
                <a:latin typeface="Lub Dub Condensed" panose="020B0506030403020204" pitchFamily="34" charset="0"/>
                <a:ea typeface="Calibri" pitchFamily="34" charset="-122"/>
                <a:cs typeface="Calibri" pitchFamily="34" charset="-120"/>
              </a:rPr>
            </a:br>
            <a:r>
              <a:rPr lang="en-US" sz="1600" b="1" kern="1200" dirty="0">
                <a:solidFill>
                  <a:srgbClr val="FFFFFF"/>
                </a:solidFill>
                <a:latin typeface="Lub Dub Condensed" panose="020B0506030403020204" pitchFamily="34" charset="0"/>
                <a:ea typeface="Calibri" pitchFamily="34" charset="-122"/>
                <a:cs typeface="Calibri" pitchFamily="34" charset="-120"/>
              </a:rPr>
              <a:t>4.5-hour window</a:t>
            </a:r>
            <a:endParaRPr lang="en-US" sz="1600" kern="1200" dirty="0">
              <a:latin typeface="Lub Dub Condensed" panose="020B0506030403020204" pitchFamily="34" charset="0"/>
            </a:endParaRPr>
          </a:p>
        </p:txBody>
      </p:sp>
      <p:sp>
        <p:nvSpPr>
          <p:cNvPr id="18" name="Arrow: Chevron 17">
            <a:extLst>
              <a:ext uri="{FF2B5EF4-FFF2-40B4-BE49-F238E27FC236}">
                <a16:creationId xmlns:a16="http://schemas.microsoft.com/office/drawing/2014/main" id="{AA03496E-4B52-A233-654B-D0A04AE84AAB}"/>
              </a:ext>
              <a:ext uri="{C183D7F6-B498-43B3-948B-1728B52AA6E4}">
                <adec:decorative xmlns:adec="http://schemas.microsoft.com/office/drawing/2017/decorative" val="1"/>
              </a:ext>
            </a:extLst>
          </p:cNvPr>
          <p:cNvSpPr/>
          <p:nvPr/>
        </p:nvSpPr>
        <p:spPr>
          <a:xfrm>
            <a:off x="2626961" y="1496180"/>
            <a:ext cx="2353477" cy="941391"/>
          </a:xfrm>
          <a:prstGeom prst="chevron">
            <a:avLst/>
          </a:prstGeom>
          <a:solidFill>
            <a:srgbClr val="065D9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9" name="Arrow: Chevron 6">
            <a:extLst>
              <a:ext uri="{FF2B5EF4-FFF2-40B4-BE49-F238E27FC236}">
                <a16:creationId xmlns:a16="http://schemas.microsoft.com/office/drawing/2014/main" id="{79B1BB12-195C-13BB-28F0-BC0FBD40343D}"/>
              </a:ext>
            </a:extLst>
          </p:cNvPr>
          <p:cNvSpPr txBox="1"/>
          <p:nvPr/>
        </p:nvSpPr>
        <p:spPr>
          <a:xfrm>
            <a:off x="3097657" y="1496180"/>
            <a:ext cx="1412086" cy="941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FF"/>
                </a:solidFill>
                <a:latin typeface="Lub Dub Condensed" panose="020B0506030403020204" pitchFamily="34" charset="0"/>
                <a:ea typeface="Calibri" pitchFamily="34" charset="-122"/>
                <a:cs typeface="Calibri" pitchFamily="34" charset="-120"/>
              </a:rPr>
              <a:t>NIHSS </a:t>
            </a:r>
            <a:r>
              <a:rPr lang="en-US" sz="1600" b="1" kern="1200">
                <a:solidFill>
                  <a:srgbClr val="FFFFFF"/>
                </a:solidFill>
                <a:latin typeface="Lub Dub Condensed" panose="020B0506030403020204" pitchFamily="34" charset="0"/>
                <a:ea typeface="Calibri" pitchFamily="34" charset="-122"/>
                <a:cs typeface="Calibri" pitchFamily="34" charset="-120"/>
              </a:rPr>
              <a:t>= 1</a:t>
            </a:r>
            <a:br>
              <a:rPr lang="en-US" sz="1600" b="1" kern="1200">
                <a:solidFill>
                  <a:srgbClr val="FFFFFF"/>
                </a:solidFill>
                <a:latin typeface="Lub Dub Condensed" panose="020B0506030403020204" pitchFamily="34" charset="0"/>
                <a:ea typeface="Calibri" pitchFamily="34" charset="-122"/>
                <a:cs typeface="Calibri" pitchFamily="34" charset="-120"/>
              </a:rPr>
            </a:br>
            <a:r>
              <a:rPr lang="en-US" sz="1600" b="1" kern="1200">
                <a:solidFill>
                  <a:srgbClr val="FFFFFF"/>
                </a:solidFill>
                <a:latin typeface="Lub Dub Condensed" panose="020B0506030403020204" pitchFamily="34" charset="0"/>
                <a:ea typeface="Calibri" pitchFamily="34" charset="-122"/>
                <a:cs typeface="Calibri" pitchFamily="34" charset="-120"/>
              </a:rPr>
              <a:t>Nondisabling symptoms</a:t>
            </a:r>
            <a:endParaRPr lang="en-US" sz="1600" kern="1200" dirty="0">
              <a:latin typeface="Lub Dub Condensed" panose="020B0506030403020204" pitchFamily="34" charset="0"/>
            </a:endParaRPr>
          </a:p>
        </p:txBody>
      </p:sp>
      <p:sp>
        <p:nvSpPr>
          <p:cNvPr id="16" name="Arrow: Chevron 15">
            <a:extLst>
              <a:ext uri="{FF2B5EF4-FFF2-40B4-BE49-F238E27FC236}">
                <a16:creationId xmlns:a16="http://schemas.microsoft.com/office/drawing/2014/main" id="{11EECC11-AD85-4B35-3402-7996B7619674}"/>
              </a:ext>
              <a:ext uri="{C183D7F6-B498-43B3-948B-1728B52AA6E4}">
                <adec:decorative xmlns:adec="http://schemas.microsoft.com/office/drawing/2017/decorative" val="1"/>
              </a:ext>
            </a:extLst>
          </p:cNvPr>
          <p:cNvSpPr/>
          <p:nvPr/>
        </p:nvSpPr>
        <p:spPr>
          <a:xfrm>
            <a:off x="4745091" y="1496180"/>
            <a:ext cx="2353477" cy="941391"/>
          </a:xfrm>
          <a:prstGeom prst="chevron">
            <a:avLst/>
          </a:prstGeom>
          <a:solidFill>
            <a:srgbClr val="CF242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7" name="Arrow: Chevron 8">
            <a:extLst>
              <a:ext uri="{FF2B5EF4-FFF2-40B4-BE49-F238E27FC236}">
                <a16:creationId xmlns:a16="http://schemas.microsoft.com/office/drawing/2014/main" id="{D6229502-E904-6A15-3C88-B0C25FC9ADDB}"/>
              </a:ext>
            </a:extLst>
          </p:cNvPr>
          <p:cNvSpPr txBox="1"/>
          <p:nvPr/>
        </p:nvSpPr>
        <p:spPr>
          <a:xfrm>
            <a:off x="5215787" y="1496180"/>
            <a:ext cx="1412086" cy="941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FF"/>
                </a:solidFill>
                <a:latin typeface="Lub Dub Condensed" panose="020B0506030403020204" pitchFamily="34" charset="0"/>
                <a:ea typeface="Calibri" pitchFamily="34" charset="-122"/>
                <a:cs typeface="Calibri" pitchFamily="34" charset="-120"/>
              </a:rPr>
              <a:t>Thrombolysis </a:t>
            </a:r>
            <a:br>
              <a:rPr lang="en-US" sz="1600" b="1" kern="1200" dirty="0">
                <a:solidFill>
                  <a:srgbClr val="FFFFFF"/>
                </a:solidFill>
                <a:latin typeface="Lub Dub Condensed" panose="020B0506030403020204" pitchFamily="34" charset="0"/>
                <a:ea typeface="Calibri" pitchFamily="34" charset="-122"/>
                <a:cs typeface="Calibri" pitchFamily="34" charset="-120"/>
              </a:rPr>
            </a:br>
            <a:r>
              <a:rPr lang="en-US" sz="1600" b="1" kern="1200" dirty="0">
                <a:solidFill>
                  <a:srgbClr val="FFFFFF"/>
                </a:solidFill>
                <a:latin typeface="Lub Dub Condensed" panose="020B0506030403020204" pitchFamily="34" charset="0"/>
                <a:ea typeface="Calibri" pitchFamily="34" charset="-122"/>
                <a:cs typeface="Calibri" pitchFamily="34" charset="-120"/>
              </a:rPr>
              <a:t>WITHHELD</a:t>
            </a:r>
            <a:endParaRPr lang="en-US" sz="1600" kern="1200" dirty="0">
              <a:latin typeface="Lub Dub Condensed" panose="020B0506030403020204" pitchFamily="34" charset="0"/>
            </a:endParaRPr>
          </a:p>
        </p:txBody>
      </p:sp>
      <p:sp>
        <p:nvSpPr>
          <p:cNvPr id="14" name="Arrow: Chevron 13">
            <a:extLst>
              <a:ext uri="{FF2B5EF4-FFF2-40B4-BE49-F238E27FC236}">
                <a16:creationId xmlns:a16="http://schemas.microsoft.com/office/drawing/2014/main" id="{30FED5D5-E4DC-A6CA-8F33-C757226815E1}"/>
              </a:ext>
              <a:ext uri="{C183D7F6-B498-43B3-948B-1728B52AA6E4}">
                <adec:decorative xmlns:adec="http://schemas.microsoft.com/office/drawing/2017/decorative" val="1"/>
              </a:ext>
            </a:extLst>
          </p:cNvPr>
          <p:cNvSpPr/>
          <p:nvPr/>
        </p:nvSpPr>
        <p:spPr>
          <a:xfrm>
            <a:off x="6863221" y="1496180"/>
            <a:ext cx="2353477" cy="941391"/>
          </a:xfrm>
          <a:prstGeom prst="chevron">
            <a:avLst/>
          </a:prstGeom>
          <a:solidFill>
            <a:schemeClr val="accent6">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5" name="Arrow: Chevron 10">
            <a:extLst>
              <a:ext uri="{FF2B5EF4-FFF2-40B4-BE49-F238E27FC236}">
                <a16:creationId xmlns:a16="http://schemas.microsoft.com/office/drawing/2014/main" id="{903F7F07-02FF-29BD-0C91-0F315992C893}"/>
              </a:ext>
            </a:extLst>
          </p:cNvPr>
          <p:cNvSpPr txBox="1"/>
          <p:nvPr/>
        </p:nvSpPr>
        <p:spPr>
          <a:xfrm>
            <a:off x="7333917" y="1496180"/>
            <a:ext cx="1412086" cy="941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FF"/>
                </a:solidFill>
                <a:latin typeface="Lub Dub Condensed" panose="020B0506030403020204" pitchFamily="34" charset="0"/>
                <a:ea typeface="Calibri" pitchFamily="34" charset="-122"/>
                <a:cs typeface="Calibri" pitchFamily="34" charset="-120"/>
              </a:rPr>
              <a:t>DAPT Initiated in ER</a:t>
            </a:r>
            <a:endParaRPr lang="en-US" sz="1600" kern="1200" dirty="0">
              <a:latin typeface="Lub Dub Condensed" panose="020B0506030403020204" pitchFamily="34" charset="0"/>
            </a:endParaRPr>
          </a:p>
        </p:txBody>
      </p:sp>
      <p:sp>
        <p:nvSpPr>
          <p:cNvPr id="12" name="Arrow: Chevron 11">
            <a:extLst>
              <a:ext uri="{FF2B5EF4-FFF2-40B4-BE49-F238E27FC236}">
                <a16:creationId xmlns:a16="http://schemas.microsoft.com/office/drawing/2014/main" id="{8448FF59-E125-9E1A-C12D-C8A7AEEFE64A}"/>
              </a:ext>
              <a:ext uri="{C183D7F6-B498-43B3-948B-1728B52AA6E4}">
                <adec:decorative xmlns:adec="http://schemas.microsoft.com/office/drawing/2017/decorative" val="1"/>
              </a:ext>
            </a:extLst>
          </p:cNvPr>
          <p:cNvSpPr/>
          <p:nvPr/>
        </p:nvSpPr>
        <p:spPr>
          <a:xfrm>
            <a:off x="8981350" y="1496180"/>
            <a:ext cx="2353477" cy="941391"/>
          </a:xfrm>
          <a:prstGeom prst="chevron">
            <a:avLst/>
          </a:prstGeom>
          <a:solidFill>
            <a:schemeClr val="accent6">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3" name="Arrow: Chevron 12">
            <a:extLst>
              <a:ext uri="{FF2B5EF4-FFF2-40B4-BE49-F238E27FC236}">
                <a16:creationId xmlns:a16="http://schemas.microsoft.com/office/drawing/2014/main" id="{97B2C1DC-2853-F257-7C83-D020808E1B90}"/>
              </a:ext>
            </a:extLst>
          </p:cNvPr>
          <p:cNvSpPr txBox="1"/>
          <p:nvPr/>
        </p:nvSpPr>
        <p:spPr>
          <a:xfrm>
            <a:off x="9452046" y="1496180"/>
            <a:ext cx="1412086" cy="9413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FFFF"/>
                </a:solidFill>
                <a:latin typeface="Lub Dub Condensed" panose="020B0506030403020204" pitchFamily="34" charset="0"/>
                <a:ea typeface="Calibri" pitchFamily="34" charset="-122"/>
                <a:cs typeface="Calibri" pitchFamily="34" charset="-120"/>
              </a:rPr>
              <a:t>Symptoms resolved within hours</a:t>
            </a:r>
            <a:endParaRPr lang="en-US" sz="1600" kern="1200" dirty="0">
              <a:latin typeface="Lub Dub Condensed" panose="020B0506030403020204" pitchFamily="34" charset="0"/>
            </a:endParaRPr>
          </a:p>
        </p:txBody>
      </p:sp>
      <p:sp>
        <p:nvSpPr>
          <p:cNvPr id="3" name="TextBox 2">
            <a:extLst>
              <a:ext uri="{FF2B5EF4-FFF2-40B4-BE49-F238E27FC236}">
                <a16:creationId xmlns:a16="http://schemas.microsoft.com/office/drawing/2014/main" id="{4B7B96BE-7559-FEF3-8286-1E0BBCF7B36F}"/>
              </a:ext>
            </a:extLst>
          </p:cNvPr>
          <p:cNvSpPr txBox="1"/>
          <p:nvPr/>
        </p:nvSpPr>
        <p:spPr>
          <a:xfrm>
            <a:off x="865042" y="3112148"/>
            <a:ext cx="5442239" cy="461665"/>
          </a:xfrm>
          <a:prstGeom prst="rect">
            <a:avLst/>
          </a:prstGeom>
          <a:noFill/>
        </p:spPr>
        <p:txBody>
          <a:bodyPr wrap="square" lIns="0">
            <a:spAutoFit/>
          </a:bodyPr>
          <a:lstStyle/>
          <a:p>
            <a:pPr>
              <a:spcAft>
                <a:spcPts val="1200"/>
              </a:spcAft>
            </a:pPr>
            <a:r>
              <a:rPr lang="en-US" sz="2400" dirty="0">
                <a:latin typeface="Lub Dub Bold" panose="020B0803030403020204" pitchFamily="34" charset="0"/>
              </a:rPr>
              <a:t>TREATMENT ADMINISTERED:</a:t>
            </a:r>
          </a:p>
        </p:txBody>
      </p:sp>
      <p:sp>
        <p:nvSpPr>
          <p:cNvPr id="5" name="TextBox 4">
            <a:extLst>
              <a:ext uri="{FF2B5EF4-FFF2-40B4-BE49-F238E27FC236}">
                <a16:creationId xmlns:a16="http://schemas.microsoft.com/office/drawing/2014/main" id="{918F6C1F-BA8C-831F-A3A5-4F43EA4CC3A0}"/>
              </a:ext>
            </a:extLst>
          </p:cNvPr>
          <p:cNvSpPr txBox="1"/>
          <p:nvPr/>
        </p:nvSpPr>
        <p:spPr>
          <a:xfrm>
            <a:off x="813908" y="3690763"/>
            <a:ext cx="9321494" cy="1588127"/>
          </a:xfrm>
          <a:prstGeom prst="rect">
            <a:avLst/>
          </a:prstGeom>
          <a:noFill/>
        </p:spPr>
        <p:txBody>
          <a:bodyPr wrap="square">
            <a:spAutoFit/>
          </a:bodyPr>
          <a:lstStyle/>
          <a:p>
            <a:pPr marL="0" indent="0" algn="l">
              <a:lnSpc>
                <a:spcPct val="90000"/>
              </a:lnSpc>
              <a:buNone/>
            </a:pPr>
            <a:r>
              <a:rPr lang="en-US" dirty="0">
                <a:latin typeface="Lub Dub Bold" panose="020B0803030403020204" pitchFamily="34" charset="0"/>
                <a:ea typeface="Calibri" pitchFamily="34" charset="-122"/>
                <a:cs typeface="Calibri" pitchFamily="34" charset="-120"/>
              </a:rPr>
              <a:t>Aspirin (immediate) + Loading dose of clopidogrel — administered in the Emergency Room</a:t>
            </a:r>
          </a:p>
          <a:p>
            <a:pPr marL="0" indent="0" algn="l">
              <a:lnSpc>
                <a:spcPct val="90000"/>
              </a:lnSpc>
              <a:buNone/>
            </a:pPr>
            <a:endParaRPr lang="en-US" sz="1800" dirty="0">
              <a:latin typeface="Lub Dub Condensed" panose="020B0506030403020204" pitchFamily="34" charset="0"/>
              <a:ea typeface="Calibri" pitchFamily="34" charset="-122"/>
              <a:cs typeface="Calibri" pitchFamily="34" charset="-120"/>
            </a:endParaRPr>
          </a:p>
          <a:p>
            <a:pPr marL="0" indent="0" algn="l">
              <a:lnSpc>
                <a:spcPct val="90000"/>
              </a:lnSpc>
              <a:buNone/>
            </a:pPr>
            <a:endParaRPr lang="en-US" dirty="0">
              <a:latin typeface="Lub Dub Condensed" panose="020B0506030403020204" pitchFamily="34" charset="0"/>
              <a:ea typeface="Calibri" pitchFamily="34" charset="-122"/>
              <a:cs typeface="Calibri" pitchFamily="34" charset="-120"/>
            </a:endParaRPr>
          </a:p>
          <a:p>
            <a:pPr marL="0" indent="0" algn="l">
              <a:lnSpc>
                <a:spcPct val="90000"/>
              </a:lnSpc>
              <a:buNone/>
            </a:pPr>
            <a:r>
              <a:rPr lang="en-US" sz="1800" dirty="0">
                <a:latin typeface="Lub Dub Condensed" panose="020B0506030403020204" pitchFamily="34" charset="0"/>
                <a:ea typeface="Calibri" pitchFamily="34" charset="-122"/>
                <a:cs typeface="Calibri" pitchFamily="34" charset="-120"/>
              </a:rPr>
              <a:t>12-hour MRI confirmed no acute infarction. Chronic small vessel disease identified as the likely etiology (vs. cortical ischemia).</a:t>
            </a:r>
          </a:p>
        </p:txBody>
      </p:sp>
      <p:sp>
        <p:nvSpPr>
          <p:cNvPr id="4" name="Slide Number Placeholder 3">
            <a:extLst>
              <a:ext uri="{FF2B5EF4-FFF2-40B4-BE49-F238E27FC236}">
                <a16:creationId xmlns:a16="http://schemas.microsoft.com/office/drawing/2014/main" id="{6A2A2A9A-3470-23E1-001D-6FCCE6E19F7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sp>
        <p:nvSpPr>
          <p:cNvPr id="6" name="Text Placeholder 4">
            <a:extLst>
              <a:ext uri="{FF2B5EF4-FFF2-40B4-BE49-F238E27FC236}">
                <a16:creationId xmlns:a16="http://schemas.microsoft.com/office/drawing/2014/main" id="{A343D24D-E2A7-C5FB-C1BC-EA8CBCA07566}"/>
              </a:ext>
            </a:extLst>
          </p:cNvPr>
          <p:cNvSpPr>
            <a:spLocks noGrp="1"/>
          </p:cNvSpPr>
          <p:nvPr>
            <p:ph type="body" sz="quarter" idx="13"/>
          </p:nvPr>
        </p:nvSpPr>
        <p:spPr>
          <a:xfrm>
            <a:off x="1531224" y="6020501"/>
            <a:ext cx="10013904" cy="335365"/>
          </a:xfrm>
        </p:spPr>
        <p:txBody>
          <a:bodyPr/>
          <a:lstStyle/>
          <a:p>
            <a:r>
              <a:rPr lang="en-US" b="1" dirty="0"/>
              <a:t>Abbreviations: </a:t>
            </a:r>
            <a:r>
              <a:rPr lang="en-US" dirty="0"/>
              <a:t>DAPT indicates dual antiplatelet therapy; MRI, magnetic resonance imaging; and NIHSS, National Institutes of Health Stroke scale.</a:t>
            </a:r>
          </a:p>
        </p:txBody>
      </p:sp>
    </p:spTree>
    <p:extLst>
      <p:ext uri="{BB962C8B-B14F-4D97-AF65-F5344CB8AC3E}">
        <p14:creationId xmlns:p14="http://schemas.microsoft.com/office/powerpoint/2010/main" val="135041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C3F0B-6ED3-2B8B-9FFD-392A905552C8}"/>
              </a:ext>
            </a:extLst>
          </p:cNvPr>
          <p:cNvSpPr>
            <a:spLocks noGrp="1"/>
          </p:cNvSpPr>
          <p:nvPr>
            <p:ph type="title"/>
          </p:nvPr>
        </p:nvSpPr>
        <p:spPr/>
        <p:txBody>
          <a:bodyPr/>
          <a:lstStyle/>
          <a:p>
            <a:r>
              <a:rPr lang="en-US" dirty="0"/>
              <a:t>Why Not Thrombolysis?  </a:t>
            </a:r>
            <a:r>
              <a:rPr lang="en-US" dirty="0">
                <a:latin typeface="Lub Dub Medium" panose="020B0603030403020204" pitchFamily="34" charset="0"/>
              </a:rPr>
              <a:t>The Guideline</a:t>
            </a:r>
            <a:endParaRPr lang="en-US" dirty="0"/>
          </a:p>
        </p:txBody>
      </p:sp>
      <p:sp>
        <p:nvSpPr>
          <p:cNvPr id="7" name="Rectangle 6">
            <a:extLst>
              <a:ext uri="{FF2B5EF4-FFF2-40B4-BE49-F238E27FC236}">
                <a16:creationId xmlns:a16="http://schemas.microsoft.com/office/drawing/2014/main" id="{38278A1E-3835-252F-FB33-56112D639EC2}"/>
              </a:ext>
              <a:ext uri="{C183D7F6-B498-43B3-948B-1728B52AA6E4}">
                <adec:decorative xmlns:adec="http://schemas.microsoft.com/office/drawing/2017/decorative" val="1"/>
              </a:ext>
            </a:extLst>
          </p:cNvPr>
          <p:cNvSpPr/>
          <p:nvPr/>
        </p:nvSpPr>
        <p:spPr>
          <a:xfrm>
            <a:off x="843490" y="1595483"/>
            <a:ext cx="10508452" cy="2563923"/>
          </a:xfrm>
          <a:prstGeom prst="rect">
            <a:avLst/>
          </a:prstGeom>
          <a:solidFill>
            <a:srgbClr val="FF7F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5AA7088-2C18-E3E9-DDF4-0915479B9F38}"/>
              </a:ext>
            </a:extLst>
          </p:cNvPr>
          <p:cNvSpPr>
            <a:spLocks noGrp="1"/>
          </p:cNvSpPr>
          <p:nvPr>
            <p:ph idx="1"/>
          </p:nvPr>
        </p:nvSpPr>
        <p:spPr>
          <a:xfrm>
            <a:off x="871654" y="1983993"/>
            <a:ext cx="10335321" cy="2052748"/>
          </a:xfrm>
        </p:spPr>
        <p:txBody>
          <a:bodyPr/>
          <a:lstStyle/>
          <a:p>
            <a:pPr marL="0" indent="0" algn="ctr">
              <a:buNone/>
            </a:pPr>
            <a:r>
              <a:rPr lang="en-US" sz="2000" dirty="0">
                <a:latin typeface="Lub Dub Bold" panose="020B0803030403020204" pitchFamily="34" charset="0"/>
              </a:rPr>
              <a:t>  COR 3: No Benefit  |  LOE B-R </a:t>
            </a:r>
          </a:p>
          <a:p>
            <a:pPr marL="0" indent="0" algn="ctr">
              <a:buNone/>
            </a:pPr>
            <a:r>
              <a:rPr lang="en-US" dirty="0"/>
              <a:t>In eligible adult patients with AIS presenting with mild non-disabling stroke deficits within 4.5 hours of symptom onset or last known well, intravenous thrombolysis (IVT) is NOT recommended to improve functional outcomes compared with dual antiplatelet therapy.</a:t>
            </a:r>
          </a:p>
          <a:p>
            <a:pPr marL="0" indent="0" algn="ctr">
              <a:buNone/>
            </a:pPr>
            <a:endParaRPr lang="en-US" dirty="0"/>
          </a:p>
        </p:txBody>
      </p:sp>
      <p:sp>
        <p:nvSpPr>
          <p:cNvPr id="6" name="Shape 21">
            <a:extLst>
              <a:ext uri="{FF2B5EF4-FFF2-40B4-BE49-F238E27FC236}">
                <a16:creationId xmlns:a16="http://schemas.microsoft.com/office/drawing/2014/main" id="{87ECDF34-B385-8F8D-6564-248BCA069D02}"/>
              </a:ext>
              <a:ext uri="{C183D7F6-B498-43B3-948B-1728B52AA6E4}">
                <adec:decorative xmlns:adec="http://schemas.microsoft.com/office/drawing/2017/decorative" val="1"/>
              </a:ext>
            </a:extLst>
          </p:cNvPr>
          <p:cNvSpPr/>
          <p:nvPr/>
        </p:nvSpPr>
        <p:spPr>
          <a:xfrm>
            <a:off x="1099457" y="4590001"/>
            <a:ext cx="513806" cy="513806"/>
          </a:xfrm>
          <a:prstGeom prst="ellipse">
            <a:avLst/>
          </a:prstGeom>
          <a:solidFill>
            <a:schemeClr val="tx1"/>
          </a:solidFill>
          <a:ln w="12700">
            <a:solidFill>
              <a:srgbClr val="1A6B3C"/>
            </a:solidFill>
            <a:prstDash val="solid"/>
          </a:ln>
        </p:spPr>
        <p:txBody>
          <a:bodyPr/>
          <a:lstStyle/>
          <a:p>
            <a:endParaRPr lang="en-US"/>
          </a:p>
        </p:txBody>
      </p:sp>
      <p:sp>
        <p:nvSpPr>
          <p:cNvPr id="14" name="Text 22">
            <a:extLst>
              <a:ext uri="{FF2B5EF4-FFF2-40B4-BE49-F238E27FC236}">
                <a16:creationId xmlns:a16="http://schemas.microsoft.com/office/drawing/2014/main" id="{985698E1-9182-5971-DB39-748960F48DEB}"/>
              </a:ext>
              <a:ext uri="{C183D7F6-B498-43B3-948B-1728B52AA6E4}">
                <adec:decorative xmlns:adec="http://schemas.microsoft.com/office/drawing/2017/decorative" val="1"/>
              </a:ext>
            </a:extLst>
          </p:cNvPr>
          <p:cNvSpPr/>
          <p:nvPr/>
        </p:nvSpPr>
        <p:spPr>
          <a:xfrm>
            <a:off x="1106361" y="4597435"/>
            <a:ext cx="513806" cy="513806"/>
          </a:xfrm>
          <a:prstGeom prst="rect">
            <a:avLst/>
          </a:prstGeom>
          <a:noFill/>
          <a:ln/>
        </p:spPr>
        <p:txBody>
          <a:bodyPr wrap="square" lIns="0" tIns="0" rIns="0" bIns="0" rtlCol="0" anchor="ctr"/>
          <a:lstStyle/>
          <a:p>
            <a:pPr marL="0" indent="0" algn="ctr">
              <a:buNone/>
            </a:pPr>
            <a:r>
              <a:rPr lang="en-US" sz="3200" b="1" dirty="0">
                <a:solidFill>
                  <a:srgbClr val="FFFFFF"/>
                </a:solidFill>
              </a:rPr>
              <a:t>!</a:t>
            </a:r>
            <a:endParaRPr lang="en-US" sz="3200" dirty="0"/>
          </a:p>
        </p:txBody>
      </p:sp>
      <p:sp>
        <p:nvSpPr>
          <p:cNvPr id="8" name="TextBox 7">
            <a:extLst>
              <a:ext uri="{FF2B5EF4-FFF2-40B4-BE49-F238E27FC236}">
                <a16:creationId xmlns:a16="http://schemas.microsoft.com/office/drawing/2014/main" id="{E3EB70BC-B7D2-0467-06FF-D68DB0BD7447}"/>
              </a:ext>
            </a:extLst>
          </p:cNvPr>
          <p:cNvSpPr txBox="1"/>
          <p:nvPr/>
        </p:nvSpPr>
        <p:spPr>
          <a:xfrm>
            <a:off x="1709058" y="4592569"/>
            <a:ext cx="3897086" cy="840230"/>
          </a:xfrm>
          <a:prstGeom prst="rect">
            <a:avLst/>
          </a:prstGeom>
          <a:noFill/>
        </p:spPr>
        <p:txBody>
          <a:bodyPr wrap="square">
            <a:spAutoFit/>
          </a:bodyPr>
          <a:lstStyle/>
          <a:p>
            <a:pPr>
              <a:lnSpc>
                <a:spcPct val="90000"/>
              </a:lnSpc>
            </a:pPr>
            <a:r>
              <a:rPr lang="en-US" dirty="0">
                <a:latin typeface="Lub Dub Medium" panose="020B0603030403020204" pitchFamily="34" charset="0"/>
                <a:ea typeface="Calibri" pitchFamily="34" charset="-122"/>
                <a:cs typeface="Calibri" pitchFamily="34" charset="-120"/>
              </a:rPr>
              <a:t>IVT carries a small but clinically significant risk of symptomatic intracerebral hemorrhage (</a:t>
            </a:r>
            <a:r>
              <a:rPr lang="en-US" dirty="0" err="1">
                <a:latin typeface="Lub Dub Medium" panose="020B0603030403020204" pitchFamily="34" charset="0"/>
                <a:ea typeface="Calibri" pitchFamily="34" charset="-122"/>
                <a:cs typeface="Calibri" pitchFamily="34" charset="-120"/>
              </a:rPr>
              <a:t>sICH</a:t>
            </a:r>
            <a:r>
              <a:rPr lang="en-US" dirty="0">
                <a:latin typeface="Lub Dub Medium" panose="020B0603030403020204" pitchFamily="34" charset="0"/>
                <a:ea typeface="Calibri" pitchFamily="34" charset="-122"/>
                <a:cs typeface="Calibri" pitchFamily="34" charset="-120"/>
              </a:rPr>
              <a:t>)</a:t>
            </a:r>
          </a:p>
        </p:txBody>
      </p:sp>
      <p:sp>
        <p:nvSpPr>
          <p:cNvPr id="9" name="Shape 21">
            <a:extLst>
              <a:ext uri="{FF2B5EF4-FFF2-40B4-BE49-F238E27FC236}">
                <a16:creationId xmlns:a16="http://schemas.microsoft.com/office/drawing/2014/main" id="{9D832584-13B0-2F17-E81B-0880171F5DC7}"/>
              </a:ext>
              <a:ext uri="{C183D7F6-B498-43B3-948B-1728B52AA6E4}">
                <adec:decorative xmlns:adec="http://schemas.microsoft.com/office/drawing/2017/decorative" val="1"/>
              </a:ext>
            </a:extLst>
          </p:cNvPr>
          <p:cNvSpPr/>
          <p:nvPr/>
        </p:nvSpPr>
        <p:spPr>
          <a:xfrm>
            <a:off x="6618514" y="4590001"/>
            <a:ext cx="513806" cy="513806"/>
          </a:xfrm>
          <a:prstGeom prst="ellipse">
            <a:avLst/>
          </a:prstGeom>
          <a:solidFill>
            <a:srgbClr val="065D93"/>
          </a:solidFill>
          <a:ln w="12700">
            <a:solidFill>
              <a:srgbClr val="1A6B3C"/>
            </a:solidFill>
            <a:prstDash val="solid"/>
          </a:ln>
        </p:spPr>
        <p:txBody>
          <a:bodyPr/>
          <a:lstStyle/>
          <a:p>
            <a:endParaRPr lang="en-US"/>
          </a:p>
        </p:txBody>
      </p:sp>
      <p:sp>
        <p:nvSpPr>
          <p:cNvPr id="15" name="Text 22">
            <a:extLst>
              <a:ext uri="{FF2B5EF4-FFF2-40B4-BE49-F238E27FC236}">
                <a16:creationId xmlns:a16="http://schemas.microsoft.com/office/drawing/2014/main" id="{CD097255-1B0C-B55E-067B-08E8CD32B5B0}"/>
              </a:ext>
              <a:ext uri="{C183D7F6-B498-43B3-948B-1728B52AA6E4}">
                <adec:decorative xmlns:adec="http://schemas.microsoft.com/office/drawing/2017/decorative" val="1"/>
              </a:ext>
            </a:extLst>
          </p:cNvPr>
          <p:cNvSpPr/>
          <p:nvPr/>
        </p:nvSpPr>
        <p:spPr>
          <a:xfrm>
            <a:off x="6641082" y="4601152"/>
            <a:ext cx="513806" cy="513806"/>
          </a:xfrm>
          <a:prstGeom prst="rect">
            <a:avLst/>
          </a:prstGeom>
          <a:noFill/>
          <a:ln/>
        </p:spPr>
        <p:txBody>
          <a:bodyPr wrap="square" lIns="0" tIns="0" rIns="0" bIns="0" rtlCol="0" anchor="ctr"/>
          <a:lstStyle/>
          <a:p>
            <a:pPr marL="0" indent="0" algn="ctr">
              <a:buNone/>
            </a:pPr>
            <a:r>
              <a:rPr lang="en-US" sz="3200" b="1" dirty="0">
                <a:solidFill>
                  <a:srgbClr val="FFFFFF"/>
                </a:solidFill>
                <a:sym typeface="Wingdings 3" panose="05040102010807070707" pitchFamily="18" charset="2"/>
              </a:rPr>
              <a:t></a:t>
            </a:r>
            <a:endParaRPr lang="en-US" sz="3200" dirty="0"/>
          </a:p>
        </p:txBody>
      </p:sp>
      <p:sp>
        <p:nvSpPr>
          <p:cNvPr id="10" name="TextBox 9">
            <a:extLst>
              <a:ext uri="{FF2B5EF4-FFF2-40B4-BE49-F238E27FC236}">
                <a16:creationId xmlns:a16="http://schemas.microsoft.com/office/drawing/2014/main" id="{F1EE3053-8B03-7BD2-32E1-F99C4C95AF16}"/>
              </a:ext>
            </a:extLst>
          </p:cNvPr>
          <p:cNvSpPr txBox="1"/>
          <p:nvPr/>
        </p:nvSpPr>
        <p:spPr>
          <a:xfrm>
            <a:off x="7228115" y="4592569"/>
            <a:ext cx="3897086" cy="1089529"/>
          </a:xfrm>
          <a:prstGeom prst="rect">
            <a:avLst/>
          </a:prstGeom>
          <a:noFill/>
        </p:spPr>
        <p:txBody>
          <a:bodyPr wrap="square">
            <a:spAutoFit/>
          </a:bodyPr>
          <a:lstStyle/>
          <a:p>
            <a:pPr>
              <a:lnSpc>
                <a:spcPct val="90000"/>
              </a:lnSpc>
            </a:pPr>
            <a:r>
              <a:rPr lang="en-US" dirty="0">
                <a:latin typeface="Lub Dub Medium" panose="020B0603030403020204" pitchFamily="34" charset="0"/>
                <a:ea typeface="Calibri" pitchFamily="34" charset="-122"/>
                <a:cs typeface="Calibri" pitchFamily="34" charset="-120"/>
              </a:rPr>
              <a:t>DAPT is recommended as an alternative for early secondary stroke prevention in </a:t>
            </a:r>
            <a:r>
              <a:rPr lang="en-US" dirty="0" err="1">
                <a:latin typeface="Lub Dub Medium" panose="020B0603030403020204" pitchFamily="34" charset="0"/>
                <a:ea typeface="Calibri" pitchFamily="34" charset="-122"/>
                <a:cs typeface="Calibri" pitchFamily="34" charset="-120"/>
              </a:rPr>
              <a:t>noncardioembolic</a:t>
            </a:r>
            <a:r>
              <a:rPr lang="en-US" dirty="0">
                <a:latin typeface="Lub Dub Medium" panose="020B0603030403020204" pitchFamily="34" charset="0"/>
                <a:ea typeface="Calibri" pitchFamily="34" charset="-122"/>
                <a:cs typeface="Calibri" pitchFamily="34" charset="-120"/>
              </a:rPr>
              <a:t> minor AIS</a:t>
            </a:r>
          </a:p>
        </p:txBody>
      </p:sp>
      <p:sp>
        <p:nvSpPr>
          <p:cNvPr id="4" name="Slide Number Placeholder 3">
            <a:extLst>
              <a:ext uri="{FF2B5EF4-FFF2-40B4-BE49-F238E27FC236}">
                <a16:creationId xmlns:a16="http://schemas.microsoft.com/office/drawing/2014/main" id="{05C1B989-F297-BFB5-EDB4-41713EA0461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
        <p:nvSpPr>
          <p:cNvPr id="5" name="Text Placeholder 4">
            <a:extLst>
              <a:ext uri="{FF2B5EF4-FFF2-40B4-BE49-F238E27FC236}">
                <a16:creationId xmlns:a16="http://schemas.microsoft.com/office/drawing/2014/main" id="{35BBFC54-49C6-7F47-2DA0-7479311FD84C}"/>
              </a:ext>
            </a:extLst>
          </p:cNvPr>
          <p:cNvSpPr>
            <a:spLocks noGrp="1"/>
          </p:cNvSpPr>
          <p:nvPr>
            <p:ph type="body" sz="quarter" idx="13"/>
          </p:nvPr>
        </p:nvSpPr>
        <p:spPr>
          <a:xfrm>
            <a:off x="1356360" y="6020501"/>
            <a:ext cx="10508452" cy="335365"/>
          </a:xfrm>
        </p:spPr>
        <p:txBody>
          <a:bodyPr/>
          <a:lstStyle/>
          <a:p>
            <a:r>
              <a:rPr lang="en-US" b="1" dirty="0"/>
              <a:t>Abbreviations: </a:t>
            </a:r>
            <a:r>
              <a:rPr lang="en-US" dirty="0"/>
              <a:t>COR indicates class of recommendation</a:t>
            </a:r>
            <a:r>
              <a:rPr lang="en-US" b="1" dirty="0"/>
              <a:t>; </a:t>
            </a:r>
            <a:r>
              <a:rPr lang="en-US" dirty="0"/>
              <a:t>DAPT, dual antiplatelet therapy; LOE, level of evidence; IVT, intravenous thrombolysis; and </a:t>
            </a:r>
            <a:r>
              <a:rPr lang="en-US" dirty="0" err="1"/>
              <a:t>sICH</a:t>
            </a:r>
            <a:r>
              <a:rPr lang="en-US" dirty="0"/>
              <a:t>, symptomatic intracerebral hemorrhage.</a:t>
            </a:r>
          </a:p>
        </p:txBody>
      </p:sp>
    </p:spTree>
    <p:extLst>
      <p:ext uri="{BB962C8B-B14F-4D97-AF65-F5344CB8AC3E}">
        <p14:creationId xmlns:p14="http://schemas.microsoft.com/office/powerpoint/2010/main" val="369206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E8505-4114-A8A5-5ECC-EB8F0E7D9D73}"/>
              </a:ext>
            </a:extLst>
          </p:cNvPr>
          <p:cNvSpPr>
            <a:spLocks noGrp="1"/>
          </p:cNvSpPr>
          <p:nvPr>
            <p:ph type="title"/>
          </p:nvPr>
        </p:nvSpPr>
        <p:spPr/>
        <p:txBody>
          <a:bodyPr/>
          <a:lstStyle/>
          <a:p>
            <a:r>
              <a:rPr lang="en-US" dirty="0"/>
              <a:t>Why Not Thrombolysis?  </a:t>
            </a:r>
            <a:r>
              <a:rPr lang="en-US" dirty="0">
                <a:latin typeface="Lub Dub Medium" panose="020B0603030403020204" pitchFamily="34" charset="0"/>
              </a:rPr>
              <a:t>Bleeding Risk</a:t>
            </a:r>
            <a:endParaRPr lang="en-US" dirty="0"/>
          </a:p>
        </p:txBody>
      </p:sp>
      <p:sp>
        <p:nvSpPr>
          <p:cNvPr id="7" name="TextBox 6">
            <a:extLst>
              <a:ext uri="{FF2B5EF4-FFF2-40B4-BE49-F238E27FC236}">
                <a16:creationId xmlns:a16="http://schemas.microsoft.com/office/drawing/2014/main" id="{2FC3DBE8-FE21-BEE8-8994-3CDD92742404}"/>
              </a:ext>
            </a:extLst>
          </p:cNvPr>
          <p:cNvSpPr txBox="1"/>
          <p:nvPr/>
        </p:nvSpPr>
        <p:spPr>
          <a:xfrm>
            <a:off x="865042" y="1479839"/>
            <a:ext cx="10871414" cy="461665"/>
          </a:xfrm>
          <a:prstGeom prst="rect">
            <a:avLst/>
          </a:prstGeom>
          <a:noFill/>
        </p:spPr>
        <p:txBody>
          <a:bodyPr wrap="square" lIns="0">
            <a:spAutoFit/>
          </a:bodyPr>
          <a:lstStyle/>
          <a:p>
            <a:pPr>
              <a:spcAft>
                <a:spcPts val="3000"/>
              </a:spcAft>
            </a:pPr>
            <a:r>
              <a:rPr lang="en-US" sz="2400" dirty="0">
                <a:latin typeface="Lub Dub Bold" panose="020B0803030403020204" pitchFamily="34" charset="0"/>
              </a:rPr>
              <a:t>Symptomatic Intercerebral Hemorrhage (</a:t>
            </a:r>
            <a:r>
              <a:rPr lang="en-US" sz="2400" dirty="0" err="1">
                <a:latin typeface="Lub Dub Bold" panose="020B0803030403020204" pitchFamily="34" charset="0"/>
              </a:rPr>
              <a:t>sICH</a:t>
            </a:r>
            <a:r>
              <a:rPr lang="en-US" sz="2400" dirty="0">
                <a:latin typeface="Lub Dub Bold" panose="020B0803030403020204" pitchFamily="34" charset="0"/>
              </a:rPr>
              <a:t>) Rate Comparison</a:t>
            </a:r>
          </a:p>
        </p:txBody>
      </p:sp>
      <p:sp>
        <p:nvSpPr>
          <p:cNvPr id="3" name="Rectangle 2" descr="Chart showing sICH rate comparison: tPA/Alteplase (NINDS Trial): 6.4%; Placebo (NINDS Trial): 0.6%; DAPT (Clopidogrel and Aspirin; POINT Trial): 0.1%.">
            <a:extLst>
              <a:ext uri="{FF2B5EF4-FFF2-40B4-BE49-F238E27FC236}">
                <a16:creationId xmlns:a16="http://schemas.microsoft.com/office/drawing/2014/main" id="{15C371BB-0024-C8EB-002B-B4DE97797360}"/>
              </a:ext>
            </a:extLst>
          </p:cNvPr>
          <p:cNvSpPr/>
          <p:nvPr/>
        </p:nvSpPr>
        <p:spPr>
          <a:xfrm>
            <a:off x="577516" y="2177716"/>
            <a:ext cx="10828421" cy="27792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82A605-B293-0A5F-96EB-7B905A41ECE9}"/>
              </a:ext>
              <a:ext uri="{C183D7F6-B498-43B3-948B-1728B52AA6E4}">
                <adec:decorative xmlns:adec="http://schemas.microsoft.com/office/drawing/2017/decorative" val="1"/>
              </a:ext>
            </a:extLst>
          </p:cNvPr>
          <p:cNvGrpSpPr/>
          <p:nvPr/>
        </p:nvGrpSpPr>
        <p:grpSpPr>
          <a:xfrm>
            <a:off x="809124" y="2231192"/>
            <a:ext cx="10670353" cy="2708434"/>
            <a:chOff x="809124" y="2231192"/>
            <a:chExt cx="10670353" cy="2708434"/>
          </a:xfrm>
        </p:grpSpPr>
        <p:sp>
          <p:nvSpPr>
            <p:cNvPr id="11" name="Rectangle 10">
              <a:extLst>
                <a:ext uri="{FF2B5EF4-FFF2-40B4-BE49-F238E27FC236}">
                  <a16:creationId xmlns:a16="http://schemas.microsoft.com/office/drawing/2014/main" id="{5C9F69B9-60EE-647E-15D6-34855363ECD1}"/>
                </a:ext>
              </a:extLst>
            </p:cNvPr>
            <p:cNvSpPr/>
            <p:nvPr/>
          </p:nvSpPr>
          <p:spPr>
            <a:xfrm>
              <a:off x="4580613" y="4269481"/>
              <a:ext cx="208272" cy="596348"/>
            </a:xfrm>
            <a:prstGeom prst="rect">
              <a:avLst/>
            </a:prstGeom>
            <a:solidFill>
              <a:srgbClr val="3957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3A93CBD-7D9A-E91D-158F-F523F25144C3}"/>
                </a:ext>
              </a:extLst>
            </p:cNvPr>
            <p:cNvSpPr/>
            <p:nvPr/>
          </p:nvSpPr>
          <p:spPr>
            <a:xfrm>
              <a:off x="4580613" y="3283145"/>
              <a:ext cx="933829" cy="596348"/>
            </a:xfrm>
            <a:prstGeom prst="rect">
              <a:avLst/>
            </a:prstGeom>
            <a:solidFill>
              <a:srgbClr val="CF23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567CFF-01A4-4E69-6FCA-FF7B97144CC5}"/>
                </a:ext>
              </a:extLst>
            </p:cNvPr>
            <p:cNvSpPr/>
            <p:nvPr/>
          </p:nvSpPr>
          <p:spPr>
            <a:xfrm>
              <a:off x="4580613" y="2305575"/>
              <a:ext cx="5822171" cy="596348"/>
            </a:xfrm>
            <a:prstGeom prst="rect">
              <a:avLst/>
            </a:prstGeom>
            <a:solidFill>
              <a:srgbClr val="065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64B11C7-4BFD-E940-E5DB-39FD374D8775}"/>
                </a:ext>
              </a:extLst>
            </p:cNvPr>
            <p:cNvSpPr txBox="1"/>
            <p:nvPr/>
          </p:nvSpPr>
          <p:spPr>
            <a:xfrm>
              <a:off x="4788885" y="4321433"/>
              <a:ext cx="1140860" cy="492443"/>
            </a:xfrm>
            <a:prstGeom prst="rect">
              <a:avLst/>
            </a:prstGeom>
            <a:noFill/>
          </p:spPr>
          <p:txBody>
            <a:bodyPr wrap="square" rtlCol="0">
              <a:spAutoFit/>
            </a:bodyPr>
            <a:lstStyle/>
            <a:p>
              <a:r>
                <a:rPr lang="en-US" sz="2600" b="1" dirty="0">
                  <a:solidFill>
                    <a:srgbClr val="395723"/>
                  </a:solidFill>
                  <a:latin typeface="Lub Dub Bold" panose="020B0603030403020204" pitchFamily="34" charset="77"/>
                </a:rPr>
                <a:t>0.1%</a:t>
              </a:r>
            </a:p>
          </p:txBody>
        </p:sp>
        <p:sp>
          <p:nvSpPr>
            <p:cNvPr id="15" name="TextBox 14">
              <a:extLst>
                <a:ext uri="{FF2B5EF4-FFF2-40B4-BE49-F238E27FC236}">
                  <a16:creationId xmlns:a16="http://schemas.microsoft.com/office/drawing/2014/main" id="{67280F87-F5D1-9A2F-6F14-33F34048A97B}"/>
                </a:ext>
              </a:extLst>
            </p:cNvPr>
            <p:cNvSpPr txBox="1"/>
            <p:nvPr/>
          </p:nvSpPr>
          <p:spPr>
            <a:xfrm>
              <a:off x="5490375" y="3335097"/>
              <a:ext cx="1502643" cy="492443"/>
            </a:xfrm>
            <a:prstGeom prst="rect">
              <a:avLst/>
            </a:prstGeom>
            <a:noFill/>
          </p:spPr>
          <p:txBody>
            <a:bodyPr wrap="square" rtlCol="0">
              <a:spAutoFit/>
            </a:bodyPr>
            <a:lstStyle/>
            <a:p>
              <a:r>
                <a:rPr lang="en-US" sz="2600" b="1" dirty="0">
                  <a:solidFill>
                    <a:srgbClr val="CF232A"/>
                  </a:solidFill>
                  <a:latin typeface="Lub Dub Bold" panose="020B0603030403020204" pitchFamily="34" charset="77"/>
                </a:rPr>
                <a:t>0.6%</a:t>
              </a:r>
            </a:p>
          </p:txBody>
        </p:sp>
        <p:sp>
          <p:nvSpPr>
            <p:cNvPr id="16" name="TextBox 15">
              <a:extLst>
                <a:ext uri="{FF2B5EF4-FFF2-40B4-BE49-F238E27FC236}">
                  <a16:creationId xmlns:a16="http://schemas.microsoft.com/office/drawing/2014/main" id="{36F779D9-64E5-DA6F-B150-A749B5EDE3B4}"/>
                </a:ext>
              </a:extLst>
            </p:cNvPr>
            <p:cNvSpPr txBox="1"/>
            <p:nvPr/>
          </p:nvSpPr>
          <p:spPr>
            <a:xfrm>
              <a:off x="10414815" y="2357527"/>
              <a:ext cx="1064662" cy="492443"/>
            </a:xfrm>
            <a:prstGeom prst="rect">
              <a:avLst/>
            </a:prstGeom>
            <a:noFill/>
          </p:spPr>
          <p:txBody>
            <a:bodyPr wrap="square" rtlCol="0">
              <a:spAutoFit/>
            </a:bodyPr>
            <a:lstStyle/>
            <a:p>
              <a:r>
                <a:rPr lang="en-US" sz="2600" b="1" dirty="0">
                  <a:solidFill>
                    <a:srgbClr val="065D93"/>
                  </a:solidFill>
                  <a:latin typeface="Lub Dub Bold" panose="020B0603030403020204" pitchFamily="34" charset="77"/>
                </a:rPr>
                <a:t>6.4%</a:t>
              </a:r>
            </a:p>
          </p:txBody>
        </p:sp>
        <p:sp>
          <p:nvSpPr>
            <p:cNvPr id="9" name="TextBox 8">
              <a:extLst>
                <a:ext uri="{FF2B5EF4-FFF2-40B4-BE49-F238E27FC236}">
                  <a16:creationId xmlns:a16="http://schemas.microsoft.com/office/drawing/2014/main" id="{BFC0D930-E83D-4D01-C146-E5F28C05AC5E}"/>
                </a:ext>
              </a:extLst>
            </p:cNvPr>
            <p:cNvSpPr txBox="1"/>
            <p:nvPr/>
          </p:nvSpPr>
          <p:spPr>
            <a:xfrm>
              <a:off x="809124" y="2231192"/>
              <a:ext cx="3714750" cy="270843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tPA/Alteplase</a:t>
              </a:r>
              <a:br>
                <a:rPr kumimoji="0" lang="en-US" sz="2000" b="0" i="0" u="none" strike="noStrike" kern="1200" cap="none" spc="0" normalizeH="0" baseline="0" noProof="0" dirty="0">
                  <a:ln>
                    <a:noFill/>
                  </a:ln>
                  <a:solidFill>
                    <a:prstClr val="black"/>
                  </a:solidFill>
                  <a:effectLst/>
                  <a:uLnTx/>
                  <a:uFillTx/>
                  <a:latin typeface="Lub Dub Medium" panose="020B0603030403020204" pitchFamily="34" charset="0"/>
                  <a:ea typeface="+mn-ea"/>
                  <a:cs typeface="+mn-cs"/>
                </a:rPr>
              </a:br>
              <a:r>
                <a:rPr kumimoji="0" lang="en-US" sz="2000" b="0" i="1" u="none" strike="noStrike" kern="1200" cap="none" spc="0" normalizeH="0" baseline="0" noProof="0" dirty="0">
                  <a:ln>
                    <a:noFill/>
                  </a:ln>
                  <a:solidFill>
                    <a:prstClr val="black"/>
                  </a:solidFill>
                  <a:effectLst/>
                  <a:uLnTx/>
                  <a:uFillTx/>
                  <a:latin typeface="Lub Dub Condensed" panose="020B0506030403020204" pitchFamily="34" charset="77"/>
                  <a:ea typeface="+mn-ea"/>
                  <a:cs typeface="+mn-cs"/>
                </a:rPr>
                <a:t>NINDS Trial-1995</a:t>
              </a:r>
            </a:p>
            <a:p>
              <a:pPr marL="0" marR="0" lvl="0" indent="0" algn="l" defTabSz="914400" rtl="0" eaLnBrk="1" fontAlgn="auto" latinLnBrk="0" hangingPunct="1">
                <a:lnSpc>
                  <a:spcPct val="100000"/>
                </a:lnSpc>
                <a:spcBef>
                  <a:spcPts val="0"/>
                </a:spcBef>
                <a:spcAft>
                  <a:spcPts val="3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Placebo</a:t>
              </a:r>
              <a:b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br>
              <a:r>
                <a:rPr kumimoji="0" lang="en-US" sz="2000" b="0" i="1" u="none" strike="noStrike" kern="1200" cap="none" spc="0" normalizeH="0" baseline="0" noProof="0" dirty="0">
                  <a:ln>
                    <a:noFill/>
                  </a:ln>
                  <a:solidFill>
                    <a:prstClr val="black"/>
                  </a:solidFill>
                  <a:effectLst/>
                  <a:uLnTx/>
                  <a:uFillTx/>
                  <a:latin typeface="Lub Dub Condensed" panose="020B0506030403020204" pitchFamily="34" charset="77"/>
                  <a:ea typeface="+mn-ea"/>
                  <a:cs typeface="+mn-cs"/>
                </a:rPr>
                <a:t>NINDS Trial-1995</a:t>
              </a:r>
            </a:p>
            <a:p>
              <a:pPr marL="0" marR="0" lvl="0" indent="0" algn="l" defTabSz="914400" rtl="0" eaLnBrk="1" fontAlgn="auto" latinLnBrk="0" hangingPunct="1">
                <a:lnSpc>
                  <a:spcPct val="100000"/>
                </a:lnSpc>
                <a:spcBef>
                  <a:spcPts val="0"/>
                </a:spcBef>
                <a:spcAft>
                  <a:spcPts val="3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t>DAPT (clopidogrel + aspirin)</a:t>
              </a:r>
              <a:br>
                <a:rPr kumimoji="0" lang="en-US" sz="2000" b="0" i="0" u="none" strike="noStrike" kern="1200" cap="none" spc="0" normalizeH="0" baseline="0" noProof="0" dirty="0">
                  <a:ln>
                    <a:noFill/>
                  </a:ln>
                  <a:solidFill>
                    <a:prstClr val="black"/>
                  </a:solidFill>
                  <a:effectLst/>
                  <a:uLnTx/>
                  <a:uFillTx/>
                  <a:latin typeface="Lub Dub Bold" panose="020B0803030403020204" pitchFamily="34" charset="0"/>
                  <a:ea typeface="+mn-ea"/>
                  <a:cs typeface="+mn-cs"/>
                </a:rPr>
              </a:br>
              <a:r>
                <a:rPr kumimoji="0" lang="en-US" sz="2000" b="0" i="1" u="none" strike="noStrike" kern="1200" cap="none" spc="0" normalizeH="0" baseline="0" noProof="0" dirty="0">
                  <a:ln>
                    <a:noFill/>
                  </a:ln>
                  <a:solidFill>
                    <a:prstClr val="black"/>
                  </a:solidFill>
                  <a:effectLst/>
                  <a:uLnTx/>
                  <a:uFillTx/>
                  <a:latin typeface="Lub Dub Condensed" panose="020B0506030403020204" pitchFamily="34" charset="77"/>
                  <a:ea typeface="+mn-ea"/>
                  <a:cs typeface="+mn-cs"/>
                </a:rPr>
                <a:t>POINT Trial</a:t>
              </a:r>
            </a:p>
          </p:txBody>
        </p:sp>
      </p:grpSp>
      <p:sp>
        <p:nvSpPr>
          <p:cNvPr id="18" name="Rectangle 17">
            <a:extLst>
              <a:ext uri="{FF2B5EF4-FFF2-40B4-BE49-F238E27FC236}">
                <a16:creationId xmlns:a16="http://schemas.microsoft.com/office/drawing/2014/main" id="{4F906A1B-B329-F3E7-F566-CE1576494BFB}"/>
              </a:ext>
              <a:ext uri="{C183D7F6-B498-43B3-948B-1728B52AA6E4}">
                <adec:decorative xmlns:adec="http://schemas.microsoft.com/office/drawing/2017/decorative" val="1"/>
              </a:ext>
            </a:extLst>
          </p:cNvPr>
          <p:cNvSpPr/>
          <p:nvPr/>
        </p:nvSpPr>
        <p:spPr>
          <a:xfrm>
            <a:off x="927845" y="5118625"/>
            <a:ext cx="10335321" cy="76918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2">
            <a:extLst>
              <a:ext uri="{FF2B5EF4-FFF2-40B4-BE49-F238E27FC236}">
                <a16:creationId xmlns:a16="http://schemas.microsoft.com/office/drawing/2014/main" id="{6CFA4622-5898-4497-A930-B1A3C8103B36}"/>
              </a:ext>
            </a:extLst>
          </p:cNvPr>
          <p:cNvSpPr>
            <a:spLocks noGrp="1"/>
          </p:cNvSpPr>
          <p:nvPr>
            <p:ph idx="1"/>
          </p:nvPr>
        </p:nvSpPr>
        <p:spPr>
          <a:xfrm>
            <a:off x="927845" y="5204890"/>
            <a:ext cx="10335321" cy="596348"/>
          </a:xfrm>
        </p:spPr>
        <p:txBody>
          <a:bodyPr>
            <a:normAutofit lnSpcReduction="10000"/>
          </a:bodyPr>
          <a:lstStyle/>
          <a:p>
            <a:pPr marL="0" indent="0" algn="ctr">
              <a:buNone/>
            </a:pPr>
            <a:r>
              <a:rPr lang="en-US" sz="2000" dirty="0">
                <a:latin typeface="Lub Dub Medium" panose="020B0603030403020204" pitchFamily="34" charset="77"/>
                <a:ea typeface="Calibri" pitchFamily="34" charset="-122"/>
                <a:cs typeface="Calibri" pitchFamily="34" charset="-120"/>
              </a:rPr>
              <a:t>DAPT carries approximately 64-fold lower </a:t>
            </a:r>
            <a:r>
              <a:rPr lang="en-US" sz="2000" dirty="0" err="1">
                <a:latin typeface="Lub Dub Medium" panose="020B0603030403020204" pitchFamily="34" charset="77"/>
                <a:ea typeface="Calibri" pitchFamily="34" charset="-122"/>
                <a:cs typeface="Calibri" pitchFamily="34" charset="-120"/>
              </a:rPr>
              <a:t>sICH</a:t>
            </a:r>
            <a:r>
              <a:rPr lang="en-US" sz="2000" dirty="0">
                <a:latin typeface="Lub Dub Medium" panose="020B0603030403020204" pitchFamily="34" charset="77"/>
                <a:ea typeface="Calibri" pitchFamily="34" charset="-122"/>
                <a:cs typeface="Calibri" pitchFamily="34" charset="-120"/>
              </a:rPr>
              <a:t> risk than tPA — a key factor in the COR 3 recommendation against thrombolysis in minor nondisabling AIS.</a:t>
            </a:r>
            <a:endParaRPr lang="en-US" dirty="0">
              <a:latin typeface="Lub Dub Medium" panose="020B0603030403020204" pitchFamily="34" charset="77"/>
            </a:endParaRPr>
          </a:p>
        </p:txBody>
      </p:sp>
      <p:sp>
        <p:nvSpPr>
          <p:cNvPr id="4" name="Slide Number Placeholder 3">
            <a:extLst>
              <a:ext uri="{FF2B5EF4-FFF2-40B4-BE49-F238E27FC236}">
                <a16:creationId xmlns:a16="http://schemas.microsoft.com/office/drawing/2014/main" id="{94B769FC-6287-83F0-BD7A-7DBA57073DF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
        <p:nvSpPr>
          <p:cNvPr id="5" name="Text Placeholder 4">
            <a:extLst>
              <a:ext uri="{FF2B5EF4-FFF2-40B4-BE49-F238E27FC236}">
                <a16:creationId xmlns:a16="http://schemas.microsoft.com/office/drawing/2014/main" id="{4347E0DB-695B-A2E4-0791-5C8B72B6FE2E}"/>
              </a:ext>
            </a:extLst>
          </p:cNvPr>
          <p:cNvSpPr>
            <a:spLocks noGrp="1"/>
          </p:cNvSpPr>
          <p:nvPr>
            <p:ph type="body" sz="quarter" idx="13"/>
          </p:nvPr>
        </p:nvSpPr>
        <p:spPr>
          <a:xfrm>
            <a:off x="1356360" y="6020501"/>
            <a:ext cx="10508452" cy="335365"/>
          </a:xfrm>
        </p:spPr>
        <p:txBody>
          <a:bodyPr/>
          <a:lstStyle/>
          <a:p>
            <a:r>
              <a:rPr lang="en-US" b="1" dirty="0"/>
              <a:t>Abbreviations: </a:t>
            </a:r>
            <a:r>
              <a:rPr lang="en-US" dirty="0"/>
              <a:t>AIS indicates acute ischemic stroke; COR, class of recommendation</a:t>
            </a:r>
            <a:r>
              <a:rPr lang="en-US" b="1" dirty="0"/>
              <a:t>; </a:t>
            </a:r>
            <a:r>
              <a:rPr lang="en-US" dirty="0"/>
              <a:t>DAPT, dual antiplatelet therapy; NINDS, National Institute of Neurological Disorders and Stroke; POINT, </a:t>
            </a:r>
            <a:r>
              <a:rPr lang="en-US" dirty="0">
                <a:solidFill>
                  <a:srgbClr val="555555"/>
                </a:solidFill>
                <a:ea typeface="Calibri" pitchFamily="34" charset="-122"/>
                <a:cs typeface="Calibri" pitchFamily="34" charset="-120"/>
              </a:rPr>
              <a:t>Platelet-oriented inhibition in new TIA and minor ischemic stroke;</a:t>
            </a:r>
            <a:r>
              <a:rPr lang="en-US" dirty="0"/>
              <a:t> </a:t>
            </a:r>
            <a:r>
              <a:rPr lang="en-US" dirty="0" err="1"/>
              <a:t>sICH</a:t>
            </a:r>
            <a:r>
              <a:rPr lang="en-US" dirty="0"/>
              <a:t>, symptomatic intracerebral hemorrhage; and tPA, tissue plasminogen activator.</a:t>
            </a:r>
          </a:p>
        </p:txBody>
      </p:sp>
    </p:spTree>
    <p:extLst>
      <p:ext uri="{BB962C8B-B14F-4D97-AF65-F5344CB8AC3E}">
        <p14:creationId xmlns:p14="http://schemas.microsoft.com/office/powerpoint/2010/main" val="165435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799E33-EB8A-649D-65B1-EEBFED8294C6}"/>
              </a:ext>
            </a:extLst>
          </p:cNvPr>
          <p:cNvSpPr>
            <a:spLocks noGrp="1"/>
          </p:cNvSpPr>
          <p:nvPr>
            <p:ph type="title"/>
          </p:nvPr>
        </p:nvSpPr>
        <p:spPr>
          <a:xfrm>
            <a:off x="838200" y="365125"/>
            <a:ext cx="10515600" cy="660111"/>
          </a:xfrm>
        </p:spPr>
        <p:txBody>
          <a:bodyPr/>
          <a:lstStyle/>
          <a:p>
            <a:r>
              <a:rPr lang="en-US" dirty="0"/>
              <a:t>Key Trials: </a:t>
            </a:r>
            <a:r>
              <a:rPr lang="en-US" dirty="0">
                <a:latin typeface="Lub Dub Medium" panose="020B0603030403020204" pitchFamily="34" charset="0"/>
              </a:rPr>
              <a:t>PRISMS</a:t>
            </a:r>
            <a:endParaRPr lang="en-US" dirty="0"/>
          </a:p>
        </p:txBody>
      </p:sp>
      <p:sp>
        <p:nvSpPr>
          <p:cNvPr id="9" name="Rectangle 8">
            <a:extLst>
              <a:ext uri="{FF2B5EF4-FFF2-40B4-BE49-F238E27FC236}">
                <a16:creationId xmlns:a16="http://schemas.microsoft.com/office/drawing/2014/main" id="{F7492D08-236B-DA70-6774-04232E8C4B4E}"/>
              </a:ext>
              <a:ext uri="{C183D7F6-B498-43B3-948B-1728B52AA6E4}">
                <adec:decorative xmlns:adec="http://schemas.microsoft.com/office/drawing/2017/decorative" val="1"/>
              </a:ext>
            </a:extLst>
          </p:cNvPr>
          <p:cNvSpPr/>
          <p:nvPr/>
        </p:nvSpPr>
        <p:spPr>
          <a:xfrm>
            <a:off x="719450" y="4223203"/>
            <a:ext cx="10515600" cy="73896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84EFE5C-08F2-59DD-BB84-B78D1A78144B}"/>
              </a:ext>
              <a:ext uri="{C183D7F6-B498-43B3-948B-1728B52AA6E4}">
                <adec:decorative xmlns:adec="http://schemas.microsoft.com/office/drawing/2017/decorative" val="1"/>
              </a:ext>
            </a:extLst>
          </p:cNvPr>
          <p:cNvSpPr/>
          <p:nvPr/>
        </p:nvSpPr>
        <p:spPr>
          <a:xfrm>
            <a:off x="719450" y="3023796"/>
            <a:ext cx="10515600" cy="73896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1127ED-CE47-8D53-6533-EB527E0CCB10}"/>
              </a:ext>
              <a:ext uri="{C183D7F6-B498-43B3-948B-1728B52AA6E4}">
                <adec:decorative xmlns:adec="http://schemas.microsoft.com/office/drawing/2017/decorative" val="1"/>
              </a:ext>
            </a:extLst>
          </p:cNvPr>
          <p:cNvSpPr/>
          <p:nvPr/>
        </p:nvSpPr>
        <p:spPr>
          <a:xfrm>
            <a:off x="719450" y="2121271"/>
            <a:ext cx="10515600" cy="40233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E911D1-DA07-7D6F-D5A4-EA83B4AD0D07}"/>
              </a:ext>
            </a:extLst>
          </p:cNvPr>
          <p:cNvSpPr>
            <a:spLocks noGrp="1"/>
          </p:cNvSpPr>
          <p:nvPr>
            <p:ph idx="1"/>
          </p:nvPr>
        </p:nvSpPr>
        <p:spPr>
          <a:xfrm>
            <a:off x="731325" y="1225398"/>
            <a:ext cx="10515600" cy="4567567"/>
          </a:xfrm>
        </p:spPr>
        <p:txBody>
          <a:bodyPr>
            <a:noAutofit/>
          </a:bodyPr>
          <a:lstStyle/>
          <a:p>
            <a:pPr marL="0" indent="0">
              <a:spcAft>
                <a:spcPts val="600"/>
              </a:spcAft>
              <a:buNone/>
            </a:pPr>
            <a:r>
              <a:rPr lang="en-US" sz="2600" b="1" dirty="0">
                <a:solidFill>
                  <a:srgbClr val="CF242A"/>
                </a:solidFill>
                <a:latin typeface="Lub Dub Bold" panose="020B0603030403020204" pitchFamily="34" charset="77"/>
              </a:rPr>
              <a:t>PRISMS Trial</a:t>
            </a:r>
          </a:p>
          <a:p>
            <a:pPr marL="0" indent="0">
              <a:spcBef>
                <a:spcPts val="0"/>
              </a:spcBef>
              <a:spcAft>
                <a:spcPts val="1000"/>
              </a:spcAft>
              <a:buNone/>
            </a:pPr>
            <a:r>
              <a:rPr lang="en-US" sz="1400" i="1" dirty="0">
                <a:latin typeface="Lub Dub Condensed" panose="020B0506030403020204" pitchFamily="34" charset="77"/>
                <a:ea typeface="Calibri" pitchFamily="34" charset="-122"/>
                <a:cs typeface="Calibri" pitchFamily="34" charset="-120"/>
              </a:rPr>
              <a:t>Potential of </a:t>
            </a:r>
            <a:r>
              <a:rPr lang="en-US" sz="1400" i="1" dirty="0" err="1">
                <a:latin typeface="Lub Dub Condensed" panose="020B0506030403020204" pitchFamily="34" charset="77"/>
                <a:ea typeface="Calibri" pitchFamily="34" charset="-122"/>
                <a:cs typeface="Calibri" pitchFamily="34" charset="-120"/>
              </a:rPr>
              <a:t>rtPA</a:t>
            </a:r>
            <a:r>
              <a:rPr lang="en-US" sz="1400" i="1" dirty="0">
                <a:latin typeface="Lub Dub Condensed" panose="020B0506030403020204" pitchFamily="34" charset="77"/>
                <a:ea typeface="Calibri" pitchFamily="34" charset="-122"/>
                <a:cs typeface="Calibri" pitchFamily="34" charset="-120"/>
              </a:rPr>
              <a:t> for Ischemic Strokes With Mild Symptoms  •  2018</a:t>
            </a:r>
            <a:endParaRPr lang="en-US" sz="1400" i="1" dirty="0">
              <a:latin typeface="Lub Dub Condensed" panose="020B0506030403020204" pitchFamily="34" charset="77"/>
            </a:endParaRPr>
          </a:p>
          <a:p>
            <a:pPr marL="2406650" indent="-2406650">
              <a:spcBef>
                <a:spcPts val="1500"/>
              </a:spcBef>
              <a:buNone/>
              <a:tabLst>
                <a:tab pos="2393950" algn="l"/>
              </a:tabLst>
            </a:pPr>
            <a:r>
              <a:rPr lang="en-US" sz="2000" b="1" dirty="0">
                <a:latin typeface="Lub Dub Bold" panose="020B0803030403020204" pitchFamily="34" charset="0"/>
                <a:ea typeface="Calibri" pitchFamily="34" charset="-122"/>
                <a:cs typeface="Calibri" pitchFamily="34" charset="-120"/>
              </a:rPr>
              <a:t>Comparison</a:t>
            </a:r>
            <a:r>
              <a:rPr lang="en-US" sz="2000" dirty="0">
                <a:latin typeface="Lub Dub Medium" panose="020B0603030403020204" pitchFamily="34" charset="77"/>
                <a:ea typeface="Calibri" pitchFamily="34" charset="-122"/>
                <a:cs typeface="Calibri" pitchFamily="34" charset="-120"/>
              </a:rPr>
              <a:t>	Alteplase vs. Aspirin in minor nondisabling AIS</a:t>
            </a:r>
            <a:endParaRPr lang="en-US" sz="2000" dirty="0">
              <a:latin typeface="Lub Dub Medium" panose="020B0603030403020204" pitchFamily="34" charset="77"/>
            </a:endParaRPr>
          </a:p>
          <a:p>
            <a:pPr marL="2406650" indent="-2406650">
              <a:spcBef>
                <a:spcPts val="1500"/>
              </a:spcBef>
              <a:buNone/>
              <a:tabLst>
                <a:tab pos="2393950" algn="l"/>
              </a:tabLst>
            </a:pPr>
            <a:r>
              <a:rPr lang="en-US" sz="2000" b="1" dirty="0">
                <a:latin typeface="Lub Dub Bold" panose="020B0803030403020204" pitchFamily="34" charset="0"/>
                <a:ea typeface="Calibri" pitchFamily="34" charset="-122"/>
                <a:cs typeface="Calibri" pitchFamily="34" charset="-120"/>
              </a:rPr>
              <a:t>Primary Endpoint</a:t>
            </a:r>
            <a:r>
              <a:rPr lang="en-US" sz="2000" dirty="0">
                <a:latin typeface="Lub Dub Medium" panose="020B0603030403020204" pitchFamily="34" charset="77"/>
                <a:ea typeface="Calibri" pitchFamily="34" charset="-122"/>
                <a:cs typeface="Calibri" pitchFamily="34" charset="-120"/>
              </a:rPr>
              <a:t>	Functional independence (</a:t>
            </a:r>
            <a:r>
              <a:rPr lang="en-US" sz="2000" dirty="0" err="1">
                <a:latin typeface="Lub Dub Medium" panose="020B0603030403020204" pitchFamily="34" charset="77"/>
                <a:ea typeface="Calibri" pitchFamily="34" charset="-122"/>
                <a:cs typeface="Calibri" pitchFamily="34" charset="-120"/>
              </a:rPr>
              <a:t>mRS</a:t>
            </a:r>
            <a:r>
              <a:rPr lang="en-US" sz="2000" dirty="0">
                <a:latin typeface="Lub Dub Medium" panose="020B0603030403020204" pitchFamily="34" charset="77"/>
                <a:ea typeface="Calibri" pitchFamily="34" charset="-122"/>
                <a:cs typeface="Calibri" pitchFamily="34" charset="-120"/>
              </a:rPr>
              <a:t> 0–1) at 90 days</a:t>
            </a:r>
            <a:endParaRPr lang="en-US" sz="2000" dirty="0">
              <a:latin typeface="Lub Dub Medium" panose="020B0603030403020204" pitchFamily="34" charset="77"/>
            </a:endParaRPr>
          </a:p>
          <a:p>
            <a:pPr marL="2406650" indent="-2406650">
              <a:spcBef>
                <a:spcPts val="1500"/>
              </a:spcBef>
              <a:buNone/>
              <a:tabLst>
                <a:tab pos="2393950" algn="l"/>
              </a:tabLst>
            </a:pPr>
            <a:r>
              <a:rPr lang="en-US" sz="2000" b="1" dirty="0">
                <a:latin typeface="Lub Dub Bold" panose="020B0803030403020204" pitchFamily="34" charset="0"/>
                <a:ea typeface="Calibri" pitchFamily="34" charset="-122"/>
                <a:cs typeface="Calibri" pitchFamily="34" charset="-120"/>
              </a:rPr>
              <a:t>Key Finding</a:t>
            </a:r>
            <a:r>
              <a:rPr lang="en-US" sz="2000" dirty="0">
                <a:latin typeface="Lub Dub Medium" panose="020B0603030403020204" pitchFamily="34" charset="77"/>
                <a:ea typeface="Calibri" pitchFamily="34" charset="-122"/>
                <a:cs typeface="Calibri" pitchFamily="34" charset="-120"/>
              </a:rPr>
              <a:t>	No significant difference in functional independence at 90 days between alteplase and aspirin</a:t>
            </a:r>
            <a:endParaRPr lang="en-US" sz="2000" dirty="0">
              <a:latin typeface="Lub Dub Medium" panose="020B0603030403020204" pitchFamily="34" charset="77"/>
            </a:endParaRPr>
          </a:p>
          <a:p>
            <a:pPr marL="2406650" indent="-2406650">
              <a:spcBef>
                <a:spcPts val="1500"/>
              </a:spcBef>
              <a:buNone/>
              <a:tabLst>
                <a:tab pos="2393950" algn="l"/>
              </a:tabLst>
            </a:pPr>
            <a:r>
              <a:rPr lang="en-US" sz="2000" b="1" dirty="0">
                <a:latin typeface="Lub Dub Bold" panose="020B0803030403020204" pitchFamily="34" charset="0"/>
                <a:ea typeface="Calibri" pitchFamily="34" charset="-122"/>
                <a:cs typeface="Calibri" pitchFamily="34" charset="-120"/>
              </a:rPr>
              <a:t>Safety Signal</a:t>
            </a:r>
            <a:r>
              <a:rPr lang="en-US" sz="2000" dirty="0">
                <a:latin typeface="Lub Dub Medium" panose="020B0603030403020204" pitchFamily="34" charset="77"/>
                <a:ea typeface="Calibri" pitchFamily="34" charset="-122"/>
                <a:cs typeface="Calibri" pitchFamily="34" charset="-120"/>
              </a:rPr>
              <a:t>	Higher rate of symptomatic ICH in the alteplase group</a:t>
            </a:r>
            <a:endParaRPr lang="en-US" sz="2000" dirty="0">
              <a:latin typeface="Lub Dub Medium" panose="020B0603030403020204" pitchFamily="34" charset="77"/>
            </a:endParaRPr>
          </a:p>
          <a:p>
            <a:pPr marL="2406650" indent="-2406650">
              <a:spcBef>
                <a:spcPts val="1500"/>
              </a:spcBef>
              <a:buNone/>
              <a:tabLst>
                <a:tab pos="2393950" algn="l"/>
              </a:tabLst>
            </a:pPr>
            <a:r>
              <a:rPr lang="en-US" sz="2000" b="1" dirty="0">
                <a:latin typeface="Lub Dub Bold" panose="020B0803030403020204" pitchFamily="34" charset="0"/>
                <a:ea typeface="Calibri" pitchFamily="34" charset="-122"/>
                <a:cs typeface="Calibri" pitchFamily="34" charset="-120"/>
              </a:rPr>
              <a:t>Limitation</a:t>
            </a:r>
            <a:r>
              <a:rPr lang="en-US" sz="2000" dirty="0">
                <a:latin typeface="Lub Dub Medium" panose="020B0603030403020204" pitchFamily="34" charset="77"/>
                <a:ea typeface="Calibri" pitchFamily="34" charset="-122"/>
                <a:cs typeface="Calibri" pitchFamily="34" charset="-120"/>
              </a:rPr>
              <a:t>	Trial ended early; limited power — but findings supported antiplatelet therapy as a viable alternative</a:t>
            </a:r>
          </a:p>
          <a:p>
            <a:pPr marL="2406650" indent="-2406650">
              <a:spcBef>
                <a:spcPts val="1500"/>
              </a:spcBef>
              <a:buNone/>
              <a:tabLst>
                <a:tab pos="2393950" algn="l"/>
              </a:tabLst>
            </a:pPr>
            <a:r>
              <a:rPr lang="en-US" sz="2000" b="1" dirty="0">
                <a:latin typeface="Lub Dub Bold" panose="020B0803030403020204" pitchFamily="34" charset="0"/>
                <a:ea typeface="Calibri" pitchFamily="34" charset="-122"/>
                <a:cs typeface="Calibri" pitchFamily="34" charset="-120"/>
              </a:rPr>
              <a:t>Significance</a:t>
            </a:r>
            <a:r>
              <a:rPr lang="en-US" sz="2000" dirty="0">
                <a:latin typeface="Lub Dub Medium" panose="020B0603030403020204" pitchFamily="34" charset="77"/>
                <a:ea typeface="Calibri" pitchFamily="34" charset="-122"/>
                <a:cs typeface="Calibri" pitchFamily="34" charset="-120"/>
              </a:rPr>
              <a:t>	Paved the way for further investigation of DAPT as a treatment for minor nondisabling AIS</a:t>
            </a:r>
            <a:endParaRPr lang="en-US" sz="2000" dirty="0">
              <a:latin typeface="Lub Dub Medium" panose="020B0603030403020204" pitchFamily="34" charset="77"/>
            </a:endParaRPr>
          </a:p>
        </p:txBody>
      </p:sp>
      <p:sp>
        <p:nvSpPr>
          <p:cNvPr id="4" name="Slide Number Placeholder 3">
            <a:extLst>
              <a:ext uri="{FF2B5EF4-FFF2-40B4-BE49-F238E27FC236}">
                <a16:creationId xmlns:a16="http://schemas.microsoft.com/office/drawing/2014/main" id="{111B2D5A-DC64-F840-707A-1D1675ECEC4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sp>
        <p:nvSpPr>
          <p:cNvPr id="2" name="Text Placeholder 4">
            <a:extLst>
              <a:ext uri="{FF2B5EF4-FFF2-40B4-BE49-F238E27FC236}">
                <a16:creationId xmlns:a16="http://schemas.microsoft.com/office/drawing/2014/main" id="{A41D9A44-992E-8DA2-36C8-1E3A7F86E448}"/>
              </a:ext>
            </a:extLst>
          </p:cNvPr>
          <p:cNvSpPr>
            <a:spLocks noGrp="1"/>
          </p:cNvSpPr>
          <p:nvPr>
            <p:ph type="body" sz="quarter" idx="13"/>
          </p:nvPr>
        </p:nvSpPr>
        <p:spPr>
          <a:xfrm>
            <a:off x="1356360" y="5918045"/>
            <a:ext cx="10508452" cy="335365"/>
          </a:xfrm>
        </p:spPr>
        <p:txBody>
          <a:bodyPr/>
          <a:lstStyle/>
          <a:p>
            <a:r>
              <a:rPr lang="en-US" b="1" dirty="0"/>
              <a:t>Abbreviations: </a:t>
            </a:r>
            <a:r>
              <a:rPr lang="en-US" dirty="0"/>
              <a:t>AIS indicates acute ischemic stroke; DAPT, dual antiplatelet therapy; ICH, intercerebral hemorrhage; </a:t>
            </a:r>
            <a:r>
              <a:rPr lang="en-US" dirty="0" err="1"/>
              <a:t>mRS</a:t>
            </a:r>
            <a:r>
              <a:rPr lang="en-US" dirty="0"/>
              <a:t>, modified Rankin scale; and PRISMS, </a:t>
            </a:r>
            <a:r>
              <a:rPr lang="en-US" dirty="0">
                <a:latin typeface="Lub Dub Condensed" panose="020B0506030403020204" pitchFamily="34" charset="77"/>
                <a:ea typeface="Calibri" pitchFamily="34" charset="-122"/>
                <a:cs typeface="Calibri" pitchFamily="34" charset="-120"/>
              </a:rPr>
              <a:t>Potential of </a:t>
            </a:r>
            <a:r>
              <a:rPr lang="en-US" dirty="0" err="1">
                <a:latin typeface="Lub Dub Condensed" panose="020B0506030403020204" pitchFamily="34" charset="77"/>
                <a:ea typeface="Calibri" pitchFamily="34" charset="-122"/>
                <a:cs typeface="Calibri" pitchFamily="34" charset="-120"/>
              </a:rPr>
              <a:t>rtPA</a:t>
            </a:r>
            <a:r>
              <a:rPr lang="en-US" dirty="0">
                <a:latin typeface="Lub Dub Condensed" panose="020B0506030403020204" pitchFamily="34" charset="77"/>
                <a:ea typeface="Calibri" pitchFamily="34" charset="-122"/>
                <a:cs typeface="Calibri" pitchFamily="34" charset="-120"/>
              </a:rPr>
              <a:t> for Ischemic Strokes With Mild Symptoms</a:t>
            </a:r>
            <a:r>
              <a:rPr lang="en-US" i="1" dirty="0">
                <a:latin typeface="Lub Dub Condensed" panose="020B0506030403020204" pitchFamily="34" charset="77"/>
                <a:ea typeface="Calibri" pitchFamily="34" charset="-122"/>
                <a:cs typeface="Calibri" pitchFamily="34" charset="-120"/>
              </a:rPr>
              <a:t>.</a:t>
            </a:r>
            <a:endParaRPr lang="en-US" dirty="0"/>
          </a:p>
        </p:txBody>
      </p:sp>
    </p:spTree>
    <p:extLst>
      <p:ext uri="{BB962C8B-B14F-4D97-AF65-F5344CB8AC3E}">
        <p14:creationId xmlns:p14="http://schemas.microsoft.com/office/powerpoint/2010/main" val="164633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E433B9E103C4492A93F37BAB6E962" ma:contentTypeVersion="7" ma:contentTypeDescription="Create a new document." ma:contentTypeScope="" ma:versionID="bfb9c436a5ceb9e7c3aa8c095b435c28">
  <xsd:schema xmlns:xsd="http://www.w3.org/2001/XMLSchema" xmlns:xs="http://www.w3.org/2001/XMLSchema" xmlns:p="http://schemas.microsoft.com/office/2006/metadata/properties" xmlns:ns3="292e6601-2771-43db-a7cc-8f168ee05178" targetNamespace="http://schemas.microsoft.com/office/2006/metadata/properties" ma:root="true" ma:fieldsID="bd37d2f694029b663802a6450382577b" ns3:_="">
    <xsd:import namespace="292e6601-2771-43db-a7cc-8f168ee051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e6601-2771-43db-a7cc-8f168ee05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0A0DAB-25DB-4D86-A0F2-CD6D97CD7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e6601-2771-43db-a7cc-8f168ee05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55DA03-3874-4E63-AD72-36EA0429E26E}">
  <ds:schemaRefs>
    <ds:schemaRef ds:uri="http://www.w3.org/XML/1998/namespac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terms/"/>
    <ds:schemaRef ds:uri="292e6601-2771-43db-a7cc-8f168ee05178"/>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8791034C-CD83-40A7-8A0E-85EF59FF40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78479</TotalTime>
  <Words>3012</Words>
  <Application>Microsoft Office PowerPoint</Application>
  <PresentationFormat>Widescreen</PresentationFormat>
  <Paragraphs>287</Paragraphs>
  <Slides>22</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Lub Dub Bold</vt:lpstr>
      <vt:lpstr>Lub Dub Condensed</vt:lpstr>
      <vt:lpstr>Lub Dub Heavy</vt:lpstr>
      <vt:lpstr>Lub Dub Light</vt:lpstr>
      <vt:lpstr>Lub Dub Medium</vt:lpstr>
      <vt:lpstr>Wingdings 3</vt:lpstr>
      <vt:lpstr>2_Office Theme</vt:lpstr>
      <vt:lpstr>Guideline Essentials:  Case Study Slide Series</vt:lpstr>
      <vt:lpstr>Case Presentation: Patient Profile</vt:lpstr>
      <vt:lpstr>Case Presentation: Clinical Scores &amp; Imaging</vt:lpstr>
      <vt:lpstr>Case Presentation: Imaging</vt:lpstr>
      <vt:lpstr>Case Presentation: Imaging continued</vt:lpstr>
      <vt:lpstr>Case Presentation: Treatment Decision</vt:lpstr>
      <vt:lpstr>Why Not Thrombolysis?  The Guideline</vt:lpstr>
      <vt:lpstr>Why Not Thrombolysis?  Bleeding Risk</vt:lpstr>
      <vt:lpstr>Key Trials: PRISMS</vt:lpstr>
      <vt:lpstr>Key Trials: CHANCE &amp; POINT</vt:lpstr>
      <vt:lpstr>Key Trials: INSPIRES &amp; ARAMIS</vt:lpstr>
      <vt:lpstr>Key Trials: ATAMIS</vt:lpstr>
      <vt:lpstr>2026 Guideline: Recommendation</vt:lpstr>
      <vt:lpstr>2026 Guideline: Recommendations 2a &amp; 2b</vt:lpstr>
      <vt:lpstr>Ticagrelor + Aspirin: Special Considerations</vt:lpstr>
      <vt:lpstr>DAPT Timing: When to Start &amp; How Long</vt:lpstr>
      <vt:lpstr>Treatment Regimen: Clopidogrel + Aspirin</vt:lpstr>
      <vt:lpstr>Knowledge Gaps &amp; Future Directions</vt:lpstr>
      <vt:lpstr>Take-Home Points</vt:lpstr>
      <vt:lpstr>References</vt:lpstr>
      <vt:lpstr>Citation</vt:lpstr>
      <vt:lpstr>Copyright and Permissions Notice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 Essentials: Case Study Slide Series - Guidelines in Action: Dual Antiplatelet Therapy for Nondisabling Stroke Within the 4.5-Hour Window</dc:title>
  <dc:creator>AmericanHeartAssociation6@heart.onmicrosoft.com</dc:creator>
  <cp:lastModifiedBy>Gwendolyn Reyna</cp:lastModifiedBy>
  <cp:revision>80</cp:revision>
  <dcterms:created xsi:type="dcterms:W3CDTF">2023-03-14T11:56:10Z</dcterms:created>
  <dcterms:modified xsi:type="dcterms:W3CDTF">2026-06-12T19:28:07Z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0x0101006B0E433B9E103C4492A93F37BAB6E962</vt:lpwstr>
  </property>
</Properties>
</file>